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6.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2.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92.xml" ContentType="application/vnd.openxmlformats-officedocument.presentationml.notesSlide+xml"/>
  <Override PartName="/ppt/tags/tag8.xml" ContentType="application/vnd.openxmlformats-officedocument.presentationml.tags+xml"/>
  <Override PartName="/ppt/notesSlides/notesSlide93.xml" ContentType="application/vnd.openxmlformats-officedocument.presentationml.notesSlide+xml"/>
  <Override PartName="/ppt/tags/tag9.xml" ContentType="application/vnd.openxmlformats-officedocument.presentationml.tags+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tags/tag10.xml" ContentType="application/vnd.openxmlformats-officedocument.presentationml.tags+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02" r:id="rId4"/>
    <p:sldMasterId id="2147484067" r:id="rId5"/>
    <p:sldMasterId id="2147484072" r:id="rId6"/>
    <p:sldMasterId id="2147484084" r:id="rId7"/>
    <p:sldMasterId id="2147484093" r:id="rId8"/>
    <p:sldMasterId id="2147484116" r:id="rId9"/>
    <p:sldMasterId id="2147484148" r:id="rId10"/>
  </p:sldMasterIdLst>
  <p:notesMasterIdLst>
    <p:notesMasterId r:id="rId150"/>
  </p:notesMasterIdLst>
  <p:handoutMasterIdLst>
    <p:handoutMasterId r:id="rId151"/>
  </p:handoutMasterIdLst>
  <p:sldIdLst>
    <p:sldId id="389" r:id="rId11"/>
    <p:sldId id="569" r:id="rId12"/>
    <p:sldId id="570" r:id="rId13"/>
    <p:sldId id="646" r:id="rId14"/>
    <p:sldId id="630" r:id="rId15"/>
    <p:sldId id="1714" r:id="rId16"/>
    <p:sldId id="1218" r:id="rId17"/>
    <p:sldId id="600" r:id="rId18"/>
    <p:sldId id="494" r:id="rId19"/>
    <p:sldId id="593" r:id="rId20"/>
    <p:sldId id="1227" r:id="rId21"/>
    <p:sldId id="496" r:id="rId22"/>
    <p:sldId id="640" r:id="rId23"/>
    <p:sldId id="643" r:id="rId24"/>
    <p:sldId id="644" r:id="rId25"/>
    <p:sldId id="645" r:id="rId26"/>
    <p:sldId id="2205" r:id="rId27"/>
    <p:sldId id="1219" r:id="rId28"/>
    <p:sldId id="649" r:id="rId29"/>
    <p:sldId id="488" r:id="rId30"/>
    <p:sldId id="594" r:id="rId31"/>
    <p:sldId id="605" r:id="rId32"/>
    <p:sldId id="489" r:id="rId33"/>
    <p:sldId id="572" r:id="rId34"/>
    <p:sldId id="423" r:id="rId35"/>
    <p:sldId id="596" r:id="rId36"/>
    <p:sldId id="595" r:id="rId37"/>
    <p:sldId id="597" r:id="rId38"/>
    <p:sldId id="575" r:id="rId39"/>
    <p:sldId id="576" r:id="rId40"/>
    <p:sldId id="606" r:id="rId41"/>
    <p:sldId id="607" r:id="rId42"/>
    <p:sldId id="608" r:id="rId43"/>
    <p:sldId id="609" r:id="rId44"/>
    <p:sldId id="610" r:id="rId45"/>
    <p:sldId id="611" r:id="rId46"/>
    <p:sldId id="1758" r:id="rId47"/>
    <p:sldId id="1082" r:id="rId48"/>
    <p:sldId id="1730" r:id="rId49"/>
    <p:sldId id="1654" r:id="rId50"/>
    <p:sldId id="424" r:id="rId51"/>
    <p:sldId id="571" r:id="rId52"/>
    <p:sldId id="490" r:id="rId53"/>
    <p:sldId id="642" r:id="rId54"/>
    <p:sldId id="545" r:id="rId55"/>
    <p:sldId id="553" r:id="rId56"/>
    <p:sldId id="428" r:id="rId57"/>
    <p:sldId id="1133" r:id="rId58"/>
    <p:sldId id="430" r:id="rId59"/>
    <p:sldId id="431" r:id="rId60"/>
    <p:sldId id="433" r:id="rId61"/>
    <p:sldId id="563" r:id="rId62"/>
    <p:sldId id="627" r:id="rId63"/>
    <p:sldId id="2220" r:id="rId64"/>
    <p:sldId id="562" r:id="rId65"/>
    <p:sldId id="554" r:id="rId66"/>
    <p:sldId id="648" r:id="rId67"/>
    <p:sldId id="1725" r:id="rId68"/>
    <p:sldId id="555" r:id="rId69"/>
    <p:sldId id="556" r:id="rId70"/>
    <p:sldId id="557" r:id="rId71"/>
    <p:sldId id="558" r:id="rId72"/>
    <p:sldId id="499" r:id="rId73"/>
    <p:sldId id="500" r:id="rId74"/>
    <p:sldId id="501" r:id="rId75"/>
    <p:sldId id="621" r:id="rId76"/>
    <p:sldId id="629" r:id="rId77"/>
    <p:sldId id="1724" r:id="rId78"/>
    <p:sldId id="502" r:id="rId79"/>
    <p:sldId id="503" r:id="rId80"/>
    <p:sldId id="599" r:id="rId81"/>
    <p:sldId id="2217" r:id="rId82"/>
    <p:sldId id="628" r:id="rId83"/>
    <p:sldId id="564" r:id="rId84"/>
    <p:sldId id="507" r:id="rId85"/>
    <p:sldId id="509" r:id="rId86"/>
    <p:sldId id="2216" r:id="rId87"/>
    <p:sldId id="514" r:id="rId88"/>
    <p:sldId id="631" r:id="rId89"/>
    <p:sldId id="632" r:id="rId90"/>
    <p:sldId id="633" r:id="rId91"/>
    <p:sldId id="634" r:id="rId92"/>
    <p:sldId id="2212" r:id="rId93"/>
    <p:sldId id="577" r:id="rId94"/>
    <p:sldId id="515" r:id="rId95"/>
    <p:sldId id="616" r:id="rId96"/>
    <p:sldId id="617" r:id="rId97"/>
    <p:sldId id="516" r:id="rId98"/>
    <p:sldId id="517" r:id="rId99"/>
    <p:sldId id="612" r:id="rId100"/>
    <p:sldId id="512" r:id="rId101"/>
    <p:sldId id="2219" r:id="rId102"/>
    <p:sldId id="2218" r:id="rId103"/>
    <p:sldId id="2206" r:id="rId104"/>
    <p:sldId id="513" r:id="rId105"/>
    <p:sldId id="519" r:id="rId106"/>
    <p:sldId id="520" r:id="rId107"/>
    <p:sldId id="521" r:id="rId108"/>
    <p:sldId id="2215" r:id="rId109"/>
    <p:sldId id="464" r:id="rId110"/>
    <p:sldId id="1655" r:id="rId111"/>
    <p:sldId id="523" r:id="rId112"/>
    <p:sldId id="552" r:id="rId113"/>
    <p:sldId id="578" r:id="rId114"/>
    <p:sldId id="636" r:id="rId115"/>
    <p:sldId id="637" r:id="rId116"/>
    <p:sldId id="638" r:id="rId117"/>
    <p:sldId id="639" r:id="rId118"/>
    <p:sldId id="647" r:id="rId119"/>
    <p:sldId id="641" r:id="rId120"/>
    <p:sldId id="580" r:id="rId121"/>
    <p:sldId id="588" r:id="rId122"/>
    <p:sldId id="589" r:id="rId123"/>
    <p:sldId id="1083" r:id="rId124"/>
    <p:sldId id="258" r:id="rId125"/>
    <p:sldId id="917" r:id="rId126"/>
    <p:sldId id="585" r:id="rId127"/>
    <p:sldId id="590" r:id="rId128"/>
    <p:sldId id="591" r:id="rId129"/>
    <p:sldId id="592" r:id="rId130"/>
    <p:sldId id="582" r:id="rId131"/>
    <p:sldId id="619" r:id="rId132"/>
    <p:sldId id="620" r:id="rId133"/>
    <p:sldId id="587" r:id="rId134"/>
    <p:sldId id="525" r:id="rId135"/>
    <p:sldId id="526" r:id="rId136"/>
    <p:sldId id="527" r:id="rId137"/>
    <p:sldId id="528" r:id="rId138"/>
    <p:sldId id="529" r:id="rId139"/>
    <p:sldId id="530" r:id="rId140"/>
    <p:sldId id="531" r:id="rId141"/>
    <p:sldId id="532" r:id="rId142"/>
    <p:sldId id="533" r:id="rId143"/>
    <p:sldId id="551" r:id="rId144"/>
    <p:sldId id="535" r:id="rId145"/>
    <p:sldId id="536" r:id="rId146"/>
    <p:sldId id="537" r:id="rId147"/>
    <p:sldId id="538" r:id="rId148"/>
    <p:sldId id="539" r:id="rId149"/>
  </p:sldIdLst>
  <p:sldSz cx="12188825" cy="7315200"/>
  <p:notesSz cx="6858000" cy="9144000"/>
  <p:defaultText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guide id="3" pos="95">
          <p15:clr>
            <a:srgbClr val="A4A3A4"/>
          </p15:clr>
        </p15:guide>
        <p15:guide id="4" pos="7583">
          <p15:clr>
            <a:srgbClr val="A4A3A4"/>
          </p15:clr>
        </p15:guide>
        <p15:guide id="5" orient="horz" pos="2304">
          <p15:clr>
            <a:srgbClr val="A4A3A4"/>
          </p15:clr>
        </p15:guide>
        <p15:guide id="6" orient="horz" pos="43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8658C"/>
    <a:srgbClr val="00188F"/>
    <a:srgbClr val="0072BC"/>
    <a:srgbClr val="68217A"/>
    <a:srgbClr val="0072C6"/>
    <a:srgbClr val="DC3C00"/>
    <a:srgbClr val="969696"/>
    <a:srgbClr val="7FBA00"/>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2A458B-282B-409F-A8C5-21F93AB949F9}" v="4" dt="2018-09-14T15:53:13.791"/>
  </p1510:revLst>
</p1510:revInfo>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86925" autoAdjust="0"/>
  </p:normalViewPr>
  <p:slideViewPr>
    <p:cSldViewPr snapToGrid="0" snapToObjects="1" showGuides="1">
      <p:cViewPr varScale="1">
        <p:scale>
          <a:sx n="93" d="100"/>
          <a:sy n="93" d="100"/>
        </p:scale>
        <p:origin x="990" y="96"/>
      </p:cViewPr>
      <p:guideLst>
        <p:guide orient="horz" pos="2160"/>
        <p:guide pos="3839"/>
        <p:guide pos="95"/>
        <p:guide pos="7583"/>
        <p:guide orient="horz" pos="2304"/>
        <p:guide orient="horz" pos="43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98" d="100"/>
          <a:sy n="98" d="100"/>
        </p:scale>
        <p:origin x="265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38" Type="http://schemas.openxmlformats.org/officeDocument/2006/relationships/slide" Target="slides/slide128.xml"/><Relationship Id="rId154" Type="http://schemas.openxmlformats.org/officeDocument/2006/relationships/viewProps" Target="viewProps.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slide" Target="slides/slide118.xml"/><Relationship Id="rId144" Type="http://schemas.openxmlformats.org/officeDocument/2006/relationships/slide" Target="slides/slide134.xml"/><Relationship Id="rId149" Type="http://schemas.openxmlformats.org/officeDocument/2006/relationships/slide" Target="slides/slide139.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slide" Target="slides/slide129.xml"/><Relationship Id="rId80" Type="http://schemas.openxmlformats.org/officeDocument/2006/relationships/slide" Target="slides/slide70.xml"/><Relationship Id="rId85" Type="http://schemas.openxmlformats.org/officeDocument/2006/relationships/slide" Target="slides/slide75.xml"/><Relationship Id="rId150" Type="http://schemas.openxmlformats.org/officeDocument/2006/relationships/notesMaster" Target="notesMasters/notesMaster1.xml"/><Relationship Id="rId155" Type="http://schemas.openxmlformats.org/officeDocument/2006/relationships/theme" Target="theme/theme1.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slide" Target="slides/slide114.xml"/><Relationship Id="rId129" Type="http://schemas.openxmlformats.org/officeDocument/2006/relationships/slide" Target="slides/slide119.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11" Type="http://schemas.openxmlformats.org/officeDocument/2006/relationships/slide" Target="slides/slide101.xml"/><Relationship Id="rId132" Type="http://schemas.openxmlformats.org/officeDocument/2006/relationships/slide" Target="slides/slide122.xml"/><Relationship Id="rId140" Type="http://schemas.openxmlformats.org/officeDocument/2006/relationships/slide" Target="slides/slide130.xml"/><Relationship Id="rId145" Type="http://schemas.openxmlformats.org/officeDocument/2006/relationships/slide" Target="slides/slide135.xml"/><Relationship Id="rId15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slide" Target="slides/slide96.xml"/><Relationship Id="rId114" Type="http://schemas.openxmlformats.org/officeDocument/2006/relationships/slide" Target="slides/slide104.xml"/><Relationship Id="rId119" Type="http://schemas.openxmlformats.org/officeDocument/2006/relationships/slide" Target="slides/slide109.xml"/><Relationship Id="rId127" Type="http://schemas.openxmlformats.org/officeDocument/2006/relationships/slide" Target="slides/slide11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30" Type="http://schemas.openxmlformats.org/officeDocument/2006/relationships/slide" Target="slides/slide120.xml"/><Relationship Id="rId135" Type="http://schemas.openxmlformats.org/officeDocument/2006/relationships/slide" Target="slides/slide125.xml"/><Relationship Id="rId143" Type="http://schemas.openxmlformats.org/officeDocument/2006/relationships/slide" Target="slides/slide133.xml"/><Relationship Id="rId148" Type="http://schemas.openxmlformats.org/officeDocument/2006/relationships/slide" Target="slides/slide138.xml"/><Relationship Id="rId151" Type="http://schemas.openxmlformats.org/officeDocument/2006/relationships/handoutMaster" Target="handoutMasters/handoutMaster1.xml"/><Relationship Id="rId15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microsoft.com/office/2015/10/relationships/revisionInfo" Target="revisionInfo.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commentAuthors" Target="commentAuthors.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96C6A4-0F16-4708-848F-C40C175E3868}" type="doc">
      <dgm:prSet loTypeId="urn:microsoft.com/office/officeart/2005/8/layout/chevron1" loCatId="process" qsTypeId="urn:microsoft.com/office/officeart/2005/8/quickstyle/simple1" qsCatId="simple" csTypeId="urn:microsoft.com/office/officeart/2005/8/colors/accent3_2" csCatId="accent3" phldr="1"/>
      <dgm:spPr/>
    </dgm:pt>
    <dgm:pt modelId="{013C7CD0-3449-482E-8242-DFDC3BDFB337}">
      <dgm:prSet phldrT="[Text]" custT="1"/>
      <dgm:spPr>
        <a:solidFill>
          <a:schemeClr val="tx2"/>
        </a:solidFill>
      </dgm:spPr>
      <dgm:t>
        <a:bodyPr/>
        <a:lstStyle/>
        <a:p>
          <a:r>
            <a:rPr lang="en-US" sz="2400" dirty="0"/>
            <a:t>Protect</a:t>
          </a:r>
        </a:p>
      </dgm:t>
    </dgm:pt>
    <dgm:pt modelId="{DE3C1365-3CFA-44C1-9428-852E28DC519A}" type="parTrans" cxnId="{E198E20C-239C-41E7-858F-F56750A7B273}">
      <dgm:prSet/>
      <dgm:spPr/>
      <dgm:t>
        <a:bodyPr/>
        <a:lstStyle/>
        <a:p>
          <a:endParaRPr lang="en-US"/>
        </a:p>
      </dgm:t>
    </dgm:pt>
    <dgm:pt modelId="{B9FD8023-1199-4AF9-8C7B-0B01D56BA14B}" type="sibTrans" cxnId="{E198E20C-239C-41E7-858F-F56750A7B273}">
      <dgm:prSet/>
      <dgm:spPr/>
      <dgm:t>
        <a:bodyPr/>
        <a:lstStyle/>
        <a:p>
          <a:endParaRPr lang="en-US"/>
        </a:p>
      </dgm:t>
    </dgm:pt>
    <dgm:pt modelId="{4D1B4847-D862-40CC-BA91-57103B8DF191}">
      <dgm:prSet phldrT="[Text]" custT="1"/>
      <dgm:spPr>
        <a:solidFill>
          <a:srgbClr val="FF0000"/>
        </a:solidFill>
      </dgm:spPr>
      <dgm:t>
        <a:bodyPr/>
        <a:lstStyle/>
        <a:p>
          <a:r>
            <a:rPr lang="en-US" sz="2400" dirty="0"/>
            <a:t>Respond</a:t>
          </a:r>
        </a:p>
      </dgm:t>
    </dgm:pt>
    <dgm:pt modelId="{A099BCAA-6F9B-460D-9299-752A5A657957}" type="parTrans" cxnId="{8E815759-12E2-4151-8495-ECE59039CF21}">
      <dgm:prSet/>
      <dgm:spPr/>
      <dgm:t>
        <a:bodyPr/>
        <a:lstStyle/>
        <a:p>
          <a:endParaRPr lang="en-US"/>
        </a:p>
      </dgm:t>
    </dgm:pt>
    <dgm:pt modelId="{1D43BD8B-441C-474D-A865-05360C2EAB2E}" type="sibTrans" cxnId="{8E815759-12E2-4151-8495-ECE59039CF21}">
      <dgm:prSet/>
      <dgm:spPr/>
      <dgm:t>
        <a:bodyPr/>
        <a:lstStyle/>
        <a:p>
          <a:endParaRPr lang="en-US"/>
        </a:p>
      </dgm:t>
    </dgm:pt>
    <dgm:pt modelId="{D509AED0-9BB7-41E5-B608-11FB2A836A32}">
      <dgm:prSet phldrT="[Text]" custT="1"/>
      <dgm:spPr>
        <a:solidFill>
          <a:srgbClr val="00B050"/>
        </a:solidFill>
      </dgm:spPr>
      <dgm:t>
        <a:bodyPr/>
        <a:lstStyle/>
        <a:p>
          <a:r>
            <a:rPr lang="en-US" sz="2400" dirty="0"/>
            <a:t>Recover</a:t>
          </a:r>
        </a:p>
      </dgm:t>
    </dgm:pt>
    <dgm:pt modelId="{77685A05-43E1-40A0-B910-84D2F882F272}" type="parTrans" cxnId="{0D311B6C-B8D3-4B62-B358-EF45645FBB0E}">
      <dgm:prSet/>
      <dgm:spPr/>
      <dgm:t>
        <a:bodyPr/>
        <a:lstStyle/>
        <a:p>
          <a:endParaRPr lang="en-US"/>
        </a:p>
      </dgm:t>
    </dgm:pt>
    <dgm:pt modelId="{67B6EC08-F1A6-4DCF-ADD6-383736735879}" type="sibTrans" cxnId="{0D311B6C-B8D3-4B62-B358-EF45645FBB0E}">
      <dgm:prSet/>
      <dgm:spPr/>
      <dgm:t>
        <a:bodyPr/>
        <a:lstStyle/>
        <a:p>
          <a:endParaRPr lang="en-US"/>
        </a:p>
      </dgm:t>
    </dgm:pt>
    <dgm:pt modelId="{1B21738F-A4A8-4941-9BBB-97A80DACD366}">
      <dgm:prSet phldrT="[Text]" custT="1"/>
      <dgm:spPr>
        <a:solidFill>
          <a:srgbClr val="FFCC66"/>
        </a:solidFill>
      </dgm:spPr>
      <dgm:t>
        <a:bodyPr/>
        <a:lstStyle/>
        <a:p>
          <a:r>
            <a:rPr lang="en-US" sz="2400" dirty="0"/>
            <a:t>Detect</a:t>
          </a:r>
        </a:p>
      </dgm:t>
    </dgm:pt>
    <dgm:pt modelId="{7B3744C9-94D5-4F1A-93FE-E181CEBB5B19}" type="parTrans" cxnId="{E09BA7D8-59DF-4334-9FCF-B5260A03FC29}">
      <dgm:prSet/>
      <dgm:spPr/>
      <dgm:t>
        <a:bodyPr/>
        <a:lstStyle/>
        <a:p>
          <a:endParaRPr lang="en-US"/>
        </a:p>
      </dgm:t>
    </dgm:pt>
    <dgm:pt modelId="{1CE40304-DCFC-461D-BBA1-CF68B6B1F158}" type="sibTrans" cxnId="{E09BA7D8-59DF-4334-9FCF-B5260A03FC29}">
      <dgm:prSet/>
      <dgm:spPr/>
      <dgm:t>
        <a:bodyPr/>
        <a:lstStyle/>
        <a:p>
          <a:endParaRPr lang="en-US"/>
        </a:p>
      </dgm:t>
    </dgm:pt>
    <dgm:pt modelId="{5D6413FB-4F3B-4918-8FA8-A78028D918CE}" type="pres">
      <dgm:prSet presAssocID="{4B96C6A4-0F16-4708-848F-C40C175E3868}" presName="Name0" presStyleCnt="0">
        <dgm:presLayoutVars>
          <dgm:dir/>
          <dgm:animLvl val="lvl"/>
          <dgm:resizeHandles val="exact"/>
        </dgm:presLayoutVars>
      </dgm:prSet>
      <dgm:spPr/>
    </dgm:pt>
    <dgm:pt modelId="{89516CA0-6049-4A7A-A94F-2CC6CE3A4BA6}" type="pres">
      <dgm:prSet presAssocID="{013C7CD0-3449-482E-8242-DFDC3BDFB337}" presName="parTxOnly" presStyleLbl="node1" presStyleIdx="0" presStyleCnt="4">
        <dgm:presLayoutVars>
          <dgm:chMax val="0"/>
          <dgm:chPref val="0"/>
          <dgm:bulletEnabled val="1"/>
        </dgm:presLayoutVars>
      </dgm:prSet>
      <dgm:spPr/>
    </dgm:pt>
    <dgm:pt modelId="{4D7D8302-A68D-46B2-A874-C229BFF2A812}" type="pres">
      <dgm:prSet presAssocID="{B9FD8023-1199-4AF9-8C7B-0B01D56BA14B}" presName="parTxOnlySpace" presStyleCnt="0"/>
      <dgm:spPr/>
    </dgm:pt>
    <dgm:pt modelId="{543C8353-15F7-46BD-8D08-99635A3FC6F1}" type="pres">
      <dgm:prSet presAssocID="{1B21738F-A4A8-4941-9BBB-97A80DACD366}" presName="parTxOnly" presStyleLbl="node1" presStyleIdx="1" presStyleCnt="4">
        <dgm:presLayoutVars>
          <dgm:chMax val="0"/>
          <dgm:chPref val="0"/>
          <dgm:bulletEnabled val="1"/>
        </dgm:presLayoutVars>
      </dgm:prSet>
      <dgm:spPr/>
    </dgm:pt>
    <dgm:pt modelId="{31982306-E074-4460-A732-68ABDAFC5E77}" type="pres">
      <dgm:prSet presAssocID="{1CE40304-DCFC-461D-BBA1-CF68B6B1F158}" presName="parTxOnlySpace" presStyleCnt="0"/>
      <dgm:spPr/>
    </dgm:pt>
    <dgm:pt modelId="{BF9EA530-6A2A-43BF-B434-AFCACE07AB4B}" type="pres">
      <dgm:prSet presAssocID="{4D1B4847-D862-40CC-BA91-57103B8DF191}" presName="parTxOnly" presStyleLbl="node1" presStyleIdx="2" presStyleCnt="4">
        <dgm:presLayoutVars>
          <dgm:chMax val="0"/>
          <dgm:chPref val="0"/>
          <dgm:bulletEnabled val="1"/>
        </dgm:presLayoutVars>
      </dgm:prSet>
      <dgm:spPr/>
    </dgm:pt>
    <dgm:pt modelId="{12921174-4A87-439F-8A08-75E2AB79D3FB}" type="pres">
      <dgm:prSet presAssocID="{1D43BD8B-441C-474D-A865-05360C2EAB2E}" presName="parTxOnlySpace" presStyleCnt="0"/>
      <dgm:spPr/>
    </dgm:pt>
    <dgm:pt modelId="{DC7F6693-9A00-41E9-831F-A38635F0DA22}" type="pres">
      <dgm:prSet presAssocID="{D509AED0-9BB7-41E5-B608-11FB2A836A32}" presName="parTxOnly" presStyleLbl="node1" presStyleIdx="3" presStyleCnt="4">
        <dgm:presLayoutVars>
          <dgm:chMax val="0"/>
          <dgm:chPref val="0"/>
          <dgm:bulletEnabled val="1"/>
        </dgm:presLayoutVars>
      </dgm:prSet>
      <dgm:spPr/>
    </dgm:pt>
  </dgm:ptLst>
  <dgm:cxnLst>
    <dgm:cxn modelId="{E198E20C-239C-41E7-858F-F56750A7B273}" srcId="{4B96C6A4-0F16-4708-848F-C40C175E3868}" destId="{013C7CD0-3449-482E-8242-DFDC3BDFB337}" srcOrd="0" destOrd="0" parTransId="{DE3C1365-3CFA-44C1-9428-852E28DC519A}" sibTransId="{B9FD8023-1199-4AF9-8C7B-0B01D56BA14B}"/>
    <dgm:cxn modelId="{7B6DD03E-0877-405D-9B8B-6D266B96FB82}" type="presOf" srcId="{4B96C6A4-0F16-4708-848F-C40C175E3868}" destId="{5D6413FB-4F3B-4918-8FA8-A78028D918CE}" srcOrd="0" destOrd="0" presId="urn:microsoft.com/office/officeart/2005/8/layout/chevron1"/>
    <dgm:cxn modelId="{0D311B6C-B8D3-4B62-B358-EF45645FBB0E}" srcId="{4B96C6A4-0F16-4708-848F-C40C175E3868}" destId="{D509AED0-9BB7-41E5-B608-11FB2A836A32}" srcOrd="3" destOrd="0" parTransId="{77685A05-43E1-40A0-B910-84D2F882F272}" sibTransId="{67B6EC08-F1A6-4DCF-ADD6-383736735879}"/>
    <dgm:cxn modelId="{8E815759-12E2-4151-8495-ECE59039CF21}" srcId="{4B96C6A4-0F16-4708-848F-C40C175E3868}" destId="{4D1B4847-D862-40CC-BA91-57103B8DF191}" srcOrd="2" destOrd="0" parTransId="{A099BCAA-6F9B-460D-9299-752A5A657957}" sibTransId="{1D43BD8B-441C-474D-A865-05360C2EAB2E}"/>
    <dgm:cxn modelId="{531A1592-77BB-40F3-B56C-436DEDDDE8E4}" type="presOf" srcId="{D509AED0-9BB7-41E5-B608-11FB2A836A32}" destId="{DC7F6693-9A00-41E9-831F-A38635F0DA22}" srcOrd="0" destOrd="0" presId="urn:microsoft.com/office/officeart/2005/8/layout/chevron1"/>
    <dgm:cxn modelId="{F532FE96-E5CB-4C25-BC71-35898CD819CF}" type="presOf" srcId="{013C7CD0-3449-482E-8242-DFDC3BDFB337}" destId="{89516CA0-6049-4A7A-A94F-2CC6CE3A4BA6}" srcOrd="0" destOrd="0" presId="urn:microsoft.com/office/officeart/2005/8/layout/chevron1"/>
    <dgm:cxn modelId="{D740D7BA-5D30-489A-9307-94D17CA0AB91}" type="presOf" srcId="{4D1B4847-D862-40CC-BA91-57103B8DF191}" destId="{BF9EA530-6A2A-43BF-B434-AFCACE07AB4B}" srcOrd="0" destOrd="0" presId="urn:microsoft.com/office/officeart/2005/8/layout/chevron1"/>
    <dgm:cxn modelId="{E09BA7D8-59DF-4334-9FCF-B5260A03FC29}" srcId="{4B96C6A4-0F16-4708-848F-C40C175E3868}" destId="{1B21738F-A4A8-4941-9BBB-97A80DACD366}" srcOrd="1" destOrd="0" parTransId="{7B3744C9-94D5-4F1A-93FE-E181CEBB5B19}" sibTransId="{1CE40304-DCFC-461D-BBA1-CF68B6B1F158}"/>
    <dgm:cxn modelId="{368097E3-C028-4435-9A90-6022845578AB}" type="presOf" srcId="{1B21738F-A4A8-4941-9BBB-97A80DACD366}" destId="{543C8353-15F7-46BD-8D08-99635A3FC6F1}" srcOrd="0" destOrd="0" presId="urn:microsoft.com/office/officeart/2005/8/layout/chevron1"/>
    <dgm:cxn modelId="{31F3C18F-7ABA-4D48-8FB5-E4AF78D6B88F}" type="presParOf" srcId="{5D6413FB-4F3B-4918-8FA8-A78028D918CE}" destId="{89516CA0-6049-4A7A-A94F-2CC6CE3A4BA6}" srcOrd="0" destOrd="0" presId="urn:microsoft.com/office/officeart/2005/8/layout/chevron1"/>
    <dgm:cxn modelId="{19C939CB-4858-478B-BD14-AA3A0E244E53}" type="presParOf" srcId="{5D6413FB-4F3B-4918-8FA8-A78028D918CE}" destId="{4D7D8302-A68D-46B2-A874-C229BFF2A812}" srcOrd="1" destOrd="0" presId="urn:microsoft.com/office/officeart/2005/8/layout/chevron1"/>
    <dgm:cxn modelId="{1ECCEA37-6260-4517-84AC-8563920B06A2}" type="presParOf" srcId="{5D6413FB-4F3B-4918-8FA8-A78028D918CE}" destId="{543C8353-15F7-46BD-8D08-99635A3FC6F1}" srcOrd="2" destOrd="0" presId="urn:microsoft.com/office/officeart/2005/8/layout/chevron1"/>
    <dgm:cxn modelId="{E9629818-27C3-46E7-B1C8-F5DC4048F95A}" type="presParOf" srcId="{5D6413FB-4F3B-4918-8FA8-A78028D918CE}" destId="{31982306-E074-4460-A732-68ABDAFC5E77}" srcOrd="3" destOrd="0" presId="urn:microsoft.com/office/officeart/2005/8/layout/chevron1"/>
    <dgm:cxn modelId="{008FD9BD-89CF-4A17-A303-89B6B9830F3C}" type="presParOf" srcId="{5D6413FB-4F3B-4918-8FA8-A78028D918CE}" destId="{BF9EA530-6A2A-43BF-B434-AFCACE07AB4B}" srcOrd="4" destOrd="0" presId="urn:microsoft.com/office/officeart/2005/8/layout/chevron1"/>
    <dgm:cxn modelId="{C22B30DD-E5E0-48DA-B6B1-653B6EF9221F}" type="presParOf" srcId="{5D6413FB-4F3B-4918-8FA8-A78028D918CE}" destId="{12921174-4A87-439F-8A08-75E2AB79D3FB}" srcOrd="5" destOrd="0" presId="urn:microsoft.com/office/officeart/2005/8/layout/chevron1"/>
    <dgm:cxn modelId="{E6422228-8E67-4E85-A999-DC8E4ADA532E}" type="presParOf" srcId="{5D6413FB-4F3B-4918-8FA8-A78028D918CE}" destId="{DC7F6693-9A00-41E9-831F-A38635F0DA2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16CA0-6049-4A7A-A94F-2CC6CE3A4BA6}">
      <dsp:nvSpPr>
        <dsp:cNvPr id="0" name=""/>
        <dsp:cNvSpPr/>
      </dsp:nvSpPr>
      <dsp:spPr>
        <a:xfrm>
          <a:off x="5384" y="0"/>
          <a:ext cx="3134411" cy="71695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Protect</a:t>
          </a:r>
        </a:p>
      </dsp:txBody>
      <dsp:txXfrm>
        <a:off x="363861" y="0"/>
        <a:ext cx="2417458" cy="716953"/>
      </dsp:txXfrm>
    </dsp:sp>
    <dsp:sp modelId="{543C8353-15F7-46BD-8D08-99635A3FC6F1}">
      <dsp:nvSpPr>
        <dsp:cNvPr id="0" name=""/>
        <dsp:cNvSpPr/>
      </dsp:nvSpPr>
      <dsp:spPr>
        <a:xfrm>
          <a:off x="2826355" y="0"/>
          <a:ext cx="3134411" cy="716953"/>
        </a:xfrm>
        <a:prstGeom prst="chevron">
          <a:avLst/>
        </a:prstGeom>
        <a:solidFill>
          <a:srgbClr val="FFCC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Detect</a:t>
          </a:r>
        </a:p>
      </dsp:txBody>
      <dsp:txXfrm>
        <a:off x="3184832" y="0"/>
        <a:ext cx="2417458" cy="716953"/>
      </dsp:txXfrm>
    </dsp:sp>
    <dsp:sp modelId="{BF9EA530-6A2A-43BF-B434-AFCACE07AB4B}">
      <dsp:nvSpPr>
        <dsp:cNvPr id="0" name=""/>
        <dsp:cNvSpPr/>
      </dsp:nvSpPr>
      <dsp:spPr>
        <a:xfrm>
          <a:off x="5647325" y="0"/>
          <a:ext cx="3134411" cy="716953"/>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Respond</a:t>
          </a:r>
        </a:p>
      </dsp:txBody>
      <dsp:txXfrm>
        <a:off x="6005802" y="0"/>
        <a:ext cx="2417458" cy="716953"/>
      </dsp:txXfrm>
    </dsp:sp>
    <dsp:sp modelId="{DC7F6693-9A00-41E9-831F-A38635F0DA22}">
      <dsp:nvSpPr>
        <dsp:cNvPr id="0" name=""/>
        <dsp:cNvSpPr/>
      </dsp:nvSpPr>
      <dsp:spPr>
        <a:xfrm>
          <a:off x="8468295" y="0"/>
          <a:ext cx="3134411" cy="716953"/>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Recover</a:t>
          </a:r>
        </a:p>
      </dsp:txBody>
      <dsp:txXfrm>
        <a:off x="8826772" y="0"/>
        <a:ext cx="2417458" cy="71695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74383C-E30C-4C39-90AB-38FE6CB48DE8}" type="datetimeFigureOut">
              <a:rPr lang="en-US" smtClean="0"/>
              <a:t>9/14/2018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B3B5BF-9571-4DD3-9F54-EA710EA0BDFF}" type="slidenum">
              <a:rPr lang="en-US" smtClean="0"/>
              <a:t>‹#›</a:t>
            </a:fld>
            <a:endParaRPr lang="en-US"/>
          </a:p>
        </p:txBody>
      </p:sp>
    </p:spTree>
    <p:extLst>
      <p:ext uri="{BB962C8B-B14F-4D97-AF65-F5344CB8AC3E}">
        <p14:creationId xmlns:p14="http://schemas.microsoft.com/office/powerpoint/2010/main" val="4122218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9"/>
          <p:cNvSpPr>
            <a:spLocks noGrp="1" noChangeArrowheads="1"/>
          </p:cNvSpPr>
          <p:nvPr>
            <p:ph type="body" sz="quarter" idx="3"/>
          </p:nvPr>
        </p:nvSpPr>
        <p:spPr bwMode="auto">
          <a:xfrm>
            <a:off x="196260" y="2348286"/>
            <a:ext cx="6506122" cy="6469501"/>
          </a:xfrm>
          <a:prstGeom prst="rect">
            <a:avLst/>
          </a:prstGeom>
          <a:noFill/>
          <a:ln w="9525">
            <a:noFill/>
            <a:miter lim="800000"/>
            <a:headEnd/>
            <a:tailEnd/>
          </a:ln>
          <a:effectLst/>
        </p:spPr>
        <p:txBody>
          <a:bodyPr vert="horz" wrap="square" lIns="95096" tIns="47549" rIns="95096" bIns="4754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Box 12"/>
          <p:cNvSpPr txBox="1">
            <a:spLocks noChangeArrowheads="1"/>
          </p:cNvSpPr>
          <p:nvPr/>
        </p:nvSpPr>
        <p:spPr bwMode="auto">
          <a:xfrm>
            <a:off x="123103" y="2029902"/>
            <a:ext cx="2604400" cy="278901"/>
          </a:xfrm>
          <a:prstGeom prst="rect">
            <a:avLst/>
          </a:prstGeom>
          <a:noFill/>
          <a:ln w="9525" algn="ctr">
            <a:noFill/>
            <a:miter lim="800000"/>
            <a:headEnd/>
            <a:tailEnd/>
          </a:ln>
          <a:effectLst/>
        </p:spPr>
        <p:txBody>
          <a:bodyPr lIns="93324" tIns="46662" rIns="93324" bIns="46662">
            <a:spAutoFit/>
          </a:bodyPr>
          <a:lstStyle/>
          <a:p>
            <a:pPr algn="l" eaLnBrk="0" hangingPunct="0">
              <a:spcBef>
                <a:spcPct val="50000"/>
              </a:spcBef>
              <a:defRPr/>
            </a:pPr>
            <a:r>
              <a:rPr lang="en-US" sz="1200" dirty="0">
                <a:effectLst/>
                <a:latin typeface="Segoe UI Light" pitchFamily="34" charset="0"/>
              </a:rPr>
              <a:t>Slide Notes:</a:t>
            </a:r>
          </a:p>
        </p:txBody>
      </p:sp>
      <p:sp>
        <p:nvSpPr>
          <p:cNvPr id="10" name="Line 13"/>
          <p:cNvSpPr>
            <a:spLocks noChangeShapeType="1"/>
          </p:cNvSpPr>
          <p:nvPr/>
        </p:nvSpPr>
        <p:spPr bwMode="auto">
          <a:xfrm>
            <a:off x="202763" y="2269093"/>
            <a:ext cx="6530508" cy="0"/>
          </a:xfrm>
          <a:prstGeom prst="line">
            <a:avLst/>
          </a:prstGeom>
          <a:noFill/>
          <a:ln w="9525">
            <a:solidFill>
              <a:schemeClr val="accent6"/>
            </a:solidFill>
            <a:round/>
            <a:headEnd/>
            <a:tailEnd/>
          </a:ln>
          <a:effectLst/>
        </p:spPr>
        <p:txBody>
          <a:bodyPr wrap="none" lIns="93324" tIns="46662" rIns="93324" bIns="46662">
            <a:spAutoFit/>
          </a:bodyPr>
          <a:lstStyle/>
          <a:p>
            <a:pPr>
              <a:defRPr/>
            </a:pPr>
            <a:endParaRPr lang="en-US" dirty="0">
              <a:latin typeface="Arial" pitchFamily="34" charset="0"/>
            </a:endParaRPr>
          </a:p>
        </p:txBody>
      </p:sp>
      <p:sp>
        <p:nvSpPr>
          <p:cNvPr id="11" name="Text Box 14"/>
          <p:cNvSpPr txBox="1">
            <a:spLocks noChangeArrowheads="1"/>
          </p:cNvSpPr>
          <p:nvPr/>
        </p:nvSpPr>
        <p:spPr bwMode="auto">
          <a:xfrm>
            <a:off x="124728" y="849673"/>
            <a:ext cx="3185955" cy="402012"/>
          </a:xfrm>
          <a:prstGeom prst="rect">
            <a:avLst/>
          </a:prstGeom>
          <a:noFill/>
          <a:ln w="9525" algn="ctr">
            <a:noFill/>
            <a:miter lim="800000"/>
            <a:headEnd/>
            <a:tailEnd/>
          </a:ln>
          <a:effectLst/>
        </p:spPr>
        <p:txBody>
          <a:bodyPr wrap="square" lIns="93324" tIns="46662" rIns="93324" bIns="46662">
            <a:spAutoFit/>
          </a:bodyPr>
          <a:lstStyle/>
          <a:p>
            <a:pPr algn="l" eaLnBrk="0" hangingPunct="0">
              <a:spcBef>
                <a:spcPts val="0"/>
              </a:spcBef>
              <a:defRPr/>
            </a:pPr>
            <a:r>
              <a:rPr lang="en-US" sz="2000" b="0" i="0" dirty="0">
                <a:solidFill>
                  <a:schemeClr val="tx1"/>
                </a:solidFill>
                <a:effectLst/>
                <a:latin typeface="Segoe UI Light" pitchFamily="34" charset="0"/>
                <a:cs typeface="Arial" pitchFamily="34" charset="0"/>
              </a:rPr>
              <a:t>Microsoft</a:t>
            </a:r>
            <a:r>
              <a:rPr lang="en-US" sz="2000" b="0" i="0" baseline="0" dirty="0">
                <a:solidFill>
                  <a:schemeClr val="tx1"/>
                </a:solidFill>
                <a:effectLst/>
                <a:latin typeface="Segoe UI Light" pitchFamily="34" charset="0"/>
                <a:cs typeface="Arial" pitchFamily="34" charset="0"/>
              </a:rPr>
              <a:t> in the Enterprise</a:t>
            </a:r>
            <a:endParaRPr lang="en-US" sz="2000" b="0" i="1" dirty="0">
              <a:solidFill>
                <a:schemeClr val="tx1"/>
              </a:solidFill>
              <a:effectLst/>
              <a:latin typeface="Segoe UI Light" pitchFamily="34" charset="0"/>
              <a:cs typeface="Arial" pitchFamily="34" charset="0"/>
            </a:endParaRPr>
          </a:p>
        </p:txBody>
      </p:sp>
      <p:sp>
        <p:nvSpPr>
          <p:cNvPr id="12" name="Slide Number Placeholder 14"/>
          <p:cNvSpPr>
            <a:spLocks noGrp="1"/>
          </p:cNvSpPr>
          <p:nvPr>
            <p:ph type="sldNum" sz="quarter" idx="5"/>
          </p:nvPr>
        </p:nvSpPr>
        <p:spPr>
          <a:xfrm>
            <a:off x="6260187" y="8900371"/>
            <a:ext cx="466581" cy="254385"/>
          </a:xfrm>
          <a:prstGeom prst="rect">
            <a:avLst/>
          </a:prstGeom>
        </p:spPr>
        <p:txBody>
          <a:bodyPr vert="horz" lIns="93324" tIns="46662" rIns="93324" bIns="46662" rtlCol="0" anchor="b"/>
          <a:lstStyle>
            <a:lvl1pPr algn="r">
              <a:defRPr sz="1000">
                <a:latin typeface="Segoe UI Light" pitchFamily="34" charset="0"/>
                <a:cs typeface="Arial" pitchFamily="34" charset="0"/>
              </a:defRPr>
            </a:lvl1pPr>
          </a:lstStyle>
          <a:p>
            <a:fld id="{A5B258F2-B2E5-4175-B339-81AEE5988F5F}" type="slidenum">
              <a:rPr lang="en-US" smtClean="0"/>
              <a:pPr/>
              <a:t>‹#›</a:t>
            </a:fld>
            <a:endParaRPr lang="en-US" dirty="0"/>
          </a:p>
        </p:txBody>
      </p:sp>
      <p:sp>
        <p:nvSpPr>
          <p:cNvPr id="13" name="TextBox 12"/>
          <p:cNvSpPr txBox="1"/>
          <p:nvPr/>
        </p:nvSpPr>
        <p:spPr>
          <a:xfrm>
            <a:off x="101968" y="8933563"/>
            <a:ext cx="5698300" cy="188000"/>
          </a:xfrm>
          <a:prstGeom prst="rect">
            <a:avLst/>
          </a:prstGeom>
          <a:noFill/>
        </p:spPr>
        <p:txBody>
          <a:bodyPr wrap="none" lIns="93324" tIns="46662" rIns="93324" bIns="46662" rtlCol="0">
            <a:spAutoFit/>
          </a:bodyPr>
          <a:lstStyle/>
          <a:p>
            <a:pPr marL="0" marR="0" indent="0" algn="l" defTabSz="466618" rtl="0" eaLnBrk="1" fontAlgn="auto" latinLnBrk="0" hangingPunct="1">
              <a:lnSpc>
                <a:spcPct val="100000"/>
              </a:lnSpc>
              <a:spcBef>
                <a:spcPts val="0"/>
              </a:spcBef>
              <a:spcAft>
                <a:spcPts val="0"/>
              </a:spcAft>
              <a:buClrTx/>
              <a:buSzTx/>
              <a:buFontTx/>
              <a:buNone/>
              <a:tabLst/>
              <a:defRPr/>
            </a:pPr>
            <a:r>
              <a:rPr lang="en-NZ" sz="600" dirty="0">
                <a:latin typeface="Segoe UI Light" pitchFamily="34" charset="0"/>
                <a:cs typeface="Arial" pitchFamily="34" charset="0"/>
              </a:rPr>
              <a:t>© 2012 Microsoft Corporation. This presentation is for informational purposes only. MICROSOFT MAKES NO WARRANTIES, EXPRESS OR IMPLIED, IN THIS SUMMARY. </a:t>
            </a:r>
            <a:endParaRPr lang="en-US" sz="600" dirty="0">
              <a:solidFill>
                <a:srgbClr val="000000"/>
              </a:solidFill>
              <a:latin typeface="Segoe UI Light" pitchFamily="34" charset="0"/>
              <a:cs typeface="Arial" pitchFamily="34" charset="0"/>
            </a:endParaRPr>
          </a:p>
        </p:txBody>
      </p:sp>
      <p:sp>
        <p:nvSpPr>
          <p:cNvPr id="14" name="Slide Image Placeholder 15"/>
          <p:cNvSpPr>
            <a:spLocks noGrp="1" noRot="1" noChangeAspect="1"/>
          </p:cNvSpPr>
          <p:nvPr>
            <p:ph type="sldImg" idx="2"/>
          </p:nvPr>
        </p:nvSpPr>
        <p:spPr>
          <a:xfrm>
            <a:off x="3579813" y="233363"/>
            <a:ext cx="3043237" cy="1825625"/>
          </a:xfrm>
          <a:prstGeom prst="rect">
            <a:avLst/>
          </a:prstGeom>
          <a:noFill/>
          <a:ln w="12700">
            <a:solidFill>
              <a:schemeClr val="accent6"/>
            </a:solidFill>
          </a:ln>
        </p:spPr>
        <p:txBody>
          <a:bodyPr vert="horz" lIns="93324" tIns="46662" rIns="93324" bIns="46662" rtlCol="0" anchor="ctr"/>
          <a:lstStyle/>
          <a:p>
            <a:endParaRPr lang="en-US" dirty="0"/>
          </a:p>
        </p:txBody>
      </p:sp>
    </p:spTree>
    <p:extLst>
      <p:ext uri="{BB962C8B-B14F-4D97-AF65-F5344CB8AC3E}">
        <p14:creationId xmlns:p14="http://schemas.microsoft.com/office/powerpoint/2010/main" val="839440964"/>
      </p:ext>
    </p:extLst>
  </p:cSld>
  <p:clrMap bg1="lt1" tx1="dk1" bg2="lt2" tx2="dk2" accent1="accent1" accent2="accent2" accent3="accent3" accent4="accent4" accent5="accent5" accent6="accent6" hlink="hlink" folHlink="folHlink"/>
  <p:notesStyle>
    <a:lvl1pPr marL="0" algn="l" defTabSz="761787" rtl="0" eaLnBrk="1" latinLnBrk="0" hangingPunct="1">
      <a:defRPr sz="700" kern="1200">
        <a:solidFill>
          <a:schemeClr val="tx1"/>
        </a:solidFill>
        <a:latin typeface="Arial" pitchFamily="34" charset="0"/>
        <a:ea typeface="+mn-ea"/>
        <a:cs typeface="Arial" pitchFamily="34" charset="0"/>
      </a:defRPr>
    </a:lvl1pPr>
    <a:lvl2pPr marL="380893" algn="l" defTabSz="761787" rtl="0" eaLnBrk="1" latinLnBrk="0" hangingPunct="1">
      <a:defRPr sz="700" kern="1200">
        <a:solidFill>
          <a:schemeClr val="tx1"/>
        </a:solidFill>
        <a:latin typeface="Arial" pitchFamily="34" charset="0"/>
        <a:ea typeface="+mn-ea"/>
        <a:cs typeface="Arial" pitchFamily="34" charset="0"/>
      </a:defRPr>
    </a:lvl2pPr>
    <a:lvl3pPr marL="761787" algn="l" defTabSz="761787" rtl="0" eaLnBrk="1" latinLnBrk="0" hangingPunct="1">
      <a:defRPr sz="700" kern="1200">
        <a:solidFill>
          <a:schemeClr val="tx1"/>
        </a:solidFill>
        <a:latin typeface="Arial" pitchFamily="34" charset="0"/>
        <a:ea typeface="+mn-ea"/>
        <a:cs typeface="Arial" pitchFamily="34" charset="0"/>
      </a:defRPr>
    </a:lvl3pPr>
    <a:lvl4pPr marL="1142680" algn="l" defTabSz="761787" rtl="0" eaLnBrk="1" latinLnBrk="0" hangingPunct="1">
      <a:defRPr sz="700" kern="1200">
        <a:solidFill>
          <a:schemeClr val="tx1"/>
        </a:solidFill>
        <a:latin typeface="Arial" pitchFamily="34" charset="0"/>
        <a:ea typeface="+mn-ea"/>
        <a:cs typeface="Arial" pitchFamily="34" charset="0"/>
      </a:defRPr>
    </a:lvl4pPr>
    <a:lvl5pPr marL="1523573" algn="l" defTabSz="761787" rtl="0" eaLnBrk="1" latinLnBrk="0" hangingPunct="1">
      <a:defRPr sz="700" kern="1200">
        <a:solidFill>
          <a:schemeClr val="tx1"/>
        </a:solidFill>
        <a:latin typeface="Arial" pitchFamily="34" charset="0"/>
        <a:ea typeface="+mn-ea"/>
        <a:cs typeface="Arial" pitchFamily="34" charset="0"/>
      </a:defRPr>
    </a:lvl5pPr>
    <a:lvl6pPr marL="1904467" algn="l" defTabSz="761787" rtl="0" eaLnBrk="1" latinLnBrk="0" hangingPunct="1">
      <a:defRPr sz="1000" kern="1200">
        <a:solidFill>
          <a:schemeClr val="tx1"/>
        </a:solidFill>
        <a:latin typeface="+mn-lt"/>
        <a:ea typeface="+mn-ea"/>
        <a:cs typeface="+mn-cs"/>
      </a:defRPr>
    </a:lvl6pPr>
    <a:lvl7pPr marL="2285360" algn="l" defTabSz="761787" rtl="0" eaLnBrk="1" latinLnBrk="0" hangingPunct="1">
      <a:defRPr sz="1000" kern="1200">
        <a:solidFill>
          <a:schemeClr val="tx1"/>
        </a:solidFill>
        <a:latin typeface="+mn-lt"/>
        <a:ea typeface="+mn-ea"/>
        <a:cs typeface="+mn-cs"/>
      </a:defRPr>
    </a:lvl7pPr>
    <a:lvl8pPr marL="2666253" algn="l" defTabSz="761787" rtl="0" eaLnBrk="1" latinLnBrk="0" hangingPunct="1">
      <a:defRPr sz="1000" kern="1200">
        <a:solidFill>
          <a:schemeClr val="tx1"/>
        </a:solidFill>
        <a:latin typeface="+mn-lt"/>
        <a:ea typeface="+mn-ea"/>
        <a:cs typeface="+mn-cs"/>
      </a:defRPr>
    </a:lvl8pPr>
    <a:lvl9pPr marL="3047147" algn="l" defTabSz="761787"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en-us/blog/announcing-new-azure-government-capabilities-for-classified-mission-critical-workload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azure.microsoft.com/blog/2014/12/11/introducing-premium-storage-high-performance-storage-for-azure-virtual-machine-workloads/" TargetMode="External"/><Relationship Id="rId2" Type="http://schemas.openxmlformats.org/officeDocument/2006/relationships/slide" Target="../slides/slide90.xml"/><Relationship Id="rId1" Type="http://schemas.openxmlformats.org/officeDocument/2006/relationships/notesMaster" Target="../notesMasters/notesMaster1.xml"/><Relationship Id="rId5" Type="http://schemas.openxmlformats.org/officeDocument/2006/relationships/hyperlink" Target="http://azure.microsoft.com/blog/2015/04/16/azure-premium-storage-now-generally-available-2/" TargetMode="External"/><Relationship Id="rId4" Type="http://schemas.openxmlformats.org/officeDocument/2006/relationships/hyperlink" Target="http://azure.microsoft.com/en-us/documentation/articles/storage-premium-storage-preview-portal/" TargetMode="Externa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8" Type="http://schemas.openxmlformats.org/officeDocument/2006/relationships/hyperlink" Target="https://azure.microsoft.com/en-us/blog/nested-virtualization-in-azure/" TargetMode="External"/><Relationship Id="rId13" Type="http://schemas.openxmlformats.org/officeDocument/2006/relationships/hyperlink" Target="https://www.intel.com/content/www/us/en/processors/xeon/scalable/xeon-scalable-platform.html" TargetMode="External"/><Relationship Id="rId3" Type="http://schemas.openxmlformats.org/officeDocument/2006/relationships/hyperlink" Target="https://azure.microsoft.com/en-us/blog/azure-m-series-vms-are-now-sap-hana-certified/" TargetMode="External"/><Relationship Id="rId7" Type="http://schemas.openxmlformats.org/officeDocument/2006/relationships/hyperlink" Target="https://azure.microsoft.com/en-us/blog/ncv3-vms-generally-available-other-gpus-expanding-regions/" TargetMode="External"/><Relationship Id="rId12" Type="http://schemas.openxmlformats.org/officeDocument/2006/relationships/hyperlink" Target="https://aka.ms/azurenvblog" TargetMode="External"/><Relationship Id="rId2" Type="http://schemas.openxmlformats.org/officeDocument/2006/relationships/slide" Target="../slides/slide94.xml"/><Relationship Id="rId1" Type="http://schemas.openxmlformats.org/officeDocument/2006/relationships/notesMaster" Target="../notesMasters/notesMaster1.xml"/><Relationship Id="rId6" Type="http://schemas.openxmlformats.org/officeDocument/2006/relationships/hyperlink" Target="https://azure.microsoft.com/en-us/services/virtual-machines/data-science-virtual-machines/" TargetMode="External"/><Relationship Id="rId11" Type="http://schemas.openxmlformats.org/officeDocument/2006/relationships/hyperlink" Target="https://docs.microsoft.com/en-us/azure/virtual-machines/windows/sizes-storage" TargetMode="External"/><Relationship Id="rId5" Type="http://schemas.openxmlformats.org/officeDocument/2006/relationships/hyperlink" Target="https://azure.microsoft.com/en-us/services/batch-ai/" TargetMode="External"/><Relationship Id="rId10" Type="http://schemas.openxmlformats.org/officeDocument/2006/relationships/hyperlink" Target="https://docs.microsoft.com/en-us/azure/virtual-machines/windows/sizes-compute" TargetMode="External"/><Relationship Id="rId4" Type="http://schemas.openxmlformats.org/officeDocument/2006/relationships/hyperlink" Target="https://azure.microsoft.com/en-us/services/batch/" TargetMode="External"/><Relationship Id="rId9" Type="http://schemas.openxmlformats.org/officeDocument/2006/relationships/hyperlink" Target="https://docs.microsoft.com/en-us/azure/virtual-machines/windows/sizes-memory" TargetMode="External"/><Relationship Id="rId14" Type="http://schemas.openxmlformats.org/officeDocument/2006/relationships/hyperlink" Target="https://go.microsoft.com/fwlink/?LinkId=692100&amp;clcid=0x409"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azure.microsoft.com/en-us/services/container-service/" TargetMode="External"/><Relationship Id="rId7" Type="http://schemas.openxmlformats.org/officeDocument/2006/relationships/hyperlink" Target="https://azure.microsoft.com/en-us/services/application-gateway/" TargetMode="External"/><Relationship Id="rId2" Type="http://schemas.openxmlformats.org/officeDocument/2006/relationships/slide" Target="../slides/slide99.xml"/><Relationship Id="rId1" Type="http://schemas.openxmlformats.org/officeDocument/2006/relationships/notesMaster" Target="../notesMasters/notesMaster1.xml"/><Relationship Id="rId6" Type="http://schemas.openxmlformats.org/officeDocument/2006/relationships/hyperlink" Target="https://azure.microsoft.com/en-us/services/load-balancer/" TargetMode="External"/><Relationship Id="rId5" Type="http://schemas.openxmlformats.org/officeDocument/2006/relationships/hyperlink" Target="https://azure.microsoft.com/en-us/updates/auto-os-upgrades/" TargetMode="External"/><Relationship Id="rId4" Type="http://schemas.openxmlformats.org/officeDocument/2006/relationships/hyperlink" Target="https://azure.microsoft.com/en-us/services/service-fabric/" TargetMode="Externa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azure.microsoft.com/en-us/?v=18.12" TargetMode="External"/><Relationship Id="rId7" Type="http://schemas.openxmlformats.org/officeDocument/2006/relationships/hyperlink" Target="http://aka.ms/serialconsoletwc" TargetMode="External"/><Relationship Id="rId2" Type="http://schemas.openxmlformats.org/officeDocument/2006/relationships/slide" Target="../slides/slide101.xml"/><Relationship Id="rId1" Type="http://schemas.openxmlformats.org/officeDocument/2006/relationships/notesMaster" Target="../notesMasters/notesMaster1.xml"/><Relationship Id="rId6" Type="http://schemas.openxmlformats.org/officeDocument/2006/relationships/hyperlink" Target="http://aka.ms/serialconsoleazurefriday" TargetMode="External"/><Relationship Id="rId5" Type="http://schemas.openxmlformats.org/officeDocument/2006/relationships/hyperlink" Target="http://aka.ms/serialconsolehelp" TargetMode="External"/><Relationship Id="rId4" Type="http://schemas.openxmlformats.org/officeDocument/2006/relationships/hyperlink" Target="http://portal.azure.com/" TargetMode="Externa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1</a:t>
            </a:fld>
            <a:endParaRPr lang="en-US" dirty="0"/>
          </a:p>
        </p:txBody>
      </p:sp>
    </p:spTree>
    <p:extLst>
      <p:ext uri="{BB962C8B-B14F-4D97-AF65-F5344CB8AC3E}">
        <p14:creationId xmlns:p14="http://schemas.microsoft.com/office/powerpoint/2010/main" val="1052309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Are there any updates to which Azure</a:t>
            </a:r>
            <a:r>
              <a:rPr lang="en-US" baseline="0" dirty="0"/>
              <a:t> services will be in Azure Stack?  </a:t>
            </a:r>
          </a:p>
          <a:p>
            <a:pPr marL="0" indent="0">
              <a:buFont typeface="+mj-lt"/>
              <a:buNone/>
            </a:pPr>
            <a:endParaRPr lang="en-US" dirty="0"/>
          </a:p>
          <a:p>
            <a:pPr marL="0" indent="0">
              <a:buFont typeface="+mj-lt"/>
              <a:buNone/>
            </a:pPr>
            <a:r>
              <a:rPr lang="en-US" dirty="0"/>
              <a:t>3</a:t>
            </a:r>
            <a:r>
              <a:rPr lang="en-US" baseline="0" dirty="0"/>
              <a:t> updates: </a:t>
            </a:r>
            <a:endParaRPr lang="en-US" dirty="0"/>
          </a:p>
          <a:p>
            <a:pPr marL="228600" indent="-228600">
              <a:buFont typeface="+mj-lt"/>
              <a:buAutoNum type="arabicPeriod"/>
            </a:pPr>
            <a:r>
              <a:rPr lang="en-US" dirty="0"/>
              <a:t>Logic apps will</a:t>
            </a:r>
            <a:r>
              <a:rPr lang="en-US" baseline="0" dirty="0"/>
              <a:t> no longer be part of Azure Stack at initial GA release.   We’re reassessing when that’s going to be possible</a:t>
            </a:r>
          </a:p>
          <a:p>
            <a:pPr marL="228600" indent="-228600">
              <a:buFont typeface="+mj-lt"/>
              <a:buAutoNum type="arabicPeriod"/>
            </a:pPr>
            <a:r>
              <a:rPr lang="en-US" baseline="0" dirty="0"/>
              <a:t>Containers – VM extensions (not Azure Container Service).</a:t>
            </a:r>
          </a:p>
          <a:p>
            <a:pPr marL="228600" indent="-228600">
              <a:buFont typeface="+mj-lt"/>
              <a:buAutoNum type="arabicPeriod"/>
            </a:pPr>
            <a:r>
              <a:rPr lang="en-US" baseline="0" dirty="0"/>
              <a:t>Premium Storage (pre-</a:t>
            </a:r>
            <a:r>
              <a:rPr lang="en-US" baseline="0" dirty="0" err="1"/>
              <a:t>reqs</a:t>
            </a:r>
            <a:r>
              <a:rPr lang="en-US" baseline="0" dirty="0"/>
              <a:t> SSDs, limited in Azure itself).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63730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104</a:t>
            </a:fld>
            <a:endParaRPr lang="en-US" dirty="0"/>
          </a:p>
        </p:txBody>
      </p:sp>
    </p:spTree>
    <p:extLst>
      <p:ext uri="{BB962C8B-B14F-4D97-AF65-F5344CB8AC3E}">
        <p14:creationId xmlns:p14="http://schemas.microsoft.com/office/powerpoint/2010/main" val="334883880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Key Slide Outcome - </a:t>
            </a:r>
            <a:r>
              <a:rPr lang="en-US" dirty="0"/>
              <a:t>Getting</a:t>
            </a:r>
            <a:r>
              <a:rPr lang="en-US" baseline="0" dirty="0"/>
              <a:t> to the state of a fully modern enterprise is a journey that will take time to fully complete and realize. </a:t>
            </a:r>
          </a:p>
          <a:p>
            <a:endParaRPr lang="en-US" baseline="0" dirty="0"/>
          </a:p>
          <a:p>
            <a:r>
              <a:rPr lang="en-US" baseline="0" dirty="0"/>
              <a:t>Microsoft’s IT department is far down the path on this journey. All of the items described here in Phases 1 and 2 have been implemented by Microsoft to protect our own systems. </a:t>
            </a:r>
          </a:p>
          <a:p>
            <a:endParaRPr lang="en-US" baseline="0" dirty="0"/>
          </a:p>
          <a:p>
            <a:r>
              <a:rPr lang="en-US" baseline="0" dirty="0"/>
              <a:t>We recommend a phased approach that addresses the most critical attacks and capabilities first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a:t>Phase 1 </a:t>
            </a:r>
            <a:r>
              <a:rPr lang="en-US" baseline="0" dirty="0"/>
              <a:t>- The bad news is attackers are very successful with commonly available attack techniques. The good news is that it’s a small number of techniques that are both successful and very damaging today. These can be mitigated with several well established mitigations in Phase 1.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Phase 2 </a:t>
            </a:r>
            <a:r>
              <a:rPr lang="en-US" dirty="0"/>
              <a:t>– Once Phase 1 has addressed those critical vulnerabilities,</a:t>
            </a:r>
            <a:r>
              <a:rPr lang="en-US" baseline="0" dirty="0"/>
              <a:t> the next step is to establish critical capabilities in each of the pillars. Upgrading identity protections to best in class, getting visibility and policy on data stored in cloud applications, establishing strong device and infrastructure foundations with hardware-based security, putting together a security plan for integrating cloud infrastructure, and integrating world class threat detection across the enterprise.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0D75774-7687-4AF1-9D9C-0495A700E0C4}" type="slidenum">
              <a:rPr lang="en-US" smtClean="0"/>
              <a:t>105</a:t>
            </a:fld>
            <a:endParaRPr lang="en-US"/>
          </a:p>
        </p:txBody>
      </p:sp>
    </p:spTree>
    <p:extLst>
      <p:ext uri="{BB962C8B-B14F-4D97-AF65-F5344CB8AC3E}">
        <p14:creationId xmlns:p14="http://schemas.microsoft.com/office/powerpoint/2010/main" val="1206042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9/14/2018 11:51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76115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2175" y="1162050"/>
            <a:ext cx="5226050" cy="3136900"/>
          </a:xfrm>
        </p:spPr>
      </p:sp>
      <p:sp>
        <p:nvSpPr>
          <p:cNvPr id="3" name="Notes Placeholder 2"/>
          <p:cNvSpPr>
            <a:spLocks noGrp="1"/>
          </p:cNvSpPr>
          <p:nvPr>
            <p:ph type="body" idx="1"/>
          </p:nvPr>
        </p:nvSpPr>
        <p:spPr/>
        <p:txBody>
          <a:bodyPr/>
          <a:lstStyle/>
          <a:p>
            <a:r>
              <a:rPr lang="en-US" sz="900" dirty="0">
                <a:latin typeface="Segoe UI Light" pitchFamily="34" charset="0"/>
              </a:rPr>
              <a:t>To defend against attacks that are ruthlessly fast and extraordinarily complex, the need for sophisticated software utilizing machine learning and operating on as much data as possible has never been greater.  This is where we offer something very unique and powerful to every consumer and every organization.  </a:t>
            </a:r>
          </a:p>
          <a:p>
            <a:endParaRPr lang="en-US" dirty="0"/>
          </a:p>
          <a:p>
            <a:r>
              <a:rPr lang="en-US" sz="900" dirty="0">
                <a:latin typeface="Segoe UI Light" pitchFamily="34" charset="0"/>
              </a:rPr>
              <a:t>We have been quietly building something incredible:  The Microsoft Intelligent Security Graph.  Every second we are adding hundreds of GBs worth of the telemetry to the Graph.  This anonymized data is coming from the </a:t>
            </a:r>
            <a:r>
              <a:rPr lang="en-US" sz="900" b="1" dirty="0">
                <a:latin typeface="Segoe UI Light" pitchFamily="34" charset="0"/>
              </a:rPr>
              <a:t>100’s</a:t>
            </a:r>
            <a:r>
              <a:rPr lang="en-US" sz="900" dirty="0">
                <a:latin typeface="Segoe UI Light" pitchFamily="34" charset="0"/>
              </a:rPr>
              <a:t> of global cloud services we operate, consumer and commercial, data about the threats faced by the </a:t>
            </a:r>
            <a:r>
              <a:rPr lang="en-US" sz="900" b="1" dirty="0">
                <a:latin typeface="Segoe UI Light" pitchFamily="34" charset="0"/>
              </a:rPr>
              <a:t>+1B</a:t>
            </a:r>
            <a:r>
              <a:rPr lang="en-US" sz="900" dirty="0">
                <a:latin typeface="Segoe UI Light" pitchFamily="34" charset="0"/>
              </a:rPr>
              <a:t> PCs we update via Windows Update every month, aggregated with external data points we collect through extensive research, partnership with industry and law enforcement through our Digital Crime Units, and our Cybersecurity Defense Operations Center.  To give you a sense on what that means, we add to the Security Graph with data from the </a:t>
            </a:r>
            <a:r>
              <a:rPr lang="en-US" sz="900" b="1" dirty="0">
                <a:latin typeface="Segoe UI Light" pitchFamily="34" charset="0"/>
              </a:rPr>
              <a:t>300B</a:t>
            </a:r>
            <a:r>
              <a:rPr lang="en-US" sz="900" dirty="0">
                <a:latin typeface="Segoe UI Light" pitchFamily="34" charset="0"/>
              </a:rPr>
              <a:t> monthly authentications across our consumer and enterprise services, as well as the </a:t>
            </a:r>
            <a:r>
              <a:rPr lang="en-US" sz="900" b="1" dirty="0">
                <a:latin typeface="Segoe UI Light" pitchFamily="34" charset="0"/>
              </a:rPr>
              <a:t>200B</a:t>
            </a:r>
            <a:r>
              <a:rPr lang="en-US" sz="900" dirty="0">
                <a:latin typeface="Segoe UI Light" pitchFamily="34" charset="0"/>
              </a:rPr>
              <a:t> e-mails that are analyzed each month for malware and malicious web sites. We receive </a:t>
            </a:r>
            <a:r>
              <a:rPr lang="en-US" sz="900" b="1" dirty="0">
                <a:latin typeface="Segoe UI Light" pitchFamily="34" charset="0"/>
              </a:rPr>
              <a:t>trillions</a:t>
            </a:r>
            <a:r>
              <a:rPr lang="en-US" sz="900" dirty="0">
                <a:latin typeface="Segoe UI Light" pitchFamily="34" charset="0"/>
              </a:rPr>
              <a:t> of pieces of data from </a:t>
            </a:r>
            <a:r>
              <a:rPr lang="en-US" sz="900" b="1" dirty="0">
                <a:latin typeface="Segoe UI Light" pitchFamily="34" charset="0"/>
              </a:rPr>
              <a:t>billions</a:t>
            </a:r>
            <a:r>
              <a:rPr lang="en-US" sz="900" dirty="0">
                <a:latin typeface="Segoe UI Light" pitchFamily="34" charset="0"/>
              </a:rPr>
              <a:t> of devices.</a:t>
            </a:r>
          </a:p>
          <a:p>
            <a:endParaRPr lang="en-US" dirty="0"/>
          </a:p>
          <a:p>
            <a:endParaRPr lang="en-US" dirty="0"/>
          </a:p>
          <a:p>
            <a:r>
              <a:rPr lang="en-US" dirty="0"/>
              <a:t>http://www.gettyimages.com/license/545863031</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9/14/2018 11:51 AM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87262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Key Slide Outcome – </a:t>
            </a:r>
            <a:r>
              <a:rPr lang="en-US" dirty="0"/>
              <a:t>We also</a:t>
            </a:r>
            <a:r>
              <a:rPr lang="en-US" baseline="0" dirty="0"/>
              <a:t> use this graph to protect your assets that are connected to us and hosted on our services.</a:t>
            </a:r>
          </a:p>
          <a:p>
            <a:r>
              <a:rPr lang="en-US" i="1" baseline="0" dirty="0"/>
              <a:t>Top half of slide – Key examples of groups/functions in Microsoft intelligent security graph</a:t>
            </a:r>
          </a:p>
          <a:p>
            <a:r>
              <a:rPr lang="en-US" i="1" baseline="0" dirty="0"/>
              <a:t>Bottom half of slide - Customer assets </a:t>
            </a:r>
          </a:p>
          <a:p>
            <a:endParaRPr lang="en-US" baseline="0" dirty="0"/>
          </a:p>
          <a:p>
            <a:r>
              <a:rPr lang="en-US" kern="0" baseline="0" dirty="0">
                <a:solidFill>
                  <a:sysClr val="windowText" lastClr="000000"/>
                </a:solidFill>
              </a:rPr>
              <a:t>There are many components to the intelligent security graph, but some of the key teams working with it that you may have heard of:</a:t>
            </a:r>
          </a:p>
          <a:p>
            <a:pPr marL="171450" indent="-171450">
              <a:buFont typeface="Arial" panose="020B0604020202020204" pitchFamily="34" charset="0"/>
              <a:buChar char="•"/>
            </a:pPr>
            <a:r>
              <a:rPr lang="en-US" b="1" kern="0" baseline="0" dirty="0">
                <a:solidFill>
                  <a:sysClr val="windowText" lastClr="000000"/>
                </a:solidFill>
              </a:rPr>
              <a:t>Cyber Defense Operations Center (CDOC) </a:t>
            </a:r>
            <a:r>
              <a:rPr lang="en-US" kern="0" baseline="0" dirty="0">
                <a:solidFill>
                  <a:sysClr val="windowText" lastClr="000000"/>
                </a:solidFill>
              </a:rPr>
              <a:t>– </a:t>
            </a:r>
            <a:r>
              <a:rPr lang="en-US" dirty="0"/>
              <a:t>The Microsoft Cyber Defense Operations Center is a 24x7 cybersecurity and defense facility that unites our security experts and data scientists in a centralized location. Advanced software tools and real-time analytics help us protect, detect, and respond to threats</a:t>
            </a:r>
            <a:r>
              <a:rPr lang="en-US" kern="0" baseline="0" dirty="0">
                <a:solidFill>
                  <a:sysClr val="windowText" lastClr="000000"/>
                </a:solidFill>
              </a:rPr>
              <a:t> </a:t>
            </a:r>
            <a:r>
              <a:rPr lang="en-US" dirty="0"/>
              <a:t>to Microsoft’s cloud infrastructure, products and devices, and our internal resources. </a:t>
            </a:r>
          </a:p>
          <a:p>
            <a:pPr marL="171450" indent="-171450">
              <a:buFont typeface="Arial" panose="020B0604020202020204" pitchFamily="34" charset="0"/>
              <a:buChar char="•"/>
            </a:pPr>
            <a:r>
              <a:rPr lang="en-US" b="1" kern="0" baseline="0" dirty="0">
                <a:solidFill>
                  <a:sysClr val="windowText" lastClr="000000"/>
                </a:solidFill>
              </a:rPr>
              <a:t>Digital Crimes Unit (DCU) </a:t>
            </a:r>
            <a:r>
              <a:rPr lang="en-US" kern="0" baseline="0" dirty="0">
                <a:solidFill>
                  <a:sysClr val="windowText" lastClr="000000"/>
                </a:solidFill>
              </a:rPr>
              <a:t>- A team of legal and technical experts who work with law enforcement agencies—including Europol, the FBI, and Interpol—academia, global government agencies, and commercial customers. </a:t>
            </a:r>
          </a:p>
          <a:p>
            <a:pPr marL="171450" indent="-171450">
              <a:buFont typeface="Arial" panose="020B0604020202020204" pitchFamily="34" charset="0"/>
              <a:buChar char="•"/>
            </a:pPr>
            <a:r>
              <a:rPr lang="en-US" b="1" kern="0" baseline="0" dirty="0">
                <a:solidFill>
                  <a:sysClr val="windowText" lastClr="000000"/>
                </a:solidFill>
              </a:rPr>
              <a:t>Cyber Hunting Teams </a:t>
            </a:r>
            <a:r>
              <a:rPr lang="en-US" kern="0" baseline="0" dirty="0">
                <a:solidFill>
                  <a:sysClr val="windowText" lastClr="000000"/>
                </a:solidFill>
              </a:rPr>
              <a:t>– Microsoft’s blue teams that are constantly hunting for adversaries on our enterprise and cloud services environments.</a:t>
            </a:r>
          </a:p>
          <a:p>
            <a:pPr marL="171450" indent="-171450">
              <a:buFont typeface="Arial" panose="020B0604020202020204" pitchFamily="34" charset="0"/>
              <a:buChar char="•"/>
            </a:pPr>
            <a:r>
              <a:rPr lang="en-US" b="1" kern="0" baseline="0" dirty="0">
                <a:solidFill>
                  <a:sysClr val="windowText" lastClr="000000"/>
                </a:solidFill>
              </a:rPr>
              <a:t>Malware Protection Center (MMPC)</a:t>
            </a:r>
            <a:r>
              <a:rPr lang="en-US" kern="0" baseline="0" dirty="0">
                <a:solidFill>
                  <a:sysClr val="windowText" lastClr="000000"/>
                </a:solidFill>
              </a:rPr>
              <a:t> – Microsoft team responsible for the world’s largest anti-virus and antimalware service who is </a:t>
            </a:r>
            <a:r>
              <a:rPr lang="en-US" dirty="0"/>
              <a:t>committed to helping Microsoft customers keep their computers secure</a:t>
            </a:r>
            <a:r>
              <a:rPr lang="en-US" baseline="0" dirty="0"/>
              <a:t> and </a:t>
            </a:r>
            <a:r>
              <a:rPr lang="en-US" dirty="0"/>
              <a:t>quickly respond to malware outbreaks by continuously gathering and analyzing data and working with organizations inside and outside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kern="0" baseline="0" dirty="0">
                <a:solidFill>
                  <a:sysClr val="windowText" lastClr="000000"/>
                </a:solidFill>
              </a:rPr>
              <a:t>Security Response Center (MSRC)</a:t>
            </a:r>
            <a:r>
              <a:rPr lang="en-US" kern="0" baseline="0" dirty="0">
                <a:solidFill>
                  <a:sysClr val="windowText" lastClr="000000"/>
                </a:solidFill>
              </a:rPr>
              <a:t> – </a:t>
            </a:r>
            <a:r>
              <a:rPr lang="en-US" sz="1200" kern="1200" dirty="0">
                <a:solidFill>
                  <a:schemeClr val="tx1"/>
                </a:solidFill>
                <a:effectLst/>
                <a:latin typeface="+mn-lt"/>
                <a:ea typeface="+mn-ea"/>
                <a:cs typeface="+mn-cs"/>
              </a:rPr>
              <a:t>Microsoft team that identifies, monitors, responds to and resolves security incidents and vulnerabilities in Microsoft software, services and devices.  Leads cross-company coordinated security response for highest severity events and partners with external organizations for coordinated cross-company and government response</a:t>
            </a:r>
            <a:r>
              <a:rPr lang="en-US" kern="0" baseline="0" dirty="0">
                <a:solidFill>
                  <a:sysClr val="windowText" lastClr="000000"/>
                </a:solidFill>
              </a:rPr>
              <a:t>. </a:t>
            </a:r>
          </a:p>
          <a:p>
            <a:pPr marL="0" indent="0">
              <a:buFont typeface="Arial" panose="020B0604020202020204" pitchFamily="34" charset="0"/>
              <a:buNone/>
            </a:pPr>
            <a:endParaRPr lang="en-US" kern="0" baseline="0" dirty="0">
              <a:solidFill>
                <a:sysClr val="windowText" lastClr="0000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0" baseline="0" dirty="0">
                <a:solidFill>
                  <a:sysClr val="windowText" lastClr="000000"/>
                </a:solidFill>
              </a:rPr>
              <a:t>All of the learnings from these teams working together teaches us how to make our products more secure as well as to better protect customers in near real time. </a:t>
            </a:r>
          </a:p>
          <a:p>
            <a:pPr marL="0" indent="0">
              <a:buFont typeface="Arial" panose="020B0604020202020204" pitchFamily="34" charset="0"/>
              <a:buNone/>
            </a:pPr>
            <a:endParaRPr lang="en-US" kern="0" baseline="0" dirty="0">
              <a:solidFill>
                <a:sysClr val="windowText" lastClr="000000"/>
              </a:solidFill>
            </a:endParaRPr>
          </a:p>
          <a:p>
            <a:pPr marL="0" indent="0">
              <a:buFont typeface="Arial" panose="020B0604020202020204" pitchFamily="34" charset="0"/>
              <a:buNone/>
            </a:pPr>
            <a:endParaRPr lang="en-US" kern="0" baseline="0" dirty="0">
              <a:solidFill>
                <a:sysClr val="windowText" lastClr="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kern="0" dirty="0">
                <a:solidFill>
                  <a:sysClr val="windowText" lastClr="000000"/>
                </a:solidFill>
              </a:rPr>
              <a:t>*CLICK 1* </a:t>
            </a:r>
          </a:p>
          <a:p>
            <a:endParaRPr lang="en-US" kern="0" dirty="0">
              <a:solidFill>
                <a:sysClr val="windowText" lastClr="000000"/>
              </a:solidFill>
            </a:endParaRPr>
          </a:p>
          <a:p>
            <a:r>
              <a:rPr lang="en-US" kern="0" dirty="0">
                <a:solidFill>
                  <a:sysClr val="windowText" lastClr="000000"/>
                </a:solidFill>
              </a:rPr>
              <a:t>The assets</a:t>
            </a:r>
            <a:r>
              <a:rPr lang="en-US" kern="0" baseline="0" dirty="0">
                <a:solidFill>
                  <a:sysClr val="windowText" lastClr="000000"/>
                </a:solidFill>
              </a:rPr>
              <a:t> you have to protect are broken down into 4 main categories at the bottom of the slide</a:t>
            </a:r>
          </a:p>
          <a:p>
            <a:pPr marL="171450" indent="-171450">
              <a:buFont typeface="Arial" panose="020B0604020202020204" pitchFamily="34" charset="0"/>
              <a:buChar char="•"/>
            </a:pPr>
            <a:r>
              <a:rPr lang="en-US" b="1" kern="0" baseline="0" dirty="0">
                <a:solidFill>
                  <a:sysClr val="windowText" lastClr="000000"/>
                </a:solidFill>
              </a:rPr>
              <a:t>Identities </a:t>
            </a:r>
            <a:r>
              <a:rPr lang="en-US" kern="0" baseline="0" dirty="0">
                <a:solidFill>
                  <a:sysClr val="windowText" lastClr="000000"/>
                </a:solidFill>
              </a:rPr>
              <a:t>– Critical element to security as all assurances are based on authentication and authorization provided by identity systems</a:t>
            </a:r>
          </a:p>
          <a:p>
            <a:pPr marL="171450" indent="-171450">
              <a:buFont typeface="Arial" panose="020B0604020202020204" pitchFamily="34" charset="0"/>
              <a:buChar char="•"/>
            </a:pPr>
            <a:r>
              <a:rPr lang="en-US" b="1" kern="0" baseline="0" dirty="0">
                <a:solidFill>
                  <a:sysClr val="windowText" lastClr="000000"/>
                </a:solidFill>
              </a:rPr>
              <a:t>Apps and Data </a:t>
            </a:r>
            <a:r>
              <a:rPr lang="en-US" kern="0" baseline="0" dirty="0">
                <a:solidFill>
                  <a:sysClr val="windowText" lastClr="000000"/>
                </a:solidFill>
              </a:rPr>
              <a:t>– The stores of business value whose confidentiality, integrity, and availability must be protected. </a:t>
            </a:r>
          </a:p>
          <a:p>
            <a:pPr marL="171450" indent="-171450">
              <a:buFont typeface="Arial" panose="020B0604020202020204" pitchFamily="34" charset="0"/>
              <a:buChar char="•"/>
            </a:pPr>
            <a:r>
              <a:rPr lang="en-US" b="1" kern="0" baseline="0" dirty="0">
                <a:solidFill>
                  <a:sysClr val="windowText" lastClr="000000"/>
                </a:solidFill>
              </a:rPr>
              <a:t>Infrastructure</a:t>
            </a:r>
            <a:r>
              <a:rPr lang="en-US" kern="0" baseline="0" dirty="0">
                <a:solidFill>
                  <a:sysClr val="windowText" lastClr="000000"/>
                </a:solidFill>
              </a:rPr>
              <a:t> – A critical security dependency for most apps and data that adversaries are exploiting to get at them</a:t>
            </a:r>
          </a:p>
          <a:p>
            <a:pPr marL="171450" indent="-171450">
              <a:buFont typeface="Arial" panose="020B0604020202020204" pitchFamily="34" charset="0"/>
              <a:buChar char="•"/>
            </a:pPr>
            <a:r>
              <a:rPr lang="en-US" b="1" kern="0" baseline="0" dirty="0">
                <a:solidFill>
                  <a:sysClr val="windowText" lastClr="000000"/>
                </a:solidFill>
              </a:rPr>
              <a:t>Devices </a:t>
            </a:r>
            <a:r>
              <a:rPr lang="en-US" kern="0" baseline="0" dirty="0">
                <a:solidFill>
                  <a:sysClr val="windowText" lastClr="000000"/>
                </a:solidFill>
              </a:rPr>
              <a:t>– the front line of the security battle that collectively protects access to all of your assets</a:t>
            </a:r>
            <a:endParaRPr lang="en-US" kern="0" dirty="0">
              <a:solidFill>
                <a:sysClr val="windowText" lastClr="000000"/>
              </a:solidFill>
            </a:endParaRPr>
          </a:p>
          <a:p>
            <a:endParaRPr lang="en-US" kern="0" dirty="0">
              <a:solidFill>
                <a:sysClr val="windowText" lastClr="000000"/>
              </a:soli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kern="0" dirty="0">
                <a:solidFill>
                  <a:sysClr val="windowText" lastClr="000000"/>
                </a:solidFill>
              </a:rPr>
              <a:t>*CLICK 2* </a:t>
            </a:r>
          </a:p>
          <a:p>
            <a:pPr marL="0" indent="0">
              <a:buFont typeface="Arial" panose="020B0604020202020204" pitchFamily="34" charset="0"/>
              <a:buNone/>
            </a:pPr>
            <a:endParaRPr lang="en-US" kern="0" baseline="0" dirty="0">
              <a:solidFill>
                <a:sysClr val="windowText" lastClr="000000"/>
              </a:solidFill>
            </a:endParaRPr>
          </a:p>
          <a:p>
            <a:pPr marL="0" indent="0">
              <a:buFont typeface="Arial" panose="020B0604020202020204" pitchFamily="34" charset="0"/>
              <a:buNone/>
            </a:pPr>
            <a:r>
              <a:rPr lang="en-US" kern="0" baseline="0" dirty="0">
                <a:solidFill>
                  <a:sysClr val="windowText" lastClr="000000"/>
                </a:solidFill>
              </a:rPr>
              <a:t>Several capabilities already have integrated threat intelligence turned on by default protecting our customers against threats. :</a:t>
            </a:r>
          </a:p>
          <a:p>
            <a:pPr marL="171450" indent="-171450">
              <a:buFont typeface="Arial" panose="020B0604020202020204" pitchFamily="34" charset="0"/>
              <a:buChar char="•"/>
            </a:pPr>
            <a:r>
              <a:rPr lang="en-US" b="1" kern="0" baseline="0" dirty="0">
                <a:solidFill>
                  <a:sysClr val="windowText" lastClr="000000"/>
                </a:solidFill>
              </a:rPr>
              <a:t>SmartScreen </a:t>
            </a:r>
            <a:r>
              <a:rPr lang="en-US" kern="0" baseline="0" dirty="0">
                <a:solidFill>
                  <a:sysClr val="windowText" lastClr="000000"/>
                </a:solidFill>
              </a:rPr>
              <a:t>– Built into Edge and Internet explorer to provide cloud-powered protection against attack websites, downloaded applications, and malware hosted on legitimate websites. </a:t>
            </a:r>
          </a:p>
          <a:p>
            <a:pPr marL="171450" indent="-171450">
              <a:buFont typeface="Arial" panose="020B0604020202020204" pitchFamily="34" charset="0"/>
              <a:buChar char="•"/>
            </a:pPr>
            <a:r>
              <a:rPr lang="en-US" b="1" kern="0" baseline="0" dirty="0">
                <a:solidFill>
                  <a:sysClr val="windowText" lastClr="000000"/>
                </a:solidFill>
              </a:rPr>
              <a:t>Windows Update</a:t>
            </a:r>
            <a:r>
              <a:rPr lang="en-US" kern="0" baseline="0" dirty="0">
                <a:solidFill>
                  <a:sysClr val="windowText" lastClr="000000"/>
                </a:solidFill>
              </a:rPr>
              <a:t> – Updates Windows software and also removes top malware threats from PCs each month</a:t>
            </a:r>
          </a:p>
          <a:p>
            <a:pPr marL="171450" indent="-171450">
              <a:buFont typeface="Arial" panose="020B0604020202020204" pitchFamily="34" charset="0"/>
              <a:buChar char="•"/>
            </a:pPr>
            <a:r>
              <a:rPr lang="en-US" b="1" kern="0" baseline="0" dirty="0">
                <a:solidFill>
                  <a:sysClr val="windowText" lastClr="000000"/>
                </a:solidFill>
              </a:rPr>
              <a:t>Active Protection Service (MAPS) –</a:t>
            </a:r>
            <a:r>
              <a:rPr lang="en-US" kern="0" baseline="0" dirty="0">
                <a:solidFill>
                  <a:sysClr val="windowText" lastClr="000000"/>
                </a:solidFill>
              </a:rPr>
              <a:t> Cloud powered malware detection built into Windows Defender that significantly increases detection of advanced malware</a:t>
            </a:r>
          </a:p>
          <a:p>
            <a:pPr marL="0" indent="0">
              <a:buFont typeface="Arial" panose="020B0604020202020204" pitchFamily="34" charset="0"/>
              <a:buNone/>
            </a:pPr>
            <a:endParaRPr lang="en-US" kern="0" baseline="0" dirty="0">
              <a:solidFill>
                <a:sysClr val="windowText" lastClr="000000"/>
              </a:soli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kern="0" dirty="0">
                <a:solidFill>
                  <a:sysClr val="windowText" lastClr="000000"/>
                </a:solidFill>
              </a:rPr>
              <a:t>*CLICK 3* </a:t>
            </a:r>
          </a:p>
          <a:p>
            <a:pPr marL="0" indent="0">
              <a:buFont typeface="Arial" panose="020B0604020202020204" pitchFamily="34" charset="0"/>
              <a:buNone/>
            </a:pPr>
            <a:endParaRPr lang="en-US" kern="0" baseline="0" dirty="0">
              <a:solidFill>
                <a:sysClr val="windowText" lastClr="000000"/>
              </a:solidFill>
            </a:endParaRPr>
          </a:p>
          <a:p>
            <a:r>
              <a:rPr lang="en-US" kern="0" baseline="0" dirty="0">
                <a:solidFill>
                  <a:sysClr val="windowText" lastClr="000000"/>
                </a:solidFill>
              </a:rPr>
              <a:t>Additionally, Microsoft has a large number of security capabilities to protect your datacenter and identity assets. Examples include:</a:t>
            </a:r>
          </a:p>
          <a:p>
            <a:pPr marL="171450" indent="-171450">
              <a:buFont typeface="Arial" panose="020B0604020202020204" pitchFamily="34" charset="0"/>
              <a:buChar char="•"/>
            </a:pPr>
            <a:r>
              <a:rPr lang="en-US" b="1" kern="0" baseline="0" dirty="0">
                <a:solidFill>
                  <a:sysClr val="windowText" lastClr="000000"/>
                </a:solidFill>
              </a:rPr>
              <a:t>Conditional Access </a:t>
            </a:r>
            <a:r>
              <a:rPr lang="en-US" kern="0" baseline="0" dirty="0">
                <a:solidFill>
                  <a:sysClr val="windowText" lastClr="000000"/>
                </a:solidFill>
              </a:rPr>
              <a:t>– Restrict access to data and applications using many factors including authentication strength, device health/security, and user role</a:t>
            </a:r>
          </a:p>
          <a:p>
            <a:pPr marL="171450" indent="-171450">
              <a:buFont typeface="Arial" panose="020B0604020202020204" pitchFamily="34" charset="0"/>
              <a:buChar char="•"/>
            </a:pPr>
            <a:r>
              <a:rPr lang="en-US" b="1" kern="0" baseline="0" dirty="0">
                <a:solidFill>
                  <a:sysClr val="windowText" lastClr="000000"/>
                </a:solidFill>
              </a:rPr>
              <a:t>Cloud App Security </a:t>
            </a:r>
            <a:r>
              <a:rPr lang="en-US" kern="0" baseline="0" dirty="0">
                <a:solidFill>
                  <a:sysClr val="windowText" lastClr="000000"/>
                </a:solidFill>
              </a:rPr>
              <a:t>– Address shadow IT issues by enabling you to discover corporate data stored on sanctioned and unsanctioned cloud services, then establishing, customizing, and enforcing policy</a:t>
            </a:r>
          </a:p>
          <a:p>
            <a:pPr marL="171450" indent="-171450">
              <a:buFont typeface="Arial" panose="020B0604020202020204" pitchFamily="34" charset="0"/>
              <a:buChar char="•"/>
            </a:pPr>
            <a:r>
              <a:rPr lang="en-US" b="1" kern="0" baseline="0" dirty="0">
                <a:solidFill>
                  <a:sysClr val="windowText" lastClr="000000"/>
                </a:solidFill>
              </a:rPr>
              <a:t>Event Management </a:t>
            </a:r>
            <a:r>
              <a:rPr lang="en-US" kern="0" baseline="0" dirty="0">
                <a:solidFill>
                  <a:sysClr val="windowText" lastClr="000000"/>
                </a:solidFill>
              </a:rPr>
              <a:t>– Get security and Operational Health insights into your on-premises and cloud hosted assets</a:t>
            </a:r>
          </a:p>
          <a:p>
            <a:pPr marL="171450" indent="-171450">
              <a:buFont typeface="Arial" panose="020B0604020202020204" pitchFamily="34" charset="0"/>
              <a:buChar char="•"/>
            </a:pPr>
            <a:r>
              <a:rPr lang="en-US" b="1" kern="0" baseline="0" dirty="0">
                <a:solidFill>
                  <a:sysClr val="windowText" lastClr="000000"/>
                </a:solidFill>
              </a:rPr>
              <a:t>Rights Management (RMS) </a:t>
            </a:r>
            <a:r>
              <a:rPr lang="en-US" kern="0" baseline="0" dirty="0">
                <a:solidFill>
                  <a:sysClr val="windowText" lastClr="000000"/>
                </a:solidFill>
              </a:rPr>
              <a:t>– Apply policy to documents and data, enforce using strong encryption, and enable users with simple integrated controls built into Office Apps, SharePoint, and Exchange (online and on-premises)</a:t>
            </a:r>
          </a:p>
          <a:p>
            <a:pPr marL="171450" indent="-171450">
              <a:buFont typeface="Arial" panose="020B0604020202020204" pitchFamily="34" charset="0"/>
              <a:buChar char="•"/>
            </a:pPr>
            <a:r>
              <a:rPr lang="en-US" b="1" kern="0" baseline="0" dirty="0">
                <a:solidFill>
                  <a:sysClr val="windowText" lastClr="000000"/>
                </a:solidFill>
              </a:rPr>
              <a:t>Key Vault </a:t>
            </a:r>
            <a:r>
              <a:rPr lang="en-US" kern="0" baseline="0" dirty="0">
                <a:solidFill>
                  <a:sysClr val="windowText" lastClr="000000"/>
                </a:solidFill>
              </a:rPr>
              <a:t>– Manage and Protect critical keys that your enterprise security depends on with strong hardware-rooted protection and convenience and availability of a cloud service. </a:t>
            </a:r>
          </a:p>
          <a:p>
            <a:pPr marL="171450" indent="-171450">
              <a:buFont typeface="Arial" panose="020B0604020202020204" pitchFamily="34" charset="0"/>
              <a:buChar char="•"/>
            </a:pPr>
            <a:r>
              <a:rPr lang="en-US" b="1" kern="0" baseline="0" dirty="0">
                <a:solidFill>
                  <a:sysClr val="windowText" lastClr="000000"/>
                </a:solidFill>
              </a:rPr>
              <a:t>Security Center (ASC) </a:t>
            </a:r>
            <a:r>
              <a:rPr lang="en-US" kern="0" baseline="0" dirty="0">
                <a:solidFill>
                  <a:sysClr val="windowText" lastClr="000000"/>
                </a:solidFill>
              </a:rPr>
              <a:t>– Get deep insight and detailed visibility into security hygiene for Azure hosted virtual machines (VMs)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kern="0" baseline="0" dirty="0">
                <a:solidFill>
                  <a:sysClr val="windowText" lastClr="000000"/>
                </a:solidFill>
              </a:rPr>
              <a:t>Advanced Threat Protection </a:t>
            </a:r>
            <a:r>
              <a:rPr lang="en-US" kern="0" baseline="0" dirty="0">
                <a:solidFill>
                  <a:sysClr val="windowText" lastClr="000000"/>
                </a:solidFill>
              </a:rPr>
              <a:t>– </a:t>
            </a:r>
            <a:r>
              <a:rPr lang="en-US" kern="1200" baseline="0" dirty="0">
                <a:solidFill>
                  <a:schemeClr val="tx1"/>
                </a:solidFill>
                <a:effectLst/>
              </a:rPr>
              <a:t>C</a:t>
            </a:r>
            <a:r>
              <a:rPr lang="en-US" dirty="0">
                <a:effectLst/>
              </a:rPr>
              <a:t>loud-powered</a:t>
            </a:r>
            <a:r>
              <a:rPr lang="en-US" baseline="0" dirty="0">
                <a:effectLst/>
              </a:rPr>
              <a:t> </a:t>
            </a:r>
            <a:r>
              <a:rPr lang="en-US" dirty="0">
                <a:effectLst/>
              </a:rPr>
              <a:t>email filtering service for</a:t>
            </a:r>
            <a:r>
              <a:rPr lang="en-US" baseline="0" dirty="0">
                <a:effectLst/>
              </a:rPr>
              <a:t> </a:t>
            </a:r>
            <a:r>
              <a:rPr lang="en-US" dirty="0">
                <a:effectLst/>
              </a:rPr>
              <a:t>that helps protect against malware </a:t>
            </a:r>
            <a:r>
              <a:rPr lang="en-US" kern="0" baseline="0" dirty="0">
                <a:solidFill>
                  <a:sysClr val="windowText" lastClr="000000"/>
                </a:solidFill>
              </a:rPr>
              <a:t>in email, it protects against </a:t>
            </a:r>
            <a:r>
              <a:rPr lang="en-US" i="0" kern="0" baseline="0" dirty="0">
                <a:solidFill>
                  <a:sysClr val="windowText" lastClr="000000"/>
                </a:solidFill>
              </a:rPr>
              <a:t>links as they are clicked </a:t>
            </a:r>
            <a:r>
              <a:rPr lang="en-US" kern="0" baseline="0" dirty="0">
                <a:solidFill>
                  <a:sysClr val="windowText" lastClr="000000"/>
                </a:solidFill>
              </a:rPr>
              <a:t>(vs. just at time of sending) as well as detonating attachments in a VM to protect against well hidden malware. https://technet.microsoft.com/en-us/library/exchange-online-advanced-threat-protection-service-description.aspx </a:t>
            </a:r>
          </a:p>
          <a:p>
            <a:pPr marL="171450" indent="-171450">
              <a:buFont typeface="Arial" panose="020B0604020202020204" pitchFamily="34" charset="0"/>
              <a:buChar char="•"/>
            </a:pPr>
            <a:r>
              <a:rPr lang="en-US" kern="0" baseline="0" dirty="0">
                <a:solidFill>
                  <a:sysClr val="windowText" lastClr="000000"/>
                </a:solidFill>
              </a:rPr>
              <a:t>…and many more</a:t>
            </a:r>
          </a:p>
          <a:p>
            <a:endParaRPr lang="en-US" kern="0" dirty="0">
              <a:solidFill>
                <a:sysClr val="windowText" lastClr="000000"/>
              </a:solidFill>
            </a:endParaRPr>
          </a:p>
          <a:p>
            <a:endParaRPr lang="en-US" kern="0" dirty="0">
              <a:solidFill>
                <a:sysClr val="windowText" lastClr="000000"/>
              </a:solidFill>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9/14/2018 11:51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56109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Prevent – File Behavior Analysis</a:t>
            </a:r>
          </a:p>
          <a:p>
            <a:endParaRPr lang="en-US" b="1" dirty="0"/>
          </a:p>
          <a:p>
            <a:r>
              <a:rPr lang="en-US" b="1" dirty="0"/>
              <a:t>Our partners experience these …</a:t>
            </a:r>
          </a:p>
          <a:p>
            <a:pPr marL="171450" indent="-171450">
              <a:buFont typeface="Arial" panose="020B0604020202020204" pitchFamily="34" charset="0"/>
              <a:buChar char="•"/>
            </a:pPr>
            <a:endParaRPr lang="en-US" dirty="0"/>
          </a:p>
          <a:p>
            <a:r>
              <a:rPr lang="en-US" b="1" dirty="0"/>
              <a:t>Prevent – Malicious URLs and IP addresses</a:t>
            </a:r>
          </a:p>
          <a:p>
            <a:pPr marL="171450" indent="-171450">
              <a:buFont typeface="Arial" panose="020B0604020202020204" pitchFamily="34" charset="0"/>
              <a:buChar char="•"/>
            </a:pPr>
            <a:endParaRPr lang="en-US" dirty="0"/>
          </a:p>
          <a:p>
            <a:r>
              <a:rPr lang="en-US" b="1" dirty="0"/>
              <a:t>Prevent – OWASP Top Risks</a:t>
            </a:r>
          </a:p>
          <a:p>
            <a:pPr marL="171450" indent="-171450">
              <a:buFont typeface="Arial" panose="020B0604020202020204" pitchFamily="34" charset="0"/>
              <a:buChar char="•"/>
            </a:pPr>
            <a:r>
              <a:rPr lang="en-US" dirty="0"/>
              <a:t>SQL Injection blocking and detection</a:t>
            </a:r>
          </a:p>
          <a:p>
            <a:pPr marL="171450" indent="-171450">
              <a:buFont typeface="Arial" panose="020B0604020202020204" pitchFamily="34" charset="0"/>
              <a:buChar char="•"/>
            </a:pPr>
            <a:r>
              <a:rPr lang="en-US" dirty="0"/>
              <a:t>WAF - https://docs.microsoft.com/en-us/azure/application-gateway/application-gateway-web-application-firewall-overview</a:t>
            </a:r>
          </a:p>
          <a:p>
            <a:pPr marL="171450" indent="-171450">
              <a:buFont typeface="Arial" panose="020B0604020202020204" pitchFamily="34" charset="0"/>
              <a:buChar char="•"/>
            </a:pPr>
            <a:r>
              <a:rPr lang="en-US" dirty="0"/>
              <a:t>Azure SQL Threat Detection - </a:t>
            </a:r>
          </a:p>
          <a:p>
            <a:r>
              <a:rPr lang="en-US" b="1" dirty="0"/>
              <a:t>Prevent – Anti-malware </a:t>
            </a:r>
          </a:p>
          <a:p>
            <a:pPr marL="171450" indent="-171450">
              <a:buFont typeface="Arial" panose="020B0604020202020204" pitchFamily="34" charset="0"/>
              <a:buChar char="•"/>
            </a:pPr>
            <a:endParaRPr lang="en-US" dirty="0"/>
          </a:p>
          <a:p>
            <a:r>
              <a:rPr lang="en-US" b="1" dirty="0"/>
              <a:t>Prevent - Machine Learning</a:t>
            </a:r>
          </a:p>
          <a:p>
            <a:pPr marL="171450" indent="-171450">
              <a:buFont typeface="Arial" panose="020B0604020202020204" pitchFamily="34" charset="0"/>
              <a:buChar char="•"/>
            </a:pPr>
            <a:r>
              <a:rPr lang="en-US" dirty="0"/>
              <a:t>Office 365 </a:t>
            </a:r>
            <a:r>
              <a:rPr lang="en-US" dirty="0" err="1"/>
              <a:t>atp</a:t>
            </a:r>
            <a:r>
              <a:rPr lang="en-US" dirty="0"/>
              <a:t> uses ML to analyze inbound learning</a:t>
            </a:r>
          </a:p>
          <a:p>
            <a:pPr marL="171450" indent="-171450">
              <a:buFont typeface="Arial" panose="020B0604020202020204" pitchFamily="34" charset="0"/>
              <a:buChar char="•"/>
            </a:pPr>
            <a:r>
              <a:rPr lang="en-US" dirty="0"/>
              <a:t>AAD can block logons based on high/medium/low risk </a:t>
            </a:r>
            <a:r>
              <a:rPr lang="en-US" sz="1200" kern="1200" dirty="0">
                <a:solidFill>
                  <a:schemeClr val="tx1"/>
                </a:solidFill>
                <a:effectLst/>
                <a:latin typeface="+mn-lt"/>
                <a:ea typeface="+mn-ea"/>
                <a:cs typeface="+mn-cs"/>
              </a:rPr>
              <a:t>scoring from Azure AD Identity Protection - https://docs.microsoft.com/en-us/azure/active-directory/active-directory-conditional-access</a:t>
            </a:r>
          </a:p>
          <a:p>
            <a:endParaRPr lang="en-US" dirty="0"/>
          </a:p>
          <a:p>
            <a:r>
              <a:rPr lang="en-US" b="1" dirty="0"/>
              <a:t>Detect – File Behavior Analysis</a:t>
            </a:r>
          </a:p>
          <a:p>
            <a:pPr marL="171450" indent="-171450">
              <a:buFont typeface="Arial" panose="020B0604020202020204" pitchFamily="34" charset="0"/>
              <a:buChar char="•"/>
            </a:pPr>
            <a:endParaRPr lang="en-US" dirty="0"/>
          </a:p>
          <a:p>
            <a:r>
              <a:rPr lang="en-US" b="1" dirty="0"/>
              <a:t>Detect – Malicious URLs and IP addresses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r>
              <a:rPr lang="en-US" b="1" dirty="0"/>
              <a:t>Detect – OWASP Top Risks</a:t>
            </a:r>
          </a:p>
          <a:p>
            <a:pPr marL="171450" indent="-171450">
              <a:buFont typeface="Arial" panose="020B0604020202020204" pitchFamily="34" charset="0"/>
              <a:buChar char="•"/>
            </a:pPr>
            <a:endParaRPr lang="en-US" dirty="0"/>
          </a:p>
          <a:p>
            <a:r>
              <a:rPr lang="en-US" b="1" dirty="0"/>
              <a:t>Detect – Anti-malware </a:t>
            </a:r>
          </a:p>
          <a:p>
            <a:pPr marL="171450" indent="-171450">
              <a:buFont typeface="Arial" panose="020B0604020202020204" pitchFamily="34" charset="0"/>
              <a:buChar char="•"/>
            </a:pPr>
            <a:endParaRPr lang="en-US" dirty="0"/>
          </a:p>
          <a:p>
            <a:r>
              <a:rPr lang="en-US" b="1" dirty="0"/>
              <a:t>Detect - Machine Learning</a:t>
            </a:r>
          </a:p>
          <a:p>
            <a:pPr marL="171450" indent="-171450">
              <a:buFont typeface="Arial" panose="020B0604020202020204" pitchFamily="34" charset="0"/>
              <a:buChar char="•"/>
            </a:pPr>
            <a:endParaRPr lang="en-US" dirty="0"/>
          </a:p>
          <a:p>
            <a:r>
              <a:rPr lang="en-US" b="1" dirty="0"/>
              <a:t>Detect – User and Entity Behavior Analytics</a:t>
            </a:r>
          </a:p>
          <a:p>
            <a:pPr marL="171450" indent="-171450">
              <a:buFont typeface="Arial" panose="020B0604020202020204" pitchFamily="34" charset="0"/>
              <a:buChar char="•"/>
            </a:pP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t>Respond - Attack Timeline 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	ASC generates this automatically called “security incidents” that fuse multiple alert sources and report visual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	ATA has nice visual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	o365 </a:t>
            </a:r>
            <a:r>
              <a:rPr lang="en-US" sz="800" dirty="0" err="1"/>
              <a:t>atp</a:t>
            </a:r>
            <a:r>
              <a:rPr lang="en-US" sz="800" dirty="0"/>
              <a:t> has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	D-ATP has nice visual</a:t>
            </a:r>
          </a:p>
          <a:p>
            <a:r>
              <a:rPr lang="en-US" b="1" dirty="0"/>
              <a:t>Respond - Event Correlation and Dynamic Queries</a:t>
            </a: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(features from legacy OMS Security) - </a:t>
            </a:r>
            <a:r>
              <a:rPr lang="en-US" b="0" dirty="0">
                <a:latin typeface="Calibri" panose="020F0502020204030204" pitchFamily="34" charset="0"/>
              </a:rPr>
              <a:t>Automated investigation with OMS</a:t>
            </a:r>
          </a:p>
          <a:p>
            <a:pPr marL="342900" marR="0">
              <a:spcBef>
                <a:spcPts val="0"/>
              </a:spcBef>
              <a:spcAft>
                <a:spcPts val="0"/>
              </a:spcAft>
            </a:pPr>
            <a:r>
              <a:rPr lang="en-US" b="0" dirty="0">
                <a:latin typeface="Calibri" panose="020F0502020204030204" pitchFamily="34" charset="0"/>
              </a:rPr>
              <a:t>Can pivot through OMS to investigate, narrow search fields visually, add fields to query, etc.</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Respond – Attack Impact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CAS allows investigators to rapidly determine the impact of a compromised account on cloud data/application assets because it has history of activity it can navigate</a:t>
            </a:r>
            <a:r>
              <a:rPr lang="en-US" baseline="0" dirty="0"/>
              <a:t> (configurable)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Recover - </a:t>
            </a:r>
            <a:r>
              <a:rPr lang="en-US" sz="1200" b="1" kern="0" dirty="0">
                <a:solidFill>
                  <a:sysClr val="windowText" lastClr="000000"/>
                </a:solidFill>
              </a:rPr>
              <a:t>Observe Adversary Operation</a:t>
            </a:r>
          </a:p>
          <a:p>
            <a:r>
              <a:rPr lang="en-US" dirty="0"/>
              <a:t>Monitor an ongoing attacker operation to</a:t>
            </a:r>
            <a:r>
              <a:rPr lang="en-US" baseline="0" dirty="0"/>
              <a:t> identify the attacker’s objective.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ysClr val="windowText" lastClr="000000"/>
                </a:solidFill>
              </a:rPr>
              <a:t>Recover - Refine Detections and Preventions</a:t>
            </a:r>
          </a:p>
          <a:p>
            <a:pPr marL="171450" indent="-171450">
              <a:buFont typeface="Arial" panose="020B0604020202020204" pitchFamily="34" charset="0"/>
              <a:buChar char="•"/>
            </a:pPr>
            <a:r>
              <a:rPr lang="en-US" b="0" dirty="0"/>
              <a:t>AAD – Can change conditional access rules</a:t>
            </a:r>
          </a:p>
          <a:p>
            <a:pPr marL="171450" indent="-171450">
              <a:buFont typeface="Arial" panose="020B0604020202020204" pitchFamily="34" charset="0"/>
              <a:buChar char="•"/>
            </a:pPr>
            <a:r>
              <a:rPr lang="en-US" b="0" dirty="0"/>
              <a:t>ASC – can update queries and </a:t>
            </a:r>
            <a:r>
              <a:rPr lang="en-US" b="0" dirty="0" err="1"/>
              <a:t>detecitons</a:t>
            </a:r>
            <a:endParaRPr lang="en-US" b="0" dirty="0"/>
          </a:p>
          <a:p>
            <a:pPr marL="171450" indent="-171450">
              <a:buFont typeface="Arial" panose="020B0604020202020204" pitchFamily="34" charset="0"/>
              <a:buChar char="•"/>
            </a:pPr>
            <a:r>
              <a:rPr lang="en-US" b="0" dirty="0"/>
              <a:t>MCAS – can change policy</a:t>
            </a:r>
          </a:p>
          <a:p>
            <a:pPr marL="171450" lvl="0" indent="-171450">
              <a:buFont typeface="Arial" panose="020B0604020202020204" pitchFamily="34" charset="0"/>
              <a:buChar char="•"/>
            </a:pPr>
            <a:r>
              <a:rPr lang="en-US" sz="1200" b="0" kern="1200" dirty="0">
                <a:solidFill>
                  <a:schemeClr val="tx1"/>
                </a:solidFill>
                <a:effectLst/>
                <a:latin typeface="+mn-lt"/>
                <a:ea typeface="+mn-ea"/>
                <a:cs typeface="+mn-cs"/>
              </a:rPr>
              <a:t>Office 365 ATP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Threat Explorer in Security and Compliance Center to explore messages/campaigns/attacks against Microsoft, and then update the hosted connection filter policy to block IPs implicated in the campaign from sending to Microsoft. (Login to O365 as an Admin &gt; Security &amp; Compliance Center &gt; Threat Management &gt;</a:t>
            </a:r>
            <a:r>
              <a:rPr lang="en-US" sz="1200" b="0" kern="1200" baseline="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Threat Explorer)</a:t>
            </a:r>
          </a:p>
          <a:p>
            <a:pPr marL="628650" lvl="1" indent="-171450">
              <a:buFont typeface="Arial" panose="020B0604020202020204" pitchFamily="34" charset="0"/>
              <a:buChar char="•"/>
            </a:pPr>
            <a:r>
              <a:rPr lang="en-US" sz="1200" b="0" kern="1200" dirty="0">
                <a:solidFill>
                  <a:schemeClr val="tx1"/>
                </a:solidFill>
                <a:effectLst/>
                <a:latin typeface="+mn-lt"/>
                <a:ea typeface="+mn-ea"/>
                <a:cs typeface="+mn-cs"/>
              </a:rPr>
              <a:t>Getting Details on historical detections from Debraj</a:t>
            </a:r>
          </a:p>
          <a:p>
            <a:pPr marL="628650" lvl="1" indent="-171450">
              <a:buFont typeface="Arial" panose="020B0604020202020204" pitchFamily="34" charset="0"/>
              <a:buChar char="•"/>
            </a:pPr>
            <a:r>
              <a:rPr lang="en-US" sz="1200" b="0" kern="1200" dirty="0">
                <a:solidFill>
                  <a:schemeClr val="tx1"/>
                </a:solidFill>
                <a:effectLst/>
                <a:latin typeface="+mn-lt"/>
                <a:ea typeface="+mn-ea"/>
                <a:cs typeface="+mn-cs"/>
              </a:rPr>
              <a:t>Safe Links and EOP leverage ML algorithms to with respect to links and Safe Attachments uses behavioral analysis in the sandboxing environment.</a:t>
            </a:r>
          </a:p>
          <a:p>
            <a:pPr marL="171450" indent="-171450">
              <a:buFont typeface="Arial" panose="020B0604020202020204" pitchFamily="34" charset="0"/>
              <a:buChar char="•"/>
            </a:pPr>
            <a:r>
              <a:rPr lang="en-US" b="0" baseline="0" dirty="0"/>
              <a:t>D-ATP – TBD</a:t>
            </a:r>
          </a:p>
          <a:p>
            <a:pPr marL="171450" indent="-171450">
              <a:buFont typeface="Arial" panose="020B0604020202020204" pitchFamily="34" charset="0"/>
              <a:buChar char="•"/>
            </a:pPr>
            <a:r>
              <a:rPr lang="en-US" b="0" baseline="0" dirty="0"/>
              <a:t>Marketplace – NGFWs and other capabilities in the marketplace allow you to configure network rules and policies</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Threat Explorer in Security and Compliance Center to explore messages/campaigns/attacks against Microsoft, and then update the hosted connection filter policy to block IPs implicated in the campaign from sending to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Login to O365 as an Admin &gt; Security &amp; Compliance Center &gt; Threat Management &gt;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Threat Explorer</a:t>
            </a:r>
          </a:p>
          <a:p>
            <a:endParaRPr lang="en-US" baseline="0" dirty="0"/>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1">
                    <a:lumMod val="75000"/>
                  </a:schemeClr>
                </a:solidFill>
                <a:effectLst/>
                <a:uLnTx/>
                <a:uFillTx/>
                <a:latin typeface="Segoe UI Semilight" panose="020B0402040204020203" pitchFamily="34" charset="0"/>
                <a:cs typeface="Segoe UI Semilight" panose="020B0402040204020203" pitchFamily="34" charset="0"/>
              </a:rPr>
              <a:t>Automate key tasks to</a:t>
            </a:r>
            <a:r>
              <a:rPr lang="en-US" sz="1200" kern="0" dirty="0">
                <a:solidFill>
                  <a:schemeClr val="accent1">
                    <a:lumMod val="75000"/>
                  </a:schemeClr>
                </a:solidFill>
                <a:latin typeface="Segoe UI Semilight" panose="020B0402040204020203" pitchFamily="34" charset="0"/>
                <a:cs typeface="Segoe UI Semilight" panose="020B0402040204020203" pitchFamily="34" charset="0"/>
              </a:rPr>
              <a:t> </a:t>
            </a:r>
            <a:r>
              <a:rPr kumimoji="0" lang="en-US" sz="1200" b="0" i="0" u="none" strike="noStrike" kern="0" cap="none" spc="0" normalizeH="0" noProof="0" dirty="0" err="1">
                <a:ln>
                  <a:noFill/>
                </a:ln>
                <a:solidFill>
                  <a:schemeClr val="accent1">
                    <a:lumMod val="75000"/>
                  </a:schemeClr>
                </a:solidFill>
                <a:effectLst/>
                <a:uLnTx/>
                <a:uFillTx/>
                <a:latin typeface="Segoe UI Semilight" panose="020B0402040204020203" pitchFamily="34" charset="0"/>
                <a:cs typeface="Segoe UI Semilight" panose="020B0402040204020203" pitchFamily="34" charset="0"/>
              </a:rPr>
              <a:t>i</a:t>
            </a:r>
            <a:r>
              <a:rPr lang="en-US" sz="1200" kern="0" dirty="0" err="1">
                <a:solidFill>
                  <a:schemeClr val="accent1">
                    <a:lumMod val="75000"/>
                  </a:schemeClr>
                </a:solidFill>
                <a:latin typeface="Segoe UI Semilight" panose="020B0402040204020203" pitchFamily="34" charset="0"/>
                <a:cs typeface="Segoe UI Semilight" panose="020B0402040204020203" pitchFamily="34" charset="0"/>
              </a:rPr>
              <a:t>mprove</a:t>
            </a:r>
            <a:r>
              <a:rPr lang="en-US" sz="1200" kern="0" dirty="0">
                <a:solidFill>
                  <a:schemeClr val="accent1">
                    <a:lumMod val="75000"/>
                  </a:schemeClr>
                </a:solidFill>
                <a:latin typeface="Segoe UI Semilight" panose="020B0402040204020203" pitchFamily="34" charset="0"/>
                <a:cs typeface="Segoe UI Semilight" panose="020B0402040204020203" pitchFamily="34" charset="0"/>
              </a:rPr>
              <a:t> detection and response:</a:t>
            </a:r>
          </a:p>
          <a:p>
            <a:pPr marL="342900" indent="-342900">
              <a:buFont typeface="Arial" panose="020B0604020202020204" pitchFamily="34" charset="0"/>
              <a:buChar char="•"/>
              <a:defRPr/>
            </a:pPr>
            <a:r>
              <a:rPr lang="en-US" kern="0" dirty="0">
                <a:solidFill>
                  <a:schemeClr val="accent1">
                    <a:lumMod val="75000"/>
                  </a:schemeClr>
                </a:solidFill>
                <a:latin typeface="Segoe UI Semilight" panose="020B0402040204020203" pitchFamily="34" charset="0"/>
                <a:cs typeface="Segoe UI Semilight" panose="020B0402040204020203" pitchFamily="34" charset="0"/>
              </a:rPr>
              <a:t>Speed</a:t>
            </a:r>
          </a:p>
          <a:p>
            <a:pPr marL="342900" indent="-342900">
              <a:buFont typeface="Arial" panose="020B0604020202020204" pitchFamily="34" charset="0"/>
              <a:buChar char="•"/>
              <a:defRPr/>
            </a:pPr>
            <a:r>
              <a:rPr lang="en-US" kern="0" dirty="0">
                <a:solidFill>
                  <a:schemeClr val="accent1">
                    <a:lumMod val="75000"/>
                  </a:schemeClr>
                </a:solidFill>
                <a:latin typeface="Segoe UI Semilight" panose="020B0402040204020203" pitchFamily="34" charset="0"/>
                <a:cs typeface="Segoe UI Semilight" panose="020B0402040204020203" pitchFamily="34" charset="0"/>
              </a:rPr>
              <a:t>Accuracy </a:t>
            </a:r>
          </a:p>
          <a:p>
            <a:pPr marL="342900" indent="-342900">
              <a:buFont typeface="Arial" panose="020B0604020202020204" pitchFamily="34" charset="0"/>
              <a:buChar char="•"/>
              <a:defRPr/>
            </a:pPr>
            <a:r>
              <a:rPr lang="en-US" kern="0" dirty="0">
                <a:solidFill>
                  <a:schemeClr val="accent1">
                    <a:lumMod val="75000"/>
                  </a:schemeClr>
                </a:solidFill>
                <a:latin typeface="Segoe UI Semilight" panose="020B0402040204020203" pitchFamily="34" charset="0"/>
                <a:cs typeface="Segoe UI Semilight" panose="020B0402040204020203" pitchFamily="34" charset="0"/>
              </a:rPr>
              <a:t>Efficiency</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dirty="0">
              <a:ln>
                <a:noFill/>
              </a:ln>
              <a:solidFill>
                <a:schemeClr val="accent1">
                  <a:lumMod val="75000"/>
                </a:schemeClr>
              </a:solidFill>
              <a:effectLst/>
              <a:uLnTx/>
              <a:uFillTx/>
              <a:latin typeface="Segoe UI Semilight" panose="020B0402040204020203" pitchFamily="34" charset="0"/>
              <a:cs typeface="Segoe UI Semilight" panose="020B0402040204020203"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39130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todays cyber world Microsoft has change our security stance to assume breach and it providing technology to protect against </a:t>
            </a:r>
            <a:r>
              <a:rPr lang="en-US" baseline="0"/>
              <a:t>insider threats.</a:t>
            </a:r>
            <a:endParaRPr lang="en-US" dirty="0"/>
          </a:p>
        </p:txBody>
      </p:sp>
      <p:sp>
        <p:nvSpPr>
          <p:cNvPr id="4" name="Slide Number Placeholder 3"/>
          <p:cNvSpPr>
            <a:spLocks noGrp="1"/>
          </p:cNvSpPr>
          <p:nvPr>
            <p:ph type="sldNum" sz="quarter" idx="10"/>
          </p:nvPr>
        </p:nvSpPr>
        <p:spPr/>
        <p:txBody>
          <a:bodyPr/>
          <a:lstStyle/>
          <a:p>
            <a:fld id="{A5B258F2-B2E5-4175-B339-81AEE5988F5F}" type="slidenum">
              <a:rPr lang="en-US" smtClean="0"/>
              <a:pPr/>
              <a:t>111</a:t>
            </a:fld>
            <a:endParaRPr lang="en-US" dirty="0"/>
          </a:p>
        </p:txBody>
      </p:sp>
    </p:spTree>
    <p:extLst>
      <p:ext uri="{BB962C8B-B14F-4D97-AF65-F5344CB8AC3E}">
        <p14:creationId xmlns:p14="http://schemas.microsoft.com/office/powerpoint/2010/main" val="32845722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E25042A-7F1D-F947-8AC5-1DC5194A3EA7}" type="slidenum">
              <a:rPr lang="en-US" smtClean="0"/>
              <a:pPr>
                <a:defRPr/>
              </a:pPr>
              <a:t>112</a:t>
            </a:fld>
            <a:endParaRPr lang="en-US" dirty="0"/>
          </a:p>
        </p:txBody>
      </p:sp>
    </p:spTree>
    <p:extLst>
      <p:ext uri="{BB962C8B-B14F-4D97-AF65-F5344CB8AC3E}">
        <p14:creationId xmlns:p14="http://schemas.microsoft.com/office/powerpoint/2010/main" val="31159412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9C5BD6-6578-4117-AFF0-638B7739B722}" type="slidenum">
              <a:rPr lang="en-US" smtClean="0"/>
              <a:t>113</a:t>
            </a:fld>
            <a:endParaRPr lang="en-US"/>
          </a:p>
        </p:txBody>
      </p:sp>
    </p:spTree>
    <p:extLst>
      <p:ext uri="{BB962C8B-B14F-4D97-AF65-F5344CB8AC3E}">
        <p14:creationId xmlns:p14="http://schemas.microsoft.com/office/powerpoint/2010/main" val="37953354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100" b="1" kern="1200" dirty="0">
                <a:solidFill>
                  <a:schemeClr val="tx1"/>
                </a:solidFill>
                <a:effectLst/>
                <a:latin typeface="+mn-lt"/>
                <a:ea typeface="+mn-ea"/>
                <a:cs typeface="+mn-cs"/>
              </a:rPr>
              <a:t>Visibility and governance at the organizational level</a:t>
            </a:r>
          </a:p>
          <a:p>
            <a:r>
              <a:rPr lang="en-US" sz="1100" kern="1200" dirty="0">
                <a:solidFill>
                  <a:schemeClr val="tx1"/>
                </a:solidFill>
                <a:effectLst/>
                <a:latin typeface="+mn-lt"/>
                <a:ea typeface="+mn-ea"/>
                <a:cs typeface="+mn-cs"/>
              </a:rPr>
              <a:t>To help organizations identify and address the challenges of managing an organization-wide security posture, you can now set security policies for management groups in your organization. You can also monitor it with an organization-wide compliance score as well as a breakdown score per subscription and management group.</a:t>
            </a:r>
          </a:p>
          <a:p>
            <a:pPr lvl="0"/>
            <a:endParaRPr lang="en-US" sz="1100" kern="1200" dirty="0">
              <a:solidFill>
                <a:schemeClr val="tx1"/>
              </a:solidFill>
              <a:effectLst/>
              <a:latin typeface="+mn-lt"/>
              <a:ea typeface="+mn-ea"/>
              <a:cs typeface="+mn-cs"/>
            </a:endParaRPr>
          </a:p>
          <a:p>
            <a:pPr marL="0" lvl="0" algn="l" defTabSz="914400" rtl="0" eaLnBrk="1" latinLnBrk="0" hangingPunct="1"/>
            <a:r>
              <a:rPr lang="en-US" sz="1100" b="1" kern="1200" dirty="0">
                <a:solidFill>
                  <a:schemeClr val="tx1"/>
                </a:solidFill>
                <a:effectLst/>
                <a:latin typeface="+mn-lt"/>
                <a:ea typeface="+mn-ea"/>
                <a:cs typeface="+mn-cs"/>
              </a:rPr>
              <a:t>Integrated security configuration in the virtual machine experience</a:t>
            </a:r>
          </a:p>
          <a:p>
            <a:r>
              <a:rPr lang="en-US" sz="1100" kern="1200" dirty="0">
                <a:solidFill>
                  <a:schemeClr val="tx1"/>
                </a:solidFill>
                <a:effectLst/>
                <a:latin typeface="+mn-lt"/>
                <a:ea typeface="+mn-ea"/>
                <a:cs typeface="+mn-cs"/>
              </a:rPr>
              <a:t>Securing your resources in IaaS is important, which is why we’ve made it even simpler for you to do. As you create virtual machines in Azure, security configuration is now integrated into the virtual machine experience. In just a few clicks, you can enable Security Center and quickly assess the security state of your virtual machine, get actionable recommendations and mitigate risks.</a:t>
            </a:r>
          </a:p>
          <a:p>
            <a:pPr lvl="0"/>
            <a:endParaRPr lang="en-US" sz="1100" kern="1200" dirty="0">
              <a:solidFill>
                <a:schemeClr val="tx1"/>
              </a:solidFill>
              <a:effectLst/>
              <a:latin typeface="+mn-lt"/>
              <a:ea typeface="+mn-ea"/>
              <a:cs typeface="+mn-cs"/>
            </a:endParaRPr>
          </a:p>
          <a:p>
            <a:pPr marL="0" lvl="0" algn="l" defTabSz="914400" rtl="0" eaLnBrk="1" latinLnBrk="0" hangingPunct="1"/>
            <a:r>
              <a:rPr lang="en-US" sz="1100" b="1" kern="1200" dirty="0">
                <a:solidFill>
                  <a:schemeClr val="tx1"/>
                </a:solidFill>
                <a:effectLst/>
                <a:latin typeface="+mn-lt"/>
                <a:ea typeface="+mn-ea"/>
                <a:cs typeface="+mn-cs"/>
              </a:rPr>
              <a:t>Identity &amp; Access Management tile</a:t>
            </a:r>
          </a:p>
          <a:p>
            <a:r>
              <a:rPr lang="en-US" sz="1100" kern="1200" dirty="0">
                <a:solidFill>
                  <a:schemeClr val="tx1"/>
                </a:solidFill>
                <a:effectLst/>
                <a:latin typeface="+mn-lt"/>
                <a:ea typeface="+mn-ea"/>
                <a:cs typeface="+mn-cs"/>
              </a:rPr>
              <a:t>An </a:t>
            </a:r>
            <a:r>
              <a:rPr lang="en-US" sz="1100" b="0" kern="1200" dirty="0">
                <a:solidFill>
                  <a:schemeClr val="tx1"/>
                </a:solidFill>
                <a:effectLst/>
                <a:latin typeface="+mn-lt"/>
                <a:ea typeface="+mn-ea"/>
                <a:cs typeface="+mn-cs"/>
              </a:rPr>
              <a:t>Identity &amp; Access</a:t>
            </a:r>
            <a:r>
              <a:rPr lang="en-US" sz="1100" b="1" kern="1200" dirty="0">
                <a:solidFill>
                  <a:schemeClr val="tx1"/>
                </a:solidFill>
                <a:effectLst/>
                <a:latin typeface="+mn-lt"/>
                <a:ea typeface="+mn-ea"/>
                <a:cs typeface="+mn-cs"/>
              </a:rPr>
              <a:t> </a:t>
            </a:r>
            <a:r>
              <a:rPr lang="en-US" sz="1100" b="0" kern="1200" dirty="0">
                <a:solidFill>
                  <a:schemeClr val="tx1"/>
                </a:solidFill>
                <a:effectLst/>
                <a:latin typeface="+mn-lt"/>
                <a:ea typeface="+mn-ea"/>
                <a:cs typeface="+mn-cs"/>
              </a:rPr>
              <a:t>Management</a:t>
            </a:r>
            <a:r>
              <a:rPr lang="en-US" sz="1100" kern="1200" dirty="0">
                <a:solidFill>
                  <a:schemeClr val="tx1"/>
                </a:solidFill>
                <a:effectLst/>
                <a:latin typeface="+mn-lt"/>
                <a:ea typeface="+mn-ea"/>
                <a:cs typeface="+mn-cs"/>
              </a:rPr>
              <a:t> section will make it easier to discover if you have enabled access controls, such as multifactor authentication, for your applications and data. You can also discover identity and access issues and receive instructions for remediation.</a:t>
            </a:r>
          </a:p>
          <a:p>
            <a:pPr lvl="0"/>
            <a:endParaRPr lang="en-US" sz="1100" kern="1200" dirty="0">
              <a:solidFill>
                <a:schemeClr val="tx1"/>
              </a:solidFill>
              <a:effectLst/>
              <a:latin typeface="+mn-lt"/>
              <a:ea typeface="+mn-ea"/>
              <a:cs typeface="+mn-cs"/>
            </a:endParaRPr>
          </a:p>
          <a:p>
            <a:pPr marL="0" lvl="0" algn="l" defTabSz="914400" rtl="0" eaLnBrk="1" latinLnBrk="0" hangingPunct="1"/>
            <a:r>
              <a:rPr lang="en-US" sz="1100" b="1" kern="1200" dirty="0">
                <a:solidFill>
                  <a:schemeClr val="tx1"/>
                </a:solidFill>
                <a:effectLst/>
                <a:latin typeface="+mn-lt"/>
                <a:ea typeface="+mn-ea"/>
                <a:cs typeface="+mn-cs"/>
              </a:rPr>
              <a:t>Just-in-time VM access </a:t>
            </a:r>
          </a:p>
          <a:p>
            <a:r>
              <a:rPr lang="en-US" sz="1100" kern="1200" dirty="0">
                <a:solidFill>
                  <a:schemeClr val="tx1"/>
                </a:solidFill>
                <a:effectLst/>
                <a:latin typeface="+mn-lt"/>
                <a:ea typeface="+mn-ea"/>
                <a:cs typeface="+mn-cs"/>
              </a:rPr>
              <a:t>Previously in preview, the Just-in-Time VM access will be generally available today. It allows you to protect against threats such as brute force attacks by reducing access to virtual machine management ports only when it is needed.</a:t>
            </a:r>
          </a:p>
          <a:p>
            <a:pPr lvl="0"/>
            <a:endParaRPr lang="en-US" sz="1100" kern="1200" dirty="0">
              <a:solidFill>
                <a:schemeClr val="tx1"/>
              </a:solidFill>
              <a:effectLst/>
              <a:latin typeface="+mn-lt"/>
              <a:ea typeface="+mn-ea"/>
              <a:cs typeface="+mn-cs"/>
            </a:endParaRPr>
          </a:p>
          <a:p>
            <a:pPr marL="0" lvl="0" algn="l" defTabSz="914400" rtl="0" eaLnBrk="1" latinLnBrk="0" hangingPunct="1"/>
            <a:r>
              <a:rPr lang="en-US" sz="1100" b="1" kern="1200" dirty="0">
                <a:solidFill>
                  <a:schemeClr val="tx1"/>
                </a:solidFill>
                <a:effectLst/>
                <a:latin typeface="+mn-lt"/>
                <a:ea typeface="+mn-ea"/>
                <a:cs typeface="+mn-cs"/>
              </a:rPr>
              <a:t>Adaptive application controls</a:t>
            </a:r>
          </a:p>
          <a:p>
            <a:r>
              <a:rPr lang="en-US" sz="1100" kern="1200" dirty="0">
                <a:solidFill>
                  <a:schemeClr val="tx1"/>
                </a:solidFill>
                <a:effectLst/>
                <a:latin typeface="+mn-lt"/>
                <a:ea typeface="+mn-ea"/>
                <a:cs typeface="+mn-cs"/>
              </a:rPr>
              <a:t>Using machine learning, Security Center recommends applications that should be whitelisted. Two new improvements will be available in preview today. First, you can get recommendations for new file types such as MSIs and scripts. Second, you can group virtual machines based on the similarity of applications running on them. Both of these enhancements are to improve the accuracy of the whitelisting policy that Security Center recommends for the virtual machines in a specific workload, and make it even easier for you to block unwanted applications and malware.</a:t>
            </a:r>
          </a:p>
          <a:p>
            <a:pPr lvl="0"/>
            <a:endParaRPr lang="en-US" sz="1100" kern="1200" dirty="0">
              <a:solidFill>
                <a:schemeClr val="tx1"/>
              </a:solidFill>
              <a:effectLst/>
              <a:latin typeface="+mn-lt"/>
              <a:ea typeface="+mn-ea"/>
              <a:cs typeface="+mn-cs"/>
            </a:endParaRPr>
          </a:p>
          <a:p>
            <a:pPr marL="0" lvl="0" algn="l" defTabSz="914400" rtl="0" eaLnBrk="1" latinLnBrk="0" hangingPunct="1"/>
            <a:r>
              <a:rPr lang="en-US" sz="1100" b="1" kern="1200" dirty="0">
                <a:solidFill>
                  <a:schemeClr val="tx1"/>
                </a:solidFill>
                <a:effectLst/>
                <a:latin typeface="+mn-lt"/>
                <a:ea typeface="+mn-ea"/>
                <a:cs typeface="+mn-cs"/>
              </a:rPr>
              <a:t>Interactive network security monitoring</a:t>
            </a:r>
          </a:p>
          <a:p>
            <a:r>
              <a:rPr lang="en-US" sz="1100" kern="1200" dirty="0">
                <a:solidFill>
                  <a:schemeClr val="tx1"/>
                </a:solidFill>
                <a:effectLst/>
                <a:latin typeface="+mn-lt"/>
                <a:ea typeface="+mn-ea"/>
                <a:cs typeface="+mn-cs"/>
              </a:rPr>
              <a:t>Get visibility into the network components within your virtual networks in Azure from a new interactive topology. You can explore the connections between your virtual networks, subnets and nodes. You get actionable recommendations if vulnerabilities such as missing network security groups or web application firewalls are detected so you can take the appropriate next step.</a:t>
            </a:r>
          </a:p>
          <a:p>
            <a:pPr lvl="0"/>
            <a:endParaRPr lang="en-US" sz="1100" kern="1200" dirty="0">
              <a:solidFill>
                <a:schemeClr val="tx1"/>
              </a:solidFill>
              <a:effectLst/>
              <a:latin typeface="+mn-lt"/>
              <a:ea typeface="+mn-ea"/>
              <a:cs typeface="+mn-cs"/>
            </a:endParaRPr>
          </a:p>
          <a:p>
            <a:pPr marL="0" lvl="0" algn="l" defTabSz="914400" rtl="0" eaLnBrk="1" latinLnBrk="0" hangingPunct="1"/>
            <a:r>
              <a:rPr lang="en-US" sz="1100" b="1" kern="1200" dirty="0">
                <a:solidFill>
                  <a:schemeClr val="tx1"/>
                </a:solidFill>
                <a:effectLst/>
                <a:latin typeface="+mn-lt"/>
                <a:ea typeface="+mn-ea"/>
                <a:cs typeface="+mn-cs"/>
              </a:rPr>
              <a:t>File integrity monitoring (FIM)</a:t>
            </a:r>
          </a:p>
          <a:p>
            <a:r>
              <a:rPr lang="en-US" sz="1100" kern="1200" dirty="0">
                <a:solidFill>
                  <a:schemeClr val="tx1"/>
                </a:solidFill>
                <a:effectLst/>
                <a:latin typeface="+mn-lt"/>
                <a:ea typeface="+mn-ea"/>
                <a:cs typeface="+mn-cs"/>
              </a:rPr>
              <a:t>To help protect the integrity of your system and application software, Security Center is continuously monitoring the behavior of your registry and configuration files. If some abnormal change to the files or a malicious behavior is detected, Security Center will alert you so that you can continue to stay in control of your files.</a:t>
            </a:r>
          </a:p>
          <a:p>
            <a:pPr lvl="0"/>
            <a:endParaRPr lang="en-US" sz="1100" kern="1200" dirty="0">
              <a:solidFill>
                <a:schemeClr val="tx1"/>
              </a:solidFill>
              <a:effectLst/>
              <a:latin typeface="+mn-lt"/>
              <a:ea typeface="+mn-ea"/>
              <a:cs typeface="+mn-cs"/>
            </a:endParaRPr>
          </a:p>
          <a:p>
            <a:pPr marL="0" lvl="0" algn="l" defTabSz="914400" rtl="0" eaLnBrk="1" latinLnBrk="0" hangingPunct="1"/>
            <a:r>
              <a:rPr lang="en-US" sz="1100" b="1" kern="1200" dirty="0">
                <a:solidFill>
                  <a:schemeClr val="tx1"/>
                </a:solidFill>
                <a:effectLst/>
                <a:latin typeface="+mn-lt"/>
                <a:ea typeface="+mn-ea"/>
                <a:cs typeface="+mn-cs"/>
              </a:rPr>
              <a:t>Extending threat protection to containers</a:t>
            </a:r>
          </a:p>
          <a:p>
            <a:r>
              <a:rPr lang="en-US" sz="1100" kern="1200" dirty="0">
                <a:solidFill>
                  <a:schemeClr val="tx1"/>
                </a:solidFill>
                <a:effectLst/>
                <a:latin typeface="+mn-lt"/>
                <a:ea typeface="+mn-ea"/>
                <a:cs typeface="+mn-cs"/>
              </a:rPr>
              <a:t>You can now get visibility into security posture of container environment and monitor for unsecure configuration on the container engine.</a:t>
            </a:r>
          </a:p>
          <a:p>
            <a:pPr lvl="0"/>
            <a:endParaRPr lang="en-US" sz="1100" kern="1200" dirty="0">
              <a:solidFill>
                <a:schemeClr val="tx1"/>
              </a:solidFill>
              <a:effectLst/>
              <a:latin typeface="+mn-lt"/>
              <a:ea typeface="+mn-ea"/>
              <a:cs typeface="+mn-cs"/>
            </a:endParaRPr>
          </a:p>
          <a:p>
            <a:pPr marL="0" lvl="0" algn="l" defTabSz="914400" rtl="0" eaLnBrk="1" latinLnBrk="0" hangingPunct="1"/>
            <a:r>
              <a:rPr lang="en-US" sz="1100" b="1" kern="1200" dirty="0">
                <a:solidFill>
                  <a:schemeClr val="tx1"/>
                </a:solidFill>
                <a:effectLst/>
                <a:latin typeface="+mn-lt"/>
                <a:ea typeface="+mn-ea"/>
                <a:cs typeface="+mn-cs"/>
              </a:rPr>
              <a:t>New secure configuration assessments for servers</a:t>
            </a:r>
          </a:p>
          <a:p>
            <a:r>
              <a:rPr lang="en-US" sz="1100" kern="1200" dirty="0">
                <a:solidFill>
                  <a:schemeClr val="tx1"/>
                </a:solidFill>
                <a:effectLst/>
                <a:latin typeface="+mn-lt"/>
                <a:ea typeface="+mn-ea"/>
                <a:cs typeface="+mn-cs"/>
              </a:rPr>
              <a:t>A new web security configuration assessment helps you find vulnerabilities in your IIS web servers running on IaaS VMs and provides actionable recommendations to mitigate the risks.</a:t>
            </a:r>
          </a:p>
          <a:p>
            <a:pPr lvl="0"/>
            <a:endParaRPr lang="en-US" sz="1100" kern="1200" dirty="0">
              <a:solidFill>
                <a:schemeClr val="tx1"/>
              </a:solidFill>
              <a:effectLst/>
              <a:latin typeface="+mn-lt"/>
              <a:ea typeface="+mn-ea"/>
              <a:cs typeface="+mn-cs"/>
            </a:endParaRPr>
          </a:p>
          <a:p>
            <a:pPr marL="0" lvl="0" algn="l" defTabSz="914400" rtl="0" eaLnBrk="1" latinLnBrk="0" hangingPunct="1"/>
            <a:r>
              <a:rPr lang="en-US" sz="1100" b="1" kern="1200" dirty="0">
                <a:solidFill>
                  <a:schemeClr val="tx1"/>
                </a:solidFill>
                <a:effectLst/>
                <a:latin typeface="+mn-lt"/>
                <a:ea typeface="+mn-ea"/>
                <a:cs typeface="+mn-cs"/>
              </a:rPr>
              <a:t>Integration with Windows Defender Advanced Threat Protection for servers (WDATP)</a:t>
            </a:r>
          </a:p>
          <a:p>
            <a:r>
              <a:rPr lang="en-US" sz="1100" kern="1200" dirty="0">
                <a:solidFill>
                  <a:schemeClr val="tx1"/>
                </a:solidFill>
                <a:effectLst/>
                <a:latin typeface="+mn-lt"/>
                <a:ea typeface="+mn-ea"/>
                <a:cs typeface="+mn-cs"/>
              </a:rPr>
              <a:t>Security Center now harnesses the power of WDATP to provide improved threat detection for Windows Servers. Microsoft’s vast threat intelligence enables WDATP to identify and notify you of attackers’ tools and techniques, so you can understand threats and respond. To uncover more information about a breach, you can explore the details in the interactive Investigation Path within Security Center blade. To get started, WDATP is automatically enabled for Azure and on-premises Windows Servers that have onboarded to Security Center.</a:t>
            </a:r>
          </a:p>
          <a:p>
            <a:pPr lvl="0"/>
            <a:endParaRPr lang="en-US" sz="1100" kern="1200" dirty="0">
              <a:solidFill>
                <a:schemeClr val="tx1"/>
              </a:solidFill>
              <a:effectLst/>
              <a:latin typeface="+mn-lt"/>
              <a:ea typeface="+mn-ea"/>
              <a:cs typeface="+mn-cs"/>
            </a:endParaRPr>
          </a:p>
          <a:p>
            <a:pPr marL="0" lvl="0" algn="l" defTabSz="914400" rtl="0" eaLnBrk="1" latinLnBrk="0" hangingPunct="1"/>
            <a:r>
              <a:rPr lang="en-US" sz="1100" b="1" kern="1200" dirty="0" err="1">
                <a:solidFill>
                  <a:schemeClr val="tx1"/>
                </a:solidFill>
                <a:effectLst/>
                <a:latin typeface="+mn-lt"/>
                <a:ea typeface="+mn-ea"/>
                <a:cs typeface="+mn-cs"/>
              </a:rPr>
              <a:t>Fileless</a:t>
            </a:r>
            <a:r>
              <a:rPr lang="en-US" sz="1100" b="1" kern="1200" dirty="0">
                <a:solidFill>
                  <a:schemeClr val="tx1"/>
                </a:solidFill>
                <a:effectLst/>
                <a:latin typeface="+mn-lt"/>
                <a:ea typeface="+mn-ea"/>
                <a:cs typeface="+mn-cs"/>
              </a:rPr>
              <a:t> Attack Detection</a:t>
            </a:r>
          </a:p>
          <a:p>
            <a:r>
              <a:rPr lang="en-US" sz="1100" kern="1200" dirty="0">
                <a:solidFill>
                  <a:schemeClr val="tx1"/>
                </a:solidFill>
                <a:effectLst/>
                <a:latin typeface="+mn-lt"/>
                <a:ea typeface="+mn-ea"/>
                <a:cs typeface="+mn-cs"/>
              </a:rPr>
              <a:t>Security Center uses a variety of advanced memory forensic techniques to identify malware that persists only in memory and is not detected via traditional means. You can use the rich set of contextual information for alert triage, correlation, analysis and pattern extraction.</a:t>
            </a:r>
          </a:p>
          <a:p>
            <a:pPr lvl="0"/>
            <a:endParaRPr lang="en-US" sz="1100" kern="1200" dirty="0">
              <a:solidFill>
                <a:schemeClr val="tx1"/>
              </a:solidFill>
              <a:effectLst/>
              <a:latin typeface="+mn-lt"/>
              <a:ea typeface="+mn-ea"/>
              <a:cs typeface="+mn-cs"/>
            </a:endParaRPr>
          </a:p>
          <a:p>
            <a:pPr marL="0" lvl="0" algn="l" defTabSz="914400" rtl="0" eaLnBrk="1" latinLnBrk="0" hangingPunct="1"/>
            <a:r>
              <a:rPr lang="en-US" sz="1100" b="1" kern="1200" dirty="0">
                <a:solidFill>
                  <a:schemeClr val="tx1"/>
                </a:solidFill>
                <a:effectLst/>
                <a:latin typeface="+mn-lt"/>
                <a:ea typeface="+mn-ea"/>
                <a:cs typeface="+mn-cs"/>
              </a:rPr>
              <a:t>Threat analytics for admin activity</a:t>
            </a:r>
          </a:p>
          <a:p>
            <a:r>
              <a:rPr lang="en-US" sz="1100" kern="1200" dirty="0">
                <a:solidFill>
                  <a:schemeClr val="tx1"/>
                </a:solidFill>
                <a:effectLst/>
                <a:latin typeface="+mn-lt"/>
                <a:ea typeface="+mn-ea"/>
                <a:cs typeface="+mn-cs"/>
              </a:rPr>
              <a:t>Security Center can now detect threats targeting your admin activity by analyzing the Azure Resource Management logs. If something abnormal is attempted or permissive privileges have been granted, you will be alerted and can investigate the activity.</a:t>
            </a:r>
          </a:p>
          <a:p>
            <a:pPr lvl="0"/>
            <a:r>
              <a:rPr lang="en-US" sz="1100" kern="1200" dirty="0">
                <a:solidFill>
                  <a:schemeClr val="tx1"/>
                </a:solidFill>
                <a:effectLst/>
                <a:latin typeface="+mn-lt"/>
                <a:ea typeface="+mn-ea"/>
                <a:cs typeface="+mn-cs"/>
              </a:rPr>
              <a:t>Integration with new partner solutions from Palo Alto and McAfee.</a:t>
            </a:r>
          </a:p>
          <a:p>
            <a:endParaRPr lang="en-US" sz="11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kern="1200" dirty="0">
                <a:solidFill>
                  <a:schemeClr val="tx1"/>
                </a:solidFill>
                <a:effectLst/>
                <a:latin typeface="+mn-lt"/>
                <a:ea typeface="+mn-ea"/>
                <a:cs typeface="+mn-cs"/>
              </a:rPr>
              <a:t>Palo Alto:</a:t>
            </a:r>
            <a:r>
              <a:rPr lang="en-US" sz="1100" kern="1200" dirty="0">
                <a:solidFill>
                  <a:schemeClr val="tx1"/>
                </a:solidFill>
                <a:effectLst/>
                <a:latin typeface="+mn-lt"/>
                <a:ea typeface="+mn-ea"/>
                <a:cs typeface="+mn-cs"/>
              </a:rPr>
              <a:t> This integration enables you to streamline provisioning for Palo Alto VM series Next Generation Firewall in the Security Center blade along with integrated threat detection and unified health monitoring of the firewall and simplify deployment.</a:t>
            </a:r>
          </a:p>
          <a:p>
            <a:pPr marL="171450" indent="-171450">
              <a:buFont typeface="Arial" panose="020B0604020202020204" pitchFamily="34" charset="0"/>
              <a:buChar char="•"/>
            </a:pPr>
            <a:endParaRPr lang="en-US" sz="11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kern="1200" dirty="0">
                <a:solidFill>
                  <a:schemeClr val="tx1"/>
                </a:solidFill>
                <a:effectLst/>
                <a:latin typeface="+mn-lt"/>
                <a:ea typeface="+mn-ea"/>
                <a:cs typeface="+mn-cs"/>
              </a:rPr>
              <a:t>McAfee:</a:t>
            </a:r>
            <a:r>
              <a:rPr lang="en-US" sz="1100" kern="1200" dirty="0">
                <a:solidFill>
                  <a:schemeClr val="tx1"/>
                </a:solidFill>
                <a:effectLst/>
                <a:latin typeface="+mn-lt"/>
                <a:ea typeface="+mn-ea"/>
                <a:cs typeface="+mn-cs"/>
              </a:rPr>
              <a:t> Security Center also supports the discovery and health status reporting of McAfee anti-malware on Windows machines, so you can now receive recommendations from another third-party antimalware service and mitigate potential issues.</a:t>
            </a:r>
          </a:p>
          <a:p>
            <a:endParaRPr lang="en-US" sz="1100"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330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04637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664B15-1D24-44D4-B84B-79E3335110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88623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664B15-1D24-44D4-B84B-79E3335110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511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117</a:t>
            </a:fld>
            <a:endParaRPr lang="en-US" dirty="0"/>
          </a:p>
        </p:txBody>
      </p:sp>
    </p:spTree>
    <p:extLst>
      <p:ext uri="{BB962C8B-B14F-4D97-AF65-F5344CB8AC3E}">
        <p14:creationId xmlns:p14="http://schemas.microsoft.com/office/powerpoint/2010/main" val="15482640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FFFFFF"/>
                </a:solidFill>
                <a:ea typeface="Segoe UI" pitchFamily="34" charset="0"/>
                <a:cs typeface="Segoe UI Light" panose="020B0502040204020203" pitchFamily="34" charset="0"/>
              </a:rPr>
              <a:t>OPTICS + DATA + EXPERTISE =</a:t>
            </a:r>
            <a:r>
              <a:rPr lang="en-US" sz="900" baseline="0" dirty="0">
                <a:solidFill>
                  <a:srgbClr val="FFFFFF"/>
                </a:solidFill>
                <a:ea typeface="Segoe UI" pitchFamily="34" charset="0"/>
                <a:cs typeface="Segoe UI Light" panose="020B0502040204020203" pitchFamily="34" charset="0"/>
              </a:rPr>
              <a:t> market leading</a:t>
            </a:r>
            <a:r>
              <a:rPr lang="en-US" sz="900" dirty="0">
                <a:solidFill>
                  <a:srgbClr val="FFFFFF"/>
                </a:solidFill>
                <a:ea typeface="Segoe UI" pitchFamily="34" charset="0"/>
                <a:cs typeface="Segoe UI Light" panose="020B0502040204020203" pitchFamily="34" charset="0"/>
              </a:rPr>
              <a:t> INTELLIGENCE </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We believe that MS is in a very unique position to play in this field</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MS network is huge - </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With over 1M machines, users with admin rights on every machines, thousands of users </a:t>
            </a:r>
            <a:r>
              <a:rPr lang="en-US" baseline="0" dirty="0" err="1"/>
              <a:t>flighting</a:t>
            </a:r>
            <a:r>
              <a:rPr lang="en-US" baseline="0" dirty="0"/>
              <a:t> or dogfooding new versions of Microsoft services, developers generating countless new files, processes and scripts daily, pen-testers, security analysts and malware researchers dealing with hack tools and malware, people reversing vulnerabilities, hundreds of labs with thousands of machines being stood up and torn down daily, networks scraping the internet for content and delivering content to millions of machines, several huge islands of service </a:t>
            </a:r>
            <a:r>
              <a:rPr lang="en-US" baseline="0" dirty="0" err="1"/>
              <a:t>backends</a:t>
            </a:r>
            <a:r>
              <a:rPr lang="en-US" baseline="0" dirty="0"/>
              <a:t> and 400K strong corporate network – protecting the MS network is a huge achievement of engineering and security expertise. </a:t>
            </a:r>
            <a:endParaRPr lang="en-US" dirty="0"/>
          </a:p>
          <a:p>
            <a:endParaRPr lang="en-US" dirty="0"/>
          </a:p>
          <a:p>
            <a:r>
              <a:rPr lang="en-US" dirty="0"/>
              <a:t>But our</a:t>
            </a:r>
            <a:r>
              <a:rPr lang="en-US" baseline="0" dirty="0"/>
              <a:t> size and complexity together with our product portfolio, reach and optics into the world are also the things that provide us with the clear advantage in helping enterprises get better at protecting themselves.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Our</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immense security graph provides big-data security analytics that look across aggregate behaviors to identify anomalies – informed by anonymous non-personally identifiable information from over 1 billion Windows devices, 2.5 trillion indexed URLs on the Web, 600 million reputation look-ups online, and over 1 million suspicious files detonated every day. </a:t>
            </a:r>
          </a:p>
          <a:p>
            <a:r>
              <a:rPr lang="en-US" sz="900" kern="1200" dirty="0">
                <a:solidFill>
                  <a:schemeClr val="tx1"/>
                </a:solidFill>
                <a:effectLst/>
                <a:latin typeface="Segoe UI Light" pitchFamily="34" charset="0"/>
                <a:ea typeface="+mn-ea"/>
                <a:cs typeface="+mn-cs"/>
              </a:rPr>
              <a:t>This data is then augmented by expertise from our own world-class security experts and ATP experts from across the globe, who are uniquely equipped to detect these kind of attacks. </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C7BC92F-D7EB-49CE-8F2D-CDD22D2C8FF4}" type="datetime1">
              <a:rPr lang="en-US" smtClean="0"/>
              <a:t>9/14/2018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352179205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Windows Defender ATP uses a combination of client technology built into Windows 10 and our robust cloud service.</a:t>
            </a:r>
            <a:r>
              <a:rPr lang="en-US" sz="900" kern="1200" baseline="0" dirty="0">
                <a:solidFill>
                  <a:schemeClr val="tx1"/>
                </a:solidFill>
                <a:effectLst/>
                <a:latin typeface="Segoe UI Light" pitchFamily="34" charset="0"/>
                <a:ea typeface="+mn-ea"/>
                <a:cs typeface="+mn-cs"/>
              </a:rPr>
              <a:t>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0" baseline="0" dirty="0"/>
              <a:t>Windows Defender ATP </a:t>
            </a:r>
            <a:r>
              <a:rPr lang="en-US" sz="1000" dirty="0"/>
              <a:t>is composed of 3 parts:</a:t>
            </a:r>
            <a:r>
              <a:rPr lang="en-US" sz="1000" baseline="0" dirty="0"/>
              <a:t> </a:t>
            </a:r>
          </a:p>
          <a:p>
            <a:pPr marL="228600" indent="-228600">
              <a:buFont typeface="+mj-lt"/>
              <a:buAutoNum type="arabicPeriod"/>
            </a:pPr>
            <a:r>
              <a:rPr lang="en-US" sz="1000" baseline="0" dirty="0"/>
              <a:t>The Client – an agent built into the OS (Windows 10 Anniversary update and later) </a:t>
            </a:r>
            <a:br>
              <a:rPr lang="en-US" sz="1000" baseline="0" dirty="0"/>
            </a:br>
            <a:r>
              <a:rPr lang="en-US" sz="1000" baseline="0" dirty="0"/>
              <a:t>responsible to log everything that happens on the client machine and send it over to the cloud</a:t>
            </a:r>
          </a:p>
          <a:p>
            <a:pPr marL="228600" indent="-228600">
              <a:buFont typeface="+mj-lt"/>
              <a:buAutoNum type="arabicPeriod"/>
              <a:defRPr/>
            </a:pPr>
            <a:r>
              <a:rPr lang="en-US" sz="1000" baseline="0" dirty="0"/>
              <a:t>Cloud analytics </a:t>
            </a:r>
            <a:r>
              <a:rPr lang="en-US" sz="1000" b="0" baseline="0" dirty="0"/>
              <a:t>service</a:t>
            </a:r>
            <a:r>
              <a:rPr lang="en-US" sz="1000" b="0" dirty="0"/>
              <a:t>– leverage huge dictionary of IOAs and signals collected across it’s eco-system of Windows customers, enterprise cloud products and online assets. </a:t>
            </a:r>
            <a:br>
              <a:rPr lang="en-US" sz="1000" b="0" dirty="0"/>
            </a:br>
            <a:r>
              <a:rPr lang="en-US" sz="1000" dirty="0"/>
              <a:t>It </a:t>
            </a:r>
            <a:r>
              <a:rPr lang="en-US" sz="1000" baseline="0" dirty="0"/>
              <a:t>runs on a scalable Big Data, </a:t>
            </a:r>
            <a:r>
              <a:rPr lang="en-US" sz="1000" dirty="0"/>
              <a:t>a </a:t>
            </a:r>
            <a:r>
              <a:rPr lang="en-US" sz="1000" kern="1200" dirty="0">
                <a:solidFill>
                  <a:schemeClr val="tx1"/>
                </a:solidFill>
                <a:effectLst/>
                <a:latin typeface="Segoe UI Light" pitchFamily="34" charset="0"/>
                <a:ea typeface="+mn-ea"/>
                <a:cs typeface="+mn-cs"/>
              </a:rPr>
              <a:t>processing service to draw fast insights, identifying attacks </a:t>
            </a:r>
            <a:r>
              <a:rPr lang="en-US" sz="1000" baseline="0" dirty="0"/>
              <a:t>and use many ML algorithms that were created in the last years by </a:t>
            </a:r>
            <a:br>
              <a:rPr lang="en-US" sz="1000" baseline="0" dirty="0"/>
            </a:br>
            <a:r>
              <a:rPr lang="en-US" sz="1000" baseline="0" dirty="0"/>
              <a:t>AND</a:t>
            </a:r>
          </a:p>
          <a:p>
            <a:pPr marL="228600" indent="-228600">
              <a:buFont typeface="+mj-lt"/>
              <a:buAutoNum type="arabicPeriod"/>
            </a:pPr>
            <a:r>
              <a:rPr lang="en-US" sz="1000" kern="1200" dirty="0">
                <a:solidFill>
                  <a:schemeClr val="tx1"/>
                </a:solidFill>
                <a:effectLst/>
                <a:latin typeface="Segoe UI Light" pitchFamily="34" charset="0"/>
                <a:ea typeface="+mn-ea"/>
                <a:cs typeface="+mn-cs"/>
              </a:rPr>
              <a:t>Microsoft and community</a:t>
            </a:r>
            <a:r>
              <a:rPr lang="en-US" sz="1000" kern="1200" baseline="0" dirty="0">
                <a:solidFill>
                  <a:schemeClr val="tx1"/>
                </a:solidFill>
                <a:effectLst/>
                <a:latin typeface="Segoe UI Light" pitchFamily="34" charset="0"/>
                <a:ea typeface="+mn-ea"/>
                <a:cs typeface="+mn-cs"/>
              </a:rPr>
              <a:t> intelligence, </a:t>
            </a:r>
            <a:r>
              <a:rPr lang="en-US" sz="1000" dirty="0"/>
              <a:t>our </a:t>
            </a:r>
            <a:r>
              <a:rPr lang="en-US" sz="1000" baseline="0" dirty="0"/>
              <a:t>Hunters and researchers that are investigating the data and finding and creating new </a:t>
            </a:r>
            <a:r>
              <a:rPr lang="en-US" sz="1000" dirty="0"/>
              <a:t>behavioral</a:t>
            </a:r>
            <a:r>
              <a:rPr lang="en-US" sz="1000" b="1" dirty="0"/>
              <a:t> </a:t>
            </a:r>
            <a:r>
              <a:rPr lang="en-US" sz="1000" baseline="0" dirty="0"/>
              <a:t>patterns and correlating it with existing knowledge from the security community</a:t>
            </a:r>
            <a:endParaRPr lang="en-US" sz="1050" b="0" kern="1200" baseline="0" dirty="0">
              <a:solidFill>
                <a:schemeClr val="bg2"/>
              </a:solidFill>
              <a:effectLst/>
              <a:uFill>
                <a:solidFill>
                  <a:srgbClr val="4F81BD"/>
                </a:solidFill>
              </a:uFill>
              <a:latin typeface="Arial" panose="020B0604020202020204" pitchFamily="34" charset="0"/>
              <a:cs typeface="Arial" panose="020B0604020202020204" pitchFamily="34" charset="0"/>
            </a:endParaRPr>
          </a:p>
          <a:p>
            <a:endParaRPr lang="en-US" sz="1000" dirty="0">
              <a:solidFill>
                <a:schemeClr val="bg2"/>
              </a:solidFill>
              <a:uFill>
                <a:solidFill>
                  <a:srgbClr val="4F81BD"/>
                </a:solidFill>
              </a:uFill>
              <a:latin typeface="Arial" panose="020B0604020202020204" pitchFamily="34" charset="0"/>
              <a:cs typeface="Arial" panose="020B0604020202020204" pitchFamily="34" charset="0"/>
            </a:endParaRPr>
          </a:p>
          <a:p>
            <a:pPr marL="171450" indent="-171450">
              <a:buFontTx/>
              <a:buChar char="-"/>
            </a:pPr>
            <a:endParaRPr lang="en-US" b="1" dirty="0">
              <a:solidFill>
                <a:srgbClr val="FFFFFF"/>
              </a:solidFill>
            </a:endParaRPr>
          </a:p>
        </p:txBody>
      </p:sp>
      <p:sp>
        <p:nvSpPr>
          <p:cNvPr id="4" name="Slide Number Placeholder 3"/>
          <p:cNvSpPr>
            <a:spLocks noGrp="1"/>
          </p:cNvSpPr>
          <p:nvPr>
            <p:ph type="sldNum" sz="quarter" idx="10"/>
          </p:nvPr>
        </p:nvSpPr>
        <p:spPr/>
        <p:txBody>
          <a:bodyPr/>
          <a:lstStyle/>
          <a:p>
            <a:fld id="{4B03FD98-CD5B-4ADD-8DA6-FE36A8C66EA7}" type="slidenum">
              <a:rPr lang="en-US" smtClean="0">
                <a:solidFill>
                  <a:srgbClr val="505050"/>
                </a:solidFill>
                <a:latin typeface="Segoe UI"/>
              </a:rPr>
              <a:pPr/>
              <a:t>119</a:t>
            </a:fld>
            <a:endParaRPr lang="en-US" dirty="0">
              <a:solidFill>
                <a:srgbClr val="505050"/>
              </a:solidFill>
              <a:latin typeface="Segoe UI"/>
            </a:endParaRPr>
          </a:p>
        </p:txBody>
      </p:sp>
    </p:spTree>
    <p:extLst>
      <p:ext uri="{BB962C8B-B14F-4D97-AF65-F5344CB8AC3E}">
        <p14:creationId xmlns:p14="http://schemas.microsoft.com/office/powerpoint/2010/main" val="3417459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S4 Solutions Specialist Summit</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9/14/2018 11:51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4891859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E14B2D9-F344-4463-A3E2-4BE7327096B9}" type="slidenum">
              <a:rPr lang="en-US" smtClean="0">
                <a:solidFill>
                  <a:prstClr val="black"/>
                </a:solidFill>
              </a:rPr>
              <a:pPr/>
              <a:t>121</a:t>
            </a:fld>
            <a:endParaRPr lang="en-US" dirty="0">
              <a:solidFill>
                <a:prstClr val="black"/>
              </a:solidFill>
            </a:endParaRPr>
          </a:p>
        </p:txBody>
      </p:sp>
    </p:spTree>
    <p:extLst>
      <p:ext uri="{BB962C8B-B14F-4D97-AF65-F5344CB8AC3E}">
        <p14:creationId xmlns:p14="http://schemas.microsoft.com/office/powerpoint/2010/main" val="184964398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122</a:t>
            </a:fld>
            <a:endParaRPr lang="en-US" dirty="0"/>
          </a:p>
        </p:txBody>
      </p:sp>
    </p:spTree>
    <p:extLst>
      <p:ext uri="{BB962C8B-B14F-4D97-AF65-F5344CB8AC3E}">
        <p14:creationId xmlns:p14="http://schemas.microsoft.com/office/powerpoint/2010/main" val="35251627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9/14/2018 11:51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569042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124</a:t>
            </a:fld>
            <a:endParaRPr lang="en-US" dirty="0"/>
          </a:p>
        </p:txBody>
      </p:sp>
    </p:spTree>
    <p:extLst>
      <p:ext uri="{BB962C8B-B14F-4D97-AF65-F5344CB8AC3E}">
        <p14:creationId xmlns:p14="http://schemas.microsoft.com/office/powerpoint/2010/main" val="4047511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dirty="0">
                <a:solidFill>
                  <a:schemeClr val="bg1"/>
                </a:solidFill>
                <a:latin typeface="Segoe UI" pitchFamily="34" charset="0"/>
              </a:rPr>
              <a:t>P2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224277803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125</a:t>
            </a:fld>
            <a:endParaRPr lang="en-US" dirty="0"/>
          </a:p>
        </p:txBody>
      </p:sp>
    </p:spTree>
    <p:extLst>
      <p:ext uri="{BB962C8B-B14F-4D97-AF65-F5344CB8AC3E}">
        <p14:creationId xmlns:p14="http://schemas.microsoft.com/office/powerpoint/2010/main" val="35488338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126</a:t>
            </a:fld>
            <a:endParaRPr lang="en-US" dirty="0"/>
          </a:p>
        </p:txBody>
      </p:sp>
    </p:spTree>
    <p:extLst>
      <p:ext uri="{BB962C8B-B14F-4D97-AF65-F5344CB8AC3E}">
        <p14:creationId xmlns:p14="http://schemas.microsoft.com/office/powerpoint/2010/main" val="190422793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127</a:t>
            </a:fld>
            <a:endParaRPr lang="en-US" dirty="0"/>
          </a:p>
        </p:txBody>
      </p:sp>
    </p:spTree>
    <p:extLst>
      <p:ext uri="{BB962C8B-B14F-4D97-AF65-F5344CB8AC3E}">
        <p14:creationId xmlns:p14="http://schemas.microsoft.com/office/powerpoint/2010/main" val="195889635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128</a:t>
            </a:fld>
            <a:endParaRPr lang="en-US" dirty="0"/>
          </a:p>
        </p:txBody>
      </p:sp>
    </p:spTree>
    <p:extLst>
      <p:ext uri="{BB962C8B-B14F-4D97-AF65-F5344CB8AC3E}">
        <p14:creationId xmlns:p14="http://schemas.microsoft.com/office/powerpoint/2010/main" val="126736915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D636312-D786-4D0C-836C-94402CB582B0}" type="datetime1">
              <a:rPr lang="en-US" smtClean="0">
                <a:solidFill>
                  <a:prstClr val="black"/>
                </a:solidFill>
              </a:rPr>
              <a:t>9/14/2018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129</a:t>
            </a:fld>
            <a:endParaRPr lang="en-US" dirty="0">
              <a:solidFill>
                <a:prstClr val="black"/>
              </a:solidFill>
            </a:endParaRPr>
          </a:p>
        </p:txBody>
      </p:sp>
    </p:spTree>
    <p:extLst>
      <p:ext uri="{BB962C8B-B14F-4D97-AF65-F5344CB8AC3E}">
        <p14:creationId xmlns:p14="http://schemas.microsoft.com/office/powerpoint/2010/main" val="429215868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9/14/2018 11:51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130</a:t>
            </a:fld>
            <a:endParaRPr lang="en-US" dirty="0">
              <a:solidFill>
                <a:prstClr val="black"/>
              </a:solidFill>
            </a:endParaRPr>
          </a:p>
        </p:txBody>
      </p:sp>
    </p:spTree>
    <p:extLst>
      <p:ext uri="{BB962C8B-B14F-4D97-AF65-F5344CB8AC3E}">
        <p14:creationId xmlns:p14="http://schemas.microsoft.com/office/powerpoint/2010/main" val="153089045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6A432C1-3865-487E-867E-1EEFC6D1D34A}" type="datetime1">
              <a:rPr lang="en-US" smtClean="0">
                <a:solidFill>
                  <a:prstClr val="black"/>
                </a:solidFill>
              </a:rPr>
              <a:pPr/>
              <a:t>9/14/2018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131</a:t>
            </a:fld>
            <a:endParaRPr lang="en-US" dirty="0">
              <a:solidFill>
                <a:prstClr val="black"/>
              </a:solidFill>
            </a:endParaRPr>
          </a:p>
        </p:txBody>
      </p:sp>
    </p:spTree>
    <p:extLst>
      <p:ext uri="{BB962C8B-B14F-4D97-AF65-F5344CB8AC3E}">
        <p14:creationId xmlns:p14="http://schemas.microsoft.com/office/powerpoint/2010/main" val="183378588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132</a:t>
            </a:fld>
            <a:endParaRPr lang="en-US" dirty="0"/>
          </a:p>
        </p:txBody>
      </p:sp>
    </p:spTree>
    <p:extLst>
      <p:ext uri="{BB962C8B-B14F-4D97-AF65-F5344CB8AC3E}">
        <p14:creationId xmlns:p14="http://schemas.microsoft.com/office/powerpoint/2010/main" val="127033825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9/14/2018 11:51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133</a:t>
            </a:fld>
            <a:endParaRPr lang="en-US" dirty="0"/>
          </a:p>
        </p:txBody>
      </p:sp>
    </p:spTree>
    <p:extLst>
      <p:ext uri="{BB962C8B-B14F-4D97-AF65-F5344CB8AC3E}">
        <p14:creationId xmlns:p14="http://schemas.microsoft.com/office/powerpoint/2010/main" val="318790369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9/14/2018 11:51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77448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Feb-2017: Azure compliance coverag</a:t>
            </a:r>
            <a:r>
              <a:rPr lang="en-US" baseline="0" dirty="0"/>
              <a:t>e includes 54 offerings.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482597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685758" rtl="0" eaLnBrk="1" fontAlgn="auto" latinLnBrk="0" hangingPunct="1">
              <a:lnSpc>
                <a:spcPct val="90000"/>
              </a:lnSpc>
              <a:spcBef>
                <a:spcPts val="0"/>
              </a:spcBef>
              <a:spcAft>
                <a:spcPts val="250"/>
              </a:spcAft>
              <a:buClrTx/>
              <a:buSzTx/>
              <a:buFontTx/>
              <a:buNone/>
              <a:tabLst/>
              <a:defRPr/>
            </a:pPr>
            <a:r>
              <a:rPr lang="en-US" dirty="0"/>
              <a:t>Firstly,</a:t>
            </a:r>
            <a:r>
              <a:rPr lang="en-US" baseline="0" dirty="0"/>
              <a:t> when we think about our infrastructure fabric, features built into Windows Server, like Failover Clustering, ensure that in the event of a Hyper-V host failing, your virtual workloads running on top, will restart automatically on another available cluster node, without administrator intervention.</a:t>
            </a:r>
          </a:p>
          <a:p>
            <a:pPr marL="0" marR="0" indent="0" algn="l" defTabSz="685758" rtl="0" eaLnBrk="1" fontAlgn="auto" latinLnBrk="0" hangingPunct="1">
              <a:lnSpc>
                <a:spcPct val="90000"/>
              </a:lnSpc>
              <a:spcBef>
                <a:spcPts val="0"/>
              </a:spcBef>
              <a:spcAft>
                <a:spcPts val="250"/>
              </a:spcAft>
              <a:buClrTx/>
              <a:buSzTx/>
              <a:buFontTx/>
              <a:buNone/>
              <a:tabLst/>
              <a:defRPr/>
            </a:pPr>
            <a:endParaRPr lang="en-US" baseline="0" dirty="0"/>
          </a:p>
          <a:p>
            <a:pPr marL="0" marR="0" indent="0" algn="l" defTabSz="685758" rtl="0" eaLnBrk="1" fontAlgn="auto" latinLnBrk="0" hangingPunct="1">
              <a:lnSpc>
                <a:spcPct val="90000"/>
              </a:lnSpc>
              <a:spcBef>
                <a:spcPts val="0"/>
              </a:spcBef>
              <a:spcAft>
                <a:spcPts val="250"/>
              </a:spcAft>
              <a:buClrTx/>
              <a:buSzTx/>
              <a:buFontTx/>
              <a:buNone/>
              <a:tabLst/>
              <a:defRPr/>
            </a:pPr>
            <a:r>
              <a:rPr lang="en-US" b="1" baseline="0" dirty="0"/>
              <a:t>&lt;click&gt;</a:t>
            </a:r>
            <a:endParaRPr lang="en-US" b="0" baseline="0" dirty="0"/>
          </a:p>
          <a:p>
            <a:pPr marL="0" marR="0" indent="0" algn="l" defTabSz="685758" rtl="0" eaLnBrk="1" fontAlgn="auto" latinLnBrk="0" hangingPunct="1">
              <a:lnSpc>
                <a:spcPct val="90000"/>
              </a:lnSpc>
              <a:spcBef>
                <a:spcPts val="0"/>
              </a:spcBef>
              <a:spcAft>
                <a:spcPts val="250"/>
              </a:spcAft>
              <a:buClrTx/>
              <a:buSzTx/>
              <a:buFontTx/>
              <a:buNone/>
              <a:tabLst/>
              <a:defRPr/>
            </a:pPr>
            <a:r>
              <a:rPr lang="en-US" b="0" baseline="0" dirty="0"/>
              <a:t>For additional levels of application-level protection, customers can create guest clusters i.e. clusters inside the virtual machines, that ensure if individual VMs fail, their partner guest cluster nodes take over, ensuring a higher level of availability at the application level.  An example here would be a SQL Server AlwaysOn Failover Cluster Instance.</a:t>
            </a:r>
          </a:p>
          <a:p>
            <a:pPr marL="0" marR="0" indent="0" algn="l" defTabSz="685758" rtl="0" eaLnBrk="1" fontAlgn="auto" latinLnBrk="0" hangingPunct="1">
              <a:lnSpc>
                <a:spcPct val="90000"/>
              </a:lnSpc>
              <a:spcBef>
                <a:spcPts val="0"/>
              </a:spcBef>
              <a:spcAft>
                <a:spcPts val="250"/>
              </a:spcAft>
              <a:buClrTx/>
              <a:buSzTx/>
              <a:buFontTx/>
              <a:buNone/>
              <a:tabLst/>
              <a:defRPr/>
            </a:pPr>
            <a:endParaRPr lang="en-US" b="0" baseline="0" dirty="0"/>
          </a:p>
          <a:p>
            <a:pPr marL="0" marR="0" indent="0" algn="l" defTabSz="685758" rtl="0" eaLnBrk="1" fontAlgn="auto" latinLnBrk="0" hangingPunct="1">
              <a:lnSpc>
                <a:spcPct val="90000"/>
              </a:lnSpc>
              <a:spcBef>
                <a:spcPts val="0"/>
              </a:spcBef>
              <a:spcAft>
                <a:spcPts val="250"/>
              </a:spcAft>
              <a:buClrTx/>
              <a:buSzTx/>
              <a:buFontTx/>
              <a:buNone/>
              <a:tabLst/>
              <a:defRPr/>
            </a:pPr>
            <a:r>
              <a:rPr lang="en-US" b="1" baseline="0" dirty="0"/>
              <a:t>&lt;click&gt;</a:t>
            </a:r>
          </a:p>
          <a:p>
            <a:pPr marL="0" marR="0" indent="0" algn="l" defTabSz="685758" rtl="0" eaLnBrk="1" fontAlgn="auto" latinLnBrk="0" hangingPunct="1">
              <a:lnSpc>
                <a:spcPct val="90000"/>
              </a:lnSpc>
              <a:spcBef>
                <a:spcPts val="0"/>
              </a:spcBef>
              <a:spcAft>
                <a:spcPts val="250"/>
              </a:spcAft>
              <a:buClrTx/>
              <a:buSzTx/>
              <a:buFontTx/>
              <a:buNone/>
              <a:tabLst/>
              <a:defRPr/>
            </a:pPr>
            <a:r>
              <a:rPr lang="en-US" b="0" baseline="0" dirty="0"/>
              <a:t>For application and data protection, Windows Server Backup offers an inbox, small scale, simple protection solution for key applications, file and VM data.</a:t>
            </a:r>
          </a:p>
          <a:p>
            <a:pPr marL="0" marR="0" indent="0" algn="l" defTabSz="685758" rtl="0" eaLnBrk="1" fontAlgn="auto" latinLnBrk="0" hangingPunct="1">
              <a:lnSpc>
                <a:spcPct val="90000"/>
              </a:lnSpc>
              <a:spcBef>
                <a:spcPts val="0"/>
              </a:spcBef>
              <a:spcAft>
                <a:spcPts val="250"/>
              </a:spcAft>
              <a:buClrTx/>
              <a:buSzTx/>
              <a:buFontTx/>
              <a:buNone/>
              <a:tabLst/>
              <a:defRPr/>
            </a:pPr>
            <a:endParaRPr lang="en-US" b="0" baseline="0" dirty="0"/>
          </a:p>
          <a:p>
            <a:pPr marL="0" marR="0" indent="0" algn="l" defTabSz="685758" rtl="0" eaLnBrk="1" fontAlgn="auto" latinLnBrk="0" hangingPunct="1">
              <a:lnSpc>
                <a:spcPct val="90000"/>
              </a:lnSpc>
              <a:spcBef>
                <a:spcPts val="0"/>
              </a:spcBef>
              <a:spcAft>
                <a:spcPts val="250"/>
              </a:spcAft>
              <a:buClrTx/>
              <a:buSzTx/>
              <a:buFontTx/>
              <a:buNone/>
              <a:tabLst/>
              <a:defRPr/>
            </a:pPr>
            <a:r>
              <a:rPr lang="en-US" b="1" baseline="0" dirty="0"/>
              <a:t>&lt;click&gt;</a:t>
            </a:r>
            <a:endParaRPr lang="en-US" b="0" baseline="0" dirty="0"/>
          </a:p>
          <a:p>
            <a:pPr marL="0" marR="0" indent="0" algn="l" defTabSz="685758" rtl="0" eaLnBrk="1" fontAlgn="auto" latinLnBrk="0" hangingPunct="1">
              <a:lnSpc>
                <a:spcPct val="90000"/>
              </a:lnSpc>
              <a:spcBef>
                <a:spcPts val="0"/>
              </a:spcBef>
              <a:spcAft>
                <a:spcPts val="250"/>
              </a:spcAft>
              <a:buClrTx/>
              <a:buSzTx/>
              <a:buFontTx/>
              <a:buNone/>
              <a:tabLst/>
              <a:defRPr/>
            </a:pPr>
            <a:r>
              <a:rPr lang="en-US" b="0" baseline="0" dirty="0"/>
              <a:t>For more advanced, scalable, granular data and application protection, System Center Data Protection Manager provides a powerful solution for protection, across physical and virtual, with application-specific functionality built in, to protect Exchange, SQL Server, SharePoint, Hyper-V and more, all with a single agent.</a:t>
            </a:r>
          </a:p>
          <a:p>
            <a:pPr marL="0" marR="0" indent="0" algn="l" defTabSz="685758" rtl="0" eaLnBrk="1" fontAlgn="auto" latinLnBrk="0" hangingPunct="1">
              <a:lnSpc>
                <a:spcPct val="90000"/>
              </a:lnSpc>
              <a:spcBef>
                <a:spcPts val="0"/>
              </a:spcBef>
              <a:spcAft>
                <a:spcPts val="250"/>
              </a:spcAft>
              <a:buClrTx/>
              <a:buSzTx/>
              <a:buFontTx/>
              <a:buNone/>
              <a:tabLst/>
              <a:defRPr/>
            </a:pPr>
            <a:endParaRPr lang="en-US" b="0" baseline="0" dirty="0"/>
          </a:p>
          <a:p>
            <a:pPr marL="0" marR="0" indent="0" algn="l" defTabSz="685758" rtl="0" eaLnBrk="1" fontAlgn="auto" latinLnBrk="0" hangingPunct="1">
              <a:lnSpc>
                <a:spcPct val="90000"/>
              </a:lnSpc>
              <a:spcBef>
                <a:spcPts val="0"/>
              </a:spcBef>
              <a:spcAft>
                <a:spcPts val="250"/>
              </a:spcAft>
              <a:buClrTx/>
              <a:buSzTx/>
              <a:buFontTx/>
              <a:buNone/>
              <a:tabLst/>
              <a:defRPr/>
            </a:pPr>
            <a:r>
              <a:rPr lang="en-US" b="1" baseline="0" dirty="0"/>
              <a:t>&lt;click&gt;</a:t>
            </a:r>
          </a:p>
          <a:p>
            <a:pPr marL="0" marR="0" indent="0" algn="l" defTabSz="685758" rtl="0" eaLnBrk="1" fontAlgn="auto" latinLnBrk="0" hangingPunct="1">
              <a:lnSpc>
                <a:spcPct val="90000"/>
              </a:lnSpc>
              <a:spcBef>
                <a:spcPts val="0"/>
              </a:spcBef>
              <a:spcAft>
                <a:spcPts val="250"/>
              </a:spcAft>
              <a:buClrTx/>
              <a:buSzTx/>
              <a:buFontTx/>
              <a:buNone/>
              <a:tabLst/>
              <a:defRPr/>
            </a:pPr>
            <a:r>
              <a:rPr lang="en-US" b="0" dirty="0"/>
              <a:t>Both</a:t>
            </a:r>
            <a:r>
              <a:rPr lang="en-US" b="0" baseline="0" dirty="0"/>
              <a:t> of these backup technologies now integrate with Microsoft Azure Backup – a Microsoft Azure-based service enabling customers to embrace the cloud as an offsite repository for backing up their key data, all seamlessly integrated into the respective UI’s of WSB and DPM.</a:t>
            </a:r>
          </a:p>
          <a:p>
            <a:pPr marL="0" marR="0" indent="0" algn="l" defTabSz="685758" rtl="0" eaLnBrk="1" fontAlgn="auto" latinLnBrk="0" hangingPunct="1">
              <a:lnSpc>
                <a:spcPct val="90000"/>
              </a:lnSpc>
              <a:spcBef>
                <a:spcPts val="0"/>
              </a:spcBef>
              <a:spcAft>
                <a:spcPts val="250"/>
              </a:spcAft>
              <a:buClrTx/>
              <a:buSzTx/>
              <a:buFontTx/>
              <a:buNone/>
              <a:tabLst/>
              <a:defRPr/>
            </a:pPr>
            <a:endParaRPr lang="en-US" b="0" baseline="0" dirty="0"/>
          </a:p>
          <a:p>
            <a:pPr marL="0" marR="0" indent="0" algn="l" defTabSz="685758" rtl="0" eaLnBrk="1" fontAlgn="auto" latinLnBrk="0" hangingPunct="1">
              <a:lnSpc>
                <a:spcPct val="90000"/>
              </a:lnSpc>
              <a:spcBef>
                <a:spcPts val="0"/>
              </a:spcBef>
              <a:spcAft>
                <a:spcPts val="250"/>
              </a:spcAft>
              <a:buClrTx/>
              <a:buSzTx/>
              <a:buFontTx/>
              <a:buNone/>
              <a:tabLst/>
              <a:defRPr/>
            </a:pPr>
            <a:r>
              <a:rPr lang="en-US" b="1" baseline="0" dirty="0"/>
              <a:t>&lt;click&gt;</a:t>
            </a:r>
            <a:endParaRPr lang="en-US" b="0" baseline="0" dirty="0"/>
          </a:p>
          <a:p>
            <a:pPr marL="0" marR="0" indent="0" algn="l" defTabSz="685758" rtl="0" eaLnBrk="1" fontAlgn="auto" latinLnBrk="0" hangingPunct="1">
              <a:lnSpc>
                <a:spcPct val="90000"/>
              </a:lnSpc>
              <a:spcBef>
                <a:spcPts val="0"/>
              </a:spcBef>
              <a:spcAft>
                <a:spcPts val="250"/>
              </a:spcAft>
              <a:buClrTx/>
              <a:buSzTx/>
              <a:buFontTx/>
              <a:buNone/>
              <a:tabLst/>
              <a:defRPr/>
            </a:pPr>
            <a:r>
              <a:rPr lang="en-US" b="0" baseline="0" dirty="0"/>
              <a:t>For customers looking to embrace a faster, VM-level failover between sites, the combination of Hyper-V Replica, built into Windows Server, and Microsoft Azure Site Recovery, enable organizations to quickly and efficiently replicate their virtual machines to a secondary location, and build powerful recovery plans to orchestrate the failover to the second site, and back, in a controlled manner.  In addition, with the recent acquisition of InMage, Microsoft has expanded it’s replication and recovery capabilities for Azure Site Recovery with support for replicating VMware vSphere-based VMs, or physical servers, to a secondary location running VMware vSphere.  But what if you don’t have a second site of you own?</a:t>
            </a:r>
          </a:p>
          <a:p>
            <a:pPr marL="0" marR="0" indent="0" algn="l" defTabSz="685758" rtl="0" eaLnBrk="1" fontAlgn="auto" latinLnBrk="0" hangingPunct="1">
              <a:lnSpc>
                <a:spcPct val="90000"/>
              </a:lnSpc>
              <a:spcBef>
                <a:spcPts val="0"/>
              </a:spcBef>
              <a:spcAft>
                <a:spcPts val="250"/>
              </a:spcAft>
              <a:buClrTx/>
              <a:buSzTx/>
              <a:buFontTx/>
              <a:buNone/>
              <a:tabLst/>
              <a:defRPr/>
            </a:pPr>
            <a:endParaRPr lang="en-US" b="0" baseline="0" dirty="0"/>
          </a:p>
          <a:p>
            <a:pPr marL="0" marR="0" indent="0" algn="l" defTabSz="685758" rtl="0" eaLnBrk="1" fontAlgn="auto" latinLnBrk="0" hangingPunct="1">
              <a:lnSpc>
                <a:spcPct val="90000"/>
              </a:lnSpc>
              <a:spcBef>
                <a:spcPts val="0"/>
              </a:spcBef>
              <a:spcAft>
                <a:spcPts val="250"/>
              </a:spcAft>
              <a:buClrTx/>
              <a:buSzTx/>
              <a:buFontTx/>
              <a:buNone/>
              <a:tabLst/>
              <a:defRPr/>
            </a:pPr>
            <a:r>
              <a:rPr lang="en-US" b="1" baseline="0" dirty="0"/>
              <a:t>&lt;click&gt;</a:t>
            </a:r>
          </a:p>
          <a:p>
            <a:pPr marL="0" marR="0" indent="0" algn="l" defTabSz="685758" rtl="0" eaLnBrk="1" fontAlgn="auto" latinLnBrk="0" hangingPunct="1">
              <a:lnSpc>
                <a:spcPct val="90000"/>
              </a:lnSpc>
              <a:spcBef>
                <a:spcPts val="0"/>
              </a:spcBef>
              <a:spcAft>
                <a:spcPts val="250"/>
              </a:spcAft>
              <a:buClrTx/>
              <a:buSzTx/>
              <a:buFontTx/>
              <a:buNone/>
              <a:tabLst/>
              <a:defRPr/>
            </a:pPr>
            <a:r>
              <a:rPr lang="en-US" b="0" baseline="0" dirty="0"/>
              <a:t>Well, with new capabilities added to Microsoft Azure Site Recovery, customers also have the opportunity to replicate and recover their Hyper-V-based VMs into Microsoft Azure, taking advantage of Microsoft’s cloud scale, reliability and redundancy.</a:t>
            </a:r>
          </a:p>
          <a:p>
            <a:pPr marL="0" marR="0" indent="0" algn="l" defTabSz="685758" rtl="0" eaLnBrk="1" fontAlgn="auto" latinLnBrk="0" hangingPunct="1">
              <a:lnSpc>
                <a:spcPct val="90000"/>
              </a:lnSpc>
              <a:spcBef>
                <a:spcPts val="0"/>
              </a:spcBef>
              <a:spcAft>
                <a:spcPts val="250"/>
              </a:spcAft>
              <a:buClrTx/>
              <a:buSzTx/>
              <a:buFontTx/>
              <a:buNone/>
              <a:tabLst/>
              <a:defRPr/>
            </a:pPr>
            <a:endParaRPr lang="en-US" b="0" baseline="0" dirty="0"/>
          </a:p>
          <a:p>
            <a:pPr marL="0" marR="0" indent="0" algn="l" defTabSz="685758" rtl="0" eaLnBrk="1" fontAlgn="auto" latinLnBrk="0" hangingPunct="1">
              <a:lnSpc>
                <a:spcPct val="90000"/>
              </a:lnSpc>
              <a:spcBef>
                <a:spcPts val="0"/>
              </a:spcBef>
              <a:spcAft>
                <a:spcPts val="250"/>
              </a:spcAft>
              <a:buClrTx/>
              <a:buSzTx/>
              <a:buFontTx/>
              <a:buNone/>
              <a:tabLst/>
              <a:defRPr/>
            </a:pPr>
            <a:r>
              <a:rPr lang="en-US" b="0" dirty="0"/>
              <a:t>What we have on the slide is just a taster of the capabilities that Microsoft can provide to help meet</a:t>
            </a:r>
            <a:r>
              <a:rPr lang="en-US" b="0" baseline="0" dirty="0"/>
              <a:t> your business continuity and disaster recovery needs, so let’s take a look in more detail at each of these areas to understand a little more of how they work, and the advantages they can provide.</a:t>
            </a:r>
          </a:p>
          <a:p>
            <a:pPr marL="0" marR="0" indent="0" algn="l" defTabSz="685758" rtl="0" eaLnBrk="1" fontAlgn="auto" latinLnBrk="0" hangingPunct="1">
              <a:lnSpc>
                <a:spcPct val="90000"/>
              </a:lnSpc>
              <a:spcBef>
                <a:spcPts val="0"/>
              </a:spcBef>
              <a:spcAft>
                <a:spcPts val="250"/>
              </a:spcAft>
              <a:buClrTx/>
              <a:buSzTx/>
              <a:buFontTx/>
              <a:buNone/>
              <a:tabLst/>
              <a:defRPr/>
            </a:pPr>
            <a:endParaRPr lang="en-US" b="0" baseline="0" dirty="0"/>
          </a:p>
          <a:p>
            <a:pPr marL="0" marR="0" indent="0" algn="l" defTabSz="685758" rtl="0" eaLnBrk="1" fontAlgn="auto" latinLnBrk="0" hangingPunct="1">
              <a:lnSpc>
                <a:spcPct val="90000"/>
              </a:lnSpc>
              <a:spcBef>
                <a:spcPts val="0"/>
              </a:spcBef>
              <a:spcAft>
                <a:spcPts val="250"/>
              </a:spcAft>
              <a:buClrTx/>
              <a:buSzTx/>
              <a:buFontTx/>
              <a:buNone/>
              <a:tabLst/>
              <a:defRPr/>
            </a:pPr>
            <a:r>
              <a:rPr lang="en-US" b="1" baseline="0" dirty="0"/>
              <a:t>&lt;next slide&gt;</a:t>
            </a:r>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9/14/2018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135</a:t>
            </a:fld>
            <a:endParaRPr lang="en-US" dirty="0">
              <a:solidFill>
                <a:prstClr val="black"/>
              </a:solidFill>
            </a:endParaRPr>
          </a:p>
        </p:txBody>
      </p:sp>
    </p:spTree>
    <p:extLst>
      <p:ext uri="{BB962C8B-B14F-4D97-AF65-F5344CB8AC3E}">
        <p14:creationId xmlns:p14="http://schemas.microsoft.com/office/powerpoint/2010/main" val="252076587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136</a:t>
            </a:fld>
            <a:endParaRPr lang="en-US" dirty="0"/>
          </a:p>
        </p:txBody>
      </p:sp>
    </p:spTree>
    <p:extLst>
      <p:ext uri="{BB962C8B-B14F-4D97-AF65-F5344CB8AC3E}">
        <p14:creationId xmlns:p14="http://schemas.microsoft.com/office/powerpoint/2010/main" val="232502815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BCE4E3-A4C5-48E0-8DBE-28AF0B2A7021}" type="datetime1">
              <a:rPr lang="en-US" smtClean="0"/>
              <a:t>9/14/2018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137</a:t>
            </a:fld>
            <a:endParaRPr lang="en-US" dirty="0"/>
          </a:p>
        </p:txBody>
      </p:sp>
    </p:spTree>
    <p:extLst>
      <p:ext uri="{BB962C8B-B14F-4D97-AF65-F5344CB8AC3E}">
        <p14:creationId xmlns:p14="http://schemas.microsoft.com/office/powerpoint/2010/main" val="267461793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effectLst/>
              </a:rPr>
              <a:t>Just like Windows Server Backup, Data Protection Manager</a:t>
            </a:r>
            <a:r>
              <a:rPr lang="en-US" baseline="0" dirty="0">
                <a:effectLst/>
              </a:rPr>
              <a:t> can also integrate with Microsoft Azure Backup, to offer an extra location for storage of key data backups.  </a:t>
            </a:r>
            <a:r>
              <a:rPr lang="en-US" dirty="0">
                <a:effectLst/>
              </a:rPr>
              <a:t>This provides the following benefits:</a:t>
            </a:r>
          </a:p>
          <a:p>
            <a:endParaRPr lang="en-US" dirty="0">
              <a:effectLst/>
            </a:endParaRPr>
          </a:p>
          <a:p>
            <a:r>
              <a:rPr lang="en-US" dirty="0">
                <a:effectLst/>
              </a:rPr>
              <a:t>- Reduced costs—The Microsoft Azure Backup service can help to reduce the total cost of ownership (TCO) for customers by providing scalability, elasticity, and simplified storage management.</a:t>
            </a:r>
            <a:br>
              <a:rPr lang="en-US" dirty="0">
                <a:effectLst/>
              </a:rPr>
            </a:br>
            <a:r>
              <a:rPr lang="en-US" dirty="0">
                <a:effectLst/>
              </a:rPr>
              <a:t>- Peace of mind—The Microsoft Azure Backup service provides a reliable, secure, and a robust short-term offsite backup and restore solution that is highly available.</a:t>
            </a:r>
            <a:br>
              <a:rPr lang="en-US" dirty="0">
                <a:effectLst/>
              </a:rPr>
            </a:br>
            <a:r>
              <a:rPr lang="en-US" dirty="0">
                <a:effectLst/>
              </a:rPr>
              <a:t>- Simplicity—The Microsoft Azure Backup workflows are seamlessly integrated into the existing DPM backup, recovery and monitoring workflows.</a:t>
            </a:r>
            <a:br>
              <a:rPr lang="en-US" dirty="0">
                <a:effectLst/>
              </a:rPr>
            </a:br>
            <a:endParaRPr lang="en-US" dirty="0">
              <a:effectLst/>
            </a:endParaRPr>
          </a:p>
          <a:p>
            <a:r>
              <a:rPr lang="en-US" b="1" dirty="0"/>
              <a:t>Reliable offsite data protection</a:t>
            </a:r>
          </a:p>
          <a:p>
            <a:r>
              <a:rPr lang="en-US" dirty="0"/>
              <a:t>Backups are encrypted before transmission and stored encrypted in Azure. These backups are off-site, safely away from your datacenter, protected by reliable Azure storage, reducing the need to secure and protect on-site backup media.</a:t>
            </a:r>
          </a:p>
          <a:p>
            <a:endParaRPr lang="en-US" dirty="0"/>
          </a:p>
          <a:p>
            <a:r>
              <a:rPr lang="en-US" b="1" dirty="0"/>
              <a:t>A simple and integrated solution</a:t>
            </a:r>
          </a:p>
          <a:p>
            <a:r>
              <a:rPr lang="en-US" dirty="0"/>
              <a:t>Manage cloud backups from the familiar backup UI in System Center Data Protection Manager. These tools provide similar experiences configuring, monitoring, and recovering backups whether to local disk or Azure storage. Or you can use the agent software itself. After data is backed up to the cloud, authorized users can easily recover backups to any server.</a:t>
            </a:r>
          </a:p>
          <a:p>
            <a:endParaRPr lang="en-US" dirty="0"/>
          </a:p>
          <a:p>
            <a:r>
              <a:rPr lang="en-US" b="1" dirty="0"/>
              <a:t>Efficient and flexible backup and recovery</a:t>
            </a:r>
          </a:p>
          <a:p>
            <a:r>
              <a:rPr lang="en-US" dirty="0"/>
              <a:t>With incremental backups, only changes to files are transferred to the cloud. This helps ensure efficient use of storage and reduced bandwidth consumption, while enabling point-in-time recovery of multiple versions of the data. Configurable data retention policies, data compression, and data transfer throttling offer added flexibility and help boost efficiency.</a:t>
            </a:r>
          </a:p>
          <a:p>
            <a:pPr marL="0" indent="0">
              <a:buFont typeface="Arial" panose="020B0604020202020204" pitchFamily="34" charset="0"/>
              <a:buNone/>
            </a:pPr>
            <a:endParaRPr lang="en-US" sz="900" b="0" i="0" u="none" strike="noStrike" kern="1200" baseline="0" dirty="0">
              <a:solidFill>
                <a:schemeClr val="tx1"/>
              </a:solidFill>
              <a:latin typeface="Segoe UI Light" pitchFamily="34" charset="0"/>
              <a:ea typeface="+mn-ea"/>
              <a:cs typeface="+mn-cs"/>
            </a:endParaRPr>
          </a:p>
          <a:p>
            <a:r>
              <a:rPr lang="en-US" sz="900" b="0" i="0" u="none" strike="noStrike" kern="1200" baseline="0" dirty="0">
                <a:solidFill>
                  <a:schemeClr val="tx1"/>
                </a:solidFill>
                <a:latin typeface="Segoe UI Light" pitchFamily="34" charset="0"/>
                <a:ea typeface="+mn-ea"/>
                <a:cs typeface="+mn-cs"/>
              </a:rPr>
              <a:t>The following scenarios are supported when protecting data using Microsoft Azure Backup. </a:t>
            </a:r>
          </a:p>
          <a:p>
            <a:endParaRPr lang="en-US" sz="900" b="0" i="0" u="none" strike="noStrike" kern="1200" baseline="0" dirty="0">
              <a:solidFill>
                <a:schemeClr val="tx1"/>
              </a:solidFill>
              <a:latin typeface="Segoe UI Light" pitchFamily="34" charset="0"/>
              <a:ea typeface="+mn-ea"/>
              <a:cs typeface="+mn-cs"/>
            </a:endParaRPr>
          </a:p>
          <a:p>
            <a:r>
              <a:rPr lang="en-US" sz="900" b="0" i="0" u="none" strike="noStrike" kern="1200" baseline="0" dirty="0">
                <a:solidFill>
                  <a:schemeClr val="tx1"/>
                </a:solidFill>
                <a:latin typeface="Segoe UI Light" pitchFamily="34" charset="0"/>
                <a:ea typeface="+mn-ea"/>
                <a:cs typeface="+mn-cs"/>
              </a:rPr>
              <a:t>DPM server must be on at least  Windows Server 2012. </a:t>
            </a:r>
          </a:p>
          <a:p>
            <a:pPr marL="171450"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Protection for file system </a:t>
            </a:r>
          </a:p>
          <a:p>
            <a:pPr marL="171450"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Protection for virtual machines </a:t>
            </a:r>
          </a:p>
          <a:p>
            <a:pPr marL="171450"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Protection for SQL Server databases </a:t>
            </a:r>
          </a:p>
          <a:p>
            <a:pPr marL="384431" lvl="1"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Supported file types </a:t>
            </a:r>
          </a:p>
          <a:p>
            <a:pPr marL="384431" lvl="1"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Encrypted (Full backups only) </a:t>
            </a:r>
          </a:p>
          <a:p>
            <a:pPr marL="384431" lvl="1"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Compressed (Incremental backups supported) </a:t>
            </a:r>
          </a:p>
          <a:p>
            <a:pPr marL="384431" lvl="1"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Sparse (Incremental backups supported. </a:t>
            </a:r>
          </a:p>
          <a:p>
            <a:pPr marL="384431" lvl="1"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Compressed and sparse (Treated as Sparse)</a:t>
            </a:r>
          </a:p>
          <a:p>
            <a:endParaRPr lang="en-US" dirty="0"/>
          </a:p>
          <a:p>
            <a:r>
              <a:rPr lang="en-US" dirty="0"/>
              <a:t>DPM’s integration with Microsoft Azure Backup provides a retention range of up to 120 days,</a:t>
            </a:r>
            <a:r>
              <a:rPr lang="en-US" baseline="0" dirty="0"/>
              <a:t> assuming once a day synchronizations to Azure.  This drops to 60 days with 2 syncs per day.  As we can see from the UI, it’s easy to protect to Azure, and easy to recover data.</a:t>
            </a:r>
          </a:p>
          <a:p>
            <a:endParaRPr lang="en-US" baseline="0" dirty="0"/>
          </a:p>
          <a:p>
            <a:r>
              <a:rPr lang="en-US" b="1" baseline="0" dirty="0"/>
              <a:t>&lt;next slide&gt;</a:t>
            </a:r>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9/14/2018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138</a:t>
            </a:fld>
            <a:endParaRPr lang="en-US" dirty="0">
              <a:solidFill>
                <a:prstClr val="black"/>
              </a:solidFill>
            </a:endParaRPr>
          </a:p>
        </p:txBody>
      </p:sp>
    </p:spTree>
    <p:extLst>
      <p:ext uri="{BB962C8B-B14F-4D97-AF65-F5344CB8AC3E}">
        <p14:creationId xmlns:p14="http://schemas.microsoft.com/office/powerpoint/2010/main" val="27283694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139</a:t>
            </a:fld>
            <a:endParaRPr lang="en-US" dirty="0"/>
          </a:p>
        </p:txBody>
      </p:sp>
    </p:spTree>
    <p:extLst>
      <p:ext uri="{BB962C8B-B14F-4D97-AF65-F5344CB8AC3E}">
        <p14:creationId xmlns:p14="http://schemas.microsoft.com/office/powerpoint/2010/main" val="413001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Launch Azure Trust Center and walk through – blue prints and guides</a:t>
            </a:r>
          </a:p>
        </p:txBody>
      </p:sp>
      <p:sp>
        <p:nvSpPr>
          <p:cNvPr id="4" name="Slide Number Placeholder 3"/>
          <p:cNvSpPr>
            <a:spLocks noGrp="1"/>
          </p:cNvSpPr>
          <p:nvPr>
            <p:ph type="sldNum" sz="quarter" idx="10"/>
          </p:nvPr>
        </p:nvSpPr>
        <p:spPr/>
        <p:txBody>
          <a:bodyPr/>
          <a:lstStyle/>
          <a:p>
            <a:fld id="{A5B258F2-B2E5-4175-B339-81AEE5988F5F}" type="slidenum">
              <a:rPr lang="en-US" smtClean="0"/>
              <a:pPr/>
              <a:t>14</a:t>
            </a:fld>
            <a:endParaRPr lang="en-US" dirty="0"/>
          </a:p>
        </p:txBody>
      </p:sp>
    </p:spTree>
    <p:extLst>
      <p:ext uri="{BB962C8B-B14F-4D97-AF65-F5344CB8AC3E}">
        <p14:creationId xmlns:p14="http://schemas.microsoft.com/office/powerpoint/2010/main" val="1975261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page and show a few solutions guides</a:t>
            </a:r>
          </a:p>
        </p:txBody>
      </p:sp>
      <p:sp>
        <p:nvSpPr>
          <p:cNvPr id="4" name="Slide Number Placeholder 3"/>
          <p:cNvSpPr>
            <a:spLocks noGrp="1"/>
          </p:cNvSpPr>
          <p:nvPr>
            <p:ph type="sldNum" sz="quarter" idx="10"/>
          </p:nvPr>
        </p:nvSpPr>
        <p:spPr/>
        <p:txBody>
          <a:bodyPr/>
          <a:lstStyle/>
          <a:p>
            <a:fld id="{A5B258F2-B2E5-4175-B339-81AEE5988F5F}" type="slidenum">
              <a:rPr lang="en-US" smtClean="0"/>
              <a:pPr/>
              <a:t>15</a:t>
            </a:fld>
            <a:endParaRPr lang="en-US" dirty="0"/>
          </a:p>
        </p:txBody>
      </p:sp>
    </p:spTree>
    <p:extLst>
      <p:ext uri="{BB962C8B-B14F-4D97-AF65-F5344CB8AC3E}">
        <p14:creationId xmlns:p14="http://schemas.microsoft.com/office/powerpoint/2010/main" val="863629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16</a:t>
            </a:fld>
            <a:endParaRPr lang="en-US" dirty="0"/>
          </a:p>
        </p:txBody>
      </p:sp>
    </p:spTree>
    <p:extLst>
      <p:ext uri="{BB962C8B-B14F-4D97-AF65-F5344CB8AC3E}">
        <p14:creationId xmlns:p14="http://schemas.microsoft.com/office/powerpoint/2010/main" val="734479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Replace – consider for completeness.  [Azure Migrate discovers for O365?]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talk about the various paths along your migration journey.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all starts with discovering your on-prem applications, data, and infrastructure, assessing them for migration readiness and determine the mix of tactics that you will use during the move –  ranging from simple lift and shift to various levels of modernization during migration (i.e., refactor, rearchitect, rebuild).  And then once in Azure, how do you keep your workloads optimized continuously (e.g., security, monitoring, backups, </a:t>
            </a:r>
            <a:r>
              <a:rPr lang="en-US" sz="1200" kern="1200" dirty="0" err="1">
                <a:solidFill>
                  <a:schemeClr val="tx1"/>
                </a:solidFill>
                <a:effectLst/>
                <a:latin typeface="+mn-lt"/>
                <a:ea typeface="+mn-ea"/>
                <a:cs typeface="+mn-cs"/>
              </a:rPr>
              <a:t>opex</a:t>
            </a:r>
            <a:r>
              <a:rPr lang="en-US" sz="1200" kern="1200" dirty="0">
                <a:solidFill>
                  <a:schemeClr val="tx1"/>
                </a:solidFill>
                <a:effectLst/>
                <a:latin typeface="+mn-lt"/>
                <a:ea typeface="+mn-ea"/>
                <a:cs typeface="+mn-cs"/>
              </a:rPr>
              <a:t> spends).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Note: In some cases you might just retire the workload or replace it with a SaaS solution – we won’t cover those aspects in detail here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20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Segoe UI Light" pitchFamily="34" charset="0"/>
              </a:rPr>
              <a:t>With Azure Cost Management, Azure is the only cloud platform vendor that offers an end-to-end cloud cost management and optimization solution supporting a multi-cloud environment (Azure, AWS, GCP).</a:t>
            </a:r>
          </a:p>
          <a:p>
            <a:endParaRPr lang="en-US" sz="1400" dirty="0">
              <a:latin typeface="Segoe UI Light" pitchFamily="34" charset="0"/>
            </a:endParaRPr>
          </a:p>
          <a:p>
            <a:r>
              <a:rPr lang="en-US" sz="1400" dirty="0">
                <a:latin typeface="Segoe UI Light" pitchFamily="34" charset="0"/>
              </a:rPr>
              <a:t>With Azure Cost Management, customers can:</a:t>
            </a:r>
          </a:p>
          <a:p>
            <a:endParaRPr lang="en-US" sz="1400" dirty="0">
              <a:latin typeface="Segoe UI Light" pitchFamily="34" charset="0"/>
            </a:endParaRPr>
          </a:p>
          <a:p>
            <a:r>
              <a:rPr lang="en-US" sz="1400" dirty="0">
                <a:latin typeface="Segoe UI Light" pitchFamily="34" charset="0"/>
              </a:rPr>
              <a:t>Monitor cloud spend</a:t>
            </a:r>
          </a:p>
          <a:p>
            <a:pPr marL="285750" indent="-285750">
              <a:lnSpc>
                <a:spcPct val="90000"/>
              </a:lnSpc>
              <a:spcAft>
                <a:spcPts val="1200"/>
              </a:spcAft>
              <a:buFont typeface="Arial" panose="020B0604020202020204" pitchFamily="34" charset="0"/>
              <a:buChar char="•"/>
            </a:pPr>
            <a:r>
              <a:rPr lang="en-US" sz="1400" dirty="0">
                <a:gradFill>
                  <a:gsLst>
                    <a:gs pos="2917">
                      <a:schemeClr val="tx1"/>
                    </a:gs>
                    <a:gs pos="30000">
                      <a:schemeClr val="tx1"/>
                    </a:gs>
                  </a:gsLst>
                  <a:lin ang="5400000" scaled="0"/>
                </a:gradFill>
              </a:rPr>
              <a:t>Visualize data in consolidated and custom views</a:t>
            </a:r>
          </a:p>
          <a:p>
            <a:pPr marL="285750" indent="-285750">
              <a:lnSpc>
                <a:spcPct val="90000"/>
              </a:lnSpc>
              <a:spcAft>
                <a:spcPts val="1200"/>
              </a:spcAft>
              <a:buFont typeface="Arial" panose="020B0604020202020204" pitchFamily="34" charset="0"/>
              <a:buChar char="•"/>
            </a:pPr>
            <a:r>
              <a:rPr lang="en-US" sz="1400" dirty="0">
                <a:gradFill>
                  <a:gsLst>
                    <a:gs pos="2917">
                      <a:schemeClr val="tx1"/>
                    </a:gs>
                    <a:gs pos="30000">
                      <a:schemeClr val="tx1"/>
                    </a:gs>
                  </a:gsLst>
                  <a:lin ang="5400000" scaled="0"/>
                </a:gradFill>
              </a:rPr>
              <a:t>Track usage and cost trends</a:t>
            </a:r>
          </a:p>
          <a:p>
            <a:pPr marL="285750" indent="-285750">
              <a:lnSpc>
                <a:spcPct val="90000"/>
              </a:lnSpc>
              <a:spcAft>
                <a:spcPts val="1200"/>
              </a:spcAft>
              <a:buFont typeface="Arial" panose="020B0604020202020204" pitchFamily="34" charset="0"/>
              <a:buChar char="•"/>
            </a:pPr>
            <a:r>
              <a:rPr lang="en-US" sz="1400" dirty="0">
                <a:gradFill>
                  <a:gsLst>
                    <a:gs pos="2917">
                      <a:schemeClr val="tx1"/>
                    </a:gs>
                    <a:gs pos="30000">
                      <a:schemeClr val="tx1"/>
                    </a:gs>
                  </a:gsLst>
                  <a:lin ang="5400000" scaled="0"/>
                </a:gradFill>
              </a:rPr>
              <a:t>Detect spend anomalies and usage inefficiencies</a:t>
            </a:r>
          </a:p>
          <a:p>
            <a:pPr marL="285750" indent="-285750">
              <a:lnSpc>
                <a:spcPct val="90000"/>
              </a:lnSpc>
              <a:spcAft>
                <a:spcPts val="1200"/>
              </a:spcAft>
              <a:buFont typeface="Arial" panose="020B0604020202020204" pitchFamily="34" charset="0"/>
              <a:buChar char="•"/>
            </a:pPr>
            <a:r>
              <a:rPr lang="en-US" sz="1400" dirty="0">
                <a:gradFill>
                  <a:gsLst>
                    <a:gs pos="2917">
                      <a:schemeClr val="tx1"/>
                    </a:gs>
                    <a:gs pos="30000">
                      <a:schemeClr val="tx1"/>
                    </a:gs>
                  </a:gsLst>
                  <a:lin ang="5400000" scaled="0"/>
                </a:gradFill>
              </a:rPr>
              <a:t>Forecast future spend based on historical data</a:t>
            </a:r>
          </a:p>
          <a:p>
            <a:endParaRPr lang="en-US" sz="1400" dirty="0">
              <a:latin typeface="Segoe UI Light" pitchFamily="34" charset="0"/>
            </a:endParaRPr>
          </a:p>
          <a:p>
            <a:r>
              <a:rPr lang="en-US" sz="1400" dirty="0">
                <a:latin typeface="Segoe UI Light" pitchFamily="34" charset="0"/>
              </a:rPr>
              <a:t>Drive organizational accountability</a:t>
            </a:r>
          </a:p>
          <a:p>
            <a:pPr marL="285750" indent="-285750">
              <a:lnSpc>
                <a:spcPct val="90000"/>
              </a:lnSpc>
              <a:spcAft>
                <a:spcPts val="1200"/>
              </a:spcAft>
              <a:buFont typeface="Arial" panose="020B0604020202020204" pitchFamily="34" charset="0"/>
              <a:buChar char="•"/>
            </a:pPr>
            <a:r>
              <a:rPr lang="en-US" sz="1400" dirty="0">
                <a:gradFill>
                  <a:gsLst>
                    <a:gs pos="2917">
                      <a:schemeClr val="tx1"/>
                    </a:gs>
                    <a:gs pos="30000">
                      <a:schemeClr val="tx1"/>
                    </a:gs>
                  </a:gsLst>
                  <a:lin ang="5400000" scaled="0"/>
                </a:gradFill>
              </a:rPr>
              <a:t>Allocate usage and costs using resource tags</a:t>
            </a:r>
          </a:p>
          <a:p>
            <a:pPr marL="285750" indent="-285750">
              <a:lnSpc>
                <a:spcPct val="90000"/>
              </a:lnSpc>
              <a:spcAft>
                <a:spcPts val="1200"/>
              </a:spcAft>
              <a:buFont typeface="Arial" panose="020B0604020202020204" pitchFamily="34" charset="0"/>
              <a:buChar char="•"/>
            </a:pPr>
            <a:r>
              <a:rPr lang="en-US" sz="1400" dirty="0">
                <a:gradFill>
                  <a:gsLst>
                    <a:gs pos="2917">
                      <a:schemeClr val="tx1"/>
                    </a:gs>
                    <a:gs pos="30000">
                      <a:schemeClr val="tx1"/>
                    </a:gs>
                  </a:gsLst>
                  <a:lin ang="5400000" scaled="0"/>
                </a:gradFill>
              </a:rPr>
              <a:t>Produce chargeback and </a:t>
            </a:r>
            <a:r>
              <a:rPr lang="en-US" sz="1400" dirty="0" err="1">
                <a:gradFill>
                  <a:gsLst>
                    <a:gs pos="2917">
                      <a:schemeClr val="tx1"/>
                    </a:gs>
                    <a:gs pos="30000">
                      <a:schemeClr val="tx1"/>
                    </a:gs>
                  </a:gsLst>
                  <a:lin ang="5400000" scaled="0"/>
                </a:gradFill>
              </a:rPr>
              <a:t>showback</a:t>
            </a:r>
            <a:r>
              <a:rPr lang="en-US" sz="1400" dirty="0">
                <a:gradFill>
                  <a:gsLst>
                    <a:gs pos="2917">
                      <a:schemeClr val="tx1"/>
                    </a:gs>
                    <a:gs pos="30000">
                      <a:schemeClr val="tx1"/>
                    </a:gs>
                  </a:gsLst>
                  <a:lin ang="5400000" scaled="0"/>
                </a:gradFill>
              </a:rPr>
              <a:t> reports</a:t>
            </a:r>
          </a:p>
          <a:p>
            <a:pPr marL="285750" indent="-285750">
              <a:lnSpc>
                <a:spcPct val="90000"/>
              </a:lnSpc>
              <a:spcAft>
                <a:spcPts val="1200"/>
              </a:spcAft>
              <a:buFont typeface="Arial" panose="020B0604020202020204" pitchFamily="34" charset="0"/>
              <a:buChar char="•"/>
            </a:pPr>
            <a:r>
              <a:rPr lang="en-US" sz="1400" dirty="0">
                <a:gradFill>
                  <a:gsLst>
                    <a:gs pos="2917">
                      <a:schemeClr val="tx1"/>
                    </a:gs>
                    <a:gs pos="30000">
                      <a:schemeClr val="tx1"/>
                    </a:gs>
                  </a:gsLst>
                  <a:lin ang="5400000" scaled="0"/>
                </a:gradFill>
              </a:rPr>
              <a:t>Let teams access data and insights with Role-Based Access Control</a:t>
            </a:r>
          </a:p>
          <a:p>
            <a:pPr marL="285750" indent="-285750">
              <a:lnSpc>
                <a:spcPct val="90000"/>
              </a:lnSpc>
              <a:spcAft>
                <a:spcPts val="1200"/>
              </a:spcAft>
              <a:buFont typeface="Arial" panose="020B0604020202020204" pitchFamily="34" charset="0"/>
              <a:buChar char="•"/>
            </a:pPr>
            <a:r>
              <a:rPr lang="en-US" sz="1400" dirty="0">
                <a:gradFill>
                  <a:gsLst>
                    <a:gs pos="2917">
                      <a:schemeClr val="tx1"/>
                    </a:gs>
                    <a:gs pos="30000">
                      <a:schemeClr val="tx1"/>
                    </a:gs>
                  </a:gsLst>
                  <a:lin ang="5400000" scaled="0"/>
                </a:gradFill>
              </a:rPr>
              <a:t>Alert stakeholders automatically for spend anomalies and overspending risks</a:t>
            </a:r>
          </a:p>
          <a:p>
            <a:endParaRPr lang="en-US" sz="1400" dirty="0">
              <a:latin typeface="Segoe UI Light" pitchFamily="34" charset="0"/>
            </a:endParaRPr>
          </a:p>
          <a:p>
            <a:r>
              <a:rPr lang="en-US" sz="1400" dirty="0">
                <a:latin typeface="Segoe UI Light" pitchFamily="34" charset="0"/>
              </a:rPr>
              <a:t>Optimize cloud efficiency</a:t>
            </a:r>
          </a:p>
          <a:p>
            <a:pPr marL="285750" indent="-285750">
              <a:spcAft>
                <a:spcPts val="1200"/>
              </a:spcAft>
              <a:buFont typeface="Arial" panose="020B0604020202020204" pitchFamily="34" charset="0"/>
              <a:buChar char="•"/>
            </a:pPr>
            <a:r>
              <a:rPr lang="en-US" sz="1400" dirty="0">
                <a:latin typeface="Segoe UI" panose="020B0502040204020203" pitchFamily="34" charset="0"/>
                <a:cs typeface="Segoe UI" panose="020B0502040204020203" pitchFamily="34" charset="0"/>
              </a:rPr>
              <a:t>Increase resource utilization with virtual machine right-sizing</a:t>
            </a:r>
          </a:p>
          <a:p>
            <a:pPr marL="285750" indent="-285750">
              <a:spcAft>
                <a:spcPts val="1200"/>
              </a:spcAft>
              <a:buFont typeface="Arial" panose="020B0604020202020204" pitchFamily="34" charset="0"/>
              <a:buChar char="•"/>
            </a:pPr>
            <a:r>
              <a:rPr lang="en-US" sz="1400" dirty="0">
                <a:latin typeface="Segoe UI" panose="020B0502040204020203" pitchFamily="34" charset="0"/>
                <a:cs typeface="Segoe UI" panose="020B0502040204020203" pitchFamily="34" charset="0"/>
              </a:rPr>
              <a:t>Eliminate idle resources</a:t>
            </a:r>
          </a:p>
          <a:p>
            <a:pPr marL="285750" indent="-285750">
              <a:spcAft>
                <a:spcPts val="1200"/>
              </a:spcAft>
              <a:buFont typeface="Arial" panose="020B0604020202020204" pitchFamily="34" charset="0"/>
              <a:buChar char="•"/>
            </a:pPr>
            <a:r>
              <a:rPr lang="en-US" sz="1400" dirty="0">
                <a:latin typeface="Segoe UI" panose="020B0502040204020203" pitchFamily="34" charset="0"/>
                <a:cs typeface="Segoe UI" panose="020B0502040204020203" pitchFamily="34" charset="0"/>
              </a:rPr>
              <a:t>Improve Reserved Instance management</a:t>
            </a:r>
          </a:p>
          <a:p>
            <a:pPr defTabSz="950464">
              <a:lnSpc>
                <a:spcPct val="90000"/>
              </a:lnSpc>
              <a:spcAft>
                <a:spcPts val="346"/>
              </a:spcAft>
              <a:defRPr/>
            </a:pPr>
            <a:endParaRPr lang="en-US" sz="4900" dirty="0"/>
          </a:p>
          <a:p>
            <a:endParaRPr lang="en-US" sz="1400" dirty="0"/>
          </a:p>
          <a:p>
            <a:pPr defTabSz="950189"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defTabSz="931774">
              <a:defRPr/>
            </a:pPr>
            <a:fld id="{93484898-C74C-410F-827F-F5F157B684C3}" type="slidenum">
              <a:rPr lang="en-US">
                <a:solidFill>
                  <a:prstClr val="black"/>
                </a:solidFill>
                <a:latin typeface="Calibri" panose="020F0502020204030204"/>
              </a:rPr>
              <a:pPr defTabSz="931774">
                <a:defRPr/>
              </a:pPr>
              <a:t>18</a:t>
            </a:fld>
            <a:endParaRPr lang="en-US">
              <a:solidFill>
                <a:prstClr val="black"/>
              </a:solidFill>
              <a:latin typeface="Calibri" panose="020F0502020204030204"/>
            </a:endParaRPr>
          </a:p>
        </p:txBody>
      </p:sp>
    </p:spTree>
    <p:extLst>
      <p:ext uri="{BB962C8B-B14F-4D97-AF65-F5344CB8AC3E}">
        <p14:creationId xmlns:p14="http://schemas.microsoft.com/office/powerpoint/2010/main" val="1298569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20</a:t>
            </a:fld>
            <a:endParaRPr lang="en-US" dirty="0"/>
          </a:p>
        </p:txBody>
      </p:sp>
    </p:spTree>
    <p:extLst>
      <p:ext uri="{BB962C8B-B14F-4D97-AF65-F5344CB8AC3E}">
        <p14:creationId xmlns:p14="http://schemas.microsoft.com/office/powerpoint/2010/main" val="593727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2</a:t>
            </a:fld>
            <a:endParaRPr lang="en-US" dirty="0"/>
          </a:p>
        </p:txBody>
      </p:sp>
    </p:spTree>
    <p:extLst>
      <p:ext uri="{BB962C8B-B14F-4D97-AF65-F5344CB8AC3E}">
        <p14:creationId xmlns:p14="http://schemas.microsoft.com/office/powerpoint/2010/main" val="1212420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21</a:t>
            </a:fld>
            <a:endParaRPr lang="en-US" dirty="0"/>
          </a:p>
        </p:txBody>
      </p:sp>
    </p:spTree>
    <p:extLst>
      <p:ext uri="{BB962C8B-B14F-4D97-AF65-F5344CB8AC3E}">
        <p14:creationId xmlns:p14="http://schemas.microsoft.com/office/powerpoint/2010/main" val="1936668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2683967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661369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24</a:t>
            </a:fld>
            <a:endParaRPr lang="en-US" dirty="0"/>
          </a:p>
        </p:txBody>
      </p:sp>
    </p:spTree>
    <p:extLst>
      <p:ext uri="{BB962C8B-B14F-4D97-AF65-F5344CB8AC3E}">
        <p14:creationId xmlns:p14="http://schemas.microsoft.com/office/powerpoint/2010/main" val="2901679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25</a:t>
            </a:fld>
            <a:endParaRPr lang="en-US" dirty="0"/>
          </a:p>
        </p:txBody>
      </p:sp>
    </p:spTree>
    <p:extLst>
      <p:ext uri="{BB962C8B-B14F-4D97-AF65-F5344CB8AC3E}">
        <p14:creationId xmlns:p14="http://schemas.microsoft.com/office/powerpoint/2010/main" val="1019351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26</a:t>
            </a:fld>
            <a:endParaRPr lang="en-US" dirty="0"/>
          </a:p>
        </p:txBody>
      </p:sp>
    </p:spTree>
    <p:extLst>
      <p:ext uri="{BB962C8B-B14F-4D97-AF65-F5344CB8AC3E}">
        <p14:creationId xmlns:p14="http://schemas.microsoft.com/office/powerpoint/2010/main" val="4131268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27</a:t>
            </a:fld>
            <a:endParaRPr lang="en-US" dirty="0"/>
          </a:p>
        </p:txBody>
      </p:sp>
    </p:spTree>
    <p:extLst>
      <p:ext uri="{BB962C8B-B14F-4D97-AF65-F5344CB8AC3E}">
        <p14:creationId xmlns:p14="http://schemas.microsoft.com/office/powerpoint/2010/main" val="1237721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171450" indent="-171450">
              <a:buFont typeface="Arial" panose="020B0604020202020204" pitchFamily="34" charset="0"/>
              <a:buChar char="•"/>
            </a:pPr>
            <a:r>
              <a:rPr lang="en-US" dirty="0"/>
              <a:t>Marketplace</a:t>
            </a:r>
            <a:r>
              <a:rPr lang="en-US" baseline="0" dirty="0"/>
              <a:t> in Portal (Cloudera template, custom UI)</a:t>
            </a:r>
          </a:p>
          <a:p>
            <a:pPr marL="171450" indent="-171450">
              <a:buFont typeface="Arial" panose="020B0604020202020204" pitchFamily="34" charset="0"/>
              <a:buChar char="•"/>
            </a:pPr>
            <a:r>
              <a:rPr lang="en-US" baseline="0" dirty="0"/>
              <a:t>Community templates</a:t>
            </a:r>
          </a:p>
          <a:p>
            <a:pPr marL="628650" lvl="1" indent="-171450">
              <a:buFont typeface="Arial" panose="020B0604020202020204" pitchFamily="34" charset="0"/>
              <a:buChar char="•"/>
            </a:pPr>
            <a:r>
              <a:rPr lang="en-US" baseline="0" dirty="0"/>
              <a:t>Github</a:t>
            </a:r>
          </a:p>
          <a:p>
            <a:pPr marL="628650" lvl="1" indent="-171450">
              <a:buFont typeface="Arial" panose="020B0604020202020204" pitchFamily="34" charset="0"/>
              <a:buChar char="•"/>
            </a:pPr>
            <a:r>
              <a:rPr lang="en-US" baseline="0" dirty="0"/>
              <a:t>Simple windows template, ARM </a:t>
            </a:r>
            <a:r>
              <a:rPr lang="en-US" baseline="0" dirty="0" err="1"/>
              <a:t>Viz</a:t>
            </a:r>
            <a:r>
              <a:rPr lang="en-US" baseline="0" dirty="0"/>
              <a:t>, Portal custom deployment from Quickstart</a:t>
            </a:r>
          </a:p>
          <a:p>
            <a:pPr marL="628650" lvl="1" indent="-171450">
              <a:buFont typeface="Arial" panose="020B0604020202020204" pitchFamily="34" charset="0"/>
              <a:buChar char="•"/>
            </a:pPr>
            <a:r>
              <a:rPr lang="en-US" baseline="0" dirty="0"/>
              <a:t>Azure.com index of templates</a:t>
            </a: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9/14/2018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31767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29</a:t>
            </a:fld>
            <a:endParaRPr lang="en-US" dirty="0"/>
          </a:p>
        </p:txBody>
      </p:sp>
    </p:spTree>
    <p:extLst>
      <p:ext uri="{BB962C8B-B14F-4D97-AF65-F5344CB8AC3E}">
        <p14:creationId xmlns:p14="http://schemas.microsoft.com/office/powerpoint/2010/main" val="1049699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30</a:t>
            </a:fld>
            <a:endParaRPr lang="en-US" dirty="0"/>
          </a:p>
        </p:txBody>
      </p:sp>
    </p:spTree>
    <p:extLst>
      <p:ext uri="{BB962C8B-B14F-4D97-AF65-F5344CB8AC3E}">
        <p14:creationId xmlns:p14="http://schemas.microsoft.com/office/powerpoint/2010/main" val="441346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3</a:t>
            </a:fld>
            <a:endParaRPr lang="en-US" dirty="0"/>
          </a:p>
        </p:txBody>
      </p:sp>
    </p:spTree>
    <p:extLst>
      <p:ext uri="{BB962C8B-B14F-4D97-AF65-F5344CB8AC3E}">
        <p14:creationId xmlns:p14="http://schemas.microsoft.com/office/powerpoint/2010/main" val="3045468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31</a:t>
            </a:fld>
            <a:endParaRPr lang="en-US" dirty="0"/>
          </a:p>
        </p:txBody>
      </p:sp>
    </p:spTree>
    <p:extLst>
      <p:ext uri="{BB962C8B-B14F-4D97-AF65-F5344CB8AC3E}">
        <p14:creationId xmlns:p14="http://schemas.microsoft.com/office/powerpoint/2010/main" val="4198895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1" y="4473893"/>
            <a:ext cx="5608320" cy="3660458"/>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B7053CD-6374-45A5-B8F4-058E25C7F46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9555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696913"/>
            <a:ext cx="581025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&lt;Event Name Here&gt;</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C39A32-7065-41E4-BE27-C6220538AF0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9/14/2018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434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696913"/>
            <a:ext cx="5810250" cy="34861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One Marketing Template</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AE2851-9D63-4334-9A3E-1FB1CF74B863}"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9/14/2018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01939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9/14/2018 11:51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919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Microsoft Ignite 2015</a:t>
            </a:r>
          </a:p>
        </p:txBody>
      </p:sp>
      <p:sp>
        <p:nvSpPr>
          <p:cNvPr id="5" name="Footer Placeholder 4"/>
          <p:cNvSpPr>
            <a:spLocks noGrp="1"/>
          </p:cNvSpPr>
          <p:nvPr>
            <p:ph type="ftr" sz="quarter" idx="11"/>
          </p:nvPr>
        </p:nvSpPr>
        <p:spPr/>
        <p:txBody>
          <a:bodyPr/>
          <a:lstStyle/>
          <a:p>
            <a:pPr marL="582296" marR="0" lvl="0" indent="0" algn="l" defTabSz="976501"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9/14/2018 11:51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6170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Built-in Security and Management in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endParaRPr lang="en-US" b="1" dirty="0"/>
          </a:p>
          <a:p>
            <a:pPr lvl="0"/>
            <a:r>
              <a:rPr lang="en-US" b="0" i="1" dirty="0"/>
              <a:t>Start in the middle with the Azure portal</a:t>
            </a:r>
          </a:p>
          <a:p>
            <a:pPr lvl="0"/>
            <a:r>
              <a:rPr lang="en-US" b="1" dirty="0"/>
              <a:t> - </a:t>
            </a:r>
            <a:r>
              <a:rPr lang="en-US" b="0" dirty="0"/>
              <a:t>With Azure you get enterprise </a:t>
            </a:r>
            <a:r>
              <a:rPr lang="en-US" dirty="0"/>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Using out-of-the-box tools (like Azure Advisor, Azure Service Health, and Cost Management + Billing), you can optimize and right-size your investment and get personalized recommendations to enhance your experience.</a:t>
            </a:r>
          </a:p>
          <a:p>
            <a:pPr lvl="0"/>
            <a:endParaRPr lang="en-US" dirty="0"/>
          </a:p>
          <a:p>
            <a:r>
              <a:rPr lang="en-US" i="1" dirty="0"/>
              <a:t>Expand to the 5 areas of security and management</a:t>
            </a:r>
          </a:p>
          <a:p>
            <a:r>
              <a:rPr lang="en-US" dirty="0"/>
              <a:t>5 main areas:</a:t>
            </a:r>
          </a:p>
          <a:p>
            <a:pPr marL="232943" indent="-232943">
              <a:buAutoNum type="arabicPeriod"/>
            </a:pPr>
            <a:r>
              <a:rPr lang="en-US" b="1" dirty="0"/>
              <a:t>Secure: </a:t>
            </a:r>
            <a:r>
              <a:rPr lang="en-US" dirty="0"/>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dirty="0"/>
              <a:t>Protect: </a:t>
            </a:r>
            <a:r>
              <a:rPr lang="en-US" dirty="0"/>
              <a:t>Your VMs and applications in the cloud need to be backed up and protected in the event of data loss. With disaster recovery from on-prem to the cloud, or from one cloud to another, you can avoid downtime and keep your applications up and running.</a:t>
            </a:r>
          </a:p>
          <a:p>
            <a:pPr marL="232943" indent="-232943">
              <a:buAutoNum type="arabicPeriod"/>
            </a:pPr>
            <a:r>
              <a:rPr lang="en-US" b="1" dirty="0"/>
              <a:t>Monitor: </a:t>
            </a:r>
            <a:r>
              <a:rPr lang="en-US" dirty="0"/>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dirty="0"/>
              <a:t>Configure: </a:t>
            </a:r>
            <a:r>
              <a:rPr lang="en-US" dirty="0"/>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dirty="0"/>
              <a:t>Govern: </a:t>
            </a:r>
            <a:r>
              <a:rPr lang="en-US" b="0" dirty="0"/>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b="0" dirty="0"/>
          </a:p>
          <a:p>
            <a:pPr marL="0" indent="0">
              <a:buNone/>
            </a:pPr>
            <a:r>
              <a:rPr lang="en-US" b="0" dirty="0"/>
              <a:t>Lastly, Azure gives you the flexibility to manage your hybrid environments with most of these services. And you can choose which areas to invest more in, and how much to consume. </a:t>
            </a:r>
          </a:p>
          <a:p>
            <a:pPr marL="0" indent="0">
              <a:buNone/>
            </a:pPr>
            <a:r>
              <a:rPr lang="en-US" b="0" dirty="0"/>
              <a:t>With Azure you have the flexibility to choose what and how to manage your IT.</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59942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6664B15-1D24-44D4-B84B-79E33351101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640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68072">
              <a:spcBef>
                <a:spcPts val="1271"/>
              </a:spcBef>
              <a:buClr>
                <a:srgbClr val="FFFFFF"/>
              </a:buCl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Taking a deeper look at some of the key services that constitute Azure IaaS. We will go into a little bit more detail into each of these services</a:t>
            </a:r>
          </a:p>
          <a:p>
            <a:pPr marL="0" lvl="1" defTabSz="968072">
              <a:spcBef>
                <a:spcPts val="1271"/>
              </a:spcBef>
              <a:buClr>
                <a:srgbClr val="FFFFFF"/>
              </a:buClr>
              <a:defRPr/>
            </a:pPr>
            <a:endPar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defTabSz="968072">
              <a:spcBef>
                <a:spcPts val="1271"/>
              </a:spcBef>
              <a:buClr>
                <a:srgbClr val="FFFFFF"/>
              </a:buCl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The four core technologies are Compute, Network, Storage and Management</a:t>
            </a:r>
          </a:p>
          <a:p>
            <a:pPr marL="0" lvl="1" defTabSz="968072">
              <a:spcBef>
                <a:spcPts val="1271"/>
              </a:spcBef>
              <a:buClr>
                <a:srgbClr val="FFFFFF"/>
              </a:buClr>
              <a:defRPr/>
            </a:pPr>
            <a:endPar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defTabSz="968072">
              <a:spcBef>
                <a:spcPts val="1271"/>
              </a:spcBef>
              <a:buClr>
                <a:srgbClr val="FFFFFF"/>
              </a:buCl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Compute:</a:t>
            </a:r>
          </a:p>
          <a:p>
            <a:pPr marL="296711" lvl="1" indent="-296711" defTabSz="968072">
              <a:spcBef>
                <a:spcPts val="1271"/>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Virtual Machines is no different from the Virtual Machines you run on premise</a:t>
            </a:r>
          </a:p>
          <a:p>
            <a:pPr marL="296711" lvl="1" indent="-296711" defTabSz="968072">
              <a:spcBef>
                <a:spcPts val="1271"/>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will go into the concept of Availability sets that provides you better availability on the platform. Create available solutions. 99.95%</a:t>
            </a:r>
          </a:p>
          <a:p>
            <a:pPr marL="0" lvl="1" defTabSz="968072">
              <a:spcBef>
                <a:spcPts val="1271"/>
              </a:spcBef>
              <a:buClr>
                <a:srgbClr val="FFFFFF"/>
              </a:buCl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      VM Scale sets, for autoscaling. VM extensions – custom run scripts</a:t>
            </a:r>
          </a:p>
          <a:p>
            <a:pPr marL="296711" lvl="1" indent="-296711" defTabSz="968072">
              <a:spcBef>
                <a:spcPts val="1271"/>
              </a:spcBef>
              <a:buClr>
                <a:srgbClr val="FFFFFF"/>
              </a:buClr>
              <a:buFontTx/>
              <a:buChar char="-"/>
              <a:defRPr/>
            </a:pPr>
            <a:endPar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defTabSz="968072">
              <a:spcBef>
                <a:spcPts val="1271"/>
              </a:spcBef>
              <a:buClr>
                <a:srgbClr val="FFFFFF"/>
              </a:buCl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Network:</a:t>
            </a:r>
          </a:p>
          <a:p>
            <a:pPr marL="296711" lvl="1" indent="-296711" defTabSz="968072">
              <a:spcBef>
                <a:spcPts val="1271"/>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Virtual network similar to on-prem allow VMs to connect on a private network in the cloud. It provides an isolated and secure environment for your applications.</a:t>
            </a:r>
          </a:p>
          <a:p>
            <a:pPr marL="296711" lvl="1" indent="-296711" defTabSz="968072">
              <a:spcBef>
                <a:spcPts val="1271"/>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have different types of connectivity – IPSec VPN or ExpressRoute (private network on a telecom provider, highest level of security)</a:t>
            </a:r>
          </a:p>
          <a:p>
            <a:pPr marL="296711" lvl="1" indent="-296711" defTabSz="968072">
              <a:spcBef>
                <a:spcPts val="1271"/>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Bring your own network to Azure, most of the networking technologies you are familiar with are available on Azure</a:t>
            </a:r>
          </a:p>
          <a:p>
            <a:pPr marL="296711" lvl="1" indent="-296711" defTabSz="968072">
              <a:spcBef>
                <a:spcPts val="1271"/>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There are different ways to connect to Azure such as VPN, ExpressRoute that we will talk about</a:t>
            </a:r>
          </a:p>
          <a:p>
            <a:pPr marL="296711" lvl="1" indent="-296711" defTabSz="968072">
              <a:spcBef>
                <a:spcPts val="1271"/>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will also talk about features like Load balancing, DNS</a:t>
            </a:r>
          </a:p>
          <a:p>
            <a:pPr marL="296711" lvl="1" indent="-296711" defTabSz="968072">
              <a:spcBef>
                <a:spcPts val="1271"/>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What does Traffic manager do – distribute traffic</a:t>
            </a:r>
          </a:p>
          <a:p>
            <a:pPr marL="0" lvl="1" indent="0" defTabSz="968072">
              <a:spcBef>
                <a:spcPts val="1271"/>
              </a:spcBef>
              <a:buClr>
                <a:srgbClr val="FFFFFF"/>
              </a:buClr>
              <a:buFontTx/>
              <a:buNone/>
              <a:defRPr/>
            </a:pPr>
            <a:endPar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defTabSz="968072">
              <a:spcBef>
                <a:spcPts val="1271"/>
              </a:spcBef>
              <a:buClr>
                <a:srgbClr val="FFFFFF"/>
              </a:buCl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Storage:</a:t>
            </a:r>
          </a:p>
          <a:p>
            <a:pPr marL="296711" lvl="1" indent="-296711" defTabSz="968072">
              <a:spcBef>
                <a:spcPts val="1271"/>
              </a:spcBef>
              <a:buClr>
                <a:srgbClr val="FFFFFF"/>
              </a:buClr>
              <a:buFontTx/>
              <a:buChar char="-"/>
              <a:defRPr/>
            </a:pPr>
            <a:r>
              <a:rPr lang="en-US" sz="1600" dirty="0"/>
              <a:t>Azure Storage offers different sets of storage services for various business needs. Some of them being disks connecting to a VM or Blob storage for unstructured data</a:t>
            </a:r>
            <a:endPar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296711" lvl="1" indent="-296711" defTabSz="968072">
              <a:spcBef>
                <a:spcPts val="1271"/>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VMs connect to Disks – there are different options Standard or Premium disks based on whether you want higher throughput and lower latency</a:t>
            </a:r>
          </a:p>
          <a:p>
            <a:pPr marL="296711" lvl="1" indent="-296711" defTabSz="968072">
              <a:spcBef>
                <a:spcPts val="1271"/>
              </a:spcBef>
              <a:buClr>
                <a:srgbClr val="FFFFFF"/>
              </a:buClr>
              <a:buFontTx/>
              <a:buChar char="-"/>
              <a:defRPr/>
            </a:pPr>
            <a:r>
              <a:rPr lang="en-US" sz="1600" kern="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have object storage for your storage needs. We recently launched also Cool storage if you don’t need frequent access</a:t>
            </a:r>
          </a:p>
          <a:p>
            <a:pPr marL="0" lvl="1" defTabSz="950022">
              <a:lnSpc>
                <a:spcPct val="90000"/>
              </a:lnSpc>
              <a:spcBef>
                <a:spcPts val="1247"/>
              </a:spcBef>
              <a:spcAft>
                <a:spcPts val="346"/>
              </a:spcAft>
              <a:buClr>
                <a:srgbClr val="FFFFFF"/>
              </a:buClr>
              <a:defRPr/>
            </a:pPr>
            <a:r>
              <a:rPr lang="en-US" sz="1600" dirty="0"/>
              <a:t>  </a:t>
            </a:r>
          </a:p>
          <a:p>
            <a:pPr marL="0" lvl="1" defTabSz="950022">
              <a:lnSpc>
                <a:spcPct val="90000"/>
              </a:lnSpc>
              <a:spcBef>
                <a:spcPts val="1247"/>
              </a:spcBef>
              <a:spcAft>
                <a:spcPts val="346"/>
              </a:spcAft>
              <a:buClr>
                <a:srgbClr val="FFFFFF"/>
              </a:buClr>
              <a:defRPr/>
            </a:pPr>
            <a:r>
              <a:rPr lang="en-US" sz="1600" dirty="0"/>
              <a:t>Management</a:t>
            </a:r>
          </a:p>
          <a:p>
            <a:pPr marL="291179" lvl="1" indent="-291179" defTabSz="950022">
              <a:lnSpc>
                <a:spcPct val="90000"/>
              </a:lnSpc>
              <a:spcBef>
                <a:spcPts val="1247"/>
              </a:spcBef>
              <a:spcAft>
                <a:spcPts val="346"/>
              </a:spcAft>
              <a:buClr>
                <a:srgbClr val="FFFFFF"/>
              </a:buClr>
              <a:buFontTx/>
              <a:buChar char="-"/>
              <a:defRPr/>
            </a:pPr>
            <a:r>
              <a:rPr lang="en-US" sz="1600" dirty="0"/>
              <a:t>Management across the these various foundational services. Some of the services including portal, AD, MFA, </a:t>
            </a:r>
            <a:r>
              <a:rPr lang="en-US" sz="1600" dirty="0" err="1"/>
              <a:t>KeyVault</a:t>
            </a:r>
            <a:r>
              <a:rPr lang="en-US" sz="1600" dirty="0"/>
              <a:t>, marketplace.</a:t>
            </a:r>
          </a:p>
          <a:p>
            <a:pPr marL="291179" lvl="1" indent="-291179" defTabSz="950022">
              <a:lnSpc>
                <a:spcPct val="90000"/>
              </a:lnSpc>
              <a:spcBef>
                <a:spcPts val="1247"/>
              </a:spcBef>
              <a:spcAft>
                <a:spcPts val="346"/>
              </a:spcAft>
              <a:buClr>
                <a:srgbClr val="FFFFFF"/>
              </a:buClr>
              <a:buFontTx/>
              <a:buChar char="-"/>
              <a:defRPr/>
            </a:pPr>
            <a:r>
              <a:rPr lang="en-US" sz="1600" dirty="0"/>
              <a:t>Security</a:t>
            </a:r>
          </a:p>
          <a:p>
            <a:pPr marL="291179" lvl="1" indent="-291179" defTabSz="950022">
              <a:lnSpc>
                <a:spcPct val="90000"/>
              </a:lnSpc>
              <a:spcBef>
                <a:spcPts val="1247"/>
              </a:spcBef>
              <a:spcAft>
                <a:spcPts val="346"/>
              </a:spcAft>
              <a:buClr>
                <a:srgbClr val="FFFFFF"/>
              </a:buClr>
              <a:buFontTx/>
              <a:buChar char="-"/>
              <a:defRPr/>
            </a:pPr>
            <a:r>
              <a:rPr lang="en-US" sz="1600" dirty="0"/>
              <a:t>AD for identity management</a:t>
            </a:r>
          </a:p>
          <a:p>
            <a:pPr marL="291179" lvl="1" indent="-291179" defTabSz="950022">
              <a:lnSpc>
                <a:spcPct val="90000"/>
              </a:lnSpc>
              <a:spcBef>
                <a:spcPts val="1247"/>
              </a:spcBef>
              <a:spcAft>
                <a:spcPts val="346"/>
              </a:spcAft>
              <a:buClr>
                <a:srgbClr val="FFFFFF"/>
              </a:buClr>
              <a:buFontTx/>
              <a:buChar char="-"/>
              <a:defRPr/>
            </a:pPr>
            <a:r>
              <a:rPr lang="en-US" sz="1600" dirty="0"/>
              <a:t>ARM management, powerful - templatized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5539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2436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DC are broken down by Geography – this is a </a:t>
            </a:r>
            <a:r>
              <a:rPr lang="en-US" dirty="0" err="1"/>
              <a:t>sovern</a:t>
            </a:r>
            <a:r>
              <a:rPr lang="en-US" dirty="0"/>
              <a:t> boundary like UK, France US</a:t>
            </a:r>
          </a:p>
          <a:p>
            <a:r>
              <a:rPr lang="en-US" dirty="0"/>
              <a:t>Each GEO has at least 2 Regions (brazil exception)</a:t>
            </a:r>
          </a:p>
          <a:p>
            <a:r>
              <a:rPr lang="en-US" dirty="0"/>
              <a:t>A Region has 1 more physical Datacenters</a:t>
            </a:r>
          </a:p>
          <a:p>
            <a:r>
              <a:rPr lang="en-US" dirty="0"/>
              <a:t>Each region has a pair with service replication</a:t>
            </a:r>
          </a:p>
          <a:p>
            <a:r>
              <a:rPr lang="en-US" dirty="0"/>
              <a:t>https://docs.microsoft.com/en-us/azure/best-practices-availability-paired-regions </a:t>
            </a:r>
          </a:p>
          <a:p>
            <a:endParaRPr lang="en-US" dirty="0"/>
          </a:p>
        </p:txBody>
      </p:sp>
      <p:sp>
        <p:nvSpPr>
          <p:cNvPr id="4" name="Slide Number Placeholder 3"/>
          <p:cNvSpPr>
            <a:spLocks noGrp="1"/>
          </p:cNvSpPr>
          <p:nvPr>
            <p:ph type="sldNum" sz="quarter" idx="10"/>
          </p:nvPr>
        </p:nvSpPr>
        <p:spPr/>
        <p:txBody>
          <a:bodyPr/>
          <a:lstStyle/>
          <a:p>
            <a:fld id="{A5B258F2-B2E5-4175-B339-81AEE5988F5F}" type="slidenum">
              <a:rPr lang="en-US" smtClean="0"/>
              <a:pPr/>
              <a:t>4</a:t>
            </a:fld>
            <a:endParaRPr lang="en-US" dirty="0"/>
          </a:p>
        </p:txBody>
      </p:sp>
    </p:spTree>
    <p:extLst>
      <p:ext uri="{BB962C8B-B14F-4D97-AF65-F5344CB8AC3E}">
        <p14:creationId xmlns:p14="http://schemas.microsoft.com/office/powerpoint/2010/main" val="3181918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Group</a:t>
            </a:r>
          </a:p>
          <a:p>
            <a:r>
              <a:rPr lang="en-US" dirty="0"/>
              <a:t>Resources</a:t>
            </a:r>
          </a:p>
          <a:p>
            <a:r>
              <a:rPr lang="en-US" dirty="0"/>
              <a:t>Resource Providers</a:t>
            </a:r>
          </a:p>
        </p:txBody>
      </p:sp>
      <p:sp>
        <p:nvSpPr>
          <p:cNvPr id="4" name="Slide Number Placeholder 3"/>
          <p:cNvSpPr>
            <a:spLocks noGrp="1"/>
          </p:cNvSpPr>
          <p:nvPr>
            <p:ph type="sldNum" sz="quarter" idx="10"/>
          </p:nvPr>
        </p:nvSpPr>
        <p:spPr/>
        <p:txBody>
          <a:bodyPr/>
          <a:lstStyle/>
          <a:p>
            <a:fld id="{5B8170EE-25A6-4FCE-8D6A-0FF6D7E9CC7F}" type="slidenum">
              <a:rPr lang="en-US" smtClean="0"/>
              <a:t>42</a:t>
            </a:fld>
            <a:endParaRPr lang="en-US"/>
          </a:p>
        </p:txBody>
      </p:sp>
    </p:spTree>
    <p:extLst>
      <p:ext uri="{BB962C8B-B14F-4D97-AF65-F5344CB8AC3E}">
        <p14:creationId xmlns:p14="http://schemas.microsoft.com/office/powerpoint/2010/main" val="25307648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43</a:t>
            </a:fld>
            <a:endParaRPr lang="en-US" dirty="0"/>
          </a:p>
        </p:txBody>
      </p:sp>
    </p:spTree>
    <p:extLst>
      <p:ext uri="{BB962C8B-B14F-4D97-AF65-F5344CB8AC3E}">
        <p14:creationId xmlns:p14="http://schemas.microsoft.com/office/powerpoint/2010/main" val="535696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44</a:t>
            </a:fld>
            <a:endParaRPr lang="en-US" dirty="0"/>
          </a:p>
        </p:txBody>
      </p:sp>
    </p:spTree>
    <p:extLst>
      <p:ext uri="{BB962C8B-B14F-4D97-AF65-F5344CB8AC3E}">
        <p14:creationId xmlns:p14="http://schemas.microsoft.com/office/powerpoint/2010/main" val="23863406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47"/>
              </a:spcBef>
              <a:buClr>
                <a:schemeClr val="tx1"/>
              </a:buClr>
              <a:defRPr/>
            </a:pPr>
            <a:r>
              <a:rPr lang="en-US" sz="3700"/>
              <a:t>Built in protection for the Microsoft Cloud</a:t>
            </a:r>
          </a:p>
          <a:p>
            <a:pPr>
              <a:spcBef>
                <a:spcPts val="1247"/>
              </a:spcBef>
              <a:buClr>
                <a:schemeClr val="tx1"/>
              </a:buClr>
              <a:defRPr/>
            </a:pPr>
            <a:r>
              <a:rPr lang="en-US" sz="3700"/>
              <a:t>Extensive operational experience protecting all Microsoft’s online services</a:t>
            </a:r>
          </a:p>
          <a:p>
            <a:pPr>
              <a:spcBef>
                <a:spcPts val="1247"/>
              </a:spcBef>
              <a:buClr>
                <a:schemeClr val="tx1"/>
              </a:buClr>
              <a:defRPr/>
            </a:pPr>
            <a:r>
              <a:rPr lang="en-US" sz="3700"/>
              <a:t>Powered by advanced machine learning technology</a:t>
            </a:r>
          </a:p>
          <a:p>
            <a:pPr>
              <a:spcBef>
                <a:spcPts val="1247"/>
              </a:spcBef>
              <a:buClr>
                <a:schemeClr val="tx1"/>
              </a:buClr>
              <a:defRPr/>
            </a:pPr>
            <a:r>
              <a:rPr lang="en-US" sz="3700"/>
              <a:t>Utilizes global capacity to mitigate attacks</a:t>
            </a:r>
          </a:p>
          <a:p>
            <a:pPr>
              <a:spcBef>
                <a:spcPts val="1247"/>
              </a:spcBef>
              <a:buClr>
                <a:schemeClr val="tx1"/>
              </a:buClr>
              <a:defRPr/>
            </a:pPr>
            <a:endParaRPr lang="en-US" sz="3700"/>
          </a:p>
          <a:p>
            <a:r>
              <a:rPr lang="en-US" sz="3700" b="1"/>
              <a:t>Protection leveraging the scale and elasticity of Azure</a:t>
            </a:r>
          </a:p>
          <a:p>
            <a:r>
              <a:rPr lang="en-US" sz="3700"/>
              <a:t>DDoS Protection leverages the scale and elasticity of Microsoft’s global network to bring massive DDoS mitigation capacity in every Azure region. Microsoft’s DDoS Protection service protects your Azure applications by scrubbing traffic at the Azure network edge before it can impact your service's availability.</a:t>
            </a:r>
          </a:p>
          <a:p>
            <a:endParaRPr lang="en-US" sz="3700"/>
          </a:p>
          <a:p>
            <a:r>
              <a:rPr lang="en-US" sz="3700" b="1"/>
              <a:t>Turn-key protection</a:t>
            </a:r>
          </a:p>
          <a:p>
            <a:r>
              <a:rPr lang="en-US" sz="3700"/>
              <a:t>Simplified configuration immediately protects all resources on a virtual network as soon as Azure DDoS Protection is enabled. Always on traffic monitoring provides near real-time detection of a DDoS attack. No intervention is required. DDoS Protection instantly and automatically mitigates the attack once it has been detected.</a:t>
            </a:r>
          </a:p>
          <a:p>
            <a:endParaRPr lang="en-US" sz="3700"/>
          </a:p>
          <a:p>
            <a:r>
              <a:rPr lang="en-US" sz="3700" b="1"/>
              <a:t>Adaptive tuning</a:t>
            </a:r>
          </a:p>
          <a:p>
            <a:r>
              <a:rPr lang="en-US" sz="3700"/>
              <a:t>Azure DDoS Protection integrates with the Azure platform providing advanced intelligence that is able to automatically configure and automatically tune your DDoS Protection settings. DDoS Protection understands your resources and resource configuration. Intelligent traffic profiling automatically learns your application’s traffic over time.</a:t>
            </a:r>
          </a:p>
          <a:p>
            <a:endParaRPr lang="en-US" sz="3700"/>
          </a:p>
          <a:p>
            <a:r>
              <a:rPr lang="en-US" sz="3700" b="1"/>
              <a:t>Protect against DDoS attacks at Layers 3-7</a:t>
            </a:r>
          </a:p>
          <a:p>
            <a:r>
              <a:rPr lang="en-US" sz="3700"/>
              <a:t>Deployed with Azure Application Gateway Web Application Firewall, DDoS Protection offers advanced protection at Layers 3/4. The DDoS Protection service protects your application from a comprehensive set of network layer (Layer 3/4) attacks. For Layer 7 protection, Azure Application Gateway WAF helps protect web applications from common application layer attacks like SQL injection, cross-site scripting attacks, and session hijacks. </a:t>
            </a:r>
            <a:r>
              <a:rPr lang="en-US" sz="3700" err="1"/>
              <a:t>AppGW</a:t>
            </a:r>
            <a:r>
              <a:rPr lang="en-US" sz="3700"/>
              <a:t> WAF comes preconfigured with protection from threats identified by the Open Web Application Security Project (OWASP) top 10 common vulnerabilities.</a:t>
            </a:r>
          </a:p>
          <a:p>
            <a:endParaRPr lang="en-US" sz="3700"/>
          </a:p>
          <a:p>
            <a:r>
              <a:rPr lang="en-US" sz="3700" b="1"/>
              <a:t>Alerting and insights into DDoS attack telemetry</a:t>
            </a:r>
          </a:p>
          <a:p>
            <a:r>
              <a:rPr lang="en-US" sz="3700"/>
              <a:t>Native integration with Azure Monitor exposes attack metrics and telemetry alongside other resource telemetry. Azure Monitor alerting integration offers flexible alerting mechanisms to notify you when your application is under attack.</a:t>
            </a:r>
          </a:p>
          <a:p>
            <a:endParaRPr lang="en-US" sz="3700" b="1"/>
          </a:p>
          <a:p>
            <a:r>
              <a:rPr lang="en-US" sz="3700" b="1"/>
              <a:t>Protection against unplanned costs</a:t>
            </a:r>
          </a:p>
          <a:p>
            <a:r>
              <a:rPr lang="en-US" sz="3700"/>
              <a:t>Our cost protection provides service credits for resource costs that are incurred as a result of a documented DDoS attack.</a:t>
            </a:r>
          </a:p>
          <a:p>
            <a:endParaRPr lang="en-US" sz="3700"/>
          </a:p>
          <a:p>
            <a:endParaRPr lang="en-US" sz="3700"/>
          </a:p>
          <a:p>
            <a:pPr>
              <a:spcBef>
                <a:spcPts val="1247"/>
              </a:spcBef>
              <a:buClr>
                <a:schemeClr val="tx1"/>
              </a:buClr>
              <a:defRPr/>
            </a:pPr>
            <a:endParaRPr lang="en-US" sz="370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6664B15-1D24-44D4-B84B-79E33351101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16932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2012</a:t>
            </a:r>
          </a:p>
        </p:txBody>
      </p:sp>
      <p:sp>
        <p:nvSpPr>
          <p:cNvPr id="5" name="Footer Placeholder 4"/>
          <p:cNvSpPr>
            <a:spLocks noGrp="1"/>
          </p:cNvSpPr>
          <p:nvPr>
            <p:ph type="ftr" sz="quarter" idx="11"/>
          </p:nvPr>
        </p:nvSpPr>
        <p:spPr/>
        <p:txBody>
          <a:bodyPr/>
          <a:lstStyle/>
          <a:p>
            <a:pPr marL="0" marR="0" lvl="0" indent="0" defTabSz="95065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5065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17AD1C-003C-4A34-B7D1-A23411517614}"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9/14/2018</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5603098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685800"/>
            <a:ext cx="5715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2994913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47"/>
              </a:spcBef>
              <a:spcAft>
                <a:spcPts val="0"/>
              </a:spcAft>
              <a:buClr>
                <a:schemeClr val="tx1"/>
              </a:buClr>
              <a:buSzTx/>
              <a:buFontTx/>
              <a:buNone/>
              <a:tabLst/>
              <a:defRPr/>
            </a:pPr>
            <a:br>
              <a:rPr lang="en-US" sz="3700"/>
            </a:br>
            <a:endParaRPr lang="en-US" sz="370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6664B15-1D24-44D4-B84B-79E33351101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9090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49</a:t>
            </a:fld>
            <a:endParaRPr lang="en-US" dirty="0"/>
          </a:p>
        </p:txBody>
      </p:sp>
    </p:spTree>
    <p:extLst>
      <p:ext uri="{BB962C8B-B14F-4D97-AF65-F5344CB8AC3E}">
        <p14:creationId xmlns:p14="http://schemas.microsoft.com/office/powerpoint/2010/main" val="12519296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50</a:t>
            </a:fld>
            <a:endParaRPr lang="en-US" dirty="0"/>
          </a:p>
        </p:txBody>
      </p:sp>
    </p:spTree>
    <p:extLst>
      <p:ext uri="{BB962C8B-B14F-4D97-AF65-F5344CB8AC3E}">
        <p14:creationId xmlns:p14="http://schemas.microsoft.com/office/powerpoint/2010/main" val="26318507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8725" y="850900"/>
            <a:ext cx="28051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51</a:t>
            </a:fld>
            <a:endParaRPr lang="en-US">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054778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9/14/2018 11:51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07100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9/14/2018 11:51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188821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high light the new announcements</a:t>
            </a:r>
          </a:p>
          <a:p>
            <a:pPr marL="234841" indent="-234841">
              <a:buFont typeface="+mj-lt"/>
              <a:buAutoNum type="arabicPeriod"/>
            </a:pPr>
            <a:r>
              <a:rPr lang="en-US" err="1"/>
              <a:t>Vnet</a:t>
            </a:r>
            <a:r>
              <a:rPr lang="en-US"/>
              <a:t> peering. We mention that the VPN tunnel between regions is replaced by the </a:t>
            </a:r>
            <a:r>
              <a:rPr lang="en-US" err="1"/>
              <a:t>VNet</a:t>
            </a:r>
            <a:r>
              <a:rPr lang="en-US"/>
              <a:t> peering. Bottlenecks are removed.</a:t>
            </a:r>
          </a:p>
          <a:p>
            <a:pPr marL="234841" indent="-234841">
              <a:buFont typeface="+mj-lt"/>
              <a:buAutoNum type="arabicPeriod"/>
            </a:pPr>
            <a:r>
              <a:rPr lang="en-US"/>
              <a:t>We highlight the fact that we can now talk to non-Windows clients – namely Apple IOS clients.</a:t>
            </a:r>
          </a:p>
          <a:p>
            <a:pPr marL="234841" indent="-234841">
              <a:buFont typeface="+mj-lt"/>
              <a:buAutoNum type="arabicPeriod"/>
            </a:pPr>
            <a:r>
              <a:rPr lang="en-US"/>
              <a:t>We highlight ExpressRoute and have a pop up box where we list the set of features (feature list will have 3 – 4 bullets).</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9/14/2018 11:51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21799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9/14/2018 11:51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8371010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000"/>
              <a:t>This is the first step with more IPv6-enabled features to come but it's significant for a couple of reasons...</a:t>
            </a:r>
          </a:p>
          <a:p>
            <a:pPr lvl="0"/>
            <a:endParaRPr lang="en-US" sz="2000"/>
          </a:p>
          <a:p>
            <a:pPr lvl="0"/>
            <a:r>
              <a:rPr lang="en-US" sz="2000"/>
              <a:t>First- it's load-balanced IPv6 all the way from the Internet to a native IPv6 endpoint on the VMs.  This enables us to support the full range of IP protocols (UDP/TCP/HTTP(S)) and both inbound and outbound initiated native IPv6 connections so your VMs can access IPv6 resources on the Internet.  </a:t>
            </a:r>
          </a:p>
          <a:p>
            <a:pPr lvl="0"/>
            <a:endParaRPr lang="en-US" sz="2000"/>
          </a:p>
          <a:p>
            <a:pPr lvl="0"/>
            <a:r>
              <a:rPr lang="en-US" sz="2000"/>
              <a:t>The VM's are dual-stacked.  Dual-stacking allows a single set of VM's to provide services to both IPv4 and IPv6 Internet clients.  As you can see in this diagram IPv6 connectivity is provided to the internet and IPv4 connectivity is used for both Internet and communication between VMs and other Azure resources and services.  </a:t>
            </a:r>
          </a:p>
          <a:p>
            <a:pPr lvl="0"/>
            <a:endParaRPr lang="en-US" sz="2000"/>
          </a:p>
          <a:p>
            <a:pPr lvl="0"/>
            <a:r>
              <a:rPr lang="en-US" sz="2000"/>
              <a:t>And you'll also note that Azure DNS supports IPv6 so both Single-A and Quad-A records are automatically created for you when you deploy your IPv6-capable VMs.  </a:t>
            </a:r>
          </a:p>
          <a:p>
            <a:pPr lvl="0"/>
            <a:endParaRPr lang="en-US" sz="2000"/>
          </a:p>
          <a:p>
            <a:pPr lvl="0"/>
            <a:r>
              <a:rPr lang="en-US" sz="2000"/>
              <a:t>Lastly, IPv6 for Azure VM's is available globally- in the majority of Azure commercial regions at launch with the remaining regions and the Azure government regions following soon afterwards. </a:t>
            </a:r>
          </a:p>
          <a:p>
            <a:pPr lvl="0"/>
            <a:endParaRPr lang="en-US" sz="1000"/>
          </a:p>
        </p:txBody>
      </p:sp>
      <p:sp>
        <p:nvSpPr>
          <p:cNvPr id="4" name="Slide Number Placeholder 3"/>
          <p:cNvSpPr>
            <a:spLocks noGrp="1"/>
          </p:cNvSpPr>
          <p:nvPr>
            <p:ph type="sldNum" sz="quarter" idx="10"/>
          </p:nvPr>
        </p:nvSpPr>
        <p:spPr/>
        <p:txBody>
          <a:bodyPr/>
          <a:lstStyle/>
          <a:p>
            <a:pPr marL="0" marR="0" lvl="0" indent="0" algn="r" defTabSz="940460" rtl="0" eaLnBrk="1" fontAlgn="auto" latinLnBrk="0" hangingPunct="1">
              <a:lnSpc>
                <a:spcPct val="100000"/>
              </a:lnSpc>
              <a:spcBef>
                <a:spcPts val="0"/>
              </a:spcBef>
              <a:spcAft>
                <a:spcPts val="0"/>
              </a:spcAft>
              <a:buClrTx/>
              <a:buSzTx/>
              <a:buFontTx/>
              <a:buNone/>
              <a:tabLst/>
              <a:defRPr/>
            </a:pPr>
            <a:fld id="{E98C02C0-98AB-4661-8FF3-2C79CAD8CBF9}"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4046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69798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r>
              <a:rPr lang="en-US" sz="1100" dirty="0"/>
              <a:t>General</a:t>
            </a:r>
            <a:r>
              <a:rPr lang="en-US" sz="1100" baseline="0" dirty="0"/>
              <a:t> Availability expected Q3 CY18 (Ignite)</a:t>
            </a:r>
            <a:endParaRPr lang="en-GB" sz="2000"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6798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885535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58264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06758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Load Balancer now supports multiple VIPs, public and internal, and more degrees of freedom for more high performance load balancing choices.</a:t>
            </a:r>
          </a:p>
          <a:p>
            <a:r>
              <a:rPr lang="en-US" dirty="0"/>
              <a:t>This enables new scenarios and more efficiency in distributing application loads. (see below for SQL AO background)</a:t>
            </a:r>
          </a:p>
          <a:p>
            <a:r>
              <a:rPr lang="en-US" dirty="0"/>
              <a:t>Previously public services can now be moved internal to reduce the surface area.</a:t>
            </a:r>
          </a:p>
          <a:p>
            <a:r>
              <a:rPr lang="en-US" dirty="0"/>
              <a:t>SQL </a:t>
            </a:r>
            <a:r>
              <a:rPr lang="en-US" dirty="0" err="1"/>
              <a:t>AlwaysOn</a:t>
            </a:r>
            <a:r>
              <a:rPr lang="en-US" dirty="0"/>
              <a:t> deployments can consolidate VMs and balance their active replica workloads with Multiple Listeners</a:t>
            </a:r>
          </a:p>
          <a:p>
            <a:r>
              <a:rPr lang="en-US" dirty="0"/>
              <a:t>Based on these new abilities, SQL </a:t>
            </a:r>
            <a:r>
              <a:rPr lang="en-US" dirty="0" err="1"/>
              <a:t>AlwaysOn</a:t>
            </a:r>
            <a:r>
              <a:rPr lang="en-US" dirty="0"/>
              <a:t> with Multiple Listeners is now available in Preview, with a fully documented scenario to get you up and running quickly.</a:t>
            </a:r>
          </a:p>
          <a:p>
            <a:r>
              <a:rPr lang="en-US" dirty="0"/>
              <a:t>And more scenarios with Network Virtual Appliances and VMs to come soon.</a:t>
            </a:r>
          </a:p>
          <a:p>
            <a:endParaRPr lang="en-US" dirty="0"/>
          </a:p>
          <a:p>
            <a:r>
              <a:rPr lang="en-US" dirty="0"/>
              <a:t>Background on SQL </a:t>
            </a:r>
            <a:r>
              <a:rPr lang="en-US" dirty="0" err="1"/>
              <a:t>AlwaysOn</a:t>
            </a:r>
            <a:r>
              <a:rPr lang="en-US" dirty="0"/>
              <a:t> Multiple Listeners (enabled by expanding Multiple VIPs to ILB + some of the rule relaxations):</a:t>
            </a:r>
          </a:p>
          <a:p>
            <a:r>
              <a:rPr lang="en-US" dirty="0"/>
              <a:t>An availability group is a group of databases that fail over together. Each availability group has a listener for clients to connect to.</a:t>
            </a:r>
          </a:p>
          <a:p>
            <a:r>
              <a:rPr lang="en-US" dirty="0"/>
              <a:t>A SQL VM today can only have one listener, thus practically it can only have one availability group. </a:t>
            </a:r>
            <a:br>
              <a:rPr lang="en-US" dirty="0"/>
            </a:br>
            <a:r>
              <a:rPr lang="en-US" dirty="0"/>
              <a:t>The multiple listeners support changes this limitation.</a:t>
            </a:r>
          </a:p>
          <a:p>
            <a:r>
              <a:rPr lang="en-US" dirty="0"/>
              <a:t>The main benefit is that customers can now host multiple availability groups, where some of them are active replicas and some passive replicas. </a:t>
            </a:r>
          </a:p>
          <a:p>
            <a:r>
              <a:rPr lang="en-US" dirty="0"/>
              <a:t>This allows distributing the active replicas across the VMs in their </a:t>
            </a:r>
            <a:r>
              <a:rPr lang="en-US" dirty="0" err="1"/>
              <a:t>AlwaysOn</a:t>
            </a:r>
            <a:r>
              <a:rPr lang="en-US" dirty="0"/>
              <a:t> deployment and allowing them to distribute the load.</a:t>
            </a:r>
          </a:p>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9/14/2018 11:51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2319072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5065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A500E9-33F6-47FE-95D0-50F637164353}" type="datetime1">
              <a:rPr lang="en-US" smtClean="0">
                <a:solidFill>
                  <a:prstClr val="black"/>
                </a:solidFill>
              </a:rPr>
              <a:pPr/>
              <a:t>9/14/2018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117324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We are announcing several important advances. We are adding two more regions to the Azure Government region count, bringing the number of dedicated regions to a total of eight. As </a:t>
            </a:r>
            <a:r>
              <a:rPr lang="en-US" sz="1200" b="0" i="0" u="sng" strike="noStrike" kern="1200" dirty="0">
                <a:solidFill>
                  <a:schemeClr val="tx1"/>
                </a:solidFill>
                <a:effectLst/>
                <a:latin typeface="+mn-lt"/>
                <a:ea typeface="+mn-ea"/>
                <a:cs typeface="+mn-cs"/>
                <a:hlinkClick r:id="rId3"/>
              </a:rPr>
              <a:t>announced last fall</a:t>
            </a:r>
            <a:r>
              <a:rPr lang="en-US" sz="1200" b="0" i="0" u="none" strike="noStrike" kern="1200" dirty="0">
                <a:solidFill>
                  <a:schemeClr val="tx1"/>
                </a:solidFill>
                <a:effectLst/>
                <a:latin typeface="+mn-lt"/>
                <a:ea typeface="+mn-ea"/>
                <a:cs typeface="+mn-cs"/>
              </a:rPr>
              <a:t>, these regions will be enabled for data classified Secret and provide commercial-grade </a:t>
            </a:r>
            <a:r>
              <a:rPr lang="en-US" sz="1200" b="0" i="0" u="none" strike="noStrike" kern="1200" dirty="0" err="1">
                <a:solidFill>
                  <a:schemeClr val="tx1"/>
                </a:solidFill>
                <a:effectLst/>
                <a:latin typeface="+mn-lt"/>
                <a:ea typeface="+mn-ea"/>
                <a:cs typeface="+mn-cs"/>
              </a:rPr>
              <a:t>hyperscale</a:t>
            </a:r>
            <a:r>
              <a:rPr lang="en-US" sz="1200" b="0" i="0" u="none" strike="noStrike" kern="1200" dirty="0">
                <a:solidFill>
                  <a:schemeClr val="tx1"/>
                </a:solidFill>
                <a:effectLst/>
                <a:latin typeface="+mn-lt"/>
                <a:ea typeface="+mn-ea"/>
                <a:cs typeface="+mn-cs"/>
              </a:rPr>
              <a:t> cloud services with the highest availability, deepest compliance, and fastest innovation available to support the most critical of U.S. Government missions.  ​</a:t>
            </a:r>
          </a:p>
          <a:p>
            <a:pPr rtl="0" fontAlgn="base"/>
            <a:r>
              <a:rPr lang="en-US" sz="1200" b="0" i="0" u="none" strike="noStrike"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Government customers can take advantage of growing connectivity options with two new ExpressRoute sites coming soon at San Antonio and Phoenix, providing choice and convenience when connecting between on-premises and virtual resources in the cloud and enabling reliable connection for scenarios like data migration, disaster recovery or other high-availability needs.  We have added key networking services such as </a:t>
            </a:r>
            <a:r>
              <a:rPr lang="en-US" sz="1200" b="0" i="0" u="none" strike="noStrike" kern="1200" dirty="0" err="1">
                <a:solidFill>
                  <a:schemeClr val="tx1"/>
                </a:solidFill>
                <a:effectLst/>
                <a:latin typeface="+mn-lt"/>
                <a:ea typeface="+mn-ea"/>
                <a:cs typeface="+mn-cs"/>
              </a:rPr>
              <a:t>VNet</a:t>
            </a:r>
            <a:r>
              <a:rPr lang="en-US" sz="1200" b="0" i="0" u="none" strike="noStrike" kern="1200" dirty="0">
                <a:solidFill>
                  <a:schemeClr val="tx1"/>
                </a:solidFill>
                <a:effectLst/>
                <a:latin typeface="+mn-lt"/>
                <a:ea typeface="+mn-ea"/>
                <a:cs typeface="+mn-cs"/>
              </a:rPr>
              <a:t> service endpoints for storage and SQL and Network Watcher for more secure building of applications and monitoring.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9/14/2018 11:51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41512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64</a:t>
            </a:fld>
            <a:endParaRPr lang="en-US" dirty="0"/>
          </a:p>
        </p:txBody>
      </p:sp>
    </p:spTree>
    <p:extLst>
      <p:ext uri="{BB962C8B-B14F-4D97-AF65-F5344CB8AC3E}">
        <p14:creationId xmlns:p14="http://schemas.microsoft.com/office/powerpoint/2010/main" val="3128592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65</a:t>
            </a:fld>
            <a:endParaRPr lang="en-US" dirty="0"/>
          </a:p>
        </p:txBody>
      </p:sp>
    </p:spTree>
    <p:extLst>
      <p:ext uri="{BB962C8B-B14F-4D97-AF65-F5344CB8AC3E}">
        <p14:creationId xmlns:p14="http://schemas.microsoft.com/office/powerpoint/2010/main" val="26078596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dirty="0"/>
              <a:t>Key talking</a:t>
            </a:r>
            <a:r>
              <a:rPr lang="en-US" sz="1400" b="1" baseline="0" dirty="0"/>
              <a:t> points: </a:t>
            </a:r>
            <a:r>
              <a:rPr lang="en-US" sz="1400" b="0" baseline="0" dirty="0"/>
              <a:t>VNET PaaS Server Integration allows for the deployment of PaaS service instances into a customer VNET and secured tunnel connections between PaaS services and customer VNETs.  This means better security and isolation for these services allowing for better compliance and adoption by enterprises.</a:t>
            </a:r>
          </a:p>
          <a:p>
            <a:endParaRPr lang="en-US" sz="1224"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EFE40D-E08A-464F-96D6-CEB0B2DD69BC}" type="slidenum">
              <a:rPr lang="en-US" smtClean="0"/>
              <a:t>66</a:t>
            </a:fld>
            <a:endParaRPr lang="en-US"/>
          </a:p>
        </p:txBody>
      </p:sp>
    </p:spTree>
    <p:extLst>
      <p:ext uri="{BB962C8B-B14F-4D97-AF65-F5344CB8AC3E}">
        <p14:creationId xmlns:p14="http://schemas.microsoft.com/office/powerpoint/2010/main" val="27787300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72E34-6109-4E29-8F22-9FD806EDF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73848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General</a:t>
            </a:r>
            <a:r>
              <a:rPr lang="en-US" sz="2000" baseline="0" dirty="0"/>
              <a:t> Availability expected Q3 CY18 (</a:t>
            </a:r>
            <a:r>
              <a:rPr lang="en-US" sz="2000" baseline="0"/>
              <a:t>Ignite)</a:t>
            </a:r>
            <a:endParaRPr lang="en-GB" sz="2000" dirty="0"/>
          </a:p>
          <a:p>
            <a:endParaRPr lang="en-US" sz="1100"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4691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9/14/2018 11:51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42856803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70</a:t>
            </a:fld>
            <a:endParaRPr lang="en-US" dirty="0"/>
          </a:p>
        </p:txBody>
      </p:sp>
    </p:spTree>
    <p:extLst>
      <p:ext uri="{BB962C8B-B14F-4D97-AF65-F5344CB8AC3E}">
        <p14:creationId xmlns:p14="http://schemas.microsoft.com/office/powerpoint/2010/main" val="6568449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71</a:t>
            </a:fld>
            <a:endParaRPr lang="en-US" dirty="0"/>
          </a:p>
        </p:txBody>
      </p:sp>
    </p:spTree>
    <p:extLst>
      <p:ext uri="{BB962C8B-B14F-4D97-AF65-F5344CB8AC3E}">
        <p14:creationId xmlns:p14="http://schemas.microsoft.com/office/powerpoint/2010/main" val="41147260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defTabSz="931774">
              <a:defRPr/>
            </a:pPr>
            <a:fld id="{93484898-C74C-410F-827F-F5F157B684C3}" type="slidenum">
              <a:rPr lang="en-US">
                <a:solidFill>
                  <a:prstClr val="black"/>
                </a:solidFill>
                <a:latin typeface="Calibri" panose="020F0502020204030204"/>
              </a:rPr>
              <a:pPr defTabSz="931774">
                <a:defRPr/>
              </a:pPr>
              <a:t>72</a:t>
            </a:fld>
            <a:endParaRPr lang="en-US">
              <a:solidFill>
                <a:prstClr val="black"/>
              </a:solidFill>
              <a:latin typeface="Calibri" panose="020F0502020204030204"/>
            </a:endParaRPr>
          </a:p>
        </p:txBody>
      </p:sp>
    </p:spTree>
    <p:extLst>
      <p:ext uri="{BB962C8B-B14F-4D97-AF65-F5344CB8AC3E}">
        <p14:creationId xmlns:p14="http://schemas.microsoft.com/office/powerpoint/2010/main" val="15829413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Notes:</a:t>
            </a:r>
          </a:p>
          <a:p>
            <a:r>
              <a:rPr lang="en-US"/>
              <a:t>Remove the IP addresses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9/14/2018 11:51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611577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72Tb per second of network bandwidth – 7000 HD blue ray DVD’s across the network every second</a:t>
            </a:r>
          </a:p>
          <a:p>
            <a:r>
              <a:rPr lang="en-US" sz="1200" kern="1200" dirty="0">
                <a:solidFill>
                  <a:schemeClr val="tx1"/>
                </a:solidFill>
                <a:effectLst/>
                <a:latin typeface="+mn-lt"/>
                <a:ea typeface="+mn-ea"/>
                <a:cs typeface="+mn-cs"/>
              </a:rPr>
              <a:t>-  Microsoft Azure has announced 40 regions globally with 34 regions generally available – more than any other major cloud provider</a:t>
            </a:r>
          </a:p>
          <a:p>
            <a:pPr marL="171450" indent="-171450">
              <a:buFontTx/>
              <a:buChar char="-"/>
            </a:pPr>
            <a:r>
              <a:rPr lang="en-US" dirty="0"/>
              <a:t>We can deliver your data across millions of servers, </a:t>
            </a:r>
          </a:p>
          <a:p>
            <a:pPr marL="171450" indent="-171450">
              <a:buFontTx/>
              <a:buChar char="-"/>
            </a:pPr>
            <a:r>
              <a:rPr lang="en-US" dirty="0"/>
              <a:t>How does Microsoft decide where to put our datacenters – we take all of the elements of scale into account to ensure the entire ecosystem can support the growth of the cloud. </a:t>
            </a:r>
          </a:p>
          <a:p>
            <a:pPr marL="171450" indent="-171450">
              <a:buFontTx/>
              <a:buChar char="-"/>
            </a:pPr>
            <a:r>
              <a:rPr lang="en-US" dirty="0"/>
              <a:t>Heatmap process – Dawn Larson – setup time with her next week.</a:t>
            </a:r>
          </a:p>
          <a:p>
            <a:pPr marL="171450" indent="-171450">
              <a:buFontTx/>
              <a:buChar char="-"/>
            </a:pPr>
            <a:r>
              <a:rPr lang="en-US" dirty="0"/>
              <a:t>We are not an </a:t>
            </a:r>
          </a:p>
          <a:p>
            <a:endParaRPr lang="en-US" dirty="0"/>
          </a:p>
          <a:p>
            <a:r>
              <a:rPr lang="en-US" dirty="0"/>
              <a:t>Over 100 datacenters</a:t>
            </a:r>
          </a:p>
          <a:p>
            <a:r>
              <a:rPr lang="en-US" dirty="0"/>
              <a:t>## edge nodes reducing latency and getting customers on to our managed network faster</a:t>
            </a:r>
          </a:p>
          <a:p>
            <a:r>
              <a:rPr lang="en-US" dirty="0"/>
              <a:t>Global dark fiber network ensuring performance, </a:t>
            </a:r>
            <a:r>
              <a:rPr lang="en-US" dirty="0" err="1"/>
              <a:t>QoS</a:t>
            </a:r>
            <a:r>
              <a:rPr lang="en-US" dirty="0"/>
              <a:t> and resilient connectivity</a:t>
            </a:r>
          </a:p>
          <a:p>
            <a:endParaRPr lang="en-US" dirty="0"/>
          </a:p>
          <a:p>
            <a:r>
              <a:rPr lang="en-US" dirty="0"/>
              <a:t>How do we select datacenter locations?</a:t>
            </a:r>
          </a:p>
          <a:p>
            <a:pPr marL="171450" indent="-171450">
              <a:buFontTx/>
              <a:buChar char="-"/>
            </a:pPr>
            <a:r>
              <a:rPr lang="en-US" dirty="0"/>
              <a:t>Proximity/Latency to customers (opportunity)</a:t>
            </a:r>
          </a:p>
          <a:p>
            <a:pPr marL="171450" indent="-171450">
              <a:buFontTx/>
              <a:buChar char="-"/>
            </a:pPr>
            <a:r>
              <a:rPr lang="en-US" dirty="0"/>
              <a:t>Energy (and climate/</a:t>
            </a:r>
            <a:r>
              <a:rPr lang="en-US" dirty="0" err="1"/>
              <a:t>pue</a:t>
            </a:r>
            <a:r>
              <a:rPr lang="en-US" dirty="0"/>
              <a:t>)</a:t>
            </a:r>
          </a:p>
          <a:p>
            <a:pPr marL="171450" indent="-171450">
              <a:buFontTx/>
              <a:buChar char="-"/>
            </a:pPr>
            <a:r>
              <a:rPr lang="en-US" dirty="0"/>
              <a:t>Network</a:t>
            </a:r>
          </a:p>
          <a:p>
            <a:pPr marL="171450" indent="-171450">
              <a:buFontTx/>
              <a:buChar char="-"/>
            </a:pPr>
            <a:r>
              <a:rPr lang="en-US" dirty="0"/>
              <a:t>Workforce (both operation and construction)</a:t>
            </a:r>
          </a:p>
          <a:p>
            <a:r>
              <a:rPr lang="en-US" b="0" dirty="0" err="1"/>
              <a:t>Hyperscale</a:t>
            </a:r>
            <a:r>
              <a:rPr lang="en-US" b="0" dirty="0"/>
              <a:t> (emphasis on scale)</a:t>
            </a:r>
          </a:p>
          <a:p>
            <a:pPr marL="171450" indent="-171450">
              <a:buFontTx/>
              <a:buChar char="-"/>
            </a:pPr>
            <a:r>
              <a:rPr lang="en-US" dirty="0"/>
              <a:t>Only a </a:t>
            </a:r>
            <a:r>
              <a:rPr lang="en-US" b="1" dirty="0"/>
              <a:t>few companies </a:t>
            </a:r>
            <a:r>
              <a:rPr lang="en-US" dirty="0"/>
              <a:t>have the business need and opportunity to operate computing at a scale where you are no longer an IT shop, but </a:t>
            </a:r>
            <a:r>
              <a:rPr lang="en-US" b="1" dirty="0"/>
              <a:t>a global infrastructure supply chain</a:t>
            </a:r>
            <a:r>
              <a:rPr lang="en-US" dirty="0"/>
              <a:t>. The servers and network hardware become commodities and the special sauce is in the planning, execution and optimization of the service –</a:t>
            </a:r>
            <a:r>
              <a:rPr lang="en-US" b="1" dirty="0"/>
              <a:t>managing the illusion of infinite capacity. </a:t>
            </a:r>
          </a:p>
          <a:p>
            <a:pPr marL="0" indent="0">
              <a:buFontTx/>
              <a:buNone/>
            </a:pPr>
            <a:r>
              <a:rPr lang="en-US" b="0" dirty="0"/>
              <a:t>Global operations</a:t>
            </a:r>
          </a:p>
          <a:p>
            <a:pPr marL="171450" indent="-171450">
              <a:buFontTx/>
              <a:buChar char="-"/>
            </a:pPr>
            <a:r>
              <a:rPr lang="en-US" dirty="0"/>
              <a:t>This takes </a:t>
            </a:r>
            <a:r>
              <a:rPr lang="en-US" b="1" dirty="0"/>
              <a:t>knowing how to operate around the globe</a:t>
            </a:r>
            <a:r>
              <a:rPr lang="en-US" dirty="0"/>
              <a:t>, something that Microsoft has great experience in. We have operated international datacenters and networks for over 20 years and continue to grow our footprint outside the US. This is another cog in the supply chain – </a:t>
            </a:r>
            <a:r>
              <a:rPr lang="en-US" b="1" dirty="0"/>
              <a:t>standing up new infrastructure, offerings and business models </a:t>
            </a:r>
            <a:r>
              <a:rPr lang="en-US" dirty="0"/>
              <a:t>– operating ourselves or through partners in locations like </a:t>
            </a:r>
            <a:r>
              <a:rPr lang="en-US" b="1" dirty="0"/>
              <a:t>China</a:t>
            </a:r>
            <a:r>
              <a:rPr lang="en-US" dirty="0"/>
              <a:t> and </a:t>
            </a:r>
            <a:r>
              <a:rPr lang="en-US" b="1" dirty="0"/>
              <a:t>Germany</a:t>
            </a:r>
          </a:p>
          <a:p>
            <a:pPr marL="0" indent="0">
              <a:buFontTx/>
              <a:buNone/>
            </a:pPr>
            <a:r>
              <a:rPr lang="en-US" b="0" dirty="0"/>
              <a:t>Automation</a:t>
            </a:r>
          </a:p>
          <a:p>
            <a:pPr marL="171450" indent="-171450">
              <a:buFontTx/>
              <a:buChar char="-"/>
            </a:pPr>
            <a:r>
              <a:rPr lang="en-US" b="1" dirty="0"/>
              <a:t>Watching screens </a:t>
            </a:r>
            <a:r>
              <a:rPr lang="en-US" dirty="0"/>
              <a:t>and waiting for alerts or emails </a:t>
            </a:r>
            <a:r>
              <a:rPr lang="en-US" b="1" dirty="0"/>
              <a:t>is not sufficient </a:t>
            </a:r>
            <a:r>
              <a:rPr lang="en-US" dirty="0"/>
              <a:t>at our scale. We have had to become experts at automation - Some of our datacenter campuses are two miles (3km) long – </a:t>
            </a:r>
            <a:r>
              <a:rPr lang="en-US" b="1" dirty="0"/>
              <a:t>software can react to a problem much faster than a huma</a:t>
            </a:r>
            <a:r>
              <a:rPr lang="en-US" dirty="0"/>
              <a:t>n can</a:t>
            </a:r>
          </a:p>
          <a:p>
            <a:pPr marL="0" indent="0">
              <a:buFontTx/>
              <a:buNone/>
            </a:pPr>
            <a:r>
              <a:rPr lang="en-US" dirty="0"/>
              <a:t>Open Infrastructure</a:t>
            </a:r>
          </a:p>
          <a:p>
            <a:pPr marL="171450" indent="-171450">
              <a:buFontTx/>
              <a:buChar char="-"/>
            </a:pPr>
            <a:r>
              <a:rPr lang="en-US" dirty="0"/>
              <a:t>Pretty exciting that Microsoft is making a name for itself in the open source community lately. This includes our infrastructure – we have been </a:t>
            </a:r>
            <a:r>
              <a:rPr lang="en-US" b="1" dirty="0"/>
              <a:t>a key part of Open Compute since 2014</a:t>
            </a:r>
            <a:r>
              <a:rPr lang="en-US" dirty="0"/>
              <a:t>, starting with our </a:t>
            </a:r>
            <a:r>
              <a:rPr lang="en-US" b="1" dirty="0"/>
              <a:t>Open Cloud Server</a:t>
            </a:r>
            <a:r>
              <a:rPr lang="en-US" dirty="0"/>
              <a:t> design that </a:t>
            </a:r>
            <a:r>
              <a:rPr lang="en-US" b="1" dirty="0"/>
              <a:t>underpins Azure </a:t>
            </a:r>
            <a:r>
              <a:rPr lang="en-US" dirty="0"/>
              <a:t>and many other services at Microsoft. More recently, we shared the concept of our next generation hardware platform, Project Olympus, with OCP in 2016 and engaged with the community to tweak, improve and evolve the design to have even broader applicability and reach for many more companies. </a:t>
            </a:r>
          </a:p>
          <a:p>
            <a:pPr marL="171450" indent="-171450">
              <a:buFontTx/>
              <a:buChar char="-"/>
            </a:pPr>
            <a:r>
              <a:rPr lang="en-US" dirty="0"/>
              <a:t>On the </a:t>
            </a:r>
            <a:r>
              <a:rPr lang="en-US" b="1" dirty="0"/>
              <a:t>network</a:t>
            </a:r>
            <a:r>
              <a:rPr lang="en-US" dirty="0"/>
              <a:t> front, </a:t>
            </a:r>
            <a:r>
              <a:rPr lang="en-US" b="0" dirty="0"/>
              <a:t>Microsoft</a:t>
            </a:r>
            <a:r>
              <a:rPr lang="en-US" dirty="0"/>
              <a:t> contributed a </a:t>
            </a:r>
            <a:r>
              <a:rPr lang="en-US" b="1" dirty="0" err="1"/>
              <a:t>linux</a:t>
            </a:r>
            <a:r>
              <a:rPr lang="en-US" dirty="0"/>
              <a:t> based solution called </a:t>
            </a:r>
            <a:r>
              <a:rPr lang="en-US" b="1" dirty="0" err="1"/>
              <a:t>SoNIC</a:t>
            </a:r>
            <a:r>
              <a:rPr lang="en-US" dirty="0"/>
              <a:t> to OCP which make it easier to </a:t>
            </a:r>
            <a:r>
              <a:rPr lang="en-US" b="1" dirty="0"/>
              <a:t>take advantage of new hardware capabilities in SDN </a:t>
            </a:r>
            <a:r>
              <a:rPr lang="en-US" dirty="0"/>
              <a:t>implementations with common APIs and development frameworks. </a:t>
            </a:r>
          </a:p>
          <a:p>
            <a:pPr marL="0" indent="0">
              <a:buFontTx/>
              <a:buNone/>
            </a:pPr>
            <a:r>
              <a:rPr lang="en-US" dirty="0"/>
              <a:t>Resilient Services</a:t>
            </a:r>
          </a:p>
          <a:p>
            <a:pPr marL="171450" indent="-171450">
              <a:buFontTx/>
              <a:buChar char="-"/>
            </a:pPr>
            <a:r>
              <a:rPr lang="en-US" dirty="0"/>
              <a:t>Wrapped around all of this infrastructure is a culture of development and operation that values building services that are not only ‘available’ but also resilient. At the scale we operate, one in a million events happen with surprising regularity. Our services are designed with this in mind so that when failures do occur, software can route around the issue and self heal.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76374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the ultra perf</a:t>
            </a:r>
          </a:p>
          <a:p>
            <a:endParaRPr lang="en-US"/>
          </a:p>
          <a:p>
            <a:r>
              <a:rPr lang="en-US"/>
              <a:t>3 columns</a:t>
            </a:r>
            <a:r>
              <a:rPr lang="en-US" baseline="0"/>
              <a:t> &amp; more </a:t>
            </a:r>
            <a:r>
              <a:rPr lang="en-US" baseline="0" err="1"/>
              <a:t>substantials</a:t>
            </a:r>
            <a:endParaRPr lang="en-US" baseline="0"/>
          </a:p>
          <a:p>
            <a:r>
              <a:rPr lang="en-US" baseline="0"/>
              <a:t>Pricing for ultra gateways</a:t>
            </a:r>
            <a:endParaRPr lang="en-US"/>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9/14/2018 11:51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526386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75</a:t>
            </a:fld>
            <a:endParaRPr lang="en-US" dirty="0"/>
          </a:p>
        </p:txBody>
      </p:sp>
    </p:spTree>
    <p:extLst>
      <p:ext uri="{BB962C8B-B14F-4D97-AF65-F5344CB8AC3E}">
        <p14:creationId xmlns:p14="http://schemas.microsoft.com/office/powerpoint/2010/main" val="38269330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76</a:t>
            </a:fld>
            <a:endParaRPr lang="en-US" dirty="0"/>
          </a:p>
        </p:txBody>
      </p:sp>
    </p:spTree>
    <p:extLst>
      <p:ext uri="{BB962C8B-B14F-4D97-AF65-F5344CB8AC3E}">
        <p14:creationId xmlns:p14="http://schemas.microsoft.com/office/powerpoint/2010/main" val="40290131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defTabSz="931774">
              <a:defRPr/>
            </a:pPr>
            <a:fld id="{93484898-C74C-410F-827F-F5F157B684C3}" type="slidenum">
              <a:rPr lang="en-US">
                <a:solidFill>
                  <a:prstClr val="black"/>
                </a:solidFill>
                <a:latin typeface="Calibri" panose="020F0502020204030204"/>
              </a:rPr>
              <a:pPr defTabSz="931774">
                <a:defRPr/>
              </a:pPr>
              <a:t>77</a:t>
            </a:fld>
            <a:endParaRPr lang="en-US">
              <a:solidFill>
                <a:prstClr val="black"/>
              </a:solidFill>
              <a:latin typeface="Calibri" panose="020F0502020204030204"/>
            </a:endParaRPr>
          </a:p>
        </p:txBody>
      </p:sp>
    </p:spTree>
    <p:extLst>
      <p:ext uri="{BB962C8B-B14F-4D97-AF65-F5344CB8AC3E}">
        <p14:creationId xmlns:p14="http://schemas.microsoft.com/office/powerpoint/2010/main" val="29617233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34689783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9/14/2018 11:51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78932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80</a:t>
            </a:fld>
            <a:endParaRPr lang="en-US" dirty="0"/>
          </a:p>
        </p:txBody>
      </p:sp>
    </p:spTree>
    <p:extLst>
      <p:ext uri="{BB962C8B-B14F-4D97-AF65-F5344CB8AC3E}">
        <p14:creationId xmlns:p14="http://schemas.microsoft.com/office/powerpoint/2010/main" val="28678474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04A91-7EC2-4DAD-8B46-5D20BD28C4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64900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B606C1F-8314-48C5-ABBA-1EE1036239A1}" type="datetime8">
              <a:rPr lang="en-US" smtClean="0"/>
              <a:t>9/14/2018 11:51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7264737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Start with question:</a:t>
            </a:r>
          </a:p>
          <a:p>
            <a:endParaRPr lang="en-US" dirty="0"/>
          </a:p>
          <a:p>
            <a:r>
              <a:rPr lang="en-US" dirty="0"/>
              <a:t>- How many of you are using Azure Disks?  </a:t>
            </a:r>
          </a:p>
          <a:p>
            <a:r>
              <a:rPr lang="en-US" dirty="0"/>
              <a:t>- How many of you are currently using Managed Disks?</a:t>
            </a:r>
          </a:p>
          <a:p>
            <a:pPr marL="178027" indent="-178027">
              <a:buFontTx/>
              <a:buChar char="-"/>
            </a:pPr>
            <a:r>
              <a:rPr lang="en-US" dirty="0"/>
              <a:t>How many of you are using Premium Disks?</a:t>
            </a:r>
          </a:p>
          <a:p>
            <a:pPr marL="178027" indent="-178027">
              <a:buFontTx/>
              <a:buChar char="-"/>
            </a:pPr>
            <a:r>
              <a:rPr lang="en-US" dirty="0"/>
              <a:t>What about Managed Premium Disks?</a:t>
            </a:r>
          </a:p>
          <a:p>
            <a:pPr marL="178027" indent="-178027">
              <a:buFontTx/>
              <a:buChar char="-"/>
            </a:pPr>
            <a:endParaRPr lang="en-US" dirty="0"/>
          </a:p>
          <a:p>
            <a:r>
              <a:rPr lang="en-US" dirty="0"/>
              <a:t>We have Disks offers based on the performance tiers:</a:t>
            </a:r>
          </a:p>
          <a:p>
            <a:pPr marL="178027" indent="-178027">
              <a:buFontTx/>
              <a:buChar char="-"/>
            </a:pPr>
            <a:r>
              <a:rPr lang="en-US" dirty="0"/>
              <a:t>Premium Disks, those are SSD based which provide high IOPS, throughput and consistent latency </a:t>
            </a:r>
          </a:p>
          <a:p>
            <a:pPr marL="178027" indent="-178027">
              <a:buFontTx/>
              <a:buChar char="-"/>
            </a:pPr>
            <a:r>
              <a:rPr lang="en-US" dirty="0"/>
              <a:t>Standard Disks using Magnetic drives which does not provide provisioned performance, however, this is a cost effective option for applications who do not require very high performance. This is ideal for test and dev workloads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recently introduced as a public Preview on June 4</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 Azure Standard SSD Disks, a low-cost </a:t>
            </a:r>
            <a:r>
              <a:rPr lang="en-US" sz="1200" i="1" kern="1200" dirty="0">
                <a:solidFill>
                  <a:schemeClr val="tx1"/>
                </a:solidFill>
                <a:effectLst/>
                <a:latin typeface="+mn-lt"/>
                <a:ea typeface="+mn-ea"/>
                <a:cs typeface="+mn-cs"/>
              </a:rPr>
              <a:t>SSD</a:t>
            </a:r>
            <a:r>
              <a:rPr lang="en-US" sz="1200" kern="1200" dirty="0">
                <a:solidFill>
                  <a:schemeClr val="tx1"/>
                </a:solidFill>
                <a:effectLst/>
                <a:latin typeface="+mn-lt"/>
                <a:ea typeface="+mn-ea"/>
                <a:cs typeface="+mn-cs"/>
              </a:rPr>
              <a:t> offering, are optimized for test and entry-level production workloads requiring consistent latency. Standard SSD Disks can also be used for big data workloads that require high throughput. Standard SSDs deliver lower latency compared to Standard HDDs, while improving reliability and scalability for your applications, and are available with all Azure VM sizes. </a:t>
            </a:r>
          </a:p>
          <a:p>
            <a:r>
              <a:rPr lang="en-US" sz="1200" kern="1200" dirty="0">
                <a:solidFill>
                  <a:schemeClr val="tx1"/>
                </a:solidFill>
                <a:effectLst/>
                <a:latin typeface="+mn-lt"/>
                <a:ea typeface="+mn-ea"/>
                <a:cs typeface="+mn-cs"/>
              </a:rPr>
              <a:t>Standard SSDs can be easily upgraded to Premium SSDs for more demanding and latency-sensitive enterprise workloads. Offered as a managed disk solution, Standard SSDs come with the same industry leading durability and availability that you expect from Azure Disks.</a:t>
            </a:r>
          </a:p>
          <a:p>
            <a:pPr marL="178027" indent="-178027">
              <a:buFontTx/>
              <a:buChar char="-"/>
            </a:pPr>
            <a:endParaRPr lang="en-US" dirty="0"/>
          </a:p>
          <a:p>
            <a:endParaRPr lang="en-US" dirty="0"/>
          </a:p>
          <a:p>
            <a:r>
              <a:rPr lang="en-US" dirty="0"/>
              <a:t>Lets look at Management options:</a:t>
            </a:r>
          </a:p>
          <a:p>
            <a:pPr marL="178027" indent="-178027">
              <a:buFontTx/>
              <a:buChar char="-"/>
            </a:pPr>
            <a:r>
              <a:rPr lang="en-US" dirty="0"/>
              <a:t>We recently launched Managed Disks which provide better manageability and support high availability deployment options. We have deep dive session on this topic so I am not going to spend too much time here.</a:t>
            </a:r>
          </a:p>
          <a:p>
            <a:pPr marL="178027" indent="-178027">
              <a:buFontTx/>
              <a:buChar char="-"/>
            </a:pPr>
            <a:r>
              <a:rPr lang="en-US" dirty="0"/>
              <a:t>We also have unmanaged disks, those are legacy disks. One of the unique capability is that we have REST support. You do not need to mount the disks to your VM to access the disks.</a:t>
            </a:r>
          </a:p>
          <a:p>
            <a:pPr marL="178027" indent="-178027">
              <a:buFontTx/>
              <a:buChar char="-"/>
            </a:pPr>
            <a:endParaRPr lang="en-US" dirty="0"/>
          </a:p>
          <a:p>
            <a:pPr marL="0" indent="0">
              <a:buNone/>
            </a:pPr>
            <a:endParaRPr lang="en-US" dirty="0"/>
          </a:p>
          <a:p>
            <a:pPr marL="0" indent="0">
              <a:buNone/>
            </a:pPr>
            <a:endParaRPr lang="en-US" dirty="0"/>
          </a:p>
          <a:p>
            <a:pPr marL="237369" indent="-237369">
              <a:buAutoNum type="arabicPeriod"/>
            </a:pPr>
            <a:endParaRPr lang="en-US" dirty="0"/>
          </a:p>
          <a:p>
            <a:pPr marL="237369" indent="-237369">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9/14/2018 11:51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804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3232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50464">
              <a:defRPr/>
            </a:pPr>
            <a:fld id="{8EF6959A-04A4-40E8-BC35-59B52226F369}" type="slidenum">
              <a:rPr lang="en-IN">
                <a:solidFill>
                  <a:prstClr val="black"/>
                </a:solidFill>
                <a:latin typeface="Calibri" panose="020F0502020204030204"/>
              </a:rPr>
              <a:pPr defTabSz="950464">
                <a:defRPr/>
              </a:pPr>
              <a:t>84</a:t>
            </a:fld>
            <a:endParaRPr lang="en-IN">
              <a:solidFill>
                <a:prstClr val="black"/>
              </a:solidFill>
              <a:latin typeface="Calibri" panose="020F0502020204030204"/>
            </a:endParaRPr>
          </a:p>
        </p:txBody>
      </p:sp>
    </p:spTree>
    <p:extLst>
      <p:ext uri="{BB962C8B-B14F-4D97-AF65-F5344CB8AC3E}">
        <p14:creationId xmlns:p14="http://schemas.microsoft.com/office/powerpoint/2010/main" val="19698901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9/14/2018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5356045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dirty="0"/>
              <a:t>Key talking</a:t>
            </a:r>
            <a:r>
              <a:rPr lang="en-US" sz="1400" b="1" baseline="0" dirty="0"/>
              <a:t> points: </a:t>
            </a:r>
          </a:p>
          <a:p>
            <a:r>
              <a:rPr lang="en-US" dirty="0"/>
              <a:t>Managed disks is a new</a:t>
            </a:r>
            <a:r>
              <a:rPr lang="en-US" baseline="0" dirty="0"/>
              <a:t> feature that is cross cutting. You will see different aspects of it when we discuss security and flexibility improvements later in the presentation.</a:t>
            </a:r>
          </a:p>
          <a:p>
            <a:endParaRPr lang="en-US" baseline="0" dirty="0"/>
          </a:p>
          <a:p>
            <a:r>
              <a:rPr lang="en-US" sz="1400" dirty="0"/>
              <a:t>Managed disks simplifies scale by taking away the need for the administrator to know about service limits of storage accounts and ensure that IOPS and throughput capabilities are easy to understand. </a:t>
            </a:r>
          </a:p>
          <a:p>
            <a:endParaRPr lang="en-US" sz="1400" dirty="0"/>
          </a:p>
          <a:p>
            <a:r>
              <a:rPr lang="en-US" sz="1400" dirty="0"/>
              <a:t>Managed disks also integrate directly with virtual machine scale sets to automatically scale the front end compute and the backend storage. </a:t>
            </a:r>
            <a:endParaRPr lang="en-US" sz="1200" dirty="0"/>
          </a:p>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759378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dirty="0"/>
              <a:t>Key talking</a:t>
            </a:r>
            <a:r>
              <a:rPr lang="en-US" sz="1400" b="1" baseline="0" dirty="0"/>
              <a:t> points: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dirty="0"/>
          </a:p>
          <a:p>
            <a:pPr marL="0" marR="0" lvl="0" indent="0" algn="l" defTabSz="932425" rtl="0" eaLnBrk="1" fontAlgn="auto" latinLnBrk="0" hangingPunct="1">
              <a:lnSpc>
                <a:spcPct val="100000"/>
              </a:lnSpc>
              <a:spcBef>
                <a:spcPts val="0"/>
              </a:spcBef>
              <a:spcAft>
                <a:spcPts val="0"/>
              </a:spcAft>
              <a:buClrTx/>
              <a:buSzTx/>
              <a:buFontTx/>
              <a:buNone/>
              <a:tabLst/>
              <a:defRPr/>
            </a:pPr>
            <a:r>
              <a:rPr lang="en-US" dirty="0"/>
              <a:t>Today disk management is a fairly complex process. Users must understand service limits of storage accounts and directly manage page blobs in one or more storage accounts to ensure they have enough storage capacity and IOPs. Availability is also an issue as a storage account could potentially be a single point of failure.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dirty="0"/>
          </a:p>
          <a:p>
            <a:pPr marL="0" marR="0" lvl="0" indent="0" algn="l" defTabSz="932425" rtl="0" eaLnBrk="1" fontAlgn="auto" latinLnBrk="0" hangingPunct="1">
              <a:lnSpc>
                <a:spcPct val="100000"/>
              </a:lnSpc>
              <a:spcBef>
                <a:spcPts val="0"/>
              </a:spcBef>
              <a:spcAft>
                <a:spcPts val="0"/>
              </a:spcAft>
              <a:buClrTx/>
              <a:buSzTx/>
              <a:buFontTx/>
              <a:buNone/>
              <a:tabLst/>
              <a:defRPr/>
            </a:pPr>
            <a:r>
              <a:rPr lang="en-US" dirty="0"/>
              <a:t>Managed disks solves</a:t>
            </a:r>
            <a:r>
              <a:rPr lang="en-US" baseline="0" dirty="0"/>
              <a:t> the availability problem by ensuring the disks are created on physically separate stamps of storage when provisioned with VMs in an availability set. </a:t>
            </a:r>
            <a:endParaRPr lang="en-US" dirty="0"/>
          </a:p>
          <a:p>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t>87</a:t>
            </a:fld>
            <a:endParaRPr lang="en-US"/>
          </a:p>
        </p:txBody>
      </p:sp>
    </p:spTree>
    <p:extLst>
      <p:ext uri="{BB962C8B-B14F-4D97-AF65-F5344CB8AC3E}">
        <p14:creationId xmlns:p14="http://schemas.microsoft.com/office/powerpoint/2010/main" val="26760687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1E76DAC-4389-45FA-ACC3-E28A6BAE08AE}" type="datetime1">
              <a:rPr lang="en-US" smtClean="0">
                <a:solidFill>
                  <a:prstClr val="black"/>
                </a:solidFill>
              </a:rPr>
              <a:pPr/>
              <a:t>9/14/2018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88</a:t>
            </a:fld>
            <a:endParaRPr lang="en-US" dirty="0">
              <a:solidFill>
                <a:prstClr val="black"/>
              </a:solidFill>
            </a:endParaRPr>
          </a:p>
        </p:txBody>
      </p:sp>
    </p:spTree>
    <p:extLst>
      <p:ext uri="{BB962C8B-B14F-4D97-AF65-F5344CB8AC3E}">
        <p14:creationId xmlns:p14="http://schemas.microsoft.com/office/powerpoint/2010/main" val="18400074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9/14/2018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10762468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 not specify a disk type, the disk type is chosen based on the size of disk you create and rounder up to the applicable disk type. Therefore any disk 128 GB or smaller will be a P10, any disk between 129 and 512 will be a P20 and any disk over 512 will be a P30.</a:t>
            </a:r>
          </a:p>
          <a:p>
            <a:endParaRPr lang="en-US" dirty="0"/>
          </a:p>
          <a:p>
            <a:r>
              <a:rPr lang="en-US" sz="1200" kern="1200" dirty="0">
                <a:solidFill>
                  <a:schemeClr val="tx1"/>
                </a:solidFill>
                <a:latin typeface="+mn-lt"/>
                <a:ea typeface="+mn-ea"/>
                <a:cs typeface="+mn-cs"/>
              </a:rPr>
              <a:t>https://azure.microsoft.com/en-us/documentation/articles/storage-premium-storage-preview-portal/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http://azure.microsoft.com/en-us/pricing/details/storage/ - use east us2 to see pricing</a:t>
            </a:r>
          </a:p>
          <a:p>
            <a:endParaRPr lang="en-US" dirty="0"/>
          </a:p>
          <a:p>
            <a:endParaRPr lang="en-US" dirty="0"/>
          </a:p>
          <a:p>
            <a:r>
              <a:rPr lang="en-US" dirty="0">
                <a:hlinkClick r:id="rId3"/>
              </a:rPr>
              <a:t>http://azure.microsoft.com/blog/2014/12/11/introducing-premium-storage-high-performance-storage-for-azure-virtual-machine-workloads/</a:t>
            </a:r>
            <a:endParaRPr lang="en-US" dirty="0"/>
          </a:p>
          <a:p>
            <a:r>
              <a:rPr lang="en-US" dirty="0">
                <a:hlinkClick r:id="rId4"/>
              </a:rPr>
              <a:t>http://azure.microsoft.com/en-us/documentation/articles/storage-premium-storage-preview-portal/</a:t>
            </a:r>
            <a:endParaRPr lang="en-US" dirty="0"/>
          </a:p>
          <a:p>
            <a:r>
              <a:rPr lang="en-US" dirty="0">
                <a:hlinkClick r:id="rId5"/>
              </a:rPr>
              <a:t>http://azure.microsoft.com/blog/2015/04/16/azure-premium-storage-now-generally-available-2/</a:t>
            </a:r>
            <a:endParaRPr lang="en-US" dirty="0"/>
          </a:p>
          <a:p>
            <a:endParaRPr lang="en-US" dirty="0"/>
          </a:p>
          <a:p>
            <a:r>
              <a:rPr lang="en-US" dirty="0"/>
              <a:t>http://azure.microsoft.com/en-us/pricing/details/storage/ - use east us2 to see pricing</a:t>
            </a:r>
          </a:p>
          <a:p>
            <a:endParaRPr lang="en-US" dirty="0"/>
          </a:p>
          <a:p>
            <a:endParaRPr lang="en-US" dirty="0"/>
          </a:p>
          <a:p>
            <a:r>
              <a:rPr lang="en-US" dirty="0"/>
              <a:t>DS required as to ensure predictable performance local SSD is</a:t>
            </a:r>
            <a:r>
              <a:rPr lang="en-US" baseline="0" dirty="0"/>
              <a:t> used along with RAM to form a </a:t>
            </a:r>
            <a:r>
              <a:rPr lang="en-US" baseline="0" dirty="0" err="1"/>
              <a:t>Blobcache</a:t>
            </a:r>
            <a:r>
              <a:rPr lang="en-US" baseline="0" dirty="0"/>
              <a:t>. This is why DS has smaller temp drive than D (because delta is used for caching)</a:t>
            </a:r>
          </a:p>
          <a:p>
            <a:endParaRPr lang="en-US" baseline="0" dirty="0"/>
          </a:p>
          <a:p>
            <a:r>
              <a:rPr lang="en-US" baseline="0" dirty="0"/>
              <a:t>GS coming soon allow premium storage to be used with G series</a:t>
            </a:r>
          </a:p>
          <a:p>
            <a:endParaRPr lang="en-US" baseline="0" dirty="0"/>
          </a:p>
          <a:p>
            <a:r>
              <a:rPr lang="en-US" b="1" dirty="0"/>
              <a:t>Q. What are the limits associated with Azure Premium Storage?</a:t>
            </a:r>
            <a:endParaRPr lang="en-US" dirty="0"/>
          </a:p>
          <a:p>
            <a:r>
              <a:rPr lang="en-US" b="1" dirty="0"/>
              <a:t>A.</a:t>
            </a:r>
            <a:r>
              <a:rPr lang="en-US" dirty="0"/>
              <a:t> For regular Azure storage accounts there is an IOPS limit and a capacity limit. Premium Storage accounts have a 35 TB limit but not a fixed IOPS limit. Instead the capacity limit indirectly restricts the amount of IOPS per Premium Storage account. Based on the 35 TB limit it would be possible to get around 150,000 IOPS from a single Premium Storage account.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E8966D-E35F-44E2-B3EC-7543C3C514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0742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91</a:t>
            </a:fld>
            <a:endParaRPr lang="en-US" dirty="0"/>
          </a:p>
        </p:txBody>
      </p:sp>
    </p:spTree>
    <p:extLst>
      <p:ext uri="{BB962C8B-B14F-4D97-AF65-F5344CB8AC3E}">
        <p14:creationId xmlns:p14="http://schemas.microsoft.com/office/powerpoint/2010/main" val="34306112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Availability Zones add yet another high availability option natively within Azure to help you build a comprehensive resiliency plan for your mission critical applications.  Run highly available workloads in Availability Zones, Availability Sets, or Virtual Machine Scale Sets, then use Azure Site Recovery for Disaster Recovery, and Azure Backup for VM snapshots.  Availability Zones help to protect you from datacenter-level failures, as each one has its own independent power source, network, and cooling.. The physical separation of Availability Zones within a region protects applications and data from datacenter-level failures.  Use Availability Zones or another high availability solution in one region and utilize a region pair for disaster recovery and backup, for resiliency with data residency.</a:t>
            </a:r>
          </a:p>
          <a:p>
            <a:endParaRPr lang="en-US" dirty="0"/>
          </a:p>
          <a:p>
            <a:r>
              <a:rPr lang="en-US" b="1" dirty="0"/>
              <a:t>Regions that support Availability Zones</a:t>
            </a:r>
            <a:endParaRPr lang="en-US" dirty="0"/>
          </a:p>
          <a:p>
            <a:r>
              <a:rPr lang="en-US" dirty="0"/>
              <a:t>US Central- GA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France Central- GA</a:t>
            </a:r>
            <a:br>
              <a:rPr lang="en-US" dirty="0"/>
            </a:br>
            <a:r>
              <a:rPr lang="en-US" dirty="0"/>
              <a:t>East US 2- Preview</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West Europe- Preview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Southeast Asia- Preview</a:t>
            </a:r>
          </a:p>
          <a:p>
            <a:endParaRPr lang="en-US" dirty="0">
              <a:cs typeface="Calibri"/>
            </a:endParaRPr>
          </a:p>
          <a:p>
            <a:r>
              <a:rPr lang="en-US" b="1" dirty="0"/>
              <a:t>Services that support Availability Zones Preview</a:t>
            </a:r>
            <a:endParaRPr lang="en-US" dirty="0"/>
          </a:p>
          <a:p>
            <a:r>
              <a:rPr lang="en-US" dirty="0"/>
              <a:t>The Azure services that support Availability Zones are: </a:t>
            </a:r>
            <a:endParaRPr lang="en-US" dirty="0">
              <a:cs typeface="Calibri"/>
            </a:endParaRPr>
          </a:p>
          <a:p>
            <a:r>
              <a:rPr lang="en-US" dirty="0"/>
              <a:t>Linux Virtual Machines</a:t>
            </a:r>
            <a:endParaRPr lang="en-US" dirty="0">
              <a:cs typeface="Calibri"/>
            </a:endParaRPr>
          </a:p>
          <a:p>
            <a:r>
              <a:rPr lang="en-US" dirty="0"/>
              <a:t>Windows Virtual Machines</a:t>
            </a:r>
            <a:endParaRPr lang="en-US" dirty="0">
              <a:cs typeface="Calibri"/>
            </a:endParaRPr>
          </a:p>
          <a:p>
            <a:r>
              <a:rPr lang="en-US" dirty="0"/>
              <a:t>Virtual Machine Scale Sets</a:t>
            </a:r>
            <a:endParaRPr lang="en-US" dirty="0">
              <a:cs typeface="Calibri"/>
            </a:endParaRPr>
          </a:p>
          <a:p>
            <a:r>
              <a:rPr lang="en-US" dirty="0"/>
              <a:t>Managed Disks</a:t>
            </a:r>
            <a:endParaRPr lang="en-US" dirty="0">
              <a:cs typeface="Calibri"/>
            </a:endParaRPr>
          </a:p>
          <a:p>
            <a:r>
              <a:rPr lang="en-US" dirty="0"/>
              <a:t>Load Balancer</a:t>
            </a:r>
            <a:endParaRPr lang="en-US" dirty="0">
              <a:cs typeface="Calibri"/>
            </a:endParaRPr>
          </a:p>
          <a:p>
            <a:r>
              <a:rPr lang="en-US" dirty="0"/>
              <a:t>Public IP address</a:t>
            </a:r>
          </a:p>
          <a:p>
            <a:r>
              <a:rPr lang="en-US" dirty="0"/>
              <a:t>Zone-Redundant Storage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6664B15-1D24-44D4-B84B-79E33351101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84458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defTabSz="931774">
              <a:defRPr/>
            </a:pPr>
            <a:fld id="{93484898-C74C-410F-827F-F5F157B684C3}" type="slidenum">
              <a:rPr lang="en-US">
                <a:solidFill>
                  <a:prstClr val="black"/>
                </a:solidFill>
                <a:latin typeface="Calibri" panose="020F0502020204030204"/>
              </a:rPr>
              <a:pPr defTabSz="931774">
                <a:defRPr/>
              </a:pPr>
              <a:t>93</a:t>
            </a:fld>
            <a:endParaRPr lang="en-US">
              <a:solidFill>
                <a:prstClr val="black"/>
              </a:solidFill>
              <a:latin typeface="Calibri" panose="020F0502020204030204"/>
            </a:endParaRPr>
          </a:p>
        </p:txBody>
      </p:sp>
    </p:spTree>
    <p:extLst>
      <p:ext uri="{BB962C8B-B14F-4D97-AF65-F5344CB8AC3E}">
        <p14:creationId xmlns:p14="http://schemas.microsoft.com/office/powerpoint/2010/main" val="2378523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2100215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cs typeface="Calibri"/>
              </a:rPr>
              <a:t>Key Messages: This slide simply sets the stage. Azure compute offers a rich development environment and IaaS capabilities that can help you develop a broad range of applications. For each type of application you can select the right VM that best suits your needs. We continue to expand and enrich the variety of VMs available to you so you can continue to fuel your innovation and growth to Azure. </a:t>
            </a:r>
          </a:p>
          <a:p>
            <a:endParaRPr lang="en-US" sz="900" b="1" dirty="0"/>
          </a:p>
          <a:p>
            <a:r>
              <a:rPr lang="en-US" sz="900" dirty="0">
                <a:cs typeface="Calibri"/>
              </a:rPr>
              <a:t>Products recently introduced include:</a:t>
            </a:r>
          </a:p>
          <a:p>
            <a:pPr>
              <a:defRPr/>
            </a:pPr>
            <a:endParaRPr lang="en-US" sz="900" dirty="0"/>
          </a:p>
          <a:p>
            <a:pPr marL="0" indent="0">
              <a:buFontTx/>
              <a:buNone/>
              <a:defRPr/>
            </a:pPr>
            <a:r>
              <a:rPr lang="en-US" sz="900" b="1" dirty="0"/>
              <a:t>1. M-Series VMs now certified for SAP HANA. You can now develop applications on Azure for the SAP HANA platform that has been recently certified for M-Series. </a:t>
            </a:r>
            <a:r>
              <a:rPr lang="en-US" sz="900" dirty="0"/>
              <a:t>The</a:t>
            </a:r>
            <a:r>
              <a:rPr lang="en-US" sz="900" kern="1200" dirty="0">
                <a:effectLst/>
                <a:ea typeface="+mn-ea"/>
                <a:cs typeface="+mn-cs"/>
              </a:rPr>
              <a:t> M-series family of Azure virtual machines are the largest memory-optimized VMs to date. These VMs are ideal for heavy in-memory workloads such as SAP HANA. </a:t>
            </a:r>
            <a:r>
              <a:rPr lang="en-US" sz="900" b="0" i="0" u="none" strike="noStrike" kern="1200" dirty="0">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r>
              <a:rPr lang="en-US" sz="900" dirty="0">
                <a:cs typeface="Calibri"/>
              </a:rPr>
              <a:t>Refer to the blog for the announcement </a:t>
            </a:r>
            <a:r>
              <a:rPr lang="en-US" sz="900" dirty="0">
                <a:hlinkClick r:id="rId3"/>
              </a:rPr>
              <a:t>https://azure.microsoft.com/en-us/blog/azure-m-series-vms-are-now-sap-hana-certified/</a:t>
            </a:r>
            <a:r>
              <a:rPr lang="en-US" sz="900" dirty="0"/>
              <a:t> </a:t>
            </a:r>
          </a:p>
          <a:p>
            <a:pPr marL="0" indent="0">
              <a:buFontTx/>
              <a:buNone/>
              <a:defRPr/>
            </a:pPr>
            <a:endParaRPr lang="en-US" sz="900" b="0" i="0" u="none" strike="noStrike" kern="1200" dirty="0">
              <a:cs typeface="Calibri"/>
            </a:endParaRPr>
          </a:p>
          <a:p>
            <a:pPr marL="0" indent="0">
              <a:buFontTx/>
              <a:buNone/>
              <a:defRPr/>
            </a:pPr>
            <a:r>
              <a:rPr lang="en-US" sz="900" b="1" dirty="0"/>
              <a:t>2. NVIDIA’s latest GPU for HPC and AI is available in Azure</a:t>
            </a:r>
            <a:r>
              <a:rPr lang="en-US" sz="900" dirty="0"/>
              <a:t>. For those of you focused on HPC applications and AI, not too long ago we announced major expansion of our GPU fleet. NVIDIA GPUs are at the heart of a lot of discovery and innovation. And with our tools like </a:t>
            </a:r>
            <a:r>
              <a:rPr lang="en-US" sz="900" dirty="0">
                <a:hlinkClick r:id="rId4"/>
              </a:rPr>
              <a:t>Batch</a:t>
            </a:r>
            <a:r>
              <a:rPr lang="en-US" sz="900" dirty="0"/>
              <a:t>, </a:t>
            </a:r>
            <a:r>
              <a:rPr lang="en-US" sz="900" dirty="0">
                <a:hlinkClick r:id="rId5"/>
              </a:rPr>
              <a:t>Batch AI</a:t>
            </a:r>
            <a:r>
              <a:rPr lang="en-US" sz="900" dirty="0"/>
              <a:t>, and the </a:t>
            </a:r>
            <a:r>
              <a:rPr lang="en-US" sz="900" dirty="0">
                <a:hlinkClick r:id="rId6"/>
              </a:rPr>
              <a:t>Data Science Virtual Machine</a:t>
            </a:r>
            <a:r>
              <a:rPr lang="en-US" sz="900" dirty="0"/>
              <a:t> images, Azure customers and developers are in a great position to expand what is possible and bring to market innovative AI and HPC </a:t>
            </a:r>
            <a:r>
              <a:rPr lang="en-US" sz="900" dirty="0" err="1"/>
              <a:t>applications.</a:t>
            </a:r>
            <a:r>
              <a:rPr lang="en-US" sz="900" dirty="0" err="1">
                <a:hlinkClick r:id="rId7"/>
              </a:rPr>
              <a:t>https</a:t>
            </a:r>
            <a:r>
              <a:rPr lang="en-US" sz="900" dirty="0">
                <a:hlinkClick r:id="rId7"/>
              </a:rPr>
              <a:t>://azure.microsoft.com/</a:t>
            </a:r>
            <a:r>
              <a:rPr lang="en-US" sz="900" dirty="0" err="1">
                <a:hlinkClick r:id="rId7"/>
              </a:rPr>
              <a:t>en</a:t>
            </a:r>
            <a:r>
              <a:rPr lang="en-US" sz="900" dirty="0">
                <a:hlinkClick r:id="rId7"/>
              </a:rPr>
              <a:t>-us/blog/ncv3-vms-generally-available-other-gpus-expanding-regions/</a:t>
            </a:r>
            <a:r>
              <a:rPr lang="en-US" sz="900" dirty="0"/>
              <a:t> </a:t>
            </a:r>
            <a:r>
              <a:rPr lang="en-US" sz="900" b="0" i="0" u="none" strike="noStrike" kern="1200" dirty="0">
                <a:effectLst/>
                <a:ea typeface="+mn-ea"/>
                <a:cs typeface="+mn-cs"/>
              </a:rPr>
              <a:t>NCv3 brings NVIDIA’s latest GPU – the Tesla V100 – to our best-in-class HPC, machine learning, and AI products to bring huge amounts of value across a variety of industries. One preview customer told us their speech recognition models trained in less than 20 minutes, instead of the 1-2 hours that previous generation GPUs required. Another customer told us about the 40-50% performance boost they saw on their reservoir simulations. The ND-series, powered by NVIDIA Tesla P40 GPUs based on the new Pascal Architecture, will be excellent for training and inference. These instances will provide more than twice the performance over the previous generation for AI workloads utilizing CNTK, TensorFlow, Caffe, and other frameworks. The ND-series also offer a much larger GPU memory size (24 gigabytes), enabling you to fit much larger neural net models. Also, like our NC-series, the ND-series will offer RDMA and InfiniBand connectivity, so you will be able to run large-scale training jobs spanning hundreds of GPUs.</a:t>
            </a:r>
            <a:r>
              <a:rPr lang="en-US" sz="900" dirty="0"/>
              <a:t> </a:t>
            </a:r>
            <a:endParaRPr lang="en-US" sz="900" b="1" dirty="0">
              <a:cs typeface="Calibri"/>
            </a:endParaRPr>
          </a:p>
          <a:p>
            <a:pPr marL="0" indent="0">
              <a:buFontTx/>
              <a:buNone/>
              <a:defRPr/>
            </a:pPr>
            <a:endParaRPr lang="en-US" sz="900" b="1" dirty="0">
              <a:cs typeface="Calibri"/>
            </a:endParaRPr>
          </a:p>
          <a:p>
            <a:pPr marL="0" indent="0">
              <a:buFontTx/>
              <a:buNone/>
              <a:defRPr/>
            </a:pPr>
            <a:r>
              <a:rPr lang="en-US" sz="900" b="1" dirty="0">
                <a:cs typeface="Calibri"/>
              </a:rPr>
              <a:t>3. </a:t>
            </a:r>
            <a:r>
              <a:rPr lang="en-US" sz="900" b="0" dirty="0">
                <a:cs typeface="Calibri"/>
              </a:rPr>
              <a:t>W</a:t>
            </a:r>
            <a:r>
              <a:rPr lang="en-US" sz="900" b="0" dirty="0"/>
              <a:t>e have also announced two new VM sizes, E64i_v3 and E64is_v3</a:t>
            </a:r>
            <a:r>
              <a:rPr lang="en-US" sz="900" dirty="0"/>
              <a:t>, which are isolated to hardware and dedicated to a single customer.  These VMs are best suited for workloads that require a high degree of isolation from other customers for compliance and regulatory requirements. You can also choose to further subdivide the resources by using </a:t>
            </a:r>
            <a:r>
              <a:rPr lang="en-US" sz="900" u="sng" dirty="0">
                <a:hlinkClick r:id="rId8"/>
              </a:rPr>
              <a:t>Azure’s support for nested VMs</a:t>
            </a:r>
            <a:r>
              <a:rPr lang="en-US" sz="900" u="sng" dirty="0"/>
              <a:t>. </a:t>
            </a:r>
            <a:r>
              <a:rPr lang="en-US" sz="900" dirty="0"/>
              <a:t>The E64i_v3 and E64is_v3 will have the exact same performance and price as their cousins E64_v3 and E64s_v3 and will be available in each of the regions where E64_v3 and E64s_v3 are available today.  The small letter ‘</a:t>
            </a:r>
            <a:r>
              <a:rPr lang="en-US" sz="900" dirty="0" err="1"/>
              <a:t>i</a:t>
            </a:r>
            <a:r>
              <a:rPr lang="en-US" sz="900" dirty="0"/>
              <a:t>’ in the VM name denotes that they are “Isolated” sizes. Unlike the E64_v3 and E64s_v3, the two new E64i_v3 and E64is_v3 sizes are hardware bound sizes.  They will live and operate on our Intel® Xeon® Processor E5-2673 v4 2.3GHz hardware only and will be available until at least December 2021.  We will provide reminders 12 months in advance of the official decommissioning of the sizes and offer an updated isolated size like these sizes on our next hardware version. These two new E64i_v3 and E64is_v3 sizes will be available in the on-demand portal.  Starting on May 1st, 2018, they will also be made available for purchase as 1-year Reserved VM Instances.</a:t>
            </a:r>
            <a:endParaRPr lang="en-US" sz="900" dirty="0">
              <a:cs typeface="Calibri"/>
            </a:endParaRPr>
          </a:p>
          <a:p>
            <a:endParaRPr lang="en-US" sz="900" dirty="0">
              <a:solidFill>
                <a:srgbClr val="FFFFFF"/>
              </a:solidFill>
            </a:endParaRPr>
          </a:p>
          <a:p>
            <a:r>
              <a:rPr lang="en-US" sz="900" dirty="0"/>
              <a:t>The E64i_v3 and E64is_v3 are joining our other Isolated VM sizes in the Azure family:</a:t>
            </a:r>
          </a:p>
          <a:p>
            <a:endParaRPr lang="en-US" sz="900" dirty="0">
              <a:solidFill>
                <a:srgbClr val="FFFFFF"/>
              </a:solidFill>
            </a:endParaRPr>
          </a:p>
          <a:p>
            <a:r>
              <a:rPr lang="en-US" sz="900" u="sng" dirty="0">
                <a:hlinkClick r:id="rId9"/>
              </a:rPr>
              <a:t>Standard_D15_v2</a:t>
            </a:r>
            <a:endParaRPr lang="en-US" sz="900" dirty="0"/>
          </a:p>
          <a:p>
            <a:r>
              <a:rPr lang="en-US" sz="900" u="sng" dirty="0">
                <a:hlinkClick r:id="rId9"/>
              </a:rPr>
              <a:t>Standard_DS15_v2</a:t>
            </a:r>
            <a:endParaRPr lang="en-US" sz="900" dirty="0"/>
          </a:p>
          <a:p>
            <a:r>
              <a:rPr lang="en-US" sz="900" u="sng" dirty="0">
                <a:hlinkClick r:id="rId9"/>
              </a:rPr>
              <a:t>Standard_E64i_v3</a:t>
            </a:r>
            <a:endParaRPr lang="en-US" sz="900" dirty="0"/>
          </a:p>
          <a:p>
            <a:r>
              <a:rPr lang="en-US" sz="900" u="sng" dirty="0">
                <a:hlinkClick r:id="rId9"/>
              </a:rPr>
              <a:t>Standard_E64is_v3</a:t>
            </a:r>
            <a:endParaRPr lang="en-US" sz="900" dirty="0"/>
          </a:p>
          <a:p>
            <a:r>
              <a:rPr lang="en-US" sz="900" u="sng" dirty="0">
                <a:hlinkClick r:id="rId10"/>
              </a:rPr>
              <a:t>Standard_F72s</a:t>
            </a:r>
            <a:endParaRPr lang="en-US" sz="900" dirty="0"/>
          </a:p>
          <a:p>
            <a:r>
              <a:rPr lang="en-US" sz="900" u="sng" dirty="0">
                <a:hlinkClick r:id="rId9"/>
              </a:rPr>
              <a:t>Standard_G5</a:t>
            </a:r>
            <a:endParaRPr lang="en-US" sz="900" dirty="0"/>
          </a:p>
          <a:p>
            <a:r>
              <a:rPr lang="en-US" sz="900" u="sng" dirty="0">
                <a:hlinkClick r:id="rId9"/>
              </a:rPr>
              <a:t>Standard_GS5</a:t>
            </a:r>
            <a:endParaRPr lang="en-US" sz="900" dirty="0"/>
          </a:p>
          <a:p>
            <a:r>
              <a:rPr lang="en-US" sz="900" u="sng" dirty="0">
                <a:hlinkClick r:id="rId11"/>
              </a:rPr>
              <a:t>Standard_L32s</a:t>
            </a:r>
            <a:endParaRPr lang="en-US" sz="900" dirty="0"/>
          </a:p>
          <a:p>
            <a:r>
              <a:rPr lang="en-US" sz="900" u="sng" dirty="0">
                <a:hlinkClick r:id="rId9"/>
              </a:rPr>
              <a:t>Standard_M128ms</a:t>
            </a:r>
            <a:endParaRPr lang="en-US" sz="900" dirty="0"/>
          </a:p>
          <a:p>
            <a:r>
              <a:rPr lang="en-US" sz="900" u="sng" dirty="0">
                <a:hlinkClick r:id="rId9"/>
              </a:rPr>
              <a:t>Standard_M128s</a:t>
            </a:r>
            <a:endParaRPr lang="en-US" sz="900" dirty="0"/>
          </a:p>
          <a:p>
            <a:endParaRPr lang="en-US" sz="900" dirty="0">
              <a:solidFill>
                <a:srgbClr val="FFFFFF"/>
              </a:solidFill>
            </a:endParaRPr>
          </a:p>
          <a:p>
            <a:r>
              <a:rPr lang="en-US" sz="900" dirty="0"/>
              <a:t>We encourage you to use these VMs for workloads needing a high degree of isolation.</a:t>
            </a:r>
          </a:p>
          <a:p>
            <a:endParaRPr lang="en-US" sz="900" b="1" dirty="0">
              <a:cs typeface="Calibri"/>
            </a:endParaRPr>
          </a:p>
          <a:p>
            <a:r>
              <a:rPr lang="en-US" sz="900" b="1" dirty="0">
                <a:cs typeface="Calibri"/>
              </a:rPr>
              <a:t>----------------------------------------</a:t>
            </a:r>
          </a:p>
          <a:p>
            <a:endParaRPr lang="en-US" sz="900" b="1" dirty="0">
              <a:cs typeface="Calibri"/>
            </a:endParaRPr>
          </a:p>
          <a:p>
            <a:r>
              <a:rPr lang="en-US" sz="900" b="1" dirty="0">
                <a:cs typeface="Calibri"/>
              </a:rPr>
              <a:t>BACKGROUND INFO </a:t>
            </a:r>
            <a:endParaRPr lang="en-US" sz="900" b="1" dirty="0"/>
          </a:p>
          <a:p>
            <a:endParaRPr lang="en-US" sz="900" b="1" dirty="0"/>
          </a:p>
          <a:p>
            <a:pPr lvl="0"/>
            <a:r>
              <a:rPr lang="en-US" sz="900" b="1" dirty="0"/>
              <a:t>Entry Level</a:t>
            </a:r>
          </a:p>
          <a:p>
            <a:r>
              <a:rPr lang="en-US" sz="900" b="0" i="0" u="none" strike="noStrike" kern="1200" dirty="0">
                <a:solidFill>
                  <a:schemeClr val="tx1"/>
                </a:solidFill>
                <a:effectLst/>
                <a:ea typeface="+mn-ea"/>
                <a:cs typeface="+mn-cs"/>
              </a:rPr>
              <a:t>A-series VMs have CPU performance and memory configurations best suited for entry-level workloads like development and test. They are economical and provide a low-cost option to get started with Azure.</a:t>
            </a:r>
          </a:p>
          <a:p>
            <a:r>
              <a:rPr lang="en-US" sz="900" b="0" i="0" u="none" strike="noStrike" kern="1200" dirty="0">
                <a:solidFill>
                  <a:schemeClr val="tx1"/>
                </a:solidFill>
                <a:effectLst/>
                <a:ea typeface="+mn-ea"/>
                <a:cs typeface="+mn-cs"/>
              </a:rPr>
              <a:t>Example use cases include development and test servers, low-traffic web servers, small-to-medium databases, servers for proof-of-concepts, and code repositories.</a:t>
            </a:r>
          </a:p>
          <a:p>
            <a:pPr lvl="0"/>
            <a:endParaRPr lang="en-US" sz="900" b="1" dirty="0"/>
          </a:p>
          <a:p>
            <a:pPr lvl="0"/>
            <a:r>
              <a:rPr lang="en-US" sz="900" b="1" dirty="0"/>
              <a:t>Burstable</a:t>
            </a:r>
          </a:p>
          <a:p>
            <a:r>
              <a:rPr lang="en-US" sz="900" kern="1200" dirty="0">
                <a:solidFill>
                  <a:schemeClr val="tx1"/>
                </a:solidFill>
                <a:effectLst/>
                <a:ea typeface="+mn-ea"/>
                <a:cs typeface="+mn-cs"/>
              </a:rPr>
              <a:t>B-series are economical virtual machines that provide a low-cost option for workloads that typically run at a low-to-moderate baseline CPU utilization, but sometimes need to burst to significantly higher CPU utilization when the demand rises. </a:t>
            </a:r>
          </a:p>
          <a:p>
            <a:r>
              <a:rPr lang="en-US" sz="900" b="0" kern="1200" dirty="0">
                <a:solidFill>
                  <a:schemeClr val="tx1"/>
                </a:solidFill>
                <a:effectLst/>
                <a:ea typeface="+mn-ea"/>
                <a:cs typeface="+mn-cs"/>
              </a:rPr>
              <a:t>Example use cases include </a:t>
            </a:r>
            <a:r>
              <a:rPr lang="en-US" sz="900" kern="1200" dirty="0">
                <a:solidFill>
                  <a:schemeClr val="tx1"/>
                </a:solidFill>
                <a:effectLst/>
                <a:ea typeface="+mn-ea"/>
                <a:cs typeface="+mn-cs"/>
              </a:rPr>
              <a:t>development and test servers, low-traffic web servers, small databases, micro services, servers for proof-of-concepts, and build servers.</a:t>
            </a:r>
          </a:p>
          <a:p>
            <a:pPr lvl="0"/>
            <a:endParaRPr lang="en-US" sz="900" b="1" dirty="0"/>
          </a:p>
          <a:p>
            <a:pPr lvl="0"/>
            <a:r>
              <a:rPr lang="en-US" sz="900" b="1" dirty="0"/>
              <a:t>General Purpose</a:t>
            </a:r>
          </a:p>
          <a:p>
            <a:r>
              <a:rPr lang="en-US" sz="900" b="0" i="0" u="none" strike="noStrike" kern="1200" dirty="0">
                <a:effectLst/>
                <a:ea typeface="+mn-ea"/>
                <a:cs typeface="+mn-cs"/>
              </a:rPr>
              <a:t>The Dv3 and Ev3 sizes are able to run Windows 2016 hosts and enable Nested Virtualization and Hyper-V Containers for these new VM sizes. Nested virtualization allows you to run a Hyper-V server on an Azure virtual machine. With nested virtualization, you can run a Hyper-V Container in a virtualized container host, set up a Hyper-V lab in a virtualized environment, or to test multi-machine scenarios. You can find more information on </a:t>
            </a:r>
            <a:r>
              <a:rPr lang="en-US" sz="900" b="0" i="0" u="none" strike="noStrike" kern="1200" dirty="0">
                <a:effectLst/>
                <a:ea typeface="+mn-ea"/>
                <a:cs typeface="+mn-cs"/>
                <a:hlinkClick r:id="rId12"/>
              </a:rPr>
              <a:t>Nested Virtualization on Azure</a:t>
            </a:r>
            <a:r>
              <a:rPr lang="en-US" sz="900" b="0" i="0" u="none" strike="noStrike" kern="1200" dirty="0">
                <a:effectLst/>
                <a:ea typeface="+mn-ea"/>
                <a:cs typeface="+mn-cs"/>
              </a:rPr>
              <a:t>. </a:t>
            </a:r>
            <a:br>
              <a:rPr lang="en-US" sz="900" b="0" i="0" u="none" strike="noStrike" kern="1200" dirty="0">
                <a:cs typeface="Calibri"/>
              </a:rPr>
            </a:br>
            <a:endParaRPr lang="en-US" sz="900" b="0" i="0" u="none" strike="noStrike" kern="1200" dirty="0">
              <a:solidFill>
                <a:schemeClr val="tx1"/>
              </a:solidFill>
              <a:effectLst/>
              <a:ea typeface="+mn-ea"/>
              <a:cs typeface="+mn-cs"/>
            </a:endParaRPr>
          </a:p>
          <a:p>
            <a:r>
              <a:rPr lang="en-US" sz="900" b="0" i="0" u="none" strike="noStrike" kern="1200" dirty="0">
                <a:effectLst/>
                <a:ea typeface="+mn-ea"/>
                <a:cs typeface="+mn-cs"/>
              </a:rPr>
              <a:t>Our new Dv3 VM sizes are a good balance of memory to vCPU performance, with up to 64 vCPUs and 256 </a:t>
            </a:r>
            <a:r>
              <a:rPr lang="en-US" sz="900" b="0" i="0" u="none" strike="noStrike" kern="1200" dirty="0" err="1">
                <a:effectLst/>
                <a:ea typeface="+mn-ea"/>
                <a:cs typeface="+mn-cs"/>
              </a:rPr>
              <a:t>GiB</a:t>
            </a:r>
            <a:r>
              <a:rPr lang="en-US" sz="900" b="0" i="0" u="none" strike="noStrike" kern="1200" dirty="0">
                <a:effectLst/>
                <a:ea typeface="+mn-ea"/>
                <a:cs typeface="+mn-cs"/>
              </a:rPr>
              <a:t> of RAM. Our newly named Ev3 sizes provide you with more memory to vCPU than the Dv3, so you can run larger workloads on sizes up to our largest E64 size, with 64 vCPUs and </a:t>
            </a:r>
            <a:br>
              <a:rPr lang="en-US" sz="900" b="0" i="0" u="none" strike="noStrike" kern="1200" dirty="0">
                <a:cs typeface="Calibri"/>
              </a:rPr>
            </a:br>
            <a:r>
              <a:rPr lang="en-US" sz="900" b="0" i="0" u="none" strike="noStrike" kern="1200" dirty="0">
                <a:effectLst/>
                <a:ea typeface="+mn-ea"/>
                <a:cs typeface="+mn-cs"/>
              </a:rPr>
              <a:t>432 </a:t>
            </a:r>
            <a:r>
              <a:rPr lang="en-US" sz="900" b="0" i="0" u="none" strike="noStrike" kern="1200" dirty="0" err="1">
                <a:effectLst/>
                <a:ea typeface="+mn-ea"/>
                <a:cs typeface="+mn-cs"/>
              </a:rPr>
              <a:t>GiB</a:t>
            </a:r>
            <a:r>
              <a:rPr lang="en-US" sz="900" b="0" i="0" u="none" strike="noStrike" kern="1200" dirty="0">
                <a:effectLst/>
                <a:ea typeface="+mn-ea"/>
                <a:cs typeface="+mn-cs"/>
              </a:rPr>
              <a:t> of RAM. D2v3 instances are the latest hyper-threaded generation of general purpose instances.</a:t>
            </a:r>
            <a:r>
              <a:rPr lang="en-US" sz="900" dirty="0"/>
              <a:t> </a:t>
            </a:r>
            <a:endParaRPr lang="en-US" sz="900" b="0" i="0" u="none" strike="noStrike" kern="1200" dirty="0">
              <a:cs typeface="Calibri"/>
            </a:endParaRPr>
          </a:p>
          <a:p>
            <a:pPr lvl="0"/>
            <a:endParaRPr lang="en-US" sz="900" dirty="0"/>
          </a:p>
          <a:p>
            <a:pPr lvl="0"/>
            <a:r>
              <a:rPr lang="en-US" sz="900" b="1" dirty="0"/>
              <a:t>Compute Intensive</a:t>
            </a:r>
          </a:p>
          <a:p>
            <a:r>
              <a:rPr lang="en-US" sz="900" dirty="0"/>
              <a:t>The F-series </a:t>
            </a:r>
            <a:r>
              <a:rPr lang="en-US" sz="900" b="0" i="0" u="none" strike="noStrike" kern="1200" dirty="0">
                <a:solidFill>
                  <a:schemeClr val="tx1"/>
                </a:solidFill>
                <a:effectLst/>
                <a:ea typeface="+mn-ea"/>
                <a:cs typeface="+mn-cs"/>
              </a:rPr>
              <a:t>VM sizes sport a higher CPU-to-memory ratio. They feature 2 GB RAM and 16 GB of local Solid State Drive (SSD) per CPU core, and are optimized for compute-intensive workloads. The F-series is based on the 2.4 GHz Intel Xeon E5-2673 v3 (Haswell) processor, which can achieve clock speeds as high as 3.1 GHz with the Intel Turbo Boost Technology 2.0. Example use cases include scenarios like batch processing, web servers, analytics, and gaming.</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Azure now offers the fastest </a:t>
            </a:r>
            <a:r>
              <a:rPr lang="en-US" sz="900" b="0" i="0" u="none" strike="noStrike" kern="1200" dirty="0">
                <a:solidFill>
                  <a:schemeClr val="tx1"/>
                </a:solidFill>
                <a:effectLst/>
                <a:ea typeface="+mn-ea"/>
                <a:cs typeface="+mn-cs"/>
                <a:hlinkClick r:id="rId13"/>
              </a:rPr>
              <a:t>Intel Xeon Scalable</a:t>
            </a:r>
            <a:r>
              <a:rPr lang="en-US" sz="900" b="0" i="0" u="none" strike="noStrike" kern="1200" dirty="0">
                <a:solidFill>
                  <a:schemeClr val="tx1"/>
                </a:solidFill>
                <a:effectLst/>
                <a:ea typeface="+mn-ea"/>
                <a:cs typeface="+mn-cs"/>
              </a:rPr>
              <a:t> processor, code-named Skylake, in the public cloud. In Azure, we have seen growing demand for massive large-scale computation by customers doing financial modeling, scientific analysis, genomics, geothermal visualization, and deep learning. Our drive to continuously innovate in Azure allows us to offer cost-effective and best-in-class hardware for these world-changing workloads. </a:t>
            </a:r>
          </a:p>
          <a:p>
            <a:endParaRPr lang="en-US" sz="900" b="0" i="0" u="none" strike="noStrike" kern="1200" dirty="0">
              <a:solidFill>
                <a:schemeClr val="tx1"/>
              </a:solidFill>
              <a:effectLst/>
              <a:ea typeface="+mn-ea"/>
              <a:cs typeface="+mn-cs"/>
            </a:endParaRPr>
          </a:p>
          <a:p>
            <a:r>
              <a:rPr lang="en-US" sz="900" b="1" i="0" u="none" strike="noStrike" kern="1200" dirty="0">
                <a:solidFill>
                  <a:schemeClr val="tx1"/>
                </a:solidFill>
                <a:effectLst/>
                <a:ea typeface="+mn-ea"/>
                <a:cs typeface="+mn-cs"/>
              </a:rPr>
              <a:t>Memory Optimized</a:t>
            </a:r>
          </a:p>
          <a:p>
            <a:r>
              <a:rPr lang="en-US" sz="900" kern="1200" dirty="0">
                <a:solidFill>
                  <a:schemeClr val="tx1"/>
                </a:solidFill>
                <a:effectLst/>
                <a:ea typeface="+mn-ea"/>
                <a:cs typeface="+mn-cs"/>
              </a:rPr>
              <a:t>The M-series family of Azure virtual machines are the largest memory optimized VMs to date. These VMs are ideal for heavy in-memory workloads, such as SAP HANA. </a:t>
            </a:r>
            <a:r>
              <a:rPr lang="en-US" sz="900" b="0" i="0" u="none" strike="noStrike" kern="1200" dirty="0">
                <a:solidFill>
                  <a:schemeClr val="tx1"/>
                </a:solidFill>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G-series VMs feature the latest </a:t>
            </a:r>
            <a:r>
              <a:rPr lang="en-US" sz="900" b="0" i="0" u="none" strike="noStrike" kern="1200" dirty="0">
                <a:solidFill>
                  <a:schemeClr val="tx1"/>
                </a:solidFill>
                <a:effectLst/>
                <a:ea typeface="+mn-ea"/>
                <a:cs typeface="+mn-cs"/>
                <a:hlinkClick r:id="rId14"/>
              </a:rPr>
              <a:t>Intel Xeon processor E5 v3 family</a:t>
            </a:r>
            <a:r>
              <a:rPr lang="en-US" sz="900" b="0" i="0" u="none" strike="noStrike" kern="1200" dirty="0">
                <a:solidFill>
                  <a:schemeClr val="tx1"/>
                </a:solidFill>
                <a:effectLst/>
                <a:ea typeface="+mn-ea"/>
                <a:cs typeface="+mn-cs"/>
              </a:rPr>
              <a:t>, two times more memory, and four times more Solid State Drive storage (SSDs) than the General Purpose D-series. G-series sport RAM of up to ½ TB and 32 CPU cores, and provide unparalleled computational performance, memory, and local SSD storage for your most demanding applications. Example use cases include large SQL and NoSQL databases, ERP, SAP, and data warehousing solutions.</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Optimized for in-memory hyper-threaded applications, the E-series family of Azure virtual machines are optimized for heavy in-memory applications such as SAP HANA. These VMs are set up with high memory-to-core ratios that make them well-suited for relational database servers, with medium-to-large caches, and in-memory analytics. The E-series VMs range from 2 to 64 vCPUs and 16 to 432 </a:t>
            </a:r>
            <a:r>
              <a:rPr lang="en-US" sz="900" b="0" i="0" u="none" strike="noStrike" kern="1200" dirty="0" err="1">
                <a:solidFill>
                  <a:schemeClr val="tx1"/>
                </a:solidFill>
                <a:effectLst/>
                <a:ea typeface="+mn-ea"/>
                <a:cs typeface="+mn-cs"/>
              </a:rPr>
              <a:t>GiB</a:t>
            </a:r>
            <a:r>
              <a:rPr lang="en-US" sz="900" b="0" i="0" u="none" strike="noStrike" kern="1200" dirty="0">
                <a:solidFill>
                  <a:schemeClr val="tx1"/>
                </a:solidFill>
                <a:effectLst/>
                <a:ea typeface="+mn-ea"/>
                <a:cs typeface="+mn-cs"/>
              </a:rPr>
              <a:t> RAM, respectively.</a:t>
            </a:r>
          </a:p>
          <a:p>
            <a:endParaRPr lang="en-US" sz="900" b="0" i="0" u="none" strike="noStrike" kern="1200" dirty="0">
              <a:solidFill>
                <a:schemeClr val="tx1"/>
              </a:solidFill>
              <a:effectLst/>
              <a:ea typeface="+mn-ea"/>
              <a:cs typeface="+mn-cs"/>
            </a:endParaRPr>
          </a:p>
          <a:p>
            <a:pPr rtl="0" fontAlgn="base"/>
            <a:r>
              <a:rPr lang="en-US" sz="900" b="0" i="0" u="none" strike="noStrike" kern="1200" dirty="0">
                <a:solidFill>
                  <a:srgbClr val="FF0000"/>
                </a:solidFill>
                <a:effectLst/>
                <a:highlight>
                  <a:srgbClr val="FFFF00"/>
                </a:highlight>
                <a:ea typeface="+mn-ea"/>
                <a:cs typeface="+mn-cs"/>
              </a:rPr>
              <a:t>Two new VM sizes, E64i_v3 and E64is_v3, which are isolated to hardware and dedicated to a single customer. These VMs are best suited for workloads that require a high degree of isolation from other customers for compliance and regulatory requirements. The E64i_v3 and E64is_v3 will have the exact same performance and price as their cousins E64_v3 and E64s_v3, and they will be available in each of the regions where E64_v3 and E64s_v3 are available today. The small letter “I” in the VM name denotes that they are “Isolated” sizes. </a:t>
            </a:r>
          </a:p>
          <a:p>
            <a:pPr lvl="0"/>
            <a:endParaRPr lang="en-US" sz="900" dirty="0"/>
          </a:p>
          <a:p>
            <a:pPr lvl="0"/>
            <a:r>
              <a:rPr lang="en-US" sz="900" b="1" dirty="0"/>
              <a:t>Graphics Intensive</a:t>
            </a:r>
          </a:p>
          <a:p>
            <a:pPr lvl="0"/>
            <a:r>
              <a:rPr lang="en-US" sz="900" dirty="0"/>
              <a:t>NCv3 is available in East and South Central regions in the US. </a:t>
            </a:r>
            <a:r>
              <a:rPr lang="en-US" sz="900" b="0" i="0" u="none" strike="noStrike" kern="1200" dirty="0">
                <a:effectLst/>
                <a:ea typeface="+mn-ea"/>
                <a:cs typeface="+mn-cs"/>
              </a:rPr>
              <a:t>NCv3 brings NVIDIA’s latest GPU – the Tesla V100 – to our best-in-class HPC, machine learning, and AI products to bring huge amounts of value across a variety of industries. One preview customer told us their speech recognition models trained in less than 20 minutes, instead of the 1-2 hours that previous generation GPUs required. Another customer told us about the </a:t>
            </a:r>
            <a:br>
              <a:rPr lang="en-US" sz="900" b="0" i="0" u="none" strike="noStrike" kern="1200" dirty="0">
                <a:cs typeface="Calibri"/>
              </a:rPr>
            </a:br>
            <a:r>
              <a:rPr lang="en-US" sz="900" b="0" i="0" u="none" strike="noStrike" kern="1200" dirty="0">
                <a:effectLst/>
                <a:ea typeface="+mn-ea"/>
                <a:cs typeface="+mn-cs"/>
              </a:rPr>
              <a:t>40-50% performance boost they saw on their reservoir simulations.</a:t>
            </a:r>
            <a:endParaRPr lang="en-US" sz="900" b="0" i="0" u="none" strike="noStrike" kern="1200" dirty="0">
              <a:cs typeface="Calibri"/>
            </a:endParaRPr>
          </a:p>
          <a:p>
            <a:pPr lvl="0"/>
            <a:endParaRPr lang="en-US" sz="900" b="0" i="0" u="none" strike="noStrike" kern="1200" dirty="0">
              <a:solidFill>
                <a:schemeClr val="tx1"/>
              </a:solidFill>
              <a:effectLst/>
              <a:ea typeface="+mn-ea"/>
              <a:cs typeface="+mn-cs"/>
            </a:endParaRPr>
          </a:p>
          <a:p>
            <a:pPr lvl="0"/>
            <a:r>
              <a:rPr lang="en-US" sz="900" b="0" i="0" u="none" strike="noStrike" kern="1200" dirty="0">
                <a:effectLst/>
                <a:ea typeface="+mn-ea"/>
                <a:cs typeface="+mn-cs"/>
              </a:rPr>
              <a:t>The ND-series, powered by NVIDIA Tesla P40 GPUs based on the new Pascal Architecture, will be excellent for training and inference. These instances will provide more than twice the performance over the previous generation for FP32 (single-precision floating-point operations), for AI workloads utilizing CNTK, TensorFlow, Caffe, and other frameworks. The ND-series also offer a much larger GPU memory size (24 gigabytes), enabling you to fit much larger neural net models. Also, like our NC-series, the ND-series will offer RDMA and InfiniBand connectivity, so you will be able to run large-scale training jobs spanning hundreds of GPUs. They are available in East and West US and Southeast Asia.</a:t>
            </a:r>
            <a:endParaRPr lang="en-US" sz="900" b="0" i="0" u="none" strike="noStrike" kern="1200" dirty="0">
              <a:cs typeface="Calibri"/>
            </a:endParaRPr>
          </a:p>
          <a:p>
            <a:pPr lvl="0"/>
            <a:endParaRPr lang="en-US" sz="900" b="0" i="0" u="none" strike="noStrike" kern="1200" dirty="0">
              <a:solidFill>
                <a:schemeClr val="tx1"/>
              </a:solidFill>
              <a:effectLst/>
              <a:ea typeface="+mn-ea"/>
              <a:cs typeface="+mn-cs"/>
            </a:endParaRPr>
          </a:p>
          <a:p>
            <a:pPr lvl="0"/>
            <a:r>
              <a:rPr lang="en-US" sz="900" b="1" i="0" u="none" strike="noStrike" kern="1200" dirty="0">
                <a:solidFill>
                  <a:schemeClr val="tx1"/>
                </a:solidFill>
                <a:effectLst/>
                <a:ea typeface="+mn-ea"/>
                <a:cs typeface="+mn-cs"/>
              </a:rPr>
              <a:t>HPC</a:t>
            </a:r>
          </a:p>
          <a:p>
            <a:pPr lvl="0"/>
            <a:r>
              <a:rPr lang="en-US" sz="900" b="0" i="0" u="none" strike="noStrike" kern="1200" dirty="0">
                <a:solidFill>
                  <a:schemeClr val="tx1"/>
                </a:solidFill>
                <a:effectLst/>
                <a:ea typeface="+mn-ea"/>
                <a:cs typeface="+mn-cs"/>
              </a:rPr>
              <a:t>H-series VM sizes are suitable for any compute-intensive workload like complex engineering and scientific workloads like computational fluid dynamics, crash simulations, seismic exploration, and weather forecasting simulations. H-series VMs come with the fastest CPUs in public cloud, as well as RDMA with InfiniBand, which allows you to run high-performance computing (HPC) apps. The H-series is available across multiple regions in the US, Europe, and Asia. </a:t>
            </a:r>
          </a:p>
          <a:p>
            <a:pPr lvl="0"/>
            <a:endParaRPr lang="en-US" sz="900" dirty="0"/>
          </a:p>
          <a:p>
            <a:pPr lvl="0"/>
            <a:r>
              <a:rPr lang="en-US" sz="900" dirty="0"/>
              <a:t>Azure offers a comprehensive set of compute options for all types of apps, including entry-level, general purpose, memory optimized, storage optimized, and compute intensive.</a:t>
            </a:r>
          </a:p>
          <a:p>
            <a:pPr lvl="0"/>
            <a:endParaRPr lang="en-US" sz="900" dirty="0"/>
          </a:p>
          <a:p>
            <a:pPr defTabSz="950464">
              <a:defRPr/>
            </a:pPr>
            <a:r>
              <a:rPr lang="en-US" sz="900" dirty="0"/>
              <a:t>Our HPC and GPU fleet has fast performance with built-in </a:t>
            </a:r>
            <a:r>
              <a:rPr lang="en-US" sz="900" dirty="0" err="1"/>
              <a:t>Infiband</a:t>
            </a:r>
            <a:r>
              <a:rPr lang="en-US" sz="900" dirty="0"/>
              <a:t> support. Let’s take a look at some of the new compute types we’ve added:</a:t>
            </a:r>
          </a:p>
          <a:p>
            <a:pPr marL="171450" indent="-171450" defTabSz="950464">
              <a:buFont typeface="Arial" panose="020B0604020202020204" pitchFamily="34" charset="0"/>
              <a:buChar char="•"/>
              <a:defRPr/>
            </a:pPr>
            <a:r>
              <a:rPr lang="en-US" sz="900" dirty="0"/>
              <a:t>H-series: InfiniBand networking (industry-leading)</a:t>
            </a:r>
          </a:p>
          <a:p>
            <a:pPr marL="171450" indent="-171450">
              <a:buFont typeface="Arial" panose="020B0604020202020204" pitchFamily="34" charset="0"/>
              <a:buChar char="•"/>
            </a:pPr>
            <a:r>
              <a:rPr lang="en-US" sz="900" dirty="0"/>
              <a:t>SAP Large Instances up to </a:t>
            </a:r>
            <a:r>
              <a:rPr lang="en-US" sz="900" dirty="0" err="1"/>
              <a:t>to</a:t>
            </a:r>
            <a:r>
              <a:rPr lang="en-US" sz="900" dirty="0"/>
              <a:t> 20 TB (industry-leading) </a:t>
            </a:r>
          </a:p>
          <a:p>
            <a:pPr marL="171450" indent="-171450">
              <a:buFont typeface="Arial" panose="020B0604020202020204" pitchFamily="34" charset="0"/>
              <a:buChar char="•"/>
            </a:pPr>
            <a:r>
              <a:rPr lang="en-US" sz="900" dirty="0"/>
              <a:t>Fast networking (FPGA) – up to 30 </a:t>
            </a:r>
            <a:r>
              <a:rPr lang="en-US" sz="900" dirty="0" err="1"/>
              <a:t>gb</a:t>
            </a:r>
            <a:r>
              <a:rPr lang="en-US" sz="900" dirty="0"/>
              <a:t>/s from 25 </a:t>
            </a:r>
            <a:r>
              <a:rPr lang="en-US" sz="900" dirty="0" err="1"/>
              <a:t>gb</a:t>
            </a:r>
            <a:r>
              <a:rPr lang="en-US" sz="900" dirty="0"/>
              <a:t>/s last year (industry-leading)</a:t>
            </a:r>
          </a:p>
          <a:p>
            <a:pPr lvl="0"/>
            <a:endParaRPr lang="en-US" sz="900" dirty="0">
              <a:latin typeface="Segoe UI Light" pitchFamily="34" charset="0"/>
            </a:endParaRP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9/14/2018 11:51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94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40691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8725" y="850900"/>
            <a:ext cx="28051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95</a:t>
            </a:fld>
            <a:endParaRPr lang="en-US" dirty="0">
              <a:solidFill>
                <a:prstClr val="black"/>
              </a:solidFill>
            </a:endParaRPr>
          </a:p>
        </p:txBody>
      </p:sp>
    </p:spTree>
    <p:extLst>
      <p:ext uri="{BB962C8B-B14F-4D97-AF65-F5344CB8AC3E}">
        <p14:creationId xmlns:p14="http://schemas.microsoft.com/office/powerpoint/2010/main" val="27336736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96</a:t>
            </a:fld>
            <a:endParaRPr lang="en-US" dirty="0"/>
          </a:p>
        </p:txBody>
      </p:sp>
    </p:spTree>
    <p:extLst>
      <p:ext uri="{BB962C8B-B14F-4D97-AF65-F5344CB8AC3E}">
        <p14:creationId xmlns:p14="http://schemas.microsoft.com/office/powerpoint/2010/main" val="22349183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97</a:t>
            </a:fld>
            <a:endParaRPr lang="en-US"/>
          </a:p>
        </p:txBody>
      </p:sp>
    </p:spTree>
    <p:extLst>
      <p:ext uri="{BB962C8B-B14F-4D97-AF65-F5344CB8AC3E}">
        <p14:creationId xmlns:p14="http://schemas.microsoft.com/office/powerpoint/2010/main" val="41494173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9/14/2018 11:51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32246122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42252"/>
          </a:xfrm>
        </p:spPr>
        <p:txBody>
          <a:bodyPr/>
          <a:lstStyle/>
          <a:p>
            <a:r>
              <a:rPr lang="en-US"/>
              <a:t>We have recently introduced a number of enhancements to our Azure VMSS. As you may already know, with</a:t>
            </a:r>
            <a:r>
              <a:rPr lang="en-US" b="0" i="0" u="none" strike="noStrike" kern="1200">
                <a:effectLst/>
                <a:latin typeface="+mn-lt"/>
                <a:ea typeface="+mn-ea"/>
                <a:cs typeface="+mn-cs"/>
              </a:rPr>
              <a:t> VM Scale Sets, you can confidently deploy hundreds of identical virtual machines in minutes. With easy updates at scale, focus more on what matters—your application—and less on the infrastructure. Virtual Machine Scale Sets are elastic and designed to support your scale-out </a:t>
            </a:r>
            <a:r>
              <a:rPr lang="en-US"/>
              <a:t>applications </a:t>
            </a:r>
            <a:r>
              <a:rPr lang="en-US" b="0" i="0" u="none" strike="noStrike" kern="1200">
                <a:effectLst/>
                <a:latin typeface="+mn-lt"/>
                <a:ea typeface="+mn-ea"/>
                <a:cs typeface="+mn-cs"/>
              </a:rPr>
              <a:t>—including stateless web front ends, container orchestration, and microservices clusters. </a:t>
            </a:r>
            <a:r>
              <a:rPr lang="en-US" b="0" i="0" u="none" strike="noStrike" kern="1200">
                <a:effectLst/>
                <a:latin typeface="+mn-lt"/>
                <a:ea typeface="+mn-ea"/>
                <a:cs typeface="+mn-cs"/>
                <a:hlinkClick r:id="rId3"/>
              </a:rPr>
              <a:t>Azure Container Service</a:t>
            </a:r>
            <a:r>
              <a:rPr lang="en-US" b="0" i="0" u="none" strike="noStrike" kern="1200">
                <a:effectLst/>
                <a:latin typeface="+mn-lt"/>
                <a:ea typeface="+mn-ea"/>
                <a:cs typeface="+mn-cs"/>
              </a:rPr>
              <a:t> and </a:t>
            </a:r>
            <a:r>
              <a:rPr lang="en-US" b="0" i="0" u="none" strike="noStrike" kern="1200">
                <a:effectLst/>
                <a:latin typeface="+mn-lt"/>
                <a:ea typeface="+mn-ea"/>
                <a:cs typeface="+mn-cs"/>
                <a:hlinkClick r:id="rId4"/>
              </a:rPr>
              <a:t>Azure Service Fabric</a:t>
            </a:r>
            <a:r>
              <a:rPr lang="en-US" b="0" i="0" u="none" strike="noStrike" kern="1200">
                <a:effectLst/>
                <a:latin typeface="+mn-lt"/>
                <a:ea typeface="+mn-ea"/>
                <a:cs typeface="+mn-cs"/>
              </a:rPr>
              <a:t> run on Virtual Machine Scale Sets.</a:t>
            </a:r>
            <a:r>
              <a:rPr lang="en-US">
                <a:cs typeface="Calibri"/>
              </a:rPr>
              <a:t> </a:t>
            </a:r>
            <a:endParaRPr lang="en-US" b="0" i="0" u="none" strike="noStrike" kern="1200">
              <a:effectLst/>
              <a:latin typeface="+mn-lt"/>
              <a:ea typeface="+mn-ea"/>
              <a:cs typeface="+mn-cs"/>
            </a:endParaRPr>
          </a:p>
          <a:p>
            <a:endParaRPr lang="en-US" b="0" i="0" u="none" strike="noStrike" kern="1200">
              <a:latin typeface="+mn-lt"/>
              <a:cs typeface="Calibri"/>
            </a:endParaRPr>
          </a:p>
          <a:p>
            <a:r>
              <a:rPr lang="en-US">
                <a:cs typeface="Calibri"/>
              </a:rPr>
              <a:t>We continue to add capabilities to increase the value we provide to our development community making it easier for you to develop applications on Azure. For example, now VMSS support </a:t>
            </a:r>
            <a:r>
              <a:rPr lang="en-US"/>
              <a:t>Auto-OS image update</a:t>
            </a:r>
            <a:r>
              <a:rPr lang="en-US">
                <a:cs typeface="Calibri"/>
              </a:rPr>
              <a:t> </a:t>
            </a:r>
            <a:r>
              <a:rPr lang="en-US">
                <a:hlinkClick r:id="rId5"/>
              </a:rPr>
              <a:t>https://azure.microsoft.com/en-us/updates/auto-os-upgrades/</a:t>
            </a:r>
            <a:r>
              <a:rPr lang="en-US">
                <a:cs typeface="Calibri"/>
              </a:rPr>
              <a:t> for guest images, you do not have to worry about the scaling capabilities of your apps once they are in production, with recent capabilities announced in March you have support for cross-zone deployment to improve your SLAs. </a:t>
            </a:r>
          </a:p>
          <a:p>
            <a:endParaRPr lang="en-US">
              <a:cs typeface="Calibri"/>
            </a:endParaRPr>
          </a:p>
          <a:p>
            <a:endParaRPr lang="en-US"/>
          </a:p>
          <a:p>
            <a:r>
              <a:rPr lang="en-US" b="0" i="0" u="none" strike="noStrike" kern="1200">
                <a:effectLst/>
                <a:latin typeface="+mn-lt"/>
                <a:ea typeface="+mn-ea"/>
                <a:cs typeface="+mn-cs"/>
              </a:rPr>
              <a:t>Virtual Machine Scale Sets integrate with Azure networking resources such as </a:t>
            </a:r>
            <a:r>
              <a:rPr lang="en-US" b="0" i="0" u="none" strike="noStrike" kern="1200">
                <a:effectLst/>
                <a:latin typeface="+mn-lt"/>
                <a:ea typeface="+mn-ea"/>
                <a:cs typeface="+mn-cs"/>
                <a:hlinkClick r:id="rId6"/>
              </a:rPr>
              <a:t>Azure Load Balancer</a:t>
            </a:r>
            <a:r>
              <a:rPr lang="en-US" b="0" i="0" u="none" strike="noStrike" kern="1200">
                <a:effectLst/>
                <a:latin typeface="+mn-lt"/>
                <a:ea typeface="+mn-ea"/>
                <a:cs typeface="+mn-cs"/>
              </a:rPr>
              <a:t> and </a:t>
            </a:r>
            <a:r>
              <a:rPr lang="en-US" b="0" i="0" u="none" strike="noStrike" kern="1200">
                <a:effectLst/>
                <a:latin typeface="+mn-lt"/>
                <a:ea typeface="+mn-ea"/>
                <a:cs typeface="+mn-cs"/>
                <a:hlinkClick r:id="rId7"/>
              </a:rPr>
              <a:t>Application Gateway</a:t>
            </a:r>
            <a:r>
              <a:rPr lang="en-US" b="0" i="0" u="none" strike="noStrike" kern="1200">
                <a:effectLst/>
                <a:latin typeface="+mn-lt"/>
                <a:ea typeface="+mn-ea"/>
                <a:cs typeface="+mn-cs"/>
              </a:rPr>
              <a:t>. Easily spread your workloads across the virtual machines in your Virtual Machine Scale Set, and configure network address translation (NAT) rules to connect to specific virtual machine instances for troubleshooting.</a:t>
            </a:r>
            <a:endParaRPr lang="en-US" b="0" i="0" u="none" strike="noStrike" kern="1200">
              <a:latin typeface="+mn-lt"/>
              <a:cs typeface="Calibri"/>
            </a:endParaRPr>
          </a:p>
          <a:p>
            <a:endParaRPr lang="en-US" b="0" i="0" u="none" strike="noStrike" kern="1200">
              <a:solidFill>
                <a:schemeClr val="tx1"/>
              </a:solidFill>
              <a:effectLst/>
              <a:latin typeface="+mn-lt"/>
              <a:ea typeface="+mn-ea"/>
              <a:cs typeface="+mn-cs"/>
            </a:endParaRPr>
          </a:p>
          <a:p>
            <a:r>
              <a:rPr lang="en-US" b="0" i="0" u="none" strike="noStrike" kern="1200" err="1">
                <a:effectLst/>
                <a:latin typeface="+mn-lt"/>
                <a:ea typeface="+mn-ea"/>
                <a:cs typeface="+mn-cs"/>
              </a:rPr>
              <a:t>Autoscale</a:t>
            </a:r>
            <a:r>
              <a:rPr lang="en-US" b="0" i="0" u="none" strike="noStrike" kern="1200">
                <a:effectLst/>
                <a:latin typeface="+mn-lt"/>
                <a:ea typeface="+mn-ea"/>
                <a:cs typeface="+mn-cs"/>
              </a:rPr>
              <a:t> allows you to have the right amount of resources running to handle the load on your application. It allows you to add resources to handle increases in load and also save money by removing resources that are sitting idle. You specify a minimum and maximum number of instances to run and add or remove VMs automatically based on a set of rules. Having a minimum makes sure your application is always running even under no load. Having a maximum limits your total possible hourly cost. You automatically scale between these two extremes using rules you create.</a:t>
            </a:r>
            <a:endParaRPr lang="en-US">
              <a:cs typeface="Calibri"/>
            </a:endParaRPr>
          </a:p>
          <a:p>
            <a:pPr>
              <a:buClr>
                <a:schemeClr val="tx1"/>
              </a:buClr>
              <a:defRPr/>
            </a:pPr>
            <a:endParaRPr lang="en-US">
              <a:cs typeface="Calibri"/>
            </a:endParaRPr>
          </a:p>
          <a:p>
            <a:pPr>
              <a:buClr>
                <a:schemeClr val="tx1"/>
              </a:buClr>
              <a:defRPr/>
            </a:pPr>
            <a:r>
              <a:rPr lang="en-US">
                <a:cs typeface="Calibri"/>
              </a:rPr>
              <a:t>Last but not least your users can now take advantage of support for low-priority VMs as they run the VMSS applications that you have developed.  </a:t>
            </a:r>
          </a:p>
          <a:p>
            <a:pPr>
              <a:spcBef>
                <a:spcPts val="1247"/>
              </a:spcBef>
              <a:buClr>
                <a:schemeClr val="tx1"/>
              </a:buClr>
              <a:defRPr/>
            </a:pPr>
            <a:endParaRPr lang="en-US" sz="3700">
              <a:cs typeface="Calibri"/>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6664B15-1D24-44D4-B84B-79E33351101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165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dirty="0">
                <a:latin typeface="Segoe UI Light" pitchFamily="34" charset="0"/>
              </a:rPr>
              <a:t>Comprehensive set of native business continuity solutions</a:t>
            </a:r>
          </a:p>
          <a:p>
            <a:pPr lvl="0"/>
            <a:endParaRPr lang="en-US" sz="900" dirty="0">
              <a:latin typeface="Segoe UI Light" pitchFamily="34" charset="0"/>
            </a:endParaRPr>
          </a:p>
          <a:p>
            <a:pPr lvl="0"/>
            <a:r>
              <a:rPr lang="en-US" sz="900" dirty="0">
                <a:latin typeface="Segoe UI Light" pitchFamily="34" charset="0"/>
              </a:rPr>
              <a:t>industry’s only single VM SLA.  </a:t>
            </a:r>
          </a:p>
          <a:p>
            <a:pPr lvl="1"/>
            <a:r>
              <a:rPr lang="en-US" sz="900" dirty="0">
                <a:latin typeface="Segoe UI Light" pitchFamily="34" charset="0"/>
              </a:rPr>
              <a:t>99.9% SLA guarantee on Single Instance Virtual Machines which are backed by Premium Storage</a:t>
            </a:r>
          </a:p>
          <a:p>
            <a:pPr lvl="1"/>
            <a:r>
              <a:rPr lang="en-US" sz="900" dirty="0">
                <a:latin typeface="Segoe UI Light" pitchFamily="34" charset="0"/>
              </a:rPr>
              <a:t>High availability across datacenters</a:t>
            </a:r>
          </a:p>
          <a:p>
            <a:pPr lvl="0"/>
            <a:endParaRPr lang="en-US" sz="900" dirty="0">
              <a:latin typeface="Segoe UI Light" pitchFamily="34" charset="0"/>
            </a:endParaRPr>
          </a:p>
          <a:p>
            <a:pPr lvl="0"/>
            <a:r>
              <a:rPr lang="en-US" sz="900" b="1" dirty="0">
                <a:latin typeface="Segoe UI Light" pitchFamily="34" charset="0"/>
              </a:rPr>
              <a:t>Availability zones </a:t>
            </a:r>
            <a:r>
              <a:rPr lang="en-US" sz="900" dirty="0">
                <a:latin typeface="Segoe UI Light" pitchFamily="34" charset="0"/>
              </a:rPr>
              <a:t>– protect against loss of entire datacenters, 99.99% SLA at GA</a:t>
            </a:r>
          </a:p>
          <a:p>
            <a:pPr lvl="1"/>
            <a:r>
              <a:rPr lang="en-US" sz="900" dirty="0">
                <a:latin typeface="Segoe UI Light" pitchFamily="34" charset="0"/>
              </a:rPr>
              <a:t>Combination – higher than any other vendor</a:t>
            </a:r>
          </a:p>
          <a:p>
            <a:pPr lvl="1"/>
            <a:endParaRPr lang="en-US" sz="900" dirty="0">
              <a:latin typeface="Segoe UI Light" pitchFamily="34" charset="0"/>
            </a:endParaRPr>
          </a:p>
          <a:p>
            <a:pPr lvl="0"/>
            <a:r>
              <a:rPr lang="en-US" sz="900" dirty="0">
                <a:latin typeface="Segoe UI Light" pitchFamily="34" charset="0"/>
              </a:rPr>
              <a:t>Disaster recovery and backup solutions</a:t>
            </a:r>
          </a:p>
          <a:p>
            <a:pPr marL="174708" indent="-174708">
              <a:buFont typeface="Arial" panose="020B0604020202020204" pitchFamily="34" charset="0"/>
              <a:buChar char="•"/>
            </a:pPr>
            <a:r>
              <a:rPr lang="en-US" sz="900" dirty="0">
                <a:latin typeface="Segoe UI Light" pitchFamily="34" charset="0"/>
              </a:rPr>
              <a:t>DR via Azure Site Recovery provides orchestrated failover.</a:t>
            </a:r>
          </a:p>
          <a:p>
            <a:pPr lvl="0"/>
            <a:endParaRPr lang="en-US" sz="900" dirty="0">
              <a:latin typeface="Segoe UI Light" pitchFamily="34" charset="0"/>
            </a:endParaRPr>
          </a:p>
          <a:p>
            <a:r>
              <a:rPr lang="en-US" sz="900" b="1" dirty="0">
                <a:latin typeface="Segoe UI Light" pitchFamily="34" charset="0"/>
              </a:rPr>
              <a:t>Only Azure provides this comprehensive level of service</a:t>
            </a:r>
            <a:endParaRPr lang="en-US" b="1"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9/14/2018 11:51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100</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4833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mn-lt"/>
                <a:ea typeface="+mn-ea"/>
                <a:cs typeface="+mn-cs"/>
                <a:hlinkClick r:id="rId3"/>
              </a:rPr>
              <a:t>Azure</a:t>
            </a:r>
            <a:r>
              <a:rPr lang="en-US" sz="1100" b="0" i="0" u="none" strike="noStrike" kern="1200">
                <a:solidFill>
                  <a:schemeClr val="tx1"/>
                </a:solidFill>
                <a:effectLst/>
                <a:latin typeface="+mn-lt"/>
                <a:ea typeface="+mn-ea"/>
                <a:cs typeface="+mn-cs"/>
              </a:rPr>
              <a:t> developers and sysadmins have long asked for the ability to get access to a Serial Console for their virtual machines (VMs). While it’s generally easy enough to log into a VM after it has booted, things are far more complicated if the machine doesn’t boot for some reason. Troubleshooting that can be a nightmare. With Serial Console in the Azure portal, developers get a full view of their machine’s boot process, which should make fixing these kinds of issues much easier.</a:t>
            </a:r>
          </a:p>
          <a:p>
            <a:endParaRPr lang="en-US" sz="1100" b="0" i="0" u="none" strike="noStrike" kern="1200">
              <a:solidFill>
                <a:schemeClr val="tx1"/>
              </a:solidFill>
              <a:effectLst/>
              <a:latin typeface="+mn-lt"/>
              <a:ea typeface="+mn-ea"/>
              <a:cs typeface="+mn-cs"/>
            </a:endParaRPr>
          </a:p>
          <a:p>
            <a:r>
              <a:rPr lang="en-US" sz="1100" b="0" i="0" u="none" strike="noStrike" kern="1200">
                <a:solidFill>
                  <a:schemeClr val="tx1"/>
                </a:solidFill>
                <a:effectLst/>
                <a:latin typeface="+mn-lt"/>
                <a:ea typeface="+mn-ea"/>
                <a:cs typeface="+mn-cs"/>
              </a:rPr>
              <a:t>Managing and running virtual machines can be hard. We offer extensive tools to help you manage and secure your VMs, including patching management, configuration management, agent-based scripting, automation, SSH/RDP connectivity, and support for DevOps tooling like Ansible, Chef, and Puppet. However, we have learned from many of you that sometimes it isn’t enough to diagnose and fix issues. Maybe a change you made resulted in an </a:t>
            </a:r>
            <a:r>
              <a:rPr lang="en-US" sz="1100" b="0" i="0" u="none" strike="noStrike" kern="1200" err="1">
                <a:solidFill>
                  <a:schemeClr val="tx1"/>
                </a:solidFill>
                <a:effectLst/>
                <a:latin typeface="+mn-lt"/>
                <a:ea typeface="+mn-ea"/>
                <a:cs typeface="+mn-cs"/>
              </a:rPr>
              <a:t>fstab</a:t>
            </a:r>
            <a:r>
              <a:rPr lang="en-US" sz="1100" b="0" i="0" u="none" strike="noStrike" kern="1200">
                <a:solidFill>
                  <a:schemeClr val="tx1"/>
                </a:solidFill>
                <a:effectLst/>
                <a:latin typeface="+mn-lt"/>
                <a:ea typeface="+mn-ea"/>
                <a:cs typeface="+mn-cs"/>
              </a:rPr>
              <a:t> error on Linux and you cannot connect to fix it. Maybe a </a:t>
            </a:r>
            <a:r>
              <a:rPr lang="en-US" sz="1100" b="0" i="0" u="none" strike="noStrike" kern="1200" err="1">
                <a:solidFill>
                  <a:schemeClr val="tx1"/>
                </a:solidFill>
                <a:effectLst/>
                <a:latin typeface="+mn-lt"/>
                <a:ea typeface="+mn-ea"/>
                <a:cs typeface="+mn-cs"/>
              </a:rPr>
              <a:t>bcdedit</a:t>
            </a:r>
            <a:r>
              <a:rPr lang="en-US" sz="1100" b="0" i="0" u="none" strike="noStrike" kern="1200">
                <a:solidFill>
                  <a:schemeClr val="tx1"/>
                </a:solidFill>
                <a:effectLst/>
                <a:latin typeface="+mn-lt"/>
                <a:ea typeface="+mn-ea"/>
                <a:cs typeface="+mn-cs"/>
              </a:rPr>
              <a:t> change you made pushed Windows into a weird boot state. Now, you can debug both with direct serial-based access and fix these issues with the smallest effort. It's like having a keyboard plugged into the server in our datacenter but in the comfort of your office or home.</a:t>
            </a:r>
          </a:p>
          <a:p>
            <a:endParaRPr lang="en-US" sz="1100" b="0" i="0" u="none" strike="noStrike" kern="1200">
              <a:solidFill>
                <a:schemeClr val="tx1"/>
              </a:solidFill>
              <a:effectLst/>
              <a:latin typeface="+mn-lt"/>
              <a:ea typeface="+mn-ea"/>
              <a:cs typeface="+mn-cs"/>
            </a:endParaRPr>
          </a:p>
          <a:p>
            <a:r>
              <a:rPr lang="en-US" sz="1100" b="0" i="0" u="none" strike="noStrike" kern="1200">
                <a:solidFill>
                  <a:schemeClr val="tx1"/>
                </a:solidFill>
                <a:effectLst/>
                <a:latin typeface="+mn-lt"/>
                <a:ea typeface="+mn-ea"/>
                <a:cs typeface="+mn-cs"/>
              </a:rPr>
              <a:t>Serial Console for Virtual Machines is available in all global regions starting today! You can access it by going to the </a:t>
            </a:r>
            <a:r>
              <a:rPr lang="en-US" sz="1100" b="0" i="0" u="none" strike="noStrike" kern="1200">
                <a:solidFill>
                  <a:schemeClr val="tx1"/>
                </a:solidFill>
                <a:effectLst/>
                <a:latin typeface="+mn-lt"/>
                <a:ea typeface="+mn-ea"/>
                <a:cs typeface="+mn-cs"/>
                <a:hlinkClick r:id="rId4"/>
              </a:rPr>
              <a:t>Azure portal</a:t>
            </a:r>
            <a:r>
              <a:rPr lang="en-US" sz="1100" b="0" i="0" u="none" strike="noStrike" kern="1200">
                <a:solidFill>
                  <a:schemeClr val="tx1"/>
                </a:solidFill>
                <a:effectLst/>
                <a:latin typeface="+mn-lt"/>
                <a:ea typeface="+mn-ea"/>
                <a:cs typeface="+mn-cs"/>
              </a:rPr>
              <a:t> and visiting the Support + Troubleshooting section. See below for a quick video on how to access Serial Console.</a:t>
            </a:r>
          </a:p>
          <a:p>
            <a:pPr>
              <a:spcBef>
                <a:spcPts val="1247"/>
              </a:spcBef>
              <a:buClr>
                <a:schemeClr val="tx1"/>
              </a:buClr>
              <a:defRPr/>
            </a:pPr>
            <a:r>
              <a:rPr lang="en-US" sz="1100" b="0" i="0" u="none" strike="noStrike" kern="1200">
                <a:solidFill>
                  <a:schemeClr val="tx1"/>
                </a:solidFill>
                <a:effectLst/>
                <a:latin typeface="+mn-lt"/>
                <a:ea typeface="+mn-ea"/>
                <a:cs typeface="+mn-cs"/>
              </a:rPr>
              <a:t>Support for Serial Console comes naturally to Linux VMs. This capability requires no changes to existing images and will just start working. However, Windows VMs require a few additional steps to enable. For all platform images starting in March, we have already taken the required steps to enable the Special Administration Console (SAC) which is exposed via the Serial Console. You can also easily configure this on your own Windows VMs and images, outlined in our </a:t>
            </a:r>
            <a:r>
              <a:rPr lang="en-US" sz="1100" b="0" i="0" u="none" strike="noStrike" kern="1200">
                <a:solidFill>
                  <a:schemeClr val="tx1"/>
                </a:solidFill>
                <a:effectLst/>
                <a:latin typeface="+mn-lt"/>
                <a:ea typeface="+mn-ea"/>
                <a:cs typeface="+mn-cs"/>
                <a:hlinkClick r:id="rId5"/>
              </a:rPr>
              <a:t>Serial Console documentation</a:t>
            </a:r>
            <a:r>
              <a:rPr lang="en-US" sz="1100" b="0" i="0" u="none" strike="noStrike" kern="1200">
                <a:solidFill>
                  <a:schemeClr val="tx1"/>
                </a:solidFill>
                <a:effectLst/>
                <a:latin typeface="+mn-lt"/>
                <a:ea typeface="+mn-ea"/>
                <a:cs typeface="+mn-cs"/>
              </a:rPr>
              <a:t>. From the SAC, you can easily get to a command shell and interact with the system via the Serial Console as shown here</a:t>
            </a:r>
            <a:r>
              <a:rPr lang="en-US" sz="1100"/>
              <a:t>.</a:t>
            </a:r>
            <a:br>
              <a:rPr lang="en-US" sz="1100" b="0" i="0" u="none" strike="noStrike" kern="1200">
                <a:solidFill>
                  <a:schemeClr val="tx1"/>
                </a:solidFill>
                <a:effectLst/>
                <a:latin typeface="+mn-lt"/>
                <a:ea typeface="+mn-ea"/>
                <a:cs typeface="+mn-cs"/>
              </a:rPr>
            </a:br>
            <a:endParaRPr lang="en-US" sz="1100" b="0" i="0" u="none" strike="noStrike" kern="1200">
              <a:solidFill>
                <a:schemeClr val="tx1"/>
              </a:solidFill>
              <a:effectLst/>
              <a:latin typeface="+mn-lt"/>
              <a:ea typeface="+mn-ea"/>
              <a:cs typeface="+mn-cs"/>
            </a:endParaRPr>
          </a:p>
          <a:p>
            <a:r>
              <a:rPr lang="en-US" sz="1100" b="0" i="0" u="none" strike="noStrike" kern="1200">
                <a:solidFill>
                  <a:schemeClr val="tx1"/>
                </a:solidFill>
                <a:effectLst/>
                <a:latin typeface="+mn-lt"/>
                <a:ea typeface="+mn-ea"/>
                <a:cs typeface="+mn-cs"/>
              </a:rPr>
              <a:t>Serial Console access requires that you have VM Contributor or higher privileges to the virtual machine. This will ensure connection to the console is kept at the highest level of privileges to protect your system. Make sure you are using role-based access control to limit only those administrators who should have access. All data sent back and forth is encrypted in transit.</a:t>
            </a:r>
            <a:br>
              <a:rPr lang="en-US" sz="1100" b="0" i="0" u="none" strike="noStrike" kern="1200">
                <a:solidFill>
                  <a:schemeClr val="tx1"/>
                </a:solidFill>
                <a:effectLst/>
                <a:latin typeface="+mn-lt"/>
                <a:ea typeface="+mn-ea"/>
                <a:cs typeface="+mn-cs"/>
              </a:rPr>
            </a:br>
            <a:endParaRPr lang="en-US" sz="1100" b="0" i="0" u="none" strike="noStrike" kern="1200">
              <a:solidFill>
                <a:schemeClr val="tx1"/>
              </a:solidFill>
              <a:effectLst/>
              <a:latin typeface="+mn-lt"/>
              <a:ea typeface="+mn-ea"/>
              <a:cs typeface="+mn-cs"/>
            </a:endParaRPr>
          </a:p>
          <a:p>
            <a:r>
              <a:rPr lang="en-US" sz="1100" b="0" i="0" u="none" strike="noStrike" kern="1200">
                <a:solidFill>
                  <a:schemeClr val="tx1"/>
                </a:solidFill>
                <a:effectLst/>
                <a:latin typeface="+mn-lt"/>
                <a:ea typeface="+mn-ea"/>
                <a:cs typeface="+mn-cs"/>
              </a:rPr>
              <a:t>I am thrilled to be offering this service on Azure VMs. Please try this out today and let us know what you think! You can learn more in this </a:t>
            </a:r>
            <a:r>
              <a:rPr lang="en-US" sz="1100" b="0" i="0" u="none" strike="noStrike" kern="1200">
                <a:solidFill>
                  <a:schemeClr val="tx1"/>
                </a:solidFill>
                <a:effectLst/>
                <a:latin typeface="+mn-lt"/>
                <a:ea typeface="+mn-ea"/>
                <a:cs typeface="+mn-cs"/>
                <a:hlinkClick r:id="rId6"/>
              </a:rPr>
              <a:t>episode of Azure Fridays</a:t>
            </a:r>
            <a:r>
              <a:rPr lang="en-US" sz="1100" b="0" i="0" u="none" strike="noStrike" kern="1200">
                <a:solidFill>
                  <a:schemeClr val="tx1"/>
                </a:solidFill>
                <a:effectLst/>
                <a:latin typeface="+mn-lt"/>
                <a:ea typeface="+mn-ea"/>
                <a:cs typeface="+mn-cs"/>
              </a:rPr>
              <a:t>, this Monday’s special episode of </a:t>
            </a:r>
            <a:r>
              <a:rPr lang="en-US" sz="1100" b="0" i="0" u="none" strike="noStrike" kern="1200">
                <a:solidFill>
                  <a:schemeClr val="tx1"/>
                </a:solidFill>
                <a:effectLst/>
                <a:latin typeface="+mn-lt"/>
                <a:ea typeface="+mn-ea"/>
                <a:cs typeface="+mn-cs"/>
                <a:hlinkClick r:id="rId7"/>
              </a:rPr>
              <a:t>Tuesdays with Corey on Serial Console</a:t>
            </a:r>
            <a:r>
              <a:rPr lang="en-US" sz="1100" b="0" i="0" u="none" strike="noStrike" kern="1200">
                <a:solidFill>
                  <a:schemeClr val="tx1"/>
                </a:solidFill>
                <a:effectLst/>
                <a:latin typeface="+mn-lt"/>
                <a:ea typeface="+mn-ea"/>
                <a:cs typeface="+mn-cs"/>
              </a:rPr>
              <a:t>, or in our </a:t>
            </a:r>
            <a:r>
              <a:rPr lang="en-US" sz="1100" b="0" i="0" u="none" strike="noStrike" kern="1200">
                <a:solidFill>
                  <a:schemeClr val="tx1"/>
                </a:solidFill>
                <a:effectLst/>
                <a:latin typeface="+mn-lt"/>
                <a:ea typeface="+mn-ea"/>
                <a:cs typeface="+mn-cs"/>
                <a:hlinkClick r:id="rId5"/>
              </a:rPr>
              <a:t>Serial Console documentation</a:t>
            </a:r>
            <a:r>
              <a:rPr lang="en-US" sz="1100" b="0" i="0" u="none" strike="noStrike" kern="1200">
                <a:solidFill>
                  <a:schemeClr val="tx1"/>
                </a:solidFill>
                <a:effectLst/>
                <a:latin typeface="+mn-lt"/>
                <a:ea typeface="+mn-ea"/>
                <a:cs typeface="+mn-cs"/>
              </a:rPr>
              <a:t>.</a:t>
            </a:r>
          </a:p>
          <a:p>
            <a:endParaRPr lang="en-US" sz="1100" b="1">
              <a:cs typeface="Calibri"/>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2610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9/14/2018</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102</a:t>
            </a:fld>
            <a:endParaRPr lang="en-US" dirty="0">
              <a:solidFill>
                <a:prstClr val="black"/>
              </a:solidFill>
            </a:endParaRPr>
          </a:p>
        </p:txBody>
      </p:sp>
    </p:spTree>
    <p:extLst>
      <p:ext uri="{BB962C8B-B14F-4D97-AF65-F5344CB8AC3E}">
        <p14:creationId xmlns:p14="http://schemas.microsoft.com/office/powerpoint/2010/main" val="40758461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103</a:t>
            </a:fld>
            <a:endParaRPr lang="en-US" dirty="0">
              <a:solidFill>
                <a:prstClr val="black"/>
              </a:solidFill>
            </a:endParaRPr>
          </a:p>
        </p:txBody>
      </p:sp>
    </p:spTree>
    <p:extLst>
      <p:ext uri="{BB962C8B-B14F-4D97-AF65-F5344CB8AC3E}">
        <p14:creationId xmlns:p14="http://schemas.microsoft.com/office/powerpoint/2010/main" val="1887788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g"/><Relationship Id="rId1" Type="http://schemas.openxmlformats.org/officeDocument/2006/relationships/slideMaster" Target="../slideMasters/slideMaster7.xml"/><Relationship Id="rId4" Type="http://schemas.openxmlformats.org/officeDocument/2006/relationships/image" Target="../media/image25.pn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no photo">
    <p:spTree>
      <p:nvGrpSpPr>
        <p:cNvPr id="1" name=""/>
        <p:cNvGrpSpPr/>
        <p:nvPr/>
      </p:nvGrpSpPr>
      <p:grpSpPr>
        <a:xfrm>
          <a:off x="0" y="0"/>
          <a:ext cx="0" cy="0"/>
          <a:chOff x="0" y="0"/>
          <a:chExt cx="0" cy="0"/>
        </a:xfrm>
      </p:grpSpPr>
      <p:sp>
        <p:nvSpPr>
          <p:cNvPr id="2" name="Rectangle 1"/>
          <p:cNvSpPr/>
          <p:nvPr userDrawn="1"/>
        </p:nvSpPr>
        <p:spPr>
          <a:xfrm>
            <a:off x="1" y="0"/>
            <a:ext cx="12188825" cy="7315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13" name="Rectangle 12"/>
          <p:cNvSpPr/>
          <p:nvPr userDrawn="1"/>
        </p:nvSpPr>
        <p:spPr bwMode="gray">
          <a:xfrm>
            <a:off x="150813" y="2194560"/>
            <a:ext cx="5486400" cy="39014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0"/>
            <a:ext cx="5486400" cy="975360"/>
          </a:xfrm>
        </p:spPr>
        <p:txBody>
          <a:bodyPr vert="horz" lIns="137160" tIns="91440" rIns="182880" bIns="45720" rtlCol="0">
            <a:noAutofit/>
          </a:bodyPr>
          <a:lstStyle>
            <a:lvl1pPr>
              <a:defRPr lang="en-US" sz="2000" dirty="0">
                <a:solidFill>
                  <a:schemeClr val="bg1"/>
                </a:solidFill>
              </a:defRPr>
            </a:lvl1pPr>
          </a:lstStyle>
          <a:p>
            <a:pPr lvl="0">
              <a:spcBef>
                <a:spcPts val="0"/>
              </a:spcBef>
            </a:pPr>
            <a:r>
              <a:rPr lang="en-US" dirty="0"/>
              <a:t>Speaker Name</a:t>
            </a:r>
          </a:p>
        </p:txBody>
      </p:sp>
      <p:sp>
        <p:nvSpPr>
          <p:cNvPr id="18" name="Rectangle 17"/>
          <p:cNvSpPr/>
          <p:nvPr userDrawn="1"/>
        </p:nvSpPr>
        <p:spPr>
          <a:xfrm>
            <a:off x="150813" y="685800"/>
            <a:ext cx="1518330"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l"/>
            <a:r>
              <a:rPr lang="en-US" sz="1800" dirty="0">
                <a:solidFill>
                  <a:schemeClr val="bg1"/>
                </a:solidFill>
                <a:latin typeface="+mj-lt"/>
              </a:rPr>
              <a:t>Microsoft Technology </a:t>
            </a:r>
            <a:br>
              <a:rPr lang="en-US" sz="1800" dirty="0">
                <a:solidFill>
                  <a:schemeClr val="bg1"/>
                </a:solidFill>
                <a:latin typeface="+mj-lt"/>
              </a:rPr>
            </a:br>
            <a:r>
              <a:rPr lang="en-US" sz="1800" dirty="0">
                <a:solidFill>
                  <a:schemeClr val="bg1"/>
                </a:solidFill>
                <a:latin typeface="+mj-lt"/>
              </a:rPr>
              <a:t>Centers</a:t>
            </a:r>
          </a:p>
          <a:p>
            <a:pPr marL="0" algn="l" defTabSz="1088105" rtl="0" eaLnBrk="1" latinLnBrk="0" hangingPunct="1">
              <a:spcBef>
                <a:spcPts val="300"/>
              </a:spcBef>
            </a:pPr>
            <a:r>
              <a:rPr lang="en-US" sz="1200" kern="1200" dirty="0">
                <a:solidFill>
                  <a:schemeClr val="bg1"/>
                </a:solidFill>
                <a:latin typeface="+mj-lt"/>
                <a:ea typeface="+mn-ea"/>
                <a:cs typeface="+mn-cs"/>
              </a:rPr>
              <a:t>Experience the Microsoft Cloud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4174" y="6669519"/>
            <a:ext cx="1530157" cy="336882"/>
          </a:xfrm>
          <a:prstGeom prst="rect">
            <a:avLst/>
          </a:prstGeom>
          <a:noFill/>
          <a:ln>
            <a:noFill/>
          </a:ln>
        </p:spPr>
      </p:pic>
    </p:spTree>
    <p:extLst>
      <p:ext uri="{BB962C8B-B14F-4D97-AF65-F5344CB8AC3E}">
        <p14:creationId xmlns:p14="http://schemas.microsoft.com/office/powerpoint/2010/main" val="30792848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0812" y="1143000"/>
            <a:ext cx="5691659" cy="1188722"/>
          </a:xfrm>
          <a:solidFill>
            <a:schemeClr val="tx2"/>
          </a:solidFill>
        </p:spPr>
        <p:txBody>
          <a:bodyPr anchor="b">
            <a:normAutofit/>
          </a:bodyPr>
          <a:lstStyle>
            <a:lvl1pPr marL="0" indent="0">
              <a:buNone/>
              <a:defRPr sz="2400" b="1">
                <a:solidFill>
                  <a:schemeClr val="bg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50812" y="2331721"/>
            <a:ext cx="5691659" cy="4214707"/>
          </a:xfrm>
        </p:spPr>
        <p:txBody>
          <a:bodyPr>
            <a:normAutofit/>
          </a:bodyPr>
          <a:lstStyle>
            <a:lvl1pPr>
              <a:defRPr sz="1800"/>
            </a:lvl1pPr>
            <a:lvl2pPr>
              <a:defRPr sz="1600"/>
            </a:lvl2pPr>
            <a:lvl3pPr>
              <a:defRPr sz="1400"/>
            </a:lvl3pPr>
            <a:lvl4pPr>
              <a:defRPr sz="1400"/>
            </a:lvl4pPr>
            <a:lvl5pPr>
              <a:defRPr sz="14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414" y="1143000"/>
            <a:ext cx="5693895" cy="1188722"/>
          </a:xfrm>
          <a:solidFill>
            <a:schemeClr val="tx2"/>
          </a:solidFill>
        </p:spPr>
        <p:txBody>
          <a:bodyPr anchor="b">
            <a:normAutofit/>
          </a:bodyPr>
          <a:lstStyle>
            <a:lvl1pPr marL="0" indent="0">
              <a:buNone/>
              <a:defRPr sz="2400" b="1">
                <a:solidFill>
                  <a:schemeClr val="bg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094414" y="2331721"/>
            <a:ext cx="5693895" cy="4214707"/>
          </a:xfrm>
        </p:spPr>
        <p:txBody>
          <a:bodyPr>
            <a:normAutofit/>
          </a:bodyPr>
          <a:lstStyle>
            <a:lvl1pPr>
              <a:defRPr sz="1800"/>
            </a:lvl1pPr>
            <a:lvl2pPr>
              <a:defRPr sz="1600"/>
            </a:lvl2pPr>
            <a:lvl3pPr>
              <a:defRPr sz="1400"/>
            </a:lvl3pPr>
            <a:lvl4pPr>
              <a:defRPr sz="1400"/>
            </a:lvl4pPr>
            <a:lvl5pPr>
              <a:defRPr sz="14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113079-038D-43AB-AFBE-1C093F2AF2BA}" type="slidenum">
              <a:rPr lang="en-US" smtClean="0"/>
              <a:t>‹#›</a:t>
            </a:fld>
            <a:endParaRPr lang="en-US"/>
          </a:p>
        </p:txBody>
      </p:sp>
    </p:spTree>
    <p:extLst>
      <p:ext uri="{BB962C8B-B14F-4D97-AF65-F5344CB8AC3E}">
        <p14:creationId xmlns:p14="http://schemas.microsoft.com/office/powerpoint/2010/main" val="388685028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pic>
        <p:nvPicPr>
          <p:cNvPr id="9" name="Picture Placeholder 3"/>
          <p:cNvPicPr>
            <a:picLocks noChangeAspect="1"/>
          </p:cNvPicPr>
          <p:nvPr userDrawn="1"/>
        </p:nvPicPr>
        <p:blipFill rotWithShape="1">
          <a:blip r:embed="rId2">
            <a:extLst>
              <a:ext uri="{28A0092B-C50C-407E-A947-70E740481C1C}">
                <a14:useLocalDpi xmlns:a14="http://schemas.microsoft.com/office/drawing/2010/main" val="0"/>
              </a:ext>
            </a:extLst>
          </a:blip>
          <a:srcRect l="-26" t="16070" r="25541" b="21185"/>
          <a:stretch/>
        </p:blipFill>
        <p:spPr>
          <a:xfrm>
            <a:off x="-93630" y="-8301"/>
            <a:ext cx="12282456" cy="7343188"/>
          </a:xfrm>
          <a:prstGeom prst="rect">
            <a:avLst/>
          </a:prstGeom>
          <a:noFill/>
          <a:ln>
            <a:noFill/>
          </a:ln>
        </p:spPr>
      </p:pic>
      <p:pic>
        <p:nvPicPr>
          <p:cNvPr id="10" name="Picture 9"/>
          <p:cNvPicPr>
            <a:picLocks noChangeAspect="1"/>
          </p:cNvPicPr>
          <p:nvPr userDrawn="1"/>
        </p:nvPicPr>
        <p:blipFill rotWithShape="1">
          <a:blip r:embed="rId3" cstate="print">
            <a:alphaModFix amt="96000"/>
            <a:extLst>
              <a:ext uri="{28A0092B-C50C-407E-A947-70E740481C1C}">
                <a14:useLocalDpi xmlns:a14="http://schemas.microsoft.com/office/drawing/2010/main" val="0"/>
              </a:ext>
            </a:extLst>
          </a:blip>
          <a:srcRect t="7658" r="14499" b="6533"/>
          <a:stretch/>
        </p:blipFill>
        <p:spPr>
          <a:xfrm>
            <a:off x="-93631" y="-8302"/>
            <a:ext cx="12162653" cy="7331803"/>
          </a:xfrm>
          <a:prstGeom prst="rect">
            <a:avLst/>
          </a:prstGeom>
        </p:spPr>
      </p:pic>
      <p:sp>
        <p:nvSpPr>
          <p:cNvPr id="2" name="Rectangle 1"/>
          <p:cNvSpPr/>
          <p:nvPr userDrawn="1"/>
        </p:nvSpPr>
        <p:spPr bwMode="auto">
          <a:xfrm>
            <a:off x="-93631" y="-8301"/>
            <a:ext cx="8595669" cy="7343188"/>
          </a:xfrm>
          <a:custGeom>
            <a:avLst/>
            <a:gdLst>
              <a:gd name="connsiteX0" fmla="*/ 0 w 6999571"/>
              <a:gd name="connsiteY0" fmla="*/ 0 h 7021286"/>
              <a:gd name="connsiteX1" fmla="*/ 6999571 w 6999571"/>
              <a:gd name="connsiteY1" fmla="*/ 0 h 7021286"/>
              <a:gd name="connsiteX2" fmla="*/ 6999571 w 6999571"/>
              <a:gd name="connsiteY2" fmla="*/ 7021286 h 7021286"/>
              <a:gd name="connsiteX3" fmla="*/ 0 w 6999571"/>
              <a:gd name="connsiteY3" fmla="*/ 7021286 h 7021286"/>
              <a:gd name="connsiteX4" fmla="*/ 0 w 6999571"/>
              <a:gd name="connsiteY4" fmla="*/ 0 h 7021286"/>
              <a:gd name="connsiteX0" fmla="*/ 0 w 8770314"/>
              <a:gd name="connsiteY0" fmla="*/ 0 h 7021286"/>
              <a:gd name="connsiteX1" fmla="*/ 8770314 w 8770314"/>
              <a:gd name="connsiteY1" fmla="*/ 0 h 7021286"/>
              <a:gd name="connsiteX2" fmla="*/ 6999571 w 8770314"/>
              <a:gd name="connsiteY2" fmla="*/ 7021286 h 7021286"/>
              <a:gd name="connsiteX3" fmla="*/ 0 w 8770314"/>
              <a:gd name="connsiteY3" fmla="*/ 7021286 h 7021286"/>
              <a:gd name="connsiteX4" fmla="*/ 0 w 8770314"/>
              <a:gd name="connsiteY4" fmla="*/ 0 h 702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314" h="7021286">
                <a:moveTo>
                  <a:pt x="0" y="0"/>
                </a:moveTo>
                <a:lnTo>
                  <a:pt x="8770314" y="0"/>
                </a:lnTo>
                <a:lnTo>
                  <a:pt x="6999571" y="7021286"/>
                </a:lnTo>
                <a:lnTo>
                  <a:pt x="0" y="7021286"/>
                </a:lnTo>
                <a:lnTo>
                  <a:pt x="0" y="0"/>
                </a:lnTo>
                <a:close/>
              </a:path>
            </a:pathLst>
          </a:custGeom>
          <a:solidFill>
            <a:srgbClr val="7F7F7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4" name="Date Placeholder 3"/>
          <p:cNvSpPr>
            <a:spLocks noGrp="1"/>
          </p:cNvSpPr>
          <p:nvPr>
            <p:ph type="dt" sz="half" idx="10"/>
          </p:nvPr>
        </p:nvSpPr>
        <p:spPr>
          <a:xfrm>
            <a:off x="502525" y="5342916"/>
            <a:ext cx="2844059" cy="389467"/>
          </a:xfrm>
          <a:prstGeom prst="rect">
            <a:avLst/>
          </a:prstGeom>
        </p:spPr>
        <p:txBody>
          <a:bodyPr lIns="121917" tIns="60958" rIns="121917" bIns="60958"/>
          <a:lstStyle>
            <a:lvl1pPr>
              <a:defRPr>
                <a:solidFill>
                  <a:schemeClr val="bg1"/>
                </a:solidFill>
              </a:defRPr>
            </a:lvl1pPr>
          </a:lstStyle>
          <a:p>
            <a:pPr defTabSz="913231" fontAlgn="base">
              <a:spcBef>
                <a:spcPct val="0"/>
              </a:spcBef>
              <a:spcAft>
                <a:spcPct val="0"/>
              </a:spcAft>
            </a:pPr>
            <a:fld id="{B9CFEEF2-ADE0-4B48-B5E9-FE1FDBC12385}" type="datetimeFigureOut">
              <a:rPr lang="en-US" sz="2352" smtClean="0">
                <a:solidFill>
                  <a:srgbClr val="FFFFFF"/>
                </a:solidFill>
                <a:ea typeface="ＭＳ Ｐゴシック" charset="0"/>
              </a:rPr>
              <a:pPr defTabSz="913231" fontAlgn="base">
                <a:spcBef>
                  <a:spcPct val="0"/>
                </a:spcBef>
                <a:spcAft>
                  <a:spcPct val="0"/>
                </a:spcAft>
              </a:pPr>
              <a:t>9/14/2018</a:t>
            </a:fld>
            <a:endParaRPr lang="en-US" sz="2352" dirty="0">
              <a:solidFill>
                <a:srgbClr val="FFFFFF"/>
              </a:solidFill>
              <a:ea typeface="ＭＳ Ｐゴシック" charset="0"/>
            </a:endParaRPr>
          </a:p>
        </p:txBody>
      </p:sp>
      <p:sp>
        <p:nvSpPr>
          <p:cNvPr id="7" name="Title 1"/>
          <p:cNvSpPr>
            <a:spLocks noGrp="1"/>
          </p:cNvSpPr>
          <p:nvPr>
            <p:ph type="title" hasCustomPrompt="1"/>
          </p:nvPr>
        </p:nvSpPr>
        <p:spPr bwMode="auto">
          <a:xfrm>
            <a:off x="366175" y="2352495"/>
            <a:ext cx="8532093" cy="260096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3973" y="3825638"/>
            <a:ext cx="7315411" cy="1127817"/>
          </a:xfrm>
          <a:noFill/>
        </p:spPr>
        <p:txBody>
          <a:bodyPr tIns="146300" bIns="146300">
            <a:noAutofit/>
          </a:bodyPr>
          <a:lstStyle>
            <a:lvl1pPr marL="0" indent="0">
              <a:spcBef>
                <a:spcPts val="0"/>
              </a:spcBef>
              <a:buNone/>
              <a:defRPr sz="4299">
                <a:solidFill>
                  <a:srgbClr val="FFFFFF"/>
                </a:solidFill>
              </a:defRPr>
            </a:lvl1pPr>
          </a:lstStyle>
          <a:p>
            <a:pPr lvl="0"/>
            <a:r>
              <a:rPr lang="en-US" dirty="0"/>
              <a:t>Speaker Name</a:t>
            </a:r>
          </a:p>
        </p:txBody>
      </p:sp>
    </p:spTree>
    <p:extLst>
      <p:ext uri="{BB962C8B-B14F-4D97-AF65-F5344CB8AC3E}">
        <p14:creationId xmlns:p14="http://schemas.microsoft.com/office/powerpoint/2010/main" val="100948429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78803" cy="7315200"/>
          </a:xfrm>
          <a:prstGeom prst="rect">
            <a:avLst/>
          </a:prstGeom>
        </p:spPr>
      </p:pic>
      <p:sp>
        <p:nvSpPr>
          <p:cNvPr id="4" name="Date Placeholder 3"/>
          <p:cNvSpPr>
            <a:spLocks noGrp="1"/>
          </p:cNvSpPr>
          <p:nvPr>
            <p:ph type="dt" sz="half" idx="10"/>
          </p:nvPr>
        </p:nvSpPr>
        <p:spPr>
          <a:xfrm>
            <a:off x="502525" y="5342916"/>
            <a:ext cx="2844059" cy="389467"/>
          </a:xfrm>
          <a:prstGeom prst="rect">
            <a:avLst/>
          </a:prstGeom>
        </p:spPr>
        <p:txBody>
          <a:bodyPr lIns="121917" tIns="60958" rIns="121917" bIns="60958"/>
          <a:lstStyle>
            <a:lvl1pPr>
              <a:defRPr>
                <a:solidFill>
                  <a:schemeClr val="bg1"/>
                </a:solidFill>
              </a:defRPr>
            </a:lvl1pPr>
          </a:lstStyle>
          <a:p>
            <a:pPr defTabSz="913231" fontAlgn="base">
              <a:spcBef>
                <a:spcPct val="0"/>
              </a:spcBef>
              <a:spcAft>
                <a:spcPct val="0"/>
              </a:spcAft>
            </a:pPr>
            <a:fld id="{B9CFEEF2-ADE0-4B48-B5E9-FE1FDBC12385}" type="datetimeFigureOut">
              <a:rPr lang="en-US" sz="2352" smtClean="0">
                <a:solidFill>
                  <a:srgbClr val="FFFFFF"/>
                </a:solidFill>
                <a:ea typeface="ＭＳ Ｐゴシック" charset="0"/>
              </a:rPr>
              <a:pPr defTabSz="913231" fontAlgn="base">
                <a:spcBef>
                  <a:spcPct val="0"/>
                </a:spcBef>
                <a:spcAft>
                  <a:spcPct val="0"/>
                </a:spcAft>
              </a:pPr>
              <a:t>9/14/2018</a:t>
            </a:fld>
            <a:endParaRPr lang="en-US" sz="2352" dirty="0">
              <a:solidFill>
                <a:srgbClr val="FFFFFF"/>
              </a:solidFill>
              <a:ea typeface="ＭＳ Ｐゴシック" charset="0"/>
            </a:endParaRPr>
          </a:p>
        </p:txBody>
      </p:sp>
      <p:sp>
        <p:nvSpPr>
          <p:cNvPr id="7" name="Title 1"/>
          <p:cNvSpPr>
            <a:spLocks noGrp="1"/>
          </p:cNvSpPr>
          <p:nvPr>
            <p:ph type="title" hasCustomPrompt="1"/>
          </p:nvPr>
        </p:nvSpPr>
        <p:spPr bwMode="auto">
          <a:xfrm>
            <a:off x="366175" y="2352495"/>
            <a:ext cx="8532093" cy="260096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3973" y="3825638"/>
            <a:ext cx="7315411" cy="1127817"/>
          </a:xfrm>
          <a:noFill/>
        </p:spPr>
        <p:txBody>
          <a:bodyPr tIns="146300" bIns="146300">
            <a:noAutofit/>
          </a:bodyPr>
          <a:lstStyle>
            <a:lvl1pPr marL="0" indent="0">
              <a:spcBef>
                <a:spcPts val="0"/>
              </a:spcBef>
              <a:buNone/>
              <a:defRPr sz="4299">
                <a:solidFill>
                  <a:srgbClr val="FFFFFF"/>
                </a:solidFill>
              </a:defRPr>
            </a:lvl1pPr>
          </a:lstStyle>
          <a:p>
            <a:pPr lvl="0"/>
            <a:r>
              <a:rPr lang="en-US" dirty="0"/>
              <a:t>Speaker Name</a:t>
            </a:r>
          </a:p>
        </p:txBody>
      </p:sp>
    </p:spTree>
    <p:extLst>
      <p:ext uri="{BB962C8B-B14F-4D97-AF65-F5344CB8AC3E}">
        <p14:creationId xmlns:p14="http://schemas.microsoft.com/office/powerpoint/2010/main" val="25988205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957437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313" y="237422"/>
            <a:ext cx="11333087" cy="808557"/>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266" y="6859774"/>
            <a:ext cx="11323135" cy="94963"/>
            <a:chOff x="445128" y="6559056"/>
            <a:chExt cx="11553197" cy="9080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708" cy="9080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5172132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313" y="237422"/>
            <a:ext cx="11333087" cy="808557"/>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266" y="6859774"/>
            <a:ext cx="11323135" cy="94963"/>
            <a:chOff x="445128" y="6559056"/>
            <a:chExt cx="11553197" cy="9080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708" cy="9080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3043140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p:nvSpPr>
          <p:cNvPr id="19" name="Text Placeholder 3"/>
          <p:cNvSpPr>
            <a:spLocks noGrp="1"/>
          </p:cNvSpPr>
          <p:nvPr>
            <p:ph type="body" sz="quarter" idx="12" hasCustomPrompt="1"/>
          </p:nvPr>
        </p:nvSpPr>
        <p:spPr>
          <a:xfrm>
            <a:off x="9720682" y="369468"/>
            <a:ext cx="2038718" cy="586722"/>
          </a:xfrm>
        </p:spPr>
        <p:txBody>
          <a:bodyPr wrap="square" lIns="0" rIns="0" anchor="t" anchorCtr="0">
            <a:noAutofit/>
          </a:bodyPr>
          <a:lstStyle>
            <a:lvl1pPr marL="0" indent="0" algn="l" defTabSz="93219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426313" y="237422"/>
            <a:ext cx="4427227" cy="959643"/>
          </a:xfrm>
        </p:spPr>
        <p:txBody>
          <a:bodyPr/>
          <a:lstStyle>
            <a:lvl1pPr>
              <a:defRPr lang="en-US" sz="3528" b="0" kern="1200" cap="none" spc="-147"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13" name="Text Placeholder 3"/>
          <p:cNvSpPr>
            <a:spLocks noGrp="1"/>
          </p:cNvSpPr>
          <p:nvPr>
            <p:ph type="body" sz="quarter" idx="10"/>
          </p:nvPr>
        </p:nvSpPr>
        <p:spPr>
          <a:xfrm>
            <a:off x="426313" y="1550523"/>
            <a:ext cx="3779261" cy="378486"/>
          </a:xfrm>
        </p:spPr>
        <p:txBody>
          <a:bodyPr wrap="square">
            <a:spAutoFit/>
          </a:bodyPr>
          <a:lstStyle>
            <a:lvl1pPr marL="0" indent="0">
              <a:spcBef>
                <a:spcPts val="1200"/>
              </a:spcBef>
              <a:spcAft>
                <a:spcPts val="0"/>
              </a:spcAft>
              <a:buClr>
                <a:schemeClr val="tx1"/>
              </a:buClr>
              <a:buFont typeface="Arial" pitchFamily="34" charset="0"/>
              <a:buNone/>
              <a:defRPr sz="1400">
                <a:solidFill>
                  <a:schemeClr val="tx1"/>
                </a:solidFill>
                <a:latin typeface="+mn-lt"/>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426312" y="6151983"/>
            <a:ext cx="3779261" cy="350787"/>
          </a:xfrm>
        </p:spPr>
        <p:txBody>
          <a:bodyPr wrap="square" anchor="b" anchorCtr="0">
            <a:spAutoFit/>
          </a:bodyPr>
          <a:lstStyle>
            <a:lvl1pPr marL="0" indent="0">
              <a:spcBef>
                <a:spcPts val="1200"/>
              </a:spcBef>
              <a:buClr>
                <a:schemeClr val="tx1"/>
              </a:buClr>
              <a:buFont typeface="Arial" pitchFamily="34" charset="0"/>
              <a:buNone/>
              <a:defRPr sz="1200">
                <a:solidFill>
                  <a:schemeClr val="tx1"/>
                </a:solidFill>
                <a:latin typeface="+mn-lt"/>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Edit Master text styles</a:t>
            </a:r>
          </a:p>
        </p:txBody>
      </p:sp>
      <p:grpSp>
        <p:nvGrpSpPr>
          <p:cNvPr id="15" name="Group 14">
            <a:extLst>
              <a:ext uri="{FF2B5EF4-FFF2-40B4-BE49-F238E27FC236}">
                <a16:creationId xmlns:a16="http://schemas.microsoft.com/office/drawing/2014/main" id="{57DE9016-B3FE-4D97-B922-A49FA0DC7F69}"/>
              </a:ext>
            </a:extLst>
          </p:cNvPr>
          <p:cNvGrpSpPr/>
          <p:nvPr userDrawn="1"/>
        </p:nvGrpSpPr>
        <p:grpSpPr>
          <a:xfrm>
            <a:off x="436265" y="6859768"/>
            <a:ext cx="11323135" cy="94962"/>
            <a:chOff x="445128" y="6559056"/>
            <a:chExt cx="11553197" cy="90799"/>
          </a:xfrm>
        </p:grpSpPr>
        <p:sp>
          <p:nvSpPr>
            <p:cNvPr id="16" name="TextBox 15">
              <a:extLst>
                <a:ext uri="{FF2B5EF4-FFF2-40B4-BE49-F238E27FC236}">
                  <a16:creationId xmlns:a16="http://schemas.microsoft.com/office/drawing/2014/main" id="{B2220919-C23B-4EF9-89F7-EE10FDDEA881}"/>
                </a:ext>
              </a:extLst>
            </p:cNvPr>
            <p:cNvSpPr txBox="1"/>
            <p:nvPr userDrawn="1"/>
          </p:nvSpPr>
          <p:spPr>
            <a:xfrm>
              <a:off x="445128" y="6559056"/>
              <a:ext cx="979708" cy="90799"/>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7" name="Freeform: Shape 16">
              <a:extLst>
                <a:ext uri="{FF2B5EF4-FFF2-40B4-BE49-F238E27FC236}">
                  <a16:creationId xmlns:a16="http://schemas.microsoft.com/office/drawing/2014/main" id="{1899FC3F-B715-4EC5-BC33-60313BC5A75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C5FCE2B4-50B5-4205-8DCB-B0B6FD4F547E}"/>
              </a:ext>
            </a:extLst>
          </p:cNvPr>
          <p:cNvSpPr/>
          <p:nvPr userDrawn="1"/>
        </p:nvSpPr>
        <p:spPr bwMode="auto">
          <a:xfrm>
            <a:off x="11274664" y="6502771"/>
            <a:ext cx="645291" cy="8124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121837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no photo">
    <p:spTree>
      <p:nvGrpSpPr>
        <p:cNvPr id="1" name=""/>
        <p:cNvGrpSpPr/>
        <p:nvPr/>
      </p:nvGrpSpPr>
      <p:grpSpPr>
        <a:xfrm>
          <a:off x="0" y="0"/>
          <a:ext cx="0" cy="0"/>
          <a:chOff x="0" y="0"/>
          <a:chExt cx="0" cy="0"/>
        </a:xfrm>
      </p:grpSpPr>
      <p:sp>
        <p:nvSpPr>
          <p:cNvPr id="2" name="Rectangle 1"/>
          <p:cNvSpPr/>
          <p:nvPr userDrawn="1"/>
        </p:nvSpPr>
        <p:spPr>
          <a:xfrm>
            <a:off x="1" y="1"/>
            <a:ext cx="12188825" cy="7315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a:endParaRPr lang="en-US" sz="1200" dirty="0" err="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56558" y="6680878"/>
            <a:ext cx="1538479" cy="361296"/>
          </a:xfrm>
          <a:prstGeom prst="rect">
            <a:avLst/>
          </a:prstGeom>
          <a:noFill/>
          <a:ln>
            <a:noFill/>
          </a:ln>
        </p:spPr>
      </p:pic>
      <p:sp>
        <p:nvSpPr>
          <p:cNvPr id="10" name="Rectangle 9"/>
          <p:cNvSpPr/>
          <p:nvPr userDrawn="1"/>
        </p:nvSpPr>
        <p:spPr>
          <a:xfrm>
            <a:off x="150813" y="575007"/>
            <a:ext cx="1518330" cy="16195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algn="l"/>
            <a:r>
              <a:rPr lang="en-US" sz="1799" dirty="0">
                <a:solidFill>
                  <a:schemeClr val="bg1"/>
                </a:solidFill>
                <a:latin typeface="+mj-lt"/>
              </a:rPr>
              <a:t>Microsoft Technology </a:t>
            </a:r>
            <a:br>
              <a:rPr lang="en-US" sz="1799" dirty="0">
                <a:solidFill>
                  <a:schemeClr val="bg1"/>
                </a:solidFill>
                <a:latin typeface="+mj-lt"/>
              </a:rPr>
            </a:br>
            <a:r>
              <a:rPr lang="en-US" sz="1799" dirty="0">
                <a:solidFill>
                  <a:schemeClr val="bg1"/>
                </a:solidFill>
                <a:latin typeface="+mj-lt"/>
              </a:rPr>
              <a:t>Centers</a:t>
            </a:r>
          </a:p>
          <a:p>
            <a:pPr marL="0" algn="l" defTabSz="1087674" rtl="0" eaLnBrk="1" latinLnBrk="0" hangingPunct="1">
              <a:spcBef>
                <a:spcPts val="300"/>
              </a:spcBef>
            </a:pPr>
            <a:r>
              <a:rPr lang="en-US" sz="1200" kern="1200" dirty="0">
                <a:solidFill>
                  <a:schemeClr val="bg1"/>
                </a:solidFill>
                <a:latin typeface="+mj-lt"/>
                <a:ea typeface="+mn-ea"/>
                <a:cs typeface="+mn-cs"/>
              </a:rPr>
              <a:t>Experience the Microsoft Cloud</a:t>
            </a:r>
          </a:p>
        </p:txBody>
      </p:sp>
      <p:sp>
        <p:nvSpPr>
          <p:cNvPr id="13" name="Rectangle 12"/>
          <p:cNvSpPr/>
          <p:nvPr userDrawn="1"/>
        </p:nvSpPr>
        <p:spPr bwMode="gray">
          <a:xfrm>
            <a:off x="150813" y="2194561"/>
            <a:ext cx="5486400" cy="39014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399"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1"/>
            <a:ext cx="5486400" cy="975360"/>
          </a:xfrm>
        </p:spPr>
        <p:txBody>
          <a:bodyPr vert="horz" lIns="137160" tIns="91440" rIns="182880" bIns="45720" rtlCol="0">
            <a:noAutofit/>
          </a:bodyPr>
          <a:lstStyle>
            <a:lvl1pPr>
              <a:defRPr lang="en-US" sz="1999" dirty="0">
                <a:solidFill>
                  <a:schemeClr val="bg1"/>
                </a:solidFill>
              </a:defRPr>
            </a:lvl1pPr>
          </a:lstStyle>
          <a:p>
            <a:pPr lvl="0">
              <a:spcBef>
                <a:spcPts val="0"/>
              </a:spcBef>
            </a:pPr>
            <a:r>
              <a:rPr lang="en-US" dirty="0"/>
              <a:t>Speaker Name</a:t>
            </a:r>
          </a:p>
        </p:txBody>
      </p:sp>
    </p:spTree>
    <p:extLst>
      <p:ext uri="{BB962C8B-B14F-4D97-AF65-F5344CB8AC3E}">
        <p14:creationId xmlns:p14="http://schemas.microsoft.com/office/powerpoint/2010/main" val="141683793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386"/>
            <a:ext cx="12192000" cy="7323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1"/>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399"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1"/>
            <a:ext cx="5486400" cy="975360"/>
          </a:xfrm>
        </p:spPr>
        <p:txBody>
          <a:bodyPr lIns="137160" tIns="91440">
            <a:noAutofit/>
          </a:bodyPr>
          <a:lstStyle>
            <a:lvl1pPr marL="0" indent="0">
              <a:spcBef>
                <a:spcPts val="0"/>
              </a:spcBef>
              <a:buNone/>
              <a:defRPr sz="1999">
                <a:solidFill>
                  <a:schemeClr val="bg1"/>
                </a:solidFill>
              </a:defRPr>
            </a:lvl1pPr>
            <a:lvl2pPr marL="281562" indent="0">
              <a:buNone/>
              <a:defRPr sz="1999">
                <a:solidFill>
                  <a:schemeClr val="bg1"/>
                </a:solidFill>
              </a:defRPr>
            </a:lvl2pPr>
            <a:lvl3pPr marL="588243" indent="0">
              <a:buNone/>
              <a:defRPr sz="1999">
                <a:solidFill>
                  <a:schemeClr val="bg1"/>
                </a:solidFill>
              </a:defRPr>
            </a:lvl3pPr>
            <a:lvl4pPr marL="869805" indent="0">
              <a:buNone/>
              <a:defRPr sz="1999">
                <a:solidFill>
                  <a:schemeClr val="bg1"/>
                </a:solidFill>
              </a:defRPr>
            </a:lvl4pPr>
            <a:lvl5pPr marL="1105102" indent="0">
              <a:buNone/>
              <a:defRPr sz="1999">
                <a:solidFill>
                  <a:schemeClr val="bg1"/>
                </a:solidFill>
              </a:defRPr>
            </a:lvl5pPr>
          </a:lstStyle>
          <a:p>
            <a:pPr lvl="0"/>
            <a:r>
              <a:rPr lang="en-US" dirty="0"/>
              <a:t>Speaker Name</a:t>
            </a:r>
          </a:p>
        </p:txBody>
      </p:sp>
      <p:sp>
        <p:nvSpPr>
          <p:cNvPr id="8" name="Rectangle 7"/>
          <p:cNvSpPr/>
          <p:nvPr userDrawn="1"/>
        </p:nvSpPr>
        <p:spPr>
          <a:xfrm>
            <a:off x="150813" y="575008"/>
            <a:ext cx="1518330" cy="1619098"/>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algn="l"/>
            <a:r>
              <a:rPr lang="en-US" sz="1799" dirty="0">
                <a:solidFill>
                  <a:schemeClr val="bg1"/>
                </a:solidFill>
                <a:latin typeface="+mj-lt"/>
              </a:rPr>
              <a:t>Microsoft Technology </a:t>
            </a:r>
            <a:br>
              <a:rPr lang="en-US" sz="1799" dirty="0">
                <a:solidFill>
                  <a:schemeClr val="bg1"/>
                </a:solidFill>
                <a:latin typeface="+mj-lt"/>
              </a:rPr>
            </a:br>
            <a:r>
              <a:rPr lang="en-US" sz="1799" dirty="0">
                <a:solidFill>
                  <a:schemeClr val="bg1"/>
                </a:solidFill>
                <a:latin typeface="+mj-lt"/>
              </a:rPr>
              <a:t>Centers</a:t>
            </a:r>
          </a:p>
          <a:p>
            <a:pPr marL="0" algn="l" defTabSz="1087674" rtl="0" eaLnBrk="1" latinLnBrk="0" hangingPunct="1">
              <a:spcBef>
                <a:spcPts val="300"/>
              </a:spcBef>
            </a:pPr>
            <a:r>
              <a:rPr lang="en-US" sz="1200" kern="1200" dirty="0">
                <a:solidFill>
                  <a:schemeClr val="bg1"/>
                </a:solidFill>
                <a:latin typeface="+mj-lt"/>
                <a:ea typeface="+mn-ea"/>
                <a:cs typeface="+mn-cs"/>
              </a:rPr>
              <a:t>Experience the Microsoft Cloud</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50119" y="6680878"/>
            <a:ext cx="1551356" cy="361296"/>
          </a:xfrm>
          <a:prstGeom prst="rect">
            <a:avLst/>
          </a:prstGeom>
          <a:noFill/>
          <a:ln>
            <a:noFill/>
          </a:ln>
        </p:spPr>
      </p:pic>
    </p:spTree>
    <p:extLst>
      <p:ext uri="{BB962C8B-B14F-4D97-AF65-F5344CB8AC3E}">
        <p14:creationId xmlns:p14="http://schemas.microsoft.com/office/powerpoint/2010/main" val="3362065249"/>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2_Title 1">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8466"/>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1"/>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399"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1"/>
            <a:ext cx="5486400" cy="975360"/>
          </a:xfrm>
        </p:spPr>
        <p:txBody>
          <a:bodyPr lIns="137160" tIns="91440">
            <a:noAutofit/>
          </a:bodyPr>
          <a:lstStyle>
            <a:lvl1pPr marL="0" indent="0">
              <a:spcBef>
                <a:spcPts val="0"/>
              </a:spcBef>
              <a:buNone/>
              <a:defRPr sz="1999">
                <a:solidFill>
                  <a:schemeClr val="bg1"/>
                </a:solidFill>
              </a:defRPr>
            </a:lvl1pPr>
            <a:lvl2pPr marL="281562" indent="0">
              <a:buNone/>
              <a:defRPr sz="1999">
                <a:solidFill>
                  <a:schemeClr val="bg1"/>
                </a:solidFill>
              </a:defRPr>
            </a:lvl2pPr>
            <a:lvl3pPr marL="588243" indent="0">
              <a:buNone/>
              <a:defRPr sz="1999">
                <a:solidFill>
                  <a:schemeClr val="bg1"/>
                </a:solidFill>
              </a:defRPr>
            </a:lvl3pPr>
            <a:lvl4pPr marL="869805" indent="0">
              <a:buNone/>
              <a:defRPr sz="1999">
                <a:solidFill>
                  <a:schemeClr val="bg1"/>
                </a:solidFill>
              </a:defRPr>
            </a:lvl4pPr>
            <a:lvl5pPr marL="1105102" indent="0">
              <a:buNone/>
              <a:defRPr sz="1999">
                <a:solidFill>
                  <a:schemeClr val="bg1"/>
                </a:solidFill>
              </a:defRPr>
            </a:lvl5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50119" y="6680878"/>
            <a:ext cx="1551356" cy="361296"/>
          </a:xfrm>
          <a:prstGeom prst="rect">
            <a:avLst/>
          </a:prstGeom>
          <a:noFill/>
          <a:ln>
            <a:noFill/>
          </a:ln>
        </p:spPr>
      </p:pic>
      <p:sp>
        <p:nvSpPr>
          <p:cNvPr id="11" name="Rectangle 10"/>
          <p:cNvSpPr/>
          <p:nvPr userDrawn="1"/>
        </p:nvSpPr>
        <p:spPr>
          <a:xfrm>
            <a:off x="150813" y="575008"/>
            <a:ext cx="1518330" cy="1619098"/>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algn="l"/>
            <a:r>
              <a:rPr lang="en-US" sz="1799" dirty="0">
                <a:solidFill>
                  <a:schemeClr val="bg1"/>
                </a:solidFill>
                <a:latin typeface="+mj-lt"/>
              </a:rPr>
              <a:t>Microsoft Technology </a:t>
            </a:r>
            <a:br>
              <a:rPr lang="en-US" sz="1799" dirty="0">
                <a:solidFill>
                  <a:schemeClr val="bg1"/>
                </a:solidFill>
                <a:latin typeface="+mj-lt"/>
              </a:rPr>
            </a:br>
            <a:r>
              <a:rPr lang="en-US" sz="1799" dirty="0">
                <a:solidFill>
                  <a:schemeClr val="bg1"/>
                </a:solidFill>
                <a:latin typeface="+mj-lt"/>
              </a:rPr>
              <a:t>Centers</a:t>
            </a:r>
          </a:p>
          <a:p>
            <a:pPr marL="0" algn="l" defTabSz="1087674" rtl="0" eaLnBrk="1" latinLnBrk="0" hangingPunct="1">
              <a:spcBef>
                <a:spcPts val="300"/>
              </a:spcBef>
            </a:pPr>
            <a:r>
              <a:rPr lang="en-US" sz="1200" kern="1200" dirty="0">
                <a:solidFill>
                  <a:schemeClr val="bg1"/>
                </a:solidFill>
                <a:latin typeface="+mj-lt"/>
                <a:ea typeface="+mn-ea"/>
                <a:cs typeface="+mn-cs"/>
              </a:rPr>
              <a:t>Experience the Microsoft Cloud</a:t>
            </a:r>
          </a:p>
        </p:txBody>
      </p:sp>
    </p:spTree>
    <p:extLst>
      <p:ext uri="{BB962C8B-B14F-4D97-AF65-F5344CB8AC3E}">
        <p14:creationId xmlns:p14="http://schemas.microsoft.com/office/powerpoint/2010/main" val="170204921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_Title 1">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8466"/>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1"/>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399"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1"/>
            <a:ext cx="5486400" cy="975360"/>
          </a:xfrm>
        </p:spPr>
        <p:txBody>
          <a:bodyPr lIns="137160" tIns="91440">
            <a:noAutofit/>
          </a:bodyPr>
          <a:lstStyle>
            <a:lvl1pPr marL="0" indent="0">
              <a:spcBef>
                <a:spcPts val="0"/>
              </a:spcBef>
              <a:buNone/>
              <a:defRPr sz="1999">
                <a:solidFill>
                  <a:schemeClr val="bg1"/>
                </a:solidFill>
              </a:defRPr>
            </a:lvl1pPr>
            <a:lvl2pPr marL="281562" indent="0">
              <a:buNone/>
              <a:defRPr sz="1999">
                <a:solidFill>
                  <a:schemeClr val="bg1"/>
                </a:solidFill>
              </a:defRPr>
            </a:lvl2pPr>
            <a:lvl3pPr marL="588243" indent="0">
              <a:buNone/>
              <a:defRPr sz="1999">
                <a:solidFill>
                  <a:schemeClr val="bg1"/>
                </a:solidFill>
              </a:defRPr>
            </a:lvl3pPr>
            <a:lvl4pPr marL="869805" indent="0">
              <a:buNone/>
              <a:defRPr sz="1999">
                <a:solidFill>
                  <a:schemeClr val="bg1"/>
                </a:solidFill>
              </a:defRPr>
            </a:lvl4pPr>
            <a:lvl5pPr marL="1105102" indent="0">
              <a:buNone/>
              <a:defRPr sz="1999">
                <a:solidFill>
                  <a:schemeClr val="bg1"/>
                </a:solidFill>
              </a:defRPr>
            </a:lvl5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50119" y="6680878"/>
            <a:ext cx="1551356" cy="361296"/>
          </a:xfrm>
          <a:prstGeom prst="rect">
            <a:avLst/>
          </a:prstGeom>
          <a:noFill/>
          <a:ln>
            <a:noFill/>
          </a:ln>
        </p:spPr>
      </p:pic>
      <p:sp>
        <p:nvSpPr>
          <p:cNvPr id="11" name="Rectangle 10"/>
          <p:cNvSpPr/>
          <p:nvPr userDrawn="1"/>
        </p:nvSpPr>
        <p:spPr>
          <a:xfrm>
            <a:off x="150813" y="575008"/>
            <a:ext cx="1518330" cy="1619098"/>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algn="l"/>
            <a:r>
              <a:rPr lang="en-US" sz="1799" dirty="0">
                <a:solidFill>
                  <a:schemeClr val="bg1"/>
                </a:solidFill>
                <a:latin typeface="+mj-lt"/>
              </a:rPr>
              <a:t>Microsoft Technology </a:t>
            </a:r>
            <a:br>
              <a:rPr lang="en-US" sz="1799" dirty="0">
                <a:solidFill>
                  <a:schemeClr val="bg1"/>
                </a:solidFill>
                <a:latin typeface="+mj-lt"/>
              </a:rPr>
            </a:br>
            <a:r>
              <a:rPr lang="en-US" sz="1799" dirty="0">
                <a:solidFill>
                  <a:schemeClr val="bg1"/>
                </a:solidFill>
                <a:latin typeface="+mj-lt"/>
              </a:rPr>
              <a:t>Centers</a:t>
            </a:r>
          </a:p>
          <a:p>
            <a:pPr marL="0" algn="l" defTabSz="1087674" rtl="0" eaLnBrk="1" latinLnBrk="0" hangingPunct="1">
              <a:spcBef>
                <a:spcPts val="300"/>
              </a:spcBef>
            </a:pPr>
            <a:r>
              <a:rPr lang="en-US" sz="1200" kern="1200" dirty="0">
                <a:solidFill>
                  <a:schemeClr val="bg1"/>
                </a:solidFill>
                <a:latin typeface="+mj-lt"/>
                <a:ea typeface="+mn-ea"/>
                <a:cs typeface="+mn-cs"/>
              </a:rPr>
              <a:t>Experience the Microsoft Cloud</a:t>
            </a:r>
          </a:p>
        </p:txBody>
      </p:sp>
    </p:spTree>
    <p:extLst>
      <p:ext uri="{BB962C8B-B14F-4D97-AF65-F5344CB8AC3E}">
        <p14:creationId xmlns:p14="http://schemas.microsoft.com/office/powerpoint/2010/main" val="3248278266"/>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13" y="1219200"/>
            <a:ext cx="10058400" cy="29165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13" y="1219200"/>
            <a:ext cx="10058400" cy="29165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14" y="1219201"/>
            <a:ext cx="10058399" cy="2916562"/>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12" y="4135762"/>
            <a:ext cx="10058401" cy="1960238"/>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62270074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4_Title 1">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8466"/>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1"/>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399"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1"/>
            <a:ext cx="5486400" cy="975360"/>
          </a:xfrm>
        </p:spPr>
        <p:txBody>
          <a:bodyPr lIns="137160" tIns="91440">
            <a:noAutofit/>
          </a:bodyPr>
          <a:lstStyle>
            <a:lvl1pPr marL="0" indent="0">
              <a:spcBef>
                <a:spcPts val="0"/>
              </a:spcBef>
              <a:buNone/>
              <a:defRPr sz="1999">
                <a:solidFill>
                  <a:schemeClr val="bg1"/>
                </a:solidFill>
              </a:defRPr>
            </a:lvl1pPr>
            <a:lvl2pPr marL="281562" indent="0">
              <a:buNone/>
              <a:defRPr sz="1999">
                <a:solidFill>
                  <a:schemeClr val="bg1"/>
                </a:solidFill>
              </a:defRPr>
            </a:lvl2pPr>
            <a:lvl3pPr marL="588243" indent="0">
              <a:buNone/>
              <a:defRPr sz="1999">
                <a:solidFill>
                  <a:schemeClr val="bg1"/>
                </a:solidFill>
              </a:defRPr>
            </a:lvl3pPr>
            <a:lvl4pPr marL="869805" indent="0">
              <a:buNone/>
              <a:defRPr sz="1999">
                <a:solidFill>
                  <a:schemeClr val="bg1"/>
                </a:solidFill>
              </a:defRPr>
            </a:lvl4pPr>
            <a:lvl5pPr marL="1105102" indent="0">
              <a:buNone/>
              <a:defRPr sz="1999">
                <a:solidFill>
                  <a:schemeClr val="bg1"/>
                </a:solidFill>
              </a:defRPr>
            </a:lvl5pPr>
          </a:lstStyle>
          <a:p>
            <a:pPr lvl="0"/>
            <a:r>
              <a:rPr lang="en-US" dirty="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50119" y="6680878"/>
            <a:ext cx="1551356" cy="361296"/>
          </a:xfrm>
          <a:prstGeom prst="rect">
            <a:avLst/>
          </a:prstGeom>
          <a:noFill/>
          <a:ln>
            <a:noFill/>
          </a:ln>
        </p:spPr>
      </p:pic>
      <p:sp>
        <p:nvSpPr>
          <p:cNvPr id="10" name="Rectangle 9"/>
          <p:cNvSpPr/>
          <p:nvPr userDrawn="1"/>
        </p:nvSpPr>
        <p:spPr>
          <a:xfrm>
            <a:off x="150813" y="575008"/>
            <a:ext cx="1518330" cy="1619098"/>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algn="l"/>
            <a:r>
              <a:rPr lang="en-US" sz="1799" dirty="0">
                <a:solidFill>
                  <a:schemeClr val="bg1"/>
                </a:solidFill>
                <a:latin typeface="+mj-lt"/>
              </a:rPr>
              <a:t>Microsoft Technology </a:t>
            </a:r>
            <a:br>
              <a:rPr lang="en-US" sz="1799" dirty="0">
                <a:solidFill>
                  <a:schemeClr val="bg1"/>
                </a:solidFill>
                <a:latin typeface="+mj-lt"/>
              </a:rPr>
            </a:br>
            <a:r>
              <a:rPr lang="en-US" sz="1799" dirty="0">
                <a:solidFill>
                  <a:schemeClr val="bg1"/>
                </a:solidFill>
                <a:latin typeface="+mj-lt"/>
              </a:rPr>
              <a:t>Centers</a:t>
            </a:r>
          </a:p>
          <a:p>
            <a:pPr marL="0" algn="l" defTabSz="1087674" rtl="0" eaLnBrk="1" latinLnBrk="0" hangingPunct="1">
              <a:spcBef>
                <a:spcPts val="300"/>
              </a:spcBef>
            </a:pPr>
            <a:r>
              <a:rPr lang="en-US" sz="1200" kern="1200" dirty="0">
                <a:solidFill>
                  <a:schemeClr val="bg1"/>
                </a:solidFill>
                <a:latin typeface="+mj-lt"/>
                <a:ea typeface="+mn-ea"/>
                <a:cs typeface="+mn-cs"/>
              </a:rPr>
              <a:t>Experience the Microsoft Cloud</a:t>
            </a:r>
          </a:p>
        </p:txBody>
      </p:sp>
    </p:spTree>
    <p:extLst>
      <p:ext uri="{BB962C8B-B14F-4D97-AF65-F5344CB8AC3E}">
        <p14:creationId xmlns:p14="http://schemas.microsoft.com/office/powerpoint/2010/main" val="143495545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760413" y="638939"/>
            <a:ext cx="11428413" cy="397934"/>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62" indent="0">
              <a:buNone/>
              <a:defRPr/>
            </a:lvl2pPr>
            <a:lvl3pPr marL="588243" indent="0">
              <a:buNone/>
              <a:defRPr/>
            </a:lvl3pPr>
            <a:lvl4pPr marL="869805" indent="0">
              <a:buNone/>
              <a:defRPr/>
            </a:lvl4pPr>
            <a:lvl5pPr marL="1105102" indent="0">
              <a:buNone/>
              <a:defRPr/>
            </a:lvl5pPr>
          </a:lstStyle>
          <a:p>
            <a:pPr lvl="0"/>
            <a:r>
              <a:rPr lang="en-US" dirty="0"/>
              <a:t>Click to add subtitle</a:t>
            </a:r>
          </a:p>
        </p:txBody>
      </p:sp>
      <p:sp>
        <p:nvSpPr>
          <p:cNvPr id="16" name="Text Placeholder 15"/>
          <p:cNvSpPr>
            <a:spLocks noGrp="1"/>
          </p:cNvSpPr>
          <p:nvPr>
            <p:ph type="body" sz="quarter" idx="14"/>
          </p:nvPr>
        </p:nvSpPr>
        <p:spPr>
          <a:xfrm>
            <a:off x="150813" y="1706881"/>
            <a:ext cx="11887200" cy="48821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19354251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427024" y="6910493"/>
            <a:ext cx="761800" cy="404707"/>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760413" y="638939"/>
            <a:ext cx="11428413" cy="397934"/>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62" indent="0">
              <a:buNone/>
              <a:defRPr/>
            </a:lvl2pPr>
            <a:lvl3pPr marL="588243" indent="0">
              <a:buNone/>
              <a:defRPr/>
            </a:lvl3pPr>
            <a:lvl4pPr marL="869805" indent="0">
              <a:buNone/>
              <a:defRPr/>
            </a:lvl4pPr>
            <a:lvl5pPr marL="1105102" indent="0">
              <a:buNone/>
              <a:defRPr/>
            </a:lvl5pPr>
          </a:lstStyle>
          <a:p>
            <a:pPr lvl="0"/>
            <a:r>
              <a:rPr lang="en-US" dirty="0"/>
              <a:t>Click to add subtitle</a:t>
            </a:r>
          </a:p>
        </p:txBody>
      </p:sp>
    </p:spTree>
    <p:extLst>
      <p:ext uri="{BB962C8B-B14F-4D97-AF65-F5344CB8AC3E}">
        <p14:creationId xmlns:p14="http://schemas.microsoft.com/office/powerpoint/2010/main" val="405344793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20610803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0814" y="1544320"/>
            <a:ext cx="5714999" cy="4958080"/>
          </a:xfrm>
        </p:spPr>
        <p:txBody>
          <a:bodyPr>
            <a:normAutofit/>
          </a:bodyPr>
          <a:lstStyle>
            <a:lvl1pPr>
              <a:defRPr sz="1999"/>
            </a:lvl1pPr>
            <a:lvl2pPr>
              <a:defRPr sz="1600"/>
            </a:lvl2pPr>
            <a:lvl3pPr>
              <a:defRPr sz="1400"/>
            </a:lvl3pPr>
            <a:lvl4pPr>
              <a:defRPr sz="1200"/>
            </a:lvl4pPr>
            <a:lvl5pPr>
              <a:defRPr sz="1200"/>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4414" y="1555931"/>
            <a:ext cx="5714999" cy="4958080"/>
          </a:xfrm>
        </p:spPr>
        <p:txBody>
          <a:bodyPr>
            <a:normAutofit/>
          </a:bodyPr>
          <a:lstStyle>
            <a:lvl1pPr>
              <a:defRPr sz="1999"/>
            </a:lvl1pPr>
            <a:lvl2pPr>
              <a:defRPr sz="1600"/>
            </a:lvl2pPr>
            <a:lvl3pPr>
              <a:defRPr sz="1400"/>
            </a:lvl3pPr>
            <a:lvl4pPr>
              <a:defRPr sz="1200"/>
            </a:lvl4pPr>
            <a:lvl5pPr>
              <a:defRPr sz="1200"/>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113079-038D-43AB-AFBE-1C093F2AF2BA}" type="slidenum">
              <a:rPr lang="en-US" smtClean="0"/>
              <a:t>‹#›</a:t>
            </a:fld>
            <a:endParaRPr lang="en-US"/>
          </a:p>
        </p:txBody>
      </p:sp>
    </p:spTree>
    <p:extLst>
      <p:ext uri="{BB962C8B-B14F-4D97-AF65-F5344CB8AC3E}">
        <p14:creationId xmlns:p14="http://schemas.microsoft.com/office/powerpoint/2010/main" val="39867491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0813" y="1264356"/>
            <a:ext cx="5691659" cy="1067366"/>
          </a:xfrm>
          <a:solidFill>
            <a:schemeClr val="tx2"/>
          </a:solidFill>
        </p:spPr>
        <p:txBody>
          <a:bodyPr anchor="b">
            <a:normAutofit/>
          </a:bodyPr>
          <a:lstStyle>
            <a:lvl1pPr marL="0" indent="0">
              <a:buNone/>
              <a:defRPr sz="2399" b="1">
                <a:solidFill>
                  <a:schemeClr val="bg1"/>
                </a:soli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a:t>Click to edit Master text styles</a:t>
            </a:r>
          </a:p>
        </p:txBody>
      </p:sp>
      <p:sp>
        <p:nvSpPr>
          <p:cNvPr id="4" name="Content Placeholder 3"/>
          <p:cNvSpPr>
            <a:spLocks noGrp="1"/>
          </p:cNvSpPr>
          <p:nvPr>
            <p:ph sz="half" idx="2"/>
          </p:nvPr>
        </p:nvSpPr>
        <p:spPr>
          <a:xfrm>
            <a:off x="150813" y="2331720"/>
            <a:ext cx="5691659" cy="4214707"/>
          </a:xfrm>
        </p:spPr>
        <p:txBody>
          <a:bodyPr>
            <a:normAutofit/>
          </a:bodyPr>
          <a:lstStyle>
            <a:lvl1pPr>
              <a:defRPr sz="1799"/>
            </a:lvl1pPr>
            <a:lvl2pPr>
              <a:defRPr sz="1600"/>
            </a:lvl2pPr>
            <a:lvl3pPr>
              <a:defRPr sz="1400"/>
            </a:lvl3pPr>
            <a:lvl4pPr>
              <a:defRPr sz="1400"/>
            </a:lvl4pPr>
            <a:lvl5pPr>
              <a:defRPr sz="1400"/>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414" y="1264356"/>
            <a:ext cx="5693895" cy="1067366"/>
          </a:xfrm>
          <a:solidFill>
            <a:schemeClr val="tx2"/>
          </a:solidFill>
        </p:spPr>
        <p:txBody>
          <a:bodyPr anchor="b">
            <a:normAutofit/>
          </a:bodyPr>
          <a:lstStyle>
            <a:lvl1pPr marL="0" indent="0">
              <a:buNone/>
              <a:defRPr sz="2399" b="1">
                <a:solidFill>
                  <a:schemeClr val="bg1"/>
                </a:soli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a:t>Click to edit Master text styles</a:t>
            </a:r>
          </a:p>
        </p:txBody>
      </p:sp>
      <p:sp>
        <p:nvSpPr>
          <p:cNvPr id="6" name="Content Placeholder 5"/>
          <p:cNvSpPr>
            <a:spLocks noGrp="1"/>
          </p:cNvSpPr>
          <p:nvPr>
            <p:ph sz="quarter" idx="4"/>
          </p:nvPr>
        </p:nvSpPr>
        <p:spPr>
          <a:xfrm>
            <a:off x="6094414" y="2331720"/>
            <a:ext cx="5693895" cy="4214707"/>
          </a:xfrm>
        </p:spPr>
        <p:txBody>
          <a:bodyPr>
            <a:normAutofit/>
          </a:bodyPr>
          <a:lstStyle>
            <a:lvl1pPr>
              <a:defRPr sz="1799"/>
            </a:lvl1pPr>
            <a:lvl2pPr>
              <a:defRPr sz="1600"/>
            </a:lvl2pPr>
            <a:lvl3pPr>
              <a:defRPr sz="1400"/>
            </a:lvl3pPr>
            <a:lvl4pPr>
              <a:defRPr sz="1400"/>
            </a:lvl4pPr>
            <a:lvl5pPr>
              <a:defRPr sz="1400"/>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113079-038D-43AB-AFBE-1C093F2AF2BA}" type="slidenum">
              <a:rPr lang="en-US" smtClean="0"/>
              <a:t>‹#›</a:t>
            </a:fld>
            <a:endParaRPr lang="en-US"/>
          </a:p>
        </p:txBody>
      </p:sp>
    </p:spTree>
    <p:extLst>
      <p:ext uri="{BB962C8B-B14F-4D97-AF65-F5344CB8AC3E}">
        <p14:creationId xmlns:p14="http://schemas.microsoft.com/office/powerpoint/2010/main" val="221183654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13" y="1219200"/>
            <a:ext cx="10058400" cy="29165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13" y="1219200"/>
            <a:ext cx="10058400" cy="29165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14" y="1219201"/>
            <a:ext cx="10058399" cy="2916562"/>
          </a:xfrm>
          <a:noFill/>
        </p:spPr>
        <p:txBody>
          <a:bodyPr lIns="137160" tIns="137160" rIns="137160" bIns="137160" anchor="t" anchorCtr="0"/>
          <a:lstStyle>
            <a:lvl1pPr>
              <a:defRPr sz="7097"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12" y="4135762"/>
            <a:ext cx="10058401" cy="1960238"/>
          </a:xfrm>
          <a:noFill/>
        </p:spPr>
        <p:txBody>
          <a:bodyPr lIns="137160" tIns="137160" rIns="137160" bIns="137160">
            <a:noAutofit/>
          </a:bodyPr>
          <a:lstStyle>
            <a:lvl1pPr marL="0" indent="0">
              <a:spcBef>
                <a:spcPts val="0"/>
              </a:spcBef>
              <a:buNone/>
              <a:defRPr sz="2799"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2592669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14" y="1219200"/>
            <a:ext cx="10058399" cy="29260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14" y="1219200"/>
            <a:ext cx="10058399" cy="29260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14" y="1219200"/>
            <a:ext cx="10058399" cy="2916562"/>
          </a:xfrm>
          <a:noFill/>
        </p:spPr>
        <p:txBody>
          <a:bodyPr lIns="137160" tIns="137160" rIns="137160" bIns="137160" anchor="t" anchorCtr="0"/>
          <a:lstStyle>
            <a:lvl1pPr>
              <a:defRPr sz="7097"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13" y="4145281"/>
            <a:ext cx="10058400" cy="1950720"/>
          </a:xfrm>
          <a:noFill/>
        </p:spPr>
        <p:txBody>
          <a:bodyPr lIns="137160" tIns="137160" rIns="137160" bIns="137160">
            <a:noAutofit/>
          </a:bodyPr>
          <a:lstStyle>
            <a:lvl1pPr marL="0" indent="0">
              <a:spcBef>
                <a:spcPts val="0"/>
              </a:spcBef>
              <a:buNone/>
              <a:defRPr sz="2799"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19475600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2"/>
            <a:ext cx="11887200" cy="1944521"/>
          </a:xfrm>
          <a:noFill/>
        </p:spPr>
        <p:txBody>
          <a:bodyPr lIns="137160" tIns="137160" rIns="137160" bIns="137160" anchor="t" anchorCtr="0"/>
          <a:lstStyle>
            <a:lvl1pPr>
              <a:defRPr sz="8596"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0" indent="0">
              <a:lnSpc>
                <a:spcPct val="80000"/>
              </a:lnSpc>
              <a:buNone/>
              <a:defRPr lang="en-US" sz="1999" kern="1200" dirty="0">
                <a:solidFill>
                  <a:srgbClr val="FFFFFF"/>
                </a:solidFill>
                <a:latin typeface="Segoe UI" pitchFamily="34" charset="0"/>
                <a:ea typeface="Segoe UI" pitchFamily="34" charset="0"/>
                <a:cs typeface="Segoe UI" pitchFamily="34" charset="0"/>
              </a:defRPr>
            </a:lvl1pPr>
          </a:lstStyle>
          <a:p>
            <a:pPr marL="0" lvl="0" indent="0" algn="l" defTabSz="108767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236776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Section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2"/>
            <a:ext cx="11887200" cy="1944521"/>
          </a:xfrm>
          <a:noFill/>
        </p:spPr>
        <p:txBody>
          <a:bodyPr lIns="137160" tIns="137160" rIns="137160" bIns="137160" anchor="t" anchorCtr="0"/>
          <a:lstStyle>
            <a:lvl1pPr>
              <a:defRPr sz="8596"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353" indent="-190353">
              <a:lnSpc>
                <a:spcPct val="80000"/>
              </a:lnSpc>
              <a:buNone/>
              <a:defRPr lang="en-US" sz="1999" kern="1200" dirty="0">
                <a:solidFill>
                  <a:srgbClr val="FFFFFF"/>
                </a:solidFill>
                <a:latin typeface="Segoe UI" pitchFamily="34" charset="0"/>
                <a:ea typeface="Segoe UI" pitchFamily="34" charset="0"/>
                <a:cs typeface="Segoe UI" pitchFamily="34" charset="0"/>
              </a:defRPr>
            </a:lvl1pPr>
          </a:lstStyle>
          <a:p>
            <a:pPr marL="0" lvl="0" indent="0" algn="l" defTabSz="108767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885811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14" y="1219200"/>
            <a:ext cx="10058399" cy="29260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14" y="1219200"/>
            <a:ext cx="10058399" cy="29260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14" y="1219200"/>
            <a:ext cx="10058399" cy="2916562"/>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13" y="4145280"/>
            <a:ext cx="10058400" cy="195072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5108153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Section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2"/>
            <a:ext cx="11887200" cy="1944521"/>
          </a:xfrm>
          <a:noFill/>
        </p:spPr>
        <p:txBody>
          <a:bodyPr lIns="137160" tIns="137160" rIns="137160" bIns="137160" anchor="t" anchorCtr="0"/>
          <a:lstStyle>
            <a:lvl1pPr>
              <a:defRPr sz="8596"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353" indent="-190353">
              <a:lnSpc>
                <a:spcPct val="80000"/>
              </a:lnSpc>
              <a:buNone/>
              <a:defRPr lang="en-US" sz="1999" kern="1200" dirty="0">
                <a:solidFill>
                  <a:schemeClr val="tx1"/>
                </a:solidFill>
                <a:latin typeface="Segoe UI" pitchFamily="34" charset="0"/>
                <a:ea typeface="Segoe UI" pitchFamily="34" charset="0"/>
                <a:cs typeface="Segoe UI" pitchFamily="34" charset="0"/>
              </a:defRPr>
            </a:lvl1pPr>
          </a:lstStyle>
          <a:p>
            <a:pPr marL="0" lvl="0" indent="0" algn="l" defTabSz="108767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076680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Section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2"/>
            <a:ext cx="11887200" cy="1944521"/>
          </a:xfrm>
          <a:noFill/>
        </p:spPr>
        <p:txBody>
          <a:bodyPr lIns="137160" tIns="137160" rIns="137160" bIns="137160" anchor="t" anchorCtr="0"/>
          <a:lstStyle>
            <a:lvl1pPr>
              <a:defRPr sz="8596"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353" indent="-190353">
              <a:lnSpc>
                <a:spcPct val="80000"/>
              </a:lnSpc>
              <a:buNone/>
              <a:defRPr lang="en-US" sz="1999" kern="1200" dirty="0">
                <a:solidFill>
                  <a:schemeClr val="tx1"/>
                </a:solidFill>
                <a:latin typeface="Segoe UI" pitchFamily="34" charset="0"/>
                <a:ea typeface="Segoe UI" pitchFamily="34" charset="0"/>
                <a:cs typeface="Segoe UI" pitchFamily="34" charset="0"/>
              </a:defRPr>
            </a:lvl1pPr>
          </a:lstStyle>
          <a:p>
            <a:pPr marL="0" lvl="0" indent="0" algn="l" defTabSz="108767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625311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Section 5">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2"/>
            <a:ext cx="11887200" cy="1944521"/>
          </a:xfrm>
          <a:noFill/>
        </p:spPr>
        <p:txBody>
          <a:bodyPr lIns="137160" tIns="137160" rIns="137160" bIns="137160" anchor="t" anchorCtr="0"/>
          <a:lstStyle>
            <a:lvl1pPr>
              <a:defRPr sz="8596"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353" indent="-190353">
              <a:lnSpc>
                <a:spcPct val="80000"/>
              </a:lnSpc>
              <a:buNone/>
              <a:defRPr lang="en-US" sz="1999" kern="1200" dirty="0">
                <a:solidFill>
                  <a:schemeClr val="tx1"/>
                </a:solidFill>
                <a:latin typeface="Segoe UI" pitchFamily="34" charset="0"/>
                <a:ea typeface="Segoe UI" pitchFamily="34" charset="0"/>
                <a:cs typeface="Segoe UI" pitchFamily="34" charset="0"/>
              </a:defRPr>
            </a:lvl1pPr>
          </a:lstStyle>
          <a:p>
            <a:pPr marL="0" lvl="0" indent="0" algn="l" defTabSz="108767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116133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13" y="1706880"/>
            <a:ext cx="11887200" cy="479552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562" indent="0">
              <a:buNone/>
              <a:defRPr>
                <a:solidFill>
                  <a:schemeClr val="tx1"/>
                </a:solidFill>
                <a:latin typeface="Courier New" pitchFamily="49" charset="0"/>
                <a:cs typeface="Courier New" pitchFamily="49" charset="0"/>
              </a:defRPr>
            </a:lvl2pPr>
            <a:lvl3pPr marL="588243" indent="0">
              <a:buNone/>
              <a:defRPr>
                <a:solidFill>
                  <a:schemeClr val="tx1"/>
                </a:solidFill>
                <a:latin typeface="Courier New" pitchFamily="49" charset="0"/>
                <a:cs typeface="Courier New" pitchFamily="49" charset="0"/>
              </a:defRPr>
            </a:lvl3pPr>
            <a:lvl4pPr marL="869805" indent="0">
              <a:buNone/>
              <a:defRPr>
                <a:solidFill>
                  <a:schemeClr val="tx1"/>
                </a:solidFill>
                <a:latin typeface="Courier New" pitchFamily="49" charset="0"/>
                <a:cs typeface="Courier New" pitchFamily="49" charset="0"/>
              </a:defRPr>
            </a:lvl4pPr>
            <a:lvl5pPr marL="110510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760413" y="638939"/>
            <a:ext cx="11428413" cy="397934"/>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62" indent="0">
              <a:buNone/>
              <a:defRPr/>
            </a:lvl2pPr>
            <a:lvl3pPr marL="588243" indent="0">
              <a:buNone/>
              <a:defRPr/>
            </a:lvl3pPr>
            <a:lvl4pPr marL="869805" indent="0">
              <a:buNone/>
              <a:defRPr/>
            </a:lvl4pPr>
            <a:lvl5pPr marL="1105102"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p>
        </p:txBody>
      </p:sp>
      <p:sp>
        <p:nvSpPr>
          <p:cNvPr id="10" name="Slide Number Placeholder 9"/>
          <p:cNvSpPr>
            <a:spLocks noGrp="1"/>
          </p:cNvSpPr>
          <p:nvPr>
            <p:ph type="sldNum" sz="quarter" idx="17"/>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12044422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3"/>
            <a:ext cx="12188824" cy="689111"/>
          </a:xfrm>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12" y="1706881"/>
            <a:ext cx="11353800" cy="48768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654801"/>
            <a:ext cx="12188826" cy="66040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99"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79123187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1"/>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49" tIns="38073" rIns="76149" bIns="38073" rtlCol="0" anchor="ctr"/>
          <a:lstStyle/>
          <a:p>
            <a:pPr algn="ctr"/>
            <a:endParaRPr lang="en-US" sz="1836"/>
          </a:p>
        </p:txBody>
      </p:sp>
      <p:sp>
        <p:nvSpPr>
          <p:cNvPr id="4" name="Rectangle 3"/>
          <p:cNvSpPr/>
          <p:nvPr/>
        </p:nvSpPr>
        <p:spPr>
          <a:xfrm>
            <a:off x="1" y="1"/>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49" tIns="38073" rIns="76149" bIns="38073" rtlCol="0" anchor="ctr"/>
          <a:lstStyle/>
          <a:p>
            <a:pPr algn="ctr"/>
            <a:endParaRPr lang="en-US" sz="1836"/>
          </a:p>
        </p:txBody>
      </p:sp>
      <p:sp>
        <p:nvSpPr>
          <p:cNvPr id="8" name="Rectangle 7"/>
          <p:cNvSpPr/>
          <p:nvPr/>
        </p:nvSpPr>
        <p:spPr>
          <a:xfrm>
            <a:off x="1" y="1"/>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49" tIns="38073" rIns="76149" bIns="38073" rtlCol="0" anchor="ctr"/>
          <a:lstStyle/>
          <a:p>
            <a:pPr algn="ctr"/>
            <a:endParaRPr lang="en-US" sz="1836"/>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2"/>
            <a:ext cx="2880367" cy="1130160"/>
          </a:xfrm>
          <a:prstGeom prst="rect">
            <a:avLst/>
          </a:prstGeom>
        </p:spPr>
      </p:pic>
      <p:sp>
        <p:nvSpPr>
          <p:cNvPr id="6" name="Rectangle 5"/>
          <p:cNvSpPr/>
          <p:nvPr/>
        </p:nvSpPr>
        <p:spPr>
          <a:xfrm>
            <a:off x="1" y="1"/>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49" tIns="38073" rIns="76149" bIns="38073" rtlCol="0" anchor="ctr"/>
          <a:lstStyle/>
          <a:p>
            <a:pPr algn="ctr"/>
            <a:endParaRPr lang="en-US" sz="1836"/>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2"/>
            <a:ext cx="2880367" cy="1130160"/>
          </a:xfrm>
          <a:prstGeom prst="rect">
            <a:avLst/>
          </a:prstGeom>
        </p:spPr>
      </p:pic>
      <p:sp>
        <p:nvSpPr>
          <p:cNvPr id="9" name="Rectangle 8"/>
          <p:cNvSpPr/>
          <p:nvPr userDrawn="1"/>
        </p:nvSpPr>
        <p:spPr>
          <a:xfrm>
            <a:off x="1" y="1"/>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49" tIns="38073" rIns="76149" bIns="38073" rtlCol="0" anchor="ctr"/>
          <a:lstStyle/>
          <a:p>
            <a:pPr algn="ctr"/>
            <a:endParaRPr lang="en-US" sz="1836"/>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0547" y="3395634"/>
            <a:ext cx="2271504" cy="529012"/>
          </a:xfrm>
          <a:prstGeom prst="rect">
            <a:avLst/>
          </a:prstGeom>
          <a:noFill/>
          <a:ln>
            <a:noFill/>
          </a:ln>
        </p:spPr>
      </p:pic>
    </p:spTree>
    <p:extLst>
      <p:ext uri="{BB962C8B-B14F-4D97-AF65-F5344CB8AC3E}">
        <p14:creationId xmlns:p14="http://schemas.microsoft.com/office/powerpoint/2010/main" val="45725157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1" y="1"/>
            <a:ext cx="12188825" cy="73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348" y="821832"/>
            <a:ext cx="10779492" cy="3576320"/>
          </a:xfrm>
        </p:spPr>
        <p:txBody>
          <a:bodyPr anchor="b">
            <a:noAutofit/>
          </a:bodyPr>
          <a:lstStyle>
            <a:lvl1pPr algn="l">
              <a:lnSpc>
                <a:spcPct val="80000"/>
              </a:lnSpc>
              <a:defRPr sz="8793"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339" y="4487334"/>
            <a:ext cx="9225798" cy="1755648"/>
          </a:xfrm>
        </p:spPr>
        <p:txBody>
          <a:bodyPr>
            <a:normAutofit/>
          </a:bodyPr>
          <a:lstStyle>
            <a:lvl1pPr marL="0" indent="0" algn="l">
              <a:buNone/>
              <a:defRPr sz="3198">
                <a:solidFill>
                  <a:schemeClr val="bg1"/>
                </a:solidFill>
                <a:latin typeface="+mj-lt"/>
              </a:defRPr>
            </a:lvl1pPr>
            <a:lvl2pPr marL="456882" indent="0" algn="ctr">
              <a:buNone/>
              <a:defRPr sz="2798"/>
            </a:lvl2pPr>
            <a:lvl3pPr marL="913764" indent="0" algn="ctr">
              <a:buNone/>
              <a:defRPr sz="2398"/>
            </a:lvl3pPr>
            <a:lvl4pPr marL="1370646" indent="0" algn="ctr">
              <a:buNone/>
              <a:defRPr sz="1998"/>
            </a:lvl4pPr>
            <a:lvl5pPr marL="1827527" indent="0" algn="ctr">
              <a:buNone/>
              <a:defRPr sz="1998"/>
            </a:lvl5pPr>
            <a:lvl6pPr marL="2284409" indent="0" algn="ctr">
              <a:buNone/>
              <a:defRPr sz="1998"/>
            </a:lvl6pPr>
            <a:lvl7pPr marL="2741291" indent="0" algn="ctr">
              <a:buNone/>
              <a:defRPr sz="1998"/>
            </a:lvl7pPr>
            <a:lvl8pPr marL="3198173" indent="0" algn="ctr">
              <a:buNone/>
              <a:defRPr sz="1998"/>
            </a:lvl8pPr>
            <a:lvl9pPr marL="3655055" indent="0" algn="ctr">
              <a:buNone/>
              <a:defRPr sz="1998"/>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9/14/2018</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51383756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dirty="0"/>
              <a:t>9/14/2018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0750806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dirty="0"/>
              <a:t>9/14/2018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907635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175" y="1192083"/>
            <a:ext cx="10813420" cy="601022"/>
          </a:xfrm>
          <a:prstGeom prst="rect">
            <a:avLst/>
          </a:prstGeom>
        </p:spPr>
        <p:txBody>
          <a:bodyPr lIns="192024"/>
          <a:lstStyle>
            <a:lvl1pPr marL="0" indent="0">
              <a:buNone/>
              <a:defRPr lang="en-US" sz="2743" kern="1200" smtClean="0">
                <a:solidFill>
                  <a:schemeClr val="tx2"/>
                </a:solidFill>
                <a:latin typeface="+mj-lt"/>
                <a:ea typeface="+mn-ea"/>
                <a:cs typeface="+mn-cs"/>
              </a:defRPr>
            </a:lvl1pPr>
            <a:lvl2pPr marL="0" indent="0">
              <a:buNone/>
              <a:defRPr lang="en-US" sz="3106" kern="1200" smtClean="0">
                <a:solidFill>
                  <a:schemeClr val="bg1"/>
                </a:solidFill>
                <a:latin typeface="+mj-lt"/>
                <a:ea typeface="+mn-ea"/>
                <a:cs typeface="+mn-cs"/>
              </a:defRPr>
            </a:lvl2pPr>
            <a:lvl3pPr marL="0" indent="0">
              <a:buNone/>
              <a:defRPr lang="en-US" sz="3106" kern="1200" smtClean="0">
                <a:solidFill>
                  <a:schemeClr val="bg1"/>
                </a:solidFill>
                <a:latin typeface="+mj-lt"/>
                <a:ea typeface="+mn-ea"/>
                <a:cs typeface="+mn-cs"/>
              </a:defRPr>
            </a:lvl3pPr>
            <a:lvl4pPr marL="0" indent="0">
              <a:buNone/>
              <a:defRPr lang="en-US" sz="3106" kern="1200" smtClean="0">
                <a:solidFill>
                  <a:schemeClr val="bg1"/>
                </a:solidFill>
                <a:latin typeface="+mj-lt"/>
                <a:ea typeface="+mn-ea"/>
                <a:cs typeface="+mn-cs"/>
              </a:defRPr>
            </a:lvl4pPr>
            <a:lvl5pPr marL="0" indent="0">
              <a:buNone/>
              <a:defRPr lang="en-US" sz="3106"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857" y="305473"/>
            <a:ext cx="11650488" cy="989803"/>
          </a:xfrm>
          <a:prstGeom prst="rect">
            <a:avLst/>
          </a:prstGeom>
        </p:spPr>
        <p:txBody>
          <a:bodyPr/>
          <a:lstStyle>
            <a:lvl1pPr algn="l">
              <a:defRPr sz="5094">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1267866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1"/>
            <a:ext cx="11887200" cy="1944521"/>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0" indent="0">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334876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277111"/>
            <a:ext cx="8961912" cy="1147610"/>
          </a:xfrm>
        </p:spPr>
        <p:txBody>
          <a:bodyPr lIns="146304" tIns="91440" rIns="146304" bIns="91440"/>
          <a:lstStyle>
            <a:lvl1pPr>
              <a:lnSpc>
                <a:spcPts val="6172"/>
              </a:lnSpc>
              <a:defRPr sz="5683"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lang="en-US" dirty="0"/>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58137340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99597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8983" y="501405"/>
            <a:ext cx="1419292" cy="325150"/>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grpSp>
      <p:pic>
        <p:nvPicPr>
          <p:cNvPr id="9" name="Picture 8"/>
          <p:cNvPicPr>
            <a:picLocks noChangeAspect="1"/>
          </p:cNvPicPr>
          <p:nvPr userDrawn="1"/>
        </p:nvPicPr>
        <p:blipFill>
          <a:blip r:embed="rId4"/>
          <a:stretch>
            <a:fillRect/>
          </a:stretch>
        </p:blipFill>
        <p:spPr>
          <a:xfrm>
            <a:off x="4904973" y="516584"/>
            <a:ext cx="6820984" cy="1386667"/>
          </a:xfrm>
          <a:prstGeom prst="rect">
            <a:avLst/>
          </a:prstGeom>
        </p:spPr>
      </p:pic>
    </p:spTree>
    <p:extLst>
      <p:ext uri="{BB962C8B-B14F-4D97-AF65-F5344CB8AC3E}">
        <p14:creationId xmlns:p14="http://schemas.microsoft.com/office/powerpoint/2010/main" val="236546470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597321"/>
            <a:ext cx="12185713" cy="2721202"/>
          </a:xfrm>
          <a:prstGeom prst="rect">
            <a:avLst/>
          </a:prstGeom>
          <a:solidFill>
            <a:srgbClr val="4DA0E2"/>
          </a:solidFill>
          <a:ln>
            <a:noFill/>
          </a:ln>
        </p:spPr>
        <p:txBody>
          <a:bodyPr vert="horz" wrap="square" lIns="89631" tIns="44815" rIns="89631" bIns="44815" numCol="1" anchor="t" anchorCtr="0" compatLnSpc="1">
            <a:prstTxWarp prst="textNoShape">
              <a:avLst/>
            </a:prstTxWarp>
          </a:bodyPr>
          <a:lstStyle/>
          <a:p>
            <a:endParaRPr lang="en-US" sz="1764">
              <a:solidFill>
                <a:srgbClr val="FFFFFF"/>
              </a:solidFill>
              <a:latin typeface="Segoe UI"/>
            </a:endParaRPr>
          </a:p>
        </p:txBody>
      </p:sp>
      <p:sp>
        <p:nvSpPr>
          <p:cNvPr id="20" name="Rectangle 7"/>
          <p:cNvSpPr>
            <a:spLocks noChangeArrowheads="1"/>
          </p:cNvSpPr>
          <p:nvPr userDrawn="1"/>
        </p:nvSpPr>
        <p:spPr bwMode="auto">
          <a:xfrm>
            <a:off x="1" y="6111498"/>
            <a:ext cx="12185714" cy="1207025"/>
          </a:xfrm>
          <a:prstGeom prst="rect">
            <a:avLst/>
          </a:prstGeom>
          <a:solidFill>
            <a:srgbClr val="00188F"/>
          </a:solidFill>
          <a:ln>
            <a:noFill/>
          </a:ln>
          <a:extLst/>
        </p:spPr>
        <p:txBody>
          <a:bodyPr vert="horz" wrap="square" lIns="89631" tIns="44815" rIns="89631" bIns="44815" numCol="1" anchor="t" anchorCtr="0" compatLnSpc="1">
            <a:prstTxWarp prst="textNoShape">
              <a:avLst/>
            </a:prstTxWarp>
          </a:bodyPr>
          <a:lstStyle/>
          <a:p>
            <a:endParaRPr lang="en-US" sz="1764">
              <a:solidFill>
                <a:srgbClr val="FFFFFF"/>
              </a:solidFill>
              <a:latin typeface="Segoe UI"/>
            </a:endParaRPr>
          </a:p>
        </p:txBody>
      </p:sp>
      <p:sp>
        <p:nvSpPr>
          <p:cNvPr id="21" name="Rectangle 8"/>
          <p:cNvSpPr>
            <a:spLocks noChangeArrowheads="1"/>
          </p:cNvSpPr>
          <p:nvPr userDrawn="1"/>
        </p:nvSpPr>
        <p:spPr bwMode="auto">
          <a:xfrm>
            <a:off x="3112" y="3566286"/>
            <a:ext cx="12182604" cy="295530"/>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endParaRPr lang="en-US" sz="1764">
              <a:solidFill>
                <a:srgbClr val="FFFFFF"/>
              </a:solidFill>
              <a:latin typeface="Segoe UI"/>
            </a:endParaRPr>
          </a:p>
        </p:txBody>
      </p:sp>
      <p:sp>
        <p:nvSpPr>
          <p:cNvPr id="22" name="Rectangle 21"/>
          <p:cNvSpPr/>
          <p:nvPr userDrawn="1"/>
        </p:nvSpPr>
        <p:spPr bwMode="white">
          <a:xfrm>
            <a:off x="0" y="-333"/>
            <a:ext cx="12188203" cy="731586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1" tIns="143409" rIns="179261" bIns="143409" numCol="1" spcCol="0" rtlCol="0" fromWordArt="0" anchor="t" anchorCtr="0" forceAA="0" compatLnSpc="1">
            <a:prstTxWarp prst="textNoShape">
              <a:avLst/>
            </a:prstTxWarp>
            <a:noAutofit/>
          </a:bodyPr>
          <a:lstStyle/>
          <a:p>
            <a:pPr marL="0" marR="0" lvl="0" indent="0" algn="ctr" defTabSz="914009"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597321"/>
            <a:ext cx="12185713" cy="272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endParaRPr lang="en-US" sz="1764">
              <a:solidFill>
                <a:srgbClr val="FFFFFF"/>
              </a:solidFill>
              <a:latin typeface="Segoe UI"/>
            </a:endParaRPr>
          </a:p>
        </p:txBody>
      </p:sp>
      <p:sp>
        <p:nvSpPr>
          <p:cNvPr id="9" name="Title 1"/>
          <p:cNvSpPr>
            <a:spLocks noGrp="1"/>
          </p:cNvSpPr>
          <p:nvPr>
            <p:ph type="title" hasCustomPrompt="1"/>
          </p:nvPr>
        </p:nvSpPr>
        <p:spPr>
          <a:xfrm>
            <a:off x="269232" y="2223133"/>
            <a:ext cx="8961851" cy="191263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137147"/>
            <a:ext cx="7169470" cy="1911815"/>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8983" y="501405"/>
            <a:ext cx="1419292" cy="325150"/>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grpSp>
      <p:sp>
        <p:nvSpPr>
          <p:cNvPr id="11" name="TextBox 7"/>
          <p:cNvSpPr txBox="1"/>
          <p:nvPr userDrawn="1"/>
        </p:nvSpPr>
        <p:spPr bwMode="white">
          <a:xfrm>
            <a:off x="4390517" y="7009998"/>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7506" y="307797"/>
            <a:ext cx="3584765" cy="566950"/>
          </a:xfrm>
        </p:spPr>
        <p:txBody>
          <a:bodyPr lIns="182880" tIns="146304" rIns="182880" bIns="146304"/>
          <a:lstStyle>
            <a:lvl1pPr marL="0" indent="0" algn="r">
              <a:buNone/>
              <a:defRPr sz="1960">
                <a:latin typeface="+mn-lt"/>
              </a:defRPr>
            </a:lvl1pPr>
            <a:lvl2pPr marL="336111" indent="0">
              <a:buNone/>
              <a:defRPr sz="1960"/>
            </a:lvl2pPr>
            <a:lvl3pPr marL="560184" indent="0">
              <a:buNone/>
              <a:defRPr sz="1960"/>
            </a:lvl3pPr>
            <a:lvl4pPr marL="784258" indent="0">
              <a:buNone/>
              <a:defRPr sz="1960"/>
            </a:lvl4pPr>
            <a:lvl5pPr marL="1008332" indent="0">
              <a:buNone/>
              <a:defRPr sz="1960"/>
            </a:lvl5pPr>
          </a:lstStyle>
          <a:p>
            <a:pPr lvl="0"/>
            <a:r>
              <a:rPr lang="en-US" dirty="0"/>
              <a:t>Session Code</a:t>
            </a:r>
          </a:p>
        </p:txBody>
      </p:sp>
      <p:sp>
        <p:nvSpPr>
          <p:cNvPr id="13" name="Text Placeholder 16"/>
          <p:cNvSpPr>
            <a:spLocks noGrp="1"/>
          </p:cNvSpPr>
          <p:nvPr>
            <p:ph type="body" sz="quarter" idx="14" hasCustomPrompt="1"/>
          </p:nvPr>
        </p:nvSpPr>
        <p:spPr>
          <a:xfrm>
            <a:off x="269233" y="6434751"/>
            <a:ext cx="3584765" cy="566950"/>
          </a:xfrm>
        </p:spPr>
        <p:txBody>
          <a:bodyPr lIns="182880" tIns="146304" rIns="182880" bIns="146304" anchor="b"/>
          <a:lstStyle>
            <a:lvl1pPr marL="0" indent="0" algn="l">
              <a:buNone/>
              <a:defRPr sz="1960">
                <a:latin typeface="+mn-lt"/>
              </a:defRPr>
            </a:lvl1pPr>
            <a:lvl2pPr marL="336111" indent="0">
              <a:buNone/>
              <a:defRPr sz="1960"/>
            </a:lvl2pPr>
            <a:lvl3pPr marL="560184" indent="0">
              <a:buNone/>
              <a:defRPr sz="1960"/>
            </a:lvl3pPr>
            <a:lvl4pPr marL="784258" indent="0">
              <a:buNone/>
              <a:defRPr sz="1960"/>
            </a:lvl4pPr>
            <a:lvl5pPr marL="1008332" indent="0">
              <a:buNone/>
              <a:defRPr sz="1960"/>
            </a:lvl5pPr>
          </a:lstStyle>
          <a:p>
            <a:pPr lvl="0"/>
            <a:r>
              <a:rPr lang="en-US" dirty="0"/>
              <a:t>Yammer hashtag</a:t>
            </a:r>
          </a:p>
        </p:txBody>
      </p:sp>
    </p:spTree>
    <p:extLst>
      <p:ext uri="{BB962C8B-B14F-4D97-AF65-F5344CB8AC3E}">
        <p14:creationId xmlns:p14="http://schemas.microsoft.com/office/powerpoint/2010/main" val="920499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223133"/>
            <a:ext cx="8961851" cy="191263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137147"/>
            <a:ext cx="7169470" cy="1911815"/>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8983" y="501405"/>
            <a:ext cx="1419292" cy="325150"/>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grpSp>
      <p:sp>
        <p:nvSpPr>
          <p:cNvPr id="11"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7506" y="307797"/>
            <a:ext cx="3584765" cy="566950"/>
          </a:xfrm>
        </p:spPr>
        <p:txBody>
          <a:bodyPr lIns="182880" tIns="146304" rIns="182880" bIns="146304"/>
          <a:lstStyle>
            <a:lvl1pPr marL="0" indent="0" algn="r">
              <a:buNone/>
              <a:defRPr sz="1960">
                <a:latin typeface="+mn-lt"/>
              </a:defRPr>
            </a:lvl1pPr>
            <a:lvl2pPr marL="336111" indent="0">
              <a:buNone/>
              <a:defRPr sz="1960"/>
            </a:lvl2pPr>
            <a:lvl3pPr marL="560184" indent="0">
              <a:buNone/>
              <a:defRPr sz="1960"/>
            </a:lvl3pPr>
            <a:lvl4pPr marL="784258" indent="0">
              <a:buNone/>
              <a:defRPr sz="1960"/>
            </a:lvl4pPr>
            <a:lvl5pPr marL="1008332" indent="0">
              <a:buNone/>
              <a:defRPr sz="1960"/>
            </a:lvl5pPr>
          </a:lstStyle>
          <a:p>
            <a:pPr lvl="0"/>
            <a:r>
              <a:rPr lang="en-US" dirty="0"/>
              <a:t>Session Code</a:t>
            </a:r>
          </a:p>
        </p:txBody>
      </p:sp>
      <p:sp>
        <p:nvSpPr>
          <p:cNvPr id="13" name="Text Placeholder 16"/>
          <p:cNvSpPr>
            <a:spLocks noGrp="1"/>
          </p:cNvSpPr>
          <p:nvPr>
            <p:ph type="body" sz="quarter" idx="14" hasCustomPrompt="1"/>
          </p:nvPr>
        </p:nvSpPr>
        <p:spPr>
          <a:xfrm>
            <a:off x="269233" y="6434751"/>
            <a:ext cx="3584765" cy="566950"/>
          </a:xfrm>
        </p:spPr>
        <p:txBody>
          <a:bodyPr lIns="182880" tIns="146304" rIns="182880" bIns="146304" anchor="b"/>
          <a:lstStyle>
            <a:lvl1pPr marL="0" indent="0" algn="l">
              <a:buNone/>
              <a:defRPr sz="1960">
                <a:latin typeface="+mn-lt"/>
              </a:defRPr>
            </a:lvl1pPr>
            <a:lvl2pPr marL="336111" indent="0">
              <a:buNone/>
              <a:defRPr sz="1960"/>
            </a:lvl2pPr>
            <a:lvl3pPr marL="560184" indent="0">
              <a:buNone/>
              <a:defRPr sz="1960"/>
            </a:lvl3pPr>
            <a:lvl4pPr marL="784258" indent="0">
              <a:buNone/>
              <a:defRPr sz="1960"/>
            </a:lvl4pPr>
            <a:lvl5pPr marL="1008332" indent="0">
              <a:buNone/>
              <a:defRPr sz="1960"/>
            </a:lvl5pPr>
          </a:lstStyle>
          <a:p>
            <a:pPr lvl="0"/>
            <a:r>
              <a:rPr lang="en-US" dirty="0"/>
              <a:t>Yammer hashtag</a:t>
            </a:r>
          </a:p>
        </p:txBody>
      </p:sp>
    </p:spTree>
    <p:extLst>
      <p:ext uri="{BB962C8B-B14F-4D97-AF65-F5344CB8AC3E}">
        <p14:creationId xmlns:p14="http://schemas.microsoft.com/office/powerpoint/2010/main" val="2111265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3133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268455"/>
            <a:ext cx="11650488" cy="1988686"/>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74" indent="0">
              <a:buNone/>
              <a:defRPr/>
            </a:lvl3pPr>
            <a:lvl4pPr marL="448147" indent="0">
              <a:buNone/>
              <a:defRPr/>
            </a:lvl4pPr>
            <a:lvl5pPr marL="67222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0974654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268457"/>
            <a:ext cx="11650488" cy="205505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0716587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268454"/>
            <a:ext cx="5377147" cy="1880130"/>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0"/>
            </a:lvl2pPr>
            <a:lvl3pPr marL="227186" indent="0">
              <a:buNone/>
              <a:tabLst/>
              <a:defRPr sz="1960"/>
            </a:lvl3pPr>
            <a:lvl4pPr marL="451260" indent="0">
              <a:buNone/>
              <a:defRPr/>
            </a:lvl4pPr>
            <a:lvl5pPr marL="6722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268454"/>
            <a:ext cx="5377147" cy="1880130"/>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0"/>
            </a:lvl2pPr>
            <a:lvl3pPr marL="227186" indent="0">
              <a:buNone/>
              <a:tabLst/>
              <a:defRPr sz="1960"/>
            </a:lvl3pPr>
            <a:lvl4pPr marL="451260" indent="0">
              <a:buNone/>
              <a:defRPr/>
            </a:lvl4pPr>
            <a:lvl5pPr marL="6722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014477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268455"/>
            <a:ext cx="5377147" cy="1946495"/>
          </a:xfrm>
        </p:spPr>
        <p:txBody>
          <a:bodyPr wrap="square">
            <a:spAutoFit/>
          </a:bodyPr>
          <a:lstStyle>
            <a:lvl1pPr marL="281649" indent="-281649">
              <a:spcBef>
                <a:spcPts val="1200"/>
              </a:spcBef>
              <a:buClr>
                <a:schemeClr val="tx1"/>
              </a:buClr>
              <a:buFont typeface="Arial" pitchFamily="34" charset="0"/>
              <a:buChar char="•"/>
              <a:defRPr sz="3137"/>
            </a:lvl1pPr>
            <a:lvl2pPr marL="520649" indent="-228578">
              <a:defRPr sz="2352"/>
            </a:lvl2pPr>
            <a:lvl3pPr marL="685733" indent="-165084">
              <a:tabLst/>
              <a:defRPr sz="1960"/>
            </a:lvl3pPr>
            <a:lvl4pPr marL="863515" indent="-177783">
              <a:defRPr/>
            </a:lvl4pPr>
            <a:lvl5pPr marL="1028599" indent="-1650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268455"/>
            <a:ext cx="5377147" cy="1946495"/>
          </a:xfrm>
        </p:spPr>
        <p:txBody>
          <a:bodyPr wrap="square">
            <a:spAutoFit/>
          </a:bodyPr>
          <a:lstStyle>
            <a:lvl1pPr marL="281649" indent="-281649">
              <a:spcBef>
                <a:spcPts val="1200"/>
              </a:spcBef>
              <a:buClr>
                <a:schemeClr val="tx1"/>
              </a:buClr>
              <a:buFont typeface="Arial" pitchFamily="34" charset="0"/>
              <a:buChar char="•"/>
              <a:defRPr sz="3137"/>
            </a:lvl1pPr>
            <a:lvl2pPr marL="520649" indent="-228578">
              <a:defRPr sz="2352"/>
            </a:lvl2pPr>
            <a:lvl3pPr marL="685733" indent="-165084">
              <a:tabLst/>
              <a:defRPr sz="1960"/>
            </a:lvl3pPr>
            <a:lvl4pPr marL="863515" indent="-177783">
              <a:defRPr/>
            </a:lvl4pPr>
            <a:lvl5pPr marL="1028599" indent="-1650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03503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ection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1"/>
            <a:ext cx="11887200" cy="1944521"/>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506779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983587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223132"/>
            <a:ext cx="7169531" cy="1162049"/>
          </a:xfrm>
          <a:noFill/>
        </p:spPr>
        <p:txBody>
          <a:bodyPr wrap="square"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4135762"/>
            <a:ext cx="7169531" cy="729943"/>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2973" y="318139"/>
            <a:ext cx="4321634" cy="6694255"/>
          </a:xfrm>
          <a:prstGeom prst="rect">
            <a:avLst/>
          </a:prstGeom>
        </p:spPr>
      </p:pic>
    </p:spTree>
    <p:extLst>
      <p:ext uri="{BB962C8B-B14F-4D97-AF65-F5344CB8AC3E}">
        <p14:creationId xmlns:p14="http://schemas.microsoft.com/office/powerpoint/2010/main" val="35967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223132"/>
            <a:ext cx="7169530" cy="1162049"/>
          </a:xfrm>
          <a:noFill/>
        </p:spPr>
        <p:txBody>
          <a:bodyPr wrap="square"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566543"/>
            <a:ext cx="12188203" cy="3246531"/>
          </a:xfrm>
          <a:prstGeom prst="rect">
            <a:avLst/>
          </a:prstGeom>
        </p:spPr>
      </p:pic>
    </p:spTree>
    <p:extLst>
      <p:ext uri="{BB962C8B-B14F-4D97-AF65-F5344CB8AC3E}">
        <p14:creationId xmlns:p14="http://schemas.microsoft.com/office/powerpoint/2010/main" val="3044150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16"/>
            <a:ext cx="11650488"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6935186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16"/>
            <a:ext cx="11650488"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780541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3239442"/>
            <a:ext cx="5377147" cy="836319"/>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9" y="2"/>
            <a:ext cx="6092857" cy="7313173"/>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09317727"/>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913616"/>
            <a:ext cx="4794624"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2962" y="2"/>
            <a:ext cx="6855864" cy="7313173"/>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2962" y="0"/>
            <a:ext cx="6855864" cy="7315864"/>
          </a:xfrm>
          <a:prstGeom prst="rect">
            <a:avLst/>
          </a:prstGeom>
        </p:spPr>
      </p:pic>
    </p:spTree>
    <p:extLst>
      <p:ext uri="{BB962C8B-B14F-4D97-AF65-F5344CB8AC3E}">
        <p14:creationId xmlns:p14="http://schemas.microsoft.com/office/powerpoint/2010/main" val="128863043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6362837"/>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2454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68454"/>
            <a:ext cx="12188825" cy="604674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09"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277144"/>
            <a:ext cx="11650487" cy="1960088"/>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94379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ection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1"/>
            <a:ext cx="11887200" cy="1944521"/>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515367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8983" y="501405"/>
            <a:ext cx="1419292" cy="325150"/>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grpSp>
      <p:sp>
        <p:nvSpPr>
          <p:cNvPr id="8" name="Text Box 3"/>
          <p:cNvSpPr txBox="1">
            <a:spLocks noChangeArrowheads="1"/>
          </p:cNvSpPr>
          <p:nvPr userDrawn="1"/>
        </p:nvSpPr>
        <p:spPr bwMode="blackWhite">
          <a:xfrm>
            <a:off x="269171" y="6505803"/>
            <a:ext cx="4480957" cy="467565"/>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1"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54195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268455"/>
            <a:ext cx="11650488" cy="2399183"/>
          </a:xfrm>
          <a:prstGeom prst="rect">
            <a:avLst/>
          </a:prstGeom>
        </p:spPr>
        <p:txBody>
          <a:bodyPr/>
          <a:lstStyle>
            <a:lvl1pPr marL="284761" indent="-284761">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4" indent="-275424">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45" indent="-28476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19" indent="-224074">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93" indent="-224074">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654801"/>
            <a:ext cx="12188826" cy="66040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2823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Sub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380883" cy="805237"/>
          </a:xfrm>
        </p:spPr>
        <p:txBody>
          <a:bodyPr vert="horz" wrap="square" lIns="274320" tIns="182880" rIns="146304" bIns="91440" rtlCol="0" anchor="t" anchorCtr="0">
            <a:noAutofit/>
          </a:bodyPr>
          <a:lstStyle>
            <a:lvl1pPr>
              <a:defRPr lang="en-US" dirty="0"/>
            </a:lvl1pPr>
          </a:lstStyle>
          <a:p>
            <a:pPr lvl="0"/>
            <a:r>
              <a:rPr lang="en-US"/>
              <a:t>Click to edit Master title style</a:t>
            </a:r>
            <a:endParaRPr lang="en-US" dirty="0"/>
          </a:p>
        </p:txBody>
      </p:sp>
      <p:sp>
        <p:nvSpPr>
          <p:cNvPr id="5" name="Text Placeholder 4"/>
          <p:cNvSpPr>
            <a:spLocks noGrp="1"/>
          </p:cNvSpPr>
          <p:nvPr>
            <p:ph type="body" sz="quarter" idx="10"/>
          </p:nvPr>
        </p:nvSpPr>
        <p:spPr>
          <a:xfrm>
            <a:off x="269171" y="1301661"/>
            <a:ext cx="11547799" cy="5657687"/>
          </a:xfrm>
        </p:spPr>
        <p:txBody>
          <a:bodyPr>
            <a:normAutofit/>
          </a:bodyPr>
          <a:lstStyle>
            <a:lvl1pPr marL="224032" indent="-224032">
              <a:defRPr sz="2745"/>
            </a:lvl1pPr>
            <a:lvl2pPr marL="448061" indent="-224032">
              <a:defRPr sz="2352"/>
            </a:lvl2pPr>
            <a:lvl3pPr marL="672093" indent="-224032">
              <a:defRPr sz="1960"/>
            </a:lvl3pPr>
            <a:lvl4pPr marL="896122" indent="-224032">
              <a:defRPr sz="1764"/>
            </a:lvl4pPr>
            <a:lvl5pPr marL="1120154" indent="-224032">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hasCustomPrompt="1"/>
          </p:nvPr>
        </p:nvSpPr>
        <p:spPr>
          <a:xfrm>
            <a:off x="16597" y="814641"/>
            <a:ext cx="11911877" cy="398468"/>
          </a:xfrm>
        </p:spPr>
        <p:txBody>
          <a:bodyPr lIns="274320" tIns="0">
            <a:noAutofit/>
          </a:bodyPr>
          <a:lstStyle>
            <a:lvl1pPr marL="0" indent="0">
              <a:buNone/>
              <a:defRPr sz="1960">
                <a:solidFill>
                  <a:schemeClr val="tx1"/>
                </a:solidFill>
              </a:defRPr>
            </a:lvl1pPr>
          </a:lstStyle>
          <a:p>
            <a:pPr lvl="0"/>
            <a:r>
              <a:rPr lang="en-US" dirty="0"/>
              <a:t>Subtitle</a:t>
            </a:r>
          </a:p>
        </p:txBody>
      </p:sp>
      <p:sp>
        <p:nvSpPr>
          <p:cNvPr id="7" name="Footer Placeholder 2"/>
          <p:cNvSpPr>
            <a:spLocks noGrp="1"/>
          </p:cNvSpPr>
          <p:nvPr>
            <p:ph type="ftr" sz="quarter" idx="3"/>
          </p:nvPr>
        </p:nvSpPr>
        <p:spPr>
          <a:xfrm>
            <a:off x="256387" y="7158610"/>
            <a:ext cx="11663270" cy="143448"/>
          </a:xfrm>
          <a:prstGeom prst="rect">
            <a:avLst/>
          </a:prstGeom>
        </p:spPr>
        <p:txBody>
          <a:bodyPr vert="horz" lIns="0" tIns="0" rIns="91440" bIns="0" rtlCol="0" anchor="ctr"/>
          <a:lstStyle>
            <a:lvl1pPr marL="0" algn="ctr" defTabSz="914098"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8" name="Slide Number Placeholder 4"/>
          <p:cNvSpPr>
            <a:spLocks noGrp="1"/>
          </p:cNvSpPr>
          <p:nvPr>
            <p:ph type="sldNum" sz="quarter" idx="4"/>
          </p:nvPr>
        </p:nvSpPr>
        <p:spPr>
          <a:xfrm>
            <a:off x="11364206" y="7158610"/>
            <a:ext cx="555452" cy="143448"/>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098">
              <a:defRPr/>
            </a:pPr>
            <a:fld id="{27258FFF-F925-446B-8502-81C933981705}" type="slidenum">
              <a:rPr lang="en-US" smtClean="0">
                <a:gradFill>
                  <a:gsLst>
                    <a:gs pos="2239">
                      <a:srgbClr val="505050"/>
                    </a:gs>
                    <a:gs pos="11940">
                      <a:srgbClr val="505050"/>
                    </a:gs>
                  </a:gsLst>
                  <a:lin ang="5400000" scaled="0"/>
                </a:gradFill>
                <a:latin typeface="Segoe UI"/>
              </a:rPr>
              <a:pPr defTabSz="914098">
                <a:defRPr/>
              </a:pPr>
              <a:t>‹#›</a:t>
            </a:fld>
            <a:endParaRPr lang="en-US" dirty="0">
              <a:gradFill>
                <a:gsLst>
                  <a:gs pos="2239">
                    <a:srgbClr val="505050"/>
                  </a:gs>
                  <a:gs pos="11940">
                    <a:srgbClr val="505050"/>
                  </a:gs>
                </a:gsLst>
                <a:lin ang="5400000" scaled="0"/>
              </a:gradFill>
              <a:latin typeface="Segoe UI"/>
            </a:endParaRPr>
          </a:p>
        </p:txBody>
      </p:sp>
    </p:spTree>
    <p:extLst>
      <p:ext uri="{BB962C8B-B14F-4D97-AF65-F5344CB8AC3E}">
        <p14:creationId xmlns:p14="http://schemas.microsoft.com/office/powerpoint/2010/main" val="229490501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268455"/>
            <a:ext cx="11650488" cy="1988686"/>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74" indent="0">
              <a:buNone/>
              <a:defRPr/>
            </a:lvl3pPr>
            <a:lvl4pPr marL="448147" indent="0">
              <a:buNone/>
              <a:defRPr/>
            </a:lvl4pPr>
            <a:lvl5pPr marL="67222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2724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2" y="1706888"/>
            <a:ext cx="5383397" cy="1926553"/>
          </a:xfrm>
          <a:prstGeom prst="rect">
            <a:avLst/>
          </a:prstGeom>
        </p:spPr>
        <p:txBody>
          <a:bodyPr/>
          <a:lstStyle>
            <a:lvl1pPr marL="457065" indent="-457065">
              <a:buClrTx/>
              <a:buFont typeface="Arial" pitchFamily="34" charset="0"/>
              <a:buChar char="•"/>
              <a:defRPr sz="2799">
                <a:latin typeface="Segoe UI" panose="020B0502040204020203" pitchFamily="34" charset="0"/>
                <a:ea typeface="Segoe UI Symbol" pitchFamily="34" charset="0"/>
                <a:cs typeface="Segoe UI" panose="020B0502040204020203" pitchFamily="34" charset="0"/>
              </a:defRPr>
            </a:lvl1pPr>
            <a:lvl2pPr marL="799865" indent="-342799">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6930" indent="-342799">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6862" indent="-285666">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3929" indent="-285666">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5828" y="1706888"/>
            <a:ext cx="5383397" cy="1926553"/>
          </a:xfrm>
          <a:prstGeom prst="rect">
            <a:avLst/>
          </a:prstGeom>
        </p:spPr>
        <p:txBody>
          <a:bodyPr/>
          <a:lstStyle>
            <a:lvl1pPr marL="342799" indent="-342799">
              <a:buClrTx/>
              <a:buFont typeface="Arial" pitchFamily="34" charset="0"/>
              <a:buChar char="•"/>
              <a:defRPr sz="2799">
                <a:latin typeface="Segoe UI" panose="020B0502040204020203" pitchFamily="34" charset="0"/>
                <a:ea typeface="Segoe UI Symbol" pitchFamily="34" charset="0"/>
                <a:cs typeface="Segoe UI" panose="020B0502040204020203" pitchFamily="34" charset="0"/>
              </a:defRPr>
            </a:lvl1pPr>
            <a:lvl2pPr marL="742732" indent="-285666">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2664" indent="-228533">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599730" indent="-228533">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6795" indent="-228533">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443806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268456"/>
            <a:ext cx="11650488" cy="2000612"/>
          </a:xfrm>
        </p:spPr>
        <p:txBody>
          <a:bodyPr>
            <a:spAutoFit/>
          </a:bodyPr>
          <a:lstStyle>
            <a:lvl1pPr>
              <a:defRPr sz="352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721603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1"/>
            <a:ext cx="11887200" cy="1944521"/>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457875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ection 5">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1"/>
            <a:ext cx="11887200" cy="1944521"/>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15977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13" y="1706880"/>
            <a:ext cx="11887200" cy="479552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74" indent="0">
              <a:buNone/>
              <a:defRPr>
                <a:solidFill>
                  <a:schemeClr val="tx1"/>
                </a:solidFill>
                <a:latin typeface="Courier New" pitchFamily="49" charset="0"/>
                <a:cs typeface="Courier New" pitchFamily="49" charset="0"/>
              </a:defRPr>
            </a:lvl2pPr>
            <a:lvl3pPr marL="588476" indent="0">
              <a:buNone/>
              <a:defRPr>
                <a:solidFill>
                  <a:schemeClr val="tx1"/>
                </a:solidFill>
                <a:latin typeface="Courier New" pitchFamily="49" charset="0"/>
                <a:cs typeface="Courier New" pitchFamily="49" charset="0"/>
              </a:defRPr>
            </a:lvl3pPr>
            <a:lvl4pPr marL="870150" indent="0">
              <a:buNone/>
              <a:defRPr>
                <a:solidFill>
                  <a:schemeClr val="tx1"/>
                </a:solidFill>
                <a:latin typeface="Courier New" pitchFamily="49" charset="0"/>
                <a:cs typeface="Courier New" pitchFamily="49" charset="0"/>
              </a:defRPr>
            </a:lvl4pPr>
            <a:lvl5pPr marL="1105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836612" y="611845"/>
            <a:ext cx="11352214" cy="397934"/>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p>
        </p:txBody>
      </p:sp>
      <p:sp>
        <p:nvSpPr>
          <p:cNvPr id="10" name="Slide Number Placeholder 9"/>
          <p:cNvSpPr>
            <a:spLocks noGrp="1"/>
          </p:cNvSpPr>
          <p:nvPr>
            <p:ph type="sldNum" sz="quarter" idx="17"/>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0275290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
            <a:ext cx="12188825" cy="689111"/>
          </a:xfrm>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12" y="1706880"/>
            <a:ext cx="11353800" cy="48768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654802"/>
            <a:ext cx="12188826" cy="66040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5840444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387"/>
            <a:ext cx="12192000" cy="7323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0"/>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0"/>
            <a:ext cx="5486400" cy="97536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8" name="Rectangle 7"/>
          <p:cNvSpPr/>
          <p:nvPr userDrawn="1"/>
        </p:nvSpPr>
        <p:spPr>
          <a:xfrm>
            <a:off x="150813" y="685800"/>
            <a:ext cx="1518330" cy="150876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l"/>
            <a:r>
              <a:rPr lang="en-US" sz="1800" dirty="0">
                <a:solidFill>
                  <a:schemeClr val="bg1"/>
                </a:solidFill>
                <a:latin typeface="+mj-lt"/>
              </a:rPr>
              <a:t>Microsoft Technology </a:t>
            </a:r>
            <a:br>
              <a:rPr lang="en-US" sz="1800" dirty="0">
                <a:solidFill>
                  <a:schemeClr val="bg1"/>
                </a:solidFill>
                <a:latin typeface="+mj-lt"/>
              </a:rPr>
            </a:br>
            <a:r>
              <a:rPr lang="en-US" sz="1800" dirty="0">
                <a:solidFill>
                  <a:schemeClr val="bg1"/>
                </a:solidFill>
                <a:latin typeface="+mj-lt"/>
              </a:rPr>
              <a:t>Centers</a:t>
            </a:r>
          </a:p>
          <a:p>
            <a:pPr marL="0" algn="l" defTabSz="1088105" rtl="0" eaLnBrk="1" latinLnBrk="0" hangingPunct="1">
              <a:spcBef>
                <a:spcPts val="300"/>
              </a:spcBef>
            </a:pPr>
            <a:r>
              <a:rPr lang="en-US" sz="1200" kern="1200" dirty="0">
                <a:solidFill>
                  <a:schemeClr val="bg1"/>
                </a:solidFill>
                <a:latin typeface="+mj-lt"/>
                <a:ea typeface="+mn-ea"/>
                <a:cs typeface="+mn-cs"/>
              </a:rPr>
              <a:t>Experience the Microsoft Cloud</a:t>
            </a: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4174" y="6672314"/>
            <a:ext cx="1530157" cy="334087"/>
          </a:xfrm>
          <a:prstGeom prst="rect">
            <a:avLst/>
          </a:prstGeom>
          <a:noFill/>
          <a:ln>
            <a:noFill/>
          </a:ln>
        </p:spPr>
      </p:pic>
    </p:spTree>
    <p:extLst>
      <p:ext uri="{BB962C8B-B14F-4D97-AF65-F5344CB8AC3E}">
        <p14:creationId xmlns:p14="http://schemas.microsoft.com/office/powerpoint/2010/main" val="32658584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sp>
        <p:nvSpPr>
          <p:cNvPr id="4" name="Rectangle 3"/>
          <p:cNvSpPr/>
          <p:nvPr/>
        </p:nvSpPr>
        <p:spPr>
          <a:xfrm>
            <a:off x="1" y="0"/>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sp>
        <p:nvSpPr>
          <p:cNvPr id="8" name="Rectangle 7"/>
          <p:cNvSpPr/>
          <p:nvPr/>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1"/>
            <a:ext cx="2880367" cy="1130160"/>
          </a:xfrm>
          <a:prstGeom prst="rect">
            <a:avLst/>
          </a:prstGeom>
        </p:spPr>
      </p:pic>
      <p:sp>
        <p:nvSpPr>
          <p:cNvPr id="6" name="Rectangle 5"/>
          <p:cNvSpPr/>
          <p:nvPr/>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1"/>
            <a:ext cx="2880367" cy="1130160"/>
          </a:xfrm>
          <a:prstGeom prst="rect">
            <a:avLst/>
          </a:prstGeom>
        </p:spPr>
      </p:pic>
      <p:sp>
        <p:nvSpPr>
          <p:cNvPr id="9" name="Rectangle 8"/>
          <p:cNvSpPr/>
          <p:nvPr userDrawn="1"/>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58660" y="3409626"/>
            <a:ext cx="2271504" cy="495949"/>
          </a:xfrm>
          <a:prstGeom prst="rect">
            <a:avLst/>
          </a:prstGeom>
          <a:noFill/>
          <a:ln>
            <a:noFill/>
          </a:ln>
        </p:spPr>
      </p:pic>
    </p:spTree>
    <p:extLst>
      <p:ext uri="{BB962C8B-B14F-4D97-AF65-F5344CB8AC3E}">
        <p14:creationId xmlns:p14="http://schemas.microsoft.com/office/powerpoint/2010/main" val="354926250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Microsoft logo 4">
    <p:spTree>
      <p:nvGrpSpPr>
        <p:cNvPr id="1" name=""/>
        <p:cNvGrpSpPr/>
        <p:nvPr/>
      </p:nvGrpSpPr>
      <p:grpSpPr>
        <a:xfrm>
          <a:off x="0" y="0"/>
          <a:ext cx="0" cy="0"/>
          <a:chOff x="0" y="0"/>
          <a:chExt cx="0" cy="0"/>
        </a:xfrm>
      </p:grpSpPr>
      <p:sp>
        <p:nvSpPr>
          <p:cNvPr id="5" name="Rectangle 4"/>
          <p:cNvSpPr/>
          <p:nvPr/>
        </p:nvSpPr>
        <p:spPr>
          <a:xfrm>
            <a:off x="1" y="0"/>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sp>
        <p:nvSpPr>
          <p:cNvPr id="4" name="Rectangle 3"/>
          <p:cNvSpPr/>
          <p:nvPr/>
        </p:nvSpPr>
        <p:spPr>
          <a:xfrm>
            <a:off x="1" y="0"/>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sp>
        <p:nvSpPr>
          <p:cNvPr id="8" name="Rectangle 7"/>
          <p:cNvSpPr/>
          <p:nvPr/>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1"/>
            <a:ext cx="2880367" cy="1130160"/>
          </a:xfrm>
          <a:prstGeom prst="rect">
            <a:avLst/>
          </a:prstGeom>
        </p:spPr>
      </p:pic>
      <p:sp>
        <p:nvSpPr>
          <p:cNvPr id="6" name="Rectangle 5"/>
          <p:cNvSpPr/>
          <p:nvPr/>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1"/>
            <a:ext cx="2880367" cy="1130160"/>
          </a:xfrm>
          <a:prstGeom prst="rect">
            <a:avLst/>
          </a:prstGeom>
        </p:spPr>
      </p:pic>
      <p:sp>
        <p:nvSpPr>
          <p:cNvPr id="9" name="Rectangle 8"/>
          <p:cNvSpPr/>
          <p:nvPr userDrawn="1"/>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12991" y="6566574"/>
            <a:ext cx="1689173" cy="368806"/>
          </a:xfrm>
          <a:prstGeom prst="rect">
            <a:avLst/>
          </a:prstGeom>
          <a:noFill/>
          <a:ln>
            <a:noFill/>
          </a:ln>
        </p:spPr>
      </p:pic>
    </p:spTree>
    <p:extLst>
      <p:ext uri="{BB962C8B-B14F-4D97-AF65-F5344CB8AC3E}">
        <p14:creationId xmlns:p14="http://schemas.microsoft.com/office/powerpoint/2010/main" val="23527834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43840"/>
            <a:ext cx="11149013" cy="71081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3" y="1544319"/>
            <a:ext cx="11149013" cy="21051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0879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4727911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277112"/>
            <a:ext cx="8961913" cy="1045072"/>
          </a:xfrm>
        </p:spPr>
        <p:txBody>
          <a:bodyPr lIns="146304" tIns="91440" rIns="146304" bIns="91440"/>
          <a:lstStyle>
            <a:lvl1pPr>
              <a:lnSpc>
                <a:spcPts val="6174"/>
              </a:lnSpc>
              <a:defRPr sz="4704" baseline="0">
                <a:solidFill>
                  <a:srgbClr val="505050"/>
                </a:solidFill>
              </a:defRPr>
            </a:lvl1pPr>
          </a:lstStyle>
          <a:p>
            <a:r>
              <a:rPr lang="en-US" dirty="0" err="1"/>
              <a:t>Lorem</a:t>
            </a:r>
            <a:r>
              <a:rPr lang="en-US" dirty="0"/>
              <a:t> </a:t>
            </a:r>
            <a:r>
              <a:rPr lang="en-US" dirty="0" err="1"/>
              <a:t>ipsum</a:t>
            </a:r>
            <a:r>
              <a:rPr lang="en-US" dirty="0"/>
              <a:t> dolor sit.</a:t>
            </a:r>
          </a:p>
        </p:txBody>
      </p:sp>
      <p:sp>
        <p:nvSpPr>
          <p:cNvPr id="8" name="Text Placeholder 7"/>
          <p:cNvSpPr>
            <a:spLocks noGrp="1"/>
          </p:cNvSpPr>
          <p:nvPr>
            <p:ph type="body" sz="quarter" idx="13" hasCustomPrompt="1"/>
          </p:nvPr>
        </p:nvSpPr>
        <p:spPr>
          <a:xfrm>
            <a:off x="269169" y="2223120"/>
            <a:ext cx="8961914" cy="2765383"/>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53263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3" y="1544319"/>
            <a:ext cx="11149013" cy="210513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91245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268454"/>
            <a:ext cx="5377147" cy="2022093"/>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268454"/>
            <a:ext cx="5377147" cy="2022093"/>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594017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268457"/>
            <a:ext cx="11650488" cy="188667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894007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223118"/>
            <a:ext cx="8056130" cy="1737638"/>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8197868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5" y="1544321"/>
            <a:ext cx="10242549" cy="1625063"/>
          </a:xfrm>
        </p:spPr>
        <p:txBody>
          <a:bodyPr>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969964" y="3362960"/>
            <a:ext cx="10242550" cy="472745"/>
          </a:xfrm>
        </p:spPr>
        <p:txBody>
          <a:bodyPr>
            <a:sp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7064304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1">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467"/>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0"/>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0"/>
            <a:ext cx="5486400" cy="97536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8" name="Rectangle 7"/>
          <p:cNvSpPr/>
          <p:nvPr userDrawn="1"/>
        </p:nvSpPr>
        <p:spPr>
          <a:xfrm>
            <a:off x="150813" y="685800"/>
            <a:ext cx="1518330" cy="150876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l"/>
            <a:r>
              <a:rPr lang="en-US" sz="1800" dirty="0">
                <a:solidFill>
                  <a:schemeClr val="bg1"/>
                </a:solidFill>
                <a:latin typeface="+mj-lt"/>
              </a:rPr>
              <a:t>Microsoft Technology </a:t>
            </a:r>
            <a:br>
              <a:rPr lang="en-US" sz="1800" dirty="0">
                <a:solidFill>
                  <a:schemeClr val="bg1"/>
                </a:solidFill>
                <a:latin typeface="+mj-lt"/>
              </a:rPr>
            </a:br>
            <a:r>
              <a:rPr lang="en-US" sz="1800" dirty="0">
                <a:solidFill>
                  <a:schemeClr val="bg1"/>
                </a:solidFill>
                <a:latin typeface="+mj-lt"/>
              </a:rPr>
              <a:t>Centers</a:t>
            </a:r>
          </a:p>
          <a:p>
            <a:pPr marL="0" algn="l" defTabSz="1088105" rtl="0" eaLnBrk="1" latinLnBrk="0" hangingPunct="1">
              <a:spcBef>
                <a:spcPts val="300"/>
              </a:spcBef>
            </a:pPr>
            <a:r>
              <a:rPr lang="en-US" sz="1200" kern="1200" dirty="0">
                <a:solidFill>
                  <a:schemeClr val="bg1"/>
                </a:solidFill>
                <a:latin typeface="+mj-lt"/>
                <a:ea typeface="+mn-ea"/>
                <a:cs typeface="+mn-cs"/>
              </a:rPr>
              <a:t>Experience the Microsoft Cloud</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4174" y="6672314"/>
            <a:ext cx="1530157" cy="334087"/>
          </a:xfrm>
          <a:prstGeom prst="rect">
            <a:avLst/>
          </a:prstGeom>
          <a:noFill/>
          <a:ln>
            <a:noFill/>
          </a:ln>
        </p:spPr>
      </p:pic>
    </p:spTree>
    <p:extLst>
      <p:ext uri="{BB962C8B-B14F-4D97-AF65-F5344CB8AC3E}">
        <p14:creationId xmlns:p14="http://schemas.microsoft.com/office/powerpoint/2010/main" val="3332349108"/>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99102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268453"/>
            <a:ext cx="5377147" cy="2344616"/>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268453"/>
            <a:ext cx="5377147" cy="2344616"/>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7096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1" y="1268455"/>
            <a:ext cx="11652805" cy="1817796"/>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57821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63357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277112"/>
            <a:ext cx="8961912" cy="1912644"/>
          </a:xfrm>
        </p:spPr>
        <p:txBody>
          <a:bodyPr lIns="146304" tIns="91440" rIns="146304" bIns="91440"/>
          <a:lstStyle>
            <a:lvl1pPr>
              <a:lnSpc>
                <a:spcPts val="6174"/>
              </a:lnSpc>
              <a:defRPr sz="5685" baseline="0">
                <a:solidFill>
                  <a:schemeClr val="accent2"/>
                </a:solidFill>
              </a:defRPr>
            </a:lvl1pPr>
          </a:lstStyle>
          <a:p>
            <a:r>
              <a:rPr lang="en-US"/>
              <a:t>Lorem ipsum dolor sit</a:t>
            </a:r>
            <a:br>
              <a:rPr lang="en-US"/>
            </a:br>
            <a:r>
              <a:rPr lang="en-US"/>
              <a:t>amet, consectetuer adipi.</a:t>
            </a:r>
          </a:p>
        </p:txBody>
      </p:sp>
      <p:sp>
        <p:nvSpPr>
          <p:cNvPr id="4" name="Slide Number Placeholder 3"/>
          <p:cNvSpPr>
            <a:spLocks noGrp="1"/>
          </p:cNvSpPr>
          <p:nvPr>
            <p:ph type="sldNum" sz="quarter" idx="11"/>
          </p:nvPr>
        </p:nvSpPr>
        <p:spPr>
          <a:xfrm>
            <a:off x="11364211" y="6866392"/>
            <a:ext cx="555451" cy="143449"/>
          </a:xfrm>
          <a:prstGeom prst="rect">
            <a:avLst/>
          </a:prstGeom>
        </p:spPr>
        <p:txBody>
          <a:bodyPr/>
          <a:lstStyle/>
          <a:p>
            <a:fld id="{27258FFF-F925-446B-8502-81C933981705}" type="slidenum">
              <a:rPr lang="en-US" smtClean="0"/>
              <a:pPr/>
              <a:t>‹#›</a:t>
            </a:fld>
            <a:endParaRPr lang="en-US" dirty="0"/>
          </a:p>
        </p:txBody>
      </p:sp>
      <p:sp>
        <p:nvSpPr>
          <p:cNvPr id="7" name="Text Placeholder 6"/>
          <p:cNvSpPr>
            <a:spLocks noGrp="1"/>
          </p:cNvSpPr>
          <p:nvPr>
            <p:ph type="body" sz="quarter" idx="12" hasCustomPrompt="1"/>
          </p:nvPr>
        </p:nvSpPr>
        <p:spPr>
          <a:xfrm>
            <a:off x="269169" y="2988182"/>
            <a:ext cx="7517317" cy="2845223"/>
          </a:xfrm>
        </p:spPr>
        <p:txBody>
          <a:bodyPr/>
          <a:lstStyle>
            <a:lvl1pPr marL="0" indent="0">
              <a:lnSpc>
                <a:spcPts val="2548"/>
              </a:lnSpc>
              <a:spcBef>
                <a:spcPts val="2940"/>
              </a:spcBef>
              <a:buNone/>
              <a:defRPr sz="2352" baseline="0">
                <a:latin typeface="+mn-lt"/>
              </a:defRPr>
            </a:lvl1pPr>
            <a:lvl2pPr marL="0" indent="0">
              <a:lnSpc>
                <a:spcPts val="1765"/>
              </a:lnSpc>
              <a:spcBef>
                <a:spcPts val="1175"/>
              </a:spcBef>
              <a:buNone/>
              <a:defRPr sz="1569"/>
            </a:lvl2pPr>
            <a:lvl3pPr marL="0" indent="0">
              <a:lnSpc>
                <a:spcPts val="1765"/>
              </a:lnSpc>
              <a:spcBef>
                <a:spcPts val="1175"/>
              </a:spcBef>
              <a:buNone/>
              <a:defRPr sz="1569"/>
            </a:lvl3pPr>
            <a:lvl4pPr marL="0" indent="0">
              <a:lnSpc>
                <a:spcPts val="1765"/>
              </a:lnSpc>
              <a:spcBef>
                <a:spcPts val="1175"/>
              </a:spcBef>
              <a:buNone/>
              <a:defRPr sz="1569"/>
            </a:lvl4pPr>
            <a:lvl5pPr marL="0" indent="0">
              <a:lnSpc>
                <a:spcPts val="1765"/>
              </a:lnSpc>
              <a:spcBef>
                <a:spcPts val="1175"/>
              </a:spcBef>
              <a:buNone/>
              <a:defRPr sz="156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38524097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277112"/>
            <a:ext cx="8961912" cy="1045072"/>
          </a:xfrm>
        </p:spPr>
        <p:txBody>
          <a:bodyPr lIns="146304" tIns="91440" rIns="146304" bIns="91440"/>
          <a:lstStyle>
            <a:lvl1pPr>
              <a:lnSpc>
                <a:spcPts val="6174"/>
              </a:lnSpc>
              <a:defRPr sz="5685" baseline="0">
                <a:solidFill>
                  <a:schemeClr val="accent2"/>
                </a:solidFill>
              </a:defRPr>
            </a:lvl1pPr>
          </a:lstStyle>
          <a:p>
            <a:r>
              <a:rPr lang="en-US"/>
              <a:t>Lorem ipsum dolor sit.</a:t>
            </a:r>
          </a:p>
        </p:txBody>
      </p:sp>
      <p:sp>
        <p:nvSpPr>
          <p:cNvPr id="4" name="Slide Number Placeholder 3"/>
          <p:cNvSpPr>
            <a:spLocks noGrp="1"/>
          </p:cNvSpPr>
          <p:nvPr>
            <p:ph type="sldNum" sz="quarter" idx="11"/>
          </p:nvPr>
        </p:nvSpPr>
        <p:spPr>
          <a:xfrm>
            <a:off x="11364211" y="6866392"/>
            <a:ext cx="555451" cy="143449"/>
          </a:xfrm>
          <a:prstGeom prst="rect">
            <a:avLst/>
          </a:prstGeom>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184046677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154850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169" y="1268455"/>
            <a:ext cx="11650488" cy="2118017"/>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1976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277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268456"/>
            <a:ext cx="11650488" cy="188667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90340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1">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467"/>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0"/>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0"/>
            <a:ext cx="5486400" cy="97536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8" name="Rectangle 7"/>
          <p:cNvSpPr/>
          <p:nvPr userDrawn="1"/>
        </p:nvSpPr>
        <p:spPr>
          <a:xfrm>
            <a:off x="150813" y="685800"/>
            <a:ext cx="1518330" cy="150876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l"/>
            <a:r>
              <a:rPr lang="en-US" sz="1800" dirty="0">
                <a:solidFill>
                  <a:schemeClr val="bg1"/>
                </a:solidFill>
                <a:latin typeface="+mj-lt"/>
              </a:rPr>
              <a:t>Microsoft Technology </a:t>
            </a:r>
            <a:br>
              <a:rPr lang="en-US" sz="1800" dirty="0">
                <a:solidFill>
                  <a:schemeClr val="bg1"/>
                </a:solidFill>
                <a:latin typeface="+mj-lt"/>
              </a:rPr>
            </a:br>
            <a:r>
              <a:rPr lang="en-US" sz="1800" dirty="0">
                <a:solidFill>
                  <a:schemeClr val="bg1"/>
                </a:solidFill>
                <a:latin typeface="+mj-lt"/>
              </a:rPr>
              <a:t>Centers</a:t>
            </a:r>
          </a:p>
          <a:p>
            <a:pPr marL="0" algn="l" defTabSz="1088105" rtl="0" eaLnBrk="1" latinLnBrk="0" hangingPunct="1">
              <a:spcBef>
                <a:spcPts val="300"/>
              </a:spcBef>
            </a:pPr>
            <a:r>
              <a:rPr lang="en-US" sz="1200" kern="1200" dirty="0">
                <a:solidFill>
                  <a:schemeClr val="bg1"/>
                </a:solidFill>
                <a:latin typeface="+mj-lt"/>
                <a:ea typeface="+mn-ea"/>
                <a:cs typeface="+mn-cs"/>
              </a:rPr>
              <a:t>Experience the Microsoft Cloud</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4174" y="6672314"/>
            <a:ext cx="1530157" cy="334087"/>
          </a:xfrm>
          <a:prstGeom prst="rect">
            <a:avLst/>
          </a:prstGeom>
          <a:noFill/>
          <a:ln>
            <a:noFill/>
          </a:ln>
        </p:spPr>
      </p:pic>
    </p:spTree>
    <p:extLst>
      <p:ext uri="{BB962C8B-B14F-4D97-AF65-F5344CB8AC3E}">
        <p14:creationId xmlns:p14="http://schemas.microsoft.com/office/powerpoint/2010/main" val="371936808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1"/>
            <a:ext cx="4675442" cy="7315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038"/>
            <a:endParaRPr lang="en-US" sz="2399" dirty="0">
              <a:solidFill>
                <a:prstClr val="white"/>
              </a:solidFill>
            </a:endParaRPr>
          </a:p>
        </p:txBody>
      </p:sp>
      <p:sp>
        <p:nvSpPr>
          <p:cNvPr id="9" name="Title 1"/>
          <p:cNvSpPr>
            <a:spLocks noGrp="1" noChangeAspect="1"/>
          </p:cNvSpPr>
          <p:nvPr>
            <p:ph type="title"/>
          </p:nvPr>
        </p:nvSpPr>
        <p:spPr>
          <a:xfrm>
            <a:off x="269169" y="597700"/>
            <a:ext cx="3659447" cy="6048408"/>
          </a:xfrm>
          <a:prstGeom prst="rect">
            <a:avLst/>
          </a:prstGeom>
        </p:spPr>
        <p:txBody>
          <a:bodyPr lIns="91440" tIns="91440" bIns="91440" anchor="ctr"/>
          <a:lstStyle>
            <a:lvl1pPr algn="l">
              <a:defRPr sz="3999">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40037806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88825" cy="1315091"/>
          </a:xfrm>
        </p:spPr>
        <p:txBody>
          <a:bodyPr lIns="393192" tIns="393192" bIns="91440">
            <a:normAutofit/>
          </a:bodyPr>
          <a:lstStyle>
            <a:lvl1pPr marL="0" indent="0">
              <a:buNone/>
              <a:defRPr sz="4399">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325881"/>
            <a:ext cx="12188825" cy="561385"/>
          </a:xfrm>
        </p:spPr>
        <p:txBody>
          <a:bodyPr lIns="393192" tIns="45720" bIns="91440"/>
          <a:lstStyle>
            <a:lvl1pPr marL="0" indent="0">
              <a:buNone/>
              <a:defRPr sz="2799">
                <a:solidFill>
                  <a:schemeClr val="tx2"/>
                </a:solidFill>
              </a:defRPr>
            </a:lvl1pPr>
            <a:lvl2pPr marL="457063" indent="0">
              <a:buNone/>
              <a:defRPr/>
            </a:lvl2pPr>
          </a:lstStyle>
          <a:p>
            <a:pPr lvl="0"/>
            <a:r>
              <a:rPr lang="en-US" dirty="0"/>
              <a:t>Subtitle</a:t>
            </a:r>
          </a:p>
        </p:txBody>
      </p:sp>
    </p:spTree>
    <p:extLst>
      <p:ext uri="{BB962C8B-B14F-4D97-AF65-F5344CB8AC3E}">
        <p14:creationId xmlns:p14="http://schemas.microsoft.com/office/powerpoint/2010/main" val="181965347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684007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985565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175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300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58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34533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Blue">
    <p:bg bwMode="ltGray">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687097"/>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p:nvSpPr>
          <p:cNvPr id="2" name="Title 1"/>
          <p:cNvSpPr>
            <a:spLocks noGrp="1"/>
          </p:cNvSpPr>
          <p:nvPr>
            <p:ph type="title"/>
          </p:nvPr>
        </p:nvSpPr>
        <p:spPr>
          <a:xfrm>
            <a:off x="330114" y="308812"/>
            <a:ext cx="3779262" cy="959643"/>
          </a:xfrm>
        </p:spPr>
        <p:txBody>
          <a:bodyPr/>
          <a:lstStyle>
            <a:lvl1pPr>
              <a:defRPr sz="3999">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115" y="1711026"/>
            <a:ext cx="3779261" cy="384721"/>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7909" y="6499071"/>
            <a:ext cx="3328771" cy="353943"/>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33877886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Title 1">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467"/>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0"/>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0"/>
            <a:ext cx="5486400" cy="97536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8" name="Rectangle 7"/>
          <p:cNvSpPr/>
          <p:nvPr userDrawn="1"/>
        </p:nvSpPr>
        <p:spPr>
          <a:xfrm>
            <a:off x="150813" y="685800"/>
            <a:ext cx="1518330" cy="150876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l"/>
            <a:r>
              <a:rPr lang="en-US" sz="1800" dirty="0">
                <a:solidFill>
                  <a:schemeClr val="bg1"/>
                </a:solidFill>
                <a:latin typeface="+mj-lt"/>
              </a:rPr>
              <a:t>Microsoft Technology </a:t>
            </a:r>
            <a:br>
              <a:rPr lang="en-US" sz="1800" dirty="0">
                <a:solidFill>
                  <a:schemeClr val="bg1"/>
                </a:solidFill>
                <a:latin typeface="+mj-lt"/>
              </a:rPr>
            </a:br>
            <a:r>
              <a:rPr lang="en-US" sz="1800" dirty="0">
                <a:solidFill>
                  <a:schemeClr val="bg1"/>
                </a:solidFill>
                <a:latin typeface="+mj-lt"/>
              </a:rPr>
              <a:t>Centers</a:t>
            </a:r>
          </a:p>
          <a:p>
            <a:pPr marL="0" algn="l" defTabSz="1088105" rtl="0" eaLnBrk="1" latinLnBrk="0" hangingPunct="1">
              <a:spcBef>
                <a:spcPts val="300"/>
              </a:spcBef>
            </a:pPr>
            <a:r>
              <a:rPr lang="en-US" sz="1200" kern="1200" dirty="0">
                <a:solidFill>
                  <a:schemeClr val="bg1"/>
                </a:solidFill>
                <a:latin typeface="+mj-lt"/>
                <a:ea typeface="+mn-ea"/>
                <a:cs typeface="+mn-cs"/>
              </a:rPr>
              <a:t>Experience the Microsoft Cloud</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4174" y="6672314"/>
            <a:ext cx="1530157" cy="334087"/>
          </a:xfrm>
          <a:prstGeom prst="rect">
            <a:avLst/>
          </a:prstGeom>
          <a:noFill/>
          <a:ln>
            <a:noFill/>
          </a:ln>
        </p:spPr>
      </p:pic>
    </p:spTree>
    <p:extLst>
      <p:ext uri="{BB962C8B-B14F-4D97-AF65-F5344CB8AC3E}">
        <p14:creationId xmlns:p14="http://schemas.microsoft.com/office/powerpoint/2010/main" val="2866780968"/>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313" y="237422"/>
            <a:ext cx="11333087" cy="808557"/>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266" y="6859774"/>
            <a:ext cx="11323135" cy="94963"/>
            <a:chOff x="445128" y="6559056"/>
            <a:chExt cx="11553197" cy="9080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708" cy="9080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4327655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General_Blank_Thin">
    <p:spTree>
      <p:nvGrpSpPr>
        <p:cNvPr id="1" name=""/>
        <p:cNvGrpSpPr/>
        <p:nvPr/>
      </p:nvGrpSpPr>
      <p:grpSpPr>
        <a:xfrm>
          <a:off x="0" y="0"/>
          <a:ext cx="0" cy="0"/>
          <a:chOff x="0" y="0"/>
          <a:chExt cx="0" cy="0"/>
        </a:xfrm>
      </p:grpSpPr>
      <p:sp>
        <p:nvSpPr>
          <p:cNvPr id="19" name="Text Placeholder 3"/>
          <p:cNvSpPr>
            <a:spLocks noGrp="1"/>
          </p:cNvSpPr>
          <p:nvPr>
            <p:ph type="body" sz="quarter" idx="12" hasCustomPrompt="1"/>
          </p:nvPr>
        </p:nvSpPr>
        <p:spPr>
          <a:xfrm>
            <a:off x="9720682" y="369468"/>
            <a:ext cx="2038718" cy="586722"/>
          </a:xfrm>
        </p:spPr>
        <p:txBody>
          <a:bodyPr wrap="square" lIns="0" rIns="0" anchor="t" anchorCtr="0">
            <a:noAutofit/>
          </a:bodyPr>
          <a:lstStyle>
            <a:lvl1pPr marL="0" indent="0" algn="l" defTabSz="93219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426313" y="237422"/>
            <a:ext cx="4427227" cy="959643"/>
          </a:xfrm>
        </p:spPr>
        <p:txBody>
          <a:bodyPr/>
          <a:lstStyle>
            <a:lvl1pPr>
              <a:defRPr lang="en-US" sz="3528" b="0" kern="1200" cap="none" spc="-147"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13" name="Text Placeholder 3"/>
          <p:cNvSpPr>
            <a:spLocks noGrp="1"/>
          </p:cNvSpPr>
          <p:nvPr>
            <p:ph type="body" sz="quarter" idx="10"/>
          </p:nvPr>
        </p:nvSpPr>
        <p:spPr>
          <a:xfrm>
            <a:off x="426313" y="1550523"/>
            <a:ext cx="3779261" cy="353943"/>
          </a:xfrm>
        </p:spPr>
        <p:txBody>
          <a:bodyPr wrap="square">
            <a:spAutoFit/>
          </a:bodyPr>
          <a:lstStyle>
            <a:lvl1pPr marL="0" indent="0">
              <a:spcBef>
                <a:spcPts val="1200"/>
              </a:spcBef>
              <a:spcAft>
                <a:spcPts val="0"/>
              </a:spcAft>
              <a:buClr>
                <a:schemeClr val="tx1"/>
              </a:buClr>
              <a:buFont typeface="Arial" pitchFamily="34" charset="0"/>
              <a:buNone/>
              <a:defRPr sz="1400">
                <a:solidFill>
                  <a:schemeClr val="tx1"/>
                </a:solidFill>
                <a:latin typeface="+mn-lt"/>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426312" y="6179605"/>
            <a:ext cx="3779261" cy="323165"/>
          </a:xfrm>
        </p:spPr>
        <p:txBody>
          <a:bodyPr wrap="square" anchor="b" anchorCtr="0">
            <a:spAutoFit/>
          </a:bodyPr>
          <a:lstStyle>
            <a:lvl1pPr marL="0" indent="0">
              <a:spcBef>
                <a:spcPts val="1200"/>
              </a:spcBef>
              <a:buClr>
                <a:schemeClr val="tx1"/>
              </a:buClr>
              <a:buFont typeface="Arial" pitchFamily="34" charset="0"/>
              <a:buNone/>
              <a:defRPr sz="1200">
                <a:solidFill>
                  <a:schemeClr val="tx1"/>
                </a:solidFill>
                <a:latin typeface="+mn-lt"/>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Edit Master text styles</a:t>
            </a:r>
          </a:p>
        </p:txBody>
      </p:sp>
      <p:grpSp>
        <p:nvGrpSpPr>
          <p:cNvPr id="15" name="Group 14">
            <a:extLst>
              <a:ext uri="{FF2B5EF4-FFF2-40B4-BE49-F238E27FC236}">
                <a16:creationId xmlns:a16="http://schemas.microsoft.com/office/drawing/2014/main" id="{57DE9016-B3FE-4D97-B922-A49FA0DC7F69}"/>
              </a:ext>
            </a:extLst>
          </p:cNvPr>
          <p:cNvGrpSpPr/>
          <p:nvPr userDrawn="1"/>
        </p:nvGrpSpPr>
        <p:grpSpPr>
          <a:xfrm>
            <a:off x="436265" y="6859768"/>
            <a:ext cx="11323135" cy="94962"/>
            <a:chOff x="445128" y="6559056"/>
            <a:chExt cx="11553197" cy="90799"/>
          </a:xfrm>
        </p:grpSpPr>
        <p:sp>
          <p:nvSpPr>
            <p:cNvPr id="16" name="TextBox 15">
              <a:extLst>
                <a:ext uri="{FF2B5EF4-FFF2-40B4-BE49-F238E27FC236}">
                  <a16:creationId xmlns:a16="http://schemas.microsoft.com/office/drawing/2014/main" id="{B2220919-C23B-4EF9-89F7-EE10FDDEA881}"/>
                </a:ext>
              </a:extLst>
            </p:cNvPr>
            <p:cNvSpPr txBox="1"/>
            <p:nvPr userDrawn="1"/>
          </p:nvSpPr>
          <p:spPr>
            <a:xfrm>
              <a:off x="445128" y="6559056"/>
              <a:ext cx="979708" cy="90799"/>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7" name="Freeform: Shape 16">
              <a:extLst>
                <a:ext uri="{FF2B5EF4-FFF2-40B4-BE49-F238E27FC236}">
                  <a16:creationId xmlns:a16="http://schemas.microsoft.com/office/drawing/2014/main" id="{1899FC3F-B715-4EC5-BC33-60313BC5A75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C5FCE2B4-50B5-4205-8DCB-B0B6FD4F547E}"/>
              </a:ext>
            </a:extLst>
          </p:cNvPr>
          <p:cNvSpPr/>
          <p:nvPr userDrawn="1"/>
        </p:nvSpPr>
        <p:spPr bwMode="auto">
          <a:xfrm>
            <a:off x="11274664" y="6502771"/>
            <a:ext cx="645291" cy="8124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00946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General_Blank_Thin">
    <p:spTree>
      <p:nvGrpSpPr>
        <p:cNvPr id="1" name=""/>
        <p:cNvGrpSpPr/>
        <p:nvPr/>
      </p:nvGrpSpPr>
      <p:grpSpPr>
        <a:xfrm>
          <a:off x="0" y="0"/>
          <a:ext cx="0" cy="0"/>
          <a:chOff x="0" y="0"/>
          <a:chExt cx="0" cy="0"/>
        </a:xfrm>
      </p:grpSpPr>
      <p:sp>
        <p:nvSpPr>
          <p:cNvPr id="19" name="Text Placeholder 3"/>
          <p:cNvSpPr>
            <a:spLocks noGrp="1"/>
          </p:cNvSpPr>
          <p:nvPr>
            <p:ph type="body" sz="quarter" idx="12" hasCustomPrompt="1"/>
          </p:nvPr>
        </p:nvSpPr>
        <p:spPr>
          <a:xfrm>
            <a:off x="9720682" y="369468"/>
            <a:ext cx="2038718" cy="586722"/>
          </a:xfrm>
        </p:spPr>
        <p:txBody>
          <a:bodyPr wrap="square" lIns="0" rIns="0" anchor="t" anchorCtr="0">
            <a:noAutofit/>
          </a:bodyPr>
          <a:lstStyle>
            <a:lvl1pPr marL="0" indent="0" algn="l" defTabSz="93219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426313" y="237422"/>
            <a:ext cx="4427227" cy="959643"/>
          </a:xfrm>
        </p:spPr>
        <p:txBody>
          <a:bodyPr/>
          <a:lstStyle>
            <a:lvl1pPr>
              <a:defRPr lang="en-US" sz="3528" b="0" kern="1200" cap="none" spc="-147"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13" name="Text Placeholder 3"/>
          <p:cNvSpPr>
            <a:spLocks noGrp="1"/>
          </p:cNvSpPr>
          <p:nvPr>
            <p:ph type="body" sz="quarter" idx="10"/>
          </p:nvPr>
        </p:nvSpPr>
        <p:spPr>
          <a:xfrm>
            <a:off x="426313" y="1550523"/>
            <a:ext cx="3779261" cy="353943"/>
          </a:xfrm>
        </p:spPr>
        <p:txBody>
          <a:bodyPr wrap="square">
            <a:spAutoFit/>
          </a:bodyPr>
          <a:lstStyle>
            <a:lvl1pPr marL="0" indent="0">
              <a:spcBef>
                <a:spcPts val="1200"/>
              </a:spcBef>
              <a:spcAft>
                <a:spcPts val="0"/>
              </a:spcAft>
              <a:buClr>
                <a:schemeClr val="tx1"/>
              </a:buClr>
              <a:buFont typeface="Arial" pitchFamily="34" charset="0"/>
              <a:buNone/>
              <a:defRPr sz="1400">
                <a:solidFill>
                  <a:schemeClr val="tx1"/>
                </a:solidFill>
                <a:latin typeface="+mn-lt"/>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426312" y="6179605"/>
            <a:ext cx="3779261" cy="323165"/>
          </a:xfrm>
        </p:spPr>
        <p:txBody>
          <a:bodyPr wrap="square" anchor="b" anchorCtr="0">
            <a:spAutoFit/>
          </a:bodyPr>
          <a:lstStyle>
            <a:lvl1pPr marL="0" indent="0">
              <a:spcBef>
                <a:spcPts val="1200"/>
              </a:spcBef>
              <a:buClr>
                <a:schemeClr val="tx1"/>
              </a:buClr>
              <a:buFont typeface="Arial" pitchFamily="34" charset="0"/>
              <a:buNone/>
              <a:defRPr sz="1200">
                <a:solidFill>
                  <a:schemeClr val="tx1"/>
                </a:solidFill>
                <a:latin typeface="+mn-lt"/>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Edit Master text styles</a:t>
            </a:r>
          </a:p>
        </p:txBody>
      </p:sp>
      <p:grpSp>
        <p:nvGrpSpPr>
          <p:cNvPr id="15" name="Group 14">
            <a:extLst>
              <a:ext uri="{FF2B5EF4-FFF2-40B4-BE49-F238E27FC236}">
                <a16:creationId xmlns:a16="http://schemas.microsoft.com/office/drawing/2014/main" id="{57DE9016-B3FE-4D97-B922-A49FA0DC7F69}"/>
              </a:ext>
            </a:extLst>
          </p:cNvPr>
          <p:cNvGrpSpPr/>
          <p:nvPr userDrawn="1"/>
        </p:nvGrpSpPr>
        <p:grpSpPr>
          <a:xfrm>
            <a:off x="436265" y="6859768"/>
            <a:ext cx="11323135" cy="94962"/>
            <a:chOff x="445128" y="6559056"/>
            <a:chExt cx="11553197" cy="90799"/>
          </a:xfrm>
        </p:grpSpPr>
        <p:sp>
          <p:nvSpPr>
            <p:cNvPr id="16" name="TextBox 15">
              <a:extLst>
                <a:ext uri="{FF2B5EF4-FFF2-40B4-BE49-F238E27FC236}">
                  <a16:creationId xmlns:a16="http://schemas.microsoft.com/office/drawing/2014/main" id="{B2220919-C23B-4EF9-89F7-EE10FDDEA881}"/>
                </a:ext>
              </a:extLst>
            </p:cNvPr>
            <p:cNvSpPr txBox="1"/>
            <p:nvPr userDrawn="1"/>
          </p:nvSpPr>
          <p:spPr>
            <a:xfrm>
              <a:off x="445128" y="6559056"/>
              <a:ext cx="979708" cy="90799"/>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7" name="Freeform: Shape 16">
              <a:extLst>
                <a:ext uri="{FF2B5EF4-FFF2-40B4-BE49-F238E27FC236}">
                  <a16:creationId xmlns:a16="http://schemas.microsoft.com/office/drawing/2014/main" id="{1899FC3F-B715-4EC5-BC33-60313BC5A75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C5FCE2B4-50B5-4205-8DCB-B0B6FD4F547E}"/>
              </a:ext>
            </a:extLst>
          </p:cNvPr>
          <p:cNvSpPr/>
          <p:nvPr userDrawn="1"/>
        </p:nvSpPr>
        <p:spPr bwMode="auto">
          <a:xfrm>
            <a:off x="11274664" y="6502771"/>
            <a:ext cx="645291" cy="8124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6047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General_Blank_Thin">
    <p:spTree>
      <p:nvGrpSpPr>
        <p:cNvPr id="1" name=""/>
        <p:cNvGrpSpPr/>
        <p:nvPr/>
      </p:nvGrpSpPr>
      <p:grpSpPr>
        <a:xfrm>
          <a:off x="0" y="0"/>
          <a:ext cx="0" cy="0"/>
          <a:chOff x="0" y="0"/>
          <a:chExt cx="0" cy="0"/>
        </a:xfrm>
      </p:grpSpPr>
      <p:sp>
        <p:nvSpPr>
          <p:cNvPr id="19" name="Text Placeholder 3"/>
          <p:cNvSpPr>
            <a:spLocks noGrp="1"/>
          </p:cNvSpPr>
          <p:nvPr>
            <p:ph type="body" sz="quarter" idx="12" hasCustomPrompt="1"/>
          </p:nvPr>
        </p:nvSpPr>
        <p:spPr>
          <a:xfrm>
            <a:off x="9720682" y="369468"/>
            <a:ext cx="2038718" cy="586722"/>
          </a:xfrm>
        </p:spPr>
        <p:txBody>
          <a:bodyPr wrap="square" lIns="0" rIns="0" anchor="t" anchorCtr="0">
            <a:noAutofit/>
          </a:bodyPr>
          <a:lstStyle>
            <a:lvl1pPr marL="0" indent="0" algn="l" defTabSz="93219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426313" y="237422"/>
            <a:ext cx="4427227" cy="959643"/>
          </a:xfrm>
        </p:spPr>
        <p:txBody>
          <a:bodyPr/>
          <a:lstStyle>
            <a:lvl1pPr>
              <a:defRPr lang="en-US" sz="3528" b="0" kern="1200" cap="none" spc="-147"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13" name="Text Placeholder 3"/>
          <p:cNvSpPr>
            <a:spLocks noGrp="1"/>
          </p:cNvSpPr>
          <p:nvPr>
            <p:ph type="body" sz="quarter" idx="10"/>
          </p:nvPr>
        </p:nvSpPr>
        <p:spPr>
          <a:xfrm>
            <a:off x="426313" y="1550523"/>
            <a:ext cx="3779261" cy="353943"/>
          </a:xfrm>
        </p:spPr>
        <p:txBody>
          <a:bodyPr wrap="square">
            <a:spAutoFit/>
          </a:bodyPr>
          <a:lstStyle>
            <a:lvl1pPr marL="0" indent="0">
              <a:spcBef>
                <a:spcPts val="1200"/>
              </a:spcBef>
              <a:spcAft>
                <a:spcPts val="0"/>
              </a:spcAft>
              <a:buClr>
                <a:schemeClr val="tx1"/>
              </a:buClr>
              <a:buFont typeface="Arial" pitchFamily="34" charset="0"/>
              <a:buNone/>
              <a:defRPr sz="1400">
                <a:solidFill>
                  <a:schemeClr val="tx1"/>
                </a:solidFill>
                <a:latin typeface="+mn-lt"/>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426312" y="6179605"/>
            <a:ext cx="3779261" cy="323165"/>
          </a:xfrm>
        </p:spPr>
        <p:txBody>
          <a:bodyPr wrap="square" anchor="b" anchorCtr="0">
            <a:spAutoFit/>
          </a:bodyPr>
          <a:lstStyle>
            <a:lvl1pPr marL="0" indent="0">
              <a:spcBef>
                <a:spcPts val="1200"/>
              </a:spcBef>
              <a:buClr>
                <a:schemeClr val="tx1"/>
              </a:buClr>
              <a:buFont typeface="Arial" pitchFamily="34" charset="0"/>
              <a:buNone/>
              <a:defRPr sz="1200">
                <a:solidFill>
                  <a:schemeClr val="tx1"/>
                </a:solidFill>
                <a:latin typeface="+mn-lt"/>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Edit Master text styles</a:t>
            </a:r>
          </a:p>
        </p:txBody>
      </p:sp>
      <p:grpSp>
        <p:nvGrpSpPr>
          <p:cNvPr id="15" name="Group 14">
            <a:extLst>
              <a:ext uri="{FF2B5EF4-FFF2-40B4-BE49-F238E27FC236}">
                <a16:creationId xmlns:a16="http://schemas.microsoft.com/office/drawing/2014/main" id="{57DE9016-B3FE-4D97-B922-A49FA0DC7F69}"/>
              </a:ext>
            </a:extLst>
          </p:cNvPr>
          <p:cNvGrpSpPr/>
          <p:nvPr userDrawn="1"/>
        </p:nvGrpSpPr>
        <p:grpSpPr>
          <a:xfrm>
            <a:off x="436265" y="6859768"/>
            <a:ext cx="11323135" cy="94962"/>
            <a:chOff x="445128" y="6559056"/>
            <a:chExt cx="11553197" cy="90799"/>
          </a:xfrm>
        </p:grpSpPr>
        <p:sp>
          <p:nvSpPr>
            <p:cNvPr id="16" name="TextBox 15">
              <a:extLst>
                <a:ext uri="{FF2B5EF4-FFF2-40B4-BE49-F238E27FC236}">
                  <a16:creationId xmlns:a16="http://schemas.microsoft.com/office/drawing/2014/main" id="{B2220919-C23B-4EF9-89F7-EE10FDDEA881}"/>
                </a:ext>
              </a:extLst>
            </p:cNvPr>
            <p:cNvSpPr txBox="1"/>
            <p:nvPr userDrawn="1"/>
          </p:nvSpPr>
          <p:spPr>
            <a:xfrm>
              <a:off x="445128" y="6559056"/>
              <a:ext cx="979708" cy="90799"/>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7" name="Freeform: Shape 16">
              <a:extLst>
                <a:ext uri="{FF2B5EF4-FFF2-40B4-BE49-F238E27FC236}">
                  <a16:creationId xmlns:a16="http://schemas.microsoft.com/office/drawing/2014/main" id="{1899FC3F-B715-4EC5-BC33-60313BC5A75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C5FCE2B4-50B5-4205-8DCB-B0B6FD4F547E}"/>
              </a:ext>
            </a:extLst>
          </p:cNvPr>
          <p:cNvSpPr/>
          <p:nvPr userDrawn="1"/>
        </p:nvSpPr>
        <p:spPr bwMode="auto">
          <a:xfrm>
            <a:off x="11274664" y="6502771"/>
            <a:ext cx="645291" cy="8124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9308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_General_Blank_Thin">
    <p:spTree>
      <p:nvGrpSpPr>
        <p:cNvPr id="1" name=""/>
        <p:cNvGrpSpPr/>
        <p:nvPr/>
      </p:nvGrpSpPr>
      <p:grpSpPr>
        <a:xfrm>
          <a:off x="0" y="0"/>
          <a:ext cx="0" cy="0"/>
          <a:chOff x="0" y="0"/>
          <a:chExt cx="0" cy="0"/>
        </a:xfrm>
      </p:grpSpPr>
      <p:sp>
        <p:nvSpPr>
          <p:cNvPr id="19" name="Text Placeholder 3"/>
          <p:cNvSpPr>
            <a:spLocks noGrp="1"/>
          </p:cNvSpPr>
          <p:nvPr>
            <p:ph type="body" sz="quarter" idx="12" hasCustomPrompt="1"/>
          </p:nvPr>
        </p:nvSpPr>
        <p:spPr>
          <a:xfrm>
            <a:off x="9720682" y="369468"/>
            <a:ext cx="2038718" cy="586722"/>
          </a:xfrm>
        </p:spPr>
        <p:txBody>
          <a:bodyPr wrap="square" lIns="0" rIns="0" anchor="t" anchorCtr="0">
            <a:noAutofit/>
          </a:bodyPr>
          <a:lstStyle>
            <a:lvl1pPr marL="0" indent="0" algn="l" defTabSz="93219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426313" y="237422"/>
            <a:ext cx="4427227" cy="959643"/>
          </a:xfrm>
        </p:spPr>
        <p:txBody>
          <a:bodyPr/>
          <a:lstStyle>
            <a:lvl1pPr>
              <a:defRPr lang="en-US" sz="3528" b="0" kern="1200" cap="none" spc="-147"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13" name="Text Placeholder 3"/>
          <p:cNvSpPr>
            <a:spLocks noGrp="1"/>
          </p:cNvSpPr>
          <p:nvPr>
            <p:ph type="body" sz="quarter" idx="10"/>
          </p:nvPr>
        </p:nvSpPr>
        <p:spPr>
          <a:xfrm>
            <a:off x="426313" y="1550523"/>
            <a:ext cx="3779261" cy="353943"/>
          </a:xfrm>
        </p:spPr>
        <p:txBody>
          <a:bodyPr wrap="square">
            <a:spAutoFit/>
          </a:bodyPr>
          <a:lstStyle>
            <a:lvl1pPr marL="0" indent="0">
              <a:spcBef>
                <a:spcPts val="1200"/>
              </a:spcBef>
              <a:spcAft>
                <a:spcPts val="0"/>
              </a:spcAft>
              <a:buClr>
                <a:schemeClr val="tx1"/>
              </a:buClr>
              <a:buFont typeface="Arial" pitchFamily="34" charset="0"/>
              <a:buNone/>
              <a:defRPr sz="1400">
                <a:solidFill>
                  <a:schemeClr val="tx1"/>
                </a:solidFill>
                <a:latin typeface="+mn-lt"/>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426312" y="6179605"/>
            <a:ext cx="3779261" cy="323165"/>
          </a:xfrm>
        </p:spPr>
        <p:txBody>
          <a:bodyPr wrap="square" anchor="b" anchorCtr="0">
            <a:spAutoFit/>
          </a:bodyPr>
          <a:lstStyle>
            <a:lvl1pPr marL="0" indent="0">
              <a:spcBef>
                <a:spcPts val="1200"/>
              </a:spcBef>
              <a:buClr>
                <a:schemeClr val="tx1"/>
              </a:buClr>
              <a:buFont typeface="Arial" pitchFamily="34" charset="0"/>
              <a:buNone/>
              <a:defRPr sz="1200">
                <a:solidFill>
                  <a:schemeClr val="tx1"/>
                </a:solidFill>
                <a:latin typeface="+mn-lt"/>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Edit Master text styles</a:t>
            </a:r>
          </a:p>
        </p:txBody>
      </p:sp>
      <p:grpSp>
        <p:nvGrpSpPr>
          <p:cNvPr id="15" name="Group 14">
            <a:extLst>
              <a:ext uri="{FF2B5EF4-FFF2-40B4-BE49-F238E27FC236}">
                <a16:creationId xmlns:a16="http://schemas.microsoft.com/office/drawing/2014/main" id="{57DE9016-B3FE-4D97-B922-A49FA0DC7F69}"/>
              </a:ext>
            </a:extLst>
          </p:cNvPr>
          <p:cNvGrpSpPr/>
          <p:nvPr userDrawn="1"/>
        </p:nvGrpSpPr>
        <p:grpSpPr>
          <a:xfrm>
            <a:off x="436265" y="6859768"/>
            <a:ext cx="11323135" cy="94962"/>
            <a:chOff x="445128" y="6559056"/>
            <a:chExt cx="11553197" cy="90799"/>
          </a:xfrm>
        </p:grpSpPr>
        <p:sp>
          <p:nvSpPr>
            <p:cNvPr id="16" name="TextBox 15">
              <a:extLst>
                <a:ext uri="{FF2B5EF4-FFF2-40B4-BE49-F238E27FC236}">
                  <a16:creationId xmlns:a16="http://schemas.microsoft.com/office/drawing/2014/main" id="{B2220919-C23B-4EF9-89F7-EE10FDDEA881}"/>
                </a:ext>
              </a:extLst>
            </p:cNvPr>
            <p:cNvSpPr txBox="1"/>
            <p:nvPr userDrawn="1"/>
          </p:nvSpPr>
          <p:spPr>
            <a:xfrm>
              <a:off x="445128" y="6559056"/>
              <a:ext cx="979708" cy="90799"/>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7" name="Freeform: Shape 16">
              <a:extLst>
                <a:ext uri="{FF2B5EF4-FFF2-40B4-BE49-F238E27FC236}">
                  <a16:creationId xmlns:a16="http://schemas.microsoft.com/office/drawing/2014/main" id="{1899FC3F-B715-4EC5-BC33-60313BC5A75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C5FCE2B4-50B5-4205-8DCB-B0B6FD4F547E}"/>
              </a:ext>
            </a:extLst>
          </p:cNvPr>
          <p:cNvSpPr/>
          <p:nvPr userDrawn="1"/>
        </p:nvSpPr>
        <p:spPr bwMode="auto">
          <a:xfrm>
            <a:off x="11274664" y="6502771"/>
            <a:ext cx="645291" cy="8124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471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_General_Blank_Thin">
    <p:spTree>
      <p:nvGrpSpPr>
        <p:cNvPr id="1" name=""/>
        <p:cNvGrpSpPr/>
        <p:nvPr/>
      </p:nvGrpSpPr>
      <p:grpSpPr>
        <a:xfrm>
          <a:off x="0" y="0"/>
          <a:ext cx="0" cy="0"/>
          <a:chOff x="0" y="0"/>
          <a:chExt cx="0" cy="0"/>
        </a:xfrm>
      </p:grpSpPr>
      <p:sp>
        <p:nvSpPr>
          <p:cNvPr id="19" name="Text Placeholder 3"/>
          <p:cNvSpPr>
            <a:spLocks noGrp="1"/>
          </p:cNvSpPr>
          <p:nvPr>
            <p:ph type="body" sz="quarter" idx="12" hasCustomPrompt="1"/>
          </p:nvPr>
        </p:nvSpPr>
        <p:spPr>
          <a:xfrm>
            <a:off x="9720682" y="369468"/>
            <a:ext cx="2038718" cy="586722"/>
          </a:xfrm>
        </p:spPr>
        <p:txBody>
          <a:bodyPr wrap="square" lIns="0" rIns="0" anchor="t" anchorCtr="0">
            <a:noAutofit/>
          </a:bodyPr>
          <a:lstStyle>
            <a:lvl1pPr marL="0" indent="0" algn="l" defTabSz="93219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426313" y="237422"/>
            <a:ext cx="4427227" cy="959643"/>
          </a:xfrm>
        </p:spPr>
        <p:txBody>
          <a:bodyPr/>
          <a:lstStyle>
            <a:lvl1pPr>
              <a:defRPr lang="en-US" sz="3528" b="0" kern="1200" cap="none" spc="-147"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13" name="Text Placeholder 3"/>
          <p:cNvSpPr>
            <a:spLocks noGrp="1"/>
          </p:cNvSpPr>
          <p:nvPr>
            <p:ph type="body" sz="quarter" idx="10"/>
          </p:nvPr>
        </p:nvSpPr>
        <p:spPr>
          <a:xfrm>
            <a:off x="426313" y="1550523"/>
            <a:ext cx="3779261" cy="353943"/>
          </a:xfrm>
        </p:spPr>
        <p:txBody>
          <a:bodyPr wrap="square">
            <a:spAutoFit/>
          </a:bodyPr>
          <a:lstStyle>
            <a:lvl1pPr marL="0" indent="0">
              <a:spcBef>
                <a:spcPts val="1200"/>
              </a:spcBef>
              <a:spcAft>
                <a:spcPts val="0"/>
              </a:spcAft>
              <a:buClr>
                <a:schemeClr val="tx1"/>
              </a:buClr>
              <a:buFont typeface="Arial" pitchFamily="34" charset="0"/>
              <a:buNone/>
              <a:defRPr sz="1400">
                <a:solidFill>
                  <a:schemeClr val="tx1"/>
                </a:solidFill>
                <a:latin typeface="+mn-lt"/>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426312" y="6179605"/>
            <a:ext cx="3779261" cy="323165"/>
          </a:xfrm>
        </p:spPr>
        <p:txBody>
          <a:bodyPr wrap="square" anchor="b" anchorCtr="0">
            <a:spAutoFit/>
          </a:bodyPr>
          <a:lstStyle>
            <a:lvl1pPr marL="0" indent="0">
              <a:spcBef>
                <a:spcPts val="1200"/>
              </a:spcBef>
              <a:buClr>
                <a:schemeClr val="tx1"/>
              </a:buClr>
              <a:buFont typeface="Arial" pitchFamily="34" charset="0"/>
              <a:buNone/>
              <a:defRPr sz="1200">
                <a:solidFill>
                  <a:schemeClr val="tx1"/>
                </a:solidFill>
                <a:latin typeface="+mn-lt"/>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Edit Master text styles</a:t>
            </a:r>
          </a:p>
        </p:txBody>
      </p:sp>
      <p:grpSp>
        <p:nvGrpSpPr>
          <p:cNvPr id="15" name="Group 14">
            <a:extLst>
              <a:ext uri="{FF2B5EF4-FFF2-40B4-BE49-F238E27FC236}">
                <a16:creationId xmlns:a16="http://schemas.microsoft.com/office/drawing/2014/main" id="{57DE9016-B3FE-4D97-B922-A49FA0DC7F69}"/>
              </a:ext>
            </a:extLst>
          </p:cNvPr>
          <p:cNvGrpSpPr/>
          <p:nvPr userDrawn="1"/>
        </p:nvGrpSpPr>
        <p:grpSpPr>
          <a:xfrm>
            <a:off x="436265" y="6859768"/>
            <a:ext cx="11323135" cy="94962"/>
            <a:chOff x="445128" y="6559056"/>
            <a:chExt cx="11553197" cy="90799"/>
          </a:xfrm>
        </p:grpSpPr>
        <p:sp>
          <p:nvSpPr>
            <p:cNvPr id="16" name="TextBox 15">
              <a:extLst>
                <a:ext uri="{FF2B5EF4-FFF2-40B4-BE49-F238E27FC236}">
                  <a16:creationId xmlns:a16="http://schemas.microsoft.com/office/drawing/2014/main" id="{B2220919-C23B-4EF9-89F7-EE10FDDEA881}"/>
                </a:ext>
              </a:extLst>
            </p:cNvPr>
            <p:cNvSpPr txBox="1"/>
            <p:nvPr userDrawn="1"/>
          </p:nvSpPr>
          <p:spPr>
            <a:xfrm>
              <a:off x="445128" y="6559056"/>
              <a:ext cx="979708" cy="90799"/>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7" name="Freeform: Shape 16">
              <a:extLst>
                <a:ext uri="{FF2B5EF4-FFF2-40B4-BE49-F238E27FC236}">
                  <a16:creationId xmlns:a16="http://schemas.microsoft.com/office/drawing/2014/main" id="{1899FC3F-B715-4EC5-BC33-60313BC5A75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C5FCE2B4-50B5-4205-8DCB-B0B6FD4F547E}"/>
              </a:ext>
            </a:extLst>
          </p:cNvPr>
          <p:cNvSpPr/>
          <p:nvPr userDrawn="1"/>
        </p:nvSpPr>
        <p:spPr bwMode="auto">
          <a:xfrm>
            <a:off x="11274664" y="6502771"/>
            <a:ext cx="645291" cy="8124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8397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7_General_Blank_Thin">
    <p:spTree>
      <p:nvGrpSpPr>
        <p:cNvPr id="1" name=""/>
        <p:cNvGrpSpPr/>
        <p:nvPr/>
      </p:nvGrpSpPr>
      <p:grpSpPr>
        <a:xfrm>
          <a:off x="0" y="0"/>
          <a:ext cx="0" cy="0"/>
          <a:chOff x="0" y="0"/>
          <a:chExt cx="0" cy="0"/>
        </a:xfrm>
      </p:grpSpPr>
      <p:sp>
        <p:nvSpPr>
          <p:cNvPr id="19" name="Text Placeholder 3"/>
          <p:cNvSpPr>
            <a:spLocks noGrp="1"/>
          </p:cNvSpPr>
          <p:nvPr>
            <p:ph type="body" sz="quarter" idx="12" hasCustomPrompt="1"/>
          </p:nvPr>
        </p:nvSpPr>
        <p:spPr>
          <a:xfrm>
            <a:off x="9720682" y="369468"/>
            <a:ext cx="2038718" cy="586722"/>
          </a:xfrm>
        </p:spPr>
        <p:txBody>
          <a:bodyPr wrap="square" lIns="0" rIns="0" anchor="t" anchorCtr="0">
            <a:noAutofit/>
          </a:bodyPr>
          <a:lstStyle>
            <a:lvl1pPr marL="0" indent="0" algn="l" defTabSz="93219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426313" y="237422"/>
            <a:ext cx="4427227" cy="959643"/>
          </a:xfrm>
        </p:spPr>
        <p:txBody>
          <a:bodyPr/>
          <a:lstStyle>
            <a:lvl1pPr>
              <a:defRPr lang="en-US" sz="3528" b="0" kern="1200" cap="none" spc="-147"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13" name="Text Placeholder 3"/>
          <p:cNvSpPr>
            <a:spLocks noGrp="1"/>
          </p:cNvSpPr>
          <p:nvPr>
            <p:ph type="body" sz="quarter" idx="10"/>
          </p:nvPr>
        </p:nvSpPr>
        <p:spPr>
          <a:xfrm>
            <a:off x="426313" y="1550523"/>
            <a:ext cx="3779261" cy="353943"/>
          </a:xfrm>
        </p:spPr>
        <p:txBody>
          <a:bodyPr wrap="square">
            <a:spAutoFit/>
          </a:bodyPr>
          <a:lstStyle>
            <a:lvl1pPr marL="0" indent="0">
              <a:spcBef>
                <a:spcPts val="1200"/>
              </a:spcBef>
              <a:spcAft>
                <a:spcPts val="0"/>
              </a:spcAft>
              <a:buClr>
                <a:schemeClr val="tx1"/>
              </a:buClr>
              <a:buFont typeface="Arial" pitchFamily="34" charset="0"/>
              <a:buNone/>
              <a:defRPr sz="1400">
                <a:solidFill>
                  <a:schemeClr val="tx1"/>
                </a:solidFill>
                <a:latin typeface="+mn-lt"/>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426312" y="6179605"/>
            <a:ext cx="3779261" cy="323165"/>
          </a:xfrm>
        </p:spPr>
        <p:txBody>
          <a:bodyPr wrap="square" anchor="b" anchorCtr="0">
            <a:spAutoFit/>
          </a:bodyPr>
          <a:lstStyle>
            <a:lvl1pPr marL="0" indent="0">
              <a:spcBef>
                <a:spcPts val="1200"/>
              </a:spcBef>
              <a:buClr>
                <a:schemeClr val="tx1"/>
              </a:buClr>
              <a:buFont typeface="Arial" pitchFamily="34" charset="0"/>
              <a:buNone/>
              <a:defRPr sz="1200">
                <a:solidFill>
                  <a:schemeClr val="tx1"/>
                </a:solidFill>
                <a:latin typeface="+mn-lt"/>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Edit Master text styles</a:t>
            </a:r>
          </a:p>
        </p:txBody>
      </p:sp>
      <p:grpSp>
        <p:nvGrpSpPr>
          <p:cNvPr id="15" name="Group 14">
            <a:extLst>
              <a:ext uri="{FF2B5EF4-FFF2-40B4-BE49-F238E27FC236}">
                <a16:creationId xmlns:a16="http://schemas.microsoft.com/office/drawing/2014/main" id="{57DE9016-B3FE-4D97-B922-A49FA0DC7F69}"/>
              </a:ext>
            </a:extLst>
          </p:cNvPr>
          <p:cNvGrpSpPr/>
          <p:nvPr userDrawn="1"/>
        </p:nvGrpSpPr>
        <p:grpSpPr>
          <a:xfrm>
            <a:off x="436265" y="6859768"/>
            <a:ext cx="11323135" cy="94962"/>
            <a:chOff x="445128" y="6559056"/>
            <a:chExt cx="11553197" cy="90799"/>
          </a:xfrm>
        </p:grpSpPr>
        <p:sp>
          <p:nvSpPr>
            <p:cNvPr id="16" name="TextBox 15">
              <a:extLst>
                <a:ext uri="{FF2B5EF4-FFF2-40B4-BE49-F238E27FC236}">
                  <a16:creationId xmlns:a16="http://schemas.microsoft.com/office/drawing/2014/main" id="{B2220919-C23B-4EF9-89F7-EE10FDDEA881}"/>
                </a:ext>
              </a:extLst>
            </p:cNvPr>
            <p:cNvSpPr txBox="1"/>
            <p:nvPr userDrawn="1"/>
          </p:nvSpPr>
          <p:spPr>
            <a:xfrm>
              <a:off x="445128" y="6559056"/>
              <a:ext cx="979708" cy="90799"/>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7" name="Freeform: Shape 16">
              <a:extLst>
                <a:ext uri="{FF2B5EF4-FFF2-40B4-BE49-F238E27FC236}">
                  <a16:creationId xmlns:a16="http://schemas.microsoft.com/office/drawing/2014/main" id="{1899FC3F-B715-4EC5-BC33-60313BC5A75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C5FCE2B4-50B5-4205-8DCB-B0B6FD4F547E}"/>
              </a:ext>
            </a:extLst>
          </p:cNvPr>
          <p:cNvSpPr/>
          <p:nvPr userDrawn="1"/>
        </p:nvSpPr>
        <p:spPr bwMode="auto">
          <a:xfrm>
            <a:off x="11274664" y="6502771"/>
            <a:ext cx="645291" cy="8124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52882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8_General_Blank_Thin">
    <p:spTree>
      <p:nvGrpSpPr>
        <p:cNvPr id="1" name=""/>
        <p:cNvGrpSpPr/>
        <p:nvPr/>
      </p:nvGrpSpPr>
      <p:grpSpPr>
        <a:xfrm>
          <a:off x="0" y="0"/>
          <a:ext cx="0" cy="0"/>
          <a:chOff x="0" y="0"/>
          <a:chExt cx="0" cy="0"/>
        </a:xfrm>
      </p:grpSpPr>
      <p:sp>
        <p:nvSpPr>
          <p:cNvPr id="19" name="Text Placeholder 3"/>
          <p:cNvSpPr>
            <a:spLocks noGrp="1"/>
          </p:cNvSpPr>
          <p:nvPr>
            <p:ph type="body" sz="quarter" idx="12" hasCustomPrompt="1"/>
          </p:nvPr>
        </p:nvSpPr>
        <p:spPr>
          <a:xfrm>
            <a:off x="9720682" y="369468"/>
            <a:ext cx="2038718" cy="586722"/>
          </a:xfrm>
        </p:spPr>
        <p:txBody>
          <a:bodyPr wrap="square" lIns="0" rIns="0" anchor="t" anchorCtr="0">
            <a:noAutofit/>
          </a:bodyPr>
          <a:lstStyle>
            <a:lvl1pPr marL="0" indent="0" algn="l" defTabSz="93219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426313" y="237422"/>
            <a:ext cx="4427227" cy="959643"/>
          </a:xfrm>
        </p:spPr>
        <p:txBody>
          <a:bodyPr/>
          <a:lstStyle>
            <a:lvl1pPr>
              <a:defRPr lang="en-US" sz="3528" b="0" kern="1200" cap="none" spc="-147"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13" name="Text Placeholder 3"/>
          <p:cNvSpPr>
            <a:spLocks noGrp="1"/>
          </p:cNvSpPr>
          <p:nvPr>
            <p:ph type="body" sz="quarter" idx="10"/>
          </p:nvPr>
        </p:nvSpPr>
        <p:spPr>
          <a:xfrm>
            <a:off x="426313" y="1550523"/>
            <a:ext cx="3779261" cy="353943"/>
          </a:xfrm>
        </p:spPr>
        <p:txBody>
          <a:bodyPr wrap="square">
            <a:spAutoFit/>
          </a:bodyPr>
          <a:lstStyle>
            <a:lvl1pPr marL="0" indent="0">
              <a:spcBef>
                <a:spcPts val="1200"/>
              </a:spcBef>
              <a:spcAft>
                <a:spcPts val="0"/>
              </a:spcAft>
              <a:buClr>
                <a:schemeClr val="tx1"/>
              </a:buClr>
              <a:buFont typeface="Arial" pitchFamily="34" charset="0"/>
              <a:buNone/>
              <a:defRPr sz="1400">
                <a:solidFill>
                  <a:schemeClr val="tx1"/>
                </a:solidFill>
                <a:latin typeface="+mn-lt"/>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426312" y="6179605"/>
            <a:ext cx="3779261" cy="323165"/>
          </a:xfrm>
        </p:spPr>
        <p:txBody>
          <a:bodyPr wrap="square" anchor="b" anchorCtr="0">
            <a:spAutoFit/>
          </a:bodyPr>
          <a:lstStyle>
            <a:lvl1pPr marL="0" indent="0">
              <a:spcBef>
                <a:spcPts val="1200"/>
              </a:spcBef>
              <a:buClr>
                <a:schemeClr val="tx1"/>
              </a:buClr>
              <a:buFont typeface="Arial" pitchFamily="34" charset="0"/>
              <a:buNone/>
              <a:defRPr sz="1200">
                <a:solidFill>
                  <a:schemeClr val="tx1"/>
                </a:solidFill>
                <a:latin typeface="+mn-lt"/>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Edit Master text styles</a:t>
            </a:r>
          </a:p>
        </p:txBody>
      </p:sp>
      <p:grpSp>
        <p:nvGrpSpPr>
          <p:cNvPr id="15" name="Group 14">
            <a:extLst>
              <a:ext uri="{FF2B5EF4-FFF2-40B4-BE49-F238E27FC236}">
                <a16:creationId xmlns:a16="http://schemas.microsoft.com/office/drawing/2014/main" id="{57DE9016-B3FE-4D97-B922-A49FA0DC7F69}"/>
              </a:ext>
            </a:extLst>
          </p:cNvPr>
          <p:cNvGrpSpPr/>
          <p:nvPr userDrawn="1"/>
        </p:nvGrpSpPr>
        <p:grpSpPr>
          <a:xfrm>
            <a:off x="436265" y="6859768"/>
            <a:ext cx="11323135" cy="94962"/>
            <a:chOff x="445128" y="6559056"/>
            <a:chExt cx="11553197" cy="90799"/>
          </a:xfrm>
        </p:grpSpPr>
        <p:sp>
          <p:nvSpPr>
            <p:cNvPr id="16" name="TextBox 15">
              <a:extLst>
                <a:ext uri="{FF2B5EF4-FFF2-40B4-BE49-F238E27FC236}">
                  <a16:creationId xmlns:a16="http://schemas.microsoft.com/office/drawing/2014/main" id="{B2220919-C23B-4EF9-89F7-EE10FDDEA881}"/>
                </a:ext>
              </a:extLst>
            </p:cNvPr>
            <p:cNvSpPr txBox="1"/>
            <p:nvPr userDrawn="1"/>
          </p:nvSpPr>
          <p:spPr>
            <a:xfrm>
              <a:off x="445128" y="6559056"/>
              <a:ext cx="979708" cy="90799"/>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7" name="Freeform: Shape 16">
              <a:extLst>
                <a:ext uri="{FF2B5EF4-FFF2-40B4-BE49-F238E27FC236}">
                  <a16:creationId xmlns:a16="http://schemas.microsoft.com/office/drawing/2014/main" id="{1899FC3F-B715-4EC5-BC33-60313BC5A75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C5FCE2B4-50B5-4205-8DCB-B0B6FD4F547E}"/>
              </a:ext>
            </a:extLst>
          </p:cNvPr>
          <p:cNvSpPr/>
          <p:nvPr userDrawn="1"/>
        </p:nvSpPr>
        <p:spPr bwMode="auto">
          <a:xfrm>
            <a:off x="11274664" y="6502771"/>
            <a:ext cx="645291" cy="8124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0183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9_General_Blank_Thin">
    <p:spTree>
      <p:nvGrpSpPr>
        <p:cNvPr id="1" name=""/>
        <p:cNvGrpSpPr/>
        <p:nvPr/>
      </p:nvGrpSpPr>
      <p:grpSpPr>
        <a:xfrm>
          <a:off x="0" y="0"/>
          <a:ext cx="0" cy="0"/>
          <a:chOff x="0" y="0"/>
          <a:chExt cx="0" cy="0"/>
        </a:xfrm>
      </p:grpSpPr>
      <p:sp>
        <p:nvSpPr>
          <p:cNvPr id="19" name="Text Placeholder 3"/>
          <p:cNvSpPr>
            <a:spLocks noGrp="1"/>
          </p:cNvSpPr>
          <p:nvPr>
            <p:ph type="body" sz="quarter" idx="12" hasCustomPrompt="1"/>
          </p:nvPr>
        </p:nvSpPr>
        <p:spPr>
          <a:xfrm>
            <a:off x="9720682" y="369468"/>
            <a:ext cx="2038718" cy="586722"/>
          </a:xfrm>
        </p:spPr>
        <p:txBody>
          <a:bodyPr wrap="square" lIns="0" rIns="0" anchor="t" anchorCtr="0">
            <a:noAutofit/>
          </a:bodyPr>
          <a:lstStyle>
            <a:lvl1pPr marL="0" indent="0" algn="l" defTabSz="93219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426313" y="237422"/>
            <a:ext cx="4427227" cy="959643"/>
          </a:xfrm>
        </p:spPr>
        <p:txBody>
          <a:bodyPr/>
          <a:lstStyle>
            <a:lvl1pPr>
              <a:defRPr lang="en-US" sz="3528" b="0" kern="1200" cap="none" spc="-147"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13" name="Text Placeholder 3"/>
          <p:cNvSpPr>
            <a:spLocks noGrp="1"/>
          </p:cNvSpPr>
          <p:nvPr>
            <p:ph type="body" sz="quarter" idx="10"/>
          </p:nvPr>
        </p:nvSpPr>
        <p:spPr>
          <a:xfrm>
            <a:off x="426313" y="1550523"/>
            <a:ext cx="3779261" cy="353943"/>
          </a:xfrm>
        </p:spPr>
        <p:txBody>
          <a:bodyPr wrap="square">
            <a:spAutoFit/>
          </a:bodyPr>
          <a:lstStyle>
            <a:lvl1pPr marL="0" indent="0">
              <a:spcBef>
                <a:spcPts val="1200"/>
              </a:spcBef>
              <a:spcAft>
                <a:spcPts val="0"/>
              </a:spcAft>
              <a:buClr>
                <a:schemeClr val="tx1"/>
              </a:buClr>
              <a:buFont typeface="Arial" pitchFamily="34" charset="0"/>
              <a:buNone/>
              <a:defRPr sz="1400">
                <a:solidFill>
                  <a:schemeClr val="tx1"/>
                </a:solidFill>
                <a:latin typeface="+mn-lt"/>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426312" y="6179605"/>
            <a:ext cx="3779261" cy="323165"/>
          </a:xfrm>
        </p:spPr>
        <p:txBody>
          <a:bodyPr wrap="square" anchor="b" anchorCtr="0">
            <a:spAutoFit/>
          </a:bodyPr>
          <a:lstStyle>
            <a:lvl1pPr marL="0" indent="0">
              <a:spcBef>
                <a:spcPts val="1200"/>
              </a:spcBef>
              <a:buClr>
                <a:schemeClr val="tx1"/>
              </a:buClr>
              <a:buFont typeface="Arial" pitchFamily="34" charset="0"/>
              <a:buNone/>
              <a:defRPr sz="1200">
                <a:solidFill>
                  <a:schemeClr val="tx1"/>
                </a:solidFill>
                <a:latin typeface="+mn-lt"/>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Edit Master text styles</a:t>
            </a:r>
          </a:p>
        </p:txBody>
      </p:sp>
      <p:grpSp>
        <p:nvGrpSpPr>
          <p:cNvPr id="15" name="Group 14">
            <a:extLst>
              <a:ext uri="{FF2B5EF4-FFF2-40B4-BE49-F238E27FC236}">
                <a16:creationId xmlns:a16="http://schemas.microsoft.com/office/drawing/2014/main" id="{57DE9016-B3FE-4D97-B922-A49FA0DC7F69}"/>
              </a:ext>
            </a:extLst>
          </p:cNvPr>
          <p:cNvGrpSpPr/>
          <p:nvPr userDrawn="1"/>
        </p:nvGrpSpPr>
        <p:grpSpPr>
          <a:xfrm>
            <a:off x="436265" y="6859768"/>
            <a:ext cx="11323135" cy="94962"/>
            <a:chOff x="445128" y="6559056"/>
            <a:chExt cx="11553197" cy="90799"/>
          </a:xfrm>
        </p:grpSpPr>
        <p:sp>
          <p:nvSpPr>
            <p:cNvPr id="16" name="TextBox 15">
              <a:extLst>
                <a:ext uri="{FF2B5EF4-FFF2-40B4-BE49-F238E27FC236}">
                  <a16:creationId xmlns:a16="http://schemas.microsoft.com/office/drawing/2014/main" id="{B2220919-C23B-4EF9-89F7-EE10FDDEA881}"/>
                </a:ext>
              </a:extLst>
            </p:cNvPr>
            <p:cNvSpPr txBox="1"/>
            <p:nvPr userDrawn="1"/>
          </p:nvSpPr>
          <p:spPr>
            <a:xfrm>
              <a:off x="445128" y="6559056"/>
              <a:ext cx="979708" cy="90799"/>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7" name="Freeform: Shape 16">
              <a:extLst>
                <a:ext uri="{FF2B5EF4-FFF2-40B4-BE49-F238E27FC236}">
                  <a16:creationId xmlns:a16="http://schemas.microsoft.com/office/drawing/2014/main" id="{1899FC3F-B715-4EC5-BC33-60313BC5A75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C5FCE2B4-50B5-4205-8DCB-B0B6FD4F547E}"/>
              </a:ext>
            </a:extLst>
          </p:cNvPr>
          <p:cNvSpPr/>
          <p:nvPr userDrawn="1"/>
        </p:nvSpPr>
        <p:spPr bwMode="auto">
          <a:xfrm>
            <a:off x="11274664" y="6502771"/>
            <a:ext cx="645291" cy="8124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48100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0_General_Blank_Thin">
    <p:spTree>
      <p:nvGrpSpPr>
        <p:cNvPr id="1" name=""/>
        <p:cNvGrpSpPr/>
        <p:nvPr/>
      </p:nvGrpSpPr>
      <p:grpSpPr>
        <a:xfrm>
          <a:off x="0" y="0"/>
          <a:ext cx="0" cy="0"/>
          <a:chOff x="0" y="0"/>
          <a:chExt cx="0" cy="0"/>
        </a:xfrm>
      </p:grpSpPr>
      <p:sp>
        <p:nvSpPr>
          <p:cNvPr id="19" name="Text Placeholder 3"/>
          <p:cNvSpPr>
            <a:spLocks noGrp="1"/>
          </p:cNvSpPr>
          <p:nvPr>
            <p:ph type="body" sz="quarter" idx="12" hasCustomPrompt="1"/>
          </p:nvPr>
        </p:nvSpPr>
        <p:spPr>
          <a:xfrm>
            <a:off x="9720682" y="369468"/>
            <a:ext cx="2038718" cy="586722"/>
          </a:xfrm>
        </p:spPr>
        <p:txBody>
          <a:bodyPr wrap="square" lIns="0" rIns="0" anchor="t" anchorCtr="0">
            <a:noAutofit/>
          </a:bodyPr>
          <a:lstStyle>
            <a:lvl1pPr marL="0" indent="0" algn="l" defTabSz="93219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426313" y="237422"/>
            <a:ext cx="4427227" cy="959643"/>
          </a:xfrm>
        </p:spPr>
        <p:txBody>
          <a:bodyPr/>
          <a:lstStyle>
            <a:lvl1pPr>
              <a:defRPr lang="en-US" sz="3528" b="0" kern="1200" cap="none" spc="-147"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13" name="Text Placeholder 3"/>
          <p:cNvSpPr>
            <a:spLocks noGrp="1"/>
          </p:cNvSpPr>
          <p:nvPr>
            <p:ph type="body" sz="quarter" idx="10"/>
          </p:nvPr>
        </p:nvSpPr>
        <p:spPr>
          <a:xfrm>
            <a:off x="426313" y="1550523"/>
            <a:ext cx="3779261" cy="353943"/>
          </a:xfrm>
        </p:spPr>
        <p:txBody>
          <a:bodyPr wrap="square">
            <a:spAutoFit/>
          </a:bodyPr>
          <a:lstStyle>
            <a:lvl1pPr marL="0" indent="0">
              <a:spcBef>
                <a:spcPts val="1200"/>
              </a:spcBef>
              <a:spcAft>
                <a:spcPts val="0"/>
              </a:spcAft>
              <a:buClr>
                <a:schemeClr val="tx1"/>
              </a:buClr>
              <a:buFont typeface="Arial" pitchFamily="34" charset="0"/>
              <a:buNone/>
              <a:defRPr sz="1400">
                <a:solidFill>
                  <a:schemeClr val="tx1"/>
                </a:solidFill>
                <a:latin typeface="+mn-lt"/>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426312" y="6179605"/>
            <a:ext cx="3779261" cy="323165"/>
          </a:xfrm>
        </p:spPr>
        <p:txBody>
          <a:bodyPr wrap="square" anchor="b" anchorCtr="0">
            <a:spAutoFit/>
          </a:bodyPr>
          <a:lstStyle>
            <a:lvl1pPr marL="0" indent="0">
              <a:spcBef>
                <a:spcPts val="1200"/>
              </a:spcBef>
              <a:buClr>
                <a:schemeClr val="tx1"/>
              </a:buClr>
              <a:buFont typeface="Arial" pitchFamily="34" charset="0"/>
              <a:buNone/>
              <a:defRPr sz="1200">
                <a:solidFill>
                  <a:schemeClr val="tx1"/>
                </a:solidFill>
                <a:latin typeface="+mn-lt"/>
              </a:defRPr>
            </a:lvl1pPr>
            <a:lvl2pPr marL="292013" indent="0">
              <a:buNone/>
              <a:defRPr sz="2352">
                <a:solidFill>
                  <a:schemeClr val="bg1"/>
                </a:solidFill>
                <a:latin typeface="+mn-lt"/>
              </a:defRPr>
            </a:lvl2pPr>
            <a:lvl3pPr marL="520546" indent="0">
              <a:buNone/>
              <a:tabLst/>
              <a:defRPr sz="1960">
                <a:solidFill>
                  <a:schemeClr val="bg1"/>
                </a:solidFill>
                <a:latin typeface="+mn-lt"/>
              </a:defRPr>
            </a:lvl3pPr>
            <a:lvl4pPr marL="685596" indent="0">
              <a:buNone/>
              <a:defRPr>
                <a:solidFill>
                  <a:schemeClr val="bg1"/>
                </a:solidFill>
                <a:latin typeface="+mn-lt"/>
              </a:defRPr>
            </a:lvl4pPr>
            <a:lvl5pPr marL="863344" indent="0">
              <a:buNone/>
              <a:tabLst/>
              <a:defRPr>
                <a:solidFill>
                  <a:schemeClr val="bg1"/>
                </a:solidFill>
                <a:latin typeface="+mn-lt"/>
              </a:defRPr>
            </a:lvl5pPr>
          </a:lstStyle>
          <a:p>
            <a:pPr lvl="0"/>
            <a:r>
              <a:rPr lang="en-US"/>
              <a:t>Edit Master text styles</a:t>
            </a:r>
          </a:p>
        </p:txBody>
      </p:sp>
      <p:grpSp>
        <p:nvGrpSpPr>
          <p:cNvPr id="15" name="Group 14">
            <a:extLst>
              <a:ext uri="{FF2B5EF4-FFF2-40B4-BE49-F238E27FC236}">
                <a16:creationId xmlns:a16="http://schemas.microsoft.com/office/drawing/2014/main" id="{57DE9016-B3FE-4D97-B922-A49FA0DC7F69}"/>
              </a:ext>
            </a:extLst>
          </p:cNvPr>
          <p:cNvGrpSpPr/>
          <p:nvPr userDrawn="1"/>
        </p:nvGrpSpPr>
        <p:grpSpPr>
          <a:xfrm>
            <a:off x="436265" y="6859768"/>
            <a:ext cx="11323135" cy="94962"/>
            <a:chOff x="445128" y="6559056"/>
            <a:chExt cx="11553197" cy="90799"/>
          </a:xfrm>
        </p:grpSpPr>
        <p:sp>
          <p:nvSpPr>
            <p:cNvPr id="16" name="TextBox 15">
              <a:extLst>
                <a:ext uri="{FF2B5EF4-FFF2-40B4-BE49-F238E27FC236}">
                  <a16:creationId xmlns:a16="http://schemas.microsoft.com/office/drawing/2014/main" id="{B2220919-C23B-4EF9-89F7-EE10FDDEA881}"/>
                </a:ext>
              </a:extLst>
            </p:cNvPr>
            <p:cNvSpPr txBox="1"/>
            <p:nvPr userDrawn="1"/>
          </p:nvSpPr>
          <p:spPr>
            <a:xfrm>
              <a:off x="445128" y="6559056"/>
              <a:ext cx="979708" cy="90799"/>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7" name="Freeform: Shape 16">
              <a:extLst>
                <a:ext uri="{FF2B5EF4-FFF2-40B4-BE49-F238E27FC236}">
                  <a16:creationId xmlns:a16="http://schemas.microsoft.com/office/drawing/2014/main" id="{1899FC3F-B715-4EC5-BC33-60313BC5A75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C5FCE2B4-50B5-4205-8DCB-B0B6FD4F547E}"/>
              </a:ext>
            </a:extLst>
          </p:cNvPr>
          <p:cNvSpPr/>
          <p:nvPr userDrawn="1"/>
        </p:nvSpPr>
        <p:spPr bwMode="auto">
          <a:xfrm>
            <a:off x="11274664" y="6502771"/>
            <a:ext cx="645291" cy="8124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4492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836612" y="584040"/>
            <a:ext cx="11352214" cy="397934"/>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13" y="1706880"/>
            <a:ext cx="11887200" cy="4882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252310401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313" y="237422"/>
            <a:ext cx="11333087" cy="808557"/>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266" y="6859774"/>
            <a:ext cx="11323135" cy="94963"/>
            <a:chOff x="445128" y="6559056"/>
            <a:chExt cx="11553197" cy="9080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708" cy="9080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4374740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450808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175" y="1192082"/>
            <a:ext cx="10813420" cy="601022"/>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858" y="305473"/>
            <a:ext cx="11650488" cy="989803"/>
          </a:xfrm>
          <a:prstGeom prst="rect">
            <a:avLst/>
          </a:prstGeom>
        </p:spPr>
        <p:txBody>
          <a:bodyPr/>
          <a:lstStyle>
            <a:lvl1pPr algn="l">
              <a:defRPr sz="509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74868190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66420939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858" y="305473"/>
            <a:ext cx="11650488" cy="989803"/>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82190853"/>
      </p:ext>
    </p:extLst>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067" fontAlgn="base">
              <a:spcBef>
                <a:spcPct val="0"/>
              </a:spcBef>
              <a:spcAft>
                <a:spcPct val="0"/>
              </a:spcAft>
            </a:pPr>
            <a:fld id="{83758903-653A-7442-ACA2-36E6579F0BEB}" type="slidenum">
              <a:rPr lang="en-US" smtClean="0">
                <a:ea typeface="ＭＳ Ｐゴシック" charset="0"/>
              </a:rPr>
              <a:pPr defTabSz="913067"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169" y="1381355"/>
            <a:ext cx="11650488" cy="52879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519845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9" y="2106646"/>
            <a:ext cx="8869147" cy="2546773"/>
          </a:xfrm>
        </p:spPr>
        <p:txBody>
          <a:bodyPr anchor="ctr">
            <a:noAutofit/>
          </a:bodyPr>
          <a:lstStyle>
            <a:lvl1pPr algn="l">
              <a:defRPr sz="9595"/>
            </a:lvl1pPr>
          </a:lstStyle>
          <a:p>
            <a:r>
              <a:rPr lang="en-US" dirty="0"/>
              <a:t>Title of the talk goes here</a:t>
            </a:r>
          </a:p>
        </p:txBody>
      </p:sp>
      <p:sp>
        <p:nvSpPr>
          <p:cNvPr id="3" name="Subtitle 2"/>
          <p:cNvSpPr>
            <a:spLocks noGrp="1"/>
          </p:cNvSpPr>
          <p:nvPr>
            <p:ph type="subTitle" idx="1" hasCustomPrompt="1"/>
          </p:nvPr>
        </p:nvSpPr>
        <p:spPr>
          <a:xfrm>
            <a:off x="606019" y="5456745"/>
            <a:ext cx="8869147" cy="1383956"/>
          </a:xfrm>
        </p:spPr>
        <p:txBody>
          <a:bodyPr>
            <a:noAutofit/>
          </a:bodyPr>
          <a:lstStyle>
            <a:lvl1pPr marL="0" indent="0" algn="l">
              <a:buNone/>
              <a:defRPr sz="1999">
                <a:solidFill>
                  <a:srgbClr val="00B0F0"/>
                </a:solidFill>
              </a:defRPr>
            </a:lvl1pPr>
            <a:lvl2pPr marL="456975" indent="0" algn="ctr">
              <a:buNone/>
              <a:defRPr sz="1999"/>
            </a:lvl2pPr>
            <a:lvl3pPr marL="913951" indent="0" algn="ctr">
              <a:buNone/>
              <a:defRPr sz="1799"/>
            </a:lvl3pPr>
            <a:lvl4pPr marL="1370926" indent="0" algn="ctr">
              <a:buNone/>
              <a:defRPr sz="1600"/>
            </a:lvl4pPr>
            <a:lvl5pPr marL="1827900" indent="0" algn="ctr">
              <a:buNone/>
              <a:defRPr sz="1600"/>
            </a:lvl5pPr>
            <a:lvl6pPr marL="2284875" indent="0" algn="ctr">
              <a:buNone/>
              <a:defRPr sz="1600"/>
            </a:lvl6pPr>
            <a:lvl7pPr marL="2741851" indent="0" algn="ctr">
              <a:buNone/>
              <a:defRPr sz="1600"/>
            </a:lvl7pPr>
            <a:lvl8pPr marL="3198825" indent="0" algn="ctr">
              <a:buNone/>
              <a:defRPr sz="1600"/>
            </a:lvl8pPr>
            <a:lvl9pPr marL="3655800"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4216090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652" y="2252379"/>
            <a:ext cx="11076937" cy="42463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5104" y="6673297"/>
            <a:ext cx="2742486" cy="389467"/>
          </a:xfrm>
          <a:prstGeom prst="rect">
            <a:avLst/>
          </a:prstGeom>
        </p:spPr>
        <p:txBody>
          <a:bodyPr/>
          <a:lstStyle/>
          <a:p>
            <a:pPr defTabSz="914093">
              <a:defRPr/>
            </a:pPr>
            <a:fld id="{0A164282-434E-41D4-9582-783D542A7B68}" type="slidenum">
              <a:rPr lang="en-US" smtClean="0"/>
              <a:pPr defTabSz="914093">
                <a:defRPr/>
              </a:pPr>
              <a:t>‹#›</a:t>
            </a:fld>
            <a:endParaRPr lang="en-US"/>
          </a:p>
        </p:txBody>
      </p:sp>
      <p:sp>
        <p:nvSpPr>
          <p:cNvPr id="5" name="Text Placeholder 4"/>
          <p:cNvSpPr>
            <a:spLocks noGrp="1"/>
          </p:cNvSpPr>
          <p:nvPr>
            <p:ph type="body" sz="quarter" idx="13" hasCustomPrompt="1"/>
          </p:nvPr>
        </p:nvSpPr>
        <p:spPr>
          <a:xfrm>
            <a:off x="560242" y="1636369"/>
            <a:ext cx="11077864" cy="466767"/>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0784153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444263"/>
            <a:ext cx="11076937" cy="983584"/>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5104" y="6673297"/>
            <a:ext cx="2742486" cy="389467"/>
          </a:xfrm>
          <a:prstGeom prst="rect">
            <a:avLst/>
          </a:prstGeom>
        </p:spPr>
        <p:txBody>
          <a:bodyPr/>
          <a:lstStyle/>
          <a:p>
            <a:pPr defTabSz="914093">
              <a:defRPr/>
            </a:pPr>
            <a:fld id="{0A164282-434E-41D4-9582-783D542A7B68}" type="slidenum">
              <a:rPr lang="en-US" smtClean="0"/>
              <a:pPr defTabSz="914093">
                <a:defRPr/>
              </a:pPr>
              <a:t>‹#›</a:t>
            </a:fld>
            <a:endParaRPr lang="en-US"/>
          </a:p>
        </p:txBody>
      </p:sp>
    </p:spTree>
    <p:extLst>
      <p:ext uri="{BB962C8B-B14F-4D97-AF65-F5344CB8AC3E}">
        <p14:creationId xmlns:p14="http://schemas.microsoft.com/office/powerpoint/2010/main" val="36873265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Logo on Background">
    <p:spTree>
      <p:nvGrpSpPr>
        <p:cNvPr id="1" name=""/>
        <p:cNvGrpSpPr/>
        <p:nvPr/>
      </p:nvGrpSpPr>
      <p:grpSpPr>
        <a:xfrm>
          <a:off x="0" y="0"/>
          <a:ext cx="0" cy="0"/>
          <a:chOff x="0" y="0"/>
          <a:chExt cx="0" cy="0"/>
        </a:xfrm>
      </p:grpSpPr>
      <p:sp>
        <p:nvSpPr>
          <p:cNvPr id="2" name="Rectangle 1"/>
          <p:cNvSpPr/>
          <p:nvPr userDrawn="1"/>
        </p:nvSpPr>
        <p:spPr>
          <a:xfrm>
            <a:off x="0" y="0"/>
            <a:ext cx="12188825" cy="73152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085" y="5870056"/>
            <a:ext cx="8637119" cy="71170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4" y="3165964"/>
            <a:ext cx="3223021" cy="736741"/>
          </a:xfrm>
          <a:prstGeom prst="rect">
            <a:avLst/>
          </a:prstGeom>
        </p:spPr>
      </p:pic>
    </p:spTree>
    <p:extLst>
      <p:ext uri="{BB962C8B-B14F-4D97-AF65-F5344CB8AC3E}">
        <p14:creationId xmlns:p14="http://schemas.microsoft.com/office/powerpoint/2010/main" val="119373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427024" y="6910493"/>
            <a:ext cx="761800" cy="404707"/>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836612" y="585967"/>
            <a:ext cx="11352214" cy="397934"/>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40003498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268455"/>
            <a:ext cx="11652805" cy="2153424"/>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27999" y="7009999"/>
            <a:ext cx="3532827"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81"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00B0F0">
                        <a:alpha val="50000"/>
                      </a:srgbClr>
                    </a:gs>
                    <a:gs pos="86000">
                      <a:srgbClr val="00B0F0">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51911784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796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858" y="305473"/>
            <a:ext cx="11650488" cy="989803"/>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1443512"/>
      </p:ext>
    </p:extLst>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9" y="2106646"/>
            <a:ext cx="8869147" cy="2546773"/>
          </a:xfrm>
        </p:spPr>
        <p:txBody>
          <a:bodyPr anchor="ctr">
            <a:noAutofit/>
          </a:bodyPr>
          <a:lstStyle>
            <a:lvl1pPr algn="l">
              <a:defRPr sz="9595"/>
            </a:lvl1pPr>
          </a:lstStyle>
          <a:p>
            <a:r>
              <a:rPr lang="en-US" dirty="0"/>
              <a:t>Title of the talk goes here</a:t>
            </a:r>
          </a:p>
        </p:txBody>
      </p:sp>
      <p:sp>
        <p:nvSpPr>
          <p:cNvPr id="3" name="Subtitle 2"/>
          <p:cNvSpPr>
            <a:spLocks noGrp="1"/>
          </p:cNvSpPr>
          <p:nvPr>
            <p:ph type="subTitle" idx="1" hasCustomPrompt="1"/>
          </p:nvPr>
        </p:nvSpPr>
        <p:spPr>
          <a:xfrm>
            <a:off x="606019" y="5456745"/>
            <a:ext cx="8869147" cy="1383956"/>
          </a:xfrm>
        </p:spPr>
        <p:txBody>
          <a:bodyPr>
            <a:noAutofit/>
          </a:bodyPr>
          <a:lstStyle>
            <a:lvl1pPr marL="0" indent="0" algn="l">
              <a:buNone/>
              <a:defRPr sz="1999">
                <a:solidFill>
                  <a:srgbClr val="00B0F0"/>
                </a:solidFill>
              </a:defRPr>
            </a:lvl1pPr>
            <a:lvl2pPr marL="456975" indent="0" algn="ctr">
              <a:buNone/>
              <a:defRPr sz="1999"/>
            </a:lvl2pPr>
            <a:lvl3pPr marL="913951" indent="0" algn="ctr">
              <a:buNone/>
              <a:defRPr sz="1799"/>
            </a:lvl3pPr>
            <a:lvl4pPr marL="1370926" indent="0" algn="ctr">
              <a:buNone/>
              <a:defRPr sz="1600"/>
            </a:lvl4pPr>
            <a:lvl5pPr marL="1827900" indent="0" algn="ctr">
              <a:buNone/>
              <a:defRPr sz="1600"/>
            </a:lvl5pPr>
            <a:lvl6pPr marL="2284875" indent="0" algn="ctr">
              <a:buNone/>
              <a:defRPr sz="1600"/>
            </a:lvl6pPr>
            <a:lvl7pPr marL="2741851" indent="0" algn="ctr">
              <a:buNone/>
              <a:defRPr sz="1600"/>
            </a:lvl7pPr>
            <a:lvl8pPr marL="3198825" indent="0" algn="ctr">
              <a:buNone/>
              <a:defRPr sz="1600"/>
            </a:lvl8pPr>
            <a:lvl9pPr marL="3655800"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2041301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5104" y="6673297"/>
            <a:ext cx="2742486" cy="389467"/>
          </a:xfrm>
          <a:prstGeom prst="rect">
            <a:avLst/>
          </a:prstGeom>
        </p:spPr>
        <p:txBody>
          <a:bodyPr/>
          <a:lstStyle/>
          <a:p>
            <a:pPr defTabSz="914093">
              <a:defRPr/>
            </a:pPr>
            <a:fld id="{0A164282-434E-41D4-9582-783D542A7B68}" type="slidenum">
              <a:rPr lang="en-US" smtClean="0"/>
              <a:pPr defTabSz="914093">
                <a:defRPr/>
              </a:pPr>
              <a:t>‹#›</a:t>
            </a:fld>
            <a:endParaRPr lang="en-US"/>
          </a:p>
        </p:txBody>
      </p:sp>
    </p:spTree>
    <p:extLst>
      <p:ext uri="{BB962C8B-B14F-4D97-AF65-F5344CB8AC3E}">
        <p14:creationId xmlns:p14="http://schemas.microsoft.com/office/powerpoint/2010/main" val="11126280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652" y="2252379"/>
            <a:ext cx="11076937" cy="42463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5104" y="6673297"/>
            <a:ext cx="2742486" cy="389467"/>
          </a:xfrm>
          <a:prstGeom prst="rect">
            <a:avLst/>
          </a:prstGeom>
        </p:spPr>
        <p:txBody>
          <a:bodyPr/>
          <a:lstStyle/>
          <a:p>
            <a:pPr defTabSz="914093">
              <a:defRPr/>
            </a:pPr>
            <a:fld id="{0A164282-434E-41D4-9582-783D542A7B68}" type="slidenum">
              <a:rPr lang="en-US" smtClean="0"/>
              <a:pPr defTabSz="914093">
                <a:defRPr/>
              </a:pPr>
              <a:t>‹#›</a:t>
            </a:fld>
            <a:endParaRPr lang="en-US"/>
          </a:p>
        </p:txBody>
      </p:sp>
      <p:sp>
        <p:nvSpPr>
          <p:cNvPr id="5" name="Text Placeholder 4"/>
          <p:cNvSpPr>
            <a:spLocks noGrp="1"/>
          </p:cNvSpPr>
          <p:nvPr>
            <p:ph type="body" sz="quarter" idx="13" hasCustomPrompt="1"/>
          </p:nvPr>
        </p:nvSpPr>
        <p:spPr>
          <a:xfrm>
            <a:off x="560242" y="1636369"/>
            <a:ext cx="11077864" cy="466767"/>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21185895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444263"/>
            <a:ext cx="11076937" cy="983584"/>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5104" y="6673297"/>
            <a:ext cx="2742486" cy="389467"/>
          </a:xfrm>
          <a:prstGeom prst="rect">
            <a:avLst/>
          </a:prstGeom>
        </p:spPr>
        <p:txBody>
          <a:bodyPr/>
          <a:lstStyle/>
          <a:p>
            <a:pPr defTabSz="914093">
              <a:defRPr/>
            </a:pPr>
            <a:fld id="{0A164282-434E-41D4-9582-783D542A7B68}" type="slidenum">
              <a:rPr lang="en-US" smtClean="0"/>
              <a:pPr defTabSz="914093">
                <a:defRPr/>
              </a:pPr>
              <a:t>‹#›</a:t>
            </a:fld>
            <a:endParaRPr lang="en-US"/>
          </a:p>
        </p:txBody>
      </p:sp>
    </p:spTree>
    <p:extLst>
      <p:ext uri="{BB962C8B-B14F-4D97-AF65-F5344CB8AC3E}">
        <p14:creationId xmlns:p14="http://schemas.microsoft.com/office/powerpoint/2010/main" val="13660008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Logo on Background">
    <p:spTree>
      <p:nvGrpSpPr>
        <p:cNvPr id="1" name=""/>
        <p:cNvGrpSpPr/>
        <p:nvPr/>
      </p:nvGrpSpPr>
      <p:grpSpPr>
        <a:xfrm>
          <a:off x="0" y="0"/>
          <a:ext cx="0" cy="0"/>
          <a:chOff x="0" y="0"/>
          <a:chExt cx="0" cy="0"/>
        </a:xfrm>
      </p:grpSpPr>
      <p:sp>
        <p:nvSpPr>
          <p:cNvPr id="2" name="Rectangle 1"/>
          <p:cNvSpPr/>
          <p:nvPr userDrawn="1"/>
        </p:nvSpPr>
        <p:spPr>
          <a:xfrm>
            <a:off x="0" y="0"/>
            <a:ext cx="12188825" cy="73152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085" y="5870056"/>
            <a:ext cx="8637119" cy="71170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4" y="3165964"/>
            <a:ext cx="3223021" cy="736741"/>
          </a:xfrm>
          <a:prstGeom prst="rect">
            <a:avLst/>
          </a:prstGeom>
        </p:spPr>
      </p:pic>
    </p:spTree>
    <p:extLst>
      <p:ext uri="{BB962C8B-B14F-4D97-AF65-F5344CB8AC3E}">
        <p14:creationId xmlns:p14="http://schemas.microsoft.com/office/powerpoint/2010/main" val="17822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268455"/>
            <a:ext cx="11652805" cy="2153424"/>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27999" y="7009999"/>
            <a:ext cx="3532827"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81"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00B0F0">
                        <a:alpha val="50000"/>
                      </a:srgbClr>
                    </a:gs>
                    <a:gs pos="86000">
                      <a:srgbClr val="00B0F0">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70629902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7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92792721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858" y="305473"/>
            <a:ext cx="11650488" cy="989803"/>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594778627"/>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4 for internal audiences">
    <p:spTree>
      <p:nvGrpSpPr>
        <p:cNvPr id="1" name=""/>
        <p:cNvGrpSpPr/>
        <p:nvPr/>
      </p:nvGrpSpPr>
      <p:grpSpPr>
        <a:xfrm>
          <a:off x="0" y="0"/>
          <a:ext cx="0" cy="0"/>
          <a:chOff x="0" y="0"/>
          <a:chExt cx="0" cy="0"/>
        </a:xfrm>
      </p:grpSpPr>
      <p:pic>
        <p:nvPicPr>
          <p:cNvPr id="13" name="Picture Placeholder 9"/>
          <p:cNvPicPr>
            <a:picLocks noChangeAspect="1"/>
          </p:cNvPicPr>
          <p:nvPr/>
        </p:nvPicPr>
        <p:blipFill rotWithShape="1">
          <a:blip r:embed="rId2">
            <a:extLst>
              <a:ext uri="{28A0092B-C50C-407E-A947-70E740481C1C}">
                <a14:useLocalDpi xmlns:a14="http://schemas.microsoft.com/office/drawing/2010/main" val="0"/>
              </a:ext>
            </a:extLst>
          </a:blip>
          <a:srcRect r="17632" b="7184"/>
          <a:stretch/>
        </p:blipFill>
        <p:spPr>
          <a:xfrm>
            <a:off x="4" y="4"/>
            <a:ext cx="12188825" cy="7315200"/>
          </a:xfrm>
          <a:prstGeom prst="rect">
            <a:avLst/>
          </a:prstGeom>
          <a:noFill/>
          <a:ln>
            <a:noFill/>
          </a:ln>
        </p:spPr>
      </p:pic>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9798951" y="502967"/>
            <a:ext cx="2031717" cy="348288"/>
          </a:xfrm>
          <a:prstGeom prst="rect">
            <a:avLst/>
          </a:prstGeom>
        </p:spPr>
      </p:pic>
      <p:sp>
        <p:nvSpPr>
          <p:cNvPr id="2" name="Rectangle 1"/>
          <p:cNvSpPr/>
          <p:nvPr/>
        </p:nvSpPr>
        <p:spPr bwMode="gray">
          <a:xfrm>
            <a:off x="356850" y="308813"/>
            <a:ext cx="2390046" cy="191264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78" tIns="44789" rIns="89578" bIns="44789" numCol="1" rtlCol="0" anchor="ctr" anchorCtr="0" compatLnSpc="1">
            <a:prstTxWarp prst="textNoShape">
              <a:avLst/>
            </a:prstTxWarp>
          </a:bodyPr>
          <a:lstStyle/>
          <a:p>
            <a:pPr algn="ctr" defTabSz="685202" fontAlgn="base">
              <a:spcBef>
                <a:spcPct val="0"/>
              </a:spcBef>
              <a:spcAft>
                <a:spcPct val="0"/>
              </a:spcAft>
            </a:pPr>
            <a:endParaRPr lang="en-US" sz="1470">
              <a:gradFill>
                <a:gsLst>
                  <a:gs pos="0">
                    <a:srgbClr val="FFFFFF"/>
                  </a:gs>
                  <a:gs pos="100000">
                    <a:srgbClr val="FFFFFF"/>
                  </a:gs>
                </a:gsLst>
                <a:lin ang="5400000" scaled="0"/>
              </a:gradFill>
            </a:endParaRPr>
          </a:p>
        </p:txBody>
      </p:sp>
      <p:sp>
        <p:nvSpPr>
          <p:cNvPr id="20" name="Rectangle 19"/>
          <p:cNvSpPr/>
          <p:nvPr/>
        </p:nvSpPr>
        <p:spPr bwMode="gray">
          <a:xfrm>
            <a:off x="356855" y="2223117"/>
            <a:ext cx="7170141" cy="3825289"/>
          </a:xfrm>
          <a:prstGeom prst="rect">
            <a:avLst/>
          </a:prstGeom>
          <a:solidFill>
            <a:srgbClr val="00B0F0">
              <a:alpha val="8470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2" tIns="143329" rIns="179162" bIns="143329" numCol="1" spcCol="0" rtlCol="0" fromWordArt="0" anchor="t" anchorCtr="0" forceAA="0" compatLnSpc="1">
            <a:prstTxWarp prst="textNoShape">
              <a:avLst/>
            </a:prstTxWarp>
            <a:noAutofit/>
          </a:bodyPr>
          <a:lstStyle/>
          <a:p>
            <a:pPr algn="ctr" defTabSz="913418"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8369" y="2223118"/>
            <a:ext cx="7170141" cy="1912644"/>
          </a:xfrm>
          <a:noFill/>
        </p:spPr>
        <p:txBody>
          <a:bodyPr lIns="146241" tIns="91401" rIns="146241" bIns="91401" anchor="t" anchorCtr="0"/>
          <a:lstStyle>
            <a:lvl1pPr>
              <a:defRPr sz="5194"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358369" y="4139093"/>
            <a:ext cx="7170141" cy="1909324"/>
          </a:xfrm>
        </p:spPr>
        <p:txBody>
          <a:bodyPr tIns="109680" bIns="109680">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a:t>Speaker Name</a:t>
            </a:r>
          </a:p>
        </p:txBody>
      </p:sp>
      <p:pic>
        <p:nvPicPr>
          <p:cNvPr id="17" name="Picture 16" descr="I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51" y="390175"/>
            <a:ext cx="716011" cy="874969"/>
          </a:xfrm>
          <a:prstGeom prst="rect">
            <a:avLst/>
          </a:prstGeom>
        </p:spPr>
      </p:pic>
    </p:spTree>
    <p:extLst>
      <p:ext uri="{BB962C8B-B14F-4D97-AF65-F5344CB8AC3E}">
        <p14:creationId xmlns:p14="http://schemas.microsoft.com/office/powerpoint/2010/main" val="6142684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7" y="2223127"/>
            <a:ext cx="11472227" cy="1915965"/>
          </a:xfrm>
          <a:noFill/>
        </p:spPr>
        <p:txBody>
          <a:bodyPr tIns="91401" bIns="91401" anchor="t" anchorCtr="0"/>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53506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7" y="2223127"/>
            <a:ext cx="11472227" cy="1915965"/>
          </a:xfrm>
          <a:noFill/>
        </p:spPr>
        <p:txBody>
          <a:bodyPr tIns="91401" bIns="91401" anchor="t" anchorCtr="0"/>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76628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7" y="2223127"/>
            <a:ext cx="11472227" cy="1915965"/>
          </a:xfrm>
          <a:noFill/>
        </p:spPr>
        <p:txBody>
          <a:bodyPr tIns="91401" bIns="91401" anchor="t" anchorCtr="0"/>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974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367" y="1268459"/>
            <a:ext cx="11472227" cy="1900954"/>
          </a:xfrm>
        </p:spPr>
        <p:txBody>
          <a:bodyPr/>
          <a:lstStyle>
            <a:lvl1pPr marL="0" indent="0">
              <a:buNone/>
              <a:defRPr>
                <a:gradFill>
                  <a:gsLst>
                    <a:gs pos="1250">
                      <a:schemeClr val="tx2"/>
                    </a:gs>
                    <a:gs pos="99000">
                      <a:schemeClr val="tx2"/>
                    </a:gs>
                  </a:gsLst>
                  <a:lin ang="5400000" scaled="0"/>
                </a:gradFill>
              </a:defRPr>
            </a:lvl1pPr>
            <a:lvl2pPr marL="0" indent="0">
              <a:buFontTx/>
              <a:buNone/>
              <a:defRPr sz="1862"/>
            </a:lvl2pPr>
            <a:lvl3pPr marL="223929" indent="0">
              <a:buNone/>
              <a:defRPr/>
            </a:lvl3pPr>
            <a:lvl4pPr marL="447858" indent="0">
              <a:buNone/>
              <a:defRPr/>
            </a:lvl4pPr>
            <a:lvl5pPr marL="67178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23567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367" y="1268459"/>
            <a:ext cx="11472227" cy="1900954"/>
          </a:xfrm>
        </p:spPr>
        <p:txBody>
          <a:bodyPr/>
          <a:lstStyle>
            <a:lvl1pPr marL="0" indent="0">
              <a:buNone/>
              <a:defRPr>
                <a:gradFill>
                  <a:gsLst>
                    <a:gs pos="1250">
                      <a:schemeClr val="tx1"/>
                    </a:gs>
                    <a:gs pos="99000">
                      <a:schemeClr val="tx1"/>
                    </a:gs>
                  </a:gsLst>
                  <a:lin ang="5400000" scaled="0"/>
                </a:gradFill>
              </a:defRPr>
            </a:lvl1pPr>
            <a:lvl2pPr marL="0" indent="0">
              <a:buFontTx/>
              <a:buNone/>
              <a:defRPr sz="1862"/>
            </a:lvl2pPr>
            <a:lvl3pPr marL="223929" indent="0">
              <a:buNone/>
              <a:defRPr/>
            </a:lvl3pPr>
            <a:lvl4pPr marL="447858" indent="0">
              <a:buNone/>
              <a:defRPr/>
            </a:lvl4pPr>
            <a:lvl5pPr marL="67178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859100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367" y="1277509"/>
            <a:ext cx="11472227" cy="198392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70176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367" y="1277509"/>
            <a:ext cx="11472227" cy="198392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81760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308" y="1268456"/>
            <a:ext cx="5497108" cy="1846645"/>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862"/>
            </a:lvl2pPr>
            <a:lvl3pPr marL="227040" indent="0">
              <a:buNone/>
              <a:tabLst/>
              <a:defRPr sz="1862"/>
            </a:lvl3pPr>
            <a:lvl4pPr marL="450968" indent="0">
              <a:buNone/>
              <a:defRPr/>
            </a:lvl4pPr>
            <a:lvl5pPr marL="67178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33419" y="1268456"/>
            <a:ext cx="5497108" cy="1846645"/>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862"/>
            </a:lvl2pPr>
            <a:lvl3pPr marL="227040" indent="0">
              <a:buNone/>
              <a:tabLst/>
              <a:defRPr sz="1862"/>
            </a:lvl3pPr>
            <a:lvl4pPr marL="450968" indent="0">
              <a:buNone/>
              <a:defRPr/>
            </a:lvl4pPr>
            <a:lvl5pPr marL="67178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962364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0814" y="1544320"/>
            <a:ext cx="5714999" cy="4958080"/>
          </a:xfrm>
        </p:spPr>
        <p:txBody>
          <a:bodyPr>
            <a:normAutofit/>
          </a:bodyPr>
          <a:lstStyle>
            <a:lvl1pPr>
              <a:defRPr sz="2000"/>
            </a:lvl1pPr>
            <a:lvl2pPr>
              <a:defRPr sz="1600"/>
            </a:lvl2pPr>
            <a:lvl3pPr>
              <a:defRPr sz="1400"/>
            </a:lvl3pPr>
            <a:lvl4pPr>
              <a:defRPr sz="1200"/>
            </a:lvl4pPr>
            <a:lvl5pPr>
              <a:defRPr sz="12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4413" y="1555932"/>
            <a:ext cx="5714999" cy="4958080"/>
          </a:xfrm>
        </p:spPr>
        <p:txBody>
          <a:bodyPr>
            <a:normAutofit/>
          </a:bodyPr>
          <a:lstStyle>
            <a:lvl1pPr>
              <a:defRPr sz="2000"/>
            </a:lvl1pPr>
            <a:lvl2pPr>
              <a:defRPr sz="1600"/>
            </a:lvl2pPr>
            <a:lvl3pPr>
              <a:defRPr sz="1400"/>
            </a:lvl3pPr>
            <a:lvl4pPr>
              <a:defRPr sz="1200"/>
            </a:lvl4pPr>
            <a:lvl5pPr>
              <a:defRPr sz="12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113079-038D-43AB-AFBE-1C093F2AF2BA}" type="slidenum">
              <a:rPr lang="en-US" smtClean="0"/>
              <a:t>‹#›</a:t>
            </a:fld>
            <a:endParaRPr lang="en-US"/>
          </a:p>
        </p:txBody>
      </p:sp>
    </p:spTree>
    <p:extLst>
      <p:ext uri="{BB962C8B-B14F-4D97-AF65-F5344CB8AC3E}">
        <p14:creationId xmlns:p14="http://schemas.microsoft.com/office/powerpoint/2010/main" val="278617816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767" y="1287579"/>
            <a:ext cx="5497108" cy="18466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862"/>
            </a:lvl2pPr>
            <a:lvl3pPr marL="227040" indent="0">
              <a:buNone/>
              <a:tabLst/>
              <a:defRPr sz="1862"/>
            </a:lvl3pPr>
            <a:lvl4pPr marL="450968" indent="0">
              <a:buNone/>
              <a:defRPr/>
            </a:lvl4pPr>
            <a:lvl5pPr marL="67178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33418" y="1266822"/>
            <a:ext cx="5497108" cy="18466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862"/>
            </a:lvl2pPr>
            <a:lvl3pPr marL="227040" indent="0">
              <a:buNone/>
              <a:tabLst/>
              <a:defRPr sz="1862"/>
            </a:lvl3pPr>
            <a:lvl4pPr marL="450968" indent="0">
              <a:buNone/>
              <a:defRPr/>
            </a:lvl4pPr>
            <a:lvl5pPr marL="67178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73596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367" y="1268458"/>
            <a:ext cx="5497108" cy="1846645"/>
          </a:xfrm>
        </p:spPr>
        <p:txBody>
          <a:bodyPr wrap="square">
            <a:spAutoFit/>
          </a:bodyPr>
          <a:lstStyle>
            <a:lvl1pPr marL="281467" indent="-281467">
              <a:spcBef>
                <a:spcPts val="1200"/>
              </a:spcBef>
              <a:buClr>
                <a:schemeClr val="tx1"/>
              </a:buClr>
              <a:buFont typeface="Arial" pitchFamily="34" charset="0"/>
              <a:buChar char="•"/>
              <a:defRPr sz="3136"/>
            </a:lvl1pPr>
            <a:lvl2pPr marL="520312" indent="-228429">
              <a:defRPr sz="1862"/>
            </a:lvl2pPr>
            <a:lvl3pPr marL="685288" indent="-164977">
              <a:tabLst/>
              <a:defRPr sz="1862"/>
            </a:lvl3pPr>
            <a:lvl4pPr marL="862956" indent="-177668">
              <a:defRPr/>
            </a:lvl4pPr>
            <a:lvl5pPr marL="1027934" indent="-1649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31968" y="1268458"/>
            <a:ext cx="5498497" cy="1846645"/>
          </a:xfrm>
        </p:spPr>
        <p:txBody>
          <a:bodyPr wrap="square">
            <a:spAutoFit/>
          </a:bodyPr>
          <a:lstStyle>
            <a:lvl1pPr marL="281467" indent="-281467">
              <a:spcBef>
                <a:spcPts val="1200"/>
              </a:spcBef>
              <a:buClr>
                <a:schemeClr val="tx1"/>
              </a:buClr>
              <a:buFont typeface="Arial" pitchFamily="34" charset="0"/>
              <a:buChar char="•"/>
              <a:defRPr sz="3136"/>
            </a:lvl1pPr>
            <a:lvl2pPr marL="520312" indent="-228429">
              <a:defRPr sz="1862"/>
            </a:lvl2pPr>
            <a:lvl3pPr marL="685288" indent="-164977">
              <a:tabLst/>
              <a:defRPr sz="1862"/>
            </a:lvl3pPr>
            <a:lvl4pPr marL="862956" indent="-177668">
              <a:defRPr/>
            </a:lvl4pPr>
            <a:lvl5pPr marL="1027934" indent="-1649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01448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6852" y="1266822"/>
            <a:ext cx="5497108" cy="1846645"/>
          </a:xfrm>
        </p:spPr>
        <p:txBody>
          <a:bodyPr wrap="square">
            <a:spAutoFit/>
          </a:bodyPr>
          <a:lstStyle>
            <a:lvl1pPr marL="281467" indent="-281467">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312" indent="-228429">
              <a:defRPr sz="1862"/>
            </a:lvl2pPr>
            <a:lvl3pPr marL="685288" indent="-164977">
              <a:tabLst/>
              <a:defRPr sz="1862"/>
            </a:lvl3pPr>
            <a:lvl4pPr marL="862956" indent="-177668">
              <a:defRPr/>
            </a:lvl4pPr>
            <a:lvl5pPr marL="1027934" indent="-1649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33418" y="1266823"/>
            <a:ext cx="5497108" cy="1846645"/>
          </a:xfrm>
        </p:spPr>
        <p:txBody>
          <a:bodyPr wrap="square">
            <a:spAutoFit/>
          </a:bodyPr>
          <a:lstStyle>
            <a:lvl1pPr marL="281467" indent="-281467">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312" indent="-228429">
              <a:defRPr sz="1862"/>
            </a:lvl2pPr>
            <a:lvl3pPr marL="685288" indent="-164977">
              <a:tabLst/>
              <a:defRPr sz="1862"/>
            </a:lvl3pPr>
            <a:lvl4pPr marL="862956" indent="-177668">
              <a:defRPr/>
            </a:lvl4pPr>
            <a:lvl5pPr marL="1027934" indent="-1649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16532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414259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25180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9780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5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84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4" y="1268454"/>
            <a:ext cx="12188825" cy="604674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1" tIns="45691" rIns="45691" bIns="45691" numCol="1" spcCol="0" rtlCol="0" fromWordArt="0" anchor="ctr" anchorCtr="0" forceAA="0" compatLnSpc="1">
            <a:prstTxWarp prst="textNoShape">
              <a:avLst/>
            </a:prstTxWarp>
            <a:noAutofit/>
          </a:bodyPr>
          <a:lstStyle/>
          <a:p>
            <a:pPr algn="ctr" defTabSz="913418" fontAlgn="base">
              <a:spcBef>
                <a:spcPct val="0"/>
              </a:spcBef>
              <a:spcAft>
                <a:spcPct val="0"/>
              </a:spcAft>
            </a:pPr>
            <a:endParaRPr lang="en-US" sz="176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56852" y="1277153"/>
            <a:ext cx="11473055" cy="19432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47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659" indent="0">
              <a:buNone/>
              <a:defRPr>
                <a:gradFill>
                  <a:gsLst>
                    <a:gs pos="1250">
                      <a:srgbClr val="000000"/>
                    </a:gs>
                    <a:gs pos="100000">
                      <a:srgbClr val="000000"/>
                    </a:gs>
                  </a:gsLst>
                  <a:lin ang="5400000" scaled="0"/>
                </a:gradFill>
                <a:latin typeface="Segoe UI" pitchFamily="34" charset="0"/>
                <a:cs typeface="Segoe UI" pitchFamily="34" charset="0"/>
              </a:defRPr>
            </a:lvl3pPr>
            <a:lvl4pPr marL="79791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52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576547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Title, Subtitle and Content">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266631" y="2094679"/>
            <a:ext cx="11655564" cy="1983926"/>
          </a:xfrm>
        </p:spPr>
        <p:txBody>
          <a:bodyPr/>
          <a:lstStyle>
            <a:lvl1pPr>
              <a:defRPr>
                <a:solidFill>
                  <a:srgbClr val="32145A"/>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a:xfrm>
            <a:off x="266631" y="101377"/>
            <a:ext cx="11655564" cy="975360"/>
          </a:xfrm>
        </p:spPr>
        <p:txBody>
          <a:bodyPr/>
          <a:lstStyle>
            <a:lvl1pPr>
              <a:defRPr>
                <a:solidFill>
                  <a:srgbClr val="32145A"/>
                </a:solidFill>
              </a:defRPr>
            </a:lvl1pPr>
          </a:lstStyle>
          <a:p>
            <a:r>
              <a:rPr lang="en-US" dirty="0"/>
              <a:t>Click to edit title</a:t>
            </a:r>
          </a:p>
        </p:txBody>
      </p:sp>
      <p:sp>
        <p:nvSpPr>
          <p:cNvPr id="5" name="Text Placeholder 4"/>
          <p:cNvSpPr>
            <a:spLocks noGrp="1"/>
          </p:cNvSpPr>
          <p:nvPr>
            <p:ph type="body" sz="quarter" idx="11" hasCustomPrompt="1"/>
          </p:nvPr>
        </p:nvSpPr>
        <p:spPr>
          <a:xfrm>
            <a:off x="266631" y="1209490"/>
            <a:ext cx="11655564" cy="701499"/>
          </a:xfrm>
        </p:spPr>
        <p:txBody>
          <a:bodyPr tIns="91440" anchor="t"/>
          <a:lstStyle>
            <a:lvl1pPr>
              <a:defRPr sz="3732" b="1">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stStyle>
          <a:p>
            <a:pPr lvl="0"/>
            <a:r>
              <a:rPr lang="en-US" dirty="0"/>
              <a:t>Subtitle</a:t>
            </a:r>
          </a:p>
        </p:txBody>
      </p:sp>
      <p:pic>
        <p:nvPicPr>
          <p:cNvPr id="13" name="Picture 12"/>
          <p:cNvPicPr>
            <a:picLocks noChangeAspect="1"/>
          </p:cNvPicPr>
          <p:nvPr userDrawn="1"/>
        </p:nvPicPr>
        <p:blipFill>
          <a:blip r:embed="rId2"/>
          <a:stretch>
            <a:fillRect/>
          </a:stretch>
        </p:blipFill>
        <p:spPr>
          <a:xfrm>
            <a:off x="10529603" y="6363521"/>
            <a:ext cx="1552035" cy="946756"/>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487" y="6592718"/>
            <a:ext cx="1828324" cy="717559"/>
          </a:xfrm>
          <a:prstGeom prst="rect">
            <a:avLst/>
          </a:prstGeom>
        </p:spPr>
      </p:pic>
    </p:spTree>
    <p:extLst>
      <p:ext uri="{BB962C8B-B14F-4D97-AF65-F5344CB8AC3E}">
        <p14:creationId xmlns:p14="http://schemas.microsoft.com/office/powerpoint/2010/main" val="17546615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slideLayout" Target="../slideLayouts/slideLayout63.xml"/><Relationship Id="rId1" Type="http://schemas.openxmlformats.org/officeDocument/2006/relationships/slideLayout" Target="../slideLayouts/slideLayout62.xml"/><Relationship Id="rId5" Type="http://schemas.openxmlformats.org/officeDocument/2006/relationships/theme" Target="../theme/theme2.xml"/><Relationship Id="rId4"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 Id="rId9" Type="http://schemas.openxmlformats.org/officeDocument/2006/relationships/image" Target="../media/image9.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5" Type="http://schemas.openxmlformats.org/officeDocument/2006/relationships/slideLayout" Target="../slideLayouts/slideLayout77.xml"/><Relationship Id="rId10" Type="http://schemas.openxmlformats.org/officeDocument/2006/relationships/image" Target="../media/image9.emf"/><Relationship Id="rId4" Type="http://schemas.openxmlformats.org/officeDocument/2006/relationships/slideLayout" Target="../slideLayouts/slideLayout76.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theme" Target="../theme/theme5.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image" Target="../media/image22.emf"/><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theme" Target="../theme/theme7.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6612" y="2"/>
            <a:ext cx="11352214" cy="689111"/>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909732"/>
            <a:ext cx="8379817" cy="405469"/>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endParaRPr lang="en-US" dirty="0"/>
          </a:p>
        </p:txBody>
      </p:sp>
      <p:sp>
        <p:nvSpPr>
          <p:cNvPr id="15" name="Text Placeholder 14"/>
          <p:cNvSpPr>
            <a:spLocks noGrp="1"/>
          </p:cNvSpPr>
          <p:nvPr>
            <p:ph type="body" idx="1"/>
          </p:nvPr>
        </p:nvSpPr>
        <p:spPr>
          <a:xfrm>
            <a:off x="150813" y="1706880"/>
            <a:ext cx="11887200" cy="4863500"/>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27025" y="6909732"/>
            <a:ext cx="761800" cy="405468"/>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fld id="{FAADACFB-7C71-4E89-89D2-7BBA40B7BFA9}" type="slidenum">
              <a:rPr lang="en-US" smtClean="0"/>
              <a:pPr/>
              <a:t>‹#›</a:t>
            </a:fld>
            <a:endParaRPr lang="en-US" dirty="0"/>
          </a:p>
        </p:txBody>
      </p:sp>
      <p:sp>
        <p:nvSpPr>
          <p:cNvPr id="6" name="Rectangle 5"/>
          <p:cNvSpPr/>
          <p:nvPr userDrawn="1"/>
        </p:nvSpPr>
        <p:spPr>
          <a:xfrm>
            <a:off x="0" y="0"/>
            <a:ext cx="1022501" cy="99060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017" tIns="75017" rIns="75017" bIns="75017" numCol="1" spcCol="0" rtlCol="0" fromWordArt="0" anchor="t" anchorCtr="0" forceAA="0" compatLnSpc="1">
            <a:prstTxWarp prst="textNoShape">
              <a:avLst/>
            </a:prstTxWarp>
            <a:noAutofit/>
          </a:bodyPr>
          <a:lstStyle/>
          <a:p>
            <a:pPr algn="l"/>
            <a:r>
              <a:rPr lang="en-US" sz="1200" dirty="0">
                <a:solidFill>
                  <a:schemeClr val="bg1"/>
                </a:solidFill>
                <a:latin typeface="+mj-lt"/>
              </a:rPr>
              <a:t>Microsoft Technology</a:t>
            </a:r>
            <a:br>
              <a:rPr lang="en-US" sz="1200" dirty="0">
                <a:solidFill>
                  <a:schemeClr val="bg1"/>
                </a:solidFill>
                <a:latin typeface="+mj-lt"/>
              </a:rPr>
            </a:br>
            <a:r>
              <a:rPr lang="en-US" sz="1200" dirty="0">
                <a:solidFill>
                  <a:schemeClr val="bg1"/>
                </a:solidFill>
                <a:latin typeface="+mj-lt"/>
              </a:rPr>
              <a:t>Centers</a:t>
            </a:r>
          </a:p>
          <a:p>
            <a:pPr algn="l">
              <a:spcBef>
                <a:spcPts val="300"/>
              </a:spcBef>
            </a:pPr>
            <a:r>
              <a:rPr lang="en-US" sz="900" dirty="0">
                <a:solidFill>
                  <a:schemeClr val="bg1"/>
                </a:solidFill>
                <a:latin typeface="+mj-lt"/>
              </a:rPr>
              <a:t>Experience the Microsoft Cloud</a:t>
            </a:r>
          </a:p>
        </p:txBody>
      </p:sp>
    </p:spTree>
    <p:extLst>
      <p:ext uri="{BB962C8B-B14F-4D97-AF65-F5344CB8AC3E}">
        <p14:creationId xmlns:p14="http://schemas.microsoft.com/office/powerpoint/2010/main" val="834087640"/>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29" r:id="rId3"/>
    <p:sldLayoutId id="2147484030" r:id="rId4"/>
    <p:sldLayoutId id="2147484031" r:id="rId5"/>
    <p:sldLayoutId id="2147484007" r:id="rId6"/>
    <p:sldLayoutId id="2147484008" r:id="rId7"/>
    <p:sldLayoutId id="2147484010" r:id="rId8"/>
    <p:sldLayoutId id="2147484021" r:id="rId9"/>
    <p:sldLayoutId id="2147484022" r:id="rId10"/>
    <p:sldLayoutId id="2147484011" r:id="rId11"/>
    <p:sldLayoutId id="2147484012" r:id="rId12"/>
    <p:sldLayoutId id="2147484013" r:id="rId13"/>
    <p:sldLayoutId id="2147484014" r:id="rId14"/>
    <p:sldLayoutId id="2147484016" r:id="rId15"/>
    <p:sldLayoutId id="2147484017" r:id="rId16"/>
    <p:sldLayoutId id="2147484018" r:id="rId17"/>
    <p:sldLayoutId id="2147484009" r:id="rId18"/>
    <p:sldLayoutId id="2147484019" r:id="rId19"/>
    <p:sldLayoutId id="2147484020" r:id="rId20"/>
    <p:sldLayoutId id="2147484053" r:id="rId21"/>
    <p:sldLayoutId id="2147484032" r:id="rId22"/>
    <p:sldLayoutId id="2147484034" r:id="rId23"/>
    <p:sldLayoutId id="2147484036" r:id="rId24"/>
    <p:sldLayoutId id="2147484038" r:id="rId25"/>
    <p:sldLayoutId id="2147484039" r:id="rId26"/>
    <p:sldLayoutId id="2147484040" r:id="rId27"/>
    <p:sldLayoutId id="2147484041" r:id="rId28"/>
    <p:sldLayoutId id="2147484046" r:id="rId29"/>
    <p:sldLayoutId id="2147484047" r:id="rId30"/>
    <p:sldLayoutId id="2147484048" r:id="rId31"/>
    <p:sldLayoutId id="2147484049" r:id="rId32"/>
    <p:sldLayoutId id="2147484050" r:id="rId33"/>
    <p:sldLayoutId id="2147484051" r:id="rId34"/>
    <p:sldLayoutId id="2147484052" r:id="rId35"/>
    <p:sldLayoutId id="2147484056" r:id="rId36"/>
    <p:sldLayoutId id="2147484058" r:id="rId37"/>
    <p:sldLayoutId id="2147484059" r:id="rId38"/>
    <p:sldLayoutId id="2147484060" r:id="rId39"/>
    <p:sldLayoutId id="2147484064" r:id="rId40"/>
    <p:sldLayoutId id="2147484066" r:id="rId41"/>
    <p:sldLayoutId id="2147484146" r:id="rId42"/>
    <p:sldLayoutId id="2147484173" r:id="rId43"/>
    <p:sldLayoutId id="2147484177" r:id="rId44"/>
    <p:sldLayoutId id="2147484178" r:id="rId45"/>
    <p:sldLayoutId id="2147484179" r:id="rId46"/>
    <p:sldLayoutId id="2147484180" r:id="rId47"/>
    <p:sldLayoutId id="2147484181" r:id="rId48"/>
    <p:sldLayoutId id="2147484182" r:id="rId49"/>
    <p:sldLayoutId id="2147484185" r:id="rId50"/>
    <p:sldLayoutId id="2147484186" r:id="rId51"/>
    <p:sldLayoutId id="2147484187" r:id="rId52"/>
    <p:sldLayoutId id="2147484189" r:id="rId53"/>
    <p:sldLayoutId id="2147484190" r:id="rId54"/>
    <p:sldLayoutId id="2147484191" r:id="rId55"/>
    <p:sldLayoutId id="2147484192" r:id="rId56"/>
    <p:sldLayoutId id="2147484193" r:id="rId57"/>
    <p:sldLayoutId id="2147484194" r:id="rId58"/>
    <p:sldLayoutId id="2147484195" r:id="rId59"/>
    <p:sldLayoutId id="2147484196" r:id="rId60"/>
    <p:sldLayoutId id="2147484197" r:id="rId61"/>
  </p:sldLayoutIdLst>
  <p:transition>
    <p:fade/>
  </p:transition>
  <p:hf hdr="0" ftr="0" dt="0"/>
  <p:txStyles>
    <p:title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231775" indent="-231775" algn="l" defTabSz="1088105" rtl="0" eaLnBrk="1" latinLnBrk="0" hangingPunct="1">
        <a:spcBef>
          <a:spcPts val="1800"/>
        </a:spcBef>
        <a:buClr>
          <a:schemeClr val="tx1"/>
        </a:buClr>
        <a:buSzPct val="100000"/>
        <a:buFont typeface="Arial" panose="020B0604020202020204" pitchFamily="34" charset="0"/>
        <a:buChar char="•"/>
        <a:defRPr sz="2400" kern="1200">
          <a:solidFill>
            <a:schemeClr val="tx1"/>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Clr>
          <a:schemeClr val="tx1"/>
        </a:buClr>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Clr>
          <a:schemeClr val="tx1"/>
        </a:buClr>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Clr>
          <a:schemeClr val="tx1"/>
        </a:buClr>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Clr>
          <a:schemeClr val="tx1"/>
        </a:buClr>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0" orient="horz" pos="100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4" y="308817"/>
            <a:ext cx="11652043" cy="959643"/>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173" y="1268460"/>
            <a:ext cx="11650488" cy="2188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096" y="6866929"/>
            <a:ext cx="3858602" cy="142784"/>
          </a:xfrm>
          <a:prstGeom prst="rect">
            <a:avLst/>
          </a:prstGeom>
        </p:spPr>
        <p:txBody>
          <a:bodyPr vert="horz" lIns="0" tIns="0" rIns="91440" bIns="0" rtlCol="0" anchor="ctr"/>
          <a:lstStyle>
            <a:lvl1pPr marL="0" algn="l" defTabSz="913928"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4209" y="6866929"/>
            <a:ext cx="555452" cy="142784"/>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067" fontAlgn="base">
              <a:spcBef>
                <a:spcPct val="0"/>
              </a:spcBef>
              <a:spcAft>
                <a:spcPct val="0"/>
              </a:spcAft>
            </a:pPr>
            <a:fld id="{83758903-653A-7442-ACA2-36E6579F0BEB}" type="slidenum">
              <a:rPr lang="en-US" smtClean="0">
                <a:ea typeface="ＭＳ Ｐゴシック" charset="0"/>
              </a:rPr>
              <a:pPr defTabSz="913067"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401644451"/>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Lst>
  <p:transition>
    <p:fade/>
  </p:transition>
  <p:txStyles>
    <p:titleStyle>
      <a:lvl1pPr algn="l" defTabSz="913067" rtl="0" eaLnBrk="0" fontAlgn="base" hangingPunct="0">
        <a:lnSpc>
          <a:spcPct val="90000"/>
        </a:lnSpc>
        <a:spcBef>
          <a:spcPct val="0"/>
        </a:spcBef>
        <a:spcAft>
          <a:spcPct val="0"/>
        </a:spcAft>
        <a:defRPr lang="en-US" sz="5291" kern="1200" spc="-100" dirty="0">
          <a:ln w="3175">
            <a:noFill/>
          </a:ln>
          <a:solidFill>
            <a:schemeClr val="tx2"/>
          </a:solidFill>
          <a:latin typeface="+mj-lt"/>
          <a:ea typeface="ＭＳ Ｐゴシック" charset="0"/>
          <a:cs typeface="Segoe UI" pitchFamily="34" charset="0"/>
        </a:defRPr>
      </a:lvl1pPr>
      <a:lvl2pPr algn="l" defTabSz="913067"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2pPr>
      <a:lvl3pPr algn="l" defTabSz="913067"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3pPr>
      <a:lvl4pPr algn="l" defTabSz="913067"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4pPr>
      <a:lvl5pPr algn="l" defTabSz="913067"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5pPr>
      <a:lvl6pPr marL="447978" algn="l" defTabSz="913067"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6pPr>
      <a:lvl7pPr marL="895956" algn="l" defTabSz="913067"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7pPr>
      <a:lvl8pPr marL="1343933" algn="l" defTabSz="913067"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8pPr>
      <a:lvl9pPr marL="1791912" algn="l" defTabSz="913067"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9pPr>
    </p:titleStyle>
    <p:bodyStyle>
      <a:lvl1pPr marL="335983" indent="-335983" algn="l" defTabSz="913067"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16" indent="-236432" algn="l" defTabSz="913067" rtl="0" eaLnBrk="0" fontAlgn="base" hangingPunct="0">
        <a:lnSpc>
          <a:spcPct val="90000"/>
        </a:lnSpc>
        <a:spcBef>
          <a:spcPct val="20000"/>
        </a:spcBef>
        <a:spcAft>
          <a:spcPct val="0"/>
        </a:spcAft>
        <a:buSzPct val="90000"/>
        <a:buFont typeface="Arial" charset="0"/>
        <a:buChar char="•"/>
        <a:defRPr sz="2352" kern="1200">
          <a:solidFill>
            <a:schemeClr val="tx2"/>
          </a:solidFill>
          <a:latin typeface="+mn-lt"/>
          <a:ea typeface="ＭＳ Ｐゴシック" charset="0"/>
          <a:cs typeface="+mn-cs"/>
        </a:defRPr>
      </a:lvl2pPr>
      <a:lvl3pPr marL="783962" indent="-223990" algn="l" defTabSz="913067"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7951" indent="-223990" algn="l" defTabSz="913067"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1939" indent="-223990" algn="l" defTabSz="913067"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302" indent="-228482" algn="l" defTabSz="91392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67" indent="-228482" algn="l" defTabSz="91392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231" indent="-228482" algn="l" defTabSz="91392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96" indent="-228482" algn="l" defTabSz="91392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28" rtl="0" eaLnBrk="1" latinLnBrk="0" hangingPunct="1">
        <a:defRPr sz="1764" kern="1200">
          <a:solidFill>
            <a:schemeClr val="tx1"/>
          </a:solidFill>
          <a:latin typeface="+mn-lt"/>
          <a:ea typeface="+mn-ea"/>
          <a:cs typeface="+mn-cs"/>
        </a:defRPr>
      </a:lvl1pPr>
      <a:lvl2pPr marL="456964" algn="l" defTabSz="913928" rtl="0" eaLnBrk="1" latinLnBrk="0" hangingPunct="1">
        <a:defRPr sz="1764" kern="1200">
          <a:solidFill>
            <a:schemeClr val="tx1"/>
          </a:solidFill>
          <a:latin typeface="+mn-lt"/>
          <a:ea typeface="+mn-ea"/>
          <a:cs typeface="+mn-cs"/>
        </a:defRPr>
      </a:lvl2pPr>
      <a:lvl3pPr marL="913928" algn="l" defTabSz="913928" rtl="0" eaLnBrk="1" latinLnBrk="0" hangingPunct="1">
        <a:defRPr sz="1764" kern="1200">
          <a:solidFill>
            <a:schemeClr val="tx1"/>
          </a:solidFill>
          <a:latin typeface="+mn-lt"/>
          <a:ea typeface="+mn-ea"/>
          <a:cs typeface="+mn-cs"/>
        </a:defRPr>
      </a:lvl3pPr>
      <a:lvl4pPr marL="1370892" algn="l" defTabSz="913928" rtl="0" eaLnBrk="1" latinLnBrk="0" hangingPunct="1">
        <a:defRPr sz="1764" kern="1200">
          <a:solidFill>
            <a:schemeClr val="tx1"/>
          </a:solidFill>
          <a:latin typeface="+mn-lt"/>
          <a:ea typeface="+mn-ea"/>
          <a:cs typeface="+mn-cs"/>
        </a:defRPr>
      </a:lvl4pPr>
      <a:lvl5pPr marL="1827856" algn="l" defTabSz="913928" rtl="0" eaLnBrk="1" latinLnBrk="0" hangingPunct="1">
        <a:defRPr sz="1764" kern="1200">
          <a:solidFill>
            <a:schemeClr val="tx1"/>
          </a:solidFill>
          <a:latin typeface="+mn-lt"/>
          <a:ea typeface="+mn-ea"/>
          <a:cs typeface="+mn-cs"/>
        </a:defRPr>
      </a:lvl5pPr>
      <a:lvl6pPr marL="2284821" algn="l" defTabSz="913928" rtl="0" eaLnBrk="1" latinLnBrk="0" hangingPunct="1">
        <a:defRPr sz="1764" kern="1200">
          <a:solidFill>
            <a:schemeClr val="tx1"/>
          </a:solidFill>
          <a:latin typeface="+mn-lt"/>
          <a:ea typeface="+mn-ea"/>
          <a:cs typeface="+mn-cs"/>
        </a:defRPr>
      </a:lvl6pPr>
      <a:lvl7pPr marL="2741784" algn="l" defTabSz="913928" rtl="0" eaLnBrk="1" latinLnBrk="0" hangingPunct="1">
        <a:defRPr sz="1764" kern="1200">
          <a:solidFill>
            <a:schemeClr val="tx1"/>
          </a:solidFill>
          <a:latin typeface="+mn-lt"/>
          <a:ea typeface="+mn-ea"/>
          <a:cs typeface="+mn-cs"/>
        </a:defRPr>
      </a:lvl7pPr>
      <a:lvl8pPr marL="3198748" algn="l" defTabSz="913928" rtl="0" eaLnBrk="1" latinLnBrk="0" hangingPunct="1">
        <a:defRPr sz="1764" kern="1200">
          <a:solidFill>
            <a:schemeClr val="tx1"/>
          </a:solidFill>
          <a:latin typeface="+mn-lt"/>
          <a:ea typeface="+mn-ea"/>
          <a:cs typeface="+mn-cs"/>
        </a:defRPr>
      </a:lvl8pPr>
      <a:lvl9pPr marL="3655714" algn="l" defTabSz="91392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652" y="365180"/>
            <a:ext cx="11076937" cy="10214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652" y="1581666"/>
            <a:ext cx="11076937" cy="47143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9"/>
          <a:stretch>
            <a:fillRect/>
          </a:stretch>
        </p:blipFill>
        <p:spPr>
          <a:xfrm>
            <a:off x="448516" y="-2044491"/>
            <a:ext cx="1916211" cy="2044491"/>
          </a:xfrm>
          <a:prstGeom prst="rect">
            <a:avLst/>
          </a:prstGeom>
        </p:spPr>
      </p:pic>
      <p:sp>
        <p:nvSpPr>
          <p:cNvPr id="8" name="Rectangle 7"/>
          <p:cNvSpPr/>
          <p:nvPr userDrawn="1"/>
        </p:nvSpPr>
        <p:spPr>
          <a:xfrm>
            <a:off x="2515518" y="-1386615"/>
            <a:ext cx="848192" cy="728743"/>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userDrawn="1"/>
        </p:nvSpPr>
        <p:spPr>
          <a:xfrm>
            <a:off x="3467377" y="-1386615"/>
            <a:ext cx="848192" cy="728743"/>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userDrawn="1"/>
        </p:nvSpPr>
        <p:spPr>
          <a:xfrm>
            <a:off x="4466359" y="-1386615"/>
            <a:ext cx="848192" cy="728743"/>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userDrawn="1"/>
        </p:nvSpPr>
        <p:spPr>
          <a:xfrm>
            <a:off x="5399369" y="-1386615"/>
            <a:ext cx="848192" cy="728743"/>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userDrawn="1"/>
        </p:nvSpPr>
        <p:spPr>
          <a:xfrm>
            <a:off x="6332379" y="-1386615"/>
            <a:ext cx="848192" cy="728743"/>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a:xfrm>
            <a:off x="7303086" y="-1386615"/>
            <a:ext cx="848192" cy="728743"/>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8895104" y="6692437"/>
            <a:ext cx="2742486" cy="389467"/>
          </a:xfrm>
          <a:prstGeom prst="rect">
            <a:avLst/>
          </a:prstGeom>
        </p:spPr>
        <p:txBody>
          <a:bodyPr vert="horz" lIns="91440" tIns="45720" rIns="91440" bIns="45720" rtlCol="0" anchor="ctr"/>
          <a:lstStyle>
            <a:lvl1pPr algn="r">
              <a:defRPr sz="1999">
                <a:solidFill>
                  <a:srgbClr val="289FD7"/>
                </a:solidFill>
                <a:latin typeface="+mj-lt"/>
              </a:defRPr>
            </a:lvl1pPr>
          </a:lstStyle>
          <a:p>
            <a:pPr defTabSz="913951">
              <a:defRPr/>
            </a:pPr>
            <a:fld id="{0D099E2A-118A-4377-8F98-2DF40BCBA9FE}" type="slidenum">
              <a:rPr lang="en-US" smtClean="0"/>
              <a:pPr defTabSz="913951">
                <a:defRPr/>
              </a:pPr>
              <a:t>‹#›</a:t>
            </a:fld>
            <a:endParaRPr lang="en-US"/>
          </a:p>
        </p:txBody>
      </p:sp>
    </p:spTree>
    <p:extLst>
      <p:ext uri="{BB962C8B-B14F-4D97-AF65-F5344CB8AC3E}">
        <p14:creationId xmlns:p14="http://schemas.microsoft.com/office/powerpoint/2010/main" val="3606714971"/>
      </p:ext>
    </p:extLst>
  </p:cSld>
  <p:clrMap bg1="lt1" tx1="dk1" bg2="lt2" tx2="dk2" accent1="accent1" accent2="accent2" accent3="accent3" accent4="accent4" accent5="accent5" accent6="accent6" hlink="hlink" folHlink="folHlink"/>
  <p:sldLayoutIdLst>
    <p:sldLayoutId id="2147484073" r:id="rId1"/>
    <p:sldLayoutId id="2147484075" r:id="rId2"/>
    <p:sldLayoutId id="2147484076" r:id="rId3"/>
    <p:sldLayoutId id="2147484077" r:id="rId4"/>
    <p:sldLayoutId id="2147484078" r:id="rId5"/>
    <p:sldLayoutId id="2147484079" r:id="rId6"/>
    <p:sldLayoutId id="2147484080" r:id="rId7"/>
  </p:sldLayoutIdLst>
  <p:hf hdr="0" ftr="0" dt="0"/>
  <p:txStyles>
    <p:titleStyle>
      <a:lvl1pPr algn="l" defTabSz="913951" rtl="0" eaLnBrk="1" latinLnBrk="0" hangingPunct="1">
        <a:lnSpc>
          <a:spcPct val="90000"/>
        </a:lnSpc>
        <a:spcBef>
          <a:spcPct val="0"/>
        </a:spcBef>
        <a:buNone/>
        <a:defRPr sz="5397" kern="1200">
          <a:solidFill>
            <a:schemeClr val="bg1"/>
          </a:solidFill>
          <a:latin typeface="+mj-lt"/>
          <a:ea typeface="+mj-ea"/>
          <a:cs typeface="+mj-cs"/>
        </a:defRPr>
      </a:lvl1pPr>
    </p:titleStyle>
    <p:bodyStyle>
      <a:lvl1pPr marL="228487" indent="-228487" algn="l" defTabSz="913951"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462" indent="-228487" algn="l" defTabSz="913951"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438" indent="-228487" algn="l" defTabSz="913951"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413" indent="-228487" algn="l" defTabSz="913951"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388" indent="-228487" algn="l" defTabSz="913951"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364"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39"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312"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87"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51" rtl="0" eaLnBrk="1" latinLnBrk="0" hangingPunct="1">
        <a:defRPr sz="1799" kern="1200">
          <a:solidFill>
            <a:schemeClr val="tx1"/>
          </a:solidFill>
          <a:latin typeface="+mn-lt"/>
          <a:ea typeface="+mn-ea"/>
          <a:cs typeface="+mn-cs"/>
        </a:defRPr>
      </a:lvl1pPr>
      <a:lvl2pPr marL="456975" algn="l" defTabSz="913951" rtl="0" eaLnBrk="1" latinLnBrk="0" hangingPunct="1">
        <a:defRPr sz="1799" kern="1200">
          <a:solidFill>
            <a:schemeClr val="tx1"/>
          </a:solidFill>
          <a:latin typeface="+mn-lt"/>
          <a:ea typeface="+mn-ea"/>
          <a:cs typeface="+mn-cs"/>
        </a:defRPr>
      </a:lvl2pPr>
      <a:lvl3pPr marL="913951" algn="l" defTabSz="913951" rtl="0" eaLnBrk="1" latinLnBrk="0" hangingPunct="1">
        <a:defRPr sz="1799" kern="1200">
          <a:solidFill>
            <a:schemeClr val="tx1"/>
          </a:solidFill>
          <a:latin typeface="+mn-lt"/>
          <a:ea typeface="+mn-ea"/>
          <a:cs typeface="+mn-cs"/>
        </a:defRPr>
      </a:lvl3pPr>
      <a:lvl4pPr marL="1370926" algn="l" defTabSz="913951" rtl="0" eaLnBrk="1" latinLnBrk="0" hangingPunct="1">
        <a:defRPr sz="1799" kern="1200">
          <a:solidFill>
            <a:schemeClr val="tx1"/>
          </a:solidFill>
          <a:latin typeface="+mn-lt"/>
          <a:ea typeface="+mn-ea"/>
          <a:cs typeface="+mn-cs"/>
        </a:defRPr>
      </a:lvl4pPr>
      <a:lvl5pPr marL="1827900" algn="l" defTabSz="913951" rtl="0" eaLnBrk="1" latinLnBrk="0" hangingPunct="1">
        <a:defRPr sz="1799" kern="1200">
          <a:solidFill>
            <a:schemeClr val="tx1"/>
          </a:solidFill>
          <a:latin typeface="+mn-lt"/>
          <a:ea typeface="+mn-ea"/>
          <a:cs typeface="+mn-cs"/>
        </a:defRPr>
      </a:lvl5pPr>
      <a:lvl6pPr marL="2284875" algn="l" defTabSz="913951" rtl="0" eaLnBrk="1" latinLnBrk="0" hangingPunct="1">
        <a:defRPr sz="1799" kern="1200">
          <a:solidFill>
            <a:schemeClr val="tx1"/>
          </a:solidFill>
          <a:latin typeface="+mn-lt"/>
          <a:ea typeface="+mn-ea"/>
          <a:cs typeface="+mn-cs"/>
        </a:defRPr>
      </a:lvl6pPr>
      <a:lvl7pPr marL="2741851" algn="l" defTabSz="913951" rtl="0" eaLnBrk="1" latinLnBrk="0" hangingPunct="1">
        <a:defRPr sz="1799" kern="1200">
          <a:solidFill>
            <a:schemeClr val="tx1"/>
          </a:solidFill>
          <a:latin typeface="+mn-lt"/>
          <a:ea typeface="+mn-ea"/>
          <a:cs typeface="+mn-cs"/>
        </a:defRPr>
      </a:lvl7pPr>
      <a:lvl8pPr marL="3198825" algn="l" defTabSz="913951" rtl="0" eaLnBrk="1" latinLnBrk="0" hangingPunct="1">
        <a:defRPr sz="1799" kern="1200">
          <a:solidFill>
            <a:schemeClr val="tx1"/>
          </a:solidFill>
          <a:latin typeface="+mn-lt"/>
          <a:ea typeface="+mn-ea"/>
          <a:cs typeface="+mn-cs"/>
        </a:defRPr>
      </a:lvl8pPr>
      <a:lvl9pPr marL="3655800" algn="l" defTabSz="913951" rtl="0" eaLnBrk="1" latinLnBrk="0" hangingPunct="1">
        <a:defRPr sz="17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652" y="365180"/>
            <a:ext cx="11076937" cy="10214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652" y="1581666"/>
            <a:ext cx="11076937" cy="47143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0"/>
          <a:stretch>
            <a:fillRect/>
          </a:stretch>
        </p:blipFill>
        <p:spPr>
          <a:xfrm>
            <a:off x="448516" y="-2044491"/>
            <a:ext cx="1916211" cy="2044491"/>
          </a:xfrm>
          <a:prstGeom prst="rect">
            <a:avLst/>
          </a:prstGeom>
        </p:spPr>
      </p:pic>
      <p:sp>
        <p:nvSpPr>
          <p:cNvPr id="8" name="Rectangle 7"/>
          <p:cNvSpPr/>
          <p:nvPr userDrawn="1"/>
        </p:nvSpPr>
        <p:spPr>
          <a:xfrm>
            <a:off x="2515518" y="-1386615"/>
            <a:ext cx="848192" cy="728743"/>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userDrawn="1"/>
        </p:nvSpPr>
        <p:spPr>
          <a:xfrm>
            <a:off x="3467377" y="-1386615"/>
            <a:ext cx="848192" cy="728743"/>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userDrawn="1"/>
        </p:nvSpPr>
        <p:spPr>
          <a:xfrm>
            <a:off x="4466359" y="-1386615"/>
            <a:ext cx="848192" cy="728743"/>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userDrawn="1"/>
        </p:nvSpPr>
        <p:spPr>
          <a:xfrm>
            <a:off x="5399369" y="-1386615"/>
            <a:ext cx="848192" cy="728743"/>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userDrawn="1"/>
        </p:nvSpPr>
        <p:spPr>
          <a:xfrm>
            <a:off x="6332379" y="-1386615"/>
            <a:ext cx="848192" cy="728743"/>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a:xfrm>
            <a:off x="7303086" y="-1386615"/>
            <a:ext cx="848192" cy="728743"/>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8895104" y="6692437"/>
            <a:ext cx="2742486" cy="389467"/>
          </a:xfrm>
          <a:prstGeom prst="rect">
            <a:avLst/>
          </a:prstGeom>
        </p:spPr>
        <p:txBody>
          <a:bodyPr vert="horz" lIns="91440" tIns="45720" rIns="91440" bIns="45720" rtlCol="0" anchor="ctr"/>
          <a:lstStyle>
            <a:lvl1pPr algn="r">
              <a:defRPr sz="1999">
                <a:solidFill>
                  <a:srgbClr val="289FD7"/>
                </a:solidFill>
                <a:latin typeface="+mj-lt"/>
              </a:defRPr>
            </a:lvl1pPr>
          </a:lstStyle>
          <a:p>
            <a:pPr defTabSz="913951">
              <a:defRPr/>
            </a:pPr>
            <a:fld id="{0D099E2A-118A-4377-8F98-2DF40BCBA9FE}" type="slidenum">
              <a:rPr lang="en-US" smtClean="0"/>
              <a:pPr defTabSz="913951">
                <a:defRPr/>
              </a:pPr>
              <a:t>‹#›</a:t>
            </a:fld>
            <a:endParaRPr lang="en-US"/>
          </a:p>
        </p:txBody>
      </p:sp>
    </p:spTree>
    <p:extLst>
      <p:ext uri="{BB962C8B-B14F-4D97-AF65-F5344CB8AC3E}">
        <p14:creationId xmlns:p14="http://schemas.microsoft.com/office/powerpoint/2010/main" val="584274149"/>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Lst>
  <p:hf hdr="0" ftr="0" dt="0"/>
  <p:txStyles>
    <p:titleStyle>
      <a:lvl1pPr algn="l" defTabSz="913951" rtl="0" eaLnBrk="1" latinLnBrk="0" hangingPunct="1">
        <a:lnSpc>
          <a:spcPct val="90000"/>
        </a:lnSpc>
        <a:spcBef>
          <a:spcPct val="0"/>
        </a:spcBef>
        <a:buNone/>
        <a:defRPr sz="5397" kern="1200">
          <a:solidFill>
            <a:schemeClr val="bg1"/>
          </a:solidFill>
          <a:latin typeface="+mj-lt"/>
          <a:ea typeface="+mj-ea"/>
          <a:cs typeface="+mj-cs"/>
        </a:defRPr>
      </a:lvl1pPr>
    </p:titleStyle>
    <p:bodyStyle>
      <a:lvl1pPr marL="228487" indent="-228487" algn="l" defTabSz="913951"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462" indent="-228487" algn="l" defTabSz="913951"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438" indent="-228487" algn="l" defTabSz="913951"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413" indent="-228487" algn="l" defTabSz="913951"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388" indent="-228487" algn="l" defTabSz="913951"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364"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39"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312"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87"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51" rtl="0" eaLnBrk="1" latinLnBrk="0" hangingPunct="1">
        <a:defRPr sz="1799" kern="1200">
          <a:solidFill>
            <a:schemeClr val="tx1"/>
          </a:solidFill>
          <a:latin typeface="+mn-lt"/>
          <a:ea typeface="+mn-ea"/>
          <a:cs typeface="+mn-cs"/>
        </a:defRPr>
      </a:lvl1pPr>
      <a:lvl2pPr marL="456975" algn="l" defTabSz="913951" rtl="0" eaLnBrk="1" latinLnBrk="0" hangingPunct="1">
        <a:defRPr sz="1799" kern="1200">
          <a:solidFill>
            <a:schemeClr val="tx1"/>
          </a:solidFill>
          <a:latin typeface="+mn-lt"/>
          <a:ea typeface="+mn-ea"/>
          <a:cs typeface="+mn-cs"/>
        </a:defRPr>
      </a:lvl2pPr>
      <a:lvl3pPr marL="913951" algn="l" defTabSz="913951" rtl="0" eaLnBrk="1" latinLnBrk="0" hangingPunct="1">
        <a:defRPr sz="1799" kern="1200">
          <a:solidFill>
            <a:schemeClr val="tx1"/>
          </a:solidFill>
          <a:latin typeface="+mn-lt"/>
          <a:ea typeface="+mn-ea"/>
          <a:cs typeface="+mn-cs"/>
        </a:defRPr>
      </a:lvl3pPr>
      <a:lvl4pPr marL="1370926" algn="l" defTabSz="913951" rtl="0" eaLnBrk="1" latinLnBrk="0" hangingPunct="1">
        <a:defRPr sz="1799" kern="1200">
          <a:solidFill>
            <a:schemeClr val="tx1"/>
          </a:solidFill>
          <a:latin typeface="+mn-lt"/>
          <a:ea typeface="+mn-ea"/>
          <a:cs typeface="+mn-cs"/>
        </a:defRPr>
      </a:lvl4pPr>
      <a:lvl5pPr marL="1827900" algn="l" defTabSz="913951" rtl="0" eaLnBrk="1" latinLnBrk="0" hangingPunct="1">
        <a:defRPr sz="1799" kern="1200">
          <a:solidFill>
            <a:schemeClr val="tx1"/>
          </a:solidFill>
          <a:latin typeface="+mn-lt"/>
          <a:ea typeface="+mn-ea"/>
          <a:cs typeface="+mn-cs"/>
        </a:defRPr>
      </a:lvl5pPr>
      <a:lvl6pPr marL="2284875" algn="l" defTabSz="913951" rtl="0" eaLnBrk="1" latinLnBrk="0" hangingPunct="1">
        <a:defRPr sz="1799" kern="1200">
          <a:solidFill>
            <a:schemeClr val="tx1"/>
          </a:solidFill>
          <a:latin typeface="+mn-lt"/>
          <a:ea typeface="+mn-ea"/>
          <a:cs typeface="+mn-cs"/>
        </a:defRPr>
      </a:lvl6pPr>
      <a:lvl7pPr marL="2741851" algn="l" defTabSz="913951" rtl="0" eaLnBrk="1" latinLnBrk="0" hangingPunct="1">
        <a:defRPr sz="1799" kern="1200">
          <a:solidFill>
            <a:schemeClr val="tx1"/>
          </a:solidFill>
          <a:latin typeface="+mn-lt"/>
          <a:ea typeface="+mn-ea"/>
          <a:cs typeface="+mn-cs"/>
        </a:defRPr>
      </a:lvl7pPr>
      <a:lvl8pPr marL="3198825" algn="l" defTabSz="913951" rtl="0" eaLnBrk="1" latinLnBrk="0" hangingPunct="1">
        <a:defRPr sz="1799" kern="1200">
          <a:solidFill>
            <a:schemeClr val="tx1"/>
          </a:solidFill>
          <a:latin typeface="+mn-lt"/>
          <a:ea typeface="+mn-ea"/>
          <a:cs typeface="+mn-cs"/>
        </a:defRPr>
      </a:lvl8pPr>
      <a:lvl9pPr marL="3655800" algn="l" defTabSz="913951"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852" y="308822"/>
            <a:ext cx="11473055" cy="959643"/>
          </a:xfrm>
          <a:prstGeom prst="rect">
            <a:avLst/>
          </a:prstGeom>
        </p:spPr>
        <p:txBody>
          <a:bodyPr vert="horz" wrap="square" lIns="146241" tIns="91401" rIns="146241" bIns="91401" rtlCol="0" anchor="t">
            <a:noAutofit/>
          </a:bodyPr>
          <a:lstStyle/>
          <a:p>
            <a:r>
              <a:rPr lang="en-US"/>
              <a:t>Click to edit Master title style</a:t>
            </a:r>
          </a:p>
        </p:txBody>
      </p:sp>
      <p:sp>
        <p:nvSpPr>
          <p:cNvPr id="4" name="Text Placeholder 3"/>
          <p:cNvSpPr>
            <a:spLocks noGrp="1"/>
          </p:cNvSpPr>
          <p:nvPr>
            <p:ph type="body" idx="1"/>
          </p:nvPr>
        </p:nvSpPr>
        <p:spPr>
          <a:xfrm>
            <a:off x="356848" y="1268462"/>
            <a:ext cx="11473056" cy="1983926"/>
          </a:xfrm>
          <a:prstGeom prst="rect">
            <a:avLst/>
          </a:prstGeom>
        </p:spPr>
        <p:txBody>
          <a:bodyPr vert="horz" wrap="square" lIns="146241" tIns="91401" rIns="146241" bIns="91401"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476980"/>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 id="2147484113" r:id="rId20"/>
    <p:sldLayoutId id="2147484114" r:id="rId21"/>
    <p:sldLayoutId id="2147484115" r:id="rId22"/>
    <p:sldLayoutId id="2147484183" r:id="rId23"/>
    <p:sldLayoutId id="2147484184" r:id="rId24"/>
    <p:sldLayoutId id="2147484188" r:id="rId25"/>
  </p:sldLayoutIdLst>
  <p:transition>
    <p:fade/>
  </p:transition>
  <p:txStyles>
    <p:titleStyle>
      <a:lvl1pPr algn="l" defTabSz="913682" rtl="0" eaLnBrk="1" latinLnBrk="0" hangingPunct="1">
        <a:lnSpc>
          <a:spcPct val="90000"/>
        </a:lnSpc>
        <a:spcBef>
          <a:spcPct val="0"/>
        </a:spcBef>
        <a:buNone/>
        <a:defRPr lang="en-US" sz="48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894" marR="0" indent="-335894" algn="l" defTabSz="913682" rtl="0" eaLnBrk="1" fontAlgn="auto" latinLnBrk="0" hangingPunct="1">
        <a:lnSpc>
          <a:spcPct val="90000"/>
        </a:lnSpc>
        <a:spcBef>
          <a:spcPct val="20000"/>
        </a:spcBef>
        <a:spcAft>
          <a:spcPts val="0"/>
        </a:spcAft>
        <a:buClrTx/>
        <a:buSzPct val="90000"/>
        <a:buFont typeface="Arial" pitchFamily="34" charset="0"/>
        <a:buChar char="•"/>
        <a:tabLst/>
        <a:defRPr sz="3528" kern="1200" spc="0" baseline="0">
          <a:gradFill>
            <a:gsLst>
              <a:gs pos="1250">
                <a:schemeClr val="tx1"/>
              </a:gs>
              <a:gs pos="99000">
                <a:schemeClr val="tx1"/>
              </a:gs>
            </a:gsLst>
            <a:lin ang="5400000" scaled="0"/>
          </a:gradFill>
          <a:latin typeface="+mj-lt"/>
          <a:ea typeface="+mn-ea"/>
          <a:cs typeface="+mn-cs"/>
        </a:defRPr>
      </a:lvl1pPr>
      <a:lvl2pPr marL="572262" marR="0" indent="-236370" algn="l" defTabSz="913682"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99000">
                <a:schemeClr val="tx1"/>
              </a:gs>
            </a:gsLst>
            <a:lin ang="5400000" scaled="0"/>
          </a:gradFill>
          <a:latin typeface="+mn-lt"/>
          <a:ea typeface="+mn-ea"/>
          <a:cs typeface="+mn-cs"/>
        </a:defRPr>
      </a:lvl2pPr>
      <a:lvl3pPr marL="783750" marR="0" indent="-223929" algn="l" defTabSz="913682" rtl="0" eaLnBrk="1" fontAlgn="auto" latinLnBrk="0" hangingPunct="1">
        <a:lnSpc>
          <a:spcPct val="90000"/>
        </a:lnSpc>
        <a:spcBef>
          <a:spcPct val="20000"/>
        </a:spcBef>
        <a:spcAft>
          <a:spcPts val="0"/>
        </a:spcAft>
        <a:buClrTx/>
        <a:buSzPct val="90000"/>
        <a:buFont typeface="Arial" pitchFamily="34" charset="0"/>
        <a:buChar char="•"/>
        <a:tabLst/>
        <a:defRPr sz="1862" kern="1200" spc="0" baseline="0">
          <a:gradFill>
            <a:gsLst>
              <a:gs pos="1250">
                <a:schemeClr val="tx1"/>
              </a:gs>
              <a:gs pos="99000">
                <a:schemeClr val="tx1"/>
              </a:gs>
            </a:gsLst>
            <a:lin ang="5400000" scaled="0"/>
          </a:gradFill>
          <a:latin typeface="+mn-lt"/>
          <a:ea typeface="+mn-ea"/>
          <a:cs typeface="+mn-cs"/>
        </a:defRPr>
      </a:lvl3pPr>
      <a:lvl4pPr marL="1007680" marR="0" indent="-223929" algn="l" defTabSz="91368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99000">
                <a:schemeClr val="tx1"/>
              </a:gs>
            </a:gsLst>
            <a:lin ang="5400000" scaled="0"/>
          </a:gradFill>
          <a:latin typeface="+mn-lt"/>
          <a:ea typeface="+mn-ea"/>
          <a:cs typeface="+mn-cs"/>
        </a:defRPr>
      </a:lvl4pPr>
      <a:lvl5pPr marL="1231607" marR="0" indent="-223929" algn="l" defTabSz="91368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99000">
                <a:schemeClr val="tx1"/>
              </a:gs>
            </a:gsLst>
            <a:lin ang="5400000" scaled="0"/>
          </a:gradFill>
          <a:latin typeface="+mn-lt"/>
          <a:ea typeface="+mn-ea"/>
          <a:cs typeface="+mn-cs"/>
        </a:defRPr>
      </a:lvl5pPr>
      <a:lvl6pPr marL="2512625" indent="-228420" algn="l" defTabSz="913682" rtl="0" eaLnBrk="1" latinLnBrk="0" hangingPunct="1">
        <a:spcBef>
          <a:spcPct val="20000"/>
        </a:spcBef>
        <a:buFont typeface="Arial" pitchFamily="34" charset="0"/>
        <a:buChar char="•"/>
        <a:defRPr sz="1862" kern="1200">
          <a:solidFill>
            <a:schemeClr val="tx1"/>
          </a:solidFill>
          <a:latin typeface="+mn-lt"/>
          <a:ea typeface="+mn-ea"/>
          <a:cs typeface="+mn-cs"/>
        </a:defRPr>
      </a:lvl6pPr>
      <a:lvl7pPr marL="2969466" indent="-228420" algn="l" defTabSz="913682" rtl="0" eaLnBrk="1" latinLnBrk="0" hangingPunct="1">
        <a:spcBef>
          <a:spcPct val="20000"/>
        </a:spcBef>
        <a:buFont typeface="Arial" pitchFamily="34" charset="0"/>
        <a:buChar char="•"/>
        <a:defRPr sz="1862" kern="1200">
          <a:solidFill>
            <a:schemeClr val="tx1"/>
          </a:solidFill>
          <a:latin typeface="+mn-lt"/>
          <a:ea typeface="+mn-ea"/>
          <a:cs typeface="+mn-cs"/>
        </a:defRPr>
      </a:lvl7pPr>
      <a:lvl8pPr marL="3426307" indent="-228420" algn="l" defTabSz="913682" rtl="0" eaLnBrk="1" latinLnBrk="0" hangingPunct="1">
        <a:spcBef>
          <a:spcPct val="20000"/>
        </a:spcBef>
        <a:buFont typeface="Arial" pitchFamily="34" charset="0"/>
        <a:buChar char="•"/>
        <a:defRPr sz="1862" kern="1200">
          <a:solidFill>
            <a:schemeClr val="tx1"/>
          </a:solidFill>
          <a:latin typeface="+mn-lt"/>
          <a:ea typeface="+mn-ea"/>
          <a:cs typeface="+mn-cs"/>
        </a:defRPr>
      </a:lvl8pPr>
      <a:lvl9pPr marL="3883146" indent="-228420" algn="l" defTabSz="913682" rtl="0" eaLnBrk="1" latinLnBrk="0" hangingPunct="1">
        <a:spcBef>
          <a:spcPct val="20000"/>
        </a:spcBef>
        <a:buFont typeface="Arial" pitchFamily="34" charset="0"/>
        <a:buChar char="•"/>
        <a:defRPr sz="1862" kern="1200">
          <a:solidFill>
            <a:schemeClr val="tx1"/>
          </a:solidFill>
          <a:latin typeface="+mn-lt"/>
          <a:ea typeface="+mn-ea"/>
          <a:cs typeface="+mn-cs"/>
        </a:defRPr>
      </a:lvl9pPr>
    </p:bodyStyle>
    <p:otherStyle>
      <a:defPPr>
        <a:defRPr lang="en-US"/>
      </a:defPPr>
      <a:lvl1pPr marL="0" algn="l" defTabSz="913682" rtl="0" eaLnBrk="1" latinLnBrk="0" hangingPunct="1">
        <a:defRPr sz="1764" kern="1200">
          <a:solidFill>
            <a:schemeClr val="tx1"/>
          </a:solidFill>
          <a:latin typeface="+mn-lt"/>
          <a:ea typeface="+mn-ea"/>
          <a:cs typeface="+mn-cs"/>
        </a:defRPr>
      </a:lvl1pPr>
      <a:lvl2pPr marL="456841" algn="l" defTabSz="913682" rtl="0" eaLnBrk="1" latinLnBrk="0" hangingPunct="1">
        <a:defRPr sz="1764" kern="1200">
          <a:solidFill>
            <a:schemeClr val="tx1"/>
          </a:solidFill>
          <a:latin typeface="+mn-lt"/>
          <a:ea typeface="+mn-ea"/>
          <a:cs typeface="+mn-cs"/>
        </a:defRPr>
      </a:lvl2pPr>
      <a:lvl3pPr marL="913682" algn="l" defTabSz="913682" rtl="0" eaLnBrk="1" latinLnBrk="0" hangingPunct="1">
        <a:defRPr sz="1764" kern="1200">
          <a:solidFill>
            <a:schemeClr val="tx1"/>
          </a:solidFill>
          <a:latin typeface="+mn-lt"/>
          <a:ea typeface="+mn-ea"/>
          <a:cs typeface="+mn-cs"/>
        </a:defRPr>
      </a:lvl3pPr>
      <a:lvl4pPr marL="1370522" algn="l" defTabSz="913682" rtl="0" eaLnBrk="1" latinLnBrk="0" hangingPunct="1">
        <a:defRPr sz="1764" kern="1200">
          <a:solidFill>
            <a:schemeClr val="tx1"/>
          </a:solidFill>
          <a:latin typeface="+mn-lt"/>
          <a:ea typeface="+mn-ea"/>
          <a:cs typeface="+mn-cs"/>
        </a:defRPr>
      </a:lvl4pPr>
      <a:lvl5pPr marL="1827362" algn="l" defTabSz="913682" rtl="0" eaLnBrk="1" latinLnBrk="0" hangingPunct="1">
        <a:defRPr sz="1764" kern="1200">
          <a:solidFill>
            <a:schemeClr val="tx1"/>
          </a:solidFill>
          <a:latin typeface="+mn-lt"/>
          <a:ea typeface="+mn-ea"/>
          <a:cs typeface="+mn-cs"/>
        </a:defRPr>
      </a:lvl5pPr>
      <a:lvl6pPr marL="2284205" algn="l" defTabSz="913682" rtl="0" eaLnBrk="1" latinLnBrk="0" hangingPunct="1">
        <a:defRPr sz="1764" kern="1200">
          <a:solidFill>
            <a:schemeClr val="tx1"/>
          </a:solidFill>
          <a:latin typeface="+mn-lt"/>
          <a:ea typeface="+mn-ea"/>
          <a:cs typeface="+mn-cs"/>
        </a:defRPr>
      </a:lvl6pPr>
      <a:lvl7pPr marL="2741043" algn="l" defTabSz="913682" rtl="0" eaLnBrk="1" latinLnBrk="0" hangingPunct="1">
        <a:defRPr sz="1764" kern="1200">
          <a:solidFill>
            <a:schemeClr val="tx1"/>
          </a:solidFill>
          <a:latin typeface="+mn-lt"/>
          <a:ea typeface="+mn-ea"/>
          <a:cs typeface="+mn-cs"/>
        </a:defRPr>
      </a:lvl7pPr>
      <a:lvl8pPr marL="3197885" algn="l" defTabSz="913682" rtl="0" eaLnBrk="1" latinLnBrk="0" hangingPunct="1">
        <a:defRPr sz="1764" kern="1200">
          <a:solidFill>
            <a:schemeClr val="tx1"/>
          </a:solidFill>
          <a:latin typeface="+mn-lt"/>
          <a:ea typeface="+mn-ea"/>
          <a:cs typeface="+mn-cs"/>
        </a:defRPr>
      </a:lvl8pPr>
      <a:lvl9pPr marL="3654725" algn="l" defTabSz="913682" rtl="0" eaLnBrk="1" latinLnBrk="0" hangingPunct="1">
        <a:defRPr sz="1764"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0413" y="3"/>
            <a:ext cx="11428413" cy="689111"/>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909732"/>
            <a:ext cx="8379817" cy="405468"/>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endParaRPr lang="en-US" dirty="0"/>
          </a:p>
        </p:txBody>
      </p:sp>
      <p:sp>
        <p:nvSpPr>
          <p:cNvPr id="15" name="Text Placeholder 14"/>
          <p:cNvSpPr>
            <a:spLocks noGrp="1"/>
          </p:cNvSpPr>
          <p:nvPr>
            <p:ph type="body" idx="1"/>
          </p:nvPr>
        </p:nvSpPr>
        <p:spPr>
          <a:xfrm>
            <a:off x="150813" y="1706882"/>
            <a:ext cx="11887200" cy="4863499"/>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27025" y="6909733"/>
            <a:ext cx="761800" cy="405467"/>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fld id="{FAADACFB-7C71-4E89-89D2-7BBA40B7BFA9}" type="slidenum">
              <a:rPr lang="en-US" smtClean="0"/>
              <a:pPr/>
              <a:t>‹#›</a:t>
            </a:fld>
            <a:endParaRPr lang="en-US" dirty="0"/>
          </a:p>
        </p:txBody>
      </p:sp>
      <p:sp>
        <p:nvSpPr>
          <p:cNvPr id="8" name="Rectangle 7"/>
          <p:cNvSpPr/>
          <p:nvPr userDrawn="1"/>
        </p:nvSpPr>
        <p:spPr>
          <a:xfrm>
            <a:off x="0" y="0"/>
            <a:ext cx="1022501" cy="105664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986" tIns="74986" rIns="74986" bIns="74986" numCol="1" spcCol="0" rtlCol="0" fromWordArt="0" anchor="t" anchorCtr="0" forceAA="0" compatLnSpc="1">
            <a:prstTxWarp prst="textNoShape">
              <a:avLst/>
            </a:prstTxWarp>
            <a:noAutofit/>
          </a:bodyPr>
          <a:lstStyle/>
          <a:p>
            <a:pPr algn="l"/>
            <a:r>
              <a:rPr lang="en-US" sz="1200" dirty="0">
                <a:solidFill>
                  <a:schemeClr val="bg1"/>
                </a:solidFill>
                <a:latin typeface="+mj-lt"/>
              </a:rPr>
              <a:t>Microsoft Technology</a:t>
            </a:r>
            <a:br>
              <a:rPr lang="en-US" sz="1200" dirty="0">
                <a:solidFill>
                  <a:schemeClr val="bg1"/>
                </a:solidFill>
                <a:latin typeface="+mj-lt"/>
              </a:rPr>
            </a:br>
            <a:r>
              <a:rPr lang="en-US" sz="1200" dirty="0">
                <a:solidFill>
                  <a:schemeClr val="bg1"/>
                </a:solidFill>
                <a:latin typeface="+mj-lt"/>
              </a:rPr>
              <a:t>Centers</a:t>
            </a:r>
          </a:p>
          <a:p>
            <a:pPr algn="l">
              <a:spcBef>
                <a:spcPts val="300"/>
              </a:spcBef>
            </a:pPr>
            <a:r>
              <a:rPr lang="en-US" sz="900" dirty="0">
                <a:solidFill>
                  <a:schemeClr val="bg1"/>
                </a:solidFill>
                <a:latin typeface="+mj-lt"/>
              </a:rPr>
              <a:t>Experience the Microsoft Cloud</a:t>
            </a:r>
          </a:p>
        </p:txBody>
      </p:sp>
    </p:spTree>
    <p:extLst>
      <p:ext uri="{BB962C8B-B14F-4D97-AF65-F5344CB8AC3E}">
        <p14:creationId xmlns:p14="http://schemas.microsoft.com/office/powerpoint/2010/main" val="3249186776"/>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8" r:id="rId12"/>
    <p:sldLayoutId id="2147484129" r:id="rId13"/>
    <p:sldLayoutId id="2147484130" r:id="rId14"/>
    <p:sldLayoutId id="2147484131" r:id="rId15"/>
    <p:sldLayoutId id="2147484132" r:id="rId16"/>
    <p:sldLayoutId id="2147484133" r:id="rId17"/>
    <p:sldLayoutId id="2147484134" r:id="rId18"/>
    <p:sldLayoutId id="2147484135" r:id="rId19"/>
    <p:sldLayoutId id="2147484136" r:id="rId20"/>
    <p:sldLayoutId id="2147484137" r:id="rId21"/>
    <p:sldLayoutId id="2147484138" r:id="rId22"/>
    <p:sldLayoutId id="2147484139" r:id="rId23"/>
    <p:sldLayoutId id="2147484140" r:id="rId24"/>
    <p:sldLayoutId id="2147484141" r:id="rId25"/>
    <p:sldLayoutId id="2147484142" r:id="rId26"/>
  </p:sldLayoutIdLst>
  <p:transition>
    <p:fade/>
  </p:transition>
  <p:hf hdr="0" ftr="0" dt="0"/>
  <p:txStyles>
    <p:titleStyle>
      <a:lvl1pPr marL="0" algn="l" defTabSz="1087674" rtl="0" eaLnBrk="1" latinLnBrk="0" hangingPunct="1">
        <a:lnSpc>
          <a:spcPct val="90000"/>
        </a:lnSpc>
        <a:spcBef>
          <a:spcPct val="0"/>
        </a:spcBef>
        <a:buNone/>
        <a:defRPr lang="en-US" sz="3999" kern="1200" spc="-58" baseline="0" dirty="0">
          <a:solidFill>
            <a:schemeClr val="bg2"/>
          </a:solidFill>
          <a:latin typeface="Segoe UI Light" pitchFamily="34" charset="0"/>
          <a:ea typeface="Segoe UI" pitchFamily="34" charset="0"/>
          <a:cs typeface="Segoe UI" pitchFamily="34" charset="0"/>
        </a:defRPr>
      </a:lvl1pPr>
    </p:titleStyle>
    <p:bodyStyle>
      <a:lvl1pPr marL="231683" indent="-231683" algn="l" defTabSz="1087674" rtl="0" eaLnBrk="1" latinLnBrk="0" hangingPunct="1">
        <a:spcBef>
          <a:spcPts val="1799"/>
        </a:spcBef>
        <a:buClr>
          <a:schemeClr val="tx1"/>
        </a:buClr>
        <a:buSzPct val="100000"/>
        <a:buFont typeface="Arial" panose="020B0604020202020204" pitchFamily="34" charset="0"/>
        <a:buChar char="•"/>
        <a:defRPr sz="2399" kern="1200">
          <a:solidFill>
            <a:schemeClr val="tx1"/>
          </a:solidFill>
          <a:latin typeface="Segoe UI" pitchFamily="34" charset="0"/>
          <a:ea typeface="Segoe UI" pitchFamily="34" charset="0"/>
          <a:cs typeface="Segoe UI" pitchFamily="34" charset="0"/>
        </a:defRPr>
      </a:lvl1pPr>
      <a:lvl2pPr marL="475882" indent="-194319" algn="l" defTabSz="1087674" rtl="0" eaLnBrk="1" latinLnBrk="0" hangingPunct="1">
        <a:spcBef>
          <a:spcPct val="20000"/>
        </a:spcBef>
        <a:buClr>
          <a:schemeClr val="tx1"/>
        </a:buClr>
        <a:buFont typeface="Arial" pitchFamily="34" charset="0"/>
        <a:buChar char="•"/>
        <a:defRPr sz="1799" kern="1200">
          <a:solidFill>
            <a:schemeClr val="tx1"/>
          </a:solidFill>
          <a:latin typeface="Segoe UI" pitchFamily="34" charset="0"/>
          <a:ea typeface="Segoe UI" pitchFamily="34" charset="0"/>
          <a:cs typeface="Segoe UI" pitchFamily="34" charset="0"/>
        </a:defRPr>
      </a:lvl2pPr>
      <a:lvl3pPr marL="761410" indent="-173167" algn="l" defTabSz="1087674" rtl="0" eaLnBrk="1" latinLnBrk="0" hangingPunct="1">
        <a:spcBef>
          <a:spcPct val="20000"/>
        </a:spcBef>
        <a:buClr>
          <a:schemeClr val="tx1"/>
        </a:buClr>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6939" indent="-177133" algn="l" defTabSz="1087674" rtl="0" eaLnBrk="1" latinLnBrk="0" hangingPunct="1">
        <a:spcBef>
          <a:spcPct val="20000"/>
        </a:spcBef>
        <a:buClr>
          <a:schemeClr val="tx1"/>
        </a:buClr>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4880" indent="-179778" algn="l" defTabSz="1087674" rtl="0" eaLnBrk="1" latinLnBrk="0" hangingPunct="1">
        <a:spcBef>
          <a:spcPct val="20000"/>
        </a:spcBef>
        <a:buClr>
          <a:schemeClr val="tx1"/>
        </a:buClr>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105" indent="-271918" algn="l" defTabSz="1087674" rtl="0" eaLnBrk="1" latinLnBrk="0" hangingPunct="1">
        <a:spcBef>
          <a:spcPct val="20000"/>
        </a:spcBef>
        <a:buFont typeface="Arial" pitchFamily="34" charset="0"/>
        <a:buChar char="•"/>
        <a:defRPr sz="2499" kern="1200">
          <a:solidFill>
            <a:schemeClr val="tx1"/>
          </a:solidFill>
          <a:latin typeface="+mn-lt"/>
          <a:ea typeface="+mn-ea"/>
          <a:cs typeface="+mn-cs"/>
        </a:defRPr>
      </a:lvl6pPr>
      <a:lvl7pPr marL="3534941" indent="-271918" algn="l" defTabSz="1087674" rtl="0" eaLnBrk="1" latinLnBrk="0" hangingPunct="1">
        <a:spcBef>
          <a:spcPct val="20000"/>
        </a:spcBef>
        <a:buFont typeface="Arial" pitchFamily="34" charset="0"/>
        <a:buChar char="•"/>
        <a:defRPr sz="2499" kern="1200">
          <a:solidFill>
            <a:schemeClr val="tx1"/>
          </a:solidFill>
          <a:latin typeface="+mn-lt"/>
          <a:ea typeface="+mn-ea"/>
          <a:cs typeface="+mn-cs"/>
        </a:defRPr>
      </a:lvl7pPr>
      <a:lvl8pPr marL="4078780" indent="-271918" algn="l" defTabSz="1087674" rtl="0" eaLnBrk="1" latinLnBrk="0" hangingPunct="1">
        <a:spcBef>
          <a:spcPct val="20000"/>
        </a:spcBef>
        <a:buFont typeface="Arial" pitchFamily="34" charset="0"/>
        <a:buChar char="•"/>
        <a:defRPr sz="2499" kern="1200">
          <a:solidFill>
            <a:schemeClr val="tx1"/>
          </a:solidFill>
          <a:latin typeface="+mn-lt"/>
          <a:ea typeface="+mn-ea"/>
          <a:cs typeface="+mn-cs"/>
        </a:defRPr>
      </a:lvl8pPr>
      <a:lvl9pPr marL="4622617" indent="-271918" algn="l" defTabSz="1087674" rtl="0" eaLnBrk="1" latinLnBrk="0" hangingPunct="1">
        <a:spcBef>
          <a:spcPct val="20000"/>
        </a:spcBef>
        <a:buFont typeface="Arial" pitchFamily="34" charset="0"/>
        <a:buChar char="•"/>
        <a:defRPr sz="2499" kern="1200">
          <a:solidFill>
            <a:schemeClr val="tx1"/>
          </a:solidFill>
          <a:latin typeface="+mn-lt"/>
          <a:ea typeface="+mn-ea"/>
          <a:cs typeface="+mn-cs"/>
        </a:defRPr>
      </a:lvl9pPr>
    </p:bodyStyle>
    <p:otherStyle>
      <a:defPPr>
        <a:defRPr lang="en-US"/>
      </a:defPPr>
      <a:lvl1pPr marL="0" algn="l" defTabSz="1087674" rtl="0" eaLnBrk="1" latinLnBrk="0" hangingPunct="1">
        <a:defRPr sz="2199" kern="1200">
          <a:solidFill>
            <a:schemeClr val="tx1"/>
          </a:solidFill>
          <a:latin typeface="+mn-lt"/>
          <a:ea typeface="+mn-ea"/>
          <a:cs typeface="+mn-cs"/>
        </a:defRPr>
      </a:lvl1pPr>
      <a:lvl2pPr marL="543838" algn="l" defTabSz="1087674" rtl="0" eaLnBrk="1" latinLnBrk="0" hangingPunct="1">
        <a:defRPr sz="2199" kern="1200">
          <a:solidFill>
            <a:schemeClr val="tx1"/>
          </a:solidFill>
          <a:latin typeface="+mn-lt"/>
          <a:ea typeface="+mn-ea"/>
          <a:cs typeface="+mn-cs"/>
        </a:defRPr>
      </a:lvl2pPr>
      <a:lvl3pPr marL="1087674" algn="l" defTabSz="1087674" rtl="0" eaLnBrk="1" latinLnBrk="0" hangingPunct="1">
        <a:defRPr sz="2199" kern="1200">
          <a:solidFill>
            <a:schemeClr val="tx1"/>
          </a:solidFill>
          <a:latin typeface="+mn-lt"/>
          <a:ea typeface="+mn-ea"/>
          <a:cs typeface="+mn-cs"/>
        </a:defRPr>
      </a:lvl3pPr>
      <a:lvl4pPr marL="1631513" algn="l" defTabSz="1087674" rtl="0" eaLnBrk="1" latinLnBrk="0" hangingPunct="1">
        <a:defRPr sz="2199" kern="1200">
          <a:solidFill>
            <a:schemeClr val="tx1"/>
          </a:solidFill>
          <a:latin typeface="+mn-lt"/>
          <a:ea typeface="+mn-ea"/>
          <a:cs typeface="+mn-cs"/>
        </a:defRPr>
      </a:lvl4pPr>
      <a:lvl5pPr marL="2175350" algn="l" defTabSz="1087674" rtl="0" eaLnBrk="1" latinLnBrk="0" hangingPunct="1">
        <a:defRPr sz="2199" kern="1200">
          <a:solidFill>
            <a:schemeClr val="tx1"/>
          </a:solidFill>
          <a:latin typeface="+mn-lt"/>
          <a:ea typeface="+mn-ea"/>
          <a:cs typeface="+mn-cs"/>
        </a:defRPr>
      </a:lvl5pPr>
      <a:lvl6pPr marL="2719186" algn="l" defTabSz="1087674" rtl="0" eaLnBrk="1" latinLnBrk="0" hangingPunct="1">
        <a:defRPr sz="2199" kern="1200">
          <a:solidFill>
            <a:schemeClr val="tx1"/>
          </a:solidFill>
          <a:latin typeface="+mn-lt"/>
          <a:ea typeface="+mn-ea"/>
          <a:cs typeface="+mn-cs"/>
        </a:defRPr>
      </a:lvl6pPr>
      <a:lvl7pPr marL="3263023" algn="l" defTabSz="1087674" rtl="0" eaLnBrk="1" latinLnBrk="0" hangingPunct="1">
        <a:defRPr sz="2199" kern="1200">
          <a:solidFill>
            <a:schemeClr val="tx1"/>
          </a:solidFill>
          <a:latin typeface="+mn-lt"/>
          <a:ea typeface="+mn-ea"/>
          <a:cs typeface="+mn-cs"/>
        </a:defRPr>
      </a:lvl7pPr>
      <a:lvl8pPr marL="3806861" algn="l" defTabSz="1087674" rtl="0" eaLnBrk="1" latinLnBrk="0" hangingPunct="1">
        <a:defRPr sz="2199" kern="1200">
          <a:solidFill>
            <a:schemeClr val="tx1"/>
          </a:solidFill>
          <a:latin typeface="+mn-lt"/>
          <a:ea typeface="+mn-ea"/>
          <a:cs typeface="+mn-cs"/>
        </a:defRPr>
      </a:lvl8pPr>
      <a:lvl9pPr marL="4350698" algn="l" defTabSz="1087674" rtl="0" eaLnBrk="1" latinLnBrk="0" hangingPunct="1">
        <a:defRPr sz="21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0" orient="horz" pos="1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308813"/>
            <a:ext cx="11652805" cy="959643"/>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268458"/>
            <a:ext cx="11650486" cy="205505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8955173" y="3241098"/>
            <a:ext cx="7315864" cy="833002"/>
          </a:xfrm>
          <a:prstGeom prst="rect">
            <a:avLst/>
          </a:prstGeom>
        </p:spPr>
      </p:pic>
    </p:spTree>
    <p:extLst>
      <p:ext uri="{BB962C8B-B14F-4D97-AF65-F5344CB8AC3E}">
        <p14:creationId xmlns:p14="http://schemas.microsoft.com/office/powerpoint/2010/main" val="3832878948"/>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 id="2147484163" r:id="rId15"/>
    <p:sldLayoutId id="2147484164" r:id="rId16"/>
    <p:sldLayoutId id="2147484165" r:id="rId17"/>
    <p:sldLayoutId id="2147484166" r:id="rId18"/>
    <p:sldLayoutId id="2147484167" r:id="rId19"/>
    <p:sldLayoutId id="2147484168" r:id="rId20"/>
    <p:sldLayoutId id="2147484169" r:id="rId21"/>
    <p:sldLayoutId id="2147484170" r:id="rId22"/>
    <p:sldLayoutId id="2147484171" r:id="rId23"/>
    <p:sldLayoutId id="2147484172" r:id="rId24"/>
  </p:sldLayoutIdLst>
  <p:transition>
    <p:fade/>
  </p:transition>
  <p:txStyles>
    <p:titleStyle>
      <a:lvl1pPr algn="l" defTabSz="91427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274" rtl="0" eaLnBrk="1" latinLnBrk="0" hangingPunct="1">
        <a:defRPr sz="1764" kern="1200">
          <a:solidFill>
            <a:schemeClr val="tx1"/>
          </a:solidFill>
          <a:latin typeface="+mn-lt"/>
          <a:ea typeface="+mn-ea"/>
          <a:cs typeface="+mn-cs"/>
        </a:defRPr>
      </a:lvl1pPr>
      <a:lvl2pPr marL="457137" algn="l" defTabSz="914274" rtl="0" eaLnBrk="1" latinLnBrk="0" hangingPunct="1">
        <a:defRPr sz="1764" kern="1200">
          <a:solidFill>
            <a:schemeClr val="tx1"/>
          </a:solidFill>
          <a:latin typeface="+mn-lt"/>
          <a:ea typeface="+mn-ea"/>
          <a:cs typeface="+mn-cs"/>
        </a:defRPr>
      </a:lvl2pPr>
      <a:lvl3pPr marL="914274" algn="l" defTabSz="914274" rtl="0" eaLnBrk="1" latinLnBrk="0" hangingPunct="1">
        <a:defRPr sz="1764" kern="1200">
          <a:solidFill>
            <a:schemeClr val="tx1"/>
          </a:solidFill>
          <a:latin typeface="+mn-lt"/>
          <a:ea typeface="+mn-ea"/>
          <a:cs typeface="+mn-cs"/>
        </a:defRPr>
      </a:lvl3pPr>
      <a:lvl4pPr marL="1371411" algn="l" defTabSz="914274" rtl="0" eaLnBrk="1" latinLnBrk="0" hangingPunct="1">
        <a:defRPr sz="1764" kern="1200">
          <a:solidFill>
            <a:schemeClr val="tx1"/>
          </a:solidFill>
          <a:latin typeface="+mn-lt"/>
          <a:ea typeface="+mn-ea"/>
          <a:cs typeface="+mn-cs"/>
        </a:defRPr>
      </a:lvl4pPr>
      <a:lvl5pPr marL="1828547" algn="l" defTabSz="914274" rtl="0" eaLnBrk="1" latinLnBrk="0" hangingPunct="1">
        <a:defRPr sz="1764" kern="1200">
          <a:solidFill>
            <a:schemeClr val="tx1"/>
          </a:solidFill>
          <a:latin typeface="+mn-lt"/>
          <a:ea typeface="+mn-ea"/>
          <a:cs typeface="+mn-cs"/>
        </a:defRPr>
      </a:lvl5pPr>
      <a:lvl6pPr marL="2285685" algn="l" defTabSz="914274" rtl="0" eaLnBrk="1" latinLnBrk="0" hangingPunct="1">
        <a:defRPr sz="1764" kern="1200">
          <a:solidFill>
            <a:schemeClr val="tx1"/>
          </a:solidFill>
          <a:latin typeface="+mn-lt"/>
          <a:ea typeface="+mn-ea"/>
          <a:cs typeface="+mn-cs"/>
        </a:defRPr>
      </a:lvl6pPr>
      <a:lvl7pPr marL="2742821" algn="l" defTabSz="914274" rtl="0" eaLnBrk="1" latinLnBrk="0" hangingPunct="1">
        <a:defRPr sz="1764" kern="1200">
          <a:solidFill>
            <a:schemeClr val="tx1"/>
          </a:solidFill>
          <a:latin typeface="+mn-lt"/>
          <a:ea typeface="+mn-ea"/>
          <a:cs typeface="+mn-cs"/>
        </a:defRPr>
      </a:lvl7pPr>
      <a:lvl8pPr marL="3199958" algn="l" defTabSz="914274" rtl="0" eaLnBrk="1" latinLnBrk="0" hangingPunct="1">
        <a:defRPr sz="1764" kern="1200">
          <a:solidFill>
            <a:schemeClr val="tx1"/>
          </a:solidFill>
          <a:latin typeface="+mn-lt"/>
          <a:ea typeface="+mn-ea"/>
          <a:cs typeface="+mn-cs"/>
        </a:defRPr>
      </a:lvl8pPr>
      <a:lvl9pPr marL="3657096" algn="l" defTabSz="91427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3" Type="http://schemas.openxmlformats.org/officeDocument/2006/relationships/image" Target="../media/image103.png"/><Relationship Id="rId18" Type="http://schemas.openxmlformats.org/officeDocument/2006/relationships/image" Target="../media/image105.png"/><Relationship Id="rId26" Type="http://schemas.openxmlformats.org/officeDocument/2006/relationships/image" Target="../media/image108.png"/><Relationship Id="rId39" Type="http://schemas.openxmlformats.org/officeDocument/2006/relationships/image" Target="../media/image69.png"/><Relationship Id="rId3" Type="http://schemas.openxmlformats.org/officeDocument/2006/relationships/image" Target="../media/image60.png"/><Relationship Id="rId21" Type="http://schemas.openxmlformats.org/officeDocument/2006/relationships/image" Target="../media/image75.png"/><Relationship Id="rId34" Type="http://schemas.openxmlformats.org/officeDocument/2006/relationships/image" Target="../media/image56.png"/><Relationship Id="rId42" Type="http://schemas.openxmlformats.org/officeDocument/2006/relationships/image" Target="../media/image80.png"/><Relationship Id="rId47" Type="http://schemas.openxmlformats.org/officeDocument/2006/relationships/image" Target="../media/image85.png"/><Relationship Id="rId50" Type="http://schemas.openxmlformats.org/officeDocument/2006/relationships/image" Target="../media/image50.png"/><Relationship Id="rId7" Type="http://schemas.openxmlformats.org/officeDocument/2006/relationships/image" Target="../media/image63.png"/><Relationship Id="rId12" Type="http://schemas.openxmlformats.org/officeDocument/2006/relationships/image" Target="../media/image44.png"/><Relationship Id="rId17" Type="http://schemas.openxmlformats.org/officeDocument/2006/relationships/image" Target="../media/image104.png"/><Relationship Id="rId25" Type="http://schemas.openxmlformats.org/officeDocument/2006/relationships/image" Target="../media/image100.png"/><Relationship Id="rId33" Type="http://schemas.openxmlformats.org/officeDocument/2006/relationships/image" Target="../media/image55.png"/><Relationship Id="rId38" Type="http://schemas.openxmlformats.org/officeDocument/2006/relationships/image" Target="../media/image68.png"/><Relationship Id="rId46" Type="http://schemas.openxmlformats.org/officeDocument/2006/relationships/image" Target="../media/image84.png"/><Relationship Id="rId2" Type="http://schemas.openxmlformats.org/officeDocument/2006/relationships/notesSlide" Target="../notesSlides/notesSlide10.xml"/><Relationship Id="rId16" Type="http://schemas.openxmlformats.org/officeDocument/2006/relationships/image" Target="../media/image46.png"/><Relationship Id="rId20" Type="http://schemas.openxmlformats.org/officeDocument/2006/relationships/image" Target="../media/image74.png"/><Relationship Id="rId29" Type="http://schemas.openxmlformats.org/officeDocument/2006/relationships/image" Target="../media/image51.png"/><Relationship Id="rId41" Type="http://schemas.openxmlformats.org/officeDocument/2006/relationships/image" Target="../media/image57.png"/><Relationship Id="rId54" Type="http://schemas.openxmlformats.org/officeDocument/2006/relationships/image" Target="../media/image42.png"/><Relationship Id="rId1" Type="http://schemas.openxmlformats.org/officeDocument/2006/relationships/slideLayout" Target="../slideLayouts/slideLayout8.xml"/><Relationship Id="rId6" Type="http://schemas.openxmlformats.org/officeDocument/2006/relationships/image" Target="../media/image59.png"/><Relationship Id="rId11" Type="http://schemas.openxmlformats.org/officeDocument/2006/relationships/image" Target="../media/image43.png"/><Relationship Id="rId24" Type="http://schemas.openxmlformats.org/officeDocument/2006/relationships/image" Target="../media/image91.png"/><Relationship Id="rId32" Type="http://schemas.openxmlformats.org/officeDocument/2006/relationships/image" Target="../media/image54.png"/><Relationship Id="rId37" Type="http://schemas.openxmlformats.org/officeDocument/2006/relationships/image" Target="../media/image67.png"/><Relationship Id="rId40" Type="http://schemas.openxmlformats.org/officeDocument/2006/relationships/image" Target="../media/image110.png"/><Relationship Id="rId45" Type="http://schemas.openxmlformats.org/officeDocument/2006/relationships/image" Target="../media/image83.png"/><Relationship Id="rId53" Type="http://schemas.openxmlformats.org/officeDocument/2006/relationships/image" Target="../media/image48.png"/><Relationship Id="rId5" Type="http://schemas.openxmlformats.org/officeDocument/2006/relationships/image" Target="../media/image58.png"/><Relationship Id="rId15" Type="http://schemas.openxmlformats.org/officeDocument/2006/relationships/image" Target="../media/image102.png"/><Relationship Id="rId23" Type="http://schemas.openxmlformats.org/officeDocument/2006/relationships/image" Target="../media/image77.png"/><Relationship Id="rId28" Type="http://schemas.openxmlformats.org/officeDocument/2006/relationships/image" Target="../media/image109.png"/><Relationship Id="rId36" Type="http://schemas.openxmlformats.org/officeDocument/2006/relationships/image" Target="../media/image66.png"/><Relationship Id="rId49" Type="http://schemas.openxmlformats.org/officeDocument/2006/relationships/image" Target="../media/image49.png"/><Relationship Id="rId10" Type="http://schemas.openxmlformats.org/officeDocument/2006/relationships/image" Target="../media/image72.png"/><Relationship Id="rId19" Type="http://schemas.openxmlformats.org/officeDocument/2006/relationships/image" Target="../media/image73.png"/><Relationship Id="rId31" Type="http://schemas.openxmlformats.org/officeDocument/2006/relationships/image" Target="../media/image53.png"/><Relationship Id="rId44" Type="http://schemas.openxmlformats.org/officeDocument/2006/relationships/image" Target="../media/image82.png"/><Relationship Id="rId52" Type="http://schemas.openxmlformats.org/officeDocument/2006/relationships/image" Target="../media/image64.png"/><Relationship Id="rId4" Type="http://schemas.openxmlformats.org/officeDocument/2006/relationships/image" Target="../media/image61.png"/><Relationship Id="rId9" Type="http://schemas.openxmlformats.org/officeDocument/2006/relationships/image" Target="../media/image71.png"/><Relationship Id="rId14" Type="http://schemas.openxmlformats.org/officeDocument/2006/relationships/image" Target="../media/image45.png"/><Relationship Id="rId22" Type="http://schemas.openxmlformats.org/officeDocument/2006/relationships/image" Target="../media/image76.png"/><Relationship Id="rId27" Type="http://schemas.openxmlformats.org/officeDocument/2006/relationships/image" Target="../media/image101.png"/><Relationship Id="rId30" Type="http://schemas.openxmlformats.org/officeDocument/2006/relationships/image" Target="../media/image52.png"/><Relationship Id="rId35" Type="http://schemas.openxmlformats.org/officeDocument/2006/relationships/image" Target="../media/image65.png"/><Relationship Id="rId43" Type="http://schemas.openxmlformats.org/officeDocument/2006/relationships/image" Target="../media/image81.png"/><Relationship Id="rId48" Type="http://schemas.openxmlformats.org/officeDocument/2006/relationships/image" Target="../media/image47.png"/><Relationship Id="rId8" Type="http://schemas.openxmlformats.org/officeDocument/2006/relationships/image" Target="../media/image70.png"/><Relationship Id="rId51" Type="http://schemas.openxmlformats.org/officeDocument/2006/relationships/image" Target="../media/image62.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0.xml"/></Relationships>
</file>

<file path=ppt/slides/_rels/slide101.xml.rels><?xml version="1.0" encoding="UTF-8" standalone="yes"?>
<Relationships xmlns="http://schemas.openxmlformats.org/package/2006/relationships"><Relationship Id="rId3" Type="http://schemas.openxmlformats.org/officeDocument/2006/relationships/hyperlink" Target="https://azure.microsoft.com/en-us/blog/virtual-machine-serial-console-access/" TargetMode="External"/><Relationship Id="rId2" Type="http://schemas.openxmlformats.org/officeDocument/2006/relationships/notesSlide" Target="../notesSlides/notesSlide97.xml"/><Relationship Id="rId1" Type="http://schemas.openxmlformats.org/officeDocument/2006/relationships/slideLayout" Target="../slideLayouts/slideLayout51.xml"/><Relationship Id="rId6" Type="http://schemas.openxmlformats.org/officeDocument/2006/relationships/slide" Target="slide46.xml"/><Relationship Id="rId5" Type="http://schemas.openxmlformats.org/officeDocument/2006/relationships/slide" Target="slide51.xml"/><Relationship Id="rId4" Type="http://schemas.openxmlformats.org/officeDocument/2006/relationships/image" Target="../media/image325.gif"/></Relationships>
</file>

<file path=ppt/slides/_rels/slide102.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98.xml"/><Relationship Id="rId1" Type="http://schemas.openxmlformats.org/officeDocument/2006/relationships/slideLayout" Target="../slideLayouts/slideLayout32.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s>
</file>

<file path=ppt/slides/_rels/slide10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99.xml"/><Relationship Id="rId1" Type="http://schemas.openxmlformats.org/officeDocument/2006/relationships/slideLayout" Target="../slideLayouts/slideLayout3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8" Type="http://schemas.openxmlformats.org/officeDocument/2006/relationships/image" Target="../media/image337.emf"/><Relationship Id="rId13" Type="http://schemas.openxmlformats.org/officeDocument/2006/relationships/image" Target="../media/image342.png"/><Relationship Id="rId18" Type="http://schemas.openxmlformats.org/officeDocument/2006/relationships/image" Target="../media/image347.emf"/><Relationship Id="rId26" Type="http://schemas.openxmlformats.org/officeDocument/2006/relationships/image" Target="../media/image355.emf"/><Relationship Id="rId3" Type="http://schemas.openxmlformats.org/officeDocument/2006/relationships/image" Target="../media/image332.emf"/><Relationship Id="rId21" Type="http://schemas.openxmlformats.org/officeDocument/2006/relationships/image" Target="../media/image350.emf"/><Relationship Id="rId7" Type="http://schemas.openxmlformats.org/officeDocument/2006/relationships/image" Target="../media/image336.emf"/><Relationship Id="rId12" Type="http://schemas.openxmlformats.org/officeDocument/2006/relationships/image" Target="../media/image341.jpg"/><Relationship Id="rId17" Type="http://schemas.openxmlformats.org/officeDocument/2006/relationships/image" Target="../media/image346.emf"/><Relationship Id="rId25" Type="http://schemas.openxmlformats.org/officeDocument/2006/relationships/image" Target="../media/image354.png"/><Relationship Id="rId2" Type="http://schemas.openxmlformats.org/officeDocument/2006/relationships/notesSlide" Target="../notesSlides/notesSlide104.xml"/><Relationship Id="rId16" Type="http://schemas.openxmlformats.org/officeDocument/2006/relationships/image" Target="../media/image345.emf"/><Relationship Id="rId20" Type="http://schemas.openxmlformats.org/officeDocument/2006/relationships/image" Target="../media/image349.emf"/><Relationship Id="rId1" Type="http://schemas.openxmlformats.org/officeDocument/2006/relationships/slideLayout" Target="../slideLayouts/slideLayout8.xml"/><Relationship Id="rId6" Type="http://schemas.openxmlformats.org/officeDocument/2006/relationships/image" Target="../media/image335.emf"/><Relationship Id="rId11" Type="http://schemas.openxmlformats.org/officeDocument/2006/relationships/image" Target="../media/image340.emf"/><Relationship Id="rId24" Type="http://schemas.openxmlformats.org/officeDocument/2006/relationships/image" Target="../media/image353.png"/><Relationship Id="rId5" Type="http://schemas.openxmlformats.org/officeDocument/2006/relationships/image" Target="../media/image334.png"/><Relationship Id="rId15" Type="http://schemas.openxmlformats.org/officeDocument/2006/relationships/image" Target="../media/image344.png"/><Relationship Id="rId23" Type="http://schemas.openxmlformats.org/officeDocument/2006/relationships/image" Target="../media/image352.png"/><Relationship Id="rId10" Type="http://schemas.openxmlformats.org/officeDocument/2006/relationships/image" Target="../media/image339.emf"/><Relationship Id="rId19" Type="http://schemas.openxmlformats.org/officeDocument/2006/relationships/image" Target="../media/image348.emf"/><Relationship Id="rId4" Type="http://schemas.openxmlformats.org/officeDocument/2006/relationships/image" Target="../media/image333.emf"/><Relationship Id="rId9" Type="http://schemas.openxmlformats.org/officeDocument/2006/relationships/image" Target="../media/image338.emf"/><Relationship Id="rId14" Type="http://schemas.openxmlformats.org/officeDocument/2006/relationships/image" Target="../media/image343.emf"/><Relationship Id="rId22" Type="http://schemas.openxmlformats.org/officeDocument/2006/relationships/image" Target="../media/image351.png"/></Relationships>
</file>

<file path=ppt/slides/_rels/slide109.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10.xml.rels><?xml version="1.0" encoding="UTF-8" standalone="yes"?>
<Relationships xmlns="http://schemas.openxmlformats.org/package/2006/relationships"><Relationship Id="rId8" Type="http://schemas.openxmlformats.org/officeDocument/2006/relationships/image" Target="../media/image357.emf"/><Relationship Id="rId13" Type="http://schemas.openxmlformats.org/officeDocument/2006/relationships/image" Target="../media/image361.emf"/><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60.png"/><Relationship Id="rId17" Type="http://schemas.openxmlformats.org/officeDocument/2006/relationships/hyperlink" Target="https://docs.microsoft.com/en-us/azure/application-gateway/application-gateway-web-application-firewall-overview" TargetMode="External"/><Relationship Id="rId2" Type="http://schemas.openxmlformats.org/officeDocument/2006/relationships/notesSlide" Target="../notesSlides/notesSlide105.xml"/><Relationship Id="rId16" Type="http://schemas.openxmlformats.org/officeDocument/2006/relationships/image" Target="../media/image363.emf"/><Relationship Id="rId1" Type="http://schemas.openxmlformats.org/officeDocument/2006/relationships/slideLayout" Target="../slideLayouts/slideLayout47.xml"/><Relationship Id="rId6" Type="http://schemas.openxmlformats.org/officeDocument/2006/relationships/diagramColors" Target="../diagrams/colors1.xml"/><Relationship Id="rId11" Type="http://schemas.openxmlformats.org/officeDocument/2006/relationships/image" Target="../media/image51.png"/><Relationship Id="rId5" Type="http://schemas.openxmlformats.org/officeDocument/2006/relationships/diagramQuickStyle" Target="../diagrams/quickStyle1.xml"/><Relationship Id="rId15" Type="http://schemas.openxmlformats.org/officeDocument/2006/relationships/hyperlink" Target="http://www.microsoft.com/" TargetMode="External"/><Relationship Id="rId10" Type="http://schemas.openxmlformats.org/officeDocument/2006/relationships/image" Target="../media/image359.png"/><Relationship Id="rId4" Type="http://schemas.openxmlformats.org/officeDocument/2006/relationships/diagramLayout" Target="../diagrams/layout1.xml"/><Relationship Id="rId9" Type="http://schemas.openxmlformats.org/officeDocument/2006/relationships/image" Target="../media/image358.png"/><Relationship Id="rId14" Type="http://schemas.openxmlformats.org/officeDocument/2006/relationships/image" Target="../media/image362.emf"/></Relationships>
</file>

<file path=ppt/slides/_rels/slide111.xml.rels><?xml version="1.0" encoding="UTF-8" standalone="yes"?>
<Relationships xmlns="http://schemas.openxmlformats.org/package/2006/relationships"><Relationship Id="rId3" Type="http://schemas.openxmlformats.org/officeDocument/2006/relationships/image" Target="../media/image364.jpg"/><Relationship Id="rId2" Type="http://schemas.openxmlformats.org/officeDocument/2006/relationships/notesSlide" Target="../notesSlides/notesSlide106.xml"/><Relationship Id="rId1" Type="http://schemas.openxmlformats.org/officeDocument/2006/relationships/slideLayout" Target="../slideLayouts/slideLayout38.xml"/></Relationships>
</file>

<file path=ppt/slides/_rels/slide112.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107.xml"/><Relationship Id="rId1" Type="http://schemas.openxmlformats.org/officeDocument/2006/relationships/slideLayout" Target="../slideLayouts/slideLayout14.xml"/><Relationship Id="rId6" Type="http://schemas.openxmlformats.org/officeDocument/2006/relationships/image" Target="../media/image367.emf"/><Relationship Id="rId5" Type="http://schemas.openxmlformats.org/officeDocument/2006/relationships/image" Target="../media/image366.emf"/><Relationship Id="rId4" Type="http://schemas.microsoft.com/office/2007/relationships/hdphoto" Target="../media/hdphoto4.wdp"/></Relationships>
</file>

<file path=ppt/slides/_rels/slide113.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108.xml"/><Relationship Id="rId1" Type="http://schemas.openxmlformats.org/officeDocument/2006/relationships/slideLayout" Target="../slideLayouts/slideLayout25.xml"/></Relationships>
</file>

<file path=ppt/slides/_rels/slide114.xml.rels><?xml version="1.0" encoding="UTF-8" standalone="yes"?>
<Relationships xmlns="http://schemas.openxmlformats.org/package/2006/relationships"><Relationship Id="rId3" Type="http://schemas.openxmlformats.org/officeDocument/2006/relationships/hyperlink" Target="https://azure.microsoft.com/en-us/blog/announcing-new-azure-security-center-capabilities-at-rsa-2018/" TargetMode="External"/><Relationship Id="rId2" Type="http://schemas.openxmlformats.org/officeDocument/2006/relationships/notesSlide" Target="../notesSlides/notesSlide109.xml"/><Relationship Id="rId1" Type="http://schemas.openxmlformats.org/officeDocument/2006/relationships/slideLayout" Target="../slideLayouts/slideLayout57.xml"/><Relationship Id="rId6" Type="http://schemas.openxmlformats.org/officeDocument/2006/relationships/slide" Target="slide46.xml"/><Relationship Id="rId5" Type="http://schemas.openxmlformats.org/officeDocument/2006/relationships/slide" Target="slide62.xml"/><Relationship Id="rId4" Type="http://schemas.openxmlformats.org/officeDocument/2006/relationships/image" Target="../media/image369.jpeg"/></Relationships>
</file>

<file path=ppt/slides/_rels/slide115.xml.rels><?xml version="1.0" encoding="UTF-8" standalone="yes"?>
<Relationships xmlns="http://schemas.openxmlformats.org/package/2006/relationships"><Relationship Id="rId3" Type="http://schemas.openxmlformats.org/officeDocument/2006/relationships/hyperlink" Target="https://aka.ms/Gwozoi" TargetMode="External"/><Relationship Id="rId2" Type="http://schemas.openxmlformats.org/officeDocument/2006/relationships/notesSlide" Target="../notesSlides/notesSlide110.xml"/><Relationship Id="rId1" Type="http://schemas.openxmlformats.org/officeDocument/2006/relationships/slideLayout" Target="../slideLayouts/slideLayout58.xml"/><Relationship Id="rId4" Type="http://schemas.openxmlformats.org/officeDocument/2006/relationships/image" Target="../media/image370.png"/></Relationships>
</file>

<file path=ppt/slides/_rels/slide116.xml.rels><?xml version="1.0" encoding="UTF-8" standalone="yes"?>
<Relationships xmlns="http://schemas.openxmlformats.org/package/2006/relationships"><Relationship Id="rId3" Type="http://schemas.openxmlformats.org/officeDocument/2006/relationships/hyperlink" Target="https://cloudblogs.microsoft.com/enterprisemobility/2017/03/20/microsoft-enterprise-mobility-security-and-the-microsoft-graph-api/" TargetMode="External"/><Relationship Id="rId2" Type="http://schemas.openxmlformats.org/officeDocument/2006/relationships/notesSlide" Target="../notesSlides/notesSlide111.xml"/><Relationship Id="rId1" Type="http://schemas.openxmlformats.org/officeDocument/2006/relationships/slideLayout" Target="../slideLayouts/slideLayout59.xml"/><Relationship Id="rId6" Type="http://schemas.openxmlformats.org/officeDocument/2006/relationships/slide" Target="slide46.xml"/><Relationship Id="rId5" Type="http://schemas.openxmlformats.org/officeDocument/2006/relationships/slide" Target="slide62.xml"/><Relationship Id="rId4" Type="http://schemas.openxmlformats.org/officeDocument/2006/relationships/image" Target="../media/image371.jpeg"/></Relationships>
</file>

<file path=ppt/slides/_rels/slide117.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112.xml"/><Relationship Id="rId1" Type="http://schemas.openxmlformats.org/officeDocument/2006/relationships/slideLayout" Target="../slideLayouts/slideLayout40.xml"/><Relationship Id="rId4" Type="http://schemas.openxmlformats.org/officeDocument/2006/relationships/image" Target="../media/image373.png"/></Relationships>
</file>

<file path=ppt/slides/_rels/slide118.xml.rels><?xml version="1.0" encoding="UTF-8" standalone="yes"?>
<Relationships xmlns="http://schemas.openxmlformats.org/package/2006/relationships"><Relationship Id="rId3" Type="http://schemas.openxmlformats.org/officeDocument/2006/relationships/image" Target="../media/image374.jpeg"/><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375.jpg"/><Relationship Id="rId2" Type="http://schemas.openxmlformats.org/officeDocument/2006/relationships/notesSlide" Target="../notesSlides/notesSlide114.xml"/><Relationship Id="rId1" Type="http://schemas.openxmlformats.org/officeDocument/2006/relationships/slideLayout" Target="../slideLayouts/slideLayout8.xml"/><Relationship Id="rId4" Type="http://schemas.openxmlformats.org/officeDocument/2006/relationships/image" Target="../media/image376.png"/></Relationships>
</file>

<file path=ppt/slides/_rels/slide12.xml.rels><?xml version="1.0" encoding="UTF-8" standalone="yes"?>
<Relationships xmlns="http://schemas.openxmlformats.org/package/2006/relationships"><Relationship Id="rId13" Type="http://schemas.openxmlformats.org/officeDocument/2006/relationships/image" Target="../media/image122.png"/><Relationship Id="rId18" Type="http://schemas.openxmlformats.org/officeDocument/2006/relationships/image" Target="../media/image127.png"/><Relationship Id="rId26" Type="http://schemas.openxmlformats.org/officeDocument/2006/relationships/image" Target="../media/image135.png"/><Relationship Id="rId39" Type="http://schemas.openxmlformats.org/officeDocument/2006/relationships/image" Target="../media/image148.png"/><Relationship Id="rId3" Type="http://schemas.openxmlformats.org/officeDocument/2006/relationships/image" Target="../media/image112.png"/><Relationship Id="rId21" Type="http://schemas.openxmlformats.org/officeDocument/2006/relationships/image" Target="../media/image130.jpeg"/><Relationship Id="rId34" Type="http://schemas.openxmlformats.org/officeDocument/2006/relationships/image" Target="../media/image143.png"/><Relationship Id="rId42" Type="http://schemas.openxmlformats.org/officeDocument/2006/relationships/image" Target="../media/image151.png"/><Relationship Id="rId47" Type="http://schemas.openxmlformats.org/officeDocument/2006/relationships/image" Target="../media/image156.png"/><Relationship Id="rId50" Type="http://schemas.openxmlformats.org/officeDocument/2006/relationships/image" Target="../media/image159.jpeg"/><Relationship Id="rId7" Type="http://schemas.openxmlformats.org/officeDocument/2006/relationships/image" Target="../media/image116.png"/><Relationship Id="rId12" Type="http://schemas.openxmlformats.org/officeDocument/2006/relationships/image" Target="../media/image121.png"/><Relationship Id="rId17" Type="http://schemas.openxmlformats.org/officeDocument/2006/relationships/image" Target="../media/image126.png"/><Relationship Id="rId25" Type="http://schemas.openxmlformats.org/officeDocument/2006/relationships/image" Target="../media/image134.jpeg"/><Relationship Id="rId33" Type="http://schemas.openxmlformats.org/officeDocument/2006/relationships/image" Target="../media/image142.png"/><Relationship Id="rId38" Type="http://schemas.openxmlformats.org/officeDocument/2006/relationships/image" Target="../media/image147.png"/><Relationship Id="rId46" Type="http://schemas.openxmlformats.org/officeDocument/2006/relationships/image" Target="../media/image155.emf"/><Relationship Id="rId2" Type="http://schemas.openxmlformats.org/officeDocument/2006/relationships/notesSlide" Target="../notesSlides/notesSlide12.xml"/><Relationship Id="rId16" Type="http://schemas.openxmlformats.org/officeDocument/2006/relationships/image" Target="../media/image125.png"/><Relationship Id="rId20" Type="http://schemas.openxmlformats.org/officeDocument/2006/relationships/image" Target="../media/image129.png"/><Relationship Id="rId29" Type="http://schemas.openxmlformats.org/officeDocument/2006/relationships/image" Target="../media/image138.png"/><Relationship Id="rId41"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15.png"/><Relationship Id="rId11" Type="http://schemas.openxmlformats.org/officeDocument/2006/relationships/image" Target="../media/image120.png"/><Relationship Id="rId24" Type="http://schemas.openxmlformats.org/officeDocument/2006/relationships/image" Target="../media/image133.png"/><Relationship Id="rId32" Type="http://schemas.openxmlformats.org/officeDocument/2006/relationships/image" Target="../media/image141.png"/><Relationship Id="rId37" Type="http://schemas.openxmlformats.org/officeDocument/2006/relationships/image" Target="../media/image146.png"/><Relationship Id="rId40" Type="http://schemas.openxmlformats.org/officeDocument/2006/relationships/image" Target="../media/image149.png"/><Relationship Id="rId45" Type="http://schemas.openxmlformats.org/officeDocument/2006/relationships/image" Target="../media/image154.jpg"/><Relationship Id="rId5" Type="http://schemas.openxmlformats.org/officeDocument/2006/relationships/image" Target="../media/image114.png"/><Relationship Id="rId15" Type="http://schemas.openxmlformats.org/officeDocument/2006/relationships/image" Target="../media/image124.png"/><Relationship Id="rId23" Type="http://schemas.openxmlformats.org/officeDocument/2006/relationships/image" Target="../media/image132.png"/><Relationship Id="rId28" Type="http://schemas.openxmlformats.org/officeDocument/2006/relationships/image" Target="../media/image137.png"/><Relationship Id="rId36" Type="http://schemas.openxmlformats.org/officeDocument/2006/relationships/image" Target="../media/image145.png"/><Relationship Id="rId49" Type="http://schemas.openxmlformats.org/officeDocument/2006/relationships/image" Target="../media/image158.png"/><Relationship Id="rId10" Type="http://schemas.openxmlformats.org/officeDocument/2006/relationships/image" Target="../media/image119.emf"/><Relationship Id="rId19" Type="http://schemas.openxmlformats.org/officeDocument/2006/relationships/image" Target="../media/image128.png"/><Relationship Id="rId31" Type="http://schemas.openxmlformats.org/officeDocument/2006/relationships/image" Target="../media/image140.png"/><Relationship Id="rId44" Type="http://schemas.openxmlformats.org/officeDocument/2006/relationships/image" Target="../media/image153.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image" Target="../media/image131.png"/><Relationship Id="rId27" Type="http://schemas.openxmlformats.org/officeDocument/2006/relationships/image" Target="../media/image136.jpeg"/><Relationship Id="rId30" Type="http://schemas.openxmlformats.org/officeDocument/2006/relationships/image" Target="../media/image139.png"/><Relationship Id="rId35" Type="http://schemas.openxmlformats.org/officeDocument/2006/relationships/image" Target="../media/image144.png"/><Relationship Id="rId43" Type="http://schemas.openxmlformats.org/officeDocument/2006/relationships/image" Target="../media/image152.png"/><Relationship Id="rId48" Type="http://schemas.openxmlformats.org/officeDocument/2006/relationships/image" Target="../media/image157.jpg"/><Relationship Id="rId8" Type="http://schemas.openxmlformats.org/officeDocument/2006/relationships/image" Target="../media/image117.png"/></Relationships>
</file>

<file path=ppt/slides/_rels/slide120.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115.xml"/><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8" Type="http://schemas.openxmlformats.org/officeDocument/2006/relationships/image" Target="../media/image382.png"/><Relationship Id="rId13" Type="http://schemas.openxmlformats.org/officeDocument/2006/relationships/image" Target="../media/image387.png"/><Relationship Id="rId3" Type="http://schemas.openxmlformats.org/officeDocument/2006/relationships/image" Target="../media/image378.png"/><Relationship Id="rId7" Type="http://schemas.openxmlformats.org/officeDocument/2006/relationships/image" Target="../media/image381.png"/><Relationship Id="rId12" Type="http://schemas.openxmlformats.org/officeDocument/2006/relationships/image" Target="../media/image386.png"/><Relationship Id="rId17" Type="http://schemas.openxmlformats.org/officeDocument/2006/relationships/image" Target="../media/image391.png"/><Relationship Id="rId2" Type="http://schemas.openxmlformats.org/officeDocument/2006/relationships/notesSlide" Target="../notesSlides/notesSlide116.xml"/><Relationship Id="rId16" Type="http://schemas.openxmlformats.org/officeDocument/2006/relationships/image" Target="../media/image390.png"/><Relationship Id="rId1" Type="http://schemas.openxmlformats.org/officeDocument/2006/relationships/slideLayout" Target="../slideLayouts/slideLayout27.xml"/><Relationship Id="rId6" Type="http://schemas.openxmlformats.org/officeDocument/2006/relationships/image" Target="../media/image380.png"/><Relationship Id="rId11" Type="http://schemas.openxmlformats.org/officeDocument/2006/relationships/image" Target="../media/image385.png"/><Relationship Id="rId5" Type="http://schemas.openxmlformats.org/officeDocument/2006/relationships/image" Target="../media/image242.png"/><Relationship Id="rId15" Type="http://schemas.openxmlformats.org/officeDocument/2006/relationships/image" Target="../media/image389.png"/><Relationship Id="rId10" Type="http://schemas.openxmlformats.org/officeDocument/2006/relationships/image" Target="../media/image384.png"/><Relationship Id="rId4" Type="http://schemas.openxmlformats.org/officeDocument/2006/relationships/image" Target="../media/image379.png"/><Relationship Id="rId9" Type="http://schemas.openxmlformats.org/officeDocument/2006/relationships/image" Target="../media/image383.png"/><Relationship Id="rId14" Type="http://schemas.openxmlformats.org/officeDocument/2006/relationships/image" Target="../media/image388.png"/></Relationships>
</file>

<file path=ppt/slides/_rels/slide122.xml.rels><?xml version="1.0" encoding="UTF-8" standalone="yes"?>
<Relationships xmlns="http://schemas.openxmlformats.org/package/2006/relationships"><Relationship Id="rId13" Type="http://schemas.openxmlformats.org/officeDocument/2006/relationships/image" Target="../media/image402.png"/><Relationship Id="rId18" Type="http://schemas.openxmlformats.org/officeDocument/2006/relationships/image" Target="../media/image407.png"/><Relationship Id="rId26" Type="http://schemas.openxmlformats.org/officeDocument/2006/relationships/image" Target="../media/image415.png"/><Relationship Id="rId39" Type="http://schemas.openxmlformats.org/officeDocument/2006/relationships/image" Target="../media/image427.png"/><Relationship Id="rId21" Type="http://schemas.openxmlformats.org/officeDocument/2006/relationships/image" Target="../media/image410.png"/><Relationship Id="rId34" Type="http://schemas.openxmlformats.org/officeDocument/2006/relationships/image" Target="../media/image423.png"/><Relationship Id="rId42" Type="http://schemas.openxmlformats.org/officeDocument/2006/relationships/image" Target="../media/image430.png"/><Relationship Id="rId47" Type="http://schemas.openxmlformats.org/officeDocument/2006/relationships/image" Target="../media/image434.png"/><Relationship Id="rId50" Type="http://schemas.microsoft.com/office/2007/relationships/hdphoto" Target="../media/hdphoto8.wdp"/><Relationship Id="rId55" Type="http://schemas.openxmlformats.org/officeDocument/2006/relationships/image" Target="../media/image438.png"/><Relationship Id="rId63" Type="http://schemas.microsoft.com/office/2007/relationships/hdphoto" Target="../media/hdphoto13.wdp"/><Relationship Id="rId68" Type="http://schemas.openxmlformats.org/officeDocument/2006/relationships/image" Target="../media/image446.png"/><Relationship Id="rId76" Type="http://schemas.openxmlformats.org/officeDocument/2006/relationships/image" Target="../media/image452.png"/><Relationship Id="rId7" Type="http://schemas.openxmlformats.org/officeDocument/2006/relationships/image" Target="../media/image396.png"/><Relationship Id="rId71" Type="http://schemas.openxmlformats.org/officeDocument/2006/relationships/image" Target="../media/image64.png"/><Relationship Id="rId2" Type="http://schemas.openxmlformats.org/officeDocument/2006/relationships/notesSlide" Target="../notesSlides/notesSlide117.xml"/><Relationship Id="rId16" Type="http://schemas.openxmlformats.org/officeDocument/2006/relationships/image" Target="../media/image405.png"/><Relationship Id="rId29" Type="http://schemas.openxmlformats.org/officeDocument/2006/relationships/image" Target="../media/image418.png"/><Relationship Id="rId11" Type="http://schemas.openxmlformats.org/officeDocument/2006/relationships/image" Target="../media/image400.png"/><Relationship Id="rId24" Type="http://schemas.openxmlformats.org/officeDocument/2006/relationships/image" Target="../media/image413.png"/><Relationship Id="rId32" Type="http://schemas.openxmlformats.org/officeDocument/2006/relationships/image" Target="../media/image421.png"/><Relationship Id="rId37" Type="http://schemas.openxmlformats.org/officeDocument/2006/relationships/image" Target="../media/image426.png"/><Relationship Id="rId40" Type="http://schemas.openxmlformats.org/officeDocument/2006/relationships/image" Target="../media/image428.png"/><Relationship Id="rId45" Type="http://schemas.openxmlformats.org/officeDocument/2006/relationships/image" Target="../media/image433.png"/><Relationship Id="rId53" Type="http://schemas.openxmlformats.org/officeDocument/2006/relationships/image" Target="../media/image437.png"/><Relationship Id="rId58" Type="http://schemas.openxmlformats.org/officeDocument/2006/relationships/image" Target="../media/image441.png"/><Relationship Id="rId66" Type="http://schemas.openxmlformats.org/officeDocument/2006/relationships/image" Target="../media/image445.png"/><Relationship Id="rId74" Type="http://schemas.openxmlformats.org/officeDocument/2006/relationships/image" Target="../media/image450.png"/><Relationship Id="rId79" Type="http://schemas.openxmlformats.org/officeDocument/2006/relationships/image" Target="../media/image454.png"/><Relationship Id="rId5" Type="http://schemas.openxmlformats.org/officeDocument/2006/relationships/image" Target="../media/image394.png"/><Relationship Id="rId61" Type="http://schemas.microsoft.com/office/2007/relationships/hdphoto" Target="../media/hdphoto12.wdp"/><Relationship Id="rId10" Type="http://schemas.openxmlformats.org/officeDocument/2006/relationships/image" Target="../media/image399.png"/><Relationship Id="rId19" Type="http://schemas.openxmlformats.org/officeDocument/2006/relationships/image" Target="../media/image408.png"/><Relationship Id="rId31" Type="http://schemas.openxmlformats.org/officeDocument/2006/relationships/image" Target="../media/image420.png"/><Relationship Id="rId44" Type="http://schemas.openxmlformats.org/officeDocument/2006/relationships/image" Target="../media/image432.png"/><Relationship Id="rId52" Type="http://schemas.microsoft.com/office/2007/relationships/hdphoto" Target="../media/hdphoto9.wdp"/><Relationship Id="rId60" Type="http://schemas.openxmlformats.org/officeDocument/2006/relationships/image" Target="../media/image442.png"/><Relationship Id="rId65" Type="http://schemas.microsoft.com/office/2007/relationships/hdphoto" Target="../media/hdphoto14.wdp"/><Relationship Id="rId73" Type="http://schemas.openxmlformats.org/officeDocument/2006/relationships/image" Target="../media/image449.png"/><Relationship Id="rId78" Type="http://schemas.microsoft.com/office/2007/relationships/hdphoto" Target="../media/hdphoto17.wdp"/><Relationship Id="rId4" Type="http://schemas.openxmlformats.org/officeDocument/2006/relationships/image" Target="../media/image393.png"/><Relationship Id="rId9" Type="http://schemas.openxmlformats.org/officeDocument/2006/relationships/image" Target="../media/image398.png"/><Relationship Id="rId14" Type="http://schemas.openxmlformats.org/officeDocument/2006/relationships/image" Target="../media/image403.png"/><Relationship Id="rId22" Type="http://schemas.openxmlformats.org/officeDocument/2006/relationships/image" Target="../media/image411.png"/><Relationship Id="rId27" Type="http://schemas.openxmlformats.org/officeDocument/2006/relationships/image" Target="../media/image416.png"/><Relationship Id="rId30" Type="http://schemas.openxmlformats.org/officeDocument/2006/relationships/image" Target="../media/image419.png"/><Relationship Id="rId35" Type="http://schemas.openxmlformats.org/officeDocument/2006/relationships/image" Target="../media/image424.png"/><Relationship Id="rId43" Type="http://schemas.openxmlformats.org/officeDocument/2006/relationships/image" Target="../media/image431.png"/><Relationship Id="rId48" Type="http://schemas.microsoft.com/office/2007/relationships/hdphoto" Target="../media/hdphoto7.wdp"/><Relationship Id="rId56" Type="http://schemas.openxmlformats.org/officeDocument/2006/relationships/image" Target="../media/image439.png"/><Relationship Id="rId64" Type="http://schemas.openxmlformats.org/officeDocument/2006/relationships/image" Target="../media/image444.png"/><Relationship Id="rId69" Type="http://schemas.microsoft.com/office/2007/relationships/hdphoto" Target="../media/hdphoto16.wdp"/><Relationship Id="rId77" Type="http://schemas.openxmlformats.org/officeDocument/2006/relationships/image" Target="../media/image453.png"/><Relationship Id="rId8" Type="http://schemas.openxmlformats.org/officeDocument/2006/relationships/image" Target="../media/image397.png"/><Relationship Id="rId51" Type="http://schemas.openxmlformats.org/officeDocument/2006/relationships/image" Target="../media/image436.png"/><Relationship Id="rId72" Type="http://schemas.openxmlformats.org/officeDocument/2006/relationships/image" Target="../media/image448.png"/><Relationship Id="rId80" Type="http://schemas.microsoft.com/office/2007/relationships/hdphoto" Target="../media/hdphoto18.wdp"/><Relationship Id="rId3" Type="http://schemas.openxmlformats.org/officeDocument/2006/relationships/image" Target="../media/image392.png"/><Relationship Id="rId12" Type="http://schemas.openxmlformats.org/officeDocument/2006/relationships/image" Target="../media/image401.png"/><Relationship Id="rId17" Type="http://schemas.openxmlformats.org/officeDocument/2006/relationships/image" Target="../media/image406.png"/><Relationship Id="rId25" Type="http://schemas.openxmlformats.org/officeDocument/2006/relationships/image" Target="../media/image414.png"/><Relationship Id="rId33" Type="http://schemas.openxmlformats.org/officeDocument/2006/relationships/image" Target="../media/image422.png"/><Relationship Id="rId38" Type="http://schemas.microsoft.com/office/2007/relationships/hdphoto" Target="../media/hdphoto5.wdp"/><Relationship Id="rId46" Type="http://schemas.microsoft.com/office/2007/relationships/hdphoto" Target="../media/hdphoto6.wdp"/><Relationship Id="rId59" Type="http://schemas.microsoft.com/office/2007/relationships/hdphoto" Target="../media/hdphoto11.wdp"/><Relationship Id="rId67" Type="http://schemas.microsoft.com/office/2007/relationships/hdphoto" Target="../media/hdphoto15.wdp"/><Relationship Id="rId20" Type="http://schemas.openxmlformats.org/officeDocument/2006/relationships/image" Target="../media/image409.png"/><Relationship Id="rId41" Type="http://schemas.openxmlformats.org/officeDocument/2006/relationships/image" Target="../media/image429.png"/><Relationship Id="rId54" Type="http://schemas.microsoft.com/office/2007/relationships/hdphoto" Target="../media/hdphoto10.wdp"/><Relationship Id="rId62" Type="http://schemas.openxmlformats.org/officeDocument/2006/relationships/image" Target="../media/image443.png"/><Relationship Id="rId70" Type="http://schemas.openxmlformats.org/officeDocument/2006/relationships/image" Target="../media/image447.png"/><Relationship Id="rId75" Type="http://schemas.openxmlformats.org/officeDocument/2006/relationships/image" Target="../media/image451.png"/><Relationship Id="rId1" Type="http://schemas.openxmlformats.org/officeDocument/2006/relationships/slideLayout" Target="../slideLayouts/slideLayout147.xml"/><Relationship Id="rId6" Type="http://schemas.openxmlformats.org/officeDocument/2006/relationships/image" Target="../media/image395.png"/><Relationship Id="rId15" Type="http://schemas.openxmlformats.org/officeDocument/2006/relationships/image" Target="../media/image404.png"/><Relationship Id="rId23" Type="http://schemas.openxmlformats.org/officeDocument/2006/relationships/image" Target="../media/image412.png"/><Relationship Id="rId28" Type="http://schemas.openxmlformats.org/officeDocument/2006/relationships/image" Target="../media/image417.png"/><Relationship Id="rId36" Type="http://schemas.openxmlformats.org/officeDocument/2006/relationships/image" Target="../media/image425.png"/><Relationship Id="rId49" Type="http://schemas.openxmlformats.org/officeDocument/2006/relationships/image" Target="../media/image435.png"/><Relationship Id="rId57" Type="http://schemas.openxmlformats.org/officeDocument/2006/relationships/image" Target="../media/image440.png"/></Relationships>
</file>

<file path=ppt/slides/_rels/slide123.xml.rels><?xml version="1.0" encoding="UTF-8" standalone="yes"?>
<Relationships xmlns="http://schemas.openxmlformats.org/package/2006/relationships"><Relationship Id="rId8" Type="http://schemas.openxmlformats.org/officeDocument/2006/relationships/image" Target="../media/image457.png"/><Relationship Id="rId13" Type="http://schemas.openxmlformats.org/officeDocument/2006/relationships/image" Target="../media/image462.png"/><Relationship Id="rId3" Type="http://schemas.openxmlformats.org/officeDocument/2006/relationships/image" Target="../media/image64.png"/><Relationship Id="rId7" Type="http://schemas.openxmlformats.org/officeDocument/2006/relationships/image" Target="../media/image456.png"/><Relationship Id="rId12" Type="http://schemas.openxmlformats.org/officeDocument/2006/relationships/image" Target="../media/image461.svg"/><Relationship Id="rId2" Type="http://schemas.openxmlformats.org/officeDocument/2006/relationships/notesSlide" Target="../notesSlides/notesSlide118.xml"/><Relationship Id="rId1" Type="http://schemas.openxmlformats.org/officeDocument/2006/relationships/slideLayout" Target="../slideLayouts/slideLayout140.xml"/><Relationship Id="rId6" Type="http://schemas.openxmlformats.org/officeDocument/2006/relationships/image" Target="../media/image455.png"/><Relationship Id="rId11" Type="http://schemas.openxmlformats.org/officeDocument/2006/relationships/image" Target="../media/image460.png"/><Relationship Id="rId5" Type="http://schemas.openxmlformats.org/officeDocument/2006/relationships/image" Target="../media/image69.png"/><Relationship Id="rId15" Type="http://schemas.openxmlformats.org/officeDocument/2006/relationships/image" Target="../media/image464.png"/><Relationship Id="rId10" Type="http://schemas.openxmlformats.org/officeDocument/2006/relationships/image" Target="../media/image459.svg"/><Relationship Id="rId4" Type="http://schemas.openxmlformats.org/officeDocument/2006/relationships/image" Target="../media/image50.png"/><Relationship Id="rId9" Type="http://schemas.openxmlformats.org/officeDocument/2006/relationships/image" Target="../media/image458.png"/><Relationship Id="rId14" Type="http://schemas.openxmlformats.org/officeDocument/2006/relationships/image" Target="../media/image463.sv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465.emf"/><Relationship Id="rId2" Type="http://schemas.openxmlformats.org/officeDocument/2006/relationships/notesSlide" Target="../notesSlides/notesSlide121.xml"/><Relationship Id="rId1" Type="http://schemas.openxmlformats.org/officeDocument/2006/relationships/slideLayout" Target="../slideLayouts/slideLayout23.xml"/><Relationship Id="rId4" Type="http://schemas.openxmlformats.org/officeDocument/2006/relationships/image" Target="../media/image466.png"/></Relationships>
</file>

<file path=ppt/slides/_rels/slide12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22.xml"/><Relationship Id="rId1" Type="http://schemas.openxmlformats.org/officeDocument/2006/relationships/slideLayout" Target="../slideLayouts/slideLayout2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8" Type="http://schemas.openxmlformats.org/officeDocument/2006/relationships/hyperlink" Target="http://www.asd.gov.au/infosec/irap/index.htm" TargetMode="External"/><Relationship Id="rId13" Type="http://schemas.openxmlformats.org/officeDocument/2006/relationships/image" Target="../media/image168.jpeg"/><Relationship Id="rId18" Type="http://schemas.openxmlformats.org/officeDocument/2006/relationships/image" Target="../media/image173.png"/><Relationship Id="rId26" Type="http://schemas.openxmlformats.org/officeDocument/2006/relationships/image" Target="../media/image181.png"/><Relationship Id="rId39" Type="http://schemas.openxmlformats.org/officeDocument/2006/relationships/image" Target="../media/image194.png"/><Relationship Id="rId3" Type="http://schemas.openxmlformats.org/officeDocument/2006/relationships/image" Target="../media/image160.png"/><Relationship Id="rId21" Type="http://schemas.openxmlformats.org/officeDocument/2006/relationships/image" Target="../media/image176.jpeg"/><Relationship Id="rId34" Type="http://schemas.openxmlformats.org/officeDocument/2006/relationships/image" Target="../media/image189.png"/><Relationship Id="rId42" Type="http://schemas.openxmlformats.org/officeDocument/2006/relationships/image" Target="../media/image197.png"/><Relationship Id="rId47" Type="http://schemas.openxmlformats.org/officeDocument/2006/relationships/image" Target="../media/image202.png"/><Relationship Id="rId7" Type="http://schemas.openxmlformats.org/officeDocument/2006/relationships/image" Target="../media/image164.png"/><Relationship Id="rId12" Type="http://schemas.openxmlformats.org/officeDocument/2006/relationships/image" Target="../media/image167.jpeg"/><Relationship Id="rId17" Type="http://schemas.openxmlformats.org/officeDocument/2006/relationships/image" Target="../media/image172.png"/><Relationship Id="rId25" Type="http://schemas.openxmlformats.org/officeDocument/2006/relationships/image" Target="../media/image180.png"/><Relationship Id="rId33" Type="http://schemas.openxmlformats.org/officeDocument/2006/relationships/image" Target="../media/image188.png"/><Relationship Id="rId38" Type="http://schemas.openxmlformats.org/officeDocument/2006/relationships/image" Target="../media/image193.png"/><Relationship Id="rId46" Type="http://schemas.openxmlformats.org/officeDocument/2006/relationships/image" Target="../media/image201.png"/><Relationship Id="rId2" Type="http://schemas.openxmlformats.org/officeDocument/2006/relationships/notesSlide" Target="../notesSlides/notesSlide13.xml"/><Relationship Id="rId16" Type="http://schemas.openxmlformats.org/officeDocument/2006/relationships/image" Target="../media/image171.png"/><Relationship Id="rId20" Type="http://schemas.openxmlformats.org/officeDocument/2006/relationships/image" Target="../media/image175.png"/><Relationship Id="rId29" Type="http://schemas.openxmlformats.org/officeDocument/2006/relationships/image" Target="../media/image184.jpeg"/><Relationship Id="rId41" Type="http://schemas.openxmlformats.org/officeDocument/2006/relationships/image" Target="../media/image196.jpeg"/><Relationship Id="rId1" Type="http://schemas.openxmlformats.org/officeDocument/2006/relationships/slideLayout" Target="../slideLayouts/slideLayout8.xml"/><Relationship Id="rId6" Type="http://schemas.openxmlformats.org/officeDocument/2006/relationships/image" Target="../media/image163.png"/><Relationship Id="rId11" Type="http://schemas.openxmlformats.org/officeDocument/2006/relationships/image" Target="../media/image166.jpeg"/><Relationship Id="rId24" Type="http://schemas.openxmlformats.org/officeDocument/2006/relationships/image" Target="../media/image179.jpeg"/><Relationship Id="rId32" Type="http://schemas.openxmlformats.org/officeDocument/2006/relationships/image" Target="../media/image187.jpeg"/><Relationship Id="rId37" Type="http://schemas.openxmlformats.org/officeDocument/2006/relationships/image" Target="../media/image192.jpeg"/><Relationship Id="rId40" Type="http://schemas.openxmlformats.org/officeDocument/2006/relationships/image" Target="../media/image195.gif"/><Relationship Id="rId45" Type="http://schemas.openxmlformats.org/officeDocument/2006/relationships/image" Target="../media/image200.png"/><Relationship Id="rId5" Type="http://schemas.openxmlformats.org/officeDocument/2006/relationships/image" Target="../media/image162.jpeg"/><Relationship Id="rId15" Type="http://schemas.openxmlformats.org/officeDocument/2006/relationships/image" Target="../media/image170.png"/><Relationship Id="rId23" Type="http://schemas.openxmlformats.org/officeDocument/2006/relationships/image" Target="../media/image178.png"/><Relationship Id="rId28" Type="http://schemas.openxmlformats.org/officeDocument/2006/relationships/image" Target="../media/image183.png"/><Relationship Id="rId36" Type="http://schemas.openxmlformats.org/officeDocument/2006/relationships/image" Target="../media/image191.png"/><Relationship Id="rId10" Type="http://schemas.openxmlformats.org/officeDocument/2006/relationships/hyperlink" Target="https://www.fisc.or.jp/" TargetMode="External"/><Relationship Id="rId19" Type="http://schemas.openxmlformats.org/officeDocument/2006/relationships/image" Target="../media/image174.jpeg"/><Relationship Id="rId31" Type="http://schemas.openxmlformats.org/officeDocument/2006/relationships/image" Target="../media/image186.jpeg"/><Relationship Id="rId44" Type="http://schemas.openxmlformats.org/officeDocument/2006/relationships/image" Target="../media/image199.jpeg"/><Relationship Id="rId4" Type="http://schemas.openxmlformats.org/officeDocument/2006/relationships/image" Target="../media/image161.jpeg"/><Relationship Id="rId9" Type="http://schemas.openxmlformats.org/officeDocument/2006/relationships/image" Target="../media/image165.png"/><Relationship Id="rId14" Type="http://schemas.openxmlformats.org/officeDocument/2006/relationships/image" Target="../media/image169.png"/><Relationship Id="rId22" Type="http://schemas.openxmlformats.org/officeDocument/2006/relationships/image" Target="../media/image177.png"/><Relationship Id="rId27" Type="http://schemas.openxmlformats.org/officeDocument/2006/relationships/image" Target="../media/image182.png"/><Relationship Id="rId30" Type="http://schemas.openxmlformats.org/officeDocument/2006/relationships/image" Target="../media/image185.png"/><Relationship Id="rId35" Type="http://schemas.openxmlformats.org/officeDocument/2006/relationships/image" Target="../media/image190.png"/><Relationship Id="rId43" Type="http://schemas.openxmlformats.org/officeDocument/2006/relationships/image" Target="../media/image198.png"/><Relationship Id="rId48" Type="http://schemas.openxmlformats.org/officeDocument/2006/relationships/image" Target="../media/image203.png"/></Relationships>
</file>

<file path=ppt/slides/_rels/slide1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5.xml"/><Relationship Id="rId1" Type="http://schemas.openxmlformats.org/officeDocument/2006/relationships/slideLayout" Target="../slideLayouts/slideLayout23.xml"/><Relationship Id="rId4" Type="http://schemas.openxmlformats.org/officeDocument/2006/relationships/image" Target="../media/image47.png"/></Relationships>
</file>

<file path=ppt/slides/_rels/slide131.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png"/><Relationship Id="rId3" Type="http://schemas.openxmlformats.org/officeDocument/2006/relationships/image" Target="../media/image467.png"/><Relationship Id="rId7" Type="http://schemas.openxmlformats.org/officeDocument/2006/relationships/image" Target="../media/image471.png"/><Relationship Id="rId12" Type="http://schemas.openxmlformats.org/officeDocument/2006/relationships/image" Target="../media/image476.png"/><Relationship Id="rId2" Type="http://schemas.openxmlformats.org/officeDocument/2006/relationships/notesSlide" Target="../notesSlides/notesSlide126.xml"/><Relationship Id="rId16" Type="http://schemas.openxmlformats.org/officeDocument/2006/relationships/image" Target="../media/image480.png"/><Relationship Id="rId1" Type="http://schemas.openxmlformats.org/officeDocument/2006/relationships/slideLayout" Target="../slideLayouts/slideLayout23.xml"/><Relationship Id="rId6" Type="http://schemas.openxmlformats.org/officeDocument/2006/relationships/image" Target="../media/image470.png"/><Relationship Id="rId11" Type="http://schemas.openxmlformats.org/officeDocument/2006/relationships/image" Target="../media/image475.png"/><Relationship Id="rId5" Type="http://schemas.openxmlformats.org/officeDocument/2006/relationships/image" Target="../media/image469.png"/><Relationship Id="rId15" Type="http://schemas.openxmlformats.org/officeDocument/2006/relationships/image" Target="../media/image479.png"/><Relationship Id="rId10" Type="http://schemas.openxmlformats.org/officeDocument/2006/relationships/image" Target="../media/image474.png"/><Relationship Id="rId4" Type="http://schemas.openxmlformats.org/officeDocument/2006/relationships/image" Target="../media/image468.png"/><Relationship Id="rId9" Type="http://schemas.openxmlformats.org/officeDocument/2006/relationships/image" Target="../media/image473.png"/><Relationship Id="rId14" Type="http://schemas.openxmlformats.org/officeDocument/2006/relationships/image" Target="../media/image478.png"/></Relationships>
</file>

<file path=ppt/slides/_rels/slide132.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127.xml"/><Relationship Id="rId1" Type="http://schemas.openxmlformats.org/officeDocument/2006/relationships/slideLayout" Target="../slideLayouts/slideLayout23.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8.xml"/><Relationship Id="rId1" Type="http://schemas.openxmlformats.org/officeDocument/2006/relationships/tags" Target="../tags/tag10.xml"/><Relationship Id="rId4" Type="http://schemas.openxmlformats.org/officeDocument/2006/relationships/image" Target="../media/image482.png"/></Relationships>
</file>

<file path=ppt/slides/_rels/slide134.xml.rels><?xml version="1.0" encoding="UTF-8" standalone="yes"?>
<Relationships xmlns="http://schemas.openxmlformats.org/package/2006/relationships"><Relationship Id="rId3" Type="http://schemas.openxmlformats.org/officeDocument/2006/relationships/image" Target="../media/image483.emf"/><Relationship Id="rId2" Type="http://schemas.openxmlformats.org/officeDocument/2006/relationships/notesSlide" Target="../notesSlides/notesSlide129.xml"/><Relationship Id="rId1" Type="http://schemas.openxmlformats.org/officeDocument/2006/relationships/slideLayout" Target="../slideLayouts/slideLayout23.xml"/><Relationship Id="rId5" Type="http://schemas.openxmlformats.org/officeDocument/2006/relationships/image" Target="../media/image485.emf"/><Relationship Id="rId4" Type="http://schemas.openxmlformats.org/officeDocument/2006/relationships/image" Target="../media/image484.emf"/></Relationships>
</file>

<file path=ppt/slides/_rels/slide135.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notesSlide" Target="../notesSlides/notesSlide130.xml"/><Relationship Id="rId1" Type="http://schemas.openxmlformats.org/officeDocument/2006/relationships/slideLayout" Target="../slideLayouts/slideLayout35.xml"/><Relationship Id="rId5" Type="http://schemas.openxmlformats.org/officeDocument/2006/relationships/image" Target="../media/image488.png"/><Relationship Id="rId4" Type="http://schemas.openxmlformats.org/officeDocument/2006/relationships/image" Target="../media/image487.png"/></Relationships>
</file>

<file path=ppt/slides/_rels/slide136.xml.rels><?xml version="1.0" encoding="UTF-8" standalone="yes"?>
<Relationships xmlns="http://schemas.openxmlformats.org/package/2006/relationships"><Relationship Id="rId3" Type="http://schemas.openxmlformats.org/officeDocument/2006/relationships/image" Target="../media/image489.emf"/><Relationship Id="rId2" Type="http://schemas.openxmlformats.org/officeDocument/2006/relationships/notesSlide" Target="../notesSlides/notesSlide131.xml"/><Relationship Id="rId1" Type="http://schemas.openxmlformats.org/officeDocument/2006/relationships/slideLayout" Target="../slideLayouts/slideLayout23.xml"/></Relationships>
</file>

<file path=ppt/slides/_rels/slide137.xml.rels><?xml version="1.0" encoding="UTF-8" standalone="yes"?>
<Relationships xmlns="http://schemas.openxmlformats.org/package/2006/relationships"><Relationship Id="rId3" Type="http://schemas.openxmlformats.org/officeDocument/2006/relationships/image" Target="../media/image490.emf"/><Relationship Id="rId2" Type="http://schemas.openxmlformats.org/officeDocument/2006/relationships/notesSlide" Target="../notesSlides/notesSlide132.xml"/><Relationship Id="rId1" Type="http://schemas.openxmlformats.org/officeDocument/2006/relationships/slideLayout" Target="../slideLayouts/slideLayout8.xml"/><Relationship Id="rId4" Type="http://schemas.openxmlformats.org/officeDocument/2006/relationships/image" Target="../media/image491.emf"/></Relationships>
</file>

<file path=ppt/slides/_rels/slide138.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notesSlide" Target="../notesSlides/notesSlide133.xml"/><Relationship Id="rId1" Type="http://schemas.openxmlformats.org/officeDocument/2006/relationships/slideLayout" Target="../slideLayouts/slideLayout3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05.JPG"/></Relationships>
</file>

<file path=ppt/slides/_rels/slide15.xml.rels><?xml version="1.0" encoding="UTF-8" standalone="yes"?>
<Relationships xmlns="http://schemas.openxmlformats.org/package/2006/relationships"><Relationship Id="rId3" Type="http://schemas.openxmlformats.org/officeDocument/2006/relationships/image" Target="../media/image206.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7.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8.xml"/><Relationship Id="rId1" Type="http://schemas.openxmlformats.org/officeDocument/2006/relationships/slideLayout" Target="../slideLayouts/slideLayout47.xml"/><Relationship Id="rId4" Type="http://schemas.openxmlformats.org/officeDocument/2006/relationships/image" Target="../media/image209.png"/></Relationships>
</file>

<file path=ppt/slides/_rels/slide1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notesSlide" Target="../notesSlides/notesSlide21.xml"/><Relationship Id="rId1" Type="http://schemas.openxmlformats.org/officeDocument/2006/relationships/slideLayout" Target="../slideLayouts/slideLayout74.xml"/><Relationship Id="rId4" Type="http://schemas.openxmlformats.org/officeDocument/2006/relationships/image" Target="../media/image2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213.emf"/><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1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34.png"/></Relationships>
</file>

<file path=ppt/slides/_rels/slide3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221.png"/><Relationship Id="rId4" Type="http://schemas.openxmlformats.org/officeDocument/2006/relationships/image" Target="../media/image220.png"/></Relationships>
</file>

<file path=ppt/slides/_rels/slide3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hyperlink" Target="https://docs.microsoft.com/en-gb/azure/azure-resource-manager/resource-manager-subscription-examples" TargetMode="External"/><Relationship Id="rId4" Type="http://schemas.openxmlformats.org/officeDocument/2006/relationships/hyperlink" Target="https://docs.microsoft.com/en-gb/azure/azure-resource-manager/resource-manager-subscription-governanc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23.emf"/><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6.xml"/></Relationships>
</file>

<file path=ppt/slides/_rels/slide36.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notesSlide" Target="../notesSlides/notesSlide35.xml"/><Relationship Id="rId1" Type="http://schemas.openxmlformats.org/officeDocument/2006/relationships/slideLayout" Target="../slideLayouts/slideLayout93.xml"/></Relationships>
</file>

<file path=ppt/slides/_rels/slide3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36.xml"/><Relationship Id="rId1" Type="http://schemas.openxmlformats.org/officeDocument/2006/relationships/slideLayout" Target="../slideLayouts/slideLayout94.xml"/></Relationships>
</file>

<file path=ppt/slides/_rels/slide38.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hyperlink" Target="https://docs.microsoft.com/en-us/azure/cloud-shell/overview" TargetMode="External"/><Relationship Id="rId7" Type="http://schemas.openxmlformats.org/officeDocument/2006/relationships/image" Target="../media/image228.png"/><Relationship Id="rId2" Type="http://schemas.openxmlformats.org/officeDocument/2006/relationships/notesSlide" Target="../notesSlides/notesSlide37.xml"/><Relationship Id="rId1" Type="http://schemas.openxmlformats.org/officeDocument/2006/relationships/slideLayout" Target="../slideLayouts/slideLayout105.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hyperlink" Target="http://aka.ms/CloudShell" TargetMode="External"/><Relationship Id="rId9" Type="http://schemas.openxmlformats.org/officeDocument/2006/relationships/slide" Target="slide46.xml"/></Relationships>
</file>

<file path=ppt/slides/_rels/slide3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hyperlink" Target="https://status.azure.com/" TargetMode="External"/><Relationship Id="rId1" Type="http://schemas.openxmlformats.org/officeDocument/2006/relationships/slideLayout" Target="../slideLayouts/slideLayout103.xml"/><Relationship Id="rId4" Type="http://schemas.openxmlformats.org/officeDocument/2006/relationships/image" Target="../media/image230.png"/></Relationships>
</file>

<file path=ppt/slides/_rels/slide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hyperlink" Target="https://aka.ms/vwanannouncement" TargetMode="External"/><Relationship Id="rId2" Type="http://schemas.openxmlformats.org/officeDocument/2006/relationships/notesSlide" Target="../notesSlides/notesSlide38.xml"/><Relationship Id="rId1" Type="http://schemas.openxmlformats.org/officeDocument/2006/relationships/slideLayout" Target="../slideLayouts/slideLayout104.xml"/><Relationship Id="rId4" Type="http://schemas.openxmlformats.org/officeDocument/2006/relationships/hyperlink" Target="https://docs.microsoft.com/en-us/azure/virtual-machines/workloads/sap/sap-certification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232.jpeg"/><Relationship Id="rId5" Type="http://schemas.openxmlformats.org/officeDocument/2006/relationships/hyperlink" Target="https://docs.com/officeitpro/4131/microsoft-cloud-networking-for-enterprise?c=ca4UTZ" TargetMode="Externa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33.JP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hyperlink" Target="https://azure.microsoft.com/en-us/blog/azure-ddos-protection-for-virtual-networks-generally-available/" TargetMode="External"/><Relationship Id="rId7" Type="http://schemas.openxmlformats.org/officeDocument/2006/relationships/image" Target="../media/image237.png"/><Relationship Id="rId2" Type="http://schemas.openxmlformats.org/officeDocument/2006/relationships/notesSlide" Target="../notesSlides/notesSlide43.xml"/><Relationship Id="rId1" Type="http://schemas.openxmlformats.org/officeDocument/2006/relationships/slideLayout" Target="../slideLayouts/slideLayout53.xml"/><Relationship Id="rId6" Type="http://schemas.openxmlformats.org/officeDocument/2006/relationships/image" Target="../media/image236.png"/><Relationship Id="rId11" Type="http://schemas.openxmlformats.org/officeDocument/2006/relationships/slide" Target="slide46.xml"/><Relationship Id="rId5" Type="http://schemas.openxmlformats.org/officeDocument/2006/relationships/image" Target="../media/image235.png"/><Relationship Id="rId10" Type="http://schemas.openxmlformats.org/officeDocument/2006/relationships/slide" Target="slide61.xml"/><Relationship Id="rId4" Type="http://schemas.openxmlformats.org/officeDocument/2006/relationships/image" Target="../media/image234.png"/><Relationship Id="rId9" Type="http://schemas.openxmlformats.org/officeDocument/2006/relationships/image" Target="../media/image23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5.xml"/><Relationship Id="rId1" Type="http://schemas.openxmlformats.org/officeDocument/2006/relationships/slideLayout" Target="../slideLayouts/slideLayout23.xml"/><Relationship Id="rId5" Type="http://schemas.openxmlformats.org/officeDocument/2006/relationships/image" Target="../media/image242.png"/><Relationship Id="rId4" Type="http://schemas.openxmlformats.org/officeDocument/2006/relationships/image" Target="../media/image241.png"/></Relationships>
</file>

<file path=ppt/slides/_rels/slide48.xml.rels><?xml version="1.0" encoding="UTF-8" standalone="yes"?>
<Relationships xmlns="http://schemas.openxmlformats.org/package/2006/relationships"><Relationship Id="rId3" Type="http://schemas.openxmlformats.org/officeDocument/2006/relationships/hyperlink" Target="https://aka.ms/azurecdn" TargetMode="External"/><Relationship Id="rId7" Type="http://schemas.openxmlformats.org/officeDocument/2006/relationships/slide" Target="slide46.xml"/><Relationship Id="rId2" Type="http://schemas.openxmlformats.org/officeDocument/2006/relationships/notesSlide" Target="../notesSlides/notesSlide46.xml"/><Relationship Id="rId1" Type="http://schemas.openxmlformats.org/officeDocument/2006/relationships/slideLayout" Target="../slideLayouts/slideLayout54.xml"/><Relationship Id="rId6" Type="http://schemas.openxmlformats.org/officeDocument/2006/relationships/slide" Target="slide61.xml"/><Relationship Id="rId5" Type="http://schemas.microsoft.com/office/2007/relationships/hdphoto" Target="../media/hdphoto2.wdp"/><Relationship Id="rId4" Type="http://schemas.openxmlformats.org/officeDocument/2006/relationships/image" Target="../media/image243.png"/></Relationships>
</file>

<file path=ppt/slides/_rels/slide4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47.xml"/><Relationship Id="rId1" Type="http://schemas.openxmlformats.org/officeDocument/2006/relationships/slideLayout" Target="../slideLayouts/slideLayout26.xml"/><Relationship Id="rId4" Type="http://schemas.openxmlformats.org/officeDocument/2006/relationships/image" Target="../media/image242.png"/></Relationships>
</file>

<file path=ppt/slides/_rels/slide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3.xml"/><Relationship Id="rId1" Type="http://schemas.openxmlformats.org/officeDocument/2006/relationships/tags" Target="../tags/tag1.xml"/><Relationship Id="rId4" Type="http://schemas.openxmlformats.org/officeDocument/2006/relationships/image" Target="../media/image245.png"/></Relationships>
</file>

<file path=ppt/slides/_rels/slide52.xml.rels><?xml version="1.0" encoding="UTF-8" standalone="yes"?>
<Relationships xmlns="http://schemas.openxmlformats.org/package/2006/relationships"><Relationship Id="rId3" Type="http://schemas.openxmlformats.org/officeDocument/2006/relationships/image" Target="../media/image246.jpg"/><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58.png"/><Relationship Id="rId7"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44.xml"/><Relationship Id="rId6" Type="http://schemas.openxmlformats.org/officeDocument/2006/relationships/image" Target="../media/image81.png"/><Relationship Id="rId11" Type="http://schemas.openxmlformats.org/officeDocument/2006/relationships/image" Target="../media/image71.png"/><Relationship Id="rId5" Type="http://schemas.openxmlformats.org/officeDocument/2006/relationships/image" Target="../media/image247.png"/><Relationship Id="rId10" Type="http://schemas.openxmlformats.org/officeDocument/2006/relationships/image" Target="../media/image98.png"/><Relationship Id="rId4" Type="http://schemas.openxmlformats.org/officeDocument/2006/relationships/image" Target="../media/image63.png"/><Relationship Id="rId9" Type="http://schemas.openxmlformats.org/officeDocument/2006/relationships/image" Target="../media/image248.png"/></Relationships>
</file>

<file path=ppt/slides/_rels/slide54.xml.rels><?xml version="1.0" encoding="UTF-8" standalone="yes"?>
<Relationships xmlns="http://schemas.openxmlformats.org/package/2006/relationships"><Relationship Id="rId2" Type="http://schemas.openxmlformats.org/officeDocument/2006/relationships/image" Target="../media/image249.JPG"/><Relationship Id="rId1" Type="http://schemas.openxmlformats.org/officeDocument/2006/relationships/slideLayout" Target="../slideLayouts/slideLayout44.xml"/></Relationships>
</file>

<file path=ppt/slides/_rels/slide55.xml.rels><?xml version="1.0" encoding="UTF-8" standalone="yes"?>
<Relationships xmlns="http://schemas.openxmlformats.org/package/2006/relationships"><Relationship Id="rId3" Type="http://schemas.openxmlformats.org/officeDocument/2006/relationships/image" Target="../media/image250.emf"/><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7.xml"/><Relationship Id="rId1" Type="http://schemas.openxmlformats.org/officeDocument/2006/relationships/tags" Target="../tags/tag2.xml"/><Relationship Id="rId6" Type="http://schemas.openxmlformats.org/officeDocument/2006/relationships/image" Target="../media/image70.png"/><Relationship Id="rId5" Type="http://schemas.openxmlformats.org/officeDocument/2006/relationships/image" Target="../media/image72.png"/><Relationship Id="rId4" Type="http://schemas.openxmlformats.org/officeDocument/2006/relationships/image" Target="../media/image251.emf"/></Relationships>
</file>

<file path=ppt/slides/_rels/slide57.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259.svg"/><Relationship Id="rId3" Type="http://schemas.openxmlformats.org/officeDocument/2006/relationships/slide" Target="slide59.xml"/><Relationship Id="rId7" Type="http://schemas.openxmlformats.org/officeDocument/2006/relationships/image" Target="../media/image255.tiff"/><Relationship Id="rId12" Type="http://schemas.openxmlformats.org/officeDocument/2006/relationships/image" Target="../media/image258.png"/><Relationship Id="rId2" Type="http://schemas.openxmlformats.org/officeDocument/2006/relationships/notesSlide" Target="../notesSlides/notesSlide54.xml"/><Relationship Id="rId1" Type="http://schemas.openxmlformats.org/officeDocument/2006/relationships/slideLayout" Target="../slideLayouts/slideLayout56.xml"/><Relationship Id="rId6" Type="http://schemas.openxmlformats.org/officeDocument/2006/relationships/image" Target="../media/image254.svg"/><Relationship Id="rId11" Type="http://schemas.openxmlformats.org/officeDocument/2006/relationships/image" Target="../media/image257.svg"/><Relationship Id="rId5" Type="http://schemas.openxmlformats.org/officeDocument/2006/relationships/image" Target="../media/image253.png"/><Relationship Id="rId10" Type="http://schemas.openxmlformats.org/officeDocument/2006/relationships/image" Target="../media/image256.png"/><Relationship Id="rId4" Type="http://schemas.openxmlformats.org/officeDocument/2006/relationships/slide" Target="slide45.xml"/><Relationship Id="rId9" Type="http://schemas.openxmlformats.org/officeDocument/2006/relationships/image" Target="../media/image58.png"/><Relationship Id="rId14" Type="http://schemas.openxmlformats.org/officeDocument/2006/relationships/hyperlink" Target="https://aka.ms/vwanannouncement"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hyperlink" Target="https://docs.microsoft.com/en-us/azure/expressroute/expressroute-locations" TargetMode="External"/><Relationship Id="rId2" Type="http://schemas.openxmlformats.org/officeDocument/2006/relationships/notesSlide" Target="../notesSlides/notesSlide6.xml"/><Relationship Id="rId1" Type="http://schemas.openxmlformats.org/officeDocument/2006/relationships/slideLayout" Target="../slideLayouts/slideLayout60.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37.xml"/><Relationship Id="rId6" Type="http://schemas.microsoft.com/office/2007/relationships/hdphoto" Target="../media/hdphoto3.wdp"/><Relationship Id="rId5" Type="http://schemas.openxmlformats.org/officeDocument/2006/relationships/image" Target="../media/image260.png"/><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57.xml"/><Relationship Id="rId1" Type="http://schemas.openxmlformats.org/officeDocument/2006/relationships/slideLayout" Target="../slideLayouts/slideLayout37.xml"/><Relationship Id="rId6" Type="http://schemas.openxmlformats.org/officeDocument/2006/relationships/image" Target="../media/image61.png"/><Relationship Id="rId5" Type="http://schemas.microsoft.com/office/2007/relationships/hdphoto" Target="../media/hdphoto3.wdp"/><Relationship Id="rId4" Type="http://schemas.openxmlformats.org/officeDocument/2006/relationships/image" Target="../media/image260.png"/></Relationships>
</file>

<file path=ppt/slides/_rels/slide62.xml.rels><?xml version="1.0" encoding="UTF-8" standalone="yes"?>
<Relationships xmlns="http://schemas.openxmlformats.org/package/2006/relationships"><Relationship Id="rId3" Type="http://schemas.openxmlformats.org/officeDocument/2006/relationships/image" Target="../media/image262.emf"/><Relationship Id="rId2" Type="http://schemas.openxmlformats.org/officeDocument/2006/relationships/notesSlide" Target="../notesSlides/notesSlide58.xml"/><Relationship Id="rId1" Type="http://schemas.openxmlformats.org/officeDocument/2006/relationships/slideLayout" Target="../slideLayouts/slideLayout37.xml"/><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61.xml"/><Relationship Id="rId1" Type="http://schemas.openxmlformats.org/officeDocument/2006/relationships/slideLayout" Target="../slideLayouts/slideLayout31.xml"/><Relationship Id="rId5" Type="http://schemas.openxmlformats.org/officeDocument/2006/relationships/image" Target="../media/image265.jpg"/><Relationship Id="rId4" Type="http://schemas.openxmlformats.org/officeDocument/2006/relationships/image" Target="../media/image264.png"/></Relationships>
</file>

<file path=ppt/slides/_rels/slide66.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50.png"/><Relationship Id="rId7" Type="http://schemas.openxmlformats.org/officeDocument/2006/relationships/image" Target="../media/image269.png"/><Relationship Id="rId2" Type="http://schemas.openxmlformats.org/officeDocument/2006/relationships/notesSlide" Target="../notesSlides/notesSlide62.xml"/><Relationship Id="rId1" Type="http://schemas.openxmlformats.org/officeDocument/2006/relationships/slideLayout" Target="../slideLayouts/slideLayout43.xml"/><Relationship Id="rId6" Type="http://schemas.openxmlformats.org/officeDocument/2006/relationships/image" Target="../media/image268.png"/><Relationship Id="rId11" Type="http://schemas.openxmlformats.org/officeDocument/2006/relationships/image" Target="../media/image273.png"/><Relationship Id="rId5" Type="http://schemas.openxmlformats.org/officeDocument/2006/relationships/image" Target="../media/image267.png"/><Relationship Id="rId10" Type="http://schemas.openxmlformats.org/officeDocument/2006/relationships/image" Target="../media/image272.png"/><Relationship Id="rId4" Type="http://schemas.openxmlformats.org/officeDocument/2006/relationships/image" Target="../media/image266.png"/><Relationship Id="rId9" Type="http://schemas.openxmlformats.org/officeDocument/2006/relationships/image" Target="../media/image271.png"/></Relationships>
</file>

<file path=ppt/slides/_rels/slide67.xml.rels><?xml version="1.0" encoding="UTF-8" standalone="yes"?>
<Relationships xmlns="http://schemas.openxmlformats.org/package/2006/relationships"><Relationship Id="rId3" Type="http://schemas.openxmlformats.org/officeDocument/2006/relationships/image" Target="../media/image274.png"/><Relationship Id="rId7" Type="http://schemas.openxmlformats.org/officeDocument/2006/relationships/image" Target="../media/image278.png"/><Relationship Id="rId2" Type="http://schemas.openxmlformats.org/officeDocument/2006/relationships/notesSlide" Target="../notesSlides/notesSlide63.xml"/><Relationship Id="rId1" Type="http://schemas.openxmlformats.org/officeDocument/2006/relationships/slideLayout" Target="../slideLayouts/slideLayout46.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png"/></Relationships>
</file>

<file path=ppt/slides/_rels/slide6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aka.ms/vwanannouncement" TargetMode="External"/><Relationship Id="rId7" Type="http://schemas.openxmlformats.org/officeDocument/2006/relationships/image" Target="../media/image280.svg"/><Relationship Id="rId2" Type="http://schemas.openxmlformats.org/officeDocument/2006/relationships/notesSlide" Target="../notesSlides/notesSlide64.xml"/><Relationship Id="rId1" Type="http://schemas.openxmlformats.org/officeDocument/2006/relationships/slideLayout" Target="../slideLayouts/slideLayout55.xml"/><Relationship Id="rId6" Type="http://schemas.openxmlformats.org/officeDocument/2006/relationships/image" Target="../media/image279.png"/><Relationship Id="rId5" Type="http://schemas.openxmlformats.org/officeDocument/2006/relationships/slide" Target="slide46.xml"/><Relationship Id="rId4" Type="http://schemas.openxmlformats.org/officeDocument/2006/relationships/slide" Target="slide61.xml"/><Relationship Id="rId9" Type="http://schemas.openxmlformats.org/officeDocument/2006/relationships/image" Target="../media/image58.png"/></Relationships>
</file>

<file path=ppt/slides/_rels/slide69.xml.rels><?xml version="1.0" encoding="UTF-8" standalone="yes"?>
<Relationships xmlns="http://schemas.openxmlformats.org/package/2006/relationships"><Relationship Id="rId8" Type="http://schemas.openxmlformats.org/officeDocument/2006/relationships/image" Target="../media/image286.emf"/><Relationship Id="rId3" Type="http://schemas.openxmlformats.org/officeDocument/2006/relationships/image" Target="../media/image281.emf"/><Relationship Id="rId7" Type="http://schemas.openxmlformats.org/officeDocument/2006/relationships/image" Target="../media/image285.emf"/><Relationship Id="rId2" Type="http://schemas.openxmlformats.org/officeDocument/2006/relationships/notesSlide" Target="../notesSlides/notesSlide65.xml"/><Relationship Id="rId1" Type="http://schemas.openxmlformats.org/officeDocument/2006/relationships/slideLayout" Target="../slideLayouts/slideLayout8.xml"/><Relationship Id="rId6" Type="http://schemas.openxmlformats.org/officeDocument/2006/relationships/image" Target="../media/image284.emf"/><Relationship Id="rId5" Type="http://schemas.openxmlformats.org/officeDocument/2006/relationships/image" Target="../media/image283.emf"/><Relationship Id="rId4" Type="http://schemas.openxmlformats.org/officeDocument/2006/relationships/image" Target="../media/image282.emf"/><Relationship Id="rId9" Type="http://schemas.openxmlformats.org/officeDocument/2006/relationships/image" Target="../media/image287.emf"/></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67.xml"/><Relationship Id="rId1" Type="http://schemas.openxmlformats.org/officeDocument/2006/relationships/slideLayout" Target="../slideLayouts/slideLayout41.xml"/><Relationship Id="rId6" Type="http://schemas.openxmlformats.org/officeDocument/2006/relationships/image" Target="../media/image290.png"/><Relationship Id="rId5" Type="http://schemas.openxmlformats.org/officeDocument/2006/relationships/image" Target="../media/image82.png"/><Relationship Id="rId4" Type="http://schemas.openxmlformats.org/officeDocument/2006/relationships/image" Target="../media/image289.png"/></Relationships>
</file>

<file path=ppt/slides/_rels/slide7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68.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69.xml"/><Relationship Id="rId1" Type="http://schemas.openxmlformats.org/officeDocument/2006/relationships/slideLayout" Target="../slideLayouts/slideLayout45.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72.xml"/><Relationship Id="rId1" Type="http://schemas.openxmlformats.org/officeDocument/2006/relationships/slideLayout" Target="../slideLayouts/slideLayout26.xml"/><Relationship Id="rId4" Type="http://schemas.openxmlformats.org/officeDocument/2006/relationships/image" Target="../media/image241.png"/></Relationships>
</file>

<file path=ppt/slides/_rels/slide7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288.png"/><Relationship Id="rId3" Type="http://schemas.openxmlformats.org/officeDocument/2006/relationships/image" Target="../media/image61.png"/><Relationship Id="rId7" Type="http://schemas.openxmlformats.org/officeDocument/2006/relationships/image" Target="../media/image57.png"/><Relationship Id="rId12" Type="http://schemas.openxmlformats.org/officeDocument/2006/relationships/image" Target="../media/image74.png"/><Relationship Id="rId17" Type="http://schemas.openxmlformats.org/officeDocument/2006/relationships/image" Target="../media/image301.jpg"/><Relationship Id="rId2" Type="http://schemas.openxmlformats.org/officeDocument/2006/relationships/notesSlide" Target="../notesSlides/notesSlide73.xml"/><Relationship Id="rId16" Type="http://schemas.openxmlformats.org/officeDocument/2006/relationships/image" Target="../media/image300.png"/><Relationship Id="rId1" Type="http://schemas.openxmlformats.org/officeDocument/2006/relationships/slideLayout" Target="../slideLayouts/slideLayout47.xml"/><Relationship Id="rId6" Type="http://schemas.openxmlformats.org/officeDocument/2006/relationships/image" Target="../media/image63.png"/><Relationship Id="rId11" Type="http://schemas.openxmlformats.org/officeDocument/2006/relationships/image" Target="../media/image55.png"/><Relationship Id="rId5" Type="http://schemas.openxmlformats.org/officeDocument/2006/relationships/image" Target="../media/image263.png"/><Relationship Id="rId15" Type="http://schemas.openxmlformats.org/officeDocument/2006/relationships/image" Target="../media/image299.png"/><Relationship Id="rId10" Type="http://schemas.openxmlformats.org/officeDocument/2006/relationships/image" Target="../media/image297.png"/><Relationship Id="rId4" Type="http://schemas.openxmlformats.org/officeDocument/2006/relationships/image" Target="../media/image296.png"/><Relationship Id="rId9" Type="http://schemas.openxmlformats.org/officeDocument/2006/relationships/image" Target="../media/image47.png"/><Relationship Id="rId14" Type="http://schemas.openxmlformats.org/officeDocument/2006/relationships/image" Target="../media/image298.png"/></Relationships>
</file>

<file path=ppt/slides/_rels/slide78.xml.rels><?xml version="1.0" encoding="UTF-8" standalone="yes"?>
<Relationships xmlns="http://schemas.openxmlformats.org/package/2006/relationships"><Relationship Id="rId3" Type="http://schemas.openxmlformats.org/officeDocument/2006/relationships/hyperlink" Target="https://docs.com/officeitpro/7101/microsoft-cloud-storage-for-enterprise-architects?c=ca4UTZ" TargetMode="External"/><Relationship Id="rId2" Type="http://schemas.openxmlformats.org/officeDocument/2006/relationships/notesSlide" Target="../notesSlides/notesSlide74.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png"/><Relationship Id="rId39" Type="http://schemas.openxmlformats.org/officeDocument/2006/relationships/image" Target="../media/image78.png"/><Relationship Id="rId21" Type="http://schemas.openxmlformats.org/officeDocument/2006/relationships/image" Target="../media/image60.png"/><Relationship Id="rId34" Type="http://schemas.openxmlformats.org/officeDocument/2006/relationships/image" Target="../media/image73.png"/><Relationship Id="rId42" Type="http://schemas.openxmlformats.org/officeDocument/2006/relationships/image" Target="../media/image81.png"/><Relationship Id="rId47" Type="http://schemas.openxmlformats.org/officeDocument/2006/relationships/image" Target="../media/image86.png"/><Relationship Id="rId50" Type="http://schemas.openxmlformats.org/officeDocument/2006/relationships/image" Target="../media/image88.png"/><Relationship Id="rId55" Type="http://schemas.openxmlformats.org/officeDocument/2006/relationships/image" Target="../media/image92.png"/><Relationship Id="rId63" Type="http://schemas.openxmlformats.org/officeDocument/2006/relationships/image" Target="../media/image100.png"/><Relationship Id="rId68" Type="http://schemas.openxmlformats.org/officeDocument/2006/relationships/image" Target="../media/image105.png"/><Relationship Id="rId7" Type="http://schemas.openxmlformats.org/officeDocument/2006/relationships/image" Target="../media/image46.png"/><Relationship Id="rId2" Type="http://schemas.openxmlformats.org/officeDocument/2006/relationships/notesSlide" Target="../notesSlides/notesSlide8.xml"/><Relationship Id="rId16" Type="http://schemas.openxmlformats.org/officeDocument/2006/relationships/image" Target="../media/image55.png"/><Relationship Id="rId29" Type="http://schemas.openxmlformats.org/officeDocument/2006/relationships/image" Target="../media/image68.png"/><Relationship Id="rId1" Type="http://schemas.openxmlformats.org/officeDocument/2006/relationships/slideLayout" Target="../slideLayouts/slideLayout64.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76.png"/><Relationship Id="rId40" Type="http://schemas.openxmlformats.org/officeDocument/2006/relationships/image" Target="../media/image79.png"/><Relationship Id="rId45" Type="http://schemas.openxmlformats.org/officeDocument/2006/relationships/image" Target="../media/image84.png"/><Relationship Id="rId53" Type="http://schemas.openxmlformats.org/officeDocument/2006/relationships/image" Target="../media/image90.png"/><Relationship Id="rId58" Type="http://schemas.openxmlformats.org/officeDocument/2006/relationships/image" Target="../media/image95.png"/><Relationship Id="rId66" Type="http://schemas.openxmlformats.org/officeDocument/2006/relationships/image" Target="../media/image103.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png"/><Relationship Id="rId36" Type="http://schemas.openxmlformats.org/officeDocument/2006/relationships/image" Target="../media/image75.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94.png"/><Relationship Id="rId61" Type="http://schemas.openxmlformats.org/officeDocument/2006/relationships/image" Target="../media/image98.png"/><Relationship Id="rId10" Type="http://schemas.openxmlformats.org/officeDocument/2006/relationships/image" Target="../media/image49.png"/><Relationship Id="rId19" Type="http://schemas.openxmlformats.org/officeDocument/2006/relationships/image" Target="../media/image58.png"/><Relationship Id="rId31" Type="http://schemas.openxmlformats.org/officeDocument/2006/relationships/image" Target="../media/image70.png"/><Relationship Id="rId44" Type="http://schemas.openxmlformats.org/officeDocument/2006/relationships/image" Target="../media/image83.png"/><Relationship Id="rId52" Type="http://schemas.openxmlformats.org/officeDocument/2006/relationships/image" Target="../media/image89.png"/><Relationship Id="rId60" Type="http://schemas.openxmlformats.org/officeDocument/2006/relationships/image" Target="../media/image97.png"/><Relationship Id="rId65" Type="http://schemas.openxmlformats.org/officeDocument/2006/relationships/image" Target="../media/image102.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69.png"/><Relationship Id="rId35" Type="http://schemas.openxmlformats.org/officeDocument/2006/relationships/image" Target="../media/image74.png"/><Relationship Id="rId43" Type="http://schemas.openxmlformats.org/officeDocument/2006/relationships/image" Target="../media/image82.png"/><Relationship Id="rId48" Type="http://schemas.openxmlformats.org/officeDocument/2006/relationships/image" Target="../media/image87.png"/><Relationship Id="rId56" Type="http://schemas.openxmlformats.org/officeDocument/2006/relationships/image" Target="../media/image93.png"/><Relationship Id="rId64" Type="http://schemas.openxmlformats.org/officeDocument/2006/relationships/image" Target="../media/image101.png"/><Relationship Id="rId8" Type="http://schemas.openxmlformats.org/officeDocument/2006/relationships/image" Target="../media/image47.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42.pn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png"/><Relationship Id="rId33" Type="http://schemas.openxmlformats.org/officeDocument/2006/relationships/image" Target="../media/image72.png"/><Relationship Id="rId38" Type="http://schemas.openxmlformats.org/officeDocument/2006/relationships/image" Target="../media/image77.png"/><Relationship Id="rId46" Type="http://schemas.openxmlformats.org/officeDocument/2006/relationships/image" Target="../media/image85.png"/><Relationship Id="rId59" Type="http://schemas.openxmlformats.org/officeDocument/2006/relationships/image" Target="../media/image96.png"/><Relationship Id="rId67" Type="http://schemas.openxmlformats.org/officeDocument/2006/relationships/image" Target="../media/image104.png"/><Relationship Id="rId20" Type="http://schemas.openxmlformats.org/officeDocument/2006/relationships/image" Target="../media/image59.png"/><Relationship Id="rId41" Type="http://schemas.openxmlformats.org/officeDocument/2006/relationships/image" Target="../media/image80.png"/><Relationship Id="rId54" Type="http://schemas.openxmlformats.org/officeDocument/2006/relationships/image" Target="../media/image91.png"/><Relationship Id="rId62" Type="http://schemas.openxmlformats.org/officeDocument/2006/relationships/image" Target="../media/image9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3" Type="http://schemas.openxmlformats.org/officeDocument/2006/relationships/image" Target="../media/image302.emf"/><Relationship Id="rId2" Type="http://schemas.openxmlformats.org/officeDocument/2006/relationships/notesSlide" Target="../notesSlides/notesSlide77.xml"/><Relationship Id="rId1" Type="http://schemas.openxmlformats.org/officeDocument/2006/relationships/slideLayout" Target="../slideLayouts/slideLayout9.xml"/><Relationship Id="rId4" Type="http://schemas.openxmlformats.org/officeDocument/2006/relationships/hyperlink" Target="https://docs.microsoft.com/" TargetMode="External"/></Relationships>
</file>

<file path=ppt/slides/_rels/slide82.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61.png"/><Relationship Id="rId7" Type="http://schemas.openxmlformats.org/officeDocument/2006/relationships/image" Target="../media/image60.png"/><Relationship Id="rId2" Type="http://schemas.openxmlformats.org/officeDocument/2006/relationships/notesSlide" Target="../notesSlides/notesSlide78.xml"/><Relationship Id="rId1" Type="http://schemas.openxmlformats.org/officeDocument/2006/relationships/slideLayout" Target="../slideLayouts/slideLayout25.xml"/><Relationship Id="rId6" Type="http://schemas.openxmlformats.org/officeDocument/2006/relationships/image" Target="../media/image50.png"/><Relationship Id="rId5" Type="http://schemas.openxmlformats.org/officeDocument/2006/relationships/image" Target="../media/image304.png"/><Relationship Id="rId10" Type="http://schemas.openxmlformats.org/officeDocument/2006/relationships/image" Target="../media/image307.png"/><Relationship Id="rId4" Type="http://schemas.openxmlformats.org/officeDocument/2006/relationships/image" Target="../media/image303.png"/><Relationship Id="rId9" Type="http://schemas.openxmlformats.org/officeDocument/2006/relationships/image" Target="../media/image30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7.xml"/></Relationships>
</file>

<file path=ppt/slides/_rels/slide84.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notesSlide" Target="../notesSlides/notesSlide80.xml"/><Relationship Id="rId1" Type="http://schemas.openxmlformats.org/officeDocument/2006/relationships/slideLayout" Target="../slideLayouts/slideLayout47.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82.xml"/><Relationship Id="rId1" Type="http://schemas.openxmlformats.org/officeDocument/2006/relationships/slideLayout" Target="../slideLayouts/slideLayout32.xml"/><Relationship Id="rId5" Type="http://schemas.openxmlformats.org/officeDocument/2006/relationships/image" Target="../media/image50.png"/><Relationship Id="rId4" Type="http://schemas.openxmlformats.org/officeDocument/2006/relationships/image" Target="../media/image304.png"/></Relationships>
</file>

<file path=ppt/slides/_rels/slide87.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83.xml"/><Relationship Id="rId1" Type="http://schemas.openxmlformats.org/officeDocument/2006/relationships/slideLayout" Target="../slideLayouts/slideLayout42.xml"/><Relationship Id="rId5" Type="http://schemas.openxmlformats.org/officeDocument/2006/relationships/image" Target="../media/image313.png"/><Relationship Id="rId4" Type="http://schemas.openxmlformats.org/officeDocument/2006/relationships/image" Target="../media/image5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314.emf"/><Relationship Id="rId2" Type="http://schemas.openxmlformats.org/officeDocument/2006/relationships/notesSlide" Target="../notesSlides/notesSlide85.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10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hyperlink" Target="http://aka.ms/azoverview" TargetMode="External"/><Relationship Id="rId2" Type="http://schemas.openxmlformats.org/officeDocument/2006/relationships/notesSlide" Target="../notesSlides/notesSlide88.xml"/><Relationship Id="rId1" Type="http://schemas.openxmlformats.org/officeDocument/2006/relationships/slideLayout" Target="../slideLayouts/slideLayout52.xml"/><Relationship Id="rId6" Type="http://schemas.openxmlformats.org/officeDocument/2006/relationships/slide" Target="slide46.xml"/><Relationship Id="rId5" Type="http://schemas.openxmlformats.org/officeDocument/2006/relationships/slide" Target="slide58.xml"/><Relationship Id="rId4" Type="http://schemas.openxmlformats.org/officeDocument/2006/relationships/image" Target="../media/image315.png"/></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47.xml"/></Relationships>
</file>

<file path=ppt/slides/_rels/slide94.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90.xml"/><Relationship Id="rId1" Type="http://schemas.openxmlformats.org/officeDocument/2006/relationships/slideLayout" Target="../slideLayouts/slideLayout47.xml"/><Relationship Id="rId4" Type="http://schemas.openxmlformats.org/officeDocument/2006/relationships/image" Target="../media/image317.e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5.xml"/></Relationships>
</file>

<file path=ppt/slides/_rels/slide96.xml.rels><?xml version="1.0" encoding="UTF-8" standalone="yes"?>
<Relationships xmlns="http://schemas.openxmlformats.org/package/2006/relationships"><Relationship Id="rId8" Type="http://schemas.openxmlformats.org/officeDocument/2006/relationships/notesSlide" Target="../notesSlides/notesSlide92.xml"/><Relationship Id="rId3" Type="http://schemas.openxmlformats.org/officeDocument/2006/relationships/tags" Target="../tags/tag4.xml"/><Relationship Id="rId7" Type="http://schemas.openxmlformats.org/officeDocument/2006/relationships/slideLayout" Target="../slideLayouts/slideLayout25.xml"/><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tags" Target="../tags/tag7.xml"/><Relationship Id="rId11" Type="http://schemas.openxmlformats.org/officeDocument/2006/relationships/image" Target="../media/image319.png"/><Relationship Id="rId5" Type="http://schemas.openxmlformats.org/officeDocument/2006/relationships/tags" Target="../tags/tag6.xml"/><Relationship Id="rId10" Type="http://schemas.openxmlformats.org/officeDocument/2006/relationships/image" Target="../media/image318.emf"/><Relationship Id="rId4" Type="http://schemas.openxmlformats.org/officeDocument/2006/relationships/tags" Target="../tags/tag5.xml"/><Relationship Id="rId9" Type="http://schemas.openxmlformats.org/officeDocument/2006/relationships/oleObject" Target="../embeddings/oleObject1.bin"/></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5.xml"/><Relationship Id="rId1" Type="http://schemas.openxmlformats.org/officeDocument/2006/relationships/tags" Target="../tags/tag8.xml"/><Relationship Id="rId4" Type="http://schemas.openxmlformats.org/officeDocument/2006/relationships/image" Target="../media/image320.jpe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5.xml"/><Relationship Id="rId1" Type="http://schemas.openxmlformats.org/officeDocument/2006/relationships/tags" Target="../tags/tag9.xml"/><Relationship Id="rId5" Type="http://schemas.openxmlformats.org/officeDocument/2006/relationships/image" Target="../media/image321.png"/><Relationship Id="rId4" Type="http://schemas.openxmlformats.org/officeDocument/2006/relationships/image" Target="../media/image320.jpeg"/></Relationships>
</file>

<file path=ppt/slides/_rels/slide99.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95.xml"/><Relationship Id="rId1" Type="http://schemas.openxmlformats.org/officeDocument/2006/relationships/slideLayout" Target="../slideLayouts/slideLayout49.xml"/><Relationship Id="rId5" Type="http://schemas.openxmlformats.org/officeDocument/2006/relationships/image" Target="../media/image324.png"/><Relationship Id="rId4" Type="http://schemas.openxmlformats.org/officeDocument/2006/relationships/image" Target="../media/image3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2696" y="2321045"/>
            <a:ext cx="4911635" cy="3069772"/>
          </a:xfrm>
        </p:spPr>
        <p:txBody>
          <a:bodyPr>
            <a:normAutofit fontScale="90000"/>
          </a:bodyPr>
          <a:lstStyle/>
          <a:p>
            <a:r>
              <a:rPr lang="en-US" dirty="0"/>
              <a:t>Azure IaaS Workshop</a:t>
            </a:r>
            <a:br>
              <a:rPr lang="en-US" dirty="0"/>
            </a:br>
            <a:r>
              <a:rPr lang="en-US" dirty="0"/>
              <a:t>for Azure Everywhere Series</a:t>
            </a:r>
            <a:br>
              <a:rPr lang="en-US" dirty="0"/>
            </a:br>
            <a:br>
              <a:rPr lang="en-US" dirty="0"/>
            </a:br>
            <a:br>
              <a:rPr lang="en-US" dirty="0"/>
            </a:br>
            <a:br>
              <a:rPr lang="en-US" dirty="0"/>
            </a:br>
            <a:endParaRPr lang="en-US" dirty="0"/>
          </a:p>
        </p:txBody>
      </p:sp>
      <p:sp>
        <p:nvSpPr>
          <p:cNvPr id="2" name="Text Placeholder 1"/>
          <p:cNvSpPr>
            <a:spLocks noGrp="1"/>
          </p:cNvSpPr>
          <p:nvPr>
            <p:ph type="body" sz="quarter" idx="10"/>
          </p:nvPr>
        </p:nvSpPr>
        <p:spPr/>
        <p:txBody>
          <a:bodyPr/>
          <a:lstStyle/>
          <a:p>
            <a:r>
              <a:rPr lang="en-US" dirty="0"/>
              <a:t>Brian Tirch</a:t>
            </a:r>
          </a:p>
          <a:p>
            <a:endParaRPr lang="en-US" dirty="0"/>
          </a:p>
        </p:txBody>
      </p:sp>
    </p:spTree>
    <p:extLst>
      <p:ext uri="{BB962C8B-B14F-4D97-AF65-F5344CB8AC3E}">
        <p14:creationId xmlns:p14="http://schemas.microsoft.com/office/powerpoint/2010/main" val="364211129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Rectangle 572"/>
          <p:cNvSpPr/>
          <p:nvPr/>
        </p:nvSpPr>
        <p:spPr bwMode="auto">
          <a:xfrm>
            <a:off x="54558" y="767124"/>
            <a:ext cx="12123900" cy="5290233"/>
          </a:xfrm>
          <a:prstGeom prst="rect">
            <a:avLst/>
          </a:prstGeom>
          <a:solidFill>
            <a:srgbClr val="002846"/>
          </a:solidFill>
          <a:ln w="10795" cap="flat" cmpd="sng" algn="ctr">
            <a:noFill/>
            <a:prstDash val="solid"/>
            <a:headEnd type="none" w="med" len="med"/>
            <a:tailEnd type="none" w="med" len="med"/>
          </a:ln>
          <a:effectLst/>
        </p:spPr>
        <p:txBody>
          <a:bodyPr lIns="0" tIns="45630" rIns="0" bIns="45630" anchor="ctr"/>
          <a:lstStyle/>
          <a:p>
            <a:pPr algn="ctr" defTabSz="912157" fontAlgn="base">
              <a:spcBef>
                <a:spcPct val="0"/>
              </a:spcBef>
              <a:spcAft>
                <a:spcPct val="0"/>
              </a:spcAft>
              <a:defRPr/>
            </a:pPr>
            <a:endParaRPr lang="en-US" sz="1958" kern="0" dirty="0">
              <a:gradFill>
                <a:gsLst>
                  <a:gs pos="16814">
                    <a:srgbClr val="FFFFFF"/>
                  </a:gs>
                  <a:gs pos="46000">
                    <a:srgbClr val="FFFFFF"/>
                  </a:gs>
                </a:gsLst>
                <a:lin ang="5400000" scaled="0"/>
              </a:gradFill>
              <a:latin typeface="Segoe UI"/>
              <a:ea typeface="MS PGothic" panose="020B0600070205080204" pitchFamily="34" charset="-128"/>
            </a:endParaRPr>
          </a:p>
        </p:txBody>
      </p:sp>
      <p:sp>
        <p:nvSpPr>
          <p:cNvPr id="574" name="Freeform 573"/>
          <p:cNvSpPr/>
          <p:nvPr/>
        </p:nvSpPr>
        <p:spPr bwMode="auto">
          <a:xfrm>
            <a:off x="11164193" y="2542377"/>
            <a:ext cx="66788" cy="37277"/>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2184">
              <a:defRPr/>
            </a:pPr>
            <a:endParaRPr lang="en-US" sz="1798" kern="0">
              <a:solidFill>
                <a:srgbClr val="FFFFFF"/>
              </a:solidFill>
              <a:latin typeface="Segoe UI"/>
              <a:ea typeface="MS PGothic" panose="020B0600070205080204" pitchFamily="34" charset="-128"/>
            </a:endParaRPr>
          </a:p>
        </p:txBody>
      </p:sp>
      <p:sp>
        <p:nvSpPr>
          <p:cNvPr id="575" name="Rectangle 574"/>
          <p:cNvSpPr/>
          <p:nvPr/>
        </p:nvSpPr>
        <p:spPr bwMode="auto">
          <a:xfrm>
            <a:off x="120653" y="4552261"/>
            <a:ext cx="11939759" cy="1361362"/>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5416" tIns="89466" rIns="175416" bIns="140334"/>
          <a:lstStyle/>
          <a:p>
            <a:pPr algn="ctr" defTabSz="894086" fontAlgn="base">
              <a:lnSpc>
                <a:spcPct val="90000"/>
              </a:lnSpc>
              <a:defRPr/>
            </a:pPr>
            <a:r>
              <a:rPr lang="en-US" sz="1564"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sp>
        <p:nvSpPr>
          <p:cNvPr id="812" name="Rectangle 811"/>
          <p:cNvSpPr/>
          <p:nvPr/>
        </p:nvSpPr>
        <p:spPr bwMode="auto">
          <a:xfrm>
            <a:off x="2892288" y="4916442"/>
            <a:ext cx="2773467" cy="773514"/>
          </a:xfrm>
          <a:prstGeom prst="rect">
            <a:avLst/>
          </a:prstGeom>
          <a:solidFill>
            <a:srgbClr val="0072C6"/>
          </a:solidFill>
          <a:ln w="6350" cap="flat" cmpd="sng" algn="ctr">
            <a:noFill/>
            <a:prstDash val="solid"/>
            <a:miter lim="800000"/>
            <a:headEnd type="none" w="med" len="med"/>
            <a:tailEnd type="none" w="med" len="med"/>
          </a:ln>
          <a:effectLst/>
        </p:spPr>
        <p:txBody>
          <a:bodyPr bIns="140334"/>
          <a:lstStyle/>
          <a:p>
            <a:pPr algn="ctr" defTabSz="894086" fontAlgn="base">
              <a:lnSpc>
                <a:spcPct val="90000"/>
              </a:lnSpc>
              <a:defRPr/>
            </a:pPr>
            <a:r>
              <a:rPr lang="en-US" sz="11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sp>
        <p:nvSpPr>
          <p:cNvPr id="820" name="Rectangle 819"/>
          <p:cNvSpPr/>
          <p:nvPr/>
        </p:nvSpPr>
        <p:spPr bwMode="auto">
          <a:xfrm>
            <a:off x="3206234" y="5170935"/>
            <a:ext cx="647935" cy="355933"/>
          </a:xfrm>
          <a:prstGeom prst="rect">
            <a:avLst/>
          </a:prstGeom>
          <a:noFill/>
          <a:ln w="6350" cap="flat" cmpd="sng" algn="ctr">
            <a:noFill/>
            <a:prstDash val="solid"/>
            <a:miter lim="800000"/>
            <a:headEnd type="none" w="med" len="med"/>
            <a:tailEnd type="none" w="med" len="med"/>
          </a:ln>
          <a:effectLst/>
        </p:spPr>
        <p:txBody>
          <a:bodyPr lIns="44733" tIns="44733" rIns="44733" bIns="44733"/>
          <a:lstStyle/>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821" name="Picture 231" descr="Storage blob.png"/>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953974" y="5232164"/>
            <a:ext cx="242305" cy="24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8" name="Rectangle 817"/>
          <p:cNvSpPr/>
          <p:nvPr/>
        </p:nvSpPr>
        <p:spPr bwMode="auto">
          <a:xfrm>
            <a:off x="4188053" y="5174644"/>
            <a:ext cx="533939" cy="355933"/>
          </a:xfrm>
          <a:prstGeom prst="rect">
            <a:avLst/>
          </a:prstGeom>
          <a:noFill/>
          <a:ln w="6350" cap="flat" cmpd="sng" algn="ctr">
            <a:noFill/>
            <a:prstDash val="solid"/>
            <a:miter lim="800000"/>
            <a:headEnd type="none" w="med" len="med"/>
            <a:tailEnd type="none" w="med" len="med"/>
          </a:ln>
          <a:effectLst/>
        </p:spPr>
        <p:txBody>
          <a:bodyPr lIns="44733" tIns="44733" rIns="44733" bIns="44733"/>
          <a:lstStyle/>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819" name="Picture 232" descr="Storage blob.png"/>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3922074" y="5232164"/>
            <a:ext cx="242305" cy="24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6" name="Rectangle 815"/>
          <p:cNvSpPr/>
          <p:nvPr/>
        </p:nvSpPr>
        <p:spPr bwMode="auto">
          <a:xfrm>
            <a:off x="5058282" y="5173636"/>
            <a:ext cx="607473" cy="355933"/>
          </a:xfrm>
          <a:prstGeom prst="rect">
            <a:avLst/>
          </a:prstGeom>
          <a:noFill/>
          <a:ln w="6350" cap="flat" cmpd="sng" algn="ctr">
            <a:noFill/>
            <a:prstDash val="solid"/>
            <a:miter lim="800000"/>
            <a:headEnd type="none" w="med" len="med"/>
            <a:tailEnd type="none" w="med" len="med"/>
          </a:ln>
          <a:effectLst/>
        </p:spPr>
        <p:txBody>
          <a:bodyPr lIns="44733" tIns="44733" rIns="44733" bIns="44733"/>
          <a:lstStyle/>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817" name="Picture 233" descr="Storage blob.png"/>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4789901" y="5232164"/>
            <a:ext cx="242305" cy="24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 name="Rectangle 791"/>
          <p:cNvSpPr/>
          <p:nvPr/>
        </p:nvSpPr>
        <p:spPr bwMode="auto">
          <a:xfrm>
            <a:off x="254553" y="4916439"/>
            <a:ext cx="2518016" cy="771961"/>
          </a:xfrm>
          <a:prstGeom prst="rect">
            <a:avLst/>
          </a:prstGeom>
          <a:solidFill>
            <a:srgbClr val="0072C6"/>
          </a:solidFill>
          <a:ln w="6350" cap="flat" cmpd="sng" algn="ctr">
            <a:noFill/>
            <a:prstDash val="solid"/>
            <a:miter lim="800000"/>
            <a:headEnd type="none" w="med" len="med"/>
            <a:tailEnd type="none" w="med" len="med"/>
          </a:ln>
          <a:effectLst/>
        </p:spPr>
        <p:txBody>
          <a:bodyPr bIns="140334"/>
          <a:lstStyle/>
          <a:p>
            <a:pPr algn="ctr" defTabSz="894086" fontAlgn="base">
              <a:lnSpc>
                <a:spcPct val="90000"/>
              </a:lnSpc>
              <a:defRPr/>
            </a:pPr>
            <a:r>
              <a:rPr lang="en-US" sz="11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sp>
        <p:nvSpPr>
          <p:cNvPr id="810" name="Rectangle 809"/>
          <p:cNvSpPr/>
          <p:nvPr/>
        </p:nvSpPr>
        <p:spPr bwMode="auto">
          <a:xfrm>
            <a:off x="764215" y="5242054"/>
            <a:ext cx="653202" cy="213398"/>
          </a:xfrm>
          <a:prstGeom prst="rect">
            <a:avLst/>
          </a:prstGeom>
          <a:noFill/>
          <a:ln w="6350" cap="flat" cmpd="sng" algn="ctr">
            <a:noFill/>
            <a:prstDash val="solid"/>
            <a:miter lim="800000"/>
            <a:headEnd type="none" w="med" len="med"/>
            <a:tailEnd type="none" w="med" len="med"/>
          </a:ln>
          <a:effectLst/>
        </p:spPr>
        <p:txBody>
          <a:bodyPr lIns="44733" tIns="44733" rIns="44733" bIns="44733"/>
          <a:lstStyle/>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Machines</a:t>
            </a:r>
          </a:p>
        </p:txBody>
      </p:sp>
      <p:pic>
        <p:nvPicPr>
          <p:cNvPr id="811" name="Picture 395"/>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485560" y="5242055"/>
            <a:ext cx="256285" cy="256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5" name="Rectangle 794"/>
          <p:cNvSpPr/>
          <p:nvPr/>
        </p:nvSpPr>
        <p:spPr bwMode="auto">
          <a:xfrm>
            <a:off x="1829774" y="5116078"/>
            <a:ext cx="920351" cy="241151"/>
          </a:xfrm>
          <a:prstGeom prst="rect">
            <a:avLst/>
          </a:prstGeom>
          <a:noFill/>
          <a:ln w="6350" cap="flat" cmpd="sng" algn="ctr">
            <a:noFill/>
            <a:prstDash val="solid"/>
            <a:miter lim="800000"/>
            <a:headEnd type="none" w="med" len="med"/>
            <a:tailEnd type="none" w="med" len="med"/>
          </a:ln>
          <a:effectLst/>
        </p:spPr>
        <p:txBody>
          <a:bodyPr lIns="44733" tIns="44733" rIns="44733" bIns="44733"/>
          <a:lstStyle/>
          <a:p>
            <a:pPr defTabSz="894086" fontAlgn="base">
              <a:lnSpc>
                <a:spcPct val="90000"/>
              </a:lnSpc>
              <a:defRPr/>
            </a:pPr>
            <a:endParaRPr lang="en-US" sz="977"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94086" fontAlgn="base">
              <a:lnSpc>
                <a:spcPct val="90000"/>
              </a:lnSpc>
              <a:defRPr/>
            </a:pPr>
            <a:r>
              <a:rPr lang="en-US" sz="900" kern="0" dirty="0">
                <a:gradFill>
                  <a:gsLst>
                    <a:gs pos="0">
                      <a:srgbClr val="FFFFFF"/>
                    </a:gs>
                    <a:gs pos="100000">
                      <a:srgbClr val="FFFFFF"/>
                    </a:gs>
                  </a:gsLst>
                  <a:lin ang="5400000" scaled="0"/>
                </a:gradFill>
                <a:latin typeface="Segoe UI"/>
                <a:ea typeface="Segoe UI" pitchFamily="34" charset="0"/>
                <a:cs typeface="Segoe UI" pitchFamily="34" charset="0"/>
              </a:rPr>
              <a:t>VM extensions</a:t>
            </a: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 </a:t>
            </a: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(incl. Containers)</a:t>
            </a:r>
          </a:p>
        </p:txBody>
      </p:sp>
      <p:grpSp>
        <p:nvGrpSpPr>
          <p:cNvPr id="797" name="Group 796"/>
          <p:cNvGrpSpPr/>
          <p:nvPr/>
        </p:nvGrpSpPr>
        <p:grpSpPr bwMode="auto">
          <a:xfrm>
            <a:off x="1730479" y="5286903"/>
            <a:ext cx="71099" cy="76193"/>
            <a:chOff x="429567" y="3925067"/>
            <a:chExt cx="291844" cy="312924"/>
          </a:xfrm>
          <a:solidFill>
            <a:srgbClr val="FFFFFF"/>
          </a:solidFill>
        </p:grpSpPr>
        <p:sp>
          <p:nvSpPr>
            <p:cNvPr id="807" name="Diamond 806"/>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sp>
          <p:nvSpPr>
            <p:cNvPr id="808" name="Diamond 807"/>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sp>
          <p:nvSpPr>
            <p:cNvPr id="809" name="Diamond 808"/>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grpSp>
      <p:sp>
        <p:nvSpPr>
          <p:cNvPr id="798" name="Rounded Rectangle 797"/>
          <p:cNvSpPr/>
          <p:nvPr/>
        </p:nvSpPr>
        <p:spPr bwMode="auto">
          <a:xfrm>
            <a:off x="1617325" y="5272609"/>
            <a:ext cx="215901" cy="166196"/>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grpSp>
        <p:nvGrpSpPr>
          <p:cNvPr id="799" name="Group 798"/>
          <p:cNvGrpSpPr/>
          <p:nvPr/>
        </p:nvGrpSpPr>
        <p:grpSpPr bwMode="auto">
          <a:xfrm>
            <a:off x="1640739" y="5287292"/>
            <a:ext cx="71099" cy="76192"/>
            <a:chOff x="429561" y="3925070"/>
            <a:chExt cx="291847" cy="312921"/>
          </a:xfrm>
          <a:solidFill>
            <a:srgbClr val="FFFFFF"/>
          </a:solidFill>
        </p:grpSpPr>
        <p:sp>
          <p:nvSpPr>
            <p:cNvPr id="804" name="Diamond 803"/>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sp>
          <p:nvSpPr>
            <p:cNvPr id="805" name="Diamond 804"/>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sp>
          <p:nvSpPr>
            <p:cNvPr id="806" name="Diamond 805"/>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grpSp>
      <p:grpSp>
        <p:nvGrpSpPr>
          <p:cNvPr id="800" name="Group 799"/>
          <p:cNvGrpSpPr/>
          <p:nvPr/>
        </p:nvGrpSpPr>
        <p:grpSpPr bwMode="auto">
          <a:xfrm>
            <a:off x="1702495" y="5346946"/>
            <a:ext cx="71099" cy="76191"/>
            <a:chOff x="429564" y="3925074"/>
            <a:chExt cx="291843" cy="312917"/>
          </a:xfrm>
          <a:solidFill>
            <a:srgbClr val="FFFFFF"/>
          </a:solidFill>
        </p:grpSpPr>
        <p:sp>
          <p:nvSpPr>
            <p:cNvPr id="801" name="Diamond 800"/>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sp>
          <p:nvSpPr>
            <p:cNvPr id="802" name="Diamond 801"/>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sp>
          <p:nvSpPr>
            <p:cNvPr id="803" name="Diamond 802"/>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grpSp>
      <p:sp>
        <p:nvSpPr>
          <p:cNvPr id="770" name="Rectangle 769"/>
          <p:cNvSpPr/>
          <p:nvPr/>
        </p:nvSpPr>
        <p:spPr bwMode="auto">
          <a:xfrm>
            <a:off x="5783644" y="4916442"/>
            <a:ext cx="6157046" cy="773514"/>
          </a:xfrm>
          <a:prstGeom prst="rect">
            <a:avLst/>
          </a:prstGeom>
          <a:solidFill>
            <a:srgbClr val="0072C6"/>
          </a:solidFill>
          <a:ln w="6350" cap="flat" cmpd="sng" algn="ctr">
            <a:noFill/>
            <a:prstDash val="solid"/>
            <a:miter lim="800000"/>
            <a:headEnd type="none" w="med" len="med"/>
            <a:tailEnd type="none" w="med" len="med"/>
          </a:ln>
          <a:effectLst/>
        </p:spPr>
        <p:txBody>
          <a:bodyPr bIns="140334"/>
          <a:lstStyle/>
          <a:p>
            <a:pPr algn="ctr" defTabSz="894086" fontAlgn="base">
              <a:lnSpc>
                <a:spcPct val="90000"/>
              </a:lnSpc>
              <a:defRPr/>
            </a:pPr>
            <a:r>
              <a:rPr lang="en-US" sz="11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sp>
        <p:nvSpPr>
          <p:cNvPr id="790" name="Rectangle 789"/>
          <p:cNvSpPr/>
          <p:nvPr/>
        </p:nvSpPr>
        <p:spPr bwMode="auto">
          <a:xfrm>
            <a:off x="6140893" y="5190526"/>
            <a:ext cx="665086" cy="339040"/>
          </a:xfrm>
          <a:prstGeom prst="rect">
            <a:avLst/>
          </a:prstGeom>
          <a:noFill/>
          <a:ln w="6350" cap="flat" cmpd="sng" algn="ctr">
            <a:noFill/>
            <a:prstDash val="solid"/>
            <a:miter lim="800000"/>
            <a:headEnd type="none" w="med" len="med"/>
            <a:tailEnd type="none" w="med" len="med"/>
          </a:ln>
          <a:effectLst/>
        </p:spPr>
        <p:txBody>
          <a:bodyPr lIns="44733" tIns="44733" rIns="44733" bIns="44733"/>
          <a:lstStyle/>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791" name="Picture 226"/>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5878669" y="5221212"/>
            <a:ext cx="262498" cy="262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 name="Rectangle 787"/>
          <p:cNvSpPr/>
          <p:nvPr/>
        </p:nvSpPr>
        <p:spPr bwMode="auto">
          <a:xfrm>
            <a:off x="8602951" y="5190289"/>
            <a:ext cx="538257" cy="339279"/>
          </a:xfrm>
          <a:prstGeom prst="rect">
            <a:avLst/>
          </a:prstGeom>
          <a:noFill/>
          <a:ln w="6350" cap="flat" cmpd="sng" algn="ctr">
            <a:noFill/>
            <a:prstDash val="solid"/>
            <a:miter lim="800000"/>
            <a:headEnd type="none" w="med" len="med"/>
            <a:tailEnd type="none" w="med" len="med"/>
          </a:ln>
          <a:effectLst/>
        </p:spPr>
        <p:txBody>
          <a:bodyPr lIns="44733" tIns="44733" rIns="44733" bIns="44733"/>
          <a:lstStyle/>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789" name="Picture 227"/>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8304968" y="5213876"/>
            <a:ext cx="278927" cy="27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6" name="Rectangle 785"/>
          <p:cNvSpPr/>
          <p:nvPr/>
        </p:nvSpPr>
        <p:spPr bwMode="auto">
          <a:xfrm>
            <a:off x="9411801" y="5190289"/>
            <a:ext cx="612074" cy="339279"/>
          </a:xfrm>
          <a:prstGeom prst="rect">
            <a:avLst/>
          </a:prstGeom>
          <a:noFill/>
          <a:ln w="6350" cap="flat" cmpd="sng" algn="ctr">
            <a:noFill/>
            <a:prstDash val="solid"/>
            <a:miter lim="800000"/>
            <a:headEnd type="none" w="med" len="med"/>
            <a:tailEnd type="none" w="med" len="med"/>
          </a:ln>
          <a:effectLst/>
        </p:spPr>
        <p:txBody>
          <a:bodyPr lIns="44733" tIns="44733" rIns="44733" bIns="44733"/>
          <a:lstStyle/>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787" name="Picture 88"/>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9185533" y="5249948"/>
            <a:ext cx="206581" cy="20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4" name="Rectangle 783"/>
          <p:cNvSpPr/>
          <p:nvPr/>
        </p:nvSpPr>
        <p:spPr bwMode="auto">
          <a:xfrm>
            <a:off x="11166544" y="5190289"/>
            <a:ext cx="715126" cy="339279"/>
          </a:xfrm>
          <a:prstGeom prst="rect">
            <a:avLst/>
          </a:prstGeom>
          <a:noFill/>
          <a:ln w="6350" cap="flat" cmpd="sng" algn="ctr">
            <a:noFill/>
            <a:prstDash val="solid"/>
            <a:miter lim="800000"/>
            <a:headEnd type="none" w="med" len="med"/>
            <a:tailEnd type="none" w="med" len="med"/>
          </a:ln>
          <a:effectLst/>
        </p:spPr>
        <p:txBody>
          <a:bodyPr lIns="44733" tIns="44733" rIns="44733" bIns="44733"/>
          <a:lstStyle/>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785" name="Freeform 784"/>
          <p:cNvSpPr/>
          <p:nvPr/>
        </p:nvSpPr>
        <p:spPr bwMode="auto">
          <a:xfrm rot="2700000">
            <a:off x="10917575" y="5260045"/>
            <a:ext cx="184835" cy="184834"/>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sp>
        <p:nvSpPr>
          <p:cNvPr id="782" name="Rectangle 781"/>
          <p:cNvSpPr/>
          <p:nvPr/>
        </p:nvSpPr>
        <p:spPr bwMode="auto">
          <a:xfrm>
            <a:off x="7867632" y="5190289"/>
            <a:ext cx="393012" cy="339279"/>
          </a:xfrm>
          <a:prstGeom prst="rect">
            <a:avLst/>
          </a:prstGeom>
          <a:noFill/>
          <a:ln w="6350" cap="flat" cmpd="sng" algn="ctr">
            <a:noFill/>
            <a:prstDash val="solid"/>
            <a:miter lim="800000"/>
            <a:headEnd type="none" w="med" len="med"/>
            <a:tailEnd type="none" w="med" len="med"/>
          </a:ln>
          <a:effectLst/>
        </p:spPr>
        <p:txBody>
          <a:bodyPr lIns="44733" tIns="44733" rIns="44733" bIns="44733" anchor="ctr" anchorCtr="0"/>
          <a:lstStyle/>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783" name="Picture 3"/>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7617738" y="5237955"/>
            <a:ext cx="229014" cy="229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0" name="Rectangle 779"/>
          <p:cNvSpPr/>
          <p:nvPr/>
        </p:nvSpPr>
        <p:spPr bwMode="auto">
          <a:xfrm>
            <a:off x="10295999" y="5190289"/>
            <a:ext cx="577249" cy="339279"/>
          </a:xfrm>
          <a:prstGeom prst="rect">
            <a:avLst/>
          </a:prstGeom>
          <a:noFill/>
          <a:ln w="6350" cap="flat" cmpd="sng" algn="ctr">
            <a:noFill/>
            <a:prstDash val="solid"/>
            <a:miter lim="800000"/>
            <a:headEnd type="none" w="med" len="med"/>
            <a:tailEnd type="none" w="med" len="med"/>
          </a:ln>
          <a:effectLst/>
        </p:spPr>
        <p:txBody>
          <a:bodyPr lIns="44733" tIns="44733" rIns="44733" bIns="44733"/>
          <a:lstStyle/>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781" name="Picture 9"/>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10068197" y="5234415"/>
            <a:ext cx="236093" cy="236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 name="Rectangle 777"/>
          <p:cNvSpPr/>
          <p:nvPr/>
        </p:nvSpPr>
        <p:spPr bwMode="auto">
          <a:xfrm>
            <a:off x="7000603" y="5190526"/>
            <a:ext cx="572810" cy="339040"/>
          </a:xfrm>
          <a:prstGeom prst="rect">
            <a:avLst/>
          </a:prstGeom>
          <a:noFill/>
          <a:ln w="6350" cap="flat" cmpd="sng" algn="ctr">
            <a:noFill/>
            <a:prstDash val="solid"/>
            <a:miter lim="800000"/>
            <a:headEnd type="none" w="med" len="med"/>
            <a:tailEnd type="none" w="med" len="med"/>
          </a:ln>
          <a:effectLst/>
        </p:spPr>
        <p:txBody>
          <a:bodyPr lIns="44733" tIns="44733" rIns="44733" bIns="44733"/>
          <a:lstStyle/>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779" name="Picture 1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6743547" y="5235969"/>
            <a:ext cx="234540" cy="23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9" name="Rectangle 578"/>
          <p:cNvSpPr/>
          <p:nvPr/>
        </p:nvSpPr>
        <p:spPr bwMode="auto">
          <a:xfrm>
            <a:off x="54559" y="767123"/>
            <a:ext cx="12005854" cy="3826526"/>
          </a:xfrm>
          <a:prstGeom prst="rect">
            <a:avLst/>
          </a:prstGeom>
          <a:solidFill>
            <a:srgbClr val="005695"/>
          </a:solidFill>
          <a:ln w="6350" cap="flat" cmpd="sng" algn="ctr">
            <a:noFill/>
            <a:prstDash val="solid"/>
            <a:miter lim="800000"/>
            <a:headEnd type="none" w="med" len="med"/>
            <a:tailEnd type="none" w="med" len="med"/>
          </a:ln>
          <a:effectLst/>
        </p:spPr>
        <p:txBody>
          <a:bodyPr lIns="175416" tIns="140334" rIns="175416" bIns="140334"/>
          <a:lstStyle/>
          <a:p>
            <a:pPr algn="ctr" defTabSz="894086" fontAlgn="base">
              <a:lnSpc>
                <a:spcPct val="90000"/>
              </a:lnSpc>
              <a:defRPr/>
            </a:pPr>
            <a:r>
              <a:rPr lang="en-US" sz="1564"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sp>
        <p:nvSpPr>
          <p:cNvPr id="751" name="Rectangle 750"/>
          <p:cNvSpPr/>
          <p:nvPr/>
        </p:nvSpPr>
        <p:spPr bwMode="auto">
          <a:xfrm>
            <a:off x="4265070" y="767124"/>
            <a:ext cx="3656052" cy="1341999"/>
          </a:xfrm>
          <a:prstGeom prst="rect">
            <a:avLst/>
          </a:prstGeom>
          <a:solidFill>
            <a:srgbClr val="0072C6"/>
          </a:solidFill>
          <a:ln w="6350" cap="flat" cmpd="sng" algn="ctr">
            <a:noFill/>
            <a:prstDash val="solid"/>
            <a:miter lim="800000"/>
            <a:headEnd type="none" w="med" len="med"/>
            <a:tailEnd type="none" w="med" len="med"/>
          </a:ln>
          <a:effectLst/>
        </p:spPr>
        <p:txBody>
          <a:bodyPr lIns="175416" tIns="140334" rIns="175416" bIns="140334"/>
          <a:lstStyle/>
          <a:p>
            <a:pPr algn="ctr" defTabSz="894086" fontAlgn="base">
              <a:lnSpc>
                <a:spcPct val="90000"/>
              </a:lnSpc>
              <a:defRPr/>
            </a:pPr>
            <a:r>
              <a:rPr lang="en-US" sz="11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752" name="Group 751"/>
          <p:cNvGrpSpPr/>
          <p:nvPr/>
        </p:nvGrpSpPr>
        <p:grpSpPr>
          <a:xfrm>
            <a:off x="4440768" y="1154107"/>
            <a:ext cx="982177" cy="293563"/>
            <a:chOff x="4516491" y="987018"/>
            <a:chExt cx="1003842" cy="300037"/>
          </a:xfrm>
        </p:grpSpPr>
        <p:sp>
          <p:nvSpPr>
            <p:cNvPr id="768" name="TextBox 767"/>
            <p:cNvSpPr txBox="1"/>
            <p:nvPr/>
          </p:nvSpPr>
          <p:spPr bwMode="auto">
            <a:xfrm>
              <a:off x="4861521" y="987018"/>
              <a:ext cx="658812" cy="300037"/>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Web </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Apps</a:t>
              </a:r>
            </a:p>
          </p:txBody>
        </p:sp>
        <p:pic>
          <p:nvPicPr>
            <p:cNvPr id="769" name="Picture 151"/>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3" name="Group 752"/>
          <p:cNvGrpSpPr/>
          <p:nvPr/>
        </p:nvGrpSpPr>
        <p:grpSpPr>
          <a:xfrm>
            <a:off x="4440768" y="1712410"/>
            <a:ext cx="982177" cy="284906"/>
            <a:chOff x="4516491" y="1514601"/>
            <a:chExt cx="1003842" cy="291190"/>
          </a:xfrm>
        </p:grpSpPr>
        <p:sp>
          <p:nvSpPr>
            <p:cNvPr id="766" name="TextBox 765"/>
            <p:cNvSpPr txBox="1"/>
            <p:nvPr/>
          </p:nvSpPr>
          <p:spPr bwMode="auto">
            <a:xfrm>
              <a:off x="4861521" y="1530021"/>
              <a:ext cx="658812" cy="260350"/>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Mobile</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Apps</a:t>
              </a:r>
            </a:p>
          </p:txBody>
        </p:sp>
        <p:pic>
          <p:nvPicPr>
            <p:cNvPr id="767" name="Picture 153"/>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4" name="Group 753"/>
          <p:cNvGrpSpPr/>
          <p:nvPr/>
        </p:nvGrpSpPr>
        <p:grpSpPr>
          <a:xfrm>
            <a:off x="6720365" y="1152553"/>
            <a:ext cx="995806" cy="295117"/>
            <a:chOff x="6784198" y="987352"/>
            <a:chExt cx="1017770" cy="301625"/>
          </a:xfrm>
        </p:grpSpPr>
        <p:sp>
          <p:nvSpPr>
            <p:cNvPr id="764" name="TextBox 763"/>
            <p:cNvSpPr txBox="1"/>
            <p:nvPr/>
          </p:nvSpPr>
          <p:spPr bwMode="auto">
            <a:xfrm>
              <a:off x="7143156" y="987352"/>
              <a:ext cx="658812"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API</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Management</a:t>
              </a:r>
            </a:p>
          </p:txBody>
        </p:sp>
        <p:pic>
          <p:nvPicPr>
            <p:cNvPr id="765" name="Picture 155"/>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5" name="Group 754"/>
          <p:cNvGrpSpPr/>
          <p:nvPr/>
        </p:nvGrpSpPr>
        <p:grpSpPr>
          <a:xfrm>
            <a:off x="5572668" y="1159130"/>
            <a:ext cx="997970" cy="288540"/>
            <a:chOff x="5648693" y="1000311"/>
            <a:chExt cx="1019983" cy="294904"/>
          </a:xfrm>
        </p:grpSpPr>
        <p:sp>
          <p:nvSpPr>
            <p:cNvPr id="762" name="TextBox 761"/>
            <p:cNvSpPr txBox="1"/>
            <p:nvPr/>
          </p:nvSpPr>
          <p:spPr bwMode="auto">
            <a:xfrm>
              <a:off x="6008276" y="1024727"/>
              <a:ext cx="660400" cy="25717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API</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Apps</a:t>
              </a:r>
            </a:p>
          </p:txBody>
        </p:sp>
        <p:pic>
          <p:nvPicPr>
            <p:cNvPr id="763" name="Picture 157"/>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6" name="Group 755"/>
          <p:cNvGrpSpPr/>
          <p:nvPr/>
        </p:nvGrpSpPr>
        <p:grpSpPr>
          <a:xfrm>
            <a:off x="5572668" y="1712409"/>
            <a:ext cx="1000573" cy="295117"/>
            <a:chOff x="5646034" y="1516851"/>
            <a:chExt cx="1022642" cy="301625"/>
          </a:xfrm>
        </p:grpSpPr>
        <p:sp>
          <p:nvSpPr>
            <p:cNvPr id="760" name="TextBox 759"/>
            <p:cNvSpPr txBox="1"/>
            <p:nvPr/>
          </p:nvSpPr>
          <p:spPr bwMode="auto">
            <a:xfrm>
              <a:off x="6008276" y="1516851"/>
              <a:ext cx="660400"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Logic</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Apps</a:t>
              </a:r>
            </a:p>
          </p:txBody>
        </p:sp>
        <p:pic>
          <p:nvPicPr>
            <p:cNvPr id="761" name="Picture 159"/>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7" name="Group 756"/>
          <p:cNvGrpSpPr/>
          <p:nvPr/>
        </p:nvGrpSpPr>
        <p:grpSpPr>
          <a:xfrm>
            <a:off x="6720362" y="1712409"/>
            <a:ext cx="995807" cy="295117"/>
            <a:chOff x="6784198" y="1512087"/>
            <a:chExt cx="1017771" cy="301625"/>
          </a:xfrm>
        </p:grpSpPr>
        <p:sp>
          <p:nvSpPr>
            <p:cNvPr id="758" name="TextBox 757"/>
            <p:cNvSpPr txBox="1"/>
            <p:nvPr/>
          </p:nvSpPr>
          <p:spPr bwMode="auto">
            <a:xfrm>
              <a:off x="7143156" y="1512087"/>
              <a:ext cx="658813"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Notification</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Hubs</a:t>
              </a:r>
            </a:p>
          </p:txBody>
        </p:sp>
        <p:pic>
          <p:nvPicPr>
            <p:cNvPr id="759" name="Picture 161"/>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43" name="Rectangle 742"/>
          <p:cNvSpPr/>
          <p:nvPr/>
        </p:nvSpPr>
        <p:spPr bwMode="auto">
          <a:xfrm>
            <a:off x="2052553" y="3653825"/>
            <a:ext cx="2437786" cy="821664"/>
          </a:xfrm>
          <a:prstGeom prst="rect">
            <a:avLst/>
          </a:prstGeom>
          <a:solidFill>
            <a:srgbClr val="0072C6"/>
          </a:solidFill>
          <a:ln w="6350" cap="flat" cmpd="sng" algn="ctr">
            <a:noFill/>
            <a:prstDash val="solid"/>
            <a:miter lim="800000"/>
            <a:headEnd type="none" w="med" len="med"/>
            <a:tailEnd type="none" w="med" len="med"/>
          </a:ln>
          <a:effectLst/>
        </p:spPr>
        <p:txBody>
          <a:bodyPr lIns="175416" tIns="140334" rIns="175416" bIns="140334"/>
          <a:lstStyle/>
          <a:p>
            <a:pPr algn="ctr" defTabSz="894086" fontAlgn="base">
              <a:lnSpc>
                <a:spcPct val="90000"/>
              </a:lnSpc>
              <a:defRPr/>
            </a:pPr>
            <a:r>
              <a:rPr lang="en-US" sz="11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744" name="Group 743"/>
          <p:cNvGrpSpPr/>
          <p:nvPr/>
        </p:nvGrpSpPr>
        <p:grpSpPr>
          <a:xfrm>
            <a:off x="2166621" y="4051454"/>
            <a:ext cx="2034218" cy="294363"/>
            <a:chOff x="2198592" y="4014101"/>
            <a:chExt cx="2079086" cy="300855"/>
          </a:xfrm>
        </p:grpSpPr>
        <p:grpSp>
          <p:nvGrpSpPr>
            <p:cNvPr id="745" name="Group 342"/>
            <p:cNvGrpSpPr>
              <a:grpSpLocks/>
            </p:cNvGrpSpPr>
            <p:nvPr/>
          </p:nvGrpSpPr>
          <p:grpSpPr bwMode="auto">
            <a:xfrm>
              <a:off x="3256056" y="4014101"/>
              <a:ext cx="1021622" cy="300855"/>
              <a:chOff x="3495416" y="3743131"/>
              <a:chExt cx="1021282" cy="301105"/>
            </a:xfrm>
          </p:grpSpPr>
          <p:sp>
            <p:nvSpPr>
              <p:cNvPr id="749" name="TextBox 162"/>
              <p:cNvSpPr txBox="1">
                <a:spLocks noChangeArrowheads="1"/>
              </p:cNvSpPr>
              <p:nvPr/>
            </p:nvSpPr>
            <p:spPr bwMode="auto">
              <a:xfrm>
                <a:off x="3857542" y="3743131"/>
                <a:ext cx="659156" cy="301105"/>
              </a:xfrm>
              <a:prstGeom prst="rect">
                <a:avLst/>
              </a:prstGeom>
              <a:noFill/>
              <a:ln>
                <a:noFill/>
              </a:ln>
              <a:extLst/>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altLang="en-US" sz="881" kern="0" dirty="0">
                    <a:gradFill>
                      <a:gsLst>
                        <a:gs pos="76250">
                          <a:srgbClr val="FFFFFF"/>
                        </a:gs>
                        <a:gs pos="31000">
                          <a:srgbClr val="FFFFFF"/>
                        </a:gs>
                      </a:gsLst>
                      <a:lin ang="5400000" scaled="0"/>
                    </a:gradFill>
                    <a:latin typeface="Segoe UI"/>
                  </a:rPr>
                  <a:t>Content Delivery</a:t>
                </a:r>
                <a:br>
                  <a:rPr lang="en-US" altLang="en-US" sz="881" kern="0" dirty="0">
                    <a:gradFill>
                      <a:gsLst>
                        <a:gs pos="76250">
                          <a:srgbClr val="FFFFFF"/>
                        </a:gs>
                        <a:gs pos="31000">
                          <a:srgbClr val="FFFFFF"/>
                        </a:gs>
                      </a:gsLst>
                      <a:lin ang="5400000" scaled="0"/>
                    </a:gradFill>
                    <a:latin typeface="Segoe UI"/>
                  </a:rPr>
                </a:br>
                <a:r>
                  <a:rPr lang="en-US" altLang="en-US" sz="881" kern="0" dirty="0">
                    <a:gradFill>
                      <a:gsLst>
                        <a:gs pos="76250">
                          <a:srgbClr val="FFFFFF"/>
                        </a:gs>
                        <a:gs pos="31000">
                          <a:srgbClr val="FFFFFF"/>
                        </a:gs>
                      </a:gsLst>
                      <a:lin ang="5400000" scaled="0"/>
                    </a:gradFill>
                    <a:latin typeface="Segoe UI"/>
                  </a:rPr>
                  <a:t>Network (CDN)</a:t>
                </a:r>
              </a:p>
            </p:txBody>
          </p:sp>
          <p:pic>
            <p:nvPicPr>
              <p:cNvPr id="750" name="Picture 163" descr="Content Delivery Network (CDN).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46" name="Group 341"/>
            <p:cNvGrpSpPr>
              <a:grpSpLocks/>
            </p:cNvGrpSpPr>
            <p:nvPr/>
          </p:nvGrpSpPr>
          <p:grpSpPr bwMode="auto">
            <a:xfrm>
              <a:off x="2198592" y="4014101"/>
              <a:ext cx="1014521" cy="300036"/>
              <a:chOff x="2682792" y="3748793"/>
              <a:chExt cx="1014184" cy="300286"/>
            </a:xfrm>
          </p:grpSpPr>
          <p:sp>
            <p:nvSpPr>
              <p:cNvPr id="747" name="TextBox 746"/>
              <p:cNvSpPr txBox="1"/>
              <p:nvPr/>
            </p:nvSpPr>
            <p:spPr>
              <a:xfrm>
                <a:off x="3038382" y="3748793"/>
                <a:ext cx="658594" cy="300286"/>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Media</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Services</a:t>
                </a:r>
              </a:p>
            </p:txBody>
          </p:sp>
          <p:pic>
            <p:nvPicPr>
              <p:cNvPr id="748" name="Picture 165" descr="Media Services.png"/>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23" name="Rectangle 722"/>
          <p:cNvSpPr/>
          <p:nvPr/>
        </p:nvSpPr>
        <p:spPr bwMode="auto">
          <a:xfrm>
            <a:off x="4609673" y="2216688"/>
            <a:ext cx="2810931" cy="2254901"/>
          </a:xfrm>
          <a:prstGeom prst="rect">
            <a:avLst/>
          </a:prstGeom>
          <a:solidFill>
            <a:srgbClr val="0072C6"/>
          </a:solidFill>
          <a:ln w="6350" cap="flat" cmpd="sng" algn="ctr">
            <a:noFill/>
            <a:prstDash val="solid"/>
            <a:miter lim="800000"/>
            <a:headEnd type="none" w="med" len="med"/>
            <a:tailEnd type="none" w="med" len="med"/>
          </a:ln>
          <a:effectLst/>
        </p:spPr>
        <p:txBody>
          <a:bodyPr lIns="175416" tIns="140334" rIns="175416" bIns="140334"/>
          <a:lstStyle/>
          <a:p>
            <a:pPr algn="ctr" defTabSz="894086" fontAlgn="base">
              <a:lnSpc>
                <a:spcPct val="90000"/>
              </a:lnSpc>
              <a:defRPr/>
            </a:pPr>
            <a:r>
              <a:rPr lang="en-US" sz="11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1"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724" name="Group 723"/>
          <p:cNvGrpSpPr/>
          <p:nvPr/>
        </p:nvGrpSpPr>
        <p:grpSpPr>
          <a:xfrm>
            <a:off x="4860803" y="2625652"/>
            <a:ext cx="2310166" cy="1553475"/>
            <a:chOff x="4805017" y="2556851"/>
            <a:chExt cx="2361121" cy="1587740"/>
          </a:xfrm>
        </p:grpSpPr>
        <p:grpSp>
          <p:nvGrpSpPr>
            <p:cNvPr id="725" name="Group 724"/>
            <p:cNvGrpSpPr/>
            <p:nvPr/>
          </p:nvGrpSpPr>
          <p:grpSpPr>
            <a:xfrm>
              <a:off x="4811883" y="2556851"/>
              <a:ext cx="1046240" cy="337079"/>
              <a:chOff x="4811883" y="2556851"/>
              <a:chExt cx="1046240" cy="337079"/>
            </a:xfrm>
          </p:grpSpPr>
          <p:sp>
            <p:nvSpPr>
              <p:cNvPr id="741" name="TextBox 740"/>
              <p:cNvSpPr txBox="1"/>
              <p:nvPr/>
            </p:nvSpPr>
            <p:spPr bwMode="auto">
              <a:xfrm>
                <a:off x="5199310" y="2574578"/>
                <a:ext cx="658813"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err="1">
                    <a:gradFill>
                      <a:gsLst>
                        <a:gs pos="76250">
                          <a:srgbClr val="FFFFFF"/>
                        </a:gs>
                        <a:gs pos="31000">
                          <a:srgbClr val="FFFFFF"/>
                        </a:gs>
                      </a:gsLst>
                      <a:lin ang="5400000" scaled="0"/>
                    </a:gradFill>
                    <a:latin typeface="Segoe UI"/>
                  </a:rPr>
                  <a:t>HDInsight</a:t>
                </a:r>
                <a:endParaRPr lang="en-US" sz="977" kern="0" dirty="0">
                  <a:gradFill>
                    <a:gsLst>
                      <a:gs pos="76250">
                        <a:srgbClr val="FFFFFF"/>
                      </a:gs>
                      <a:gs pos="31000">
                        <a:srgbClr val="FFFFFF"/>
                      </a:gs>
                    </a:gsLst>
                    <a:lin ang="5400000" scaled="0"/>
                  </a:gradFill>
                  <a:latin typeface="Segoe UI"/>
                </a:endParaRPr>
              </a:p>
            </p:txBody>
          </p:sp>
          <p:pic>
            <p:nvPicPr>
              <p:cNvPr id="742" name="Picture 181"/>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6" name="Group 725"/>
            <p:cNvGrpSpPr/>
            <p:nvPr/>
          </p:nvGrpSpPr>
          <p:grpSpPr>
            <a:xfrm>
              <a:off x="6162402" y="2574420"/>
              <a:ext cx="1003736" cy="301625"/>
              <a:chOff x="6162402" y="2574420"/>
              <a:chExt cx="1003736" cy="301625"/>
            </a:xfrm>
          </p:grpSpPr>
          <p:sp>
            <p:nvSpPr>
              <p:cNvPr id="739" name="TextBox 738"/>
              <p:cNvSpPr txBox="1"/>
              <p:nvPr/>
            </p:nvSpPr>
            <p:spPr bwMode="auto">
              <a:xfrm>
                <a:off x="6507325" y="2574420"/>
                <a:ext cx="658813"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Machine</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Learning</a:t>
                </a:r>
              </a:p>
            </p:txBody>
          </p:sp>
          <p:pic>
            <p:nvPicPr>
              <p:cNvPr id="740" name="Picture 183"/>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7" name="Group 726"/>
            <p:cNvGrpSpPr/>
            <p:nvPr/>
          </p:nvGrpSpPr>
          <p:grpSpPr>
            <a:xfrm>
              <a:off x="4805017" y="3834139"/>
              <a:ext cx="1053105" cy="310452"/>
              <a:chOff x="4805017" y="3834139"/>
              <a:chExt cx="1053105" cy="310452"/>
            </a:xfrm>
          </p:grpSpPr>
          <p:sp>
            <p:nvSpPr>
              <p:cNvPr id="737" name="TextBox 736"/>
              <p:cNvSpPr txBox="1"/>
              <p:nvPr/>
            </p:nvSpPr>
            <p:spPr bwMode="auto">
              <a:xfrm>
                <a:off x="5199310" y="3838553"/>
                <a:ext cx="658812"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Stream</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Analytics</a:t>
                </a:r>
              </a:p>
            </p:txBody>
          </p:sp>
          <p:pic>
            <p:nvPicPr>
              <p:cNvPr id="738" name="Picture 185"/>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8" name="Group 727"/>
            <p:cNvGrpSpPr/>
            <p:nvPr/>
          </p:nvGrpSpPr>
          <p:grpSpPr>
            <a:xfrm>
              <a:off x="4809230" y="3192842"/>
              <a:ext cx="1048893" cy="305501"/>
              <a:chOff x="4809230" y="3192842"/>
              <a:chExt cx="1048893" cy="305501"/>
            </a:xfrm>
          </p:grpSpPr>
          <p:sp>
            <p:nvSpPr>
              <p:cNvPr id="735" name="TextBox 734"/>
              <p:cNvSpPr txBox="1"/>
              <p:nvPr/>
            </p:nvSpPr>
            <p:spPr bwMode="auto">
              <a:xfrm>
                <a:off x="5199310" y="3198305"/>
                <a:ext cx="658813" cy="300038"/>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Data</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Factory</a:t>
                </a:r>
              </a:p>
            </p:txBody>
          </p:sp>
          <p:pic>
            <p:nvPicPr>
              <p:cNvPr id="736" name="Picture 187"/>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9" name="Group 728"/>
            <p:cNvGrpSpPr/>
            <p:nvPr/>
          </p:nvGrpSpPr>
          <p:grpSpPr>
            <a:xfrm>
              <a:off x="6159534" y="3198305"/>
              <a:ext cx="1006604" cy="300037"/>
              <a:chOff x="6159534" y="3198305"/>
              <a:chExt cx="1006604" cy="300037"/>
            </a:xfrm>
          </p:grpSpPr>
          <p:sp>
            <p:nvSpPr>
              <p:cNvPr id="733" name="TextBox 732"/>
              <p:cNvSpPr txBox="1"/>
              <p:nvPr/>
            </p:nvSpPr>
            <p:spPr bwMode="auto">
              <a:xfrm>
                <a:off x="6507325" y="3198305"/>
                <a:ext cx="658813" cy="300037"/>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Event</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Hubs</a:t>
                </a:r>
              </a:p>
            </p:txBody>
          </p:sp>
          <p:pic>
            <p:nvPicPr>
              <p:cNvPr id="734" name="Picture 189"/>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30" name="Group 729"/>
            <p:cNvGrpSpPr/>
            <p:nvPr/>
          </p:nvGrpSpPr>
          <p:grpSpPr>
            <a:xfrm>
              <a:off x="6165936" y="3834755"/>
              <a:ext cx="1000202" cy="296566"/>
              <a:chOff x="6165936" y="3834755"/>
              <a:chExt cx="1000202" cy="296566"/>
            </a:xfrm>
          </p:grpSpPr>
          <p:sp>
            <p:nvSpPr>
              <p:cNvPr id="731" name="TextBox 730"/>
              <p:cNvSpPr txBox="1"/>
              <p:nvPr/>
            </p:nvSpPr>
            <p:spPr bwMode="auto">
              <a:xfrm>
                <a:off x="6507325" y="3853657"/>
                <a:ext cx="658813" cy="258762"/>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Mobile</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Engagement</a:t>
                </a:r>
              </a:p>
            </p:txBody>
          </p:sp>
          <p:pic>
            <p:nvPicPr>
              <p:cNvPr id="732" name="Picture 191"/>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09" name="Rectangle 708"/>
          <p:cNvSpPr/>
          <p:nvPr/>
        </p:nvSpPr>
        <p:spPr bwMode="auto">
          <a:xfrm>
            <a:off x="2052554" y="2216687"/>
            <a:ext cx="2444835" cy="1323360"/>
          </a:xfrm>
          <a:prstGeom prst="rect">
            <a:avLst/>
          </a:prstGeom>
          <a:solidFill>
            <a:srgbClr val="0072C6"/>
          </a:solidFill>
          <a:ln w="6350" cap="flat" cmpd="sng" algn="ctr">
            <a:noFill/>
            <a:prstDash val="solid"/>
            <a:miter lim="800000"/>
            <a:headEnd type="none" w="med" len="med"/>
            <a:tailEnd type="none" w="med" len="med"/>
          </a:ln>
          <a:effectLst/>
        </p:spPr>
        <p:txBody>
          <a:bodyPr lIns="175416" tIns="140334" rIns="175416" bIns="140334"/>
          <a:lstStyle/>
          <a:p>
            <a:pPr algn="ctr" defTabSz="894086" fontAlgn="base">
              <a:lnSpc>
                <a:spcPct val="90000"/>
              </a:lnSpc>
              <a:defRPr/>
            </a:pPr>
            <a:r>
              <a:rPr lang="en-US" sz="11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710" name="Group 709"/>
          <p:cNvGrpSpPr/>
          <p:nvPr/>
        </p:nvGrpSpPr>
        <p:grpSpPr>
          <a:xfrm>
            <a:off x="2166620" y="2628365"/>
            <a:ext cx="2188728" cy="818367"/>
            <a:chOff x="2198592" y="2559624"/>
            <a:chExt cx="2237004" cy="836418"/>
          </a:xfrm>
        </p:grpSpPr>
        <p:grpSp>
          <p:nvGrpSpPr>
            <p:cNvPr id="711" name="Group 710"/>
            <p:cNvGrpSpPr/>
            <p:nvPr/>
          </p:nvGrpSpPr>
          <p:grpSpPr>
            <a:xfrm>
              <a:off x="3513173" y="2559624"/>
              <a:ext cx="922423" cy="301625"/>
              <a:chOff x="3425188" y="2480831"/>
              <a:chExt cx="922423" cy="301625"/>
            </a:xfrm>
          </p:grpSpPr>
          <p:sp>
            <p:nvSpPr>
              <p:cNvPr id="721" name="TextBox 720"/>
              <p:cNvSpPr txBox="1"/>
              <p:nvPr/>
            </p:nvSpPr>
            <p:spPr bwMode="auto">
              <a:xfrm>
                <a:off x="3803029" y="2480831"/>
                <a:ext cx="544582"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err="1">
                    <a:gradFill>
                      <a:gsLst>
                        <a:gs pos="76250">
                          <a:srgbClr val="FFFFFF"/>
                        </a:gs>
                        <a:gs pos="31000">
                          <a:srgbClr val="FFFFFF"/>
                        </a:gs>
                      </a:gsLst>
                      <a:lin ang="5400000" scaled="0"/>
                    </a:gradFill>
                    <a:latin typeface="Segoe UI"/>
                  </a:rPr>
                  <a:t>Biztalk</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Services</a:t>
                </a:r>
              </a:p>
            </p:txBody>
          </p:sp>
          <p:pic>
            <p:nvPicPr>
              <p:cNvPr id="722" name="Picture 214" descr="BizTalk Services.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2" name="Group 711"/>
            <p:cNvGrpSpPr/>
            <p:nvPr/>
          </p:nvGrpSpPr>
          <p:grpSpPr>
            <a:xfrm>
              <a:off x="2198592" y="3094417"/>
              <a:ext cx="1020311" cy="301625"/>
              <a:chOff x="2319949" y="3019151"/>
              <a:chExt cx="1020311" cy="301625"/>
            </a:xfrm>
          </p:grpSpPr>
          <p:sp>
            <p:nvSpPr>
              <p:cNvPr id="719" name="TextBox 718"/>
              <p:cNvSpPr txBox="1"/>
              <p:nvPr/>
            </p:nvSpPr>
            <p:spPr bwMode="auto">
              <a:xfrm>
                <a:off x="2681448" y="3019151"/>
                <a:ext cx="658812"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Hybrid</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Connections</a:t>
                </a:r>
              </a:p>
            </p:txBody>
          </p:sp>
          <p:pic>
            <p:nvPicPr>
              <p:cNvPr id="720" name="Picture 216" descr="Hybrid Connections (BizTalk).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3" name="Group 712"/>
            <p:cNvGrpSpPr/>
            <p:nvPr/>
          </p:nvGrpSpPr>
          <p:grpSpPr>
            <a:xfrm>
              <a:off x="3521521" y="3094417"/>
              <a:ext cx="869624" cy="301625"/>
              <a:chOff x="3433536" y="3015624"/>
              <a:chExt cx="869624" cy="301625"/>
            </a:xfrm>
          </p:grpSpPr>
          <p:sp>
            <p:nvSpPr>
              <p:cNvPr id="717" name="TextBox 716"/>
              <p:cNvSpPr txBox="1"/>
              <p:nvPr/>
            </p:nvSpPr>
            <p:spPr bwMode="auto">
              <a:xfrm>
                <a:off x="3788740" y="3015624"/>
                <a:ext cx="514420"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Service</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Bus</a:t>
                </a:r>
              </a:p>
            </p:txBody>
          </p:sp>
          <p:pic>
            <p:nvPicPr>
              <p:cNvPr id="718" name="Picture 218" descr="Service Bus.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4" name="Group 713"/>
            <p:cNvGrpSpPr/>
            <p:nvPr/>
          </p:nvGrpSpPr>
          <p:grpSpPr>
            <a:xfrm>
              <a:off x="2198592" y="2560418"/>
              <a:ext cx="1020559" cy="300037"/>
              <a:chOff x="2319701" y="2482223"/>
              <a:chExt cx="1020559" cy="300037"/>
            </a:xfrm>
          </p:grpSpPr>
          <p:sp>
            <p:nvSpPr>
              <p:cNvPr id="715" name="TextBox 714"/>
              <p:cNvSpPr txBox="1"/>
              <p:nvPr/>
            </p:nvSpPr>
            <p:spPr bwMode="auto">
              <a:xfrm>
                <a:off x="2681448" y="2482223"/>
                <a:ext cx="658812" cy="300037"/>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Storage</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Queues</a:t>
                </a:r>
              </a:p>
            </p:txBody>
          </p:sp>
          <p:pic>
            <p:nvPicPr>
              <p:cNvPr id="716" name="Picture 220" descr="Storage queue.png"/>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89" name="Rectangle 688"/>
          <p:cNvSpPr/>
          <p:nvPr/>
        </p:nvSpPr>
        <p:spPr bwMode="auto">
          <a:xfrm>
            <a:off x="7532894" y="2216687"/>
            <a:ext cx="2711222" cy="2254900"/>
          </a:xfrm>
          <a:prstGeom prst="rect">
            <a:avLst/>
          </a:prstGeom>
          <a:solidFill>
            <a:srgbClr val="0072C6"/>
          </a:solidFill>
          <a:ln w="6350" cap="flat" cmpd="sng" algn="ctr">
            <a:noFill/>
            <a:prstDash val="solid"/>
            <a:miter lim="800000"/>
            <a:headEnd type="none" w="med" len="med"/>
            <a:tailEnd type="none" w="med" len="med"/>
          </a:ln>
          <a:effectLst/>
        </p:spPr>
        <p:txBody>
          <a:bodyPr lIns="175416" tIns="140334" rIns="175416" bIns="140334"/>
          <a:lstStyle/>
          <a:p>
            <a:pPr algn="ctr" defTabSz="894086" fontAlgn="base">
              <a:lnSpc>
                <a:spcPct val="90000"/>
              </a:lnSpc>
              <a:defRPr/>
            </a:pPr>
            <a:r>
              <a:rPr lang="en-US" sz="11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690" name="Group 689"/>
          <p:cNvGrpSpPr/>
          <p:nvPr/>
        </p:nvGrpSpPr>
        <p:grpSpPr>
          <a:xfrm>
            <a:off x="7692108" y="2663923"/>
            <a:ext cx="2392799" cy="1519983"/>
            <a:chOff x="7799957" y="2595968"/>
            <a:chExt cx="2445576" cy="1553509"/>
          </a:xfrm>
        </p:grpSpPr>
        <p:grpSp>
          <p:nvGrpSpPr>
            <p:cNvPr id="691" name="Group 387"/>
            <p:cNvGrpSpPr>
              <a:grpSpLocks/>
            </p:cNvGrpSpPr>
            <p:nvPr/>
          </p:nvGrpSpPr>
          <p:grpSpPr bwMode="auto">
            <a:xfrm>
              <a:off x="7799957" y="2595969"/>
              <a:ext cx="1016185" cy="301066"/>
              <a:chOff x="8369631" y="3448242"/>
              <a:chExt cx="1016411" cy="301033"/>
            </a:xfrm>
          </p:grpSpPr>
          <p:sp>
            <p:nvSpPr>
              <p:cNvPr id="707" name="TextBox 706"/>
              <p:cNvSpPr txBox="1"/>
              <p:nvPr/>
            </p:nvSpPr>
            <p:spPr>
              <a:xfrm>
                <a:off x="8727084" y="3448242"/>
                <a:ext cx="658958" cy="30000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SQL</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Database</a:t>
                </a:r>
              </a:p>
            </p:txBody>
          </p:sp>
          <p:pic>
            <p:nvPicPr>
              <p:cNvPr id="708" name="Picture 171"/>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2" name="Group 389"/>
            <p:cNvGrpSpPr>
              <a:grpSpLocks/>
            </p:cNvGrpSpPr>
            <p:nvPr/>
          </p:nvGrpSpPr>
          <p:grpSpPr bwMode="auto">
            <a:xfrm>
              <a:off x="7803051" y="3832282"/>
              <a:ext cx="1013093" cy="300038"/>
              <a:chOff x="8372726" y="4684418"/>
              <a:chExt cx="1013318" cy="300005"/>
            </a:xfrm>
          </p:grpSpPr>
          <p:sp>
            <p:nvSpPr>
              <p:cNvPr id="705" name="TextBox 704"/>
              <p:cNvSpPr txBox="1"/>
              <p:nvPr/>
            </p:nvSpPr>
            <p:spPr>
              <a:xfrm>
                <a:off x="8727084" y="4684418"/>
                <a:ext cx="658960" cy="30000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err="1">
                    <a:gradFill>
                      <a:gsLst>
                        <a:gs pos="76250">
                          <a:srgbClr val="FFFFFF"/>
                        </a:gs>
                        <a:gs pos="31000">
                          <a:srgbClr val="FFFFFF"/>
                        </a:gs>
                      </a:gsLst>
                      <a:lin ang="5400000" scaled="0"/>
                    </a:gradFill>
                    <a:latin typeface="Segoe UI"/>
                  </a:rPr>
                  <a:t>DocumentDB</a:t>
                </a:r>
                <a:endParaRPr lang="en-US" sz="977" kern="0" dirty="0">
                  <a:gradFill>
                    <a:gsLst>
                      <a:gs pos="76250">
                        <a:srgbClr val="FFFFFF"/>
                      </a:gs>
                      <a:gs pos="31000">
                        <a:srgbClr val="FFFFFF"/>
                      </a:gs>
                    </a:gsLst>
                    <a:lin ang="5400000" scaled="0"/>
                  </a:gradFill>
                  <a:latin typeface="Segoe UI"/>
                </a:endParaRPr>
              </a:p>
            </p:txBody>
          </p:sp>
          <p:pic>
            <p:nvPicPr>
              <p:cNvPr id="706" name="Picture 173"/>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3" name="Group 390"/>
            <p:cNvGrpSpPr>
              <a:grpSpLocks/>
            </p:cNvGrpSpPr>
            <p:nvPr/>
          </p:nvGrpSpPr>
          <p:grpSpPr bwMode="auto">
            <a:xfrm>
              <a:off x="7803720" y="3204660"/>
              <a:ext cx="1012423" cy="309349"/>
              <a:chOff x="8373395" y="4056866"/>
              <a:chExt cx="1012648" cy="309315"/>
            </a:xfrm>
          </p:grpSpPr>
          <p:sp>
            <p:nvSpPr>
              <p:cNvPr id="703" name="TextBox 702"/>
              <p:cNvSpPr txBox="1"/>
              <p:nvPr/>
            </p:nvSpPr>
            <p:spPr>
              <a:xfrm>
                <a:off x="8727084" y="4056866"/>
                <a:ext cx="658959" cy="301592"/>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err="1">
                    <a:gradFill>
                      <a:gsLst>
                        <a:gs pos="76250">
                          <a:srgbClr val="FFFFFF"/>
                        </a:gs>
                        <a:gs pos="31000">
                          <a:srgbClr val="FFFFFF"/>
                        </a:gs>
                      </a:gsLst>
                      <a:lin ang="5400000" scaled="0"/>
                    </a:gradFill>
                    <a:latin typeface="Segoe UI"/>
                  </a:rPr>
                  <a:t>Redis</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Cache</a:t>
                </a:r>
              </a:p>
            </p:txBody>
          </p:sp>
          <p:pic>
            <p:nvPicPr>
              <p:cNvPr id="704" name="Picture 175"/>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4" name="Group 391"/>
            <p:cNvGrpSpPr>
              <a:grpSpLocks/>
            </p:cNvGrpSpPr>
            <p:nvPr/>
          </p:nvGrpSpPr>
          <p:grpSpPr bwMode="auto">
            <a:xfrm>
              <a:off x="9163663" y="3193851"/>
              <a:ext cx="1081869" cy="331906"/>
              <a:chOff x="9733640" y="4046058"/>
              <a:chExt cx="1082109" cy="331869"/>
            </a:xfrm>
          </p:grpSpPr>
          <p:sp>
            <p:nvSpPr>
              <p:cNvPr id="701" name="TextBox 700"/>
              <p:cNvSpPr txBox="1"/>
              <p:nvPr/>
            </p:nvSpPr>
            <p:spPr>
              <a:xfrm>
                <a:off x="10156790" y="4061991"/>
                <a:ext cx="658959" cy="300004"/>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Search</a:t>
                </a:r>
              </a:p>
            </p:txBody>
          </p:sp>
          <p:pic>
            <p:nvPicPr>
              <p:cNvPr id="702" name="Picture 177"/>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5" name="Group 392"/>
            <p:cNvGrpSpPr>
              <a:grpSpLocks/>
            </p:cNvGrpSpPr>
            <p:nvPr/>
          </p:nvGrpSpPr>
          <p:grpSpPr bwMode="auto">
            <a:xfrm>
              <a:off x="9193207" y="3828827"/>
              <a:ext cx="1052326" cy="320650"/>
              <a:chOff x="9763191" y="4680964"/>
              <a:chExt cx="1052560" cy="320615"/>
            </a:xfrm>
          </p:grpSpPr>
          <p:sp>
            <p:nvSpPr>
              <p:cNvPr id="699" name="TextBox 698"/>
              <p:cNvSpPr txBox="1"/>
              <p:nvPr/>
            </p:nvSpPr>
            <p:spPr>
              <a:xfrm>
                <a:off x="10156791" y="4693638"/>
                <a:ext cx="658960" cy="301592"/>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Tables</a:t>
                </a:r>
              </a:p>
            </p:txBody>
          </p:sp>
          <p:pic>
            <p:nvPicPr>
              <p:cNvPr id="700" name="Picture 179" descr="Storage table.png"/>
              <p:cNvPicPr>
                <a:picLocks noChangeAspect="1"/>
              </p:cNvPicPr>
              <p:nvPr/>
            </p:nvPicPr>
            <p:blipFill>
              <a:blip r:embed="rId33"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6" name="Group 388"/>
            <p:cNvGrpSpPr>
              <a:grpSpLocks/>
            </p:cNvGrpSpPr>
            <p:nvPr/>
          </p:nvGrpSpPr>
          <p:grpSpPr bwMode="auto">
            <a:xfrm>
              <a:off x="9193207" y="2595968"/>
              <a:ext cx="790386" cy="325437"/>
              <a:chOff x="9763191" y="3448241"/>
              <a:chExt cx="790562" cy="325401"/>
            </a:xfrm>
          </p:grpSpPr>
          <p:pic>
            <p:nvPicPr>
              <p:cNvPr id="697" name="Picture 16"/>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8" name="TextBox 697"/>
              <p:cNvSpPr txBox="1"/>
              <p:nvPr/>
            </p:nvSpPr>
            <p:spPr>
              <a:xfrm>
                <a:off x="10156790" y="3448241"/>
                <a:ext cx="396963" cy="325401"/>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SQL Data</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Warehouse</a:t>
                </a:r>
              </a:p>
            </p:txBody>
          </p:sp>
        </p:grpSp>
      </p:grpSp>
      <p:sp>
        <p:nvSpPr>
          <p:cNvPr id="676" name="Rectangle 675"/>
          <p:cNvSpPr/>
          <p:nvPr/>
        </p:nvSpPr>
        <p:spPr bwMode="auto">
          <a:xfrm>
            <a:off x="2052553" y="767124"/>
            <a:ext cx="2098654" cy="1341999"/>
          </a:xfrm>
          <a:prstGeom prst="rect">
            <a:avLst/>
          </a:prstGeom>
          <a:solidFill>
            <a:srgbClr val="0072C6"/>
          </a:solidFill>
          <a:ln w="6350" cap="flat" cmpd="sng" algn="ctr">
            <a:noFill/>
            <a:prstDash val="solid"/>
            <a:miter lim="800000"/>
            <a:headEnd type="none" w="med" len="med"/>
            <a:tailEnd type="none" w="med" len="med"/>
          </a:ln>
          <a:effectLst/>
        </p:spPr>
        <p:txBody>
          <a:bodyPr lIns="175416" tIns="140334" rIns="175416" bIns="140334"/>
          <a:lstStyle/>
          <a:p>
            <a:pPr algn="ctr" defTabSz="894086" fontAlgn="base">
              <a:lnSpc>
                <a:spcPct val="90000"/>
              </a:lnSpc>
              <a:defRPr/>
            </a:pPr>
            <a:r>
              <a:rPr lang="en-US" sz="11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677" name="Group 676"/>
          <p:cNvGrpSpPr/>
          <p:nvPr/>
        </p:nvGrpSpPr>
        <p:grpSpPr>
          <a:xfrm>
            <a:off x="2176950" y="1152553"/>
            <a:ext cx="870640" cy="295117"/>
            <a:chOff x="2315921" y="978921"/>
            <a:chExt cx="889842" cy="301625"/>
          </a:xfrm>
        </p:grpSpPr>
        <p:sp>
          <p:nvSpPr>
            <p:cNvPr id="687" name="TextBox 686"/>
            <p:cNvSpPr txBox="1"/>
            <p:nvPr/>
          </p:nvSpPr>
          <p:spPr bwMode="auto">
            <a:xfrm>
              <a:off x="2678517" y="978921"/>
              <a:ext cx="527246"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Cloud</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Services</a:t>
              </a:r>
            </a:p>
          </p:txBody>
        </p:sp>
        <p:pic>
          <p:nvPicPr>
            <p:cNvPr id="688" name="Picture 145"/>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8" name="Group 677"/>
          <p:cNvGrpSpPr/>
          <p:nvPr/>
        </p:nvGrpSpPr>
        <p:grpSpPr>
          <a:xfrm>
            <a:off x="2176955" y="1712621"/>
            <a:ext cx="735027" cy="297095"/>
            <a:chOff x="2355344" y="1558000"/>
            <a:chExt cx="751241" cy="303647"/>
          </a:xfrm>
        </p:grpSpPr>
        <p:sp>
          <p:nvSpPr>
            <p:cNvPr id="685" name="TextBox 684"/>
            <p:cNvSpPr txBox="1"/>
            <p:nvPr/>
          </p:nvSpPr>
          <p:spPr bwMode="auto">
            <a:xfrm>
              <a:off x="2722967" y="1559012"/>
              <a:ext cx="383618" cy="301624"/>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Batch</a:t>
              </a:r>
            </a:p>
          </p:txBody>
        </p:sp>
        <p:pic>
          <p:nvPicPr>
            <p:cNvPr id="686" name="Picture 147"/>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9" name="Group 678"/>
          <p:cNvGrpSpPr/>
          <p:nvPr/>
        </p:nvGrpSpPr>
        <p:grpSpPr>
          <a:xfrm>
            <a:off x="3172567" y="1712622"/>
            <a:ext cx="847048" cy="295117"/>
            <a:chOff x="3193533" y="1551343"/>
            <a:chExt cx="865731" cy="301625"/>
          </a:xfrm>
        </p:grpSpPr>
        <p:sp>
          <p:nvSpPr>
            <p:cNvPr id="683" name="TextBox 682"/>
            <p:cNvSpPr txBox="1"/>
            <p:nvPr/>
          </p:nvSpPr>
          <p:spPr bwMode="auto">
            <a:xfrm>
              <a:off x="3554337" y="1551343"/>
              <a:ext cx="504927"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Remote </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App</a:t>
              </a:r>
            </a:p>
          </p:txBody>
        </p:sp>
        <p:pic>
          <p:nvPicPr>
            <p:cNvPr id="684" name="Picture 149"/>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80" name="Group 679"/>
          <p:cNvGrpSpPr/>
          <p:nvPr/>
        </p:nvGrpSpPr>
        <p:grpSpPr>
          <a:xfrm>
            <a:off x="3172566" y="1154107"/>
            <a:ext cx="854243" cy="293563"/>
            <a:chOff x="3380111" y="980440"/>
            <a:chExt cx="873084" cy="300037"/>
          </a:xfrm>
        </p:grpSpPr>
        <p:sp>
          <p:nvSpPr>
            <p:cNvPr id="681" name="TextBox 680"/>
            <p:cNvSpPr txBox="1"/>
            <p:nvPr/>
          </p:nvSpPr>
          <p:spPr bwMode="auto">
            <a:xfrm>
              <a:off x="3723011" y="980440"/>
              <a:ext cx="530184" cy="300037"/>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Service</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Fabric</a:t>
              </a:r>
            </a:p>
          </p:txBody>
        </p:sp>
        <p:sp>
          <p:nvSpPr>
            <p:cNvPr id="682" name="Freeform 681"/>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grpSp>
      <p:sp>
        <p:nvSpPr>
          <p:cNvPr id="663" name="Rectangle 662"/>
          <p:cNvSpPr/>
          <p:nvPr/>
        </p:nvSpPr>
        <p:spPr bwMode="auto">
          <a:xfrm>
            <a:off x="8041768" y="767124"/>
            <a:ext cx="2202350" cy="1341999"/>
          </a:xfrm>
          <a:prstGeom prst="rect">
            <a:avLst/>
          </a:prstGeom>
          <a:solidFill>
            <a:srgbClr val="0072C6"/>
          </a:solidFill>
          <a:ln w="6350" cap="flat" cmpd="sng" algn="ctr">
            <a:noFill/>
            <a:prstDash val="solid"/>
            <a:miter lim="800000"/>
            <a:headEnd type="none" w="med" len="med"/>
            <a:tailEnd type="none" w="med" len="med"/>
          </a:ln>
          <a:effectLst/>
        </p:spPr>
        <p:txBody>
          <a:bodyPr lIns="175416" tIns="140334" rIns="175416" bIns="140334"/>
          <a:lstStyle/>
          <a:p>
            <a:pPr algn="ctr" defTabSz="894086" fontAlgn="base">
              <a:lnSpc>
                <a:spcPct val="90000"/>
              </a:lnSpc>
              <a:defRPr/>
            </a:pPr>
            <a:r>
              <a:rPr lang="en-US" sz="11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664" name="Group 663"/>
          <p:cNvGrpSpPr/>
          <p:nvPr/>
        </p:nvGrpSpPr>
        <p:grpSpPr>
          <a:xfrm>
            <a:off x="8152463" y="1158332"/>
            <a:ext cx="1025432" cy="284322"/>
            <a:chOff x="8316462" y="1050815"/>
            <a:chExt cx="1048050" cy="290595"/>
          </a:xfrm>
        </p:grpSpPr>
        <p:sp>
          <p:nvSpPr>
            <p:cNvPr id="674" name="TextBox 673"/>
            <p:cNvSpPr txBox="1"/>
            <p:nvPr/>
          </p:nvSpPr>
          <p:spPr bwMode="auto">
            <a:xfrm>
              <a:off x="8694587" y="1065786"/>
              <a:ext cx="669925" cy="2508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Visual </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Studio</a:t>
              </a:r>
            </a:p>
          </p:txBody>
        </p:sp>
        <p:pic>
          <p:nvPicPr>
            <p:cNvPr id="675" name="Picture 167" descr="Visual Studio Online.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5" name="Group 664"/>
          <p:cNvGrpSpPr/>
          <p:nvPr/>
        </p:nvGrpSpPr>
        <p:grpSpPr>
          <a:xfrm>
            <a:off x="9226294" y="1701908"/>
            <a:ext cx="936902" cy="306095"/>
            <a:chOff x="9413978" y="1606382"/>
            <a:chExt cx="957567" cy="312845"/>
          </a:xfrm>
        </p:grpSpPr>
        <p:sp>
          <p:nvSpPr>
            <p:cNvPr id="672" name="TextBox 671"/>
            <p:cNvSpPr txBox="1"/>
            <p:nvPr/>
          </p:nvSpPr>
          <p:spPr bwMode="auto">
            <a:xfrm>
              <a:off x="9712733" y="1617602"/>
              <a:ext cx="658812"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Application</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Insights</a:t>
              </a:r>
            </a:p>
          </p:txBody>
        </p:sp>
        <p:pic>
          <p:nvPicPr>
            <p:cNvPr id="673" name="Picture 169" descr="Application Insights.png"/>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6" name="Group 665"/>
          <p:cNvGrpSpPr/>
          <p:nvPr/>
        </p:nvGrpSpPr>
        <p:grpSpPr>
          <a:xfrm>
            <a:off x="9221217" y="1133758"/>
            <a:ext cx="856312" cy="296232"/>
            <a:chOff x="9408787" y="1025699"/>
            <a:chExt cx="875200" cy="302765"/>
          </a:xfrm>
        </p:grpSpPr>
        <p:pic>
          <p:nvPicPr>
            <p:cNvPr id="670" name="Picture 272"/>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1" name="TextBox 670"/>
            <p:cNvSpPr txBox="1"/>
            <p:nvPr/>
          </p:nvSpPr>
          <p:spPr bwMode="auto">
            <a:xfrm>
              <a:off x="9742651" y="1059753"/>
              <a:ext cx="541336" cy="249238"/>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Azure SDK</a:t>
              </a:r>
            </a:p>
          </p:txBody>
        </p:sp>
      </p:grpSp>
      <p:grpSp>
        <p:nvGrpSpPr>
          <p:cNvPr id="667" name="Group 666"/>
          <p:cNvGrpSpPr/>
          <p:nvPr/>
        </p:nvGrpSpPr>
        <p:grpSpPr>
          <a:xfrm>
            <a:off x="8152496" y="1716827"/>
            <a:ext cx="1025398" cy="274083"/>
            <a:chOff x="8316496" y="1621631"/>
            <a:chExt cx="1048016" cy="280129"/>
          </a:xfrm>
        </p:grpSpPr>
        <p:sp>
          <p:nvSpPr>
            <p:cNvPr id="668" name="TextBox 667"/>
            <p:cNvSpPr txBox="1"/>
            <p:nvPr/>
          </p:nvSpPr>
          <p:spPr bwMode="auto">
            <a:xfrm>
              <a:off x="8704112" y="1650936"/>
              <a:ext cx="660400" cy="250824"/>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Team </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Project</a:t>
              </a:r>
            </a:p>
          </p:txBody>
        </p:sp>
        <p:sp>
          <p:nvSpPr>
            <p:cNvPr id="669" name="Freeform 668"/>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grpSp>
      <p:sp>
        <p:nvSpPr>
          <p:cNvPr id="633" name="Rectangle 632"/>
          <p:cNvSpPr/>
          <p:nvPr/>
        </p:nvSpPr>
        <p:spPr bwMode="auto">
          <a:xfrm>
            <a:off x="254551" y="767123"/>
            <a:ext cx="1683755" cy="3713387"/>
          </a:xfrm>
          <a:prstGeom prst="rect">
            <a:avLst/>
          </a:prstGeom>
          <a:solidFill>
            <a:srgbClr val="1B3C72"/>
          </a:solidFill>
          <a:ln w="6350" cap="flat" cmpd="sng" algn="ctr">
            <a:noFill/>
            <a:prstDash val="solid"/>
            <a:miter lim="800000"/>
            <a:headEnd type="none" w="med" len="med"/>
            <a:tailEnd type="none" w="med" len="med"/>
          </a:ln>
          <a:effectLst/>
        </p:spPr>
        <p:txBody>
          <a:bodyPr lIns="259452" tIns="140334" rIns="175416" bIns="140334"/>
          <a:lstStyle/>
          <a:p>
            <a:pPr algn="ctr" defTabSz="894086" fontAlgn="base">
              <a:lnSpc>
                <a:spcPct val="90000"/>
              </a:lnSpc>
              <a:defRPr/>
            </a:pPr>
            <a:r>
              <a:rPr lang="en-US" sz="1367"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635" name="Group 634"/>
          <p:cNvGrpSpPr/>
          <p:nvPr/>
        </p:nvGrpSpPr>
        <p:grpSpPr>
          <a:xfrm>
            <a:off x="390568" y="1773380"/>
            <a:ext cx="1005529" cy="296669"/>
            <a:chOff x="368069" y="1313314"/>
            <a:chExt cx="1027708" cy="303213"/>
          </a:xfrm>
        </p:grpSpPr>
        <p:sp>
          <p:nvSpPr>
            <p:cNvPr id="654" name="TextBox 653"/>
            <p:cNvSpPr txBox="1"/>
            <p:nvPr/>
          </p:nvSpPr>
          <p:spPr bwMode="auto">
            <a:xfrm>
              <a:off x="736963" y="1314902"/>
              <a:ext cx="658814"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Active</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Directory</a:t>
              </a:r>
            </a:p>
          </p:txBody>
        </p:sp>
        <p:pic>
          <p:nvPicPr>
            <p:cNvPr id="655" name="Picture 193" descr="Azure Active Directory.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6" name="Group 635"/>
          <p:cNvGrpSpPr/>
          <p:nvPr/>
        </p:nvGrpSpPr>
        <p:grpSpPr>
          <a:xfrm>
            <a:off x="413698" y="2236914"/>
            <a:ext cx="982398" cy="295117"/>
            <a:chOff x="391710" y="1847920"/>
            <a:chExt cx="1004066" cy="301625"/>
          </a:xfrm>
        </p:grpSpPr>
        <p:sp>
          <p:nvSpPr>
            <p:cNvPr id="652" name="TextBox 651"/>
            <p:cNvSpPr txBox="1"/>
            <p:nvPr/>
          </p:nvSpPr>
          <p:spPr bwMode="auto">
            <a:xfrm>
              <a:off x="736963" y="1847920"/>
              <a:ext cx="658813"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Multi-factor</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Authentication</a:t>
              </a:r>
            </a:p>
          </p:txBody>
        </p:sp>
        <p:pic>
          <p:nvPicPr>
            <p:cNvPr id="653" name="Picture 195" descr="Multi-Factor Authentic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7" name="Group 636"/>
          <p:cNvGrpSpPr/>
          <p:nvPr/>
        </p:nvGrpSpPr>
        <p:grpSpPr>
          <a:xfrm>
            <a:off x="390567" y="2698892"/>
            <a:ext cx="1005526" cy="295117"/>
            <a:chOff x="368069" y="2341251"/>
            <a:chExt cx="1027706" cy="301625"/>
          </a:xfrm>
        </p:grpSpPr>
        <p:sp>
          <p:nvSpPr>
            <p:cNvPr id="650" name="TextBox 649"/>
            <p:cNvSpPr txBox="1"/>
            <p:nvPr/>
          </p:nvSpPr>
          <p:spPr bwMode="auto">
            <a:xfrm>
              <a:off x="736963" y="2341251"/>
              <a:ext cx="658812"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Automation</a:t>
              </a:r>
            </a:p>
          </p:txBody>
        </p:sp>
        <p:pic>
          <p:nvPicPr>
            <p:cNvPr id="651" name="Picture 198" descr="Azure automa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8" name="Group 637"/>
          <p:cNvGrpSpPr/>
          <p:nvPr/>
        </p:nvGrpSpPr>
        <p:grpSpPr>
          <a:xfrm>
            <a:off x="390569" y="1326769"/>
            <a:ext cx="1005527" cy="279744"/>
            <a:chOff x="368069" y="762503"/>
            <a:chExt cx="1027707" cy="285916"/>
          </a:xfrm>
        </p:grpSpPr>
        <p:sp>
          <p:nvSpPr>
            <p:cNvPr id="648" name="TextBox 647"/>
            <p:cNvSpPr txBox="1"/>
            <p:nvPr/>
          </p:nvSpPr>
          <p:spPr bwMode="auto">
            <a:xfrm>
              <a:off x="736963" y="789031"/>
              <a:ext cx="658813" cy="232860"/>
            </a:xfrm>
            <a:prstGeom prst="rect">
              <a:avLst/>
            </a:prstGeom>
            <a:noFill/>
            <a:ln>
              <a:noFill/>
            </a:ln>
          </p:spPr>
          <p:txBody>
            <a:bodyPr wrap="none" lIns="0" tIns="27367" rIns="0" bIns="0" anchor="ctr" anchorCtr="0"/>
            <a:lstStyle/>
            <a:p>
              <a:pPr defTabSz="912078" eaLnBrk="0" fontAlgn="base" hangingPunct="0">
                <a:lnSpc>
                  <a:spcPct val="90000"/>
                </a:lnSpc>
                <a:spcBef>
                  <a:spcPts val="587"/>
                </a:spcBef>
                <a:spcAft>
                  <a:spcPct val="0"/>
                </a:spcAft>
                <a:defRPr/>
              </a:pPr>
              <a:r>
                <a:rPr lang="en-US" sz="977"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649" name="Picture 200" descr="Azure subscription.png"/>
            <p:cNvPicPr>
              <a:picLocks noChangeAspect="1"/>
            </p:cNvPicPr>
            <p:nvPr/>
          </p:nvPicPr>
          <p:blipFill>
            <a:blip r:embed="rId44"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9" name="Group 638"/>
          <p:cNvGrpSpPr/>
          <p:nvPr/>
        </p:nvGrpSpPr>
        <p:grpSpPr>
          <a:xfrm>
            <a:off x="390569" y="3160874"/>
            <a:ext cx="1005527" cy="295117"/>
            <a:chOff x="368069" y="2835216"/>
            <a:chExt cx="1027707" cy="301625"/>
          </a:xfrm>
        </p:grpSpPr>
        <p:sp>
          <p:nvSpPr>
            <p:cNvPr id="646" name="TextBox 645"/>
            <p:cNvSpPr txBox="1"/>
            <p:nvPr/>
          </p:nvSpPr>
          <p:spPr bwMode="auto">
            <a:xfrm>
              <a:off x="736963" y="2835216"/>
              <a:ext cx="658813"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Key Vault</a:t>
              </a:r>
            </a:p>
          </p:txBody>
        </p:sp>
        <p:pic>
          <p:nvPicPr>
            <p:cNvPr id="647" name="Picture 204" descr="AzureKeyVault_icon_white.png"/>
            <p:cNvPicPr>
              <a:picLocks noChangeAspect="1"/>
            </p:cNvPicPr>
            <p:nvPr/>
          </p:nvPicPr>
          <p:blipFill>
            <a:blip r:embed="rId45">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0" name="Group 639"/>
          <p:cNvGrpSpPr/>
          <p:nvPr/>
        </p:nvGrpSpPr>
        <p:grpSpPr>
          <a:xfrm>
            <a:off x="368045" y="3622853"/>
            <a:ext cx="1427236" cy="295117"/>
            <a:chOff x="345049" y="3328988"/>
            <a:chExt cx="1458716" cy="301625"/>
          </a:xfrm>
        </p:grpSpPr>
        <p:sp>
          <p:nvSpPr>
            <p:cNvPr id="644" name="TextBox 643"/>
            <p:cNvSpPr txBox="1"/>
            <p:nvPr/>
          </p:nvSpPr>
          <p:spPr bwMode="auto">
            <a:xfrm>
              <a:off x="736963" y="3328988"/>
              <a:ext cx="1066802"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Store/</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Marketplace</a:t>
              </a:r>
            </a:p>
          </p:txBody>
        </p:sp>
        <p:pic>
          <p:nvPicPr>
            <p:cNvPr id="645" name="Picture 230" descr="Azure Marketplace.png"/>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1" name="Group 640"/>
          <p:cNvGrpSpPr/>
          <p:nvPr/>
        </p:nvGrpSpPr>
        <p:grpSpPr>
          <a:xfrm>
            <a:off x="390568" y="4084837"/>
            <a:ext cx="1007081" cy="295117"/>
            <a:chOff x="368069" y="3867931"/>
            <a:chExt cx="1029294" cy="301625"/>
          </a:xfrm>
        </p:grpSpPr>
        <p:pic>
          <p:nvPicPr>
            <p:cNvPr id="642" name="Picture 412"/>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3" name="TextBox 642"/>
            <p:cNvSpPr txBox="1"/>
            <p:nvPr/>
          </p:nvSpPr>
          <p:spPr bwMode="auto">
            <a:xfrm>
              <a:off x="736963" y="3867931"/>
              <a:ext cx="660400"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VM Image Gallery</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and VM Depot</a:t>
              </a:r>
            </a:p>
          </p:txBody>
        </p:sp>
      </p:grpSp>
      <p:sp>
        <p:nvSpPr>
          <p:cNvPr id="602" name="Rectangle 601"/>
          <p:cNvSpPr/>
          <p:nvPr/>
        </p:nvSpPr>
        <p:spPr bwMode="auto">
          <a:xfrm>
            <a:off x="10354815" y="767125"/>
            <a:ext cx="1584446" cy="3704464"/>
          </a:xfrm>
          <a:prstGeom prst="rect">
            <a:avLst/>
          </a:prstGeom>
          <a:solidFill>
            <a:srgbClr val="1B3C72"/>
          </a:solidFill>
          <a:ln w="6350" cap="flat" cmpd="sng" algn="ctr">
            <a:noFill/>
            <a:prstDash val="solid"/>
            <a:miter lim="800000"/>
            <a:headEnd type="none" w="med" len="med"/>
            <a:tailEnd type="none" w="med" len="med"/>
          </a:ln>
          <a:effectLst/>
        </p:spPr>
        <p:txBody>
          <a:bodyPr lIns="259452" tIns="140334" rIns="175416" bIns="140334"/>
          <a:lstStyle/>
          <a:p>
            <a:pPr algn="ctr" defTabSz="894086" fontAlgn="base">
              <a:lnSpc>
                <a:spcPct val="90000"/>
              </a:lnSpc>
              <a:defRPr/>
            </a:pPr>
            <a:r>
              <a:rPr lang="en-US" sz="1367"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4086" fontAlgn="base">
              <a:lnSpc>
                <a:spcPct val="90000"/>
              </a:lnSpc>
              <a:defRPr/>
            </a:pPr>
            <a:r>
              <a:rPr lang="en-US" sz="1367"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604" name="Group 603"/>
          <p:cNvGrpSpPr/>
          <p:nvPr userDrawn="1"/>
        </p:nvGrpSpPr>
        <p:grpSpPr>
          <a:xfrm>
            <a:off x="10535751" y="2269766"/>
            <a:ext cx="1041711" cy="293564"/>
            <a:chOff x="10729741" y="1826583"/>
            <a:chExt cx="1064688" cy="300038"/>
          </a:xfrm>
        </p:grpSpPr>
        <p:sp>
          <p:nvSpPr>
            <p:cNvPr id="631" name="TextBox 630"/>
            <p:cNvSpPr txBox="1"/>
            <p:nvPr/>
          </p:nvSpPr>
          <p:spPr bwMode="auto">
            <a:xfrm>
              <a:off x="11135616" y="1826583"/>
              <a:ext cx="658813" cy="300038"/>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Backup</a:t>
              </a:r>
            </a:p>
          </p:txBody>
        </p:sp>
        <p:pic>
          <p:nvPicPr>
            <p:cNvPr id="632" name="Picture 206" descr="Backup Service.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5" name="Group 604"/>
          <p:cNvGrpSpPr/>
          <p:nvPr userDrawn="1"/>
        </p:nvGrpSpPr>
        <p:grpSpPr>
          <a:xfrm>
            <a:off x="10540917" y="3579614"/>
            <a:ext cx="1036546" cy="295117"/>
            <a:chOff x="10735019" y="3369011"/>
            <a:chExt cx="1059409" cy="301625"/>
          </a:xfrm>
        </p:grpSpPr>
        <p:sp>
          <p:nvSpPr>
            <p:cNvPr id="629" name="TextBox 628"/>
            <p:cNvSpPr txBox="1"/>
            <p:nvPr/>
          </p:nvSpPr>
          <p:spPr bwMode="auto">
            <a:xfrm>
              <a:off x="11135616" y="3369011"/>
              <a:ext cx="658812"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Site</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Recovery</a:t>
              </a:r>
            </a:p>
          </p:txBody>
        </p:sp>
        <p:pic>
          <p:nvPicPr>
            <p:cNvPr id="630" name="Picture 210" descr="Site Recovery.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6" name="Group 605"/>
          <p:cNvGrpSpPr/>
          <p:nvPr userDrawn="1"/>
        </p:nvGrpSpPr>
        <p:grpSpPr>
          <a:xfrm>
            <a:off x="10540477" y="3143517"/>
            <a:ext cx="1036985" cy="293563"/>
            <a:chOff x="10734570" y="2856179"/>
            <a:chExt cx="1059859" cy="300037"/>
          </a:xfrm>
        </p:grpSpPr>
        <p:sp>
          <p:nvSpPr>
            <p:cNvPr id="627" name="TextBox 626"/>
            <p:cNvSpPr txBox="1"/>
            <p:nvPr/>
          </p:nvSpPr>
          <p:spPr bwMode="auto">
            <a:xfrm>
              <a:off x="11135616" y="2856179"/>
              <a:ext cx="658813" cy="300037"/>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Import/Export</a:t>
              </a:r>
            </a:p>
          </p:txBody>
        </p:sp>
        <p:pic>
          <p:nvPicPr>
            <p:cNvPr id="628" name="Picture 212" descr="Storage (Azure).png"/>
            <p:cNvPicPr>
              <a:picLocks noChangeAspect="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7" name="Group 606"/>
          <p:cNvGrpSpPr/>
          <p:nvPr userDrawn="1"/>
        </p:nvGrpSpPr>
        <p:grpSpPr>
          <a:xfrm>
            <a:off x="10560753" y="1816983"/>
            <a:ext cx="1197568" cy="310248"/>
            <a:chOff x="10755293" y="1282976"/>
            <a:chExt cx="1223983" cy="317091"/>
          </a:xfrm>
        </p:grpSpPr>
        <p:sp>
          <p:nvSpPr>
            <p:cNvPr id="625" name="TextBox 624"/>
            <p:cNvSpPr txBox="1"/>
            <p:nvPr/>
          </p:nvSpPr>
          <p:spPr bwMode="auto">
            <a:xfrm>
              <a:off x="11135616" y="1291503"/>
              <a:ext cx="843660" cy="300230"/>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AD Privileged</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Identity </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Management</a:t>
              </a:r>
            </a:p>
          </p:txBody>
        </p:sp>
        <p:pic>
          <p:nvPicPr>
            <p:cNvPr id="626" name="Picture 271"/>
            <p:cNvPicPr>
              <a:picLocks noChangeAspect="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8" name="Group 607"/>
          <p:cNvGrpSpPr/>
          <p:nvPr userDrawn="1"/>
        </p:nvGrpSpPr>
        <p:grpSpPr>
          <a:xfrm>
            <a:off x="10543552" y="2705866"/>
            <a:ext cx="1035462" cy="295117"/>
            <a:chOff x="10737716" y="2349114"/>
            <a:chExt cx="1058300" cy="301625"/>
          </a:xfrm>
        </p:grpSpPr>
        <p:sp>
          <p:nvSpPr>
            <p:cNvPr id="623" name="TextBox 622"/>
            <p:cNvSpPr txBox="1"/>
            <p:nvPr/>
          </p:nvSpPr>
          <p:spPr bwMode="auto">
            <a:xfrm>
              <a:off x="11135616" y="2349114"/>
              <a:ext cx="660400"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Operational</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Insights</a:t>
              </a:r>
            </a:p>
          </p:txBody>
        </p:sp>
        <p:pic>
          <p:nvPicPr>
            <p:cNvPr id="624" name="Picture 329" descr="Operational Insights.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9" name="Group 608"/>
          <p:cNvGrpSpPr/>
          <p:nvPr userDrawn="1"/>
        </p:nvGrpSpPr>
        <p:grpSpPr>
          <a:xfrm>
            <a:off x="10537062" y="1380886"/>
            <a:ext cx="1040400" cy="293564"/>
            <a:chOff x="10731079" y="777857"/>
            <a:chExt cx="1063349" cy="300038"/>
          </a:xfrm>
        </p:grpSpPr>
        <p:sp>
          <p:nvSpPr>
            <p:cNvPr id="613" name="TextBox 612"/>
            <p:cNvSpPr txBox="1"/>
            <p:nvPr/>
          </p:nvSpPr>
          <p:spPr bwMode="auto">
            <a:xfrm>
              <a:off x="11135616" y="777857"/>
              <a:ext cx="658812" cy="300038"/>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Azure AD </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Connect Health</a:t>
              </a:r>
            </a:p>
          </p:txBody>
        </p:sp>
        <p:grpSp>
          <p:nvGrpSpPr>
            <p:cNvPr id="614" name="Group 228"/>
            <p:cNvGrpSpPr>
              <a:grpSpLocks/>
            </p:cNvGrpSpPr>
            <p:nvPr/>
          </p:nvGrpSpPr>
          <p:grpSpPr bwMode="auto">
            <a:xfrm>
              <a:off x="10731079" y="777857"/>
              <a:ext cx="293729" cy="278603"/>
              <a:chOff x="10757647" y="1125048"/>
              <a:chExt cx="293741" cy="279390"/>
            </a:xfrm>
          </p:grpSpPr>
          <p:pic>
            <p:nvPicPr>
              <p:cNvPr id="615" name="Picture 221" descr="Azure Active Directory.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 name="Heart 615"/>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grpSp>
            <p:nvGrpSpPr>
              <p:cNvPr id="617" name="Group 21"/>
              <p:cNvGrpSpPr>
                <a:grpSpLocks/>
              </p:cNvGrpSpPr>
              <p:nvPr/>
            </p:nvGrpSpPr>
            <p:grpSpPr bwMode="auto">
              <a:xfrm>
                <a:off x="10911015" y="1312918"/>
                <a:ext cx="107890" cy="50915"/>
                <a:chOff x="11033154" y="1382736"/>
                <a:chExt cx="155481" cy="72283"/>
              </a:xfrm>
            </p:grpSpPr>
            <p:cxnSp>
              <p:nvCxnSpPr>
                <p:cNvPr id="618" name="Straight Connector 617"/>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619" name="Straight Connector 618"/>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620" name="Straight Connector 619"/>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621" name="Straight Connector 620"/>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622" name="Straight Connector 621"/>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610" name="Group 609"/>
          <p:cNvGrpSpPr/>
          <p:nvPr userDrawn="1"/>
        </p:nvGrpSpPr>
        <p:grpSpPr>
          <a:xfrm>
            <a:off x="10540189" y="4017266"/>
            <a:ext cx="1037276" cy="295117"/>
            <a:chOff x="10734275" y="3881794"/>
            <a:chExt cx="1060154" cy="301625"/>
          </a:xfrm>
        </p:grpSpPr>
        <p:sp>
          <p:nvSpPr>
            <p:cNvPr id="611" name="TextBox 610"/>
            <p:cNvSpPr txBox="1"/>
            <p:nvPr/>
          </p:nvSpPr>
          <p:spPr>
            <a:xfrm>
              <a:off x="11135616" y="3881794"/>
              <a:ext cx="658813"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err="1">
                  <a:gradFill>
                    <a:gsLst>
                      <a:gs pos="76250">
                        <a:srgbClr val="FFFFFF"/>
                      </a:gs>
                      <a:gs pos="31000">
                        <a:srgbClr val="FFFFFF"/>
                      </a:gs>
                    </a:gsLst>
                    <a:lin ang="5400000" scaled="0"/>
                  </a:gradFill>
                  <a:latin typeface="Segoe UI"/>
                </a:rPr>
                <a:t>StorSimple</a:t>
              </a:r>
              <a:endParaRPr lang="en-US" sz="977" kern="0" dirty="0">
                <a:gradFill>
                  <a:gsLst>
                    <a:gs pos="76250">
                      <a:srgbClr val="FFFFFF"/>
                    </a:gs>
                    <a:gs pos="31000">
                      <a:srgbClr val="FFFFFF"/>
                    </a:gs>
                  </a:gsLst>
                  <a:lin ang="5400000" scaled="0"/>
                </a:gradFill>
                <a:latin typeface="Segoe UI"/>
              </a:endParaRPr>
            </a:p>
          </p:txBody>
        </p:sp>
        <p:pic>
          <p:nvPicPr>
            <p:cNvPr id="612" name="Picture 208" descr="StorSimple.png"/>
            <p:cNvPicPr>
              <a:picLocks noChangeAspect="1"/>
            </p:cNvPicPr>
            <p:nvPr/>
          </p:nvPicPr>
          <p:blipFill>
            <a:blip r:embed="rId53"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1" name="Rectangle 580"/>
          <p:cNvSpPr/>
          <p:nvPr/>
        </p:nvSpPr>
        <p:spPr bwMode="auto">
          <a:xfrm>
            <a:off x="-90135" y="5795304"/>
            <a:ext cx="12369099" cy="1254984"/>
          </a:xfrm>
          <a:prstGeom prst="rect">
            <a:avLst/>
          </a:prstGeom>
          <a:solidFill>
            <a:srgbClr val="002846"/>
          </a:solidFill>
          <a:ln w="6350" cap="flat" cmpd="sng" algn="ctr">
            <a:noFill/>
            <a:prstDash val="solid"/>
            <a:miter lim="800000"/>
            <a:headEnd type="none" w="med" len="med"/>
            <a:tailEnd type="none" w="med" len="med"/>
          </a:ln>
          <a:effectLst/>
        </p:spPr>
        <p:txBody>
          <a:bodyPr lIns="175416" tIns="89466" rIns="175416" bIns="140334"/>
          <a:lstStyle/>
          <a:p>
            <a:pPr algn="ctr" defTabSz="894086" fontAlgn="base">
              <a:lnSpc>
                <a:spcPct val="90000"/>
              </a:lnSpc>
              <a:defRPr/>
            </a:pPr>
            <a:endParaRPr lang="en-US" sz="1367"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583" name="Picture 2"/>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360502"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4" name="Picture 44"/>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151919"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5" name="Picture 45"/>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943335"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6" name="Picture 46"/>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730169"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7" name="Picture 47"/>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521586"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8" name="Picture 48"/>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313003"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9" name="Picture 49"/>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04419"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0" name="Picture 50"/>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895835"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1" name="Picture 51"/>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87252"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2" name="Picture 52"/>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478667"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 name="Picture 53"/>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270083"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 name="Picture 54"/>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061499"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5" name="Picture 56"/>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852916"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6" name="Picture 57"/>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644333"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7" name="Picture 58"/>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2331"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8" name="Picture 59"/>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9087"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41423" y="5924466"/>
            <a:ext cx="2573147" cy="601577"/>
          </a:xfrm>
          <a:prstGeom prst="rect">
            <a:avLst/>
          </a:prstGeom>
          <a:solidFill>
            <a:schemeClr val="accent4">
              <a:lumMod val="20000"/>
              <a:lumOff val="80000"/>
            </a:schemeClr>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33" tIns="44733" rIns="44733" bIns="44733" numCol="1" spcCol="0" rtlCol="0" fromWordArt="0" anchor="t" anchorCtr="0" forceAA="0" compatLnSpc="1">
            <a:prstTxWarp prst="textNoShape">
              <a:avLst/>
            </a:prstTxWarp>
            <a:noAutofit/>
          </a:bodyPr>
          <a:lstStyle/>
          <a:p>
            <a:pPr algn="ctr" defTabSz="912230" fontAlgn="base">
              <a:lnSpc>
                <a:spcPct val="90000"/>
              </a:lnSpc>
              <a:spcBef>
                <a:spcPct val="0"/>
              </a:spcBef>
              <a:spcAft>
                <a:spcPct val="0"/>
              </a:spcAft>
              <a:defRPr/>
            </a:pPr>
            <a:r>
              <a:rPr lang="en-US" sz="1171" b="1" kern="0" dirty="0">
                <a:solidFill>
                  <a:srgbClr val="505050"/>
                </a:solidFill>
                <a:latin typeface="Segoe UI"/>
                <a:ea typeface="Segoe UI" pitchFamily="34" charset="0"/>
                <a:cs typeface="Segoe UI" pitchFamily="34" charset="0"/>
              </a:rPr>
              <a:t>Legend</a:t>
            </a:r>
          </a:p>
          <a:p>
            <a:pPr algn="ctr" defTabSz="912230" fontAlgn="base">
              <a:lnSpc>
                <a:spcPct val="90000"/>
              </a:lnSpc>
              <a:spcBef>
                <a:spcPct val="0"/>
              </a:spcBef>
              <a:spcAft>
                <a:spcPct val="0"/>
              </a:spcAft>
              <a:defRPr/>
            </a:pPr>
            <a:endParaRPr lang="en-US" sz="489" kern="0" dirty="0">
              <a:solidFill>
                <a:srgbClr val="505050"/>
              </a:solidFill>
              <a:latin typeface="Segoe UI"/>
              <a:ea typeface="Segoe UI" pitchFamily="34" charset="0"/>
              <a:cs typeface="Segoe UI" pitchFamily="34" charset="0"/>
            </a:endParaRPr>
          </a:p>
          <a:p>
            <a:pPr defTabSz="912230" fontAlgn="base">
              <a:lnSpc>
                <a:spcPct val="90000"/>
              </a:lnSpc>
              <a:spcBef>
                <a:spcPct val="0"/>
              </a:spcBef>
              <a:spcAft>
                <a:spcPct val="0"/>
              </a:spcAft>
              <a:tabLst>
                <a:tab pos="1009476" algn="l"/>
              </a:tabLst>
              <a:defRPr/>
            </a:pPr>
            <a:r>
              <a:rPr lang="en-US" sz="1171" kern="0" dirty="0">
                <a:solidFill>
                  <a:srgbClr val="505050"/>
                </a:solidFill>
                <a:latin typeface="Segoe UI"/>
                <a:ea typeface="Segoe UI" pitchFamily="34" charset="0"/>
                <a:cs typeface="Segoe UI" pitchFamily="34" charset="0"/>
              </a:rPr>
              <a:t>          = In preview at Azure Stack GA</a:t>
            </a:r>
          </a:p>
          <a:p>
            <a:pPr defTabSz="912230" fontAlgn="base">
              <a:lnSpc>
                <a:spcPct val="90000"/>
              </a:lnSpc>
              <a:spcBef>
                <a:spcPct val="0"/>
              </a:spcBef>
              <a:spcAft>
                <a:spcPct val="0"/>
              </a:spcAft>
              <a:tabLst>
                <a:tab pos="1009476" algn="l"/>
              </a:tabLst>
              <a:defRPr/>
            </a:pPr>
            <a:endParaRPr lang="en-US" sz="1171" kern="0" dirty="0">
              <a:solidFill>
                <a:srgbClr val="505050"/>
              </a:solidFill>
              <a:latin typeface="Segoe UI"/>
              <a:ea typeface="Segoe UI" pitchFamily="34" charset="0"/>
              <a:cs typeface="Segoe UI" pitchFamily="34" charset="0"/>
            </a:endParaRPr>
          </a:p>
          <a:p>
            <a:pPr defTabSz="912230" fontAlgn="base">
              <a:lnSpc>
                <a:spcPct val="90000"/>
              </a:lnSpc>
              <a:spcBef>
                <a:spcPct val="0"/>
              </a:spcBef>
              <a:spcAft>
                <a:spcPct val="0"/>
              </a:spcAft>
              <a:tabLst>
                <a:tab pos="1009476" algn="l"/>
              </a:tabLst>
              <a:defRPr/>
            </a:pPr>
            <a:endParaRPr lang="en-US" sz="1171" kern="0" dirty="0">
              <a:solidFill>
                <a:srgbClr val="505050"/>
              </a:solidFill>
              <a:latin typeface="Segoe UI"/>
              <a:ea typeface="Segoe UI" pitchFamily="34" charset="0"/>
              <a:cs typeface="Segoe UI" pitchFamily="34" charset="0"/>
            </a:endParaRPr>
          </a:p>
        </p:txBody>
      </p:sp>
      <p:grpSp>
        <p:nvGrpSpPr>
          <p:cNvPr id="7" name="Group 6"/>
          <p:cNvGrpSpPr/>
          <p:nvPr/>
        </p:nvGrpSpPr>
        <p:grpSpPr>
          <a:xfrm>
            <a:off x="330344" y="969005"/>
            <a:ext cx="9844255" cy="4642868"/>
            <a:chOff x="327865" y="749753"/>
            <a:chExt cx="10059961" cy="4744602"/>
          </a:xfrm>
        </p:grpSpPr>
        <p:sp>
          <p:nvSpPr>
            <p:cNvPr id="823" name="Rectangle 822"/>
            <p:cNvSpPr/>
            <p:nvPr/>
          </p:nvSpPr>
          <p:spPr bwMode="auto">
            <a:xfrm>
              <a:off x="327865" y="1116352"/>
              <a:ext cx="1547587" cy="304758"/>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8" name="Rectangle 837"/>
            <p:cNvSpPr/>
            <p:nvPr/>
          </p:nvSpPr>
          <p:spPr bwMode="auto">
            <a:xfrm>
              <a:off x="9358222" y="887783"/>
              <a:ext cx="1029604" cy="411572"/>
            </a:xfrm>
            <a:prstGeom prst="rect">
              <a:avLst/>
            </a:prstGeom>
            <a:noFill/>
            <a:ln w="19050">
              <a:solidFill>
                <a:srgbClr val="00B05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9" name="Rectangle 838"/>
            <p:cNvSpPr/>
            <p:nvPr/>
          </p:nvSpPr>
          <p:spPr bwMode="auto">
            <a:xfrm>
              <a:off x="9189616" y="3649641"/>
              <a:ext cx="914270" cy="457136"/>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Rectangle 244"/>
            <p:cNvSpPr/>
            <p:nvPr/>
          </p:nvSpPr>
          <p:spPr bwMode="auto">
            <a:xfrm>
              <a:off x="2105370" y="2376647"/>
              <a:ext cx="1020725" cy="457136"/>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9" name="Rectangle 828"/>
            <p:cNvSpPr/>
            <p:nvPr/>
          </p:nvSpPr>
          <p:spPr bwMode="auto">
            <a:xfrm>
              <a:off x="327865" y="5015203"/>
              <a:ext cx="1090452" cy="479152"/>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0" name="Rectangle 829"/>
            <p:cNvSpPr/>
            <p:nvPr/>
          </p:nvSpPr>
          <p:spPr bwMode="auto">
            <a:xfrm>
              <a:off x="1575593" y="5015203"/>
              <a:ext cx="1104457" cy="479152"/>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1" name="Rectangle 830"/>
            <p:cNvSpPr/>
            <p:nvPr/>
          </p:nvSpPr>
          <p:spPr bwMode="auto">
            <a:xfrm>
              <a:off x="2973835" y="5015203"/>
              <a:ext cx="845648" cy="479152"/>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2" name="Rectangle 831"/>
            <p:cNvSpPr/>
            <p:nvPr/>
          </p:nvSpPr>
          <p:spPr bwMode="auto">
            <a:xfrm>
              <a:off x="5913480" y="5015203"/>
              <a:ext cx="922818" cy="479152"/>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Rectangle 249"/>
            <p:cNvSpPr/>
            <p:nvPr/>
          </p:nvSpPr>
          <p:spPr bwMode="auto">
            <a:xfrm>
              <a:off x="6875029" y="5015031"/>
              <a:ext cx="873101" cy="479152"/>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4" name="Rectangle 823"/>
            <p:cNvSpPr/>
            <p:nvPr/>
          </p:nvSpPr>
          <p:spPr bwMode="auto">
            <a:xfrm>
              <a:off x="327866" y="2947274"/>
              <a:ext cx="1551551" cy="380946"/>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a:off x="336730" y="3902216"/>
              <a:ext cx="1551552" cy="380946"/>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5" name="Rectangle 834"/>
            <p:cNvSpPr/>
            <p:nvPr/>
          </p:nvSpPr>
          <p:spPr bwMode="auto">
            <a:xfrm>
              <a:off x="3170670" y="887783"/>
              <a:ext cx="990460" cy="411572"/>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6" name="Rectangle 835"/>
            <p:cNvSpPr/>
            <p:nvPr/>
          </p:nvSpPr>
          <p:spPr bwMode="auto">
            <a:xfrm>
              <a:off x="4402932" y="887783"/>
              <a:ext cx="977225" cy="411572"/>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0" name="Rectangle 839"/>
            <p:cNvSpPr/>
            <p:nvPr/>
          </p:nvSpPr>
          <p:spPr bwMode="auto">
            <a:xfrm>
              <a:off x="5479578" y="887783"/>
              <a:ext cx="967228" cy="411572"/>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1" name="Rectangle 840"/>
            <p:cNvSpPr/>
            <p:nvPr/>
          </p:nvSpPr>
          <p:spPr bwMode="auto">
            <a:xfrm>
              <a:off x="4402933" y="1449679"/>
              <a:ext cx="977225" cy="420438"/>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5-Point Star 2"/>
            <p:cNvSpPr/>
            <p:nvPr/>
          </p:nvSpPr>
          <p:spPr bwMode="auto">
            <a:xfrm>
              <a:off x="3979501" y="749753"/>
              <a:ext cx="281049" cy="242717"/>
            </a:xfrm>
            <a:prstGeom prst="star5">
              <a:avLst/>
            </a:prstGeom>
            <a:solidFill>
              <a:srgbClr val="FFFF00"/>
            </a:solidFill>
            <a:ln>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34" tIns="143147" rIns="178934" bIns="143147" numCol="1" spcCol="0" rtlCol="0" fromWordArt="0" anchor="t" anchorCtr="0" forceAA="0" compatLnSpc="1">
              <a:prstTxWarp prst="textNoShape">
                <a:avLst/>
              </a:prstTxWarp>
              <a:noAutofit/>
            </a:bodyPr>
            <a:lstStyle/>
            <a:p>
              <a:pPr algn="ctr" defTabSz="912230" fontAlgn="base">
                <a:lnSpc>
                  <a:spcPct val="90000"/>
                </a:lnSpc>
                <a:spcBef>
                  <a:spcPct val="0"/>
                </a:spcBef>
                <a:spcAft>
                  <a:spcPct val="0"/>
                </a:spcAft>
                <a:defRPr/>
              </a:pPr>
              <a:endParaRPr lang="en-US" sz="234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51" name="5-Point Star 250"/>
          <p:cNvSpPr/>
          <p:nvPr/>
        </p:nvSpPr>
        <p:spPr bwMode="auto">
          <a:xfrm>
            <a:off x="54558" y="6142638"/>
            <a:ext cx="275022" cy="237512"/>
          </a:xfrm>
          <a:prstGeom prst="star5">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34" tIns="143147" rIns="178934" bIns="143147" numCol="1" spcCol="0" rtlCol="0" fromWordArt="0" anchor="t" anchorCtr="0" forceAA="0" compatLnSpc="1">
            <a:prstTxWarp prst="textNoShape">
              <a:avLst/>
            </a:prstTxWarp>
            <a:noAutofit/>
          </a:bodyPr>
          <a:lstStyle/>
          <a:p>
            <a:pPr algn="ctr" defTabSz="912230" fontAlgn="base">
              <a:lnSpc>
                <a:spcPct val="90000"/>
              </a:lnSpc>
              <a:spcBef>
                <a:spcPct val="0"/>
              </a:spcBef>
              <a:spcAft>
                <a:spcPct val="0"/>
              </a:spcAft>
              <a:defRPr/>
            </a:pPr>
            <a:endParaRPr lang="en-US" sz="234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7" name="Rectangle 246"/>
          <p:cNvSpPr/>
          <p:nvPr/>
        </p:nvSpPr>
        <p:spPr bwMode="auto">
          <a:xfrm>
            <a:off x="10024915" y="5158278"/>
            <a:ext cx="828003" cy="460838"/>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p:cNvSpPr txBox="1"/>
          <p:nvPr/>
        </p:nvSpPr>
        <p:spPr>
          <a:xfrm>
            <a:off x="1551318" y="142239"/>
            <a:ext cx="5449285" cy="814421"/>
          </a:xfrm>
          <a:prstGeom prst="rect">
            <a:avLst/>
          </a:prstGeom>
        </p:spPr>
        <p:txBody>
          <a:bodyPr vert="horz" wrap="square" lIns="91440" tIns="91440" rIns="91440" bIns="91440" rtlCol="0" anchor="t">
            <a:noAutofit/>
          </a:bodyPr>
          <a:lstStyle/>
          <a:p>
            <a:r>
              <a:rPr lang="en-US" sz="3600" dirty="0">
                <a:latin typeface="Segoe UI" pitchFamily="34" charset="0"/>
                <a:ea typeface="Segoe UI" pitchFamily="34" charset="0"/>
                <a:cs typeface="Segoe UI" pitchFamily="34" charset="0"/>
              </a:rPr>
              <a:t>Azure Stack GA Target </a:t>
            </a:r>
          </a:p>
        </p:txBody>
      </p:sp>
    </p:spTree>
    <p:extLst>
      <p:ext uri="{BB962C8B-B14F-4D97-AF65-F5344CB8AC3E}">
        <p14:creationId xmlns:p14="http://schemas.microsoft.com/office/powerpoint/2010/main" val="266194998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17B6-4975-4935-BDD4-4F40C216B801}"/>
              </a:ext>
            </a:extLst>
          </p:cNvPr>
          <p:cNvSpPr>
            <a:spLocks noGrp="1"/>
          </p:cNvSpPr>
          <p:nvPr>
            <p:ph type="title"/>
          </p:nvPr>
        </p:nvSpPr>
        <p:spPr>
          <a:xfrm>
            <a:off x="1044945" y="133501"/>
            <a:ext cx="11333087" cy="808557"/>
          </a:xfrm>
        </p:spPr>
        <p:txBody>
          <a:bodyPr/>
          <a:lstStyle/>
          <a:p>
            <a:r>
              <a:rPr lang="en-US" dirty="0">
                <a:solidFill>
                  <a:schemeClr val="tx1"/>
                </a:solidFill>
              </a:rPr>
              <a:t>Most comprehensive </a:t>
            </a:r>
            <a:r>
              <a:rPr lang="en-US" dirty="0"/>
              <a:t>resiliency and best SLA</a:t>
            </a:r>
          </a:p>
        </p:txBody>
      </p:sp>
      <p:sp>
        <p:nvSpPr>
          <p:cNvPr id="4" name="Freeform: Shape 3">
            <a:extLst>
              <a:ext uri="{FF2B5EF4-FFF2-40B4-BE49-F238E27FC236}">
                <a16:creationId xmlns:a16="http://schemas.microsoft.com/office/drawing/2014/main" id="{9FC80BBB-BC74-4C31-BDC3-3A628AC33278}"/>
              </a:ext>
            </a:extLst>
          </p:cNvPr>
          <p:cNvSpPr/>
          <p:nvPr/>
        </p:nvSpPr>
        <p:spPr bwMode="auto">
          <a:xfrm flipV="1">
            <a:off x="429323" y="4837434"/>
            <a:ext cx="2104018" cy="45707"/>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defRPr/>
            </a:pPr>
            <a:endParaRPr lang="en-US" sz="1764">
              <a:solidFill>
                <a:srgbClr val="FFFFFF"/>
              </a:solidFill>
              <a:latin typeface="Segoe UI Semilight"/>
            </a:endParaRPr>
          </a:p>
        </p:txBody>
      </p:sp>
      <p:sp>
        <p:nvSpPr>
          <p:cNvPr id="24" name="Freeform: Shape 23">
            <a:extLst>
              <a:ext uri="{FF2B5EF4-FFF2-40B4-BE49-F238E27FC236}">
                <a16:creationId xmlns:a16="http://schemas.microsoft.com/office/drawing/2014/main" id="{11B2812D-2F19-41E5-AE29-52C6E14288CA}"/>
              </a:ext>
            </a:extLst>
          </p:cNvPr>
          <p:cNvSpPr/>
          <p:nvPr/>
        </p:nvSpPr>
        <p:spPr bwMode="auto">
          <a:xfrm>
            <a:off x="2908987" y="4883141"/>
            <a:ext cx="264485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defRPr/>
            </a:pPr>
            <a:endParaRPr lang="en-US" sz="1764">
              <a:solidFill>
                <a:srgbClr val="FFFFFF"/>
              </a:solidFill>
              <a:latin typeface="Segoe UI Semilight"/>
            </a:endParaRPr>
          </a:p>
        </p:txBody>
      </p:sp>
      <p:sp>
        <p:nvSpPr>
          <p:cNvPr id="25" name="Freeform: Shape 24">
            <a:extLst>
              <a:ext uri="{FF2B5EF4-FFF2-40B4-BE49-F238E27FC236}">
                <a16:creationId xmlns:a16="http://schemas.microsoft.com/office/drawing/2014/main" id="{F66BD7A1-FB9F-464E-B11A-38797A4804F0}"/>
              </a:ext>
            </a:extLst>
          </p:cNvPr>
          <p:cNvSpPr/>
          <p:nvPr/>
        </p:nvSpPr>
        <p:spPr bwMode="auto">
          <a:xfrm>
            <a:off x="5883934" y="4883140"/>
            <a:ext cx="2506842" cy="45707"/>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defRPr/>
            </a:pPr>
            <a:endParaRPr lang="en-US" sz="1764">
              <a:solidFill>
                <a:srgbClr val="FFFFFF"/>
              </a:solidFill>
              <a:latin typeface="Segoe UI Semilight"/>
            </a:endParaRPr>
          </a:p>
        </p:txBody>
      </p:sp>
      <p:sp>
        <p:nvSpPr>
          <p:cNvPr id="26" name="Freeform: Shape 25">
            <a:extLst>
              <a:ext uri="{FF2B5EF4-FFF2-40B4-BE49-F238E27FC236}">
                <a16:creationId xmlns:a16="http://schemas.microsoft.com/office/drawing/2014/main" id="{8B1326BC-724D-49A8-9B5B-023D344C3109}"/>
              </a:ext>
            </a:extLst>
          </p:cNvPr>
          <p:cNvSpPr/>
          <p:nvPr/>
        </p:nvSpPr>
        <p:spPr bwMode="auto">
          <a:xfrm>
            <a:off x="8727303" y="4883141"/>
            <a:ext cx="290933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defRPr/>
            </a:pPr>
            <a:endParaRPr lang="en-US" sz="1764">
              <a:solidFill>
                <a:srgbClr val="FFFFFF"/>
              </a:solidFill>
              <a:latin typeface="Segoe UI Semilight"/>
            </a:endParaRPr>
          </a:p>
        </p:txBody>
      </p:sp>
      <p:grpSp>
        <p:nvGrpSpPr>
          <p:cNvPr id="8" name="Group 7">
            <a:extLst>
              <a:ext uri="{FF2B5EF4-FFF2-40B4-BE49-F238E27FC236}">
                <a16:creationId xmlns:a16="http://schemas.microsoft.com/office/drawing/2014/main" id="{85975090-BBFC-45D6-AE79-9F67FD1E009F}"/>
              </a:ext>
            </a:extLst>
          </p:cNvPr>
          <p:cNvGrpSpPr/>
          <p:nvPr/>
        </p:nvGrpSpPr>
        <p:grpSpPr>
          <a:xfrm>
            <a:off x="363975" y="5001888"/>
            <a:ext cx="1948517" cy="935435"/>
            <a:chOff x="522514" y="4739119"/>
            <a:chExt cx="1988107" cy="954442"/>
          </a:xfrm>
        </p:grpSpPr>
        <p:sp>
          <p:nvSpPr>
            <p:cNvPr id="30" name="Rectangle 29">
              <a:extLst>
                <a:ext uri="{FF2B5EF4-FFF2-40B4-BE49-F238E27FC236}">
                  <a16:creationId xmlns:a16="http://schemas.microsoft.com/office/drawing/2014/main" id="{86C99C9A-8E4C-48F9-8EF3-1C471C50A579}"/>
                </a:ext>
              </a:extLst>
            </p:cNvPr>
            <p:cNvSpPr/>
            <p:nvPr/>
          </p:nvSpPr>
          <p:spPr>
            <a:xfrm>
              <a:off x="522514" y="4739119"/>
              <a:ext cx="1257755" cy="371244"/>
            </a:xfrm>
            <a:prstGeom prst="rect">
              <a:avLst/>
            </a:prstGeom>
          </p:spPr>
          <p:txBody>
            <a:bodyPr wrap="none">
              <a:spAutoFit/>
            </a:bodyPr>
            <a:lstStyle/>
            <a:p>
              <a:pPr defTabSz="914093">
                <a:defRPr/>
              </a:pPr>
              <a:r>
                <a:rPr lang="en-US" sz="1764">
                  <a:solidFill>
                    <a:srgbClr val="0078D7"/>
                  </a:solidFill>
                  <a:latin typeface="Segoe UI Semibold" panose="020B0702040204020203" pitchFamily="34" charset="0"/>
                  <a:cs typeface="Segoe UI Semibold" panose="020B0702040204020203" pitchFamily="34" charset="0"/>
                </a:rPr>
                <a:t>Single VM</a:t>
              </a:r>
            </a:p>
          </p:txBody>
        </p:sp>
        <p:sp>
          <p:nvSpPr>
            <p:cNvPr id="34" name="Rectangle 33">
              <a:extLst>
                <a:ext uri="{FF2B5EF4-FFF2-40B4-BE49-F238E27FC236}">
                  <a16:creationId xmlns:a16="http://schemas.microsoft.com/office/drawing/2014/main" id="{AF4977EE-2C68-4450-B4EB-44DE6987F5BF}"/>
                </a:ext>
              </a:extLst>
            </p:cNvPr>
            <p:cNvSpPr/>
            <p:nvPr/>
          </p:nvSpPr>
          <p:spPr>
            <a:xfrm>
              <a:off x="522514" y="5108786"/>
              <a:ext cx="1988107" cy="584775"/>
            </a:xfrm>
            <a:prstGeom prst="rect">
              <a:avLst/>
            </a:prstGeom>
          </p:spPr>
          <p:txBody>
            <a:bodyPr wrap="square">
              <a:spAutoFit/>
            </a:bodyPr>
            <a:lstStyle/>
            <a:p>
              <a:pPr defTabSz="914093">
                <a:defRPr/>
              </a:pPr>
              <a:r>
                <a:rPr lang="en-US" sz="1568">
                  <a:solidFill>
                    <a:srgbClr val="000000"/>
                  </a:solidFill>
                  <a:latin typeface="Segoe UI Semilight"/>
                </a:rPr>
                <a:t>Protection with Premium Storage</a:t>
              </a:r>
            </a:p>
          </p:txBody>
        </p:sp>
      </p:grpSp>
      <p:grpSp>
        <p:nvGrpSpPr>
          <p:cNvPr id="3" name="Group 2">
            <a:extLst>
              <a:ext uri="{FF2B5EF4-FFF2-40B4-BE49-F238E27FC236}">
                <a16:creationId xmlns:a16="http://schemas.microsoft.com/office/drawing/2014/main" id="{D3E34116-7876-4649-A823-5420E1A8BD4E}"/>
              </a:ext>
            </a:extLst>
          </p:cNvPr>
          <p:cNvGrpSpPr/>
          <p:nvPr/>
        </p:nvGrpSpPr>
        <p:grpSpPr>
          <a:xfrm>
            <a:off x="429322" y="2384053"/>
            <a:ext cx="988086" cy="605341"/>
            <a:chOff x="522514" y="1920087"/>
            <a:chExt cx="1008161" cy="617641"/>
          </a:xfrm>
        </p:grpSpPr>
        <p:sp>
          <p:nvSpPr>
            <p:cNvPr id="43" name="Rectangle 362">
              <a:extLst>
                <a:ext uri="{FF2B5EF4-FFF2-40B4-BE49-F238E27FC236}">
                  <a16:creationId xmlns:a16="http://schemas.microsoft.com/office/drawing/2014/main" id="{BE54F0D0-7FAC-46F5-923D-FCBC1CC073A3}"/>
                </a:ext>
              </a:extLst>
            </p:cNvPr>
            <p:cNvSpPr>
              <a:spLocks noChangeArrowheads="1"/>
            </p:cNvSpPr>
            <p:nvPr/>
          </p:nvSpPr>
          <p:spPr bwMode="auto">
            <a:xfrm>
              <a:off x="522514" y="1920087"/>
              <a:ext cx="1008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19" tIns="44809" rIns="89619" bIns="44809"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93" eaLnBrk="1" hangingPunct="1">
                <a:defRPr/>
              </a:pPr>
              <a:r>
                <a:rPr lang="en-US" altLang="en-US" sz="1764">
                  <a:solidFill>
                    <a:srgbClr val="000000"/>
                  </a:solidFill>
                  <a:latin typeface="Segoe UI Semibold" panose="020B0702040204020203" pitchFamily="34" charset="0"/>
                  <a:cs typeface="Segoe UI Semibold" panose="020B0702040204020203" pitchFamily="34" charset="0"/>
                </a:rPr>
                <a:t>VM SLA</a:t>
              </a:r>
            </a:p>
          </p:txBody>
        </p:sp>
        <p:sp>
          <p:nvSpPr>
            <p:cNvPr id="44" name="Rectangle 365">
              <a:extLst>
                <a:ext uri="{FF2B5EF4-FFF2-40B4-BE49-F238E27FC236}">
                  <a16:creationId xmlns:a16="http://schemas.microsoft.com/office/drawing/2014/main" id="{26B0496F-1490-4FDE-A7EB-90EFD86A8A06}"/>
                </a:ext>
              </a:extLst>
            </p:cNvPr>
            <p:cNvSpPr>
              <a:spLocks noChangeArrowheads="1"/>
            </p:cNvSpPr>
            <p:nvPr/>
          </p:nvSpPr>
          <p:spPr bwMode="auto">
            <a:xfrm>
              <a:off x="522514" y="2168396"/>
              <a:ext cx="7986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19" tIns="44809" rIns="89619" bIns="44809"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93" eaLnBrk="1" hangingPunct="1">
                <a:defRPr/>
              </a:pPr>
              <a:r>
                <a:rPr lang="en-US" altLang="en-US" sz="1764">
                  <a:solidFill>
                    <a:srgbClr val="000000"/>
                  </a:solidFill>
                  <a:latin typeface="Segoe UI" panose="020B0502040204020203" pitchFamily="34" charset="0"/>
                  <a:cs typeface="Segoe UI" panose="020B0502040204020203" pitchFamily="34" charset="0"/>
                </a:rPr>
                <a:t>99.9%</a:t>
              </a:r>
              <a:endParaRPr lang="en-US" altLang="en-US" sz="1764">
                <a:solidFill>
                  <a:srgbClr val="000000"/>
                </a:solidFill>
                <a:latin typeface="Segoe UI Semilight"/>
              </a:endParaRPr>
            </a:p>
          </p:txBody>
        </p:sp>
      </p:grpSp>
      <p:grpSp>
        <p:nvGrpSpPr>
          <p:cNvPr id="9" name="Group 8">
            <a:extLst>
              <a:ext uri="{FF2B5EF4-FFF2-40B4-BE49-F238E27FC236}">
                <a16:creationId xmlns:a16="http://schemas.microsoft.com/office/drawing/2014/main" id="{A2FA5BF8-42F7-4735-83C2-9752FEC28A3B}"/>
              </a:ext>
            </a:extLst>
          </p:cNvPr>
          <p:cNvGrpSpPr/>
          <p:nvPr/>
        </p:nvGrpSpPr>
        <p:grpSpPr>
          <a:xfrm>
            <a:off x="2843639" y="5001888"/>
            <a:ext cx="2767810" cy="935433"/>
            <a:chOff x="2806842" y="4739119"/>
            <a:chExt cx="2390527" cy="954440"/>
          </a:xfrm>
        </p:grpSpPr>
        <p:sp>
          <p:nvSpPr>
            <p:cNvPr id="31" name="Rectangle 30">
              <a:extLst>
                <a:ext uri="{FF2B5EF4-FFF2-40B4-BE49-F238E27FC236}">
                  <a16:creationId xmlns:a16="http://schemas.microsoft.com/office/drawing/2014/main" id="{AE93519E-5CAC-4E86-B857-A8DA0D05CD60}"/>
                </a:ext>
              </a:extLst>
            </p:cNvPr>
            <p:cNvSpPr/>
            <p:nvPr/>
          </p:nvSpPr>
          <p:spPr>
            <a:xfrm>
              <a:off x="2806842" y="4739119"/>
              <a:ext cx="1529193" cy="371244"/>
            </a:xfrm>
            <a:prstGeom prst="rect">
              <a:avLst/>
            </a:prstGeom>
          </p:spPr>
          <p:txBody>
            <a:bodyPr wrap="none">
              <a:spAutoFit/>
            </a:bodyPr>
            <a:lstStyle/>
            <a:p>
              <a:pPr defTabSz="914093">
                <a:defRPr/>
              </a:pPr>
              <a:r>
                <a:rPr lang="en-US" sz="1764">
                  <a:solidFill>
                    <a:srgbClr val="0078D7"/>
                  </a:solidFill>
                  <a:latin typeface="Segoe UI Semibold" panose="020B0702040204020203" pitchFamily="34" charset="0"/>
                  <a:cs typeface="Segoe UI Semibold" panose="020B0702040204020203" pitchFamily="34" charset="0"/>
                </a:rPr>
                <a:t>Availability sets</a:t>
              </a:r>
            </a:p>
          </p:txBody>
        </p:sp>
        <p:sp>
          <p:nvSpPr>
            <p:cNvPr id="35" name="Rectangle 34">
              <a:extLst>
                <a:ext uri="{FF2B5EF4-FFF2-40B4-BE49-F238E27FC236}">
                  <a16:creationId xmlns:a16="http://schemas.microsoft.com/office/drawing/2014/main" id="{2D1E9CB2-30C4-4538-8D43-0553AEA4C909}"/>
                </a:ext>
              </a:extLst>
            </p:cNvPr>
            <p:cNvSpPr/>
            <p:nvPr/>
          </p:nvSpPr>
          <p:spPr>
            <a:xfrm>
              <a:off x="2806842" y="5108784"/>
              <a:ext cx="2390527" cy="584775"/>
            </a:xfrm>
            <a:prstGeom prst="rect">
              <a:avLst/>
            </a:prstGeom>
          </p:spPr>
          <p:txBody>
            <a:bodyPr wrap="square">
              <a:spAutoFit/>
            </a:bodyPr>
            <a:lstStyle/>
            <a:p>
              <a:pPr defTabSz="914093">
                <a:defRPr/>
              </a:pPr>
              <a:r>
                <a:rPr lang="en-US" sz="1568">
                  <a:solidFill>
                    <a:srgbClr val="000000"/>
                  </a:solidFill>
                  <a:latin typeface="Segoe UI Semilight"/>
                </a:rPr>
                <a:t>Protection against failures within datacenters</a:t>
              </a:r>
            </a:p>
          </p:txBody>
        </p:sp>
      </p:grpSp>
      <p:grpSp>
        <p:nvGrpSpPr>
          <p:cNvPr id="10" name="Group 9">
            <a:extLst>
              <a:ext uri="{FF2B5EF4-FFF2-40B4-BE49-F238E27FC236}">
                <a16:creationId xmlns:a16="http://schemas.microsoft.com/office/drawing/2014/main" id="{CA7AE3EA-53EE-496D-9E83-250515C0D0DB}"/>
              </a:ext>
            </a:extLst>
          </p:cNvPr>
          <p:cNvGrpSpPr/>
          <p:nvPr/>
        </p:nvGrpSpPr>
        <p:grpSpPr>
          <a:xfrm>
            <a:off x="5771057" y="5001890"/>
            <a:ext cx="3001008" cy="939901"/>
            <a:chOff x="5630888" y="4739119"/>
            <a:chExt cx="2284328" cy="958998"/>
          </a:xfrm>
        </p:grpSpPr>
        <p:sp>
          <p:nvSpPr>
            <p:cNvPr id="32" name="Rectangle 31">
              <a:extLst>
                <a:ext uri="{FF2B5EF4-FFF2-40B4-BE49-F238E27FC236}">
                  <a16:creationId xmlns:a16="http://schemas.microsoft.com/office/drawing/2014/main" id="{F8241D1E-9776-46B4-AC53-517C71B117EC}"/>
                </a:ext>
              </a:extLst>
            </p:cNvPr>
            <p:cNvSpPr/>
            <p:nvPr/>
          </p:nvSpPr>
          <p:spPr>
            <a:xfrm>
              <a:off x="5630888" y="4739119"/>
              <a:ext cx="1494093" cy="371244"/>
            </a:xfrm>
            <a:prstGeom prst="rect">
              <a:avLst/>
            </a:prstGeom>
          </p:spPr>
          <p:txBody>
            <a:bodyPr wrap="none">
              <a:spAutoFit/>
            </a:bodyPr>
            <a:lstStyle/>
            <a:p>
              <a:pPr defTabSz="914093">
                <a:defRPr/>
              </a:pPr>
              <a:r>
                <a:rPr lang="en-US" sz="1764">
                  <a:solidFill>
                    <a:srgbClr val="0078D7"/>
                  </a:solidFill>
                  <a:latin typeface="Segoe UI Semibold" panose="020B0702040204020203" pitchFamily="34" charset="0"/>
                  <a:cs typeface="Segoe UI Semibold" panose="020B0702040204020203" pitchFamily="34" charset="0"/>
                </a:rPr>
                <a:t>Availability zones</a:t>
              </a:r>
            </a:p>
          </p:txBody>
        </p:sp>
        <p:sp>
          <p:nvSpPr>
            <p:cNvPr id="36" name="Rectangle 35">
              <a:extLst>
                <a:ext uri="{FF2B5EF4-FFF2-40B4-BE49-F238E27FC236}">
                  <a16:creationId xmlns:a16="http://schemas.microsoft.com/office/drawing/2014/main" id="{A00FBC54-3159-488B-9805-067A9050681B}"/>
                </a:ext>
              </a:extLst>
            </p:cNvPr>
            <p:cNvSpPr/>
            <p:nvPr/>
          </p:nvSpPr>
          <p:spPr>
            <a:xfrm>
              <a:off x="5630888" y="5113342"/>
              <a:ext cx="2284328" cy="584775"/>
            </a:xfrm>
            <a:prstGeom prst="rect">
              <a:avLst/>
            </a:prstGeom>
          </p:spPr>
          <p:txBody>
            <a:bodyPr wrap="square">
              <a:spAutoFit/>
            </a:bodyPr>
            <a:lstStyle/>
            <a:p>
              <a:pPr defTabSz="914093">
                <a:defRPr/>
              </a:pPr>
              <a:r>
                <a:rPr lang="en-US" sz="1568">
                  <a:solidFill>
                    <a:srgbClr val="000000"/>
                  </a:solidFill>
                  <a:latin typeface="Segoe UI Semilight"/>
                </a:rPr>
                <a:t>Protection from entire datacenter failures</a:t>
              </a:r>
            </a:p>
          </p:txBody>
        </p:sp>
      </p:grpSp>
      <p:grpSp>
        <p:nvGrpSpPr>
          <p:cNvPr id="11" name="Group 10">
            <a:extLst>
              <a:ext uri="{FF2B5EF4-FFF2-40B4-BE49-F238E27FC236}">
                <a16:creationId xmlns:a16="http://schemas.microsoft.com/office/drawing/2014/main" id="{EBA960E1-FAB4-4A60-BAEE-F5A25B0153F7}"/>
              </a:ext>
            </a:extLst>
          </p:cNvPr>
          <p:cNvGrpSpPr/>
          <p:nvPr/>
        </p:nvGrpSpPr>
        <p:grpSpPr>
          <a:xfrm>
            <a:off x="8661955" y="5001888"/>
            <a:ext cx="2930639" cy="935431"/>
            <a:chOff x="8989092" y="4739119"/>
            <a:chExt cx="2284328" cy="954438"/>
          </a:xfrm>
        </p:grpSpPr>
        <p:sp>
          <p:nvSpPr>
            <p:cNvPr id="33" name="Rectangle 32">
              <a:extLst>
                <a:ext uri="{FF2B5EF4-FFF2-40B4-BE49-F238E27FC236}">
                  <a16:creationId xmlns:a16="http://schemas.microsoft.com/office/drawing/2014/main" id="{B28B47E3-5453-4268-9424-9C3B0EE80D8B}"/>
                </a:ext>
              </a:extLst>
            </p:cNvPr>
            <p:cNvSpPr/>
            <p:nvPr/>
          </p:nvSpPr>
          <p:spPr>
            <a:xfrm>
              <a:off x="8989092" y="4739119"/>
              <a:ext cx="1136384" cy="371244"/>
            </a:xfrm>
            <a:prstGeom prst="rect">
              <a:avLst/>
            </a:prstGeom>
          </p:spPr>
          <p:txBody>
            <a:bodyPr wrap="none">
              <a:spAutoFit/>
            </a:bodyPr>
            <a:lstStyle/>
            <a:p>
              <a:pPr defTabSz="914093">
                <a:defRPr/>
              </a:pPr>
              <a:r>
                <a:rPr lang="en-US" sz="1764">
                  <a:solidFill>
                    <a:srgbClr val="0078D7"/>
                  </a:solidFill>
                  <a:latin typeface="Segoe UI Semibold" panose="020B0702040204020203" pitchFamily="34" charset="0"/>
                  <a:cs typeface="Segoe UI Semibold" panose="020B0702040204020203" pitchFamily="34" charset="0"/>
                </a:rPr>
                <a:t>Region pairs</a:t>
              </a:r>
            </a:p>
          </p:txBody>
        </p:sp>
        <p:sp>
          <p:nvSpPr>
            <p:cNvPr id="38" name="Rectangle 37">
              <a:extLst>
                <a:ext uri="{FF2B5EF4-FFF2-40B4-BE49-F238E27FC236}">
                  <a16:creationId xmlns:a16="http://schemas.microsoft.com/office/drawing/2014/main" id="{A1DBA6A0-68FB-4166-A508-C7B24FCE17EC}"/>
                </a:ext>
              </a:extLst>
            </p:cNvPr>
            <p:cNvSpPr/>
            <p:nvPr/>
          </p:nvSpPr>
          <p:spPr>
            <a:xfrm>
              <a:off x="8989092" y="5108782"/>
              <a:ext cx="2284328" cy="584775"/>
            </a:xfrm>
            <a:prstGeom prst="rect">
              <a:avLst/>
            </a:prstGeom>
          </p:spPr>
          <p:txBody>
            <a:bodyPr wrap="square">
              <a:spAutoFit/>
            </a:bodyPr>
            <a:lstStyle/>
            <a:p>
              <a:pPr defTabSz="914093">
                <a:defRPr/>
              </a:pPr>
              <a:r>
                <a:rPr lang="en-US" sz="1568">
                  <a:solidFill>
                    <a:srgbClr val="000000"/>
                  </a:solidFill>
                  <a:latin typeface="Segoe UI Semilight"/>
                </a:rPr>
                <a:t>Protection from disaster with</a:t>
              </a:r>
              <a:br>
                <a:rPr lang="en-US" sz="1568">
                  <a:solidFill>
                    <a:srgbClr val="000000"/>
                  </a:solidFill>
                  <a:latin typeface="Segoe UI Semilight"/>
                </a:rPr>
              </a:br>
              <a:r>
                <a:rPr lang="en-US" sz="1568">
                  <a:solidFill>
                    <a:srgbClr val="000000"/>
                  </a:solidFill>
                  <a:latin typeface="Segoe UI Semilight"/>
                </a:rPr>
                <a:t>Data Residency compliance</a:t>
              </a:r>
            </a:p>
          </p:txBody>
        </p:sp>
      </p:grpSp>
      <p:sp>
        <p:nvSpPr>
          <p:cNvPr id="63" name="Freeform: Shape 62">
            <a:extLst>
              <a:ext uri="{FF2B5EF4-FFF2-40B4-BE49-F238E27FC236}">
                <a16:creationId xmlns:a16="http://schemas.microsoft.com/office/drawing/2014/main" id="{B18BDE70-580F-4EAB-867D-3F3E6C5993AC}"/>
              </a:ext>
            </a:extLst>
          </p:cNvPr>
          <p:cNvSpPr/>
          <p:nvPr/>
        </p:nvSpPr>
        <p:spPr bwMode="auto">
          <a:xfrm flipV="1">
            <a:off x="429323" y="2989397"/>
            <a:ext cx="2104018" cy="45707"/>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defRPr/>
            </a:pPr>
            <a:endParaRPr lang="en-US" sz="1764">
              <a:solidFill>
                <a:srgbClr val="FFFFFF"/>
              </a:solidFill>
              <a:latin typeface="Segoe UI Semilight"/>
            </a:endParaRPr>
          </a:p>
        </p:txBody>
      </p:sp>
      <p:sp>
        <p:nvSpPr>
          <p:cNvPr id="64" name="Freeform: Shape 63">
            <a:extLst>
              <a:ext uri="{FF2B5EF4-FFF2-40B4-BE49-F238E27FC236}">
                <a16:creationId xmlns:a16="http://schemas.microsoft.com/office/drawing/2014/main" id="{D109FD18-D374-4FCF-A27B-F81D4F41EB75}"/>
              </a:ext>
            </a:extLst>
          </p:cNvPr>
          <p:cNvSpPr/>
          <p:nvPr/>
        </p:nvSpPr>
        <p:spPr bwMode="auto">
          <a:xfrm>
            <a:off x="2908987" y="3035103"/>
            <a:ext cx="2644850" cy="45707"/>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defRPr/>
            </a:pPr>
            <a:endParaRPr lang="en-US" sz="1764">
              <a:solidFill>
                <a:srgbClr val="FFFFFF"/>
              </a:solidFill>
              <a:latin typeface="Segoe UI Semilight"/>
            </a:endParaRPr>
          </a:p>
        </p:txBody>
      </p:sp>
      <p:sp>
        <p:nvSpPr>
          <p:cNvPr id="65" name="Freeform: Shape 64">
            <a:extLst>
              <a:ext uri="{FF2B5EF4-FFF2-40B4-BE49-F238E27FC236}">
                <a16:creationId xmlns:a16="http://schemas.microsoft.com/office/drawing/2014/main" id="{E91A317A-8CC9-4667-82DD-F225E726BA9A}"/>
              </a:ext>
            </a:extLst>
          </p:cNvPr>
          <p:cNvSpPr/>
          <p:nvPr/>
        </p:nvSpPr>
        <p:spPr bwMode="auto">
          <a:xfrm>
            <a:off x="5883934" y="3039535"/>
            <a:ext cx="2506842" cy="45707"/>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defRPr/>
            </a:pPr>
            <a:endParaRPr lang="en-US" sz="1764">
              <a:solidFill>
                <a:srgbClr val="FFFFFF"/>
              </a:solidFill>
              <a:latin typeface="Segoe UI Semilight"/>
            </a:endParaRPr>
          </a:p>
        </p:txBody>
      </p:sp>
      <p:sp>
        <p:nvSpPr>
          <p:cNvPr id="66" name="Freeform: Shape 65">
            <a:extLst>
              <a:ext uri="{FF2B5EF4-FFF2-40B4-BE49-F238E27FC236}">
                <a16:creationId xmlns:a16="http://schemas.microsoft.com/office/drawing/2014/main" id="{52C7DA27-095C-42EC-B6F9-8C23D3C4306D}"/>
              </a:ext>
            </a:extLst>
          </p:cNvPr>
          <p:cNvSpPr/>
          <p:nvPr/>
        </p:nvSpPr>
        <p:spPr bwMode="auto">
          <a:xfrm>
            <a:off x="8727303" y="3035103"/>
            <a:ext cx="290933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defRPr/>
            </a:pPr>
            <a:endParaRPr lang="en-US" sz="1764">
              <a:solidFill>
                <a:srgbClr val="FFFFFF"/>
              </a:solidFill>
              <a:latin typeface="Segoe UI Semilight"/>
            </a:endParaRPr>
          </a:p>
        </p:txBody>
      </p:sp>
      <p:grpSp>
        <p:nvGrpSpPr>
          <p:cNvPr id="5" name="Group 4">
            <a:extLst>
              <a:ext uri="{FF2B5EF4-FFF2-40B4-BE49-F238E27FC236}">
                <a16:creationId xmlns:a16="http://schemas.microsoft.com/office/drawing/2014/main" id="{E6D3F48B-B8D4-49F2-BC61-FFF7C5113783}"/>
              </a:ext>
            </a:extLst>
          </p:cNvPr>
          <p:cNvGrpSpPr/>
          <p:nvPr/>
        </p:nvGrpSpPr>
        <p:grpSpPr>
          <a:xfrm>
            <a:off x="2908987" y="2388223"/>
            <a:ext cx="988086" cy="602867"/>
            <a:chOff x="2806842" y="2107278"/>
            <a:chExt cx="1008161" cy="615116"/>
          </a:xfrm>
        </p:grpSpPr>
        <p:sp>
          <p:nvSpPr>
            <p:cNvPr id="67" name="Rectangle 362">
              <a:extLst>
                <a:ext uri="{FF2B5EF4-FFF2-40B4-BE49-F238E27FC236}">
                  <a16:creationId xmlns:a16="http://schemas.microsoft.com/office/drawing/2014/main" id="{EB9D7CCA-E5F5-416D-BAA0-AFE7B9E578EF}"/>
                </a:ext>
              </a:extLst>
            </p:cNvPr>
            <p:cNvSpPr>
              <a:spLocks noChangeArrowheads="1"/>
            </p:cNvSpPr>
            <p:nvPr/>
          </p:nvSpPr>
          <p:spPr bwMode="auto">
            <a:xfrm>
              <a:off x="2806842" y="2107278"/>
              <a:ext cx="1008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19" tIns="44809" rIns="89619" bIns="44809"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93" eaLnBrk="1" hangingPunct="1">
                <a:defRPr/>
              </a:pPr>
              <a:r>
                <a:rPr lang="en-US" altLang="en-US" sz="1764">
                  <a:solidFill>
                    <a:srgbClr val="000000"/>
                  </a:solidFill>
                  <a:latin typeface="Segoe UI Semibold" panose="020B0702040204020203" pitchFamily="34" charset="0"/>
                  <a:cs typeface="Segoe UI Semibold" panose="020B0702040204020203" pitchFamily="34" charset="0"/>
                </a:rPr>
                <a:t>VM SLA</a:t>
              </a:r>
            </a:p>
          </p:txBody>
        </p:sp>
        <p:sp>
          <p:nvSpPr>
            <p:cNvPr id="68" name="Rectangle 365">
              <a:extLst>
                <a:ext uri="{FF2B5EF4-FFF2-40B4-BE49-F238E27FC236}">
                  <a16:creationId xmlns:a16="http://schemas.microsoft.com/office/drawing/2014/main" id="{E3C06106-7365-4A6F-AB14-6721F6D03340}"/>
                </a:ext>
              </a:extLst>
            </p:cNvPr>
            <p:cNvSpPr>
              <a:spLocks noChangeArrowheads="1"/>
            </p:cNvSpPr>
            <p:nvPr/>
          </p:nvSpPr>
          <p:spPr bwMode="auto">
            <a:xfrm>
              <a:off x="2806842" y="2353062"/>
              <a:ext cx="986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19" tIns="44809" rIns="89619" bIns="44809"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93" eaLnBrk="1" hangingPunct="1">
                <a:defRPr/>
              </a:pPr>
              <a:r>
                <a:rPr lang="en-US" altLang="en-US" sz="1764">
                  <a:solidFill>
                    <a:srgbClr val="000000"/>
                  </a:solidFill>
                  <a:latin typeface="Segoe UI" panose="020B0502040204020203" pitchFamily="34" charset="0"/>
                  <a:cs typeface="Segoe UI" panose="020B0502040204020203" pitchFamily="34" charset="0"/>
                </a:rPr>
                <a:t>99.95% </a:t>
              </a:r>
              <a:endParaRPr lang="en-US" altLang="en-US" sz="1764">
                <a:solidFill>
                  <a:srgbClr val="000000"/>
                </a:solidFill>
                <a:latin typeface="Segoe UI Semilight"/>
              </a:endParaRPr>
            </a:p>
          </p:txBody>
        </p:sp>
      </p:grpSp>
      <p:grpSp>
        <p:nvGrpSpPr>
          <p:cNvPr id="6" name="Group 5">
            <a:extLst>
              <a:ext uri="{FF2B5EF4-FFF2-40B4-BE49-F238E27FC236}">
                <a16:creationId xmlns:a16="http://schemas.microsoft.com/office/drawing/2014/main" id="{33C4FBB1-CB83-4D74-B18A-E863348C7A8F}"/>
              </a:ext>
            </a:extLst>
          </p:cNvPr>
          <p:cNvGrpSpPr/>
          <p:nvPr/>
        </p:nvGrpSpPr>
        <p:grpSpPr>
          <a:xfrm>
            <a:off x="5836405" y="2384052"/>
            <a:ext cx="988086" cy="607038"/>
            <a:chOff x="5630888" y="2103022"/>
            <a:chExt cx="1008161" cy="619372"/>
          </a:xfrm>
        </p:grpSpPr>
        <p:sp>
          <p:nvSpPr>
            <p:cNvPr id="69" name="Rectangle 362">
              <a:extLst>
                <a:ext uri="{FF2B5EF4-FFF2-40B4-BE49-F238E27FC236}">
                  <a16:creationId xmlns:a16="http://schemas.microsoft.com/office/drawing/2014/main" id="{FB272A3B-699B-4771-A084-81A20AE6B384}"/>
                </a:ext>
              </a:extLst>
            </p:cNvPr>
            <p:cNvSpPr>
              <a:spLocks noChangeArrowheads="1"/>
            </p:cNvSpPr>
            <p:nvPr/>
          </p:nvSpPr>
          <p:spPr bwMode="auto">
            <a:xfrm>
              <a:off x="5630888" y="2103022"/>
              <a:ext cx="1008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19" tIns="44809" rIns="89619" bIns="44809"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93" eaLnBrk="1" hangingPunct="1">
                <a:defRPr/>
              </a:pPr>
              <a:r>
                <a:rPr lang="en-US" altLang="en-US" sz="1764">
                  <a:solidFill>
                    <a:srgbClr val="000000"/>
                  </a:solidFill>
                  <a:latin typeface="Segoe UI Semibold" panose="020B0702040204020203" pitchFamily="34" charset="0"/>
                  <a:cs typeface="Segoe UI Semibold" panose="020B0702040204020203" pitchFamily="34" charset="0"/>
                </a:rPr>
                <a:t>VM SLA</a:t>
              </a:r>
            </a:p>
          </p:txBody>
        </p:sp>
        <p:sp>
          <p:nvSpPr>
            <p:cNvPr id="70" name="Rectangle 365">
              <a:extLst>
                <a:ext uri="{FF2B5EF4-FFF2-40B4-BE49-F238E27FC236}">
                  <a16:creationId xmlns:a16="http://schemas.microsoft.com/office/drawing/2014/main" id="{AE756659-5BFA-4811-A9BD-772602605AC8}"/>
                </a:ext>
              </a:extLst>
            </p:cNvPr>
            <p:cNvSpPr>
              <a:spLocks noChangeArrowheads="1"/>
            </p:cNvSpPr>
            <p:nvPr/>
          </p:nvSpPr>
          <p:spPr bwMode="auto">
            <a:xfrm>
              <a:off x="5630888" y="2353062"/>
              <a:ext cx="986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19" tIns="44809" rIns="89619" bIns="44809"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93" eaLnBrk="1" hangingPunct="1">
                <a:defRPr/>
              </a:pPr>
              <a:r>
                <a:rPr lang="en-US" altLang="en-US" sz="1764">
                  <a:solidFill>
                    <a:srgbClr val="000000"/>
                  </a:solidFill>
                  <a:latin typeface="Segoe UI" panose="020B0502040204020203" pitchFamily="34" charset="0"/>
                  <a:cs typeface="Segoe UI" panose="020B0502040204020203" pitchFamily="34" charset="0"/>
                </a:rPr>
                <a:t>99.99% </a:t>
              </a:r>
              <a:endParaRPr lang="en-US" altLang="en-US" sz="1764">
                <a:solidFill>
                  <a:srgbClr val="000000"/>
                </a:solidFill>
                <a:latin typeface="Segoe UI Semilight"/>
              </a:endParaRPr>
            </a:p>
          </p:txBody>
        </p:sp>
      </p:grpSp>
      <p:sp>
        <p:nvSpPr>
          <p:cNvPr id="72" name="Rectangle 365">
            <a:extLst>
              <a:ext uri="{FF2B5EF4-FFF2-40B4-BE49-F238E27FC236}">
                <a16:creationId xmlns:a16="http://schemas.microsoft.com/office/drawing/2014/main" id="{DDE028D8-2C1A-4722-A489-1153DBA144DF}"/>
              </a:ext>
            </a:extLst>
          </p:cNvPr>
          <p:cNvSpPr>
            <a:spLocks noChangeArrowheads="1"/>
          </p:cNvSpPr>
          <p:nvPr/>
        </p:nvSpPr>
        <p:spPr bwMode="auto">
          <a:xfrm>
            <a:off x="8723780" y="2390089"/>
            <a:ext cx="995551" cy="633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19" tIns="44809" rIns="89619" bIns="44809"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93" eaLnBrk="1" hangingPunct="1">
              <a:defRPr/>
            </a:pPr>
            <a:r>
              <a:rPr lang="en-US" altLang="en-US" sz="1764" dirty="0">
                <a:solidFill>
                  <a:srgbClr val="000000"/>
                </a:solidFill>
                <a:latin typeface="Segoe UI Semibold" panose="020B0702040204020203" pitchFamily="34" charset="0"/>
                <a:cs typeface="Segoe UI Semibold" panose="020B0702040204020203" pitchFamily="34" charset="0"/>
              </a:rPr>
              <a:t>Regions</a:t>
            </a:r>
            <a:br>
              <a:rPr lang="en-US" altLang="en-US" sz="1764" dirty="0">
                <a:solidFill>
                  <a:srgbClr val="000000"/>
                </a:solidFill>
                <a:latin typeface="Segoe UI Semibold" panose="020B0702040204020203" pitchFamily="34" charset="0"/>
                <a:cs typeface="Segoe UI Semibold" panose="020B0702040204020203" pitchFamily="34" charset="0"/>
              </a:rPr>
            </a:br>
            <a:r>
              <a:rPr lang="en-US" altLang="en-US" sz="1764" dirty="0">
                <a:solidFill>
                  <a:srgbClr val="000000"/>
                </a:solidFill>
                <a:latin typeface="Segoe UI" panose="020B0502040204020203" pitchFamily="34" charset="0"/>
                <a:cs typeface="Segoe UI" panose="020B0502040204020203" pitchFamily="34" charset="0"/>
              </a:rPr>
              <a:t>54</a:t>
            </a:r>
          </a:p>
        </p:txBody>
      </p:sp>
      <p:sp>
        <p:nvSpPr>
          <p:cNvPr id="73" name="PC1_E977">
            <a:extLst>
              <a:ext uri="{FF2B5EF4-FFF2-40B4-BE49-F238E27FC236}">
                <a16:creationId xmlns:a16="http://schemas.microsoft.com/office/drawing/2014/main" id="{CA53C8D6-6924-487D-8B12-6F4017ED255B}"/>
              </a:ext>
            </a:extLst>
          </p:cNvPr>
          <p:cNvSpPr>
            <a:spLocks noChangeAspect="1" noEditPoints="1"/>
          </p:cNvSpPr>
          <p:nvPr/>
        </p:nvSpPr>
        <p:spPr bwMode="auto">
          <a:xfrm>
            <a:off x="1187544" y="3719251"/>
            <a:ext cx="599439" cy="47974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882">
              <a:gradFill>
                <a:gsLst>
                  <a:gs pos="0">
                    <a:srgbClr val="505050"/>
                  </a:gs>
                  <a:gs pos="100000">
                    <a:srgbClr val="505050"/>
                  </a:gs>
                </a:gsLst>
              </a:gradFill>
              <a:latin typeface="Segoe UI Semilight"/>
            </a:endParaRPr>
          </a:p>
        </p:txBody>
      </p:sp>
      <p:grpSp>
        <p:nvGrpSpPr>
          <p:cNvPr id="84" name="Group 83">
            <a:extLst>
              <a:ext uri="{FF2B5EF4-FFF2-40B4-BE49-F238E27FC236}">
                <a16:creationId xmlns:a16="http://schemas.microsoft.com/office/drawing/2014/main" id="{2A4E6E2D-2EAE-4A15-88D7-CB8AA5476496}"/>
              </a:ext>
            </a:extLst>
          </p:cNvPr>
          <p:cNvGrpSpPr/>
          <p:nvPr/>
        </p:nvGrpSpPr>
        <p:grpSpPr>
          <a:xfrm>
            <a:off x="3548251" y="3562666"/>
            <a:ext cx="1371918" cy="792911"/>
            <a:chOff x="3459095" y="2961602"/>
            <a:chExt cx="1399792" cy="809022"/>
          </a:xfrm>
        </p:grpSpPr>
        <p:sp>
          <p:nvSpPr>
            <p:cNvPr id="76" name="monitor">
              <a:extLst>
                <a:ext uri="{FF2B5EF4-FFF2-40B4-BE49-F238E27FC236}">
                  <a16:creationId xmlns:a16="http://schemas.microsoft.com/office/drawing/2014/main" id="{8ACDE5C5-D9BD-4900-BC23-9C11FD3A1ACB}"/>
                </a:ext>
              </a:extLst>
            </p:cNvPr>
            <p:cNvSpPr>
              <a:spLocks noChangeAspect="1" noEditPoints="1"/>
            </p:cNvSpPr>
            <p:nvPr/>
          </p:nvSpPr>
          <p:spPr bwMode="auto">
            <a:xfrm>
              <a:off x="3587199"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a:gradFill>
                  <a:gsLst>
                    <a:gs pos="0">
                      <a:srgbClr val="505050"/>
                    </a:gs>
                    <a:gs pos="100000">
                      <a:srgbClr val="505050"/>
                    </a:gs>
                  </a:gsLst>
                </a:gradFill>
                <a:latin typeface="Segoe UI Semilight"/>
              </a:endParaRPr>
            </a:p>
          </p:txBody>
        </p:sp>
        <p:sp>
          <p:nvSpPr>
            <p:cNvPr id="77" name="monitor">
              <a:extLst>
                <a:ext uri="{FF2B5EF4-FFF2-40B4-BE49-F238E27FC236}">
                  <a16:creationId xmlns:a16="http://schemas.microsoft.com/office/drawing/2014/main" id="{6BFE5E39-9E92-4515-8053-C717F25794AB}"/>
                </a:ext>
              </a:extLst>
            </p:cNvPr>
            <p:cNvSpPr>
              <a:spLocks noChangeAspect="1" noEditPoints="1"/>
            </p:cNvSpPr>
            <p:nvPr/>
          </p:nvSpPr>
          <p:spPr bwMode="auto">
            <a:xfrm>
              <a:off x="4267873"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a:gradFill>
                  <a:gsLst>
                    <a:gs pos="0">
                      <a:srgbClr val="505050"/>
                    </a:gs>
                    <a:gs pos="100000">
                      <a:srgbClr val="505050"/>
                    </a:gs>
                  </a:gsLst>
                </a:gradFill>
                <a:latin typeface="Segoe UI Semilight"/>
              </a:endParaRPr>
            </a:p>
          </p:txBody>
        </p:sp>
        <p:sp>
          <p:nvSpPr>
            <p:cNvPr id="79" name="Rectangle 78">
              <a:extLst>
                <a:ext uri="{FF2B5EF4-FFF2-40B4-BE49-F238E27FC236}">
                  <a16:creationId xmlns:a16="http://schemas.microsoft.com/office/drawing/2014/main" id="{44E3CCC8-95EA-40AE-B1EB-071187DCDEFF}"/>
                </a:ext>
              </a:extLst>
            </p:cNvPr>
            <p:cNvSpPr/>
            <p:nvPr/>
          </p:nvSpPr>
          <p:spPr bwMode="auto">
            <a:xfrm>
              <a:off x="3475778" y="2961602"/>
              <a:ext cx="1353672" cy="473134"/>
            </a:xfrm>
            <a:prstGeom prst="rect">
              <a:avLst/>
            </a:prstGeom>
            <a:noFill/>
            <a:ln w="19050">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64" fontAlgn="base">
                <a:lnSpc>
                  <a:spcPct val="90000"/>
                </a:lnSpc>
                <a:spcBef>
                  <a:spcPct val="0"/>
                </a:spcBef>
                <a:spcAft>
                  <a:spcPct val="0"/>
                </a:spcAft>
                <a:defRPr/>
              </a:pPr>
              <a:endParaRPr lang="en-US" sz="2352" kern="0">
                <a:gradFill>
                  <a:gsLst>
                    <a:gs pos="0">
                      <a:srgbClr val="FFFFFF"/>
                    </a:gs>
                    <a:gs pos="100000">
                      <a:srgbClr val="FFFFFF"/>
                    </a:gs>
                  </a:gsLst>
                  <a:lin ang="5400000" scaled="0"/>
                </a:gradFill>
                <a:latin typeface="Segoe UI Semilight"/>
                <a:cs typeface="Segoe UI" pitchFamily="34" charset="0"/>
              </a:endParaRPr>
            </a:p>
          </p:txBody>
        </p:sp>
        <p:sp>
          <p:nvSpPr>
            <p:cNvPr id="80" name="monitor">
              <a:extLst>
                <a:ext uri="{FF2B5EF4-FFF2-40B4-BE49-F238E27FC236}">
                  <a16:creationId xmlns:a16="http://schemas.microsoft.com/office/drawing/2014/main" id="{85884749-C830-4D4F-B190-11F8659557F1}"/>
                </a:ext>
              </a:extLst>
            </p:cNvPr>
            <p:cNvSpPr>
              <a:spLocks noChangeAspect="1" noEditPoints="1"/>
            </p:cNvSpPr>
            <p:nvPr/>
          </p:nvSpPr>
          <p:spPr bwMode="auto">
            <a:xfrm>
              <a:off x="3459095"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a:gradFill>
                  <a:gsLst>
                    <a:gs pos="0">
                      <a:srgbClr val="505050"/>
                    </a:gs>
                    <a:gs pos="100000">
                      <a:srgbClr val="505050"/>
                    </a:gs>
                  </a:gsLst>
                </a:gradFill>
                <a:latin typeface="Segoe UI Semilight"/>
              </a:endParaRPr>
            </a:p>
          </p:txBody>
        </p:sp>
        <p:sp>
          <p:nvSpPr>
            <p:cNvPr id="81" name="monitor">
              <a:extLst>
                <a:ext uri="{FF2B5EF4-FFF2-40B4-BE49-F238E27FC236}">
                  <a16:creationId xmlns:a16="http://schemas.microsoft.com/office/drawing/2014/main" id="{34931339-6B1A-4FE4-AE1D-CB3D3C510103}"/>
                </a:ext>
              </a:extLst>
            </p:cNvPr>
            <p:cNvSpPr>
              <a:spLocks noChangeAspect="1" noEditPoints="1"/>
            </p:cNvSpPr>
            <p:nvPr/>
          </p:nvSpPr>
          <p:spPr bwMode="auto">
            <a:xfrm>
              <a:off x="3835938"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a:gradFill>
                  <a:gsLst>
                    <a:gs pos="0">
                      <a:srgbClr val="505050"/>
                    </a:gs>
                    <a:gs pos="100000">
                      <a:srgbClr val="505050"/>
                    </a:gs>
                  </a:gsLst>
                </a:gradFill>
                <a:latin typeface="Segoe UI Semilight"/>
              </a:endParaRPr>
            </a:p>
          </p:txBody>
        </p:sp>
        <p:sp>
          <p:nvSpPr>
            <p:cNvPr id="82" name="monitor">
              <a:extLst>
                <a:ext uri="{FF2B5EF4-FFF2-40B4-BE49-F238E27FC236}">
                  <a16:creationId xmlns:a16="http://schemas.microsoft.com/office/drawing/2014/main" id="{91A36490-38B7-4C34-8D89-C04E91EFB087}"/>
                </a:ext>
              </a:extLst>
            </p:cNvPr>
            <p:cNvSpPr>
              <a:spLocks noChangeAspect="1" noEditPoints="1"/>
            </p:cNvSpPr>
            <p:nvPr/>
          </p:nvSpPr>
          <p:spPr bwMode="auto">
            <a:xfrm>
              <a:off x="4212781"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a:gradFill>
                  <a:gsLst>
                    <a:gs pos="0">
                      <a:srgbClr val="505050"/>
                    </a:gs>
                    <a:gs pos="100000">
                      <a:srgbClr val="505050"/>
                    </a:gs>
                  </a:gsLst>
                </a:gradFill>
                <a:latin typeface="Segoe UI Semilight"/>
              </a:endParaRPr>
            </a:p>
          </p:txBody>
        </p:sp>
        <p:sp>
          <p:nvSpPr>
            <p:cNvPr id="83" name="monitor">
              <a:extLst>
                <a:ext uri="{FF2B5EF4-FFF2-40B4-BE49-F238E27FC236}">
                  <a16:creationId xmlns:a16="http://schemas.microsoft.com/office/drawing/2014/main" id="{555E0BD7-5A39-4C9E-8B81-85C9771CE3C7}"/>
                </a:ext>
              </a:extLst>
            </p:cNvPr>
            <p:cNvSpPr>
              <a:spLocks noChangeAspect="1" noEditPoints="1"/>
            </p:cNvSpPr>
            <p:nvPr/>
          </p:nvSpPr>
          <p:spPr bwMode="auto">
            <a:xfrm>
              <a:off x="4589623"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a:gradFill>
                  <a:gsLst>
                    <a:gs pos="0">
                      <a:srgbClr val="505050"/>
                    </a:gs>
                    <a:gs pos="100000">
                      <a:srgbClr val="505050"/>
                    </a:gs>
                  </a:gsLst>
                </a:gradFill>
                <a:latin typeface="Segoe UI Semilight"/>
              </a:endParaRPr>
            </a:p>
          </p:txBody>
        </p:sp>
      </p:grpSp>
      <p:grpSp>
        <p:nvGrpSpPr>
          <p:cNvPr id="88" name="Group 87">
            <a:extLst>
              <a:ext uri="{FF2B5EF4-FFF2-40B4-BE49-F238E27FC236}">
                <a16:creationId xmlns:a16="http://schemas.microsoft.com/office/drawing/2014/main" id="{D7FABECC-41F8-45D5-AC0B-CEE3DF09EBBC}"/>
              </a:ext>
            </a:extLst>
          </p:cNvPr>
          <p:cNvGrpSpPr/>
          <p:nvPr/>
        </p:nvGrpSpPr>
        <p:grpSpPr>
          <a:xfrm>
            <a:off x="6532349" y="3432372"/>
            <a:ext cx="1123064" cy="1053498"/>
            <a:chOff x="6265202" y="2921103"/>
            <a:chExt cx="1145883" cy="1074902"/>
          </a:xfrm>
        </p:grpSpPr>
        <p:sp>
          <p:nvSpPr>
            <p:cNvPr id="85" name="server">
              <a:extLst>
                <a:ext uri="{FF2B5EF4-FFF2-40B4-BE49-F238E27FC236}">
                  <a16:creationId xmlns:a16="http://schemas.microsoft.com/office/drawing/2014/main" id="{70E59AE1-0673-46C0-B5FD-11993B5AA277}"/>
                </a:ext>
              </a:extLst>
            </p:cNvPr>
            <p:cNvSpPr>
              <a:spLocks noChangeAspect="1" noEditPoints="1"/>
            </p:cNvSpPr>
            <p:nvPr/>
          </p:nvSpPr>
          <p:spPr bwMode="auto">
            <a:xfrm>
              <a:off x="626520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882">
                <a:gradFill>
                  <a:gsLst>
                    <a:gs pos="0">
                      <a:srgbClr val="505050"/>
                    </a:gs>
                    <a:gs pos="100000">
                      <a:srgbClr val="505050"/>
                    </a:gs>
                  </a:gsLst>
                  <a:lin ang="5400000" scaled="1"/>
                </a:gradFill>
                <a:latin typeface="Segoe UI Semilight"/>
              </a:endParaRPr>
            </a:p>
          </p:txBody>
        </p:sp>
        <p:sp>
          <p:nvSpPr>
            <p:cNvPr id="86" name="server">
              <a:extLst>
                <a:ext uri="{FF2B5EF4-FFF2-40B4-BE49-F238E27FC236}">
                  <a16:creationId xmlns:a16="http://schemas.microsoft.com/office/drawing/2014/main" id="{C020C5A8-AECB-47DF-B012-A70852B32C37}"/>
                </a:ext>
              </a:extLst>
            </p:cNvPr>
            <p:cNvSpPr>
              <a:spLocks noChangeAspect="1" noEditPoints="1"/>
            </p:cNvSpPr>
            <p:nvPr/>
          </p:nvSpPr>
          <p:spPr bwMode="auto">
            <a:xfrm>
              <a:off x="714655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882">
                <a:gradFill>
                  <a:gsLst>
                    <a:gs pos="0">
                      <a:srgbClr val="505050"/>
                    </a:gs>
                    <a:gs pos="100000">
                      <a:srgbClr val="505050"/>
                    </a:gs>
                  </a:gsLst>
                  <a:lin ang="5400000" scaled="1"/>
                </a:gradFill>
                <a:latin typeface="Segoe UI Semilight"/>
              </a:endParaRPr>
            </a:p>
          </p:txBody>
        </p:sp>
        <p:sp>
          <p:nvSpPr>
            <p:cNvPr id="87" name="server">
              <a:extLst>
                <a:ext uri="{FF2B5EF4-FFF2-40B4-BE49-F238E27FC236}">
                  <a16:creationId xmlns:a16="http://schemas.microsoft.com/office/drawing/2014/main" id="{86DCDF78-CBC1-4643-A546-4FA1ECCC352E}"/>
                </a:ext>
              </a:extLst>
            </p:cNvPr>
            <p:cNvSpPr>
              <a:spLocks noChangeAspect="1" noEditPoints="1"/>
            </p:cNvSpPr>
            <p:nvPr/>
          </p:nvSpPr>
          <p:spPr bwMode="auto">
            <a:xfrm>
              <a:off x="6705877" y="3493558"/>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882">
                <a:gradFill>
                  <a:gsLst>
                    <a:gs pos="0">
                      <a:srgbClr val="505050"/>
                    </a:gs>
                    <a:gs pos="100000">
                      <a:srgbClr val="505050"/>
                    </a:gs>
                  </a:gsLst>
                  <a:lin ang="5400000" scaled="1"/>
                </a:gradFill>
                <a:latin typeface="Segoe UI Semilight"/>
              </a:endParaRPr>
            </a:p>
          </p:txBody>
        </p:sp>
      </p:grpSp>
      <p:sp>
        <p:nvSpPr>
          <p:cNvPr id="89" name="Freeform: Shape 88">
            <a:extLst>
              <a:ext uri="{FF2B5EF4-FFF2-40B4-BE49-F238E27FC236}">
                <a16:creationId xmlns:a16="http://schemas.microsoft.com/office/drawing/2014/main" id="{11D75E76-A537-4A18-9B66-D3EEFF3A92D5}"/>
              </a:ext>
            </a:extLst>
          </p:cNvPr>
          <p:cNvSpPr/>
          <p:nvPr/>
        </p:nvSpPr>
        <p:spPr bwMode="auto">
          <a:xfrm>
            <a:off x="6882038" y="3669771"/>
            <a:ext cx="452445"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defRPr/>
            </a:pPr>
            <a:endParaRPr lang="en-US" sz="1764">
              <a:solidFill>
                <a:srgbClr val="FFFFFF"/>
              </a:solidFill>
              <a:latin typeface="Segoe UI Semilight"/>
            </a:endParaRPr>
          </a:p>
        </p:txBody>
      </p:sp>
      <p:sp>
        <p:nvSpPr>
          <p:cNvPr id="90" name="Freeform: Shape 89">
            <a:extLst>
              <a:ext uri="{FF2B5EF4-FFF2-40B4-BE49-F238E27FC236}">
                <a16:creationId xmlns:a16="http://schemas.microsoft.com/office/drawing/2014/main" id="{342CDFF3-1BAB-49A1-8CA0-A00453DAEE15}"/>
              </a:ext>
            </a:extLst>
          </p:cNvPr>
          <p:cNvSpPr/>
          <p:nvPr/>
        </p:nvSpPr>
        <p:spPr bwMode="auto">
          <a:xfrm rot="2700000">
            <a:off x="6485267" y="4177589"/>
            <a:ext cx="452445"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defRPr/>
            </a:pPr>
            <a:endParaRPr lang="en-US" sz="1764">
              <a:solidFill>
                <a:srgbClr val="FFFFFF"/>
              </a:solidFill>
              <a:latin typeface="Segoe UI Semilight"/>
            </a:endParaRPr>
          </a:p>
        </p:txBody>
      </p:sp>
      <p:sp>
        <p:nvSpPr>
          <p:cNvPr id="91" name="Freeform: Shape 90">
            <a:extLst>
              <a:ext uri="{FF2B5EF4-FFF2-40B4-BE49-F238E27FC236}">
                <a16:creationId xmlns:a16="http://schemas.microsoft.com/office/drawing/2014/main" id="{6AFE5A52-DE23-43ED-8778-7EF477993EDB}"/>
              </a:ext>
            </a:extLst>
          </p:cNvPr>
          <p:cNvSpPr/>
          <p:nvPr/>
        </p:nvSpPr>
        <p:spPr bwMode="auto">
          <a:xfrm rot="18900000" flipH="1">
            <a:off x="7240608" y="4171705"/>
            <a:ext cx="452445"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defRPr/>
            </a:pPr>
            <a:endParaRPr lang="en-US" sz="1764">
              <a:solidFill>
                <a:srgbClr val="FFFFFF"/>
              </a:solidFill>
              <a:latin typeface="Segoe UI Semilight"/>
            </a:endParaRPr>
          </a:p>
        </p:txBody>
      </p:sp>
      <p:grpSp>
        <p:nvGrpSpPr>
          <p:cNvPr id="16" name="Group 15">
            <a:extLst>
              <a:ext uri="{FF2B5EF4-FFF2-40B4-BE49-F238E27FC236}">
                <a16:creationId xmlns:a16="http://schemas.microsoft.com/office/drawing/2014/main" id="{6CDF00BB-5F8B-46A2-9EF3-651DFF08D009}"/>
              </a:ext>
            </a:extLst>
          </p:cNvPr>
          <p:cNvGrpSpPr/>
          <p:nvPr/>
        </p:nvGrpSpPr>
        <p:grpSpPr>
          <a:xfrm>
            <a:off x="8842403" y="3338262"/>
            <a:ext cx="2679134" cy="1259915"/>
            <a:chOff x="9106531" y="3479339"/>
            <a:chExt cx="2733568" cy="1285513"/>
          </a:xfrm>
        </p:grpSpPr>
        <p:grpSp>
          <p:nvGrpSpPr>
            <p:cNvPr id="12" name="Group 11">
              <a:extLst>
                <a:ext uri="{FF2B5EF4-FFF2-40B4-BE49-F238E27FC236}">
                  <a16:creationId xmlns:a16="http://schemas.microsoft.com/office/drawing/2014/main" id="{73893447-AD34-44A2-B240-E606BCDE1609}"/>
                </a:ext>
              </a:extLst>
            </p:cNvPr>
            <p:cNvGrpSpPr/>
            <p:nvPr/>
          </p:nvGrpSpPr>
          <p:grpSpPr>
            <a:xfrm>
              <a:off x="9106531" y="3479339"/>
              <a:ext cx="2733568" cy="1285513"/>
              <a:chOff x="9106531" y="3070266"/>
              <a:chExt cx="2733568" cy="1285513"/>
            </a:xfrm>
          </p:grpSpPr>
          <p:sp>
            <p:nvSpPr>
              <p:cNvPr id="92" name="Freeform 11">
                <a:extLst>
                  <a:ext uri="{FF2B5EF4-FFF2-40B4-BE49-F238E27FC236}">
                    <a16:creationId xmlns:a16="http://schemas.microsoft.com/office/drawing/2014/main" id="{6871CD05-BCDD-40B6-9C33-4EB4ED5FE918}"/>
                  </a:ext>
                </a:extLst>
              </p:cNvPr>
              <p:cNvSpPr>
                <a:spLocks/>
              </p:cNvSpPr>
              <p:nvPr/>
            </p:nvSpPr>
            <p:spPr bwMode="auto">
              <a:xfrm>
                <a:off x="10795935"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a:solidFill>
                    <a:srgbClr val="353535"/>
                  </a:solidFill>
                  <a:latin typeface="Segoe UI Semilight"/>
                </a:endParaRPr>
              </a:p>
            </p:txBody>
          </p:sp>
          <p:sp>
            <p:nvSpPr>
              <p:cNvPr id="93" name="Freeform 11">
                <a:extLst>
                  <a:ext uri="{FF2B5EF4-FFF2-40B4-BE49-F238E27FC236}">
                    <a16:creationId xmlns:a16="http://schemas.microsoft.com/office/drawing/2014/main" id="{17560B62-29B0-430E-8DF7-55A04A4CF97E}"/>
                  </a:ext>
                </a:extLst>
              </p:cNvPr>
              <p:cNvSpPr>
                <a:spLocks/>
              </p:cNvSpPr>
              <p:nvPr/>
            </p:nvSpPr>
            <p:spPr bwMode="auto">
              <a:xfrm>
                <a:off x="9584826"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a:solidFill>
                    <a:srgbClr val="353535"/>
                  </a:solidFill>
                  <a:latin typeface="Segoe UI Semilight"/>
                </a:endParaRPr>
              </a:p>
            </p:txBody>
          </p:sp>
          <p:sp>
            <p:nvSpPr>
              <p:cNvPr id="95" name="Freeform: Shape 94">
                <a:extLst>
                  <a:ext uri="{FF2B5EF4-FFF2-40B4-BE49-F238E27FC236}">
                    <a16:creationId xmlns:a16="http://schemas.microsoft.com/office/drawing/2014/main" id="{832AC6D8-73C6-42C0-929A-89B24F58AECB}"/>
                  </a:ext>
                </a:extLst>
              </p:cNvPr>
              <p:cNvSpPr/>
              <p:nvPr/>
            </p:nvSpPr>
            <p:spPr bwMode="auto">
              <a:xfrm>
                <a:off x="10242497" y="3757429"/>
                <a:ext cx="46163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defRPr/>
                </a:pPr>
                <a:endParaRPr lang="en-US" sz="1764">
                  <a:solidFill>
                    <a:srgbClr val="FFFFFF"/>
                  </a:solidFill>
                  <a:latin typeface="Segoe UI Semilight"/>
                </a:endParaRPr>
              </a:p>
            </p:txBody>
          </p:sp>
          <p:sp>
            <p:nvSpPr>
              <p:cNvPr id="96" name="Rectangle 95">
                <a:extLst>
                  <a:ext uri="{FF2B5EF4-FFF2-40B4-BE49-F238E27FC236}">
                    <a16:creationId xmlns:a16="http://schemas.microsoft.com/office/drawing/2014/main" id="{CE892F80-0093-42F0-B8D5-C3DDA86F4423}"/>
                  </a:ext>
                </a:extLst>
              </p:cNvPr>
              <p:cNvSpPr/>
              <p:nvPr/>
            </p:nvSpPr>
            <p:spPr bwMode="auto">
              <a:xfrm>
                <a:off x="9106531" y="3070266"/>
                <a:ext cx="2733568" cy="1285513"/>
              </a:xfrm>
              <a:prstGeom prst="rect">
                <a:avLst/>
              </a:prstGeom>
              <a:noFill/>
              <a:ln w="19050">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64" fontAlgn="base">
                  <a:lnSpc>
                    <a:spcPct val="90000"/>
                  </a:lnSpc>
                  <a:spcBef>
                    <a:spcPct val="0"/>
                  </a:spcBef>
                  <a:spcAft>
                    <a:spcPct val="0"/>
                  </a:spcAft>
                  <a:defRPr/>
                </a:pPr>
                <a:endParaRPr lang="en-US" sz="2352" kern="0">
                  <a:gradFill>
                    <a:gsLst>
                      <a:gs pos="0">
                        <a:srgbClr val="FFFFFF"/>
                      </a:gs>
                      <a:gs pos="100000">
                        <a:srgbClr val="FFFFFF"/>
                      </a:gs>
                    </a:gsLst>
                    <a:lin ang="5400000" scaled="0"/>
                  </a:gradFill>
                  <a:latin typeface="Segoe UI Semilight"/>
                  <a:cs typeface="Segoe UI" pitchFamily="34" charset="0"/>
                </a:endParaRPr>
              </a:p>
            </p:txBody>
          </p:sp>
        </p:grpSp>
        <p:sp>
          <p:nvSpPr>
            <p:cNvPr id="13" name="Rectangle 12">
              <a:extLst>
                <a:ext uri="{FF2B5EF4-FFF2-40B4-BE49-F238E27FC236}">
                  <a16:creationId xmlns:a16="http://schemas.microsoft.com/office/drawing/2014/main" id="{303B7D81-78DD-449F-A12C-6C4C172E5139}"/>
                </a:ext>
              </a:extLst>
            </p:cNvPr>
            <p:cNvSpPr/>
            <p:nvPr/>
          </p:nvSpPr>
          <p:spPr>
            <a:xfrm>
              <a:off x="9497050" y="4354349"/>
              <a:ext cx="786832" cy="278760"/>
            </a:xfrm>
            <a:prstGeom prst="rect">
              <a:avLst/>
            </a:prstGeom>
            <a:ln w="19050">
              <a:solidFill>
                <a:schemeClr val="tx1"/>
              </a:solidFill>
            </a:ln>
          </p:spPr>
          <p:txBody>
            <a:bodyPr wrap="none">
              <a:spAutoFit/>
            </a:bodyPr>
            <a:lstStyle/>
            <a:p>
              <a:pPr defTabSz="914093">
                <a:defRPr/>
              </a:pPr>
              <a:r>
                <a:rPr lang="en-US" sz="1176">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Region 1</a:t>
              </a:r>
              <a:endParaRPr lang="en-US" sz="1176">
                <a:solidFill>
                  <a:srgbClr val="353535"/>
                </a:solidFill>
                <a:latin typeface="Segoe UI Semibold" panose="020B0702040204020203" pitchFamily="34" charset="0"/>
                <a:cs typeface="Segoe UI Semibold" panose="020B0702040204020203" pitchFamily="34" charset="0"/>
              </a:endParaRPr>
            </a:p>
          </p:txBody>
        </p:sp>
        <p:sp>
          <p:nvSpPr>
            <p:cNvPr id="58" name="Rectangle 57">
              <a:extLst>
                <a:ext uri="{FF2B5EF4-FFF2-40B4-BE49-F238E27FC236}">
                  <a16:creationId xmlns:a16="http://schemas.microsoft.com/office/drawing/2014/main" id="{D0D12200-5521-406C-82FD-15CD2F787555}"/>
                </a:ext>
              </a:extLst>
            </p:cNvPr>
            <p:cNvSpPr/>
            <p:nvPr/>
          </p:nvSpPr>
          <p:spPr>
            <a:xfrm>
              <a:off x="10700758" y="4352010"/>
              <a:ext cx="809724" cy="278760"/>
            </a:xfrm>
            <a:prstGeom prst="rect">
              <a:avLst/>
            </a:prstGeom>
            <a:ln w="19050">
              <a:solidFill>
                <a:schemeClr val="tx1"/>
              </a:solidFill>
            </a:ln>
          </p:spPr>
          <p:txBody>
            <a:bodyPr wrap="none">
              <a:spAutoFit/>
            </a:bodyPr>
            <a:lstStyle/>
            <a:p>
              <a:pPr defTabSz="914093">
                <a:defRPr/>
              </a:pPr>
              <a:r>
                <a:rPr lang="en-US" sz="1176">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Region 2</a:t>
              </a:r>
              <a:endParaRPr lang="en-US" sz="1176">
                <a:solidFill>
                  <a:srgbClr val="353535"/>
                </a:solidFill>
                <a:latin typeface="Segoe UI Semibold" panose="020B0702040204020203" pitchFamily="34" charset="0"/>
                <a:cs typeface="Segoe UI Semibold" panose="020B0702040204020203" pitchFamily="34" charset="0"/>
              </a:endParaRPr>
            </a:p>
          </p:txBody>
        </p:sp>
      </p:grpSp>
      <p:grpSp>
        <p:nvGrpSpPr>
          <p:cNvPr id="19" name="Group 18">
            <a:extLst>
              <a:ext uri="{FF2B5EF4-FFF2-40B4-BE49-F238E27FC236}">
                <a16:creationId xmlns:a16="http://schemas.microsoft.com/office/drawing/2014/main" id="{721F6F95-9A0C-4BCE-9AAE-2516FFB71397}"/>
              </a:ext>
            </a:extLst>
          </p:cNvPr>
          <p:cNvGrpSpPr/>
          <p:nvPr/>
        </p:nvGrpSpPr>
        <p:grpSpPr>
          <a:xfrm>
            <a:off x="416874" y="1833755"/>
            <a:ext cx="2128327" cy="715939"/>
            <a:chOff x="425344" y="1636360"/>
            <a:chExt cx="2171570" cy="730485"/>
          </a:xfrm>
        </p:grpSpPr>
        <p:sp>
          <p:nvSpPr>
            <p:cNvPr id="14" name="Right Triangle 13">
              <a:extLst>
                <a:ext uri="{FF2B5EF4-FFF2-40B4-BE49-F238E27FC236}">
                  <a16:creationId xmlns:a16="http://schemas.microsoft.com/office/drawing/2014/main" id="{8E249FE3-F914-4FD2-AE80-536E1857663D}"/>
                </a:ext>
              </a:extLst>
            </p:cNvPr>
            <p:cNvSpPr/>
            <p:nvPr/>
          </p:nvSpPr>
          <p:spPr bwMode="auto">
            <a:xfrm flipV="1">
              <a:off x="2362449" y="2134615"/>
              <a:ext cx="232230" cy="232230"/>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nvGrpSpPr>
            <p:cNvPr id="18" name="Group 17">
              <a:extLst>
                <a:ext uri="{FF2B5EF4-FFF2-40B4-BE49-F238E27FC236}">
                  <a16:creationId xmlns:a16="http://schemas.microsoft.com/office/drawing/2014/main" id="{F5065182-454F-455E-B5E8-13A054E2F8CF}"/>
                </a:ext>
              </a:extLst>
            </p:cNvPr>
            <p:cNvGrpSpPr/>
            <p:nvPr/>
          </p:nvGrpSpPr>
          <p:grpSpPr>
            <a:xfrm>
              <a:off x="425344" y="1636360"/>
              <a:ext cx="2171570" cy="517065"/>
              <a:chOff x="425344" y="1636360"/>
              <a:chExt cx="2171570" cy="517065"/>
            </a:xfrm>
          </p:grpSpPr>
          <p:sp>
            <p:nvSpPr>
              <p:cNvPr id="7" name="Rectangle 6">
                <a:extLst>
                  <a:ext uri="{FF2B5EF4-FFF2-40B4-BE49-F238E27FC236}">
                    <a16:creationId xmlns:a16="http://schemas.microsoft.com/office/drawing/2014/main" id="{D315414A-DCF3-49E3-AB29-89D920249CBA}"/>
                  </a:ext>
                </a:extLst>
              </p:cNvPr>
              <p:cNvSpPr/>
              <p:nvPr/>
            </p:nvSpPr>
            <p:spPr bwMode="auto">
              <a:xfrm>
                <a:off x="438044" y="1640081"/>
                <a:ext cx="2158870" cy="4945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78" name="TextBox 77">
                <a:extLst>
                  <a:ext uri="{FF2B5EF4-FFF2-40B4-BE49-F238E27FC236}">
                    <a16:creationId xmlns:a16="http://schemas.microsoft.com/office/drawing/2014/main" id="{5561766D-2BB7-4B40-95A9-D38809892AC8}"/>
                  </a:ext>
                </a:extLst>
              </p:cNvPr>
              <p:cNvSpPr txBox="1"/>
              <p:nvPr/>
            </p:nvSpPr>
            <p:spPr>
              <a:xfrm>
                <a:off x="425344" y="1636360"/>
                <a:ext cx="2159468" cy="517065"/>
              </a:xfrm>
              <a:prstGeom prst="rect">
                <a:avLst/>
              </a:prstGeom>
              <a:noFill/>
            </p:spPr>
            <p:txBody>
              <a:bodyPr wrap="square" lIns="89619" tIns="143391" rIns="89619" bIns="143391" rtlCol="0">
                <a:spAutoFit/>
              </a:bodyPr>
              <a:lstStyle/>
              <a:p>
                <a:pPr algn="ctr" defTabSz="914093">
                  <a:lnSpc>
                    <a:spcPct val="90000"/>
                  </a:lnSpc>
                  <a:spcAft>
                    <a:spcPts val="588"/>
                  </a:spcAft>
                  <a:defRPr/>
                </a:pPr>
                <a:r>
                  <a:rPr lang="en-US" sz="1568" b="1">
                    <a:gradFill>
                      <a:gsLst>
                        <a:gs pos="0">
                          <a:srgbClr val="FFFFFF"/>
                        </a:gs>
                        <a:gs pos="100000">
                          <a:srgbClr val="FFFFFF"/>
                        </a:gs>
                      </a:gsLst>
                      <a:lin ang="5400000" scaled="0"/>
                    </a:gradFill>
                    <a:latin typeface="Segoe UI Semibold"/>
                    <a:cs typeface="Segoe UI" panose="020B0502040204020203" pitchFamily="34" charset="0"/>
                  </a:rPr>
                  <a:t>Industry-only</a:t>
                </a:r>
              </a:p>
            </p:txBody>
          </p:sp>
        </p:grpSp>
      </p:grpSp>
      <p:grpSp>
        <p:nvGrpSpPr>
          <p:cNvPr id="21" name="Group 20">
            <a:extLst>
              <a:ext uri="{FF2B5EF4-FFF2-40B4-BE49-F238E27FC236}">
                <a16:creationId xmlns:a16="http://schemas.microsoft.com/office/drawing/2014/main" id="{587C85CE-9A53-4688-9E81-BF56FEB08BFC}"/>
              </a:ext>
            </a:extLst>
          </p:cNvPr>
          <p:cNvGrpSpPr/>
          <p:nvPr/>
        </p:nvGrpSpPr>
        <p:grpSpPr>
          <a:xfrm>
            <a:off x="2906360" y="1735655"/>
            <a:ext cx="5487324" cy="804000"/>
            <a:chOff x="2719935" y="1536265"/>
            <a:chExt cx="6062441" cy="820335"/>
          </a:xfrm>
        </p:grpSpPr>
        <p:sp>
          <p:nvSpPr>
            <p:cNvPr id="104" name="Right Triangle 103">
              <a:extLst>
                <a:ext uri="{FF2B5EF4-FFF2-40B4-BE49-F238E27FC236}">
                  <a16:creationId xmlns:a16="http://schemas.microsoft.com/office/drawing/2014/main" id="{77C37534-1791-4CF1-85A4-4F78FDD1750C}"/>
                </a:ext>
              </a:extLst>
            </p:cNvPr>
            <p:cNvSpPr/>
            <p:nvPr/>
          </p:nvSpPr>
          <p:spPr bwMode="auto">
            <a:xfrm flipV="1">
              <a:off x="8550146" y="2124370"/>
              <a:ext cx="232230" cy="232230"/>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9B9BFA6B-9122-42BF-9A57-5266B10A29EB}"/>
                </a:ext>
              </a:extLst>
            </p:cNvPr>
            <p:cNvSpPr/>
            <p:nvPr/>
          </p:nvSpPr>
          <p:spPr bwMode="auto">
            <a:xfrm>
              <a:off x="2719936" y="1646427"/>
              <a:ext cx="6059226" cy="4835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2" name="TextBox 101">
              <a:extLst>
                <a:ext uri="{FF2B5EF4-FFF2-40B4-BE49-F238E27FC236}">
                  <a16:creationId xmlns:a16="http://schemas.microsoft.com/office/drawing/2014/main" id="{F02D31BF-72AD-46F9-9459-547B4FD11C45}"/>
                </a:ext>
              </a:extLst>
            </p:cNvPr>
            <p:cNvSpPr txBox="1"/>
            <p:nvPr/>
          </p:nvSpPr>
          <p:spPr>
            <a:xfrm>
              <a:off x="2719935" y="1536265"/>
              <a:ext cx="6059225" cy="738664"/>
            </a:xfrm>
            <a:prstGeom prst="rect">
              <a:avLst/>
            </a:prstGeom>
            <a:noFill/>
          </p:spPr>
          <p:txBody>
            <a:bodyPr wrap="square" lIns="89619" tIns="143391" rIns="89619" bIns="143391" rtlCol="0">
              <a:spAutoFit/>
            </a:bodyPr>
            <a:lstStyle/>
            <a:p>
              <a:pPr algn="ctr" defTabSz="914093">
                <a:lnSpc>
                  <a:spcPct val="90000"/>
                </a:lnSpc>
                <a:spcAft>
                  <a:spcPts val="588"/>
                </a:spcAft>
                <a:defRPr/>
              </a:pPr>
              <a:r>
                <a:rPr lang="en-US" sz="1568" b="1">
                  <a:gradFill>
                    <a:gsLst>
                      <a:gs pos="0">
                        <a:srgbClr val="FFFFFF"/>
                      </a:gs>
                      <a:gs pos="100000">
                        <a:srgbClr val="FFFFFF"/>
                      </a:gs>
                    </a:gsLst>
                    <a:lin ang="5400000" scaled="0"/>
                  </a:gradFill>
                  <a:latin typeface="Segoe UI Semibold"/>
                  <a:cs typeface="Segoe UI" panose="020B0502040204020203" pitchFamily="34" charset="0"/>
                </a:rPr>
                <a:t>Industry-leading </a:t>
              </a:r>
              <a:br>
                <a:rPr lang="en-US" sz="1568" b="1">
                  <a:gradFill>
                    <a:gsLst>
                      <a:gs pos="0">
                        <a:srgbClr val="FFFFFF"/>
                      </a:gs>
                      <a:gs pos="100000">
                        <a:srgbClr val="FFFFFF"/>
                      </a:gs>
                    </a:gsLst>
                    <a:lin ang="5400000" scaled="0"/>
                  </a:gradFill>
                  <a:latin typeface="Segoe UI Semibold"/>
                  <a:cs typeface="Segoe UI" panose="020B0502040204020203" pitchFamily="34" charset="0"/>
                </a:rPr>
              </a:br>
              <a:r>
                <a:rPr lang="en-US" sz="1568" b="1">
                  <a:gradFill>
                    <a:gsLst>
                      <a:gs pos="0">
                        <a:srgbClr val="FFFFFF"/>
                      </a:gs>
                      <a:gs pos="100000">
                        <a:srgbClr val="FFFFFF"/>
                      </a:gs>
                    </a:gsLst>
                    <a:lin ang="5400000" scaled="0"/>
                  </a:gradFill>
                  <a:latin typeface="Segoe UI Semibold"/>
                  <a:cs typeface="Segoe UI" panose="020B0502040204020203" pitchFamily="34" charset="0"/>
                </a:rPr>
                <a:t>high availability SLA</a:t>
              </a:r>
            </a:p>
          </p:txBody>
        </p:sp>
      </p:grpSp>
      <p:grpSp>
        <p:nvGrpSpPr>
          <p:cNvPr id="22" name="Group 21">
            <a:extLst>
              <a:ext uri="{FF2B5EF4-FFF2-40B4-BE49-F238E27FC236}">
                <a16:creationId xmlns:a16="http://schemas.microsoft.com/office/drawing/2014/main" id="{03CF4517-18D9-48A4-962D-616069ECBC54}"/>
              </a:ext>
            </a:extLst>
          </p:cNvPr>
          <p:cNvGrpSpPr/>
          <p:nvPr/>
        </p:nvGrpSpPr>
        <p:grpSpPr>
          <a:xfrm>
            <a:off x="8721800" y="1715772"/>
            <a:ext cx="2914837" cy="823775"/>
            <a:chOff x="8899008" y="1515979"/>
            <a:chExt cx="2974060" cy="840512"/>
          </a:xfrm>
        </p:grpSpPr>
        <p:sp>
          <p:nvSpPr>
            <p:cNvPr id="114" name="Right Triangle 113">
              <a:extLst>
                <a:ext uri="{FF2B5EF4-FFF2-40B4-BE49-F238E27FC236}">
                  <a16:creationId xmlns:a16="http://schemas.microsoft.com/office/drawing/2014/main" id="{302C9F94-0C2B-43EE-BD77-029EC996B64B}"/>
                </a:ext>
              </a:extLst>
            </p:cNvPr>
            <p:cNvSpPr/>
            <p:nvPr/>
          </p:nvSpPr>
          <p:spPr bwMode="auto">
            <a:xfrm flipV="1">
              <a:off x="11639513" y="2124261"/>
              <a:ext cx="232230" cy="232230"/>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13" name="Rectangle 112">
              <a:extLst>
                <a:ext uri="{FF2B5EF4-FFF2-40B4-BE49-F238E27FC236}">
                  <a16:creationId xmlns:a16="http://schemas.microsoft.com/office/drawing/2014/main" id="{7A1DE41B-C0D5-4F9C-B77A-994929A9FB49}"/>
                </a:ext>
              </a:extLst>
            </p:cNvPr>
            <p:cNvSpPr/>
            <p:nvPr/>
          </p:nvSpPr>
          <p:spPr bwMode="auto">
            <a:xfrm>
              <a:off x="8902185" y="1635419"/>
              <a:ext cx="2970883" cy="4945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12" name="TextBox 111">
              <a:extLst>
                <a:ext uri="{FF2B5EF4-FFF2-40B4-BE49-F238E27FC236}">
                  <a16:creationId xmlns:a16="http://schemas.microsoft.com/office/drawing/2014/main" id="{2CD5BE73-34AC-4FA4-974A-2BC76B428F60}"/>
                </a:ext>
              </a:extLst>
            </p:cNvPr>
            <p:cNvSpPr txBox="1"/>
            <p:nvPr/>
          </p:nvSpPr>
          <p:spPr>
            <a:xfrm>
              <a:off x="8899008" y="1515979"/>
              <a:ext cx="2974059" cy="738664"/>
            </a:xfrm>
            <a:prstGeom prst="rect">
              <a:avLst/>
            </a:prstGeom>
            <a:noFill/>
          </p:spPr>
          <p:txBody>
            <a:bodyPr wrap="square" lIns="89619" tIns="143391" rIns="89619" bIns="143391" rtlCol="0">
              <a:spAutoFit/>
            </a:bodyPr>
            <a:lstStyle/>
            <a:p>
              <a:pPr algn="ctr" defTabSz="914093">
                <a:lnSpc>
                  <a:spcPct val="90000"/>
                </a:lnSpc>
                <a:spcAft>
                  <a:spcPts val="588"/>
                </a:spcAft>
                <a:defRPr/>
              </a:pPr>
              <a:r>
                <a:rPr lang="en-US" sz="1568" b="1">
                  <a:gradFill>
                    <a:gsLst>
                      <a:gs pos="0">
                        <a:srgbClr val="FFFFFF"/>
                      </a:gs>
                      <a:gs pos="100000">
                        <a:srgbClr val="FFFFFF"/>
                      </a:gs>
                    </a:gsLst>
                    <a:lin ang="5400000" scaled="0"/>
                  </a:gradFill>
                  <a:latin typeface="Segoe UI Semibold"/>
                  <a:cs typeface="Segoe UI" panose="020B0502040204020203" pitchFamily="34" charset="0"/>
                </a:rPr>
                <a:t>Industry-leading </a:t>
              </a:r>
              <a:br>
                <a:rPr lang="en-US" sz="1568" b="1">
                  <a:gradFill>
                    <a:gsLst>
                      <a:gs pos="0">
                        <a:srgbClr val="FFFFFF"/>
                      </a:gs>
                      <a:gs pos="100000">
                        <a:srgbClr val="FFFFFF"/>
                      </a:gs>
                    </a:gsLst>
                    <a:lin ang="5400000" scaled="0"/>
                  </a:gradFill>
                  <a:latin typeface="Segoe UI Semibold"/>
                  <a:cs typeface="Segoe UI" panose="020B0502040204020203" pitchFamily="34" charset="0"/>
                </a:rPr>
              </a:br>
              <a:r>
                <a:rPr lang="en-US" sz="1568" b="1">
                  <a:gradFill>
                    <a:gsLst>
                      <a:gs pos="0">
                        <a:srgbClr val="FFFFFF"/>
                      </a:gs>
                      <a:gs pos="100000">
                        <a:srgbClr val="FFFFFF"/>
                      </a:gs>
                    </a:gsLst>
                    <a:lin ang="5400000" scaled="0"/>
                  </a:gradFill>
                  <a:latin typeface="Segoe UI Semibold"/>
                  <a:cs typeface="Segoe UI" panose="020B0502040204020203" pitchFamily="34" charset="0"/>
                </a:rPr>
                <a:t>disaster recovery</a:t>
              </a:r>
            </a:p>
          </p:txBody>
        </p:sp>
      </p:grpSp>
    </p:spTree>
    <p:extLst>
      <p:ext uri="{BB962C8B-B14F-4D97-AF65-F5344CB8AC3E}">
        <p14:creationId xmlns:p14="http://schemas.microsoft.com/office/powerpoint/2010/main" val="1245248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99323E-6 -6.94444E-7 L 0.07164 -6.94444E-7 " pathEditMode="relative" rAng="0" ptsTypes="AA">
                                      <p:cBhvr>
                                        <p:cTn id="9" dur="750" spd="-100000" fill="hold"/>
                                        <p:tgtEl>
                                          <p:spTgt spid="2"/>
                                        </p:tgtEl>
                                        <p:attrNameLst>
                                          <p:attrName>ppt_x</p:attrName>
                                          <p:attrName>ppt_y</p:attrName>
                                        </p:attrNameLst>
                                      </p:cBhvr>
                                      <p:rCtr x="3582" y="0"/>
                                    </p:animMotion>
                                  </p:childTnLst>
                                </p:cTn>
                              </p:par>
                              <p:par>
                                <p:cTn id="10" presetID="22" presetClass="entr" presetSubtype="8" fill="hold" grpId="0"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par>
                                <p:cTn id="13" presetID="22" presetClass="entr" presetSubtype="8"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10" presetClass="entr" presetSubtype="0" fill="hold" nodeType="withEffect">
                                  <p:stCondLst>
                                    <p:cond delay="9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400"/>
                                        <p:tgtEl>
                                          <p:spTgt spid="8"/>
                                        </p:tgtEl>
                                      </p:cBhvr>
                                    </p:animEffect>
                                  </p:childTnLst>
                                </p:cTn>
                              </p:par>
                              <p:par>
                                <p:cTn id="19" presetID="10" presetClass="entr" presetSubtype="0" fill="hold" nodeType="withEffect">
                                  <p:stCondLst>
                                    <p:cond delay="9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400"/>
                                        <p:tgtEl>
                                          <p:spTgt spid="3"/>
                                        </p:tgtEl>
                                      </p:cBhvr>
                                    </p:animEffect>
                                  </p:childTnLst>
                                </p:cTn>
                              </p:par>
                              <p:par>
                                <p:cTn id="22" presetID="42" presetClass="path" presetSubtype="0" decel="100000" fill="hold" nodeType="withEffect">
                                  <p:stCondLst>
                                    <p:cond delay="600"/>
                                  </p:stCondLst>
                                  <p:childTnLst>
                                    <p:animMotion origin="layout" path="M 4.31453E-6 -4.94326E-6 L 4.31453E-6 0.09624 " pathEditMode="relative" rAng="0" ptsTypes="AA">
                                      <p:cBhvr>
                                        <p:cTn id="23" dur="700" spd="-100000" fill="hold"/>
                                        <p:tgtEl>
                                          <p:spTgt spid="3"/>
                                        </p:tgtEl>
                                        <p:attrNameLst>
                                          <p:attrName>ppt_x</p:attrName>
                                          <p:attrName>ppt_y</p:attrName>
                                        </p:attrNameLst>
                                      </p:cBhvr>
                                      <p:rCtr x="0" y="4812"/>
                                    </p:animMotion>
                                  </p:childTnLst>
                                </p:cTn>
                              </p:par>
                              <p:par>
                                <p:cTn id="24" presetID="10" presetClass="entr" presetSubtype="0" fill="hold" grpId="0" nodeType="withEffect">
                                  <p:stCondLst>
                                    <p:cond delay="90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64" presetClass="path" presetSubtype="0" decel="100000" fill="hold" nodeType="withEffect">
                                  <p:stCondLst>
                                    <p:cond delay="600"/>
                                  </p:stCondLst>
                                  <p:childTnLst>
                                    <p:animMotion origin="layout" path="M 4.375E-6 -3.7037E-7 L 4.375E-6 -0.10324 " pathEditMode="relative" rAng="0" ptsTypes="AA">
                                      <p:cBhvr>
                                        <p:cTn id="28" dur="700" spd="-100000" fill="hold"/>
                                        <p:tgtEl>
                                          <p:spTgt spid="8"/>
                                        </p:tgtEl>
                                        <p:attrNameLst>
                                          <p:attrName>ppt_x</p:attrName>
                                          <p:attrName>ppt_y</p:attrName>
                                        </p:attrNameLst>
                                      </p:cBhvr>
                                      <p:rCtr x="0" y="-5162"/>
                                    </p:animMotion>
                                  </p:childTnLst>
                                </p:cTn>
                              </p:par>
                              <p:par>
                                <p:cTn id="29" presetID="10" presetClass="entr" presetSubtype="0" fill="hold" nodeType="withEffect">
                                  <p:stCondLst>
                                    <p:cond delay="10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400"/>
                                        <p:tgtEl>
                                          <p:spTgt spid="5"/>
                                        </p:tgtEl>
                                      </p:cBhvr>
                                    </p:animEffect>
                                  </p:childTnLst>
                                </p:cTn>
                              </p:par>
                              <p:par>
                                <p:cTn id="32" presetID="42" presetClass="path" presetSubtype="0" decel="100000" fill="hold" nodeType="withEffect">
                                  <p:stCondLst>
                                    <p:cond delay="700"/>
                                  </p:stCondLst>
                                  <p:childTnLst>
                                    <p:animMotion origin="layout" path="M 3.33333E-6 3.7037E-6 L 3.33333E-6 0.09629 " pathEditMode="relative" rAng="0" ptsTypes="AA">
                                      <p:cBhvr>
                                        <p:cTn id="33" dur="700" spd="-100000" fill="hold"/>
                                        <p:tgtEl>
                                          <p:spTgt spid="5"/>
                                        </p:tgtEl>
                                        <p:attrNameLst>
                                          <p:attrName>ppt_x</p:attrName>
                                          <p:attrName>ppt_y</p:attrName>
                                        </p:attrNameLst>
                                      </p:cBhvr>
                                      <p:rCtr x="0" y="4815"/>
                                    </p:animMotion>
                                  </p:childTnLst>
                                </p:cTn>
                              </p:par>
                              <p:par>
                                <p:cTn id="34" presetID="10" presetClass="entr" presetSubtype="0" fill="hold" nodeType="withEffect">
                                  <p:stCondLst>
                                    <p:cond delay="110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400"/>
                                        <p:tgtEl>
                                          <p:spTgt spid="6"/>
                                        </p:tgtEl>
                                      </p:cBhvr>
                                    </p:animEffect>
                                  </p:childTnLst>
                                </p:cTn>
                              </p:par>
                              <p:par>
                                <p:cTn id="37" presetID="42" presetClass="path" presetSubtype="0" decel="100000" fill="hold" nodeType="withEffect">
                                  <p:stCondLst>
                                    <p:cond delay="800"/>
                                  </p:stCondLst>
                                  <p:childTnLst>
                                    <p:animMotion origin="layout" path="M -8.33333E-7 -4.81481E-6 L -8.33333E-7 0.0963 " pathEditMode="relative" rAng="0" ptsTypes="AA">
                                      <p:cBhvr>
                                        <p:cTn id="38" dur="700" spd="-100000" fill="hold"/>
                                        <p:tgtEl>
                                          <p:spTgt spid="6"/>
                                        </p:tgtEl>
                                        <p:attrNameLst>
                                          <p:attrName>ppt_x</p:attrName>
                                          <p:attrName>ppt_y</p:attrName>
                                        </p:attrNameLst>
                                      </p:cBhvr>
                                      <p:rCtr x="0" y="4815"/>
                                    </p:animMotion>
                                  </p:childTnLst>
                                </p:cTn>
                              </p:par>
                              <p:par>
                                <p:cTn id="39" presetID="22" presetClass="entr" presetSubtype="8" fill="hold" grpId="0" nodeType="withEffect">
                                  <p:stCondLst>
                                    <p:cond delay="600"/>
                                  </p:stCondLst>
                                  <p:childTnLst>
                                    <p:set>
                                      <p:cBhvr>
                                        <p:cTn id="40" dur="1" fill="hold">
                                          <p:stCondLst>
                                            <p:cond delay="0"/>
                                          </p:stCondLst>
                                        </p:cTn>
                                        <p:tgtEl>
                                          <p:spTgt spid="64"/>
                                        </p:tgtEl>
                                        <p:attrNameLst>
                                          <p:attrName>style.visibility</p:attrName>
                                        </p:attrNameLst>
                                      </p:cBhvr>
                                      <p:to>
                                        <p:strVal val="visible"/>
                                      </p:to>
                                    </p:set>
                                    <p:animEffect transition="in" filter="wipe(left)">
                                      <p:cBhvr>
                                        <p:cTn id="41" dur="500"/>
                                        <p:tgtEl>
                                          <p:spTgt spid="64"/>
                                        </p:tgtEl>
                                      </p:cBhvr>
                                    </p:animEffect>
                                  </p:childTnLst>
                                </p:cTn>
                              </p:par>
                              <p:par>
                                <p:cTn id="42" presetID="22" presetClass="entr" presetSubtype="8" fill="hold" grpId="0" nodeType="withEffect">
                                  <p:stCondLst>
                                    <p:cond delay="700"/>
                                  </p:stCondLst>
                                  <p:childTnLst>
                                    <p:set>
                                      <p:cBhvr>
                                        <p:cTn id="43" dur="1" fill="hold">
                                          <p:stCondLst>
                                            <p:cond delay="0"/>
                                          </p:stCondLst>
                                        </p:cTn>
                                        <p:tgtEl>
                                          <p:spTgt spid="65"/>
                                        </p:tgtEl>
                                        <p:attrNameLst>
                                          <p:attrName>style.visibility</p:attrName>
                                        </p:attrNameLst>
                                      </p:cBhvr>
                                      <p:to>
                                        <p:strVal val="visible"/>
                                      </p:to>
                                    </p:set>
                                    <p:animEffect transition="in" filter="wipe(left)">
                                      <p:cBhvr>
                                        <p:cTn id="44" dur="500"/>
                                        <p:tgtEl>
                                          <p:spTgt spid="65"/>
                                        </p:tgtEl>
                                      </p:cBhvr>
                                    </p:animEffect>
                                  </p:childTnLst>
                                </p:cTn>
                              </p:par>
                              <p:par>
                                <p:cTn id="45" presetID="22" presetClass="entr" presetSubtype="8" fill="hold" grpId="0" nodeType="withEffect">
                                  <p:stCondLst>
                                    <p:cond delay="800"/>
                                  </p:stCondLst>
                                  <p:childTnLst>
                                    <p:set>
                                      <p:cBhvr>
                                        <p:cTn id="46" dur="1" fill="hold">
                                          <p:stCondLst>
                                            <p:cond delay="0"/>
                                          </p:stCondLst>
                                        </p:cTn>
                                        <p:tgtEl>
                                          <p:spTgt spid="66"/>
                                        </p:tgtEl>
                                        <p:attrNameLst>
                                          <p:attrName>style.visibility</p:attrName>
                                        </p:attrNameLst>
                                      </p:cBhvr>
                                      <p:to>
                                        <p:strVal val="visible"/>
                                      </p:to>
                                    </p:set>
                                    <p:animEffect transition="in" filter="wipe(left)">
                                      <p:cBhvr>
                                        <p:cTn id="47" dur="500"/>
                                        <p:tgtEl>
                                          <p:spTgt spid="66"/>
                                        </p:tgtEl>
                                      </p:cBhvr>
                                    </p:animEffect>
                                  </p:childTnLst>
                                </p:cTn>
                              </p:par>
                              <p:par>
                                <p:cTn id="48" presetID="22" presetClass="entr" presetSubtype="8" fill="hold" grpId="0" nodeType="withEffect">
                                  <p:stCondLst>
                                    <p:cond delay="60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par>
                                <p:cTn id="51" presetID="22" presetClass="entr" presetSubtype="8" fill="hold" grpId="0" nodeType="withEffect">
                                  <p:stCondLst>
                                    <p:cond delay="70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par>
                                <p:cTn id="54" presetID="22" presetClass="entr" presetSubtype="8" fill="hold" grpId="0" nodeType="withEffect">
                                  <p:stCondLst>
                                    <p:cond delay="700"/>
                                  </p:stCondLst>
                                  <p:childTnLst>
                                    <p:set>
                                      <p:cBhvr>
                                        <p:cTn id="55" dur="1" fill="hold">
                                          <p:stCondLst>
                                            <p:cond delay="0"/>
                                          </p:stCondLst>
                                        </p:cTn>
                                        <p:tgtEl>
                                          <p:spTgt spid="26"/>
                                        </p:tgtEl>
                                        <p:attrNameLst>
                                          <p:attrName>style.visibility</p:attrName>
                                        </p:attrNameLst>
                                      </p:cBhvr>
                                      <p:to>
                                        <p:strVal val="visible"/>
                                      </p:to>
                                    </p:set>
                                    <p:animEffect transition="in" filter="wipe(left)">
                                      <p:cBhvr>
                                        <p:cTn id="56" dur="500"/>
                                        <p:tgtEl>
                                          <p:spTgt spid="26"/>
                                        </p:tgtEl>
                                      </p:cBhvr>
                                    </p:animEffect>
                                  </p:childTnLst>
                                </p:cTn>
                              </p:par>
                              <p:par>
                                <p:cTn id="57" presetID="10" presetClass="entr" presetSubtype="0" fill="hold" nodeType="withEffect">
                                  <p:stCondLst>
                                    <p:cond delay="100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400"/>
                                        <p:tgtEl>
                                          <p:spTgt spid="9"/>
                                        </p:tgtEl>
                                      </p:cBhvr>
                                    </p:animEffect>
                                  </p:childTnLst>
                                </p:cTn>
                              </p:par>
                              <p:par>
                                <p:cTn id="60" presetID="64" presetClass="path" presetSubtype="0" decel="100000" fill="hold" nodeType="withEffect">
                                  <p:stCondLst>
                                    <p:cond delay="700"/>
                                  </p:stCondLst>
                                  <p:childTnLst>
                                    <p:animMotion origin="layout" path="M 5E-6 -3.7037E-7 L 5E-6 -0.10324 " pathEditMode="relative" rAng="0" ptsTypes="AA">
                                      <p:cBhvr>
                                        <p:cTn id="61" dur="700" spd="-100000" fill="hold"/>
                                        <p:tgtEl>
                                          <p:spTgt spid="9"/>
                                        </p:tgtEl>
                                        <p:attrNameLst>
                                          <p:attrName>ppt_x</p:attrName>
                                          <p:attrName>ppt_y</p:attrName>
                                        </p:attrNameLst>
                                      </p:cBhvr>
                                      <p:rCtr x="0" y="-5162"/>
                                    </p:animMotion>
                                  </p:childTnLst>
                                </p:cTn>
                              </p:par>
                              <p:par>
                                <p:cTn id="62" presetID="10" presetClass="entr" presetSubtype="0" fill="hold" nodeType="withEffect">
                                  <p:stCondLst>
                                    <p:cond delay="110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400"/>
                                        <p:tgtEl>
                                          <p:spTgt spid="10"/>
                                        </p:tgtEl>
                                      </p:cBhvr>
                                    </p:animEffect>
                                  </p:childTnLst>
                                </p:cTn>
                              </p:par>
                              <p:par>
                                <p:cTn id="65" presetID="64" presetClass="path" presetSubtype="0" decel="100000" fill="hold" nodeType="withEffect">
                                  <p:stCondLst>
                                    <p:cond delay="800"/>
                                  </p:stCondLst>
                                  <p:childTnLst>
                                    <p:animMotion origin="layout" path="M -4.375E-6 -3.33333E-6 L -4.375E-6 -0.10324 " pathEditMode="relative" rAng="0" ptsTypes="AA">
                                      <p:cBhvr>
                                        <p:cTn id="66" dur="700" spd="-100000" fill="hold"/>
                                        <p:tgtEl>
                                          <p:spTgt spid="10"/>
                                        </p:tgtEl>
                                        <p:attrNameLst>
                                          <p:attrName>ppt_x</p:attrName>
                                          <p:attrName>ppt_y</p:attrName>
                                        </p:attrNameLst>
                                      </p:cBhvr>
                                      <p:rCtr x="0" y="-5162"/>
                                    </p:animMotion>
                                  </p:childTnLst>
                                </p:cTn>
                              </p:par>
                              <p:par>
                                <p:cTn id="67" presetID="10" presetClass="entr" presetSubtype="0" fill="hold" nodeType="withEffect">
                                  <p:stCondLst>
                                    <p:cond delay="120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400"/>
                                        <p:tgtEl>
                                          <p:spTgt spid="11"/>
                                        </p:tgtEl>
                                      </p:cBhvr>
                                    </p:animEffect>
                                  </p:childTnLst>
                                </p:cTn>
                              </p:par>
                              <p:par>
                                <p:cTn id="70" presetID="64" presetClass="path" presetSubtype="0" decel="100000" fill="hold" nodeType="withEffect">
                                  <p:stCondLst>
                                    <p:cond delay="900"/>
                                  </p:stCondLst>
                                  <p:childTnLst>
                                    <p:animMotion origin="layout" path="M 6.25E-7 -3.7037E-7 L 6.25E-7 -0.10324 " pathEditMode="relative" rAng="0" ptsTypes="AA">
                                      <p:cBhvr>
                                        <p:cTn id="71" dur="700" spd="-100000" fill="hold"/>
                                        <p:tgtEl>
                                          <p:spTgt spid="11"/>
                                        </p:tgtEl>
                                        <p:attrNameLst>
                                          <p:attrName>ppt_x</p:attrName>
                                          <p:attrName>ppt_y</p:attrName>
                                        </p:attrNameLst>
                                      </p:cBhvr>
                                      <p:rCtr x="0" y="-5162"/>
                                    </p:animMotion>
                                  </p:childTnLst>
                                </p:cTn>
                              </p:par>
                              <p:par>
                                <p:cTn id="72" presetID="10" presetClass="entr" presetSubtype="0" fill="hold" grpId="0" nodeType="withEffect">
                                  <p:stCondLst>
                                    <p:cond delay="1200"/>
                                  </p:stCondLst>
                                  <p:childTnLst>
                                    <p:set>
                                      <p:cBhvr>
                                        <p:cTn id="73" dur="1" fill="hold">
                                          <p:stCondLst>
                                            <p:cond delay="0"/>
                                          </p:stCondLst>
                                        </p:cTn>
                                        <p:tgtEl>
                                          <p:spTgt spid="72"/>
                                        </p:tgtEl>
                                        <p:attrNameLst>
                                          <p:attrName>style.visibility</p:attrName>
                                        </p:attrNameLst>
                                      </p:cBhvr>
                                      <p:to>
                                        <p:strVal val="visible"/>
                                      </p:to>
                                    </p:set>
                                    <p:animEffect transition="in" filter="fade">
                                      <p:cBhvr>
                                        <p:cTn id="74" dur="400"/>
                                        <p:tgtEl>
                                          <p:spTgt spid="72"/>
                                        </p:tgtEl>
                                      </p:cBhvr>
                                    </p:animEffect>
                                  </p:childTnLst>
                                </p:cTn>
                              </p:par>
                              <p:par>
                                <p:cTn id="75" presetID="42" presetClass="path" presetSubtype="0" decel="100000" fill="hold" grpId="1" nodeType="withEffect">
                                  <p:stCondLst>
                                    <p:cond delay="900"/>
                                  </p:stCondLst>
                                  <p:childTnLst>
                                    <p:animMotion origin="layout" path="M -4.16667E-7 -2.59259E-6 L -4.16667E-7 0.0963 " pathEditMode="relative" rAng="0" ptsTypes="AA">
                                      <p:cBhvr>
                                        <p:cTn id="76" dur="700" spd="-100000" fill="hold"/>
                                        <p:tgtEl>
                                          <p:spTgt spid="72"/>
                                        </p:tgtEl>
                                        <p:attrNameLst>
                                          <p:attrName>ppt_x</p:attrName>
                                          <p:attrName>ppt_y</p:attrName>
                                        </p:attrNameLst>
                                      </p:cBhvr>
                                      <p:rCtr x="0" y="4815"/>
                                    </p:animMotion>
                                  </p:childTnLst>
                                </p:cTn>
                              </p:par>
                              <p:par>
                                <p:cTn id="77" presetID="10" presetClass="entr" presetSubtype="0" fill="hold" nodeType="withEffect">
                                  <p:stCondLst>
                                    <p:cond delay="100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nodeType="withEffect">
                                  <p:stCondLst>
                                    <p:cond delay="1100"/>
                                  </p:stCondLst>
                                  <p:childTnLst>
                                    <p:set>
                                      <p:cBhvr>
                                        <p:cTn id="81" dur="1" fill="hold">
                                          <p:stCondLst>
                                            <p:cond delay="0"/>
                                          </p:stCondLst>
                                        </p:cTn>
                                        <p:tgtEl>
                                          <p:spTgt spid="88"/>
                                        </p:tgtEl>
                                        <p:attrNameLst>
                                          <p:attrName>style.visibility</p:attrName>
                                        </p:attrNameLst>
                                      </p:cBhvr>
                                      <p:to>
                                        <p:strVal val="visible"/>
                                      </p:to>
                                    </p:set>
                                    <p:animEffect transition="in" filter="fade">
                                      <p:cBhvr>
                                        <p:cTn id="82" dur="500"/>
                                        <p:tgtEl>
                                          <p:spTgt spid="88"/>
                                        </p:tgtEl>
                                      </p:cBhvr>
                                    </p:animEffect>
                                  </p:childTnLst>
                                </p:cTn>
                              </p:par>
                              <p:par>
                                <p:cTn id="83" presetID="10" presetClass="entr" presetSubtype="0" fill="hold" grpId="0" nodeType="withEffect">
                                  <p:stCondLst>
                                    <p:cond delay="1100"/>
                                  </p:stCondLst>
                                  <p:childTnLst>
                                    <p:set>
                                      <p:cBhvr>
                                        <p:cTn id="84" dur="1" fill="hold">
                                          <p:stCondLst>
                                            <p:cond delay="0"/>
                                          </p:stCondLst>
                                        </p:cTn>
                                        <p:tgtEl>
                                          <p:spTgt spid="89"/>
                                        </p:tgtEl>
                                        <p:attrNameLst>
                                          <p:attrName>style.visibility</p:attrName>
                                        </p:attrNameLst>
                                      </p:cBhvr>
                                      <p:to>
                                        <p:strVal val="visible"/>
                                      </p:to>
                                    </p:set>
                                    <p:animEffect transition="in" filter="fade">
                                      <p:cBhvr>
                                        <p:cTn id="85" dur="500"/>
                                        <p:tgtEl>
                                          <p:spTgt spid="89"/>
                                        </p:tgtEl>
                                      </p:cBhvr>
                                    </p:animEffect>
                                  </p:childTnLst>
                                </p:cTn>
                              </p:par>
                              <p:par>
                                <p:cTn id="86" presetID="10" presetClass="entr" presetSubtype="0" fill="hold" grpId="0" nodeType="withEffect">
                                  <p:stCondLst>
                                    <p:cond delay="1100"/>
                                  </p:stCondLst>
                                  <p:childTnLst>
                                    <p:set>
                                      <p:cBhvr>
                                        <p:cTn id="87" dur="1" fill="hold">
                                          <p:stCondLst>
                                            <p:cond delay="0"/>
                                          </p:stCondLst>
                                        </p:cTn>
                                        <p:tgtEl>
                                          <p:spTgt spid="91"/>
                                        </p:tgtEl>
                                        <p:attrNameLst>
                                          <p:attrName>style.visibility</p:attrName>
                                        </p:attrNameLst>
                                      </p:cBhvr>
                                      <p:to>
                                        <p:strVal val="visible"/>
                                      </p:to>
                                    </p:set>
                                    <p:animEffect transition="in" filter="fade">
                                      <p:cBhvr>
                                        <p:cTn id="88" dur="500"/>
                                        <p:tgtEl>
                                          <p:spTgt spid="91"/>
                                        </p:tgtEl>
                                      </p:cBhvr>
                                    </p:animEffect>
                                  </p:childTnLst>
                                </p:cTn>
                              </p:par>
                              <p:par>
                                <p:cTn id="89" presetID="10" presetClass="entr" presetSubtype="0" fill="hold" grpId="0" nodeType="withEffect">
                                  <p:stCondLst>
                                    <p:cond delay="1100"/>
                                  </p:stCondLst>
                                  <p:childTnLst>
                                    <p:set>
                                      <p:cBhvr>
                                        <p:cTn id="90" dur="1" fill="hold">
                                          <p:stCondLst>
                                            <p:cond delay="0"/>
                                          </p:stCondLst>
                                        </p:cTn>
                                        <p:tgtEl>
                                          <p:spTgt spid="90"/>
                                        </p:tgtEl>
                                        <p:attrNameLst>
                                          <p:attrName>style.visibility</p:attrName>
                                        </p:attrNameLst>
                                      </p:cBhvr>
                                      <p:to>
                                        <p:strVal val="visible"/>
                                      </p:to>
                                    </p:set>
                                    <p:animEffect transition="in" filter="fade">
                                      <p:cBhvr>
                                        <p:cTn id="91" dur="500"/>
                                        <p:tgtEl>
                                          <p:spTgt spid="90"/>
                                        </p:tgtEl>
                                      </p:cBhvr>
                                    </p:animEffect>
                                  </p:childTnLst>
                                </p:cTn>
                              </p:par>
                              <p:par>
                                <p:cTn id="92" presetID="10" presetClass="entr" presetSubtype="0" fill="hold" nodeType="withEffect">
                                  <p:stCondLst>
                                    <p:cond delay="110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par>
                          <p:cTn id="95" fill="hold">
                            <p:stCondLst>
                              <p:cond delay="1600"/>
                            </p:stCondLst>
                            <p:childTnLst>
                              <p:par>
                                <p:cTn id="96" presetID="10" presetClass="entr" presetSubtype="0" fill="hold" nodeType="afterEffect">
                                  <p:stCondLst>
                                    <p:cond delay="900"/>
                                  </p:stCondLst>
                                  <p:childTnLst>
                                    <p:set>
                                      <p:cBhvr>
                                        <p:cTn id="97" dur="1" fill="hold">
                                          <p:stCondLst>
                                            <p:cond delay="0"/>
                                          </p:stCondLst>
                                        </p:cTn>
                                        <p:tgtEl>
                                          <p:spTgt spid="19"/>
                                        </p:tgtEl>
                                        <p:attrNameLst>
                                          <p:attrName>style.visibility</p:attrName>
                                        </p:attrNameLst>
                                      </p:cBhvr>
                                      <p:to>
                                        <p:strVal val="visible"/>
                                      </p:to>
                                    </p:set>
                                    <p:animEffect transition="in" filter="fade">
                                      <p:cBhvr>
                                        <p:cTn id="98" dur="400"/>
                                        <p:tgtEl>
                                          <p:spTgt spid="19"/>
                                        </p:tgtEl>
                                      </p:cBhvr>
                                    </p:animEffect>
                                  </p:childTnLst>
                                </p:cTn>
                              </p:par>
                              <p:par>
                                <p:cTn id="99" presetID="42" presetClass="path" presetSubtype="0" decel="100000" fill="hold" nodeType="withEffect">
                                  <p:stCondLst>
                                    <p:cond delay="600"/>
                                  </p:stCondLst>
                                  <p:childTnLst>
                                    <p:animMotion origin="layout" path="M -4.375E-6 -1.11111E-6 L -4.375E-6 0.0963 " pathEditMode="relative" rAng="0" ptsTypes="AA">
                                      <p:cBhvr>
                                        <p:cTn id="100" dur="700" spd="-100000" fill="hold"/>
                                        <p:tgtEl>
                                          <p:spTgt spid="19"/>
                                        </p:tgtEl>
                                        <p:attrNameLst>
                                          <p:attrName>ppt_x</p:attrName>
                                          <p:attrName>ppt_y</p:attrName>
                                        </p:attrNameLst>
                                      </p:cBhvr>
                                      <p:rCtr x="0" y="4815"/>
                                    </p:animMotion>
                                  </p:childTnLst>
                                </p:cTn>
                              </p:par>
                              <p:par>
                                <p:cTn id="101" presetID="10" presetClass="entr" presetSubtype="0" fill="hold" nodeType="withEffect">
                                  <p:stCondLst>
                                    <p:cond delay="90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400"/>
                                        <p:tgtEl>
                                          <p:spTgt spid="21"/>
                                        </p:tgtEl>
                                      </p:cBhvr>
                                    </p:animEffect>
                                  </p:childTnLst>
                                </p:cTn>
                              </p:par>
                              <p:par>
                                <p:cTn id="104" presetID="42" presetClass="path" presetSubtype="0" decel="100000" fill="hold" nodeType="withEffect">
                                  <p:stCondLst>
                                    <p:cond delay="600"/>
                                  </p:stCondLst>
                                  <p:childTnLst>
                                    <p:animMotion origin="layout" path="M -1.66667E-6 -7.40741E-7 L -1.66667E-6 0.0963 " pathEditMode="relative" rAng="0" ptsTypes="AA">
                                      <p:cBhvr>
                                        <p:cTn id="105" dur="700" spd="-100000" fill="hold"/>
                                        <p:tgtEl>
                                          <p:spTgt spid="21"/>
                                        </p:tgtEl>
                                        <p:attrNameLst>
                                          <p:attrName>ppt_x</p:attrName>
                                          <p:attrName>ppt_y</p:attrName>
                                        </p:attrNameLst>
                                      </p:cBhvr>
                                      <p:rCtr x="0" y="4815"/>
                                    </p:animMotion>
                                  </p:childTnLst>
                                </p:cTn>
                              </p:par>
                              <p:par>
                                <p:cTn id="106" presetID="10" presetClass="entr" presetSubtype="0" fill="hold" nodeType="withEffect">
                                  <p:stCondLst>
                                    <p:cond delay="900"/>
                                  </p:stCondLst>
                                  <p:childTnLst>
                                    <p:set>
                                      <p:cBhvr>
                                        <p:cTn id="107" dur="1" fill="hold">
                                          <p:stCondLst>
                                            <p:cond delay="0"/>
                                          </p:stCondLst>
                                        </p:cTn>
                                        <p:tgtEl>
                                          <p:spTgt spid="22"/>
                                        </p:tgtEl>
                                        <p:attrNameLst>
                                          <p:attrName>style.visibility</p:attrName>
                                        </p:attrNameLst>
                                      </p:cBhvr>
                                      <p:to>
                                        <p:strVal val="visible"/>
                                      </p:to>
                                    </p:set>
                                    <p:animEffect transition="in" filter="fade">
                                      <p:cBhvr>
                                        <p:cTn id="108" dur="400"/>
                                        <p:tgtEl>
                                          <p:spTgt spid="22"/>
                                        </p:tgtEl>
                                      </p:cBhvr>
                                    </p:animEffect>
                                  </p:childTnLst>
                                </p:cTn>
                              </p:par>
                              <p:par>
                                <p:cTn id="109" presetID="42" presetClass="path" presetSubtype="0" decel="100000" fill="hold" nodeType="withEffect">
                                  <p:stCondLst>
                                    <p:cond delay="600"/>
                                  </p:stCondLst>
                                  <p:childTnLst>
                                    <p:animMotion origin="layout" path="M 3.95833E-6 -1.85185E-6 L 3.95833E-6 0.0963 " pathEditMode="relative" rAng="0" ptsTypes="AA">
                                      <p:cBhvr>
                                        <p:cTn id="110"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animBg="1"/>
      <p:bldP spid="24" grpId="0" animBg="1"/>
      <p:bldP spid="25" grpId="0" animBg="1"/>
      <p:bldP spid="26" grpId="0" animBg="1"/>
      <p:bldP spid="63" grpId="0" animBg="1"/>
      <p:bldP spid="64" grpId="0" animBg="1"/>
      <p:bldP spid="65" grpId="0" animBg="1"/>
      <p:bldP spid="66" grpId="0" animBg="1"/>
      <p:bldP spid="72" grpId="0"/>
      <p:bldP spid="72" grpId="1"/>
      <p:bldP spid="73" grpId="0" animBg="1"/>
      <p:bldP spid="89" grpId="0" animBg="1"/>
      <p:bldP spid="90" grpId="0" animBg="1"/>
      <p:bldP spid="9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8614" y="97772"/>
            <a:ext cx="4427227" cy="959643"/>
          </a:xfrm>
        </p:spPr>
        <p:txBody>
          <a:bodyPr/>
          <a:lstStyle/>
          <a:p>
            <a:pPr lvl="0"/>
            <a:r>
              <a:rPr lang="en-US" dirty="0"/>
              <a:t>Serial Console</a:t>
            </a:r>
          </a:p>
        </p:txBody>
      </p:sp>
      <p:sp>
        <p:nvSpPr>
          <p:cNvPr id="5" name="Text Placeholder 4"/>
          <p:cNvSpPr>
            <a:spLocks noGrp="1"/>
          </p:cNvSpPr>
          <p:nvPr>
            <p:ph type="body" sz="quarter" idx="10"/>
          </p:nvPr>
        </p:nvSpPr>
        <p:spPr>
          <a:xfrm>
            <a:off x="426313" y="1682730"/>
            <a:ext cx="3779261" cy="3061580"/>
          </a:xfrm>
        </p:spPr>
        <p:txBody>
          <a:bodyPr/>
          <a:lstStyle/>
          <a:p>
            <a:pPr lvl="0"/>
            <a:r>
              <a:rPr lang="en-US">
                <a:latin typeface="+mj-lt"/>
              </a:rPr>
              <a:t>With Serial Console in the Azure portal, developers get a full view of the machine’s boot process, making managing and securing your VMs easier.</a:t>
            </a:r>
          </a:p>
          <a:p>
            <a:pPr marL="231705" indent="-231705">
              <a:buClr>
                <a:schemeClr val="tx2"/>
              </a:buClr>
              <a:buFont typeface="Arial" panose="020B0604020202020204" pitchFamily="34" charset="0"/>
              <a:buChar char="•"/>
            </a:pPr>
            <a:r>
              <a:rPr lang="en-US"/>
              <a:t>Supports DevOps: Ansible, Chef, &amp; Puppet</a:t>
            </a:r>
          </a:p>
          <a:p>
            <a:pPr marL="231705" indent="-231705">
              <a:buClr>
                <a:schemeClr val="tx2"/>
              </a:buClr>
              <a:buFont typeface="Arial" panose="020B0604020202020204" pitchFamily="34" charset="0"/>
              <a:buChar char="•"/>
            </a:pPr>
            <a:r>
              <a:rPr lang="en-US"/>
              <a:t>Works with Windows and Linux</a:t>
            </a:r>
          </a:p>
          <a:p>
            <a:pPr marL="231705" indent="-231705">
              <a:buClr>
                <a:schemeClr val="tx2"/>
              </a:buClr>
              <a:buFont typeface="Arial" panose="020B0604020202020204" pitchFamily="34" charset="0"/>
              <a:buChar char="•"/>
            </a:pPr>
            <a:r>
              <a:rPr lang="en-US"/>
              <a:t>Easier troubleshooting</a:t>
            </a:r>
          </a:p>
          <a:p>
            <a:pPr marL="231705" indent="-231705">
              <a:buClr>
                <a:schemeClr val="tx2"/>
              </a:buClr>
              <a:buFont typeface="Arial" panose="020B0604020202020204" pitchFamily="34" charset="0"/>
              <a:buChar char="•"/>
            </a:pPr>
            <a:r>
              <a:rPr lang="en-US"/>
              <a:t>Convenient and secure access</a:t>
            </a:r>
          </a:p>
          <a:p>
            <a:pPr marL="231705" indent="-231705">
              <a:buClr>
                <a:schemeClr val="tx2"/>
              </a:buClr>
              <a:buFont typeface="Arial" panose="020B0604020202020204" pitchFamily="34" charset="0"/>
              <a:buChar char="•"/>
            </a:pPr>
            <a:r>
              <a:rPr lang="en-US"/>
              <a:t>Faster time to value</a:t>
            </a:r>
          </a:p>
        </p:txBody>
      </p:sp>
      <p:sp>
        <p:nvSpPr>
          <p:cNvPr id="3" name="Text Placeholder 2"/>
          <p:cNvSpPr>
            <a:spLocks noGrp="1"/>
          </p:cNvSpPr>
          <p:nvPr>
            <p:ph type="body" sz="quarter" idx="11"/>
          </p:nvPr>
        </p:nvSpPr>
        <p:spPr>
          <a:xfrm>
            <a:off x="426312" y="5994939"/>
            <a:ext cx="3779261" cy="507831"/>
          </a:xfrm>
        </p:spPr>
        <p:txBody>
          <a:bodyPr/>
          <a:lstStyle/>
          <a:p>
            <a:r>
              <a:rPr lang="en-US">
                <a:hlinkClick r:id="rId3"/>
              </a:rPr>
              <a:t>https://azure.microsoft.com/en-us/blog/</a:t>
            </a:r>
            <a:br>
              <a:rPr lang="en-US">
                <a:hlinkClick r:id="rId3"/>
              </a:rPr>
            </a:br>
            <a:r>
              <a:rPr lang="en-US">
                <a:hlinkClick r:id="rId3"/>
              </a:rPr>
              <a:t>virtual-machine-serial-console-access/</a:t>
            </a:r>
            <a:r>
              <a:rPr lang="en-US"/>
              <a:t> </a:t>
            </a:r>
          </a:p>
        </p:txBody>
      </p:sp>
      <p:pic>
        <p:nvPicPr>
          <p:cNvPr id="58" name="Picture 57">
            <a:extLst>
              <a:ext uri="{FF2B5EF4-FFF2-40B4-BE49-F238E27FC236}">
                <a16:creationId xmlns:a16="http://schemas.microsoft.com/office/drawing/2014/main" id="{5EF43425-3745-4E27-8C7F-92B82180C8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398" y="1803199"/>
            <a:ext cx="6963191" cy="3568635"/>
          </a:xfrm>
          <a:prstGeom prst="rect">
            <a:avLst/>
          </a:prstGeom>
          <a:ln>
            <a:solidFill>
              <a:schemeClr val="bg1">
                <a:lumMod val="50000"/>
              </a:schemeClr>
            </a:solidFill>
          </a:ln>
        </p:spPr>
      </p:pic>
      <p:grpSp>
        <p:nvGrpSpPr>
          <p:cNvPr id="40" name="Group 39">
            <a:extLst>
              <a:ext uri="{FF2B5EF4-FFF2-40B4-BE49-F238E27FC236}">
                <a16:creationId xmlns:a16="http://schemas.microsoft.com/office/drawing/2014/main" id="{DB142E17-90A9-4382-B39A-8D33B7A3F3C8}"/>
              </a:ext>
            </a:extLst>
          </p:cNvPr>
          <p:cNvGrpSpPr/>
          <p:nvPr/>
        </p:nvGrpSpPr>
        <p:grpSpPr>
          <a:xfrm>
            <a:off x="10178766" y="6526580"/>
            <a:ext cx="1804262" cy="337991"/>
            <a:chOff x="10181418" y="6298727"/>
            <a:chExt cx="1804732" cy="338079"/>
          </a:xfrm>
        </p:grpSpPr>
        <p:grpSp>
          <p:nvGrpSpPr>
            <p:cNvPr id="12" name="Group 11">
              <a:extLst>
                <a:ext uri="{FF2B5EF4-FFF2-40B4-BE49-F238E27FC236}">
                  <a16:creationId xmlns:a16="http://schemas.microsoft.com/office/drawing/2014/main" id="{591D99F4-378E-487B-8D38-BBBE5B4650FE}"/>
                </a:ext>
              </a:extLst>
            </p:cNvPr>
            <p:cNvGrpSpPr/>
            <p:nvPr/>
          </p:nvGrpSpPr>
          <p:grpSpPr>
            <a:xfrm>
              <a:off x="10181418" y="6299980"/>
              <a:ext cx="336826" cy="336826"/>
              <a:chOff x="10151852" y="440684"/>
              <a:chExt cx="336826" cy="336826"/>
            </a:xfrm>
          </p:grpSpPr>
          <p:grpSp>
            <p:nvGrpSpPr>
              <p:cNvPr id="13" name="Group 12">
                <a:extLst>
                  <a:ext uri="{FF2B5EF4-FFF2-40B4-BE49-F238E27FC236}">
                    <a16:creationId xmlns:a16="http://schemas.microsoft.com/office/drawing/2014/main" id="{0C79D16F-8401-4346-93A7-3BCE09196499}"/>
                  </a:ext>
                </a:extLst>
              </p:cNvPr>
              <p:cNvGrpSpPr/>
              <p:nvPr/>
            </p:nvGrpSpPr>
            <p:grpSpPr>
              <a:xfrm>
                <a:off x="10151853" y="609097"/>
                <a:ext cx="336825" cy="0"/>
                <a:chOff x="10151852" y="593763"/>
                <a:chExt cx="336825" cy="0"/>
              </a:xfrm>
            </p:grpSpPr>
            <p:cxnSp>
              <p:nvCxnSpPr>
                <p:cNvPr id="26" name="Straight Connector 25">
                  <a:extLst>
                    <a:ext uri="{FF2B5EF4-FFF2-40B4-BE49-F238E27FC236}">
                      <a16:creationId xmlns:a16="http://schemas.microsoft.com/office/drawing/2014/main" id="{7A2A8B66-8200-4151-9F96-706F6B76157C}"/>
                    </a:ext>
                  </a:extLst>
                </p:cNvPr>
                <p:cNvCxnSpPr>
                  <a:cxnSpLocks/>
                </p:cNvCxnSpPr>
                <p:nvPr/>
              </p:nvCxnSpPr>
              <p:spPr>
                <a:xfrm>
                  <a:off x="10151852" y="593763"/>
                  <a:ext cx="4321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 name="Straight Connector 26">
                  <a:extLst>
                    <a:ext uri="{FF2B5EF4-FFF2-40B4-BE49-F238E27FC236}">
                      <a16:creationId xmlns:a16="http://schemas.microsoft.com/office/drawing/2014/main" id="{21C79CCD-1B64-4B1C-870C-44F31424F0EA}"/>
                    </a:ext>
                  </a:extLst>
                </p:cNvPr>
                <p:cNvCxnSpPr>
                  <a:cxnSpLocks/>
                </p:cNvCxnSpPr>
                <p:nvPr/>
              </p:nvCxnSpPr>
              <p:spPr>
                <a:xfrm>
                  <a:off x="10446523" y="593763"/>
                  <a:ext cx="4215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4" name="Group 13">
                <a:extLst>
                  <a:ext uri="{FF2B5EF4-FFF2-40B4-BE49-F238E27FC236}">
                    <a16:creationId xmlns:a16="http://schemas.microsoft.com/office/drawing/2014/main" id="{956144C9-696C-4A75-82C3-5A8D97919067}"/>
                  </a:ext>
                </a:extLst>
              </p:cNvPr>
              <p:cNvGrpSpPr/>
              <p:nvPr/>
            </p:nvGrpSpPr>
            <p:grpSpPr>
              <a:xfrm>
                <a:off x="10321269" y="440684"/>
                <a:ext cx="0" cy="336826"/>
                <a:chOff x="10320265" y="423863"/>
                <a:chExt cx="0" cy="336826"/>
              </a:xfrm>
            </p:grpSpPr>
            <p:cxnSp>
              <p:nvCxnSpPr>
                <p:cNvPr id="23" name="Straight Connector 22">
                  <a:extLst>
                    <a:ext uri="{FF2B5EF4-FFF2-40B4-BE49-F238E27FC236}">
                      <a16:creationId xmlns:a16="http://schemas.microsoft.com/office/drawing/2014/main" id="{78BE34AF-F431-4CE2-AC46-13B36EB4AB34}"/>
                    </a:ext>
                  </a:extLst>
                </p:cNvPr>
                <p:cNvCxnSpPr>
                  <a:cxnSpLocks/>
                </p:cNvCxnSpPr>
                <p:nvPr/>
              </p:nvCxnSpPr>
              <p:spPr>
                <a:xfrm>
                  <a:off x="10320265" y="718509"/>
                  <a:ext cx="0" cy="4218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 name="Straight Connector 23">
                  <a:extLst>
                    <a:ext uri="{FF2B5EF4-FFF2-40B4-BE49-F238E27FC236}">
                      <a16:creationId xmlns:a16="http://schemas.microsoft.com/office/drawing/2014/main" id="{715BE432-885D-4EAD-85DF-71C96BE748A9}"/>
                    </a:ext>
                  </a:extLst>
                </p:cNvPr>
                <p:cNvCxnSpPr>
                  <a:cxnSpLocks/>
                </p:cNvCxnSpPr>
                <p:nvPr/>
              </p:nvCxnSpPr>
              <p:spPr>
                <a:xfrm>
                  <a:off x="10320265" y="423863"/>
                  <a:ext cx="0" cy="3747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 name="Straight Connector 24">
                  <a:extLst>
                    <a:ext uri="{FF2B5EF4-FFF2-40B4-BE49-F238E27FC236}">
                      <a16:creationId xmlns:a16="http://schemas.microsoft.com/office/drawing/2014/main" id="{4103F554-0A7E-4E6F-AAE4-4A867C956133}"/>
                    </a:ext>
                  </a:extLst>
                </p:cNvPr>
                <p:cNvCxnSpPr>
                  <a:cxnSpLocks/>
                </p:cNvCxnSpPr>
                <p:nvPr/>
              </p:nvCxnSpPr>
              <p:spPr>
                <a:xfrm>
                  <a:off x="10320265" y="493719"/>
                  <a:ext cx="0" cy="9855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5" name="Group 14">
                <a:extLst>
                  <a:ext uri="{FF2B5EF4-FFF2-40B4-BE49-F238E27FC236}">
                    <a16:creationId xmlns:a16="http://schemas.microsoft.com/office/drawing/2014/main" id="{9B87BFB7-105F-4CA4-BB91-C3E2F1117392}"/>
                  </a:ext>
                </a:extLst>
              </p:cNvPr>
              <p:cNvGrpSpPr/>
              <p:nvPr/>
            </p:nvGrpSpPr>
            <p:grpSpPr>
              <a:xfrm rot="18900000">
                <a:off x="10158623" y="592084"/>
                <a:ext cx="323006" cy="34301"/>
                <a:chOff x="10158567" y="631983"/>
                <a:chExt cx="323006" cy="34301"/>
              </a:xfrm>
            </p:grpSpPr>
            <p:cxnSp>
              <p:nvCxnSpPr>
                <p:cNvPr id="21" name="Straight Connector 20">
                  <a:extLst>
                    <a:ext uri="{FF2B5EF4-FFF2-40B4-BE49-F238E27FC236}">
                      <a16:creationId xmlns:a16="http://schemas.microsoft.com/office/drawing/2014/main" id="{D728786B-3EA8-4BF6-8D12-0365A295E378}"/>
                    </a:ext>
                  </a:extLst>
                </p:cNvPr>
                <p:cNvCxnSpPr>
                  <a:cxnSpLocks/>
                </p:cNvCxnSpPr>
                <p:nvPr/>
              </p:nvCxnSpPr>
              <p:spPr>
                <a:xfrm rot="2700000" flipV="1">
                  <a:off x="10158567" y="632926"/>
                  <a:ext cx="32419" cy="32419"/>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 name="Straight Connector 21">
                  <a:extLst>
                    <a:ext uri="{FF2B5EF4-FFF2-40B4-BE49-F238E27FC236}">
                      <a16:creationId xmlns:a16="http://schemas.microsoft.com/office/drawing/2014/main" id="{7FD12051-97E0-4CB7-BFC5-853C2B4CD2C0}"/>
                    </a:ext>
                  </a:extLst>
                </p:cNvPr>
                <p:cNvCxnSpPr>
                  <a:cxnSpLocks/>
                </p:cNvCxnSpPr>
                <p:nvPr/>
              </p:nvCxnSpPr>
              <p:spPr>
                <a:xfrm rot="2700000" flipV="1">
                  <a:off x="10447272" y="631984"/>
                  <a:ext cx="34301" cy="3430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6" name="Group 15">
                <a:extLst>
                  <a:ext uri="{FF2B5EF4-FFF2-40B4-BE49-F238E27FC236}">
                    <a16:creationId xmlns:a16="http://schemas.microsoft.com/office/drawing/2014/main" id="{67103523-54C2-43D9-B335-34AF6FBEB321}"/>
                  </a:ext>
                </a:extLst>
              </p:cNvPr>
              <p:cNvGrpSpPr/>
              <p:nvPr/>
            </p:nvGrpSpPr>
            <p:grpSpPr>
              <a:xfrm rot="2700000">
                <a:off x="10157934" y="587792"/>
                <a:ext cx="325375" cy="43317"/>
                <a:chOff x="10158080" y="627475"/>
                <a:chExt cx="325375" cy="43317"/>
              </a:xfrm>
            </p:grpSpPr>
            <p:cxnSp>
              <p:nvCxnSpPr>
                <p:cNvPr id="18" name="Straight Connector 17">
                  <a:extLst>
                    <a:ext uri="{FF2B5EF4-FFF2-40B4-BE49-F238E27FC236}">
                      <a16:creationId xmlns:a16="http://schemas.microsoft.com/office/drawing/2014/main" id="{A9748B3D-7E83-4A60-8CAB-699202FA27AD}"/>
                    </a:ext>
                  </a:extLst>
                </p:cNvPr>
                <p:cNvCxnSpPr>
                  <a:cxnSpLocks/>
                </p:cNvCxnSpPr>
                <p:nvPr/>
              </p:nvCxnSpPr>
              <p:spPr>
                <a:xfrm rot="18900000">
                  <a:off x="10158080" y="634103"/>
                  <a:ext cx="30064" cy="30064"/>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 name="Straight Connector 18">
                  <a:extLst>
                    <a:ext uri="{FF2B5EF4-FFF2-40B4-BE49-F238E27FC236}">
                      <a16:creationId xmlns:a16="http://schemas.microsoft.com/office/drawing/2014/main" id="{D98E7AE6-26F1-4F37-AADC-D20AEE86217D}"/>
                    </a:ext>
                  </a:extLst>
                </p:cNvPr>
                <p:cNvCxnSpPr>
                  <a:cxnSpLocks/>
                </p:cNvCxnSpPr>
                <p:nvPr/>
              </p:nvCxnSpPr>
              <p:spPr>
                <a:xfrm rot="18900000">
                  <a:off x="10458240" y="636527"/>
                  <a:ext cx="25215" cy="2521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 name="Straight Connector 19">
                  <a:extLst>
                    <a:ext uri="{FF2B5EF4-FFF2-40B4-BE49-F238E27FC236}">
                      <a16:creationId xmlns:a16="http://schemas.microsoft.com/office/drawing/2014/main" id="{3F3AEE89-EFBA-4698-BE45-3932CCEEC682}"/>
                    </a:ext>
                  </a:extLst>
                </p:cNvPr>
                <p:cNvCxnSpPr>
                  <a:cxnSpLocks/>
                </p:cNvCxnSpPr>
                <p:nvPr/>
              </p:nvCxnSpPr>
              <p:spPr>
                <a:xfrm rot="18900000">
                  <a:off x="10330653" y="627475"/>
                  <a:ext cx="43317" cy="43317"/>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7" name="Oval 16">
                <a:hlinkClick r:id="rId5" action="ppaction://hlinksldjump"/>
                <a:extLst>
                  <a:ext uri="{FF2B5EF4-FFF2-40B4-BE49-F238E27FC236}">
                    <a16:creationId xmlns:a16="http://schemas.microsoft.com/office/drawing/2014/main" id="{24B2A8B4-46CE-4308-B6DE-12FE9648F417}"/>
                  </a:ext>
                </a:extLst>
              </p:cNvPr>
              <p:cNvSpPr/>
              <p:nvPr userDrawn="1"/>
            </p:nvSpPr>
            <p:spPr bwMode="auto">
              <a:xfrm>
                <a:off x="10151852" y="440684"/>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err="1">
                  <a:solidFill>
                    <a:srgbClr val="FFFFFF"/>
                  </a:solidFill>
                  <a:latin typeface="Segoe UI Semilight"/>
                </a:endParaRPr>
              </a:p>
            </p:txBody>
          </p:sp>
        </p:grpSp>
        <p:sp>
          <p:nvSpPr>
            <p:cNvPr id="51" name="Freeform 5">
              <a:hlinkClick r:id="" action="ppaction://hlinkshowjump?jump=previousslide"/>
              <a:extLst>
                <a:ext uri="{FF2B5EF4-FFF2-40B4-BE49-F238E27FC236}">
                  <a16:creationId xmlns:a16="http://schemas.microsoft.com/office/drawing/2014/main" id="{8191663B-E13F-4809-A065-0A9D62D08A2C}"/>
                </a:ext>
              </a:extLst>
            </p:cNvPr>
            <p:cNvSpPr>
              <a:spLocks noEditPoints="1"/>
            </p:cNvSpPr>
            <p:nvPr/>
          </p:nvSpPr>
          <p:spPr bwMode="auto">
            <a:xfrm flipH="1">
              <a:off x="10670720"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sp>
          <p:nvSpPr>
            <p:cNvPr id="52" name="Freeform 5">
              <a:hlinkClick r:id="" action="ppaction://hlinkshowjump?jump=nextslide"/>
              <a:extLst>
                <a:ext uri="{FF2B5EF4-FFF2-40B4-BE49-F238E27FC236}">
                  <a16:creationId xmlns:a16="http://schemas.microsoft.com/office/drawing/2014/main" id="{C1FE61FA-922F-44F8-A0EC-99D0C84F1D11}"/>
                </a:ext>
              </a:extLst>
            </p:cNvPr>
            <p:cNvSpPr>
              <a:spLocks noEditPoints="1"/>
            </p:cNvSpPr>
            <p:nvPr/>
          </p:nvSpPr>
          <p:spPr bwMode="auto">
            <a:xfrm>
              <a:off x="11649324"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nvGrpSpPr>
            <p:cNvPr id="53" name="Group 52">
              <a:extLst>
                <a:ext uri="{FF2B5EF4-FFF2-40B4-BE49-F238E27FC236}">
                  <a16:creationId xmlns:a16="http://schemas.microsoft.com/office/drawing/2014/main" id="{0D20D8F9-8427-474D-8E39-CA7D7A8A168F}"/>
                </a:ext>
              </a:extLst>
            </p:cNvPr>
            <p:cNvGrpSpPr/>
            <p:nvPr/>
          </p:nvGrpSpPr>
          <p:grpSpPr>
            <a:xfrm>
              <a:off x="11160022" y="6298727"/>
              <a:ext cx="336826" cy="336826"/>
              <a:chOff x="9003250" y="423863"/>
              <a:chExt cx="336826" cy="336826"/>
            </a:xfrm>
          </p:grpSpPr>
          <p:grpSp>
            <p:nvGrpSpPr>
              <p:cNvPr id="54" name="Group 14">
                <a:extLst>
                  <a:ext uri="{FF2B5EF4-FFF2-40B4-BE49-F238E27FC236}">
                    <a16:creationId xmlns:a16="http://schemas.microsoft.com/office/drawing/2014/main" id="{01F3F3F2-BB2E-4463-8736-030090FA10E7}"/>
                  </a:ext>
                </a:extLst>
              </p:cNvPr>
              <p:cNvGrpSpPr>
                <a:grpSpLocks noChangeAspect="1"/>
              </p:cNvGrpSpPr>
              <p:nvPr userDrawn="1"/>
            </p:nvGrpSpPr>
            <p:grpSpPr bwMode="auto">
              <a:xfrm>
                <a:off x="9057081" y="495300"/>
                <a:ext cx="229164" cy="179665"/>
                <a:chOff x="1201" y="104"/>
                <a:chExt cx="5278" cy="4138"/>
              </a:xfrm>
            </p:grpSpPr>
            <p:sp>
              <p:nvSpPr>
                <p:cNvPr id="56" name="Freeform 15">
                  <a:extLst>
                    <a:ext uri="{FF2B5EF4-FFF2-40B4-BE49-F238E27FC236}">
                      <a16:creationId xmlns:a16="http://schemas.microsoft.com/office/drawing/2014/main" id="{1EE66AE1-DB50-4696-9A8B-CF286958F1F9}"/>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sp>
              <p:nvSpPr>
                <p:cNvPr id="57" name="Freeform 16">
                  <a:extLst>
                    <a:ext uri="{FF2B5EF4-FFF2-40B4-BE49-F238E27FC236}">
                      <a16:creationId xmlns:a16="http://schemas.microsoft.com/office/drawing/2014/main" id="{49346B7B-D139-456B-8404-8B7E2F9FAC7E}"/>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sp>
            <p:nvSpPr>
              <p:cNvPr id="55" name="Oval 54">
                <a:hlinkClick r:id="rId6" action="ppaction://hlinksldjump"/>
                <a:extLst>
                  <a:ext uri="{FF2B5EF4-FFF2-40B4-BE49-F238E27FC236}">
                    <a16:creationId xmlns:a16="http://schemas.microsoft.com/office/drawing/2014/main" id="{1FB1AE16-86F4-4CE7-AF15-27261D494F10}"/>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err="1">
                  <a:solidFill>
                    <a:srgbClr val="FFFFFF"/>
                  </a:solidFill>
                  <a:latin typeface="Segoe UI Semilight"/>
                </a:endParaRPr>
              </a:p>
            </p:txBody>
          </p:sp>
        </p:grpSp>
      </p:grpSp>
    </p:spTree>
    <p:extLst>
      <p:ext uri="{BB962C8B-B14F-4D97-AF65-F5344CB8AC3E}">
        <p14:creationId xmlns:p14="http://schemas.microsoft.com/office/powerpoint/2010/main" val="303672582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944613" y="985823"/>
            <a:ext cx="7246532" cy="2293106"/>
          </a:xfrm>
        </p:spPr>
        <p:txBody>
          <a:bodyPr>
            <a:noAutofit/>
          </a:bodyPr>
          <a:lstStyle/>
          <a:p>
            <a:pPr marL="281620" lvl="1" indent="-281620">
              <a:spcBef>
                <a:spcPts val="1200"/>
              </a:spcBef>
              <a:spcAft>
                <a:spcPts val="588"/>
              </a:spcAft>
              <a:buSzPct val="100000"/>
              <a:buFont typeface="Arial" pitchFamily="34" charset="0"/>
              <a:buChar char="•"/>
            </a:pPr>
            <a:r>
              <a:rPr lang="en-US" sz="2400" dirty="0">
                <a:solidFill>
                  <a:srgbClr val="0C0C0C"/>
                </a:solidFill>
              </a:rPr>
              <a:t>Extending the power of your VM</a:t>
            </a:r>
          </a:p>
          <a:p>
            <a:pPr marL="281620" lvl="1" indent="-281620">
              <a:spcBef>
                <a:spcPts val="1200"/>
              </a:spcBef>
              <a:spcAft>
                <a:spcPts val="588"/>
              </a:spcAft>
              <a:buSzPct val="100000"/>
              <a:buFont typeface="Arial" pitchFamily="34" charset="0"/>
              <a:buChar char="•"/>
            </a:pPr>
            <a:r>
              <a:rPr lang="en-US" sz="2400" dirty="0">
                <a:solidFill>
                  <a:srgbClr val="0C0C0C"/>
                </a:solidFill>
              </a:rPr>
              <a:t>Enable easier management</a:t>
            </a:r>
          </a:p>
          <a:p>
            <a:pPr marL="281620" lvl="1" indent="-281620">
              <a:spcBef>
                <a:spcPts val="1200"/>
              </a:spcBef>
              <a:spcAft>
                <a:spcPts val="588"/>
              </a:spcAft>
              <a:buSzPct val="100000"/>
              <a:buFont typeface="Arial" pitchFamily="34" charset="0"/>
              <a:buChar char="•"/>
            </a:pPr>
            <a:r>
              <a:rPr lang="en-US" sz="2400" dirty="0">
                <a:solidFill>
                  <a:srgbClr val="0C0C0C"/>
                </a:solidFill>
              </a:rPr>
              <a:t>Support partner ecosystem</a:t>
            </a:r>
          </a:p>
          <a:p>
            <a:pPr marL="281620" lvl="1" indent="-281620">
              <a:spcBef>
                <a:spcPts val="1200"/>
              </a:spcBef>
              <a:spcAft>
                <a:spcPts val="588"/>
              </a:spcAft>
              <a:buSzPct val="100000"/>
              <a:buFont typeface="Arial" pitchFamily="34" charset="0"/>
              <a:buChar char="•"/>
            </a:pPr>
            <a:r>
              <a:rPr lang="en-US" sz="2400" dirty="0">
                <a:solidFill>
                  <a:srgbClr val="0C0C0C"/>
                </a:solidFill>
              </a:rPr>
              <a:t>Full control still with you!</a:t>
            </a:r>
          </a:p>
        </p:txBody>
      </p:sp>
      <p:sp>
        <p:nvSpPr>
          <p:cNvPr id="5" name="Rectangle 4"/>
          <p:cNvSpPr/>
          <p:nvPr/>
        </p:nvSpPr>
        <p:spPr bwMode="auto">
          <a:xfrm>
            <a:off x="905" y="1081073"/>
            <a:ext cx="4176908" cy="623412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179090" y="379074"/>
            <a:ext cx="4891141" cy="689111"/>
          </a:xfrm>
        </p:spPr>
        <p:txBody>
          <a:bodyPr>
            <a:normAutofit fontScale="90000"/>
          </a:bodyPr>
          <a:lstStyle/>
          <a:p>
            <a:r>
              <a:rPr lang="en-US" dirty="0"/>
              <a:t>VM extensions</a:t>
            </a:r>
          </a:p>
        </p:txBody>
      </p:sp>
      <p:sp>
        <p:nvSpPr>
          <p:cNvPr id="6" name="Text Placeholder 12"/>
          <p:cNvSpPr txBox="1">
            <a:spLocks/>
          </p:cNvSpPr>
          <p:nvPr/>
        </p:nvSpPr>
        <p:spPr>
          <a:xfrm>
            <a:off x="990759" y="2259496"/>
            <a:ext cx="3311272" cy="679534"/>
          </a:xfrm>
          <a:prstGeom prst="rect">
            <a:avLst/>
          </a:prstGeom>
          <a:solidFill>
            <a:srgbClr val="008172"/>
          </a:solidFill>
          <a:ln>
            <a:solidFill>
              <a:srgbClr val="003C6C"/>
            </a:solidFill>
          </a:ln>
        </p:spPr>
        <p:txBody>
          <a:bodyPr vert="horz" wrap="square" lIns="143349" tIns="89593" rIns="143349" bIns="8959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gradFill>
                  <a:gsLst>
                    <a:gs pos="1250">
                      <a:srgbClr val="FFFFFF"/>
                    </a:gs>
                    <a:gs pos="100000">
                      <a:srgbClr val="FFFFFF"/>
                    </a:gs>
                  </a:gsLst>
                  <a:lin ang="5400000" scaled="0"/>
                </a:gradFill>
              </a:rPr>
              <a:t> IaaS extended</a:t>
            </a:r>
          </a:p>
        </p:txBody>
      </p:sp>
      <p:grpSp>
        <p:nvGrpSpPr>
          <p:cNvPr id="23" name="Group 22"/>
          <p:cNvGrpSpPr/>
          <p:nvPr/>
        </p:nvGrpSpPr>
        <p:grpSpPr>
          <a:xfrm>
            <a:off x="268928" y="5596190"/>
            <a:ext cx="721831" cy="762277"/>
            <a:chOff x="252413" y="1214438"/>
            <a:chExt cx="736601" cy="777875"/>
          </a:xfrm>
        </p:grpSpPr>
        <p:sp>
          <p:nvSpPr>
            <p:cNvPr id="2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defRPr/>
              </a:pPr>
              <a:endParaRPr lang="en-GB" sz="1764" kern="0">
                <a:solidFill>
                  <a:srgbClr val="505050"/>
                </a:solidFill>
              </a:endParaRPr>
            </a:p>
          </p:txBody>
        </p:sp>
        <p:sp>
          <p:nvSpPr>
            <p:cNvPr id="2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defRPr/>
              </a:pPr>
              <a:endParaRPr lang="en-GB" sz="1764" kern="0">
                <a:solidFill>
                  <a:srgbClr val="505050"/>
                </a:solidFill>
              </a:endParaRPr>
            </a:p>
          </p:txBody>
        </p:sp>
        <p:sp>
          <p:nvSpPr>
            <p:cNvPr id="2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defRPr/>
              </a:pPr>
              <a:endParaRPr lang="en-GB" sz="1764" kern="0">
                <a:solidFill>
                  <a:srgbClr val="505050"/>
                </a:solidFill>
              </a:endParaRPr>
            </a:p>
          </p:txBody>
        </p:sp>
      </p:grpSp>
      <p:cxnSp>
        <p:nvCxnSpPr>
          <p:cNvPr id="30" name="Straight Connector 29"/>
          <p:cNvCxnSpPr/>
          <p:nvPr/>
        </p:nvCxnSpPr>
        <p:spPr>
          <a:xfrm flipH="1">
            <a:off x="990759" y="5916377"/>
            <a:ext cx="523401" cy="0"/>
          </a:xfrm>
          <a:prstGeom prst="line">
            <a:avLst/>
          </a:prstGeom>
          <a:noFill/>
          <a:ln w="76200" cap="flat" cmpd="sng" algn="ctr">
            <a:solidFill>
              <a:schemeClr val="bg1">
                <a:lumMod val="50000"/>
              </a:schemeClr>
            </a:solidFill>
            <a:prstDash val="sysDash"/>
            <a:headEnd type="triangle"/>
            <a:tailEnd type="none"/>
          </a:ln>
          <a:effectLst/>
        </p:spPr>
      </p:cxnSp>
      <p:cxnSp>
        <p:nvCxnSpPr>
          <p:cNvPr id="31" name="Straight Connector 30"/>
          <p:cNvCxnSpPr/>
          <p:nvPr/>
        </p:nvCxnSpPr>
        <p:spPr>
          <a:xfrm>
            <a:off x="5626544" y="3250267"/>
            <a:ext cx="0" cy="0"/>
          </a:xfrm>
          <a:prstGeom prst="line">
            <a:avLst/>
          </a:prstGeom>
          <a:noFill/>
          <a:ln w="9525" cap="flat" cmpd="sng" algn="ctr">
            <a:solidFill>
              <a:srgbClr val="505050"/>
            </a:solidFill>
            <a:prstDash val="solid"/>
            <a:headEnd type="none"/>
            <a:tailEnd type="none"/>
          </a:ln>
          <a:effectLst/>
        </p:spPr>
      </p:cxnSp>
      <p:cxnSp>
        <p:nvCxnSpPr>
          <p:cNvPr id="32" name="Straight Connector 31"/>
          <p:cNvCxnSpPr/>
          <p:nvPr/>
        </p:nvCxnSpPr>
        <p:spPr>
          <a:xfrm>
            <a:off x="5792173" y="3141204"/>
            <a:ext cx="0" cy="0"/>
          </a:xfrm>
          <a:prstGeom prst="line">
            <a:avLst/>
          </a:prstGeom>
          <a:noFill/>
          <a:ln w="25400" cap="flat" cmpd="sng" algn="ctr">
            <a:solidFill>
              <a:srgbClr val="DC3C00"/>
            </a:solidFill>
            <a:prstDash val="solid"/>
            <a:headEnd type="none"/>
            <a:tailEnd type="none"/>
          </a:ln>
          <a:effectLst/>
        </p:spPr>
      </p:cxnSp>
      <p:sp>
        <p:nvSpPr>
          <p:cNvPr id="34" name="Freeform 128"/>
          <p:cNvSpPr>
            <a:spLocks noChangeAspect="1"/>
          </p:cNvSpPr>
          <p:nvPr/>
        </p:nvSpPr>
        <p:spPr bwMode="black">
          <a:xfrm>
            <a:off x="3738531" y="3508235"/>
            <a:ext cx="6941867" cy="308871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3C6C"/>
          </a:solidFill>
          <a:extLst/>
        </p:spPr>
        <p:txBody>
          <a:bodyPr vert="horz" wrap="square" lIns="87844" tIns="43923" rIns="87844" bIns="43923" numCol="1" anchor="b" anchorCtr="1" compatLnSpc="1">
            <a:prstTxWarp prst="textNoShape">
              <a:avLst/>
            </a:prstTxWarp>
          </a:bodyPr>
          <a:lstStyle/>
          <a:p>
            <a:pPr defTabSz="895770">
              <a:defRPr/>
            </a:pPr>
            <a:endParaRPr lang="en-US" sz="1729" kern="0" dirty="0">
              <a:solidFill>
                <a:srgbClr val="FFFFFF"/>
              </a:solidFill>
            </a:endParaRPr>
          </a:p>
        </p:txBody>
      </p:sp>
      <p:cxnSp>
        <p:nvCxnSpPr>
          <p:cNvPr id="35" name="Elbow Connector 34"/>
          <p:cNvCxnSpPr>
            <a:stCxn id="37" idx="3"/>
          </p:cNvCxnSpPr>
          <p:nvPr/>
        </p:nvCxnSpPr>
        <p:spPr>
          <a:xfrm flipV="1">
            <a:off x="3039824" y="4608807"/>
            <a:ext cx="1934824" cy="244442"/>
          </a:xfrm>
          <a:prstGeom prst="bentConnector3">
            <a:avLst>
              <a:gd name="adj1" fmla="val 50000"/>
            </a:avLst>
          </a:prstGeom>
          <a:noFill/>
          <a:ln w="76200" cap="flat" cmpd="sng" algn="ctr">
            <a:solidFill>
              <a:schemeClr val="bg1">
                <a:lumMod val="50000"/>
              </a:schemeClr>
            </a:solidFill>
            <a:prstDash val="sysDash"/>
            <a:headEnd type="none"/>
            <a:tailEnd type="triangle"/>
          </a:ln>
          <a:effectLst/>
        </p:spPr>
      </p:cxnSp>
      <p:sp>
        <p:nvSpPr>
          <p:cNvPr id="36" name="Rectangle 35"/>
          <p:cNvSpPr/>
          <p:nvPr/>
        </p:nvSpPr>
        <p:spPr bwMode="auto">
          <a:xfrm>
            <a:off x="5727753" y="5904830"/>
            <a:ext cx="2150390" cy="7599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r>
              <a:rPr lang="en-US" sz="4312" kern="0" dirty="0">
                <a:gradFill>
                  <a:gsLst>
                    <a:gs pos="0">
                      <a:srgbClr val="FFFFFF"/>
                    </a:gs>
                    <a:gs pos="100000">
                      <a:srgbClr val="FFFFFF"/>
                    </a:gs>
                  </a:gsLst>
                  <a:lin ang="5400000" scaled="0"/>
                </a:gradFill>
                <a:ea typeface="Segoe UI" pitchFamily="34" charset="0"/>
                <a:cs typeface="Segoe UI" pitchFamily="34" charset="0"/>
              </a:rPr>
              <a:t>Azure</a:t>
            </a:r>
          </a:p>
        </p:txBody>
      </p:sp>
      <p:pic>
        <p:nvPicPr>
          <p:cNvPr id="37" name="Picture 4" descr="http://www.getinthesky.com/wp-content/uploads/logo-powershell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694" y="4012684"/>
            <a:ext cx="1681130" cy="1681130"/>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37"/>
          <p:cNvCxnSpPr/>
          <p:nvPr/>
        </p:nvCxnSpPr>
        <p:spPr>
          <a:xfrm flipH="1">
            <a:off x="990759" y="4847653"/>
            <a:ext cx="672767" cy="1068725"/>
          </a:xfrm>
          <a:prstGeom prst="line">
            <a:avLst/>
          </a:prstGeom>
          <a:noFill/>
          <a:ln w="76200" cap="flat" cmpd="sng" algn="ctr">
            <a:solidFill>
              <a:schemeClr val="bg1">
                <a:lumMod val="50000"/>
              </a:schemeClr>
            </a:solidFill>
            <a:prstDash val="sysDash"/>
            <a:headEnd type="triangle"/>
            <a:tailEnd type="none"/>
          </a:ln>
          <a:effectLst/>
        </p:spPr>
      </p:cxnSp>
      <p:cxnSp>
        <p:nvCxnSpPr>
          <p:cNvPr id="43" name="Elbow Connector 42"/>
          <p:cNvCxnSpPr/>
          <p:nvPr/>
        </p:nvCxnSpPr>
        <p:spPr>
          <a:xfrm flipV="1">
            <a:off x="3469371" y="5360264"/>
            <a:ext cx="1435060" cy="607830"/>
          </a:xfrm>
          <a:prstGeom prst="bentConnector3">
            <a:avLst>
              <a:gd name="adj1" fmla="val 50000"/>
            </a:avLst>
          </a:prstGeom>
          <a:noFill/>
          <a:ln w="76200" cap="flat" cmpd="sng" algn="ctr">
            <a:solidFill>
              <a:schemeClr val="bg1">
                <a:lumMod val="50000"/>
              </a:schemeClr>
            </a:solidFill>
            <a:prstDash val="sysDash"/>
            <a:headEnd type="none"/>
            <a:tailEnd type="triangle"/>
          </a:ln>
          <a:effectLst/>
        </p:spPr>
      </p:cxnSp>
      <p:sp>
        <p:nvSpPr>
          <p:cNvPr id="48" name="Rectangle 5"/>
          <p:cNvSpPr>
            <a:spLocks noChangeArrowheads="1"/>
          </p:cNvSpPr>
          <p:nvPr/>
        </p:nvSpPr>
        <p:spPr bwMode="auto">
          <a:xfrm>
            <a:off x="5191229" y="4077812"/>
            <a:ext cx="1295975" cy="1899514"/>
          </a:xfrm>
          <a:prstGeom prst="rect">
            <a:avLst/>
          </a:prstGeom>
          <a:solidFill>
            <a:srgbClr val="7030A0"/>
          </a:solidFill>
          <a:ln>
            <a:noFill/>
          </a:ln>
        </p:spPr>
        <p:txBody>
          <a:bodyPr vert="horz" wrap="square" lIns="89606" tIns="44803" rIns="89606" bIns="44803" numCol="1" anchor="t" anchorCtr="0" compatLnSpc="1">
            <a:prstTxWarp prst="textNoShape">
              <a:avLst/>
            </a:prstTxWarp>
          </a:bodyPr>
          <a:lstStyle/>
          <a:p>
            <a:pPr defTabSz="913587">
              <a:defRPr/>
            </a:pPr>
            <a:endParaRPr lang="en-US" sz="1799" kern="0">
              <a:solidFill>
                <a:srgbClr val="000000"/>
              </a:solidFill>
              <a:latin typeface="Calibri" panose="020F0502020204030204"/>
            </a:endParaRPr>
          </a:p>
        </p:txBody>
      </p:sp>
      <p:sp>
        <p:nvSpPr>
          <p:cNvPr id="51" name="Freeform 8"/>
          <p:cNvSpPr>
            <a:spLocks/>
          </p:cNvSpPr>
          <p:nvPr/>
        </p:nvSpPr>
        <p:spPr bwMode="auto">
          <a:xfrm>
            <a:off x="5330038" y="4445070"/>
            <a:ext cx="1018358" cy="32389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8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1799" kern="0">
              <a:solidFill>
                <a:srgbClr val="000000"/>
              </a:solidFill>
              <a:latin typeface="Calibri" panose="020F0502020204030204"/>
            </a:endParaRPr>
          </a:p>
        </p:txBody>
      </p:sp>
      <p:sp>
        <p:nvSpPr>
          <p:cNvPr id="52" name="Freeform 9"/>
          <p:cNvSpPr>
            <a:spLocks/>
          </p:cNvSpPr>
          <p:nvPr/>
        </p:nvSpPr>
        <p:spPr bwMode="auto">
          <a:xfrm>
            <a:off x="5310988" y="5188669"/>
            <a:ext cx="1018358" cy="267305"/>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8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1799" b="1" kern="0" dirty="0">
              <a:solidFill>
                <a:srgbClr val="000000"/>
              </a:solidFill>
              <a:latin typeface="Calibri" panose="020F0502020204030204"/>
            </a:endParaRPr>
          </a:p>
        </p:txBody>
      </p:sp>
      <p:sp>
        <p:nvSpPr>
          <p:cNvPr id="55" name="Oval 16"/>
          <p:cNvSpPr>
            <a:spLocks noChangeArrowheads="1"/>
          </p:cNvSpPr>
          <p:nvPr/>
        </p:nvSpPr>
        <p:spPr bwMode="auto">
          <a:xfrm>
            <a:off x="6134756" y="4620226"/>
            <a:ext cx="98593" cy="95073"/>
          </a:xfrm>
          <a:prstGeom prst="ellipse">
            <a:avLst/>
          </a:prstGeom>
          <a:solidFill>
            <a:srgbClr val="5B9BD5"/>
          </a:solidFill>
          <a:ln>
            <a:noFill/>
          </a:ln>
        </p:spPr>
        <p:txBody>
          <a:bodyPr vert="horz" wrap="square" lIns="89606" tIns="44803" rIns="89606" bIns="44803" numCol="1" anchor="t" anchorCtr="0" compatLnSpc="1">
            <a:prstTxWarp prst="textNoShape">
              <a:avLst/>
            </a:prstTxWarp>
          </a:bodyPr>
          <a:lstStyle/>
          <a:p>
            <a:pPr defTabSz="913587">
              <a:defRPr/>
            </a:pPr>
            <a:endParaRPr lang="en-US" sz="1799" kern="0">
              <a:solidFill>
                <a:srgbClr val="000000"/>
              </a:solidFill>
              <a:latin typeface="Calibri" panose="020F0502020204030204"/>
            </a:endParaRPr>
          </a:p>
        </p:txBody>
      </p:sp>
      <p:sp>
        <p:nvSpPr>
          <p:cNvPr id="56" name="Oval 17"/>
          <p:cNvSpPr>
            <a:spLocks noChangeArrowheads="1"/>
          </p:cNvSpPr>
          <p:nvPr/>
        </p:nvSpPr>
        <p:spPr bwMode="auto">
          <a:xfrm>
            <a:off x="6134756" y="5280848"/>
            <a:ext cx="98593" cy="95073"/>
          </a:xfrm>
          <a:prstGeom prst="ellipse">
            <a:avLst/>
          </a:prstGeom>
          <a:solidFill>
            <a:srgbClr val="5B9BD5"/>
          </a:solidFill>
          <a:ln>
            <a:noFill/>
          </a:ln>
        </p:spPr>
        <p:txBody>
          <a:bodyPr vert="horz" wrap="square" lIns="89606" tIns="44803" rIns="89606" bIns="44803" numCol="1" anchor="t" anchorCtr="0" compatLnSpc="1">
            <a:prstTxWarp prst="textNoShape">
              <a:avLst/>
            </a:prstTxWarp>
          </a:bodyPr>
          <a:lstStyle/>
          <a:p>
            <a:pPr defTabSz="913587">
              <a:defRPr/>
            </a:pPr>
            <a:endParaRPr lang="en-US" sz="1799" kern="0">
              <a:solidFill>
                <a:srgbClr val="000000"/>
              </a:solidFill>
              <a:latin typeface="Calibri" panose="020F0502020204030204"/>
            </a:endParaRPr>
          </a:p>
        </p:txBody>
      </p:sp>
      <p:sp>
        <p:nvSpPr>
          <p:cNvPr id="63" name="Flowchart: Magnetic Disk 62"/>
          <p:cNvSpPr/>
          <p:nvPr/>
        </p:nvSpPr>
        <p:spPr bwMode="auto">
          <a:xfrm>
            <a:off x="7168639" y="4712054"/>
            <a:ext cx="1668089" cy="1447287"/>
          </a:xfrm>
          <a:prstGeom prst="flowChartMagneticDisk">
            <a:avLst/>
          </a:prstGeom>
          <a:ln>
            <a:solidFill>
              <a:schemeClr val="bg1"/>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6" name="Straight Arrow Connector 65"/>
          <p:cNvCxnSpPr>
            <a:stCxn id="85" idx="3"/>
          </p:cNvCxnSpPr>
          <p:nvPr/>
        </p:nvCxnSpPr>
        <p:spPr>
          <a:xfrm flipV="1">
            <a:off x="8866597" y="5212876"/>
            <a:ext cx="594390" cy="457759"/>
          </a:xfrm>
          <a:prstGeom prst="straightConnector1">
            <a:avLst/>
          </a:prstGeom>
          <a:ln w="57150">
            <a:solidFill>
              <a:srgbClr val="FFFFFF"/>
            </a:solidFill>
            <a:headEnd type="none"/>
            <a:tailEnd type="triangle"/>
          </a:ln>
        </p:spPr>
        <p:style>
          <a:lnRef idx="3">
            <a:schemeClr val="dk1"/>
          </a:lnRef>
          <a:fillRef idx="0">
            <a:schemeClr val="dk1"/>
          </a:fillRef>
          <a:effectRef idx="2">
            <a:schemeClr val="dk1"/>
          </a:effectRef>
          <a:fontRef idx="minor">
            <a:schemeClr val="tx1"/>
          </a:fontRef>
        </p:style>
      </p:cxnSp>
      <p:sp>
        <p:nvSpPr>
          <p:cNvPr id="68" name="Rectangle 67"/>
          <p:cNvSpPr/>
          <p:nvPr/>
        </p:nvSpPr>
        <p:spPr bwMode="auto">
          <a:xfrm>
            <a:off x="8683368" y="4413851"/>
            <a:ext cx="2150390" cy="98464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ea typeface="Segoe UI" pitchFamily="34" charset="0"/>
                <a:cs typeface="Segoe UI" pitchFamily="34" charset="0"/>
              </a:rPr>
              <a:t>Curated Extensions</a:t>
            </a:r>
          </a:p>
        </p:txBody>
      </p:sp>
      <p:pic>
        <p:nvPicPr>
          <p:cNvPr id="70" name="Picture 4" descr="http://www.getinthesky.com/wp-content/uploads/logo-powershell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2768" y="5212876"/>
            <a:ext cx="896210" cy="89621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606" y="4843407"/>
            <a:ext cx="1027650" cy="270916"/>
          </a:xfrm>
          <a:prstGeom prst="rect">
            <a:avLst/>
          </a:prstGeom>
        </p:spPr>
      </p:pic>
      <p:cxnSp>
        <p:nvCxnSpPr>
          <p:cNvPr id="74" name="Elbow Connector 73"/>
          <p:cNvCxnSpPr/>
          <p:nvPr/>
        </p:nvCxnSpPr>
        <p:spPr>
          <a:xfrm>
            <a:off x="6451020" y="5331501"/>
            <a:ext cx="694123" cy="329481"/>
          </a:xfrm>
          <a:prstGeom prst="bentConnector3">
            <a:avLst>
              <a:gd name="adj1" fmla="val 50000"/>
            </a:avLst>
          </a:prstGeom>
          <a:noFill/>
          <a:ln w="76200" cap="flat" cmpd="sng" algn="ctr">
            <a:solidFill>
              <a:schemeClr val="bg1">
                <a:lumMod val="50000"/>
              </a:schemeClr>
            </a:solidFill>
            <a:prstDash val="sysDash"/>
            <a:headEnd type="none"/>
            <a:tailEnd type="triangle"/>
          </a:ln>
          <a:effectLst/>
        </p:spPr>
      </p:cxnSp>
      <p:sp>
        <p:nvSpPr>
          <p:cNvPr id="78" name="Rectangle 77"/>
          <p:cNvSpPr/>
          <p:nvPr/>
        </p:nvSpPr>
        <p:spPr>
          <a:xfrm>
            <a:off x="5320655" y="5132340"/>
            <a:ext cx="737152" cy="361977"/>
          </a:xfrm>
          <a:prstGeom prst="rect">
            <a:avLst/>
          </a:prstGeom>
        </p:spPr>
        <p:txBody>
          <a:bodyPr wrap="none">
            <a:spAutoFit/>
          </a:bodyPr>
          <a:lstStyle/>
          <a:p>
            <a:pPr defTabSz="913587">
              <a:defRPr/>
            </a:pPr>
            <a:r>
              <a:rPr lang="en-US" sz="1764" b="1" kern="0" dirty="0">
                <a:solidFill>
                  <a:srgbClr val="000000"/>
                </a:solidFill>
                <a:latin typeface="Calibri" panose="020F0502020204030204"/>
              </a:rPr>
              <a:t>Agent</a:t>
            </a:r>
          </a:p>
        </p:txBody>
      </p:sp>
      <p:sp>
        <p:nvSpPr>
          <p:cNvPr id="80" name="Oval 16"/>
          <p:cNvSpPr>
            <a:spLocks noChangeArrowheads="1"/>
          </p:cNvSpPr>
          <p:nvPr/>
        </p:nvSpPr>
        <p:spPr bwMode="auto">
          <a:xfrm>
            <a:off x="6131171" y="4478113"/>
            <a:ext cx="98593" cy="95073"/>
          </a:xfrm>
          <a:prstGeom prst="ellipse">
            <a:avLst/>
          </a:prstGeom>
          <a:solidFill>
            <a:srgbClr val="5B9BD5"/>
          </a:solidFill>
          <a:ln>
            <a:noFill/>
          </a:ln>
        </p:spPr>
        <p:txBody>
          <a:bodyPr vert="horz" wrap="square" lIns="89606" tIns="44803" rIns="89606" bIns="44803" numCol="1" anchor="t" anchorCtr="0" compatLnSpc="1">
            <a:prstTxWarp prst="textNoShape">
              <a:avLst/>
            </a:prstTxWarp>
          </a:bodyPr>
          <a:lstStyle/>
          <a:p>
            <a:pPr defTabSz="913587">
              <a:defRPr/>
            </a:pPr>
            <a:endParaRPr lang="en-US" sz="1799" kern="0">
              <a:solidFill>
                <a:srgbClr val="000000"/>
              </a:solidFill>
              <a:latin typeface="Calibri" panose="020F0502020204030204"/>
            </a:endParaRPr>
          </a:p>
        </p:txBody>
      </p:sp>
      <p:pic>
        <p:nvPicPr>
          <p:cNvPr id="82" name="Picture 81"/>
          <p:cNvPicPr/>
          <p:nvPr/>
        </p:nvPicPr>
        <p:blipFill rotWithShape="1">
          <a:blip r:embed="rId5">
            <a:extLst>
              <a:ext uri="{28A0092B-C50C-407E-A947-70E740481C1C}">
                <a14:useLocalDpi xmlns:a14="http://schemas.microsoft.com/office/drawing/2010/main" val="0"/>
              </a:ext>
            </a:extLst>
          </a:blip>
          <a:srcRect b="10114"/>
          <a:stretch/>
        </p:blipFill>
        <p:spPr bwMode="auto">
          <a:xfrm>
            <a:off x="1585472" y="5503825"/>
            <a:ext cx="1804609" cy="1126219"/>
          </a:xfrm>
          <a:prstGeom prst="rect">
            <a:avLst/>
          </a:prstGeom>
          <a:noFill/>
          <a:ln>
            <a:noFill/>
          </a:ln>
        </p:spPr>
      </p:pic>
      <p:pic>
        <p:nvPicPr>
          <p:cNvPr id="85" name="Picture 84"/>
          <p:cNvPicPr>
            <a:picLocks noChangeAspect="1"/>
          </p:cNvPicPr>
          <p:nvPr/>
        </p:nvPicPr>
        <p:blipFill>
          <a:blip r:embed="rId6">
            <a:biLevel thresh="75000"/>
          </a:blip>
          <a:stretch>
            <a:fillRect/>
          </a:stretch>
        </p:blipFill>
        <p:spPr>
          <a:xfrm>
            <a:off x="7997994" y="5195297"/>
            <a:ext cx="868603" cy="950675"/>
          </a:xfrm>
          <a:prstGeom prst="rect">
            <a:avLst/>
          </a:prstGeom>
        </p:spPr>
      </p:pic>
      <p:cxnSp>
        <p:nvCxnSpPr>
          <p:cNvPr id="39" name="Straight Connector 38"/>
          <p:cNvCxnSpPr/>
          <p:nvPr/>
        </p:nvCxnSpPr>
        <p:spPr>
          <a:xfrm>
            <a:off x="5042788" y="960956"/>
            <a:ext cx="5458837"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792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decel="10000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1000" fill="hold"/>
                                        <p:tgtEl>
                                          <p:spTgt spid="6"/>
                                        </p:tgtEl>
                                        <p:attrNameLst>
                                          <p:attrName>ppt_x</p:attrName>
                                        </p:attrNameLst>
                                      </p:cBhvr>
                                      <p:tavLst>
                                        <p:tav tm="0">
                                          <p:val>
                                            <p:strVal val="0-#ppt_w/2"/>
                                          </p:val>
                                        </p:tav>
                                        <p:tav tm="100000">
                                          <p:val>
                                            <p:strVal val="#ppt_x"/>
                                          </p:val>
                                        </p:tav>
                                      </p:tavLst>
                                    </p:anim>
                                    <p:anim calcmode="lin" valueType="num">
                                      <p:cBhvr additive="base">
                                        <p:cTn id="25" dur="1000" fill="hold"/>
                                        <p:tgtEl>
                                          <p:spTgt spid="6"/>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wipe(left)">
                                      <p:cBhvr>
                                        <p:cTn id="41" dur="500"/>
                                        <p:tgtEl>
                                          <p:spTgt spid="38"/>
                                        </p:tgtEl>
                                      </p:cBhvr>
                                    </p:animEffect>
                                  </p:childTnLst>
                                </p:cTn>
                              </p:par>
                            </p:childTnLst>
                          </p:cTn>
                        </p:par>
                        <p:par>
                          <p:cTn id="42" fill="hold">
                            <p:stCondLst>
                              <p:cond delay="1000"/>
                            </p:stCondLst>
                            <p:childTnLst>
                              <p:par>
                                <p:cTn id="43" presetID="42" presetClass="entr" presetSubtype="0" fill="hold"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1000"/>
                                        <p:tgtEl>
                                          <p:spTgt spid="37"/>
                                        </p:tgtEl>
                                      </p:cBhvr>
                                    </p:animEffect>
                                    <p:anim calcmode="lin" valueType="num">
                                      <p:cBhvr>
                                        <p:cTn id="46" dur="1000" fill="hold"/>
                                        <p:tgtEl>
                                          <p:spTgt spid="37"/>
                                        </p:tgtEl>
                                        <p:attrNameLst>
                                          <p:attrName>ppt_x</p:attrName>
                                        </p:attrNameLst>
                                      </p:cBhvr>
                                      <p:tavLst>
                                        <p:tav tm="0">
                                          <p:val>
                                            <p:strVal val="#ppt_x"/>
                                          </p:val>
                                        </p:tav>
                                        <p:tav tm="100000">
                                          <p:val>
                                            <p:strVal val="#ppt_x"/>
                                          </p:val>
                                        </p:tav>
                                      </p:tavLst>
                                    </p:anim>
                                    <p:anim calcmode="lin" valueType="num">
                                      <p:cBhvr>
                                        <p:cTn id="47" dur="1000" fill="hold"/>
                                        <p:tgtEl>
                                          <p:spTgt spid="37"/>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fade">
                                      <p:cBhvr>
                                        <p:cTn id="50" dur="1000"/>
                                        <p:tgtEl>
                                          <p:spTgt spid="82"/>
                                        </p:tgtEl>
                                      </p:cBhvr>
                                    </p:animEffect>
                                    <p:anim calcmode="lin" valueType="num">
                                      <p:cBhvr>
                                        <p:cTn id="51" dur="1000" fill="hold"/>
                                        <p:tgtEl>
                                          <p:spTgt spid="82"/>
                                        </p:tgtEl>
                                        <p:attrNameLst>
                                          <p:attrName>ppt_x</p:attrName>
                                        </p:attrNameLst>
                                      </p:cBhvr>
                                      <p:tavLst>
                                        <p:tav tm="0">
                                          <p:val>
                                            <p:strVal val="#ppt_x"/>
                                          </p:val>
                                        </p:tav>
                                        <p:tav tm="100000">
                                          <p:val>
                                            <p:strVal val="#ppt_x"/>
                                          </p:val>
                                        </p:tav>
                                      </p:tavLst>
                                    </p:anim>
                                    <p:anim calcmode="lin" valueType="num">
                                      <p:cBhvr>
                                        <p:cTn id="52" dur="1000" fill="hold"/>
                                        <p:tgtEl>
                                          <p:spTgt spid="82"/>
                                        </p:tgtEl>
                                        <p:attrNameLst>
                                          <p:attrName>ppt_y</p:attrName>
                                        </p:attrNameLst>
                                      </p:cBhvr>
                                      <p:tavLst>
                                        <p:tav tm="0">
                                          <p:val>
                                            <p:strVal val="#ppt_y+.1"/>
                                          </p:val>
                                        </p:tav>
                                        <p:tav tm="100000">
                                          <p:val>
                                            <p:strVal val="#ppt_y"/>
                                          </p:val>
                                        </p:tav>
                                      </p:tavLst>
                                    </p:anim>
                                  </p:childTnLst>
                                </p:cTn>
                              </p:par>
                            </p:childTnLst>
                          </p:cTn>
                        </p:par>
                        <p:par>
                          <p:cTn id="53" fill="hold">
                            <p:stCondLst>
                              <p:cond delay="2000"/>
                            </p:stCondLst>
                            <p:childTnLst>
                              <p:par>
                                <p:cTn id="54" presetID="22" presetClass="entr" presetSubtype="8" fill="hold" nodeType="after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left)">
                                      <p:cBhvr>
                                        <p:cTn id="56" dur="500"/>
                                        <p:tgtEl>
                                          <p:spTgt spid="35"/>
                                        </p:tgtEl>
                                      </p:cBhvr>
                                    </p:animEffect>
                                  </p:childTnLst>
                                </p:cTn>
                              </p:par>
                              <p:par>
                                <p:cTn id="57" presetID="22" presetClass="entr" presetSubtype="8"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wipe(left)">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childTnLst>
                          </p:cTn>
                        </p:par>
                        <p:par>
                          <p:cTn id="66" fill="hold">
                            <p:stCondLst>
                              <p:cond delay="2500"/>
                            </p:stCondLst>
                            <p:childTnLst>
                              <p:par>
                                <p:cTn id="67" presetID="10" presetClass="entr" presetSubtype="0" fill="hold" grpId="1" nodeType="after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wipe(down)">
                                      <p:cBhvr>
                                        <p:cTn id="72" dur="500"/>
                                        <p:tgtEl>
                                          <p:spTgt spid="51"/>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wipe(down)">
                                      <p:cBhvr>
                                        <p:cTn id="75" dur="500"/>
                                        <p:tgtEl>
                                          <p:spTgt spid="52"/>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wipe(down)">
                                      <p:cBhvr>
                                        <p:cTn id="78" dur="500"/>
                                        <p:tgtEl>
                                          <p:spTgt spid="55"/>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wipe(down)">
                                      <p:cBhvr>
                                        <p:cTn id="81" dur="500"/>
                                        <p:tgtEl>
                                          <p:spTgt spid="56"/>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80"/>
                                        </p:tgtEl>
                                        <p:attrNameLst>
                                          <p:attrName>style.visibility</p:attrName>
                                        </p:attrNameLst>
                                      </p:cBhvr>
                                      <p:to>
                                        <p:strVal val="visible"/>
                                      </p:to>
                                    </p:set>
                                    <p:animEffect transition="in" filter="wipe(down)">
                                      <p:cBhvr>
                                        <p:cTn id="84" dur="500"/>
                                        <p:tgtEl>
                                          <p:spTgt spid="80"/>
                                        </p:tgtEl>
                                      </p:cBhvr>
                                    </p:animEffect>
                                  </p:childTnLst>
                                </p:cTn>
                              </p:par>
                            </p:childTnLst>
                          </p:cTn>
                        </p:par>
                        <p:par>
                          <p:cTn id="85" fill="hold">
                            <p:stCondLst>
                              <p:cond delay="3000"/>
                            </p:stCondLst>
                            <p:childTnLst>
                              <p:par>
                                <p:cTn id="86" presetID="10" presetClass="entr" presetSubtype="0" fill="hold" grpId="0" nodeType="after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fade">
                                      <p:cBhvr>
                                        <p:cTn id="88" dur="500"/>
                                        <p:tgtEl>
                                          <p:spTgt spid="78"/>
                                        </p:tgtEl>
                                      </p:cBhvr>
                                    </p:animEffect>
                                  </p:childTnLst>
                                </p:cTn>
                              </p:par>
                              <p:par>
                                <p:cTn id="89" presetID="10" presetClass="entr" presetSubtype="0" fill="hold" nodeType="with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fade">
                                      <p:cBhvr>
                                        <p:cTn id="91" dur="500"/>
                                        <p:tgtEl>
                                          <p:spTgt spid="7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3"/>
                                        </p:tgtEl>
                                        <p:attrNameLst>
                                          <p:attrName>style.visibility</p:attrName>
                                        </p:attrNameLst>
                                      </p:cBhvr>
                                      <p:to>
                                        <p:strVal val="visible"/>
                                      </p:to>
                                    </p:set>
                                    <p:animEffect transition="in" filter="fade">
                                      <p:cBhvr>
                                        <p:cTn id="94" dur="500"/>
                                        <p:tgtEl>
                                          <p:spTgt spid="63"/>
                                        </p:tgtEl>
                                      </p:cBhvr>
                                    </p:animEffect>
                                  </p:childTnLst>
                                </p:cTn>
                              </p:par>
                              <p:par>
                                <p:cTn id="95" presetID="10" presetClass="entr" presetSubtype="0" fill="hold" nodeType="with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fade">
                                      <p:cBhvr>
                                        <p:cTn id="97" dur="500"/>
                                        <p:tgtEl>
                                          <p:spTgt spid="71"/>
                                        </p:tgtEl>
                                      </p:cBhvr>
                                    </p:animEffect>
                                  </p:childTnLst>
                                </p:cTn>
                              </p:par>
                              <p:par>
                                <p:cTn id="98" presetID="10" presetClass="entr" presetSubtype="0" fill="hold" nodeType="withEffect">
                                  <p:stCondLst>
                                    <p:cond delay="0"/>
                                  </p:stCondLst>
                                  <p:childTnLst>
                                    <p:set>
                                      <p:cBhvr>
                                        <p:cTn id="99" dur="1" fill="hold">
                                          <p:stCondLst>
                                            <p:cond delay="0"/>
                                          </p:stCondLst>
                                        </p:cTn>
                                        <p:tgtEl>
                                          <p:spTgt spid="85"/>
                                        </p:tgtEl>
                                        <p:attrNameLst>
                                          <p:attrName>style.visibility</p:attrName>
                                        </p:attrNameLst>
                                      </p:cBhvr>
                                      <p:to>
                                        <p:strVal val="visible"/>
                                      </p:to>
                                    </p:set>
                                    <p:animEffect transition="in" filter="fade">
                                      <p:cBhvr>
                                        <p:cTn id="100" dur="500"/>
                                        <p:tgtEl>
                                          <p:spTgt spid="85"/>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500"/>
                                        <p:tgtEl>
                                          <p:spTgt spid="6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fade">
                                      <p:cBhvr>
                                        <p:cTn id="107" dur="500"/>
                                        <p:tgtEl>
                                          <p:spTgt spid="68"/>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74"/>
                                        </p:tgtEl>
                                        <p:attrNameLst>
                                          <p:attrName>style.visibility</p:attrName>
                                        </p:attrNameLst>
                                      </p:cBhvr>
                                      <p:to>
                                        <p:strVal val="visible"/>
                                      </p:to>
                                    </p:set>
                                    <p:animEffect transition="in" filter="wipe(left)">
                                      <p:cBhvr>
                                        <p:cTn id="112" dur="500"/>
                                        <p:tgtEl>
                                          <p:spTgt spid="74"/>
                                        </p:tgtEl>
                                      </p:cBhvr>
                                    </p:animEffect>
                                  </p:childTnLst>
                                </p:cTn>
                              </p:par>
                            </p:childTnLst>
                          </p:cTn>
                        </p:par>
                        <p:par>
                          <p:cTn id="113" fill="hold">
                            <p:stCondLst>
                              <p:cond delay="500"/>
                            </p:stCondLst>
                            <p:childTnLst>
                              <p:par>
                                <p:cTn id="114" presetID="42" presetClass="path" presetSubtype="0" accel="50000" decel="50000" fill="hold" nodeType="afterEffect">
                                  <p:stCondLst>
                                    <p:cond delay="0"/>
                                  </p:stCondLst>
                                  <p:childTnLst>
                                    <p:animMotion origin="layout" path="M 2.82104E-6 1.35724E-6 L -0.14335 -0.18566 " pathEditMode="relative" rAng="0" ptsTypes="AA">
                                      <p:cBhvr>
                                        <p:cTn id="115" dur="2000" fill="hold"/>
                                        <p:tgtEl>
                                          <p:spTgt spid="70"/>
                                        </p:tgtEl>
                                        <p:attrNameLst>
                                          <p:attrName>ppt_x</p:attrName>
                                          <p:attrName>ppt_y</p:attrName>
                                        </p:attrNameLst>
                                      </p:cBhvr>
                                      <p:rCtr x="-7174" y="-9283"/>
                                    </p:animMotion>
                                  </p:childTnLst>
                                </p:cTn>
                              </p:par>
                              <p:par>
                                <p:cTn id="116" presetID="42" presetClass="path" presetSubtype="0" accel="50000" decel="50000" fill="hold" nodeType="withEffect">
                                  <p:stCondLst>
                                    <p:cond delay="0"/>
                                  </p:stCondLst>
                                  <p:childTnLst>
                                    <p:animMotion origin="layout" path="M 6.15267E-7 -1.78393E-6 L -0.16977 0.09873 " pathEditMode="relative" rAng="0" ptsTypes="AA">
                                      <p:cBhvr>
                                        <p:cTn id="117" dur="2000" fill="hold"/>
                                        <p:tgtEl>
                                          <p:spTgt spid="71"/>
                                        </p:tgtEl>
                                        <p:attrNameLst>
                                          <p:attrName>ppt_x</p:attrName>
                                          <p:attrName>ppt_y</p:attrName>
                                        </p:attrNameLst>
                                      </p:cBhvr>
                                      <p:rCtr x="-8489" y="4925"/>
                                    </p:animMotion>
                                  </p:childTnLst>
                                </p:cTn>
                              </p:par>
                            </p:childTnLst>
                          </p:cTn>
                        </p:par>
                        <p:par>
                          <p:cTn id="118" fill="hold">
                            <p:stCondLst>
                              <p:cond delay="2500"/>
                            </p:stCondLst>
                            <p:childTnLst>
                              <p:par>
                                <p:cTn id="119" presetID="27" presetClass="emph" presetSubtype="0" fill="remove" grpId="0" nodeType="afterEffect">
                                  <p:stCondLst>
                                    <p:cond delay="0"/>
                                  </p:stCondLst>
                                  <p:childTnLst>
                                    <p:animClr clrSpc="rgb" dir="cw">
                                      <p:cBhvr override="childStyle">
                                        <p:cTn id="120" dur="250" autoRev="1" fill="remove"/>
                                        <p:tgtEl>
                                          <p:spTgt spid="48"/>
                                        </p:tgtEl>
                                        <p:attrNameLst>
                                          <p:attrName>style.color</p:attrName>
                                        </p:attrNameLst>
                                      </p:cBhvr>
                                      <p:to>
                                        <a:srgbClr val="FFC000"/>
                                      </p:to>
                                    </p:animClr>
                                    <p:animClr clrSpc="rgb" dir="cw">
                                      <p:cBhvr>
                                        <p:cTn id="121" dur="250" autoRev="1" fill="remove"/>
                                        <p:tgtEl>
                                          <p:spTgt spid="48"/>
                                        </p:tgtEl>
                                        <p:attrNameLst>
                                          <p:attrName>fillcolor</p:attrName>
                                        </p:attrNameLst>
                                      </p:cBhvr>
                                      <p:to>
                                        <a:srgbClr val="FFC000"/>
                                      </p:to>
                                    </p:animClr>
                                    <p:set>
                                      <p:cBhvr>
                                        <p:cTn id="122" dur="250" autoRev="1" fill="remove"/>
                                        <p:tgtEl>
                                          <p:spTgt spid="48"/>
                                        </p:tgtEl>
                                        <p:attrNameLst>
                                          <p:attrName>fill.type</p:attrName>
                                        </p:attrNameLst>
                                      </p:cBhvr>
                                      <p:to>
                                        <p:strVal val="solid"/>
                                      </p:to>
                                    </p:set>
                                    <p:set>
                                      <p:cBhvr>
                                        <p:cTn id="123" dur="250" autoRev="1" fill="remove"/>
                                        <p:tgtEl>
                                          <p:spTgt spid="4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34" grpId="0" animBg="1"/>
      <p:bldP spid="36" grpId="0"/>
      <p:bldP spid="48" grpId="0" animBg="1"/>
      <p:bldP spid="48" grpId="1" animBg="1"/>
      <p:bldP spid="51" grpId="0" animBg="1"/>
      <p:bldP spid="52" grpId="0" animBg="1"/>
      <p:bldP spid="55" grpId="0" animBg="1"/>
      <p:bldP spid="56" grpId="0" animBg="1"/>
      <p:bldP spid="63" grpId="0" animBg="1"/>
      <p:bldP spid="68" grpId="0"/>
      <p:bldP spid="78" grpId="0"/>
      <p:bldP spid="8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93339" y="393323"/>
            <a:ext cx="5036587" cy="664797"/>
          </a:xfrm>
        </p:spPr>
        <p:txBody>
          <a:bodyPr>
            <a:normAutofit fontScale="90000"/>
          </a:bodyPr>
          <a:lstStyle/>
          <a:p>
            <a:r>
              <a:rPr lang="en-US" dirty="0"/>
              <a:t>VM extensions</a:t>
            </a:r>
          </a:p>
        </p:txBody>
      </p:sp>
      <p:sp>
        <p:nvSpPr>
          <p:cNvPr id="3" name="Rectangle 2"/>
          <p:cNvSpPr/>
          <p:nvPr/>
        </p:nvSpPr>
        <p:spPr>
          <a:xfrm>
            <a:off x="847312" y="2196100"/>
            <a:ext cx="3771473" cy="3667542"/>
          </a:xfrm>
          <a:prstGeom prst="rect">
            <a:avLst/>
          </a:prstGeom>
        </p:spPr>
        <p:txBody>
          <a:bodyPr wrap="square">
            <a:spAutoFit/>
          </a:bodyPr>
          <a:lstStyle/>
          <a:p>
            <a:pPr>
              <a:spcAft>
                <a:spcPts val="600"/>
              </a:spcAft>
            </a:pPr>
            <a:r>
              <a:rPr lang="en-US" sz="2400" dirty="0">
                <a:solidFill>
                  <a:schemeClr val="bg2"/>
                </a:solidFill>
              </a:rPr>
              <a:t>Microsoft Antimalware</a:t>
            </a:r>
          </a:p>
          <a:p>
            <a:pPr>
              <a:spcAft>
                <a:spcPts val="600"/>
              </a:spcAft>
            </a:pPr>
            <a:r>
              <a:rPr lang="en-US" sz="2400" dirty="0">
                <a:solidFill>
                  <a:schemeClr val="bg2"/>
                </a:solidFill>
              </a:rPr>
              <a:t>Chef</a:t>
            </a:r>
          </a:p>
          <a:p>
            <a:pPr>
              <a:spcAft>
                <a:spcPts val="600"/>
              </a:spcAft>
            </a:pPr>
            <a:r>
              <a:rPr lang="en-US" sz="2400" dirty="0">
                <a:solidFill>
                  <a:schemeClr val="bg2"/>
                </a:solidFill>
              </a:rPr>
              <a:t>Puppet</a:t>
            </a:r>
          </a:p>
          <a:p>
            <a:pPr>
              <a:spcAft>
                <a:spcPts val="600"/>
              </a:spcAft>
            </a:pPr>
            <a:r>
              <a:rPr lang="en-US" sz="2400" dirty="0">
                <a:solidFill>
                  <a:schemeClr val="bg2"/>
                </a:solidFill>
              </a:rPr>
              <a:t>Site 24x7 </a:t>
            </a:r>
          </a:p>
          <a:p>
            <a:pPr>
              <a:spcAft>
                <a:spcPts val="600"/>
              </a:spcAft>
            </a:pPr>
            <a:r>
              <a:rPr lang="en-US" sz="2400" dirty="0">
                <a:solidFill>
                  <a:schemeClr val="bg2"/>
                </a:solidFill>
              </a:rPr>
              <a:t>Control-M BMC Software</a:t>
            </a:r>
          </a:p>
          <a:p>
            <a:pPr>
              <a:spcAft>
                <a:spcPts val="600"/>
              </a:spcAft>
            </a:pPr>
            <a:r>
              <a:rPr lang="en-US" sz="2400" dirty="0">
                <a:solidFill>
                  <a:schemeClr val="bg2"/>
                </a:solidFill>
              </a:rPr>
              <a:t>HPE Security Fortify</a:t>
            </a:r>
            <a:r>
              <a:rPr lang="en-US" sz="2744" dirty="0">
                <a:solidFill>
                  <a:srgbClr val="FFFFFF"/>
                </a:solidFill>
              </a:rPr>
              <a:t> Execution</a:t>
            </a:r>
          </a:p>
          <a:p>
            <a:r>
              <a:rPr lang="en-US" sz="2744" dirty="0">
                <a:solidFill>
                  <a:srgbClr val="FFFFFF"/>
                </a:solidFill>
              </a:rPr>
              <a:t>PowerShell DSC</a:t>
            </a:r>
          </a:p>
        </p:txBody>
      </p:sp>
      <p:sp>
        <p:nvSpPr>
          <p:cNvPr id="6" name="Rectangle 5"/>
          <p:cNvSpPr/>
          <p:nvPr/>
        </p:nvSpPr>
        <p:spPr>
          <a:xfrm>
            <a:off x="4845543" y="2196100"/>
            <a:ext cx="2952520" cy="2246769"/>
          </a:xfrm>
          <a:prstGeom prst="rect">
            <a:avLst/>
          </a:prstGeom>
        </p:spPr>
        <p:txBody>
          <a:bodyPr wrap="square">
            <a:spAutoFit/>
          </a:bodyPr>
          <a:lstStyle/>
          <a:p>
            <a:pPr>
              <a:spcAft>
                <a:spcPts val="600"/>
              </a:spcAft>
            </a:pPr>
            <a:r>
              <a:rPr lang="en-US" sz="2400" dirty="0">
                <a:solidFill>
                  <a:schemeClr val="bg2"/>
                </a:solidFill>
              </a:rPr>
              <a:t>Trend Micro</a:t>
            </a:r>
          </a:p>
          <a:p>
            <a:pPr>
              <a:spcAft>
                <a:spcPts val="600"/>
              </a:spcAft>
            </a:pPr>
            <a:r>
              <a:rPr lang="en-US" sz="2400" dirty="0">
                <a:solidFill>
                  <a:schemeClr val="bg2"/>
                </a:solidFill>
              </a:rPr>
              <a:t>ESET File Security</a:t>
            </a:r>
          </a:p>
          <a:p>
            <a:pPr>
              <a:spcAft>
                <a:spcPts val="600"/>
              </a:spcAft>
            </a:pPr>
            <a:r>
              <a:rPr lang="en-US" sz="2400" dirty="0">
                <a:solidFill>
                  <a:schemeClr val="bg2"/>
                </a:solidFill>
              </a:rPr>
              <a:t>PowerShell DSC</a:t>
            </a:r>
          </a:p>
          <a:p>
            <a:pPr>
              <a:spcAft>
                <a:spcPts val="600"/>
              </a:spcAft>
            </a:pPr>
            <a:r>
              <a:rPr lang="en-US" sz="2400" dirty="0" err="1">
                <a:solidFill>
                  <a:schemeClr val="bg2"/>
                </a:solidFill>
              </a:rPr>
              <a:t>Dynatrace</a:t>
            </a:r>
            <a:endParaRPr lang="en-US" sz="2400" dirty="0">
              <a:solidFill>
                <a:schemeClr val="bg2"/>
              </a:solidFill>
            </a:endParaRPr>
          </a:p>
          <a:p>
            <a:pPr>
              <a:spcAft>
                <a:spcPts val="600"/>
              </a:spcAft>
            </a:pPr>
            <a:endParaRPr lang="en-US" sz="2400" dirty="0">
              <a:solidFill>
                <a:schemeClr val="bg2"/>
              </a:solidFill>
            </a:endParaRPr>
          </a:p>
        </p:txBody>
      </p:sp>
      <p:pic>
        <p:nvPicPr>
          <p:cNvPr id="4" name="Picture 3"/>
          <p:cNvPicPr>
            <a:picLocks noChangeAspect="1"/>
          </p:cNvPicPr>
          <p:nvPr/>
        </p:nvPicPr>
        <p:blipFill>
          <a:blip r:embed="rId3"/>
          <a:stretch>
            <a:fillRect/>
          </a:stretch>
        </p:blipFill>
        <p:spPr>
          <a:xfrm>
            <a:off x="7913628" y="0"/>
            <a:ext cx="2354741" cy="7315200"/>
          </a:xfrm>
          <a:prstGeom prst="rect">
            <a:avLst/>
          </a:prstGeom>
        </p:spPr>
      </p:pic>
    </p:spTree>
    <p:extLst>
      <p:ext uri="{BB962C8B-B14F-4D97-AF65-F5344CB8AC3E}">
        <p14:creationId xmlns:p14="http://schemas.microsoft.com/office/powerpoint/2010/main" val="318443782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3" y="2943225"/>
            <a:ext cx="11887200" cy="1195857"/>
          </a:xfrm>
        </p:spPr>
        <p:txBody>
          <a:bodyPr>
            <a:normAutofit/>
          </a:bodyPr>
          <a:lstStyle/>
          <a:p>
            <a:pPr algn="ctr"/>
            <a:r>
              <a:rPr lang="en-US" sz="5400" dirty="0"/>
              <a:t>Azure Security</a:t>
            </a:r>
          </a:p>
        </p:txBody>
      </p:sp>
    </p:spTree>
    <p:extLst>
      <p:ext uri="{BB962C8B-B14F-4D97-AF65-F5344CB8AC3E}">
        <p14:creationId xmlns:p14="http://schemas.microsoft.com/office/powerpoint/2010/main" val="247427853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182091" y="336304"/>
            <a:ext cx="8284722" cy="732426"/>
          </a:xfrm>
          <a:prstGeom prst="rect">
            <a:avLst/>
          </a:prstGeom>
        </p:spPr>
        <p:txBody>
          <a:bodyP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399" dirty="0"/>
              <a:t>Getting started</a:t>
            </a:r>
          </a:p>
        </p:txBody>
      </p:sp>
      <p:sp>
        <p:nvSpPr>
          <p:cNvPr id="3" name="Rectangle 2"/>
          <p:cNvSpPr/>
          <p:nvPr/>
        </p:nvSpPr>
        <p:spPr>
          <a:xfrm>
            <a:off x="3172844" y="6201340"/>
            <a:ext cx="5858113" cy="619882"/>
          </a:xfrm>
          <a:prstGeom prst="rect">
            <a:avLst/>
          </a:prstGeom>
          <a:solidFill>
            <a:srgbClr val="002050"/>
          </a:solidFill>
          <a:ln w="9525" cap="flat" cmpd="sng" algn="ctr">
            <a:noFill/>
            <a:prstDash val="solid"/>
          </a:ln>
          <a:effectLst/>
        </p:spPr>
        <p:txBody>
          <a:bodyPr wrap="square" lIns="44809" tIns="44809" rIns="44809" rtlCol="0" anchor="ctr">
            <a:noAutofit/>
          </a:bodyPr>
          <a:lstStyle/>
          <a:p>
            <a:pPr algn="ctr" defTabSz="1066349">
              <a:spcBef>
                <a:spcPts val="196"/>
              </a:spcBef>
              <a:spcAft>
                <a:spcPts val="196"/>
              </a:spcAft>
              <a:defRPr/>
            </a:pPr>
            <a:r>
              <a:rPr lang="en-US" sz="1568" kern="0" dirty="0">
                <a:solidFill>
                  <a:schemeClr val="bg1"/>
                </a:solidFill>
                <a:ea typeface="Calibri" panose="020F0502020204030204" pitchFamily="34" charset="0"/>
                <a:cs typeface="Times New Roman" panose="02020603050405020304" pitchFamily="18" charset="0"/>
              </a:rPr>
              <a:t>Secure Platform (secure by design)</a:t>
            </a:r>
          </a:p>
        </p:txBody>
      </p:sp>
      <p:sp>
        <p:nvSpPr>
          <p:cNvPr id="4" name="Freeform 3"/>
          <p:cNvSpPr/>
          <p:nvPr/>
        </p:nvSpPr>
        <p:spPr>
          <a:xfrm>
            <a:off x="3046165" y="1473203"/>
            <a:ext cx="6096495" cy="1417528"/>
          </a:xfrm>
          <a:custGeom>
            <a:avLst/>
            <a:gdLst>
              <a:gd name="connsiteX0" fmla="*/ 2371110 w 4741538"/>
              <a:gd name="connsiteY0" fmla="*/ 60938 h 554078"/>
              <a:gd name="connsiteX1" fmla="*/ 4697072 w 4741538"/>
              <a:gd name="connsiteY1" fmla="*/ 517873 h 554078"/>
              <a:gd name="connsiteX2" fmla="*/ 4697072 w 4741538"/>
              <a:gd name="connsiteY2" fmla="*/ 554078 h 554078"/>
              <a:gd name="connsiteX3" fmla="*/ 45134 w 4741538"/>
              <a:gd name="connsiteY3" fmla="*/ 554078 h 554078"/>
              <a:gd name="connsiteX4" fmla="*/ 45134 w 4741538"/>
              <a:gd name="connsiteY4" fmla="*/ 517877 h 554078"/>
              <a:gd name="connsiteX5" fmla="*/ 2371110 w 4741538"/>
              <a:gd name="connsiteY5" fmla="*/ 0 h 554078"/>
              <a:gd name="connsiteX6" fmla="*/ 4741538 w 4741538"/>
              <a:gd name="connsiteY6" fmla="*/ 465670 h 554078"/>
              <a:gd name="connsiteX7" fmla="*/ 4741538 w 4741538"/>
              <a:gd name="connsiteY7" fmla="*/ 507463 h 554078"/>
              <a:gd name="connsiteX8" fmla="*/ 4699186 w 4741538"/>
              <a:gd name="connsiteY8" fmla="*/ 507463 h 554078"/>
              <a:gd name="connsiteX9" fmla="*/ 2371110 w 4741538"/>
              <a:gd name="connsiteY9" fmla="*/ 50113 h 554078"/>
              <a:gd name="connsiteX10" fmla="*/ 43039 w 4741538"/>
              <a:gd name="connsiteY10" fmla="*/ 507463 h 554078"/>
              <a:gd name="connsiteX11" fmla="*/ 0 w 4741538"/>
              <a:gd name="connsiteY11" fmla="*/ 507463 h 554078"/>
              <a:gd name="connsiteX12" fmla="*/ 0 w 4741538"/>
              <a:gd name="connsiteY12" fmla="*/ 465805 h 55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1538" h="554078">
                <a:moveTo>
                  <a:pt x="2371110" y="60938"/>
                </a:moveTo>
                <a:lnTo>
                  <a:pt x="4697072" y="517873"/>
                </a:lnTo>
                <a:lnTo>
                  <a:pt x="4697072" y="554078"/>
                </a:lnTo>
                <a:lnTo>
                  <a:pt x="45134" y="554078"/>
                </a:lnTo>
                <a:lnTo>
                  <a:pt x="45134" y="517877"/>
                </a:lnTo>
                <a:close/>
                <a:moveTo>
                  <a:pt x="2371110" y="0"/>
                </a:moveTo>
                <a:lnTo>
                  <a:pt x="4741538" y="465670"/>
                </a:lnTo>
                <a:lnTo>
                  <a:pt x="4741538" y="507463"/>
                </a:lnTo>
                <a:lnTo>
                  <a:pt x="4699186" y="507463"/>
                </a:lnTo>
                <a:lnTo>
                  <a:pt x="2371110" y="50113"/>
                </a:lnTo>
                <a:lnTo>
                  <a:pt x="43039" y="507463"/>
                </a:lnTo>
                <a:lnTo>
                  <a:pt x="0" y="507463"/>
                </a:lnTo>
                <a:lnTo>
                  <a:pt x="0" y="465805"/>
                </a:lnTo>
                <a:close/>
              </a:path>
            </a:pathLst>
          </a:custGeom>
          <a:solidFill>
            <a:schemeClr val="tx2"/>
          </a:solidFill>
          <a:ln w="10795" cap="flat" cmpd="sng" algn="ctr">
            <a:noFill/>
            <a:prstDash val="solid"/>
          </a:ln>
          <a:effectLst/>
        </p:spPr>
        <p:txBody>
          <a:bodyPr wrap="square" tIns="44809" bIns="89619" rtlCol="0" anchor="b">
            <a:noAutofit/>
          </a:bodyPr>
          <a:lstStyle/>
          <a:p>
            <a:pPr algn="ctr" defTabSz="913828" fontAlgn="base">
              <a:spcBef>
                <a:spcPct val="0"/>
              </a:spcBef>
              <a:spcAft>
                <a:spcPct val="0"/>
              </a:spcAft>
              <a:defRPr/>
            </a:pPr>
            <a:r>
              <a:rPr lang="en-US" sz="1960" b="1" kern="0" dirty="0">
                <a:solidFill>
                  <a:srgbClr val="FFFFFF"/>
                </a:solidFill>
              </a:rPr>
              <a:t>SECURE MODERN ENTERPRISE</a:t>
            </a:r>
          </a:p>
        </p:txBody>
      </p:sp>
      <p:sp>
        <p:nvSpPr>
          <p:cNvPr id="5" name="Rectangle 4"/>
          <p:cNvSpPr/>
          <p:nvPr/>
        </p:nvSpPr>
        <p:spPr>
          <a:xfrm>
            <a:off x="3172842" y="2982609"/>
            <a:ext cx="1420240" cy="3218731"/>
          </a:xfrm>
          <a:prstGeom prst="rect">
            <a:avLst/>
          </a:prstGeom>
          <a:solidFill>
            <a:schemeClr val="bg2"/>
          </a:solidFill>
          <a:ln w="9525" cap="flat" cmpd="sng" algn="ctr">
            <a:noFill/>
            <a:prstDash val="solid"/>
          </a:ln>
          <a:effectLst/>
        </p:spPr>
        <p:txBody>
          <a:bodyPr wrap="square" lIns="44809" tIns="44809" rIns="44809" rtlCol="0" anchor="ctr">
            <a:noAutofit/>
          </a:bodyPr>
          <a:lstStyle/>
          <a:p>
            <a:pPr algn="ctr" defTabSz="1066349">
              <a:spcBef>
                <a:spcPts val="196"/>
              </a:spcBef>
              <a:spcAft>
                <a:spcPts val="196"/>
              </a:spcAft>
              <a:defRPr/>
            </a:pPr>
            <a:r>
              <a:rPr lang="en-US" sz="1568" kern="0" dirty="0">
                <a:solidFill>
                  <a:sysClr val="windowText" lastClr="000000"/>
                </a:solidFill>
                <a:ea typeface="Calibri" panose="020F0502020204030204" pitchFamily="34" charset="0"/>
                <a:cs typeface="Times New Roman" panose="02020603050405020304" pitchFamily="18" charset="0"/>
              </a:rPr>
              <a:t> </a:t>
            </a:r>
          </a:p>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a:p>
            <a:pPr algn="ctr" defTabSz="1066349">
              <a:spcBef>
                <a:spcPts val="196"/>
              </a:spcBef>
              <a:spcAft>
                <a:spcPts val="196"/>
              </a:spcAft>
              <a:defRPr/>
            </a:pPr>
            <a:r>
              <a:rPr lang="en-US" sz="1568" kern="0" dirty="0">
                <a:solidFill>
                  <a:sysClr val="windowText" lastClr="000000"/>
                </a:solidFill>
                <a:ea typeface="Calibri" panose="020F0502020204030204" pitchFamily="34" charset="0"/>
                <a:cs typeface="Times New Roman" panose="02020603050405020304" pitchFamily="18" charset="0"/>
              </a:rPr>
              <a:t>Identity</a:t>
            </a:r>
          </a:p>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p:txBody>
      </p:sp>
      <p:sp>
        <p:nvSpPr>
          <p:cNvPr id="6" name="Rectangle 5"/>
          <p:cNvSpPr/>
          <p:nvPr/>
        </p:nvSpPr>
        <p:spPr>
          <a:xfrm>
            <a:off x="4652134" y="2982609"/>
            <a:ext cx="1420240" cy="3218731"/>
          </a:xfrm>
          <a:prstGeom prst="rect">
            <a:avLst/>
          </a:prstGeom>
          <a:solidFill>
            <a:schemeClr val="bg2"/>
          </a:solidFill>
          <a:ln w="9525" cap="flat" cmpd="sng" algn="ctr">
            <a:noFill/>
            <a:prstDash val="solid"/>
          </a:ln>
          <a:effectLst/>
        </p:spPr>
        <p:txBody>
          <a:bodyPr wrap="square" lIns="44809" tIns="44809" rIns="44809" rtlCol="0" anchor="ctr">
            <a:noAutofit/>
          </a:bodyPr>
          <a:lstStyle/>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a:p>
            <a:pPr algn="ctr" defTabSz="1066349">
              <a:spcBef>
                <a:spcPts val="196"/>
              </a:spcBef>
              <a:spcAft>
                <a:spcPts val="196"/>
              </a:spcAft>
              <a:defRPr/>
            </a:pPr>
            <a:r>
              <a:rPr lang="en-US" sz="1568" kern="0" dirty="0">
                <a:solidFill>
                  <a:sysClr val="windowText" lastClr="000000"/>
                </a:solidFill>
                <a:ea typeface="Calibri" panose="020F0502020204030204" pitchFamily="34" charset="0"/>
                <a:cs typeface="Times New Roman" panose="02020603050405020304" pitchFamily="18" charset="0"/>
              </a:rPr>
              <a:t>Apps </a:t>
            </a:r>
            <a:br>
              <a:rPr lang="en-US" sz="1568" kern="0" dirty="0">
                <a:solidFill>
                  <a:sysClr val="windowText" lastClr="000000"/>
                </a:solidFill>
                <a:ea typeface="Calibri" panose="020F0502020204030204" pitchFamily="34" charset="0"/>
                <a:cs typeface="Times New Roman" panose="02020603050405020304" pitchFamily="18" charset="0"/>
              </a:rPr>
            </a:br>
            <a:r>
              <a:rPr lang="en-US" sz="1568" kern="0" dirty="0">
                <a:solidFill>
                  <a:sysClr val="windowText" lastClr="000000"/>
                </a:solidFill>
                <a:ea typeface="Calibri" panose="020F0502020204030204" pitchFamily="34" charset="0"/>
                <a:cs typeface="Times New Roman" panose="02020603050405020304" pitchFamily="18" charset="0"/>
              </a:rPr>
              <a:t>and Data</a:t>
            </a:r>
          </a:p>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p:txBody>
      </p:sp>
      <p:sp>
        <p:nvSpPr>
          <p:cNvPr id="7" name="Rectangle 6"/>
          <p:cNvSpPr/>
          <p:nvPr/>
        </p:nvSpPr>
        <p:spPr>
          <a:xfrm>
            <a:off x="6131425" y="2982609"/>
            <a:ext cx="1420240" cy="3218731"/>
          </a:xfrm>
          <a:prstGeom prst="rect">
            <a:avLst/>
          </a:prstGeom>
          <a:solidFill>
            <a:schemeClr val="bg2"/>
          </a:solidFill>
          <a:ln w="9525" cap="flat" cmpd="sng" algn="ctr">
            <a:noFill/>
            <a:prstDash val="solid"/>
          </a:ln>
          <a:effectLst/>
        </p:spPr>
        <p:txBody>
          <a:bodyPr wrap="square" lIns="44809" tIns="44809" rIns="44809" rtlCol="0" anchor="ctr">
            <a:noAutofit/>
          </a:bodyPr>
          <a:lstStyle/>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a:p>
            <a:pPr algn="ctr" defTabSz="1066349">
              <a:spcBef>
                <a:spcPts val="196"/>
              </a:spcBef>
              <a:spcAft>
                <a:spcPts val="196"/>
              </a:spcAft>
              <a:defRPr/>
            </a:pPr>
            <a:r>
              <a:rPr lang="en-US" sz="1568" kern="0" dirty="0">
                <a:solidFill>
                  <a:sysClr val="windowText" lastClr="000000"/>
                </a:solidFill>
                <a:ea typeface="Calibri" panose="020F0502020204030204" pitchFamily="34" charset="0"/>
                <a:cs typeface="Times New Roman" panose="02020603050405020304" pitchFamily="18" charset="0"/>
              </a:rPr>
              <a:t>Infrastructure</a:t>
            </a:r>
          </a:p>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p:txBody>
      </p:sp>
      <p:sp>
        <p:nvSpPr>
          <p:cNvPr id="8" name="Rectangle 7"/>
          <p:cNvSpPr/>
          <p:nvPr/>
        </p:nvSpPr>
        <p:spPr>
          <a:xfrm>
            <a:off x="7610716" y="2982609"/>
            <a:ext cx="1420240" cy="3218731"/>
          </a:xfrm>
          <a:prstGeom prst="rect">
            <a:avLst/>
          </a:prstGeom>
          <a:solidFill>
            <a:schemeClr val="bg2"/>
          </a:solidFill>
          <a:ln w="9525" cap="flat" cmpd="sng" algn="ctr">
            <a:noFill/>
            <a:prstDash val="solid"/>
          </a:ln>
          <a:effectLst/>
        </p:spPr>
        <p:txBody>
          <a:bodyPr wrap="square" lIns="44809" tIns="44809" rIns="44809" rtlCol="0" anchor="ctr">
            <a:noAutofit/>
          </a:bodyPr>
          <a:lstStyle/>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a:p>
            <a:pPr algn="ctr" defTabSz="1066349">
              <a:spcBef>
                <a:spcPts val="196"/>
              </a:spcBef>
              <a:spcAft>
                <a:spcPts val="196"/>
              </a:spcAft>
              <a:defRPr/>
            </a:pPr>
            <a:r>
              <a:rPr lang="en-US" sz="1568" kern="0" dirty="0">
                <a:solidFill>
                  <a:sysClr val="windowText" lastClr="000000"/>
                </a:solidFill>
                <a:ea typeface="Calibri" panose="020F0502020204030204" pitchFamily="34" charset="0"/>
                <a:cs typeface="Times New Roman" panose="02020603050405020304" pitchFamily="18" charset="0"/>
              </a:rPr>
              <a:t>Devices</a:t>
            </a:r>
          </a:p>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a:p>
            <a:pPr algn="ctr" defTabSz="1066349">
              <a:spcBef>
                <a:spcPts val="196"/>
              </a:spcBef>
              <a:spcAft>
                <a:spcPts val="196"/>
              </a:spcAft>
              <a:defRPr/>
            </a:pPr>
            <a:endParaRPr lang="en-US" sz="1568" kern="0" dirty="0">
              <a:solidFill>
                <a:sysClr val="windowText" lastClr="000000"/>
              </a:solidFill>
              <a:ea typeface="Calibri" panose="020F0502020204030204" pitchFamily="34" charset="0"/>
              <a:cs typeface="Times New Roman" panose="02020603050405020304" pitchFamily="18" charset="0"/>
            </a:endParaRPr>
          </a:p>
        </p:txBody>
      </p:sp>
      <p:sp>
        <p:nvSpPr>
          <p:cNvPr id="9" name="Freeform 5"/>
          <p:cNvSpPr>
            <a:spLocks noEditPoints="1"/>
          </p:cNvSpPr>
          <p:nvPr/>
        </p:nvSpPr>
        <p:spPr bwMode="auto">
          <a:xfrm>
            <a:off x="3690096" y="3823122"/>
            <a:ext cx="382604" cy="383922"/>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896117">
              <a:defRPr/>
            </a:pPr>
            <a:endParaRPr lang="en-US" sz="1764" kern="0" dirty="0">
              <a:solidFill>
                <a:sysClr val="windowText" lastClr="000000"/>
              </a:solidFill>
            </a:endParaRPr>
          </a:p>
        </p:txBody>
      </p:sp>
      <p:grpSp>
        <p:nvGrpSpPr>
          <p:cNvPr id="10" name="Group 8"/>
          <p:cNvGrpSpPr>
            <a:grpSpLocks noChangeAspect="1"/>
          </p:cNvGrpSpPr>
          <p:nvPr/>
        </p:nvGrpSpPr>
        <p:grpSpPr bwMode="auto">
          <a:xfrm>
            <a:off x="8112648" y="3873916"/>
            <a:ext cx="382604" cy="282335"/>
            <a:chOff x="5518" y="1654"/>
            <a:chExt cx="290" cy="214"/>
          </a:xfrm>
          <a:solidFill>
            <a:schemeClr val="tx1"/>
          </a:solidFill>
        </p:grpSpPr>
        <p:sp>
          <p:nvSpPr>
            <p:cNvPr id="11" name="Freeform 9"/>
            <p:cNvSpPr>
              <a:spLocks noEditPoints="1"/>
            </p:cNvSpPr>
            <p:nvPr/>
          </p:nvSpPr>
          <p:spPr bwMode="auto">
            <a:xfrm>
              <a:off x="5518" y="1712"/>
              <a:ext cx="116" cy="156"/>
            </a:xfrm>
            <a:custGeom>
              <a:avLst/>
              <a:gdLst>
                <a:gd name="T0" fmla="*/ 97 w 116"/>
                <a:gd name="T1" fmla="*/ 19 h 156"/>
                <a:gd name="T2" fmla="*/ 97 w 116"/>
                <a:gd name="T3" fmla="*/ 136 h 156"/>
                <a:gd name="T4" fmla="*/ 19 w 116"/>
                <a:gd name="T5" fmla="*/ 136 h 156"/>
                <a:gd name="T6" fmla="*/ 19 w 116"/>
                <a:gd name="T7" fmla="*/ 19 h 156"/>
                <a:gd name="T8" fmla="*/ 97 w 116"/>
                <a:gd name="T9" fmla="*/ 19 h 156"/>
                <a:gd name="T10" fmla="*/ 116 w 116"/>
                <a:gd name="T11" fmla="*/ 0 h 156"/>
                <a:gd name="T12" fmla="*/ 0 w 116"/>
                <a:gd name="T13" fmla="*/ 0 h 156"/>
                <a:gd name="T14" fmla="*/ 0 w 116"/>
                <a:gd name="T15" fmla="*/ 156 h 156"/>
                <a:gd name="T16" fmla="*/ 116 w 116"/>
                <a:gd name="T17" fmla="*/ 156 h 156"/>
                <a:gd name="T18" fmla="*/ 116 w 116"/>
                <a:gd name="T19" fmla="*/ 0 h 156"/>
                <a:gd name="T20" fmla="*/ 116 w 116"/>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56">
                  <a:moveTo>
                    <a:pt x="97" y="19"/>
                  </a:moveTo>
                  <a:lnTo>
                    <a:pt x="97" y="136"/>
                  </a:lnTo>
                  <a:lnTo>
                    <a:pt x="19" y="136"/>
                  </a:lnTo>
                  <a:lnTo>
                    <a:pt x="19" y="19"/>
                  </a:lnTo>
                  <a:lnTo>
                    <a:pt x="97" y="19"/>
                  </a:lnTo>
                  <a:close/>
                  <a:moveTo>
                    <a:pt x="116" y="0"/>
                  </a:moveTo>
                  <a:lnTo>
                    <a:pt x="0" y="0"/>
                  </a:lnTo>
                  <a:lnTo>
                    <a:pt x="0" y="156"/>
                  </a:lnTo>
                  <a:lnTo>
                    <a:pt x="116" y="156"/>
                  </a:lnTo>
                  <a:lnTo>
                    <a:pt x="116" y="0"/>
                  </a:lnTo>
                  <a:lnTo>
                    <a:pt x="1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ysClr val="windowText" lastClr="000000"/>
                </a:solidFill>
              </a:endParaRPr>
            </a:p>
          </p:txBody>
        </p:sp>
        <p:sp>
          <p:nvSpPr>
            <p:cNvPr id="12" name="Freeform 10"/>
            <p:cNvSpPr>
              <a:spLocks noEditPoints="1"/>
            </p:cNvSpPr>
            <p:nvPr/>
          </p:nvSpPr>
          <p:spPr bwMode="auto">
            <a:xfrm>
              <a:off x="5518" y="1712"/>
              <a:ext cx="116" cy="156"/>
            </a:xfrm>
            <a:custGeom>
              <a:avLst/>
              <a:gdLst>
                <a:gd name="T0" fmla="*/ 97 w 116"/>
                <a:gd name="T1" fmla="*/ 19 h 156"/>
                <a:gd name="T2" fmla="*/ 97 w 116"/>
                <a:gd name="T3" fmla="*/ 136 h 156"/>
                <a:gd name="T4" fmla="*/ 19 w 116"/>
                <a:gd name="T5" fmla="*/ 136 h 156"/>
                <a:gd name="T6" fmla="*/ 19 w 116"/>
                <a:gd name="T7" fmla="*/ 19 h 156"/>
                <a:gd name="T8" fmla="*/ 97 w 116"/>
                <a:gd name="T9" fmla="*/ 19 h 156"/>
                <a:gd name="T10" fmla="*/ 116 w 116"/>
                <a:gd name="T11" fmla="*/ 0 h 156"/>
                <a:gd name="T12" fmla="*/ 0 w 116"/>
                <a:gd name="T13" fmla="*/ 0 h 156"/>
                <a:gd name="T14" fmla="*/ 0 w 116"/>
                <a:gd name="T15" fmla="*/ 156 h 156"/>
                <a:gd name="T16" fmla="*/ 116 w 116"/>
                <a:gd name="T17" fmla="*/ 156 h 156"/>
                <a:gd name="T18" fmla="*/ 116 w 116"/>
                <a:gd name="T19" fmla="*/ 0 h 156"/>
                <a:gd name="T20" fmla="*/ 116 w 116"/>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56">
                  <a:moveTo>
                    <a:pt x="97" y="19"/>
                  </a:moveTo>
                  <a:lnTo>
                    <a:pt x="97" y="136"/>
                  </a:lnTo>
                  <a:lnTo>
                    <a:pt x="19" y="136"/>
                  </a:lnTo>
                  <a:lnTo>
                    <a:pt x="19" y="19"/>
                  </a:lnTo>
                  <a:lnTo>
                    <a:pt x="97" y="19"/>
                  </a:lnTo>
                  <a:moveTo>
                    <a:pt x="116" y="0"/>
                  </a:moveTo>
                  <a:lnTo>
                    <a:pt x="0" y="0"/>
                  </a:lnTo>
                  <a:lnTo>
                    <a:pt x="0" y="156"/>
                  </a:lnTo>
                  <a:lnTo>
                    <a:pt x="116" y="156"/>
                  </a:lnTo>
                  <a:lnTo>
                    <a:pt x="116" y="0"/>
                  </a:lnTo>
                  <a:lnTo>
                    <a:pt x="11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ysClr val="windowText" lastClr="000000"/>
                </a:solidFill>
              </a:endParaRPr>
            </a:p>
          </p:txBody>
        </p:sp>
        <p:sp>
          <p:nvSpPr>
            <p:cNvPr id="13" name="Freeform 11"/>
            <p:cNvSpPr>
              <a:spLocks/>
            </p:cNvSpPr>
            <p:nvPr/>
          </p:nvSpPr>
          <p:spPr bwMode="auto">
            <a:xfrm>
              <a:off x="5518" y="1654"/>
              <a:ext cx="290" cy="214"/>
            </a:xfrm>
            <a:custGeom>
              <a:avLst/>
              <a:gdLst>
                <a:gd name="T0" fmla="*/ 0 w 290"/>
                <a:gd name="T1" fmla="*/ 0 h 214"/>
                <a:gd name="T2" fmla="*/ 0 w 290"/>
                <a:gd name="T3" fmla="*/ 9 h 214"/>
                <a:gd name="T4" fmla="*/ 0 w 290"/>
                <a:gd name="T5" fmla="*/ 19 h 214"/>
                <a:gd name="T6" fmla="*/ 0 w 290"/>
                <a:gd name="T7" fmla="*/ 38 h 214"/>
                <a:gd name="T8" fmla="*/ 19 w 290"/>
                <a:gd name="T9" fmla="*/ 38 h 214"/>
                <a:gd name="T10" fmla="*/ 19 w 290"/>
                <a:gd name="T11" fmla="*/ 19 h 214"/>
                <a:gd name="T12" fmla="*/ 271 w 290"/>
                <a:gd name="T13" fmla="*/ 19 h 214"/>
                <a:gd name="T14" fmla="*/ 271 w 290"/>
                <a:gd name="T15" fmla="*/ 155 h 214"/>
                <a:gd name="T16" fmla="*/ 135 w 290"/>
                <a:gd name="T17" fmla="*/ 155 h 214"/>
                <a:gd name="T18" fmla="*/ 135 w 290"/>
                <a:gd name="T19" fmla="*/ 175 h 214"/>
                <a:gd name="T20" fmla="*/ 135 w 290"/>
                <a:gd name="T21" fmla="*/ 194 h 214"/>
                <a:gd name="T22" fmla="*/ 135 w 290"/>
                <a:gd name="T23" fmla="*/ 214 h 214"/>
                <a:gd name="T24" fmla="*/ 193 w 290"/>
                <a:gd name="T25" fmla="*/ 214 h 214"/>
                <a:gd name="T26" fmla="*/ 193 w 290"/>
                <a:gd name="T27" fmla="*/ 194 h 214"/>
                <a:gd name="T28" fmla="*/ 155 w 290"/>
                <a:gd name="T29" fmla="*/ 194 h 214"/>
                <a:gd name="T30" fmla="*/ 155 w 290"/>
                <a:gd name="T31" fmla="*/ 175 h 214"/>
                <a:gd name="T32" fmla="*/ 271 w 290"/>
                <a:gd name="T33" fmla="*/ 175 h 214"/>
                <a:gd name="T34" fmla="*/ 280 w 290"/>
                <a:gd name="T35" fmla="*/ 175 h 214"/>
                <a:gd name="T36" fmla="*/ 290 w 290"/>
                <a:gd name="T37" fmla="*/ 175 h 214"/>
                <a:gd name="T38" fmla="*/ 290 w 290"/>
                <a:gd name="T39" fmla="*/ 19 h 214"/>
                <a:gd name="T40" fmla="*/ 290 w 290"/>
                <a:gd name="T41" fmla="*/ 9 h 214"/>
                <a:gd name="T42" fmla="*/ 290 w 290"/>
                <a:gd name="T43" fmla="*/ 0 h 214"/>
                <a:gd name="T44" fmla="*/ 0 w 290"/>
                <a:gd name="T45"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 h="214">
                  <a:moveTo>
                    <a:pt x="0" y="0"/>
                  </a:moveTo>
                  <a:lnTo>
                    <a:pt x="0" y="9"/>
                  </a:lnTo>
                  <a:lnTo>
                    <a:pt x="0" y="19"/>
                  </a:lnTo>
                  <a:lnTo>
                    <a:pt x="0" y="38"/>
                  </a:lnTo>
                  <a:lnTo>
                    <a:pt x="19" y="38"/>
                  </a:lnTo>
                  <a:lnTo>
                    <a:pt x="19" y="19"/>
                  </a:lnTo>
                  <a:lnTo>
                    <a:pt x="271" y="19"/>
                  </a:lnTo>
                  <a:lnTo>
                    <a:pt x="271" y="155"/>
                  </a:lnTo>
                  <a:lnTo>
                    <a:pt x="135" y="155"/>
                  </a:lnTo>
                  <a:lnTo>
                    <a:pt x="135" y="175"/>
                  </a:lnTo>
                  <a:lnTo>
                    <a:pt x="135" y="194"/>
                  </a:lnTo>
                  <a:lnTo>
                    <a:pt x="135" y="214"/>
                  </a:lnTo>
                  <a:lnTo>
                    <a:pt x="193" y="214"/>
                  </a:lnTo>
                  <a:lnTo>
                    <a:pt x="193" y="194"/>
                  </a:lnTo>
                  <a:lnTo>
                    <a:pt x="155" y="194"/>
                  </a:lnTo>
                  <a:lnTo>
                    <a:pt x="155" y="175"/>
                  </a:lnTo>
                  <a:lnTo>
                    <a:pt x="271" y="175"/>
                  </a:lnTo>
                  <a:lnTo>
                    <a:pt x="280" y="175"/>
                  </a:lnTo>
                  <a:lnTo>
                    <a:pt x="290" y="175"/>
                  </a:lnTo>
                  <a:lnTo>
                    <a:pt x="290" y="19"/>
                  </a:lnTo>
                  <a:lnTo>
                    <a:pt x="290" y="9"/>
                  </a:lnTo>
                  <a:lnTo>
                    <a:pt x="29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ysClr val="windowText" lastClr="000000"/>
                </a:solidFill>
              </a:endParaRPr>
            </a:p>
          </p:txBody>
        </p:sp>
      </p:grpSp>
      <p:grpSp>
        <p:nvGrpSpPr>
          <p:cNvPr id="14" name="Group 14"/>
          <p:cNvGrpSpPr>
            <a:grpSpLocks noChangeAspect="1"/>
          </p:cNvGrpSpPr>
          <p:nvPr/>
        </p:nvGrpSpPr>
        <p:grpSpPr bwMode="auto">
          <a:xfrm>
            <a:off x="5231640" y="3823781"/>
            <a:ext cx="261227" cy="382604"/>
            <a:chOff x="5564" y="2790"/>
            <a:chExt cx="198" cy="290"/>
          </a:xfrm>
          <a:solidFill>
            <a:schemeClr val="tx1"/>
          </a:solidFill>
        </p:grpSpPr>
        <p:sp>
          <p:nvSpPr>
            <p:cNvPr id="15" name="Freeform 15"/>
            <p:cNvSpPr>
              <a:spLocks noEditPoints="1"/>
            </p:cNvSpPr>
            <p:nvPr/>
          </p:nvSpPr>
          <p:spPr bwMode="auto">
            <a:xfrm>
              <a:off x="5564" y="2790"/>
              <a:ext cx="89" cy="87"/>
            </a:xfrm>
            <a:custGeom>
              <a:avLst/>
              <a:gdLst>
                <a:gd name="T0" fmla="*/ 89 w 89"/>
                <a:gd name="T1" fmla="*/ 87 h 87"/>
                <a:gd name="T2" fmla="*/ 0 w 89"/>
                <a:gd name="T3" fmla="*/ 87 h 87"/>
                <a:gd name="T4" fmla="*/ 0 w 89"/>
                <a:gd name="T5" fmla="*/ 0 h 87"/>
                <a:gd name="T6" fmla="*/ 89 w 89"/>
                <a:gd name="T7" fmla="*/ 0 h 87"/>
                <a:gd name="T8" fmla="*/ 89 w 89"/>
                <a:gd name="T9" fmla="*/ 87 h 87"/>
                <a:gd name="T10" fmla="*/ 20 w 89"/>
                <a:gd name="T11" fmla="*/ 68 h 87"/>
                <a:gd name="T12" fmla="*/ 69 w 89"/>
                <a:gd name="T13" fmla="*/ 68 h 87"/>
                <a:gd name="T14" fmla="*/ 69 w 89"/>
                <a:gd name="T15" fmla="*/ 19 h 87"/>
                <a:gd name="T16" fmla="*/ 20 w 89"/>
                <a:gd name="T17" fmla="*/ 19 h 87"/>
                <a:gd name="T18" fmla="*/ 20 w 89"/>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7">
                  <a:moveTo>
                    <a:pt x="89" y="87"/>
                  </a:moveTo>
                  <a:lnTo>
                    <a:pt x="0" y="87"/>
                  </a:lnTo>
                  <a:lnTo>
                    <a:pt x="0" y="0"/>
                  </a:lnTo>
                  <a:lnTo>
                    <a:pt x="89" y="0"/>
                  </a:lnTo>
                  <a:lnTo>
                    <a:pt x="89" y="87"/>
                  </a:lnTo>
                  <a:close/>
                  <a:moveTo>
                    <a:pt x="20" y="68"/>
                  </a:moveTo>
                  <a:lnTo>
                    <a:pt x="69" y="68"/>
                  </a:lnTo>
                  <a:lnTo>
                    <a:pt x="69" y="19"/>
                  </a:lnTo>
                  <a:lnTo>
                    <a:pt x="20" y="19"/>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ysClr val="windowText" lastClr="000000"/>
                </a:solidFill>
              </a:endParaRPr>
            </a:p>
          </p:txBody>
        </p:sp>
        <p:sp>
          <p:nvSpPr>
            <p:cNvPr id="16" name="Freeform 16"/>
            <p:cNvSpPr>
              <a:spLocks noEditPoints="1"/>
            </p:cNvSpPr>
            <p:nvPr/>
          </p:nvSpPr>
          <p:spPr bwMode="auto">
            <a:xfrm>
              <a:off x="5564" y="3000"/>
              <a:ext cx="89" cy="80"/>
            </a:xfrm>
            <a:custGeom>
              <a:avLst/>
              <a:gdLst>
                <a:gd name="T0" fmla="*/ 89 w 89"/>
                <a:gd name="T1" fmla="*/ 80 h 80"/>
                <a:gd name="T2" fmla="*/ 0 w 89"/>
                <a:gd name="T3" fmla="*/ 80 h 80"/>
                <a:gd name="T4" fmla="*/ 0 w 89"/>
                <a:gd name="T5" fmla="*/ 0 h 80"/>
                <a:gd name="T6" fmla="*/ 89 w 89"/>
                <a:gd name="T7" fmla="*/ 0 h 80"/>
                <a:gd name="T8" fmla="*/ 89 w 89"/>
                <a:gd name="T9" fmla="*/ 80 h 80"/>
                <a:gd name="T10" fmla="*/ 20 w 89"/>
                <a:gd name="T11" fmla="*/ 61 h 80"/>
                <a:gd name="T12" fmla="*/ 69 w 89"/>
                <a:gd name="T13" fmla="*/ 61 h 80"/>
                <a:gd name="T14" fmla="*/ 69 w 89"/>
                <a:gd name="T15" fmla="*/ 20 h 80"/>
                <a:gd name="T16" fmla="*/ 20 w 89"/>
                <a:gd name="T17" fmla="*/ 20 h 80"/>
                <a:gd name="T18" fmla="*/ 20 w 89"/>
                <a:gd name="T1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0">
                  <a:moveTo>
                    <a:pt x="89" y="80"/>
                  </a:moveTo>
                  <a:lnTo>
                    <a:pt x="0" y="80"/>
                  </a:lnTo>
                  <a:lnTo>
                    <a:pt x="0" y="0"/>
                  </a:lnTo>
                  <a:lnTo>
                    <a:pt x="89" y="0"/>
                  </a:lnTo>
                  <a:lnTo>
                    <a:pt x="89" y="80"/>
                  </a:lnTo>
                  <a:close/>
                  <a:moveTo>
                    <a:pt x="20" y="61"/>
                  </a:moveTo>
                  <a:lnTo>
                    <a:pt x="69" y="61"/>
                  </a:lnTo>
                  <a:lnTo>
                    <a:pt x="69" y="20"/>
                  </a:lnTo>
                  <a:lnTo>
                    <a:pt x="20" y="20"/>
                  </a:ln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ysClr val="windowText" lastClr="000000"/>
                </a:solidFill>
              </a:endParaRPr>
            </a:p>
          </p:txBody>
        </p:sp>
        <p:sp>
          <p:nvSpPr>
            <p:cNvPr id="17" name="Freeform 17"/>
            <p:cNvSpPr>
              <a:spLocks noEditPoints="1"/>
            </p:cNvSpPr>
            <p:nvPr/>
          </p:nvSpPr>
          <p:spPr bwMode="auto">
            <a:xfrm>
              <a:off x="5564" y="2896"/>
              <a:ext cx="198" cy="87"/>
            </a:xfrm>
            <a:custGeom>
              <a:avLst/>
              <a:gdLst>
                <a:gd name="T0" fmla="*/ 198 w 198"/>
                <a:gd name="T1" fmla="*/ 87 h 87"/>
                <a:gd name="T2" fmla="*/ 0 w 198"/>
                <a:gd name="T3" fmla="*/ 87 h 87"/>
                <a:gd name="T4" fmla="*/ 0 w 198"/>
                <a:gd name="T5" fmla="*/ 0 h 87"/>
                <a:gd name="T6" fmla="*/ 198 w 198"/>
                <a:gd name="T7" fmla="*/ 0 h 87"/>
                <a:gd name="T8" fmla="*/ 198 w 198"/>
                <a:gd name="T9" fmla="*/ 87 h 87"/>
                <a:gd name="T10" fmla="*/ 20 w 198"/>
                <a:gd name="T11" fmla="*/ 68 h 87"/>
                <a:gd name="T12" fmla="*/ 178 w 198"/>
                <a:gd name="T13" fmla="*/ 68 h 87"/>
                <a:gd name="T14" fmla="*/ 178 w 198"/>
                <a:gd name="T15" fmla="*/ 20 h 87"/>
                <a:gd name="T16" fmla="*/ 20 w 198"/>
                <a:gd name="T17" fmla="*/ 20 h 87"/>
                <a:gd name="T18" fmla="*/ 20 w 198"/>
                <a:gd name="T19"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87">
                  <a:moveTo>
                    <a:pt x="198" y="87"/>
                  </a:moveTo>
                  <a:lnTo>
                    <a:pt x="0" y="87"/>
                  </a:lnTo>
                  <a:lnTo>
                    <a:pt x="0" y="0"/>
                  </a:lnTo>
                  <a:lnTo>
                    <a:pt x="198" y="0"/>
                  </a:lnTo>
                  <a:lnTo>
                    <a:pt x="198" y="87"/>
                  </a:lnTo>
                  <a:close/>
                  <a:moveTo>
                    <a:pt x="20" y="68"/>
                  </a:moveTo>
                  <a:lnTo>
                    <a:pt x="178" y="68"/>
                  </a:lnTo>
                  <a:lnTo>
                    <a:pt x="178" y="20"/>
                  </a:lnTo>
                  <a:lnTo>
                    <a:pt x="20" y="20"/>
                  </a:lnTo>
                  <a:lnTo>
                    <a:pt x="2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ysClr val="windowText" lastClr="000000"/>
                </a:solidFill>
              </a:endParaRPr>
            </a:p>
          </p:txBody>
        </p:sp>
        <p:sp>
          <p:nvSpPr>
            <p:cNvPr id="18" name="Rectangle 18"/>
            <p:cNvSpPr>
              <a:spLocks noChangeArrowheads="1"/>
            </p:cNvSpPr>
            <p:nvPr/>
          </p:nvSpPr>
          <p:spPr bwMode="auto">
            <a:xfrm>
              <a:off x="5673" y="2790"/>
              <a:ext cx="89" cy="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ysClr val="windowText" lastClr="000000"/>
                </a:solidFill>
              </a:endParaRPr>
            </a:p>
          </p:txBody>
        </p:sp>
      </p:grpSp>
      <p:grpSp>
        <p:nvGrpSpPr>
          <p:cNvPr id="19" name="Group 30"/>
          <p:cNvGrpSpPr>
            <a:grpSpLocks noChangeAspect="1"/>
          </p:cNvGrpSpPr>
          <p:nvPr/>
        </p:nvGrpSpPr>
        <p:grpSpPr bwMode="auto">
          <a:xfrm>
            <a:off x="6578307" y="3814504"/>
            <a:ext cx="384341" cy="401158"/>
            <a:chOff x="4976" y="3801"/>
            <a:chExt cx="320" cy="334"/>
          </a:xfrm>
        </p:grpSpPr>
        <p:sp>
          <p:nvSpPr>
            <p:cNvPr id="20" name="Freeform 31"/>
            <p:cNvSpPr>
              <a:spLocks/>
            </p:cNvSpPr>
            <p:nvPr/>
          </p:nvSpPr>
          <p:spPr bwMode="auto">
            <a:xfrm>
              <a:off x="5071" y="3912"/>
              <a:ext cx="128" cy="112"/>
            </a:xfrm>
            <a:custGeom>
              <a:avLst/>
              <a:gdLst>
                <a:gd name="T0" fmla="*/ 31 w 128"/>
                <a:gd name="T1" fmla="*/ 112 h 112"/>
                <a:gd name="T2" fmla="*/ 0 w 128"/>
                <a:gd name="T3" fmla="*/ 56 h 112"/>
                <a:gd name="T4" fmla="*/ 31 w 128"/>
                <a:gd name="T5" fmla="*/ 0 h 112"/>
                <a:gd name="T6" fmla="*/ 97 w 128"/>
                <a:gd name="T7" fmla="*/ 0 h 112"/>
                <a:gd name="T8" fmla="*/ 128 w 128"/>
                <a:gd name="T9" fmla="*/ 56 h 112"/>
                <a:gd name="T10" fmla="*/ 97 w 128"/>
                <a:gd name="T11" fmla="*/ 112 h 112"/>
                <a:gd name="T12" fmla="*/ 31 w 12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31" y="112"/>
                  </a:moveTo>
                  <a:lnTo>
                    <a:pt x="0" y="56"/>
                  </a:lnTo>
                  <a:lnTo>
                    <a:pt x="31" y="0"/>
                  </a:lnTo>
                  <a:lnTo>
                    <a:pt x="97" y="0"/>
                  </a:lnTo>
                  <a:lnTo>
                    <a:pt x="128" y="56"/>
                  </a:lnTo>
                  <a:lnTo>
                    <a:pt x="97" y="112"/>
                  </a:lnTo>
                  <a:lnTo>
                    <a:pt x="31" y="112"/>
                  </a:ln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ysClr val="windowText" lastClr="000000"/>
                </a:solidFill>
              </a:endParaRPr>
            </a:p>
          </p:txBody>
        </p:sp>
        <p:sp>
          <p:nvSpPr>
            <p:cNvPr id="21" name="Freeform 32"/>
            <p:cNvSpPr>
              <a:spLocks/>
            </p:cNvSpPr>
            <p:nvPr/>
          </p:nvSpPr>
          <p:spPr bwMode="auto">
            <a:xfrm>
              <a:off x="5170" y="3858"/>
              <a:ext cx="126" cy="110"/>
            </a:xfrm>
            <a:custGeom>
              <a:avLst/>
              <a:gdLst>
                <a:gd name="T0" fmla="*/ 31 w 126"/>
                <a:gd name="T1" fmla="*/ 110 h 110"/>
                <a:gd name="T2" fmla="*/ 0 w 126"/>
                <a:gd name="T3" fmla="*/ 54 h 110"/>
                <a:gd name="T4" fmla="*/ 31 w 126"/>
                <a:gd name="T5" fmla="*/ 0 h 110"/>
                <a:gd name="T6" fmla="*/ 95 w 126"/>
                <a:gd name="T7" fmla="*/ 0 h 110"/>
                <a:gd name="T8" fmla="*/ 126 w 126"/>
                <a:gd name="T9" fmla="*/ 54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4"/>
                  </a:lnTo>
                  <a:lnTo>
                    <a:pt x="31" y="0"/>
                  </a:lnTo>
                  <a:lnTo>
                    <a:pt x="95" y="0"/>
                  </a:lnTo>
                  <a:lnTo>
                    <a:pt x="126" y="54"/>
                  </a:lnTo>
                  <a:lnTo>
                    <a:pt x="95" y="110"/>
                  </a:lnTo>
                  <a:lnTo>
                    <a:pt x="31" y="110"/>
                  </a:ln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ysClr val="windowText" lastClr="000000"/>
                </a:solidFill>
              </a:endParaRPr>
            </a:p>
          </p:txBody>
        </p:sp>
        <p:sp>
          <p:nvSpPr>
            <p:cNvPr id="22" name="Freeform 33"/>
            <p:cNvSpPr>
              <a:spLocks/>
            </p:cNvSpPr>
            <p:nvPr/>
          </p:nvSpPr>
          <p:spPr bwMode="auto">
            <a:xfrm>
              <a:off x="5170" y="3968"/>
              <a:ext cx="126" cy="110"/>
            </a:xfrm>
            <a:custGeom>
              <a:avLst/>
              <a:gdLst>
                <a:gd name="T0" fmla="*/ 31 w 126"/>
                <a:gd name="T1" fmla="*/ 110 h 110"/>
                <a:gd name="T2" fmla="*/ 0 w 126"/>
                <a:gd name="T3" fmla="*/ 56 h 110"/>
                <a:gd name="T4" fmla="*/ 31 w 126"/>
                <a:gd name="T5" fmla="*/ 0 h 110"/>
                <a:gd name="T6" fmla="*/ 95 w 126"/>
                <a:gd name="T7" fmla="*/ 0 h 110"/>
                <a:gd name="T8" fmla="*/ 126 w 126"/>
                <a:gd name="T9" fmla="*/ 56 h 110"/>
                <a:gd name="T10" fmla="*/ 95 w 126"/>
                <a:gd name="T11" fmla="*/ 110 h 110"/>
                <a:gd name="T12" fmla="*/ 31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1" y="110"/>
                  </a:moveTo>
                  <a:lnTo>
                    <a:pt x="0" y="56"/>
                  </a:lnTo>
                  <a:lnTo>
                    <a:pt x="31" y="0"/>
                  </a:lnTo>
                  <a:lnTo>
                    <a:pt x="95" y="0"/>
                  </a:lnTo>
                  <a:lnTo>
                    <a:pt x="126" y="56"/>
                  </a:lnTo>
                  <a:lnTo>
                    <a:pt x="95" y="110"/>
                  </a:lnTo>
                  <a:lnTo>
                    <a:pt x="31" y="110"/>
                  </a:ln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ysClr val="windowText" lastClr="000000"/>
                </a:solidFill>
              </a:endParaRPr>
            </a:p>
          </p:txBody>
        </p:sp>
        <p:sp>
          <p:nvSpPr>
            <p:cNvPr id="23" name="Freeform 34"/>
            <p:cNvSpPr>
              <a:spLocks/>
            </p:cNvSpPr>
            <p:nvPr/>
          </p:nvSpPr>
          <p:spPr bwMode="auto">
            <a:xfrm>
              <a:off x="4976" y="3858"/>
              <a:ext cx="126" cy="110"/>
            </a:xfrm>
            <a:custGeom>
              <a:avLst/>
              <a:gdLst>
                <a:gd name="T0" fmla="*/ 32 w 126"/>
                <a:gd name="T1" fmla="*/ 110 h 110"/>
                <a:gd name="T2" fmla="*/ 0 w 126"/>
                <a:gd name="T3" fmla="*/ 54 h 110"/>
                <a:gd name="T4" fmla="*/ 32 w 126"/>
                <a:gd name="T5" fmla="*/ 0 h 110"/>
                <a:gd name="T6" fmla="*/ 95 w 126"/>
                <a:gd name="T7" fmla="*/ 0 h 110"/>
                <a:gd name="T8" fmla="*/ 126 w 126"/>
                <a:gd name="T9" fmla="*/ 54 h 110"/>
                <a:gd name="T10" fmla="*/ 95 w 126"/>
                <a:gd name="T11" fmla="*/ 110 h 110"/>
                <a:gd name="T12" fmla="*/ 32 w 126"/>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126" h="110">
                  <a:moveTo>
                    <a:pt x="32" y="110"/>
                  </a:moveTo>
                  <a:lnTo>
                    <a:pt x="0" y="54"/>
                  </a:lnTo>
                  <a:lnTo>
                    <a:pt x="32" y="0"/>
                  </a:lnTo>
                  <a:lnTo>
                    <a:pt x="95" y="0"/>
                  </a:lnTo>
                  <a:lnTo>
                    <a:pt x="126" y="54"/>
                  </a:lnTo>
                  <a:lnTo>
                    <a:pt x="95" y="110"/>
                  </a:lnTo>
                  <a:lnTo>
                    <a:pt x="32" y="110"/>
                  </a:ln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ysClr val="windowText" lastClr="000000"/>
                </a:solidFill>
              </a:endParaRPr>
            </a:p>
          </p:txBody>
        </p:sp>
        <p:sp>
          <p:nvSpPr>
            <p:cNvPr id="24" name="Freeform 35"/>
            <p:cNvSpPr>
              <a:spLocks/>
            </p:cNvSpPr>
            <p:nvPr/>
          </p:nvSpPr>
          <p:spPr bwMode="auto">
            <a:xfrm>
              <a:off x="5073" y="4024"/>
              <a:ext cx="128" cy="111"/>
            </a:xfrm>
            <a:custGeom>
              <a:avLst/>
              <a:gdLst>
                <a:gd name="T0" fmla="*/ 34 w 128"/>
                <a:gd name="T1" fmla="*/ 111 h 111"/>
                <a:gd name="T2" fmla="*/ 0 w 128"/>
                <a:gd name="T3" fmla="*/ 54 h 111"/>
                <a:gd name="T4" fmla="*/ 34 w 128"/>
                <a:gd name="T5" fmla="*/ 0 h 111"/>
                <a:gd name="T6" fmla="*/ 97 w 128"/>
                <a:gd name="T7" fmla="*/ 0 h 111"/>
                <a:gd name="T8" fmla="*/ 128 w 128"/>
                <a:gd name="T9" fmla="*/ 54 h 111"/>
                <a:gd name="T10" fmla="*/ 97 w 128"/>
                <a:gd name="T11" fmla="*/ 111 h 111"/>
                <a:gd name="T12" fmla="*/ 34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4" y="111"/>
                  </a:moveTo>
                  <a:lnTo>
                    <a:pt x="0" y="54"/>
                  </a:lnTo>
                  <a:lnTo>
                    <a:pt x="34" y="0"/>
                  </a:lnTo>
                  <a:lnTo>
                    <a:pt x="97" y="0"/>
                  </a:lnTo>
                  <a:lnTo>
                    <a:pt x="128" y="54"/>
                  </a:lnTo>
                  <a:lnTo>
                    <a:pt x="97" y="111"/>
                  </a:lnTo>
                  <a:lnTo>
                    <a:pt x="34" y="111"/>
                  </a:ln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ysClr val="windowText" lastClr="000000"/>
                </a:solidFill>
              </a:endParaRPr>
            </a:p>
          </p:txBody>
        </p:sp>
        <p:sp>
          <p:nvSpPr>
            <p:cNvPr id="25" name="Freeform 36"/>
            <p:cNvSpPr>
              <a:spLocks/>
            </p:cNvSpPr>
            <p:nvPr/>
          </p:nvSpPr>
          <p:spPr bwMode="auto">
            <a:xfrm>
              <a:off x="5071" y="3801"/>
              <a:ext cx="128" cy="111"/>
            </a:xfrm>
            <a:custGeom>
              <a:avLst/>
              <a:gdLst>
                <a:gd name="T0" fmla="*/ 31 w 128"/>
                <a:gd name="T1" fmla="*/ 111 h 111"/>
                <a:gd name="T2" fmla="*/ 0 w 128"/>
                <a:gd name="T3" fmla="*/ 57 h 111"/>
                <a:gd name="T4" fmla="*/ 31 w 128"/>
                <a:gd name="T5" fmla="*/ 0 h 111"/>
                <a:gd name="T6" fmla="*/ 97 w 128"/>
                <a:gd name="T7" fmla="*/ 0 h 111"/>
                <a:gd name="T8" fmla="*/ 128 w 128"/>
                <a:gd name="T9" fmla="*/ 57 h 111"/>
                <a:gd name="T10" fmla="*/ 97 w 128"/>
                <a:gd name="T11" fmla="*/ 111 h 111"/>
                <a:gd name="T12" fmla="*/ 31 w 12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128" h="111">
                  <a:moveTo>
                    <a:pt x="31" y="111"/>
                  </a:moveTo>
                  <a:lnTo>
                    <a:pt x="0" y="57"/>
                  </a:lnTo>
                  <a:lnTo>
                    <a:pt x="31" y="0"/>
                  </a:lnTo>
                  <a:lnTo>
                    <a:pt x="97" y="0"/>
                  </a:lnTo>
                  <a:lnTo>
                    <a:pt x="128" y="57"/>
                  </a:lnTo>
                  <a:lnTo>
                    <a:pt x="97" y="111"/>
                  </a:lnTo>
                  <a:lnTo>
                    <a:pt x="31" y="111"/>
                  </a:ln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ysClr val="windowText" lastClr="000000"/>
                </a:solidFill>
              </a:endParaRPr>
            </a:p>
          </p:txBody>
        </p:sp>
      </p:grpSp>
      <p:sp>
        <p:nvSpPr>
          <p:cNvPr id="32" name="Rectangle 31"/>
          <p:cNvSpPr/>
          <p:nvPr/>
        </p:nvSpPr>
        <p:spPr>
          <a:xfrm>
            <a:off x="3172841" y="5056236"/>
            <a:ext cx="5858115" cy="571893"/>
          </a:xfrm>
          <a:prstGeom prst="rect">
            <a:avLst/>
          </a:prstGeom>
          <a:solidFill>
            <a:srgbClr val="00BCF2"/>
          </a:solidFill>
          <a:ln w="9525" cap="flat" cmpd="sng" algn="ctr">
            <a:noFill/>
            <a:prstDash val="solid"/>
          </a:ln>
          <a:effectLst/>
        </p:spPr>
        <p:txBody>
          <a:bodyPr wrap="square" lIns="44809" tIns="44809" rIns="44809" rtlCol="0" anchor="ctr">
            <a:noAutofit/>
          </a:bodyPr>
          <a:lstStyle/>
          <a:p>
            <a:pPr algn="ctr" defTabSz="1066349">
              <a:spcBef>
                <a:spcPts val="196"/>
              </a:spcBef>
              <a:spcAft>
                <a:spcPts val="196"/>
              </a:spcAft>
              <a:defRPr/>
            </a:pPr>
            <a:r>
              <a:rPr lang="en-US" sz="1568" b="1" kern="0" dirty="0">
                <a:solidFill>
                  <a:srgbClr val="002050"/>
                </a:solidFill>
                <a:ea typeface="Calibri" panose="020F0502020204030204" pitchFamily="34" charset="0"/>
                <a:cs typeface="Times New Roman" panose="02020603050405020304" pitchFamily="18" charset="0"/>
              </a:rPr>
              <a:t>Phase 2: Secure the Pillars</a:t>
            </a:r>
          </a:p>
        </p:txBody>
      </p:sp>
      <p:grpSp>
        <p:nvGrpSpPr>
          <p:cNvPr id="44" name="Group 43"/>
          <p:cNvGrpSpPr/>
          <p:nvPr/>
        </p:nvGrpSpPr>
        <p:grpSpPr>
          <a:xfrm>
            <a:off x="9009837" y="781440"/>
            <a:ext cx="3062905" cy="5978968"/>
            <a:chOff x="9012184" y="671805"/>
            <a:chExt cx="3063703" cy="5860811"/>
          </a:xfrm>
        </p:grpSpPr>
        <p:sp>
          <p:nvSpPr>
            <p:cNvPr id="35" name="Rectangle 34"/>
            <p:cNvSpPr/>
            <p:nvPr/>
          </p:nvSpPr>
          <p:spPr>
            <a:xfrm>
              <a:off x="9354867" y="671805"/>
              <a:ext cx="2721020" cy="5860811"/>
            </a:xfrm>
            <a:prstGeom prst="rect">
              <a:avLst/>
            </a:prstGeom>
            <a:solidFill>
              <a:schemeClr val="bg1"/>
            </a:solidFill>
            <a:ln w="76200">
              <a:solidFill>
                <a:srgbClr val="00BCF2"/>
              </a:solidFill>
            </a:ln>
          </p:spPr>
          <p:txBody>
            <a:bodyPr wrap="square" lIns="274249" tIns="274249" rIns="274249" bIns="274249">
              <a:noAutofit/>
            </a:bodyPr>
            <a:lstStyle/>
            <a:p>
              <a:pPr marL="285609" indent="-285609" defTabSz="913951">
                <a:spcBef>
                  <a:spcPts val="200"/>
                </a:spcBef>
                <a:buFont typeface="Arial" panose="020B0604020202020204" pitchFamily="34" charset="0"/>
                <a:buChar char="•"/>
                <a:defRPr/>
              </a:pPr>
              <a:endParaRPr lang="en-US" sz="1400" kern="0" dirty="0">
                <a:solidFill>
                  <a:schemeClr val="bg1"/>
                </a:solidFill>
                <a:latin typeface="Calibri"/>
                <a:ea typeface="Times New Roman" panose="02020603050405020304" pitchFamily="18" charset="0"/>
                <a:cs typeface="Times New Roman" panose="02020603050405020304" pitchFamily="18" charset="0"/>
              </a:endParaRPr>
            </a:p>
          </p:txBody>
        </p:sp>
        <p:sp>
          <p:nvSpPr>
            <p:cNvPr id="40" name="Isosceles Triangle 39"/>
            <p:cNvSpPr/>
            <p:nvPr/>
          </p:nvSpPr>
          <p:spPr bwMode="auto">
            <a:xfrm rot="16200000">
              <a:off x="8944479" y="4971404"/>
              <a:ext cx="476307" cy="340897"/>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Group 42"/>
          <p:cNvGrpSpPr/>
          <p:nvPr/>
        </p:nvGrpSpPr>
        <p:grpSpPr>
          <a:xfrm>
            <a:off x="120015" y="2965112"/>
            <a:ext cx="3058566" cy="3795296"/>
            <a:chOff x="113413" y="2902689"/>
            <a:chExt cx="3059363" cy="3629928"/>
          </a:xfrm>
        </p:grpSpPr>
        <p:sp>
          <p:nvSpPr>
            <p:cNvPr id="41" name="Rectangle 40"/>
            <p:cNvSpPr/>
            <p:nvPr/>
          </p:nvSpPr>
          <p:spPr>
            <a:xfrm>
              <a:off x="113413" y="2902689"/>
              <a:ext cx="2738695" cy="3629928"/>
            </a:xfrm>
            <a:prstGeom prst="rect">
              <a:avLst/>
            </a:prstGeom>
            <a:solidFill>
              <a:schemeClr val="bg1"/>
            </a:solidFill>
            <a:ln w="76200">
              <a:solidFill>
                <a:schemeClr val="tx2"/>
              </a:solidFill>
            </a:ln>
          </p:spPr>
          <p:txBody>
            <a:bodyPr wrap="square" lIns="274249" tIns="274249" rIns="274249" bIns="274249">
              <a:noAutofit/>
            </a:bodyPr>
            <a:lstStyle/>
            <a:p>
              <a:pPr defTabSz="913951">
                <a:spcBef>
                  <a:spcPts val="294"/>
                </a:spcBef>
                <a:defRPr/>
              </a:pPr>
              <a:r>
                <a:rPr lang="en-US" sz="1600" b="1" kern="0" dirty="0">
                  <a:solidFill>
                    <a:schemeClr val="tx2"/>
                  </a:solidFill>
                  <a:latin typeface="Calibri"/>
                </a:rPr>
                <a:t>Phase 1: Build the Security Foundation</a:t>
              </a:r>
            </a:p>
            <a:p>
              <a:pPr defTabSz="913951">
                <a:spcBef>
                  <a:spcPts val="294"/>
                </a:spcBef>
                <a:defRPr/>
              </a:pPr>
              <a:r>
                <a:rPr lang="en-US" sz="1176" kern="0" dirty="0"/>
                <a:t>Start the journey by getting in front of current attacks</a:t>
              </a:r>
            </a:p>
            <a:p>
              <a:pPr marL="166467" indent="-166467" defTabSz="913951">
                <a:spcBef>
                  <a:spcPts val="294"/>
                </a:spcBef>
                <a:buFont typeface="Arial" panose="020B0604020202020204" pitchFamily="34" charset="0"/>
                <a:buChar char="•"/>
                <a:defRPr/>
              </a:pPr>
              <a:r>
                <a:rPr lang="en-US" sz="1176" b="1" kern="0" dirty="0"/>
                <a:t>Critical Mitigations </a:t>
              </a:r>
              <a:r>
                <a:rPr lang="en-US" sz="1176" kern="0" dirty="0"/>
                <a:t>– Critical attack protections</a:t>
              </a:r>
              <a:endParaRPr lang="en-US" sz="1176" b="1" kern="0" dirty="0"/>
            </a:p>
            <a:p>
              <a:pPr marL="166467" indent="-166467" defTabSz="913951">
                <a:spcBef>
                  <a:spcPts val="294"/>
                </a:spcBef>
                <a:buFont typeface="Arial" panose="020B0604020202020204" pitchFamily="34" charset="0"/>
                <a:buChar char="•"/>
                <a:defRPr/>
              </a:pPr>
              <a:r>
                <a:rPr lang="en-US" sz="1176" b="1" kern="0" dirty="0"/>
                <a:t>Attack Detection </a:t>
              </a:r>
              <a:r>
                <a:rPr lang="en-US" sz="1176" kern="0" dirty="0"/>
                <a:t>– Hunt for hidden persistent adversaries and implement critical attack detection</a:t>
              </a:r>
            </a:p>
            <a:p>
              <a:pPr marL="166467" indent="-166467" defTabSz="913951">
                <a:spcBef>
                  <a:spcPts val="294"/>
                </a:spcBef>
                <a:buFont typeface="Arial" panose="020B0604020202020204" pitchFamily="34" charset="0"/>
                <a:buChar char="•"/>
                <a:defRPr/>
              </a:pPr>
              <a:r>
                <a:rPr lang="en-US" sz="1176" b="1" kern="0" dirty="0"/>
                <a:t>Roadmap and planning –</a:t>
              </a:r>
              <a:r>
                <a:rPr lang="en-US" sz="1176" kern="0" dirty="0"/>
                <a:t>Share Microsoft insight on current attacks and strategies, build a tailored roadmap to defend your organization’s business value and mission</a:t>
              </a:r>
              <a:endParaRPr lang="en-US" sz="1176" b="1" kern="0" dirty="0"/>
            </a:p>
            <a:p>
              <a:pPr marL="224030" lvl="1" defTabSz="913951">
                <a:spcBef>
                  <a:spcPts val="98"/>
                </a:spcBef>
                <a:spcAft>
                  <a:spcPts val="196"/>
                </a:spcAft>
                <a:defRPr/>
              </a:pPr>
              <a:endParaRPr lang="en-US" sz="1078" kern="0" dirty="0"/>
            </a:p>
          </p:txBody>
        </p:sp>
        <p:sp>
          <p:nvSpPr>
            <p:cNvPr id="42" name="Isosceles Triangle 41"/>
            <p:cNvSpPr/>
            <p:nvPr/>
          </p:nvSpPr>
          <p:spPr bwMode="auto">
            <a:xfrm rot="5400000">
              <a:off x="2764174" y="5564141"/>
              <a:ext cx="476307" cy="34089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8" name="Picture 37"/>
          <p:cNvPicPr>
            <a:picLocks noChangeAspect="1"/>
          </p:cNvPicPr>
          <p:nvPr/>
        </p:nvPicPr>
        <p:blipFill rotWithShape="1">
          <a:blip r:embed="rId3" cstate="email">
            <a:extLst>
              <a:ext uri="{28A0092B-C50C-407E-A947-70E740481C1C}">
                <a14:useLocalDpi xmlns:a14="http://schemas.microsoft.com/office/drawing/2010/main" val="0"/>
              </a:ext>
            </a:extLst>
          </a:blip>
          <a:srcRect r="77615"/>
          <a:stretch/>
        </p:blipFill>
        <p:spPr bwMode="invGray">
          <a:xfrm>
            <a:off x="3300106" y="6298763"/>
            <a:ext cx="444158" cy="425034"/>
          </a:xfrm>
          <a:prstGeom prst="rect">
            <a:avLst/>
          </a:prstGeom>
        </p:spPr>
      </p:pic>
      <p:sp>
        <p:nvSpPr>
          <p:cNvPr id="31" name="Rectangle 30"/>
          <p:cNvSpPr/>
          <p:nvPr/>
        </p:nvSpPr>
        <p:spPr>
          <a:xfrm>
            <a:off x="3172842" y="5628788"/>
            <a:ext cx="5858114" cy="571893"/>
          </a:xfrm>
          <a:prstGeom prst="rect">
            <a:avLst/>
          </a:prstGeom>
          <a:solidFill>
            <a:srgbClr val="0078D7"/>
          </a:solidFill>
          <a:ln w="38100" cap="flat" cmpd="sng" algn="ctr">
            <a:noFill/>
            <a:prstDash val="solid"/>
          </a:ln>
          <a:effectLst/>
        </p:spPr>
        <p:txBody>
          <a:bodyPr wrap="square" lIns="44809" tIns="44809" rIns="44809" rtlCol="0" anchor="ctr">
            <a:noAutofit/>
          </a:bodyPr>
          <a:lstStyle/>
          <a:p>
            <a:pPr algn="ctr" defTabSz="1066349">
              <a:spcBef>
                <a:spcPts val="196"/>
              </a:spcBef>
              <a:spcAft>
                <a:spcPts val="196"/>
              </a:spcAft>
              <a:defRPr/>
            </a:pPr>
            <a:r>
              <a:rPr lang="en-US" sz="1568" b="1" kern="0" dirty="0">
                <a:solidFill>
                  <a:schemeClr val="bg1"/>
                </a:solidFill>
                <a:ea typeface="Calibri" panose="020F0502020204030204" pitchFamily="34" charset="0"/>
                <a:cs typeface="Times New Roman" panose="02020603050405020304" pitchFamily="18" charset="0"/>
              </a:rPr>
              <a:t>Phase 1: Build Security Foundation </a:t>
            </a:r>
            <a:r>
              <a:rPr lang="en-US" sz="1568" kern="0" dirty="0">
                <a:solidFill>
                  <a:schemeClr val="bg1"/>
                </a:solidFill>
                <a:ea typeface="Calibri" panose="020F0502020204030204" pitchFamily="34" charset="0"/>
                <a:cs typeface="Times New Roman" panose="02020603050405020304" pitchFamily="18" charset="0"/>
              </a:rPr>
              <a:t>– Critical Attack Defenses</a:t>
            </a:r>
            <a:endParaRPr lang="en-US" sz="1568" b="1" kern="0" dirty="0">
              <a:solidFill>
                <a:schemeClr val="bg1"/>
              </a:solidFill>
              <a:ea typeface="Calibri" panose="020F0502020204030204" pitchFamily="34" charset="0"/>
              <a:cs typeface="Times New Roman" panose="02020603050405020304" pitchFamily="18" charset="0"/>
            </a:endParaRPr>
          </a:p>
        </p:txBody>
      </p:sp>
      <p:sp>
        <p:nvSpPr>
          <p:cNvPr id="27" name="Rectangle 26"/>
          <p:cNvSpPr/>
          <p:nvPr/>
        </p:nvSpPr>
        <p:spPr>
          <a:xfrm>
            <a:off x="9481280" y="983761"/>
            <a:ext cx="2390605" cy="5861617"/>
          </a:xfrm>
          <a:prstGeom prst="rect">
            <a:avLst/>
          </a:prstGeom>
        </p:spPr>
        <p:txBody>
          <a:bodyPr wrap="square">
            <a:spAutoFit/>
          </a:bodyPr>
          <a:lstStyle/>
          <a:p>
            <a:pPr defTabSz="913951">
              <a:spcBef>
                <a:spcPts val="400"/>
              </a:spcBef>
              <a:defRPr/>
            </a:pPr>
            <a:r>
              <a:rPr lang="en-US" sz="1600" b="1" kern="0" dirty="0">
                <a:solidFill>
                  <a:srgbClr val="00BCF2"/>
                </a:solidFill>
                <a:latin typeface="Calibri"/>
              </a:rPr>
              <a:t>Phase 2: </a:t>
            </a:r>
            <a:br>
              <a:rPr lang="en-US" sz="1600" b="1" kern="0" dirty="0">
                <a:solidFill>
                  <a:srgbClr val="00BCF2"/>
                </a:solidFill>
                <a:latin typeface="Calibri"/>
              </a:rPr>
            </a:br>
            <a:r>
              <a:rPr lang="en-US" sz="1600" b="1" kern="0" dirty="0">
                <a:solidFill>
                  <a:srgbClr val="00BCF2"/>
                </a:solidFill>
                <a:latin typeface="Calibri"/>
              </a:rPr>
              <a:t>Secure the Pillars</a:t>
            </a:r>
          </a:p>
          <a:p>
            <a:pPr defTabSz="913951">
              <a:spcBef>
                <a:spcPts val="400"/>
              </a:spcBef>
              <a:defRPr/>
            </a:pPr>
            <a:r>
              <a:rPr lang="en-US" sz="1400" kern="0" dirty="0">
                <a:solidFill>
                  <a:srgbClr val="000000">
                    <a:lumMod val="65000"/>
                    <a:lumOff val="35000"/>
                  </a:srgbClr>
                </a:solidFill>
                <a:latin typeface="Calibri"/>
              </a:rPr>
              <a:t>Continue building a secure modern enterprise by adopting leading edge technology and approaches:</a:t>
            </a:r>
          </a:p>
          <a:p>
            <a:pPr marL="166467" indent="-166467" defTabSz="913951">
              <a:spcBef>
                <a:spcPts val="294"/>
              </a:spcBef>
              <a:buFont typeface="Arial" panose="020B0604020202020204" pitchFamily="34" charset="0"/>
              <a:buChar char="•"/>
              <a:defRPr/>
            </a:pPr>
            <a:r>
              <a:rPr lang="en-US" sz="1176" b="1" kern="0" dirty="0">
                <a:solidFill>
                  <a:srgbClr val="505050"/>
                </a:solidFill>
              </a:rPr>
              <a:t>Threat Detection </a:t>
            </a:r>
            <a:r>
              <a:rPr lang="en-US" sz="1176" kern="0" dirty="0">
                <a:solidFill>
                  <a:srgbClr val="505050"/>
                </a:solidFill>
              </a:rPr>
              <a:t>– Integrate leading edge intelligence and Managed detection and response (MDR) capabilities</a:t>
            </a:r>
          </a:p>
          <a:p>
            <a:pPr marL="166467" indent="-166467" defTabSz="913951">
              <a:spcBef>
                <a:spcPts val="294"/>
              </a:spcBef>
              <a:buFont typeface="Arial" panose="020B0604020202020204" pitchFamily="34" charset="0"/>
              <a:buChar char="•"/>
              <a:defRPr/>
            </a:pPr>
            <a:r>
              <a:rPr lang="en-US" sz="1176" b="1" kern="0" dirty="0">
                <a:solidFill>
                  <a:srgbClr val="505050"/>
                </a:solidFill>
              </a:rPr>
              <a:t>Privileged Access – </a:t>
            </a:r>
            <a:r>
              <a:rPr lang="en-US" sz="1176" kern="0" dirty="0">
                <a:solidFill>
                  <a:srgbClr val="505050"/>
                </a:solidFill>
              </a:rPr>
              <a:t>continue reducing risk to business critical identities and assets</a:t>
            </a:r>
          </a:p>
          <a:p>
            <a:pPr marL="166467" indent="-166467" defTabSz="913951">
              <a:spcBef>
                <a:spcPts val="294"/>
              </a:spcBef>
              <a:buFont typeface="Arial" panose="020B0604020202020204" pitchFamily="34" charset="0"/>
              <a:buChar char="•"/>
              <a:defRPr/>
            </a:pPr>
            <a:r>
              <a:rPr lang="en-US" sz="1176" b="1" kern="0" dirty="0">
                <a:solidFill>
                  <a:srgbClr val="505050"/>
                </a:solidFill>
              </a:rPr>
              <a:t>Cloud Security Risk – </a:t>
            </a:r>
            <a:r>
              <a:rPr lang="en-US" sz="1176" kern="0" dirty="0">
                <a:solidFill>
                  <a:srgbClr val="505050"/>
                </a:solidFill>
              </a:rPr>
              <a:t>Chart a secure path into a cloud-enabled enterprise</a:t>
            </a:r>
            <a:endParaRPr lang="en-US" sz="1400" kern="0" dirty="0">
              <a:solidFill>
                <a:srgbClr val="FFFFFF"/>
              </a:solidFill>
              <a:latin typeface="Calibri"/>
              <a:ea typeface="Times New Roman" panose="02020603050405020304" pitchFamily="18" charset="0"/>
              <a:cs typeface="Times New Roman" panose="02020603050405020304" pitchFamily="18" charset="0"/>
            </a:endParaRPr>
          </a:p>
          <a:p>
            <a:pPr marL="166467" indent="-166467" defTabSz="913951">
              <a:spcBef>
                <a:spcPts val="294"/>
              </a:spcBef>
              <a:buFont typeface="Arial" panose="020B0604020202020204" pitchFamily="34" charset="0"/>
              <a:buChar char="•"/>
              <a:defRPr/>
            </a:pPr>
            <a:r>
              <a:rPr lang="en-US" sz="1176" b="1" kern="0" dirty="0">
                <a:solidFill>
                  <a:srgbClr val="505050"/>
                </a:solidFill>
              </a:rPr>
              <a:t>SaaS / Shadow IT Risk – </a:t>
            </a:r>
            <a:r>
              <a:rPr lang="en-US" sz="1176" kern="0" dirty="0">
                <a:solidFill>
                  <a:srgbClr val="505050"/>
                </a:solidFill>
              </a:rPr>
              <a:t>Discover, protect, and monitor your critical data in the cloud</a:t>
            </a:r>
          </a:p>
          <a:p>
            <a:pPr marL="166467" indent="-166467" defTabSz="913951">
              <a:spcBef>
                <a:spcPts val="294"/>
              </a:spcBef>
              <a:buFont typeface="Arial" panose="020B0604020202020204" pitchFamily="34" charset="0"/>
              <a:buChar char="•"/>
              <a:defRPr/>
            </a:pPr>
            <a:r>
              <a:rPr lang="en-US" sz="1176" b="1" kern="0" dirty="0">
                <a:solidFill>
                  <a:srgbClr val="505050"/>
                </a:solidFill>
              </a:rPr>
              <a:t>Device &amp; Datacenter Security –  </a:t>
            </a:r>
            <a:r>
              <a:rPr lang="en-US" sz="1176" kern="0" dirty="0">
                <a:solidFill>
                  <a:srgbClr val="505050"/>
                </a:solidFill>
              </a:rPr>
              <a:t>Hardware protections for Devices, Credentials, Servers, and Applications</a:t>
            </a:r>
          </a:p>
          <a:p>
            <a:pPr marL="166467" indent="-166467" defTabSz="913951">
              <a:spcBef>
                <a:spcPts val="294"/>
              </a:spcBef>
              <a:buFont typeface="Arial" panose="020B0604020202020204" pitchFamily="34" charset="0"/>
              <a:buChar char="•"/>
              <a:defRPr/>
            </a:pPr>
            <a:r>
              <a:rPr lang="en-US" sz="1176" b="1" kern="0" dirty="0">
                <a:solidFill>
                  <a:srgbClr val="505050"/>
                </a:solidFill>
              </a:rPr>
              <a:t>App/Dev Security </a:t>
            </a:r>
            <a:r>
              <a:rPr lang="en-US" sz="1176" kern="0" dirty="0">
                <a:solidFill>
                  <a:srgbClr val="505050"/>
                </a:solidFill>
              </a:rPr>
              <a:t>– Secure your development practices and digital transformation components</a:t>
            </a:r>
          </a:p>
        </p:txBody>
      </p:sp>
    </p:spTree>
    <p:extLst>
      <p:ext uri="{BB962C8B-B14F-4D97-AF65-F5344CB8AC3E}">
        <p14:creationId xmlns:p14="http://schemas.microsoft.com/office/powerpoint/2010/main" val="129341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2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00927" y="3400735"/>
            <a:ext cx="3600439" cy="651558"/>
          </a:xfrm>
          <a:prstGeom prst="rect">
            <a:avLst/>
          </a:prstGeom>
          <a:noFill/>
          <a:ln w="25400">
            <a:noFill/>
            <a:miter lim="800000"/>
          </a:ln>
        </p:spPr>
        <p:txBody>
          <a:bodyPr wrap="square" lIns="0" tIns="0" rIns="0" bIns="0" rtlCol="0" anchor="ctr">
            <a:spAutoFit/>
          </a:bodyPr>
          <a:lstStyle/>
          <a:p>
            <a:pPr algn="ctr" defTabSz="896117">
              <a:lnSpc>
                <a:spcPct val="90000"/>
              </a:lnSpc>
              <a:defRPr/>
            </a:pPr>
            <a:r>
              <a:rPr lang="en-US" sz="2352" kern="0" spc="118"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YOUR</a:t>
            </a:r>
            <a:br>
              <a:rPr lang="en-US" sz="2352" kern="0" spc="118"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br>
            <a:r>
              <a:rPr lang="en-US" sz="2352" b="1" kern="0" spc="118"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SECURITY POSTURE</a:t>
            </a:r>
          </a:p>
        </p:txBody>
      </p:sp>
      <p:grpSp>
        <p:nvGrpSpPr>
          <p:cNvPr id="3" name="Group 2"/>
          <p:cNvGrpSpPr/>
          <p:nvPr/>
        </p:nvGrpSpPr>
        <p:grpSpPr>
          <a:xfrm rot="16200000">
            <a:off x="3909412" y="1534778"/>
            <a:ext cx="4383471" cy="4383471"/>
            <a:chOff x="3845967" y="1200150"/>
            <a:chExt cx="4472534" cy="4472534"/>
          </a:xfrm>
        </p:grpSpPr>
        <p:sp>
          <p:nvSpPr>
            <p:cNvPr id="4" name="Oval 3"/>
            <p:cNvSpPr/>
            <p:nvPr/>
          </p:nvSpPr>
          <p:spPr bwMode="auto">
            <a:xfrm>
              <a:off x="3845967" y="1200150"/>
              <a:ext cx="4472534" cy="4472534"/>
            </a:xfrm>
            <a:prstGeom prst="ellipse">
              <a:avLst/>
            </a:prstGeom>
            <a:noFill/>
            <a:ln w="190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Oval 4"/>
            <p:cNvSpPr/>
            <p:nvPr/>
          </p:nvSpPr>
          <p:spPr bwMode="auto">
            <a:xfrm>
              <a:off x="4095090" y="1449273"/>
              <a:ext cx="3974287" cy="3974288"/>
            </a:xfrm>
            <a:prstGeom prst="ellipse">
              <a:avLst/>
            </a:prstGeom>
            <a:noFill/>
            <a:ln w="190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rot="9000000">
              <a:off x="4266991" y="4361938"/>
              <a:ext cx="199560" cy="155000"/>
              <a:chOff x="7757350" y="3430894"/>
              <a:chExt cx="183659" cy="142649"/>
            </a:xfrm>
          </p:grpSpPr>
          <p:sp useBgFill="1">
            <p:nvSpPr>
              <p:cNvPr id="13" name="Rectangle 12"/>
              <p:cNvSpPr/>
              <p:nvPr/>
            </p:nvSpPr>
            <p:spPr bwMode="auto">
              <a:xfrm>
                <a:off x="7757350" y="3517432"/>
                <a:ext cx="183659" cy="561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4" name="Freeform 9"/>
              <p:cNvSpPr>
                <a:spLocks/>
              </p:cNvSpPr>
              <p:nvPr/>
            </p:nvSpPr>
            <p:spPr bwMode="auto">
              <a:xfrm rot="5400000">
                <a:off x="7804728" y="3390147"/>
                <a:ext cx="88902" cy="170396"/>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p:cNvGrpSpPr/>
            <p:nvPr/>
          </p:nvGrpSpPr>
          <p:grpSpPr>
            <a:xfrm rot="16200000" flipH="1">
              <a:off x="5952484" y="1373252"/>
              <a:ext cx="199560" cy="155000"/>
              <a:chOff x="7757350" y="3430894"/>
              <a:chExt cx="183659" cy="142649"/>
            </a:xfrm>
          </p:grpSpPr>
          <p:sp useBgFill="1">
            <p:nvSpPr>
              <p:cNvPr id="11" name="Rectangle 10"/>
              <p:cNvSpPr/>
              <p:nvPr/>
            </p:nvSpPr>
            <p:spPr bwMode="auto">
              <a:xfrm>
                <a:off x="7757350" y="3517432"/>
                <a:ext cx="183659" cy="561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2" name="Freeform 9"/>
              <p:cNvSpPr>
                <a:spLocks/>
              </p:cNvSpPr>
              <p:nvPr/>
            </p:nvSpPr>
            <p:spPr bwMode="auto">
              <a:xfrm rot="5400000">
                <a:off x="7804728" y="3390147"/>
                <a:ext cx="88902" cy="170396"/>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 name="Group 7"/>
            <p:cNvGrpSpPr/>
            <p:nvPr/>
          </p:nvGrpSpPr>
          <p:grpSpPr>
            <a:xfrm rot="12600000" flipV="1">
              <a:off x="7684274" y="4372803"/>
              <a:ext cx="199560" cy="155000"/>
              <a:chOff x="7757350" y="3430894"/>
              <a:chExt cx="183659" cy="142649"/>
            </a:xfrm>
          </p:grpSpPr>
          <p:sp useBgFill="1">
            <p:nvSpPr>
              <p:cNvPr id="9" name="Rectangle 8"/>
              <p:cNvSpPr/>
              <p:nvPr/>
            </p:nvSpPr>
            <p:spPr bwMode="auto">
              <a:xfrm>
                <a:off x="7757350" y="3517432"/>
                <a:ext cx="183659" cy="561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0" name="Freeform 9"/>
              <p:cNvSpPr>
                <a:spLocks/>
              </p:cNvSpPr>
              <p:nvPr/>
            </p:nvSpPr>
            <p:spPr bwMode="auto">
              <a:xfrm rot="5400000">
                <a:off x="7804728" y="3390147"/>
                <a:ext cx="88902" cy="170396"/>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5" name="Group 14"/>
          <p:cNvGrpSpPr/>
          <p:nvPr/>
        </p:nvGrpSpPr>
        <p:grpSpPr>
          <a:xfrm>
            <a:off x="4057586" y="2394503"/>
            <a:ext cx="720024" cy="720024"/>
            <a:chOff x="3997152" y="2077344"/>
            <a:chExt cx="734654" cy="734654"/>
          </a:xfrm>
        </p:grpSpPr>
        <p:sp useBgFill="1">
          <p:nvSpPr>
            <p:cNvPr id="16" name="Oval 15"/>
            <p:cNvSpPr/>
            <p:nvPr/>
          </p:nvSpPr>
          <p:spPr bwMode="auto">
            <a:xfrm>
              <a:off x="3997152" y="2077344"/>
              <a:ext cx="734654" cy="734654"/>
            </a:xfrm>
            <a:prstGeom prst="ellips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Freeform 5"/>
            <p:cNvSpPr>
              <a:spLocks noChangeAspect="1"/>
            </p:cNvSpPr>
            <p:nvPr/>
          </p:nvSpPr>
          <p:spPr bwMode="auto">
            <a:xfrm>
              <a:off x="4225385" y="2306001"/>
              <a:ext cx="278189" cy="296389"/>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19050">
              <a:solidFill>
                <a:schemeClr val="tx1"/>
              </a:solidFill>
              <a:headEnd type="none"/>
              <a:tailEnd type="none"/>
            </a:ln>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8" name="Group 17"/>
          <p:cNvGrpSpPr/>
          <p:nvPr/>
        </p:nvGrpSpPr>
        <p:grpSpPr>
          <a:xfrm>
            <a:off x="7420172" y="2394503"/>
            <a:ext cx="720024" cy="720024"/>
            <a:chOff x="7428058" y="2077344"/>
            <a:chExt cx="734654" cy="734654"/>
          </a:xfrm>
        </p:grpSpPr>
        <p:sp useBgFill="1">
          <p:nvSpPr>
            <p:cNvPr id="19" name="Oval 18"/>
            <p:cNvSpPr/>
            <p:nvPr/>
          </p:nvSpPr>
          <p:spPr bwMode="auto">
            <a:xfrm>
              <a:off x="7428058" y="2077344"/>
              <a:ext cx="734654" cy="734654"/>
            </a:xfrm>
            <a:prstGeom prst="ellips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Freeform 5"/>
            <p:cNvSpPr>
              <a:spLocks noEditPoints="1"/>
            </p:cNvSpPr>
            <p:nvPr/>
          </p:nvSpPr>
          <p:spPr bwMode="auto">
            <a:xfrm>
              <a:off x="7636044" y="2285847"/>
              <a:ext cx="318682" cy="317649"/>
            </a:xfrm>
            <a:custGeom>
              <a:avLst/>
              <a:gdLst>
                <a:gd name="T0" fmla="*/ 68 w 128"/>
                <a:gd name="T1" fmla="*/ 12 h 128"/>
                <a:gd name="T2" fmla="*/ 68 w 128"/>
                <a:gd name="T3" fmla="*/ 0 h 128"/>
                <a:gd name="T4" fmla="*/ 60 w 128"/>
                <a:gd name="T5" fmla="*/ 0 h 128"/>
                <a:gd name="T6" fmla="*/ 60 w 128"/>
                <a:gd name="T7" fmla="*/ 12 h 128"/>
                <a:gd name="T8" fmla="*/ 12 w 128"/>
                <a:gd name="T9" fmla="*/ 60 h 128"/>
                <a:gd name="T10" fmla="*/ 0 w 128"/>
                <a:gd name="T11" fmla="*/ 60 h 128"/>
                <a:gd name="T12" fmla="*/ 0 w 128"/>
                <a:gd name="T13" fmla="*/ 68 h 128"/>
                <a:gd name="T14" fmla="*/ 12 w 128"/>
                <a:gd name="T15" fmla="*/ 68 h 128"/>
                <a:gd name="T16" fmla="*/ 60 w 128"/>
                <a:gd name="T17" fmla="*/ 116 h 128"/>
                <a:gd name="T18" fmla="*/ 60 w 128"/>
                <a:gd name="T19" fmla="*/ 128 h 128"/>
                <a:gd name="T20" fmla="*/ 68 w 128"/>
                <a:gd name="T21" fmla="*/ 128 h 128"/>
                <a:gd name="T22" fmla="*/ 68 w 128"/>
                <a:gd name="T23" fmla="*/ 116 h 128"/>
                <a:gd name="T24" fmla="*/ 116 w 128"/>
                <a:gd name="T25" fmla="*/ 68 h 128"/>
                <a:gd name="T26" fmla="*/ 128 w 128"/>
                <a:gd name="T27" fmla="*/ 68 h 128"/>
                <a:gd name="T28" fmla="*/ 128 w 128"/>
                <a:gd name="T29" fmla="*/ 60 h 128"/>
                <a:gd name="T30" fmla="*/ 116 w 128"/>
                <a:gd name="T31" fmla="*/ 60 h 128"/>
                <a:gd name="T32" fmla="*/ 68 w 128"/>
                <a:gd name="T33" fmla="*/ 12 h 128"/>
                <a:gd name="T34" fmla="*/ 68 w 128"/>
                <a:gd name="T35" fmla="*/ 108 h 128"/>
                <a:gd name="T36" fmla="*/ 68 w 128"/>
                <a:gd name="T37" fmla="*/ 96 h 128"/>
                <a:gd name="T38" fmla="*/ 60 w 128"/>
                <a:gd name="T39" fmla="*/ 96 h 128"/>
                <a:gd name="T40" fmla="*/ 60 w 128"/>
                <a:gd name="T41" fmla="*/ 108 h 128"/>
                <a:gd name="T42" fmla="*/ 20 w 128"/>
                <a:gd name="T43" fmla="*/ 68 h 128"/>
                <a:gd name="T44" fmla="*/ 32 w 128"/>
                <a:gd name="T45" fmla="*/ 68 h 128"/>
                <a:gd name="T46" fmla="*/ 32 w 128"/>
                <a:gd name="T47" fmla="*/ 60 h 128"/>
                <a:gd name="T48" fmla="*/ 20 w 128"/>
                <a:gd name="T49" fmla="*/ 60 h 128"/>
                <a:gd name="T50" fmla="*/ 60 w 128"/>
                <a:gd name="T51" fmla="*/ 20 h 128"/>
                <a:gd name="T52" fmla="*/ 60 w 128"/>
                <a:gd name="T53" fmla="*/ 32 h 128"/>
                <a:gd name="T54" fmla="*/ 68 w 128"/>
                <a:gd name="T55" fmla="*/ 32 h 128"/>
                <a:gd name="T56" fmla="*/ 68 w 128"/>
                <a:gd name="T57" fmla="*/ 20 h 128"/>
                <a:gd name="T58" fmla="*/ 108 w 128"/>
                <a:gd name="T59" fmla="*/ 60 h 128"/>
                <a:gd name="T60" fmla="*/ 96 w 128"/>
                <a:gd name="T61" fmla="*/ 60 h 128"/>
                <a:gd name="T62" fmla="*/ 96 w 128"/>
                <a:gd name="T63" fmla="*/ 68 h 128"/>
                <a:gd name="T64" fmla="*/ 108 w 128"/>
                <a:gd name="T65" fmla="*/ 68 h 128"/>
                <a:gd name="T66" fmla="*/ 68 w 128"/>
                <a:gd name="T67" fmla="*/ 10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28">
                  <a:moveTo>
                    <a:pt x="68" y="12"/>
                  </a:moveTo>
                  <a:cubicBezTo>
                    <a:pt x="68" y="0"/>
                    <a:pt x="68" y="0"/>
                    <a:pt x="68" y="0"/>
                  </a:cubicBezTo>
                  <a:cubicBezTo>
                    <a:pt x="60" y="0"/>
                    <a:pt x="60" y="0"/>
                    <a:pt x="60" y="0"/>
                  </a:cubicBezTo>
                  <a:cubicBezTo>
                    <a:pt x="60" y="12"/>
                    <a:pt x="60" y="12"/>
                    <a:pt x="60" y="12"/>
                  </a:cubicBezTo>
                  <a:cubicBezTo>
                    <a:pt x="35" y="14"/>
                    <a:pt x="14" y="35"/>
                    <a:pt x="12" y="60"/>
                  </a:cubicBezTo>
                  <a:cubicBezTo>
                    <a:pt x="0" y="60"/>
                    <a:pt x="0" y="60"/>
                    <a:pt x="0" y="60"/>
                  </a:cubicBezTo>
                  <a:cubicBezTo>
                    <a:pt x="0" y="68"/>
                    <a:pt x="0" y="68"/>
                    <a:pt x="0" y="68"/>
                  </a:cubicBezTo>
                  <a:cubicBezTo>
                    <a:pt x="12" y="68"/>
                    <a:pt x="12" y="68"/>
                    <a:pt x="12" y="68"/>
                  </a:cubicBezTo>
                  <a:cubicBezTo>
                    <a:pt x="14" y="93"/>
                    <a:pt x="35" y="114"/>
                    <a:pt x="60" y="116"/>
                  </a:cubicBezTo>
                  <a:cubicBezTo>
                    <a:pt x="60" y="128"/>
                    <a:pt x="60" y="128"/>
                    <a:pt x="60" y="128"/>
                  </a:cubicBezTo>
                  <a:cubicBezTo>
                    <a:pt x="68" y="128"/>
                    <a:pt x="68" y="128"/>
                    <a:pt x="68" y="128"/>
                  </a:cubicBezTo>
                  <a:cubicBezTo>
                    <a:pt x="68" y="116"/>
                    <a:pt x="68" y="116"/>
                    <a:pt x="68" y="116"/>
                  </a:cubicBezTo>
                  <a:cubicBezTo>
                    <a:pt x="93" y="114"/>
                    <a:pt x="114" y="93"/>
                    <a:pt x="116" y="68"/>
                  </a:cubicBezTo>
                  <a:cubicBezTo>
                    <a:pt x="128" y="68"/>
                    <a:pt x="128" y="68"/>
                    <a:pt x="128" y="68"/>
                  </a:cubicBezTo>
                  <a:cubicBezTo>
                    <a:pt x="128" y="60"/>
                    <a:pt x="128" y="60"/>
                    <a:pt x="128" y="60"/>
                  </a:cubicBezTo>
                  <a:cubicBezTo>
                    <a:pt x="116" y="60"/>
                    <a:pt x="116" y="60"/>
                    <a:pt x="116" y="60"/>
                  </a:cubicBezTo>
                  <a:cubicBezTo>
                    <a:pt x="114" y="35"/>
                    <a:pt x="93" y="14"/>
                    <a:pt x="68" y="12"/>
                  </a:cubicBezTo>
                  <a:moveTo>
                    <a:pt x="68" y="108"/>
                  </a:moveTo>
                  <a:cubicBezTo>
                    <a:pt x="68" y="96"/>
                    <a:pt x="68" y="96"/>
                    <a:pt x="68" y="96"/>
                  </a:cubicBezTo>
                  <a:cubicBezTo>
                    <a:pt x="60" y="96"/>
                    <a:pt x="60" y="96"/>
                    <a:pt x="60" y="96"/>
                  </a:cubicBezTo>
                  <a:cubicBezTo>
                    <a:pt x="60" y="108"/>
                    <a:pt x="60" y="108"/>
                    <a:pt x="60" y="108"/>
                  </a:cubicBezTo>
                  <a:cubicBezTo>
                    <a:pt x="39" y="106"/>
                    <a:pt x="22" y="89"/>
                    <a:pt x="20" y="68"/>
                  </a:cubicBezTo>
                  <a:cubicBezTo>
                    <a:pt x="32" y="68"/>
                    <a:pt x="32" y="68"/>
                    <a:pt x="32" y="68"/>
                  </a:cubicBezTo>
                  <a:cubicBezTo>
                    <a:pt x="32" y="60"/>
                    <a:pt x="32" y="60"/>
                    <a:pt x="32" y="60"/>
                  </a:cubicBezTo>
                  <a:cubicBezTo>
                    <a:pt x="20" y="60"/>
                    <a:pt x="20" y="60"/>
                    <a:pt x="20" y="60"/>
                  </a:cubicBezTo>
                  <a:cubicBezTo>
                    <a:pt x="22" y="39"/>
                    <a:pt x="39" y="22"/>
                    <a:pt x="60" y="20"/>
                  </a:cubicBezTo>
                  <a:cubicBezTo>
                    <a:pt x="60" y="32"/>
                    <a:pt x="60" y="32"/>
                    <a:pt x="60" y="32"/>
                  </a:cubicBezTo>
                  <a:cubicBezTo>
                    <a:pt x="68" y="32"/>
                    <a:pt x="68" y="32"/>
                    <a:pt x="68" y="32"/>
                  </a:cubicBezTo>
                  <a:cubicBezTo>
                    <a:pt x="68" y="20"/>
                    <a:pt x="68" y="20"/>
                    <a:pt x="68" y="20"/>
                  </a:cubicBezTo>
                  <a:cubicBezTo>
                    <a:pt x="89" y="22"/>
                    <a:pt x="106" y="39"/>
                    <a:pt x="108" y="60"/>
                  </a:cubicBezTo>
                  <a:cubicBezTo>
                    <a:pt x="96" y="60"/>
                    <a:pt x="96" y="60"/>
                    <a:pt x="96" y="60"/>
                  </a:cubicBezTo>
                  <a:cubicBezTo>
                    <a:pt x="96" y="68"/>
                    <a:pt x="96" y="68"/>
                    <a:pt x="96" y="68"/>
                  </a:cubicBezTo>
                  <a:cubicBezTo>
                    <a:pt x="108" y="68"/>
                    <a:pt x="108" y="68"/>
                    <a:pt x="108" y="68"/>
                  </a:cubicBezTo>
                  <a:cubicBezTo>
                    <a:pt x="106" y="89"/>
                    <a:pt x="89" y="106"/>
                    <a:pt x="68" y="108"/>
                  </a:cubicBezTo>
                </a:path>
              </a:pathLst>
            </a:custGeom>
            <a:solidFill>
              <a:schemeClr val="tx1"/>
            </a:solidFill>
            <a:ln w="0">
              <a:no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1" name="Group 20"/>
          <p:cNvGrpSpPr/>
          <p:nvPr/>
        </p:nvGrpSpPr>
        <p:grpSpPr>
          <a:xfrm>
            <a:off x="5741134" y="5309703"/>
            <a:ext cx="720024" cy="720024"/>
            <a:chOff x="5714906" y="5051774"/>
            <a:chExt cx="734654" cy="734654"/>
          </a:xfrm>
        </p:grpSpPr>
        <p:sp useBgFill="1">
          <p:nvSpPr>
            <p:cNvPr id="22" name="Oval 21"/>
            <p:cNvSpPr/>
            <p:nvPr/>
          </p:nvSpPr>
          <p:spPr bwMode="auto">
            <a:xfrm>
              <a:off x="5714906" y="5051774"/>
              <a:ext cx="734654" cy="734654"/>
            </a:xfrm>
            <a:prstGeom prst="ellips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 name="Group 22"/>
            <p:cNvGrpSpPr/>
            <p:nvPr/>
          </p:nvGrpSpPr>
          <p:grpSpPr>
            <a:xfrm>
              <a:off x="5931399" y="5268870"/>
              <a:ext cx="301668" cy="274182"/>
              <a:chOff x="4767760" y="5153958"/>
              <a:chExt cx="336011" cy="305396"/>
            </a:xfrm>
          </p:grpSpPr>
          <p:sp>
            <p:nvSpPr>
              <p:cNvPr id="24" name="Freeform 5"/>
              <p:cNvSpPr>
                <a:spLocks/>
              </p:cNvSpPr>
              <p:nvPr/>
            </p:nvSpPr>
            <p:spPr bwMode="auto">
              <a:xfrm flipH="1">
                <a:off x="4767760" y="5153958"/>
                <a:ext cx="336011" cy="292228"/>
              </a:xfrm>
              <a:custGeom>
                <a:avLst/>
                <a:gdLst>
                  <a:gd name="T0" fmla="*/ 162 w 325"/>
                  <a:gd name="T1" fmla="*/ 283 h 283"/>
                  <a:gd name="T2" fmla="*/ 27 w 325"/>
                  <a:gd name="T3" fmla="*/ 283 h 283"/>
                  <a:gd name="T4" fmla="*/ 8 w 325"/>
                  <a:gd name="T5" fmla="*/ 250 h 283"/>
                  <a:gd name="T6" fmla="*/ 76 w 325"/>
                  <a:gd name="T7" fmla="*/ 132 h 283"/>
                  <a:gd name="T8" fmla="*/ 144 w 325"/>
                  <a:gd name="T9" fmla="*/ 15 h 283"/>
                  <a:gd name="T10" fmla="*/ 181 w 325"/>
                  <a:gd name="T11" fmla="*/ 15 h 283"/>
                  <a:gd name="T12" fmla="*/ 249 w 325"/>
                  <a:gd name="T13" fmla="*/ 132 h 283"/>
                  <a:gd name="T14" fmla="*/ 317 w 325"/>
                  <a:gd name="T15" fmla="*/ 250 h 283"/>
                  <a:gd name="T16" fmla="*/ 298 w 325"/>
                  <a:gd name="T17" fmla="*/ 283 h 283"/>
                  <a:gd name="T18" fmla="*/ 162 w 325"/>
                  <a:gd name="T19"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5" h="283">
                    <a:moveTo>
                      <a:pt x="162" y="283"/>
                    </a:moveTo>
                    <a:cubicBezTo>
                      <a:pt x="27" y="283"/>
                      <a:pt x="27" y="283"/>
                      <a:pt x="27" y="283"/>
                    </a:cubicBezTo>
                    <a:cubicBezTo>
                      <a:pt x="10" y="283"/>
                      <a:pt x="0" y="264"/>
                      <a:pt x="8" y="250"/>
                    </a:cubicBezTo>
                    <a:cubicBezTo>
                      <a:pt x="76" y="132"/>
                      <a:pt x="76" y="132"/>
                      <a:pt x="76" y="132"/>
                    </a:cubicBezTo>
                    <a:cubicBezTo>
                      <a:pt x="144" y="15"/>
                      <a:pt x="144" y="15"/>
                      <a:pt x="144" y="15"/>
                    </a:cubicBezTo>
                    <a:cubicBezTo>
                      <a:pt x="152" y="0"/>
                      <a:pt x="173" y="0"/>
                      <a:pt x="181" y="15"/>
                    </a:cubicBezTo>
                    <a:cubicBezTo>
                      <a:pt x="249" y="132"/>
                      <a:pt x="249" y="132"/>
                      <a:pt x="249" y="132"/>
                    </a:cubicBezTo>
                    <a:cubicBezTo>
                      <a:pt x="317" y="250"/>
                      <a:pt x="317" y="250"/>
                      <a:pt x="317" y="250"/>
                    </a:cubicBezTo>
                    <a:cubicBezTo>
                      <a:pt x="325" y="264"/>
                      <a:pt x="315" y="283"/>
                      <a:pt x="298" y="283"/>
                    </a:cubicBezTo>
                    <a:lnTo>
                      <a:pt x="162" y="283"/>
                    </a:lnTo>
                    <a:close/>
                  </a:path>
                </a:pathLst>
              </a:custGeom>
              <a:solidFill>
                <a:srgbClr val="F8F8F8"/>
              </a:solidFill>
              <a:ln w="19050">
                <a:solidFill>
                  <a:schemeClr val="tx1"/>
                </a:solidFill>
              </a:ln>
            </p:spPr>
            <p:txBody>
              <a:bodyPr vert="horz" wrap="square" lIns="89619" tIns="44809" rIns="89619" bIns="44809" numCol="1" anchor="t" anchorCtr="0" compatLnSpc="1">
                <a:prstTxWarp prst="textNoShape">
                  <a:avLst/>
                </a:prstTxWarp>
              </a:bodyPr>
              <a:lstStyle/>
              <a:p>
                <a:pPr defTabSz="896117">
                  <a:defRPr/>
                </a:pPr>
                <a:endParaRPr lang="en-US" sz="1372" kern="0" dirty="0">
                  <a:solidFill>
                    <a:sysClr val="windowText" lastClr="000000"/>
                  </a:solidFill>
                  <a:latin typeface="Segoe UI"/>
                </a:endParaRPr>
              </a:p>
            </p:txBody>
          </p:sp>
          <p:sp>
            <p:nvSpPr>
              <p:cNvPr id="25" name="TextBox 24"/>
              <p:cNvSpPr txBox="1"/>
              <p:nvPr/>
            </p:nvSpPr>
            <p:spPr>
              <a:xfrm flipH="1">
                <a:off x="4851239" y="5212527"/>
                <a:ext cx="167295" cy="246827"/>
              </a:xfrm>
              <a:prstGeom prst="rect">
                <a:avLst/>
              </a:prstGeom>
              <a:noFill/>
            </p:spPr>
            <p:txBody>
              <a:bodyPr wrap="square" lIns="0" tIns="0" rIns="0" bIns="0" rtlCol="0">
                <a:spAutoFit/>
              </a:bodyPr>
              <a:lstStyle/>
              <a:p>
                <a:pPr algn="ctr" defTabSz="896117">
                  <a:lnSpc>
                    <a:spcPct val="90000"/>
                  </a:lnSpc>
                  <a:spcAft>
                    <a:spcPts val="588"/>
                  </a:spcAft>
                  <a:defRPr/>
                </a:pPr>
                <a:r>
                  <a:rPr lang="en-US" sz="1568" kern="0" dirty="0">
                    <a:solidFill>
                      <a:sysClr val="windowText" lastClr="000000"/>
                    </a:solidFill>
                    <a:latin typeface="Segoe UI" panose="020B0502040204020203" pitchFamily="34" charset="0"/>
                    <a:cs typeface="Segoe UI" panose="020B0502040204020203" pitchFamily="34" charset="0"/>
                  </a:rPr>
                  <a:t>!</a:t>
                </a:r>
              </a:p>
            </p:txBody>
          </p:sp>
        </p:grpSp>
      </p:grpSp>
      <p:sp>
        <p:nvSpPr>
          <p:cNvPr id="26" name="TextBox 25"/>
          <p:cNvSpPr txBox="1"/>
          <p:nvPr/>
        </p:nvSpPr>
        <p:spPr>
          <a:xfrm>
            <a:off x="8336471" y="1839224"/>
            <a:ext cx="3508639" cy="847630"/>
          </a:xfrm>
          <a:prstGeom prst="rect">
            <a:avLst/>
          </a:prstGeom>
          <a:noFill/>
        </p:spPr>
        <p:txBody>
          <a:bodyPr wrap="square" rtlCol="0">
            <a:spAutoFit/>
          </a:bodyPr>
          <a:lstStyle/>
          <a:p>
            <a:pPr defTabSz="896117">
              <a:spcAft>
                <a:spcPts val="576"/>
              </a:spcAft>
              <a:defRPr/>
            </a:pPr>
            <a:r>
              <a:rPr lang="en-US" sz="1960" kern="0" spc="116" dirty="0">
                <a:gradFill>
                  <a:gsLst>
                    <a:gs pos="71818">
                      <a:srgbClr val="0078D7"/>
                    </a:gs>
                    <a:gs pos="41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DETECT</a:t>
            </a:r>
          </a:p>
          <a:p>
            <a:pPr defTabSz="896117" fontAlgn="base">
              <a:lnSpc>
                <a:spcPct val="90000"/>
              </a:lnSpc>
              <a:spcBef>
                <a:spcPct val="0"/>
              </a:spcBef>
              <a:spcAft>
                <a:spcPts val="588"/>
              </a:spcAft>
              <a:defRPr/>
            </a:pPr>
            <a:r>
              <a:rPr lang="en-US" sz="1372" kern="0" spc="96" dirty="0">
                <a:gradFill>
                  <a:gsLst>
                    <a:gs pos="0">
                      <a:srgbClr val="4B4B4B"/>
                    </a:gs>
                    <a:gs pos="100000">
                      <a:srgbClr val="4B4B4B"/>
                    </a:gs>
                  </a:gsLst>
                  <a:lin ang="5400000" scaled="1"/>
                </a:gradFill>
                <a:latin typeface="Segoe UI"/>
                <a:ea typeface="Segoe UI Black" panose="020B0A02040204020203" pitchFamily="34" charset="0"/>
                <a:cs typeface="Segoe UI Semibold" panose="020B0702040204020203" pitchFamily="34" charset="0"/>
              </a:rPr>
              <a:t>using targeted signals, behavioral monitoring, and machine learning</a:t>
            </a:r>
          </a:p>
        </p:txBody>
      </p:sp>
      <p:sp>
        <p:nvSpPr>
          <p:cNvPr id="27" name="TextBox 26"/>
          <p:cNvSpPr txBox="1"/>
          <p:nvPr/>
        </p:nvSpPr>
        <p:spPr>
          <a:xfrm>
            <a:off x="3865823" y="5636158"/>
            <a:ext cx="4470646" cy="672675"/>
          </a:xfrm>
          <a:prstGeom prst="rect">
            <a:avLst/>
          </a:prstGeom>
          <a:noFill/>
        </p:spPr>
        <p:txBody>
          <a:bodyPr wrap="square" rtlCol="0">
            <a:spAutoFit/>
          </a:bodyPr>
          <a:lstStyle/>
          <a:p>
            <a:pPr algn="ctr" defTabSz="896117">
              <a:spcAft>
                <a:spcPts val="576"/>
              </a:spcAft>
              <a:defRPr/>
            </a:pPr>
            <a:r>
              <a:rPr lang="en-US" sz="1960" kern="0" spc="116" dirty="0">
                <a:gradFill>
                  <a:gsLst>
                    <a:gs pos="71818">
                      <a:srgbClr val="0078D7"/>
                    </a:gs>
                    <a:gs pos="41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RESPOND</a:t>
            </a:r>
          </a:p>
          <a:p>
            <a:pPr algn="ctr" defTabSz="896117" fontAlgn="base">
              <a:lnSpc>
                <a:spcPct val="90000"/>
              </a:lnSpc>
              <a:spcBef>
                <a:spcPct val="0"/>
              </a:spcBef>
              <a:spcAft>
                <a:spcPts val="588"/>
              </a:spcAft>
              <a:defRPr/>
            </a:pPr>
            <a:r>
              <a:rPr lang="en-US" sz="1372" kern="0" spc="96" dirty="0">
                <a:gradFill>
                  <a:gsLst>
                    <a:gs pos="0">
                      <a:srgbClr val="4B4B4B"/>
                    </a:gs>
                    <a:gs pos="100000">
                      <a:srgbClr val="4B4B4B"/>
                    </a:gs>
                  </a:gsLst>
                  <a:lin ang="5400000" scaled="1"/>
                </a:gradFill>
                <a:latin typeface="Segoe UI"/>
                <a:ea typeface="Segoe UI Black" panose="020B0A02040204020203" pitchFamily="34" charset="0"/>
                <a:cs typeface="Segoe UI Semibold" panose="020B0702040204020203" pitchFamily="34" charset="0"/>
              </a:rPr>
              <a:t>closing the gap between discovery and action</a:t>
            </a:r>
          </a:p>
        </p:txBody>
      </p:sp>
      <p:sp>
        <p:nvSpPr>
          <p:cNvPr id="28" name="TextBox 27"/>
          <p:cNvSpPr txBox="1"/>
          <p:nvPr/>
        </p:nvSpPr>
        <p:spPr>
          <a:xfrm>
            <a:off x="988339" y="1839224"/>
            <a:ext cx="2872975" cy="847630"/>
          </a:xfrm>
          <a:prstGeom prst="rect">
            <a:avLst/>
          </a:prstGeom>
          <a:noFill/>
        </p:spPr>
        <p:txBody>
          <a:bodyPr wrap="square" rtlCol="0">
            <a:spAutoFit/>
          </a:bodyPr>
          <a:lstStyle/>
          <a:p>
            <a:pPr algn="r" defTabSz="896117">
              <a:spcAft>
                <a:spcPts val="576"/>
              </a:spcAft>
              <a:defRPr/>
            </a:pPr>
            <a:r>
              <a:rPr lang="en-US" sz="1960" kern="0" spc="116" dirty="0">
                <a:gradFill>
                  <a:gsLst>
                    <a:gs pos="71818">
                      <a:srgbClr val="0078D7"/>
                    </a:gs>
                    <a:gs pos="41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PROTECT</a:t>
            </a:r>
            <a:endParaRPr lang="en-US" sz="1764" kern="0" spc="116" dirty="0">
              <a:gradFill>
                <a:gsLst>
                  <a:gs pos="71818">
                    <a:srgbClr val="0078D7"/>
                  </a:gs>
                  <a:gs pos="41000">
                    <a:srgbClr val="0078D7"/>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endParaRPr>
          </a:p>
          <a:p>
            <a:pPr algn="r" defTabSz="896117" fontAlgn="base">
              <a:lnSpc>
                <a:spcPct val="90000"/>
              </a:lnSpc>
              <a:spcBef>
                <a:spcPct val="0"/>
              </a:spcBef>
              <a:spcAft>
                <a:spcPts val="588"/>
              </a:spcAft>
              <a:defRPr/>
            </a:pPr>
            <a:r>
              <a:rPr lang="en-US" sz="1372" kern="0" spc="96" dirty="0">
                <a:gradFill>
                  <a:gsLst>
                    <a:gs pos="0">
                      <a:srgbClr val="4B4B4B"/>
                    </a:gs>
                    <a:gs pos="100000">
                      <a:srgbClr val="4B4B4B"/>
                    </a:gs>
                  </a:gsLst>
                  <a:lin ang="5400000" scaled="1"/>
                </a:gradFill>
                <a:latin typeface="Segoe UI"/>
                <a:ea typeface="Segoe UI Black" panose="020B0A02040204020203" pitchFamily="34" charset="0"/>
                <a:cs typeface="Segoe UI Semibold" panose="020B0702040204020203" pitchFamily="34" charset="0"/>
              </a:rPr>
              <a:t>across all endpoints, from sensors to the datacenter</a:t>
            </a:r>
          </a:p>
        </p:txBody>
      </p:sp>
    </p:spTree>
    <p:extLst>
      <p:ext uri="{BB962C8B-B14F-4D97-AF65-F5344CB8AC3E}">
        <p14:creationId xmlns:p14="http://schemas.microsoft.com/office/powerpoint/2010/main" val="284108601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8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8" presetClass="emph" presetSubtype="0" decel="100000" fill="hold" nodeType="withEffect">
                                  <p:stCondLst>
                                    <p:cond delay="500"/>
                                  </p:stCondLst>
                                  <p:childTnLst>
                                    <p:animRot by="5400000">
                                      <p:cBhvr>
                                        <p:cTn id="9" dur="1000" fill="hold"/>
                                        <p:tgtEl>
                                          <p:spTgt spid="3"/>
                                        </p:tgtEl>
                                        <p:attrNameLst>
                                          <p:attrName>r</p:attrName>
                                        </p:attrNameLst>
                                      </p:cBhvr>
                                    </p:animRot>
                                  </p:childTnLst>
                                </p:cTn>
                              </p:par>
                              <p:par>
                                <p:cTn id="10" presetID="6" presetClass="emph" presetSubtype="0" accel="100000" autoRev="1" fill="hold" nodeType="withEffect">
                                  <p:stCondLst>
                                    <p:cond delay="0"/>
                                  </p:stCondLst>
                                  <p:childTnLst>
                                    <p:animScale>
                                      <p:cBhvr>
                                        <p:cTn id="11" dur="800" fill="hold"/>
                                        <p:tgtEl>
                                          <p:spTgt spid="3"/>
                                        </p:tgtEl>
                                      </p:cBhvr>
                                      <p:by x="50000" y="50000"/>
                                    </p:animScale>
                                  </p:childTnLst>
                                </p:cTn>
                              </p:par>
                              <p:par>
                                <p:cTn id="12" presetID="10" presetClass="entr" presetSubtype="0" fill="hold" grpId="0" nodeType="withEffect">
                                  <p:stCondLst>
                                    <p:cond delay="75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750"/>
                                        <p:tgtEl>
                                          <p:spTgt spid="2"/>
                                        </p:tgtEl>
                                      </p:cBhvr>
                                    </p:animEffect>
                                  </p:childTnLst>
                                </p:cTn>
                              </p:par>
                              <p:par>
                                <p:cTn id="15" presetID="6" presetClass="emph" presetSubtype="0" accel="100000" autoRev="1" fill="hold" grpId="1" nodeType="withEffect">
                                  <p:stCondLst>
                                    <p:cond delay="0"/>
                                  </p:stCondLst>
                                  <p:childTnLst>
                                    <p:animScale>
                                      <p:cBhvr>
                                        <p:cTn id="16" dur="800" fill="hold"/>
                                        <p:tgtEl>
                                          <p:spTgt spid="2"/>
                                        </p:tgtEl>
                                      </p:cBhvr>
                                      <p:by x="50000" y="50000"/>
                                    </p:animScale>
                                  </p:childTnLst>
                                </p:cTn>
                              </p:par>
                              <p:par>
                                <p:cTn id="17" presetID="1" presetClass="entr" presetSubtype="0" fill="hold" nodeType="withEffect">
                                  <p:stCondLst>
                                    <p:cond delay="1500"/>
                                  </p:stCondLst>
                                  <p:childTnLst>
                                    <p:set>
                                      <p:cBhvr>
                                        <p:cTn id="18" dur="1" fill="hold">
                                          <p:stCondLst>
                                            <p:cond delay="0"/>
                                          </p:stCondLst>
                                        </p:cTn>
                                        <p:tgtEl>
                                          <p:spTgt spid="15"/>
                                        </p:tgtEl>
                                        <p:attrNameLst>
                                          <p:attrName>style.visibility</p:attrName>
                                        </p:attrNameLst>
                                      </p:cBhvr>
                                      <p:to>
                                        <p:strVal val="visible"/>
                                      </p:to>
                                    </p:set>
                                  </p:childTnLst>
                                </p:cTn>
                              </p:par>
                              <p:par>
                                <p:cTn id="19" presetID="6" presetClass="emph" presetSubtype="0" accel="100000" autoRev="1" fill="hold" nodeType="withEffect">
                                  <p:stCondLst>
                                    <p:cond delay="1000"/>
                                  </p:stCondLst>
                                  <p:childTnLst>
                                    <p:animScale>
                                      <p:cBhvr>
                                        <p:cTn id="20" dur="500" fill="hold"/>
                                        <p:tgtEl>
                                          <p:spTgt spid="15"/>
                                        </p:tgtEl>
                                      </p:cBhvr>
                                      <p:by x="0" y="0"/>
                                    </p:animScale>
                                  </p:childTnLst>
                                </p:cTn>
                              </p:par>
                              <p:par>
                                <p:cTn id="21" presetID="1" presetClass="entr" presetSubtype="0" fill="hold" nodeType="withEffect">
                                  <p:stCondLst>
                                    <p:cond delay="1550"/>
                                  </p:stCondLst>
                                  <p:childTnLst>
                                    <p:set>
                                      <p:cBhvr>
                                        <p:cTn id="22" dur="1" fill="hold">
                                          <p:stCondLst>
                                            <p:cond delay="0"/>
                                          </p:stCondLst>
                                        </p:cTn>
                                        <p:tgtEl>
                                          <p:spTgt spid="18"/>
                                        </p:tgtEl>
                                        <p:attrNameLst>
                                          <p:attrName>style.visibility</p:attrName>
                                        </p:attrNameLst>
                                      </p:cBhvr>
                                      <p:to>
                                        <p:strVal val="visible"/>
                                      </p:to>
                                    </p:set>
                                  </p:childTnLst>
                                </p:cTn>
                              </p:par>
                              <p:par>
                                <p:cTn id="23" presetID="6" presetClass="emph" presetSubtype="0" accel="100000" autoRev="1" fill="hold" nodeType="withEffect">
                                  <p:stCondLst>
                                    <p:cond delay="1050"/>
                                  </p:stCondLst>
                                  <p:childTnLst>
                                    <p:animScale>
                                      <p:cBhvr>
                                        <p:cTn id="24" dur="500" fill="hold"/>
                                        <p:tgtEl>
                                          <p:spTgt spid="18"/>
                                        </p:tgtEl>
                                      </p:cBhvr>
                                      <p:by x="0" y="0"/>
                                    </p:animScale>
                                  </p:childTnLst>
                                </p:cTn>
                              </p:par>
                              <p:par>
                                <p:cTn id="25" presetID="1" presetClass="entr" presetSubtype="0" fill="hold" nodeType="withEffect">
                                  <p:stCondLst>
                                    <p:cond delay="1600"/>
                                  </p:stCondLst>
                                  <p:childTnLst>
                                    <p:set>
                                      <p:cBhvr>
                                        <p:cTn id="26" dur="1" fill="hold">
                                          <p:stCondLst>
                                            <p:cond delay="0"/>
                                          </p:stCondLst>
                                        </p:cTn>
                                        <p:tgtEl>
                                          <p:spTgt spid="21"/>
                                        </p:tgtEl>
                                        <p:attrNameLst>
                                          <p:attrName>style.visibility</p:attrName>
                                        </p:attrNameLst>
                                      </p:cBhvr>
                                      <p:to>
                                        <p:strVal val="visible"/>
                                      </p:to>
                                    </p:set>
                                  </p:childTnLst>
                                </p:cTn>
                              </p:par>
                              <p:par>
                                <p:cTn id="27" presetID="6" presetClass="emph" presetSubtype="0" accel="100000" autoRev="1" fill="hold" nodeType="withEffect">
                                  <p:stCondLst>
                                    <p:cond delay="1100"/>
                                  </p:stCondLst>
                                  <p:childTnLst>
                                    <p:animScale>
                                      <p:cBhvr>
                                        <p:cTn id="28" dur="500" fill="hold"/>
                                        <p:tgtEl>
                                          <p:spTgt spid="21"/>
                                        </p:tgtEl>
                                      </p:cBhvr>
                                      <p:by x="0" y="0"/>
                                    </p:animScale>
                                  </p:childTnLst>
                                </p:cTn>
                              </p:par>
                              <p:par>
                                <p:cTn id="29" presetID="64" presetClass="path" presetSubtype="0" accel="50000" decel="50000" fill="hold" nodeType="withEffect">
                                  <p:stCondLst>
                                    <p:cond delay="1500"/>
                                  </p:stCondLst>
                                  <p:childTnLst>
                                    <p:animMotion origin="layout" path="M -5.94843E-7 3.61779E-6 L -5.94843E-7 -0.06968 " pathEditMode="relative" rAng="0" ptsTypes="AA">
                                      <p:cBhvr>
                                        <p:cTn id="30" dur="750" fill="hold"/>
                                        <p:tgtEl>
                                          <p:spTgt spid="3"/>
                                        </p:tgtEl>
                                        <p:attrNameLst>
                                          <p:attrName>ppt_x</p:attrName>
                                          <p:attrName>ppt_y</p:attrName>
                                        </p:attrNameLst>
                                      </p:cBhvr>
                                      <p:rCtr x="0" y="-3495"/>
                                    </p:animMotion>
                                  </p:childTnLst>
                                </p:cTn>
                              </p:par>
                              <p:par>
                                <p:cTn id="31" presetID="64" presetClass="path" presetSubtype="0" accel="50000" decel="50000" fill="hold" nodeType="withEffect">
                                  <p:stCondLst>
                                    <p:cond delay="1500"/>
                                  </p:stCondLst>
                                  <p:childTnLst>
                                    <p:animMotion origin="layout" path="M -4.68981E-6 -4.36223E-6 L -4.68981E-6 -0.0699 " pathEditMode="relative" rAng="0" ptsTypes="AA">
                                      <p:cBhvr>
                                        <p:cTn id="32" dur="750" fill="hold"/>
                                        <p:tgtEl>
                                          <p:spTgt spid="15"/>
                                        </p:tgtEl>
                                        <p:attrNameLst>
                                          <p:attrName>ppt_x</p:attrName>
                                          <p:attrName>ppt_y</p:attrName>
                                        </p:attrNameLst>
                                      </p:cBhvr>
                                      <p:rCtr x="0" y="-3495"/>
                                    </p:animMotion>
                                  </p:childTnLst>
                                </p:cTn>
                              </p:par>
                              <p:par>
                                <p:cTn id="33" presetID="64" presetClass="path" presetSubtype="0" accel="50000" decel="50000" fill="hold" nodeType="withEffect">
                                  <p:stCondLst>
                                    <p:cond delay="1500"/>
                                  </p:stCondLst>
                                  <p:childTnLst>
                                    <p:animMotion origin="layout" path="M -3.55374E-6 -4.36223E-6 L -3.55374E-6 -0.0699 " pathEditMode="relative" rAng="0" ptsTypes="AA">
                                      <p:cBhvr>
                                        <p:cTn id="34" dur="750" fill="hold"/>
                                        <p:tgtEl>
                                          <p:spTgt spid="18"/>
                                        </p:tgtEl>
                                        <p:attrNameLst>
                                          <p:attrName>ppt_x</p:attrName>
                                          <p:attrName>ppt_y</p:attrName>
                                        </p:attrNameLst>
                                      </p:cBhvr>
                                      <p:rCtr x="0" y="-3495"/>
                                    </p:animMotion>
                                  </p:childTnLst>
                                </p:cTn>
                              </p:par>
                              <p:par>
                                <p:cTn id="35" presetID="64" presetClass="path" presetSubtype="0" accel="50000" decel="50000" fill="hold" nodeType="withEffect">
                                  <p:stCondLst>
                                    <p:cond delay="1500"/>
                                  </p:stCondLst>
                                  <p:childTnLst>
                                    <p:animMotion origin="layout" path="M -5.94843E-7 -3.45892E-6 L -5.94843E-7 -0.06967 " pathEditMode="relative" rAng="0" ptsTypes="AA">
                                      <p:cBhvr>
                                        <p:cTn id="36" dur="750" fill="hold"/>
                                        <p:tgtEl>
                                          <p:spTgt spid="21"/>
                                        </p:tgtEl>
                                        <p:attrNameLst>
                                          <p:attrName>ppt_x</p:attrName>
                                          <p:attrName>ppt_y</p:attrName>
                                        </p:attrNameLst>
                                      </p:cBhvr>
                                      <p:rCtr x="0" y="-3495"/>
                                    </p:animMotion>
                                  </p:childTnLst>
                                </p:cTn>
                              </p:par>
                              <p:par>
                                <p:cTn id="37" presetID="64" presetClass="path" presetSubtype="0" accel="50000" decel="50000" fill="hold" grpId="2" nodeType="withEffect">
                                  <p:stCondLst>
                                    <p:cond delay="1500"/>
                                  </p:stCondLst>
                                  <p:childTnLst>
                                    <p:animMotion origin="layout" path="M -5.94843E-7 3.61779E-6 L -5.94843E-7 -0.06968 " pathEditMode="relative" rAng="0" ptsTypes="AA">
                                      <p:cBhvr>
                                        <p:cTn id="38" dur="750" fill="hold"/>
                                        <p:tgtEl>
                                          <p:spTgt spid="2"/>
                                        </p:tgtEl>
                                        <p:attrNameLst>
                                          <p:attrName>ppt_x</p:attrName>
                                          <p:attrName>ppt_y</p:attrName>
                                        </p:attrNameLst>
                                      </p:cBhvr>
                                      <p:rCtr x="0" y="-3495"/>
                                    </p:animMotion>
                                  </p:childTnLst>
                                </p:cTn>
                              </p:par>
                              <p:par>
                                <p:cTn id="39" presetID="10" presetClass="entr" presetSubtype="0" fill="hold" grpId="1" nodeType="withEffect">
                                  <p:stCondLst>
                                    <p:cond delay="190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10" presetClass="entr" presetSubtype="0" fill="hold" grpId="1" nodeType="withEffect">
                                  <p:stCondLst>
                                    <p:cond delay="19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250"/>
                                        <p:tgtEl>
                                          <p:spTgt spid="27"/>
                                        </p:tgtEl>
                                      </p:cBhvr>
                                    </p:animEffect>
                                  </p:childTnLst>
                                </p:cTn>
                              </p:par>
                              <p:par>
                                <p:cTn id="45" presetID="10" presetClass="entr" presetSubtype="0" fill="hold" grpId="1" nodeType="withEffect">
                                  <p:stCondLst>
                                    <p:cond delay="190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250"/>
                                        <p:tgtEl>
                                          <p:spTgt spid="28"/>
                                        </p:tgtEl>
                                      </p:cBhvr>
                                    </p:animEffect>
                                  </p:childTnLst>
                                </p:cTn>
                              </p:par>
                              <p:par>
                                <p:cTn id="48" presetID="42" presetClass="path" presetSubtype="0" accel="20000" decel="80000" fill="hold" grpId="0" nodeType="withEffect">
                                  <p:stCondLst>
                                    <p:cond delay="1500"/>
                                  </p:stCondLst>
                                  <p:childTnLst>
                                    <p:animMotion origin="layout" path="M -1.8892E-6 -3.98094E-6 L -1.8892E-6 0.15547 " pathEditMode="relative" rAng="0" ptsTypes="AA">
                                      <p:cBhvr>
                                        <p:cTn id="49" dur="750" spd="-100000" fill="hold"/>
                                        <p:tgtEl>
                                          <p:spTgt spid="26"/>
                                        </p:tgtEl>
                                        <p:attrNameLst>
                                          <p:attrName>ppt_x</p:attrName>
                                          <p:attrName>ppt_y</p:attrName>
                                        </p:attrNameLst>
                                      </p:cBhvr>
                                      <p:rCtr x="0" y="7762"/>
                                    </p:animMotion>
                                  </p:childTnLst>
                                </p:cTn>
                              </p:par>
                              <p:par>
                                <p:cTn id="50" presetID="42" presetClass="path" presetSubtype="0" accel="20000" decel="80000" fill="hold" grpId="0" nodeType="withEffect">
                                  <p:stCondLst>
                                    <p:cond delay="1500"/>
                                  </p:stCondLst>
                                  <p:childTnLst>
                                    <p:animMotion origin="layout" path="M -5.94843E-7 -1.28915E-6 L -5.94843E-7 0.16705 " pathEditMode="relative" rAng="0" ptsTypes="AA">
                                      <p:cBhvr>
                                        <p:cTn id="51" dur="750" spd="-100000" fill="hold"/>
                                        <p:tgtEl>
                                          <p:spTgt spid="27"/>
                                        </p:tgtEl>
                                        <p:attrNameLst>
                                          <p:attrName>ppt_x</p:attrName>
                                          <p:attrName>ppt_y</p:attrName>
                                        </p:attrNameLst>
                                      </p:cBhvr>
                                      <p:rCtr x="0" y="8352"/>
                                    </p:animMotion>
                                  </p:childTnLst>
                                </p:cTn>
                              </p:par>
                              <p:par>
                                <p:cTn id="52" presetID="42" presetClass="path" presetSubtype="0" accel="20000" decel="80000" fill="hold" grpId="0" nodeType="withEffect">
                                  <p:stCondLst>
                                    <p:cond delay="1500"/>
                                  </p:stCondLst>
                                  <p:childTnLst>
                                    <p:animMotion origin="layout" path="M 3.30865E-6 -3.98094E-6 L 3.30865E-6 0.15139 " pathEditMode="relative" rAng="0" ptsTypes="AA">
                                      <p:cBhvr>
                                        <p:cTn id="53" dur="750" spd="-100000" fill="hold"/>
                                        <p:tgtEl>
                                          <p:spTgt spid="28"/>
                                        </p:tgtEl>
                                        <p:attrNameLst>
                                          <p:attrName>ppt_x</p:attrName>
                                          <p:attrName>ppt_y</p:attrName>
                                        </p:attrNameLst>
                                      </p:cBhvr>
                                      <p:rCtr x="0" y="75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26" grpId="0"/>
      <p:bldP spid="26" grpId="1"/>
      <p:bldP spid="27" grpId="0"/>
      <p:bldP spid="27" grpId="1"/>
      <p:bldP spid="28" grpId="0"/>
      <p:bldP spid="28" grpId="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4B3531-D8A5-4BCE-9253-30F8E189FF80}"/>
              </a:ext>
            </a:extLst>
          </p:cNvPr>
          <p:cNvSpPr/>
          <p:nvPr/>
        </p:nvSpPr>
        <p:spPr>
          <a:xfrm>
            <a:off x="294429" y="1235057"/>
            <a:ext cx="4642476" cy="1086046"/>
          </a:xfrm>
          <a:prstGeom prst="rect">
            <a:avLst/>
          </a:prstGeom>
        </p:spPr>
        <p:txBody>
          <a:bodyPr wrap="square" lIns="143391" tIns="89619" rIns="143391" bIns="89619">
            <a:spAutoFit/>
          </a:bodyPr>
          <a:lstStyle/>
          <a:p>
            <a:pPr defTabSz="896211"/>
            <a:r>
              <a:rPr lang="en-US" sz="1960" dirty="0">
                <a:solidFill>
                  <a:srgbClr val="505050"/>
                </a:solidFill>
                <a:latin typeface="Segoe UI"/>
                <a:cs typeface="Segoe UI Light" panose="020B0502040204020203" pitchFamily="34" charset="0"/>
              </a:rPr>
              <a:t>Unique insights, informed by trillions of signals. This signal is leveraged across all of Microsoft’s security services</a:t>
            </a:r>
          </a:p>
        </p:txBody>
      </p:sp>
      <p:sp>
        <p:nvSpPr>
          <p:cNvPr id="52" name="Title 29">
            <a:extLst>
              <a:ext uri="{FF2B5EF4-FFF2-40B4-BE49-F238E27FC236}">
                <a16:creationId xmlns:a16="http://schemas.microsoft.com/office/drawing/2014/main" id="{51980D09-73AD-4205-B92F-D4785D1A8376}"/>
              </a:ext>
            </a:extLst>
          </p:cNvPr>
          <p:cNvSpPr txBox="1">
            <a:spLocks/>
          </p:cNvSpPr>
          <p:nvPr/>
        </p:nvSpPr>
        <p:spPr>
          <a:xfrm>
            <a:off x="305379" y="519375"/>
            <a:ext cx="4928086" cy="899304"/>
          </a:xfrm>
          <a:prstGeom prst="rect">
            <a:avLst/>
          </a:prstGeom>
        </p:spPr>
        <p:txBody>
          <a:bodyPr vert="horz" wrap="square" lIns="143391" tIns="89619" rIns="143391" bIns="89619" rtlCol="0" anchor="t">
            <a:noAutofit/>
          </a:bodyPr>
          <a:lstStyle>
            <a:lvl1pPr algn="l" defTabSz="914367" rtl="0" eaLnBrk="1" latinLnBrk="0" hangingPunct="1">
              <a:lnSpc>
                <a:spcPct val="90000"/>
              </a:lnSpc>
              <a:spcBef>
                <a:spcPct val="0"/>
              </a:spcBef>
              <a:buNone/>
              <a:defRPr lang="en-US" sz="4313"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211">
              <a:lnSpc>
                <a:spcPct val="100000"/>
              </a:lnSpc>
              <a:spcBef>
                <a:spcPts val="0"/>
              </a:spcBef>
            </a:pPr>
            <a:endParaRPr lang="en-US" sz="3137" b="1" spc="118" dirty="0">
              <a:ln>
                <a:noFill/>
              </a:ln>
              <a:solidFill>
                <a:srgbClr val="505050"/>
              </a:solidFill>
              <a:latin typeface="Segoe UI"/>
              <a:cs typeface="Segoe UI Light" panose="020B0502040204020203" pitchFamily="34" charset="0"/>
            </a:endParaRPr>
          </a:p>
        </p:txBody>
      </p:sp>
      <p:cxnSp>
        <p:nvCxnSpPr>
          <p:cNvPr id="27" name="On-premise node 1 line"/>
          <p:cNvCxnSpPr>
            <a:cxnSpLocks/>
            <a:stCxn id="7" idx="7"/>
            <a:endCxn id="87" idx="2"/>
          </p:cNvCxnSpPr>
          <p:nvPr/>
        </p:nvCxnSpPr>
        <p:spPr>
          <a:xfrm flipV="1">
            <a:off x="8479733" y="3938294"/>
            <a:ext cx="2897339" cy="1245732"/>
          </a:xfrm>
          <a:prstGeom prst="line">
            <a:avLst/>
          </a:prstGeom>
          <a:noFill/>
          <a:ln w="25400" cap="rnd" cmpd="sng" algn="ctr">
            <a:solidFill>
              <a:srgbClr val="0078D7"/>
            </a:solidFill>
            <a:prstDash val="sysDot"/>
            <a:headEnd type="none"/>
            <a:tailEnd type="none"/>
          </a:ln>
          <a:effectLst/>
        </p:spPr>
      </p:cxnSp>
      <p:cxnSp>
        <p:nvCxnSpPr>
          <p:cNvPr id="33" name="On-premise node 1 line"/>
          <p:cNvCxnSpPr>
            <a:cxnSpLocks/>
            <a:stCxn id="13" idx="3"/>
            <a:endCxn id="31" idx="7"/>
          </p:cNvCxnSpPr>
          <p:nvPr/>
        </p:nvCxnSpPr>
        <p:spPr>
          <a:xfrm flipH="1">
            <a:off x="2018487" y="4536511"/>
            <a:ext cx="584199" cy="674324"/>
          </a:xfrm>
          <a:prstGeom prst="line">
            <a:avLst/>
          </a:prstGeom>
          <a:noFill/>
          <a:ln w="25400" cap="rnd" cmpd="sng" algn="ctr">
            <a:solidFill>
              <a:srgbClr val="0078D7"/>
            </a:solidFill>
            <a:prstDash val="sysDot"/>
            <a:headEnd type="none"/>
            <a:tailEnd type="none"/>
          </a:ln>
          <a:effectLst/>
        </p:spPr>
      </p:cxnSp>
      <p:cxnSp>
        <p:nvCxnSpPr>
          <p:cNvPr id="39" name="On-premise node 1 line"/>
          <p:cNvCxnSpPr>
            <a:cxnSpLocks/>
            <a:stCxn id="80" idx="2"/>
            <a:endCxn id="13" idx="6"/>
          </p:cNvCxnSpPr>
          <p:nvPr/>
        </p:nvCxnSpPr>
        <p:spPr>
          <a:xfrm flipH="1" flipV="1">
            <a:off x="3830966" y="4027741"/>
            <a:ext cx="992449" cy="207027"/>
          </a:xfrm>
          <a:prstGeom prst="line">
            <a:avLst/>
          </a:prstGeom>
          <a:noFill/>
          <a:ln w="25400" cap="rnd" cmpd="sng" algn="ctr">
            <a:solidFill>
              <a:srgbClr val="0078D7"/>
            </a:solidFill>
            <a:prstDash val="sysDot"/>
            <a:headEnd type="none"/>
            <a:tailEnd type="none"/>
          </a:ln>
          <a:effectLst/>
        </p:spPr>
      </p:cxnSp>
      <p:cxnSp>
        <p:nvCxnSpPr>
          <p:cNvPr id="40" name="On-premise node 1 line"/>
          <p:cNvCxnSpPr>
            <a:cxnSpLocks/>
            <a:stCxn id="38" idx="2"/>
            <a:endCxn id="19" idx="5"/>
          </p:cNvCxnSpPr>
          <p:nvPr/>
        </p:nvCxnSpPr>
        <p:spPr>
          <a:xfrm flipH="1" flipV="1">
            <a:off x="6292504" y="2195000"/>
            <a:ext cx="2822071" cy="1905336"/>
          </a:xfrm>
          <a:prstGeom prst="line">
            <a:avLst/>
          </a:prstGeom>
          <a:noFill/>
          <a:ln w="25400" cap="rnd" cmpd="sng" algn="ctr">
            <a:solidFill>
              <a:srgbClr val="0078D7"/>
            </a:solidFill>
            <a:prstDash val="sysDot"/>
            <a:headEnd type="none"/>
            <a:tailEnd type="none"/>
          </a:ln>
          <a:effectLst/>
        </p:spPr>
      </p:cxnSp>
      <p:cxnSp>
        <p:nvCxnSpPr>
          <p:cNvPr id="43" name="On-premise node 1 line"/>
          <p:cNvCxnSpPr>
            <a:cxnSpLocks/>
            <a:stCxn id="7" idx="2"/>
            <a:endCxn id="30" idx="6"/>
          </p:cNvCxnSpPr>
          <p:nvPr/>
        </p:nvCxnSpPr>
        <p:spPr>
          <a:xfrm flipH="1">
            <a:off x="4995227" y="5761420"/>
            <a:ext cx="2090554" cy="489519"/>
          </a:xfrm>
          <a:prstGeom prst="line">
            <a:avLst/>
          </a:prstGeom>
          <a:noFill/>
          <a:ln w="25400" cap="rnd" cmpd="sng" algn="ctr">
            <a:solidFill>
              <a:srgbClr val="0078D7"/>
            </a:solidFill>
            <a:prstDash val="sysDot"/>
            <a:headEnd type="none"/>
            <a:tailEnd type="none"/>
          </a:ln>
          <a:effectLst/>
        </p:spPr>
      </p:cxnSp>
      <p:cxnSp>
        <p:nvCxnSpPr>
          <p:cNvPr id="46" name="On-premise node 1 line"/>
          <p:cNvCxnSpPr>
            <a:cxnSpLocks/>
            <a:stCxn id="84" idx="1"/>
            <a:endCxn id="36" idx="5"/>
          </p:cNvCxnSpPr>
          <p:nvPr/>
        </p:nvCxnSpPr>
        <p:spPr>
          <a:xfrm flipH="1" flipV="1">
            <a:off x="8550903" y="2308622"/>
            <a:ext cx="815834" cy="445933"/>
          </a:xfrm>
          <a:prstGeom prst="line">
            <a:avLst/>
          </a:prstGeom>
          <a:noFill/>
          <a:ln w="25400" cap="rnd" cmpd="sng" algn="ctr">
            <a:solidFill>
              <a:srgbClr val="0078D7"/>
            </a:solidFill>
            <a:prstDash val="sysDot"/>
            <a:headEnd type="none"/>
            <a:tailEnd type="none"/>
          </a:ln>
          <a:effectLst/>
        </p:spPr>
      </p:cxnSp>
      <p:cxnSp>
        <p:nvCxnSpPr>
          <p:cNvPr id="58" name="On-premise node 1 line"/>
          <p:cNvCxnSpPr>
            <a:cxnSpLocks/>
            <a:endCxn id="92" idx="6"/>
          </p:cNvCxnSpPr>
          <p:nvPr/>
        </p:nvCxnSpPr>
        <p:spPr>
          <a:xfrm flipH="1" flipV="1">
            <a:off x="9030981" y="700410"/>
            <a:ext cx="1778471" cy="1005994"/>
          </a:xfrm>
          <a:prstGeom prst="line">
            <a:avLst/>
          </a:prstGeom>
          <a:noFill/>
          <a:ln w="25400" cap="rnd" cmpd="sng" algn="ctr">
            <a:solidFill>
              <a:srgbClr val="0078D7"/>
            </a:solidFill>
            <a:prstDash val="sysDot"/>
            <a:headEnd type="none"/>
            <a:tailEnd type="none"/>
          </a:ln>
          <a:effectLst/>
        </p:spPr>
      </p:cxnSp>
      <p:cxnSp>
        <p:nvCxnSpPr>
          <p:cNvPr id="65" name="On-premise node 1 line"/>
          <p:cNvCxnSpPr>
            <a:cxnSpLocks/>
            <a:stCxn id="38" idx="5"/>
            <a:endCxn id="16" idx="0"/>
          </p:cNvCxnSpPr>
          <p:nvPr/>
        </p:nvCxnSpPr>
        <p:spPr>
          <a:xfrm>
            <a:off x="10579666" y="4707197"/>
            <a:ext cx="550445" cy="684483"/>
          </a:xfrm>
          <a:prstGeom prst="line">
            <a:avLst/>
          </a:prstGeom>
          <a:noFill/>
          <a:ln w="25400" cap="rnd" cmpd="sng" algn="ctr">
            <a:solidFill>
              <a:srgbClr val="0078D7"/>
            </a:solidFill>
            <a:prstDash val="sysDot"/>
            <a:headEnd type="none"/>
            <a:tailEnd type="none"/>
          </a:ln>
          <a:effectLst/>
        </p:spPr>
      </p:cxnSp>
      <p:sp>
        <p:nvSpPr>
          <p:cNvPr id="79" name="Oval 78"/>
          <p:cNvSpPr/>
          <p:nvPr/>
        </p:nvSpPr>
        <p:spPr bwMode="auto">
          <a:xfrm>
            <a:off x="3474604" y="4835374"/>
            <a:ext cx="525340" cy="52534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24" fontAlgn="base">
              <a:spcBef>
                <a:spcPct val="0"/>
              </a:spcBef>
              <a:spcAft>
                <a:spcPct val="0"/>
              </a:spcAft>
              <a:defRPr/>
            </a:pPr>
            <a:endParaRPr lang="en-US" sz="1960">
              <a:gradFill>
                <a:gsLst>
                  <a:gs pos="0">
                    <a:srgbClr val="FFFFFF"/>
                  </a:gs>
                  <a:gs pos="100000">
                    <a:srgbClr val="FFFFFF"/>
                  </a:gs>
                </a:gsLst>
                <a:lin ang="5400000" scaled="0"/>
              </a:gradFill>
              <a:latin typeface="Segoe UI"/>
            </a:endParaRPr>
          </a:p>
        </p:txBody>
      </p:sp>
      <p:sp>
        <p:nvSpPr>
          <p:cNvPr id="80" name="Oval 79"/>
          <p:cNvSpPr/>
          <p:nvPr/>
        </p:nvSpPr>
        <p:spPr bwMode="auto">
          <a:xfrm>
            <a:off x="4823415" y="4085846"/>
            <a:ext cx="297843" cy="29784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24" fontAlgn="base">
              <a:spcBef>
                <a:spcPct val="0"/>
              </a:spcBef>
              <a:spcAft>
                <a:spcPct val="0"/>
              </a:spcAft>
              <a:defRPr/>
            </a:pPr>
            <a:endParaRPr lang="en-US" sz="1960">
              <a:gradFill>
                <a:gsLst>
                  <a:gs pos="0">
                    <a:srgbClr val="FFFFFF"/>
                  </a:gs>
                  <a:gs pos="100000">
                    <a:srgbClr val="FFFFFF"/>
                  </a:gs>
                </a:gsLst>
                <a:lin ang="5400000" scaled="0"/>
              </a:gradFill>
              <a:latin typeface="Segoe UI"/>
            </a:endParaRPr>
          </a:p>
        </p:txBody>
      </p:sp>
      <p:sp>
        <p:nvSpPr>
          <p:cNvPr id="81" name="Oval 80"/>
          <p:cNvSpPr/>
          <p:nvPr/>
        </p:nvSpPr>
        <p:spPr bwMode="auto">
          <a:xfrm>
            <a:off x="1013981" y="4111517"/>
            <a:ext cx="525340" cy="52534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24" fontAlgn="base">
              <a:spcBef>
                <a:spcPct val="0"/>
              </a:spcBef>
              <a:spcAft>
                <a:spcPct val="0"/>
              </a:spcAft>
              <a:defRPr/>
            </a:pPr>
            <a:endParaRPr lang="en-US" sz="1960">
              <a:gradFill>
                <a:gsLst>
                  <a:gs pos="0">
                    <a:srgbClr val="FFFFFF"/>
                  </a:gs>
                  <a:gs pos="100000">
                    <a:srgbClr val="FFFFFF"/>
                  </a:gs>
                </a:gsLst>
                <a:lin ang="5400000" scaled="0"/>
              </a:gradFill>
              <a:latin typeface="Segoe UI"/>
            </a:endParaRPr>
          </a:p>
        </p:txBody>
      </p:sp>
      <p:sp>
        <p:nvSpPr>
          <p:cNvPr id="82" name="Oval 81"/>
          <p:cNvSpPr/>
          <p:nvPr/>
        </p:nvSpPr>
        <p:spPr bwMode="auto">
          <a:xfrm>
            <a:off x="2663041" y="5766163"/>
            <a:ext cx="297843" cy="29784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24" fontAlgn="base">
              <a:spcBef>
                <a:spcPct val="0"/>
              </a:spcBef>
              <a:spcAft>
                <a:spcPct val="0"/>
              </a:spcAft>
              <a:defRPr/>
            </a:pPr>
            <a:endParaRPr lang="en-US" sz="1960">
              <a:gradFill>
                <a:gsLst>
                  <a:gs pos="0">
                    <a:srgbClr val="FFFFFF"/>
                  </a:gs>
                  <a:gs pos="100000">
                    <a:srgbClr val="FFFFFF"/>
                  </a:gs>
                </a:gsLst>
                <a:lin ang="5400000" scaled="0"/>
              </a:gradFill>
              <a:latin typeface="Segoe UI"/>
            </a:endParaRPr>
          </a:p>
        </p:txBody>
      </p:sp>
      <p:sp>
        <p:nvSpPr>
          <p:cNvPr id="83" name="Oval 82"/>
          <p:cNvSpPr/>
          <p:nvPr/>
        </p:nvSpPr>
        <p:spPr bwMode="auto">
          <a:xfrm>
            <a:off x="5891835" y="5725601"/>
            <a:ext cx="525340" cy="52534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24" fontAlgn="base">
              <a:spcBef>
                <a:spcPct val="0"/>
              </a:spcBef>
              <a:spcAft>
                <a:spcPct val="0"/>
              </a:spcAft>
              <a:defRPr/>
            </a:pPr>
            <a:endParaRPr lang="en-US" sz="1960">
              <a:gradFill>
                <a:gsLst>
                  <a:gs pos="0">
                    <a:srgbClr val="FFFFFF"/>
                  </a:gs>
                  <a:gs pos="100000">
                    <a:srgbClr val="FFFFFF"/>
                  </a:gs>
                </a:gsLst>
                <a:lin ang="5400000" scaled="0"/>
              </a:gradFill>
              <a:latin typeface="Segoe UI"/>
            </a:endParaRPr>
          </a:p>
        </p:txBody>
      </p:sp>
      <p:sp>
        <p:nvSpPr>
          <p:cNvPr id="84" name="Oval 83"/>
          <p:cNvSpPr/>
          <p:nvPr/>
        </p:nvSpPr>
        <p:spPr bwMode="auto">
          <a:xfrm>
            <a:off x="9323120" y="2710936"/>
            <a:ext cx="297843" cy="29784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24" fontAlgn="base">
              <a:spcBef>
                <a:spcPct val="0"/>
              </a:spcBef>
              <a:spcAft>
                <a:spcPct val="0"/>
              </a:spcAft>
              <a:defRPr/>
            </a:pPr>
            <a:endParaRPr lang="en-US" sz="1960">
              <a:gradFill>
                <a:gsLst>
                  <a:gs pos="0">
                    <a:srgbClr val="FFFFFF"/>
                  </a:gs>
                  <a:gs pos="100000">
                    <a:srgbClr val="FFFFFF"/>
                  </a:gs>
                </a:gsLst>
                <a:lin ang="5400000" scaled="0"/>
              </a:gradFill>
              <a:latin typeface="Segoe UI"/>
            </a:endParaRPr>
          </a:p>
        </p:txBody>
      </p:sp>
      <p:sp>
        <p:nvSpPr>
          <p:cNvPr id="85" name="Oval 84"/>
          <p:cNvSpPr/>
          <p:nvPr/>
        </p:nvSpPr>
        <p:spPr bwMode="auto">
          <a:xfrm>
            <a:off x="9264391" y="1427716"/>
            <a:ext cx="525340" cy="52534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24" fontAlgn="base">
              <a:spcBef>
                <a:spcPct val="0"/>
              </a:spcBef>
              <a:spcAft>
                <a:spcPct val="0"/>
              </a:spcAft>
              <a:defRPr/>
            </a:pPr>
            <a:endParaRPr lang="en-US" sz="1960">
              <a:gradFill>
                <a:gsLst>
                  <a:gs pos="0">
                    <a:srgbClr val="FFFFFF"/>
                  </a:gs>
                  <a:gs pos="100000">
                    <a:srgbClr val="FFFFFF"/>
                  </a:gs>
                </a:gsLst>
                <a:lin ang="5400000" scaled="0"/>
              </a:gradFill>
              <a:latin typeface="Segoe UI"/>
            </a:endParaRPr>
          </a:p>
        </p:txBody>
      </p:sp>
      <p:sp>
        <p:nvSpPr>
          <p:cNvPr id="86" name="Oval 85"/>
          <p:cNvSpPr/>
          <p:nvPr/>
        </p:nvSpPr>
        <p:spPr bwMode="auto">
          <a:xfrm>
            <a:off x="9115469" y="6349053"/>
            <a:ext cx="297843" cy="29784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24" fontAlgn="base">
              <a:spcBef>
                <a:spcPct val="0"/>
              </a:spcBef>
              <a:spcAft>
                <a:spcPct val="0"/>
              </a:spcAft>
              <a:defRPr/>
            </a:pPr>
            <a:endParaRPr lang="en-US" sz="1960">
              <a:gradFill>
                <a:gsLst>
                  <a:gs pos="0">
                    <a:srgbClr val="FFFFFF"/>
                  </a:gs>
                  <a:gs pos="100000">
                    <a:srgbClr val="FFFFFF"/>
                  </a:gs>
                </a:gsLst>
                <a:lin ang="5400000" scaled="0"/>
              </a:gradFill>
              <a:latin typeface="Segoe UI"/>
            </a:endParaRPr>
          </a:p>
        </p:txBody>
      </p:sp>
      <p:sp>
        <p:nvSpPr>
          <p:cNvPr id="87" name="Oval 86"/>
          <p:cNvSpPr/>
          <p:nvPr/>
        </p:nvSpPr>
        <p:spPr bwMode="auto">
          <a:xfrm>
            <a:off x="11377072" y="3675625"/>
            <a:ext cx="525340" cy="52534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24" fontAlgn="base">
              <a:spcBef>
                <a:spcPct val="0"/>
              </a:spcBef>
              <a:spcAft>
                <a:spcPct val="0"/>
              </a:spcAft>
              <a:defRPr/>
            </a:pPr>
            <a:endParaRPr lang="en-US" sz="1960">
              <a:gradFill>
                <a:gsLst>
                  <a:gs pos="0">
                    <a:srgbClr val="FFFFFF"/>
                  </a:gs>
                  <a:gs pos="100000">
                    <a:srgbClr val="FFFFFF"/>
                  </a:gs>
                </a:gsLst>
                <a:lin ang="5400000" scaled="0"/>
              </a:gradFill>
              <a:latin typeface="Segoe UI"/>
            </a:endParaRPr>
          </a:p>
        </p:txBody>
      </p:sp>
      <p:sp>
        <p:nvSpPr>
          <p:cNvPr id="88" name="Oval 87"/>
          <p:cNvSpPr/>
          <p:nvPr/>
        </p:nvSpPr>
        <p:spPr bwMode="auto">
          <a:xfrm>
            <a:off x="7951454" y="4291092"/>
            <a:ext cx="297843" cy="29784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24" fontAlgn="base">
              <a:spcBef>
                <a:spcPct val="0"/>
              </a:spcBef>
              <a:spcAft>
                <a:spcPct val="0"/>
              </a:spcAft>
              <a:defRPr/>
            </a:pPr>
            <a:endParaRPr lang="en-US" sz="1960">
              <a:gradFill>
                <a:gsLst>
                  <a:gs pos="0">
                    <a:srgbClr val="FFFFFF"/>
                  </a:gs>
                  <a:gs pos="100000">
                    <a:srgbClr val="FFFFFF"/>
                  </a:gs>
                </a:gsLst>
                <a:lin ang="5400000" scaled="0"/>
              </a:gradFill>
              <a:latin typeface="Segoe UI"/>
            </a:endParaRPr>
          </a:p>
        </p:txBody>
      </p:sp>
      <p:sp>
        <p:nvSpPr>
          <p:cNvPr id="89" name="Oval 88"/>
          <p:cNvSpPr/>
          <p:nvPr/>
        </p:nvSpPr>
        <p:spPr bwMode="auto">
          <a:xfrm>
            <a:off x="5486938" y="2688854"/>
            <a:ext cx="525340" cy="52534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24" fontAlgn="base">
              <a:spcBef>
                <a:spcPct val="0"/>
              </a:spcBef>
              <a:spcAft>
                <a:spcPct val="0"/>
              </a:spcAft>
              <a:defRPr/>
            </a:pPr>
            <a:endParaRPr lang="en-US" sz="1960">
              <a:gradFill>
                <a:gsLst>
                  <a:gs pos="0">
                    <a:srgbClr val="FFFFFF"/>
                  </a:gs>
                  <a:gs pos="100000">
                    <a:srgbClr val="FFFFFF"/>
                  </a:gs>
                </a:gsLst>
                <a:lin ang="5400000" scaled="0"/>
              </a:gradFill>
              <a:latin typeface="Segoe UI"/>
            </a:endParaRPr>
          </a:p>
        </p:txBody>
      </p:sp>
      <p:sp>
        <p:nvSpPr>
          <p:cNvPr id="90" name="Oval 89"/>
          <p:cNvSpPr/>
          <p:nvPr/>
        </p:nvSpPr>
        <p:spPr bwMode="auto">
          <a:xfrm>
            <a:off x="8199506" y="2944266"/>
            <a:ext cx="297843" cy="29784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24" fontAlgn="base">
              <a:spcBef>
                <a:spcPct val="0"/>
              </a:spcBef>
              <a:spcAft>
                <a:spcPct val="0"/>
              </a:spcAft>
              <a:defRPr/>
            </a:pPr>
            <a:endParaRPr lang="en-US" sz="1960">
              <a:gradFill>
                <a:gsLst>
                  <a:gs pos="0">
                    <a:srgbClr val="FFFFFF"/>
                  </a:gs>
                  <a:gs pos="100000">
                    <a:srgbClr val="FFFFFF"/>
                  </a:gs>
                </a:gsLst>
                <a:lin ang="5400000" scaled="0"/>
              </a:gradFill>
              <a:latin typeface="Segoe UI"/>
            </a:endParaRPr>
          </a:p>
        </p:txBody>
      </p:sp>
      <p:sp>
        <p:nvSpPr>
          <p:cNvPr id="91" name="Oval 90"/>
          <p:cNvSpPr/>
          <p:nvPr/>
        </p:nvSpPr>
        <p:spPr bwMode="auto">
          <a:xfrm>
            <a:off x="9371304" y="5241115"/>
            <a:ext cx="525340" cy="52534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24" fontAlgn="base">
              <a:spcBef>
                <a:spcPct val="0"/>
              </a:spcBef>
              <a:spcAft>
                <a:spcPct val="0"/>
              </a:spcAft>
              <a:defRPr/>
            </a:pPr>
            <a:endParaRPr lang="en-US" sz="1960">
              <a:gradFill>
                <a:gsLst>
                  <a:gs pos="0">
                    <a:srgbClr val="FFFFFF"/>
                  </a:gs>
                  <a:gs pos="100000">
                    <a:srgbClr val="FFFFFF"/>
                  </a:gs>
                </a:gsLst>
                <a:lin ang="5400000" scaled="0"/>
              </a:gradFill>
              <a:latin typeface="Segoe UI"/>
            </a:endParaRPr>
          </a:p>
        </p:txBody>
      </p:sp>
      <p:sp>
        <p:nvSpPr>
          <p:cNvPr id="92" name="Oval 91"/>
          <p:cNvSpPr/>
          <p:nvPr/>
        </p:nvSpPr>
        <p:spPr bwMode="auto">
          <a:xfrm>
            <a:off x="8733138" y="551489"/>
            <a:ext cx="297843" cy="29784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24" fontAlgn="base">
              <a:spcBef>
                <a:spcPct val="0"/>
              </a:spcBef>
              <a:spcAft>
                <a:spcPct val="0"/>
              </a:spcAft>
              <a:defRPr/>
            </a:pPr>
            <a:endParaRPr lang="en-US" sz="1960">
              <a:gradFill>
                <a:gsLst>
                  <a:gs pos="0">
                    <a:srgbClr val="FFFFFF"/>
                  </a:gs>
                  <a:gs pos="100000">
                    <a:srgbClr val="FFFFFF"/>
                  </a:gs>
                </a:gsLst>
                <a:lin ang="5400000" scaled="0"/>
              </a:gradFill>
              <a:latin typeface="Segoe UI"/>
            </a:endParaRPr>
          </a:p>
        </p:txBody>
      </p:sp>
      <p:cxnSp>
        <p:nvCxnSpPr>
          <p:cNvPr id="93" name="On-premise node 1 line"/>
          <p:cNvCxnSpPr>
            <a:cxnSpLocks/>
          </p:cNvCxnSpPr>
          <p:nvPr/>
        </p:nvCxnSpPr>
        <p:spPr>
          <a:xfrm flipH="1" flipV="1">
            <a:off x="3783105" y="5171886"/>
            <a:ext cx="291383" cy="540344"/>
          </a:xfrm>
          <a:prstGeom prst="line">
            <a:avLst/>
          </a:prstGeom>
          <a:noFill/>
          <a:ln w="25400" cap="rnd" cmpd="sng" algn="ctr">
            <a:solidFill>
              <a:srgbClr val="0078D7"/>
            </a:solidFill>
            <a:prstDash val="sysDot"/>
            <a:headEnd type="none"/>
            <a:tailEnd type="none"/>
          </a:ln>
          <a:effectLst/>
        </p:spPr>
      </p:cxnSp>
      <p:cxnSp>
        <p:nvCxnSpPr>
          <p:cNvPr id="97" name="On-premise node 1 line"/>
          <p:cNvCxnSpPr>
            <a:cxnSpLocks/>
            <a:stCxn id="30" idx="2"/>
            <a:endCxn id="82" idx="5"/>
          </p:cNvCxnSpPr>
          <p:nvPr/>
        </p:nvCxnSpPr>
        <p:spPr>
          <a:xfrm flipH="1" flipV="1">
            <a:off x="2917265" y="6020390"/>
            <a:ext cx="625718" cy="230551"/>
          </a:xfrm>
          <a:prstGeom prst="line">
            <a:avLst/>
          </a:prstGeom>
          <a:noFill/>
          <a:ln w="25400" cap="rnd" cmpd="sng" algn="ctr">
            <a:solidFill>
              <a:srgbClr val="0078D7"/>
            </a:solidFill>
            <a:prstDash val="sysDot"/>
            <a:headEnd type="none"/>
            <a:tailEnd type="none"/>
          </a:ln>
          <a:effectLst/>
        </p:spPr>
      </p:cxnSp>
      <p:cxnSp>
        <p:nvCxnSpPr>
          <p:cNvPr id="100" name="On-premise node 1 line"/>
          <p:cNvCxnSpPr>
            <a:cxnSpLocks/>
            <a:stCxn id="13" idx="2"/>
            <a:endCxn id="81" idx="6"/>
          </p:cNvCxnSpPr>
          <p:nvPr/>
        </p:nvCxnSpPr>
        <p:spPr>
          <a:xfrm flipH="1">
            <a:off x="1539320" y="4027740"/>
            <a:ext cx="852627" cy="346446"/>
          </a:xfrm>
          <a:prstGeom prst="line">
            <a:avLst/>
          </a:prstGeom>
          <a:noFill/>
          <a:ln w="25400" cap="rnd" cmpd="sng" algn="ctr">
            <a:solidFill>
              <a:srgbClr val="0078D7"/>
            </a:solidFill>
            <a:prstDash val="sysDot"/>
            <a:headEnd type="none"/>
            <a:tailEnd type="none"/>
          </a:ln>
          <a:effectLst/>
        </p:spPr>
      </p:cxnSp>
      <p:cxnSp>
        <p:nvCxnSpPr>
          <p:cNvPr id="109" name="On-premise node 1 line"/>
          <p:cNvCxnSpPr>
            <a:cxnSpLocks/>
            <a:endCxn id="89" idx="5"/>
          </p:cNvCxnSpPr>
          <p:nvPr/>
        </p:nvCxnSpPr>
        <p:spPr>
          <a:xfrm flipH="1" flipV="1">
            <a:off x="5935343" y="3137259"/>
            <a:ext cx="353310" cy="497341"/>
          </a:xfrm>
          <a:prstGeom prst="line">
            <a:avLst/>
          </a:prstGeom>
          <a:noFill/>
          <a:ln w="25400" cap="rnd" cmpd="sng" algn="ctr">
            <a:solidFill>
              <a:srgbClr val="0078D7"/>
            </a:solidFill>
            <a:prstDash val="sysDot"/>
            <a:headEnd type="none"/>
            <a:tailEnd type="none"/>
          </a:ln>
          <a:effectLst/>
        </p:spPr>
      </p:cxnSp>
      <p:cxnSp>
        <p:nvCxnSpPr>
          <p:cNvPr id="113" name="On-premise node 1 line"/>
          <p:cNvCxnSpPr>
            <a:cxnSpLocks/>
            <a:stCxn id="83" idx="0"/>
            <a:endCxn id="36" idx="3"/>
          </p:cNvCxnSpPr>
          <p:nvPr/>
        </p:nvCxnSpPr>
        <p:spPr>
          <a:xfrm flipV="1">
            <a:off x="6154505" y="2308620"/>
            <a:ext cx="1328643" cy="3416980"/>
          </a:xfrm>
          <a:prstGeom prst="line">
            <a:avLst/>
          </a:prstGeom>
          <a:noFill/>
          <a:ln w="25400" cap="rnd" cmpd="sng" algn="ctr">
            <a:solidFill>
              <a:srgbClr val="0078D7"/>
            </a:solidFill>
            <a:prstDash val="sysDot"/>
            <a:headEnd type="none"/>
            <a:tailEnd type="none"/>
          </a:ln>
          <a:effectLst/>
        </p:spPr>
      </p:cxnSp>
      <p:cxnSp>
        <p:nvCxnSpPr>
          <p:cNvPr id="117" name="On-premise node 1 line"/>
          <p:cNvCxnSpPr>
            <a:cxnSpLocks/>
            <a:stCxn id="38" idx="2"/>
            <a:endCxn id="88" idx="6"/>
          </p:cNvCxnSpPr>
          <p:nvPr/>
        </p:nvCxnSpPr>
        <p:spPr>
          <a:xfrm flipH="1">
            <a:off x="8249295" y="4100337"/>
            <a:ext cx="865281" cy="339677"/>
          </a:xfrm>
          <a:prstGeom prst="line">
            <a:avLst/>
          </a:prstGeom>
          <a:noFill/>
          <a:ln w="25400" cap="rnd" cmpd="sng" algn="ctr">
            <a:solidFill>
              <a:srgbClr val="0078D7"/>
            </a:solidFill>
            <a:prstDash val="sysDot"/>
            <a:headEnd type="none"/>
            <a:tailEnd type="none"/>
          </a:ln>
          <a:effectLst/>
        </p:spPr>
      </p:cxnSp>
      <p:cxnSp>
        <p:nvCxnSpPr>
          <p:cNvPr id="125" name="On-premise node 1 line"/>
          <p:cNvCxnSpPr>
            <a:cxnSpLocks/>
            <a:stCxn id="30" idx="7"/>
            <a:endCxn id="90" idx="3"/>
          </p:cNvCxnSpPr>
          <p:nvPr/>
        </p:nvCxnSpPr>
        <p:spPr>
          <a:xfrm flipV="1">
            <a:off x="4782551" y="3198490"/>
            <a:ext cx="3460573" cy="2539004"/>
          </a:xfrm>
          <a:prstGeom prst="line">
            <a:avLst/>
          </a:prstGeom>
          <a:noFill/>
          <a:ln w="25400" cap="rnd" cmpd="sng" algn="ctr">
            <a:solidFill>
              <a:srgbClr val="0078D7"/>
            </a:solidFill>
            <a:prstDash val="sysDot"/>
            <a:headEnd type="none"/>
            <a:tailEnd type="none"/>
          </a:ln>
          <a:effectLst/>
        </p:spPr>
      </p:cxnSp>
      <p:cxnSp>
        <p:nvCxnSpPr>
          <p:cNvPr id="129" name="On-premise node 1 line"/>
          <p:cNvCxnSpPr>
            <a:cxnSpLocks/>
            <a:stCxn id="85" idx="6"/>
            <a:endCxn id="37" idx="2"/>
          </p:cNvCxnSpPr>
          <p:nvPr/>
        </p:nvCxnSpPr>
        <p:spPr>
          <a:xfrm flipV="1">
            <a:off x="9789729" y="1688049"/>
            <a:ext cx="283550" cy="2337"/>
          </a:xfrm>
          <a:prstGeom prst="line">
            <a:avLst/>
          </a:prstGeom>
          <a:noFill/>
          <a:ln w="25400" cap="rnd" cmpd="sng" algn="ctr">
            <a:solidFill>
              <a:srgbClr val="0078D7"/>
            </a:solidFill>
            <a:prstDash val="sysDot"/>
            <a:headEnd type="none"/>
            <a:tailEnd type="none"/>
          </a:ln>
          <a:effectLst/>
        </p:spPr>
      </p:cxnSp>
      <p:cxnSp>
        <p:nvCxnSpPr>
          <p:cNvPr id="139" name="On-premise node 1 line"/>
          <p:cNvCxnSpPr>
            <a:cxnSpLocks/>
          </p:cNvCxnSpPr>
          <p:nvPr/>
        </p:nvCxnSpPr>
        <p:spPr>
          <a:xfrm>
            <a:off x="9858739" y="5575396"/>
            <a:ext cx="950714" cy="604299"/>
          </a:xfrm>
          <a:prstGeom prst="line">
            <a:avLst/>
          </a:prstGeom>
          <a:noFill/>
          <a:ln w="19050" cap="flat" cmpd="sng" algn="ctr">
            <a:solidFill>
              <a:srgbClr val="0078D7"/>
            </a:solidFill>
            <a:prstDash val="sysDot"/>
            <a:headEnd type="none"/>
            <a:tailEnd type="none"/>
          </a:ln>
          <a:effectLst/>
        </p:spPr>
      </p:cxnSp>
      <p:cxnSp>
        <p:nvCxnSpPr>
          <p:cNvPr id="143" name="On-premise node 1 line"/>
          <p:cNvCxnSpPr>
            <a:cxnSpLocks/>
            <a:stCxn id="86" idx="1"/>
          </p:cNvCxnSpPr>
          <p:nvPr/>
        </p:nvCxnSpPr>
        <p:spPr>
          <a:xfrm flipH="1" flipV="1">
            <a:off x="8277325" y="5911979"/>
            <a:ext cx="881762" cy="480691"/>
          </a:xfrm>
          <a:prstGeom prst="line">
            <a:avLst/>
          </a:prstGeom>
          <a:noFill/>
          <a:ln w="25400" cap="rnd" cmpd="sng" algn="ctr">
            <a:solidFill>
              <a:srgbClr val="0078D7"/>
            </a:solidFill>
            <a:prstDash val="sysDot"/>
            <a:headEnd type="none"/>
            <a:tailEnd type="none"/>
          </a:ln>
          <a:effectLst/>
        </p:spPr>
      </p:cxnSp>
      <p:cxnSp>
        <p:nvCxnSpPr>
          <p:cNvPr id="126" name="On-premise node 1 line">
            <a:extLst>
              <a:ext uri="{FF2B5EF4-FFF2-40B4-BE49-F238E27FC236}">
                <a16:creationId xmlns:a16="http://schemas.microsoft.com/office/drawing/2014/main" id="{47C6D6CC-EEA2-42D7-9EE7-4C34CBCEBE3C}"/>
              </a:ext>
            </a:extLst>
          </p:cNvPr>
          <p:cNvCxnSpPr>
            <a:cxnSpLocks/>
            <a:endCxn id="38" idx="7"/>
          </p:cNvCxnSpPr>
          <p:nvPr/>
        </p:nvCxnSpPr>
        <p:spPr>
          <a:xfrm flipH="1">
            <a:off x="10579666" y="2085584"/>
            <a:ext cx="537233" cy="1407894"/>
          </a:xfrm>
          <a:prstGeom prst="line">
            <a:avLst/>
          </a:prstGeom>
          <a:noFill/>
          <a:ln w="25400" cap="rnd" cmpd="sng" algn="ctr">
            <a:solidFill>
              <a:srgbClr val="0078D7"/>
            </a:solidFill>
            <a:prstDash val="sysDot"/>
            <a:headEnd type="none"/>
            <a:tailEnd type="none"/>
          </a:ln>
          <a:effectLst/>
        </p:spPr>
      </p:cxnSp>
      <p:sp>
        <p:nvSpPr>
          <p:cNvPr id="16" name="03R"/>
          <p:cNvSpPr/>
          <p:nvPr/>
        </p:nvSpPr>
        <p:spPr bwMode="auto">
          <a:xfrm>
            <a:off x="10357811" y="5391679"/>
            <a:ext cx="1544600" cy="1544600"/>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19" fontAlgn="base">
              <a:lnSpc>
                <a:spcPct val="90000"/>
              </a:lnSpc>
              <a:spcBef>
                <a:spcPct val="0"/>
              </a:spcBef>
              <a:spcAft>
                <a:spcPct val="0"/>
              </a:spcAft>
              <a:defRPr/>
            </a:pPr>
            <a:r>
              <a:rPr lang="en-US" sz="2352" b="1" kern="0" dirty="0">
                <a:solidFill>
                  <a:srgbClr val="0078D7"/>
                </a:solidFill>
                <a:latin typeface="Segoe UI"/>
                <a:cs typeface="Segoe UI Semibold" panose="020B0702040204020203" pitchFamily="34" charset="0"/>
              </a:rPr>
              <a:t>450B </a:t>
            </a:r>
            <a:br>
              <a:rPr lang="en-US" sz="1373" kern="0" dirty="0">
                <a:solidFill>
                  <a:srgbClr val="505050"/>
                </a:solidFill>
                <a:latin typeface="Segoe UI"/>
                <a:ea typeface="Segoe UI" pitchFamily="34" charset="0"/>
                <a:cs typeface="Segoe UI Semilight" panose="020B0402040204020203" pitchFamily="34" charset="0"/>
              </a:rPr>
            </a:br>
            <a:r>
              <a:rPr lang="en-US" sz="1373" kern="0" dirty="0">
                <a:solidFill>
                  <a:srgbClr val="505050"/>
                </a:solidFill>
                <a:latin typeface="Segoe UI"/>
                <a:ea typeface="Segoe UI" pitchFamily="34" charset="0"/>
                <a:cs typeface="Segoe UI Semilight" panose="020B0402040204020203" pitchFamily="34" charset="0"/>
              </a:rPr>
              <a:t>monthly </a:t>
            </a:r>
            <a:br>
              <a:rPr lang="en-US" sz="1373" kern="0" dirty="0">
                <a:solidFill>
                  <a:srgbClr val="505050"/>
                </a:solidFill>
                <a:latin typeface="Segoe UI"/>
                <a:ea typeface="Segoe UI" pitchFamily="34" charset="0"/>
                <a:cs typeface="Segoe UI Semilight" panose="020B0402040204020203" pitchFamily="34" charset="0"/>
              </a:rPr>
            </a:br>
            <a:r>
              <a:rPr lang="en-US" sz="1373" kern="0" dirty="0">
                <a:solidFill>
                  <a:srgbClr val="505050"/>
                </a:solidFill>
                <a:latin typeface="Segoe UI"/>
                <a:ea typeface="Segoe UI" pitchFamily="34" charset="0"/>
                <a:cs typeface="Segoe UI Semilight" panose="020B0402040204020203" pitchFamily="34" charset="0"/>
              </a:rPr>
              <a:t>authentications</a:t>
            </a:r>
          </a:p>
        </p:txBody>
      </p:sp>
      <p:sp>
        <p:nvSpPr>
          <p:cNvPr id="7" name="06R"/>
          <p:cNvSpPr/>
          <p:nvPr/>
        </p:nvSpPr>
        <p:spPr bwMode="auto">
          <a:xfrm>
            <a:off x="7085781" y="4944860"/>
            <a:ext cx="1633117" cy="1633117"/>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19" fontAlgn="base">
              <a:lnSpc>
                <a:spcPct val="90000"/>
              </a:lnSpc>
              <a:spcBef>
                <a:spcPct val="0"/>
              </a:spcBef>
              <a:spcAft>
                <a:spcPct val="0"/>
              </a:spcAft>
              <a:defRPr/>
            </a:pPr>
            <a:r>
              <a:rPr lang="en-US" sz="2352" b="1" kern="0" dirty="0">
                <a:solidFill>
                  <a:srgbClr val="0078D7"/>
                </a:solidFill>
                <a:latin typeface="Segoe UI"/>
                <a:cs typeface="Segoe UI Semibold" panose="020B0702040204020203" pitchFamily="34" charset="0"/>
              </a:rPr>
              <a:t>18+B</a:t>
            </a:r>
          </a:p>
          <a:p>
            <a:pPr algn="ctr" defTabSz="895919" fontAlgn="base">
              <a:lnSpc>
                <a:spcPct val="90000"/>
              </a:lnSpc>
              <a:spcBef>
                <a:spcPct val="0"/>
              </a:spcBef>
              <a:spcAft>
                <a:spcPct val="0"/>
              </a:spcAft>
              <a:defRPr/>
            </a:pPr>
            <a:r>
              <a:rPr lang="en-US" sz="1373" kern="0" dirty="0">
                <a:solidFill>
                  <a:srgbClr val="505050"/>
                </a:solidFill>
                <a:latin typeface="Segoe UI"/>
                <a:ea typeface="Segoe UI" pitchFamily="34" charset="0"/>
                <a:cs typeface="Segoe UI Semilight" panose="020B0402040204020203" pitchFamily="34" charset="0"/>
              </a:rPr>
              <a:t>Bing web pages</a:t>
            </a:r>
          </a:p>
          <a:p>
            <a:pPr algn="ctr" defTabSz="895919" fontAlgn="base">
              <a:lnSpc>
                <a:spcPct val="90000"/>
              </a:lnSpc>
              <a:spcBef>
                <a:spcPct val="0"/>
              </a:spcBef>
              <a:spcAft>
                <a:spcPct val="0"/>
              </a:spcAft>
              <a:defRPr/>
            </a:pPr>
            <a:r>
              <a:rPr lang="en-US" sz="1373" kern="0" dirty="0">
                <a:solidFill>
                  <a:srgbClr val="505050"/>
                </a:solidFill>
                <a:latin typeface="Segoe UI"/>
                <a:ea typeface="Segoe UI" pitchFamily="34" charset="0"/>
                <a:cs typeface="Segoe UI Semilight" panose="020B0402040204020203" pitchFamily="34" charset="0"/>
              </a:rPr>
              <a:t>scanned</a:t>
            </a:r>
          </a:p>
        </p:txBody>
      </p:sp>
      <p:sp>
        <p:nvSpPr>
          <p:cNvPr id="30" name="04R">
            <a:extLst>
              <a:ext uri="{FF2B5EF4-FFF2-40B4-BE49-F238E27FC236}">
                <a16:creationId xmlns:a16="http://schemas.microsoft.com/office/drawing/2014/main" id="{B9F94C15-CD74-45C2-BD6E-6D79EA6EDA3C}"/>
              </a:ext>
            </a:extLst>
          </p:cNvPr>
          <p:cNvSpPr/>
          <p:nvPr/>
        </p:nvSpPr>
        <p:spPr bwMode="auto">
          <a:xfrm>
            <a:off x="3542982" y="5524817"/>
            <a:ext cx="1452244" cy="1452244"/>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19" fontAlgn="base">
              <a:lnSpc>
                <a:spcPct val="90000"/>
              </a:lnSpc>
              <a:spcBef>
                <a:spcPct val="0"/>
              </a:spcBef>
              <a:spcAft>
                <a:spcPct val="0"/>
              </a:spcAft>
              <a:defRPr/>
            </a:pPr>
            <a:r>
              <a:rPr lang="en-US" sz="2352" b="1" kern="0" dirty="0">
                <a:solidFill>
                  <a:srgbClr val="0078D7"/>
                </a:solidFill>
                <a:latin typeface="Segoe UI"/>
                <a:cs typeface="Segoe UI Semibold" panose="020B0702040204020203" pitchFamily="34" charset="0"/>
              </a:rPr>
              <a:t>750M+</a:t>
            </a:r>
            <a:endParaRPr lang="en-US" sz="1569" b="1" kern="0" dirty="0">
              <a:solidFill>
                <a:srgbClr val="0078D7"/>
              </a:solidFill>
              <a:latin typeface="Segoe UI"/>
              <a:cs typeface="Segoe UI Semibold" panose="020B0702040204020203" pitchFamily="34" charset="0"/>
            </a:endParaRPr>
          </a:p>
          <a:p>
            <a:pPr algn="ctr" defTabSz="895919" fontAlgn="base">
              <a:lnSpc>
                <a:spcPct val="90000"/>
              </a:lnSpc>
              <a:spcBef>
                <a:spcPct val="0"/>
              </a:spcBef>
              <a:spcAft>
                <a:spcPct val="0"/>
              </a:spcAft>
              <a:defRPr/>
            </a:pPr>
            <a:r>
              <a:rPr lang="en-US" sz="1373" kern="0" dirty="0">
                <a:solidFill>
                  <a:srgbClr val="505050"/>
                </a:solidFill>
                <a:latin typeface="Segoe UI"/>
                <a:ea typeface="Segoe UI" pitchFamily="34" charset="0"/>
                <a:cs typeface="Segoe UI Semilight" panose="020B0402040204020203" pitchFamily="34" charset="0"/>
              </a:rPr>
              <a:t>Azure user</a:t>
            </a:r>
          </a:p>
          <a:p>
            <a:pPr algn="ctr" defTabSz="895919" fontAlgn="base">
              <a:lnSpc>
                <a:spcPct val="90000"/>
              </a:lnSpc>
              <a:spcBef>
                <a:spcPct val="0"/>
              </a:spcBef>
              <a:spcAft>
                <a:spcPct val="0"/>
              </a:spcAft>
              <a:defRPr/>
            </a:pPr>
            <a:r>
              <a:rPr lang="en-US" sz="1373" kern="0" dirty="0">
                <a:solidFill>
                  <a:srgbClr val="505050"/>
                </a:solidFill>
                <a:latin typeface="Segoe UI"/>
                <a:ea typeface="Segoe UI" pitchFamily="34" charset="0"/>
                <a:cs typeface="Segoe UI Semilight" panose="020B0402040204020203" pitchFamily="34" charset="0"/>
              </a:rPr>
              <a:t>accounts</a:t>
            </a:r>
          </a:p>
        </p:txBody>
      </p:sp>
      <p:sp>
        <p:nvSpPr>
          <p:cNvPr id="31" name="04R">
            <a:extLst>
              <a:ext uri="{FF2B5EF4-FFF2-40B4-BE49-F238E27FC236}">
                <a16:creationId xmlns:a16="http://schemas.microsoft.com/office/drawing/2014/main" id="{1121FA90-F852-4AE9-A689-0C5A6CE57FC4}"/>
              </a:ext>
            </a:extLst>
          </p:cNvPr>
          <p:cNvSpPr/>
          <p:nvPr/>
        </p:nvSpPr>
        <p:spPr bwMode="auto">
          <a:xfrm>
            <a:off x="468274" y="4944862"/>
            <a:ext cx="1816187" cy="1816187"/>
          </a:xfrm>
          <a:prstGeom prst="ellipse">
            <a:avLst/>
          </a:prstGeom>
          <a:solidFill>
            <a:schemeClr val="bg2"/>
          </a:solidFill>
          <a:ln w="317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19" fontAlgn="base">
              <a:lnSpc>
                <a:spcPct val="90000"/>
              </a:lnSpc>
              <a:spcBef>
                <a:spcPct val="0"/>
              </a:spcBef>
              <a:spcAft>
                <a:spcPct val="0"/>
              </a:spcAft>
              <a:defRPr/>
            </a:pPr>
            <a:r>
              <a:rPr lang="en-US" sz="1373" kern="0" dirty="0">
                <a:solidFill>
                  <a:srgbClr val="505050"/>
                </a:solidFill>
                <a:latin typeface="Segoe UI"/>
                <a:ea typeface="Segoe UI" pitchFamily="34" charset="0"/>
                <a:cs typeface="Segoe UI Semilight" panose="020B0402040204020203" pitchFamily="34" charset="0"/>
              </a:rPr>
              <a:t>Enterprise</a:t>
            </a:r>
          </a:p>
          <a:p>
            <a:pPr algn="ctr" defTabSz="895919" fontAlgn="base">
              <a:lnSpc>
                <a:spcPct val="90000"/>
              </a:lnSpc>
              <a:spcBef>
                <a:spcPct val="0"/>
              </a:spcBef>
              <a:spcAft>
                <a:spcPct val="0"/>
              </a:spcAft>
              <a:defRPr/>
            </a:pPr>
            <a:r>
              <a:rPr lang="en-US" sz="1373" kern="0" dirty="0">
                <a:solidFill>
                  <a:srgbClr val="505050"/>
                </a:solidFill>
                <a:latin typeface="Segoe UI"/>
                <a:ea typeface="Segoe UI" pitchFamily="34" charset="0"/>
                <a:cs typeface="Segoe UI Semilight" panose="020B0402040204020203" pitchFamily="34" charset="0"/>
              </a:rPr>
              <a:t>security for</a:t>
            </a:r>
          </a:p>
          <a:p>
            <a:pPr algn="ctr" defTabSz="895919" fontAlgn="base">
              <a:lnSpc>
                <a:spcPct val="90000"/>
              </a:lnSpc>
              <a:spcBef>
                <a:spcPct val="0"/>
              </a:spcBef>
              <a:spcAft>
                <a:spcPct val="0"/>
              </a:spcAft>
              <a:defRPr/>
            </a:pPr>
            <a:r>
              <a:rPr lang="en-US" sz="2352" b="1" kern="0" dirty="0">
                <a:solidFill>
                  <a:srgbClr val="0078D7"/>
                </a:solidFill>
                <a:latin typeface="Segoe UI"/>
                <a:cs typeface="Segoe UI Semibold" panose="020B0702040204020203" pitchFamily="34" charset="0"/>
              </a:rPr>
              <a:t>90%</a:t>
            </a:r>
            <a:endParaRPr lang="en-US" sz="2744" b="1" kern="0" dirty="0">
              <a:solidFill>
                <a:srgbClr val="0078D7"/>
              </a:solidFill>
              <a:latin typeface="Segoe UI"/>
              <a:cs typeface="Segoe UI Semibold" panose="020B0702040204020203" pitchFamily="34" charset="0"/>
            </a:endParaRPr>
          </a:p>
          <a:p>
            <a:pPr algn="ctr" defTabSz="895919" fontAlgn="base">
              <a:lnSpc>
                <a:spcPct val="90000"/>
              </a:lnSpc>
              <a:spcBef>
                <a:spcPct val="0"/>
              </a:spcBef>
              <a:spcAft>
                <a:spcPct val="0"/>
              </a:spcAft>
              <a:defRPr/>
            </a:pPr>
            <a:r>
              <a:rPr lang="en-US" sz="1373" kern="0" dirty="0">
                <a:solidFill>
                  <a:srgbClr val="505050"/>
                </a:solidFill>
                <a:latin typeface="Segoe UI"/>
                <a:ea typeface="Segoe UI" pitchFamily="34" charset="0"/>
                <a:cs typeface="Segoe UI Semilight" panose="020B0402040204020203" pitchFamily="34" charset="0"/>
              </a:rPr>
              <a:t>of Fortune 500</a:t>
            </a:r>
          </a:p>
        </p:txBody>
      </p:sp>
      <p:sp>
        <p:nvSpPr>
          <p:cNvPr id="36" name="04R">
            <a:extLst>
              <a:ext uri="{FF2B5EF4-FFF2-40B4-BE49-F238E27FC236}">
                <a16:creationId xmlns:a16="http://schemas.microsoft.com/office/drawing/2014/main" id="{D0A22A77-6300-4343-8DFC-E131ED153984}"/>
              </a:ext>
            </a:extLst>
          </p:cNvPr>
          <p:cNvSpPr/>
          <p:nvPr/>
        </p:nvSpPr>
        <p:spPr bwMode="auto">
          <a:xfrm>
            <a:off x="7262008" y="1019726"/>
            <a:ext cx="1510035" cy="1510035"/>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19" fontAlgn="base">
              <a:lnSpc>
                <a:spcPct val="90000"/>
              </a:lnSpc>
              <a:spcBef>
                <a:spcPct val="0"/>
              </a:spcBef>
              <a:spcAft>
                <a:spcPct val="0"/>
              </a:spcAft>
              <a:defRPr/>
            </a:pPr>
            <a:r>
              <a:rPr lang="en-US" sz="1373" b="1" kern="0" dirty="0">
                <a:solidFill>
                  <a:srgbClr val="0078D7"/>
                </a:solidFill>
                <a:latin typeface="Segoe UI"/>
                <a:ea typeface="Segoe UI" pitchFamily="34" charset="0"/>
                <a:cs typeface="Segoe UI Semilight" panose="020B0402040204020203" pitchFamily="34" charset="0"/>
              </a:rPr>
              <a:t>Malware data</a:t>
            </a:r>
          </a:p>
          <a:p>
            <a:pPr algn="ctr" defTabSz="895919" fontAlgn="base">
              <a:lnSpc>
                <a:spcPct val="90000"/>
              </a:lnSpc>
              <a:spcBef>
                <a:spcPct val="0"/>
              </a:spcBef>
              <a:spcAft>
                <a:spcPct val="0"/>
              </a:spcAft>
              <a:defRPr/>
            </a:pPr>
            <a:r>
              <a:rPr lang="en-US" sz="1373" kern="0" dirty="0">
                <a:solidFill>
                  <a:srgbClr val="505050"/>
                </a:solidFill>
                <a:latin typeface="Segoe UI"/>
                <a:ea typeface="Segoe UI" pitchFamily="34" charset="0"/>
                <a:cs typeface="Segoe UI Semilight" panose="020B0402040204020203" pitchFamily="34" charset="0"/>
              </a:rPr>
              <a:t>from Windows</a:t>
            </a:r>
          </a:p>
          <a:p>
            <a:pPr algn="ctr" defTabSz="895919" fontAlgn="base">
              <a:lnSpc>
                <a:spcPct val="90000"/>
              </a:lnSpc>
              <a:spcBef>
                <a:spcPct val="0"/>
              </a:spcBef>
              <a:spcAft>
                <a:spcPct val="0"/>
              </a:spcAft>
              <a:defRPr/>
            </a:pPr>
            <a:r>
              <a:rPr lang="en-US" sz="1373" kern="0" dirty="0">
                <a:solidFill>
                  <a:srgbClr val="505050"/>
                </a:solidFill>
                <a:latin typeface="Segoe UI"/>
                <a:ea typeface="Segoe UI" pitchFamily="34" charset="0"/>
                <a:cs typeface="Segoe UI Semilight" panose="020B0402040204020203" pitchFamily="34" charset="0"/>
              </a:rPr>
              <a:t>Defender</a:t>
            </a:r>
          </a:p>
        </p:txBody>
      </p:sp>
      <p:sp>
        <p:nvSpPr>
          <p:cNvPr id="37" name="04R">
            <a:extLst>
              <a:ext uri="{FF2B5EF4-FFF2-40B4-BE49-F238E27FC236}">
                <a16:creationId xmlns:a16="http://schemas.microsoft.com/office/drawing/2014/main" id="{0882439B-95F9-4070-878F-1FD15FCDFDD3}"/>
              </a:ext>
            </a:extLst>
          </p:cNvPr>
          <p:cNvSpPr/>
          <p:nvPr/>
        </p:nvSpPr>
        <p:spPr bwMode="auto">
          <a:xfrm>
            <a:off x="10073280" y="711163"/>
            <a:ext cx="1953772" cy="1953772"/>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19" fontAlgn="base">
              <a:lnSpc>
                <a:spcPct val="90000"/>
              </a:lnSpc>
              <a:spcBef>
                <a:spcPct val="0"/>
              </a:spcBef>
              <a:spcAft>
                <a:spcPct val="0"/>
              </a:spcAft>
              <a:defRPr/>
            </a:pPr>
            <a:r>
              <a:rPr lang="en-US" sz="1373" b="1" kern="0" dirty="0">
                <a:solidFill>
                  <a:srgbClr val="0078D7"/>
                </a:solidFill>
                <a:latin typeface="Segoe UI"/>
                <a:ea typeface="Segoe UI" pitchFamily="34" charset="0"/>
                <a:cs typeface="Segoe UI Semilight" panose="020B0402040204020203" pitchFamily="34" charset="0"/>
              </a:rPr>
              <a:t>Shared threat</a:t>
            </a:r>
          </a:p>
          <a:p>
            <a:pPr algn="ctr" defTabSz="895919" fontAlgn="base">
              <a:lnSpc>
                <a:spcPct val="90000"/>
              </a:lnSpc>
              <a:spcBef>
                <a:spcPct val="0"/>
              </a:spcBef>
              <a:spcAft>
                <a:spcPct val="0"/>
              </a:spcAft>
              <a:defRPr/>
            </a:pPr>
            <a:r>
              <a:rPr lang="en-US" sz="1373" b="1" kern="0" dirty="0">
                <a:solidFill>
                  <a:srgbClr val="0078D7"/>
                </a:solidFill>
                <a:latin typeface="Segoe UI"/>
                <a:ea typeface="Segoe UI" pitchFamily="34" charset="0"/>
                <a:cs typeface="Segoe UI Semilight" panose="020B0402040204020203" pitchFamily="34" charset="0"/>
              </a:rPr>
              <a:t>data</a:t>
            </a:r>
            <a:r>
              <a:rPr lang="en-US" sz="1373" kern="0" dirty="0">
                <a:solidFill>
                  <a:srgbClr val="505050"/>
                </a:solidFill>
                <a:latin typeface="Segoe UI"/>
                <a:ea typeface="Segoe UI" pitchFamily="34" charset="0"/>
                <a:cs typeface="Segoe UI Semilight" panose="020B0402040204020203" pitchFamily="34" charset="0"/>
              </a:rPr>
              <a:t> from partners,</a:t>
            </a:r>
          </a:p>
          <a:p>
            <a:pPr algn="ctr" defTabSz="895919" fontAlgn="base">
              <a:lnSpc>
                <a:spcPct val="90000"/>
              </a:lnSpc>
              <a:spcBef>
                <a:spcPct val="0"/>
              </a:spcBef>
              <a:spcAft>
                <a:spcPct val="0"/>
              </a:spcAft>
              <a:defRPr/>
            </a:pPr>
            <a:r>
              <a:rPr lang="en-US" sz="1373" kern="0" dirty="0">
                <a:solidFill>
                  <a:srgbClr val="505050"/>
                </a:solidFill>
                <a:latin typeface="Segoe UI"/>
                <a:ea typeface="Segoe UI" pitchFamily="34" charset="0"/>
                <a:cs typeface="Segoe UI Semilight" panose="020B0402040204020203" pitchFamily="34" charset="0"/>
              </a:rPr>
              <a:t>researchers and law</a:t>
            </a:r>
          </a:p>
          <a:p>
            <a:pPr algn="ctr" defTabSz="895919" fontAlgn="base">
              <a:lnSpc>
                <a:spcPct val="90000"/>
              </a:lnSpc>
              <a:spcBef>
                <a:spcPct val="0"/>
              </a:spcBef>
              <a:spcAft>
                <a:spcPct val="0"/>
              </a:spcAft>
              <a:defRPr/>
            </a:pPr>
            <a:r>
              <a:rPr lang="en-US" sz="1373" kern="0" dirty="0">
                <a:solidFill>
                  <a:srgbClr val="505050"/>
                </a:solidFill>
                <a:latin typeface="Segoe UI"/>
                <a:ea typeface="Segoe UI" pitchFamily="34" charset="0"/>
                <a:cs typeface="Segoe UI Semilight" panose="020B0402040204020203" pitchFamily="34" charset="0"/>
              </a:rPr>
              <a:t>Enforcement</a:t>
            </a:r>
          </a:p>
          <a:p>
            <a:pPr algn="ctr" defTabSz="895919" fontAlgn="base">
              <a:lnSpc>
                <a:spcPct val="90000"/>
              </a:lnSpc>
              <a:spcBef>
                <a:spcPct val="0"/>
              </a:spcBef>
              <a:spcAft>
                <a:spcPct val="0"/>
              </a:spcAft>
              <a:defRPr/>
            </a:pPr>
            <a:r>
              <a:rPr lang="en-US" sz="1373" kern="0" dirty="0">
                <a:solidFill>
                  <a:srgbClr val="505050"/>
                </a:solidFill>
                <a:latin typeface="Segoe UI"/>
                <a:ea typeface="Segoe UI" pitchFamily="34" charset="0"/>
                <a:cs typeface="Segoe UI Semilight" panose="020B0402040204020203" pitchFamily="34" charset="0"/>
              </a:rPr>
              <a:t>worldwide</a:t>
            </a:r>
          </a:p>
        </p:txBody>
      </p:sp>
      <p:sp>
        <p:nvSpPr>
          <p:cNvPr id="38" name="04R">
            <a:extLst>
              <a:ext uri="{FF2B5EF4-FFF2-40B4-BE49-F238E27FC236}">
                <a16:creationId xmlns:a16="http://schemas.microsoft.com/office/drawing/2014/main" id="{A4B0A990-D41C-42E0-9380-4B08228E5EFF}"/>
              </a:ext>
            </a:extLst>
          </p:cNvPr>
          <p:cNvSpPr/>
          <p:nvPr/>
        </p:nvSpPr>
        <p:spPr bwMode="auto">
          <a:xfrm>
            <a:off x="9114576" y="3242107"/>
            <a:ext cx="1716459" cy="1716459"/>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19" fontAlgn="base">
              <a:lnSpc>
                <a:spcPct val="90000"/>
              </a:lnSpc>
              <a:spcBef>
                <a:spcPct val="0"/>
              </a:spcBef>
              <a:spcAft>
                <a:spcPct val="0"/>
              </a:spcAft>
              <a:defRPr/>
            </a:pPr>
            <a:r>
              <a:rPr lang="en-US" sz="1373" b="1" kern="0" dirty="0">
                <a:solidFill>
                  <a:srgbClr val="0078D7"/>
                </a:solidFill>
                <a:latin typeface="Segoe UI"/>
                <a:ea typeface="Segoe UI" pitchFamily="34" charset="0"/>
                <a:cs typeface="Segoe UI Semilight" panose="020B0402040204020203" pitchFamily="34" charset="0"/>
              </a:rPr>
              <a:t>Botnet data </a:t>
            </a:r>
            <a:r>
              <a:rPr lang="en-US" sz="1373" kern="0" dirty="0">
                <a:solidFill>
                  <a:srgbClr val="505050"/>
                </a:solidFill>
                <a:latin typeface="Segoe UI"/>
                <a:ea typeface="Segoe UI" pitchFamily="34" charset="0"/>
                <a:cs typeface="Segoe UI Semilight" panose="020B0402040204020203" pitchFamily="34" charset="0"/>
              </a:rPr>
              <a:t>from</a:t>
            </a:r>
          </a:p>
          <a:p>
            <a:pPr algn="ctr" defTabSz="895919" fontAlgn="base">
              <a:lnSpc>
                <a:spcPct val="90000"/>
              </a:lnSpc>
              <a:spcBef>
                <a:spcPct val="0"/>
              </a:spcBef>
              <a:spcAft>
                <a:spcPct val="0"/>
              </a:spcAft>
              <a:defRPr/>
            </a:pPr>
            <a:r>
              <a:rPr lang="en-US" sz="1373" kern="0" dirty="0">
                <a:solidFill>
                  <a:srgbClr val="505050"/>
                </a:solidFill>
                <a:latin typeface="Segoe UI"/>
                <a:ea typeface="Segoe UI" pitchFamily="34" charset="0"/>
                <a:cs typeface="Segoe UI Semilight" panose="020B0402040204020203" pitchFamily="34" charset="0"/>
              </a:rPr>
              <a:t>Microsoft Digital</a:t>
            </a:r>
          </a:p>
          <a:p>
            <a:pPr algn="ctr" defTabSz="895919" fontAlgn="base">
              <a:lnSpc>
                <a:spcPct val="90000"/>
              </a:lnSpc>
              <a:spcBef>
                <a:spcPct val="0"/>
              </a:spcBef>
              <a:spcAft>
                <a:spcPct val="0"/>
              </a:spcAft>
              <a:defRPr/>
            </a:pPr>
            <a:r>
              <a:rPr lang="en-US" sz="1373" kern="0" dirty="0">
                <a:solidFill>
                  <a:srgbClr val="505050"/>
                </a:solidFill>
                <a:latin typeface="Segoe UI"/>
                <a:ea typeface="Segoe UI" pitchFamily="34" charset="0"/>
                <a:cs typeface="Segoe UI Semilight" panose="020B0402040204020203" pitchFamily="34" charset="0"/>
              </a:rPr>
              <a:t>Crimes Unit</a:t>
            </a:r>
          </a:p>
        </p:txBody>
      </p:sp>
      <p:sp>
        <p:nvSpPr>
          <p:cNvPr id="19" name="02R"/>
          <p:cNvSpPr/>
          <p:nvPr/>
        </p:nvSpPr>
        <p:spPr bwMode="auto">
          <a:xfrm>
            <a:off x="4805128" y="707625"/>
            <a:ext cx="1742571" cy="1742571"/>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19" fontAlgn="base">
              <a:lnSpc>
                <a:spcPct val="90000"/>
              </a:lnSpc>
              <a:spcBef>
                <a:spcPct val="0"/>
              </a:spcBef>
              <a:spcAft>
                <a:spcPct val="0"/>
              </a:spcAft>
              <a:defRPr/>
            </a:pPr>
            <a:r>
              <a:rPr lang="en-US" sz="2352" b="1" kern="0" dirty="0">
                <a:solidFill>
                  <a:srgbClr val="0078D7"/>
                </a:solidFill>
                <a:latin typeface="Segoe UI"/>
                <a:cs typeface="Segoe UI Semibold" panose="020B0702040204020203" pitchFamily="34" charset="0"/>
              </a:rPr>
              <a:t>1.2B</a:t>
            </a:r>
          </a:p>
          <a:p>
            <a:pPr algn="ctr" defTabSz="895919" fontAlgn="base">
              <a:lnSpc>
                <a:spcPct val="90000"/>
              </a:lnSpc>
              <a:spcBef>
                <a:spcPct val="0"/>
              </a:spcBef>
              <a:spcAft>
                <a:spcPct val="0"/>
              </a:spcAft>
              <a:defRPr/>
            </a:pPr>
            <a:r>
              <a:rPr lang="en-US" sz="1373" kern="0" dirty="0">
                <a:solidFill>
                  <a:srgbClr val="505050"/>
                </a:solidFill>
                <a:latin typeface="Segoe UI"/>
                <a:ea typeface="Segoe UI" pitchFamily="34" charset="0"/>
                <a:cs typeface="Segoe UI Semilight" panose="020B0402040204020203" pitchFamily="34" charset="0"/>
              </a:rPr>
              <a:t>devices scanned</a:t>
            </a:r>
          </a:p>
          <a:p>
            <a:pPr algn="ctr" defTabSz="895919" fontAlgn="base">
              <a:lnSpc>
                <a:spcPct val="90000"/>
              </a:lnSpc>
              <a:spcBef>
                <a:spcPct val="0"/>
              </a:spcBef>
              <a:spcAft>
                <a:spcPct val="0"/>
              </a:spcAft>
              <a:defRPr/>
            </a:pPr>
            <a:r>
              <a:rPr lang="en-US" sz="1373" kern="0" dirty="0">
                <a:solidFill>
                  <a:srgbClr val="505050"/>
                </a:solidFill>
                <a:latin typeface="Segoe UI"/>
                <a:ea typeface="Segoe UI" pitchFamily="34" charset="0"/>
                <a:cs typeface="Segoe UI Semilight" panose="020B0402040204020203" pitchFamily="34" charset="0"/>
              </a:rPr>
              <a:t>each month</a:t>
            </a:r>
          </a:p>
        </p:txBody>
      </p:sp>
      <p:sp>
        <p:nvSpPr>
          <p:cNvPr id="13" name="04R"/>
          <p:cNvSpPr/>
          <p:nvPr/>
        </p:nvSpPr>
        <p:spPr bwMode="auto">
          <a:xfrm>
            <a:off x="2391947" y="3308231"/>
            <a:ext cx="1439019" cy="1439019"/>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19" fontAlgn="base">
              <a:lnSpc>
                <a:spcPct val="90000"/>
              </a:lnSpc>
              <a:spcBef>
                <a:spcPct val="0"/>
              </a:spcBef>
              <a:spcAft>
                <a:spcPct val="0"/>
              </a:spcAft>
              <a:defRPr/>
            </a:pPr>
            <a:r>
              <a:rPr lang="en-US" sz="2352" b="1" kern="0" dirty="0">
                <a:solidFill>
                  <a:srgbClr val="0078D7"/>
                </a:solidFill>
                <a:latin typeface="Segoe UI"/>
                <a:ea typeface="Segoe UI" pitchFamily="34" charset="0"/>
                <a:cs typeface="Segoe UI Semibold" panose="020B0702040204020203" pitchFamily="34" charset="0"/>
              </a:rPr>
              <a:t>400B</a:t>
            </a:r>
          </a:p>
          <a:p>
            <a:pPr algn="ctr" defTabSz="895919" fontAlgn="base">
              <a:lnSpc>
                <a:spcPct val="90000"/>
              </a:lnSpc>
              <a:spcBef>
                <a:spcPct val="0"/>
              </a:spcBef>
              <a:spcAft>
                <a:spcPct val="0"/>
              </a:spcAft>
              <a:defRPr/>
            </a:pPr>
            <a:r>
              <a:rPr lang="en-US" sz="1373" kern="0" dirty="0">
                <a:solidFill>
                  <a:srgbClr val="505050"/>
                </a:solidFill>
                <a:latin typeface="Segoe UI"/>
                <a:ea typeface="Segoe UI" pitchFamily="34" charset="0"/>
                <a:cs typeface="Segoe UI Semilight" panose="020B0402040204020203" pitchFamily="34" charset="0"/>
              </a:rPr>
              <a:t>emails analyzed</a:t>
            </a:r>
          </a:p>
        </p:txBody>
      </p:sp>
      <p:sp>
        <p:nvSpPr>
          <p:cNvPr id="22" name="01R"/>
          <p:cNvSpPr/>
          <p:nvPr/>
        </p:nvSpPr>
        <p:spPr bwMode="auto">
          <a:xfrm>
            <a:off x="5694867" y="3312796"/>
            <a:ext cx="1824939" cy="1824939"/>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19" fontAlgn="base">
              <a:lnSpc>
                <a:spcPct val="90000"/>
              </a:lnSpc>
              <a:spcBef>
                <a:spcPct val="0"/>
              </a:spcBef>
              <a:spcAft>
                <a:spcPct val="0"/>
              </a:spcAft>
              <a:defRPr/>
            </a:pPr>
            <a:r>
              <a:rPr lang="en-US" sz="2352" b="1" kern="0" dirty="0">
                <a:solidFill>
                  <a:srgbClr val="0078D7"/>
                </a:solidFill>
                <a:latin typeface="Segoe UI"/>
                <a:cs typeface="Segoe UI Semibold" panose="020B0702040204020203" pitchFamily="34" charset="0"/>
              </a:rPr>
              <a:t>200+</a:t>
            </a:r>
            <a:br>
              <a:rPr lang="en-US" sz="1373" kern="0" dirty="0">
                <a:solidFill>
                  <a:srgbClr val="505050"/>
                </a:solidFill>
                <a:latin typeface="Segoe UI"/>
                <a:ea typeface="Segoe UI" pitchFamily="34" charset="0"/>
                <a:cs typeface="Segoe UI Semilight" panose="020B0402040204020203" pitchFamily="34" charset="0"/>
              </a:rPr>
            </a:br>
            <a:r>
              <a:rPr lang="en-US" sz="1373" kern="0" dirty="0">
                <a:solidFill>
                  <a:srgbClr val="505050"/>
                </a:solidFill>
                <a:latin typeface="Segoe UI"/>
                <a:ea typeface="Segoe UI" pitchFamily="34" charset="0"/>
                <a:cs typeface="Segoe UI Semilight" panose="020B0402040204020203" pitchFamily="34" charset="0"/>
              </a:rPr>
              <a:t>global cloud</a:t>
            </a:r>
            <a:br>
              <a:rPr lang="en-US" sz="1373" kern="0" dirty="0">
                <a:solidFill>
                  <a:srgbClr val="505050"/>
                </a:solidFill>
                <a:latin typeface="Segoe UI"/>
                <a:ea typeface="Segoe UI" pitchFamily="34" charset="0"/>
                <a:cs typeface="Segoe UI Semilight" panose="020B0402040204020203" pitchFamily="34" charset="0"/>
              </a:rPr>
            </a:br>
            <a:r>
              <a:rPr lang="en-US" sz="1373" kern="0" dirty="0">
                <a:solidFill>
                  <a:srgbClr val="505050"/>
                </a:solidFill>
                <a:latin typeface="Segoe UI"/>
                <a:ea typeface="Segoe UI" pitchFamily="34" charset="0"/>
                <a:cs typeface="Segoe UI Semilight" panose="020B0402040204020203" pitchFamily="34" charset="0"/>
              </a:rPr>
              <a:t>consumer and</a:t>
            </a:r>
          </a:p>
          <a:p>
            <a:pPr algn="ctr" defTabSz="895919" fontAlgn="base">
              <a:lnSpc>
                <a:spcPct val="90000"/>
              </a:lnSpc>
              <a:spcBef>
                <a:spcPct val="0"/>
              </a:spcBef>
              <a:spcAft>
                <a:spcPct val="0"/>
              </a:spcAft>
              <a:defRPr/>
            </a:pPr>
            <a:r>
              <a:rPr lang="en-US" sz="1373" kern="0" dirty="0">
                <a:solidFill>
                  <a:srgbClr val="505050"/>
                </a:solidFill>
                <a:latin typeface="Segoe UI"/>
                <a:ea typeface="Segoe UI" pitchFamily="34" charset="0"/>
                <a:cs typeface="Segoe UI Semilight" panose="020B0402040204020203" pitchFamily="34" charset="0"/>
              </a:rPr>
              <a:t>Commercial services</a:t>
            </a:r>
          </a:p>
        </p:txBody>
      </p:sp>
      <p:sp>
        <p:nvSpPr>
          <p:cNvPr id="3" name="Title 2">
            <a:extLst>
              <a:ext uri="{FF2B5EF4-FFF2-40B4-BE49-F238E27FC236}">
                <a16:creationId xmlns:a16="http://schemas.microsoft.com/office/drawing/2014/main" id="{383634A4-44E3-449D-94B7-7CBA7B892C9D}"/>
              </a:ext>
            </a:extLst>
          </p:cNvPr>
          <p:cNvSpPr>
            <a:spLocks noGrp="1"/>
          </p:cNvSpPr>
          <p:nvPr>
            <p:ph type="title"/>
          </p:nvPr>
        </p:nvSpPr>
        <p:spPr/>
        <p:txBody>
          <a:bodyPr>
            <a:normAutofit fontScale="90000"/>
          </a:bodyPr>
          <a:lstStyle/>
          <a:p>
            <a:r>
              <a:rPr lang="en-CA" dirty="0"/>
              <a:t>Intelligent Security Graph</a:t>
            </a:r>
          </a:p>
        </p:txBody>
      </p:sp>
    </p:spTree>
    <p:extLst>
      <p:ext uri="{BB962C8B-B14F-4D97-AF65-F5344CB8AC3E}">
        <p14:creationId xmlns:p14="http://schemas.microsoft.com/office/powerpoint/2010/main" val="23936994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500" fill="hold"/>
                                        <p:tgtEl>
                                          <p:spTgt spid="81"/>
                                        </p:tgtEl>
                                        <p:attrNameLst>
                                          <p:attrName>ppt_w</p:attrName>
                                        </p:attrNameLst>
                                      </p:cBhvr>
                                      <p:tavLst>
                                        <p:tav tm="0">
                                          <p:val>
                                            <p:fltVal val="0"/>
                                          </p:val>
                                        </p:tav>
                                        <p:tav tm="100000">
                                          <p:val>
                                            <p:strVal val="#ppt_w"/>
                                          </p:val>
                                        </p:tav>
                                      </p:tavLst>
                                    </p:anim>
                                    <p:anim calcmode="lin" valueType="num">
                                      <p:cBhvr>
                                        <p:cTn id="8" dur="500" fill="hold"/>
                                        <p:tgtEl>
                                          <p:spTgt spid="81"/>
                                        </p:tgtEl>
                                        <p:attrNameLst>
                                          <p:attrName>ppt_h</p:attrName>
                                        </p:attrNameLst>
                                      </p:cBhvr>
                                      <p:tavLst>
                                        <p:tav tm="0">
                                          <p:val>
                                            <p:fltVal val="0"/>
                                          </p:val>
                                        </p:tav>
                                        <p:tav tm="100000">
                                          <p:val>
                                            <p:strVal val="#ppt_h"/>
                                          </p:val>
                                        </p:tav>
                                      </p:tavLst>
                                    </p:anim>
                                    <p:animEffect transition="in" filter="fade">
                                      <p:cBhvr>
                                        <p:cTn id="9" dur="500"/>
                                        <p:tgtEl>
                                          <p:spTgt spid="8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83"/>
                                        </p:tgtEl>
                                        <p:attrNameLst>
                                          <p:attrName>style.visibility</p:attrName>
                                        </p:attrNameLst>
                                      </p:cBhvr>
                                      <p:to>
                                        <p:strVal val="visible"/>
                                      </p:to>
                                    </p:set>
                                    <p:anim calcmode="lin" valueType="num">
                                      <p:cBhvr>
                                        <p:cTn id="12" dur="500" fill="hold"/>
                                        <p:tgtEl>
                                          <p:spTgt spid="83"/>
                                        </p:tgtEl>
                                        <p:attrNameLst>
                                          <p:attrName>ppt_w</p:attrName>
                                        </p:attrNameLst>
                                      </p:cBhvr>
                                      <p:tavLst>
                                        <p:tav tm="0">
                                          <p:val>
                                            <p:fltVal val="0"/>
                                          </p:val>
                                        </p:tav>
                                        <p:tav tm="100000">
                                          <p:val>
                                            <p:strVal val="#ppt_w"/>
                                          </p:val>
                                        </p:tav>
                                      </p:tavLst>
                                    </p:anim>
                                    <p:anim calcmode="lin" valueType="num">
                                      <p:cBhvr>
                                        <p:cTn id="13" dur="500" fill="hold"/>
                                        <p:tgtEl>
                                          <p:spTgt spid="83"/>
                                        </p:tgtEl>
                                        <p:attrNameLst>
                                          <p:attrName>ppt_h</p:attrName>
                                        </p:attrNameLst>
                                      </p:cBhvr>
                                      <p:tavLst>
                                        <p:tav tm="0">
                                          <p:val>
                                            <p:fltVal val="0"/>
                                          </p:val>
                                        </p:tav>
                                        <p:tav tm="100000">
                                          <p:val>
                                            <p:strVal val="#ppt_h"/>
                                          </p:val>
                                        </p:tav>
                                      </p:tavLst>
                                    </p:anim>
                                    <p:animEffect transition="in" filter="fade">
                                      <p:cBhvr>
                                        <p:cTn id="14" dur="500"/>
                                        <p:tgtEl>
                                          <p:spTgt spid="8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89"/>
                                        </p:tgtEl>
                                        <p:attrNameLst>
                                          <p:attrName>style.visibility</p:attrName>
                                        </p:attrNameLst>
                                      </p:cBhvr>
                                      <p:to>
                                        <p:strVal val="visible"/>
                                      </p:to>
                                    </p:set>
                                    <p:anim calcmode="lin" valueType="num">
                                      <p:cBhvr>
                                        <p:cTn id="17" dur="500" fill="hold"/>
                                        <p:tgtEl>
                                          <p:spTgt spid="89"/>
                                        </p:tgtEl>
                                        <p:attrNameLst>
                                          <p:attrName>ppt_w</p:attrName>
                                        </p:attrNameLst>
                                      </p:cBhvr>
                                      <p:tavLst>
                                        <p:tav tm="0">
                                          <p:val>
                                            <p:fltVal val="0"/>
                                          </p:val>
                                        </p:tav>
                                        <p:tav tm="100000">
                                          <p:val>
                                            <p:strVal val="#ppt_w"/>
                                          </p:val>
                                        </p:tav>
                                      </p:tavLst>
                                    </p:anim>
                                    <p:anim calcmode="lin" valueType="num">
                                      <p:cBhvr>
                                        <p:cTn id="18" dur="500" fill="hold"/>
                                        <p:tgtEl>
                                          <p:spTgt spid="89"/>
                                        </p:tgtEl>
                                        <p:attrNameLst>
                                          <p:attrName>ppt_h</p:attrName>
                                        </p:attrNameLst>
                                      </p:cBhvr>
                                      <p:tavLst>
                                        <p:tav tm="0">
                                          <p:val>
                                            <p:fltVal val="0"/>
                                          </p:val>
                                        </p:tav>
                                        <p:tav tm="100000">
                                          <p:val>
                                            <p:strVal val="#ppt_h"/>
                                          </p:val>
                                        </p:tav>
                                      </p:tavLst>
                                    </p:anim>
                                    <p:animEffect transition="in" filter="fade">
                                      <p:cBhvr>
                                        <p:cTn id="19" dur="500"/>
                                        <p:tgtEl>
                                          <p:spTgt spid="89"/>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90"/>
                                        </p:tgtEl>
                                        <p:attrNameLst>
                                          <p:attrName>style.visibility</p:attrName>
                                        </p:attrNameLst>
                                      </p:cBhvr>
                                      <p:to>
                                        <p:strVal val="visible"/>
                                      </p:to>
                                    </p:set>
                                    <p:anim calcmode="lin" valueType="num">
                                      <p:cBhvr>
                                        <p:cTn id="22" dur="500" fill="hold"/>
                                        <p:tgtEl>
                                          <p:spTgt spid="90"/>
                                        </p:tgtEl>
                                        <p:attrNameLst>
                                          <p:attrName>ppt_w</p:attrName>
                                        </p:attrNameLst>
                                      </p:cBhvr>
                                      <p:tavLst>
                                        <p:tav tm="0">
                                          <p:val>
                                            <p:fltVal val="0"/>
                                          </p:val>
                                        </p:tav>
                                        <p:tav tm="100000">
                                          <p:val>
                                            <p:strVal val="#ppt_w"/>
                                          </p:val>
                                        </p:tav>
                                      </p:tavLst>
                                    </p:anim>
                                    <p:anim calcmode="lin" valueType="num">
                                      <p:cBhvr>
                                        <p:cTn id="23" dur="500" fill="hold"/>
                                        <p:tgtEl>
                                          <p:spTgt spid="90"/>
                                        </p:tgtEl>
                                        <p:attrNameLst>
                                          <p:attrName>ppt_h</p:attrName>
                                        </p:attrNameLst>
                                      </p:cBhvr>
                                      <p:tavLst>
                                        <p:tav tm="0">
                                          <p:val>
                                            <p:fltVal val="0"/>
                                          </p:val>
                                        </p:tav>
                                        <p:tav tm="100000">
                                          <p:val>
                                            <p:strVal val="#ppt_h"/>
                                          </p:val>
                                        </p:tav>
                                      </p:tavLst>
                                    </p:anim>
                                    <p:animEffect transition="in" filter="fade">
                                      <p:cBhvr>
                                        <p:cTn id="24" dur="500"/>
                                        <p:tgtEl>
                                          <p:spTgt spid="90"/>
                                        </p:tgtEl>
                                      </p:cBhvr>
                                    </p:animEffect>
                                  </p:childTnLst>
                                </p:cTn>
                              </p:par>
                              <p:par>
                                <p:cTn id="25" presetID="53" presetClass="entr" presetSubtype="16" fill="hold" grpId="0" nodeType="withEffect">
                                  <p:stCondLst>
                                    <p:cond delay="1000"/>
                                  </p:stCondLst>
                                  <p:childTnLst>
                                    <p:set>
                                      <p:cBhvr>
                                        <p:cTn id="26" dur="1" fill="hold">
                                          <p:stCondLst>
                                            <p:cond delay="0"/>
                                          </p:stCondLst>
                                        </p:cTn>
                                        <p:tgtEl>
                                          <p:spTgt spid="88"/>
                                        </p:tgtEl>
                                        <p:attrNameLst>
                                          <p:attrName>style.visibility</p:attrName>
                                        </p:attrNameLst>
                                      </p:cBhvr>
                                      <p:to>
                                        <p:strVal val="visible"/>
                                      </p:to>
                                    </p:set>
                                    <p:anim calcmode="lin" valueType="num">
                                      <p:cBhvr>
                                        <p:cTn id="27" dur="500" fill="hold"/>
                                        <p:tgtEl>
                                          <p:spTgt spid="88"/>
                                        </p:tgtEl>
                                        <p:attrNameLst>
                                          <p:attrName>ppt_w</p:attrName>
                                        </p:attrNameLst>
                                      </p:cBhvr>
                                      <p:tavLst>
                                        <p:tav tm="0">
                                          <p:val>
                                            <p:fltVal val="0"/>
                                          </p:val>
                                        </p:tav>
                                        <p:tav tm="100000">
                                          <p:val>
                                            <p:strVal val="#ppt_w"/>
                                          </p:val>
                                        </p:tav>
                                      </p:tavLst>
                                    </p:anim>
                                    <p:anim calcmode="lin" valueType="num">
                                      <p:cBhvr>
                                        <p:cTn id="28" dur="500" fill="hold"/>
                                        <p:tgtEl>
                                          <p:spTgt spid="88"/>
                                        </p:tgtEl>
                                        <p:attrNameLst>
                                          <p:attrName>ppt_h</p:attrName>
                                        </p:attrNameLst>
                                      </p:cBhvr>
                                      <p:tavLst>
                                        <p:tav tm="0">
                                          <p:val>
                                            <p:fltVal val="0"/>
                                          </p:val>
                                        </p:tav>
                                        <p:tav tm="100000">
                                          <p:val>
                                            <p:strVal val="#ppt_h"/>
                                          </p:val>
                                        </p:tav>
                                      </p:tavLst>
                                    </p:anim>
                                    <p:animEffect transition="in" filter="fade">
                                      <p:cBhvr>
                                        <p:cTn id="29" dur="500"/>
                                        <p:tgtEl>
                                          <p:spTgt spid="88"/>
                                        </p:tgtEl>
                                      </p:cBhvr>
                                    </p:animEffect>
                                  </p:childTnLst>
                                </p:cTn>
                              </p:par>
                              <p:par>
                                <p:cTn id="30" presetID="53" presetClass="entr" presetSubtype="16" fill="hold" grpId="0" nodeType="withEffect">
                                  <p:stCondLst>
                                    <p:cond delay="1000"/>
                                  </p:stCondLst>
                                  <p:childTnLst>
                                    <p:set>
                                      <p:cBhvr>
                                        <p:cTn id="31" dur="1" fill="hold">
                                          <p:stCondLst>
                                            <p:cond delay="0"/>
                                          </p:stCondLst>
                                        </p:cTn>
                                        <p:tgtEl>
                                          <p:spTgt spid="92"/>
                                        </p:tgtEl>
                                        <p:attrNameLst>
                                          <p:attrName>style.visibility</p:attrName>
                                        </p:attrNameLst>
                                      </p:cBhvr>
                                      <p:to>
                                        <p:strVal val="visible"/>
                                      </p:to>
                                    </p:set>
                                    <p:anim calcmode="lin" valueType="num">
                                      <p:cBhvr>
                                        <p:cTn id="32" dur="500" fill="hold"/>
                                        <p:tgtEl>
                                          <p:spTgt spid="92"/>
                                        </p:tgtEl>
                                        <p:attrNameLst>
                                          <p:attrName>ppt_w</p:attrName>
                                        </p:attrNameLst>
                                      </p:cBhvr>
                                      <p:tavLst>
                                        <p:tav tm="0">
                                          <p:val>
                                            <p:fltVal val="0"/>
                                          </p:val>
                                        </p:tav>
                                        <p:tav tm="100000">
                                          <p:val>
                                            <p:strVal val="#ppt_w"/>
                                          </p:val>
                                        </p:tav>
                                      </p:tavLst>
                                    </p:anim>
                                    <p:anim calcmode="lin" valueType="num">
                                      <p:cBhvr>
                                        <p:cTn id="33" dur="500" fill="hold"/>
                                        <p:tgtEl>
                                          <p:spTgt spid="92"/>
                                        </p:tgtEl>
                                        <p:attrNameLst>
                                          <p:attrName>ppt_h</p:attrName>
                                        </p:attrNameLst>
                                      </p:cBhvr>
                                      <p:tavLst>
                                        <p:tav tm="0">
                                          <p:val>
                                            <p:fltVal val="0"/>
                                          </p:val>
                                        </p:tav>
                                        <p:tav tm="100000">
                                          <p:val>
                                            <p:strVal val="#ppt_h"/>
                                          </p:val>
                                        </p:tav>
                                      </p:tavLst>
                                    </p:anim>
                                    <p:animEffect transition="in" filter="fade">
                                      <p:cBhvr>
                                        <p:cTn id="34" dur="500"/>
                                        <p:tgtEl>
                                          <p:spTgt spid="92"/>
                                        </p:tgtEl>
                                      </p:cBhvr>
                                    </p:animEffect>
                                  </p:childTnLst>
                                </p:cTn>
                              </p:par>
                              <p:par>
                                <p:cTn id="35" presetID="53" presetClass="entr" presetSubtype="16" fill="hold" grpId="0" nodeType="withEffect">
                                  <p:stCondLst>
                                    <p:cond delay="1250"/>
                                  </p:stCondLst>
                                  <p:childTnLst>
                                    <p:set>
                                      <p:cBhvr>
                                        <p:cTn id="36" dur="1" fill="hold">
                                          <p:stCondLst>
                                            <p:cond delay="0"/>
                                          </p:stCondLst>
                                        </p:cTn>
                                        <p:tgtEl>
                                          <p:spTgt spid="79"/>
                                        </p:tgtEl>
                                        <p:attrNameLst>
                                          <p:attrName>style.visibility</p:attrName>
                                        </p:attrNameLst>
                                      </p:cBhvr>
                                      <p:to>
                                        <p:strVal val="visible"/>
                                      </p:to>
                                    </p:set>
                                    <p:anim calcmode="lin" valueType="num">
                                      <p:cBhvr>
                                        <p:cTn id="37" dur="500" fill="hold"/>
                                        <p:tgtEl>
                                          <p:spTgt spid="79"/>
                                        </p:tgtEl>
                                        <p:attrNameLst>
                                          <p:attrName>ppt_w</p:attrName>
                                        </p:attrNameLst>
                                      </p:cBhvr>
                                      <p:tavLst>
                                        <p:tav tm="0">
                                          <p:val>
                                            <p:fltVal val="0"/>
                                          </p:val>
                                        </p:tav>
                                        <p:tav tm="100000">
                                          <p:val>
                                            <p:strVal val="#ppt_w"/>
                                          </p:val>
                                        </p:tav>
                                      </p:tavLst>
                                    </p:anim>
                                    <p:anim calcmode="lin" valueType="num">
                                      <p:cBhvr>
                                        <p:cTn id="38" dur="500" fill="hold"/>
                                        <p:tgtEl>
                                          <p:spTgt spid="79"/>
                                        </p:tgtEl>
                                        <p:attrNameLst>
                                          <p:attrName>ppt_h</p:attrName>
                                        </p:attrNameLst>
                                      </p:cBhvr>
                                      <p:tavLst>
                                        <p:tav tm="0">
                                          <p:val>
                                            <p:fltVal val="0"/>
                                          </p:val>
                                        </p:tav>
                                        <p:tav tm="100000">
                                          <p:val>
                                            <p:strVal val="#ppt_h"/>
                                          </p:val>
                                        </p:tav>
                                      </p:tavLst>
                                    </p:anim>
                                    <p:animEffect transition="in" filter="fade">
                                      <p:cBhvr>
                                        <p:cTn id="39" dur="500"/>
                                        <p:tgtEl>
                                          <p:spTgt spid="79"/>
                                        </p:tgtEl>
                                      </p:cBhvr>
                                    </p:animEffect>
                                  </p:childTnLst>
                                </p:cTn>
                              </p:par>
                              <p:par>
                                <p:cTn id="40" presetID="53" presetClass="entr" presetSubtype="16" fill="hold" grpId="0" nodeType="withEffect">
                                  <p:stCondLst>
                                    <p:cond delay="1250"/>
                                  </p:stCondLst>
                                  <p:childTnLst>
                                    <p:set>
                                      <p:cBhvr>
                                        <p:cTn id="41" dur="1" fill="hold">
                                          <p:stCondLst>
                                            <p:cond delay="0"/>
                                          </p:stCondLst>
                                        </p:cTn>
                                        <p:tgtEl>
                                          <p:spTgt spid="80"/>
                                        </p:tgtEl>
                                        <p:attrNameLst>
                                          <p:attrName>style.visibility</p:attrName>
                                        </p:attrNameLst>
                                      </p:cBhvr>
                                      <p:to>
                                        <p:strVal val="visible"/>
                                      </p:to>
                                    </p:set>
                                    <p:anim calcmode="lin" valueType="num">
                                      <p:cBhvr>
                                        <p:cTn id="42" dur="500" fill="hold"/>
                                        <p:tgtEl>
                                          <p:spTgt spid="80"/>
                                        </p:tgtEl>
                                        <p:attrNameLst>
                                          <p:attrName>ppt_w</p:attrName>
                                        </p:attrNameLst>
                                      </p:cBhvr>
                                      <p:tavLst>
                                        <p:tav tm="0">
                                          <p:val>
                                            <p:fltVal val="0"/>
                                          </p:val>
                                        </p:tav>
                                        <p:tav tm="100000">
                                          <p:val>
                                            <p:strVal val="#ppt_w"/>
                                          </p:val>
                                        </p:tav>
                                      </p:tavLst>
                                    </p:anim>
                                    <p:anim calcmode="lin" valueType="num">
                                      <p:cBhvr>
                                        <p:cTn id="43" dur="500" fill="hold"/>
                                        <p:tgtEl>
                                          <p:spTgt spid="80"/>
                                        </p:tgtEl>
                                        <p:attrNameLst>
                                          <p:attrName>ppt_h</p:attrName>
                                        </p:attrNameLst>
                                      </p:cBhvr>
                                      <p:tavLst>
                                        <p:tav tm="0">
                                          <p:val>
                                            <p:fltVal val="0"/>
                                          </p:val>
                                        </p:tav>
                                        <p:tav tm="100000">
                                          <p:val>
                                            <p:strVal val="#ppt_h"/>
                                          </p:val>
                                        </p:tav>
                                      </p:tavLst>
                                    </p:anim>
                                    <p:animEffect transition="in" filter="fade">
                                      <p:cBhvr>
                                        <p:cTn id="44" dur="500"/>
                                        <p:tgtEl>
                                          <p:spTgt spid="80"/>
                                        </p:tgtEl>
                                      </p:cBhvr>
                                    </p:animEffect>
                                  </p:childTnLst>
                                </p:cTn>
                              </p:par>
                              <p:par>
                                <p:cTn id="45" presetID="53" presetClass="entr" presetSubtype="16" fill="hold" grpId="0" nodeType="withEffect">
                                  <p:stCondLst>
                                    <p:cond delay="1500"/>
                                  </p:stCondLst>
                                  <p:childTnLst>
                                    <p:set>
                                      <p:cBhvr>
                                        <p:cTn id="46" dur="1" fill="hold">
                                          <p:stCondLst>
                                            <p:cond delay="0"/>
                                          </p:stCondLst>
                                        </p:cTn>
                                        <p:tgtEl>
                                          <p:spTgt spid="91"/>
                                        </p:tgtEl>
                                        <p:attrNameLst>
                                          <p:attrName>style.visibility</p:attrName>
                                        </p:attrNameLst>
                                      </p:cBhvr>
                                      <p:to>
                                        <p:strVal val="visible"/>
                                      </p:to>
                                    </p:set>
                                    <p:anim calcmode="lin" valueType="num">
                                      <p:cBhvr>
                                        <p:cTn id="47" dur="500" fill="hold"/>
                                        <p:tgtEl>
                                          <p:spTgt spid="91"/>
                                        </p:tgtEl>
                                        <p:attrNameLst>
                                          <p:attrName>ppt_w</p:attrName>
                                        </p:attrNameLst>
                                      </p:cBhvr>
                                      <p:tavLst>
                                        <p:tav tm="0">
                                          <p:val>
                                            <p:fltVal val="0"/>
                                          </p:val>
                                        </p:tav>
                                        <p:tav tm="100000">
                                          <p:val>
                                            <p:strVal val="#ppt_w"/>
                                          </p:val>
                                        </p:tav>
                                      </p:tavLst>
                                    </p:anim>
                                    <p:anim calcmode="lin" valueType="num">
                                      <p:cBhvr>
                                        <p:cTn id="48" dur="500" fill="hold"/>
                                        <p:tgtEl>
                                          <p:spTgt spid="91"/>
                                        </p:tgtEl>
                                        <p:attrNameLst>
                                          <p:attrName>ppt_h</p:attrName>
                                        </p:attrNameLst>
                                      </p:cBhvr>
                                      <p:tavLst>
                                        <p:tav tm="0">
                                          <p:val>
                                            <p:fltVal val="0"/>
                                          </p:val>
                                        </p:tav>
                                        <p:tav tm="100000">
                                          <p:val>
                                            <p:strVal val="#ppt_h"/>
                                          </p:val>
                                        </p:tav>
                                      </p:tavLst>
                                    </p:anim>
                                    <p:animEffect transition="in" filter="fade">
                                      <p:cBhvr>
                                        <p:cTn id="49" dur="500"/>
                                        <p:tgtEl>
                                          <p:spTgt spid="91"/>
                                        </p:tgtEl>
                                      </p:cBhvr>
                                    </p:animEffect>
                                  </p:childTnLst>
                                </p:cTn>
                              </p:par>
                              <p:par>
                                <p:cTn id="50" presetID="53" presetClass="entr" presetSubtype="16" fill="hold" grpId="0" nodeType="withEffect">
                                  <p:stCondLst>
                                    <p:cond delay="1500"/>
                                  </p:stCondLst>
                                  <p:childTnLst>
                                    <p:set>
                                      <p:cBhvr>
                                        <p:cTn id="51" dur="1" fill="hold">
                                          <p:stCondLst>
                                            <p:cond delay="0"/>
                                          </p:stCondLst>
                                        </p:cTn>
                                        <p:tgtEl>
                                          <p:spTgt spid="87"/>
                                        </p:tgtEl>
                                        <p:attrNameLst>
                                          <p:attrName>style.visibility</p:attrName>
                                        </p:attrNameLst>
                                      </p:cBhvr>
                                      <p:to>
                                        <p:strVal val="visible"/>
                                      </p:to>
                                    </p:set>
                                    <p:anim calcmode="lin" valueType="num">
                                      <p:cBhvr>
                                        <p:cTn id="52" dur="500" fill="hold"/>
                                        <p:tgtEl>
                                          <p:spTgt spid="87"/>
                                        </p:tgtEl>
                                        <p:attrNameLst>
                                          <p:attrName>ppt_w</p:attrName>
                                        </p:attrNameLst>
                                      </p:cBhvr>
                                      <p:tavLst>
                                        <p:tav tm="0">
                                          <p:val>
                                            <p:fltVal val="0"/>
                                          </p:val>
                                        </p:tav>
                                        <p:tav tm="100000">
                                          <p:val>
                                            <p:strVal val="#ppt_w"/>
                                          </p:val>
                                        </p:tav>
                                      </p:tavLst>
                                    </p:anim>
                                    <p:anim calcmode="lin" valueType="num">
                                      <p:cBhvr>
                                        <p:cTn id="53" dur="500" fill="hold"/>
                                        <p:tgtEl>
                                          <p:spTgt spid="87"/>
                                        </p:tgtEl>
                                        <p:attrNameLst>
                                          <p:attrName>ppt_h</p:attrName>
                                        </p:attrNameLst>
                                      </p:cBhvr>
                                      <p:tavLst>
                                        <p:tav tm="0">
                                          <p:val>
                                            <p:fltVal val="0"/>
                                          </p:val>
                                        </p:tav>
                                        <p:tav tm="100000">
                                          <p:val>
                                            <p:strVal val="#ppt_h"/>
                                          </p:val>
                                        </p:tav>
                                      </p:tavLst>
                                    </p:anim>
                                    <p:animEffect transition="in" filter="fade">
                                      <p:cBhvr>
                                        <p:cTn id="54" dur="500"/>
                                        <p:tgtEl>
                                          <p:spTgt spid="87"/>
                                        </p:tgtEl>
                                      </p:cBhvr>
                                    </p:animEffect>
                                  </p:childTnLst>
                                </p:cTn>
                              </p:par>
                              <p:par>
                                <p:cTn id="55" presetID="22" presetClass="entr" presetSubtype="4" fill="hold" nodeType="withEffect">
                                  <p:stCondLst>
                                    <p:cond delay="1750"/>
                                  </p:stCondLst>
                                  <p:childTnLst>
                                    <p:set>
                                      <p:cBhvr>
                                        <p:cTn id="56" dur="1" fill="hold">
                                          <p:stCondLst>
                                            <p:cond delay="0"/>
                                          </p:stCondLst>
                                        </p:cTn>
                                        <p:tgtEl>
                                          <p:spTgt spid="93"/>
                                        </p:tgtEl>
                                        <p:attrNameLst>
                                          <p:attrName>style.visibility</p:attrName>
                                        </p:attrNameLst>
                                      </p:cBhvr>
                                      <p:to>
                                        <p:strVal val="visible"/>
                                      </p:to>
                                    </p:set>
                                    <p:animEffect transition="in" filter="wipe(down)">
                                      <p:cBhvr>
                                        <p:cTn id="57" dur="500"/>
                                        <p:tgtEl>
                                          <p:spTgt spid="93"/>
                                        </p:tgtEl>
                                      </p:cBhvr>
                                    </p:animEffect>
                                  </p:childTnLst>
                                </p:cTn>
                              </p:par>
                              <p:par>
                                <p:cTn id="58" presetID="22" presetClass="entr" presetSubtype="4" fill="hold" nodeType="withEffect">
                                  <p:stCondLst>
                                    <p:cond delay="2000"/>
                                  </p:stCondLst>
                                  <p:childTnLst>
                                    <p:set>
                                      <p:cBhvr>
                                        <p:cTn id="59" dur="1" fill="hold">
                                          <p:stCondLst>
                                            <p:cond delay="0"/>
                                          </p:stCondLst>
                                        </p:cTn>
                                        <p:tgtEl>
                                          <p:spTgt spid="125"/>
                                        </p:tgtEl>
                                        <p:attrNameLst>
                                          <p:attrName>style.visibility</p:attrName>
                                        </p:attrNameLst>
                                      </p:cBhvr>
                                      <p:to>
                                        <p:strVal val="visible"/>
                                      </p:to>
                                    </p:set>
                                    <p:animEffect transition="in" filter="wipe(down)">
                                      <p:cBhvr>
                                        <p:cTn id="60" dur="500"/>
                                        <p:tgtEl>
                                          <p:spTgt spid="125"/>
                                        </p:tgtEl>
                                      </p:cBhvr>
                                    </p:animEffect>
                                  </p:childTnLst>
                                </p:cTn>
                              </p:par>
                              <p:par>
                                <p:cTn id="61" presetID="53" presetClass="entr" presetSubtype="16" fill="hold" grpId="0" nodeType="withEffect">
                                  <p:stCondLst>
                                    <p:cond delay="2250"/>
                                  </p:stCondLst>
                                  <p:childTnLst>
                                    <p:set>
                                      <p:cBhvr>
                                        <p:cTn id="62" dur="1" fill="hold">
                                          <p:stCondLst>
                                            <p:cond delay="0"/>
                                          </p:stCondLst>
                                        </p:cTn>
                                        <p:tgtEl>
                                          <p:spTgt spid="82"/>
                                        </p:tgtEl>
                                        <p:attrNameLst>
                                          <p:attrName>style.visibility</p:attrName>
                                        </p:attrNameLst>
                                      </p:cBhvr>
                                      <p:to>
                                        <p:strVal val="visible"/>
                                      </p:to>
                                    </p:set>
                                    <p:anim calcmode="lin" valueType="num">
                                      <p:cBhvr>
                                        <p:cTn id="63" dur="500" fill="hold"/>
                                        <p:tgtEl>
                                          <p:spTgt spid="82"/>
                                        </p:tgtEl>
                                        <p:attrNameLst>
                                          <p:attrName>ppt_w</p:attrName>
                                        </p:attrNameLst>
                                      </p:cBhvr>
                                      <p:tavLst>
                                        <p:tav tm="0">
                                          <p:val>
                                            <p:fltVal val="0"/>
                                          </p:val>
                                        </p:tav>
                                        <p:tav tm="100000">
                                          <p:val>
                                            <p:strVal val="#ppt_w"/>
                                          </p:val>
                                        </p:tav>
                                      </p:tavLst>
                                    </p:anim>
                                    <p:anim calcmode="lin" valueType="num">
                                      <p:cBhvr>
                                        <p:cTn id="64" dur="500" fill="hold"/>
                                        <p:tgtEl>
                                          <p:spTgt spid="82"/>
                                        </p:tgtEl>
                                        <p:attrNameLst>
                                          <p:attrName>ppt_h</p:attrName>
                                        </p:attrNameLst>
                                      </p:cBhvr>
                                      <p:tavLst>
                                        <p:tav tm="0">
                                          <p:val>
                                            <p:fltVal val="0"/>
                                          </p:val>
                                        </p:tav>
                                        <p:tav tm="100000">
                                          <p:val>
                                            <p:strVal val="#ppt_h"/>
                                          </p:val>
                                        </p:tav>
                                      </p:tavLst>
                                    </p:anim>
                                    <p:animEffect transition="in" filter="fade">
                                      <p:cBhvr>
                                        <p:cTn id="65" dur="500"/>
                                        <p:tgtEl>
                                          <p:spTgt spid="82"/>
                                        </p:tgtEl>
                                      </p:cBhvr>
                                    </p:animEffect>
                                  </p:childTnLst>
                                </p:cTn>
                              </p:par>
                              <p:par>
                                <p:cTn id="66" presetID="22" presetClass="entr" presetSubtype="4" fill="hold" nodeType="withEffect">
                                  <p:stCondLst>
                                    <p:cond delay="2250"/>
                                  </p:stCondLst>
                                  <p:childTnLst>
                                    <p:set>
                                      <p:cBhvr>
                                        <p:cTn id="67" dur="1" fill="hold">
                                          <p:stCondLst>
                                            <p:cond delay="0"/>
                                          </p:stCondLst>
                                        </p:cTn>
                                        <p:tgtEl>
                                          <p:spTgt spid="117"/>
                                        </p:tgtEl>
                                        <p:attrNameLst>
                                          <p:attrName>style.visibility</p:attrName>
                                        </p:attrNameLst>
                                      </p:cBhvr>
                                      <p:to>
                                        <p:strVal val="visible"/>
                                      </p:to>
                                    </p:set>
                                    <p:animEffect transition="in" filter="wipe(down)">
                                      <p:cBhvr>
                                        <p:cTn id="68" dur="500"/>
                                        <p:tgtEl>
                                          <p:spTgt spid="117"/>
                                        </p:tgtEl>
                                      </p:cBhvr>
                                    </p:animEffect>
                                  </p:childTnLst>
                                </p:cTn>
                              </p:par>
                              <p:par>
                                <p:cTn id="69" presetID="22" presetClass="entr" presetSubtype="4" fill="hold" nodeType="withEffect">
                                  <p:stCondLst>
                                    <p:cond delay="2250"/>
                                  </p:stCondLst>
                                  <p:childTnLst>
                                    <p:set>
                                      <p:cBhvr>
                                        <p:cTn id="70" dur="1" fill="hold">
                                          <p:stCondLst>
                                            <p:cond delay="0"/>
                                          </p:stCondLst>
                                        </p:cTn>
                                        <p:tgtEl>
                                          <p:spTgt spid="113"/>
                                        </p:tgtEl>
                                        <p:attrNameLst>
                                          <p:attrName>style.visibility</p:attrName>
                                        </p:attrNameLst>
                                      </p:cBhvr>
                                      <p:to>
                                        <p:strVal val="visible"/>
                                      </p:to>
                                    </p:set>
                                    <p:animEffect transition="in" filter="wipe(down)">
                                      <p:cBhvr>
                                        <p:cTn id="71" dur="500"/>
                                        <p:tgtEl>
                                          <p:spTgt spid="113"/>
                                        </p:tgtEl>
                                      </p:cBhvr>
                                    </p:animEffect>
                                  </p:childTnLst>
                                </p:cTn>
                              </p:par>
                              <p:par>
                                <p:cTn id="72" presetID="22" presetClass="entr" presetSubtype="4" fill="hold" nodeType="withEffect">
                                  <p:stCondLst>
                                    <p:cond delay="2500"/>
                                  </p:stCondLst>
                                  <p:childTnLst>
                                    <p:set>
                                      <p:cBhvr>
                                        <p:cTn id="73" dur="1" fill="hold">
                                          <p:stCondLst>
                                            <p:cond delay="0"/>
                                          </p:stCondLst>
                                        </p:cTn>
                                        <p:tgtEl>
                                          <p:spTgt spid="97"/>
                                        </p:tgtEl>
                                        <p:attrNameLst>
                                          <p:attrName>style.visibility</p:attrName>
                                        </p:attrNameLst>
                                      </p:cBhvr>
                                      <p:to>
                                        <p:strVal val="visible"/>
                                      </p:to>
                                    </p:set>
                                    <p:animEffect transition="in" filter="wipe(down)">
                                      <p:cBhvr>
                                        <p:cTn id="74" dur="500"/>
                                        <p:tgtEl>
                                          <p:spTgt spid="97"/>
                                        </p:tgtEl>
                                      </p:cBhvr>
                                    </p:animEffect>
                                  </p:childTnLst>
                                </p:cTn>
                              </p:par>
                              <p:par>
                                <p:cTn id="75" presetID="22" presetClass="entr" presetSubtype="4" fill="hold" nodeType="withEffect">
                                  <p:stCondLst>
                                    <p:cond delay="2500"/>
                                  </p:stCondLst>
                                  <p:childTnLst>
                                    <p:set>
                                      <p:cBhvr>
                                        <p:cTn id="76" dur="1" fill="hold">
                                          <p:stCondLst>
                                            <p:cond delay="0"/>
                                          </p:stCondLst>
                                        </p:cTn>
                                        <p:tgtEl>
                                          <p:spTgt spid="65"/>
                                        </p:tgtEl>
                                        <p:attrNameLst>
                                          <p:attrName>style.visibility</p:attrName>
                                        </p:attrNameLst>
                                      </p:cBhvr>
                                      <p:to>
                                        <p:strVal val="visible"/>
                                      </p:to>
                                    </p:set>
                                    <p:animEffect transition="in" filter="wipe(down)">
                                      <p:cBhvr>
                                        <p:cTn id="77" dur="500"/>
                                        <p:tgtEl>
                                          <p:spTgt spid="65"/>
                                        </p:tgtEl>
                                      </p:cBhvr>
                                    </p:animEffect>
                                  </p:childTnLst>
                                </p:cTn>
                              </p:par>
                              <p:par>
                                <p:cTn id="78" presetID="22" presetClass="entr" presetSubtype="4" fill="hold" nodeType="withEffect">
                                  <p:stCondLst>
                                    <p:cond delay="2500"/>
                                  </p:stCondLst>
                                  <p:childTnLst>
                                    <p:set>
                                      <p:cBhvr>
                                        <p:cTn id="79" dur="1" fill="hold">
                                          <p:stCondLst>
                                            <p:cond delay="0"/>
                                          </p:stCondLst>
                                        </p:cTn>
                                        <p:tgtEl>
                                          <p:spTgt spid="109"/>
                                        </p:tgtEl>
                                        <p:attrNameLst>
                                          <p:attrName>style.visibility</p:attrName>
                                        </p:attrNameLst>
                                      </p:cBhvr>
                                      <p:to>
                                        <p:strVal val="visible"/>
                                      </p:to>
                                    </p:set>
                                    <p:animEffect transition="in" filter="wipe(down)">
                                      <p:cBhvr>
                                        <p:cTn id="80" dur="500"/>
                                        <p:tgtEl>
                                          <p:spTgt spid="109"/>
                                        </p:tgtEl>
                                      </p:cBhvr>
                                    </p:animEffect>
                                  </p:childTnLst>
                                </p:cTn>
                              </p:par>
                              <p:par>
                                <p:cTn id="81" presetID="53" presetClass="entr" presetSubtype="16" fill="hold" grpId="0" nodeType="withEffect">
                                  <p:stCondLst>
                                    <p:cond delay="2750"/>
                                  </p:stCondLst>
                                  <p:childTnLst>
                                    <p:set>
                                      <p:cBhvr>
                                        <p:cTn id="82" dur="1" fill="hold">
                                          <p:stCondLst>
                                            <p:cond delay="0"/>
                                          </p:stCondLst>
                                        </p:cTn>
                                        <p:tgtEl>
                                          <p:spTgt spid="84"/>
                                        </p:tgtEl>
                                        <p:attrNameLst>
                                          <p:attrName>style.visibility</p:attrName>
                                        </p:attrNameLst>
                                      </p:cBhvr>
                                      <p:to>
                                        <p:strVal val="visible"/>
                                      </p:to>
                                    </p:set>
                                    <p:anim calcmode="lin" valueType="num">
                                      <p:cBhvr>
                                        <p:cTn id="83" dur="500" fill="hold"/>
                                        <p:tgtEl>
                                          <p:spTgt spid="84"/>
                                        </p:tgtEl>
                                        <p:attrNameLst>
                                          <p:attrName>ppt_w</p:attrName>
                                        </p:attrNameLst>
                                      </p:cBhvr>
                                      <p:tavLst>
                                        <p:tav tm="0">
                                          <p:val>
                                            <p:fltVal val="0"/>
                                          </p:val>
                                        </p:tav>
                                        <p:tav tm="100000">
                                          <p:val>
                                            <p:strVal val="#ppt_w"/>
                                          </p:val>
                                        </p:tav>
                                      </p:tavLst>
                                    </p:anim>
                                    <p:anim calcmode="lin" valueType="num">
                                      <p:cBhvr>
                                        <p:cTn id="84" dur="500" fill="hold"/>
                                        <p:tgtEl>
                                          <p:spTgt spid="84"/>
                                        </p:tgtEl>
                                        <p:attrNameLst>
                                          <p:attrName>ppt_h</p:attrName>
                                        </p:attrNameLst>
                                      </p:cBhvr>
                                      <p:tavLst>
                                        <p:tav tm="0">
                                          <p:val>
                                            <p:fltVal val="0"/>
                                          </p:val>
                                        </p:tav>
                                        <p:tav tm="100000">
                                          <p:val>
                                            <p:strVal val="#ppt_h"/>
                                          </p:val>
                                        </p:tav>
                                      </p:tavLst>
                                    </p:anim>
                                    <p:animEffect transition="in" filter="fade">
                                      <p:cBhvr>
                                        <p:cTn id="85" dur="500"/>
                                        <p:tgtEl>
                                          <p:spTgt spid="84"/>
                                        </p:tgtEl>
                                      </p:cBhvr>
                                    </p:animEffect>
                                  </p:childTnLst>
                                </p:cTn>
                              </p:par>
                              <p:par>
                                <p:cTn id="86" presetID="22" presetClass="entr" presetSubtype="4" fill="hold" nodeType="withEffect">
                                  <p:stCondLst>
                                    <p:cond delay="2750"/>
                                  </p:stCondLst>
                                  <p:childTnLst>
                                    <p:set>
                                      <p:cBhvr>
                                        <p:cTn id="87" dur="1" fill="hold">
                                          <p:stCondLst>
                                            <p:cond delay="0"/>
                                          </p:stCondLst>
                                        </p:cTn>
                                        <p:tgtEl>
                                          <p:spTgt spid="100"/>
                                        </p:tgtEl>
                                        <p:attrNameLst>
                                          <p:attrName>style.visibility</p:attrName>
                                        </p:attrNameLst>
                                      </p:cBhvr>
                                      <p:to>
                                        <p:strVal val="visible"/>
                                      </p:to>
                                    </p:set>
                                    <p:animEffect transition="in" filter="wipe(down)">
                                      <p:cBhvr>
                                        <p:cTn id="88" dur="500"/>
                                        <p:tgtEl>
                                          <p:spTgt spid="100"/>
                                        </p:tgtEl>
                                      </p:cBhvr>
                                    </p:animEffect>
                                  </p:childTnLst>
                                </p:cTn>
                              </p:par>
                              <p:par>
                                <p:cTn id="89" presetID="22" presetClass="entr" presetSubtype="4" fill="hold" nodeType="withEffect">
                                  <p:stCondLst>
                                    <p:cond delay="2750"/>
                                  </p:stCondLst>
                                  <p:childTnLst>
                                    <p:set>
                                      <p:cBhvr>
                                        <p:cTn id="90" dur="1" fill="hold">
                                          <p:stCondLst>
                                            <p:cond delay="0"/>
                                          </p:stCondLst>
                                        </p:cTn>
                                        <p:tgtEl>
                                          <p:spTgt spid="46"/>
                                        </p:tgtEl>
                                        <p:attrNameLst>
                                          <p:attrName>style.visibility</p:attrName>
                                        </p:attrNameLst>
                                      </p:cBhvr>
                                      <p:to>
                                        <p:strVal val="visible"/>
                                      </p:to>
                                    </p:set>
                                    <p:animEffect transition="in" filter="wipe(down)">
                                      <p:cBhvr>
                                        <p:cTn id="91" dur="500"/>
                                        <p:tgtEl>
                                          <p:spTgt spid="46"/>
                                        </p:tgtEl>
                                      </p:cBhvr>
                                    </p:animEffect>
                                  </p:childTnLst>
                                </p:cTn>
                              </p:par>
                              <p:par>
                                <p:cTn id="92" presetID="22" presetClass="entr" presetSubtype="4" fill="hold" nodeType="withEffect">
                                  <p:stCondLst>
                                    <p:cond delay="3000"/>
                                  </p:stCondLst>
                                  <p:childTnLst>
                                    <p:set>
                                      <p:cBhvr>
                                        <p:cTn id="93" dur="1" fill="hold">
                                          <p:stCondLst>
                                            <p:cond delay="0"/>
                                          </p:stCondLst>
                                        </p:cTn>
                                        <p:tgtEl>
                                          <p:spTgt spid="39"/>
                                        </p:tgtEl>
                                        <p:attrNameLst>
                                          <p:attrName>style.visibility</p:attrName>
                                        </p:attrNameLst>
                                      </p:cBhvr>
                                      <p:to>
                                        <p:strVal val="visible"/>
                                      </p:to>
                                    </p:set>
                                    <p:animEffect transition="in" filter="wipe(down)">
                                      <p:cBhvr>
                                        <p:cTn id="94" dur="500"/>
                                        <p:tgtEl>
                                          <p:spTgt spid="39"/>
                                        </p:tgtEl>
                                      </p:cBhvr>
                                    </p:animEffect>
                                  </p:childTnLst>
                                </p:cTn>
                              </p:par>
                              <p:par>
                                <p:cTn id="95" presetID="22" presetClass="entr" presetSubtype="4" fill="hold" nodeType="withEffect">
                                  <p:stCondLst>
                                    <p:cond delay="3000"/>
                                  </p:stCondLst>
                                  <p:childTnLst>
                                    <p:set>
                                      <p:cBhvr>
                                        <p:cTn id="96" dur="1" fill="hold">
                                          <p:stCondLst>
                                            <p:cond delay="0"/>
                                          </p:stCondLst>
                                        </p:cTn>
                                        <p:tgtEl>
                                          <p:spTgt spid="40"/>
                                        </p:tgtEl>
                                        <p:attrNameLst>
                                          <p:attrName>style.visibility</p:attrName>
                                        </p:attrNameLst>
                                      </p:cBhvr>
                                      <p:to>
                                        <p:strVal val="visible"/>
                                      </p:to>
                                    </p:set>
                                    <p:animEffect transition="in" filter="wipe(down)">
                                      <p:cBhvr>
                                        <p:cTn id="97" dur="500"/>
                                        <p:tgtEl>
                                          <p:spTgt spid="40"/>
                                        </p:tgtEl>
                                      </p:cBhvr>
                                    </p:animEffect>
                                  </p:childTnLst>
                                </p:cTn>
                              </p:par>
                              <p:par>
                                <p:cTn id="98" presetID="53" presetClass="entr" presetSubtype="16" fill="hold" grpId="0" nodeType="withEffect">
                                  <p:stCondLst>
                                    <p:cond delay="3250"/>
                                  </p:stCondLst>
                                  <p:childTnLst>
                                    <p:set>
                                      <p:cBhvr>
                                        <p:cTn id="99" dur="1" fill="hold">
                                          <p:stCondLst>
                                            <p:cond delay="0"/>
                                          </p:stCondLst>
                                        </p:cTn>
                                        <p:tgtEl>
                                          <p:spTgt spid="86"/>
                                        </p:tgtEl>
                                        <p:attrNameLst>
                                          <p:attrName>style.visibility</p:attrName>
                                        </p:attrNameLst>
                                      </p:cBhvr>
                                      <p:to>
                                        <p:strVal val="visible"/>
                                      </p:to>
                                    </p:set>
                                    <p:anim calcmode="lin" valueType="num">
                                      <p:cBhvr>
                                        <p:cTn id="100" dur="500" fill="hold"/>
                                        <p:tgtEl>
                                          <p:spTgt spid="86"/>
                                        </p:tgtEl>
                                        <p:attrNameLst>
                                          <p:attrName>ppt_w</p:attrName>
                                        </p:attrNameLst>
                                      </p:cBhvr>
                                      <p:tavLst>
                                        <p:tav tm="0">
                                          <p:val>
                                            <p:fltVal val="0"/>
                                          </p:val>
                                        </p:tav>
                                        <p:tav tm="100000">
                                          <p:val>
                                            <p:strVal val="#ppt_w"/>
                                          </p:val>
                                        </p:tav>
                                      </p:tavLst>
                                    </p:anim>
                                    <p:anim calcmode="lin" valueType="num">
                                      <p:cBhvr>
                                        <p:cTn id="101" dur="500" fill="hold"/>
                                        <p:tgtEl>
                                          <p:spTgt spid="86"/>
                                        </p:tgtEl>
                                        <p:attrNameLst>
                                          <p:attrName>ppt_h</p:attrName>
                                        </p:attrNameLst>
                                      </p:cBhvr>
                                      <p:tavLst>
                                        <p:tav tm="0">
                                          <p:val>
                                            <p:fltVal val="0"/>
                                          </p:val>
                                        </p:tav>
                                        <p:tav tm="100000">
                                          <p:val>
                                            <p:strVal val="#ppt_h"/>
                                          </p:val>
                                        </p:tav>
                                      </p:tavLst>
                                    </p:anim>
                                    <p:animEffect transition="in" filter="fade">
                                      <p:cBhvr>
                                        <p:cTn id="102" dur="500"/>
                                        <p:tgtEl>
                                          <p:spTgt spid="86"/>
                                        </p:tgtEl>
                                      </p:cBhvr>
                                    </p:animEffect>
                                  </p:childTnLst>
                                </p:cTn>
                              </p:par>
                              <p:par>
                                <p:cTn id="103" presetID="22" presetClass="entr" presetSubtype="4" fill="hold" nodeType="withEffect">
                                  <p:stCondLst>
                                    <p:cond delay="3250"/>
                                  </p:stCondLst>
                                  <p:childTnLst>
                                    <p:set>
                                      <p:cBhvr>
                                        <p:cTn id="104" dur="1" fill="hold">
                                          <p:stCondLst>
                                            <p:cond delay="0"/>
                                          </p:stCondLst>
                                        </p:cTn>
                                        <p:tgtEl>
                                          <p:spTgt spid="143"/>
                                        </p:tgtEl>
                                        <p:attrNameLst>
                                          <p:attrName>style.visibility</p:attrName>
                                        </p:attrNameLst>
                                      </p:cBhvr>
                                      <p:to>
                                        <p:strVal val="visible"/>
                                      </p:to>
                                    </p:set>
                                    <p:animEffect transition="in" filter="wipe(down)">
                                      <p:cBhvr>
                                        <p:cTn id="105" dur="500"/>
                                        <p:tgtEl>
                                          <p:spTgt spid="143"/>
                                        </p:tgtEl>
                                      </p:cBhvr>
                                    </p:animEffect>
                                  </p:childTnLst>
                                </p:cTn>
                              </p:par>
                              <p:par>
                                <p:cTn id="106" presetID="22" presetClass="entr" presetSubtype="4" fill="hold" nodeType="withEffect">
                                  <p:stCondLst>
                                    <p:cond delay="3250"/>
                                  </p:stCondLst>
                                  <p:childTnLst>
                                    <p:set>
                                      <p:cBhvr>
                                        <p:cTn id="107" dur="1" fill="hold">
                                          <p:stCondLst>
                                            <p:cond delay="0"/>
                                          </p:stCondLst>
                                        </p:cTn>
                                        <p:tgtEl>
                                          <p:spTgt spid="139"/>
                                        </p:tgtEl>
                                        <p:attrNameLst>
                                          <p:attrName>style.visibility</p:attrName>
                                        </p:attrNameLst>
                                      </p:cBhvr>
                                      <p:to>
                                        <p:strVal val="visible"/>
                                      </p:to>
                                    </p:set>
                                    <p:animEffect transition="in" filter="wipe(down)">
                                      <p:cBhvr>
                                        <p:cTn id="108" dur="500"/>
                                        <p:tgtEl>
                                          <p:spTgt spid="139"/>
                                        </p:tgtEl>
                                      </p:cBhvr>
                                    </p:animEffect>
                                  </p:childTnLst>
                                </p:cTn>
                              </p:par>
                              <p:par>
                                <p:cTn id="109" presetID="53" presetClass="entr" presetSubtype="16" fill="hold" grpId="0" nodeType="withEffect">
                                  <p:stCondLst>
                                    <p:cond delay="3500"/>
                                  </p:stCondLst>
                                  <p:childTnLst>
                                    <p:set>
                                      <p:cBhvr>
                                        <p:cTn id="110" dur="1" fill="hold">
                                          <p:stCondLst>
                                            <p:cond delay="0"/>
                                          </p:stCondLst>
                                        </p:cTn>
                                        <p:tgtEl>
                                          <p:spTgt spid="85"/>
                                        </p:tgtEl>
                                        <p:attrNameLst>
                                          <p:attrName>style.visibility</p:attrName>
                                        </p:attrNameLst>
                                      </p:cBhvr>
                                      <p:to>
                                        <p:strVal val="visible"/>
                                      </p:to>
                                    </p:set>
                                    <p:anim calcmode="lin" valueType="num">
                                      <p:cBhvr>
                                        <p:cTn id="111" dur="500" fill="hold"/>
                                        <p:tgtEl>
                                          <p:spTgt spid="85"/>
                                        </p:tgtEl>
                                        <p:attrNameLst>
                                          <p:attrName>ppt_w</p:attrName>
                                        </p:attrNameLst>
                                      </p:cBhvr>
                                      <p:tavLst>
                                        <p:tav tm="0">
                                          <p:val>
                                            <p:fltVal val="0"/>
                                          </p:val>
                                        </p:tav>
                                        <p:tav tm="100000">
                                          <p:val>
                                            <p:strVal val="#ppt_w"/>
                                          </p:val>
                                        </p:tav>
                                      </p:tavLst>
                                    </p:anim>
                                    <p:anim calcmode="lin" valueType="num">
                                      <p:cBhvr>
                                        <p:cTn id="112" dur="500" fill="hold"/>
                                        <p:tgtEl>
                                          <p:spTgt spid="85"/>
                                        </p:tgtEl>
                                        <p:attrNameLst>
                                          <p:attrName>ppt_h</p:attrName>
                                        </p:attrNameLst>
                                      </p:cBhvr>
                                      <p:tavLst>
                                        <p:tav tm="0">
                                          <p:val>
                                            <p:fltVal val="0"/>
                                          </p:val>
                                        </p:tav>
                                        <p:tav tm="100000">
                                          <p:val>
                                            <p:strVal val="#ppt_h"/>
                                          </p:val>
                                        </p:tav>
                                      </p:tavLst>
                                    </p:anim>
                                    <p:animEffect transition="in" filter="fade">
                                      <p:cBhvr>
                                        <p:cTn id="113" dur="500"/>
                                        <p:tgtEl>
                                          <p:spTgt spid="85"/>
                                        </p:tgtEl>
                                      </p:cBhvr>
                                    </p:animEffect>
                                  </p:childTnLst>
                                </p:cTn>
                              </p:par>
                              <p:par>
                                <p:cTn id="114" presetID="22" presetClass="entr" presetSubtype="4" fill="hold" nodeType="withEffect">
                                  <p:stCondLst>
                                    <p:cond delay="3500"/>
                                  </p:stCondLst>
                                  <p:childTnLst>
                                    <p:set>
                                      <p:cBhvr>
                                        <p:cTn id="115" dur="1" fill="hold">
                                          <p:stCondLst>
                                            <p:cond delay="0"/>
                                          </p:stCondLst>
                                        </p:cTn>
                                        <p:tgtEl>
                                          <p:spTgt spid="129"/>
                                        </p:tgtEl>
                                        <p:attrNameLst>
                                          <p:attrName>style.visibility</p:attrName>
                                        </p:attrNameLst>
                                      </p:cBhvr>
                                      <p:to>
                                        <p:strVal val="visible"/>
                                      </p:to>
                                    </p:set>
                                    <p:animEffect transition="in" filter="wipe(down)">
                                      <p:cBhvr>
                                        <p:cTn id="116" dur="500"/>
                                        <p:tgtEl>
                                          <p:spTgt spid="129"/>
                                        </p:tgtEl>
                                      </p:cBhvr>
                                    </p:animEffect>
                                  </p:childTnLst>
                                </p:cTn>
                              </p:par>
                              <p:par>
                                <p:cTn id="117" presetID="22" presetClass="entr" presetSubtype="4" fill="hold" nodeType="withEffect">
                                  <p:stCondLst>
                                    <p:cond delay="3500"/>
                                  </p:stCondLst>
                                  <p:childTnLst>
                                    <p:set>
                                      <p:cBhvr>
                                        <p:cTn id="118" dur="1" fill="hold">
                                          <p:stCondLst>
                                            <p:cond delay="0"/>
                                          </p:stCondLst>
                                        </p:cTn>
                                        <p:tgtEl>
                                          <p:spTgt spid="58"/>
                                        </p:tgtEl>
                                        <p:attrNameLst>
                                          <p:attrName>style.visibility</p:attrName>
                                        </p:attrNameLst>
                                      </p:cBhvr>
                                      <p:to>
                                        <p:strVal val="visible"/>
                                      </p:to>
                                    </p:set>
                                    <p:animEffect transition="in" filter="wipe(down)">
                                      <p:cBhvr>
                                        <p:cTn id="119" dur="500"/>
                                        <p:tgtEl>
                                          <p:spTgt spid="58"/>
                                        </p:tgtEl>
                                      </p:cBhvr>
                                    </p:animEffect>
                                  </p:childTnLst>
                                </p:cTn>
                              </p:par>
                              <p:par>
                                <p:cTn id="120" presetID="22" presetClass="entr" presetSubtype="4" fill="hold" nodeType="withEffect">
                                  <p:stCondLst>
                                    <p:cond delay="3500"/>
                                  </p:stCondLst>
                                  <p:childTnLst>
                                    <p:set>
                                      <p:cBhvr>
                                        <p:cTn id="121" dur="1" fill="hold">
                                          <p:stCondLst>
                                            <p:cond delay="0"/>
                                          </p:stCondLst>
                                        </p:cTn>
                                        <p:tgtEl>
                                          <p:spTgt spid="33"/>
                                        </p:tgtEl>
                                        <p:attrNameLst>
                                          <p:attrName>style.visibility</p:attrName>
                                        </p:attrNameLst>
                                      </p:cBhvr>
                                      <p:to>
                                        <p:strVal val="visible"/>
                                      </p:to>
                                    </p:set>
                                    <p:animEffect transition="in" filter="wipe(down)">
                                      <p:cBhvr>
                                        <p:cTn id="122" dur="500"/>
                                        <p:tgtEl>
                                          <p:spTgt spid="33"/>
                                        </p:tgtEl>
                                      </p:cBhvr>
                                    </p:animEffect>
                                  </p:childTnLst>
                                </p:cTn>
                              </p:par>
                              <p:par>
                                <p:cTn id="123" presetID="22" presetClass="entr" presetSubtype="4" fill="hold" nodeType="withEffect">
                                  <p:stCondLst>
                                    <p:cond delay="3500"/>
                                  </p:stCondLst>
                                  <p:childTnLst>
                                    <p:set>
                                      <p:cBhvr>
                                        <p:cTn id="124" dur="1" fill="hold">
                                          <p:stCondLst>
                                            <p:cond delay="0"/>
                                          </p:stCondLst>
                                        </p:cTn>
                                        <p:tgtEl>
                                          <p:spTgt spid="43"/>
                                        </p:tgtEl>
                                        <p:attrNameLst>
                                          <p:attrName>style.visibility</p:attrName>
                                        </p:attrNameLst>
                                      </p:cBhvr>
                                      <p:to>
                                        <p:strVal val="visible"/>
                                      </p:to>
                                    </p:set>
                                    <p:animEffect transition="in" filter="wipe(down)">
                                      <p:cBhvr>
                                        <p:cTn id="125" dur="500"/>
                                        <p:tgtEl>
                                          <p:spTgt spid="43"/>
                                        </p:tgtEl>
                                      </p:cBhvr>
                                    </p:animEffect>
                                  </p:childTnLst>
                                </p:cTn>
                              </p:par>
                              <p:par>
                                <p:cTn id="126" presetID="22" presetClass="entr" presetSubtype="4" fill="hold" nodeType="withEffect">
                                  <p:stCondLst>
                                    <p:cond delay="3500"/>
                                  </p:stCondLst>
                                  <p:childTnLst>
                                    <p:set>
                                      <p:cBhvr>
                                        <p:cTn id="127" dur="1" fill="hold">
                                          <p:stCondLst>
                                            <p:cond delay="0"/>
                                          </p:stCondLst>
                                        </p:cTn>
                                        <p:tgtEl>
                                          <p:spTgt spid="27"/>
                                        </p:tgtEl>
                                        <p:attrNameLst>
                                          <p:attrName>style.visibility</p:attrName>
                                        </p:attrNameLst>
                                      </p:cBhvr>
                                      <p:to>
                                        <p:strVal val="visible"/>
                                      </p:to>
                                    </p:set>
                                    <p:animEffect transition="in" filter="wipe(down)">
                                      <p:cBhvr>
                                        <p:cTn id="128" dur="500"/>
                                        <p:tgtEl>
                                          <p:spTgt spid="27"/>
                                        </p:tgtEl>
                                      </p:cBhvr>
                                    </p:animEffect>
                                  </p:childTnLst>
                                </p:cTn>
                              </p:par>
                              <p:par>
                                <p:cTn id="129" presetID="22" presetClass="entr" presetSubtype="4" fill="hold" nodeType="withEffect">
                                  <p:stCondLst>
                                    <p:cond delay="3250"/>
                                  </p:stCondLst>
                                  <p:childTnLst>
                                    <p:set>
                                      <p:cBhvr>
                                        <p:cTn id="130" dur="1" fill="hold">
                                          <p:stCondLst>
                                            <p:cond delay="0"/>
                                          </p:stCondLst>
                                        </p:cTn>
                                        <p:tgtEl>
                                          <p:spTgt spid="126"/>
                                        </p:tgtEl>
                                        <p:attrNameLst>
                                          <p:attrName>style.visibility</p:attrName>
                                        </p:attrNameLst>
                                      </p:cBhvr>
                                      <p:to>
                                        <p:strVal val="visible"/>
                                      </p:to>
                                    </p:set>
                                    <p:animEffect transition="in" filter="wipe(down)">
                                      <p:cBhvr>
                                        <p:cTn id="131"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ounded Rectangle 204"/>
          <p:cNvSpPr/>
          <p:nvPr/>
        </p:nvSpPr>
        <p:spPr bwMode="auto">
          <a:xfrm>
            <a:off x="437500" y="1288178"/>
            <a:ext cx="11434320" cy="3039510"/>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48" name="Group 347"/>
          <p:cNvGrpSpPr/>
          <p:nvPr/>
        </p:nvGrpSpPr>
        <p:grpSpPr>
          <a:xfrm>
            <a:off x="3691468" y="4200157"/>
            <a:ext cx="3844203" cy="833431"/>
            <a:chOff x="4779648" y="2987296"/>
            <a:chExt cx="7139720" cy="1547907"/>
          </a:xfrm>
        </p:grpSpPr>
        <p:sp>
          <p:nvSpPr>
            <p:cNvPr id="349" name="Arc 348"/>
            <p:cNvSpPr/>
            <p:nvPr/>
          </p:nvSpPr>
          <p:spPr>
            <a:xfrm>
              <a:off x="11065833" y="3712171"/>
              <a:ext cx="853535" cy="823032"/>
            </a:xfrm>
            <a:prstGeom prst="arc">
              <a:avLst>
                <a:gd name="adj1" fmla="val 16240276"/>
                <a:gd name="adj2" fmla="val 2"/>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kern="0" dirty="0">
                <a:solidFill>
                  <a:sysClr val="windowText" lastClr="000000"/>
                </a:solidFill>
              </a:endParaRPr>
            </a:p>
          </p:txBody>
        </p:sp>
        <p:sp>
          <p:nvSpPr>
            <p:cNvPr id="350" name="Arc 349"/>
            <p:cNvSpPr/>
            <p:nvPr/>
          </p:nvSpPr>
          <p:spPr>
            <a:xfrm rot="10800000">
              <a:off x="4779648" y="2987296"/>
              <a:ext cx="706184" cy="704400"/>
            </a:xfrm>
            <a:prstGeom prst="arc">
              <a:avLst>
                <a:gd name="adj1" fmla="val 16240276"/>
                <a:gd name="adj2" fmla="val 2"/>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kern="0" dirty="0">
                <a:solidFill>
                  <a:sysClr val="windowText" lastClr="000000"/>
                </a:solidFill>
              </a:endParaRPr>
            </a:p>
          </p:txBody>
        </p:sp>
        <p:cxnSp>
          <p:nvCxnSpPr>
            <p:cNvPr id="351" name="Straight Connector 350"/>
            <p:cNvCxnSpPr>
              <a:stCxn id="350" idx="0"/>
              <a:endCxn id="349" idx="0"/>
            </p:cNvCxnSpPr>
            <p:nvPr/>
          </p:nvCxnSpPr>
          <p:spPr>
            <a:xfrm>
              <a:off x="5128614" y="3691672"/>
              <a:ext cx="6368809" cy="20525"/>
            </a:xfrm>
            <a:prstGeom prst="line">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a:stCxn id="350" idx="2"/>
            </p:cNvCxnSpPr>
            <p:nvPr/>
          </p:nvCxnSpPr>
          <p:spPr>
            <a:xfrm flipV="1">
              <a:off x="4779648" y="2987300"/>
              <a:ext cx="0" cy="352195"/>
            </a:xfrm>
            <a:prstGeom prst="line">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5" name="Group 264"/>
          <p:cNvGrpSpPr/>
          <p:nvPr/>
        </p:nvGrpSpPr>
        <p:grpSpPr>
          <a:xfrm>
            <a:off x="3290033" y="4811615"/>
            <a:ext cx="2720833" cy="1960591"/>
            <a:chOff x="3290890" y="4583315"/>
            <a:chExt cx="2721542" cy="1961102"/>
          </a:xfrm>
        </p:grpSpPr>
        <p:sp>
          <p:nvSpPr>
            <p:cNvPr id="23" name="Rectangle 22"/>
            <p:cNvSpPr/>
            <p:nvPr/>
          </p:nvSpPr>
          <p:spPr>
            <a:xfrm>
              <a:off x="3290890" y="4583315"/>
              <a:ext cx="2721542" cy="1961102"/>
            </a:xfrm>
            <a:prstGeom prst="rect">
              <a:avLst/>
            </a:prstGeom>
            <a:solidFill>
              <a:schemeClr val="bg1">
                <a:lumMod val="95000"/>
              </a:schemeClr>
            </a:solidFill>
            <a:ln w="9525" cap="flat" cmpd="sng" algn="ctr">
              <a:noFill/>
              <a:prstDash val="solid"/>
            </a:ln>
            <a:effectLst/>
          </p:spPr>
          <p:txBody>
            <a:bodyPr wrap="square" lIns="43929" tIns="43929" rIns="43929" bIns="134429" rtlCol="0" anchor="b">
              <a:noAutofit/>
            </a:bodyPr>
            <a:lstStyle/>
            <a:p>
              <a:pPr algn="ctr" defTabSz="1045342">
                <a:spcBef>
                  <a:spcPts val="192"/>
                </a:spcBef>
                <a:spcAft>
                  <a:spcPts val="192"/>
                </a:spcAft>
                <a:defRPr/>
              </a:pPr>
              <a:r>
                <a:rPr lang="en-US" sz="1519" kern="0" dirty="0">
                  <a:solidFill>
                    <a:srgbClr val="505050"/>
                  </a:solidFill>
                  <a:latin typeface="Segoe UI Semibold" panose="020B0702040204020203" pitchFamily="34" charset="0"/>
                  <a:ea typeface="Calibri" panose="020F0502020204030204" pitchFamily="34" charset="0"/>
                  <a:cs typeface="Segoe UI Semibold" panose="020B0702040204020203" pitchFamily="34" charset="0"/>
                </a:rPr>
                <a:t>Apps and Data</a:t>
              </a:r>
            </a:p>
          </p:txBody>
        </p:sp>
        <p:grpSp>
          <p:nvGrpSpPr>
            <p:cNvPr id="118" name="Group 117"/>
            <p:cNvGrpSpPr/>
            <p:nvPr/>
          </p:nvGrpSpPr>
          <p:grpSpPr>
            <a:xfrm>
              <a:off x="4798825" y="5395560"/>
              <a:ext cx="717419" cy="738887"/>
              <a:chOff x="3923137" y="5885293"/>
              <a:chExt cx="945459" cy="973751"/>
            </a:xfrm>
          </p:grpSpPr>
          <p:grpSp>
            <p:nvGrpSpPr>
              <p:cNvPr id="119" name="Group 118"/>
              <p:cNvGrpSpPr/>
              <p:nvPr/>
            </p:nvGrpSpPr>
            <p:grpSpPr>
              <a:xfrm>
                <a:off x="3923137" y="5885293"/>
                <a:ext cx="945459" cy="973751"/>
                <a:chOff x="11074680" y="3688227"/>
                <a:chExt cx="1050510" cy="1081946"/>
              </a:xfrm>
            </p:grpSpPr>
            <p:pic>
              <p:nvPicPr>
                <p:cNvPr id="121" name="Picture 120"/>
                <p:cNvPicPr>
                  <a:picLocks noChangeAspect="1"/>
                </p:cNvPicPr>
                <p:nvPr/>
              </p:nvPicPr>
              <p:blipFill>
                <a:blip r:embed="rId3"/>
                <a:stretch>
                  <a:fillRect/>
                </a:stretch>
              </p:blipFill>
              <p:spPr>
                <a:xfrm>
                  <a:off x="11074680" y="3805157"/>
                  <a:ext cx="1050510" cy="965016"/>
                </a:xfrm>
                <a:prstGeom prst="rect">
                  <a:avLst/>
                </a:prstGeom>
              </p:spPr>
            </p:pic>
            <p:pic>
              <p:nvPicPr>
                <p:cNvPr id="122" name="Picture 121"/>
                <p:cNvPicPr>
                  <a:picLocks noChangeAspect="1"/>
                </p:cNvPicPr>
                <p:nvPr/>
              </p:nvPicPr>
              <p:blipFill>
                <a:blip r:embed="rId4"/>
                <a:stretch>
                  <a:fillRect/>
                </a:stretch>
              </p:blipFill>
              <p:spPr>
                <a:xfrm>
                  <a:off x="11339344" y="3688227"/>
                  <a:ext cx="521183" cy="510891"/>
                </a:xfrm>
                <a:prstGeom prst="rect">
                  <a:avLst/>
                </a:prstGeom>
              </p:spPr>
            </p:pic>
          </p:grpSp>
          <p:sp>
            <p:nvSpPr>
              <p:cNvPr id="120" name="TextBox 119"/>
              <p:cNvSpPr txBox="1"/>
              <p:nvPr/>
            </p:nvSpPr>
            <p:spPr>
              <a:xfrm>
                <a:off x="4144936" y="6459787"/>
                <a:ext cx="443870" cy="298225"/>
              </a:xfrm>
              <a:prstGeom prst="rect">
                <a:avLst/>
              </a:prstGeom>
              <a:solidFill>
                <a:srgbClr val="289FD7"/>
              </a:solidFill>
            </p:spPr>
            <p:txBody>
              <a:bodyPr wrap="square" lIns="44809" rIns="44809" rtlCol="0">
                <a:spAutoFit/>
              </a:bodyPr>
              <a:lstStyle/>
              <a:p>
                <a:pPr defTabSz="896085">
                  <a:defRPr/>
                </a:pPr>
                <a:r>
                  <a:rPr lang="en-US" sz="882" kern="0" dirty="0">
                    <a:solidFill>
                      <a:srgbClr val="FFFFFF"/>
                    </a:solidFill>
                    <a:cs typeface="Segoe UI" panose="020B0502040204020203" pitchFamily="34" charset="0"/>
                  </a:rPr>
                  <a:t>SaaS</a:t>
                </a:r>
                <a:endParaRPr lang="en-US" sz="1153" kern="0" dirty="0">
                  <a:solidFill>
                    <a:srgbClr val="FFFFFF"/>
                  </a:solidFill>
                  <a:cs typeface="Segoe UI" panose="020B0502040204020203" pitchFamily="34" charset="0"/>
                </a:endParaRPr>
              </a:p>
            </p:txBody>
          </p:sp>
        </p:grpSp>
        <p:pic>
          <p:nvPicPr>
            <p:cNvPr id="212" name="Picture 2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3434" y="4908449"/>
              <a:ext cx="1172232" cy="405810"/>
            </a:xfrm>
            <a:prstGeom prst="rect">
              <a:avLst/>
            </a:prstGeom>
          </p:spPr>
        </p:pic>
        <p:pic>
          <p:nvPicPr>
            <p:cNvPr id="221" name="Picture 220"/>
            <p:cNvPicPr>
              <a:picLocks noChangeAspect="1"/>
            </p:cNvPicPr>
            <p:nvPr/>
          </p:nvPicPr>
          <p:blipFill>
            <a:blip r:embed="rId6"/>
            <a:stretch>
              <a:fillRect/>
            </a:stretch>
          </p:blipFill>
          <p:spPr>
            <a:xfrm>
              <a:off x="3715363" y="5384280"/>
              <a:ext cx="779550" cy="745480"/>
            </a:xfrm>
            <a:prstGeom prst="rect">
              <a:avLst/>
            </a:prstGeom>
          </p:spPr>
        </p:pic>
      </p:grpSp>
      <p:sp>
        <p:nvSpPr>
          <p:cNvPr id="254" name="Rounded Rectangle 253"/>
          <p:cNvSpPr/>
          <p:nvPr/>
        </p:nvSpPr>
        <p:spPr bwMode="auto">
          <a:xfrm>
            <a:off x="2698625" y="2081183"/>
            <a:ext cx="6182135" cy="921359"/>
          </a:xfrm>
          <a:prstGeom prst="roundRect">
            <a:avLst>
              <a:gd name="adj" fmla="val 50000"/>
            </a:avLst>
          </a:prstGeom>
          <a:noFill/>
          <a:ln w="22225">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254"/>
          <p:cNvSpPr/>
          <p:nvPr/>
        </p:nvSpPr>
        <p:spPr bwMode="auto">
          <a:xfrm>
            <a:off x="4157011" y="2081183"/>
            <a:ext cx="3265362" cy="921359"/>
          </a:xfrm>
          <a:prstGeom prst="roundRect">
            <a:avLst>
              <a:gd name="adj" fmla="val 50000"/>
            </a:avLst>
          </a:prstGeom>
          <a:noFill/>
          <a:ln w="22225">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Rectangle 259"/>
          <p:cNvSpPr/>
          <p:nvPr/>
        </p:nvSpPr>
        <p:spPr bwMode="auto">
          <a:xfrm>
            <a:off x="2985313" y="2688531"/>
            <a:ext cx="5895447" cy="41329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txBox="1">
            <a:spLocks/>
          </p:cNvSpPr>
          <p:nvPr/>
        </p:nvSpPr>
        <p:spPr>
          <a:xfrm>
            <a:off x="1327902" y="274799"/>
            <a:ext cx="10182733" cy="732426"/>
          </a:xfrm>
          <a:prstGeom prst="rect">
            <a:avLst/>
          </a:prstGeom>
        </p:spPr>
        <p:txBody>
          <a:bodyP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62">
              <a:defRPr/>
            </a:pPr>
            <a:r>
              <a:rPr lang="en-US" sz="4399" dirty="0">
                <a:solidFill>
                  <a:srgbClr val="505050"/>
                </a:solidFill>
              </a:rPr>
              <a:t>Microsoft protecting you</a:t>
            </a:r>
          </a:p>
        </p:txBody>
      </p:sp>
      <p:sp>
        <p:nvSpPr>
          <p:cNvPr id="139" name="Rounded Rectangle 138"/>
          <p:cNvSpPr/>
          <p:nvPr/>
        </p:nvSpPr>
        <p:spPr>
          <a:xfrm>
            <a:off x="1308237" y="2534066"/>
            <a:ext cx="2193989" cy="472006"/>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3">
              <a:defRPr/>
            </a:pPr>
            <a:r>
              <a:rPr lang="en-US" sz="1176" b="1" kern="0" dirty="0">
                <a:solidFill>
                  <a:srgbClr val="FFFFFF"/>
                </a:solidFill>
                <a:latin typeface="Segoe UI Semilight" panose="020B0402040204020203" pitchFamily="34" charset="0"/>
                <a:cs typeface="Segoe UI Semilight" panose="020B0402040204020203" pitchFamily="34" charset="0"/>
              </a:rPr>
              <a:t>Malware Protection Center</a:t>
            </a:r>
          </a:p>
        </p:txBody>
      </p:sp>
      <p:sp>
        <p:nvSpPr>
          <p:cNvPr id="145" name="Rounded Rectangle 144"/>
          <p:cNvSpPr/>
          <p:nvPr/>
        </p:nvSpPr>
        <p:spPr>
          <a:xfrm>
            <a:off x="3564544" y="2543679"/>
            <a:ext cx="2193989" cy="470594"/>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3">
              <a:defRPr/>
            </a:pPr>
            <a:r>
              <a:rPr lang="en-US" sz="1176" b="1" kern="0" dirty="0">
                <a:solidFill>
                  <a:srgbClr val="FFFFFF"/>
                </a:solidFill>
                <a:latin typeface="Segoe UI Semibold" panose="020B0702040204020203" pitchFamily="34" charset="0"/>
                <a:cs typeface="Segoe UI Semibold" panose="020B0702040204020203" pitchFamily="34" charset="0"/>
              </a:rPr>
              <a:t>Cyber Hunting Teams</a:t>
            </a:r>
          </a:p>
        </p:txBody>
      </p:sp>
      <p:sp>
        <p:nvSpPr>
          <p:cNvPr id="146" name="Rounded Rectangle 145"/>
          <p:cNvSpPr/>
          <p:nvPr/>
        </p:nvSpPr>
        <p:spPr>
          <a:xfrm>
            <a:off x="5820850" y="2543777"/>
            <a:ext cx="2193989" cy="470749"/>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3">
              <a:defRPr/>
            </a:pPr>
            <a:r>
              <a:rPr lang="en-US" sz="1176" b="1" kern="0" dirty="0">
                <a:solidFill>
                  <a:srgbClr val="FFFFFF"/>
                </a:solidFill>
                <a:latin typeface="Segoe UI Semibold" panose="020B0702040204020203" pitchFamily="34" charset="0"/>
                <a:cs typeface="Segoe UI Semibold" panose="020B0702040204020203" pitchFamily="34" charset="0"/>
              </a:rPr>
              <a:t>Security Response Center</a:t>
            </a:r>
          </a:p>
        </p:txBody>
      </p:sp>
      <p:grpSp>
        <p:nvGrpSpPr>
          <p:cNvPr id="275" name="Group 274"/>
          <p:cNvGrpSpPr/>
          <p:nvPr/>
        </p:nvGrpSpPr>
        <p:grpSpPr>
          <a:xfrm>
            <a:off x="8667680" y="3532981"/>
            <a:ext cx="1014020" cy="661752"/>
            <a:chOff x="6794306" y="2952378"/>
            <a:chExt cx="1014284" cy="661924"/>
          </a:xfrm>
        </p:grpSpPr>
        <p:pic>
          <p:nvPicPr>
            <p:cNvPr id="173" name="Picture 17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3012" y="2952378"/>
              <a:ext cx="276162" cy="330049"/>
            </a:xfrm>
            <a:prstGeom prst="rect">
              <a:avLst/>
            </a:prstGeom>
            <a:noFill/>
          </p:spPr>
        </p:pic>
        <p:sp>
          <p:nvSpPr>
            <p:cNvPr id="174" name="Rectangle 173"/>
            <p:cNvSpPr/>
            <p:nvPr/>
          </p:nvSpPr>
          <p:spPr>
            <a:xfrm>
              <a:off x="6794306" y="3312575"/>
              <a:ext cx="1014284" cy="301727"/>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05707" fontAlgn="base">
                <a:spcBef>
                  <a:spcPct val="0"/>
                </a:spcBef>
                <a:spcAft>
                  <a:spcPct val="0"/>
                </a:spcAft>
                <a:defRPr/>
              </a:pPr>
              <a:r>
                <a:rPr lang="en-US" sz="980" dirty="0">
                  <a:ln>
                    <a:solidFill>
                      <a:srgbClr val="FFFFFF">
                        <a:alpha val="0"/>
                      </a:srgbClr>
                    </a:solidFill>
                  </a:ln>
                  <a:solidFill>
                    <a:srgbClr val="505050">
                      <a:lumMod val="85000"/>
                      <a:lumOff val="15000"/>
                    </a:srgbClr>
                  </a:solidFill>
                  <a:latin typeface="Segoe UI Semilight" panose="020B0402040204020203" pitchFamily="34" charset="0"/>
                  <a:cs typeface="Segoe UI Semilight" panose="020B0402040204020203" pitchFamily="34" charset="0"/>
                </a:rPr>
                <a:t>Active </a:t>
              </a:r>
            </a:p>
            <a:p>
              <a:pPr algn="ctr" defTabSz="805707" fontAlgn="base">
                <a:spcBef>
                  <a:spcPct val="0"/>
                </a:spcBef>
                <a:spcAft>
                  <a:spcPct val="0"/>
                </a:spcAft>
                <a:defRPr/>
              </a:pPr>
              <a:r>
                <a:rPr lang="en-US" sz="980" dirty="0">
                  <a:ln>
                    <a:solidFill>
                      <a:srgbClr val="FFFFFF">
                        <a:alpha val="0"/>
                      </a:srgbClr>
                    </a:solidFill>
                  </a:ln>
                  <a:solidFill>
                    <a:srgbClr val="505050">
                      <a:lumMod val="85000"/>
                      <a:lumOff val="15000"/>
                    </a:srgbClr>
                  </a:solidFill>
                  <a:latin typeface="Segoe UI Semilight" panose="020B0402040204020203" pitchFamily="34" charset="0"/>
                  <a:cs typeface="Segoe UI Semilight" panose="020B0402040204020203" pitchFamily="34" charset="0"/>
                </a:rPr>
                <a:t>Protection Service </a:t>
              </a:r>
            </a:p>
          </p:txBody>
        </p:sp>
      </p:grpSp>
      <p:grpSp>
        <p:nvGrpSpPr>
          <p:cNvPr id="178" name="Group 177"/>
          <p:cNvGrpSpPr/>
          <p:nvPr/>
        </p:nvGrpSpPr>
        <p:grpSpPr>
          <a:xfrm>
            <a:off x="10403318" y="3497323"/>
            <a:ext cx="816580" cy="485903"/>
            <a:chOff x="6222515" y="3656569"/>
            <a:chExt cx="833171" cy="495776"/>
          </a:xfrm>
        </p:grpSpPr>
        <p:pic>
          <p:nvPicPr>
            <p:cNvPr id="179" name="Picture 1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160" y="3656569"/>
              <a:ext cx="355879" cy="277759"/>
            </a:xfrm>
            <a:prstGeom prst="rect">
              <a:avLst/>
            </a:prstGeom>
            <a:noFill/>
          </p:spPr>
        </p:pic>
        <p:sp>
          <p:nvSpPr>
            <p:cNvPr id="180" name="Rectangle 179"/>
            <p:cNvSpPr/>
            <p:nvPr/>
          </p:nvSpPr>
          <p:spPr>
            <a:xfrm>
              <a:off x="6222515" y="3998457"/>
              <a:ext cx="833171" cy="153888"/>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05707" fontAlgn="base">
                <a:spcBef>
                  <a:spcPct val="0"/>
                </a:spcBef>
                <a:spcAft>
                  <a:spcPct val="0"/>
                </a:spcAft>
                <a:defRPr/>
              </a:pPr>
              <a:r>
                <a:rPr lang="en-US" sz="980" dirty="0">
                  <a:ln>
                    <a:solidFill>
                      <a:srgbClr val="FFFFFF">
                        <a:alpha val="0"/>
                      </a:srgbClr>
                    </a:solidFill>
                  </a:ln>
                  <a:solidFill>
                    <a:srgbClr val="505050">
                      <a:lumMod val="85000"/>
                      <a:lumOff val="15000"/>
                    </a:srgbClr>
                  </a:solidFill>
                  <a:latin typeface="Segoe UI Semilight" panose="020B0402040204020203" pitchFamily="34" charset="0"/>
                  <a:cs typeface="Segoe UI Semilight" panose="020B0402040204020203" pitchFamily="34" charset="0"/>
                </a:rPr>
                <a:t>SmartScreen</a:t>
              </a:r>
            </a:p>
          </p:txBody>
        </p:sp>
      </p:grpSp>
      <p:grpSp>
        <p:nvGrpSpPr>
          <p:cNvPr id="274" name="Group 273"/>
          <p:cNvGrpSpPr/>
          <p:nvPr/>
        </p:nvGrpSpPr>
        <p:grpSpPr>
          <a:xfrm>
            <a:off x="9634841" y="3468277"/>
            <a:ext cx="767802" cy="671915"/>
            <a:chOff x="8094547" y="2976290"/>
            <a:chExt cx="768002" cy="672090"/>
          </a:xfrm>
        </p:grpSpPr>
        <p:sp>
          <p:nvSpPr>
            <p:cNvPr id="197" name="Rectangle 196"/>
            <p:cNvSpPr/>
            <p:nvPr/>
          </p:nvSpPr>
          <p:spPr>
            <a:xfrm>
              <a:off x="8094547" y="3331568"/>
              <a:ext cx="768002" cy="316812"/>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05707" fontAlgn="base">
                <a:spcBef>
                  <a:spcPct val="0"/>
                </a:spcBef>
                <a:spcAft>
                  <a:spcPct val="0"/>
                </a:spcAft>
                <a:defRPr/>
              </a:pPr>
              <a:r>
                <a:rPr lang="en-US" sz="1029" dirty="0">
                  <a:ln>
                    <a:solidFill>
                      <a:srgbClr val="FFFFFF">
                        <a:alpha val="0"/>
                      </a:srgbClr>
                    </a:solidFill>
                  </a:ln>
                  <a:solidFill>
                    <a:srgbClr val="505050">
                      <a:lumMod val="85000"/>
                      <a:lumOff val="15000"/>
                    </a:srgbClr>
                  </a:solidFill>
                  <a:latin typeface="Segoe UI Semilight" panose="020B0402040204020203" pitchFamily="34" charset="0"/>
                  <a:cs typeface="Segoe UI Semilight" panose="020B0402040204020203" pitchFamily="34" charset="0"/>
                </a:rPr>
                <a:t>Windows</a:t>
              </a:r>
            </a:p>
            <a:p>
              <a:pPr algn="ctr" defTabSz="805707" fontAlgn="base">
                <a:spcBef>
                  <a:spcPct val="0"/>
                </a:spcBef>
                <a:spcAft>
                  <a:spcPct val="0"/>
                </a:spcAft>
                <a:defRPr/>
              </a:pPr>
              <a:r>
                <a:rPr lang="en-US" sz="1029" dirty="0">
                  <a:ln>
                    <a:solidFill>
                      <a:srgbClr val="FFFFFF">
                        <a:alpha val="0"/>
                      </a:srgbClr>
                    </a:solidFill>
                  </a:ln>
                  <a:solidFill>
                    <a:srgbClr val="505050">
                      <a:lumMod val="85000"/>
                      <a:lumOff val="15000"/>
                    </a:srgbClr>
                  </a:solidFill>
                  <a:latin typeface="Segoe UI Semilight" panose="020B0402040204020203" pitchFamily="34" charset="0"/>
                  <a:cs typeface="Segoe UI Semilight" panose="020B0402040204020203" pitchFamily="34" charset="0"/>
                </a:rPr>
                <a:t>Update</a:t>
              </a:r>
            </a:p>
          </p:txBody>
        </p:sp>
        <p:pic>
          <p:nvPicPr>
            <p:cNvPr id="199" name="Picture 19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67368" y="2976290"/>
              <a:ext cx="237403" cy="330049"/>
            </a:xfrm>
            <a:prstGeom prst="rect">
              <a:avLst/>
            </a:prstGeom>
            <a:noFill/>
          </p:spPr>
        </p:pic>
      </p:grpSp>
      <p:grpSp>
        <p:nvGrpSpPr>
          <p:cNvPr id="267" name="Group 266"/>
          <p:cNvGrpSpPr/>
          <p:nvPr/>
        </p:nvGrpSpPr>
        <p:grpSpPr>
          <a:xfrm>
            <a:off x="8957955" y="4806445"/>
            <a:ext cx="2720833" cy="1965760"/>
            <a:chOff x="8960289" y="4578144"/>
            <a:chExt cx="2721542" cy="1966272"/>
          </a:xfrm>
        </p:grpSpPr>
        <p:sp>
          <p:nvSpPr>
            <p:cNvPr id="25" name="Rectangle 24"/>
            <p:cNvSpPr/>
            <p:nvPr/>
          </p:nvSpPr>
          <p:spPr>
            <a:xfrm>
              <a:off x="8960289" y="4578144"/>
              <a:ext cx="2721542" cy="1966272"/>
            </a:xfrm>
            <a:prstGeom prst="rect">
              <a:avLst/>
            </a:prstGeom>
            <a:solidFill>
              <a:schemeClr val="bg1">
                <a:lumMod val="95000"/>
              </a:schemeClr>
            </a:solidFill>
            <a:ln w="9525" cap="flat" cmpd="sng" algn="ctr">
              <a:noFill/>
              <a:prstDash val="solid"/>
            </a:ln>
            <a:effectLst/>
          </p:spPr>
          <p:txBody>
            <a:bodyPr wrap="square" lIns="43929" tIns="43929" rIns="43929" bIns="134429" rtlCol="0" anchor="b">
              <a:noAutofit/>
            </a:bodyPr>
            <a:lstStyle/>
            <a:p>
              <a:pPr algn="ctr" defTabSz="1045342">
                <a:spcBef>
                  <a:spcPts val="192"/>
                </a:spcBef>
                <a:spcAft>
                  <a:spcPts val="192"/>
                </a:spcAft>
                <a:defRPr/>
              </a:pPr>
              <a:r>
                <a:rPr lang="en-US" sz="1519" kern="0" dirty="0">
                  <a:solidFill>
                    <a:srgbClr val="505050"/>
                  </a:solidFill>
                  <a:latin typeface="Segoe UI Semibold" panose="020B0702040204020203" pitchFamily="34" charset="0"/>
                  <a:ea typeface="Calibri" panose="020F0502020204030204" pitchFamily="34" charset="0"/>
                  <a:cs typeface="Segoe UI Semibold" panose="020B0702040204020203" pitchFamily="34" charset="0"/>
                </a:rPr>
                <a:t>Device</a:t>
              </a:r>
            </a:p>
          </p:txBody>
        </p:sp>
        <p:pic>
          <p:nvPicPr>
            <p:cNvPr id="27" name="Picture 26"/>
            <p:cNvPicPr>
              <a:picLocks noChangeAspect="1"/>
            </p:cNvPicPr>
            <p:nvPr/>
          </p:nvPicPr>
          <p:blipFill>
            <a:blip r:embed="rId10"/>
            <a:stretch>
              <a:fillRect/>
            </a:stretch>
          </p:blipFill>
          <p:spPr>
            <a:xfrm>
              <a:off x="9382170" y="5286447"/>
              <a:ext cx="1047748" cy="757600"/>
            </a:xfrm>
            <a:prstGeom prst="rect">
              <a:avLst/>
            </a:prstGeom>
          </p:spPr>
        </p:pic>
        <p:pic>
          <p:nvPicPr>
            <p:cNvPr id="117" name="Picture 116"/>
            <p:cNvPicPr>
              <a:picLocks noChangeAspect="1"/>
            </p:cNvPicPr>
            <p:nvPr/>
          </p:nvPicPr>
          <p:blipFill>
            <a:blip r:embed="rId11"/>
            <a:stretch>
              <a:fillRect/>
            </a:stretch>
          </p:blipFill>
          <p:spPr>
            <a:xfrm>
              <a:off x="10367485" y="5277498"/>
              <a:ext cx="937511" cy="976674"/>
            </a:xfrm>
            <a:prstGeom prst="rect">
              <a:avLst/>
            </a:prstGeom>
          </p:spPr>
        </p:pic>
        <p:grpSp>
          <p:nvGrpSpPr>
            <p:cNvPr id="177" name="Group 4"/>
            <p:cNvGrpSpPr>
              <a:grpSpLocks noChangeAspect="1"/>
            </p:cNvGrpSpPr>
            <p:nvPr/>
          </p:nvGrpSpPr>
          <p:grpSpPr bwMode="auto">
            <a:xfrm>
              <a:off x="10824917" y="4641311"/>
              <a:ext cx="616806" cy="449423"/>
              <a:chOff x="4423" y="993"/>
              <a:chExt cx="737" cy="537"/>
            </a:xfrm>
          </p:grpSpPr>
          <p:sp>
            <p:nvSpPr>
              <p:cNvPr id="181" name="AutoShape 3"/>
              <p:cNvSpPr>
                <a:spLocks noChangeAspect="1" noChangeArrowheads="1" noTextEdit="1"/>
              </p:cNvSpPr>
              <p:nvPr/>
            </p:nvSpPr>
            <p:spPr bwMode="auto">
              <a:xfrm>
                <a:off x="4423" y="993"/>
                <a:ext cx="737"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defRPr/>
                </a:pPr>
                <a:endParaRPr lang="en-US" sz="1764" kern="0" dirty="0">
                  <a:solidFill>
                    <a:srgbClr val="505050"/>
                  </a:solidFill>
                </a:endParaRPr>
              </a:p>
            </p:txBody>
          </p:sp>
          <p:sp>
            <p:nvSpPr>
              <p:cNvPr id="182" name="Freeform 5"/>
              <p:cNvSpPr>
                <a:spLocks/>
              </p:cNvSpPr>
              <p:nvPr/>
            </p:nvSpPr>
            <p:spPr bwMode="auto">
              <a:xfrm>
                <a:off x="4423" y="994"/>
                <a:ext cx="737" cy="536"/>
              </a:xfrm>
              <a:custGeom>
                <a:avLst/>
                <a:gdLst>
                  <a:gd name="T0" fmla="*/ 762 w 792"/>
                  <a:gd name="T1" fmla="*/ 0 h 578"/>
                  <a:gd name="T2" fmla="*/ 30 w 792"/>
                  <a:gd name="T3" fmla="*/ 0 h 578"/>
                  <a:gd name="T4" fmla="*/ 0 w 792"/>
                  <a:gd name="T5" fmla="*/ 30 h 578"/>
                  <a:gd name="T6" fmla="*/ 0 w 792"/>
                  <a:gd name="T7" fmla="*/ 548 h 578"/>
                  <a:gd name="T8" fmla="*/ 30 w 792"/>
                  <a:gd name="T9" fmla="*/ 578 h 578"/>
                  <a:gd name="T10" fmla="*/ 762 w 792"/>
                  <a:gd name="T11" fmla="*/ 578 h 578"/>
                  <a:gd name="T12" fmla="*/ 792 w 792"/>
                  <a:gd name="T13" fmla="*/ 548 h 578"/>
                  <a:gd name="T14" fmla="*/ 792 w 792"/>
                  <a:gd name="T15" fmla="*/ 30 h 578"/>
                  <a:gd name="T16" fmla="*/ 762 w 792"/>
                  <a:gd name="T17"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2" h="578">
                    <a:moveTo>
                      <a:pt x="762" y="0"/>
                    </a:moveTo>
                    <a:cubicBezTo>
                      <a:pt x="30" y="0"/>
                      <a:pt x="30" y="0"/>
                      <a:pt x="30" y="0"/>
                    </a:cubicBezTo>
                    <a:cubicBezTo>
                      <a:pt x="5" y="0"/>
                      <a:pt x="0" y="5"/>
                      <a:pt x="0" y="30"/>
                    </a:cubicBezTo>
                    <a:cubicBezTo>
                      <a:pt x="0" y="548"/>
                      <a:pt x="0" y="548"/>
                      <a:pt x="0" y="548"/>
                    </a:cubicBezTo>
                    <a:cubicBezTo>
                      <a:pt x="0" y="573"/>
                      <a:pt x="5" y="578"/>
                      <a:pt x="30" y="578"/>
                    </a:cubicBezTo>
                    <a:cubicBezTo>
                      <a:pt x="762" y="578"/>
                      <a:pt x="762" y="578"/>
                      <a:pt x="762" y="578"/>
                    </a:cubicBezTo>
                    <a:cubicBezTo>
                      <a:pt x="787" y="578"/>
                      <a:pt x="792" y="573"/>
                      <a:pt x="792" y="548"/>
                    </a:cubicBezTo>
                    <a:cubicBezTo>
                      <a:pt x="792" y="30"/>
                      <a:pt x="792" y="30"/>
                      <a:pt x="792" y="30"/>
                    </a:cubicBezTo>
                    <a:cubicBezTo>
                      <a:pt x="792" y="5"/>
                      <a:pt x="787" y="0"/>
                      <a:pt x="762"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defRPr/>
                </a:pPr>
                <a:endParaRPr lang="en-US" sz="1764" kern="0" baseline="-25000" dirty="0">
                  <a:solidFill>
                    <a:srgbClr val="505050"/>
                  </a:solidFill>
                </a:endParaRPr>
              </a:p>
            </p:txBody>
          </p:sp>
          <p:sp>
            <p:nvSpPr>
              <p:cNvPr id="183" name="Oval 6"/>
              <p:cNvSpPr>
                <a:spLocks noChangeArrowheads="1"/>
              </p:cNvSpPr>
              <p:nvPr/>
            </p:nvSpPr>
            <p:spPr bwMode="auto">
              <a:xfrm>
                <a:off x="4443" y="1008"/>
                <a:ext cx="74" cy="73"/>
              </a:xfrm>
              <a:prstGeom prst="ellipse">
                <a:avLst/>
              </a:pr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defRPr/>
                </a:pPr>
                <a:endParaRPr lang="en-US" sz="1764" kern="0" baseline="-25000" dirty="0">
                  <a:solidFill>
                    <a:srgbClr val="505050"/>
                  </a:solidFill>
                </a:endParaRPr>
              </a:p>
            </p:txBody>
          </p:sp>
          <p:sp>
            <p:nvSpPr>
              <p:cNvPr id="184" name="Freeform 7"/>
              <p:cNvSpPr>
                <a:spLocks/>
              </p:cNvSpPr>
              <p:nvPr/>
            </p:nvSpPr>
            <p:spPr bwMode="auto">
              <a:xfrm>
                <a:off x="4458" y="1029"/>
                <a:ext cx="44" cy="32"/>
              </a:xfrm>
              <a:custGeom>
                <a:avLst/>
                <a:gdLst>
                  <a:gd name="T0" fmla="*/ 15 w 44"/>
                  <a:gd name="T1" fmla="*/ 11 h 32"/>
                  <a:gd name="T2" fmla="*/ 27 w 44"/>
                  <a:gd name="T3" fmla="*/ 0 h 32"/>
                  <a:gd name="T4" fmla="*/ 17 w 44"/>
                  <a:gd name="T5" fmla="*/ 0 h 32"/>
                  <a:gd name="T6" fmla="*/ 0 w 44"/>
                  <a:gd name="T7" fmla="*/ 16 h 32"/>
                  <a:gd name="T8" fmla="*/ 17 w 44"/>
                  <a:gd name="T9" fmla="*/ 32 h 32"/>
                  <a:gd name="T10" fmla="*/ 27 w 44"/>
                  <a:gd name="T11" fmla="*/ 32 h 32"/>
                  <a:gd name="T12" fmla="*/ 15 w 44"/>
                  <a:gd name="T13" fmla="*/ 20 h 32"/>
                  <a:gd name="T14" fmla="*/ 44 w 44"/>
                  <a:gd name="T15" fmla="*/ 20 h 32"/>
                  <a:gd name="T16" fmla="*/ 44 w 44"/>
                  <a:gd name="T17" fmla="*/ 11 h 32"/>
                  <a:gd name="T18" fmla="*/ 15 w 44"/>
                  <a:gd name="T19"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2">
                    <a:moveTo>
                      <a:pt x="15" y="11"/>
                    </a:moveTo>
                    <a:lnTo>
                      <a:pt x="27" y="0"/>
                    </a:lnTo>
                    <a:lnTo>
                      <a:pt x="17" y="0"/>
                    </a:lnTo>
                    <a:lnTo>
                      <a:pt x="0" y="16"/>
                    </a:lnTo>
                    <a:lnTo>
                      <a:pt x="17" y="32"/>
                    </a:lnTo>
                    <a:lnTo>
                      <a:pt x="27" y="32"/>
                    </a:lnTo>
                    <a:lnTo>
                      <a:pt x="15" y="20"/>
                    </a:lnTo>
                    <a:lnTo>
                      <a:pt x="44" y="20"/>
                    </a:lnTo>
                    <a:lnTo>
                      <a:pt x="44" y="11"/>
                    </a:lnTo>
                    <a:lnTo>
                      <a:pt x="15"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defRPr/>
                </a:pPr>
                <a:endParaRPr lang="en-US" sz="1764" kern="0" dirty="0">
                  <a:solidFill>
                    <a:srgbClr val="505050"/>
                  </a:solidFill>
                </a:endParaRPr>
              </a:p>
            </p:txBody>
          </p:sp>
          <p:sp>
            <p:nvSpPr>
              <p:cNvPr id="185" name="Rectangle 8"/>
              <p:cNvSpPr>
                <a:spLocks noChangeArrowheads="1"/>
              </p:cNvSpPr>
              <p:nvPr/>
            </p:nvSpPr>
            <p:spPr bwMode="auto">
              <a:xfrm>
                <a:off x="4441" y="1095"/>
                <a:ext cx="701" cy="410"/>
              </a:xfrm>
              <a:prstGeom prst="rect">
                <a:avLst/>
              </a:prstGeom>
              <a:solidFill>
                <a:srgbClr val="289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defRPr/>
                </a:pPr>
                <a:endParaRPr lang="en-US" sz="1764" kern="0" baseline="-25000" dirty="0">
                  <a:solidFill>
                    <a:srgbClr val="505050"/>
                  </a:solidFill>
                </a:endParaRPr>
              </a:p>
            </p:txBody>
          </p:sp>
          <p:sp>
            <p:nvSpPr>
              <p:cNvPr id="186" name="Rectangle 9"/>
              <p:cNvSpPr>
                <a:spLocks noChangeArrowheads="1"/>
              </p:cNvSpPr>
              <p:nvPr/>
            </p:nvSpPr>
            <p:spPr bwMode="auto">
              <a:xfrm>
                <a:off x="4528" y="1021"/>
                <a:ext cx="614" cy="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defRPr/>
                </a:pPr>
                <a:endParaRPr lang="en-US" sz="1764" kern="0" baseline="-25000" dirty="0">
                  <a:solidFill>
                    <a:srgbClr val="505050"/>
                  </a:solidFill>
                </a:endParaRPr>
              </a:p>
            </p:txBody>
          </p:sp>
          <p:sp>
            <p:nvSpPr>
              <p:cNvPr id="187" name="Freeform 10"/>
              <p:cNvSpPr>
                <a:spLocks noEditPoints="1"/>
              </p:cNvSpPr>
              <p:nvPr/>
            </p:nvSpPr>
            <p:spPr bwMode="auto">
              <a:xfrm>
                <a:off x="4692" y="1238"/>
                <a:ext cx="28" cy="135"/>
              </a:xfrm>
              <a:custGeom>
                <a:avLst/>
                <a:gdLst>
                  <a:gd name="T0" fmla="*/ 15 w 30"/>
                  <a:gd name="T1" fmla="*/ 30 h 146"/>
                  <a:gd name="T2" fmla="*/ 4 w 30"/>
                  <a:gd name="T3" fmla="*/ 26 h 146"/>
                  <a:gd name="T4" fmla="*/ 0 w 30"/>
                  <a:gd name="T5" fmla="*/ 15 h 146"/>
                  <a:gd name="T6" fmla="*/ 4 w 30"/>
                  <a:gd name="T7" fmla="*/ 4 h 146"/>
                  <a:gd name="T8" fmla="*/ 15 w 30"/>
                  <a:gd name="T9" fmla="*/ 0 h 146"/>
                  <a:gd name="T10" fmla="*/ 26 w 30"/>
                  <a:gd name="T11" fmla="*/ 4 h 146"/>
                  <a:gd name="T12" fmla="*/ 30 w 30"/>
                  <a:gd name="T13" fmla="*/ 15 h 146"/>
                  <a:gd name="T14" fmla="*/ 26 w 30"/>
                  <a:gd name="T15" fmla="*/ 26 h 146"/>
                  <a:gd name="T16" fmla="*/ 15 w 30"/>
                  <a:gd name="T17" fmla="*/ 30 h 146"/>
                  <a:gd name="T18" fmla="*/ 15 w 30"/>
                  <a:gd name="T19" fmla="*/ 146 h 146"/>
                  <a:gd name="T20" fmla="*/ 4 w 30"/>
                  <a:gd name="T21" fmla="*/ 142 h 146"/>
                  <a:gd name="T22" fmla="*/ 0 w 30"/>
                  <a:gd name="T23" fmla="*/ 131 h 146"/>
                  <a:gd name="T24" fmla="*/ 4 w 30"/>
                  <a:gd name="T25" fmla="*/ 120 h 146"/>
                  <a:gd name="T26" fmla="*/ 15 w 30"/>
                  <a:gd name="T27" fmla="*/ 115 h 146"/>
                  <a:gd name="T28" fmla="*/ 26 w 30"/>
                  <a:gd name="T29" fmla="*/ 120 h 146"/>
                  <a:gd name="T30" fmla="*/ 30 w 30"/>
                  <a:gd name="T31" fmla="*/ 131 h 146"/>
                  <a:gd name="T32" fmla="*/ 26 w 30"/>
                  <a:gd name="T33" fmla="*/ 142 h 146"/>
                  <a:gd name="T34" fmla="*/ 15 w 30"/>
                  <a:gd name="T35"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46">
                    <a:moveTo>
                      <a:pt x="15" y="30"/>
                    </a:moveTo>
                    <a:cubicBezTo>
                      <a:pt x="11" y="30"/>
                      <a:pt x="7" y="29"/>
                      <a:pt x="4" y="26"/>
                    </a:cubicBezTo>
                    <a:cubicBezTo>
                      <a:pt x="1" y="23"/>
                      <a:pt x="0" y="19"/>
                      <a:pt x="0" y="15"/>
                    </a:cubicBezTo>
                    <a:cubicBezTo>
                      <a:pt x="0" y="11"/>
                      <a:pt x="1" y="7"/>
                      <a:pt x="4" y="4"/>
                    </a:cubicBezTo>
                    <a:cubicBezTo>
                      <a:pt x="7" y="1"/>
                      <a:pt x="11" y="0"/>
                      <a:pt x="15" y="0"/>
                    </a:cubicBezTo>
                    <a:cubicBezTo>
                      <a:pt x="19" y="0"/>
                      <a:pt x="23" y="1"/>
                      <a:pt x="26" y="4"/>
                    </a:cubicBezTo>
                    <a:cubicBezTo>
                      <a:pt x="29" y="7"/>
                      <a:pt x="30" y="11"/>
                      <a:pt x="30" y="15"/>
                    </a:cubicBezTo>
                    <a:cubicBezTo>
                      <a:pt x="30" y="19"/>
                      <a:pt x="29" y="23"/>
                      <a:pt x="26" y="26"/>
                    </a:cubicBezTo>
                    <a:cubicBezTo>
                      <a:pt x="23" y="29"/>
                      <a:pt x="19" y="30"/>
                      <a:pt x="15" y="30"/>
                    </a:cubicBezTo>
                    <a:close/>
                    <a:moveTo>
                      <a:pt x="15" y="146"/>
                    </a:moveTo>
                    <a:cubicBezTo>
                      <a:pt x="11" y="146"/>
                      <a:pt x="7" y="145"/>
                      <a:pt x="4" y="142"/>
                    </a:cubicBezTo>
                    <a:cubicBezTo>
                      <a:pt x="1" y="139"/>
                      <a:pt x="0" y="135"/>
                      <a:pt x="0" y="131"/>
                    </a:cubicBezTo>
                    <a:cubicBezTo>
                      <a:pt x="0" y="127"/>
                      <a:pt x="1" y="123"/>
                      <a:pt x="4" y="120"/>
                    </a:cubicBezTo>
                    <a:cubicBezTo>
                      <a:pt x="7" y="117"/>
                      <a:pt x="11" y="115"/>
                      <a:pt x="15" y="115"/>
                    </a:cubicBezTo>
                    <a:cubicBezTo>
                      <a:pt x="19" y="115"/>
                      <a:pt x="23" y="117"/>
                      <a:pt x="26" y="120"/>
                    </a:cubicBezTo>
                    <a:cubicBezTo>
                      <a:pt x="29" y="123"/>
                      <a:pt x="30" y="127"/>
                      <a:pt x="30" y="131"/>
                    </a:cubicBezTo>
                    <a:cubicBezTo>
                      <a:pt x="30" y="135"/>
                      <a:pt x="29" y="139"/>
                      <a:pt x="26" y="142"/>
                    </a:cubicBezTo>
                    <a:cubicBezTo>
                      <a:pt x="23" y="145"/>
                      <a:pt x="19" y="146"/>
                      <a:pt x="15" y="1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defRPr/>
                </a:pPr>
                <a:endParaRPr lang="en-US" sz="1764" kern="0" dirty="0">
                  <a:solidFill>
                    <a:srgbClr val="505050"/>
                  </a:solidFill>
                </a:endParaRPr>
              </a:p>
            </p:txBody>
          </p:sp>
          <p:sp>
            <p:nvSpPr>
              <p:cNvPr id="188" name="Rectangle 11"/>
              <p:cNvSpPr>
                <a:spLocks noChangeArrowheads="1"/>
              </p:cNvSpPr>
              <p:nvPr/>
            </p:nvSpPr>
            <p:spPr bwMode="auto">
              <a:xfrm>
                <a:off x="4759" y="1290"/>
                <a:ext cx="70"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defRPr/>
                </a:pPr>
                <a:endParaRPr lang="en-US" sz="1764" kern="0" dirty="0">
                  <a:solidFill>
                    <a:srgbClr val="505050"/>
                  </a:solidFill>
                </a:endParaRPr>
              </a:p>
            </p:txBody>
          </p:sp>
          <p:sp>
            <p:nvSpPr>
              <p:cNvPr id="189" name="Freeform 12"/>
              <p:cNvSpPr>
                <a:spLocks/>
              </p:cNvSpPr>
              <p:nvPr/>
            </p:nvSpPr>
            <p:spPr bwMode="auto">
              <a:xfrm>
                <a:off x="4854" y="1189"/>
                <a:ext cx="58" cy="223"/>
              </a:xfrm>
              <a:custGeom>
                <a:avLst/>
                <a:gdLst>
                  <a:gd name="T0" fmla="*/ 21 w 63"/>
                  <a:gd name="T1" fmla="*/ 241 h 241"/>
                  <a:gd name="T2" fmla="*/ 1 w 63"/>
                  <a:gd name="T3" fmla="*/ 241 h 241"/>
                  <a:gd name="T4" fmla="*/ 43 w 63"/>
                  <a:gd name="T5" fmla="*/ 121 h 241"/>
                  <a:gd name="T6" fmla="*/ 0 w 63"/>
                  <a:gd name="T7" fmla="*/ 0 h 241"/>
                  <a:gd name="T8" fmla="*/ 21 w 63"/>
                  <a:gd name="T9" fmla="*/ 0 h 241"/>
                  <a:gd name="T10" fmla="*/ 63 w 63"/>
                  <a:gd name="T11" fmla="*/ 121 h 241"/>
                  <a:gd name="T12" fmla="*/ 21 w 63"/>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3" h="241">
                    <a:moveTo>
                      <a:pt x="21" y="241"/>
                    </a:moveTo>
                    <a:cubicBezTo>
                      <a:pt x="1" y="241"/>
                      <a:pt x="1" y="241"/>
                      <a:pt x="1" y="241"/>
                    </a:cubicBezTo>
                    <a:cubicBezTo>
                      <a:pt x="29" y="207"/>
                      <a:pt x="43" y="167"/>
                      <a:pt x="43" y="121"/>
                    </a:cubicBezTo>
                    <a:cubicBezTo>
                      <a:pt x="43" y="75"/>
                      <a:pt x="29" y="34"/>
                      <a:pt x="0" y="0"/>
                    </a:cubicBezTo>
                    <a:cubicBezTo>
                      <a:pt x="21" y="0"/>
                      <a:pt x="21" y="0"/>
                      <a:pt x="21" y="0"/>
                    </a:cubicBezTo>
                    <a:cubicBezTo>
                      <a:pt x="49" y="33"/>
                      <a:pt x="63" y="74"/>
                      <a:pt x="63" y="121"/>
                    </a:cubicBezTo>
                    <a:cubicBezTo>
                      <a:pt x="63" y="169"/>
                      <a:pt x="49" y="208"/>
                      <a:pt x="2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defRPr/>
                </a:pPr>
                <a:endParaRPr lang="en-US" sz="1764" kern="0" dirty="0">
                  <a:solidFill>
                    <a:srgbClr val="505050"/>
                  </a:solidFill>
                </a:endParaRPr>
              </a:p>
            </p:txBody>
          </p:sp>
        </p:grpSp>
        <p:pic>
          <p:nvPicPr>
            <p:cNvPr id="191" name="Content Placeholder 69"/>
            <p:cNvPicPr>
              <a:picLocks noChangeAspect="1"/>
            </p:cNvPicPr>
            <p:nvPr/>
          </p:nvPicPr>
          <p:blipFill rotWithShape="1">
            <a:blip r:embed="rId12">
              <a:clrChange>
                <a:clrFrom>
                  <a:srgbClr val="FDFCFA"/>
                </a:clrFrom>
                <a:clrTo>
                  <a:srgbClr val="FDFCFA">
                    <a:alpha val="0"/>
                  </a:srgbClr>
                </a:clrTo>
              </a:clrChange>
            </a:blip>
            <a:srcRect l="24692" r="25026"/>
            <a:stretch/>
          </p:blipFill>
          <p:spPr>
            <a:xfrm>
              <a:off x="9416010" y="4726676"/>
              <a:ext cx="409525" cy="394672"/>
            </a:xfrm>
            <a:prstGeom prst="rect">
              <a:avLst/>
            </a:prstGeom>
          </p:spPr>
        </p:pic>
        <p:pic>
          <p:nvPicPr>
            <p:cNvPr id="200" name="Picture 199"/>
            <p:cNvPicPr>
              <a:picLocks noChangeAspect="1"/>
            </p:cNvPicPr>
            <p:nvPr/>
          </p:nvPicPr>
          <p:blipFill rotWithShape="1">
            <a:blip r:embed="rId13"/>
            <a:srcRect r="79867"/>
            <a:stretch/>
          </p:blipFill>
          <p:spPr>
            <a:xfrm>
              <a:off x="10056485" y="4705080"/>
              <a:ext cx="422598" cy="387163"/>
            </a:xfrm>
            <a:prstGeom prst="rect">
              <a:avLst/>
            </a:prstGeom>
          </p:spPr>
        </p:pic>
      </p:grpSp>
      <p:grpSp>
        <p:nvGrpSpPr>
          <p:cNvPr id="266" name="Group 265"/>
          <p:cNvGrpSpPr/>
          <p:nvPr/>
        </p:nvGrpSpPr>
        <p:grpSpPr>
          <a:xfrm>
            <a:off x="6123994" y="4811615"/>
            <a:ext cx="2720833" cy="1960591"/>
            <a:chOff x="6125590" y="4583315"/>
            <a:chExt cx="2721542" cy="1961102"/>
          </a:xfrm>
        </p:grpSpPr>
        <p:sp>
          <p:nvSpPr>
            <p:cNvPr id="24" name="Rectangle 23"/>
            <p:cNvSpPr/>
            <p:nvPr/>
          </p:nvSpPr>
          <p:spPr>
            <a:xfrm>
              <a:off x="6125590" y="4583315"/>
              <a:ext cx="2721542" cy="1961102"/>
            </a:xfrm>
            <a:prstGeom prst="rect">
              <a:avLst/>
            </a:prstGeom>
            <a:solidFill>
              <a:schemeClr val="bg1">
                <a:lumMod val="95000"/>
              </a:schemeClr>
            </a:solidFill>
            <a:ln w="9525" cap="flat" cmpd="sng" algn="ctr">
              <a:noFill/>
              <a:prstDash val="solid"/>
            </a:ln>
            <a:effectLst/>
          </p:spPr>
          <p:txBody>
            <a:bodyPr wrap="square" lIns="43929" tIns="43929" rIns="43929" bIns="134429" rtlCol="0" anchor="b">
              <a:noAutofit/>
            </a:bodyPr>
            <a:lstStyle/>
            <a:p>
              <a:pPr algn="ctr" defTabSz="1045342">
                <a:spcBef>
                  <a:spcPts val="192"/>
                </a:spcBef>
                <a:spcAft>
                  <a:spcPts val="192"/>
                </a:spcAft>
                <a:defRPr/>
              </a:pPr>
              <a:r>
                <a:rPr lang="en-US" sz="1519" kern="0" dirty="0">
                  <a:solidFill>
                    <a:srgbClr val="505050"/>
                  </a:solidFill>
                  <a:latin typeface="Segoe UI Semibold" panose="020B0702040204020203" pitchFamily="34" charset="0"/>
                  <a:ea typeface="Calibri" panose="020F0502020204030204" pitchFamily="34" charset="0"/>
                  <a:cs typeface="Segoe UI Semibold" panose="020B0702040204020203" pitchFamily="34" charset="0"/>
                </a:rPr>
                <a:t>Infrastructure</a:t>
              </a:r>
            </a:p>
          </p:txBody>
        </p:sp>
        <p:pic>
          <p:nvPicPr>
            <p:cNvPr id="26" name="Picture 25"/>
            <p:cNvPicPr>
              <a:picLocks noChangeAspect="1"/>
            </p:cNvPicPr>
            <p:nvPr/>
          </p:nvPicPr>
          <p:blipFill>
            <a:blip r:embed="rId14"/>
            <a:stretch>
              <a:fillRect/>
            </a:stretch>
          </p:blipFill>
          <p:spPr>
            <a:xfrm>
              <a:off x="7068577" y="5394979"/>
              <a:ext cx="1298201" cy="734525"/>
            </a:xfrm>
            <a:prstGeom prst="rect">
              <a:avLst/>
            </a:prstGeom>
          </p:spPr>
        </p:pic>
        <p:pic>
          <p:nvPicPr>
            <p:cNvPr id="211" name="Picture 210"/>
            <p:cNvPicPr>
              <a:picLocks noChangeAspect="1"/>
            </p:cNvPicPr>
            <p:nvPr/>
          </p:nvPicPr>
          <p:blipFill>
            <a:blip r:embed="rId3"/>
            <a:stretch>
              <a:fillRect/>
            </a:stretch>
          </p:blipFill>
          <p:spPr>
            <a:xfrm>
              <a:off x="6588223" y="5593385"/>
              <a:ext cx="494128" cy="453914"/>
            </a:xfrm>
            <a:prstGeom prst="rect">
              <a:avLst/>
            </a:prstGeom>
            <a:ln w="38100">
              <a:solidFill>
                <a:srgbClr val="289FD7"/>
              </a:solidFill>
            </a:ln>
          </p:spPr>
        </p:pic>
      </p:grpSp>
      <p:sp>
        <p:nvSpPr>
          <p:cNvPr id="214" name="Rounded Rectangle 213"/>
          <p:cNvSpPr/>
          <p:nvPr/>
        </p:nvSpPr>
        <p:spPr>
          <a:xfrm>
            <a:off x="7586719" y="1481571"/>
            <a:ext cx="1398588" cy="458003"/>
          </a:xfrm>
          <a:prstGeom prst="roundRect">
            <a:avLst>
              <a:gd name="adj" fmla="val 50000"/>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93">
              <a:defRPr/>
            </a:pPr>
            <a:r>
              <a:rPr lang="en-US" sz="1176" kern="0" dirty="0">
                <a:solidFill>
                  <a:srgbClr val="FFFFFF"/>
                </a:solidFill>
                <a:cs typeface="Segoe UI" panose="020B0502040204020203" pitchFamily="34" charset="0"/>
              </a:rPr>
              <a:t>CERTs</a:t>
            </a:r>
          </a:p>
        </p:txBody>
      </p:sp>
      <p:grpSp>
        <p:nvGrpSpPr>
          <p:cNvPr id="278" name="Group 277"/>
          <p:cNvGrpSpPr/>
          <p:nvPr/>
        </p:nvGrpSpPr>
        <p:grpSpPr>
          <a:xfrm>
            <a:off x="456071" y="4811615"/>
            <a:ext cx="2720833" cy="1960591"/>
            <a:chOff x="456190" y="4583315"/>
            <a:chExt cx="2721542" cy="1961102"/>
          </a:xfrm>
        </p:grpSpPr>
        <p:sp>
          <p:nvSpPr>
            <p:cNvPr id="22" name="Rectangle 21"/>
            <p:cNvSpPr/>
            <p:nvPr/>
          </p:nvSpPr>
          <p:spPr>
            <a:xfrm>
              <a:off x="456190" y="4583315"/>
              <a:ext cx="2721542" cy="1961102"/>
            </a:xfrm>
            <a:prstGeom prst="rect">
              <a:avLst/>
            </a:prstGeom>
            <a:solidFill>
              <a:schemeClr val="bg1">
                <a:lumMod val="95000"/>
              </a:schemeClr>
            </a:solidFill>
            <a:ln w="9525" cap="flat" cmpd="sng" algn="ctr">
              <a:noFill/>
              <a:prstDash val="solid"/>
            </a:ln>
            <a:effectLst/>
          </p:spPr>
          <p:txBody>
            <a:bodyPr wrap="square" lIns="43929" tIns="43929" rIns="43929" bIns="134429" rtlCol="0" anchor="b">
              <a:noAutofit/>
            </a:bodyPr>
            <a:lstStyle/>
            <a:p>
              <a:pPr algn="ctr" defTabSz="1045342">
                <a:spcBef>
                  <a:spcPts val="192"/>
                </a:spcBef>
                <a:spcAft>
                  <a:spcPts val="192"/>
                </a:spcAft>
                <a:defRPr/>
              </a:pPr>
              <a:r>
                <a:rPr lang="en-US" sz="1519" kern="0" dirty="0">
                  <a:solidFill>
                    <a:srgbClr val="505050"/>
                  </a:solidFill>
                  <a:latin typeface="Segoe UI Semibold" panose="020B0702040204020203" pitchFamily="34" charset="0"/>
                  <a:ea typeface="Calibri" panose="020F0502020204030204" pitchFamily="34" charset="0"/>
                  <a:cs typeface="Segoe UI Semibold" panose="020B0702040204020203" pitchFamily="34" charset="0"/>
                </a:rPr>
                <a:t> </a:t>
              </a:r>
              <a:r>
                <a:rPr lang="en-US" sz="1519" kern="0" dirty="0">
                  <a:solidFill>
                    <a:srgbClr val="505050"/>
                  </a:solidFill>
                  <a:latin typeface="Segoe UI Semibold" panose="020B0702040204020203" pitchFamily="34" charset="0"/>
                  <a:cs typeface="Segoe UI Semibold" panose="020B0702040204020203" pitchFamily="34" charset="0"/>
                </a:rPr>
                <a:t>Identity</a:t>
              </a:r>
              <a:endParaRPr lang="en-US" sz="1519" kern="0" dirty="0">
                <a:solidFill>
                  <a:srgbClr val="505050"/>
                </a:solidFill>
                <a:latin typeface="Segoe UI Semibold" panose="020B0702040204020203" pitchFamily="34" charset="0"/>
                <a:ea typeface="Calibri" panose="020F0502020204030204" pitchFamily="34" charset="0"/>
                <a:cs typeface="Segoe UI Semibold" panose="020B0702040204020203" pitchFamily="34" charset="0"/>
              </a:endParaRPr>
            </a:p>
          </p:txBody>
        </p:sp>
        <p:grpSp>
          <p:nvGrpSpPr>
            <p:cNvPr id="31" name="Group 72"/>
            <p:cNvGrpSpPr>
              <a:grpSpLocks noChangeAspect="1"/>
            </p:cNvGrpSpPr>
            <p:nvPr/>
          </p:nvGrpSpPr>
          <p:grpSpPr bwMode="auto">
            <a:xfrm>
              <a:off x="592581" y="5681353"/>
              <a:ext cx="748136" cy="603161"/>
              <a:chOff x="6447" y="2880"/>
              <a:chExt cx="965" cy="778"/>
            </a:xfrm>
          </p:grpSpPr>
          <p:sp>
            <p:nvSpPr>
              <p:cNvPr id="32" name="AutoShape 71"/>
              <p:cNvSpPr>
                <a:spLocks noChangeAspect="1" noChangeArrowheads="1" noTextEdit="1"/>
              </p:cNvSpPr>
              <p:nvPr/>
            </p:nvSpPr>
            <p:spPr bwMode="auto">
              <a:xfrm>
                <a:off x="6447" y="2880"/>
                <a:ext cx="965" cy="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33" name="Oval 73"/>
              <p:cNvSpPr>
                <a:spLocks noChangeArrowheads="1"/>
              </p:cNvSpPr>
              <p:nvPr/>
            </p:nvSpPr>
            <p:spPr bwMode="auto">
              <a:xfrm>
                <a:off x="6447" y="3307"/>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34" name="Freeform 74"/>
              <p:cNvSpPr>
                <a:spLocks/>
              </p:cNvSpPr>
              <p:nvPr/>
            </p:nvSpPr>
            <p:spPr bwMode="auto">
              <a:xfrm>
                <a:off x="7239" y="2951"/>
                <a:ext cx="135" cy="297"/>
              </a:xfrm>
              <a:custGeom>
                <a:avLst/>
                <a:gdLst>
                  <a:gd name="T0" fmla="*/ 78 w 103"/>
                  <a:gd name="T1" fmla="*/ 0 h 227"/>
                  <a:gd name="T2" fmla="*/ 26 w 103"/>
                  <a:gd name="T3" fmla="*/ 0 h 227"/>
                  <a:gd name="T4" fmla="*/ 25 w 103"/>
                  <a:gd name="T5" fmla="*/ 0 h 227"/>
                  <a:gd name="T6" fmla="*/ 25 w 103"/>
                  <a:gd name="T7" fmla="*/ 0 h 227"/>
                  <a:gd name="T8" fmla="*/ 0 w 103"/>
                  <a:gd name="T9" fmla="*/ 25 h 227"/>
                  <a:gd name="T10" fmla="*/ 0 w 103"/>
                  <a:gd name="T11" fmla="*/ 99 h 227"/>
                  <a:gd name="T12" fmla="*/ 9 w 103"/>
                  <a:gd name="T13" fmla="*/ 109 h 227"/>
                  <a:gd name="T14" fmla="*/ 18 w 103"/>
                  <a:gd name="T15" fmla="*/ 99 h 227"/>
                  <a:gd name="T16" fmla="*/ 18 w 103"/>
                  <a:gd name="T17" fmla="*/ 31 h 227"/>
                  <a:gd name="T18" fmla="*/ 19 w 103"/>
                  <a:gd name="T19" fmla="*/ 31 h 227"/>
                  <a:gd name="T20" fmla="*/ 23 w 103"/>
                  <a:gd name="T21" fmla="*/ 31 h 227"/>
                  <a:gd name="T22" fmla="*/ 23 w 103"/>
                  <a:gd name="T23" fmla="*/ 214 h 227"/>
                  <a:gd name="T24" fmla="*/ 36 w 103"/>
                  <a:gd name="T25" fmla="*/ 227 h 227"/>
                  <a:gd name="T26" fmla="*/ 36 w 103"/>
                  <a:gd name="T27" fmla="*/ 227 h 227"/>
                  <a:gd name="T28" fmla="*/ 36 w 103"/>
                  <a:gd name="T29" fmla="*/ 227 h 227"/>
                  <a:gd name="T30" fmla="*/ 49 w 103"/>
                  <a:gd name="T31" fmla="*/ 214 h 227"/>
                  <a:gd name="T32" fmla="*/ 49 w 103"/>
                  <a:gd name="T33" fmla="*/ 107 h 227"/>
                  <a:gd name="T34" fmla="*/ 54 w 103"/>
                  <a:gd name="T35" fmla="*/ 107 h 227"/>
                  <a:gd name="T36" fmla="*/ 54 w 103"/>
                  <a:gd name="T37" fmla="*/ 214 h 227"/>
                  <a:gd name="T38" fmla="*/ 67 w 103"/>
                  <a:gd name="T39" fmla="*/ 227 h 227"/>
                  <a:gd name="T40" fmla="*/ 80 w 103"/>
                  <a:gd name="T41" fmla="*/ 214 h 227"/>
                  <a:gd name="T42" fmla="*/ 80 w 103"/>
                  <a:gd name="T43" fmla="*/ 31 h 227"/>
                  <a:gd name="T44" fmla="*/ 85 w 103"/>
                  <a:gd name="T45" fmla="*/ 31 h 227"/>
                  <a:gd name="T46" fmla="*/ 85 w 103"/>
                  <a:gd name="T47" fmla="*/ 99 h 227"/>
                  <a:gd name="T48" fmla="*/ 94 w 103"/>
                  <a:gd name="T49" fmla="*/ 109 h 227"/>
                  <a:gd name="T50" fmla="*/ 103 w 103"/>
                  <a:gd name="T51" fmla="*/ 99 h 227"/>
                  <a:gd name="T52" fmla="*/ 103 w 103"/>
                  <a:gd name="T53" fmla="*/ 25 h 227"/>
                  <a:gd name="T54" fmla="*/ 78 w 103"/>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3" h="227">
                    <a:moveTo>
                      <a:pt x="78" y="0"/>
                    </a:moveTo>
                    <a:cubicBezTo>
                      <a:pt x="26" y="0"/>
                      <a:pt x="26" y="0"/>
                      <a:pt x="26" y="0"/>
                    </a:cubicBezTo>
                    <a:cubicBezTo>
                      <a:pt x="26" y="0"/>
                      <a:pt x="25" y="0"/>
                      <a:pt x="25" y="0"/>
                    </a:cubicBezTo>
                    <a:cubicBezTo>
                      <a:pt x="25" y="0"/>
                      <a:pt x="25" y="0"/>
                      <a:pt x="25" y="0"/>
                    </a:cubicBezTo>
                    <a:cubicBezTo>
                      <a:pt x="11" y="0"/>
                      <a:pt x="0" y="11"/>
                      <a:pt x="0" y="25"/>
                    </a:cubicBezTo>
                    <a:cubicBezTo>
                      <a:pt x="0" y="41"/>
                      <a:pt x="0" y="99"/>
                      <a:pt x="0" y="99"/>
                    </a:cubicBezTo>
                    <a:cubicBezTo>
                      <a:pt x="0" y="104"/>
                      <a:pt x="4" y="109"/>
                      <a:pt x="9" y="109"/>
                    </a:cubicBezTo>
                    <a:cubicBezTo>
                      <a:pt x="14" y="109"/>
                      <a:pt x="18" y="104"/>
                      <a:pt x="18" y="99"/>
                    </a:cubicBezTo>
                    <a:cubicBezTo>
                      <a:pt x="18" y="31"/>
                      <a:pt x="18" y="31"/>
                      <a:pt x="18" y="31"/>
                    </a:cubicBezTo>
                    <a:cubicBezTo>
                      <a:pt x="19" y="31"/>
                      <a:pt x="19" y="31"/>
                      <a:pt x="19" y="31"/>
                    </a:cubicBezTo>
                    <a:cubicBezTo>
                      <a:pt x="23" y="31"/>
                      <a:pt x="23" y="31"/>
                      <a:pt x="23" y="31"/>
                    </a:cubicBezTo>
                    <a:cubicBezTo>
                      <a:pt x="23" y="31"/>
                      <a:pt x="23" y="193"/>
                      <a:pt x="23" y="214"/>
                    </a:cubicBezTo>
                    <a:cubicBezTo>
                      <a:pt x="23" y="221"/>
                      <a:pt x="29" y="227"/>
                      <a:pt x="36" y="227"/>
                    </a:cubicBezTo>
                    <a:cubicBezTo>
                      <a:pt x="36" y="227"/>
                      <a:pt x="36" y="227"/>
                      <a:pt x="36" y="227"/>
                    </a:cubicBezTo>
                    <a:cubicBezTo>
                      <a:pt x="36" y="227"/>
                      <a:pt x="36" y="227"/>
                      <a:pt x="36" y="227"/>
                    </a:cubicBezTo>
                    <a:cubicBezTo>
                      <a:pt x="43" y="227"/>
                      <a:pt x="49" y="221"/>
                      <a:pt x="49" y="214"/>
                    </a:cubicBezTo>
                    <a:cubicBezTo>
                      <a:pt x="49" y="107"/>
                      <a:pt x="49" y="107"/>
                      <a:pt x="49" y="107"/>
                    </a:cubicBezTo>
                    <a:cubicBezTo>
                      <a:pt x="54" y="107"/>
                      <a:pt x="54" y="107"/>
                      <a:pt x="54" y="107"/>
                    </a:cubicBezTo>
                    <a:cubicBezTo>
                      <a:pt x="54" y="214"/>
                      <a:pt x="54" y="214"/>
                      <a:pt x="54" y="214"/>
                    </a:cubicBezTo>
                    <a:cubicBezTo>
                      <a:pt x="54" y="221"/>
                      <a:pt x="60" y="227"/>
                      <a:pt x="67" y="227"/>
                    </a:cubicBezTo>
                    <a:cubicBezTo>
                      <a:pt x="74" y="227"/>
                      <a:pt x="80" y="221"/>
                      <a:pt x="80" y="214"/>
                    </a:cubicBezTo>
                    <a:cubicBezTo>
                      <a:pt x="80" y="193"/>
                      <a:pt x="80" y="31"/>
                      <a:pt x="80" y="31"/>
                    </a:cubicBezTo>
                    <a:cubicBezTo>
                      <a:pt x="85" y="31"/>
                      <a:pt x="85" y="31"/>
                      <a:pt x="85" y="31"/>
                    </a:cubicBezTo>
                    <a:cubicBezTo>
                      <a:pt x="85" y="99"/>
                      <a:pt x="85" y="99"/>
                      <a:pt x="85" y="99"/>
                    </a:cubicBezTo>
                    <a:cubicBezTo>
                      <a:pt x="85" y="104"/>
                      <a:pt x="89" y="109"/>
                      <a:pt x="94" y="109"/>
                    </a:cubicBezTo>
                    <a:cubicBezTo>
                      <a:pt x="99" y="109"/>
                      <a:pt x="103" y="104"/>
                      <a:pt x="103" y="99"/>
                    </a:cubicBezTo>
                    <a:cubicBezTo>
                      <a:pt x="103" y="99"/>
                      <a:pt x="103" y="41"/>
                      <a:pt x="103" y="25"/>
                    </a:cubicBezTo>
                    <a:cubicBezTo>
                      <a:pt x="103" y="11"/>
                      <a:pt x="92" y="0"/>
                      <a:pt x="78" y="0"/>
                    </a:cubicBezTo>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35" name="Oval 75"/>
              <p:cNvSpPr>
                <a:spLocks noChangeArrowheads="1"/>
              </p:cNvSpPr>
              <p:nvPr/>
            </p:nvSpPr>
            <p:spPr bwMode="auto">
              <a:xfrm>
                <a:off x="7278" y="2881"/>
                <a:ext cx="56" cy="58"/>
              </a:xfrm>
              <a:prstGeom prst="ellipse">
                <a:avLst/>
              </a:pr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36" name="Freeform 76"/>
              <p:cNvSpPr>
                <a:spLocks/>
              </p:cNvSpPr>
              <p:nvPr/>
            </p:nvSpPr>
            <p:spPr bwMode="auto">
              <a:xfrm>
                <a:off x="7168" y="2951"/>
                <a:ext cx="136" cy="297"/>
              </a:xfrm>
              <a:custGeom>
                <a:avLst/>
                <a:gdLst>
                  <a:gd name="T0" fmla="*/ 79 w 104"/>
                  <a:gd name="T1" fmla="*/ 0 h 227"/>
                  <a:gd name="T2" fmla="*/ 27 w 104"/>
                  <a:gd name="T3" fmla="*/ 0 h 227"/>
                  <a:gd name="T4" fmla="*/ 26 w 104"/>
                  <a:gd name="T5" fmla="*/ 0 h 227"/>
                  <a:gd name="T6" fmla="*/ 26 w 104"/>
                  <a:gd name="T7" fmla="*/ 0 h 227"/>
                  <a:gd name="T8" fmla="*/ 0 w 104"/>
                  <a:gd name="T9" fmla="*/ 25 h 227"/>
                  <a:gd name="T10" fmla="*/ 0 w 104"/>
                  <a:gd name="T11" fmla="*/ 99 h 227"/>
                  <a:gd name="T12" fmla="*/ 9 w 104"/>
                  <a:gd name="T13" fmla="*/ 109 h 227"/>
                  <a:gd name="T14" fmla="*/ 18 w 104"/>
                  <a:gd name="T15" fmla="*/ 99 h 227"/>
                  <a:gd name="T16" fmla="*/ 18 w 104"/>
                  <a:gd name="T17" fmla="*/ 31 h 227"/>
                  <a:gd name="T18" fmla="*/ 20 w 104"/>
                  <a:gd name="T19" fmla="*/ 31 h 227"/>
                  <a:gd name="T20" fmla="*/ 24 w 104"/>
                  <a:gd name="T21" fmla="*/ 31 h 227"/>
                  <a:gd name="T22" fmla="*/ 24 w 104"/>
                  <a:gd name="T23" fmla="*/ 214 h 227"/>
                  <a:gd name="T24" fmla="*/ 37 w 104"/>
                  <a:gd name="T25" fmla="*/ 227 h 227"/>
                  <a:gd name="T26" fmla="*/ 37 w 104"/>
                  <a:gd name="T27" fmla="*/ 227 h 227"/>
                  <a:gd name="T28" fmla="*/ 37 w 104"/>
                  <a:gd name="T29" fmla="*/ 227 h 227"/>
                  <a:gd name="T30" fmla="*/ 49 w 104"/>
                  <a:gd name="T31" fmla="*/ 214 h 227"/>
                  <a:gd name="T32" fmla="*/ 49 w 104"/>
                  <a:gd name="T33" fmla="*/ 107 h 227"/>
                  <a:gd name="T34" fmla="*/ 55 w 104"/>
                  <a:gd name="T35" fmla="*/ 107 h 227"/>
                  <a:gd name="T36" fmla="*/ 55 w 104"/>
                  <a:gd name="T37" fmla="*/ 214 h 227"/>
                  <a:gd name="T38" fmla="*/ 68 w 104"/>
                  <a:gd name="T39" fmla="*/ 227 h 227"/>
                  <a:gd name="T40" fmla="*/ 80 w 104"/>
                  <a:gd name="T41" fmla="*/ 214 h 227"/>
                  <a:gd name="T42" fmla="*/ 80 w 104"/>
                  <a:gd name="T43" fmla="*/ 31 h 227"/>
                  <a:gd name="T44" fmla="*/ 86 w 104"/>
                  <a:gd name="T45" fmla="*/ 31 h 227"/>
                  <a:gd name="T46" fmla="*/ 86 w 104"/>
                  <a:gd name="T47" fmla="*/ 99 h 227"/>
                  <a:gd name="T48" fmla="*/ 95 w 104"/>
                  <a:gd name="T49" fmla="*/ 109 h 227"/>
                  <a:gd name="T50" fmla="*/ 104 w 104"/>
                  <a:gd name="T51" fmla="*/ 99 h 227"/>
                  <a:gd name="T52" fmla="*/ 104 w 104"/>
                  <a:gd name="T53" fmla="*/ 25 h 227"/>
                  <a:gd name="T54" fmla="*/ 79 w 104"/>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4" h="227">
                    <a:moveTo>
                      <a:pt x="79" y="0"/>
                    </a:moveTo>
                    <a:cubicBezTo>
                      <a:pt x="27" y="0"/>
                      <a:pt x="27" y="0"/>
                      <a:pt x="27" y="0"/>
                    </a:cubicBezTo>
                    <a:cubicBezTo>
                      <a:pt x="26" y="0"/>
                      <a:pt x="26" y="0"/>
                      <a:pt x="26" y="0"/>
                    </a:cubicBezTo>
                    <a:cubicBezTo>
                      <a:pt x="26" y="0"/>
                      <a:pt x="26" y="0"/>
                      <a:pt x="26" y="0"/>
                    </a:cubicBezTo>
                    <a:cubicBezTo>
                      <a:pt x="12" y="0"/>
                      <a:pt x="0" y="11"/>
                      <a:pt x="0" y="25"/>
                    </a:cubicBezTo>
                    <a:cubicBezTo>
                      <a:pt x="0" y="41"/>
                      <a:pt x="0" y="99"/>
                      <a:pt x="0" y="99"/>
                    </a:cubicBezTo>
                    <a:cubicBezTo>
                      <a:pt x="0" y="104"/>
                      <a:pt x="4" y="109"/>
                      <a:pt x="9" y="109"/>
                    </a:cubicBezTo>
                    <a:cubicBezTo>
                      <a:pt x="14" y="109"/>
                      <a:pt x="18" y="104"/>
                      <a:pt x="18" y="99"/>
                    </a:cubicBezTo>
                    <a:cubicBezTo>
                      <a:pt x="18" y="31"/>
                      <a:pt x="18" y="31"/>
                      <a:pt x="18" y="31"/>
                    </a:cubicBezTo>
                    <a:cubicBezTo>
                      <a:pt x="20" y="31"/>
                      <a:pt x="20" y="31"/>
                      <a:pt x="20" y="31"/>
                    </a:cubicBezTo>
                    <a:cubicBezTo>
                      <a:pt x="24" y="31"/>
                      <a:pt x="24" y="31"/>
                      <a:pt x="24" y="31"/>
                    </a:cubicBezTo>
                    <a:cubicBezTo>
                      <a:pt x="24" y="31"/>
                      <a:pt x="24" y="193"/>
                      <a:pt x="24" y="214"/>
                    </a:cubicBezTo>
                    <a:cubicBezTo>
                      <a:pt x="24" y="221"/>
                      <a:pt x="30" y="227"/>
                      <a:pt x="37" y="227"/>
                    </a:cubicBezTo>
                    <a:cubicBezTo>
                      <a:pt x="37" y="227"/>
                      <a:pt x="37" y="227"/>
                      <a:pt x="37" y="227"/>
                    </a:cubicBezTo>
                    <a:cubicBezTo>
                      <a:pt x="37" y="227"/>
                      <a:pt x="37" y="227"/>
                      <a:pt x="37" y="227"/>
                    </a:cubicBezTo>
                    <a:cubicBezTo>
                      <a:pt x="44" y="227"/>
                      <a:pt x="49" y="221"/>
                      <a:pt x="49" y="214"/>
                    </a:cubicBezTo>
                    <a:cubicBezTo>
                      <a:pt x="49" y="107"/>
                      <a:pt x="49" y="107"/>
                      <a:pt x="49" y="107"/>
                    </a:cubicBezTo>
                    <a:cubicBezTo>
                      <a:pt x="55" y="107"/>
                      <a:pt x="55" y="107"/>
                      <a:pt x="55" y="107"/>
                    </a:cubicBezTo>
                    <a:cubicBezTo>
                      <a:pt x="55" y="214"/>
                      <a:pt x="55" y="214"/>
                      <a:pt x="55" y="214"/>
                    </a:cubicBezTo>
                    <a:cubicBezTo>
                      <a:pt x="55" y="221"/>
                      <a:pt x="61" y="227"/>
                      <a:pt x="68" y="227"/>
                    </a:cubicBezTo>
                    <a:cubicBezTo>
                      <a:pt x="75" y="227"/>
                      <a:pt x="80" y="221"/>
                      <a:pt x="80" y="214"/>
                    </a:cubicBezTo>
                    <a:cubicBezTo>
                      <a:pt x="80" y="193"/>
                      <a:pt x="80" y="31"/>
                      <a:pt x="80" y="31"/>
                    </a:cubicBezTo>
                    <a:cubicBezTo>
                      <a:pt x="86" y="31"/>
                      <a:pt x="86" y="31"/>
                      <a:pt x="86" y="31"/>
                    </a:cubicBezTo>
                    <a:cubicBezTo>
                      <a:pt x="86" y="99"/>
                      <a:pt x="86" y="99"/>
                      <a:pt x="86" y="99"/>
                    </a:cubicBezTo>
                    <a:cubicBezTo>
                      <a:pt x="86" y="104"/>
                      <a:pt x="90" y="109"/>
                      <a:pt x="95" y="109"/>
                    </a:cubicBezTo>
                    <a:cubicBezTo>
                      <a:pt x="100" y="109"/>
                      <a:pt x="104" y="104"/>
                      <a:pt x="104" y="99"/>
                    </a:cubicBezTo>
                    <a:cubicBezTo>
                      <a:pt x="104" y="99"/>
                      <a:pt x="104" y="41"/>
                      <a:pt x="104" y="25"/>
                    </a:cubicBezTo>
                    <a:cubicBezTo>
                      <a:pt x="104" y="11"/>
                      <a:pt x="93" y="0"/>
                      <a:pt x="79" y="0"/>
                    </a:cubicBezTo>
                  </a:path>
                </a:pathLst>
              </a:custGeom>
              <a:solidFill>
                <a:srgbClr val="C9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37" name="Oval 77"/>
              <p:cNvSpPr>
                <a:spLocks noChangeArrowheads="1"/>
              </p:cNvSpPr>
              <p:nvPr/>
            </p:nvSpPr>
            <p:spPr bwMode="auto">
              <a:xfrm>
                <a:off x="7207" y="2881"/>
                <a:ext cx="58" cy="58"/>
              </a:xfrm>
              <a:prstGeom prst="ellipse">
                <a:avLst/>
              </a:prstGeom>
              <a:solidFill>
                <a:srgbClr val="C9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38" name="Freeform 78"/>
              <p:cNvSpPr>
                <a:spLocks/>
              </p:cNvSpPr>
              <p:nvPr/>
            </p:nvSpPr>
            <p:spPr bwMode="auto">
              <a:xfrm>
                <a:off x="7097" y="2949"/>
                <a:ext cx="136" cy="298"/>
              </a:xfrm>
              <a:custGeom>
                <a:avLst/>
                <a:gdLst>
                  <a:gd name="T0" fmla="*/ 78 w 104"/>
                  <a:gd name="T1" fmla="*/ 0 h 227"/>
                  <a:gd name="T2" fmla="*/ 26 w 104"/>
                  <a:gd name="T3" fmla="*/ 0 h 227"/>
                  <a:gd name="T4" fmla="*/ 25 w 104"/>
                  <a:gd name="T5" fmla="*/ 0 h 227"/>
                  <a:gd name="T6" fmla="*/ 25 w 104"/>
                  <a:gd name="T7" fmla="*/ 0 h 227"/>
                  <a:gd name="T8" fmla="*/ 0 w 104"/>
                  <a:gd name="T9" fmla="*/ 25 h 227"/>
                  <a:gd name="T10" fmla="*/ 0 w 104"/>
                  <a:gd name="T11" fmla="*/ 99 h 227"/>
                  <a:gd name="T12" fmla="*/ 9 w 104"/>
                  <a:gd name="T13" fmla="*/ 108 h 227"/>
                  <a:gd name="T14" fmla="*/ 18 w 104"/>
                  <a:gd name="T15" fmla="*/ 99 h 227"/>
                  <a:gd name="T16" fmla="*/ 18 w 104"/>
                  <a:gd name="T17" fmla="*/ 31 h 227"/>
                  <a:gd name="T18" fmla="*/ 19 w 104"/>
                  <a:gd name="T19" fmla="*/ 31 h 227"/>
                  <a:gd name="T20" fmla="*/ 24 w 104"/>
                  <a:gd name="T21" fmla="*/ 31 h 227"/>
                  <a:gd name="T22" fmla="*/ 24 w 104"/>
                  <a:gd name="T23" fmla="*/ 214 h 227"/>
                  <a:gd name="T24" fmla="*/ 36 w 104"/>
                  <a:gd name="T25" fmla="*/ 227 h 227"/>
                  <a:gd name="T26" fmla="*/ 36 w 104"/>
                  <a:gd name="T27" fmla="*/ 227 h 227"/>
                  <a:gd name="T28" fmla="*/ 36 w 104"/>
                  <a:gd name="T29" fmla="*/ 227 h 227"/>
                  <a:gd name="T30" fmla="*/ 49 w 104"/>
                  <a:gd name="T31" fmla="*/ 214 h 227"/>
                  <a:gd name="T32" fmla="*/ 49 w 104"/>
                  <a:gd name="T33" fmla="*/ 107 h 227"/>
                  <a:gd name="T34" fmla="*/ 55 w 104"/>
                  <a:gd name="T35" fmla="*/ 107 h 227"/>
                  <a:gd name="T36" fmla="*/ 55 w 104"/>
                  <a:gd name="T37" fmla="*/ 214 h 227"/>
                  <a:gd name="T38" fmla="*/ 67 w 104"/>
                  <a:gd name="T39" fmla="*/ 227 h 227"/>
                  <a:gd name="T40" fmla="*/ 80 w 104"/>
                  <a:gd name="T41" fmla="*/ 214 h 227"/>
                  <a:gd name="T42" fmla="*/ 80 w 104"/>
                  <a:gd name="T43" fmla="*/ 31 h 227"/>
                  <a:gd name="T44" fmla="*/ 86 w 104"/>
                  <a:gd name="T45" fmla="*/ 31 h 227"/>
                  <a:gd name="T46" fmla="*/ 86 w 104"/>
                  <a:gd name="T47" fmla="*/ 99 h 227"/>
                  <a:gd name="T48" fmla="*/ 95 w 104"/>
                  <a:gd name="T49" fmla="*/ 108 h 227"/>
                  <a:gd name="T50" fmla="*/ 104 w 104"/>
                  <a:gd name="T51" fmla="*/ 99 h 227"/>
                  <a:gd name="T52" fmla="*/ 104 w 104"/>
                  <a:gd name="T53" fmla="*/ 25 h 227"/>
                  <a:gd name="T54" fmla="*/ 78 w 104"/>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4" h="227">
                    <a:moveTo>
                      <a:pt x="78" y="0"/>
                    </a:moveTo>
                    <a:cubicBezTo>
                      <a:pt x="26" y="0"/>
                      <a:pt x="26" y="0"/>
                      <a:pt x="26" y="0"/>
                    </a:cubicBezTo>
                    <a:cubicBezTo>
                      <a:pt x="26" y="0"/>
                      <a:pt x="26" y="0"/>
                      <a:pt x="25" y="0"/>
                    </a:cubicBezTo>
                    <a:cubicBezTo>
                      <a:pt x="25" y="0"/>
                      <a:pt x="25" y="0"/>
                      <a:pt x="25" y="0"/>
                    </a:cubicBezTo>
                    <a:cubicBezTo>
                      <a:pt x="11" y="0"/>
                      <a:pt x="0" y="11"/>
                      <a:pt x="0" y="25"/>
                    </a:cubicBezTo>
                    <a:cubicBezTo>
                      <a:pt x="0" y="41"/>
                      <a:pt x="0" y="99"/>
                      <a:pt x="0" y="99"/>
                    </a:cubicBezTo>
                    <a:cubicBezTo>
                      <a:pt x="0" y="104"/>
                      <a:pt x="4" y="108"/>
                      <a:pt x="9" y="108"/>
                    </a:cubicBezTo>
                    <a:cubicBezTo>
                      <a:pt x="14" y="108"/>
                      <a:pt x="18" y="104"/>
                      <a:pt x="18" y="99"/>
                    </a:cubicBezTo>
                    <a:cubicBezTo>
                      <a:pt x="18" y="31"/>
                      <a:pt x="18" y="31"/>
                      <a:pt x="18" y="31"/>
                    </a:cubicBezTo>
                    <a:cubicBezTo>
                      <a:pt x="19" y="31"/>
                      <a:pt x="19" y="31"/>
                      <a:pt x="19" y="31"/>
                    </a:cubicBezTo>
                    <a:cubicBezTo>
                      <a:pt x="24" y="31"/>
                      <a:pt x="24" y="31"/>
                      <a:pt x="24" y="31"/>
                    </a:cubicBezTo>
                    <a:cubicBezTo>
                      <a:pt x="24" y="31"/>
                      <a:pt x="24" y="193"/>
                      <a:pt x="24" y="214"/>
                    </a:cubicBezTo>
                    <a:cubicBezTo>
                      <a:pt x="24" y="221"/>
                      <a:pt x="29" y="227"/>
                      <a:pt x="36" y="227"/>
                    </a:cubicBezTo>
                    <a:cubicBezTo>
                      <a:pt x="36" y="227"/>
                      <a:pt x="36" y="227"/>
                      <a:pt x="36" y="227"/>
                    </a:cubicBezTo>
                    <a:cubicBezTo>
                      <a:pt x="36" y="227"/>
                      <a:pt x="36" y="227"/>
                      <a:pt x="36" y="227"/>
                    </a:cubicBezTo>
                    <a:cubicBezTo>
                      <a:pt x="43" y="227"/>
                      <a:pt x="49" y="221"/>
                      <a:pt x="49" y="214"/>
                    </a:cubicBezTo>
                    <a:cubicBezTo>
                      <a:pt x="49" y="107"/>
                      <a:pt x="49" y="107"/>
                      <a:pt x="49" y="107"/>
                    </a:cubicBezTo>
                    <a:cubicBezTo>
                      <a:pt x="55" y="107"/>
                      <a:pt x="55" y="107"/>
                      <a:pt x="55" y="107"/>
                    </a:cubicBezTo>
                    <a:cubicBezTo>
                      <a:pt x="55" y="214"/>
                      <a:pt x="55" y="214"/>
                      <a:pt x="55" y="214"/>
                    </a:cubicBezTo>
                    <a:cubicBezTo>
                      <a:pt x="55" y="221"/>
                      <a:pt x="60" y="227"/>
                      <a:pt x="67" y="227"/>
                    </a:cubicBezTo>
                    <a:cubicBezTo>
                      <a:pt x="74" y="227"/>
                      <a:pt x="80" y="221"/>
                      <a:pt x="80" y="214"/>
                    </a:cubicBezTo>
                    <a:cubicBezTo>
                      <a:pt x="80" y="193"/>
                      <a:pt x="80" y="31"/>
                      <a:pt x="80" y="31"/>
                    </a:cubicBezTo>
                    <a:cubicBezTo>
                      <a:pt x="86" y="31"/>
                      <a:pt x="86" y="31"/>
                      <a:pt x="86" y="31"/>
                    </a:cubicBezTo>
                    <a:cubicBezTo>
                      <a:pt x="86" y="99"/>
                      <a:pt x="86" y="99"/>
                      <a:pt x="86" y="99"/>
                    </a:cubicBezTo>
                    <a:cubicBezTo>
                      <a:pt x="86" y="104"/>
                      <a:pt x="90" y="108"/>
                      <a:pt x="95" y="108"/>
                    </a:cubicBezTo>
                    <a:cubicBezTo>
                      <a:pt x="100" y="108"/>
                      <a:pt x="104" y="104"/>
                      <a:pt x="104" y="99"/>
                    </a:cubicBezTo>
                    <a:cubicBezTo>
                      <a:pt x="104" y="99"/>
                      <a:pt x="104" y="41"/>
                      <a:pt x="104" y="25"/>
                    </a:cubicBezTo>
                    <a:cubicBezTo>
                      <a:pt x="104" y="11"/>
                      <a:pt x="92" y="0"/>
                      <a:pt x="78" y="0"/>
                    </a:cubicBezTo>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39" name="Oval 79"/>
              <p:cNvSpPr>
                <a:spLocks noChangeArrowheads="1"/>
              </p:cNvSpPr>
              <p:nvPr/>
            </p:nvSpPr>
            <p:spPr bwMode="auto">
              <a:xfrm>
                <a:off x="7136" y="2880"/>
                <a:ext cx="58" cy="58"/>
              </a:xfrm>
              <a:prstGeom prst="ellipse">
                <a:avLst/>
              </a:pr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40" name="Freeform 80"/>
              <p:cNvSpPr>
                <a:spLocks/>
              </p:cNvSpPr>
              <p:nvPr/>
            </p:nvSpPr>
            <p:spPr bwMode="auto">
              <a:xfrm>
                <a:off x="6597" y="3492"/>
                <a:ext cx="660" cy="165"/>
              </a:xfrm>
              <a:custGeom>
                <a:avLst/>
                <a:gdLst>
                  <a:gd name="T0" fmla="*/ 363 w 660"/>
                  <a:gd name="T1" fmla="*/ 0 h 165"/>
                  <a:gd name="T2" fmla="*/ 0 w 660"/>
                  <a:gd name="T3" fmla="*/ 0 h 165"/>
                  <a:gd name="T4" fmla="*/ 0 w 660"/>
                  <a:gd name="T5" fmla="*/ 165 h 165"/>
                  <a:gd name="T6" fmla="*/ 660 w 660"/>
                  <a:gd name="T7" fmla="*/ 165 h 165"/>
                  <a:gd name="T8" fmla="*/ 660 w 660"/>
                  <a:gd name="T9" fmla="*/ 114 h 165"/>
                  <a:gd name="T10" fmla="*/ 451 w 660"/>
                  <a:gd name="T11" fmla="*/ 112 h 165"/>
                  <a:gd name="T12" fmla="*/ 363 w 660"/>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660" h="165">
                    <a:moveTo>
                      <a:pt x="363" y="0"/>
                    </a:moveTo>
                    <a:lnTo>
                      <a:pt x="0" y="0"/>
                    </a:lnTo>
                    <a:lnTo>
                      <a:pt x="0" y="165"/>
                    </a:lnTo>
                    <a:lnTo>
                      <a:pt x="660" y="165"/>
                    </a:lnTo>
                    <a:lnTo>
                      <a:pt x="660" y="114"/>
                    </a:lnTo>
                    <a:lnTo>
                      <a:pt x="451" y="112"/>
                    </a:lnTo>
                    <a:lnTo>
                      <a:pt x="363" y="0"/>
                    </a:lnTo>
                    <a:close/>
                  </a:path>
                </a:pathLst>
              </a:custGeom>
              <a:solidFill>
                <a:srgbClr val="D8D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41" name="Freeform 81"/>
              <p:cNvSpPr>
                <a:spLocks/>
              </p:cNvSpPr>
              <p:nvPr/>
            </p:nvSpPr>
            <p:spPr bwMode="auto">
              <a:xfrm>
                <a:off x="6597" y="3492"/>
                <a:ext cx="660" cy="165"/>
              </a:xfrm>
              <a:custGeom>
                <a:avLst/>
                <a:gdLst>
                  <a:gd name="T0" fmla="*/ 363 w 660"/>
                  <a:gd name="T1" fmla="*/ 0 h 165"/>
                  <a:gd name="T2" fmla="*/ 0 w 660"/>
                  <a:gd name="T3" fmla="*/ 0 h 165"/>
                  <a:gd name="T4" fmla="*/ 0 w 660"/>
                  <a:gd name="T5" fmla="*/ 165 h 165"/>
                  <a:gd name="T6" fmla="*/ 660 w 660"/>
                  <a:gd name="T7" fmla="*/ 165 h 165"/>
                  <a:gd name="T8" fmla="*/ 660 w 660"/>
                  <a:gd name="T9" fmla="*/ 114 h 165"/>
                  <a:gd name="T10" fmla="*/ 451 w 660"/>
                  <a:gd name="T11" fmla="*/ 112 h 165"/>
                  <a:gd name="T12" fmla="*/ 363 w 660"/>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660" h="165">
                    <a:moveTo>
                      <a:pt x="363" y="0"/>
                    </a:moveTo>
                    <a:lnTo>
                      <a:pt x="0" y="0"/>
                    </a:lnTo>
                    <a:lnTo>
                      <a:pt x="0" y="165"/>
                    </a:lnTo>
                    <a:lnTo>
                      <a:pt x="660" y="165"/>
                    </a:lnTo>
                    <a:lnTo>
                      <a:pt x="660" y="114"/>
                    </a:lnTo>
                    <a:lnTo>
                      <a:pt x="451" y="112"/>
                    </a:lnTo>
                    <a:lnTo>
                      <a:pt x="3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42" name="Freeform 82"/>
              <p:cNvSpPr>
                <a:spLocks/>
              </p:cNvSpPr>
              <p:nvPr/>
            </p:nvSpPr>
            <p:spPr bwMode="auto">
              <a:xfrm>
                <a:off x="6918" y="3433"/>
                <a:ext cx="494" cy="173"/>
              </a:xfrm>
              <a:custGeom>
                <a:avLst/>
                <a:gdLst>
                  <a:gd name="T0" fmla="*/ 0 w 494"/>
                  <a:gd name="T1" fmla="*/ 0 h 173"/>
                  <a:gd name="T2" fmla="*/ 364 w 494"/>
                  <a:gd name="T3" fmla="*/ 0 h 173"/>
                  <a:gd name="T4" fmla="*/ 443 w 494"/>
                  <a:gd name="T5" fmla="*/ 102 h 173"/>
                  <a:gd name="T6" fmla="*/ 494 w 494"/>
                  <a:gd name="T7" fmla="*/ 173 h 173"/>
                  <a:gd name="T8" fmla="*/ 130 w 494"/>
                  <a:gd name="T9" fmla="*/ 171 h 173"/>
                  <a:gd name="T10" fmla="*/ 0 w 494"/>
                  <a:gd name="T11" fmla="*/ 4 h 173"/>
                  <a:gd name="T12" fmla="*/ 0 w 494"/>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494" h="173">
                    <a:moveTo>
                      <a:pt x="0" y="0"/>
                    </a:moveTo>
                    <a:lnTo>
                      <a:pt x="364" y="0"/>
                    </a:lnTo>
                    <a:lnTo>
                      <a:pt x="443" y="102"/>
                    </a:lnTo>
                    <a:lnTo>
                      <a:pt x="494" y="173"/>
                    </a:lnTo>
                    <a:lnTo>
                      <a:pt x="130" y="171"/>
                    </a:lnTo>
                    <a:lnTo>
                      <a:pt x="0" y="4"/>
                    </a:lnTo>
                    <a:lnTo>
                      <a:pt x="0" y="0"/>
                    </a:lnTo>
                    <a:close/>
                  </a:path>
                </a:pathLst>
              </a:custGeom>
              <a:solidFill>
                <a:srgbClr val="445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43" name="Freeform 83"/>
              <p:cNvSpPr>
                <a:spLocks/>
              </p:cNvSpPr>
              <p:nvPr/>
            </p:nvSpPr>
            <p:spPr bwMode="auto">
              <a:xfrm>
                <a:off x="6918" y="3433"/>
                <a:ext cx="494" cy="173"/>
              </a:xfrm>
              <a:custGeom>
                <a:avLst/>
                <a:gdLst>
                  <a:gd name="T0" fmla="*/ 0 w 494"/>
                  <a:gd name="T1" fmla="*/ 0 h 173"/>
                  <a:gd name="T2" fmla="*/ 364 w 494"/>
                  <a:gd name="T3" fmla="*/ 0 h 173"/>
                  <a:gd name="T4" fmla="*/ 443 w 494"/>
                  <a:gd name="T5" fmla="*/ 102 h 173"/>
                  <a:gd name="T6" fmla="*/ 494 w 494"/>
                  <a:gd name="T7" fmla="*/ 173 h 173"/>
                  <a:gd name="T8" fmla="*/ 130 w 494"/>
                  <a:gd name="T9" fmla="*/ 171 h 173"/>
                  <a:gd name="T10" fmla="*/ 0 w 494"/>
                  <a:gd name="T11" fmla="*/ 4 h 173"/>
                  <a:gd name="T12" fmla="*/ 0 w 494"/>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494" h="173">
                    <a:moveTo>
                      <a:pt x="0" y="0"/>
                    </a:moveTo>
                    <a:lnTo>
                      <a:pt x="364" y="0"/>
                    </a:lnTo>
                    <a:lnTo>
                      <a:pt x="443" y="102"/>
                    </a:lnTo>
                    <a:lnTo>
                      <a:pt x="494" y="173"/>
                    </a:lnTo>
                    <a:lnTo>
                      <a:pt x="130" y="171"/>
                    </a:lnTo>
                    <a:lnTo>
                      <a:pt x="0"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44" name="Freeform 84"/>
              <p:cNvSpPr>
                <a:spLocks/>
              </p:cNvSpPr>
              <p:nvPr/>
            </p:nvSpPr>
            <p:spPr bwMode="auto">
              <a:xfrm>
                <a:off x="6668" y="3290"/>
                <a:ext cx="275" cy="102"/>
              </a:xfrm>
              <a:custGeom>
                <a:avLst/>
                <a:gdLst>
                  <a:gd name="T0" fmla="*/ 1 w 210"/>
                  <a:gd name="T1" fmla="*/ 39 h 78"/>
                  <a:gd name="T2" fmla="*/ 17 w 210"/>
                  <a:gd name="T3" fmla="*/ 59 h 78"/>
                  <a:gd name="T4" fmla="*/ 116 w 210"/>
                  <a:gd name="T5" fmla="*/ 77 h 78"/>
                  <a:gd name="T6" fmla="*/ 126 w 210"/>
                  <a:gd name="T7" fmla="*/ 75 h 78"/>
                  <a:gd name="T8" fmla="*/ 198 w 210"/>
                  <a:gd name="T9" fmla="*/ 36 h 78"/>
                  <a:gd name="T10" fmla="*/ 206 w 210"/>
                  <a:gd name="T11" fmla="*/ 12 h 78"/>
                  <a:gd name="T12" fmla="*/ 181 w 210"/>
                  <a:gd name="T13" fmla="*/ 5 h 78"/>
                  <a:gd name="T14" fmla="*/ 114 w 210"/>
                  <a:gd name="T15" fmla="*/ 41 h 78"/>
                  <a:gd name="T16" fmla="*/ 20 w 210"/>
                  <a:gd name="T17" fmla="*/ 23 h 78"/>
                  <a:gd name="T18" fmla="*/ 1 w 210"/>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78">
                    <a:moveTo>
                      <a:pt x="1" y="39"/>
                    </a:moveTo>
                    <a:cubicBezTo>
                      <a:pt x="0" y="49"/>
                      <a:pt x="7" y="58"/>
                      <a:pt x="17" y="59"/>
                    </a:cubicBezTo>
                    <a:cubicBezTo>
                      <a:pt x="116" y="77"/>
                      <a:pt x="116" y="77"/>
                      <a:pt x="116" y="77"/>
                    </a:cubicBezTo>
                    <a:cubicBezTo>
                      <a:pt x="119" y="78"/>
                      <a:pt x="123" y="77"/>
                      <a:pt x="126" y="75"/>
                    </a:cubicBezTo>
                    <a:cubicBezTo>
                      <a:pt x="198" y="36"/>
                      <a:pt x="198" y="36"/>
                      <a:pt x="198" y="36"/>
                    </a:cubicBezTo>
                    <a:cubicBezTo>
                      <a:pt x="207" y="32"/>
                      <a:pt x="210" y="21"/>
                      <a:pt x="206" y="12"/>
                    </a:cubicBezTo>
                    <a:cubicBezTo>
                      <a:pt x="201" y="3"/>
                      <a:pt x="190" y="0"/>
                      <a:pt x="181" y="5"/>
                    </a:cubicBezTo>
                    <a:cubicBezTo>
                      <a:pt x="181" y="5"/>
                      <a:pt x="122" y="36"/>
                      <a:pt x="114" y="41"/>
                    </a:cubicBezTo>
                    <a:cubicBezTo>
                      <a:pt x="104" y="40"/>
                      <a:pt x="20" y="23"/>
                      <a:pt x="20" y="23"/>
                    </a:cubicBezTo>
                    <a:cubicBezTo>
                      <a:pt x="10" y="22"/>
                      <a:pt x="2" y="29"/>
                      <a:pt x="1" y="39"/>
                    </a:cubicBezTo>
                  </a:path>
                </a:pathLst>
              </a:custGeom>
              <a:solidFill>
                <a:srgbClr val="C09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45" name="Freeform 85"/>
              <p:cNvSpPr>
                <a:spLocks/>
              </p:cNvSpPr>
              <p:nvPr/>
            </p:nvSpPr>
            <p:spPr bwMode="auto">
              <a:xfrm>
                <a:off x="6893" y="3088"/>
                <a:ext cx="172" cy="106"/>
              </a:xfrm>
              <a:custGeom>
                <a:avLst/>
                <a:gdLst>
                  <a:gd name="T0" fmla="*/ 39 w 131"/>
                  <a:gd name="T1" fmla="*/ 45 h 81"/>
                  <a:gd name="T2" fmla="*/ 107 w 131"/>
                  <a:gd name="T3" fmla="*/ 2 h 81"/>
                  <a:gd name="T4" fmla="*/ 117 w 131"/>
                  <a:gd name="T5" fmla="*/ 0 h 81"/>
                  <a:gd name="T6" fmla="*/ 127 w 131"/>
                  <a:gd name="T7" fmla="*/ 7 h 81"/>
                  <a:gd name="T8" fmla="*/ 122 w 131"/>
                  <a:gd name="T9" fmla="*/ 27 h 81"/>
                  <a:gd name="T10" fmla="*/ 40 w 131"/>
                  <a:gd name="T11" fmla="*/ 79 h 81"/>
                  <a:gd name="T12" fmla="*/ 27 w 131"/>
                  <a:gd name="T13" fmla="*/ 80 h 81"/>
                  <a:gd name="T14" fmla="*/ 18 w 131"/>
                  <a:gd name="T15" fmla="*/ 72 h 81"/>
                  <a:gd name="T16" fmla="*/ 0 w 131"/>
                  <a:gd name="T17" fmla="*/ 27 h 81"/>
                  <a:gd name="T18" fmla="*/ 26 w 131"/>
                  <a:gd name="T19" fmla="*/ 14 h 81"/>
                  <a:gd name="T20" fmla="*/ 39 w 131"/>
                  <a:gd name="T21" fmla="*/ 4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81">
                    <a:moveTo>
                      <a:pt x="39" y="45"/>
                    </a:moveTo>
                    <a:cubicBezTo>
                      <a:pt x="58" y="32"/>
                      <a:pt x="107" y="2"/>
                      <a:pt x="107" y="2"/>
                    </a:cubicBezTo>
                    <a:cubicBezTo>
                      <a:pt x="110" y="0"/>
                      <a:pt x="113" y="0"/>
                      <a:pt x="117" y="0"/>
                    </a:cubicBezTo>
                    <a:cubicBezTo>
                      <a:pt x="121" y="1"/>
                      <a:pt x="124" y="3"/>
                      <a:pt x="127" y="7"/>
                    </a:cubicBezTo>
                    <a:cubicBezTo>
                      <a:pt x="131" y="14"/>
                      <a:pt x="129" y="23"/>
                      <a:pt x="122" y="27"/>
                    </a:cubicBezTo>
                    <a:cubicBezTo>
                      <a:pt x="40" y="79"/>
                      <a:pt x="40" y="79"/>
                      <a:pt x="40" y="79"/>
                    </a:cubicBezTo>
                    <a:cubicBezTo>
                      <a:pt x="36" y="81"/>
                      <a:pt x="32" y="81"/>
                      <a:pt x="27" y="80"/>
                    </a:cubicBezTo>
                    <a:cubicBezTo>
                      <a:pt x="23" y="79"/>
                      <a:pt x="20" y="76"/>
                      <a:pt x="18" y="72"/>
                    </a:cubicBezTo>
                    <a:cubicBezTo>
                      <a:pt x="0" y="27"/>
                      <a:pt x="0" y="27"/>
                      <a:pt x="0" y="27"/>
                    </a:cubicBezTo>
                    <a:cubicBezTo>
                      <a:pt x="26" y="14"/>
                      <a:pt x="26" y="14"/>
                      <a:pt x="26" y="14"/>
                    </a:cubicBezTo>
                    <a:cubicBezTo>
                      <a:pt x="30" y="24"/>
                      <a:pt x="35" y="36"/>
                      <a:pt x="39" y="45"/>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46" name="Freeform 86"/>
              <p:cNvSpPr>
                <a:spLocks/>
              </p:cNvSpPr>
              <p:nvPr/>
            </p:nvSpPr>
            <p:spPr bwMode="auto">
              <a:xfrm>
                <a:off x="6876" y="3065"/>
                <a:ext cx="51" cy="59"/>
              </a:xfrm>
              <a:custGeom>
                <a:avLst/>
                <a:gdLst>
                  <a:gd name="T0" fmla="*/ 10 w 39"/>
                  <a:gd name="T1" fmla="*/ 2 h 45"/>
                  <a:gd name="T2" fmla="*/ 18 w 39"/>
                  <a:gd name="T3" fmla="*/ 1 h 45"/>
                  <a:gd name="T4" fmla="*/ 30 w 39"/>
                  <a:gd name="T5" fmla="*/ 10 h 45"/>
                  <a:gd name="T6" fmla="*/ 39 w 39"/>
                  <a:gd name="T7" fmla="*/ 32 h 45"/>
                  <a:gd name="T8" fmla="*/ 13 w 39"/>
                  <a:gd name="T9" fmla="*/ 45 h 45"/>
                  <a:gd name="T10" fmla="*/ 3 w 39"/>
                  <a:gd name="T11" fmla="*/ 21 h 45"/>
                  <a:gd name="T12" fmla="*/ 10 w 39"/>
                  <a:gd name="T13" fmla="*/ 2 h 45"/>
                </a:gdLst>
                <a:ahLst/>
                <a:cxnLst>
                  <a:cxn ang="0">
                    <a:pos x="T0" y="T1"/>
                  </a:cxn>
                  <a:cxn ang="0">
                    <a:pos x="T2" y="T3"/>
                  </a:cxn>
                  <a:cxn ang="0">
                    <a:pos x="T4" y="T5"/>
                  </a:cxn>
                  <a:cxn ang="0">
                    <a:pos x="T6" y="T7"/>
                  </a:cxn>
                  <a:cxn ang="0">
                    <a:pos x="T8" y="T9"/>
                  </a:cxn>
                  <a:cxn ang="0">
                    <a:pos x="T10" y="T11"/>
                  </a:cxn>
                  <a:cxn ang="0">
                    <a:pos x="T12" y="T13"/>
                  </a:cxn>
                </a:cxnLst>
                <a:rect l="0" t="0" r="r" b="b"/>
                <a:pathLst>
                  <a:path w="39" h="45">
                    <a:moveTo>
                      <a:pt x="10" y="2"/>
                    </a:moveTo>
                    <a:cubicBezTo>
                      <a:pt x="13" y="1"/>
                      <a:pt x="16" y="0"/>
                      <a:pt x="18" y="1"/>
                    </a:cubicBezTo>
                    <a:cubicBezTo>
                      <a:pt x="23" y="2"/>
                      <a:pt x="28" y="5"/>
                      <a:pt x="30" y="10"/>
                    </a:cubicBezTo>
                    <a:cubicBezTo>
                      <a:pt x="30" y="10"/>
                      <a:pt x="34" y="20"/>
                      <a:pt x="39" y="32"/>
                    </a:cubicBezTo>
                    <a:cubicBezTo>
                      <a:pt x="13" y="45"/>
                      <a:pt x="13" y="45"/>
                      <a:pt x="13" y="45"/>
                    </a:cubicBezTo>
                    <a:cubicBezTo>
                      <a:pt x="3" y="21"/>
                      <a:pt x="3" y="21"/>
                      <a:pt x="3" y="21"/>
                    </a:cubicBezTo>
                    <a:cubicBezTo>
                      <a:pt x="0" y="13"/>
                      <a:pt x="3" y="5"/>
                      <a:pt x="10" y="2"/>
                    </a:cubicBezTo>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47" name="Oval 87"/>
              <p:cNvSpPr>
                <a:spLocks noChangeArrowheads="1"/>
              </p:cNvSpPr>
              <p:nvPr/>
            </p:nvSpPr>
            <p:spPr bwMode="auto">
              <a:xfrm>
                <a:off x="7050" y="2960"/>
                <a:ext cx="114" cy="114"/>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48" name="Freeform 88"/>
              <p:cNvSpPr>
                <a:spLocks/>
              </p:cNvSpPr>
              <p:nvPr/>
            </p:nvSpPr>
            <p:spPr bwMode="auto">
              <a:xfrm>
                <a:off x="7076" y="3083"/>
                <a:ext cx="69" cy="45"/>
              </a:xfrm>
              <a:custGeom>
                <a:avLst/>
                <a:gdLst>
                  <a:gd name="T0" fmla="*/ 53 w 53"/>
                  <a:gd name="T1" fmla="*/ 0 h 34"/>
                  <a:gd name="T2" fmla="*/ 26 w 53"/>
                  <a:gd name="T3" fmla="*/ 11 h 34"/>
                  <a:gd name="T4" fmla="*/ 0 w 53"/>
                  <a:gd name="T5" fmla="*/ 1 h 34"/>
                  <a:gd name="T6" fmla="*/ 0 w 53"/>
                  <a:gd name="T7" fmla="*/ 11 h 34"/>
                  <a:gd name="T8" fmla="*/ 27 w 53"/>
                  <a:gd name="T9" fmla="*/ 34 h 34"/>
                  <a:gd name="T10" fmla="*/ 53 w 53"/>
                  <a:gd name="T11" fmla="*/ 13 h 34"/>
                  <a:gd name="T12" fmla="*/ 53 w 5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53" h="34">
                    <a:moveTo>
                      <a:pt x="53" y="0"/>
                    </a:moveTo>
                    <a:cubicBezTo>
                      <a:pt x="46" y="7"/>
                      <a:pt x="37" y="11"/>
                      <a:pt x="26" y="11"/>
                    </a:cubicBezTo>
                    <a:cubicBezTo>
                      <a:pt x="16" y="11"/>
                      <a:pt x="7" y="7"/>
                      <a:pt x="0" y="1"/>
                    </a:cubicBezTo>
                    <a:cubicBezTo>
                      <a:pt x="0" y="11"/>
                      <a:pt x="0" y="11"/>
                      <a:pt x="0" y="11"/>
                    </a:cubicBezTo>
                    <a:cubicBezTo>
                      <a:pt x="27" y="34"/>
                      <a:pt x="27" y="34"/>
                      <a:pt x="27" y="34"/>
                    </a:cubicBezTo>
                    <a:cubicBezTo>
                      <a:pt x="53" y="13"/>
                      <a:pt x="53" y="13"/>
                      <a:pt x="53" y="13"/>
                    </a:cubicBezTo>
                    <a:lnTo>
                      <a:pt x="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49" name="Freeform 89"/>
              <p:cNvSpPr>
                <a:spLocks/>
              </p:cNvSpPr>
              <p:nvPr/>
            </p:nvSpPr>
            <p:spPr bwMode="auto">
              <a:xfrm>
                <a:off x="7031" y="3083"/>
                <a:ext cx="159" cy="305"/>
              </a:xfrm>
              <a:custGeom>
                <a:avLst/>
                <a:gdLst>
                  <a:gd name="T0" fmla="*/ 87 w 121"/>
                  <a:gd name="T1" fmla="*/ 0 h 233"/>
                  <a:gd name="T2" fmla="*/ 111 w 121"/>
                  <a:gd name="T3" fmla="*/ 4 h 233"/>
                  <a:gd name="T4" fmla="*/ 121 w 121"/>
                  <a:gd name="T5" fmla="*/ 13 h 233"/>
                  <a:gd name="T6" fmla="*/ 121 w 121"/>
                  <a:gd name="T7" fmla="*/ 233 h 233"/>
                  <a:gd name="T8" fmla="*/ 0 w 121"/>
                  <a:gd name="T9" fmla="*/ 233 h 233"/>
                  <a:gd name="T10" fmla="*/ 0 w 121"/>
                  <a:gd name="T11" fmla="*/ 13 h 233"/>
                  <a:gd name="T12" fmla="*/ 9 w 121"/>
                  <a:gd name="T13" fmla="*/ 4 h 233"/>
                  <a:gd name="T14" fmla="*/ 33 w 121"/>
                  <a:gd name="T15" fmla="*/ 0 h 233"/>
                  <a:gd name="T16" fmla="*/ 60 w 121"/>
                  <a:gd name="T17" fmla="*/ 25 h 233"/>
                  <a:gd name="T18" fmla="*/ 87 w 121"/>
                  <a:gd name="T1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33">
                    <a:moveTo>
                      <a:pt x="87" y="0"/>
                    </a:moveTo>
                    <a:cubicBezTo>
                      <a:pt x="111" y="4"/>
                      <a:pt x="111" y="4"/>
                      <a:pt x="111" y="4"/>
                    </a:cubicBezTo>
                    <a:cubicBezTo>
                      <a:pt x="116" y="4"/>
                      <a:pt x="121" y="8"/>
                      <a:pt x="121" y="13"/>
                    </a:cubicBezTo>
                    <a:cubicBezTo>
                      <a:pt x="121" y="233"/>
                      <a:pt x="121" y="233"/>
                      <a:pt x="121" y="233"/>
                    </a:cubicBezTo>
                    <a:cubicBezTo>
                      <a:pt x="0" y="233"/>
                      <a:pt x="0" y="233"/>
                      <a:pt x="0" y="233"/>
                    </a:cubicBezTo>
                    <a:cubicBezTo>
                      <a:pt x="0" y="13"/>
                      <a:pt x="0" y="13"/>
                      <a:pt x="0" y="13"/>
                    </a:cubicBezTo>
                    <a:cubicBezTo>
                      <a:pt x="0" y="8"/>
                      <a:pt x="4" y="4"/>
                      <a:pt x="9" y="4"/>
                    </a:cubicBezTo>
                    <a:cubicBezTo>
                      <a:pt x="33" y="0"/>
                      <a:pt x="33" y="0"/>
                      <a:pt x="33" y="0"/>
                    </a:cubicBezTo>
                    <a:cubicBezTo>
                      <a:pt x="60" y="25"/>
                      <a:pt x="60" y="25"/>
                      <a:pt x="60" y="25"/>
                    </a:cubicBezTo>
                    <a:cubicBezTo>
                      <a:pt x="87" y="0"/>
                      <a:pt x="87" y="0"/>
                      <a:pt x="87"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50" name="Freeform 90"/>
              <p:cNvSpPr>
                <a:spLocks/>
              </p:cNvSpPr>
              <p:nvPr/>
            </p:nvSpPr>
            <p:spPr bwMode="auto">
              <a:xfrm>
                <a:off x="7153" y="3086"/>
                <a:ext cx="143" cy="145"/>
              </a:xfrm>
              <a:custGeom>
                <a:avLst/>
                <a:gdLst>
                  <a:gd name="T0" fmla="*/ 68 w 109"/>
                  <a:gd name="T1" fmla="*/ 70 h 111"/>
                  <a:gd name="T2" fmla="*/ 8 w 109"/>
                  <a:gd name="T3" fmla="*/ 28 h 111"/>
                  <a:gd name="T4" fmla="*/ 4 w 109"/>
                  <a:gd name="T5" fmla="*/ 8 h 111"/>
                  <a:gd name="T6" fmla="*/ 24 w 109"/>
                  <a:gd name="T7" fmla="*/ 4 h 111"/>
                  <a:gd name="T8" fmla="*/ 103 w 109"/>
                  <a:gd name="T9" fmla="*/ 58 h 111"/>
                  <a:gd name="T10" fmla="*/ 109 w 109"/>
                  <a:gd name="T11" fmla="*/ 71 h 111"/>
                  <a:gd name="T12" fmla="*/ 102 w 109"/>
                  <a:gd name="T13" fmla="*/ 83 h 111"/>
                  <a:gd name="T14" fmla="*/ 56 w 109"/>
                  <a:gd name="T15" fmla="*/ 111 h 111"/>
                  <a:gd name="T16" fmla="*/ 38 w 109"/>
                  <a:gd name="T17" fmla="*/ 88 h 111"/>
                  <a:gd name="T18" fmla="*/ 68 w 109"/>
                  <a:gd name="T19" fmla="*/ 7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11">
                    <a:moveTo>
                      <a:pt x="68" y="70"/>
                    </a:moveTo>
                    <a:cubicBezTo>
                      <a:pt x="46" y="55"/>
                      <a:pt x="8" y="28"/>
                      <a:pt x="8" y="28"/>
                    </a:cubicBezTo>
                    <a:cubicBezTo>
                      <a:pt x="1" y="24"/>
                      <a:pt x="0" y="14"/>
                      <a:pt x="4" y="8"/>
                    </a:cubicBezTo>
                    <a:cubicBezTo>
                      <a:pt x="9" y="1"/>
                      <a:pt x="18" y="0"/>
                      <a:pt x="24" y="4"/>
                    </a:cubicBezTo>
                    <a:cubicBezTo>
                      <a:pt x="103" y="58"/>
                      <a:pt x="103" y="58"/>
                      <a:pt x="103" y="58"/>
                    </a:cubicBezTo>
                    <a:cubicBezTo>
                      <a:pt x="107" y="61"/>
                      <a:pt x="109" y="66"/>
                      <a:pt x="109" y="71"/>
                    </a:cubicBezTo>
                    <a:cubicBezTo>
                      <a:pt x="109" y="76"/>
                      <a:pt x="106" y="80"/>
                      <a:pt x="102" y="83"/>
                    </a:cubicBezTo>
                    <a:cubicBezTo>
                      <a:pt x="56" y="111"/>
                      <a:pt x="56" y="111"/>
                      <a:pt x="56" y="111"/>
                    </a:cubicBezTo>
                    <a:cubicBezTo>
                      <a:pt x="38" y="88"/>
                      <a:pt x="38" y="88"/>
                      <a:pt x="38" y="88"/>
                    </a:cubicBezTo>
                    <a:cubicBezTo>
                      <a:pt x="47" y="82"/>
                      <a:pt x="59" y="75"/>
                      <a:pt x="68" y="7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51" name="Freeform 91"/>
              <p:cNvSpPr>
                <a:spLocks/>
              </p:cNvSpPr>
              <p:nvPr/>
            </p:nvSpPr>
            <p:spPr bwMode="auto">
              <a:xfrm>
                <a:off x="7169" y="3201"/>
                <a:ext cx="58" cy="52"/>
              </a:xfrm>
              <a:custGeom>
                <a:avLst/>
                <a:gdLst>
                  <a:gd name="T0" fmla="*/ 4 w 44"/>
                  <a:gd name="T1" fmla="*/ 31 h 40"/>
                  <a:gd name="T2" fmla="*/ 9 w 44"/>
                  <a:gd name="T3" fmla="*/ 11 h 40"/>
                  <a:gd name="T4" fmla="*/ 26 w 44"/>
                  <a:gd name="T5" fmla="*/ 0 h 40"/>
                  <a:gd name="T6" fmla="*/ 44 w 44"/>
                  <a:gd name="T7" fmla="*/ 23 h 40"/>
                  <a:gd name="T8" fmla="*/ 24 w 44"/>
                  <a:gd name="T9" fmla="*/ 35 h 40"/>
                  <a:gd name="T10" fmla="*/ 4 w 44"/>
                  <a:gd name="T11" fmla="*/ 31 h 40"/>
                </a:gdLst>
                <a:ahLst/>
                <a:cxnLst>
                  <a:cxn ang="0">
                    <a:pos x="T0" y="T1"/>
                  </a:cxn>
                  <a:cxn ang="0">
                    <a:pos x="T2" y="T3"/>
                  </a:cxn>
                  <a:cxn ang="0">
                    <a:pos x="T4" y="T5"/>
                  </a:cxn>
                  <a:cxn ang="0">
                    <a:pos x="T6" y="T7"/>
                  </a:cxn>
                  <a:cxn ang="0">
                    <a:pos x="T8" y="T9"/>
                  </a:cxn>
                  <a:cxn ang="0">
                    <a:pos x="T10" y="T11"/>
                  </a:cxn>
                </a:cxnLst>
                <a:rect l="0" t="0" r="r" b="b"/>
                <a:pathLst>
                  <a:path w="44" h="40">
                    <a:moveTo>
                      <a:pt x="4" y="31"/>
                    </a:moveTo>
                    <a:cubicBezTo>
                      <a:pt x="0" y="24"/>
                      <a:pt x="2" y="15"/>
                      <a:pt x="9" y="11"/>
                    </a:cubicBezTo>
                    <a:cubicBezTo>
                      <a:pt x="9" y="11"/>
                      <a:pt x="16" y="6"/>
                      <a:pt x="26" y="0"/>
                    </a:cubicBezTo>
                    <a:cubicBezTo>
                      <a:pt x="44" y="23"/>
                      <a:pt x="44" y="23"/>
                      <a:pt x="44" y="23"/>
                    </a:cubicBezTo>
                    <a:cubicBezTo>
                      <a:pt x="24" y="35"/>
                      <a:pt x="24" y="35"/>
                      <a:pt x="24" y="35"/>
                    </a:cubicBezTo>
                    <a:cubicBezTo>
                      <a:pt x="17" y="40"/>
                      <a:pt x="8" y="37"/>
                      <a:pt x="4" y="31"/>
                    </a:cubicBezTo>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52" name="Freeform 92"/>
              <p:cNvSpPr>
                <a:spLocks/>
              </p:cNvSpPr>
              <p:nvPr/>
            </p:nvSpPr>
            <p:spPr bwMode="auto">
              <a:xfrm>
                <a:off x="7042" y="2951"/>
                <a:ext cx="130" cy="107"/>
              </a:xfrm>
              <a:custGeom>
                <a:avLst/>
                <a:gdLst>
                  <a:gd name="T0" fmla="*/ 47 w 99"/>
                  <a:gd name="T1" fmla="*/ 0 h 82"/>
                  <a:gd name="T2" fmla="*/ 50 w 99"/>
                  <a:gd name="T3" fmla="*/ 2 h 82"/>
                  <a:gd name="T4" fmla="*/ 52 w 99"/>
                  <a:gd name="T5" fmla="*/ 0 h 82"/>
                  <a:gd name="T6" fmla="*/ 99 w 99"/>
                  <a:gd name="T7" fmla="*/ 47 h 82"/>
                  <a:gd name="T8" fmla="*/ 86 w 99"/>
                  <a:gd name="T9" fmla="*/ 82 h 82"/>
                  <a:gd name="T10" fmla="*/ 86 w 99"/>
                  <a:gd name="T11" fmla="*/ 33 h 82"/>
                  <a:gd name="T12" fmla="*/ 85 w 99"/>
                  <a:gd name="T13" fmla="*/ 33 h 82"/>
                  <a:gd name="T14" fmla="*/ 14 w 99"/>
                  <a:gd name="T15" fmla="*/ 33 h 82"/>
                  <a:gd name="T16" fmla="*/ 13 w 99"/>
                  <a:gd name="T17" fmla="*/ 33 h 82"/>
                  <a:gd name="T18" fmla="*/ 13 w 99"/>
                  <a:gd name="T19" fmla="*/ 82 h 82"/>
                  <a:gd name="T20" fmla="*/ 0 w 99"/>
                  <a:gd name="T21" fmla="*/ 47 h 82"/>
                  <a:gd name="T22" fmla="*/ 47 w 99"/>
                  <a:gd name="T2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82">
                    <a:moveTo>
                      <a:pt x="47" y="0"/>
                    </a:moveTo>
                    <a:cubicBezTo>
                      <a:pt x="50" y="2"/>
                      <a:pt x="50" y="2"/>
                      <a:pt x="50" y="2"/>
                    </a:cubicBezTo>
                    <a:cubicBezTo>
                      <a:pt x="52" y="0"/>
                      <a:pt x="52" y="0"/>
                      <a:pt x="52" y="0"/>
                    </a:cubicBezTo>
                    <a:cubicBezTo>
                      <a:pt x="81" y="0"/>
                      <a:pt x="99" y="22"/>
                      <a:pt x="99" y="47"/>
                    </a:cubicBezTo>
                    <a:cubicBezTo>
                      <a:pt x="99" y="71"/>
                      <a:pt x="86" y="82"/>
                      <a:pt x="86" y="82"/>
                    </a:cubicBezTo>
                    <a:cubicBezTo>
                      <a:pt x="86" y="33"/>
                      <a:pt x="86" y="33"/>
                      <a:pt x="86" y="33"/>
                    </a:cubicBezTo>
                    <a:cubicBezTo>
                      <a:pt x="85" y="33"/>
                      <a:pt x="85" y="33"/>
                      <a:pt x="85" y="33"/>
                    </a:cubicBezTo>
                    <a:cubicBezTo>
                      <a:pt x="14" y="33"/>
                      <a:pt x="14" y="33"/>
                      <a:pt x="14" y="33"/>
                    </a:cubicBezTo>
                    <a:cubicBezTo>
                      <a:pt x="13" y="33"/>
                      <a:pt x="13" y="33"/>
                      <a:pt x="13" y="33"/>
                    </a:cubicBezTo>
                    <a:cubicBezTo>
                      <a:pt x="13" y="82"/>
                      <a:pt x="13" y="82"/>
                      <a:pt x="13" y="82"/>
                    </a:cubicBezTo>
                    <a:cubicBezTo>
                      <a:pt x="13" y="82"/>
                      <a:pt x="0" y="71"/>
                      <a:pt x="0" y="47"/>
                    </a:cubicBezTo>
                    <a:cubicBezTo>
                      <a:pt x="0" y="22"/>
                      <a:pt x="19" y="0"/>
                      <a:pt x="47" y="0"/>
                    </a:cubicBezTo>
                  </a:path>
                </a:pathLst>
              </a:custGeom>
              <a:solidFill>
                <a:srgbClr val="445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53" name="Freeform 93"/>
              <p:cNvSpPr>
                <a:spLocks/>
              </p:cNvSpPr>
              <p:nvPr/>
            </p:nvSpPr>
            <p:spPr bwMode="auto">
              <a:xfrm>
                <a:off x="6656" y="3281"/>
                <a:ext cx="115" cy="348"/>
              </a:xfrm>
              <a:custGeom>
                <a:avLst/>
                <a:gdLst>
                  <a:gd name="T0" fmla="*/ 0 w 88"/>
                  <a:gd name="T1" fmla="*/ 266 h 266"/>
                  <a:gd name="T2" fmla="*/ 0 w 88"/>
                  <a:gd name="T3" fmla="*/ 0 h 266"/>
                  <a:gd name="T4" fmla="*/ 88 w 88"/>
                  <a:gd name="T5" fmla="*/ 88 h 266"/>
                  <a:gd name="T6" fmla="*/ 88 w 88"/>
                  <a:gd name="T7" fmla="*/ 259 h 266"/>
                  <a:gd name="T8" fmla="*/ 0 w 88"/>
                  <a:gd name="T9" fmla="*/ 266 h 266"/>
                </a:gdLst>
                <a:ahLst/>
                <a:cxnLst>
                  <a:cxn ang="0">
                    <a:pos x="T0" y="T1"/>
                  </a:cxn>
                  <a:cxn ang="0">
                    <a:pos x="T2" y="T3"/>
                  </a:cxn>
                  <a:cxn ang="0">
                    <a:pos x="T4" y="T5"/>
                  </a:cxn>
                  <a:cxn ang="0">
                    <a:pos x="T6" y="T7"/>
                  </a:cxn>
                  <a:cxn ang="0">
                    <a:pos x="T8" y="T9"/>
                  </a:cxn>
                </a:cxnLst>
                <a:rect l="0" t="0" r="r" b="b"/>
                <a:pathLst>
                  <a:path w="88" h="266">
                    <a:moveTo>
                      <a:pt x="0" y="266"/>
                    </a:moveTo>
                    <a:cubicBezTo>
                      <a:pt x="0" y="0"/>
                      <a:pt x="0" y="0"/>
                      <a:pt x="0" y="0"/>
                    </a:cubicBezTo>
                    <a:cubicBezTo>
                      <a:pt x="49" y="0"/>
                      <a:pt x="88" y="40"/>
                      <a:pt x="88" y="88"/>
                    </a:cubicBezTo>
                    <a:cubicBezTo>
                      <a:pt x="88" y="259"/>
                      <a:pt x="88" y="259"/>
                      <a:pt x="88" y="259"/>
                    </a:cubicBezTo>
                    <a:lnTo>
                      <a:pt x="0" y="266"/>
                    </a:lnTo>
                    <a:close/>
                  </a:path>
                </a:pathLst>
              </a:custGeom>
              <a:solidFill>
                <a:srgbClr val="445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54" name="Oval 94"/>
              <p:cNvSpPr>
                <a:spLocks noChangeArrowheads="1"/>
              </p:cNvSpPr>
              <p:nvPr/>
            </p:nvSpPr>
            <p:spPr bwMode="auto">
              <a:xfrm>
                <a:off x="6644" y="3114"/>
                <a:ext cx="155" cy="155"/>
              </a:xfrm>
              <a:prstGeom prst="ellipse">
                <a:avLst/>
              </a:prstGeom>
              <a:solidFill>
                <a:srgbClr val="C09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55" name="Freeform 95"/>
              <p:cNvSpPr>
                <a:spLocks/>
              </p:cNvSpPr>
              <p:nvPr/>
            </p:nvSpPr>
            <p:spPr bwMode="auto">
              <a:xfrm>
                <a:off x="6612" y="3092"/>
                <a:ext cx="141" cy="146"/>
              </a:xfrm>
              <a:custGeom>
                <a:avLst/>
                <a:gdLst>
                  <a:gd name="T0" fmla="*/ 107 w 107"/>
                  <a:gd name="T1" fmla="*/ 21 h 111"/>
                  <a:gd name="T2" fmla="*/ 33 w 107"/>
                  <a:gd name="T3" fmla="*/ 111 h 111"/>
                  <a:gd name="T4" fmla="*/ 44 w 107"/>
                  <a:gd name="T5" fmla="*/ 28 h 111"/>
                  <a:gd name="T6" fmla="*/ 107 w 107"/>
                  <a:gd name="T7" fmla="*/ 21 h 111"/>
                </a:gdLst>
                <a:ahLst/>
                <a:cxnLst>
                  <a:cxn ang="0">
                    <a:pos x="T0" y="T1"/>
                  </a:cxn>
                  <a:cxn ang="0">
                    <a:pos x="T2" y="T3"/>
                  </a:cxn>
                  <a:cxn ang="0">
                    <a:pos x="T4" y="T5"/>
                  </a:cxn>
                  <a:cxn ang="0">
                    <a:pos x="T6" y="T7"/>
                  </a:cxn>
                </a:cxnLst>
                <a:rect l="0" t="0" r="r" b="b"/>
                <a:pathLst>
                  <a:path w="107" h="111">
                    <a:moveTo>
                      <a:pt x="107" y="21"/>
                    </a:moveTo>
                    <a:cubicBezTo>
                      <a:pt x="107" y="21"/>
                      <a:pt x="104" y="105"/>
                      <a:pt x="33" y="111"/>
                    </a:cubicBezTo>
                    <a:cubicBezTo>
                      <a:pt x="33" y="111"/>
                      <a:pt x="0" y="66"/>
                      <a:pt x="44" y="28"/>
                    </a:cubicBezTo>
                    <a:cubicBezTo>
                      <a:pt x="76" y="0"/>
                      <a:pt x="107" y="21"/>
                      <a:pt x="107" y="21"/>
                    </a:cubicBezTo>
                  </a:path>
                </a:pathLst>
              </a:custGeom>
              <a:solidFill>
                <a:srgbClr val="445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56" name="Freeform 96"/>
              <p:cNvSpPr>
                <a:spLocks/>
              </p:cNvSpPr>
              <p:nvPr/>
            </p:nvSpPr>
            <p:spPr bwMode="auto">
              <a:xfrm>
                <a:off x="6531" y="3162"/>
                <a:ext cx="108" cy="107"/>
              </a:xfrm>
              <a:custGeom>
                <a:avLst/>
                <a:gdLst>
                  <a:gd name="T0" fmla="*/ 82 w 82"/>
                  <a:gd name="T1" fmla="*/ 17 h 82"/>
                  <a:gd name="T2" fmla="*/ 1 w 82"/>
                  <a:gd name="T3" fmla="*/ 82 h 82"/>
                  <a:gd name="T4" fmla="*/ 82 w 82"/>
                  <a:gd name="T5" fmla="*/ 17 h 82"/>
                </a:gdLst>
                <a:ahLst/>
                <a:cxnLst>
                  <a:cxn ang="0">
                    <a:pos x="T0" y="T1"/>
                  </a:cxn>
                  <a:cxn ang="0">
                    <a:pos x="T2" y="T3"/>
                  </a:cxn>
                  <a:cxn ang="0">
                    <a:pos x="T4" y="T5"/>
                  </a:cxn>
                </a:cxnLst>
                <a:rect l="0" t="0" r="r" b="b"/>
                <a:pathLst>
                  <a:path w="82" h="82">
                    <a:moveTo>
                      <a:pt x="82" y="17"/>
                    </a:moveTo>
                    <a:cubicBezTo>
                      <a:pt x="82" y="17"/>
                      <a:pt x="0" y="0"/>
                      <a:pt x="1" y="82"/>
                    </a:cubicBezTo>
                    <a:cubicBezTo>
                      <a:pt x="1" y="82"/>
                      <a:pt x="53" y="73"/>
                      <a:pt x="82" y="17"/>
                    </a:cubicBezTo>
                  </a:path>
                </a:pathLst>
              </a:custGeom>
              <a:solidFill>
                <a:srgbClr val="445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57" name="Freeform 97"/>
              <p:cNvSpPr>
                <a:spLocks/>
              </p:cNvSpPr>
              <p:nvPr/>
            </p:nvSpPr>
            <p:spPr bwMode="auto">
              <a:xfrm>
                <a:off x="6568" y="3407"/>
                <a:ext cx="59" cy="111"/>
              </a:xfrm>
              <a:custGeom>
                <a:avLst/>
                <a:gdLst>
                  <a:gd name="T0" fmla="*/ 59 w 59"/>
                  <a:gd name="T1" fmla="*/ 103 h 111"/>
                  <a:gd name="T2" fmla="*/ 21 w 59"/>
                  <a:gd name="T3" fmla="*/ 111 h 111"/>
                  <a:gd name="T4" fmla="*/ 0 w 59"/>
                  <a:gd name="T5" fmla="*/ 7 h 111"/>
                  <a:gd name="T6" fmla="*/ 38 w 59"/>
                  <a:gd name="T7" fmla="*/ 0 h 111"/>
                  <a:gd name="T8" fmla="*/ 59 w 59"/>
                  <a:gd name="T9" fmla="*/ 103 h 111"/>
                </a:gdLst>
                <a:ahLst/>
                <a:cxnLst>
                  <a:cxn ang="0">
                    <a:pos x="T0" y="T1"/>
                  </a:cxn>
                  <a:cxn ang="0">
                    <a:pos x="T2" y="T3"/>
                  </a:cxn>
                  <a:cxn ang="0">
                    <a:pos x="T4" y="T5"/>
                  </a:cxn>
                  <a:cxn ang="0">
                    <a:pos x="T6" y="T7"/>
                  </a:cxn>
                  <a:cxn ang="0">
                    <a:pos x="T8" y="T9"/>
                  </a:cxn>
                </a:cxnLst>
                <a:rect l="0" t="0" r="r" b="b"/>
                <a:pathLst>
                  <a:path w="59" h="111">
                    <a:moveTo>
                      <a:pt x="59" y="103"/>
                    </a:moveTo>
                    <a:lnTo>
                      <a:pt x="21" y="111"/>
                    </a:lnTo>
                    <a:lnTo>
                      <a:pt x="0" y="7"/>
                    </a:lnTo>
                    <a:lnTo>
                      <a:pt x="38" y="0"/>
                    </a:lnTo>
                    <a:lnTo>
                      <a:pt x="59" y="103"/>
                    </a:lnTo>
                    <a:close/>
                  </a:path>
                </a:pathLst>
              </a:custGeom>
              <a:solidFill>
                <a:srgbClr val="445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58" name="Freeform 98"/>
              <p:cNvSpPr>
                <a:spLocks/>
              </p:cNvSpPr>
              <p:nvPr/>
            </p:nvSpPr>
            <p:spPr bwMode="auto">
              <a:xfrm>
                <a:off x="6568" y="3414"/>
                <a:ext cx="265" cy="236"/>
              </a:xfrm>
              <a:custGeom>
                <a:avLst/>
                <a:gdLst>
                  <a:gd name="T0" fmla="*/ 0 w 265"/>
                  <a:gd name="T1" fmla="*/ 0 h 236"/>
                  <a:gd name="T2" fmla="*/ 48 w 265"/>
                  <a:gd name="T3" fmla="*/ 236 h 236"/>
                  <a:gd name="T4" fmla="*/ 265 w 265"/>
                  <a:gd name="T5" fmla="*/ 236 h 236"/>
                </a:gdLst>
                <a:ahLst/>
                <a:cxnLst>
                  <a:cxn ang="0">
                    <a:pos x="T0" y="T1"/>
                  </a:cxn>
                  <a:cxn ang="0">
                    <a:pos x="T2" y="T3"/>
                  </a:cxn>
                  <a:cxn ang="0">
                    <a:pos x="T4" y="T5"/>
                  </a:cxn>
                </a:cxnLst>
                <a:rect l="0" t="0" r="r" b="b"/>
                <a:pathLst>
                  <a:path w="265" h="236">
                    <a:moveTo>
                      <a:pt x="0" y="0"/>
                    </a:moveTo>
                    <a:lnTo>
                      <a:pt x="48" y="236"/>
                    </a:lnTo>
                    <a:lnTo>
                      <a:pt x="265" y="236"/>
                    </a:lnTo>
                  </a:path>
                </a:pathLst>
              </a:custGeom>
              <a:noFill/>
              <a:ln w="25400" cap="flat">
                <a:solidFill>
                  <a:srgbClr val="4452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59" name="Freeform 99"/>
              <p:cNvSpPr>
                <a:spLocks/>
              </p:cNvSpPr>
              <p:nvPr/>
            </p:nvSpPr>
            <p:spPr bwMode="auto">
              <a:xfrm>
                <a:off x="6662" y="3327"/>
                <a:ext cx="259" cy="136"/>
              </a:xfrm>
              <a:custGeom>
                <a:avLst/>
                <a:gdLst>
                  <a:gd name="T0" fmla="*/ 6 w 197"/>
                  <a:gd name="T1" fmla="*/ 10 h 104"/>
                  <a:gd name="T2" fmla="*/ 9 w 197"/>
                  <a:gd name="T3" fmla="*/ 35 h 104"/>
                  <a:gd name="T4" fmla="*/ 86 w 197"/>
                  <a:gd name="T5" fmla="*/ 96 h 104"/>
                  <a:gd name="T6" fmla="*/ 96 w 197"/>
                  <a:gd name="T7" fmla="*/ 100 h 104"/>
                  <a:gd name="T8" fmla="*/ 178 w 197"/>
                  <a:gd name="T9" fmla="*/ 104 h 104"/>
                  <a:gd name="T10" fmla="*/ 197 w 197"/>
                  <a:gd name="T11" fmla="*/ 87 h 104"/>
                  <a:gd name="T12" fmla="*/ 180 w 197"/>
                  <a:gd name="T13" fmla="*/ 68 h 104"/>
                  <a:gd name="T14" fmla="*/ 103 w 197"/>
                  <a:gd name="T15" fmla="*/ 64 h 104"/>
                  <a:gd name="T16" fmla="*/ 31 w 197"/>
                  <a:gd name="T17" fmla="*/ 6 h 104"/>
                  <a:gd name="T18" fmla="*/ 6 w 197"/>
                  <a:gd name="T19" fmla="*/ 1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104">
                    <a:moveTo>
                      <a:pt x="6" y="10"/>
                    </a:moveTo>
                    <a:cubicBezTo>
                      <a:pt x="0" y="18"/>
                      <a:pt x="1" y="29"/>
                      <a:pt x="9" y="35"/>
                    </a:cubicBezTo>
                    <a:cubicBezTo>
                      <a:pt x="86" y="96"/>
                      <a:pt x="86" y="96"/>
                      <a:pt x="86" y="96"/>
                    </a:cubicBezTo>
                    <a:cubicBezTo>
                      <a:pt x="89" y="98"/>
                      <a:pt x="92" y="100"/>
                      <a:pt x="96" y="100"/>
                    </a:cubicBezTo>
                    <a:cubicBezTo>
                      <a:pt x="178" y="104"/>
                      <a:pt x="178" y="104"/>
                      <a:pt x="178" y="104"/>
                    </a:cubicBezTo>
                    <a:cubicBezTo>
                      <a:pt x="188" y="104"/>
                      <a:pt x="196" y="97"/>
                      <a:pt x="197" y="87"/>
                    </a:cubicBezTo>
                    <a:cubicBezTo>
                      <a:pt x="197" y="77"/>
                      <a:pt x="189" y="69"/>
                      <a:pt x="180" y="68"/>
                    </a:cubicBezTo>
                    <a:cubicBezTo>
                      <a:pt x="180" y="68"/>
                      <a:pt x="113" y="65"/>
                      <a:pt x="103" y="64"/>
                    </a:cubicBezTo>
                    <a:cubicBezTo>
                      <a:pt x="95" y="58"/>
                      <a:pt x="31" y="6"/>
                      <a:pt x="31" y="6"/>
                    </a:cubicBezTo>
                    <a:cubicBezTo>
                      <a:pt x="23" y="0"/>
                      <a:pt x="11" y="2"/>
                      <a:pt x="6" y="10"/>
                    </a:cubicBezTo>
                  </a:path>
                </a:pathLst>
              </a:custGeom>
              <a:solidFill>
                <a:srgbClr val="C09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60" name="Freeform 100"/>
              <p:cNvSpPr>
                <a:spLocks/>
              </p:cNvSpPr>
              <p:nvPr/>
            </p:nvSpPr>
            <p:spPr bwMode="auto">
              <a:xfrm>
                <a:off x="6822" y="2917"/>
                <a:ext cx="140" cy="241"/>
              </a:xfrm>
              <a:custGeom>
                <a:avLst/>
                <a:gdLst>
                  <a:gd name="T0" fmla="*/ 0 w 106"/>
                  <a:gd name="T1" fmla="*/ 176 h 184"/>
                  <a:gd name="T2" fmla="*/ 8 w 106"/>
                  <a:gd name="T3" fmla="*/ 184 h 184"/>
                  <a:gd name="T4" fmla="*/ 98 w 106"/>
                  <a:gd name="T5" fmla="*/ 184 h 184"/>
                  <a:gd name="T6" fmla="*/ 106 w 106"/>
                  <a:gd name="T7" fmla="*/ 176 h 184"/>
                  <a:gd name="T8" fmla="*/ 106 w 106"/>
                  <a:gd name="T9" fmla="*/ 8 h 184"/>
                  <a:gd name="T10" fmla="*/ 98 w 106"/>
                  <a:gd name="T11" fmla="*/ 0 h 184"/>
                  <a:gd name="T12" fmla="*/ 8 w 106"/>
                  <a:gd name="T13" fmla="*/ 0 h 184"/>
                  <a:gd name="T14" fmla="*/ 0 w 106"/>
                  <a:gd name="T15" fmla="*/ 8 h 184"/>
                  <a:gd name="T16" fmla="*/ 0 w 106"/>
                  <a:gd name="T17" fmla="*/ 17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84">
                    <a:moveTo>
                      <a:pt x="0" y="176"/>
                    </a:moveTo>
                    <a:cubicBezTo>
                      <a:pt x="0" y="181"/>
                      <a:pt x="4" y="184"/>
                      <a:pt x="8" y="184"/>
                    </a:cubicBezTo>
                    <a:cubicBezTo>
                      <a:pt x="98" y="184"/>
                      <a:pt x="98" y="184"/>
                      <a:pt x="98" y="184"/>
                    </a:cubicBezTo>
                    <a:cubicBezTo>
                      <a:pt x="102" y="184"/>
                      <a:pt x="106" y="181"/>
                      <a:pt x="106" y="176"/>
                    </a:cubicBezTo>
                    <a:cubicBezTo>
                      <a:pt x="106" y="8"/>
                      <a:pt x="106" y="8"/>
                      <a:pt x="106" y="8"/>
                    </a:cubicBezTo>
                    <a:cubicBezTo>
                      <a:pt x="106" y="3"/>
                      <a:pt x="102" y="0"/>
                      <a:pt x="98" y="0"/>
                    </a:cubicBezTo>
                    <a:cubicBezTo>
                      <a:pt x="8" y="0"/>
                      <a:pt x="8" y="0"/>
                      <a:pt x="8" y="0"/>
                    </a:cubicBezTo>
                    <a:cubicBezTo>
                      <a:pt x="4" y="0"/>
                      <a:pt x="0" y="3"/>
                      <a:pt x="0" y="8"/>
                    </a:cubicBezTo>
                    <a:cubicBezTo>
                      <a:pt x="0" y="176"/>
                      <a:pt x="0" y="176"/>
                      <a:pt x="0" y="17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61" name="Rectangle 101"/>
              <p:cNvSpPr>
                <a:spLocks noChangeArrowheads="1"/>
              </p:cNvSpPr>
              <p:nvPr/>
            </p:nvSpPr>
            <p:spPr bwMode="auto">
              <a:xfrm>
                <a:off x="6830" y="2932"/>
                <a:ext cx="124" cy="198"/>
              </a:xfrm>
              <a:prstGeom prst="rect">
                <a:avLst/>
              </a:prstGeom>
              <a:solidFill>
                <a:srgbClr val="289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62" name="Rectangle 102"/>
              <p:cNvSpPr>
                <a:spLocks noChangeArrowheads="1"/>
              </p:cNvSpPr>
              <p:nvPr/>
            </p:nvSpPr>
            <p:spPr bwMode="auto">
              <a:xfrm>
                <a:off x="6830" y="2932"/>
                <a:ext cx="12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63" name="Freeform 103"/>
              <p:cNvSpPr>
                <a:spLocks/>
              </p:cNvSpPr>
              <p:nvPr/>
            </p:nvSpPr>
            <p:spPr bwMode="auto">
              <a:xfrm>
                <a:off x="6960" y="2921"/>
                <a:ext cx="2" cy="5"/>
              </a:xfrm>
              <a:custGeom>
                <a:avLst/>
                <a:gdLst>
                  <a:gd name="T0" fmla="*/ 1 w 1"/>
                  <a:gd name="T1" fmla="*/ 0 h 4"/>
                  <a:gd name="T2" fmla="*/ 0 w 1"/>
                  <a:gd name="T3" fmla="*/ 1 h 4"/>
                  <a:gd name="T4" fmla="*/ 1 w 1"/>
                  <a:gd name="T5" fmla="*/ 4 h 4"/>
                  <a:gd name="T6" fmla="*/ 1 w 1"/>
                  <a:gd name="T7" fmla="*/ 0 h 4"/>
                </a:gdLst>
                <a:ahLst/>
                <a:cxnLst>
                  <a:cxn ang="0">
                    <a:pos x="T0" y="T1"/>
                  </a:cxn>
                  <a:cxn ang="0">
                    <a:pos x="T2" y="T3"/>
                  </a:cxn>
                  <a:cxn ang="0">
                    <a:pos x="T4" y="T5"/>
                  </a:cxn>
                  <a:cxn ang="0">
                    <a:pos x="T6" y="T7"/>
                  </a:cxn>
                </a:cxnLst>
                <a:rect l="0" t="0" r="r" b="b"/>
                <a:pathLst>
                  <a:path w="1" h="4">
                    <a:moveTo>
                      <a:pt x="1" y="0"/>
                    </a:moveTo>
                    <a:cubicBezTo>
                      <a:pt x="0" y="1"/>
                      <a:pt x="0" y="1"/>
                      <a:pt x="0" y="1"/>
                    </a:cubicBezTo>
                    <a:cubicBezTo>
                      <a:pt x="0" y="2"/>
                      <a:pt x="1" y="3"/>
                      <a:pt x="1" y="4"/>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64" name="Freeform 104"/>
              <p:cNvSpPr>
                <a:spLocks/>
              </p:cNvSpPr>
              <p:nvPr/>
            </p:nvSpPr>
            <p:spPr bwMode="auto">
              <a:xfrm>
                <a:off x="6945" y="2922"/>
                <a:ext cx="17" cy="110"/>
              </a:xfrm>
              <a:custGeom>
                <a:avLst/>
                <a:gdLst>
                  <a:gd name="T0" fmla="*/ 12 w 13"/>
                  <a:gd name="T1" fmla="*/ 0 h 84"/>
                  <a:gd name="T2" fmla="*/ 0 w 13"/>
                  <a:gd name="T3" fmla="*/ 8 h 84"/>
                  <a:gd name="T4" fmla="*/ 0 w 13"/>
                  <a:gd name="T5" fmla="*/ 8 h 84"/>
                  <a:gd name="T6" fmla="*/ 7 w 13"/>
                  <a:gd name="T7" fmla="*/ 8 h 84"/>
                  <a:gd name="T8" fmla="*/ 7 w 13"/>
                  <a:gd name="T9" fmla="*/ 84 h 84"/>
                  <a:gd name="T10" fmla="*/ 13 w 13"/>
                  <a:gd name="T11" fmla="*/ 80 h 84"/>
                  <a:gd name="T12" fmla="*/ 13 w 13"/>
                  <a:gd name="T13" fmla="*/ 3 h 84"/>
                  <a:gd name="T14" fmla="*/ 12 w 1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84">
                    <a:moveTo>
                      <a:pt x="12" y="0"/>
                    </a:moveTo>
                    <a:cubicBezTo>
                      <a:pt x="0" y="8"/>
                      <a:pt x="0" y="8"/>
                      <a:pt x="0" y="8"/>
                    </a:cubicBezTo>
                    <a:cubicBezTo>
                      <a:pt x="0" y="8"/>
                      <a:pt x="0" y="8"/>
                      <a:pt x="0" y="8"/>
                    </a:cubicBezTo>
                    <a:cubicBezTo>
                      <a:pt x="7" y="8"/>
                      <a:pt x="7" y="8"/>
                      <a:pt x="7" y="8"/>
                    </a:cubicBezTo>
                    <a:cubicBezTo>
                      <a:pt x="7" y="84"/>
                      <a:pt x="7" y="84"/>
                      <a:pt x="7" y="84"/>
                    </a:cubicBezTo>
                    <a:cubicBezTo>
                      <a:pt x="13" y="80"/>
                      <a:pt x="13" y="80"/>
                      <a:pt x="13" y="80"/>
                    </a:cubicBezTo>
                    <a:cubicBezTo>
                      <a:pt x="13" y="3"/>
                      <a:pt x="13" y="3"/>
                      <a:pt x="13" y="3"/>
                    </a:cubicBezTo>
                    <a:cubicBezTo>
                      <a:pt x="13" y="2"/>
                      <a:pt x="12" y="1"/>
                      <a:pt x="12" y="0"/>
                    </a:cubicBezTo>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65" name="Freeform 105"/>
              <p:cNvSpPr>
                <a:spLocks/>
              </p:cNvSpPr>
              <p:nvPr/>
            </p:nvSpPr>
            <p:spPr bwMode="auto">
              <a:xfrm>
                <a:off x="6822" y="3016"/>
                <a:ext cx="8" cy="110"/>
              </a:xfrm>
              <a:custGeom>
                <a:avLst/>
                <a:gdLst>
                  <a:gd name="T0" fmla="*/ 8 w 8"/>
                  <a:gd name="T1" fmla="*/ 0 h 110"/>
                  <a:gd name="T2" fmla="*/ 0 w 8"/>
                  <a:gd name="T3" fmla="*/ 5 h 110"/>
                  <a:gd name="T4" fmla="*/ 0 w 8"/>
                  <a:gd name="T5" fmla="*/ 110 h 110"/>
                  <a:gd name="T6" fmla="*/ 8 w 8"/>
                  <a:gd name="T7" fmla="*/ 105 h 110"/>
                  <a:gd name="T8" fmla="*/ 8 w 8"/>
                  <a:gd name="T9" fmla="*/ 0 h 110"/>
                </a:gdLst>
                <a:ahLst/>
                <a:cxnLst>
                  <a:cxn ang="0">
                    <a:pos x="T0" y="T1"/>
                  </a:cxn>
                  <a:cxn ang="0">
                    <a:pos x="T2" y="T3"/>
                  </a:cxn>
                  <a:cxn ang="0">
                    <a:pos x="T4" y="T5"/>
                  </a:cxn>
                  <a:cxn ang="0">
                    <a:pos x="T6" y="T7"/>
                  </a:cxn>
                  <a:cxn ang="0">
                    <a:pos x="T8" y="T9"/>
                  </a:cxn>
                </a:cxnLst>
                <a:rect l="0" t="0" r="r" b="b"/>
                <a:pathLst>
                  <a:path w="8" h="110">
                    <a:moveTo>
                      <a:pt x="8" y="0"/>
                    </a:moveTo>
                    <a:lnTo>
                      <a:pt x="0" y="5"/>
                    </a:lnTo>
                    <a:lnTo>
                      <a:pt x="0" y="110"/>
                    </a:lnTo>
                    <a:lnTo>
                      <a:pt x="8" y="105"/>
                    </a:lnTo>
                    <a:lnTo>
                      <a:pt x="8"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66" name="Freeform 106"/>
              <p:cNvSpPr>
                <a:spLocks/>
              </p:cNvSpPr>
              <p:nvPr/>
            </p:nvSpPr>
            <p:spPr bwMode="auto">
              <a:xfrm>
                <a:off x="6822" y="3016"/>
                <a:ext cx="8" cy="110"/>
              </a:xfrm>
              <a:custGeom>
                <a:avLst/>
                <a:gdLst>
                  <a:gd name="T0" fmla="*/ 8 w 8"/>
                  <a:gd name="T1" fmla="*/ 0 h 110"/>
                  <a:gd name="T2" fmla="*/ 0 w 8"/>
                  <a:gd name="T3" fmla="*/ 5 h 110"/>
                  <a:gd name="T4" fmla="*/ 0 w 8"/>
                  <a:gd name="T5" fmla="*/ 110 h 110"/>
                  <a:gd name="T6" fmla="*/ 8 w 8"/>
                  <a:gd name="T7" fmla="*/ 105 h 110"/>
                  <a:gd name="T8" fmla="*/ 8 w 8"/>
                  <a:gd name="T9" fmla="*/ 0 h 110"/>
                </a:gdLst>
                <a:ahLst/>
                <a:cxnLst>
                  <a:cxn ang="0">
                    <a:pos x="T0" y="T1"/>
                  </a:cxn>
                  <a:cxn ang="0">
                    <a:pos x="T2" y="T3"/>
                  </a:cxn>
                  <a:cxn ang="0">
                    <a:pos x="T4" y="T5"/>
                  </a:cxn>
                  <a:cxn ang="0">
                    <a:pos x="T6" y="T7"/>
                  </a:cxn>
                  <a:cxn ang="0">
                    <a:pos x="T8" y="T9"/>
                  </a:cxn>
                </a:cxnLst>
                <a:rect l="0" t="0" r="r" b="b"/>
                <a:pathLst>
                  <a:path w="8" h="110">
                    <a:moveTo>
                      <a:pt x="8" y="0"/>
                    </a:moveTo>
                    <a:lnTo>
                      <a:pt x="0" y="5"/>
                    </a:lnTo>
                    <a:lnTo>
                      <a:pt x="0" y="110"/>
                    </a:lnTo>
                    <a:lnTo>
                      <a:pt x="8" y="105"/>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67" name="Freeform 107"/>
              <p:cNvSpPr>
                <a:spLocks noEditPoints="1"/>
              </p:cNvSpPr>
              <p:nvPr/>
            </p:nvSpPr>
            <p:spPr bwMode="auto">
              <a:xfrm>
                <a:off x="6863" y="3138"/>
                <a:ext cx="58" cy="9"/>
              </a:xfrm>
              <a:custGeom>
                <a:avLst/>
                <a:gdLst>
                  <a:gd name="T0" fmla="*/ 24 w 58"/>
                  <a:gd name="T1" fmla="*/ 9 h 9"/>
                  <a:gd name="T2" fmla="*/ 24 w 58"/>
                  <a:gd name="T3" fmla="*/ 0 h 9"/>
                  <a:gd name="T4" fmla="*/ 34 w 58"/>
                  <a:gd name="T5" fmla="*/ 0 h 9"/>
                  <a:gd name="T6" fmla="*/ 34 w 58"/>
                  <a:gd name="T7" fmla="*/ 9 h 9"/>
                  <a:gd name="T8" fmla="*/ 24 w 58"/>
                  <a:gd name="T9" fmla="*/ 9 h 9"/>
                  <a:gd name="T10" fmla="*/ 25 w 58"/>
                  <a:gd name="T11" fmla="*/ 1 h 9"/>
                  <a:gd name="T12" fmla="*/ 25 w 58"/>
                  <a:gd name="T13" fmla="*/ 8 h 9"/>
                  <a:gd name="T14" fmla="*/ 33 w 58"/>
                  <a:gd name="T15" fmla="*/ 8 h 9"/>
                  <a:gd name="T16" fmla="*/ 33 w 58"/>
                  <a:gd name="T17" fmla="*/ 1 h 9"/>
                  <a:gd name="T18" fmla="*/ 25 w 58"/>
                  <a:gd name="T19" fmla="*/ 1 h 9"/>
                  <a:gd name="T20" fmla="*/ 0 w 58"/>
                  <a:gd name="T21" fmla="*/ 1 h 9"/>
                  <a:gd name="T22" fmla="*/ 0 w 58"/>
                  <a:gd name="T23" fmla="*/ 8 h 9"/>
                  <a:gd name="T24" fmla="*/ 7 w 58"/>
                  <a:gd name="T25" fmla="*/ 8 h 9"/>
                  <a:gd name="T26" fmla="*/ 7 w 58"/>
                  <a:gd name="T27" fmla="*/ 1 h 9"/>
                  <a:gd name="T28" fmla="*/ 0 w 58"/>
                  <a:gd name="T29" fmla="*/ 1 h 9"/>
                  <a:gd name="T30" fmla="*/ 51 w 58"/>
                  <a:gd name="T31" fmla="*/ 1 h 9"/>
                  <a:gd name="T32" fmla="*/ 51 w 58"/>
                  <a:gd name="T33" fmla="*/ 8 h 9"/>
                  <a:gd name="T34" fmla="*/ 58 w 58"/>
                  <a:gd name="T35" fmla="*/ 8 h 9"/>
                  <a:gd name="T36" fmla="*/ 58 w 58"/>
                  <a:gd name="T37" fmla="*/ 1 h 9"/>
                  <a:gd name="T38" fmla="*/ 51 w 58"/>
                  <a:gd name="T3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9">
                    <a:moveTo>
                      <a:pt x="24" y="9"/>
                    </a:moveTo>
                    <a:lnTo>
                      <a:pt x="24" y="0"/>
                    </a:lnTo>
                    <a:lnTo>
                      <a:pt x="34" y="0"/>
                    </a:lnTo>
                    <a:lnTo>
                      <a:pt x="34" y="9"/>
                    </a:lnTo>
                    <a:lnTo>
                      <a:pt x="24" y="9"/>
                    </a:lnTo>
                    <a:close/>
                    <a:moveTo>
                      <a:pt x="25" y="1"/>
                    </a:moveTo>
                    <a:lnTo>
                      <a:pt x="25" y="8"/>
                    </a:lnTo>
                    <a:lnTo>
                      <a:pt x="33" y="8"/>
                    </a:lnTo>
                    <a:lnTo>
                      <a:pt x="33" y="1"/>
                    </a:lnTo>
                    <a:lnTo>
                      <a:pt x="25" y="1"/>
                    </a:lnTo>
                    <a:close/>
                    <a:moveTo>
                      <a:pt x="0" y="1"/>
                    </a:moveTo>
                    <a:lnTo>
                      <a:pt x="0" y="8"/>
                    </a:lnTo>
                    <a:lnTo>
                      <a:pt x="7" y="8"/>
                    </a:lnTo>
                    <a:lnTo>
                      <a:pt x="7" y="1"/>
                    </a:lnTo>
                    <a:lnTo>
                      <a:pt x="0" y="1"/>
                    </a:lnTo>
                    <a:close/>
                    <a:moveTo>
                      <a:pt x="51" y="1"/>
                    </a:moveTo>
                    <a:lnTo>
                      <a:pt x="51" y="8"/>
                    </a:lnTo>
                    <a:lnTo>
                      <a:pt x="58" y="8"/>
                    </a:lnTo>
                    <a:lnTo>
                      <a:pt x="58" y="1"/>
                    </a:lnTo>
                    <a:lnTo>
                      <a:pt x="51" y="1"/>
                    </a:lnTo>
                    <a:close/>
                  </a:path>
                </a:pathLst>
              </a:custGeom>
              <a:solidFill>
                <a:srgbClr val="51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68" name="Oval 108"/>
              <p:cNvSpPr>
                <a:spLocks noChangeArrowheads="1"/>
              </p:cNvSpPr>
              <p:nvPr/>
            </p:nvSpPr>
            <p:spPr bwMode="auto">
              <a:xfrm>
                <a:off x="6891" y="2922"/>
                <a:ext cx="2"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69" name="Freeform 109"/>
              <p:cNvSpPr>
                <a:spLocks/>
              </p:cNvSpPr>
              <p:nvPr/>
            </p:nvSpPr>
            <p:spPr bwMode="auto">
              <a:xfrm>
                <a:off x="6945" y="2932"/>
                <a:ext cx="9" cy="100"/>
              </a:xfrm>
              <a:custGeom>
                <a:avLst/>
                <a:gdLst>
                  <a:gd name="T0" fmla="*/ 9 w 9"/>
                  <a:gd name="T1" fmla="*/ 0 h 100"/>
                  <a:gd name="T2" fmla="*/ 0 w 9"/>
                  <a:gd name="T3" fmla="*/ 0 h 100"/>
                  <a:gd name="T4" fmla="*/ 0 w 9"/>
                  <a:gd name="T5" fmla="*/ 0 h 100"/>
                  <a:gd name="T6" fmla="*/ 0 w 9"/>
                  <a:gd name="T7" fmla="*/ 0 h 100"/>
                  <a:gd name="T8" fmla="*/ 9 w 9"/>
                  <a:gd name="T9" fmla="*/ 0 h 100"/>
                  <a:gd name="T10" fmla="*/ 9 w 9"/>
                  <a:gd name="T11" fmla="*/ 100 h 100"/>
                  <a:gd name="T12" fmla="*/ 9 w 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9" h="100">
                    <a:moveTo>
                      <a:pt x="9" y="0"/>
                    </a:moveTo>
                    <a:lnTo>
                      <a:pt x="0" y="0"/>
                    </a:lnTo>
                    <a:lnTo>
                      <a:pt x="0" y="0"/>
                    </a:lnTo>
                    <a:lnTo>
                      <a:pt x="0" y="0"/>
                    </a:lnTo>
                    <a:lnTo>
                      <a:pt x="9" y="0"/>
                    </a:lnTo>
                    <a:lnTo>
                      <a:pt x="9" y="100"/>
                    </a:lnTo>
                    <a:lnTo>
                      <a:pt x="9" y="0"/>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70" name="Freeform 110"/>
              <p:cNvSpPr>
                <a:spLocks/>
              </p:cNvSpPr>
              <p:nvPr/>
            </p:nvSpPr>
            <p:spPr bwMode="auto">
              <a:xfrm>
                <a:off x="6945" y="2932"/>
                <a:ext cx="9" cy="100"/>
              </a:xfrm>
              <a:custGeom>
                <a:avLst/>
                <a:gdLst>
                  <a:gd name="T0" fmla="*/ 9 w 9"/>
                  <a:gd name="T1" fmla="*/ 0 h 100"/>
                  <a:gd name="T2" fmla="*/ 0 w 9"/>
                  <a:gd name="T3" fmla="*/ 0 h 100"/>
                  <a:gd name="T4" fmla="*/ 0 w 9"/>
                  <a:gd name="T5" fmla="*/ 0 h 100"/>
                  <a:gd name="T6" fmla="*/ 0 w 9"/>
                  <a:gd name="T7" fmla="*/ 0 h 100"/>
                  <a:gd name="T8" fmla="*/ 9 w 9"/>
                  <a:gd name="T9" fmla="*/ 0 h 100"/>
                  <a:gd name="T10" fmla="*/ 9 w 9"/>
                  <a:gd name="T11" fmla="*/ 100 h 100"/>
                  <a:gd name="T12" fmla="*/ 9 w 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9" h="100">
                    <a:moveTo>
                      <a:pt x="9" y="0"/>
                    </a:moveTo>
                    <a:lnTo>
                      <a:pt x="0" y="0"/>
                    </a:lnTo>
                    <a:lnTo>
                      <a:pt x="0" y="0"/>
                    </a:lnTo>
                    <a:lnTo>
                      <a:pt x="0" y="0"/>
                    </a:lnTo>
                    <a:lnTo>
                      <a:pt x="9" y="0"/>
                    </a:lnTo>
                    <a:lnTo>
                      <a:pt x="9" y="10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71" name="Freeform 111"/>
              <p:cNvSpPr>
                <a:spLocks/>
              </p:cNvSpPr>
              <p:nvPr/>
            </p:nvSpPr>
            <p:spPr bwMode="auto">
              <a:xfrm>
                <a:off x="6830" y="2932"/>
                <a:ext cx="124" cy="189"/>
              </a:xfrm>
              <a:custGeom>
                <a:avLst/>
                <a:gdLst>
                  <a:gd name="T0" fmla="*/ 124 w 124"/>
                  <a:gd name="T1" fmla="*/ 0 h 189"/>
                  <a:gd name="T2" fmla="*/ 115 w 124"/>
                  <a:gd name="T3" fmla="*/ 0 h 189"/>
                  <a:gd name="T4" fmla="*/ 0 w 124"/>
                  <a:gd name="T5" fmla="*/ 84 h 189"/>
                  <a:gd name="T6" fmla="*/ 0 w 124"/>
                  <a:gd name="T7" fmla="*/ 189 h 189"/>
                  <a:gd name="T8" fmla="*/ 124 w 124"/>
                  <a:gd name="T9" fmla="*/ 100 h 189"/>
                  <a:gd name="T10" fmla="*/ 124 w 124"/>
                  <a:gd name="T11" fmla="*/ 0 h 189"/>
                </a:gdLst>
                <a:ahLst/>
                <a:cxnLst>
                  <a:cxn ang="0">
                    <a:pos x="T0" y="T1"/>
                  </a:cxn>
                  <a:cxn ang="0">
                    <a:pos x="T2" y="T3"/>
                  </a:cxn>
                  <a:cxn ang="0">
                    <a:pos x="T4" y="T5"/>
                  </a:cxn>
                  <a:cxn ang="0">
                    <a:pos x="T6" y="T7"/>
                  </a:cxn>
                  <a:cxn ang="0">
                    <a:pos x="T8" y="T9"/>
                  </a:cxn>
                  <a:cxn ang="0">
                    <a:pos x="T10" y="T11"/>
                  </a:cxn>
                </a:cxnLst>
                <a:rect l="0" t="0" r="r" b="b"/>
                <a:pathLst>
                  <a:path w="124" h="189">
                    <a:moveTo>
                      <a:pt x="124" y="0"/>
                    </a:moveTo>
                    <a:lnTo>
                      <a:pt x="115" y="0"/>
                    </a:lnTo>
                    <a:lnTo>
                      <a:pt x="0" y="84"/>
                    </a:lnTo>
                    <a:lnTo>
                      <a:pt x="0" y="189"/>
                    </a:lnTo>
                    <a:lnTo>
                      <a:pt x="124" y="100"/>
                    </a:lnTo>
                    <a:lnTo>
                      <a:pt x="124" y="0"/>
                    </a:lnTo>
                    <a:close/>
                  </a:path>
                </a:pathLst>
              </a:custGeom>
              <a:solidFill>
                <a:srgbClr val="3EA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72" name="Freeform 112"/>
              <p:cNvSpPr>
                <a:spLocks/>
              </p:cNvSpPr>
              <p:nvPr/>
            </p:nvSpPr>
            <p:spPr bwMode="auto">
              <a:xfrm>
                <a:off x="6830" y="2932"/>
                <a:ext cx="124" cy="189"/>
              </a:xfrm>
              <a:custGeom>
                <a:avLst/>
                <a:gdLst>
                  <a:gd name="T0" fmla="*/ 124 w 124"/>
                  <a:gd name="T1" fmla="*/ 0 h 189"/>
                  <a:gd name="T2" fmla="*/ 115 w 124"/>
                  <a:gd name="T3" fmla="*/ 0 h 189"/>
                  <a:gd name="T4" fmla="*/ 0 w 124"/>
                  <a:gd name="T5" fmla="*/ 84 h 189"/>
                  <a:gd name="T6" fmla="*/ 0 w 124"/>
                  <a:gd name="T7" fmla="*/ 189 h 189"/>
                  <a:gd name="T8" fmla="*/ 124 w 124"/>
                  <a:gd name="T9" fmla="*/ 100 h 189"/>
                  <a:gd name="T10" fmla="*/ 124 w 124"/>
                  <a:gd name="T11" fmla="*/ 0 h 189"/>
                </a:gdLst>
                <a:ahLst/>
                <a:cxnLst>
                  <a:cxn ang="0">
                    <a:pos x="T0" y="T1"/>
                  </a:cxn>
                  <a:cxn ang="0">
                    <a:pos x="T2" y="T3"/>
                  </a:cxn>
                  <a:cxn ang="0">
                    <a:pos x="T4" y="T5"/>
                  </a:cxn>
                  <a:cxn ang="0">
                    <a:pos x="T6" y="T7"/>
                  </a:cxn>
                  <a:cxn ang="0">
                    <a:pos x="T8" y="T9"/>
                  </a:cxn>
                  <a:cxn ang="0">
                    <a:pos x="T10" y="T11"/>
                  </a:cxn>
                </a:cxnLst>
                <a:rect l="0" t="0" r="r" b="b"/>
                <a:pathLst>
                  <a:path w="124" h="189">
                    <a:moveTo>
                      <a:pt x="124" y="0"/>
                    </a:moveTo>
                    <a:lnTo>
                      <a:pt x="115" y="0"/>
                    </a:lnTo>
                    <a:lnTo>
                      <a:pt x="0" y="84"/>
                    </a:lnTo>
                    <a:lnTo>
                      <a:pt x="0" y="189"/>
                    </a:lnTo>
                    <a:lnTo>
                      <a:pt x="124" y="100"/>
                    </a:lnTo>
                    <a:lnTo>
                      <a:pt x="1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73" name="Freeform 113"/>
              <p:cNvSpPr>
                <a:spLocks noEditPoints="1"/>
              </p:cNvSpPr>
              <p:nvPr/>
            </p:nvSpPr>
            <p:spPr bwMode="auto">
              <a:xfrm>
                <a:off x="6916" y="3042"/>
                <a:ext cx="25" cy="27"/>
              </a:xfrm>
              <a:custGeom>
                <a:avLst/>
                <a:gdLst>
                  <a:gd name="T0" fmla="*/ 10 w 19"/>
                  <a:gd name="T1" fmla="*/ 0 h 20"/>
                  <a:gd name="T2" fmla="*/ 19 w 19"/>
                  <a:gd name="T3" fmla="*/ 10 h 20"/>
                  <a:gd name="T4" fmla="*/ 10 w 19"/>
                  <a:gd name="T5" fmla="*/ 20 h 20"/>
                  <a:gd name="T6" fmla="*/ 0 w 19"/>
                  <a:gd name="T7" fmla="*/ 10 h 20"/>
                  <a:gd name="T8" fmla="*/ 10 w 19"/>
                  <a:gd name="T9" fmla="*/ 0 h 20"/>
                  <a:gd name="T10" fmla="*/ 10 w 19"/>
                  <a:gd name="T11" fmla="*/ 2 h 20"/>
                  <a:gd name="T12" fmla="*/ 1 w 19"/>
                  <a:gd name="T13" fmla="*/ 10 h 20"/>
                  <a:gd name="T14" fmla="*/ 10 w 19"/>
                  <a:gd name="T15" fmla="*/ 18 h 20"/>
                  <a:gd name="T16" fmla="*/ 18 w 19"/>
                  <a:gd name="T17" fmla="*/ 10 h 20"/>
                  <a:gd name="T18" fmla="*/ 10 w 19"/>
                  <a:gd name="T1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0">
                    <a:moveTo>
                      <a:pt x="10" y="0"/>
                    </a:moveTo>
                    <a:cubicBezTo>
                      <a:pt x="15" y="0"/>
                      <a:pt x="19" y="5"/>
                      <a:pt x="19" y="10"/>
                    </a:cubicBezTo>
                    <a:cubicBezTo>
                      <a:pt x="19" y="15"/>
                      <a:pt x="15" y="20"/>
                      <a:pt x="10" y="20"/>
                    </a:cubicBezTo>
                    <a:cubicBezTo>
                      <a:pt x="5" y="20"/>
                      <a:pt x="0" y="15"/>
                      <a:pt x="0" y="10"/>
                    </a:cubicBezTo>
                    <a:cubicBezTo>
                      <a:pt x="0" y="5"/>
                      <a:pt x="5" y="0"/>
                      <a:pt x="10" y="0"/>
                    </a:cubicBezTo>
                    <a:moveTo>
                      <a:pt x="10" y="2"/>
                    </a:moveTo>
                    <a:cubicBezTo>
                      <a:pt x="5" y="2"/>
                      <a:pt x="1" y="5"/>
                      <a:pt x="1" y="10"/>
                    </a:cubicBezTo>
                    <a:cubicBezTo>
                      <a:pt x="1" y="15"/>
                      <a:pt x="5" y="18"/>
                      <a:pt x="10" y="18"/>
                    </a:cubicBezTo>
                    <a:cubicBezTo>
                      <a:pt x="14" y="18"/>
                      <a:pt x="18" y="15"/>
                      <a:pt x="18" y="10"/>
                    </a:cubicBezTo>
                    <a:cubicBezTo>
                      <a:pt x="18" y="5"/>
                      <a:pt x="14" y="2"/>
                      <a:pt x="1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74" name="Freeform 114"/>
              <p:cNvSpPr>
                <a:spLocks/>
              </p:cNvSpPr>
              <p:nvPr/>
            </p:nvSpPr>
            <p:spPr bwMode="auto">
              <a:xfrm>
                <a:off x="6922" y="3050"/>
                <a:ext cx="13" cy="11"/>
              </a:xfrm>
              <a:custGeom>
                <a:avLst/>
                <a:gdLst>
                  <a:gd name="T0" fmla="*/ 9 w 13"/>
                  <a:gd name="T1" fmla="*/ 4 h 11"/>
                  <a:gd name="T2" fmla="*/ 5 w 13"/>
                  <a:gd name="T3" fmla="*/ 0 h 11"/>
                  <a:gd name="T4" fmla="*/ 8 w 13"/>
                  <a:gd name="T5" fmla="*/ 0 h 11"/>
                  <a:gd name="T6" fmla="*/ 13 w 13"/>
                  <a:gd name="T7" fmla="*/ 6 h 11"/>
                  <a:gd name="T8" fmla="*/ 8 w 13"/>
                  <a:gd name="T9" fmla="*/ 11 h 11"/>
                  <a:gd name="T10" fmla="*/ 5 w 13"/>
                  <a:gd name="T11" fmla="*/ 11 h 11"/>
                  <a:gd name="T12" fmla="*/ 9 w 13"/>
                  <a:gd name="T13" fmla="*/ 7 h 11"/>
                  <a:gd name="T14" fmla="*/ 0 w 13"/>
                  <a:gd name="T15" fmla="*/ 7 h 11"/>
                  <a:gd name="T16" fmla="*/ 0 w 13"/>
                  <a:gd name="T17" fmla="*/ 4 h 11"/>
                  <a:gd name="T18" fmla="*/ 9 w 13"/>
                  <a:gd name="T1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1">
                    <a:moveTo>
                      <a:pt x="9" y="4"/>
                    </a:moveTo>
                    <a:lnTo>
                      <a:pt x="5" y="0"/>
                    </a:lnTo>
                    <a:lnTo>
                      <a:pt x="8" y="0"/>
                    </a:lnTo>
                    <a:lnTo>
                      <a:pt x="13" y="6"/>
                    </a:lnTo>
                    <a:lnTo>
                      <a:pt x="8" y="11"/>
                    </a:lnTo>
                    <a:lnTo>
                      <a:pt x="5" y="11"/>
                    </a:lnTo>
                    <a:lnTo>
                      <a:pt x="9" y="7"/>
                    </a:lnTo>
                    <a:lnTo>
                      <a:pt x="0" y="7"/>
                    </a:lnTo>
                    <a:lnTo>
                      <a:pt x="0" y="4"/>
                    </a:lnTo>
                    <a:lnTo>
                      <a:pt x="9"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75" name="Rectangle 115"/>
              <p:cNvSpPr>
                <a:spLocks noChangeArrowheads="1"/>
              </p:cNvSpPr>
              <p:nvPr/>
            </p:nvSpPr>
            <p:spPr bwMode="auto">
              <a:xfrm>
                <a:off x="6841" y="3020"/>
                <a:ext cx="97"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76" name="Rectangle 116"/>
              <p:cNvSpPr>
                <a:spLocks noChangeArrowheads="1"/>
              </p:cNvSpPr>
              <p:nvPr/>
            </p:nvSpPr>
            <p:spPr bwMode="auto">
              <a:xfrm>
                <a:off x="6841" y="3049"/>
                <a:ext cx="6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77" name="Freeform 117"/>
              <p:cNvSpPr>
                <a:spLocks noEditPoints="1"/>
              </p:cNvSpPr>
              <p:nvPr/>
            </p:nvSpPr>
            <p:spPr bwMode="auto">
              <a:xfrm>
                <a:off x="6841" y="2976"/>
                <a:ext cx="26" cy="34"/>
              </a:xfrm>
              <a:custGeom>
                <a:avLst/>
                <a:gdLst>
                  <a:gd name="T0" fmla="*/ 19 w 20"/>
                  <a:gd name="T1" fmla="*/ 12 h 26"/>
                  <a:gd name="T2" fmla="*/ 18 w 20"/>
                  <a:gd name="T3" fmla="*/ 12 h 26"/>
                  <a:gd name="T4" fmla="*/ 18 w 20"/>
                  <a:gd name="T5" fmla="*/ 8 h 26"/>
                  <a:gd name="T6" fmla="*/ 15 w 20"/>
                  <a:gd name="T7" fmla="*/ 3 h 26"/>
                  <a:gd name="T8" fmla="*/ 10 w 20"/>
                  <a:gd name="T9" fmla="*/ 0 h 26"/>
                  <a:gd name="T10" fmla="*/ 5 w 20"/>
                  <a:gd name="T11" fmla="*/ 3 h 26"/>
                  <a:gd name="T12" fmla="*/ 3 w 20"/>
                  <a:gd name="T13" fmla="*/ 8 h 26"/>
                  <a:gd name="T14" fmla="*/ 3 w 20"/>
                  <a:gd name="T15" fmla="*/ 12 h 26"/>
                  <a:gd name="T16" fmla="*/ 1 w 20"/>
                  <a:gd name="T17" fmla="*/ 12 h 26"/>
                  <a:gd name="T18" fmla="*/ 0 w 20"/>
                  <a:gd name="T19" fmla="*/ 13 h 26"/>
                  <a:gd name="T20" fmla="*/ 0 w 20"/>
                  <a:gd name="T21" fmla="*/ 25 h 26"/>
                  <a:gd name="T22" fmla="*/ 1 w 20"/>
                  <a:gd name="T23" fmla="*/ 26 h 26"/>
                  <a:gd name="T24" fmla="*/ 19 w 20"/>
                  <a:gd name="T25" fmla="*/ 26 h 26"/>
                  <a:gd name="T26" fmla="*/ 20 w 20"/>
                  <a:gd name="T27" fmla="*/ 25 h 26"/>
                  <a:gd name="T28" fmla="*/ 20 w 20"/>
                  <a:gd name="T29" fmla="*/ 13 h 26"/>
                  <a:gd name="T30" fmla="*/ 19 w 20"/>
                  <a:gd name="T31" fmla="*/ 12 h 26"/>
                  <a:gd name="T32" fmla="*/ 6 w 20"/>
                  <a:gd name="T33" fmla="*/ 8 h 26"/>
                  <a:gd name="T34" fmla="*/ 7 w 20"/>
                  <a:gd name="T35" fmla="*/ 5 h 26"/>
                  <a:gd name="T36" fmla="*/ 10 w 20"/>
                  <a:gd name="T37" fmla="*/ 4 h 26"/>
                  <a:gd name="T38" fmla="*/ 13 w 20"/>
                  <a:gd name="T39" fmla="*/ 5 h 26"/>
                  <a:gd name="T40" fmla="*/ 14 w 20"/>
                  <a:gd name="T41" fmla="*/ 8 h 26"/>
                  <a:gd name="T42" fmla="*/ 14 w 20"/>
                  <a:gd name="T43" fmla="*/ 12 h 26"/>
                  <a:gd name="T44" fmla="*/ 6 w 20"/>
                  <a:gd name="T45" fmla="*/ 12 h 26"/>
                  <a:gd name="T46" fmla="*/ 6 w 20"/>
                  <a:gd name="T4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26">
                    <a:moveTo>
                      <a:pt x="19" y="12"/>
                    </a:moveTo>
                    <a:cubicBezTo>
                      <a:pt x="18" y="12"/>
                      <a:pt x="18" y="12"/>
                      <a:pt x="18" y="12"/>
                    </a:cubicBezTo>
                    <a:cubicBezTo>
                      <a:pt x="18" y="8"/>
                      <a:pt x="18" y="8"/>
                      <a:pt x="18" y="8"/>
                    </a:cubicBezTo>
                    <a:cubicBezTo>
                      <a:pt x="18" y="6"/>
                      <a:pt x="17" y="4"/>
                      <a:pt x="15" y="3"/>
                    </a:cubicBezTo>
                    <a:cubicBezTo>
                      <a:pt x="14" y="1"/>
                      <a:pt x="12" y="0"/>
                      <a:pt x="10" y="0"/>
                    </a:cubicBezTo>
                    <a:cubicBezTo>
                      <a:pt x="8" y="0"/>
                      <a:pt x="6" y="1"/>
                      <a:pt x="5" y="3"/>
                    </a:cubicBezTo>
                    <a:cubicBezTo>
                      <a:pt x="3" y="4"/>
                      <a:pt x="3" y="6"/>
                      <a:pt x="3" y="8"/>
                    </a:cubicBezTo>
                    <a:cubicBezTo>
                      <a:pt x="3" y="12"/>
                      <a:pt x="3" y="12"/>
                      <a:pt x="3" y="12"/>
                    </a:cubicBezTo>
                    <a:cubicBezTo>
                      <a:pt x="1" y="12"/>
                      <a:pt x="1" y="12"/>
                      <a:pt x="1" y="12"/>
                    </a:cubicBezTo>
                    <a:cubicBezTo>
                      <a:pt x="1" y="12"/>
                      <a:pt x="0" y="13"/>
                      <a:pt x="0" y="13"/>
                    </a:cubicBezTo>
                    <a:cubicBezTo>
                      <a:pt x="0" y="25"/>
                      <a:pt x="0" y="25"/>
                      <a:pt x="0" y="25"/>
                    </a:cubicBezTo>
                    <a:cubicBezTo>
                      <a:pt x="0" y="25"/>
                      <a:pt x="1" y="26"/>
                      <a:pt x="1" y="26"/>
                    </a:cubicBezTo>
                    <a:cubicBezTo>
                      <a:pt x="19" y="26"/>
                      <a:pt x="19" y="26"/>
                      <a:pt x="19" y="26"/>
                    </a:cubicBezTo>
                    <a:cubicBezTo>
                      <a:pt x="19" y="26"/>
                      <a:pt x="20" y="25"/>
                      <a:pt x="20" y="25"/>
                    </a:cubicBezTo>
                    <a:cubicBezTo>
                      <a:pt x="20" y="13"/>
                      <a:pt x="20" y="13"/>
                      <a:pt x="20" y="13"/>
                    </a:cubicBezTo>
                    <a:cubicBezTo>
                      <a:pt x="20" y="13"/>
                      <a:pt x="19" y="12"/>
                      <a:pt x="19" y="12"/>
                    </a:cubicBezTo>
                    <a:moveTo>
                      <a:pt x="6" y="8"/>
                    </a:moveTo>
                    <a:cubicBezTo>
                      <a:pt x="6" y="7"/>
                      <a:pt x="7" y="6"/>
                      <a:pt x="7" y="5"/>
                    </a:cubicBezTo>
                    <a:cubicBezTo>
                      <a:pt x="8" y="4"/>
                      <a:pt x="9" y="4"/>
                      <a:pt x="10" y="4"/>
                    </a:cubicBezTo>
                    <a:cubicBezTo>
                      <a:pt x="11" y="4"/>
                      <a:pt x="12" y="4"/>
                      <a:pt x="13" y="5"/>
                    </a:cubicBezTo>
                    <a:cubicBezTo>
                      <a:pt x="14" y="6"/>
                      <a:pt x="14" y="7"/>
                      <a:pt x="14" y="8"/>
                    </a:cubicBezTo>
                    <a:cubicBezTo>
                      <a:pt x="14" y="12"/>
                      <a:pt x="14" y="12"/>
                      <a:pt x="14" y="12"/>
                    </a:cubicBezTo>
                    <a:cubicBezTo>
                      <a:pt x="6" y="12"/>
                      <a:pt x="6" y="12"/>
                      <a:pt x="6" y="12"/>
                    </a:cubicBezTo>
                    <a:lnTo>
                      <a:pt x="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78" name="Rectangle 118"/>
              <p:cNvSpPr>
                <a:spLocks noChangeArrowheads="1"/>
              </p:cNvSpPr>
              <p:nvPr/>
            </p:nvSpPr>
            <p:spPr bwMode="auto">
              <a:xfrm>
                <a:off x="6917" y="3211"/>
                <a:ext cx="370" cy="22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79" name="Rectangle 119"/>
              <p:cNvSpPr>
                <a:spLocks noChangeArrowheads="1"/>
              </p:cNvSpPr>
              <p:nvPr/>
            </p:nvSpPr>
            <p:spPr bwMode="auto">
              <a:xfrm>
                <a:off x="6917" y="3211"/>
                <a:ext cx="370"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80" name="Rectangle 120"/>
              <p:cNvSpPr>
                <a:spLocks noChangeArrowheads="1"/>
              </p:cNvSpPr>
              <p:nvPr/>
            </p:nvSpPr>
            <p:spPr bwMode="auto">
              <a:xfrm>
                <a:off x="6933" y="3226"/>
                <a:ext cx="338" cy="199"/>
              </a:xfrm>
              <a:prstGeom prst="rect">
                <a:avLst/>
              </a:prstGeom>
              <a:solidFill>
                <a:srgbClr val="289F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81" name="Rectangle 121"/>
              <p:cNvSpPr>
                <a:spLocks noChangeArrowheads="1"/>
              </p:cNvSpPr>
              <p:nvPr/>
            </p:nvSpPr>
            <p:spPr bwMode="auto">
              <a:xfrm>
                <a:off x="6933" y="3226"/>
                <a:ext cx="338"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82" name="Freeform 122"/>
              <p:cNvSpPr>
                <a:spLocks noEditPoints="1"/>
              </p:cNvSpPr>
              <p:nvPr/>
            </p:nvSpPr>
            <p:spPr bwMode="auto">
              <a:xfrm>
                <a:off x="6917" y="3399"/>
                <a:ext cx="291" cy="40"/>
              </a:xfrm>
              <a:custGeom>
                <a:avLst/>
                <a:gdLst>
                  <a:gd name="T0" fmla="*/ 185 w 291"/>
                  <a:gd name="T1" fmla="*/ 36 h 40"/>
                  <a:gd name="T2" fmla="*/ 185 w 291"/>
                  <a:gd name="T3" fmla="*/ 30 h 40"/>
                  <a:gd name="T4" fmla="*/ 192 w 291"/>
                  <a:gd name="T5" fmla="*/ 30 h 40"/>
                  <a:gd name="T6" fmla="*/ 192 w 291"/>
                  <a:gd name="T7" fmla="*/ 36 h 40"/>
                  <a:gd name="T8" fmla="*/ 185 w 291"/>
                  <a:gd name="T9" fmla="*/ 36 h 40"/>
                  <a:gd name="T10" fmla="*/ 16 w 291"/>
                  <a:gd name="T11" fmla="*/ 0 h 40"/>
                  <a:gd name="T12" fmla="*/ 0 w 291"/>
                  <a:gd name="T13" fmla="*/ 19 h 40"/>
                  <a:gd name="T14" fmla="*/ 0 w 291"/>
                  <a:gd name="T15" fmla="*/ 40 h 40"/>
                  <a:gd name="T16" fmla="*/ 280 w 291"/>
                  <a:gd name="T17" fmla="*/ 40 h 40"/>
                  <a:gd name="T18" fmla="*/ 291 w 291"/>
                  <a:gd name="T19" fmla="*/ 26 h 40"/>
                  <a:gd name="T20" fmla="*/ 16 w 291"/>
                  <a:gd name="T21" fmla="*/ 26 h 40"/>
                  <a:gd name="T22" fmla="*/ 16 w 291"/>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1" h="40">
                    <a:moveTo>
                      <a:pt x="185" y="36"/>
                    </a:moveTo>
                    <a:lnTo>
                      <a:pt x="185" y="30"/>
                    </a:lnTo>
                    <a:lnTo>
                      <a:pt x="192" y="30"/>
                    </a:lnTo>
                    <a:lnTo>
                      <a:pt x="192" y="36"/>
                    </a:lnTo>
                    <a:lnTo>
                      <a:pt x="185" y="36"/>
                    </a:lnTo>
                    <a:close/>
                    <a:moveTo>
                      <a:pt x="16" y="0"/>
                    </a:moveTo>
                    <a:lnTo>
                      <a:pt x="0" y="19"/>
                    </a:lnTo>
                    <a:lnTo>
                      <a:pt x="0" y="40"/>
                    </a:lnTo>
                    <a:lnTo>
                      <a:pt x="280" y="40"/>
                    </a:lnTo>
                    <a:lnTo>
                      <a:pt x="291" y="26"/>
                    </a:lnTo>
                    <a:lnTo>
                      <a:pt x="16" y="26"/>
                    </a:lnTo>
                    <a:lnTo>
                      <a:pt x="16"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83" name="Freeform 123"/>
              <p:cNvSpPr>
                <a:spLocks noEditPoints="1"/>
              </p:cNvSpPr>
              <p:nvPr/>
            </p:nvSpPr>
            <p:spPr bwMode="auto">
              <a:xfrm>
                <a:off x="6917" y="3399"/>
                <a:ext cx="291" cy="40"/>
              </a:xfrm>
              <a:custGeom>
                <a:avLst/>
                <a:gdLst>
                  <a:gd name="T0" fmla="*/ 185 w 291"/>
                  <a:gd name="T1" fmla="*/ 36 h 40"/>
                  <a:gd name="T2" fmla="*/ 185 w 291"/>
                  <a:gd name="T3" fmla="*/ 30 h 40"/>
                  <a:gd name="T4" fmla="*/ 192 w 291"/>
                  <a:gd name="T5" fmla="*/ 30 h 40"/>
                  <a:gd name="T6" fmla="*/ 192 w 291"/>
                  <a:gd name="T7" fmla="*/ 36 h 40"/>
                  <a:gd name="T8" fmla="*/ 185 w 291"/>
                  <a:gd name="T9" fmla="*/ 36 h 40"/>
                  <a:gd name="T10" fmla="*/ 16 w 291"/>
                  <a:gd name="T11" fmla="*/ 0 h 40"/>
                  <a:gd name="T12" fmla="*/ 0 w 291"/>
                  <a:gd name="T13" fmla="*/ 19 h 40"/>
                  <a:gd name="T14" fmla="*/ 0 w 291"/>
                  <a:gd name="T15" fmla="*/ 40 h 40"/>
                  <a:gd name="T16" fmla="*/ 280 w 291"/>
                  <a:gd name="T17" fmla="*/ 40 h 40"/>
                  <a:gd name="T18" fmla="*/ 291 w 291"/>
                  <a:gd name="T19" fmla="*/ 26 h 40"/>
                  <a:gd name="T20" fmla="*/ 16 w 291"/>
                  <a:gd name="T21" fmla="*/ 26 h 40"/>
                  <a:gd name="T22" fmla="*/ 16 w 291"/>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1" h="40">
                    <a:moveTo>
                      <a:pt x="185" y="36"/>
                    </a:moveTo>
                    <a:lnTo>
                      <a:pt x="185" y="30"/>
                    </a:lnTo>
                    <a:lnTo>
                      <a:pt x="192" y="30"/>
                    </a:lnTo>
                    <a:lnTo>
                      <a:pt x="192" y="36"/>
                    </a:lnTo>
                    <a:lnTo>
                      <a:pt x="185" y="36"/>
                    </a:lnTo>
                    <a:moveTo>
                      <a:pt x="16" y="0"/>
                    </a:moveTo>
                    <a:lnTo>
                      <a:pt x="0" y="19"/>
                    </a:lnTo>
                    <a:lnTo>
                      <a:pt x="0" y="40"/>
                    </a:lnTo>
                    <a:lnTo>
                      <a:pt x="280" y="40"/>
                    </a:lnTo>
                    <a:lnTo>
                      <a:pt x="291" y="26"/>
                    </a:lnTo>
                    <a:lnTo>
                      <a:pt x="16" y="2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84" name="Freeform 124"/>
              <p:cNvSpPr>
                <a:spLocks/>
              </p:cNvSpPr>
              <p:nvPr/>
            </p:nvSpPr>
            <p:spPr bwMode="auto">
              <a:xfrm>
                <a:off x="6933" y="3399"/>
                <a:ext cx="275" cy="26"/>
              </a:xfrm>
              <a:custGeom>
                <a:avLst/>
                <a:gdLst>
                  <a:gd name="T0" fmla="*/ 0 w 275"/>
                  <a:gd name="T1" fmla="*/ 0 h 26"/>
                  <a:gd name="T2" fmla="*/ 0 w 275"/>
                  <a:gd name="T3" fmla="*/ 0 h 26"/>
                  <a:gd name="T4" fmla="*/ 0 w 275"/>
                  <a:gd name="T5" fmla="*/ 0 h 26"/>
                  <a:gd name="T6" fmla="*/ 0 w 275"/>
                  <a:gd name="T7" fmla="*/ 26 h 26"/>
                  <a:gd name="T8" fmla="*/ 275 w 275"/>
                  <a:gd name="T9" fmla="*/ 26 h 26"/>
                  <a:gd name="T10" fmla="*/ 0 w 275"/>
                  <a:gd name="T11" fmla="*/ 26 h 26"/>
                  <a:gd name="T12" fmla="*/ 0 w 275"/>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75" h="26">
                    <a:moveTo>
                      <a:pt x="0" y="0"/>
                    </a:moveTo>
                    <a:lnTo>
                      <a:pt x="0" y="0"/>
                    </a:lnTo>
                    <a:lnTo>
                      <a:pt x="0" y="0"/>
                    </a:lnTo>
                    <a:lnTo>
                      <a:pt x="0" y="26"/>
                    </a:lnTo>
                    <a:lnTo>
                      <a:pt x="275" y="26"/>
                    </a:lnTo>
                    <a:lnTo>
                      <a:pt x="0" y="26"/>
                    </a:lnTo>
                    <a:lnTo>
                      <a:pt x="0" y="0"/>
                    </a:lnTo>
                    <a:close/>
                  </a:path>
                </a:pathLst>
              </a:custGeom>
              <a:solidFill>
                <a:srgbClr val="53B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85" name="Freeform 125"/>
              <p:cNvSpPr>
                <a:spLocks/>
              </p:cNvSpPr>
              <p:nvPr/>
            </p:nvSpPr>
            <p:spPr bwMode="auto">
              <a:xfrm>
                <a:off x="6933" y="3399"/>
                <a:ext cx="275" cy="26"/>
              </a:xfrm>
              <a:custGeom>
                <a:avLst/>
                <a:gdLst>
                  <a:gd name="T0" fmla="*/ 0 w 275"/>
                  <a:gd name="T1" fmla="*/ 0 h 26"/>
                  <a:gd name="T2" fmla="*/ 0 w 275"/>
                  <a:gd name="T3" fmla="*/ 0 h 26"/>
                  <a:gd name="T4" fmla="*/ 0 w 275"/>
                  <a:gd name="T5" fmla="*/ 0 h 26"/>
                  <a:gd name="T6" fmla="*/ 0 w 275"/>
                  <a:gd name="T7" fmla="*/ 26 h 26"/>
                  <a:gd name="T8" fmla="*/ 275 w 275"/>
                  <a:gd name="T9" fmla="*/ 26 h 26"/>
                  <a:gd name="T10" fmla="*/ 0 w 275"/>
                  <a:gd name="T11" fmla="*/ 26 h 26"/>
                  <a:gd name="T12" fmla="*/ 0 w 275"/>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75" h="26">
                    <a:moveTo>
                      <a:pt x="0" y="0"/>
                    </a:moveTo>
                    <a:lnTo>
                      <a:pt x="0" y="0"/>
                    </a:lnTo>
                    <a:lnTo>
                      <a:pt x="0" y="0"/>
                    </a:lnTo>
                    <a:lnTo>
                      <a:pt x="0" y="26"/>
                    </a:lnTo>
                    <a:lnTo>
                      <a:pt x="275" y="26"/>
                    </a:lnTo>
                    <a:lnTo>
                      <a:pt x="0"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86" name="Freeform 126"/>
              <p:cNvSpPr>
                <a:spLocks/>
              </p:cNvSpPr>
              <p:nvPr/>
            </p:nvSpPr>
            <p:spPr bwMode="auto">
              <a:xfrm>
                <a:off x="7067" y="3211"/>
                <a:ext cx="220" cy="133"/>
              </a:xfrm>
              <a:custGeom>
                <a:avLst/>
                <a:gdLst>
                  <a:gd name="T0" fmla="*/ 220 w 220"/>
                  <a:gd name="T1" fmla="*/ 0 h 133"/>
                  <a:gd name="T2" fmla="*/ 11 w 220"/>
                  <a:gd name="T3" fmla="*/ 0 h 133"/>
                  <a:gd name="T4" fmla="*/ 0 w 220"/>
                  <a:gd name="T5" fmla="*/ 15 h 133"/>
                  <a:gd name="T6" fmla="*/ 204 w 220"/>
                  <a:gd name="T7" fmla="*/ 15 h 133"/>
                  <a:gd name="T8" fmla="*/ 204 w 220"/>
                  <a:gd name="T9" fmla="*/ 133 h 133"/>
                  <a:gd name="T10" fmla="*/ 220 w 220"/>
                  <a:gd name="T11" fmla="*/ 113 h 133"/>
                  <a:gd name="T12" fmla="*/ 220 w 22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220" h="133">
                    <a:moveTo>
                      <a:pt x="220" y="0"/>
                    </a:moveTo>
                    <a:lnTo>
                      <a:pt x="11" y="0"/>
                    </a:lnTo>
                    <a:lnTo>
                      <a:pt x="0" y="15"/>
                    </a:lnTo>
                    <a:lnTo>
                      <a:pt x="204" y="15"/>
                    </a:lnTo>
                    <a:lnTo>
                      <a:pt x="204" y="133"/>
                    </a:lnTo>
                    <a:lnTo>
                      <a:pt x="220" y="113"/>
                    </a:lnTo>
                    <a:lnTo>
                      <a:pt x="22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87" name="Freeform 127"/>
              <p:cNvSpPr>
                <a:spLocks/>
              </p:cNvSpPr>
              <p:nvPr/>
            </p:nvSpPr>
            <p:spPr bwMode="auto">
              <a:xfrm>
                <a:off x="7067" y="3211"/>
                <a:ext cx="220" cy="133"/>
              </a:xfrm>
              <a:custGeom>
                <a:avLst/>
                <a:gdLst>
                  <a:gd name="T0" fmla="*/ 220 w 220"/>
                  <a:gd name="T1" fmla="*/ 0 h 133"/>
                  <a:gd name="T2" fmla="*/ 11 w 220"/>
                  <a:gd name="T3" fmla="*/ 0 h 133"/>
                  <a:gd name="T4" fmla="*/ 0 w 220"/>
                  <a:gd name="T5" fmla="*/ 15 h 133"/>
                  <a:gd name="T6" fmla="*/ 204 w 220"/>
                  <a:gd name="T7" fmla="*/ 15 h 133"/>
                  <a:gd name="T8" fmla="*/ 204 w 220"/>
                  <a:gd name="T9" fmla="*/ 133 h 133"/>
                  <a:gd name="T10" fmla="*/ 220 w 220"/>
                  <a:gd name="T11" fmla="*/ 113 h 133"/>
                  <a:gd name="T12" fmla="*/ 220 w 22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220" h="133">
                    <a:moveTo>
                      <a:pt x="220" y="0"/>
                    </a:moveTo>
                    <a:lnTo>
                      <a:pt x="11" y="0"/>
                    </a:lnTo>
                    <a:lnTo>
                      <a:pt x="0" y="15"/>
                    </a:lnTo>
                    <a:lnTo>
                      <a:pt x="204" y="15"/>
                    </a:lnTo>
                    <a:lnTo>
                      <a:pt x="204" y="133"/>
                    </a:lnTo>
                    <a:lnTo>
                      <a:pt x="220" y="113"/>
                    </a:lnTo>
                    <a:lnTo>
                      <a:pt x="2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88" name="Freeform 128"/>
              <p:cNvSpPr>
                <a:spLocks/>
              </p:cNvSpPr>
              <p:nvPr/>
            </p:nvSpPr>
            <p:spPr bwMode="auto">
              <a:xfrm>
                <a:off x="6933" y="3226"/>
                <a:ext cx="338" cy="199"/>
              </a:xfrm>
              <a:custGeom>
                <a:avLst/>
                <a:gdLst>
                  <a:gd name="T0" fmla="*/ 338 w 338"/>
                  <a:gd name="T1" fmla="*/ 0 h 199"/>
                  <a:gd name="T2" fmla="*/ 134 w 338"/>
                  <a:gd name="T3" fmla="*/ 0 h 199"/>
                  <a:gd name="T4" fmla="*/ 0 w 338"/>
                  <a:gd name="T5" fmla="*/ 173 h 199"/>
                  <a:gd name="T6" fmla="*/ 0 w 338"/>
                  <a:gd name="T7" fmla="*/ 199 h 199"/>
                  <a:gd name="T8" fmla="*/ 275 w 338"/>
                  <a:gd name="T9" fmla="*/ 199 h 199"/>
                  <a:gd name="T10" fmla="*/ 338 w 338"/>
                  <a:gd name="T11" fmla="*/ 118 h 199"/>
                  <a:gd name="T12" fmla="*/ 338 w 338"/>
                  <a:gd name="T13" fmla="*/ 0 h 199"/>
                </a:gdLst>
                <a:ahLst/>
                <a:cxnLst>
                  <a:cxn ang="0">
                    <a:pos x="T0" y="T1"/>
                  </a:cxn>
                  <a:cxn ang="0">
                    <a:pos x="T2" y="T3"/>
                  </a:cxn>
                  <a:cxn ang="0">
                    <a:pos x="T4" y="T5"/>
                  </a:cxn>
                  <a:cxn ang="0">
                    <a:pos x="T6" y="T7"/>
                  </a:cxn>
                  <a:cxn ang="0">
                    <a:pos x="T8" y="T9"/>
                  </a:cxn>
                  <a:cxn ang="0">
                    <a:pos x="T10" y="T11"/>
                  </a:cxn>
                  <a:cxn ang="0">
                    <a:pos x="T12" y="T13"/>
                  </a:cxn>
                </a:cxnLst>
                <a:rect l="0" t="0" r="r" b="b"/>
                <a:pathLst>
                  <a:path w="338" h="199">
                    <a:moveTo>
                      <a:pt x="338" y="0"/>
                    </a:moveTo>
                    <a:lnTo>
                      <a:pt x="134" y="0"/>
                    </a:lnTo>
                    <a:lnTo>
                      <a:pt x="0" y="173"/>
                    </a:lnTo>
                    <a:lnTo>
                      <a:pt x="0" y="199"/>
                    </a:lnTo>
                    <a:lnTo>
                      <a:pt x="275" y="199"/>
                    </a:lnTo>
                    <a:lnTo>
                      <a:pt x="338" y="118"/>
                    </a:lnTo>
                    <a:lnTo>
                      <a:pt x="338" y="0"/>
                    </a:lnTo>
                    <a:close/>
                  </a:path>
                </a:pathLst>
              </a:custGeom>
              <a:solidFill>
                <a:srgbClr val="3EA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89" name="Freeform 129"/>
              <p:cNvSpPr>
                <a:spLocks/>
              </p:cNvSpPr>
              <p:nvPr/>
            </p:nvSpPr>
            <p:spPr bwMode="auto">
              <a:xfrm>
                <a:off x="6933" y="3226"/>
                <a:ext cx="338" cy="199"/>
              </a:xfrm>
              <a:custGeom>
                <a:avLst/>
                <a:gdLst>
                  <a:gd name="T0" fmla="*/ 338 w 338"/>
                  <a:gd name="T1" fmla="*/ 0 h 199"/>
                  <a:gd name="T2" fmla="*/ 134 w 338"/>
                  <a:gd name="T3" fmla="*/ 0 h 199"/>
                  <a:gd name="T4" fmla="*/ 0 w 338"/>
                  <a:gd name="T5" fmla="*/ 173 h 199"/>
                  <a:gd name="T6" fmla="*/ 0 w 338"/>
                  <a:gd name="T7" fmla="*/ 199 h 199"/>
                  <a:gd name="T8" fmla="*/ 275 w 338"/>
                  <a:gd name="T9" fmla="*/ 199 h 199"/>
                  <a:gd name="T10" fmla="*/ 338 w 338"/>
                  <a:gd name="T11" fmla="*/ 118 h 199"/>
                  <a:gd name="T12" fmla="*/ 338 w 338"/>
                  <a:gd name="T13" fmla="*/ 0 h 199"/>
                </a:gdLst>
                <a:ahLst/>
                <a:cxnLst>
                  <a:cxn ang="0">
                    <a:pos x="T0" y="T1"/>
                  </a:cxn>
                  <a:cxn ang="0">
                    <a:pos x="T2" y="T3"/>
                  </a:cxn>
                  <a:cxn ang="0">
                    <a:pos x="T4" y="T5"/>
                  </a:cxn>
                  <a:cxn ang="0">
                    <a:pos x="T6" y="T7"/>
                  </a:cxn>
                  <a:cxn ang="0">
                    <a:pos x="T8" y="T9"/>
                  </a:cxn>
                  <a:cxn ang="0">
                    <a:pos x="T10" y="T11"/>
                  </a:cxn>
                  <a:cxn ang="0">
                    <a:pos x="T12" y="T13"/>
                  </a:cxn>
                </a:cxnLst>
                <a:rect l="0" t="0" r="r" b="b"/>
                <a:pathLst>
                  <a:path w="338" h="199">
                    <a:moveTo>
                      <a:pt x="338" y="0"/>
                    </a:moveTo>
                    <a:lnTo>
                      <a:pt x="134" y="0"/>
                    </a:lnTo>
                    <a:lnTo>
                      <a:pt x="0" y="173"/>
                    </a:lnTo>
                    <a:lnTo>
                      <a:pt x="0" y="199"/>
                    </a:lnTo>
                    <a:lnTo>
                      <a:pt x="275" y="199"/>
                    </a:lnTo>
                    <a:lnTo>
                      <a:pt x="338" y="118"/>
                    </a:lnTo>
                    <a:lnTo>
                      <a:pt x="3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90" name="Rectangle 130"/>
              <p:cNvSpPr>
                <a:spLocks noChangeArrowheads="1"/>
              </p:cNvSpPr>
              <p:nvPr/>
            </p:nvSpPr>
            <p:spPr bwMode="auto">
              <a:xfrm>
                <a:off x="7102" y="3429"/>
                <a:ext cx="7" cy="6"/>
              </a:xfrm>
              <a:prstGeom prst="rect">
                <a:avLst/>
              </a:prstGeom>
              <a:solidFill>
                <a:srgbClr val="71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91" name="Rectangle 131"/>
              <p:cNvSpPr>
                <a:spLocks noChangeArrowheads="1"/>
              </p:cNvSpPr>
              <p:nvPr/>
            </p:nvSpPr>
            <p:spPr bwMode="auto">
              <a:xfrm>
                <a:off x="7102" y="3429"/>
                <a:ext cx="7" cy="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92" name="Rectangle 132"/>
              <p:cNvSpPr>
                <a:spLocks noChangeArrowheads="1"/>
              </p:cNvSpPr>
              <p:nvPr/>
            </p:nvSpPr>
            <p:spPr bwMode="auto">
              <a:xfrm>
                <a:off x="7039" y="3320"/>
                <a:ext cx="127"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93" name="Rectangle 133"/>
              <p:cNvSpPr>
                <a:spLocks noChangeArrowheads="1"/>
              </p:cNvSpPr>
              <p:nvPr/>
            </p:nvSpPr>
            <p:spPr bwMode="auto">
              <a:xfrm>
                <a:off x="7039" y="3359"/>
                <a:ext cx="91"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94" name="Freeform 134"/>
              <p:cNvSpPr>
                <a:spLocks noEditPoints="1"/>
              </p:cNvSpPr>
              <p:nvPr/>
            </p:nvSpPr>
            <p:spPr bwMode="auto">
              <a:xfrm>
                <a:off x="7039" y="3262"/>
                <a:ext cx="33" cy="44"/>
              </a:xfrm>
              <a:custGeom>
                <a:avLst/>
                <a:gdLst>
                  <a:gd name="T0" fmla="*/ 24 w 25"/>
                  <a:gd name="T1" fmla="*/ 16 h 33"/>
                  <a:gd name="T2" fmla="*/ 22 w 25"/>
                  <a:gd name="T3" fmla="*/ 16 h 33"/>
                  <a:gd name="T4" fmla="*/ 22 w 25"/>
                  <a:gd name="T5" fmla="*/ 10 h 33"/>
                  <a:gd name="T6" fmla="*/ 20 w 25"/>
                  <a:gd name="T7" fmla="*/ 3 h 33"/>
                  <a:gd name="T8" fmla="*/ 13 w 25"/>
                  <a:gd name="T9" fmla="*/ 0 h 33"/>
                  <a:gd name="T10" fmla="*/ 6 w 25"/>
                  <a:gd name="T11" fmla="*/ 3 h 33"/>
                  <a:gd name="T12" fmla="*/ 3 w 25"/>
                  <a:gd name="T13" fmla="*/ 10 h 33"/>
                  <a:gd name="T14" fmla="*/ 3 w 25"/>
                  <a:gd name="T15" fmla="*/ 16 h 33"/>
                  <a:gd name="T16" fmla="*/ 1 w 25"/>
                  <a:gd name="T17" fmla="*/ 16 h 33"/>
                  <a:gd name="T18" fmla="*/ 0 w 25"/>
                  <a:gd name="T19" fmla="*/ 17 h 33"/>
                  <a:gd name="T20" fmla="*/ 0 w 25"/>
                  <a:gd name="T21" fmla="*/ 32 h 33"/>
                  <a:gd name="T22" fmla="*/ 1 w 25"/>
                  <a:gd name="T23" fmla="*/ 33 h 33"/>
                  <a:gd name="T24" fmla="*/ 24 w 25"/>
                  <a:gd name="T25" fmla="*/ 33 h 33"/>
                  <a:gd name="T26" fmla="*/ 25 w 25"/>
                  <a:gd name="T27" fmla="*/ 32 h 33"/>
                  <a:gd name="T28" fmla="*/ 25 w 25"/>
                  <a:gd name="T29" fmla="*/ 17 h 33"/>
                  <a:gd name="T30" fmla="*/ 24 w 25"/>
                  <a:gd name="T31" fmla="*/ 16 h 33"/>
                  <a:gd name="T32" fmla="*/ 7 w 25"/>
                  <a:gd name="T33" fmla="*/ 10 h 33"/>
                  <a:gd name="T34" fmla="*/ 9 w 25"/>
                  <a:gd name="T35" fmla="*/ 6 h 33"/>
                  <a:gd name="T36" fmla="*/ 13 w 25"/>
                  <a:gd name="T37" fmla="*/ 4 h 33"/>
                  <a:gd name="T38" fmla="*/ 16 w 25"/>
                  <a:gd name="T39" fmla="*/ 6 h 33"/>
                  <a:gd name="T40" fmla="*/ 18 w 25"/>
                  <a:gd name="T41" fmla="*/ 10 h 33"/>
                  <a:gd name="T42" fmla="*/ 18 w 25"/>
                  <a:gd name="T43" fmla="*/ 16 h 33"/>
                  <a:gd name="T44" fmla="*/ 7 w 25"/>
                  <a:gd name="T45" fmla="*/ 16 h 33"/>
                  <a:gd name="T46" fmla="*/ 7 w 25"/>
                  <a:gd name="T47"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33">
                    <a:moveTo>
                      <a:pt x="24" y="16"/>
                    </a:moveTo>
                    <a:cubicBezTo>
                      <a:pt x="22" y="16"/>
                      <a:pt x="22" y="16"/>
                      <a:pt x="22" y="16"/>
                    </a:cubicBezTo>
                    <a:cubicBezTo>
                      <a:pt x="22" y="10"/>
                      <a:pt x="22" y="10"/>
                      <a:pt x="22" y="10"/>
                    </a:cubicBezTo>
                    <a:cubicBezTo>
                      <a:pt x="22" y="7"/>
                      <a:pt x="21" y="5"/>
                      <a:pt x="20" y="3"/>
                    </a:cubicBezTo>
                    <a:cubicBezTo>
                      <a:pt x="18" y="1"/>
                      <a:pt x="15" y="0"/>
                      <a:pt x="13" y="0"/>
                    </a:cubicBezTo>
                    <a:cubicBezTo>
                      <a:pt x="10" y="0"/>
                      <a:pt x="7" y="1"/>
                      <a:pt x="6" y="3"/>
                    </a:cubicBezTo>
                    <a:cubicBezTo>
                      <a:pt x="4" y="5"/>
                      <a:pt x="3" y="7"/>
                      <a:pt x="3" y="10"/>
                    </a:cubicBezTo>
                    <a:cubicBezTo>
                      <a:pt x="3" y="16"/>
                      <a:pt x="3" y="16"/>
                      <a:pt x="3" y="16"/>
                    </a:cubicBezTo>
                    <a:cubicBezTo>
                      <a:pt x="1" y="16"/>
                      <a:pt x="1" y="16"/>
                      <a:pt x="1" y="16"/>
                    </a:cubicBezTo>
                    <a:cubicBezTo>
                      <a:pt x="0" y="16"/>
                      <a:pt x="0" y="16"/>
                      <a:pt x="0" y="17"/>
                    </a:cubicBezTo>
                    <a:cubicBezTo>
                      <a:pt x="0" y="32"/>
                      <a:pt x="0" y="32"/>
                      <a:pt x="0" y="32"/>
                    </a:cubicBezTo>
                    <a:cubicBezTo>
                      <a:pt x="0" y="33"/>
                      <a:pt x="0" y="33"/>
                      <a:pt x="1" y="33"/>
                    </a:cubicBezTo>
                    <a:cubicBezTo>
                      <a:pt x="24" y="33"/>
                      <a:pt x="24" y="33"/>
                      <a:pt x="24" y="33"/>
                    </a:cubicBezTo>
                    <a:cubicBezTo>
                      <a:pt x="25" y="33"/>
                      <a:pt x="25" y="33"/>
                      <a:pt x="25" y="32"/>
                    </a:cubicBezTo>
                    <a:cubicBezTo>
                      <a:pt x="25" y="17"/>
                      <a:pt x="25" y="17"/>
                      <a:pt x="25" y="17"/>
                    </a:cubicBezTo>
                    <a:cubicBezTo>
                      <a:pt x="25" y="16"/>
                      <a:pt x="25" y="16"/>
                      <a:pt x="24" y="16"/>
                    </a:cubicBezTo>
                    <a:moveTo>
                      <a:pt x="7" y="10"/>
                    </a:moveTo>
                    <a:cubicBezTo>
                      <a:pt x="7" y="9"/>
                      <a:pt x="8" y="7"/>
                      <a:pt x="9" y="6"/>
                    </a:cubicBezTo>
                    <a:cubicBezTo>
                      <a:pt x="10" y="5"/>
                      <a:pt x="11" y="4"/>
                      <a:pt x="13" y="4"/>
                    </a:cubicBezTo>
                    <a:cubicBezTo>
                      <a:pt x="14" y="4"/>
                      <a:pt x="15" y="5"/>
                      <a:pt x="16" y="6"/>
                    </a:cubicBezTo>
                    <a:cubicBezTo>
                      <a:pt x="17" y="7"/>
                      <a:pt x="18" y="9"/>
                      <a:pt x="18" y="10"/>
                    </a:cubicBezTo>
                    <a:cubicBezTo>
                      <a:pt x="18" y="16"/>
                      <a:pt x="18" y="16"/>
                      <a:pt x="18" y="16"/>
                    </a:cubicBezTo>
                    <a:cubicBezTo>
                      <a:pt x="7" y="16"/>
                      <a:pt x="7" y="16"/>
                      <a:pt x="7" y="16"/>
                    </a:cubicBezTo>
                    <a:lnTo>
                      <a:pt x="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95" name="Freeform 135"/>
              <p:cNvSpPr>
                <a:spLocks noEditPoints="1"/>
              </p:cNvSpPr>
              <p:nvPr/>
            </p:nvSpPr>
            <p:spPr bwMode="auto">
              <a:xfrm>
                <a:off x="7138" y="3352"/>
                <a:ext cx="32" cy="32"/>
              </a:xfrm>
              <a:custGeom>
                <a:avLst/>
                <a:gdLst>
                  <a:gd name="T0" fmla="*/ 13 w 25"/>
                  <a:gd name="T1" fmla="*/ 0 h 25"/>
                  <a:gd name="T2" fmla="*/ 25 w 25"/>
                  <a:gd name="T3" fmla="*/ 12 h 25"/>
                  <a:gd name="T4" fmla="*/ 13 w 25"/>
                  <a:gd name="T5" fmla="*/ 25 h 25"/>
                  <a:gd name="T6" fmla="*/ 0 w 25"/>
                  <a:gd name="T7" fmla="*/ 12 h 25"/>
                  <a:gd name="T8" fmla="*/ 13 w 25"/>
                  <a:gd name="T9" fmla="*/ 0 h 25"/>
                  <a:gd name="T10" fmla="*/ 13 w 25"/>
                  <a:gd name="T11" fmla="*/ 1 h 25"/>
                  <a:gd name="T12" fmla="*/ 1 w 25"/>
                  <a:gd name="T13" fmla="*/ 12 h 25"/>
                  <a:gd name="T14" fmla="*/ 13 w 25"/>
                  <a:gd name="T15" fmla="*/ 23 h 25"/>
                  <a:gd name="T16" fmla="*/ 24 w 25"/>
                  <a:gd name="T17" fmla="*/ 12 h 25"/>
                  <a:gd name="T18" fmla="*/ 13 w 25"/>
                  <a:gd name="T1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5">
                    <a:moveTo>
                      <a:pt x="13" y="0"/>
                    </a:moveTo>
                    <a:cubicBezTo>
                      <a:pt x="20" y="0"/>
                      <a:pt x="25" y="5"/>
                      <a:pt x="25" y="12"/>
                    </a:cubicBezTo>
                    <a:cubicBezTo>
                      <a:pt x="25" y="19"/>
                      <a:pt x="20" y="25"/>
                      <a:pt x="13" y="25"/>
                    </a:cubicBezTo>
                    <a:cubicBezTo>
                      <a:pt x="6" y="25"/>
                      <a:pt x="0" y="19"/>
                      <a:pt x="0" y="12"/>
                    </a:cubicBezTo>
                    <a:cubicBezTo>
                      <a:pt x="0" y="5"/>
                      <a:pt x="6" y="0"/>
                      <a:pt x="13" y="0"/>
                    </a:cubicBezTo>
                    <a:moveTo>
                      <a:pt x="13" y="1"/>
                    </a:moveTo>
                    <a:cubicBezTo>
                      <a:pt x="6" y="1"/>
                      <a:pt x="1" y="6"/>
                      <a:pt x="1" y="12"/>
                    </a:cubicBezTo>
                    <a:cubicBezTo>
                      <a:pt x="1" y="18"/>
                      <a:pt x="6" y="23"/>
                      <a:pt x="13" y="23"/>
                    </a:cubicBezTo>
                    <a:cubicBezTo>
                      <a:pt x="19" y="23"/>
                      <a:pt x="24" y="18"/>
                      <a:pt x="24" y="12"/>
                    </a:cubicBezTo>
                    <a:cubicBezTo>
                      <a:pt x="24" y="6"/>
                      <a:pt x="19" y="1"/>
                      <a:pt x="13"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96" name="Freeform 136"/>
              <p:cNvSpPr>
                <a:spLocks/>
              </p:cNvSpPr>
              <p:nvPr/>
            </p:nvSpPr>
            <p:spPr bwMode="auto">
              <a:xfrm>
                <a:off x="7145" y="3361"/>
                <a:ext cx="17" cy="13"/>
              </a:xfrm>
              <a:custGeom>
                <a:avLst/>
                <a:gdLst>
                  <a:gd name="T0" fmla="*/ 12 w 17"/>
                  <a:gd name="T1" fmla="*/ 5 h 13"/>
                  <a:gd name="T2" fmla="*/ 7 w 17"/>
                  <a:gd name="T3" fmla="*/ 0 h 13"/>
                  <a:gd name="T4" fmla="*/ 11 w 17"/>
                  <a:gd name="T5" fmla="*/ 0 h 13"/>
                  <a:gd name="T6" fmla="*/ 17 w 17"/>
                  <a:gd name="T7" fmla="*/ 6 h 13"/>
                  <a:gd name="T8" fmla="*/ 11 w 17"/>
                  <a:gd name="T9" fmla="*/ 13 h 13"/>
                  <a:gd name="T10" fmla="*/ 7 w 17"/>
                  <a:gd name="T11" fmla="*/ 13 h 13"/>
                  <a:gd name="T12" fmla="*/ 12 w 17"/>
                  <a:gd name="T13" fmla="*/ 8 h 13"/>
                  <a:gd name="T14" fmla="*/ 0 w 17"/>
                  <a:gd name="T15" fmla="*/ 8 h 13"/>
                  <a:gd name="T16" fmla="*/ 0 w 17"/>
                  <a:gd name="T17" fmla="*/ 5 h 13"/>
                  <a:gd name="T18" fmla="*/ 12 w 17"/>
                  <a:gd name="T19"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3">
                    <a:moveTo>
                      <a:pt x="12" y="5"/>
                    </a:moveTo>
                    <a:lnTo>
                      <a:pt x="7" y="0"/>
                    </a:lnTo>
                    <a:lnTo>
                      <a:pt x="11" y="0"/>
                    </a:lnTo>
                    <a:lnTo>
                      <a:pt x="17" y="6"/>
                    </a:lnTo>
                    <a:lnTo>
                      <a:pt x="11" y="13"/>
                    </a:lnTo>
                    <a:lnTo>
                      <a:pt x="7" y="13"/>
                    </a:lnTo>
                    <a:lnTo>
                      <a:pt x="12" y="8"/>
                    </a:lnTo>
                    <a:lnTo>
                      <a:pt x="0" y="8"/>
                    </a:lnTo>
                    <a:lnTo>
                      <a:pt x="0" y="5"/>
                    </a:ln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97" name="Freeform 137"/>
              <p:cNvSpPr>
                <a:spLocks/>
              </p:cNvSpPr>
              <p:nvPr/>
            </p:nvSpPr>
            <p:spPr bwMode="auto">
              <a:xfrm>
                <a:off x="6989" y="3448"/>
                <a:ext cx="246" cy="59"/>
              </a:xfrm>
              <a:custGeom>
                <a:avLst/>
                <a:gdLst>
                  <a:gd name="T0" fmla="*/ 0 w 246"/>
                  <a:gd name="T1" fmla="*/ 0 h 59"/>
                  <a:gd name="T2" fmla="*/ 201 w 246"/>
                  <a:gd name="T3" fmla="*/ 0 h 59"/>
                  <a:gd name="T4" fmla="*/ 246 w 246"/>
                  <a:gd name="T5" fmla="*/ 57 h 59"/>
                  <a:gd name="T6" fmla="*/ 246 w 246"/>
                  <a:gd name="T7" fmla="*/ 59 h 59"/>
                  <a:gd name="T8" fmla="*/ 45 w 246"/>
                  <a:gd name="T9" fmla="*/ 58 h 59"/>
                  <a:gd name="T10" fmla="*/ 0 w 246"/>
                  <a:gd name="T11" fmla="*/ 3 h 59"/>
                  <a:gd name="T12" fmla="*/ 0 w 246"/>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246" h="59">
                    <a:moveTo>
                      <a:pt x="0" y="0"/>
                    </a:moveTo>
                    <a:lnTo>
                      <a:pt x="201" y="0"/>
                    </a:lnTo>
                    <a:lnTo>
                      <a:pt x="246" y="57"/>
                    </a:lnTo>
                    <a:lnTo>
                      <a:pt x="246" y="59"/>
                    </a:lnTo>
                    <a:lnTo>
                      <a:pt x="45" y="58"/>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98" name="Freeform 138"/>
              <p:cNvSpPr>
                <a:spLocks/>
              </p:cNvSpPr>
              <p:nvPr/>
            </p:nvSpPr>
            <p:spPr bwMode="auto">
              <a:xfrm>
                <a:off x="6989" y="3448"/>
                <a:ext cx="246" cy="57"/>
              </a:xfrm>
              <a:custGeom>
                <a:avLst/>
                <a:gdLst>
                  <a:gd name="T0" fmla="*/ 45 w 246"/>
                  <a:gd name="T1" fmla="*/ 57 h 57"/>
                  <a:gd name="T2" fmla="*/ 246 w 246"/>
                  <a:gd name="T3" fmla="*/ 57 h 57"/>
                  <a:gd name="T4" fmla="*/ 201 w 246"/>
                  <a:gd name="T5" fmla="*/ 0 h 57"/>
                  <a:gd name="T6" fmla="*/ 0 w 246"/>
                  <a:gd name="T7" fmla="*/ 0 h 57"/>
                  <a:gd name="T8" fmla="*/ 45 w 246"/>
                  <a:gd name="T9" fmla="*/ 57 h 57"/>
                </a:gdLst>
                <a:ahLst/>
                <a:cxnLst>
                  <a:cxn ang="0">
                    <a:pos x="T0" y="T1"/>
                  </a:cxn>
                  <a:cxn ang="0">
                    <a:pos x="T2" y="T3"/>
                  </a:cxn>
                  <a:cxn ang="0">
                    <a:pos x="T4" y="T5"/>
                  </a:cxn>
                  <a:cxn ang="0">
                    <a:pos x="T6" y="T7"/>
                  </a:cxn>
                  <a:cxn ang="0">
                    <a:pos x="T8" y="T9"/>
                  </a:cxn>
                </a:cxnLst>
                <a:rect l="0" t="0" r="r" b="b"/>
                <a:pathLst>
                  <a:path w="246" h="57">
                    <a:moveTo>
                      <a:pt x="45" y="57"/>
                    </a:moveTo>
                    <a:lnTo>
                      <a:pt x="246" y="57"/>
                    </a:lnTo>
                    <a:lnTo>
                      <a:pt x="201" y="0"/>
                    </a:lnTo>
                    <a:lnTo>
                      <a:pt x="0" y="0"/>
                    </a:lnTo>
                    <a:lnTo>
                      <a:pt x="45" y="57"/>
                    </a:lnTo>
                    <a:close/>
                  </a:path>
                </a:pathLst>
              </a:custGeom>
              <a:solidFill>
                <a:srgbClr val="51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99" name="Freeform 139"/>
              <p:cNvSpPr>
                <a:spLocks/>
              </p:cNvSpPr>
              <p:nvPr/>
            </p:nvSpPr>
            <p:spPr bwMode="auto">
              <a:xfrm>
                <a:off x="7001" y="3464"/>
                <a:ext cx="173" cy="5"/>
              </a:xfrm>
              <a:custGeom>
                <a:avLst/>
                <a:gdLst>
                  <a:gd name="T0" fmla="*/ 168 w 173"/>
                  <a:gd name="T1" fmla="*/ 5 h 5"/>
                  <a:gd name="T2" fmla="*/ 5 w 173"/>
                  <a:gd name="T3" fmla="*/ 5 h 5"/>
                  <a:gd name="T4" fmla="*/ 0 w 173"/>
                  <a:gd name="T5" fmla="*/ 0 h 5"/>
                  <a:gd name="T6" fmla="*/ 173 w 173"/>
                  <a:gd name="T7" fmla="*/ 0 h 5"/>
                  <a:gd name="T8" fmla="*/ 168 w 173"/>
                  <a:gd name="T9" fmla="*/ 5 h 5"/>
                </a:gdLst>
                <a:ahLst/>
                <a:cxnLst>
                  <a:cxn ang="0">
                    <a:pos x="T0" y="T1"/>
                  </a:cxn>
                  <a:cxn ang="0">
                    <a:pos x="T2" y="T3"/>
                  </a:cxn>
                  <a:cxn ang="0">
                    <a:pos x="T4" y="T5"/>
                  </a:cxn>
                  <a:cxn ang="0">
                    <a:pos x="T6" y="T7"/>
                  </a:cxn>
                  <a:cxn ang="0">
                    <a:pos x="T8" y="T9"/>
                  </a:cxn>
                </a:cxnLst>
                <a:rect l="0" t="0" r="r" b="b"/>
                <a:pathLst>
                  <a:path w="173" h="5">
                    <a:moveTo>
                      <a:pt x="168" y="5"/>
                    </a:moveTo>
                    <a:lnTo>
                      <a:pt x="5" y="5"/>
                    </a:lnTo>
                    <a:lnTo>
                      <a:pt x="0" y="0"/>
                    </a:lnTo>
                    <a:lnTo>
                      <a:pt x="173" y="0"/>
                    </a:lnTo>
                    <a:lnTo>
                      <a:pt x="16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100" name="Freeform 140"/>
              <p:cNvSpPr>
                <a:spLocks/>
              </p:cNvSpPr>
              <p:nvPr/>
            </p:nvSpPr>
            <p:spPr bwMode="auto">
              <a:xfrm>
                <a:off x="7008" y="3471"/>
                <a:ext cx="160" cy="6"/>
              </a:xfrm>
              <a:custGeom>
                <a:avLst/>
                <a:gdLst>
                  <a:gd name="T0" fmla="*/ 154 w 160"/>
                  <a:gd name="T1" fmla="*/ 6 h 6"/>
                  <a:gd name="T2" fmla="*/ 4 w 160"/>
                  <a:gd name="T3" fmla="*/ 6 h 6"/>
                  <a:gd name="T4" fmla="*/ 0 w 160"/>
                  <a:gd name="T5" fmla="*/ 0 h 6"/>
                  <a:gd name="T6" fmla="*/ 160 w 160"/>
                  <a:gd name="T7" fmla="*/ 0 h 6"/>
                  <a:gd name="T8" fmla="*/ 154 w 160"/>
                  <a:gd name="T9" fmla="*/ 6 h 6"/>
                </a:gdLst>
                <a:ahLst/>
                <a:cxnLst>
                  <a:cxn ang="0">
                    <a:pos x="T0" y="T1"/>
                  </a:cxn>
                  <a:cxn ang="0">
                    <a:pos x="T2" y="T3"/>
                  </a:cxn>
                  <a:cxn ang="0">
                    <a:pos x="T4" y="T5"/>
                  </a:cxn>
                  <a:cxn ang="0">
                    <a:pos x="T6" y="T7"/>
                  </a:cxn>
                  <a:cxn ang="0">
                    <a:pos x="T8" y="T9"/>
                  </a:cxn>
                </a:cxnLst>
                <a:rect l="0" t="0" r="r" b="b"/>
                <a:pathLst>
                  <a:path w="160" h="6">
                    <a:moveTo>
                      <a:pt x="154" y="6"/>
                    </a:moveTo>
                    <a:lnTo>
                      <a:pt x="4" y="6"/>
                    </a:lnTo>
                    <a:lnTo>
                      <a:pt x="0" y="0"/>
                    </a:lnTo>
                    <a:lnTo>
                      <a:pt x="160" y="0"/>
                    </a:lnTo>
                    <a:lnTo>
                      <a:pt x="15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101" name="Freeform 141"/>
              <p:cNvSpPr>
                <a:spLocks/>
              </p:cNvSpPr>
              <p:nvPr/>
            </p:nvSpPr>
            <p:spPr bwMode="auto">
              <a:xfrm>
                <a:off x="7013" y="3479"/>
                <a:ext cx="148" cy="5"/>
              </a:xfrm>
              <a:custGeom>
                <a:avLst/>
                <a:gdLst>
                  <a:gd name="T0" fmla="*/ 142 w 148"/>
                  <a:gd name="T1" fmla="*/ 5 h 5"/>
                  <a:gd name="T2" fmla="*/ 5 w 148"/>
                  <a:gd name="T3" fmla="*/ 5 h 5"/>
                  <a:gd name="T4" fmla="*/ 0 w 148"/>
                  <a:gd name="T5" fmla="*/ 0 h 5"/>
                  <a:gd name="T6" fmla="*/ 148 w 148"/>
                  <a:gd name="T7" fmla="*/ 0 h 5"/>
                  <a:gd name="T8" fmla="*/ 142 w 148"/>
                  <a:gd name="T9" fmla="*/ 5 h 5"/>
                </a:gdLst>
                <a:ahLst/>
                <a:cxnLst>
                  <a:cxn ang="0">
                    <a:pos x="T0" y="T1"/>
                  </a:cxn>
                  <a:cxn ang="0">
                    <a:pos x="T2" y="T3"/>
                  </a:cxn>
                  <a:cxn ang="0">
                    <a:pos x="T4" y="T5"/>
                  </a:cxn>
                  <a:cxn ang="0">
                    <a:pos x="T6" y="T7"/>
                  </a:cxn>
                  <a:cxn ang="0">
                    <a:pos x="T8" y="T9"/>
                  </a:cxn>
                </a:cxnLst>
                <a:rect l="0" t="0" r="r" b="b"/>
                <a:pathLst>
                  <a:path w="148" h="5">
                    <a:moveTo>
                      <a:pt x="142" y="5"/>
                    </a:moveTo>
                    <a:lnTo>
                      <a:pt x="5" y="5"/>
                    </a:lnTo>
                    <a:lnTo>
                      <a:pt x="0" y="0"/>
                    </a:lnTo>
                    <a:lnTo>
                      <a:pt x="148" y="0"/>
                    </a:lnTo>
                    <a:lnTo>
                      <a:pt x="14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102" name="Freeform 142"/>
              <p:cNvSpPr>
                <a:spLocks/>
              </p:cNvSpPr>
              <p:nvPr/>
            </p:nvSpPr>
            <p:spPr bwMode="auto">
              <a:xfrm>
                <a:off x="7018" y="3485"/>
                <a:ext cx="135" cy="7"/>
              </a:xfrm>
              <a:custGeom>
                <a:avLst/>
                <a:gdLst>
                  <a:gd name="T0" fmla="*/ 130 w 135"/>
                  <a:gd name="T1" fmla="*/ 7 h 7"/>
                  <a:gd name="T2" fmla="*/ 5 w 135"/>
                  <a:gd name="T3" fmla="*/ 7 h 7"/>
                  <a:gd name="T4" fmla="*/ 0 w 135"/>
                  <a:gd name="T5" fmla="*/ 0 h 7"/>
                  <a:gd name="T6" fmla="*/ 135 w 135"/>
                  <a:gd name="T7" fmla="*/ 0 h 7"/>
                  <a:gd name="T8" fmla="*/ 130 w 135"/>
                  <a:gd name="T9" fmla="*/ 7 h 7"/>
                </a:gdLst>
                <a:ahLst/>
                <a:cxnLst>
                  <a:cxn ang="0">
                    <a:pos x="T0" y="T1"/>
                  </a:cxn>
                  <a:cxn ang="0">
                    <a:pos x="T2" y="T3"/>
                  </a:cxn>
                  <a:cxn ang="0">
                    <a:pos x="T4" y="T5"/>
                  </a:cxn>
                  <a:cxn ang="0">
                    <a:pos x="T6" y="T7"/>
                  </a:cxn>
                  <a:cxn ang="0">
                    <a:pos x="T8" y="T9"/>
                  </a:cxn>
                </a:cxnLst>
                <a:rect l="0" t="0" r="r" b="b"/>
                <a:pathLst>
                  <a:path w="135" h="7">
                    <a:moveTo>
                      <a:pt x="130" y="7"/>
                    </a:moveTo>
                    <a:lnTo>
                      <a:pt x="5" y="7"/>
                    </a:lnTo>
                    <a:lnTo>
                      <a:pt x="0" y="0"/>
                    </a:lnTo>
                    <a:lnTo>
                      <a:pt x="135" y="0"/>
                    </a:lnTo>
                    <a:lnTo>
                      <a:pt x="13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103" name="Freeform 143"/>
              <p:cNvSpPr>
                <a:spLocks/>
              </p:cNvSpPr>
              <p:nvPr/>
            </p:nvSpPr>
            <p:spPr bwMode="auto">
              <a:xfrm>
                <a:off x="7023" y="3493"/>
                <a:ext cx="124" cy="5"/>
              </a:xfrm>
              <a:custGeom>
                <a:avLst/>
                <a:gdLst>
                  <a:gd name="T0" fmla="*/ 117 w 124"/>
                  <a:gd name="T1" fmla="*/ 5 h 5"/>
                  <a:gd name="T2" fmla="*/ 6 w 124"/>
                  <a:gd name="T3" fmla="*/ 5 h 5"/>
                  <a:gd name="T4" fmla="*/ 0 w 124"/>
                  <a:gd name="T5" fmla="*/ 0 h 5"/>
                  <a:gd name="T6" fmla="*/ 124 w 124"/>
                  <a:gd name="T7" fmla="*/ 0 h 5"/>
                  <a:gd name="T8" fmla="*/ 117 w 124"/>
                  <a:gd name="T9" fmla="*/ 5 h 5"/>
                </a:gdLst>
                <a:ahLst/>
                <a:cxnLst>
                  <a:cxn ang="0">
                    <a:pos x="T0" y="T1"/>
                  </a:cxn>
                  <a:cxn ang="0">
                    <a:pos x="T2" y="T3"/>
                  </a:cxn>
                  <a:cxn ang="0">
                    <a:pos x="T4" y="T5"/>
                  </a:cxn>
                  <a:cxn ang="0">
                    <a:pos x="T6" y="T7"/>
                  </a:cxn>
                  <a:cxn ang="0">
                    <a:pos x="T8" y="T9"/>
                  </a:cxn>
                </a:cxnLst>
                <a:rect l="0" t="0" r="r" b="b"/>
                <a:pathLst>
                  <a:path w="124" h="5">
                    <a:moveTo>
                      <a:pt x="117" y="5"/>
                    </a:moveTo>
                    <a:lnTo>
                      <a:pt x="6" y="5"/>
                    </a:lnTo>
                    <a:lnTo>
                      <a:pt x="0" y="0"/>
                    </a:lnTo>
                    <a:lnTo>
                      <a:pt x="124" y="0"/>
                    </a:lnTo>
                    <a:lnTo>
                      <a:pt x="11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104" name="Freeform 144"/>
              <p:cNvSpPr>
                <a:spLocks/>
              </p:cNvSpPr>
              <p:nvPr/>
            </p:nvSpPr>
            <p:spPr bwMode="auto">
              <a:xfrm>
                <a:off x="7030" y="3500"/>
                <a:ext cx="109" cy="5"/>
              </a:xfrm>
              <a:custGeom>
                <a:avLst/>
                <a:gdLst>
                  <a:gd name="T0" fmla="*/ 105 w 109"/>
                  <a:gd name="T1" fmla="*/ 5 h 5"/>
                  <a:gd name="T2" fmla="*/ 3 w 109"/>
                  <a:gd name="T3" fmla="*/ 5 h 5"/>
                  <a:gd name="T4" fmla="*/ 0 w 109"/>
                  <a:gd name="T5" fmla="*/ 0 h 5"/>
                  <a:gd name="T6" fmla="*/ 109 w 109"/>
                  <a:gd name="T7" fmla="*/ 0 h 5"/>
                  <a:gd name="T8" fmla="*/ 105 w 109"/>
                  <a:gd name="T9" fmla="*/ 5 h 5"/>
                </a:gdLst>
                <a:ahLst/>
                <a:cxnLst>
                  <a:cxn ang="0">
                    <a:pos x="T0" y="T1"/>
                  </a:cxn>
                  <a:cxn ang="0">
                    <a:pos x="T2" y="T3"/>
                  </a:cxn>
                  <a:cxn ang="0">
                    <a:pos x="T4" y="T5"/>
                  </a:cxn>
                  <a:cxn ang="0">
                    <a:pos x="T6" y="T7"/>
                  </a:cxn>
                  <a:cxn ang="0">
                    <a:pos x="T8" y="T9"/>
                  </a:cxn>
                </a:cxnLst>
                <a:rect l="0" t="0" r="r" b="b"/>
                <a:pathLst>
                  <a:path w="109" h="5">
                    <a:moveTo>
                      <a:pt x="105" y="5"/>
                    </a:moveTo>
                    <a:lnTo>
                      <a:pt x="3" y="5"/>
                    </a:lnTo>
                    <a:lnTo>
                      <a:pt x="0" y="0"/>
                    </a:lnTo>
                    <a:lnTo>
                      <a:pt x="109" y="0"/>
                    </a:lnTo>
                    <a:lnTo>
                      <a:pt x="10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105" name="Freeform 145"/>
              <p:cNvSpPr>
                <a:spLocks/>
              </p:cNvSpPr>
              <p:nvPr/>
            </p:nvSpPr>
            <p:spPr bwMode="auto">
              <a:xfrm>
                <a:off x="6996" y="3456"/>
                <a:ext cx="186" cy="7"/>
              </a:xfrm>
              <a:custGeom>
                <a:avLst/>
                <a:gdLst>
                  <a:gd name="T0" fmla="*/ 186 w 186"/>
                  <a:gd name="T1" fmla="*/ 0 h 7"/>
                  <a:gd name="T2" fmla="*/ 180 w 186"/>
                  <a:gd name="T3" fmla="*/ 7 h 7"/>
                  <a:gd name="T4" fmla="*/ 5 w 186"/>
                  <a:gd name="T5" fmla="*/ 7 h 7"/>
                  <a:gd name="T6" fmla="*/ 0 w 186"/>
                  <a:gd name="T7" fmla="*/ 0 h 7"/>
                  <a:gd name="T8" fmla="*/ 186 w 186"/>
                  <a:gd name="T9" fmla="*/ 0 h 7"/>
                </a:gdLst>
                <a:ahLst/>
                <a:cxnLst>
                  <a:cxn ang="0">
                    <a:pos x="T0" y="T1"/>
                  </a:cxn>
                  <a:cxn ang="0">
                    <a:pos x="T2" y="T3"/>
                  </a:cxn>
                  <a:cxn ang="0">
                    <a:pos x="T4" y="T5"/>
                  </a:cxn>
                  <a:cxn ang="0">
                    <a:pos x="T6" y="T7"/>
                  </a:cxn>
                  <a:cxn ang="0">
                    <a:pos x="T8" y="T9"/>
                  </a:cxn>
                </a:cxnLst>
                <a:rect l="0" t="0" r="r" b="b"/>
                <a:pathLst>
                  <a:path w="186" h="7">
                    <a:moveTo>
                      <a:pt x="186" y="0"/>
                    </a:moveTo>
                    <a:lnTo>
                      <a:pt x="180" y="7"/>
                    </a:lnTo>
                    <a:lnTo>
                      <a:pt x="5" y="7"/>
                    </a:lnTo>
                    <a:lnTo>
                      <a:pt x="0" y="0"/>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106" name="Freeform 146"/>
              <p:cNvSpPr>
                <a:spLocks/>
              </p:cNvSpPr>
              <p:nvPr/>
            </p:nvSpPr>
            <p:spPr bwMode="auto">
              <a:xfrm>
                <a:off x="6989" y="3448"/>
                <a:ext cx="201" cy="7"/>
              </a:xfrm>
              <a:custGeom>
                <a:avLst/>
                <a:gdLst>
                  <a:gd name="T0" fmla="*/ 0 w 201"/>
                  <a:gd name="T1" fmla="*/ 0 h 7"/>
                  <a:gd name="T2" fmla="*/ 201 w 201"/>
                  <a:gd name="T3" fmla="*/ 0 h 7"/>
                  <a:gd name="T4" fmla="*/ 194 w 201"/>
                  <a:gd name="T5" fmla="*/ 7 h 7"/>
                  <a:gd name="T6" fmla="*/ 7 w 201"/>
                  <a:gd name="T7" fmla="*/ 7 h 7"/>
                  <a:gd name="T8" fmla="*/ 0 w 201"/>
                  <a:gd name="T9" fmla="*/ 0 h 7"/>
                </a:gdLst>
                <a:ahLst/>
                <a:cxnLst>
                  <a:cxn ang="0">
                    <a:pos x="T0" y="T1"/>
                  </a:cxn>
                  <a:cxn ang="0">
                    <a:pos x="T2" y="T3"/>
                  </a:cxn>
                  <a:cxn ang="0">
                    <a:pos x="T4" y="T5"/>
                  </a:cxn>
                  <a:cxn ang="0">
                    <a:pos x="T6" y="T7"/>
                  </a:cxn>
                  <a:cxn ang="0">
                    <a:pos x="T8" y="T9"/>
                  </a:cxn>
                </a:cxnLst>
                <a:rect l="0" t="0" r="r" b="b"/>
                <a:pathLst>
                  <a:path w="201" h="7">
                    <a:moveTo>
                      <a:pt x="0" y="0"/>
                    </a:moveTo>
                    <a:lnTo>
                      <a:pt x="201" y="0"/>
                    </a:lnTo>
                    <a:lnTo>
                      <a:pt x="194" y="7"/>
                    </a:lnTo>
                    <a:lnTo>
                      <a:pt x="7" y="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107" name="Freeform 147"/>
              <p:cNvSpPr>
                <a:spLocks/>
              </p:cNvSpPr>
              <p:nvPr/>
            </p:nvSpPr>
            <p:spPr bwMode="auto">
              <a:xfrm>
                <a:off x="7174" y="3463"/>
                <a:ext cx="28" cy="1"/>
              </a:xfrm>
              <a:custGeom>
                <a:avLst/>
                <a:gdLst>
                  <a:gd name="T0" fmla="*/ 28 w 28"/>
                  <a:gd name="T1" fmla="*/ 0 h 1"/>
                  <a:gd name="T2" fmla="*/ 28 w 28"/>
                  <a:gd name="T3" fmla="*/ 1 h 1"/>
                  <a:gd name="T4" fmla="*/ 0 w 28"/>
                  <a:gd name="T5" fmla="*/ 1 h 1"/>
                  <a:gd name="T6" fmla="*/ 2 w 28"/>
                  <a:gd name="T7" fmla="*/ 0 h 1"/>
                  <a:gd name="T8" fmla="*/ 28 w 28"/>
                  <a:gd name="T9" fmla="*/ 0 h 1"/>
                </a:gdLst>
                <a:ahLst/>
                <a:cxnLst>
                  <a:cxn ang="0">
                    <a:pos x="T0" y="T1"/>
                  </a:cxn>
                  <a:cxn ang="0">
                    <a:pos x="T2" y="T3"/>
                  </a:cxn>
                  <a:cxn ang="0">
                    <a:pos x="T4" y="T5"/>
                  </a:cxn>
                  <a:cxn ang="0">
                    <a:pos x="T6" y="T7"/>
                  </a:cxn>
                  <a:cxn ang="0">
                    <a:pos x="T8" y="T9"/>
                  </a:cxn>
                </a:cxnLst>
                <a:rect l="0" t="0" r="r" b="b"/>
                <a:pathLst>
                  <a:path w="28" h="1">
                    <a:moveTo>
                      <a:pt x="28" y="0"/>
                    </a:moveTo>
                    <a:lnTo>
                      <a:pt x="28" y="1"/>
                    </a:lnTo>
                    <a:lnTo>
                      <a:pt x="0" y="1"/>
                    </a:lnTo>
                    <a:lnTo>
                      <a:pt x="2"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108" name="Freeform 148"/>
              <p:cNvSpPr>
                <a:spLocks/>
              </p:cNvSpPr>
              <p:nvPr/>
            </p:nvSpPr>
            <p:spPr bwMode="auto">
              <a:xfrm>
                <a:off x="7182" y="3455"/>
                <a:ext cx="15" cy="1"/>
              </a:xfrm>
              <a:custGeom>
                <a:avLst/>
                <a:gdLst>
                  <a:gd name="T0" fmla="*/ 13 w 15"/>
                  <a:gd name="T1" fmla="*/ 0 h 1"/>
                  <a:gd name="T2" fmla="*/ 15 w 15"/>
                  <a:gd name="T3" fmla="*/ 1 h 1"/>
                  <a:gd name="T4" fmla="*/ 0 w 15"/>
                  <a:gd name="T5" fmla="*/ 1 h 1"/>
                  <a:gd name="T6" fmla="*/ 1 w 15"/>
                  <a:gd name="T7" fmla="*/ 0 h 1"/>
                  <a:gd name="T8" fmla="*/ 13 w 15"/>
                  <a:gd name="T9" fmla="*/ 0 h 1"/>
                </a:gdLst>
                <a:ahLst/>
                <a:cxnLst>
                  <a:cxn ang="0">
                    <a:pos x="T0" y="T1"/>
                  </a:cxn>
                  <a:cxn ang="0">
                    <a:pos x="T2" y="T3"/>
                  </a:cxn>
                  <a:cxn ang="0">
                    <a:pos x="T4" y="T5"/>
                  </a:cxn>
                  <a:cxn ang="0">
                    <a:pos x="T6" y="T7"/>
                  </a:cxn>
                  <a:cxn ang="0">
                    <a:pos x="T8" y="T9"/>
                  </a:cxn>
                </a:cxnLst>
                <a:rect l="0" t="0" r="r" b="b"/>
                <a:pathLst>
                  <a:path w="15" h="1">
                    <a:moveTo>
                      <a:pt x="13" y="0"/>
                    </a:moveTo>
                    <a:lnTo>
                      <a:pt x="15" y="1"/>
                    </a:lnTo>
                    <a:lnTo>
                      <a:pt x="0" y="1"/>
                    </a:lnTo>
                    <a:lnTo>
                      <a:pt x="1" y="0"/>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109" name="Freeform 149"/>
              <p:cNvSpPr>
                <a:spLocks/>
              </p:cNvSpPr>
              <p:nvPr/>
            </p:nvSpPr>
            <p:spPr bwMode="auto">
              <a:xfrm>
                <a:off x="7168" y="3469"/>
                <a:ext cx="40" cy="2"/>
              </a:xfrm>
              <a:custGeom>
                <a:avLst/>
                <a:gdLst>
                  <a:gd name="T0" fmla="*/ 39 w 40"/>
                  <a:gd name="T1" fmla="*/ 0 h 2"/>
                  <a:gd name="T2" fmla="*/ 40 w 40"/>
                  <a:gd name="T3" fmla="*/ 2 h 2"/>
                  <a:gd name="T4" fmla="*/ 0 w 40"/>
                  <a:gd name="T5" fmla="*/ 2 h 2"/>
                  <a:gd name="T6" fmla="*/ 1 w 40"/>
                  <a:gd name="T7" fmla="*/ 0 h 2"/>
                  <a:gd name="T8" fmla="*/ 39 w 40"/>
                  <a:gd name="T9" fmla="*/ 0 h 2"/>
                </a:gdLst>
                <a:ahLst/>
                <a:cxnLst>
                  <a:cxn ang="0">
                    <a:pos x="T0" y="T1"/>
                  </a:cxn>
                  <a:cxn ang="0">
                    <a:pos x="T2" y="T3"/>
                  </a:cxn>
                  <a:cxn ang="0">
                    <a:pos x="T4" y="T5"/>
                  </a:cxn>
                  <a:cxn ang="0">
                    <a:pos x="T6" y="T7"/>
                  </a:cxn>
                  <a:cxn ang="0">
                    <a:pos x="T8" y="T9"/>
                  </a:cxn>
                </a:cxnLst>
                <a:rect l="0" t="0" r="r" b="b"/>
                <a:pathLst>
                  <a:path w="40" h="2">
                    <a:moveTo>
                      <a:pt x="39" y="0"/>
                    </a:moveTo>
                    <a:lnTo>
                      <a:pt x="40" y="2"/>
                    </a:lnTo>
                    <a:lnTo>
                      <a:pt x="0" y="2"/>
                    </a:lnTo>
                    <a:lnTo>
                      <a:pt x="1" y="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110" name="Freeform 150"/>
              <p:cNvSpPr>
                <a:spLocks/>
              </p:cNvSpPr>
              <p:nvPr/>
            </p:nvSpPr>
            <p:spPr bwMode="auto">
              <a:xfrm>
                <a:off x="7161" y="3477"/>
                <a:ext cx="53" cy="2"/>
              </a:xfrm>
              <a:custGeom>
                <a:avLst/>
                <a:gdLst>
                  <a:gd name="T0" fmla="*/ 51 w 53"/>
                  <a:gd name="T1" fmla="*/ 0 h 2"/>
                  <a:gd name="T2" fmla="*/ 53 w 53"/>
                  <a:gd name="T3" fmla="*/ 2 h 2"/>
                  <a:gd name="T4" fmla="*/ 0 w 53"/>
                  <a:gd name="T5" fmla="*/ 2 h 2"/>
                  <a:gd name="T6" fmla="*/ 1 w 53"/>
                  <a:gd name="T7" fmla="*/ 0 h 2"/>
                  <a:gd name="T8" fmla="*/ 51 w 53"/>
                  <a:gd name="T9" fmla="*/ 0 h 2"/>
                </a:gdLst>
                <a:ahLst/>
                <a:cxnLst>
                  <a:cxn ang="0">
                    <a:pos x="T0" y="T1"/>
                  </a:cxn>
                  <a:cxn ang="0">
                    <a:pos x="T2" y="T3"/>
                  </a:cxn>
                  <a:cxn ang="0">
                    <a:pos x="T4" y="T5"/>
                  </a:cxn>
                  <a:cxn ang="0">
                    <a:pos x="T6" y="T7"/>
                  </a:cxn>
                  <a:cxn ang="0">
                    <a:pos x="T8" y="T9"/>
                  </a:cxn>
                </a:cxnLst>
                <a:rect l="0" t="0" r="r" b="b"/>
                <a:pathLst>
                  <a:path w="53" h="2">
                    <a:moveTo>
                      <a:pt x="51" y="0"/>
                    </a:moveTo>
                    <a:lnTo>
                      <a:pt x="53" y="2"/>
                    </a:lnTo>
                    <a:lnTo>
                      <a:pt x="0" y="2"/>
                    </a:lnTo>
                    <a:lnTo>
                      <a:pt x="1"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111" name="Freeform 151"/>
              <p:cNvSpPr>
                <a:spLocks/>
              </p:cNvSpPr>
              <p:nvPr/>
            </p:nvSpPr>
            <p:spPr bwMode="auto">
              <a:xfrm>
                <a:off x="7153" y="3484"/>
                <a:ext cx="66" cy="1"/>
              </a:xfrm>
              <a:custGeom>
                <a:avLst/>
                <a:gdLst>
                  <a:gd name="T0" fmla="*/ 65 w 66"/>
                  <a:gd name="T1" fmla="*/ 0 h 1"/>
                  <a:gd name="T2" fmla="*/ 66 w 66"/>
                  <a:gd name="T3" fmla="*/ 1 h 1"/>
                  <a:gd name="T4" fmla="*/ 0 w 66"/>
                  <a:gd name="T5" fmla="*/ 1 h 1"/>
                  <a:gd name="T6" fmla="*/ 2 w 66"/>
                  <a:gd name="T7" fmla="*/ 0 h 1"/>
                  <a:gd name="T8" fmla="*/ 65 w 66"/>
                  <a:gd name="T9" fmla="*/ 0 h 1"/>
                </a:gdLst>
                <a:ahLst/>
                <a:cxnLst>
                  <a:cxn ang="0">
                    <a:pos x="T0" y="T1"/>
                  </a:cxn>
                  <a:cxn ang="0">
                    <a:pos x="T2" y="T3"/>
                  </a:cxn>
                  <a:cxn ang="0">
                    <a:pos x="T4" y="T5"/>
                  </a:cxn>
                  <a:cxn ang="0">
                    <a:pos x="T6" y="T7"/>
                  </a:cxn>
                  <a:cxn ang="0">
                    <a:pos x="T8" y="T9"/>
                  </a:cxn>
                </a:cxnLst>
                <a:rect l="0" t="0" r="r" b="b"/>
                <a:pathLst>
                  <a:path w="66" h="1">
                    <a:moveTo>
                      <a:pt x="65" y="0"/>
                    </a:moveTo>
                    <a:lnTo>
                      <a:pt x="66" y="1"/>
                    </a:lnTo>
                    <a:lnTo>
                      <a:pt x="0" y="1"/>
                    </a:lnTo>
                    <a:lnTo>
                      <a:pt x="2" y="0"/>
                    </a:lnTo>
                    <a:lnTo>
                      <a:pt x="6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112" name="Freeform 152"/>
              <p:cNvSpPr>
                <a:spLocks/>
              </p:cNvSpPr>
              <p:nvPr/>
            </p:nvSpPr>
            <p:spPr bwMode="auto">
              <a:xfrm>
                <a:off x="7139" y="3498"/>
                <a:ext cx="92" cy="2"/>
              </a:xfrm>
              <a:custGeom>
                <a:avLst/>
                <a:gdLst>
                  <a:gd name="T0" fmla="*/ 90 w 92"/>
                  <a:gd name="T1" fmla="*/ 0 h 2"/>
                  <a:gd name="T2" fmla="*/ 92 w 92"/>
                  <a:gd name="T3" fmla="*/ 2 h 2"/>
                  <a:gd name="T4" fmla="*/ 0 w 92"/>
                  <a:gd name="T5" fmla="*/ 2 h 2"/>
                  <a:gd name="T6" fmla="*/ 1 w 92"/>
                  <a:gd name="T7" fmla="*/ 0 h 2"/>
                  <a:gd name="T8" fmla="*/ 90 w 92"/>
                  <a:gd name="T9" fmla="*/ 0 h 2"/>
                </a:gdLst>
                <a:ahLst/>
                <a:cxnLst>
                  <a:cxn ang="0">
                    <a:pos x="T0" y="T1"/>
                  </a:cxn>
                  <a:cxn ang="0">
                    <a:pos x="T2" y="T3"/>
                  </a:cxn>
                  <a:cxn ang="0">
                    <a:pos x="T4" y="T5"/>
                  </a:cxn>
                  <a:cxn ang="0">
                    <a:pos x="T6" y="T7"/>
                  </a:cxn>
                  <a:cxn ang="0">
                    <a:pos x="T8" y="T9"/>
                  </a:cxn>
                </a:cxnLst>
                <a:rect l="0" t="0" r="r" b="b"/>
                <a:pathLst>
                  <a:path w="92" h="2">
                    <a:moveTo>
                      <a:pt x="90" y="0"/>
                    </a:moveTo>
                    <a:lnTo>
                      <a:pt x="92" y="2"/>
                    </a:lnTo>
                    <a:lnTo>
                      <a:pt x="0" y="2"/>
                    </a:lnTo>
                    <a:lnTo>
                      <a:pt x="1" y="0"/>
                    </a:lnTo>
                    <a:lnTo>
                      <a:pt x="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113" name="Freeform 153"/>
              <p:cNvSpPr>
                <a:spLocks/>
              </p:cNvSpPr>
              <p:nvPr/>
            </p:nvSpPr>
            <p:spPr bwMode="auto">
              <a:xfrm>
                <a:off x="7147" y="3492"/>
                <a:ext cx="77" cy="1"/>
              </a:xfrm>
              <a:custGeom>
                <a:avLst/>
                <a:gdLst>
                  <a:gd name="T0" fmla="*/ 77 w 77"/>
                  <a:gd name="T1" fmla="*/ 0 h 1"/>
                  <a:gd name="T2" fmla="*/ 77 w 77"/>
                  <a:gd name="T3" fmla="*/ 1 h 1"/>
                  <a:gd name="T4" fmla="*/ 0 w 77"/>
                  <a:gd name="T5" fmla="*/ 1 h 1"/>
                  <a:gd name="T6" fmla="*/ 1 w 77"/>
                  <a:gd name="T7" fmla="*/ 0 h 1"/>
                  <a:gd name="T8" fmla="*/ 77 w 77"/>
                  <a:gd name="T9" fmla="*/ 0 h 1"/>
                </a:gdLst>
                <a:ahLst/>
                <a:cxnLst>
                  <a:cxn ang="0">
                    <a:pos x="T0" y="T1"/>
                  </a:cxn>
                  <a:cxn ang="0">
                    <a:pos x="T2" y="T3"/>
                  </a:cxn>
                  <a:cxn ang="0">
                    <a:pos x="T4" y="T5"/>
                  </a:cxn>
                  <a:cxn ang="0">
                    <a:pos x="T6" y="T7"/>
                  </a:cxn>
                  <a:cxn ang="0">
                    <a:pos x="T8" y="T9"/>
                  </a:cxn>
                </a:cxnLst>
                <a:rect l="0" t="0" r="r" b="b"/>
                <a:pathLst>
                  <a:path w="77" h="1">
                    <a:moveTo>
                      <a:pt x="77" y="0"/>
                    </a:moveTo>
                    <a:lnTo>
                      <a:pt x="77" y="1"/>
                    </a:lnTo>
                    <a:lnTo>
                      <a:pt x="0" y="1"/>
                    </a:lnTo>
                    <a:lnTo>
                      <a:pt x="1" y="0"/>
                    </a:lnTo>
                    <a:lnTo>
                      <a:pt x="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114" name="Freeform 154"/>
              <p:cNvSpPr>
                <a:spLocks/>
              </p:cNvSpPr>
              <p:nvPr/>
            </p:nvSpPr>
            <p:spPr bwMode="auto">
              <a:xfrm>
                <a:off x="7198" y="3448"/>
                <a:ext cx="80" cy="46"/>
              </a:xfrm>
              <a:custGeom>
                <a:avLst/>
                <a:gdLst>
                  <a:gd name="T0" fmla="*/ 72 w 80"/>
                  <a:gd name="T1" fmla="*/ 32 h 46"/>
                  <a:gd name="T2" fmla="*/ 47 w 80"/>
                  <a:gd name="T3" fmla="*/ 0 h 46"/>
                  <a:gd name="T4" fmla="*/ 12 w 80"/>
                  <a:gd name="T5" fmla="*/ 0 h 46"/>
                  <a:gd name="T6" fmla="*/ 0 w 80"/>
                  <a:gd name="T7" fmla="*/ 6 h 46"/>
                  <a:gd name="T8" fmla="*/ 33 w 80"/>
                  <a:gd name="T9" fmla="*/ 46 h 46"/>
                  <a:gd name="T10" fmla="*/ 80 w 80"/>
                  <a:gd name="T11" fmla="*/ 46 h 46"/>
                  <a:gd name="T12" fmla="*/ 72 w 80"/>
                  <a:gd name="T13" fmla="*/ 32 h 46"/>
                </a:gdLst>
                <a:ahLst/>
                <a:cxnLst>
                  <a:cxn ang="0">
                    <a:pos x="T0" y="T1"/>
                  </a:cxn>
                  <a:cxn ang="0">
                    <a:pos x="T2" y="T3"/>
                  </a:cxn>
                  <a:cxn ang="0">
                    <a:pos x="T4" y="T5"/>
                  </a:cxn>
                  <a:cxn ang="0">
                    <a:pos x="T6" y="T7"/>
                  </a:cxn>
                  <a:cxn ang="0">
                    <a:pos x="T8" y="T9"/>
                  </a:cxn>
                  <a:cxn ang="0">
                    <a:pos x="T10" y="T11"/>
                  </a:cxn>
                  <a:cxn ang="0">
                    <a:pos x="T12" y="T13"/>
                  </a:cxn>
                </a:cxnLst>
                <a:rect l="0" t="0" r="r" b="b"/>
                <a:pathLst>
                  <a:path w="80" h="46">
                    <a:moveTo>
                      <a:pt x="72" y="32"/>
                    </a:moveTo>
                    <a:lnTo>
                      <a:pt x="47" y="0"/>
                    </a:lnTo>
                    <a:lnTo>
                      <a:pt x="12" y="0"/>
                    </a:lnTo>
                    <a:lnTo>
                      <a:pt x="0" y="6"/>
                    </a:lnTo>
                    <a:lnTo>
                      <a:pt x="33" y="46"/>
                    </a:lnTo>
                    <a:lnTo>
                      <a:pt x="80" y="46"/>
                    </a:lnTo>
                    <a:lnTo>
                      <a:pt x="72"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115" name="Freeform 155"/>
              <p:cNvSpPr>
                <a:spLocks/>
              </p:cNvSpPr>
              <p:nvPr/>
            </p:nvSpPr>
            <p:spPr bwMode="auto">
              <a:xfrm>
                <a:off x="7241" y="3450"/>
                <a:ext cx="11" cy="6"/>
              </a:xfrm>
              <a:custGeom>
                <a:avLst/>
                <a:gdLst>
                  <a:gd name="T0" fmla="*/ 6 w 11"/>
                  <a:gd name="T1" fmla="*/ 0 h 6"/>
                  <a:gd name="T2" fmla="*/ 0 w 11"/>
                  <a:gd name="T3" fmla="*/ 6 h 6"/>
                  <a:gd name="T4" fmla="*/ 11 w 11"/>
                  <a:gd name="T5" fmla="*/ 6 h 6"/>
                  <a:gd name="T6" fmla="*/ 6 w 11"/>
                  <a:gd name="T7" fmla="*/ 0 h 6"/>
                </a:gdLst>
                <a:ahLst/>
                <a:cxnLst>
                  <a:cxn ang="0">
                    <a:pos x="T0" y="T1"/>
                  </a:cxn>
                  <a:cxn ang="0">
                    <a:pos x="T2" y="T3"/>
                  </a:cxn>
                  <a:cxn ang="0">
                    <a:pos x="T4" y="T5"/>
                  </a:cxn>
                  <a:cxn ang="0">
                    <a:pos x="T6" y="T7"/>
                  </a:cxn>
                </a:cxnLst>
                <a:rect l="0" t="0" r="r" b="b"/>
                <a:pathLst>
                  <a:path w="11" h="6">
                    <a:moveTo>
                      <a:pt x="6" y="0"/>
                    </a:moveTo>
                    <a:lnTo>
                      <a:pt x="0" y="6"/>
                    </a:lnTo>
                    <a:lnTo>
                      <a:pt x="11" y="6"/>
                    </a:lnTo>
                    <a:lnTo>
                      <a:pt x="6" y="0"/>
                    </a:lnTo>
                    <a:close/>
                  </a:path>
                </a:pathLst>
              </a:custGeom>
              <a:solidFill>
                <a:srgbClr val="51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sp>
            <p:nvSpPr>
              <p:cNvPr id="116" name="Freeform 156"/>
              <p:cNvSpPr>
                <a:spLocks/>
              </p:cNvSpPr>
              <p:nvPr/>
            </p:nvSpPr>
            <p:spPr bwMode="auto">
              <a:xfrm>
                <a:off x="7227" y="3458"/>
                <a:ext cx="43" cy="22"/>
              </a:xfrm>
              <a:custGeom>
                <a:avLst/>
                <a:gdLst>
                  <a:gd name="T0" fmla="*/ 26 w 43"/>
                  <a:gd name="T1" fmla="*/ 0 h 22"/>
                  <a:gd name="T2" fmla="*/ 12 w 43"/>
                  <a:gd name="T3" fmla="*/ 0 h 22"/>
                  <a:gd name="T4" fmla="*/ 0 w 43"/>
                  <a:gd name="T5" fmla="*/ 13 h 22"/>
                  <a:gd name="T6" fmla="*/ 6 w 43"/>
                  <a:gd name="T7" fmla="*/ 22 h 22"/>
                  <a:gd name="T8" fmla="*/ 43 w 43"/>
                  <a:gd name="T9" fmla="*/ 22 h 22"/>
                  <a:gd name="T10" fmla="*/ 26 w 43"/>
                  <a:gd name="T11" fmla="*/ 0 h 22"/>
                </a:gdLst>
                <a:ahLst/>
                <a:cxnLst>
                  <a:cxn ang="0">
                    <a:pos x="T0" y="T1"/>
                  </a:cxn>
                  <a:cxn ang="0">
                    <a:pos x="T2" y="T3"/>
                  </a:cxn>
                  <a:cxn ang="0">
                    <a:pos x="T4" y="T5"/>
                  </a:cxn>
                  <a:cxn ang="0">
                    <a:pos x="T6" y="T7"/>
                  </a:cxn>
                  <a:cxn ang="0">
                    <a:pos x="T8" y="T9"/>
                  </a:cxn>
                  <a:cxn ang="0">
                    <a:pos x="T10" y="T11"/>
                  </a:cxn>
                </a:cxnLst>
                <a:rect l="0" t="0" r="r" b="b"/>
                <a:pathLst>
                  <a:path w="43" h="22">
                    <a:moveTo>
                      <a:pt x="26" y="0"/>
                    </a:moveTo>
                    <a:lnTo>
                      <a:pt x="12" y="0"/>
                    </a:lnTo>
                    <a:lnTo>
                      <a:pt x="0" y="13"/>
                    </a:lnTo>
                    <a:lnTo>
                      <a:pt x="6" y="22"/>
                    </a:lnTo>
                    <a:lnTo>
                      <a:pt x="43" y="22"/>
                    </a:lnTo>
                    <a:lnTo>
                      <a:pt x="26" y="0"/>
                    </a:lnTo>
                    <a:close/>
                  </a:path>
                </a:pathLst>
              </a:custGeom>
              <a:solidFill>
                <a:srgbClr val="51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085">
                  <a:defRPr/>
                </a:pPr>
                <a:endParaRPr lang="en-US" sz="1729" kern="0" dirty="0">
                  <a:solidFill>
                    <a:srgbClr val="505050"/>
                  </a:solidFill>
                </a:endParaRPr>
              </a:p>
            </p:txBody>
          </p:sp>
        </p:grpSp>
        <p:grpSp>
          <p:nvGrpSpPr>
            <p:cNvPr id="124" name="Group 123"/>
            <p:cNvGrpSpPr/>
            <p:nvPr/>
          </p:nvGrpSpPr>
          <p:grpSpPr>
            <a:xfrm>
              <a:off x="2304884" y="4868863"/>
              <a:ext cx="836368" cy="785202"/>
              <a:chOff x="8870197" y="4479210"/>
              <a:chExt cx="973986" cy="914400"/>
            </a:xfrm>
          </p:grpSpPr>
          <p:sp>
            <p:nvSpPr>
              <p:cNvPr id="125" name="Oval 124"/>
              <p:cNvSpPr/>
              <p:nvPr/>
            </p:nvSpPr>
            <p:spPr>
              <a:xfrm>
                <a:off x="8899990" y="4479210"/>
                <a:ext cx="914400" cy="914400"/>
              </a:xfrm>
              <a:prstGeom prst="ellipse">
                <a:avLst/>
              </a:prstGeom>
              <a:solidFill>
                <a:schemeClr val="tx2"/>
              </a:solidFill>
              <a:ln w="10795" cap="flat" cmpd="sng" algn="ctr">
                <a:noFill/>
                <a:prstDash val="solid"/>
              </a:ln>
              <a:effectLst/>
            </p:spPr>
            <p:txBody>
              <a:bodyPr rtlCol="0" anchor="ctr"/>
              <a:lstStyle/>
              <a:p>
                <a:pPr algn="ctr" defTabSz="1170816">
                  <a:defRPr/>
                </a:pPr>
                <a:endParaRPr lang="en-US" sz="1960" kern="0" dirty="0">
                  <a:solidFill>
                    <a:srgbClr val="505050"/>
                  </a:solidFill>
                </a:endParaRPr>
              </a:p>
            </p:txBody>
          </p:sp>
          <p:pic>
            <p:nvPicPr>
              <p:cNvPr id="126" name="Picture 12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124990" y="4566665"/>
                <a:ext cx="464400" cy="310366"/>
              </a:xfrm>
              <a:prstGeom prst="rect">
                <a:avLst/>
              </a:prstGeom>
            </p:spPr>
          </p:pic>
          <p:sp>
            <p:nvSpPr>
              <p:cNvPr id="127" name="Rectangle 126"/>
              <p:cNvSpPr/>
              <p:nvPr/>
            </p:nvSpPr>
            <p:spPr bwMode="auto">
              <a:xfrm>
                <a:off x="8870197" y="4833213"/>
                <a:ext cx="973986" cy="43812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2" rIns="0" bIns="44802" numCol="1" rtlCol="0" anchor="ctr" anchorCtr="0" compatLnSpc="1">
                <a:prstTxWarp prst="textNoShape">
                  <a:avLst/>
                </a:prstTxWarp>
              </a:bodyPr>
              <a:lstStyle/>
              <a:p>
                <a:pPr algn="ctr" defTabSz="805707" fontAlgn="base">
                  <a:spcBef>
                    <a:spcPct val="0"/>
                  </a:spcBef>
                  <a:spcAft>
                    <a:spcPct val="0"/>
                  </a:spcAft>
                  <a:defRPr/>
                </a:pPr>
                <a:r>
                  <a:rPr lang="en-US" sz="882" kern="0" dirty="0">
                    <a:ln>
                      <a:solidFill>
                        <a:srgbClr val="FFFFFF">
                          <a:alpha val="0"/>
                        </a:srgbClr>
                      </a:solidFill>
                    </a:ln>
                    <a:solidFill>
                      <a:srgbClr val="FFFFFF"/>
                    </a:solidFill>
                    <a:latin typeface="Segoe UI Semibold" panose="020B0702040204020203" pitchFamily="34" charset="0"/>
                    <a:cs typeface="Segoe UI Semibold" panose="020B0702040204020203" pitchFamily="34" charset="0"/>
                  </a:rPr>
                  <a:t>Active</a:t>
                </a:r>
                <a:br>
                  <a:rPr lang="en-US" sz="882" kern="0" dirty="0">
                    <a:ln>
                      <a:solidFill>
                        <a:srgbClr val="FFFFFF">
                          <a:alpha val="0"/>
                        </a:srgbClr>
                      </a:solidFill>
                    </a:ln>
                    <a:solidFill>
                      <a:srgbClr val="FFFFFF"/>
                    </a:solidFill>
                    <a:latin typeface="Segoe UI Semibold" panose="020B0702040204020203" pitchFamily="34" charset="0"/>
                    <a:cs typeface="Segoe UI Semibold" panose="020B0702040204020203" pitchFamily="34" charset="0"/>
                  </a:rPr>
                </a:br>
                <a:r>
                  <a:rPr lang="en-US" sz="882" kern="0" dirty="0">
                    <a:ln>
                      <a:solidFill>
                        <a:srgbClr val="FFFFFF">
                          <a:alpha val="0"/>
                        </a:srgbClr>
                      </a:solidFill>
                    </a:ln>
                    <a:solidFill>
                      <a:srgbClr val="FFFFFF"/>
                    </a:solidFill>
                    <a:latin typeface="Segoe UI Semibold" panose="020B0702040204020203" pitchFamily="34" charset="0"/>
                    <a:cs typeface="Segoe UI Semibold" panose="020B0702040204020203" pitchFamily="34" charset="0"/>
                  </a:rPr>
                  <a:t>Directory</a:t>
                </a:r>
              </a:p>
            </p:txBody>
          </p:sp>
        </p:grpSp>
        <p:grpSp>
          <p:nvGrpSpPr>
            <p:cNvPr id="163" name="Group 162"/>
            <p:cNvGrpSpPr/>
            <p:nvPr/>
          </p:nvGrpSpPr>
          <p:grpSpPr>
            <a:xfrm>
              <a:off x="1639871" y="4875527"/>
              <a:ext cx="785201" cy="785202"/>
              <a:chOff x="3961572" y="2229351"/>
              <a:chExt cx="800946" cy="800947"/>
            </a:xfrm>
          </p:grpSpPr>
          <p:sp>
            <p:nvSpPr>
              <p:cNvPr id="164" name="Oval 163"/>
              <p:cNvSpPr/>
              <p:nvPr/>
            </p:nvSpPr>
            <p:spPr>
              <a:xfrm>
                <a:off x="3961572" y="2229351"/>
                <a:ext cx="800946" cy="800947"/>
              </a:xfrm>
              <a:prstGeom prst="ellipse">
                <a:avLst/>
              </a:prstGeom>
              <a:solidFill>
                <a:schemeClr val="accent1"/>
              </a:solidFill>
              <a:ln w="10795" cap="flat" cmpd="sng" algn="ctr">
                <a:noFill/>
                <a:prstDash val="solid"/>
              </a:ln>
              <a:effectLst/>
            </p:spPr>
            <p:txBody>
              <a:bodyPr rtlCol="0" anchor="ctr"/>
              <a:lstStyle/>
              <a:p>
                <a:pPr algn="ctr" defTabSz="1170816">
                  <a:defRPr/>
                </a:pPr>
                <a:endParaRPr lang="en-US" sz="1960" kern="0" dirty="0">
                  <a:solidFill>
                    <a:srgbClr val="505050"/>
                  </a:solidFill>
                </a:endParaRPr>
              </a:p>
            </p:txBody>
          </p:sp>
          <p:grpSp>
            <p:nvGrpSpPr>
              <p:cNvPr id="165" name="Group 164"/>
              <p:cNvGrpSpPr/>
              <p:nvPr/>
            </p:nvGrpSpPr>
            <p:grpSpPr>
              <a:xfrm>
                <a:off x="4013887" y="2300772"/>
                <a:ext cx="719397" cy="602525"/>
                <a:chOff x="3321052" y="3918909"/>
                <a:chExt cx="821299" cy="687873"/>
              </a:xfrm>
            </p:grpSpPr>
            <p:grpSp>
              <p:nvGrpSpPr>
                <p:cNvPr id="166" name="Group 165"/>
                <p:cNvGrpSpPr/>
                <p:nvPr/>
              </p:nvGrpSpPr>
              <p:grpSpPr>
                <a:xfrm>
                  <a:off x="3531303" y="3918909"/>
                  <a:ext cx="384225" cy="381804"/>
                  <a:chOff x="3555911" y="3923982"/>
                  <a:chExt cx="348223" cy="346029"/>
                </a:xfrm>
              </p:grpSpPr>
              <p:sp>
                <p:nvSpPr>
                  <p:cNvPr id="168" name="Freeform 5"/>
                  <p:cNvSpPr>
                    <a:spLocks/>
                  </p:cNvSpPr>
                  <p:nvPr/>
                </p:nvSpPr>
                <p:spPr bwMode="auto">
                  <a:xfrm>
                    <a:off x="3735293" y="4053744"/>
                    <a:ext cx="59940" cy="108463"/>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74" tIns="32936" rIns="65874" bIns="32936" numCol="1" anchor="t" anchorCtr="0" compatLnSpc="1">
                    <a:prstTxWarp prst="textNoShape">
                      <a:avLst/>
                    </a:prstTxWarp>
                  </a:bodyPr>
                  <a:lstStyle/>
                  <a:p>
                    <a:pPr defTabSz="658144" fontAlgn="base">
                      <a:spcBef>
                        <a:spcPct val="0"/>
                      </a:spcBef>
                      <a:spcAft>
                        <a:spcPct val="0"/>
                      </a:spcAft>
                      <a:defRPr/>
                    </a:pPr>
                    <a:endParaRPr lang="en-US" sz="1176" kern="0" dirty="0">
                      <a:solidFill>
                        <a:srgbClr val="FFFFFF"/>
                      </a:solidFill>
                      <a:ea typeface="ＭＳ Ｐゴシック" charset="0"/>
                    </a:endParaRPr>
                  </a:p>
                </p:txBody>
              </p:sp>
              <p:sp>
                <p:nvSpPr>
                  <p:cNvPr id="169" name="Freeform 6"/>
                  <p:cNvSpPr>
                    <a:spLocks/>
                  </p:cNvSpPr>
                  <p:nvPr/>
                </p:nvSpPr>
                <p:spPr bwMode="auto">
                  <a:xfrm>
                    <a:off x="3660203" y="4055281"/>
                    <a:ext cx="60379" cy="106926"/>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74" tIns="32936" rIns="65874" bIns="32936" numCol="1" anchor="t" anchorCtr="0" compatLnSpc="1">
                    <a:prstTxWarp prst="textNoShape">
                      <a:avLst/>
                    </a:prstTxWarp>
                  </a:bodyPr>
                  <a:lstStyle/>
                  <a:p>
                    <a:pPr defTabSz="658144" fontAlgn="base">
                      <a:spcBef>
                        <a:spcPct val="0"/>
                      </a:spcBef>
                      <a:spcAft>
                        <a:spcPct val="0"/>
                      </a:spcAft>
                      <a:defRPr/>
                    </a:pPr>
                    <a:endParaRPr lang="en-US" sz="1176" kern="0" dirty="0">
                      <a:solidFill>
                        <a:srgbClr val="FFFFFF"/>
                      </a:solidFill>
                      <a:ea typeface="ＭＳ Ｐゴシック" charset="0"/>
                    </a:endParaRPr>
                  </a:p>
                </p:txBody>
              </p:sp>
              <p:sp>
                <p:nvSpPr>
                  <p:cNvPr id="170" name="Freeform 7"/>
                  <p:cNvSpPr>
                    <a:spLocks noEditPoints="1"/>
                  </p:cNvSpPr>
                  <p:nvPr/>
                </p:nvSpPr>
                <p:spPr bwMode="auto">
                  <a:xfrm>
                    <a:off x="3555911" y="3923982"/>
                    <a:ext cx="348223" cy="346029"/>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74" tIns="32936" rIns="65874" bIns="32936" numCol="1" anchor="t" anchorCtr="0" compatLnSpc="1">
                    <a:prstTxWarp prst="textNoShape">
                      <a:avLst/>
                    </a:prstTxWarp>
                  </a:bodyPr>
                  <a:lstStyle/>
                  <a:p>
                    <a:pPr defTabSz="658144" fontAlgn="base">
                      <a:spcBef>
                        <a:spcPct val="0"/>
                      </a:spcBef>
                      <a:spcAft>
                        <a:spcPct val="0"/>
                      </a:spcAft>
                      <a:defRPr/>
                    </a:pPr>
                    <a:endParaRPr lang="en-US" sz="1176" kern="0" dirty="0">
                      <a:solidFill>
                        <a:srgbClr val="FFFFFF"/>
                      </a:solidFill>
                      <a:ea typeface="ＭＳ Ｐゴシック" charset="0"/>
                    </a:endParaRPr>
                  </a:p>
                </p:txBody>
              </p:sp>
            </p:grpSp>
            <p:sp>
              <p:nvSpPr>
                <p:cNvPr id="167" name="Rectangle 166"/>
                <p:cNvSpPr/>
                <p:nvPr/>
              </p:nvSpPr>
              <p:spPr>
                <a:xfrm>
                  <a:off x="3321052" y="4290546"/>
                  <a:ext cx="821299" cy="316236"/>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05707" fontAlgn="base">
                    <a:spcBef>
                      <a:spcPct val="0"/>
                    </a:spcBef>
                    <a:spcAft>
                      <a:spcPct val="0"/>
                    </a:spcAft>
                    <a:defRPr/>
                  </a:pPr>
                  <a:r>
                    <a:rPr lang="en-US" sz="882" dirty="0">
                      <a:ln>
                        <a:solidFill>
                          <a:srgbClr val="FFFFFF">
                            <a:alpha val="0"/>
                          </a:srgbClr>
                        </a:solidFill>
                      </a:ln>
                      <a:solidFill>
                        <a:srgbClr val="FFFFFF"/>
                      </a:solidFill>
                      <a:latin typeface="Segoe UI Semibold" panose="020B0702040204020203" pitchFamily="34" charset="0"/>
                      <a:cs typeface="Segoe UI Semibold" panose="020B0702040204020203" pitchFamily="34" charset="0"/>
                    </a:rPr>
                    <a:t>Azure Active Directory</a:t>
                  </a:r>
                </a:p>
              </p:txBody>
            </p:sp>
          </p:grpSp>
        </p:grpSp>
      </p:grpSp>
      <p:grpSp>
        <p:nvGrpSpPr>
          <p:cNvPr id="304" name="Group 303"/>
          <p:cNvGrpSpPr/>
          <p:nvPr/>
        </p:nvGrpSpPr>
        <p:grpSpPr>
          <a:xfrm>
            <a:off x="10679951" y="4035973"/>
            <a:ext cx="539855" cy="1016916"/>
            <a:chOff x="7501824" y="3355991"/>
            <a:chExt cx="1179777" cy="1949459"/>
          </a:xfrm>
        </p:grpSpPr>
        <p:sp>
          <p:nvSpPr>
            <p:cNvPr id="305" name="Arc 304"/>
            <p:cNvSpPr/>
            <p:nvPr/>
          </p:nvSpPr>
          <p:spPr>
            <a:xfrm>
              <a:off x="7958561" y="4539846"/>
              <a:ext cx="723040" cy="765604"/>
            </a:xfrm>
            <a:prstGeom prst="arc">
              <a:avLst>
                <a:gd name="adj1" fmla="val 16240276"/>
                <a:gd name="adj2" fmla="val 2"/>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kern="0" dirty="0">
                <a:solidFill>
                  <a:sysClr val="windowText" lastClr="000000"/>
                </a:solidFill>
              </a:endParaRPr>
            </a:p>
          </p:txBody>
        </p:sp>
        <p:sp>
          <p:nvSpPr>
            <p:cNvPr id="306" name="Arc 305"/>
            <p:cNvSpPr/>
            <p:nvPr/>
          </p:nvSpPr>
          <p:spPr>
            <a:xfrm rot="10800000">
              <a:off x="7501824" y="3845722"/>
              <a:ext cx="883620" cy="694123"/>
            </a:xfrm>
            <a:prstGeom prst="arc">
              <a:avLst>
                <a:gd name="adj1" fmla="val 16240276"/>
                <a:gd name="adj2" fmla="val 2"/>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kern="0" dirty="0">
                <a:solidFill>
                  <a:sysClr val="windowText" lastClr="000000"/>
                </a:solidFill>
              </a:endParaRPr>
            </a:p>
          </p:txBody>
        </p:sp>
        <p:cxnSp>
          <p:nvCxnSpPr>
            <p:cNvPr id="307" name="Straight Connector 306"/>
            <p:cNvCxnSpPr>
              <a:stCxn id="306" idx="0"/>
              <a:endCxn id="305" idx="0"/>
            </p:cNvCxnSpPr>
            <p:nvPr/>
          </p:nvCxnSpPr>
          <p:spPr>
            <a:xfrm>
              <a:off x="7938998" y="4539827"/>
              <a:ext cx="386194" cy="57"/>
            </a:xfrm>
            <a:prstGeom prst="line">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stCxn id="306" idx="2"/>
            </p:cNvCxnSpPr>
            <p:nvPr/>
          </p:nvCxnSpPr>
          <p:spPr>
            <a:xfrm flipV="1">
              <a:off x="7501824" y="3355991"/>
              <a:ext cx="0" cy="836792"/>
            </a:xfrm>
            <a:prstGeom prst="line">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10008599" y="4175077"/>
            <a:ext cx="384002" cy="928672"/>
            <a:chOff x="7641672" y="3450919"/>
            <a:chExt cx="1168698" cy="1658290"/>
          </a:xfrm>
        </p:grpSpPr>
        <p:sp>
          <p:nvSpPr>
            <p:cNvPr id="318" name="Arc 317"/>
            <p:cNvSpPr/>
            <p:nvPr/>
          </p:nvSpPr>
          <p:spPr>
            <a:xfrm>
              <a:off x="7658836" y="4329571"/>
              <a:ext cx="1151534" cy="779638"/>
            </a:xfrm>
            <a:prstGeom prst="arc">
              <a:avLst>
                <a:gd name="adj1" fmla="val 16240276"/>
                <a:gd name="adj2" fmla="val 2"/>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kern="0" dirty="0">
                <a:solidFill>
                  <a:sysClr val="windowText" lastClr="000000"/>
                </a:solidFill>
              </a:endParaRPr>
            </a:p>
          </p:txBody>
        </p:sp>
        <p:sp>
          <p:nvSpPr>
            <p:cNvPr id="319" name="Arc 318"/>
            <p:cNvSpPr/>
            <p:nvPr/>
          </p:nvSpPr>
          <p:spPr>
            <a:xfrm rot="10800000">
              <a:off x="7641672" y="3806599"/>
              <a:ext cx="883619" cy="525707"/>
            </a:xfrm>
            <a:prstGeom prst="arc">
              <a:avLst>
                <a:gd name="adj1" fmla="val 16240276"/>
                <a:gd name="adj2" fmla="val 2"/>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kern="0" dirty="0">
                <a:solidFill>
                  <a:sysClr val="windowText" lastClr="000000"/>
                </a:solidFill>
              </a:endParaRPr>
            </a:p>
          </p:txBody>
        </p:sp>
        <p:cxnSp>
          <p:nvCxnSpPr>
            <p:cNvPr id="320" name="Straight Connector 319"/>
            <p:cNvCxnSpPr>
              <a:stCxn id="319" idx="0"/>
              <a:endCxn id="318" idx="0"/>
            </p:cNvCxnSpPr>
            <p:nvPr/>
          </p:nvCxnSpPr>
          <p:spPr>
            <a:xfrm flipV="1">
              <a:off x="8079095" y="4329596"/>
              <a:ext cx="162012" cy="2697"/>
            </a:xfrm>
            <a:prstGeom prst="line">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a:stCxn id="319" idx="2"/>
            </p:cNvCxnSpPr>
            <p:nvPr/>
          </p:nvCxnSpPr>
          <p:spPr>
            <a:xfrm flipV="1">
              <a:off x="7641672" y="3450919"/>
              <a:ext cx="0" cy="618533"/>
            </a:xfrm>
            <a:prstGeom prst="line">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3" name="Group 322"/>
          <p:cNvGrpSpPr/>
          <p:nvPr/>
        </p:nvGrpSpPr>
        <p:grpSpPr>
          <a:xfrm>
            <a:off x="9231097" y="4230240"/>
            <a:ext cx="896249" cy="820826"/>
            <a:chOff x="6970010" y="3712311"/>
            <a:chExt cx="2006521" cy="897272"/>
          </a:xfrm>
        </p:grpSpPr>
        <p:sp>
          <p:nvSpPr>
            <p:cNvPr id="324" name="Arc 323"/>
            <p:cNvSpPr/>
            <p:nvPr/>
          </p:nvSpPr>
          <p:spPr>
            <a:xfrm>
              <a:off x="8292476" y="4291950"/>
              <a:ext cx="684055" cy="317633"/>
            </a:xfrm>
            <a:prstGeom prst="arc">
              <a:avLst>
                <a:gd name="adj1" fmla="val 16240276"/>
                <a:gd name="adj2" fmla="val 2"/>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kern="0" dirty="0">
                <a:solidFill>
                  <a:sysClr val="windowText" lastClr="000000"/>
                </a:solidFill>
              </a:endParaRPr>
            </a:p>
          </p:txBody>
        </p:sp>
        <p:sp>
          <p:nvSpPr>
            <p:cNvPr id="325" name="Arc 324"/>
            <p:cNvSpPr/>
            <p:nvPr/>
          </p:nvSpPr>
          <p:spPr>
            <a:xfrm rot="10800000">
              <a:off x="6970010" y="3786855"/>
              <a:ext cx="1052394" cy="508029"/>
            </a:xfrm>
            <a:prstGeom prst="arc">
              <a:avLst>
                <a:gd name="adj1" fmla="val 16240276"/>
                <a:gd name="adj2" fmla="val 2"/>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kern="0" dirty="0">
                <a:solidFill>
                  <a:sysClr val="windowText" lastClr="000000"/>
                </a:solidFill>
              </a:endParaRPr>
            </a:p>
          </p:txBody>
        </p:sp>
        <p:cxnSp>
          <p:nvCxnSpPr>
            <p:cNvPr id="326" name="Straight Connector 325"/>
            <p:cNvCxnSpPr>
              <a:stCxn id="325" idx="0"/>
              <a:endCxn id="324" idx="0"/>
            </p:cNvCxnSpPr>
            <p:nvPr/>
          </p:nvCxnSpPr>
          <p:spPr>
            <a:xfrm flipV="1">
              <a:off x="7490111" y="4291960"/>
              <a:ext cx="1148204" cy="2907"/>
            </a:xfrm>
            <a:prstGeom prst="line">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a:stCxn id="325" idx="2"/>
            </p:cNvCxnSpPr>
            <p:nvPr/>
          </p:nvCxnSpPr>
          <p:spPr>
            <a:xfrm flipV="1">
              <a:off x="6970010" y="3712311"/>
              <a:ext cx="7" cy="328559"/>
            </a:xfrm>
            <a:prstGeom prst="line">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2" name="Group 331"/>
          <p:cNvGrpSpPr/>
          <p:nvPr/>
        </p:nvGrpSpPr>
        <p:grpSpPr>
          <a:xfrm>
            <a:off x="3688712" y="4174628"/>
            <a:ext cx="782162" cy="751863"/>
            <a:chOff x="4783711" y="3548428"/>
            <a:chExt cx="1452686" cy="1396415"/>
          </a:xfrm>
        </p:grpSpPr>
        <p:sp>
          <p:nvSpPr>
            <p:cNvPr id="333" name="Arc 332"/>
            <p:cNvSpPr/>
            <p:nvPr/>
          </p:nvSpPr>
          <p:spPr>
            <a:xfrm>
              <a:off x="5755250" y="4526462"/>
              <a:ext cx="481147" cy="418381"/>
            </a:xfrm>
            <a:prstGeom prst="arc">
              <a:avLst>
                <a:gd name="adj1" fmla="val 16240276"/>
                <a:gd name="adj2" fmla="val 2"/>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kern="0" dirty="0">
                <a:solidFill>
                  <a:sysClr val="windowText" lastClr="000000"/>
                </a:solidFill>
              </a:endParaRPr>
            </a:p>
          </p:txBody>
        </p:sp>
        <p:sp>
          <p:nvSpPr>
            <p:cNvPr id="334" name="Arc 333"/>
            <p:cNvSpPr/>
            <p:nvPr/>
          </p:nvSpPr>
          <p:spPr>
            <a:xfrm rot="10800000">
              <a:off x="4783711" y="3818483"/>
              <a:ext cx="705276" cy="703494"/>
            </a:xfrm>
            <a:prstGeom prst="arc">
              <a:avLst>
                <a:gd name="adj1" fmla="val 16240276"/>
                <a:gd name="adj2" fmla="val 2"/>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kern="0" dirty="0">
                <a:solidFill>
                  <a:sysClr val="windowText" lastClr="000000"/>
                </a:solidFill>
              </a:endParaRPr>
            </a:p>
          </p:txBody>
        </p:sp>
        <p:cxnSp>
          <p:nvCxnSpPr>
            <p:cNvPr id="335" name="Straight Connector 334"/>
            <p:cNvCxnSpPr>
              <a:stCxn id="334" idx="0"/>
              <a:endCxn id="333" idx="0"/>
            </p:cNvCxnSpPr>
            <p:nvPr/>
          </p:nvCxnSpPr>
          <p:spPr>
            <a:xfrm>
              <a:off x="5132228" y="4521954"/>
              <a:ext cx="866046" cy="4519"/>
            </a:xfrm>
            <a:prstGeom prst="line">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stCxn id="334" idx="2"/>
            </p:cNvCxnSpPr>
            <p:nvPr/>
          </p:nvCxnSpPr>
          <p:spPr>
            <a:xfrm flipV="1">
              <a:off x="4783711" y="3548428"/>
              <a:ext cx="0" cy="621801"/>
            </a:xfrm>
            <a:prstGeom prst="line">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69" name="TextBox 368"/>
          <p:cNvSpPr txBox="1"/>
          <p:nvPr/>
        </p:nvSpPr>
        <p:spPr>
          <a:xfrm>
            <a:off x="4285719" y="1248108"/>
            <a:ext cx="3227885" cy="489238"/>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400" b="1" kern="0" dirty="0">
                <a:solidFill>
                  <a:schemeClr val="tx1">
                    <a:lumMod val="40000"/>
                    <a:lumOff val="60000"/>
                  </a:schemeClr>
                </a:solidFill>
              </a:rPr>
              <a:t>INTELLIGENT SECURITY GRAPH</a:t>
            </a:r>
          </a:p>
        </p:txBody>
      </p:sp>
      <p:grpSp>
        <p:nvGrpSpPr>
          <p:cNvPr id="272" name="Group 271"/>
          <p:cNvGrpSpPr/>
          <p:nvPr/>
        </p:nvGrpSpPr>
        <p:grpSpPr>
          <a:xfrm flipH="1">
            <a:off x="1661812" y="4072715"/>
            <a:ext cx="2028320" cy="1022188"/>
            <a:chOff x="4783711" y="2680360"/>
            <a:chExt cx="3770557" cy="1898479"/>
          </a:xfrm>
        </p:grpSpPr>
        <p:sp>
          <p:nvSpPr>
            <p:cNvPr id="273" name="Arc 272"/>
            <p:cNvSpPr/>
            <p:nvPr/>
          </p:nvSpPr>
          <p:spPr>
            <a:xfrm>
              <a:off x="7511042" y="3538253"/>
              <a:ext cx="1043226" cy="1040586"/>
            </a:xfrm>
            <a:prstGeom prst="arc">
              <a:avLst>
                <a:gd name="adj1" fmla="val 16240276"/>
                <a:gd name="adj2" fmla="val 2"/>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kern="0" dirty="0">
                <a:solidFill>
                  <a:sysClr val="windowText" lastClr="000000"/>
                </a:solidFill>
              </a:endParaRPr>
            </a:p>
          </p:txBody>
        </p:sp>
        <p:sp>
          <p:nvSpPr>
            <p:cNvPr id="279" name="Arc 278"/>
            <p:cNvSpPr/>
            <p:nvPr/>
          </p:nvSpPr>
          <p:spPr>
            <a:xfrm rot="10800000">
              <a:off x="4783711" y="2680360"/>
              <a:ext cx="883619" cy="881386"/>
            </a:xfrm>
            <a:prstGeom prst="arc">
              <a:avLst>
                <a:gd name="adj1" fmla="val 16240276"/>
                <a:gd name="adj2" fmla="val 2"/>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kern="0" dirty="0">
                <a:solidFill>
                  <a:sysClr val="windowText" lastClr="000000"/>
                </a:solidFill>
              </a:endParaRPr>
            </a:p>
          </p:txBody>
        </p:sp>
        <p:cxnSp>
          <p:nvCxnSpPr>
            <p:cNvPr id="280" name="Straight Connector 279"/>
            <p:cNvCxnSpPr>
              <a:stCxn id="279" idx="0"/>
              <a:endCxn id="273" idx="0"/>
            </p:cNvCxnSpPr>
            <p:nvPr/>
          </p:nvCxnSpPr>
          <p:spPr>
            <a:xfrm flipV="1">
              <a:off x="5220357" y="3538288"/>
              <a:ext cx="2818393" cy="23427"/>
            </a:xfrm>
            <a:prstGeom prst="line">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a:stCxn id="279" idx="2"/>
            </p:cNvCxnSpPr>
            <p:nvPr/>
          </p:nvCxnSpPr>
          <p:spPr>
            <a:xfrm flipV="1">
              <a:off x="4783711" y="2680360"/>
              <a:ext cx="0" cy="440692"/>
            </a:xfrm>
            <a:prstGeom prst="line">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Rounded Rectangle 3"/>
          <p:cNvSpPr/>
          <p:nvPr/>
        </p:nvSpPr>
        <p:spPr bwMode="auto">
          <a:xfrm>
            <a:off x="1402348" y="3241098"/>
            <a:ext cx="6674810" cy="939793"/>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8" name="Group 147"/>
          <p:cNvGrpSpPr/>
          <p:nvPr/>
        </p:nvGrpSpPr>
        <p:grpSpPr>
          <a:xfrm>
            <a:off x="2512851" y="3414937"/>
            <a:ext cx="735951" cy="626866"/>
            <a:chOff x="2966571" y="2823963"/>
            <a:chExt cx="750904" cy="639602"/>
          </a:xfrm>
        </p:grpSpPr>
        <p:pic>
          <p:nvPicPr>
            <p:cNvPr id="149" name="Picture 14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09933" y="2823963"/>
              <a:ext cx="355879" cy="269079"/>
            </a:xfrm>
            <a:prstGeom prst="rect">
              <a:avLst/>
            </a:prstGeom>
            <a:noFill/>
          </p:spPr>
        </p:pic>
        <p:sp>
          <p:nvSpPr>
            <p:cNvPr id="150" name="Rectangle 149"/>
            <p:cNvSpPr/>
            <p:nvPr/>
          </p:nvSpPr>
          <p:spPr>
            <a:xfrm>
              <a:off x="2966571" y="3155788"/>
              <a:ext cx="750904" cy="307777"/>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05707" fontAlgn="base">
                <a:spcBef>
                  <a:spcPct val="0"/>
                </a:spcBef>
                <a:spcAft>
                  <a:spcPct val="0"/>
                </a:spcAft>
                <a:defRPr/>
              </a:pPr>
              <a:r>
                <a:rPr lang="en-US" sz="980" dirty="0">
                  <a:ln>
                    <a:solidFill>
                      <a:srgbClr val="FFFFFF">
                        <a:alpha val="0"/>
                      </a:srgbClr>
                    </a:solidFill>
                  </a:ln>
                  <a:solidFill>
                    <a:srgbClr val="505050">
                      <a:lumMod val="85000"/>
                      <a:lumOff val="15000"/>
                    </a:srgbClr>
                  </a:solidFill>
                  <a:latin typeface="Segoe UI Semilight" panose="020B0402040204020203" pitchFamily="34" charset="0"/>
                  <a:cs typeface="Segoe UI Semilight" panose="020B0402040204020203" pitchFamily="34" charset="0"/>
                </a:rPr>
                <a:t>Cloud App </a:t>
              </a:r>
            </a:p>
            <a:p>
              <a:pPr algn="ctr" defTabSz="805707" fontAlgn="base">
                <a:spcBef>
                  <a:spcPct val="0"/>
                </a:spcBef>
                <a:spcAft>
                  <a:spcPct val="0"/>
                </a:spcAft>
                <a:defRPr/>
              </a:pPr>
              <a:r>
                <a:rPr lang="en-US" sz="980" dirty="0">
                  <a:ln>
                    <a:solidFill>
                      <a:srgbClr val="FFFFFF">
                        <a:alpha val="0"/>
                      </a:srgbClr>
                    </a:solidFill>
                  </a:ln>
                  <a:solidFill>
                    <a:srgbClr val="505050">
                      <a:lumMod val="85000"/>
                      <a:lumOff val="15000"/>
                    </a:srgbClr>
                  </a:solidFill>
                  <a:latin typeface="Segoe UI Semilight" panose="020B0402040204020203" pitchFamily="34" charset="0"/>
                  <a:cs typeface="Segoe UI Semilight" panose="020B0402040204020203" pitchFamily="34" charset="0"/>
                </a:rPr>
                <a:t>Security</a:t>
              </a:r>
            </a:p>
          </p:txBody>
        </p:sp>
      </p:grpSp>
      <p:grpSp>
        <p:nvGrpSpPr>
          <p:cNvPr id="151" name="Group 150"/>
          <p:cNvGrpSpPr/>
          <p:nvPr/>
        </p:nvGrpSpPr>
        <p:grpSpPr>
          <a:xfrm>
            <a:off x="4212762" y="3418101"/>
            <a:ext cx="829392" cy="617817"/>
            <a:chOff x="4641186" y="2888340"/>
            <a:chExt cx="846243" cy="630370"/>
          </a:xfrm>
        </p:grpSpPr>
        <p:pic>
          <p:nvPicPr>
            <p:cNvPr id="152" name="Picture 15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70331" y="2888340"/>
              <a:ext cx="355879" cy="273753"/>
            </a:xfrm>
            <a:prstGeom prst="rect">
              <a:avLst/>
            </a:prstGeom>
            <a:noFill/>
          </p:spPr>
        </p:pic>
        <p:sp>
          <p:nvSpPr>
            <p:cNvPr id="153" name="Rectangle 152"/>
            <p:cNvSpPr/>
            <p:nvPr/>
          </p:nvSpPr>
          <p:spPr>
            <a:xfrm>
              <a:off x="4641186" y="3211041"/>
              <a:ext cx="846243" cy="307669"/>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05707" fontAlgn="base">
                <a:spcBef>
                  <a:spcPct val="0"/>
                </a:spcBef>
                <a:spcAft>
                  <a:spcPct val="0"/>
                </a:spcAft>
                <a:defRPr/>
              </a:pPr>
              <a:r>
                <a:rPr lang="en-US" sz="980" dirty="0">
                  <a:ln>
                    <a:solidFill>
                      <a:srgbClr val="FFFFFF">
                        <a:alpha val="0"/>
                      </a:srgbClr>
                    </a:solidFill>
                  </a:ln>
                  <a:solidFill>
                    <a:srgbClr val="505050">
                      <a:lumMod val="85000"/>
                      <a:lumOff val="15000"/>
                    </a:srgbClr>
                  </a:solidFill>
                  <a:latin typeface="Segoe UI Semilight" panose="020B0402040204020203" pitchFamily="34" charset="0"/>
                  <a:cs typeface="Segoe UI Semilight" panose="020B0402040204020203" pitchFamily="34" charset="0"/>
                </a:rPr>
                <a:t>Information Protection</a:t>
              </a:r>
            </a:p>
          </p:txBody>
        </p:sp>
      </p:grpSp>
      <p:grpSp>
        <p:nvGrpSpPr>
          <p:cNvPr id="154" name="Group 153"/>
          <p:cNvGrpSpPr/>
          <p:nvPr/>
        </p:nvGrpSpPr>
        <p:grpSpPr>
          <a:xfrm>
            <a:off x="5109439" y="3382532"/>
            <a:ext cx="472662" cy="657660"/>
            <a:chOff x="5470337" y="2685270"/>
            <a:chExt cx="482265" cy="671022"/>
          </a:xfrm>
        </p:grpSpPr>
        <p:pic>
          <p:nvPicPr>
            <p:cNvPr id="155" name="Picture 15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527005" y="2685270"/>
              <a:ext cx="344682" cy="336667"/>
            </a:xfrm>
            <a:prstGeom prst="rect">
              <a:avLst/>
            </a:prstGeom>
            <a:noFill/>
          </p:spPr>
        </p:pic>
        <p:sp>
          <p:nvSpPr>
            <p:cNvPr id="156" name="Rectangle 155"/>
            <p:cNvSpPr/>
            <p:nvPr/>
          </p:nvSpPr>
          <p:spPr>
            <a:xfrm>
              <a:off x="5470337" y="3048515"/>
              <a:ext cx="482265" cy="307777"/>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05707" fontAlgn="base">
                <a:spcBef>
                  <a:spcPct val="0"/>
                </a:spcBef>
                <a:spcAft>
                  <a:spcPct val="0"/>
                </a:spcAft>
                <a:defRPr/>
              </a:pPr>
              <a:r>
                <a:rPr lang="en-US" sz="980" dirty="0">
                  <a:ln>
                    <a:solidFill>
                      <a:srgbClr val="FFFFFF">
                        <a:alpha val="0"/>
                      </a:srgbClr>
                    </a:solidFill>
                  </a:ln>
                  <a:solidFill>
                    <a:srgbClr val="505050">
                      <a:lumMod val="85000"/>
                      <a:lumOff val="15000"/>
                    </a:srgbClr>
                  </a:solidFill>
                  <a:latin typeface="Segoe UI Semilight" panose="020B0402040204020203" pitchFamily="34" charset="0"/>
                  <a:cs typeface="Segoe UI Semilight" panose="020B0402040204020203" pitchFamily="34" charset="0"/>
                </a:rPr>
                <a:t>Key Vault</a:t>
              </a:r>
            </a:p>
          </p:txBody>
        </p:sp>
      </p:grpSp>
      <p:grpSp>
        <p:nvGrpSpPr>
          <p:cNvPr id="157" name="Group 156"/>
          <p:cNvGrpSpPr/>
          <p:nvPr/>
        </p:nvGrpSpPr>
        <p:grpSpPr>
          <a:xfrm>
            <a:off x="1649821" y="3411032"/>
            <a:ext cx="795745" cy="632648"/>
            <a:chOff x="2155863" y="2968839"/>
            <a:chExt cx="811913" cy="645502"/>
          </a:xfrm>
        </p:grpSpPr>
        <p:pic>
          <p:nvPicPr>
            <p:cNvPr id="158" name="Picture 15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444552" y="2968839"/>
              <a:ext cx="297753" cy="297753"/>
            </a:xfrm>
            <a:prstGeom prst="rect">
              <a:avLst/>
            </a:prstGeom>
            <a:noFill/>
          </p:spPr>
        </p:pic>
        <p:sp>
          <p:nvSpPr>
            <p:cNvPr id="159" name="Rectangle 158"/>
            <p:cNvSpPr/>
            <p:nvPr/>
          </p:nvSpPr>
          <p:spPr>
            <a:xfrm>
              <a:off x="2155863" y="3306564"/>
              <a:ext cx="811913" cy="307777"/>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05707" fontAlgn="base">
                <a:spcBef>
                  <a:spcPct val="0"/>
                </a:spcBef>
                <a:spcAft>
                  <a:spcPct val="0"/>
                </a:spcAft>
                <a:defRPr/>
              </a:pPr>
              <a:r>
                <a:rPr lang="en-US" sz="980" dirty="0">
                  <a:ln>
                    <a:solidFill>
                      <a:srgbClr val="FFFFFF">
                        <a:alpha val="0"/>
                      </a:srgbClr>
                    </a:solidFill>
                  </a:ln>
                  <a:solidFill>
                    <a:srgbClr val="505050">
                      <a:lumMod val="85000"/>
                      <a:lumOff val="15000"/>
                    </a:srgbClr>
                  </a:solidFill>
                  <a:latin typeface="Segoe UI Semilight" panose="020B0402040204020203" pitchFamily="34" charset="0"/>
                  <a:cs typeface="Segoe UI Semilight" panose="020B0402040204020203" pitchFamily="34" charset="0"/>
                </a:rPr>
                <a:t>Conditional</a:t>
              </a:r>
            </a:p>
            <a:p>
              <a:pPr algn="ctr" defTabSz="805707" fontAlgn="base">
                <a:spcBef>
                  <a:spcPct val="0"/>
                </a:spcBef>
                <a:spcAft>
                  <a:spcPct val="0"/>
                </a:spcAft>
                <a:defRPr/>
              </a:pPr>
              <a:r>
                <a:rPr lang="en-US" sz="980" dirty="0">
                  <a:ln>
                    <a:solidFill>
                      <a:srgbClr val="FFFFFF">
                        <a:alpha val="0"/>
                      </a:srgbClr>
                    </a:solidFill>
                  </a:ln>
                  <a:solidFill>
                    <a:srgbClr val="505050">
                      <a:lumMod val="85000"/>
                      <a:lumOff val="15000"/>
                    </a:srgbClr>
                  </a:solidFill>
                  <a:latin typeface="Segoe UI Semilight" panose="020B0402040204020203" pitchFamily="34" charset="0"/>
                  <a:cs typeface="Segoe UI Semilight" panose="020B0402040204020203" pitchFamily="34" charset="0"/>
                </a:rPr>
                <a:t>Access</a:t>
              </a:r>
            </a:p>
          </p:txBody>
        </p:sp>
      </p:grpSp>
      <p:grpSp>
        <p:nvGrpSpPr>
          <p:cNvPr id="160" name="Group 159"/>
          <p:cNvGrpSpPr/>
          <p:nvPr/>
        </p:nvGrpSpPr>
        <p:grpSpPr>
          <a:xfrm>
            <a:off x="5649385" y="3320816"/>
            <a:ext cx="705235" cy="724676"/>
            <a:chOff x="6081740" y="2811643"/>
            <a:chExt cx="719564" cy="739400"/>
          </a:xfrm>
        </p:grpSpPr>
        <p:pic>
          <p:nvPicPr>
            <p:cNvPr id="161" name="Picture 16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293482" y="2811643"/>
              <a:ext cx="291138" cy="397652"/>
            </a:xfrm>
            <a:prstGeom prst="rect">
              <a:avLst/>
            </a:prstGeom>
            <a:noFill/>
          </p:spPr>
        </p:pic>
        <p:sp>
          <p:nvSpPr>
            <p:cNvPr id="162" name="Rectangle 161"/>
            <p:cNvSpPr/>
            <p:nvPr/>
          </p:nvSpPr>
          <p:spPr>
            <a:xfrm>
              <a:off x="6081740" y="3243266"/>
              <a:ext cx="719564" cy="307777"/>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05707" fontAlgn="base">
                <a:spcBef>
                  <a:spcPct val="0"/>
                </a:spcBef>
                <a:spcAft>
                  <a:spcPct val="0"/>
                </a:spcAft>
                <a:defRPr/>
              </a:pPr>
              <a:r>
                <a:rPr lang="en-US" sz="980" dirty="0">
                  <a:ln>
                    <a:solidFill>
                      <a:srgbClr val="FFFFFF">
                        <a:alpha val="0"/>
                      </a:srgbClr>
                    </a:solidFill>
                  </a:ln>
                  <a:solidFill>
                    <a:srgbClr val="505050">
                      <a:lumMod val="85000"/>
                      <a:lumOff val="15000"/>
                    </a:srgbClr>
                  </a:solidFill>
                  <a:latin typeface="Segoe UI Semilight" panose="020B0402040204020203" pitchFamily="34" charset="0"/>
                  <a:cs typeface="Segoe UI Semilight" panose="020B0402040204020203" pitchFamily="34" charset="0"/>
                </a:rPr>
                <a:t>Security Center</a:t>
              </a:r>
            </a:p>
          </p:txBody>
        </p:sp>
      </p:grpSp>
      <p:grpSp>
        <p:nvGrpSpPr>
          <p:cNvPr id="206" name="Group 205"/>
          <p:cNvGrpSpPr/>
          <p:nvPr/>
        </p:nvGrpSpPr>
        <p:grpSpPr>
          <a:xfrm>
            <a:off x="3316086" y="3396762"/>
            <a:ext cx="829392" cy="640525"/>
            <a:chOff x="4623768" y="2865225"/>
            <a:chExt cx="846243" cy="653539"/>
          </a:xfrm>
        </p:grpSpPr>
        <p:pic>
          <p:nvPicPr>
            <p:cNvPr id="207" name="Picture 20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870331" y="2865225"/>
              <a:ext cx="355879" cy="303799"/>
            </a:xfrm>
            <a:prstGeom prst="rect">
              <a:avLst/>
            </a:prstGeom>
            <a:noFill/>
          </p:spPr>
        </p:pic>
        <p:sp>
          <p:nvSpPr>
            <p:cNvPr id="208" name="Rectangle 207"/>
            <p:cNvSpPr/>
            <p:nvPr/>
          </p:nvSpPr>
          <p:spPr>
            <a:xfrm>
              <a:off x="4623768" y="3210987"/>
              <a:ext cx="846243" cy="307777"/>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05707" fontAlgn="base">
                <a:spcBef>
                  <a:spcPct val="0"/>
                </a:spcBef>
                <a:spcAft>
                  <a:spcPct val="0"/>
                </a:spcAft>
                <a:defRPr/>
              </a:pPr>
              <a:r>
                <a:rPr lang="en-US" sz="980" dirty="0">
                  <a:ln>
                    <a:solidFill>
                      <a:srgbClr val="FFFFFF">
                        <a:alpha val="0"/>
                      </a:srgbClr>
                    </a:solidFill>
                  </a:ln>
                  <a:solidFill>
                    <a:srgbClr val="505050">
                      <a:lumMod val="85000"/>
                      <a:lumOff val="15000"/>
                    </a:srgbClr>
                  </a:solidFill>
                  <a:latin typeface="Segoe UI Semilight" panose="020B0402040204020203" pitchFamily="34" charset="0"/>
                  <a:cs typeface="Segoe UI Semilight" panose="020B0402040204020203" pitchFamily="34" charset="0"/>
                </a:rPr>
                <a:t>Event Management</a:t>
              </a:r>
            </a:p>
          </p:txBody>
        </p:sp>
      </p:grpSp>
      <p:grpSp>
        <p:nvGrpSpPr>
          <p:cNvPr id="347" name="Group 346"/>
          <p:cNvGrpSpPr/>
          <p:nvPr/>
        </p:nvGrpSpPr>
        <p:grpSpPr>
          <a:xfrm>
            <a:off x="7460108" y="3680277"/>
            <a:ext cx="329657" cy="79884"/>
            <a:chOff x="1340717" y="953089"/>
            <a:chExt cx="418504" cy="101414"/>
          </a:xfrm>
        </p:grpSpPr>
        <p:sp>
          <p:nvSpPr>
            <p:cNvPr id="344" name="Oval 343"/>
            <p:cNvSpPr/>
            <p:nvPr/>
          </p:nvSpPr>
          <p:spPr bwMode="auto">
            <a:xfrm>
              <a:off x="1340717" y="953089"/>
              <a:ext cx="101414" cy="101414"/>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5" name="Oval 344"/>
            <p:cNvSpPr/>
            <p:nvPr/>
          </p:nvSpPr>
          <p:spPr bwMode="auto">
            <a:xfrm>
              <a:off x="1499262" y="953089"/>
              <a:ext cx="101414" cy="101414"/>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Oval 345"/>
            <p:cNvSpPr/>
            <p:nvPr/>
          </p:nvSpPr>
          <p:spPr bwMode="auto">
            <a:xfrm>
              <a:off x="1657807" y="953089"/>
              <a:ext cx="101414" cy="101414"/>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4" name="Group 283"/>
          <p:cNvGrpSpPr/>
          <p:nvPr/>
        </p:nvGrpSpPr>
        <p:grpSpPr>
          <a:xfrm>
            <a:off x="6693523" y="2080889"/>
            <a:ext cx="4079802" cy="972573"/>
            <a:chOff x="5220357" y="3561688"/>
            <a:chExt cx="7577293" cy="1806331"/>
          </a:xfrm>
        </p:grpSpPr>
        <p:sp>
          <p:nvSpPr>
            <p:cNvPr id="285" name="Arc 284"/>
            <p:cNvSpPr/>
            <p:nvPr/>
          </p:nvSpPr>
          <p:spPr>
            <a:xfrm>
              <a:off x="10986736" y="3561688"/>
              <a:ext cx="1810914" cy="1806331"/>
            </a:xfrm>
            <a:prstGeom prst="arc">
              <a:avLst>
                <a:gd name="adj1" fmla="val 16240276"/>
                <a:gd name="adj2" fmla="val 2"/>
              </a:avLst>
            </a:prstGeom>
            <a:noFill/>
            <a:ln w="22225">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287" name="Straight Connector 286"/>
            <p:cNvCxnSpPr>
              <a:endCxn id="285" idx="0"/>
            </p:cNvCxnSpPr>
            <p:nvPr/>
          </p:nvCxnSpPr>
          <p:spPr>
            <a:xfrm>
              <a:off x="5220357" y="3561716"/>
              <a:ext cx="6682417" cy="33"/>
            </a:xfrm>
            <a:prstGeom prst="line">
              <a:avLst/>
            </a:prstGeom>
            <a:noFill/>
            <a:ln w="22225">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43" name="Rounded Rectangle 142"/>
          <p:cNvSpPr/>
          <p:nvPr/>
        </p:nvSpPr>
        <p:spPr>
          <a:xfrm>
            <a:off x="4632266" y="1767642"/>
            <a:ext cx="2314851" cy="58813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16953" tIns="0" bIns="0" rtlCol="0" anchor="ctr" anchorCtr="0"/>
          <a:lstStyle/>
          <a:p>
            <a:pPr defTabSz="914093">
              <a:defRPr/>
            </a:pPr>
            <a:r>
              <a:rPr lang="en-US" sz="1200" b="1" kern="0" dirty="0">
                <a:solidFill>
                  <a:schemeClr val="bg1">
                    <a:lumMod val="50000"/>
                  </a:schemeClr>
                </a:solidFill>
                <a:latin typeface="Segoe UI Semibold" panose="020B0702040204020203" pitchFamily="34" charset="0"/>
                <a:cs typeface="Segoe UI Semibold" panose="020B0702040204020203" pitchFamily="34" charset="0"/>
              </a:rPr>
              <a:t>Cyber Defense</a:t>
            </a:r>
            <a:br>
              <a:rPr lang="en-US" sz="1200" b="1" kern="0" dirty="0">
                <a:solidFill>
                  <a:schemeClr val="bg1">
                    <a:lumMod val="50000"/>
                  </a:schemeClr>
                </a:solidFill>
                <a:latin typeface="Segoe UI Semibold" panose="020B0702040204020203" pitchFamily="34" charset="0"/>
                <a:cs typeface="Segoe UI Semibold" panose="020B0702040204020203" pitchFamily="34" charset="0"/>
              </a:rPr>
            </a:br>
            <a:r>
              <a:rPr lang="en-US" sz="1200" b="1" kern="0" dirty="0">
                <a:solidFill>
                  <a:schemeClr val="bg1">
                    <a:lumMod val="50000"/>
                  </a:schemeClr>
                </a:solidFill>
                <a:latin typeface="Segoe UI Semibold" panose="020B0702040204020203" pitchFamily="34" charset="0"/>
                <a:cs typeface="Segoe UI Semibold" panose="020B0702040204020203" pitchFamily="34" charset="0"/>
              </a:rPr>
              <a:t>Operations Center</a:t>
            </a:r>
          </a:p>
        </p:txBody>
      </p:sp>
      <p:grpSp>
        <p:nvGrpSpPr>
          <p:cNvPr id="3" name="Group 2"/>
          <p:cNvGrpSpPr/>
          <p:nvPr/>
        </p:nvGrpSpPr>
        <p:grpSpPr>
          <a:xfrm>
            <a:off x="10333464" y="2549593"/>
            <a:ext cx="854917" cy="476485"/>
            <a:chOff x="10640956" y="2302931"/>
            <a:chExt cx="855140" cy="476609"/>
          </a:xfrm>
        </p:grpSpPr>
        <p:sp>
          <p:nvSpPr>
            <p:cNvPr id="224" name="Rounded Rectangle 223"/>
            <p:cNvSpPr/>
            <p:nvPr/>
          </p:nvSpPr>
          <p:spPr>
            <a:xfrm>
              <a:off x="10640956" y="2302931"/>
              <a:ext cx="855140" cy="476609"/>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3">
                <a:defRPr/>
              </a:pPr>
              <a:endParaRPr lang="en-US" sz="1176" b="1" kern="0" dirty="0">
                <a:solidFill>
                  <a:srgbClr val="FFFFFF"/>
                </a:solidFill>
                <a:latin typeface="Segoe UI Semilight" panose="020B0402040204020203" pitchFamily="34" charset="0"/>
                <a:cs typeface="Segoe UI Semilight" panose="020B0402040204020203" pitchFamily="34" charset="0"/>
              </a:endParaRPr>
            </a:p>
          </p:txBody>
        </p:sp>
        <p:grpSp>
          <p:nvGrpSpPr>
            <p:cNvPr id="225" name="Group 224"/>
            <p:cNvGrpSpPr/>
            <p:nvPr/>
          </p:nvGrpSpPr>
          <p:grpSpPr>
            <a:xfrm>
              <a:off x="10904425" y="2558238"/>
              <a:ext cx="329743" cy="79905"/>
              <a:chOff x="1340717" y="917625"/>
              <a:chExt cx="418504" cy="101414"/>
            </a:xfrm>
            <a:solidFill>
              <a:schemeClr val="bg1">
                <a:lumMod val="95000"/>
              </a:schemeClr>
            </a:solidFill>
          </p:grpSpPr>
          <p:sp>
            <p:nvSpPr>
              <p:cNvPr id="226" name="Oval 225"/>
              <p:cNvSpPr/>
              <p:nvPr/>
            </p:nvSpPr>
            <p:spPr bwMode="auto">
              <a:xfrm>
                <a:off x="1340717" y="917625"/>
                <a:ext cx="101414" cy="10141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p:cNvSpPr/>
              <p:nvPr/>
            </p:nvSpPr>
            <p:spPr bwMode="auto">
              <a:xfrm>
                <a:off x="1499262" y="917625"/>
                <a:ext cx="101414" cy="10141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Oval 227"/>
              <p:cNvSpPr/>
              <p:nvPr/>
            </p:nvSpPr>
            <p:spPr bwMode="auto">
              <a:xfrm>
                <a:off x="1657807" y="917625"/>
                <a:ext cx="101414" cy="10141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98" name="Group 297"/>
          <p:cNvGrpSpPr/>
          <p:nvPr/>
        </p:nvGrpSpPr>
        <p:grpSpPr>
          <a:xfrm>
            <a:off x="544216" y="4944846"/>
            <a:ext cx="2354586" cy="1302012"/>
            <a:chOff x="544358" y="4716581"/>
            <a:chExt cx="2355199" cy="1302351"/>
          </a:xfrm>
        </p:grpSpPr>
        <p:grpSp>
          <p:nvGrpSpPr>
            <p:cNvPr id="5" name="Group 4"/>
            <p:cNvGrpSpPr/>
            <p:nvPr/>
          </p:nvGrpSpPr>
          <p:grpSpPr>
            <a:xfrm>
              <a:off x="544358" y="4716581"/>
              <a:ext cx="1043060" cy="706914"/>
              <a:chOff x="544358" y="4716581"/>
              <a:chExt cx="1043060" cy="706914"/>
            </a:xfrm>
          </p:grpSpPr>
          <p:sp>
            <p:nvSpPr>
              <p:cNvPr id="236" name="Rounded Rectangle 235"/>
              <p:cNvSpPr/>
              <p:nvPr/>
            </p:nvSpPr>
            <p:spPr bwMode="auto">
              <a:xfrm>
                <a:off x="544358" y="5048110"/>
                <a:ext cx="1043060" cy="375385"/>
              </a:xfrm>
              <a:prstGeom prst="roundRect">
                <a:avLst>
                  <a:gd name="adj" fmla="val 500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 rIns="0" bIns="146266" numCol="1" spcCol="0" rtlCol="0" fromWordArt="0" anchor="t" anchorCtr="0" forceAA="0" compatLnSpc="1">
                <a:prstTxWarp prst="textNoShape">
                  <a:avLst/>
                </a:prstTxWarp>
                <a:noAutofit/>
              </a:bodyPr>
              <a:lstStyle/>
              <a:p>
                <a:pPr algn="ctr" defTabSz="805707" fontAlgn="base">
                  <a:spcBef>
                    <a:spcPct val="0"/>
                  </a:spcBef>
                  <a:spcAft>
                    <a:spcPct val="0"/>
                  </a:spcAft>
                  <a:defRPr/>
                </a:pPr>
                <a:r>
                  <a:rPr lang="en-US" sz="980" kern="0" dirty="0">
                    <a:ln>
                      <a:solidFill>
                        <a:srgbClr val="FFFFFF">
                          <a:alpha val="0"/>
                        </a:srgbClr>
                      </a:solidFill>
                    </a:ln>
                    <a:solidFill>
                      <a:srgbClr val="505050">
                        <a:lumMod val="85000"/>
                        <a:lumOff val="15000"/>
                      </a:srgbClr>
                    </a:solidFill>
                    <a:latin typeface="Segoe UI Semilight" panose="020B0402040204020203" pitchFamily="34" charset="0"/>
                    <a:cs typeface="Segoe UI Semilight" panose="020B0402040204020203" pitchFamily="34" charset="0"/>
                  </a:rPr>
                  <a:t>Advanced Threat </a:t>
                </a:r>
              </a:p>
              <a:p>
                <a:pPr algn="ctr" defTabSz="805707" fontAlgn="base">
                  <a:spcBef>
                    <a:spcPct val="0"/>
                  </a:spcBef>
                  <a:spcAft>
                    <a:spcPct val="0"/>
                  </a:spcAft>
                  <a:defRPr/>
                </a:pPr>
                <a:r>
                  <a:rPr lang="en-US" sz="980" kern="0" dirty="0">
                    <a:ln>
                      <a:solidFill>
                        <a:srgbClr val="FFFFFF">
                          <a:alpha val="0"/>
                        </a:srgbClr>
                      </a:solidFill>
                    </a:ln>
                    <a:solidFill>
                      <a:srgbClr val="505050">
                        <a:lumMod val="85000"/>
                        <a:lumOff val="15000"/>
                      </a:srgbClr>
                    </a:solidFill>
                    <a:latin typeface="Segoe UI Semilight" panose="020B0402040204020203" pitchFamily="34" charset="0"/>
                    <a:cs typeface="Segoe UI Semilight" panose="020B0402040204020203" pitchFamily="34" charset="0"/>
                  </a:rPr>
                  <a:t>Analytics</a:t>
                </a:r>
              </a:p>
            </p:txBody>
          </p:sp>
          <p:pic>
            <p:nvPicPr>
              <p:cNvPr id="237" name="Picture 23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05719" y="4716581"/>
                <a:ext cx="352696" cy="352696"/>
              </a:xfrm>
              <a:prstGeom prst="rect">
                <a:avLst/>
              </a:prstGeom>
            </p:spPr>
          </p:pic>
        </p:grpSp>
        <p:pic>
          <p:nvPicPr>
            <p:cNvPr id="299" name="Picture 29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571104" y="5756169"/>
              <a:ext cx="328453" cy="262763"/>
            </a:xfrm>
            <a:prstGeom prst="rect">
              <a:avLst/>
            </a:prstGeom>
          </p:spPr>
        </p:pic>
        <p:pic>
          <p:nvPicPr>
            <p:cNvPr id="300" name="Picture 29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188138" y="5753245"/>
              <a:ext cx="328453" cy="262763"/>
            </a:xfrm>
            <a:prstGeom prst="rect">
              <a:avLst/>
            </a:prstGeom>
          </p:spPr>
        </p:pic>
        <p:pic>
          <p:nvPicPr>
            <p:cNvPr id="301" name="Picture 300"/>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821032" y="5756169"/>
              <a:ext cx="328453" cy="262763"/>
            </a:xfrm>
            <a:prstGeom prst="rect">
              <a:avLst/>
            </a:prstGeom>
          </p:spPr>
        </p:pic>
      </p:grpSp>
      <p:sp>
        <p:nvSpPr>
          <p:cNvPr id="252" name="Freeform 48"/>
          <p:cNvSpPr>
            <a:spLocks noChangeAspect="1"/>
          </p:cNvSpPr>
          <p:nvPr/>
        </p:nvSpPr>
        <p:spPr bwMode="black">
          <a:xfrm>
            <a:off x="4861352" y="1977768"/>
            <a:ext cx="111107" cy="252300"/>
          </a:xfrm>
          <a:custGeom>
            <a:avLst/>
            <a:gdLst>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446148 w 4740335"/>
              <a:gd name="connsiteY9" fmla="*/ 2449249 h 4048081"/>
              <a:gd name="connsiteX10" fmla="*/ 3446148 w 4740335"/>
              <a:gd name="connsiteY10" fmla="*/ 1335514 h 4048081"/>
              <a:gd name="connsiteX11" fmla="*/ 3683614 w 4740335"/>
              <a:gd name="connsiteY11" fmla="*/ 1098549 h 4048081"/>
              <a:gd name="connsiteX12" fmla="*/ 236546 w 4740335"/>
              <a:gd name="connsiteY12" fmla="*/ 1098549 h 4048081"/>
              <a:gd name="connsiteX13" fmla="*/ 1052628 w 4740335"/>
              <a:gd name="connsiteY13" fmla="*/ 1098549 h 4048081"/>
              <a:gd name="connsiteX14" fmla="*/ 1289174 w 4740335"/>
              <a:gd name="connsiteY14" fmla="*/ 1335514 h 4048081"/>
              <a:gd name="connsiteX15" fmla="*/ 1289174 w 4740335"/>
              <a:gd name="connsiteY15" fmla="*/ 2449249 h 4048081"/>
              <a:gd name="connsiteX16" fmla="*/ 1052628 w 4740335"/>
              <a:gd name="connsiteY16" fmla="*/ 2686214 h 4048081"/>
              <a:gd name="connsiteX17" fmla="*/ 1052628 w 4740335"/>
              <a:gd name="connsiteY17" fmla="*/ 3480046 h 4048081"/>
              <a:gd name="connsiteX18" fmla="*/ 827910 w 4740335"/>
              <a:gd name="connsiteY18" fmla="*/ 3717011 h 4048081"/>
              <a:gd name="connsiteX19" fmla="*/ 473091 w 4740335"/>
              <a:gd name="connsiteY19" fmla="*/ 3717011 h 4048081"/>
              <a:gd name="connsiteX20" fmla="*/ 236546 w 4740335"/>
              <a:gd name="connsiteY20" fmla="*/ 3480046 h 4048081"/>
              <a:gd name="connsiteX21" fmla="*/ 236546 w 4740335"/>
              <a:gd name="connsiteY21" fmla="*/ 2686214 h 4048081"/>
              <a:gd name="connsiteX22" fmla="*/ 0 w 4740335"/>
              <a:gd name="connsiteY22" fmla="*/ 2449249 h 4048081"/>
              <a:gd name="connsiteX23" fmla="*/ 0 w 4740335"/>
              <a:gd name="connsiteY23" fmla="*/ 1335514 h 4048081"/>
              <a:gd name="connsiteX24" fmla="*/ 236546 w 4740335"/>
              <a:gd name="connsiteY24" fmla="*/ 1098549 h 4048081"/>
              <a:gd name="connsiteX25" fmla="*/ 1895194 w 4740335"/>
              <a:gd name="connsiteY25" fmla="*/ 993211 h 4048081"/>
              <a:gd name="connsiteX26" fmla="*/ 2845141 w 4740335"/>
              <a:gd name="connsiteY26" fmla="*/ 993211 h 4048081"/>
              <a:gd name="connsiteX27" fmla="*/ 3130125 w 4740335"/>
              <a:gd name="connsiteY27" fmla="*/ 1277385 h 4048081"/>
              <a:gd name="connsiteX28" fmla="*/ 3130125 w 4740335"/>
              <a:gd name="connsiteY28" fmla="*/ 2568008 h 4048081"/>
              <a:gd name="connsiteX29" fmla="*/ 2845141 w 4740335"/>
              <a:gd name="connsiteY29" fmla="*/ 2852182 h 4048081"/>
              <a:gd name="connsiteX30" fmla="*/ 2845141 w 4740335"/>
              <a:gd name="connsiteY30" fmla="*/ 3763907 h 4048081"/>
              <a:gd name="connsiteX31" fmla="*/ 2572031 w 4740335"/>
              <a:gd name="connsiteY31" fmla="*/ 4048081 h 4048081"/>
              <a:gd name="connsiteX32" fmla="*/ 2168304 w 4740335"/>
              <a:gd name="connsiteY32" fmla="*/ 4048081 h 4048081"/>
              <a:gd name="connsiteX33" fmla="*/ 1895194 w 4740335"/>
              <a:gd name="connsiteY33" fmla="*/ 3763907 h 4048081"/>
              <a:gd name="connsiteX34" fmla="*/ 1895194 w 4740335"/>
              <a:gd name="connsiteY34" fmla="*/ 2852182 h 4048081"/>
              <a:gd name="connsiteX35" fmla="*/ 1610210 w 4740335"/>
              <a:gd name="connsiteY35" fmla="*/ 2568008 h 4048081"/>
              <a:gd name="connsiteX36" fmla="*/ 1610210 w 4740335"/>
              <a:gd name="connsiteY36" fmla="*/ 1277385 h 4048081"/>
              <a:gd name="connsiteX37" fmla="*/ 1895194 w 4740335"/>
              <a:gd name="connsiteY37" fmla="*/ 993211 h 4048081"/>
              <a:gd name="connsiteX38" fmla="*/ 4093246 w 4740335"/>
              <a:gd name="connsiteY38" fmla="*/ 245790 h 4048081"/>
              <a:gd name="connsiteX39" fmla="*/ 4479495 w 4740335"/>
              <a:gd name="connsiteY39" fmla="*/ 637055 h 4048081"/>
              <a:gd name="connsiteX40" fmla="*/ 4093246 w 4740335"/>
              <a:gd name="connsiteY40" fmla="*/ 1028320 h 4048081"/>
              <a:gd name="connsiteX41" fmla="*/ 3706997 w 4740335"/>
              <a:gd name="connsiteY41" fmla="*/ 637055 h 4048081"/>
              <a:gd name="connsiteX42" fmla="*/ 4093246 w 4740335"/>
              <a:gd name="connsiteY42" fmla="*/ 245790 h 4048081"/>
              <a:gd name="connsiteX43" fmla="*/ 644584 w 4740335"/>
              <a:gd name="connsiteY43" fmla="*/ 245790 h 4048081"/>
              <a:gd name="connsiteX44" fmla="*/ 1028326 w 4740335"/>
              <a:gd name="connsiteY44" fmla="*/ 637055 h 4048081"/>
              <a:gd name="connsiteX45" fmla="*/ 644584 w 4740335"/>
              <a:gd name="connsiteY45" fmla="*/ 1028320 h 4048081"/>
              <a:gd name="connsiteX46" fmla="*/ 260842 w 4740335"/>
              <a:gd name="connsiteY46" fmla="*/ 637055 h 4048081"/>
              <a:gd name="connsiteX47" fmla="*/ 644584 w 4740335"/>
              <a:gd name="connsiteY47" fmla="*/ 245790 h 4048081"/>
              <a:gd name="connsiteX48" fmla="*/ 2367657 w 4740335"/>
              <a:gd name="connsiteY48" fmla="*/ 0 h 4048081"/>
              <a:gd name="connsiteX49" fmla="*/ 2819118 w 4740335"/>
              <a:gd name="connsiteY49" fmla="*/ 453969 h 4048081"/>
              <a:gd name="connsiteX50" fmla="*/ 2367657 w 4740335"/>
              <a:gd name="connsiteY50" fmla="*/ 907938 h 4048081"/>
              <a:gd name="connsiteX51" fmla="*/ 1916196 w 4740335"/>
              <a:gd name="connsiteY51" fmla="*/ 453969 h 4048081"/>
              <a:gd name="connsiteX52" fmla="*/ 2367657 w 4740335"/>
              <a:gd name="connsiteY52"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446148 w 4740335"/>
              <a:gd name="connsiteY9" fmla="*/ 1335514 h 4048081"/>
              <a:gd name="connsiteX10" fmla="*/ 3683614 w 4740335"/>
              <a:gd name="connsiteY10" fmla="*/ 1098549 h 4048081"/>
              <a:gd name="connsiteX11" fmla="*/ 236546 w 4740335"/>
              <a:gd name="connsiteY11" fmla="*/ 1098549 h 4048081"/>
              <a:gd name="connsiteX12" fmla="*/ 1052628 w 4740335"/>
              <a:gd name="connsiteY12" fmla="*/ 1098549 h 4048081"/>
              <a:gd name="connsiteX13" fmla="*/ 1289174 w 4740335"/>
              <a:gd name="connsiteY13" fmla="*/ 1335514 h 4048081"/>
              <a:gd name="connsiteX14" fmla="*/ 1289174 w 4740335"/>
              <a:gd name="connsiteY14" fmla="*/ 2449249 h 4048081"/>
              <a:gd name="connsiteX15" fmla="*/ 1052628 w 4740335"/>
              <a:gd name="connsiteY15" fmla="*/ 2686214 h 4048081"/>
              <a:gd name="connsiteX16" fmla="*/ 1052628 w 4740335"/>
              <a:gd name="connsiteY16" fmla="*/ 3480046 h 4048081"/>
              <a:gd name="connsiteX17" fmla="*/ 827910 w 4740335"/>
              <a:gd name="connsiteY17" fmla="*/ 3717011 h 4048081"/>
              <a:gd name="connsiteX18" fmla="*/ 473091 w 4740335"/>
              <a:gd name="connsiteY18" fmla="*/ 3717011 h 4048081"/>
              <a:gd name="connsiteX19" fmla="*/ 236546 w 4740335"/>
              <a:gd name="connsiteY19" fmla="*/ 3480046 h 4048081"/>
              <a:gd name="connsiteX20" fmla="*/ 236546 w 4740335"/>
              <a:gd name="connsiteY20" fmla="*/ 2686214 h 4048081"/>
              <a:gd name="connsiteX21" fmla="*/ 0 w 4740335"/>
              <a:gd name="connsiteY21" fmla="*/ 2449249 h 4048081"/>
              <a:gd name="connsiteX22" fmla="*/ 0 w 4740335"/>
              <a:gd name="connsiteY22" fmla="*/ 1335514 h 4048081"/>
              <a:gd name="connsiteX23" fmla="*/ 236546 w 4740335"/>
              <a:gd name="connsiteY23" fmla="*/ 1098549 h 4048081"/>
              <a:gd name="connsiteX24" fmla="*/ 1895194 w 4740335"/>
              <a:gd name="connsiteY24" fmla="*/ 993211 h 4048081"/>
              <a:gd name="connsiteX25" fmla="*/ 2845141 w 4740335"/>
              <a:gd name="connsiteY25" fmla="*/ 993211 h 4048081"/>
              <a:gd name="connsiteX26" fmla="*/ 3130125 w 4740335"/>
              <a:gd name="connsiteY26" fmla="*/ 1277385 h 4048081"/>
              <a:gd name="connsiteX27" fmla="*/ 3130125 w 4740335"/>
              <a:gd name="connsiteY27" fmla="*/ 2568008 h 4048081"/>
              <a:gd name="connsiteX28" fmla="*/ 2845141 w 4740335"/>
              <a:gd name="connsiteY28" fmla="*/ 2852182 h 4048081"/>
              <a:gd name="connsiteX29" fmla="*/ 2845141 w 4740335"/>
              <a:gd name="connsiteY29" fmla="*/ 3763907 h 4048081"/>
              <a:gd name="connsiteX30" fmla="*/ 2572031 w 4740335"/>
              <a:gd name="connsiteY30" fmla="*/ 4048081 h 4048081"/>
              <a:gd name="connsiteX31" fmla="*/ 2168304 w 4740335"/>
              <a:gd name="connsiteY31" fmla="*/ 4048081 h 4048081"/>
              <a:gd name="connsiteX32" fmla="*/ 1895194 w 4740335"/>
              <a:gd name="connsiteY32" fmla="*/ 3763907 h 4048081"/>
              <a:gd name="connsiteX33" fmla="*/ 1895194 w 4740335"/>
              <a:gd name="connsiteY33" fmla="*/ 2852182 h 4048081"/>
              <a:gd name="connsiteX34" fmla="*/ 1610210 w 4740335"/>
              <a:gd name="connsiteY34" fmla="*/ 2568008 h 4048081"/>
              <a:gd name="connsiteX35" fmla="*/ 1610210 w 4740335"/>
              <a:gd name="connsiteY35" fmla="*/ 1277385 h 4048081"/>
              <a:gd name="connsiteX36" fmla="*/ 1895194 w 4740335"/>
              <a:gd name="connsiteY36" fmla="*/ 993211 h 4048081"/>
              <a:gd name="connsiteX37" fmla="*/ 4093246 w 4740335"/>
              <a:gd name="connsiteY37" fmla="*/ 245790 h 4048081"/>
              <a:gd name="connsiteX38" fmla="*/ 4479495 w 4740335"/>
              <a:gd name="connsiteY38" fmla="*/ 637055 h 4048081"/>
              <a:gd name="connsiteX39" fmla="*/ 4093246 w 4740335"/>
              <a:gd name="connsiteY39" fmla="*/ 1028320 h 4048081"/>
              <a:gd name="connsiteX40" fmla="*/ 3706997 w 4740335"/>
              <a:gd name="connsiteY40" fmla="*/ 637055 h 4048081"/>
              <a:gd name="connsiteX41" fmla="*/ 4093246 w 4740335"/>
              <a:gd name="connsiteY41" fmla="*/ 245790 h 4048081"/>
              <a:gd name="connsiteX42" fmla="*/ 644584 w 4740335"/>
              <a:gd name="connsiteY42" fmla="*/ 245790 h 4048081"/>
              <a:gd name="connsiteX43" fmla="*/ 1028326 w 4740335"/>
              <a:gd name="connsiteY43" fmla="*/ 637055 h 4048081"/>
              <a:gd name="connsiteX44" fmla="*/ 644584 w 4740335"/>
              <a:gd name="connsiteY44" fmla="*/ 1028320 h 4048081"/>
              <a:gd name="connsiteX45" fmla="*/ 260842 w 4740335"/>
              <a:gd name="connsiteY45" fmla="*/ 637055 h 4048081"/>
              <a:gd name="connsiteX46" fmla="*/ 644584 w 4740335"/>
              <a:gd name="connsiteY46" fmla="*/ 245790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502870 w 4740335"/>
              <a:gd name="connsiteY3" fmla="*/ 2686214 h 4048081"/>
              <a:gd name="connsiteX4" fmla="*/ 4502870 w 4740335"/>
              <a:gd name="connsiteY4" fmla="*/ 3480046 h 4048081"/>
              <a:gd name="connsiteX5" fmla="*/ 4265405 w 4740335"/>
              <a:gd name="connsiteY5" fmla="*/ 3717011 h 4048081"/>
              <a:gd name="connsiteX6" fmla="*/ 3909206 w 4740335"/>
              <a:gd name="connsiteY6" fmla="*/ 3717011 h 4048081"/>
              <a:gd name="connsiteX7" fmla="*/ 3683614 w 4740335"/>
              <a:gd name="connsiteY7" fmla="*/ 3480046 h 4048081"/>
              <a:gd name="connsiteX8" fmla="*/ 3446148 w 4740335"/>
              <a:gd name="connsiteY8" fmla="*/ 1335514 h 4048081"/>
              <a:gd name="connsiteX9" fmla="*/ 3683614 w 4740335"/>
              <a:gd name="connsiteY9" fmla="*/ 1098549 h 4048081"/>
              <a:gd name="connsiteX10" fmla="*/ 236546 w 4740335"/>
              <a:gd name="connsiteY10" fmla="*/ 1098549 h 4048081"/>
              <a:gd name="connsiteX11" fmla="*/ 1052628 w 4740335"/>
              <a:gd name="connsiteY11" fmla="*/ 1098549 h 4048081"/>
              <a:gd name="connsiteX12" fmla="*/ 1289174 w 4740335"/>
              <a:gd name="connsiteY12" fmla="*/ 1335514 h 4048081"/>
              <a:gd name="connsiteX13" fmla="*/ 1289174 w 4740335"/>
              <a:gd name="connsiteY13" fmla="*/ 2449249 h 4048081"/>
              <a:gd name="connsiteX14" fmla="*/ 1052628 w 4740335"/>
              <a:gd name="connsiteY14" fmla="*/ 2686214 h 4048081"/>
              <a:gd name="connsiteX15" fmla="*/ 1052628 w 4740335"/>
              <a:gd name="connsiteY15" fmla="*/ 3480046 h 4048081"/>
              <a:gd name="connsiteX16" fmla="*/ 827910 w 4740335"/>
              <a:gd name="connsiteY16" fmla="*/ 3717011 h 4048081"/>
              <a:gd name="connsiteX17" fmla="*/ 473091 w 4740335"/>
              <a:gd name="connsiteY17" fmla="*/ 3717011 h 4048081"/>
              <a:gd name="connsiteX18" fmla="*/ 236546 w 4740335"/>
              <a:gd name="connsiteY18" fmla="*/ 3480046 h 4048081"/>
              <a:gd name="connsiteX19" fmla="*/ 236546 w 4740335"/>
              <a:gd name="connsiteY19" fmla="*/ 2686214 h 4048081"/>
              <a:gd name="connsiteX20" fmla="*/ 0 w 4740335"/>
              <a:gd name="connsiteY20" fmla="*/ 2449249 h 4048081"/>
              <a:gd name="connsiteX21" fmla="*/ 0 w 4740335"/>
              <a:gd name="connsiteY21" fmla="*/ 1335514 h 4048081"/>
              <a:gd name="connsiteX22" fmla="*/ 236546 w 4740335"/>
              <a:gd name="connsiteY22" fmla="*/ 1098549 h 4048081"/>
              <a:gd name="connsiteX23" fmla="*/ 1895194 w 4740335"/>
              <a:gd name="connsiteY23" fmla="*/ 993211 h 4048081"/>
              <a:gd name="connsiteX24" fmla="*/ 2845141 w 4740335"/>
              <a:gd name="connsiteY24" fmla="*/ 993211 h 4048081"/>
              <a:gd name="connsiteX25" fmla="*/ 3130125 w 4740335"/>
              <a:gd name="connsiteY25" fmla="*/ 1277385 h 4048081"/>
              <a:gd name="connsiteX26" fmla="*/ 3130125 w 4740335"/>
              <a:gd name="connsiteY26" fmla="*/ 2568008 h 4048081"/>
              <a:gd name="connsiteX27" fmla="*/ 2845141 w 4740335"/>
              <a:gd name="connsiteY27" fmla="*/ 2852182 h 4048081"/>
              <a:gd name="connsiteX28" fmla="*/ 2845141 w 4740335"/>
              <a:gd name="connsiteY28" fmla="*/ 3763907 h 4048081"/>
              <a:gd name="connsiteX29" fmla="*/ 2572031 w 4740335"/>
              <a:gd name="connsiteY29" fmla="*/ 4048081 h 4048081"/>
              <a:gd name="connsiteX30" fmla="*/ 2168304 w 4740335"/>
              <a:gd name="connsiteY30" fmla="*/ 4048081 h 4048081"/>
              <a:gd name="connsiteX31" fmla="*/ 1895194 w 4740335"/>
              <a:gd name="connsiteY31" fmla="*/ 3763907 h 4048081"/>
              <a:gd name="connsiteX32" fmla="*/ 1895194 w 4740335"/>
              <a:gd name="connsiteY32" fmla="*/ 2852182 h 4048081"/>
              <a:gd name="connsiteX33" fmla="*/ 1610210 w 4740335"/>
              <a:gd name="connsiteY33" fmla="*/ 2568008 h 4048081"/>
              <a:gd name="connsiteX34" fmla="*/ 1610210 w 4740335"/>
              <a:gd name="connsiteY34" fmla="*/ 1277385 h 4048081"/>
              <a:gd name="connsiteX35" fmla="*/ 1895194 w 4740335"/>
              <a:gd name="connsiteY35" fmla="*/ 993211 h 4048081"/>
              <a:gd name="connsiteX36" fmla="*/ 4093246 w 4740335"/>
              <a:gd name="connsiteY36" fmla="*/ 245790 h 4048081"/>
              <a:gd name="connsiteX37" fmla="*/ 4479495 w 4740335"/>
              <a:gd name="connsiteY37" fmla="*/ 637055 h 4048081"/>
              <a:gd name="connsiteX38" fmla="*/ 4093246 w 4740335"/>
              <a:gd name="connsiteY38" fmla="*/ 1028320 h 4048081"/>
              <a:gd name="connsiteX39" fmla="*/ 3706997 w 4740335"/>
              <a:gd name="connsiteY39" fmla="*/ 637055 h 4048081"/>
              <a:gd name="connsiteX40" fmla="*/ 4093246 w 4740335"/>
              <a:gd name="connsiteY40" fmla="*/ 245790 h 4048081"/>
              <a:gd name="connsiteX41" fmla="*/ 644584 w 4740335"/>
              <a:gd name="connsiteY41" fmla="*/ 245790 h 4048081"/>
              <a:gd name="connsiteX42" fmla="*/ 1028326 w 4740335"/>
              <a:gd name="connsiteY42" fmla="*/ 637055 h 4048081"/>
              <a:gd name="connsiteX43" fmla="*/ 644584 w 4740335"/>
              <a:gd name="connsiteY43" fmla="*/ 1028320 h 4048081"/>
              <a:gd name="connsiteX44" fmla="*/ 260842 w 4740335"/>
              <a:gd name="connsiteY44" fmla="*/ 637055 h 4048081"/>
              <a:gd name="connsiteX45" fmla="*/ 644584 w 4740335"/>
              <a:gd name="connsiteY45" fmla="*/ 245790 h 4048081"/>
              <a:gd name="connsiteX46" fmla="*/ 2367657 w 4740335"/>
              <a:gd name="connsiteY46" fmla="*/ 0 h 4048081"/>
              <a:gd name="connsiteX47" fmla="*/ 2819118 w 4740335"/>
              <a:gd name="connsiteY47" fmla="*/ 453969 h 4048081"/>
              <a:gd name="connsiteX48" fmla="*/ 2367657 w 4740335"/>
              <a:gd name="connsiteY48" fmla="*/ 907938 h 4048081"/>
              <a:gd name="connsiteX49" fmla="*/ 1916196 w 4740335"/>
              <a:gd name="connsiteY49" fmla="*/ 453969 h 4048081"/>
              <a:gd name="connsiteX50" fmla="*/ 2367657 w 4740335"/>
              <a:gd name="connsiteY50" fmla="*/ 0 h 4048081"/>
              <a:gd name="connsiteX0" fmla="*/ 3683614 w 4563552"/>
              <a:gd name="connsiteY0" fmla="*/ 1098549 h 4048081"/>
              <a:gd name="connsiteX1" fmla="*/ 4502870 w 4563552"/>
              <a:gd name="connsiteY1" fmla="*/ 1098549 h 4048081"/>
              <a:gd name="connsiteX2" fmla="*/ 4502870 w 4563552"/>
              <a:gd name="connsiteY2" fmla="*/ 2686214 h 4048081"/>
              <a:gd name="connsiteX3" fmla="*/ 4502870 w 4563552"/>
              <a:gd name="connsiteY3" fmla="*/ 3480046 h 4048081"/>
              <a:gd name="connsiteX4" fmla="*/ 4265405 w 4563552"/>
              <a:gd name="connsiteY4" fmla="*/ 3717011 h 4048081"/>
              <a:gd name="connsiteX5" fmla="*/ 3909206 w 4563552"/>
              <a:gd name="connsiteY5" fmla="*/ 3717011 h 4048081"/>
              <a:gd name="connsiteX6" fmla="*/ 3683614 w 4563552"/>
              <a:gd name="connsiteY6" fmla="*/ 3480046 h 4048081"/>
              <a:gd name="connsiteX7" fmla="*/ 3446148 w 4563552"/>
              <a:gd name="connsiteY7" fmla="*/ 1335514 h 4048081"/>
              <a:gd name="connsiteX8" fmla="*/ 3683614 w 4563552"/>
              <a:gd name="connsiteY8" fmla="*/ 1098549 h 4048081"/>
              <a:gd name="connsiteX9" fmla="*/ 236546 w 4563552"/>
              <a:gd name="connsiteY9" fmla="*/ 1098549 h 4048081"/>
              <a:gd name="connsiteX10" fmla="*/ 1052628 w 4563552"/>
              <a:gd name="connsiteY10" fmla="*/ 1098549 h 4048081"/>
              <a:gd name="connsiteX11" fmla="*/ 1289174 w 4563552"/>
              <a:gd name="connsiteY11" fmla="*/ 1335514 h 4048081"/>
              <a:gd name="connsiteX12" fmla="*/ 1289174 w 4563552"/>
              <a:gd name="connsiteY12" fmla="*/ 2449249 h 4048081"/>
              <a:gd name="connsiteX13" fmla="*/ 1052628 w 4563552"/>
              <a:gd name="connsiteY13" fmla="*/ 2686214 h 4048081"/>
              <a:gd name="connsiteX14" fmla="*/ 1052628 w 4563552"/>
              <a:gd name="connsiteY14" fmla="*/ 3480046 h 4048081"/>
              <a:gd name="connsiteX15" fmla="*/ 827910 w 4563552"/>
              <a:gd name="connsiteY15" fmla="*/ 3717011 h 4048081"/>
              <a:gd name="connsiteX16" fmla="*/ 473091 w 4563552"/>
              <a:gd name="connsiteY16" fmla="*/ 3717011 h 4048081"/>
              <a:gd name="connsiteX17" fmla="*/ 236546 w 4563552"/>
              <a:gd name="connsiteY17" fmla="*/ 3480046 h 4048081"/>
              <a:gd name="connsiteX18" fmla="*/ 236546 w 4563552"/>
              <a:gd name="connsiteY18" fmla="*/ 2686214 h 4048081"/>
              <a:gd name="connsiteX19" fmla="*/ 0 w 4563552"/>
              <a:gd name="connsiteY19" fmla="*/ 2449249 h 4048081"/>
              <a:gd name="connsiteX20" fmla="*/ 0 w 4563552"/>
              <a:gd name="connsiteY20" fmla="*/ 1335514 h 4048081"/>
              <a:gd name="connsiteX21" fmla="*/ 236546 w 4563552"/>
              <a:gd name="connsiteY21" fmla="*/ 1098549 h 4048081"/>
              <a:gd name="connsiteX22" fmla="*/ 1895194 w 4563552"/>
              <a:gd name="connsiteY22" fmla="*/ 993211 h 4048081"/>
              <a:gd name="connsiteX23" fmla="*/ 2845141 w 4563552"/>
              <a:gd name="connsiteY23" fmla="*/ 993211 h 4048081"/>
              <a:gd name="connsiteX24" fmla="*/ 3130125 w 4563552"/>
              <a:gd name="connsiteY24" fmla="*/ 1277385 h 4048081"/>
              <a:gd name="connsiteX25" fmla="*/ 3130125 w 4563552"/>
              <a:gd name="connsiteY25" fmla="*/ 2568008 h 4048081"/>
              <a:gd name="connsiteX26" fmla="*/ 2845141 w 4563552"/>
              <a:gd name="connsiteY26" fmla="*/ 2852182 h 4048081"/>
              <a:gd name="connsiteX27" fmla="*/ 2845141 w 4563552"/>
              <a:gd name="connsiteY27" fmla="*/ 3763907 h 4048081"/>
              <a:gd name="connsiteX28" fmla="*/ 2572031 w 4563552"/>
              <a:gd name="connsiteY28" fmla="*/ 4048081 h 4048081"/>
              <a:gd name="connsiteX29" fmla="*/ 2168304 w 4563552"/>
              <a:gd name="connsiteY29" fmla="*/ 4048081 h 4048081"/>
              <a:gd name="connsiteX30" fmla="*/ 1895194 w 4563552"/>
              <a:gd name="connsiteY30" fmla="*/ 3763907 h 4048081"/>
              <a:gd name="connsiteX31" fmla="*/ 1895194 w 4563552"/>
              <a:gd name="connsiteY31" fmla="*/ 2852182 h 4048081"/>
              <a:gd name="connsiteX32" fmla="*/ 1610210 w 4563552"/>
              <a:gd name="connsiteY32" fmla="*/ 2568008 h 4048081"/>
              <a:gd name="connsiteX33" fmla="*/ 1610210 w 4563552"/>
              <a:gd name="connsiteY33" fmla="*/ 1277385 h 4048081"/>
              <a:gd name="connsiteX34" fmla="*/ 1895194 w 4563552"/>
              <a:gd name="connsiteY34" fmla="*/ 993211 h 4048081"/>
              <a:gd name="connsiteX35" fmla="*/ 4093246 w 4563552"/>
              <a:gd name="connsiteY35" fmla="*/ 245790 h 4048081"/>
              <a:gd name="connsiteX36" fmla="*/ 4479495 w 4563552"/>
              <a:gd name="connsiteY36" fmla="*/ 637055 h 4048081"/>
              <a:gd name="connsiteX37" fmla="*/ 4093246 w 4563552"/>
              <a:gd name="connsiteY37" fmla="*/ 1028320 h 4048081"/>
              <a:gd name="connsiteX38" fmla="*/ 3706997 w 4563552"/>
              <a:gd name="connsiteY38" fmla="*/ 637055 h 4048081"/>
              <a:gd name="connsiteX39" fmla="*/ 4093246 w 4563552"/>
              <a:gd name="connsiteY39" fmla="*/ 245790 h 4048081"/>
              <a:gd name="connsiteX40" fmla="*/ 644584 w 4563552"/>
              <a:gd name="connsiteY40" fmla="*/ 245790 h 4048081"/>
              <a:gd name="connsiteX41" fmla="*/ 1028326 w 4563552"/>
              <a:gd name="connsiteY41" fmla="*/ 637055 h 4048081"/>
              <a:gd name="connsiteX42" fmla="*/ 644584 w 4563552"/>
              <a:gd name="connsiteY42" fmla="*/ 1028320 h 4048081"/>
              <a:gd name="connsiteX43" fmla="*/ 260842 w 4563552"/>
              <a:gd name="connsiteY43" fmla="*/ 637055 h 4048081"/>
              <a:gd name="connsiteX44" fmla="*/ 644584 w 4563552"/>
              <a:gd name="connsiteY44" fmla="*/ 245790 h 4048081"/>
              <a:gd name="connsiteX45" fmla="*/ 2367657 w 4563552"/>
              <a:gd name="connsiteY45" fmla="*/ 0 h 4048081"/>
              <a:gd name="connsiteX46" fmla="*/ 2819118 w 4563552"/>
              <a:gd name="connsiteY46" fmla="*/ 453969 h 4048081"/>
              <a:gd name="connsiteX47" fmla="*/ 2367657 w 4563552"/>
              <a:gd name="connsiteY47" fmla="*/ 907938 h 4048081"/>
              <a:gd name="connsiteX48" fmla="*/ 1916196 w 4563552"/>
              <a:gd name="connsiteY48" fmla="*/ 453969 h 4048081"/>
              <a:gd name="connsiteX49" fmla="*/ 2367657 w 4563552"/>
              <a:gd name="connsiteY49"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4093246 w 4502873"/>
              <a:gd name="connsiteY34" fmla="*/ 245790 h 4048081"/>
              <a:gd name="connsiteX35" fmla="*/ 4479495 w 4502873"/>
              <a:gd name="connsiteY35" fmla="*/ 637055 h 4048081"/>
              <a:gd name="connsiteX36" fmla="*/ 4093246 w 4502873"/>
              <a:gd name="connsiteY36" fmla="*/ 1028320 h 4048081"/>
              <a:gd name="connsiteX37" fmla="*/ 3706997 w 4502873"/>
              <a:gd name="connsiteY37" fmla="*/ 637055 h 4048081"/>
              <a:gd name="connsiteX38" fmla="*/ 4093246 w 4502873"/>
              <a:gd name="connsiteY38" fmla="*/ 245790 h 4048081"/>
              <a:gd name="connsiteX39" fmla="*/ 644584 w 4502873"/>
              <a:gd name="connsiteY39" fmla="*/ 245790 h 4048081"/>
              <a:gd name="connsiteX40" fmla="*/ 1028326 w 4502873"/>
              <a:gd name="connsiteY40" fmla="*/ 637055 h 4048081"/>
              <a:gd name="connsiteX41" fmla="*/ 644584 w 4502873"/>
              <a:gd name="connsiteY41" fmla="*/ 1028320 h 4048081"/>
              <a:gd name="connsiteX42" fmla="*/ 260842 w 4502873"/>
              <a:gd name="connsiteY42" fmla="*/ 637055 h 4048081"/>
              <a:gd name="connsiteX43" fmla="*/ 644584 w 4502873"/>
              <a:gd name="connsiteY43" fmla="*/ 245790 h 4048081"/>
              <a:gd name="connsiteX44" fmla="*/ 2367657 w 4502873"/>
              <a:gd name="connsiteY44" fmla="*/ 0 h 4048081"/>
              <a:gd name="connsiteX45" fmla="*/ 2819118 w 4502873"/>
              <a:gd name="connsiteY45" fmla="*/ 453969 h 4048081"/>
              <a:gd name="connsiteX46" fmla="*/ 2367657 w 4502873"/>
              <a:gd name="connsiteY46" fmla="*/ 907938 h 4048081"/>
              <a:gd name="connsiteX47" fmla="*/ 1916196 w 4502873"/>
              <a:gd name="connsiteY47" fmla="*/ 453969 h 4048081"/>
              <a:gd name="connsiteX48" fmla="*/ 2367657 w 4502873"/>
              <a:gd name="connsiteY48"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3706997 w 4502873"/>
              <a:gd name="connsiteY34" fmla="*/ 637055 h 4048081"/>
              <a:gd name="connsiteX35" fmla="*/ 4479495 w 4502873"/>
              <a:gd name="connsiteY35" fmla="*/ 637055 h 4048081"/>
              <a:gd name="connsiteX36" fmla="*/ 4093246 w 4502873"/>
              <a:gd name="connsiteY36" fmla="*/ 1028320 h 4048081"/>
              <a:gd name="connsiteX37" fmla="*/ 3706997 w 4502873"/>
              <a:gd name="connsiteY37" fmla="*/ 637055 h 4048081"/>
              <a:gd name="connsiteX38" fmla="*/ 644584 w 4502873"/>
              <a:gd name="connsiteY38" fmla="*/ 245790 h 4048081"/>
              <a:gd name="connsiteX39" fmla="*/ 1028326 w 4502873"/>
              <a:gd name="connsiteY39" fmla="*/ 637055 h 4048081"/>
              <a:gd name="connsiteX40" fmla="*/ 644584 w 4502873"/>
              <a:gd name="connsiteY40" fmla="*/ 1028320 h 4048081"/>
              <a:gd name="connsiteX41" fmla="*/ 260842 w 4502873"/>
              <a:gd name="connsiteY41" fmla="*/ 637055 h 4048081"/>
              <a:gd name="connsiteX42" fmla="*/ 644584 w 4502873"/>
              <a:gd name="connsiteY42" fmla="*/ 245790 h 4048081"/>
              <a:gd name="connsiteX43" fmla="*/ 2367657 w 4502873"/>
              <a:gd name="connsiteY43" fmla="*/ 0 h 4048081"/>
              <a:gd name="connsiteX44" fmla="*/ 2819118 w 4502873"/>
              <a:gd name="connsiteY44" fmla="*/ 453969 h 4048081"/>
              <a:gd name="connsiteX45" fmla="*/ 2367657 w 4502873"/>
              <a:gd name="connsiteY45" fmla="*/ 907938 h 4048081"/>
              <a:gd name="connsiteX46" fmla="*/ 1916196 w 4502873"/>
              <a:gd name="connsiteY46" fmla="*/ 453969 h 4048081"/>
              <a:gd name="connsiteX47" fmla="*/ 2367657 w 4502873"/>
              <a:gd name="connsiteY47"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3706997 w 4502873"/>
              <a:gd name="connsiteY34" fmla="*/ 637055 h 4048081"/>
              <a:gd name="connsiteX35" fmla="*/ 4093246 w 4502873"/>
              <a:gd name="connsiteY35" fmla="*/ 1028320 h 4048081"/>
              <a:gd name="connsiteX36" fmla="*/ 3706997 w 4502873"/>
              <a:gd name="connsiteY36" fmla="*/ 637055 h 4048081"/>
              <a:gd name="connsiteX37" fmla="*/ 644584 w 4502873"/>
              <a:gd name="connsiteY37" fmla="*/ 245790 h 4048081"/>
              <a:gd name="connsiteX38" fmla="*/ 1028326 w 4502873"/>
              <a:gd name="connsiteY38" fmla="*/ 637055 h 4048081"/>
              <a:gd name="connsiteX39" fmla="*/ 644584 w 4502873"/>
              <a:gd name="connsiteY39" fmla="*/ 1028320 h 4048081"/>
              <a:gd name="connsiteX40" fmla="*/ 260842 w 4502873"/>
              <a:gd name="connsiteY40" fmla="*/ 637055 h 4048081"/>
              <a:gd name="connsiteX41" fmla="*/ 644584 w 4502873"/>
              <a:gd name="connsiteY41" fmla="*/ 245790 h 4048081"/>
              <a:gd name="connsiteX42" fmla="*/ 2367657 w 4502873"/>
              <a:gd name="connsiteY42" fmla="*/ 0 h 4048081"/>
              <a:gd name="connsiteX43" fmla="*/ 2819118 w 4502873"/>
              <a:gd name="connsiteY43" fmla="*/ 453969 h 4048081"/>
              <a:gd name="connsiteX44" fmla="*/ 2367657 w 4502873"/>
              <a:gd name="connsiteY44" fmla="*/ 907938 h 4048081"/>
              <a:gd name="connsiteX45" fmla="*/ 1916196 w 4502873"/>
              <a:gd name="connsiteY45" fmla="*/ 453969 h 4048081"/>
              <a:gd name="connsiteX46" fmla="*/ 2367657 w 4502873"/>
              <a:gd name="connsiteY46"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644584 w 4502873"/>
              <a:gd name="connsiteY34" fmla="*/ 245790 h 4048081"/>
              <a:gd name="connsiteX35" fmla="*/ 1028326 w 4502873"/>
              <a:gd name="connsiteY35" fmla="*/ 637055 h 4048081"/>
              <a:gd name="connsiteX36" fmla="*/ 644584 w 4502873"/>
              <a:gd name="connsiteY36" fmla="*/ 1028320 h 4048081"/>
              <a:gd name="connsiteX37" fmla="*/ 260842 w 4502873"/>
              <a:gd name="connsiteY37" fmla="*/ 637055 h 4048081"/>
              <a:gd name="connsiteX38" fmla="*/ 644584 w 4502873"/>
              <a:gd name="connsiteY38" fmla="*/ 245790 h 4048081"/>
              <a:gd name="connsiteX39" fmla="*/ 2367657 w 4502873"/>
              <a:gd name="connsiteY39" fmla="*/ 0 h 4048081"/>
              <a:gd name="connsiteX40" fmla="*/ 2819118 w 4502873"/>
              <a:gd name="connsiteY40" fmla="*/ 453969 h 4048081"/>
              <a:gd name="connsiteX41" fmla="*/ 2367657 w 4502873"/>
              <a:gd name="connsiteY41" fmla="*/ 907938 h 4048081"/>
              <a:gd name="connsiteX42" fmla="*/ 1916196 w 4502873"/>
              <a:gd name="connsiteY42" fmla="*/ 453969 h 4048081"/>
              <a:gd name="connsiteX43" fmla="*/ 2367657 w 4502873"/>
              <a:gd name="connsiteY43" fmla="*/ 0 h 4048081"/>
              <a:gd name="connsiteX0" fmla="*/ 3446148 w 4502873"/>
              <a:gd name="connsiteY0" fmla="*/ 1335514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236546 w 4502873"/>
              <a:gd name="connsiteY7" fmla="*/ 1098549 h 4048081"/>
              <a:gd name="connsiteX8" fmla="*/ 1052628 w 4502873"/>
              <a:gd name="connsiteY8" fmla="*/ 1098549 h 4048081"/>
              <a:gd name="connsiteX9" fmla="*/ 1289174 w 4502873"/>
              <a:gd name="connsiteY9" fmla="*/ 1335514 h 4048081"/>
              <a:gd name="connsiteX10" fmla="*/ 1289174 w 4502873"/>
              <a:gd name="connsiteY10" fmla="*/ 2449249 h 4048081"/>
              <a:gd name="connsiteX11" fmla="*/ 1052628 w 4502873"/>
              <a:gd name="connsiteY11" fmla="*/ 2686214 h 4048081"/>
              <a:gd name="connsiteX12" fmla="*/ 1052628 w 4502873"/>
              <a:gd name="connsiteY12" fmla="*/ 3480046 h 4048081"/>
              <a:gd name="connsiteX13" fmla="*/ 827910 w 4502873"/>
              <a:gd name="connsiteY13" fmla="*/ 3717011 h 4048081"/>
              <a:gd name="connsiteX14" fmla="*/ 473091 w 4502873"/>
              <a:gd name="connsiteY14" fmla="*/ 3717011 h 4048081"/>
              <a:gd name="connsiteX15" fmla="*/ 236546 w 4502873"/>
              <a:gd name="connsiteY15" fmla="*/ 3480046 h 4048081"/>
              <a:gd name="connsiteX16" fmla="*/ 236546 w 4502873"/>
              <a:gd name="connsiteY16" fmla="*/ 2686214 h 4048081"/>
              <a:gd name="connsiteX17" fmla="*/ 0 w 4502873"/>
              <a:gd name="connsiteY17" fmla="*/ 2449249 h 4048081"/>
              <a:gd name="connsiteX18" fmla="*/ 0 w 4502873"/>
              <a:gd name="connsiteY18" fmla="*/ 1335514 h 4048081"/>
              <a:gd name="connsiteX19" fmla="*/ 236546 w 4502873"/>
              <a:gd name="connsiteY19" fmla="*/ 1098549 h 4048081"/>
              <a:gd name="connsiteX20" fmla="*/ 1895194 w 4502873"/>
              <a:gd name="connsiteY20" fmla="*/ 993211 h 4048081"/>
              <a:gd name="connsiteX21" fmla="*/ 2845141 w 4502873"/>
              <a:gd name="connsiteY21" fmla="*/ 993211 h 4048081"/>
              <a:gd name="connsiteX22" fmla="*/ 3130125 w 4502873"/>
              <a:gd name="connsiteY22" fmla="*/ 1277385 h 4048081"/>
              <a:gd name="connsiteX23" fmla="*/ 3130125 w 4502873"/>
              <a:gd name="connsiteY23" fmla="*/ 2568008 h 4048081"/>
              <a:gd name="connsiteX24" fmla="*/ 2845141 w 4502873"/>
              <a:gd name="connsiteY24" fmla="*/ 2852182 h 4048081"/>
              <a:gd name="connsiteX25" fmla="*/ 2845141 w 4502873"/>
              <a:gd name="connsiteY25" fmla="*/ 3763907 h 4048081"/>
              <a:gd name="connsiteX26" fmla="*/ 2572031 w 4502873"/>
              <a:gd name="connsiteY26" fmla="*/ 4048081 h 4048081"/>
              <a:gd name="connsiteX27" fmla="*/ 2168304 w 4502873"/>
              <a:gd name="connsiteY27" fmla="*/ 4048081 h 4048081"/>
              <a:gd name="connsiteX28" fmla="*/ 1895194 w 4502873"/>
              <a:gd name="connsiteY28" fmla="*/ 3763907 h 4048081"/>
              <a:gd name="connsiteX29" fmla="*/ 1895194 w 4502873"/>
              <a:gd name="connsiteY29" fmla="*/ 2852182 h 4048081"/>
              <a:gd name="connsiteX30" fmla="*/ 1610210 w 4502873"/>
              <a:gd name="connsiteY30" fmla="*/ 2568008 h 4048081"/>
              <a:gd name="connsiteX31" fmla="*/ 1610210 w 4502873"/>
              <a:gd name="connsiteY31" fmla="*/ 1277385 h 4048081"/>
              <a:gd name="connsiteX32" fmla="*/ 1895194 w 4502873"/>
              <a:gd name="connsiteY32" fmla="*/ 993211 h 4048081"/>
              <a:gd name="connsiteX33" fmla="*/ 644584 w 4502873"/>
              <a:gd name="connsiteY33" fmla="*/ 245790 h 4048081"/>
              <a:gd name="connsiteX34" fmla="*/ 1028326 w 4502873"/>
              <a:gd name="connsiteY34" fmla="*/ 637055 h 4048081"/>
              <a:gd name="connsiteX35" fmla="*/ 644584 w 4502873"/>
              <a:gd name="connsiteY35" fmla="*/ 1028320 h 4048081"/>
              <a:gd name="connsiteX36" fmla="*/ 260842 w 4502873"/>
              <a:gd name="connsiteY36" fmla="*/ 637055 h 4048081"/>
              <a:gd name="connsiteX37" fmla="*/ 644584 w 4502873"/>
              <a:gd name="connsiteY37" fmla="*/ 245790 h 4048081"/>
              <a:gd name="connsiteX38" fmla="*/ 2367657 w 4502873"/>
              <a:gd name="connsiteY38" fmla="*/ 0 h 4048081"/>
              <a:gd name="connsiteX39" fmla="*/ 2819118 w 4502873"/>
              <a:gd name="connsiteY39" fmla="*/ 453969 h 4048081"/>
              <a:gd name="connsiteX40" fmla="*/ 2367657 w 4502873"/>
              <a:gd name="connsiteY40" fmla="*/ 907938 h 4048081"/>
              <a:gd name="connsiteX41" fmla="*/ 1916196 w 4502873"/>
              <a:gd name="connsiteY41" fmla="*/ 453969 h 4048081"/>
              <a:gd name="connsiteX42" fmla="*/ 2367657 w 4502873"/>
              <a:gd name="connsiteY42" fmla="*/ 0 h 4048081"/>
              <a:gd name="connsiteX0" fmla="*/ 3446148 w 4502873"/>
              <a:gd name="connsiteY0" fmla="*/ 1335514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446148 w 4502873"/>
              <a:gd name="connsiteY5" fmla="*/ 1335514 h 4048081"/>
              <a:gd name="connsiteX6" fmla="*/ 236546 w 4502873"/>
              <a:gd name="connsiteY6" fmla="*/ 1098549 h 4048081"/>
              <a:gd name="connsiteX7" fmla="*/ 1052628 w 4502873"/>
              <a:gd name="connsiteY7" fmla="*/ 1098549 h 4048081"/>
              <a:gd name="connsiteX8" fmla="*/ 1289174 w 4502873"/>
              <a:gd name="connsiteY8" fmla="*/ 1335514 h 4048081"/>
              <a:gd name="connsiteX9" fmla="*/ 1289174 w 4502873"/>
              <a:gd name="connsiteY9" fmla="*/ 2449249 h 4048081"/>
              <a:gd name="connsiteX10" fmla="*/ 1052628 w 4502873"/>
              <a:gd name="connsiteY10" fmla="*/ 2686214 h 4048081"/>
              <a:gd name="connsiteX11" fmla="*/ 1052628 w 4502873"/>
              <a:gd name="connsiteY11" fmla="*/ 3480046 h 4048081"/>
              <a:gd name="connsiteX12" fmla="*/ 827910 w 4502873"/>
              <a:gd name="connsiteY12" fmla="*/ 3717011 h 4048081"/>
              <a:gd name="connsiteX13" fmla="*/ 473091 w 4502873"/>
              <a:gd name="connsiteY13" fmla="*/ 3717011 h 4048081"/>
              <a:gd name="connsiteX14" fmla="*/ 236546 w 4502873"/>
              <a:gd name="connsiteY14" fmla="*/ 3480046 h 4048081"/>
              <a:gd name="connsiteX15" fmla="*/ 236546 w 4502873"/>
              <a:gd name="connsiteY15" fmla="*/ 2686214 h 4048081"/>
              <a:gd name="connsiteX16" fmla="*/ 0 w 4502873"/>
              <a:gd name="connsiteY16" fmla="*/ 2449249 h 4048081"/>
              <a:gd name="connsiteX17" fmla="*/ 0 w 4502873"/>
              <a:gd name="connsiteY17" fmla="*/ 1335514 h 4048081"/>
              <a:gd name="connsiteX18" fmla="*/ 236546 w 4502873"/>
              <a:gd name="connsiteY18" fmla="*/ 1098549 h 4048081"/>
              <a:gd name="connsiteX19" fmla="*/ 1895194 w 4502873"/>
              <a:gd name="connsiteY19" fmla="*/ 993211 h 4048081"/>
              <a:gd name="connsiteX20" fmla="*/ 2845141 w 4502873"/>
              <a:gd name="connsiteY20" fmla="*/ 993211 h 4048081"/>
              <a:gd name="connsiteX21" fmla="*/ 3130125 w 4502873"/>
              <a:gd name="connsiteY21" fmla="*/ 1277385 h 4048081"/>
              <a:gd name="connsiteX22" fmla="*/ 3130125 w 4502873"/>
              <a:gd name="connsiteY22" fmla="*/ 2568008 h 4048081"/>
              <a:gd name="connsiteX23" fmla="*/ 2845141 w 4502873"/>
              <a:gd name="connsiteY23" fmla="*/ 2852182 h 4048081"/>
              <a:gd name="connsiteX24" fmla="*/ 2845141 w 4502873"/>
              <a:gd name="connsiteY24" fmla="*/ 3763907 h 4048081"/>
              <a:gd name="connsiteX25" fmla="*/ 2572031 w 4502873"/>
              <a:gd name="connsiteY25" fmla="*/ 4048081 h 4048081"/>
              <a:gd name="connsiteX26" fmla="*/ 2168304 w 4502873"/>
              <a:gd name="connsiteY26" fmla="*/ 4048081 h 4048081"/>
              <a:gd name="connsiteX27" fmla="*/ 1895194 w 4502873"/>
              <a:gd name="connsiteY27" fmla="*/ 3763907 h 4048081"/>
              <a:gd name="connsiteX28" fmla="*/ 1895194 w 4502873"/>
              <a:gd name="connsiteY28" fmla="*/ 2852182 h 4048081"/>
              <a:gd name="connsiteX29" fmla="*/ 1610210 w 4502873"/>
              <a:gd name="connsiteY29" fmla="*/ 2568008 h 4048081"/>
              <a:gd name="connsiteX30" fmla="*/ 1610210 w 4502873"/>
              <a:gd name="connsiteY30" fmla="*/ 1277385 h 4048081"/>
              <a:gd name="connsiteX31" fmla="*/ 1895194 w 4502873"/>
              <a:gd name="connsiteY31" fmla="*/ 993211 h 4048081"/>
              <a:gd name="connsiteX32" fmla="*/ 644584 w 4502873"/>
              <a:gd name="connsiteY32" fmla="*/ 245790 h 4048081"/>
              <a:gd name="connsiteX33" fmla="*/ 1028326 w 4502873"/>
              <a:gd name="connsiteY33" fmla="*/ 637055 h 4048081"/>
              <a:gd name="connsiteX34" fmla="*/ 644584 w 4502873"/>
              <a:gd name="connsiteY34" fmla="*/ 1028320 h 4048081"/>
              <a:gd name="connsiteX35" fmla="*/ 260842 w 4502873"/>
              <a:gd name="connsiteY35" fmla="*/ 637055 h 4048081"/>
              <a:gd name="connsiteX36" fmla="*/ 644584 w 4502873"/>
              <a:gd name="connsiteY36" fmla="*/ 245790 h 4048081"/>
              <a:gd name="connsiteX37" fmla="*/ 2367657 w 4502873"/>
              <a:gd name="connsiteY37" fmla="*/ 0 h 4048081"/>
              <a:gd name="connsiteX38" fmla="*/ 2819118 w 4502873"/>
              <a:gd name="connsiteY38" fmla="*/ 453969 h 4048081"/>
              <a:gd name="connsiteX39" fmla="*/ 2367657 w 4502873"/>
              <a:gd name="connsiteY39" fmla="*/ 907938 h 4048081"/>
              <a:gd name="connsiteX40" fmla="*/ 1916196 w 4502873"/>
              <a:gd name="connsiteY40" fmla="*/ 453969 h 4048081"/>
              <a:gd name="connsiteX41" fmla="*/ 2367657 w 4502873"/>
              <a:gd name="connsiteY41" fmla="*/ 0 h 4048081"/>
              <a:gd name="connsiteX0" fmla="*/ 3446148 w 4543194"/>
              <a:gd name="connsiteY0" fmla="*/ 1335514 h 4048081"/>
              <a:gd name="connsiteX1" fmla="*/ 4502870 w 4543194"/>
              <a:gd name="connsiteY1" fmla="*/ 3480046 h 4048081"/>
              <a:gd name="connsiteX2" fmla="*/ 4265405 w 4543194"/>
              <a:gd name="connsiteY2" fmla="*/ 3717011 h 4048081"/>
              <a:gd name="connsiteX3" fmla="*/ 3909206 w 4543194"/>
              <a:gd name="connsiteY3" fmla="*/ 3717011 h 4048081"/>
              <a:gd name="connsiteX4" fmla="*/ 3446148 w 4543194"/>
              <a:gd name="connsiteY4" fmla="*/ 1335514 h 4048081"/>
              <a:gd name="connsiteX5" fmla="*/ 236546 w 4543194"/>
              <a:gd name="connsiteY5" fmla="*/ 1098549 h 4048081"/>
              <a:gd name="connsiteX6" fmla="*/ 1052628 w 4543194"/>
              <a:gd name="connsiteY6" fmla="*/ 1098549 h 4048081"/>
              <a:gd name="connsiteX7" fmla="*/ 1289174 w 4543194"/>
              <a:gd name="connsiteY7" fmla="*/ 1335514 h 4048081"/>
              <a:gd name="connsiteX8" fmla="*/ 1289174 w 4543194"/>
              <a:gd name="connsiteY8" fmla="*/ 2449249 h 4048081"/>
              <a:gd name="connsiteX9" fmla="*/ 1052628 w 4543194"/>
              <a:gd name="connsiteY9" fmla="*/ 2686214 h 4048081"/>
              <a:gd name="connsiteX10" fmla="*/ 1052628 w 4543194"/>
              <a:gd name="connsiteY10" fmla="*/ 3480046 h 4048081"/>
              <a:gd name="connsiteX11" fmla="*/ 827910 w 4543194"/>
              <a:gd name="connsiteY11" fmla="*/ 3717011 h 4048081"/>
              <a:gd name="connsiteX12" fmla="*/ 473091 w 4543194"/>
              <a:gd name="connsiteY12" fmla="*/ 3717011 h 4048081"/>
              <a:gd name="connsiteX13" fmla="*/ 236546 w 4543194"/>
              <a:gd name="connsiteY13" fmla="*/ 3480046 h 4048081"/>
              <a:gd name="connsiteX14" fmla="*/ 236546 w 4543194"/>
              <a:gd name="connsiteY14" fmla="*/ 2686214 h 4048081"/>
              <a:gd name="connsiteX15" fmla="*/ 0 w 4543194"/>
              <a:gd name="connsiteY15" fmla="*/ 2449249 h 4048081"/>
              <a:gd name="connsiteX16" fmla="*/ 0 w 4543194"/>
              <a:gd name="connsiteY16" fmla="*/ 1335514 h 4048081"/>
              <a:gd name="connsiteX17" fmla="*/ 236546 w 4543194"/>
              <a:gd name="connsiteY17" fmla="*/ 1098549 h 4048081"/>
              <a:gd name="connsiteX18" fmla="*/ 1895194 w 4543194"/>
              <a:gd name="connsiteY18" fmla="*/ 993211 h 4048081"/>
              <a:gd name="connsiteX19" fmla="*/ 2845141 w 4543194"/>
              <a:gd name="connsiteY19" fmla="*/ 993211 h 4048081"/>
              <a:gd name="connsiteX20" fmla="*/ 3130125 w 4543194"/>
              <a:gd name="connsiteY20" fmla="*/ 1277385 h 4048081"/>
              <a:gd name="connsiteX21" fmla="*/ 3130125 w 4543194"/>
              <a:gd name="connsiteY21" fmla="*/ 2568008 h 4048081"/>
              <a:gd name="connsiteX22" fmla="*/ 2845141 w 4543194"/>
              <a:gd name="connsiteY22" fmla="*/ 2852182 h 4048081"/>
              <a:gd name="connsiteX23" fmla="*/ 2845141 w 4543194"/>
              <a:gd name="connsiteY23" fmla="*/ 3763907 h 4048081"/>
              <a:gd name="connsiteX24" fmla="*/ 2572031 w 4543194"/>
              <a:gd name="connsiteY24" fmla="*/ 4048081 h 4048081"/>
              <a:gd name="connsiteX25" fmla="*/ 2168304 w 4543194"/>
              <a:gd name="connsiteY25" fmla="*/ 4048081 h 4048081"/>
              <a:gd name="connsiteX26" fmla="*/ 1895194 w 4543194"/>
              <a:gd name="connsiteY26" fmla="*/ 3763907 h 4048081"/>
              <a:gd name="connsiteX27" fmla="*/ 1895194 w 4543194"/>
              <a:gd name="connsiteY27" fmla="*/ 2852182 h 4048081"/>
              <a:gd name="connsiteX28" fmla="*/ 1610210 w 4543194"/>
              <a:gd name="connsiteY28" fmla="*/ 2568008 h 4048081"/>
              <a:gd name="connsiteX29" fmla="*/ 1610210 w 4543194"/>
              <a:gd name="connsiteY29" fmla="*/ 1277385 h 4048081"/>
              <a:gd name="connsiteX30" fmla="*/ 1895194 w 4543194"/>
              <a:gd name="connsiteY30" fmla="*/ 993211 h 4048081"/>
              <a:gd name="connsiteX31" fmla="*/ 644584 w 4543194"/>
              <a:gd name="connsiteY31" fmla="*/ 245790 h 4048081"/>
              <a:gd name="connsiteX32" fmla="*/ 1028326 w 4543194"/>
              <a:gd name="connsiteY32" fmla="*/ 637055 h 4048081"/>
              <a:gd name="connsiteX33" fmla="*/ 644584 w 4543194"/>
              <a:gd name="connsiteY33" fmla="*/ 1028320 h 4048081"/>
              <a:gd name="connsiteX34" fmla="*/ 260842 w 4543194"/>
              <a:gd name="connsiteY34" fmla="*/ 637055 h 4048081"/>
              <a:gd name="connsiteX35" fmla="*/ 644584 w 4543194"/>
              <a:gd name="connsiteY35" fmla="*/ 245790 h 4048081"/>
              <a:gd name="connsiteX36" fmla="*/ 2367657 w 4543194"/>
              <a:gd name="connsiteY36" fmla="*/ 0 h 4048081"/>
              <a:gd name="connsiteX37" fmla="*/ 2819118 w 4543194"/>
              <a:gd name="connsiteY37" fmla="*/ 453969 h 4048081"/>
              <a:gd name="connsiteX38" fmla="*/ 2367657 w 4543194"/>
              <a:gd name="connsiteY38" fmla="*/ 907938 h 4048081"/>
              <a:gd name="connsiteX39" fmla="*/ 1916196 w 4543194"/>
              <a:gd name="connsiteY39" fmla="*/ 453969 h 4048081"/>
              <a:gd name="connsiteX40" fmla="*/ 2367657 w 4543194"/>
              <a:gd name="connsiteY40" fmla="*/ 0 h 4048081"/>
              <a:gd name="connsiteX0" fmla="*/ 3446148 w 4278007"/>
              <a:gd name="connsiteY0" fmla="*/ 1335514 h 4048081"/>
              <a:gd name="connsiteX1" fmla="*/ 4265405 w 4278007"/>
              <a:gd name="connsiteY1" fmla="*/ 3717011 h 4048081"/>
              <a:gd name="connsiteX2" fmla="*/ 3909206 w 4278007"/>
              <a:gd name="connsiteY2" fmla="*/ 3717011 h 4048081"/>
              <a:gd name="connsiteX3" fmla="*/ 3446148 w 4278007"/>
              <a:gd name="connsiteY3" fmla="*/ 1335514 h 4048081"/>
              <a:gd name="connsiteX4" fmla="*/ 236546 w 4278007"/>
              <a:gd name="connsiteY4" fmla="*/ 1098549 h 4048081"/>
              <a:gd name="connsiteX5" fmla="*/ 1052628 w 4278007"/>
              <a:gd name="connsiteY5" fmla="*/ 1098549 h 4048081"/>
              <a:gd name="connsiteX6" fmla="*/ 1289174 w 4278007"/>
              <a:gd name="connsiteY6" fmla="*/ 1335514 h 4048081"/>
              <a:gd name="connsiteX7" fmla="*/ 1289174 w 4278007"/>
              <a:gd name="connsiteY7" fmla="*/ 2449249 h 4048081"/>
              <a:gd name="connsiteX8" fmla="*/ 1052628 w 4278007"/>
              <a:gd name="connsiteY8" fmla="*/ 2686214 h 4048081"/>
              <a:gd name="connsiteX9" fmla="*/ 1052628 w 4278007"/>
              <a:gd name="connsiteY9" fmla="*/ 3480046 h 4048081"/>
              <a:gd name="connsiteX10" fmla="*/ 827910 w 4278007"/>
              <a:gd name="connsiteY10" fmla="*/ 3717011 h 4048081"/>
              <a:gd name="connsiteX11" fmla="*/ 473091 w 4278007"/>
              <a:gd name="connsiteY11" fmla="*/ 3717011 h 4048081"/>
              <a:gd name="connsiteX12" fmla="*/ 236546 w 4278007"/>
              <a:gd name="connsiteY12" fmla="*/ 3480046 h 4048081"/>
              <a:gd name="connsiteX13" fmla="*/ 236546 w 4278007"/>
              <a:gd name="connsiteY13" fmla="*/ 2686214 h 4048081"/>
              <a:gd name="connsiteX14" fmla="*/ 0 w 4278007"/>
              <a:gd name="connsiteY14" fmla="*/ 2449249 h 4048081"/>
              <a:gd name="connsiteX15" fmla="*/ 0 w 4278007"/>
              <a:gd name="connsiteY15" fmla="*/ 1335514 h 4048081"/>
              <a:gd name="connsiteX16" fmla="*/ 236546 w 4278007"/>
              <a:gd name="connsiteY16" fmla="*/ 1098549 h 4048081"/>
              <a:gd name="connsiteX17" fmla="*/ 1895194 w 4278007"/>
              <a:gd name="connsiteY17" fmla="*/ 993211 h 4048081"/>
              <a:gd name="connsiteX18" fmla="*/ 2845141 w 4278007"/>
              <a:gd name="connsiteY18" fmla="*/ 993211 h 4048081"/>
              <a:gd name="connsiteX19" fmla="*/ 3130125 w 4278007"/>
              <a:gd name="connsiteY19" fmla="*/ 1277385 h 4048081"/>
              <a:gd name="connsiteX20" fmla="*/ 3130125 w 4278007"/>
              <a:gd name="connsiteY20" fmla="*/ 2568008 h 4048081"/>
              <a:gd name="connsiteX21" fmla="*/ 2845141 w 4278007"/>
              <a:gd name="connsiteY21" fmla="*/ 2852182 h 4048081"/>
              <a:gd name="connsiteX22" fmla="*/ 2845141 w 4278007"/>
              <a:gd name="connsiteY22" fmla="*/ 3763907 h 4048081"/>
              <a:gd name="connsiteX23" fmla="*/ 2572031 w 4278007"/>
              <a:gd name="connsiteY23" fmla="*/ 4048081 h 4048081"/>
              <a:gd name="connsiteX24" fmla="*/ 2168304 w 4278007"/>
              <a:gd name="connsiteY24" fmla="*/ 4048081 h 4048081"/>
              <a:gd name="connsiteX25" fmla="*/ 1895194 w 4278007"/>
              <a:gd name="connsiteY25" fmla="*/ 3763907 h 4048081"/>
              <a:gd name="connsiteX26" fmla="*/ 1895194 w 4278007"/>
              <a:gd name="connsiteY26" fmla="*/ 2852182 h 4048081"/>
              <a:gd name="connsiteX27" fmla="*/ 1610210 w 4278007"/>
              <a:gd name="connsiteY27" fmla="*/ 2568008 h 4048081"/>
              <a:gd name="connsiteX28" fmla="*/ 1610210 w 4278007"/>
              <a:gd name="connsiteY28" fmla="*/ 1277385 h 4048081"/>
              <a:gd name="connsiteX29" fmla="*/ 1895194 w 4278007"/>
              <a:gd name="connsiteY29" fmla="*/ 993211 h 4048081"/>
              <a:gd name="connsiteX30" fmla="*/ 644584 w 4278007"/>
              <a:gd name="connsiteY30" fmla="*/ 245790 h 4048081"/>
              <a:gd name="connsiteX31" fmla="*/ 1028326 w 4278007"/>
              <a:gd name="connsiteY31" fmla="*/ 637055 h 4048081"/>
              <a:gd name="connsiteX32" fmla="*/ 644584 w 4278007"/>
              <a:gd name="connsiteY32" fmla="*/ 1028320 h 4048081"/>
              <a:gd name="connsiteX33" fmla="*/ 260842 w 4278007"/>
              <a:gd name="connsiteY33" fmla="*/ 637055 h 4048081"/>
              <a:gd name="connsiteX34" fmla="*/ 644584 w 4278007"/>
              <a:gd name="connsiteY34" fmla="*/ 245790 h 4048081"/>
              <a:gd name="connsiteX35" fmla="*/ 2367657 w 4278007"/>
              <a:gd name="connsiteY35" fmla="*/ 0 h 4048081"/>
              <a:gd name="connsiteX36" fmla="*/ 2819118 w 4278007"/>
              <a:gd name="connsiteY36" fmla="*/ 453969 h 4048081"/>
              <a:gd name="connsiteX37" fmla="*/ 2367657 w 4278007"/>
              <a:gd name="connsiteY37" fmla="*/ 907938 h 4048081"/>
              <a:gd name="connsiteX38" fmla="*/ 1916196 w 4278007"/>
              <a:gd name="connsiteY38" fmla="*/ 453969 h 4048081"/>
              <a:gd name="connsiteX39" fmla="*/ 2367657 w 4278007"/>
              <a:gd name="connsiteY39" fmla="*/ 0 h 4048081"/>
              <a:gd name="connsiteX0" fmla="*/ 3446148 w 3909209"/>
              <a:gd name="connsiteY0" fmla="*/ 1335514 h 4048081"/>
              <a:gd name="connsiteX1" fmla="*/ 3909206 w 3909209"/>
              <a:gd name="connsiteY1" fmla="*/ 3717011 h 4048081"/>
              <a:gd name="connsiteX2" fmla="*/ 3446148 w 3909209"/>
              <a:gd name="connsiteY2" fmla="*/ 1335514 h 4048081"/>
              <a:gd name="connsiteX3" fmla="*/ 236546 w 3909209"/>
              <a:gd name="connsiteY3" fmla="*/ 1098549 h 4048081"/>
              <a:gd name="connsiteX4" fmla="*/ 1052628 w 3909209"/>
              <a:gd name="connsiteY4" fmla="*/ 1098549 h 4048081"/>
              <a:gd name="connsiteX5" fmla="*/ 1289174 w 3909209"/>
              <a:gd name="connsiteY5" fmla="*/ 1335514 h 4048081"/>
              <a:gd name="connsiteX6" fmla="*/ 1289174 w 3909209"/>
              <a:gd name="connsiteY6" fmla="*/ 2449249 h 4048081"/>
              <a:gd name="connsiteX7" fmla="*/ 1052628 w 3909209"/>
              <a:gd name="connsiteY7" fmla="*/ 2686214 h 4048081"/>
              <a:gd name="connsiteX8" fmla="*/ 1052628 w 3909209"/>
              <a:gd name="connsiteY8" fmla="*/ 3480046 h 4048081"/>
              <a:gd name="connsiteX9" fmla="*/ 827910 w 3909209"/>
              <a:gd name="connsiteY9" fmla="*/ 3717011 h 4048081"/>
              <a:gd name="connsiteX10" fmla="*/ 473091 w 3909209"/>
              <a:gd name="connsiteY10" fmla="*/ 3717011 h 4048081"/>
              <a:gd name="connsiteX11" fmla="*/ 236546 w 3909209"/>
              <a:gd name="connsiteY11" fmla="*/ 3480046 h 4048081"/>
              <a:gd name="connsiteX12" fmla="*/ 236546 w 3909209"/>
              <a:gd name="connsiteY12" fmla="*/ 2686214 h 4048081"/>
              <a:gd name="connsiteX13" fmla="*/ 0 w 3909209"/>
              <a:gd name="connsiteY13" fmla="*/ 2449249 h 4048081"/>
              <a:gd name="connsiteX14" fmla="*/ 0 w 3909209"/>
              <a:gd name="connsiteY14" fmla="*/ 1335514 h 4048081"/>
              <a:gd name="connsiteX15" fmla="*/ 236546 w 3909209"/>
              <a:gd name="connsiteY15" fmla="*/ 1098549 h 4048081"/>
              <a:gd name="connsiteX16" fmla="*/ 1895194 w 3909209"/>
              <a:gd name="connsiteY16" fmla="*/ 993211 h 4048081"/>
              <a:gd name="connsiteX17" fmla="*/ 2845141 w 3909209"/>
              <a:gd name="connsiteY17" fmla="*/ 993211 h 4048081"/>
              <a:gd name="connsiteX18" fmla="*/ 3130125 w 3909209"/>
              <a:gd name="connsiteY18" fmla="*/ 1277385 h 4048081"/>
              <a:gd name="connsiteX19" fmla="*/ 3130125 w 3909209"/>
              <a:gd name="connsiteY19" fmla="*/ 2568008 h 4048081"/>
              <a:gd name="connsiteX20" fmla="*/ 2845141 w 3909209"/>
              <a:gd name="connsiteY20" fmla="*/ 2852182 h 4048081"/>
              <a:gd name="connsiteX21" fmla="*/ 2845141 w 3909209"/>
              <a:gd name="connsiteY21" fmla="*/ 3763907 h 4048081"/>
              <a:gd name="connsiteX22" fmla="*/ 2572031 w 3909209"/>
              <a:gd name="connsiteY22" fmla="*/ 4048081 h 4048081"/>
              <a:gd name="connsiteX23" fmla="*/ 2168304 w 3909209"/>
              <a:gd name="connsiteY23" fmla="*/ 4048081 h 4048081"/>
              <a:gd name="connsiteX24" fmla="*/ 1895194 w 3909209"/>
              <a:gd name="connsiteY24" fmla="*/ 3763907 h 4048081"/>
              <a:gd name="connsiteX25" fmla="*/ 1895194 w 3909209"/>
              <a:gd name="connsiteY25" fmla="*/ 2852182 h 4048081"/>
              <a:gd name="connsiteX26" fmla="*/ 1610210 w 3909209"/>
              <a:gd name="connsiteY26" fmla="*/ 2568008 h 4048081"/>
              <a:gd name="connsiteX27" fmla="*/ 1610210 w 3909209"/>
              <a:gd name="connsiteY27" fmla="*/ 1277385 h 4048081"/>
              <a:gd name="connsiteX28" fmla="*/ 1895194 w 3909209"/>
              <a:gd name="connsiteY28" fmla="*/ 993211 h 4048081"/>
              <a:gd name="connsiteX29" fmla="*/ 644584 w 3909209"/>
              <a:gd name="connsiteY29" fmla="*/ 245790 h 4048081"/>
              <a:gd name="connsiteX30" fmla="*/ 1028326 w 3909209"/>
              <a:gd name="connsiteY30" fmla="*/ 637055 h 4048081"/>
              <a:gd name="connsiteX31" fmla="*/ 644584 w 3909209"/>
              <a:gd name="connsiteY31" fmla="*/ 1028320 h 4048081"/>
              <a:gd name="connsiteX32" fmla="*/ 260842 w 3909209"/>
              <a:gd name="connsiteY32" fmla="*/ 637055 h 4048081"/>
              <a:gd name="connsiteX33" fmla="*/ 644584 w 3909209"/>
              <a:gd name="connsiteY33" fmla="*/ 245790 h 4048081"/>
              <a:gd name="connsiteX34" fmla="*/ 2367657 w 3909209"/>
              <a:gd name="connsiteY34" fmla="*/ 0 h 4048081"/>
              <a:gd name="connsiteX35" fmla="*/ 2819118 w 3909209"/>
              <a:gd name="connsiteY35" fmla="*/ 453969 h 4048081"/>
              <a:gd name="connsiteX36" fmla="*/ 2367657 w 3909209"/>
              <a:gd name="connsiteY36" fmla="*/ 907938 h 4048081"/>
              <a:gd name="connsiteX37" fmla="*/ 1916196 w 3909209"/>
              <a:gd name="connsiteY37" fmla="*/ 453969 h 4048081"/>
              <a:gd name="connsiteX38" fmla="*/ 2367657 w 3909209"/>
              <a:gd name="connsiteY38" fmla="*/ 0 h 4048081"/>
              <a:gd name="connsiteX0" fmla="*/ 236546 w 3130121"/>
              <a:gd name="connsiteY0" fmla="*/ 1098549 h 4048081"/>
              <a:gd name="connsiteX1" fmla="*/ 1052628 w 3130121"/>
              <a:gd name="connsiteY1" fmla="*/ 1098549 h 4048081"/>
              <a:gd name="connsiteX2" fmla="*/ 1289174 w 3130121"/>
              <a:gd name="connsiteY2" fmla="*/ 1335514 h 4048081"/>
              <a:gd name="connsiteX3" fmla="*/ 1289174 w 3130121"/>
              <a:gd name="connsiteY3" fmla="*/ 2449249 h 4048081"/>
              <a:gd name="connsiteX4" fmla="*/ 1052628 w 3130121"/>
              <a:gd name="connsiteY4" fmla="*/ 2686214 h 4048081"/>
              <a:gd name="connsiteX5" fmla="*/ 1052628 w 3130121"/>
              <a:gd name="connsiteY5" fmla="*/ 3480046 h 4048081"/>
              <a:gd name="connsiteX6" fmla="*/ 827910 w 3130121"/>
              <a:gd name="connsiteY6" fmla="*/ 3717011 h 4048081"/>
              <a:gd name="connsiteX7" fmla="*/ 473091 w 3130121"/>
              <a:gd name="connsiteY7" fmla="*/ 3717011 h 4048081"/>
              <a:gd name="connsiteX8" fmla="*/ 236546 w 3130121"/>
              <a:gd name="connsiteY8" fmla="*/ 3480046 h 4048081"/>
              <a:gd name="connsiteX9" fmla="*/ 236546 w 3130121"/>
              <a:gd name="connsiteY9" fmla="*/ 2686214 h 4048081"/>
              <a:gd name="connsiteX10" fmla="*/ 0 w 3130121"/>
              <a:gd name="connsiteY10" fmla="*/ 2449249 h 4048081"/>
              <a:gd name="connsiteX11" fmla="*/ 0 w 3130121"/>
              <a:gd name="connsiteY11" fmla="*/ 1335514 h 4048081"/>
              <a:gd name="connsiteX12" fmla="*/ 236546 w 3130121"/>
              <a:gd name="connsiteY12" fmla="*/ 1098549 h 4048081"/>
              <a:gd name="connsiteX13" fmla="*/ 1895194 w 3130121"/>
              <a:gd name="connsiteY13" fmla="*/ 993211 h 4048081"/>
              <a:gd name="connsiteX14" fmla="*/ 2845141 w 3130121"/>
              <a:gd name="connsiteY14" fmla="*/ 993211 h 4048081"/>
              <a:gd name="connsiteX15" fmla="*/ 3130125 w 3130121"/>
              <a:gd name="connsiteY15" fmla="*/ 1277385 h 4048081"/>
              <a:gd name="connsiteX16" fmla="*/ 3130125 w 3130121"/>
              <a:gd name="connsiteY16" fmla="*/ 2568008 h 4048081"/>
              <a:gd name="connsiteX17" fmla="*/ 2845141 w 3130121"/>
              <a:gd name="connsiteY17" fmla="*/ 2852182 h 4048081"/>
              <a:gd name="connsiteX18" fmla="*/ 2845141 w 3130121"/>
              <a:gd name="connsiteY18" fmla="*/ 3763907 h 4048081"/>
              <a:gd name="connsiteX19" fmla="*/ 2572031 w 3130121"/>
              <a:gd name="connsiteY19" fmla="*/ 4048081 h 4048081"/>
              <a:gd name="connsiteX20" fmla="*/ 2168304 w 3130121"/>
              <a:gd name="connsiteY20" fmla="*/ 4048081 h 4048081"/>
              <a:gd name="connsiteX21" fmla="*/ 1895194 w 3130121"/>
              <a:gd name="connsiteY21" fmla="*/ 3763907 h 4048081"/>
              <a:gd name="connsiteX22" fmla="*/ 1895194 w 3130121"/>
              <a:gd name="connsiteY22" fmla="*/ 2852182 h 4048081"/>
              <a:gd name="connsiteX23" fmla="*/ 1610210 w 3130121"/>
              <a:gd name="connsiteY23" fmla="*/ 2568008 h 4048081"/>
              <a:gd name="connsiteX24" fmla="*/ 1610210 w 3130121"/>
              <a:gd name="connsiteY24" fmla="*/ 1277385 h 4048081"/>
              <a:gd name="connsiteX25" fmla="*/ 1895194 w 3130121"/>
              <a:gd name="connsiteY25" fmla="*/ 993211 h 4048081"/>
              <a:gd name="connsiteX26" fmla="*/ 644584 w 3130121"/>
              <a:gd name="connsiteY26" fmla="*/ 245790 h 4048081"/>
              <a:gd name="connsiteX27" fmla="*/ 1028326 w 3130121"/>
              <a:gd name="connsiteY27" fmla="*/ 637055 h 4048081"/>
              <a:gd name="connsiteX28" fmla="*/ 644584 w 3130121"/>
              <a:gd name="connsiteY28" fmla="*/ 1028320 h 4048081"/>
              <a:gd name="connsiteX29" fmla="*/ 260842 w 3130121"/>
              <a:gd name="connsiteY29" fmla="*/ 637055 h 4048081"/>
              <a:gd name="connsiteX30" fmla="*/ 644584 w 3130121"/>
              <a:gd name="connsiteY30" fmla="*/ 245790 h 4048081"/>
              <a:gd name="connsiteX31" fmla="*/ 2367657 w 3130121"/>
              <a:gd name="connsiteY31" fmla="*/ 0 h 4048081"/>
              <a:gd name="connsiteX32" fmla="*/ 2819118 w 3130121"/>
              <a:gd name="connsiteY32" fmla="*/ 453969 h 4048081"/>
              <a:gd name="connsiteX33" fmla="*/ 2367657 w 3130121"/>
              <a:gd name="connsiteY33" fmla="*/ 907938 h 4048081"/>
              <a:gd name="connsiteX34" fmla="*/ 1916196 w 3130121"/>
              <a:gd name="connsiteY34" fmla="*/ 453969 h 4048081"/>
              <a:gd name="connsiteX35" fmla="*/ 2367657 w 3130121"/>
              <a:gd name="connsiteY35" fmla="*/ 0 h 4048081"/>
              <a:gd name="connsiteX0" fmla="*/ 236546 w 3130121"/>
              <a:gd name="connsiteY0" fmla="*/ 852752 h 3802284"/>
              <a:gd name="connsiteX1" fmla="*/ 1052628 w 3130121"/>
              <a:gd name="connsiteY1" fmla="*/ 852752 h 3802284"/>
              <a:gd name="connsiteX2" fmla="*/ 1289174 w 3130121"/>
              <a:gd name="connsiteY2" fmla="*/ 1089717 h 3802284"/>
              <a:gd name="connsiteX3" fmla="*/ 1289174 w 3130121"/>
              <a:gd name="connsiteY3" fmla="*/ 2203452 h 3802284"/>
              <a:gd name="connsiteX4" fmla="*/ 1052628 w 3130121"/>
              <a:gd name="connsiteY4" fmla="*/ 2440417 h 3802284"/>
              <a:gd name="connsiteX5" fmla="*/ 1052628 w 3130121"/>
              <a:gd name="connsiteY5" fmla="*/ 3234249 h 3802284"/>
              <a:gd name="connsiteX6" fmla="*/ 827910 w 3130121"/>
              <a:gd name="connsiteY6" fmla="*/ 3471214 h 3802284"/>
              <a:gd name="connsiteX7" fmla="*/ 473091 w 3130121"/>
              <a:gd name="connsiteY7" fmla="*/ 3471214 h 3802284"/>
              <a:gd name="connsiteX8" fmla="*/ 236546 w 3130121"/>
              <a:gd name="connsiteY8" fmla="*/ 3234249 h 3802284"/>
              <a:gd name="connsiteX9" fmla="*/ 236546 w 3130121"/>
              <a:gd name="connsiteY9" fmla="*/ 2440417 h 3802284"/>
              <a:gd name="connsiteX10" fmla="*/ 0 w 3130121"/>
              <a:gd name="connsiteY10" fmla="*/ 2203452 h 3802284"/>
              <a:gd name="connsiteX11" fmla="*/ 0 w 3130121"/>
              <a:gd name="connsiteY11" fmla="*/ 1089717 h 3802284"/>
              <a:gd name="connsiteX12" fmla="*/ 236546 w 3130121"/>
              <a:gd name="connsiteY12" fmla="*/ 852752 h 3802284"/>
              <a:gd name="connsiteX13" fmla="*/ 1895194 w 3130121"/>
              <a:gd name="connsiteY13" fmla="*/ 747414 h 3802284"/>
              <a:gd name="connsiteX14" fmla="*/ 2845141 w 3130121"/>
              <a:gd name="connsiteY14" fmla="*/ 747414 h 3802284"/>
              <a:gd name="connsiteX15" fmla="*/ 3130125 w 3130121"/>
              <a:gd name="connsiteY15" fmla="*/ 1031588 h 3802284"/>
              <a:gd name="connsiteX16" fmla="*/ 3130125 w 3130121"/>
              <a:gd name="connsiteY16" fmla="*/ 2322211 h 3802284"/>
              <a:gd name="connsiteX17" fmla="*/ 2845141 w 3130121"/>
              <a:gd name="connsiteY17" fmla="*/ 2606385 h 3802284"/>
              <a:gd name="connsiteX18" fmla="*/ 2845141 w 3130121"/>
              <a:gd name="connsiteY18" fmla="*/ 3518110 h 3802284"/>
              <a:gd name="connsiteX19" fmla="*/ 2572031 w 3130121"/>
              <a:gd name="connsiteY19" fmla="*/ 3802284 h 3802284"/>
              <a:gd name="connsiteX20" fmla="*/ 2168304 w 3130121"/>
              <a:gd name="connsiteY20" fmla="*/ 3802284 h 3802284"/>
              <a:gd name="connsiteX21" fmla="*/ 1895194 w 3130121"/>
              <a:gd name="connsiteY21" fmla="*/ 3518110 h 3802284"/>
              <a:gd name="connsiteX22" fmla="*/ 1895194 w 3130121"/>
              <a:gd name="connsiteY22" fmla="*/ 2606385 h 3802284"/>
              <a:gd name="connsiteX23" fmla="*/ 1610210 w 3130121"/>
              <a:gd name="connsiteY23" fmla="*/ 2322211 h 3802284"/>
              <a:gd name="connsiteX24" fmla="*/ 1610210 w 3130121"/>
              <a:gd name="connsiteY24" fmla="*/ 1031588 h 3802284"/>
              <a:gd name="connsiteX25" fmla="*/ 1895194 w 3130121"/>
              <a:gd name="connsiteY25" fmla="*/ 747414 h 3802284"/>
              <a:gd name="connsiteX26" fmla="*/ 644584 w 3130121"/>
              <a:gd name="connsiteY26" fmla="*/ -7 h 3802284"/>
              <a:gd name="connsiteX27" fmla="*/ 1028326 w 3130121"/>
              <a:gd name="connsiteY27" fmla="*/ 391258 h 3802284"/>
              <a:gd name="connsiteX28" fmla="*/ 644584 w 3130121"/>
              <a:gd name="connsiteY28" fmla="*/ 782523 h 3802284"/>
              <a:gd name="connsiteX29" fmla="*/ 260842 w 3130121"/>
              <a:gd name="connsiteY29" fmla="*/ 391258 h 3802284"/>
              <a:gd name="connsiteX30" fmla="*/ 644584 w 3130121"/>
              <a:gd name="connsiteY30" fmla="*/ -7 h 3802284"/>
              <a:gd name="connsiteX31" fmla="*/ 1916196 w 3130121"/>
              <a:gd name="connsiteY31" fmla="*/ 208172 h 3802284"/>
              <a:gd name="connsiteX32" fmla="*/ 2819118 w 3130121"/>
              <a:gd name="connsiteY32" fmla="*/ 208172 h 3802284"/>
              <a:gd name="connsiteX33" fmla="*/ 2367657 w 3130121"/>
              <a:gd name="connsiteY33" fmla="*/ 662141 h 3802284"/>
              <a:gd name="connsiteX34" fmla="*/ 1916196 w 3130121"/>
              <a:gd name="connsiteY34" fmla="*/ 208172 h 3802284"/>
              <a:gd name="connsiteX0" fmla="*/ 236546 w 3130121"/>
              <a:gd name="connsiteY0" fmla="*/ 852766 h 3802298"/>
              <a:gd name="connsiteX1" fmla="*/ 1052628 w 3130121"/>
              <a:gd name="connsiteY1" fmla="*/ 852766 h 3802298"/>
              <a:gd name="connsiteX2" fmla="*/ 1289174 w 3130121"/>
              <a:gd name="connsiteY2" fmla="*/ 1089731 h 3802298"/>
              <a:gd name="connsiteX3" fmla="*/ 1289174 w 3130121"/>
              <a:gd name="connsiteY3" fmla="*/ 2203466 h 3802298"/>
              <a:gd name="connsiteX4" fmla="*/ 1052628 w 3130121"/>
              <a:gd name="connsiteY4" fmla="*/ 2440431 h 3802298"/>
              <a:gd name="connsiteX5" fmla="*/ 1052628 w 3130121"/>
              <a:gd name="connsiteY5" fmla="*/ 3234263 h 3802298"/>
              <a:gd name="connsiteX6" fmla="*/ 827910 w 3130121"/>
              <a:gd name="connsiteY6" fmla="*/ 3471228 h 3802298"/>
              <a:gd name="connsiteX7" fmla="*/ 473091 w 3130121"/>
              <a:gd name="connsiteY7" fmla="*/ 3471228 h 3802298"/>
              <a:gd name="connsiteX8" fmla="*/ 236546 w 3130121"/>
              <a:gd name="connsiteY8" fmla="*/ 3234263 h 3802298"/>
              <a:gd name="connsiteX9" fmla="*/ 236546 w 3130121"/>
              <a:gd name="connsiteY9" fmla="*/ 2440431 h 3802298"/>
              <a:gd name="connsiteX10" fmla="*/ 0 w 3130121"/>
              <a:gd name="connsiteY10" fmla="*/ 2203466 h 3802298"/>
              <a:gd name="connsiteX11" fmla="*/ 0 w 3130121"/>
              <a:gd name="connsiteY11" fmla="*/ 1089731 h 3802298"/>
              <a:gd name="connsiteX12" fmla="*/ 236546 w 3130121"/>
              <a:gd name="connsiteY12" fmla="*/ 852766 h 3802298"/>
              <a:gd name="connsiteX13" fmla="*/ 1895194 w 3130121"/>
              <a:gd name="connsiteY13" fmla="*/ 747428 h 3802298"/>
              <a:gd name="connsiteX14" fmla="*/ 2845141 w 3130121"/>
              <a:gd name="connsiteY14" fmla="*/ 747428 h 3802298"/>
              <a:gd name="connsiteX15" fmla="*/ 3130125 w 3130121"/>
              <a:gd name="connsiteY15" fmla="*/ 1031602 h 3802298"/>
              <a:gd name="connsiteX16" fmla="*/ 3130125 w 3130121"/>
              <a:gd name="connsiteY16" fmla="*/ 2322225 h 3802298"/>
              <a:gd name="connsiteX17" fmla="*/ 2845141 w 3130121"/>
              <a:gd name="connsiteY17" fmla="*/ 2606399 h 3802298"/>
              <a:gd name="connsiteX18" fmla="*/ 2845141 w 3130121"/>
              <a:gd name="connsiteY18" fmla="*/ 3518124 h 3802298"/>
              <a:gd name="connsiteX19" fmla="*/ 2572031 w 3130121"/>
              <a:gd name="connsiteY19" fmla="*/ 3802298 h 3802298"/>
              <a:gd name="connsiteX20" fmla="*/ 2168304 w 3130121"/>
              <a:gd name="connsiteY20" fmla="*/ 3802298 h 3802298"/>
              <a:gd name="connsiteX21" fmla="*/ 1895194 w 3130121"/>
              <a:gd name="connsiteY21" fmla="*/ 3518124 h 3802298"/>
              <a:gd name="connsiteX22" fmla="*/ 1895194 w 3130121"/>
              <a:gd name="connsiteY22" fmla="*/ 2606399 h 3802298"/>
              <a:gd name="connsiteX23" fmla="*/ 1610210 w 3130121"/>
              <a:gd name="connsiteY23" fmla="*/ 2322225 h 3802298"/>
              <a:gd name="connsiteX24" fmla="*/ 1610210 w 3130121"/>
              <a:gd name="connsiteY24" fmla="*/ 1031602 h 3802298"/>
              <a:gd name="connsiteX25" fmla="*/ 1895194 w 3130121"/>
              <a:gd name="connsiteY25" fmla="*/ 747428 h 3802298"/>
              <a:gd name="connsiteX26" fmla="*/ 644584 w 3130121"/>
              <a:gd name="connsiteY26" fmla="*/ 7 h 3802298"/>
              <a:gd name="connsiteX27" fmla="*/ 1028326 w 3130121"/>
              <a:gd name="connsiteY27" fmla="*/ 391272 h 3802298"/>
              <a:gd name="connsiteX28" fmla="*/ 644584 w 3130121"/>
              <a:gd name="connsiteY28" fmla="*/ 782537 h 3802298"/>
              <a:gd name="connsiteX29" fmla="*/ 260842 w 3130121"/>
              <a:gd name="connsiteY29" fmla="*/ 391272 h 3802298"/>
              <a:gd name="connsiteX30" fmla="*/ 644584 w 3130121"/>
              <a:gd name="connsiteY30" fmla="*/ 7 h 3802298"/>
              <a:gd name="connsiteX31" fmla="*/ 2367657 w 3130121"/>
              <a:gd name="connsiteY31" fmla="*/ 662155 h 3802298"/>
              <a:gd name="connsiteX32" fmla="*/ 2819118 w 3130121"/>
              <a:gd name="connsiteY32" fmla="*/ 208186 h 3802298"/>
              <a:gd name="connsiteX33" fmla="*/ 2367657 w 3130121"/>
              <a:gd name="connsiteY33" fmla="*/ 662155 h 3802298"/>
              <a:gd name="connsiteX0" fmla="*/ 236546 w 3130121"/>
              <a:gd name="connsiteY0" fmla="*/ 852752 h 3802284"/>
              <a:gd name="connsiteX1" fmla="*/ 1052628 w 3130121"/>
              <a:gd name="connsiteY1" fmla="*/ 852752 h 3802284"/>
              <a:gd name="connsiteX2" fmla="*/ 1289174 w 3130121"/>
              <a:gd name="connsiteY2" fmla="*/ 1089717 h 3802284"/>
              <a:gd name="connsiteX3" fmla="*/ 1289174 w 3130121"/>
              <a:gd name="connsiteY3" fmla="*/ 2203452 h 3802284"/>
              <a:gd name="connsiteX4" fmla="*/ 1052628 w 3130121"/>
              <a:gd name="connsiteY4" fmla="*/ 2440417 h 3802284"/>
              <a:gd name="connsiteX5" fmla="*/ 1052628 w 3130121"/>
              <a:gd name="connsiteY5" fmla="*/ 3234249 h 3802284"/>
              <a:gd name="connsiteX6" fmla="*/ 827910 w 3130121"/>
              <a:gd name="connsiteY6" fmla="*/ 3471214 h 3802284"/>
              <a:gd name="connsiteX7" fmla="*/ 473091 w 3130121"/>
              <a:gd name="connsiteY7" fmla="*/ 3471214 h 3802284"/>
              <a:gd name="connsiteX8" fmla="*/ 236546 w 3130121"/>
              <a:gd name="connsiteY8" fmla="*/ 3234249 h 3802284"/>
              <a:gd name="connsiteX9" fmla="*/ 236546 w 3130121"/>
              <a:gd name="connsiteY9" fmla="*/ 2440417 h 3802284"/>
              <a:gd name="connsiteX10" fmla="*/ 0 w 3130121"/>
              <a:gd name="connsiteY10" fmla="*/ 2203452 h 3802284"/>
              <a:gd name="connsiteX11" fmla="*/ 0 w 3130121"/>
              <a:gd name="connsiteY11" fmla="*/ 1089717 h 3802284"/>
              <a:gd name="connsiteX12" fmla="*/ 236546 w 3130121"/>
              <a:gd name="connsiteY12" fmla="*/ 852752 h 3802284"/>
              <a:gd name="connsiteX13" fmla="*/ 1895194 w 3130121"/>
              <a:gd name="connsiteY13" fmla="*/ 747414 h 3802284"/>
              <a:gd name="connsiteX14" fmla="*/ 2845141 w 3130121"/>
              <a:gd name="connsiteY14" fmla="*/ 747414 h 3802284"/>
              <a:gd name="connsiteX15" fmla="*/ 3130125 w 3130121"/>
              <a:gd name="connsiteY15" fmla="*/ 1031588 h 3802284"/>
              <a:gd name="connsiteX16" fmla="*/ 3130125 w 3130121"/>
              <a:gd name="connsiteY16" fmla="*/ 2322211 h 3802284"/>
              <a:gd name="connsiteX17" fmla="*/ 2845141 w 3130121"/>
              <a:gd name="connsiteY17" fmla="*/ 2606385 h 3802284"/>
              <a:gd name="connsiteX18" fmla="*/ 2845141 w 3130121"/>
              <a:gd name="connsiteY18" fmla="*/ 3518110 h 3802284"/>
              <a:gd name="connsiteX19" fmla="*/ 2572031 w 3130121"/>
              <a:gd name="connsiteY19" fmla="*/ 3802284 h 3802284"/>
              <a:gd name="connsiteX20" fmla="*/ 2168304 w 3130121"/>
              <a:gd name="connsiteY20" fmla="*/ 3802284 h 3802284"/>
              <a:gd name="connsiteX21" fmla="*/ 1895194 w 3130121"/>
              <a:gd name="connsiteY21" fmla="*/ 3518110 h 3802284"/>
              <a:gd name="connsiteX22" fmla="*/ 1895194 w 3130121"/>
              <a:gd name="connsiteY22" fmla="*/ 2606385 h 3802284"/>
              <a:gd name="connsiteX23" fmla="*/ 1610210 w 3130121"/>
              <a:gd name="connsiteY23" fmla="*/ 2322211 h 3802284"/>
              <a:gd name="connsiteX24" fmla="*/ 1895194 w 3130121"/>
              <a:gd name="connsiteY24" fmla="*/ 747414 h 3802284"/>
              <a:gd name="connsiteX25" fmla="*/ 644584 w 3130121"/>
              <a:gd name="connsiteY25" fmla="*/ -7 h 3802284"/>
              <a:gd name="connsiteX26" fmla="*/ 1028326 w 3130121"/>
              <a:gd name="connsiteY26" fmla="*/ 391258 h 3802284"/>
              <a:gd name="connsiteX27" fmla="*/ 644584 w 3130121"/>
              <a:gd name="connsiteY27" fmla="*/ 782523 h 3802284"/>
              <a:gd name="connsiteX28" fmla="*/ 260842 w 3130121"/>
              <a:gd name="connsiteY28" fmla="*/ 391258 h 3802284"/>
              <a:gd name="connsiteX29" fmla="*/ 644584 w 3130121"/>
              <a:gd name="connsiteY29" fmla="*/ -7 h 3802284"/>
              <a:gd name="connsiteX30" fmla="*/ 2367657 w 3130121"/>
              <a:gd name="connsiteY30" fmla="*/ 662141 h 3802284"/>
              <a:gd name="connsiteX31" fmla="*/ 2819118 w 3130121"/>
              <a:gd name="connsiteY31" fmla="*/ 208172 h 3802284"/>
              <a:gd name="connsiteX32" fmla="*/ 2367657 w 3130121"/>
              <a:gd name="connsiteY32" fmla="*/ 662141 h 3802284"/>
              <a:gd name="connsiteX0" fmla="*/ 236546 w 3130121"/>
              <a:gd name="connsiteY0" fmla="*/ 852766 h 3802298"/>
              <a:gd name="connsiteX1" fmla="*/ 1052628 w 3130121"/>
              <a:gd name="connsiteY1" fmla="*/ 852766 h 3802298"/>
              <a:gd name="connsiteX2" fmla="*/ 1289174 w 3130121"/>
              <a:gd name="connsiteY2" fmla="*/ 1089731 h 3802298"/>
              <a:gd name="connsiteX3" fmla="*/ 1289174 w 3130121"/>
              <a:gd name="connsiteY3" fmla="*/ 2203466 h 3802298"/>
              <a:gd name="connsiteX4" fmla="*/ 1052628 w 3130121"/>
              <a:gd name="connsiteY4" fmla="*/ 2440431 h 3802298"/>
              <a:gd name="connsiteX5" fmla="*/ 1052628 w 3130121"/>
              <a:gd name="connsiteY5" fmla="*/ 3234263 h 3802298"/>
              <a:gd name="connsiteX6" fmla="*/ 827910 w 3130121"/>
              <a:gd name="connsiteY6" fmla="*/ 3471228 h 3802298"/>
              <a:gd name="connsiteX7" fmla="*/ 473091 w 3130121"/>
              <a:gd name="connsiteY7" fmla="*/ 3471228 h 3802298"/>
              <a:gd name="connsiteX8" fmla="*/ 236546 w 3130121"/>
              <a:gd name="connsiteY8" fmla="*/ 3234263 h 3802298"/>
              <a:gd name="connsiteX9" fmla="*/ 236546 w 3130121"/>
              <a:gd name="connsiteY9" fmla="*/ 2440431 h 3802298"/>
              <a:gd name="connsiteX10" fmla="*/ 0 w 3130121"/>
              <a:gd name="connsiteY10" fmla="*/ 2203466 h 3802298"/>
              <a:gd name="connsiteX11" fmla="*/ 0 w 3130121"/>
              <a:gd name="connsiteY11" fmla="*/ 1089731 h 3802298"/>
              <a:gd name="connsiteX12" fmla="*/ 236546 w 3130121"/>
              <a:gd name="connsiteY12" fmla="*/ 852766 h 3802298"/>
              <a:gd name="connsiteX13" fmla="*/ 1895194 w 3130121"/>
              <a:gd name="connsiteY13" fmla="*/ 747428 h 3802298"/>
              <a:gd name="connsiteX14" fmla="*/ 2845141 w 3130121"/>
              <a:gd name="connsiteY14" fmla="*/ 747428 h 3802298"/>
              <a:gd name="connsiteX15" fmla="*/ 3130125 w 3130121"/>
              <a:gd name="connsiteY15" fmla="*/ 1031602 h 3802298"/>
              <a:gd name="connsiteX16" fmla="*/ 3130125 w 3130121"/>
              <a:gd name="connsiteY16" fmla="*/ 2322225 h 3802298"/>
              <a:gd name="connsiteX17" fmla="*/ 2845141 w 3130121"/>
              <a:gd name="connsiteY17" fmla="*/ 2606399 h 3802298"/>
              <a:gd name="connsiteX18" fmla="*/ 2845141 w 3130121"/>
              <a:gd name="connsiteY18" fmla="*/ 3518124 h 3802298"/>
              <a:gd name="connsiteX19" fmla="*/ 2572031 w 3130121"/>
              <a:gd name="connsiteY19" fmla="*/ 3802298 h 3802298"/>
              <a:gd name="connsiteX20" fmla="*/ 2168304 w 3130121"/>
              <a:gd name="connsiteY20" fmla="*/ 3802298 h 3802298"/>
              <a:gd name="connsiteX21" fmla="*/ 1895194 w 3130121"/>
              <a:gd name="connsiteY21" fmla="*/ 3518124 h 3802298"/>
              <a:gd name="connsiteX22" fmla="*/ 1895194 w 3130121"/>
              <a:gd name="connsiteY22" fmla="*/ 2606399 h 3802298"/>
              <a:gd name="connsiteX23" fmla="*/ 1895194 w 3130121"/>
              <a:gd name="connsiteY23" fmla="*/ 747428 h 3802298"/>
              <a:gd name="connsiteX24" fmla="*/ 644584 w 3130121"/>
              <a:gd name="connsiteY24" fmla="*/ 7 h 3802298"/>
              <a:gd name="connsiteX25" fmla="*/ 1028326 w 3130121"/>
              <a:gd name="connsiteY25" fmla="*/ 391272 h 3802298"/>
              <a:gd name="connsiteX26" fmla="*/ 644584 w 3130121"/>
              <a:gd name="connsiteY26" fmla="*/ 782537 h 3802298"/>
              <a:gd name="connsiteX27" fmla="*/ 260842 w 3130121"/>
              <a:gd name="connsiteY27" fmla="*/ 391272 h 3802298"/>
              <a:gd name="connsiteX28" fmla="*/ 644584 w 3130121"/>
              <a:gd name="connsiteY28" fmla="*/ 7 h 3802298"/>
              <a:gd name="connsiteX29" fmla="*/ 2367657 w 3130121"/>
              <a:gd name="connsiteY29" fmla="*/ 662155 h 3802298"/>
              <a:gd name="connsiteX30" fmla="*/ 2819118 w 3130121"/>
              <a:gd name="connsiteY30" fmla="*/ 208186 h 3802298"/>
              <a:gd name="connsiteX31" fmla="*/ 2367657 w 3130121"/>
              <a:gd name="connsiteY31" fmla="*/ 662155 h 3802298"/>
              <a:gd name="connsiteX0" fmla="*/ 236546 w 3130121"/>
              <a:gd name="connsiteY0" fmla="*/ 852752 h 3802284"/>
              <a:gd name="connsiteX1" fmla="*/ 1052628 w 3130121"/>
              <a:gd name="connsiteY1" fmla="*/ 852752 h 3802284"/>
              <a:gd name="connsiteX2" fmla="*/ 1289174 w 3130121"/>
              <a:gd name="connsiteY2" fmla="*/ 1089717 h 3802284"/>
              <a:gd name="connsiteX3" fmla="*/ 1289174 w 3130121"/>
              <a:gd name="connsiteY3" fmla="*/ 2203452 h 3802284"/>
              <a:gd name="connsiteX4" fmla="*/ 1052628 w 3130121"/>
              <a:gd name="connsiteY4" fmla="*/ 2440417 h 3802284"/>
              <a:gd name="connsiteX5" fmla="*/ 1052628 w 3130121"/>
              <a:gd name="connsiteY5" fmla="*/ 3234249 h 3802284"/>
              <a:gd name="connsiteX6" fmla="*/ 827910 w 3130121"/>
              <a:gd name="connsiteY6" fmla="*/ 3471214 h 3802284"/>
              <a:gd name="connsiteX7" fmla="*/ 473091 w 3130121"/>
              <a:gd name="connsiteY7" fmla="*/ 3471214 h 3802284"/>
              <a:gd name="connsiteX8" fmla="*/ 236546 w 3130121"/>
              <a:gd name="connsiteY8" fmla="*/ 3234249 h 3802284"/>
              <a:gd name="connsiteX9" fmla="*/ 236546 w 3130121"/>
              <a:gd name="connsiteY9" fmla="*/ 2440417 h 3802284"/>
              <a:gd name="connsiteX10" fmla="*/ 0 w 3130121"/>
              <a:gd name="connsiteY10" fmla="*/ 2203452 h 3802284"/>
              <a:gd name="connsiteX11" fmla="*/ 0 w 3130121"/>
              <a:gd name="connsiteY11" fmla="*/ 1089717 h 3802284"/>
              <a:gd name="connsiteX12" fmla="*/ 236546 w 3130121"/>
              <a:gd name="connsiteY12" fmla="*/ 852752 h 3802284"/>
              <a:gd name="connsiteX13" fmla="*/ 1895194 w 3130121"/>
              <a:gd name="connsiteY13" fmla="*/ 747414 h 3802284"/>
              <a:gd name="connsiteX14" fmla="*/ 2845141 w 3130121"/>
              <a:gd name="connsiteY14" fmla="*/ 747414 h 3802284"/>
              <a:gd name="connsiteX15" fmla="*/ 3130125 w 3130121"/>
              <a:gd name="connsiteY15" fmla="*/ 1031588 h 3802284"/>
              <a:gd name="connsiteX16" fmla="*/ 3130125 w 3130121"/>
              <a:gd name="connsiteY16" fmla="*/ 2322211 h 3802284"/>
              <a:gd name="connsiteX17" fmla="*/ 2845141 w 3130121"/>
              <a:gd name="connsiteY17" fmla="*/ 2606385 h 3802284"/>
              <a:gd name="connsiteX18" fmla="*/ 2845141 w 3130121"/>
              <a:gd name="connsiteY18" fmla="*/ 3518110 h 3802284"/>
              <a:gd name="connsiteX19" fmla="*/ 2572031 w 3130121"/>
              <a:gd name="connsiteY19" fmla="*/ 3802284 h 3802284"/>
              <a:gd name="connsiteX20" fmla="*/ 2168304 w 3130121"/>
              <a:gd name="connsiteY20" fmla="*/ 3802284 h 3802284"/>
              <a:gd name="connsiteX21" fmla="*/ 1895194 w 3130121"/>
              <a:gd name="connsiteY21" fmla="*/ 3518110 h 3802284"/>
              <a:gd name="connsiteX22" fmla="*/ 1895194 w 3130121"/>
              <a:gd name="connsiteY22" fmla="*/ 747414 h 3802284"/>
              <a:gd name="connsiteX23" fmla="*/ 644584 w 3130121"/>
              <a:gd name="connsiteY23" fmla="*/ -7 h 3802284"/>
              <a:gd name="connsiteX24" fmla="*/ 1028326 w 3130121"/>
              <a:gd name="connsiteY24" fmla="*/ 391258 h 3802284"/>
              <a:gd name="connsiteX25" fmla="*/ 644584 w 3130121"/>
              <a:gd name="connsiteY25" fmla="*/ 782523 h 3802284"/>
              <a:gd name="connsiteX26" fmla="*/ 260842 w 3130121"/>
              <a:gd name="connsiteY26" fmla="*/ 391258 h 3802284"/>
              <a:gd name="connsiteX27" fmla="*/ 644584 w 3130121"/>
              <a:gd name="connsiteY27" fmla="*/ -7 h 3802284"/>
              <a:gd name="connsiteX28" fmla="*/ 2367657 w 3130121"/>
              <a:gd name="connsiteY28" fmla="*/ 662141 h 3802284"/>
              <a:gd name="connsiteX29" fmla="*/ 2819118 w 3130121"/>
              <a:gd name="connsiteY29" fmla="*/ 208172 h 3802284"/>
              <a:gd name="connsiteX30" fmla="*/ 2367657 w 3130121"/>
              <a:gd name="connsiteY30" fmla="*/ 662141 h 3802284"/>
              <a:gd name="connsiteX0" fmla="*/ 236546 w 3130121"/>
              <a:gd name="connsiteY0" fmla="*/ 852766 h 4028590"/>
              <a:gd name="connsiteX1" fmla="*/ 1052628 w 3130121"/>
              <a:gd name="connsiteY1" fmla="*/ 852766 h 4028590"/>
              <a:gd name="connsiteX2" fmla="*/ 1289174 w 3130121"/>
              <a:gd name="connsiteY2" fmla="*/ 1089731 h 4028590"/>
              <a:gd name="connsiteX3" fmla="*/ 1289174 w 3130121"/>
              <a:gd name="connsiteY3" fmla="*/ 2203466 h 4028590"/>
              <a:gd name="connsiteX4" fmla="*/ 1052628 w 3130121"/>
              <a:gd name="connsiteY4" fmla="*/ 2440431 h 4028590"/>
              <a:gd name="connsiteX5" fmla="*/ 1052628 w 3130121"/>
              <a:gd name="connsiteY5" fmla="*/ 3234263 h 4028590"/>
              <a:gd name="connsiteX6" fmla="*/ 827910 w 3130121"/>
              <a:gd name="connsiteY6" fmla="*/ 3471228 h 4028590"/>
              <a:gd name="connsiteX7" fmla="*/ 473091 w 3130121"/>
              <a:gd name="connsiteY7" fmla="*/ 3471228 h 4028590"/>
              <a:gd name="connsiteX8" fmla="*/ 236546 w 3130121"/>
              <a:gd name="connsiteY8" fmla="*/ 3234263 h 4028590"/>
              <a:gd name="connsiteX9" fmla="*/ 236546 w 3130121"/>
              <a:gd name="connsiteY9" fmla="*/ 2440431 h 4028590"/>
              <a:gd name="connsiteX10" fmla="*/ 0 w 3130121"/>
              <a:gd name="connsiteY10" fmla="*/ 2203466 h 4028590"/>
              <a:gd name="connsiteX11" fmla="*/ 0 w 3130121"/>
              <a:gd name="connsiteY11" fmla="*/ 1089731 h 4028590"/>
              <a:gd name="connsiteX12" fmla="*/ 236546 w 3130121"/>
              <a:gd name="connsiteY12" fmla="*/ 852766 h 4028590"/>
              <a:gd name="connsiteX13" fmla="*/ 1895194 w 3130121"/>
              <a:gd name="connsiteY13" fmla="*/ 747428 h 4028590"/>
              <a:gd name="connsiteX14" fmla="*/ 2845141 w 3130121"/>
              <a:gd name="connsiteY14" fmla="*/ 747428 h 4028590"/>
              <a:gd name="connsiteX15" fmla="*/ 3130125 w 3130121"/>
              <a:gd name="connsiteY15" fmla="*/ 1031602 h 4028590"/>
              <a:gd name="connsiteX16" fmla="*/ 3130125 w 3130121"/>
              <a:gd name="connsiteY16" fmla="*/ 2322225 h 4028590"/>
              <a:gd name="connsiteX17" fmla="*/ 2845141 w 3130121"/>
              <a:gd name="connsiteY17" fmla="*/ 2606399 h 4028590"/>
              <a:gd name="connsiteX18" fmla="*/ 2845141 w 3130121"/>
              <a:gd name="connsiteY18" fmla="*/ 3518124 h 4028590"/>
              <a:gd name="connsiteX19" fmla="*/ 2572031 w 3130121"/>
              <a:gd name="connsiteY19" fmla="*/ 3802298 h 4028590"/>
              <a:gd name="connsiteX20" fmla="*/ 2168304 w 3130121"/>
              <a:gd name="connsiteY20" fmla="*/ 3802298 h 4028590"/>
              <a:gd name="connsiteX21" fmla="*/ 1895194 w 3130121"/>
              <a:gd name="connsiteY21" fmla="*/ 747428 h 4028590"/>
              <a:gd name="connsiteX22" fmla="*/ 644584 w 3130121"/>
              <a:gd name="connsiteY22" fmla="*/ 7 h 4028590"/>
              <a:gd name="connsiteX23" fmla="*/ 1028326 w 3130121"/>
              <a:gd name="connsiteY23" fmla="*/ 391272 h 4028590"/>
              <a:gd name="connsiteX24" fmla="*/ 644584 w 3130121"/>
              <a:gd name="connsiteY24" fmla="*/ 782537 h 4028590"/>
              <a:gd name="connsiteX25" fmla="*/ 260842 w 3130121"/>
              <a:gd name="connsiteY25" fmla="*/ 391272 h 4028590"/>
              <a:gd name="connsiteX26" fmla="*/ 644584 w 3130121"/>
              <a:gd name="connsiteY26" fmla="*/ 7 h 4028590"/>
              <a:gd name="connsiteX27" fmla="*/ 2367657 w 3130121"/>
              <a:gd name="connsiteY27" fmla="*/ 662155 h 4028590"/>
              <a:gd name="connsiteX28" fmla="*/ 2819118 w 3130121"/>
              <a:gd name="connsiteY28" fmla="*/ 208186 h 4028590"/>
              <a:gd name="connsiteX29" fmla="*/ 2367657 w 3130121"/>
              <a:gd name="connsiteY29" fmla="*/ 662155 h 4028590"/>
              <a:gd name="connsiteX0" fmla="*/ 236546 w 3130121"/>
              <a:gd name="connsiteY0" fmla="*/ 852752 h 3975222"/>
              <a:gd name="connsiteX1" fmla="*/ 1052628 w 3130121"/>
              <a:gd name="connsiteY1" fmla="*/ 852752 h 3975222"/>
              <a:gd name="connsiteX2" fmla="*/ 1289174 w 3130121"/>
              <a:gd name="connsiteY2" fmla="*/ 1089717 h 3975222"/>
              <a:gd name="connsiteX3" fmla="*/ 1289174 w 3130121"/>
              <a:gd name="connsiteY3" fmla="*/ 2203452 h 3975222"/>
              <a:gd name="connsiteX4" fmla="*/ 1052628 w 3130121"/>
              <a:gd name="connsiteY4" fmla="*/ 2440417 h 3975222"/>
              <a:gd name="connsiteX5" fmla="*/ 1052628 w 3130121"/>
              <a:gd name="connsiteY5" fmla="*/ 3234249 h 3975222"/>
              <a:gd name="connsiteX6" fmla="*/ 827910 w 3130121"/>
              <a:gd name="connsiteY6" fmla="*/ 3471214 h 3975222"/>
              <a:gd name="connsiteX7" fmla="*/ 473091 w 3130121"/>
              <a:gd name="connsiteY7" fmla="*/ 3471214 h 3975222"/>
              <a:gd name="connsiteX8" fmla="*/ 236546 w 3130121"/>
              <a:gd name="connsiteY8" fmla="*/ 3234249 h 3975222"/>
              <a:gd name="connsiteX9" fmla="*/ 236546 w 3130121"/>
              <a:gd name="connsiteY9" fmla="*/ 2440417 h 3975222"/>
              <a:gd name="connsiteX10" fmla="*/ 0 w 3130121"/>
              <a:gd name="connsiteY10" fmla="*/ 2203452 h 3975222"/>
              <a:gd name="connsiteX11" fmla="*/ 0 w 3130121"/>
              <a:gd name="connsiteY11" fmla="*/ 1089717 h 3975222"/>
              <a:gd name="connsiteX12" fmla="*/ 236546 w 3130121"/>
              <a:gd name="connsiteY12" fmla="*/ 852752 h 3975222"/>
              <a:gd name="connsiteX13" fmla="*/ 1895194 w 3130121"/>
              <a:gd name="connsiteY13" fmla="*/ 747414 h 3975222"/>
              <a:gd name="connsiteX14" fmla="*/ 2845141 w 3130121"/>
              <a:gd name="connsiteY14" fmla="*/ 747414 h 3975222"/>
              <a:gd name="connsiteX15" fmla="*/ 3130125 w 3130121"/>
              <a:gd name="connsiteY15" fmla="*/ 1031588 h 3975222"/>
              <a:gd name="connsiteX16" fmla="*/ 3130125 w 3130121"/>
              <a:gd name="connsiteY16" fmla="*/ 2322211 h 3975222"/>
              <a:gd name="connsiteX17" fmla="*/ 2845141 w 3130121"/>
              <a:gd name="connsiteY17" fmla="*/ 2606385 h 3975222"/>
              <a:gd name="connsiteX18" fmla="*/ 2845141 w 3130121"/>
              <a:gd name="connsiteY18" fmla="*/ 3518110 h 3975222"/>
              <a:gd name="connsiteX19" fmla="*/ 2572031 w 3130121"/>
              <a:gd name="connsiteY19" fmla="*/ 3802284 h 3975222"/>
              <a:gd name="connsiteX20" fmla="*/ 1895194 w 3130121"/>
              <a:gd name="connsiteY20" fmla="*/ 747414 h 3975222"/>
              <a:gd name="connsiteX21" fmla="*/ 644584 w 3130121"/>
              <a:gd name="connsiteY21" fmla="*/ -7 h 3975222"/>
              <a:gd name="connsiteX22" fmla="*/ 1028326 w 3130121"/>
              <a:gd name="connsiteY22" fmla="*/ 391258 h 3975222"/>
              <a:gd name="connsiteX23" fmla="*/ 644584 w 3130121"/>
              <a:gd name="connsiteY23" fmla="*/ 782523 h 3975222"/>
              <a:gd name="connsiteX24" fmla="*/ 260842 w 3130121"/>
              <a:gd name="connsiteY24" fmla="*/ 391258 h 3975222"/>
              <a:gd name="connsiteX25" fmla="*/ 644584 w 3130121"/>
              <a:gd name="connsiteY25" fmla="*/ -7 h 3975222"/>
              <a:gd name="connsiteX26" fmla="*/ 2367657 w 3130121"/>
              <a:gd name="connsiteY26" fmla="*/ 662141 h 3975222"/>
              <a:gd name="connsiteX27" fmla="*/ 2819118 w 3130121"/>
              <a:gd name="connsiteY27" fmla="*/ 208172 h 3975222"/>
              <a:gd name="connsiteX28" fmla="*/ 2367657 w 3130121"/>
              <a:gd name="connsiteY28" fmla="*/ 662141 h 3975222"/>
              <a:gd name="connsiteX0" fmla="*/ 236546 w 3130121"/>
              <a:gd name="connsiteY0" fmla="*/ 852766 h 3581136"/>
              <a:gd name="connsiteX1" fmla="*/ 1052628 w 3130121"/>
              <a:gd name="connsiteY1" fmla="*/ 852766 h 3581136"/>
              <a:gd name="connsiteX2" fmla="*/ 1289174 w 3130121"/>
              <a:gd name="connsiteY2" fmla="*/ 1089731 h 3581136"/>
              <a:gd name="connsiteX3" fmla="*/ 1289174 w 3130121"/>
              <a:gd name="connsiteY3" fmla="*/ 2203466 h 3581136"/>
              <a:gd name="connsiteX4" fmla="*/ 1052628 w 3130121"/>
              <a:gd name="connsiteY4" fmla="*/ 2440431 h 3581136"/>
              <a:gd name="connsiteX5" fmla="*/ 1052628 w 3130121"/>
              <a:gd name="connsiteY5" fmla="*/ 3234263 h 3581136"/>
              <a:gd name="connsiteX6" fmla="*/ 827910 w 3130121"/>
              <a:gd name="connsiteY6" fmla="*/ 3471228 h 3581136"/>
              <a:gd name="connsiteX7" fmla="*/ 473091 w 3130121"/>
              <a:gd name="connsiteY7" fmla="*/ 3471228 h 3581136"/>
              <a:gd name="connsiteX8" fmla="*/ 236546 w 3130121"/>
              <a:gd name="connsiteY8" fmla="*/ 3234263 h 3581136"/>
              <a:gd name="connsiteX9" fmla="*/ 236546 w 3130121"/>
              <a:gd name="connsiteY9" fmla="*/ 2440431 h 3581136"/>
              <a:gd name="connsiteX10" fmla="*/ 0 w 3130121"/>
              <a:gd name="connsiteY10" fmla="*/ 2203466 h 3581136"/>
              <a:gd name="connsiteX11" fmla="*/ 0 w 3130121"/>
              <a:gd name="connsiteY11" fmla="*/ 1089731 h 3581136"/>
              <a:gd name="connsiteX12" fmla="*/ 236546 w 3130121"/>
              <a:gd name="connsiteY12" fmla="*/ 852766 h 3581136"/>
              <a:gd name="connsiteX13" fmla="*/ 1895194 w 3130121"/>
              <a:gd name="connsiteY13" fmla="*/ 747428 h 3581136"/>
              <a:gd name="connsiteX14" fmla="*/ 2845141 w 3130121"/>
              <a:gd name="connsiteY14" fmla="*/ 747428 h 3581136"/>
              <a:gd name="connsiteX15" fmla="*/ 3130125 w 3130121"/>
              <a:gd name="connsiteY15" fmla="*/ 1031602 h 3581136"/>
              <a:gd name="connsiteX16" fmla="*/ 3130125 w 3130121"/>
              <a:gd name="connsiteY16" fmla="*/ 2322225 h 3581136"/>
              <a:gd name="connsiteX17" fmla="*/ 2845141 w 3130121"/>
              <a:gd name="connsiteY17" fmla="*/ 2606399 h 3581136"/>
              <a:gd name="connsiteX18" fmla="*/ 2845141 w 3130121"/>
              <a:gd name="connsiteY18" fmla="*/ 3518124 h 3581136"/>
              <a:gd name="connsiteX19" fmla="*/ 1895194 w 3130121"/>
              <a:gd name="connsiteY19" fmla="*/ 747428 h 3581136"/>
              <a:gd name="connsiteX20" fmla="*/ 644584 w 3130121"/>
              <a:gd name="connsiteY20" fmla="*/ 7 h 3581136"/>
              <a:gd name="connsiteX21" fmla="*/ 1028326 w 3130121"/>
              <a:gd name="connsiteY21" fmla="*/ 391272 h 3581136"/>
              <a:gd name="connsiteX22" fmla="*/ 644584 w 3130121"/>
              <a:gd name="connsiteY22" fmla="*/ 782537 h 3581136"/>
              <a:gd name="connsiteX23" fmla="*/ 260842 w 3130121"/>
              <a:gd name="connsiteY23" fmla="*/ 391272 h 3581136"/>
              <a:gd name="connsiteX24" fmla="*/ 644584 w 3130121"/>
              <a:gd name="connsiteY24" fmla="*/ 7 h 3581136"/>
              <a:gd name="connsiteX25" fmla="*/ 2367657 w 3130121"/>
              <a:gd name="connsiteY25" fmla="*/ 662155 h 3581136"/>
              <a:gd name="connsiteX26" fmla="*/ 2819118 w 3130121"/>
              <a:gd name="connsiteY26" fmla="*/ 208186 h 3581136"/>
              <a:gd name="connsiteX27" fmla="*/ 2367657 w 3130121"/>
              <a:gd name="connsiteY27" fmla="*/ 662155 h 3581136"/>
              <a:gd name="connsiteX0" fmla="*/ 236546 w 3130121"/>
              <a:gd name="connsiteY0" fmla="*/ 852752 h 3471208"/>
              <a:gd name="connsiteX1" fmla="*/ 1052628 w 3130121"/>
              <a:gd name="connsiteY1" fmla="*/ 852752 h 3471208"/>
              <a:gd name="connsiteX2" fmla="*/ 1289174 w 3130121"/>
              <a:gd name="connsiteY2" fmla="*/ 1089717 h 3471208"/>
              <a:gd name="connsiteX3" fmla="*/ 1289174 w 3130121"/>
              <a:gd name="connsiteY3" fmla="*/ 2203452 h 3471208"/>
              <a:gd name="connsiteX4" fmla="*/ 1052628 w 3130121"/>
              <a:gd name="connsiteY4" fmla="*/ 2440417 h 3471208"/>
              <a:gd name="connsiteX5" fmla="*/ 1052628 w 3130121"/>
              <a:gd name="connsiteY5" fmla="*/ 3234249 h 3471208"/>
              <a:gd name="connsiteX6" fmla="*/ 827910 w 3130121"/>
              <a:gd name="connsiteY6" fmla="*/ 3471214 h 3471208"/>
              <a:gd name="connsiteX7" fmla="*/ 473091 w 3130121"/>
              <a:gd name="connsiteY7" fmla="*/ 3471214 h 3471208"/>
              <a:gd name="connsiteX8" fmla="*/ 236546 w 3130121"/>
              <a:gd name="connsiteY8" fmla="*/ 3234249 h 3471208"/>
              <a:gd name="connsiteX9" fmla="*/ 236546 w 3130121"/>
              <a:gd name="connsiteY9" fmla="*/ 2440417 h 3471208"/>
              <a:gd name="connsiteX10" fmla="*/ 0 w 3130121"/>
              <a:gd name="connsiteY10" fmla="*/ 2203452 h 3471208"/>
              <a:gd name="connsiteX11" fmla="*/ 0 w 3130121"/>
              <a:gd name="connsiteY11" fmla="*/ 1089717 h 3471208"/>
              <a:gd name="connsiteX12" fmla="*/ 236546 w 3130121"/>
              <a:gd name="connsiteY12" fmla="*/ 852752 h 3471208"/>
              <a:gd name="connsiteX13" fmla="*/ 1895194 w 3130121"/>
              <a:gd name="connsiteY13" fmla="*/ 747414 h 3471208"/>
              <a:gd name="connsiteX14" fmla="*/ 2845141 w 3130121"/>
              <a:gd name="connsiteY14" fmla="*/ 747414 h 3471208"/>
              <a:gd name="connsiteX15" fmla="*/ 3130125 w 3130121"/>
              <a:gd name="connsiteY15" fmla="*/ 1031588 h 3471208"/>
              <a:gd name="connsiteX16" fmla="*/ 3130125 w 3130121"/>
              <a:gd name="connsiteY16" fmla="*/ 2322211 h 3471208"/>
              <a:gd name="connsiteX17" fmla="*/ 2845141 w 3130121"/>
              <a:gd name="connsiteY17" fmla="*/ 2606385 h 3471208"/>
              <a:gd name="connsiteX18" fmla="*/ 1895194 w 3130121"/>
              <a:gd name="connsiteY18" fmla="*/ 747414 h 3471208"/>
              <a:gd name="connsiteX19" fmla="*/ 644584 w 3130121"/>
              <a:gd name="connsiteY19" fmla="*/ -7 h 3471208"/>
              <a:gd name="connsiteX20" fmla="*/ 1028326 w 3130121"/>
              <a:gd name="connsiteY20" fmla="*/ 391258 h 3471208"/>
              <a:gd name="connsiteX21" fmla="*/ 644584 w 3130121"/>
              <a:gd name="connsiteY21" fmla="*/ 782523 h 3471208"/>
              <a:gd name="connsiteX22" fmla="*/ 260842 w 3130121"/>
              <a:gd name="connsiteY22" fmla="*/ 391258 h 3471208"/>
              <a:gd name="connsiteX23" fmla="*/ 644584 w 3130121"/>
              <a:gd name="connsiteY23" fmla="*/ -7 h 3471208"/>
              <a:gd name="connsiteX24" fmla="*/ 2367657 w 3130121"/>
              <a:gd name="connsiteY24" fmla="*/ 662141 h 3471208"/>
              <a:gd name="connsiteX25" fmla="*/ 2819118 w 3130121"/>
              <a:gd name="connsiteY25" fmla="*/ 208172 h 3471208"/>
              <a:gd name="connsiteX26" fmla="*/ 2367657 w 3130121"/>
              <a:gd name="connsiteY26" fmla="*/ 662141 h 3471208"/>
              <a:gd name="connsiteX0" fmla="*/ 236546 w 3130121"/>
              <a:gd name="connsiteY0" fmla="*/ 852766 h 3471222"/>
              <a:gd name="connsiteX1" fmla="*/ 1052628 w 3130121"/>
              <a:gd name="connsiteY1" fmla="*/ 852766 h 3471222"/>
              <a:gd name="connsiteX2" fmla="*/ 1289174 w 3130121"/>
              <a:gd name="connsiteY2" fmla="*/ 1089731 h 3471222"/>
              <a:gd name="connsiteX3" fmla="*/ 1289174 w 3130121"/>
              <a:gd name="connsiteY3" fmla="*/ 2203466 h 3471222"/>
              <a:gd name="connsiteX4" fmla="*/ 1052628 w 3130121"/>
              <a:gd name="connsiteY4" fmla="*/ 2440431 h 3471222"/>
              <a:gd name="connsiteX5" fmla="*/ 1052628 w 3130121"/>
              <a:gd name="connsiteY5" fmla="*/ 3234263 h 3471222"/>
              <a:gd name="connsiteX6" fmla="*/ 827910 w 3130121"/>
              <a:gd name="connsiteY6" fmla="*/ 3471228 h 3471222"/>
              <a:gd name="connsiteX7" fmla="*/ 473091 w 3130121"/>
              <a:gd name="connsiteY7" fmla="*/ 3471228 h 3471222"/>
              <a:gd name="connsiteX8" fmla="*/ 236546 w 3130121"/>
              <a:gd name="connsiteY8" fmla="*/ 3234263 h 3471222"/>
              <a:gd name="connsiteX9" fmla="*/ 236546 w 3130121"/>
              <a:gd name="connsiteY9" fmla="*/ 2440431 h 3471222"/>
              <a:gd name="connsiteX10" fmla="*/ 0 w 3130121"/>
              <a:gd name="connsiteY10" fmla="*/ 2203466 h 3471222"/>
              <a:gd name="connsiteX11" fmla="*/ 0 w 3130121"/>
              <a:gd name="connsiteY11" fmla="*/ 1089731 h 3471222"/>
              <a:gd name="connsiteX12" fmla="*/ 236546 w 3130121"/>
              <a:gd name="connsiteY12" fmla="*/ 852766 h 3471222"/>
              <a:gd name="connsiteX13" fmla="*/ 1895194 w 3130121"/>
              <a:gd name="connsiteY13" fmla="*/ 747428 h 3471222"/>
              <a:gd name="connsiteX14" fmla="*/ 2845141 w 3130121"/>
              <a:gd name="connsiteY14" fmla="*/ 747428 h 3471222"/>
              <a:gd name="connsiteX15" fmla="*/ 3130125 w 3130121"/>
              <a:gd name="connsiteY15" fmla="*/ 1031602 h 3471222"/>
              <a:gd name="connsiteX16" fmla="*/ 2845141 w 3130121"/>
              <a:gd name="connsiteY16" fmla="*/ 2606399 h 3471222"/>
              <a:gd name="connsiteX17" fmla="*/ 1895194 w 3130121"/>
              <a:gd name="connsiteY17" fmla="*/ 747428 h 3471222"/>
              <a:gd name="connsiteX18" fmla="*/ 644584 w 3130121"/>
              <a:gd name="connsiteY18" fmla="*/ 7 h 3471222"/>
              <a:gd name="connsiteX19" fmla="*/ 1028326 w 3130121"/>
              <a:gd name="connsiteY19" fmla="*/ 391272 h 3471222"/>
              <a:gd name="connsiteX20" fmla="*/ 644584 w 3130121"/>
              <a:gd name="connsiteY20" fmla="*/ 782537 h 3471222"/>
              <a:gd name="connsiteX21" fmla="*/ 260842 w 3130121"/>
              <a:gd name="connsiteY21" fmla="*/ 391272 h 3471222"/>
              <a:gd name="connsiteX22" fmla="*/ 644584 w 3130121"/>
              <a:gd name="connsiteY22" fmla="*/ 7 h 3471222"/>
              <a:gd name="connsiteX23" fmla="*/ 2367657 w 3130121"/>
              <a:gd name="connsiteY23" fmla="*/ 662155 h 3471222"/>
              <a:gd name="connsiteX24" fmla="*/ 2819118 w 3130121"/>
              <a:gd name="connsiteY24" fmla="*/ 208186 h 3471222"/>
              <a:gd name="connsiteX25" fmla="*/ 2367657 w 3130121"/>
              <a:gd name="connsiteY25" fmla="*/ 662155 h 3471222"/>
              <a:gd name="connsiteX0" fmla="*/ 236546 w 3130121"/>
              <a:gd name="connsiteY0" fmla="*/ 852752 h 3471208"/>
              <a:gd name="connsiteX1" fmla="*/ 1052628 w 3130121"/>
              <a:gd name="connsiteY1" fmla="*/ 852752 h 3471208"/>
              <a:gd name="connsiteX2" fmla="*/ 1289174 w 3130121"/>
              <a:gd name="connsiteY2" fmla="*/ 1089717 h 3471208"/>
              <a:gd name="connsiteX3" fmla="*/ 1289174 w 3130121"/>
              <a:gd name="connsiteY3" fmla="*/ 2203452 h 3471208"/>
              <a:gd name="connsiteX4" fmla="*/ 1052628 w 3130121"/>
              <a:gd name="connsiteY4" fmla="*/ 2440417 h 3471208"/>
              <a:gd name="connsiteX5" fmla="*/ 1052628 w 3130121"/>
              <a:gd name="connsiteY5" fmla="*/ 3234249 h 3471208"/>
              <a:gd name="connsiteX6" fmla="*/ 827910 w 3130121"/>
              <a:gd name="connsiteY6" fmla="*/ 3471214 h 3471208"/>
              <a:gd name="connsiteX7" fmla="*/ 473091 w 3130121"/>
              <a:gd name="connsiteY7" fmla="*/ 3471214 h 3471208"/>
              <a:gd name="connsiteX8" fmla="*/ 236546 w 3130121"/>
              <a:gd name="connsiteY8" fmla="*/ 3234249 h 3471208"/>
              <a:gd name="connsiteX9" fmla="*/ 236546 w 3130121"/>
              <a:gd name="connsiteY9" fmla="*/ 2440417 h 3471208"/>
              <a:gd name="connsiteX10" fmla="*/ 0 w 3130121"/>
              <a:gd name="connsiteY10" fmla="*/ 2203452 h 3471208"/>
              <a:gd name="connsiteX11" fmla="*/ 0 w 3130121"/>
              <a:gd name="connsiteY11" fmla="*/ 1089717 h 3471208"/>
              <a:gd name="connsiteX12" fmla="*/ 236546 w 3130121"/>
              <a:gd name="connsiteY12" fmla="*/ 852752 h 3471208"/>
              <a:gd name="connsiteX13" fmla="*/ 1895194 w 3130121"/>
              <a:gd name="connsiteY13" fmla="*/ 747414 h 3471208"/>
              <a:gd name="connsiteX14" fmla="*/ 3130125 w 3130121"/>
              <a:gd name="connsiteY14" fmla="*/ 1031588 h 3471208"/>
              <a:gd name="connsiteX15" fmla="*/ 2845141 w 3130121"/>
              <a:gd name="connsiteY15" fmla="*/ 2606385 h 3471208"/>
              <a:gd name="connsiteX16" fmla="*/ 1895194 w 3130121"/>
              <a:gd name="connsiteY16" fmla="*/ 747414 h 3471208"/>
              <a:gd name="connsiteX17" fmla="*/ 644584 w 3130121"/>
              <a:gd name="connsiteY17" fmla="*/ -7 h 3471208"/>
              <a:gd name="connsiteX18" fmla="*/ 1028326 w 3130121"/>
              <a:gd name="connsiteY18" fmla="*/ 391258 h 3471208"/>
              <a:gd name="connsiteX19" fmla="*/ 644584 w 3130121"/>
              <a:gd name="connsiteY19" fmla="*/ 782523 h 3471208"/>
              <a:gd name="connsiteX20" fmla="*/ 260842 w 3130121"/>
              <a:gd name="connsiteY20" fmla="*/ 391258 h 3471208"/>
              <a:gd name="connsiteX21" fmla="*/ 644584 w 3130121"/>
              <a:gd name="connsiteY21" fmla="*/ -7 h 3471208"/>
              <a:gd name="connsiteX22" fmla="*/ 2367657 w 3130121"/>
              <a:gd name="connsiteY22" fmla="*/ 662141 h 3471208"/>
              <a:gd name="connsiteX23" fmla="*/ 2819118 w 3130121"/>
              <a:gd name="connsiteY23" fmla="*/ 208172 h 3471208"/>
              <a:gd name="connsiteX24" fmla="*/ 2367657 w 3130121"/>
              <a:gd name="connsiteY24" fmla="*/ 662141 h 3471208"/>
              <a:gd name="connsiteX0" fmla="*/ 236546 w 2845145"/>
              <a:gd name="connsiteY0" fmla="*/ 852766 h 3471222"/>
              <a:gd name="connsiteX1" fmla="*/ 1052628 w 2845145"/>
              <a:gd name="connsiteY1" fmla="*/ 852766 h 3471222"/>
              <a:gd name="connsiteX2" fmla="*/ 1289174 w 2845145"/>
              <a:gd name="connsiteY2" fmla="*/ 1089731 h 3471222"/>
              <a:gd name="connsiteX3" fmla="*/ 1289174 w 2845145"/>
              <a:gd name="connsiteY3" fmla="*/ 2203466 h 3471222"/>
              <a:gd name="connsiteX4" fmla="*/ 1052628 w 2845145"/>
              <a:gd name="connsiteY4" fmla="*/ 2440431 h 3471222"/>
              <a:gd name="connsiteX5" fmla="*/ 1052628 w 2845145"/>
              <a:gd name="connsiteY5" fmla="*/ 3234263 h 3471222"/>
              <a:gd name="connsiteX6" fmla="*/ 827910 w 2845145"/>
              <a:gd name="connsiteY6" fmla="*/ 3471228 h 3471222"/>
              <a:gd name="connsiteX7" fmla="*/ 473091 w 2845145"/>
              <a:gd name="connsiteY7" fmla="*/ 3471228 h 3471222"/>
              <a:gd name="connsiteX8" fmla="*/ 236546 w 2845145"/>
              <a:gd name="connsiteY8" fmla="*/ 3234263 h 3471222"/>
              <a:gd name="connsiteX9" fmla="*/ 236546 w 2845145"/>
              <a:gd name="connsiteY9" fmla="*/ 2440431 h 3471222"/>
              <a:gd name="connsiteX10" fmla="*/ 0 w 2845145"/>
              <a:gd name="connsiteY10" fmla="*/ 2203466 h 3471222"/>
              <a:gd name="connsiteX11" fmla="*/ 0 w 2845145"/>
              <a:gd name="connsiteY11" fmla="*/ 1089731 h 3471222"/>
              <a:gd name="connsiteX12" fmla="*/ 236546 w 2845145"/>
              <a:gd name="connsiteY12" fmla="*/ 852766 h 3471222"/>
              <a:gd name="connsiteX13" fmla="*/ 1895194 w 2845145"/>
              <a:gd name="connsiteY13" fmla="*/ 747428 h 3471222"/>
              <a:gd name="connsiteX14" fmla="*/ 2845141 w 2845145"/>
              <a:gd name="connsiteY14" fmla="*/ 2606399 h 3471222"/>
              <a:gd name="connsiteX15" fmla="*/ 1895194 w 2845145"/>
              <a:gd name="connsiteY15" fmla="*/ 747428 h 3471222"/>
              <a:gd name="connsiteX16" fmla="*/ 644584 w 2845145"/>
              <a:gd name="connsiteY16" fmla="*/ 7 h 3471222"/>
              <a:gd name="connsiteX17" fmla="*/ 1028326 w 2845145"/>
              <a:gd name="connsiteY17" fmla="*/ 391272 h 3471222"/>
              <a:gd name="connsiteX18" fmla="*/ 644584 w 2845145"/>
              <a:gd name="connsiteY18" fmla="*/ 782537 h 3471222"/>
              <a:gd name="connsiteX19" fmla="*/ 260842 w 2845145"/>
              <a:gd name="connsiteY19" fmla="*/ 391272 h 3471222"/>
              <a:gd name="connsiteX20" fmla="*/ 644584 w 2845145"/>
              <a:gd name="connsiteY20" fmla="*/ 7 h 3471222"/>
              <a:gd name="connsiteX21" fmla="*/ 2367657 w 2845145"/>
              <a:gd name="connsiteY21" fmla="*/ 662155 h 3471222"/>
              <a:gd name="connsiteX22" fmla="*/ 2819118 w 2845145"/>
              <a:gd name="connsiteY22" fmla="*/ 208186 h 3471222"/>
              <a:gd name="connsiteX23" fmla="*/ 2367657 w 2845145"/>
              <a:gd name="connsiteY23" fmla="*/ 662155 h 3471222"/>
              <a:gd name="connsiteX0" fmla="*/ 236546 w 2819115"/>
              <a:gd name="connsiteY0" fmla="*/ 852752 h 3471208"/>
              <a:gd name="connsiteX1" fmla="*/ 1052628 w 2819115"/>
              <a:gd name="connsiteY1" fmla="*/ 852752 h 3471208"/>
              <a:gd name="connsiteX2" fmla="*/ 1289174 w 2819115"/>
              <a:gd name="connsiteY2" fmla="*/ 1089717 h 3471208"/>
              <a:gd name="connsiteX3" fmla="*/ 1289174 w 2819115"/>
              <a:gd name="connsiteY3" fmla="*/ 2203452 h 3471208"/>
              <a:gd name="connsiteX4" fmla="*/ 1052628 w 2819115"/>
              <a:gd name="connsiteY4" fmla="*/ 2440417 h 3471208"/>
              <a:gd name="connsiteX5" fmla="*/ 1052628 w 2819115"/>
              <a:gd name="connsiteY5" fmla="*/ 3234249 h 3471208"/>
              <a:gd name="connsiteX6" fmla="*/ 827910 w 2819115"/>
              <a:gd name="connsiteY6" fmla="*/ 3471214 h 3471208"/>
              <a:gd name="connsiteX7" fmla="*/ 473091 w 2819115"/>
              <a:gd name="connsiteY7" fmla="*/ 3471214 h 3471208"/>
              <a:gd name="connsiteX8" fmla="*/ 236546 w 2819115"/>
              <a:gd name="connsiteY8" fmla="*/ 3234249 h 3471208"/>
              <a:gd name="connsiteX9" fmla="*/ 236546 w 2819115"/>
              <a:gd name="connsiteY9" fmla="*/ 2440417 h 3471208"/>
              <a:gd name="connsiteX10" fmla="*/ 0 w 2819115"/>
              <a:gd name="connsiteY10" fmla="*/ 2203452 h 3471208"/>
              <a:gd name="connsiteX11" fmla="*/ 0 w 2819115"/>
              <a:gd name="connsiteY11" fmla="*/ 1089717 h 3471208"/>
              <a:gd name="connsiteX12" fmla="*/ 236546 w 2819115"/>
              <a:gd name="connsiteY12" fmla="*/ 852752 h 3471208"/>
              <a:gd name="connsiteX13" fmla="*/ 644584 w 2819115"/>
              <a:gd name="connsiteY13" fmla="*/ -7 h 3471208"/>
              <a:gd name="connsiteX14" fmla="*/ 1028326 w 2819115"/>
              <a:gd name="connsiteY14" fmla="*/ 391258 h 3471208"/>
              <a:gd name="connsiteX15" fmla="*/ 644584 w 2819115"/>
              <a:gd name="connsiteY15" fmla="*/ 782523 h 3471208"/>
              <a:gd name="connsiteX16" fmla="*/ 260842 w 2819115"/>
              <a:gd name="connsiteY16" fmla="*/ 391258 h 3471208"/>
              <a:gd name="connsiteX17" fmla="*/ 644584 w 2819115"/>
              <a:gd name="connsiteY17" fmla="*/ -7 h 3471208"/>
              <a:gd name="connsiteX18" fmla="*/ 2367657 w 2819115"/>
              <a:gd name="connsiteY18" fmla="*/ 662141 h 3471208"/>
              <a:gd name="connsiteX19" fmla="*/ 2819118 w 2819115"/>
              <a:gd name="connsiteY19" fmla="*/ 208172 h 3471208"/>
              <a:gd name="connsiteX20" fmla="*/ 2367657 w 2819115"/>
              <a:gd name="connsiteY20" fmla="*/ 662141 h 3471208"/>
              <a:gd name="connsiteX0" fmla="*/ 236546 w 1289173"/>
              <a:gd name="connsiteY0" fmla="*/ 852766 h 3471222"/>
              <a:gd name="connsiteX1" fmla="*/ 1052628 w 1289173"/>
              <a:gd name="connsiteY1" fmla="*/ 852766 h 3471222"/>
              <a:gd name="connsiteX2" fmla="*/ 1289174 w 1289173"/>
              <a:gd name="connsiteY2" fmla="*/ 1089731 h 3471222"/>
              <a:gd name="connsiteX3" fmla="*/ 1289174 w 1289173"/>
              <a:gd name="connsiteY3" fmla="*/ 2203466 h 3471222"/>
              <a:gd name="connsiteX4" fmla="*/ 1052628 w 1289173"/>
              <a:gd name="connsiteY4" fmla="*/ 2440431 h 3471222"/>
              <a:gd name="connsiteX5" fmla="*/ 1052628 w 1289173"/>
              <a:gd name="connsiteY5" fmla="*/ 3234263 h 3471222"/>
              <a:gd name="connsiteX6" fmla="*/ 827910 w 1289173"/>
              <a:gd name="connsiteY6" fmla="*/ 3471228 h 3471222"/>
              <a:gd name="connsiteX7" fmla="*/ 473091 w 1289173"/>
              <a:gd name="connsiteY7" fmla="*/ 3471228 h 3471222"/>
              <a:gd name="connsiteX8" fmla="*/ 236546 w 1289173"/>
              <a:gd name="connsiteY8" fmla="*/ 3234263 h 3471222"/>
              <a:gd name="connsiteX9" fmla="*/ 236546 w 1289173"/>
              <a:gd name="connsiteY9" fmla="*/ 2440431 h 3471222"/>
              <a:gd name="connsiteX10" fmla="*/ 0 w 1289173"/>
              <a:gd name="connsiteY10" fmla="*/ 2203466 h 3471222"/>
              <a:gd name="connsiteX11" fmla="*/ 0 w 1289173"/>
              <a:gd name="connsiteY11" fmla="*/ 1089731 h 3471222"/>
              <a:gd name="connsiteX12" fmla="*/ 236546 w 1289173"/>
              <a:gd name="connsiteY12" fmla="*/ 852766 h 3471222"/>
              <a:gd name="connsiteX13" fmla="*/ 644584 w 1289173"/>
              <a:gd name="connsiteY13" fmla="*/ 7 h 3471222"/>
              <a:gd name="connsiteX14" fmla="*/ 1028326 w 1289173"/>
              <a:gd name="connsiteY14" fmla="*/ 391272 h 3471222"/>
              <a:gd name="connsiteX15" fmla="*/ 644584 w 1289173"/>
              <a:gd name="connsiteY15" fmla="*/ 782537 h 3471222"/>
              <a:gd name="connsiteX16" fmla="*/ 260842 w 1289173"/>
              <a:gd name="connsiteY16" fmla="*/ 391272 h 3471222"/>
              <a:gd name="connsiteX17" fmla="*/ 644584 w 1289173"/>
              <a:gd name="connsiteY17" fmla="*/ 7 h 34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89173" h="3471222">
                <a:moveTo>
                  <a:pt x="236546" y="852766"/>
                </a:moveTo>
                <a:lnTo>
                  <a:pt x="1052628" y="852766"/>
                </a:lnTo>
                <a:cubicBezTo>
                  <a:pt x="1182728" y="852766"/>
                  <a:pt x="1289174" y="959400"/>
                  <a:pt x="1289174" y="1089731"/>
                </a:cubicBezTo>
                <a:lnTo>
                  <a:pt x="1289174" y="2203466"/>
                </a:lnTo>
                <a:cubicBezTo>
                  <a:pt x="1289174" y="2333797"/>
                  <a:pt x="1182728" y="2440431"/>
                  <a:pt x="1052628" y="2440431"/>
                </a:cubicBezTo>
                <a:lnTo>
                  <a:pt x="1052628" y="3234263"/>
                </a:lnTo>
                <a:cubicBezTo>
                  <a:pt x="1052628" y="3364594"/>
                  <a:pt x="946183" y="3471228"/>
                  <a:pt x="827910" y="3471228"/>
                </a:cubicBezTo>
                <a:lnTo>
                  <a:pt x="473091" y="3471228"/>
                </a:lnTo>
                <a:cubicBezTo>
                  <a:pt x="342991" y="3471228"/>
                  <a:pt x="236546" y="3364594"/>
                  <a:pt x="236546" y="3234263"/>
                </a:cubicBezTo>
                <a:lnTo>
                  <a:pt x="236546" y="2440431"/>
                </a:lnTo>
                <a:cubicBezTo>
                  <a:pt x="106446" y="2440431"/>
                  <a:pt x="0" y="2333797"/>
                  <a:pt x="0" y="2203466"/>
                </a:cubicBezTo>
                <a:lnTo>
                  <a:pt x="0" y="1089731"/>
                </a:lnTo>
                <a:cubicBezTo>
                  <a:pt x="0" y="959400"/>
                  <a:pt x="106446" y="852766"/>
                  <a:pt x="236546" y="852766"/>
                </a:cubicBezTo>
                <a:close/>
                <a:moveTo>
                  <a:pt x="644584" y="7"/>
                </a:moveTo>
                <a:cubicBezTo>
                  <a:pt x="856519" y="7"/>
                  <a:pt x="1028326" y="175182"/>
                  <a:pt x="1028326" y="391272"/>
                </a:cubicBezTo>
                <a:cubicBezTo>
                  <a:pt x="1028326" y="607362"/>
                  <a:pt x="856519" y="782537"/>
                  <a:pt x="644584" y="782537"/>
                </a:cubicBezTo>
                <a:cubicBezTo>
                  <a:pt x="432649" y="782537"/>
                  <a:pt x="260842" y="607362"/>
                  <a:pt x="260842" y="391272"/>
                </a:cubicBezTo>
                <a:cubicBezTo>
                  <a:pt x="260842" y="175182"/>
                  <a:pt x="432649" y="7"/>
                  <a:pt x="644584" y="7"/>
                </a:cubicBezTo>
                <a:close/>
              </a:path>
            </a:pathLst>
          </a:custGeom>
          <a:solidFill>
            <a:srgbClr val="438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69" tIns="140535" rIns="175669" bIns="140535" numCol="1" spcCol="0" rtlCol="0" fromWordArt="0" anchor="t" anchorCtr="0" forceAA="0" compatLnSpc="1">
            <a:prstTxWarp prst="textNoShape">
              <a:avLst/>
            </a:prstTxWarp>
            <a:noAutofit/>
          </a:bodyPr>
          <a:lstStyle/>
          <a:p>
            <a:pPr algn="ctr" defTabSz="895643" fontAlgn="base">
              <a:lnSpc>
                <a:spcPct val="90000"/>
              </a:lnSpc>
              <a:spcBef>
                <a:spcPct val="0"/>
              </a:spcBef>
              <a:spcAft>
                <a:spcPct val="0"/>
              </a:spcAft>
              <a:defRPr/>
            </a:pPr>
            <a:endParaRPr lang="en-US" sz="1960" b="1" kern="0" dirty="0">
              <a:gradFill>
                <a:gsLst>
                  <a:gs pos="0">
                    <a:srgbClr val="FFFFFF"/>
                  </a:gs>
                  <a:gs pos="100000">
                    <a:srgbClr val="FFFFFF"/>
                  </a:gs>
                </a:gsLst>
                <a:lin ang="5400000" scaled="0"/>
              </a:gradFill>
              <a:ea typeface="Segoe UI" pitchFamily="34" charset="0"/>
              <a:cs typeface="Segoe UI" pitchFamily="34" charset="0"/>
            </a:endParaRPr>
          </a:p>
        </p:txBody>
      </p:sp>
      <p:sp>
        <p:nvSpPr>
          <p:cNvPr id="253" name="Freeform 48"/>
          <p:cNvSpPr>
            <a:spLocks noChangeAspect="1"/>
          </p:cNvSpPr>
          <p:nvPr/>
        </p:nvSpPr>
        <p:spPr bwMode="black">
          <a:xfrm>
            <a:off x="5004745" y="1957505"/>
            <a:ext cx="129470" cy="293998"/>
          </a:xfrm>
          <a:custGeom>
            <a:avLst/>
            <a:gdLst>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446148 w 4740335"/>
              <a:gd name="connsiteY9" fmla="*/ 2449249 h 4048081"/>
              <a:gd name="connsiteX10" fmla="*/ 3446148 w 4740335"/>
              <a:gd name="connsiteY10" fmla="*/ 1335514 h 4048081"/>
              <a:gd name="connsiteX11" fmla="*/ 3683614 w 4740335"/>
              <a:gd name="connsiteY11" fmla="*/ 1098549 h 4048081"/>
              <a:gd name="connsiteX12" fmla="*/ 236546 w 4740335"/>
              <a:gd name="connsiteY12" fmla="*/ 1098549 h 4048081"/>
              <a:gd name="connsiteX13" fmla="*/ 1052628 w 4740335"/>
              <a:gd name="connsiteY13" fmla="*/ 1098549 h 4048081"/>
              <a:gd name="connsiteX14" fmla="*/ 1289174 w 4740335"/>
              <a:gd name="connsiteY14" fmla="*/ 1335514 h 4048081"/>
              <a:gd name="connsiteX15" fmla="*/ 1289174 w 4740335"/>
              <a:gd name="connsiteY15" fmla="*/ 2449249 h 4048081"/>
              <a:gd name="connsiteX16" fmla="*/ 1052628 w 4740335"/>
              <a:gd name="connsiteY16" fmla="*/ 2686214 h 4048081"/>
              <a:gd name="connsiteX17" fmla="*/ 1052628 w 4740335"/>
              <a:gd name="connsiteY17" fmla="*/ 3480046 h 4048081"/>
              <a:gd name="connsiteX18" fmla="*/ 827910 w 4740335"/>
              <a:gd name="connsiteY18" fmla="*/ 3717011 h 4048081"/>
              <a:gd name="connsiteX19" fmla="*/ 473091 w 4740335"/>
              <a:gd name="connsiteY19" fmla="*/ 3717011 h 4048081"/>
              <a:gd name="connsiteX20" fmla="*/ 236546 w 4740335"/>
              <a:gd name="connsiteY20" fmla="*/ 3480046 h 4048081"/>
              <a:gd name="connsiteX21" fmla="*/ 236546 w 4740335"/>
              <a:gd name="connsiteY21" fmla="*/ 2686214 h 4048081"/>
              <a:gd name="connsiteX22" fmla="*/ 0 w 4740335"/>
              <a:gd name="connsiteY22" fmla="*/ 2449249 h 4048081"/>
              <a:gd name="connsiteX23" fmla="*/ 0 w 4740335"/>
              <a:gd name="connsiteY23" fmla="*/ 1335514 h 4048081"/>
              <a:gd name="connsiteX24" fmla="*/ 236546 w 4740335"/>
              <a:gd name="connsiteY24" fmla="*/ 1098549 h 4048081"/>
              <a:gd name="connsiteX25" fmla="*/ 1895194 w 4740335"/>
              <a:gd name="connsiteY25" fmla="*/ 993211 h 4048081"/>
              <a:gd name="connsiteX26" fmla="*/ 2845141 w 4740335"/>
              <a:gd name="connsiteY26" fmla="*/ 993211 h 4048081"/>
              <a:gd name="connsiteX27" fmla="*/ 3130125 w 4740335"/>
              <a:gd name="connsiteY27" fmla="*/ 1277385 h 4048081"/>
              <a:gd name="connsiteX28" fmla="*/ 3130125 w 4740335"/>
              <a:gd name="connsiteY28" fmla="*/ 2568008 h 4048081"/>
              <a:gd name="connsiteX29" fmla="*/ 2845141 w 4740335"/>
              <a:gd name="connsiteY29" fmla="*/ 2852182 h 4048081"/>
              <a:gd name="connsiteX30" fmla="*/ 2845141 w 4740335"/>
              <a:gd name="connsiteY30" fmla="*/ 3763907 h 4048081"/>
              <a:gd name="connsiteX31" fmla="*/ 2572031 w 4740335"/>
              <a:gd name="connsiteY31" fmla="*/ 4048081 h 4048081"/>
              <a:gd name="connsiteX32" fmla="*/ 2168304 w 4740335"/>
              <a:gd name="connsiteY32" fmla="*/ 4048081 h 4048081"/>
              <a:gd name="connsiteX33" fmla="*/ 1895194 w 4740335"/>
              <a:gd name="connsiteY33" fmla="*/ 3763907 h 4048081"/>
              <a:gd name="connsiteX34" fmla="*/ 1895194 w 4740335"/>
              <a:gd name="connsiteY34" fmla="*/ 2852182 h 4048081"/>
              <a:gd name="connsiteX35" fmla="*/ 1610210 w 4740335"/>
              <a:gd name="connsiteY35" fmla="*/ 2568008 h 4048081"/>
              <a:gd name="connsiteX36" fmla="*/ 1610210 w 4740335"/>
              <a:gd name="connsiteY36" fmla="*/ 1277385 h 4048081"/>
              <a:gd name="connsiteX37" fmla="*/ 1895194 w 4740335"/>
              <a:gd name="connsiteY37" fmla="*/ 993211 h 4048081"/>
              <a:gd name="connsiteX38" fmla="*/ 4093246 w 4740335"/>
              <a:gd name="connsiteY38" fmla="*/ 245790 h 4048081"/>
              <a:gd name="connsiteX39" fmla="*/ 4479495 w 4740335"/>
              <a:gd name="connsiteY39" fmla="*/ 637055 h 4048081"/>
              <a:gd name="connsiteX40" fmla="*/ 4093246 w 4740335"/>
              <a:gd name="connsiteY40" fmla="*/ 1028320 h 4048081"/>
              <a:gd name="connsiteX41" fmla="*/ 3706997 w 4740335"/>
              <a:gd name="connsiteY41" fmla="*/ 637055 h 4048081"/>
              <a:gd name="connsiteX42" fmla="*/ 4093246 w 4740335"/>
              <a:gd name="connsiteY42" fmla="*/ 245790 h 4048081"/>
              <a:gd name="connsiteX43" fmla="*/ 644584 w 4740335"/>
              <a:gd name="connsiteY43" fmla="*/ 245790 h 4048081"/>
              <a:gd name="connsiteX44" fmla="*/ 1028326 w 4740335"/>
              <a:gd name="connsiteY44" fmla="*/ 637055 h 4048081"/>
              <a:gd name="connsiteX45" fmla="*/ 644584 w 4740335"/>
              <a:gd name="connsiteY45" fmla="*/ 1028320 h 4048081"/>
              <a:gd name="connsiteX46" fmla="*/ 260842 w 4740335"/>
              <a:gd name="connsiteY46" fmla="*/ 637055 h 4048081"/>
              <a:gd name="connsiteX47" fmla="*/ 644584 w 4740335"/>
              <a:gd name="connsiteY47" fmla="*/ 245790 h 4048081"/>
              <a:gd name="connsiteX48" fmla="*/ 2367657 w 4740335"/>
              <a:gd name="connsiteY48" fmla="*/ 0 h 4048081"/>
              <a:gd name="connsiteX49" fmla="*/ 2819118 w 4740335"/>
              <a:gd name="connsiteY49" fmla="*/ 453969 h 4048081"/>
              <a:gd name="connsiteX50" fmla="*/ 2367657 w 4740335"/>
              <a:gd name="connsiteY50" fmla="*/ 907938 h 4048081"/>
              <a:gd name="connsiteX51" fmla="*/ 1916196 w 4740335"/>
              <a:gd name="connsiteY51" fmla="*/ 453969 h 4048081"/>
              <a:gd name="connsiteX52" fmla="*/ 2367657 w 4740335"/>
              <a:gd name="connsiteY52"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446148 w 4740335"/>
              <a:gd name="connsiteY9" fmla="*/ 1335514 h 4048081"/>
              <a:gd name="connsiteX10" fmla="*/ 3683614 w 4740335"/>
              <a:gd name="connsiteY10" fmla="*/ 1098549 h 4048081"/>
              <a:gd name="connsiteX11" fmla="*/ 236546 w 4740335"/>
              <a:gd name="connsiteY11" fmla="*/ 1098549 h 4048081"/>
              <a:gd name="connsiteX12" fmla="*/ 1052628 w 4740335"/>
              <a:gd name="connsiteY12" fmla="*/ 1098549 h 4048081"/>
              <a:gd name="connsiteX13" fmla="*/ 1289174 w 4740335"/>
              <a:gd name="connsiteY13" fmla="*/ 1335514 h 4048081"/>
              <a:gd name="connsiteX14" fmla="*/ 1289174 w 4740335"/>
              <a:gd name="connsiteY14" fmla="*/ 2449249 h 4048081"/>
              <a:gd name="connsiteX15" fmla="*/ 1052628 w 4740335"/>
              <a:gd name="connsiteY15" fmla="*/ 2686214 h 4048081"/>
              <a:gd name="connsiteX16" fmla="*/ 1052628 w 4740335"/>
              <a:gd name="connsiteY16" fmla="*/ 3480046 h 4048081"/>
              <a:gd name="connsiteX17" fmla="*/ 827910 w 4740335"/>
              <a:gd name="connsiteY17" fmla="*/ 3717011 h 4048081"/>
              <a:gd name="connsiteX18" fmla="*/ 473091 w 4740335"/>
              <a:gd name="connsiteY18" fmla="*/ 3717011 h 4048081"/>
              <a:gd name="connsiteX19" fmla="*/ 236546 w 4740335"/>
              <a:gd name="connsiteY19" fmla="*/ 3480046 h 4048081"/>
              <a:gd name="connsiteX20" fmla="*/ 236546 w 4740335"/>
              <a:gd name="connsiteY20" fmla="*/ 2686214 h 4048081"/>
              <a:gd name="connsiteX21" fmla="*/ 0 w 4740335"/>
              <a:gd name="connsiteY21" fmla="*/ 2449249 h 4048081"/>
              <a:gd name="connsiteX22" fmla="*/ 0 w 4740335"/>
              <a:gd name="connsiteY22" fmla="*/ 1335514 h 4048081"/>
              <a:gd name="connsiteX23" fmla="*/ 236546 w 4740335"/>
              <a:gd name="connsiteY23" fmla="*/ 1098549 h 4048081"/>
              <a:gd name="connsiteX24" fmla="*/ 1895194 w 4740335"/>
              <a:gd name="connsiteY24" fmla="*/ 993211 h 4048081"/>
              <a:gd name="connsiteX25" fmla="*/ 2845141 w 4740335"/>
              <a:gd name="connsiteY25" fmla="*/ 993211 h 4048081"/>
              <a:gd name="connsiteX26" fmla="*/ 3130125 w 4740335"/>
              <a:gd name="connsiteY26" fmla="*/ 1277385 h 4048081"/>
              <a:gd name="connsiteX27" fmla="*/ 3130125 w 4740335"/>
              <a:gd name="connsiteY27" fmla="*/ 2568008 h 4048081"/>
              <a:gd name="connsiteX28" fmla="*/ 2845141 w 4740335"/>
              <a:gd name="connsiteY28" fmla="*/ 2852182 h 4048081"/>
              <a:gd name="connsiteX29" fmla="*/ 2845141 w 4740335"/>
              <a:gd name="connsiteY29" fmla="*/ 3763907 h 4048081"/>
              <a:gd name="connsiteX30" fmla="*/ 2572031 w 4740335"/>
              <a:gd name="connsiteY30" fmla="*/ 4048081 h 4048081"/>
              <a:gd name="connsiteX31" fmla="*/ 2168304 w 4740335"/>
              <a:gd name="connsiteY31" fmla="*/ 4048081 h 4048081"/>
              <a:gd name="connsiteX32" fmla="*/ 1895194 w 4740335"/>
              <a:gd name="connsiteY32" fmla="*/ 3763907 h 4048081"/>
              <a:gd name="connsiteX33" fmla="*/ 1895194 w 4740335"/>
              <a:gd name="connsiteY33" fmla="*/ 2852182 h 4048081"/>
              <a:gd name="connsiteX34" fmla="*/ 1610210 w 4740335"/>
              <a:gd name="connsiteY34" fmla="*/ 2568008 h 4048081"/>
              <a:gd name="connsiteX35" fmla="*/ 1610210 w 4740335"/>
              <a:gd name="connsiteY35" fmla="*/ 1277385 h 4048081"/>
              <a:gd name="connsiteX36" fmla="*/ 1895194 w 4740335"/>
              <a:gd name="connsiteY36" fmla="*/ 993211 h 4048081"/>
              <a:gd name="connsiteX37" fmla="*/ 4093246 w 4740335"/>
              <a:gd name="connsiteY37" fmla="*/ 245790 h 4048081"/>
              <a:gd name="connsiteX38" fmla="*/ 4479495 w 4740335"/>
              <a:gd name="connsiteY38" fmla="*/ 637055 h 4048081"/>
              <a:gd name="connsiteX39" fmla="*/ 4093246 w 4740335"/>
              <a:gd name="connsiteY39" fmla="*/ 1028320 h 4048081"/>
              <a:gd name="connsiteX40" fmla="*/ 3706997 w 4740335"/>
              <a:gd name="connsiteY40" fmla="*/ 637055 h 4048081"/>
              <a:gd name="connsiteX41" fmla="*/ 4093246 w 4740335"/>
              <a:gd name="connsiteY41" fmla="*/ 245790 h 4048081"/>
              <a:gd name="connsiteX42" fmla="*/ 644584 w 4740335"/>
              <a:gd name="connsiteY42" fmla="*/ 245790 h 4048081"/>
              <a:gd name="connsiteX43" fmla="*/ 1028326 w 4740335"/>
              <a:gd name="connsiteY43" fmla="*/ 637055 h 4048081"/>
              <a:gd name="connsiteX44" fmla="*/ 644584 w 4740335"/>
              <a:gd name="connsiteY44" fmla="*/ 1028320 h 4048081"/>
              <a:gd name="connsiteX45" fmla="*/ 260842 w 4740335"/>
              <a:gd name="connsiteY45" fmla="*/ 637055 h 4048081"/>
              <a:gd name="connsiteX46" fmla="*/ 644584 w 4740335"/>
              <a:gd name="connsiteY46" fmla="*/ 245790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502870 w 4740335"/>
              <a:gd name="connsiteY3" fmla="*/ 2686214 h 4048081"/>
              <a:gd name="connsiteX4" fmla="*/ 4502870 w 4740335"/>
              <a:gd name="connsiteY4" fmla="*/ 3480046 h 4048081"/>
              <a:gd name="connsiteX5" fmla="*/ 4265405 w 4740335"/>
              <a:gd name="connsiteY5" fmla="*/ 3717011 h 4048081"/>
              <a:gd name="connsiteX6" fmla="*/ 3909206 w 4740335"/>
              <a:gd name="connsiteY6" fmla="*/ 3717011 h 4048081"/>
              <a:gd name="connsiteX7" fmla="*/ 3683614 w 4740335"/>
              <a:gd name="connsiteY7" fmla="*/ 3480046 h 4048081"/>
              <a:gd name="connsiteX8" fmla="*/ 3446148 w 4740335"/>
              <a:gd name="connsiteY8" fmla="*/ 1335514 h 4048081"/>
              <a:gd name="connsiteX9" fmla="*/ 3683614 w 4740335"/>
              <a:gd name="connsiteY9" fmla="*/ 1098549 h 4048081"/>
              <a:gd name="connsiteX10" fmla="*/ 236546 w 4740335"/>
              <a:gd name="connsiteY10" fmla="*/ 1098549 h 4048081"/>
              <a:gd name="connsiteX11" fmla="*/ 1052628 w 4740335"/>
              <a:gd name="connsiteY11" fmla="*/ 1098549 h 4048081"/>
              <a:gd name="connsiteX12" fmla="*/ 1289174 w 4740335"/>
              <a:gd name="connsiteY12" fmla="*/ 1335514 h 4048081"/>
              <a:gd name="connsiteX13" fmla="*/ 1289174 w 4740335"/>
              <a:gd name="connsiteY13" fmla="*/ 2449249 h 4048081"/>
              <a:gd name="connsiteX14" fmla="*/ 1052628 w 4740335"/>
              <a:gd name="connsiteY14" fmla="*/ 2686214 h 4048081"/>
              <a:gd name="connsiteX15" fmla="*/ 1052628 w 4740335"/>
              <a:gd name="connsiteY15" fmla="*/ 3480046 h 4048081"/>
              <a:gd name="connsiteX16" fmla="*/ 827910 w 4740335"/>
              <a:gd name="connsiteY16" fmla="*/ 3717011 h 4048081"/>
              <a:gd name="connsiteX17" fmla="*/ 473091 w 4740335"/>
              <a:gd name="connsiteY17" fmla="*/ 3717011 h 4048081"/>
              <a:gd name="connsiteX18" fmla="*/ 236546 w 4740335"/>
              <a:gd name="connsiteY18" fmla="*/ 3480046 h 4048081"/>
              <a:gd name="connsiteX19" fmla="*/ 236546 w 4740335"/>
              <a:gd name="connsiteY19" fmla="*/ 2686214 h 4048081"/>
              <a:gd name="connsiteX20" fmla="*/ 0 w 4740335"/>
              <a:gd name="connsiteY20" fmla="*/ 2449249 h 4048081"/>
              <a:gd name="connsiteX21" fmla="*/ 0 w 4740335"/>
              <a:gd name="connsiteY21" fmla="*/ 1335514 h 4048081"/>
              <a:gd name="connsiteX22" fmla="*/ 236546 w 4740335"/>
              <a:gd name="connsiteY22" fmla="*/ 1098549 h 4048081"/>
              <a:gd name="connsiteX23" fmla="*/ 1895194 w 4740335"/>
              <a:gd name="connsiteY23" fmla="*/ 993211 h 4048081"/>
              <a:gd name="connsiteX24" fmla="*/ 2845141 w 4740335"/>
              <a:gd name="connsiteY24" fmla="*/ 993211 h 4048081"/>
              <a:gd name="connsiteX25" fmla="*/ 3130125 w 4740335"/>
              <a:gd name="connsiteY25" fmla="*/ 1277385 h 4048081"/>
              <a:gd name="connsiteX26" fmla="*/ 3130125 w 4740335"/>
              <a:gd name="connsiteY26" fmla="*/ 2568008 h 4048081"/>
              <a:gd name="connsiteX27" fmla="*/ 2845141 w 4740335"/>
              <a:gd name="connsiteY27" fmla="*/ 2852182 h 4048081"/>
              <a:gd name="connsiteX28" fmla="*/ 2845141 w 4740335"/>
              <a:gd name="connsiteY28" fmla="*/ 3763907 h 4048081"/>
              <a:gd name="connsiteX29" fmla="*/ 2572031 w 4740335"/>
              <a:gd name="connsiteY29" fmla="*/ 4048081 h 4048081"/>
              <a:gd name="connsiteX30" fmla="*/ 2168304 w 4740335"/>
              <a:gd name="connsiteY30" fmla="*/ 4048081 h 4048081"/>
              <a:gd name="connsiteX31" fmla="*/ 1895194 w 4740335"/>
              <a:gd name="connsiteY31" fmla="*/ 3763907 h 4048081"/>
              <a:gd name="connsiteX32" fmla="*/ 1895194 w 4740335"/>
              <a:gd name="connsiteY32" fmla="*/ 2852182 h 4048081"/>
              <a:gd name="connsiteX33" fmla="*/ 1610210 w 4740335"/>
              <a:gd name="connsiteY33" fmla="*/ 2568008 h 4048081"/>
              <a:gd name="connsiteX34" fmla="*/ 1610210 w 4740335"/>
              <a:gd name="connsiteY34" fmla="*/ 1277385 h 4048081"/>
              <a:gd name="connsiteX35" fmla="*/ 1895194 w 4740335"/>
              <a:gd name="connsiteY35" fmla="*/ 993211 h 4048081"/>
              <a:gd name="connsiteX36" fmla="*/ 4093246 w 4740335"/>
              <a:gd name="connsiteY36" fmla="*/ 245790 h 4048081"/>
              <a:gd name="connsiteX37" fmla="*/ 4479495 w 4740335"/>
              <a:gd name="connsiteY37" fmla="*/ 637055 h 4048081"/>
              <a:gd name="connsiteX38" fmla="*/ 4093246 w 4740335"/>
              <a:gd name="connsiteY38" fmla="*/ 1028320 h 4048081"/>
              <a:gd name="connsiteX39" fmla="*/ 3706997 w 4740335"/>
              <a:gd name="connsiteY39" fmla="*/ 637055 h 4048081"/>
              <a:gd name="connsiteX40" fmla="*/ 4093246 w 4740335"/>
              <a:gd name="connsiteY40" fmla="*/ 245790 h 4048081"/>
              <a:gd name="connsiteX41" fmla="*/ 644584 w 4740335"/>
              <a:gd name="connsiteY41" fmla="*/ 245790 h 4048081"/>
              <a:gd name="connsiteX42" fmla="*/ 1028326 w 4740335"/>
              <a:gd name="connsiteY42" fmla="*/ 637055 h 4048081"/>
              <a:gd name="connsiteX43" fmla="*/ 644584 w 4740335"/>
              <a:gd name="connsiteY43" fmla="*/ 1028320 h 4048081"/>
              <a:gd name="connsiteX44" fmla="*/ 260842 w 4740335"/>
              <a:gd name="connsiteY44" fmla="*/ 637055 h 4048081"/>
              <a:gd name="connsiteX45" fmla="*/ 644584 w 4740335"/>
              <a:gd name="connsiteY45" fmla="*/ 245790 h 4048081"/>
              <a:gd name="connsiteX46" fmla="*/ 2367657 w 4740335"/>
              <a:gd name="connsiteY46" fmla="*/ 0 h 4048081"/>
              <a:gd name="connsiteX47" fmla="*/ 2819118 w 4740335"/>
              <a:gd name="connsiteY47" fmla="*/ 453969 h 4048081"/>
              <a:gd name="connsiteX48" fmla="*/ 2367657 w 4740335"/>
              <a:gd name="connsiteY48" fmla="*/ 907938 h 4048081"/>
              <a:gd name="connsiteX49" fmla="*/ 1916196 w 4740335"/>
              <a:gd name="connsiteY49" fmla="*/ 453969 h 4048081"/>
              <a:gd name="connsiteX50" fmla="*/ 2367657 w 4740335"/>
              <a:gd name="connsiteY50" fmla="*/ 0 h 4048081"/>
              <a:gd name="connsiteX0" fmla="*/ 3683614 w 4563552"/>
              <a:gd name="connsiteY0" fmla="*/ 1098549 h 4048081"/>
              <a:gd name="connsiteX1" fmla="*/ 4502870 w 4563552"/>
              <a:gd name="connsiteY1" fmla="*/ 1098549 h 4048081"/>
              <a:gd name="connsiteX2" fmla="*/ 4502870 w 4563552"/>
              <a:gd name="connsiteY2" fmla="*/ 2686214 h 4048081"/>
              <a:gd name="connsiteX3" fmla="*/ 4502870 w 4563552"/>
              <a:gd name="connsiteY3" fmla="*/ 3480046 h 4048081"/>
              <a:gd name="connsiteX4" fmla="*/ 4265405 w 4563552"/>
              <a:gd name="connsiteY4" fmla="*/ 3717011 h 4048081"/>
              <a:gd name="connsiteX5" fmla="*/ 3909206 w 4563552"/>
              <a:gd name="connsiteY5" fmla="*/ 3717011 h 4048081"/>
              <a:gd name="connsiteX6" fmla="*/ 3683614 w 4563552"/>
              <a:gd name="connsiteY6" fmla="*/ 3480046 h 4048081"/>
              <a:gd name="connsiteX7" fmla="*/ 3446148 w 4563552"/>
              <a:gd name="connsiteY7" fmla="*/ 1335514 h 4048081"/>
              <a:gd name="connsiteX8" fmla="*/ 3683614 w 4563552"/>
              <a:gd name="connsiteY8" fmla="*/ 1098549 h 4048081"/>
              <a:gd name="connsiteX9" fmla="*/ 236546 w 4563552"/>
              <a:gd name="connsiteY9" fmla="*/ 1098549 h 4048081"/>
              <a:gd name="connsiteX10" fmla="*/ 1052628 w 4563552"/>
              <a:gd name="connsiteY10" fmla="*/ 1098549 h 4048081"/>
              <a:gd name="connsiteX11" fmla="*/ 1289174 w 4563552"/>
              <a:gd name="connsiteY11" fmla="*/ 1335514 h 4048081"/>
              <a:gd name="connsiteX12" fmla="*/ 1289174 w 4563552"/>
              <a:gd name="connsiteY12" fmla="*/ 2449249 h 4048081"/>
              <a:gd name="connsiteX13" fmla="*/ 1052628 w 4563552"/>
              <a:gd name="connsiteY13" fmla="*/ 2686214 h 4048081"/>
              <a:gd name="connsiteX14" fmla="*/ 1052628 w 4563552"/>
              <a:gd name="connsiteY14" fmla="*/ 3480046 h 4048081"/>
              <a:gd name="connsiteX15" fmla="*/ 827910 w 4563552"/>
              <a:gd name="connsiteY15" fmla="*/ 3717011 h 4048081"/>
              <a:gd name="connsiteX16" fmla="*/ 473091 w 4563552"/>
              <a:gd name="connsiteY16" fmla="*/ 3717011 h 4048081"/>
              <a:gd name="connsiteX17" fmla="*/ 236546 w 4563552"/>
              <a:gd name="connsiteY17" fmla="*/ 3480046 h 4048081"/>
              <a:gd name="connsiteX18" fmla="*/ 236546 w 4563552"/>
              <a:gd name="connsiteY18" fmla="*/ 2686214 h 4048081"/>
              <a:gd name="connsiteX19" fmla="*/ 0 w 4563552"/>
              <a:gd name="connsiteY19" fmla="*/ 2449249 h 4048081"/>
              <a:gd name="connsiteX20" fmla="*/ 0 w 4563552"/>
              <a:gd name="connsiteY20" fmla="*/ 1335514 h 4048081"/>
              <a:gd name="connsiteX21" fmla="*/ 236546 w 4563552"/>
              <a:gd name="connsiteY21" fmla="*/ 1098549 h 4048081"/>
              <a:gd name="connsiteX22" fmla="*/ 1895194 w 4563552"/>
              <a:gd name="connsiteY22" fmla="*/ 993211 h 4048081"/>
              <a:gd name="connsiteX23" fmla="*/ 2845141 w 4563552"/>
              <a:gd name="connsiteY23" fmla="*/ 993211 h 4048081"/>
              <a:gd name="connsiteX24" fmla="*/ 3130125 w 4563552"/>
              <a:gd name="connsiteY24" fmla="*/ 1277385 h 4048081"/>
              <a:gd name="connsiteX25" fmla="*/ 3130125 w 4563552"/>
              <a:gd name="connsiteY25" fmla="*/ 2568008 h 4048081"/>
              <a:gd name="connsiteX26" fmla="*/ 2845141 w 4563552"/>
              <a:gd name="connsiteY26" fmla="*/ 2852182 h 4048081"/>
              <a:gd name="connsiteX27" fmla="*/ 2845141 w 4563552"/>
              <a:gd name="connsiteY27" fmla="*/ 3763907 h 4048081"/>
              <a:gd name="connsiteX28" fmla="*/ 2572031 w 4563552"/>
              <a:gd name="connsiteY28" fmla="*/ 4048081 h 4048081"/>
              <a:gd name="connsiteX29" fmla="*/ 2168304 w 4563552"/>
              <a:gd name="connsiteY29" fmla="*/ 4048081 h 4048081"/>
              <a:gd name="connsiteX30" fmla="*/ 1895194 w 4563552"/>
              <a:gd name="connsiteY30" fmla="*/ 3763907 h 4048081"/>
              <a:gd name="connsiteX31" fmla="*/ 1895194 w 4563552"/>
              <a:gd name="connsiteY31" fmla="*/ 2852182 h 4048081"/>
              <a:gd name="connsiteX32" fmla="*/ 1610210 w 4563552"/>
              <a:gd name="connsiteY32" fmla="*/ 2568008 h 4048081"/>
              <a:gd name="connsiteX33" fmla="*/ 1610210 w 4563552"/>
              <a:gd name="connsiteY33" fmla="*/ 1277385 h 4048081"/>
              <a:gd name="connsiteX34" fmla="*/ 1895194 w 4563552"/>
              <a:gd name="connsiteY34" fmla="*/ 993211 h 4048081"/>
              <a:gd name="connsiteX35" fmla="*/ 4093246 w 4563552"/>
              <a:gd name="connsiteY35" fmla="*/ 245790 h 4048081"/>
              <a:gd name="connsiteX36" fmla="*/ 4479495 w 4563552"/>
              <a:gd name="connsiteY36" fmla="*/ 637055 h 4048081"/>
              <a:gd name="connsiteX37" fmla="*/ 4093246 w 4563552"/>
              <a:gd name="connsiteY37" fmla="*/ 1028320 h 4048081"/>
              <a:gd name="connsiteX38" fmla="*/ 3706997 w 4563552"/>
              <a:gd name="connsiteY38" fmla="*/ 637055 h 4048081"/>
              <a:gd name="connsiteX39" fmla="*/ 4093246 w 4563552"/>
              <a:gd name="connsiteY39" fmla="*/ 245790 h 4048081"/>
              <a:gd name="connsiteX40" fmla="*/ 644584 w 4563552"/>
              <a:gd name="connsiteY40" fmla="*/ 245790 h 4048081"/>
              <a:gd name="connsiteX41" fmla="*/ 1028326 w 4563552"/>
              <a:gd name="connsiteY41" fmla="*/ 637055 h 4048081"/>
              <a:gd name="connsiteX42" fmla="*/ 644584 w 4563552"/>
              <a:gd name="connsiteY42" fmla="*/ 1028320 h 4048081"/>
              <a:gd name="connsiteX43" fmla="*/ 260842 w 4563552"/>
              <a:gd name="connsiteY43" fmla="*/ 637055 h 4048081"/>
              <a:gd name="connsiteX44" fmla="*/ 644584 w 4563552"/>
              <a:gd name="connsiteY44" fmla="*/ 245790 h 4048081"/>
              <a:gd name="connsiteX45" fmla="*/ 2367657 w 4563552"/>
              <a:gd name="connsiteY45" fmla="*/ 0 h 4048081"/>
              <a:gd name="connsiteX46" fmla="*/ 2819118 w 4563552"/>
              <a:gd name="connsiteY46" fmla="*/ 453969 h 4048081"/>
              <a:gd name="connsiteX47" fmla="*/ 2367657 w 4563552"/>
              <a:gd name="connsiteY47" fmla="*/ 907938 h 4048081"/>
              <a:gd name="connsiteX48" fmla="*/ 1916196 w 4563552"/>
              <a:gd name="connsiteY48" fmla="*/ 453969 h 4048081"/>
              <a:gd name="connsiteX49" fmla="*/ 2367657 w 4563552"/>
              <a:gd name="connsiteY49"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4093246 w 4502873"/>
              <a:gd name="connsiteY34" fmla="*/ 245790 h 4048081"/>
              <a:gd name="connsiteX35" fmla="*/ 4479495 w 4502873"/>
              <a:gd name="connsiteY35" fmla="*/ 637055 h 4048081"/>
              <a:gd name="connsiteX36" fmla="*/ 4093246 w 4502873"/>
              <a:gd name="connsiteY36" fmla="*/ 1028320 h 4048081"/>
              <a:gd name="connsiteX37" fmla="*/ 3706997 w 4502873"/>
              <a:gd name="connsiteY37" fmla="*/ 637055 h 4048081"/>
              <a:gd name="connsiteX38" fmla="*/ 4093246 w 4502873"/>
              <a:gd name="connsiteY38" fmla="*/ 245790 h 4048081"/>
              <a:gd name="connsiteX39" fmla="*/ 644584 w 4502873"/>
              <a:gd name="connsiteY39" fmla="*/ 245790 h 4048081"/>
              <a:gd name="connsiteX40" fmla="*/ 1028326 w 4502873"/>
              <a:gd name="connsiteY40" fmla="*/ 637055 h 4048081"/>
              <a:gd name="connsiteX41" fmla="*/ 644584 w 4502873"/>
              <a:gd name="connsiteY41" fmla="*/ 1028320 h 4048081"/>
              <a:gd name="connsiteX42" fmla="*/ 260842 w 4502873"/>
              <a:gd name="connsiteY42" fmla="*/ 637055 h 4048081"/>
              <a:gd name="connsiteX43" fmla="*/ 644584 w 4502873"/>
              <a:gd name="connsiteY43" fmla="*/ 245790 h 4048081"/>
              <a:gd name="connsiteX44" fmla="*/ 2367657 w 4502873"/>
              <a:gd name="connsiteY44" fmla="*/ 0 h 4048081"/>
              <a:gd name="connsiteX45" fmla="*/ 2819118 w 4502873"/>
              <a:gd name="connsiteY45" fmla="*/ 453969 h 4048081"/>
              <a:gd name="connsiteX46" fmla="*/ 2367657 w 4502873"/>
              <a:gd name="connsiteY46" fmla="*/ 907938 h 4048081"/>
              <a:gd name="connsiteX47" fmla="*/ 1916196 w 4502873"/>
              <a:gd name="connsiteY47" fmla="*/ 453969 h 4048081"/>
              <a:gd name="connsiteX48" fmla="*/ 2367657 w 4502873"/>
              <a:gd name="connsiteY48"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3706997 w 4502873"/>
              <a:gd name="connsiteY34" fmla="*/ 637055 h 4048081"/>
              <a:gd name="connsiteX35" fmla="*/ 4479495 w 4502873"/>
              <a:gd name="connsiteY35" fmla="*/ 637055 h 4048081"/>
              <a:gd name="connsiteX36" fmla="*/ 4093246 w 4502873"/>
              <a:gd name="connsiteY36" fmla="*/ 1028320 h 4048081"/>
              <a:gd name="connsiteX37" fmla="*/ 3706997 w 4502873"/>
              <a:gd name="connsiteY37" fmla="*/ 637055 h 4048081"/>
              <a:gd name="connsiteX38" fmla="*/ 644584 w 4502873"/>
              <a:gd name="connsiteY38" fmla="*/ 245790 h 4048081"/>
              <a:gd name="connsiteX39" fmla="*/ 1028326 w 4502873"/>
              <a:gd name="connsiteY39" fmla="*/ 637055 h 4048081"/>
              <a:gd name="connsiteX40" fmla="*/ 644584 w 4502873"/>
              <a:gd name="connsiteY40" fmla="*/ 1028320 h 4048081"/>
              <a:gd name="connsiteX41" fmla="*/ 260842 w 4502873"/>
              <a:gd name="connsiteY41" fmla="*/ 637055 h 4048081"/>
              <a:gd name="connsiteX42" fmla="*/ 644584 w 4502873"/>
              <a:gd name="connsiteY42" fmla="*/ 245790 h 4048081"/>
              <a:gd name="connsiteX43" fmla="*/ 2367657 w 4502873"/>
              <a:gd name="connsiteY43" fmla="*/ 0 h 4048081"/>
              <a:gd name="connsiteX44" fmla="*/ 2819118 w 4502873"/>
              <a:gd name="connsiteY44" fmla="*/ 453969 h 4048081"/>
              <a:gd name="connsiteX45" fmla="*/ 2367657 w 4502873"/>
              <a:gd name="connsiteY45" fmla="*/ 907938 h 4048081"/>
              <a:gd name="connsiteX46" fmla="*/ 1916196 w 4502873"/>
              <a:gd name="connsiteY46" fmla="*/ 453969 h 4048081"/>
              <a:gd name="connsiteX47" fmla="*/ 2367657 w 4502873"/>
              <a:gd name="connsiteY47"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3706997 w 4502873"/>
              <a:gd name="connsiteY34" fmla="*/ 637055 h 4048081"/>
              <a:gd name="connsiteX35" fmla="*/ 4093246 w 4502873"/>
              <a:gd name="connsiteY35" fmla="*/ 1028320 h 4048081"/>
              <a:gd name="connsiteX36" fmla="*/ 3706997 w 4502873"/>
              <a:gd name="connsiteY36" fmla="*/ 637055 h 4048081"/>
              <a:gd name="connsiteX37" fmla="*/ 644584 w 4502873"/>
              <a:gd name="connsiteY37" fmla="*/ 245790 h 4048081"/>
              <a:gd name="connsiteX38" fmla="*/ 1028326 w 4502873"/>
              <a:gd name="connsiteY38" fmla="*/ 637055 h 4048081"/>
              <a:gd name="connsiteX39" fmla="*/ 644584 w 4502873"/>
              <a:gd name="connsiteY39" fmla="*/ 1028320 h 4048081"/>
              <a:gd name="connsiteX40" fmla="*/ 260842 w 4502873"/>
              <a:gd name="connsiteY40" fmla="*/ 637055 h 4048081"/>
              <a:gd name="connsiteX41" fmla="*/ 644584 w 4502873"/>
              <a:gd name="connsiteY41" fmla="*/ 245790 h 4048081"/>
              <a:gd name="connsiteX42" fmla="*/ 2367657 w 4502873"/>
              <a:gd name="connsiteY42" fmla="*/ 0 h 4048081"/>
              <a:gd name="connsiteX43" fmla="*/ 2819118 w 4502873"/>
              <a:gd name="connsiteY43" fmla="*/ 453969 h 4048081"/>
              <a:gd name="connsiteX44" fmla="*/ 2367657 w 4502873"/>
              <a:gd name="connsiteY44" fmla="*/ 907938 h 4048081"/>
              <a:gd name="connsiteX45" fmla="*/ 1916196 w 4502873"/>
              <a:gd name="connsiteY45" fmla="*/ 453969 h 4048081"/>
              <a:gd name="connsiteX46" fmla="*/ 2367657 w 4502873"/>
              <a:gd name="connsiteY46"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644584 w 4502873"/>
              <a:gd name="connsiteY34" fmla="*/ 245790 h 4048081"/>
              <a:gd name="connsiteX35" fmla="*/ 1028326 w 4502873"/>
              <a:gd name="connsiteY35" fmla="*/ 637055 h 4048081"/>
              <a:gd name="connsiteX36" fmla="*/ 644584 w 4502873"/>
              <a:gd name="connsiteY36" fmla="*/ 1028320 h 4048081"/>
              <a:gd name="connsiteX37" fmla="*/ 260842 w 4502873"/>
              <a:gd name="connsiteY37" fmla="*/ 637055 h 4048081"/>
              <a:gd name="connsiteX38" fmla="*/ 644584 w 4502873"/>
              <a:gd name="connsiteY38" fmla="*/ 245790 h 4048081"/>
              <a:gd name="connsiteX39" fmla="*/ 2367657 w 4502873"/>
              <a:gd name="connsiteY39" fmla="*/ 0 h 4048081"/>
              <a:gd name="connsiteX40" fmla="*/ 2819118 w 4502873"/>
              <a:gd name="connsiteY40" fmla="*/ 453969 h 4048081"/>
              <a:gd name="connsiteX41" fmla="*/ 2367657 w 4502873"/>
              <a:gd name="connsiteY41" fmla="*/ 907938 h 4048081"/>
              <a:gd name="connsiteX42" fmla="*/ 1916196 w 4502873"/>
              <a:gd name="connsiteY42" fmla="*/ 453969 h 4048081"/>
              <a:gd name="connsiteX43" fmla="*/ 2367657 w 4502873"/>
              <a:gd name="connsiteY43" fmla="*/ 0 h 4048081"/>
              <a:gd name="connsiteX0" fmla="*/ 3446148 w 4502873"/>
              <a:gd name="connsiteY0" fmla="*/ 1335514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236546 w 4502873"/>
              <a:gd name="connsiteY7" fmla="*/ 1098549 h 4048081"/>
              <a:gd name="connsiteX8" fmla="*/ 1052628 w 4502873"/>
              <a:gd name="connsiteY8" fmla="*/ 1098549 h 4048081"/>
              <a:gd name="connsiteX9" fmla="*/ 1289174 w 4502873"/>
              <a:gd name="connsiteY9" fmla="*/ 1335514 h 4048081"/>
              <a:gd name="connsiteX10" fmla="*/ 1289174 w 4502873"/>
              <a:gd name="connsiteY10" fmla="*/ 2449249 h 4048081"/>
              <a:gd name="connsiteX11" fmla="*/ 1052628 w 4502873"/>
              <a:gd name="connsiteY11" fmla="*/ 2686214 h 4048081"/>
              <a:gd name="connsiteX12" fmla="*/ 1052628 w 4502873"/>
              <a:gd name="connsiteY12" fmla="*/ 3480046 h 4048081"/>
              <a:gd name="connsiteX13" fmla="*/ 827910 w 4502873"/>
              <a:gd name="connsiteY13" fmla="*/ 3717011 h 4048081"/>
              <a:gd name="connsiteX14" fmla="*/ 473091 w 4502873"/>
              <a:gd name="connsiteY14" fmla="*/ 3717011 h 4048081"/>
              <a:gd name="connsiteX15" fmla="*/ 236546 w 4502873"/>
              <a:gd name="connsiteY15" fmla="*/ 3480046 h 4048081"/>
              <a:gd name="connsiteX16" fmla="*/ 236546 w 4502873"/>
              <a:gd name="connsiteY16" fmla="*/ 2686214 h 4048081"/>
              <a:gd name="connsiteX17" fmla="*/ 0 w 4502873"/>
              <a:gd name="connsiteY17" fmla="*/ 2449249 h 4048081"/>
              <a:gd name="connsiteX18" fmla="*/ 0 w 4502873"/>
              <a:gd name="connsiteY18" fmla="*/ 1335514 h 4048081"/>
              <a:gd name="connsiteX19" fmla="*/ 236546 w 4502873"/>
              <a:gd name="connsiteY19" fmla="*/ 1098549 h 4048081"/>
              <a:gd name="connsiteX20" fmla="*/ 1895194 w 4502873"/>
              <a:gd name="connsiteY20" fmla="*/ 993211 h 4048081"/>
              <a:gd name="connsiteX21" fmla="*/ 2845141 w 4502873"/>
              <a:gd name="connsiteY21" fmla="*/ 993211 h 4048081"/>
              <a:gd name="connsiteX22" fmla="*/ 3130125 w 4502873"/>
              <a:gd name="connsiteY22" fmla="*/ 1277385 h 4048081"/>
              <a:gd name="connsiteX23" fmla="*/ 3130125 w 4502873"/>
              <a:gd name="connsiteY23" fmla="*/ 2568008 h 4048081"/>
              <a:gd name="connsiteX24" fmla="*/ 2845141 w 4502873"/>
              <a:gd name="connsiteY24" fmla="*/ 2852182 h 4048081"/>
              <a:gd name="connsiteX25" fmla="*/ 2845141 w 4502873"/>
              <a:gd name="connsiteY25" fmla="*/ 3763907 h 4048081"/>
              <a:gd name="connsiteX26" fmla="*/ 2572031 w 4502873"/>
              <a:gd name="connsiteY26" fmla="*/ 4048081 h 4048081"/>
              <a:gd name="connsiteX27" fmla="*/ 2168304 w 4502873"/>
              <a:gd name="connsiteY27" fmla="*/ 4048081 h 4048081"/>
              <a:gd name="connsiteX28" fmla="*/ 1895194 w 4502873"/>
              <a:gd name="connsiteY28" fmla="*/ 3763907 h 4048081"/>
              <a:gd name="connsiteX29" fmla="*/ 1895194 w 4502873"/>
              <a:gd name="connsiteY29" fmla="*/ 2852182 h 4048081"/>
              <a:gd name="connsiteX30" fmla="*/ 1610210 w 4502873"/>
              <a:gd name="connsiteY30" fmla="*/ 2568008 h 4048081"/>
              <a:gd name="connsiteX31" fmla="*/ 1610210 w 4502873"/>
              <a:gd name="connsiteY31" fmla="*/ 1277385 h 4048081"/>
              <a:gd name="connsiteX32" fmla="*/ 1895194 w 4502873"/>
              <a:gd name="connsiteY32" fmla="*/ 993211 h 4048081"/>
              <a:gd name="connsiteX33" fmla="*/ 644584 w 4502873"/>
              <a:gd name="connsiteY33" fmla="*/ 245790 h 4048081"/>
              <a:gd name="connsiteX34" fmla="*/ 1028326 w 4502873"/>
              <a:gd name="connsiteY34" fmla="*/ 637055 h 4048081"/>
              <a:gd name="connsiteX35" fmla="*/ 644584 w 4502873"/>
              <a:gd name="connsiteY35" fmla="*/ 1028320 h 4048081"/>
              <a:gd name="connsiteX36" fmla="*/ 260842 w 4502873"/>
              <a:gd name="connsiteY36" fmla="*/ 637055 h 4048081"/>
              <a:gd name="connsiteX37" fmla="*/ 644584 w 4502873"/>
              <a:gd name="connsiteY37" fmla="*/ 245790 h 4048081"/>
              <a:gd name="connsiteX38" fmla="*/ 2367657 w 4502873"/>
              <a:gd name="connsiteY38" fmla="*/ 0 h 4048081"/>
              <a:gd name="connsiteX39" fmla="*/ 2819118 w 4502873"/>
              <a:gd name="connsiteY39" fmla="*/ 453969 h 4048081"/>
              <a:gd name="connsiteX40" fmla="*/ 2367657 w 4502873"/>
              <a:gd name="connsiteY40" fmla="*/ 907938 h 4048081"/>
              <a:gd name="connsiteX41" fmla="*/ 1916196 w 4502873"/>
              <a:gd name="connsiteY41" fmla="*/ 453969 h 4048081"/>
              <a:gd name="connsiteX42" fmla="*/ 2367657 w 4502873"/>
              <a:gd name="connsiteY42" fmla="*/ 0 h 4048081"/>
              <a:gd name="connsiteX0" fmla="*/ 3446148 w 4502873"/>
              <a:gd name="connsiteY0" fmla="*/ 1335514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446148 w 4502873"/>
              <a:gd name="connsiteY5" fmla="*/ 1335514 h 4048081"/>
              <a:gd name="connsiteX6" fmla="*/ 236546 w 4502873"/>
              <a:gd name="connsiteY6" fmla="*/ 1098549 h 4048081"/>
              <a:gd name="connsiteX7" fmla="*/ 1052628 w 4502873"/>
              <a:gd name="connsiteY7" fmla="*/ 1098549 h 4048081"/>
              <a:gd name="connsiteX8" fmla="*/ 1289174 w 4502873"/>
              <a:gd name="connsiteY8" fmla="*/ 1335514 h 4048081"/>
              <a:gd name="connsiteX9" fmla="*/ 1289174 w 4502873"/>
              <a:gd name="connsiteY9" fmla="*/ 2449249 h 4048081"/>
              <a:gd name="connsiteX10" fmla="*/ 1052628 w 4502873"/>
              <a:gd name="connsiteY10" fmla="*/ 2686214 h 4048081"/>
              <a:gd name="connsiteX11" fmla="*/ 1052628 w 4502873"/>
              <a:gd name="connsiteY11" fmla="*/ 3480046 h 4048081"/>
              <a:gd name="connsiteX12" fmla="*/ 827910 w 4502873"/>
              <a:gd name="connsiteY12" fmla="*/ 3717011 h 4048081"/>
              <a:gd name="connsiteX13" fmla="*/ 473091 w 4502873"/>
              <a:gd name="connsiteY13" fmla="*/ 3717011 h 4048081"/>
              <a:gd name="connsiteX14" fmla="*/ 236546 w 4502873"/>
              <a:gd name="connsiteY14" fmla="*/ 3480046 h 4048081"/>
              <a:gd name="connsiteX15" fmla="*/ 236546 w 4502873"/>
              <a:gd name="connsiteY15" fmla="*/ 2686214 h 4048081"/>
              <a:gd name="connsiteX16" fmla="*/ 0 w 4502873"/>
              <a:gd name="connsiteY16" fmla="*/ 2449249 h 4048081"/>
              <a:gd name="connsiteX17" fmla="*/ 0 w 4502873"/>
              <a:gd name="connsiteY17" fmla="*/ 1335514 h 4048081"/>
              <a:gd name="connsiteX18" fmla="*/ 236546 w 4502873"/>
              <a:gd name="connsiteY18" fmla="*/ 1098549 h 4048081"/>
              <a:gd name="connsiteX19" fmla="*/ 1895194 w 4502873"/>
              <a:gd name="connsiteY19" fmla="*/ 993211 h 4048081"/>
              <a:gd name="connsiteX20" fmla="*/ 2845141 w 4502873"/>
              <a:gd name="connsiteY20" fmla="*/ 993211 h 4048081"/>
              <a:gd name="connsiteX21" fmla="*/ 3130125 w 4502873"/>
              <a:gd name="connsiteY21" fmla="*/ 1277385 h 4048081"/>
              <a:gd name="connsiteX22" fmla="*/ 3130125 w 4502873"/>
              <a:gd name="connsiteY22" fmla="*/ 2568008 h 4048081"/>
              <a:gd name="connsiteX23" fmla="*/ 2845141 w 4502873"/>
              <a:gd name="connsiteY23" fmla="*/ 2852182 h 4048081"/>
              <a:gd name="connsiteX24" fmla="*/ 2845141 w 4502873"/>
              <a:gd name="connsiteY24" fmla="*/ 3763907 h 4048081"/>
              <a:gd name="connsiteX25" fmla="*/ 2572031 w 4502873"/>
              <a:gd name="connsiteY25" fmla="*/ 4048081 h 4048081"/>
              <a:gd name="connsiteX26" fmla="*/ 2168304 w 4502873"/>
              <a:gd name="connsiteY26" fmla="*/ 4048081 h 4048081"/>
              <a:gd name="connsiteX27" fmla="*/ 1895194 w 4502873"/>
              <a:gd name="connsiteY27" fmla="*/ 3763907 h 4048081"/>
              <a:gd name="connsiteX28" fmla="*/ 1895194 w 4502873"/>
              <a:gd name="connsiteY28" fmla="*/ 2852182 h 4048081"/>
              <a:gd name="connsiteX29" fmla="*/ 1610210 w 4502873"/>
              <a:gd name="connsiteY29" fmla="*/ 2568008 h 4048081"/>
              <a:gd name="connsiteX30" fmla="*/ 1610210 w 4502873"/>
              <a:gd name="connsiteY30" fmla="*/ 1277385 h 4048081"/>
              <a:gd name="connsiteX31" fmla="*/ 1895194 w 4502873"/>
              <a:gd name="connsiteY31" fmla="*/ 993211 h 4048081"/>
              <a:gd name="connsiteX32" fmla="*/ 644584 w 4502873"/>
              <a:gd name="connsiteY32" fmla="*/ 245790 h 4048081"/>
              <a:gd name="connsiteX33" fmla="*/ 1028326 w 4502873"/>
              <a:gd name="connsiteY33" fmla="*/ 637055 h 4048081"/>
              <a:gd name="connsiteX34" fmla="*/ 644584 w 4502873"/>
              <a:gd name="connsiteY34" fmla="*/ 1028320 h 4048081"/>
              <a:gd name="connsiteX35" fmla="*/ 260842 w 4502873"/>
              <a:gd name="connsiteY35" fmla="*/ 637055 h 4048081"/>
              <a:gd name="connsiteX36" fmla="*/ 644584 w 4502873"/>
              <a:gd name="connsiteY36" fmla="*/ 245790 h 4048081"/>
              <a:gd name="connsiteX37" fmla="*/ 2367657 w 4502873"/>
              <a:gd name="connsiteY37" fmla="*/ 0 h 4048081"/>
              <a:gd name="connsiteX38" fmla="*/ 2819118 w 4502873"/>
              <a:gd name="connsiteY38" fmla="*/ 453969 h 4048081"/>
              <a:gd name="connsiteX39" fmla="*/ 2367657 w 4502873"/>
              <a:gd name="connsiteY39" fmla="*/ 907938 h 4048081"/>
              <a:gd name="connsiteX40" fmla="*/ 1916196 w 4502873"/>
              <a:gd name="connsiteY40" fmla="*/ 453969 h 4048081"/>
              <a:gd name="connsiteX41" fmla="*/ 2367657 w 4502873"/>
              <a:gd name="connsiteY41" fmla="*/ 0 h 4048081"/>
              <a:gd name="connsiteX0" fmla="*/ 3446148 w 4543194"/>
              <a:gd name="connsiteY0" fmla="*/ 1335514 h 4048081"/>
              <a:gd name="connsiteX1" fmla="*/ 4502870 w 4543194"/>
              <a:gd name="connsiteY1" fmla="*/ 3480046 h 4048081"/>
              <a:gd name="connsiteX2" fmla="*/ 4265405 w 4543194"/>
              <a:gd name="connsiteY2" fmla="*/ 3717011 h 4048081"/>
              <a:gd name="connsiteX3" fmla="*/ 3909206 w 4543194"/>
              <a:gd name="connsiteY3" fmla="*/ 3717011 h 4048081"/>
              <a:gd name="connsiteX4" fmla="*/ 3446148 w 4543194"/>
              <a:gd name="connsiteY4" fmla="*/ 1335514 h 4048081"/>
              <a:gd name="connsiteX5" fmla="*/ 236546 w 4543194"/>
              <a:gd name="connsiteY5" fmla="*/ 1098549 h 4048081"/>
              <a:gd name="connsiteX6" fmla="*/ 1052628 w 4543194"/>
              <a:gd name="connsiteY6" fmla="*/ 1098549 h 4048081"/>
              <a:gd name="connsiteX7" fmla="*/ 1289174 w 4543194"/>
              <a:gd name="connsiteY7" fmla="*/ 1335514 h 4048081"/>
              <a:gd name="connsiteX8" fmla="*/ 1289174 w 4543194"/>
              <a:gd name="connsiteY8" fmla="*/ 2449249 h 4048081"/>
              <a:gd name="connsiteX9" fmla="*/ 1052628 w 4543194"/>
              <a:gd name="connsiteY9" fmla="*/ 2686214 h 4048081"/>
              <a:gd name="connsiteX10" fmla="*/ 1052628 w 4543194"/>
              <a:gd name="connsiteY10" fmla="*/ 3480046 h 4048081"/>
              <a:gd name="connsiteX11" fmla="*/ 827910 w 4543194"/>
              <a:gd name="connsiteY11" fmla="*/ 3717011 h 4048081"/>
              <a:gd name="connsiteX12" fmla="*/ 473091 w 4543194"/>
              <a:gd name="connsiteY12" fmla="*/ 3717011 h 4048081"/>
              <a:gd name="connsiteX13" fmla="*/ 236546 w 4543194"/>
              <a:gd name="connsiteY13" fmla="*/ 3480046 h 4048081"/>
              <a:gd name="connsiteX14" fmla="*/ 236546 w 4543194"/>
              <a:gd name="connsiteY14" fmla="*/ 2686214 h 4048081"/>
              <a:gd name="connsiteX15" fmla="*/ 0 w 4543194"/>
              <a:gd name="connsiteY15" fmla="*/ 2449249 h 4048081"/>
              <a:gd name="connsiteX16" fmla="*/ 0 w 4543194"/>
              <a:gd name="connsiteY16" fmla="*/ 1335514 h 4048081"/>
              <a:gd name="connsiteX17" fmla="*/ 236546 w 4543194"/>
              <a:gd name="connsiteY17" fmla="*/ 1098549 h 4048081"/>
              <a:gd name="connsiteX18" fmla="*/ 1895194 w 4543194"/>
              <a:gd name="connsiteY18" fmla="*/ 993211 h 4048081"/>
              <a:gd name="connsiteX19" fmla="*/ 2845141 w 4543194"/>
              <a:gd name="connsiteY19" fmla="*/ 993211 h 4048081"/>
              <a:gd name="connsiteX20" fmla="*/ 3130125 w 4543194"/>
              <a:gd name="connsiteY20" fmla="*/ 1277385 h 4048081"/>
              <a:gd name="connsiteX21" fmla="*/ 3130125 w 4543194"/>
              <a:gd name="connsiteY21" fmla="*/ 2568008 h 4048081"/>
              <a:gd name="connsiteX22" fmla="*/ 2845141 w 4543194"/>
              <a:gd name="connsiteY22" fmla="*/ 2852182 h 4048081"/>
              <a:gd name="connsiteX23" fmla="*/ 2845141 w 4543194"/>
              <a:gd name="connsiteY23" fmla="*/ 3763907 h 4048081"/>
              <a:gd name="connsiteX24" fmla="*/ 2572031 w 4543194"/>
              <a:gd name="connsiteY24" fmla="*/ 4048081 h 4048081"/>
              <a:gd name="connsiteX25" fmla="*/ 2168304 w 4543194"/>
              <a:gd name="connsiteY25" fmla="*/ 4048081 h 4048081"/>
              <a:gd name="connsiteX26" fmla="*/ 1895194 w 4543194"/>
              <a:gd name="connsiteY26" fmla="*/ 3763907 h 4048081"/>
              <a:gd name="connsiteX27" fmla="*/ 1895194 w 4543194"/>
              <a:gd name="connsiteY27" fmla="*/ 2852182 h 4048081"/>
              <a:gd name="connsiteX28" fmla="*/ 1610210 w 4543194"/>
              <a:gd name="connsiteY28" fmla="*/ 2568008 h 4048081"/>
              <a:gd name="connsiteX29" fmla="*/ 1610210 w 4543194"/>
              <a:gd name="connsiteY29" fmla="*/ 1277385 h 4048081"/>
              <a:gd name="connsiteX30" fmla="*/ 1895194 w 4543194"/>
              <a:gd name="connsiteY30" fmla="*/ 993211 h 4048081"/>
              <a:gd name="connsiteX31" fmla="*/ 644584 w 4543194"/>
              <a:gd name="connsiteY31" fmla="*/ 245790 h 4048081"/>
              <a:gd name="connsiteX32" fmla="*/ 1028326 w 4543194"/>
              <a:gd name="connsiteY32" fmla="*/ 637055 h 4048081"/>
              <a:gd name="connsiteX33" fmla="*/ 644584 w 4543194"/>
              <a:gd name="connsiteY33" fmla="*/ 1028320 h 4048081"/>
              <a:gd name="connsiteX34" fmla="*/ 260842 w 4543194"/>
              <a:gd name="connsiteY34" fmla="*/ 637055 h 4048081"/>
              <a:gd name="connsiteX35" fmla="*/ 644584 w 4543194"/>
              <a:gd name="connsiteY35" fmla="*/ 245790 h 4048081"/>
              <a:gd name="connsiteX36" fmla="*/ 2367657 w 4543194"/>
              <a:gd name="connsiteY36" fmla="*/ 0 h 4048081"/>
              <a:gd name="connsiteX37" fmla="*/ 2819118 w 4543194"/>
              <a:gd name="connsiteY37" fmla="*/ 453969 h 4048081"/>
              <a:gd name="connsiteX38" fmla="*/ 2367657 w 4543194"/>
              <a:gd name="connsiteY38" fmla="*/ 907938 h 4048081"/>
              <a:gd name="connsiteX39" fmla="*/ 1916196 w 4543194"/>
              <a:gd name="connsiteY39" fmla="*/ 453969 h 4048081"/>
              <a:gd name="connsiteX40" fmla="*/ 2367657 w 4543194"/>
              <a:gd name="connsiteY40" fmla="*/ 0 h 4048081"/>
              <a:gd name="connsiteX0" fmla="*/ 3446148 w 4278007"/>
              <a:gd name="connsiteY0" fmla="*/ 1335514 h 4048081"/>
              <a:gd name="connsiteX1" fmla="*/ 4265405 w 4278007"/>
              <a:gd name="connsiteY1" fmla="*/ 3717011 h 4048081"/>
              <a:gd name="connsiteX2" fmla="*/ 3909206 w 4278007"/>
              <a:gd name="connsiteY2" fmla="*/ 3717011 h 4048081"/>
              <a:gd name="connsiteX3" fmla="*/ 3446148 w 4278007"/>
              <a:gd name="connsiteY3" fmla="*/ 1335514 h 4048081"/>
              <a:gd name="connsiteX4" fmla="*/ 236546 w 4278007"/>
              <a:gd name="connsiteY4" fmla="*/ 1098549 h 4048081"/>
              <a:gd name="connsiteX5" fmla="*/ 1052628 w 4278007"/>
              <a:gd name="connsiteY5" fmla="*/ 1098549 h 4048081"/>
              <a:gd name="connsiteX6" fmla="*/ 1289174 w 4278007"/>
              <a:gd name="connsiteY6" fmla="*/ 1335514 h 4048081"/>
              <a:gd name="connsiteX7" fmla="*/ 1289174 w 4278007"/>
              <a:gd name="connsiteY7" fmla="*/ 2449249 h 4048081"/>
              <a:gd name="connsiteX8" fmla="*/ 1052628 w 4278007"/>
              <a:gd name="connsiteY8" fmla="*/ 2686214 h 4048081"/>
              <a:gd name="connsiteX9" fmla="*/ 1052628 w 4278007"/>
              <a:gd name="connsiteY9" fmla="*/ 3480046 h 4048081"/>
              <a:gd name="connsiteX10" fmla="*/ 827910 w 4278007"/>
              <a:gd name="connsiteY10" fmla="*/ 3717011 h 4048081"/>
              <a:gd name="connsiteX11" fmla="*/ 473091 w 4278007"/>
              <a:gd name="connsiteY11" fmla="*/ 3717011 h 4048081"/>
              <a:gd name="connsiteX12" fmla="*/ 236546 w 4278007"/>
              <a:gd name="connsiteY12" fmla="*/ 3480046 h 4048081"/>
              <a:gd name="connsiteX13" fmla="*/ 236546 w 4278007"/>
              <a:gd name="connsiteY13" fmla="*/ 2686214 h 4048081"/>
              <a:gd name="connsiteX14" fmla="*/ 0 w 4278007"/>
              <a:gd name="connsiteY14" fmla="*/ 2449249 h 4048081"/>
              <a:gd name="connsiteX15" fmla="*/ 0 w 4278007"/>
              <a:gd name="connsiteY15" fmla="*/ 1335514 h 4048081"/>
              <a:gd name="connsiteX16" fmla="*/ 236546 w 4278007"/>
              <a:gd name="connsiteY16" fmla="*/ 1098549 h 4048081"/>
              <a:gd name="connsiteX17" fmla="*/ 1895194 w 4278007"/>
              <a:gd name="connsiteY17" fmla="*/ 993211 h 4048081"/>
              <a:gd name="connsiteX18" fmla="*/ 2845141 w 4278007"/>
              <a:gd name="connsiteY18" fmla="*/ 993211 h 4048081"/>
              <a:gd name="connsiteX19" fmla="*/ 3130125 w 4278007"/>
              <a:gd name="connsiteY19" fmla="*/ 1277385 h 4048081"/>
              <a:gd name="connsiteX20" fmla="*/ 3130125 w 4278007"/>
              <a:gd name="connsiteY20" fmla="*/ 2568008 h 4048081"/>
              <a:gd name="connsiteX21" fmla="*/ 2845141 w 4278007"/>
              <a:gd name="connsiteY21" fmla="*/ 2852182 h 4048081"/>
              <a:gd name="connsiteX22" fmla="*/ 2845141 w 4278007"/>
              <a:gd name="connsiteY22" fmla="*/ 3763907 h 4048081"/>
              <a:gd name="connsiteX23" fmla="*/ 2572031 w 4278007"/>
              <a:gd name="connsiteY23" fmla="*/ 4048081 h 4048081"/>
              <a:gd name="connsiteX24" fmla="*/ 2168304 w 4278007"/>
              <a:gd name="connsiteY24" fmla="*/ 4048081 h 4048081"/>
              <a:gd name="connsiteX25" fmla="*/ 1895194 w 4278007"/>
              <a:gd name="connsiteY25" fmla="*/ 3763907 h 4048081"/>
              <a:gd name="connsiteX26" fmla="*/ 1895194 w 4278007"/>
              <a:gd name="connsiteY26" fmla="*/ 2852182 h 4048081"/>
              <a:gd name="connsiteX27" fmla="*/ 1610210 w 4278007"/>
              <a:gd name="connsiteY27" fmla="*/ 2568008 h 4048081"/>
              <a:gd name="connsiteX28" fmla="*/ 1610210 w 4278007"/>
              <a:gd name="connsiteY28" fmla="*/ 1277385 h 4048081"/>
              <a:gd name="connsiteX29" fmla="*/ 1895194 w 4278007"/>
              <a:gd name="connsiteY29" fmla="*/ 993211 h 4048081"/>
              <a:gd name="connsiteX30" fmla="*/ 644584 w 4278007"/>
              <a:gd name="connsiteY30" fmla="*/ 245790 h 4048081"/>
              <a:gd name="connsiteX31" fmla="*/ 1028326 w 4278007"/>
              <a:gd name="connsiteY31" fmla="*/ 637055 h 4048081"/>
              <a:gd name="connsiteX32" fmla="*/ 644584 w 4278007"/>
              <a:gd name="connsiteY32" fmla="*/ 1028320 h 4048081"/>
              <a:gd name="connsiteX33" fmla="*/ 260842 w 4278007"/>
              <a:gd name="connsiteY33" fmla="*/ 637055 h 4048081"/>
              <a:gd name="connsiteX34" fmla="*/ 644584 w 4278007"/>
              <a:gd name="connsiteY34" fmla="*/ 245790 h 4048081"/>
              <a:gd name="connsiteX35" fmla="*/ 2367657 w 4278007"/>
              <a:gd name="connsiteY35" fmla="*/ 0 h 4048081"/>
              <a:gd name="connsiteX36" fmla="*/ 2819118 w 4278007"/>
              <a:gd name="connsiteY36" fmla="*/ 453969 h 4048081"/>
              <a:gd name="connsiteX37" fmla="*/ 2367657 w 4278007"/>
              <a:gd name="connsiteY37" fmla="*/ 907938 h 4048081"/>
              <a:gd name="connsiteX38" fmla="*/ 1916196 w 4278007"/>
              <a:gd name="connsiteY38" fmla="*/ 453969 h 4048081"/>
              <a:gd name="connsiteX39" fmla="*/ 2367657 w 4278007"/>
              <a:gd name="connsiteY39" fmla="*/ 0 h 4048081"/>
              <a:gd name="connsiteX0" fmla="*/ 3446148 w 3909209"/>
              <a:gd name="connsiteY0" fmla="*/ 1335514 h 4048081"/>
              <a:gd name="connsiteX1" fmla="*/ 3909206 w 3909209"/>
              <a:gd name="connsiteY1" fmla="*/ 3717011 h 4048081"/>
              <a:gd name="connsiteX2" fmla="*/ 3446148 w 3909209"/>
              <a:gd name="connsiteY2" fmla="*/ 1335514 h 4048081"/>
              <a:gd name="connsiteX3" fmla="*/ 236546 w 3909209"/>
              <a:gd name="connsiteY3" fmla="*/ 1098549 h 4048081"/>
              <a:gd name="connsiteX4" fmla="*/ 1052628 w 3909209"/>
              <a:gd name="connsiteY4" fmla="*/ 1098549 h 4048081"/>
              <a:gd name="connsiteX5" fmla="*/ 1289174 w 3909209"/>
              <a:gd name="connsiteY5" fmla="*/ 1335514 h 4048081"/>
              <a:gd name="connsiteX6" fmla="*/ 1289174 w 3909209"/>
              <a:gd name="connsiteY6" fmla="*/ 2449249 h 4048081"/>
              <a:gd name="connsiteX7" fmla="*/ 1052628 w 3909209"/>
              <a:gd name="connsiteY7" fmla="*/ 2686214 h 4048081"/>
              <a:gd name="connsiteX8" fmla="*/ 1052628 w 3909209"/>
              <a:gd name="connsiteY8" fmla="*/ 3480046 h 4048081"/>
              <a:gd name="connsiteX9" fmla="*/ 827910 w 3909209"/>
              <a:gd name="connsiteY9" fmla="*/ 3717011 h 4048081"/>
              <a:gd name="connsiteX10" fmla="*/ 473091 w 3909209"/>
              <a:gd name="connsiteY10" fmla="*/ 3717011 h 4048081"/>
              <a:gd name="connsiteX11" fmla="*/ 236546 w 3909209"/>
              <a:gd name="connsiteY11" fmla="*/ 3480046 h 4048081"/>
              <a:gd name="connsiteX12" fmla="*/ 236546 w 3909209"/>
              <a:gd name="connsiteY12" fmla="*/ 2686214 h 4048081"/>
              <a:gd name="connsiteX13" fmla="*/ 0 w 3909209"/>
              <a:gd name="connsiteY13" fmla="*/ 2449249 h 4048081"/>
              <a:gd name="connsiteX14" fmla="*/ 0 w 3909209"/>
              <a:gd name="connsiteY14" fmla="*/ 1335514 h 4048081"/>
              <a:gd name="connsiteX15" fmla="*/ 236546 w 3909209"/>
              <a:gd name="connsiteY15" fmla="*/ 1098549 h 4048081"/>
              <a:gd name="connsiteX16" fmla="*/ 1895194 w 3909209"/>
              <a:gd name="connsiteY16" fmla="*/ 993211 h 4048081"/>
              <a:gd name="connsiteX17" fmla="*/ 2845141 w 3909209"/>
              <a:gd name="connsiteY17" fmla="*/ 993211 h 4048081"/>
              <a:gd name="connsiteX18" fmla="*/ 3130125 w 3909209"/>
              <a:gd name="connsiteY18" fmla="*/ 1277385 h 4048081"/>
              <a:gd name="connsiteX19" fmla="*/ 3130125 w 3909209"/>
              <a:gd name="connsiteY19" fmla="*/ 2568008 h 4048081"/>
              <a:gd name="connsiteX20" fmla="*/ 2845141 w 3909209"/>
              <a:gd name="connsiteY20" fmla="*/ 2852182 h 4048081"/>
              <a:gd name="connsiteX21" fmla="*/ 2845141 w 3909209"/>
              <a:gd name="connsiteY21" fmla="*/ 3763907 h 4048081"/>
              <a:gd name="connsiteX22" fmla="*/ 2572031 w 3909209"/>
              <a:gd name="connsiteY22" fmla="*/ 4048081 h 4048081"/>
              <a:gd name="connsiteX23" fmla="*/ 2168304 w 3909209"/>
              <a:gd name="connsiteY23" fmla="*/ 4048081 h 4048081"/>
              <a:gd name="connsiteX24" fmla="*/ 1895194 w 3909209"/>
              <a:gd name="connsiteY24" fmla="*/ 3763907 h 4048081"/>
              <a:gd name="connsiteX25" fmla="*/ 1895194 w 3909209"/>
              <a:gd name="connsiteY25" fmla="*/ 2852182 h 4048081"/>
              <a:gd name="connsiteX26" fmla="*/ 1610210 w 3909209"/>
              <a:gd name="connsiteY26" fmla="*/ 2568008 h 4048081"/>
              <a:gd name="connsiteX27" fmla="*/ 1610210 w 3909209"/>
              <a:gd name="connsiteY27" fmla="*/ 1277385 h 4048081"/>
              <a:gd name="connsiteX28" fmla="*/ 1895194 w 3909209"/>
              <a:gd name="connsiteY28" fmla="*/ 993211 h 4048081"/>
              <a:gd name="connsiteX29" fmla="*/ 644584 w 3909209"/>
              <a:gd name="connsiteY29" fmla="*/ 245790 h 4048081"/>
              <a:gd name="connsiteX30" fmla="*/ 1028326 w 3909209"/>
              <a:gd name="connsiteY30" fmla="*/ 637055 h 4048081"/>
              <a:gd name="connsiteX31" fmla="*/ 644584 w 3909209"/>
              <a:gd name="connsiteY31" fmla="*/ 1028320 h 4048081"/>
              <a:gd name="connsiteX32" fmla="*/ 260842 w 3909209"/>
              <a:gd name="connsiteY32" fmla="*/ 637055 h 4048081"/>
              <a:gd name="connsiteX33" fmla="*/ 644584 w 3909209"/>
              <a:gd name="connsiteY33" fmla="*/ 245790 h 4048081"/>
              <a:gd name="connsiteX34" fmla="*/ 2367657 w 3909209"/>
              <a:gd name="connsiteY34" fmla="*/ 0 h 4048081"/>
              <a:gd name="connsiteX35" fmla="*/ 2819118 w 3909209"/>
              <a:gd name="connsiteY35" fmla="*/ 453969 h 4048081"/>
              <a:gd name="connsiteX36" fmla="*/ 2367657 w 3909209"/>
              <a:gd name="connsiteY36" fmla="*/ 907938 h 4048081"/>
              <a:gd name="connsiteX37" fmla="*/ 1916196 w 3909209"/>
              <a:gd name="connsiteY37" fmla="*/ 453969 h 4048081"/>
              <a:gd name="connsiteX38" fmla="*/ 2367657 w 3909209"/>
              <a:gd name="connsiteY38" fmla="*/ 0 h 4048081"/>
              <a:gd name="connsiteX0" fmla="*/ 236546 w 3130121"/>
              <a:gd name="connsiteY0" fmla="*/ 1098549 h 4048081"/>
              <a:gd name="connsiteX1" fmla="*/ 1052628 w 3130121"/>
              <a:gd name="connsiteY1" fmla="*/ 1098549 h 4048081"/>
              <a:gd name="connsiteX2" fmla="*/ 1289174 w 3130121"/>
              <a:gd name="connsiteY2" fmla="*/ 1335514 h 4048081"/>
              <a:gd name="connsiteX3" fmla="*/ 1289174 w 3130121"/>
              <a:gd name="connsiteY3" fmla="*/ 2449249 h 4048081"/>
              <a:gd name="connsiteX4" fmla="*/ 1052628 w 3130121"/>
              <a:gd name="connsiteY4" fmla="*/ 2686214 h 4048081"/>
              <a:gd name="connsiteX5" fmla="*/ 1052628 w 3130121"/>
              <a:gd name="connsiteY5" fmla="*/ 3480046 h 4048081"/>
              <a:gd name="connsiteX6" fmla="*/ 827910 w 3130121"/>
              <a:gd name="connsiteY6" fmla="*/ 3717011 h 4048081"/>
              <a:gd name="connsiteX7" fmla="*/ 473091 w 3130121"/>
              <a:gd name="connsiteY7" fmla="*/ 3717011 h 4048081"/>
              <a:gd name="connsiteX8" fmla="*/ 236546 w 3130121"/>
              <a:gd name="connsiteY8" fmla="*/ 3480046 h 4048081"/>
              <a:gd name="connsiteX9" fmla="*/ 236546 w 3130121"/>
              <a:gd name="connsiteY9" fmla="*/ 2686214 h 4048081"/>
              <a:gd name="connsiteX10" fmla="*/ 0 w 3130121"/>
              <a:gd name="connsiteY10" fmla="*/ 2449249 h 4048081"/>
              <a:gd name="connsiteX11" fmla="*/ 0 w 3130121"/>
              <a:gd name="connsiteY11" fmla="*/ 1335514 h 4048081"/>
              <a:gd name="connsiteX12" fmla="*/ 236546 w 3130121"/>
              <a:gd name="connsiteY12" fmla="*/ 1098549 h 4048081"/>
              <a:gd name="connsiteX13" fmla="*/ 1895194 w 3130121"/>
              <a:gd name="connsiteY13" fmla="*/ 993211 h 4048081"/>
              <a:gd name="connsiteX14" fmla="*/ 2845141 w 3130121"/>
              <a:gd name="connsiteY14" fmla="*/ 993211 h 4048081"/>
              <a:gd name="connsiteX15" fmla="*/ 3130125 w 3130121"/>
              <a:gd name="connsiteY15" fmla="*/ 1277385 h 4048081"/>
              <a:gd name="connsiteX16" fmla="*/ 3130125 w 3130121"/>
              <a:gd name="connsiteY16" fmla="*/ 2568008 h 4048081"/>
              <a:gd name="connsiteX17" fmla="*/ 2845141 w 3130121"/>
              <a:gd name="connsiteY17" fmla="*/ 2852182 h 4048081"/>
              <a:gd name="connsiteX18" fmla="*/ 2845141 w 3130121"/>
              <a:gd name="connsiteY18" fmla="*/ 3763907 h 4048081"/>
              <a:gd name="connsiteX19" fmla="*/ 2572031 w 3130121"/>
              <a:gd name="connsiteY19" fmla="*/ 4048081 h 4048081"/>
              <a:gd name="connsiteX20" fmla="*/ 2168304 w 3130121"/>
              <a:gd name="connsiteY20" fmla="*/ 4048081 h 4048081"/>
              <a:gd name="connsiteX21" fmla="*/ 1895194 w 3130121"/>
              <a:gd name="connsiteY21" fmla="*/ 3763907 h 4048081"/>
              <a:gd name="connsiteX22" fmla="*/ 1895194 w 3130121"/>
              <a:gd name="connsiteY22" fmla="*/ 2852182 h 4048081"/>
              <a:gd name="connsiteX23" fmla="*/ 1610210 w 3130121"/>
              <a:gd name="connsiteY23" fmla="*/ 2568008 h 4048081"/>
              <a:gd name="connsiteX24" fmla="*/ 1610210 w 3130121"/>
              <a:gd name="connsiteY24" fmla="*/ 1277385 h 4048081"/>
              <a:gd name="connsiteX25" fmla="*/ 1895194 w 3130121"/>
              <a:gd name="connsiteY25" fmla="*/ 993211 h 4048081"/>
              <a:gd name="connsiteX26" fmla="*/ 644584 w 3130121"/>
              <a:gd name="connsiteY26" fmla="*/ 245790 h 4048081"/>
              <a:gd name="connsiteX27" fmla="*/ 1028326 w 3130121"/>
              <a:gd name="connsiteY27" fmla="*/ 637055 h 4048081"/>
              <a:gd name="connsiteX28" fmla="*/ 644584 w 3130121"/>
              <a:gd name="connsiteY28" fmla="*/ 1028320 h 4048081"/>
              <a:gd name="connsiteX29" fmla="*/ 260842 w 3130121"/>
              <a:gd name="connsiteY29" fmla="*/ 637055 h 4048081"/>
              <a:gd name="connsiteX30" fmla="*/ 644584 w 3130121"/>
              <a:gd name="connsiteY30" fmla="*/ 245790 h 4048081"/>
              <a:gd name="connsiteX31" fmla="*/ 2367657 w 3130121"/>
              <a:gd name="connsiteY31" fmla="*/ 0 h 4048081"/>
              <a:gd name="connsiteX32" fmla="*/ 2819118 w 3130121"/>
              <a:gd name="connsiteY32" fmla="*/ 453969 h 4048081"/>
              <a:gd name="connsiteX33" fmla="*/ 2367657 w 3130121"/>
              <a:gd name="connsiteY33" fmla="*/ 907938 h 4048081"/>
              <a:gd name="connsiteX34" fmla="*/ 1916196 w 3130121"/>
              <a:gd name="connsiteY34" fmla="*/ 453969 h 4048081"/>
              <a:gd name="connsiteX35" fmla="*/ 2367657 w 3130121"/>
              <a:gd name="connsiteY35" fmla="*/ 0 h 4048081"/>
              <a:gd name="connsiteX0" fmla="*/ 236546 w 3130121"/>
              <a:gd name="connsiteY0" fmla="*/ 852752 h 3802284"/>
              <a:gd name="connsiteX1" fmla="*/ 1052628 w 3130121"/>
              <a:gd name="connsiteY1" fmla="*/ 852752 h 3802284"/>
              <a:gd name="connsiteX2" fmla="*/ 1289174 w 3130121"/>
              <a:gd name="connsiteY2" fmla="*/ 1089717 h 3802284"/>
              <a:gd name="connsiteX3" fmla="*/ 1289174 w 3130121"/>
              <a:gd name="connsiteY3" fmla="*/ 2203452 h 3802284"/>
              <a:gd name="connsiteX4" fmla="*/ 1052628 w 3130121"/>
              <a:gd name="connsiteY4" fmla="*/ 2440417 h 3802284"/>
              <a:gd name="connsiteX5" fmla="*/ 1052628 w 3130121"/>
              <a:gd name="connsiteY5" fmla="*/ 3234249 h 3802284"/>
              <a:gd name="connsiteX6" fmla="*/ 827910 w 3130121"/>
              <a:gd name="connsiteY6" fmla="*/ 3471214 h 3802284"/>
              <a:gd name="connsiteX7" fmla="*/ 473091 w 3130121"/>
              <a:gd name="connsiteY7" fmla="*/ 3471214 h 3802284"/>
              <a:gd name="connsiteX8" fmla="*/ 236546 w 3130121"/>
              <a:gd name="connsiteY8" fmla="*/ 3234249 h 3802284"/>
              <a:gd name="connsiteX9" fmla="*/ 236546 w 3130121"/>
              <a:gd name="connsiteY9" fmla="*/ 2440417 h 3802284"/>
              <a:gd name="connsiteX10" fmla="*/ 0 w 3130121"/>
              <a:gd name="connsiteY10" fmla="*/ 2203452 h 3802284"/>
              <a:gd name="connsiteX11" fmla="*/ 0 w 3130121"/>
              <a:gd name="connsiteY11" fmla="*/ 1089717 h 3802284"/>
              <a:gd name="connsiteX12" fmla="*/ 236546 w 3130121"/>
              <a:gd name="connsiteY12" fmla="*/ 852752 h 3802284"/>
              <a:gd name="connsiteX13" fmla="*/ 1895194 w 3130121"/>
              <a:gd name="connsiteY13" fmla="*/ 747414 h 3802284"/>
              <a:gd name="connsiteX14" fmla="*/ 2845141 w 3130121"/>
              <a:gd name="connsiteY14" fmla="*/ 747414 h 3802284"/>
              <a:gd name="connsiteX15" fmla="*/ 3130125 w 3130121"/>
              <a:gd name="connsiteY15" fmla="*/ 1031588 h 3802284"/>
              <a:gd name="connsiteX16" fmla="*/ 3130125 w 3130121"/>
              <a:gd name="connsiteY16" fmla="*/ 2322211 h 3802284"/>
              <a:gd name="connsiteX17" fmla="*/ 2845141 w 3130121"/>
              <a:gd name="connsiteY17" fmla="*/ 2606385 h 3802284"/>
              <a:gd name="connsiteX18" fmla="*/ 2845141 w 3130121"/>
              <a:gd name="connsiteY18" fmla="*/ 3518110 h 3802284"/>
              <a:gd name="connsiteX19" fmla="*/ 2572031 w 3130121"/>
              <a:gd name="connsiteY19" fmla="*/ 3802284 h 3802284"/>
              <a:gd name="connsiteX20" fmla="*/ 2168304 w 3130121"/>
              <a:gd name="connsiteY20" fmla="*/ 3802284 h 3802284"/>
              <a:gd name="connsiteX21" fmla="*/ 1895194 w 3130121"/>
              <a:gd name="connsiteY21" fmla="*/ 3518110 h 3802284"/>
              <a:gd name="connsiteX22" fmla="*/ 1895194 w 3130121"/>
              <a:gd name="connsiteY22" fmla="*/ 2606385 h 3802284"/>
              <a:gd name="connsiteX23" fmla="*/ 1610210 w 3130121"/>
              <a:gd name="connsiteY23" fmla="*/ 2322211 h 3802284"/>
              <a:gd name="connsiteX24" fmla="*/ 1610210 w 3130121"/>
              <a:gd name="connsiteY24" fmla="*/ 1031588 h 3802284"/>
              <a:gd name="connsiteX25" fmla="*/ 1895194 w 3130121"/>
              <a:gd name="connsiteY25" fmla="*/ 747414 h 3802284"/>
              <a:gd name="connsiteX26" fmla="*/ 644584 w 3130121"/>
              <a:gd name="connsiteY26" fmla="*/ -7 h 3802284"/>
              <a:gd name="connsiteX27" fmla="*/ 1028326 w 3130121"/>
              <a:gd name="connsiteY27" fmla="*/ 391258 h 3802284"/>
              <a:gd name="connsiteX28" fmla="*/ 644584 w 3130121"/>
              <a:gd name="connsiteY28" fmla="*/ 782523 h 3802284"/>
              <a:gd name="connsiteX29" fmla="*/ 260842 w 3130121"/>
              <a:gd name="connsiteY29" fmla="*/ 391258 h 3802284"/>
              <a:gd name="connsiteX30" fmla="*/ 644584 w 3130121"/>
              <a:gd name="connsiteY30" fmla="*/ -7 h 3802284"/>
              <a:gd name="connsiteX31" fmla="*/ 1916196 w 3130121"/>
              <a:gd name="connsiteY31" fmla="*/ 208172 h 3802284"/>
              <a:gd name="connsiteX32" fmla="*/ 2819118 w 3130121"/>
              <a:gd name="connsiteY32" fmla="*/ 208172 h 3802284"/>
              <a:gd name="connsiteX33" fmla="*/ 2367657 w 3130121"/>
              <a:gd name="connsiteY33" fmla="*/ 662141 h 3802284"/>
              <a:gd name="connsiteX34" fmla="*/ 1916196 w 3130121"/>
              <a:gd name="connsiteY34" fmla="*/ 208172 h 3802284"/>
              <a:gd name="connsiteX0" fmla="*/ 236546 w 3130121"/>
              <a:gd name="connsiteY0" fmla="*/ 852766 h 3802298"/>
              <a:gd name="connsiteX1" fmla="*/ 1052628 w 3130121"/>
              <a:gd name="connsiteY1" fmla="*/ 852766 h 3802298"/>
              <a:gd name="connsiteX2" fmla="*/ 1289174 w 3130121"/>
              <a:gd name="connsiteY2" fmla="*/ 1089731 h 3802298"/>
              <a:gd name="connsiteX3" fmla="*/ 1289174 w 3130121"/>
              <a:gd name="connsiteY3" fmla="*/ 2203466 h 3802298"/>
              <a:gd name="connsiteX4" fmla="*/ 1052628 w 3130121"/>
              <a:gd name="connsiteY4" fmla="*/ 2440431 h 3802298"/>
              <a:gd name="connsiteX5" fmla="*/ 1052628 w 3130121"/>
              <a:gd name="connsiteY5" fmla="*/ 3234263 h 3802298"/>
              <a:gd name="connsiteX6" fmla="*/ 827910 w 3130121"/>
              <a:gd name="connsiteY6" fmla="*/ 3471228 h 3802298"/>
              <a:gd name="connsiteX7" fmla="*/ 473091 w 3130121"/>
              <a:gd name="connsiteY7" fmla="*/ 3471228 h 3802298"/>
              <a:gd name="connsiteX8" fmla="*/ 236546 w 3130121"/>
              <a:gd name="connsiteY8" fmla="*/ 3234263 h 3802298"/>
              <a:gd name="connsiteX9" fmla="*/ 236546 w 3130121"/>
              <a:gd name="connsiteY9" fmla="*/ 2440431 h 3802298"/>
              <a:gd name="connsiteX10" fmla="*/ 0 w 3130121"/>
              <a:gd name="connsiteY10" fmla="*/ 2203466 h 3802298"/>
              <a:gd name="connsiteX11" fmla="*/ 0 w 3130121"/>
              <a:gd name="connsiteY11" fmla="*/ 1089731 h 3802298"/>
              <a:gd name="connsiteX12" fmla="*/ 236546 w 3130121"/>
              <a:gd name="connsiteY12" fmla="*/ 852766 h 3802298"/>
              <a:gd name="connsiteX13" fmla="*/ 1895194 w 3130121"/>
              <a:gd name="connsiteY13" fmla="*/ 747428 h 3802298"/>
              <a:gd name="connsiteX14" fmla="*/ 2845141 w 3130121"/>
              <a:gd name="connsiteY14" fmla="*/ 747428 h 3802298"/>
              <a:gd name="connsiteX15" fmla="*/ 3130125 w 3130121"/>
              <a:gd name="connsiteY15" fmla="*/ 1031602 h 3802298"/>
              <a:gd name="connsiteX16" fmla="*/ 3130125 w 3130121"/>
              <a:gd name="connsiteY16" fmla="*/ 2322225 h 3802298"/>
              <a:gd name="connsiteX17" fmla="*/ 2845141 w 3130121"/>
              <a:gd name="connsiteY17" fmla="*/ 2606399 h 3802298"/>
              <a:gd name="connsiteX18" fmla="*/ 2845141 w 3130121"/>
              <a:gd name="connsiteY18" fmla="*/ 3518124 h 3802298"/>
              <a:gd name="connsiteX19" fmla="*/ 2572031 w 3130121"/>
              <a:gd name="connsiteY19" fmla="*/ 3802298 h 3802298"/>
              <a:gd name="connsiteX20" fmla="*/ 2168304 w 3130121"/>
              <a:gd name="connsiteY20" fmla="*/ 3802298 h 3802298"/>
              <a:gd name="connsiteX21" fmla="*/ 1895194 w 3130121"/>
              <a:gd name="connsiteY21" fmla="*/ 3518124 h 3802298"/>
              <a:gd name="connsiteX22" fmla="*/ 1895194 w 3130121"/>
              <a:gd name="connsiteY22" fmla="*/ 2606399 h 3802298"/>
              <a:gd name="connsiteX23" fmla="*/ 1610210 w 3130121"/>
              <a:gd name="connsiteY23" fmla="*/ 2322225 h 3802298"/>
              <a:gd name="connsiteX24" fmla="*/ 1610210 w 3130121"/>
              <a:gd name="connsiteY24" fmla="*/ 1031602 h 3802298"/>
              <a:gd name="connsiteX25" fmla="*/ 1895194 w 3130121"/>
              <a:gd name="connsiteY25" fmla="*/ 747428 h 3802298"/>
              <a:gd name="connsiteX26" fmla="*/ 644584 w 3130121"/>
              <a:gd name="connsiteY26" fmla="*/ 7 h 3802298"/>
              <a:gd name="connsiteX27" fmla="*/ 1028326 w 3130121"/>
              <a:gd name="connsiteY27" fmla="*/ 391272 h 3802298"/>
              <a:gd name="connsiteX28" fmla="*/ 644584 w 3130121"/>
              <a:gd name="connsiteY28" fmla="*/ 782537 h 3802298"/>
              <a:gd name="connsiteX29" fmla="*/ 260842 w 3130121"/>
              <a:gd name="connsiteY29" fmla="*/ 391272 h 3802298"/>
              <a:gd name="connsiteX30" fmla="*/ 644584 w 3130121"/>
              <a:gd name="connsiteY30" fmla="*/ 7 h 3802298"/>
              <a:gd name="connsiteX31" fmla="*/ 2367657 w 3130121"/>
              <a:gd name="connsiteY31" fmla="*/ 662155 h 3802298"/>
              <a:gd name="connsiteX32" fmla="*/ 2819118 w 3130121"/>
              <a:gd name="connsiteY32" fmla="*/ 208186 h 3802298"/>
              <a:gd name="connsiteX33" fmla="*/ 2367657 w 3130121"/>
              <a:gd name="connsiteY33" fmla="*/ 662155 h 3802298"/>
              <a:gd name="connsiteX0" fmla="*/ 236546 w 3130121"/>
              <a:gd name="connsiteY0" fmla="*/ 852752 h 3802284"/>
              <a:gd name="connsiteX1" fmla="*/ 1052628 w 3130121"/>
              <a:gd name="connsiteY1" fmla="*/ 852752 h 3802284"/>
              <a:gd name="connsiteX2" fmla="*/ 1289174 w 3130121"/>
              <a:gd name="connsiteY2" fmla="*/ 1089717 h 3802284"/>
              <a:gd name="connsiteX3" fmla="*/ 1289174 w 3130121"/>
              <a:gd name="connsiteY3" fmla="*/ 2203452 h 3802284"/>
              <a:gd name="connsiteX4" fmla="*/ 1052628 w 3130121"/>
              <a:gd name="connsiteY4" fmla="*/ 2440417 h 3802284"/>
              <a:gd name="connsiteX5" fmla="*/ 1052628 w 3130121"/>
              <a:gd name="connsiteY5" fmla="*/ 3234249 h 3802284"/>
              <a:gd name="connsiteX6" fmla="*/ 827910 w 3130121"/>
              <a:gd name="connsiteY6" fmla="*/ 3471214 h 3802284"/>
              <a:gd name="connsiteX7" fmla="*/ 473091 w 3130121"/>
              <a:gd name="connsiteY7" fmla="*/ 3471214 h 3802284"/>
              <a:gd name="connsiteX8" fmla="*/ 236546 w 3130121"/>
              <a:gd name="connsiteY8" fmla="*/ 3234249 h 3802284"/>
              <a:gd name="connsiteX9" fmla="*/ 236546 w 3130121"/>
              <a:gd name="connsiteY9" fmla="*/ 2440417 h 3802284"/>
              <a:gd name="connsiteX10" fmla="*/ 0 w 3130121"/>
              <a:gd name="connsiteY10" fmla="*/ 2203452 h 3802284"/>
              <a:gd name="connsiteX11" fmla="*/ 0 w 3130121"/>
              <a:gd name="connsiteY11" fmla="*/ 1089717 h 3802284"/>
              <a:gd name="connsiteX12" fmla="*/ 236546 w 3130121"/>
              <a:gd name="connsiteY12" fmla="*/ 852752 h 3802284"/>
              <a:gd name="connsiteX13" fmla="*/ 1895194 w 3130121"/>
              <a:gd name="connsiteY13" fmla="*/ 747414 h 3802284"/>
              <a:gd name="connsiteX14" fmla="*/ 2845141 w 3130121"/>
              <a:gd name="connsiteY14" fmla="*/ 747414 h 3802284"/>
              <a:gd name="connsiteX15" fmla="*/ 3130125 w 3130121"/>
              <a:gd name="connsiteY15" fmla="*/ 1031588 h 3802284"/>
              <a:gd name="connsiteX16" fmla="*/ 3130125 w 3130121"/>
              <a:gd name="connsiteY16" fmla="*/ 2322211 h 3802284"/>
              <a:gd name="connsiteX17" fmla="*/ 2845141 w 3130121"/>
              <a:gd name="connsiteY17" fmla="*/ 2606385 h 3802284"/>
              <a:gd name="connsiteX18" fmla="*/ 2845141 w 3130121"/>
              <a:gd name="connsiteY18" fmla="*/ 3518110 h 3802284"/>
              <a:gd name="connsiteX19" fmla="*/ 2572031 w 3130121"/>
              <a:gd name="connsiteY19" fmla="*/ 3802284 h 3802284"/>
              <a:gd name="connsiteX20" fmla="*/ 2168304 w 3130121"/>
              <a:gd name="connsiteY20" fmla="*/ 3802284 h 3802284"/>
              <a:gd name="connsiteX21" fmla="*/ 1895194 w 3130121"/>
              <a:gd name="connsiteY21" fmla="*/ 3518110 h 3802284"/>
              <a:gd name="connsiteX22" fmla="*/ 1895194 w 3130121"/>
              <a:gd name="connsiteY22" fmla="*/ 2606385 h 3802284"/>
              <a:gd name="connsiteX23" fmla="*/ 1610210 w 3130121"/>
              <a:gd name="connsiteY23" fmla="*/ 2322211 h 3802284"/>
              <a:gd name="connsiteX24" fmla="*/ 1895194 w 3130121"/>
              <a:gd name="connsiteY24" fmla="*/ 747414 h 3802284"/>
              <a:gd name="connsiteX25" fmla="*/ 644584 w 3130121"/>
              <a:gd name="connsiteY25" fmla="*/ -7 h 3802284"/>
              <a:gd name="connsiteX26" fmla="*/ 1028326 w 3130121"/>
              <a:gd name="connsiteY26" fmla="*/ 391258 h 3802284"/>
              <a:gd name="connsiteX27" fmla="*/ 644584 w 3130121"/>
              <a:gd name="connsiteY27" fmla="*/ 782523 h 3802284"/>
              <a:gd name="connsiteX28" fmla="*/ 260842 w 3130121"/>
              <a:gd name="connsiteY28" fmla="*/ 391258 h 3802284"/>
              <a:gd name="connsiteX29" fmla="*/ 644584 w 3130121"/>
              <a:gd name="connsiteY29" fmla="*/ -7 h 3802284"/>
              <a:gd name="connsiteX30" fmla="*/ 2367657 w 3130121"/>
              <a:gd name="connsiteY30" fmla="*/ 662141 h 3802284"/>
              <a:gd name="connsiteX31" fmla="*/ 2819118 w 3130121"/>
              <a:gd name="connsiteY31" fmla="*/ 208172 h 3802284"/>
              <a:gd name="connsiteX32" fmla="*/ 2367657 w 3130121"/>
              <a:gd name="connsiteY32" fmla="*/ 662141 h 3802284"/>
              <a:gd name="connsiteX0" fmla="*/ 236546 w 3130121"/>
              <a:gd name="connsiteY0" fmla="*/ 852766 h 3802298"/>
              <a:gd name="connsiteX1" fmla="*/ 1052628 w 3130121"/>
              <a:gd name="connsiteY1" fmla="*/ 852766 h 3802298"/>
              <a:gd name="connsiteX2" fmla="*/ 1289174 w 3130121"/>
              <a:gd name="connsiteY2" fmla="*/ 1089731 h 3802298"/>
              <a:gd name="connsiteX3" fmla="*/ 1289174 w 3130121"/>
              <a:gd name="connsiteY3" fmla="*/ 2203466 h 3802298"/>
              <a:gd name="connsiteX4" fmla="*/ 1052628 w 3130121"/>
              <a:gd name="connsiteY4" fmla="*/ 2440431 h 3802298"/>
              <a:gd name="connsiteX5" fmla="*/ 1052628 w 3130121"/>
              <a:gd name="connsiteY5" fmla="*/ 3234263 h 3802298"/>
              <a:gd name="connsiteX6" fmla="*/ 827910 w 3130121"/>
              <a:gd name="connsiteY6" fmla="*/ 3471228 h 3802298"/>
              <a:gd name="connsiteX7" fmla="*/ 473091 w 3130121"/>
              <a:gd name="connsiteY7" fmla="*/ 3471228 h 3802298"/>
              <a:gd name="connsiteX8" fmla="*/ 236546 w 3130121"/>
              <a:gd name="connsiteY8" fmla="*/ 3234263 h 3802298"/>
              <a:gd name="connsiteX9" fmla="*/ 236546 w 3130121"/>
              <a:gd name="connsiteY9" fmla="*/ 2440431 h 3802298"/>
              <a:gd name="connsiteX10" fmla="*/ 0 w 3130121"/>
              <a:gd name="connsiteY10" fmla="*/ 2203466 h 3802298"/>
              <a:gd name="connsiteX11" fmla="*/ 0 w 3130121"/>
              <a:gd name="connsiteY11" fmla="*/ 1089731 h 3802298"/>
              <a:gd name="connsiteX12" fmla="*/ 236546 w 3130121"/>
              <a:gd name="connsiteY12" fmla="*/ 852766 h 3802298"/>
              <a:gd name="connsiteX13" fmla="*/ 1895194 w 3130121"/>
              <a:gd name="connsiteY13" fmla="*/ 747428 h 3802298"/>
              <a:gd name="connsiteX14" fmla="*/ 2845141 w 3130121"/>
              <a:gd name="connsiteY14" fmla="*/ 747428 h 3802298"/>
              <a:gd name="connsiteX15" fmla="*/ 3130125 w 3130121"/>
              <a:gd name="connsiteY15" fmla="*/ 1031602 h 3802298"/>
              <a:gd name="connsiteX16" fmla="*/ 3130125 w 3130121"/>
              <a:gd name="connsiteY16" fmla="*/ 2322225 h 3802298"/>
              <a:gd name="connsiteX17" fmla="*/ 2845141 w 3130121"/>
              <a:gd name="connsiteY17" fmla="*/ 2606399 h 3802298"/>
              <a:gd name="connsiteX18" fmla="*/ 2845141 w 3130121"/>
              <a:gd name="connsiteY18" fmla="*/ 3518124 h 3802298"/>
              <a:gd name="connsiteX19" fmla="*/ 2572031 w 3130121"/>
              <a:gd name="connsiteY19" fmla="*/ 3802298 h 3802298"/>
              <a:gd name="connsiteX20" fmla="*/ 2168304 w 3130121"/>
              <a:gd name="connsiteY20" fmla="*/ 3802298 h 3802298"/>
              <a:gd name="connsiteX21" fmla="*/ 1895194 w 3130121"/>
              <a:gd name="connsiteY21" fmla="*/ 3518124 h 3802298"/>
              <a:gd name="connsiteX22" fmla="*/ 1895194 w 3130121"/>
              <a:gd name="connsiteY22" fmla="*/ 2606399 h 3802298"/>
              <a:gd name="connsiteX23" fmla="*/ 1895194 w 3130121"/>
              <a:gd name="connsiteY23" fmla="*/ 747428 h 3802298"/>
              <a:gd name="connsiteX24" fmla="*/ 644584 w 3130121"/>
              <a:gd name="connsiteY24" fmla="*/ 7 h 3802298"/>
              <a:gd name="connsiteX25" fmla="*/ 1028326 w 3130121"/>
              <a:gd name="connsiteY25" fmla="*/ 391272 h 3802298"/>
              <a:gd name="connsiteX26" fmla="*/ 644584 w 3130121"/>
              <a:gd name="connsiteY26" fmla="*/ 782537 h 3802298"/>
              <a:gd name="connsiteX27" fmla="*/ 260842 w 3130121"/>
              <a:gd name="connsiteY27" fmla="*/ 391272 h 3802298"/>
              <a:gd name="connsiteX28" fmla="*/ 644584 w 3130121"/>
              <a:gd name="connsiteY28" fmla="*/ 7 h 3802298"/>
              <a:gd name="connsiteX29" fmla="*/ 2367657 w 3130121"/>
              <a:gd name="connsiteY29" fmla="*/ 662155 h 3802298"/>
              <a:gd name="connsiteX30" fmla="*/ 2819118 w 3130121"/>
              <a:gd name="connsiteY30" fmla="*/ 208186 h 3802298"/>
              <a:gd name="connsiteX31" fmla="*/ 2367657 w 3130121"/>
              <a:gd name="connsiteY31" fmla="*/ 662155 h 3802298"/>
              <a:gd name="connsiteX0" fmla="*/ 236546 w 3130121"/>
              <a:gd name="connsiteY0" fmla="*/ 852752 h 3802284"/>
              <a:gd name="connsiteX1" fmla="*/ 1052628 w 3130121"/>
              <a:gd name="connsiteY1" fmla="*/ 852752 h 3802284"/>
              <a:gd name="connsiteX2" fmla="*/ 1289174 w 3130121"/>
              <a:gd name="connsiteY2" fmla="*/ 1089717 h 3802284"/>
              <a:gd name="connsiteX3" fmla="*/ 1289174 w 3130121"/>
              <a:gd name="connsiteY3" fmla="*/ 2203452 h 3802284"/>
              <a:gd name="connsiteX4" fmla="*/ 1052628 w 3130121"/>
              <a:gd name="connsiteY4" fmla="*/ 2440417 h 3802284"/>
              <a:gd name="connsiteX5" fmla="*/ 1052628 w 3130121"/>
              <a:gd name="connsiteY5" fmla="*/ 3234249 h 3802284"/>
              <a:gd name="connsiteX6" fmla="*/ 827910 w 3130121"/>
              <a:gd name="connsiteY6" fmla="*/ 3471214 h 3802284"/>
              <a:gd name="connsiteX7" fmla="*/ 473091 w 3130121"/>
              <a:gd name="connsiteY7" fmla="*/ 3471214 h 3802284"/>
              <a:gd name="connsiteX8" fmla="*/ 236546 w 3130121"/>
              <a:gd name="connsiteY8" fmla="*/ 3234249 h 3802284"/>
              <a:gd name="connsiteX9" fmla="*/ 236546 w 3130121"/>
              <a:gd name="connsiteY9" fmla="*/ 2440417 h 3802284"/>
              <a:gd name="connsiteX10" fmla="*/ 0 w 3130121"/>
              <a:gd name="connsiteY10" fmla="*/ 2203452 h 3802284"/>
              <a:gd name="connsiteX11" fmla="*/ 0 w 3130121"/>
              <a:gd name="connsiteY11" fmla="*/ 1089717 h 3802284"/>
              <a:gd name="connsiteX12" fmla="*/ 236546 w 3130121"/>
              <a:gd name="connsiteY12" fmla="*/ 852752 h 3802284"/>
              <a:gd name="connsiteX13" fmla="*/ 1895194 w 3130121"/>
              <a:gd name="connsiteY13" fmla="*/ 747414 h 3802284"/>
              <a:gd name="connsiteX14" fmla="*/ 2845141 w 3130121"/>
              <a:gd name="connsiteY14" fmla="*/ 747414 h 3802284"/>
              <a:gd name="connsiteX15" fmla="*/ 3130125 w 3130121"/>
              <a:gd name="connsiteY15" fmla="*/ 1031588 h 3802284"/>
              <a:gd name="connsiteX16" fmla="*/ 3130125 w 3130121"/>
              <a:gd name="connsiteY16" fmla="*/ 2322211 h 3802284"/>
              <a:gd name="connsiteX17" fmla="*/ 2845141 w 3130121"/>
              <a:gd name="connsiteY17" fmla="*/ 2606385 h 3802284"/>
              <a:gd name="connsiteX18" fmla="*/ 2845141 w 3130121"/>
              <a:gd name="connsiteY18" fmla="*/ 3518110 h 3802284"/>
              <a:gd name="connsiteX19" fmla="*/ 2572031 w 3130121"/>
              <a:gd name="connsiteY19" fmla="*/ 3802284 h 3802284"/>
              <a:gd name="connsiteX20" fmla="*/ 2168304 w 3130121"/>
              <a:gd name="connsiteY20" fmla="*/ 3802284 h 3802284"/>
              <a:gd name="connsiteX21" fmla="*/ 1895194 w 3130121"/>
              <a:gd name="connsiteY21" fmla="*/ 3518110 h 3802284"/>
              <a:gd name="connsiteX22" fmla="*/ 1895194 w 3130121"/>
              <a:gd name="connsiteY22" fmla="*/ 747414 h 3802284"/>
              <a:gd name="connsiteX23" fmla="*/ 644584 w 3130121"/>
              <a:gd name="connsiteY23" fmla="*/ -7 h 3802284"/>
              <a:gd name="connsiteX24" fmla="*/ 1028326 w 3130121"/>
              <a:gd name="connsiteY24" fmla="*/ 391258 h 3802284"/>
              <a:gd name="connsiteX25" fmla="*/ 644584 w 3130121"/>
              <a:gd name="connsiteY25" fmla="*/ 782523 h 3802284"/>
              <a:gd name="connsiteX26" fmla="*/ 260842 w 3130121"/>
              <a:gd name="connsiteY26" fmla="*/ 391258 h 3802284"/>
              <a:gd name="connsiteX27" fmla="*/ 644584 w 3130121"/>
              <a:gd name="connsiteY27" fmla="*/ -7 h 3802284"/>
              <a:gd name="connsiteX28" fmla="*/ 2367657 w 3130121"/>
              <a:gd name="connsiteY28" fmla="*/ 662141 h 3802284"/>
              <a:gd name="connsiteX29" fmla="*/ 2819118 w 3130121"/>
              <a:gd name="connsiteY29" fmla="*/ 208172 h 3802284"/>
              <a:gd name="connsiteX30" fmla="*/ 2367657 w 3130121"/>
              <a:gd name="connsiteY30" fmla="*/ 662141 h 3802284"/>
              <a:gd name="connsiteX0" fmla="*/ 236546 w 3130121"/>
              <a:gd name="connsiteY0" fmla="*/ 852766 h 4028590"/>
              <a:gd name="connsiteX1" fmla="*/ 1052628 w 3130121"/>
              <a:gd name="connsiteY1" fmla="*/ 852766 h 4028590"/>
              <a:gd name="connsiteX2" fmla="*/ 1289174 w 3130121"/>
              <a:gd name="connsiteY2" fmla="*/ 1089731 h 4028590"/>
              <a:gd name="connsiteX3" fmla="*/ 1289174 w 3130121"/>
              <a:gd name="connsiteY3" fmla="*/ 2203466 h 4028590"/>
              <a:gd name="connsiteX4" fmla="*/ 1052628 w 3130121"/>
              <a:gd name="connsiteY4" fmla="*/ 2440431 h 4028590"/>
              <a:gd name="connsiteX5" fmla="*/ 1052628 w 3130121"/>
              <a:gd name="connsiteY5" fmla="*/ 3234263 h 4028590"/>
              <a:gd name="connsiteX6" fmla="*/ 827910 w 3130121"/>
              <a:gd name="connsiteY6" fmla="*/ 3471228 h 4028590"/>
              <a:gd name="connsiteX7" fmla="*/ 473091 w 3130121"/>
              <a:gd name="connsiteY7" fmla="*/ 3471228 h 4028590"/>
              <a:gd name="connsiteX8" fmla="*/ 236546 w 3130121"/>
              <a:gd name="connsiteY8" fmla="*/ 3234263 h 4028590"/>
              <a:gd name="connsiteX9" fmla="*/ 236546 w 3130121"/>
              <a:gd name="connsiteY9" fmla="*/ 2440431 h 4028590"/>
              <a:gd name="connsiteX10" fmla="*/ 0 w 3130121"/>
              <a:gd name="connsiteY10" fmla="*/ 2203466 h 4028590"/>
              <a:gd name="connsiteX11" fmla="*/ 0 w 3130121"/>
              <a:gd name="connsiteY11" fmla="*/ 1089731 h 4028590"/>
              <a:gd name="connsiteX12" fmla="*/ 236546 w 3130121"/>
              <a:gd name="connsiteY12" fmla="*/ 852766 h 4028590"/>
              <a:gd name="connsiteX13" fmla="*/ 1895194 w 3130121"/>
              <a:gd name="connsiteY13" fmla="*/ 747428 h 4028590"/>
              <a:gd name="connsiteX14" fmla="*/ 2845141 w 3130121"/>
              <a:gd name="connsiteY14" fmla="*/ 747428 h 4028590"/>
              <a:gd name="connsiteX15" fmla="*/ 3130125 w 3130121"/>
              <a:gd name="connsiteY15" fmla="*/ 1031602 h 4028590"/>
              <a:gd name="connsiteX16" fmla="*/ 3130125 w 3130121"/>
              <a:gd name="connsiteY16" fmla="*/ 2322225 h 4028590"/>
              <a:gd name="connsiteX17" fmla="*/ 2845141 w 3130121"/>
              <a:gd name="connsiteY17" fmla="*/ 2606399 h 4028590"/>
              <a:gd name="connsiteX18" fmla="*/ 2845141 w 3130121"/>
              <a:gd name="connsiteY18" fmla="*/ 3518124 h 4028590"/>
              <a:gd name="connsiteX19" fmla="*/ 2572031 w 3130121"/>
              <a:gd name="connsiteY19" fmla="*/ 3802298 h 4028590"/>
              <a:gd name="connsiteX20" fmla="*/ 2168304 w 3130121"/>
              <a:gd name="connsiteY20" fmla="*/ 3802298 h 4028590"/>
              <a:gd name="connsiteX21" fmla="*/ 1895194 w 3130121"/>
              <a:gd name="connsiteY21" fmla="*/ 747428 h 4028590"/>
              <a:gd name="connsiteX22" fmla="*/ 644584 w 3130121"/>
              <a:gd name="connsiteY22" fmla="*/ 7 h 4028590"/>
              <a:gd name="connsiteX23" fmla="*/ 1028326 w 3130121"/>
              <a:gd name="connsiteY23" fmla="*/ 391272 h 4028590"/>
              <a:gd name="connsiteX24" fmla="*/ 644584 w 3130121"/>
              <a:gd name="connsiteY24" fmla="*/ 782537 h 4028590"/>
              <a:gd name="connsiteX25" fmla="*/ 260842 w 3130121"/>
              <a:gd name="connsiteY25" fmla="*/ 391272 h 4028590"/>
              <a:gd name="connsiteX26" fmla="*/ 644584 w 3130121"/>
              <a:gd name="connsiteY26" fmla="*/ 7 h 4028590"/>
              <a:gd name="connsiteX27" fmla="*/ 2367657 w 3130121"/>
              <a:gd name="connsiteY27" fmla="*/ 662155 h 4028590"/>
              <a:gd name="connsiteX28" fmla="*/ 2819118 w 3130121"/>
              <a:gd name="connsiteY28" fmla="*/ 208186 h 4028590"/>
              <a:gd name="connsiteX29" fmla="*/ 2367657 w 3130121"/>
              <a:gd name="connsiteY29" fmla="*/ 662155 h 4028590"/>
              <a:gd name="connsiteX0" fmla="*/ 236546 w 3130121"/>
              <a:gd name="connsiteY0" fmla="*/ 852752 h 3975222"/>
              <a:gd name="connsiteX1" fmla="*/ 1052628 w 3130121"/>
              <a:gd name="connsiteY1" fmla="*/ 852752 h 3975222"/>
              <a:gd name="connsiteX2" fmla="*/ 1289174 w 3130121"/>
              <a:gd name="connsiteY2" fmla="*/ 1089717 h 3975222"/>
              <a:gd name="connsiteX3" fmla="*/ 1289174 w 3130121"/>
              <a:gd name="connsiteY3" fmla="*/ 2203452 h 3975222"/>
              <a:gd name="connsiteX4" fmla="*/ 1052628 w 3130121"/>
              <a:gd name="connsiteY4" fmla="*/ 2440417 h 3975222"/>
              <a:gd name="connsiteX5" fmla="*/ 1052628 w 3130121"/>
              <a:gd name="connsiteY5" fmla="*/ 3234249 h 3975222"/>
              <a:gd name="connsiteX6" fmla="*/ 827910 w 3130121"/>
              <a:gd name="connsiteY6" fmla="*/ 3471214 h 3975222"/>
              <a:gd name="connsiteX7" fmla="*/ 473091 w 3130121"/>
              <a:gd name="connsiteY7" fmla="*/ 3471214 h 3975222"/>
              <a:gd name="connsiteX8" fmla="*/ 236546 w 3130121"/>
              <a:gd name="connsiteY8" fmla="*/ 3234249 h 3975222"/>
              <a:gd name="connsiteX9" fmla="*/ 236546 w 3130121"/>
              <a:gd name="connsiteY9" fmla="*/ 2440417 h 3975222"/>
              <a:gd name="connsiteX10" fmla="*/ 0 w 3130121"/>
              <a:gd name="connsiteY10" fmla="*/ 2203452 h 3975222"/>
              <a:gd name="connsiteX11" fmla="*/ 0 w 3130121"/>
              <a:gd name="connsiteY11" fmla="*/ 1089717 h 3975222"/>
              <a:gd name="connsiteX12" fmla="*/ 236546 w 3130121"/>
              <a:gd name="connsiteY12" fmla="*/ 852752 h 3975222"/>
              <a:gd name="connsiteX13" fmla="*/ 1895194 w 3130121"/>
              <a:gd name="connsiteY13" fmla="*/ 747414 h 3975222"/>
              <a:gd name="connsiteX14" fmla="*/ 2845141 w 3130121"/>
              <a:gd name="connsiteY14" fmla="*/ 747414 h 3975222"/>
              <a:gd name="connsiteX15" fmla="*/ 3130125 w 3130121"/>
              <a:gd name="connsiteY15" fmla="*/ 1031588 h 3975222"/>
              <a:gd name="connsiteX16" fmla="*/ 3130125 w 3130121"/>
              <a:gd name="connsiteY16" fmla="*/ 2322211 h 3975222"/>
              <a:gd name="connsiteX17" fmla="*/ 2845141 w 3130121"/>
              <a:gd name="connsiteY17" fmla="*/ 2606385 h 3975222"/>
              <a:gd name="connsiteX18" fmla="*/ 2845141 w 3130121"/>
              <a:gd name="connsiteY18" fmla="*/ 3518110 h 3975222"/>
              <a:gd name="connsiteX19" fmla="*/ 2572031 w 3130121"/>
              <a:gd name="connsiteY19" fmla="*/ 3802284 h 3975222"/>
              <a:gd name="connsiteX20" fmla="*/ 1895194 w 3130121"/>
              <a:gd name="connsiteY20" fmla="*/ 747414 h 3975222"/>
              <a:gd name="connsiteX21" fmla="*/ 644584 w 3130121"/>
              <a:gd name="connsiteY21" fmla="*/ -7 h 3975222"/>
              <a:gd name="connsiteX22" fmla="*/ 1028326 w 3130121"/>
              <a:gd name="connsiteY22" fmla="*/ 391258 h 3975222"/>
              <a:gd name="connsiteX23" fmla="*/ 644584 w 3130121"/>
              <a:gd name="connsiteY23" fmla="*/ 782523 h 3975222"/>
              <a:gd name="connsiteX24" fmla="*/ 260842 w 3130121"/>
              <a:gd name="connsiteY24" fmla="*/ 391258 h 3975222"/>
              <a:gd name="connsiteX25" fmla="*/ 644584 w 3130121"/>
              <a:gd name="connsiteY25" fmla="*/ -7 h 3975222"/>
              <a:gd name="connsiteX26" fmla="*/ 2367657 w 3130121"/>
              <a:gd name="connsiteY26" fmla="*/ 662141 h 3975222"/>
              <a:gd name="connsiteX27" fmla="*/ 2819118 w 3130121"/>
              <a:gd name="connsiteY27" fmla="*/ 208172 h 3975222"/>
              <a:gd name="connsiteX28" fmla="*/ 2367657 w 3130121"/>
              <a:gd name="connsiteY28" fmla="*/ 662141 h 3975222"/>
              <a:gd name="connsiteX0" fmla="*/ 236546 w 3130121"/>
              <a:gd name="connsiteY0" fmla="*/ 852766 h 3581136"/>
              <a:gd name="connsiteX1" fmla="*/ 1052628 w 3130121"/>
              <a:gd name="connsiteY1" fmla="*/ 852766 h 3581136"/>
              <a:gd name="connsiteX2" fmla="*/ 1289174 w 3130121"/>
              <a:gd name="connsiteY2" fmla="*/ 1089731 h 3581136"/>
              <a:gd name="connsiteX3" fmla="*/ 1289174 w 3130121"/>
              <a:gd name="connsiteY3" fmla="*/ 2203466 h 3581136"/>
              <a:gd name="connsiteX4" fmla="*/ 1052628 w 3130121"/>
              <a:gd name="connsiteY4" fmla="*/ 2440431 h 3581136"/>
              <a:gd name="connsiteX5" fmla="*/ 1052628 w 3130121"/>
              <a:gd name="connsiteY5" fmla="*/ 3234263 h 3581136"/>
              <a:gd name="connsiteX6" fmla="*/ 827910 w 3130121"/>
              <a:gd name="connsiteY6" fmla="*/ 3471228 h 3581136"/>
              <a:gd name="connsiteX7" fmla="*/ 473091 w 3130121"/>
              <a:gd name="connsiteY7" fmla="*/ 3471228 h 3581136"/>
              <a:gd name="connsiteX8" fmla="*/ 236546 w 3130121"/>
              <a:gd name="connsiteY8" fmla="*/ 3234263 h 3581136"/>
              <a:gd name="connsiteX9" fmla="*/ 236546 w 3130121"/>
              <a:gd name="connsiteY9" fmla="*/ 2440431 h 3581136"/>
              <a:gd name="connsiteX10" fmla="*/ 0 w 3130121"/>
              <a:gd name="connsiteY10" fmla="*/ 2203466 h 3581136"/>
              <a:gd name="connsiteX11" fmla="*/ 0 w 3130121"/>
              <a:gd name="connsiteY11" fmla="*/ 1089731 h 3581136"/>
              <a:gd name="connsiteX12" fmla="*/ 236546 w 3130121"/>
              <a:gd name="connsiteY12" fmla="*/ 852766 h 3581136"/>
              <a:gd name="connsiteX13" fmla="*/ 1895194 w 3130121"/>
              <a:gd name="connsiteY13" fmla="*/ 747428 h 3581136"/>
              <a:gd name="connsiteX14" fmla="*/ 2845141 w 3130121"/>
              <a:gd name="connsiteY14" fmla="*/ 747428 h 3581136"/>
              <a:gd name="connsiteX15" fmla="*/ 3130125 w 3130121"/>
              <a:gd name="connsiteY15" fmla="*/ 1031602 h 3581136"/>
              <a:gd name="connsiteX16" fmla="*/ 3130125 w 3130121"/>
              <a:gd name="connsiteY16" fmla="*/ 2322225 h 3581136"/>
              <a:gd name="connsiteX17" fmla="*/ 2845141 w 3130121"/>
              <a:gd name="connsiteY17" fmla="*/ 2606399 h 3581136"/>
              <a:gd name="connsiteX18" fmla="*/ 2845141 w 3130121"/>
              <a:gd name="connsiteY18" fmla="*/ 3518124 h 3581136"/>
              <a:gd name="connsiteX19" fmla="*/ 1895194 w 3130121"/>
              <a:gd name="connsiteY19" fmla="*/ 747428 h 3581136"/>
              <a:gd name="connsiteX20" fmla="*/ 644584 w 3130121"/>
              <a:gd name="connsiteY20" fmla="*/ 7 h 3581136"/>
              <a:gd name="connsiteX21" fmla="*/ 1028326 w 3130121"/>
              <a:gd name="connsiteY21" fmla="*/ 391272 h 3581136"/>
              <a:gd name="connsiteX22" fmla="*/ 644584 w 3130121"/>
              <a:gd name="connsiteY22" fmla="*/ 782537 h 3581136"/>
              <a:gd name="connsiteX23" fmla="*/ 260842 w 3130121"/>
              <a:gd name="connsiteY23" fmla="*/ 391272 h 3581136"/>
              <a:gd name="connsiteX24" fmla="*/ 644584 w 3130121"/>
              <a:gd name="connsiteY24" fmla="*/ 7 h 3581136"/>
              <a:gd name="connsiteX25" fmla="*/ 2367657 w 3130121"/>
              <a:gd name="connsiteY25" fmla="*/ 662155 h 3581136"/>
              <a:gd name="connsiteX26" fmla="*/ 2819118 w 3130121"/>
              <a:gd name="connsiteY26" fmla="*/ 208186 h 3581136"/>
              <a:gd name="connsiteX27" fmla="*/ 2367657 w 3130121"/>
              <a:gd name="connsiteY27" fmla="*/ 662155 h 3581136"/>
              <a:gd name="connsiteX0" fmla="*/ 236546 w 3130121"/>
              <a:gd name="connsiteY0" fmla="*/ 852752 h 3471208"/>
              <a:gd name="connsiteX1" fmla="*/ 1052628 w 3130121"/>
              <a:gd name="connsiteY1" fmla="*/ 852752 h 3471208"/>
              <a:gd name="connsiteX2" fmla="*/ 1289174 w 3130121"/>
              <a:gd name="connsiteY2" fmla="*/ 1089717 h 3471208"/>
              <a:gd name="connsiteX3" fmla="*/ 1289174 w 3130121"/>
              <a:gd name="connsiteY3" fmla="*/ 2203452 h 3471208"/>
              <a:gd name="connsiteX4" fmla="*/ 1052628 w 3130121"/>
              <a:gd name="connsiteY4" fmla="*/ 2440417 h 3471208"/>
              <a:gd name="connsiteX5" fmla="*/ 1052628 w 3130121"/>
              <a:gd name="connsiteY5" fmla="*/ 3234249 h 3471208"/>
              <a:gd name="connsiteX6" fmla="*/ 827910 w 3130121"/>
              <a:gd name="connsiteY6" fmla="*/ 3471214 h 3471208"/>
              <a:gd name="connsiteX7" fmla="*/ 473091 w 3130121"/>
              <a:gd name="connsiteY7" fmla="*/ 3471214 h 3471208"/>
              <a:gd name="connsiteX8" fmla="*/ 236546 w 3130121"/>
              <a:gd name="connsiteY8" fmla="*/ 3234249 h 3471208"/>
              <a:gd name="connsiteX9" fmla="*/ 236546 w 3130121"/>
              <a:gd name="connsiteY9" fmla="*/ 2440417 h 3471208"/>
              <a:gd name="connsiteX10" fmla="*/ 0 w 3130121"/>
              <a:gd name="connsiteY10" fmla="*/ 2203452 h 3471208"/>
              <a:gd name="connsiteX11" fmla="*/ 0 w 3130121"/>
              <a:gd name="connsiteY11" fmla="*/ 1089717 h 3471208"/>
              <a:gd name="connsiteX12" fmla="*/ 236546 w 3130121"/>
              <a:gd name="connsiteY12" fmla="*/ 852752 h 3471208"/>
              <a:gd name="connsiteX13" fmla="*/ 1895194 w 3130121"/>
              <a:gd name="connsiteY13" fmla="*/ 747414 h 3471208"/>
              <a:gd name="connsiteX14" fmla="*/ 2845141 w 3130121"/>
              <a:gd name="connsiteY14" fmla="*/ 747414 h 3471208"/>
              <a:gd name="connsiteX15" fmla="*/ 3130125 w 3130121"/>
              <a:gd name="connsiteY15" fmla="*/ 1031588 h 3471208"/>
              <a:gd name="connsiteX16" fmla="*/ 3130125 w 3130121"/>
              <a:gd name="connsiteY16" fmla="*/ 2322211 h 3471208"/>
              <a:gd name="connsiteX17" fmla="*/ 2845141 w 3130121"/>
              <a:gd name="connsiteY17" fmla="*/ 2606385 h 3471208"/>
              <a:gd name="connsiteX18" fmla="*/ 1895194 w 3130121"/>
              <a:gd name="connsiteY18" fmla="*/ 747414 h 3471208"/>
              <a:gd name="connsiteX19" fmla="*/ 644584 w 3130121"/>
              <a:gd name="connsiteY19" fmla="*/ -7 h 3471208"/>
              <a:gd name="connsiteX20" fmla="*/ 1028326 w 3130121"/>
              <a:gd name="connsiteY20" fmla="*/ 391258 h 3471208"/>
              <a:gd name="connsiteX21" fmla="*/ 644584 w 3130121"/>
              <a:gd name="connsiteY21" fmla="*/ 782523 h 3471208"/>
              <a:gd name="connsiteX22" fmla="*/ 260842 w 3130121"/>
              <a:gd name="connsiteY22" fmla="*/ 391258 h 3471208"/>
              <a:gd name="connsiteX23" fmla="*/ 644584 w 3130121"/>
              <a:gd name="connsiteY23" fmla="*/ -7 h 3471208"/>
              <a:gd name="connsiteX24" fmla="*/ 2367657 w 3130121"/>
              <a:gd name="connsiteY24" fmla="*/ 662141 h 3471208"/>
              <a:gd name="connsiteX25" fmla="*/ 2819118 w 3130121"/>
              <a:gd name="connsiteY25" fmla="*/ 208172 h 3471208"/>
              <a:gd name="connsiteX26" fmla="*/ 2367657 w 3130121"/>
              <a:gd name="connsiteY26" fmla="*/ 662141 h 3471208"/>
              <a:gd name="connsiteX0" fmla="*/ 236546 w 3130121"/>
              <a:gd name="connsiteY0" fmla="*/ 852766 h 3471222"/>
              <a:gd name="connsiteX1" fmla="*/ 1052628 w 3130121"/>
              <a:gd name="connsiteY1" fmla="*/ 852766 h 3471222"/>
              <a:gd name="connsiteX2" fmla="*/ 1289174 w 3130121"/>
              <a:gd name="connsiteY2" fmla="*/ 1089731 h 3471222"/>
              <a:gd name="connsiteX3" fmla="*/ 1289174 w 3130121"/>
              <a:gd name="connsiteY3" fmla="*/ 2203466 h 3471222"/>
              <a:gd name="connsiteX4" fmla="*/ 1052628 w 3130121"/>
              <a:gd name="connsiteY4" fmla="*/ 2440431 h 3471222"/>
              <a:gd name="connsiteX5" fmla="*/ 1052628 w 3130121"/>
              <a:gd name="connsiteY5" fmla="*/ 3234263 h 3471222"/>
              <a:gd name="connsiteX6" fmla="*/ 827910 w 3130121"/>
              <a:gd name="connsiteY6" fmla="*/ 3471228 h 3471222"/>
              <a:gd name="connsiteX7" fmla="*/ 473091 w 3130121"/>
              <a:gd name="connsiteY7" fmla="*/ 3471228 h 3471222"/>
              <a:gd name="connsiteX8" fmla="*/ 236546 w 3130121"/>
              <a:gd name="connsiteY8" fmla="*/ 3234263 h 3471222"/>
              <a:gd name="connsiteX9" fmla="*/ 236546 w 3130121"/>
              <a:gd name="connsiteY9" fmla="*/ 2440431 h 3471222"/>
              <a:gd name="connsiteX10" fmla="*/ 0 w 3130121"/>
              <a:gd name="connsiteY10" fmla="*/ 2203466 h 3471222"/>
              <a:gd name="connsiteX11" fmla="*/ 0 w 3130121"/>
              <a:gd name="connsiteY11" fmla="*/ 1089731 h 3471222"/>
              <a:gd name="connsiteX12" fmla="*/ 236546 w 3130121"/>
              <a:gd name="connsiteY12" fmla="*/ 852766 h 3471222"/>
              <a:gd name="connsiteX13" fmla="*/ 1895194 w 3130121"/>
              <a:gd name="connsiteY13" fmla="*/ 747428 h 3471222"/>
              <a:gd name="connsiteX14" fmla="*/ 2845141 w 3130121"/>
              <a:gd name="connsiteY14" fmla="*/ 747428 h 3471222"/>
              <a:gd name="connsiteX15" fmla="*/ 3130125 w 3130121"/>
              <a:gd name="connsiteY15" fmla="*/ 1031602 h 3471222"/>
              <a:gd name="connsiteX16" fmla="*/ 2845141 w 3130121"/>
              <a:gd name="connsiteY16" fmla="*/ 2606399 h 3471222"/>
              <a:gd name="connsiteX17" fmla="*/ 1895194 w 3130121"/>
              <a:gd name="connsiteY17" fmla="*/ 747428 h 3471222"/>
              <a:gd name="connsiteX18" fmla="*/ 644584 w 3130121"/>
              <a:gd name="connsiteY18" fmla="*/ 7 h 3471222"/>
              <a:gd name="connsiteX19" fmla="*/ 1028326 w 3130121"/>
              <a:gd name="connsiteY19" fmla="*/ 391272 h 3471222"/>
              <a:gd name="connsiteX20" fmla="*/ 644584 w 3130121"/>
              <a:gd name="connsiteY20" fmla="*/ 782537 h 3471222"/>
              <a:gd name="connsiteX21" fmla="*/ 260842 w 3130121"/>
              <a:gd name="connsiteY21" fmla="*/ 391272 h 3471222"/>
              <a:gd name="connsiteX22" fmla="*/ 644584 w 3130121"/>
              <a:gd name="connsiteY22" fmla="*/ 7 h 3471222"/>
              <a:gd name="connsiteX23" fmla="*/ 2367657 w 3130121"/>
              <a:gd name="connsiteY23" fmla="*/ 662155 h 3471222"/>
              <a:gd name="connsiteX24" fmla="*/ 2819118 w 3130121"/>
              <a:gd name="connsiteY24" fmla="*/ 208186 h 3471222"/>
              <a:gd name="connsiteX25" fmla="*/ 2367657 w 3130121"/>
              <a:gd name="connsiteY25" fmla="*/ 662155 h 3471222"/>
              <a:gd name="connsiteX0" fmla="*/ 236546 w 3130121"/>
              <a:gd name="connsiteY0" fmla="*/ 852752 h 3471208"/>
              <a:gd name="connsiteX1" fmla="*/ 1052628 w 3130121"/>
              <a:gd name="connsiteY1" fmla="*/ 852752 h 3471208"/>
              <a:gd name="connsiteX2" fmla="*/ 1289174 w 3130121"/>
              <a:gd name="connsiteY2" fmla="*/ 1089717 h 3471208"/>
              <a:gd name="connsiteX3" fmla="*/ 1289174 w 3130121"/>
              <a:gd name="connsiteY3" fmla="*/ 2203452 h 3471208"/>
              <a:gd name="connsiteX4" fmla="*/ 1052628 w 3130121"/>
              <a:gd name="connsiteY4" fmla="*/ 2440417 h 3471208"/>
              <a:gd name="connsiteX5" fmla="*/ 1052628 w 3130121"/>
              <a:gd name="connsiteY5" fmla="*/ 3234249 h 3471208"/>
              <a:gd name="connsiteX6" fmla="*/ 827910 w 3130121"/>
              <a:gd name="connsiteY6" fmla="*/ 3471214 h 3471208"/>
              <a:gd name="connsiteX7" fmla="*/ 473091 w 3130121"/>
              <a:gd name="connsiteY7" fmla="*/ 3471214 h 3471208"/>
              <a:gd name="connsiteX8" fmla="*/ 236546 w 3130121"/>
              <a:gd name="connsiteY8" fmla="*/ 3234249 h 3471208"/>
              <a:gd name="connsiteX9" fmla="*/ 236546 w 3130121"/>
              <a:gd name="connsiteY9" fmla="*/ 2440417 h 3471208"/>
              <a:gd name="connsiteX10" fmla="*/ 0 w 3130121"/>
              <a:gd name="connsiteY10" fmla="*/ 2203452 h 3471208"/>
              <a:gd name="connsiteX11" fmla="*/ 0 w 3130121"/>
              <a:gd name="connsiteY11" fmla="*/ 1089717 h 3471208"/>
              <a:gd name="connsiteX12" fmla="*/ 236546 w 3130121"/>
              <a:gd name="connsiteY12" fmla="*/ 852752 h 3471208"/>
              <a:gd name="connsiteX13" fmla="*/ 1895194 w 3130121"/>
              <a:gd name="connsiteY13" fmla="*/ 747414 h 3471208"/>
              <a:gd name="connsiteX14" fmla="*/ 3130125 w 3130121"/>
              <a:gd name="connsiteY14" fmla="*/ 1031588 h 3471208"/>
              <a:gd name="connsiteX15" fmla="*/ 2845141 w 3130121"/>
              <a:gd name="connsiteY15" fmla="*/ 2606385 h 3471208"/>
              <a:gd name="connsiteX16" fmla="*/ 1895194 w 3130121"/>
              <a:gd name="connsiteY16" fmla="*/ 747414 h 3471208"/>
              <a:gd name="connsiteX17" fmla="*/ 644584 w 3130121"/>
              <a:gd name="connsiteY17" fmla="*/ -7 h 3471208"/>
              <a:gd name="connsiteX18" fmla="*/ 1028326 w 3130121"/>
              <a:gd name="connsiteY18" fmla="*/ 391258 h 3471208"/>
              <a:gd name="connsiteX19" fmla="*/ 644584 w 3130121"/>
              <a:gd name="connsiteY19" fmla="*/ 782523 h 3471208"/>
              <a:gd name="connsiteX20" fmla="*/ 260842 w 3130121"/>
              <a:gd name="connsiteY20" fmla="*/ 391258 h 3471208"/>
              <a:gd name="connsiteX21" fmla="*/ 644584 w 3130121"/>
              <a:gd name="connsiteY21" fmla="*/ -7 h 3471208"/>
              <a:gd name="connsiteX22" fmla="*/ 2367657 w 3130121"/>
              <a:gd name="connsiteY22" fmla="*/ 662141 h 3471208"/>
              <a:gd name="connsiteX23" fmla="*/ 2819118 w 3130121"/>
              <a:gd name="connsiteY23" fmla="*/ 208172 h 3471208"/>
              <a:gd name="connsiteX24" fmla="*/ 2367657 w 3130121"/>
              <a:gd name="connsiteY24" fmla="*/ 662141 h 3471208"/>
              <a:gd name="connsiteX0" fmla="*/ 236546 w 2845145"/>
              <a:gd name="connsiteY0" fmla="*/ 852766 h 3471222"/>
              <a:gd name="connsiteX1" fmla="*/ 1052628 w 2845145"/>
              <a:gd name="connsiteY1" fmla="*/ 852766 h 3471222"/>
              <a:gd name="connsiteX2" fmla="*/ 1289174 w 2845145"/>
              <a:gd name="connsiteY2" fmla="*/ 1089731 h 3471222"/>
              <a:gd name="connsiteX3" fmla="*/ 1289174 w 2845145"/>
              <a:gd name="connsiteY3" fmla="*/ 2203466 h 3471222"/>
              <a:gd name="connsiteX4" fmla="*/ 1052628 w 2845145"/>
              <a:gd name="connsiteY4" fmla="*/ 2440431 h 3471222"/>
              <a:gd name="connsiteX5" fmla="*/ 1052628 w 2845145"/>
              <a:gd name="connsiteY5" fmla="*/ 3234263 h 3471222"/>
              <a:gd name="connsiteX6" fmla="*/ 827910 w 2845145"/>
              <a:gd name="connsiteY6" fmla="*/ 3471228 h 3471222"/>
              <a:gd name="connsiteX7" fmla="*/ 473091 w 2845145"/>
              <a:gd name="connsiteY7" fmla="*/ 3471228 h 3471222"/>
              <a:gd name="connsiteX8" fmla="*/ 236546 w 2845145"/>
              <a:gd name="connsiteY8" fmla="*/ 3234263 h 3471222"/>
              <a:gd name="connsiteX9" fmla="*/ 236546 w 2845145"/>
              <a:gd name="connsiteY9" fmla="*/ 2440431 h 3471222"/>
              <a:gd name="connsiteX10" fmla="*/ 0 w 2845145"/>
              <a:gd name="connsiteY10" fmla="*/ 2203466 h 3471222"/>
              <a:gd name="connsiteX11" fmla="*/ 0 w 2845145"/>
              <a:gd name="connsiteY11" fmla="*/ 1089731 h 3471222"/>
              <a:gd name="connsiteX12" fmla="*/ 236546 w 2845145"/>
              <a:gd name="connsiteY12" fmla="*/ 852766 h 3471222"/>
              <a:gd name="connsiteX13" fmla="*/ 1895194 w 2845145"/>
              <a:gd name="connsiteY13" fmla="*/ 747428 h 3471222"/>
              <a:gd name="connsiteX14" fmla="*/ 2845141 w 2845145"/>
              <a:gd name="connsiteY14" fmla="*/ 2606399 h 3471222"/>
              <a:gd name="connsiteX15" fmla="*/ 1895194 w 2845145"/>
              <a:gd name="connsiteY15" fmla="*/ 747428 h 3471222"/>
              <a:gd name="connsiteX16" fmla="*/ 644584 w 2845145"/>
              <a:gd name="connsiteY16" fmla="*/ 7 h 3471222"/>
              <a:gd name="connsiteX17" fmla="*/ 1028326 w 2845145"/>
              <a:gd name="connsiteY17" fmla="*/ 391272 h 3471222"/>
              <a:gd name="connsiteX18" fmla="*/ 644584 w 2845145"/>
              <a:gd name="connsiteY18" fmla="*/ 782537 h 3471222"/>
              <a:gd name="connsiteX19" fmla="*/ 260842 w 2845145"/>
              <a:gd name="connsiteY19" fmla="*/ 391272 h 3471222"/>
              <a:gd name="connsiteX20" fmla="*/ 644584 w 2845145"/>
              <a:gd name="connsiteY20" fmla="*/ 7 h 3471222"/>
              <a:gd name="connsiteX21" fmla="*/ 2367657 w 2845145"/>
              <a:gd name="connsiteY21" fmla="*/ 662155 h 3471222"/>
              <a:gd name="connsiteX22" fmla="*/ 2819118 w 2845145"/>
              <a:gd name="connsiteY22" fmla="*/ 208186 h 3471222"/>
              <a:gd name="connsiteX23" fmla="*/ 2367657 w 2845145"/>
              <a:gd name="connsiteY23" fmla="*/ 662155 h 3471222"/>
              <a:gd name="connsiteX0" fmla="*/ 236546 w 2819115"/>
              <a:gd name="connsiteY0" fmla="*/ 852752 h 3471208"/>
              <a:gd name="connsiteX1" fmla="*/ 1052628 w 2819115"/>
              <a:gd name="connsiteY1" fmla="*/ 852752 h 3471208"/>
              <a:gd name="connsiteX2" fmla="*/ 1289174 w 2819115"/>
              <a:gd name="connsiteY2" fmla="*/ 1089717 h 3471208"/>
              <a:gd name="connsiteX3" fmla="*/ 1289174 w 2819115"/>
              <a:gd name="connsiteY3" fmla="*/ 2203452 h 3471208"/>
              <a:gd name="connsiteX4" fmla="*/ 1052628 w 2819115"/>
              <a:gd name="connsiteY4" fmla="*/ 2440417 h 3471208"/>
              <a:gd name="connsiteX5" fmla="*/ 1052628 w 2819115"/>
              <a:gd name="connsiteY5" fmla="*/ 3234249 h 3471208"/>
              <a:gd name="connsiteX6" fmla="*/ 827910 w 2819115"/>
              <a:gd name="connsiteY6" fmla="*/ 3471214 h 3471208"/>
              <a:gd name="connsiteX7" fmla="*/ 473091 w 2819115"/>
              <a:gd name="connsiteY7" fmla="*/ 3471214 h 3471208"/>
              <a:gd name="connsiteX8" fmla="*/ 236546 w 2819115"/>
              <a:gd name="connsiteY8" fmla="*/ 3234249 h 3471208"/>
              <a:gd name="connsiteX9" fmla="*/ 236546 w 2819115"/>
              <a:gd name="connsiteY9" fmla="*/ 2440417 h 3471208"/>
              <a:gd name="connsiteX10" fmla="*/ 0 w 2819115"/>
              <a:gd name="connsiteY10" fmla="*/ 2203452 h 3471208"/>
              <a:gd name="connsiteX11" fmla="*/ 0 w 2819115"/>
              <a:gd name="connsiteY11" fmla="*/ 1089717 h 3471208"/>
              <a:gd name="connsiteX12" fmla="*/ 236546 w 2819115"/>
              <a:gd name="connsiteY12" fmla="*/ 852752 h 3471208"/>
              <a:gd name="connsiteX13" fmla="*/ 644584 w 2819115"/>
              <a:gd name="connsiteY13" fmla="*/ -7 h 3471208"/>
              <a:gd name="connsiteX14" fmla="*/ 1028326 w 2819115"/>
              <a:gd name="connsiteY14" fmla="*/ 391258 h 3471208"/>
              <a:gd name="connsiteX15" fmla="*/ 644584 w 2819115"/>
              <a:gd name="connsiteY15" fmla="*/ 782523 h 3471208"/>
              <a:gd name="connsiteX16" fmla="*/ 260842 w 2819115"/>
              <a:gd name="connsiteY16" fmla="*/ 391258 h 3471208"/>
              <a:gd name="connsiteX17" fmla="*/ 644584 w 2819115"/>
              <a:gd name="connsiteY17" fmla="*/ -7 h 3471208"/>
              <a:gd name="connsiteX18" fmla="*/ 2367657 w 2819115"/>
              <a:gd name="connsiteY18" fmla="*/ 662141 h 3471208"/>
              <a:gd name="connsiteX19" fmla="*/ 2819118 w 2819115"/>
              <a:gd name="connsiteY19" fmla="*/ 208172 h 3471208"/>
              <a:gd name="connsiteX20" fmla="*/ 2367657 w 2819115"/>
              <a:gd name="connsiteY20" fmla="*/ 662141 h 3471208"/>
              <a:gd name="connsiteX0" fmla="*/ 236546 w 1289173"/>
              <a:gd name="connsiteY0" fmla="*/ 852766 h 3471222"/>
              <a:gd name="connsiteX1" fmla="*/ 1052628 w 1289173"/>
              <a:gd name="connsiteY1" fmla="*/ 852766 h 3471222"/>
              <a:gd name="connsiteX2" fmla="*/ 1289174 w 1289173"/>
              <a:gd name="connsiteY2" fmla="*/ 1089731 h 3471222"/>
              <a:gd name="connsiteX3" fmla="*/ 1289174 w 1289173"/>
              <a:gd name="connsiteY3" fmla="*/ 2203466 h 3471222"/>
              <a:gd name="connsiteX4" fmla="*/ 1052628 w 1289173"/>
              <a:gd name="connsiteY4" fmla="*/ 2440431 h 3471222"/>
              <a:gd name="connsiteX5" fmla="*/ 1052628 w 1289173"/>
              <a:gd name="connsiteY5" fmla="*/ 3234263 h 3471222"/>
              <a:gd name="connsiteX6" fmla="*/ 827910 w 1289173"/>
              <a:gd name="connsiteY6" fmla="*/ 3471228 h 3471222"/>
              <a:gd name="connsiteX7" fmla="*/ 473091 w 1289173"/>
              <a:gd name="connsiteY7" fmla="*/ 3471228 h 3471222"/>
              <a:gd name="connsiteX8" fmla="*/ 236546 w 1289173"/>
              <a:gd name="connsiteY8" fmla="*/ 3234263 h 3471222"/>
              <a:gd name="connsiteX9" fmla="*/ 236546 w 1289173"/>
              <a:gd name="connsiteY9" fmla="*/ 2440431 h 3471222"/>
              <a:gd name="connsiteX10" fmla="*/ 0 w 1289173"/>
              <a:gd name="connsiteY10" fmla="*/ 2203466 h 3471222"/>
              <a:gd name="connsiteX11" fmla="*/ 0 w 1289173"/>
              <a:gd name="connsiteY11" fmla="*/ 1089731 h 3471222"/>
              <a:gd name="connsiteX12" fmla="*/ 236546 w 1289173"/>
              <a:gd name="connsiteY12" fmla="*/ 852766 h 3471222"/>
              <a:gd name="connsiteX13" fmla="*/ 644584 w 1289173"/>
              <a:gd name="connsiteY13" fmla="*/ 7 h 3471222"/>
              <a:gd name="connsiteX14" fmla="*/ 1028326 w 1289173"/>
              <a:gd name="connsiteY14" fmla="*/ 391272 h 3471222"/>
              <a:gd name="connsiteX15" fmla="*/ 644584 w 1289173"/>
              <a:gd name="connsiteY15" fmla="*/ 782537 h 3471222"/>
              <a:gd name="connsiteX16" fmla="*/ 260842 w 1289173"/>
              <a:gd name="connsiteY16" fmla="*/ 391272 h 3471222"/>
              <a:gd name="connsiteX17" fmla="*/ 644584 w 1289173"/>
              <a:gd name="connsiteY17" fmla="*/ 7 h 34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89173" h="3471222">
                <a:moveTo>
                  <a:pt x="236546" y="852766"/>
                </a:moveTo>
                <a:lnTo>
                  <a:pt x="1052628" y="852766"/>
                </a:lnTo>
                <a:cubicBezTo>
                  <a:pt x="1182728" y="852766"/>
                  <a:pt x="1289174" y="959400"/>
                  <a:pt x="1289174" y="1089731"/>
                </a:cubicBezTo>
                <a:lnTo>
                  <a:pt x="1289174" y="2203466"/>
                </a:lnTo>
                <a:cubicBezTo>
                  <a:pt x="1289174" y="2333797"/>
                  <a:pt x="1182728" y="2440431"/>
                  <a:pt x="1052628" y="2440431"/>
                </a:cubicBezTo>
                <a:lnTo>
                  <a:pt x="1052628" y="3234263"/>
                </a:lnTo>
                <a:cubicBezTo>
                  <a:pt x="1052628" y="3364594"/>
                  <a:pt x="946183" y="3471228"/>
                  <a:pt x="827910" y="3471228"/>
                </a:cubicBezTo>
                <a:lnTo>
                  <a:pt x="473091" y="3471228"/>
                </a:lnTo>
                <a:cubicBezTo>
                  <a:pt x="342991" y="3471228"/>
                  <a:pt x="236546" y="3364594"/>
                  <a:pt x="236546" y="3234263"/>
                </a:cubicBezTo>
                <a:lnTo>
                  <a:pt x="236546" y="2440431"/>
                </a:lnTo>
                <a:cubicBezTo>
                  <a:pt x="106446" y="2440431"/>
                  <a:pt x="0" y="2333797"/>
                  <a:pt x="0" y="2203466"/>
                </a:cubicBezTo>
                <a:lnTo>
                  <a:pt x="0" y="1089731"/>
                </a:lnTo>
                <a:cubicBezTo>
                  <a:pt x="0" y="959400"/>
                  <a:pt x="106446" y="852766"/>
                  <a:pt x="236546" y="852766"/>
                </a:cubicBezTo>
                <a:close/>
                <a:moveTo>
                  <a:pt x="644584" y="7"/>
                </a:moveTo>
                <a:cubicBezTo>
                  <a:pt x="856519" y="7"/>
                  <a:pt x="1028326" y="175182"/>
                  <a:pt x="1028326" y="391272"/>
                </a:cubicBezTo>
                <a:cubicBezTo>
                  <a:pt x="1028326" y="607362"/>
                  <a:pt x="856519" y="782537"/>
                  <a:pt x="644584" y="782537"/>
                </a:cubicBezTo>
                <a:cubicBezTo>
                  <a:pt x="432649" y="782537"/>
                  <a:pt x="260842" y="607362"/>
                  <a:pt x="260842" y="391272"/>
                </a:cubicBezTo>
                <a:cubicBezTo>
                  <a:pt x="260842" y="175182"/>
                  <a:pt x="432649" y="7"/>
                  <a:pt x="644584" y="7"/>
                </a:cubicBezTo>
                <a:close/>
              </a:path>
            </a:pathLst>
          </a:custGeom>
          <a:solidFill>
            <a:srgbClr val="438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69" tIns="140535" rIns="175669" bIns="140535" numCol="1" spcCol="0" rtlCol="0" fromWordArt="0" anchor="t" anchorCtr="0" forceAA="0" compatLnSpc="1">
            <a:prstTxWarp prst="textNoShape">
              <a:avLst/>
            </a:prstTxWarp>
            <a:noAutofit/>
          </a:bodyPr>
          <a:lstStyle/>
          <a:p>
            <a:pPr algn="ctr" defTabSz="895643" fontAlgn="base">
              <a:lnSpc>
                <a:spcPct val="90000"/>
              </a:lnSpc>
              <a:spcBef>
                <a:spcPct val="0"/>
              </a:spcBef>
              <a:spcAft>
                <a:spcPct val="0"/>
              </a:spcAft>
              <a:defRPr/>
            </a:pPr>
            <a:endParaRPr lang="en-US" sz="1960" b="1" kern="0" dirty="0">
              <a:gradFill>
                <a:gsLst>
                  <a:gs pos="0">
                    <a:srgbClr val="FFFFFF"/>
                  </a:gs>
                  <a:gs pos="100000">
                    <a:srgbClr val="FFFFFF"/>
                  </a:gs>
                </a:gsLst>
                <a:lin ang="5400000" scaled="0"/>
              </a:gradFill>
              <a:ea typeface="Segoe UI" pitchFamily="34" charset="0"/>
              <a:cs typeface="Segoe UI" pitchFamily="34" charset="0"/>
            </a:endParaRPr>
          </a:p>
        </p:txBody>
      </p:sp>
      <p:sp>
        <p:nvSpPr>
          <p:cNvPr id="256" name="Freeform 48"/>
          <p:cNvSpPr>
            <a:spLocks noChangeAspect="1"/>
          </p:cNvSpPr>
          <p:nvPr/>
        </p:nvSpPr>
        <p:spPr bwMode="black">
          <a:xfrm>
            <a:off x="5159348" y="1977149"/>
            <a:ext cx="111107" cy="252300"/>
          </a:xfrm>
          <a:custGeom>
            <a:avLst/>
            <a:gdLst>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446148 w 4740335"/>
              <a:gd name="connsiteY9" fmla="*/ 2449249 h 4048081"/>
              <a:gd name="connsiteX10" fmla="*/ 3446148 w 4740335"/>
              <a:gd name="connsiteY10" fmla="*/ 1335514 h 4048081"/>
              <a:gd name="connsiteX11" fmla="*/ 3683614 w 4740335"/>
              <a:gd name="connsiteY11" fmla="*/ 1098549 h 4048081"/>
              <a:gd name="connsiteX12" fmla="*/ 236546 w 4740335"/>
              <a:gd name="connsiteY12" fmla="*/ 1098549 h 4048081"/>
              <a:gd name="connsiteX13" fmla="*/ 1052628 w 4740335"/>
              <a:gd name="connsiteY13" fmla="*/ 1098549 h 4048081"/>
              <a:gd name="connsiteX14" fmla="*/ 1289174 w 4740335"/>
              <a:gd name="connsiteY14" fmla="*/ 1335514 h 4048081"/>
              <a:gd name="connsiteX15" fmla="*/ 1289174 w 4740335"/>
              <a:gd name="connsiteY15" fmla="*/ 2449249 h 4048081"/>
              <a:gd name="connsiteX16" fmla="*/ 1052628 w 4740335"/>
              <a:gd name="connsiteY16" fmla="*/ 2686214 h 4048081"/>
              <a:gd name="connsiteX17" fmla="*/ 1052628 w 4740335"/>
              <a:gd name="connsiteY17" fmla="*/ 3480046 h 4048081"/>
              <a:gd name="connsiteX18" fmla="*/ 827910 w 4740335"/>
              <a:gd name="connsiteY18" fmla="*/ 3717011 h 4048081"/>
              <a:gd name="connsiteX19" fmla="*/ 473091 w 4740335"/>
              <a:gd name="connsiteY19" fmla="*/ 3717011 h 4048081"/>
              <a:gd name="connsiteX20" fmla="*/ 236546 w 4740335"/>
              <a:gd name="connsiteY20" fmla="*/ 3480046 h 4048081"/>
              <a:gd name="connsiteX21" fmla="*/ 236546 w 4740335"/>
              <a:gd name="connsiteY21" fmla="*/ 2686214 h 4048081"/>
              <a:gd name="connsiteX22" fmla="*/ 0 w 4740335"/>
              <a:gd name="connsiteY22" fmla="*/ 2449249 h 4048081"/>
              <a:gd name="connsiteX23" fmla="*/ 0 w 4740335"/>
              <a:gd name="connsiteY23" fmla="*/ 1335514 h 4048081"/>
              <a:gd name="connsiteX24" fmla="*/ 236546 w 4740335"/>
              <a:gd name="connsiteY24" fmla="*/ 1098549 h 4048081"/>
              <a:gd name="connsiteX25" fmla="*/ 1895194 w 4740335"/>
              <a:gd name="connsiteY25" fmla="*/ 993211 h 4048081"/>
              <a:gd name="connsiteX26" fmla="*/ 2845141 w 4740335"/>
              <a:gd name="connsiteY26" fmla="*/ 993211 h 4048081"/>
              <a:gd name="connsiteX27" fmla="*/ 3130125 w 4740335"/>
              <a:gd name="connsiteY27" fmla="*/ 1277385 h 4048081"/>
              <a:gd name="connsiteX28" fmla="*/ 3130125 w 4740335"/>
              <a:gd name="connsiteY28" fmla="*/ 2568008 h 4048081"/>
              <a:gd name="connsiteX29" fmla="*/ 2845141 w 4740335"/>
              <a:gd name="connsiteY29" fmla="*/ 2852182 h 4048081"/>
              <a:gd name="connsiteX30" fmla="*/ 2845141 w 4740335"/>
              <a:gd name="connsiteY30" fmla="*/ 3763907 h 4048081"/>
              <a:gd name="connsiteX31" fmla="*/ 2572031 w 4740335"/>
              <a:gd name="connsiteY31" fmla="*/ 4048081 h 4048081"/>
              <a:gd name="connsiteX32" fmla="*/ 2168304 w 4740335"/>
              <a:gd name="connsiteY32" fmla="*/ 4048081 h 4048081"/>
              <a:gd name="connsiteX33" fmla="*/ 1895194 w 4740335"/>
              <a:gd name="connsiteY33" fmla="*/ 3763907 h 4048081"/>
              <a:gd name="connsiteX34" fmla="*/ 1895194 w 4740335"/>
              <a:gd name="connsiteY34" fmla="*/ 2852182 h 4048081"/>
              <a:gd name="connsiteX35" fmla="*/ 1610210 w 4740335"/>
              <a:gd name="connsiteY35" fmla="*/ 2568008 h 4048081"/>
              <a:gd name="connsiteX36" fmla="*/ 1610210 w 4740335"/>
              <a:gd name="connsiteY36" fmla="*/ 1277385 h 4048081"/>
              <a:gd name="connsiteX37" fmla="*/ 1895194 w 4740335"/>
              <a:gd name="connsiteY37" fmla="*/ 993211 h 4048081"/>
              <a:gd name="connsiteX38" fmla="*/ 4093246 w 4740335"/>
              <a:gd name="connsiteY38" fmla="*/ 245790 h 4048081"/>
              <a:gd name="connsiteX39" fmla="*/ 4479495 w 4740335"/>
              <a:gd name="connsiteY39" fmla="*/ 637055 h 4048081"/>
              <a:gd name="connsiteX40" fmla="*/ 4093246 w 4740335"/>
              <a:gd name="connsiteY40" fmla="*/ 1028320 h 4048081"/>
              <a:gd name="connsiteX41" fmla="*/ 3706997 w 4740335"/>
              <a:gd name="connsiteY41" fmla="*/ 637055 h 4048081"/>
              <a:gd name="connsiteX42" fmla="*/ 4093246 w 4740335"/>
              <a:gd name="connsiteY42" fmla="*/ 245790 h 4048081"/>
              <a:gd name="connsiteX43" fmla="*/ 644584 w 4740335"/>
              <a:gd name="connsiteY43" fmla="*/ 245790 h 4048081"/>
              <a:gd name="connsiteX44" fmla="*/ 1028326 w 4740335"/>
              <a:gd name="connsiteY44" fmla="*/ 637055 h 4048081"/>
              <a:gd name="connsiteX45" fmla="*/ 644584 w 4740335"/>
              <a:gd name="connsiteY45" fmla="*/ 1028320 h 4048081"/>
              <a:gd name="connsiteX46" fmla="*/ 260842 w 4740335"/>
              <a:gd name="connsiteY46" fmla="*/ 637055 h 4048081"/>
              <a:gd name="connsiteX47" fmla="*/ 644584 w 4740335"/>
              <a:gd name="connsiteY47" fmla="*/ 245790 h 4048081"/>
              <a:gd name="connsiteX48" fmla="*/ 2367657 w 4740335"/>
              <a:gd name="connsiteY48" fmla="*/ 0 h 4048081"/>
              <a:gd name="connsiteX49" fmla="*/ 2819118 w 4740335"/>
              <a:gd name="connsiteY49" fmla="*/ 453969 h 4048081"/>
              <a:gd name="connsiteX50" fmla="*/ 2367657 w 4740335"/>
              <a:gd name="connsiteY50" fmla="*/ 907938 h 4048081"/>
              <a:gd name="connsiteX51" fmla="*/ 1916196 w 4740335"/>
              <a:gd name="connsiteY51" fmla="*/ 453969 h 4048081"/>
              <a:gd name="connsiteX52" fmla="*/ 2367657 w 4740335"/>
              <a:gd name="connsiteY52"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446148 w 4740335"/>
              <a:gd name="connsiteY9" fmla="*/ 1335514 h 4048081"/>
              <a:gd name="connsiteX10" fmla="*/ 3683614 w 4740335"/>
              <a:gd name="connsiteY10" fmla="*/ 1098549 h 4048081"/>
              <a:gd name="connsiteX11" fmla="*/ 236546 w 4740335"/>
              <a:gd name="connsiteY11" fmla="*/ 1098549 h 4048081"/>
              <a:gd name="connsiteX12" fmla="*/ 1052628 w 4740335"/>
              <a:gd name="connsiteY12" fmla="*/ 1098549 h 4048081"/>
              <a:gd name="connsiteX13" fmla="*/ 1289174 w 4740335"/>
              <a:gd name="connsiteY13" fmla="*/ 1335514 h 4048081"/>
              <a:gd name="connsiteX14" fmla="*/ 1289174 w 4740335"/>
              <a:gd name="connsiteY14" fmla="*/ 2449249 h 4048081"/>
              <a:gd name="connsiteX15" fmla="*/ 1052628 w 4740335"/>
              <a:gd name="connsiteY15" fmla="*/ 2686214 h 4048081"/>
              <a:gd name="connsiteX16" fmla="*/ 1052628 w 4740335"/>
              <a:gd name="connsiteY16" fmla="*/ 3480046 h 4048081"/>
              <a:gd name="connsiteX17" fmla="*/ 827910 w 4740335"/>
              <a:gd name="connsiteY17" fmla="*/ 3717011 h 4048081"/>
              <a:gd name="connsiteX18" fmla="*/ 473091 w 4740335"/>
              <a:gd name="connsiteY18" fmla="*/ 3717011 h 4048081"/>
              <a:gd name="connsiteX19" fmla="*/ 236546 w 4740335"/>
              <a:gd name="connsiteY19" fmla="*/ 3480046 h 4048081"/>
              <a:gd name="connsiteX20" fmla="*/ 236546 w 4740335"/>
              <a:gd name="connsiteY20" fmla="*/ 2686214 h 4048081"/>
              <a:gd name="connsiteX21" fmla="*/ 0 w 4740335"/>
              <a:gd name="connsiteY21" fmla="*/ 2449249 h 4048081"/>
              <a:gd name="connsiteX22" fmla="*/ 0 w 4740335"/>
              <a:gd name="connsiteY22" fmla="*/ 1335514 h 4048081"/>
              <a:gd name="connsiteX23" fmla="*/ 236546 w 4740335"/>
              <a:gd name="connsiteY23" fmla="*/ 1098549 h 4048081"/>
              <a:gd name="connsiteX24" fmla="*/ 1895194 w 4740335"/>
              <a:gd name="connsiteY24" fmla="*/ 993211 h 4048081"/>
              <a:gd name="connsiteX25" fmla="*/ 2845141 w 4740335"/>
              <a:gd name="connsiteY25" fmla="*/ 993211 h 4048081"/>
              <a:gd name="connsiteX26" fmla="*/ 3130125 w 4740335"/>
              <a:gd name="connsiteY26" fmla="*/ 1277385 h 4048081"/>
              <a:gd name="connsiteX27" fmla="*/ 3130125 w 4740335"/>
              <a:gd name="connsiteY27" fmla="*/ 2568008 h 4048081"/>
              <a:gd name="connsiteX28" fmla="*/ 2845141 w 4740335"/>
              <a:gd name="connsiteY28" fmla="*/ 2852182 h 4048081"/>
              <a:gd name="connsiteX29" fmla="*/ 2845141 w 4740335"/>
              <a:gd name="connsiteY29" fmla="*/ 3763907 h 4048081"/>
              <a:gd name="connsiteX30" fmla="*/ 2572031 w 4740335"/>
              <a:gd name="connsiteY30" fmla="*/ 4048081 h 4048081"/>
              <a:gd name="connsiteX31" fmla="*/ 2168304 w 4740335"/>
              <a:gd name="connsiteY31" fmla="*/ 4048081 h 4048081"/>
              <a:gd name="connsiteX32" fmla="*/ 1895194 w 4740335"/>
              <a:gd name="connsiteY32" fmla="*/ 3763907 h 4048081"/>
              <a:gd name="connsiteX33" fmla="*/ 1895194 w 4740335"/>
              <a:gd name="connsiteY33" fmla="*/ 2852182 h 4048081"/>
              <a:gd name="connsiteX34" fmla="*/ 1610210 w 4740335"/>
              <a:gd name="connsiteY34" fmla="*/ 2568008 h 4048081"/>
              <a:gd name="connsiteX35" fmla="*/ 1610210 w 4740335"/>
              <a:gd name="connsiteY35" fmla="*/ 1277385 h 4048081"/>
              <a:gd name="connsiteX36" fmla="*/ 1895194 w 4740335"/>
              <a:gd name="connsiteY36" fmla="*/ 993211 h 4048081"/>
              <a:gd name="connsiteX37" fmla="*/ 4093246 w 4740335"/>
              <a:gd name="connsiteY37" fmla="*/ 245790 h 4048081"/>
              <a:gd name="connsiteX38" fmla="*/ 4479495 w 4740335"/>
              <a:gd name="connsiteY38" fmla="*/ 637055 h 4048081"/>
              <a:gd name="connsiteX39" fmla="*/ 4093246 w 4740335"/>
              <a:gd name="connsiteY39" fmla="*/ 1028320 h 4048081"/>
              <a:gd name="connsiteX40" fmla="*/ 3706997 w 4740335"/>
              <a:gd name="connsiteY40" fmla="*/ 637055 h 4048081"/>
              <a:gd name="connsiteX41" fmla="*/ 4093246 w 4740335"/>
              <a:gd name="connsiteY41" fmla="*/ 245790 h 4048081"/>
              <a:gd name="connsiteX42" fmla="*/ 644584 w 4740335"/>
              <a:gd name="connsiteY42" fmla="*/ 245790 h 4048081"/>
              <a:gd name="connsiteX43" fmla="*/ 1028326 w 4740335"/>
              <a:gd name="connsiteY43" fmla="*/ 637055 h 4048081"/>
              <a:gd name="connsiteX44" fmla="*/ 644584 w 4740335"/>
              <a:gd name="connsiteY44" fmla="*/ 1028320 h 4048081"/>
              <a:gd name="connsiteX45" fmla="*/ 260842 w 4740335"/>
              <a:gd name="connsiteY45" fmla="*/ 637055 h 4048081"/>
              <a:gd name="connsiteX46" fmla="*/ 644584 w 4740335"/>
              <a:gd name="connsiteY46" fmla="*/ 245790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502870 w 4740335"/>
              <a:gd name="connsiteY3" fmla="*/ 2686214 h 4048081"/>
              <a:gd name="connsiteX4" fmla="*/ 4502870 w 4740335"/>
              <a:gd name="connsiteY4" fmla="*/ 3480046 h 4048081"/>
              <a:gd name="connsiteX5" fmla="*/ 4265405 w 4740335"/>
              <a:gd name="connsiteY5" fmla="*/ 3717011 h 4048081"/>
              <a:gd name="connsiteX6" fmla="*/ 3909206 w 4740335"/>
              <a:gd name="connsiteY6" fmla="*/ 3717011 h 4048081"/>
              <a:gd name="connsiteX7" fmla="*/ 3683614 w 4740335"/>
              <a:gd name="connsiteY7" fmla="*/ 3480046 h 4048081"/>
              <a:gd name="connsiteX8" fmla="*/ 3446148 w 4740335"/>
              <a:gd name="connsiteY8" fmla="*/ 1335514 h 4048081"/>
              <a:gd name="connsiteX9" fmla="*/ 3683614 w 4740335"/>
              <a:gd name="connsiteY9" fmla="*/ 1098549 h 4048081"/>
              <a:gd name="connsiteX10" fmla="*/ 236546 w 4740335"/>
              <a:gd name="connsiteY10" fmla="*/ 1098549 h 4048081"/>
              <a:gd name="connsiteX11" fmla="*/ 1052628 w 4740335"/>
              <a:gd name="connsiteY11" fmla="*/ 1098549 h 4048081"/>
              <a:gd name="connsiteX12" fmla="*/ 1289174 w 4740335"/>
              <a:gd name="connsiteY12" fmla="*/ 1335514 h 4048081"/>
              <a:gd name="connsiteX13" fmla="*/ 1289174 w 4740335"/>
              <a:gd name="connsiteY13" fmla="*/ 2449249 h 4048081"/>
              <a:gd name="connsiteX14" fmla="*/ 1052628 w 4740335"/>
              <a:gd name="connsiteY14" fmla="*/ 2686214 h 4048081"/>
              <a:gd name="connsiteX15" fmla="*/ 1052628 w 4740335"/>
              <a:gd name="connsiteY15" fmla="*/ 3480046 h 4048081"/>
              <a:gd name="connsiteX16" fmla="*/ 827910 w 4740335"/>
              <a:gd name="connsiteY16" fmla="*/ 3717011 h 4048081"/>
              <a:gd name="connsiteX17" fmla="*/ 473091 w 4740335"/>
              <a:gd name="connsiteY17" fmla="*/ 3717011 h 4048081"/>
              <a:gd name="connsiteX18" fmla="*/ 236546 w 4740335"/>
              <a:gd name="connsiteY18" fmla="*/ 3480046 h 4048081"/>
              <a:gd name="connsiteX19" fmla="*/ 236546 w 4740335"/>
              <a:gd name="connsiteY19" fmla="*/ 2686214 h 4048081"/>
              <a:gd name="connsiteX20" fmla="*/ 0 w 4740335"/>
              <a:gd name="connsiteY20" fmla="*/ 2449249 h 4048081"/>
              <a:gd name="connsiteX21" fmla="*/ 0 w 4740335"/>
              <a:gd name="connsiteY21" fmla="*/ 1335514 h 4048081"/>
              <a:gd name="connsiteX22" fmla="*/ 236546 w 4740335"/>
              <a:gd name="connsiteY22" fmla="*/ 1098549 h 4048081"/>
              <a:gd name="connsiteX23" fmla="*/ 1895194 w 4740335"/>
              <a:gd name="connsiteY23" fmla="*/ 993211 h 4048081"/>
              <a:gd name="connsiteX24" fmla="*/ 2845141 w 4740335"/>
              <a:gd name="connsiteY24" fmla="*/ 993211 h 4048081"/>
              <a:gd name="connsiteX25" fmla="*/ 3130125 w 4740335"/>
              <a:gd name="connsiteY25" fmla="*/ 1277385 h 4048081"/>
              <a:gd name="connsiteX26" fmla="*/ 3130125 w 4740335"/>
              <a:gd name="connsiteY26" fmla="*/ 2568008 h 4048081"/>
              <a:gd name="connsiteX27" fmla="*/ 2845141 w 4740335"/>
              <a:gd name="connsiteY27" fmla="*/ 2852182 h 4048081"/>
              <a:gd name="connsiteX28" fmla="*/ 2845141 w 4740335"/>
              <a:gd name="connsiteY28" fmla="*/ 3763907 h 4048081"/>
              <a:gd name="connsiteX29" fmla="*/ 2572031 w 4740335"/>
              <a:gd name="connsiteY29" fmla="*/ 4048081 h 4048081"/>
              <a:gd name="connsiteX30" fmla="*/ 2168304 w 4740335"/>
              <a:gd name="connsiteY30" fmla="*/ 4048081 h 4048081"/>
              <a:gd name="connsiteX31" fmla="*/ 1895194 w 4740335"/>
              <a:gd name="connsiteY31" fmla="*/ 3763907 h 4048081"/>
              <a:gd name="connsiteX32" fmla="*/ 1895194 w 4740335"/>
              <a:gd name="connsiteY32" fmla="*/ 2852182 h 4048081"/>
              <a:gd name="connsiteX33" fmla="*/ 1610210 w 4740335"/>
              <a:gd name="connsiteY33" fmla="*/ 2568008 h 4048081"/>
              <a:gd name="connsiteX34" fmla="*/ 1610210 w 4740335"/>
              <a:gd name="connsiteY34" fmla="*/ 1277385 h 4048081"/>
              <a:gd name="connsiteX35" fmla="*/ 1895194 w 4740335"/>
              <a:gd name="connsiteY35" fmla="*/ 993211 h 4048081"/>
              <a:gd name="connsiteX36" fmla="*/ 4093246 w 4740335"/>
              <a:gd name="connsiteY36" fmla="*/ 245790 h 4048081"/>
              <a:gd name="connsiteX37" fmla="*/ 4479495 w 4740335"/>
              <a:gd name="connsiteY37" fmla="*/ 637055 h 4048081"/>
              <a:gd name="connsiteX38" fmla="*/ 4093246 w 4740335"/>
              <a:gd name="connsiteY38" fmla="*/ 1028320 h 4048081"/>
              <a:gd name="connsiteX39" fmla="*/ 3706997 w 4740335"/>
              <a:gd name="connsiteY39" fmla="*/ 637055 h 4048081"/>
              <a:gd name="connsiteX40" fmla="*/ 4093246 w 4740335"/>
              <a:gd name="connsiteY40" fmla="*/ 245790 h 4048081"/>
              <a:gd name="connsiteX41" fmla="*/ 644584 w 4740335"/>
              <a:gd name="connsiteY41" fmla="*/ 245790 h 4048081"/>
              <a:gd name="connsiteX42" fmla="*/ 1028326 w 4740335"/>
              <a:gd name="connsiteY42" fmla="*/ 637055 h 4048081"/>
              <a:gd name="connsiteX43" fmla="*/ 644584 w 4740335"/>
              <a:gd name="connsiteY43" fmla="*/ 1028320 h 4048081"/>
              <a:gd name="connsiteX44" fmla="*/ 260842 w 4740335"/>
              <a:gd name="connsiteY44" fmla="*/ 637055 h 4048081"/>
              <a:gd name="connsiteX45" fmla="*/ 644584 w 4740335"/>
              <a:gd name="connsiteY45" fmla="*/ 245790 h 4048081"/>
              <a:gd name="connsiteX46" fmla="*/ 2367657 w 4740335"/>
              <a:gd name="connsiteY46" fmla="*/ 0 h 4048081"/>
              <a:gd name="connsiteX47" fmla="*/ 2819118 w 4740335"/>
              <a:gd name="connsiteY47" fmla="*/ 453969 h 4048081"/>
              <a:gd name="connsiteX48" fmla="*/ 2367657 w 4740335"/>
              <a:gd name="connsiteY48" fmla="*/ 907938 h 4048081"/>
              <a:gd name="connsiteX49" fmla="*/ 1916196 w 4740335"/>
              <a:gd name="connsiteY49" fmla="*/ 453969 h 4048081"/>
              <a:gd name="connsiteX50" fmla="*/ 2367657 w 4740335"/>
              <a:gd name="connsiteY50" fmla="*/ 0 h 4048081"/>
              <a:gd name="connsiteX0" fmla="*/ 3683614 w 4563552"/>
              <a:gd name="connsiteY0" fmla="*/ 1098549 h 4048081"/>
              <a:gd name="connsiteX1" fmla="*/ 4502870 w 4563552"/>
              <a:gd name="connsiteY1" fmla="*/ 1098549 h 4048081"/>
              <a:gd name="connsiteX2" fmla="*/ 4502870 w 4563552"/>
              <a:gd name="connsiteY2" fmla="*/ 2686214 h 4048081"/>
              <a:gd name="connsiteX3" fmla="*/ 4502870 w 4563552"/>
              <a:gd name="connsiteY3" fmla="*/ 3480046 h 4048081"/>
              <a:gd name="connsiteX4" fmla="*/ 4265405 w 4563552"/>
              <a:gd name="connsiteY4" fmla="*/ 3717011 h 4048081"/>
              <a:gd name="connsiteX5" fmla="*/ 3909206 w 4563552"/>
              <a:gd name="connsiteY5" fmla="*/ 3717011 h 4048081"/>
              <a:gd name="connsiteX6" fmla="*/ 3683614 w 4563552"/>
              <a:gd name="connsiteY6" fmla="*/ 3480046 h 4048081"/>
              <a:gd name="connsiteX7" fmla="*/ 3446148 w 4563552"/>
              <a:gd name="connsiteY7" fmla="*/ 1335514 h 4048081"/>
              <a:gd name="connsiteX8" fmla="*/ 3683614 w 4563552"/>
              <a:gd name="connsiteY8" fmla="*/ 1098549 h 4048081"/>
              <a:gd name="connsiteX9" fmla="*/ 236546 w 4563552"/>
              <a:gd name="connsiteY9" fmla="*/ 1098549 h 4048081"/>
              <a:gd name="connsiteX10" fmla="*/ 1052628 w 4563552"/>
              <a:gd name="connsiteY10" fmla="*/ 1098549 h 4048081"/>
              <a:gd name="connsiteX11" fmla="*/ 1289174 w 4563552"/>
              <a:gd name="connsiteY11" fmla="*/ 1335514 h 4048081"/>
              <a:gd name="connsiteX12" fmla="*/ 1289174 w 4563552"/>
              <a:gd name="connsiteY12" fmla="*/ 2449249 h 4048081"/>
              <a:gd name="connsiteX13" fmla="*/ 1052628 w 4563552"/>
              <a:gd name="connsiteY13" fmla="*/ 2686214 h 4048081"/>
              <a:gd name="connsiteX14" fmla="*/ 1052628 w 4563552"/>
              <a:gd name="connsiteY14" fmla="*/ 3480046 h 4048081"/>
              <a:gd name="connsiteX15" fmla="*/ 827910 w 4563552"/>
              <a:gd name="connsiteY15" fmla="*/ 3717011 h 4048081"/>
              <a:gd name="connsiteX16" fmla="*/ 473091 w 4563552"/>
              <a:gd name="connsiteY16" fmla="*/ 3717011 h 4048081"/>
              <a:gd name="connsiteX17" fmla="*/ 236546 w 4563552"/>
              <a:gd name="connsiteY17" fmla="*/ 3480046 h 4048081"/>
              <a:gd name="connsiteX18" fmla="*/ 236546 w 4563552"/>
              <a:gd name="connsiteY18" fmla="*/ 2686214 h 4048081"/>
              <a:gd name="connsiteX19" fmla="*/ 0 w 4563552"/>
              <a:gd name="connsiteY19" fmla="*/ 2449249 h 4048081"/>
              <a:gd name="connsiteX20" fmla="*/ 0 w 4563552"/>
              <a:gd name="connsiteY20" fmla="*/ 1335514 h 4048081"/>
              <a:gd name="connsiteX21" fmla="*/ 236546 w 4563552"/>
              <a:gd name="connsiteY21" fmla="*/ 1098549 h 4048081"/>
              <a:gd name="connsiteX22" fmla="*/ 1895194 w 4563552"/>
              <a:gd name="connsiteY22" fmla="*/ 993211 h 4048081"/>
              <a:gd name="connsiteX23" fmla="*/ 2845141 w 4563552"/>
              <a:gd name="connsiteY23" fmla="*/ 993211 h 4048081"/>
              <a:gd name="connsiteX24" fmla="*/ 3130125 w 4563552"/>
              <a:gd name="connsiteY24" fmla="*/ 1277385 h 4048081"/>
              <a:gd name="connsiteX25" fmla="*/ 3130125 w 4563552"/>
              <a:gd name="connsiteY25" fmla="*/ 2568008 h 4048081"/>
              <a:gd name="connsiteX26" fmla="*/ 2845141 w 4563552"/>
              <a:gd name="connsiteY26" fmla="*/ 2852182 h 4048081"/>
              <a:gd name="connsiteX27" fmla="*/ 2845141 w 4563552"/>
              <a:gd name="connsiteY27" fmla="*/ 3763907 h 4048081"/>
              <a:gd name="connsiteX28" fmla="*/ 2572031 w 4563552"/>
              <a:gd name="connsiteY28" fmla="*/ 4048081 h 4048081"/>
              <a:gd name="connsiteX29" fmla="*/ 2168304 w 4563552"/>
              <a:gd name="connsiteY29" fmla="*/ 4048081 h 4048081"/>
              <a:gd name="connsiteX30" fmla="*/ 1895194 w 4563552"/>
              <a:gd name="connsiteY30" fmla="*/ 3763907 h 4048081"/>
              <a:gd name="connsiteX31" fmla="*/ 1895194 w 4563552"/>
              <a:gd name="connsiteY31" fmla="*/ 2852182 h 4048081"/>
              <a:gd name="connsiteX32" fmla="*/ 1610210 w 4563552"/>
              <a:gd name="connsiteY32" fmla="*/ 2568008 h 4048081"/>
              <a:gd name="connsiteX33" fmla="*/ 1610210 w 4563552"/>
              <a:gd name="connsiteY33" fmla="*/ 1277385 h 4048081"/>
              <a:gd name="connsiteX34" fmla="*/ 1895194 w 4563552"/>
              <a:gd name="connsiteY34" fmla="*/ 993211 h 4048081"/>
              <a:gd name="connsiteX35" fmla="*/ 4093246 w 4563552"/>
              <a:gd name="connsiteY35" fmla="*/ 245790 h 4048081"/>
              <a:gd name="connsiteX36" fmla="*/ 4479495 w 4563552"/>
              <a:gd name="connsiteY36" fmla="*/ 637055 h 4048081"/>
              <a:gd name="connsiteX37" fmla="*/ 4093246 w 4563552"/>
              <a:gd name="connsiteY37" fmla="*/ 1028320 h 4048081"/>
              <a:gd name="connsiteX38" fmla="*/ 3706997 w 4563552"/>
              <a:gd name="connsiteY38" fmla="*/ 637055 h 4048081"/>
              <a:gd name="connsiteX39" fmla="*/ 4093246 w 4563552"/>
              <a:gd name="connsiteY39" fmla="*/ 245790 h 4048081"/>
              <a:gd name="connsiteX40" fmla="*/ 644584 w 4563552"/>
              <a:gd name="connsiteY40" fmla="*/ 245790 h 4048081"/>
              <a:gd name="connsiteX41" fmla="*/ 1028326 w 4563552"/>
              <a:gd name="connsiteY41" fmla="*/ 637055 h 4048081"/>
              <a:gd name="connsiteX42" fmla="*/ 644584 w 4563552"/>
              <a:gd name="connsiteY42" fmla="*/ 1028320 h 4048081"/>
              <a:gd name="connsiteX43" fmla="*/ 260842 w 4563552"/>
              <a:gd name="connsiteY43" fmla="*/ 637055 h 4048081"/>
              <a:gd name="connsiteX44" fmla="*/ 644584 w 4563552"/>
              <a:gd name="connsiteY44" fmla="*/ 245790 h 4048081"/>
              <a:gd name="connsiteX45" fmla="*/ 2367657 w 4563552"/>
              <a:gd name="connsiteY45" fmla="*/ 0 h 4048081"/>
              <a:gd name="connsiteX46" fmla="*/ 2819118 w 4563552"/>
              <a:gd name="connsiteY46" fmla="*/ 453969 h 4048081"/>
              <a:gd name="connsiteX47" fmla="*/ 2367657 w 4563552"/>
              <a:gd name="connsiteY47" fmla="*/ 907938 h 4048081"/>
              <a:gd name="connsiteX48" fmla="*/ 1916196 w 4563552"/>
              <a:gd name="connsiteY48" fmla="*/ 453969 h 4048081"/>
              <a:gd name="connsiteX49" fmla="*/ 2367657 w 4563552"/>
              <a:gd name="connsiteY49"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4093246 w 4502873"/>
              <a:gd name="connsiteY34" fmla="*/ 245790 h 4048081"/>
              <a:gd name="connsiteX35" fmla="*/ 4479495 w 4502873"/>
              <a:gd name="connsiteY35" fmla="*/ 637055 h 4048081"/>
              <a:gd name="connsiteX36" fmla="*/ 4093246 w 4502873"/>
              <a:gd name="connsiteY36" fmla="*/ 1028320 h 4048081"/>
              <a:gd name="connsiteX37" fmla="*/ 3706997 w 4502873"/>
              <a:gd name="connsiteY37" fmla="*/ 637055 h 4048081"/>
              <a:gd name="connsiteX38" fmla="*/ 4093246 w 4502873"/>
              <a:gd name="connsiteY38" fmla="*/ 245790 h 4048081"/>
              <a:gd name="connsiteX39" fmla="*/ 644584 w 4502873"/>
              <a:gd name="connsiteY39" fmla="*/ 245790 h 4048081"/>
              <a:gd name="connsiteX40" fmla="*/ 1028326 w 4502873"/>
              <a:gd name="connsiteY40" fmla="*/ 637055 h 4048081"/>
              <a:gd name="connsiteX41" fmla="*/ 644584 w 4502873"/>
              <a:gd name="connsiteY41" fmla="*/ 1028320 h 4048081"/>
              <a:gd name="connsiteX42" fmla="*/ 260842 w 4502873"/>
              <a:gd name="connsiteY42" fmla="*/ 637055 h 4048081"/>
              <a:gd name="connsiteX43" fmla="*/ 644584 w 4502873"/>
              <a:gd name="connsiteY43" fmla="*/ 245790 h 4048081"/>
              <a:gd name="connsiteX44" fmla="*/ 2367657 w 4502873"/>
              <a:gd name="connsiteY44" fmla="*/ 0 h 4048081"/>
              <a:gd name="connsiteX45" fmla="*/ 2819118 w 4502873"/>
              <a:gd name="connsiteY45" fmla="*/ 453969 h 4048081"/>
              <a:gd name="connsiteX46" fmla="*/ 2367657 w 4502873"/>
              <a:gd name="connsiteY46" fmla="*/ 907938 h 4048081"/>
              <a:gd name="connsiteX47" fmla="*/ 1916196 w 4502873"/>
              <a:gd name="connsiteY47" fmla="*/ 453969 h 4048081"/>
              <a:gd name="connsiteX48" fmla="*/ 2367657 w 4502873"/>
              <a:gd name="connsiteY48"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3706997 w 4502873"/>
              <a:gd name="connsiteY34" fmla="*/ 637055 h 4048081"/>
              <a:gd name="connsiteX35" fmla="*/ 4479495 w 4502873"/>
              <a:gd name="connsiteY35" fmla="*/ 637055 h 4048081"/>
              <a:gd name="connsiteX36" fmla="*/ 4093246 w 4502873"/>
              <a:gd name="connsiteY36" fmla="*/ 1028320 h 4048081"/>
              <a:gd name="connsiteX37" fmla="*/ 3706997 w 4502873"/>
              <a:gd name="connsiteY37" fmla="*/ 637055 h 4048081"/>
              <a:gd name="connsiteX38" fmla="*/ 644584 w 4502873"/>
              <a:gd name="connsiteY38" fmla="*/ 245790 h 4048081"/>
              <a:gd name="connsiteX39" fmla="*/ 1028326 w 4502873"/>
              <a:gd name="connsiteY39" fmla="*/ 637055 h 4048081"/>
              <a:gd name="connsiteX40" fmla="*/ 644584 w 4502873"/>
              <a:gd name="connsiteY40" fmla="*/ 1028320 h 4048081"/>
              <a:gd name="connsiteX41" fmla="*/ 260842 w 4502873"/>
              <a:gd name="connsiteY41" fmla="*/ 637055 h 4048081"/>
              <a:gd name="connsiteX42" fmla="*/ 644584 w 4502873"/>
              <a:gd name="connsiteY42" fmla="*/ 245790 h 4048081"/>
              <a:gd name="connsiteX43" fmla="*/ 2367657 w 4502873"/>
              <a:gd name="connsiteY43" fmla="*/ 0 h 4048081"/>
              <a:gd name="connsiteX44" fmla="*/ 2819118 w 4502873"/>
              <a:gd name="connsiteY44" fmla="*/ 453969 h 4048081"/>
              <a:gd name="connsiteX45" fmla="*/ 2367657 w 4502873"/>
              <a:gd name="connsiteY45" fmla="*/ 907938 h 4048081"/>
              <a:gd name="connsiteX46" fmla="*/ 1916196 w 4502873"/>
              <a:gd name="connsiteY46" fmla="*/ 453969 h 4048081"/>
              <a:gd name="connsiteX47" fmla="*/ 2367657 w 4502873"/>
              <a:gd name="connsiteY47"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3706997 w 4502873"/>
              <a:gd name="connsiteY34" fmla="*/ 637055 h 4048081"/>
              <a:gd name="connsiteX35" fmla="*/ 4093246 w 4502873"/>
              <a:gd name="connsiteY35" fmla="*/ 1028320 h 4048081"/>
              <a:gd name="connsiteX36" fmla="*/ 3706997 w 4502873"/>
              <a:gd name="connsiteY36" fmla="*/ 637055 h 4048081"/>
              <a:gd name="connsiteX37" fmla="*/ 644584 w 4502873"/>
              <a:gd name="connsiteY37" fmla="*/ 245790 h 4048081"/>
              <a:gd name="connsiteX38" fmla="*/ 1028326 w 4502873"/>
              <a:gd name="connsiteY38" fmla="*/ 637055 h 4048081"/>
              <a:gd name="connsiteX39" fmla="*/ 644584 w 4502873"/>
              <a:gd name="connsiteY39" fmla="*/ 1028320 h 4048081"/>
              <a:gd name="connsiteX40" fmla="*/ 260842 w 4502873"/>
              <a:gd name="connsiteY40" fmla="*/ 637055 h 4048081"/>
              <a:gd name="connsiteX41" fmla="*/ 644584 w 4502873"/>
              <a:gd name="connsiteY41" fmla="*/ 245790 h 4048081"/>
              <a:gd name="connsiteX42" fmla="*/ 2367657 w 4502873"/>
              <a:gd name="connsiteY42" fmla="*/ 0 h 4048081"/>
              <a:gd name="connsiteX43" fmla="*/ 2819118 w 4502873"/>
              <a:gd name="connsiteY43" fmla="*/ 453969 h 4048081"/>
              <a:gd name="connsiteX44" fmla="*/ 2367657 w 4502873"/>
              <a:gd name="connsiteY44" fmla="*/ 907938 h 4048081"/>
              <a:gd name="connsiteX45" fmla="*/ 1916196 w 4502873"/>
              <a:gd name="connsiteY45" fmla="*/ 453969 h 4048081"/>
              <a:gd name="connsiteX46" fmla="*/ 2367657 w 4502873"/>
              <a:gd name="connsiteY46"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644584 w 4502873"/>
              <a:gd name="connsiteY34" fmla="*/ 245790 h 4048081"/>
              <a:gd name="connsiteX35" fmla="*/ 1028326 w 4502873"/>
              <a:gd name="connsiteY35" fmla="*/ 637055 h 4048081"/>
              <a:gd name="connsiteX36" fmla="*/ 644584 w 4502873"/>
              <a:gd name="connsiteY36" fmla="*/ 1028320 h 4048081"/>
              <a:gd name="connsiteX37" fmla="*/ 260842 w 4502873"/>
              <a:gd name="connsiteY37" fmla="*/ 637055 h 4048081"/>
              <a:gd name="connsiteX38" fmla="*/ 644584 w 4502873"/>
              <a:gd name="connsiteY38" fmla="*/ 245790 h 4048081"/>
              <a:gd name="connsiteX39" fmla="*/ 2367657 w 4502873"/>
              <a:gd name="connsiteY39" fmla="*/ 0 h 4048081"/>
              <a:gd name="connsiteX40" fmla="*/ 2819118 w 4502873"/>
              <a:gd name="connsiteY40" fmla="*/ 453969 h 4048081"/>
              <a:gd name="connsiteX41" fmla="*/ 2367657 w 4502873"/>
              <a:gd name="connsiteY41" fmla="*/ 907938 h 4048081"/>
              <a:gd name="connsiteX42" fmla="*/ 1916196 w 4502873"/>
              <a:gd name="connsiteY42" fmla="*/ 453969 h 4048081"/>
              <a:gd name="connsiteX43" fmla="*/ 2367657 w 4502873"/>
              <a:gd name="connsiteY43" fmla="*/ 0 h 4048081"/>
              <a:gd name="connsiteX0" fmla="*/ 3446148 w 4502873"/>
              <a:gd name="connsiteY0" fmla="*/ 1335514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236546 w 4502873"/>
              <a:gd name="connsiteY7" fmla="*/ 1098549 h 4048081"/>
              <a:gd name="connsiteX8" fmla="*/ 1052628 w 4502873"/>
              <a:gd name="connsiteY8" fmla="*/ 1098549 h 4048081"/>
              <a:gd name="connsiteX9" fmla="*/ 1289174 w 4502873"/>
              <a:gd name="connsiteY9" fmla="*/ 1335514 h 4048081"/>
              <a:gd name="connsiteX10" fmla="*/ 1289174 w 4502873"/>
              <a:gd name="connsiteY10" fmla="*/ 2449249 h 4048081"/>
              <a:gd name="connsiteX11" fmla="*/ 1052628 w 4502873"/>
              <a:gd name="connsiteY11" fmla="*/ 2686214 h 4048081"/>
              <a:gd name="connsiteX12" fmla="*/ 1052628 w 4502873"/>
              <a:gd name="connsiteY12" fmla="*/ 3480046 h 4048081"/>
              <a:gd name="connsiteX13" fmla="*/ 827910 w 4502873"/>
              <a:gd name="connsiteY13" fmla="*/ 3717011 h 4048081"/>
              <a:gd name="connsiteX14" fmla="*/ 473091 w 4502873"/>
              <a:gd name="connsiteY14" fmla="*/ 3717011 h 4048081"/>
              <a:gd name="connsiteX15" fmla="*/ 236546 w 4502873"/>
              <a:gd name="connsiteY15" fmla="*/ 3480046 h 4048081"/>
              <a:gd name="connsiteX16" fmla="*/ 236546 w 4502873"/>
              <a:gd name="connsiteY16" fmla="*/ 2686214 h 4048081"/>
              <a:gd name="connsiteX17" fmla="*/ 0 w 4502873"/>
              <a:gd name="connsiteY17" fmla="*/ 2449249 h 4048081"/>
              <a:gd name="connsiteX18" fmla="*/ 0 w 4502873"/>
              <a:gd name="connsiteY18" fmla="*/ 1335514 h 4048081"/>
              <a:gd name="connsiteX19" fmla="*/ 236546 w 4502873"/>
              <a:gd name="connsiteY19" fmla="*/ 1098549 h 4048081"/>
              <a:gd name="connsiteX20" fmla="*/ 1895194 w 4502873"/>
              <a:gd name="connsiteY20" fmla="*/ 993211 h 4048081"/>
              <a:gd name="connsiteX21" fmla="*/ 2845141 w 4502873"/>
              <a:gd name="connsiteY21" fmla="*/ 993211 h 4048081"/>
              <a:gd name="connsiteX22" fmla="*/ 3130125 w 4502873"/>
              <a:gd name="connsiteY22" fmla="*/ 1277385 h 4048081"/>
              <a:gd name="connsiteX23" fmla="*/ 3130125 w 4502873"/>
              <a:gd name="connsiteY23" fmla="*/ 2568008 h 4048081"/>
              <a:gd name="connsiteX24" fmla="*/ 2845141 w 4502873"/>
              <a:gd name="connsiteY24" fmla="*/ 2852182 h 4048081"/>
              <a:gd name="connsiteX25" fmla="*/ 2845141 w 4502873"/>
              <a:gd name="connsiteY25" fmla="*/ 3763907 h 4048081"/>
              <a:gd name="connsiteX26" fmla="*/ 2572031 w 4502873"/>
              <a:gd name="connsiteY26" fmla="*/ 4048081 h 4048081"/>
              <a:gd name="connsiteX27" fmla="*/ 2168304 w 4502873"/>
              <a:gd name="connsiteY27" fmla="*/ 4048081 h 4048081"/>
              <a:gd name="connsiteX28" fmla="*/ 1895194 w 4502873"/>
              <a:gd name="connsiteY28" fmla="*/ 3763907 h 4048081"/>
              <a:gd name="connsiteX29" fmla="*/ 1895194 w 4502873"/>
              <a:gd name="connsiteY29" fmla="*/ 2852182 h 4048081"/>
              <a:gd name="connsiteX30" fmla="*/ 1610210 w 4502873"/>
              <a:gd name="connsiteY30" fmla="*/ 2568008 h 4048081"/>
              <a:gd name="connsiteX31" fmla="*/ 1610210 w 4502873"/>
              <a:gd name="connsiteY31" fmla="*/ 1277385 h 4048081"/>
              <a:gd name="connsiteX32" fmla="*/ 1895194 w 4502873"/>
              <a:gd name="connsiteY32" fmla="*/ 993211 h 4048081"/>
              <a:gd name="connsiteX33" fmla="*/ 644584 w 4502873"/>
              <a:gd name="connsiteY33" fmla="*/ 245790 h 4048081"/>
              <a:gd name="connsiteX34" fmla="*/ 1028326 w 4502873"/>
              <a:gd name="connsiteY34" fmla="*/ 637055 h 4048081"/>
              <a:gd name="connsiteX35" fmla="*/ 644584 w 4502873"/>
              <a:gd name="connsiteY35" fmla="*/ 1028320 h 4048081"/>
              <a:gd name="connsiteX36" fmla="*/ 260842 w 4502873"/>
              <a:gd name="connsiteY36" fmla="*/ 637055 h 4048081"/>
              <a:gd name="connsiteX37" fmla="*/ 644584 w 4502873"/>
              <a:gd name="connsiteY37" fmla="*/ 245790 h 4048081"/>
              <a:gd name="connsiteX38" fmla="*/ 2367657 w 4502873"/>
              <a:gd name="connsiteY38" fmla="*/ 0 h 4048081"/>
              <a:gd name="connsiteX39" fmla="*/ 2819118 w 4502873"/>
              <a:gd name="connsiteY39" fmla="*/ 453969 h 4048081"/>
              <a:gd name="connsiteX40" fmla="*/ 2367657 w 4502873"/>
              <a:gd name="connsiteY40" fmla="*/ 907938 h 4048081"/>
              <a:gd name="connsiteX41" fmla="*/ 1916196 w 4502873"/>
              <a:gd name="connsiteY41" fmla="*/ 453969 h 4048081"/>
              <a:gd name="connsiteX42" fmla="*/ 2367657 w 4502873"/>
              <a:gd name="connsiteY42" fmla="*/ 0 h 4048081"/>
              <a:gd name="connsiteX0" fmla="*/ 3446148 w 4502873"/>
              <a:gd name="connsiteY0" fmla="*/ 1335514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446148 w 4502873"/>
              <a:gd name="connsiteY5" fmla="*/ 1335514 h 4048081"/>
              <a:gd name="connsiteX6" fmla="*/ 236546 w 4502873"/>
              <a:gd name="connsiteY6" fmla="*/ 1098549 h 4048081"/>
              <a:gd name="connsiteX7" fmla="*/ 1052628 w 4502873"/>
              <a:gd name="connsiteY7" fmla="*/ 1098549 h 4048081"/>
              <a:gd name="connsiteX8" fmla="*/ 1289174 w 4502873"/>
              <a:gd name="connsiteY8" fmla="*/ 1335514 h 4048081"/>
              <a:gd name="connsiteX9" fmla="*/ 1289174 w 4502873"/>
              <a:gd name="connsiteY9" fmla="*/ 2449249 h 4048081"/>
              <a:gd name="connsiteX10" fmla="*/ 1052628 w 4502873"/>
              <a:gd name="connsiteY10" fmla="*/ 2686214 h 4048081"/>
              <a:gd name="connsiteX11" fmla="*/ 1052628 w 4502873"/>
              <a:gd name="connsiteY11" fmla="*/ 3480046 h 4048081"/>
              <a:gd name="connsiteX12" fmla="*/ 827910 w 4502873"/>
              <a:gd name="connsiteY12" fmla="*/ 3717011 h 4048081"/>
              <a:gd name="connsiteX13" fmla="*/ 473091 w 4502873"/>
              <a:gd name="connsiteY13" fmla="*/ 3717011 h 4048081"/>
              <a:gd name="connsiteX14" fmla="*/ 236546 w 4502873"/>
              <a:gd name="connsiteY14" fmla="*/ 3480046 h 4048081"/>
              <a:gd name="connsiteX15" fmla="*/ 236546 w 4502873"/>
              <a:gd name="connsiteY15" fmla="*/ 2686214 h 4048081"/>
              <a:gd name="connsiteX16" fmla="*/ 0 w 4502873"/>
              <a:gd name="connsiteY16" fmla="*/ 2449249 h 4048081"/>
              <a:gd name="connsiteX17" fmla="*/ 0 w 4502873"/>
              <a:gd name="connsiteY17" fmla="*/ 1335514 h 4048081"/>
              <a:gd name="connsiteX18" fmla="*/ 236546 w 4502873"/>
              <a:gd name="connsiteY18" fmla="*/ 1098549 h 4048081"/>
              <a:gd name="connsiteX19" fmla="*/ 1895194 w 4502873"/>
              <a:gd name="connsiteY19" fmla="*/ 993211 h 4048081"/>
              <a:gd name="connsiteX20" fmla="*/ 2845141 w 4502873"/>
              <a:gd name="connsiteY20" fmla="*/ 993211 h 4048081"/>
              <a:gd name="connsiteX21" fmla="*/ 3130125 w 4502873"/>
              <a:gd name="connsiteY21" fmla="*/ 1277385 h 4048081"/>
              <a:gd name="connsiteX22" fmla="*/ 3130125 w 4502873"/>
              <a:gd name="connsiteY22" fmla="*/ 2568008 h 4048081"/>
              <a:gd name="connsiteX23" fmla="*/ 2845141 w 4502873"/>
              <a:gd name="connsiteY23" fmla="*/ 2852182 h 4048081"/>
              <a:gd name="connsiteX24" fmla="*/ 2845141 w 4502873"/>
              <a:gd name="connsiteY24" fmla="*/ 3763907 h 4048081"/>
              <a:gd name="connsiteX25" fmla="*/ 2572031 w 4502873"/>
              <a:gd name="connsiteY25" fmla="*/ 4048081 h 4048081"/>
              <a:gd name="connsiteX26" fmla="*/ 2168304 w 4502873"/>
              <a:gd name="connsiteY26" fmla="*/ 4048081 h 4048081"/>
              <a:gd name="connsiteX27" fmla="*/ 1895194 w 4502873"/>
              <a:gd name="connsiteY27" fmla="*/ 3763907 h 4048081"/>
              <a:gd name="connsiteX28" fmla="*/ 1895194 w 4502873"/>
              <a:gd name="connsiteY28" fmla="*/ 2852182 h 4048081"/>
              <a:gd name="connsiteX29" fmla="*/ 1610210 w 4502873"/>
              <a:gd name="connsiteY29" fmla="*/ 2568008 h 4048081"/>
              <a:gd name="connsiteX30" fmla="*/ 1610210 w 4502873"/>
              <a:gd name="connsiteY30" fmla="*/ 1277385 h 4048081"/>
              <a:gd name="connsiteX31" fmla="*/ 1895194 w 4502873"/>
              <a:gd name="connsiteY31" fmla="*/ 993211 h 4048081"/>
              <a:gd name="connsiteX32" fmla="*/ 644584 w 4502873"/>
              <a:gd name="connsiteY32" fmla="*/ 245790 h 4048081"/>
              <a:gd name="connsiteX33" fmla="*/ 1028326 w 4502873"/>
              <a:gd name="connsiteY33" fmla="*/ 637055 h 4048081"/>
              <a:gd name="connsiteX34" fmla="*/ 644584 w 4502873"/>
              <a:gd name="connsiteY34" fmla="*/ 1028320 h 4048081"/>
              <a:gd name="connsiteX35" fmla="*/ 260842 w 4502873"/>
              <a:gd name="connsiteY35" fmla="*/ 637055 h 4048081"/>
              <a:gd name="connsiteX36" fmla="*/ 644584 w 4502873"/>
              <a:gd name="connsiteY36" fmla="*/ 245790 h 4048081"/>
              <a:gd name="connsiteX37" fmla="*/ 2367657 w 4502873"/>
              <a:gd name="connsiteY37" fmla="*/ 0 h 4048081"/>
              <a:gd name="connsiteX38" fmla="*/ 2819118 w 4502873"/>
              <a:gd name="connsiteY38" fmla="*/ 453969 h 4048081"/>
              <a:gd name="connsiteX39" fmla="*/ 2367657 w 4502873"/>
              <a:gd name="connsiteY39" fmla="*/ 907938 h 4048081"/>
              <a:gd name="connsiteX40" fmla="*/ 1916196 w 4502873"/>
              <a:gd name="connsiteY40" fmla="*/ 453969 h 4048081"/>
              <a:gd name="connsiteX41" fmla="*/ 2367657 w 4502873"/>
              <a:gd name="connsiteY41" fmla="*/ 0 h 4048081"/>
              <a:gd name="connsiteX0" fmla="*/ 3446148 w 4543194"/>
              <a:gd name="connsiteY0" fmla="*/ 1335514 h 4048081"/>
              <a:gd name="connsiteX1" fmla="*/ 4502870 w 4543194"/>
              <a:gd name="connsiteY1" fmla="*/ 3480046 h 4048081"/>
              <a:gd name="connsiteX2" fmla="*/ 4265405 w 4543194"/>
              <a:gd name="connsiteY2" fmla="*/ 3717011 h 4048081"/>
              <a:gd name="connsiteX3" fmla="*/ 3909206 w 4543194"/>
              <a:gd name="connsiteY3" fmla="*/ 3717011 h 4048081"/>
              <a:gd name="connsiteX4" fmla="*/ 3446148 w 4543194"/>
              <a:gd name="connsiteY4" fmla="*/ 1335514 h 4048081"/>
              <a:gd name="connsiteX5" fmla="*/ 236546 w 4543194"/>
              <a:gd name="connsiteY5" fmla="*/ 1098549 h 4048081"/>
              <a:gd name="connsiteX6" fmla="*/ 1052628 w 4543194"/>
              <a:gd name="connsiteY6" fmla="*/ 1098549 h 4048081"/>
              <a:gd name="connsiteX7" fmla="*/ 1289174 w 4543194"/>
              <a:gd name="connsiteY7" fmla="*/ 1335514 h 4048081"/>
              <a:gd name="connsiteX8" fmla="*/ 1289174 w 4543194"/>
              <a:gd name="connsiteY8" fmla="*/ 2449249 h 4048081"/>
              <a:gd name="connsiteX9" fmla="*/ 1052628 w 4543194"/>
              <a:gd name="connsiteY9" fmla="*/ 2686214 h 4048081"/>
              <a:gd name="connsiteX10" fmla="*/ 1052628 w 4543194"/>
              <a:gd name="connsiteY10" fmla="*/ 3480046 h 4048081"/>
              <a:gd name="connsiteX11" fmla="*/ 827910 w 4543194"/>
              <a:gd name="connsiteY11" fmla="*/ 3717011 h 4048081"/>
              <a:gd name="connsiteX12" fmla="*/ 473091 w 4543194"/>
              <a:gd name="connsiteY12" fmla="*/ 3717011 h 4048081"/>
              <a:gd name="connsiteX13" fmla="*/ 236546 w 4543194"/>
              <a:gd name="connsiteY13" fmla="*/ 3480046 h 4048081"/>
              <a:gd name="connsiteX14" fmla="*/ 236546 w 4543194"/>
              <a:gd name="connsiteY14" fmla="*/ 2686214 h 4048081"/>
              <a:gd name="connsiteX15" fmla="*/ 0 w 4543194"/>
              <a:gd name="connsiteY15" fmla="*/ 2449249 h 4048081"/>
              <a:gd name="connsiteX16" fmla="*/ 0 w 4543194"/>
              <a:gd name="connsiteY16" fmla="*/ 1335514 h 4048081"/>
              <a:gd name="connsiteX17" fmla="*/ 236546 w 4543194"/>
              <a:gd name="connsiteY17" fmla="*/ 1098549 h 4048081"/>
              <a:gd name="connsiteX18" fmla="*/ 1895194 w 4543194"/>
              <a:gd name="connsiteY18" fmla="*/ 993211 h 4048081"/>
              <a:gd name="connsiteX19" fmla="*/ 2845141 w 4543194"/>
              <a:gd name="connsiteY19" fmla="*/ 993211 h 4048081"/>
              <a:gd name="connsiteX20" fmla="*/ 3130125 w 4543194"/>
              <a:gd name="connsiteY20" fmla="*/ 1277385 h 4048081"/>
              <a:gd name="connsiteX21" fmla="*/ 3130125 w 4543194"/>
              <a:gd name="connsiteY21" fmla="*/ 2568008 h 4048081"/>
              <a:gd name="connsiteX22" fmla="*/ 2845141 w 4543194"/>
              <a:gd name="connsiteY22" fmla="*/ 2852182 h 4048081"/>
              <a:gd name="connsiteX23" fmla="*/ 2845141 w 4543194"/>
              <a:gd name="connsiteY23" fmla="*/ 3763907 h 4048081"/>
              <a:gd name="connsiteX24" fmla="*/ 2572031 w 4543194"/>
              <a:gd name="connsiteY24" fmla="*/ 4048081 h 4048081"/>
              <a:gd name="connsiteX25" fmla="*/ 2168304 w 4543194"/>
              <a:gd name="connsiteY25" fmla="*/ 4048081 h 4048081"/>
              <a:gd name="connsiteX26" fmla="*/ 1895194 w 4543194"/>
              <a:gd name="connsiteY26" fmla="*/ 3763907 h 4048081"/>
              <a:gd name="connsiteX27" fmla="*/ 1895194 w 4543194"/>
              <a:gd name="connsiteY27" fmla="*/ 2852182 h 4048081"/>
              <a:gd name="connsiteX28" fmla="*/ 1610210 w 4543194"/>
              <a:gd name="connsiteY28" fmla="*/ 2568008 h 4048081"/>
              <a:gd name="connsiteX29" fmla="*/ 1610210 w 4543194"/>
              <a:gd name="connsiteY29" fmla="*/ 1277385 h 4048081"/>
              <a:gd name="connsiteX30" fmla="*/ 1895194 w 4543194"/>
              <a:gd name="connsiteY30" fmla="*/ 993211 h 4048081"/>
              <a:gd name="connsiteX31" fmla="*/ 644584 w 4543194"/>
              <a:gd name="connsiteY31" fmla="*/ 245790 h 4048081"/>
              <a:gd name="connsiteX32" fmla="*/ 1028326 w 4543194"/>
              <a:gd name="connsiteY32" fmla="*/ 637055 h 4048081"/>
              <a:gd name="connsiteX33" fmla="*/ 644584 w 4543194"/>
              <a:gd name="connsiteY33" fmla="*/ 1028320 h 4048081"/>
              <a:gd name="connsiteX34" fmla="*/ 260842 w 4543194"/>
              <a:gd name="connsiteY34" fmla="*/ 637055 h 4048081"/>
              <a:gd name="connsiteX35" fmla="*/ 644584 w 4543194"/>
              <a:gd name="connsiteY35" fmla="*/ 245790 h 4048081"/>
              <a:gd name="connsiteX36" fmla="*/ 2367657 w 4543194"/>
              <a:gd name="connsiteY36" fmla="*/ 0 h 4048081"/>
              <a:gd name="connsiteX37" fmla="*/ 2819118 w 4543194"/>
              <a:gd name="connsiteY37" fmla="*/ 453969 h 4048081"/>
              <a:gd name="connsiteX38" fmla="*/ 2367657 w 4543194"/>
              <a:gd name="connsiteY38" fmla="*/ 907938 h 4048081"/>
              <a:gd name="connsiteX39" fmla="*/ 1916196 w 4543194"/>
              <a:gd name="connsiteY39" fmla="*/ 453969 h 4048081"/>
              <a:gd name="connsiteX40" fmla="*/ 2367657 w 4543194"/>
              <a:gd name="connsiteY40" fmla="*/ 0 h 4048081"/>
              <a:gd name="connsiteX0" fmla="*/ 3446148 w 4278007"/>
              <a:gd name="connsiteY0" fmla="*/ 1335514 h 4048081"/>
              <a:gd name="connsiteX1" fmla="*/ 4265405 w 4278007"/>
              <a:gd name="connsiteY1" fmla="*/ 3717011 h 4048081"/>
              <a:gd name="connsiteX2" fmla="*/ 3909206 w 4278007"/>
              <a:gd name="connsiteY2" fmla="*/ 3717011 h 4048081"/>
              <a:gd name="connsiteX3" fmla="*/ 3446148 w 4278007"/>
              <a:gd name="connsiteY3" fmla="*/ 1335514 h 4048081"/>
              <a:gd name="connsiteX4" fmla="*/ 236546 w 4278007"/>
              <a:gd name="connsiteY4" fmla="*/ 1098549 h 4048081"/>
              <a:gd name="connsiteX5" fmla="*/ 1052628 w 4278007"/>
              <a:gd name="connsiteY5" fmla="*/ 1098549 h 4048081"/>
              <a:gd name="connsiteX6" fmla="*/ 1289174 w 4278007"/>
              <a:gd name="connsiteY6" fmla="*/ 1335514 h 4048081"/>
              <a:gd name="connsiteX7" fmla="*/ 1289174 w 4278007"/>
              <a:gd name="connsiteY7" fmla="*/ 2449249 h 4048081"/>
              <a:gd name="connsiteX8" fmla="*/ 1052628 w 4278007"/>
              <a:gd name="connsiteY8" fmla="*/ 2686214 h 4048081"/>
              <a:gd name="connsiteX9" fmla="*/ 1052628 w 4278007"/>
              <a:gd name="connsiteY9" fmla="*/ 3480046 h 4048081"/>
              <a:gd name="connsiteX10" fmla="*/ 827910 w 4278007"/>
              <a:gd name="connsiteY10" fmla="*/ 3717011 h 4048081"/>
              <a:gd name="connsiteX11" fmla="*/ 473091 w 4278007"/>
              <a:gd name="connsiteY11" fmla="*/ 3717011 h 4048081"/>
              <a:gd name="connsiteX12" fmla="*/ 236546 w 4278007"/>
              <a:gd name="connsiteY12" fmla="*/ 3480046 h 4048081"/>
              <a:gd name="connsiteX13" fmla="*/ 236546 w 4278007"/>
              <a:gd name="connsiteY13" fmla="*/ 2686214 h 4048081"/>
              <a:gd name="connsiteX14" fmla="*/ 0 w 4278007"/>
              <a:gd name="connsiteY14" fmla="*/ 2449249 h 4048081"/>
              <a:gd name="connsiteX15" fmla="*/ 0 w 4278007"/>
              <a:gd name="connsiteY15" fmla="*/ 1335514 h 4048081"/>
              <a:gd name="connsiteX16" fmla="*/ 236546 w 4278007"/>
              <a:gd name="connsiteY16" fmla="*/ 1098549 h 4048081"/>
              <a:gd name="connsiteX17" fmla="*/ 1895194 w 4278007"/>
              <a:gd name="connsiteY17" fmla="*/ 993211 h 4048081"/>
              <a:gd name="connsiteX18" fmla="*/ 2845141 w 4278007"/>
              <a:gd name="connsiteY18" fmla="*/ 993211 h 4048081"/>
              <a:gd name="connsiteX19" fmla="*/ 3130125 w 4278007"/>
              <a:gd name="connsiteY19" fmla="*/ 1277385 h 4048081"/>
              <a:gd name="connsiteX20" fmla="*/ 3130125 w 4278007"/>
              <a:gd name="connsiteY20" fmla="*/ 2568008 h 4048081"/>
              <a:gd name="connsiteX21" fmla="*/ 2845141 w 4278007"/>
              <a:gd name="connsiteY21" fmla="*/ 2852182 h 4048081"/>
              <a:gd name="connsiteX22" fmla="*/ 2845141 w 4278007"/>
              <a:gd name="connsiteY22" fmla="*/ 3763907 h 4048081"/>
              <a:gd name="connsiteX23" fmla="*/ 2572031 w 4278007"/>
              <a:gd name="connsiteY23" fmla="*/ 4048081 h 4048081"/>
              <a:gd name="connsiteX24" fmla="*/ 2168304 w 4278007"/>
              <a:gd name="connsiteY24" fmla="*/ 4048081 h 4048081"/>
              <a:gd name="connsiteX25" fmla="*/ 1895194 w 4278007"/>
              <a:gd name="connsiteY25" fmla="*/ 3763907 h 4048081"/>
              <a:gd name="connsiteX26" fmla="*/ 1895194 w 4278007"/>
              <a:gd name="connsiteY26" fmla="*/ 2852182 h 4048081"/>
              <a:gd name="connsiteX27" fmla="*/ 1610210 w 4278007"/>
              <a:gd name="connsiteY27" fmla="*/ 2568008 h 4048081"/>
              <a:gd name="connsiteX28" fmla="*/ 1610210 w 4278007"/>
              <a:gd name="connsiteY28" fmla="*/ 1277385 h 4048081"/>
              <a:gd name="connsiteX29" fmla="*/ 1895194 w 4278007"/>
              <a:gd name="connsiteY29" fmla="*/ 993211 h 4048081"/>
              <a:gd name="connsiteX30" fmla="*/ 644584 w 4278007"/>
              <a:gd name="connsiteY30" fmla="*/ 245790 h 4048081"/>
              <a:gd name="connsiteX31" fmla="*/ 1028326 w 4278007"/>
              <a:gd name="connsiteY31" fmla="*/ 637055 h 4048081"/>
              <a:gd name="connsiteX32" fmla="*/ 644584 w 4278007"/>
              <a:gd name="connsiteY32" fmla="*/ 1028320 h 4048081"/>
              <a:gd name="connsiteX33" fmla="*/ 260842 w 4278007"/>
              <a:gd name="connsiteY33" fmla="*/ 637055 h 4048081"/>
              <a:gd name="connsiteX34" fmla="*/ 644584 w 4278007"/>
              <a:gd name="connsiteY34" fmla="*/ 245790 h 4048081"/>
              <a:gd name="connsiteX35" fmla="*/ 2367657 w 4278007"/>
              <a:gd name="connsiteY35" fmla="*/ 0 h 4048081"/>
              <a:gd name="connsiteX36" fmla="*/ 2819118 w 4278007"/>
              <a:gd name="connsiteY36" fmla="*/ 453969 h 4048081"/>
              <a:gd name="connsiteX37" fmla="*/ 2367657 w 4278007"/>
              <a:gd name="connsiteY37" fmla="*/ 907938 h 4048081"/>
              <a:gd name="connsiteX38" fmla="*/ 1916196 w 4278007"/>
              <a:gd name="connsiteY38" fmla="*/ 453969 h 4048081"/>
              <a:gd name="connsiteX39" fmla="*/ 2367657 w 4278007"/>
              <a:gd name="connsiteY39" fmla="*/ 0 h 4048081"/>
              <a:gd name="connsiteX0" fmla="*/ 3446148 w 3909209"/>
              <a:gd name="connsiteY0" fmla="*/ 1335514 h 4048081"/>
              <a:gd name="connsiteX1" fmla="*/ 3909206 w 3909209"/>
              <a:gd name="connsiteY1" fmla="*/ 3717011 h 4048081"/>
              <a:gd name="connsiteX2" fmla="*/ 3446148 w 3909209"/>
              <a:gd name="connsiteY2" fmla="*/ 1335514 h 4048081"/>
              <a:gd name="connsiteX3" fmla="*/ 236546 w 3909209"/>
              <a:gd name="connsiteY3" fmla="*/ 1098549 h 4048081"/>
              <a:gd name="connsiteX4" fmla="*/ 1052628 w 3909209"/>
              <a:gd name="connsiteY4" fmla="*/ 1098549 h 4048081"/>
              <a:gd name="connsiteX5" fmla="*/ 1289174 w 3909209"/>
              <a:gd name="connsiteY5" fmla="*/ 1335514 h 4048081"/>
              <a:gd name="connsiteX6" fmla="*/ 1289174 w 3909209"/>
              <a:gd name="connsiteY6" fmla="*/ 2449249 h 4048081"/>
              <a:gd name="connsiteX7" fmla="*/ 1052628 w 3909209"/>
              <a:gd name="connsiteY7" fmla="*/ 2686214 h 4048081"/>
              <a:gd name="connsiteX8" fmla="*/ 1052628 w 3909209"/>
              <a:gd name="connsiteY8" fmla="*/ 3480046 h 4048081"/>
              <a:gd name="connsiteX9" fmla="*/ 827910 w 3909209"/>
              <a:gd name="connsiteY9" fmla="*/ 3717011 h 4048081"/>
              <a:gd name="connsiteX10" fmla="*/ 473091 w 3909209"/>
              <a:gd name="connsiteY10" fmla="*/ 3717011 h 4048081"/>
              <a:gd name="connsiteX11" fmla="*/ 236546 w 3909209"/>
              <a:gd name="connsiteY11" fmla="*/ 3480046 h 4048081"/>
              <a:gd name="connsiteX12" fmla="*/ 236546 w 3909209"/>
              <a:gd name="connsiteY12" fmla="*/ 2686214 h 4048081"/>
              <a:gd name="connsiteX13" fmla="*/ 0 w 3909209"/>
              <a:gd name="connsiteY13" fmla="*/ 2449249 h 4048081"/>
              <a:gd name="connsiteX14" fmla="*/ 0 w 3909209"/>
              <a:gd name="connsiteY14" fmla="*/ 1335514 h 4048081"/>
              <a:gd name="connsiteX15" fmla="*/ 236546 w 3909209"/>
              <a:gd name="connsiteY15" fmla="*/ 1098549 h 4048081"/>
              <a:gd name="connsiteX16" fmla="*/ 1895194 w 3909209"/>
              <a:gd name="connsiteY16" fmla="*/ 993211 h 4048081"/>
              <a:gd name="connsiteX17" fmla="*/ 2845141 w 3909209"/>
              <a:gd name="connsiteY17" fmla="*/ 993211 h 4048081"/>
              <a:gd name="connsiteX18" fmla="*/ 3130125 w 3909209"/>
              <a:gd name="connsiteY18" fmla="*/ 1277385 h 4048081"/>
              <a:gd name="connsiteX19" fmla="*/ 3130125 w 3909209"/>
              <a:gd name="connsiteY19" fmla="*/ 2568008 h 4048081"/>
              <a:gd name="connsiteX20" fmla="*/ 2845141 w 3909209"/>
              <a:gd name="connsiteY20" fmla="*/ 2852182 h 4048081"/>
              <a:gd name="connsiteX21" fmla="*/ 2845141 w 3909209"/>
              <a:gd name="connsiteY21" fmla="*/ 3763907 h 4048081"/>
              <a:gd name="connsiteX22" fmla="*/ 2572031 w 3909209"/>
              <a:gd name="connsiteY22" fmla="*/ 4048081 h 4048081"/>
              <a:gd name="connsiteX23" fmla="*/ 2168304 w 3909209"/>
              <a:gd name="connsiteY23" fmla="*/ 4048081 h 4048081"/>
              <a:gd name="connsiteX24" fmla="*/ 1895194 w 3909209"/>
              <a:gd name="connsiteY24" fmla="*/ 3763907 h 4048081"/>
              <a:gd name="connsiteX25" fmla="*/ 1895194 w 3909209"/>
              <a:gd name="connsiteY25" fmla="*/ 2852182 h 4048081"/>
              <a:gd name="connsiteX26" fmla="*/ 1610210 w 3909209"/>
              <a:gd name="connsiteY26" fmla="*/ 2568008 h 4048081"/>
              <a:gd name="connsiteX27" fmla="*/ 1610210 w 3909209"/>
              <a:gd name="connsiteY27" fmla="*/ 1277385 h 4048081"/>
              <a:gd name="connsiteX28" fmla="*/ 1895194 w 3909209"/>
              <a:gd name="connsiteY28" fmla="*/ 993211 h 4048081"/>
              <a:gd name="connsiteX29" fmla="*/ 644584 w 3909209"/>
              <a:gd name="connsiteY29" fmla="*/ 245790 h 4048081"/>
              <a:gd name="connsiteX30" fmla="*/ 1028326 w 3909209"/>
              <a:gd name="connsiteY30" fmla="*/ 637055 h 4048081"/>
              <a:gd name="connsiteX31" fmla="*/ 644584 w 3909209"/>
              <a:gd name="connsiteY31" fmla="*/ 1028320 h 4048081"/>
              <a:gd name="connsiteX32" fmla="*/ 260842 w 3909209"/>
              <a:gd name="connsiteY32" fmla="*/ 637055 h 4048081"/>
              <a:gd name="connsiteX33" fmla="*/ 644584 w 3909209"/>
              <a:gd name="connsiteY33" fmla="*/ 245790 h 4048081"/>
              <a:gd name="connsiteX34" fmla="*/ 2367657 w 3909209"/>
              <a:gd name="connsiteY34" fmla="*/ 0 h 4048081"/>
              <a:gd name="connsiteX35" fmla="*/ 2819118 w 3909209"/>
              <a:gd name="connsiteY35" fmla="*/ 453969 h 4048081"/>
              <a:gd name="connsiteX36" fmla="*/ 2367657 w 3909209"/>
              <a:gd name="connsiteY36" fmla="*/ 907938 h 4048081"/>
              <a:gd name="connsiteX37" fmla="*/ 1916196 w 3909209"/>
              <a:gd name="connsiteY37" fmla="*/ 453969 h 4048081"/>
              <a:gd name="connsiteX38" fmla="*/ 2367657 w 3909209"/>
              <a:gd name="connsiteY38" fmla="*/ 0 h 4048081"/>
              <a:gd name="connsiteX0" fmla="*/ 236546 w 3130121"/>
              <a:gd name="connsiteY0" fmla="*/ 1098549 h 4048081"/>
              <a:gd name="connsiteX1" fmla="*/ 1052628 w 3130121"/>
              <a:gd name="connsiteY1" fmla="*/ 1098549 h 4048081"/>
              <a:gd name="connsiteX2" fmla="*/ 1289174 w 3130121"/>
              <a:gd name="connsiteY2" fmla="*/ 1335514 h 4048081"/>
              <a:gd name="connsiteX3" fmla="*/ 1289174 w 3130121"/>
              <a:gd name="connsiteY3" fmla="*/ 2449249 h 4048081"/>
              <a:gd name="connsiteX4" fmla="*/ 1052628 w 3130121"/>
              <a:gd name="connsiteY4" fmla="*/ 2686214 h 4048081"/>
              <a:gd name="connsiteX5" fmla="*/ 1052628 w 3130121"/>
              <a:gd name="connsiteY5" fmla="*/ 3480046 h 4048081"/>
              <a:gd name="connsiteX6" fmla="*/ 827910 w 3130121"/>
              <a:gd name="connsiteY6" fmla="*/ 3717011 h 4048081"/>
              <a:gd name="connsiteX7" fmla="*/ 473091 w 3130121"/>
              <a:gd name="connsiteY7" fmla="*/ 3717011 h 4048081"/>
              <a:gd name="connsiteX8" fmla="*/ 236546 w 3130121"/>
              <a:gd name="connsiteY8" fmla="*/ 3480046 h 4048081"/>
              <a:gd name="connsiteX9" fmla="*/ 236546 w 3130121"/>
              <a:gd name="connsiteY9" fmla="*/ 2686214 h 4048081"/>
              <a:gd name="connsiteX10" fmla="*/ 0 w 3130121"/>
              <a:gd name="connsiteY10" fmla="*/ 2449249 h 4048081"/>
              <a:gd name="connsiteX11" fmla="*/ 0 w 3130121"/>
              <a:gd name="connsiteY11" fmla="*/ 1335514 h 4048081"/>
              <a:gd name="connsiteX12" fmla="*/ 236546 w 3130121"/>
              <a:gd name="connsiteY12" fmla="*/ 1098549 h 4048081"/>
              <a:gd name="connsiteX13" fmla="*/ 1895194 w 3130121"/>
              <a:gd name="connsiteY13" fmla="*/ 993211 h 4048081"/>
              <a:gd name="connsiteX14" fmla="*/ 2845141 w 3130121"/>
              <a:gd name="connsiteY14" fmla="*/ 993211 h 4048081"/>
              <a:gd name="connsiteX15" fmla="*/ 3130125 w 3130121"/>
              <a:gd name="connsiteY15" fmla="*/ 1277385 h 4048081"/>
              <a:gd name="connsiteX16" fmla="*/ 3130125 w 3130121"/>
              <a:gd name="connsiteY16" fmla="*/ 2568008 h 4048081"/>
              <a:gd name="connsiteX17" fmla="*/ 2845141 w 3130121"/>
              <a:gd name="connsiteY17" fmla="*/ 2852182 h 4048081"/>
              <a:gd name="connsiteX18" fmla="*/ 2845141 w 3130121"/>
              <a:gd name="connsiteY18" fmla="*/ 3763907 h 4048081"/>
              <a:gd name="connsiteX19" fmla="*/ 2572031 w 3130121"/>
              <a:gd name="connsiteY19" fmla="*/ 4048081 h 4048081"/>
              <a:gd name="connsiteX20" fmla="*/ 2168304 w 3130121"/>
              <a:gd name="connsiteY20" fmla="*/ 4048081 h 4048081"/>
              <a:gd name="connsiteX21" fmla="*/ 1895194 w 3130121"/>
              <a:gd name="connsiteY21" fmla="*/ 3763907 h 4048081"/>
              <a:gd name="connsiteX22" fmla="*/ 1895194 w 3130121"/>
              <a:gd name="connsiteY22" fmla="*/ 2852182 h 4048081"/>
              <a:gd name="connsiteX23" fmla="*/ 1610210 w 3130121"/>
              <a:gd name="connsiteY23" fmla="*/ 2568008 h 4048081"/>
              <a:gd name="connsiteX24" fmla="*/ 1610210 w 3130121"/>
              <a:gd name="connsiteY24" fmla="*/ 1277385 h 4048081"/>
              <a:gd name="connsiteX25" fmla="*/ 1895194 w 3130121"/>
              <a:gd name="connsiteY25" fmla="*/ 993211 h 4048081"/>
              <a:gd name="connsiteX26" fmla="*/ 644584 w 3130121"/>
              <a:gd name="connsiteY26" fmla="*/ 245790 h 4048081"/>
              <a:gd name="connsiteX27" fmla="*/ 1028326 w 3130121"/>
              <a:gd name="connsiteY27" fmla="*/ 637055 h 4048081"/>
              <a:gd name="connsiteX28" fmla="*/ 644584 w 3130121"/>
              <a:gd name="connsiteY28" fmla="*/ 1028320 h 4048081"/>
              <a:gd name="connsiteX29" fmla="*/ 260842 w 3130121"/>
              <a:gd name="connsiteY29" fmla="*/ 637055 h 4048081"/>
              <a:gd name="connsiteX30" fmla="*/ 644584 w 3130121"/>
              <a:gd name="connsiteY30" fmla="*/ 245790 h 4048081"/>
              <a:gd name="connsiteX31" fmla="*/ 2367657 w 3130121"/>
              <a:gd name="connsiteY31" fmla="*/ 0 h 4048081"/>
              <a:gd name="connsiteX32" fmla="*/ 2819118 w 3130121"/>
              <a:gd name="connsiteY32" fmla="*/ 453969 h 4048081"/>
              <a:gd name="connsiteX33" fmla="*/ 2367657 w 3130121"/>
              <a:gd name="connsiteY33" fmla="*/ 907938 h 4048081"/>
              <a:gd name="connsiteX34" fmla="*/ 1916196 w 3130121"/>
              <a:gd name="connsiteY34" fmla="*/ 453969 h 4048081"/>
              <a:gd name="connsiteX35" fmla="*/ 2367657 w 3130121"/>
              <a:gd name="connsiteY35" fmla="*/ 0 h 4048081"/>
              <a:gd name="connsiteX0" fmla="*/ 236546 w 3130121"/>
              <a:gd name="connsiteY0" fmla="*/ 852752 h 3802284"/>
              <a:gd name="connsiteX1" fmla="*/ 1052628 w 3130121"/>
              <a:gd name="connsiteY1" fmla="*/ 852752 h 3802284"/>
              <a:gd name="connsiteX2" fmla="*/ 1289174 w 3130121"/>
              <a:gd name="connsiteY2" fmla="*/ 1089717 h 3802284"/>
              <a:gd name="connsiteX3" fmla="*/ 1289174 w 3130121"/>
              <a:gd name="connsiteY3" fmla="*/ 2203452 h 3802284"/>
              <a:gd name="connsiteX4" fmla="*/ 1052628 w 3130121"/>
              <a:gd name="connsiteY4" fmla="*/ 2440417 h 3802284"/>
              <a:gd name="connsiteX5" fmla="*/ 1052628 w 3130121"/>
              <a:gd name="connsiteY5" fmla="*/ 3234249 h 3802284"/>
              <a:gd name="connsiteX6" fmla="*/ 827910 w 3130121"/>
              <a:gd name="connsiteY6" fmla="*/ 3471214 h 3802284"/>
              <a:gd name="connsiteX7" fmla="*/ 473091 w 3130121"/>
              <a:gd name="connsiteY7" fmla="*/ 3471214 h 3802284"/>
              <a:gd name="connsiteX8" fmla="*/ 236546 w 3130121"/>
              <a:gd name="connsiteY8" fmla="*/ 3234249 h 3802284"/>
              <a:gd name="connsiteX9" fmla="*/ 236546 w 3130121"/>
              <a:gd name="connsiteY9" fmla="*/ 2440417 h 3802284"/>
              <a:gd name="connsiteX10" fmla="*/ 0 w 3130121"/>
              <a:gd name="connsiteY10" fmla="*/ 2203452 h 3802284"/>
              <a:gd name="connsiteX11" fmla="*/ 0 w 3130121"/>
              <a:gd name="connsiteY11" fmla="*/ 1089717 h 3802284"/>
              <a:gd name="connsiteX12" fmla="*/ 236546 w 3130121"/>
              <a:gd name="connsiteY12" fmla="*/ 852752 h 3802284"/>
              <a:gd name="connsiteX13" fmla="*/ 1895194 w 3130121"/>
              <a:gd name="connsiteY13" fmla="*/ 747414 h 3802284"/>
              <a:gd name="connsiteX14" fmla="*/ 2845141 w 3130121"/>
              <a:gd name="connsiteY14" fmla="*/ 747414 h 3802284"/>
              <a:gd name="connsiteX15" fmla="*/ 3130125 w 3130121"/>
              <a:gd name="connsiteY15" fmla="*/ 1031588 h 3802284"/>
              <a:gd name="connsiteX16" fmla="*/ 3130125 w 3130121"/>
              <a:gd name="connsiteY16" fmla="*/ 2322211 h 3802284"/>
              <a:gd name="connsiteX17" fmla="*/ 2845141 w 3130121"/>
              <a:gd name="connsiteY17" fmla="*/ 2606385 h 3802284"/>
              <a:gd name="connsiteX18" fmla="*/ 2845141 w 3130121"/>
              <a:gd name="connsiteY18" fmla="*/ 3518110 h 3802284"/>
              <a:gd name="connsiteX19" fmla="*/ 2572031 w 3130121"/>
              <a:gd name="connsiteY19" fmla="*/ 3802284 h 3802284"/>
              <a:gd name="connsiteX20" fmla="*/ 2168304 w 3130121"/>
              <a:gd name="connsiteY20" fmla="*/ 3802284 h 3802284"/>
              <a:gd name="connsiteX21" fmla="*/ 1895194 w 3130121"/>
              <a:gd name="connsiteY21" fmla="*/ 3518110 h 3802284"/>
              <a:gd name="connsiteX22" fmla="*/ 1895194 w 3130121"/>
              <a:gd name="connsiteY22" fmla="*/ 2606385 h 3802284"/>
              <a:gd name="connsiteX23" fmla="*/ 1610210 w 3130121"/>
              <a:gd name="connsiteY23" fmla="*/ 2322211 h 3802284"/>
              <a:gd name="connsiteX24" fmla="*/ 1610210 w 3130121"/>
              <a:gd name="connsiteY24" fmla="*/ 1031588 h 3802284"/>
              <a:gd name="connsiteX25" fmla="*/ 1895194 w 3130121"/>
              <a:gd name="connsiteY25" fmla="*/ 747414 h 3802284"/>
              <a:gd name="connsiteX26" fmla="*/ 644584 w 3130121"/>
              <a:gd name="connsiteY26" fmla="*/ -7 h 3802284"/>
              <a:gd name="connsiteX27" fmla="*/ 1028326 w 3130121"/>
              <a:gd name="connsiteY27" fmla="*/ 391258 h 3802284"/>
              <a:gd name="connsiteX28" fmla="*/ 644584 w 3130121"/>
              <a:gd name="connsiteY28" fmla="*/ 782523 h 3802284"/>
              <a:gd name="connsiteX29" fmla="*/ 260842 w 3130121"/>
              <a:gd name="connsiteY29" fmla="*/ 391258 h 3802284"/>
              <a:gd name="connsiteX30" fmla="*/ 644584 w 3130121"/>
              <a:gd name="connsiteY30" fmla="*/ -7 h 3802284"/>
              <a:gd name="connsiteX31" fmla="*/ 1916196 w 3130121"/>
              <a:gd name="connsiteY31" fmla="*/ 208172 h 3802284"/>
              <a:gd name="connsiteX32" fmla="*/ 2819118 w 3130121"/>
              <a:gd name="connsiteY32" fmla="*/ 208172 h 3802284"/>
              <a:gd name="connsiteX33" fmla="*/ 2367657 w 3130121"/>
              <a:gd name="connsiteY33" fmla="*/ 662141 h 3802284"/>
              <a:gd name="connsiteX34" fmla="*/ 1916196 w 3130121"/>
              <a:gd name="connsiteY34" fmla="*/ 208172 h 3802284"/>
              <a:gd name="connsiteX0" fmla="*/ 236546 w 3130121"/>
              <a:gd name="connsiteY0" fmla="*/ 852766 h 3802298"/>
              <a:gd name="connsiteX1" fmla="*/ 1052628 w 3130121"/>
              <a:gd name="connsiteY1" fmla="*/ 852766 h 3802298"/>
              <a:gd name="connsiteX2" fmla="*/ 1289174 w 3130121"/>
              <a:gd name="connsiteY2" fmla="*/ 1089731 h 3802298"/>
              <a:gd name="connsiteX3" fmla="*/ 1289174 w 3130121"/>
              <a:gd name="connsiteY3" fmla="*/ 2203466 h 3802298"/>
              <a:gd name="connsiteX4" fmla="*/ 1052628 w 3130121"/>
              <a:gd name="connsiteY4" fmla="*/ 2440431 h 3802298"/>
              <a:gd name="connsiteX5" fmla="*/ 1052628 w 3130121"/>
              <a:gd name="connsiteY5" fmla="*/ 3234263 h 3802298"/>
              <a:gd name="connsiteX6" fmla="*/ 827910 w 3130121"/>
              <a:gd name="connsiteY6" fmla="*/ 3471228 h 3802298"/>
              <a:gd name="connsiteX7" fmla="*/ 473091 w 3130121"/>
              <a:gd name="connsiteY7" fmla="*/ 3471228 h 3802298"/>
              <a:gd name="connsiteX8" fmla="*/ 236546 w 3130121"/>
              <a:gd name="connsiteY8" fmla="*/ 3234263 h 3802298"/>
              <a:gd name="connsiteX9" fmla="*/ 236546 w 3130121"/>
              <a:gd name="connsiteY9" fmla="*/ 2440431 h 3802298"/>
              <a:gd name="connsiteX10" fmla="*/ 0 w 3130121"/>
              <a:gd name="connsiteY10" fmla="*/ 2203466 h 3802298"/>
              <a:gd name="connsiteX11" fmla="*/ 0 w 3130121"/>
              <a:gd name="connsiteY11" fmla="*/ 1089731 h 3802298"/>
              <a:gd name="connsiteX12" fmla="*/ 236546 w 3130121"/>
              <a:gd name="connsiteY12" fmla="*/ 852766 h 3802298"/>
              <a:gd name="connsiteX13" fmla="*/ 1895194 w 3130121"/>
              <a:gd name="connsiteY13" fmla="*/ 747428 h 3802298"/>
              <a:gd name="connsiteX14" fmla="*/ 2845141 w 3130121"/>
              <a:gd name="connsiteY14" fmla="*/ 747428 h 3802298"/>
              <a:gd name="connsiteX15" fmla="*/ 3130125 w 3130121"/>
              <a:gd name="connsiteY15" fmla="*/ 1031602 h 3802298"/>
              <a:gd name="connsiteX16" fmla="*/ 3130125 w 3130121"/>
              <a:gd name="connsiteY16" fmla="*/ 2322225 h 3802298"/>
              <a:gd name="connsiteX17" fmla="*/ 2845141 w 3130121"/>
              <a:gd name="connsiteY17" fmla="*/ 2606399 h 3802298"/>
              <a:gd name="connsiteX18" fmla="*/ 2845141 w 3130121"/>
              <a:gd name="connsiteY18" fmla="*/ 3518124 h 3802298"/>
              <a:gd name="connsiteX19" fmla="*/ 2572031 w 3130121"/>
              <a:gd name="connsiteY19" fmla="*/ 3802298 h 3802298"/>
              <a:gd name="connsiteX20" fmla="*/ 2168304 w 3130121"/>
              <a:gd name="connsiteY20" fmla="*/ 3802298 h 3802298"/>
              <a:gd name="connsiteX21" fmla="*/ 1895194 w 3130121"/>
              <a:gd name="connsiteY21" fmla="*/ 3518124 h 3802298"/>
              <a:gd name="connsiteX22" fmla="*/ 1895194 w 3130121"/>
              <a:gd name="connsiteY22" fmla="*/ 2606399 h 3802298"/>
              <a:gd name="connsiteX23" fmla="*/ 1610210 w 3130121"/>
              <a:gd name="connsiteY23" fmla="*/ 2322225 h 3802298"/>
              <a:gd name="connsiteX24" fmla="*/ 1610210 w 3130121"/>
              <a:gd name="connsiteY24" fmla="*/ 1031602 h 3802298"/>
              <a:gd name="connsiteX25" fmla="*/ 1895194 w 3130121"/>
              <a:gd name="connsiteY25" fmla="*/ 747428 h 3802298"/>
              <a:gd name="connsiteX26" fmla="*/ 644584 w 3130121"/>
              <a:gd name="connsiteY26" fmla="*/ 7 h 3802298"/>
              <a:gd name="connsiteX27" fmla="*/ 1028326 w 3130121"/>
              <a:gd name="connsiteY27" fmla="*/ 391272 h 3802298"/>
              <a:gd name="connsiteX28" fmla="*/ 644584 w 3130121"/>
              <a:gd name="connsiteY28" fmla="*/ 782537 h 3802298"/>
              <a:gd name="connsiteX29" fmla="*/ 260842 w 3130121"/>
              <a:gd name="connsiteY29" fmla="*/ 391272 h 3802298"/>
              <a:gd name="connsiteX30" fmla="*/ 644584 w 3130121"/>
              <a:gd name="connsiteY30" fmla="*/ 7 h 3802298"/>
              <a:gd name="connsiteX31" fmla="*/ 2367657 w 3130121"/>
              <a:gd name="connsiteY31" fmla="*/ 662155 h 3802298"/>
              <a:gd name="connsiteX32" fmla="*/ 2819118 w 3130121"/>
              <a:gd name="connsiteY32" fmla="*/ 208186 h 3802298"/>
              <a:gd name="connsiteX33" fmla="*/ 2367657 w 3130121"/>
              <a:gd name="connsiteY33" fmla="*/ 662155 h 3802298"/>
              <a:gd name="connsiteX0" fmla="*/ 236546 w 3130121"/>
              <a:gd name="connsiteY0" fmla="*/ 852752 h 3802284"/>
              <a:gd name="connsiteX1" fmla="*/ 1052628 w 3130121"/>
              <a:gd name="connsiteY1" fmla="*/ 852752 h 3802284"/>
              <a:gd name="connsiteX2" fmla="*/ 1289174 w 3130121"/>
              <a:gd name="connsiteY2" fmla="*/ 1089717 h 3802284"/>
              <a:gd name="connsiteX3" fmla="*/ 1289174 w 3130121"/>
              <a:gd name="connsiteY3" fmla="*/ 2203452 h 3802284"/>
              <a:gd name="connsiteX4" fmla="*/ 1052628 w 3130121"/>
              <a:gd name="connsiteY4" fmla="*/ 2440417 h 3802284"/>
              <a:gd name="connsiteX5" fmla="*/ 1052628 w 3130121"/>
              <a:gd name="connsiteY5" fmla="*/ 3234249 h 3802284"/>
              <a:gd name="connsiteX6" fmla="*/ 827910 w 3130121"/>
              <a:gd name="connsiteY6" fmla="*/ 3471214 h 3802284"/>
              <a:gd name="connsiteX7" fmla="*/ 473091 w 3130121"/>
              <a:gd name="connsiteY7" fmla="*/ 3471214 h 3802284"/>
              <a:gd name="connsiteX8" fmla="*/ 236546 w 3130121"/>
              <a:gd name="connsiteY8" fmla="*/ 3234249 h 3802284"/>
              <a:gd name="connsiteX9" fmla="*/ 236546 w 3130121"/>
              <a:gd name="connsiteY9" fmla="*/ 2440417 h 3802284"/>
              <a:gd name="connsiteX10" fmla="*/ 0 w 3130121"/>
              <a:gd name="connsiteY10" fmla="*/ 2203452 h 3802284"/>
              <a:gd name="connsiteX11" fmla="*/ 0 w 3130121"/>
              <a:gd name="connsiteY11" fmla="*/ 1089717 h 3802284"/>
              <a:gd name="connsiteX12" fmla="*/ 236546 w 3130121"/>
              <a:gd name="connsiteY12" fmla="*/ 852752 h 3802284"/>
              <a:gd name="connsiteX13" fmla="*/ 1895194 w 3130121"/>
              <a:gd name="connsiteY13" fmla="*/ 747414 h 3802284"/>
              <a:gd name="connsiteX14" fmla="*/ 2845141 w 3130121"/>
              <a:gd name="connsiteY14" fmla="*/ 747414 h 3802284"/>
              <a:gd name="connsiteX15" fmla="*/ 3130125 w 3130121"/>
              <a:gd name="connsiteY15" fmla="*/ 1031588 h 3802284"/>
              <a:gd name="connsiteX16" fmla="*/ 3130125 w 3130121"/>
              <a:gd name="connsiteY16" fmla="*/ 2322211 h 3802284"/>
              <a:gd name="connsiteX17" fmla="*/ 2845141 w 3130121"/>
              <a:gd name="connsiteY17" fmla="*/ 2606385 h 3802284"/>
              <a:gd name="connsiteX18" fmla="*/ 2845141 w 3130121"/>
              <a:gd name="connsiteY18" fmla="*/ 3518110 h 3802284"/>
              <a:gd name="connsiteX19" fmla="*/ 2572031 w 3130121"/>
              <a:gd name="connsiteY19" fmla="*/ 3802284 h 3802284"/>
              <a:gd name="connsiteX20" fmla="*/ 2168304 w 3130121"/>
              <a:gd name="connsiteY20" fmla="*/ 3802284 h 3802284"/>
              <a:gd name="connsiteX21" fmla="*/ 1895194 w 3130121"/>
              <a:gd name="connsiteY21" fmla="*/ 3518110 h 3802284"/>
              <a:gd name="connsiteX22" fmla="*/ 1895194 w 3130121"/>
              <a:gd name="connsiteY22" fmla="*/ 2606385 h 3802284"/>
              <a:gd name="connsiteX23" fmla="*/ 1610210 w 3130121"/>
              <a:gd name="connsiteY23" fmla="*/ 2322211 h 3802284"/>
              <a:gd name="connsiteX24" fmla="*/ 1895194 w 3130121"/>
              <a:gd name="connsiteY24" fmla="*/ 747414 h 3802284"/>
              <a:gd name="connsiteX25" fmla="*/ 644584 w 3130121"/>
              <a:gd name="connsiteY25" fmla="*/ -7 h 3802284"/>
              <a:gd name="connsiteX26" fmla="*/ 1028326 w 3130121"/>
              <a:gd name="connsiteY26" fmla="*/ 391258 h 3802284"/>
              <a:gd name="connsiteX27" fmla="*/ 644584 w 3130121"/>
              <a:gd name="connsiteY27" fmla="*/ 782523 h 3802284"/>
              <a:gd name="connsiteX28" fmla="*/ 260842 w 3130121"/>
              <a:gd name="connsiteY28" fmla="*/ 391258 h 3802284"/>
              <a:gd name="connsiteX29" fmla="*/ 644584 w 3130121"/>
              <a:gd name="connsiteY29" fmla="*/ -7 h 3802284"/>
              <a:gd name="connsiteX30" fmla="*/ 2367657 w 3130121"/>
              <a:gd name="connsiteY30" fmla="*/ 662141 h 3802284"/>
              <a:gd name="connsiteX31" fmla="*/ 2819118 w 3130121"/>
              <a:gd name="connsiteY31" fmla="*/ 208172 h 3802284"/>
              <a:gd name="connsiteX32" fmla="*/ 2367657 w 3130121"/>
              <a:gd name="connsiteY32" fmla="*/ 662141 h 3802284"/>
              <a:gd name="connsiteX0" fmla="*/ 236546 w 3130121"/>
              <a:gd name="connsiteY0" fmla="*/ 852766 h 3802298"/>
              <a:gd name="connsiteX1" fmla="*/ 1052628 w 3130121"/>
              <a:gd name="connsiteY1" fmla="*/ 852766 h 3802298"/>
              <a:gd name="connsiteX2" fmla="*/ 1289174 w 3130121"/>
              <a:gd name="connsiteY2" fmla="*/ 1089731 h 3802298"/>
              <a:gd name="connsiteX3" fmla="*/ 1289174 w 3130121"/>
              <a:gd name="connsiteY3" fmla="*/ 2203466 h 3802298"/>
              <a:gd name="connsiteX4" fmla="*/ 1052628 w 3130121"/>
              <a:gd name="connsiteY4" fmla="*/ 2440431 h 3802298"/>
              <a:gd name="connsiteX5" fmla="*/ 1052628 w 3130121"/>
              <a:gd name="connsiteY5" fmla="*/ 3234263 h 3802298"/>
              <a:gd name="connsiteX6" fmla="*/ 827910 w 3130121"/>
              <a:gd name="connsiteY6" fmla="*/ 3471228 h 3802298"/>
              <a:gd name="connsiteX7" fmla="*/ 473091 w 3130121"/>
              <a:gd name="connsiteY7" fmla="*/ 3471228 h 3802298"/>
              <a:gd name="connsiteX8" fmla="*/ 236546 w 3130121"/>
              <a:gd name="connsiteY8" fmla="*/ 3234263 h 3802298"/>
              <a:gd name="connsiteX9" fmla="*/ 236546 w 3130121"/>
              <a:gd name="connsiteY9" fmla="*/ 2440431 h 3802298"/>
              <a:gd name="connsiteX10" fmla="*/ 0 w 3130121"/>
              <a:gd name="connsiteY10" fmla="*/ 2203466 h 3802298"/>
              <a:gd name="connsiteX11" fmla="*/ 0 w 3130121"/>
              <a:gd name="connsiteY11" fmla="*/ 1089731 h 3802298"/>
              <a:gd name="connsiteX12" fmla="*/ 236546 w 3130121"/>
              <a:gd name="connsiteY12" fmla="*/ 852766 h 3802298"/>
              <a:gd name="connsiteX13" fmla="*/ 1895194 w 3130121"/>
              <a:gd name="connsiteY13" fmla="*/ 747428 h 3802298"/>
              <a:gd name="connsiteX14" fmla="*/ 2845141 w 3130121"/>
              <a:gd name="connsiteY14" fmla="*/ 747428 h 3802298"/>
              <a:gd name="connsiteX15" fmla="*/ 3130125 w 3130121"/>
              <a:gd name="connsiteY15" fmla="*/ 1031602 h 3802298"/>
              <a:gd name="connsiteX16" fmla="*/ 3130125 w 3130121"/>
              <a:gd name="connsiteY16" fmla="*/ 2322225 h 3802298"/>
              <a:gd name="connsiteX17" fmla="*/ 2845141 w 3130121"/>
              <a:gd name="connsiteY17" fmla="*/ 2606399 h 3802298"/>
              <a:gd name="connsiteX18" fmla="*/ 2845141 w 3130121"/>
              <a:gd name="connsiteY18" fmla="*/ 3518124 h 3802298"/>
              <a:gd name="connsiteX19" fmla="*/ 2572031 w 3130121"/>
              <a:gd name="connsiteY19" fmla="*/ 3802298 h 3802298"/>
              <a:gd name="connsiteX20" fmla="*/ 2168304 w 3130121"/>
              <a:gd name="connsiteY20" fmla="*/ 3802298 h 3802298"/>
              <a:gd name="connsiteX21" fmla="*/ 1895194 w 3130121"/>
              <a:gd name="connsiteY21" fmla="*/ 3518124 h 3802298"/>
              <a:gd name="connsiteX22" fmla="*/ 1895194 w 3130121"/>
              <a:gd name="connsiteY22" fmla="*/ 2606399 h 3802298"/>
              <a:gd name="connsiteX23" fmla="*/ 1895194 w 3130121"/>
              <a:gd name="connsiteY23" fmla="*/ 747428 h 3802298"/>
              <a:gd name="connsiteX24" fmla="*/ 644584 w 3130121"/>
              <a:gd name="connsiteY24" fmla="*/ 7 h 3802298"/>
              <a:gd name="connsiteX25" fmla="*/ 1028326 w 3130121"/>
              <a:gd name="connsiteY25" fmla="*/ 391272 h 3802298"/>
              <a:gd name="connsiteX26" fmla="*/ 644584 w 3130121"/>
              <a:gd name="connsiteY26" fmla="*/ 782537 h 3802298"/>
              <a:gd name="connsiteX27" fmla="*/ 260842 w 3130121"/>
              <a:gd name="connsiteY27" fmla="*/ 391272 h 3802298"/>
              <a:gd name="connsiteX28" fmla="*/ 644584 w 3130121"/>
              <a:gd name="connsiteY28" fmla="*/ 7 h 3802298"/>
              <a:gd name="connsiteX29" fmla="*/ 2367657 w 3130121"/>
              <a:gd name="connsiteY29" fmla="*/ 662155 h 3802298"/>
              <a:gd name="connsiteX30" fmla="*/ 2819118 w 3130121"/>
              <a:gd name="connsiteY30" fmla="*/ 208186 h 3802298"/>
              <a:gd name="connsiteX31" fmla="*/ 2367657 w 3130121"/>
              <a:gd name="connsiteY31" fmla="*/ 662155 h 3802298"/>
              <a:gd name="connsiteX0" fmla="*/ 236546 w 3130121"/>
              <a:gd name="connsiteY0" fmla="*/ 852752 h 3802284"/>
              <a:gd name="connsiteX1" fmla="*/ 1052628 w 3130121"/>
              <a:gd name="connsiteY1" fmla="*/ 852752 h 3802284"/>
              <a:gd name="connsiteX2" fmla="*/ 1289174 w 3130121"/>
              <a:gd name="connsiteY2" fmla="*/ 1089717 h 3802284"/>
              <a:gd name="connsiteX3" fmla="*/ 1289174 w 3130121"/>
              <a:gd name="connsiteY3" fmla="*/ 2203452 h 3802284"/>
              <a:gd name="connsiteX4" fmla="*/ 1052628 w 3130121"/>
              <a:gd name="connsiteY4" fmla="*/ 2440417 h 3802284"/>
              <a:gd name="connsiteX5" fmla="*/ 1052628 w 3130121"/>
              <a:gd name="connsiteY5" fmla="*/ 3234249 h 3802284"/>
              <a:gd name="connsiteX6" fmla="*/ 827910 w 3130121"/>
              <a:gd name="connsiteY6" fmla="*/ 3471214 h 3802284"/>
              <a:gd name="connsiteX7" fmla="*/ 473091 w 3130121"/>
              <a:gd name="connsiteY7" fmla="*/ 3471214 h 3802284"/>
              <a:gd name="connsiteX8" fmla="*/ 236546 w 3130121"/>
              <a:gd name="connsiteY8" fmla="*/ 3234249 h 3802284"/>
              <a:gd name="connsiteX9" fmla="*/ 236546 w 3130121"/>
              <a:gd name="connsiteY9" fmla="*/ 2440417 h 3802284"/>
              <a:gd name="connsiteX10" fmla="*/ 0 w 3130121"/>
              <a:gd name="connsiteY10" fmla="*/ 2203452 h 3802284"/>
              <a:gd name="connsiteX11" fmla="*/ 0 w 3130121"/>
              <a:gd name="connsiteY11" fmla="*/ 1089717 h 3802284"/>
              <a:gd name="connsiteX12" fmla="*/ 236546 w 3130121"/>
              <a:gd name="connsiteY12" fmla="*/ 852752 h 3802284"/>
              <a:gd name="connsiteX13" fmla="*/ 1895194 w 3130121"/>
              <a:gd name="connsiteY13" fmla="*/ 747414 h 3802284"/>
              <a:gd name="connsiteX14" fmla="*/ 2845141 w 3130121"/>
              <a:gd name="connsiteY14" fmla="*/ 747414 h 3802284"/>
              <a:gd name="connsiteX15" fmla="*/ 3130125 w 3130121"/>
              <a:gd name="connsiteY15" fmla="*/ 1031588 h 3802284"/>
              <a:gd name="connsiteX16" fmla="*/ 3130125 w 3130121"/>
              <a:gd name="connsiteY16" fmla="*/ 2322211 h 3802284"/>
              <a:gd name="connsiteX17" fmla="*/ 2845141 w 3130121"/>
              <a:gd name="connsiteY17" fmla="*/ 2606385 h 3802284"/>
              <a:gd name="connsiteX18" fmla="*/ 2845141 w 3130121"/>
              <a:gd name="connsiteY18" fmla="*/ 3518110 h 3802284"/>
              <a:gd name="connsiteX19" fmla="*/ 2572031 w 3130121"/>
              <a:gd name="connsiteY19" fmla="*/ 3802284 h 3802284"/>
              <a:gd name="connsiteX20" fmla="*/ 2168304 w 3130121"/>
              <a:gd name="connsiteY20" fmla="*/ 3802284 h 3802284"/>
              <a:gd name="connsiteX21" fmla="*/ 1895194 w 3130121"/>
              <a:gd name="connsiteY21" fmla="*/ 3518110 h 3802284"/>
              <a:gd name="connsiteX22" fmla="*/ 1895194 w 3130121"/>
              <a:gd name="connsiteY22" fmla="*/ 747414 h 3802284"/>
              <a:gd name="connsiteX23" fmla="*/ 644584 w 3130121"/>
              <a:gd name="connsiteY23" fmla="*/ -7 h 3802284"/>
              <a:gd name="connsiteX24" fmla="*/ 1028326 w 3130121"/>
              <a:gd name="connsiteY24" fmla="*/ 391258 h 3802284"/>
              <a:gd name="connsiteX25" fmla="*/ 644584 w 3130121"/>
              <a:gd name="connsiteY25" fmla="*/ 782523 h 3802284"/>
              <a:gd name="connsiteX26" fmla="*/ 260842 w 3130121"/>
              <a:gd name="connsiteY26" fmla="*/ 391258 h 3802284"/>
              <a:gd name="connsiteX27" fmla="*/ 644584 w 3130121"/>
              <a:gd name="connsiteY27" fmla="*/ -7 h 3802284"/>
              <a:gd name="connsiteX28" fmla="*/ 2367657 w 3130121"/>
              <a:gd name="connsiteY28" fmla="*/ 662141 h 3802284"/>
              <a:gd name="connsiteX29" fmla="*/ 2819118 w 3130121"/>
              <a:gd name="connsiteY29" fmla="*/ 208172 h 3802284"/>
              <a:gd name="connsiteX30" fmla="*/ 2367657 w 3130121"/>
              <a:gd name="connsiteY30" fmla="*/ 662141 h 3802284"/>
              <a:gd name="connsiteX0" fmla="*/ 236546 w 3130121"/>
              <a:gd name="connsiteY0" fmla="*/ 852766 h 4028590"/>
              <a:gd name="connsiteX1" fmla="*/ 1052628 w 3130121"/>
              <a:gd name="connsiteY1" fmla="*/ 852766 h 4028590"/>
              <a:gd name="connsiteX2" fmla="*/ 1289174 w 3130121"/>
              <a:gd name="connsiteY2" fmla="*/ 1089731 h 4028590"/>
              <a:gd name="connsiteX3" fmla="*/ 1289174 w 3130121"/>
              <a:gd name="connsiteY3" fmla="*/ 2203466 h 4028590"/>
              <a:gd name="connsiteX4" fmla="*/ 1052628 w 3130121"/>
              <a:gd name="connsiteY4" fmla="*/ 2440431 h 4028590"/>
              <a:gd name="connsiteX5" fmla="*/ 1052628 w 3130121"/>
              <a:gd name="connsiteY5" fmla="*/ 3234263 h 4028590"/>
              <a:gd name="connsiteX6" fmla="*/ 827910 w 3130121"/>
              <a:gd name="connsiteY6" fmla="*/ 3471228 h 4028590"/>
              <a:gd name="connsiteX7" fmla="*/ 473091 w 3130121"/>
              <a:gd name="connsiteY7" fmla="*/ 3471228 h 4028590"/>
              <a:gd name="connsiteX8" fmla="*/ 236546 w 3130121"/>
              <a:gd name="connsiteY8" fmla="*/ 3234263 h 4028590"/>
              <a:gd name="connsiteX9" fmla="*/ 236546 w 3130121"/>
              <a:gd name="connsiteY9" fmla="*/ 2440431 h 4028590"/>
              <a:gd name="connsiteX10" fmla="*/ 0 w 3130121"/>
              <a:gd name="connsiteY10" fmla="*/ 2203466 h 4028590"/>
              <a:gd name="connsiteX11" fmla="*/ 0 w 3130121"/>
              <a:gd name="connsiteY11" fmla="*/ 1089731 h 4028590"/>
              <a:gd name="connsiteX12" fmla="*/ 236546 w 3130121"/>
              <a:gd name="connsiteY12" fmla="*/ 852766 h 4028590"/>
              <a:gd name="connsiteX13" fmla="*/ 1895194 w 3130121"/>
              <a:gd name="connsiteY13" fmla="*/ 747428 h 4028590"/>
              <a:gd name="connsiteX14" fmla="*/ 2845141 w 3130121"/>
              <a:gd name="connsiteY14" fmla="*/ 747428 h 4028590"/>
              <a:gd name="connsiteX15" fmla="*/ 3130125 w 3130121"/>
              <a:gd name="connsiteY15" fmla="*/ 1031602 h 4028590"/>
              <a:gd name="connsiteX16" fmla="*/ 3130125 w 3130121"/>
              <a:gd name="connsiteY16" fmla="*/ 2322225 h 4028590"/>
              <a:gd name="connsiteX17" fmla="*/ 2845141 w 3130121"/>
              <a:gd name="connsiteY17" fmla="*/ 2606399 h 4028590"/>
              <a:gd name="connsiteX18" fmla="*/ 2845141 w 3130121"/>
              <a:gd name="connsiteY18" fmla="*/ 3518124 h 4028590"/>
              <a:gd name="connsiteX19" fmla="*/ 2572031 w 3130121"/>
              <a:gd name="connsiteY19" fmla="*/ 3802298 h 4028590"/>
              <a:gd name="connsiteX20" fmla="*/ 2168304 w 3130121"/>
              <a:gd name="connsiteY20" fmla="*/ 3802298 h 4028590"/>
              <a:gd name="connsiteX21" fmla="*/ 1895194 w 3130121"/>
              <a:gd name="connsiteY21" fmla="*/ 747428 h 4028590"/>
              <a:gd name="connsiteX22" fmla="*/ 644584 w 3130121"/>
              <a:gd name="connsiteY22" fmla="*/ 7 h 4028590"/>
              <a:gd name="connsiteX23" fmla="*/ 1028326 w 3130121"/>
              <a:gd name="connsiteY23" fmla="*/ 391272 h 4028590"/>
              <a:gd name="connsiteX24" fmla="*/ 644584 w 3130121"/>
              <a:gd name="connsiteY24" fmla="*/ 782537 h 4028590"/>
              <a:gd name="connsiteX25" fmla="*/ 260842 w 3130121"/>
              <a:gd name="connsiteY25" fmla="*/ 391272 h 4028590"/>
              <a:gd name="connsiteX26" fmla="*/ 644584 w 3130121"/>
              <a:gd name="connsiteY26" fmla="*/ 7 h 4028590"/>
              <a:gd name="connsiteX27" fmla="*/ 2367657 w 3130121"/>
              <a:gd name="connsiteY27" fmla="*/ 662155 h 4028590"/>
              <a:gd name="connsiteX28" fmla="*/ 2819118 w 3130121"/>
              <a:gd name="connsiteY28" fmla="*/ 208186 h 4028590"/>
              <a:gd name="connsiteX29" fmla="*/ 2367657 w 3130121"/>
              <a:gd name="connsiteY29" fmla="*/ 662155 h 4028590"/>
              <a:gd name="connsiteX0" fmla="*/ 236546 w 3130121"/>
              <a:gd name="connsiteY0" fmla="*/ 852752 h 3975222"/>
              <a:gd name="connsiteX1" fmla="*/ 1052628 w 3130121"/>
              <a:gd name="connsiteY1" fmla="*/ 852752 h 3975222"/>
              <a:gd name="connsiteX2" fmla="*/ 1289174 w 3130121"/>
              <a:gd name="connsiteY2" fmla="*/ 1089717 h 3975222"/>
              <a:gd name="connsiteX3" fmla="*/ 1289174 w 3130121"/>
              <a:gd name="connsiteY3" fmla="*/ 2203452 h 3975222"/>
              <a:gd name="connsiteX4" fmla="*/ 1052628 w 3130121"/>
              <a:gd name="connsiteY4" fmla="*/ 2440417 h 3975222"/>
              <a:gd name="connsiteX5" fmla="*/ 1052628 w 3130121"/>
              <a:gd name="connsiteY5" fmla="*/ 3234249 h 3975222"/>
              <a:gd name="connsiteX6" fmla="*/ 827910 w 3130121"/>
              <a:gd name="connsiteY6" fmla="*/ 3471214 h 3975222"/>
              <a:gd name="connsiteX7" fmla="*/ 473091 w 3130121"/>
              <a:gd name="connsiteY7" fmla="*/ 3471214 h 3975222"/>
              <a:gd name="connsiteX8" fmla="*/ 236546 w 3130121"/>
              <a:gd name="connsiteY8" fmla="*/ 3234249 h 3975222"/>
              <a:gd name="connsiteX9" fmla="*/ 236546 w 3130121"/>
              <a:gd name="connsiteY9" fmla="*/ 2440417 h 3975222"/>
              <a:gd name="connsiteX10" fmla="*/ 0 w 3130121"/>
              <a:gd name="connsiteY10" fmla="*/ 2203452 h 3975222"/>
              <a:gd name="connsiteX11" fmla="*/ 0 w 3130121"/>
              <a:gd name="connsiteY11" fmla="*/ 1089717 h 3975222"/>
              <a:gd name="connsiteX12" fmla="*/ 236546 w 3130121"/>
              <a:gd name="connsiteY12" fmla="*/ 852752 h 3975222"/>
              <a:gd name="connsiteX13" fmla="*/ 1895194 w 3130121"/>
              <a:gd name="connsiteY13" fmla="*/ 747414 h 3975222"/>
              <a:gd name="connsiteX14" fmla="*/ 2845141 w 3130121"/>
              <a:gd name="connsiteY14" fmla="*/ 747414 h 3975222"/>
              <a:gd name="connsiteX15" fmla="*/ 3130125 w 3130121"/>
              <a:gd name="connsiteY15" fmla="*/ 1031588 h 3975222"/>
              <a:gd name="connsiteX16" fmla="*/ 3130125 w 3130121"/>
              <a:gd name="connsiteY16" fmla="*/ 2322211 h 3975222"/>
              <a:gd name="connsiteX17" fmla="*/ 2845141 w 3130121"/>
              <a:gd name="connsiteY17" fmla="*/ 2606385 h 3975222"/>
              <a:gd name="connsiteX18" fmla="*/ 2845141 w 3130121"/>
              <a:gd name="connsiteY18" fmla="*/ 3518110 h 3975222"/>
              <a:gd name="connsiteX19" fmla="*/ 2572031 w 3130121"/>
              <a:gd name="connsiteY19" fmla="*/ 3802284 h 3975222"/>
              <a:gd name="connsiteX20" fmla="*/ 1895194 w 3130121"/>
              <a:gd name="connsiteY20" fmla="*/ 747414 h 3975222"/>
              <a:gd name="connsiteX21" fmla="*/ 644584 w 3130121"/>
              <a:gd name="connsiteY21" fmla="*/ -7 h 3975222"/>
              <a:gd name="connsiteX22" fmla="*/ 1028326 w 3130121"/>
              <a:gd name="connsiteY22" fmla="*/ 391258 h 3975222"/>
              <a:gd name="connsiteX23" fmla="*/ 644584 w 3130121"/>
              <a:gd name="connsiteY23" fmla="*/ 782523 h 3975222"/>
              <a:gd name="connsiteX24" fmla="*/ 260842 w 3130121"/>
              <a:gd name="connsiteY24" fmla="*/ 391258 h 3975222"/>
              <a:gd name="connsiteX25" fmla="*/ 644584 w 3130121"/>
              <a:gd name="connsiteY25" fmla="*/ -7 h 3975222"/>
              <a:gd name="connsiteX26" fmla="*/ 2367657 w 3130121"/>
              <a:gd name="connsiteY26" fmla="*/ 662141 h 3975222"/>
              <a:gd name="connsiteX27" fmla="*/ 2819118 w 3130121"/>
              <a:gd name="connsiteY27" fmla="*/ 208172 h 3975222"/>
              <a:gd name="connsiteX28" fmla="*/ 2367657 w 3130121"/>
              <a:gd name="connsiteY28" fmla="*/ 662141 h 3975222"/>
              <a:gd name="connsiteX0" fmla="*/ 236546 w 3130121"/>
              <a:gd name="connsiteY0" fmla="*/ 852766 h 3581136"/>
              <a:gd name="connsiteX1" fmla="*/ 1052628 w 3130121"/>
              <a:gd name="connsiteY1" fmla="*/ 852766 h 3581136"/>
              <a:gd name="connsiteX2" fmla="*/ 1289174 w 3130121"/>
              <a:gd name="connsiteY2" fmla="*/ 1089731 h 3581136"/>
              <a:gd name="connsiteX3" fmla="*/ 1289174 w 3130121"/>
              <a:gd name="connsiteY3" fmla="*/ 2203466 h 3581136"/>
              <a:gd name="connsiteX4" fmla="*/ 1052628 w 3130121"/>
              <a:gd name="connsiteY4" fmla="*/ 2440431 h 3581136"/>
              <a:gd name="connsiteX5" fmla="*/ 1052628 w 3130121"/>
              <a:gd name="connsiteY5" fmla="*/ 3234263 h 3581136"/>
              <a:gd name="connsiteX6" fmla="*/ 827910 w 3130121"/>
              <a:gd name="connsiteY6" fmla="*/ 3471228 h 3581136"/>
              <a:gd name="connsiteX7" fmla="*/ 473091 w 3130121"/>
              <a:gd name="connsiteY7" fmla="*/ 3471228 h 3581136"/>
              <a:gd name="connsiteX8" fmla="*/ 236546 w 3130121"/>
              <a:gd name="connsiteY8" fmla="*/ 3234263 h 3581136"/>
              <a:gd name="connsiteX9" fmla="*/ 236546 w 3130121"/>
              <a:gd name="connsiteY9" fmla="*/ 2440431 h 3581136"/>
              <a:gd name="connsiteX10" fmla="*/ 0 w 3130121"/>
              <a:gd name="connsiteY10" fmla="*/ 2203466 h 3581136"/>
              <a:gd name="connsiteX11" fmla="*/ 0 w 3130121"/>
              <a:gd name="connsiteY11" fmla="*/ 1089731 h 3581136"/>
              <a:gd name="connsiteX12" fmla="*/ 236546 w 3130121"/>
              <a:gd name="connsiteY12" fmla="*/ 852766 h 3581136"/>
              <a:gd name="connsiteX13" fmla="*/ 1895194 w 3130121"/>
              <a:gd name="connsiteY13" fmla="*/ 747428 h 3581136"/>
              <a:gd name="connsiteX14" fmla="*/ 2845141 w 3130121"/>
              <a:gd name="connsiteY14" fmla="*/ 747428 h 3581136"/>
              <a:gd name="connsiteX15" fmla="*/ 3130125 w 3130121"/>
              <a:gd name="connsiteY15" fmla="*/ 1031602 h 3581136"/>
              <a:gd name="connsiteX16" fmla="*/ 3130125 w 3130121"/>
              <a:gd name="connsiteY16" fmla="*/ 2322225 h 3581136"/>
              <a:gd name="connsiteX17" fmla="*/ 2845141 w 3130121"/>
              <a:gd name="connsiteY17" fmla="*/ 2606399 h 3581136"/>
              <a:gd name="connsiteX18" fmla="*/ 2845141 w 3130121"/>
              <a:gd name="connsiteY18" fmla="*/ 3518124 h 3581136"/>
              <a:gd name="connsiteX19" fmla="*/ 1895194 w 3130121"/>
              <a:gd name="connsiteY19" fmla="*/ 747428 h 3581136"/>
              <a:gd name="connsiteX20" fmla="*/ 644584 w 3130121"/>
              <a:gd name="connsiteY20" fmla="*/ 7 h 3581136"/>
              <a:gd name="connsiteX21" fmla="*/ 1028326 w 3130121"/>
              <a:gd name="connsiteY21" fmla="*/ 391272 h 3581136"/>
              <a:gd name="connsiteX22" fmla="*/ 644584 w 3130121"/>
              <a:gd name="connsiteY22" fmla="*/ 782537 h 3581136"/>
              <a:gd name="connsiteX23" fmla="*/ 260842 w 3130121"/>
              <a:gd name="connsiteY23" fmla="*/ 391272 h 3581136"/>
              <a:gd name="connsiteX24" fmla="*/ 644584 w 3130121"/>
              <a:gd name="connsiteY24" fmla="*/ 7 h 3581136"/>
              <a:gd name="connsiteX25" fmla="*/ 2367657 w 3130121"/>
              <a:gd name="connsiteY25" fmla="*/ 662155 h 3581136"/>
              <a:gd name="connsiteX26" fmla="*/ 2819118 w 3130121"/>
              <a:gd name="connsiteY26" fmla="*/ 208186 h 3581136"/>
              <a:gd name="connsiteX27" fmla="*/ 2367657 w 3130121"/>
              <a:gd name="connsiteY27" fmla="*/ 662155 h 3581136"/>
              <a:gd name="connsiteX0" fmla="*/ 236546 w 3130121"/>
              <a:gd name="connsiteY0" fmla="*/ 852752 h 3471208"/>
              <a:gd name="connsiteX1" fmla="*/ 1052628 w 3130121"/>
              <a:gd name="connsiteY1" fmla="*/ 852752 h 3471208"/>
              <a:gd name="connsiteX2" fmla="*/ 1289174 w 3130121"/>
              <a:gd name="connsiteY2" fmla="*/ 1089717 h 3471208"/>
              <a:gd name="connsiteX3" fmla="*/ 1289174 w 3130121"/>
              <a:gd name="connsiteY3" fmla="*/ 2203452 h 3471208"/>
              <a:gd name="connsiteX4" fmla="*/ 1052628 w 3130121"/>
              <a:gd name="connsiteY4" fmla="*/ 2440417 h 3471208"/>
              <a:gd name="connsiteX5" fmla="*/ 1052628 w 3130121"/>
              <a:gd name="connsiteY5" fmla="*/ 3234249 h 3471208"/>
              <a:gd name="connsiteX6" fmla="*/ 827910 w 3130121"/>
              <a:gd name="connsiteY6" fmla="*/ 3471214 h 3471208"/>
              <a:gd name="connsiteX7" fmla="*/ 473091 w 3130121"/>
              <a:gd name="connsiteY7" fmla="*/ 3471214 h 3471208"/>
              <a:gd name="connsiteX8" fmla="*/ 236546 w 3130121"/>
              <a:gd name="connsiteY8" fmla="*/ 3234249 h 3471208"/>
              <a:gd name="connsiteX9" fmla="*/ 236546 w 3130121"/>
              <a:gd name="connsiteY9" fmla="*/ 2440417 h 3471208"/>
              <a:gd name="connsiteX10" fmla="*/ 0 w 3130121"/>
              <a:gd name="connsiteY10" fmla="*/ 2203452 h 3471208"/>
              <a:gd name="connsiteX11" fmla="*/ 0 w 3130121"/>
              <a:gd name="connsiteY11" fmla="*/ 1089717 h 3471208"/>
              <a:gd name="connsiteX12" fmla="*/ 236546 w 3130121"/>
              <a:gd name="connsiteY12" fmla="*/ 852752 h 3471208"/>
              <a:gd name="connsiteX13" fmla="*/ 1895194 w 3130121"/>
              <a:gd name="connsiteY13" fmla="*/ 747414 h 3471208"/>
              <a:gd name="connsiteX14" fmla="*/ 2845141 w 3130121"/>
              <a:gd name="connsiteY14" fmla="*/ 747414 h 3471208"/>
              <a:gd name="connsiteX15" fmla="*/ 3130125 w 3130121"/>
              <a:gd name="connsiteY15" fmla="*/ 1031588 h 3471208"/>
              <a:gd name="connsiteX16" fmla="*/ 3130125 w 3130121"/>
              <a:gd name="connsiteY16" fmla="*/ 2322211 h 3471208"/>
              <a:gd name="connsiteX17" fmla="*/ 2845141 w 3130121"/>
              <a:gd name="connsiteY17" fmla="*/ 2606385 h 3471208"/>
              <a:gd name="connsiteX18" fmla="*/ 1895194 w 3130121"/>
              <a:gd name="connsiteY18" fmla="*/ 747414 h 3471208"/>
              <a:gd name="connsiteX19" fmla="*/ 644584 w 3130121"/>
              <a:gd name="connsiteY19" fmla="*/ -7 h 3471208"/>
              <a:gd name="connsiteX20" fmla="*/ 1028326 w 3130121"/>
              <a:gd name="connsiteY20" fmla="*/ 391258 h 3471208"/>
              <a:gd name="connsiteX21" fmla="*/ 644584 w 3130121"/>
              <a:gd name="connsiteY21" fmla="*/ 782523 h 3471208"/>
              <a:gd name="connsiteX22" fmla="*/ 260842 w 3130121"/>
              <a:gd name="connsiteY22" fmla="*/ 391258 h 3471208"/>
              <a:gd name="connsiteX23" fmla="*/ 644584 w 3130121"/>
              <a:gd name="connsiteY23" fmla="*/ -7 h 3471208"/>
              <a:gd name="connsiteX24" fmla="*/ 2367657 w 3130121"/>
              <a:gd name="connsiteY24" fmla="*/ 662141 h 3471208"/>
              <a:gd name="connsiteX25" fmla="*/ 2819118 w 3130121"/>
              <a:gd name="connsiteY25" fmla="*/ 208172 h 3471208"/>
              <a:gd name="connsiteX26" fmla="*/ 2367657 w 3130121"/>
              <a:gd name="connsiteY26" fmla="*/ 662141 h 3471208"/>
              <a:gd name="connsiteX0" fmla="*/ 236546 w 3130121"/>
              <a:gd name="connsiteY0" fmla="*/ 852766 h 3471222"/>
              <a:gd name="connsiteX1" fmla="*/ 1052628 w 3130121"/>
              <a:gd name="connsiteY1" fmla="*/ 852766 h 3471222"/>
              <a:gd name="connsiteX2" fmla="*/ 1289174 w 3130121"/>
              <a:gd name="connsiteY2" fmla="*/ 1089731 h 3471222"/>
              <a:gd name="connsiteX3" fmla="*/ 1289174 w 3130121"/>
              <a:gd name="connsiteY3" fmla="*/ 2203466 h 3471222"/>
              <a:gd name="connsiteX4" fmla="*/ 1052628 w 3130121"/>
              <a:gd name="connsiteY4" fmla="*/ 2440431 h 3471222"/>
              <a:gd name="connsiteX5" fmla="*/ 1052628 w 3130121"/>
              <a:gd name="connsiteY5" fmla="*/ 3234263 h 3471222"/>
              <a:gd name="connsiteX6" fmla="*/ 827910 w 3130121"/>
              <a:gd name="connsiteY6" fmla="*/ 3471228 h 3471222"/>
              <a:gd name="connsiteX7" fmla="*/ 473091 w 3130121"/>
              <a:gd name="connsiteY7" fmla="*/ 3471228 h 3471222"/>
              <a:gd name="connsiteX8" fmla="*/ 236546 w 3130121"/>
              <a:gd name="connsiteY8" fmla="*/ 3234263 h 3471222"/>
              <a:gd name="connsiteX9" fmla="*/ 236546 w 3130121"/>
              <a:gd name="connsiteY9" fmla="*/ 2440431 h 3471222"/>
              <a:gd name="connsiteX10" fmla="*/ 0 w 3130121"/>
              <a:gd name="connsiteY10" fmla="*/ 2203466 h 3471222"/>
              <a:gd name="connsiteX11" fmla="*/ 0 w 3130121"/>
              <a:gd name="connsiteY11" fmla="*/ 1089731 h 3471222"/>
              <a:gd name="connsiteX12" fmla="*/ 236546 w 3130121"/>
              <a:gd name="connsiteY12" fmla="*/ 852766 h 3471222"/>
              <a:gd name="connsiteX13" fmla="*/ 1895194 w 3130121"/>
              <a:gd name="connsiteY13" fmla="*/ 747428 h 3471222"/>
              <a:gd name="connsiteX14" fmla="*/ 2845141 w 3130121"/>
              <a:gd name="connsiteY14" fmla="*/ 747428 h 3471222"/>
              <a:gd name="connsiteX15" fmla="*/ 3130125 w 3130121"/>
              <a:gd name="connsiteY15" fmla="*/ 1031602 h 3471222"/>
              <a:gd name="connsiteX16" fmla="*/ 2845141 w 3130121"/>
              <a:gd name="connsiteY16" fmla="*/ 2606399 h 3471222"/>
              <a:gd name="connsiteX17" fmla="*/ 1895194 w 3130121"/>
              <a:gd name="connsiteY17" fmla="*/ 747428 h 3471222"/>
              <a:gd name="connsiteX18" fmla="*/ 644584 w 3130121"/>
              <a:gd name="connsiteY18" fmla="*/ 7 h 3471222"/>
              <a:gd name="connsiteX19" fmla="*/ 1028326 w 3130121"/>
              <a:gd name="connsiteY19" fmla="*/ 391272 h 3471222"/>
              <a:gd name="connsiteX20" fmla="*/ 644584 w 3130121"/>
              <a:gd name="connsiteY20" fmla="*/ 782537 h 3471222"/>
              <a:gd name="connsiteX21" fmla="*/ 260842 w 3130121"/>
              <a:gd name="connsiteY21" fmla="*/ 391272 h 3471222"/>
              <a:gd name="connsiteX22" fmla="*/ 644584 w 3130121"/>
              <a:gd name="connsiteY22" fmla="*/ 7 h 3471222"/>
              <a:gd name="connsiteX23" fmla="*/ 2367657 w 3130121"/>
              <a:gd name="connsiteY23" fmla="*/ 662155 h 3471222"/>
              <a:gd name="connsiteX24" fmla="*/ 2819118 w 3130121"/>
              <a:gd name="connsiteY24" fmla="*/ 208186 h 3471222"/>
              <a:gd name="connsiteX25" fmla="*/ 2367657 w 3130121"/>
              <a:gd name="connsiteY25" fmla="*/ 662155 h 3471222"/>
              <a:gd name="connsiteX0" fmla="*/ 236546 w 3130121"/>
              <a:gd name="connsiteY0" fmla="*/ 852752 h 3471208"/>
              <a:gd name="connsiteX1" fmla="*/ 1052628 w 3130121"/>
              <a:gd name="connsiteY1" fmla="*/ 852752 h 3471208"/>
              <a:gd name="connsiteX2" fmla="*/ 1289174 w 3130121"/>
              <a:gd name="connsiteY2" fmla="*/ 1089717 h 3471208"/>
              <a:gd name="connsiteX3" fmla="*/ 1289174 w 3130121"/>
              <a:gd name="connsiteY3" fmla="*/ 2203452 h 3471208"/>
              <a:gd name="connsiteX4" fmla="*/ 1052628 w 3130121"/>
              <a:gd name="connsiteY4" fmla="*/ 2440417 h 3471208"/>
              <a:gd name="connsiteX5" fmla="*/ 1052628 w 3130121"/>
              <a:gd name="connsiteY5" fmla="*/ 3234249 h 3471208"/>
              <a:gd name="connsiteX6" fmla="*/ 827910 w 3130121"/>
              <a:gd name="connsiteY6" fmla="*/ 3471214 h 3471208"/>
              <a:gd name="connsiteX7" fmla="*/ 473091 w 3130121"/>
              <a:gd name="connsiteY7" fmla="*/ 3471214 h 3471208"/>
              <a:gd name="connsiteX8" fmla="*/ 236546 w 3130121"/>
              <a:gd name="connsiteY8" fmla="*/ 3234249 h 3471208"/>
              <a:gd name="connsiteX9" fmla="*/ 236546 w 3130121"/>
              <a:gd name="connsiteY9" fmla="*/ 2440417 h 3471208"/>
              <a:gd name="connsiteX10" fmla="*/ 0 w 3130121"/>
              <a:gd name="connsiteY10" fmla="*/ 2203452 h 3471208"/>
              <a:gd name="connsiteX11" fmla="*/ 0 w 3130121"/>
              <a:gd name="connsiteY11" fmla="*/ 1089717 h 3471208"/>
              <a:gd name="connsiteX12" fmla="*/ 236546 w 3130121"/>
              <a:gd name="connsiteY12" fmla="*/ 852752 h 3471208"/>
              <a:gd name="connsiteX13" fmla="*/ 1895194 w 3130121"/>
              <a:gd name="connsiteY13" fmla="*/ 747414 h 3471208"/>
              <a:gd name="connsiteX14" fmla="*/ 3130125 w 3130121"/>
              <a:gd name="connsiteY14" fmla="*/ 1031588 h 3471208"/>
              <a:gd name="connsiteX15" fmla="*/ 2845141 w 3130121"/>
              <a:gd name="connsiteY15" fmla="*/ 2606385 h 3471208"/>
              <a:gd name="connsiteX16" fmla="*/ 1895194 w 3130121"/>
              <a:gd name="connsiteY16" fmla="*/ 747414 h 3471208"/>
              <a:gd name="connsiteX17" fmla="*/ 644584 w 3130121"/>
              <a:gd name="connsiteY17" fmla="*/ -7 h 3471208"/>
              <a:gd name="connsiteX18" fmla="*/ 1028326 w 3130121"/>
              <a:gd name="connsiteY18" fmla="*/ 391258 h 3471208"/>
              <a:gd name="connsiteX19" fmla="*/ 644584 w 3130121"/>
              <a:gd name="connsiteY19" fmla="*/ 782523 h 3471208"/>
              <a:gd name="connsiteX20" fmla="*/ 260842 w 3130121"/>
              <a:gd name="connsiteY20" fmla="*/ 391258 h 3471208"/>
              <a:gd name="connsiteX21" fmla="*/ 644584 w 3130121"/>
              <a:gd name="connsiteY21" fmla="*/ -7 h 3471208"/>
              <a:gd name="connsiteX22" fmla="*/ 2367657 w 3130121"/>
              <a:gd name="connsiteY22" fmla="*/ 662141 h 3471208"/>
              <a:gd name="connsiteX23" fmla="*/ 2819118 w 3130121"/>
              <a:gd name="connsiteY23" fmla="*/ 208172 h 3471208"/>
              <a:gd name="connsiteX24" fmla="*/ 2367657 w 3130121"/>
              <a:gd name="connsiteY24" fmla="*/ 662141 h 3471208"/>
              <a:gd name="connsiteX0" fmla="*/ 236546 w 2845145"/>
              <a:gd name="connsiteY0" fmla="*/ 852766 h 3471222"/>
              <a:gd name="connsiteX1" fmla="*/ 1052628 w 2845145"/>
              <a:gd name="connsiteY1" fmla="*/ 852766 h 3471222"/>
              <a:gd name="connsiteX2" fmla="*/ 1289174 w 2845145"/>
              <a:gd name="connsiteY2" fmla="*/ 1089731 h 3471222"/>
              <a:gd name="connsiteX3" fmla="*/ 1289174 w 2845145"/>
              <a:gd name="connsiteY3" fmla="*/ 2203466 h 3471222"/>
              <a:gd name="connsiteX4" fmla="*/ 1052628 w 2845145"/>
              <a:gd name="connsiteY4" fmla="*/ 2440431 h 3471222"/>
              <a:gd name="connsiteX5" fmla="*/ 1052628 w 2845145"/>
              <a:gd name="connsiteY5" fmla="*/ 3234263 h 3471222"/>
              <a:gd name="connsiteX6" fmla="*/ 827910 w 2845145"/>
              <a:gd name="connsiteY6" fmla="*/ 3471228 h 3471222"/>
              <a:gd name="connsiteX7" fmla="*/ 473091 w 2845145"/>
              <a:gd name="connsiteY7" fmla="*/ 3471228 h 3471222"/>
              <a:gd name="connsiteX8" fmla="*/ 236546 w 2845145"/>
              <a:gd name="connsiteY8" fmla="*/ 3234263 h 3471222"/>
              <a:gd name="connsiteX9" fmla="*/ 236546 w 2845145"/>
              <a:gd name="connsiteY9" fmla="*/ 2440431 h 3471222"/>
              <a:gd name="connsiteX10" fmla="*/ 0 w 2845145"/>
              <a:gd name="connsiteY10" fmla="*/ 2203466 h 3471222"/>
              <a:gd name="connsiteX11" fmla="*/ 0 w 2845145"/>
              <a:gd name="connsiteY11" fmla="*/ 1089731 h 3471222"/>
              <a:gd name="connsiteX12" fmla="*/ 236546 w 2845145"/>
              <a:gd name="connsiteY12" fmla="*/ 852766 h 3471222"/>
              <a:gd name="connsiteX13" fmla="*/ 1895194 w 2845145"/>
              <a:gd name="connsiteY13" fmla="*/ 747428 h 3471222"/>
              <a:gd name="connsiteX14" fmla="*/ 2845141 w 2845145"/>
              <a:gd name="connsiteY14" fmla="*/ 2606399 h 3471222"/>
              <a:gd name="connsiteX15" fmla="*/ 1895194 w 2845145"/>
              <a:gd name="connsiteY15" fmla="*/ 747428 h 3471222"/>
              <a:gd name="connsiteX16" fmla="*/ 644584 w 2845145"/>
              <a:gd name="connsiteY16" fmla="*/ 7 h 3471222"/>
              <a:gd name="connsiteX17" fmla="*/ 1028326 w 2845145"/>
              <a:gd name="connsiteY17" fmla="*/ 391272 h 3471222"/>
              <a:gd name="connsiteX18" fmla="*/ 644584 w 2845145"/>
              <a:gd name="connsiteY18" fmla="*/ 782537 h 3471222"/>
              <a:gd name="connsiteX19" fmla="*/ 260842 w 2845145"/>
              <a:gd name="connsiteY19" fmla="*/ 391272 h 3471222"/>
              <a:gd name="connsiteX20" fmla="*/ 644584 w 2845145"/>
              <a:gd name="connsiteY20" fmla="*/ 7 h 3471222"/>
              <a:gd name="connsiteX21" fmla="*/ 2367657 w 2845145"/>
              <a:gd name="connsiteY21" fmla="*/ 662155 h 3471222"/>
              <a:gd name="connsiteX22" fmla="*/ 2819118 w 2845145"/>
              <a:gd name="connsiteY22" fmla="*/ 208186 h 3471222"/>
              <a:gd name="connsiteX23" fmla="*/ 2367657 w 2845145"/>
              <a:gd name="connsiteY23" fmla="*/ 662155 h 3471222"/>
              <a:gd name="connsiteX0" fmla="*/ 236546 w 2819115"/>
              <a:gd name="connsiteY0" fmla="*/ 852752 h 3471208"/>
              <a:gd name="connsiteX1" fmla="*/ 1052628 w 2819115"/>
              <a:gd name="connsiteY1" fmla="*/ 852752 h 3471208"/>
              <a:gd name="connsiteX2" fmla="*/ 1289174 w 2819115"/>
              <a:gd name="connsiteY2" fmla="*/ 1089717 h 3471208"/>
              <a:gd name="connsiteX3" fmla="*/ 1289174 w 2819115"/>
              <a:gd name="connsiteY3" fmla="*/ 2203452 h 3471208"/>
              <a:gd name="connsiteX4" fmla="*/ 1052628 w 2819115"/>
              <a:gd name="connsiteY4" fmla="*/ 2440417 h 3471208"/>
              <a:gd name="connsiteX5" fmla="*/ 1052628 w 2819115"/>
              <a:gd name="connsiteY5" fmla="*/ 3234249 h 3471208"/>
              <a:gd name="connsiteX6" fmla="*/ 827910 w 2819115"/>
              <a:gd name="connsiteY6" fmla="*/ 3471214 h 3471208"/>
              <a:gd name="connsiteX7" fmla="*/ 473091 w 2819115"/>
              <a:gd name="connsiteY7" fmla="*/ 3471214 h 3471208"/>
              <a:gd name="connsiteX8" fmla="*/ 236546 w 2819115"/>
              <a:gd name="connsiteY8" fmla="*/ 3234249 h 3471208"/>
              <a:gd name="connsiteX9" fmla="*/ 236546 w 2819115"/>
              <a:gd name="connsiteY9" fmla="*/ 2440417 h 3471208"/>
              <a:gd name="connsiteX10" fmla="*/ 0 w 2819115"/>
              <a:gd name="connsiteY10" fmla="*/ 2203452 h 3471208"/>
              <a:gd name="connsiteX11" fmla="*/ 0 w 2819115"/>
              <a:gd name="connsiteY11" fmla="*/ 1089717 h 3471208"/>
              <a:gd name="connsiteX12" fmla="*/ 236546 w 2819115"/>
              <a:gd name="connsiteY12" fmla="*/ 852752 h 3471208"/>
              <a:gd name="connsiteX13" fmla="*/ 644584 w 2819115"/>
              <a:gd name="connsiteY13" fmla="*/ -7 h 3471208"/>
              <a:gd name="connsiteX14" fmla="*/ 1028326 w 2819115"/>
              <a:gd name="connsiteY14" fmla="*/ 391258 h 3471208"/>
              <a:gd name="connsiteX15" fmla="*/ 644584 w 2819115"/>
              <a:gd name="connsiteY15" fmla="*/ 782523 h 3471208"/>
              <a:gd name="connsiteX16" fmla="*/ 260842 w 2819115"/>
              <a:gd name="connsiteY16" fmla="*/ 391258 h 3471208"/>
              <a:gd name="connsiteX17" fmla="*/ 644584 w 2819115"/>
              <a:gd name="connsiteY17" fmla="*/ -7 h 3471208"/>
              <a:gd name="connsiteX18" fmla="*/ 2367657 w 2819115"/>
              <a:gd name="connsiteY18" fmla="*/ 662141 h 3471208"/>
              <a:gd name="connsiteX19" fmla="*/ 2819118 w 2819115"/>
              <a:gd name="connsiteY19" fmla="*/ 208172 h 3471208"/>
              <a:gd name="connsiteX20" fmla="*/ 2367657 w 2819115"/>
              <a:gd name="connsiteY20" fmla="*/ 662141 h 3471208"/>
              <a:gd name="connsiteX0" fmla="*/ 236546 w 1289173"/>
              <a:gd name="connsiteY0" fmla="*/ 852766 h 3471222"/>
              <a:gd name="connsiteX1" fmla="*/ 1052628 w 1289173"/>
              <a:gd name="connsiteY1" fmla="*/ 852766 h 3471222"/>
              <a:gd name="connsiteX2" fmla="*/ 1289174 w 1289173"/>
              <a:gd name="connsiteY2" fmla="*/ 1089731 h 3471222"/>
              <a:gd name="connsiteX3" fmla="*/ 1289174 w 1289173"/>
              <a:gd name="connsiteY3" fmla="*/ 2203466 h 3471222"/>
              <a:gd name="connsiteX4" fmla="*/ 1052628 w 1289173"/>
              <a:gd name="connsiteY4" fmla="*/ 2440431 h 3471222"/>
              <a:gd name="connsiteX5" fmla="*/ 1052628 w 1289173"/>
              <a:gd name="connsiteY5" fmla="*/ 3234263 h 3471222"/>
              <a:gd name="connsiteX6" fmla="*/ 827910 w 1289173"/>
              <a:gd name="connsiteY6" fmla="*/ 3471228 h 3471222"/>
              <a:gd name="connsiteX7" fmla="*/ 473091 w 1289173"/>
              <a:gd name="connsiteY7" fmla="*/ 3471228 h 3471222"/>
              <a:gd name="connsiteX8" fmla="*/ 236546 w 1289173"/>
              <a:gd name="connsiteY8" fmla="*/ 3234263 h 3471222"/>
              <a:gd name="connsiteX9" fmla="*/ 236546 w 1289173"/>
              <a:gd name="connsiteY9" fmla="*/ 2440431 h 3471222"/>
              <a:gd name="connsiteX10" fmla="*/ 0 w 1289173"/>
              <a:gd name="connsiteY10" fmla="*/ 2203466 h 3471222"/>
              <a:gd name="connsiteX11" fmla="*/ 0 w 1289173"/>
              <a:gd name="connsiteY11" fmla="*/ 1089731 h 3471222"/>
              <a:gd name="connsiteX12" fmla="*/ 236546 w 1289173"/>
              <a:gd name="connsiteY12" fmla="*/ 852766 h 3471222"/>
              <a:gd name="connsiteX13" fmla="*/ 644584 w 1289173"/>
              <a:gd name="connsiteY13" fmla="*/ 7 h 3471222"/>
              <a:gd name="connsiteX14" fmla="*/ 1028326 w 1289173"/>
              <a:gd name="connsiteY14" fmla="*/ 391272 h 3471222"/>
              <a:gd name="connsiteX15" fmla="*/ 644584 w 1289173"/>
              <a:gd name="connsiteY15" fmla="*/ 782537 h 3471222"/>
              <a:gd name="connsiteX16" fmla="*/ 260842 w 1289173"/>
              <a:gd name="connsiteY16" fmla="*/ 391272 h 3471222"/>
              <a:gd name="connsiteX17" fmla="*/ 644584 w 1289173"/>
              <a:gd name="connsiteY17" fmla="*/ 7 h 34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89173" h="3471222">
                <a:moveTo>
                  <a:pt x="236546" y="852766"/>
                </a:moveTo>
                <a:lnTo>
                  <a:pt x="1052628" y="852766"/>
                </a:lnTo>
                <a:cubicBezTo>
                  <a:pt x="1182728" y="852766"/>
                  <a:pt x="1289174" y="959400"/>
                  <a:pt x="1289174" y="1089731"/>
                </a:cubicBezTo>
                <a:lnTo>
                  <a:pt x="1289174" y="2203466"/>
                </a:lnTo>
                <a:cubicBezTo>
                  <a:pt x="1289174" y="2333797"/>
                  <a:pt x="1182728" y="2440431"/>
                  <a:pt x="1052628" y="2440431"/>
                </a:cubicBezTo>
                <a:lnTo>
                  <a:pt x="1052628" y="3234263"/>
                </a:lnTo>
                <a:cubicBezTo>
                  <a:pt x="1052628" y="3364594"/>
                  <a:pt x="946183" y="3471228"/>
                  <a:pt x="827910" y="3471228"/>
                </a:cubicBezTo>
                <a:lnTo>
                  <a:pt x="473091" y="3471228"/>
                </a:lnTo>
                <a:cubicBezTo>
                  <a:pt x="342991" y="3471228"/>
                  <a:pt x="236546" y="3364594"/>
                  <a:pt x="236546" y="3234263"/>
                </a:cubicBezTo>
                <a:lnTo>
                  <a:pt x="236546" y="2440431"/>
                </a:lnTo>
                <a:cubicBezTo>
                  <a:pt x="106446" y="2440431"/>
                  <a:pt x="0" y="2333797"/>
                  <a:pt x="0" y="2203466"/>
                </a:cubicBezTo>
                <a:lnTo>
                  <a:pt x="0" y="1089731"/>
                </a:lnTo>
                <a:cubicBezTo>
                  <a:pt x="0" y="959400"/>
                  <a:pt x="106446" y="852766"/>
                  <a:pt x="236546" y="852766"/>
                </a:cubicBezTo>
                <a:close/>
                <a:moveTo>
                  <a:pt x="644584" y="7"/>
                </a:moveTo>
                <a:cubicBezTo>
                  <a:pt x="856519" y="7"/>
                  <a:pt x="1028326" y="175182"/>
                  <a:pt x="1028326" y="391272"/>
                </a:cubicBezTo>
                <a:cubicBezTo>
                  <a:pt x="1028326" y="607362"/>
                  <a:pt x="856519" y="782537"/>
                  <a:pt x="644584" y="782537"/>
                </a:cubicBezTo>
                <a:cubicBezTo>
                  <a:pt x="432649" y="782537"/>
                  <a:pt x="260842" y="607362"/>
                  <a:pt x="260842" y="391272"/>
                </a:cubicBezTo>
                <a:cubicBezTo>
                  <a:pt x="260842" y="175182"/>
                  <a:pt x="432649" y="7"/>
                  <a:pt x="644584" y="7"/>
                </a:cubicBezTo>
                <a:close/>
              </a:path>
            </a:pathLst>
          </a:custGeom>
          <a:solidFill>
            <a:srgbClr val="438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69" tIns="140535" rIns="175669" bIns="140535" numCol="1" spcCol="0" rtlCol="0" fromWordArt="0" anchor="t" anchorCtr="0" forceAA="0" compatLnSpc="1">
            <a:prstTxWarp prst="textNoShape">
              <a:avLst/>
            </a:prstTxWarp>
            <a:noAutofit/>
          </a:bodyPr>
          <a:lstStyle/>
          <a:p>
            <a:pPr algn="ctr" defTabSz="895643" fontAlgn="base">
              <a:lnSpc>
                <a:spcPct val="90000"/>
              </a:lnSpc>
              <a:spcBef>
                <a:spcPct val="0"/>
              </a:spcBef>
              <a:spcAft>
                <a:spcPct val="0"/>
              </a:spcAft>
              <a:defRPr/>
            </a:pPr>
            <a:endParaRPr lang="en-US" sz="1960" b="1" kern="0" dirty="0">
              <a:gradFill>
                <a:gsLst>
                  <a:gs pos="0">
                    <a:srgbClr val="FFFFFF"/>
                  </a:gs>
                  <a:gs pos="100000">
                    <a:srgbClr val="FFFFFF"/>
                  </a:gs>
                </a:gsLst>
                <a:lin ang="5400000" scaled="0"/>
              </a:gradFill>
              <a:ea typeface="Segoe UI" pitchFamily="34" charset="0"/>
              <a:cs typeface="Segoe UI" pitchFamily="34" charset="0"/>
            </a:endParaRPr>
          </a:p>
        </p:txBody>
      </p:sp>
      <p:sp>
        <p:nvSpPr>
          <p:cNvPr id="248" name="Freeform 48"/>
          <p:cNvSpPr>
            <a:spLocks noChangeAspect="1"/>
          </p:cNvSpPr>
          <p:nvPr/>
        </p:nvSpPr>
        <p:spPr bwMode="black">
          <a:xfrm>
            <a:off x="4796617" y="1980155"/>
            <a:ext cx="111107" cy="252300"/>
          </a:xfrm>
          <a:custGeom>
            <a:avLst/>
            <a:gdLst>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446148 w 4740335"/>
              <a:gd name="connsiteY9" fmla="*/ 2449249 h 4048081"/>
              <a:gd name="connsiteX10" fmla="*/ 3446148 w 4740335"/>
              <a:gd name="connsiteY10" fmla="*/ 1335514 h 4048081"/>
              <a:gd name="connsiteX11" fmla="*/ 3683614 w 4740335"/>
              <a:gd name="connsiteY11" fmla="*/ 1098549 h 4048081"/>
              <a:gd name="connsiteX12" fmla="*/ 236546 w 4740335"/>
              <a:gd name="connsiteY12" fmla="*/ 1098549 h 4048081"/>
              <a:gd name="connsiteX13" fmla="*/ 1052628 w 4740335"/>
              <a:gd name="connsiteY13" fmla="*/ 1098549 h 4048081"/>
              <a:gd name="connsiteX14" fmla="*/ 1289174 w 4740335"/>
              <a:gd name="connsiteY14" fmla="*/ 1335514 h 4048081"/>
              <a:gd name="connsiteX15" fmla="*/ 1289174 w 4740335"/>
              <a:gd name="connsiteY15" fmla="*/ 2449249 h 4048081"/>
              <a:gd name="connsiteX16" fmla="*/ 1052628 w 4740335"/>
              <a:gd name="connsiteY16" fmla="*/ 2686214 h 4048081"/>
              <a:gd name="connsiteX17" fmla="*/ 1052628 w 4740335"/>
              <a:gd name="connsiteY17" fmla="*/ 3480046 h 4048081"/>
              <a:gd name="connsiteX18" fmla="*/ 827910 w 4740335"/>
              <a:gd name="connsiteY18" fmla="*/ 3717011 h 4048081"/>
              <a:gd name="connsiteX19" fmla="*/ 473091 w 4740335"/>
              <a:gd name="connsiteY19" fmla="*/ 3717011 h 4048081"/>
              <a:gd name="connsiteX20" fmla="*/ 236546 w 4740335"/>
              <a:gd name="connsiteY20" fmla="*/ 3480046 h 4048081"/>
              <a:gd name="connsiteX21" fmla="*/ 236546 w 4740335"/>
              <a:gd name="connsiteY21" fmla="*/ 2686214 h 4048081"/>
              <a:gd name="connsiteX22" fmla="*/ 0 w 4740335"/>
              <a:gd name="connsiteY22" fmla="*/ 2449249 h 4048081"/>
              <a:gd name="connsiteX23" fmla="*/ 0 w 4740335"/>
              <a:gd name="connsiteY23" fmla="*/ 1335514 h 4048081"/>
              <a:gd name="connsiteX24" fmla="*/ 236546 w 4740335"/>
              <a:gd name="connsiteY24" fmla="*/ 1098549 h 4048081"/>
              <a:gd name="connsiteX25" fmla="*/ 1895194 w 4740335"/>
              <a:gd name="connsiteY25" fmla="*/ 993211 h 4048081"/>
              <a:gd name="connsiteX26" fmla="*/ 2845141 w 4740335"/>
              <a:gd name="connsiteY26" fmla="*/ 993211 h 4048081"/>
              <a:gd name="connsiteX27" fmla="*/ 3130125 w 4740335"/>
              <a:gd name="connsiteY27" fmla="*/ 1277385 h 4048081"/>
              <a:gd name="connsiteX28" fmla="*/ 3130125 w 4740335"/>
              <a:gd name="connsiteY28" fmla="*/ 2568008 h 4048081"/>
              <a:gd name="connsiteX29" fmla="*/ 2845141 w 4740335"/>
              <a:gd name="connsiteY29" fmla="*/ 2852182 h 4048081"/>
              <a:gd name="connsiteX30" fmla="*/ 2845141 w 4740335"/>
              <a:gd name="connsiteY30" fmla="*/ 3763907 h 4048081"/>
              <a:gd name="connsiteX31" fmla="*/ 2572031 w 4740335"/>
              <a:gd name="connsiteY31" fmla="*/ 4048081 h 4048081"/>
              <a:gd name="connsiteX32" fmla="*/ 2168304 w 4740335"/>
              <a:gd name="connsiteY32" fmla="*/ 4048081 h 4048081"/>
              <a:gd name="connsiteX33" fmla="*/ 1895194 w 4740335"/>
              <a:gd name="connsiteY33" fmla="*/ 3763907 h 4048081"/>
              <a:gd name="connsiteX34" fmla="*/ 1895194 w 4740335"/>
              <a:gd name="connsiteY34" fmla="*/ 2852182 h 4048081"/>
              <a:gd name="connsiteX35" fmla="*/ 1610210 w 4740335"/>
              <a:gd name="connsiteY35" fmla="*/ 2568008 h 4048081"/>
              <a:gd name="connsiteX36" fmla="*/ 1610210 w 4740335"/>
              <a:gd name="connsiteY36" fmla="*/ 1277385 h 4048081"/>
              <a:gd name="connsiteX37" fmla="*/ 1895194 w 4740335"/>
              <a:gd name="connsiteY37" fmla="*/ 993211 h 4048081"/>
              <a:gd name="connsiteX38" fmla="*/ 4093246 w 4740335"/>
              <a:gd name="connsiteY38" fmla="*/ 245790 h 4048081"/>
              <a:gd name="connsiteX39" fmla="*/ 4479495 w 4740335"/>
              <a:gd name="connsiteY39" fmla="*/ 637055 h 4048081"/>
              <a:gd name="connsiteX40" fmla="*/ 4093246 w 4740335"/>
              <a:gd name="connsiteY40" fmla="*/ 1028320 h 4048081"/>
              <a:gd name="connsiteX41" fmla="*/ 3706997 w 4740335"/>
              <a:gd name="connsiteY41" fmla="*/ 637055 h 4048081"/>
              <a:gd name="connsiteX42" fmla="*/ 4093246 w 4740335"/>
              <a:gd name="connsiteY42" fmla="*/ 245790 h 4048081"/>
              <a:gd name="connsiteX43" fmla="*/ 644584 w 4740335"/>
              <a:gd name="connsiteY43" fmla="*/ 245790 h 4048081"/>
              <a:gd name="connsiteX44" fmla="*/ 1028326 w 4740335"/>
              <a:gd name="connsiteY44" fmla="*/ 637055 h 4048081"/>
              <a:gd name="connsiteX45" fmla="*/ 644584 w 4740335"/>
              <a:gd name="connsiteY45" fmla="*/ 1028320 h 4048081"/>
              <a:gd name="connsiteX46" fmla="*/ 260842 w 4740335"/>
              <a:gd name="connsiteY46" fmla="*/ 637055 h 4048081"/>
              <a:gd name="connsiteX47" fmla="*/ 644584 w 4740335"/>
              <a:gd name="connsiteY47" fmla="*/ 245790 h 4048081"/>
              <a:gd name="connsiteX48" fmla="*/ 2367657 w 4740335"/>
              <a:gd name="connsiteY48" fmla="*/ 0 h 4048081"/>
              <a:gd name="connsiteX49" fmla="*/ 2819118 w 4740335"/>
              <a:gd name="connsiteY49" fmla="*/ 453969 h 4048081"/>
              <a:gd name="connsiteX50" fmla="*/ 2367657 w 4740335"/>
              <a:gd name="connsiteY50" fmla="*/ 907938 h 4048081"/>
              <a:gd name="connsiteX51" fmla="*/ 1916196 w 4740335"/>
              <a:gd name="connsiteY51" fmla="*/ 453969 h 4048081"/>
              <a:gd name="connsiteX52" fmla="*/ 2367657 w 4740335"/>
              <a:gd name="connsiteY52"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446148 w 4740335"/>
              <a:gd name="connsiteY9" fmla="*/ 1335514 h 4048081"/>
              <a:gd name="connsiteX10" fmla="*/ 3683614 w 4740335"/>
              <a:gd name="connsiteY10" fmla="*/ 1098549 h 4048081"/>
              <a:gd name="connsiteX11" fmla="*/ 236546 w 4740335"/>
              <a:gd name="connsiteY11" fmla="*/ 1098549 h 4048081"/>
              <a:gd name="connsiteX12" fmla="*/ 1052628 w 4740335"/>
              <a:gd name="connsiteY12" fmla="*/ 1098549 h 4048081"/>
              <a:gd name="connsiteX13" fmla="*/ 1289174 w 4740335"/>
              <a:gd name="connsiteY13" fmla="*/ 1335514 h 4048081"/>
              <a:gd name="connsiteX14" fmla="*/ 1289174 w 4740335"/>
              <a:gd name="connsiteY14" fmla="*/ 2449249 h 4048081"/>
              <a:gd name="connsiteX15" fmla="*/ 1052628 w 4740335"/>
              <a:gd name="connsiteY15" fmla="*/ 2686214 h 4048081"/>
              <a:gd name="connsiteX16" fmla="*/ 1052628 w 4740335"/>
              <a:gd name="connsiteY16" fmla="*/ 3480046 h 4048081"/>
              <a:gd name="connsiteX17" fmla="*/ 827910 w 4740335"/>
              <a:gd name="connsiteY17" fmla="*/ 3717011 h 4048081"/>
              <a:gd name="connsiteX18" fmla="*/ 473091 w 4740335"/>
              <a:gd name="connsiteY18" fmla="*/ 3717011 h 4048081"/>
              <a:gd name="connsiteX19" fmla="*/ 236546 w 4740335"/>
              <a:gd name="connsiteY19" fmla="*/ 3480046 h 4048081"/>
              <a:gd name="connsiteX20" fmla="*/ 236546 w 4740335"/>
              <a:gd name="connsiteY20" fmla="*/ 2686214 h 4048081"/>
              <a:gd name="connsiteX21" fmla="*/ 0 w 4740335"/>
              <a:gd name="connsiteY21" fmla="*/ 2449249 h 4048081"/>
              <a:gd name="connsiteX22" fmla="*/ 0 w 4740335"/>
              <a:gd name="connsiteY22" fmla="*/ 1335514 h 4048081"/>
              <a:gd name="connsiteX23" fmla="*/ 236546 w 4740335"/>
              <a:gd name="connsiteY23" fmla="*/ 1098549 h 4048081"/>
              <a:gd name="connsiteX24" fmla="*/ 1895194 w 4740335"/>
              <a:gd name="connsiteY24" fmla="*/ 993211 h 4048081"/>
              <a:gd name="connsiteX25" fmla="*/ 2845141 w 4740335"/>
              <a:gd name="connsiteY25" fmla="*/ 993211 h 4048081"/>
              <a:gd name="connsiteX26" fmla="*/ 3130125 w 4740335"/>
              <a:gd name="connsiteY26" fmla="*/ 1277385 h 4048081"/>
              <a:gd name="connsiteX27" fmla="*/ 3130125 w 4740335"/>
              <a:gd name="connsiteY27" fmla="*/ 2568008 h 4048081"/>
              <a:gd name="connsiteX28" fmla="*/ 2845141 w 4740335"/>
              <a:gd name="connsiteY28" fmla="*/ 2852182 h 4048081"/>
              <a:gd name="connsiteX29" fmla="*/ 2845141 w 4740335"/>
              <a:gd name="connsiteY29" fmla="*/ 3763907 h 4048081"/>
              <a:gd name="connsiteX30" fmla="*/ 2572031 w 4740335"/>
              <a:gd name="connsiteY30" fmla="*/ 4048081 h 4048081"/>
              <a:gd name="connsiteX31" fmla="*/ 2168304 w 4740335"/>
              <a:gd name="connsiteY31" fmla="*/ 4048081 h 4048081"/>
              <a:gd name="connsiteX32" fmla="*/ 1895194 w 4740335"/>
              <a:gd name="connsiteY32" fmla="*/ 3763907 h 4048081"/>
              <a:gd name="connsiteX33" fmla="*/ 1895194 w 4740335"/>
              <a:gd name="connsiteY33" fmla="*/ 2852182 h 4048081"/>
              <a:gd name="connsiteX34" fmla="*/ 1610210 w 4740335"/>
              <a:gd name="connsiteY34" fmla="*/ 2568008 h 4048081"/>
              <a:gd name="connsiteX35" fmla="*/ 1610210 w 4740335"/>
              <a:gd name="connsiteY35" fmla="*/ 1277385 h 4048081"/>
              <a:gd name="connsiteX36" fmla="*/ 1895194 w 4740335"/>
              <a:gd name="connsiteY36" fmla="*/ 993211 h 4048081"/>
              <a:gd name="connsiteX37" fmla="*/ 4093246 w 4740335"/>
              <a:gd name="connsiteY37" fmla="*/ 245790 h 4048081"/>
              <a:gd name="connsiteX38" fmla="*/ 4479495 w 4740335"/>
              <a:gd name="connsiteY38" fmla="*/ 637055 h 4048081"/>
              <a:gd name="connsiteX39" fmla="*/ 4093246 w 4740335"/>
              <a:gd name="connsiteY39" fmla="*/ 1028320 h 4048081"/>
              <a:gd name="connsiteX40" fmla="*/ 3706997 w 4740335"/>
              <a:gd name="connsiteY40" fmla="*/ 637055 h 4048081"/>
              <a:gd name="connsiteX41" fmla="*/ 4093246 w 4740335"/>
              <a:gd name="connsiteY41" fmla="*/ 245790 h 4048081"/>
              <a:gd name="connsiteX42" fmla="*/ 644584 w 4740335"/>
              <a:gd name="connsiteY42" fmla="*/ 245790 h 4048081"/>
              <a:gd name="connsiteX43" fmla="*/ 1028326 w 4740335"/>
              <a:gd name="connsiteY43" fmla="*/ 637055 h 4048081"/>
              <a:gd name="connsiteX44" fmla="*/ 644584 w 4740335"/>
              <a:gd name="connsiteY44" fmla="*/ 1028320 h 4048081"/>
              <a:gd name="connsiteX45" fmla="*/ 260842 w 4740335"/>
              <a:gd name="connsiteY45" fmla="*/ 637055 h 4048081"/>
              <a:gd name="connsiteX46" fmla="*/ 644584 w 4740335"/>
              <a:gd name="connsiteY46" fmla="*/ 245790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502870 w 4740335"/>
              <a:gd name="connsiteY3" fmla="*/ 2686214 h 4048081"/>
              <a:gd name="connsiteX4" fmla="*/ 4502870 w 4740335"/>
              <a:gd name="connsiteY4" fmla="*/ 3480046 h 4048081"/>
              <a:gd name="connsiteX5" fmla="*/ 4265405 w 4740335"/>
              <a:gd name="connsiteY5" fmla="*/ 3717011 h 4048081"/>
              <a:gd name="connsiteX6" fmla="*/ 3909206 w 4740335"/>
              <a:gd name="connsiteY6" fmla="*/ 3717011 h 4048081"/>
              <a:gd name="connsiteX7" fmla="*/ 3683614 w 4740335"/>
              <a:gd name="connsiteY7" fmla="*/ 3480046 h 4048081"/>
              <a:gd name="connsiteX8" fmla="*/ 3446148 w 4740335"/>
              <a:gd name="connsiteY8" fmla="*/ 1335514 h 4048081"/>
              <a:gd name="connsiteX9" fmla="*/ 3683614 w 4740335"/>
              <a:gd name="connsiteY9" fmla="*/ 1098549 h 4048081"/>
              <a:gd name="connsiteX10" fmla="*/ 236546 w 4740335"/>
              <a:gd name="connsiteY10" fmla="*/ 1098549 h 4048081"/>
              <a:gd name="connsiteX11" fmla="*/ 1052628 w 4740335"/>
              <a:gd name="connsiteY11" fmla="*/ 1098549 h 4048081"/>
              <a:gd name="connsiteX12" fmla="*/ 1289174 w 4740335"/>
              <a:gd name="connsiteY12" fmla="*/ 1335514 h 4048081"/>
              <a:gd name="connsiteX13" fmla="*/ 1289174 w 4740335"/>
              <a:gd name="connsiteY13" fmla="*/ 2449249 h 4048081"/>
              <a:gd name="connsiteX14" fmla="*/ 1052628 w 4740335"/>
              <a:gd name="connsiteY14" fmla="*/ 2686214 h 4048081"/>
              <a:gd name="connsiteX15" fmla="*/ 1052628 w 4740335"/>
              <a:gd name="connsiteY15" fmla="*/ 3480046 h 4048081"/>
              <a:gd name="connsiteX16" fmla="*/ 827910 w 4740335"/>
              <a:gd name="connsiteY16" fmla="*/ 3717011 h 4048081"/>
              <a:gd name="connsiteX17" fmla="*/ 473091 w 4740335"/>
              <a:gd name="connsiteY17" fmla="*/ 3717011 h 4048081"/>
              <a:gd name="connsiteX18" fmla="*/ 236546 w 4740335"/>
              <a:gd name="connsiteY18" fmla="*/ 3480046 h 4048081"/>
              <a:gd name="connsiteX19" fmla="*/ 236546 w 4740335"/>
              <a:gd name="connsiteY19" fmla="*/ 2686214 h 4048081"/>
              <a:gd name="connsiteX20" fmla="*/ 0 w 4740335"/>
              <a:gd name="connsiteY20" fmla="*/ 2449249 h 4048081"/>
              <a:gd name="connsiteX21" fmla="*/ 0 w 4740335"/>
              <a:gd name="connsiteY21" fmla="*/ 1335514 h 4048081"/>
              <a:gd name="connsiteX22" fmla="*/ 236546 w 4740335"/>
              <a:gd name="connsiteY22" fmla="*/ 1098549 h 4048081"/>
              <a:gd name="connsiteX23" fmla="*/ 1895194 w 4740335"/>
              <a:gd name="connsiteY23" fmla="*/ 993211 h 4048081"/>
              <a:gd name="connsiteX24" fmla="*/ 2845141 w 4740335"/>
              <a:gd name="connsiteY24" fmla="*/ 993211 h 4048081"/>
              <a:gd name="connsiteX25" fmla="*/ 3130125 w 4740335"/>
              <a:gd name="connsiteY25" fmla="*/ 1277385 h 4048081"/>
              <a:gd name="connsiteX26" fmla="*/ 3130125 w 4740335"/>
              <a:gd name="connsiteY26" fmla="*/ 2568008 h 4048081"/>
              <a:gd name="connsiteX27" fmla="*/ 2845141 w 4740335"/>
              <a:gd name="connsiteY27" fmla="*/ 2852182 h 4048081"/>
              <a:gd name="connsiteX28" fmla="*/ 2845141 w 4740335"/>
              <a:gd name="connsiteY28" fmla="*/ 3763907 h 4048081"/>
              <a:gd name="connsiteX29" fmla="*/ 2572031 w 4740335"/>
              <a:gd name="connsiteY29" fmla="*/ 4048081 h 4048081"/>
              <a:gd name="connsiteX30" fmla="*/ 2168304 w 4740335"/>
              <a:gd name="connsiteY30" fmla="*/ 4048081 h 4048081"/>
              <a:gd name="connsiteX31" fmla="*/ 1895194 w 4740335"/>
              <a:gd name="connsiteY31" fmla="*/ 3763907 h 4048081"/>
              <a:gd name="connsiteX32" fmla="*/ 1895194 w 4740335"/>
              <a:gd name="connsiteY32" fmla="*/ 2852182 h 4048081"/>
              <a:gd name="connsiteX33" fmla="*/ 1610210 w 4740335"/>
              <a:gd name="connsiteY33" fmla="*/ 2568008 h 4048081"/>
              <a:gd name="connsiteX34" fmla="*/ 1610210 w 4740335"/>
              <a:gd name="connsiteY34" fmla="*/ 1277385 h 4048081"/>
              <a:gd name="connsiteX35" fmla="*/ 1895194 w 4740335"/>
              <a:gd name="connsiteY35" fmla="*/ 993211 h 4048081"/>
              <a:gd name="connsiteX36" fmla="*/ 4093246 w 4740335"/>
              <a:gd name="connsiteY36" fmla="*/ 245790 h 4048081"/>
              <a:gd name="connsiteX37" fmla="*/ 4479495 w 4740335"/>
              <a:gd name="connsiteY37" fmla="*/ 637055 h 4048081"/>
              <a:gd name="connsiteX38" fmla="*/ 4093246 w 4740335"/>
              <a:gd name="connsiteY38" fmla="*/ 1028320 h 4048081"/>
              <a:gd name="connsiteX39" fmla="*/ 3706997 w 4740335"/>
              <a:gd name="connsiteY39" fmla="*/ 637055 h 4048081"/>
              <a:gd name="connsiteX40" fmla="*/ 4093246 w 4740335"/>
              <a:gd name="connsiteY40" fmla="*/ 245790 h 4048081"/>
              <a:gd name="connsiteX41" fmla="*/ 644584 w 4740335"/>
              <a:gd name="connsiteY41" fmla="*/ 245790 h 4048081"/>
              <a:gd name="connsiteX42" fmla="*/ 1028326 w 4740335"/>
              <a:gd name="connsiteY42" fmla="*/ 637055 h 4048081"/>
              <a:gd name="connsiteX43" fmla="*/ 644584 w 4740335"/>
              <a:gd name="connsiteY43" fmla="*/ 1028320 h 4048081"/>
              <a:gd name="connsiteX44" fmla="*/ 260842 w 4740335"/>
              <a:gd name="connsiteY44" fmla="*/ 637055 h 4048081"/>
              <a:gd name="connsiteX45" fmla="*/ 644584 w 4740335"/>
              <a:gd name="connsiteY45" fmla="*/ 245790 h 4048081"/>
              <a:gd name="connsiteX46" fmla="*/ 2367657 w 4740335"/>
              <a:gd name="connsiteY46" fmla="*/ 0 h 4048081"/>
              <a:gd name="connsiteX47" fmla="*/ 2819118 w 4740335"/>
              <a:gd name="connsiteY47" fmla="*/ 453969 h 4048081"/>
              <a:gd name="connsiteX48" fmla="*/ 2367657 w 4740335"/>
              <a:gd name="connsiteY48" fmla="*/ 907938 h 4048081"/>
              <a:gd name="connsiteX49" fmla="*/ 1916196 w 4740335"/>
              <a:gd name="connsiteY49" fmla="*/ 453969 h 4048081"/>
              <a:gd name="connsiteX50" fmla="*/ 2367657 w 4740335"/>
              <a:gd name="connsiteY50" fmla="*/ 0 h 4048081"/>
              <a:gd name="connsiteX0" fmla="*/ 3683614 w 4563552"/>
              <a:gd name="connsiteY0" fmla="*/ 1098549 h 4048081"/>
              <a:gd name="connsiteX1" fmla="*/ 4502870 w 4563552"/>
              <a:gd name="connsiteY1" fmla="*/ 1098549 h 4048081"/>
              <a:gd name="connsiteX2" fmla="*/ 4502870 w 4563552"/>
              <a:gd name="connsiteY2" fmla="*/ 2686214 h 4048081"/>
              <a:gd name="connsiteX3" fmla="*/ 4502870 w 4563552"/>
              <a:gd name="connsiteY3" fmla="*/ 3480046 h 4048081"/>
              <a:gd name="connsiteX4" fmla="*/ 4265405 w 4563552"/>
              <a:gd name="connsiteY4" fmla="*/ 3717011 h 4048081"/>
              <a:gd name="connsiteX5" fmla="*/ 3909206 w 4563552"/>
              <a:gd name="connsiteY5" fmla="*/ 3717011 h 4048081"/>
              <a:gd name="connsiteX6" fmla="*/ 3683614 w 4563552"/>
              <a:gd name="connsiteY6" fmla="*/ 3480046 h 4048081"/>
              <a:gd name="connsiteX7" fmla="*/ 3446148 w 4563552"/>
              <a:gd name="connsiteY7" fmla="*/ 1335514 h 4048081"/>
              <a:gd name="connsiteX8" fmla="*/ 3683614 w 4563552"/>
              <a:gd name="connsiteY8" fmla="*/ 1098549 h 4048081"/>
              <a:gd name="connsiteX9" fmla="*/ 236546 w 4563552"/>
              <a:gd name="connsiteY9" fmla="*/ 1098549 h 4048081"/>
              <a:gd name="connsiteX10" fmla="*/ 1052628 w 4563552"/>
              <a:gd name="connsiteY10" fmla="*/ 1098549 h 4048081"/>
              <a:gd name="connsiteX11" fmla="*/ 1289174 w 4563552"/>
              <a:gd name="connsiteY11" fmla="*/ 1335514 h 4048081"/>
              <a:gd name="connsiteX12" fmla="*/ 1289174 w 4563552"/>
              <a:gd name="connsiteY12" fmla="*/ 2449249 h 4048081"/>
              <a:gd name="connsiteX13" fmla="*/ 1052628 w 4563552"/>
              <a:gd name="connsiteY13" fmla="*/ 2686214 h 4048081"/>
              <a:gd name="connsiteX14" fmla="*/ 1052628 w 4563552"/>
              <a:gd name="connsiteY14" fmla="*/ 3480046 h 4048081"/>
              <a:gd name="connsiteX15" fmla="*/ 827910 w 4563552"/>
              <a:gd name="connsiteY15" fmla="*/ 3717011 h 4048081"/>
              <a:gd name="connsiteX16" fmla="*/ 473091 w 4563552"/>
              <a:gd name="connsiteY16" fmla="*/ 3717011 h 4048081"/>
              <a:gd name="connsiteX17" fmla="*/ 236546 w 4563552"/>
              <a:gd name="connsiteY17" fmla="*/ 3480046 h 4048081"/>
              <a:gd name="connsiteX18" fmla="*/ 236546 w 4563552"/>
              <a:gd name="connsiteY18" fmla="*/ 2686214 h 4048081"/>
              <a:gd name="connsiteX19" fmla="*/ 0 w 4563552"/>
              <a:gd name="connsiteY19" fmla="*/ 2449249 h 4048081"/>
              <a:gd name="connsiteX20" fmla="*/ 0 w 4563552"/>
              <a:gd name="connsiteY20" fmla="*/ 1335514 h 4048081"/>
              <a:gd name="connsiteX21" fmla="*/ 236546 w 4563552"/>
              <a:gd name="connsiteY21" fmla="*/ 1098549 h 4048081"/>
              <a:gd name="connsiteX22" fmla="*/ 1895194 w 4563552"/>
              <a:gd name="connsiteY22" fmla="*/ 993211 h 4048081"/>
              <a:gd name="connsiteX23" fmla="*/ 2845141 w 4563552"/>
              <a:gd name="connsiteY23" fmla="*/ 993211 h 4048081"/>
              <a:gd name="connsiteX24" fmla="*/ 3130125 w 4563552"/>
              <a:gd name="connsiteY24" fmla="*/ 1277385 h 4048081"/>
              <a:gd name="connsiteX25" fmla="*/ 3130125 w 4563552"/>
              <a:gd name="connsiteY25" fmla="*/ 2568008 h 4048081"/>
              <a:gd name="connsiteX26" fmla="*/ 2845141 w 4563552"/>
              <a:gd name="connsiteY26" fmla="*/ 2852182 h 4048081"/>
              <a:gd name="connsiteX27" fmla="*/ 2845141 w 4563552"/>
              <a:gd name="connsiteY27" fmla="*/ 3763907 h 4048081"/>
              <a:gd name="connsiteX28" fmla="*/ 2572031 w 4563552"/>
              <a:gd name="connsiteY28" fmla="*/ 4048081 h 4048081"/>
              <a:gd name="connsiteX29" fmla="*/ 2168304 w 4563552"/>
              <a:gd name="connsiteY29" fmla="*/ 4048081 h 4048081"/>
              <a:gd name="connsiteX30" fmla="*/ 1895194 w 4563552"/>
              <a:gd name="connsiteY30" fmla="*/ 3763907 h 4048081"/>
              <a:gd name="connsiteX31" fmla="*/ 1895194 w 4563552"/>
              <a:gd name="connsiteY31" fmla="*/ 2852182 h 4048081"/>
              <a:gd name="connsiteX32" fmla="*/ 1610210 w 4563552"/>
              <a:gd name="connsiteY32" fmla="*/ 2568008 h 4048081"/>
              <a:gd name="connsiteX33" fmla="*/ 1610210 w 4563552"/>
              <a:gd name="connsiteY33" fmla="*/ 1277385 h 4048081"/>
              <a:gd name="connsiteX34" fmla="*/ 1895194 w 4563552"/>
              <a:gd name="connsiteY34" fmla="*/ 993211 h 4048081"/>
              <a:gd name="connsiteX35" fmla="*/ 4093246 w 4563552"/>
              <a:gd name="connsiteY35" fmla="*/ 245790 h 4048081"/>
              <a:gd name="connsiteX36" fmla="*/ 4479495 w 4563552"/>
              <a:gd name="connsiteY36" fmla="*/ 637055 h 4048081"/>
              <a:gd name="connsiteX37" fmla="*/ 4093246 w 4563552"/>
              <a:gd name="connsiteY37" fmla="*/ 1028320 h 4048081"/>
              <a:gd name="connsiteX38" fmla="*/ 3706997 w 4563552"/>
              <a:gd name="connsiteY38" fmla="*/ 637055 h 4048081"/>
              <a:gd name="connsiteX39" fmla="*/ 4093246 w 4563552"/>
              <a:gd name="connsiteY39" fmla="*/ 245790 h 4048081"/>
              <a:gd name="connsiteX40" fmla="*/ 644584 w 4563552"/>
              <a:gd name="connsiteY40" fmla="*/ 245790 h 4048081"/>
              <a:gd name="connsiteX41" fmla="*/ 1028326 w 4563552"/>
              <a:gd name="connsiteY41" fmla="*/ 637055 h 4048081"/>
              <a:gd name="connsiteX42" fmla="*/ 644584 w 4563552"/>
              <a:gd name="connsiteY42" fmla="*/ 1028320 h 4048081"/>
              <a:gd name="connsiteX43" fmla="*/ 260842 w 4563552"/>
              <a:gd name="connsiteY43" fmla="*/ 637055 h 4048081"/>
              <a:gd name="connsiteX44" fmla="*/ 644584 w 4563552"/>
              <a:gd name="connsiteY44" fmla="*/ 245790 h 4048081"/>
              <a:gd name="connsiteX45" fmla="*/ 2367657 w 4563552"/>
              <a:gd name="connsiteY45" fmla="*/ 0 h 4048081"/>
              <a:gd name="connsiteX46" fmla="*/ 2819118 w 4563552"/>
              <a:gd name="connsiteY46" fmla="*/ 453969 h 4048081"/>
              <a:gd name="connsiteX47" fmla="*/ 2367657 w 4563552"/>
              <a:gd name="connsiteY47" fmla="*/ 907938 h 4048081"/>
              <a:gd name="connsiteX48" fmla="*/ 1916196 w 4563552"/>
              <a:gd name="connsiteY48" fmla="*/ 453969 h 4048081"/>
              <a:gd name="connsiteX49" fmla="*/ 2367657 w 4563552"/>
              <a:gd name="connsiteY49"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4093246 w 4502873"/>
              <a:gd name="connsiteY34" fmla="*/ 245790 h 4048081"/>
              <a:gd name="connsiteX35" fmla="*/ 4479495 w 4502873"/>
              <a:gd name="connsiteY35" fmla="*/ 637055 h 4048081"/>
              <a:gd name="connsiteX36" fmla="*/ 4093246 w 4502873"/>
              <a:gd name="connsiteY36" fmla="*/ 1028320 h 4048081"/>
              <a:gd name="connsiteX37" fmla="*/ 3706997 w 4502873"/>
              <a:gd name="connsiteY37" fmla="*/ 637055 h 4048081"/>
              <a:gd name="connsiteX38" fmla="*/ 4093246 w 4502873"/>
              <a:gd name="connsiteY38" fmla="*/ 245790 h 4048081"/>
              <a:gd name="connsiteX39" fmla="*/ 644584 w 4502873"/>
              <a:gd name="connsiteY39" fmla="*/ 245790 h 4048081"/>
              <a:gd name="connsiteX40" fmla="*/ 1028326 w 4502873"/>
              <a:gd name="connsiteY40" fmla="*/ 637055 h 4048081"/>
              <a:gd name="connsiteX41" fmla="*/ 644584 w 4502873"/>
              <a:gd name="connsiteY41" fmla="*/ 1028320 h 4048081"/>
              <a:gd name="connsiteX42" fmla="*/ 260842 w 4502873"/>
              <a:gd name="connsiteY42" fmla="*/ 637055 h 4048081"/>
              <a:gd name="connsiteX43" fmla="*/ 644584 w 4502873"/>
              <a:gd name="connsiteY43" fmla="*/ 245790 h 4048081"/>
              <a:gd name="connsiteX44" fmla="*/ 2367657 w 4502873"/>
              <a:gd name="connsiteY44" fmla="*/ 0 h 4048081"/>
              <a:gd name="connsiteX45" fmla="*/ 2819118 w 4502873"/>
              <a:gd name="connsiteY45" fmla="*/ 453969 h 4048081"/>
              <a:gd name="connsiteX46" fmla="*/ 2367657 w 4502873"/>
              <a:gd name="connsiteY46" fmla="*/ 907938 h 4048081"/>
              <a:gd name="connsiteX47" fmla="*/ 1916196 w 4502873"/>
              <a:gd name="connsiteY47" fmla="*/ 453969 h 4048081"/>
              <a:gd name="connsiteX48" fmla="*/ 2367657 w 4502873"/>
              <a:gd name="connsiteY48"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3706997 w 4502873"/>
              <a:gd name="connsiteY34" fmla="*/ 637055 h 4048081"/>
              <a:gd name="connsiteX35" fmla="*/ 4479495 w 4502873"/>
              <a:gd name="connsiteY35" fmla="*/ 637055 h 4048081"/>
              <a:gd name="connsiteX36" fmla="*/ 4093246 w 4502873"/>
              <a:gd name="connsiteY36" fmla="*/ 1028320 h 4048081"/>
              <a:gd name="connsiteX37" fmla="*/ 3706997 w 4502873"/>
              <a:gd name="connsiteY37" fmla="*/ 637055 h 4048081"/>
              <a:gd name="connsiteX38" fmla="*/ 644584 w 4502873"/>
              <a:gd name="connsiteY38" fmla="*/ 245790 h 4048081"/>
              <a:gd name="connsiteX39" fmla="*/ 1028326 w 4502873"/>
              <a:gd name="connsiteY39" fmla="*/ 637055 h 4048081"/>
              <a:gd name="connsiteX40" fmla="*/ 644584 w 4502873"/>
              <a:gd name="connsiteY40" fmla="*/ 1028320 h 4048081"/>
              <a:gd name="connsiteX41" fmla="*/ 260842 w 4502873"/>
              <a:gd name="connsiteY41" fmla="*/ 637055 h 4048081"/>
              <a:gd name="connsiteX42" fmla="*/ 644584 w 4502873"/>
              <a:gd name="connsiteY42" fmla="*/ 245790 h 4048081"/>
              <a:gd name="connsiteX43" fmla="*/ 2367657 w 4502873"/>
              <a:gd name="connsiteY43" fmla="*/ 0 h 4048081"/>
              <a:gd name="connsiteX44" fmla="*/ 2819118 w 4502873"/>
              <a:gd name="connsiteY44" fmla="*/ 453969 h 4048081"/>
              <a:gd name="connsiteX45" fmla="*/ 2367657 w 4502873"/>
              <a:gd name="connsiteY45" fmla="*/ 907938 h 4048081"/>
              <a:gd name="connsiteX46" fmla="*/ 1916196 w 4502873"/>
              <a:gd name="connsiteY46" fmla="*/ 453969 h 4048081"/>
              <a:gd name="connsiteX47" fmla="*/ 2367657 w 4502873"/>
              <a:gd name="connsiteY47"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3706997 w 4502873"/>
              <a:gd name="connsiteY34" fmla="*/ 637055 h 4048081"/>
              <a:gd name="connsiteX35" fmla="*/ 4093246 w 4502873"/>
              <a:gd name="connsiteY35" fmla="*/ 1028320 h 4048081"/>
              <a:gd name="connsiteX36" fmla="*/ 3706997 w 4502873"/>
              <a:gd name="connsiteY36" fmla="*/ 637055 h 4048081"/>
              <a:gd name="connsiteX37" fmla="*/ 644584 w 4502873"/>
              <a:gd name="connsiteY37" fmla="*/ 245790 h 4048081"/>
              <a:gd name="connsiteX38" fmla="*/ 1028326 w 4502873"/>
              <a:gd name="connsiteY38" fmla="*/ 637055 h 4048081"/>
              <a:gd name="connsiteX39" fmla="*/ 644584 w 4502873"/>
              <a:gd name="connsiteY39" fmla="*/ 1028320 h 4048081"/>
              <a:gd name="connsiteX40" fmla="*/ 260842 w 4502873"/>
              <a:gd name="connsiteY40" fmla="*/ 637055 h 4048081"/>
              <a:gd name="connsiteX41" fmla="*/ 644584 w 4502873"/>
              <a:gd name="connsiteY41" fmla="*/ 245790 h 4048081"/>
              <a:gd name="connsiteX42" fmla="*/ 2367657 w 4502873"/>
              <a:gd name="connsiteY42" fmla="*/ 0 h 4048081"/>
              <a:gd name="connsiteX43" fmla="*/ 2819118 w 4502873"/>
              <a:gd name="connsiteY43" fmla="*/ 453969 h 4048081"/>
              <a:gd name="connsiteX44" fmla="*/ 2367657 w 4502873"/>
              <a:gd name="connsiteY44" fmla="*/ 907938 h 4048081"/>
              <a:gd name="connsiteX45" fmla="*/ 1916196 w 4502873"/>
              <a:gd name="connsiteY45" fmla="*/ 453969 h 4048081"/>
              <a:gd name="connsiteX46" fmla="*/ 2367657 w 4502873"/>
              <a:gd name="connsiteY46"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644584 w 4502873"/>
              <a:gd name="connsiteY34" fmla="*/ 245790 h 4048081"/>
              <a:gd name="connsiteX35" fmla="*/ 1028326 w 4502873"/>
              <a:gd name="connsiteY35" fmla="*/ 637055 h 4048081"/>
              <a:gd name="connsiteX36" fmla="*/ 644584 w 4502873"/>
              <a:gd name="connsiteY36" fmla="*/ 1028320 h 4048081"/>
              <a:gd name="connsiteX37" fmla="*/ 260842 w 4502873"/>
              <a:gd name="connsiteY37" fmla="*/ 637055 h 4048081"/>
              <a:gd name="connsiteX38" fmla="*/ 644584 w 4502873"/>
              <a:gd name="connsiteY38" fmla="*/ 245790 h 4048081"/>
              <a:gd name="connsiteX39" fmla="*/ 2367657 w 4502873"/>
              <a:gd name="connsiteY39" fmla="*/ 0 h 4048081"/>
              <a:gd name="connsiteX40" fmla="*/ 2819118 w 4502873"/>
              <a:gd name="connsiteY40" fmla="*/ 453969 h 4048081"/>
              <a:gd name="connsiteX41" fmla="*/ 2367657 w 4502873"/>
              <a:gd name="connsiteY41" fmla="*/ 907938 h 4048081"/>
              <a:gd name="connsiteX42" fmla="*/ 1916196 w 4502873"/>
              <a:gd name="connsiteY42" fmla="*/ 453969 h 4048081"/>
              <a:gd name="connsiteX43" fmla="*/ 2367657 w 4502873"/>
              <a:gd name="connsiteY43" fmla="*/ 0 h 4048081"/>
              <a:gd name="connsiteX0" fmla="*/ 3446148 w 4502873"/>
              <a:gd name="connsiteY0" fmla="*/ 1335514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236546 w 4502873"/>
              <a:gd name="connsiteY7" fmla="*/ 1098549 h 4048081"/>
              <a:gd name="connsiteX8" fmla="*/ 1052628 w 4502873"/>
              <a:gd name="connsiteY8" fmla="*/ 1098549 h 4048081"/>
              <a:gd name="connsiteX9" fmla="*/ 1289174 w 4502873"/>
              <a:gd name="connsiteY9" fmla="*/ 1335514 h 4048081"/>
              <a:gd name="connsiteX10" fmla="*/ 1289174 w 4502873"/>
              <a:gd name="connsiteY10" fmla="*/ 2449249 h 4048081"/>
              <a:gd name="connsiteX11" fmla="*/ 1052628 w 4502873"/>
              <a:gd name="connsiteY11" fmla="*/ 2686214 h 4048081"/>
              <a:gd name="connsiteX12" fmla="*/ 1052628 w 4502873"/>
              <a:gd name="connsiteY12" fmla="*/ 3480046 h 4048081"/>
              <a:gd name="connsiteX13" fmla="*/ 827910 w 4502873"/>
              <a:gd name="connsiteY13" fmla="*/ 3717011 h 4048081"/>
              <a:gd name="connsiteX14" fmla="*/ 473091 w 4502873"/>
              <a:gd name="connsiteY14" fmla="*/ 3717011 h 4048081"/>
              <a:gd name="connsiteX15" fmla="*/ 236546 w 4502873"/>
              <a:gd name="connsiteY15" fmla="*/ 3480046 h 4048081"/>
              <a:gd name="connsiteX16" fmla="*/ 236546 w 4502873"/>
              <a:gd name="connsiteY16" fmla="*/ 2686214 h 4048081"/>
              <a:gd name="connsiteX17" fmla="*/ 0 w 4502873"/>
              <a:gd name="connsiteY17" fmla="*/ 2449249 h 4048081"/>
              <a:gd name="connsiteX18" fmla="*/ 0 w 4502873"/>
              <a:gd name="connsiteY18" fmla="*/ 1335514 h 4048081"/>
              <a:gd name="connsiteX19" fmla="*/ 236546 w 4502873"/>
              <a:gd name="connsiteY19" fmla="*/ 1098549 h 4048081"/>
              <a:gd name="connsiteX20" fmla="*/ 1895194 w 4502873"/>
              <a:gd name="connsiteY20" fmla="*/ 993211 h 4048081"/>
              <a:gd name="connsiteX21" fmla="*/ 2845141 w 4502873"/>
              <a:gd name="connsiteY21" fmla="*/ 993211 h 4048081"/>
              <a:gd name="connsiteX22" fmla="*/ 3130125 w 4502873"/>
              <a:gd name="connsiteY22" fmla="*/ 1277385 h 4048081"/>
              <a:gd name="connsiteX23" fmla="*/ 3130125 w 4502873"/>
              <a:gd name="connsiteY23" fmla="*/ 2568008 h 4048081"/>
              <a:gd name="connsiteX24" fmla="*/ 2845141 w 4502873"/>
              <a:gd name="connsiteY24" fmla="*/ 2852182 h 4048081"/>
              <a:gd name="connsiteX25" fmla="*/ 2845141 w 4502873"/>
              <a:gd name="connsiteY25" fmla="*/ 3763907 h 4048081"/>
              <a:gd name="connsiteX26" fmla="*/ 2572031 w 4502873"/>
              <a:gd name="connsiteY26" fmla="*/ 4048081 h 4048081"/>
              <a:gd name="connsiteX27" fmla="*/ 2168304 w 4502873"/>
              <a:gd name="connsiteY27" fmla="*/ 4048081 h 4048081"/>
              <a:gd name="connsiteX28" fmla="*/ 1895194 w 4502873"/>
              <a:gd name="connsiteY28" fmla="*/ 3763907 h 4048081"/>
              <a:gd name="connsiteX29" fmla="*/ 1895194 w 4502873"/>
              <a:gd name="connsiteY29" fmla="*/ 2852182 h 4048081"/>
              <a:gd name="connsiteX30" fmla="*/ 1610210 w 4502873"/>
              <a:gd name="connsiteY30" fmla="*/ 2568008 h 4048081"/>
              <a:gd name="connsiteX31" fmla="*/ 1610210 w 4502873"/>
              <a:gd name="connsiteY31" fmla="*/ 1277385 h 4048081"/>
              <a:gd name="connsiteX32" fmla="*/ 1895194 w 4502873"/>
              <a:gd name="connsiteY32" fmla="*/ 993211 h 4048081"/>
              <a:gd name="connsiteX33" fmla="*/ 644584 w 4502873"/>
              <a:gd name="connsiteY33" fmla="*/ 245790 h 4048081"/>
              <a:gd name="connsiteX34" fmla="*/ 1028326 w 4502873"/>
              <a:gd name="connsiteY34" fmla="*/ 637055 h 4048081"/>
              <a:gd name="connsiteX35" fmla="*/ 644584 w 4502873"/>
              <a:gd name="connsiteY35" fmla="*/ 1028320 h 4048081"/>
              <a:gd name="connsiteX36" fmla="*/ 260842 w 4502873"/>
              <a:gd name="connsiteY36" fmla="*/ 637055 h 4048081"/>
              <a:gd name="connsiteX37" fmla="*/ 644584 w 4502873"/>
              <a:gd name="connsiteY37" fmla="*/ 245790 h 4048081"/>
              <a:gd name="connsiteX38" fmla="*/ 2367657 w 4502873"/>
              <a:gd name="connsiteY38" fmla="*/ 0 h 4048081"/>
              <a:gd name="connsiteX39" fmla="*/ 2819118 w 4502873"/>
              <a:gd name="connsiteY39" fmla="*/ 453969 h 4048081"/>
              <a:gd name="connsiteX40" fmla="*/ 2367657 w 4502873"/>
              <a:gd name="connsiteY40" fmla="*/ 907938 h 4048081"/>
              <a:gd name="connsiteX41" fmla="*/ 1916196 w 4502873"/>
              <a:gd name="connsiteY41" fmla="*/ 453969 h 4048081"/>
              <a:gd name="connsiteX42" fmla="*/ 2367657 w 4502873"/>
              <a:gd name="connsiteY42" fmla="*/ 0 h 4048081"/>
              <a:gd name="connsiteX0" fmla="*/ 3446148 w 4502873"/>
              <a:gd name="connsiteY0" fmla="*/ 1335514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446148 w 4502873"/>
              <a:gd name="connsiteY5" fmla="*/ 1335514 h 4048081"/>
              <a:gd name="connsiteX6" fmla="*/ 236546 w 4502873"/>
              <a:gd name="connsiteY6" fmla="*/ 1098549 h 4048081"/>
              <a:gd name="connsiteX7" fmla="*/ 1052628 w 4502873"/>
              <a:gd name="connsiteY7" fmla="*/ 1098549 h 4048081"/>
              <a:gd name="connsiteX8" fmla="*/ 1289174 w 4502873"/>
              <a:gd name="connsiteY8" fmla="*/ 1335514 h 4048081"/>
              <a:gd name="connsiteX9" fmla="*/ 1289174 w 4502873"/>
              <a:gd name="connsiteY9" fmla="*/ 2449249 h 4048081"/>
              <a:gd name="connsiteX10" fmla="*/ 1052628 w 4502873"/>
              <a:gd name="connsiteY10" fmla="*/ 2686214 h 4048081"/>
              <a:gd name="connsiteX11" fmla="*/ 1052628 w 4502873"/>
              <a:gd name="connsiteY11" fmla="*/ 3480046 h 4048081"/>
              <a:gd name="connsiteX12" fmla="*/ 827910 w 4502873"/>
              <a:gd name="connsiteY12" fmla="*/ 3717011 h 4048081"/>
              <a:gd name="connsiteX13" fmla="*/ 473091 w 4502873"/>
              <a:gd name="connsiteY13" fmla="*/ 3717011 h 4048081"/>
              <a:gd name="connsiteX14" fmla="*/ 236546 w 4502873"/>
              <a:gd name="connsiteY14" fmla="*/ 3480046 h 4048081"/>
              <a:gd name="connsiteX15" fmla="*/ 236546 w 4502873"/>
              <a:gd name="connsiteY15" fmla="*/ 2686214 h 4048081"/>
              <a:gd name="connsiteX16" fmla="*/ 0 w 4502873"/>
              <a:gd name="connsiteY16" fmla="*/ 2449249 h 4048081"/>
              <a:gd name="connsiteX17" fmla="*/ 0 w 4502873"/>
              <a:gd name="connsiteY17" fmla="*/ 1335514 h 4048081"/>
              <a:gd name="connsiteX18" fmla="*/ 236546 w 4502873"/>
              <a:gd name="connsiteY18" fmla="*/ 1098549 h 4048081"/>
              <a:gd name="connsiteX19" fmla="*/ 1895194 w 4502873"/>
              <a:gd name="connsiteY19" fmla="*/ 993211 h 4048081"/>
              <a:gd name="connsiteX20" fmla="*/ 2845141 w 4502873"/>
              <a:gd name="connsiteY20" fmla="*/ 993211 h 4048081"/>
              <a:gd name="connsiteX21" fmla="*/ 3130125 w 4502873"/>
              <a:gd name="connsiteY21" fmla="*/ 1277385 h 4048081"/>
              <a:gd name="connsiteX22" fmla="*/ 3130125 w 4502873"/>
              <a:gd name="connsiteY22" fmla="*/ 2568008 h 4048081"/>
              <a:gd name="connsiteX23" fmla="*/ 2845141 w 4502873"/>
              <a:gd name="connsiteY23" fmla="*/ 2852182 h 4048081"/>
              <a:gd name="connsiteX24" fmla="*/ 2845141 w 4502873"/>
              <a:gd name="connsiteY24" fmla="*/ 3763907 h 4048081"/>
              <a:gd name="connsiteX25" fmla="*/ 2572031 w 4502873"/>
              <a:gd name="connsiteY25" fmla="*/ 4048081 h 4048081"/>
              <a:gd name="connsiteX26" fmla="*/ 2168304 w 4502873"/>
              <a:gd name="connsiteY26" fmla="*/ 4048081 h 4048081"/>
              <a:gd name="connsiteX27" fmla="*/ 1895194 w 4502873"/>
              <a:gd name="connsiteY27" fmla="*/ 3763907 h 4048081"/>
              <a:gd name="connsiteX28" fmla="*/ 1895194 w 4502873"/>
              <a:gd name="connsiteY28" fmla="*/ 2852182 h 4048081"/>
              <a:gd name="connsiteX29" fmla="*/ 1610210 w 4502873"/>
              <a:gd name="connsiteY29" fmla="*/ 2568008 h 4048081"/>
              <a:gd name="connsiteX30" fmla="*/ 1610210 w 4502873"/>
              <a:gd name="connsiteY30" fmla="*/ 1277385 h 4048081"/>
              <a:gd name="connsiteX31" fmla="*/ 1895194 w 4502873"/>
              <a:gd name="connsiteY31" fmla="*/ 993211 h 4048081"/>
              <a:gd name="connsiteX32" fmla="*/ 644584 w 4502873"/>
              <a:gd name="connsiteY32" fmla="*/ 245790 h 4048081"/>
              <a:gd name="connsiteX33" fmla="*/ 1028326 w 4502873"/>
              <a:gd name="connsiteY33" fmla="*/ 637055 h 4048081"/>
              <a:gd name="connsiteX34" fmla="*/ 644584 w 4502873"/>
              <a:gd name="connsiteY34" fmla="*/ 1028320 h 4048081"/>
              <a:gd name="connsiteX35" fmla="*/ 260842 w 4502873"/>
              <a:gd name="connsiteY35" fmla="*/ 637055 h 4048081"/>
              <a:gd name="connsiteX36" fmla="*/ 644584 w 4502873"/>
              <a:gd name="connsiteY36" fmla="*/ 245790 h 4048081"/>
              <a:gd name="connsiteX37" fmla="*/ 2367657 w 4502873"/>
              <a:gd name="connsiteY37" fmla="*/ 0 h 4048081"/>
              <a:gd name="connsiteX38" fmla="*/ 2819118 w 4502873"/>
              <a:gd name="connsiteY38" fmla="*/ 453969 h 4048081"/>
              <a:gd name="connsiteX39" fmla="*/ 2367657 w 4502873"/>
              <a:gd name="connsiteY39" fmla="*/ 907938 h 4048081"/>
              <a:gd name="connsiteX40" fmla="*/ 1916196 w 4502873"/>
              <a:gd name="connsiteY40" fmla="*/ 453969 h 4048081"/>
              <a:gd name="connsiteX41" fmla="*/ 2367657 w 4502873"/>
              <a:gd name="connsiteY41" fmla="*/ 0 h 4048081"/>
              <a:gd name="connsiteX0" fmla="*/ 3446148 w 4543194"/>
              <a:gd name="connsiteY0" fmla="*/ 1335514 h 4048081"/>
              <a:gd name="connsiteX1" fmla="*/ 4502870 w 4543194"/>
              <a:gd name="connsiteY1" fmla="*/ 3480046 h 4048081"/>
              <a:gd name="connsiteX2" fmla="*/ 4265405 w 4543194"/>
              <a:gd name="connsiteY2" fmla="*/ 3717011 h 4048081"/>
              <a:gd name="connsiteX3" fmla="*/ 3909206 w 4543194"/>
              <a:gd name="connsiteY3" fmla="*/ 3717011 h 4048081"/>
              <a:gd name="connsiteX4" fmla="*/ 3446148 w 4543194"/>
              <a:gd name="connsiteY4" fmla="*/ 1335514 h 4048081"/>
              <a:gd name="connsiteX5" fmla="*/ 236546 w 4543194"/>
              <a:gd name="connsiteY5" fmla="*/ 1098549 h 4048081"/>
              <a:gd name="connsiteX6" fmla="*/ 1052628 w 4543194"/>
              <a:gd name="connsiteY6" fmla="*/ 1098549 h 4048081"/>
              <a:gd name="connsiteX7" fmla="*/ 1289174 w 4543194"/>
              <a:gd name="connsiteY7" fmla="*/ 1335514 h 4048081"/>
              <a:gd name="connsiteX8" fmla="*/ 1289174 w 4543194"/>
              <a:gd name="connsiteY8" fmla="*/ 2449249 h 4048081"/>
              <a:gd name="connsiteX9" fmla="*/ 1052628 w 4543194"/>
              <a:gd name="connsiteY9" fmla="*/ 2686214 h 4048081"/>
              <a:gd name="connsiteX10" fmla="*/ 1052628 w 4543194"/>
              <a:gd name="connsiteY10" fmla="*/ 3480046 h 4048081"/>
              <a:gd name="connsiteX11" fmla="*/ 827910 w 4543194"/>
              <a:gd name="connsiteY11" fmla="*/ 3717011 h 4048081"/>
              <a:gd name="connsiteX12" fmla="*/ 473091 w 4543194"/>
              <a:gd name="connsiteY12" fmla="*/ 3717011 h 4048081"/>
              <a:gd name="connsiteX13" fmla="*/ 236546 w 4543194"/>
              <a:gd name="connsiteY13" fmla="*/ 3480046 h 4048081"/>
              <a:gd name="connsiteX14" fmla="*/ 236546 w 4543194"/>
              <a:gd name="connsiteY14" fmla="*/ 2686214 h 4048081"/>
              <a:gd name="connsiteX15" fmla="*/ 0 w 4543194"/>
              <a:gd name="connsiteY15" fmla="*/ 2449249 h 4048081"/>
              <a:gd name="connsiteX16" fmla="*/ 0 w 4543194"/>
              <a:gd name="connsiteY16" fmla="*/ 1335514 h 4048081"/>
              <a:gd name="connsiteX17" fmla="*/ 236546 w 4543194"/>
              <a:gd name="connsiteY17" fmla="*/ 1098549 h 4048081"/>
              <a:gd name="connsiteX18" fmla="*/ 1895194 w 4543194"/>
              <a:gd name="connsiteY18" fmla="*/ 993211 h 4048081"/>
              <a:gd name="connsiteX19" fmla="*/ 2845141 w 4543194"/>
              <a:gd name="connsiteY19" fmla="*/ 993211 h 4048081"/>
              <a:gd name="connsiteX20" fmla="*/ 3130125 w 4543194"/>
              <a:gd name="connsiteY20" fmla="*/ 1277385 h 4048081"/>
              <a:gd name="connsiteX21" fmla="*/ 3130125 w 4543194"/>
              <a:gd name="connsiteY21" fmla="*/ 2568008 h 4048081"/>
              <a:gd name="connsiteX22" fmla="*/ 2845141 w 4543194"/>
              <a:gd name="connsiteY22" fmla="*/ 2852182 h 4048081"/>
              <a:gd name="connsiteX23" fmla="*/ 2845141 w 4543194"/>
              <a:gd name="connsiteY23" fmla="*/ 3763907 h 4048081"/>
              <a:gd name="connsiteX24" fmla="*/ 2572031 w 4543194"/>
              <a:gd name="connsiteY24" fmla="*/ 4048081 h 4048081"/>
              <a:gd name="connsiteX25" fmla="*/ 2168304 w 4543194"/>
              <a:gd name="connsiteY25" fmla="*/ 4048081 h 4048081"/>
              <a:gd name="connsiteX26" fmla="*/ 1895194 w 4543194"/>
              <a:gd name="connsiteY26" fmla="*/ 3763907 h 4048081"/>
              <a:gd name="connsiteX27" fmla="*/ 1895194 w 4543194"/>
              <a:gd name="connsiteY27" fmla="*/ 2852182 h 4048081"/>
              <a:gd name="connsiteX28" fmla="*/ 1610210 w 4543194"/>
              <a:gd name="connsiteY28" fmla="*/ 2568008 h 4048081"/>
              <a:gd name="connsiteX29" fmla="*/ 1610210 w 4543194"/>
              <a:gd name="connsiteY29" fmla="*/ 1277385 h 4048081"/>
              <a:gd name="connsiteX30" fmla="*/ 1895194 w 4543194"/>
              <a:gd name="connsiteY30" fmla="*/ 993211 h 4048081"/>
              <a:gd name="connsiteX31" fmla="*/ 644584 w 4543194"/>
              <a:gd name="connsiteY31" fmla="*/ 245790 h 4048081"/>
              <a:gd name="connsiteX32" fmla="*/ 1028326 w 4543194"/>
              <a:gd name="connsiteY32" fmla="*/ 637055 h 4048081"/>
              <a:gd name="connsiteX33" fmla="*/ 644584 w 4543194"/>
              <a:gd name="connsiteY33" fmla="*/ 1028320 h 4048081"/>
              <a:gd name="connsiteX34" fmla="*/ 260842 w 4543194"/>
              <a:gd name="connsiteY34" fmla="*/ 637055 h 4048081"/>
              <a:gd name="connsiteX35" fmla="*/ 644584 w 4543194"/>
              <a:gd name="connsiteY35" fmla="*/ 245790 h 4048081"/>
              <a:gd name="connsiteX36" fmla="*/ 2367657 w 4543194"/>
              <a:gd name="connsiteY36" fmla="*/ 0 h 4048081"/>
              <a:gd name="connsiteX37" fmla="*/ 2819118 w 4543194"/>
              <a:gd name="connsiteY37" fmla="*/ 453969 h 4048081"/>
              <a:gd name="connsiteX38" fmla="*/ 2367657 w 4543194"/>
              <a:gd name="connsiteY38" fmla="*/ 907938 h 4048081"/>
              <a:gd name="connsiteX39" fmla="*/ 1916196 w 4543194"/>
              <a:gd name="connsiteY39" fmla="*/ 453969 h 4048081"/>
              <a:gd name="connsiteX40" fmla="*/ 2367657 w 4543194"/>
              <a:gd name="connsiteY40" fmla="*/ 0 h 4048081"/>
              <a:gd name="connsiteX0" fmla="*/ 3446148 w 4278007"/>
              <a:gd name="connsiteY0" fmla="*/ 1335514 h 4048081"/>
              <a:gd name="connsiteX1" fmla="*/ 4265405 w 4278007"/>
              <a:gd name="connsiteY1" fmla="*/ 3717011 h 4048081"/>
              <a:gd name="connsiteX2" fmla="*/ 3909206 w 4278007"/>
              <a:gd name="connsiteY2" fmla="*/ 3717011 h 4048081"/>
              <a:gd name="connsiteX3" fmla="*/ 3446148 w 4278007"/>
              <a:gd name="connsiteY3" fmla="*/ 1335514 h 4048081"/>
              <a:gd name="connsiteX4" fmla="*/ 236546 w 4278007"/>
              <a:gd name="connsiteY4" fmla="*/ 1098549 h 4048081"/>
              <a:gd name="connsiteX5" fmla="*/ 1052628 w 4278007"/>
              <a:gd name="connsiteY5" fmla="*/ 1098549 h 4048081"/>
              <a:gd name="connsiteX6" fmla="*/ 1289174 w 4278007"/>
              <a:gd name="connsiteY6" fmla="*/ 1335514 h 4048081"/>
              <a:gd name="connsiteX7" fmla="*/ 1289174 w 4278007"/>
              <a:gd name="connsiteY7" fmla="*/ 2449249 h 4048081"/>
              <a:gd name="connsiteX8" fmla="*/ 1052628 w 4278007"/>
              <a:gd name="connsiteY8" fmla="*/ 2686214 h 4048081"/>
              <a:gd name="connsiteX9" fmla="*/ 1052628 w 4278007"/>
              <a:gd name="connsiteY9" fmla="*/ 3480046 h 4048081"/>
              <a:gd name="connsiteX10" fmla="*/ 827910 w 4278007"/>
              <a:gd name="connsiteY10" fmla="*/ 3717011 h 4048081"/>
              <a:gd name="connsiteX11" fmla="*/ 473091 w 4278007"/>
              <a:gd name="connsiteY11" fmla="*/ 3717011 h 4048081"/>
              <a:gd name="connsiteX12" fmla="*/ 236546 w 4278007"/>
              <a:gd name="connsiteY12" fmla="*/ 3480046 h 4048081"/>
              <a:gd name="connsiteX13" fmla="*/ 236546 w 4278007"/>
              <a:gd name="connsiteY13" fmla="*/ 2686214 h 4048081"/>
              <a:gd name="connsiteX14" fmla="*/ 0 w 4278007"/>
              <a:gd name="connsiteY14" fmla="*/ 2449249 h 4048081"/>
              <a:gd name="connsiteX15" fmla="*/ 0 w 4278007"/>
              <a:gd name="connsiteY15" fmla="*/ 1335514 h 4048081"/>
              <a:gd name="connsiteX16" fmla="*/ 236546 w 4278007"/>
              <a:gd name="connsiteY16" fmla="*/ 1098549 h 4048081"/>
              <a:gd name="connsiteX17" fmla="*/ 1895194 w 4278007"/>
              <a:gd name="connsiteY17" fmla="*/ 993211 h 4048081"/>
              <a:gd name="connsiteX18" fmla="*/ 2845141 w 4278007"/>
              <a:gd name="connsiteY18" fmla="*/ 993211 h 4048081"/>
              <a:gd name="connsiteX19" fmla="*/ 3130125 w 4278007"/>
              <a:gd name="connsiteY19" fmla="*/ 1277385 h 4048081"/>
              <a:gd name="connsiteX20" fmla="*/ 3130125 w 4278007"/>
              <a:gd name="connsiteY20" fmla="*/ 2568008 h 4048081"/>
              <a:gd name="connsiteX21" fmla="*/ 2845141 w 4278007"/>
              <a:gd name="connsiteY21" fmla="*/ 2852182 h 4048081"/>
              <a:gd name="connsiteX22" fmla="*/ 2845141 w 4278007"/>
              <a:gd name="connsiteY22" fmla="*/ 3763907 h 4048081"/>
              <a:gd name="connsiteX23" fmla="*/ 2572031 w 4278007"/>
              <a:gd name="connsiteY23" fmla="*/ 4048081 h 4048081"/>
              <a:gd name="connsiteX24" fmla="*/ 2168304 w 4278007"/>
              <a:gd name="connsiteY24" fmla="*/ 4048081 h 4048081"/>
              <a:gd name="connsiteX25" fmla="*/ 1895194 w 4278007"/>
              <a:gd name="connsiteY25" fmla="*/ 3763907 h 4048081"/>
              <a:gd name="connsiteX26" fmla="*/ 1895194 w 4278007"/>
              <a:gd name="connsiteY26" fmla="*/ 2852182 h 4048081"/>
              <a:gd name="connsiteX27" fmla="*/ 1610210 w 4278007"/>
              <a:gd name="connsiteY27" fmla="*/ 2568008 h 4048081"/>
              <a:gd name="connsiteX28" fmla="*/ 1610210 w 4278007"/>
              <a:gd name="connsiteY28" fmla="*/ 1277385 h 4048081"/>
              <a:gd name="connsiteX29" fmla="*/ 1895194 w 4278007"/>
              <a:gd name="connsiteY29" fmla="*/ 993211 h 4048081"/>
              <a:gd name="connsiteX30" fmla="*/ 644584 w 4278007"/>
              <a:gd name="connsiteY30" fmla="*/ 245790 h 4048081"/>
              <a:gd name="connsiteX31" fmla="*/ 1028326 w 4278007"/>
              <a:gd name="connsiteY31" fmla="*/ 637055 h 4048081"/>
              <a:gd name="connsiteX32" fmla="*/ 644584 w 4278007"/>
              <a:gd name="connsiteY32" fmla="*/ 1028320 h 4048081"/>
              <a:gd name="connsiteX33" fmla="*/ 260842 w 4278007"/>
              <a:gd name="connsiteY33" fmla="*/ 637055 h 4048081"/>
              <a:gd name="connsiteX34" fmla="*/ 644584 w 4278007"/>
              <a:gd name="connsiteY34" fmla="*/ 245790 h 4048081"/>
              <a:gd name="connsiteX35" fmla="*/ 2367657 w 4278007"/>
              <a:gd name="connsiteY35" fmla="*/ 0 h 4048081"/>
              <a:gd name="connsiteX36" fmla="*/ 2819118 w 4278007"/>
              <a:gd name="connsiteY36" fmla="*/ 453969 h 4048081"/>
              <a:gd name="connsiteX37" fmla="*/ 2367657 w 4278007"/>
              <a:gd name="connsiteY37" fmla="*/ 907938 h 4048081"/>
              <a:gd name="connsiteX38" fmla="*/ 1916196 w 4278007"/>
              <a:gd name="connsiteY38" fmla="*/ 453969 h 4048081"/>
              <a:gd name="connsiteX39" fmla="*/ 2367657 w 4278007"/>
              <a:gd name="connsiteY39" fmla="*/ 0 h 4048081"/>
              <a:gd name="connsiteX0" fmla="*/ 3446148 w 3909209"/>
              <a:gd name="connsiteY0" fmla="*/ 1335514 h 4048081"/>
              <a:gd name="connsiteX1" fmla="*/ 3909206 w 3909209"/>
              <a:gd name="connsiteY1" fmla="*/ 3717011 h 4048081"/>
              <a:gd name="connsiteX2" fmla="*/ 3446148 w 3909209"/>
              <a:gd name="connsiteY2" fmla="*/ 1335514 h 4048081"/>
              <a:gd name="connsiteX3" fmla="*/ 236546 w 3909209"/>
              <a:gd name="connsiteY3" fmla="*/ 1098549 h 4048081"/>
              <a:gd name="connsiteX4" fmla="*/ 1052628 w 3909209"/>
              <a:gd name="connsiteY4" fmla="*/ 1098549 h 4048081"/>
              <a:gd name="connsiteX5" fmla="*/ 1289174 w 3909209"/>
              <a:gd name="connsiteY5" fmla="*/ 1335514 h 4048081"/>
              <a:gd name="connsiteX6" fmla="*/ 1289174 w 3909209"/>
              <a:gd name="connsiteY6" fmla="*/ 2449249 h 4048081"/>
              <a:gd name="connsiteX7" fmla="*/ 1052628 w 3909209"/>
              <a:gd name="connsiteY7" fmla="*/ 2686214 h 4048081"/>
              <a:gd name="connsiteX8" fmla="*/ 1052628 w 3909209"/>
              <a:gd name="connsiteY8" fmla="*/ 3480046 h 4048081"/>
              <a:gd name="connsiteX9" fmla="*/ 827910 w 3909209"/>
              <a:gd name="connsiteY9" fmla="*/ 3717011 h 4048081"/>
              <a:gd name="connsiteX10" fmla="*/ 473091 w 3909209"/>
              <a:gd name="connsiteY10" fmla="*/ 3717011 h 4048081"/>
              <a:gd name="connsiteX11" fmla="*/ 236546 w 3909209"/>
              <a:gd name="connsiteY11" fmla="*/ 3480046 h 4048081"/>
              <a:gd name="connsiteX12" fmla="*/ 236546 w 3909209"/>
              <a:gd name="connsiteY12" fmla="*/ 2686214 h 4048081"/>
              <a:gd name="connsiteX13" fmla="*/ 0 w 3909209"/>
              <a:gd name="connsiteY13" fmla="*/ 2449249 h 4048081"/>
              <a:gd name="connsiteX14" fmla="*/ 0 w 3909209"/>
              <a:gd name="connsiteY14" fmla="*/ 1335514 h 4048081"/>
              <a:gd name="connsiteX15" fmla="*/ 236546 w 3909209"/>
              <a:gd name="connsiteY15" fmla="*/ 1098549 h 4048081"/>
              <a:gd name="connsiteX16" fmla="*/ 1895194 w 3909209"/>
              <a:gd name="connsiteY16" fmla="*/ 993211 h 4048081"/>
              <a:gd name="connsiteX17" fmla="*/ 2845141 w 3909209"/>
              <a:gd name="connsiteY17" fmla="*/ 993211 h 4048081"/>
              <a:gd name="connsiteX18" fmla="*/ 3130125 w 3909209"/>
              <a:gd name="connsiteY18" fmla="*/ 1277385 h 4048081"/>
              <a:gd name="connsiteX19" fmla="*/ 3130125 w 3909209"/>
              <a:gd name="connsiteY19" fmla="*/ 2568008 h 4048081"/>
              <a:gd name="connsiteX20" fmla="*/ 2845141 w 3909209"/>
              <a:gd name="connsiteY20" fmla="*/ 2852182 h 4048081"/>
              <a:gd name="connsiteX21" fmla="*/ 2845141 w 3909209"/>
              <a:gd name="connsiteY21" fmla="*/ 3763907 h 4048081"/>
              <a:gd name="connsiteX22" fmla="*/ 2572031 w 3909209"/>
              <a:gd name="connsiteY22" fmla="*/ 4048081 h 4048081"/>
              <a:gd name="connsiteX23" fmla="*/ 2168304 w 3909209"/>
              <a:gd name="connsiteY23" fmla="*/ 4048081 h 4048081"/>
              <a:gd name="connsiteX24" fmla="*/ 1895194 w 3909209"/>
              <a:gd name="connsiteY24" fmla="*/ 3763907 h 4048081"/>
              <a:gd name="connsiteX25" fmla="*/ 1895194 w 3909209"/>
              <a:gd name="connsiteY25" fmla="*/ 2852182 h 4048081"/>
              <a:gd name="connsiteX26" fmla="*/ 1610210 w 3909209"/>
              <a:gd name="connsiteY26" fmla="*/ 2568008 h 4048081"/>
              <a:gd name="connsiteX27" fmla="*/ 1610210 w 3909209"/>
              <a:gd name="connsiteY27" fmla="*/ 1277385 h 4048081"/>
              <a:gd name="connsiteX28" fmla="*/ 1895194 w 3909209"/>
              <a:gd name="connsiteY28" fmla="*/ 993211 h 4048081"/>
              <a:gd name="connsiteX29" fmla="*/ 644584 w 3909209"/>
              <a:gd name="connsiteY29" fmla="*/ 245790 h 4048081"/>
              <a:gd name="connsiteX30" fmla="*/ 1028326 w 3909209"/>
              <a:gd name="connsiteY30" fmla="*/ 637055 h 4048081"/>
              <a:gd name="connsiteX31" fmla="*/ 644584 w 3909209"/>
              <a:gd name="connsiteY31" fmla="*/ 1028320 h 4048081"/>
              <a:gd name="connsiteX32" fmla="*/ 260842 w 3909209"/>
              <a:gd name="connsiteY32" fmla="*/ 637055 h 4048081"/>
              <a:gd name="connsiteX33" fmla="*/ 644584 w 3909209"/>
              <a:gd name="connsiteY33" fmla="*/ 245790 h 4048081"/>
              <a:gd name="connsiteX34" fmla="*/ 2367657 w 3909209"/>
              <a:gd name="connsiteY34" fmla="*/ 0 h 4048081"/>
              <a:gd name="connsiteX35" fmla="*/ 2819118 w 3909209"/>
              <a:gd name="connsiteY35" fmla="*/ 453969 h 4048081"/>
              <a:gd name="connsiteX36" fmla="*/ 2367657 w 3909209"/>
              <a:gd name="connsiteY36" fmla="*/ 907938 h 4048081"/>
              <a:gd name="connsiteX37" fmla="*/ 1916196 w 3909209"/>
              <a:gd name="connsiteY37" fmla="*/ 453969 h 4048081"/>
              <a:gd name="connsiteX38" fmla="*/ 2367657 w 3909209"/>
              <a:gd name="connsiteY38" fmla="*/ 0 h 4048081"/>
              <a:gd name="connsiteX0" fmla="*/ 236546 w 3130121"/>
              <a:gd name="connsiteY0" fmla="*/ 1098549 h 4048081"/>
              <a:gd name="connsiteX1" fmla="*/ 1052628 w 3130121"/>
              <a:gd name="connsiteY1" fmla="*/ 1098549 h 4048081"/>
              <a:gd name="connsiteX2" fmla="*/ 1289174 w 3130121"/>
              <a:gd name="connsiteY2" fmla="*/ 1335514 h 4048081"/>
              <a:gd name="connsiteX3" fmla="*/ 1289174 w 3130121"/>
              <a:gd name="connsiteY3" fmla="*/ 2449249 h 4048081"/>
              <a:gd name="connsiteX4" fmla="*/ 1052628 w 3130121"/>
              <a:gd name="connsiteY4" fmla="*/ 2686214 h 4048081"/>
              <a:gd name="connsiteX5" fmla="*/ 1052628 w 3130121"/>
              <a:gd name="connsiteY5" fmla="*/ 3480046 h 4048081"/>
              <a:gd name="connsiteX6" fmla="*/ 827910 w 3130121"/>
              <a:gd name="connsiteY6" fmla="*/ 3717011 h 4048081"/>
              <a:gd name="connsiteX7" fmla="*/ 473091 w 3130121"/>
              <a:gd name="connsiteY7" fmla="*/ 3717011 h 4048081"/>
              <a:gd name="connsiteX8" fmla="*/ 236546 w 3130121"/>
              <a:gd name="connsiteY8" fmla="*/ 3480046 h 4048081"/>
              <a:gd name="connsiteX9" fmla="*/ 236546 w 3130121"/>
              <a:gd name="connsiteY9" fmla="*/ 2686214 h 4048081"/>
              <a:gd name="connsiteX10" fmla="*/ 0 w 3130121"/>
              <a:gd name="connsiteY10" fmla="*/ 2449249 h 4048081"/>
              <a:gd name="connsiteX11" fmla="*/ 0 w 3130121"/>
              <a:gd name="connsiteY11" fmla="*/ 1335514 h 4048081"/>
              <a:gd name="connsiteX12" fmla="*/ 236546 w 3130121"/>
              <a:gd name="connsiteY12" fmla="*/ 1098549 h 4048081"/>
              <a:gd name="connsiteX13" fmla="*/ 1895194 w 3130121"/>
              <a:gd name="connsiteY13" fmla="*/ 993211 h 4048081"/>
              <a:gd name="connsiteX14" fmla="*/ 2845141 w 3130121"/>
              <a:gd name="connsiteY14" fmla="*/ 993211 h 4048081"/>
              <a:gd name="connsiteX15" fmla="*/ 3130125 w 3130121"/>
              <a:gd name="connsiteY15" fmla="*/ 1277385 h 4048081"/>
              <a:gd name="connsiteX16" fmla="*/ 3130125 w 3130121"/>
              <a:gd name="connsiteY16" fmla="*/ 2568008 h 4048081"/>
              <a:gd name="connsiteX17" fmla="*/ 2845141 w 3130121"/>
              <a:gd name="connsiteY17" fmla="*/ 2852182 h 4048081"/>
              <a:gd name="connsiteX18" fmla="*/ 2845141 w 3130121"/>
              <a:gd name="connsiteY18" fmla="*/ 3763907 h 4048081"/>
              <a:gd name="connsiteX19" fmla="*/ 2572031 w 3130121"/>
              <a:gd name="connsiteY19" fmla="*/ 4048081 h 4048081"/>
              <a:gd name="connsiteX20" fmla="*/ 2168304 w 3130121"/>
              <a:gd name="connsiteY20" fmla="*/ 4048081 h 4048081"/>
              <a:gd name="connsiteX21" fmla="*/ 1895194 w 3130121"/>
              <a:gd name="connsiteY21" fmla="*/ 3763907 h 4048081"/>
              <a:gd name="connsiteX22" fmla="*/ 1895194 w 3130121"/>
              <a:gd name="connsiteY22" fmla="*/ 2852182 h 4048081"/>
              <a:gd name="connsiteX23" fmla="*/ 1610210 w 3130121"/>
              <a:gd name="connsiteY23" fmla="*/ 2568008 h 4048081"/>
              <a:gd name="connsiteX24" fmla="*/ 1610210 w 3130121"/>
              <a:gd name="connsiteY24" fmla="*/ 1277385 h 4048081"/>
              <a:gd name="connsiteX25" fmla="*/ 1895194 w 3130121"/>
              <a:gd name="connsiteY25" fmla="*/ 993211 h 4048081"/>
              <a:gd name="connsiteX26" fmla="*/ 644584 w 3130121"/>
              <a:gd name="connsiteY26" fmla="*/ 245790 h 4048081"/>
              <a:gd name="connsiteX27" fmla="*/ 1028326 w 3130121"/>
              <a:gd name="connsiteY27" fmla="*/ 637055 h 4048081"/>
              <a:gd name="connsiteX28" fmla="*/ 644584 w 3130121"/>
              <a:gd name="connsiteY28" fmla="*/ 1028320 h 4048081"/>
              <a:gd name="connsiteX29" fmla="*/ 260842 w 3130121"/>
              <a:gd name="connsiteY29" fmla="*/ 637055 h 4048081"/>
              <a:gd name="connsiteX30" fmla="*/ 644584 w 3130121"/>
              <a:gd name="connsiteY30" fmla="*/ 245790 h 4048081"/>
              <a:gd name="connsiteX31" fmla="*/ 2367657 w 3130121"/>
              <a:gd name="connsiteY31" fmla="*/ 0 h 4048081"/>
              <a:gd name="connsiteX32" fmla="*/ 2819118 w 3130121"/>
              <a:gd name="connsiteY32" fmla="*/ 453969 h 4048081"/>
              <a:gd name="connsiteX33" fmla="*/ 2367657 w 3130121"/>
              <a:gd name="connsiteY33" fmla="*/ 907938 h 4048081"/>
              <a:gd name="connsiteX34" fmla="*/ 1916196 w 3130121"/>
              <a:gd name="connsiteY34" fmla="*/ 453969 h 4048081"/>
              <a:gd name="connsiteX35" fmla="*/ 2367657 w 3130121"/>
              <a:gd name="connsiteY35" fmla="*/ 0 h 4048081"/>
              <a:gd name="connsiteX0" fmla="*/ 236546 w 3130121"/>
              <a:gd name="connsiteY0" fmla="*/ 852752 h 3802284"/>
              <a:gd name="connsiteX1" fmla="*/ 1052628 w 3130121"/>
              <a:gd name="connsiteY1" fmla="*/ 852752 h 3802284"/>
              <a:gd name="connsiteX2" fmla="*/ 1289174 w 3130121"/>
              <a:gd name="connsiteY2" fmla="*/ 1089717 h 3802284"/>
              <a:gd name="connsiteX3" fmla="*/ 1289174 w 3130121"/>
              <a:gd name="connsiteY3" fmla="*/ 2203452 h 3802284"/>
              <a:gd name="connsiteX4" fmla="*/ 1052628 w 3130121"/>
              <a:gd name="connsiteY4" fmla="*/ 2440417 h 3802284"/>
              <a:gd name="connsiteX5" fmla="*/ 1052628 w 3130121"/>
              <a:gd name="connsiteY5" fmla="*/ 3234249 h 3802284"/>
              <a:gd name="connsiteX6" fmla="*/ 827910 w 3130121"/>
              <a:gd name="connsiteY6" fmla="*/ 3471214 h 3802284"/>
              <a:gd name="connsiteX7" fmla="*/ 473091 w 3130121"/>
              <a:gd name="connsiteY7" fmla="*/ 3471214 h 3802284"/>
              <a:gd name="connsiteX8" fmla="*/ 236546 w 3130121"/>
              <a:gd name="connsiteY8" fmla="*/ 3234249 h 3802284"/>
              <a:gd name="connsiteX9" fmla="*/ 236546 w 3130121"/>
              <a:gd name="connsiteY9" fmla="*/ 2440417 h 3802284"/>
              <a:gd name="connsiteX10" fmla="*/ 0 w 3130121"/>
              <a:gd name="connsiteY10" fmla="*/ 2203452 h 3802284"/>
              <a:gd name="connsiteX11" fmla="*/ 0 w 3130121"/>
              <a:gd name="connsiteY11" fmla="*/ 1089717 h 3802284"/>
              <a:gd name="connsiteX12" fmla="*/ 236546 w 3130121"/>
              <a:gd name="connsiteY12" fmla="*/ 852752 h 3802284"/>
              <a:gd name="connsiteX13" fmla="*/ 1895194 w 3130121"/>
              <a:gd name="connsiteY13" fmla="*/ 747414 h 3802284"/>
              <a:gd name="connsiteX14" fmla="*/ 2845141 w 3130121"/>
              <a:gd name="connsiteY14" fmla="*/ 747414 h 3802284"/>
              <a:gd name="connsiteX15" fmla="*/ 3130125 w 3130121"/>
              <a:gd name="connsiteY15" fmla="*/ 1031588 h 3802284"/>
              <a:gd name="connsiteX16" fmla="*/ 3130125 w 3130121"/>
              <a:gd name="connsiteY16" fmla="*/ 2322211 h 3802284"/>
              <a:gd name="connsiteX17" fmla="*/ 2845141 w 3130121"/>
              <a:gd name="connsiteY17" fmla="*/ 2606385 h 3802284"/>
              <a:gd name="connsiteX18" fmla="*/ 2845141 w 3130121"/>
              <a:gd name="connsiteY18" fmla="*/ 3518110 h 3802284"/>
              <a:gd name="connsiteX19" fmla="*/ 2572031 w 3130121"/>
              <a:gd name="connsiteY19" fmla="*/ 3802284 h 3802284"/>
              <a:gd name="connsiteX20" fmla="*/ 2168304 w 3130121"/>
              <a:gd name="connsiteY20" fmla="*/ 3802284 h 3802284"/>
              <a:gd name="connsiteX21" fmla="*/ 1895194 w 3130121"/>
              <a:gd name="connsiteY21" fmla="*/ 3518110 h 3802284"/>
              <a:gd name="connsiteX22" fmla="*/ 1895194 w 3130121"/>
              <a:gd name="connsiteY22" fmla="*/ 2606385 h 3802284"/>
              <a:gd name="connsiteX23" fmla="*/ 1610210 w 3130121"/>
              <a:gd name="connsiteY23" fmla="*/ 2322211 h 3802284"/>
              <a:gd name="connsiteX24" fmla="*/ 1610210 w 3130121"/>
              <a:gd name="connsiteY24" fmla="*/ 1031588 h 3802284"/>
              <a:gd name="connsiteX25" fmla="*/ 1895194 w 3130121"/>
              <a:gd name="connsiteY25" fmla="*/ 747414 h 3802284"/>
              <a:gd name="connsiteX26" fmla="*/ 644584 w 3130121"/>
              <a:gd name="connsiteY26" fmla="*/ -7 h 3802284"/>
              <a:gd name="connsiteX27" fmla="*/ 1028326 w 3130121"/>
              <a:gd name="connsiteY27" fmla="*/ 391258 h 3802284"/>
              <a:gd name="connsiteX28" fmla="*/ 644584 w 3130121"/>
              <a:gd name="connsiteY28" fmla="*/ 782523 h 3802284"/>
              <a:gd name="connsiteX29" fmla="*/ 260842 w 3130121"/>
              <a:gd name="connsiteY29" fmla="*/ 391258 h 3802284"/>
              <a:gd name="connsiteX30" fmla="*/ 644584 w 3130121"/>
              <a:gd name="connsiteY30" fmla="*/ -7 h 3802284"/>
              <a:gd name="connsiteX31" fmla="*/ 1916196 w 3130121"/>
              <a:gd name="connsiteY31" fmla="*/ 208172 h 3802284"/>
              <a:gd name="connsiteX32" fmla="*/ 2819118 w 3130121"/>
              <a:gd name="connsiteY32" fmla="*/ 208172 h 3802284"/>
              <a:gd name="connsiteX33" fmla="*/ 2367657 w 3130121"/>
              <a:gd name="connsiteY33" fmla="*/ 662141 h 3802284"/>
              <a:gd name="connsiteX34" fmla="*/ 1916196 w 3130121"/>
              <a:gd name="connsiteY34" fmla="*/ 208172 h 3802284"/>
              <a:gd name="connsiteX0" fmla="*/ 236546 w 3130121"/>
              <a:gd name="connsiteY0" fmla="*/ 852766 h 3802298"/>
              <a:gd name="connsiteX1" fmla="*/ 1052628 w 3130121"/>
              <a:gd name="connsiteY1" fmla="*/ 852766 h 3802298"/>
              <a:gd name="connsiteX2" fmla="*/ 1289174 w 3130121"/>
              <a:gd name="connsiteY2" fmla="*/ 1089731 h 3802298"/>
              <a:gd name="connsiteX3" fmla="*/ 1289174 w 3130121"/>
              <a:gd name="connsiteY3" fmla="*/ 2203466 h 3802298"/>
              <a:gd name="connsiteX4" fmla="*/ 1052628 w 3130121"/>
              <a:gd name="connsiteY4" fmla="*/ 2440431 h 3802298"/>
              <a:gd name="connsiteX5" fmla="*/ 1052628 w 3130121"/>
              <a:gd name="connsiteY5" fmla="*/ 3234263 h 3802298"/>
              <a:gd name="connsiteX6" fmla="*/ 827910 w 3130121"/>
              <a:gd name="connsiteY6" fmla="*/ 3471228 h 3802298"/>
              <a:gd name="connsiteX7" fmla="*/ 473091 w 3130121"/>
              <a:gd name="connsiteY7" fmla="*/ 3471228 h 3802298"/>
              <a:gd name="connsiteX8" fmla="*/ 236546 w 3130121"/>
              <a:gd name="connsiteY8" fmla="*/ 3234263 h 3802298"/>
              <a:gd name="connsiteX9" fmla="*/ 236546 w 3130121"/>
              <a:gd name="connsiteY9" fmla="*/ 2440431 h 3802298"/>
              <a:gd name="connsiteX10" fmla="*/ 0 w 3130121"/>
              <a:gd name="connsiteY10" fmla="*/ 2203466 h 3802298"/>
              <a:gd name="connsiteX11" fmla="*/ 0 w 3130121"/>
              <a:gd name="connsiteY11" fmla="*/ 1089731 h 3802298"/>
              <a:gd name="connsiteX12" fmla="*/ 236546 w 3130121"/>
              <a:gd name="connsiteY12" fmla="*/ 852766 h 3802298"/>
              <a:gd name="connsiteX13" fmla="*/ 1895194 w 3130121"/>
              <a:gd name="connsiteY13" fmla="*/ 747428 h 3802298"/>
              <a:gd name="connsiteX14" fmla="*/ 2845141 w 3130121"/>
              <a:gd name="connsiteY14" fmla="*/ 747428 h 3802298"/>
              <a:gd name="connsiteX15" fmla="*/ 3130125 w 3130121"/>
              <a:gd name="connsiteY15" fmla="*/ 1031602 h 3802298"/>
              <a:gd name="connsiteX16" fmla="*/ 3130125 w 3130121"/>
              <a:gd name="connsiteY16" fmla="*/ 2322225 h 3802298"/>
              <a:gd name="connsiteX17" fmla="*/ 2845141 w 3130121"/>
              <a:gd name="connsiteY17" fmla="*/ 2606399 h 3802298"/>
              <a:gd name="connsiteX18" fmla="*/ 2845141 w 3130121"/>
              <a:gd name="connsiteY18" fmla="*/ 3518124 h 3802298"/>
              <a:gd name="connsiteX19" fmla="*/ 2572031 w 3130121"/>
              <a:gd name="connsiteY19" fmla="*/ 3802298 h 3802298"/>
              <a:gd name="connsiteX20" fmla="*/ 2168304 w 3130121"/>
              <a:gd name="connsiteY20" fmla="*/ 3802298 h 3802298"/>
              <a:gd name="connsiteX21" fmla="*/ 1895194 w 3130121"/>
              <a:gd name="connsiteY21" fmla="*/ 3518124 h 3802298"/>
              <a:gd name="connsiteX22" fmla="*/ 1895194 w 3130121"/>
              <a:gd name="connsiteY22" fmla="*/ 2606399 h 3802298"/>
              <a:gd name="connsiteX23" fmla="*/ 1610210 w 3130121"/>
              <a:gd name="connsiteY23" fmla="*/ 2322225 h 3802298"/>
              <a:gd name="connsiteX24" fmla="*/ 1610210 w 3130121"/>
              <a:gd name="connsiteY24" fmla="*/ 1031602 h 3802298"/>
              <a:gd name="connsiteX25" fmla="*/ 1895194 w 3130121"/>
              <a:gd name="connsiteY25" fmla="*/ 747428 h 3802298"/>
              <a:gd name="connsiteX26" fmla="*/ 644584 w 3130121"/>
              <a:gd name="connsiteY26" fmla="*/ 7 h 3802298"/>
              <a:gd name="connsiteX27" fmla="*/ 1028326 w 3130121"/>
              <a:gd name="connsiteY27" fmla="*/ 391272 h 3802298"/>
              <a:gd name="connsiteX28" fmla="*/ 644584 w 3130121"/>
              <a:gd name="connsiteY28" fmla="*/ 782537 h 3802298"/>
              <a:gd name="connsiteX29" fmla="*/ 260842 w 3130121"/>
              <a:gd name="connsiteY29" fmla="*/ 391272 h 3802298"/>
              <a:gd name="connsiteX30" fmla="*/ 644584 w 3130121"/>
              <a:gd name="connsiteY30" fmla="*/ 7 h 3802298"/>
              <a:gd name="connsiteX31" fmla="*/ 2367657 w 3130121"/>
              <a:gd name="connsiteY31" fmla="*/ 662155 h 3802298"/>
              <a:gd name="connsiteX32" fmla="*/ 2819118 w 3130121"/>
              <a:gd name="connsiteY32" fmla="*/ 208186 h 3802298"/>
              <a:gd name="connsiteX33" fmla="*/ 2367657 w 3130121"/>
              <a:gd name="connsiteY33" fmla="*/ 662155 h 3802298"/>
              <a:gd name="connsiteX0" fmla="*/ 236546 w 3130121"/>
              <a:gd name="connsiteY0" fmla="*/ 852752 h 3802284"/>
              <a:gd name="connsiteX1" fmla="*/ 1052628 w 3130121"/>
              <a:gd name="connsiteY1" fmla="*/ 852752 h 3802284"/>
              <a:gd name="connsiteX2" fmla="*/ 1289174 w 3130121"/>
              <a:gd name="connsiteY2" fmla="*/ 1089717 h 3802284"/>
              <a:gd name="connsiteX3" fmla="*/ 1289174 w 3130121"/>
              <a:gd name="connsiteY3" fmla="*/ 2203452 h 3802284"/>
              <a:gd name="connsiteX4" fmla="*/ 1052628 w 3130121"/>
              <a:gd name="connsiteY4" fmla="*/ 2440417 h 3802284"/>
              <a:gd name="connsiteX5" fmla="*/ 1052628 w 3130121"/>
              <a:gd name="connsiteY5" fmla="*/ 3234249 h 3802284"/>
              <a:gd name="connsiteX6" fmla="*/ 827910 w 3130121"/>
              <a:gd name="connsiteY6" fmla="*/ 3471214 h 3802284"/>
              <a:gd name="connsiteX7" fmla="*/ 473091 w 3130121"/>
              <a:gd name="connsiteY7" fmla="*/ 3471214 h 3802284"/>
              <a:gd name="connsiteX8" fmla="*/ 236546 w 3130121"/>
              <a:gd name="connsiteY8" fmla="*/ 3234249 h 3802284"/>
              <a:gd name="connsiteX9" fmla="*/ 236546 w 3130121"/>
              <a:gd name="connsiteY9" fmla="*/ 2440417 h 3802284"/>
              <a:gd name="connsiteX10" fmla="*/ 0 w 3130121"/>
              <a:gd name="connsiteY10" fmla="*/ 2203452 h 3802284"/>
              <a:gd name="connsiteX11" fmla="*/ 0 w 3130121"/>
              <a:gd name="connsiteY11" fmla="*/ 1089717 h 3802284"/>
              <a:gd name="connsiteX12" fmla="*/ 236546 w 3130121"/>
              <a:gd name="connsiteY12" fmla="*/ 852752 h 3802284"/>
              <a:gd name="connsiteX13" fmla="*/ 1895194 w 3130121"/>
              <a:gd name="connsiteY13" fmla="*/ 747414 h 3802284"/>
              <a:gd name="connsiteX14" fmla="*/ 2845141 w 3130121"/>
              <a:gd name="connsiteY14" fmla="*/ 747414 h 3802284"/>
              <a:gd name="connsiteX15" fmla="*/ 3130125 w 3130121"/>
              <a:gd name="connsiteY15" fmla="*/ 1031588 h 3802284"/>
              <a:gd name="connsiteX16" fmla="*/ 3130125 w 3130121"/>
              <a:gd name="connsiteY16" fmla="*/ 2322211 h 3802284"/>
              <a:gd name="connsiteX17" fmla="*/ 2845141 w 3130121"/>
              <a:gd name="connsiteY17" fmla="*/ 2606385 h 3802284"/>
              <a:gd name="connsiteX18" fmla="*/ 2845141 w 3130121"/>
              <a:gd name="connsiteY18" fmla="*/ 3518110 h 3802284"/>
              <a:gd name="connsiteX19" fmla="*/ 2572031 w 3130121"/>
              <a:gd name="connsiteY19" fmla="*/ 3802284 h 3802284"/>
              <a:gd name="connsiteX20" fmla="*/ 2168304 w 3130121"/>
              <a:gd name="connsiteY20" fmla="*/ 3802284 h 3802284"/>
              <a:gd name="connsiteX21" fmla="*/ 1895194 w 3130121"/>
              <a:gd name="connsiteY21" fmla="*/ 3518110 h 3802284"/>
              <a:gd name="connsiteX22" fmla="*/ 1895194 w 3130121"/>
              <a:gd name="connsiteY22" fmla="*/ 2606385 h 3802284"/>
              <a:gd name="connsiteX23" fmla="*/ 1610210 w 3130121"/>
              <a:gd name="connsiteY23" fmla="*/ 2322211 h 3802284"/>
              <a:gd name="connsiteX24" fmla="*/ 1895194 w 3130121"/>
              <a:gd name="connsiteY24" fmla="*/ 747414 h 3802284"/>
              <a:gd name="connsiteX25" fmla="*/ 644584 w 3130121"/>
              <a:gd name="connsiteY25" fmla="*/ -7 h 3802284"/>
              <a:gd name="connsiteX26" fmla="*/ 1028326 w 3130121"/>
              <a:gd name="connsiteY26" fmla="*/ 391258 h 3802284"/>
              <a:gd name="connsiteX27" fmla="*/ 644584 w 3130121"/>
              <a:gd name="connsiteY27" fmla="*/ 782523 h 3802284"/>
              <a:gd name="connsiteX28" fmla="*/ 260842 w 3130121"/>
              <a:gd name="connsiteY28" fmla="*/ 391258 h 3802284"/>
              <a:gd name="connsiteX29" fmla="*/ 644584 w 3130121"/>
              <a:gd name="connsiteY29" fmla="*/ -7 h 3802284"/>
              <a:gd name="connsiteX30" fmla="*/ 2367657 w 3130121"/>
              <a:gd name="connsiteY30" fmla="*/ 662141 h 3802284"/>
              <a:gd name="connsiteX31" fmla="*/ 2819118 w 3130121"/>
              <a:gd name="connsiteY31" fmla="*/ 208172 h 3802284"/>
              <a:gd name="connsiteX32" fmla="*/ 2367657 w 3130121"/>
              <a:gd name="connsiteY32" fmla="*/ 662141 h 3802284"/>
              <a:gd name="connsiteX0" fmla="*/ 236546 w 3130121"/>
              <a:gd name="connsiteY0" fmla="*/ 852766 h 3802298"/>
              <a:gd name="connsiteX1" fmla="*/ 1052628 w 3130121"/>
              <a:gd name="connsiteY1" fmla="*/ 852766 h 3802298"/>
              <a:gd name="connsiteX2" fmla="*/ 1289174 w 3130121"/>
              <a:gd name="connsiteY2" fmla="*/ 1089731 h 3802298"/>
              <a:gd name="connsiteX3" fmla="*/ 1289174 w 3130121"/>
              <a:gd name="connsiteY3" fmla="*/ 2203466 h 3802298"/>
              <a:gd name="connsiteX4" fmla="*/ 1052628 w 3130121"/>
              <a:gd name="connsiteY4" fmla="*/ 2440431 h 3802298"/>
              <a:gd name="connsiteX5" fmla="*/ 1052628 w 3130121"/>
              <a:gd name="connsiteY5" fmla="*/ 3234263 h 3802298"/>
              <a:gd name="connsiteX6" fmla="*/ 827910 w 3130121"/>
              <a:gd name="connsiteY6" fmla="*/ 3471228 h 3802298"/>
              <a:gd name="connsiteX7" fmla="*/ 473091 w 3130121"/>
              <a:gd name="connsiteY7" fmla="*/ 3471228 h 3802298"/>
              <a:gd name="connsiteX8" fmla="*/ 236546 w 3130121"/>
              <a:gd name="connsiteY8" fmla="*/ 3234263 h 3802298"/>
              <a:gd name="connsiteX9" fmla="*/ 236546 w 3130121"/>
              <a:gd name="connsiteY9" fmla="*/ 2440431 h 3802298"/>
              <a:gd name="connsiteX10" fmla="*/ 0 w 3130121"/>
              <a:gd name="connsiteY10" fmla="*/ 2203466 h 3802298"/>
              <a:gd name="connsiteX11" fmla="*/ 0 w 3130121"/>
              <a:gd name="connsiteY11" fmla="*/ 1089731 h 3802298"/>
              <a:gd name="connsiteX12" fmla="*/ 236546 w 3130121"/>
              <a:gd name="connsiteY12" fmla="*/ 852766 h 3802298"/>
              <a:gd name="connsiteX13" fmla="*/ 1895194 w 3130121"/>
              <a:gd name="connsiteY13" fmla="*/ 747428 h 3802298"/>
              <a:gd name="connsiteX14" fmla="*/ 2845141 w 3130121"/>
              <a:gd name="connsiteY14" fmla="*/ 747428 h 3802298"/>
              <a:gd name="connsiteX15" fmla="*/ 3130125 w 3130121"/>
              <a:gd name="connsiteY15" fmla="*/ 1031602 h 3802298"/>
              <a:gd name="connsiteX16" fmla="*/ 3130125 w 3130121"/>
              <a:gd name="connsiteY16" fmla="*/ 2322225 h 3802298"/>
              <a:gd name="connsiteX17" fmla="*/ 2845141 w 3130121"/>
              <a:gd name="connsiteY17" fmla="*/ 2606399 h 3802298"/>
              <a:gd name="connsiteX18" fmla="*/ 2845141 w 3130121"/>
              <a:gd name="connsiteY18" fmla="*/ 3518124 h 3802298"/>
              <a:gd name="connsiteX19" fmla="*/ 2572031 w 3130121"/>
              <a:gd name="connsiteY19" fmla="*/ 3802298 h 3802298"/>
              <a:gd name="connsiteX20" fmla="*/ 2168304 w 3130121"/>
              <a:gd name="connsiteY20" fmla="*/ 3802298 h 3802298"/>
              <a:gd name="connsiteX21" fmla="*/ 1895194 w 3130121"/>
              <a:gd name="connsiteY21" fmla="*/ 3518124 h 3802298"/>
              <a:gd name="connsiteX22" fmla="*/ 1895194 w 3130121"/>
              <a:gd name="connsiteY22" fmla="*/ 2606399 h 3802298"/>
              <a:gd name="connsiteX23" fmla="*/ 1895194 w 3130121"/>
              <a:gd name="connsiteY23" fmla="*/ 747428 h 3802298"/>
              <a:gd name="connsiteX24" fmla="*/ 644584 w 3130121"/>
              <a:gd name="connsiteY24" fmla="*/ 7 h 3802298"/>
              <a:gd name="connsiteX25" fmla="*/ 1028326 w 3130121"/>
              <a:gd name="connsiteY25" fmla="*/ 391272 h 3802298"/>
              <a:gd name="connsiteX26" fmla="*/ 644584 w 3130121"/>
              <a:gd name="connsiteY26" fmla="*/ 782537 h 3802298"/>
              <a:gd name="connsiteX27" fmla="*/ 260842 w 3130121"/>
              <a:gd name="connsiteY27" fmla="*/ 391272 h 3802298"/>
              <a:gd name="connsiteX28" fmla="*/ 644584 w 3130121"/>
              <a:gd name="connsiteY28" fmla="*/ 7 h 3802298"/>
              <a:gd name="connsiteX29" fmla="*/ 2367657 w 3130121"/>
              <a:gd name="connsiteY29" fmla="*/ 662155 h 3802298"/>
              <a:gd name="connsiteX30" fmla="*/ 2819118 w 3130121"/>
              <a:gd name="connsiteY30" fmla="*/ 208186 h 3802298"/>
              <a:gd name="connsiteX31" fmla="*/ 2367657 w 3130121"/>
              <a:gd name="connsiteY31" fmla="*/ 662155 h 3802298"/>
              <a:gd name="connsiteX0" fmla="*/ 236546 w 3130121"/>
              <a:gd name="connsiteY0" fmla="*/ 852752 h 3802284"/>
              <a:gd name="connsiteX1" fmla="*/ 1052628 w 3130121"/>
              <a:gd name="connsiteY1" fmla="*/ 852752 h 3802284"/>
              <a:gd name="connsiteX2" fmla="*/ 1289174 w 3130121"/>
              <a:gd name="connsiteY2" fmla="*/ 1089717 h 3802284"/>
              <a:gd name="connsiteX3" fmla="*/ 1289174 w 3130121"/>
              <a:gd name="connsiteY3" fmla="*/ 2203452 h 3802284"/>
              <a:gd name="connsiteX4" fmla="*/ 1052628 w 3130121"/>
              <a:gd name="connsiteY4" fmla="*/ 2440417 h 3802284"/>
              <a:gd name="connsiteX5" fmla="*/ 1052628 w 3130121"/>
              <a:gd name="connsiteY5" fmla="*/ 3234249 h 3802284"/>
              <a:gd name="connsiteX6" fmla="*/ 827910 w 3130121"/>
              <a:gd name="connsiteY6" fmla="*/ 3471214 h 3802284"/>
              <a:gd name="connsiteX7" fmla="*/ 473091 w 3130121"/>
              <a:gd name="connsiteY7" fmla="*/ 3471214 h 3802284"/>
              <a:gd name="connsiteX8" fmla="*/ 236546 w 3130121"/>
              <a:gd name="connsiteY8" fmla="*/ 3234249 h 3802284"/>
              <a:gd name="connsiteX9" fmla="*/ 236546 w 3130121"/>
              <a:gd name="connsiteY9" fmla="*/ 2440417 h 3802284"/>
              <a:gd name="connsiteX10" fmla="*/ 0 w 3130121"/>
              <a:gd name="connsiteY10" fmla="*/ 2203452 h 3802284"/>
              <a:gd name="connsiteX11" fmla="*/ 0 w 3130121"/>
              <a:gd name="connsiteY11" fmla="*/ 1089717 h 3802284"/>
              <a:gd name="connsiteX12" fmla="*/ 236546 w 3130121"/>
              <a:gd name="connsiteY12" fmla="*/ 852752 h 3802284"/>
              <a:gd name="connsiteX13" fmla="*/ 1895194 w 3130121"/>
              <a:gd name="connsiteY13" fmla="*/ 747414 h 3802284"/>
              <a:gd name="connsiteX14" fmla="*/ 2845141 w 3130121"/>
              <a:gd name="connsiteY14" fmla="*/ 747414 h 3802284"/>
              <a:gd name="connsiteX15" fmla="*/ 3130125 w 3130121"/>
              <a:gd name="connsiteY15" fmla="*/ 1031588 h 3802284"/>
              <a:gd name="connsiteX16" fmla="*/ 3130125 w 3130121"/>
              <a:gd name="connsiteY16" fmla="*/ 2322211 h 3802284"/>
              <a:gd name="connsiteX17" fmla="*/ 2845141 w 3130121"/>
              <a:gd name="connsiteY17" fmla="*/ 2606385 h 3802284"/>
              <a:gd name="connsiteX18" fmla="*/ 2845141 w 3130121"/>
              <a:gd name="connsiteY18" fmla="*/ 3518110 h 3802284"/>
              <a:gd name="connsiteX19" fmla="*/ 2572031 w 3130121"/>
              <a:gd name="connsiteY19" fmla="*/ 3802284 h 3802284"/>
              <a:gd name="connsiteX20" fmla="*/ 2168304 w 3130121"/>
              <a:gd name="connsiteY20" fmla="*/ 3802284 h 3802284"/>
              <a:gd name="connsiteX21" fmla="*/ 1895194 w 3130121"/>
              <a:gd name="connsiteY21" fmla="*/ 3518110 h 3802284"/>
              <a:gd name="connsiteX22" fmla="*/ 1895194 w 3130121"/>
              <a:gd name="connsiteY22" fmla="*/ 747414 h 3802284"/>
              <a:gd name="connsiteX23" fmla="*/ 644584 w 3130121"/>
              <a:gd name="connsiteY23" fmla="*/ -7 h 3802284"/>
              <a:gd name="connsiteX24" fmla="*/ 1028326 w 3130121"/>
              <a:gd name="connsiteY24" fmla="*/ 391258 h 3802284"/>
              <a:gd name="connsiteX25" fmla="*/ 644584 w 3130121"/>
              <a:gd name="connsiteY25" fmla="*/ 782523 h 3802284"/>
              <a:gd name="connsiteX26" fmla="*/ 260842 w 3130121"/>
              <a:gd name="connsiteY26" fmla="*/ 391258 h 3802284"/>
              <a:gd name="connsiteX27" fmla="*/ 644584 w 3130121"/>
              <a:gd name="connsiteY27" fmla="*/ -7 h 3802284"/>
              <a:gd name="connsiteX28" fmla="*/ 2367657 w 3130121"/>
              <a:gd name="connsiteY28" fmla="*/ 662141 h 3802284"/>
              <a:gd name="connsiteX29" fmla="*/ 2819118 w 3130121"/>
              <a:gd name="connsiteY29" fmla="*/ 208172 h 3802284"/>
              <a:gd name="connsiteX30" fmla="*/ 2367657 w 3130121"/>
              <a:gd name="connsiteY30" fmla="*/ 662141 h 3802284"/>
              <a:gd name="connsiteX0" fmla="*/ 236546 w 3130121"/>
              <a:gd name="connsiteY0" fmla="*/ 852766 h 4028590"/>
              <a:gd name="connsiteX1" fmla="*/ 1052628 w 3130121"/>
              <a:gd name="connsiteY1" fmla="*/ 852766 h 4028590"/>
              <a:gd name="connsiteX2" fmla="*/ 1289174 w 3130121"/>
              <a:gd name="connsiteY2" fmla="*/ 1089731 h 4028590"/>
              <a:gd name="connsiteX3" fmla="*/ 1289174 w 3130121"/>
              <a:gd name="connsiteY3" fmla="*/ 2203466 h 4028590"/>
              <a:gd name="connsiteX4" fmla="*/ 1052628 w 3130121"/>
              <a:gd name="connsiteY4" fmla="*/ 2440431 h 4028590"/>
              <a:gd name="connsiteX5" fmla="*/ 1052628 w 3130121"/>
              <a:gd name="connsiteY5" fmla="*/ 3234263 h 4028590"/>
              <a:gd name="connsiteX6" fmla="*/ 827910 w 3130121"/>
              <a:gd name="connsiteY6" fmla="*/ 3471228 h 4028590"/>
              <a:gd name="connsiteX7" fmla="*/ 473091 w 3130121"/>
              <a:gd name="connsiteY7" fmla="*/ 3471228 h 4028590"/>
              <a:gd name="connsiteX8" fmla="*/ 236546 w 3130121"/>
              <a:gd name="connsiteY8" fmla="*/ 3234263 h 4028590"/>
              <a:gd name="connsiteX9" fmla="*/ 236546 w 3130121"/>
              <a:gd name="connsiteY9" fmla="*/ 2440431 h 4028590"/>
              <a:gd name="connsiteX10" fmla="*/ 0 w 3130121"/>
              <a:gd name="connsiteY10" fmla="*/ 2203466 h 4028590"/>
              <a:gd name="connsiteX11" fmla="*/ 0 w 3130121"/>
              <a:gd name="connsiteY11" fmla="*/ 1089731 h 4028590"/>
              <a:gd name="connsiteX12" fmla="*/ 236546 w 3130121"/>
              <a:gd name="connsiteY12" fmla="*/ 852766 h 4028590"/>
              <a:gd name="connsiteX13" fmla="*/ 1895194 w 3130121"/>
              <a:gd name="connsiteY13" fmla="*/ 747428 h 4028590"/>
              <a:gd name="connsiteX14" fmla="*/ 2845141 w 3130121"/>
              <a:gd name="connsiteY14" fmla="*/ 747428 h 4028590"/>
              <a:gd name="connsiteX15" fmla="*/ 3130125 w 3130121"/>
              <a:gd name="connsiteY15" fmla="*/ 1031602 h 4028590"/>
              <a:gd name="connsiteX16" fmla="*/ 3130125 w 3130121"/>
              <a:gd name="connsiteY16" fmla="*/ 2322225 h 4028590"/>
              <a:gd name="connsiteX17" fmla="*/ 2845141 w 3130121"/>
              <a:gd name="connsiteY17" fmla="*/ 2606399 h 4028590"/>
              <a:gd name="connsiteX18" fmla="*/ 2845141 w 3130121"/>
              <a:gd name="connsiteY18" fmla="*/ 3518124 h 4028590"/>
              <a:gd name="connsiteX19" fmla="*/ 2572031 w 3130121"/>
              <a:gd name="connsiteY19" fmla="*/ 3802298 h 4028590"/>
              <a:gd name="connsiteX20" fmla="*/ 2168304 w 3130121"/>
              <a:gd name="connsiteY20" fmla="*/ 3802298 h 4028590"/>
              <a:gd name="connsiteX21" fmla="*/ 1895194 w 3130121"/>
              <a:gd name="connsiteY21" fmla="*/ 747428 h 4028590"/>
              <a:gd name="connsiteX22" fmla="*/ 644584 w 3130121"/>
              <a:gd name="connsiteY22" fmla="*/ 7 h 4028590"/>
              <a:gd name="connsiteX23" fmla="*/ 1028326 w 3130121"/>
              <a:gd name="connsiteY23" fmla="*/ 391272 h 4028590"/>
              <a:gd name="connsiteX24" fmla="*/ 644584 w 3130121"/>
              <a:gd name="connsiteY24" fmla="*/ 782537 h 4028590"/>
              <a:gd name="connsiteX25" fmla="*/ 260842 w 3130121"/>
              <a:gd name="connsiteY25" fmla="*/ 391272 h 4028590"/>
              <a:gd name="connsiteX26" fmla="*/ 644584 w 3130121"/>
              <a:gd name="connsiteY26" fmla="*/ 7 h 4028590"/>
              <a:gd name="connsiteX27" fmla="*/ 2367657 w 3130121"/>
              <a:gd name="connsiteY27" fmla="*/ 662155 h 4028590"/>
              <a:gd name="connsiteX28" fmla="*/ 2819118 w 3130121"/>
              <a:gd name="connsiteY28" fmla="*/ 208186 h 4028590"/>
              <a:gd name="connsiteX29" fmla="*/ 2367657 w 3130121"/>
              <a:gd name="connsiteY29" fmla="*/ 662155 h 4028590"/>
              <a:gd name="connsiteX0" fmla="*/ 236546 w 3130121"/>
              <a:gd name="connsiteY0" fmla="*/ 852752 h 3975222"/>
              <a:gd name="connsiteX1" fmla="*/ 1052628 w 3130121"/>
              <a:gd name="connsiteY1" fmla="*/ 852752 h 3975222"/>
              <a:gd name="connsiteX2" fmla="*/ 1289174 w 3130121"/>
              <a:gd name="connsiteY2" fmla="*/ 1089717 h 3975222"/>
              <a:gd name="connsiteX3" fmla="*/ 1289174 w 3130121"/>
              <a:gd name="connsiteY3" fmla="*/ 2203452 h 3975222"/>
              <a:gd name="connsiteX4" fmla="*/ 1052628 w 3130121"/>
              <a:gd name="connsiteY4" fmla="*/ 2440417 h 3975222"/>
              <a:gd name="connsiteX5" fmla="*/ 1052628 w 3130121"/>
              <a:gd name="connsiteY5" fmla="*/ 3234249 h 3975222"/>
              <a:gd name="connsiteX6" fmla="*/ 827910 w 3130121"/>
              <a:gd name="connsiteY6" fmla="*/ 3471214 h 3975222"/>
              <a:gd name="connsiteX7" fmla="*/ 473091 w 3130121"/>
              <a:gd name="connsiteY7" fmla="*/ 3471214 h 3975222"/>
              <a:gd name="connsiteX8" fmla="*/ 236546 w 3130121"/>
              <a:gd name="connsiteY8" fmla="*/ 3234249 h 3975222"/>
              <a:gd name="connsiteX9" fmla="*/ 236546 w 3130121"/>
              <a:gd name="connsiteY9" fmla="*/ 2440417 h 3975222"/>
              <a:gd name="connsiteX10" fmla="*/ 0 w 3130121"/>
              <a:gd name="connsiteY10" fmla="*/ 2203452 h 3975222"/>
              <a:gd name="connsiteX11" fmla="*/ 0 w 3130121"/>
              <a:gd name="connsiteY11" fmla="*/ 1089717 h 3975222"/>
              <a:gd name="connsiteX12" fmla="*/ 236546 w 3130121"/>
              <a:gd name="connsiteY12" fmla="*/ 852752 h 3975222"/>
              <a:gd name="connsiteX13" fmla="*/ 1895194 w 3130121"/>
              <a:gd name="connsiteY13" fmla="*/ 747414 h 3975222"/>
              <a:gd name="connsiteX14" fmla="*/ 2845141 w 3130121"/>
              <a:gd name="connsiteY14" fmla="*/ 747414 h 3975222"/>
              <a:gd name="connsiteX15" fmla="*/ 3130125 w 3130121"/>
              <a:gd name="connsiteY15" fmla="*/ 1031588 h 3975222"/>
              <a:gd name="connsiteX16" fmla="*/ 3130125 w 3130121"/>
              <a:gd name="connsiteY16" fmla="*/ 2322211 h 3975222"/>
              <a:gd name="connsiteX17" fmla="*/ 2845141 w 3130121"/>
              <a:gd name="connsiteY17" fmla="*/ 2606385 h 3975222"/>
              <a:gd name="connsiteX18" fmla="*/ 2845141 w 3130121"/>
              <a:gd name="connsiteY18" fmla="*/ 3518110 h 3975222"/>
              <a:gd name="connsiteX19" fmla="*/ 2572031 w 3130121"/>
              <a:gd name="connsiteY19" fmla="*/ 3802284 h 3975222"/>
              <a:gd name="connsiteX20" fmla="*/ 1895194 w 3130121"/>
              <a:gd name="connsiteY20" fmla="*/ 747414 h 3975222"/>
              <a:gd name="connsiteX21" fmla="*/ 644584 w 3130121"/>
              <a:gd name="connsiteY21" fmla="*/ -7 h 3975222"/>
              <a:gd name="connsiteX22" fmla="*/ 1028326 w 3130121"/>
              <a:gd name="connsiteY22" fmla="*/ 391258 h 3975222"/>
              <a:gd name="connsiteX23" fmla="*/ 644584 w 3130121"/>
              <a:gd name="connsiteY23" fmla="*/ 782523 h 3975222"/>
              <a:gd name="connsiteX24" fmla="*/ 260842 w 3130121"/>
              <a:gd name="connsiteY24" fmla="*/ 391258 h 3975222"/>
              <a:gd name="connsiteX25" fmla="*/ 644584 w 3130121"/>
              <a:gd name="connsiteY25" fmla="*/ -7 h 3975222"/>
              <a:gd name="connsiteX26" fmla="*/ 2367657 w 3130121"/>
              <a:gd name="connsiteY26" fmla="*/ 662141 h 3975222"/>
              <a:gd name="connsiteX27" fmla="*/ 2819118 w 3130121"/>
              <a:gd name="connsiteY27" fmla="*/ 208172 h 3975222"/>
              <a:gd name="connsiteX28" fmla="*/ 2367657 w 3130121"/>
              <a:gd name="connsiteY28" fmla="*/ 662141 h 3975222"/>
              <a:gd name="connsiteX0" fmla="*/ 236546 w 3130121"/>
              <a:gd name="connsiteY0" fmla="*/ 852766 h 3581136"/>
              <a:gd name="connsiteX1" fmla="*/ 1052628 w 3130121"/>
              <a:gd name="connsiteY1" fmla="*/ 852766 h 3581136"/>
              <a:gd name="connsiteX2" fmla="*/ 1289174 w 3130121"/>
              <a:gd name="connsiteY2" fmla="*/ 1089731 h 3581136"/>
              <a:gd name="connsiteX3" fmla="*/ 1289174 w 3130121"/>
              <a:gd name="connsiteY3" fmla="*/ 2203466 h 3581136"/>
              <a:gd name="connsiteX4" fmla="*/ 1052628 w 3130121"/>
              <a:gd name="connsiteY4" fmla="*/ 2440431 h 3581136"/>
              <a:gd name="connsiteX5" fmla="*/ 1052628 w 3130121"/>
              <a:gd name="connsiteY5" fmla="*/ 3234263 h 3581136"/>
              <a:gd name="connsiteX6" fmla="*/ 827910 w 3130121"/>
              <a:gd name="connsiteY6" fmla="*/ 3471228 h 3581136"/>
              <a:gd name="connsiteX7" fmla="*/ 473091 w 3130121"/>
              <a:gd name="connsiteY7" fmla="*/ 3471228 h 3581136"/>
              <a:gd name="connsiteX8" fmla="*/ 236546 w 3130121"/>
              <a:gd name="connsiteY8" fmla="*/ 3234263 h 3581136"/>
              <a:gd name="connsiteX9" fmla="*/ 236546 w 3130121"/>
              <a:gd name="connsiteY9" fmla="*/ 2440431 h 3581136"/>
              <a:gd name="connsiteX10" fmla="*/ 0 w 3130121"/>
              <a:gd name="connsiteY10" fmla="*/ 2203466 h 3581136"/>
              <a:gd name="connsiteX11" fmla="*/ 0 w 3130121"/>
              <a:gd name="connsiteY11" fmla="*/ 1089731 h 3581136"/>
              <a:gd name="connsiteX12" fmla="*/ 236546 w 3130121"/>
              <a:gd name="connsiteY12" fmla="*/ 852766 h 3581136"/>
              <a:gd name="connsiteX13" fmla="*/ 1895194 w 3130121"/>
              <a:gd name="connsiteY13" fmla="*/ 747428 h 3581136"/>
              <a:gd name="connsiteX14" fmla="*/ 2845141 w 3130121"/>
              <a:gd name="connsiteY14" fmla="*/ 747428 h 3581136"/>
              <a:gd name="connsiteX15" fmla="*/ 3130125 w 3130121"/>
              <a:gd name="connsiteY15" fmla="*/ 1031602 h 3581136"/>
              <a:gd name="connsiteX16" fmla="*/ 3130125 w 3130121"/>
              <a:gd name="connsiteY16" fmla="*/ 2322225 h 3581136"/>
              <a:gd name="connsiteX17" fmla="*/ 2845141 w 3130121"/>
              <a:gd name="connsiteY17" fmla="*/ 2606399 h 3581136"/>
              <a:gd name="connsiteX18" fmla="*/ 2845141 w 3130121"/>
              <a:gd name="connsiteY18" fmla="*/ 3518124 h 3581136"/>
              <a:gd name="connsiteX19" fmla="*/ 1895194 w 3130121"/>
              <a:gd name="connsiteY19" fmla="*/ 747428 h 3581136"/>
              <a:gd name="connsiteX20" fmla="*/ 644584 w 3130121"/>
              <a:gd name="connsiteY20" fmla="*/ 7 h 3581136"/>
              <a:gd name="connsiteX21" fmla="*/ 1028326 w 3130121"/>
              <a:gd name="connsiteY21" fmla="*/ 391272 h 3581136"/>
              <a:gd name="connsiteX22" fmla="*/ 644584 w 3130121"/>
              <a:gd name="connsiteY22" fmla="*/ 782537 h 3581136"/>
              <a:gd name="connsiteX23" fmla="*/ 260842 w 3130121"/>
              <a:gd name="connsiteY23" fmla="*/ 391272 h 3581136"/>
              <a:gd name="connsiteX24" fmla="*/ 644584 w 3130121"/>
              <a:gd name="connsiteY24" fmla="*/ 7 h 3581136"/>
              <a:gd name="connsiteX25" fmla="*/ 2367657 w 3130121"/>
              <a:gd name="connsiteY25" fmla="*/ 662155 h 3581136"/>
              <a:gd name="connsiteX26" fmla="*/ 2819118 w 3130121"/>
              <a:gd name="connsiteY26" fmla="*/ 208186 h 3581136"/>
              <a:gd name="connsiteX27" fmla="*/ 2367657 w 3130121"/>
              <a:gd name="connsiteY27" fmla="*/ 662155 h 3581136"/>
              <a:gd name="connsiteX0" fmla="*/ 236546 w 3130121"/>
              <a:gd name="connsiteY0" fmla="*/ 852752 h 3471208"/>
              <a:gd name="connsiteX1" fmla="*/ 1052628 w 3130121"/>
              <a:gd name="connsiteY1" fmla="*/ 852752 h 3471208"/>
              <a:gd name="connsiteX2" fmla="*/ 1289174 w 3130121"/>
              <a:gd name="connsiteY2" fmla="*/ 1089717 h 3471208"/>
              <a:gd name="connsiteX3" fmla="*/ 1289174 w 3130121"/>
              <a:gd name="connsiteY3" fmla="*/ 2203452 h 3471208"/>
              <a:gd name="connsiteX4" fmla="*/ 1052628 w 3130121"/>
              <a:gd name="connsiteY4" fmla="*/ 2440417 h 3471208"/>
              <a:gd name="connsiteX5" fmla="*/ 1052628 w 3130121"/>
              <a:gd name="connsiteY5" fmla="*/ 3234249 h 3471208"/>
              <a:gd name="connsiteX6" fmla="*/ 827910 w 3130121"/>
              <a:gd name="connsiteY6" fmla="*/ 3471214 h 3471208"/>
              <a:gd name="connsiteX7" fmla="*/ 473091 w 3130121"/>
              <a:gd name="connsiteY7" fmla="*/ 3471214 h 3471208"/>
              <a:gd name="connsiteX8" fmla="*/ 236546 w 3130121"/>
              <a:gd name="connsiteY8" fmla="*/ 3234249 h 3471208"/>
              <a:gd name="connsiteX9" fmla="*/ 236546 w 3130121"/>
              <a:gd name="connsiteY9" fmla="*/ 2440417 h 3471208"/>
              <a:gd name="connsiteX10" fmla="*/ 0 w 3130121"/>
              <a:gd name="connsiteY10" fmla="*/ 2203452 h 3471208"/>
              <a:gd name="connsiteX11" fmla="*/ 0 w 3130121"/>
              <a:gd name="connsiteY11" fmla="*/ 1089717 h 3471208"/>
              <a:gd name="connsiteX12" fmla="*/ 236546 w 3130121"/>
              <a:gd name="connsiteY12" fmla="*/ 852752 h 3471208"/>
              <a:gd name="connsiteX13" fmla="*/ 1895194 w 3130121"/>
              <a:gd name="connsiteY13" fmla="*/ 747414 h 3471208"/>
              <a:gd name="connsiteX14" fmla="*/ 2845141 w 3130121"/>
              <a:gd name="connsiteY14" fmla="*/ 747414 h 3471208"/>
              <a:gd name="connsiteX15" fmla="*/ 3130125 w 3130121"/>
              <a:gd name="connsiteY15" fmla="*/ 1031588 h 3471208"/>
              <a:gd name="connsiteX16" fmla="*/ 3130125 w 3130121"/>
              <a:gd name="connsiteY16" fmla="*/ 2322211 h 3471208"/>
              <a:gd name="connsiteX17" fmla="*/ 2845141 w 3130121"/>
              <a:gd name="connsiteY17" fmla="*/ 2606385 h 3471208"/>
              <a:gd name="connsiteX18" fmla="*/ 1895194 w 3130121"/>
              <a:gd name="connsiteY18" fmla="*/ 747414 h 3471208"/>
              <a:gd name="connsiteX19" fmla="*/ 644584 w 3130121"/>
              <a:gd name="connsiteY19" fmla="*/ -7 h 3471208"/>
              <a:gd name="connsiteX20" fmla="*/ 1028326 w 3130121"/>
              <a:gd name="connsiteY20" fmla="*/ 391258 h 3471208"/>
              <a:gd name="connsiteX21" fmla="*/ 644584 w 3130121"/>
              <a:gd name="connsiteY21" fmla="*/ 782523 h 3471208"/>
              <a:gd name="connsiteX22" fmla="*/ 260842 w 3130121"/>
              <a:gd name="connsiteY22" fmla="*/ 391258 h 3471208"/>
              <a:gd name="connsiteX23" fmla="*/ 644584 w 3130121"/>
              <a:gd name="connsiteY23" fmla="*/ -7 h 3471208"/>
              <a:gd name="connsiteX24" fmla="*/ 2367657 w 3130121"/>
              <a:gd name="connsiteY24" fmla="*/ 662141 h 3471208"/>
              <a:gd name="connsiteX25" fmla="*/ 2819118 w 3130121"/>
              <a:gd name="connsiteY25" fmla="*/ 208172 h 3471208"/>
              <a:gd name="connsiteX26" fmla="*/ 2367657 w 3130121"/>
              <a:gd name="connsiteY26" fmla="*/ 662141 h 3471208"/>
              <a:gd name="connsiteX0" fmla="*/ 236546 w 3130121"/>
              <a:gd name="connsiteY0" fmla="*/ 852766 h 3471222"/>
              <a:gd name="connsiteX1" fmla="*/ 1052628 w 3130121"/>
              <a:gd name="connsiteY1" fmla="*/ 852766 h 3471222"/>
              <a:gd name="connsiteX2" fmla="*/ 1289174 w 3130121"/>
              <a:gd name="connsiteY2" fmla="*/ 1089731 h 3471222"/>
              <a:gd name="connsiteX3" fmla="*/ 1289174 w 3130121"/>
              <a:gd name="connsiteY3" fmla="*/ 2203466 h 3471222"/>
              <a:gd name="connsiteX4" fmla="*/ 1052628 w 3130121"/>
              <a:gd name="connsiteY4" fmla="*/ 2440431 h 3471222"/>
              <a:gd name="connsiteX5" fmla="*/ 1052628 w 3130121"/>
              <a:gd name="connsiteY5" fmla="*/ 3234263 h 3471222"/>
              <a:gd name="connsiteX6" fmla="*/ 827910 w 3130121"/>
              <a:gd name="connsiteY6" fmla="*/ 3471228 h 3471222"/>
              <a:gd name="connsiteX7" fmla="*/ 473091 w 3130121"/>
              <a:gd name="connsiteY7" fmla="*/ 3471228 h 3471222"/>
              <a:gd name="connsiteX8" fmla="*/ 236546 w 3130121"/>
              <a:gd name="connsiteY8" fmla="*/ 3234263 h 3471222"/>
              <a:gd name="connsiteX9" fmla="*/ 236546 w 3130121"/>
              <a:gd name="connsiteY9" fmla="*/ 2440431 h 3471222"/>
              <a:gd name="connsiteX10" fmla="*/ 0 w 3130121"/>
              <a:gd name="connsiteY10" fmla="*/ 2203466 h 3471222"/>
              <a:gd name="connsiteX11" fmla="*/ 0 w 3130121"/>
              <a:gd name="connsiteY11" fmla="*/ 1089731 h 3471222"/>
              <a:gd name="connsiteX12" fmla="*/ 236546 w 3130121"/>
              <a:gd name="connsiteY12" fmla="*/ 852766 h 3471222"/>
              <a:gd name="connsiteX13" fmla="*/ 1895194 w 3130121"/>
              <a:gd name="connsiteY13" fmla="*/ 747428 h 3471222"/>
              <a:gd name="connsiteX14" fmla="*/ 2845141 w 3130121"/>
              <a:gd name="connsiteY14" fmla="*/ 747428 h 3471222"/>
              <a:gd name="connsiteX15" fmla="*/ 3130125 w 3130121"/>
              <a:gd name="connsiteY15" fmla="*/ 1031602 h 3471222"/>
              <a:gd name="connsiteX16" fmla="*/ 2845141 w 3130121"/>
              <a:gd name="connsiteY16" fmla="*/ 2606399 h 3471222"/>
              <a:gd name="connsiteX17" fmla="*/ 1895194 w 3130121"/>
              <a:gd name="connsiteY17" fmla="*/ 747428 h 3471222"/>
              <a:gd name="connsiteX18" fmla="*/ 644584 w 3130121"/>
              <a:gd name="connsiteY18" fmla="*/ 7 h 3471222"/>
              <a:gd name="connsiteX19" fmla="*/ 1028326 w 3130121"/>
              <a:gd name="connsiteY19" fmla="*/ 391272 h 3471222"/>
              <a:gd name="connsiteX20" fmla="*/ 644584 w 3130121"/>
              <a:gd name="connsiteY20" fmla="*/ 782537 h 3471222"/>
              <a:gd name="connsiteX21" fmla="*/ 260842 w 3130121"/>
              <a:gd name="connsiteY21" fmla="*/ 391272 h 3471222"/>
              <a:gd name="connsiteX22" fmla="*/ 644584 w 3130121"/>
              <a:gd name="connsiteY22" fmla="*/ 7 h 3471222"/>
              <a:gd name="connsiteX23" fmla="*/ 2367657 w 3130121"/>
              <a:gd name="connsiteY23" fmla="*/ 662155 h 3471222"/>
              <a:gd name="connsiteX24" fmla="*/ 2819118 w 3130121"/>
              <a:gd name="connsiteY24" fmla="*/ 208186 h 3471222"/>
              <a:gd name="connsiteX25" fmla="*/ 2367657 w 3130121"/>
              <a:gd name="connsiteY25" fmla="*/ 662155 h 3471222"/>
              <a:gd name="connsiteX0" fmla="*/ 236546 w 3130121"/>
              <a:gd name="connsiteY0" fmla="*/ 852752 h 3471208"/>
              <a:gd name="connsiteX1" fmla="*/ 1052628 w 3130121"/>
              <a:gd name="connsiteY1" fmla="*/ 852752 h 3471208"/>
              <a:gd name="connsiteX2" fmla="*/ 1289174 w 3130121"/>
              <a:gd name="connsiteY2" fmla="*/ 1089717 h 3471208"/>
              <a:gd name="connsiteX3" fmla="*/ 1289174 w 3130121"/>
              <a:gd name="connsiteY3" fmla="*/ 2203452 h 3471208"/>
              <a:gd name="connsiteX4" fmla="*/ 1052628 w 3130121"/>
              <a:gd name="connsiteY4" fmla="*/ 2440417 h 3471208"/>
              <a:gd name="connsiteX5" fmla="*/ 1052628 w 3130121"/>
              <a:gd name="connsiteY5" fmla="*/ 3234249 h 3471208"/>
              <a:gd name="connsiteX6" fmla="*/ 827910 w 3130121"/>
              <a:gd name="connsiteY6" fmla="*/ 3471214 h 3471208"/>
              <a:gd name="connsiteX7" fmla="*/ 473091 w 3130121"/>
              <a:gd name="connsiteY7" fmla="*/ 3471214 h 3471208"/>
              <a:gd name="connsiteX8" fmla="*/ 236546 w 3130121"/>
              <a:gd name="connsiteY8" fmla="*/ 3234249 h 3471208"/>
              <a:gd name="connsiteX9" fmla="*/ 236546 w 3130121"/>
              <a:gd name="connsiteY9" fmla="*/ 2440417 h 3471208"/>
              <a:gd name="connsiteX10" fmla="*/ 0 w 3130121"/>
              <a:gd name="connsiteY10" fmla="*/ 2203452 h 3471208"/>
              <a:gd name="connsiteX11" fmla="*/ 0 w 3130121"/>
              <a:gd name="connsiteY11" fmla="*/ 1089717 h 3471208"/>
              <a:gd name="connsiteX12" fmla="*/ 236546 w 3130121"/>
              <a:gd name="connsiteY12" fmla="*/ 852752 h 3471208"/>
              <a:gd name="connsiteX13" fmla="*/ 1895194 w 3130121"/>
              <a:gd name="connsiteY13" fmla="*/ 747414 h 3471208"/>
              <a:gd name="connsiteX14" fmla="*/ 3130125 w 3130121"/>
              <a:gd name="connsiteY14" fmla="*/ 1031588 h 3471208"/>
              <a:gd name="connsiteX15" fmla="*/ 2845141 w 3130121"/>
              <a:gd name="connsiteY15" fmla="*/ 2606385 h 3471208"/>
              <a:gd name="connsiteX16" fmla="*/ 1895194 w 3130121"/>
              <a:gd name="connsiteY16" fmla="*/ 747414 h 3471208"/>
              <a:gd name="connsiteX17" fmla="*/ 644584 w 3130121"/>
              <a:gd name="connsiteY17" fmla="*/ -7 h 3471208"/>
              <a:gd name="connsiteX18" fmla="*/ 1028326 w 3130121"/>
              <a:gd name="connsiteY18" fmla="*/ 391258 h 3471208"/>
              <a:gd name="connsiteX19" fmla="*/ 644584 w 3130121"/>
              <a:gd name="connsiteY19" fmla="*/ 782523 h 3471208"/>
              <a:gd name="connsiteX20" fmla="*/ 260842 w 3130121"/>
              <a:gd name="connsiteY20" fmla="*/ 391258 h 3471208"/>
              <a:gd name="connsiteX21" fmla="*/ 644584 w 3130121"/>
              <a:gd name="connsiteY21" fmla="*/ -7 h 3471208"/>
              <a:gd name="connsiteX22" fmla="*/ 2367657 w 3130121"/>
              <a:gd name="connsiteY22" fmla="*/ 662141 h 3471208"/>
              <a:gd name="connsiteX23" fmla="*/ 2819118 w 3130121"/>
              <a:gd name="connsiteY23" fmla="*/ 208172 h 3471208"/>
              <a:gd name="connsiteX24" fmla="*/ 2367657 w 3130121"/>
              <a:gd name="connsiteY24" fmla="*/ 662141 h 3471208"/>
              <a:gd name="connsiteX0" fmla="*/ 236546 w 2845145"/>
              <a:gd name="connsiteY0" fmla="*/ 852766 h 3471222"/>
              <a:gd name="connsiteX1" fmla="*/ 1052628 w 2845145"/>
              <a:gd name="connsiteY1" fmla="*/ 852766 h 3471222"/>
              <a:gd name="connsiteX2" fmla="*/ 1289174 w 2845145"/>
              <a:gd name="connsiteY2" fmla="*/ 1089731 h 3471222"/>
              <a:gd name="connsiteX3" fmla="*/ 1289174 w 2845145"/>
              <a:gd name="connsiteY3" fmla="*/ 2203466 h 3471222"/>
              <a:gd name="connsiteX4" fmla="*/ 1052628 w 2845145"/>
              <a:gd name="connsiteY4" fmla="*/ 2440431 h 3471222"/>
              <a:gd name="connsiteX5" fmla="*/ 1052628 w 2845145"/>
              <a:gd name="connsiteY5" fmla="*/ 3234263 h 3471222"/>
              <a:gd name="connsiteX6" fmla="*/ 827910 w 2845145"/>
              <a:gd name="connsiteY6" fmla="*/ 3471228 h 3471222"/>
              <a:gd name="connsiteX7" fmla="*/ 473091 w 2845145"/>
              <a:gd name="connsiteY7" fmla="*/ 3471228 h 3471222"/>
              <a:gd name="connsiteX8" fmla="*/ 236546 w 2845145"/>
              <a:gd name="connsiteY8" fmla="*/ 3234263 h 3471222"/>
              <a:gd name="connsiteX9" fmla="*/ 236546 w 2845145"/>
              <a:gd name="connsiteY9" fmla="*/ 2440431 h 3471222"/>
              <a:gd name="connsiteX10" fmla="*/ 0 w 2845145"/>
              <a:gd name="connsiteY10" fmla="*/ 2203466 h 3471222"/>
              <a:gd name="connsiteX11" fmla="*/ 0 w 2845145"/>
              <a:gd name="connsiteY11" fmla="*/ 1089731 h 3471222"/>
              <a:gd name="connsiteX12" fmla="*/ 236546 w 2845145"/>
              <a:gd name="connsiteY12" fmla="*/ 852766 h 3471222"/>
              <a:gd name="connsiteX13" fmla="*/ 1895194 w 2845145"/>
              <a:gd name="connsiteY13" fmla="*/ 747428 h 3471222"/>
              <a:gd name="connsiteX14" fmla="*/ 2845141 w 2845145"/>
              <a:gd name="connsiteY14" fmla="*/ 2606399 h 3471222"/>
              <a:gd name="connsiteX15" fmla="*/ 1895194 w 2845145"/>
              <a:gd name="connsiteY15" fmla="*/ 747428 h 3471222"/>
              <a:gd name="connsiteX16" fmla="*/ 644584 w 2845145"/>
              <a:gd name="connsiteY16" fmla="*/ 7 h 3471222"/>
              <a:gd name="connsiteX17" fmla="*/ 1028326 w 2845145"/>
              <a:gd name="connsiteY17" fmla="*/ 391272 h 3471222"/>
              <a:gd name="connsiteX18" fmla="*/ 644584 w 2845145"/>
              <a:gd name="connsiteY18" fmla="*/ 782537 h 3471222"/>
              <a:gd name="connsiteX19" fmla="*/ 260842 w 2845145"/>
              <a:gd name="connsiteY19" fmla="*/ 391272 h 3471222"/>
              <a:gd name="connsiteX20" fmla="*/ 644584 w 2845145"/>
              <a:gd name="connsiteY20" fmla="*/ 7 h 3471222"/>
              <a:gd name="connsiteX21" fmla="*/ 2367657 w 2845145"/>
              <a:gd name="connsiteY21" fmla="*/ 662155 h 3471222"/>
              <a:gd name="connsiteX22" fmla="*/ 2819118 w 2845145"/>
              <a:gd name="connsiteY22" fmla="*/ 208186 h 3471222"/>
              <a:gd name="connsiteX23" fmla="*/ 2367657 w 2845145"/>
              <a:gd name="connsiteY23" fmla="*/ 662155 h 3471222"/>
              <a:gd name="connsiteX0" fmla="*/ 236546 w 2819115"/>
              <a:gd name="connsiteY0" fmla="*/ 852752 h 3471208"/>
              <a:gd name="connsiteX1" fmla="*/ 1052628 w 2819115"/>
              <a:gd name="connsiteY1" fmla="*/ 852752 h 3471208"/>
              <a:gd name="connsiteX2" fmla="*/ 1289174 w 2819115"/>
              <a:gd name="connsiteY2" fmla="*/ 1089717 h 3471208"/>
              <a:gd name="connsiteX3" fmla="*/ 1289174 w 2819115"/>
              <a:gd name="connsiteY3" fmla="*/ 2203452 h 3471208"/>
              <a:gd name="connsiteX4" fmla="*/ 1052628 w 2819115"/>
              <a:gd name="connsiteY4" fmla="*/ 2440417 h 3471208"/>
              <a:gd name="connsiteX5" fmla="*/ 1052628 w 2819115"/>
              <a:gd name="connsiteY5" fmla="*/ 3234249 h 3471208"/>
              <a:gd name="connsiteX6" fmla="*/ 827910 w 2819115"/>
              <a:gd name="connsiteY6" fmla="*/ 3471214 h 3471208"/>
              <a:gd name="connsiteX7" fmla="*/ 473091 w 2819115"/>
              <a:gd name="connsiteY7" fmla="*/ 3471214 h 3471208"/>
              <a:gd name="connsiteX8" fmla="*/ 236546 w 2819115"/>
              <a:gd name="connsiteY8" fmla="*/ 3234249 h 3471208"/>
              <a:gd name="connsiteX9" fmla="*/ 236546 w 2819115"/>
              <a:gd name="connsiteY9" fmla="*/ 2440417 h 3471208"/>
              <a:gd name="connsiteX10" fmla="*/ 0 w 2819115"/>
              <a:gd name="connsiteY10" fmla="*/ 2203452 h 3471208"/>
              <a:gd name="connsiteX11" fmla="*/ 0 w 2819115"/>
              <a:gd name="connsiteY11" fmla="*/ 1089717 h 3471208"/>
              <a:gd name="connsiteX12" fmla="*/ 236546 w 2819115"/>
              <a:gd name="connsiteY12" fmla="*/ 852752 h 3471208"/>
              <a:gd name="connsiteX13" fmla="*/ 644584 w 2819115"/>
              <a:gd name="connsiteY13" fmla="*/ -7 h 3471208"/>
              <a:gd name="connsiteX14" fmla="*/ 1028326 w 2819115"/>
              <a:gd name="connsiteY14" fmla="*/ 391258 h 3471208"/>
              <a:gd name="connsiteX15" fmla="*/ 644584 w 2819115"/>
              <a:gd name="connsiteY15" fmla="*/ 782523 h 3471208"/>
              <a:gd name="connsiteX16" fmla="*/ 260842 w 2819115"/>
              <a:gd name="connsiteY16" fmla="*/ 391258 h 3471208"/>
              <a:gd name="connsiteX17" fmla="*/ 644584 w 2819115"/>
              <a:gd name="connsiteY17" fmla="*/ -7 h 3471208"/>
              <a:gd name="connsiteX18" fmla="*/ 2367657 w 2819115"/>
              <a:gd name="connsiteY18" fmla="*/ 662141 h 3471208"/>
              <a:gd name="connsiteX19" fmla="*/ 2819118 w 2819115"/>
              <a:gd name="connsiteY19" fmla="*/ 208172 h 3471208"/>
              <a:gd name="connsiteX20" fmla="*/ 2367657 w 2819115"/>
              <a:gd name="connsiteY20" fmla="*/ 662141 h 3471208"/>
              <a:gd name="connsiteX0" fmla="*/ 236546 w 1289173"/>
              <a:gd name="connsiteY0" fmla="*/ 852766 h 3471222"/>
              <a:gd name="connsiteX1" fmla="*/ 1052628 w 1289173"/>
              <a:gd name="connsiteY1" fmla="*/ 852766 h 3471222"/>
              <a:gd name="connsiteX2" fmla="*/ 1289174 w 1289173"/>
              <a:gd name="connsiteY2" fmla="*/ 1089731 h 3471222"/>
              <a:gd name="connsiteX3" fmla="*/ 1289174 w 1289173"/>
              <a:gd name="connsiteY3" fmla="*/ 2203466 h 3471222"/>
              <a:gd name="connsiteX4" fmla="*/ 1052628 w 1289173"/>
              <a:gd name="connsiteY4" fmla="*/ 2440431 h 3471222"/>
              <a:gd name="connsiteX5" fmla="*/ 1052628 w 1289173"/>
              <a:gd name="connsiteY5" fmla="*/ 3234263 h 3471222"/>
              <a:gd name="connsiteX6" fmla="*/ 827910 w 1289173"/>
              <a:gd name="connsiteY6" fmla="*/ 3471228 h 3471222"/>
              <a:gd name="connsiteX7" fmla="*/ 473091 w 1289173"/>
              <a:gd name="connsiteY7" fmla="*/ 3471228 h 3471222"/>
              <a:gd name="connsiteX8" fmla="*/ 236546 w 1289173"/>
              <a:gd name="connsiteY8" fmla="*/ 3234263 h 3471222"/>
              <a:gd name="connsiteX9" fmla="*/ 236546 w 1289173"/>
              <a:gd name="connsiteY9" fmla="*/ 2440431 h 3471222"/>
              <a:gd name="connsiteX10" fmla="*/ 0 w 1289173"/>
              <a:gd name="connsiteY10" fmla="*/ 2203466 h 3471222"/>
              <a:gd name="connsiteX11" fmla="*/ 0 w 1289173"/>
              <a:gd name="connsiteY11" fmla="*/ 1089731 h 3471222"/>
              <a:gd name="connsiteX12" fmla="*/ 236546 w 1289173"/>
              <a:gd name="connsiteY12" fmla="*/ 852766 h 3471222"/>
              <a:gd name="connsiteX13" fmla="*/ 644584 w 1289173"/>
              <a:gd name="connsiteY13" fmla="*/ 7 h 3471222"/>
              <a:gd name="connsiteX14" fmla="*/ 1028326 w 1289173"/>
              <a:gd name="connsiteY14" fmla="*/ 391272 h 3471222"/>
              <a:gd name="connsiteX15" fmla="*/ 644584 w 1289173"/>
              <a:gd name="connsiteY15" fmla="*/ 782537 h 3471222"/>
              <a:gd name="connsiteX16" fmla="*/ 260842 w 1289173"/>
              <a:gd name="connsiteY16" fmla="*/ 391272 h 3471222"/>
              <a:gd name="connsiteX17" fmla="*/ 644584 w 1289173"/>
              <a:gd name="connsiteY17" fmla="*/ 7 h 34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89173" h="3471222">
                <a:moveTo>
                  <a:pt x="236546" y="852766"/>
                </a:moveTo>
                <a:lnTo>
                  <a:pt x="1052628" y="852766"/>
                </a:lnTo>
                <a:cubicBezTo>
                  <a:pt x="1182728" y="852766"/>
                  <a:pt x="1289174" y="959400"/>
                  <a:pt x="1289174" y="1089731"/>
                </a:cubicBezTo>
                <a:lnTo>
                  <a:pt x="1289174" y="2203466"/>
                </a:lnTo>
                <a:cubicBezTo>
                  <a:pt x="1289174" y="2333797"/>
                  <a:pt x="1182728" y="2440431"/>
                  <a:pt x="1052628" y="2440431"/>
                </a:cubicBezTo>
                <a:lnTo>
                  <a:pt x="1052628" y="3234263"/>
                </a:lnTo>
                <a:cubicBezTo>
                  <a:pt x="1052628" y="3364594"/>
                  <a:pt x="946183" y="3471228"/>
                  <a:pt x="827910" y="3471228"/>
                </a:cubicBezTo>
                <a:lnTo>
                  <a:pt x="473091" y="3471228"/>
                </a:lnTo>
                <a:cubicBezTo>
                  <a:pt x="342991" y="3471228"/>
                  <a:pt x="236546" y="3364594"/>
                  <a:pt x="236546" y="3234263"/>
                </a:cubicBezTo>
                <a:lnTo>
                  <a:pt x="236546" y="2440431"/>
                </a:lnTo>
                <a:cubicBezTo>
                  <a:pt x="106446" y="2440431"/>
                  <a:pt x="0" y="2333797"/>
                  <a:pt x="0" y="2203466"/>
                </a:cubicBezTo>
                <a:lnTo>
                  <a:pt x="0" y="1089731"/>
                </a:lnTo>
                <a:cubicBezTo>
                  <a:pt x="0" y="959400"/>
                  <a:pt x="106446" y="852766"/>
                  <a:pt x="236546" y="852766"/>
                </a:cubicBezTo>
                <a:close/>
                <a:moveTo>
                  <a:pt x="644584" y="7"/>
                </a:moveTo>
                <a:cubicBezTo>
                  <a:pt x="856519" y="7"/>
                  <a:pt x="1028326" y="175182"/>
                  <a:pt x="1028326" y="391272"/>
                </a:cubicBezTo>
                <a:cubicBezTo>
                  <a:pt x="1028326" y="607362"/>
                  <a:pt x="856519" y="782537"/>
                  <a:pt x="644584" y="782537"/>
                </a:cubicBezTo>
                <a:cubicBezTo>
                  <a:pt x="432649" y="782537"/>
                  <a:pt x="260842" y="607362"/>
                  <a:pt x="260842" y="391272"/>
                </a:cubicBezTo>
                <a:cubicBezTo>
                  <a:pt x="260842" y="175182"/>
                  <a:pt x="432649" y="7"/>
                  <a:pt x="644584" y="7"/>
                </a:cubicBezTo>
                <a:close/>
              </a:path>
            </a:pathLst>
          </a:custGeom>
          <a:solidFill>
            <a:schemeClr val="tx2">
              <a:lumMod val="75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69" tIns="140535" rIns="175669" bIns="140535" numCol="1" spcCol="0" rtlCol="0" fromWordArt="0" anchor="t" anchorCtr="0" forceAA="0" compatLnSpc="1">
            <a:prstTxWarp prst="textNoShape">
              <a:avLst/>
            </a:prstTxWarp>
            <a:noAutofit/>
          </a:bodyPr>
          <a:lstStyle/>
          <a:p>
            <a:pPr algn="ctr" defTabSz="895643" fontAlgn="base">
              <a:lnSpc>
                <a:spcPct val="90000"/>
              </a:lnSpc>
              <a:spcBef>
                <a:spcPct val="0"/>
              </a:spcBef>
              <a:spcAft>
                <a:spcPct val="0"/>
              </a:spcAft>
              <a:defRPr/>
            </a:pPr>
            <a:endParaRPr lang="en-US" sz="1960" b="1" kern="0" dirty="0">
              <a:gradFill>
                <a:gsLst>
                  <a:gs pos="0">
                    <a:srgbClr val="FFFFFF"/>
                  </a:gs>
                  <a:gs pos="100000">
                    <a:srgbClr val="FFFFFF"/>
                  </a:gs>
                </a:gsLst>
                <a:lin ang="5400000" scaled="0"/>
              </a:gradFill>
              <a:ea typeface="Segoe UI" pitchFamily="34" charset="0"/>
              <a:cs typeface="Segoe UI" pitchFamily="34" charset="0"/>
            </a:endParaRPr>
          </a:p>
        </p:txBody>
      </p:sp>
      <p:sp>
        <p:nvSpPr>
          <p:cNvPr id="249" name="Freeform 48"/>
          <p:cNvSpPr>
            <a:spLocks noChangeAspect="1"/>
          </p:cNvSpPr>
          <p:nvPr/>
        </p:nvSpPr>
        <p:spPr bwMode="black">
          <a:xfrm>
            <a:off x="4940010" y="1959892"/>
            <a:ext cx="129470" cy="293998"/>
          </a:xfrm>
          <a:custGeom>
            <a:avLst/>
            <a:gdLst>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446148 w 4740335"/>
              <a:gd name="connsiteY9" fmla="*/ 2449249 h 4048081"/>
              <a:gd name="connsiteX10" fmla="*/ 3446148 w 4740335"/>
              <a:gd name="connsiteY10" fmla="*/ 1335514 h 4048081"/>
              <a:gd name="connsiteX11" fmla="*/ 3683614 w 4740335"/>
              <a:gd name="connsiteY11" fmla="*/ 1098549 h 4048081"/>
              <a:gd name="connsiteX12" fmla="*/ 236546 w 4740335"/>
              <a:gd name="connsiteY12" fmla="*/ 1098549 h 4048081"/>
              <a:gd name="connsiteX13" fmla="*/ 1052628 w 4740335"/>
              <a:gd name="connsiteY13" fmla="*/ 1098549 h 4048081"/>
              <a:gd name="connsiteX14" fmla="*/ 1289174 w 4740335"/>
              <a:gd name="connsiteY14" fmla="*/ 1335514 h 4048081"/>
              <a:gd name="connsiteX15" fmla="*/ 1289174 w 4740335"/>
              <a:gd name="connsiteY15" fmla="*/ 2449249 h 4048081"/>
              <a:gd name="connsiteX16" fmla="*/ 1052628 w 4740335"/>
              <a:gd name="connsiteY16" fmla="*/ 2686214 h 4048081"/>
              <a:gd name="connsiteX17" fmla="*/ 1052628 w 4740335"/>
              <a:gd name="connsiteY17" fmla="*/ 3480046 h 4048081"/>
              <a:gd name="connsiteX18" fmla="*/ 827910 w 4740335"/>
              <a:gd name="connsiteY18" fmla="*/ 3717011 h 4048081"/>
              <a:gd name="connsiteX19" fmla="*/ 473091 w 4740335"/>
              <a:gd name="connsiteY19" fmla="*/ 3717011 h 4048081"/>
              <a:gd name="connsiteX20" fmla="*/ 236546 w 4740335"/>
              <a:gd name="connsiteY20" fmla="*/ 3480046 h 4048081"/>
              <a:gd name="connsiteX21" fmla="*/ 236546 w 4740335"/>
              <a:gd name="connsiteY21" fmla="*/ 2686214 h 4048081"/>
              <a:gd name="connsiteX22" fmla="*/ 0 w 4740335"/>
              <a:gd name="connsiteY22" fmla="*/ 2449249 h 4048081"/>
              <a:gd name="connsiteX23" fmla="*/ 0 w 4740335"/>
              <a:gd name="connsiteY23" fmla="*/ 1335514 h 4048081"/>
              <a:gd name="connsiteX24" fmla="*/ 236546 w 4740335"/>
              <a:gd name="connsiteY24" fmla="*/ 1098549 h 4048081"/>
              <a:gd name="connsiteX25" fmla="*/ 1895194 w 4740335"/>
              <a:gd name="connsiteY25" fmla="*/ 993211 h 4048081"/>
              <a:gd name="connsiteX26" fmla="*/ 2845141 w 4740335"/>
              <a:gd name="connsiteY26" fmla="*/ 993211 h 4048081"/>
              <a:gd name="connsiteX27" fmla="*/ 3130125 w 4740335"/>
              <a:gd name="connsiteY27" fmla="*/ 1277385 h 4048081"/>
              <a:gd name="connsiteX28" fmla="*/ 3130125 w 4740335"/>
              <a:gd name="connsiteY28" fmla="*/ 2568008 h 4048081"/>
              <a:gd name="connsiteX29" fmla="*/ 2845141 w 4740335"/>
              <a:gd name="connsiteY29" fmla="*/ 2852182 h 4048081"/>
              <a:gd name="connsiteX30" fmla="*/ 2845141 w 4740335"/>
              <a:gd name="connsiteY30" fmla="*/ 3763907 h 4048081"/>
              <a:gd name="connsiteX31" fmla="*/ 2572031 w 4740335"/>
              <a:gd name="connsiteY31" fmla="*/ 4048081 h 4048081"/>
              <a:gd name="connsiteX32" fmla="*/ 2168304 w 4740335"/>
              <a:gd name="connsiteY32" fmla="*/ 4048081 h 4048081"/>
              <a:gd name="connsiteX33" fmla="*/ 1895194 w 4740335"/>
              <a:gd name="connsiteY33" fmla="*/ 3763907 h 4048081"/>
              <a:gd name="connsiteX34" fmla="*/ 1895194 w 4740335"/>
              <a:gd name="connsiteY34" fmla="*/ 2852182 h 4048081"/>
              <a:gd name="connsiteX35" fmla="*/ 1610210 w 4740335"/>
              <a:gd name="connsiteY35" fmla="*/ 2568008 h 4048081"/>
              <a:gd name="connsiteX36" fmla="*/ 1610210 w 4740335"/>
              <a:gd name="connsiteY36" fmla="*/ 1277385 h 4048081"/>
              <a:gd name="connsiteX37" fmla="*/ 1895194 w 4740335"/>
              <a:gd name="connsiteY37" fmla="*/ 993211 h 4048081"/>
              <a:gd name="connsiteX38" fmla="*/ 4093246 w 4740335"/>
              <a:gd name="connsiteY38" fmla="*/ 245790 h 4048081"/>
              <a:gd name="connsiteX39" fmla="*/ 4479495 w 4740335"/>
              <a:gd name="connsiteY39" fmla="*/ 637055 h 4048081"/>
              <a:gd name="connsiteX40" fmla="*/ 4093246 w 4740335"/>
              <a:gd name="connsiteY40" fmla="*/ 1028320 h 4048081"/>
              <a:gd name="connsiteX41" fmla="*/ 3706997 w 4740335"/>
              <a:gd name="connsiteY41" fmla="*/ 637055 h 4048081"/>
              <a:gd name="connsiteX42" fmla="*/ 4093246 w 4740335"/>
              <a:gd name="connsiteY42" fmla="*/ 245790 h 4048081"/>
              <a:gd name="connsiteX43" fmla="*/ 644584 w 4740335"/>
              <a:gd name="connsiteY43" fmla="*/ 245790 h 4048081"/>
              <a:gd name="connsiteX44" fmla="*/ 1028326 w 4740335"/>
              <a:gd name="connsiteY44" fmla="*/ 637055 h 4048081"/>
              <a:gd name="connsiteX45" fmla="*/ 644584 w 4740335"/>
              <a:gd name="connsiteY45" fmla="*/ 1028320 h 4048081"/>
              <a:gd name="connsiteX46" fmla="*/ 260842 w 4740335"/>
              <a:gd name="connsiteY46" fmla="*/ 637055 h 4048081"/>
              <a:gd name="connsiteX47" fmla="*/ 644584 w 4740335"/>
              <a:gd name="connsiteY47" fmla="*/ 245790 h 4048081"/>
              <a:gd name="connsiteX48" fmla="*/ 2367657 w 4740335"/>
              <a:gd name="connsiteY48" fmla="*/ 0 h 4048081"/>
              <a:gd name="connsiteX49" fmla="*/ 2819118 w 4740335"/>
              <a:gd name="connsiteY49" fmla="*/ 453969 h 4048081"/>
              <a:gd name="connsiteX50" fmla="*/ 2367657 w 4740335"/>
              <a:gd name="connsiteY50" fmla="*/ 907938 h 4048081"/>
              <a:gd name="connsiteX51" fmla="*/ 1916196 w 4740335"/>
              <a:gd name="connsiteY51" fmla="*/ 453969 h 4048081"/>
              <a:gd name="connsiteX52" fmla="*/ 2367657 w 4740335"/>
              <a:gd name="connsiteY52"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446148 w 4740335"/>
              <a:gd name="connsiteY9" fmla="*/ 1335514 h 4048081"/>
              <a:gd name="connsiteX10" fmla="*/ 3683614 w 4740335"/>
              <a:gd name="connsiteY10" fmla="*/ 1098549 h 4048081"/>
              <a:gd name="connsiteX11" fmla="*/ 236546 w 4740335"/>
              <a:gd name="connsiteY11" fmla="*/ 1098549 h 4048081"/>
              <a:gd name="connsiteX12" fmla="*/ 1052628 w 4740335"/>
              <a:gd name="connsiteY12" fmla="*/ 1098549 h 4048081"/>
              <a:gd name="connsiteX13" fmla="*/ 1289174 w 4740335"/>
              <a:gd name="connsiteY13" fmla="*/ 1335514 h 4048081"/>
              <a:gd name="connsiteX14" fmla="*/ 1289174 w 4740335"/>
              <a:gd name="connsiteY14" fmla="*/ 2449249 h 4048081"/>
              <a:gd name="connsiteX15" fmla="*/ 1052628 w 4740335"/>
              <a:gd name="connsiteY15" fmla="*/ 2686214 h 4048081"/>
              <a:gd name="connsiteX16" fmla="*/ 1052628 w 4740335"/>
              <a:gd name="connsiteY16" fmla="*/ 3480046 h 4048081"/>
              <a:gd name="connsiteX17" fmla="*/ 827910 w 4740335"/>
              <a:gd name="connsiteY17" fmla="*/ 3717011 h 4048081"/>
              <a:gd name="connsiteX18" fmla="*/ 473091 w 4740335"/>
              <a:gd name="connsiteY18" fmla="*/ 3717011 h 4048081"/>
              <a:gd name="connsiteX19" fmla="*/ 236546 w 4740335"/>
              <a:gd name="connsiteY19" fmla="*/ 3480046 h 4048081"/>
              <a:gd name="connsiteX20" fmla="*/ 236546 w 4740335"/>
              <a:gd name="connsiteY20" fmla="*/ 2686214 h 4048081"/>
              <a:gd name="connsiteX21" fmla="*/ 0 w 4740335"/>
              <a:gd name="connsiteY21" fmla="*/ 2449249 h 4048081"/>
              <a:gd name="connsiteX22" fmla="*/ 0 w 4740335"/>
              <a:gd name="connsiteY22" fmla="*/ 1335514 h 4048081"/>
              <a:gd name="connsiteX23" fmla="*/ 236546 w 4740335"/>
              <a:gd name="connsiteY23" fmla="*/ 1098549 h 4048081"/>
              <a:gd name="connsiteX24" fmla="*/ 1895194 w 4740335"/>
              <a:gd name="connsiteY24" fmla="*/ 993211 h 4048081"/>
              <a:gd name="connsiteX25" fmla="*/ 2845141 w 4740335"/>
              <a:gd name="connsiteY25" fmla="*/ 993211 h 4048081"/>
              <a:gd name="connsiteX26" fmla="*/ 3130125 w 4740335"/>
              <a:gd name="connsiteY26" fmla="*/ 1277385 h 4048081"/>
              <a:gd name="connsiteX27" fmla="*/ 3130125 w 4740335"/>
              <a:gd name="connsiteY27" fmla="*/ 2568008 h 4048081"/>
              <a:gd name="connsiteX28" fmla="*/ 2845141 w 4740335"/>
              <a:gd name="connsiteY28" fmla="*/ 2852182 h 4048081"/>
              <a:gd name="connsiteX29" fmla="*/ 2845141 w 4740335"/>
              <a:gd name="connsiteY29" fmla="*/ 3763907 h 4048081"/>
              <a:gd name="connsiteX30" fmla="*/ 2572031 w 4740335"/>
              <a:gd name="connsiteY30" fmla="*/ 4048081 h 4048081"/>
              <a:gd name="connsiteX31" fmla="*/ 2168304 w 4740335"/>
              <a:gd name="connsiteY31" fmla="*/ 4048081 h 4048081"/>
              <a:gd name="connsiteX32" fmla="*/ 1895194 w 4740335"/>
              <a:gd name="connsiteY32" fmla="*/ 3763907 h 4048081"/>
              <a:gd name="connsiteX33" fmla="*/ 1895194 w 4740335"/>
              <a:gd name="connsiteY33" fmla="*/ 2852182 h 4048081"/>
              <a:gd name="connsiteX34" fmla="*/ 1610210 w 4740335"/>
              <a:gd name="connsiteY34" fmla="*/ 2568008 h 4048081"/>
              <a:gd name="connsiteX35" fmla="*/ 1610210 w 4740335"/>
              <a:gd name="connsiteY35" fmla="*/ 1277385 h 4048081"/>
              <a:gd name="connsiteX36" fmla="*/ 1895194 w 4740335"/>
              <a:gd name="connsiteY36" fmla="*/ 993211 h 4048081"/>
              <a:gd name="connsiteX37" fmla="*/ 4093246 w 4740335"/>
              <a:gd name="connsiteY37" fmla="*/ 245790 h 4048081"/>
              <a:gd name="connsiteX38" fmla="*/ 4479495 w 4740335"/>
              <a:gd name="connsiteY38" fmla="*/ 637055 h 4048081"/>
              <a:gd name="connsiteX39" fmla="*/ 4093246 w 4740335"/>
              <a:gd name="connsiteY39" fmla="*/ 1028320 h 4048081"/>
              <a:gd name="connsiteX40" fmla="*/ 3706997 w 4740335"/>
              <a:gd name="connsiteY40" fmla="*/ 637055 h 4048081"/>
              <a:gd name="connsiteX41" fmla="*/ 4093246 w 4740335"/>
              <a:gd name="connsiteY41" fmla="*/ 245790 h 4048081"/>
              <a:gd name="connsiteX42" fmla="*/ 644584 w 4740335"/>
              <a:gd name="connsiteY42" fmla="*/ 245790 h 4048081"/>
              <a:gd name="connsiteX43" fmla="*/ 1028326 w 4740335"/>
              <a:gd name="connsiteY43" fmla="*/ 637055 h 4048081"/>
              <a:gd name="connsiteX44" fmla="*/ 644584 w 4740335"/>
              <a:gd name="connsiteY44" fmla="*/ 1028320 h 4048081"/>
              <a:gd name="connsiteX45" fmla="*/ 260842 w 4740335"/>
              <a:gd name="connsiteY45" fmla="*/ 637055 h 4048081"/>
              <a:gd name="connsiteX46" fmla="*/ 644584 w 4740335"/>
              <a:gd name="connsiteY46" fmla="*/ 245790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502870 w 4740335"/>
              <a:gd name="connsiteY3" fmla="*/ 2686214 h 4048081"/>
              <a:gd name="connsiteX4" fmla="*/ 4502870 w 4740335"/>
              <a:gd name="connsiteY4" fmla="*/ 3480046 h 4048081"/>
              <a:gd name="connsiteX5" fmla="*/ 4265405 w 4740335"/>
              <a:gd name="connsiteY5" fmla="*/ 3717011 h 4048081"/>
              <a:gd name="connsiteX6" fmla="*/ 3909206 w 4740335"/>
              <a:gd name="connsiteY6" fmla="*/ 3717011 h 4048081"/>
              <a:gd name="connsiteX7" fmla="*/ 3683614 w 4740335"/>
              <a:gd name="connsiteY7" fmla="*/ 3480046 h 4048081"/>
              <a:gd name="connsiteX8" fmla="*/ 3446148 w 4740335"/>
              <a:gd name="connsiteY8" fmla="*/ 1335514 h 4048081"/>
              <a:gd name="connsiteX9" fmla="*/ 3683614 w 4740335"/>
              <a:gd name="connsiteY9" fmla="*/ 1098549 h 4048081"/>
              <a:gd name="connsiteX10" fmla="*/ 236546 w 4740335"/>
              <a:gd name="connsiteY10" fmla="*/ 1098549 h 4048081"/>
              <a:gd name="connsiteX11" fmla="*/ 1052628 w 4740335"/>
              <a:gd name="connsiteY11" fmla="*/ 1098549 h 4048081"/>
              <a:gd name="connsiteX12" fmla="*/ 1289174 w 4740335"/>
              <a:gd name="connsiteY12" fmla="*/ 1335514 h 4048081"/>
              <a:gd name="connsiteX13" fmla="*/ 1289174 w 4740335"/>
              <a:gd name="connsiteY13" fmla="*/ 2449249 h 4048081"/>
              <a:gd name="connsiteX14" fmla="*/ 1052628 w 4740335"/>
              <a:gd name="connsiteY14" fmla="*/ 2686214 h 4048081"/>
              <a:gd name="connsiteX15" fmla="*/ 1052628 w 4740335"/>
              <a:gd name="connsiteY15" fmla="*/ 3480046 h 4048081"/>
              <a:gd name="connsiteX16" fmla="*/ 827910 w 4740335"/>
              <a:gd name="connsiteY16" fmla="*/ 3717011 h 4048081"/>
              <a:gd name="connsiteX17" fmla="*/ 473091 w 4740335"/>
              <a:gd name="connsiteY17" fmla="*/ 3717011 h 4048081"/>
              <a:gd name="connsiteX18" fmla="*/ 236546 w 4740335"/>
              <a:gd name="connsiteY18" fmla="*/ 3480046 h 4048081"/>
              <a:gd name="connsiteX19" fmla="*/ 236546 w 4740335"/>
              <a:gd name="connsiteY19" fmla="*/ 2686214 h 4048081"/>
              <a:gd name="connsiteX20" fmla="*/ 0 w 4740335"/>
              <a:gd name="connsiteY20" fmla="*/ 2449249 h 4048081"/>
              <a:gd name="connsiteX21" fmla="*/ 0 w 4740335"/>
              <a:gd name="connsiteY21" fmla="*/ 1335514 h 4048081"/>
              <a:gd name="connsiteX22" fmla="*/ 236546 w 4740335"/>
              <a:gd name="connsiteY22" fmla="*/ 1098549 h 4048081"/>
              <a:gd name="connsiteX23" fmla="*/ 1895194 w 4740335"/>
              <a:gd name="connsiteY23" fmla="*/ 993211 h 4048081"/>
              <a:gd name="connsiteX24" fmla="*/ 2845141 w 4740335"/>
              <a:gd name="connsiteY24" fmla="*/ 993211 h 4048081"/>
              <a:gd name="connsiteX25" fmla="*/ 3130125 w 4740335"/>
              <a:gd name="connsiteY25" fmla="*/ 1277385 h 4048081"/>
              <a:gd name="connsiteX26" fmla="*/ 3130125 w 4740335"/>
              <a:gd name="connsiteY26" fmla="*/ 2568008 h 4048081"/>
              <a:gd name="connsiteX27" fmla="*/ 2845141 w 4740335"/>
              <a:gd name="connsiteY27" fmla="*/ 2852182 h 4048081"/>
              <a:gd name="connsiteX28" fmla="*/ 2845141 w 4740335"/>
              <a:gd name="connsiteY28" fmla="*/ 3763907 h 4048081"/>
              <a:gd name="connsiteX29" fmla="*/ 2572031 w 4740335"/>
              <a:gd name="connsiteY29" fmla="*/ 4048081 h 4048081"/>
              <a:gd name="connsiteX30" fmla="*/ 2168304 w 4740335"/>
              <a:gd name="connsiteY30" fmla="*/ 4048081 h 4048081"/>
              <a:gd name="connsiteX31" fmla="*/ 1895194 w 4740335"/>
              <a:gd name="connsiteY31" fmla="*/ 3763907 h 4048081"/>
              <a:gd name="connsiteX32" fmla="*/ 1895194 w 4740335"/>
              <a:gd name="connsiteY32" fmla="*/ 2852182 h 4048081"/>
              <a:gd name="connsiteX33" fmla="*/ 1610210 w 4740335"/>
              <a:gd name="connsiteY33" fmla="*/ 2568008 h 4048081"/>
              <a:gd name="connsiteX34" fmla="*/ 1610210 w 4740335"/>
              <a:gd name="connsiteY34" fmla="*/ 1277385 h 4048081"/>
              <a:gd name="connsiteX35" fmla="*/ 1895194 w 4740335"/>
              <a:gd name="connsiteY35" fmla="*/ 993211 h 4048081"/>
              <a:gd name="connsiteX36" fmla="*/ 4093246 w 4740335"/>
              <a:gd name="connsiteY36" fmla="*/ 245790 h 4048081"/>
              <a:gd name="connsiteX37" fmla="*/ 4479495 w 4740335"/>
              <a:gd name="connsiteY37" fmla="*/ 637055 h 4048081"/>
              <a:gd name="connsiteX38" fmla="*/ 4093246 w 4740335"/>
              <a:gd name="connsiteY38" fmla="*/ 1028320 h 4048081"/>
              <a:gd name="connsiteX39" fmla="*/ 3706997 w 4740335"/>
              <a:gd name="connsiteY39" fmla="*/ 637055 h 4048081"/>
              <a:gd name="connsiteX40" fmla="*/ 4093246 w 4740335"/>
              <a:gd name="connsiteY40" fmla="*/ 245790 h 4048081"/>
              <a:gd name="connsiteX41" fmla="*/ 644584 w 4740335"/>
              <a:gd name="connsiteY41" fmla="*/ 245790 h 4048081"/>
              <a:gd name="connsiteX42" fmla="*/ 1028326 w 4740335"/>
              <a:gd name="connsiteY42" fmla="*/ 637055 h 4048081"/>
              <a:gd name="connsiteX43" fmla="*/ 644584 w 4740335"/>
              <a:gd name="connsiteY43" fmla="*/ 1028320 h 4048081"/>
              <a:gd name="connsiteX44" fmla="*/ 260842 w 4740335"/>
              <a:gd name="connsiteY44" fmla="*/ 637055 h 4048081"/>
              <a:gd name="connsiteX45" fmla="*/ 644584 w 4740335"/>
              <a:gd name="connsiteY45" fmla="*/ 245790 h 4048081"/>
              <a:gd name="connsiteX46" fmla="*/ 2367657 w 4740335"/>
              <a:gd name="connsiteY46" fmla="*/ 0 h 4048081"/>
              <a:gd name="connsiteX47" fmla="*/ 2819118 w 4740335"/>
              <a:gd name="connsiteY47" fmla="*/ 453969 h 4048081"/>
              <a:gd name="connsiteX48" fmla="*/ 2367657 w 4740335"/>
              <a:gd name="connsiteY48" fmla="*/ 907938 h 4048081"/>
              <a:gd name="connsiteX49" fmla="*/ 1916196 w 4740335"/>
              <a:gd name="connsiteY49" fmla="*/ 453969 h 4048081"/>
              <a:gd name="connsiteX50" fmla="*/ 2367657 w 4740335"/>
              <a:gd name="connsiteY50" fmla="*/ 0 h 4048081"/>
              <a:gd name="connsiteX0" fmla="*/ 3683614 w 4563552"/>
              <a:gd name="connsiteY0" fmla="*/ 1098549 h 4048081"/>
              <a:gd name="connsiteX1" fmla="*/ 4502870 w 4563552"/>
              <a:gd name="connsiteY1" fmla="*/ 1098549 h 4048081"/>
              <a:gd name="connsiteX2" fmla="*/ 4502870 w 4563552"/>
              <a:gd name="connsiteY2" fmla="*/ 2686214 h 4048081"/>
              <a:gd name="connsiteX3" fmla="*/ 4502870 w 4563552"/>
              <a:gd name="connsiteY3" fmla="*/ 3480046 h 4048081"/>
              <a:gd name="connsiteX4" fmla="*/ 4265405 w 4563552"/>
              <a:gd name="connsiteY4" fmla="*/ 3717011 h 4048081"/>
              <a:gd name="connsiteX5" fmla="*/ 3909206 w 4563552"/>
              <a:gd name="connsiteY5" fmla="*/ 3717011 h 4048081"/>
              <a:gd name="connsiteX6" fmla="*/ 3683614 w 4563552"/>
              <a:gd name="connsiteY6" fmla="*/ 3480046 h 4048081"/>
              <a:gd name="connsiteX7" fmla="*/ 3446148 w 4563552"/>
              <a:gd name="connsiteY7" fmla="*/ 1335514 h 4048081"/>
              <a:gd name="connsiteX8" fmla="*/ 3683614 w 4563552"/>
              <a:gd name="connsiteY8" fmla="*/ 1098549 h 4048081"/>
              <a:gd name="connsiteX9" fmla="*/ 236546 w 4563552"/>
              <a:gd name="connsiteY9" fmla="*/ 1098549 h 4048081"/>
              <a:gd name="connsiteX10" fmla="*/ 1052628 w 4563552"/>
              <a:gd name="connsiteY10" fmla="*/ 1098549 h 4048081"/>
              <a:gd name="connsiteX11" fmla="*/ 1289174 w 4563552"/>
              <a:gd name="connsiteY11" fmla="*/ 1335514 h 4048081"/>
              <a:gd name="connsiteX12" fmla="*/ 1289174 w 4563552"/>
              <a:gd name="connsiteY12" fmla="*/ 2449249 h 4048081"/>
              <a:gd name="connsiteX13" fmla="*/ 1052628 w 4563552"/>
              <a:gd name="connsiteY13" fmla="*/ 2686214 h 4048081"/>
              <a:gd name="connsiteX14" fmla="*/ 1052628 w 4563552"/>
              <a:gd name="connsiteY14" fmla="*/ 3480046 h 4048081"/>
              <a:gd name="connsiteX15" fmla="*/ 827910 w 4563552"/>
              <a:gd name="connsiteY15" fmla="*/ 3717011 h 4048081"/>
              <a:gd name="connsiteX16" fmla="*/ 473091 w 4563552"/>
              <a:gd name="connsiteY16" fmla="*/ 3717011 h 4048081"/>
              <a:gd name="connsiteX17" fmla="*/ 236546 w 4563552"/>
              <a:gd name="connsiteY17" fmla="*/ 3480046 h 4048081"/>
              <a:gd name="connsiteX18" fmla="*/ 236546 w 4563552"/>
              <a:gd name="connsiteY18" fmla="*/ 2686214 h 4048081"/>
              <a:gd name="connsiteX19" fmla="*/ 0 w 4563552"/>
              <a:gd name="connsiteY19" fmla="*/ 2449249 h 4048081"/>
              <a:gd name="connsiteX20" fmla="*/ 0 w 4563552"/>
              <a:gd name="connsiteY20" fmla="*/ 1335514 h 4048081"/>
              <a:gd name="connsiteX21" fmla="*/ 236546 w 4563552"/>
              <a:gd name="connsiteY21" fmla="*/ 1098549 h 4048081"/>
              <a:gd name="connsiteX22" fmla="*/ 1895194 w 4563552"/>
              <a:gd name="connsiteY22" fmla="*/ 993211 h 4048081"/>
              <a:gd name="connsiteX23" fmla="*/ 2845141 w 4563552"/>
              <a:gd name="connsiteY23" fmla="*/ 993211 h 4048081"/>
              <a:gd name="connsiteX24" fmla="*/ 3130125 w 4563552"/>
              <a:gd name="connsiteY24" fmla="*/ 1277385 h 4048081"/>
              <a:gd name="connsiteX25" fmla="*/ 3130125 w 4563552"/>
              <a:gd name="connsiteY25" fmla="*/ 2568008 h 4048081"/>
              <a:gd name="connsiteX26" fmla="*/ 2845141 w 4563552"/>
              <a:gd name="connsiteY26" fmla="*/ 2852182 h 4048081"/>
              <a:gd name="connsiteX27" fmla="*/ 2845141 w 4563552"/>
              <a:gd name="connsiteY27" fmla="*/ 3763907 h 4048081"/>
              <a:gd name="connsiteX28" fmla="*/ 2572031 w 4563552"/>
              <a:gd name="connsiteY28" fmla="*/ 4048081 h 4048081"/>
              <a:gd name="connsiteX29" fmla="*/ 2168304 w 4563552"/>
              <a:gd name="connsiteY29" fmla="*/ 4048081 h 4048081"/>
              <a:gd name="connsiteX30" fmla="*/ 1895194 w 4563552"/>
              <a:gd name="connsiteY30" fmla="*/ 3763907 h 4048081"/>
              <a:gd name="connsiteX31" fmla="*/ 1895194 w 4563552"/>
              <a:gd name="connsiteY31" fmla="*/ 2852182 h 4048081"/>
              <a:gd name="connsiteX32" fmla="*/ 1610210 w 4563552"/>
              <a:gd name="connsiteY32" fmla="*/ 2568008 h 4048081"/>
              <a:gd name="connsiteX33" fmla="*/ 1610210 w 4563552"/>
              <a:gd name="connsiteY33" fmla="*/ 1277385 h 4048081"/>
              <a:gd name="connsiteX34" fmla="*/ 1895194 w 4563552"/>
              <a:gd name="connsiteY34" fmla="*/ 993211 h 4048081"/>
              <a:gd name="connsiteX35" fmla="*/ 4093246 w 4563552"/>
              <a:gd name="connsiteY35" fmla="*/ 245790 h 4048081"/>
              <a:gd name="connsiteX36" fmla="*/ 4479495 w 4563552"/>
              <a:gd name="connsiteY36" fmla="*/ 637055 h 4048081"/>
              <a:gd name="connsiteX37" fmla="*/ 4093246 w 4563552"/>
              <a:gd name="connsiteY37" fmla="*/ 1028320 h 4048081"/>
              <a:gd name="connsiteX38" fmla="*/ 3706997 w 4563552"/>
              <a:gd name="connsiteY38" fmla="*/ 637055 h 4048081"/>
              <a:gd name="connsiteX39" fmla="*/ 4093246 w 4563552"/>
              <a:gd name="connsiteY39" fmla="*/ 245790 h 4048081"/>
              <a:gd name="connsiteX40" fmla="*/ 644584 w 4563552"/>
              <a:gd name="connsiteY40" fmla="*/ 245790 h 4048081"/>
              <a:gd name="connsiteX41" fmla="*/ 1028326 w 4563552"/>
              <a:gd name="connsiteY41" fmla="*/ 637055 h 4048081"/>
              <a:gd name="connsiteX42" fmla="*/ 644584 w 4563552"/>
              <a:gd name="connsiteY42" fmla="*/ 1028320 h 4048081"/>
              <a:gd name="connsiteX43" fmla="*/ 260842 w 4563552"/>
              <a:gd name="connsiteY43" fmla="*/ 637055 h 4048081"/>
              <a:gd name="connsiteX44" fmla="*/ 644584 w 4563552"/>
              <a:gd name="connsiteY44" fmla="*/ 245790 h 4048081"/>
              <a:gd name="connsiteX45" fmla="*/ 2367657 w 4563552"/>
              <a:gd name="connsiteY45" fmla="*/ 0 h 4048081"/>
              <a:gd name="connsiteX46" fmla="*/ 2819118 w 4563552"/>
              <a:gd name="connsiteY46" fmla="*/ 453969 h 4048081"/>
              <a:gd name="connsiteX47" fmla="*/ 2367657 w 4563552"/>
              <a:gd name="connsiteY47" fmla="*/ 907938 h 4048081"/>
              <a:gd name="connsiteX48" fmla="*/ 1916196 w 4563552"/>
              <a:gd name="connsiteY48" fmla="*/ 453969 h 4048081"/>
              <a:gd name="connsiteX49" fmla="*/ 2367657 w 4563552"/>
              <a:gd name="connsiteY49"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4093246 w 4502873"/>
              <a:gd name="connsiteY34" fmla="*/ 245790 h 4048081"/>
              <a:gd name="connsiteX35" fmla="*/ 4479495 w 4502873"/>
              <a:gd name="connsiteY35" fmla="*/ 637055 h 4048081"/>
              <a:gd name="connsiteX36" fmla="*/ 4093246 w 4502873"/>
              <a:gd name="connsiteY36" fmla="*/ 1028320 h 4048081"/>
              <a:gd name="connsiteX37" fmla="*/ 3706997 w 4502873"/>
              <a:gd name="connsiteY37" fmla="*/ 637055 h 4048081"/>
              <a:gd name="connsiteX38" fmla="*/ 4093246 w 4502873"/>
              <a:gd name="connsiteY38" fmla="*/ 245790 h 4048081"/>
              <a:gd name="connsiteX39" fmla="*/ 644584 w 4502873"/>
              <a:gd name="connsiteY39" fmla="*/ 245790 h 4048081"/>
              <a:gd name="connsiteX40" fmla="*/ 1028326 w 4502873"/>
              <a:gd name="connsiteY40" fmla="*/ 637055 h 4048081"/>
              <a:gd name="connsiteX41" fmla="*/ 644584 w 4502873"/>
              <a:gd name="connsiteY41" fmla="*/ 1028320 h 4048081"/>
              <a:gd name="connsiteX42" fmla="*/ 260842 w 4502873"/>
              <a:gd name="connsiteY42" fmla="*/ 637055 h 4048081"/>
              <a:gd name="connsiteX43" fmla="*/ 644584 w 4502873"/>
              <a:gd name="connsiteY43" fmla="*/ 245790 h 4048081"/>
              <a:gd name="connsiteX44" fmla="*/ 2367657 w 4502873"/>
              <a:gd name="connsiteY44" fmla="*/ 0 h 4048081"/>
              <a:gd name="connsiteX45" fmla="*/ 2819118 w 4502873"/>
              <a:gd name="connsiteY45" fmla="*/ 453969 h 4048081"/>
              <a:gd name="connsiteX46" fmla="*/ 2367657 w 4502873"/>
              <a:gd name="connsiteY46" fmla="*/ 907938 h 4048081"/>
              <a:gd name="connsiteX47" fmla="*/ 1916196 w 4502873"/>
              <a:gd name="connsiteY47" fmla="*/ 453969 h 4048081"/>
              <a:gd name="connsiteX48" fmla="*/ 2367657 w 4502873"/>
              <a:gd name="connsiteY48"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3706997 w 4502873"/>
              <a:gd name="connsiteY34" fmla="*/ 637055 h 4048081"/>
              <a:gd name="connsiteX35" fmla="*/ 4479495 w 4502873"/>
              <a:gd name="connsiteY35" fmla="*/ 637055 h 4048081"/>
              <a:gd name="connsiteX36" fmla="*/ 4093246 w 4502873"/>
              <a:gd name="connsiteY36" fmla="*/ 1028320 h 4048081"/>
              <a:gd name="connsiteX37" fmla="*/ 3706997 w 4502873"/>
              <a:gd name="connsiteY37" fmla="*/ 637055 h 4048081"/>
              <a:gd name="connsiteX38" fmla="*/ 644584 w 4502873"/>
              <a:gd name="connsiteY38" fmla="*/ 245790 h 4048081"/>
              <a:gd name="connsiteX39" fmla="*/ 1028326 w 4502873"/>
              <a:gd name="connsiteY39" fmla="*/ 637055 h 4048081"/>
              <a:gd name="connsiteX40" fmla="*/ 644584 w 4502873"/>
              <a:gd name="connsiteY40" fmla="*/ 1028320 h 4048081"/>
              <a:gd name="connsiteX41" fmla="*/ 260842 w 4502873"/>
              <a:gd name="connsiteY41" fmla="*/ 637055 h 4048081"/>
              <a:gd name="connsiteX42" fmla="*/ 644584 w 4502873"/>
              <a:gd name="connsiteY42" fmla="*/ 245790 h 4048081"/>
              <a:gd name="connsiteX43" fmla="*/ 2367657 w 4502873"/>
              <a:gd name="connsiteY43" fmla="*/ 0 h 4048081"/>
              <a:gd name="connsiteX44" fmla="*/ 2819118 w 4502873"/>
              <a:gd name="connsiteY44" fmla="*/ 453969 h 4048081"/>
              <a:gd name="connsiteX45" fmla="*/ 2367657 w 4502873"/>
              <a:gd name="connsiteY45" fmla="*/ 907938 h 4048081"/>
              <a:gd name="connsiteX46" fmla="*/ 1916196 w 4502873"/>
              <a:gd name="connsiteY46" fmla="*/ 453969 h 4048081"/>
              <a:gd name="connsiteX47" fmla="*/ 2367657 w 4502873"/>
              <a:gd name="connsiteY47"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3706997 w 4502873"/>
              <a:gd name="connsiteY34" fmla="*/ 637055 h 4048081"/>
              <a:gd name="connsiteX35" fmla="*/ 4093246 w 4502873"/>
              <a:gd name="connsiteY35" fmla="*/ 1028320 h 4048081"/>
              <a:gd name="connsiteX36" fmla="*/ 3706997 w 4502873"/>
              <a:gd name="connsiteY36" fmla="*/ 637055 h 4048081"/>
              <a:gd name="connsiteX37" fmla="*/ 644584 w 4502873"/>
              <a:gd name="connsiteY37" fmla="*/ 245790 h 4048081"/>
              <a:gd name="connsiteX38" fmla="*/ 1028326 w 4502873"/>
              <a:gd name="connsiteY38" fmla="*/ 637055 h 4048081"/>
              <a:gd name="connsiteX39" fmla="*/ 644584 w 4502873"/>
              <a:gd name="connsiteY39" fmla="*/ 1028320 h 4048081"/>
              <a:gd name="connsiteX40" fmla="*/ 260842 w 4502873"/>
              <a:gd name="connsiteY40" fmla="*/ 637055 h 4048081"/>
              <a:gd name="connsiteX41" fmla="*/ 644584 w 4502873"/>
              <a:gd name="connsiteY41" fmla="*/ 245790 h 4048081"/>
              <a:gd name="connsiteX42" fmla="*/ 2367657 w 4502873"/>
              <a:gd name="connsiteY42" fmla="*/ 0 h 4048081"/>
              <a:gd name="connsiteX43" fmla="*/ 2819118 w 4502873"/>
              <a:gd name="connsiteY43" fmla="*/ 453969 h 4048081"/>
              <a:gd name="connsiteX44" fmla="*/ 2367657 w 4502873"/>
              <a:gd name="connsiteY44" fmla="*/ 907938 h 4048081"/>
              <a:gd name="connsiteX45" fmla="*/ 1916196 w 4502873"/>
              <a:gd name="connsiteY45" fmla="*/ 453969 h 4048081"/>
              <a:gd name="connsiteX46" fmla="*/ 2367657 w 4502873"/>
              <a:gd name="connsiteY46"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644584 w 4502873"/>
              <a:gd name="connsiteY34" fmla="*/ 245790 h 4048081"/>
              <a:gd name="connsiteX35" fmla="*/ 1028326 w 4502873"/>
              <a:gd name="connsiteY35" fmla="*/ 637055 h 4048081"/>
              <a:gd name="connsiteX36" fmla="*/ 644584 w 4502873"/>
              <a:gd name="connsiteY36" fmla="*/ 1028320 h 4048081"/>
              <a:gd name="connsiteX37" fmla="*/ 260842 w 4502873"/>
              <a:gd name="connsiteY37" fmla="*/ 637055 h 4048081"/>
              <a:gd name="connsiteX38" fmla="*/ 644584 w 4502873"/>
              <a:gd name="connsiteY38" fmla="*/ 245790 h 4048081"/>
              <a:gd name="connsiteX39" fmla="*/ 2367657 w 4502873"/>
              <a:gd name="connsiteY39" fmla="*/ 0 h 4048081"/>
              <a:gd name="connsiteX40" fmla="*/ 2819118 w 4502873"/>
              <a:gd name="connsiteY40" fmla="*/ 453969 h 4048081"/>
              <a:gd name="connsiteX41" fmla="*/ 2367657 w 4502873"/>
              <a:gd name="connsiteY41" fmla="*/ 907938 h 4048081"/>
              <a:gd name="connsiteX42" fmla="*/ 1916196 w 4502873"/>
              <a:gd name="connsiteY42" fmla="*/ 453969 h 4048081"/>
              <a:gd name="connsiteX43" fmla="*/ 2367657 w 4502873"/>
              <a:gd name="connsiteY43" fmla="*/ 0 h 4048081"/>
              <a:gd name="connsiteX0" fmla="*/ 3446148 w 4502873"/>
              <a:gd name="connsiteY0" fmla="*/ 1335514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236546 w 4502873"/>
              <a:gd name="connsiteY7" fmla="*/ 1098549 h 4048081"/>
              <a:gd name="connsiteX8" fmla="*/ 1052628 w 4502873"/>
              <a:gd name="connsiteY8" fmla="*/ 1098549 h 4048081"/>
              <a:gd name="connsiteX9" fmla="*/ 1289174 w 4502873"/>
              <a:gd name="connsiteY9" fmla="*/ 1335514 h 4048081"/>
              <a:gd name="connsiteX10" fmla="*/ 1289174 w 4502873"/>
              <a:gd name="connsiteY10" fmla="*/ 2449249 h 4048081"/>
              <a:gd name="connsiteX11" fmla="*/ 1052628 w 4502873"/>
              <a:gd name="connsiteY11" fmla="*/ 2686214 h 4048081"/>
              <a:gd name="connsiteX12" fmla="*/ 1052628 w 4502873"/>
              <a:gd name="connsiteY12" fmla="*/ 3480046 h 4048081"/>
              <a:gd name="connsiteX13" fmla="*/ 827910 w 4502873"/>
              <a:gd name="connsiteY13" fmla="*/ 3717011 h 4048081"/>
              <a:gd name="connsiteX14" fmla="*/ 473091 w 4502873"/>
              <a:gd name="connsiteY14" fmla="*/ 3717011 h 4048081"/>
              <a:gd name="connsiteX15" fmla="*/ 236546 w 4502873"/>
              <a:gd name="connsiteY15" fmla="*/ 3480046 h 4048081"/>
              <a:gd name="connsiteX16" fmla="*/ 236546 w 4502873"/>
              <a:gd name="connsiteY16" fmla="*/ 2686214 h 4048081"/>
              <a:gd name="connsiteX17" fmla="*/ 0 w 4502873"/>
              <a:gd name="connsiteY17" fmla="*/ 2449249 h 4048081"/>
              <a:gd name="connsiteX18" fmla="*/ 0 w 4502873"/>
              <a:gd name="connsiteY18" fmla="*/ 1335514 h 4048081"/>
              <a:gd name="connsiteX19" fmla="*/ 236546 w 4502873"/>
              <a:gd name="connsiteY19" fmla="*/ 1098549 h 4048081"/>
              <a:gd name="connsiteX20" fmla="*/ 1895194 w 4502873"/>
              <a:gd name="connsiteY20" fmla="*/ 993211 h 4048081"/>
              <a:gd name="connsiteX21" fmla="*/ 2845141 w 4502873"/>
              <a:gd name="connsiteY21" fmla="*/ 993211 h 4048081"/>
              <a:gd name="connsiteX22" fmla="*/ 3130125 w 4502873"/>
              <a:gd name="connsiteY22" fmla="*/ 1277385 h 4048081"/>
              <a:gd name="connsiteX23" fmla="*/ 3130125 w 4502873"/>
              <a:gd name="connsiteY23" fmla="*/ 2568008 h 4048081"/>
              <a:gd name="connsiteX24" fmla="*/ 2845141 w 4502873"/>
              <a:gd name="connsiteY24" fmla="*/ 2852182 h 4048081"/>
              <a:gd name="connsiteX25" fmla="*/ 2845141 w 4502873"/>
              <a:gd name="connsiteY25" fmla="*/ 3763907 h 4048081"/>
              <a:gd name="connsiteX26" fmla="*/ 2572031 w 4502873"/>
              <a:gd name="connsiteY26" fmla="*/ 4048081 h 4048081"/>
              <a:gd name="connsiteX27" fmla="*/ 2168304 w 4502873"/>
              <a:gd name="connsiteY27" fmla="*/ 4048081 h 4048081"/>
              <a:gd name="connsiteX28" fmla="*/ 1895194 w 4502873"/>
              <a:gd name="connsiteY28" fmla="*/ 3763907 h 4048081"/>
              <a:gd name="connsiteX29" fmla="*/ 1895194 w 4502873"/>
              <a:gd name="connsiteY29" fmla="*/ 2852182 h 4048081"/>
              <a:gd name="connsiteX30" fmla="*/ 1610210 w 4502873"/>
              <a:gd name="connsiteY30" fmla="*/ 2568008 h 4048081"/>
              <a:gd name="connsiteX31" fmla="*/ 1610210 w 4502873"/>
              <a:gd name="connsiteY31" fmla="*/ 1277385 h 4048081"/>
              <a:gd name="connsiteX32" fmla="*/ 1895194 w 4502873"/>
              <a:gd name="connsiteY32" fmla="*/ 993211 h 4048081"/>
              <a:gd name="connsiteX33" fmla="*/ 644584 w 4502873"/>
              <a:gd name="connsiteY33" fmla="*/ 245790 h 4048081"/>
              <a:gd name="connsiteX34" fmla="*/ 1028326 w 4502873"/>
              <a:gd name="connsiteY34" fmla="*/ 637055 h 4048081"/>
              <a:gd name="connsiteX35" fmla="*/ 644584 w 4502873"/>
              <a:gd name="connsiteY35" fmla="*/ 1028320 h 4048081"/>
              <a:gd name="connsiteX36" fmla="*/ 260842 w 4502873"/>
              <a:gd name="connsiteY36" fmla="*/ 637055 h 4048081"/>
              <a:gd name="connsiteX37" fmla="*/ 644584 w 4502873"/>
              <a:gd name="connsiteY37" fmla="*/ 245790 h 4048081"/>
              <a:gd name="connsiteX38" fmla="*/ 2367657 w 4502873"/>
              <a:gd name="connsiteY38" fmla="*/ 0 h 4048081"/>
              <a:gd name="connsiteX39" fmla="*/ 2819118 w 4502873"/>
              <a:gd name="connsiteY39" fmla="*/ 453969 h 4048081"/>
              <a:gd name="connsiteX40" fmla="*/ 2367657 w 4502873"/>
              <a:gd name="connsiteY40" fmla="*/ 907938 h 4048081"/>
              <a:gd name="connsiteX41" fmla="*/ 1916196 w 4502873"/>
              <a:gd name="connsiteY41" fmla="*/ 453969 h 4048081"/>
              <a:gd name="connsiteX42" fmla="*/ 2367657 w 4502873"/>
              <a:gd name="connsiteY42" fmla="*/ 0 h 4048081"/>
              <a:gd name="connsiteX0" fmla="*/ 3446148 w 4502873"/>
              <a:gd name="connsiteY0" fmla="*/ 1335514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446148 w 4502873"/>
              <a:gd name="connsiteY5" fmla="*/ 1335514 h 4048081"/>
              <a:gd name="connsiteX6" fmla="*/ 236546 w 4502873"/>
              <a:gd name="connsiteY6" fmla="*/ 1098549 h 4048081"/>
              <a:gd name="connsiteX7" fmla="*/ 1052628 w 4502873"/>
              <a:gd name="connsiteY7" fmla="*/ 1098549 h 4048081"/>
              <a:gd name="connsiteX8" fmla="*/ 1289174 w 4502873"/>
              <a:gd name="connsiteY8" fmla="*/ 1335514 h 4048081"/>
              <a:gd name="connsiteX9" fmla="*/ 1289174 w 4502873"/>
              <a:gd name="connsiteY9" fmla="*/ 2449249 h 4048081"/>
              <a:gd name="connsiteX10" fmla="*/ 1052628 w 4502873"/>
              <a:gd name="connsiteY10" fmla="*/ 2686214 h 4048081"/>
              <a:gd name="connsiteX11" fmla="*/ 1052628 w 4502873"/>
              <a:gd name="connsiteY11" fmla="*/ 3480046 h 4048081"/>
              <a:gd name="connsiteX12" fmla="*/ 827910 w 4502873"/>
              <a:gd name="connsiteY12" fmla="*/ 3717011 h 4048081"/>
              <a:gd name="connsiteX13" fmla="*/ 473091 w 4502873"/>
              <a:gd name="connsiteY13" fmla="*/ 3717011 h 4048081"/>
              <a:gd name="connsiteX14" fmla="*/ 236546 w 4502873"/>
              <a:gd name="connsiteY14" fmla="*/ 3480046 h 4048081"/>
              <a:gd name="connsiteX15" fmla="*/ 236546 w 4502873"/>
              <a:gd name="connsiteY15" fmla="*/ 2686214 h 4048081"/>
              <a:gd name="connsiteX16" fmla="*/ 0 w 4502873"/>
              <a:gd name="connsiteY16" fmla="*/ 2449249 h 4048081"/>
              <a:gd name="connsiteX17" fmla="*/ 0 w 4502873"/>
              <a:gd name="connsiteY17" fmla="*/ 1335514 h 4048081"/>
              <a:gd name="connsiteX18" fmla="*/ 236546 w 4502873"/>
              <a:gd name="connsiteY18" fmla="*/ 1098549 h 4048081"/>
              <a:gd name="connsiteX19" fmla="*/ 1895194 w 4502873"/>
              <a:gd name="connsiteY19" fmla="*/ 993211 h 4048081"/>
              <a:gd name="connsiteX20" fmla="*/ 2845141 w 4502873"/>
              <a:gd name="connsiteY20" fmla="*/ 993211 h 4048081"/>
              <a:gd name="connsiteX21" fmla="*/ 3130125 w 4502873"/>
              <a:gd name="connsiteY21" fmla="*/ 1277385 h 4048081"/>
              <a:gd name="connsiteX22" fmla="*/ 3130125 w 4502873"/>
              <a:gd name="connsiteY22" fmla="*/ 2568008 h 4048081"/>
              <a:gd name="connsiteX23" fmla="*/ 2845141 w 4502873"/>
              <a:gd name="connsiteY23" fmla="*/ 2852182 h 4048081"/>
              <a:gd name="connsiteX24" fmla="*/ 2845141 w 4502873"/>
              <a:gd name="connsiteY24" fmla="*/ 3763907 h 4048081"/>
              <a:gd name="connsiteX25" fmla="*/ 2572031 w 4502873"/>
              <a:gd name="connsiteY25" fmla="*/ 4048081 h 4048081"/>
              <a:gd name="connsiteX26" fmla="*/ 2168304 w 4502873"/>
              <a:gd name="connsiteY26" fmla="*/ 4048081 h 4048081"/>
              <a:gd name="connsiteX27" fmla="*/ 1895194 w 4502873"/>
              <a:gd name="connsiteY27" fmla="*/ 3763907 h 4048081"/>
              <a:gd name="connsiteX28" fmla="*/ 1895194 w 4502873"/>
              <a:gd name="connsiteY28" fmla="*/ 2852182 h 4048081"/>
              <a:gd name="connsiteX29" fmla="*/ 1610210 w 4502873"/>
              <a:gd name="connsiteY29" fmla="*/ 2568008 h 4048081"/>
              <a:gd name="connsiteX30" fmla="*/ 1610210 w 4502873"/>
              <a:gd name="connsiteY30" fmla="*/ 1277385 h 4048081"/>
              <a:gd name="connsiteX31" fmla="*/ 1895194 w 4502873"/>
              <a:gd name="connsiteY31" fmla="*/ 993211 h 4048081"/>
              <a:gd name="connsiteX32" fmla="*/ 644584 w 4502873"/>
              <a:gd name="connsiteY32" fmla="*/ 245790 h 4048081"/>
              <a:gd name="connsiteX33" fmla="*/ 1028326 w 4502873"/>
              <a:gd name="connsiteY33" fmla="*/ 637055 h 4048081"/>
              <a:gd name="connsiteX34" fmla="*/ 644584 w 4502873"/>
              <a:gd name="connsiteY34" fmla="*/ 1028320 h 4048081"/>
              <a:gd name="connsiteX35" fmla="*/ 260842 w 4502873"/>
              <a:gd name="connsiteY35" fmla="*/ 637055 h 4048081"/>
              <a:gd name="connsiteX36" fmla="*/ 644584 w 4502873"/>
              <a:gd name="connsiteY36" fmla="*/ 245790 h 4048081"/>
              <a:gd name="connsiteX37" fmla="*/ 2367657 w 4502873"/>
              <a:gd name="connsiteY37" fmla="*/ 0 h 4048081"/>
              <a:gd name="connsiteX38" fmla="*/ 2819118 w 4502873"/>
              <a:gd name="connsiteY38" fmla="*/ 453969 h 4048081"/>
              <a:gd name="connsiteX39" fmla="*/ 2367657 w 4502873"/>
              <a:gd name="connsiteY39" fmla="*/ 907938 h 4048081"/>
              <a:gd name="connsiteX40" fmla="*/ 1916196 w 4502873"/>
              <a:gd name="connsiteY40" fmla="*/ 453969 h 4048081"/>
              <a:gd name="connsiteX41" fmla="*/ 2367657 w 4502873"/>
              <a:gd name="connsiteY41" fmla="*/ 0 h 4048081"/>
              <a:gd name="connsiteX0" fmla="*/ 3446148 w 4543194"/>
              <a:gd name="connsiteY0" fmla="*/ 1335514 h 4048081"/>
              <a:gd name="connsiteX1" fmla="*/ 4502870 w 4543194"/>
              <a:gd name="connsiteY1" fmla="*/ 3480046 h 4048081"/>
              <a:gd name="connsiteX2" fmla="*/ 4265405 w 4543194"/>
              <a:gd name="connsiteY2" fmla="*/ 3717011 h 4048081"/>
              <a:gd name="connsiteX3" fmla="*/ 3909206 w 4543194"/>
              <a:gd name="connsiteY3" fmla="*/ 3717011 h 4048081"/>
              <a:gd name="connsiteX4" fmla="*/ 3446148 w 4543194"/>
              <a:gd name="connsiteY4" fmla="*/ 1335514 h 4048081"/>
              <a:gd name="connsiteX5" fmla="*/ 236546 w 4543194"/>
              <a:gd name="connsiteY5" fmla="*/ 1098549 h 4048081"/>
              <a:gd name="connsiteX6" fmla="*/ 1052628 w 4543194"/>
              <a:gd name="connsiteY6" fmla="*/ 1098549 h 4048081"/>
              <a:gd name="connsiteX7" fmla="*/ 1289174 w 4543194"/>
              <a:gd name="connsiteY7" fmla="*/ 1335514 h 4048081"/>
              <a:gd name="connsiteX8" fmla="*/ 1289174 w 4543194"/>
              <a:gd name="connsiteY8" fmla="*/ 2449249 h 4048081"/>
              <a:gd name="connsiteX9" fmla="*/ 1052628 w 4543194"/>
              <a:gd name="connsiteY9" fmla="*/ 2686214 h 4048081"/>
              <a:gd name="connsiteX10" fmla="*/ 1052628 w 4543194"/>
              <a:gd name="connsiteY10" fmla="*/ 3480046 h 4048081"/>
              <a:gd name="connsiteX11" fmla="*/ 827910 w 4543194"/>
              <a:gd name="connsiteY11" fmla="*/ 3717011 h 4048081"/>
              <a:gd name="connsiteX12" fmla="*/ 473091 w 4543194"/>
              <a:gd name="connsiteY12" fmla="*/ 3717011 h 4048081"/>
              <a:gd name="connsiteX13" fmla="*/ 236546 w 4543194"/>
              <a:gd name="connsiteY13" fmla="*/ 3480046 h 4048081"/>
              <a:gd name="connsiteX14" fmla="*/ 236546 w 4543194"/>
              <a:gd name="connsiteY14" fmla="*/ 2686214 h 4048081"/>
              <a:gd name="connsiteX15" fmla="*/ 0 w 4543194"/>
              <a:gd name="connsiteY15" fmla="*/ 2449249 h 4048081"/>
              <a:gd name="connsiteX16" fmla="*/ 0 w 4543194"/>
              <a:gd name="connsiteY16" fmla="*/ 1335514 h 4048081"/>
              <a:gd name="connsiteX17" fmla="*/ 236546 w 4543194"/>
              <a:gd name="connsiteY17" fmla="*/ 1098549 h 4048081"/>
              <a:gd name="connsiteX18" fmla="*/ 1895194 w 4543194"/>
              <a:gd name="connsiteY18" fmla="*/ 993211 h 4048081"/>
              <a:gd name="connsiteX19" fmla="*/ 2845141 w 4543194"/>
              <a:gd name="connsiteY19" fmla="*/ 993211 h 4048081"/>
              <a:gd name="connsiteX20" fmla="*/ 3130125 w 4543194"/>
              <a:gd name="connsiteY20" fmla="*/ 1277385 h 4048081"/>
              <a:gd name="connsiteX21" fmla="*/ 3130125 w 4543194"/>
              <a:gd name="connsiteY21" fmla="*/ 2568008 h 4048081"/>
              <a:gd name="connsiteX22" fmla="*/ 2845141 w 4543194"/>
              <a:gd name="connsiteY22" fmla="*/ 2852182 h 4048081"/>
              <a:gd name="connsiteX23" fmla="*/ 2845141 w 4543194"/>
              <a:gd name="connsiteY23" fmla="*/ 3763907 h 4048081"/>
              <a:gd name="connsiteX24" fmla="*/ 2572031 w 4543194"/>
              <a:gd name="connsiteY24" fmla="*/ 4048081 h 4048081"/>
              <a:gd name="connsiteX25" fmla="*/ 2168304 w 4543194"/>
              <a:gd name="connsiteY25" fmla="*/ 4048081 h 4048081"/>
              <a:gd name="connsiteX26" fmla="*/ 1895194 w 4543194"/>
              <a:gd name="connsiteY26" fmla="*/ 3763907 h 4048081"/>
              <a:gd name="connsiteX27" fmla="*/ 1895194 w 4543194"/>
              <a:gd name="connsiteY27" fmla="*/ 2852182 h 4048081"/>
              <a:gd name="connsiteX28" fmla="*/ 1610210 w 4543194"/>
              <a:gd name="connsiteY28" fmla="*/ 2568008 h 4048081"/>
              <a:gd name="connsiteX29" fmla="*/ 1610210 w 4543194"/>
              <a:gd name="connsiteY29" fmla="*/ 1277385 h 4048081"/>
              <a:gd name="connsiteX30" fmla="*/ 1895194 w 4543194"/>
              <a:gd name="connsiteY30" fmla="*/ 993211 h 4048081"/>
              <a:gd name="connsiteX31" fmla="*/ 644584 w 4543194"/>
              <a:gd name="connsiteY31" fmla="*/ 245790 h 4048081"/>
              <a:gd name="connsiteX32" fmla="*/ 1028326 w 4543194"/>
              <a:gd name="connsiteY32" fmla="*/ 637055 h 4048081"/>
              <a:gd name="connsiteX33" fmla="*/ 644584 w 4543194"/>
              <a:gd name="connsiteY33" fmla="*/ 1028320 h 4048081"/>
              <a:gd name="connsiteX34" fmla="*/ 260842 w 4543194"/>
              <a:gd name="connsiteY34" fmla="*/ 637055 h 4048081"/>
              <a:gd name="connsiteX35" fmla="*/ 644584 w 4543194"/>
              <a:gd name="connsiteY35" fmla="*/ 245790 h 4048081"/>
              <a:gd name="connsiteX36" fmla="*/ 2367657 w 4543194"/>
              <a:gd name="connsiteY36" fmla="*/ 0 h 4048081"/>
              <a:gd name="connsiteX37" fmla="*/ 2819118 w 4543194"/>
              <a:gd name="connsiteY37" fmla="*/ 453969 h 4048081"/>
              <a:gd name="connsiteX38" fmla="*/ 2367657 w 4543194"/>
              <a:gd name="connsiteY38" fmla="*/ 907938 h 4048081"/>
              <a:gd name="connsiteX39" fmla="*/ 1916196 w 4543194"/>
              <a:gd name="connsiteY39" fmla="*/ 453969 h 4048081"/>
              <a:gd name="connsiteX40" fmla="*/ 2367657 w 4543194"/>
              <a:gd name="connsiteY40" fmla="*/ 0 h 4048081"/>
              <a:gd name="connsiteX0" fmla="*/ 3446148 w 4278007"/>
              <a:gd name="connsiteY0" fmla="*/ 1335514 h 4048081"/>
              <a:gd name="connsiteX1" fmla="*/ 4265405 w 4278007"/>
              <a:gd name="connsiteY1" fmla="*/ 3717011 h 4048081"/>
              <a:gd name="connsiteX2" fmla="*/ 3909206 w 4278007"/>
              <a:gd name="connsiteY2" fmla="*/ 3717011 h 4048081"/>
              <a:gd name="connsiteX3" fmla="*/ 3446148 w 4278007"/>
              <a:gd name="connsiteY3" fmla="*/ 1335514 h 4048081"/>
              <a:gd name="connsiteX4" fmla="*/ 236546 w 4278007"/>
              <a:gd name="connsiteY4" fmla="*/ 1098549 h 4048081"/>
              <a:gd name="connsiteX5" fmla="*/ 1052628 w 4278007"/>
              <a:gd name="connsiteY5" fmla="*/ 1098549 h 4048081"/>
              <a:gd name="connsiteX6" fmla="*/ 1289174 w 4278007"/>
              <a:gd name="connsiteY6" fmla="*/ 1335514 h 4048081"/>
              <a:gd name="connsiteX7" fmla="*/ 1289174 w 4278007"/>
              <a:gd name="connsiteY7" fmla="*/ 2449249 h 4048081"/>
              <a:gd name="connsiteX8" fmla="*/ 1052628 w 4278007"/>
              <a:gd name="connsiteY8" fmla="*/ 2686214 h 4048081"/>
              <a:gd name="connsiteX9" fmla="*/ 1052628 w 4278007"/>
              <a:gd name="connsiteY9" fmla="*/ 3480046 h 4048081"/>
              <a:gd name="connsiteX10" fmla="*/ 827910 w 4278007"/>
              <a:gd name="connsiteY10" fmla="*/ 3717011 h 4048081"/>
              <a:gd name="connsiteX11" fmla="*/ 473091 w 4278007"/>
              <a:gd name="connsiteY11" fmla="*/ 3717011 h 4048081"/>
              <a:gd name="connsiteX12" fmla="*/ 236546 w 4278007"/>
              <a:gd name="connsiteY12" fmla="*/ 3480046 h 4048081"/>
              <a:gd name="connsiteX13" fmla="*/ 236546 w 4278007"/>
              <a:gd name="connsiteY13" fmla="*/ 2686214 h 4048081"/>
              <a:gd name="connsiteX14" fmla="*/ 0 w 4278007"/>
              <a:gd name="connsiteY14" fmla="*/ 2449249 h 4048081"/>
              <a:gd name="connsiteX15" fmla="*/ 0 w 4278007"/>
              <a:gd name="connsiteY15" fmla="*/ 1335514 h 4048081"/>
              <a:gd name="connsiteX16" fmla="*/ 236546 w 4278007"/>
              <a:gd name="connsiteY16" fmla="*/ 1098549 h 4048081"/>
              <a:gd name="connsiteX17" fmla="*/ 1895194 w 4278007"/>
              <a:gd name="connsiteY17" fmla="*/ 993211 h 4048081"/>
              <a:gd name="connsiteX18" fmla="*/ 2845141 w 4278007"/>
              <a:gd name="connsiteY18" fmla="*/ 993211 h 4048081"/>
              <a:gd name="connsiteX19" fmla="*/ 3130125 w 4278007"/>
              <a:gd name="connsiteY19" fmla="*/ 1277385 h 4048081"/>
              <a:gd name="connsiteX20" fmla="*/ 3130125 w 4278007"/>
              <a:gd name="connsiteY20" fmla="*/ 2568008 h 4048081"/>
              <a:gd name="connsiteX21" fmla="*/ 2845141 w 4278007"/>
              <a:gd name="connsiteY21" fmla="*/ 2852182 h 4048081"/>
              <a:gd name="connsiteX22" fmla="*/ 2845141 w 4278007"/>
              <a:gd name="connsiteY22" fmla="*/ 3763907 h 4048081"/>
              <a:gd name="connsiteX23" fmla="*/ 2572031 w 4278007"/>
              <a:gd name="connsiteY23" fmla="*/ 4048081 h 4048081"/>
              <a:gd name="connsiteX24" fmla="*/ 2168304 w 4278007"/>
              <a:gd name="connsiteY24" fmla="*/ 4048081 h 4048081"/>
              <a:gd name="connsiteX25" fmla="*/ 1895194 w 4278007"/>
              <a:gd name="connsiteY25" fmla="*/ 3763907 h 4048081"/>
              <a:gd name="connsiteX26" fmla="*/ 1895194 w 4278007"/>
              <a:gd name="connsiteY26" fmla="*/ 2852182 h 4048081"/>
              <a:gd name="connsiteX27" fmla="*/ 1610210 w 4278007"/>
              <a:gd name="connsiteY27" fmla="*/ 2568008 h 4048081"/>
              <a:gd name="connsiteX28" fmla="*/ 1610210 w 4278007"/>
              <a:gd name="connsiteY28" fmla="*/ 1277385 h 4048081"/>
              <a:gd name="connsiteX29" fmla="*/ 1895194 w 4278007"/>
              <a:gd name="connsiteY29" fmla="*/ 993211 h 4048081"/>
              <a:gd name="connsiteX30" fmla="*/ 644584 w 4278007"/>
              <a:gd name="connsiteY30" fmla="*/ 245790 h 4048081"/>
              <a:gd name="connsiteX31" fmla="*/ 1028326 w 4278007"/>
              <a:gd name="connsiteY31" fmla="*/ 637055 h 4048081"/>
              <a:gd name="connsiteX32" fmla="*/ 644584 w 4278007"/>
              <a:gd name="connsiteY32" fmla="*/ 1028320 h 4048081"/>
              <a:gd name="connsiteX33" fmla="*/ 260842 w 4278007"/>
              <a:gd name="connsiteY33" fmla="*/ 637055 h 4048081"/>
              <a:gd name="connsiteX34" fmla="*/ 644584 w 4278007"/>
              <a:gd name="connsiteY34" fmla="*/ 245790 h 4048081"/>
              <a:gd name="connsiteX35" fmla="*/ 2367657 w 4278007"/>
              <a:gd name="connsiteY35" fmla="*/ 0 h 4048081"/>
              <a:gd name="connsiteX36" fmla="*/ 2819118 w 4278007"/>
              <a:gd name="connsiteY36" fmla="*/ 453969 h 4048081"/>
              <a:gd name="connsiteX37" fmla="*/ 2367657 w 4278007"/>
              <a:gd name="connsiteY37" fmla="*/ 907938 h 4048081"/>
              <a:gd name="connsiteX38" fmla="*/ 1916196 w 4278007"/>
              <a:gd name="connsiteY38" fmla="*/ 453969 h 4048081"/>
              <a:gd name="connsiteX39" fmla="*/ 2367657 w 4278007"/>
              <a:gd name="connsiteY39" fmla="*/ 0 h 4048081"/>
              <a:gd name="connsiteX0" fmla="*/ 3446148 w 3909209"/>
              <a:gd name="connsiteY0" fmla="*/ 1335514 h 4048081"/>
              <a:gd name="connsiteX1" fmla="*/ 3909206 w 3909209"/>
              <a:gd name="connsiteY1" fmla="*/ 3717011 h 4048081"/>
              <a:gd name="connsiteX2" fmla="*/ 3446148 w 3909209"/>
              <a:gd name="connsiteY2" fmla="*/ 1335514 h 4048081"/>
              <a:gd name="connsiteX3" fmla="*/ 236546 w 3909209"/>
              <a:gd name="connsiteY3" fmla="*/ 1098549 h 4048081"/>
              <a:gd name="connsiteX4" fmla="*/ 1052628 w 3909209"/>
              <a:gd name="connsiteY4" fmla="*/ 1098549 h 4048081"/>
              <a:gd name="connsiteX5" fmla="*/ 1289174 w 3909209"/>
              <a:gd name="connsiteY5" fmla="*/ 1335514 h 4048081"/>
              <a:gd name="connsiteX6" fmla="*/ 1289174 w 3909209"/>
              <a:gd name="connsiteY6" fmla="*/ 2449249 h 4048081"/>
              <a:gd name="connsiteX7" fmla="*/ 1052628 w 3909209"/>
              <a:gd name="connsiteY7" fmla="*/ 2686214 h 4048081"/>
              <a:gd name="connsiteX8" fmla="*/ 1052628 w 3909209"/>
              <a:gd name="connsiteY8" fmla="*/ 3480046 h 4048081"/>
              <a:gd name="connsiteX9" fmla="*/ 827910 w 3909209"/>
              <a:gd name="connsiteY9" fmla="*/ 3717011 h 4048081"/>
              <a:gd name="connsiteX10" fmla="*/ 473091 w 3909209"/>
              <a:gd name="connsiteY10" fmla="*/ 3717011 h 4048081"/>
              <a:gd name="connsiteX11" fmla="*/ 236546 w 3909209"/>
              <a:gd name="connsiteY11" fmla="*/ 3480046 h 4048081"/>
              <a:gd name="connsiteX12" fmla="*/ 236546 w 3909209"/>
              <a:gd name="connsiteY12" fmla="*/ 2686214 h 4048081"/>
              <a:gd name="connsiteX13" fmla="*/ 0 w 3909209"/>
              <a:gd name="connsiteY13" fmla="*/ 2449249 h 4048081"/>
              <a:gd name="connsiteX14" fmla="*/ 0 w 3909209"/>
              <a:gd name="connsiteY14" fmla="*/ 1335514 h 4048081"/>
              <a:gd name="connsiteX15" fmla="*/ 236546 w 3909209"/>
              <a:gd name="connsiteY15" fmla="*/ 1098549 h 4048081"/>
              <a:gd name="connsiteX16" fmla="*/ 1895194 w 3909209"/>
              <a:gd name="connsiteY16" fmla="*/ 993211 h 4048081"/>
              <a:gd name="connsiteX17" fmla="*/ 2845141 w 3909209"/>
              <a:gd name="connsiteY17" fmla="*/ 993211 h 4048081"/>
              <a:gd name="connsiteX18" fmla="*/ 3130125 w 3909209"/>
              <a:gd name="connsiteY18" fmla="*/ 1277385 h 4048081"/>
              <a:gd name="connsiteX19" fmla="*/ 3130125 w 3909209"/>
              <a:gd name="connsiteY19" fmla="*/ 2568008 h 4048081"/>
              <a:gd name="connsiteX20" fmla="*/ 2845141 w 3909209"/>
              <a:gd name="connsiteY20" fmla="*/ 2852182 h 4048081"/>
              <a:gd name="connsiteX21" fmla="*/ 2845141 w 3909209"/>
              <a:gd name="connsiteY21" fmla="*/ 3763907 h 4048081"/>
              <a:gd name="connsiteX22" fmla="*/ 2572031 w 3909209"/>
              <a:gd name="connsiteY22" fmla="*/ 4048081 h 4048081"/>
              <a:gd name="connsiteX23" fmla="*/ 2168304 w 3909209"/>
              <a:gd name="connsiteY23" fmla="*/ 4048081 h 4048081"/>
              <a:gd name="connsiteX24" fmla="*/ 1895194 w 3909209"/>
              <a:gd name="connsiteY24" fmla="*/ 3763907 h 4048081"/>
              <a:gd name="connsiteX25" fmla="*/ 1895194 w 3909209"/>
              <a:gd name="connsiteY25" fmla="*/ 2852182 h 4048081"/>
              <a:gd name="connsiteX26" fmla="*/ 1610210 w 3909209"/>
              <a:gd name="connsiteY26" fmla="*/ 2568008 h 4048081"/>
              <a:gd name="connsiteX27" fmla="*/ 1610210 w 3909209"/>
              <a:gd name="connsiteY27" fmla="*/ 1277385 h 4048081"/>
              <a:gd name="connsiteX28" fmla="*/ 1895194 w 3909209"/>
              <a:gd name="connsiteY28" fmla="*/ 993211 h 4048081"/>
              <a:gd name="connsiteX29" fmla="*/ 644584 w 3909209"/>
              <a:gd name="connsiteY29" fmla="*/ 245790 h 4048081"/>
              <a:gd name="connsiteX30" fmla="*/ 1028326 w 3909209"/>
              <a:gd name="connsiteY30" fmla="*/ 637055 h 4048081"/>
              <a:gd name="connsiteX31" fmla="*/ 644584 w 3909209"/>
              <a:gd name="connsiteY31" fmla="*/ 1028320 h 4048081"/>
              <a:gd name="connsiteX32" fmla="*/ 260842 w 3909209"/>
              <a:gd name="connsiteY32" fmla="*/ 637055 h 4048081"/>
              <a:gd name="connsiteX33" fmla="*/ 644584 w 3909209"/>
              <a:gd name="connsiteY33" fmla="*/ 245790 h 4048081"/>
              <a:gd name="connsiteX34" fmla="*/ 2367657 w 3909209"/>
              <a:gd name="connsiteY34" fmla="*/ 0 h 4048081"/>
              <a:gd name="connsiteX35" fmla="*/ 2819118 w 3909209"/>
              <a:gd name="connsiteY35" fmla="*/ 453969 h 4048081"/>
              <a:gd name="connsiteX36" fmla="*/ 2367657 w 3909209"/>
              <a:gd name="connsiteY36" fmla="*/ 907938 h 4048081"/>
              <a:gd name="connsiteX37" fmla="*/ 1916196 w 3909209"/>
              <a:gd name="connsiteY37" fmla="*/ 453969 h 4048081"/>
              <a:gd name="connsiteX38" fmla="*/ 2367657 w 3909209"/>
              <a:gd name="connsiteY38" fmla="*/ 0 h 4048081"/>
              <a:gd name="connsiteX0" fmla="*/ 236546 w 3130121"/>
              <a:gd name="connsiteY0" fmla="*/ 1098549 h 4048081"/>
              <a:gd name="connsiteX1" fmla="*/ 1052628 w 3130121"/>
              <a:gd name="connsiteY1" fmla="*/ 1098549 h 4048081"/>
              <a:gd name="connsiteX2" fmla="*/ 1289174 w 3130121"/>
              <a:gd name="connsiteY2" fmla="*/ 1335514 h 4048081"/>
              <a:gd name="connsiteX3" fmla="*/ 1289174 w 3130121"/>
              <a:gd name="connsiteY3" fmla="*/ 2449249 h 4048081"/>
              <a:gd name="connsiteX4" fmla="*/ 1052628 w 3130121"/>
              <a:gd name="connsiteY4" fmla="*/ 2686214 h 4048081"/>
              <a:gd name="connsiteX5" fmla="*/ 1052628 w 3130121"/>
              <a:gd name="connsiteY5" fmla="*/ 3480046 h 4048081"/>
              <a:gd name="connsiteX6" fmla="*/ 827910 w 3130121"/>
              <a:gd name="connsiteY6" fmla="*/ 3717011 h 4048081"/>
              <a:gd name="connsiteX7" fmla="*/ 473091 w 3130121"/>
              <a:gd name="connsiteY7" fmla="*/ 3717011 h 4048081"/>
              <a:gd name="connsiteX8" fmla="*/ 236546 w 3130121"/>
              <a:gd name="connsiteY8" fmla="*/ 3480046 h 4048081"/>
              <a:gd name="connsiteX9" fmla="*/ 236546 w 3130121"/>
              <a:gd name="connsiteY9" fmla="*/ 2686214 h 4048081"/>
              <a:gd name="connsiteX10" fmla="*/ 0 w 3130121"/>
              <a:gd name="connsiteY10" fmla="*/ 2449249 h 4048081"/>
              <a:gd name="connsiteX11" fmla="*/ 0 w 3130121"/>
              <a:gd name="connsiteY11" fmla="*/ 1335514 h 4048081"/>
              <a:gd name="connsiteX12" fmla="*/ 236546 w 3130121"/>
              <a:gd name="connsiteY12" fmla="*/ 1098549 h 4048081"/>
              <a:gd name="connsiteX13" fmla="*/ 1895194 w 3130121"/>
              <a:gd name="connsiteY13" fmla="*/ 993211 h 4048081"/>
              <a:gd name="connsiteX14" fmla="*/ 2845141 w 3130121"/>
              <a:gd name="connsiteY14" fmla="*/ 993211 h 4048081"/>
              <a:gd name="connsiteX15" fmla="*/ 3130125 w 3130121"/>
              <a:gd name="connsiteY15" fmla="*/ 1277385 h 4048081"/>
              <a:gd name="connsiteX16" fmla="*/ 3130125 w 3130121"/>
              <a:gd name="connsiteY16" fmla="*/ 2568008 h 4048081"/>
              <a:gd name="connsiteX17" fmla="*/ 2845141 w 3130121"/>
              <a:gd name="connsiteY17" fmla="*/ 2852182 h 4048081"/>
              <a:gd name="connsiteX18" fmla="*/ 2845141 w 3130121"/>
              <a:gd name="connsiteY18" fmla="*/ 3763907 h 4048081"/>
              <a:gd name="connsiteX19" fmla="*/ 2572031 w 3130121"/>
              <a:gd name="connsiteY19" fmla="*/ 4048081 h 4048081"/>
              <a:gd name="connsiteX20" fmla="*/ 2168304 w 3130121"/>
              <a:gd name="connsiteY20" fmla="*/ 4048081 h 4048081"/>
              <a:gd name="connsiteX21" fmla="*/ 1895194 w 3130121"/>
              <a:gd name="connsiteY21" fmla="*/ 3763907 h 4048081"/>
              <a:gd name="connsiteX22" fmla="*/ 1895194 w 3130121"/>
              <a:gd name="connsiteY22" fmla="*/ 2852182 h 4048081"/>
              <a:gd name="connsiteX23" fmla="*/ 1610210 w 3130121"/>
              <a:gd name="connsiteY23" fmla="*/ 2568008 h 4048081"/>
              <a:gd name="connsiteX24" fmla="*/ 1610210 w 3130121"/>
              <a:gd name="connsiteY24" fmla="*/ 1277385 h 4048081"/>
              <a:gd name="connsiteX25" fmla="*/ 1895194 w 3130121"/>
              <a:gd name="connsiteY25" fmla="*/ 993211 h 4048081"/>
              <a:gd name="connsiteX26" fmla="*/ 644584 w 3130121"/>
              <a:gd name="connsiteY26" fmla="*/ 245790 h 4048081"/>
              <a:gd name="connsiteX27" fmla="*/ 1028326 w 3130121"/>
              <a:gd name="connsiteY27" fmla="*/ 637055 h 4048081"/>
              <a:gd name="connsiteX28" fmla="*/ 644584 w 3130121"/>
              <a:gd name="connsiteY28" fmla="*/ 1028320 h 4048081"/>
              <a:gd name="connsiteX29" fmla="*/ 260842 w 3130121"/>
              <a:gd name="connsiteY29" fmla="*/ 637055 h 4048081"/>
              <a:gd name="connsiteX30" fmla="*/ 644584 w 3130121"/>
              <a:gd name="connsiteY30" fmla="*/ 245790 h 4048081"/>
              <a:gd name="connsiteX31" fmla="*/ 2367657 w 3130121"/>
              <a:gd name="connsiteY31" fmla="*/ 0 h 4048081"/>
              <a:gd name="connsiteX32" fmla="*/ 2819118 w 3130121"/>
              <a:gd name="connsiteY32" fmla="*/ 453969 h 4048081"/>
              <a:gd name="connsiteX33" fmla="*/ 2367657 w 3130121"/>
              <a:gd name="connsiteY33" fmla="*/ 907938 h 4048081"/>
              <a:gd name="connsiteX34" fmla="*/ 1916196 w 3130121"/>
              <a:gd name="connsiteY34" fmla="*/ 453969 h 4048081"/>
              <a:gd name="connsiteX35" fmla="*/ 2367657 w 3130121"/>
              <a:gd name="connsiteY35" fmla="*/ 0 h 4048081"/>
              <a:gd name="connsiteX0" fmla="*/ 236546 w 3130121"/>
              <a:gd name="connsiteY0" fmla="*/ 852752 h 3802284"/>
              <a:gd name="connsiteX1" fmla="*/ 1052628 w 3130121"/>
              <a:gd name="connsiteY1" fmla="*/ 852752 h 3802284"/>
              <a:gd name="connsiteX2" fmla="*/ 1289174 w 3130121"/>
              <a:gd name="connsiteY2" fmla="*/ 1089717 h 3802284"/>
              <a:gd name="connsiteX3" fmla="*/ 1289174 w 3130121"/>
              <a:gd name="connsiteY3" fmla="*/ 2203452 h 3802284"/>
              <a:gd name="connsiteX4" fmla="*/ 1052628 w 3130121"/>
              <a:gd name="connsiteY4" fmla="*/ 2440417 h 3802284"/>
              <a:gd name="connsiteX5" fmla="*/ 1052628 w 3130121"/>
              <a:gd name="connsiteY5" fmla="*/ 3234249 h 3802284"/>
              <a:gd name="connsiteX6" fmla="*/ 827910 w 3130121"/>
              <a:gd name="connsiteY6" fmla="*/ 3471214 h 3802284"/>
              <a:gd name="connsiteX7" fmla="*/ 473091 w 3130121"/>
              <a:gd name="connsiteY7" fmla="*/ 3471214 h 3802284"/>
              <a:gd name="connsiteX8" fmla="*/ 236546 w 3130121"/>
              <a:gd name="connsiteY8" fmla="*/ 3234249 h 3802284"/>
              <a:gd name="connsiteX9" fmla="*/ 236546 w 3130121"/>
              <a:gd name="connsiteY9" fmla="*/ 2440417 h 3802284"/>
              <a:gd name="connsiteX10" fmla="*/ 0 w 3130121"/>
              <a:gd name="connsiteY10" fmla="*/ 2203452 h 3802284"/>
              <a:gd name="connsiteX11" fmla="*/ 0 w 3130121"/>
              <a:gd name="connsiteY11" fmla="*/ 1089717 h 3802284"/>
              <a:gd name="connsiteX12" fmla="*/ 236546 w 3130121"/>
              <a:gd name="connsiteY12" fmla="*/ 852752 h 3802284"/>
              <a:gd name="connsiteX13" fmla="*/ 1895194 w 3130121"/>
              <a:gd name="connsiteY13" fmla="*/ 747414 h 3802284"/>
              <a:gd name="connsiteX14" fmla="*/ 2845141 w 3130121"/>
              <a:gd name="connsiteY14" fmla="*/ 747414 h 3802284"/>
              <a:gd name="connsiteX15" fmla="*/ 3130125 w 3130121"/>
              <a:gd name="connsiteY15" fmla="*/ 1031588 h 3802284"/>
              <a:gd name="connsiteX16" fmla="*/ 3130125 w 3130121"/>
              <a:gd name="connsiteY16" fmla="*/ 2322211 h 3802284"/>
              <a:gd name="connsiteX17" fmla="*/ 2845141 w 3130121"/>
              <a:gd name="connsiteY17" fmla="*/ 2606385 h 3802284"/>
              <a:gd name="connsiteX18" fmla="*/ 2845141 w 3130121"/>
              <a:gd name="connsiteY18" fmla="*/ 3518110 h 3802284"/>
              <a:gd name="connsiteX19" fmla="*/ 2572031 w 3130121"/>
              <a:gd name="connsiteY19" fmla="*/ 3802284 h 3802284"/>
              <a:gd name="connsiteX20" fmla="*/ 2168304 w 3130121"/>
              <a:gd name="connsiteY20" fmla="*/ 3802284 h 3802284"/>
              <a:gd name="connsiteX21" fmla="*/ 1895194 w 3130121"/>
              <a:gd name="connsiteY21" fmla="*/ 3518110 h 3802284"/>
              <a:gd name="connsiteX22" fmla="*/ 1895194 w 3130121"/>
              <a:gd name="connsiteY22" fmla="*/ 2606385 h 3802284"/>
              <a:gd name="connsiteX23" fmla="*/ 1610210 w 3130121"/>
              <a:gd name="connsiteY23" fmla="*/ 2322211 h 3802284"/>
              <a:gd name="connsiteX24" fmla="*/ 1610210 w 3130121"/>
              <a:gd name="connsiteY24" fmla="*/ 1031588 h 3802284"/>
              <a:gd name="connsiteX25" fmla="*/ 1895194 w 3130121"/>
              <a:gd name="connsiteY25" fmla="*/ 747414 h 3802284"/>
              <a:gd name="connsiteX26" fmla="*/ 644584 w 3130121"/>
              <a:gd name="connsiteY26" fmla="*/ -7 h 3802284"/>
              <a:gd name="connsiteX27" fmla="*/ 1028326 w 3130121"/>
              <a:gd name="connsiteY27" fmla="*/ 391258 h 3802284"/>
              <a:gd name="connsiteX28" fmla="*/ 644584 w 3130121"/>
              <a:gd name="connsiteY28" fmla="*/ 782523 h 3802284"/>
              <a:gd name="connsiteX29" fmla="*/ 260842 w 3130121"/>
              <a:gd name="connsiteY29" fmla="*/ 391258 h 3802284"/>
              <a:gd name="connsiteX30" fmla="*/ 644584 w 3130121"/>
              <a:gd name="connsiteY30" fmla="*/ -7 h 3802284"/>
              <a:gd name="connsiteX31" fmla="*/ 1916196 w 3130121"/>
              <a:gd name="connsiteY31" fmla="*/ 208172 h 3802284"/>
              <a:gd name="connsiteX32" fmla="*/ 2819118 w 3130121"/>
              <a:gd name="connsiteY32" fmla="*/ 208172 h 3802284"/>
              <a:gd name="connsiteX33" fmla="*/ 2367657 w 3130121"/>
              <a:gd name="connsiteY33" fmla="*/ 662141 h 3802284"/>
              <a:gd name="connsiteX34" fmla="*/ 1916196 w 3130121"/>
              <a:gd name="connsiteY34" fmla="*/ 208172 h 3802284"/>
              <a:gd name="connsiteX0" fmla="*/ 236546 w 3130121"/>
              <a:gd name="connsiteY0" fmla="*/ 852766 h 3802298"/>
              <a:gd name="connsiteX1" fmla="*/ 1052628 w 3130121"/>
              <a:gd name="connsiteY1" fmla="*/ 852766 h 3802298"/>
              <a:gd name="connsiteX2" fmla="*/ 1289174 w 3130121"/>
              <a:gd name="connsiteY2" fmla="*/ 1089731 h 3802298"/>
              <a:gd name="connsiteX3" fmla="*/ 1289174 w 3130121"/>
              <a:gd name="connsiteY3" fmla="*/ 2203466 h 3802298"/>
              <a:gd name="connsiteX4" fmla="*/ 1052628 w 3130121"/>
              <a:gd name="connsiteY4" fmla="*/ 2440431 h 3802298"/>
              <a:gd name="connsiteX5" fmla="*/ 1052628 w 3130121"/>
              <a:gd name="connsiteY5" fmla="*/ 3234263 h 3802298"/>
              <a:gd name="connsiteX6" fmla="*/ 827910 w 3130121"/>
              <a:gd name="connsiteY6" fmla="*/ 3471228 h 3802298"/>
              <a:gd name="connsiteX7" fmla="*/ 473091 w 3130121"/>
              <a:gd name="connsiteY7" fmla="*/ 3471228 h 3802298"/>
              <a:gd name="connsiteX8" fmla="*/ 236546 w 3130121"/>
              <a:gd name="connsiteY8" fmla="*/ 3234263 h 3802298"/>
              <a:gd name="connsiteX9" fmla="*/ 236546 w 3130121"/>
              <a:gd name="connsiteY9" fmla="*/ 2440431 h 3802298"/>
              <a:gd name="connsiteX10" fmla="*/ 0 w 3130121"/>
              <a:gd name="connsiteY10" fmla="*/ 2203466 h 3802298"/>
              <a:gd name="connsiteX11" fmla="*/ 0 w 3130121"/>
              <a:gd name="connsiteY11" fmla="*/ 1089731 h 3802298"/>
              <a:gd name="connsiteX12" fmla="*/ 236546 w 3130121"/>
              <a:gd name="connsiteY12" fmla="*/ 852766 h 3802298"/>
              <a:gd name="connsiteX13" fmla="*/ 1895194 w 3130121"/>
              <a:gd name="connsiteY13" fmla="*/ 747428 h 3802298"/>
              <a:gd name="connsiteX14" fmla="*/ 2845141 w 3130121"/>
              <a:gd name="connsiteY14" fmla="*/ 747428 h 3802298"/>
              <a:gd name="connsiteX15" fmla="*/ 3130125 w 3130121"/>
              <a:gd name="connsiteY15" fmla="*/ 1031602 h 3802298"/>
              <a:gd name="connsiteX16" fmla="*/ 3130125 w 3130121"/>
              <a:gd name="connsiteY16" fmla="*/ 2322225 h 3802298"/>
              <a:gd name="connsiteX17" fmla="*/ 2845141 w 3130121"/>
              <a:gd name="connsiteY17" fmla="*/ 2606399 h 3802298"/>
              <a:gd name="connsiteX18" fmla="*/ 2845141 w 3130121"/>
              <a:gd name="connsiteY18" fmla="*/ 3518124 h 3802298"/>
              <a:gd name="connsiteX19" fmla="*/ 2572031 w 3130121"/>
              <a:gd name="connsiteY19" fmla="*/ 3802298 h 3802298"/>
              <a:gd name="connsiteX20" fmla="*/ 2168304 w 3130121"/>
              <a:gd name="connsiteY20" fmla="*/ 3802298 h 3802298"/>
              <a:gd name="connsiteX21" fmla="*/ 1895194 w 3130121"/>
              <a:gd name="connsiteY21" fmla="*/ 3518124 h 3802298"/>
              <a:gd name="connsiteX22" fmla="*/ 1895194 w 3130121"/>
              <a:gd name="connsiteY22" fmla="*/ 2606399 h 3802298"/>
              <a:gd name="connsiteX23" fmla="*/ 1610210 w 3130121"/>
              <a:gd name="connsiteY23" fmla="*/ 2322225 h 3802298"/>
              <a:gd name="connsiteX24" fmla="*/ 1610210 w 3130121"/>
              <a:gd name="connsiteY24" fmla="*/ 1031602 h 3802298"/>
              <a:gd name="connsiteX25" fmla="*/ 1895194 w 3130121"/>
              <a:gd name="connsiteY25" fmla="*/ 747428 h 3802298"/>
              <a:gd name="connsiteX26" fmla="*/ 644584 w 3130121"/>
              <a:gd name="connsiteY26" fmla="*/ 7 h 3802298"/>
              <a:gd name="connsiteX27" fmla="*/ 1028326 w 3130121"/>
              <a:gd name="connsiteY27" fmla="*/ 391272 h 3802298"/>
              <a:gd name="connsiteX28" fmla="*/ 644584 w 3130121"/>
              <a:gd name="connsiteY28" fmla="*/ 782537 h 3802298"/>
              <a:gd name="connsiteX29" fmla="*/ 260842 w 3130121"/>
              <a:gd name="connsiteY29" fmla="*/ 391272 h 3802298"/>
              <a:gd name="connsiteX30" fmla="*/ 644584 w 3130121"/>
              <a:gd name="connsiteY30" fmla="*/ 7 h 3802298"/>
              <a:gd name="connsiteX31" fmla="*/ 2367657 w 3130121"/>
              <a:gd name="connsiteY31" fmla="*/ 662155 h 3802298"/>
              <a:gd name="connsiteX32" fmla="*/ 2819118 w 3130121"/>
              <a:gd name="connsiteY32" fmla="*/ 208186 h 3802298"/>
              <a:gd name="connsiteX33" fmla="*/ 2367657 w 3130121"/>
              <a:gd name="connsiteY33" fmla="*/ 662155 h 3802298"/>
              <a:gd name="connsiteX0" fmla="*/ 236546 w 3130121"/>
              <a:gd name="connsiteY0" fmla="*/ 852752 h 3802284"/>
              <a:gd name="connsiteX1" fmla="*/ 1052628 w 3130121"/>
              <a:gd name="connsiteY1" fmla="*/ 852752 h 3802284"/>
              <a:gd name="connsiteX2" fmla="*/ 1289174 w 3130121"/>
              <a:gd name="connsiteY2" fmla="*/ 1089717 h 3802284"/>
              <a:gd name="connsiteX3" fmla="*/ 1289174 w 3130121"/>
              <a:gd name="connsiteY3" fmla="*/ 2203452 h 3802284"/>
              <a:gd name="connsiteX4" fmla="*/ 1052628 w 3130121"/>
              <a:gd name="connsiteY4" fmla="*/ 2440417 h 3802284"/>
              <a:gd name="connsiteX5" fmla="*/ 1052628 w 3130121"/>
              <a:gd name="connsiteY5" fmla="*/ 3234249 h 3802284"/>
              <a:gd name="connsiteX6" fmla="*/ 827910 w 3130121"/>
              <a:gd name="connsiteY6" fmla="*/ 3471214 h 3802284"/>
              <a:gd name="connsiteX7" fmla="*/ 473091 w 3130121"/>
              <a:gd name="connsiteY7" fmla="*/ 3471214 h 3802284"/>
              <a:gd name="connsiteX8" fmla="*/ 236546 w 3130121"/>
              <a:gd name="connsiteY8" fmla="*/ 3234249 h 3802284"/>
              <a:gd name="connsiteX9" fmla="*/ 236546 w 3130121"/>
              <a:gd name="connsiteY9" fmla="*/ 2440417 h 3802284"/>
              <a:gd name="connsiteX10" fmla="*/ 0 w 3130121"/>
              <a:gd name="connsiteY10" fmla="*/ 2203452 h 3802284"/>
              <a:gd name="connsiteX11" fmla="*/ 0 w 3130121"/>
              <a:gd name="connsiteY11" fmla="*/ 1089717 h 3802284"/>
              <a:gd name="connsiteX12" fmla="*/ 236546 w 3130121"/>
              <a:gd name="connsiteY12" fmla="*/ 852752 h 3802284"/>
              <a:gd name="connsiteX13" fmla="*/ 1895194 w 3130121"/>
              <a:gd name="connsiteY13" fmla="*/ 747414 h 3802284"/>
              <a:gd name="connsiteX14" fmla="*/ 2845141 w 3130121"/>
              <a:gd name="connsiteY14" fmla="*/ 747414 h 3802284"/>
              <a:gd name="connsiteX15" fmla="*/ 3130125 w 3130121"/>
              <a:gd name="connsiteY15" fmla="*/ 1031588 h 3802284"/>
              <a:gd name="connsiteX16" fmla="*/ 3130125 w 3130121"/>
              <a:gd name="connsiteY16" fmla="*/ 2322211 h 3802284"/>
              <a:gd name="connsiteX17" fmla="*/ 2845141 w 3130121"/>
              <a:gd name="connsiteY17" fmla="*/ 2606385 h 3802284"/>
              <a:gd name="connsiteX18" fmla="*/ 2845141 w 3130121"/>
              <a:gd name="connsiteY18" fmla="*/ 3518110 h 3802284"/>
              <a:gd name="connsiteX19" fmla="*/ 2572031 w 3130121"/>
              <a:gd name="connsiteY19" fmla="*/ 3802284 h 3802284"/>
              <a:gd name="connsiteX20" fmla="*/ 2168304 w 3130121"/>
              <a:gd name="connsiteY20" fmla="*/ 3802284 h 3802284"/>
              <a:gd name="connsiteX21" fmla="*/ 1895194 w 3130121"/>
              <a:gd name="connsiteY21" fmla="*/ 3518110 h 3802284"/>
              <a:gd name="connsiteX22" fmla="*/ 1895194 w 3130121"/>
              <a:gd name="connsiteY22" fmla="*/ 2606385 h 3802284"/>
              <a:gd name="connsiteX23" fmla="*/ 1610210 w 3130121"/>
              <a:gd name="connsiteY23" fmla="*/ 2322211 h 3802284"/>
              <a:gd name="connsiteX24" fmla="*/ 1895194 w 3130121"/>
              <a:gd name="connsiteY24" fmla="*/ 747414 h 3802284"/>
              <a:gd name="connsiteX25" fmla="*/ 644584 w 3130121"/>
              <a:gd name="connsiteY25" fmla="*/ -7 h 3802284"/>
              <a:gd name="connsiteX26" fmla="*/ 1028326 w 3130121"/>
              <a:gd name="connsiteY26" fmla="*/ 391258 h 3802284"/>
              <a:gd name="connsiteX27" fmla="*/ 644584 w 3130121"/>
              <a:gd name="connsiteY27" fmla="*/ 782523 h 3802284"/>
              <a:gd name="connsiteX28" fmla="*/ 260842 w 3130121"/>
              <a:gd name="connsiteY28" fmla="*/ 391258 h 3802284"/>
              <a:gd name="connsiteX29" fmla="*/ 644584 w 3130121"/>
              <a:gd name="connsiteY29" fmla="*/ -7 h 3802284"/>
              <a:gd name="connsiteX30" fmla="*/ 2367657 w 3130121"/>
              <a:gd name="connsiteY30" fmla="*/ 662141 h 3802284"/>
              <a:gd name="connsiteX31" fmla="*/ 2819118 w 3130121"/>
              <a:gd name="connsiteY31" fmla="*/ 208172 h 3802284"/>
              <a:gd name="connsiteX32" fmla="*/ 2367657 w 3130121"/>
              <a:gd name="connsiteY32" fmla="*/ 662141 h 3802284"/>
              <a:gd name="connsiteX0" fmla="*/ 236546 w 3130121"/>
              <a:gd name="connsiteY0" fmla="*/ 852766 h 3802298"/>
              <a:gd name="connsiteX1" fmla="*/ 1052628 w 3130121"/>
              <a:gd name="connsiteY1" fmla="*/ 852766 h 3802298"/>
              <a:gd name="connsiteX2" fmla="*/ 1289174 w 3130121"/>
              <a:gd name="connsiteY2" fmla="*/ 1089731 h 3802298"/>
              <a:gd name="connsiteX3" fmla="*/ 1289174 w 3130121"/>
              <a:gd name="connsiteY3" fmla="*/ 2203466 h 3802298"/>
              <a:gd name="connsiteX4" fmla="*/ 1052628 w 3130121"/>
              <a:gd name="connsiteY4" fmla="*/ 2440431 h 3802298"/>
              <a:gd name="connsiteX5" fmla="*/ 1052628 w 3130121"/>
              <a:gd name="connsiteY5" fmla="*/ 3234263 h 3802298"/>
              <a:gd name="connsiteX6" fmla="*/ 827910 w 3130121"/>
              <a:gd name="connsiteY6" fmla="*/ 3471228 h 3802298"/>
              <a:gd name="connsiteX7" fmla="*/ 473091 w 3130121"/>
              <a:gd name="connsiteY7" fmla="*/ 3471228 h 3802298"/>
              <a:gd name="connsiteX8" fmla="*/ 236546 w 3130121"/>
              <a:gd name="connsiteY8" fmla="*/ 3234263 h 3802298"/>
              <a:gd name="connsiteX9" fmla="*/ 236546 w 3130121"/>
              <a:gd name="connsiteY9" fmla="*/ 2440431 h 3802298"/>
              <a:gd name="connsiteX10" fmla="*/ 0 w 3130121"/>
              <a:gd name="connsiteY10" fmla="*/ 2203466 h 3802298"/>
              <a:gd name="connsiteX11" fmla="*/ 0 w 3130121"/>
              <a:gd name="connsiteY11" fmla="*/ 1089731 h 3802298"/>
              <a:gd name="connsiteX12" fmla="*/ 236546 w 3130121"/>
              <a:gd name="connsiteY12" fmla="*/ 852766 h 3802298"/>
              <a:gd name="connsiteX13" fmla="*/ 1895194 w 3130121"/>
              <a:gd name="connsiteY13" fmla="*/ 747428 h 3802298"/>
              <a:gd name="connsiteX14" fmla="*/ 2845141 w 3130121"/>
              <a:gd name="connsiteY14" fmla="*/ 747428 h 3802298"/>
              <a:gd name="connsiteX15" fmla="*/ 3130125 w 3130121"/>
              <a:gd name="connsiteY15" fmla="*/ 1031602 h 3802298"/>
              <a:gd name="connsiteX16" fmla="*/ 3130125 w 3130121"/>
              <a:gd name="connsiteY16" fmla="*/ 2322225 h 3802298"/>
              <a:gd name="connsiteX17" fmla="*/ 2845141 w 3130121"/>
              <a:gd name="connsiteY17" fmla="*/ 2606399 h 3802298"/>
              <a:gd name="connsiteX18" fmla="*/ 2845141 w 3130121"/>
              <a:gd name="connsiteY18" fmla="*/ 3518124 h 3802298"/>
              <a:gd name="connsiteX19" fmla="*/ 2572031 w 3130121"/>
              <a:gd name="connsiteY19" fmla="*/ 3802298 h 3802298"/>
              <a:gd name="connsiteX20" fmla="*/ 2168304 w 3130121"/>
              <a:gd name="connsiteY20" fmla="*/ 3802298 h 3802298"/>
              <a:gd name="connsiteX21" fmla="*/ 1895194 w 3130121"/>
              <a:gd name="connsiteY21" fmla="*/ 3518124 h 3802298"/>
              <a:gd name="connsiteX22" fmla="*/ 1895194 w 3130121"/>
              <a:gd name="connsiteY22" fmla="*/ 2606399 h 3802298"/>
              <a:gd name="connsiteX23" fmla="*/ 1895194 w 3130121"/>
              <a:gd name="connsiteY23" fmla="*/ 747428 h 3802298"/>
              <a:gd name="connsiteX24" fmla="*/ 644584 w 3130121"/>
              <a:gd name="connsiteY24" fmla="*/ 7 h 3802298"/>
              <a:gd name="connsiteX25" fmla="*/ 1028326 w 3130121"/>
              <a:gd name="connsiteY25" fmla="*/ 391272 h 3802298"/>
              <a:gd name="connsiteX26" fmla="*/ 644584 w 3130121"/>
              <a:gd name="connsiteY26" fmla="*/ 782537 h 3802298"/>
              <a:gd name="connsiteX27" fmla="*/ 260842 w 3130121"/>
              <a:gd name="connsiteY27" fmla="*/ 391272 h 3802298"/>
              <a:gd name="connsiteX28" fmla="*/ 644584 w 3130121"/>
              <a:gd name="connsiteY28" fmla="*/ 7 h 3802298"/>
              <a:gd name="connsiteX29" fmla="*/ 2367657 w 3130121"/>
              <a:gd name="connsiteY29" fmla="*/ 662155 h 3802298"/>
              <a:gd name="connsiteX30" fmla="*/ 2819118 w 3130121"/>
              <a:gd name="connsiteY30" fmla="*/ 208186 h 3802298"/>
              <a:gd name="connsiteX31" fmla="*/ 2367657 w 3130121"/>
              <a:gd name="connsiteY31" fmla="*/ 662155 h 3802298"/>
              <a:gd name="connsiteX0" fmla="*/ 236546 w 3130121"/>
              <a:gd name="connsiteY0" fmla="*/ 852752 h 3802284"/>
              <a:gd name="connsiteX1" fmla="*/ 1052628 w 3130121"/>
              <a:gd name="connsiteY1" fmla="*/ 852752 h 3802284"/>
              <a:gd name="connsiteX2" fmla="*/ 1289174 w 3130121"/>
              <a:gd name="connsiteY2" fmla="*/ 1089717 h 3802284"/>
              <a:gd name="connsiteX3" fmla="*/ 1289174 w 3130121"/>
              <a:gd name="connsiteY3" fmla="*/ 2203452 h 3802284"/>
              <a:gd name="connsiteX4" fmla="*/ 1052628 w 3130121"/>
              <a:gd name="connsiteY4" fmla="*/ 2440417 h 3802284"/>
              <a:gd name="connsiteX5" fmla="*/ 1052628 w 3130121"/>
              <a:gd name="connsiteY5" fmla="*/ 3234249 h 3802284"/>
              <a:gd name="connsiteX6" fmla="*/ 827910 w 3130121"/>
              <a:gd name="connsiteY6" fmla="*/ 3471214 h 3802284"/>
              <a:gd name="connsiteX7" fmla="*/ 473091 w 3130121"/>
              <a:gd name="connsiteY7" fmla="*/ 3471214 h 3802284"/>
              <a:gd name="connsiteX8" fmla="*/ 236546 w 3130121"/>
              <a:gd name="connsiteY8" fmla="*/ 3234249 h 3802284"/>
              <a:gd name="connsiteX9" fmla="*/ 236546 w 3130121"/>
              <a:gd name="connsiteY9" fmla="*/ 2440417 h 3802284"/>
              <a:gd name="connsiteX10" fmla="*/ 0 w 3130121"/>
              <a:gd name="connsiteY10" fmla="*/ 2203452 h 3802284"/>
              <a:gd name="connsiteX11" fmla="*/ 0 w 3130121"/>
              <a:gd name="connsiteY11" fmla="*/ 1089717 h 3802284"/>
              <a:gd name="connsiteX12" fmla="*/ 236546 w 3130121"/>
              <a:gd name="connsiteY12" fmla="*/ 852752 h 3802284"/>
              <a:gd name="connsiteX13" fmla="*/ 1895194 w 3130121"/>
              <a:gd name="connsiteY13" fmla="*/ 747414 h 3802284"/>
              <a:gd name="connsiteX14" fmla="*/ 2845141 w 3130121"/>
              <a:gd name="connsiteY14" fmla="*/ 747414 h 3802284"/>
              <a:gd name="connsiteX15" fmla="*/ 3130125 w 3130121"/>
              <a:gd name="connsiteY15" fmla="*/ 1031588 h 3802284"/>
              <a:gd name="connsiteX16" fmla="*/ 3130125 w 3130121"/>
              <a:gd name="connsiteY16" fmla="*/ 2322211 h 3802284"/>
              <a:gd name="connsiteX17" fmla="*/ 2845141 w 3130121"/>
              <a:gd name="connsiteY17" fmla="*/ 2606385 h 3802284"/>
              <a:gd name="connsiteX18" fmla="*/ 2845141 w 3130121"/>
              <a:gd name="connsiteY18" fmla="*/ 3518110 h 3802284"/>
              <a:gd name="connsiteX19" fmla="*/ 2572031 w 3130121"/>
              <a:gd name="connsiteY19" fmla="*/ 3802284 h 3802284"/>
              <a:gd name="connsiteX20" fmla="*/ 2168304 w 3130121"/>
              <a:gd name="connsiteY20" fmla="*/ 3802284 h 3802284"/>
              <a:gd name="connsiteX21" fmla="*/ 1895194 w 3130121"/>
              <a:gd name="connsiteY21" fmla="*/ 3518110 h 3802284"/>
              <a:gd name="connsiteX22" fmla="*/ 1895194 w 3130121"/>
              <a:gd name="connsiteY22" fmla="*/ 747414 h 3802284"/>
              <a:gd name="connsiteX23" fmla="*/ 644584 w 3130121"/>
              <a:gd name="connsiteY23" fmla="*/ -7 h 3802284"/>
              <a:gd name="connsiteX24" fmla="*/ 1028326 w 3130121"/>
              <a:gd name="connsiteY24" fmla="*/ 391258 h 3802284"/>
              <a:gd name="connsiteX25" fmla="*/ 644584 w 3130121"/>
              <a:gd name="connsiteY25" fmla="*/ 782523 h 3802284"/>
              <a:gd name="connsiteX26" fmla="*/ 260842 w 3130121"/>
              <a:gd name="connsiteY26" fmla="*/ 391258 h 3802284"/>
              <a:gd name="connsiteX27" fmla="*/ 644584 w 3130121"/>
              <a:gd name="connsiteY27" fmla="*/ -7 h 3802284"/>
              <a:gd name="connsiteX28" fmla="*/ 2367657 w 3130121"/>
              <a:gd name="connsiteY28" fmla="*/ 662141 h 3802284"/>
              <a:gd name="connsiteX29" fmla="*/ 2819118 w 3130121"/>
              <a:gd name="connsiteY29" fmla="*/ 208172 h 3802284"/>
              <a:gd name="connsiteX30" fmla="*/ 2367657 w 3130121"/>
              <a:gd name="connsiteY30" fmla="*/ 662141 h 3802284"/>
              <a:gd name="connsiteX0" fmla="*/ 236546 w 3130121"/>
              <a:gd name="connsiteY0" fmla="*/ 852766 h 4028590"/>
              <a:gd name="connsiteX1" fmla="*/ 1052628 w 3130121"/>
              <a:gd name="connsiteY1" fmla="*/ 852766 h 4028590"/>
              <a:gd name="connsiteX2" fmla="*/ 1289174 w 3130121"/>
              <a:gd name="connsiteY2" fmla="*/ 1089731 h 4028590"/>
              <a:gd name="connsiteX3" fmla="*/ 1289174 w 3130121"/>
              <a:gd name="connsiteY3" fmla="*/ 2203466 h 4028590"/>
              <a:gd name="connsiteX4" fmla="*/ 1052628 w 3130121"/>
              <a:gd name="connsiteY4" fmla="*/ 2440431 h 4028590"/>
              <a:gd name="connsiteX5" fmla="*/ 1052628 w 3130121"/>
              <a:gd name="connsiteY5" fmla="*/ 3234263 h 4028590"/>
              <a:gd name="connsiteX6" fmla="*/ 827910 w 3130121"/>
              <a:gd name="connsiteY6" fmla="*/ 3471228 h 4028590"/>
              <a:gd name="connsiteX7" fmla="*/ 473091 w 3130121"/>
              <a:gd name="connsiteY7" fmla="*/ 3471228 h 4028590"/>
              <a:gd name="connsiteX8" fmla="*/ 236546 w 3130121"/>
              <a:gd name="connsiteY8" fmla="*/ 3234263 h 4028590"/>
              <a:gd name="connsiteX9" fmla="*/ 236546 w 3130121"/>
              <a:gd name="connsiteY9" fmla="*/ 2440431 h 4028590"/>
              <a:gd name="connsiteX10" fmla="*/ 0 w 3130121"/>
              <a:gd name="connsiteY10" fmla="*/ 2203466 h 4028590"/>
              <a:gd name="connsiteX11" fmla="*/ 0 w 3130121"/>
              <a:gd name="connsiteY11" fmla="*/ 1089731 h 4028590"/>
              <a:gd name="connsiteX12" fmla="*/ 236546 w 3130121"/>
              <a:gd name="connsiteY12" fmla="*/ 852766 h 4028590"/>
              <a:gd name="connsiteX13" fmla="*/ 1895194 w 3130121"/>
              <a:gd name="connsiteY13" fmla="*/ 747428 h 4028590"/>
              <a:gd name="connsiteX14" fmla="*/ 2845141 w 3130121"/>
              <a:gd name="connsiteY14" fmla="*/ 747428 h 4028590"/>
              <a:gd name="connsiteX15" fmla="*/ 3130125 w 3130121"/>
              <a:gd name="connsiteY15" fmla="*/ 1031602 h 4028590"/>
              <a:gd name="connsiteX16" fmla="*/ 3130125 w 3130121"/>
              <a:gd name="connsiteY16" fmla="*/ 2322225 h 4028590"/>
              <a:gd name="connsiteX17" fmla="*/ 2845141 w 3130121"/>
              <a:gd name="connsiteY17" fmla="*/ 2606399 h 4028590"/>
              <a:gd name="connsiteX18" fmla="*/ 2845141 w 3130121"/>
              <a:gd name="connsiteY18" fmla="*/ 3518124 h 4028590"/>
              <a:gd name="connsiteX19" fmla="*/ 2572031 w 3130121"/>
              <a:gd name="connsiteY19" fmla="*/ 3802298 h 4028590"/>
              <a:gd name="connsiteX20" fmla="*/ 2168304 w 3130121"/>
              <a:gd name="connsiteY20" fmla="*/ 3802298 h 4028590"/>
              <a:gd name="connsiteX21" fmla="*/ 1895194 w 3130121"/>
              <a:gd name="connsiteY21" fmla="*/ 747428 h 4028590"/>
              <a:gd name="connsiteX22" fmla="*/ 644584 w 3130121"/>
              <a:gd name="connsiteY22" fmla="*/ 7 h 4028590"/>
              <a:gd name="connsiteX23" fmla="*/ 1028326 w 3130121"/>
              <a:gd name="connsiteY23" fmla="*/ 391272 h 4028590"/>
              <a:gd name="connsiteX24" fmla="*/ 644584 w 3130121"/>
              <a:gd name="connsiteY24" fmla="*/ 782537 h 4028590"/>
              <a:gd name="connsiteX25" fmla="*/ 260842 w 3130121"/>
              <a:gd name="connsiteY25" fmla="*/ 391272 h 4028590"/>
              <a:gd name="connsiteX26" fmla="*/ 644584 w 3130121"/>
              <a:gd name="connsiteY26" fmla="*/ 7 h 4028590"/>
              <a:gd name="connsiteX27" fmla="*/ 2367657 w 3130121"/>
              <a:gd name="connsiteY27" fmla="*/ 662155 h 4028590"/>
              <a:gd name="connsiteX28" fmla="*/ 2819118 w 3130121"/>
              <a:gd name="connsiteY28" fmla="*/ 208186 h 4028590"/>
              <a:gd name="connsiteX29" fmla="*/ 2367657 w 3130121"/>
              <a:gd name="connsiteY29" fmla="*/ 662155 h 4028590"/>
              <a:gd name="connsiteX0" fmla="*/ 236546 w 3130121"/>
              <a:gd name="connsiteY0" fmla="*/ 852752 h 3975222"/>
              <a:gd name="connsiteX1" fmla="*/ 1052628 w 3130121"/>
              <a:gd name="connsiteY1" fmla="*/ 852752 h 3975222"/>
              <a:gd name="connsiteX2" fmla="*/ 1289174 w 3130121"/>
              <a:gd name="connsiteY2" fmla="*/ 1089717 h 3975222"/>
              <a:gd name="connsiteX3" fmla="*/ 1289174 w 3130121"/>
              <a:gd name="connsiteY3" fmla="*/ 2203452 h 3975222"/>
              <a:gd name="connsiteX4" fmla="*/ 1052628 w 3130121"/>
              <a:gd name="connsiteY4" fmla="*/ 2440417 h 3975222"/>
              <a:gd name="connsiteX5" fmla="*/ 1052628 w 3130121"/>
              <a:gd name="connsiteY5" fmla="*/ 3234249 h 3975222"/>
              <a:gd name="connsiteX6" fmla="*/ 827910 w 3130121"/>
              <a:gd name="connsiteY6" fmla="*/ 3471214 h 3975222"/>
              <a:gd name="connsiteX7" fmla="*/ 473091 w 3130121"/>
              <a:gd name="connsiteY7" fmla="*/ 3471214 h 3975222"/>
              <a:gd name="connsiteX8" fmla="*/ 236546 w 3130121"/>
              <a:gd name="connsiteY8" fmla="*/ 3234249 h 3975222"/>
              <a:gd name="connsiteX9" fmla="*/ 236546 w 3130121"/>
              <a:gd name="connsiteY9" fmla="*/ 2440417 h 3975222"/>
              <a:gd name="connsiteX10" fmla="*/ 0 w 3130121"/>
              <a:gd name="connsiteY10" fmla="*/ 2203452 h 3975222"/>
              <a:gd name="connsiteX11" fmla="*/ 0 w 3130121"/>
              <a:gd name="connsiteY11" fmla="*/ 1089717 h 3975222"/>
              <a:gd name="connsiteX12" fmla="*/ 236546 w 3130121"/>
              <a:gd name="connsiteY12" fmla="*/ 852752 h 3975222"/>
              <a:gd name="connsiteX13" fmla="*/ 1895194 w 3130121"/>
              <a:gd name="connsiteY13" fmla="*/ 747414 h 3975222"/>
              <a:gd name="connsiteX14" fmla="*/ 2845141 w 3130121"/>
              <a:gd name="connsiteY14" fmla="*/ 747414 h 3975222"/>
              <a:gd name="connsiteX15" fmla="*/ 3130125 w 3130121"/>
              <a:gd name="connsiteY15" fmla="*/ 1031588 h 3975222"/>
              <a:gd name="connsiteX16" fmla="*/ 3130125 w 3130121"/>
              <a:gd name="connsiteY16" fmla="*/ 2322211 h 3975222"/>
              <a:gd name="connsiteX17" fmla="*/ 2845141 w 3130121"/>
              <a:gd name="connsiteY17" fmla="*/ 2606385 h 3975222"/>
              <a:gd name="connsiteX18" fmla="*/ 2845141 w 3130121"/>
              <a:gd name="connsiteY18" fmla="*/ 3518110 h 3975222"/>
              <a:gd name="connsiteX19" fmla="*/ 2572031 w 3130121"/>
              <a:gd name="connsiteY19" fmla="*/ 3802284 h 3975222"/>
              <a:gd name="connsiteX20" fmla="*/ 1895194 w 3130121"/>
              <a:gd name="connsiteY20" fmla="*/ 747414 h 3975222"/>
              <a:gd name="connsiteX21" fmla="*/ 644584 w 3130121"/>
              <a:gd name="connsiteY21" fmla="*/ -7 h 3975222"/>
              <a:gd name="connsiteX22" fmla="*/ 1028326 w 3130121"/>
              <a:gd name="connsiteY22" fmla="*/ 391258 h 3975222"/>
              <a:gd name="connsiteX23" fmla="*/ 644584 w 3130121"/>
              <a:gd name="connsiteY23" fmla="*/ 782523 h 3975222"/>
              <a:gd name="connsiteX24" fmla="*/ 260842 w 3130121"/>
              <a:gd name="connsiteY24" fmla="*/ 391258 h 3975222"/>
              <a:gd name="connsiteX25" fmla="*/ 644584 w 3130121"/>
              <a:gd name="connsiteY25" fmla="*/ -7 h 3975222"/>
              <a:gd name="connsiteX26" fmla="*/ 2367657 w 3130121"/>
              <a:gd name="connsiteY26" fmla="*/ 662141 h 3975222"/>
              <a:gd name="connsiteX27" fmla="*/ 2819118 w 3130121"/>
              <a:gd name="connsiteY27" fmla="*/ 208172 h 3975222"/>
              <a:gd name="connsiteX28" fmla="*/ 2367657 w 3130121"/>
              <a:gd name="connsiteY28" fmla="*/ 662141 h 3975222"/>
              <a:gd name="connsiteX0" fmla="*/ 236546 w 3130121"/>
              <a:gd name="connsiteY0" fmla="*/ 852766 h 3581136"/>
              <a:gd name="connsiteX1" fmla="*/ 1052628 w 3130121"/>
              <a:gd name="connsiteY1" fmla="*/ 852766 h 3581136"/>
              <a:gd name="connsiteX2" fmla="*/ 1289174 w 3130121"/>
              <a:gd name="connsiteY2" fmla="*/ 1089731 h 3581136"/>
              <a:gd name="connsiteX3" fmla="*/ 1289174 w 3130121"/>
              <a:gd name="connsiteY3" fmla="*/ 2203466 h 3581136"/>
              <a:gd name="connsiteX4" fmla="*/ 1052628 w 3130121"/>
              <a:gd name="connsiteY4" fmla="*/ 2440431 h 3581136"/>
              <a:gd name="connsiteX5" fmla="*/ 1052628 w 3130121"/>
              <a:gd name="connsiteY5" fmla="*/ 3234263 h 3581136"/>
              <a:gd name="connsiteX6" fmla="*/ 827910 w 3130121"/>
              <a:gd name="connsiteY6" fmla="*/ 3471228 h 3581136"/>
              <a:gd name="connsiteX7" fmla="*/ 473091 w 3130121"/>
              <a:gd name="connsiteY7" fmla="*/ 3471228 h 3581136"/>
              <a:gd name="connsiteX8" fmla="*/ 236546 w 3130121"/>
              <a:gd name="connsiteY8" fmla="*/ 3234263 h 3581136"/>
              <a:gd name="connsiteX9" fmla="*/ 236546 w 3130121"/>
              <a:gd name="connsiteY9" fmla="*/ 2440431 h 3581136"/>
              <a:gd name="connsiteX10" fmla="*/ 0 w 3130121"/>
              <a:gd name="connsiteY10" fmla="*/ 2203466 h 3581136"/>
              <a:gd name="connsiteX11" fmla="*/ 0 w 3130121"/>
              <a:gd name="connsiteY11" fmla="*/ 1089731 h 3581136"/>
              <a:gd name="connsiteX12" fmla="*/ 236546 w 3130121"/>
              <a:gd name="connsiteY12" fmla="*/ 852766 h 3581136"/>
              <a:gd name="connsiteX13" fmla="*/ 1895194 w 3130121"/>
              <a:gd name="connsiteY13" fmla="*/ 747428 h 3581136"/>
              <a:gd name="connsiteX14" fmla="*/ 2845141 w 3130121"/>
              <a:gd name="connsiteY14" fmla="*/ 747428 h 3581136"/>
              <a:gd name="connsiteX15" fmla="*/ 3130125 w 3130121"/>
              <a:gd name="connsiteY15" fmla="*/ 1031602 h 3581136"/>
              <a:gd name="connsiteX16" fmla="*/ 3130125 w 3130121"/>
              <a:gd name="connsiteY16" fmla="*/ 2322225 h 3581136"/>
              <a:gd name="connsiteX17" fmla="*/ 2845141 w 3130121"/>
              <a:gd name="connsiteY17" fmla="*/ 2606399 h 3581136"/>
              <a:gd name="connsiteX18" fmla="*/ 2845141 w 3130121"/>
              <a:gd name="connsiteY18" fmla="*/ 3518124 h 3581136"/>
              <a:gd name="connsiteX19" fmla="*/ 1895194 w 3130121"/>
              <a:gd name="connsiteY19" fmla="*/ 747428 h 3581136"/>
              <a:gd name="connsiteX20" fmla="*/ 644584 w 3130121"/>
              <a:gd name="connsiteY20" fmla="*/ 7 h 3581136"/>
              <a:gd name="connsiteX21" fmla="*/ 1028326 w 3130121"/>
              <a:gd name="connsiteY21" fmla="*/ 391272 h 3581136"/>
              <a:gd name="connsiteX22" fmla="*/ 644584 w 3130121"/>
              <a:gd name="connsiteY22" fmla="*/ 782537 h 3581136"/>
              <a:gd name="connsiteX23" fmla="*/ 260842 w 3130121"/>
              <a:gd name="connsiteY23" fmla="*/ 391272 h 3581136"/>
              <a:gd name="connsiteX24" fmla="*/ 644584 w 3130121"/>
              <a:gd name="connsiteY24" fmla="*/ 7 h 3581136"/>
              <a:gd name="connsiteX25" fmla="*/ 2367657 w 3130121"/>
              <a:gd name="connsiteY25" fmla="*/ 662155 h 3581136"/>
              <a:gd name="connsiteX26" fmla="*/ 2819118 w 3130121"/>
              <a:gd name="connsiteY26" fmla="*/ 208186 h 3581136"/>
              <a:gd name="connsiteX27" fmla="*/ 2367657 w 3130121"/>
              <a:gd name="connsiteY27" fmla="*/ 662155 h 3581136"/>
              <a:gd name="connsiteX0" fmla="*/ 236546 w 3130121"/>
              <a:gd name="connsiteY0" fmla="*/ 852752 h 3471208"/>
              <a:gd name="connsiteX1" fmla="*/ 1052628 w 3130121"/>
              <a:gd name="connsiteY1" fmla="*/ 852752 h 3471208"/>
              <a:gd name="connsiteX2" fmla="*/ 1289174 w 3130121"/>
              <a:gd name="connsiteY2" fmla="*/ 1089717 h 3471208"/>
              <a:gd name="connsiteX3" fmla="*/ 1289174 w 3130121"/>
              <a:gd name="connsiteY3" fmla="*/ 2203452 h 3471208"/>
              <a:gd name="connsiteX4" fmla="*/ 1052628 w 3130121"/>
              <a:gd name="connsiteY4" fmla="*/ 2440417 h 3471208"/>
              <a:gd name="connsiteX5" fmla="*/ 1052628 w 3130121"/>
              <a:gd name="connsiteY5" fmla="*/ 3234249 h 3471208"/>
              <a:gd name="connsiteX6" fmla="*/ 827910 w 3130121"/>
              <a:gd name="connsiteY6" fmla="*/ 3471214 h 3471208"/>
              <a:gd name="connsiteX7" fmla="*/ 473091 w 3130121"/>
              <a:gd name="connsiteY7" fmla="*/ 3471214 h 3471208"/>
              <a:gd name="connsiteX8" fmla="*/ 236546 w 3130121"/>
              <a:gd name="connsiteY8" fmla="*/ 3234249 h 3471208"/>
              <a:gd name="connsiteX9" fmla="*/ 236546 w 3130121"/>
              <a:gd name="connsiteY9" fmla="*/ 2440417 h 3471208"/>
              <a:gd name="connsiteX10" fmla="*/ 0 w 3130121"/>
              <a:gd name="connsiteY10" fmla="*/ 2203452 h 3471208"/>
              <a:gd name="connsiteX11" fmla="*/ 0 w 3130121"/>
              <a:gd name="connsiteY11" fmla="*/ 1089717 h 3471208"/>
              <a:gd name="connsiteX12" fmla="*/ 236546 w 3130121"/>
              <a:gd name="connsiteY12" fmla="*/ 852752 h 3471208"/>
              <a:gd name="connsiteX13" fmla="*/ 1895194 w 3130121"/>
              <a:gd name="connsiteY13" fmla="*/ 747414 h 3471208"/>
              <a:gd name="connsiteX14" fmla="*/ 2845141 w 3130121"/>
              <a:gd name="connsiteY14" fmla="*/ 747414 h 3471208"/>
              <a:gd name="connsiteX15" fmla="*/ 3130125 w 3130121"/>
              <a:gd name="connsiteY15" fmla="*/ 1031588 h 3471208"/>
              <a:gd name="connsiteX16" fmla="*/ 3130125 w 3130121"/>
              <a:gd name="connsiteY16" fmla="*/ 2322211 h 3471208"/>
              <a:gd name="connsiteX17" fmla="*/ 2845141 w 3130121"/>
              <a:gd name="connsiteY17" fmla="*/ 2606385 h 3471208"/>
              <a:gd name="connsiteX18" fmla="*/ 1895194 w 3130121"/>
              <a:gd name="connsiteY18" fmla="*/ 747414 h 3471208"/>
              <a:gd name="connsiteX19" fmla="*/ 644584 w 3130121"/>
              <a:gd name="connsiteY19" fmla="*/ -7 h 3471208"/>
              <a:gd name="connsiteX20" fmla="*/ 1028326 w 3130121"/>
              <a:gd name="connsiteY20" fmla="*/ 391258 h 3471208"/>
              <a:gd name="connsiteX21" fmla="*/ 644584 w 3130121"/>
              <a:gd name="connsiteY21" fmla="*/ 782523 h 3471208"/>
              <a:gd name="connsiteX22" fmla="*/ 260842 w 3130121"/>
              <a:gd name="connsiteY22" fmla="*/ 391258 h 3471208"/>
              <a:gd name="connsiteX23" fmla="*/ 644584 w 3130121"/>
              <a:gd name="connsiteY23" fmla="*/ -7 h 3471208"/>
              <a:gd name="connsiteX24" fmla="*/ 2367657 w 3130121"/>
              <a:gd name="connsiteY24" fmla="*/ 662141 h 3471208"/>
              <a:gd name="connsiteX25" fmla="*/ 2819118 w 3130121"/>
              <a:gd name="connsiteY25" fmla="*/ 208172 h 3471208"/>
              <a:gd name="connsiteX26" fmla="*/ 2367657 w 3130121"/>
              <a:gd name="connsiteY26" fmla="*/ 662141 h 3471208"/>
              <a:gd name="connsiteX0" fmla="*/ 236546 w 3130121"/>
              <a:gd name="connsiteY0" fmla="*/ 852766 h 3471222"/>
              <a:gd name="connsiteX1" fmla="*/ 1052628 w 3130121"/>
              <a:gd name="connsiteY1" fmla="*/ 852766 h 3471222"/>
              <a:gd name="connsiteX2" fmla="*/ 1289174 w 3130121"/>
              <a:gd name="connsiteY2" fmla="*/ 1089731 h 3471222"/>
              <a:gd name="connsiteX3" fmla="*/ 1289174 w 3130121"/>
              <a:gd name="connsiteY3" fmla="*/ 2203466 h 3471222"/>
              <a:gd name="connsiteX4" fmla="*/ 1052628 w 3130121"/>
              <a:gd name="connsiteY4" fmla="*/ 2440431 h 3471222"/>
              <a:gd name="connsiteX5" fmla="*/ 1052628 w 3130121"/>
              <a:gd name="connsiteY5" fmla="*/ 3234263 h 3471222"/>
              <a:gd name="connsiteX6" fmla="*/ 827910 w 3130121"/>
              <a:gd name="connsiteY6" fmla="*/ 3471228 h 3471222"/>
              <a:gd name="connsiteX7" fmla="*/ 473091 w 3130121"/>
              <a:gd name="connsiteY7" fmla="*/ 3471228 h 3471222"/>
              <a:gd name="connsiteX8" fmla="*/ 236546 w 3130121"/>
              <a:gd name="connsiteY8" fmla="*/ 3234263 h 3471222"/>
              <a:gd name="connsiteX9" fmla="*/ 236546 w 3130121"/>
              <a:gd name="connsiteY9" fmla="*/ 2440431 h 3471222"/>
              <a:gd name="connsiteX10" fmla="*/ 0 w 3130121"/>
              <a:gd name="connsiteY10" fmla="*/ 2203466 h 3471222"/>
              <a:gd name="connsiteX11" fmla="*/ 0 w 3130121"/>
              <a:gd name="connsiteY11" fmla="*/ 1089731 h 3471222"/>
              <a:gd name="connsiteX12" fmla="*/ 236546 w 3130121"/>
              <a:gd name="connsiteY12" fmla="*/ 852766 h 3471222"/>
              <a:gd name="connsiteX13" fmla="*/ 1895194 w 3130121"/>
              <a:gd name="connsiteY13" fmla="*/ 747428 h 3471222"/>
              <a:gd name="connsiteX14" fmla="*/ 2845141 w 3130121"/>
              <a:gd name="connsiteY14" fmla="*/ 747428 h 3471222"/>
              <a:gd name="connsiteX15" fmla="*/ 3130125 w 3130121"/>
              <a:gd name="connsiteY15" fmla="*/ 1031602 h 3471222"/>
              <a:gd name="connsiteX16" fmla="*/ 2845141 w 3130121"/>
              <a:gd name="connsiteY16" fmla="*/ 2606399 h 3471222"/>
              <a:gd name="connsiteX17" fmla="*/ 1895194 w 3130121"/>
              <a:gd name="connsiteY17" fmla="*/ 747428 h 3471222"/>
              <a:gd name="connsiteX18" fmla="*/ 644584 w 3130121"/>
              <a:gd name="connsiteY18" fmla="*/ 7 h 3471222"/>
              <a:gd name="connsiteX19" fmla="*/ 1028326 w 3130121"/>
              <a:gd name="connsiteY19" fmla="*/ 391272 h 3471222"/>
              <a:gd name="connsiteX20" fmla="*/ 644584 w 3130121"/>
              <a:gd name="connsiteY20" fmla="*/ 782537 h 3471222"/>
              <a:gd name="connsiteX21" fmla="*/ 260842 w 3130121"/>
              <a:gd name="connsiteY21" fmla="*/ 391272 h 3471222"/>
              <a:gd name="connsiteX22" fmla="*/ 644584 w 3130121"/>
              <a:gd name="connsiteY22" fmla="*/ 7 h 3471222"/>
              <a:gd name="connsiteX23" fmla="*/ 2367657 w 3130121"/>
              <a:gd name="connsiteY23" fmla="*/ 662155 h 3471222"/>
              <a:gd name="connsiteX24" fmla="*/ 2819118 w 3130121"/>
              <a:gd name="connsiteY24" fmla="*/ 208186 h 3471222"/>
              <a:gd name="connsiteX25" fmla="*/ 2367657 w 3130121"/>
              <a:gd name="connsiteY25" fmla="*/ 662155 h 3471222"/>
              <a:gd name="connsiteX0" fmla="*/ 236546 w 3130121"/>
              <a:gd name="connsiteY0" fmla="*/ 852752 h 3471208"/>
              <a:gd name="connsiteX1" fmla="*/ 1052628 w 3130121"/>
              <a:gd name="connsiteY1" fmla="*/ 852752 h 3471208"/>
              <a:gd name="connsiteX2" fmla="*/ 1289174 w 3130121"/>
              <a:gd name="connsiteY2" fmla="*/ 1089717 h 3471208"/>
              <a:gd name="connsiteX3" fmla="*/ 1289174 w 3130121"/>
              <a:gd name="connsiteY3" fmla="*/ 2203452 h 3471208"/>
              <a:gd name="connsiteX4" fmla="*/ 1052628 w 3130121"/>
              <a:gd name="connsiteY4" fmla="*/ 2440417 h 3471208"/>
              <a:gd name="connsiteX5" fmla="*/ 1052628 w 3130121"/>
              <a:gd name="connsiteY5" fmla="*/ 3234249 h 3471208"/>
              <a:gd name="connsiteX6" fmla="*/ 827910 w 3130121"/>
              <a:gd name="connsiteY6" fmla="*/ 3471214 h 3471208"/>
              <a:gd name="connsiteX7" fmla="*/ 473091 w 3130121"/>
              <a:gd name="connsiteY7" fmla="*/ 3471214 h 3471208"/>
              <a:gd name="connsiteX8" fmla="*/ 236546 w 3130121"/>
              <a:gd name="connsiteY8" fmla="*/ 3234249 h 3471208"/>
              <a:gd name="connsiteX9" fmla="*/ 236546 w 3130121"/>
              <a:gd name="connsiteY9" fmla="*/ 2440417 h 3471208"/>
              <a:gd name="connsiteX10" fmla="*/ 0 w 3130121"/>
              <a:gd name="connsiteY10" fmla="*/ 2203452 h 3471208"/>
              <a:gd name="connsiteX11" fmla="*/ 0 w 3130121"/>
              <a:gd name="connsiteY11" fmla="*/ 1089717 h 3471208"/>
              <a:gd name="connsiteX12" fmla="*/ 236546 w 3130121"/>
              <a:gd name="connsiteY12" fmla="*/ 852752 h 3471208"/>
              <a:gd name="connsiteX13" fmla="*/ 1895194 w 3130121"/>
              <a:gd name="connsiteY13" fmla="*/ 747414 h 3471208"/>
              <a:gd name="connsiteX14" fmla="*/ 3130125 w 3130121"/>
              <a:gd name="connsiteY14" fmla="*/ 1031588 h 3471208"/>
              <a:gd name="connsiteX15" fmla="*/ 2845141 w 3130121"/>
              <a:gd name="connsiteY15" fmla="*/ 2606385 h 3471208"/>
              <a:gd name="connsiteX16" fmla="*/ 1895194 w 3130121"/>
              <a:gd name="connsiteY16" fmla="*/ 747414 h 3471208"/>
              <a:gd name="connsiteX17" fmla="*/ 644584 w 3130121"/>
              <a:gd name="connsiteY17" fmla="*/ -7 h 3471208"/>
              <a:gd name="connsiteX18" fmla="*/ 1028326 w 3130121"/>
              <a:gd name="connsiteY18" fmla="*/ 391258 h 3471208"/>
              <a:gd name="connsiteX19" fmla="*/ 644584 w 3130121"/>
              <a:gd name="connsiteY19" fmla="*/ 782523 h 3471208"/>
              <a:gd name="connsiteX20" fmla="*/ 260842 w 3130121"/>
              <a:gd name="connsiteY20" fmla="*/ 391258 h 3471208"/>
              <a:gd name="connsiteX21" fmla="*/ 644584 w 3130121"/>
              <a:gd name="connsiteY21" fmla="*/ -7 h 3471208"/>
              <a:gd name="connsiteX22" fmla="*/ 2367657 w 3130121"/>
              <a:gd name="connsiteY22" fmla="*/ 662141 h 3471208"/>
              <a:gd name="connsiteX23" fmla="*/ 2819118 w 3130121"/>
              <a:gd name="connsiteY23" fmla="*/ 208172 h 3471208"/>
              <a:gd name="connsiteX24" fmla="*/ 2367657 w 3130121"/>
              <a:gd name="connsiteY24" fmla="*/ 662141 h 3471208"/>
              <a:gd name="connsiteX0" fmla="*/ 236546 w 2845145"/>
              <a:gd name="connsiteY0" fmla="*/ 852766 h 3471222"/>
              <a:gd name="connsiteX1" fmla="*/ 1052628 w 2845145"/>
              <a:gd name="connsiteY1" fmla="*/ 852766 h 3471222"/>
              <a:gd name="connsiteX2" fmla="*/ 1289174 w 2845145"/>
              <a:gd name="connsiteY2" fmla="*/ 1089731 h 3471222"/>
              <a:gd name="connsiteX3" fmla="*/ 1289174 w 2845145"/>
              <a:gd name="connsiteY3" fmla="*/ 2203466 h 3471222"/>
              <a:gd name="connsiteX4" fmla="*/ 1052628 w 2845145"/>
              <a:gd name="connsiteY4" fmla="*/ 2440431 h 3471222"/>
              <a:gd name="connsiteX5" fmla="*/ 1052628 w 2845145"/>
              <a:gd name="connsiteY5" fmla="*/ 3234263 h 3471222"/>
              <a:gd name="connsiteX6" fmla="*/ 827910 w 2845145"/>
              <a:gd name="connsiteY6" fmla="*/ 3471228 h 3471222"/>
              <a:gd name="connsiteX7" fmla="*/ 473091 w 2845145"/>
              <a:gd name="connsiteY7" fmla="*/ 3471228 h 3471222"/>
              <a:gd name="connsiteX8" fmla="*/ 236546 w 2845145"/>
              <a:gd name="connsiteY8" fmla="*/ 3234263 h 3471222"/>
              <a:gd name="connsiteX9" fmla="*/ 236546 w 2845145"/>
              <a:gd name="connsiteY9" fmla="*/ 2440431 h 3471222"/>
              <a:gd name="connsiteX10" fmla="*/ 0 w 2845145"/>
              <a:gd name="connsiteY10" fmla="*/ 2203466 h 3471222"/>
              <a:gd name="connsiteX11" fmla="*/ 0 w 2845145"/>
              <a:gd name="connsiteY11" fmla="*/ 1089731 h 3471222"/>
              <a:gd name="connsiteX12" fmla="*/ 236546 w 2845145"/>
              <a:gd name="connsiteY12" fmla="*/ 852766 h 3471222"/>
              <a:gd name="connsiteX13" fmla="*/ 1895194 w 2845145"/>
              <a:gd name="connsiteY13" fmla="*/ 747428 h 3471222"/>
              <a:gd name="connsiteX14" fmla="*/ 2845141 w 2845145"/>
              <a:gd name="connsiteY14" fmla="*/ 2606399 h 3471222"/>
              <a:gd name="connsiteX15" fmla="*/ 1895194 w 2845145"/>
              <a:gd name="connsiteY15" fmla="*/ 747428 h 3471222"/>
              <a:gd name="connsiteX16" fmla="*/ 644584 w 2845145"/>
              <a:gd name="connsiteY16" fmla="*/ 7 h 3471222"/>
              <a:gd name="connsiteX17" fmla="*/ 1028326 w 2845145"/>
              <a:gd name="connsiteY17" fmla="*/ 391272 h 3471222"/>
              <a:gd name="connsiteX18" fmla="*/ 644584 w 2845145"/>
              <a:gd name="connsiteY18" fmla="*/ 782537 h 3471222"/>
              <a:gd name="connsiteX19" fmla="*/ 260842 w 2845145"/>
              <a:gd name="connsiteY19" fmla="*/ 391272 h 3471222"/>
              <a:gd name="connsiteX20" fmla="*/ 644584 w 2845145"/>
              <a:gd name="connsiteY20" fmla="*/ 7 h 3471222"/>
              <a:gd name="connsiteX21" fmla="*/ 2367657 w 2845145"/>
              <a:gd name="connsiteY21" fmla="*/ 662155 h 3471222"/>
              <a:gd name="connsiteX22" fmla="*/ 2819118 w 2845145"/>
              <a:gd name="connsiteY22" fmla="*/ 208186 h 3471222"/>
              <a:gd name="connsiteX23" fmla="*/ 2367657 w 2845145"/>
              <a:gd name="connsiteY23" fmla="*/ 662155 h 3471222"/>
              <a:gd name="connsiteX0" fmla="*/ 236546 w 2819115"/>
              <a:gd name="connsiteY0" fmla="*/ 852752 h 3471208"/>
              <a:gd name="connsiteX1" fmla="*/ 1052628 w 2819115"/>
              <a:gd name="connsiteY1" fmla="*/ 852752 h 3471208"/>
              <a:gd name="connsiteX2" fmla="*/ 1289174 w 2819115"/>
              <a:gd name="connsiteY2" fmla="*/ 1089717 h 3471208"/>
              <a:gd name="connsiteX3" fmla="*/ 1289174 w 2819115"/>
              <a:gd name="connsiteY3" fmla="*/ 2203452 h 3471208"/>
              <a:gd name="connsiteX4" fmla="*/ 1052628 w 2819115"/>
              <a:gd name="connsiteY4" fmla="*/ 2440417 h 3471208"/>
              <a:gd name="connsiteX5" fmla="*/ 1052628 w 2819115"/>
              <a:gd name="connsiteY5" fmla="*/ 3234249 h 3471208"/>
              <a:gd name="connsiteX6" fmla="*/ 827910 w 2819115"/>
              <a:gd name="connsiteY6" fmla="*/ 3471214 h 3471208"/>
              <a:gd name="connsiteX7" fmla="*/ 473091 w 2819115"/>
              <a:gd name="connsiteY7" fmla="*/ 3471214 h 3471208"/>
              <a:gd name="connsiteX8" fmla="*/ 236546 w 2819115"/>
              <a:gd name="connsiteY8" fmla="*/ 3234249 h 3471208"/>
              <a:gd name="connsiteX9" fmla="*/ 236546 w 2819115"/>
              <a:gd name="connsiteY9" fmla="*/ 2440417 h 3471208"/>
              <a:gd name="connsiteX10" fmla="*/ 0 w 2819115"/>
              <a:gd name="connsiteY10" fmla="*/ 2203452 h 3471208"/>
              <a:gd name="connsiteX11" fmla="*/ 0 w 2819115"/>
              <a:gd name="connsiteY11" fmla="*/ 1089717 h 3471208"/>
              <a:gd name="connsiteX12" fmla="*/ 236546 w 2819115"/>
              <a:gd name="connsiteY12" fmla="*/ 852752 h 3471208"/>
              <a:gd name="connsiteX13" fmla="*/ 644584 w 2819115"/>
              <a:gd name="connsiteY13" fmla="*/ -7 h 3471208"/>
              <a:gd name="connsiteX14" fmla="*/ 1028326 w 2819115"/>
              <a:gd name="connsiteY14" fmla="*/ 391258 h 3471208"/>
              <a:gd name="connsiteX15" fmla="*/ 644584 w 2819115"/>
              <a:gd name="connsiteY15" fmla="*/ 782523 h 3471208"/>
              <a:gd name="connsiteX16" fmla="*/ 260842 w 2819115"/>
              <a:gd name="connsiteY16" fmla="*/ 391258 h 3471208"/>
              <a:gd name="connsiteX17" fmla="*/ 644584 w 2819115"/>
              <a:gd name="connsiteY17" fmla="*/ -7 h 3471208"/>
              <a:gd name="connsiteX18" fmla="*/ 2367657 w 2819115"/>
              <a:gd name="connsiteY18" fmla="*/ 662141 h 3471208"/>
              <a:gd name="connsiteX19" fmla="*/ 2819118 w 2819115"/>
              <a:gd name="connsiteY19" fmla="*/ 208172 h 3471208"/>
              <a:gd name="connsiteX20" fmla="*/ 2367657 w 2819115"/>
              <a:gd name="connsiteY20" fmla="*/ 662141 h 3471208"/>
              <a:gd name="connsiteX0" fmla="*/ 236546 w 1289173"/>
              <a:gd name="connsiteY0" fmla="*/ 852766 h 3471222"/>
              <a:gd name="connsiteX1" fmla="*/ 1052628 w 1289173"/>
              <a:gd name="connsiteY1" fmla="*/ 852766 h 3471222"/>
              <a:gd name="connsiteX2" fmla="*/ 1289174 w 1289173"/>
              <a:gd name="connsiteY2" fmla="*/ 1089731 h 3471222"/>
              <a:gd name="connsiteX3" fmla="*/ 1289174 w 1289173"/>
              <a:gd name="connsiteY3" fmla="*/ 2203466 h 3471222"/>
              <a:gd name="connsiteX4" fmla="*/ 1052628 w 1289173"/>
              <a:gd name="connsiteY4" fmla="*/ 2440431 h 3471222"/>
              <a:gd name="connsiteX5" fmla="*/ 1052628 w 1289173"/>
              <a:gd name="connsiteY5" fmla="*/ 3234263 h 3471222"/>
              <a:gd name="connsiteX6" fmla="*/ 827910 w 1289173"/>
              <a:gd name="connsiteY6" fmla="*/ 3471228 h 3471222"/>
              <a:gd name="connsiteX7" fmla="*/ 473091 w 1289173"/>
              <a:gd name="connsiteY7" fmla="*/ 3471228 h 3471222"/>
              <a:gd name="connsiteX8" fmla="*/ 236546 w 1289173"/>
              <a:gd name="connsiteY8" fmla="*/ 3234263 h 3471222"/>
              <a:gd name="connsiteX9" fmla="*/ 236546 w 1289173"/>
              <a:gd name="connsiteY9" fmla="*/ 2440431 h 3471222"/>
              <a:gd name="connsiteX10" fmla="*/ 0 w 1289173"/>
              <a:gd name="connsiteY10" fmla="*/ 2203466 h 3471222"/>
              <a:gd name="connsiteX11" fmla="*/ 0 w 1289173"/>
              <a:gd name="connsiteY11" fmla="*/ 1089731 h 3471222"/>
              <a:gd name="connsiteX12" fmla="*/ 236546 w 1289173"/>
              <a:gd name="connsiteY12" fmla="*/ 852766 h 3471222"/>
              <a:gd name="connsiteX13" fmla="*/ 644584 w 1289173"/>
              <a:gd name="connsiteY13" fmla="*/ 7 h 3471222"/>
              <a:gd name="connsiteX14" fmla="*/ 1028326 w 1289173"/>
              <a:gd name="connsiteY14" fmla="*/ 391272 h 3471222"/>
              <a:gd name="connsiteX15" fmla="*/ 644584 w 1289173"/>
              <a:gd name="connsiteY15" fmla="*/ 782537 h 3471222"/>
              <a:gd name="connsiteX16" fmla="*/ 260842 w 1289173"/>
              <a:gd name="connsiteY16" fmla="*/ 391272 h 3471222"/>
              <a:gd name="connsiteX17" fmla="*/ 644584 w 1289173"/>
              <a:gd name="connsiteY17" fmla="*/ 7 h 34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89173" h="3471222">
                <a:moveTo>
                  <a:pt x="236546" y="852766"/>
                </a:moveTo>
                <a:lnTo>
                  <a:pt x="1052628" y="852766"/>
                </a:lnTo>
                <a:cubicBezTo>
                  <a:pt x="1182728" y="852766"/>
                  <a:pt x="1289174" y="959400"/>
                  <a:pt x="1289174" y="1089731"/>
                </a:cubicBezTo>
                <a:lnTo>
                  <a:pt x="1289174" y="2203466"/>
                </a:lnTo>
                <a:cubicBezTo>
                  <a:pt x="1289174" y="2333797"/>
                  <a:pt x="1182728" y="2440431"/>
                  <a:pt x="1052628" y="2440431"/>
                </a:cubicBezTo>
                <a:lnTo>
                  <a:pt x="1052628" y="3234263"/>
                </a:lnTo>
                <a:cubicBezTo>
                  <a:pt x="1052628" y="3364594"/>
                  <a:pt x="946183" y="3471228"/>
                  <a:pt x="827910" y="3471228"/>
                </a:cubicBezTo>
                <a:lnTo>
                  <a:pt x="473091" y="3471228"/>
                </a:lnTo>
                <a:cubicBezTo>
                  <a:pt x="342991" y="3471228"/>
                  <a:pt x="236546" y="3364594"/>
                  <a:pt x="236546" y="3234263"/>
                </a:cubicBezTo>
                <a:lnTo>
                  <a:pt x="236546" y="2440431"/>
                </a:lnTo>
                <a:cubicBezTo>
                  <a:pt x="106446" y="2440431"/>
                  <a:pt x="0" y="2333797"/>
                  <a:pt x="0" y="2203466"/>
                </a:cubicBezTo>
                <a:lnTo>
                  <a:pt x="0" y="1089731"/>
                </a:lnTo>
                <a:cubicBezTo>
                  <a:pt x="0" y="959400"/>
                  <a:pt x="106446" y="852766"/>
                  <a:pt x="236546" y="852766"/>
                </a:cubicBezTo>
                <a:close/>
                <a:moveTo>
                  <a:pt x="644584" y="7"/>
                </a:moveTo>
                <a:cubicBezTo>
                  <a:pt x="856519" y="7"/>
                  <a:pt x="1028326" y="175182"/>
                  <a:pt x="1028326" y="391272"/>
                </a:cubicBezTo>
                <a:cubicBezTo>
                  <a:pt x="1028326" y="607362"/>
                  <a:pt x="856519" y="782537"/>
                  <a:pt x="644584" y="782537"/>
                </a:cubicBezTo>
                <a:cubicBezTo>
                  <a:pt x="432649" y="782537"/>
                  <a:pt x="260842" y="607362"/>
                  <a:pt x="260842" y="391272"/>
                </a:cubicBezTo>
                <a:cubicBezTo>
                  <a:pt x="260842" y="175182"/>
                  <a:pt x="432649" y="7"/>
                  <a:pt x="644584" y="7"/>
                </a:cubicBezTo>
                <a:close/>
              </a:path>
            </a:pathLst>
          </a:custGeom>
          <a:solidFill>
            <a:schemeClr val="tx2">
              <a:lumMod val="75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69" tIns="140535" rIns="175669" bIns="140535" numCol="1" spcCol="0" rtlCol="0" fromWordArt="0" anchor="t" anchorCtr="0" forceAA="0" compatLnSpc="1">
            <a:prstTxWarp prst="textNoShape">
              <a:avLst/>
            </a:prstTxWarp>
            <a:noAutofit/>
          </a:bodyPr>
          <a:lstStyle/>
          <a:p>
            <a:pPr algn="ctr" defTabSz="895643" fontAlgn="base">
              <a:lnSpc>
                <a:spcPct val="90000"/>
              </a:lnSpc>
              <a:spcBef>
                <a:spcPct val="0"/>
              </a:spcBef>
              <a:spcAft>
                <a:spcPct val="0"/>
              </a:spcAft>
              <a:defRPr/>
            </a:pPr>
            <a:endParaRPr lang="en-US" sz="1960" b="1" kern="0" dirty="0">
              <a:gradFill>
                <a:gsLst>
                  <a:gs pos="0">
                    <a:srgbClr val="FFFFFF"/>
                  </a:gs>
                  <a:gs pos="100000">
                    <a:srgbClr val="FFFFFF"/>
                  </a:gs>
                </a:gsLst>
                <a:lin ang="5400000" scaled="0"/>
              </a:gradFill>
              <a:ea typeface="Segoe UI" pitchFamily="34" charset="0"/>
              <a:cs typeface="Segoe UI" pitchFamily="34" charset="0"/>
            </a:endParaRPr>
          </a:p>
        </p:txBody>
      </p:sp>
      <p:sp>
        <p:nvSpPr>
          <p:cNvPr id="250" name="Freeform 48"/>
          <p:cNvSpPr>
            <a:spLocks noChangeAspect="1"/>
          </p:cNvSpPr>
          <p:nvPr/>
        </p:nvSpPr>
        <p:spPr bwMode="black">
          <a:xfrm>
            <a:off x="5094612" y="1979536"/>
            <a:ext cx="111107" cy="252300"/>
          </a:xfrm>
          <a:custGeom>
            <a:avLst/>
            <a:gdLst>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446148 w 4740335"/>
              <a:gd name="connsiteY9" fmla="*/ 2449249 h 4048081"/>
              <a:gd name="connsiteX10" fmla="*/ 3446148 w 4740335"/>
              <a:gd name="connsiteY10" fmla="*/ 1335514 h 4048081"/>
              <a:gd name="connsiteX11" fmla="*/ 3683614 w 4740335"/>
              <a:gd name="connsiteY11" fmla="*/ 1098549 h 4048081"/>
              <a:gd name="connsiteX12" fmla="*/ 236546 w 4740335"/>
              <a:gd name="connsiteY12" fmla="*/ 1098549 h 4048081"/>
              <a:gd name="connsiteX13" fmla="*/ 1052628 w 4740335"/>
              <a:gd name="connsiteY13" fmla="*/ 1098549 h 4048081"/>
              <a:gd name="connsiteX14" fmla="*/ 1289174 w 4740335"/>
              <a:gd name="connsiteY14" fmla="*/ 1335514 h 4048081"/>
              <a:gd name="connsiteX15" fmla="*/ 1289174 w 4740335"/>
              <a:gd name="connsiteY15" fmla="*/ 2449249 h 4048081"/>
              <a:gd name="connsiteX16" fmla="*/ 1052628 w 4740335"/>
              <a:gd name="connsiteY16" fmla="*/ 2686214 h 4048081"/>
              <a:gd name="connsiteX17" fmla="*/ 1052628 w 4740335"/>
              <a:gd name="connsiteY17" fmla="*/ 3480046 h 4048081"/>
              <a:gd name="connsiteX18" fmla="*/ 827910 w 4740335"/>
              <a:gd name="connsiteY18" fmla="*/ 3717011 h 4048081"/>
              <a:gd name="connsiteX19" fmla="*/ 473091 w 4740335"/>
              <a:gd name="connsiteY19" fmla="*/ 3717011 h 4048081"/>
              <a:gd name="connsiteX20" fmla="*/ 236546 w 4740335"/>
              <a:gd name="connsiteY20" fmla="*/ 3480046 h 4048081"/>
              <a:gd name="connsiteX21" fmla="*/ 236546 w 4740335"/>
              <a:gd name="connsiteY21" fmla="*/ 2686214 h 4048081"/>
              <a:gd name="connsiteX22" fmla="*/ 0 w 4740335"/>
              <a:gd name="connsiteY22" fmla="*/ 2449249 h 4048081"/>
              <a:gd name="connsiteX23" fmla="*/ 0 w 4740335"/>
              <a:gd name="connsiteY23" fmla="*/ 1335514 h 4048081"/>
              <a:gd name="connsiteX24" fmla="*/ 236546 w 4740335"/>
              <a:gd name="connsiteY24" fmla="*/ 1098549 h 4048081"/>
              <a:gd name="connsiteX25" fmla="*/ 1895194 w 4740335"/>
              <a:gd name="connsiteY25" fmla="*/ 993211 h 4048081"/>
              <a:gd name="connsiteX26" fmla="*/ 2845141 w 4740335"/>
              <a:gd name="connsiteY26" fmla="*/ 993211 h 4048081"/>
              <a:gd name="connsiteX27" fmla="*/ 3130125 w 4740335"/>
              <a:gd name="connsiteY27" fmla="*/ 1277385 h 4048081"/>
              <a:gd name="connsiteX28" fmla="*/ 3130125 w 4740335"/>
              <a:gd name="connsiteY28" fmla="*/ 2568008 h 4048081"/>
              <a:gd name="connsiteX29" fmla="*/ 2845141 w 4740335"/>
              <a:gd name="connsiteY29" fmla="*/ 2852182 h 4048081"/>
              <a:gd name="connsiteX30" fmla="*/ 2845141 w 4740335"/>
              <a:gd name="connsiteY30" fmla="*/ 3763907 h 4048081"/>
              <a:gd name="connsiteX31" fmla="*/ 2572031 w 4740335"/>
              <a:gd name="connsiteY31" fmla="*/ 4048081 h 4048081"/>
              <a:gd name="connsiteX32" fmla="*/ 2168304 w 4740335"/>
              <a:gd name="connsiteY32" fmla="*/ 4048081 h 4048081"/>
              <a:gd name="connsiteX33" fmla="*/ 1895194 w 4740335"/>
              <a:gd name="connsiteY33" fmla="*/ 3763907 h 4048081"/>
              <a:gd name="connsiteX34" fmla="*/ 1895194 w 4740335"/>
              <a:gd name="connsiteY34" fmla="*/ 2852182 h 4048081"/>
              <a:gd name="connsiteX35" fmla="*/ 1610210 w 4740335"/>
              <a:gd name="connsiteY35" fmla="*/ 2568008 h 4048081"/>
              <a:gd name="connsiteX36" fmla="*/ 1610210 w 4740335"/>
              <a:gd name="connsiteY36" fmla="*/ 1277385 h 4048081"/>
              <a:gd name="connsiteX37" fmla="*/ 1895194 w 4740335"/>
              <a:gd name="connsiteY37" fmla="*/ 993211 h 4048081"/>
              <a:gd name="connsiteX38" fmla="*/ 4093246 w 4740335"/>
              <a:gd name="connsiteY38" fmla="*/ 245790 h 4048081"/>
              <a:gd name="connsiteX39" fmla="*/ 4479495 w 4740335"/>
              <a:gd name="connsiteY39" fmla="*/ 637055 h 4048081"/>
              <a:gd name="connsiteX40" fmla="*/ 4093246 w 4740335"/>
              <a:gd name="connsiteY40" fmla="*/ 1028320 h 4048081"/>
              <a:gd name="connsiteX41" fmla="*/ 3706997 w 4740335"/>
              <a:gd name="connsiteY41" fmla="*/ 637055 h 4048081"/>
              <a:gd name="connsiteX42" fmla="*/ 4093246 w 4740335"/>
              <a:gd name="connsiteY42" fmla="*/ 245790 h 4048081"/>
              <a:gd name="connsiteX43" fmla="*/ 644584 w 4740335"/>
              <a:gd name="connsiteY43" fmla="*/ 245790 h 4048081"/>
              <a:gd name="connsiteX44" fmla="*/ 1028326 w 4740335"/>
              <a:gd name="connsiteY44" fmla="*/ 637055 h 4048081"/>
              <a:gd name="connsiteX45" fmla="*/ 644584 w 4740335"/>
              <a:gd name="connsiteY45" fmla="*/ 1028320 h 4048081"/>
              <a:gd name="connsiteX46" fmla="*/ 260842 w 4740335"/>
              <a:gd name="connsiteY46" fmla="*/ 637055 h 4048081"/>
              <a:gd name="connsiteX47" fmla="*/ 644584 w 4740335"/>
              <a:gd name="connsiteY47" fmla="*/ 245790 h 4048081"/>
              <a:gd name="connsiteX48" fmla="*/ 2367657 w 4740335"/>
              <a:gd name="connsiteY48" fmla="*/ 0 h 4048081"/>
              <a:gd name="connsiteX49" fmla="*/ 2819118 w 4740335"/>
              <a:gd name="connsiteY49" fmla="*/ 453969 h 4048081"/>
              <a:gd name="connsiteX50" fmla="*/ 2367657 w 4740335"/>
              <a:gd name="connsiteY50" fmla="*/ 907938 h 4048081"/>
              <a:gd name="connsiteX51" fmla="*/ 1916196 w 4740335"/>
              <a:gd name="connsiteY51" fmla="*/ 453969 h 4048081"/>
              <a:gd name="connsiteX52" fmla="*/ 2367657 w 4740335"/>
              <a:gd name="connsiteY52"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446148 w 4740335"/>
              <a:gd name="connsiteY9" fmla="*/ 1335514 h 4048081"/>
              <a:gd name="connsiteX10" fmla="*/ 3683614 w 4740335"/>
              <a:gd name="connsiteY10" fmla="*/ 1098549 h 4048081"/>
              <a:gd name="connsiteX11" fmla="*/ 236546 w 4740335"/>
              <a:gd name="connsiteY11" fmla="*/ 1098549 h 4048081"/>
              <a:gd name="connsiteX12" fmla="*/ 1052628 w 4740335"/>
              <a:gd name="connsiteY12" fmla="*/ 1098549 h 4048081"/>
              <a:gd name="connsiteX13" fmla="*/ 1289174 w 4740335"/>
              <a:gd name="connsiteY13" fmla="*/ 1335514 h 4048081"/>
              <a:gd name="connsiteX14" fmla="*/ 1289174 w 4740335"/>
              <a:gd name="connsiteY14" fmla="*/ 2449249 h 4048081"/>
              <a:gd name="connsiteX15" fmla="*/ 1052628 w 4740335"/>
              <a:gd name="connsiteY15" fmla="*/ 2686214 h 4048081"/>
              <a:gd name="connsiteX16" fmla="*/ 1052628 w 4740335"/>
              <a:gd name="connsiteY16" fmla="*/ 3480046 h 4048081"/>
              <a:gd name="connsiteX17" fmla="*/ 827910 w 4740335"/>
              <a:gd name="connsiteY17" fmla="*/ 3717011 h 4048081"/>
              <a:gd name="connsiteX18" fmla="*/ 473091 w 4740335"/>
              <a:gd name="connsiteY18" fmla="*/ 3717011 h 4048081"/>
              <a:gd name="connsiteX19" fmla="*/ 236546 w 4740335"/>
              <a:gd name="connsiteY19" fmla="*/ 3480046 h 4048081"/>
              <a:gd name="connsiteX20" fmla="*/ 236546 w 4740335"/>
              <a:gd name="connsiteY20" fmla="*/ 2686214 h 4048081"/>
              <a:gd name="connsiteX21" fmla="*/ 0 w 4740335"/>
              <a:gd name="connsiteY21" fmla="*/ 2449249 h 4048081"/>
              <a:gd name="connsiteX22" fmla="*/ 0 w 4740335"/>
              <a:gd name="connsiteY22" fmla="*/ 1335514 h 4048081"/>
              <a:gd name="connsiteX23" fmla="*/ 236546 w 4740335"/>
              <a:gd name="connsiteY23" fmla="*/ 1098549 h 4048081"/>
              <a:gd name="connsiteX24" fmla="*/ 1895194 w 4740335"/>
              <a:gd name="connsiteY24" fmla="*/ 993211 h 4048081"/>
              <a:gd name="connsiteX25" fmla="*/ 2845141 w 4740335"/>
              <a:gd name="connsiteY25" fmla="*/ 993211 h 4048081"/>
              <a:gd name="connsiteX26" fmla="*/ 3130125 w 4740335"/>
              <a:gd name="connsiteY26" fmla="*/ 1277385 h 4048081"/>
              <a:gd name="connsiteX27" fmla="*/ 3130125 w 4740335"/>
              <a:gd name="connsiteY27" fmla="*/ 2568008 h 4048081"/>
              <a:gd name="connsiteX28" fmla="*/ 2845141 w 4740335"/>
              <a:gd name="connsiteY28" fmla="*/ 2852182 h 4048081"/>
              <a:gd name="connsiteX29" fmla="*/ 2845141 w 4740335"/>
              <a:gd name="connsiteY29" fmla="*/ 3763907 h 4048081"/>
              <a:gd name="connsiteX30" fmla="*/ 2572031 w 4740335"/>
              <a:gd name="connsiteY30" fmla="*/ 4048081 h 4048081"/>
              <a:gd name="connsiteX31" fmla="*/ 2168304 w 4740335"/>
              <a:gd name="connsiteY31" fmla="*/ 4048081 h 4048081"/>
              <a:gd name="connsiteX32" fmla="*/ 1895194 w 4740335"/>
              <a:gd name="connsiteY32" fmla="*/ 3763907 h 4048081"/>
              <a:gd name="connsiteX33" fmla="*/ 1895194 w 4740335"/>
              <a:gd name="connsiteY33" fmla="*/ 2852182 h 4048081"/>
              <a:gd name="connsiteX34" fmla="*/ 1610210 w 4740335"/>
              <a:gd name="connsiteY34" fmla="*/ 2568008 h 4048081"/>
              <a:gd name="connsiteX35" fmla="*/ 1610210 w 4740335"/>
              <a:gd name="connsiteY35" fmla="*/ 1277385 h 4048081"/>
              <a:gd name="connsiteX36" fmla="*/ 1895194 w 4740335"/>
              <a:gd name="connsiteY36" fmla="*/ 993211 h 4048081"/>
              <a:gd name="connsiteX37" fmla="*/ 4093246 w 4740335"/>
              <a:gd name="connsiteY37" fmla="*/ 245790 h 4048081"/>
              <a:gd name="connsiteX38" fmla="*/ 4479495 w 4740335"/>
              <a:gd name="connsiteY38" fmla="*/ 637055 h 4048081"/>
              <a:gd name="connsiteX39" fmla="*/ 4093246 w 4740335"/>
              <a:gd name="connsiteY39" fmla="*/ 1028320 h 4048081"/>
              <a:gd name="connsiteX40" fmla="*/ 3706997 w 4740335"/>
              <a:gd name="connsiteY40" fmla="*/ 637055 h 4048081"/>
              <a:gd name="connsiteX41" fmla="*/ 4093246 w 4740335"/>
              <a:gd name="connsiteY41" fmla="*/ 245790 h 4048081"/>
              <a:gd name="connsiteX42" fmla="*/ 644584 w 4740335"/>
              <a:gd name="connsiteY42" fmla="*/ 245790 h 4048081"/>
              <a:gd name="connsiteX43" fmla="*/ 1028326 w 4740335"/>
              <a:gd name="connsiteY43" fmla="*/ 637055 h 4048081"/>
              <a:gd name="connsiteX44" fmla="*/ 644584 w 4740335"/>
              <a:gd name="connsiteY44" fmla="*/ 1028320 h 4048081"/>
              <a:gd name="connsiteX45" fmla="*/ 260842 w 4740335"/>
              <a:gd name="connsiteY45" fmla="*/ 637055 h 4048081"/>
              <a:gd name="connsiteX46" fmla="*/ 644584 w 4740335"/>
              <a:gd name="connsiteY46" fmla="*/ 245790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502870 w 4740335"/>
              <a:gd name="connsiteY3" fmla="*/ 2686214 h 4048081"/>
              <a:gd name="connsiteX4" fmla="*/ 4502870 w 4740335"/>
              <a:gd name="connsiteY4" fmla="*/ 3480046 h 4048081"/>
              <a:gd name="connsiteX5" fmla="*/ 4265405 w 4740335"/>
              <a:gd name="connsiteY5" fmla="*/ 3717011 h 4048081"/>
              <a:gd name="connsiteX6" fmla="*/ 3909206 w 4740335"/>
              <a:gd name="connsiteY6" fmla="*/ 3717011 h 4048081"/>
              <a:gd name="connsiteX7" fmla="*/ 3683614 w 4740335"/>
              <a:gd name="connsiteY7" fmla="*/ 3480046 h 4048081"/>
              <a:gd name="connsiteX8" fmla="*/ 3446148 w 4740335"/>
              <a:gd name="connsiteY8" fmla="*/ 1335514 h 4048081"/>
              <a:gd name="connsiteX9" fmla="*/ 3683614 w 4740335"/>
              <a:gd name="connsiteY9" fmla="*/ 1098549 h 4048081"/>
              <a:gd name="connsiteX10" fmla="*/ 236546 w 4740335"/>
              <a:gd name="connsiteY10" fmla="*/ 1098549 h 4048081"/>
              <a:gd name="connsiteX11" fmla="*/ 1052628 w 4740335"/>
              <a:gd name="connsiteY11" fmla="*/ 1098549 h 4048081"/>
              <a:gd name="connsiteX12" fmla="*/ 1289174 w 4740335"/>
              <a:gd name="connsiteY12" fmla="*/ 1335514 h 4048081"/>
              <a:gd name="connsiteX13" fmla="*/ 1289174 w 4740335"/>
              <a:gd name="connsiteY13" fmla="*/ 2449249 h 4048081"/>
              <a:gd name="connsiteX14" fmla="*/ 1052628 w 4740335"/>
              <a:gd name="connsiteY14" fmla="*/ 2686214 h 4048081"/>
              <a:gd name="connsiteX15" fmla="*/ 1052628 w 4740335"/>
              <a:gd name="connsiteY15" fmla="*/ 3480046 h 4048081"/>
              <a:gd name="connsiteX16" fmla="*/ 827910 w 4740335"/>
              <a:gd name="connsiteY16" fmla="*/ 3717011 h 4048081"/>
              <a:gd name="connsiteX17" fmla="*/ 473091 w 4740335"/>
              <a:gd name="connsiteY17" fmla="*/ 3717011 h 4048081"/>
              <a:gd name="connsiteX18" fmla="*/ 236546 w 4740335"/>
              <a:gd name="connsiteY18" fmla="*/ 3480046 h 4048081"/>
              <a:gd name="connsiteX19" fmla="*/ 236546 w 4740335"/>
              <a:gd name="connsiteY19" fmla="*/ 2686214 h 4048081"/>
              <a:gd name="connsiteX20" fmla="*/ 0 w 4740335"/>
              <a:gd name="connsiteY20" fmla="*/ 2449249 h 4048081"/>
              <a:gd name="connsiteX21" fmla="*/ 0 w 4740335"/>
              <a:gd name="connsiteY21" fmla="*/ 1335514 h 4048081"/>
              <a:gd name="connsiteX22" fmla="*/ 236546 w 4740335"/>
              <a:gd name="connsiteY22" fmla="*/ 1098549 h 4048081"/>
              <a:gd name="connsiteX23" fmla="*/ 1895194 w 4740335"/>
              <a:gd name="connsiteY23" fmla="*/ 993211 h 4048081"/>
              <a:gd name="connsiteX24" fmla="*/ 2845141 w 4740335"/>
              <a:gd name="connsiteY24" fmla="*/ 993211 h 4048081"/>
              <a:gd name="connsiteX25" fmla="*/ 3130125 w 4740335"/>
              <a:gd name="connsiteY25" fmla="*/ 1277385 h 4048081"/>
              <a:gd name="connsiteX26" fmla="*/ 3130125 w 4740335"/>
              <a:gd name="connsiteY26" fmla="*/ 2568008 h 4048081"/>
              <a:gd name="connsiteX27" fmla="*/ 2845141 w 4740335"/>
              <a:gd name="connsiteY27" fmla="*/ 2852182 h 4048081"/>
              <a:gd name="connsiteX28" fmla="*/ 2845141 w 4740335"/>
              <a:gd name="connsiteY28" fmla="*/ 3763907 h 4048081"/>
              <a:gd name="connsiteX29" fmla="*/ 2572031 w 4740335"/>
              <a:gd name="connsiteY29" fmla="*/ 4048081 h 4048081"/>
              <a:gd name="connsiteX30" fmla="*/ 2168304 w 4740335"/>
              <a:gd name="connsiteY30" fmla="*/ 4048081 h 4048081"/>
              <a:gd name="connsiteX31" fmla="*/ 1895194 w 4740335"/>
              <a:gd name="connsiteY31" fmla="*/ 3763907 h 4048081"/>
              <a:gd name="connsiteX32" fmla="*/ 1895194 w 4740335"/>
              <a:gd name="connsiteY32" fmla="*/ 2852182 h 4048081"/>
              <a:gd name="connsiteX33" fmla="*/ 1610210 w 4740335"/>
              <a:gd name="connsiteY33" fmla="*/ 2568008 h 4048081"/>
              <a:gd name="connsiteX34" fmla="*/ 1610210 w 4740335"/>
              <a:gd name="connsiteY34" fmla="*/ 1277385 h 4048081"/>
              <a:gd name="connsiteX35" fmla="*/ 1895194 w 4740335"/>
              <a:gd name="connsiteY35" fmla="*/ 993211 h 4048081"/>
              <a:gd name="connsiteX36" fmla="*/ 4093246 w 4740335"/>
              <a:gd name="connsiteY36" fmla="*/ 245790 h 4048081"/>
              <a:gd name="connsiteX37" fmla="*/ 4479495 w 4740335"/>
              <a:gd name="connsiteY37" fmla="*/ 637055 h 4048081"/>
              <a:gd name="connsiteX38" fmla="*/ 4093246 w 4740335"/>
              <a:gd name="connsiteY38" fmla="*/ 1028320 h 4048081"/>
              <a:gd name="connsiteX39" fmla="*/ 3706997 w 4740335"/>
              <a:gd name="connsiteY39" fmla="*/ 637055 h 4048081"/>
              <a:gd name="connsiteX40" fmla="*/ 4093246 w 4740335"/>
              <a:gd name="connsiteY40" fmla="*/ 245790 h 4048081"/>
              <a:gd name="connsiteX41" fmla="*/ 644584 w 4740335"/>
              <a:gd name="connsiteY41" fmla="*/ 245790 h 4048081"/>
              <a:gd name="connsiteX42" fmla="*/ 1028326 w 4740335"/>
              <a:gd name="connsiteY42" fmla="*/ 637055 h 4048081"/>
              <a:gd name="connsiteX43" fmla="*/ 644584 w 4740335"/>
              <a:gd name="connsiteY43" fmla="*/ 1028320 h 4048081"/>
              <a:gd name="connsiteX44" fmla="*/ 260842 w 4740335"/>
              <a:gd name="connsiteY44" fmla="*/ 637055 h 4048081"/>
              <a:gd name="connsiteX45" fmla="*/ 644584 w 4740335"/>
              <a:gd name="connsiteY45" fmla="*/ 245790 h 4048081"/>
              <a:gd name="connsiteX46" fmla="*/ 2367657 w 4740335"/>
              <a:gd name="connsiteY46" fmla="*/ 0 h 4048081"/>
              <a:gd name="connsiteX47" fmla="*/ 2819118 w 4740335"/>
              <a:gd name="connsiteY47" fmla="*/ 453969 h 4048081"/>
              <a:gd name="connsiteX48" fmla="*/ 2367657 w 4740335"/>
              <a:gd name="connsiteY48" fmla="*/ 907938 h 4048081"/>
              <a:gd name="connsiteX49" fmla="*/ 1916196 w 4740335"/>
              <a:gd name="connsiteY49" fmla="*/ 453969 h 4048081"/>
              <a:gd name="connsiteX50" fmla="*/ 2367657 w 4740335"/>
              <a:gd name="connsiteY50" fmla="*/ 0 h 4048081"/>
              <a:gd name="connsiteX0" fmla="*/ 3683614 w 4563552"/>
              <a:gd name="connsiteY0" fmla="*/ 1098549 h 4048081"/>
              <a:gd name="connsiteX1" fmla="*/ 4502870 w 4563552"/>
              <a:gd name="connsiteY1" fmla="*/ 1098549 h 4048081"/>
              <a:gd name="connsiteX2" fmla="*/ 4502870 w 4563552"/>
              <a:gd name="connsiteY2" fmla="*/ 2686214 h 4048081"/>
              <a:gd name="connsiteX3" fmla="*/ 4502870 w 4563552"/>
              <a:gd name="connsiteY3" fmla="*/ 3480046 h 4048081"/>
              <a:gd name="connsiteX4" fmla="*/ 4265405 w 4563552"/>
              <a:gd name="connsiteY4" fmla="*/ 3717011 h 4048081"/>
              <a:gd name="connsiteX5" fmla="*/ 3909206 w 4563552"/>
              <a:gd name="connsiteY5" fmla="*/ 3717011 h 4048081"/>
              <a:gd name="connsiteX6" fmla="*/ 3683614 w 4563552"/>
              <a:gd name="connsiteY6" fmla="*/ 3480046 h 4048081"/>
              <a:gd name="connsiteX7" fmla="*/ 3446148 w 4563552"/>
              <a:gd name="connsiteY7" fmla="*/ 1335514 h 4048081"/>
              <a:gd name="connsiteX8" fmla="*/ 3683614 w 4563552"/>
              <a:gd name="connsiteY8" fmla="*/ 1098549 h 4048081"/>
              <a:gd name="connsiteX9" fmla="*/ 236546 w 4563552"/>
              <a:gd name="connsiteY9" fmla="*/ 1098549 h 4048081"/>
              <a:gd name="connsiteX10" fmla="*/ 1052628 w 4563552"/>
              <a:gd name="connsiteY10" fmla="*/ 1098549 h 4048081"/>
              <a:gd name="connsiteX11" fmla="*/ 1289174 w 4563552"/>
              <a:gd name="connsiteY11" fmla="*/ 1335514 h 4048081"/>
              <a:gd name="connsiteX12" fmla="*/ 1289174 w 4563552"/>
              <a:gd name="connsiteY12" fmla="*/ 2449249 h 4048081"/>
              <a:gd name="connsiteX13" fmla="*/ 1052628 w 4563552"/>
              <a:gd name="connsiteY13" fmla="*/ 2686214 h 4048081"/>
              <a:gd name="connsiteX14" fmla="*/ 1052628 w 4563552"/>
              <a:gd name="connsiteY14" fmla="*/ 3480046 h 4048081"/>
              <a:gd name="connsiteX15" fmla="*/ 827910 w 4563552"/>
              <a:gd name="connsiteY15" fmla="*/ 3717011 h 4048081"/>
              <a:gd name="connsiteX16" fmla="*/ 473091 w 4563552"/>
              <a:gd name="connsiteY16" fmla="*/ 3717011 h 4048081"/>
              <a:gd name="connsiteX17" fmla="*/ 236546 w 4563552"/>
              <a:gd name="connsiteY17" fmla="*/ 3480046 h 4048081"/>
              <a:gd name="connsiteX18" fmla="*/ 236546 w 4563552"/>
              <a:gd name="connsiteY18" fmla="*/ 2686214 h 4048081"/>
              <a:gd name="connsiteX19" fmla="*/ 0 w 4563552"/>
              <a:gd name="connsiteY19" fmla="*/ 2449249 h 4048081"/>
              <a:gd name="connsiteX20" fmla="*/ 0 w 4563552"/>
              <a:gd name="connsiteY20" fmla="*/ 1335514 h 4048081"/>
              <a:gd name="connsiteX21" fmla="*/ 236546 w 4563552"/>
              <a:gd name="connsiteY21" fmla="*/ 1098549 h 4048081"/>
              <a:gd name="connsiteX22" fmla="*/ 1895194 w 4563552"/>
              <a:gd name="connsiteY22" fmla="*/ 993211 h 4048081"/>
              <a:gd name="connsiteX23" fmla="*/ 2845141 w 4563552"/>
              <a:gd name="connsiteY23" fmla="*/ 993211 h 4048081"/>
              <a:gd name="connsiteX24" fmla="*/ 3130125 w 4563552"/>
              <a:gd name="connsiteY24" fmla="*/ 1277385 h 4048081"/>
              <a:gd name="connsiteX25" fmla="*/ 3130125 w 4563552"/>
              <a:gd name="connsiteY25" fmla="*/ 2568008 h 4048081"/>
              <a:gd name="connsiteX26" fmla="*/ 2845141 w 4563552"/>
              <a:gd name="connsiteY26" fmla="*/ 2852182 h 4048081"/>
              <a:gd name="connsiteX27" fmla="*/ 2845141 w 4563552"/>
              <a:gd name="connsiteY27" fmla="*/ 3763907 h 4048081"/>
              <a:gd name="connsiteX28" fmla="*/ 2572031 w 4563552"/>
              <a:gd name="connsiteY28" fmla="*/ 4048081 h 4048081"/>
              <a:gd name="connsiteX29" fmla="*/ 2168304 w 4563552"/>
              <a:gd name="connsiteY29" fmla="*/ 4048081 h 4048081"/>
              <a:gd name="connsiteX30" fmla="*/ 1895194 w 4563552"/>
              <a:gd name="connsiteY30" fmla="*/ 3763907 h 4048081"/>
              <a:gd name="connsiteX31" fmla="*/ 1895194 w 4563552"/>
              <a:gd name="connsiteY31" fmla="*/ 2852182 h 4048081"/>
              <a:gd name="connsiteX32" fmla="*/ 1610210 w 4563552"/>
              <a:gd name="connsiteY32" fmla="*/ 2568008 h 4048081"/>
              <a:gd name="connsiteX33" fmla="*/ 1610210 w 4563552"/>
              <a:gd name="connsiteY33" fmla="*/ 1277385 h 4048081"/>
              <a:gd name="connsiteX34" fmla="*/ 1895194 w 4563552"/>
              <a:gd name="connsiteY34" fmla="*/ 993211 h 4048081"/>
              <a:gd name="connsiteX35" fmla="*/ 4093246 w 4563552"/>
              <a:gd name="connsiteY35" fmla="*/ 245790 h 4048081"/>
              <a:gd name="connsiteX36" fmla="*/ 4479495 w 4563552"/>
              <a:gd name="connsiteY36" fmla="*/ 637055 h 4048081"/>
              <a:gd name="connsiteX37" fmla="*/ 4093246 w 4563552"/>
              <a:gd name="connsiteY37" fmla="*/ 1028320 h 4048081"/>
              <a:gd name="connsiteX38" fmla="*/ 3706997 w 4563552"/>
              <a:gd name="connsiteY38" fmla="*/ 637055 h 4048081"/>
              <a:gd name="connsiteX39" fmla="*/ 4093246 w 4563552"/>
              <a:gd name="connsiteY39" fmla="*/ 245790 h 4048081"/>
              <a:gd name="connsiteX40" fmla="*/ 644584 w 4563552"/>
              <a:gd name="connsiteY40" fmla="*/ 245790 h 4048081"/>
              <a:gd name="connsiteX41" fmla="*/ 1028326 w 4563552"/>
              <a:gd name="connsiteY41" fmla="*/ 637055 h 4048081"/>
              <a:gd name="connsiteX42" fmla="*/ 644584 w 4563552"/>
              <a:gd name="connsiteY42" fmla="*/ 1028320 h 4048081"/>
              <a:gd name="connsiteX43" fmla="*/ 260842 w 4563552"/>
              <a:gd name="connsiteY43" fmla="*/ 637055 h 4048081"/>
              <a:gd name="connsiteX44" fmla="*/ 644584 w 4563552"/>
              <a:gd name="connsiteY44" fmla="*/ 245790 h 4048081"/>
              <a:gd name="connsiteX45" fmla="*/ 2367657 w 4563552"/>
              <a:gd name="connsiteY45" fmla="*/ 0 h 4048081"/>
              <a:gd name="connsiteX46" fmla="*/ 2819118 w 4563552"/>
              <a:gd name="connsiteY46" fmla="*/ 453969 h 4048081"/>
              <a:gd name="connsiteX47" fmla="*/ 2367657 w 4563552"/>
              <a:gd name="connsiteY47" fmla="*/ 907938 h 4048081"/>
              <a:gd name="connsiteX48" fmla="*/ 1916196 w 4563552"/>
              <a:gd name="connsiteY48" fmla="*/ 453969 h 4048081"/>
              <a:gd name="connsiteX49" fmla="*/ 2367657 w 4563552"/>
              <a:gd name="connsiteY49"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4093246 w 4502873"/>
              <a:gd name="connsiteY34" fmla="*/ 245790 h 4048081"/>
              <a:gd name="connsiteX35" fmla="*/ 4479495 w 4502873"/>
              <a:gd name="connsiteY35" fmla="*/ 637055 h 4048081"/>
              <a:gd name="connsiteX36" fmla="*/ 4093246 w 4502873"/>
              <a:gd name="connsiteY36" fmla="*/ 1028320 h 4048081"/>
              <a:gd name="connsiteX37" fmla="*/ 3706997 w 4502873"/>
              <a:gd name="connsiteY37" fmla="*/ 637055 h 4048081"/>
              <a:gd name="connsiteX38" fmla="*/ 4093246 w 4502873"/>
              <a:gd name="connsiteY38" fmla="*/ 245790 h 4048081"/>
              <a:gd name="connsiteX39" fmla="*/ 644584 w 4502873"/>
              <a:gd name="connsiteY39" fmla="*/ 245790 h 4048081"/>
              <a:gd name="connsiteX40" fmla="*/ 1028326 w 4502873"/>
              <a:gd name="connsiteY40" fmla="*/ 637055 h 4048081"/>
              <a:gd name="connsiteX41" fmla="*/ 644584 w 4502873"/>
              <a:gd name="connsiteY41" fmla="*/ 1028320 h 4048081"/>
              <a:gd name="connsiteX42" fmla="*/ 260842 w 4502873"/>
              <a:gd name="connsiteY42" fmla="*/ 637055 h 4048081"/>
              <a:gd name="connsiteX43" fmla="*/ 644584 w 4502873"/>
              <a:gd name="connsiteY43" fmla="*/ 245790 h 4048081"/>
              <a:gd name="connsiteX44" fmla="*/ 2367657 w 4502873"/>
              <a:gd name="connsiteY44" fmla="*/ 0 h 4048081"/>
              <a:gd name="connsiteX45" fmla="*/ 2819118 w 4502873"/>
              <a:gd name="connsiteY45" fmla="*/ 453969 h 4048081"/>
              <a:gd name="connsiteX46" fmla="*/ 2367657 w 4502873"/>
              <a:gd name="connsiteY46" fmla="*/ 907938 h 4048081"/>
              <a:gd name="connsiteX47" fmla="*/ 1916196 w 4502873"/>
              <a:gd name="connsiteY47" fmla="*/ 453969 h 4048081"/>
              <a:gd name="connsiteX48" fmla="*/ 2367657 w 4502873"/>
              <a:gd name="connsiteY48"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3706997 w 4502873"/>
              <a:gd name="connsiteY34" fmla="*/ 637055 h 4048081"/>
              <a:gd name="connsiteX35" fmla="*/ 4479495 w 4502873"/>
              <a:gd name="connsiteY35" fmla="*/ 637055 h 4048081"/>
              <a:gd name="connsiteX36" fmla="*/ 4093246 w 4502873"/>
              <a:gd name="connsiteY36" fmla="*/ 1028320 h 4048081"/>
              <a:gd name="connsiteX37" fmla="*/ 3706997 w 4502873"/>
              <a:gd name="connsiteY37" fmla="*/ 637055 h 4048081"/>
              <a:gd name="connsiteX38" fmla="*/ 644584 w 4502873"/>
              <a:gd name="connsiteY38" fmla="*/ 245790 h 4048081"/>
              <a:gd name="connsiteX39" fmla="*/ 1028326 w 4502873"/>
              <a:gd name="connsiteY39" fmla="*/ 637055 h 4048081"/>
              <a:gd name="connsiteX40" fmla="*/ 644584 w 4502873"/>
              <a:gd name="connsiteY40" fmla="*/ 1028320 h 4048081"/>
              <a:gd name="connsiteX41" fmla="*/ 260842 w 4502873"/>
              <a:gd name="connsiteY41" fmla="*/ 637055 h 4048081"/>
              <a:gd name="connsiteX42" fmla="*/ 644584 w 4502873"/>
              <a:gd name="connsiteY42" fmla="*/ 245790 h 4048081"/>
              <a:gd name="connsiteX43" fmla="*/ 2367657 w 4502873"/>
              <a:gd name="connsiteY43" fmla="*/ 0 h 4048081"/>
              <a:gd name="connsiteX44" fmla="*/ 2819118 w 4502873"/>
              <a:gd name="connsiteY44" fmla="*/ 453969 h 4048081"/>
              <a:gd name="connsiteX45" fmla="*/ 2367657 w 4502873"/>
              <a:gd name="connsiteY45" fmla="*/ 907938 h 4048081"/>
              <a:gd name="connsiteX46" fmla="*/ 1916196 w 4502873"/>
              <a:gd name="connsiteY46" fmla="*/ 453969 h 4048081"/>
              <a:gd name="connsiteX47" fmla="*/ 2367657 w 4502873"/>
              <a:gd name="connsiteY47"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3706997 w 4502873"/>
              <a:gd name="connsiteY34" fmla="*/ 637055 h 4048081"/>
              <a:gd name="connsiteX35" fmla="*/ 4093246 w 4502873"/>
              <a:gd name="connsiteY35" fmla="*/ 1028320 h 4048081"/>
              <a:gd name="connsiteX36" fmla="*/ 3706997 w 4502873"/>
              <a:gd name="connsiteY36" fmla="*/ 637055 h 4048081"/>
              <a:gd name="connsiteX37" fmla="*/ 644584 w 4502873"/>
              <a:gd name="connsiteY37" fmla="*/ 245790 h 4048081"/>
              <a:gd name="connsiteX38" fmla="*/ 1028326 w 4502873"/>
              <a:gd name="connsiteY38" fmla="*/ 637055 h 4048081"/>
              <a:gd name="connsiteX39" fmla="*/ 644584 w 4502873"/>
              <a:gd name="connsiteY39" fmla="*/ 1028320 h 4048081"/>
              <a:gd name="connsiteX40" fmla="*/ 260842 w 4502873"/>
              <a:gd name="connsiteY40" fmla="*/ 637055 h 4048081"/>
              <a:gd name="connsiteX41" fmla="*/ 644584 w 4502873"/>
              <a:gd name="connsiteY41" fmla="*/ 245790 h 4048081"/>
              <a:gd name="connsiteX42" fmla="*/ 2367657 w 4502873"/>
              <a:gd name="connsiteY42" fmla="*/ 0 h 4048081"/>
              <a:gd name="connsiteX43" fmla="*/ 2819118 w 4502873"/>
              <a:gd name="connsiteY43" fmla="*/ 453969 h 4048081"/>
              <a:gd name="connsiteX44" fmla="*/ 2367657 w 4502873"/>
              <a:gd name="connsiteY44" fmla="*/ 907938 h 4048081"/>
              <a:gd name="connsiteX45" fmla="*/ 1916196 w 4502873"/>
              <a:gd name="connsiteY45" fmla="*/ 453969 h 4048081"/>
              <a:gd name="connsiteX46" fmla="*/ 2367657 w 4502873"/>
              <a:gd name="connsiteY46" fmla="*/ 0 h 4048081"/>
              <a:gd name="connsiteX0" fmla="*/ 3683614 w 4502873"/>
              <a:gd name="connsiteY0" fmla="*/ 1098549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3683614 w 4502873"/>
              <a:gd name="connsiteY7" fmla="*/ 1098549 h 4048081"/>
              <a:gd name="connsiteX8" fmla="*/ 236546 w 4502873"/>
              <a:gd name="connsiteY8" fmla="*/ 1098549 h 4048081"/>
              <a:gd name="connsiteX9" fmla="*/ 1052628 w 4502873"/>
              <a:gd name="connsiteY9" fmla="*/ 1098549 h 4048081"/>
              <a:gd name="connsiteX10" fmla="*/ 1289174 w 4502873"/>
              <a:gd name="connsiteY10" fmla="*/ 1335514 h 4048081"/>
              <a:gd name="connsiteX11" fmla="*/ 1289174 w 4502873"/>
              <a:gd name="connsiteY11" fmla="*/ 2449249 h 4048081"/>
              <a:gd name="connsiteX12" fmla="*/ 1052628 w 4502873"/>
              <a:gd name="connsiteY12" fmla="*/ 2686214 h 4048081"/>
              <a:gd name="connsiteX13" fmla="*/ 1052628 w 4502873"/>
              <a:gd name="connsiteY13" fmla="*/ 3480046 h 4048081"/>
              <a:gd name="connsiteX14" fmla="*/ 827910 w 4502873"/>
              <a:gd name="connsiteY14" fmla="*/ 3717011 h 4048081"/>
              <a:gd name="connsiteX15" fmla="*/ 473091 w 4502873"/>
              <a:gd name="connsiteY15" fmla="*/ 3717011 h 4048081"/>
              <a:gd name="connsiteX16" fmla="*/ 236546 w 4502873"/>
              <a:gd name="connsiteY16" fmla="*/ 3480046 h 4048081"/>
              <a:gd name="connsiteX17" fmla="*/ 236546 w 4502873"/>
              <a:gd name="connsiteY17" fmla="*/ 2686214 h 4048081"/>
              <a:gd name="connsiteX18" fmla="*/ 0 w 4502873"/>
              <a:gd name="connsiteY18" fmla="*/ 2449249 h 4048081"/>
              <a:gd name="connsiteX19" fmla="*/ 0 w 4502873"/>
              <a:gd name="connsiteY19" fmla="*/ 1335514 h 4048081"/>
              <a:gd name="connsiteX20" fmla="*/ 236546 w 4502873"/>
              <a:gd name="connsiteY20" fmla="*/ 1098549 h 4048081"/>
              <a:gd name="connsiteX21" fmla="*/ 1895194 w 4502873"/>
              <a:gd name="connsiteY21" fmla="*/ 993211 h 4048081"/>
              <a:gd name="connsiteX22" fmla="*/ 2845141 w 4502873"/>
              <a:gd name="connsiteY22" fmla="*/ 993211 h 4048081"/>
              <a:gd name="connsiteX23" fmla="*/ 3130125 w 4502873"/>
              <a:gd name="connsiteY23" fmla="*/ 1277385 h 4048081"/>
              <a:gd name="connsiteX24" fmla="*/ 3130125 w 4502873"/>
              <a:gd name="connsiteY24" fmla="*/ 2568008 h 4048081"/>
              <a:gd name="connsiteX25" fmla="*/ 2845141 w 4502873"/>
              <a:gd name="connsiteY25" fmla="*/ 2852182 h 4048081"/>
              <a:gd name="connsiteX26" fmla="*/ 2845141 w 4502873"/>
              <a:gd name="connsiteY26" fmla="*/ 3763907 h 4048081"/>
              <a:gd name="connsiteX27" fmla="*/ 2572031 w 4502873"/>
              <a:gd name="connsiteY27" fmla="*/ 4048081 h 4048081"/>
              <a:gd name="connsiteX28" fmla="*/ 2168304 w 4502873"/>
              <a:gd name="connsiteY28" fmla="*/ 4048081 h 4048081"/>
              <a:gd name="connsiteX29" fmla="*/ 1895194 w 4502873"/>
              <a:gd name="connsiteY29" fmla="*/ 3763907 h 4048081"/>
              <a:gd name="connsiteX30" fmla="*/ 1895194 w 4502873"/>
              <a:gd name="connsiteY30" fmla="*/ 2852182 h 4048081"/>
              <a:gd name="connsiteX31" fmla="*/ 1610210 w 4502873"/>
              <a:gd name="connsiteY31" fmla="*/ 2568008 h 4048081"/>
              <a:gd name="connsiteX32" fmla="*/ 1610210 w 4502873"/>
              <a:gd name="connsiteY32" fmla="*/ 1277385 h 4048081"/>
              <a:gd name="connsiteX33" fmla="*/ 1895194 w 4502873"/>
              <a:gd name="connsiteY33" fmla="*/ 993211 h 4048081"/>
              <a:gd name="connsiteX34" fmla="*/ 644584 w 4502873"/>
              <a:gd name="connsiteY34" fmla="*/ 245790 h 4048081"/>
              <a:gd name="connsiteX35" fmla="*/ 1028326 w 4502873"/>
              <a:gd name="connsiteY35" fmla="*/ 637055 h 4048081"/>
              <a:gd name="connsiteX36" fmla="*/ 644584 w 4502873"/>
              <a:gd name="connsiteY36" fmla="*/ 1028320 h 4048081"/>
              <a:gd name="connsiteX37" fmla="*/ 260842 w 4502873"/>
              <a:gd name="connsiteY37" fmla="*/ 637055 h 4048081"/>
              <a:gd name="connsiteX38" fmla="*/ 644584 w 4502873"/>
              <a:gd name="connsiteY38" fmla="*/ 245790 h 4048081"/>
              <a:gd name="connsiteX39" fmla="*/ 2367657 w 4502873"/>
              <a:gd name="connsiteY39" fmla="*/ 0 h 4048081"/>
              <a:gd name="connsiteX40" fmla="*/ 2819118 w 4502873"/>
              <a:gd name="connsiteY40" fmla="*/ 453969 h 4048081"/>
              <a:gd name="connsiteX41" fmla="*/ 2367657 w 4502873"/>
              <a:gd name="connsiteY41" fmla="*/ 907938 h 4048081"/>
              <a:gd name="connsiteX42" fmla="*/ 1916196 w 4502873"/>
              <a:gd name="connsiteY42" fmla="*/ 453969 h 4048081"/>
              <a:gd name="connsiteX43" fmla="*/ 2367657 w 4502873"/>
              <a:gd name="connsiteY43" fmla="*/ 0 h 4048081"/>
              <a:gd name="connsiteX0" fmla="*/ 3446148 w 4502873"/>
              <a:gd name="connsiteY0" fmla="*/ 1335514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683614 w 4502873"/>
              <a:gd name="connsiteY5" fmla="*/ 3480046 h 4048081"/>
              <a:gd name="connsiteX6" fmla="*/ 3446148 w 4502873"/>
              <a:gd name="connsiteY6" fmla="*/ 1335514 h 4048081"/>
              <a:gd name="connsiteX7" fmla="*/ 236546 w 4502873"/>
              <a:gd name="connsiteY7" fmla="*/ 1098549 h 4048081"/>
              <a:gd name="connsiteX8" fmla="*/ 1052628 w 4502873"/>
              <a:gd name="connsiteY8" fmla="*/ 1098549 h 4048081"/>
              <a:gd name="connsiteX9" fmla="*/ 1289174 w 4502873"/>
              <a:gd name="connsiteY9" fmla="*/ 1335514 h 4048081"/>
              <a:gd name="connsiteX10" fmla="*/ 1289174 w 4502873"/>
              <a:gd name="connsiteY10" fmla="*/ 2449249 h 4048081"/>
              <a:gd name="connsiteX11" fmla="*/ 1052628 w 4502873"/>
              <a:gd name="connsiteY11" fmla="*/ 2686214 h 4048081"/>
              <a:gd name="connsiteX12" fmla="*/ 1052628 w 4502873"/>
              <a:gd name="connsiteY12" fmla="*/ 3480046 h 4048081"/>
              <a:gd name="connsiteX13" fmla="*/ 827910 w 4502873"/>
              <a:gd name="connsiteY13" fmla="*/ 3717011 h 4048081"/>
              <a:gd name="connsiteX14" fmla="*/ 473091 w 4502873"/>
              <a:gd name="connsiteY14" fmla="*/ 3717011 h 4048081"/>
              <a:gd name="connsiteX15" fmla="*/ 236546 w 4502873"/>
              <a:gd name="connsiteY15" fmla="*/ 3480046 h 4048081"/>
              <a:gd name="connsiteX16" fmla="*/ 236546 w 4502873"/>
              <a:gd name="connsiteY16" fmla="*/ 2686214 h 4048081"/>
              <a:gd name="connsiteX17" fmla="*/ 0 w 4502873"/>
              <a:gd name="connsiteY17" fmla="*/ 2449249 h 4048081"/>
              <a:gd name="connsiteX18" fmla="*/ 0 w 4502873"/>
              <a:gd name="connsiteY18" fmla="*/ 1335514 h 4048081"/>
              <a:gd name="connsiteX19" fmla="*/ 236546 w 4502873"/>
              <a:gd name="connsiteY19" fmla="*/ 1098549 h 4048081"/>
              <a:gd name="connsiteX20" fmla="*/ 1895194 w 4502873"/>
              <a:gd name="connsiteY20" fmla="*/ 993211 h 4048081"/>
              <a:gd name="connsiteX21" fmla="*/ 2845141 w 4502873"/>
              <a:gd name="connsiteY21" fmla="*/ 993211 h 4048081"/>
              <a:gd name="connsiteX22" fmla="*/ 3130125 w 4502873"/>
              <a:gd name="connsiteY22" fmla="*/ 1277385 h 4048081"/>
              <a:gd name="connsiteX23" fmla="*/ 3130125 w 4502873"/>
              <a:gd name="connsiteY23" fmla="*/ 2568008 h 4048081"/>
              <a:gd name="connsiteX24" fmla="*/ 2845141 w 4502873"/>
              <a:gd name="connsiteY24" fmla="*/ 2852182 h 4048081"/>
              <a:gd name="connsiteX25" fmla="*/ 2845141 w 4502873"/>
              <a:gd name="connsiteY25" fmla="*/ 3763907 h 4048081"/>
              <a:gd name="connsiteX26" fmla="*/ 2572031 w 4502873"/>
              <a:gd name="connsiteY26" fmla="*/ 4048081 h 4048081"/>
              <a:gd name="connsiteX27" fmla="*/ 2168304 w 4502873"/>
              <a:gd name="connsiteY27" fmla="*/ 4048081 h 4048081"/>
              <a:gd name="connsiteX28" fmla="*/ 1895194 w 4502873"/>
              <a:gd name="connsiteY28" fmla="*/ 3763907 h 4048081"/>
              <a:gd name="connsiteX29" fmla="*/ 1895194 w 4502873"/>
              <a:gd name="connsiteY29" fmla="*/ 2852182 h 4048081"/>
              <a:gd name="connsiteX30" fmla="*/ 1610210 w 4502873"/>
              <a:gd name="connsiteY30" fmla="*/ 2568008 h 4048081"/>
              <a:gd name="connsiteX31" fmla="*/ 1610210 w 4502873"/>
              <a:gd name="connsiteY31" fmla="*/ 1277385 h 4048081"/>
              <a:gd name="connsiteX32" fmla="*/ 1895194 w 4502873"/>
              <a:gd name="connsiteY32" fmla="*/ 993211 h 4048081"/>
              <a:gd name="connsiteX33" fmla="*/ 644584 w 4502873"/>
              <a:gd name="connsiteY33" fmla="*/ 245790 h 4048081"/>
              <a:gd name="connsiteX34" fmla="*/ 1028326 w 4502873"/>
              <a:gd name="connsiteY34" fmla="*/ 637055 h 4048081"/>
              <a:gd name="connsiteX35" fmla="*/ 644584 w 4502873"/>
              <a:gd name="connsiteY35" fmla="*/ 1028320 h 4048081"/>
              <a:gd name="connsiteX36" fmla="*/ 260842 w 4502873"/>
              <a:gd name="connsiteY36" fmla="*/ 637055 h 4048081"/>
              <a:gd name="connsiteX37" fmla="*/ 644584 w 4502873"/>
              <a:gd name="connsiteY37" fmla="*/ 245790 h 4048081"/>
              <a:gd name="connsiteX38" fmla="*/ 2367657 w 4502873"/>
              <a:gd name="connsiteY38" fmla="*/ 0 h 4048081"/>
              <a:gd name="connsiteX39" fmla="*/ 2819118 w 4502873"/>
              <a:gd name="connsiteY39" fmla="*/ 453969 h 4048081"/>
              <a:gd name="connsiteX40" fmla="*/ 2367657 w 4502873"/>
              <a:gd name="connsiteY40" fmla="*/ 907938 h 4048081"/>
              <a:gd name="connsiteX41" fmla="*/ 1916196 w 4502873"/>
              <a:gd name="connsiteY41" fmla="*/ 453969 h 4048081"/>
              <a:gd name="connsiteX42" fmla="*/ 2367657 w 4502873"/>
              <a:gd name="connsiteY42" fmla="*/ 0 h 4048081"/>
              <a:gd name="connsiteX0" fmla="*/ 3446148 w 4502873"/>
              <a:gd name="connsiteY0" fmla="*/ 1335514 h 4048081"/>
              <a:gd name="connsiteX1" fmla="*/ 4502870 w 4502873"/>
              <a:gd name="connsiteY1" fmla="*/ 2686214 h 4048081"/>
              <a:gd name="connsiteX2" fmla="*/ 4502870 w 4502873"/>
              <a:gd name="connsiteY2" fmla="*/ 3480046 h 4048081"/>
              <a:gd name="connsiteX3" fmla="*/ 4265405 w 4502873"/>
              <a:gd name="connsiteY3" fmla="*/ 3717011 h 4048081"/>
              <a:gd name="connsiteX4" fmla="*/ 3909206 w 4502873"/>
              <a:gd name="connsiteY4" fmla="*/ 3717011 h 4048081"/>
              <a:gd name="connsiteX5" fmla="*/ 3446148 w 4502873"/>
              <a:gd name="connsiteY5" fmla="*/ 1335514 h 4048081"/>
              <a:gd name="connsiteX6" fmla="*/ 236546 w 4502873"/>
              <a:gd name="connsiteY6" fmla="*/ 1098549 h 4048081"/>
              <a:gd name="connsiteX7" fmla="*/ 1052628 w 4502873"/>
              <a:gd name="connsiteY7" fmla="*/ 1098549 h 4048081"/>
              <a:gd name="connsiteX8" fmla="*/ 1289174 w 4502873"/>
              <a:gd name="connsiteY8" fmla="*/ 1335514 h 4048081"/>
              <a:gd name="connsiteX9" fmla="*/ 1289174 w 4502873"/>
              <a:gd name="connsiteY9" fmla="*/ 2449249 h 4048081"/>
              <a:gd name="connsiteX10" fmla="*/ 1052628 w 4502873"/>
              <a:gd name="connsiteY10" fmla="*/ 2686214 h 4048081"/>
              <a:gd name="connsiteX11" fmla="*/ 1052628 w 4502873"/>
              <a:gd name="connsiteY11" fmla="*/ 3480046 h 4048081"/>
              <a:gd name="connsiteX12" fmla="*/ 827910 w 4502873"/>
              <a:gd name="connsiteY12" fmla="*/ 3717011 h 4048081"/>
              <a:gd name="connsiteX13" fmla="*/ 473091 w 4502873"/>
              <a:gd name="connsiteY13" fmla="*/ 3717011 h 4048081"/>
              <a:gd name="connsiteX14" fmla="*/ 236546 w 4502873"/>
              <a:gd name="connsiteY14" fmla="*/ 3480046 h 4048081"/>
              <a:gd name="connsiteX15" fmla="*/ 236546 w 4502873"/>
              <a:gd name="connsiteY15" fmla="*/ 2686214 h 4048081"/>
              <a:gd name="connsiteX16" fmla="*/ 0 w 4502873"/>
              <a:gd name="connsiteY16" fmla="*/ 2449249 h 4048081"/>
              <a:gd name="connsiteX17" fmla="*/ 0 w 4502873"/>
              <a:gd name="connsiteY17" fmla="*/ 1335514 h 4048081"/>
              <a:gd name="connsiteX18" fmla="*/ 236546 w 4502873"/>
              <a:gd name="connsiteY18" fmla="*/ 1098549 h 4048081"/>
              <a:gd name="connsiteX19" fmla="*/ 1895194 w 4502873"/>
              <a:gd name="connsiteY19" fmla="*/ 993211 h 4048081"/>
              <a:gd name="connsiteX20" fmla="*/ 2845141 w 4502873"/>
              <a:gd name="connsiteY20" fmla="*/ 993211 h 4048081"/>
              <a:gd name="connsiteX21" fmla="*/ 3130125 w 4502873"/>
              <a:gd name="connsiteY21" fmla="*/ 1277385 h 4048081"/>
              <a:gd name="connsiteX22" fmla="*/ 3130125 w 4502873"/>
              <a:gd name="connsiteY22" fmla="*/ 2568008 h 4048081"/>
              <a:gd name="connsiteX23" fmla="*/ 2845141 w 4502873"/>
              <a:gd name="connsiteY23" fmla="*/ 2852182 h 4048081"/>
              <a:gd name="connsiteX24" fmla="*/ 2845141 w 4502873"/>
              <a:gd name="connsiteY24" fmla="*/ 3763907 h 4048081"/>
              <a:gd name="connsiteX25" fmla="*/ 2572031 w 4502873"/>
              <a:gd name="connsiteY25" fmla="*/ 4048081 h 4048081"/>
              <a:gd name="connsiteX26" fmla="*/ 2168304 w 4502873"/>
              <a:gd name="connsiteY26" fmla="*/ 4048081 h 4048081"/>
              <a:gd name="connsiteX27" fmla="*/ 1895194 w 4502873"/>
              <a:gd name="connsiteY27" fmla="*/ 3763907 h 4048081"/>
              <a:gd name="connsiteX28" fmla="*/ 1895194 w 4502873"/>
              <a:gd name="connsiteY28" fmla="*/ 2852182 h 4048081"/>
              <a:gd name="connsiteX29" fmla="*/ 1610210 w 4502873"/>
              <a:gd name="connsiteY29" fmla="*/ 2568008 h 4048081"/>
              <a:gd name="connsiteX30" fmla="*/ 1610210 w 4502873"/>
              <a:gd name="connsiteY30" fmla="*/ 1277385 h 4048081"/>
              <a:gd name="connsiteX31" fmla="*/ 1895194 w 4502873"/>
              <a:gd name="connsiteY31" fmla="*/ 993211 h 4048081"/>
              <a:gd name="connsiteX32" fmla="*/ 644584 w 4502873"/>
              <a:gd name="connsiteY32" fmla="*/ 245790 h 4048081"/>
              <a:gd name="connsiteX33" fmla="*/ 1028326 w 4502873"/>
              <a:gd name="connsiteY33" fmla="*/ 637055 h 4048081"/>
              <a:gd name="connsiteX34" fmla="*/ 644584 w 4502873"/>
              <a:gd name="connsiteY34" fmla="*/ 1028320 h 4048081"/>
              <a:gd name="connsiteX35" fmla="*/ 260842 w 4502873"/>
              <a:gd name="connsiteY35" fmla="*/ 637055 h 4048081"/>
              <a:gd name="connsiteX36" fmla="*/ 644584 w 4502873"/>
              <a:gd name="connsiteY36" fmla="*/ 245790 h 4048081"/>
              <a:gd name="connsiteX37" fmla="*/ 2367657 w 4502873"/>
              <a:gd name="connsiteY37" fmla="*/ 0 h 4048081"/>
              <a:gd name="connsiteX38" fmla="*/ 2819118 w 4502873"/>
              <a:gd name="connsiteY38" fmla="*/ 453969 h 4048081"/>
              <a:gd name="connsiteX39" fmla="*/ 2367657 w 4502873"/>
              <a:gd name="connsiteY39" fmla="*/ 907938 h 4048081"/>
              <a:gd name="connsiteX40" fmla="*/ 1916196 w 4502873"/>
              <a:gd name="connsiteY40" fmla="*/ 453969 h 4048081"/>
              <a:gd name="connsiteX41" fmla="*/ 2367657 w 4502873"/>
              <a:gd name="connsiteY41" fmla="*/ 0 h 4048081"/>
              <a:gd name="connsiteX0" fmla="*/ 3446148 w 4543194"/>
              <a:gd name="connsiteY0" fmla="*/ 1335514 h 4048081"/>
              <a:gd name="connsiteX1" fmla="*/ 4502870 w 4543194"/>
              <a:gd name="connsiteY1" fmla="*/ 3480046 h 4048081"/>
              <a:gd name="connsiteX2" fmla="*/ 4265405 w 4543194"/>
              <a:gd name="connsiteY2" fmla="*/ 3717011 h 4048081"/>
              <a:gd name="connsiteX3" fmla="*/ 3909206 w 4543194"/>
              <a:gd name="connsiteY3" fmla="*/ 3717011 h 4048081"/>
              <a:gd name="connsiteX4" fmla="*/ 3446148 w 4543194"/>
              <a:gd name="connsiteY4" fmla="*/ 1335514 h 4048081"/>
              <a:gd name="connsiteX5" fmla="*/ 236546 w 4543194"/>
              <a:gd name="connsiteY5" fmla="*/ 1098549 h 4048081"/>
              <a:gd name="connsiteX6" fmla="*/ 1052628 w 4543194"/>
              <a:gd name="connsiteY6" fmla="*/ 1098549 h 4048081"/>
              <a:gd name="connsiteX7" fmla="*/ 1289174 w 4543194"/>
              <a:gd name="connsiteY7" fmla="*/ 1335514 h 4048081"/>
              <a:gd name="connsiteX8" fmla="*/ 1289174 w 4543194"/>
              <a:gd name="connsiteY8" fmla="*/ 2449249 h 4048081"/>
              <a:gd name="connsiteX9" fmla="*/ 1052628 w 4543194"/>
              <a:gd name="connsiteY9" fmla="*/ 2686214 h 4048081"/>
              <a:gd name="connsiteX10" fmla="*/ 1052628 w 4543194"/>
              <a:gd name="connsiteY10" fmla="*/ 3480046 h 4048081"/>
              <a:gd name="connsiteX11" fmla="*/ 827910 w 4543194"/>
              <a:gd name="connsiteY11" fmla="*/ 3717011 h 4048081"/>
              <a:gd name="connsiteX12" fmla="*/ 473091 w 4543194"/>
              <a:gd name="connsiteY12" fmla="*/ 3717011 h 4048081"/>
              <a:gd name="connsiteX13" fmla="*/ 236546 w 4543194"/>
              <a:gd name="connsiteY13" fmla="*/ 3480046 h 4048081"/>
              <a:gd name="connsiteX14" fmla="*/ 236546 w 4543194"/>
              <a:gd name="connsiteY14" fmla="*/ 2686214 h 4048081"/>
              <a:gd name="connsiteX15" fmla="*/ 0 w 4543194"/>
              <a:gd name="connsiteY15" fmla="*/ 2449249 h 4048081"/>
              <a:gd name="connsiteX16" fmla="*/ 0 w 4543194"/>
              <a:gd name="connsiteY16" fmla="*/ 1335514 h 4048081"/>
              <a:gd name="connsiteX17" fmla="*/ 236546 w 4543194"/>
              <a:gd name="connsiteY17" fmla="*/ 1098549 h 4048081"/>
              <a:gd name="connsiteX18" fmla="*/ 1895194 w 4543194"/>
              <a:gd name="connsiteY18" fmla="*/ 993211 h 4048081"/>
              <a:gd name="connsiteX19" fmla="*/ 2845141 w 4543194"/>
              <a:gd name="connsiteY19" fmla="*/ 993211 h 4048081"/>
              <a:gd name="connsiteX20" fmla="*/ 3130125 w 4543194"/>
              <a:gd name="connsiteY20" fmla="*/ 1277385 h 4048081"/>
              <a:gd name="connsiteX21" fmla="*/ 3130125 w 4543194"/>
              <a:gd name="connsiteY21" fmla="*/ 2568008 h 4048081"/>
              <a:gd name="connsiteX22" fmla="*/ 2845141 w 4543194"/>
              <a:gd name="connsiteY22" fmla="*/ 2852182 h 4048081"/>
              <a:gd name="connsiteX23" fmla="*/ 2845141 w 4543194"/>
              <a:gd name="connsiteY23" fmla="*/ 3763907 h 4048081"/>
              <a:gd name="connsiteX24" fmla="*/ 2572031 w 4543194"/>
              <a:gd name="connsiteY24" fmla="*/ 4048081 h 4048081"/>
              <a:gd name="connsiteX25" fmla="*/ 2168304 w 4543194"/>
              <a:gd name="connsiteY25" fmla="*/ 4048081 h 4048081"/>
              <a:gd name="connsiteX26" fmla="*/ 1895194 w 4543194"/>
              <a:gd name="connsiteY26" fmla="*/ 3763907 h 4048081"/>
              <a:gd name="connsiteX27" fmla="*/ 1895194 w 4543194"/>
              <a:gd name="connsiteY27" fmla="*/ 2852182 h 4048081"/>
              <a:gd name="connsiteX28" fmla="*/ 1610210 w 4543194"/>
              <a:gd name="connsiteY28" fmla="*/ 2568008 h 4048081"/>
              <a:gd name="connsiteX29" fmla="*/ 1610210 w 4543194"/>
              <a:gd name="connsiteY29" fmla="*/ 1277385 h 4048081"/>
              <a:gd name="connsiteX30" fmla="*/ 1895194 w 4543194"/>
              <a:gd name="connsiteY30" fmla="*/ 993211 h 4048081"/>
              <a:gd name="connsiteX31" fmla="*/ 644584 w 4543194"/>
              <a:gd name="connsiteY31" fmla="*/ 245790 h 4048081"/>
              <a:gd name="connsiteX32" fmla="*/ 1028326 w 4543194"/>
              <a:gd name="connsiteY32" fmla="*/ 637055 h 4048081"/>
              <a:gd name="connsiteX33" fmla="*/ 644584 w 4543194"/>
              <a:gd name="connsiteY33" fmla="*/ 1028320 h 4048081"/>
              <a:gd name="connsiteX34" fmla="*/ 260842 w 4543194"/>
              <a:gd name="connsiteY34" fmla="*/ 637055 h 4048081"/>
              <a:gd name="connsiteX35" fmla="*/ 644584 w 4543194"/>
              <a:gd name="connsiteY35" fmla="*/ 245790 h 4048081"/>
              <a:gd name="connsiteX36" fmla="*/ 2367657 w 4543194"/>
              <a:gd name="connsiteY36" fmla="*/ 0 h 4048081"/>
              <a:gd name="connsiteX37" fmla="*/ 2819118 w 4543194"/>
              <a:gd name="connsiteY37" fmla="*/ 453969 h 4048081"/>
              <a:gd name="connsiteX38" fmla="*/ 2367657 w 4543194"/>
              <a:gd name="connsiteY38" fmla="*/ 907938 h 4048081"/>
              <a:gd name="connsiteX39" fmla="*/ 1916196 w 4543194"/>
              <a:gd name="connsiteY39" fmla="*/ 453969 h 4048081"/>
              <a:gd name="connsiteX40" fmla="*/ 2367657 w 4543194"/>
              <a:gd name="connsiteY40" fmla="*/ 0 h 4048081"/>
              <a:gd name="connsiteX0" fmla="*/ 3446148 w 4278007"/>
              <a:gd name="connsiteY0" fmla="*/ 1335514 h 4048081"/>
              <a:gd name="connsiteX1" fmla="*/ 4265405 w 4278007"/>
              <a:gd name="connsiteY1" fmla="*/ 3717011 h 4048081"/>
              <a:gd name="connsiteX2" fmla="*/ 3909206 w 4278007"/>
              <a:gd name="connsiteY2" fmla="*/ 3717011 h 4048081"/>
              <a:gd name="connsiteX3" fmla="*/ 3446148 w 4278007"/>
              <a:gd name="connsiteY3" fmla="*/ 1335514 h 4048081"/>
              <a:gd name="connsiteX4" fmla="*/ 236546 w 4278007"/>
              <a:gd name="connsiteY4" fmla="*/ 1098549 h 4048081"/>
              <a:gd name="connsiteX5" fmla="*/ 1052628 w 4278007"/>
              <a:gd name="connsiteY5" fmla="*/ 1098549 h 4048081"/>
              <a:gd name="connsiteX6" fmla="*/ 1289174 w 4278007"/>
              <a:gd name="connsiteY6" fmla="*/ 1335514 h 4048081"/>
              <a:gd name="connsiteX7" fmla="*/ 1289174 w 4278007"/>
              <a:gd name="connsiteY7" fmla="*/ 2449249 h 4048081"/>
              <a:gd name="connsiteX8" fmla="*/ 1052628 w 4278007"/>
              <a:gd name="connsiteY8" fmla="*/ 2686214 h 4048081"/>
              <a:gd name="connsiteX9" fmla="*/ 1052628 w 4278007"/>
              <a:gd name="connsiteY9" fmla="*/ 3480046 h 4048081"/>
              <a:gd name="connsiteX10" fmla="*/ 827910 w 4278007"/>
              <a:gd name="connsiteY10" fmla="*/ 3717011 h 4048081"/>
              <a:gd name="connsiteX11" fmla="*/ 473091 w 4278007"/>
              <a:gd name="connsiteY11" fmla="*/ 3717011 h 4048081"/>
              <a:gd name="connsiteX12" fmla="*/ 236546 w 4278007"/>
              <a:gd name="connsiteY12" fmla="*/ 3480046 h 4048081"/>
              <a:gd name="connsiteX13" fmla="*/ 236546 w 4278007"/>
              <a:gd name="connsiteY13" fmla="*/ 2686214 h 4048081"/>
              <a:gd name="connsiteX14" fmla="*/ 0 w 4278007"/>
              <a:gd name="connsiteY14" fmla="*/ 2449249 h 4048081"/>
              <a:gd name="connsiteX15" fmla="*/ 0 w 4278007"/>
              <a:gd name="connsiteY15" fmla="*/ 1335514 h 4048081"/>
              <a:gd name="connsiteX16" fmla="*/ 236546 w 4278007"/>
              <a:gd name="connsiteY16" fmla="*/ 1098549 h 4048081"/>
              <a:gd name="connsiteX17" fmla="*/ 1895194 w 4278007"/>
              <a:gd name="connsiteY17" fmla="*/ 993211 h 4048081"/>
              <a:gd name="connsiteX18" fmla="*/ 2845141 w 4278007"/>
              <a:gd name="connsiteY18" fmla="*/ 993211 h 4048081"/>
              <a:gd name="connsiteX19" fmla="*/ 3130125 w 4278007"/>
              <a:gd name="connsiteY19" fmla="*/ 1277385 h 4048081"/>
              <a:gd name="connsiteX20" fmla="*/ 3130125 w 4278007"/>
              <a:gd name="connsiteY20" fmla="*/ 2568008 h 4048081"/>
              <a:gd name="connsiteX21" fmla="*/ 2845141 w 4278007"/>
              <a:gd name="connsiteY21" fmla="*/ 2852182 h 4048081"/>
              <a:gd name="connsiteX22" fmla="*/ 2845141 w 4278007"/>
              <a:gd name="connsiteY22" fmla="*/ 3763907 h 4048081"/>
              <a:gd name="connsiteX23" fmla="*/ 2572031 w 4278007"/>
              <a:gd name="connsiteY23" fmla="*/ 4048081 h 4048081"/>
              <a:gd name="connsiteX24" fmla="*/ 2168304 w 4278007"/>
              <a:gd name="connsiteY24" fmla="*/ 4048081 h 4048081"/>
              <a:gd name="connsiteX25" fmla="*/ 1895194 w 4278007"/>
              <a:gd name="connsiteY25" fmla="*/ 3763907 h 4048081"/>
              <a:gd name="connsiteX26" fmla="*/ 1895194 w 4278007"/>
              <a:gd name="connsiteY26" fmla="*/ 2852182 h 4048081"/>
              <a:gd name="connsiteX27" fmla="*/ 1610210 w 4278007"/>
              <a:gd name="connsiteY27" fmla="*/ 2568008 h 4048081"/>
              <a:gd name="connsiteX28" fmla="*/ 1610210 w 4278007"/>
              <a:gd name="connsiteY28" fmla="*/ 1277385 h 4048081"/>
              <a:gd name="connsiteX29" fmla="*/ 1895194 w 4278007"/>
              <a:gd name="connsiteY29" fmla="*/ 993211 h 4048081"/>
              <a:gd name="connsiteX30" fmla="*/ 644584 w 4278007"/>
              <a:gd name="connsiteY30" fmla="*/ 245790 h 4048081"/>
              <a:gd name="connsiteX31" fmla="*/ 1028326 w 4278007"/>
              <a:gd name="connsiteY31" fmla="*/ 637055 h 4048081"/>
              <a:gd name="connsiteX32" fmla="*/ 644584 w 4278007"/>
              <a:gd name="connsiteY32" fmla="*/ 1028320 h 4048081"/>
              <a:gd name="connsiteX33" fmla="*/ 260842 w 4278007"/>
              <a:gd name="connsiteY33" fmla="*/ 637055 h 4048081"/>
              <a:gd name="connsiteX34" fmla="*/ 644584 w 4278007"/>
              <a:gd name="connsiteY34" fmla="*/ 245790 h 4048081"/>
              <a:gd name="connsiteX35" fmla="*/ 2367657 w 4278007"/>
              <a:gd name="connsiteY35" fmla="*/ 0 h 4048081"/>
              <a:gd name="connsiteX36" fmla="*/ 2819118 w 4278007"/>
              <a:gd name="connsiteY36" fmla="*/ 453969 h 4048081"/>
              <a:gd name="connsiteX37" fmla="*/ 2367657 w 4278007"/>
              <a:gd name="connsiteY37" fmla="*/ 907938 h 4048081"/>
              <a:gd name="connsiteX38" fmla="*/ 1916196 w 4278007"/>
              <a:gd name="connsiteY38" fmla="*/ 453969 h 4048081"/>
              <a:gd name="connsiteX39" fmla="*/ 2367657 w 4278007"/>
              <a:gd name="connsiteY39" fmla="*/ 0 h 4048081"/>
              <a:gd name="connsiteX0" fmla="*/ 3446148 w 3909209"/>
              <a:gd name="connsiteY0" fmla="*/ 1335514 h 4048081"/>
              <a:gd name="connsiteX1" fmla="*/ 3909206 w 3909209"/>
              <a:gd name="connsiteY1" fmla="*/ 3717011 h 4048081"/>
              <a:gd name="connsiteX2" fmla="*/ 3446148 w 3909209"/>
              <a:gd name="connsiteY2" fmla="*/ 1335514 h 4048081"/>
              <a:gd name="connsiteX3" fmla="*/ 236546 w 3909209"/>
              <a:gd name="connsiteY3" fmla="*/ 1098549 h 4048081"/>
              <a:gd name="connsiteX4" fmla="*/ 1052628 w 3909209"/>
              <a:gd name="connsiteY4" fmla="*/ 1098549 h 4048081"/>
              <a:gd name="connsiteX5" fmla="*/ 1289174 w 3909209"/>
              <a:gd name="connsiteY5" fmla="*/ 1335514 h 4048081"/>
              <a:gd name="connsiteX6" fmla="*/ 1289174 w 3909209"/>
              <a:gd name="connsiteY6" fmla="*/ 2449249 h 4048081"/>
              <a:gd name="connsiteX7" fmla="*/ 1052628 w 3909209"/>
              <a:gd name="connsiteY7" fmla="*/ 2686214 h 4048081"/>
              <a:gd name="connsiteX8" fmla="*/ 1052628 w 3909209"/>
              <a:gd name="connsiteY8" fmla="*/ 3480046 h 4048081"/>
              <a:gd name="connsiteX9" fmla="*/ 827910 w 3909209"/>
              <a:gd name="connsiteY9" fmla="*/ 3717011 h 4048081"/>
              <a:gd name="connsiteX10" fmla="*/ 473091 w 3909209"/>
              <a:gd name="connsiteY10" fmla="*/ 3717011 h 4048081"/>
              <a:gd name="connsiteX11" fmla="*/ 236546 w 3909209"/>
              <a:gd name="connsiteY11" fmla="*/ 3480046 h 4048081"/>
              <a:gd name="connsiteX12" fmla="*/ 236546 w 3909209"/>
              <a:gd name="connsiteY12" fmla="*/ 2686214 h 4048081"/>
              <a:gd name="connsiteX13" fmla="*/ 0 w 3909209"/>
              <a:gd name="connsiteY13" fmla="*/ 2449249 h 4048081"/>
              <a:gd name="connsiteX14" fmla="*/ 0 w 3909209"/>
              <a:gd name="connsiteY14" fmla="*/ 1335514 h 4048081"/>
              <a:gd name="connsiteX15" fmla="*/ 236546 w 3909209"/>
              <a:gd name="connsiteY15" fmla="*/ 1098549 h 4048081"/>
              <a:gd name="connsiteX16" fmla="*/ 1895194 w 3909209"/>
              <a:gd name="connsiteY16" fmla="*/ 993211 h 4048081"/>
              <a:gd name="connsiteX17" fmla="*/ 2845141 w 3909209"/>
              <a:gd name="connsiteY17" fmla="*/ 993211 h 4048081"/>
              <a:gd name="connsiteX18" fmla="*/ 3130125 w 3909209"/>
              <a:gd name="connsiteY18" fmla="*/ 1277385 h 4048081"/>
              <a:gd name="connsiteX19" fmla="*/ 3130125 w 3909209"/>
              <a:gd name="connsiteY19" fmla="*/ 2568008 h 4048081"/>
              <a:gd name="connsiteX20" fmla="*/ 2845141 w 3909209"/>
              <a:gd name="connsiteY20" fmla="*/ 2852182 h 4048081"/>
              <a:gd name="connsiteX21" fmla="*/ 2845141 w 3909209"/>
              <a:gd name="connsiteY21" fmla="*/ 3763907 h 4048081"/>
              <a:gd name="connsiteX22" fmla="*/ 2572031 w 3909209"/>
              <a:gd name="connsiteY22" fmla="*/ 4048081 h 4048081"/>
              <a:gd name="connsiteX23" fmla="*/ 2168304 w 3909209"/>
              <a:gd name="connsiteY23" fmla="*/ 4048081 h 4048081"/>
              <a:gd name="connsiteX24" fmla="*/ 1895194 w 3909209"/>
              <a:gd name="connsiteY24" fmla="*/ 3763907 h 4048081"/>
              <a:gd name="connsiteX25" fmla="*/ 1895194 w 3909209"/>
              <a:gd name="connsiteY25" fmla="*/ 2852182 h 4048081"/>
              <a:gd name="connsiteX26" fmla="*/ 1610210 w 3909209"/>
              <a:gd name="connsiteY26" fmla="*/ 2568008 h 4048081"/>
              <a:gd name="connsiteX27" fmla="*/ 1610210 w 3909209"/>
              <a:gd name="connsiteY27" fmla="*/ 1277385 h 4048081"/>
              <a:gd name="connsiteX28" fmla="*/ 1895194 w 3909209"/>
              <a:gd name="connsiteY28" fmla="*/ 993211 h 4048081"/>
              <a:gd name="connsiteX29" fmla="*/ 644584 w 3909209"/>
              <a:gd name="connsiteY29" fmla="*/ 245790 h 4048081"/>
              <a:gd name="connsiteX30" fmla="*/ 1028326 w 3909209"/>
              <a:gd name="connsiteY30" fmla="*/ 637055 h 4048081"/>
              <a:gd name="connsiteX31" fmla="*/ 644584 w 3909209"/>
              <a:gd name="connsiteY31" fmla="*/ 1028320 h 4048081"/>
              <a:gd name="connsiteX32" fmla="*/ 260842 w 3909209"/>
              <a:gd name="connsiteY32" fmla="*/ 637055 h 4048081"/>
              <a:gd name="connsiteX33" fmla="*/ 644584 w 3909209"/>
              <a:gd name="connsiteY33" fmla="*/ 245790 h 4048081"/>
              <a:gd name="connsiteX34" fmla="*/ 2367657 w 3909209"/>
              <a:gd name="connsiteY34" fmla="*/ 0 h 4048081"/>
              <a:gd name="connsiteX35" fmla="*/ 2819118 w 3909209"/>
              <a:gd name="connsiteY35" fmla="*/ 453969 h 4048081"/>
              <a:gd name="connsiteX36" fmla="*/ 2367657 w 3909209"/>
              <a:gd name="connsiteY36" fmla="*/ 907938 h 4048081"/>
              <a:gd name="connsiteX37" fmla="*/ 1916196 w 3909209"/>
              <a:gd name="connsiteY37" fmla="*/ 453969 h 4048081"/>
              <a:gd name="connsiteX38" fmla="*/ 2367657 w 3909209"/>
              <a:gd name="connsiteY38" fmla="*/ 0 h 4048081"/>
              <a:gd name="connsiteX0" fmla="*/ 236546 w 3130121"/>
              <a:gd name="connsiteY0" fmla="*/ 1098549 h 4048081"/>
              <a:gd name="connsiteX1" fmla="*/ 1052628 w 3130121"/>
              <a:gd name="connsiteY1" fmla="*/ 1098549 h 4048081"/>
              <a:gd name="connsiteX2" fmla="*/ 1289174 w 3130121"/>
              <a:gd name="connsiteY2" fmla="*/ 1335514 h 4048081"/>
              <a:gd name="connsiteX3" fmla="*/ 1289174 w 3130121"/>
              <a:gd name="connsiteY3" fmla="*/ 2449249 h 4048081"/>
              <a:gd name="connsiteX4" fmla="*/ 1052628 w 3130121"/>
              <a:gd name="connsiteY4" fmla="*/ 2686214 h 4048081"/>
              <a:gd name="connsiteX5" fmla="*/ 1052628 w 3130121"/>
              <a:gd name="connsiteY5" fmla="*/ 3480046 h 4048081"/>
              <a:gd name="connsiteX6" fmla="*/ 827910 w 3130121"/>
              <a:gd name="connsiteY6" fmla="*/ 3717011 h 4048081"/>
              <a:gd name="connsiteX7" fmla="*/ 473091 w 3130121"/>
              <a:gd name="connsiteY7" fmla="*/ 3717011 h 4048081"/>
              <a:gd name="connsiteX8" fmla="*/ 236546 w 3130121"/>
              <a:gd name="connsiteY8" fmla="*/ 3480046 h 4048081"/>
              <a:gd name="connsiteX9" fmla="*/ 236546 w 3130121"/>
              <a:gd name="connsiteY9" fmla="*/ 2686214 h 4048081"/>
              <a:gd name="connsiteX10" fmla="*/ 0 w 3130121"/>
              <a:gd name="connsiteY10" fmla="*/ 2449249 h 4048081"/>
              <a:gd name="connsiteX11" fmla="*/ 0 w 3130121"/>
              <a:gd name="connsiteY11" fmla="*/ 1335514 h 4048081"/>
              <a:gd name="connsiteX12" fmla="*/ 236546 w 3130121"/>
              <a:gd name="connsiteY12" fmla="*/ 1098549 h 4048081"/>
              <a:gd name="connsiteX13" fmla="*/ 1895194 w 3130121"/>
              <a:gd name="connsiteY13" fmla="*/ 993211 h 4048081"/>
              <a:gd name="connsiteX14" fmla="*/ 2845141 w 3130121"/>
              <a:gd name="connsiteY14" fmla="*/ 993211 h 4048081"/>
              <a:gd name="connsiteX15" fmla="*/ 3130125 w 3130121"/>
              <a:gd name="connsiteY15" fmla="*/ 1277385 h 4048081"/>
              <a:gd name="connsiteX16" fmla="*/ 3130125 w 3130121"/>
              <a:gd name="connsiteY16" fmla="*/ 2568008 h 4048081"/>
              <a:gd name="connsiteX17" fmla="*/ 2845141 w 3130121"/>
              <a:gd name="connsiteY17" fmla="*/ 2852182 h 4048081"/>
              <a:gd name="connsiteX18" fmla="*/ 2845141 w 3130121"/>
              <a:gd name="connsiteY18" fmla="*/ 3763907 h 4048081"/>
              <a:gd name="connsiteX19" fmla="*/ 2572031 w 3130121"/>
              <a:gd name="connsiteY19" fmla="*/ 4048081 h 4048081"/>
              <a:gd name="connsiteX20" fmla="*/ 2168304 w 3130121"/>
              <a:gd name="connsiteY20" fmla="*/ 4048081 h 4048081"/>
              <a:gd name="connsiteX21" fmla="*/ 1895194 w 3130121"/>
              <a:gd name="connsiteY21" fmla="*/ 3763907 h 4048081"/>
              <a:gd name="connsiteX22" fmla="*/ 1895194 w 3130121"/>
              <a:gd name="connsiteY22" fmla="*/ 2852182 h 4048081"/>
              <a:gd name="connsiteX23" fmla="*/ 1610210 w 3130121"/>
              <a:gd name="connsiteY23" fmla="*/ 2568008 h 4048081"/>
              <a:gd name="connsiteX24" fmla="*/ 1610210 w 3130121"/>
              <a:gd name="connsiteY24" fmla="*/ 1277385 h 4048081"/>
              <a:gd name="connsiteX25" fmla="*/ 1895194 w 3130121"/>
              <a:gd name="connsiteY25" fmla="*/ 993211 h 4048081"/>
              <a:gd name="connsiteX26" fmla="*/ 644584 w 3130121"/>
              <a:gd name="connsiteY26" fmla="*/ 245790 h 4048081"/>
              <a:gd name="connsiteX27" fmla="*/ 1028326 w 3130121"/>
              <a:gd name="connsiteY27" fmla="*/ 637055 h 4048081"/>
              <a:gd name="connsiteX28" fmla="*/ 644584 w 3130121"/>
              <a:gd name="connsiteY28" fmla="*/ 1028320 h 4048081"/>
              <a:gd name="connsiteX29" fmla="*/ 260842 w 3130121"/>
              <a:gd name="connsiteY29" fmla="*/ 637055 h 4048081"/>
              <a:gd name="connsiteX30" fmla="*/ 644584 w 3130121"/>
              <a:gd name="connsiteY30" fmla="*/ 245790 h 4048081"/>
              <a:gd name="connsiteX31" fmla="*/ 2367657 w 3130121"/>
              <a:gd name="connsiteY31" fmla="*/ 0 h 4048081"/>
              <a:gd name="connsiteX32" fmla="*/ 2819118 w 3130121"/>
              <a:gd name="connsiteY32" fmla="*/ 453969 h 4048081"/>
              <a:gd name="connsiteX33" fmla="*/ 2367657 w 3130121"/>
              <a:gd name="connsiteY33" fmla="*/ 907938 h 4048081"/>
              <a:gd name="connsiteX34" fmla="*/ 1916196 w 3130121"/>
              <a:gd name="connsiteY34" fmla="*/ 453969 h 4048081"/>
              <a:gd name="connsiteX35" fmla="*/ 2367657 w 3130121"/>
              <a:gd name="connsiteY35" fmla="*/ 0 h 4048081"/>
              <a:gd name="connsiteX0" fmla="*/ 236546 w 3130121"/>
              <a:gd name="connsiteY0" fmla="*/ 852752 h 3802284"/>
              <a:gd name="connsiteX1" fmla="*/ 1052628 w 3130121"/>
              <a:gd name="connsiteY1" fmla="*/ 852752 h 3802284"/>
              <a:gd name="connsiteX2" fmla="*/ 1289174 w 3130121"/>
              <a:gd name="connsiteY2" fmla="*/ 1089717 h 3802284"/>
              <a:gd name="connsiteX3" fmla="*/ 1289174 w 3130121"/>
              <a:gd name="connsiteY3" fmla="*/ 2203452 h 3802284"/>
              <a:gd name="connsiteX4" fmla="*/ 1052628 w 3130121"/>
              <a:gd name="connsiteY4" fmla="*/ 2440417 h 3802284"/>
              <a:gd name="connsiteX5" fmla="*/ 1052628 w 3130121"/>
              <a:gd name="connsiteY5" fmla="*/ 3234249 h 3802284"/>
              <a:gd name="connsiteX6" fmla="*/ 827910 w 3130121"/>
              <a:gd name="connsiteY6" fmla="*/ 3471214 h 3802284"/>
              <a:gd name="connsiteX7" fmla="*/ 473091 w 3130121"/>
              <a:gd name="connsiteY7" fmla="*/ 3471214 h 3802284"/>
              <a:gd name="connsiteX8" fmla="*/ 236546 w 3130121"/>
              <a:gd name="connsiteY8" fmla="*/ 3234249 h 3802284"/>
              <a:gd name="connsiteX9" fmla="*/ 236546 w 3130121"/>
              <a:gd name="connsiteY9" fmla="*/ 2440417 h 3802284"/>
              <a:gd name="connsiteX10" fmla="*/ 0 w 3130121"/>
              <a:gd name="connsiteY10" fmla="*/ 2203452 h 3802284"/>
              <a:gd name="connsiteX11" fmla="*/ 0 w 3130121"/>
              <a:gd name="connsiteY11" fmla="*/ 1089717 h 3802284"/>
              <a:gd name="connsiteX12" fmla="*/ 236546 w 3130121"/>
              <a:gd name="connsiteY12" fmla="*/ 852752 h 3802284"/>
              <a:gd name="connsiteX13" fmla="*/ 1895194 w 3130121"/>
              <a:gd name="connsiteY13" fmla="*/ 747414 h 3802284"/>
              <a:gd name="connsiteX14" fmla="*/ 2845141 w 3130121"/>
              <a:gd name="connsiteY14" fmla="*/ 747414 h 3802284"/>
              <a:gd name="connsiteX15" fmla="*/ 3130125 w 3130121"/>
              <a:gd name="connsiteY15" fmla="*/ 1031588 h 3802284"/>
              <a:gd name="connsiteX16" fmla="*/ 3130125 w 3130121"/>
              <a:gd name="connsiteY16" fmla="*/ 2322211 h 3802284"/>
              <a:gd name="connsiteX17" fmla="*/ 2845141 w 3130121"/>
              <a:gd name="connsiteY17" fmla="*/ 2606385 h 3802284"/>
              <a:gd name="connsiteX18" fmla="*/ 2845141 w 3130121"/>
              <a:gd name="connsiteY18" fmla="*/ 3518110 h 3802284"/>
              <a:gd name="connsiteX19" fmla="*/ 2572031 w 3130121"/>
              <a:gd name="connsiteY19" fmla="*/ 3802284 h 3802284"/>
              <a:gd name="connsiteX20" fmla="*/ 2168304 w 3130121"/>
              <a:gd name="connsiteY20" fmla="*/ 3802284 h 3802284"/>
              <a:gd name="connsiteX21" fmla="*/ 1895194 w 3130121"/>
              <a:gd name="connsiteY21" fmla="*/ 3518110 h 3802284"/>
              <a:gd name="connsiteX22" fmla="*/ 1895194 w 3130121"/>
              <a:gd name="connsiteY22" fmla="*/ 2606385 h 3802284"/>
              <a:gd name="connsiteX23" fmla="*/ 1610210 w 3130121"/>
              <a:gd name="connsiteY23" fmla="*/ 2322211 h 3802284"/>
              <a:gd name="connsiteX24" fmla="*/ 1610210 w 3130121"/>
              <a:gd name="connsiteY24" fmla="*/ 1031588 h 3802284"/>
              <a:gd name="connsiteX25" fmla="*/ 1895194 w 3130121"/>
              <a:gd name="connsiteY25" fmla="*/ 747414 h 3802284"/>
              <a:gd name="connsiteX26" fmla="*/ 644584 w 3130121"/>
              <a:gd name="connsiteY26" fmla="*/ -7 h 3802284"/>
              <a:gd name="connsiteX27" fmla="*/ 1028326 w 3130121"/>
              <a:gd name="connsiteY27" fmla="*/ 391258 h 3802284"/>
              <a:gd name="connsiteX28" fmla="*/ 644584 w 3130121"/>
              <a:gd name="connsiteY28" fmla="*/ 782523 h 3802284"/>
              <a:gd name="connsiteX29" fmla="*/ 260842 w 3130121"/>
              <a:gd name="connsiteY29" fmla="*/ 391258 h 3802284"/>
              <a:gd name="connsiteX30" fmla="*/ 644584 w 3130121"/>
              <a:gd name="connsiteY30" fmla="*/ -7 h 3802284"/>
              <a:gd name="connsiteX31" fmla="*/ 1916196 w 3130121"/>
              <a:gd name="connsiteY31" fmla="*/ 208172 h 3802284"/>
              <a:gd name="connsiteX32" fmla="*/ 2819118 w 3130121"/>
              <a:gd name="connsiteY32" fmla="*/ 208172 h 3802284"/>
              <a:gd name="connsiteX33" fmla="*/ 2367657 w 3130121"/>
              <a:gd name="connsiteY33" fmla="*/ 662141 h 3802284"/>
              <a:gd name="connsiteX34" fmla="*/ 1916196 w 3130121"/>
              <a:gd name="connsiteY34" fmla="*/ 208172 h 3802284"/>
              <a:gd name="connsiteX0" fmla="*/ 236546 w 3130121"/>
              <a:gd name="connsiteY0" fmla="*/ 852766 h 3802298"/>
              <a:gd name="connsiteX1" fmla="*/ 1052628 w 3130121"/>
              <a:gd name="connsiteY1" fmla="*/ 852766 h 3802298"/>
              <a:gd name="connsiteX2" fmla="*/ 1289174 w 3130121"/>
              <a:gd name="connsiteY2" fmla="*/ 1089731 h 3802298"/>
              <a:gd name="connsiteX3" fmla="*/ 1289174 w 3130121"/>
              <a:gd name="connsiteY3" fmla="*/ 2203466 h 3802298"/>
              <a:gd name="connsiteX4" fmla="*/ 1052628 w 3130121"/>
              <a:gd name="connsiteY4" fmla="*/ 2440431 h 3802298"/>
              <a:gd name="connsiteX5" fmla="*/ 1052628 w 3130121"/>
              <a:gd name="connsiteY5" fmla="*/ 3234263 h 3802298"/>
              <a:gd name="connsiteX6" fmla="*/ 827910 w 3130121"/>
              <a:gd name="connsiteY6" fmla="*/ 3471228 h 3802298"/>
              <a:gd name="connsiteX7" fmla="*/ 473091 w 3130121"/>
              <a:gd name="connsiteY7" fmla="*/ 3471228 h 3802298"/>
              <a:gd name="connsiteX8" fmla="*/ 236546 w 3130121"/>
              <a:gd name="connsiteY8" fmla="*/ 3234263 h 3802298"/>
              <a:gd name="connsiteX9" fmla="*/ 236546 w 3130121"/>
              <a:gd name="connsiteY9" fmla="*/ 2440431 h 3802298"/>
              <a:gd name="connsiteX10" fmla="*/ 0 w 3130121"/>
              <a:gd name="connsiteY10" fmla="*/ 2203466 h 3802298"/>
              <a:gd name="connsiteX11" fmla="*/ 0 w 3130121"/>
              <a:gd name="connsiteY11" fmla="*/ 1089731 h 3802298"/>
              <a:gd name="connsiteX12" fmla="*/ 236546 w 3130121"/>
              <a:gd name="connsiteY12" fmla="*/ 852766 h 3802298"/>
              <a:gd name="connsiteX13" fmla="*/ 1895194 w 3130121"/>
              <a:gd name="connsiteY13" fmla="*/ 747428 h 3802298"/>
              <a:gd name="connsiteX14" fmla="*/ 2845141 w 3130121"/>
              <a:gd name="connsiteY14" fmla="*/ 747428 h 3802298"/>
              <a:gd name="connsiteX15" fmla="*/ 3130125 w 3130121"/>
              <a:gd name="connsiteY15" fmla="*/ 1031602 h 3802298"/>
              <a:gd name="connsiteX16" fmla="*/ 3130125 w 3130121"/>
              <a:gd name="connsiteY16" fmla="*/ 2322225 h 3802298"/>
              <a:gd name="connsiteX17" fmla="*/ 2845141 w 3130121"/>
              <a:gd name="connsiteY17" fmla="*/ 2606399 h 3802298"/>
              <a:gd name="connsiteX18" fmla="*/ 2845141 w 3130121"/>
              <a:gd name="connsiteY18" fmla="*/ 3518124 h 3802298"/>
              <a:gd name="connsiteX19" fmla="*/ 2572031 w 3130121"/>
              <a:gd name="connsiteY19" fmla="*/ 3802298 h 3802298"/>
              <a:gd name="connsiteX20" fmla="*/ 2168304 w 3130121"/>
              <a:gd name="connsiteY20" fmla="*/ 3802298 h 3802298"/>
              <a:gd name="connsiteX21" fmla="*/ 1895194 w 3130121"/>
              <a:gd name="connsiteY21" fmla="*/ 3518124 h 3802298"/>
              <a:gd name="connsiteX22" fmla="*/ 1895194 w 3130121"/>
              <a:gd name="connsiteY22" fmla="*/ 2606399 h 3802298"/>
              <a:gd name="connsiteX23" fmla="*/ 1610210 w 3130121"/>
              <a:gd name="connsiteY23" fmla="*/ 2322225 h 3802298"/>
              <a:gd name="connsiteX24" fmla="*/ 1610210 w 3130121"/>
              <a:gd name="connsiteY24" fmla="*/ 1031602 h 3802298"/>
              <a:gd name="connsiteX25" fmla="*/ 1895194 w 3130121"/>
              <a:gd name="connsiteY25" fmla="*/ 747428 h 3802298"/>
              <a:gd name="connsiteX26" fmla="*/ 644584 w 3130121"/>
              <a:gd name="connsiteY26" fmla="*/ 7 h 3802298"/>
              <a:gd name="connsiteX27" fmla="*/ 1028326 w 3130121"/>
              <a:gd name="connsiteY27" fmla="*/ 391272 h 3802298"/>
              <a:gd name="connsiteX28" fmla="*/ 644584 w 3130121"/>
              <a:gd name="connsiteY28" fmla="*/ 782537 h 3802298"/>
              <a:gd name="connsiteX29" fmla="*/ 260842 w 3130121"/>
              <a:gd name="connsiteY29" fmla="*/ 391272 h 3802298"/>
              <a:gd name="connsiteX30" fmla="*/ 644584 w 3130121"/>
              <a:gd name="connsiteY30" fmla="*/ 7 h 3802298"/>
              <a:gd name="connsiteX31" fmla="*/ 2367657 w 3130121"/>
              <a:gd name="connsiteY31" fmla="*/ 662155 h 3802298"/>
              <a:gd name="connsiteX32" fmla="*/ 2819118 w 3130121"/>
              <a:gd name="connsiteY32" fmla="*/ 208186 h 3802298"/>
              <a:gd name="connsiteX33" fmla="*/ 2367657 w 3130121"/>
              <a:gd name="connsiteY33" fmla="*/ 662155 h 3802298"/>
              <a:gd name="connsiteX0" fmla="*/ 236546 w 3130121"/>
              <a:gd name="connsiteY0" fmla="*/ 852752 h 3802284"/>
              <a:gd name="connsiteX1" fmla="*/ 1052628 w 3130121"/>
              <a:gd name="connsiteY1" fmla="*/ 852752 h 3802284"/>
              <a:gd name="connsiteX2" fmla="*/ 1289174 w 3130121"/>
              <a:gd name="connsiteY2" fmla="*/ 1089717 h 3802284"/>
              <a:gd name="connsiteX3" fmla="*/ 1289174 w 3130121"/>
              <a:gd name="connsiteY3" fmla="*/ 2203452 h 3802284"/>
              <a:gd name="connsiteX4" fmla="*/ 1052628 w 3130121"/>
              <a:gd name="connsiteY4" fmla="*/ 2440417 h 3802284"/>
              <a:gd name="connsiteX5" fmla="*/ 1052628 w 3130121"/>
              <a:gd name="connsiteY5" fmla="*/ 3234249 h 3802284"/>
              <a:gd name="connsiteX6" fmla="*/ 827910 w 3130121"/>
              <a:gd name="connsiteY6" fmla="*/ 3471214 h 3802284"/>
              <a:gd name="connsiteX7" fmla="*/ 473091 w 3130121"/>
              <a:gd name="connsiteY7" fmla="*/ 3471214 h 3802284"/>
              <a:gd name="connsiteX8" fmla="*/ 236546 w 3130121"/>
              <a:gd name="connsiteY8" fmla="*/ 3234249 h 3802284"/>
              <a:gd name="connsiteX9" fmla="*/ 236546 w 3130121"/>
              <a:gd name="connsiteY9" fmla="*/ 2440417 h 3802284"/>
              <a:gd name="connsiteX10" fmla="*/ 0 w 3130121"/>
              <a:gd name="connsiteY10" fmla="*/ 2203452 h 3802284"/>
              <a:gd name="connsiteX11" fmla="*/ 0 w 3130121"/>
              <a:gd name="connsiteY11" fmla="*/ 1089717 h 3802284"/>
              <a:gd name="connsiteX12" fmla="*/ 236546 w 3130121"/>
              <a:gd name="connsiteY12" fmla="*/ 852752 h 3802284"/>
              <a:gd name="connsiteX13" fmla="*/ 1895194 w 3130121"/>
              <a:gd name="connsiteY13" fmla="*/ 747414 h 3802284"/>
              <a:gd name="connsiteX14" fmla="*/ 2845141 w 3130121"/>
              <a:gd name="connsiteY14" fmla="*/ 747414 h 3802284"/>
              <a:gd name="connsiteX15" fmla="*/ 3130125 w 3130121"/>
              <a:gd name="connsiteY15" fmla="*/ 1031588 h 3802284"/>
              <a:gd name="connsiteX16" fmla="*/ 3130125 w 3130121"/>
              <a:gd name="connsiteY16" fmla="*/ 2322211 h 3802284"/>
              <a:gd name="connsiteX17" fmla="*/ 2845141 w 3130121"/>
              <a:gd name="connsiteY17" fmla="*/ 2606385 h 3802284"/>
              <a:gd name="connsiteX18" fmla="*/ 2845141 w 3130121"/>
              <a:gd name="connsiteY18" fmla="*/ 3518110 h 3802284"/>
              <a:gd name="connsiteX19" fmla="*/ 2572031 w 3130121"/>
              <a:gd name="connsiteY19" fmla="*/ 3802284 h 3802284"/>
              <a:gd name="connsiteX20" fmla="*/ 2168304 w 3130121"/>
              <a:gd name="connsiteY20" fmla="*/ 3802284 h 3802284"/>
              <a:gd name="connsiteX21" fmla="*/ 1895194 w 3130121"/>
              <a:gd name="connsiteY21" fmla="*/ 3518110 h 3802284"/>
              <a:gd name="connsiteX22" fmla="*/ 1895194 w 3130121"/>
              <a:gd name="connsiteY22" fmla="*/ 2606385 h 3802284"/>
              <a:gd name="connsiteX23" fmla="*/ 1610210 w 3130121"/>
              <a:gd name="connsiteY23" fmla="*/ 2322211 h 3802284"/>
              <a:gd name="connsiteX24" fmla="*/ 1895194 w 3130121"/>
              <a:gd name="connsiteY24" fmla="*/ 747414 h 3802284"/>
              <a:gd name="connsiteX25" fmla="*/ 644584 w 3130121"/>
              <a:gd name="connsiteY25" fmla="*/ -7 h 3802284"/>
              <a:gd name="connsiteX26" fmla="*/ 1028326 w 3130121"/>
              <a:gd name="connsiteY26" fmla="*/ 391258 h 3802284"/>
              <a:gd name="connsiteX27" fmla="*/ 644584 w 3130121"/>
              <a:gd name="connsiteY27" fmla="*/ 782523 h 3802284"/>
              <a:gd name="connsiteX28" fmla="*/ 260842 w 3130121"/>
              <a:gd name="connsiteY28" fmla="*/ 391258 h 3802284"/>
              <a:gd name="connsiteX29" fmla="*/ 644584 w 3130121"/>
              <a:gd name="connsiteY29" fmla="*/ -7 h 3802284"/>
              <a:gd name="connsiteX30" fmla="*/ 2367657 w 3130121"/>
              <a:gd name="connsiteY30" fmla="*/ 662141 h 3802284"/>
              <a:gd name="connsiteX31" fmla="*/ 2819118 w 3130121"/>
              <a:gd name="connsiteY31" fmla="*/ 208172 h 3802284"/>
              <a:gd name="connsiteX32" fmla="*/ 2367657 w 3130121"/>
              <a:gd name="connsiteY32" fmla="*/ 662141 h 3802284"/>
              <a:gd name="connsiteX0" fmla="*/ 236546 w 3130121"/>
              <a:gd name="connsiteY0" fmla="*/ 852766 h 3802298"/>
              <a:gd name="connsiteX1" fmla="*/ 1052628 w 3130121"/>
              <a:gd name="connsiteY1" fmla="*/ 852766 h 3802298"/>
              <a:gd name="connsiteX2" fmla="*/ 1289174 w 3130121"/>
              <a:gd name="connsiteY2" fmla="*/ 1089731 h 3802298"/>
              <a:gd name="connsiteX3" fmla="*/ 1289174 w 3130121"/>
              <a:gd name="connsiteY3" fmla="*/ 2203466 h 3802298"/>
              <a:gd name="connsiteX4" fmla="*/ 1052628 w 3130121"/>
              <a:gd name="connsiteY4" fmla="*/ 2440431 h 3802298"/>
              <a:gd name="connsiteX5" fmla="*/ 1052628 w 3130121"/>
              <a:gd name="connsiteY5" fmla="*/ 3234263 h 3802298"/>
              <a:gd name="connsiteX6" fmla="*/ 827910 w 3130121"/>
              <a:gd name="connsiteY6" fmla="*/ 3471228 h 3802298"/>
              <a:gd name="connsiteX7" fmla="*/ 473091 w 3130121"/>
              <a:gd name="connsiteY7" fmla="*/ 3471228 h 3802298"/>
              <a:gd name="connsiteX8" fmla="*/ 236546 w 3130121"/>
              <a:gd name="connsiteY8" fmla="*/ 3234263 h 3802298"/>
              <a:gd name="connsiteX9" fmla="*/ 236546 w 3130121"/>
              <a:gd name="connsiteY9" fmla="*/ 2440431 h 3802298"/>
              <a:gd name="connsiteX10" fmla="*/ 0 w 3130121"/>
              <a:gd name="connsiteY10" fmla="*/ 2203466 h 3802298"/>
              <a:gd name="connsiteX11" fmla="*/ 0 w 3130121"/>
              <a:gd name="connsiteY11" fmla="*/ 1089731 h 3802298"/>
              <a:gd name="connsiteX12" fmla="*/ 236546 w 3130121"/>
              <a:gd name="connsiteY12" fmla="*/ 852766 h 3802298"/>
              <a:gd name="connsiteX13" fmla="*/ 1895194 w 3130121"/>
              <a:gd name="connsiteY13" fmla="*/ 747428 h 3802298"/>
              <a:gd name="connsiteX14" fmla="*/ 2845141 w 3130121"/>
              <a:gd name="connsiteY14" fmla="*/ 747428 h 3802298"/>
              <a:gd name="connsiteX15" fmla="*/ 3130125 w 3130121"/>
              <a:gd name="connsiteY15" fmla="*/ 1031602 h 3802298"/>
              <a:gd name="connsiteX16" fmla="*/ 3130125 w 3130121"/>
              <a:gd name="connsiteY16" fmla="*/ 2322225 h 3802298"/>
              <a:gd name="connsiteX17" fmla="*/ 2845141 w 3130121"/>
              <a:gd name="connsiteY17" fmla="*/ 2606399 h 3802298"/>
              <a:gd name="connsiteX18" fmla="*/ 2845141 w 3130121"/>
              <a:gd name="connsiteY18" fmla="*/ 3518124 h 3802298"/>
              <a:gd name="connsiteX19" fmla="*/ 2572031 w 3130121"/>
              <a:gd name="connsiteY19" fmla="*/ 3802298 h 3802298"/>
              <a:gd name="connsiteX20" fmla="*/ 2168304 w 3130121"/>
              <a:gd name="connsiteY20" fmla="*/ 3802298 h 3802298"/>
              <a:gd name="connsiteX21" fmla="*/ 1895194 w 3130121"/>
              <a:gd name="connsiteY21" fmla="*/ 3518124 h 3802298"/>
              <a:gd name="connsiteX22" fmla="*/ 1895194 w 3130121"/>
              <a:gd name="connsiteY22" fmla="*/ 2606399 h 3802298"/>
              <a:gd name="connsiteX23" fmla="*/ 1895194 w 3130121"/>
              <a:gd name="connsiteY23" fmla="*/ 747428 h 3802298"/>
              <a:gd name="connsiteX24" fmla="*/ 644584 w 3130121"/>
              <a:gd name="connsiteY24" fmla="*/ 7 h 3802298"/>
              <a:gd name="connsiteX25" fmla="*/ 1028326 w 3130121"/>
              <a:gd name="connsiteY25" fmla="*/ 391272 h 3802298"/>
              <a:gd name="connsiteX26" fmla="*/ 644584 w 3130121"/>
              <a:gd name="connsiteY26" fmla="*/ 782537 h 3802298"/>
              <a:gd name="connsiteX27" fmla="*/ 260842 w 3130121"/>
              <a:gd name="connsiteY27" fmla="*/ 391272 h 3802298"/>
              <a:gd name="connsiteX28" fmla="*/ 644584 w 3130121"/>
              <a:gd name="connsiteY28" fmla="*/ 7 h 3802298"/>
              <a:gd name="connsiteX29" fmla="*/ 2367657 w 3130121"/>
              <a:gd name="connsiteY29" fmla="*/ 662155 h 3802298"/>
              <a:gd name="connsiteX30" fmla="*/ 2819118 w 3130121"/>
              <a:gd name="connsiteY30" fmla="*/ 208186 h 3802298"/>
              <a:gd name="connsiteX31" fmla="*/ 2367657 w 3130121"/>
              <a:gd name="connsiteY31" fmla="*/ 662155 h 3802298"/>
              <a:gd name="connsiteX0" fmla="*/ 236546 w 3130121"/>
              <a:gd name="connsiteY0" fmla="*/ 852752 h 3802284"/>
              <a:gd name="connsiteX1" fmla="*/ 1052628 w 3130121"/>
              <a:gd name="connsiteY1" fmla="*/ 852752 h 3802284"/>
              <a:gd name="connsiteX2" fmla="*/ 1289174 w 3130121"/>
              <a:gd name="connsiteY2" fmla="*/ 1089717 h 3802284"/>
              <a:gd name="connsiteX3" fmla="*/ 1289174 w 3130121"/>
              <a:gd name="connsiteY3" fmla="*/ 2203452 h 3802284"/>
              <a:gd name="connsiteX4" fmla="*/ 1052628 w 3130121"/>
              <a:gd name="connsiteY4" fmla="*/ 2440417 h 3802284"/>
              <a:gd name="connsiteX5" fmla="*/ 1052628 w 3130121"/>
              <a:gd name="connsiteY5" fmla="*/ 3234249 h 3802284"/>
              <a:gd name="connsiteX6" fmla="*/ 827910 w 3130121"/>
              <a:gd name="connsiteY6" fmla="*/ 3471214 h 3802284"/>
              <a:gd name="connsiteX7" fmla="*/ 473091 w 3130121"/>
              <a:gd name="connsiteY7" fmla="*/ 3471214 h 3802284"/>
              <a:gd name="connsiteX8" fmla="*/ 236546 w 3130121"/>
              <a:gd name="connsiteY8" fmla="*/ 3234249 h 3802284"/>
              <a:gd name="connsiteX9" fmla="*/ 236546 w 3130121"/>
              <a:gd name="connsiteY9" fmla="*/ 2440417 h 3802284"/>
              <a:gd name="connsiteX10" fmla="*/ 0 w 3130121"/>
              <a:gd name="connsiteY10" fmla="*/ 2203452 h 3802284"/>
              <a:gd name="connsiteX11" fmla="*/ 0 w 3130121"/>
              <a:gd name="connsiteY11" fmla="*/ 1089717 h 3802284"/>
              <a:gd name="connsiteX12" fmla="*/ 236546 w 3130121"/>
              <a:gd name="connsiteY12" fmla="*/ 852752 h 3802284"/>
              <a:gd name="connsiteX13" fmla="*/ 1895194 w 3130121"/>
              <a:gd name="connsiteY13" fmla="*/ 747414 h 3802284"/>
              <a:gd name="connsiteX14" fmla="*/ 2845141 w 3130121"/>
              <a:gd name="connsiteY14" fmla="*/ 747414 h 3802284"/>
              <a:gd name="connsiteX15" fmla="*/ 3130125 w 3130121"/>
              <a:gd name="connsiteY15" fmla="*/ 1031588 h 3802284"/>
              <a:gd name="connsiteX16" fmla="*/ 3130125 w 3130121"/>
              <a:gd name="connsiteY16" fmla="*/ 2322211 h 3802284"/>
              <a:gd name="connsiteX17" fmla="*/ 2845141 w 3130121"/>
              <a:gd name="connsiteY17" fmla="*/ 2606385 h 3802284"/>
              <a:gd name="connsiteX18" fmla="*/ 2845141 w 3130121"/>
              <a:gd name="connsiteY18" fmla="*/ 3518110 h 3802284"/>
              <a:gd name="connsiteX19" fmla="*/ 2572031 w 3130121"/>
              <a:gd name="connsiteY19" fmla="*/ 3802284 h 3802284"/>
              <a:gd name="connsiteX20" fmla="*/ 2168304 w 3130121"/>
              <a:gd name="connsiteY20" fmla="*/ 3802284 h 3802284"/>
              <a:gd name="connsiteX21" fmla="*/ 1895194 w 3130121"/>
              <a:gd name="connsiteY21" fmla="*/ 3518110 h 3802284"/>
              <a:gd name="connsiteX22" fmla="*/ 1895194 w 3130121"/>
              <a:gd name="connsiteY22" fmla="*/ 747414 h 3802284"/>
              <a:gd name="connsiteX23" fmla="*/ 644584 w 3130121"/>
              <a:gd name="connsiteY23" fmla="*/ -7 h 3802284"/>
              <a:gd name="connsiteX24" fmla="*/ 1028326 w 3130121"/>
              <a:gd name="connsiteY24" fmla="*/ 391258 h 3802284"/>
              <a:gd name="connsiteX25" fmla="*/ 644584 w 3130121"/>
              <a:gd name="connsiteY25" fmla="*/ 782523 h 3802284"/>
              <a:gd name="connsiteX26" fmla="*/ 260842 w 3130121"/>
              <a:gd name="connsiteY26" fmla="*/ 391258 h 3802284"/>
              <a:gd name="connsiteX27" fmla="*/ 644584 w 3130121"/>
              <a:gd name="connsiteY27" fmla="*/ -7 h 3802284"/>
              <a:gd name="connsiteX28" fmla="*/ 2367657 w 3130121"/>
              <a:gd name="connsiteY28" fmla="*/ 662141 h 3802284"/>
              <a:gd name="connsiteX29" fmla="*/ 2819118 w 3130121"/>
              <a:gd name="connsiteY29" fmla="*/ 208172 h 3802284"/>
              <a:gd name="connsiteX30" fmla="*/ 2367657 w 3130121"/>
              <a:gd name="connsiteY30" fmla="*/ 662141 h 3802284"/>
              <a:gd name="connsiteX0" fmla="*/ 236546 w 3130121"/>
              <a:gd name="connsiteY0" fmla="*/ 852766 h 4028590"/>
              <a:gd name="connsiteX1" fmla="*/ 1052628 w 3130121"/>
              <a:gd name="connsiteY1" fmla="*/ 852766 h 4028590"/>
              <a:gd name="connsiteX2" fmla="*/ 1289174 w 3130121"/>
              <a:gd name="connsiteY2" fmla="*/ 1089731 h 4028590"/>
              <a:gd name="connsiteX3" fmla="*/ 1289174 w 3130121"/>
              <a:gd name="connsiteY3" fmla="*/ 2203466 h 4028590"/>
              <a:gd name="connsiteX4" fmla="*/ 1052628 w 3130121"/>
              <a:gd name="connsiteY4" fmla="*/ 2440431 h 4028590"/>
              <a:gd name="connsiteX5" fmla="*/ 1052628 w 3130121"/>
              <a:gd name="connsiteY5" fmla="*/ 3234263 h 4028590"/>
              <a:gd name="connsiteX6" fmla="*/ 827910 w 3130121"/>
              <a:gd name="connsiteY6" fmla="*/ 3471228 h 4028590"/>
              <a:gd name="connsiteX7" fmla="*/ 473091 w 3130121"/>
              <a:gd name="connsiteY7" fmla="*/ 3471228 h 4028590"/>
              <a:gd name="connsiteX8" fmla="*/ 236546 w 3130121"/>
              <a:gd name="connsiteY8" fmla="*/ 3234263 h 4028590"/>
              <a:gd name="connsiteX9" fmla="*/ 236546 w 3130121"/>
              <a:gd name="connsiteY9" fmla="*/ 2440431 h 4028590"/>
              <a:gd name="connsiteX10" fmla="*/ 0 w 3130121"/>
              <a:gd name="connsiteY10" fmla="*/ 2203466 h 4028590"/>
              <a:gd name="connsiteX11" fmla="*/ 0 w 3130121"/>
              <a:gd name="connsiteY11" fmla="*/ 1089731 h 4028590"/>
              <a:gd name="connsiteX12" fmla="*/ 236546 w 3130121"/>
              <a:gd name="connsiteY12" fmla="*/ 852766 h 4028590"/>
              <a:gd name="connsiteX13" fmla="*/ 1895194 w 3130121"/>
              <a:gd name="connsiteY13" fmla="*/ 747428 h 4028590"/>
              <a:gd name="connsiteX14" fmla="*/ 2845141 w 3130121"/>
              <a:gd name="connsiteY14" fmla="*/ 747428 h 4028590"/>
              <a:gd name="connsiteX15" fmla="*/ 3130125 w 3130121"/>
              <a:gd name="connsiteY15" fmla="*/ 1031602 h 4028590"/>
              <a:gd name="connsiteX16" fmla="*/ 3130125 w 3130121"/>
              <a:gd name="connsiteY16" fmla="*/ 2322225 h 4028590"/>
              <a:gd name="connsiteX17" fmla="*/ 2845141 w 3130121"/>
              <a:gd name="connsiteY17" fmla="*/ 2606399 h 4028590"/>
              <a:gd name="connsiteX18" fmla="*/ 2845141 w 3130121"/>
              <a:gd name="connsiteY18" fmla="*/ 3518124 h 4028590"/>
              <a:gd name="connsiteX19" fmla="*/ 2572031 w 3130121"/>
              <a:gd name="connsiteY19" fmla="*/ 3802298 h 4028590"/>
              <a:gd name="connsiteX20" fmla="*/ 2168304 w 3130121"/>
              <a:gd name="connsiteY20" fmla="*/ 3802298 h 4028590"/>
              <a:gd name="connsiteX21" fmla="*/ 1895194 w 3130121"/>
              <a:gd name="connsiteY21" fmla="*/ 747428 h 4028590"/>
              <a:gd name="connsiteX22" fmla="*/ 644584 w 3130121"/>
              <a:gd name="connsiteY22" fmla="*/ 7 h 4028590"/>
              <a:gd name="connsiteX23" fmla="*/ 1028326 w 3130121"/>
              <a:gd name="connsiteY23" fmla="*/ 391272 h 4028590"/>
              <a:gd name="connsiteX24" fmla="*/ 644584 w 3130121"/>
              <a:gd name="connsiteY24" fmla="*/ 782537 h 4028590"/>
              <a:gd name="connsiteX25" fmla="*/ 260842 w 3130121"/>
              <a:gd name="connsiteY25" fmla="*/ 391272 h 4028590"/>
              <a:gd name="connsiteX26" fmla="*/ 644584 w 3130121"/>
              <a:gd name="connsiteY26" fmla="*/ 7 h 4028590"/>
              <a:gd name="connsiteX27" fmla="*/ 2367657 w 3130121"/>
              <a:gd name="connsiteY27" fmla="*/ 662155 h 4028590"/>
              <a:gd name="connsiteX28" fmla="*/ 2819118 w 3130121"/>
              <a:gd name="connsiteY28" fmla="*/ 208186 h 4028590"/>
              <a:gd name="connsiteX29" fmla="*/ 2367657 w 3130121"/>
              <a:gd name="connsiteY29" fmla="*/ 662155 h 4028590"/>
              <a:gd name="connsiteX0" fmla="*/ 236546 w 3130121"/>
              <a:gd name="connsiteY0" fmla="*/ 852752 h 3975222"/>
              <a:gd name="connsiteX1" fmla="*/ 1052628 w 3130121"/>
              <a:gd name="connsiteY1" fmla="*/ 852752 h 3975222"/>
              <a:gd name="connsiteX2" fmla="*/ 1289174 w 3130121"/>
              <a:gd name="connsiteY2" fmla="*/ 1089717 h 3975222"/>
              <a:gd name="connsiteX3" fmla="*/ 1289174 w 3130121"/>
              <a:gd name="connsiteY3" fmla="*/ 2203452 h 3975222"/>
              <a:gd name="connsiteX4" fmla="*/ 1052628 w 3130121"/>
              <a:gd name="connsiteY4" fmla="*/ 2440417 h 3975222"/>
              <a:gd name="connsiteX5" fmla="*/ 1052628 w 3130121"/>
              <a:gd name="connsiteY5" fmla="*/ 3234249 h 3975222"/>
              <a:gd name="connsiteX6" fmla="*/ 827910 w 3130121"/>
              <a:gd name="connsiteY6" fmla="*/ 3471214 h 3975222"/>
              <a:gd name="connsiteX7" fmla="*/ 473091 w 3130121"/>
              <a:gd name="connsiteY7" fmla="*/ 3471214 h 3975222"/>
              <a:gd name="connsiteX8" fmla="*/ 236546 w 3130121"/>
              <a:gd name="connsiteY8" fmla="*/ 3234249 h 3975222"/>
              <a:gd name="connsiteX9" fmla="*/ 236546 w 3130121"/>
              <a:gd name="connsiteY9" fmla="*/ 2440417 h 3975222"/>
              <a:gd name="connsiteX10" fmla="*/ 0 w 3130121"/>
              <a:gd name="connsiteY10" fmla="*/ 2203452 h 3975222"/>
              <a:gd name="connsiteX11" fmla="*/ 0 w 3130121"/>
              <a:gd name="connsiteY11" fmla="*/ 1089717 h 3975222"/>
              <a:gd name="connsiteX12" fmla="*/ 236546 w 3130121"/>
              <a:gd name="connsiteY12" fmla="*/ 852752 h 3975222"/>
              <a:gd name="connsiteX13" fmla="*/ 1895194 w 3130121"/>
              <a:gd name="connsiteY13" fmla="*/ 747414 h 3975222"/>
              <a:gd name="connsiteX14" fmla="*/ 2845141 w 3130121"/>
              <a:gd name="connsiteY14" fmla="*/ 747414 h 3975222"/>
              <a:gd name="connsiteX15" fmla="*/ 3130125 w 3130121"/>
              <a:gd name="connsiteY15" fmla="*/ 1031588 h 3975222"/>
              <a:gd name="connsiteX16" fmla="*/ 3130125 w 3130121"/>
              <a:gd name="connsiteY16" fmla="*/ 2322211 h 3975222"/>
              <a:gd name="connsiteX17" fmla="*/ 2845141 w 3130121"/>
              <a:gd name="connsiteY17" fmla="*/ 2606385 h 3975222"/>
              <a:gd name="connsiteX18" fmla="*/ 2845141 w 3130121"/>
              <a:gd name="connsiteY18" fmla="*/ 3518110 h 3975222"/>
              <a:gd name="connsiteX19" fmla="*/ 2572031 w 3130121"/>
              <a:gd name="connsiteY19" fmla="*/ 3802284 h 3975222"/>
              <a:gd name="connsiteX20" fmla="*/ 1895194 w 3130121"/>
              <a:gd name="connsiteY20" fmla="*/ 747414 h 3975222"/>
              <a:gd name="connsiteX21" fmla="*/ 644584 w 3130121"/>
              <a:gd name="connsiteY21" fmla="*/ -7 h 3975222"/>
              <a:gd name="connsiteX22" fmla="*/ 1028326 w 3130121"/>
              <a:gd name="connsiteY22" fmla="*/ 391258 h 3975222"/>
              <a:gd name="connsiteX23" fmla="*/ 644584 w 3130121"/>
              <a:gd name="connsiteY23" fmla="*/ 782523 h 3975222"/>
              <a:gd name="connsiteX24" fmla="*/ 260842 w 3130121"/>
              <a:gd name="connsiteY24" fmla="*/ 391258 h 3975222"/>
              <a:gd name="connsiteX25" fmla="*/ 644584 w 3130121"/>
              <a:gd name="connsiteY25" fmla="*/ -7 h 3975222"/>
              <a:gd name="connsiteX26" fmla="*/ 2367657 w 3130121"/>
              <a:gd name="connsiteY26" fmla="*/ 662141 h 3975222"/>
              <a:gd name="connsiteX27" fmla="*/ 2819118 w 3130121"/>
              <a:gd name="connsiteY27" fmla="*/ 208172 h 3975222"/>
              <a:gd name="connsiteX28" fmla="*/ 2367657 w 3130121"/>
              <a:gd name="connsiteY28" fmla="*/ 662141 h 3975222"/>
              <a:gd name="connsiteX0" fmla="*/ 236546 w 3130121"/>
              <a:gd name="connsiteY0" fmla="*/ 852766 h 3581136"/>
              <a:gd name="connsiteX1" fmla="*/ 1052628 w 3130121"/>
              <a:gd name="connsiteY1" fmla="*/ 852766 h 3581136"/>
              <a:gd name="connsiteX2" fmla="*/ 1289174 w 3130121"/>
              <a:gd name="connsiteY2" fmla="*/ 1089731 h 3581136"/>
              <a:gd name="connsiteX3" fmla="*/ 1289174 w 3130121"/>
              <a:gd name="connsiteY3" fmla="*/ 2203466 h 3581136"/>
              <a:gd name="connsiteX4" fmla="*/ 1052628 w 3130121"/>
              <a:gd name="connsiteY4" fmla="*/ 2440431 h 3581136"/>
              <a:gd name="connsiteX5" fmla="*/ 1052628 w 3130121"/>
              <a:gd name="connsiteY5" fmla="*/ 3234263 h 3581136"/>
              <a:gd name="connsiteX6" fmla="*/ 827910 w 3130121"/>
              <a:gd name="connsiteY6" fmla="*/ 3471228 h 3581136"/>
              <a:gd name="connsiteX7" fmla="*/ 473091 w 3130121"/>
              <a:gd name="connsiteY7" fmla="*/ 3471228 h 3581136"/>
              <a:gd name="connsiteX8" fmla="*/ 236546 w 3130121"/>
              <a:gd name="connsiteY8" fmla="*/ 3234263 h 3581136"/>
              <a:gd name="connsiteX9" fmla="*/ 236546 w 3130121"/>
              <a:gd name="connsiteY9" fmla="*/ 2440431 h 3581136"/>
              <a:gd name="connsiteX10" fmla="*/ 0 w 3130121"/>
              <a:gd name="connsiteY10" fmla="*/ 2203466 h 3581136"/>
              <a:gd name="connsiteX11" fmla="*/ 0 w 3130121"/>
              <a:gd name="connsiteY11" fmla="*/ 1089731 h 3581136"/>
              <a:gd name="connsiteX12" fmla="*/ 236546 w 3130121"/>
              <a:gd name="connsiteY12" fmla="*/ 852766 h 3581136"/>
              <a:gd name="connsiteX13" fmla="*/ 1895194 w 3130121"/>
              <a:gd name="connsiteY13" fmla="*/ 747428 h 3581136"/>
              <a:gd name="connsiteX14" fmla="*/ 2845141 w 3130121"/>
              <a:gd name="connsiteY14" fmla="*/ 747428 h 3581136"/>
              <a:gd name="connsiteX15" fmla="*/ 3130125 w 3130121"/>
              <a:gd name="connsiteY15" fmla="*/ 1031602 h 3581136"/>
              <a:gd name="connsiteX16" fmla="*/ 3130125 w 3130121"/>
              <a:gd name="connsiteY16" fmla="*/ 2322225 h 3581136"/>
              <a:gd name="connsiteX17" fmla="*/ 2845141 w 3130121"/>
              <a:gd name="connsiteY17" fmla="*/ 2606399 h 3581136"/>
              <a:gd name="connsiteX18" fmla="*/ 2845141 w 3130121"/>
              <a:gd name="connsiteY18" fmla="*/ 3518124 h 3581136"/>
              <a:gd name="connsiteX19" fmla="*/ 1895194 w 3130121"/>
              <a:gd name="connsiteY19" fmla="*/ 747428 h 3581136"/>
              <a:gd name="connsiteX20" fmla="*/ 644584 w 3130121"/>
              <a:gd name="connsiteY20" fmla="*/ 7 h 3581136"/>
              <a:gd name="connsiteX21" fmla="*/ 1028326 w 3130121"/>
              <a:gd name="connsiteY21" fmla="*/ 391272 h 3581136"/>
              <a:gd name="connsiteX22" fmla="*/ 644584 w 3130121"/>
              <a:gd name="connsiteY22" fmla="*/ 782537 h 3581136"/>
              <a:gd name="connsiteX23" fmla="*/ 260842 w 3130121"/>
              <a:gd name="connsiteY23" fmla="*/ 391272 h 3581136"/>
              <a:gd name="connsiteX24" fmla="*/ 644584 w 3130121"/>
              <a:gd name="connsiteY24" fmla="*/ 7 h 3581136"/>
              <a:gd name="connsiteX25" fmla="*/ 2367657 w 3130121"/>
              <a:gd name="connsiteY25" fmla="*/ 662155 h 3581136"/>
              <a:gd name="connsiteX26" fmla="*/ 2819118 w 3130121"/>
              <a:gd name="connsiteY26" fmla="*/ 208186 h 3581136"/>
              <a:gd name="connsiteX27" fmla="*/ 2367657 w 3130121"/>
              <a:gd name="connsiteY27" fmla="*/ 662155 h 3581136"/>
              <a:gd name="connsiteX0" fmla="*/ 236546 w 3130121"/>
              <a:gd name="connsiteY0" fmla="*/ 852752 h 3471208"/>
              <a:gd name="connsiteX1" fmla="*/ 1052628 w 3130121"/>
              <a:gd name="connsiteY1" fmla="*/ 852752 h 3471208"/>
              <a:gd name="connsiteX2" fmla="*/ 1289174 w 3130121"/>
              <a:gd name="connsiteY2" fmla="*/ 1089717 h 3471208"/>
              <a:gd name="connsiteX3" fmla="*/ 1289174 w 3130121"/>
              <a:gd name="connsiteY3" fmla="*/ 2203452 h 3471208"/>
              <a:gd name="connsiteX4" fmla="*/ 1052628 w 3130121"/>
              <a:gd name="connsiteY4" fmla="*/ 2440417 h 3471208"/>
              <a:gd name="connsiteX5" fmla="*/ 1052628 w 3130121"/>
              <a:gd name="connsiteY5" fmla="*/ 3234249 h 3471208"/>
              <a:gd name="connsiteX6" fmla="*/ 827910 w 3130121"/>
              <a:gd name="connsiteY6" fmla="*/ 3471214 h 3471208"/>
              <a:gd name="connsiteX7" fmla="*/ 473091 w 3130121"/>
              <a:gd name="connsiteY7" fmla="*/ 3471214 h 3471208"/>
              <a:gd name="connsiteX8" fmla="*/ 236546 w 3130121"/>
              <a:gd name="connsiteY8" fmla="*/ 3234249 h 3471208"/>
              <a:gd name="connsiteX9" fmla="*/ 236546 w 3130121"/>
              <a:gd name="connsiteY9" fmla="*/ 2440417 h 3471208"/>
              <a:gd name="connsiteX10" fmla="*/ 0 w 3130121"/>
              <a:gd name="connsiteY10" fmla="*/ 2203452 h 3471208"/>
              <a:gd name="connsiteX11" fmla="*/ 0 w 3130121"/>
              <a:gd name="connsiteY11" fmla="*/ 1089717 h 3471208"/>
              <a:gd name="connsiteX12" fmla="*/ 236546 w 3130121"/>
              <a:gd name="connsiteY12" fmla="*/ 852752 h 3471208"/>
              <a:gd name="connsiteX13" fmla="*/ 1895194 w 3130121"/>
              <a:gd name="connsiteY13" fmla="*/ 747414 h 3471208"/>
              <a:gd name="connsiteX14" fmla="*/ 2845141 w 3130121"/>
              <a:gd name="connsiteY14" fmla="*/ 747414 h 3471208"/>
              <a:gd name="connsiteX15" fmla="*/ 3130125 w 3130121"/>
              <a:gd name="connsiteY15" fmla="*/ 1031588 h 3471208"/>
              <a:gd name="connsiteX16" fmla="*/ 3130125 w 3130121"/>
              <a:gd name="connsiteY16" fmla="*/ 2322211 h 3471208"/>
              <a:gd name="connsiteX17" fmla="*/ 2845141 w 3130121"/>
              <a:gd name="connsiteY17" fmla="*/ 2606385 h 3471208"/>
              <a:gd name="connsiteX18" fmla="*/ 1895194 w 3130121"/>
              <a:gd name="connsiteY18" fmla="*/ 747414 h 3471208"/>
              <a:gd name="connsiteX19" fmla="*/ 644584 w 3130121"/>
              <a:gd name="connsiteY19" fmla="*/ -7 h 3471208"/>
              <a:gd name="connsiteX20" fmla="*/ 1028326 w 3130121"/>
              <a:gd name="connsiteY20" fmla="*/ 391258 h 3471208"/>
              <a:gd name="connsiteX21" fmla="*/ 644584 w 3130121"/>
              <a:gd name="connsiteY21" fmla="*/ 782523 h 3471208"/>
              <a:gd name="connsiteX22" fmla="*/ 260842 w 3130121"/>
              <a:gd name="connsiteY22" fmla="*/ 391258 h 3471208"/>
              <a:gd name="connsiteX23" fmla="*/ 644584 w 3130121"/>
              <a:gd name="connsiteY23" fmla="*/ -7 h 3471208"/>
              <a:gd name="connsiteX24" fmla="*/ 2367657 w 3130121"/>
              <a:gd name="connsiteY24" fmla="*/ 662141 h 3471208"/>
              <a:gd name="connsiteX25" fmla="*/ 2819118 w 3130121"/>
              <a:gd name="connsiteY25" fmla="*/ 208172 h 3471208"/>
              <a:gd name="connsiteX26" fmla="*/ 2367657 w 3130121"/>
              <a:gd name="connsiteY26" fmla="*/ 662141 h 3471208"/>
              <a:gd name="connsiteX0" fmla="*/ 236546 w 3130121"/>
              <a:gd name="connsiteY0" fmla="*/ 852766 h 3471222"/>
              <a:gd name="connsiteX1" fmla="*/ 1052628 w 3130121"/>
              <a:gd name="connsiteY1" fmla="*/ 852766 h 3471222"/>
              <a:gd name="connsiteX2" fmla="*/ 1289174 w 3130121"/>
              <a:gd name="connsiteY2" fmla="*/ 1089731 h 3471222"/>
              <a:gd name="connsiteX3" fmla="*/ 1289174 w 3130121"/>
              <a:gd name="connsiteY3" fmla="*/ 2203466 h 3471222"/>
              <a:gd name="connsiteX4" fmla="*/ 1052628 w 3130121"/>
              <a:gd name="connsiteY4" fmla="*/ 2440431 h 3471222"/>
              <a:gd name="connsiteX5" fmla="*/ 1052628 w 3130121"/>
              <a:gd name="connsiteY5" fmla="*/ 3234263 h 3471222"/>
              <a:gd name="connsiteX6" fmla="*/ 827910 w 3130121"/>
              <a:gd name="connsiteY6" fmla="*/ 3471228 h 3471222"/>
              <a:gd name="connsiteX7" fmla="*/ 473091 w 3130121"/>
              <a:gd name="connsiteY7" fmla="*/ 3471228 h 3471222"/>
              <a:gd name="connsiteX8" fmla="*/ 236546 w 3130121"/>
              <a:gd name="connsiteY8" fmla="*/ 3234263 h 3471222"/>
              <a:gd name="connsiteX9" fmla="*/ 236546 w 3130121"/>
              <a:gd name="connsiteY9" fmla="*/ 2440431 h 3471222"/>
              <a:gd name="connsiteX10" fmla="*/ 0 w 3130121"/>
              <a:gd name="connsiteY10" fmla="*/ 2203466 h 3471222"/>
              <a:gd name="connsiteX11" fmla="*/ 0 w 3130121"/>
              <a:gd name="connsiteY11" fmla="*/ 1089731 h 3471222"/>
              <a:gd name="connsiteX12" fmla="*/ 236546 w 3130121"/>
              <a:gd name="connsiteY12" fmla="*/ 852766 h 3471222"/>
              <a:gd name="connsiteX13" fmla="*/ 1895194 w 3130121"/>
              <a:gd name="connsiteY13" fmla="*/ 747428 h 3471222"/>
              <a:gd name="connsiteX14" fmla="*/ 2845141 w 3130121"/>
              <a:gd name="connsiteY14" fmla="*/ 747428 h 3471222"/>
              <a:gd name="connsiteX15" fmla="*/ 3130125 w 3130121"/>
              <a:gd name="connsiteY15" fmla="*/ 1031602 h 3471222"/>
              <a:gd name="connsiteX16" fmla="*/ 2845141 w 3130121"/>
              <a:gd name="connsiteY16" fmla="*/ 2606399 h 3471222"/>
              <a:gd name="connsiteX17" fmla="*/ 1895194 w 3130121"/>
              <a:gd name="connsiteY17" fmla="*/ 747428 h 3471222"/>
              <a:gd name="connsiteX18" fmla="*/ 644584 w 3130121"/>
              <a:gd name="connsiteY18" fmla="*/ 7 h 3471222"/>
              <a:gd name="connsiteX19" fmla="*/ 1028326 w 3130121"/>
              <a:gd name="connsiteY19" fmla="*/ 391272 h 3471222"/>
              <a:gd name="connsiteX20" fmla="*/ 644584 w 3130121"/>
              <a:gd name="connsiteY20" fmla="*/ 782537 h 3471222"/>
              <a:gd name="connsiteX21" fmla="*/ 260842 w 3130121"/>
              <a:gd name="connsiteY21" fmla="*/ 391272 h 3471222"/>
              <a:gd name="connsiteX22" fmla="*/ 644584 w 3130121"/>
              <a:gd name="connsiteY22" fmla="*/ 7 h 3471222"/>
              <a:gd name="connsiteX23" fmla="*/ 2367657 w 3130121"/>
              <a:gd name="connsiteY23" fmla="*/ 662155 h 3471222"/>
              <a:gd name="connsiteX24" fmla="*/ 2819118 w 3130121"/>
              <a:gd name="connsiteY24" fmla="*/ 208186 h 3471222"/>
              <a:gd name="connsiteX25" fmla="*/ 2367657 w 3130121"/>
              <a:gd name="connsiteY25" fmla="*/ 662155 h 3471222"/>
              <a:gd name="connsiteX0" fmla="*/ 236546 w 3130121"/>
              <a:gd name="connsiteY0" fmla="*/ 852752 h 3471208"/>
              <a:gd name="connsiteX1" fmla="*/ 1052628 w 3130121"/>
              <a:gd name="connsiteY1" fmla="*/ 852752 h 3471208"/>
              <a:gd name="connsiteX2" fmla="*/ 1289174 w 3130121"/>
              <a:gd name="connsiteY2" fmla="*/ 1089717 h 3471208"/>
              <a:gd name="connsiteX3" fmla="*/ 1289174 w 3130121"/>
              <a:gd name="connsiteY3" fmla="*/ 2203452 h 3471208"/>
              <a:gd name="connsiteX4" fmla="*/ 1052628 w 3130121"/>
              <a:gd name="connsiteY4" fmla="*/ 2440417 h 3471208"/>
              <a:gd name="connsiteX5" fmla="*/ 1052628 w 3130121"/>
              <a:gd name="connsiteY5" fmla="*/ 3234249 h 3471208"/>
              <a:gd name="connsiteX6" fmla="*/ 827910 w 3130121"/>
              <a:gd name="connsiteY6" fmla="*/ 3471214 h 3471208"/>
              <a:gd name="connsiteX7" fmla="*/ 473091 w 3130121"/>
              <a:gd name="connsiteY7" fmla="*/ 3471214 h 3471208"/>
              <a:gd name="connsiteX8" fmla="*/ 236546 w 3130121"/>
              <a:gd name="connsiteY8" fmla="*/ 3234249 h 3471208"/>
              <a:gd name="connsiteX9" fmla="*/ 236546 w 3130121"/>
              <a:gd name="connsiteY9" fmla="*/ 2440417 h 3471208"/>
              <a:gd name="connsiteX10" fmla="*/ 0 w 3130121"/>
              <a:gd name="connsiteY10" fmla="*/ 2203452 h 3471208"/>
              <a:gd name="connsiteX11" fmla="*/ 0 w 3130121"/>
              <a:gd name="connsiteY11" fmla="*/ 1089717 h 3471208"/>
              <a:gd name="connsiteX12" fmla="*/ 236546 w 3130121"/>
              <a:gd name="connsiteY12" fmla="*/ 852752 h 3471208"/>
              <a:gd name="connsiteX13" fmla="*/ 1895194 w 3130121"/>
              <a:gd name="connsiteY13" fmla="*/ 747414 h 3471208"/>
              <a:gd name="connsiteX14" fmla="*/ 3130125 w 3130121"/>
              <a:gd name="connsiteY14" fmla="*/ 1031588 h 3471208"/>
              <a:gd name="connsiteX15" fmla="*/ 2845141 w 3130121"/>
              <a:gd name="connsiteY15" fmla="*/ 2606385 h 3471208"/>
              <a:gd name="connsiteX16" fmla="*/ 1895194 w 3130121"/>
              <a:gd name="connsiteY16" fmla="*/ 747414 h 3471208"/>
              <a:gd name="connsiteX17" fmla="*/ 644584 w 3130121"/>
              <a:gd name="connsiteY17" fmla="*/ -7 h 3471208"/>
              <a:gd name="connsiteX18" fmla="*/ 1028326 w 3130121"/>
              <a:gd name="connsiteY18" fmla="*/ 391258 h 3471208"/>
              <a:gd name="connsiteX19" fmla="*/ 644584 w 3130121"/>
              <a:gd name="connsiteY19" fmla="*/ 782523 h 3471208"/>
              <a:gd name="connsiteX20" fmla="*/ 260842 w 3130121"/>
              <a:gd name="connsiteY20" fmla="*/ 391258 h 3471208"/>
              <a:gd name="connsiteX21" fmla="*/ 644584 w 3130121"/>
              <a:gd name="connsiteY21" fmla="*/ -7 h 3471208"/>
              <a:gd name="connsiteX22" fmla="*/ 2367657 w 3130121"/>
              <a:gd name="connsiteY22" fmla="*/ 662141 h 3471208"/>
              <a:gd name="connsiteX23" fmla="*/ 2819118 w 3130121"/>
              <a:gd name="connsiteY23" fmla="*/ 208172 h 3471208"/>
              <a:gd name="connsiteX24" fmla="*/ 2367657 w 3130121"/>
              <a:gd name="connsiteY24" fmla="*/ 662141 h 3471208"/>
              <a:gd name="connsiteX0" fmla="*/ 236546 w 2845145"/>
              <a:gd name="connsiteY0" fmla="*/ 852766 h 3471222"/>
              <a:gd name="connsiteX1" fmla="*/ 1052628 w 2845145"/>
              <a:gd name="connsiteY1" fmla="*/ 852766 h 3471222"/>
              <a:gd name="connsiteX2" fmla="*/ 1289174 w 2845145"/>
              <a:gd name="connsiteY2" fmla="*/ 1089731 h 3471222"/>
              <a:gd name="connsiteX3" fmla="*/ 1289174 w 2845145"/>
              <a:gd name="connsiteY3" fmla="*/ 2203466 h 3471222"/>
              <a:gd name="connsiteX4" fmla="*/ 1052628 w 2845145"/>
              <a:gd name="connsiteY4" fmla="*/ 2440431 h 3471222"/>
              <a:gd name="connsiteX5" fmla="*/ 1052628 w 2845145"/>
              <a:gd name="connsiteY5" fmla="*/ 3234263 h 3471222"/>
              <a:gd name="connsiteX6" fmla="*/ 827910 w 2845145"/>
              <a:gd name="connsiteY6" fmla="*/ 3471228 h 3471222"/>
              <a:gd name="connsiteX7" fmla="*/ 473091 w 2845145"/>
              <a:gd name="connsiteY7" fmla="*/ 3471228 h 3471222"/>
              <a:gd name="connsiteX8" fmla="*/ 236546 w 2845145"/>
              <a:gd name="connsiteY8" fmla="*/ 3234263 h 3471222"/>
              <a:gd name="connsiteX9" fmla="*/ 236546 w 2845145"/>
              <a:gd name="connsiteY9" fmla="*/ 2440431 h 3471222"/>
              <a:gd name="connsiteX10" fmla="*/ 0 w 2845145"/>
              <a:gd name="connsiteY10" fmla="*/ 2203466 h 3471222"/>
              <a:gd name="connsiteX11" fmla="*/ 0 w 2845145"/>
              <a:gd name="connsiteY11" fmla="*/ 1089731 h 3471222"/>
              <a:gd name="connsiteX12" fmla="*/ 236546 w 2845145"/>
              <a:gd name="connsiteY12" fmla="*/ 852766 h 3471222"/>
              <a:gd name="connsiteX13" fmla="*/ 1895194 w 2845145"/>
              <a:gd name="connsiteY13" fmla="*/ 747428 h 3471222"/>
              <a:gd name="connsiteX14" fmla="*/ 2845141 w 2845145"/>
              <a:gd name="connsiteY14" fmla="*/ 2606399 h 3471222"/>
              <a:gd name="connsiteX15" fmla="*/ 1895194 w 2845145"/>
              <a:gd name="connsiteY15" fmla="*/ 747428 h 3471222"/>
              <a:gd name="connsiteX16" fmla="*/ 644584 w 2845145"/>
              <a:gd name="connsiteY16" fmla="*/ 7 h 3471222"/>
              <a:gd name="connsiteX17" fmla="*/ 1028326 w 2845145"/>
              <a:gd name="connsiteY17" fmla="*/ 391272 h 3471222"/>
              <a:gd name="connsiteX18" fmla="*/ 644584 w 2845145"/>
              <a:gd name="connsiteY18" fmla="*/ 782537 h 3471222"/>
              <a:gd name="connsiteX19" fmla="*/ 260842 w 2845145"/>
              <a:gd name="connsiteY19" fmla="*/ 391272 h 3471222"/>
              <a:gd name="connsiteX20" fmla="*/ 644584 w 2845145"/>
              <a:gd name="connsiteY20" fmla="*/ 7 h 3471222"/>
              <a:gd name="connsiteX21" fmla="*/ 2367657 w 2845145"/>
              <a:gd name="connsiteY21" fmla="*/ 662155 h 3471222"/>
              <a:gd name="connsiteX22" fmla="*/ 2819118 w 2845145"/>
              <a:gd name="connsiteY22" fmla="*/ 208186 h 3471222"/>
              <a:gd name="connsiteX23" fmla="*/ 2367657 w 2845145"/>
              <a:gd name="connsiteY23" fmla="*/ 662155 h 3471222"/>
              <a:gd name="connsiteX0" fmla="*/ 236546 w 2819115"/>
              <a:gd name="connsiteY0" fmla="*/ 852752 h 3471208"/>
              <a:gd name="connsiteX1" fmla="*/ 1052628 w 2819115"/>
              <a:gd name="connsiteY1" fmla="*/ 852752 h 3471208"/>
              <a:gd name="connsiteX2" fmla="*/ 1289174 w 2819115"/>
              <a:gd name="connsiteY2" fmla="*/ 1089717 h 3471208"/>
              <a:gd name="connsiteX3" fmla="*/ 1289174 w 2819115"/>
              <a:gd name="connsiteY3" fmla="*/ 2203452 h 3471208"/>
              <a:gd name="connsiteX4" fmla="*/ 1052628 w 2819115"/>
              <a:gd name="connsiteY4" fmla="*/ 2440417 h 3471208"/>
              <a:gd name="connsiteX5" fmla="*/ 1052628 w 2819115"/>
              <a:gd name="connsiteY5" fmla="*/ 3234249 h 3471208"/>
              <a:gd name="connsiteX6" fmla="*/ 827910 w 2819115"/>
              <a:gd name="connsiteY6" fmla="*/ 3471214 h 3471208"/>
              <a:gd name="connsiteX7" fmla="*/ 473091 w 2819115"/>
              <a:gd name="connsiteY7" fmla="*/ 3471214 h 3471208"/>
              <a:gd name="connsiteX8" fmla="*/ 236546 w 2819115"/>
              <a:gd name="connsiteY8" fmla="*/ 3234249 h 3471208"/>
              <a:gd name="connsiteX9" fmla="*/ 236546 w 2819115"/>
              <a:gd name="connsiteY9" fmla="*/ 2440417 h 3471208"/>
              <a:gd name="connsiteX10" fmla="*/ 0 w 2819115"/>
              <a:gd name="connsiteY10" fmla="*/ 2203452 h 3471208"/>
              <a:gd name="connsiteX11" fmla="*/ 0 w 2819115"/>
              <a:gd name="connsiteY11" fmla="*/ 1089717 h 3471208"/>
              <a:gd name="connsiteX12" fmla="*/ 236546 w 2819115"/>
              <a:gd name="connsiteY12" fmla="*/ 852752 h 3471208"/>
              <a:gd name="connsiteX13" fmla="*/ 644584 w 2819115"/>
              <a:gd name="connsiteY13" fmla="*/ -7 h 3471208"/>
              <a:gd name="connsiteX14" fmla="*/ 1028326 w 2819115"/>
              <a:gd name="connsiteY14" fmla="*/ 391258 h 3471208"/>
              <a:gd name="connsiteX15" fmla="*/ 644584 w 2819115"/>
              <a:gd name="connsiteY15" fmla="*/ 782523 h 3471208"/>
              <a:gd name="connsiteX16" fmla="*/ 260842 w 2819115"/>
              <a:gd name="connsiteY16" fmla="*/ 391258 h 3471208"/>
              <a:gd name="connsiteX17" fmla="*/ 644584 w 2819115"/>
              <a:gd name="connsiteY17" fmla="*/ -7 h 3471208"/>
              <a:gd name="connsiteX18" fmla="*/ 2367657 w 2819115"/>
              <a:gd name="connsiteY18" fmla="*/ 662141 h 3471208"/>
              <a:gd name="connsiteX19" fmla="*/ 2819118 w 2819115"/>
              <a:gd name="connsiteY19" fmla="*/ 208172 h 3471208"/>
              <a:gd name="connsiteX20" fmla="*/ 2367657 w 2819115"/>
              <a:gd name="connsiteY20" fmla="*/ 662141 h 3471208"/>
              <a:gd name="connsiteX0" fmla="*/ 236546 w 1289173"/>
              <a:gd name="connsiteY0" fmla="*/ 852766 h 3471222"/>
              <a:gd name="connsiteX1" fmla="*/ 1052628 w 1289173"/>
              <a:gd name="connsiteY1" fmla="*/ 852766 h 3471222"/>
              <a:gd name="connsiteX2" fmla="*/ 1289174 w 1289173"/>
              <a:gd name="connsiteY2" fmla="*/ 1089731 h 3471222"/>
              <a:gd name="connsiteX3" fmla="*/ 1289174 w 1289173"/>
              <a:gd name="connsiteY3" fmla="*/ 2203466 h 3471222"/>
              <a:gd name="connsiteX4" fmla="*/ 1052628 w 1289173"/>
              <a:gd name="connsiteY4" fmla="*/ 2440431 h 3471222"/>
              <a:gd name="connsiteX5" fmla="*/ 1052628 w 1289173"/>
              <a:gd name="connsiteY5" fmla="*/ 3234263 h 3471222"/>
              <a:gd name="connsiteX6" fmla="*/ 827910 w 1289173"/>
              <a:gd name="connsiteY6" fmla="*/ 3471228 h 3471222"/>
              <a:gd name="connsiteX7" fmla="*/ 473091 w 1289173"/>
              <a:gd name="connsiteY7" fmla="*/ 3471228 h 3471222"/>
              <a:gd name="connsiteX8" fmla="*/ 236546 w 1289173"/>
              <a:gd name="connsiteY8" fmla="*/ 3234263 h 3471222"/>
              <a:gd name="connsiteX9" fmla="*/ 236546 w 1289173"/>
              <a:gd name="connsiteY9" fmla="*/ 2440431 h 3471222"/>
              <a:gd name="connsiteX10" fmla="*/ 0 w 1289173"/>
              <a:gd name="connsiteY10" fmla="*/ 2203466 h 3471222"/>
              <a:gd name="connsiteX11" fmla="*/ 0 w 1289173"/>
              <a:gd name="connsiteY11" fmla="*/ 1089731 h 3471222"/>
              <a:gd name="connsiteX12" fmla="*/ 236546 w 1289173"/>
              <a:gd name="connsiteY12" fmla="*/ 852766 h 3471222"/>
              <a:gd name="connsiteX13" fmla="*/ 644584 w 1289173"/>
              <a:gd name="connsiteY13" fmla="*/ 7 h 3471222"/>
              <a:gd name="connsiteX14" fmla="*/ 1028326 w 1289173"/>
              <a:gd name="connsiteY14" fmla="*/ 391272 h 3471222"/>
              <a:gd name="connsiteX15" fmla="*/ 644584 w 1289173"/>
              <a:gd name="connsiteY15" fmla="*/ 782537 h 3471222"/>
              <a:gd name="connsiteX16" fmla="*/ 260842 w 1289173"/>
              <a:gd name="connsiteY16" fmla="*/ 391272 h 3471222"/>
              <a:gd name="connsiteX17" fmla="*/ 644584 w 1289173"/>
              <a:gd name="connsiteY17" fmla="*/ 7 h 34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89173" h="3471222">
                <a:moveTo>
                  <a:pt x="236546" y="852766"/>
                </a:moveTo>
                <a:lnTo>
                  <a:pt x="1052628" y="852766"/>
                </a:lnTo>
                <a:cubicBezTo>
                  <a:pt x="1182728" y="852766"/>
                  <a:pt x="1289174" y="959400"/>
                  <a:pt x="1289174" y="1089731"/>
                </a:cubicBezTo>
                <a:lnTo>
                  <a:pt x="1289174" y="2203466"/>
                </a:lnTo>
                <a:cubicBezTo>
                  <a:pt x="1289174" y="2333797"/>
                  <a:pt x="1182728" y="2440431"/>
                  <a:pt x="1052628" y="2440431"/>
                </a:cubicBezTo>
                <a:lnTo>
                  <a:pt x="1052628" y="3234263"/>
                </a:lnTo>
                <a:cubicBezTo>
                  <a:pt x="1052628" y="3364594"/>
                  <a:pt x="946183" y="3471228"/>
                  <a:pt x="827910" y="3471228"/>
                </a:cubicBezTo>
                <a:lnTo>
                  <a:pt x="473091" y="3471228"/>
                </a:lnTo>
                <a:cubicBezTo>
                  <a:pt x="342991" y="3471228"/>
                  <a:pt x="236546" y="3364594"/>
                  <a:pt x="236546" y="3234263"/>
                </a:cubicBezTo>
                <a:lnTo>
                  <a:pt x="236546" y="2440431"/>
                </a:lnTo>
                <a:cubicBezTo>
                  <a:pt x="106446" y="2440431"/>
                  <a:pt x="0" y="2333797"/>
                  <a:pt x="0" y="2203466"/>
                </a:cubicBezTo>
                <a:lnTo>
                  <a:pt x="0" y="1089731"/>
                </a:lnTo>
                <a:cubicBezTo>
                  <a:pt x="0" y="959400"/>
                  <a:pt x="106446" y="852766"/>
                  <a:pt x="236546" y="852766"/>
                </a:cubicBezTo>
                <a:close/>
                <a:moveTo>
                  <a:pt x="644584" y="7"/>
                </a:moveTo>
                <a:cubicBezTo>
                  <a:pt x="856519" y="7"/>
                  <a:pt x="1028326" y="175182"/>
                  <a:pt x="1028326" y="391272"/>
                </a:cubicBezTo>
                <a:cubicBezTo>
                  <a:pt x="1028326" y="607362"/>
                  <a:pt x="856519" y="782537"/>
                  <a:pt x="644584" y="782537"/>
                </a:cubicBezTo>
                <a:cubicBezTo>
                  <a:pt x="432649" y="782537"/>
                  <a:pt x="260842" y="607362"/>
                  <a:pt x="260842" y="391272"/>
                </a:cubicBezTo>
                <a:cubicBezTo>
                  <a:pt x="260842" y="175182"/>
                  <a:pt x="432649" y="7"/>
                  <a:pt x="644584" y="7"/>
                </a:cubicBezTo>
                <a:close/>
              </a:path>
            </a:pathLst>
          </a:custGeom>
          <a:solidFill>
            <a:schemeClr val="tx2">
              <a:lumMod val="75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69" tIns="140535" rIns="175669" bIns="140535" numCol="1" spcCol="0" rtlCol="0" fromWordArt="0" anchor="t" anchorCtr="0" forceAA="0" compatLnSpc="1">
            <a:prstTxWarp prst="textNoShape">
              <a:avLst/>
            </a:prstTxWarp>
            <a:noAutofit/>
          </a:bodyPr>
          <a:lstStyle/>
          <a:p>
            <a:pPr algn="ctr" defTabSz="895643" fontAlgn="base">
              <a:lnSpc>
                <a:spcPct val="90000"/>
              </a:lnSpc>
              <a:spcBef>
                <a:spcPct val="0"/>
              </a:spcBef>
              <a:spcAft>
                <a:spcPct val="0"/>
              </a:spcAft>
              <a:defRPr/>
            </a:pPr>
            <a:endParaRPr lang="en-US" sz="1960" b="1" kern="0"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ounded Rectangle 146"/>
          <p:cNvSpPr/>
          <p:nvPr/>
        </p:nvSpPr>
        <p:spPr>
          <a:xfrm>
            <a:off x="8077157" y="2549593"/>
            <a:ext cx="2193989" cy="47648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3">
              <a:defRPr/>
            </a:pPr>
            <a:r>
              <a:rPr lang="en-US" sz="1176" b="1" kern="0" dirty="0">
                <a:solidFill>
                  <a:srgbClr val="FFFFFF"/>
                </a:solidFill>
                <a:latin typeface="Segoe UI Semibold" panose="020B0702040204020203" pitchFamily="34" charset="0"/>
                <a:cs typeface="Segoe UI Semibold" panose="020B0702040204020203" pitchFamily="34" charset="0"/>
              </a:rPr>
              <a:t>Digital Crimes Unit</a:t>
            </a:r>
          </a:p>
        </p:txBody>
      </p:sp>
      <p:sp>
        <p:nvSpPr>
          <p:cNvPr id="257" name="Rounded Rectangle 256"/>
          <p:cNvSpPr/>
          <p:nvPr/>
        </p:nvSpPr>
        <p:spPr>
          <a:xfrm>
            <a:off x="2813225" y="1471622"/>
            <a:ext cx="1398588" cy="458003"/>
          </a:xfrm>
          <a:prstGeom prst="roundRect">
            <a:avLst>
              <a:gd name="adj" fmla="val 50000"/>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93">
              <a:defRPr/>
            </a:pPr>
            <a:r>
              <a:rPr lang="en-US" sz="1176" kern="0" dirty="0">
                <a:solidFill>
                  <a:srgbClr val="FFFFFF"/>
                </a:solidFill>
                <a:cs typeface="Segoe UI" panose="020B0502040204020203" pitchFamily="34" charset="0"/>
              </a:rPr>
              <a:t>Antivirus Network</a:t>
            </a:r>
          </a:p>
        </p:txBody>
      </p:sp>
      <p:grpSp>
        <p:nvGrpSpPr>
          <p:cNvPr id="258" name="Group 257"/>
          <p:cNvGrpSpPr/>
          <p:nvPr/>
        </p:nvGrpSpPr>
        <p:grpSpPr>
          <a:xfrm>
            <a:off x="9069690" y="1471032"/>
            <a:ext cx="854917" cy="462666"/>
            <a:chOff x="10640956" y="2316753"/>
            <a:chExt cx="855140" cy="462787"/>
          </a:xfrm>
        </p:grpSpPr>
        <p:sp>
          <p:nvSpPr>
            <p:cNvPr id="262" name="Rounded Rectangle 261"/>
            <p:cNvSpPr/>
            <p:nvPr/>
          </p:nvSpPr>
          <p:spPr>
            <a:xfrm>
              <a:off x="10640956" y="2316753"/>
              <a:ext cx="855140" cy="462787"/>
            </a:xfrm>
            <a:prstGeom prst="roundRect">
              <a:avLst>
                <a:gd name="adj" fmla="val 50000"/>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93">
                <a:defRPr/>
              </a:pPr>
              <a:endParaRPr lang="en-US" sz="1176" kern="0" dirty="0">
                <a:solidFill>
                  <a:srgbClr val="FFFFFF"/>
                </a:solidFill>
                <a:cs typeface="Segoe UI" panose="020B0502040204020203" pitchFamily="34" charset="0"/>
              </a:endParaRPr>
            </a:p>
          </p:txBody>
        </p:sp>
        <p:grpSp>
          <p:nvGrpSpPr>
            <p:cNvPr id="263" name="Group 262"/>
            <p:cNvGrpSpPr/>
            <p:nvPr/>
          </p:nvGrpSpPr>
          <p:grpSpPr>
            <a:xfrm>
              <a:off x="10904425" y="2558238"/>
              <a:ext cx="329743" cy="79905"/>
              <a:chOff x="1340717" y="917625"/>
              <a:chExt cx="418504" cy="101414"/>
            </a:xfrm>
            <a:solidFill>
              <a:schemeClr val="bg1">
                <a:lumMod val="95000"/>
              </a:schemeClr>
            </a:solidFill>
          </p:grpSpPr>
          <p:sp>
            <p:nvSpPr>
              <p:cNvPr id="264" name="Oval 263"/>
              <p:cNvSpPr/>
              <p:nvPr/>
            </p:nvSpPr>
            <p:spPr bwMode="auto">
              <a:xfrm>
                <a:off x="1340717" y="917625"/>
                <a:ext cx="101414" cy="10141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p:cNvSpPr/>
              <p:nvPr/>
            </p:nvSpPr>
            <p:spPr bwMode="auto">
              <a:xfrm>
                <a:off x="1499262" y="917625"/>
                <a:ext cx="101414" cy="10141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1657807" y="917625"/>
                <a:ext cx="101414" cy="10141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83" name="Rounded Rectangle 282"/>
          <p:cNvSpPr/>
          <p:nvPr/>
        </p:nvSpPr>
        <p:spPr>
          <a:xfrm>
            <a:off x="1327902" y="1468369"/>
            <a:ext cx="1398588" cy="458003"/>
          </a:xfrm>
          <a:prstGeom prst="roundRect">
            <a:avLst>
              <a:gd name="adj" fmla="val 50000"/>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93">
              <a:defRPr/>
            </a:pPr>
            <a:r>
              <a:rPr lang="en-US" sz="1176" kern="0" dirty="0">
                <a:solidFill>
                  <a:srgbClr val="FFFFFF"/>
                </a:solidFill>
                <a:cs typeface="Segoe UI" panose="020B0502040204020203" pitchFamily="34" charset="0"/>
              </a:rPr>
              <a:t>Industry Partners</a:t>
            </a:r>
          </a:p>
        </p:txBody>
      </p:sp>
      <p:grpSp>
        <p:nvGrpSpPr>
          <p:cNvPr id="193" name="Group 192"/>
          <p:cNvGrpSpPr/>
          <p:nvPr/>
        </p:nvGrpSpPr>
        <p:grpSpPr>
          <a:xfrm>
            <a:off x="6335734" y="3324414"/>
            <a:ext cx="948956" cy="817925"/>
            <a:chOff x="5160152" y="3148211"/>
            <a:chExt cx="968236" cy="834543"/>
          </a:xfrm>
        </p:grpSpPr>
        <p:pic>
          <p:nvPicPr>
            <p:cNvPr id="194" name="Picture 19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552559" y="3148211"/>
              <a:ext cx="281700" cy="336667"/>
            </a:xfrm>
            <a:prstGeom prst="rect">
              <a:avLst/>
            </a:prstGeom>
            <a:noFill/>
          </p:spPr>
        </p:pic>
        <p:sp>
          <p:nvSpPr>
            <p:cNvPr id="195" name="Rectangle 194"/>
            <p:cNvSpPr/>
            <p:nvPr/>
          </p:nvSpPr>
          <p:spPr>
            <a:xfrm>
              <a:off x="5160152" y="3521089"/>
              <a:ext cx="968236" cy="461665"/>
            </a:xfrm>
            <a:prstGeom prst="rect">
              <a:avLst/>
            </a:prstGeom>
            <a:no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05707" fontAlgn="base">
                <a:spcBef>
                  <a:spcPct val="0"/>
                </a:spcBef>
                <a:spcAft>
                  <a:spcPct val="0"/>
                </a:spcAft>
                <a:defRPr/>
              </a:pPr>
              <a:r>
                <a:rPr lang="en-US" sz="980" dirty="0">
                  <a:ln>
                    <a:solidFill>
                      <a:srgbClr val="FFFFFF">
                        <a:alpha val="0"/>
                      </a:srgbClr>
                    </a:solidFill>
                  </a:ln>
                  <a:solidFill>
                    <a:srgbClr val="505050">
                      <a:lumMod val="85000"/>
                      <a:lumOff val="15000"/>
                    </a:srgbClr>
                  </a:solidFill>
                  <a:latin typeface="Segoe UI Semilight" panose="020B0402040204020203" pitchFamily="34" charset="0"/>
                  <a:cs typeface="Segoe UI Semilight" panose="020B0402040204020203" pitchFamily="34" charset="0"/>
                </a:rPr>
                <a:t>Office 365 Advanced Threat Protection</a:t>
              </a:r>
            </a:p>
          </p:txBody>
        </p:sp>
      </p:grpSp>
      <p:grpSp>
        <p:nvGrpSpPr>
          <p:cNvPr id="235" name="Group 234"/>
          <p:cNvGrpSpPr/>
          <p:nvPr/>
        </p:nvGrpSpPr>
        <p:grpSpPr>
          <a:xfrm>
            <a:off x="3695507" y="4174625"/>
            <a:ext cx="5423715" cy="663344"/>
            <a:chOff x="3696470" y="3946159"/>
            <a:chExt cx="5425128" cy="663517"/>
          </a:xfrm>
        </p:grpSpPr>
        <p:grpSp>
          <p:nvGrpSpPr>
            <p:cNvPr id="289" name="Group 288"/>
            <p:cNvGrpSpPr/>
            <p:nvPr/>
          </p:nvGrpSpPr>
          <p:grpSpPr>
            <a:xfrm>
              <a:off x="3696470" y="3946159"/>
              <a:ext cx="5425128" cy="663517"/>
              <a:chOff x="-1938396" y="3662439"/>
              <a:chExt cx="10474581" cy="1232010"/>
            </a:xfrm>
          </p:grpSpPr>
          <p:sp>
            <p:nvSpPr>
              <p:cNvPr id="290" name="Arc 289"/>
              <p:cNvSpPr/>
              <p:nvPr/>
            </p:nvSpPr>
            <p:spPr>
              <a:xfrm>
                <a:off x="7839564" y="4231032"/>
                <a:ext cx="696621" cy="663417"/>
              </a:xfrm>
              <a:prstGeom prst="arc">
                <a:avLst>
                  <a:gd name="adj1" fmla="val 16240276"/>
                  <a:gd name="adj2" fmla="val 2"/>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kern="0" dirty="0">
                  <a:solidFill>
                    <a:sysClr val="windowText" lastClr="000000"/>
                  </a:solidFill>
                </a:endParaRPr>
              </a:p>
            </p:txBody>
          </p:sp>
          <p:sp>
            <p:nvSpPr>
              <p:cNvPr id="291" name="Arc 290"/>
              <p:cNvSpPr/>
              <p:nvPr/>
            </p:nvSpPr>
            <p:spPr>
              <a:xfrm rot="10800000">
                <a:off x="-1938394" y="3662439"/>
                <a:ext cx="618204" cy="536572"/>
              </a:xfrm>
              <a:prstGeom prst="arc">
                <a:avLst>
                  <a:gd name="adj1" fmla="val 16240276"/>
                  <a:gd name="adj2" fmla="val 2"/>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kern="0" dirty="0">
                  <a:solidFill>
                    <a:sysClr val="windowText" lastClr="000000"/>
                  </a:solidFill>
                </a:endParaRPr>
              </a:p>
            </p:txBody>
          </p:sp>
          <p:cxnSp>
            <p:nvCxnSpPr>
              <p:cNvPr id="292" name="Straight Connector 291"/>
              <p:cNvCxnSpPr>
                <a:stCxn id="291" idx="0"/>
                <a:endCxn id="290" idx="0"/>
              </p:cNvCxnSpPr>
              <p:nvPr/>
            </p:nvCxnSpPr>
            <p:spPr>
              <a:xfrm>
                <a:off x="-1632561" y="4198997"/>
                <a:ext cx="9824475" cy="32057"/>
              </a:xfrm>
              <a:prstGeom prst="line">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stCxn id="291" idx="2"/>
              </p:cNvCxnSpPr>
              <p:nvPr/>
            </p:nvCxnSpPr>
            <p:spPr>
              <a:xfrm flipH="1" flipV="1">
                <a:off x="-1938396" y="3699786"/>
                <a:ext cx="2" cy="230938"/>
              </a:xfrm>
              <a:prstGeom prst="line">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82" name="Straight Connector 281"/>
            <p:cNvCxnSpPr>
              <a:endCxn id="290" idx="2"/>
            </p:cNvCxnSpPr>
            <p:nvPr/>
          </p:nvCxnSpPr>
          <p:spPr>
            <a:xfrm flipV="1">
              <a:off x="9121598" y="4431030"/>
              <a:ext cx="0" cy="147114"/>
            </a:xfrm>
            <a:prstGeom prst="line">
              <a:avLst/>
            </a:prstGeom>
            <a:ln w="2222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p:nvGrpSpPr>
        <p:grpSpPr>
          <a:xfrm>
            <a:off x="4821568" y="4386977"/>
            <a:ext cx="2698047" cy="1115721"/>
            <a:chOff x="4822824" y="4158567"/>
            <a:chExt cx="2698750" cy="1116012"/>
          </a:xfrm>
        </p:grpSpPr>
        <p:sp>
          <p:nvSpPr>
            <p:cNvPr id="10" name="Freeform 5"/>
            <p:cNvSpPr>
              <a:spLocks/>
            </p:cNvSpPr>
            <p:nvPr/>
          </p:nvSpPr>
          <p:spPr bwMode="auto">
            <a:xfrm>
              <a:off x="4822824" y="4158567"/>
              <a:ext cx="2698750" cy="1116012"/>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289FD7">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US" sz="1799" kern="0" dirty="0">
                <a:solidFill>
                  <a:sysClr val="windowText" lastClr="000000"/>
                </a:solidFill>
              </a:endParaRPr>
            </a:p>
          </p:txBody>
        </p:sp>
        <p:grpSp>
          <p:nvGrpSpPr>
            <p:cNvPr id="136" name="Group 135"/>
            <p:cNvGrpSpPr/>
            <p:nvPr/>
          </p:nvGrpSpPr>
          <p:grpSpPr>
            <a:xfrm>
              <a:off x="5307621" y="4594674"/>
              <a:ext cx="593578" cy="545267"/>
              <a:chOff x="3528254" y="5640854"/>
              <a:chExt cx="788672" cy="724486"/>
            </a:xfrm>
          </p:grpSpPr>
          <p:pic>
            <p:nvPicPr>
              <p:cNvPr id="137" name="Picture 136"/>
              <p:cNvPicPr>
                <a:picLocks noChangeAspect="1"/>
              </p:cNvPicPr>
              <p:nvPr/>
            </p:nvPicPr>
            <p:blipFill>
              <a:blip r:embed="rId3"/>
              <a:stretch>
                <a:fillRect/>
              </a:stretch>
            </p:blipFill>
            <p:spPr>
              <a:xfrm>
                <a:off x="3528254" y="5640854"/>
                <a:ext cx="788672" cy="724486"/>
              </a:xfrm>
              <a:prstGeom prst="rect">
                <a:avLst/>
              </a:prstGeom>
            </p:spPr>
          </p:pic>
          <p:sp>
            <p:nvSpPr>
              <p:cNvPr id="138" name="TextBox 137"/>
              <p:cNvSpPr txBox="1"/>
              <p:nvPr/>
            </p:nvSpPr>
            <p:spPr>
              <a:xfrm>
                <a:off x="3639806" y="5881460"/>
                <a:ext cx="535781" cy="355964"/>
              </a:xfrm>
              <a:prstGeom prst="rect">
                <a:avLst/>
              </a:prstGeom>
              <a:solidFill>
                <a:srgbClr val="289FD7"/>
              </a:solidFill>
            </p:spPr>
            <p:txBody>
              <a:bodyPr wrap="none" lIns="44809" tIns="44809" rIns="44809" bIns="44809" rtlCol="0">
                <a:spAutoFit/>
              </a:bodyPr>
              <a:lstStyle/>
              <a:p>
                <a:pPr defTabSz="896085">
                  <a:defRPr/>
                </a:pPr>
                <a:r>
                  <a:rPr lang="en-US" sz="1153" kern="0" dirty="0">
                    <a:solidFill>
                      <a:srgbClr val="FFFFFF"/>
                    </a:solidFill>
                    <a:cs typeface="Segoe UI" panose="020B0502040204020203" pitchFamily="34" charset="0"/>
                  </a:rPr>
                  <a:t>PaaS</a:t>
                </a:r>
              </a:p>
            </p:txBody>
          </p:sp>
        </p:grpSp>
        <p:pic>
          <p:nvPicPr>
            <p:cNvPr id="268" name="Picture 267"/>
            <p:cNvPicPr>
              <a:picLocks noChangeAspect="1"/>
            </p:cNvPicPr>
            <p:nvPr/>
          </p:nvPicPr>
          <p:blipFill>
            <a:blip r:embed="rId3"/>
            <a:stretch>
              <a:fillRect/>
            </a:stretch>
          </p:blipFill>
          <p:spPr>
            <a:xfrm>
              <a:off x="6148668" y="4570367"/>
              <a:ext cx="648086" cy="590827"/>
            </a:xfrm>
            <a:prstGeom prst="rect">
              <a:avLst/>
            </a:prstGeom>
          </p:spPr>
        </p:pic>
        <p:pic>
          <p:nvPicPr>
            <p:cNvPr id="269" name="Picture 268"/>
            <p:cNvPicPr>
              <a:picLocks noChangeAspect="1"/>
            </p:cNvPicPr>
            <p:nvPr/>
          </p:nvPicPr>
          <p:blipFill>
            <a:blip r:embed="rId3"/>
            <a:stretch>
              <a:fillRect/>
            </a:stretch>
          </p:blipFill>
          <p:spPr>
            <a:xfrm>
              <a:off x="6777426" y="4570366"/>
              <a:ext cx="648086" cy="590827"/>
            </a:xfrm>
            <a:prstGeom prst="rect">
              <a:avLst/>
            </a:prstGeom>
          </p:spPr>
        </p:pic>
        <p:sp>
          <p:nvSpPr>
            <p:cNvPr id="270" name="TextBox 269"/>
            <p:cNvSpPr txBox="1"/>
            <p:nvPr/>
          </p:nvSpPr>
          <p:spPr>
            <a:xfrm>
              <a:off x="6589807" y="4787647"/>
              <a:ext cx="436338" cy="258212"/>
            </a:xfrm>
            <a:prstGeom prst="rect">
              <a:avLst/>
            </a:prstGeom>
            <a:solidFill>
              <a:srgbClr val="289FD7"/>
            </a:solidFill>
          </p:spPr>
          <p:txBody>
            <a:bodyPr wrap="none" rtlCol="0" anchor="ctr">
              <a:spAutoFit/>
            </a:bodyPr>
            <a:lstStyle/>
            <a:p>
              <a:pPr algn="ctr" defTabSz="896085">
                <a:defRPr/>
              </a:pPr>
              <a:r>
                <a:rPr lang="en-US" sz="1078" kern="0" dirty="0">
                  <a:solidFill>
                    <a:srgbClr val="FFFFFF"/>
                  </a:solidFill>
                  <a:cs typeface="Segoe UI" panose="020B0502040204020203" pitchFamily="34" charset="0"/>
                </a:rPr>
                <a:t>IaaS</a:t>
              </a:r>
            </a:p>
          </p:txBody>
        </p:sp>
      </p:grpSp>
    </p:spTree>
    <p:extLst>
      <p:ext uri="{BB962C8B-B14F-4D97-AF65-F5344CB8AC3E}">
        <p14:creationId xmlns:p14="http://schemas.microsoft.com/office/powerpoint/2010/main" val="3835220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500"/>
                                        <p:tgtEl>
                                          <p:spTgt spid="26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3"/>
                                        </p:tgtEl>
                                        <p:attrNameLst>
                                          <p:attrName>style.visibility</p:attrName>
                                        </p:attrNameLst>
                                      </p:cBhvr>
                                      <p:to>
                                        <p:strVal val="visible"/>
                                      </p:to>
                                    </p:set>
                                    <p:animEffect transition="in" filter="fade">
                                      <p:cBhvr>
                                        <p:cTn id="11" dur="500"/>
                                        <p:tgtEl>
                                          <p:spTgt spid="14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39"/>
                                        </p:tgtEl>
                                        <p:attrNameLst>
                                          <p:attrName>style.visibility</p:attrName>
                                        </p:attrNameLst>
                                      </p:cBhvr>
                                      <p:to>
                                        <p:strVal val="visible"/>
                                      </p:to>
                                    </p:set>
                                    <p:animEffect transition="in" filter="fade">
                                      <p:cBhvr>
                                        <p:cTn id="14" dur="500"/>
                                        <p:tgtEl>
                                          <p:spTgt spid="139"/>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248"/>
                                        </p:tgtEl>
                                        <p:attrNameLst>
                                          <p:attrName>style.visibility</p:attrName>
                                        </p:attrNameLst>
                                      </p:cBhvr>
                                      <p:to>
                                        <p:strVal val="visible"/>
                                      </p:to>
                                    </p:set>
                                    <p:animEffect transition="in" filter="fade">
                                      <p:cBhvr>
                                        <p:cTn id="17" dur="500"/>
                                        <p:tgtEl>
                                          <p:spTgt spid="248"/>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145"/>
                                        </p:tgtEl>
                                        <p:attrNameLst>
                                          <p:attrName>style.visibility</p:attrName>
                                        </p:attrNameLst>
                                      </p:cBhvr>
                                      <p:to>
                                        <p:strVal val="visible"/>
                                      </p:to>
                                    </p:set>
                                    <p:animEffect transition="in" filter="fade">
                                      <p:cBhvr>
                                        <p:cTn id="20" dur="500"/>
                                        <p:tgtEl>
                                          <p:spTgt spid="145"/>
                                        </p:tgtEl>
                                      </p:cBhvr>
                                    </p:animEffect>
                                  </p:childTnLst>
                                </p:cTn>
                              </p:par>
                              <p:par>
                                <p:cTn id="21" presetID="10" presetClass="entr" presetSubtype="0" fill="hold" grpId="0" nodeType="withEffect">
                                  <p:stCondLst>
                                    <p:cond delay="750"/>
                                  </p:stCondLst>
                                  <p:childTnLst>
                                    <p:set>
                                      <p:cBhvr>
                                        <p:cTn id="22" dur="1" fill="hold">
                                          <p:stCondLst>
                                            <p:cond delay="0"/>
                                          </p:stCondLst>
                                        </p:cTn>
                                        <p:tgtEl>
                                          <p:spTgt spid="249"/>
                                        </p:tgtEl>
                                        <p:attrNameLst>
                                          <p:attrName>style.visibility</p:attrName>
                                        </p:attrNameLst>
                                      </p:cBhvr>
                                      <p:to>
                                        <p:strVal val="visible"/>
                                      </p:to>
                                    </p:set>
                                    <p:animEffect transition="in" filter="fade">
                                      <p:cBhvr>
                                        <p:cTn id="23" dur="500"/>
                                        <p:tgtEl>
                                          <p:spTgt spid="249"/>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250"/>
                                        </p:tgtEl>
                                        <p:attrNameLst>
                                          <p:attrName>style.visibility</p:attrName>
                                        </p:attrNameLst>
                                      </p:cBhvr>
                                      <p:to>
                                        <p:strVal val="visible"/>
                                      </p:to>
                                    </p:set>
                                    <p:animEffect transition="in" filter="fade">
                                      <p:cBhvr>
                                        <p:cTn id="29" dur="500"/>
                                        <p:tgtEl>
                                          <p:spTgt spid="250"/>
                                        </p:tgtEl>
                                      </p:cBhvr>
                                    </p:animEffect>
                                  </p:childTnLst>
                                </p:cTn>
                              </p:par>
                              <p:par>
                                <p:cTn id="30" presetID="10" presetClass="entr" presetSubtype="0" fill="hold" grpId="0" nodeType="withEffect">
                                  <p:stCondLst>
                                    <p:cond delay="1250"/>
                                  </p:stCondLst>
                                  <p:childTnLst>
                                    <p:set>
                                      <p:cBhvr>
                                        <p:cTn id="31" dur="1" fill="hold">
                                          <p:stCondLst>
                                            <p:cond delay="0"/>
                                          </p:stCondLst>
                                        </p:cTn>
                                        <p:tgtEl>
                                          <p:spTgt spid="147"/>
                                        </p:tgtEl>
                                        <p:attrNameLst>
                                          <p:attrName>style.visibility</p:attrName>
                                        </p:attrNameLst>
                                      </p:cBhvr>
                                      <p:to>
                                        <p:strVal val="visible"/>
                                      </p:to>
                                    </p:set>
                                    <p:animEffect transition="in" filter="fade">
                                      <p:cBhvr>
                                        <p:cTn id="32" dur="500"/>
                                        <p:tgtEl>
                                          <p:spTgt spid="147"/>
                                        </p:tgtEl>
                                      </p:cBhvr>
                                    </p:animEffect>
                                  </p:childTnLst>
                                </p:cTn>
                              </p:par>
                              <p:par>
                                <p:cTn id="33" presetID="10" presetClass="entr" presetSubtype="0" fill="hold" grpId="0" nodeType="withEffect">
                                  <p:stCondLst>
                                    <p:cond delay="1250"/>
                                  </p:stCondLst>
                                  <p:childTnLst>
                                    <p:set>
                                      <p:cBhvr>
                                        <p:cTn id="34" dur="1" fill="hold">
                                          <p:stCondLst>
                                            <p:cond delay="0"/>
                                          </p:stCondLst>
                                        </p:cTn>
                                        <p:tgtEl>
                                          <p:spTgt spid="252"/>
                                        </p:tgtEl>
                                        <p:attrNameLst>
                                          <p:attrName>style.visibility</p:attrName>
                                        </p:attrNameLst>
                                      </p:cBhvr>
                                      <p:to>
                                        <p:strVal val="visible"/>
                                      </p:to>
                                    </p:set>
                                    <p:animEffect transition="in" filter="fade">
                                      <p:cBhvr>
                                        <p:cTn id="35" dur="500"/>
                                        <p:tgtEl>
                                          <p:spTgt spid="252"/>
                                        </p:tgtEl>
                                      </p:cBhvr>
                                    </p:animEffect>
                                  </p:childTnLst>
                                </p:cTn>
                              </p:par>
                              <p:par>
                                <p:cTn id="36" presetID="10" presetClass="entr" presetSubtype="0" fill="hold" nodeType="withEffect">
                                  <p:stCondLst>
                                    <p:cond delay="15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1500"/>
                                  </p:stCondLst>
                                  <p:childTnLst>
                                    <p:set>
                                      <p:cBhvr>
                                        <p:cTn id="40" dur="1" fill="hold">
                                          <p:stCondLst>
                                            <p:cond delay="0"/>
                                          </p:stCondLst>
                                        </p:cTn>
                                        <p:tgtEl>
                                          <p:spTgt spid="253"/>
                                        </p:tgtEl>
                                        <p:attrNameLst>
                                          <p:attrName>style.visibility</p:attrName>
                                        </p:attrNameLst>
                                      </p:cBhvr>
                                      <p:to>
                                        <p:strVal val="visible"/>
                                      </p:to>
                                    </p:set>
                                    <p:animEffect transition="in" filter="fade">
                                      <p:cBhvr>
                                        <p:cTn id="41" dur="500"/>
                                        <p:tgtEl>
                                          <p:spTgt spid="253"/>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256"/>
                                        </p:tgtEl>
                                        <p:attrNameLst>
                                          <p:attrName>style.visibility</p:attrName>
                                        </p:attrNameLst>
                                      </p:cBhvr>
                                      <p:to>
                                        <p:strVal val="visible"/>
                                      </p:to>
                                    </p:set>
                                    <p:animEffect transition="in" filter="fade">
                                      <p:cBhvr>
                                        <p:cTn id="44" dur="500"/>
                                        <p:tgtEl>
                                          <p:spTgt spid="256"/>
                                        </p:tgtEl>
                                      </p:cBhvr>
                                    </p:animEffect>
                                  </p:childTnLst>
                                </p:cTn>
                              </p:par>
                            </p:childTnLst>
                          </p:cTn>
                        </p:par>
                        <p:par>
                          <p:cTn id="45" fill="hold">
                            <p:stCondLst>
                              <p:cond delay="2500"/>
                            </p:stCondLst>
                            <p:childTnLst>
                              <p:par>
                                <p:cTn id="46" presetID="22" presetClass="entr" presetSubtype="1" fill="hold" grpId="0" nodeType="afterEffect">
                                  <p:stCondLst>
                                    <p:cond delay="0"/>
                                  </p:stCondLst>
                                  <p:childTnLst>
                                    <p:set>
                                      <p:cBhvr>
                                        <p:cTn id="47" dur="1" fill="hold">
                                          <p:stCondLst>
                                            <p:cond delay="0"/>
                                          </p:stCondLst>
                                        </p:cTn>
                                        <p:tgtEl>
                                          <p:spTgt spid="255"/>
                                        </p:tgtEl>
                                        <p:attrNameLst>
                                          <p:attrName>style.visibility</p:attrName>
                                        </p:attrNameLst>
                                      </p:cBhvr>
                                      <p:to>
                                        <p:strVal val="visible"/>
                                      </p:to>
                                    </p:set>
                                    <p:animEffect transition="in" filter="wipe(up)">
                                      <p:cBhvr>
                                        <p:cTn id="48" dur="500"/>
                                        <p:tgtEl>
                                          <p:spTgt spid="255"/>
                                        </p:tgtEl>
                                      </p:cBhvr>
                                    </p:animEffect>
                                  </p:childTnLst>
                                </p:cTn>
                              </p:par>
                            </p:childTnLst>
                          </p:cTn>
                        </p:par>
                        <p:par>
                          <p:cTn id="49" fill="hold">
                            <p:stCondLst>
                              <p:cond delay="3000"/>
                            </p:stCondLst>
                            <p:childTnLst>
                              <p:par>
                                <p:cTn id="50" presetID="22" presetClass="entr" presetSubtype="1" fill="hold" grpId="0" nodeType="afterEffect">
                                  <p:stCondLst>
                                    <p:cond delay="0"/>
                                  </p:stCondLst>
                                  <p:childTnLst>
                                    <p:set>
                                      <p:cBhvr>
                                        <p:cTn id="51" dur="1" fill="hold">
                                          <p:stCondLst>
                                            <p:cond delay="0"/>
                                          </p:stCondLst>
                                        </p:cTn>
                                        <p:tgtEl>
                                          <p:spTgt spid="254"/>
                                        </p:tgtEl>
                                        <p:attrNameLst>
                                          <p:attrName>style.visibility</p:attrName>
                                        </p:attrNameLst>
                                      </p:cBhvr>
                                      <p:to>
                                        <p:strVal val="visible"/>
                                      </p:to>
                                    </p:set>
                                    <p:animEffect transition="in" filter="wipe(up)">
                                      <p:cBhvr>
                                        <p:cTn id="52" dur="500"/>
                                        <p:tgtEl>
                                          <p:spTgt spid="254"/>
                                        </p:tgtEl>
                                      </p:cBhvr>
                                    </p:animEffect>
                                  </p:childTnLst>
                                </p:cTn>
                              </p:par>
                              <p:par>
                                <p:cTn id="53" presetID="22" presetClass="entr" presetSubtype="8" fill="hold" nodeType="withEffect">
                                  <p:stCondLst>
                                    <p:cond delay="250"/>
                                  </p:stCondLst>
                                  <p:childTnLst>
                                    <p:set>
                                      <p:cBhvr>
                                        <p:cTn id="54" dur="1" fill="hold">
                                          <p:stCondLst>
                                            <p:cond delay="0"/>
                                          </p:stCondLst>
                                        </p:cTn>
                                        <p:tgtEl>
                                          <p:spTgt spid="284"/>
                                        </p:tgtEl>
                                        <p:attrNameLst>
                                          <p:attrName>style.visibility</p:attrName>
                                        </p:attrNameLst>
                                      </p:cBhvr>
                                      <p:to>
                                        <p:strVal val="visible"/>
                                      </p:to>
                                    </p:set>
                                    <p:animEffect transition="in" filter="wipe(left)">
                                      <p:cBhvr>
                                        <p:cTn id="55" dur="500"/>
                                        <p:tgtEl>
                                          <p:spTgt spid="284"/>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283"/>
                                        </p:tgtEl>
                                        <p:attrNameLst>
                                          <p:attrName>style.visibility</p:attrName>
                                        </p:attrNameLst>
                                      </p:cBhvr>
                                      <p:to>
                                        <p:strVal val="visible"/>
                                      </p:to>
                                    </p:set>
                                    <p:animEffect transition="in" filter="fade">
                                      <p:cBhvr>
                                        <p:cTn id="58" dur="500"/>
                                        <p:tgtEl>
                                          <p:spTgt spid="283"/>
                                        </p:tgtEl>
                                      </p:cBhvr>
                                    </p:animEffect>
                                  </p:childTnLst>
                                </p:cTn>
                              </p:par>
                              <p:par>
                                <p:cTn id="59" presetID="10" presetClass="entr" presetSubtype="0" fill="hold" grpId="0" nodeType="withEffect">
                                  <p:stCondLst>
                                    <p:cond delay="750"/>
                                  </p:stCondLst>
                                  <p:childTnLst>
                                    <p:set>
                                      <p:cBhvr>
                                        <p:cTn id="60" dur="1" fill="hold">
                                          <p:stCondLst>
                                            <p:cond delay="0"/>
                                          </p:stCondLst>
                                        </p:cTn>
                                        <p:tgtEl>
                                          <p:spTgt spid="257"/>
                                        </p:tgtEl>
                                        <p:attrNameLst>
                                          <p:attrName>style.visibility</p:attrName>
                                        </p:attrNameLst>
                                      </p:cBhvr>
                                      <p:to>
                                        <p:strVal val="visible"/>
                                      </p:to>
                                    </p:set>
                                    <p:animEffect transition="in" filter="fade">
                                      <p:cBhvr>
                                        <p:cTn id="61" dur="500"/>
                                        <p:tgtEl>
                                          <p:spTgt spid="257"/>
                                        </p:tgtEl>
                                      </p:cBhvr>
                                    </p:animEffect>
                                  </p:childTnLst>
                                </p:cTn>
                              </p:par>
                              <p:par>
                                <p:cTn id="62" presetID="10" presetClass="entr" presetSubtype="0" fill="hold" grpId="0" nodeType="withEffect">
                                  <p:stCondLst>
                                    <p:cond delay="1000"/>
                                  </p:stCondLst>
                                  <p:childTnLst>
                                    <p:set>
                                      <p:cBhvr>
                                        <p:cTn id="63" dur="1" fill="hold">
                                          <p:stCondLst>
                                            <p:cond delay="0"/>
                                          </p:stCondLst>
                                        </p:cTn>
                                        <p:tgtEl>
                                          <p:spTgt spid="214"/>
                                        </p:tgtEl>
                                        <p:attrNameLst>
                                          <p:attrName>style.visibility</p:attrName>
                                        </p:attrNameLst>
                                      </p:cBhvr>
                                      <p:to>
                                        <p:strVal val="visible"/>
                                      </p:to>
                                    </p:set>
                                    <p:animEffect transition="in" filter="fade">
                                      <p:cBhvr>
                                        <p:cTn id="64" dur="500"/>
                                        <p:tgtEl>
                                          <p:spTgt spid="214"/>
                                        </p:tgtEl>
                                      </p:cBhvr>
                                    </p:animEffect>
                                  </p:childTnLst>
                                </p:cTn>
                              </p:par>
                              <p:par>
                                <p:cTn id="65" presetID="10" presetClass="entr" presetSubtype="0" fill="hold" nodeType="withEffect">
                                  <p:stCondLst>
                                    <p:cond delay="1250"/>
                                  </p:stCondLst>
                                  <p:childTnLst>
                                    <p:set>
                                      <p:cBhvr>
                                        <p:cTn id="66" dur="1" fill="hold">
                                          <p:stCondLst>
                                            <p:cond delay="0"/>
                                          </p:stCondLst>
                                        </p:cTn>
                                        <p:tgtEl>
                                          <p:spTgt spid="258"/>
                                        </p:tgtEl>
                                        <p:attrNameLst>
                                          <p:attrName>style.visibility</p:attrName>
                                        </p:attrNameLst>
                                      </p:cBhvr>
                                      <p:to>
                                        <p:strVal val="visible"/>
                                      </p:to>
                                    </p:set>
                                    <p:animEffect transition="in" filter="fade">
                                      <p:cBhvr>
                                        <p:cTn id="67" dur="500"/>
                                        <p:tgtEl>
                                          <p:spTgt spid="25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78"/>
                                        </p:tgtEl>
                                        <p:attrNameLst>
                                          <p:attrName>style.visibility</p:attrName>
                                        </p:attrNameLst>
                                      </p:cBhvr>
                                      <p:to>
                                        <p:strVal val="visible"/>
                                      </p:to>
                                    </p:set>
                                    <p:animEffect transition="in" filter="fade">
                                      <p:cBhvr>
                                        <p:cTn id="72" dur="500"/>
                                        <p:tgtEl>
                                          <p:spTgt spid="278"/>
                                        </p:tgtEl>
                                      </p:cBhvr>
                                    </p:animEffect>
                                  </p:childTnLst>
                                </p:cTn>
                              </p:par>
                            </p:childTnLst>
                          </p:cTn>
                        </p:par>
                        <p:par>
                          <p:cTn id="73" fill="hold">
                            <p:stCondLst>
                              <p:cond delay="500"/>
                            </p:stCondLst>
                            <p:childTnLst>
                              <p:par>
                                <p:cTn id="74" presetID="10" presetClass="entr" presetSubtype="0" fill="hold" nodeType="afterEffect">
                                  <p:stCondLst>
                                    <p:cond delay="0"/>
                                  </p:stCondLst>
                                  <p:childTnLst>
                                    <p:set>
                                      <p:cBhvr>
                                        <p:cTn id="75" dur="1" fill="hold">
                                          <p:stCondLst>
                                            <p:cond delay="0"/>
                                          </p:stCondLst>
                                        </p:cTn>
                                        <p:tgtEl>
                                          <p:spTgt spid="265"/>
                                        </p:tgtEl>
                                        <p:attrNameLst>
                                          <p:attrName>style.visibility</p:attrName>
                                        </p:attrNameLst>
                                      </p:cBhvr>
                                      <p:to>
                                        <p:strVal val="visible"/>
                                      </p:to>
                                    </p:set>
                                    <p:animEffect transition="in" filter="fade">
                                      <p:cBhvr>
                                        <p:cTn id="76" dur="500"/>
                                        <p:tgtEl>
                                          <p:spTgt spid="265"/>
                                        </p:tgtEl>
                                      </p:cBhvr>
                                    </p:animEffect>
                                  </p:childTnLst>
                                </p:cTn>
                              </p:par>
                            </p:childTnLst>
                          </p:cTn>
                        </p:par>
                        <p:par>
                          <p:cTn id="77" fill="hold">
                            <p:stCondLst>
                              <p:cond delay="1000"/>
                            </p:stCondLst>
                            <p:childTnLst>
                              <p:par>
                                <p:cTn id="78" presetID="10" presetClass="entr" presetSubtype="0" fill="hold" nodeType="afterEffect">
                                  <p:stCondLst>
                                    <p:cond delay="0"/>
                                  </p:stCondLst>
                                  <p:childTnLst>
                                    <p:set>
                                      <p:cBhvr>
                                        <p:cTn id="79" dur="1" fill="hold">
                                          <p:stCondLst>
                                            <p:cond delay="0"/>
                                          </p:stCondLst>
                                        </p:cTn>
                                        <p:tgtEl>
                                          <p:spTgt spid="266"/>
                                        </p:tgtEl>
                                        <p:attrNameLst>
                                          <p:attrName>style.visibility</p:attrName>
                                        </p:attrNameLst>
                                      </p:cBhvr>
                                      <p:to>
                                        <p:strVal val="visible"/>
                                      </p:to>
                                    </p:set>
                                    <p:animEffect transition="in" filter="fade">
                                      <p:cBhvr>
                                        <p:cTn id="80" dur="500"/>
                                        <p:tgtEl>
                                          <p:spTgt spid="266"/>
                                        </p:tgtEl>
                                      </p:cBhvr>
                                    </p:animEffect>
                                  </p:childTnLst>
                                </p:cTn>
                              </p:par>
                            </p:childTnLst>
                          </p:cTn>
                        </p:par>
                        <p:par>
                          <p:cTn id="81" fill="hold">
                            <p:stCondLst>
                              <p:cond delay="1500"/>
                            </p:stCondLst>
                            <p:childTnLst>
                              <p:par>
                                <p:cTn id="82" presetID="10" presetClass="entr" presetSubtype="0" fill="hold" nodeType="afterEffect">
                                  <p:stCondLst>
                                    <p:cond delay="0"/>
                                  </p:stCondLst>
                                  <p:childTnLst>
                                    <p:set>
                                      <p:cBhvr>
                                        <p:cTn id="83" dur="1" fill="hold">
                                          <p:stCondLst>
                                            <p:cond delay="0"/>
                                          </p:stCondLst>
                                        </p:cTn>
                                        <p:tgtEl>
                                          <p:spTgt spid="267"/>
                                        </p:tgtEl>
                                        <p:attrNameLst>
                                          <p:attrName>style.visibility</p:attrName>
                                        </p:attrNameLst>
                                      </p:cBhvr>
                                      <p:to>
                                        <p:strVal val="visible"/>
                                      </p:to>
                                    </p:set>
                                    <p:animEffect transition="in" filter="fade">
                                      <p:cBhvr>
                                        <p:cTn id="84" dur="500"/>
                                        <p:tgtEl>
                                          <p:spTgt spid="267"/>
                                        </p:tgtEl>
                                      </p:cBhvr>
                                    </p:animEffect>
                                  </p:childTnLst>
                                </p:cTn>
                              </p:par>
                            </p:childTnLst>
                          </p:cTn>
                        </p:par>
                        <p:par>
                          <p:cTn id="85" fill="hold">
                            <p:stCondLst>
                              <p:cond delay="2000"/>
                            </p:stCondLst>
                            <p:childTnLst>
                              <p:par>
                                <p:cTn id="86" presetID="10" presetClass="entr" presetSubtype="0" fill="hold" nodeType="afterEffect">
                                  <p:stCondLst>
                                    <p:cond delay="0"/>
                                  </p:stCondLst>
                                  <p:childTnLst>
                                    <p:set>
                                      <p:cBhvr>
                                        <p:cTn id="87" dur="1" fill="hold">
                                          <p:stCondLst>
                                            <p:cond delay="0"/>
                                          </p:stCondLst>
                                        </p:cTn>
                                        <p:tgtEl>
                                          <p:spTgt spid="271"/>
                                        </p:tgtEl>
                                        <p:attrNameLst>
                                          <p:attrName>style.visibility</p:attrName>
                                        </p:attrNameLst>
                                      </p:cBhvr>
                                      <p:to>
                                        <p:strVal val="visible"/>
                                      </p:to>
                                    </p:set>
                                    <p:animEffect transition="in" filter="fade">
                                      <p:cBhvr>
                                        <p:cTn id="88" dur="500"/>
                                        <p:tgtEl>
                                          <p:spTgt spid="27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78"/>
                                        </p:tgtEl>
                                        <p:attrNameLst>
                                          <p:attrName>style.visibility</p:attrName>
                                        </p:attrNameLst>
                                      </p:cBhvr>
                                      <p:to>
                                        <p:strVal val="visible"/>
                                      </p:to>
                                    </p:set>
                                    <p:animEffect transition="in" filter="fade">
                                      <p:cBhvr>
                                        <p:cTn id="93" dur="500"/>
                                        <p:tgtEl>
                                          <p:spTgt spid="178"/>
                                        </p:tgtEl>
                                      </p:cBhvr>
                                    </p:animEffect>
                                  </p:childTnLst>
                                </p:cTn>
                              </p:par>
                              <p:par>
                                <p:cTn id="94" presetID="22" presetClass="entr" presetSubtype="1" fill="hold" nodeType="withEffect">
                                  <p:stCondLst>
                                    <p:cond delay="0"/>
                                  </p:stCondLst>
                                  <p:childTnLst>
                                    <p:set>
                                      <p:cBhvr>
                                        <p:cTn id="95" dur="1" fill="hold">
                                          <p:stCondLst>
                                            <p:cond delay="0"/>
                                          </p:stCondLst>
                                        </p:cTn>
                                        <p:tgtEl>
                                          <p:spTgt spid="304"/>
                                        </p:tgtEl>
                                        <p:attrNameLst>
                                          <p:attrName>style.visibility</p:attrName>
                                        </p:attrNameLst>
                                      </p:cBhvr>
                                      <p:to>
                                        <p:strVal val="visible"/>
                                      </p:to>
                                    </p:set>
                                    <p:animEffect transition="in" filter="wipe(up)">
                                      <p:cBhvr>
                                        <p:cTn id="96" dur="500"/>
                                        <p:tgtEl>
                                          <p:spTgt spid="304"/>
                                        </p:tgtEl>
                                      </p:cBhvr>
                                    </p:animEffect>
                                  </p:childTnLst>
                                </p:cTn>
                              </p:par>
                              <p:par>
                                <p:cTn id="97" presetID="22" presetClass="entr" presetSubtype="1" fill="hold" nodeType="withEffect">
                                  <p:stCondLst>
                                    <p:cond delay="250"/>
                                  </p:stCondLst>
                                  <p:childTnLst>
                                    <p:set>
                                      <p:cBhvr>
                                        <p:cTn id="98" dur="1" fill="hold">
                                          <p:stCondLst>
                                            <p:cond delay="0"/>
                                          </p:stCondLst>
                                        </p:cTn>
                                        <p:tgtEl>
                                          <p:spTgt spid="317"/>
                                        </p:tgtEl>
                                        <p:attrNameLst>
                                          <p:attrName>style.visibility</p:attrName>
                                        </p:attrNameLst>
                                      </p:cBhvr>
                                      <p:to>
                                        <p:strVal val="visible"/>
                                      </p:to>
                                    </p:set>
                                    <p:animEffect transition="in" filter="wipe(up)">
                                      <p:cBhvr>
                                        <p:cTn id="99" dur="500"/>
                                        <p:tgtEl>
                                          <p:spTgt spid="317"/>
                                        </p:tgtEl>
                                      </p:cBhvr>
                                    </p:animEffect>
                                  </p:childTnLst>
                                </p:cTn>
                              </p:par>
                              <p:par>
                                <p:cTn id="100" presetID="10" presetClass="entr" presetSubtype="0" fill="hold" nodeType="withEffect">
                                  <p:stCondLst>
                                    <p:cond delay="500"/>
                                  </p:stCondLst>
                                  <p:childTnLst>
                                    <p:set>
                                      <p:cBhvr>
                                        <p:cTn id="101" dur="1" fill="hold">
                                          <p:stCondLst>
                                            <p:cond delay="0"/>
                                          </p:stCondLst>
                                        </p:cTn>
                                        <p:tgtEl>
                                          <p:spTgt spid="274"/>
                                        </p:tgtEl>
                                        <p:attrNameLst>
                                          <p:attrName>style.visibility</p:attrName>
                                        </p:attrNameLst>
                                      </p:cBhvr>
                                      <p:to>
                                        <p:strVal val="visible"/>
                                      </p:to>
                                    </p:set>
                                    <p:animEffect transition="in" filter="fade">
                                      <p:cBhvr>
                                        <p:cTn id="102" dur="500"/>
                                        <p:tgtEl>
                                          <p:spTgt spid="274"/>
                                        </p:tgtEl>
                                      </p:cBhvr>
                                    </p:animEffect>
                                  </p:childTnLst>
                                </p:cTn>
                              </p:par>
                              <p:par>
                                <p:cTn id="103" presetID="22" presetClass="entr" presetSubtype="1" fill="hold" nodeType="withEffect">
                                  <p:stCondLst>
                                    <p:cond delay="500"/>
                                  </p:stCondLst>
                                  <p:childTnLst>
                                    <p:set>
                                      <p:cBhvr>
                                        <p:cTn id="104" dur="1" fill="hold">
                                          <p:stCondLst>
                                            <p:cond delay="0"/>
                                          </p:stCondLst>
                                        </p:cTn>
                                        <p:tgtEl>
                                          <p:spTgt spid="323"/>
                                        </p:tgtEl>
                                        <p:attrNameLst>
                                          <p:attrName>style.visibility</p:attrName>
                                        </p:attrNameLst>
                                      </p:cBhvr>
                                      <p:to>
                                        <p:strVal val="visible"/>
                                      </p:to>
                                    </p:set>
                                    <p:animEffect transition="in" filter="wipe(up)">
                                      <p:cBhvr>
                                        <p:cTn id="105" dur="500"/>
                                        <p:tgtEl>
                                          <p:spTgt spid="323"/>
                                        </p:tgtEl>
                                      </p:cBhvr>
                                    </p:animEffect>
                                  </p:childTnLst>
                                </p:cTn>
                              </p:par>
                              <p:par>
                                <p:cTn id="106" presetID="10" presetClass="entr" presetSubtype="0" fill="hold" nodeType="withEffect">
                                  <p:stCondLst>
                                    <p:cond delay="750"/>
                                  </p:stCondLst>
                                  <p:childTnLst>
                                    <p:set>
                                      <p:cBhvr>
                                        <p:cTn id="107" dur="1" fill="hold">
                                          <p:stCondLst>
                                            <p:cond delay="0"/>
                                          </p:stCondLst>
                                        </p:cTn>
                                        <p:tgtEl>
                                          <p:spTgt spid="275"/>
                                        </p:tgtEl>
                                        <p:attrNameLst>
                                          <p:attrName>style.visibility</p:attrName>
                                        </p:attrNameLst>
                                      </p:cBhvr>
                                      <p:to>
                                        <p:strVal val="visible"/>
                                      </p:to>
                                    </p:set>
                                    <p:animEffect transition="in" filter="fade">
                                      <p:cBhvr>
                                        <p:cTn id="108" dur="500"/>
                                        <p:tgtEl>
                                          <p:spTgt spid="275"/>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4"/>
                                        </p:tgtEl>
                                        <p:attrNameLst>
                                          <p:attrName>style.visibility</p:attrName>
                                        </p:attrNameLst>
                                      </p:cBhvr>
                                      <p:to>
                                        <p:strVal val="visible"/>
                                      </p:to>
                                    </p:set>
                                    <p:animEffect transition="in" filter="wipe(left)">
                                      <p:cBhvr>
                                        <p:cTn id="113" dur="500"/>
                                        <p:tgtEl>
                                          <p:spTgt spid="4"/>
                                        </p:tgtEl>
                                      </p:cBhvr>
                                    </p:animEffect>
                                  </p:childTnLst>
                                </p:cTn>
                              </p:par>
                              <p:par>
                                <p:cTn id="114" presetID="10" presetClass="entr" presetSubtype="0" fill="hold" nodeType="withEffect">
                                  <p:stCondLst>
                                    <p:cond delay="500"/>
                                  </p:stCondLst>
                                  <p:childTnLst>
                                    <p:set>
                                      <p:cBhvr>
                                        <p:cTn id="115" dur="1" fill="hold">
                                          <p:stCondLst>
                                            <p:cond delay="0"/>
                                          </p:stCondLst>
                                        </p:cTn>
                                        <p:tgtEl>
                                          <p:spTgt spid="157"/>
                                        </p:tgtEl>
                                        <p:attrNameLst>
                                          <p:attrName>style.visibility</p:attrName>
                                        </p:attrNameLst>
                                      </p:cBhvr>
                                      <p:to>
                                        <p:strVal val="visible"/>
                                      </p:to>
                                    </p:set>
                                    <p:animEffect transition="in" filter="fade">
                                      <p:cBhvr>
                                        <p:cTn id="116" dur="500"/>
                                        <p:tgtEl>
                                          <p:spTgt spid="157"/>
                                        </p:tgtEl>
                                      </p:cBhvr>
                                    </p:animEffect>
                                  </p:childTnLst>
                                </p:cTn>
                              </p:par>
                              <p:par>
                                <p:cTn id="117" presetID="10" presetClass="entr" presetSubtype="0" fill="hold" nodeType="withEffect">
                                  <p:stCondLst>
                                    <p:cond delay="750"/>
                                  </p:stCondLst>
                                  <p:childTnLst>
                                    <p:set>
                                      <p:cBhvr>
                                        <p:cTn id="118" dur="1" fill="hold">
                                          <p:stCondLst>
                                            <p:cond delay="0"/>
                                          </p:stCondLst>
                                        </p:cTn>
                                        <p:tgtEl>
                                          <p:spTgt spid="148"/>
                                        </p:tgtEl>
                                        <p:attrNameLst>
                                          <p:attrName>style.visibility</p:attrName>
                                        </p:attrNameLst>
                                      </p:cBhvr>
                                      <p:to>
                                        <p:strVal val="visible"/>
                                      </p:to>
                                    </p:set>
                                    <p:animEffect transition="in" filter="fade">
                                      <p:cBhvr>
                                        <p:cTn id="119" dur="500"/>
                                        <p:tgtEl>
                                          <p:spTgt spid="148"/>
                                        </p:tgtEl>
                                      </p:cBhvr>
                                    </p:animEffect>
                                  </p:childTnLst>
                                </p:cTn>
                              </p:par>
                              <p:par>
                                <p:cTn id="120" presetID="10" presetClass="entr" presetSubtype="0" fill="hold" nodeType="withEffect">
                                  <p:stCondLst>
                                    <p:cond delay="1000"/>
                                  </p:stCondLst>
                                  <p:childTnLst>
                                    <p:set>
                                      <p:cBhvr>
                                        <p:cTn id="121" dur="1" fill="hold">
                                          <p:stCondLst>
                                            <p:cond delay="0"/>
                                          </p:stCondLst>
                                        </p:cTn>
                                        <p:tgtEl>
                                          <p:spTgt spid="206"/>
                                        </p:tgtEl>
                                        <p:attrNameLst>
                                          <p:attrName>style.visibility</p:attrName>
                                        </p:attrNameLst>
                                      </p:cBhvr>
                                      <p:to>
                                        <p:strVal val="visible"/>
                                      </p:to>
                                    </p:set>
                                    <p:animEffect transition="in" filter="fade">
                                      <p:cBhvr>
                                        <p:cTn id="122" dur="500"/>
                                        <p:tgtEl>
                                          <p:spTgt spid="206"/>
                                        </p:tgtEl>
                                      </p:cBhvr>
                                    </p:animEffect>
                                  </p:childTnLst>
                                </p:cTn>
                              </p:par>
                              <p:par>
                                <p:cTn id="123" presetID="10" presetClass="entr" presetSubtype="0" fill="hold" nodeType="withEffect">
                                  <p:stCondLst>
                                    <p:cond delay="1250"/>
                                  </p:stCondLst>
                                  <p:childTnLst>
                                    <p:set>
                                      <p:cBhvr>
                                        <p:cTn id="124" dur="1" fill="hold">
                                          <p:stCondLst>
                                            <p:cond delay="0"/>
                                          </p:stCondLst>
                                        </p:cTn>
                                        <p:tgtEl>
                                          <p:spTgt spid="151"/>
                                        </p:tgtEl>
                                        <p:attrNameLst>
                                          <p:attrName>style.visibility</p:attrName>
                                        </p:attrNameLst>
                                      </p:cBhvr>
                                      <p:to>
                                        <p:strVal val="visible"/>
                                      </p:to>
                                    </p:set>
                                    <p:animEffect transition="in" filter="fade">
                                      <p:cBhvr>
                                        <p:cTn id="125" dur="500"/>
                                        <p:tgtEl>
                                          <p:spTgt spid="151"/>
                                        </p:tgtEl>
                                      </p:cBhvr>
                                    </p:animEffect>
                                  </p:childTnLst>
                                </p:cTn>
                              </p:par>
                              <p:par>
                                <p:cTn id="126" presetID="10" presetClass="entr" presetSubtype="0" fill="hold" nodeType="withEffect">
                                  <p:stCondLst>
                                    <p:cond delay="1500"/>
                                  </p:stCondLst>
                                  <p:childTnLst>
                                    <p:set>
                                      <p:cBhvr>
                                        <p:cTn id="127" dur="1" fill="hold">
                                          <p:stCondLst>
                                            <p:cond delay="0"/>
                                          </p:stCondLst>
                                        </p:cTn>
                                        <p:tgtEl>
                                          <p:spTgt spid="154"/>
                                        </p:tgtEl>
                                        <p:attrNameLst>
                                          <p:attrName>style.visibility</p:attrName>
                                        </p:attrNameLst>
                                      </p:cBhvr>
                                      <p:to>
                                        <p:strVal val="visible"/>
                                      </p:to>
                                    </p:set>
                                    <p:animEffect transition="in" filter="fade">
                                      <p:cBhvr>
                                        <p:cTn id="128" dur="500"/>
                                        <p:tgtEl>
                                          <p:spTgt spid="154"/>
                                        </p:tgtEl>
                                      </p:cBhvr>
                                    </p:animEffect>
                                  </p:childTnLst>
                                </p:cTn>
                              </p:par>
                              <p:par>
                                <p:cTn id="129" presetID="10" presetClass="entr" presetSubtype="0" fill="hold" nodeType="withEffect">
                                  <p:stCondLst>
                                    <p:cond delay="1750"/>
                                  </p:stCondLst>
                                  <p:childTnLst>
                                    <p:set>
                                      <p:cBhvr>
                                        <p:cTn id="130" dur="1" fill="hold">
                                          <p:stCondLst>
                                            <p:cond delay="0"/>
                                          </p:stCondLst>
                                        </p:cTn>
                                        <p:tgtEl>
                                          <p:spTgt spid="160"/>
                                        </p:tgtEl>
                                        <p:attrNameLst>
                                          <p:attrName>style.visibility</p:attrName>
                                        </p:attrNameLst>
                                      </p:cBhvr>
                                      <p:to>
                                        <p:strVal val="visible"/>
                                      </p:to>
                                    </p:set>
                                    <p:animEffect transition="in" filter="fade">
                                      <p:cBhvr>
                                        <p:cTn id="131" dur="500"/>
                                        <p:tgtEl>
                                          <p:spTgt spid="160"/>
                                        </p:tgtEl>
                                      </p:cBhvr>
                                    </p:animEffect>
                                  </p:childTnLst>
                                </p:cTn>
                              </p:par>
                              <p:par>
                                <p:cTn id="132" presetID="10" presetClass="entr" presetSubtype="0" fill="hold" nodeType="withEffect">
                                  <p:stCondLst>
                                    <p:cond delay="2000"/>
                                  </p:stCondLst>
                                  <p:childTnLst>
                                    <p:set>
                                      <p:cBhvr>
                                        <p:cTn id="133" dur="1" fill="hold">
                                          <p:stCondLst>
                                            <p:cond delay="0"/>
                                          </p:stCondLst>
                                        </p:cTn>
                                        <p:tgtEl>
                                          <p:spTgt spid="193"/>
                                        </p:tgtEl>
                                        <p:attrNameLst>
                                          <p:attrName>style.visibility</p:attrName>
                                        </p:attrNameLst>
                                      </p:cBhvr>
                                      <p:to>
                                        <p:strVal val="visible"/>
                                      </p:to>
                                    </p:set>
                                    <p:animEffect transition="in" filter="fade">
                                      <p:cBhvr>
                                        <p:cTn id="134" dur="500"/>
                                        <p:tgtEl>
                                          <p:spTgt spid="193"/>
                                        </p:tgtEl>
                                      </p:cBhvr>
                                    </p:animEffect>
                                  </p:childTnLst>
                                </p:cTn>
                              </p:par>
                              <p:par>
                                <p:cTn id="135" presetID="10" presetClass="entr" presetSubtype="0" fill="hold" nodeType="withEffect">
                                  <p:stCondLst>
                                    <p:cond delay="2250"/>
                                  </p:stCondLst>
                                  <p:childTnLst>
                                    <p:set>
                                      <p:cBhvr>
                                        <p:cTn id="136" dur="1" fill="hold">
                                          <p:stCondLst>
                                            <p:cond delay="0"/>
                                          </p:stCondLst>
                                        </p:cTn>
                                        <p:tgtEl>
                                          <p:spTgt spid="347"/>
                                        </p:tgtEl>
                                        <p:attrNameLst>
                                          <p:attrName>style.visibility</p:attrName>
                                        </p:attrNameLst>
                                      </p:cBhvr>
                                      <p:to>
                                        <p:strVal val="visible"/>
                                      </p:to>
                                    </p:set>
                                    <p:animEffect transition="in" filter="fade">
                                      <p:cBhvr>
                                        <p:cTn id="137" dur="500"/>
                                        <p:tgtEl>
                                          <p:spTgt spid="347"/>
                                        </p:tgtEl>
                                      </p:cBhvr>
                                    </p:animEffect>
                                  </p:childTnLst>
                                </p:cTn>
                              </p:par>
                            </p:childTnLst>
                          </p:cTn>
                        </p:par>
                        <p:par>
                          <p:cTn id="138" fill="hold">
                            <p:stCondLst>
                              <p:cond delay="2750"/>
                            </p:stCondLst>
                            <p:childTnLst>
                              <p:par>
                                <p:cTn id="139" presetID="22" presetClass="entr" presetSubtype="8" fill="hold" nodeType="afterEffect">
                                  <p:stCondLst>
                                    <p:cond delay="0"/>
                                  </p:stCondLst>
                                  <p:childTnLst>
                                    <p:set>
                                      <p:cBhvr>
                                        <p:cTn id="140" dur="1" fill="hold">
                                          <p:stCondLst>
                                            <p:cond delay="0"/>
                                          </p:stCondLst>
                                        </p:cTn>
                                        <p:tgtEl>
                                          <p:spTgt spid="235"/>
                                        </p:tgtEl>
                                        <p:attrNameLst>
                                          <p:attrName>style.visibility</p:attrName>
                                        </p:attrNameLst>
                                      </p:cBhvr>
                                      <p:to>
                                        <p:strVal val="visible"/>
                                      </p:to>
                                    </p:set>
                                    <p:animEffect transition="in" filter="wipe(left)">
                                      <p:cBhvr>
                                        <p:cTn id="141" dur="500"/>
                                        <p:tgtEl>
                                          <p:spTgt spid="235"/>
                                        </p:tgtEl>
                                      </p:cBhvr>
                                    </p:animEffect>
                                  </p:childTnLst>
                                </p:cTn>
                              </p:par>
                              <p:par>
                                <p:cTn id="142" presetID="22" presetClass="entr" presetSubtype="8" fill="hold" nodeType="withEffect">
                                  <p:stCondLst>
                                    <p:cond delay="250"/>
                                  </p:stCondLst>
                                  <p:childTnLst>
                                    <p:set>
                                      <p:cBhvr>
                                        <p:cTn id="143" dur="1" fill="hold">
                                          <p:stCondLst>
                                            <p:cond delay="0"/>
                                          </p:stCondLst>
                                        </p:cTn>
                                        <p:tgtEl>
                                          <p:spTgt spid="348"/>
                                        </p:tgtEl>
                                        <p:attrNameLst>
                                          <p:attrName>style.visibility</p:attrName>
                                        </p:attrNameLst>
                                      </p:cBhvr>
                                      <p:to>
                                        <p:strVal val="visible"/>
                                      </p:to>
                                    </p:set>
                                    <p:animEffect transition="in" filter="wipe(left)">
                                      <p:cBhvr>
                                        <p:cTn id="144" dur="500"/>
                                        <p:tgtEl>
                                          <p:spTgt spid="348"/>
                                        </p:tgtEl>
                                      </p:cBhvr>
                                    </p:animEffect>
                                  </p:childTnLst>
                                </p:cTn>
                              </p:par>
                              <p:par>
                                <p:cTn id="145" presetID="22" presetClass="entr" presetSubtype="1" fill="hold" nodeType="withEffect">
                                  <p:stCondLst>
                                    <p:cond delay="500"/>
                                  </p:stCondLst>
                                  <p:childTnLst>
                                    <p:set>
                                      <p:cBhvr>
                                        <p:cTn id="146" dur="1" fill="hold">
                                          <p:stCondLst>
                                            <p:cond delay="0"/>
                                          </p:stCondLst>
                                        </p:cTn>
                                        <p:tgtEl>
                                          <p:spTgt spid="332"/>
                                        </p:tgtEl>
                                        <p:attrNameLst>
                                          <p:attrName>style.visibility</p:attrName>
                                        </p:attrNameLst>
                                      </p:cBhvr>
                                      <p:to>
                                        <p:strVal val="visible"/>
                                      </p:to>
                                    </p:set>
                                    <p:animEffect transition="in" filter="wipe(up)">
                                      <p:cBhvr>
                                        <p:cTn id="147" dur="500"/>
                                        <p:tgtEl>
                                          <p:spTgt spid="332"/>
                                        </p:tgtEl>
                                      </p:cBhvr>
                                    </p:animEffect>
                                  </p:childTnLst>
                                </p:cTn>
                              </p:par>
                              <p:par>
                                <p:cTn id="148" presetID="22" presetClass="entr" presetSubtype="2" fill="hold" nodeType="withEffect">
                                  <p:stCondLst>
                                    <p:cond delay="750"/>
                                  </p:stCondLst>
                                  <p:childTnLst>
                                    <p:set>
                                      <p:cBhvr>
                                        <p:cTn id="149" dur="1" fill="hold">
                                          <p:stCondLst>
                                            <p:cond delay="0"/>
                                          </p:stCondLst>
                                        </p:cTn>
                                        <p:tgtEl>
                                          <p:spTgt spid="272"/>
                                        </p:tgtEl>
                                        <p:attrNameLst>
                                          <p:attrName>style.visibility</p:attrName>
                                        </p:attrNameLst>
                                      </p:cBhvr>
                                      <p:to>
                                        <p:strVal val="visible"/>
                                      </p:to>
                                    </p:set>
                                    <p:animEffect transition="in" filter="wipe(right)">
                                      <p:cBhvr>
                                        <p:cTn id="150" dur="500"/>
                                        <p:tgtEl>
                                          <p:spTgt spid="272"/>
                                        </p:tgtEl>
                                      </p:cBhvr>
                                    </p:animEffect>
                                  </p:childTnLst>
                                </p:cTn>
                              </p:par>
                              <p:par>
                                <p:cTn id="151" presetID="10" presetClass="entr" presetSubtype="0" fill="hold" nodeType="withEffect">
                                  <p:stCondLst>
                                    <p:cond delay="1000"/>
                                  </p:stCondLst>
                                  <p:childTnLst>
                                    <p:set>
                                      <p:cBhvr>
                                        <p:cTn id="152" dur="1" fill="hold">
                                          <p:stCondLst>
                                            <p:cond delay="0"/>
                                          </p:stCondLst>
                                        </p:cTn>
                                        <p:tgtEl>
                                          <p:spTgt spid="298"/>
                                        </p:tgtEl>
                                        <p:attrNameLst>
                                          <p:attrName>style.visibility</p:attrName>
                                        </p:attrNameLst>
                                      </p:cBhvr>
                                      <p:to>
                                        <p:strVal val="visible"/>
                                      </p:to>
                                    </p:set>
                                    <p:animEffect transition="in" filter="fade">
                                      <p:cBhvr>
                                        <p:cTn id="153" dur="5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p:bldP spid="255" grpId="0" animBg="1"/>
      <p:bldP spid="260" grpId="0" animBg="1"/>
      <p:bldP spid="139" grpId="0" animBg="1"/>
      <p:bldP spid="145" grpId="0" animBg="1"/>
      <p:bldP spid="146" grpId="0" animBg="1"/>
      <p:bldP spid="214" grpId="0" animBg="1"/>
      <p:bldP spid="4" grpId="0" animBg="1"/>
      <p:bldP spid="143" grpId="0" animBg="1"/>
      <p:bldP spid="252" grpId="0" animBg="1"/>
      <p:bldP spid="253" grpId="0" animBg="1"/>
      <p:bldP spid="256" grpId="0" animBg="1"/>
      <p:bldP spid="248" grpId="0" animBg="1"/>
      <p:bldP spid="249" grpId="0" animBg="1"/>
      <p:bldP spid="250" grpId="0" animBg="1"/>
      <p:bldP spid="147" grpId="0" animBg="1"/>
      <p:bldP spid="257" grpId="0" animBg="1"/>
      <p:bldP spid="28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7CB498-4FFD-4BB4-A2BB-851BEF277CFB}"/>
              </a:ext>
            </a:extLst>
          </p:cNvPr>
          <p:cNvSpPr>
            <a:spLocks noGrp="1"/>
          </p:cNvSpPr>
          <p:nvPr>
            <p:ph type="sldNum" sz="quarter" idx="16"/>
          </p:nvPr>
        </p:nvSpPr>
        <p:spPr/>
        <p:txBody>
          <a:bodyPr/>
          <a:lstStyle/>
          <a:p>
            <a:fld id="{FAADACFB-7C71-4E89-89D2-7BBA40B7BFA9}" type="slidenum">
              <a:rPr lang="en-US" smtClean="0"/>
              <a:pPr/>
              <a:t>109</a:t>
            </a:fld>
            <a:endParaRPr lang="en-US" dirty="0"/>
          </a:p>
        </p:txBody>
      </p:sp>
      <p:pic>
        <p:nvPicPr>
          <p:cNvPr id="4" name="Picture 3">
            <a:extLst>
              <a:ext uri="{FF2B5EF4-FFF2-40B4-BE49-F238E27FC236}">
                <a16:creationId xmlns:a16="http://schemas.microsoft.com/office/drawing/2014/main" id="{CEE1474D-0B9F-4F25-AA44-B1FFCC321328}"/>
              </a:ext>
            </a:extLst>
          </p:cNvPr>
          <p:cNvPicPr>
            <a:picLocks noChangeAspect="1"/>
          </p:cNvPicPr>
          <p:nvPr/>
        </p:nvPicPr>
        <p:blipFill>
          <a:blip r:embed="rId2"/>
          <a:stretch>
            <a:fillRect/>
          </a:stretch>
        </p:blipFill>
        <p:spPr>
          <a:xfrm>
            <a:off x="0" y="956931"/>
            <a:ext cx="12188825" cy="6358270"/>
          </a:xfrm>
          <a:prstGeom prst="rect">
            <a:avLst/>
          </a:prstGeom>
        </p:spPr>
      </p:pic>
      <p:sp>
        <p:nvSpPr>
          <p:cNvPr id="5" name="TextBox 4">
            <a:extLst>
              <a:ext uri="{FF2B5EF4-FFF2-40B4-BE49-F238E27FC236}">
                <a16:creationId xmlns:a16="http://schemas.microsoft.com/office/drawing/2014/main" id="{8C487E5B-F6B1-4C91-9C0A-64BFBCD60B86}"/>
              </a:ext>
            </a:extLst>
          </p:cNvPr>
          <p:cNvSpPr txBox="1"/>
          <p:nvPr/>
        </p:nvSpPr>
        <p:spPr>
          <a:xfrm>
            <a:off x="2966483" y="95692"/>
            <a:ext cx="5539563" cy="712382"/>
          </a:xfrm>
          <a:prstGeom prst="rect">
            <a:avLst/>
          </a:prstGeom>
        </p:spPr>
        <p:txBody>
          <a:bodyPr vert="horz" wrap="square" lIns="91440" tIns="91440" rIns="91440" bIns="91440" rtlCol="0" anchor="t">
            <a:noAutofit/>
          </a:bodyPr>
          <a:lstStyle/>
          <a:p>
            <a:pPr algn="ctr"/>
            <a:r>
              <a:rPr lang="en-US" sz="4800" dirty="0">
                <a:latin typeface="Segoe UI" pitchFamily="34" charset="0"/>
                <a:ea typeface="Segoe UI" pitchFamily="34" charset="0"/>
                <a:cs typeface="Segoe UI" pitchFamily="34" charset="0"/>
              </a:rPr>
              <a:t>OODA Loop</a:t>
            </a:r>
          </a:p>
        </p:txBody>
      </p:sp>
    </p:spTree>
    <p:extLst>
      <p:ext uri="{BB962C8B-B14F-4D97-AF65-F5344CB8AC3E}">
        <p14:creationId xmlns:p14="http://schemas.microsoft.com/office/powerpoint/2010/main" val="19884770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7" descr="A view of a mountain&#10;&#10;Description generated with very high confidence">
            <a:extLst>
              <a:ext uri="{FF2B5EF4-FFF2-40B4-BE49-F238E27FC236}">
                <a16:creationId xmlns:a16="http://schemas.microsoft.com/office/drawing/2014/main" id="{DAAFADA2-3DBB-4046-A76A-A20F76B78940}"/>
              </a:ext>
            </a:extLst>
          </p:cNvPr>
          <p:cNvPicPr>
            <a:picLocks noChangeAspect="1"/>
          </p:cNvPicPr>
          <p:nvPr/>
        </p:nvPicPr>
        <p:blipFill>
          <a:blip r:embed="rId3"/>
          <a:stretch>
            <a:fillRect/>
          </a:stretch>
        </p:blipFill>
        <p:spPr>
          <a:xfrm>
            <a:off x="603314" y="1049858"/>
            <a:ext cx="10764557" cy="5954239"/>
          </a:xfrm>
          <a:prstGeom prst="rect">
            <a:avLst/>
          </a:prstGeom>
        </p:spPr>
      </p:pic>
    </p:spTree>
    <p:extLst>
      <p:ext uri="{BB962C8B-B14F-4D97-AF65-F5344CB8AC3E}">
        <p14:creationId xmlns:p14="http://schemas.microsoft.com/office/powerpoint/2010/main" val="3294778290"/>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8D4DC3B8-BFA2-4311-9911-1E2954E04C9B}"/>
              </a:ext>
            </a:extLst>
          </p:cNvPr>
          <p:cNvSpPr/>
          <p:nvPr/>
        </p:nvSpPr>
        <p:spPr>
          <a:xfrm>
            <a:off x="536983" y="1186092"/>
            <a:ext cx="2723875" cy="3723335"/>
          </a:xfrm>
          <a:prstGeom prst="rect">
            <a:avLst/>
          </a:prstGeom>
          <a:solidFill>
            <a:schemeClr val="accent6">
              <a:lumMod val="40000"/>
              <a:lumOff val="6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lnSpc>
                <a:spcPct val="90000"/>
              </a:lnSpc>
              <a:defRPr/>
            </a:pPr>
            <a:endParaRPr lang="en-US" sz="1799" kern="0">
              <a:solidFill>
                <a:sysClr val="windowText" lastClr="000000"/>
              </a:solidFill>
            </a:endParaRPr>
          </a:p>
        </p:txBody>
      </p:sp>
      <p:sp>
        <p:nvSpPr>
          <p:cNvPr id="21" name="Rectangle 20"/>
          <p:cNvSpPr/>
          <p:nvPr/>
        </p:nvSpPr>
        <p:spPr>
          <a:xfrm>
            <a:off x="3324752" y="1186092"/>
            <a:ext cx="2712650" cy="3723335"/>
          </a:xfrm>
          <a:prstGeom prst="rect">
            <a:avLst/>
          </a:prstGeom>
          <a:solidFill>
            <a:schemeClr val="accent6">
              <a:lumMod val="40000"/>
              <a:lumOff val="6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lnSpc>
                <a:spcPct val="90000"/>
              </a:lnSpc>
              <a:defRPr/>
            </a:pPr>
            <a:endParaRPr lang="en-US" sz="1799" kern="0">
              <a:solidFill>
                <a:sysClr val="windowText" lastClr="000000"/>
              </a:solidFill>
            </a:endParaRPr>
          </a:p>
        </p:txBody>
      </p:sp>
      <p:sp>
        <p:nvSpPr>
          <p:cNvPr id="22" name="Rectangle 21"/>
          <p:cNvSpPr/>
          <p:nvPr/>
        </p:nvSpPr>
        <p:spPr>
          <a:xfrm>
            <a:off x="6114724" y="1186092"/>
            <a:ext cx="2723875" cy="3723335"/>
          </a:xfrm>
          <a:prstGeom prst="rect">
            <a:avLst/>
          </a:prstGeom>
          <a:solidFill>
            <a:schemeClr val="accent6">
              <a:lumMod val="40000"/>
              <a:lumOff val="6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lnSpc>
                <a:spcPct val="90000"/>
              </a:lnSpc>
              <a:defRPr/>
            </a:pPr>
            <a:endParaRPr lang="en-US" sz="1799" kern="0">
              <a:solidFill>
                <a:sysClr val="windowText" lastClr="000000"/>
              </a:solidFill>
            </a:endParaRPr>
          </a:p>
        </p:txBody>
      </p:sp>
      <p:sp>
        <p:nvSpPr>
          <p:cNvPr id="24" name="Rectangle 23"/>
          <p:cNvSpPr/>
          <p:nvPr/>
        </p:nvSpPr>
        <p:spPr>
          <a:xfrm>
            <a:off x="8891475" y="1186092"/>
            <a:ext cx="2731754" cy="3723335"/>
          </a:xfrm>
          <a:prstGeom prst="rect">
            <a:avLst/>
          </a:prstGeom>
          <a:solidFill>
            <a:schemeClr val="accent6">
              <a:lumMod val="40000"/>
              <a:lumOff val="6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lnSpc>
                <a:spcPct val="90000"/>
              </a:lnSpc>
              <a:defRPr/>
            </a:pPr>
            <a:endParaRPr lang="en-US" sz="1799" kern="0">
              <a:solidFill>
                <a:sysClr val="windowText" lastClr="000000"/>
              </a:solidFill>
            </a:endParaRPr>
          </a:p>
        </p:txBody>
      </p:sp>
      <p:sp>
        <p:nvSpPr>
          <p:cNvPr id="2" name="Title 1"/>
          <p:cNvSpPr>
            <a:spLocks noGrp="1"/>
          </p:cNvSpPr>
          <p:nvPr>
            <p:ph type="title"/>
          </p:nvPr>
        </p:nvSpPr>
        <p:spPr/>
        <p:txBody>
          <a:bodyPr>
            <a:normAutofit fontScale="90000"/>
          </a:bodyPr>
          <a:lstStyle/>
          <a:p>
            <a:r>
              <a:rPr lang="en-US" dirty="0"/>
              <a:t>NIST Framework Broad Mapping</a:t>
            </a:r>
          </a:p>
        </p:txBody>
      </p:sp>
      <p:graphicFrame>
        <p:nvGraphicFramePr>
          <p:cNvPr id="19" name="Diagram 18"/>
          <p:cNvGraphicFramePr/>
          <p:nvPr>
            <p:extLst/>
          </p:nvPr>
        </p:nvGraphicFramePr>
        <p:xfrm>
          <a:off x="374842" y="4930562"/>
          <a:ext cx="11608092" cy="716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3" name="Freeform 20"/>
          <p:cNvSpPr>
            <a:spLocks noChangeAspect="1" noEditPoints="1"/>
          </p:cNvSpPr>
          <p:nvPr/>
        </p:nvSpPr>
        <p:spPr bwMode="black">
          <a:xfrm>
            <a:off x="1052636" y="6777115"/>
            <a:ext cx="187744" cy="121828"/>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2E75B6"/>
          </a:solidFill>
          <a:extLst/>
        </p:spPr>
        <p:txBody>
          <a:bodyPr vert="horz" wrap="square" lIns="82207" tIns="41103" rIns="82207" bIns="41103" numCol="1" anchor="t" anchorCtr="0" compatLnSpc="1">
            <a:prstTxWarp prst="textNoShape">
              <a:avLst/>
            </a:prstTxWarp>
          </a:bodyPr>
          <a:lstStyle/>
          <a:p>
            <a:pPr defTabSz="913376">
              <a:defRPr/>
            </a:pPr>
            <a:endParaRPr lang="en-US" sz="900" kern="0" dirty="0">
              <a:solidFill>
                <a:srgbClr val="FFFFFF"/>
              </a:solidFill>
              <a:latin typeface="Segoe UI"/>
            </a:endParaRPr>
          </a:p>
        </p:txBody>
      </p:sp>
      <p:grpSp>
        <p:nvGrpSpPr>
          <p:cNvPr id="164" name="Group 163"/>
          <p:cNvGrpSpPr/>
          <p:nvPr/>
        </p:nvGrpSpPr>
        <p:grpSpPr>
          <a:xfrm>
            <a:off x="6679121" y="5688546"/>
            <a:ext cx="372812" cy="334453"/>
            <a:chOff x="6677072" y="-128440"/>
            <a:chExt cx="1536786" cy="1378659"/>
          </a:xfrm>
        </p:grpSpPr>
        <p:pic>
          <p:nvPicPr>
            <p:cNvPr id="165" name="Picture 164"/>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677072" y="-128440"/>
              <a:ext cx="1268365" cy="1378659"/>
            </a:xfrm>
            <a:prstGeom prst="rect">
              <a:avLst/>
            </a:prstGeom>
          </p:spPr>
        </p:pic>
        <p:sp>
          <p:nvSpPr>
            <p:cNvPr id="166" name="Rounded Rectangle 461"/>
            <p:cNvSpPr/>
            <p:nvPr/>
          </p:nvSpPr>
          <p:spPr bwMode="auto">
            <a:xfrm>
              <a:off x="7470440" y="186511"/>
              <a:ext cx="618803" cy="499542"/>
            </a:xfrm>
            <a:prstGeom prst="roundRect">
              <a:avLst>
                <a:gd name="adj" fmla="val 6065"/>
              </a:avLst>
            </a:prstGeom>
            <a:solidFill>
              <a:srgbClr val="0255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320" tIns="51162" rIns="51162" bIns="102320" numCol="1" spcCol="0" rtlCol="0" fromWordArt="0" anchor="b" anchorCtr="0" forceAA="0" compatLnSpc="1">
              <a:prstTxWarp prst="textNoShape">
                <a:avLst/>
              </a:prstTxWarp>
              <a:noAutofit/>
            </a:bodyPr>
            <a:lstStyle/>
            <a:p>
              <a:pPr defTabSz="1022791" fontAlgn="base">
                <a:spcBef>
                  <a:spcPct val="0"/>
                </a:spcBef>
                <a:spcAft>
                  <a:spcPct val="0"/>
                </a:spcAft>
                <a:defRPr/>
              </a:pPr>
              <a:endParaRPr lang="en-US" sz="1798" kern="0" spc="-56"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7" name="Picture 8" descr="\\MAGNUM\Projects\Microsoft\Cloud Power FY12\Design\Icons\PNGs\Cross Platform.png"/>
            <p:cNvPicPr>
              <a:picLocks noChangeAspect="1" noChangeArrowheads="1"/>
            </p:cNvPicPr>
            <p:nvPr/>
          </p:nvPicPr>
          <p:blipFill>
            <a:blip r:embed="rId9" cstate="print">
              <a:lum bright="100000"/>
              <a:extLst>
                <a:ext uri="{28A0092B-C50C-407E-A947-70E740481C1C}">
                  <a14:useLocalDpi xmlns:a14="http://schemas.microsoft.com/office/drawing/2010/main" val="0"/>
                </a:ext>
              </a:extLst>
            </a:blip>
            <a:stretch>
              <a:fillRect/>
            </a:stretch>
          </p:blipFill>
          <p:spPr bwMode="auto">
            <a:xfrm>
              <a:off x="7347793" y="2550"/>
              <a:ext cx="866065" cy="866065"/>
            </a:xfrm>
            <a:prstGeom prst="rect">
              <a:avLst/>
            </a:prstGeom>
            <a:noFill/>
          </p:spPr>
        </p:pic>
        <p:pic>
          <p:nvPicPr>
            <p:cNvPr id="168" name="Picture 7" descr="\\MAGNUM\Projects\Microsoft\Cloud Power FY12\Design\ICONS_PNG\Gears.png"/>
            <p:cNvPicPr>
              <a:picLocks noChangeAspect="1" noChangeArrowheads="1"/>
            </p:cNvPicPr>
            <p:nvPr/>
          </p:nvPicPr>
          <p:blipFill>
            <a:blip r:embed="rId10" cstate="print">
              <a:lum bright="100000"/>
              <a:extLst>
                <a:ext uri="{28A0092B-C50C-407E-A947-70E740481C1C}">
                  <a14:useLocalDpi xmlns:a14="http://schemas.microsoft.com/office/drawing/2010/main" val="0"/>
                </a:ext>
              </a:extLst>
            </a:blip>
            <a:srcRect/>
            <a:stretch>
              <a:fillRect/>
            </a:stretch>
          </p:blipFill>
          <p:spPr bwMode="auto">
            <a:xfrm>
              <a:off x="7555472" y="246779"/>
              <a:ext cx="449804" cy="449804"/>
            </a:xfrm>
            <a:prstGeom prst="rect">
              <a:avLst/>
            </a:prstGeom>
            <a:noFill/>
          </p:spPr>
        </p:pic>
      </p:grpSp>
      <p:pic>
        <p:nvPicPr>
          <p:cNvPr id="169" name="Picture 17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768666" y="6364573"/>
            <a:ext cx="290717" cy="29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Picture 169"/>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7628" y="6113794"/>
            <a:ext cx="259092" cy="173155"/>
          </a:xfrm>
          <a:prstGeom prst="rect">
            <a:avLst/>
          </a:prstGeom>
        </p:spPr>
      </p:pic>
      <p:pic>
        <p:nvPicPr>
          <p:cNvPr id="171" name="Picture 170"/>
          <p:cNvPicPr>
            <a:picLocks noChangeAspect="1"/>
          </p:cNvPicPr>
          <p:nvPr/>
        </p:nvPicPr>
        <p:blipFill>
          <a:blip r:embed="rId13"/>
          <a:stretch>
            <a:fillRect/>
          </a:stretch>
        </p:blipFill>
        <p:spPr>
          <a:xfrm>
            <a:off x="1024014" y="5788645"/>
            <a:ext cx="241333" cy="241334"/>
          </a:xfrm>
          <a:prstGeom prst="rect">
            <a:avLst/>
          </a:prstGeom>
        </p:spPr>
      </p:pic>
      <p:sp>
        <p:nvSpPr>
          <p:cNvPr id="6" name="TextBox 5"/>
          <p:cNvSpPr txBox="1"/>
          <p:nvPr/>
        </p:nvSpPr>
        <p:spPr>
          <a:xfrm>
            <a:off x="1280711" y="5719891"/>
            <a:ext cx="5194640" cy="1327265"/>
          </a:xfrm>
          <a:prstGeom prst="rect">
            <a:avLst/>
          </a:prstGeom>
          <a:noFill/>
        </p:spPr>
        <p:txBody>
          <a:bodyPr wrap="square" rtlCol="0">
            <a:spAutoFit/>
          </a:bodyPr>
          <a:lstStyle/>
          <a:p>
            <a:pPr defTabSz="914038">
              <a:spcBef>
                <a:spcPts val="600"/>
              </a:spcBef>
              <a:defRPr/>
            </a:pPr>
            <a:r>
              <a:rPr lang="en-US" sz="1600" kern="0" dirty="0">
                <a:solidFill>
                  <a:sysClr val="windowText" lastClr="000000"/>
                </a:solidFill>
              </a:rPr>
              <a:t>Azure AD Identity Protection</a:t>
            </a:r>
          </a:p>
          <a:p>
            <a:pPr defTabSz="914038">
              <a:spcBef>
                <a:spcPts val="600"/>
              </a:spcBef>
              <a:defRPr/>
            </a:pPr>
            <a:r>
              <a:rPr lang="en-US" sz="1600" kern="0" dirty="0">
                <a:solidFill>
                  <a:sysClr val="windowText" lastClr="000000"/>
                </a:solidFill>
              </a:rPr>
              <a:t>Advanced Threat Analytics / Identity Manager</a:t>
            </a:r>
          </a:p>
          <a:p>
            <a:pPr defTabSz="914038">
              <a:spcBef>
                <a:spcPts val="600"/>
              </a:spcBef>
              <a:defRPr/>
            </a:pPr>
            <a:r>
              <a:rPr lang="en-US" sz="1600" kern="0" dirty="0">
                <a:solidFill>
                  <a:sysClr val="windowText" lastClr="000000"/>
                </a:solidFill>
              </a:rPr>
              <a:t>Office 365 ATP</a:t>
            </a:r>
          </a:p>
          <a:p>
            <a:pPr defTabSz="914038">
              <a:spcBef>
                <a:spcPts val="600"/>
              </a:spcBef>
              <a:defRPr/>
            </a:pPr>
            <a:r>
              <a:rPr lang="en-US" sz="1600" kern="0" dirty="0">
                <a:solidFill>
                  <a:sysClr val="windowText" lastClr="000000"/>
                </a:solidFill>
              </a:rPr>
              <a:t>Windows Defender ATP / Defender AV</a:t>
            </a:r>
          </a:p>
        </p:txBody>
      </p:sp>
      <p:sp>
        <p:nvSpPr>
          <p:cNvPr id="8" name="Rectangle 7"/>
          <p:cNvSpPr/>
          <p:nvPr/>
        </p:nvSpPr>
        <p:spPr>
          <a:xfrm>
            <a:off x="7072082" y="5720324"/>
            <a:ext cx="4381674" cy="1554272"/>
          </a:xfrm>
          <a:prstGeom prst="rect">
            <a:avLst/>
          </a:prstGeom>
        </p:spPr>
        <p:txBody>
          <a:bodyPr wrap="square">
            <a:spAutoFit/>
          </a:bodyPr>
          <a:lstStyle/>
          <a:p>
            <a:pPr defTabSz="914038">
              <a:spcBef>
                <a:spcPts val="600"/>
              </a:spcBef>
              <a:defRPr/>
            </a:pPr>
            <a:r>
              <a:rPr lang="en-US" sz="1600" kern="0" dirty="0">
                <a:solidFill>
                  <a:sysClr val="windowText" lastClr="000000"/>
                </a:solidFill>
              </a:rPr>
              <a:t>Microsoft Cloud App Security</a:t>
            </a:r>
          </a:p>
          <a:p>
            <a:pPr defTabSz="914038">
              <a:spcBef>
                <a:spcPts val="600"/>
              </a:spcBef>
              <a:defRPr/>
            </a:pPr>
            <a:r>
              <a:rPr lang="en-US" sz="1600" kern="0" dirty="0">
                <a:solidFill>
                  <a:sysClr val="windowText" lastClr="000000"/>
                </a:solidFill>
              </a:rPr>
              <a:t>Azure Security Center</a:t>
            </a:r>
          </a:p>
          <a:p>
            <a:pPr defTabSz="914038">
              <a:spcBef>
                <a:spcPts val="600"/>
              </a:spcBef>
              <a:defRPr/>
            </a:pPr>
            <a:r>
              <a:rPr lang="en-US" sz="1600" kern="0" dirty="0">
                <a:solidFill>
                  <a:sysClr val="windowText" lastClr="000000"/>
                </a:solidFill>
              </a:rPr>
              <a:t>Azure Web App Firewall / SQL Threat Detection</a:t>
            </a:r>
          </a:p>
          <a:p>
            <a:pPr defTabSz="914038">
              <a:spcBef>
                <a:spcPts val="600"/>
              </a:spcBef>
              <a:defRPr/>
            </a:pPr>
            <a:r>
              <a:rPr lang="en-US" sz="1600" kern="0" dirty="0">
                <a:solidFill>
                  <a:sysClr val="windowText" lastClr="000000"/>
                </a:solidFill>
              </a:rPr>
              <a:t>Azure Marketplace Partner Capability</a:t>
            </a:r>
          </a:p>
        </p:txBody>
      </p:sp>
      <p:pic>
        <p:nvPicPr>
          <p:cNvPr id="174" name="Picture 173"/>
          <p:cNvPicPr>
            <a:picLocks noChangeAspect="1"/>
          </p:cNvPicPr>
          <p:nvPr/>
        </p:nvPicPr>
        <p:blipFill>
          <a:blip r:embed="rId14"/>
          <a:stretch>
            <a:fillRect/>
          </a:stretch>
        </p:blipFill>
        <p:spPr>
          <a:xfrm>
            <a:off x="6703937" y="6094200"/>
            <a:ext cx="248394" cy="163594"/>
          </a:xfrm>
          <a:prstGeom prst="rect">
            <a:avLst/>
          </a:prstGeom>
        </p:spPr>
      </p:pic>
      <p:sp>
        <p:nvSpPr>
          <p:cNvPr id="175" name="Freeform 258"/>
          <p:cNvSpPr>
            <a:spLocks noEditPoints="1"/>
          </p:cNvSpPr>
          <p:nvPr/>
        </p:nvSpPr>
        <p:spPr bwMode="auto">
          <a:xfrm>
            <a:off x="1073164" y="6478996"/>
            <a:ext cx="164913" cy="117376"/>
          </a:xfrm>
          <a:custGeom>
            <a:avLst/>
            <a:gdLst>
              <a:gd name="T0" fmla="*/ 2450 w 2450"/>
              <a:gd name="T1" fmla="*/ 472 h 1743"/>
              <a:gd name="T2" fmla="*/ 2450 w 2450"/>
              <a:gd name="T3" fmla="*/ 1743 h 1743"/>
              <a:gd name="T4" fmla="*/ 0 w 2450"/>
              <a:gd name="T5" fmla="*/ 1743 h 1743"/>
              <a:gd name="T6" fmla="*/ 0 w 2450"/>
              <a:gd name="T7" fmla="*/ 500 h 1743"/>
              <a:gd name="T8" fmla="*/ 1195 w 2450"/>
              <a:gd name="T9" fmla="*/ 1163 h 1743"/>
              <a:gd name="T10" fmla="*/ 1200 w 2450"/>
              <a:gd name="T11" fmla="*/ 1154 h 1743"/>
              <a:gd name="T12" fmla="*/ 1204 w 2450"/>
              <a:gd name="T13" fmla="*/ 1163 h 1743"/>
              <a:gd name="T14" fmla="*/ 2450 w 2450"/>
              <a:gd name="T15" fmla="*/ 472 h 1743"/>
              <a:gd name="T16" fmla="*/ 0 w 2450"/>
              <a:gd name="T17" fmla="*/ 0 h 1743"/>
              <a:gd name="T18" fmla="*/ 2450 w 2450"/>
              <a:gd name="T19" fmla="*/ 0 h 1743"/>
              <a:gd name="T20" fmla="*/ 2450 w 2450"/>
              <a:gd name="T21" fmla="*/ 185 h 1743"/>
              <a:gd name="T22" fmla="*/ 1200 w 2450"/>
              <a:gd name="T23" fmla="*/ 878 h 1743"/>
              <a:gd name="T24" fmla="*/ 0 w 2450"/>
              <a:gd name="T25" fmla="*/ 212 h 1743"/>
              <a:gd name="T26" fmla="*/ 0 w 2450"/>
              <a:gd name="T27"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0" h="1743">
                <a:moveTo>
                  <a:pt x="2450" y="472"/>
                </a:moveTo>
                <a:lnTo>
                  <a:pt x="2450" y="1743"/>
                </a:lnTo>
                <a:lnTo>
                  <a:pt x="0" y="1743"/>
                </a:lnTo>
                <a:lnTo>
                  <a:pt x="0" y="500"/>
                </a:lnTo>
                <a:lnTo>
                  <a:pt x="1195" y="1163"/>
                </a:lnTo>
                <a:lnTo>
                  <a:pt x="1200" y="1154"/>
                </a:lnTo>
                <a:lnTo>
                  <a:pt x="1204" y="1163"/>
                </a:lnTo>
                <a:lnTo>
                  <a:pt x="2450" y="472"/>
                </a:lnTo>
                <a:close/>
                <a:moveTo>
                  <a:pt x="0" y="0"/>
                </a:moveTo>
                <a:lnTo>
                  <a:pt x="2450" y="0"/>
                </a:lnTo>
                <a:lnTo>
                  <a:pt x="2450" y="185"/>
                </a:lnTo>
                <a:lnTo>
                  <a:pt x="1200" y="878"/>
                </a:lnTo>
                <a:lnTo>
                  <a:pt x="0" y="212"/>
                </a:lnTo>
                <a:lnTo>
                  <a:pt x="0" y="0"/>
                </a:lnTo>
                <a:close/>
              </a:path>
            </a:pathLst>
          </a:custGeom>
          <a:solidFill>
            <a:schemeClr val="accent1"/>
          </a:solidFill>
          <a:ln w="0">
            <a:noFill/>
            <a:prstDash val="solid"/>
            <a:round/>
            <a:headEnd/>
            <a:tailEnd/>
          </a:ln>
        </p:spPr>
        <p:txBody>
          <a:bodyPr vert="horz" wrap="square" lIns="89569" tIns="44784" rIns="89569" bIns="44784" numCol="1" anchor="t" anchorCtr="0" compatLnSpc="1">
            <a:prstTxWarp prst="textNoShape">
              <a:avLst/>
            </a:prstTxWarp>
          </a:bodyPr>
          <a:lstStyle/>
          <a:p>
            <a:pPr defTabSz="913596">
              <a:defRPr/>
            </a:pPr>
            <a:endParaRPr lang="en-US" sz="2156" kern="0" dirty="0">
              <a:solidFill>
                <a:prstClr val="black"/>
              </a:solidFill>
              <a:latin typeface="Segoe UI" panose="020B0502040204020203" pitchFamily="34" charset="0"/>
              <a:cs typeface="Segoe UI" panose="020B0502040204020203" pitchFamily="34" charset="0"/>
            </a:endParaRPr>
          </a:p>
        </p:txBody>
      </p:sp>
      <p:grpSp>
        <p:nvGrpSpPr>
          <p:cNvPr id="12" name="Group 11"/>
          <p:cNvGrpSpPr/>
          <p:nvPr/>
        </p:nvGrpSpPr>
        <p:grpSpPr>
          <a:xfrm>
            <a:off x="6120777" y="2777870"/>
            <a:ext cx="2612361" cy="533525"/>
            <a:chOff x="5574713" y="2499770"/>
            <a:chExt cx="2636368" cy="533740"/>
          </a:xfrm>
        </p:grpSpPr>
        <p:sp>
          <p:nvSpPr>
            <p:cNvPr id="82" name="Hexagon 81">
              <a:hlinkClick r:id="rId15"/>
            </p:cNvPr>
            <p:cNvSpPr/>
            <p:nvPr/>
          </p:nvSpPr>
          <p:spPr>
            <a:xfrm>
              <a:off x="5574713" y="2499770"/>
              <a:ext cx="2636368" cy="533740"/>
            </a:xfrm>
            <a:prstGeom prst="hexagon">
              <a:avLst/>
            </a:prstGeom>
            <a:ln w="28575"/>
          </p:spPr>
          <p:style>
            <a:lnRef idx="2">
              <a:schemeClr val="accent6"/>
            </a:lnRef>
            <a:fillRef idx="1">
              <a:schemeClr val="lt1"/>
            </a:fillRef>
            <a:effectRef idx="0">
              <a:schemeClr val="accent6"/>
            </a:effectRef>
            <a:fontRef idx="minor">
              <a:schemeClr val="dk1"/>
            </a:fontRef>
          </p:style>
          <p:txBody>
            <a:bodyPr rtlCol="0" anchor="ctr"/>
            <a:lstStyle/>
            <a:p>
              <a:pPr marL="398305" algn="ctr" defTabSz="914038">
                <a:lnSpc>
                  <a:spcPct val="90000"/>
                </a:lnSpc>
                <a:defRPr/>
              </a:pPr>
              <a:r>
                <a:rPr lang="en-US" sz="1600" kern="0" dirty="0">
                  <a:solidFill>
                    <a:sysClr val="windowText" lastClr="000000"/>
                  </a:solidFill>
                </a:rPr>
                <a:t>Attack Timeline Generation</a:t>
              </a:r>
              <a:endParaRPr lang="en-US" sz="600" kern="0" dirty="0">
                <a:solidFill>
                  <a:sysClr val="windowText" lastClr="000000"/>
                </a:solidFill>
              </a:endParaRPr>
            </a:p>
          </p:txBody>
        </p:sp>
        <p:sp>
          <p:nvSpPr>
            <p:cNvPr id="108" name="Freeform 258"/>
            <p:cNvSpPr>
              <a:spLocks noEditPoints="1"/>
            </p:cNvSpPr>
            <p:nvPr/>
          </p:nvSpPr>
          <p:spPr bwMode="auto">
            <a:xfrm>
              <a:off x="5907757" y="2548048"/>
              <a:ext cx="164980" cy="117423"/>
            </a:xfrm>
            <a:custGeom>
              <a:avLst/>
              <a:gdLst>
                <a:gd name="T0" fmla="*/ 2450 w 2450"/>
                <a:gd name="T1" fmla="*/ 472 h 1743"/>
                <a:gd name="T2" fmla="*/ 2450 w 2450"/>
                <a:gd name="T3" fmla="*/ 1743 h 1743"/>
                <a:gd name="T4" fmla="*/ 0 w 2450"/>
                <a:gd name="T5" fmla="*/ 1743 h 1743"/>
                <a:gd name="T6" fmla="*/ 0 w 2450"/>
                <a:gd name="T7" fmla="*/ 500 h 1743"/>
                <a:gd name="T8" fmla="*/ 1195 w 2450"/>
                <a:gd name="T9" fmla="*/ 1163 h 1743"/>
                <a:gd name="T10" fmla="*/ 1200 w 2450"/>
                <a:gd name="T11" fmla="*/ 1154 h 1743"/>
                <a:gd name="T12" fmla="*/ 1204 w 2450"/>
                <a:gd name="T13" fmla="*/ 1163 h 1743"/>
                <a:gd name="T14" fmla="*/ 2450 w 2450"/>
                <a:gd name="T15" fmla="*/ 472 h 1743"/>
                <a:gd name="T16" fmla="*/ 0 w 2450"/>
                <a:gd name="T17" fmla="*/ 0 h 1743"/>
                <a:gd name="T18" fmla="*/ 2450 w 2450"/>
                <a:gd name="T19" fmla="*/ 0 h 1743"/>
                <a:gd name="T20" fmla="*/ 2450 w 2450"/>
                <a:gd name="T21" fmla="*/ 185 h 1743"/>
                <a:gd name="T22" fmla="*/ 1200 w 2450"/>
                <a:gd name="T23" fmla="*/ 878 h 1743"/>
                <a:gd name="T24" fmla="*/ 0 w 2450"/>
                <a:gd name="T25" fmla="*/ 212 h 1743"/>
                <a:gd name="T26" fmla="*/ 0 w 2450"/>
                <a:gd name="T27"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0" h="1743">
                  <a:moveTo>
                    <a:pt x="2450" y="472"/>
                  </a:moveTo>
                  <a:lnTo>
                    <a:pt x="2450" y="1743"/>
                  </a:lnTo>
                  <a:lnTo>
                    <a:pt x="0" y="1743"/>
                  </a:lnTo>
                  <a:lnTo>
                    <a:pt x="0" y="500"/>
                  </a:lnTo>
                  <a:lnTo>
                    <a:pt x="1195" y="1163"/>
                  </a:lnTo>
                  <a:lnTo>
                    <a:pt x="1200" y="1154"/>
                  </a:lnTo>
                  <a:lnTo>
                    <a:pt x="1204" y="1163"/>
                  </a:lnTo>
                  <a:lnTo>
                    <a:pt x="2450" y="472"/>
                  </a:lnTo>
                  <a:close/>
                  <a:moveTo>
                    <a:pt x="0" y="0"/>
                  </a:moveTo>
                  <a:lnTo>
                    <a:pt x="2450" y="0"/>
                  </a:lnTo>
                  <a:lnTo>
                    <a:pt x="2450" y="185"/>
                  </a:lnTo>
                  <a:lnTo>
                    <a:pt x="1200" y="878"/>
                  </a:lnTo>
                  <a:lnTo>
                    <a:pt x="0" y="212"/>
                  </a:lnTo>
                  <a:lnTo>
                    <a:pt x="0" y="0"/>
                  </a:lnTo>
                  <a:close/>
                </a:path>
              </a:pathLst>
            </a:custGeom>
            <a:solidFill>
              <a:schemeClr val="accent1"/>
            </a:solidFill>
            <a:ln w="0">
              <a:noFill/>
              <a:prstDash val="solid"/>
              <a:round/>
              <a:headEnd/>
              <a:tailEnd/>
            </a:ln>
          </p:spPr>
          <p:txBody>
            <a:bodyPr vert="horz" wrap="square" lIns="89569" tIns="44784" rIns="89569" bIns="44784" numCol="1" anchor="t" anchorCtr="0" compatLnSpc="1">
              <a:prstTxWarp prst="textNoShape">
                <a:avLst/>
              </a:prstTxWarp>
            </a:bodyPr>
            <a:lstStyle/>
            <a:p>
              <a:pPr defTabSz="913596">
                <a:lnSpc>
                  <a:spcPct val="90000"/>
                </a:lnSpc>
                <a:defRPr/>
              </a:pPr>
              <a:endParaRPr lang="en-US" sz="2156" kern="0" dirty="0">
                <a:solidFill>
                  <a:prstClr val="black"/>
                </a:solidFill>
                <a:cs typeface="Segoe UI" panose="020B0502040204020203" pitchFamily="34" charset="0"/>
              </a:endParaRPr>
            </a:p>
          </p:txBody>
        </p:sp>
        <p:sp>
          <p:nvSpPr>
            <p:cNvPr id="109" name="Freeform 20"/>
            <p:cNvSpPr>
              <a:spLocks noChangeAspect="1" noEditPoints="1"/>
            </p:cNvSpPr>
            <p:nvPr/>
          </p:nvSpPr>
          <p:spPr bwMode="black">
            <a:xfrm>
              <a:off x="5888222" y="2866600"/>
              <a:ext cx="187820" cy="12187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2E75B6"/>
            </a:solidFill>
            <a:extLst/>
          </p:spPr>
          <p:txBody>
            <a:bodyPr vert="horz" wrap="square" lIns="82207" tIns="41103" rIns="82207" bIns="41103" numCol="1" anchor="t" anchorCtr="0" compatLnSpc="1">
              <a:prstTxWarp prst="textNoShape">
                <a:avLst/>
              </a:prstTxWarp>
            </a:bodyPr>
            <a:lstStyle/>
            <a:p>
              <a:pPr defTabSz="913376">
                <a:lnSpc>
                  <a:spcPct val="90000"/>
                </a:lnSpc>
                <a:defRPr/>
              </a:pPr>
              <a:endParaRPr lang="en-US" sz="900" kern="0" dirty="0">
                <a:solidFill>
                  <a:srgbClr val="FFFFFF"/>
                </a:solidFill>
              </a:endParaRPr>
            </a:p>
          </p:txBody>
        </p:sp>
        <p:pic>
          <p:nvPicPr>
            <p:cNvPr id="112" name="Picture 111"/>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671270" y="2633170"/>
              <a:ext cx="259196" cy="173225"/>
            </a:xfrm>
            <a:prstGeom prst="rect">
              <a:avLst/>
            </a:prstGeom>
          </p:spPr>
        </p:pic>
        <p:pic>
          <p:nvPicPr>
            <p:cNvPr id="184" name="Picture 183"/>
            <p:cNvPicPr>
              <a:picLocks noChangeAspect="1"/>
            </p:cNvPicPr>
            <p:nvPr/>
          </p:nvPicPr>
          <p:blipFill>
            <a:blip r:embed="rId14"/>
            <a:stretch>
              <a:fillRect/>
            </a:stretch>
          </p:blipFill>
          <p:spPr>
            <a:xfrm>
              <a:off x="6040133" y="2710514"/>
              <a:ext cx="248494" cy="163660"/>
            </a:xfrm>
            <a:prstGeom prst="rect">
              <a:avLst/>
            </a:prstGeom>
            <a:noFill/>
          </p:spPr>
        </p:pic>
      </p:grpSp>
      <p:grpSp>
        <p:nvGrpSpPr>
          <p:cNvPr id="234" name="Group 233"/>
          <p:cNvGrpSpPr/>
          <p:nvPr/>
        </p:nvGrpSpPr>
        <p:grpSpPr>
          <a:xfrm>
            <a:off x="6777392" y="6667207"/>
            <a:ext cx="212292" cy="261963"/>
            <a:chOff x="6268615" y="2986555"/>
            <a:chExt cx="207210" cy="255692"/>
          </a:xfrm>
        </p:grpSpPr>
        <p:pic>
          <p:nvPicPr>
            <p:cNvPr id="235" name="Picture 3"/>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268615" y="2986555"/>
              <a:ext cx="207210" cy="255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6" name="Group 235"/>
            <p:cNvGrpSpPr/>
            <p:nvPr/>
          </p:nvGrpSpPr>
          <p:grpSpPr bwMode="black">
            <a:xfrm>
              <a:off x="6293247" y="3108886"/>
              <a:ext cx="146479" cy="89203"/>
              <a:chOff x="10387012" y="4179358"/>
              <a:chExt cx="974726" cy="593749"/>
            </a:xfrm>
            <a:solidFill>
              <a:schemeClr val="tx1"/>
            </a:solidFill>
          </p:grpSpPr>
          <p:sp>
            <p:nvSpPr>
              <p:cNvPr id="237" name="Freeform 26"/>
              <p:cNvSpPr>
                <a:spLocks/>
              </p:cNvSpPr>
              <p:nvPr/>
            </p:nvSpPr>
            <p:spPr bwMode="black">
              <a:xfrm>
                <a:off x="10506075" y="4258752"/>
                <a:ext cx="706436" cy="514355"/>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defRPr/>
                </a:pPr>
                <a:endParaRPr lang="en-US" sz="2132" kern="0">
                  <a:solidFill>
                    <a:srgbClr val="FFFFFF"/>
                  </a:solidFill>
                  <a:latin typeface="Calibri" panose="020F0502020204030204"/>
                </a:endParaRPr>
              </a:p>
            </p:txBody>
          </p:sp>
          <p:sp>
            <p:nvSpPr>
              <p:cNvPr id="23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defRPr/>
                </a:pPr>
                <a:endParaRPr lang="en-US" sz="2132" kern="0">
                  <a:solidFill>
                    <a:srgbClr val="FFFFFF"/>
                  </a:solidFill>
                  <a:latin typeface="Calibri" panose="020F0502020204030204"/>
                </a:endParaRPr>
              </a:p>
            </p:txBody>
          </p:sp>
          <p:sp>
            <p:nvSpPr>
              <p:cNvPr id="23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defRPr/>
                </a:pPr>
                <a:endParaRPr lang="en-US" sz="2132" kern="0">
                  <a:solidFill>
                    <a:srgbClr val="FFFFFF"/>
                  </a:solidFill>
                  <a:latin typeface="Calibri" panose="020F0502020204030204"/>
                </a:endParaRPr>
              </a:p>
            </p:txBody>
          </p:sp>
          <p:sp>
            <p:nvSpPr>
              <p:cNvPr id="24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defRPr/>
                </a:pPr>
                <a:endParaRPr lang="en-US" sz="2132" kern="0">
                  <a:solidFill>
                    <a:srgbClr val="FFFFFF"/>
                  </a:solidFill>
                  <a:latin typeface="Calibri" panose="020F0502020204030204"/>
                </a:endParaRPr>
              </a:p>
            </p:txBody>
          </p:sp>
          <p:sp>
            <p:nvSpPr>
              <p:cNvPr id="24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defRPr/>
                </a:pPr>
                <a:endParaRPr lang="en-US" sz="2132" kern="0">
                  <a:solidFill>
                    <a:srgbClr val="FFFFFF"/>
                  </a:solidFill>
                  <a:latin typeface="Calibri" panose="020F0502020204030204"/>
                </a:endParaRPr>
              </a:p>
            </p:txBody>
          </p:sp>
        </p:grpSp>
      </p:grpSp>
      <p:grpSp>
        <p:nvGrpSpPr>
          <p:cNvPr id="186" name="Group 185"/>
          <p:cNvGrpSpPr/>
          <p:nvPr/>
        </p:nvGrpSpPr>
        <p:grpSpPr>
          <a:xfrm>
            <a:off x="8794356" y="1249736"/>
            <a:ext cx="2703154" cy="533525"/>
            <a:chOff x="9785232" y="2825287"/>
            <a:chExt cx="2661552" cy="533740"/>
          </a:xfrm>
        </p:grpSpPr>
        <p:sp>
          <p:nvSpPr>
            <p:cNvPr id="188" name="Hexagon 187">
              <a:hlinkClick r:id="rId15"/>
            </p:cNvPr>
            <p:cNvSpPr/>
            <p:nvPr/>
          </p:nvSpPr>
          <p:spPr>
            <a:xfrm>
              <a:off x="9785232" y="2825287"/>
              <a:ext cx="2661552" cy="533740"/>
            </a:xfrm>
            <a:prstGeom prst="hexagon">
              <a:avLst/>
            </a:prstGeom>
            <a:ln w="28575"/>
          </p:spPr>
          <p:style>
            <a:lnRef idx="2">
              <a:schemeClr val="accent6"/>
            </a:lnRef>
            <a:fillRef idx="1">
              <a:schemeClr val="lt1"/>
            </a:fillRef>
            <a:effectRef idx="0">
              <a:schemeClr val="accent6"/>
            </a:effectRef>
            <a:fontRef idx="minor">
              <a:schemeClr val="dk1"/>
            </a:fontRef>
          </p:style>
          <p:txBody>
            <a:bodyPr rtlCol="0" anchor="ctr"/>
            <a:lstStyle/>
            <a:p>
              <a:pPr marL="171382" algn="ctr" defTabSz="914038">
                <a:lnSpc>
                  <a:spcPct val="90000"/>
                </a:lnSpc>
                <a:defRPr/>
              </a:pPr>
              <a:r>
                <a:rPr lang="en-US" sz="1600" kern="0" dirty="0">
                  <a:solidFill>
                    <a:sysClr val="windowText" lastClr="000000"/>
                  </a:solidFill>
                </a:rPr>
                <a:t>Isolate machine </a:t>
              </a:r>
              <a:br>
                <a:rPr lang="en-US" sz="1600" kern="0" dirty="0">
                  <a:solidFill>
                    <a:sysClr val="windowText" lastClr="000000"/>
                  </a:solidFill>
                </a:rPr>
              </a:br>
              <a:r>
                <a:rPr lang="en-US" sz="1600" kern="0" dirty="0">
                  <a:solidFill>
                    <a:sysClr val="windowText" lastClr="000000"/>
                  </a:solidFill>
                </a:rPr>
                <a:t>from network</a:t>
              </a:r>
            </a:p>
          </p:txBody>
        </p:sp>
        <p:sp>
          <p:nvSpPr>
            <p:cNvPr id="191" name="Freeform 20"/>
            <p:cNvSpPr>
              <a:spLocks noChangeAspect="1" noEditPoints="1"/>
            </p:cNvSpPr>
            <p:nvPr/>
          </p:nvSpPr>
          <p:spPr bwMode="black">
            <a:xfrm>
              <a:off x="9949863" y="3014543"/>
              <a:ext cx="187820" cy="12187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2E75B6"/>
            </a:solidFill>
            <a:extLst/>
          </p:spPr>
          <p:txBody>
            <a:bodyPr vert="horz" wrap="square" lIns="82207" tIns="41103" rIns="82207" bIns="41103" numCol="1" anchor="t" anchorCtr="0" compatLnSpc="1">
              <a:prstTxWarp prst="textNoShape">
                <a:avLst/>
              </a:prstTxWarp>
            </a:bodyPr>
            <a:lstStyle/>
            <a:p>
              <a:pPr defTabSz="913376">
                <a:lnSpc>
                  <a:spcPct val="90000"/>
                </a:lnSpc>
                <a:defRPr/>
              </a:pPr>
              <a:endParaRPr lang="en-US" sz="900" kern="0" dirty="0">
                <a:solidFill>
                  <a:srgbClr val="FFFFFF"/>
                </a:solidFill>
              </a:endParaRPr>
            </a:p>
          </p:txBody>
        </p:sp>
      </p:grpSp>
      <p:grpSp>
        <p:nvGrpSpPr>
          <p:cNvPr id="18" name="Group 17"/>
          <p:cNvGrpSpPr/>
          <p:nvPr/>
        </p:nvGrpSpPr>
        <p:grpSpPr>
          <a:xfrm>
            <a:off x="8805034" y="1862847"/>
            <a:ext cx="2723824" cy="533525"/>
            <a:chOff x="9785232" y="2825287"/>
            <a:chExt cx="2661552" cy="533740"/>
          </a:xfrm>
        </p:grpSpPr>
        <p:sp>
          <p:nvSpPr>
            <p:cNvPr id="87" name="Hexagon 86">
              <a:hlinkClick r:id="rId15"/>
            </p:cNvPr>
            <p:cNvSpPr/>
            <p:nvPr/>
          </p:nvSpPr>
          <p:spPr>
            <a:xfrm>
              <a:off x="9785232" y="2825287"/>
              <a:ext cx="2661552" cy="533740"/>
            </a:xfrm>
            <a:prstGeom prst="hexagon">
              <a:avLst/>
            </a:prstGeom>
            <a:ln w="28575"/>
          </p:spPr>
          <p:style>
            <a:lnRef idx="2">
              <a:schemeClr val="accent6"/>
            </a:lnRef>
            <a:fillRef idx="1">
              <a:schemeClr val="lt1"/>
            </a:fillRef>
            <a:effectRef idx="0">
              <a:schemeClr val="accent6"/>
            </a:effectRef>
            <a:fontRef idx="minor">
              <a:schemeClr val="dk1"/>
            </a:fontRef>
          </p:style>
          <p:txBody>
            <a:bodyPr rtlCol="0" anchor="ctr"/>
            <a:lstStyle/>
            <a:p>
              <a:pPr marL="171382" algn="ctr" defTabSz="914038">
                <a:lnSpc>
                  <a:spcPct val="90000"/>
                </a:lnSpc>
                <a:defRPr/>
              </a:pPr>
              <a:r>
                <a:rPr lang="en-US" sz="1600" kern="0" dirty="0">
                  <a:solidFill>
                    <a:sysClr val="windowText" lastClr="000000"/>
                  </a:solidFill>
                </a:rPr>
                <a:t>Remove Malware</a:t>
              </a:r>
            </a:p>
          </p:txBody>
        </p:sp>
        <p:sp>
          <p:nvSpPr>
            <p:cNvPr id="176" name="Freeform 20"/>
            <p:cNvSpPr>
              <a:spLocks noChangeAspect="1" noEditPoints="1"/>
            </p:cNvSpPr>
            <p:nvPr/>
          </p:nvSpPr>
          <p:spPr bwMode="black">
            <a:xfrm>
              <a:off x="9949863" y="3014543"/>
              <a:ext cx="187820" cy="12187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2E75B6"/>
            </a:solidFill>
            <a:extLst/>
          </p:spPr>
          <p:txBody>
            <a:bodyPr vert="horz" wrap="square" lIns="82207" tIns="41103" rIns="82207" bIns="41103" numCol="1" anchor="t" anchorCtr="0" compatLnSpc="1">
              <a:prstTxWarp prst="textNoShape">
                <a:avLst/>
              </a:prstTxWarp>
            </a:bodyPr>
            <a:lstStyle/>
            <a:p>
              <a:pPr defTabSz="913376">
                <a:lnSpc>
                  <a:spcPct val="90000"/>
                </a:lnSpc>
                <a:defRPr/>
              </a:pPr>
              <a:endParaRPr lang="en-US" sz="900" kern="0" dirty="0">
                <a:solidFill>
                  <a:srgbClr val="FFFFFF"/>
                </a:solidFill>
              </a:endParaRPr>
            </a:p>
          </p:txBody>
        </p:sp>
      </p:grpSp>
      <p:grpSp>
        <p:nvGrpSpPr>
          <p:cNvPr id="15" name="Group 14"/>
          <p:cNvGrpSpPr/>
          <p:nvPr/>
        </p:nvGrpSpPr>
        <p:grpSpPr>
          <a:xfrm>
            <a:off x="8807951" y="2485870"/>
            <a:ext cx="2720907" cy="533525"/>
            <a:chOff x="9785233" y="1260704"/>
            <a:chExt cx="2682593" cy="533740"/>
          </a:xfrm>
        </p:grpSpPr>
        <p:sp>
          <p:nvSpPr>
            <p:cNvPr id="86" name="Hexagon 85">
              <a:hlinkClick r:id="rId15"/>
            </p:cNvPr>
            <p:cNvSpPr/>
            <p:nvPr/>
          </p:nvSpPr>
          <p:spPr>
            <a:xfrm>
              <a:off x="9785233" y="1260704"/>
              <a:ext cx="2682593" cy="533740"/>
            </a:xfrm>
            <a:prstGeom prst="hexagon">
              <a:avLst/>
            </a:prstGeom>
            <a:ln w="28575"/>
          </p:spPr>
          <p:style>
            <a:lnRef idx="2">
              <a:schemeClr val="accent6"/>
            </a:lnRef>
            <a:fillRef idx="1">
              <a:schemeClr val="lt1"/>
            </a:fillRef>
            <a:effectRef idx="0">
              <a:schemeClr val="accent6"/>
            </a:effectRef>
            <a:fontRef idx="minor">
              <a:schemeClr val="dk1"/>
            </a:fontRef>
          </p:style>
          <p:txBody>
            <a:bodyPr rtlCol="0" anchor="ctr"/>
            <a:lstStyle/>
            <a:p>
              <a:pPr marL="171382" algn="ctr" defTabSz="914038">
                <a:lnSpc>
                  <a:spcPct val="90000"/>
                </a:lnSpc>
                <a:defRPr/>
              </a:pPr>
              <a:r>
                <a:rPr lang="en-US" sz="1600" kern="0" dirty="0">
                  <a:solidFill>
                    <a:sysClr val="windowText" lastClr="000000"/>
                  </a:solidFill>
                </a:rPr>
                <a:t>Block &amp; Clean Email</a:t>
              </a:r>
            </a:p>
          </p:txBody>
        </p:sp>
        <p:sp>
          <p:nvSpPr>
            <p:cNvPr id="177" name="Freeform 258"/>
            <p:cNvSpPr>
              <a:spLocks noEditPoints="1"/>
            </p:cNvSpPr>
            <p:nvPr/>
          </p:nvSpPr>
          <p:spPr bwMode="auto">
            <a:xfrm>
              <a:off x="9967510" y="1465899"/>
              <a:ext cx="164980" cy="117423"/>
            </a:xfrm>
            <a:custGeom>
              <a:avLst/>
              <a:gdLst>
                <a:gd name="T0" fmla="*/ 2450 w 2450"/>
                <a:gd name="T1" fmla="*/ 472 h 1743"/>
                <a:gd name="T2" fmla="*/ 2450 w 2450"/>
                <a:gd name="T3" fmla="*/ 1743 h 1743"/>
                <a:gd name="T4" fmla="*/ 0 w 2450"/>
                <a:gd name="T5" fmla="*/ 1743 h 1743"/>
                <a:gd name="T6" fmla="*/ 0 w 2450"/>
                <a:gd name="T7" fmla="*/ 500 h 1743"/>
                <a:gd name="T8" fmla="*/ 1195 w 2450"/>
                <a:gd name="T9" fmla="*/ 1163 h 1743"/>
                <a:gd name="T10" fmla="*/ 1200 w 2450"/>
                <a:gd name="T11" fmla="*/ 1154 h 1743"/>
                <a:gd name="T12" fmla="*/ 1204 w 2450"/>
                <a:gd name="T13" fmla="*/ 1163 h 1743"/>
                <a:gd name="T14" fmla="*/ 2450 w 2450"/>
                <a:gd name="T15" fmla="*/ 472 h 1743"/>
                <a:gd name="T16" fmla="*/ 0 w 2450"/>
                <a:gd name="T17" fmla="*/ 0 h 1743"/>
                <a:gd name="T18" fmla="*/ 2450 w 2450"/>
                <a:gd name="T19" fmla="*/ 0 h 1743"/>
                <a:gd name="T20" fmla="*/ 2450 w 2450"/>
                <a:gd name="T21" fmla="*/ 185 h 1743"/>
                <a:gd name="T22" fmla="*/ 1200 w 2450"/>
                <a:gd name="T23" fmla="*/ 878 h 1743"/>
                <a:gd name="T24" fmla="*/ 0 w 2450"/>
                <a:gd name="T25" fmla="*/ 212 h 1743"/>
                <a:gd name="T26" fmla="*/ 0 w 2450"/>
                <a:gd name="T27"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0" h="1743">
                  <a:moveTo>
                    <a:pt x="2450" y="472"/>
                  </a:moveTo>
                  <a:lnTo>
                    <a:pt x="2450" y="1743"/>
                  </a:lnTo>
                  <a:lnTo>
                    <a:pt x="0" y="1743"/>
                  </a:lnTo>
                  <a:lnTo>
                    <a:pt x="0" y="500"/>
                  </a:lnTo>
                  <a:lnTo>
                    <a:pt x="1195" y="1163"/>
                  </a:lnTo>
                  <a:lnTo>
                    <a:pt x="1200" y="1154"/>
                  </a:lnTo>
                  <a:lnTo>
                    <a:pt x="1204" y="1163"/>
                  </a:lnTo>
                  <a:lnTo>
                    <a:pt x="2450" y="472"/>
                  </a:lnTo>
                  <a:close/>
                  <a:moveTo>
                    <a:pt x="0" y="0"/>
                  </a:moveTo>
                  <a:lnTo>
                    <a:pt x="2450" y="0"/>
                  </a:lnTo>
                  <a:lnTo>
                    <a:pt x="2450" y="185"/>
                  </a:lnTo>
                  <a:lnTo>
                    <a:pt x="1200" y="878"/>
                  </a:lnTo>
                  <a:lnTo>
                    <a:pt x="0" y="212"/>
                  </a:lnTo>
                  <a:lnTo>
                    <a:pt x="0" y="0"/>
                  </a:lnTo>
                  <a:close/>
                </a:path>
              </a:pathLst>
            </a:custGeom>
            <a:solidFill>
              <a:schemeClr val="accent1"/>
            </a:solidFill>
            <a:ln w="0">
              <a:noFill/>
              <a:prstDash val="solid"/>
              <a:round/>
              <a:headEnd/>
              <a:tailEnd/>
            </a:ln>
          </p:spPr>
          <p:txBody>
            <a:bodyPr vert="horz" wrap="square" lIns="89569" tIns="44784" rIns="89569" bIns="44784" numCol="1" anchor="t" anchorCtr="0" compatLnSpc="1">
              <a:prstTxWarp prst="textNoShape">
                <a:avLst/>
              </a:prstTxWarp>
            </a:bodyPr>
            <a:lstStyle/>
            <a:p>
              <a:pPr defTabSz="913596">
                <a:lnSpc>
                  <a:spcPct val="90000"/>
                </a:lnSpc>
                <a:defRPr/>
              </a:pPr>
              <a:endParaRPr lang="en-US" sz="2156" kern="0" dirty="0">
                <a:solidFill>
                  <a:prstClr val="black"/>
                </a:solidFill>
                <a:cs typeface="Segoe UI" panose="020B0502040204020203" pitchFamily="34" charset="0"/>
              </a:endParaRPr>
            </a:p>
          </p:txBody>
        </p:sp>
      </p:grpSp>
      <p:grpSp>
        <p:nvGrpSpPr>
          <p:cNvPr id="10" name="Group 9">
            <a:extLst>
              <a:ext uri="{FF2B5EF4-FFF2-40B4-BE49-F238E27FC236}">
                <a16:creationId xmlns:a16="http://schemas.microsoft.com/office/drawing/2014/main" id="{13535ADE-51D7-4586-A643-BD8B433C6DB8}"/>
              </a:ext>
            </a:extLst>
          </p:cNvPr>
          <p:cNvGrpSpPr/>
          <p:nvPr/>
        </p:nvGrpSpPr>
        <p:grpSpPr>
          <a:xfrm>
            <a:off x="8807950" y="3084371"/>
            <a:ext cx="2720907" cy="533525"/>
            <a:chOff x="9020597" y="2909268"/>
            <a:chExt cx="2682593" cy="533740"/>
          </a:xfrm>
        </p:grpSpPr>
        <p:grpSp>
          <p:nvGrpSpPr>
            <p:cNvPr id="84" name="Group 83"/>
            <p:cNvGrpSpPr/>
            <p:nvPr/>
          </p:nvGrpSpPr>
          <p:grpSpPr>
            <a:xfrm>
              <a:off x="9020597" y="2909268"/>
              <a:ext cx="2682593" cy="533740"/>
              <a:chOff x="9005576" y="1699978"/>
              <a:chExt cx="2682593" cy="533740"/>
            </a:xfrm>
          </p:grpSpPr>
          <p:sp>
            <p:nvSpPr>
              <p:cNvPr id="245" name="Hexagon 244">
                <a:hlinkClick r:id="rId15"/>
              </p:cNvPr>
              <p:cNvSpPr/>
              <p:nvPr/>
            </p:nvSpPr>
            <p:spPr>
              <a:xfrm>
                <a:off x="9005576" y="1699978"/>
                <a:ext cx="2682593" cy="533740"/>
              </a:xfrm>
              <a:prstGeom prst="hexagon">
                <a:avLst/>
              </a:prstGeom>
              <a:ln w="28575"/>
            </p:spPr>
            <p:style>
              <a:lnRef idx="2">
                <a:schemeClr val="accent6"/>
              </a:lnRef>
              <a:fillRef idx="1">
                <a:schemeClr val="lt1"/>
              </a:fillRef>
              <a:effectRef idx="0">
                <a:schemeClr val="accent6"/>
              </a:effectRef>
              <a:fontRef idx="minor">
                <a:schemeClr val="dk1"/>
              </a:fontRef>
            </p:style>
            <p:txBody>
              <a:bodyPr rtlCol="0" anchor="ctr"/>
              <a:lstStyle/>
              <a:p>
                <a:pPr marL="171382" algn="ctr" defTabSz="914038">
                  <a:lnSpc>
                    <a:spcPct val="90000"/>
                  </a:lnSpc>
                  <a:defRPr/>
                </a:pPr>
                <a:r>
                  <a:rPr lang="en-US" sz="1600" kern="0" dirty="0">
                    <a:solidFill>
                      <a:sysClr val="windowText" lastClr="000000"/>
                    </a:solidFill>
                  </a:rPr>
                  <a:t>Self-Service Password Reset</a:t>
                </a:r>
              </a:p>
            </p:txBody>
          </p:sp>
          <p:pic>
            <p:nvPicPr>
              <p:cNvPr id="251" name="Picture 250"/>
              <p:cNvPicPr>
                <a:picLocks noChangeAspect="1"/>
              </p:cNvPicPr>
              <p:nvPr/>
            </p:nvPicPr>
            <p:blipFill>
              <a:blip r:embed="rId13"/>
              <a:stretch>
                <a:fillRect/>
              </a:stretch>
            </p:blipFill>
            <p:spPr>
              <a:xfrm>
                <a:off x="9114216" y="1735421"/>
                <a:ext cx="286399" cy="286400"/>
              </a:xfrm>
              <a:prstGeom prst="rect">
                <a:avLst/>
              </a:prstGeom>
            </p:spPr>
          </p:pic>
        </p:grpSp>
        <p:pic>
          <p:nvPicPr>
            <p:cNvPr id="264" name="Picture 263">
              <a:extLst>
                <a:ext uri="{FF2B5EF4-FFF2-40B4-BE49-F238E27FC236}">
                  <a16:creationId xmlns:a16="http://schemas.microsoft.com/office/drawing/2014/main" id="{55765B86-6539-4345-847C-F20D53B660D0}"/>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262046" y="3193483"/>
              <a:ext cx="259196" cy="173225"/>
            </a:xfrm>
            <a:prstGeom prst="rect">
              <a:avLst/>
            </a:prstGeom>
          </p:spPr>
        </p:pic>
      </p:grpSp>
      <p:grpSp>
        <p:nvGrpSpPr>
          <p:cNvPr id="16" name="Group 15"/>
          <p:cNvGrpSpPr/>
          <p:nvPr/>
        </p:nvGrpSpPr>
        <p:grpSpPr>
          <a:xfrm>
            <a:off x="8816814" y="4324152"/>
            <a:ext cx="2712043" cy="533525"/>
            <a:chOff x="9677984" y="1828586"/>
            <a:chExt cx="2741156" cy="533740"/>
          </a:xfrm>
        </p:grpSpPr>
        <p:sp>
          <p:nvSpPr>
            <p:cNvPr id="85" name="Hexagon 84">
              <a:hlinkClick r:id="rId15"/>
            </p:cNvPr>
            <p:cNvSpPr/>
            <p:nvPr/>
          </p:nvSpPr>
          <p:spPr>
            <a:xfrm>
              <a:off x="9677984" y="1828586"/>
              <a:ext cx="2741156" cy="533740"/>
            </a:xfrm>
            <a:prstGeom prst="hexagon">
              <a:avLst/>
            </a:prstGeom>
            <a:solidFill>
              <a:schemeClr val="bg1"/>
            </a:solidFill>
            <a:ln w="28575"/>
          </p:spPr>
          <p:style>
            <a:lnRef idx="2">
              <a:schemeClr val="accent6"/>
            </a:lnRef>
            <a:fillRef idx="1">
              <a:schemeClr val="lt1"/>
            </a:fillRef>
            <a:effectRef idx="0">
              <a:schemeClr val="accent6"/>
            </a:effectRef>
            <a:fontRef idx="minor">
              <a:schemeClr val="dk1"/>
            </a:fontRef>
          </p:style>
          <p:txBody>
            <a:bodyPr rtlCol="0" anchor="ctr"/>
            <a:lstStyle/>
            <a:p>
              <a:pPr marL="171382" algn="ctr" defTabSz="914038">
                <a:lnSpc>
                  <a:spcPct val="90000"/>
                </a:lnSpc>
                <a:defRPr/>
              </a:pPr>
              <a:r>
                <a:rPr lang="en-US" sz="1600" kern="0" dirty="0">
                  <a:solidFill>
                    <a:sysClr val="windowText" lastClr="000000"/>
                  </a:solidFill>
                </a:rPr>
                <a:t>Observe Adversary Operation</a:t>
              </a:r>
            </a:p>
          </p:txBody>
        </p:sp>
        <p:grpSp>
          <p:nvGrpSpPr>
            <p:cNvPr id="178" name="Group 177"/>
            <p:cNvGrpSpPr/>
            <p:nvPr/>
          </p:nvGrpSpPr>
          <p:grpSpPr>
            <a:xfrm>
              <a:off x="9851230" y="1904759"/>
              <a:ext cx="372962" cy="334587"/>
              <a:chOff x="6677072" y="-128440"/>
              <a:chExt cx="1536786" cy="1378659"/>
            </a:xfrm>
          </p:grpSpPr>
          <p:pic>
            <p:nvPicPr>
              <p:cNvPr id="179" name="Picture 178"/>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677072" y="-128440"/>
                <a:ext cx="1268365" cy="1378659"/>
              </a:xfrm>
              <a:prstGeom prst="rect">
                <a:avLst/>
              </a:prstGeom>
            </p:spPr>
          </p:pic>
          <p:sp>
            <p:nvSpPr>
              <p:cNvPr id="180" name="Rounded Rectangle 461"/>
              <p:cNvSpPr/>
              <p:nvPr/>
            </p:nvSpPr>
            <p:spPr bwMode="auto">
              <a:xfrm>
                <a:off x="7470440" y="186511"/>
                <a:ext cx="618803" cy="499542"/>
              </a:xfrm>
              <a:prstGeom prst="roundRect">
                <a:avLst>
                  <a:gd name="adj" fmla="val 6065"/>
                </a:avLst>
              </a:prstGeom>
              <a:solidFill>
                <a:srgbClr val="0255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320" tIns="51162" rIns="51162" bIns="102320" numCol="1" spcCol="0" rtlCol="0" fromWordArt="0" anchor="b" anchorCtr="0" forceAA="0" compatLnSpc="1">
                <a:prstTxWarp prst="textNoShape">
                  <a:avLst/>
                </a:prstTxWarp>
                <a:noAutofit/>
              </a:bodyPr>
              <a:lstStyle/>
              <a:p>
                <a:pPr defTabSz="1022791" fontAlgn="base">
                  <a:lnSpc>
                    <a:spcPct val="90000"/>
                  </a:lnSpc>
                  <a:spcBef>
                    <a:spcPct val="0"/>
                  </a:spcBef>
                  <a:spcAft>
                    <a:spcPct val="0"/>
                  </a:spcAft>
                  <a:defRPr/>
                </a:pPr>
                <a:endParaRPr lang="en-US" sz="1798" kern="0" spc="-56"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1" name="Picture 8" descr="\\MAGNUM\Projects\Microsoft\Cloud Power FY12\Design\Icons\PNGs\Cross Platform.png"/>
              <p:cNvPicPr>
                <a:picLocks noChangeAspect="1" noChangeArrowheads="1"/>
              </p:cNvPicPr>
              <p:nvPr/>
            </p:nvPicPr>
            <p:blipFill>
              <a:blip r:embed="rId9" cstate="print">
                <a:lum bright="100000"/>
                <a:extLst>
                  <a:ext uri="{28A0092B-C50C-407E-A947-70E740481C1C}">
                    <a14:useLocalDpi xmlns:a14="http://schemas.microsoft.com/office/drawing/2010/main" val="0"/>
                  </a:ext>
                </a:extLst>
              </a:blip>
              <a:stretch>
                <a:fillRect/>
              </a:stretch>
            </p:blipFill>
            <p:spPr bwMode="auto">
              <a:xfrm>
                <a:off x="7347793" y="2550"/>
                <a:ext cx="866065" cy="866065"/>
              </a:xfrm>
              <a:prstGeom prst="rect">
                <a:avLst/>
              </a:prstGeom>
              <a:noFill/>
            </p:spPr>
          </p:pic>
          <p:pic>
            <p:nvPicPr>
              <p:cNvPr id="182" name="Picture 7" descr="\\MAGNUM\Projects\Microsoft\Cloud Power FY12\Design\ICONS_PNG\Gears.png"/>
              <p:cNvPicPr>
                <a:picLocks noChangeAspect="1" noChangeArrowheads="1"/>
              </p:cNvPicPr>
              <p:nvPr/>
            </p:nvPicPr>
            <p:blipFill>
              <a:blip r:embed="rId10" cstate="print">
                <a:lum bright="100000"/>
                <a:extLst>
                  <a:ext uri="{28A0092B-C50C-407E-A947-70E740481C1C}">
                    <a14:useLocalDpi xmlns:a14="http://schemas.microsoft.com/office/drawing/2010/main" val="0"/>
                  </a:ext>
                </a:extLst>
              </a:blip>
              <a:srcRect/>
              <a:stretch>
                <a:fillRect/>
              </a:stretch>
            </p:blipFill>
            <p:spPr bwMode="auto">
              <a:xfrm>
                <a:off x="7555472" y="246779"/>
                <a:ext cx="449804" cy="449804"/>
              </a:xfrm>
              <a:prstGeom prst="rect">
                <a:avLst/>
              </a:prstGeom>
              <a:noFill/>
            </p:spPr>
          </p:pic>
        </p:grpSp>
      </p:grpSp>
      <p:grpSp>
        <p:nvGrpSpPr>
          <p:cNvPr id="30" name="Group 29"/>
          <p:cNvGrpSpPr/>
          <p:nvPr/>
        </p:nvGrpSpPr>
        <p:grpSpPr>
          <a:xfrm>
            <a:off x="8816814" y="3709800"/>
            <a:ext cx="2751874" cy="575241"/>
            <a:chOff x="9000579" y="4111747"/>
            <a:chExt cx="2681570" cy="575473"/>
          </a:xfrm>
        </p:grpSpPr>
        <p:sp>
          <p:nvSpPr>
            <p:cNvPr id="128" name="Hexagon 127">
              <a:hlinkClick r:id="rId15"/>
            </p:cNvPr>
            <p:cNvSpPr/>
            <p:nvPr/>
          </p:nvSpPr>
          <p:spPr>
            <a:xfrm>
              <a:off x="9000579" y="4111747"/>
              <a:ext cx="2681570" cy="533740"/>
            </a:xfrm>
            <a:prstGeom prst="hexagon">
              <a:avLst/>
            </a:prstGeom>
            <a:ln w="28575"/>
          </p:spPr>
          <p:style>
            <a:lnRef idx="2">
              <a:schemeClr val="accent6"/>
            </a:lnRef>
            <a:fillRef idx="1">
              <a:schemeClr val="lt1"/>
            </a:fillRef>
            <a:effectRef idx="0">
              <a:schemeClr val="accent6"/>
            </a:effectRef>
            <a:fontRef idx="minor">
              <a:schemeClr val="dk1"/>
            </a:fontRef>
          </p:style>
          <p:txBody>
            <a:bodyPr rtlCol="0" anchor="ctr"/>
            <a:lstStyle/>
            <a:p>
              <a:pPr marL="463367" algn="ctr" defTabSz="914038">
                <a:lnSpc>
                  <a:spcPct val="90000"/>
                </a:lnSpc>
                <a:defRPr/>
              </a:pPr>
              <a:r>
                <a:rPr lang="en-US" sz="1600" kern="0" dirty="0">
                  <a:solidFill>
                    <a:sysClr val="windowText" lastClr="000000"/>
                  </a:solidFill>
                </a:rPr>
                <a:t>Refine Detections and Preventions</a:t>
              </a:r>
            </a:p>
          </p:txBody>
        </p:sp>
        <p:pic>
          <p:nvPicPr>
            <p:cNvPr id="129" name="Picture 128"/>
            <p:cNvPicPr>
              <a:picLocks noChangeAspect="1"/>
            </p:cNvPicPr>
            <p:nvPr/>
          </p:nvPicPr>
          <p:blipFill>
            <a:blip r:embed="rId14"/>
            <a:stretch>
              <a:fillRect/>
            </a:stretch>
          </p:blipFill>
          <p:spPr>
            <a:xfrm>
              <a:off x="9160849" y="4152380"/>
              <a:ext cx="248494" cy="163660"/>
            </a:xfrm>
            <a:prstGeom prst="rect">
              <a:avLst/>
            </a:prstGeom>
          </p:spPr>
        </p:pic>
        <p:grpSp>
          <p:nvGrpSpPr>
            <p:cNvPr id="136" name="Group 135"/>
            <p:cNvGrpSpPr/>
            <p:nvPr/>
          </p:nvGrpSpPr>
          <p:grpSpPr>
            <a:xfrm>
              <a:off x="9316569" y="4352633"/>
              <a:ext cx="372962" cy="334587"/>
              <a:chOff x="6677072" y="-128440"/>
              <a:chExt cx="1536786" cy="1378659"/>
            </a:xfrm>
          </p:grpSpPr>
          <p:pic>
            <p:nvPicPr>
              <p:cNvPr id="137" name="Picture 136"/>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677072" y="-128440"/>
                <a:ext cx="1268365" cy="1378659"/>
              </a:xfrm>
              <a:prstGeom prst="rect">
                <a:avLst/>
              </a:prstGeom>
            </p:spPr>
          </p:pic>
          <p:sp>
            <p:nvSpPr>
              <p:cNvPr id="138" name="Rounded Rectangle 461"/>
              <p:cNvSpPr/>
              <p:nvPr/>
            </p:nvSpPr>
            <p:spPr bwMode="auto">
              <a:xfrm>
                <a:off x="7470440" y="186511"/>
                <a:ext cx="618803" cy="499542"/>
              </a:xfrm>
              <a:prstGeom prst="roundRect">
                <a:avLst>
                  <a:gd name="adj" fmla="val 6065"/>
                </a:avLst>
              </a:prstGeom>
              <a:solidFill>
                <a:srgbClr val="0255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320" tIns="51162" rIns="51162" bIns="102320" numCol="1" spcCol="0" rtlCol="0" fromWordArt="0" anchor="b" anchorCtr="0" forceAA="0" compatLnSpc="1">
                <a:prstTxWarp prst="textNoShape">
                  <a:avLst/>
                </a:prstTxWarp>
                <a:noAutofit/>
              </a:bodyPr>
              <a:lstStyle/>
              <a:p>
                <a:pPr defTabSz="1022791" fontAlgn="base">
                  <a:lnSpc>
                    <a:spcPct val="90000"/>
                  </a:lnSpc>
                  <a:spcBef>
                    <a:spcPct val="0"/>
                  </a:spcBef>
                  <a:spcAft>
                    <a:spcPct val="0"/>
                  </a:spcAft>
                  <a:defRPr/>
                </a:pPr>
                <a:endParaRPr lang="en-US" sz="1798" kern="0" spc="-56"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9" name="Picture 8" descr="\\MAGNUM\Projects\Microsoft\Cloud Power FY12\Design\Icons\PNGs\Cross Platform.png"/>
              <p:cNvPicPr>
                <a:picLocks noChangeAspect="1" noChangeArrowheads="1"/>
              </p:cNvPicPr>
              <p:nvPr/>
            </p:nvPicPr>
            <p:blipFill>
              <a:blip r:embed="rId9" cstate="print">
                <a:lum bright="100000"/>
                <a:extLst>
                  <a:ext uri="{28A0092B-C50C-407E-A947-70E740481C1C}">
                    <a14:useLocalDpi xmlns:a14="http://schemas.microsoft.com/office/drawing/2010/main" val="0"/>
                  </a:ext>
                </a:extLst>
              </a:blip>
              <a:stretch>
                <a:fillRect/>
              </a:stretch>
            </p:blipFill>
            <p:spPr bwMode="auto">
              <a:xfrm>
                <a:off x="7347793" y="2550"/>
                <a:ext cx="866065" cy="866065"/>
              </a:xfrm>
              <a:prstGeom prst="rect">
                <a:avLst/>
              </a:prstGeom>
              <a:noFill/>
            </p:spPr>
          </p:pic>
          <p:pic>
            <p:nvPicPr>
              <p:cNvPr id="140" name="Picture 7" descr="\\MAGNUM\Projects\Microsoft\Cloud Power FY12\Design\ICONS_PNG\Gears.png"/>
              <p:cNvPicPr>
                <a:picLocks noChangeAspect="1" noChangeArrowheads="1"/>
              </p:cNvPicPr>
              <p:nvPr/>
            </p:nvPicPr>
            <p:blipFill>
              <a:blip r:embed="rId10" cstate="print">
                <a:lum bright="100000"/>
                <a:extLst>
                  <a:ext uri="{28A0092B-C50C-407E-A947-70E740481C1C}">
                    <a14:useLocalDpi xmlns:a14="http://schemas.microsoft.com/office/drawing/2010/main" val="0"/>
                  </a:ext>
                </a:extLst>
              </a:blip>
              <a:srcRect/>
              <a:stretch>
                <a:fillRect/>
              </a:stretch>
            </p:blipFill>
            <p:spPr bwMode="auto">
              <a:xfrm>
                <a:off x="7555472" y="246779"/>
                <a:ext cx="449804" cy="449804"/>
              </a:xfrm>
              <a:prstGeom prst="rect">
                <a:avLst/>
              </a:prstGeom>
              <a:noFill/>
            </p:spPr>
          </p:pic>
        </p:grpSp>
        <p:pic>
          <p:nvPicPr>
            <p:cNvPr id="141" name="Picture 140"/>
            <p:cNvPicPr>
              <a:picLocks noChangeAspect="1"/>
            </p:cNvPicPr>
            <p:nvPr/>
          </p:nvPicPr>
          <p:blipFill>
            <a:blip r:embed="rId13"/>
            <a:stretch>
              <a:fillRect/>
            </a:stretch>
          </p:blipFill>
          <p:spPr>
            <a:xfrm>
              <a:off x="9103981" y="4318586"/>
              <a:ext cx="241430" cy="241431"/>
            </a:xfrm>
            <a:prstGeom prst="rect">
              <a:avLst/>
            </a:prstGeom>
          </p:spPr>
        </p:pic>
        <p:grpSp>
          <p:nvGrpSpPr>
            <p:cNvPr id="143" name="Group 142"/>
            <p:cNvGrpSpPr/>
            <p:nvPr/>
          </p:nvGrpSpPr>
          <p:grpSpPr>
            <a:xfrm>
              <a:off x="9466211" y="4165162"/>
              <a:ext cx="184753" cy="227981"/>
              <a:chOff x="6268615" y="2986559"/>
              <a:chExt cx="207210" cy="255692"/>
            </a:xfrm>
          </p:grpSpPr>
          <p:pic>
            <p:nvPicPr>
              <p:cNvPr id="144" name="Picture 3"/>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268615" y="2986559"/>
                <a:ext cx="207210" cy="255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0" name="Group 149"/>
              <p:cNvGrpSpPr/>
              <p:nvPr/>
            </p:nvGrpSpPr>
            <p:grpSpPr bwMode="black">
              <a:xfrm>
                <a:off x="6293247" y="3108886"/>
                <a:ext cx="146479" cy="89203"/>
                <a:chOff x="10387012" y="4179358"/>
                <a:chExt cx="974726" cy="593749"/>
              </a:xfrm>
              <a:solidFill>
                <a:schemeClr val="tx1"/>
              </a:solidFill>
            </p:grpSpPr>
            <p:sp>
              <p:nvSpPr>
                <p:cNvPr id="152" name="Freeform 26"/>
                <p:cNvSpPr>
                  <a:spLocks/>
                </p:cNvSpPr>
                <p:nvPr/>
              </p:nvSpPr>
              <p:spPr bwMode="black">
                <a:xfrm>
                  <a:off x="10506075" y="4258752"/>
                  <a:ext cx="706436" cy="514355"/>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lnSpc>
                      <a:spcPct val="90000"/>
                    </a:lnSpc>
                    <a:defRPr/>
                  </a:pPr>
                  <a:endParaRPr lang="en-US" sz="2132" kern="0">
                    <a:solidFill>
                      <a:srgbClr val="FFFFFF"/>
                    </a:solidFill>
                  </a:endParaRPr>
                </a:p>
              </p:txBody>
            </p:sp>
            <p:sp>
              <p:nvSpPr>
                <p:cNvPr id="155"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lnSpc>
                      <a:spcPct val="90000"/>
                    </a:lnSpc>
                    <a:defRPr/>
                  </a:pPr>
                  <a:endParaRPr lang="en-US" sz="2132" kern="0">
                    <a:solidFill>
                      <a:srgbClr val="FFFFFF"/>
                    </a:solidFill>
                  </a:endParaRPr>
                </a:p>
              </p:txBody>
            </p:sp>
            <p:sp>
              <p:nvSpPr>
                <p:cNvPr id="157"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lnSpc>
                      <a:spcPct val="90000"/>
                    </a:lnSpc>
                    <a:defRPr/>
                  </a:pPr>
                  <a:endParaRPr lang="en-US" sz="2132" kern="0">
                    <a:solidFill>
                      <a:srgbClr val="FFFFFF"/>
                    </a:solidFill>
                  </a:endParaRPr>
                </a:p>
              </p:txBody>
            </p:sp>
            <p:sp>
              <p:nvSpPr>
                <p:cNvPr id="159"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lnSpc>
                      <a:spcPct val="90000"/>
                    </a:lnSpc>
                    <a:defRPr/>
                  </a:pPr>
                  <a:endParaRPr lang="en-US" sz="2132" kern="0">
                    <a:solidFill>
                      <a:srgbClr val="FFFFFF"/>
                    </a:solidFill>
                  </a:endParaRPr>
                </a:p>
              </p:txBody>
            </p:sp>
            <p:sp>
              <p:nvSpPr>
                <p:cNvPr id="160"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lnSpc>
                      <a:spcPct val="90000"/>
                    </a:lnSpc>
                    <a:defRPr/>
                  </a:pPr>
                  <a:endParaRPr lang="en-US" sz="2132" kern="0">
                    <a:solidFill>
                      <a:srgbClr val="FFFFFF"/>
                    </a:solidFill>
                  </a:endParaRPr>
                </a:p>
              </p:txBody>
            </p:sp>
          </p:grpSp>
        </p:grpSp>
      </p:grpSp>
      <p:grpSp>
        <p:nvGrpSpPr>
          <p:cNvPr id="13" name="Group 12"/>
          <p:cNvGrpSpPr/>
          <p:nvPr/>
        </p:nvGrpSpPr>
        <p:grpSpPr>
          <a:xfrm>
            <a:off x="6120778" y="3386829"/>
            <a:ext cx="2626288" cy="533525"/>
            <a:chOff x="5557295" y="3267665"/>
            <a:chExt cx="2681570" cy="533740"/>
          </a:xfrm>
        </p:grpSpPr>
        <p:sp>
          <p:nvSpPr>
            <p:cNvPr id="189" name="Hexagon 188">
              <a:hlinkClick r:id="rId15"/>
            </p:cNvPr>
            <p:cNvSpPr/>
            <p:nvPr/>
          </p:nvSpPr>
          <p:spPr>
            <a:xfrm>
              <a:off x="5557295" y="3267665"/>
              <a:ext cx="2681570" cy="533740"/>
            </a:xfrm>
            <a:prstGeom prst="hexagon">
              <a:avLst/>
            </a:prstGeom>
            <a:ln w="28575"/>
          </p:spPr>
          <p:style>
            <a:lnRef idx="2">
              <a:schemeClr val="accent6"/>
            </a:lnRef>
            <a:fillRef idx="1">
              <a:schemeClr val="lt1"/>
            </a:fillRef>
            <a:effectRef idx="0">
              <a:schemeClr val="accent6"/>
            </a:effectRef>
            <a:fontRef idx="minor">
              <a:schemeClr val="dk1"/>
            </a:fontRef>
          </p:style>
          <p:txBody>
            <a:bodyPr rtlCol="0" anchor="ctr"/>
            <a:lstStyle/>
            <a:p>
              <a:pPr marL="171382" algn="ctr" defTabSz="914038">
                <a:lnSpc>
                  <a:spcPct val="90000"/>
                </a:lnSpc>
                <a:defRPr/>
              </a:pPr>
              <a:r>
                <a:rPr lang="en-US" sz="1600" kern="0" dirty="0">
                  <a:solidFill>
                    <a:sysClr val="windowText" lastClr="000000"/>
                  </a:solidFill>
                </a:rPr>
                <a:t>Event Correlation &amp; Dynamic Queries</a:t>
              </a:r>
            </a:p>
          </p:txBody>
        </p:sp>
        <p:pic>
          <p:nvPicPr>
            <p:cNvPr id="190" name="Picture 189"/>
            <p:cNvPicPr>
              <a:picLocks noChangeAspect="1"/>
            </p:cNvPicPr>
            <p:nvPr/>
          </p:nvPicPr>
          <p:blipFill>
            <a:blip r:embed="rId14"/>
            <a:stretch>
              <a:fillRect/>
            </a:stretch>
          </p:blipFill>
          <p:spPr>
            <a:xfrm>
              <a:off x="5769238" y="3443286"/>
              <a:ext cx="248494" cy="163660"/>
            </a:xfrm>
            <a:prstGeom prst="rect">
              <a:avLst/>
            </a:prstGeom>
          </p:spPr>
        </p:pic>
      </p:grpSp>
      <p:grpSp>
        <p:nvGrpSpPr>
          <p:cNvPr id="17" name="Group 16"/>
          <p:cNvGrpSpPr/>
          <p:nvPr/>
        </p:nvGrpSpPr>
        <p:grpSpPr>
          <a:xfrm>
            <a:off x="6120779" y="4017824"/>
            <a:ext cx="2640447" cy="533525"/>
            <a:chOff x="7654943" y="1699773"/>
            <a:chExt cx="2716255" cy="533740"/>
          </a:xfrm>
        </p:grpSpPr>
        <p:sp>
          <p:nvSpPr>
            <p:cNvPr id="83" name="Hexagon 82">
              <a:hlinkClick r:id="rId15"/>
            </p:cNvPr>
            <p:cNvSpPr/>
            <p:nvPr/>
          </p:nvSpPr>
          <p:spPr>
            <a:xfrm>
              <a:off x="7654943" y="1699773"/>
              <a:ext cx="2716255" cy="533740"/>
            </a:xfrm>
            <a:prstGeom prst="hexagon">
              <a:avLst/>
            </a:prstGeom>
            <a:ln w="28575"/>
          </p:spPr>
          <p:style>
            <a:lnRef idx="2">
              <a:schemeClr val="accent6"/>
            </a:lnRef>
            <a:fillRef idx="1">
              <a:schemeClr val="lt1"/>
            </a:fillRef>
            <a:effectRef idx="0">
              <a:schemeClr val="accent6"/>
            </a:effectRef>
            <a:fontRef idx="minor">
              <a:schemeClr val="dk1"/>
            </a:fontRef>
          </p:style>
          <p:txBody>
            <a:bodyPr rtlCol="0" anchor="ctr"/>
            <a:lstStyle/>
            <a:p>
              <a:pPr marL="171382" algn="ctr" defTabSz="914038">
                <a:lnSpc>
                  <a:spcPct val="90000"/>
                </a:lnSpc>
                <a:defRPr/>
              </a:pPr>
              <a:r>
                <a:rPr lang="en-US" sz="1600" kern="0" dirty="0">
                  <a:solidFill>
                    <a:sysClr val="windowText" lastClr="000000"/>
                  </a:solidFill>
                </a:rPr>
                <a:t>Attack Impact analysis</a:t>
              </a:r>
            </a:p>
          </p:txBody>
        </p:sp>
        <p:grpSp>
          <p:nvGrpSpPr>
            <p:cNvPr id="145" name="Group 144"/>
            <p:cNvGrpSpPr/>
            <p:nvPr/>
          </p:nvGrpSpPr>
          <p:grpSpPr>
            <a:xfrm>
              <a:off x="7779701" y="1813901"/>
              <a:ext cx="372962" cy="334587"/>
              <a:chOff x="6677072" y="-128440"/>
              <a:chExt cx="1536786" cy="1378659"/>
            </a:xfrm>
          </p:grpSpPr>
          <p:pic>
            <p:nvPicPr>
              <p:cNvPr id="146" name="Picture 145"/>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677072" y="-128440"/>
                <a:ext cx="1268365" cy="1378659"/>
              </a:xfrm>
              <a:prstGeom prst="rect">
                <a:avLst/>
              </a:prstGeom>
            </p:spPr>
          </p:pic>
          <p:sp>
            <p:nvSpPr>
              <p:cNvPr id="147" name="Rounded Rectangle 461"/>
              <p:cNvSpPr/>
              <p:nvPr/>
            </p:nvSpPr>
            <p:spPr bwMode="auto">
              <a:xfrm>
                <a:off x="7470440" y="186511"/>
                <a:ext cx="618803" cy="499542"/>
              </a:xfrm>
              <a:prstGeom prst="roundRect">
                <a:avLst>
                  <a:gd name="adj" fmla="val 6065"/>
                </a:avLst>
              </a:prstGeom>
              <a:solidFill>
                <a:srgbClr val="0255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320" tIns="51162" rIns="51162" bIns="102320" numCol="1" spcCol="0" rtlCol="0" fromWordArt="0" anchor="b" anchorCtr="0" forceAA="0" compatLnSpc="1">
                <a:prstTxWarp prst="textNoShape">
                  <a:avLst/>
                </a:prstTxWarp>
                <a:noAutofit/>
              </a:bodyPr>
              <a:lstStyle/>
              <a:p>
                <a:pPr defTabSz="1022791" fontAlgn="base">
                  <a:lnSpc>
                    <a:spcPct val="90000"/>
                  </a:lnSpc>
                  <a:spcBef>
                    <a:spcPct val="0"/>
                  </a:spcBef>
                  <a:spcAft>
                    <a:spcPct val="0"/>
                  </a:spcAft>
                  <a:defRPr/>
                </a:pPr>
                <a:endParaRPr lang="en-US" sz="1798" kern="0" spc="-56"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8" name="Picture 8" descr="\\MAGNUM\Projects\Microsoft\Cloud Power FY12\Design\Icons\PNGs\Cross Platform.png"/>
              <p:cNvPicPr>
                <a:picLocks noChangeAspect="1" noChangeArrowheads="1"/>
              </p:cNvPicPr>
              <p:nvPr/>
            </p:nvPicPr>
            <p:blipFill>
              <a:blip r:embed="rId9" cstate="print">
                <a:lum bright="100000"/>
                <a:extLst>
                  <a:ext uri="{28A0092B-C50C-407E-A947-70E740481C1C}">
                    <a14:useLocalDpi xmlns:a14="http://schemas.microsoft.com/office/drawing/2010/main" val="0"/>
                  </a:ext>
                </a:extLst>
              </a:blip>
              <a:stretch>
                <a:fillRect/>
              </a:stretch>
            </p:blipFill>
            <p:spPr bwMode="auto">
              <a:xfrm>
                <a:off x="7347793" y="2550"/>
                <a:ext cx="866065" cy="866065"/>
              </a:xfrm>
              <a:prstGeom prst="rect">
                <a:avLst/>
              </a:prstGeom>
              <a:noFill/>
            </p:spPr>
          </p:pic>
          <p:pic>
            <p:nvPicPr>
              <p:cNvPr id="149" name="Picture 7" descr="\\MAGNUM\Projects\Microsoft\Cloud Power FY12\Design\ICONS_PNG\Gears.png"/>
              <p:cNvPicPr>
                <a:picLocks noChangeAspect="1" noChangeArrowheads="1"/>
              </p:cNvPicPr>
              <p:nvPr/>
            </p:nvPicPr>
            <p:blipFill>
              <a:blip r:embed="rId10" cstate="print">
                <a:lum bright="100000"/>
                <a:extLst>
                  <a:ext uri="{28A0092B-C50C-407E-A947-70E740481C1C}">
                    <a14:useLocalDpi xmlns:a14="http://schemas.microsoft.com/office/drawing/2010/main" val="0"/>
                  </a:ext>
                </a:extLst>
              </a:blip>
              <a:srcRect/>
              <a:stretch>
                <a:fillRect/>
              </a:stretch>
            </p:blipFill>
            <p:spPr bwMode="auto">
              <a:xfrm>
                <a:off x="7555472" y="246779"/>
                <a:ext cx="449804" cy="449804"/>
              </a:xfrm>
              <a:prstGeom prst="rect">
                <a:avLst/>
              </a:prstGeom>
              <a:noFill/>
            </p:spPr>
          </p:pic>
        </p:grpSp>
      </p:grpSp>
      <p:grpSp>
        <p:nvGrpSpPr>
          <p:cNvPr id="5" name="Group 4"/>
          <p:cNvGrpSpPr/>
          <p:nvPr/>
        </p:nvGrpSpPr>
        <p:grpSpPr>
          <a:xfrm>
            <a:off x="3213070" y="4340073"/>
            <a:ext cx="2730981" cy="540057"/>
            <a:chOff x="3432815" y="2889525"/>
            <a:chExt cx="2777142" cy="540275"/>
          </a:xfrm>
        </p:grpSpPr>
        <p:grpSp>
          <p:nvGrpSpPr>
            <p:cNvPr id="7" name="Group 6"/>
            <p:cNvGrpSpPr/>
            <p:nvPr/>
          </p:nvGrpSpPr>
          <p:grpSpPr>
            <a:xfrm>
              <a:off x="3432815" y="2896060"/>
              <a:ext cx="2777142" cy="533740"/>
              <a:chOff x="3359714" y="2891027"/>
              <a:chExt cx="2777142" cy="533740"/>
            </a:xfrm>
          </p:grpSpPr>
          <p:sp>
            <p:nvSpPr>
              <p:cNvPr id="158" name="Hexagon 157">
                <a:hlinkClick r:id="rId15"/>
              </p:cNvPr>
              <p:cNvSpPr/>
              <p:nvPr/>
            </p:nvSpPr>
            <p:spPr>
              <a:xfrm>
                <a:off x="3359714" y="2891027"/>
                <a:ext cx="2777142" cy="533740"/>
              </a:xfrm>
              <a:prstGeom prst="hexagon">
                <a:avLst/>
              </a:prstGeom>
              <a:ln w="28575"/>
            </p:spPr>
            <p:style>
              <a:lnRef idx="2">
                <a:schemeClr val="accent6"/>
              </a:lnRef>
              <a:fillRef idx="1">
                <a:schemeClr val="lt1"/>
              </a:fillRef>
              <a:effectRef idx="0">
                <a:schemeClr val="accent6"/>
              </a:effectRef>
              <a:fontRef idx="minor">
                <a:schemeClr val="dk1"/>
              </a:fontRef>
            </p:style>
            <p:txBody>
              <a:bodyPr lIns="0" rIns="0" rtlCol="0" anchor="ctr"/>
              <a:lstStyle/>
              <a:p>
                <a:pPr marL="406239" algn="ctr" defTabSz="914038">
                  <a:lnSpc>
                    <a:spcPct val="90000"/>
                  </a:lnSpc>
                  <a:defRPr/>
                </a:pPr>
                <a:r>
                  <a:rPr lang="en-US" sz="1600" kern="0" dirty="0">
                    <a:solidFill>
                      <a:sysClr val="windowText" lastClr="000000"/>
                    </a:solidFill>
                  </a:rPr>
                  <a:t>User &amp; Entity Behavior Analytics</a:t>
                </a:r>
              </a:p>
            </p:txBody>
          </p:sp>
          <p:pic>
            <p:nvPicPr>
              <p:cNvPr id="161" name="Picture 17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777967" y="3141749"/>
                <a:ext cx="226262" cy="22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 name="Picture 161"/>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451977" y="2943334"/>
                <a:ext cx="259196" cy="173225"/>
              </a:xfrm>
              <a:prstGeom prst="rect">
                <a:avLst/>
              </a:prstGeom>
            </p:spPr>
          </p:pic>
          <p:pic>
            <p:nvPicPr>
              <p:cNvPr id="113" name="Picture 112"/>
              <p:cNvPicPr>
                <a:picLocks noChangeAspect="1"/>
              </p:cNvPicPr>
              <p:nvPr/>
            </p:nvPicPr>
            <p:blipFill>
              <a:blip r:embed="rId13"/>
              <a:stretch>
                <a:fillRect/>
              </a:stretch>
            </p:blipFill>
            <p:spPr>
              <a:xfrm>
                <a:off x="3466118" y="3126173"/>
                <a:ext cx="241430" cy="241431"/>
              </a:xfrm>
              <a:prstGeom prst="rect">
                <a:avLst/>
              </a:prstGeom>
            </p:spPr>
          </p:pic>
        </p:grpSp>
        <p:grpSp>
          <p:nvGrpSpPr>
            <p:cNvPr id="151" name="Group 150"/>
            <p:cNvGrpSpPr/>
            <p:nvPr/>
          </p:nvGrpSpPr>
          <p:grpSpPr>
            <a:xfrm>
              <a:off x="3790125" y="2889525"/>
              <a:ext cx="324273" cy="290908"/>
              <a:chOff x="6677072" y="-128440"/>
              <a:chExt cx="1536786" cy="1378659"/>
            </a:xfrm>
          </p:grpSpPr>
          <p:pic>
            <p:nvPicPr>
              <p:cNvPr id="153" name="Picture 152"/>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677072" y="-128440"/>
                <a:ext cx="1268365" cy="1378659"/>
              </a:xfrm>
              <a:prstGeom prst="rect">
                <a:avLst/>
              </a:prstGeom>
            </p:spPr>
          </p:pic>
          <p:sp>
            <p:nvSpPr>
              <p:cNvPr id="154" name="Rounded Rectangle 461"/>
              <p:cNvSpPr/>
              <p:nvPr/>
            </p:nvSpPr>
            <p:spPr bwMode="auto">
              <a:xfrm>
                <a:off x="7470440" y="186511"/>
                <a:ext cx="618803" cy="499542"/>
              </a:xfrm>
              <a:prstGeom prst="roundRect">
                <a:avLst>
                  <a:gd name="adj" fmla="val 6065"/>
                </a:avLst>
              </a:prstGeom>
              <a:solidFill>
                <a:srgbClr val="0255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320" tIns="51162" rIns="51162" bIns="102320" numCol="1" spcCol="0" rtlCol="0" fromWordArt="0" anchor="b" anchorCtr="0" forceAA="0" compatLnSpc="1">
                <a:prstTxWarp prst="textNoShape">
                  <a:avLst/>
                </a:prstTxWarp>
                <a:noAutofit/>
              </a:bodyPr>
              <a:lstStyle/>
              <a:p>
                <a:pPr defTabSz="1022791" fontAlgn="base">
                  <a:lnSpc>
                    <a:spcPct val="90000"/>
                  </a:lnSpc>
                  <a:spcBef>
                    <a:spcPct val="0"/>
                  </a:spcBef>
                  <a:spcAft>
                    <a:spcPct val="0"/>
                  </a:spcAft>
                  <a:defRPr/>
                </a:pPr>
                <a:endParaRPr lang="en-US" sz="1798" kern="0" spc="-56"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2" name="Picture 8" descr="\\MAGNUM\Projects\Microsoft\Cloud Power FY12\Design\Icons\PNGs\Cross Platform.png"/>
              <p:cNvPicPr>
                <a:picLocks noChangeAspect="1" noChangeArrowheads="1"/>
              </p:cNvPicPr>
              <p:nvPr/>
            </p:nvPicPr>
            <p:blipFill>
              <a:blip r:embed="rId9" cstate="print">
                <a:lum bright="100000"/>
                <a:extLst>
                  <a:ext uri="{28A0092B-C50C-407E-A947-70E740481C1C}">
                    <a14:useLocalDpi xmlns:a14="http://schemas.microsoft.com/office/drawing/2010/main" val="0"/>
                  </a:ext>
                </a:extLst>
              </a:blip>
              <a:stretch>
                <a:fillRect/>
              </a:stretch>
            </p:blipFill>
            <p:spPr bwMode="auto">
              <a:xfrm>
                <a:off x="7347793" y="2550"/>
                <a:ext cx="866065" cy="866065"/>
              </a:xfrm>
              <a:prstGeom prst="rect">
                <a:avLst/>
              </a:prstGeom>
              <a:noFill/>
            </p:spPr>
          </p:pic>
          <p:pic>
            <p:nvPicPr>
              <p:cNvPr id="195" name="Picture 7" descr="\\MAGNUM\Projects\Microsoft\Cloud Power FY12\Design\ICONS_PNG\Gears.png"/>
              <p:cNvPicPr>
                <a:picLocks noChangeAspect="1" noChangeArrowheads="1"/>
              </p:cNvPicPr>
              <p:nvPr/>
            </p:nvPicPr>
            <p:blipFill>
              <a:blip r:embed="rId10" cstate="print">
                <a:lum bright="100000"/>
                <a:extLst>
                  <a:ext uri="{28A0092B-C50C-407E-A947-70E740481C1C}">
                    <a14:useLocalDpi xmlns:a14="http://schemas.microsoft.com/office/drawing/2010/main" val="0"/>
                  </a:ext>
                </a:extLst>
              </a:blip>
              <a:srcRect/>
              <a:stretch>
                <a:fillRect/>
              </a:stretch>
            </p:blipFill>
            <p:spPr bwMode="auto">
              <a:xfrm>
                <a:off x="7555472" y="246779"/>
                <a:ext cx="449804" cy="449804"/>
              </a:xfrm>
              <a:prstGeom prst="rect">
                <a:avLst/>
              </a:prstGeom>
              <a:noFill/>
            </p:spPr>
          </p:pic>
        </p:grpSp>
      </p:grpSp>
      <p:grpSp>
        <p:nvGrpSpPr>
          <p:cNvPr id="27" name="Group 26"/>
          <p:cNvGrpSpPr/>
          <p:nvPr/>
        </p:nvGrpSpPr>
        <p:grpSpPr>
          <a:xfrm>
            <a:off x="490013" y="1222955"/>
            <a:ext cx="8206298" cy="556224"/>
            <a:chOff x="678162" y="1677270"/>
            <a:chExt cx="8216001" cy="556448"/>
          </a:xfrm>
        </p:grpSpPr>
        <p:sp>
          <p:nvSpPr>
            <p:cNvPr id="3" name="Hexagon 2">
              <a:hlinkClick r:id="rId15"/>
            </p:cNvPr>
            <p:cNvSpPr/>
            <p:nvPr/>
          </p:nvSpPr>
          <p:spPr>
            <a:xfrm>
              <a:off x="678162" y="1699978"/>
              <a:ext cx="8183813" cy="533740"/>
            </a:xfrm>
            <a:prstGeom prst="hexagon">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defTabSz="914038">
                <a:lnSpc>
                  <a:spcPct val="90000"/>
                </a:lnSpc>
                <a:defRPr/>
              </a:pPr>
              <a:endParaRPr lang="en-US" sz="1600" kern="0" dirty="0">
                <a:solidFill>
                  <a:sysClr val="windowText" lastClr="000000"/>
                </a:solidFill>
              </a:endParaRPr>
            </a:p>
          </p:txBody>
        </p:sp>
        <p:sp>
          <p:nvSpPr>
            <p:cNvPr id="120" name="Freeform 258"/>
            <p:cNvSpPr>
              <a:spLocks noEditPoints="1"/>
            </p:cNvSpPr>
            <p:nvPr/>
          </p:nvSpPr>
          <p:spPr bwMode="auto">
            <a:xfrm>
              <a:off x="952846" y="2027558"/>
              <a:ext cx="200034" cy="142372"/>
            </a:xfrm>
            <a:custGeom>
              <a:avLst/>
              <a:gdLst>
                <a:gd name="T0" fmla="*/ 2450 w 2450"/>
                <a:gd name="T1" fmla="*/ 472 h 1743"/>
                <a:gd name="T2" fmla="*/ 2450 w 2450"/>
                <a:gd name="T3" fmla="*/ 1743 h 1743"/>
                <a:gd name="T4" fmla="*/ 0 w 2450"/>
                <a:gd name="T5" fmla="*/ 1743 h 1743"/>
                <a:gd name="T6" fmla="*/ 0 w 2450"/>
                <a:gd name="T7" fmla="*/ 500 h 1743"/>
                <a:gd name="T8" fmla="*/ 1195 w 2450"/>
                <a:gd name="T9" fmla="*/ 1163 h 1743"/>
                <a:gd name="T10" fmla="*/ 1200 w 2450"/>
                <a:gd name="T11" fmla="*/ 1154 h 1743"/>
                <a:gd name="T12" fmla="*/ 1204 w 2450"/>
                <a:gd name="T13" fmla="*/ 1163 h 1743"/>
                <a:gd name="T14" fmla="*/ 2450 w 2450"/>
                <a:gd name="T15" fmla="*/ 472 h 1743"/>
                <a:gd name="T16" fmla="*/ 0 w 2450"/>
                <a:gd name="T17" fmla="*/ 0 h 1743"/>
                <a:gd name="T18" fmla="*/ 2450 w 2450"/>
                <a:gd name="T19" fmla="*/ 0 h 1743"/>
                <a:gd name="T20" fmla="*/ 2450 w 2450"/>
                <a:gd name="T21" fmla="*/ 185 h 1743"/>
                <a:gd name="T22" fmla="*/ 1200 w 2450"/>
                <a:gd name="T23" fmla="*/ 878 h 1743"/>
                <a:gd name="T24" fmla="*/ 0 w 2450"/>
                <a:gd name="T25" fmla="*/ 212 h 1743"/>
                <a:gd name="T26" fmla="*/ 0 w 2450"/>
                <a:gd name="T27"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0" h="1743">
                  <a:moveTo>
                    <a:pt x="2450" y="472"/>
                  </a:moveTo>
                  <a:lnTo>
                    <a:pt x="2450" y="1743"/>
                  </a:lnTo>
                  <a:lnTo>
                    <a:pt x="0" y="1743"/>
                  </a:lnTo>
                  <a:lnTo>
                    <a:pt x="0" y="500"/>
                  </a:lnTo>
                  <a:lnTo>
                    <a:pt x="1195" y="1163"/>
                  </a:lnTo>
                  <a:lnTo>
                    <a:pt x="1200" y="1154"/>
                  </a:lnTo>
                  <a:lnTo>
                    <a:pt x="1204" y="1163"/>
                  </a:lnTo>
                  <a:lnTo>
                    <a:pt x="2450" y="472"/>
                  </a:lnTo>
                  <a:close/>
                  <a:moveTo>
                    <a:pt x="0" y="0"/>
                  </a:moveTo>
                  <a:lnTo>
                    <a:pt x="2450" y="0"/>
                  </a:lnTo>
                  <a:lnTo>
                    <a:pt x="2450" y="185"/>
                  </a:lnTo>
                  <a:lnTo>
                    <a:pt x="1200" y="878"/>
                  </a:lnTo>
                  <a:lnTo>
                    <a:pt x="0" y="212"/>
                  </a:lnTo>
                  <a:lnTo>
                    <a:pt x="0" y="0"/>
                  </a:lnTo>
                  <a:close/>
                </a:path>
              </a:pathLst>
            </a:custGeom>
            <a:solidFill>
              <a:schemeClr val="accent1"/>
            </a:solidFill>
            <a:ln w="0">
              <a:noFill/>
              <a:prstDash val="solid"/>
              <a:round/>
              <a:headEnd/>
              <a:tailEnd/>
            </a:ln>
          </p:spPr>
          <p:txBody>
            <a:bodyPr vert="horz" wrap="square" lIns="89569" tIns="44784" rIns="89569" bIns="44784" numCol="1" anchor="t" anchorCtr="0" compatLnSpc="1">
              <a:prstTxWarp prst="textNoShape">
                <a:avLst/>
              </a:prstTxWarp>
            </a:bodyPr>
            <a:lstStyle/>
            <a:p>
              <a:pPr defTabSz="913596">
                <a:lnSpc>
                  <a:spcPct val="90000"/>
                </a:lnSpc>
                <a:defRPr/>
              </a:pPr>
              <a:endParaRPr lang="en-US" sz="2156" kern="0" dirty="0">
                <a:solidFill>
                  <a:prstClr val="black"/>
                </a:solidFill>
                <a:cs typeface="Segoe UI" panose="020B0502040204020203" pitchFamily="34" charset="0"/>
              </a:endParaRPr>
            </a:p>
          </p:txBody>
        </p:sp>
        <p:sp>
          <p:nvSpPr>
            <p:cNvPr id="341" name="Freeform 20"/>
            <p:cNvSpPr>
              <a:spLocks noChangeAspect="1" noEditPoints="1"/>
            </p:cNvSpPr>
            <p:nvPr/>
          </p:nvSpPr>
          <p:spPr bwMode="black">
            <a:xfrm>
              <a:off x="1206262" y="2018656"/>
              <a:ext cx="242178" cy="15715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2E75B6"/>
            </a:solidFill>
            <a:extLst/>
          </p:spPr>
          <p:txBody>
            <a:bodyPr vert="horz" wrap="square" lIns="82207" tIns="41103" rIns="82207" bIns="41103" numCol="1" anchor="t" anchorCtr="0" compatLnSpc="1">
              <a:prstTxWarp prst="textNoShape">
                <a:avLst/>
              </a:prstTxWarp>
            </a:bodyPr>
            <a:lstStyle/>
            <a:p>
              <a:pPr defTabSz="913376">
                <a:lnSpc>
                  <a:spcPct val="90000"/>
                </a:lnSpc>
                <a:defRPr/>
              </a:pPr>
              <a:endParaRPr lang="en-US" sz="900" kern="0" dirty="0">
                <a:solidFill>
                  <a:srgbClr val="FFFFFF"/>
                </a:solidFill>
              </a:endParaRPr>
            </a:p>
          </p:txBody>
        </p:sp>
        <p:sp>
          <p:nvSpPr>
            <p:cNvPr id="20" name="Rectangle 19"/>
            <p:cNvSpPr/>
            <p:nvPr/>
          </p:nvSpPr>
          <p:spPr>
            <a:xfrm>
              <a:off x="678162" y="1677270"/>
              <a:ext cx="8216001" cy="533755"/>
            </a:xfrm>
            <a:prstGeom prst="rect">
              <a:avLst/>
            </a:prstGeom>
          </p:spPr>
          <p:txBody>
            <a:bodyPr wrap="square">
              <a:spAutoFit/>
            </a:bodyPr>
            <a:lstStyle/>
            <a:p>
              <a:pPr marL="896203" defTabSz="914038">
                <a:lnSpc>
                  <a:spcPct val="90000"/>
                </a:lnSpc>
                <a:defRPr/>
              </a:pPr>
              <a:r>
                <a:rPr lang="en-US" sz="1600" kern="0" dirty="0">
                  <a:solidFill>
                    <a:sysClr val="windowText" lastClr="000000"/>
                  </a:solidFill>
                </a:rPr>
                <a:t>File Behavior Analysis </a:t>
              </a:r>
              <a:br>
                <a:rPr lang="en-US" sz="1600" kern="0" dirty="0">
                  <a:solidFill>
                    <a:sysClr val="windowText" lastClr="000000"/>
                  </a:solidFill>
                </a:rPr>
              </a:br>
              <a:r>
                <a:rPr lang="en-US" sz="1600" kern="0" dirty="0">
                  <a:solidFill>
                    <a:sysClr val="windowText" lastClr="000000"/>
                  </a:solidFill>
                </a:rPr>
                <a:t>(Sandbox Detonation or Realtime Monitoring)</a:t>
              </a:r>
            </a:p>
          </p:txBody>
        </p:sp>
      </p:grpSp>
      <p:grpSp>
        <p:nvGrpSpPr>
          <p:cNvPr id="26" name="Group 25">
            <a:extLst>
              <a:ext uri="{FF2B5EF4-FFF2-40B4-BE49-F238E27FC236}">
                <a16:creationId xmlns:a16="http://schemas.microsoft.com/office/drawing/2014/main" id="{36FC9794-EEC5-4D98-A196-7D7BC36AEAA4}"/>
              </a:ext>
            </a:extLst>
          </p:cNvPr>
          <p:cNvGrpSpPr/>
          <p:nvPr/>
        </p:nvGrpSpPr>
        <p:grpSpPr>
          <a:xfrm>
            <a:off x="536984" y="1862847"/>
            <a:ext cx="5381469" cy="533525"/>
            <a:chOff x="604839" y="1101431"/>
            <a:chExt cx="5409863" cy="533740"/>
          </a:xfrm>
        </p:grpSpPr>
        <p:sp>
          <p:nvSpPr>
            <p:cNvPr id="105" name="Hexagon 104">
              <a:hlinkClick r:id="rId15"/>
            </p:cNvPr>
            <p:cNvSpPr/>
            <p:nvPr/>
          </p:nvSpPr>
          <p:spPr>
            <a:xfrm>
              <a:off x="604839" y="1101431"/>
              <a:ext cx="5409863" cy="533740"/>
            </a:xfrm>
            <a:prstGeom prst="hexagon">
              <a:avLst/>
            </a:prstGeom>
            <a:solidFill>
              <a:schemeClr val="bg1"/>
            </a:solidFill>
            <a:ln w="28575"/>
          </p:spPr>
          <p:style>
            <a:lnRef idx="2">
              <a:schemeClr val="accent6"/>
            </a:lnRef>
            <a:fillRef idx="1">
              <a:schemeClr val="lt1"/>
            </a:fillRef>
            <a:effectRef idx="0">
              <a:schemeClr val="accent6"/>
            </a:effectRef>
            <a:fontRef idx="minor">
              <a:schemeClr val="dk1"/>
            </a:fontRef>
          </p:style>
          <p:txBody>
            <a:bodyPr rtlCol="0" anchor="ctr"/>
            <a:lstStyle/>
            <a:p>
              <a:pPr algn="ctr" defTabSz="914038">
                <a:lnSpc>
                  <a:spcPct val="90000"/>
                </a:lnSpc>
                <a:defRPr/>
              </a:pPr>
              <a:r>
                <a:rPr lang="en-US" sz="1600" kern="0" dirty="0">
                  <a:solidFill>
                    <a:sysClr val="windowText" lastClr="000000"/>
                  </a:solidFill>
                </a:rPr>
                <a:t>Malicious URLs and IP addresses</a:t>
              </a:r>
            </a:p>
            <a:p>
              <a:pPr marL="457019" algn="ctr" defTabSz="914038">
                <a:lnSpc>
                  <a:spcPct val="90000"/>
                </a:lnSpc>
                <a:defRPr/>
              </a:pPr>
              <a:endParaRPr lang="en-US" sz="1600" kern="0" dirty="0">
                <a:solidFill>
                  <a:sysClr val="windowText" lastClr="000000"/>
                </a:solidFill>
              </a:endParaRPr>
            </a:p>
          </p:txBody>
        </p:sp>
        <p:grpSp>
          <p:nvGrpSpPr>
            <p:cNvPr id="266" name="Group 265">
              <a:extLst>
                <a:ext uri="{FF2B5EF4-FFF2-40B4-BE49-F238E27FC236}">
                  <a16:creationId xmlns:a16="http://schemas.microsoft.com/office/drawing/2014/main" id="{00FD7A1D-4493-4DA4-8EA4-C01FBD0A40C7}"/>
                </a:ext>
              </a:extLst>
            </p:cNvPr>
            <p:cNvGrpSpPr/>
            <p:nvPr/>
          </p:nvGrpSpPr>
          <p:grpSpPr>
            <a:xfrm>
              <a:off x="1147760" y="1311586"/>
              <a:ext cx="212377" cy="262068"/>
              <a:chOff x="6268615" y="2986555"/>
              <a:chExt cx="207210" cy="255692"/>
            </a:xfrm>
          </p:grpSpPr>
          <p:pic>
            <p:nvPicPr>
              <p:cNvPr id="267" name="Picture 3">
                <a:extLst>
                  <a:ext uri="{FF2B5EF4-FFF2-40B4-BE49-F238E27FC236}">
                    <a16:creationId xmlns:a16="http://schemas.microsoft.com/office/drawing/2014/main" id="{B30CD283-7963-4E8E-95E9-481207210626}"/>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268615" y="2986555"/>
                <a:ext cx="207210" cy="255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8" name="Group 267">
                <a:extLst>
                  <a:ext uri="{FF2B5EF4-FFF2-40B4-BE49-F238E27FC236}">
                    <a16:creationId xmlns:a16="http://schemas.microsoft.com/office/drawing/2014/main" id="{936F07D2-63B1-48BA-8660-9BC05F0263A5}"/>
                  </a:ext>
                </a:extLst>
              </p:cNvPr>
              <p:cNvGrpSpPr/>
              <p:nvPr/>
            </p:nvGrpSpPr>
            <p:grpSpPr bwMode="black">
              <a:xfrm>
                <a:off x="6293247" y="3108886"/>
                <a:ext cx="146479" cy="89203"/>
                <a:chOff x="10387012" y="4179358"/>
                <a:chExt cx="974726" cy="593749"/>
              </a:xfrm>
              <a:solidFill>
                <a:schemeClr val="tx1"/>
              </a:solidFill>
            </p:grpSpPr>
            <p:sp>
              <p:nvSpPr>
                <p:cNvPr id="269" name="Freeform 26">
                  <a:extLst>
                    <a:ext uri="{FF2B5EF4-FFF2-40B4-BE49-F238E27FC236}">
                      <a16:creationId xmlns:a16="http://schemas.microsoft.com/office/drawing/2014/main" id="{877BE050-D5B5-4043-86A0-BF2023625095}"/>
                    </a:ext>
                  </a:extLst>
                </p:cNvPr>
                <p:cNvSpPr>
                  <a:spLocks/>
                </p:cNvSpPr>
                <p:nvPr/>
              </p:nvSpPr>
              <p:spPr bwMode="black">
                <a:xfrm>
                  <a:off x="10506075" y="4258752"/>
                  <a:ext cx="706436" cy="514355"/>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lnSpc>
                      <a:spcPct val="90000"/>
                    </a:lnSpc>
                    <a:defRPr/>
                  </a:pPr>
                  <a:endParaRPr lang="en-US" sz="2132" kern="0">
                    <a:solidFill>
                      <a:srgbClr val="FFFFFF"/>
                    </a:solidFill>
                  </a:endParaRPr>
                </a:p>
              </p:txBody>
            </p:sp>
            <p:sp>
              <p:nvSpPr>
                <p:cNvPr id="270" name="Freeform 27">
                  <a:extLst>
                    <a:ext uri="{FF2B5EF4-FFF2-40B4-BE49-F238E27FC236}">
                      <a16:creationId xmlns:a16="http://schemas.microsoft.com/office/drawing/2014/main" id="{FBA6369D-6BB2-454C-8055-5E1D3119F702}"/>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lnSpc>
                      <a:spcPct val="90000"/>
                    </a:lnSpc>
                    <a:defRPr/>
                  </a:pPr>
                  <a:endParaRPr lang="en-US" sz="2132" kern="0">
                    <a:solidFill>
                      <a:srgbClr val="FFFFFF"/>
                    </a:solidFill>
                  </a:endParaRPr>
                </a:p>
              </p:txBody>
            </p:sp>
            <p:sp>
              <p:nvSpPr>
                <p:cNvPr id="271" name="Freeform 28">
                  <a:extLst>
                    <a:ext uri="{FF2B5EF4-FFF2-40B4-BE49-F238E27FC236}">
                      <a16:creationId xmlns:a16="http://schemas.microsoft.com/office/drawing/2014/main" id="{468C4FC5-9969-4261-8ADC-D5FD5D0C1A55}"/>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lnSpc>
                      <a:spcPct val="90000"/>
                    </a:lnSpc>
                    <a:defRPr/>
                  </a:pPr>
                  <a:endParaRPr lang="en-US" sz="2132" kern="0">
                    <a:solidFill>
                      <a:srgbClr val="FFFFFF"/>
                    </a:solidFill>
                  </a:endParaRPr>
                </a:p>
              </p:txBody>
            </p:sp>
            <p:sp>
              <p:nvSpPr>
                <p:cNvPr id="272" name="Freeform 29">
                  <a:extLst>
                    <a:ext uri="{FF2B5EF4-FFF2-40B4-BE49-F238E27FC236}">
                      <a16:creationId xmlns:a16="http://schemas.microsoft.com/office/drawing/2014/main" id="{0B5F004E-A1F4-4E23-9A08-B3829F10CB4E}"/>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lnSpc>
                      <a:spcPct val="90000"/>
                    </a:lnSpc>
                    <a:defRPr/>
                  </a:pPr>
                  <a:endParaRPr lang="en-US" sz="2132" kern="0">
                    <a:solidFill>
                      <a:srgbClr val="FFFFFF"/>
                    </a:solidFill>
                  </a:endParaRPr>
                </a:p>
              </p:txBody>
            </p:sp>
            <p:sp>
              <p:nvSpPr>
                <p:cNvPr id="273" name="Freeform 30">
                  <a:extLst>
                    <a:ext uri="{FF2B5EF4-FFF2-40B4-BE49-F238E27FC236}">
                      <a16:creationId xmlns:a16="http://schemas.microsoft.com/office/drawing/2014/main" id="{24C82B34-BE7C-4770-8412-1C7C82482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lnSpc>
                      <a:spcPct val="90000"/>
                    </a:lnSpc>
                    <a:defRPr/>
                  </a:pPr>
                  <a:endParaRPr lang="en-US" sz="2132" kern="0">
                    <a:solidFill>
                      <a:srgbClr val="FFFFFF"/>
                    </a:solidFill>
                  </a:endParaRPr>
                </a:p>
              </p:txBody>
            </p:sp>
          </p:grpSp>
        </p:grpSp>
        <p:sp>
          <p:nvSpPr>
            <p:cNvPr id="274" name="Freeform 258">
              <a:extLst>
                <a:ext uri="{FF2B5EF4-FFF2-40B4-BE49-F238E27FC236}">
                  <a16:creationId xmlns:a16="http://schemas.microsoft.com/office/drawing/2014/main" id="{D02A61F9-6855-4B15-88D7-DD4E4E46524D}"/>
                </a:ext>
              </a:extLst>
            </p:cNvPr>
            <p:cNvSpPr>
              <a:spLocks noEditPoints="1"/>
            </p:cNvSpPr>
            <p:nvPr/>
          </p:nvSpPr>
          <p:spPr bwMode="auto">
            <a:xfrm>
              <a:off x="880816" y="1386137"/>
              <a:ext cx="204136" cy="145292"/>
            </a:xfrm>
            <a:custGeom>
              <a:avLst/>
              <a:gdLst>
                <a:gd name="T0" fmla="*/ 2450 w 2450"/>
                <a:gd name="T1" fmla="*/ 472 h 1743"/>
                <a:gd name="T2" fmla="*/ 2450 w 2450"/>
                <a:gd name="T3" fmla="*/ 1743 h 1743"/>
                <a:gd name="T4" fmla="*/ 0 w 2450"/>
                <a:gd name="T5" fmla="*/ 1743 h 1743"/>
                <a:gd name="T6" fmla="*/ 0 w 2450"/>
                <a:gd name="T7" fmla="*/ 500 h 1743"/>
                <a:gd name="T8" fmla="*/ 1195 w 2450"/>
                <a:gd name="T9" fmla="*/ 1163 h 1743"/>
                <a:gd name="T10" fmla="*/ 1200 w 2450"/>
                <a:gd name="T11" fmla="*/ 1154 h 1743"/>
                <a:gd name="T12" fmla="*/ 1204 w 2450"/>
                <a:gd name="T13" fmla="*/ 1163 h 1743"/>
                <a:gd name="T14" fmla="*/ 2450 w 2450"/>
                <a:gd name="T15" fmla="*/ 472 h 1743"/>
                <a:gd name="T16" fmla="*/ 0 w 2450"/>
                <a:gd name="T17" fmla="*/ 0 h 1743"/>
                <a:gd name="T18" fmla="*/ 2450 w 2450"/>
                <a:gd name="T19" fmla="*/ 0 h 1743"/>
                <a:gd name="T20" fmla="*/ 2450 w 2450"/>
                <a:gd name="T21" fmla="*/ 185 h 1743"/>
                <a:gd name="T22" fmla="*/ 1200 w 2450"/>
                <a:gd name="T23" fmla="*/ 878 h 1743"/>
                <a:gd name="T24" fmla="*/ 0 w 2450"/>
                <a:gd name="T25" fmla="*/ 212 h 1743"/>
                <a:gd name="T26" fmla="*/ 0 w 2450"/>
                <a:gd name="T27"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0" h="1743">
                  <a:moveTo>
                    <a:pt x="2450" y="472"/>
                  </a:moveTo>
                  <a:lnTo>
                    <a:pt x="2450" y="1743"/>
                  </a:lnTo>
                  <a:lnTo>
                    <a:pt x="0" y="1743"/>
                  </a:lnTo>
                  <a:lnTo>
                    <a:pt x="0" y="500"/>
                  </a:lnTo>
                  <a:lnTo>
                    <a:pt x="1195" y="1163"/>
                  </a:lnTo>
                  <a:lnTo>
                    <a:pt x="1200" y="1154"/>
                  </a:lnTo>
                  <a:lnTo>
                    <a:pt x="1204" y="1163"/>
                  </a:lnTo>
                  <a:lnTo>
                    <a:pt x="2450" y="472"/>
                  </a:lnTo>
                  <a:close/>
                  <a:moveTo>
                    <a:pt x="0" y="0"/>
                  </a:moveTo>
                  <a:lnTo>
                    <a:pt x="2450" y="0"/>
                  </a:lnTo>
                  <a:lnTo>
                    <a:pt x="2450" y="185"/>
                  </a:lnTo>
                  <a:lnTo>
                    <a:pt x="1200" y="878"/>
                  </a:lnTo>
                  <a:lnTo>
                    <a:pt x="0" y="212"/>
                  </a:lnTo>
                  <a:lnTo>
                    <a:pt x="0" y="0"/>
                  </a:lnTo>
                  <a:close/>
                </a:path>
              </a:pathLst>
            </a:custGeom>
            <a:solidFill>
              <a:schemeClr val="accent1"/>
            </a:solidFill>
            <a:ln w="0">
              <a:noFill/>
              <a:prstDash val="solid"/>
              <a:round/>
              <a:headEnd/>
              <a:tailEnd/>
            </a:ln>
          </p:spPr>
          <p:txBody>
            <a:bodyPr vert="horz" wrap="square" lIns="89569" tIns="44784" rIns="89569" bIns="44784" numCol="1" anchor="t" anchorCtr="0" compatLnSpc="1">
              <a:prstTxWarp prst="textNoShape">
                <a:avLst/>
              </a:prstTxWarp>
            </a:bodyPr>
            <a:lstStyle/>
            <a:p>
              <a:pPr defTabSz="913596">
                <a:lnSpc>
                  <a:spcPct val="90000"/>
                </a:lnSpc>
                <a:defRPr/>
              </a:pPr>
              <a:endParaRPr lang="en-US" sz="2156" kern="0" dirty="0">
                <a:solidFill>
                  <a:prstClr val="black"/>
                </a:solidFill>
                <a:cs typeface="Segoe UI" panose="020B0502040204020203" pitchFamily="34" charset="0"/>
              </a:endParaRPr>
            </a:p>
          </p:txBody>
        </p:sp>
      </p:grpSp>
      <p:grpSp>
        <p:nvGrpSpPr>
          <p:cNvPr id="25" name="Group 24">
            <a:extLst>
              <a:ext uri="{FF2B5EF4-FFF2-40B4-BE49-F238E27FC236}">
                <a16:creationId xmlns:a16="http://schemas.microsoft.com/office/drawing/2014/main" id="{38DD87F0-A51A-48A3-932A-F5FAD011531E}"/>
              </a:ext>
            </a:extLst>
          </p:cNvPr>
          <p:cNvGrpSpPr/>
          <p:nvPr/>
        </p:nvGrpSpPr>
        <p:grpSpPr>
          <a:xfrm>
            <a:off x="3937618" y="2114235"/>
            <a:ext cx="1586310" cy="340952"/>
            <a:chOff x="3766098" y="1357831"/>
            <a:chExt cx="1586948" cy="341089"/>
          </a:xfrm>
        </p:grpSpPr>
        <p:pic>
          <p:nvPicPr>
            <p:cNvPr id="185" name="Picture 184"/>
            <p:cNvPicPr>
              <a:picLocks noChangeAspect="1"/>
            </p:cNvPicPr>
            <p:nvPr/>
          </p:nvPicPr>
          <p:blipFill>
            <a:blip r:embed="rId14"/>
            <a:stretch>
              <a:fillRect/>
            </a:stretch>
          </p:blipFill>
          <p:spPr>
            <a:xfrm>
              <a:off x="5074533" y="1400897"/>
              <a:ext cx="278513" cy="183431"/>
            </a:xfrm>
            <a:prstGeom prst="rect">
              <a:avLst/>
            </a:prstGeom>
          </p:spPr>
        </p:pic>
        <p:sp>
          <p:nvSpPr>
            <p:cNvPr id="187" name="Freeform 20"/>
            <p:cNvSpPr>
              <a:spLocks noChangeAspect="1" noEditPoints="1"/>
            </p:cNvSpPr>
            <p:nvPr/>
          </p:nvSpPr>
          <p:spPr bwMode="black">
            <a:xfrm>
              <a:off x="3981480" y="1407934"/>
              <a:ext cx="230809" cy="14977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2E75B6"/>
            </a:solidFill>
            <a:extLst/>
          </p:spPr>
          <p:txBody>
            <a:bodyPr vert="horz" wrap="square" lIns="82207" tIns="41103" rIns="82207" bIns="41103" numCol="1" anchor="t" anchorCtr="0" compatLnSpc="1">
              <a:prstTxWarp prst="textNoShape">
                <a:avLst/>
              </a:prstTxWarp>
            </a:bodyPr>
            <a:lstStyle/>
            <a:p>
              <a:pPr defTabSz="913376">
                <a:lnSpc>
                  <a:spcPct val="90000"/>
                </a:lnSpc>
                <a:defRPr/>
              </a:pPr>
              <a:endParaRPr lang="en-US" sz="900" kern="0" dirty="0">
                <a:solidFill>
                  <a:srgbClr val="FFFFFF"/>
                </a:solidFill>
              </a:endParaRPr>
            </a:p>
          </p:txBody>
        </p:sp>
        <p:grpSp>
          <p:nvGrpSpPr>
            <p:cNvPr id="225" name="Group 224"/>
            <p:cNvGrpSpPr/>
            <p:nvPr/>
          </p:nvGrpSpPr>
          <p:grpSpPr>
            <a:xfrm>
              <a:off x="4262782" y="1374622"/>
              <a:ext cx="203594" cy="251230"/>
              <a:chOff x="6268615" y="2986555"/>
              <a:chExt cx="207210" cy="255692"/>
            </a:xfrm>
          </p:grpSpPr>
          <p:pic>
            <p:nvPicPr>
              <p:cNvPr id="227" name="Picture 3"/>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268615" y="2986555"/>
                <a:ext cx="207210" cy="255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8" name="Group 227"/>
              <p:cNvGrpSpPr/>
              <p:nvPr/>
            </p:nvGrpSpPr>
            <p:grpSpPr bwMode="black">
              <a:xfrm>
                <a:off x="6293247" y="3108886"/>
                <a:ext cx="146479" cy="89203"/>
                <a:chOff x="10387012" y="4179358"/>
                <a:chExt cx="974726" cy="593749"/>
              </a:xfrm>
              <a:solidFill>
                <a:schemeClr val="tx1"/>
              </a:solidFill>
            </p:grpSpPr>
            <p:sp>
              <p:nvSpPr>
                <p:cNvPr id="229" name="Freeform 26"/>
                <p:cNvSpPr>
                  <a:spLocks/>
                </p:cNvSpPr>
                <p:nvPr/>
              </p:nvSpPr>
              <p:spPr bwMode="black">
                <a:xfrm>
                  <a:off x="10506075" y="4258752"/>
                  <a:ext cx="706436" cy="514355"/>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lnSpc>
                      <a:spcPct val="90000"/>
                    </a:lnSpc>
                    <a:defRPr/>
                  </a:pPr>
                  <a:endParaRPr lang="en-US" sz="2132" kern="0">
                    <a:solidFill>
                      <a:srgbClr val="FFFFFF"/>
                    </a:solidFill>
                  </a:endParaRPr>
                </a:p>
              </p:txBody>
            </p:sp>
            <p:sp>
              <p:nvSpPr>
                <p:cNvPr id="230"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lnSpc>
                      <a:spcPct val="90000"/>
                    </a:lnSpc>
                    <a:defRPr/>
                  </a:pPr>
                  <a:endParaRPr lang="en-US" sz="2132" kern="0">
                    <a:solidFill>
                      <a:srgbClr val="FFFFFF"/>
                    </a:solidFill>
                  </a:endParaRPr>
                </a:p>
              </p:txBody>
            </p:sp>
            <p:sp>
              <p:nvSpPr>
                <p:cNvPr id="231"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lnSpc>
                      <a:spcPct val="90000"/>
                    </a:lnSpc>
                    <a:defRPr/>
                  </a:pPr>
                  <a:endParaRPr lang="en-US" sz="2132" kern="0">
                    <a:solidFill>
                      <a:srgbClr val="FFFFFF"/>
                    </a:solidFill>
                  </a:endParaRPr>
                </a:p>
              </p:txBody>
            </p:sp>
            <p:sp>
              <p:nvSpPr>
                <p:cNvPr id="232"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lnSpc>
                      <a:spcPct val="90000"/>
                    </a:lnSpc>
                    <a:defRPr/>
                  </a:pPr>
                  <a:endParaRPr lang="en-US" sz="2132" kern="0">
                    <a:solidFill>
                      <a:srgbClr val="FFFFFF"/>
                    </a:solidFill>
                  </a:endParaRPr>
                </a:p>
              </p:txBody>
            </p:sp>
            <p:sp>
              <p:nvSpPr>
                <p:cNvPr id="233"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lnSpc>
                      <a:spcPct val="90000"/>
                    </a:lnSpc>
                    <a:defRPr/>
                  </a:pPr>
                  <a:endParaRPr lang="en-US" sz="2132" kern="0">
                    <a:solidFill>
                      <a:srgbClr val="FFFFFF"/>
                    </a:solidFill>
                  </a:endParaRPr>
                </a:p>
              </p:txBody>
            </p:sp>
          </p:grpSp>
        </p:grpSp>
        <p:pic>
          <p:nvPicPr>
            <p:cNvPr id="252" name="Picture 251"/>
            <p:cNvPicPr>
              <a:picLocks noChangeAspect="1"/>
            </p:cNvPicPr>
            <p:nvPr/>
          </p:nvPicPr>
          <p:blipFill>
            <a:blip r:embed="rId13"/>
            <a:stretch>
              <a:fillRect/>
            </a:stretch>
          </p:blipFill>
          <p:spPr>
            <a:xfrm>
              <a:off x="4477560" y="1357831"/>
              <a:ext cx="241430" cy="241431"/>
            </a:xfrm>
            <a:prstGeom prst="rect">
              <a:avLst/>
            </a:prstGeom>
          </p:spPr>
        </p:pic>
        <p:sp>
          <p:nvSpPr>
            <p:cNvPr id="133" name="Freeform 258"/>
            <p:cNvSpPr>
              <a:spLocks noEditPoints="1"/>
            </p:cNvSpPr>
            <p:nvPr/>
          </p:nvSpPr>
          <p:spPr bwMode="auto">
            <a:xfrm>
              <a:off x="3766098" y="1468873"/>
              <a:ext cx="164980" cy="117423"/>
            </a:xfrm>
            <a:custGeom>
              <a:avLst/>
              <a:gdLst>
                <a:gd name="T0" fmla="*/ 2450 w 2450"/>
                <a:gd name="T1" fmla="*/ 472 h 1743"/>
                <a:gd name="T2" fmla="*/ 2450 w 2450"/>
                <a:gd name="T3" fmla="*/ 1743 h 1743"/>
                <a:gd name="T4" fmla="*/ 0 w 2450"/>
                <a:gd name="T5" fmla="*/ 1743 h 1743"/>
                <a:gd name="T6" fmla="*/ 0 w 2450"/>
                <a:gd name="T7" fmla="*/ 500 h 1743"/>
                <a:gd name="T8" fmla="*/ 1195 w 2450"/>
                <a:gd name="T9" fmla="*/ 1163 h 1743"/>
                <a:gd name="T10" fmla="*/ 1200 w 2450"/>
                <a:gd name="T11" fmla="*/ 1154 h 1743"/>
                <a:gd name="T12" fmla="*/ 1204 w 2450"/>
                <a:gd name="T13" fmla="*/ 1163 h 1743"/>
                <a:gd name="T14" fmla="*/ 2450 w 2450"/>
                <a:gd name="T15" fmla="*/ 472 h 1743"/>
                <a:gd name="T16" fmla="*/ 0 w 2450"/>
                <a:gd name="T17" fmla="*/ 0 h 1743"/>
                <a:gd name="T18" fmla="*/ 2450 w 2450"/>
                <a:gd name="T19" fmla="*/ 0 h 1743"/>
                <a:gd name="T20" fmla="*/ 2450 w 2450"/>
                <a:gd name="T21" fmla="*/ 185 h 1743"/>
                <a:gd name="T22" fmla="*/ 1200 w 2450"/>
                <a:gd name="T23" fmla="*/ 878 h 1743"/>
                <a:gd name="T24" fmla="*/ 0 w 2450"/>
                <a:gd name="T25" fmla="*/ 212 h 1743"/>
                <a:gd name="T26" fmla="*/ 0 w 2450"/>
                <a:gd name="T27"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0" h="1743">
                  <a:moveTo>
                    <a:pt x="2450" y="472"/>
                  </a:moveTo>
                  <a:lnTo>
                    <a:pt x="2450" y="1743"/>
                  </a:lnTo>
                  <a:lnTo>
                    <a:pt x="0" y="1743"/>
                  </a:lnTo>
                  <a:lnTo>
                    <a:pt x="0" y="500"/>
                  </a:lnTo>
                  <a:lnTo>
                    <a:pt x="1195" y="1163"/>
                  </a:lnTo>
                  <a:lnTo>
                    <a:pt x="1200" y="1154"/>
                  </a:lnTo>
                  <a:lnTo>
                    <a:pt x="1204" y="1163"/>
                  </a:lnTo>
                  <a:lnTo>
                    <a:pt x="2450" y="472"/>
                  </a:lnTo>
                  <a:close/>
                  <a:moveTo>
                    <a:pt x="0" y="0"/>
                  </a:moveTo>
                  <a:lnTo>
                    <a:pt x="2450" y="0"/>
                  </a:lnTo>
                  <a:lnTo>
                    <a:pt x="2450" y="185"/>
                  </a:lnTo>
                  <a:lnTo>
                    <a:pt x="1200" y="878"/>
                  </a:lnTo>
                  <a:lnTo>
                    <a:pt x="0" y="212"/>
                  </a:lnTo>
                  <a:lnTo>
                    <a:pt x="0" y="0"/>
                  </a:lnTo>
                  <a:close/>
                </a:path>
              </a:pathLst>
            </a:custGeom>
            <a:solidFill>
              <a:schemeClr val="accent1"/>
            </a:solidFill>
            <a:ln w="0">
              <a:noFill/>
              <a:prstDash val="solid"/>
              <a:round/>
              <a:headEnd/>
              <a:tailEnd/>
            </a:ln>
          </p:spPr>
          <p:txBody>
            <a:bodyPr vert="horz" wrap="square" lIns="89569" tIns="44784" rIns="89569" bIns="44784" numCol="1" anchor="t" anchorCtr="0" compatLnSpc="1">
              <a:prstTxWarp prst="textNoShape">
                <a:avLst/>
              </a:prstTxWarp>
            </a:bodyPr>
            <a:lstStyle/>
            <a:p>
              <a:pPr defTabSz="913596">
                <a:lnSpc>
                  <a:spcPct val="90000"/>
                </a:lnSpc>
                <a:defRPr/>
              </a:pPr>
              <a:endParaRPr lang="en-US" sz="2156" kern="0" dirty="0">
                <a:solidFill>
                  <a:prstClr val="black"/>
                </a:solidFill>
                <a:cs typeface="Segoe UI" panose="020B0502040204020203" pitchFamily="34" charset="0"/>
              </a:endParaRPr>
            </a:p>
          </p:txBody>
        </p:sp>
        <p:grpSp>
          <p:nvGrpSpPr>
            <p:cNvPr id="202" name="Group 201"/>
            <p:cNvGrpSpPr/>
            <p:nvPr/>
          </p:nvGrpSpPr>
          <p:grpSpPr>
            <a:xfrm>
              <a:off x="4674837" y="1364333"/>
              <a:ext cx="372962" cy="334587"/>
              <a:chOff x="6677072" y="-128440"/>
              <a:chExt cx="1536786" cy="1378659"/>
            </a:xfrm>
          </p:grpSpPr>
          <p:pic>
            <p:nvPicPr>
              <p:cNvPr id="203" name="Picture 202"/>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677072" y="-128440"/>
                <a:ext cx="1268365" cy="1378659"/>
              </a:xfrm>
              <a:prstGeom prst="rect">
                <a:avLst/>
              </a:prstGeom>
            </p:spPr>
          </p:pic>
          <p:sp>
            <p:nvSpPr>
              <p:cNvPr id="216" name="Rounded Rectangle 461"/>
              <p:cNvSpPr/>
              <p:nvPr/>
            </p:nvSpPr>
            <p:spPr bwMode="auto">
              <a:xfrm>
                <a:off x="7470440" y="186511"/>
                <a:ext cx="618803" cy="499542"/>
              </a:xfrm>
              <a:prstGeom prst="roundRect">
                <a:avLst>
                  <a:gd name="adj" fmla="val 6065"/>
                </a:avLst>
              </a:prstGeom>
              <a:solidFill>
                <a:srgbClr val="0255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320" tIns="51162" rIns="51162" bIns="102320" numCol="1" spcCol="0" rtlCol="0" fromWordArt="0" anchor="b" anchorCtr="0" forceAA="0" compatLnSpc="1">
                <a:prstTxWarp prst="textNoShape">
                  <a:avLst/>
                </a:prstTxWarp>
                <a:noAutofit/>
              </a:bodyPr>
              <a:lstStyle/>
              <a:p>
                <a:pPr defTabSz="1022791" fontAlgn="base">
                  <a:lnSpc>
                    <a:spcPct val="90000"/>
                  </a:lnSpc>
                  <a:spcBef>
                    <a:spcPct val="0"/>
                  </a:spcBef>
                  <a:spcAft>
                    <a:spcPct val="0"/>
                  </a:spcAft>
                  <a:defRPr/>
                </a:pPr>
                <a:endParaRPr lang="en-US" sz="1798" kern="0" spc="-56"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7" name="Picture 8" descr="\\MAGNUM\Projects\Microsoft\Cloud Power FY12\Design\Icons\PNGs\Cross Platform.png"/>
              <p:cNvPicPr>
                <a:picLocks noChangeAspect="1" noChangeArrowheads="1"/>
              </p:cNvPicPr>
              <p:nvPr/>
            </p:nvPicPr>
            <p:blipFill>
              <a:blip r:embed="rId9" cstate="print">
                <a:lum bright="100000"/>
                <a:extLst>
                  <a:ext uri="{28A0092B-C50C-407E-A947-70E740481C1C}">
                    <a14:useLocalDpi xmlns:a14="http://schemas.microsoft.com/office/drawing/2010/main" val="0"/>
                  </a:ext>
                </a:extLst>
              </a:blip>
              <a:stretch>
                <a:fillRect/>
              </a:stretch>
            </p:blipFill>
            <p:spPr bwMode="auto">
              <a:xfrm>
                <a:off x="7347793" y="2550"/>
                <a:ext cx="866065" cy="866065"/>
              </a:xfrm>
              <a:prstGeom prst="rect">
                <a:avLst/>
              </a:prstGeom>
              <a:noFill/>
            </p:spPr>
          </p:pic>
          <p:pic>
            <p:nvPicPr>
              <p:cNvPr id="218" name="Picture 7" descr="\\MAGNUM\Projects\Microsoft\Cloud Power FY12\Design\ICONS_PNG\Gears.png"/>
              <p:cNvPicPr>
                <a:picLocks noChangeAspect="1" noChangeArrowheads="1"/>
              </p:cNvPicPr>
              <p:nvPr/>
            </p:nvPicPr>
            <p:blipFill>
              <a:blip r:embed="rId10" cstate="print">
                <a:lum bright="100000"/>
                <a:extLst>
                  <a:ext uri="{28A0092B-C50C-407E-A947-70E740481C1C}">
                    <a14:useLocalDpi xmlns:a14="http://schemas.microsoft.com/office/drawing/2010/main" val="0"/>
                  </a:ext>
                </a:extLst>
              </a:blip>
              <a:srcRect/>
              <a:stretch>
                <a:fillRect/>
              </a:stretch>
            </p:blipFill>
            <p:spPr bwMode="auto">
              <a:xfrm>
                <a:off x="7555474" y="246779"/>
                <a:ext cx="449805" cy="449804"/>
              </a:xfrm>
              <a:prstGeom prst="rect">
                <a:avLst/>
              </a:prstGeom>
              <a:noFill/>
            </p:spPr>
          </p:pic>
        </p:grpSp>
      </p:grpSp>
      <p:grpSp>
        <p:nvGrpSpPr>
          <p:cNvPr id="81" name="Group 80"/>
          <p:cNvGrpSpPr/>
          <p:nvPr/>
        </p:nvGrpSpPr>
        <p:grpSpPr>
          <a:xfrm>
            <a:off x="536984" y="2482708"/>
            <a:ext cx="5381469" cy="533525"/>
            <a:chOff x="3401348" y="4092141"/>
            <a:chExt cx="5411353" cy="533740"/>
          </a:xfrm>
        </p:grpSpPr>
        <p:sp>
          <p:nvSpPr>
            <p:cNvPr id="194" name="Hexagon 193">
              <a:hlinkClick r:id="rId17"/>
            </p:cNvPr>
            <p:cNvSpPr/>
            <p:nvPr/>
          </p:nvSpPr>
          <p:spPr>
            <a:xfrm>
              <a:off x="3401348" y="4092141"/>
              <a:ext cx="5411353" cy="533740"/>
            </a:xfrm>
            <a:prstGeom prst="hexagon">
              <a:avLst/>
            </a:prstGeom>
            <a:ln w="28575"/>
          </p:spPr>
          <p:style>
            <a:lnRef idx="2">
              <a:schemeClr val="accent6"/>
            </a:lnRef>
            <a:fillRef idx="1">
              <a:schemeClr val="lt1"/>
            </a:fillRef>
            <a:effectRef idx="0">
              <a:schemeClr val="accent6"/>
            </a:effectRef>
            <a:fontRef idx="minor">
              <a:schemeClr val="dk1"/>
            </a:fontRef>
          </p:style>
          <p:txBody>
            <a:bodyPr rtlCol="0" anchor="ctr"/>
            <a:lstStyle/>
            <a:p>
              <a:pPr marL="228509" algn="ctr" defTabSz="914038">
                <a:lnSpc>
                  <a:spcPct val="90000"/>
                </a:lnSpc>
                <a:defRPr/>
              </a:pPr>
              <a:r>
                <a:rPr lang="en-US" sz="1600" kern="0" dirty="0">
                  <a:solidFill>
                    <a:prstClr val="black"/>
                  </a:solidFill>
                </a:rPr>
                <a:t>OWASP Top Risks (SQL Injection, XSS, etc.)</a:t>
              </a:r>
            </a:p>
          </p:txBody>
        </p:sp>
        <p:grpSp>
          <p:nvGrpSpPr>
            <p:cNvPr id="197" name="Group 196"/>
            <p:cNvGrpSpPr/>
            <p:nvPr/>
          </p:nvGrpSpPr>
          <p:grpSpPr>
            <a:xfrm>
              <a:off x="3783599" y="4301224"/>
              <a:ext cx="233883" cy="288605"/>
              <a:chOff x="6268615" y="2986555"/>
              <a:chExt cx="207210" cy="255692"/>
            </a:xfrm>
          </p:grpSpPr>
          <p:pic>
            <p:nvPicPr>
              <p:cNvPr id="208" name="Picture 3"/>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268615" y="2986555"/>
                <a:ext cx="207210" cy="255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9" name="Group 208"/>
              <p:cNvGrpSpPr/>
              <p:nvPr/>
            </p:nvGrpSpPr>
            <p:grpSpPr bwMode="black">
              <a:xfrm>
                <a:off x="6293247" y="3108886"/>
                <a:ext cx="146479" cy="89203"/>
                <a:chOff x="10387012" y="4179358"/>
                <a:chExt cx="974726" cy="593749"/>
              </a:xfrm>
              <a:solidFill>
                <a:schemeClr val="tx1"/>
              </a:solidFill>
            </p:grpSpPr>
            <p:sp>
              <p:nvSpPr>
                <p:cNvPr id="210" name="Freeform 26"/>
                <p:cNvSpPr>
                  <a:spLocks/>
                </p:cNvSpPr>
                <p:nvPr/>
              </p:nvSpPr>
              <p:spPr bwMode="black">
                <a:xfrm>
                  <a:off x="10506075" y="4258752"/>
                  <a:ext cx="706436" cy="514355"/>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lnSpc>
                      <a:spcPct val="90000"/>
                    </a:lnSpc>
                    <a:defRPr/>
                  </a:pPr>
                  <a:endParaRPr lang="en-US" sz="2132" kern="0">
                    <a:solidFill>
                      <a:srgbClr val="FFFFFF"/>
                    </a:solidFill>
                  </a:endParaRPr>
                </a:p>
              </p:txBody>
            </p:sp>
            <p:sp>
              <p:nvSpPr>
                <p:cNvPr id="211"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lnSpc>
                      <a:spcPct val="90000"/>
                    </a:lnSpc>
                    <a:defRPr/>
                  </a:pPr>
                  <a:endParaRPr lang="en-US" sz="2132" kern="0">
                    <a:solidFill>
                      <a:srgbClr val="FFFFFF"/>
                    </a:solidFill>
                  </a:endParaRPr>
                </a:p>
              </p:txBody>
            </p:sp>
            <p:sp>
              <p:nvSpPr>
                <p:cNvPr id="212"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lnSpc>
                      <a:spcPct val="90000"/>
                    </a:lnSpc>
                    <a:defRPr/>
                  </a:pPr>
                  <a:endParaRPr lang="en-US" sz="2132" kern="0">
                    <a:solidFill>
                      <a:srgbClr val="FFFFFF"/>
                    </a:solidFill>
                  </a:endParaRPr>
                </a:p>
              </p:txBody>
            </p:sp>
            <p:sp>
              <p:nvSpPr>
                <p:cNvPr id="213"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lnSpc>
                      <a:spcPct val="90000"/>
                    </a:lnSpc>
                    <a:defRPr/>
                  </a:pPr>
                  <a:endParaRPr lang="en-US" sz="2132" kern="0">
                    <a:solidFill>
                      <a:srgbClr val="FFFFFF"/>
                    </a:solidFill>
                  </a:endParaRPr>
                </a:p>
              </p:txBody>
            </p:sp>
            <p:sp>
              <p:nvSpPr>
                <p:cNvPr id="214"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39" tIns="60919" rIns="121839" bIns="60919" numCol="1" anchor="t" anchorCtr="0" compatLnSpc="1">
                  <a:prstTxWarp prst="textNoShape">
                    <a:avLst/>
                  </a:prstTxWarp>
                </a:bodyPr>
                <a:lstStyle/>
                <a:p>
                  <a:pPr defTabSz="609207">
                    <a:lnSpc>
                      <a:spcPct val="90000"/>
                    </a:lnSpc>
                    <a:defRPr/>
                  </a:pPr>
                  <a:endParaRPr lang="en-US" sz="2132" kern="0">
                    <a:solidFill>
                      <a:srgbClr val="FFFFFF"/>
                    </a:solidFill>
                  </a:endParaRPr>
                </a:p>
              </p:txBody>
            </p:sp>
          </p:grpSp>
        </p:grpSp>
        <p:pic>
          <p:nvPicPr>
            <p:cNvPr id="193" name="Picture 17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60521" y="4167222"/>
              <a:ext cx="220128" cy="22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p:nvGrpSpPr>
        <p:grpSpPr>
          <a:xfrm>
            <a:off x="536984" y="3103938"/>
            <a:ext cx="5389051" cy="533525"/>
            <a:chOff x="3362040" y="2348806"/>
            <a:chExt cx="5436770" cy="533740"/>
          </a:xfrm>
        </p:grpSpPr>
        <p:sp>
          <p:nvSpPr>
            <p:cNvPr id="106" name="Hexagon 105">
              <a:hlinkClick r:id="rId15"/>
            </p:cNvPr>
            <p:cNvSpPr/>
            <p:nvPr/>
          </p:nvSpPr>
          <p:spPr>
            <a:xfrm>
              <a:off x="3362040" y="2348806"/>
              <a:ext cx="5436770" cy="533740"/>
            </a:xfrm>
            <a:prstGeom prst="hexagon">
              <a:avLst/>
            </a:prstGeom>
            <a:ln w="28575"/>
          </p:spPr>
          <p:style>
            <a:lnRef idx="2">
              <a:schemeClr val="accent6"/>
            </a:lnRef>
            <a:fillRef idx="1">
              <a:schemeClr val="lt1"/>
            </a:fillRef>
            <a:effectRef idx="0">
              <a:schemeClr val="accent6"/>
            </a:effectRef>
            <a:fontRef idx="minor">
              <a:schemeClr val="dk1"/>
            </a:fontRef>
          </p:style>
          <p:txBody>
            <a:bodyPr rtlCol="0" anchor="ctr"/>
            <a:lstStyle/>
            <a:p>
              <a:pPr marL="171382" algn="ctr" defTabSz="914038">
                <a:lnSpc>
                  <a:spcPct val="90000"/>
                </a:lnSpc>
                <a:defRPr/>
              </a:pPr>
              <a:r>
                <a:rPr lang="en-US" sz="1600" kern="0" dirty="0">
                  <a:solidFill>
                    <a:sysClr val="windowText" lastClr="000000"/>
                  </a:solidFill>
                </a:rPr>
                <a:t>Anti-malware</a:t>
              </a:r>
            </a:p>
          </p:txBody>
        </p:sp>
        <p:sp>
          <p:nvSpPr>
            <p:cNvPr id="122" name="Freeform 258"/>
            <p:cNvSpPr>
              <a:spLocks noEditPoints="1"/>
            </p:cNvSpPr>
            <p:nvPr/>
          </p:nvSpPr>
          <p:spPr bwMode="auto">
            <a:xfrm>
              <a:off x="3598911" y="2674388"/>
              <a:ext cx="200077" cy="142403"/>
            </a:xfrm>
            <a:custGeom>
              <a:avLst/>
              <a:gdLst>
                <a:gd name="T0" fmla="*/ 2450 w 2450"/>
                <a:gd name="T1" fmla="*/ 472 h 1743"/>
                <a:gd name="T2" fmla="*/ 2450 w 2450"/>
                <a:gd name="T3" fmla="*/ 1743 h 1743"/>
                <a:gd name="T4" fmla="*/ 0 w 2450"/>
                <a:gd name="T5" fmla="*/ 1743 h 1743"/>
                <a:gd name="T6" fmla="*/ 0 w 2450"/>
                <a:gd name="T7" fmla="*/ 500 h 1743"/>
                <a:gd name="T8" fmla="*/ 1195 w 2450"/>
                <a:gd name="T9" fmla="*/ 1163 h 1743"/>
                <a:gd name="T10" fmla="*/ 1200 w 2450"/>
                <a:gd name="T11" fmla="*/ 1154 h 1743"/>
                <a:gd name="T12" fmla="*/ 1204 w 2450"/>
                <a:gd name="T13" fmla="*/ 1163 h 1743"/>
                <a:gd name="T14" fmla="*/ 2450 w 2450"/>
                <a:gd name="T15" fmla="*/ 472 h 1743"/>
                <a:gd name="T16" fmla="*/ 0 w 2450"/>
                <a:gd name="T17" fmla="*/ 0 h 1743"/>
                <a:gd name="T18" fmla="*/ 2450 w 2450"/>
                <a:gd name="T19" fmla="*/ 0 h 1743"/>
                <a:gd name="T20" fmla="*/ 2450 w 2450"/>
                <a:gd name="T21" fmla="*/ 185 h 1743"/>
                <a:gd name="T22" fmla="*/ 1200 w 2450"/>
                <a:gd name="T23" fmla="*/ 878 h 1743"/>
                <a:gd name="T24" fmla="*/ 0 w 2450"/>
                <a:gd name="T25" fmla="*/ 212 h 1743"/>
                <a:gd name="T26" fmla="*/ 0 w 2450"/>
                <a:gd name="T27"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0" h="1743">
                  <a:moveTo>
                    <a:pt x="2450" y="472"/>
                  </a:moveTo>
                  <a:lnTo>
                    <a:pt x="2450" y="1743"/>
                  </a:lnTo>
                  <a:lnTo>
                    <a:pt x="0" y="1743"/>
                  </a:lnTo>
                  <a:lnTo>
                    <a:pt x="0" y="500"/>
                  </a:lnTo>
                  <a:lnTo>
                    <a:pt x="1195" y="1163"/>
                  </a:lnTo>
                  <a:lnTo>
                    <a:pt x="1200" y="1154"/>
                  </a:lnTo>
                  <a:lnTo>
                    <a:pt x="1204" y="1163"/>
                  </a:lnTo>
                  <a:lnTo>
                    <a:pt x="2450" y="472"/>
                  </a:lnTo>
                  <a:close/>
                  <a:moveTo>
                    <a:pt x="0" y="0"/>
                  </a:moveTo>
                  <a:lnTo>
                    <a:pt x="2450" y="0"/>
                  </a:lnTo>
                  <a:lnTo>
                    <a:pt x="2450" y="185"/>
                  </a:lnTo>
                  <a:lnTo>
                    <a:pt x="1200" y="878"/>
                  </a:lnTo>
                  <a:lnTo>
                    <a:pt x="0" y="212"/>
                  </a:lnTo>
                  <a:lnTo>
                    <a:pt x="0" y="0"/>
                  </a:lnTo>
                  <a:close/>
                </a:path>
              </a:pathLst>
            </a:custGeom>
            <a:solidFill>
              <a:schemeClr val="accent1"/>
            </a:solidFill>
            <a:ln w="0">
              <a:noFill/>
              <a:prstDash val="solid"/>
              <a:round/>
              <a:headEnd/>
              <a:tailEnd/>
            </a:ln>
          </p:spPr>
          <p:txBody>
            <a:bodyPr vert="horz" wrap="square" lIns="89569" tIns="44784" rIns="89569" bIns="44784" numCol="1" anchor="t" anchorCtr="0" compatLnSpc="1">
              <a:prstTxWarp prst="textNoShape">
                <a:avLst/>
              </a:prstTxWarp>
            </a:bodyPr>
            <a:lstStyle/>
            <a:p>
              <a:pPr defTabSz="913596">
                <a:lnSpc>
                  <a:spcPct val="90000"/>
                </a:lnSpc>
                <a:defRPr/>
              </a:pPr>
              <a:endParaRPr lang="en-US" sz="2156" kern="0" dirty="0">
                <a:solidFill>
                  <a:prstClr val="black"/>
                </a:solidFill>
                <a:cs typeface="Segoe UI" panose="020B0502040204020203" pitchFamily="34" charset="0"/>
              </a:endParaRPr>
            </a:p>
          </p:txBody>
        </p:sp>
        <p:sp>
          <p:nvSpPr>
            <p:cNvPr id="123" name="Freeform 20"/>
            <p:cNvSpPr>
              <a:spLocks noChangeAspect="1" noEditPoints="1"/>
            </p:cNvSpPr>
            <p:nvPr/>
          </p:nvSpPr>
          <p:spPr bwMode="black">
            <a:xfrm>
              <a:off x="3899427" y="2677765"/>
              <a:ext cx="227776" cy="147805"/>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2E75B6"/>
            </a:solidFill>
            <a:extLst/>
          </p:spPr>
          <p:txBody>
            <a:bodyPr vert="horz" wrap="square" lIns="82207" tIns="41103" rIns="82207" bIns="41103" numCol="1" anchor="t" anchorCtr="0" compatLnSpc="1">
              <a:prstTxWarp prst="textNoShape">
                <a:avLst/>
              </a:prstTxWarp>
            </a:bodyPr>
            <a:lstStyle/>
            <a:p>
              <a:pPr defTabSz="913376">
                <a:lnSpc>
                  <a:spcPct val="90000"/>
                </a:lnSpc>
                <a:defRPr/>
              </a:pPr>
              <a:endParaRPr lang="en-US" sz="900" kern="0" dirty="0">
                <a:solidFill>
                  <a:srgbClr val="FFFFFF"/>
                </a:solidFill>
              </a:endParaRPr>
            </a:p>
          </p:txBody>
        </p:sp>
      </p:grpSp>
      <p:grpSp>
        <p:nvGrpSpPr>
          <p:cNvPr id="173" name="Group 172">
            <a:extLst>
              <a:ext uri="{FF2B5EF4-FFF2-40B4-BE49-F238E27FC236}">
                <a16:creationId xmlns:a16="http://schemas.microsoft.com/office/drawing/2014/main" id="{B0B79A28-CE9F-4129-A8F6-23FDE47BBEEE}"/>
              </a:ext>
            </a:extLst>
          </p:cNvPr>
          <p:cNvGrpSpPr/>
          <p:nvPr/>
        </p:nvGrpSpPr>
        <p:grpSpPr>
          <a:xfrm>
            <a:off x="564294" y="4340074"/>
            <a:ext cx="2552029" cy="533525"/>
            <a:chOff x="7654943" y="1699773"/>
            <a:chExt cx="2682593" cy="533740"/>
          </a:xfrm>
        </p:grpSpPr>
        <p:sp>
          <p:nvSpPr>
            <p:cNvPr id="223" name="Hexagon 222">
              <a:hlinkClick r:id="rId15"/>
              <a:extLst>
                <a:ext uri="{FF2B5EF4-FFF2-40B4-BE49-F238E27FC236}">
                  <a16:creationId xmlns:a16="http://schemas.microsoft.com/office/drawing/2014/main" id="{40D6F465-67B3-4A36-95C9-8290C2B879DD}"/>
                </a:ext>
              </a:extLst>
            </p:cNvPr>
            <p:cNvSpPr/>
            <p:nvPr/>
          </p:nvSpPr>
          <p:spPr>
            <a:xfrm>
              <a:off x="7654943" y="1699773"/>
              <a:ext cx="2682593" cy="533740"/>
            </a:xfrm>
            <a:prstGeom prst="hexagon">
              <a:avLst/>
            </a:prstGeom>
            <a:ln w="28575"/>
          </p:spPr>
          <p:style>
            <a:lnRef idx="2">
              <a:schemeClr val="accent6"/>
            </a:lnRef>
            <a:fillRef idx="1">
              <a:schemeClr val="lt1"/>
            </a:fillRef>
            <a:effectRef idx="0">
              <a:schemeClr val="accent6"/>
            </a:effectRef>
            <a:fontRef idx="minor">
              <a:schemeClr val="dk1"/>
            </a:fontRef>
          </p:style>
          <p:txBody>
            <a:bodyPr rtlCol="0" anchor="ctr"/>
            <a:lstStyle/>
            <a:p>
              <a:pPr marL="171382" algn="ctr" defTabSz="914038">
                <a:lnSpc>
                  <a:spcPct val="90000"/>
                </a:lnSpc>
                <a:defRPr/>
              </a:pPr>
              <a:r>
                <a:rPr lang="en-US" sz="1600" kern="0" dirty="0">
                  <a:solidFill>
                    <a:sysClr val="windowText" lastClr="000000"/>
                  </a:solidFill>
                </a:rPr>
                <a:t>Quarantine shared Sensitive Data</a:t>
              </a:r>
            </a:p>
          </p:txBody>
        </p:sp>
        <p:grpSp>
          <p:nvGrpSpPr>
            <p:cNvPr id="224" name="Group 223">
              <a:extLst>
                <a:ext uri="{FF2B5EF4-FFF2-40B4-BE49-F238E27FC236}">
                  <a16:creationId xmlns:a16="http://schemas.microsoft.com/office/drawing/2014/main" id="{EF629044-12F8-4E93-AF9C-57B6CE07CB27}"/>
                </a:ext>
              </a:extLst>
            </p:cNvPr>
            <p:cNvGrpSpPr/>
            <p:nvPr/>
          </p:nvGrpSpPr>
          <p:grpSpPr>
            <a:xfrm>
              <a:off x="7779701" y="1813901"/>
              <a:ext cx="372962" cy="334587"/>
              <a:chOff x="6677072" y="-128440"/>
              <a:chExt cx="1536786" cy="1378659"/>
            </a:xfrm>
          </p:grpSpPr>
          <p:pic>
            <p:nvPicPr>
              <p:cNvPr id="226" name="Picture 225">
                <a:extLst>
                  <a:ext uri="{FF2B5EF4-FFF2-40B4-BE49-F238E27FC236}">
                    <a16:creationId xmlns:a16="http://schemas.microsoft.com/office/drawing/2014/main" id="{8309B292-B3B6-4234-8069-092D755E8E70}"/>
                  </a:ext>
                </a:extLst>
              </p:cNvPr>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677072" y="-128440"/>
                <a:ext cx="1268365" cy="1378659"/>
              </a:xfrm>
              <a:prstGeom prst="rect">
                <a:avLst/>
              </a:prstGeom>
            </p:spPr>
          </p:pic>
          <p:sp>
            <p:nvSpPr>
              <p:cNvPr id="242" name="Rounded Rectangle 461">
                <a:extLst>
                  <a:ext uri="{FF2B5EF4-FFF2-40B4-BE49-F238E27FC236}">
                    <a16:creationId xmlns:a16="http://schemas.microsoft.com/office/drawing/2014/main" id="{EBE7F4EF-C2AE-4421-BD99-12F837B7EF4C}"/>
                  </a:ext>
                </a:extLst>
              </p:cNvPr>
              <p:cNvSpPr/>
              <p:nvPr/>
            </p:nvSpPr>
            <p:spPr bwMode="auto">
              <a:xfrm>
                <a:off x="7470440" y="186511"/>
                <a:ext cx="618803" cy="499542"/>
              </a:xfrm>
              <a:prstGeom prst="roundRect">
                <a:avLst>
                  <a:gd name="adj" fmla="val 6065"/>
                </a:avLst>
              </a:prstGeom>
              <a:solidFill>
                <a:srgbClr val="0255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320" tIns="51162" rIns="51162" bIns="102320" numCol="1" spcCol="0" rtlCol="0" fromWordArt="0" anchor="b" anchorCtr="0" forceAA="0" compatLnSpc="1">
                <a:prstTxWarp prst="textNoShape">
                  <a:avLst/>
                </a:prstTxWarp>
                <a:noAutofit/>
              </a:bodyPr>
              <a:lstStyle/>
              <a:p>
                <a:pPr defTabSz="1022791" fontAlgn="base">
                  <a:lnSpc>
                    <a:spcPct val="90000"/>
                  </a:lnSpc>
                  <a:spcBef>
                    <a:spcPct val="0"/>
                  </a:spcBef>
                  <a:spcAft>
                    <a:spcPct val="0"/>
                  </a:spcAft>
                  <a:defRPr/>
                </a:pPr>
                <a:endParaRPr lang="en-US" sz="1798" kern="0" spc="-56"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3" name="Picture 8" descr="\\MAGNUM\Projects\Microsoft\Cloud Power FY12\Design\Icons\PNGs\Cross Platform.png">
                <a:extLst>
                  <a:ext uri="{FF2B5EF4-FFF2-40B4-BE49-F238E27FC236}">
                    <a16:creationId xmlns:a16="http://schemas.microsoft.com/office/drawing/2014/main" id="{3CC98763-ADAD-4C1B-9201-33240E514AA4}"/>
                  </a:ext>
                </a:extLst>
              </p:cNvPr>
              <p:cNvPicPr>
                <a:picLocks noChangeAspect="1" noChangeArrowheads="1"/>
              </p:cNvPicPr>
              <p:nvPr/>
            </p:nvPicPr>
            <p:blipFill>
              <a:blip r:embed="rId9" cstate="print">
                <a:lum bright="100000"/>
                <a:extLst>
                  <a:ext uri="{28A0092B-C50C-407E-A947-70E740481C1C}">
                    <a14:useLocalDpi xmlns:a14="http://schemas.microsoft.com/office/drawing/2010/main" val="0"/>
                  </a:ext>
                </a:extLst>
              </a:blip>
              <a:stretch>
                <a:fillRect/>
              </a:stretch>
            </p:blipFill>
            <p:spPr bwMode="auto">
              <a:xfrm>
                <a:off x="7347793" y="2550"/>
                <a:ext cx="866065" cy="866065"/>
              </a:xfrm>
              <a:prstGeom prst="rect">
                <a:avLst/>
              </a:prstGeom>
              <a:noFill/>
            </p:spPr>
          </p:pic>
          <p:pic>
            <p:nvPicPr>
              <p:cNvPr id="244" name="Picture 7" descr="\\MAGNUM\Projects\Microsoft\Cloud Power FY12\Design\ICONS_PNG\Gears.png">
                <a:extLst>
                  <a:ext uri="{FF2B5EF4-FFF2-40B4-BE49-F238E27FC236}">
                    <a16:creationId xmlns:a16="http://schemas.microsoft.com/office/drawing/2014/main" id="{1167B2C7-C3B7-405B-A223-09584E1D34C8}"/>
                  </a:ext>
                </a:extLst>
              </p:cNvPr>
              <p:cNvPicPr>
                <a:picLocks noChangeAspect="1" noChangeArrowheads="1"/>
              </p:cNvPicPr>
              <p:nvPr/>
            </p:nvPicPr>
            <p:blipFill>
              <a:blip r:embed="rId10" cstate="print">
                <a:lum bright="100000"/>
                <a:extLst>
                  <a:ext uri="{28A0092B-C50C-407E-A947-70E740481C1C}">
                    <a14:useLocalDpi xmlns:a14="http://schemas.microsoft.com/office/drawing/2010/main" val="0"/>
                  </a:ext>
                </a:extLst>
              </a:blip>
              <a:srcRect/>
              <a:stretch>
                <a:fillRect/>
              </a:stretch>
            </p:blipFill>
            <p:spPr bwMode="auto">
              <a:xfrm>
                <a:off x="7555472" y="246779"/>
                <a:ext cx="449804" cy="449804"/>
              </a:xfrm>
              <a:prstGeom prst="rect">
                <a:avLst/>
              </a:prstGeom>
              <a:noFill/>
            </p:spPr>
          </p:pic>
        </p:grpSp>
      </p:grpSp>
      <p:grpSp>
        <p:nvGrpSpPr>
          <p:cNvPr id="4" name="Group 3"/>
          <p:cNvGrpSpPr/>
          <p:nvPr/>
        </p:nvGrpSpPr>
        <p:grpSpPr>
          <a:xfrm>
            <a:off x="6212856" y="1495220"/>
            <a:ext cx="2661657" cy="284303"/>
            <a:chOff x="6233890" y="1952533"/>
            <a:chExt cx="2662728" cy="284417"/>
          </a:xfrm>
        </p:grpSpPr>
        <p:grpSp>
          <p:nvGrpSpPr>
            <p:cNvPr id="79" name="Group 78"/>
            <p:cNvGrpSpPr/>
            <p:nvPr/>
          </p:nvGrpSpPr>
          <p:grpSpPr>
            <a:xfrm>
              <a:off x="6233890" y="1952533"/>
              <a:ext cx="2662728" cy="284417"/>
              <a:chOff x="6233890" y="1952533"/>
              <a:chExt cx="2662728" cy="284417"/>
            </a:xfrm>
          </p:grpSpPr>
          <p:sp>
            <p:nvSpPr>
              <p:cNvPr id="76" name="Rectangle 75"/>
              <p:cNvSpPr/>
              <p:nvPr/>
            </p:nvSpPr>
            <p:spPr>
              <a:xfrm>
                <a:off x="6233890" y="1952533"/>
                <a:ext cx="2662728" cy="284417"/>
              </a:xfrm>
              <a:prstGeom prst="rect">
                <a:avLst/>
              </a:prstGeom>
            </p:spPr>
            <p:txBody>
              <a:bodyPr wrap="square" anchor="ctr">
                <a:spAutoFit/>
              </a:bodyPr>
              <a:lstStyle/>
              <a:p>
                <a:pPr marL="171382" algn="ctr" defTabSz="914038">
                  <a:lnSpc>
                    <a:spcPct val="90000"/>
                  </a:lnSpc>
                  <a:defRPr/>
                </a:pPr>
                <a:r>
                  <a:rPr lang="en-US" sz="1400" i="1" kern="0" dirty="0">
                    <a:solidFill>
                      <a:sysClr val="windowText" lastClr="000000"/>
                    </a:solidFill>
                  </a:rPr>
                  <a:t>On Demand Detonation</a:t>
                </a:r>
              </a:p>
            </p:txBody>
          </p:sp>
          <p:sp>
            <p:nvSpPr>
              <p:cNvPr id="221" name="Freeform 20"/>
              <p:cNvSpPr>
                <a:spLocks noChangeAspect="1" noEditPoints="1"/>
              </p:cNvSpPr>
              <p:nvPr/>
            </p:nvSpPr>
            <p:spPr bwMode="black">
              <a:xfrm>
                <a:off x="6541848" y="2032463"/>
                <a:ext cx="187820" cy="12187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2E75B6"/>
              </a:solidFill>
              <a:extLst/>
            </p:spPr>
            <p:txBody>
              <a:bodyPr vert="horz" wrap="square" lIns="82207" tIns="41103" rIns="82207" bIns="41103" numCol="1" anchor="t" anchorCtr="0" compatLnSpc="1">
                <a:prstTxWarp prst="textNoShape">
                  <a:avLst/>
                </a:prstTxWarp>
              </a:bodyPr>
              <a:lstStyle/>
              <a:p>
                <a:pPr defTabSz="913376">
                  <a:lnSpc>
                    <a:spcPct val="90000"/>
                  </a:lnSpc>
                  <a:defRPr/>
                </a:pPr>
                <a:endParaRPr lang="en-US" sz="900" kern="0" dirty="0">
                  <a:solidFill>
                    <a:srgbClr val="FFFFFF"/>
                  </a:solidFill>
                </a:endParaRPr>
              </a:p>
            </p:txBody>
          </p:sp>
        </p:grpSp>
        <p:sp>
          <p:nvSpPr>
            <p:cNvPr id="131" name="Freeform 258"/>
            <p:cNvSpPr>
              <a:spLocks noEditPoints="1"/>
            </p:cNvSpPr>
            <p:nvPr/>
          </p:nvSpPr>
          <p:spPr bwMode="auto">
            <a:xfrm>
              <a:off x="6312465" y="2036917"/>
              <a:ext cx="164980" cy="117423"/>
            </a:xfrm>
            <a:custGeom>
              <a:avLst/>
              <a:gdLst>
                <a:gd name="T0" fmla="*/ 2450 w 2450"/>
                <a:gd name="T1" fmla="*/ 472 h 1743"/>
                <a:gd name="T2" fmla="*/ 2450 w 2450"/>
                <a:gd name="T3" fmla="*/ 1743 h 1743"/>
                <a:gd name="T4" fmla="*/ 0 w 2450"/>
                <a:gd name="T5" fmla="*/ 1743 h 1743"/>
                <a:gd name="T6" fmla="*/ 0 w 2450"/>
                <a:gd name="T7" fmla="*/ 500 h 1743"/>
                <a:gd name="T8" fmla="*/ 1195 w 2450"/>
                <a:gd name="T9" fmla="*/ 1163 h 1743"/>
                <a:gd name="T10" fmla="*/ 1200 w 2450"/>
                <a:gd name="T11" fmla="*/ 1154 h 1743"/>
                <a:gd name="T12" fmla="*/ 1204 w 2450"/>
                <a:gd name="T13" fmla="*/ 1163 h 1743"/>
                <a:gd name="T14" fmla="*/ 2450 w 2450"/>
                <a:gd name="T15" fmla="*/ 472 h 1743"/>
                <a:gd name="T16" fmla="*/ 0 w 2450"/>
                <a:gd name="T17" fmla="*/ 0 h 1743"/>
                <a:gd name="T18" fmla="*/ 2450 w 2450"/>
                <a:gd name="T19" fmla="*/ 0 h 1743"/>
                <a:gd name="T20" fmla="*/ 2450 w 2450"/>
                <a:gd name="T21" fmla="*/ 185 h 1743"/>
                <a:gd name="T22" fmla="*/ 1200 w 2450"/>
                <a:gd name="T23" fmla="*/ 878 h 1743"/>
                <a:gd name="T24" fmla="*/ 0 w 2450"/>
                <a:gd name="T25" fmla="*/ 212 h 1743"/>
                <a:gd name="T26" fmla="*/ 0 w 2450"/>
                <a:gd name="T27"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0" h="1743">
                  <a:moveTo>
                    <a:pt x="2450" y="472"/>
                  </a:moveTo>
                  <a:lnTo>
                    <a:pt x="2450" y="1743"/>
                  </a:lnTo>
                  <a:lnTo>
                    <a:pt x="0" y="1743"/>
                  </a:lnTo>
                  <a:lnTo>
                    <a:pt x="0" y="500"/>
                  </a:lnTo>
                  <a:lnTo>
                    <a:pt x="1195" y="1163"/>
                  </a:lnTo>
                  <a:lnTo>
                    <a:pt x="1200" y="1154"/>
                  </a:lnTo>
                  <a:lnTo>
                    <a:pt x="1204" y="1163"/>
                  </a:lnTo>
                  <a:lnTo>
                    <a:pt x="2450" y="472"/>
                  </a:lnTo>
                  <a:close/>
                  <a:moveTo>
                    <a:pt x="0" y="0"/>
                  </a:moveTo>
                  <a:lnTo>
                    <a:pt x="2450" y="0"/>
                  </a:lnTo>
                  <a:lnTo>
                    <a:pt x="2450" y="185"/>
                  </a:lnTo>
                  <a:lnTo>
                    <a:pt x="1200" y="878"/>
                  </a:lnTo>
                  <a:lnTo>
                    <a:pt x="0" y="212"/>
                  </a:lnTo>
                  <a:lnTo>
                    <a:pt x="0" y="0"/>
                  </a:lnTo>
                  <a:close/>
                </a:path>
              </a:pathLst>
            </a:custGeom>
            <a:solidFill>
              <a:schemeClr val="accent1"/>
            </a:solidFill>
            <a:ln w="0">
              <a:noFill/>
              <a:prstDash val="solid"/>
              <a:round/>
              <a:headEnd/>
              <a:tailEnd/>
            </a:ln>
          </p:spPr>
          <p:txBody>
            <a:bodyPr vert="horz" wrap="square" lIns="89569" tIns="44784" rIns="89569" bIns="44784" numCol="1" anchor="t" anchorCtr="0" compatLnSpc="1">
              <a:prstTxWarp prst="textNoShape">
                <a:avLst/>
              </a:prstTxWarp>
            </a:bodyPr>
            <a:lstStyle/>
            <a:p>
              <a:pPr defTabSz="913596">
                <a:lnSpc>
                  <a:spcPct val="90000"/>
                </a:lnSpc>
                <a:defRPr/>
              </a:pPr>
              <a:endParaRPr lang="en-US" sz="2156" kern="0" dirty="0">
                <a:solidFill>
                  <a:prstClr val="black"/>
                </a:solidFill>
                <a:cs typeface="Segoe UI" panose="020B0502040204020203" pitchFamily="34" charset="0"/>
              </a:endParaRPr>
            </a:p>
          </p:txBody>
        </p:sp>
      </p:grpSp>
      <p:grpSp>
        <p:nvGrpSpPr>
          <p:cNvPr id="276" name="Group 275">
            <a:extLst>
              <a:ext uri="{FF2B5EF4-FFF2-40B4-BE49-F238E27FC236}">
                <a16:creationId xmlns:a16="http://schemas.microsoft.com/office/drawing/2014/main" id="{3347BABB-0E85-4E12-831F-852B8C0D1E98}"/>
              </a:ext>
            </a:extLst>
          </p:cNvPr>
          <p:cNvGrpSpPr/>
          <p:nvPr/>
        </p:nvGrpSpPr>
        <p:grpSpPr>
          <a:xfrm>
            <a:off x="496137" y="3722000"/>
            <a:ext cx="5429899" cy="544664"/>
            <a:chOff x="494901" y="3493429"/>
            <a:chExt cx="5507881" cy="544883"/>
          </a:xfrm>
        </p:grpSpPr>
        <p:sp>
          <p:nvSpPr>
            <p:cNvPr id="204" name="Hexagon 203">
              <a:hlinkClick r:id="rId15"/>
            </p:cNvPr>
            <p:cNvSpPr/>
            <p:nvPr/>
          </p:nvSpPr>
          <p:spPr>
            <a:xfrm>
              <a:off x="536335" y="3493429"/>
              <a:ext cx="5466447" cy="533740"/>
            </a:xfrm>
            <a:prstGeom prst="hexagon">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defTabSz="914038">
                <a:lnSpc>
                  <a:spcPct val="90000"/>
                </a:lnSpc>
                <a:defRPr/>
              </a:pPr>
              <a:r>
                <a:rPr lang="en-US" sz="1600" kern="0" dirty="0">
                  <a:solidFill>
                    <a:sysClr val="windowText" lastClr="000000"/>
                  </a:solidFill>
                </a:rPr>
                <a:t>Machine Learning</a:t>
              </a:r>
            </a:p>
            <a:p>
              <a:pPr algn="ctr" defTabSz="914038">
                <a:lnSpc>
                  <a:spcPct val="90000"/>
                </a:lnSpc>
                <a:defRPr/>
              </a:pPr>
              <a:endParaRPr lang="en-US" sz="1600" kern="0" dirty="0">
                <a:solidFill>
                  <a:sysClr val="windowText" lastClr="000000"/>
                </a:solidFill>
              </a:endParaRPr>
            </a:p>
          </p:txBody>
        </p:sp>
        <p:sp>
          <p:nvSpPr>
            <p:cNvPr id="28" name="Rectangle 27">
              <a:extLst>
                <a:ext uri="{FF2B5EF4-FFF2-40B4-BE49-F238E27FC236}">
                  <a16:creationId xmlns:a16="http://schemas.microsoft.com/office/drawing/2014/main" id="{618D78BA-8A11-4E38-B047-4EDEC0325215}"/>
                </a:ext>
              </a:extLst>
            </p:cNvPr>
            <p:cNvSpPr/>
            <p:nvPr/>
          </p:nvSpPr>
          <p:spPr>
            <a:xfrm>
              <a:off x="494901" y="3753895"/>
              <a:ext cx="2024249" cy="284417"/>
            </a:xfrm>
            <a:prstGeom prst="rect">
              <a:avLst/>
            </a:prstGeom>
          </p:spPr>
          <p:txBody>
            <a:bodyPr wrap="none">
              <a:spAutoFit/>
            </a:bodyPr>
            <a:lstStyle/>
            <a:p>
              <a:pPr marL="171382" algn="ctr" defTabSz="914038">
                <a:lnSpc>
                  <a:spcPct val="90000"/>
                </a:lnSpc>
                <a:defRPr/>
              </a:pPr>
              <a:r>
                <a:rPr lang="en-US" sz="1400" i="1" kern="0" dirty="0">
                  <a:solidFill>
                    <a:sysClr val="windowText" lastClr="000000"/>
                  </a:solidFill>
                </a:rPr>
                <a:t>Blocking Risky Events</a:t>
              </a:r>
            </a:p>
          </p:txBody>
        </p:sp>
        <p:pic>
          <p:nvPicPr>
            <p:cNvPr id="265" name="Picture 264">
              <a:extLst>
                <a:ext uri="{FF2B5EF4-FFF2-40B4-BE49-F238E27FC236}">
                  <a16:creationId xmlns:a16="http://schemas.microsoft.com/office/drawing/2014/main" id="{3795D18E-E80F-46FD-977B-B34555787C0A}"/>
                </a:ext>
              </a:extLst>
            </p:cNvPr>
            <p:cNvPicPr>
              <a:picLocks noChangeAspect="1"/>
            </p:cNvPicPr>
            <p:nvPr/>
          </p:nvPicPr>
          <p:blipFill>
            <a:blip r:embed="rId13"/>
            <a:stretch>
              <a:fillRect/>
            </a:stretch>
          </p:blipFill>
          <p:spPr>
            <a:xfrm>
              <a:off x="1132285" y="3519824"/>
              <a:ext cx="288687" cy="288688"/>
            </a:xfrm>
            <a:prstGeom prst="rect">
              <a:avLst/>
            </a:prstGeom>
          </p:spPr>
        </p:pic>
        <p:sp>
          <p:nvSpPr>
            <p:cNvPr id="275" name="Freeform 258">
              <a:extLst>
                <a:ext uri="{FF2B5EF4-FFF2-40B4-BE49-F238E27FC236}">
                  <a16:creationId xmlns:a16="http://schemas.microsoft.com/office/drawing/2014/main" id="{CABD22D0-7448-4C53-A77E-B1490E96708B}"/>
                </a:ext>
              </a:extLst>
            </p:cNvPr>
            <p:cNvSpPr>
              <a:spLocks noEditPoints="1"/>
            </p:cNvSpPr>
            <p:nvPr/>
          </p:nvSpPr>
          <p:spPr bwMode="auto">
            <a:xfrm>
              <a:off x="821738" y="3607690"/>
              <a:ext cx="197273" cy="140407"/>
            </a:xfrm>
            <a:custGeom>
              <a:avLst/>
              <a:gdLst>
                <a:gd name="T0" fmla="*/ 2450 w 2450"/>
                <a:gd name="T1" fmla="*/ 472 h 1743"/>
                <a:gd name="T2" fmla="*/ 2450 w 2450"/>
                <a:gd name="T3" fmla="*/ 1743 h 1743"/>
                <a:gd name="T4" fmla="*/ 0 w 2450"/>
                <a:gd name="T5" fmla="*/ 1743 h 1743"/>
                <a:gd name="T6" fmla="*/ 0 w 2450"/>
                <a:gd name="T7" fmla="*/ 500 h 1743"/>
                <a:gd name="T8" fmla="*/ 1195 w 2450"/>
                <a:gd name="T9" fmla="*/ 1163 h 1743"/>
                <a:gd name="T10" fmla="*/ 1200 w 2450"/>
                <a:gd name="T11" fmla="*/ 1154 h 1743"/>
                <a:gd name="T12" fmla="*/ 1204 w 2450"/>
                <a:gd name="T13" fmla="*/ 1163 h 1743"/>
                <a:gd name="T14" fmla="*/ 2450 w 2450"/>
                <a:gd name="T15" fmla="*/ 472 h 1743"/>
                <a:gd name="T16" fmla="*/ 0 w 2450"/>
                <a:gd name="T17" fmla="*/ 0 h 1743"/>
                <a:gd name="T18" fmla="*/ 2450 w 2450"/>
                <a:gd name="T19" fmla="*/ 0 h 1743"/>
                <a:gd name="T20" fmla="*/ 2450 w 2450"/>
                <a:gd name="T21" fmla="*/ 185 h 1743"/>
                <a:gd name="T22" fmla="*/ 1200 w 2450"/>
                <a:gd name="T23" fmla="*/ 878 h 1743"/>
                <a:gd name="T24" fmla="*/ 0 w 2450"/>
                <a:gd name="T25" fmla="*/ 212 h 1743"/>
                <a:gd name="T26" fmla="*/ 0 w 2450"/>
                <a:gd name="T27"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0" h="1743">
                  <a:moveTo>
                    <a:pt x="2450" y="472"/>
                  </a:moveTo>
                  <a:lnTo>
                    <a:pt x="2450" y="1743"/>
                  </a:lnTo>
                  <a:lnTo>
                    <a:pt x="0" y="1743"/>
                  </a:lnTo>
                  <a:lnTo>
                    <a:pt x="0" y="500"/>
                  </a:lnTo>
                  <a:lnTo>
                    <a:pt x="1195" y="1163"/>
                  </a:lnTo>
                  <a:lnTo>
                    <a:pt x="1200" y="1154"/>
                  </a:lnTo>
                  <a:lnTo>
                    <a:pt x="1204" y="1163"/>
                  </a:lnTo>
                  <a:lnTo>
                    <a:pt x="2450" y="472"/>
                  </a:lnTo>
                  <a:close/>
                  <a:moveTo>
                    <a:pt x="0" y="0"/>
                  </a:moveTo>
                  <a:lnTo>
                    <a:pt x="2450" y="0"/>
                  </a:lnTo>
                  <a:lnTo>
                    <a:pt x="2450" y="185"/>
                  </a:lnTo>
                  <a:lnTo>
                    <a:pt x="1200" y="878"/>
                  </a:lnTo>
                  <a:lnTo>
                    <a:pt x="0" y="212"/>
                  </a:lnTo>
                  <a:lnTo>
                    <a:pt x="0" y="0"/>
                  </a:lnTo>
                  <a:close/>
                </a:path>
              </a:pathLst>
            </a:custGeom>
            <a:solidFill>
              <a:schemeClr val="accent1"/>
            </a:solidFill>
            <a:ln w="0">
              <a:noFill/>
              <a:prstDash val="solid"/>
              <a:round/>
              <a:headEnd/>
              <a:tailEnd/>
            </a:ln>
          </p:spPr>
          <p:txBody>
            <a:bodyPr vert="horz" wrap="square" lIns="89569" tIns="44784" rIns="89569" bIns="44784" numCol="1" anchor="t" anchorCtr="0" compatLnSpc="1">
              <a:prstTxWarp prst="textNoShape">
                <a:avLst/>
              </a:prstTxWarp>
            </a:bodyPr>
            <a:lstStyle/>
            <a:p>
              <a:pPr defTabSz="913596">
                <a:lnSpc>
                  <a:spcPct val="90000"/>
                </a:lnSpc>
                <a:defRPr/>
              </a:pPr>
              <a:endParaRPr lang="en-US" sz="2156" kern="0" dirty="0">
                <a:solidFill>
                  <a:prstClr val="black"/>
                </a:solidFill>
                <a:cs typeface="Segoe UI" panose="020B0502040204020203" pitchFamily="34" charset="0"/>
              </a:endParaRPr>
            </a:p>
          </p:txBody>
        </p:sp>
      </p:grpSp>
      <p:grpSp>
        <p:nvGrpSpPr>
          <p:cNvPr id="31" name="Group 30">
            <a:extLst>
              <a:ext uri="{FF2B5EF4-FFF2-40B4-BE49-F238E27FC236}">
                <a16:creationId xmlns:a16="http://schemas.microsoft.com/office/drawing/2014/main" id="{CB70DC06-6365-4C3F-8049-0ABCADEA2EF3}"/>
              </a:ext>
            </a:extLst>
          </p:cNvPr>
          <p:cNvGrpSpPr/>
          <p:nvPr/>
        </p:nvGrpSpPr>
        <p:grpSpPr>
          <a:xfrm>
            <a:off x="4014815" y="3763191"/>
            <a:ext cx="1838481" cy="498708"/>
            <a:chOff x="3863920" y="3533519"/>
            <a:chExt cx="1962106" cy="532243"/>
          </a:xfrm>
        </p:grpSpPr>
        <p:sp>
          <p:nvSpPr>
            <p:cNvPr id="11" name="Rectangle 10">
              <a:extLst>
                <a:ext uri="{FF2B5EF4-FFF2-40B4-BE49-F238E27FC236}">
                  <a16:creationId xmlns:a16="http://schemas.microsoft.com/office/drawing/2014/main" id="{2EC97148-3BC9-44E4-B4DD-A113281ADA8E}"/>
                </a:ext>
              </a:extLst>
            </p:cNvPr>
            <p:cNvSpPr/>
            <p:nvPr/>
          </p:nvSpPr>
          <p:spPr>
            <a:xfrm>
              <a:off x="3863920" y="3762342"/>
              <a:ext cx="1962106" cy="303420"/>
            </a:xfrm>
            <a:prstGeom prst="rect">
              <a:avLst/>
            </a:prstGeom>
          </p:spPr>
          <p:txBody>
            <a:bodyPr wrap="none">
              <a:spAutoFit/>
            </a:bodyPr>
            <a:lstStyle/>
            <a:p>
              <a:pPr marL="171382" algn="ctr" defTabSz="914038">
                <a:lnSpc>
                  <a:spcPct val="90000"/>
                </a:lnSpc>
                <a:defRPr/>
              </a:pPr>
              <a:r>
                <a:rPr lang="en-US" sz="1400" i="1" kern="0" dirty="0">
                  <a:solidFill>
                    <a:sysClr val="windowText" lastClr="000000"/>
                  </a:solidFill>
                </a:rPr>
                <a:t>Anomaly Detection</a:t>
              </a:r>
            </a:p>
          </p:txBody>
        </p:sp>
        <p:grpSp>
          <p:nvGrpSpPr>
            <p:cNvPr id="29" name="Group 28">
              <a:extLst>
                <a:ext uri="{FF2B5EF4-FFF2-40B4-BE49-F238E27FC236}">
                  <a16:creationId xmlns:a16="http://schemas.microsoft.com/office/drawing/2014/main" id="{9706D7AA-F9E0-48D3-AD41-19A9C919445D}"/>
                </a:ext>
              </a:extLst>
            </p:cNvPr>
            <p:cNvGrpSpPr/>
            <p:nvPr/>
          </p:nvGrpSpPr>
          <p:grpSpPr>
            <a:xfrm>
              <a:off x="4000979" y="3533519"/>
              <a:ext cx="1796258" cy="341089"/>
              <a:chOff x="4000979" y="3533519"/>
              <a:chExt cx="1796258" cy="341089"/>
            </a:xfrm>
          </p:grpSpPr>
          <p:pic>
            <p:nvPicPr>
              <p:cNvPr id="205" name="Picture 17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619979" y="3596329"/>
                <a:ext cx="177258" cy="17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 name="Picture 205"/>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83719" y="3611161"/>
                <a:ext cx="259196" cy="173225"/>
              </a:xfrm>
              <a:prstGeom prst="rect">
                <a:avLst/>
              </a:prstGeom>
            </p:spPr>
          </p:pic>
          <p:pic>
            <p:nvPicPr>
              <p:cNvPr id="222" name="Picture 221">
                <a:extLst>
                  <a:ext uri="{FF2B5EF4-FFF2-40B4-BE49-F238E27FC236}">
                    <a16:creationId xmlns:a16="http://schemas.microsoft.com/office/drawing/2014/main" id="{87583132-411D-4325-8B04-562A46121F12}"/>
                  </a:ext>
                </a:extLst>
              </p:cNvPr>
              <p:cNvPicPr>
                <a:picLocks noChangeAspect="1"/>
              </p:cNvPicPr>
              <p:nvPr/>
            </p:nvPicPr>
            <p:blipFill>
              <a:blip r:embed="rId14"/>
              <a:stretch>
                <a:fillRect/>
              </a:stretch>
            </p:blipFill>
            <p:spPr>
              <a:xfrm>
                <a:off x="5309157" y="3576585"/>
                <a:ext cx="278513" cy="183431"/>
              </a:xfrm>
              <a:prstGeom prst="rect">
                <a:avLst/>
              </a:prstGeom>
            </p:spPr>
          </p:pic>
          <p:sp>
            <p:nvSpPr>
              <p:cNvPr id="246" name="Freeform 20">
                <a:extLst>
                  <a:ext uri="{FF2B5EF4-FFF2-40B4-BE49-F238E27FC236}">
                    <a16:creationId xmlns:a16="http://schemas.microsoft.com/office/drawing/2014/main" id="{5CAF9607-EFB8-48BD-9F8B-2C237C284993}"/>
                  </a:ext>
                </a:extLst>
              </p:cNvPr>
              <p:cNvSpPr>
                <a:spLocks noChangeAspect="1" noEditPoints="1"/>
              </p:cNvSpPr>
              <p:nvPr/>
            </p:nvSpPr>
            <p:spPr bwMode="black">
              <a:xfrm>
                <a:off x="4216104" y="3583622"/>
                <a:ext cx="230809" cy="14977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2E75B6"/>
              </a:solidFill>
              <a:extLst/>
            </p:spPr>
            <p:txBody>
              <a:bodyPr vert="horz" wrap="square" lIns="82207" tIns="41103" rIns="82207" bIns="41103" numCol="1" anchor="t" anchorCtr="0" compatLnSpc="1">
                <a:prstTxWarp prst="textNoShape">
                  <a:avLst/>
                </a:prstTxWarp>
              </a:bodyPr>
              <a:lstStyle/>
              <a:p>
                <a:pPr defTabSz="913376">
                  <a:lnSpc>
                    <a:spcPct val="90000"/>
                  </a:lnSpc>
                  <a:defRPr/>
                </a:pPr>
                <a:endParaRPr lang="en-US" sz="900" kern="0" dirty="0">
                  <a:solidFill>
                    <a:srgbClr val="FFFFFF"/>
                  </a:solidFill>
                </a:endParaRPr>
              </a:p>
            </p:txBody>
          </p:sp>
          <p:pic>
            <p:nvPicPr>
              <p:cNvPr id="248" name="Picture 247">
                <a:extLst>
                  <a:ext uri="{FF2B5EF4-FFF2-40B4-BE49-F238E27FC236}">
                    <a16:creationId xmlns:a16="http://schemas.microsoft.com/office/drawing/2014/main" id="{B046A747-CDE3-41C1-A30D-ADBE10B61C93}"/>
                  </a:ext>
                </a:extLst>
              </p:cNvPr>
              <p:cNvPicPr>
                <a:picLocks noChangeAspect="1"/>
              </p:cNvPicPr>
              <p:nvPr/>
            </p:nvPicPr>
            <p:blipFill>
              <a:blip r:embed="rId13"/>
              <a:stretch>
                <a:fillRect/>
              </a:stretch>
            </p:blipFill>
            <p:spPr>
              <a:xfrm>
                <a:off x="4712184" y="3533519"/>
                <a:ext cx="241430" cy="241431"/>
              </a:xfrm>
              <a:prstGeom prst="rect">
                <a:avLst/>
              </a:prstGeom>
            </p:spPr>
          </p:pic>
          <p:sp>
            <p:nvSpPr>
              <p:cNvPr id="249" name="Freeform 258">
                <a:extLst>
                  <a:ext uri="{FF2B5EF4-FFF2-40B4-BE49-F238E27FC236}">
                    <a16:creationId xmlns:a16="http://schemas.microsoft.com/office/drawing/2014/main" id="{504672C2-B69C-4732-96C4-3C48C3BBC774}"/>
                  </a:ext>
                </a:extLst>
              </p:cNvPr>
              <p:cNvSpPr>
                <a:spLocks noEditPoints="1"/>
              </p:cNvSpPr>
              <p:nvPr/>
            </p:nvSpPr>
            <p:spPr bwMode="auto">
              <a:xfrm>
                <a:off x="4000979" y="3561753"/>
                <a:ext cx="164980" cy="117423"/>
              </a:xfrm>
              <a:custGeom>
                <a:avLst/>
                <a:gdLst>
                  <a:gd name="T0" fmla="*/ 2450 w 2450"/>
                  <a:gd name="T1" fmla="*/ 472 h 1743"/>
                  <a:gd name="T2" fmla="*/ 2450 w 2450"/>
                  <a:gd name="T3" fmla="*/ 1743 h 1743"/>
                  <a:gd name="T4" fmla="*/ 0 w 2450"/>
                  <a:gd name="T5" fmla="*/ 1743 h 1743"/>
                  <a:gd name="T6" fmla="*/ 0 w 2450"/>
                  <a:gd name="T7" fmla="*/ 500 h 1743"/>
                  <a:gd name="T8" fmla="*/ 1195 w 2450"/>
                  <a:gd name="T9" fmla="*/ 1163 h 1743"/>
                  <a:gd name="T10" fmla="*/ 1200 w 2450"/>
                  <a:gd name="T11" fmla="*/ 1154 h 1743"/>
                  <a:gd name="T12" fmla="*/ 1204 w 2450"/>
                  <a:gd name="T13" fmla="*/ 1163 h 1743"/>
                  <a:gd name="T14" fmla="*/ 2450 w 2450"/>
                  <a:gd name="T15" fmla="*/ 472 h 1743"/>
                  <a:gd name="T16" fmla="*/ 0 w 2450"/>
                  <a:gd name="T17" fmla="*/ 0 h 1743"/>
                  <a:gd name="T18" fmla="*/ 2450 w 2450"/>
                  <a:gd name="T19" fmla="*/ 0 h 1743"/>
                  <a:gd name="T20" fmla="*/ 2450 w 2450"/>
                  <a:gd name="T21" fmla="*/ 185 h 1743"/>
                  <a:gd name="T22" fmla="*/ 1200 w 2450"/>
                  <a:gd name="T23" fmla="*/ 878 h 1743"/>
                  <a:gd name="T24" fmla="*/ 0 w 2450"/>
                  <a:gd name="T25" fmla="*/ 212 h 1743"/>
                  <a:gd name="T26" fmla="*/ 0 w 2450"/>
                  <a:gd name="T27" fmla="*/ 0 h 1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0" h="1743">
                    <a:moveTo>
                      <a:pt x="2450" y="472"/>
                    </a:moveTo>
                    <a:lnTo>
                      <a:pt x="2450" y="1743"/>
                    </a:lnTo>
                    <a:lnTo>
                      <a:pt x="0" y="1743"/>
                    </a:lnTo>
                    <a:lnTo>
                      <a:pt x="0" y="500"/>
                    </a:lnTo>
                    <a:lnTo>
                      <a:pt x="1195" y="1163"/>
                    </a:lnTo>
                    <a:lnTo>
                      <a:pt x="1200" y="1154"/>
                    </a:lnTo>
                    <a:lnTo>
                      <a:pt x="1204" y="1163"/>
                    </a:lnTo>
                    <a:lnTo>
                      <a:pt x="2450" y="472"/>
                    </a:lnTo>
                    <a:close/>
                    <a:moveTo>
                      <a:pt x="0" y="0"/>
                    </a:moveTo>
                    <a:lnTo>
                      <a:pt x="2450" y="0"/>
                    </a:lnTo>
                    <a:lnTo>
                      <a:pt x="2450" y="185"/>
                    </a:lnTo>
                    <a:lnTo>
                      <a:pt x="1200" y="878"/>
                    </a:lnTo>
                    <a:lnTo>
                      <a:pt x="0" y="212"/>
                    </a:lnTo>
                    <a:lnTo>
                      <a:pt x="0" y="0"/>
                    </a:lnTo>
                    <a:close/>
                  </a:path>
                </a:pathLst>
              </a:custGeom>
              <a:solidFill>
                <a:schemeClr val="accent1"/>
              </a:solidFill>
              <a:ln w="0">
                <a:noFill/>
                <a:prstDash val="solid"/>
                <a:round/>
                <a:headEnd/>
                <a:tailEnd/>
              </a:ln>
            </p:spPr>
            <p:txBody>
              <a:bodyPr vert="horz" wrap="square" lIns="89569" tIns="44784" rIns="89569" bIns="44784" numCol="1" anchor="t" anchorCtr="0" compatLnSpc="1">
                <a:prstTxWarp prst="textNoShape">
                  <a:avLst/>
                </a:prstTxWarp>
              </a:bodyPr>
              <a:lstStyle/>
              <a:p>
                <a:pPr defTabSz="913596">
                  <a:lnSpc>
                    <a:spcPct val="90000"/>
                  </a:lnSpc>
                  <a:defRPr/>
                </a:pPr>
                <a:endParaRPr lang="en-US" sz="2156" kern="0" dirty="0">
                  <a:solidFill>
                    <a:prstClr val="black"/>
                  </a:solidFill>
                  <a:cs typeface="Segoe UI" panose="020B0502040204020203" pitchFamily="34" charset="0"/>
                </a:endParaRPr>
              </a:p>
            </p:txBody>
          </p:sp>
          <p:grpSp>
            <p:nvGrpSpPr>
              <p:cNvPr id="250" name="Group 249">
                <a:extLst>
                  <a:ext uri="{FF2B5EF4-FFF2-40B4-BE49-F238E27FC236}">
                    <a16:creationId xmlns:a16="http://schemas.microsoft.com/office/drawing/2014/main" id="{04013CFC-F000-42B5-97C1-E81BFC866836}"/>
                  </a:ext>
                </a:extLst>
              </p:cNvPr>
              <p:cNvGrpSpPr/>
              <p:nvPr/>
            </p:nvGrpSpPr>
            <p:grpSpPr>
              <a:xfrm>
                <a:off x="4909461" y="3540021"/>
                <a:ext cx="372962" cy="334587"/>
                <a:chOff x="6677072" y="-128440"/>
                <a:chExt cx="1536786" cy="1378659"/>
              </a:xfrm>
            </p:grpSpPr>
            <p:pic>
              <p:nvPicPr>
                <p:cNvPr id="253" name="Picture 252">
                  <a:extLst>
                    <a:ext uri="{FF2B5EF4-FFF2-40B4-BE49-F238E27FC236}">
                      <a16:creationId xmlns:a16="http://schemas.microsoft.com/office/drawing/2014/main" id="{FDF2E3E7-2F74-4237-82F9-7503D8BD3C47}"/>
                    </a:ext>
                  </a:extLst>
                </p:cNvPr>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677072" y="-128440"/>
                  <a:ext cx="1268365" cy="1378659"/>
                </a:xfrm>
                <a:prstGeom prst="rect">
                  <a:avLst/>
                </a:prstGeom>
              </p:spPr>
            </p:pic>
            <p:sp>
              <p:nvSpPr>
                <p:cNvPr id="254" name="Rounded Rectangle 461">
                  <a:extLst>
                    <a:ext uri="{FF2B5EF4-FFF2-40B4-BE49-F238E27FC236}">
                      <a16:creationId xmlns:a16="http://schemas.microsoft.com/office/drawing/2014/main" id="{30B79318-68E6-4F2B-96CF-1FF9C035CC04}"/>
                    </a:ext>
                  </a:extLst>
                </p:cNvPr>
                <p:cNvSpPr/>
                <p:nvPr/>
              </p:nvSpPr>
              <p:spPr bwMode="auto">
                <a:xfrm>
                  <a:off x="7470440" y="186511"/>
                  <a:ext cx="618803" cy="499542"/>
                </a:xfrm>
                <a:prstGeom prst="roundRect">
                  <a:avLst>
                    <a:gd name="adj" fmla="val 6065"/>
                  </a:avLst>
                </a:prstGeom>
                <a:solidFill>
                  <a:srgbClr val="0255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320" tIns="51162" rIns="51162" bIns="102320" numCol="1" spcCol="0" rtlCol="0" fromWordArt="0" anchor="b" anchorCtr="0" forceAA="0" compatLnSpc="1">
                  <a:prstTxWarp prst="textNoShape">
                    <a:avLst/>
                  </a:prstTxWarp>
                  <a:noAutofit/>
                </a:bodyPr>
                <a:lstStyle/>
                <a:p>
                  <a:pPr defTabSz="1022791" fontAlgn="base">
                    <a:lnSpc>
                      <a:spcPct val="90000"/>
                    </a:lnSpc>
                    <a:spcBef>
                      <a:spcPct val="0"/>
                    </a:spcBef>
                    <a:spcAft>
                      <a:spcPct val="0"/>
                    </a:spcAft>
                    <a:defRPr/>
                  </a:pPr>
                  <a:endParaRPr lang="en-US" sz="1798" kern="0" spc="-56" dirty="0" err="1">
                    <a:gradFill>
                      <a:gsLst>
                        <a:gs pos="0">
                          <a:srgbClr val="FFFFFF"/>
                        </a:gs>
                        <a:gs pos="100000">
                          <a:srgbClr val="FFFFFF"/>
                        </a:gs>
                      </a:gsLst>
                      <a:lin ang="5400000" scaled="0"/>
                    </a:gradFill>
                    <a:ea typeface="Segoe UI" pitchFamily="34" charset="0"/>
                    <a:cs typeface="Segoe UI" pitchFamily="34" charset="0"/>
                  </a:endParaRPr>
                </a:p>
              </p:txBody>
            </p:sp>
            <p:pic>
              <p:nvPicPr>
                <p:cNvPr id="255" name="Picture 8" descr="\\MAGNUM\Projects\Microsoft\Cloud Power FY12\Design\Icons\PNGs\Cross Platform.png">
                  <a:extLst>
                    <a:ext uri="{FF2B5EF4-FFF2-40B4-BE49-F238E27FC236}">
                      <a16:creationId xmlns:a16="http://schemas.microsoft.com/office/drawing/2014/main" id="{CA6B4F7F-8D24-4240-A9D6-8188CC6CA7E9}"/>
                    </a:ext>
                  </a:extLst>
                </p:cNvPr>
                <p:cNvPicPr>
                  <a:picLocks noChangeAspect="1" noChangeArrowheads="1"/>
                </p:cNvPicPr>
                <p:nvPr/>
              </p:nvPicPr>
              <p:blipFill>
                <a:blip r:embed="rId9" cstate="print">
                  <a:lum bright="100000"/>
                  <a:extLst>
                    <a:ext uri="{28A0092B-C50C-407E-A947-70E740481C1C}">
                      <a14:useLocalDpi xmlns:a14="http://schemas.microsoft.com/office/drawing/2010/main" val="0"/>
                    </a:ext>
                  </a:extLst>
                </a:blip>
                <a:stretch>
                  <a:fillRect/>
                </a:stretch>
              </p:blipFill>
              <p:spPr bwMode="auto">
                <a:xfrm>
                  <a:off x="7347793" y="2550"/>
                  <a:ext cx="866065" cy="866065"/>
                </a:xfrm>
                <a:prstGeom prst="rect">
                  <a:avLst/>
                </a:prstGeom>
                <a:noFill/>
              </p:spPr>
            </p:pic>
            <p:pic>
              <p:nvPicPr>
                <p:cNvPr id="256" name="Picture 7" descr="\\MAGNUM\Projects\Microsoft\Cloud Power FY12\Design\ICONS_PNG\Gears.png">
                  <a:extLst>
                    <a:ext uri="{FF2B5EF4-FFF2-40B4-BE49-F238E27FC236}">
                      <a16:creationId xmlns:a16="http://schemas.microsoft.com/office/drawing/2014/main" id="{E5460CED-ABDF-4C00-859E-2D49D2C2427D}"/>
                    </a:ext>
                  </a:extLst>
                </p:cNvPr>
                <p:cNvPicPr>
                  <a:picLocks noChangeAspect="1" noChangeArrowheads="1"/>
                </p:cNvPicPr>
                <p:nvPr/>
              </p:nvPicPr>
              <p:blipFill>
                <a:blip r:embed="rId10" cstate="print">
                  <a:lum bright="100000"/>
                  <a:extLst>
                    <a:ext uri="{28A0092B-C50C-407E-A947-70E740481C1C}">
                      <a14:useLocalDpi xmlns:a14="http://schemas.microsoft.com/office/drawing/2010/main" val="0"/>
                    </a:ext>
                  </a:extLst>
                </a:blip>
                <a:srcRect/>
                <a:stretch>
                  <a:fillRect/>
                </a:stretch>
              </p:blipFill>
              <p:spPr bwMode="auto">
                <a:xfrm>
                  <a:off x="7555474" y="246779"/>
                  <a:ext cx="449805" cy="449804"/>
                </a:xfrm>
                <a:prstGeom prst="rect">
                  <a:avLst/>
                </a:prstGeom>
                <a:noFill/>
              </p:spPr>
            </p:pic>
          </p:grpSp>
        </p:grpSp>
      </p:grpSp>
    </p:spTree>
    <p:extLst>
      <p:ext uri="{BB962C8B-B14F-4D97-AF65-F5344CB8AC3E}">
        <p14:creationId xmlns:p14="http://schemas.microsoft.com/office/powerpoint/2010/main" val="82459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wipe(down)">
                                      <p:cBhvr>
                                        <p:cTn id="7" dur="500"/>
                                        <p:tgtEl>
                                          <p:spTgt spid="22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fade">
                                      <p:cBhvr>
                                        <p:cTn id="11" dur="500"/>
                                        <p:tgtEl>
                                          <p:spTgt spid="173"/>
                                        </p:tgtEl>
                                      </p:cBhvr>
                                    </p:animEffect>
                                    <p:anim calcmode="lin" valueType="num">
                                      <p:cBhvr>
                                        <p:cTn id="12" dur="500" fill="hold"/>
                                        <p:tgtEl>
                                          <p:spTgt spid="173"/>
                                        </p:tgtEl>
                                        <p:attrNameLst>
                                          <p:attrName>ppt_x</p:attrName>
                                        </p:attrNameLst>
                                      </p:cBhvr>
                                      <p:tavLst>
                                        <p:tav tm="0">
                                          <p:val>
                                            <p:strVal val="#ppt_x"/>
                                          </p:val>
                                        </p:tav>
                                        <p:tav tm="100000">
                                          <p:val>
                                            <p:strVal val="#ppt_x"/>
                                          </p:val>
                                        </p:tav>
                                      </p:tavLst>
                                    </p:anim>
                                    <p:anim calcmode="lin" valueType="num">
                                      <p:cBhvr>
                                        <p:cTn id="13" dur="500" fill="hold"/>
                                        <p:tgtEl>
                                          <p:spTgt spid="173"/>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250"/>
                                  </p:stCondLst>
                                  <p:childTnLst>
                                    <p:set>
                                      <p:cBhvr>
                                        <p:cTn id="15" dur="1" fill="hold">
                                          <p:stCondLst>
                                            <p:cond delay="0"/>
                                          </p:stCondLst>
                                        </p:cTn>
                                        <p:tgtEl>
                                          <p:spTgt spid="276"/>
                                        </p:tgtEl>
                                        <p:attrNameLst>
                                          <p:attrName>style.visibility</p:attrName>
                                        </p:attrNameLst>
                                      </p:cBhvr>
                                      <p:to>
                                        <p:strVal val="visible"/>
                                      </p:to>
                                    </p:set>
                                    <p:animEffect transition="in" filter="fade">
                                      <p:cBhvr>
                                        <p:cTn id="16" dur="500"/>
                                        <p:tgtEl>
                                          <p:spTgt spid="276"/>
                                        </p:tgtEl>
                                      </p:cBhvr>
                                    </p:animEffect>
                                    <p:anim calcmode="lin" valueType="num">
                                      <p:cBhvr>
                                        <p:cTn id="17" dur="500" fill="hold"/>
                                        <p:tgtEl>
                                          <p:spTgt spid="276"/>
                                        </p:tgtEl>
                                        <p:attrNameLst>
                                          <p:attrName>ppt_x</p:attrName>
                                        </p:attrNameLst>
                                      </p:cBhvr>
                                      <p:tavLst>
                                        <p:tav tm="0">
                                          <p:val>
                                            <p:strVal val="#ppt_x"/>
                                          </p:val>
                                        </p:tav>
                                        <p:tav tm="100000">
                                          <p:val>
                                            <p:strVal val="#ppt_x"/>
                                          </p:val>
                                        </p:tav>
                                      </p:tavLst>
                                    </p:anim>
                                    <p:anim calcmode="lin" valueType="num">
                                      <p:cBhvr>
                                        <p:cTn id="18" dur="500" fill="hold"/>
                                        <p:tgtEl>
                                          <p:spTgt spid="276"/>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500" fill="hold"/>
                                        <p:tgtEl>
                                          <p:spTgt spid="9"/>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5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anim calcmode="lin" valueType="num">
                                      <p:cBhvr>
                                        <p:cTn id="27" dur="500" fill="hold"/>
                                        <p:tgtEl>
                                          <p:spTgt spid="81"/>
                                        </p:tgtEl>
                                        <p:attrNameLst>
                                          <p:attrName>ppt_x</p:attrName>
                                        </p:attrNameLst>
                                      </p:cBhvr>
                                      <p:tavLst>
                                        <p:tav tm="0">
                                          <p:val>
                                            <p:strVal val="#ppt_x"/>
                                          </p:val>
                                        </p:tav>
                                        <p:tav tm="100000">
                                          <p:val>
                                            <p:strVal val="#ppt_x"/>
                                          </p:val>
                                        </p:tav>
                                      </p:tavLst>
                                    </p:anim>
                                    <p:anim calcmode="lin" valueType="num">
                                      <p:cBhvr>
                                        <p:cTn id="28" dur="500" fill="hold"/>
                                        <p:tgtEl>
                                          <p:spTgt spid="81"/>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00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anim calcmode="lin" valueType="num">
                                      <p:cBhvr>
                                        <p:cTn id="32" dur="500" fill="hold"/>
                                        <p:tgtEl>
                                          <p:spTgt spid="26"/>
                                        </p:tgtEl>
                                        <p:attrNameLst>
                                          <p:attrName>ppt_x</p:attrName>
                                        </p:attrNameLst>
                                      </p:cBhvr>
                                      <p:tavLst>
                                        <p:tav tm="0">
                                          <p:val>
                                            <p:strVal val="#ppt_x"/>
                                          </p:val>
                                        </p:tav>
                                        <p:tav tm="100000">
                                          <p:val>
                                            <p:strVal val="#ppt_x"/>
                                          </p:val>
                                        </p:tav>
                                      </p:tavLst>
                                    </p:anim>
                                    <p:anim calcmode="lin" valueType="num">
                                      <p:cBhvr>
                                        <p:cTn id="33" dur="500" fill="hold"/>
                                        <p:tgtEl>
                                          <p:spTgt spid="2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125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anim calcmode="lin" valueType="num">
                                      <p:cBhvr>
                                        <p:cTn id="37" dur="500" fill="hold"/>
                                        <p:tgtEl>
                                          <p:spTgt spid="27"/>
                                        </p:tgtEl>
                                        <p:attrNameLst>
                                          <p:attrName>ppt_x</p:attrName>
                                        </p:attrNameLst>
                                      </p:cBhvr>
                                      <p:tavLst>
                                        <p:tav tm="0">
                                          <p:val>
                                            <p:strVal val="#ppt_x"/>
                                          </p:val>
                                        </p:tav>
                                        <p:tav tm="100000">
                                          <p:val>
                                            <p:strVal val="#ppt_x"/>
                                          </p:val>
                                        </p:tav>
                                      </p:tavLst>
                                    </p:anim>
                                    <p:anim calcmode="lin" valueType="num">
                                      <p:cBhvr>
                                        <p:cTn id="38"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500"/>
                                        <p:tgtEl>
                                          <p:spTgt spid="21"/>
                                        </p:tgtEl>
                                      </p:cBhvr>
                                    </p:animEffect>
                                  </p:childTnLst>
                                </p:cTn>
                              </p:par>
                              <p:par>
                                <p:cTn id="44" presetID="42" presetClass="entr" presetSubtype="0" fill="hold" nodeType="withEffect">
                                  <p:stCondLst>
                                    <p:cond delay="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anim calcmode="lin" valueType="num">
                                      <p:cBhvr>
                                        <p:cTn id="47" dur="500" fill="hold"/>
                                        <p:tgtEl>
                                          <p:spTgt spid="5"/>
                                        </p:tgtEl>
                                        <p:attrNameLst>
                                          <p:attrName>ppt_x</p:attrName>
                                        </p:attrNameLst>
                                      </p:cBhvr>
                                      <p:tavLst>
                                        <p:tav tm="0">
                                          <p:val>
                                            <p:strVal val="#ppt_x"/>
                                          </p:val>
                                        </p:tav>
                                        <p:tav tm="100000">
                                          <p:val>
                                            <p:strVal val="#ppt_x"/>
                                          </p:val>
                                        </p:tav>
                                      </p:tavLst>
                                    </p:anim>
                                    <p:anim calcmode="lin" valueType="num">
                                      <p:cBhvr>
                                        <p:cTn id="48" dur="500" fill="hold"/>
                                        <p:tgtEl>
                                          <p:spTgt spid="5"/>
                                        </p:tgtEl>
                                        <p:attrNameLst>
                                          <p:attrName>ppt_y</p:attrName>
                                        </p:attrNameLst>
                                      </p:cBhvr>
                                      <p:tavLst>
                                        <p:tav tm="0">
                                          <p:val>
                                            <p:strVal val="#ppt_y+.1"/>
                                          </p:val>
                                        </p:tav>
                                        <p:tav tm="100000">
                                          <p:val>
                                            <p:strVal val="#ppt_y"/>
                                          </p:val>
                                        </p:tav>
                                      </p:tavLst>
                                    </p:anim>
                                  </p:childTnLst>
                                </p:cTn>
                              </p:par>
                              <p:par>
                                <p:cTn id="49" presetID="1" presetClass="entr" presetSubtype="0" fill="hold" nodeType="withEffect">
                                  <p:stCondLst>
                                    <p:cond delay="500"/>
                                  </p:stCondLst>
                                  <p:childTnLst>
                                    <p:set>
                                      <p:cBhvr>
                                        <p:cTn id="50" dur="1" fill="hold">
                                          <p:stCondLst>
                                            <p:cond delay="0"/>
                                          </p:stCondLst>
                                        </p:cTn>
                                        <p:tgtEl>
                                          <p:spTgt spid="31"/>
                                        </p:tgtEl>
                                        <p:attrNameLst>
                                          <p:attrName>style.visibility</p:attrName>
                                        </p:attrNameLst>
                                      </p:cBhvr>
                                      <p:to>
                                        <p:strVal val="visible"/>
                                      </p:to>
                                    </p:set>
                                  </p:childTnLst>
                                </p:cTn>
                              </p:par>
                              <p:par>
                                <p:cTn id="51" presetID="26" presetClass="emph" presetSubtype="0" fill="hold" nodeType="withEffect">
                                  <p:stCondLst>
                                    <p:cond delay="500"/>
                                  </p:stCondLst>
                                  <p:childTnLst>
                                    <p:animEffect transition="out" filter="fade">
                                      <p:cBhvr>
                                        <p:cTn id="52" dur="500" tmFilter="0, 0; .2, .5; .8, .5; 1, 0"/>
                                        <p:tgtEl>
                                          <p:spTgt spid="31"/>
                                        </p:tgtEl>
                                      </p:cBhvr>
                                    </p:animEffect>
                                    <p:animScale>
                                      <p:cBhvr>
                                        <p:cTn id="53" dur="250" autoRev="1" fill="hold"/>
                                        <p:tgtEl>
                                          <p:spTgt spid="31"/>
                                        </p:tgtEl>
                                      </p:cBhvr>
                                      <p:by x="105000" y="105000"/>
                                    </p:animScale>
                                  </p:childTnLst>
                                </p:cTn>
                              </p:par>
                              <p:par>
                                <p:cTn id="54" presetID="26" presetClass="emph" presetSubtype="0" fill="hold" nodeType="withEffect">
                                  <p:stCondLst>
                                    <p:cond delay="1000"/>
                                  </p:stCondLst>
                                  <p:childTnLst>
                                    <p:animEffect transition="out" filter="fade">
                                      <p:cBhvr>
                                        <p:cTn id="55" dur="500" tmFilter="0, 0; .2, .5; .8, .5; 1, 0"/>
                                        <p:tgtEl>
                                          <p:spTgt spid="9"/>
                                        </p:tgtEl>
                                      </p:cBhvr>
                                    </p:animEffect>
                                    <p:animScale>
                                      <p:cBhvr>
                                        <p:cTn id="56" dur="250" autoRev="1" fill="hold"/>
                                        <p:tgtEl>
                                          <p:spTgt spid="9"/>
                                        </p:tgtEl>
                                      </p:cBhvr>
                                      <p:by x="105000" y="105000"/>
                                    </p:animScale>
                                  </p:childTnLst>
                                </p:cTn>
                              </p:par>
                              <p:par>
                                <p:cTn id="57" presetID="26" presetClass="emph" presetSubtype="0" fill="hold" nodeType="withEffect">
                                  <p:stCondLst>
                                    <p:cond delay="1250"/>
                                  </p:stCondLst>
                                  <p:childTnLst>
                                    <p:animEffect transition="out" filter="fade">
                                      <p:cBhvr>
                                        <p:cTn id="58" dur="500" tmFilter="0, 0; .2, .5; .8, .5; 1, 0"/>
                                        <p:tgtEl>
                                          <p:spTgt spid="81"/>
                                        </p:tgtEl>
                                      </p:cBhvr>
                                    </p:animEffect>
                                    <p:animScale>
                                      <p:cBhvr>
                                        <p:cTn id="59" dur="250" autoRev="1" fill="hold"/>
                                        <p:tgtEl>
                                          <p:spTgt spid="81"/>
                                        </p:tgtEl>
                                      </p:cBhvr>
                                      <p:by x="105000" y="105000"/>
                                    </p:animScale>
                                  </p:childTnLst>
                                </p:cTn>
                              </p:par>
                            </p:childTnLst>
                          </p:cTn>
                        </p:par>
                        <p:par>
                          <p:cTn id="60" fill="hold">
                            <p:stCondLst>
                              <p:cond delay="1750"/>
                            </p:stCondLst>
                            <p:childTnLst>
                              <p:par>
                                <p:cTn id="61" presetID="1"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par>
                          <p:cTn id="63" fill="hold">
                            <p:stCondLst>
                              <p:cond delay="1750"/>
                            </p:stCondLst>
                            <p:childTnLst>
                              <p:par>
                                <p:cTn id="64" presetID="26" presetClass="emph" presetSubtype="0" fill="hold" nodeType="afterEffect">
                                  <p:stCondLst>
                                    <p:cond delay="0"/>
                                  </p:stCondLst>
                                  <p:childTnLst>
                                    <p:animEffect transition="out" filter="fade">
                                      <p:cBhvr>
                                        <p:cTn id="65" dur="500" tmFilter="0, 0; .2, .5; .8, .5; 1, 0"/>
                                        <p:tgtEl>
                                          <p:spTgt spid="25"/>
                                        </p:tgtEl>
                                      </p:cBhvr>
                                    </p:animEffect>
                                    <p:animScale>
                                      <p:cBhvr>
                                        <p:cTn id="66" dur="250" autoRev="1" fill="hold"/>
                                        <p:tgtEl>
                                          <p:spTgt spid="25"/>
                                        </p:tgtEl>
                                      </p:cBhvr>
                                      <p:by x="105000" y="105000"/>
                                    </p:animScale>
                                  </p:childTnLst>
                                </p:cTn>
                              </p:par>
                              <p:par>
                                <p:cTn id="67" presetID="26" presetClass="emph" presetSubtype="0" fill="hold" nodeType="withEffect">
                                  <p:stCondLst>
                                    <p:cond delay="250"/>
                                  </p:stCondLst>
                                  <p:childTnLst>
                                    <p:animEffect transition="out" filter="fade">
                                      <p:cBhvr>
                                        <p:cTn id="68" dur="500" tmFilter="0, 0; .2, .5; .8, .5; 1, 0"/>
                                        <p:tgtEl>
                                          <p:spTgt spid="27"/>
                                        </p:tgtEl>
                                      </p:cBhvr>
                                    </p:animEffect>
                                    <p:animScale>
                                      <p:cBhvr>
                                        <p:cTn id="69" dur="250" autoRev="1" fill="hold"/>
                                        <p:tgtEl>
                                          <p:spTgt spid="27"/>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down)">
                                      <p:cBhvr>
                                        <p:cTn id="74" dur="500"/>
                                        <p:tgtEl>
                                          <p:spTgt spid="22"/>
                                        </p:tgtEl>
                                      </p:cBhvr>
                                    </p:animEffect>
                                  </p:childTnLst>
                                </p:cTn>
                              </p:par>
                              <p:par>
                                <p:cTn id="75" presetID="42" presetClass="entr" presetSubtype="0" fill="hold" nodeType="withEffect">
                                  <p:stCondLst>
                                    <p:cond delay="25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anim calcmode="lin" valueType="num">
                                      <p:cBhvr>
                                        <p:cTn id="78" dur="500" fill="hold"/>
                                        <p:tgtEl>
                                          <p:spTgt spid="17"/>
                                        </p:tgtEl>
                                        <p:attrNameLst>
                                          <p:attrName>ppt_x</p:attrName>
                                        </p:attrNameLst>
                                      </p:cBhvr>
                                      <p:tavLst>
                                        <p:tav tm="0">
                                          <p:val>
                                            <p:strVal val="#ppt_x"/>
                                          </p:val>
                                        </p:tav>
                                        <p:tav tm="100000">
                                          <p:val>
                                            <p:strVal val="#ppt_x"/>
                                          </p:val>
                                        </p:tav>
                                      </p:tavLst>
                                    </p:anim>
                                    <p:anim calcmode="lin" valueType="num">
                                      <p:cBhvr>
                                        <p:cTn id="79" dur="500" fill="hold"/>
                                        <p:tgtEl>
                                          <p:spTgt spid="17"/>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50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anim calcmode="lin" valueType="num">
                                      <p:cBhvr>
                                        <p:cTn id="83" dur="500" fill="hold"/>
                                        <p:tgtEl>
                                          <p:spTgt spid="13"/>
                                        </p:tgtEl>
                                        <p:attrNameLst>
                                          <p:attrName>ppt_x</p:attrName>
                                        </p:attrNameLst>
                                      </p:cBhvr>
                                      <p:tavLst>
                                        <p:tav tm="0">
                                          <p:val>
                                            <p:strVal val="#ppt_x"/>
                                          </p:val>
                                        </p:tav>
                                        <p:tav tm="100000">
                                          <p:val>
                                            <p:strVal val="#ppt_x"/>
                                          </p:val>
                                        </p:tav>
                                      </p:tavLst>
                                    </p:anim>
                                    <p:anim calcmode="lin" valueType="num">
                                      <p:cBhvr>
                                        <p:cTn id="84" dur="500" fill="hold"/>
                                        <p:tgtEl>
                                          <p:spTgt spid="13"/>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75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500"/>
                                        <p:tgtEl>
                                          <p:spTgt spid="12"/>
                                        </p:tgtEl>
                                      </p:cBhvr>
                                    </p:animEffect>
                                    <p:anim calcmode="lin" valueType="num">
                                      <p:cBhvr>
                                        <p:cTn id="88" dur="500" fill="hold"/>
                                        <p:tgtEl>
                                          <p:spTgt spid="12"/>
                                        </p:tgtEl>
                                        <p:attrNameLst>
                                          <p:attrName>ppt_x</p:attrName>
                                        </p:attrNameLst>
                                      </p:cBhvr>
                                      <p:tavLst>
                                        <p:tav tm="0">
                                          <p:val>
                                            <p:strVal val="#ppt_x"/>
                                          </p:val>
                                        </p:tav>
                                        <p:tav tm="100000">
                                          <p:val>
                                            <p:strVal val="#ppt_x"/>
                                          </p:val>
                                        </p:tav>
                                      </p:tavLst>
                                    </p:anim>
                                    <p:anim calcmode="lin" valueType="num">
                                      <p:cBhvr>
                                        <p:cTn id="89" dur="500" fill="hold"/>
                                        <p:tgtEl>
                                          <p:spTgt spid="12"/>
                                        </p:tgtEl>
                                        <p:attrNameLst>
                                          <p:attrName>ppt_y</p:attrName>
                                        </p:attrNameLst>
                                      </p:cBhvr>
                                      <p:tavLst>
                                        <p:tav tm="0">
                                          <p:val>
                                            <p:strVal val="#ppt_y+.1"/>
                                          </p:val>
                                        </p:tav>
                                        <p:tav tm="100000">
                                          <p:val>
                                            <p:strVal val="#ppt_y"/>
                                          </p:val>
                                        </p:tav>
                                      </p:tavLst>
                                    </p:anim>
                                  </p:childTnLst>
                                </p:cTn>
                              </p:par>
                            </p:childTnLst>
                          </p:cTn>
                        </p:par>
                        <p:par>
                          <p:cTn id="90" fill="hold">
                            <p:stCondLst>
                              <p:cond delay="1250"/>
                            </p:stCondLst>
                            <p:childTnLst>
                              <p:par>
                                <p:cTn id="91" presetID="1" presetClass="entr" presetSubtype="0" fill="hold" nodeType="afterEffect">
                                  <p:stCondLst>
                                    <p:cond delay="0"/>
                                  </p:stCondLst>
                                  <p:childTnLst>
                                    <p:set>
                                      <p:cBhvr>
                                        <p:cTn id="92" dur="1" fill="hold">
                                          <p:stCondLst>
                                            <p:cond delay="0"/>
                                          </p:stCondLst>
                                        </p:cTn>
                                        <p:tgtEl>
                                          <p:spTgt spid="4"/>
                                        </p:tgtEl>
                                        <p:attrNameLst>
                                          <p:attrName>style.visibility</p:attrName>
                                        </p:attrNameLst>
                                      </p:cBhvr>
                                      <p:to>
                                        <p:strVal val="visible"/>
                                      </p:to>
                                    </p:set>
                                  </p:childTnLst>
                                </p:cTn>
                              </p:par>
                              <p:par>
                                <p:cTn id="93" presetID="26" presetClass="emph" presetSubtype="0" fill="hold" nodeType="withEffect">
                                  <p:stCondLst>
                                    <p:cond delay="0"/>
                                  </p:stCondLst>
                                  <p:childTnLst>
                                    <p:animEffect transition="out" filter="fade">
                                      <p:cBhvr>
                                        <p:cTn id="94" dur="500" tmFilter="0, 0; .2, .5; .8, .5; 1, 0"/>
                                        <p:tgtEl>
                                          <p:spTgt spid="4"/>
                                        </p:tgtEl>
                                      </p:cBhvr>
                                    </p:animEffect>
                                    <p:animScale>
                                      <p:cBhvr>
                                        <p:cTn id="95" dur="250" autoRev="1" fill="hold"/>
                                        <p:tgtEl>
                                          <p:spTgt spid="4"/>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wipe(down)">
                                      <p:cBhvr>
                                        <p:cTn id="100" dur="500"/>
                                        <p:tgtEl>
                                          <p:spTgt spid="24"/>
                                        </p:tgtEl>
                                      </p:cBhvr>
                                    </p:animEffect>
                                  </p:childTnLst>
                                </p:cTn>
                              </p:par>
                              <p:par>
                                <p:cTn id="101" presetID="42" presetClass="entr" presetSubtype="0" fill="hold" nodeType="withEffect">
                                  <p:stCondLst>
                                    <p:cond delay="250"/>
                                  </p:stCondLst>
                                  <p:childTnLst>
                                    <p:set>
                                      <p:cBhvr>
                                        <p:cTn id="102" dur="1" fill="hold">
                                          <p:stCondLst>
                                            <p:cond delay="0"/>
                                          </p:stCondLst>
                                        </p:cTn>
                                        <p:tgtEl>
                                          <p:spTgt spid="16"/>
                                        </p:tgtEl>
                                        <p:attrNameLst>
                                          <p:attrName>style.visibility</p:attrName>
                                        </p:attrNameLst>
                                      </p:cBhvr>
                                      <p:to>
                                        <p:strVal val="visible"/>
                                      </p:to>
                                    </p:set>
                                    <p:animEffect transition="in" filter="fade">
                                      <p:cBhvr>
                                        <p:cTn id="103" dur="500"/>
                                        <p:tgtEl>
                                          <p:spTgt spid="16"/>
                                        </p:tgtEl>
                                      </p:cBhvr>
                                    </p:animEffect>
                                    <p:anim calcmode="lin" valueType="num">
                                      <p:cBhvr>
                                        <p:cTn id="104" dur="500" fill="hold"/>
                                        <p:tgtEl>
                                          <p:spTgt spid="16"/>
                                        </p:tgtEl>
                                        <p:attrNameLst>
                                          <p:attrName>ppt_x</p:attrName>
                                        </p:attrNameLst>
                                      </p:cBhvr>
                                      <p:tavLst>
                                        <p:tav tm="0">
                                          <p:val>
                                            <p:strVal val="#ppt_x"/>
                                          </p:val>
                                        </p:tav>
                                        <p:tav tm="100000">
                                          <p:val>
                                            <p:strVal val="#ppt_x"/>
                                          </p:val>
                                        </p:tav>
                                      </p:tavLst>
                                    </p:anim>
                                    <p:anim calcmode="lin" valueType="num">
                                      <p:cBhvr>
                                        <p:cTn id="105" dur="500" fill="hold"/>
                                        <p:tgtEl>
                                          <p:spTgt spid="16"/>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500"/>
                                  </p:stCondLst>
                                  <p:childTnLst>
                                    <p:set>
                                      <p:cBhvr>
                                        <p:cTn id="107" dur="1" fill="hold">
                                          <p:stCondLst>
                                            <p:cond delay="0"/>
                                          </p:stCondLst>
                                        </p:cTn>
                                        <p:tgtEl>
                                          <p:spTgt spid="30"/>
                                        </p:tgtEl>
                                        <p:attrNameLst>
                                          <p:attrName>style.visibility</p:attrName>
                                        </p:attrNameLst>
                                      </p:cBhvr>
                                      <p:to>
                                        <p:strVal val="visible"/>
                                      </p:to>
                                    </p:set>
                                    <p:animEffect transition="in" filter="fade">
                                      <p:cBhvr>
                                        <p:cTn id="108" dur="500"/>
                                        <p:tgtEl>
                                          <p:spTgt spid="30"/>
                                        </p:tgtEl>
                                      </p:cBhvr>
                                    </p:animEffect>
                                    <p:anim calcmode="lin" valueType="num">
                                      <p:cBhvr>
                                        <p:cTn id="109" dur="500" fill="hold"/>
                                        <p:tgtEl>
                                          <p:spTgt spid="30"/>
                                        </p:tgtEl>
                                        <p:attrNameLst>
                                          <p:attrName>ppt_x</p:attrName>
                                        </p:attrNameLst>
                                      </p:cBhvr>
                                      <p:tavLst>
                                        <p:tav tm="0">
                                          <p:val>
                                            <p:strVal val="#ppt_x"/>
                                          </p:val>
                                        </p:tav>
                                        <p:tav tm="100000">
                                          <p:val>
                                            <p:strVal val="#ppt_x"/>
                                          </p:val>
                                        </p:tav>
                                      </p:tavLst>
                                    </p:anim>
                                    <p:anim calcmode="lin" valueType="num">
                                      <p:cBhvr>
                                        <p:cTn id="110" dur="500" fill="hold"/>
                                        <p:tgtEl>
                                          <p:spTgt spid="30"/>
                                        </p:tgtEl>
                                        <p:attrNameLst>
                                          <p:attrName>ppt_y</p:attrName>
                                        </p:attrNameLst>
                                      </p:cBhvr>
                                      <p:tavLst>
                                        <p:tav tm="0">
                                          <p:val>
                                            <p:strVal val="#ppt_y+.1"/>
                                          </p:val>
                                        </p:tav>
                                        <p:tav tm="100000">
                                          <p:val>
                                            <p:strVal val="#ppt_y"/>
                                          </p:val>
                                        </p:tav>
                                      </p:tavLst>
                                    </p:anim>
                                  </p:childTnLst>
                                </p:cTn>
                              </p:par>
                              <p:par>
                                <p:cTn id="111" presetID="42" presetClass="entr" presetSubtype="0" fill="hold" nodeType="withEffect">
                                  <p:stCondLst>
                                    <p:cond delay="750"/>
                                  </p:stCondLst>
                                  <p:childTnLst>
                                    <p:set>
                                      <p:cBhvr>
                                        <p:cTn id="112" dur="1" fill="hold">
                                          <p:stCondLst>
                                            <p:cond delay="0"/>
                                          </p:stCondLst>
                                        </p:cTn>
                                        <p:tgtEl>
                                          <p:spTgt spid="10"/>
                                        </p:tgtEl>
                                        <p:attrNameLst>
                                          <p:attrName>style.visibility</p:attrName>
                                        </p:attrNameLst>
                                      </p:cBhvr>
                                      <p:to>
                                        <p:strVal val="visible"/>
                                      </p:to>
                                    </p:set>
                                    <p:animEffect transition="in" filter="fade">
                                      <p:cBhvr>
                                        <p:cTn id="113" dur="500"/>
                                        <p:tgtEl>
                                          <p:spTgt spid="10"/>
                                        </p:tgtEl>
                                      </p:cBhvr>
                                    </p:animEffect>
                                    <p:anim calcmode="lin" valueType="num">
                                      <p:cBhvr>
                                        <p:cTn id="114" dur="500" fill="hold"/>
                                        <p:tgtEl>
                                          <p:spTgt spid="10"/>
                                        </p:tgtEl>
                                        <p:attrNameLst>
                                          <p:attrName>ppt_x</p:attrName>
                                        </p:attrNameLst>
                                      </p:cBhvr>
                                      <p:tavLst>
                                        <p:tav tm="0">
                                          <p:val>
                                            <p:strVal val="#ppt_x"/>
                                          </p:val>
                                        </p:tav>
                                        <p:tav tm="100000">
                                          <p:val>
                                            <p:strVal val="#ppt_x"/>
                                          </p:val>
                                        </p:tav>
                                      </p:tavLst>
                                    </p:anim>
                                    <p:anim calcmode="lin" valueType="num">
                                      <p:cBhvr>
                                        <p:cTn id="115" dur="500" fill="hold"/>
                                        <p:tgtEl>
                                          <p:spTgt spid="10"/>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1000"/>
                                  </p:stCondLst>
                                  <p:childTnLst>
                                    <p:set>
                                      <p:cBhvr>
                                        <p:cTn id="117" dur="1" fill="hold">
                                          <p:stCondLst>
                                            <p:cond delay="0"/>
                                          </p:stCondLst>
                                        </p:cTn>
                                        <p:tgtEl>
                                          <p:spTgt spid="15"/>
                                        </p:tgtEl>
                                        <p:attrNameLst>
                                          <p:attrName>style.visibility</p:attrName>
                                        </p:attrNameLst>
                                      </p:cBhvr>
                                      <p:to>
                                        <p:strVal val="visible"/>
                                      </p:to>
                                    </p:set>
                                    <p:animEffect transition="in" filter="fade">
                                      <p:cBhvr>
                                        <p:cTn id="118" dur="500"/>
                                        <p:tgtEl>
                                          <p:spTgt spid="15"/>
                                        </p:tgtEl>
                                      </p:cBhvr>
                                    </p:animEffect>
                                    <p:anim calcmode="lin" valueType="num">
                                      <p:cBhvr>
                                        <p:cTn id="119" dur="500" fill="hold"/>
                                        <p:tgtEl>
                                          <p:spTgt spid="15"/>
                                        </p:tgtEl>
                                        <p:attrNameLst>
                                          <p:attrName>ppt_x</p:attrName>
                                        </p:attrNameLst>
                                      </p:cBhvr>
                                      <p:tavLst>
                                        <p:tav tm="0">
                                          <p:val>
                                            <p:strVal val="#ppt_x"/>
                                          </p:val>
                                        </p:tav>
                                        <p:tav tm="100000">
                                          <p:val>
                                            <p:strVal val="#ppt_x"/>
                                          </p:val>
                                        </p:tav>
                                      </p:tavLst>
                                    </p:anim>
                                    <p:anim calcmode="lin" valueType="num">
                                      <p:cBhvr>
                                        <p:cTn id="120" dur="500" fill="hold"/>
                                        <p:tgtEl>
                                          <p:spTgt spid="15"/>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1250"/>
                                  </p:stCondLst>
                                  <p:childTnLst>
                                    <p:set>
                                      <p:cBhvr>
                                        <p:cTn id="122" dur="1" fill="hold">
                                          <p:stCondLst>
                                            <p:cond delay="0"/>
                                          </p:stCondLst>
                                        </p:cTn>
                                        <p:tgtEl>
                                          <p:spTgt spid="18"/>
                                        </p:tgtEl>
                                        <p:attrNameLst>
                                          <p:attrName>style.visibility</p:attrName>
                                        </p:attrNameLst>
                                      </p:cBhvr>
                                      <p:to>
                                        <p:strVal val="visible"/>
                                      </p:to>
                                    </p:set>
                                    <p:animEffect transition="in" filter="fade">
                                      <p:cBhvr>
                                        <p:cTn id="123" dur="500"/>
                                        <p:tgtEl>
                                          <p:spTgt spid="18"/>
                                        </p:tgtEl>
                                      </p:cBhvr>
                                    </p:animEffect>
                                    <p:anim calcmode="lin" valueType="num">
                                      <p:cBhvr>
                                        <p:cTn id="124" dur="500" fill="hold"/>
                                        <p:tgtEl>
                                          <p:spTgt spid="18"/>
                                        </p:tgtEl>
                                        <p:attrNameLst>
                                          <p:attrName>ppt_x</p:attrName>
                                        </p:attrNameLst>
                                      </p:cBhvr>
                                      <p:tavLst>
                                        <p:tav tm="0">
                                          <p:val>
                                            <p:strVal val="#ppt_x"/>
                                          </p:val>
                                        </p:tav>
                                        <p:tav tm="100000">
                                          <p:val>
                                            <p:strVal val="#ppt_x"/>
                                          </p:val>
                                        </p:tav>
                                      </p:tavLst>
                                    </p:anim>
                                    <p:anim calcmode="lin" valueType="num">
                                      <p:cBhvr>
                                        <p:cTn id="125" dur="500" fill="hold"/>
                                        <p:tgtEl>
                                          <p:spTgt spid="18"/>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1500"/>
                                  </p:stCondLst>
                                  <p:childTnLst>
                                    <p:set>
                                      <p:cBhvr>
                                        <p:cTn id="127" dur="1" fill="hold">
                                          <p:stCondLst>
                                            <p:cond delay="0"/>
                                          </p:stCondLst>
                                        </p:cTn>
                                        <p:tgtEl>
                                          <p:spTgt spid="186"/>
                                        </p:tgtEl>
                                        <p:attrNameLst>
                                          <p:attrName>style.visibility</p:attrName>
                                        </p:attrNameLst>
                                      </p:cBhvr>
                                      <p:to>
                                        <p:strVal val="visible"/>
                                      </p:to>
                                    </p:set>
                                    <p:animEffect transition="in" filter="fade">
                                      <p:cBhvr>
                                        <p:cTn id="128" dur="500"/>
                                        <p:tgtEl>
                                          <p:spTgt spid="186"/>
                                        </p:tgtEl>
                                      </p:cBhvr>
                                    </p:animEffect>
                                    <p:anim calcmode="lin" valueType="num">
                                      <p:cBhvr>
                                        <p:cTn id="129" dur="500" fill="hold"/>
                                        <p:tgtEl>
                                          <p:spTgt spid="186"/>
                                        </p:tgtEl>
                                        <p:attrNameLst>
                                          <p:attrName>ppt_x</p:attrName>
                                        </p:attrNameLst>
                                      </p:cBhvr>
                                      <p:tavLst>
                                        <p:tav tm="0">
                                          <p:val>
                                            <p:strVal val="#ppt_x"/>
                                          </p:val>
                                        </p:tav>
                                        <p:tav tm="100000">
                                          <p:val>
                                            <p:strVal val="#ppt_x"/>
                                          </p:val>
                                        </p:tav>
                                      </p:tavLst>
                                    </p:anim>
                                    <p:anim calcmode="lin" valueType="num">
                                      <p:cBhvr>
                                        <p:cTn id="130" dur="500" fill="hold"/>
                                        <p:tgtEl>
                                          <p:spTgt spid="1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animBg="1"/>
      <p:bldP spid="21" grpId="0" animBg="1"/>
      <p:bldP spid="22" grpId="0" animBg="1"/>
      <p:bldP spid="24"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6000" dirty="0"/>
              <a:t>Assume Breach</a:t>
            </a:r>
          </a:p>
        </p:txBody>
      </p:sp>
      <p:pic>
        <p:nvPicPr>
          <p:cNvPr id="4" name="Picture 3" descr="Insider Threat"/>
          <p:cNvPicPr>
            <a:picLocks noChangeAspect="1"/>
          </p:cNvPicPr>
          <p:nvPr/>
        </p:nvPicPr>
        <p:blipFill>
          <a:blip r:embed="rId3"/>
          <a:stretch>
            <a:fillRect/>
          </a:stretch>
        </p:blipFill>
        <p:spPr>
          <a:xfrm>
            <a:off x="2031575" y="1803005"/>
            <a:ext cx="7784408" cy="4362403"/>
          </a:xfrm>
          <a:prstGeom prst="rect">
            <a:avLst/>
          </a:prstGeom>
        </p:spPr>
      </p:pic>
    </p:spTree>
    <p:extLst>
      <p:ext uri="{BB962C8B-B14F-4D97-AF65-F5344CB8AC3E}">
        <p14:creationId xmlns:p14="http://schemas.microsoft.com/office/powerpoint/2010/main" val="227326335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20" dirty="0"/>
              <a:t>Introducing Microsoft Advanced Threat Analytics</a:t>
            </a:r>
          </a:p>
        </p:txBody>
      </p:sp>
      <p:sp>
        <p:nvSpPr>
          <p:cNvPr id="3" name="Text Placeholder 2"/>
          <p:cNvSpPr>
            <a:spLocks noGrp="1"/>
          </p:cNvSpPr>
          <p:nvPr>
            <p:ph type="body" sz="quarter" idx="14"/>
          </p:nvPr>
        </p:nvSpPr>
        <p:spPr/>
        <p:txBody>
          <a:bodyPr/>
          <a:lstStyle/>
          <a:p>
            <a:endParaRPr lang="en-US"/>
          </a:p>
        </p:txBody>
      </p:sp>
      <p:sp>
        <p:nvSpPr>
          <p:cNvPr id="72" name="TextBox 71"/>
          <p:cNvSpPr txBox="1"/>
          <p:nvPr/>
        </p:nvSpPr>
        <p:spPr>
          <a:xfrm>
            <a:off x="1015994" y="4687463"/>
            <a:ext cx="1290298" cy="695620"/>
          </a:xfrm>
          <a:prstGeom prst="rect">
            <a:avLst/>
          </a:prstGeom>
          <a:noFill/>
        </p:spPr>
        <p:txBody>
          <a:bodyPr wrap="square" lIns="91385" tIns="45693" rIns="91385" bIns="45693" rtlCol="0">
            <a:spAutoFit/>
          </a:bodyPr>
          <a:lstStyle/>
          <a:p>
            <a:r>
              <a:rPr lang="en-US" sz="1960" dirty="0">
                <a:latin typeface="Segoe UI Light" panose="020B0502040204020203" pitchFamily="34" charset="0"/>
                <a:cs typeface="Segoe UI Light" panose="020B0502040204020203" pitchFamily="34" charset="0"/>
              </a:rPr>
              <a:t>Behavioral Analytics</a:t>
            </a:r>
          </a:p>
        </p:txBody>
      </p:sp>
      <p:sp>
        <p:nvSpPr>
          <p:cNvPr id="73" name="TextBox 72"/>
          <p:cNvSpPr txBox="1"/>
          <p:nvPr/>
        </p:nvSpPr>
        <p:spPr>
          <a:xfrm>
            <a:off x="4645416" y="4687463"/>
            <a:ext cx="3046494" cy="695620"/>
          </a:xfrm>
          <a:prstGeom prst="rect">
            <a:avLst/>
          </a:prstGeom>
          <a:noFill/>
        </p:spPr>
        <p:txBody>
          <a:bodyPr wrap="square" lIns="91385" tIns="45693" rIns="91385" bIns="45693"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r>
              <a:rPr lang="en-US" sz="1960" dirty="0">
                <a:solidFill>
                  <a:schemeClr val="tx1"/>
                </a:solidFill>
              </a:rPr>
              <a:t>Detection for known attacks and issues</a:t>
            </a:r>
          </a:p>
        </p:txBody>
      </p:sp>
      <p:sp>
        <p:nvSpPr>
          <p:cNvPr id="136" name="TextBox 135"/>
          <p:cNvSpPr txBox="1"/>
          <p:nvPr/>
        </p:nvSpPr>
        <p:spPr>
          <a:xfrm>
            <a:off x="8635909" y="4687463"/>
            <a:ext cx="2305450" cy="695620"/>
          </a:xfrm>
          <a:prstGeom prst="rect">
            <a:avLst/>
          </a:prstGeom>
          <a:noFill/>
        </p:spPr>
        <p:txBody>
          <a:bodyPr wrap="square" lIns="91385" tIns="45693" rIns="91385" bIns="45693" rtlCol="0">
            <a:spAutoFit/>
          </a:bodyPr>
          <a:lstStyle/>
          <a:p>
            <a:r>
              <a:rPr lang="en-US" sz="1960" dirty="0">
                <a:latin typeface="Segoe UI Light" panose="020B0502040204020203" pitchFamily="34" charset="0"/>
                <a:cs typeface="Segoe UI Light" panose="020B0502040204020203" pitchFamily="34" charset="0"/>
              </a:rPr>
              <a:t>Advanced Threat Detection</a:t>
            </a:r>
          </a:p>
        </p:txBody>
      </p:sp>
      <p:sp>
        <p:nvSpPr>
          <p:cNvPr id="140" name="Freeform 7"/>
          <p:cNvSpPr>
            <a:spLocks noEditPoints="1"/>
          </p:cNvSpPr>
          <p:nvPr/>
        </p:nvSpPr>
        <p:spPr bwMode="black">
          <a:xfrm>
            <a:off x="3334526" y="3490223"/>
            <a:ext cx="664807" cy="588141"/>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3" tIns="44796" rIns="89593" bIns="44796" numCol="1" anchor="t" anchorCtr="0" compatLnSpc="1">
            <a:prstTxWarp prst="textNoShape">
              <a:avLst/>
            </a:prstTxWarp>
          </a:bodyPr>
          <a:lstStyle/>
          <a:p>
            <a:endParaRPr lang="en-US" sz="2199"/>
          </a:p>
        </p:txBody>
      </p:sp>
      <p:sp>
        <p:nvSpPr>
          <p:cNvPr id="141" name="Freeform 37"/>
          <p:cNvSpPr>
            <a:spLocks noEditPoints="1"/>
          </p:cNvSpPr>
          <p:nvPr/>
        </p:nvSpPr>
        <p:spPr bwMode="black">
          <a:xfrm rot="5400000">
            <a:off x="7291866" y="3476695"/>
            <a:ext cx="615445" cy="615197"/>
          </a:xfrm>
          <a:custGeom>
            <a:avLst/>
            <a:gdLst>
              <a:gd name="T0" fmla="*/ 55 w 150"/>
              <a:gd name="T1" fmla="*/ 46 h 150"/>
              <a:gd name="T2" fmla="*/ 67 w 150"/>
              <a:gd name="T3" fmla="*/ 46 h 150"/>
              <a:gd name="T4" fmla="*/ 67 w 150"/>
              <a:gd name="T5" fmla="*/ 105 h 150"/>
              <a:gd name="T6" fmla="*/ 55 w 150"/>
              <a:gd name="T7" fmla="*/ 105 h 150"/>
              <a:gd name="T8" fmla="*/ 55 w 150"/>
              <a:gd name="T9" fmla="*/ 46 h 150"/>
              <a:gd name="T10" fmla="*/ 83 w 150"/>
              <a:gd name="T11" fmla="*/ 105 h 150"/>
              <a:gd name="T12" fmla="*/ 95 w 150"/>
              <a:gd name="T13" fmla="*/ 105 h 150"/>
              <a:gd name="T14" fmla="*/ 95 w 150"/>
              <a:gd name="T15" fmla="*/ 46 h 150"/>
              <a:gd name="T16" fmla="*/ 83 w 150"/>
              <a:gd name="T17" fmla="*/ 46 h 150"/>
              <a:gd name="T18" fmla="*/ 83 w 150"/>
              <a:gd name="T19" fmla="*/ 105 h 150"/>
              <a:gd name="T20" fmla="*/ 150 w 150"/>
              <a:gd name="T21" fmla="*/ 75 h 150"/>
              <a:gd name="T22" fmla="*/ 75 w 150"/>
              <a:gd name="T23" fmla="*/ 0 h 150"/>
              <a:gd name="T24" fmla="*/ 0 w 150"/>
              <a:gd name="T25" fmla="*/ 75 h 150"/>
              <a:gd name="T26" fmla="*/ 75 w 150"/>
              <a:gd name="T27" fmla="*/ 150 h 150"/>
              <a:gd name="T28" fmla="*/ 150 w 150"/>
              <a:gd name="T29" fmla="*/ 75 h 150"/>
              <a:gd name="T30" fmla="*/ 141 w 150"/>
              <a:gd name="T31" fmla="*/ 75 h 150"/>
              <a:gd name="T32" fmla="*/ 75 w 150"/>
              <a:gd name="T33" fmla="*/ 141 h 150"/>
              <a:gd name="T34" fmla="*/ 10 w 150"/>
              <a:gd name="T35" fmla="*/ 75 h 150"/>
              <a:gd name="T36" fmla="*/ 75 w 150"/>
              <a:gd name="T37" fmla="*/ 10 h 150"/>
              <a:gd name="T38" fmla="*/ 141 w 15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50">
                <a:moveTo>
                  <a:pt x="55" y="46"/>
                </a:moveTo>
                <a:cubicBezTo>
                  <a:pt x="67" y="46"/>
                  <a:pt x="67" y="46"/>
                  <a:pt x="67" y="46"/>
                </a:cubicBezTo>
                <a:cubicBezTo>
                  <a:pt x="67" y="105"/>
                  <a:pt x="67" y="105"/>
                  <a:pt x="67" y="105"/>
                </a:cubicBezTo>
                <a:cubicBezTo>
                  <a:pt x="55" y="105"/>
                  <a:pt x="55" y="105"/>
                  <a:pt x="55" y="105"/>
                </a:cubicBezTo>
                <a:lnTo>
                  <a:pt x="55" y="46"/>
                </a:lnTo>
                <a:close/>
                <a:moveTo>
                  <a:pt x="83" y="105"/>
                </a:moveTo>
                <a:cubicBezTo>
                  <a:pt x="95" y="105"/>
                  <a:pt x="95" y="105"/>
                  <a:pt x="95" y="105"/>
                </a:cubicBezTo>
                <a:cubicBezTo>
                  <a:pt x="95" y="46"/>
                  <a:pt x="95" y="46"/>
                  <a:pt x="95" y="46"/>
                </a:cubicBezTo>
                <a:cubicBezTo>
                  <a:pt x="83" y="46"/>
                  <a:pt x="83" y="46"/>
                  <a:pt x="83" y="46"/>
                </a:cubicBezTo>
                <a:lnTo>
                  <a:pt x="83" y="105"/>
                </a:lnTo>
                <a:close/>
                <a:moveTo>
                  <a:pt x="150" y="75"/>
                </a:moveTo>
                <a:cubicBezTo>
                  <a:pt x="150" y="34"/>
                  <a:pt x="116" y="0"/>
                  <a:pt x="75" y="0"/>
                </a:cubicBezTo>
                <a:cubicBezTo>
                  <a:pt x="34" y="0"/>
                  <a:pt x="0" y="34"/>
                  <a:pt x="0" y="75"/>
                </a:cubicBezTo>
                <a:cubicBezTo>
                  <a:pt x="0" y="117"/>
                  <a:pt x="34" y="150"/>
                  <a:pt x="75" y="150"/>
                </a:cubicBezTo>
                <a:cubicBezTo>
                  <a:pt x="116" y="150"/>
                  <a:pt x="150" y="117"/>
                  <a:pt x="150" y="75"/>
                </a:cubicBezTo>
                <a:close/>
                <a:moveTo>
                  <a:pt x="141" y="75"/>
                </a:moveTo>
                <a:cubicBezTo>
                  <a:pt x="141" y="112"/>
                  <a:pt x="111" y="141"/>
                  <a:pt x="75" y="141"/>
                </a:cubicBezTo>
                <a:cubicBezTo>
                  <a:pt x="39" y="141"/>
                  <a:pt x="10" y="112"/>
                  <a:pt x="10" y="75"/>
                </a:cubicBezTo>
                <a:cubicBezTo>
                  <a:pt x="10" y="39"/>
                  <a:pt x="39" y="10"/>
                  <a:pt x="75" y="10"/>
                </a:cubicBezTo>
                <a:cubicBezTo>
                  <a:pt x="111" y="10"/>
                  <a:pt x="141" y="39"/>
                  <a:pt x="141" y="7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3" tIns="44796" rIns="89593" bIns="44796" numCol="1" anchor="t" anchorCtr="0" compatLnSpc="1">
            <a:prstTxWarp prst="textNoShape">
              <a:avLst/>
            </a:prstTxWarp>
          </a:bodyPr>
          <a:lstStyle/>
          <a:p>
            <a:endParaRPr lang="en-US" sz="2199"/>
          </a:p>
        </p:txBody>
      </p:sp>
      <p:sp>
        <p:nvSpPr>
          <p:cNvPr id="142" name="Rectangle 141"/>
          <p:cNvSpPr/>
          <p:nvPr/>
        </p:nvSpPr>
        <p:spPr>
          <a:xfrm>
            <a:off x="344851" y="1537793"/>
            <a:ext cx="11843974" cy="454143"/>
          </a:xfrm>
          <a:prstGeom prst="rect">
            <a:avLst/>
          </a:prstGeom>
        </p:spPr>
        <p:txBody>
          <a:bodyPr wrap="square" lIns="91385" tIns="45693" rIns="91385" bIns="45693">
            <a:spAutoFit/>
          </a:bodyPr>
          <a:lstStyle/>
          <a:p>
            <a:pPr defTabSz="913737"/>
            <a:r>
              <a:rPr lang="en-US" sz="2352" dirty="0">
                <a:latin typeface="+mj-lt"/>
                <a:cs typeface="Segoe UI Light" panose="020B0502040204020203" pitchFamily="34" charset="0"/>
              </a:rPr>
              <a:t>An on-premises platform to identify advanced security attacks </a:t>
            </a:r>
            <a:r>
              <a:rPr lang="en-US" sz="2352" i="1" dirty="0">
                <a:latin typeface="+mj-lt"/>
                <a:cs typeface="Segoe UI Light" panose="020B0502040204020203" pitchFamily="34" charset="0"/>
              </a:rPr>
              <a:t>before</a:t>
            </a:r>
            <a:r>
              <a:rPr lang="en-US" sz="2352" dirty="0">
                <a:latin typeface="+mj-lt"/>
                <a:cs typeface="Segoe UI Light" panose="020B0502040204020203" pitchFamily="34" charset="0"/>
              </a:rPr>
              <a:t> they cause damage</a:t>
            </a:r>
            <a:endParaRPr lang="en-US" sz="2352" u="sng" dirty="0">
              <a:latin typeface="+mj-lt"/>
              <a:cs typeface="Segoe UI Light" panose="020B0502040204020203" pitchFamily="34" charset="0"/>
            </a:endParaRPr>
          </a:p>
        </p:txBody>
      </p:sp>
      <p:pic>
        <p:nvPicPr>
          <p:cNvPr id="143" name="Picture 142" descr="advanced threat detection.png"/>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879386" y="3139594"/>
            <a:ext cx="1323415" cy="1323945"/>
          </a:xfrm>
          <a:prstGeom prst="rect">
            <a:avLst/>
          </a:prstGeom>
        </p:spPr>
      </p:pic>
      <p:pic>
        <p:nvPicPr>
          <p:cNvPr id="144" name="Picture 143"/>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1187" y="3134826"/>
            <a:ext cx="1321140" cy="1314910"/>
          </a:xfrm>
          <a:prstGeom prst="rect">
            <a:avLst/>
          </a:prstGeom>
          <a:noFill/>
          <a:ln>
            <a:noFill/>
          </a:ln>
        </p:spPr>
      </p:pic>
      <p:pic>
        <p:nvPicPr>
          <p:cNvPr id="145" name="Picture 144"/>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18999" y="3134822"/>
            <a:ext cx="1314911" cy="1314911"/>
          </a:xfrm>
          <a:prstGeom prst="rect">
            <a:avLst/>
          </a:prstGeom>
          <a:noFill/>
          <a:ln>
            <a:noFill/>
          </a:ln>
        </p:spPr>
      </p:pic>
    </p:spTree>
    <p:extLst>
      <p:ext uri="{BB962C8B-B14F-4D97-AF65-F5344CB8AC3E}">
        <p14:creationId xmlns:p14="http://schemas.microsoft.com/office/powerpoint/2010/main" val="2728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l="3747" r="15207" b="75504"/>
          <a:stretch/>
        </p:blipFill>
        <p:spPr>
          <a:xfrm>
            <a:off x="5417264" y="1382424"/>
            <a:ext cx="6128979" cy="1573840"/>
          </a:xfrm>
          <a:prstGeom prst="rect">
            <a:avLst/>
          </a:prstGeom>
        </p:spPr>
      </p:pic>
      <p:pic>
        <p:nvPicPr>
          <p:cNvPr id="28" name="Picture 27"/>
          <p:cNvPicPr>
            <a:picLocks noChangeAspect="1"/>
          </p:cNvPicPr>
          <p:nvPr/>
        </p:nvPicPr>
        <p:blipFill rotWithShape="1">
          <a:blip r:embed="rId3" cstate="print">
            <a:extLst>
              <a:ext uri="{28A0092B-C50C-407E-A947-70E740481C1C}">
                <a14:useLocalDpi xmlns:a14="http://schemas.microsoft.com/office/drawing/2010/main" val="0"/>
              </a:ext>
            </a:extLst>
          </a:blip>
          <a:srcRect l="3747" t="62774" r="15207" b="9271"/>
          <a:stretch/>
        </p:blipFill>
        <p:spPr>
          <a:xfrm>
            <a:off x="5417264" y="4923512"/>
            <a:ext cx="6128979" cy="1796077"/>
          </a:xfrm>
          <a:prstGeom prst="rect">
            <a:avLst/>
          </a:prstGeom>
        </p:spPr>
      </p:pic>
      <p:pic>
        <p:nvPicPr>
          <p:cNvPr id="31" name="Picture 30"/>
          <p:cNvPicPr>
            <a:picLocks noChangeAspect="1"/>
          </p:cNvPicPr>
          <p:nvPr/>
        </p:nvPicPr>
        <p:blipFill rotWithShape="1">
          <a:blip r:embed="rId3" cstate="print">
            <a:extLst>
              <a:ext uri="{28A0092B-C50C-407E-A947-70E740481C1C}">
                <a14:useLocalDpi xmlns:a14="http://schemas.microsoft.com/office/drawing/2010/main" val="0"/>
              </a:ext>
            </a:extLst>
          </a:blip>
          <a:srcRect l="3747" t="31036" r="15207" b="45808"/>
          <a:stretch/>
        </p:blipFill>
        <p:spPr>
          <a:xfrm>
            <a:off x="5417264" y="3156962"/>
            <a:ext cx="6128979" cy="1487746"/>
          </a:xfrm>
          <a:prstGeom prst="rect">
            <a:avLst/>
          </a:prstGeom>
        </p:spPr>
      </p:pic>
      <p:sp>
        <p:nvSpPr>
          <p:cNvPr id="22" name="Rectangle 21"/>
          <p:cNvSpPr/>
          <p:nvPr/>
        </p:nvSpPr>
        <p:spPr bwMode="auto">
          <a:xfrm>
            <a:off x="-29561" y="5259127"/>
            <a:ext cx="3262412" cy="477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36" tIns="0" rIns="186414" bIns="0" numCol="1" spcCol="0" rtlCol="0" fromWordArt="0" anchor="ctr" anchorCtr="0" forceAA="0" compatLnSpc="1">
            <a:prstTxWarp prst="textNoShape">
              <a:avLst/>
            </a:prstTxWarp>
            <a:noAutofit/>
          </a:bodyPr>
          <a:lstStyle/>
          <a:p>
            <a:pPr defTabSz="931950">
              <a:lnSpc>
                <a:spcPct val="90000"/>
              </a:lnSpc>
            </a:pPr>
            <a:r>
              <a:rPr lang="en-US" sz="2399" dirty="0">
                <a:solidFill>
                  <a:schemeClr val="tx1"/>
                </a:solidFill>
                <a:latin typeface="Segoe UI Light"/>
              </a:rPr>
              <a:t>Abnormal Behavior</a:t>
            </a:r>
          </a:p>
        </p:txBody>
      </p:sp>
      <p:sp>
        <p:nvSpPr>
          <p:cNvPr id="23" name="Rectangle 22"/>
          <p:cNvSpPr/>
          <p:nvPr/>
        </p:nvSpPr>
        <p:spPr bwMode="auto">
          <a:xfrm>
            <a:off x="423804" y="5669253"/>
            <a:ext cx="2011161" cy="7951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07" rIns="149131" bIns="93207" numCol="1" spcCol="0" rtlCol="0" fromWordArt="0" anchor="t" anchorCtr="0" forceAA="0" compatLnSpc="1">
            <a:prstTxWarp prst="textNoShape">
              <a:avLst/>
            </a:prstTxWarp>
            <a:noAutofit/>
          </a:bodyPr>
          <a:lstStyle/>
          <a:p>
            <a:pPr marL="137092" indent="-137092" defTabSz="931950">
              <a:lnSpc>
                <a:spcPts val="1640"/>
              </a:lnSpc>
              <a:buSzPct val="70000"/>
              <a:buFont typeface="Wingdings" charset="2"/>
              <a:buChar char="§"/>
            </a:pPr>
            <a:r>
              <a:rPr lang="en-US" sz="1372" dirty="0">
                <a:solidFill>
                  <a:schemeClr val="tx1"/>
                </a:solidFill>
                <a:latin typeface="Segoe UI Light"/>
              </a:rPr>
              <a:t>Anomalous logins</a:t>
            </a:r>
          </a:p>
          <a:p>
            <a:pPr marL="137092" indent="-137092" defTabSz="931950">
              <a:lnSpc>
                <a:spcPts val="1640"/>
              </a:lnSpc>
              <a:buSzPct val="70000"/>
              <a:buFont typeface="Wingdings" charset="2"/>
              <a:buChar char="§"/>
            </a:pPr>
            <a:r>
              <a:rPr lang="en-US" sz="1372" dirty="0">
                <a:solidFill>
                  <a:schemeClr val="tx1"/>
                </a:solidFill>
                <a:latin typeface="Segoe UI Light"/>
              </a:rPr>
              <a:t>Remote execution</a:t>
            </a:r>
          </a:p>
          <a:p>
            <a:pPr marL="137092" indent="-137092" defTabSz="931950">
              <a:lnSpc>
                <a:spcPts val="1640"/>
              </a:lnSpc>
              <a:buSzPct val="70000"/>
              <a:buFont typeface="Wingdings" charset="2"/>
              <a:buChar char="§"/>
            </a:pPr>
            <a:r>
              <a:rPr lang="en-US" sz="1372" dirty="0">
                <a:solidFill>
                  <a:schemeClr val="tx1"/>
                </a:solidFill>
                <a:latin typeface="Segoe UI Light"/>
              </a:rPr>
              <a:t>Suspicious activity</a:t>
            </a:r>
          </a:p>
        </p:txBody>
      </p:sp>
      <p:sp>
        <p:nvSpPr>
          <p:cNvPr id="24" name="Rectangle 23"/>
          <p:cNvSpPr/>
          <p:nvPr/>
        </p:nvSpPr>
        <p:spPr bwMode="auto">
          <a:xfrm>
            <a:off x="-29563" y="1613035"/>
            <a:ext cx="4059481" cy="4770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36" tIns="0" rIns="186414" bIns="0" numCol="1" spcCol="0" rtlCol="0" fromWordArt="0" anchor="ctr" anchorCtr="0" forceAA="0" compatLnSpc="1">
            <a:prstTxWarp prst="textNoShape">
              <a:avLst/>
            </a:prstTxWarp>
            <a:noAutofit/>
          </a:bodyPr>
          <a:lstStyle/>
          <a:p>
            <a:pPr defTabSz="931950">
              <a:lnSpc>
                <a:spcPct val="90000"/>
              </a:lnSpc>
            </a:pPr>
            <a:r>
              <a:rPr lang="en-US" sz="2399" dirty="0">
                <a:solidFill>
                  <a:schemeClr val="tx1"/>
                </a:solidFill>
                <a:latin typeface="Segoe UI Light"/>
              </a:rPr>
              <a:t>Security issues and risks</a:t>
            </a:r>
          </a:p>
        </p:txBody>
      </p:sp>
      <p:sp>
        <p:nvSpPr>
          <p:cNvPr id="29" name="Rectangle 28"/>
          <p:cNvSpPr/>
          <p:nvPr/>
        </p:nvSpPr>
        <p:spPr bwMode="auto">
          <a:xfrm>
            <a:off x="423804" y="2056119"/>
            <a:ext cx="3658445" cy="7951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07" rIns="149131" bIns="93207" numCol="1" spcCol="0" rtlCol="0" fromWordArt="0" anchor="t" anchorCtr="0" forceAA="0" compatLnSpc="1">
            <a:prstTxWarp prst="textNoShape">
              <a:avLst/>
            </a:prstTxWarp>
            <a:noAutofit/>
          </a:bodyPr>
          <a:lstStyle/>
          <a:p>
            <a:pPr marL="137092" indent="-137092" defTabSz="931950">
              <a:lnSpc>
                <a:spcPts val="1640"/>
              </a:lnSpc>
              <a:buSzPct val="70000"/>
              <a:buFont typeface="Wingdings" charset="2"/>
              <a:buChar char="§"/>
            </a:pPr>
            <a:r>
              <a:rPr lang="en-US" sz="1372" dirty="0">
                <a:solidFill>
                  <a:schemeClr val="tx1"/>
                </a:solidFill>
                <a:latin typeface="Segoe UI Light"/>
              </a:rPr>
              <a:t>Broken trust</a:t>
            </a:r>
          </a:p>
          <a:p>
            <a:pPr marL="137092" indent="-137092" defTabSz="931950">
              <a:lnSpc>
                <a:spcPts val="1640"/>
              </a:lnSpc>
              <a:buSzPct val="70000"/>
              <a:buFont typeface="Wingdings" charset="2"/>
              <a:buChar char="§"/>
            </a:pPr>
            <a:r>
              <a:rPr lang="en-US" sz="1372" dirty="0">
                <a:solidFill>
                  <a:schemeClr val="tx1"/>
                </a:solidFill>
                <a:latin typeface="Segoe UI Light"/>
              </a:rPr>
              <a:t>Weak protocols</a:t>
            </a:r>
          </a:p>
          <a:p>
            <a:pPr marL="137092" indent="-137092" defTabSz="931950">
              <a:lnSpc>
                <a:spcPts val="1640"/>
              </a:lnSpc>
              <a:buSzPct val="70000"/>
              <a:buFont typeface="Wingdings" charset="2"/>
              <a:buChar char="§"/>
            </a:pPr>
            <a:r>
              <a:rPr lang="en-US" sz="1372" dirty="0">
                <a:solidFill>
                  <a:schemeClr val="tx1"/>
                </a:solidFill>
                <a:latin typeface="Segoe UI Light"/>
              </a:rPr>
              <a:t>Known protocol vulnerabilities</a:t>
            </a:r>
          </a:p>
        </p:txBody>
      </p:sp>
      <p:sp>
        <p:nvSpPr>
          <p:cNvPr id="30" name="Rectangle 29"/>
          <p:cNvSpPr/>
          <p:nvPr/>
        </p:nvSpPr>
        <p:spPr bwMode="auto">
          <a:xfrm>
            <a:off x="-29562" y="3399890"/>
            <a:ext cx="3262412" cy="4770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36" tIns="0" rIns="186414" bIns="0" numCol="1" spcCol="0" rtlCol="0" fromWordArt="0" anchor="ctr" anchorCtr="0" forceAA="0" compatLnSpc="1">
            <a:prstTxWarp prst="textNoShape">
              <a:avLst/>
            </a:prstTxWarp>
            <a:noAutofit/>
          </a:bodyPr>
          <a:lstStyle/>
          <a:p>
            <a:pPr defTabSz="931950">
              <a:lnSpc>
                <a:spcPct val="90000"/>
              </a:lnSpc>
            </a:pPr>
            <a:r>
              <a:rPr lang="en-US" sz="2399" dirty="0">
                <a:solidFill>
                  <a:schemeClr val="tx1"/>
                </a:solidFill>
                <a:latin typeface="Segoe UI Light"/>
              </a:rPr>
              <a:t>Malicious attacks</a:t>
            </a:r>
          </a:p>
        </p:txBody>
      </p:sp>
      <p:sp>
        <p:nvSpPr>
          <p:cNvPr id="32" name="Rectangle 31"/>
          <p:cNvSpPr/>
          <p:nvPr/>
        </p:nvSpPr>
        <p:spPr bwMode="auto">
          <a:xfrm>
            <a:off x="423806" y="3842969"/>
            <a:ext cx="2459254" cy="1153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07" rIns="149131" bIns="93207" numCol="1" spcCol="0" rtlCol="0" fromWordArt="0" anchor="t" anchorCtr="0" forceAA="0" compatLnSpc="1">
            <a:prstTxWarp prst="textNoShape">
              <a:avLst/>
            </a:prstTxWarp>
            <a:noAutofit/>
          </a:bodyPr>
          <a:lstStyle/>
          <a:p>
            <a:pPr marL="137092" indent="-137092" defTabSz="931950">
              <a:lnSpc>
                <a:spcPts val="1640"/>
              </a:lnSpc>
              <a:buSzPct val="70000"/>
              <a:buFont typeface="Wingdings" charset="2"/>
              <a:buChar char="§"/>
            </a:pPr>
            <a:r>
              <a:rPr lang="en-US" sz="1372" dirty="0">
                <a:solidFill>
                  <a:schemeClr val="tx1"/>
                </a:solidFill>
                <a:latin typeface="Segoe UI Light"/>
              </a:rPr>
              <a:t>Pass-the-Ticket (</a:t>
            </a:r>
            <a:r>
              <a:rPr lang="en-US" sz="1372" dirty="0" err="1">
                <a:solidFill>
                  <a:schemeClr val="tx1"/>
                </a:solidFill>
                <a:latin typeface="Segoe UI Light"/>
              </a:rPr>
              <a:t>PtT</a:t>
            </a:r>
            <a:r>
              <a:rPr lang="en-US" sz="1372" dirty="0">
                <a:solidFill>
                  <a:schemeClr val="tx1"/>
                </a:solidFill>
                <a:latin typeface="Segoe UI Light"/>
              </a:rPr>
              <a:t>)</a:t>
            </a:r>
          </a:p>
          <a:p>
            <a:pPr marL="137092" indent="-137092" defTabSz="931950">
              <a:lnSpc>
                <a:spcPts val="1640"/>
              </a:lnSpc>
              <a:buSzPct val="70000"/>
              <a:buFont typeface="Wingdings" charset="2"/>
              <a:buChar char="§"/>
            </a:pPr>
            <a:r>
              <a:rPr lang="en-US" sz="1372" dirty="0">
                <a:solidFill>
                  <a:schemeClr val="tx1"/>
                </a:solidFill>
                <a:latin typeface="Segoe UI Light"/>
              </a:rPr>
              <a:t>Pass-the-Hash (</a:t>
            </a:r>
            <a:r>
              <a:rPr lang="en-US" sz="1372" dirty="0" err="1">
                <a:solidFill>
                  <a:schemeClr val="tx1"/>
                </a:solidFill>
                <a:latin typeface="Segoe UI Light"/>
              </a:rPr>
              <a:t>PtH</a:t>
            </a:r>
            <a:r>
              <a:rPr lang="en-US" sz="1372" dirty="0">
                <a:solidFill>
                  <a:schemeClr val="tx1"/>
                </a:solidFill>
                <a:latin typeface="Segoe UI Light"/>
              </a:rPr>
              <a:t>)</a:t>
            </a:r>
          </a:p>
          <a:p>
            <a:pPr marL="137092" indent="-137092" defTabSz="931950">
              <a:lnSpc>
                <a:spcPts val="1640"/>
              </a:lnSpc>
              <a:buSzPct val="70000"/>
              <a:buFont typeface="Wingdings" charset="2"/>
              <a:buChar char="§"/>
            </a:pPr>
            <a:r>
              <a:rPr lang="en-US" sz="1372" dirty="0">
                <a:solidFill>
                  <a:schemeClr val="tx1"/>
                </a:solidFill>
                <a:latin typeface="Segoe UI Light"/>
              </a:rPr>
              <a:t>Overpass-the-Hash</a:t>
            </a:r>
          </a:p>
          <a:p>
            <a:pPr marL="137092" indent="-137092" defTabSz="931950">
              <a:lnSpc>
                <a:spcPts val="1640"/>
              </a:lnSpc>
              <a:buSzPct val="70000"/>
              <a:buFont typeface="Wingdings" charset="2"/>
              <a:buChar char="§"/>
            </a:pPr>
            <a:r>
              <a:rPr lang="en-US" sz="1372" dirty="0">
                <a:solidFill>
                  <a:schemeClr val="tx1"/>
                </a:solidFill>
                <a:latin typeface="Segoe UI Light"/>
              </a:rPr>
              <a:t>Forged PAC (MS14-068)</a:t>
            </a:r>
          </a:p>
        </p:txBody>
      </p:sp>
      <p:grpSp>
        <p:nvGrpSpPr>
          <p:cNvPr id="36" name="Group 35"/>
          <p:cNvGrpSpPr/>
          <p:nvPr/>
        </p:nvGrpSpPr>
        <p:grpSpPr>
          <a:xfrm>
            <a:off x="4793048" y="1928573"/>
            <a:ext cx="459418" cy="459418"/>
            <a:chOff x="7776954" y="2020058"/>
            <a:chExt cx="459604" cy="459604"/>
          </a:xfrm>
        </p:grpSpPr>
        <p:sp>
          <p:nvSpPr>
            <p:cNvPr id="37" name="Oval 36"/>
            <p:cNvSpPr/>
            <p:nvPr/>
          </p:nvSpPr>
          <p:spPr bwMode="auto">
            <a:xfrm>
              <a:off x="7776954" y="2020058"/>
              <a:ext cx="459604" cy="459604"/>
            </a:xfrm>
            <a:prstGeom prst="ellipse">
              <a:avLst/>
            </a:prstGeom>
            <a:solidFill>
              <a:schemeClr val="tx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013"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38" name="Freeform 25"/>
            <p:cNvSpPr>
              <a:spLocks noEditPoints="1"/>
            </p:cNvSpPr>
            <p:nvPr/>
          </p:nvSpPr>
          <p:spPr bwMode="black">
            <a:xfrm rot="10800000">
              <a:off x="7829307" y="2072436"/>
              <a:ext cx="354898" cy="354848"/>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chemeClr val="accent2"/>
            </a:solidFill>
            <a:ln>
              <a:noFill/>
            </a:ln>
            <a:extLst/>
          </p:spPr>
          <p:txBody>
            <a:bodyPr vert="horz" wrap="square" lIns="93232" tIns="46615" rIns="93232" bIns="46615" numCol="1" anchor="t" anchorCtr="0" compatLnSpc="1">
              <a:prstTxWarp prst="textNoShape">
                <a:avLst/>
              </a:prstTxWarp>
            </a:bodyPr>
            <a:lstStyle/>
            <a:p>
              <a:endParaRPr lang="en-US" sz="2199"/>
            </a:p>
          </p:txBody>
        </p:sp>
      </p:grpSp>
      <p:grpSp>
        <p:nvGrpSpPr>
          <p:cNvPr id="41" name="Group 40"/>
          <p:cNvGrpSpPr/>
          <p:nvPr/>
        </p:nvGrpSpPr>
        <p:grpSpPr>
          <a:xfrm>
            <a:off x="4793048" y="3720959"/>
            <a:ext cx="459419" cy="459419"/>
            <a:chOff x="7776954" y="2020058"/>
            <a:chExt cx="459604" cy="459604"/>
          </a:xfrm>
        </p:grpSpPr>
        <p:sp>
          <p:nvSpPr>
            <p:cNvPr id="42" name="Oval 41"/>
            <p:cNvSpPr/>
            <p:nvPr/>
          </p:nvSpPr>
          <p:spPr bwMode="auto">
            <a:xfrm>
              <a:off x="7776954" y="2020058"/>
              <a:ext cx="459604" cy="459604"/>
            </a:xfrm>
            <a:prstGeom prst="ellipse">
              <a:avLst/>
            </a:prstGeom>
            <a:solidFill>
              <a:schemeClr val="tx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013"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43" name="Freeform 25"/>
            <p:cNvSpPr>
              <a:spLocks noEditPoints="1"/>
            </p:cNvSpPr>
            <p:nvPr/>
          </p:nvSpPr>
          <p:spPr bwMode="black">
            <a:xfrm rot="10800000">
              <a:off x="7829307" y="2072436"/>
              <a:ext cx="354898" cy="354848"/>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chemeClr val="accent2"/>
            </a:solidFill>
            <a:ln>
              <a:noFill/>
            </a:ln>
            <a:extLst/>
          </p:spPr>
          <p:txBody>
            <a:bodyPr vert="horz" wrap="square" lIns="93232" tIns="46615" rIns="93232" bIns="46615" numCol="1" anchor="t" anchorCtr="0" compatLnSpc="1">
              <a:prstTxWarp prst="textNoShape">
                <a:avLst/>
              </a:prstTxWarp>
            </a:bodyPr>
            <a:lstStyle/>
            <a:p>
              <a:endParaRPr lang="en-US" sz="2199"/>
            </a:p>
          </p:txBody>
        </p:sp>
      </p:grpSp>
      <p:sp>
        <p:nvSpPr>
          <p:cNvPr id="25" name="Rectangle 24"/>
          <p:cNvSpPr/>
          <p:nvPr/>
        </p:nvSpPr>
        <p:spPr bwMode="auto">
          <a:xfrm>
            <a:off x="2654192" y="3842969"/>
            <a:ext cx="2693395" cy="1153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07" rIns="149131" bIns="93207" numCol="1" spcCol="0" rtlCol="0" fromWordArt="0" anchor="t" anchorCtr="0" forceAA="0" compatLnSpc="1">
            <a:prstTxWarp prst="textNoShape">
              <a:avLst/>
            </a:prstTxWarp>
            <a:noAutofit/>
          </a:bodyPr>
          <a:lstStyle/>
          <a:p>
            <a:pPr marL="137092" indent="-137092" defTabSz="931950">
              <a:lnSpc>
                <a:spcPts val="1640"/>
              </a:lnSpc>
              <a:buSzPct val="70000"/>
              <a:buFont typeface="Wingdings" charset="2"/>
              <a:buChar char="§"/>
            </a:pPr>
            <a:r>
              <a:rPr lang="en-US" sz="1372" dirty="0">
                <a:solidFill>
                  <a:schemeClr val="tx1"/>
                </a:solidFill>
                <a:latin typeface="Segoe UI Light"/>
              </a:rPr>
              <a:t>Golden Ticket</a:t>
            </a:r>
          </a:p>
          <a:p>
            <a:pPr marL="137092" indent="-137092" defTabSz="931950">
              <a:lnSpc>
                <a:spcPts val="1640"/>
              </a:lnSpc>
              <a:buSzPct val="70000"/>
              <a:buFont typeface="Wingdings" charset="2"/>
              <a:buChar char="§"/>
            </a:pPr>
            <a:r>
              <a:rPr lang="en-US" sz="1372" dirty="0">
                <a:solidFill>
                  <a:schemeClr val="tx1"/>
                </a:solidFill>
                <a:latin typeface="Segoe UI Light"/>
              </a:rPr>
              <a:t>Skeleton key malware</a:t>
            </a:r>
          </a:p>
          <a:p>
            <a:pPr marL="137092" indent="-137092" defTabSz="931950">
              <a:lnSpc>
                <a:spcPts val="1640"/>
              </a:lnSpc>
              <a:buSzPct val="70000"/>
              <a:buFont typeface="Wingdings" charset="2"/>
              <a:buChar char="§"/>
            </a:pPr>
            <a:r>
              <a:rPr lang="en-US" sz="1372" dirty="0">
                <a:solidFill>
                  <a:schemeClr val="tx1"/>
                </a:solidFill>
                <a:latin typeface="Segoe UI Light"/>
              </a:rPr>
              <a:t>Reconnaissance</a:t>
            </a:r>
          </a:p>
          <a:p>
            <a:pPr marL="137092" indent="-137092" defTabSz="931950">
              <a:lnSpc>
                <a:spcPts val="1640"/>
              </a:lnSpc>
              <a:buSzPct val="70000"/>
              <a:buFont typeface="Wingdings" charset="2"/>
              <a:buChar char="§"/>
            </a:pPr>
            <a:r>
              <a:rPr lang="en-US" sz="1372" dirty="0" err="1">
                <a:solidFill>
                  <a:schemeClr val="tx1"/>
                </a:solidFill>
                <a:latin typeface="Segoe UI Light"/>
              </a:rPr>
              <a:t>BruteForce</a:t>
            </a:r>
            <a:endParaRPr lang="en-US" sz="1372" dirty="0">
              <a:solidFill>
                <a:schemeClr val="tx1"/>
              </a:solidFill>
              <a:latin typeface="Segoe UI Light"/>
            </a:endParaRPr>
          </a:p>
        </p:txBody>
      </p:sp>
      <p:sp>
        <p:nvSpPr>
          <p:cNvPr id="26" name="Rectangle 25"/>
          <p:cNvSpPr/>
          <p:nvPr/>
        </p:nvSpPr>
        <p:spPr bwMode="auto">
          <a:xfrm>
            <a:off x="2677564" y="5669253"/>
            <a:ext cx="1624466" cy="7951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07" rIns="149131" bIns="93207" numCol="1" spcCol="0" rtlCol="0" fromWordArt="0" anchor="t" anchorCtr="0" forceAA="0" compatLnSpc="1">
            <a:prstTxWarp prst="textNoShape">
              <a:avLst/>
            </a:prstTxWarp>
            <a:noAutofit/>
          </a:bodyPr>
          <a:lstStyle/>
          <a:p>
            <a:pPr marL="137092" indent="-137092" defTabSz="931950">
              <a:lnSpc>
                <a:spcPts val="1640"/>
              </a:lnSpc>
              <a:buSzPct val="70000"/>
              <a:buFont typeface="Wingdings" charset="2"/>
              <a:buChar char="§"/>
            </a:pPr>
            <a:r>
              <a:rPr lang="en-US" sz="1372" dirty="0">
                <a:solidFill>
                  <a:schemeClr val="tx1"/>
                </a:solidFill>
                <a:latin typeface="Segoe UI Light"/>
              </a:rPr>
              <a:t>Unknown threats</a:t>
            </a:r>
          </a:p>
          <a:p>
            <a:pPr marL="137092" indent="-137092" defTabSz="931950">
              <a:lnSpc>
                <a:spcPts val="1640"/>
              </a:lnSpc>
              <a:buSzPct val="70000"/>
              <a:buFont typeface="Wingdings" charset="2"/>
              <a:buChar char="§"/>
            </a:pPr>
            <a:r>
              <a:rPr lang="en-US" sz="1372" dirty="0">
                <a:solidFill>
                  <a:schemeClr val="tx1"/>
                </a:solidFill>
                <a:latin typeface="Segoe UI Light"/>
              </a:rPr>
              <a:t>Password sharing</a:t>
            </a:r>
          </a:p>
          <a:p>
            <a:pPr marL="137092" indent="-137092" defTabSz="931950">
              <a:lnSpc>
                <a:spcPts val="1640"/>
              </a:lnSpc>
              <a:buSzPct val="70000"/>
              <a:buFont typeface="Wingdings" charset="2"/>
              <a:buChar char="§"/>
            </a:pPr>
            <a:r>
              <a:rPr lang="en-US" sz="1372" dirty="0">
                <a:solidFill>
                  <a:schemeClr val="tx1"/>
                </a:solidFill>
                <a:latin typeface="Segoe UI Light"/>
              </a:rPr>
              <a:t>Lateral movement</a:t>
            </a:r>
          </a:p>
        </p:txBody>
      </p:sp>
      <p:grpSp>
        <p:nvGrpSpPr>
          <p:cNvPr id="27" name="Group 26"/>
          <p:cNvGrpSpPr/>
          <p:nvPr/>
        </p:nvGrpSpPr>
        <p:grpSpPr>
          <a:xfrm>
            <a:off x="4793048" y="5669254"/>
            <a:ext cx="459419" cy="459419"/>
            <a:chOff x="7776954" y="2020058"/>
            <a:chExt cx="459604" cy="459604"/>
          </a:xfrm>
        </p:grpSpPr>
        <p:sp>
          <p:nvSpPr>
            <p:cNvPr id="39" name="Oval 38"/>
            <p:cNvSpPr/>
            <p:nvPr/>
          </p:nvSpPr>
          <p:spPr bwMode="auto">
            <a:xfrm>
              <a:off x="7776954" y="2020058"/>
              <a:ext cx="459604" cy="459604"/>
            </a:xfrm>
            <a:prstGeom prst="ellipse">
              <a:avLst/>
            </a:prstGeom>
            <a:solidFill>
              <a:schemeClr val="tx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013"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40" name="Freeform 25"/>
            <p:cNvSpPr>
              <a:spLocks noEditPoints="1"/>
            </p:cNvSpPr>
            <p:nvPr/>
          </p:nvSpPr>
          <p:spPr bwMode="black">
            <a:xfrm rot="10800000">
              <a:off x="7829307" y="2072436"/>
              <a:ext cx="354898" cy="354848"/>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chemeClr val="accent2"/>
            </a:solidFill>
            <a:ln>
              <a:noFill/>
            </a:ln>
            <a:extLst/>
          </p:spPr>
          <p:txBody>
            <a:bodyPr vert="horz" wrap="square" lIns="93232" tIns="46615" rIns="93232" bIns="46615" numCol="1" anchor="t" anchorCtr="0" compatLnSpc="1">
              <a:prstTxWarp prst="textNoShape">
                <a:avLst/>
              </a:prstTxWarp>
            </a:bodyPr>
            <a:lstStyle/>
            <a:p>
              <a:endParaRPr lang="en-US" sz="2199"/>
            </a:p>
          </p:txBody>
        </p:sp>
      </p:grpSp>
      <p:sp>
        <p:nvSpPr>
          <p:cNvPr id="34" name="Title 1"/>
          <p:cNvSpPr>
            <a:spLocks noGrp="1"/>
          </p:cNvSpPr>
          <p:nvPr>
            <p:ph type="title"/>
          </p:nvPr>
        </p:nvSpPr>
        <p:spPr>
          <a:xfrm>
            <a:off x="1203960" y="49456"/>
            <a:ext cx="9696510" cy="899303"/>
          </a:xfrm>
        </p:spPr>
        <p:txBody>
          <a:bodyPr>
            <a:normAutofit/>
          </a:bodyPr>
          <a:lstStyle/>
          <a:p>
            <a:r>
              <a:rPr lang="en-US" sz="3920" dirty="0"/>
              <a:t>Microsoft Advanced Threat Analytics</a:t>
            </a:r>
          </a:p>
        </p:txBody>
      </p:sp>
    </p:spTree>
    <p:extLst>
      <p:ext uri="{BB962C8B-B14F-4D97-AF65-F5344CB8AC3E}">
        <p14:creationId xmlns:p14="http://schemas.microsoft.com/office/powerpoint/2010/main" val="188209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14469" y="174271"/>
            <a:ext cx="4427227" cy="959643"/>
          </a:xfrm>
        </p:spPr>
        <p:txBody>
          <a:bodyPr/>
          <a:lstStyle/>
          <a:p>
            <a:r>
              <a:rPr lang="en-US" dirty="0"/>
              <a:t>Azure Security Center</a:t>
            </a:r>
          </a:p>
        </p:txBody>
      </p:sp>
      <p:sp>
        <p:nvSpPr>
          <p:cNvPr id="4" name="Text Placeholder 3">
            <a:extLst>
              <a:ext uri="{FF2B5EF4-FFF2-40B4-BE49-F238E27FC236}">
                <a16:creationId xmlns:a16="http://schemas.microsoft.com/office/drawing/2014/main" id="{D1976BA1-DDEB-4177-9224-A2F149ABD71F}"/>
              </a:ext>
            </a:extLst>
          </p:cNvPr>
          <p:cNvSpPr>
            <a:spLocks noGrp="1"/>
          </p:cNvSpPr>
          <p:nvPr>
            <p:ph type="body" sz="quarter" idx="10"/>
          </p:nvPr>
        </p:nvSpPr>
        <p:spPr>
          <a:xfrm>
            <a:off x="426313" y="1237817"/>
            <a:ext cx="3970747" cy="4438521"/>
          </a:xfrm>
        </p:spPr>
        <p:txBody>
          <a:bodyPr/>
          <a:lstStyle/>
          <a:p>
            <a:pPr>
              <a:spcBef>
                <a:spcPts val="300"/>
              </a:spcBef>
              <a:buClr>
                <a:srgbClr val="000000"/>
              </a:buClr>
              <a:tabLst>
                <a:tab pos="457063" algn="l"/>
              </a:tabLst>
            </a:pPr>
            <a:r>
              <a:rPr lang="en-US" dirty="0">
                <a:solidFill>
                  <a:srgbClr val="000000"/>
                </a:solidFill>
                <a:latin typeface="Segoe UI Semibold" panose="020B0702040204020203" pitchFamily="34" charset="0"/>
                <a:ea typeface="Times New Roman" panose="02020603050405020304" pitchFamily="18" charset="0"/>
                <a:cs typeface="Segoe UI Semibold" panose="020B0702040204020203" pitchFamily="34" charset="0"/>
              </a:rPr>
              <a:t>New features:</a:t>
            </a:r>
          </a:p>
          <a:p>
            <a:pPr marL="231705" indent="-231705">
              <a:spcBef>
                <a:spcPts val="0"/>
              </a:spcBef>
              <a:buClr>
                <a:srgbClr val="000000"/>
              </a:buClr>
              <a:buFont typeface="Arial" panose="020B0604020202020204" pitchFamily="34" charset="0"/>
              <a:buChar char="•"/>
              <a:tabLst>
                <a:tab pos="457063" algn="l"/>
              </a:tabLst>
            </a:pPr>
            <a:r>
              <a:rPr lang="en-US" sz="1200" dirty="0">
                <a:solidFill>
                  <a:srgbClr val="000000"/>
                </a:solidFill>
                <a:ea typeface="Times New Roman" panose="02020603050405020304" pitchFamily="18" charset="0"/>
                <a:cs typeface="Times New Roman" panose="02020603050405020304" pitchFamily="18" charset="0"/>
              </a:rPr>
              <a:t>Visibility and governance at the organizational level – </a:t>
            </a:r>
            <a:r>
              <a:rPr lang="en-US" sz="1200" b="1" dirty="0">
                <a:solidFill>
                  <a:srgbClr val="000000"/>
                </a:solidFill>
                <a:ea typeface="Times New Roman" panose="02020603050405020304" pitchFamily="18" charset="0"/>
                <a:cs typeface="Times New Roman" panose="02020603050405020304" pitchFamily="18" charset="0"/>
              </a:rPr>
              <a:t>Private Preview</a:t>
            </a:r>
          </a:p>
          <a:p>
            <a:pPr marL="231705" indent="-231705">
              <a:spcBef>
                <a:spcPts val="0"/>
              </a:spcBef>
              <a:buClr>
                <a:srgbClr val="000000"/>
              </a:buClr>
              <a:buFont typeface="Arial" panose="020B0604020202020204" pitchFamily="34" charset="0"/>
              <a:buChar char="•"/>
              <a:tabLst>
                <a:tab pos="457063" algn="l"/>
              </a:tabLst>
            </a:pPr>
            <a:r>
              <a:rPr lang="en-US" sz="1200" dirty="0">
                <a:solidFill>
                  <a:srgbClr val="000000"/>
                </a:solidFill>
                <a:ea typeface="Times New Roman" panose="02020603050405020304" pitchFamily="18" charset="0"/>
                <a:cs typeface="Times New Roman" panose="02020603050405020304" pitchFamily="18" charset="0"/>
              </a:rPr>
              <a:t>Integrated security configuration in the virtual machine experience - </a:t>
            </a:r>
            <a:r>
              <a:rPr lang="en-US" sz="1200" b="1" dirty="0">
                <a:solidFill>
                  <a:srgbClr val="000000"/>
                </a:solidFill>
                <a:cs typeface="Times New Roman" panose="02020603050405020304" pitchFamily="18" charset="0"/>
              </a:rPr>
              <a:t>GA</a:t>
            </a:r>
          </a:p>
          <a:p>
            <a:pPr marL="231705" indent="-231705">
              <a:spcBef>
                <a:spcPts val="0"/>
              </a:spcBef>
              <a:buClr>
                <a:srgbClr val="000000"/>
              </a:buClr>
              <a:buFont typeface="Arial" panose="020B0604020202020204" pitchFamily="34" charset="0"/>
              <a:buChar char="•"/>
              <a:tabLst>
                <a:tab pos="457063" algn="l"/>
              </a:tabLst>
            </a:pPr>
            <a:r>
              <a:rPr lang="en-US" sz="1200" dirty="0">
                <a:solidFill>
                  <a:srgbClr val="000000"/>
                </a:solidFill>
                <a:ea typeface="Times New Roman" panose="02020603050405020304" pitchFamily="18" charset="0"/>
                <a:cs typeface="Times New Roman" panose="02020603050405020304" pitchFamily="18" charset="0"/>
              </a:rPr>
              <a:t>Identity &amp; Access Management tile – </a:t>
            </a:r>
            <a:r>
              <a:rPr lang="en-US" sz="1200" b="1" dirty="0">
                <a:solidFill>
                  <a:srgbClr val="000000"/>
                </a:solidFill>
                <a:cs typeface="Times New Roman" panose="02020603050405020304" pitchFamily="18" charset="0"/>
              </a:rPr>
              <a:t>Public Preview</a:t>
            </a:r>
          </a:p>
          <a:p>
            <a:pPr marL="231705" indent="-231705">
              <a:spcBef>
                <a:spcPts val="0"/>
              </a:spcBef>
              <a:buClr>
                <a:srgbClr val="000000"/>
              </a:buClr>
              <a:buFont typeface="Arial" panose="020B0604020202020204" pitchFamily="34" charset="0"/>
              <a:buChar char="•"/>
              <a:tabLst>
                <a:tab pos="457063" algn="l"/>
              </a:tabLst>
            </a:pPr>
            <a:r>
              <a:rPr lang="en-US" sz="1200" dirty="0">
                <a:solidFill>
                  <a:srgbClr val="000000"/>
                </a:solidFill>
                <a:ea typeface="Times New Roman" panose="02020603050405020304" pitchFamily="18" charset="0"/>
                <a:cs typeface="Times New Roman" panose="02020603050405020304" pitchFamily="18" charset="0"/>
              </a:rPr>
              <a:t>Just-in-time VM access - </a:t>
            </a:r>
            <a:r>
              <a:rPr lang="en-US" sz="1200" b="1" dirty="0">
                <a:solidFill>
                  <a:srgbClr val="000000"/>
                </a:solidFill>
                <a:cs typeface="Times New Roman" panose="02020603050405020304" pitchFamily="18" charset="0"/>
              </a:rPr>
              <a:t>GA</a:t>
            </a:r>
          </a:p>
          <a:p>
            <a:pPr marL="231705" indent="-231705">
              <a:spcBef>
                <a:spcPts val="0"/>
              </a:spcBef>
              <a:buClr>
                <a:srgbClr val="000000"/>
              </a:buClr>
              <a:buFont typeface="Arial" panose="020B0604020202020204" pitchFamily="34" charset="0"/>
              <a:buChar char="•"/>
              <a:tabLst>
                <a:tab pos="457063" algn="l"/>
              </a:tabLst>
            </a:pPr>
            <a:r>
              <a:rPr lang="en-US" sz="1200" dirty="0">
                <a:solidFill>
                  <a:srgbClr val="000000"/>
                </a:solidFill>
                <a:ea typeface="Times New Roman" panose="02020603050405020304" pitchFamily="18" charset="0"/>
                <a:cs typeface="Times New Roman" panose="02020603050405020304" pitchFamily="18" charset="0"/>
              </a:rPr>
              <a:t>Adaptive application controls – </a:t>
            </a:r>
            <a:r>
              <a:rPr lang="en-US" sz="1200" b="1" dirty="0">
                <a:solidFill>
                  <a:srgbClr val="000000"/>
                </a:solidFill>
                <a:cs typeface="Times New Roman" panose="02020603050405020304" pitchFamily="18" charset="0"/>
              </a:rPr>
              <a:t>Public Preview</a:t>
            </a:r>
          </a:p>
          <a:p>
            <a:pPr marL="231705" indent="-231705">
              <a:spcBef>
                <a:spcPts val="0"/>
              </a:spcBef>
              <a:buClr>
                <a:srgbClr val="000000"/>
              </a:buClr>
              <a:buFont typeface="Arial" panose="020B0604020202020204" pitchFamily="34" charset="0"/>
              <a:buChar char="•"/>
              <a:tabLst>
                <a:tab pos="457063" algn="l"/>
              </a:tabLst>
            </a:pPr>
            <a:r>
              <a:rPr lang="en-US" sz="1200" dirty="0">
                <a:solidFill>
                  <a:srgbClr val="000000"/>
                </a:solidFill>
                <a:ea typeface="Times New Roman" panose="02020603050405020304" pitchFamily="18" charset="0"/>
                <a:cs typeface="Times New Roman" panose="02020603050405020304" pitchFamily="18" charset="0"/>
              </a:rPr>
              <a:t>Interactive network security monitoring - </a:t>
            </a:r>
            <a:r>
              <a:rPr lang="en-US" sz="1200" b="1" dirty="0">
                <a:solidFill>
                  <a:srgbClr val="000000"/>
                </a:solidFill>
                <a:cs typeface="Times New Roman" panose="02020603050405020304" pitchFamily="18" charset="0"/>
              </a:rPr>
              <a:t>GA</a:t>
            </a:r>
          </a:p>
          <a:p>
            <a:pPr marL="231705" indent="-231705">
              <a:spcBef>
                <a:spcPts val="0"/>
              </a:spcBef>
              <a:buClr>
                <a:srgbClr val="000000"/>
              </a:buClr>
              <a:buFont typeface="Arial" panose="020B0604020202020204" pitchFamily="34" charset="0"/>
              <a:buChar char="•"/>
              <a:tabLst>
                <a:tab pos="457063" algn="l"/>
              </a:tabLst>
            </a:pPr>
            <a:r>
              <a:rPr lang="en-US" sz="1200" dirty="0">
                <a:solidFill>
                  <a:srgbClr val="000000"/>
                </a:solidFill>
                <a:ea typeface="Times New Roman" panose="02020603050405020304" pitchFamily="18" charset="0"/>
                <a:cs typeface="Times New Roman" panose="02020603050405020304" pitchFamily="18" charset="0"/>
              </a:rPr>
              <a:t>File integrity monitoring (FIM) – </a:t>
            </a:r>
            <a:r>
              <a:rPr lang="en-US" sz="1200" b="1" dirty="0">
                <a:solidFill>
                  <a:srgbClr val="000000"/>
                </a:solidFill>
                <a:cs typeface="Times New Roman" panose="02020603050405020304" pitchFamily="18" charset="0"/>
              </a:rPr>
              <a:t>Public Preview</a:t>
            </a:r>
          </a:p>
          <a:p>
            <a:pPr marL="231705" indent="-231705">
              <a:spcBef>
                <a:spcPts val="0"/>
              </a:spcBef>
              <a:buClr>
                <a:srgbClr val="000000"/>
              </a:buClr>
              <a:buFont typeface="Arial" panose="020B0604020202020204" pitchFamily="34" charset="0"/>
              <a:buChar char="•"/>
              <a:tabLst>
                <a:tab pos="457063" algn="l"/>
              </a:tabLst>
            </a:pPr>
            <a:r>
              <a:rPr lang="en-US" sz="1200" dirty="0">
                <a:solidFill>
                  <a:srgbClr val="000000"/>
                </a:solidFill>
                <a:ea typeface="Times New Roman" panose="02020603050405020304" pitchFamily="18" charset="0"/>
                <a:cs typeface="Times New Roman" panose="02020603050405020304" pitchFamily="18" charset="0"/>
              </a:rPr>
              <a:t>Extending threat protection to containers – </a:t>
            </a:r>
            <a:r>
              <a:rPr lang="en-US" sz="1200" b="1" dirty="0">
                <a:solidFill>
                  <a:srgbClr val="000000"/>
                </a:solidFill>
                <a:cs typeface="Times New Roman" panose="02020603050405020304" pitchFamily="18" charset="0"/>
              </a:rPr>
              <a:t>Private Preview</a:t>
            </a:r>
          </a:p>
          <a:p>
            <a:pPr marL="231705" indent="-231705">
              <a:spcBef>
                <a:spcPts val="0"/>
              </a:spcBef>
              <a:buClr>
                <a:srgbClr val="000000"/>
              </a:buClr>
              <a:buFont typeface="Arial" panose="020B0604020202020204" pitchFamily="34" charset="0"/>
              <a:buChar char="•"/>
              <a:tabLst>
                <a:tab pos="457063" algn="l"/>
              </a:tabLst>
            </a:pPr>
            <a:r>
              <a:rPr lang="en-US" sz="1200" dirty="0">
                <a:solidFill>
                  <a:srgbClr val="000000"/>
                </a:solidFill>
                <a:ea typeface="Times New Roman" panose="02020603050405020304" pitchFamily="18" charset="0"/>
                <a:cs typeface="Times New Roman" panose="02020603050405020304" pitchFamily="18" charset="0"/>
              </a:rPr>
              <a:t>New secure configuration assessments for servers - </a:t>
            </a:r>
            <a:r>
              <a:rPr lang="en-US" sz="1200" b="1" dirty="0">
                <a:solidFill>
                  <a:srgbClr val="000000"/>
                </a:solidFill>
                <a:cs typeface="Times New Roman" panose="02020603050405020304" pitchFamily="18" charset="0"/>
              </a:rPr>
              <a:t>GA</a:t>
            </a:r>
          </a:p>
          <a:p>
            <a:pPr marL="231705" indent="-231705">
              <a:spcBef>
                <a:spcPts val="0"/>
              </a:spcBef>
              <a:buClr>
                <a:srgbClr val="000000"/>
              </a:buClr>
              <a:buFont typeface="Arial" panose="020B0604020202020204" pitchFamily="34" charset="0"/>
              <a:buChar char="•"/>
              <a:tabLst>
                <a:tab pos="457063" algn="l"/>
              </a:tabLst>
            </a:pPr>
            <a:r>
              <a:rPr lang="en-US" sz="1200" dirty="0">
                <a:solidFill>
                  <a:srgbClr val="000000"/>
                </a:solidFill>
                <a:ea typeface="Times New Roman" panose="02020603050405020304" pitchFamily="18" charset="0"/>
                <a:cs typeface="Times New Roman" panose="02020603050405020304" pitchFamily="18" charset="0"/>
              </a:rPr>
              <a:t>Integration with Windows Defender Advanced Threat Protection for servers (WDATP) – </a:t>
            </a:r>
            <a:r>
              <a:rPr lang="en-US" sz="1200" b="1" dirty="0">
                <a:solidFill>
                  <a:srgbClr val="000000"/>
                </a:solidFill>
                <a:cs typeface="Times New Roman" panose="02020603050405020304" pitchFamily="18" charset="0"/>
              </a:rPr>
              <a:t>Public Preview</a:t>
            </a:r>
          </a:p>
          <a:p>
            <a:pPr marL="231705" indent="-231705">
              <a:spcBef>
                <a:spcPts val="0"/>
              </a:spcBef>
              <a:buClr>
                <a:srgbClr val="000000"/>
              </a:buClr>
              <a:buFont typeface="Arial" panose="020B0604020202020204" pitchFamily="34" charset="0"/>
              <a:buChar char="•"/>
              <a:tabLst>
                <a:tab pos="457063" algn="l"/>
              </a:tabLst>
            </a:pPr>
            <a:r>
              <a:rPr lang="en-US" sz="1200" dirty="0" err="1">
                <a:solidFill>
                  <a:srgbClr val="000000"/>
                </a:solidFill>
                <a:ea typeface="Times New Roman" panose="02020603050405020304" pitchFamily="18" charset="0"/>
                <a:cs typeface="Times New Roman" panose="02020603050405020304" pitchFamily="18" charset="0"/>
              </a:rPr>
              <a:t>Fileless</a:t>
            </a:r>
            <a:r>
              <a:rPr lang="en-US" sz="1200" dirty="0">
                <a:solidFill>
                  <a:srgbClr val="000000"/>
                </a:solidFill>
                <a:ea typeface="Times New Roman" panose="02020603050405020304" pitchFamily="18" charset="0"/>
                <a:cs typeface="Times New Roman" panose="02020603050405020304" pitchFamily="18" charset="0"/>
              </a:rPr>
              <a:t> Attack Detection – </a:t>
            </a:r>
            <a:r>
              <a:rPr lang="en-US" sz="1200" b="1" dirty="0">
                <a:solidFill>
                  <a:srgbClr val="000000"/>
                </a:solidFill>
                <a:cs typeface="Times New Roman" panose="02020603050405020304" pitchFamily="18" charset="0"/>
              </a:rPr>
              <a:t>Public Preview</a:t>
            </a:r>
          </a:p>
          <a:p>
            <a:pPr marL="231705" indent="-231705">
              <a:spcBef>
                <a:spcPts val="0"/>
              </a:spcBef>
              <a:buClr>
                <a:srgbClr val="000000"/>
              </a:buClr>
              <a:buFont typeface="Arial" panose="020B0604020202020204" pitchFamily="34" charset="0"/>
              <a:buChar char="•"/>
              <a:tabLst>
                <a:tab pos="457063" algn="l"/>
              </a:tabLst>
            </a:pPr>
            <a:r>
              <a:rPr lang="en-US" sz="1200" dirty="0">
                <a:solidFill>
                  <a:srgbClr val="000000"/>
                </a:solidFill>
                <a:ea typeface="Times New Roman" panose="02020603050405020304" pitchFamily="18" charset="0"/>
                <a:cs typeface="Times New Roman" panose="02020603050405020304" pitchFamily="18" charset="0"/>
              </a:rPr>
              <a:t>Threat analytics for admin activity - </a:t>
            </a:r>
            <a:r>
              <a:rPr lang="en-US" sz="1200" b="1" dirty="0">
                <a:solidFill>
                  <a:srgbClr val="000000"/>
                </a:solidFill>
                <a:cs typeface="Times New Roman" panose="02020603050405020304" pitchFamily="18" charset="0"/>
              </a:rPr>
              <a:t>GA</a:t>
            </a:r>
          </a:p>
          <a:p>
            <a:pPr marL="231705" indent="-231705">
              <a:spcBef>
                <a:spcPts val="0"/>
              </a:spcBef>
              <a:buClr>
                <a:srgbClr val="000000"/>
              </a:buClr>
              <a:buFont typeface="Arial" panose="020B0604020202020204" pitchFamily="34" charset="0"/>
              <a:buChar char="•"/>
              <a:tabLst>
                <a:tab pos="457063" algn="l"/>
              </a:tabLst>
            </a:pPr>
            <a:r>
              <a:rPr lang="en-US" sz="1200" dirty="0">
                <a:solidFill>
                  <a:srgbClr val="000000"/>
                </a:solidFill>
                <a:ea typeface="Times New Roman" panose="02020603050405020304" pitchFamily="18" charset="0"/>
                <a:cs typeface="Times New Roman" panose="02020603050405020304" pitchFamily="18" charset="0"/>
              </a:rPr>
              <a:t>Integration with new partner solutions from Palo Alto and McAfee. - </a:t>
            </a:r>
            <a:r>
              <a:rPr lang="en-US" sz="1200" b="1" dirty="0">
                <a:solidFill>
                  <a:srgbClr val="000000"/>
                </a:solidFill>
                <a:cs typeface="Times New Roman" panose="02020603050405020304" pitchFamily="18" charset="0"/>
              </a:rPr>
              <a:t>GA</a:t>
            </a:r>
          </a:p>
          <a:p>
            <a:pPr>
              <a:spcBef>
                <a:spcPts val="300"/>
              </a:spcBef>
            </a:pPr>
            <a:endParaRPr lang="en-US" sz="1100" dirty="0"/>
          </a:p>
        </p:txBody>
      </p:sp>
      <p:sp>
        <p:nvSpPr>
          <p:cNvPr id="9" name="Text Placeholder 8"/>
          <p:cNvSpPr>
            <a:spLocks noGrp="1"/>
          </p:cNvSpPr>
          <p:nvPr>
            <p:ph type="body" sz="quarter" idx="11"/>
          </p:nvPr>
        </p:nvSpPr>
        <p:spPr>
          <a:xfrm>
            <a:off x="426312" y="5810273"/>
            <a:ext cx="3779261" cy="692497"/>
          </a:xfrm>
        </p:spPr>
        <p:txBody>
          <a:bodyPr/>
          <a:lstStyle/>
          <a:p>
            <a:r>
              <a:rPr lang="en-US" u="sng" dirty="0">
                <a:hlinkClick r:id="rId3"/>
              </a:rPr>
              <a:t>https://azure.microsoft.com/en-us/blog/announcing-new-azure-security-center-capabilities-at-rsa-2018/</a:t>
            </a:r>
            <a:r>
              <a:rPr lang="en-US" u="sng" dirty="0"/>
              <a:t> </a:t>
            </a:r>
            <a:endParaRPr lang="en-US" dirty="0"/>
          </a:p>
        </p:txBody>
      </p:sp>
      <p:pic>
        <p:nvPicPr>
          <p:cNvPr id="1026" name="Picture 2" descr="https://azurecomcdn.azureedge.net/mediahandler/acomblog/media/Default/blog/547e1f5d-a171-4d48-b534-1dfd59bbd143.jpg">
            <a:extLst>
              <a:ext uri="{FF2B5EF4-FFF2-40B4-BE49-F238E27FC236}">
                <a16:creationId xmlns:a16="http://schemas.microsoft.com/office/drawing/2014/main" id="{19A312AB-87A6-4D49-BDD0-E8D8FB453A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3539" y="2031755"/>
            <a:ext cx="6690317" cy="3384359"/>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8A288B76-C239-4ACF-BE73-F363B498BC7B}"/>
              </a:ext>
            </a:extLst>
          </p:cNvPr>
          <p:cNvGrpSpPr/>
          <p:nvPr/>
        </p:nvGrpSpPr>
        <p:grpSpPr>
          <a:xfrm>
            <a:off x="10178766" y="6526580"/>
            <a:ext cx="1804262" cy="337991"/>
            <a:chOff x="10181418" y="6298727"/>
            <a:chExt cx="1804732" cy="338079"/>
          </a:xfrm>
        </p:grpSpPr>
        <p:grpSp>
          <p:nvGrpSpPr>
            <p:cNvPr id="32" name="Group 31">
              <a:extLst>
                <a:ext uri="{FF2B5EF4-FFF2-40B4-BE49-F238E27FC236}">
                  <a16:creationId xmlns:a16="http://schemas.microsoft.com/office/drawing/2014/main" id="{FC5FB845-97EA-49EF-88FF-EEA656476B5E}"/>
                </a:ext>
              </a:extLst>
            </p:cNvPr>
            <p:cNvGrpSpPr/>
            <p:nvPr/>
          </p:nvGrpSpPr>
          <p:grpSpPr>
            <a:xfrm>
              <a:off x="10181418" y="6299980"/>
              <a:ext cx="336826" cy="336826"/>
              <a:chOff x="10151852" y="440684"/>
              <a:chExt cx="336826" cy="336826"/>
            </a:xfrm>
          </p:grpSpPr>
          <p:grpSp>
            <p:nvGrpSpPr>
              <p:cNvPr id="40" name="Group 39">
                <a:extLst>
                  <a:ext uri="{FF2B5EF4-FFF2-40B4-BE49-F238E27FC236}">
                    <a16:creationId xmlns:a16="http://schemas.microsoft.com/office/drawing/2014/main" id="{2A6A3C55-0D43-42FC-AE0B-9193C4782D53}"/>
                  </a:ext>
                </a:extLst>
              </p:cNvPr>
              <p:cNvGrpSpPr/>
              <p:nvPr/>
            </p:nvGrpSpPr>
            <p:grpSpPr>
              <a:xfrm>
                <a:off x="10151853" y="609097"/>
                <a:ext cx="336825" cy="0"/>
                <a:chOff x="10151852" y="593763"/>
                <a:chExt cx="336825" cy="0"/>
              </a:xfrm>
            </p:grpSpPr>
            <p:cxnSp>
              <p:nvCxnSpPr>
                <p:cNvPr id="77" name="Straight Connector 76">
                  <a:extLst>
                    <a:ext uri="{FF2B5EF4-FFF2-40B4-BE49-F238E27FC236}">
                      <a16:creationId xmlns:a16="http://schemas.microsoft.com/office/drawing/2014/main" id="{89A32907-D9E2-492F-B264-49931120C371}"/>
                    </a:ext>
                  </a:extLst>
                </p:cNvPr>
                <p:cNvCxnSpPr>
                  <a:cxnSpLocks/>
                </p:cNvCxnSpPr>
                <p:nvPr/>
              </p:nvCxnSpPr>
              <p:spPr>
                <a:xfrm>
                  <a:off x="10151852" y="593763"/>
                  <a:ext cx="4321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8" name="Straight Connector 77">
                  <a:extLst>
                    <a:ext uri="{FF2B5EF4-FFF2-40B4-BE49-F238E27FC236}">
                      <a16:creationId xmlns:a16="http://schemas.microsoft.com/office/drawing/2014/main" id="{8CF53E31-E353-4E73-B357-CC1A1F87A579}"/>
                    </a:ext>
                  </a:extLst>
                </p:cNvPr>
                <p:cNvCxnSpPr>
                  <a:cxnSpLocks/>
                </p:cNvCxnSpPr>
                <p:nvPr/>
              </p:nvCxnSpPr>
              <p:spPr>
                <a:xfrm>
                  <a:off x="10446523" y="593763"/>
                  <a:ext cx="4215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41" name="Group 40">
                <a:extLst>
                  <a:ext uri="{FF2B5EF4-FFF2-40B4-BE49-F238E27FC236}">
                    <a16:creationId xmlns:a16="http://schemas.microsoft.com/office/drawing/2014/main" id="{EF65485C-5253-44C7-ACA1-992DBE9878FB}"/>
                  </a:ext>
                </a:extLst>
              </p:cNvPr>
              <p:cNvGrpSpPr/>
              <p:nvPr/>
            </p:nvGrpSpPr>
            <p:grpSpPr>
              <a:xfrm>
                <a:off x="10321269" y="440684"/>
                <a:ext cx="0" cy="336826"/>
                <a:chOff x="10320265" y="423863"/>
                <a:chExt cx="0" cy="336826"/>
              </a:xfrm>
            </p:grpSpPr>
            <p:cxnSp>
              <p:nvCxnSpPr>
                <p:cNvPr id="74" name="Straight Connector 73">
                  <a:extLst>
                    <a:ext uri="{FF2B5EF4-FFF2-40B4-BE49-F238E27FC236}">
                      <a16:creationId xmlns:a16="http://schemas.microsoft.com/office/drawing/2014/main" id="{74143500-689D-4992-9EF7-531E74A60A71}"/>
                    </a:ext>
                  </a:extLst>
                </p:cNvPr>
                <p:cNvCxnSpPr>
                  <a:cxnSpLocks/>
                </p:cNvCxnSpPr>
                <p:nvPr/>
              </p:nvCxnSpPr>
              <p:spPr>
                <a:xfrm>
                  <a:off x="10320265" y="718509"/>
                  <a:ext cx="0" cy="4218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a:extLst>
                    <a:ext uri="{FF2B5EF4-FFF2-40B4-BE49-F238E27FC236}">
                      <a16:creationId xmlns:a16="http://schemas.microsoft.com/office/drawing/2014/main" id="{BFEBFF99-D8D7-47CB-AAE2-A73D9E4763E1}"/>
                    </a:ext>
                  </a:extLst>
                </p:cNvPr>
                <p:cNvCxnSpPr>
                  <a:cxnSpLocks/>
                </p:cNvCxnSpPr>
                <p:nvPr/>
              </p:nvCxnSpPr>
              <p:spPr>
                <a:xfrm>
                  <a:off x="10320265" y="423863"/>
                  <a:ext cx="0" cy="3747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F5E6A272-EF5D-4C53-9382-4DC7CA2C70CC}"/>
                    </a:ext>
                  </a:extLst>
                </p:cNvPr>
                <p:cNvCxnSpPr>
                  <a:cxnSpLocks/>
                </p:cNvCxnSpPr>
                <p:nvPr/>
              </p:nvCxnSpPr>
              <p:spPr>
                <a:xfrm>
                  <a:off x="10320265" y="493719"/>
                  <a:ext cx="0" cy="9855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42" name="Group 41">
                <a:extLst>
                  <a:ext uri="{FF2B5EF4-FFF2-40B4-BE49-F238E27FC236}">
                    <a16:creationId xmlns:a16="http://schemas.microsoft.com/office/drawing/2014/main" id="{FA6B3542-8D51-49F3-972D-5034B766DD12}"/>
                  </a:ext>
                </a:extLst>
              </p:cNvPr>
              <p:cNvGrpSpPr/>
              <p:nvPr/>
            </p:nvGrpSpPr>
            <p:grpSpPr>
              <a:xfrm rot="18900000">
                <a:off x="10158623" y="592084"/>
                <a:ext cx="323006" cy="34301"/>
                <a:chOff x="10158567" y="631983"/>
                <a:chExt cx="323006" cy="34301"/>
              </a:xfrm>
            </p:grpSpPr>
            <p:cxnSp>
              <p:nvCxnSpPr>
                <p:cNvPr id="72" name="Straight Connector 71">
                  <a:extLst>
                    <a:ext uri="{FF2B5EF4-FFF2-40B4-BE49-F238E27FC236}">
                      <a16:creationId xmlns:a16="http://schemas.microsoft.com/office/drawing/2014/main" id="{A6B2BEBB-B370-49FD-A06D-BDE6629D423D}"/>
                    </a:ext>
                  </a:extLst>
                </p:cNvPr>
                <p:cNvCxnSpPr>
                  <a:cxnSpLocks/>
                </p:cNvCxnSpPr>
                <p:nvPr/>
              </p:nvCxnSpPr>
              <p:spPr>
                <a:xfrm rot="2700000" flipV="1">
                  <a:off x="10158567" y="632926"/>
                  <a:ext cx="32419" cy="32419"/>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9DCD3951-9AD3-4A32-AB21-BEFFD5E1F16B}"/>
                    </a:ext>
                  </a:extLst>
                </p:cNvPr>
                <p:cNvCxnSpPr>
                  <a:cxnSpLocks/>
                </p:cNvCxnSpPr>
                <p:nvPr/>
              </p:nvCxnSpPr>
              <p:spPr>
                <a:xfrm rot="2700000" flipV="1">
                  <a:off x="10447272" y="631984"/>
                  <a:ext cx="34301" cy="3430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43" name="Group 42">
                <a:extLst>
                  <a:ext uri="{FF2B5EF4-FFF2-40B4-BE49-F238E27FC236}">
                    <a16:creationId xmlns:a16="http://schemas.microsoft.com/office/drawing/2014/main" id="{39C4AA07-431C-43F1-8C2A-4DB390F15C80}"/>
                  </a:ext>
                </a:extLst>
              </p:cNvPr>
              <p:cNvGrpSpPr/>
              <p:nvPr/>
            </p:nvGrpSpPr>
            <p:grpSpPr>
              <a:xfrm rot="2700000">
                <a:off x="10157934" y="587792"/>
                <a:ext cx="325375" cy="43317"/>
                <a:chOff x="10158080" y="627475"/>
                <a:chExt cx="325375" cy="43317"/>
              </a:xfrm>
            </p:grpSpPr>
            <p:cxnSp>
              <p:nvCxnSpPr>
                <p:cNvPr id="45" name="Straight Connector 44">
                  <a:extLst>
                    <a:ext uri="{FF2B5EF4-FFF2-40B4-BE49-F238E27FC236}">
                      <a16:creationId xmlns:a16="http://schemas.microsoft.com/office/drawing/2014/main" id="{8CB37DF5-735E-4079-BA83-A2A6A9F5D2DA}"/>
                    </a:ext>
                  </a:extLst>
                </p:cNvPr>
                <p:cNvCxnSpPr>
                  <a:cxnSpLocks/>
                </p:cNvCxnSpPr>
                <p:nvPr/>
              </p:nvCxnSpPr>
              <p:spPr>
                <a:xfrm rot="18900000">
                  <a:off x="10158080" y="634103"/>
                  <a:ext cx="30064" cy="30064"/>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78DE622A-F5F9-43FA-9492-BD0C832F541F}"/>
                    </a:ext>
                  </a:extLst>
                </p:cNvPr>
                <p:cNvCxnSpPr>
                  <a:cxnSpLocks/>
                </p:cNvCxnSpPr>
                <p:nvPr/>
              </p:nvCxnSpPr>
              <p:spPr>
                <a:xfrm rot="18900000">
                  <a:off x="10458240" y="636527"/>
                  <a:ext cx="25215" cy="2521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1" name="Straight Connector 70">
                  <a:extLst>
                    <a:ext uri="{FF2B5EF4-FFF2-40B4-BE49-F238E27FC236}">
                      <a16:creationId xmlns:a16="http://schemas.microsoft.com/office/drawing/2014/main" id="{336C4334-4717-4921-AAE9-AD2D7970EC95}"/>
                    </a:ext>
                  </a:extLst>
                </p:cNvPr>
                <p:cNvCxnSpPr>
                  <a:cxnSpLocks/>
                </p:cNvCxnSpPr>
                <p:nvPr/>
              </p:nvCxnSpPr>
              <p:spPr>
                <a:xfrm rot="18900000">
                  <a:off x="10330653" y="627475"/>
                  <a:ext cx="43317" cy="43317"/>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44" name="Oval 43">
                <a:hlinkClick r:id="rId5" action="ppaction://hlinksldjump"/>
                <a:extLst>
                  <a:ext uri="{FF2B5EF4-FFF2-40B4-BE49-F238E27FC236}">
                    <a16:creationId xmlns:a16="http://schemas.microsoft.com/office/drawing/2014/main" id="{D3E4762F-8EDA-4161-885D-D07B9563D7A6}"/>
                  </a:ext>
                </a:extLst>
              </p:cNvPr>
              <p:cNvSpPr/>
              <p:nvPr userDrawn="1"/>
            </p:nvSpPr>
            <p:spPr bwMode="auto">
              <a:xfrm>
                <a:off x="10151852" y="440684"/>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sp>
          <p:nvSpPr>
            <p:cNvPr id="33" name="Freeform 5">
              <a:hlinkClick r:id="" action="ppaction://hlinkshowjump?jump=previousslide"/>
              <a:extLst>
                <a:ext uri="{FF2B5EF4-FFF2-40B4-BE49-F238E27FC236}">
                  <a16:creationId xmlns:a16="http://schemas.microsoft.com/office/drawing/2014/main" id="{BDE00E0A-6D16-475D-9D0E-3993D7CFA707}"/>
                </a:ext>
              </a:extLst>
            </p:cNvPr>
            <p:cNvSpPr>
              <a:spLocks noEditPoints="1"/>
            </p:cNvSpPr>
            <p:nvPr/>
          </p:nvSpPr>
          <p:spPr bwMode="auto">
            <a:xfrm flipH="1">
              <a:off x="10670720"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sp>
          <p:nvSpPr>
            <p:cNvPr id="34" name="Freeform 5">
              <a:hlinkClick r:id="" action="ppaction://hlinkshowjump?jump=nextslide"/>
              <a:extLst>
                <a:ext uri="{FF2B5EF4-FFF2-40B4-BE49-F238E27FC236}">
                  <a16:creationId xmlns:a16="http://schemas.microsoft.com/office/drawing/2014/main" id="{D83FCE74-3FBD-434D-9CDC-53BB82CC85BF}"/>
                </a:ext>
              </a:extLst>
            </p:cNvPr>
            <p:cNvSpPr>
              <a:spLocks noEditPoints="1"/>
            </p:cNvSpPr>
            <p:nvPr/>
          </p:nvSpPr>
          <p:spPr bwMode="auto">
            <a:xfrm>
              <a:off x="11649324"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nvGrpSpPr>
            <p:cNvPr id="35" name="Group 34">
              <a:extLst>
                <a:ext uri="{FF2B5EF4-FFF2-40B4-BE49-F238E27FC236}">
                  <a16:creationId xmlns:a16="http://schemas.microsoft.com/office/drawing/2014/main" id="{FCB6156D-9361-40B9-88B5-F6C01B3D6F7C}"/>
                </a:ext>
              </a:extLst>
            </p:cNvPr>
            <p:cNvGrpSpPr/>
            <p:nvPr/>
          </p:nvGrpSpPr>
          <p:grpSpPr>
            <a:xfrm>
              <a:off x="11160022" y="6298727"/>
              <a:ext cx="336826" cy="336826"/>
              <a:chOff x="9003250" y="423863"/>
              <a:chExt cx="336826" cy="336826"/>
            </a:xfrm>
          </p:grpSpPr>
          <p:grpSp>
            <p:nvGrpSpPr>
              <p:cNvPr id="36" name="Group 14">
                <a:extLst>
                  <a:ext uri="{FF2B5EF4-FFF2-40B4-BE49-F238E27FC236}">
                    <a16:creationId xmlns:a16="http://schemas.microsoft.com/office/drawing/2014/main" id="{1A00D762-D0AD-44DF-B6A9-C90904E1EB61}"/>
                  </a:ext>
                </a:extLst>
              </p:cNvPr>
              <p:cNvGrpSpPr>
                <a:grpSpLocks noChangeAspect="1"/>
              </p:cNvGrpSpPr>
              <p:nvPr userDrawn="1"/>
            </p:nvGrpSpPr>
            <p:grpSpPr bwMode="auto">
              <a:xfrm>
                <a:off x="9057081" y="495300"/>
                <a:ext cx="229164" cy="179665"/>
                <a:chOff x="1201" y="104"/>
                <a:chExt cx="5278" cy="4138"/>
              </a:xfrm>
            </p:grpSpPr>
            <p:sp>
              <p:nvSpPr>
                <p:cNvPr id="38" name="Freeform 15">
                  <a:extLst>
                    <a:ext uri="{FF2B5EF4-FFF2-40B4-BE49-F238E27FC236}">
                      <a16:creationId xmlns:a16="http://schemas.microsoft.com/office/drawing/2014/main" id="{EB6A13CA-31BB-493B-A06F-9D378D0550F4}"/>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sp>
              <p:nvSpPr>
                <p:cNvPr id="39" name="Freeform 16">
                  <a:extLst>
                    <a:ext uri="{FF2B5EF4-FFF2-40B4-BE49-F238E27FC236}">
                      <a16:creationId xmlns:a16="http://schemas.microsoft.com/office/drawing/2014/main" id="{1D5B7B40-D961-4D43-9CCE-8F0EA47B001A}"/>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sp>
            <p:nvSpPr>
              <p:cNvPr id="37" name="Oval 36">
                <a:hlinkClick r:id="rId6" action="ppaction://hlinksldjump"/>
                <a:extLst>
                  <a:ext uri="{FF2B5EF4-FFF2-40B4-BE49-F238E27FC236}">
                    <a16:creationId xmlns:a16="http://schemas.microsoft.com/office/drawing/2014/main" id="{60743035-AE3E-4E8B-A1FB-0021A34B2065}"/>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err="1">
                  <a:solidFill>
                    <a:srgbClr val="FFFFFF"/>
                  </a:solidFill>
                  <a:latin typeface="Segoe UI Semilight"/>
                </a:endParaRPr>
              </a:p>
            </p:txBody>
          </p:sp>
        </p:grpSp>
      </p:grpSp>
    </p:spTree>
    <p:extLst>
      <p:ext uri="{BB962C8B-B14F-4D97-AF65-F5344CB8AC3E}">
        <p14:creationId xmlns:p14="http://schemas.microsoft.com/office/powerpoint/2010/main" val="271195221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0470361" y="406543"/>
            <a:ext cx="1803108" cy="549909"/>
          </a:xfrm>
        </p:spPr>
        <p:txBody>
          <a:bodyPr/>
          <a:lstStyle/>
          <a:p>
            <a:r>
              <a:rPr lang="en-US" sz="1200" dirty="0"/>
              <a:t>GA</a:t>
            </a:r>
          </a:p>
          <a:p>
            <a:r>
              <a:rPr lang="en-US" sz="1200" dirty="0"/>
              <a:t>ETA </a:t>
            </a:r>
          </a:p>
          <a:p>
            <a:r>
              <a:rPr lang="en-US" sz="1200" dirty="0"/>
              <a:t>Q4 CY18</a:t>
            </a:r>
          </a:p>
        </p:txBody>
      </p:sp>
      <p:sp>
        <p:nvSpPr>
          <p:cNvPr id="3" name="Title 2"/>
          <p:cNvSpPr>
            <a:spLocks noGrp="1"/>
          </p:cNvSpPr>
          <p:nvPr>
            <p:ph type="title"/>
          </p:nvPr>
        </p:nvSpPr>
        <p:spPr>
          <a:xfrm>
            <a:off x="1159695" y="111279"/>
            <a:ext cx="5899361" cy="899431"/>
          </a:xfrm>
        </p:spPr>
        <p:txBody>
          <a:bodyPr>
            <a:normAutofit fontScale="90000"/>
          </a:bodyPr>
          <a:lstStyle/>
          <a:p>
            <a:r>
              <a:rPr lang="en-US" dirty="0"/>
              <a:t>Azure Security Center’s Adaptive Application Controls</a:t>
            </a:r>
          </a:p>
        </p:txBody>
      </p:sp>
      <p:sp>
        <p:nvSpPr>
          <p:cNvPr id="4" name="Text Placeholder 3"/>
          <p:cNvSpPr>
            <a:spLocks noGrp="1"/>
          </p:cNvSpPr>
          <p:nvPr>
            <p:ph type="body" sz="quarter" idx="10"/>
          </p:nvPr>
        </p:nvSpPr>
        <p:spPr>
          <a:xfrm>
            <a:off x="330115" y="1980564"/>
            <a:ext cx="3779261" cy="4200056"/>
          </a:xfrm>
        </p:spPr>
        <p:txBody>
          <a:bodyPr/>
          <a:lstStyle/>
          <a:p>
            <a:pPr marL="285664" indent="-285664">
              <a:spcBef>
                <a:spcPts val="0"/>
              </a:spcBef>
              <a:buFont typeface="Arial" panose="020B0604020202020204" pitchFamily="34" charset="0"/>
              <a:buChar char="•"/>
            </a:pPr>
            <a:r>
              <a:rPr lang="en-US" sz="1600" dirty="0">
                <a:solidFill>
                  <a:srgbClr val="000000"/>
                </a:solidFill>
                <a:ea typeface="Calibri" panose="020F0502020204030204" pitchFamily="34" charset="0"/>
              </a:rPr>
              <a:t>Receive recommendations for new file types such as MSIs and scripts.</a:t>
            </a:r>
          </a:p>
          <a:p>
            <a:pPr marL="285664" indent="-285664">
              <a:spcBef>
                <a:spcPts val="0"/>
              </a:spcBef>
              <a:buFont typeface="Arial" panose="020B0604020202020204" pitchFamily="34" charset="0"/>
              <a:buChar char="•"/>
            </a:pPr>
            <a:endParaRPr lang="en-US" sz="1600" dirty="0">
              <a:solidFill>
                <a:srgbClr val="000000"/>
              </a:solidFill>
              <a:ea typeface="Calibri" panose="020F0502020204030204" pitchFamily="34" charset="0"/>
            </a:endParaRPr>
          </a:p>
          <a:p>
            <a:pPr marL="285664" indent="-285664">
              <a:spcBef>
                <a:spcPts val="0"/>
              </a:spcBef>
              <a:buFont typeface="Arial" panose="020B0604020202020204" pitchFamily="34" charset="0"/>
              <a:buChar char="•"/>
            </a:pPr>
            <a:r>
              <a:rPr lang="en-US" sz="1600" dirty="0">
                <a:solidFill>
                  <a:srgbClr val="000000"/>
                </a:solidFill>
                <a:ea typeface="Calibri" panose="020F0502020204030204" pitchFamily="34" charset="0"/>
              </a:rPr>
              <a:t>Group virtual machines based on the similarity of applications running on them. </a:t>
            </a:r>
          </a:p>
          <a:p>
            <a:pPr marL="285664" indent="-285664">
              <a:spcBef>
                <a:spcPts val="0"/>
              </a:spcBef>
              <a:buFont typeface="Arial" panose="020B0604020202020204" pitchFamily="34" charset="0"/>
              <a:buChar char="•"/>
            </a:pPr>
            <a:endParaRPr lang="en-US" sz="1600" dirty="0">
              <a:solidFill>
                <a:srgbClr val="000000"/>
              </a:solidFill>
              <a:ea typeface="Calibri" panose="020F0502020204030204" pitchFamily="34" charset="0"/>
            </a:endParaRPr>
          </a:p>
          <a:p>
            <a:pPr marL="285664" indent="-285664">
              <a:spcBef>
                <a:spcPts val="0"/>
              </a:spcBef>
              <a:buFont typeface="Arial" panose="020B0604020202020204" pitchFamily="34" charset="0"/>
              <a:buChar char="•"/>
            </a:pPr>
            <a:r>
              <a:rPr lang="en-US" sz="1600" dirty="0">
                <a:solidFill>
                  <a:srgbClr val="000000"/>
                </a:solidFill>
                <a:ea typeface="Calibri" panose="020F0502020204030204" pitchFamily="34" charset="0"/>
              </a:rPr>
              <a:t>Both of these enhancements are to improve the accuracy of the whitelisting policy that Security Center recommends for the virtual machines in a specific workload, and make it even easier for you to block unwanted applications and malware.</a:t>
            </a:r>
            <a:endParaRPr lang="en-US" sz="1600" dirty="0">
              <a:ea typeface="Calibri" panose="020F0502020204030204" pitchFamily="34" charset="0"/>
            </a:endParaRPr>
          </a:p>
          <a:p>
            <a:endParaRPr lang="en-US" i="1" dirty="0"/>
          </a:p>
        </p:txBody>
      </p:sp>
      <p:sp>
        <p:nvSpPr>
          <p:cNvPr id="5" name="Text Placeholder 4"/>
          <p:cNvSpPr>
            <a:spLocks noGrp="1"/>
          </p:cNvSpPr>
          <p:nvPr>
            <p:ph type="body" sz="quarter" idx="11"/>
          </p:nvPr>
        </p:nvSpPr>
        <p:spPr>
          <a:xfrm>
            <a:off x="695840" y="5700399"/>
            <a:ext cx="3413535" cy="507831"/>
          </a:xfrm>
        </p:spPr>
        <p:txBody>
          <a:bodyPr/>
          <a:lstStyle/>
          <a:p>
            <a:r>
              <a:rPr lang="en-US" dirty="0"/>
              <a:t>To learn more about this feature, visit our </a:t>
            </a:r>
            <a:r>
              <a:rPr lang="en-US" dirty="0">
                <a:hlinkClick r:id="rId3"/>
              </a:rPr>
              <a:t>blog</a:t>
            </a:r>
            <a:r>
              <a:rPr lang="en-US" dirty="0"/>
              <a:t>.</a:t>
            </a:r>
          </a:p>
        </p:txBody>
      </p:sp>
      <p:sp>
        <p:nvSpPr>
          <p:cNvPr id="6" name="TextBox 5"/>
          <p:cNvSpPr txBox="1"/>
          <p:nvPr/>
        </p:nvSpPr>
        <p:spPr>
          <a:xfrm>
            <a:off x="5992839" y="2591078"/>
            <a:ext cx="5087142" cy="627700"/>
          </a:xfrm>
          <a:prstGeom prst="rect">
            <a:avLst/>
          </a:prstGeom>
          <a:noFill/>
        </p:spPr>
        <p:txBody>
          <a:bodyPr wrap="square" lIns="182832" tIns="146266" rIns="182832" bIns="146266" rtlCol="0">
            <a:spAutoFit/>
          </a:bodyPr>
          <a:lstStyle/>
          <a:p>
            <a:pPr defTabSz="914126">
              <a:lnSpc>
                <a:spcPct val="90000"/>
              </a:lnSpc>
              <a:spcAft>
                <a:spcPts val="600"/>
              </a:spcAft>
              <a:defRPr/>
            </a:pPr>
            <a:endParaRPr lang="en-US" sz="2399" i="1" dirty="0">
              <a:gradFill>
                <a:gsLst>
                  <a:gs pos="2917">
                    <a:srgbClr val="505050"/>
                  </a:gs>
                  <a:gs pos="30000">
                    <a:srgbClr val="505050"/>
                  </a:gs>
                </a:gsLst>
                <a:lin ang="5400000" scaled="0"/>
              </a:gradFill>
              <a:latin typeface="Segoe UI"/>
            </a:endParaRPr>
          </a:p>
        </p:txBody>
      </p:sp>
      <p:pic>
        <p:nvPicPr>
          <p:cNvPr id="7" name="Picture 6">
            <a:extLst>
              <a:ext uri="{FF2B5EF4-FFF2-40B4-BE49-F238E27FC236}">
                <a16:creationId xmlns:a16="http://schemas.microsoft.com/office/drawing/2014/main" id="{6FCCBB64-F4E9-4726-8B83-B7FA078EEFAB}"/>
              </a:ext>
            </a:extLst>
          </p:cNvPr>
          <p:cNvPicPr>
            <a:picLocks noChangeAspect="1"/>
          </p:cNvPicPr>
          <p:nvPr/>
        </p:nvPicPr>
        <p:blipFill>
          <a:blip r:embed="rId4"/>
          <a:stretch>
            <a:fillRect/>
          </a:stretch>
        </p:blipFill>
        <p:spPr>
          <a:xfrm>
            <a:off x="6180971" y="1962019"/>
            <a:ext cx="5190945" cy="4153902"/>
          </a:xfrm>
          <a:prstGeom prst="rect">
            <a:avLst/>
          </a:prstGeom>
        </p:spPr>
      </p:pic>
    </p:spTree>
    <p:extLst>
      <p:ext uri="{BB962C8B-B14F-4D97-AF65-F5344CB8AC3E}">
        <p14:creationId xmlns:p14="http://schemas.microsoft.com/office/powerpoint/2010/main" val="51373355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t>GA</a:t>
            </a:r>
          </a:p>
          <a:p>
            <a:r>
              <a:rPr lang="en-US"/>
              <a:t>ETA</a:t>
            </a:r>
          </a:p>
          <a:p>
            <a:r>
              <a:rPr lang="en-US"/>
              <a:t>Sept ‘18</a:t>
            </a:r>
          </a:p>
        </p:txBody>
      </p:sp>
      <p:sp>
        <p:nvSpPr>
          <p:cNvPr id="3" name="Title 2"/>
          <p:cNvSpPr>
            <a:spLocks noGrp="1"/>
          </p:cNvSpPr>
          <p:nvPr>
            <p:ph type="title"/>
          </p:nvPr>
        </p:nvSpPr>
        <p:spPr>
          <a:xfrm>
            <a:off x="1105043" y="104808"/>
            <a:ext cx="5258050" cy="959643"/>
          </a:xfrm>
        </p:spPr>
        <p:txBody>
          <a:bodyPr>
            <a:normAutofit/>
          </a:bodyPr>
          <a:lstStyle/>
          <a:p>
            <a:r>
              <a:rPr lang="en-US" dirty="0"/>
              <a:t>Microsoft Security Graph API</a:t>
            </a:r>
          </a:p>
        </p:txBody>
      </p:sp>
      <p:sp>
        <p:nvSpPr>
          <p:cNvPr id="4" name="Text Placeholder 3"/>
          <p:cNvSpPr>
            <a:spLocks noGrp="1"/>
          </p:cNvSpPr>
          <p:nvPr>
            <p:ph type="body" sz="quarter" idx="10"/>
          </p:nvPr>
        </p:nvSpPr>
        <p:spPr>
          <a:xfrm>
            <a:off x="426313" y="1682729"/>
            <a:ext cx="3779261" cy="4561600"/>
          </a:xfrm>
        </p:spPr>
        <p:txBody>
          <a:bodyPr/>
          <a:lstStyle/>
          <a:p>
            <a:pPr lvl="0">
              <a:buClr>
                <a:srgbClr val="505050"/>
              </a:buClr>
            </a:pPr>
            <a:r>
              <a:rPr lang="en-US" sz="1200" dirty="0">
                <a:solidFill>
                  <a:srgbClr val="000000"/>
                </a:solidFill>
                <a:latin typeface="Segoe UI Semibold" panose="020B0702040204020203" pitchFamily="34" charset="0"/>
              </a:rPr>
              <a:t>A unified gateway to access and act on security insights across Microsoft and partner solutions. </a:t>
            </a:r>
          </a:p>
          <a:p>
            <a:pPr marL="231705" indent="-231705">
              <a:spcBef>
                <a:spcPts val="300"/>
              </a:spcBef>
              <a:buClr>
                <a:srgbClr val="0078D7"/>
              </a:buClr>
              <a:buFont typeface="Arial" panose="020B0604020202020204" pitchFamily="34" charset="0"/>
              <a:buChar char="•"/>
            </a:pPr>
            <a:r>
              <a:rPr lang="en-US" sz="1200" dirty="0">
                <a:solidFill>
                  <a:srgbClr val="000000"/>
                </a:solidFill>
              </a:rPr>
              <a:t>Unify and standardize alert management</a:t>
            </a:r>
          </a:p>
          <a:p>
            <a:pPr marL="231705" indent="-231705">
              <a:spcBef>
                <a:spcPts val="300"/>
              </a:spcBef>
              <a:buClr>
                <a:srgbClr val="0078D7"/>
              </a:buClr>
              <a:buFont typeface="Arial" panose="020B0604020202020204" pitchFamily="34" charset="0"/>
              <a:buChar char="•"/>
            </a:pPr>
            <a:r>
              <a:rPr lang="en-US" sz="1200" dirty="0">
                <a:solidFill>
                  <a:srgbClr val="000000"/>
                </a:solidFill>
              </a:rPr>
              <a:t>Unlock security context to drive investigation</a:t>
            </a:r>
          </a:p>
          <a:p>
            <a:pPr marL="231705" indent="-231705">
              <a:spcBef>
                <a:spcPts val="300"/>
              </a:spcBef>
              <a:buClr>
                <a:srgbClr val="0078D7"/>
              </a:buClr>
              <a:buFont typeface="Arial" panose="020B0604020202020204" pitchFamily="34" charset="0"/>
              <a:buChar char="•"/>
            </a:pPr>
            <a:r>
              <a:rPr lang="en-US" sz="1200" dirty="0">
                <a:solidFill>
                  <a:srgbClr val="000000"/>
                </a:solidFill>
              </a:rPr>
              <a:t>Automate </a:t>
            </a:r>
            <a:r>
              <a:rPr lang="en-US" sz="1200" dirty="0" err="1">
                <a:solidFill>
                  <a:srgbClr val="000000"/>
                </a:solidFill>
              </a:rPr>
              <a:t>SecOps</a:t>
            </a:r>
            <a:r>
              <a:rPr lang="en-US" sz="1200" dirty="0">
                <a:solidFill>
                  <a:srgbClr val="000000"/>
                </a:solidFill>
              </a:rPr>
              <a:t> for greater efficiency</a:t>
            </a:r>
          </a:p>
          <a:p>
            <a:pPr lvl="0">
              <a:buClr>
                <a:srgbClr val="505050"/>
              </a:buClr>
            </a:pPr>
            <a:r>
              <a:rPr lang="en-US" sz="1200" dirty="0" err="1">
                <a:solidFill>
                  <a:srgbClr val="000000"/>
                </a:solidFill>
                <a:latin typeface="Segoe UI Semibold" panose="020B0702040204020203" pitchFamily="34" charset="0"/>
              </a:rPr>
              <a:t>SecOps</a:t>
            </a:r>
            <a:r>
              <a:rPr lang="en-US" sz="1200" dirty="0">
                <a:solidFill>
                  <a:srgbClr val="000000"/>
                </a:solidFill>
                <a:latin typeface="Segoe UI Semibold" panose="020B0702040204020203" pitchFamily="34" charset="0"/>
              </a:rPr>
              <a:t> developers can build apps that authenticate once and make a single API call to access or act on security insights from multiple sources. </a:t>
            </a:r>
          </a:p>
          <a:p>
            <a:pPr lvl="0">
              <a:buClr>
                <a:srgbClr val="505050"/>
              </a:buClr>
            </a:pPr>
            <a:r>
              <a:rPr lang="en-US" sz="1200" dirty="0">
                <a:solidFill>
                  <a:srgbClr val="000000"/>
                </a:solidFill>
                <a:latin typeface="Segoe UI Semibold" panose="020B0702040204020203" pitchFamily="34" charset="0"/>
              </a:rPr>
              <a:t>Public preview – April 2018 (RSA):</a:t>
            </a:r>
            <a:r>
              <a:rPr lang="en-US" sz="1200" dirty="0">
                <a:solidFill>
                  <a:srgbClr val="000000"/>
                </a:solidFill>
              </a:rPr>
              <a:t> alerts will be surfaced from Azure Security Center and AADIP; Unified SIEM integration through Azure Monitor (</a:t>
            </a:r>
            <a:r>
              <a:rPr lang="en-US" sz="1200" dirty="0" err="1">
                <a:solidFill>
                  <a:srgbClr val="000000"/>
                </a:solidFill>
              </a:rPr>
              <a:t>ArcSight</a:t>
            </a:r>
            <a:r>
              <a:rPr lang="en-US" sz="1200" dirty="0">
                <a:solidFill>
                  <a:srgbClr val="000000"/>
                </a:solidFill>
              </a:rPr>
              <a:t>, </a:t>
            </a:r>
            <a:r>
              <a:rPr lang="en-US" sz="1200" dirty="0" err="1">
                <a:solidFill>
                  <a:srgbClr val="000000"/>
                </a:solidFill>
              </a:rPr>
              <a:t>QRadar</a:t>
            </a:r>
            <a:r>
              <a:rPr lang="en-US" sz="1200" dirty="0">
                <a:solidFill>
                  <a:srgbClr val="000000"/>
                </a:solidFill>
              </a:rPr>
              <a:t>, </a:t>
            </a:r>
            <a:r>
              <a:rPr lang="en-US" sz="1200" dirty="0" err="1">
                <a:solidFill>
                  <a:srgbClr val="000000"/>
                </a:solidFill>
              </a:rPr>
              <a:t>Splunk</a:t>
            </a:r>
            <a:r>
              <a:rPr lang="en-US" sz="1200" dirty="0">
                <a:solidFill>
                  <a:srgbClr val="000000"/>
                </a:solidFill>
              </a:rPr>
              <a:t>); a handful of partners will have POCs using their UIs</a:t>
            </a:r>
          </a:p>
          <a:p>
            <a:pPr lvl="0">
              <a:buClr>
                <a:srgbClr val="505050"/>
              </a:buClr>
            </a:pPr>
            <a:r>
              <a:rPr lang="en-US" sz="1200" dirty="0">
                <a:solidFill>
                  <a:srgbClr val="000000"/>
                </a:solidFill>
                <a:latin typeface="Segoe UI Semibold" panose="020B0702040204020203" pitchFamily="34" charset="0"/>
              </a:rPr>
              <a:t>GA – September 2018 (Ignite): </a:t>
            </a:r>
            <a:r>
              <a:rPr lang="en-US" sz="1200" dirty="0">
                <a:solidFill>
                  <a:srgbClr val="000000"/>
                </a:solidFill>
              </a:rPr>
              <a:t>Onboarding additional Microsoft and partner products for Alerts; onboarding Security Profiles from AADIP; Provider SDK and documentation for ecosystem integration</a:t>
            </a:r>
          </a:p>
          <a:p>
            <a:endParaRPr lang="en-US" sz="1200" dirty="0">
              <a:latin typeface="Segoe UI Semibold" panose="020B0702040204020203" pitchFamily="34" charset="0"/>
            </a:endParaRPr>
          </a:p>
        </p:txBody>
      </p:sp>
      <p:sp>
        <p:nvSpPr>
          <p:cNvPr id="5" name="Text Placeholder 4"/>
          <p:cNvSpPr>
            <a:spLocks noGrp="1"/>
          </p:cNvSpPr>
          <p:nvPr>
            <p:ph type="body" sz="quarter" idx="11"/>
          </p:nvPr>
        </p:nvSpPr>
        <p:spPr>
          <a:xfrm>
            <a:off x="426201" y="5730556"/>
            <a:ext cx="3778277" cy="1000014"/>
          </a:xfrm>
        </p:spPr>
        <p:txBody>
          <a:bodyPr/>
          <a:lstStyle/>
          <a:p>
            <a:r>
              <a:rPr lang="en-US" sz="1400">
                <a:hlinkClick r:id="rId3"/>
              </a:rPr>
              <a:t>https://cloudblogs.microsoft.com/enterprisemobility/2017/03/20/microsoft-enterprise-mobility-security-and-the-microsoft-graph-api/</a:t>
            </a:r>
            <a:r>
              <a:rPr lang="en-US" sz="1400"/>
              <a:t> </a:t>
            </a:r>
          </a:p>
        </p:txBody>
      </p:sp>
      <p:pic>
        <p:nvPicPr>
          <p:cNvPr id="1026" name="Picture 1" descr="image001">
            <a:extLst>
              <a:ext uri="{FF2B5EF4-FFF2-40B4-BE49-F238E27FC236}">
                <a16:creationId xmlns:a16="http://schemas.microsoft.com/office/drawing/2014/main" id="{563B4684-DAA6-4DBA-840D-F7D482965F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363" y="1576446"/>
            <a:ext cx="7533009" cy="424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 name="Group 30">
            <a:extLst>
              <a:ext uri="{FF2B5EF4-FFF2-40B4-BE49-F238E27FC236}">
                <a16:creationId xmlns:a16="http://schemas.microsoft.com/office/drawing/2014/main" id="{2C7302F7-C7DD-44E6-ABE3-0178E6944FFE}"/>
              </a:ext>
            </a:extLst>
          </p:cNvPr>
          <p:cNvGrpSpPr/>
          <p:nvPr/>
        </p:nvGrpSpPr>
        <p:grpSpPr>
          <a:xfrm>
            <a:off x="10178766" y="6526580"/>
            <a:ext cx="1804262" cy="337991"/>
            <a:chOff x="10181418" y="6298727"/>
            <a:chExt cx="1804732" cy="338079"/>
          </a:xfrm>
        </p:grpSpPr>
        <p:grpSp>
          <p:nvGrpSpPr>
            <p:cNvPr id="32" name="Group 31">
              <a:extLst>
                <a:ext uri="{FF2B5EF4-FFF2-40B4-BE49-F238E27FC236}">
                  <a16:creationId xmlns:a16="http://schemas.microsoft.com/office/drawing/2014/main" id="{CF62E323-520D-4F76-983B-D4752555B469}"/>
                </a:ext>
              </a:extLst>
            </p:cNvPr>
            <p:cNvGrpSpPr/>
            <p:nvPr/>
          </p:nvGrpSpPr>
          <p:grpSpPr>
            <a:xfrm>
              <a:off x="10181418" y="6299980"/>
              <a:ext cx="336826" cy="336826"/>
              <a:chOff x="10151852" y="440684"/>
              <a:chExt cx="336826" cy="336826"/>
            </a:xfrm>
          </p:grpSpPr>
          <p:grpSp>
            <p:nvGrpSpPr>
              <p:cNvPr id="40" name="Group 39">
                <a:extLst>
                  <a:ext uri="{FF2B5EF4-FFF2-40B4-BE49-F238E27FC236}">
                    <a16:creationId xmlns:a16="http://schemas.microsoft.com/office/drawing/2014/main" id="{35ECA8EC-0856-4919-B2FB-A32E0C2717FB}"/>
                  </a:ext>
                </a:extLst>
              </p:cNvPr>
              <p:cNvGrpSpPr/>
              <p:nvPr/>
            </p:nvGrpSpPr>
            <p:grpSpPr>
              <a:xfrm>
                <a:off x="10151853" y="609097"/>
                <a:ext cx="336825" cy="0"/>
                <a:chOff x="10151852" y="593763"/>
                <a:chExt cx="336825" cy="0"/>
              </a:xfrm>
            </p:grpSpPr>
            <p:cxnSp>
              <p:nvCxnSpPr>
                <p:cNvPr id="53" name="Straight Connector 52">
                  <a:extLst>
                    <a:ext uri="{FF2B5EF4-FFF2-40B4-BE49-F238E27FC236}">
                      <a16:creationId xmlns:a16="http://schemas.microsoft.com/office/drawing/2014/main" id="{D36A76B8-AD87-4EF9-B9F4-32E16CB598E8}"/>
                    </a:ext>
                  </a:extLst>
                </p:cNvPr>
                <p:cNvCxnSpPr>
                  <a:cxnSpLocks/>
                </p:cNvCxnSpPr>
                <p:nvPr/>
              </p:nvCxnSpPr>
              <p:spPr>
                <a:xfrm>
                  <a:off x="10151852" y="593763"/>
                  <a:ext cx="4321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4" name="Straight Connector 53">
                  <a:extLst>
                    <a:ext uri="{FF2B5EF4-FFF2-40B4-BE49-F238E27FC236}">
                      <a16:creationId xmlns:a16="http://schemas.microsoft.com/office/drawing/2014/main" id="{242B86C5-87FF-4816-92AC-63F949DAAAAA}"/>
                    </a:ext>
                  </a:extLst>
                </p:cNvPr>
                <p:cNvCxnSpPr>
                  <a:cxnSpLocks/>
                </p:cNvCxnSpPr>
                <p:nvPr/>
              </p:nvCxnSpPr>
              <p:spPr>
                <a:xfrm>
                  <a:off x="10446523" y="593763"/>
                  <a:ext cx="4215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41" name="Group 40">
                <a:extLst>
                  <a:ext uri="{FF2B5EF4-FFF2-40B4-BE49-F238E27FC236}">
                    <a16:creationId xmlns:a16="http://schemas.microsoft.com/office/drawing/2014/main" id="{A0EEA6D8-08E4-4E4D-8B2B-E1C7A24364E8}"/>
                  </a:ext>
                </a:extLst>
              </p:cNvPr>
              <p:cNvGrpSpPr/>
              <p:nvPr/>
            </p:nvGrpSpPr>
            <p:grpSpPr>
              <a:xfrm>
                <a:off x="10321269" y="440684"/>
                <a:ext cx="0" cy="336826"/>
                <a:chOff x="10320265" y="423863"/>
                <a:chExt cx="0" cy="336826"/>
              </a:xfrm>
            </p:grpSpPr>
            <p:cxnSp>
              <p:nvCxnSpPr>
                <p:cNvPr id="50" name="Straight Connector 49">
                  <a:extLst>
                    <a:ext uri="{FF2B5EF4-FFF2-40B4-BE49-F238E27FC236}">
                      <a16:creationId xmlns:a16="http://schemas.microsoft.com/office/drawing/2014/main" id="{EAD2C578-3CA7-4D0F-B39C-81D678E36D0D}"/>
                    </a:ext>
                  </a:extLst>
                </p:cNvPr>
                <p:cNvCxnSpPr>
                  <a:cxnSpLocks/>
                </p:cNvCxnSpPr>
                <p:nvPr/>
              </p:nvCxnSpPr>
              <p:spPr>
                <a:xfrm>
                  <a:off x="10320265" y="718509"/>
                  <a:ext cx="0" cy="4218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1" name="Straight Connector 50">
                  <a:extLst>
                    <a:ext uri="{FF2B5EF4-FFF2-40B4-BE49-F238E27FC236}">
                      <a16:creationId xmlns:a16="http://schemas.microsoft.com/office/drawing/2014/main" id="{B07D59DE-845C-4365-8AF6-CCC951314E3E}"/>
                    </a:ext>
                  </a:extLst>
                </p:cNvPr>
                <p:cNvCxnSpPr>
                  <a:cxnSpLocks/>
                </p:cNvCxnSpPr>
                <p:nvPr/>
              </p:nvCxnSpPr>
              <p:spPr>
                <a:xfrm>
                  <a:off x="10320265" y="423863"/>
                  <a:ext cx="0" cy="3747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2" name="Straight Connector 51">
                  <a:extLst>
                    <a:ext uri="{FF2B5EF4-FFF2-40B4-BE49-F238E27FC236}">
                      <a16:creationId xmlns:a16="http://schemas.microsoft.com/office/drawing/2014/main" id="{ECEFF96D-F608-433E-AACC-BF61FE785F54}"/>
                    </a:ext>
                  </a:extLst>
                </p:cNvPr>
                <p:cNvCxnSpPr>
                  <a:cxnSpLocks/>
                </p:cNvCxnSpPr>
                <p:nvPr/>
              </p:nvCxnSpPr>
              <p:spPr>
                <a:xfrm>
                  <a:off x="10320265" y="493719"/>
                  <a:ext cx="0" cy="9855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42" name="Group 41">
                <a:extLst>
                  <a:ext uri="{FF2B5EF4-FFF2-40B4-BE49-F238E27FC236}">
                    <a16:creationId xmlns:a16="http://schemas.microsoft.com/office/drawing/2014/main" id="{DEF32176-A2ED-4398-BB05-60D491793C87}"/>
                  </a:ext>
                </a:extLst>
              </p:cNvPr>
              <p:cNvGrpSpPr/>
              <p:nvPr/>
            </p:nvGrpSpPr>
            <p:grpSpPr>
              <a:xfrm rot="18900000">
                <a:off x="10158623" y="592084"/>
                <a:ext cx="323006" cy="34301"/>
                <a:chOff x="10158567" y="631983"/>
                <a:chExt cx="323006" cy="34301"/>
              </a:xfrm>
            </p:grpSpPr>
            <p:cxnSp>
              <p:nvCxnSpPr>
                <p:cNvPr id="48" name="Straight Connector 47">
                  <a:extLst>
                    <a:ext uri="{FF2B5EF4-FFF2-40B4-BE49-F238E27FC236}">
                      <a16:creationId xmlns:a16="http://schemas.microsoft.com/office/drawing/2014/main" id="{1AF3FAF2-283F-4F1D-B606-666344FCE228}"/>
                    </a:ext>
                  </a:extLst>
                </p:cNvPr>
                <p:cNvCxnSpPr>
                  <a:cxnSpLocks/>
                </p:cNvCxnSpPr>
                <p:nvPr/>
              </p:nvCxnSpPr>
              <p:spPr>
                <a:xfrm rot="2700000" flipV="1">
                  <a:off x="10158567" y="632926"/>
                  <a:ext cx="32419" cy="32419"/>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 name="Straight Connector 48">
                  <a:extLst>
                    <a:ext uri="{FF2B5EF4-FFF2-40B4-BE49-F238E27FC236}">
                      <a16:creationId xmlns:a16="http://schemas.microsoft.com/office/drawing/2014/main" id="{2A113700-BE06-45B9-BF47-56F916995422}"/>
                    </a:ext>
                  </a:extLst>
                </p:cNvPr>
                <p:cNvCxnSpPr>
                  <a:cxnSpLocks/>
                </p:cNvCxnSpPr>
                <p:nvPr/>
              </p:nvCxnSpPr>
              <p:spPr>
                <a:xfrm rot="2700000" flipV="1">
                  <a:off x="10447272" y="631984"/>
                  <a:ext cx="34301" cy="3430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43" name="Group 42">
                <a:extLst>
                  <a:ext uri="{FF2B5EF4-FFF2-40B4-BE49-F238E27FC236}">
                    <a16:creationId xmlns:a16="http://schemas.microsoft.com/office/drawing/2014/main" id="{D363E4A2-84E7-4A71-92D7-A24D506E3297}"/>
                  </a:ext>
                </a:extLst>
              </p:cNvPr>
              <p:cNvGrpSpPr/>
              <p:nvPr/>
            </p:nvGrpSpPr>
            <p:grpSpPr>
              <a:xfrm rot="2700000">
                <a:off x="10157934" y="587792"/>
                <a:ext cx="325375" cy="43317"/>
                <a:chOff x="10158080" y="627475"/>
                <a:chExt cx="325375" cy="43317"/>
              </a:xfrm>
            </p:grpSpPr>
            <p:cxnSp>
              <p:nvCxnSpPr>
                <p:cNvPr id="45" name="Straight Connector 44">
                  <a:extLst>
                    <a:ext uri="{FF2B5EF4-FFF2-40B4-BE49-F238E27FC236}">
                      <a16:creationId xmlns:a16="http://schemas.microsoft.com/office/drawing/2014/main" id="{419A0ABE-5BC5-4B75-BCBB-39F72A56A8E6}"/>
                    </a:ext>
                  </a:extLst>
                </p:cNvPr>
                <p:cNvCxnSpPr>
                  <a:cxnSpLocks/>
                </p:cNvCxnSpPr>
                <p:nvPr/>
              </p:nvCxnSpPr>
              <p:spPr>
                <a:xfrm rot="18900000">
                  <a:off x="10158080" y="634103"/>
                  <a:ext cx="30064" cy="30064"/>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 name="Straight Connector 45">
                  <a:extLst>
                    <a:ext uri="{FF2B5EF4-FFF2-40B4-BE49-F238E27FC236}">
                      <a16:creationId xmlns:a16="http://schemas.microsoft.com/office/drawing/2014/main" id="{5629663F-A2BB-49B7-997E-12FF1BAD863E}"/>
                    </a:ext>
                  </a:extLst>
                </p:cNvPr>
                <p:cNvCxnSpPr>
                  <a:cxnSpLocks/>
                </p:cNvCxnSpPr>
                <p:nvPr/>
              </p:nvCxnSpPr>
              <p:spPr>
                <a:xfrm rot="18900000">
                  <a:off x="10458240" y="636527"/>
                  <a:ext cx="25215" cy="2521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 name="Straight Connector 46">
                  <a:extLst>
                    <a:ext uri="{FF2B5EF4-FFF2-40B4-BE49-F238E27FC236}">
                      <a16:creationId xmlns:a16="http://schemas.microsoft.com/office/drawing/2014/main" id="{B120ED6D-5C0B-44D3-BD17-2AF58E2B46F9}"/>
                    </a:ext>
                  </a:extLst>
                </p:cNvPr>
                <p:cNvCxnSpPr>
                  <a:cxnSpLocks/>
                </p:cNvCxnSpPr>
                <p:nvPr/>
              </p:nvCxnSpPr>
              <p:spPr>
                <a:xfrm rot="18900000">
                  <a:off x="10330653" y="627475"/>
                  <a:ext cx="43317" cy="43317"/>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44" name="Oval 43">
                <a:hlinkClick r:id="rId5" action="ppaction://hlinksldjump"/>
                <a:extLst>
                  <a:ext uri="{FF2B5EF4-FFF2-40B4-BE49-F238E27FC236}">
                    <a16:creationId xmlns:a16="http://schemas.microsoft.com/office/drawing/2014/main" id="{01CE15E3-633A-4C3F-AD1F-F86F4072B241}"/>
                  </a:ext>
                </a:extLst>
              </p:cNvPr>
              <p:cNvSpPr/>
              <p:nvPr userDrawn="1"/>
            </p:nvSpPr>
            <p:spPr bwMode="auto">
              <a:xfrm>
                <a:off x="10151852" y="440684"/>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sp>
          <p:nvSpPr>
            <p:cNvPr id="33" name="Freeform 5">
              <a:hlinkClick r:id="" action="ppaction://hlinkshowjump?jump=previousslide"/>
              <a:extLst>
                <a:ext uri="{FF2B5EF4-FFF2-40B4-BE49-F238E27FC236}">
                  <a16:creationId xmlns:a16="http://schemas.microsoft.com/office/drawing/2014/main" id="{4708B7AC-03CF-48FA-BF16-21B971AAA58E}"/>
                </a:ext>
              </a:extLst>
            </p:cNvPr>
            <p:cNvSpPr>
              <a:spLocks noEditPoints="1"/>
            </p:cNvSpPr>
            <p:nvPr/>
          </p:nvSpPr>
          <p:spPr bwMode="auto">
            <a:xfrm flipH="1">
              <a:off x="10670720"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sp>
          <p:nvSpPr>
            <p:cNvPr id="34" name="Freeform 5">
              <a:hlinkClick r:id="" action="ppaction://hlinkshowjump?jump=nextslide"/>
              <a:extLst>
                <a:ext uri="{FF2B5EF4-FFF2-40B4-BE49-F238E27FC236}">
                  <a16:creationId xmlns:a16="http://schemas.microsoft.com/office/drawing/2014/main" id="{813529DA-2B62-4AB4-AA16-9A8908530D6B}"/>
                </a:ext>
              </a:extLst>
            </p:cNvPr>
            <p:cNvSpPr>
              <a:spLocks noEditPoints="1"/>
            </p:cNvSpPr>
            <p:nvPr/>
          </p:nvSpPr>
          <p:spPr bwMode="auto">
            <a:xfrm>
              <a:off x="11649324"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nvGrpSpPr>
            <p:cNvPr id="35" name="Group 34">
              <a:extLst>
                <a:ext uri="{FF2B5EF4-FFF2-40B4-BE49-F238E27FC236}">
                  <a16:creationId xmlns:a16="http://schemas.microsoft.com/office/drawing/2014/main" id="{210CE0B3-5AEB-4067-9A07-17E398F704D0}"/>
                </a:ext>
              </a:extLst>
            </p:cNvPr>
            <p:cNvGrpSpPr/>
            <p:nvPr/>
          </p:nvGrpSpPr>
          <p:grpSpPr>
            <a:xfrm>
              <a:off x="11160022" y="6298727"/>
              <a:ext cx="336826" cy="336826"/>
              <a:chOff x="9003250" y="423863"/>
              <a:chExt cx="336826" cy="336826"/>
            </a:xfrm>
          </p:grpSpPr>
          <p:grpSp>
            <p:nvGrpSpPr>
              <p:cNvPr id="36" name="Group 14">
                <a:extLst>
                  <a:ext uri="{FF2B5EF4-FFF2-40B4-BE49-F238E27FC236}">
                    <a16:creationId xmlns:a16="http://schemas.microsoft.com/office/drawing/2014/main" id="{7C587C97-E8F6-4FAA-9C4C-87CFC58108DF}"/>
                  </a:ext>
                </a:extLst>
              </p:cNvPr>
              <p:cNvGrpSpPr>
                <a:grpSpLocks noChangeAspect="1"/>
              </p:cNvGrpSpPr>
              <p:nvPr userDrawn="1"/>
            </p:nvGrpSpPr>
            <p:grpSpPr bwMode="auto">
              <a:xfrm>
                <a:off x="9057081" y="495300"/>
                <a:ext cx="229164" cy="179665"/>
                <a:chOff x="1201" y="104"/>
                <a:chExt cx="5278" cy="4138"/>
              </a:xfrm>
            </p:grpSpPr>
            <p:sp>
              <p:nvSpPr>
                <p:cNvPr id="38" name="Freeform 15">
                  <a:extLst>
                    <a:ext uri="{FF2B5EF4-FFF2-40B4-BE49-F238E27FC236}">
                      <a16:creationId xmlns:a16="http://schemas.microsoft.com/office/drawing/2014/main" id="{CEB22F8F-E2FA-43C9-BF3E-980951B87107}"/>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sp>
              <p:nvSpPr>
                <p:cNvPr id="39" name="Freeform 16">
                  <a:extLst>
                    <a:ext uri="{FF2B5EF4-FFF2-40B4-BE49-F238E27FC236}">
                      <a16:creationId xmlns:a16="http://schemas.microsoft.com/office/drawing/2014/main" id="{2A3581AB-F6AA-45FD-85F1-8BF47DB65F11}"/>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sp>
            <p:nvSpPr>
              <p:cNvPr id="37" name="Oval 36">
                <a:hlinkClick r:id="rId6" action="ppaction://hlinksldjump"/>
                <a:extLst>
                  <a:ext uri="{FF2B5EF4-FFF2-40B4-BE49-F238E27FC236}">
                    <a16:creationId xmlns:a16="http://schemas.microsoft.com/office/drawing/2014/main" id="{C2DE2AFB-924F-444E-943B-7F4791DEF839}"/>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err="1">
                  <a:solidFill>
                    <a:srgbClr val="FFFFFF"/>
                  </a:solidFill>
                  <a:latin typeface="Segoe UI Semilight"/>
                </a:endParaRPr>
              </a:p>
            </p:txBody>
          </p:sp>
        </p:grpSp>
      </p:grpSp>
    </p:spTree>
    <p:extLst>
      <p:ext uri="{BB962C8B-B14F-4D97-AF65-F5344CB8AC3E}">
        <p14:creationId xmlns:p14="http://schemas.microsoft.com/office/powerpoint/2010/main" val="1256918469"/>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99490" y="446248"/>
            <a:ext cx="6197008" cy="3820486"/>
            <a:chOff x="4999037" y="220662"/>
            <a:chExt cx="6322918" cy="3898110"/>
          </a:xfrm>
        </p:grpSpPr>
        <p:pic>
          <p:nvPicPr>
            <p:cNvPr id="7" name="Snagit_PPT27C8"/>
            <p:cNvPicPr>
              <a:picLocks noChangeAspect="1"/>
            </p:cNvPicPr>
            <p:nvPr/>
          </p:nvPicPr>
          <p:blipFill>
            <a:blip r:embed="rId3"/>
            <a:stretch>
              <a:fillRect/>
            </a:stretch>
          </p:blipFill>
          <p:spPr>
            <a:xfrm>
              <a:off x="4999037" y="220662"/>
              <a:ext cx="6322918" cy="3898110"/>
            </a:xfrm>
            <a:prstGeom prst="rect">
              <a:avLst/>
            </a:prstGeom>
          </p:spPr>
        </p:pic>
        <p:sp>
          <p:nvSpPr>
            <p:cNvPr id="6" name="Rectangle 5"/>
            <p:cNvSpPr/>
            <p:nvPr/>
          </p:nvSpPr>
          <p:spPr bwMode="auto">
            <a:xfrm>
              <a:off x="4999037" y="373062"/>
              <a:ext cx="1447800" cy="152400"/>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a:xfrm>
            <a:off x="269168" y="790098"/>
            <a:ext cx="4032861" cy="5668102"/>
          </a:xfrm>
        </p:spPr>
        <p:txBody>
          <a:bodyPr/>
          <a:lstStyle/>
          <a:p>
            <a:r>
              <a:rPr lang="en-US" dirty="0"/>
              <a:t>Gain insight into the security state of subscriptions in Power BI</a:t>
            </a:r>
          </a:p>
        </p:txBody>
      </p:sp>
      <p:sp>
        <p:nvSpPr>
          <p:cNvPr id="8" name="Rectangle 7"/>
          <p:cNvSpPr/>
          <p:nvPr/>
        </p:nvSpPr>
        <p:spPr bwMode="auto">
          <a:xfrm>
            <a:off x="6915921" y="744979"/>
            <a:ext cx="481296" cy="48129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rotWithShape="1">
          <a:blip r:embed="rId4"/>
          <a:srcRect/>
          <a:stretch/>
        </p:blipFill>
        <p:spPr>
          <a:xfrm>
            <a:off x="5720999" y="2537361"/>
            <a:ext cx="6227914" cy="4375683"/>
          </a:xfrm>
          <a:prstGeom prst="rect">
            <a:avLst/>
          </a:prstGeom>
          <a:ln>
            <a:solidFill>
              <a:schemeClr val="bg1">
                <a:lumMod val="75000"/>
              </a:schemeClr>
            </a:solidFill>
          </a:ln>
        </p:spPr>
      </p:pic>
    </p:spTree>
    <p:extLst>
      <p:ext uri="{BB962C8B-B14F-4D97-AF65-F5344CB8AC3E}">
        <p14:creationId xmlns:p14="http://schemas.microsoft.com/office/powerpoint/2010/main" val="127316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3" cstate="print">
            <a:extLst>
              <a:ext uri="{28A0092B-C50C-407E-A947-70E740481C1C}">
                <a14:useLocalDpi xmlns:a14="http://schemas.microsoft.com/office/drawing/2010/main" val="0"/>
              </a:ext>
            </a:extLst>
          </a:blip>
          <a:srcRect l="-1" t="603" r="1083" b="603"/>
          <a:stretch/>
        </p:blipFill>
        <p:spPr>
          <a:xfrm>
            <a:off x="3911" y="229979"/>
            <a:ext cx="12184049" cy="6853528"/>
          </a:xfrm>
          <a:prstGeom prst="rect">
            <a:avLst/>
          </a:prstGeom>
        </p:spPr>
      </p:pic>
      <p:sp>
        <p:nvSpPr>
          <p:cNvPr id="5" name="Rectangle 4"/>
          <p:cNvSpPr/>
          <p:nvPr/>
        </p:nvSpPr>
        <p:spPr>
          <a:xfrm>
            <a:off x="865" y="229980"/>
            <a:ext cx="12187096" cy="1561471"/>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prstClr val="white"/>
              </a:solidFill>
            </a:endParaRPr>
          </a:p>
        </p:txBody>
      </p:sp>
      <p:sp>
        <p:nvSpPr>
          <p:cNvPr id="3" name="Title 1"/>
          <p:cNvSpPr txBox="1">
            <a:spLocks/>
          </p:cNvSpPr>
          <p:nvPr/>
        </p:nvSpPr>
        <p:spPr>
          <a:xfrm>
            <a:off x="1296107" y="552901"/>
            <a:ext cx="9596612" cy="899175"/>
          </a:xfrm>
          <a:prstGeom prst="rect">
            <a:avLst/>
          </a:prstGeom>
        </p:spPr>
        <p:txBody>
          <a:bodyPr vert="horz" wrap="square" lIns="143370" tIns="89606" rIns="143370" bIns="89606"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algn="ctr"/>
            <a:r>
              <a:rPr lang="en-US" sz="3199" dirty="0">
                <a:solidFill>
                  <a:srgbClr val="FFFFFF"/>
                </a:solidFill>
                <a:ea typeface="Segoe UI" pitchFamily="34" charset="0"/>
                <a:cs typeface="Segoe UI Light" panose="020B0502040204020203" pitchFamily="34" charset="0"/>
              </a:rPr>
              <a:t>Why Microsoft is in a unique position</a:t>
            </a:r>
          </a:p>
        </p:txBody>
      </p:sp>
      <p:sp>
        <p:nvSpPr>
          <p:cNvPr id="6" name="Rectangle 5"/>
          <p:cNvSpPr/>
          <p:nvPr/>
        </p:nvSpPr>
        <p:spPr>
          <a:xfrm>
            <a:off x="865" y="5975326"/>
            <a:ext cx="12187096" cy="1109896"/>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prstClr val="white"/>
              </a:solidFill>
            </a:endParaRPr>
          </a:p>
        </p:txBody>
      </p:sp>
      <p:sp>
        <p:nvSpPr>
          <p:cNvPr id="35" name="Rectangle 34"/>
          <p:cNvSpPr/>
          <p:nvPr/>
        </p:nvSpPr>
        <p:spPr>
          <a:xfrm>
            <a:off x="865" y="1791451"/>
            <a:ext cx="12187096" cy="47800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prstClr val="white"/>
              </a:solidFill>
            </a:endParaRPr>
          </a:p>
        </p:txBody>
      </p:sp>
      <p:sp>
        <p:nvSpPr>
          <p:cNvPr id="45" name="Rectangle 44"/>
          <p:cNvSpPr/>
          <p:nvPr/>
        </p:nvSpPr>
        <p:spPr>
          <a:xfrm>
            <a:off x="864" y="1791451"/>
            <a:ext cx="12184049" cy="18281"/>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prstClr val="white"/>
              </a:solidFill>
            </a:endParaRPr>
          </a:p>
        </p:txBody>
      </p:sp>
      <p:sp>
        <p:nvSpPr>
          <p:cNvPr id="46" name="Rectangle 45"/>
          <p:cNvSpPr/>
          <p:nvPr/>
        </p:nvSpPr>
        <p:spPr>
          <a:xfrm>
            <a:off x="864" y="6573175"/>
            <a:ext cx="12184049" cy="18281"/>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prstClr val="white"/>
              </a:solidFill>
            </a:endParaRPr>
          </a:p>
        </p:txBody>
      </p:sp>
      <p:sp>
        <p:nvSpPr>
          <p:cNvPr id="36" name="Rectangle 35"/>
          <p:cNvSpPr/>
          <p:nvPr/>
        </p:nvSpPr>
        <p:spPr bwMode="auto">
          <a:xfrm>
            <a:off x="4797777" y="2001939"/>
            <a:ext cx="1968885" cy="200965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2446263" y="4077827"/>
            <a:ext cx="1968885" cy="200965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375002" y="1995901"/>
            <a:ext cx="1968885" cy="200965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p:cNvSpPr txBox="1"/>
          <p:nvPr/>
        </p:nvSpPr>
        <p:spPr>
          <a:xfrm>
            <a:off x="441496" y="3157296"/>
            <a:ext cx="1751675" cy="669658"/>
          </a:xfrm>
          <a:prstGeom prst="rect">
            <a:avLst/>
          </a:prstGeom>
          <a:noFill/>
        </p:spPr>
        <p:txBody>
          <a:bodyPr wrap="square" lIns="179238" tIns="143391" rIns="179238" bIns="143391" rtlCol="0">
            <a:spAutoFit/>
          </a:bodyPr>
          <a:lstStyle/>
          <a:p>
            <a:pPr algn="ctr">
              <a:lnSpc>
                <a:spcPct val="90000"/>
              </a:lnSpc>
              <a:spcAft>
                <a:spcPts val="588"/>
              </a:spcAft>
            </a:pPr>
            <a:r>
              <a:rPr lang="en-US" sz="1372" b="1" spc="-98" dirty="0">
                <a:ln w="3175">
                  <a:noFill/>
                </a:ln>
                <a:solidFill>
                  <a:srgbClr val="FFFFFF"/>
                </a:solidFill>
              </a:rPr>
              <a:t>Over 1M Microsoft </a:t>
            </a:r>
            <a:br>
              <a:rPr lang="en-US" sz="1372" b="1" spc="-98" dirty="0">
                <a:ln w="3175">
                  <a:noFill/>
                </a:ln>
                <a:solidFill>
                  <a:srgbClr val="FFFFFF"/>
                </a:solidFill>
              </a:rPr>
            </a:br>
            <a:r>
              <a:rPr lang="en-US" sz="1372" b="1" spc="-98" dirty="0">
                <a:ln w="3175">
                  <a:noFill/>
                </a:ln>
                <a:solidFill>
                  <a:srgbClr val="FFFFFF"/>
                </a:solidFill>
              </a:rPr>
              <a:t>corporate machines</a:t>
            </a:r>
            <a:endParaRPr lang="en-US" sz="1372" dirty="0">
              <a:solidFill>
                <a:srgbClr val="FFFFFF"/>
              </a:solidFill>
            </a:endParaRPr>
          </a:p>
        </p:txBody>
      </p:sp>
      <p:sp>
        <p:nvSpPr>
          <p:cNvPr id="40" name="Freeform 39"/>
          <p:cNvSpPr>
            <a:spLocks noChangeAspect="1"/>
          </p:cNvSpPr>
          <p:nvPr/>
        </p:nvSpPr>
        <p:spPr bwMode="black">
          <a:xfrm>
            <a:off x="5550520" y="2546254"/>
            <a:ext cx="681820" cy="5915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72" tIns="140537" rIns="175672" bIns="140537" numCol="1" spcCol="0" rtlCol="0" fromWordArt="0" anchor="t" anchorCtr="0" forceAA="0" compatLnSpc="1">
            <a:prstTxWarp prst="textNoShape">
              <a:avLst/>
            </a:prstTxWarp>
            <a:noAutofit/>
          </a:bodyPr>
          <a:lstStyle/>
          <a:p>
            <a:pPr algn="ctr" defTabSz="895733"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40"/>
          <p:cNvSpPr>
            <a:spLocks noChangeAspect="1"/>
          </p:cNvSpPr>
          <p:nvPr/>
        </p:nvSpPr>
        <p:spPr bwMode="auto">
          <a:xfrm>
            <a:off x="5273381" y="2398725"/>
            <a:ext cx="548045" cy="553461"/>
          </a:xfrm>
          <a:custGeom>
            <a:avLst/>
            <a:gdLst>
              <a:gd name="connsiteX0" fmla="*/ 992771 w 1407693"/>
              <a:gd name="connsiteY0" fmla="*/ 374336 h 1585061"/>
              <a:gd name="connsiteX1" fmla="*/ 935252 w 1407693"/>
              <a:gd name="connsiteY1" fmla="*/ 373450 h 1585061"/>
              <a:gd name="connsiteX2" fmla="*/ 889236 w 1407693"/>
              <a:gd name="connsiteY2" fmla="*/ 382309 h 1585061"/>
              <a:gd name="connsiteX3" fmla="*/ 852069 w 1407693"/>
              <a:gd name="connsiteY3" fmla="*/ 414203 h 1585061"/>
              <a:gd name="connsiteX4" fmla="*/ 772427 w 1407693"/>
              <a:gd name="connsiteY4" fmla="*/ 514313 h 1585061"/>
              <a:gd name="connsiteX5" fmla="*/ 675971 w 1407693"/>
              <a:gd name="connsiteY5" fmla="*/ 668466 h 1585061"/>
              <a:gd name="connsiteX6" fmla="*/ 592789 w 1407693"/>
              <a:gd name="connsiteY6" fmla="*/ 836794 h 1585061"/>
              <a:gd name="connsiteX7" fmla="*/ 527305 w 1407693"/>
              <a:gd name="connsiteY7" fmla="*/ 753516 h 1585061"/>
              <a:gd name="connsiteX8" fmla="*/ 477750 w 1407693"/>
              <a:gd name="connsiteY8" fmla="*/ 731367 h 1585061"/>
              <a:gd name="connsiteX9" fmla="*/ 438814 w 1407693"/>
              <a:gd name="connsiteY9" fmla="*/ 748200 h 1585061"/>
              <a:gd name="connsiteX10" fmla="*/ 414921 w 1407693"/>
              <a:gd name="connsiteY10" fmla="*/ 780980 h 1585061"/>
              <a:gd name="connsiteX11" fmla="*/ 437044 w 1407693"/>
              <a:gd name="connsiteY11" fmla="*/ 815531 h 1585061"/>
              <a:gd name="connsiteX12" fmla="*/ 512262 w 1407693"/>
              <a:gd name="connsiteY12" fmla="*/ 911212 h 1585061"/>
              <a:gd name="connsiteX13" fmla="*/ 538809 w 1407693"/>
              <a:gd name="connsiteY13" fmla="*/ 948422 h 1585061"/>
              <a:gd name="connsiteX14" fmla="*/ 579515 w 1407693"/>
              <a:gd name="connsiteY14" fmla="*/ 955509 h 1585061"/>
              <a:gd name="connsiteX15" fmla="*/ 635265 w 1407693"/>
              <a:gd name="connsiteY15" fmla="*/ 943106 h 1585061"/>
              <a:gd name="connsiteX16" fmla="*/ 667122 w 1407693"/>
              <a:gd name="connsiteY16" fmla="*/ 874003 h 1585061"/>
              <a:gd name="connsiteX17" fmla="*/ 813133 w 1407693"/>
              <a:gd name="connsiteY17" fmla="*/ 597591 h 1585061"/>
              <a:gd name="connsiteX18" fmla="*/ 972418 w 1407693"/>
              <a:gd name="connsiteY18" fmla="*/ 399142 h 1585061"/>
              <a:gd name="connsiteX19" fmla="*/ 989231 w 1407693"/>
              <a:gd name="connsiteY19" fmla="*/ 382309 h 1585061"/>
              <a:gd name="connsiteX20" fmla="*/ 992771 w 1407693"/>
              <a:gd name="connsiteY20" fmla="*/ 374336 h 1585061"/>
              <a:gd name="connsiteX21" fmla="*/ 695394 w 1407693"/>
              <a:gd name="connsiteY21" fmla="*/ 0 h 1585061"/>
              <a:gd name="connsiteX22" fmla="*/ 1407693 w 1407693"/>
              <a:gd name="connsiteY22" fmla="*/ 200525 h 1585061"/>
              <a:gd name="connsiteX23" fmla="*/ 694708 w 1407693"/>
              <a:gd name="connsiteY23" fmla="*/ 1585061 h 1585061"/>
              <a:gd name="connsiteX24" fmla="*/ 0 w 1407693"/>
              <a:gd name="connsiteY24" fmla="*/ 196090 h 1585061"/>
              <a:gd name="connsiteX25" fmla="*/ 695394 w 1407693"/>
              <a:gd name="connsiteY25" fmla="*/ 0 h 1585061"/>
              <a:gd name="connsiteX0" fmla="*/ 992771 w 1407693"/>
              <a:gd name="connsiteY0" fmla="*/ 374336 h 1585061"/>
              <a:gd name="connsiteX1" fmla="*/ 935252 w 1407693"/>
              <a:gd name="connsiteY1" fmla="*/ 373450 h 1585061"/>
              <a:gd name="connsiteX2" fmla="*/ 889236 w 1407693"/>
              <a:gd name="connsiteY2" fmla="*/ 382309 h 1585061"/>
              <a:gd name="connsiteX3" fmla="*/ 852069 w 1407693"/>
              <a:gd name="connsiteY3" fmla="*/ 414203 h 1585061"/>
              <a:gd name="connsiteX4" fmla="*/ 772427 w 1407693"/>
              <a:gd name="connsiteY4" fmla="*/ 514313 h 1585061"/>
              <a:gd name="connsiteX5" fmla="*/ 675971 w 1407693"/>
              <a:gd name="connsiteY5" fmla="*/ 668466 h 1585061"/>
              <a:gd name="connsiteX6" fmla="*/ 592789 w 1407693"/>
              <a:gd name="connsiteY6" fmla="*/ 836794 h 1585061"/>
              <a:gd name="connsiteX7" fmla="*/ 527305 w 1407693"/>
              <a:gd name="connsiteY7" fmla="*/ 753516 h 1585061"/>
              <a:gd name="connsiteX8" fmla="*/ 477750 w 1407693"/>
              <a:gd name="connsiteY8" fmla="*/ 731367 h 1585061"/>
              <a:gd name="connsiteX9" fmla="*/ 438814 w 1407693"/>
              <a:gd name="connsiteY9" fmla="*/ 748200 h 1585061"/>
              <a:gd name="connsiteX10" fmla="*/ 414921 w 1407693"/>
              <a:gd name="connsiteY10" fmla="*/ 780980 h 1585061"/>
              <a:gd name="connsiteX11" fmla="*/ 437044 w 1407693"/>
              <a:gd name="connsiteY11" fmla="*/ 815531 h 1585061"/>
              <a:gd name="connsiteX12" fmla="*/ 512262 w 1407693"/>
              <a:gd name="connsiteY12" fmla="*/ 911212 h 1585061"/>
              <a:gd name="connsiteX13" fmla="*/ 538809 w 1407693"/>
              <a:gd name="connsiteY13" fmla="*/ 948422 h 1585061"/>
              <a:gd name="connsiteX14" fmla="*/ 579515 w 1407693"/>
              <a:gd name="connsiteY14" fmla="*/ 955509 h 1585061"/>
              <a:gd name="connsiteX15" fmla="*/ 635265 w 1407693"/>
              <a:gd name="connsiteY15" fmla="*/ 943106 h 1585061"/>
              <a:gd name="connsiteX16" fmla="*/ 813133 w 1407693"/>
              <a:gd name="connsiteY16" fmla="*/ 597591 h 1585061"/>
              <a:gd name="connsiteX17" fmla="*/ 972418 w 1407693"/>
              <a:gd name="connsiteY17" fmla="*/ 399142 h 1585061"/>
              <a:gd name="connsiteX18" fmla="*/ 989231 w 1407693"/>
              <a:gd name="connsiteY18" fmla="*/ 382309 h 1585061"/>
              <a:gd name="connsiteX19" fmla="*/ 992771 w 1407693"/>
              <a:gd name="connsiteY19" fmla="*/ 374336 h 1585061"/>
              <a:gd name="connsiteX20" fmla="*/ 695394 w 1407693"/>
              <a:gd name="connsiteY20" fmla="*/ 0 h 1585061"/>
              <a:gd name="connsiteX21" fmla="*/ 1407693 w 1407693"/>
              <a:gd name="connsiteY21" fmla="*/ 200525 h 1585061"/>
              <a:gd name="connsiteX22" fmla="*/ 694708 w 1407693"/>
              <a:gd name="connsiteY22" fmla="*/ 1585061 h 1585061"/>
              <a:gd name="connsiteX23" fmla="*/ 0 w 1407693"/>
              <a:gd name="connsiteY23" fmla="*/ 196090 h 1585061"/>
              <a:gd name="connsiteX24" fmla="*/ 695394 w 1407693"/>
              <a:gd name="connsiteY24" fmla="*/ 0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889236 w 1407693"/>
              <a:gd name="connsiteY10" fmla="*/ 382309 h 1585061"/>
              <a:gd name="connsiteX11" fmla="*/ 852069 w 1407693"/>
              <a:gd name="connsiteY11" fmla="*/ 414203 h 1585061"/>
              <a:gd name="connsiteX12" fmla="*/ 772427 w 1407693"/>
              <a:gd name="connsiteY12" fmla="*/ 514313 h 1585061"/>
              <a:gd name="connsiteX13" fmla="*/ 675971 w 1407693"/>
              <a:gd name="connsiteY13" fmla="*/ 668466 h 1585061"/>
              <a:gd name="connsiteX14" fmla="*/ 592789 w 1407693"/>
              <a:gd name="connsiteY14" fmla="*/ 836794 h 1585061"/>
              <a:gd name="connsiteX15" fmla="*/ 527305 w 1407693"/>
              <a:gd name="connsiteY15" fmla="*/ 753516 h 1585061"/>
              <a:gd name="connsiteX16" fmla="*/ 477750 w 1407693"/>
              <a:gd name="connsiteY16" fmla="*/ 731367 h 1585061"/>
              <a:gd name="connsiteX17" fmla="*/ 438814 w 1407693"/>
              <a:gd name="connsiteY17" fmla="*/ 748200 h 1585061"/>
              <a:gd name="connsiteX18" fmla="*/ 414921 w 1407693"/>
              <a:gd name="connsiteY18" fmla="*/ 780980 h 1585061"/>
              <a:gd name="connsiteX19" fmla="*/ 437044 w 1407693"/>
              <a:gd name="connsiteY19" fmla="*/ 815531 h 1585061"/>
              <a:gd name="connsiteX20" fmla="*/ 512262 w 1407693"/>
              <a:gd name="connsiteY20" fmla="*/ 911212 h 1585061"/>
              <a:gd name="connsiteX21" fmla="*/ 538809 w 1407693"/>
              <a:gd name="connsiteY21" fmla="*/ 948422 h 1585061"/>
              <a:gd name="connsiteX22" fmla="*/ 579515 w 1407693"/>
              <a:gd name="connsiteY22" fmla="*/ 955509 h 1585061"/>
              <a:gd name="connsiteX23" fmla="*/ 870065 w 1407693"/>
              <a:gd name="connsiteY23" fmla="*/ 1177906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21" fmla="*/ 512262 w 1407693"/>
              <a:gd name="connsiteY21" fmla="*/ 911212 h 1585061"/>
              <a:gd name="connsiteX22" fmla="*/ 538809 w 1407693"/>
              <a:gd name="connsiteY22" fmla="*/ 948422 h 1585061"/>
              <a:gd name="connsiteX23" fmla="*/ 579515 w 1407693"/>
              <a:gd name="connsiteY23" fmla="*/ 955509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21" fmla="*/ 512262 w 1407693"/>
              <a:gd name="connsiteY21" fmla="*/ 911212 h 1585061"/>
              <a:gd name="connsiteX22" fmla="*/ 538809 w 1407693"/>
              <a:gd name="connsiteY22" fmla="*/ 948422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21" fmla="*/ 512262 w 1407693"/>
              <a:gd name="connsiteY21" fmla="*/ 911212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27305 w 1407693"/>
              <a:gd name="connsiteY15" fmla="*/ 753516 h 1585061"/>
              <a:gd name="connsiteX16" fmla="*/ 477750 w 1407693"/>
              <a:gd name="connsiteY16" fmla="*/ 731367 h 1585061"/>
              <a:gd name="connsiteX17" fmla="*/ 438814 w 1407693"/>
              <a:gd name="connsiteY17" fmla="*/ 748200 h 1585061"/>
              <a:gd name="connsiteX18" fmla="*/ 414921 w 1407693"/>
              <a:gd name="connsiteY18" fmla="*/ 780980 h 1585061"/>
              <a:gd name="connsiteX19" fmla="*/ 437044 w 1407693"/>
              <a:gd name="connsiteY19" fmla="*/ 815531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527305 w 1407693"/>
              <a:gd name="connsiteY14" fmla="*/ 753516 h 1585061"/>
              <a:gd name="connsiteX15" fmla="*/ 477750 w 1407693"/>
              <a:gd name="connsiteY15" fmla="*/ 731367 h 1585061"/>
              <a:gd name="connsiteX16" fmla="*/ 438814 w 1407693"/>
              <a:gd name="connsiteY16" fmla="*/ 748200 h 1585061"/>
              <a:gd name="connsiteX17" fmla="*/ 414921 w 1407693"/>
              <a:gd name="connsiteY17" fmla="*/ 780980 h 1585061"/>
              <a:gd name="connsiteX18" fmla="*/ 437044 w 1407693"/>
              <a:gd name="connsiteY18"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889236 w 1407693"/>
              <a:gd name="connsiteY10" fmla="*/ 382309 h 1585061"/>
              <a:gd name="connsiteX11" fmla="*/ 852069 w 1407693"/>
              <a:gd name="connsiteY11" fmla="*/ 414203 h 1585061"/>
              <a:gd name="connsiteX12" fmla="*/ 772427 w 1407693"/>
              <a:gd name="connsiteY12" fmla="*/ 514313 h 1585061"/>
              <a:gd name="connsiteX13" fmla="*/ 527305 w 1407693"/>
              <a:gd name="connsiteY13" fmla="*/ 753516 h 1585061"/>
              <a:gd name="connsiteX14" fmla="*/ 477750 w 1407693"/>
              <a:gd name="connsiteY14" fmla="*/ 731367 h 1585061"/>
              <a:gd name="connsiteX15" fmla="*/ 438814 w 1407693"/>
              <a:gd name="connsiteY15" fmla="*/ 748200 h 1585061"/>
              <a:gd name="connsiteX16" fmla="*/ 414921 w 1407693"/>
              <a:gd name="connsiteY16" fmla="*/ 780980 h 1585061"/>
              <a:gd name="connsiteX17" fmla="*/ 437044 w 1407693"/>
              <a:gd name="connsiteY17"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852069 w 1407693"/>
              <a:gd name="connsiteY10" fmla="*/ 414203 h 1585061"/>
              <a:gd name="connsiteX11" fmla="*/ 772427 w 1407693"/>
              <a:gd name="connsiteY11" fmla="*/ 514313 h 1585061"/>
              <a:gd name="connsiteX12" fmla="*/ 527305 w 1407693"/>
              <a:gd name="connsiteY12" fmla="*/ 753516 h 1585061"/>
              <a:gd name="connsiteX13" fmla="*/ 477750 w 1407693"/>
              <a:gd name="connsiteY13" fmla="*/ 731367 h 1585061"/>
              <a:gd name="connsiteX14" fmla="*/ 438814 w 1407693"/>
              <a:gd name="connsiteY14" fmla="*/ 748200 h 1585061"/>
              <a:gd name="connsiteX15" fmla="*/ 414921 w 1407693"/>
              <a:gd name="connsiteY15" fmla="*/ 780980 h 1585061"/>
              <a:gd name="connsiteX16" fmla="*/ 437044 w 1407693"/>
              <a:gd name="connsiteY16"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772427 w 1407693"/>
              <a:gd name="connsiteY10" fmla="*/ 514313 h 1585061"/>
              <a:gd name="connsiteX11" fmla="*/ 527305 w 1407693"/>
              <a:gd name="connsiteY11" fmla="*/ 753516 h 1585061"/>
              <a:gd name="connsiteX12" fmla="*/ 477750 w 1407693"/>
              <a:gd name="connsiteY12" fmla="*/ 731367 h 1585061"/>
              <a:gd name="connsiteX13" fmla="*/ 438814 w 1407693"/>
              <a:gd name="connsiteY13" fmla="*/ 748200 h 1585061"/>
              <a:gd name="connsiteX14" fmla="*/ 414921 w 1407693"/>
              <a:gd name="connsiteY14" fmla="*/ 780980 h 1585061"/>
              <a:gd name="connsiteX15" fmla="*/ 437044 w 1407693"/>
              <a:gd name="connsiteY15"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772427 w 1407693"/>
              <a:gd name="connsiteY9" fmla="*/ 514313 h 1585061"/>
              <a:gd name="connsiteX10" fmla="*/ 527305 w 1407693"/>
              <a:gd name="connsiteY10" fmla="*/ 753516 h 1585061"/>
              <a:gd name="connsiteX11" fmla="*/ 477750 w 1407693"/>
              <a:gd name="connsiteY11" fmla="*/ 731367 h 1585061"/>
              <a:gd name="connsiteX12" fmla="*/ 438814 w 1407693"/>
              <a:gd name="connsiteY12" fmla="*/ 748200 h 1585061"/>
              <a:gd name="connsiteX13" fmla="*/ 414921 w 1407693"/>
              <a:gd name="connsiteY13" fmla="*/ 780980 h 1585061"/>
              <a:gd name="connsiteX14" fmla="*/ 437044 w 1407693"/>
              <a:gd name="connsiteY14" fmla="*/ 815531 h 1585061"/>
              <a:gd name="connsiteX0" fmla="*/ 989231 w 1407693"/>
              <a:gd name="connsiteY0" fmla="*/ 382309 h 1585061"/>
              <a:gd name="connsiteX1" fmla="*/ 972418 w 1407693"/>
              <a:gd name="connsiteY1" fmla="*/ 399142 h 1585061"/>
              <a:gd name="connsiteX2" fmla="*/ 989231 w 1407693"/>
              <a:gd name="connsiteY2" fmla="*/ 382309 h 1585061"/>
              <a:gd name="connsiteX3" fmla="*/ 695394 w 1407693"/>
              <a:gd name="connsiteY3" fmla="*/ 0 h 1585061"/>
              <a:gd name="connsiteX4" fmla="*/ 1407693 w 1407693"/>
              <a:gd name="connsiteY4" fmla="*/ 200525 h 1585061"/>
              <a:gd name="connsiteX5" fmla="*/ 694708 w 1407693"/>
              <a:gd name="connsiteY5" fmla="*/ 1585061 h 1585061"/>
              <a:gd name="connsiteX6" fmla="*/ 0 w 1407693"/>
              <a:gd name="connsiteY6" fmla="*/ 196090 h 1585061"/>
              <a:gd name="connsiteX7" fmla="*/ 695394 w 1407693"/>
              <a:gd name="connsiteY7" fmla="*/ 0 h 1585061"/>
              <a:gd name="connsiteX8" fmla="*/ 772427 w 1407693"/>
              <a:gd name="connsiteY8" fmla="*/ 514313 h 1585061"/>
              <a:gd name="connsiteX9" fmla="*/ 527305 w 1407693"/>
              <a:gd name="connsiteY9" fmla="*/ 753516 h 1585061"/>
              <a:gd name="connsiteX10" fmla="*/ 477750 w 1407693"/>
              <a:gd name="connsiteY10" fmla="*/ 731367 h 1585061"/>
              <a:gd name="connsiteX11" fmla="*/ 438814 w 1407693"/>
              <a:gd name="connsiteY11" fmla="*/ 748200 h 1585061"/>
              <a:gd name="connsiteX12" fmla="*/ 414921 w 1407693"/>
              <a:gd name="connsiteY12" fmla="*/ 780980 h 1585061"/>
              <a:gd name="connsiteX13" fmla="*/ 437044 w 1407693"/>
              <a:gd name="connsiteY13" fmla="*/ 815531 h 1585061"/>
              <a:gd name="connsiteX0" fmla="*/ 989231 w 1407693"/>
              <a:gd name="connsiteY0" fmla="*/ 382309 h 1585061"/>
              <a:gd name="connsiteX1" fmla="*/ 972418 w 1407693"/>
              <a:gd name="connsiteY1" fmla="*/ 399142 h 1585061"/>
              <a:gd name="connsiteX2" fmla="*/ 989231 w 1407693"/>
              <a:gd name="connsiteY2" fmla="*/ 382309 h 1585061"/>
              <a:gd name="connsiteX3" fmla="*/ 695394 w 1407693"/>
              <a:gd name="connsiteY3" fmla="*/ 0 h 1585061"/>
              <a:gd name="connsiteX4" fmla="*/ 1407693 w 1407693"/>
              <a:gd name="connsiteY4" fmla="*/ 200525 h 1585061"/>
              <a:gd name="connsiteX5" fmla="*/ 694708 w 1407693"/>
              <a:gd name="connsiteY5" fmla="*/ 1585061 h 1585061"/>
              <a:gd name="connsiteX6" fmla="*/ 0 w 1407693"/>
              <a:gd name="connsiteY6" fmla="*/ 196090 h 1585061"/>
              <a:gd name="connsiteX7" fmla="*/ 695394 w 1407693"/>
              <a:gd name="connsiteY7" fmla="*/ 0 h 1585061"/>
              <a:gd name="connsiteX8" fmla="*/ 527305 w 1407693"/>
              <a:gd name="connsiteY8" fmla="*/ 753516 h 1585061"/>
              <a:gd name="connsiteX9" fmla="*/ 477750 w 1407693"/>
              <a:gd name="connsiteY9" fmla="*/ 731367 h 1585061"/>
              <a:gd name="connsiteX10" fmla="*/ 438814 w 1407693"/>
              <a:gd name="connsiteY10" fmla="*/ 748200 h 1585061"/>
              <a:gd name="connsiteX11" fmla="*/ 414921 w 1407693"/>
              <a:gd name="connsiteY11" fmla="*/ 780980 h 1585061"/>
              <a:gd name="connsiteX12" fmla="*/ 437044 w 1407693"/>
              <a:gd name="connsiteY12"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527305 w 1407693"/>
              <a:gd name="connsiteY5" fmla="*/ 753516 h 1585061"/>
              <a:gd name="connsiteX6" fmla="*/ 477750 w 1407693"/>
              <a:gd name="connsiteY6" fmla="*/ 731367 h 1585061"/>
              <a:gd name="connsiteX7" fmla="*/ 438814 w 1407693"/>
              <a:gd name="connsiteY7" fmla="*/ 748200 h 1585061"/>
              <a:gd name="connsiteX8" fmla="*/ 414921 w 1407693"/>
              <a:gd name="connsiteY8" fmla="*/ 780980 h 1585061"/>
              <a:gd name="connsiteX9" fmla="*/ 437044 w 1407693"/>
              <a:gd name="connsiteY9"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527305 w 1407693"/>
              <a:gd name="connsiteY5" fmla="*/ 753516 h 1585061"/>
              <a:gd name="connsiteX6" fmla="*/ 438814 w 1407693"/>
              <a:gd name="connsiteY6" fmla="*/ 748200 h 1585061"/>
              <a:gd name="connsiteX7" fmla="*/ 414921 w 1407693"/>
              <a:gd name="connsiteY7" fmla="*/ 780980 h 1585061"/>
              <a:gd name="connsiteX8" fmla="*/ 437044 w 1407693"/>
              <a:gd name="connsiteY8"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438814 w 1407693"/>
              <a:gd name="connsiteY5" fmla="*/ 748200 h 1585061"/>
              <a:gd name="connsiteX6" fmla="*/ 414921 w 1407693"/>
              <a:gd name="connsiteY6" fmla="*/ 780980 h 1585061"/>
              <a:gd name="connsiteX7" fmla="*/ 437044 w 1407693"/>
              <a:gd name="connsiteY7"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438814 w 1407693"/>
              <a:gd name="connsiteY5" fmla="*/ 748200 h 1585061"/>
              <a:gd name="connsiteX6" fmla="*/ 414921 w 1407693"/>
              <a:gd name="connsiteY6" fmla="*/ 780980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438814 w 1407693"/>
              <a:gd name="connsiteY5" fmla="*/ 748200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693" h="1585061">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path>
            </a:pathLst>
          </a:custGeom>
          <a:solidFill>
            <a:srgbClr val="F2F2F2"/>
          </a:solidFill>
          <a:ln w="571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44810" bIns="89619" numCol="1" spcCol="0" rtlCol="0" fromWordArt="0" anchor="b" anchorCtr="0" forceAA="0" compatLnSpc="1">
            <a:prstTxWarp prst="textNoShape">
              <a:avLst/>
            </a:prstTxWarp>
            <a:noAutofit/>
          </a:bodyPr>
          <a:lstStyle/>
          <a:p>
            <a:pPr algn="ctr" defTabSz="895908" fontAlgn="base">
              <a:spcBef>
                <a:spcPct val="0"/>
              </a:spcBef>
              <a:spcAft>
                <a:spcPct val="0"/>
              </a:spcAft>
            </a:pPr>
            <a:endParaRPr lang="en-US" sz="2156"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80"/>
          <p:cNvSpPr>
            <a:spLocks noEditPoints="1"/>
          </p:cNvSpPr>
          <p:nvPr/>
        </p:nvSpPr>
        <p:spPr bwMode="black">
          <a:xfrm>
            <a:off x="3036154" y="4477660"/>
            <a:ext cx="704643" cy="718501"/>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endParaRPr lang="en-US" sz="1568"/>
          </a:p>
        </p:txBody>
      </p:sp>
      <p:sp>
        <p:nvSpPr>
          <p:cNvPr id="43" name="Rectangle 42"/>
          <p:cNvSpPr/>
          <p:nvPr/>
        </p:nvSpPr>
        <p:spPr bwMode="auto">
          <a:xfrm>
            <a:off x="2433066" y="1995901"/>
            <a:ext cx="1968885" cy="200965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a:off x="2499561" y="3157296"/>
            <a:ext cx="1751675" cy="669658"/>
          </a:xfrm>
          <a:prstGeom prst="rect">
            <a:avLst/>
          </a:prstGeom>
          <a:noFill/>
        </p:spPr>
        <p:txBody>
          <a:bodyPr wrap="square" lIns="179238" tIns="143391" rIns="179238" bIns="143391" rtlCol="0">
            <a:spAutoFit/>
          </a:bodyPr>
          <a:lstStyle/>
          <a:p>
            <a:pPr algn="ctr">
              <a:lnSpc>
                <a:spcPct val="90000"/>
              </a:lnSpc>
              <a:spcAft>
                <a:spcPts val="588"/>
              </a:spcAft>
            </a:pPr>
            <a:r>
              <a:rPr lang="en-US" sz="1372" b="1" spc="-98" dirty="0">
                <a:ln w="3175">
                  <a:noFill/>
                </a:ln>
                <a:solidFill>
                  <a:srgbClr val="FFFFFF"/>
                </a:solidFill>
              </a:rPr>
              <a:t>New code, new products, new files</a:t>
            </a:r>
            <a:endParaRPr lang="en-US" sz="1372" dirty="0">
              <a:solidFill>
                <a:srgbClr val="FFFFFF"/>
              </a:solidFill>
            </a:endParaRPr>
          </a:p>
        </p:txBody>
      </p:sp>
      <p:sp>
        <p:nvSpPr>
          <p:cNvPr id="48" name="Rectangle 47"/>
          <p:cNvSpPr/>
          <p:nvPr/>
        </p:nvSpPr>
        <p:spPr bwMode="auto">
          <a:xfrm>
            <a:off x="387358" y="4077827"/>
            <a:ext cx="1968885" cy="200965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456842" y="5418873"/>
            <a:ext cx="1751675" cy="669658"/>
          </a:xfrm>
          <a:prstGeom prst="rect">
            <a:avLst/>
          </a:prstGeom>
          <a:noFill/>
        </p:spPr>
        <p:txBody>
          <a:bodyPr wrap="square" lIns="179238" tIns="143391" rIns="179238" bIns="143391" rtlCol="0">
            <a:spAutoFit/>
          </a:bodyPr>
          <a:lstStyle/>
          <a:p>
            <a:pPr algn="ctr">
              <a:lnSpc>
                <a:spcPct val="90000"/>
              </a:lnSpc>
              <a:spcAft>
                <a:spcPts val="588"/>
              </a:spcAft>
            </a:pPr>
            <a:r>
              <a:rPr lang="en-US" sz="1372" b="1" spc="-98" dirty="0">
                <a:ln w="3175">
                  <a:noFill/>
                </a:ln>
                <a:solidFill>
                  <a:srgbClr val="FFFFFF"/>
                </a:solidFill>
              </a:rPr>
              <a:t>Most are local admins</a:t>
            </a:r>
            <a:endParaRPr lang="en-US" sz="1372" dirty="0">
              <a:solidFill>
                <a:srgbClr val="FFFFFF"/>
              </a:solidFill>
            </a:endParaRPr>
          </a:p>
        </p:txBody>
      </p:sp>
      <p:sp>
        <p:nvSpPr>
          <p:cNvPr id="50" name="TextBox 49"/>
          <p:cNvSpPr txBox="1"/>
          <p:nvPr/>
        </p:nvSpPr>
        <p:spPr>
          <a:xfrm>
            <a:off x="2515748" y="5418873"/>
            <a:ext cx="1751675" cy="669658"/>
          </a:xfrm>
          <a:prstGeom prst="rect">
            <a:avLst/>
          </a:prstGeom>
          <a:noFill/>
        </p:spPr>
        <p:txBody>
          <a:bodyPr wrap="square" lIns="179238" tIns="143391" rIns="179238" bIns="143391" rtlCol="0">
            <a:spAutoFit/>
          </a:bodyPr>
          <a:lstStyle/>
          <a:p>
            <a:pPr algn="ctr">
              <a:lnSpc>
                <a:spcPct val="90000"/>
              </a:lnSpc>
              <a:spcAft>
                <a:spcPts val="588"/>
              </a:spcAft>
            </a:pPr>
            <a:r>
              <a:rPr lang="en-US" sz="1372" b="1" spc="-98" dirty="0">
                <a:ln w="3175">
                  <a:noFill/>
                </a:ln>
                <a:solidFill>
                  <a:srgbClr val="FFFFFF"/>
                </a:solidFill>
              </a:rPr>
              <a:t>Hundreds of labs, </a:t>
            </a:r>
            <a:br>
              <a:rPr lang="en-US" sz="1372" b="1" spc="-98" dirty="0">
                <a:ln w="3175">
                  <a:noFill/>
                </a:ln>
                <a:solidFill>
                  <a:srgbClr val="FFFFFF"/>
                </a:solidFill>
              </a:rPr>
            </a:br>
            <a:r>
              <a:rPr lang="en-US" sz="1372" b="1" spc="-98" dirty="0">
                <a:ln w="3175">
                  <a:noFill/>
                </a:ln>
                <a:solidFill>
                  <a:srgbClr val="FFFFFF"/>
                </a:solidFill>
              </a:rPr>
              <a:t>malware enclaves</a:t>
            </a:r>
            <a:endParaRPr lang="en-US" sz="1372" dirty="0">
              <a:solidFill>
                <a:srgbClr val="FFFFFF"/>
              </a:solidFill>
            </a:endParaRPr>
          </a:p>
        </p:txBody>
      </p:sp>
      <p:sp>
        <p:nvSpPr>
          <p:cNvPr id="51" name="Freeform 50"/>
          <p:cNvSpPr>
            <a:spLocks noChangeAspect="1"/>
          </p:cNvSpPr>
          <p:nvPr/>
        </p:nvSpPr>
        <p:spPr bwMode="black">
          <a:xfrm>
            <a:off x="1041214" y="4624333"/>
            <a:ext cx="681820" cy="5915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72" tIns="140537" rIns="175672" bIns="140537" numCol="1" spcCol="0" rtlCol="0" fromWordArt="0" anchor="t" anchorCtr="0" forceAA="0" compatLnSpc="1">
            <a:prstTxWarp prst="textNoShape">
              <a:avLst/>
            </a:prstTxWarp>
            <a:noAutofit/>
          </a:bodyPr>
          <a:lstStyle/>
          <a:p>
            <a:pPr algn="ctr" defTabSz="895733"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83"/>
          <p:cNvSpPr>
            <a:spLocks noEditPoints="1"/>
          </p:cNvSpPr>
          <p:nvPr/>
        </p:nvSpPr>
        <p:spPr bwMode="black">
          <a:xfrm>
            <a:off x="3022470" y="2402797"/>
            <a:ext cx="653462" cy="70670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endParaRPr lang="en-US" sz="1568"/>
          </a:p>
        </p:txBody>
      </p:sp>
      <p:sp>
        <p:nvSpPr>
          <p:cNvPr id="53" name="Freeform 14"/>
          <p:cNvSpPr>
            <a:spLocks noEditPoints="1"/>
          </p:cNvSpPr>
          <p:nvPr/>
        </p:nvSpPr>
        <p:spPr bwMode="black">
          <a:xfrm>
            <a:off x="926900" y="2375934"/>
            <a:ext cx="858366" cy="769646"/>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endParaRPr lang="en-US" sz="1568">
              <a:solidFill>
                <a:srgbClr val="505050"/>
              </a:solidFill>
            </a:endParaRPr>
          </a:p>
        </p:txBody>
      </p:sp>
      <p:sp>
        <p:nvSpPr>
          <p:cNvPr id="54" name="Rectangle 53"/>
          <p:cNvSpPr/>
          <p:nvPr/>
        </p:nvSpPr>
        <p:spPr bwMode="auto">
          <a:xfrm>
            <a:off x="4797777" y="4077827"/>
            <a:ext cx="1968885" cy="200965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6841078" y="2001939"/>
            <a:ext cx="1968885" cy="200965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TextBox 55"/>
          <p:cNvSpPr txBox="1"/>
          <p:nvPr/>
        </p:nvSpPr>
        <p:spPr>
          <a:xfrm>
            <a:off x="4906383" y="3154937"/>
            <a:ext cx="1751675" cy="669658"/>
          </a:xfrm>
          <a:prstGeom prst="rect">
            <a:avLst/>
          </a:prstGeom>
          <a:noFill/>
        </p:spPr>
        <p:txBody>
          <a:bodyPr wrap="square" lIns="179238" tIns="143391" rIns="179238" bIns="143391" rtlCol="0">
            <a:spAutoFit/>
          </a:bodyPr>
          <a:lstStyle/>
          <a:p>
            <a:pPr algn="ctr">
              <a:lnSpc>
                <a:spcPct val="90000"/>
              </a:lnSpc>
              <a:spcAft>
                <a:spcPts val="588"/>
              </a:spcAft>
            </a:pPr>
            <a:r>
              <a:rPr lang="en-US" sz="1372" b="1" spc="-98" dirty="0">
                <a:ln w="3175">
                  <a:noFill/>
                </a:ln>
                <a:solidFill>
                  <a:srgbClr val="FFFFFF"/>
                </a:solidFill>
              </a:rPr>
              <a:t>1.2 Billion Windows</a:t>
            </a:r>
            <a:br>
              <a:rPr lang="en-US" sz="1372" b="1" spc="-98" dirty="0">
                <a:ln w="3175">
                  <a:noFill/>
                </a:ln>
                <a:solidFill>
                  <a:srgbClr val="FFFFFF"/>
                </a:solidFill>
              </a:rPr>
            </a:br>
            <a:r>
              <a:rPr lang="en-US" sz="1372" b="1" spc="-98" dirty="0">
                <a:ln w="3175">
                  <a:noFill/>
                </a:ln>
                <a:solidFill>
                  <a:srgbClr val="FFFFFF"/>
                </a:solidFill>
              </a:rPr>
              <a:t>machines reporting</a:t>
            </a:r>
            <a:endParaRPr lang="en-US" sz="1372" dirty="0">
              <a:solidFill>
                <a:srgbClr val="FFFFFF"/>
              </a:solidFill>
            </a:endParaRPr>
          </a:p>
        </p:txBody>
      </p:sp>
      <p:sp>
        <p:nvSpPr>
          <p:cNvPr id="57" name="Rectangle 56"/>
          <p:cNvSpPr/>
          <p:nvPr/>
        </p:nvSpPr>
        <p:spPr bwMode="auto">
          <a:xfrm>
            <a:off x="6841078" y="4077827"/>
            <a:ext cx="1968885" cy="200965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4906383" y="5307951"/>
            <a:ext cx="1751675" cy="669658"/>
          </a:xfrm>
          <a:prstGeom prst="rect">
            <a:avLst/>
          </a:prstGeom>
          <a:noFill/>
        </p:spPr>
        <p:txBody>
          <a:bodyPr wrap="square" lIns="179238" tIns="143391" rIns="179238" bIns="143391" rtlCol="0">
            <a:spAutoFit/>
          </a:bodyPr>
          <a:lstStyle/>
          <a:p>
            <a:pPr algn="ctr">
              <a:lnSpc>
                <a:spcPct val="90000"/>
              </a:lnSpc>
              <a:spcAft>
                <a:spcPts val="588"/>
              </a:spcAft>
            </a:pPr>
            <a:r>
              <a:rPr lang="en-US" sz="1372" b="1" spc="-98" dirty="0">
                <a:ln w="3175">
                  <a:noFill/>
                </a:ln>
                <a:solidFill>
                  <a:srgbClr val="FFFFFF"/>
                </a:solidFill>
              </a:rPr>
              <a:t>1M files </a:t>
            </a:r>
            <a:br>
              <a:rPr lang="en-US" sz="1372" b="1" spc="-98" dirty="0">
                <a:ln w="3175">
                  <a:noFill/>
                </a:ln>
                <a:solidFill>
                  <a:srgbClr val="FFFFFF"/>
                </a:solidFill>
              </a:rPr>
            </a:br>
            <a:r>
              <a:rPr lang="en-US" sz="1372" b="1" spc="-98" dirty="0">
                <a:ln w="3175">
                  <a:noFill/>
                </a:ln>
                <a:solidFill>
                  <a:srgbClr val="FFFFFF"/>
                </a:solidFill>
              </a:rPr>
              <a:t>detonated daily</a:t>
            </a:r>
          </a:p>
        </p:txBody>
      </p:sp>
      <p:sp>
        <p:nvSpPr>
          <p:cNvPr id="59" name="Freeform 21"/>
          <p:cNvSpPr>
            <a:spLocks noChangeAspect="1" noEditPoints="1"/>
          </p:cNvSpPr>
          <p:nvPr/>
        </p:nvSpPr>
        <p:spPr bwMode="black">
          <a:xfrm>
            <a:off x="7206155" y="4472923"/>
            <a:ext cx="1155867" cy="678972"/>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87836" tIns="43919" rIns="87836" bIns="43919" numCol="1" anchor="t" anchorCtr="0" compatLnSpc="1">
            <a:prstTxWarp prst="textNoShape">
              <a:avLst/>
            </a:prstTxWarp>
          </a:bodyPr>
          <a:lstStyle/>
          <a:p>
            <a:pPr defTabSz="895993"/>
            <a:endParaRPr lang="en-US" sz="2156" dirty="0">
              <a:solidFill>
                <a:srgbClr val="FFFFFF"/>
              </a:solidFill>
            </a:endParaRPr>
          </a:p>
        </p:txBody>
      </p:sp>
      <p:sp>
        <p:nvSpPr>
          <p:cNvPr id="60" name="TextBox 59"/>
          <p:cNvSpPr txBox="1"/>
          <p:nvPr/>
        </p:nvSpPr>
        <p:spPr>
          <a:xfrm>
            <a:off x="972304" y="6088480"/>
            <a:ext cx="2791436" cy="479620"/>
          </a:xfrm>
          <a:prstGeom prst="rect">
            <a:avLst/>
          </a:prstGeom>
          <a:noFill/>
        </p:spPr>
        <p:txBody>
          <a:bodyPr wrap="none" lIns="179238" tIns="143391" rIns="179238" bIns="143391" rtlCol="0">
            <a:spAutoFit/>
          </a:bodyPr>
          <a:lstStyle/>
          <a:p>
            <a:pPr>
              <a:lnSpc>
                <a:spcPct val="90000"/>
              </a:lnSpc>
              <a:spcAft>
                <a:spcPts val="588"/>
              </a:spcAft>
            </a:pPr>
            <a:r>
              <a:rPr lang="en-US" sz="1372" dirty="0">
                <a:gradFill>
                  <a:gsLst>
                    <a:gs pos="2917">
                      <a:schemeClr val="tx1"/>
                    </a:gs>
                    <a:gs pos="30000">
                      <a:schemeClr val="tx1"/>
                    </a:gs>
                  </a:gsLst>
                  <a:lin ang="5400000" scaled="0"/>
                </a:gradFill>
              </a:rPr>
              <a:t>We have a challenging network</a:t>
            </a:r>
          </a:p>
        </p:txBody>
      </p:sp>
      <p:sp>
        <p:nvSpPr>
          <p:cNvPr id="61" name="TextBox 60"/>
          <p:cNvSpPr txBox="1"/>
          <p:nvPr/>
        </p:nvSpPr>
        <p:spPr>
          <a:xfrm>
            <a:off x="5782220" y="6088480"/>
            <a:ext cx="2039893" cy="479620"/>
          </a:xfrm>
          <a:prstGeom prst="rect">
            <a:avLst/>
          </a:prstGeom>
          <a:noFill/>
        </p:spPr>
        <p:txBody>
          <a:bodyPr wrap="none" lIns="179238" tIns="143391" rIns="179238" bIns="143391" rtlCol="0">
            <a:spAutoFit/>
          </a:bodyPr>
          <a:lstStyle/>
          <a:p>
            <a:pPr>
              <a:lnSpc>
                <a:spcPct val="90000"/>
              </a:lnSpc>
              <a:spcAft>
                <a:spcPts val="588"/>
              </a:spcAft>
            </a:pPr>
            <a:r>
              <a:rPr lang="en-US" sz="1372" dirty="0">
                <a:gradFill>
                  <a:gsLst>
                    <a:gs pos="2917">
                      <a:schemeClr val="tx1"/>
                    </a:gs>
                    <a:gs pos="30000">
                      <a:schemeClr val="tx1"/>
                    </a:gs>
                  </a:gsLst>
                  <a:lin ang="5400000" scaled="0"/>
                </a:gradFill>
              </a:rPr>
              <a:t>…plus unique optics…</a:t>
            </a:r>
          </a:p>
        </p:txBody>
      </p:sp>
      <p:sp>
        <p:nvSpPr>
          <p:cNvPr id="62" name="TextBox 61"/>
          <p:cNvSpPr txBox="1"/>
          <p:nvPr/>
        </p:nvSpPr>
        <p:spPr>
          <a:xfrm>
            <a:off x="9486571" y="5986948"/>
            <a:ext cx="1731458" cy="669658"/>
          </a:xfrm>
          <a:prstGeom prst="rect">
            <a:avLst/>
          </a:prstGeom>
          <a:noFill/>
        </p:spPr>
        <p:txBody>
          <a:bodyPr wrap="none" lIns="179238" tIns="143391" rIns="179238" bIns="143391" rtlCol="0">
            <a:spAutoFit/>
          </a:bodyPr>
          <a:lstStyle/>
          <a:p>
            <a:pPr>
              <a:lnSpc>
                <a:spcPct val="90000"/>
              </a:lnSpc>
              <a:spcAft>
                <a:spcPts val="588"/>
              </a:spcAft>
            </a:pPr>
            <a:r>
              <a:rPr lang="en-US" sz="1372" dirty="0">
                <a:gradFill>
                  <a:gsLst>
                    <a:gs pos="2917">
                      <a:schemeClr val="tx1"/>
                    </a:gs>
                    <a:gs pos="30000">
                      <a:schemeClr val="tx1"/>
                    </a:gs>
                  </a:gsLst>
                  <a:lin ang="5400000" scaled="0"/>
                </a:gradFill>
              </a:rPr>
              <a:t>…and world class </a:t>
            </a:r>
            <a:br>
              <a:rPr lang="en-US" sz="1372" dirty="0">
                <a:gradFill>
                  <a:gsLst>
                    <a:gs pos="2917">
                      <a:schemeClr val="tx1"/>
                    </a:gs>
                    <a:gs pos="30000">
                      <a:schemeClr val="tx1"/>
                    </a:gs>
                  </a:gsLst>
                  <a:lin ang="5400000" scaled="0"/>
                </a:gradFill>
              </a:rPr>
            </a:br>
            <a:r>
              <a:rPr lang="en-US" sz="1372" dirty="0">
                <a:gradFill>
                  <a:gsLst>
                    <a:gs pos="2917">
                      <a:schemeClr val="tx1"/>
                    </a:gs>
                    <a:gs pos="30000">
                      <a:schemeClr val="tx1"/>
                    </a:gs>
                  </a:gsLst>
                  <a:lin ang="5400000" scaled="0"/>
                </a:gradFill>
              </a:rPr>
              <a:t>security expertise</a:t>
            </a:r>
          </a:p>
        </p:txBody>
      </p:sp>
      <p:sp>
        <p:nvSpPr>
          <p:cNvPr id="63" name="Rectangle 62"/>
          <p:cNvSpPr/>
          <p:nvPr/>
        </p:nvSpPr>
        <p:spPr bwMode="auto">
          <a:xfrm>
            <a:off x="9313055" y="2019204"/>
            <a:ext cx="1967129" cy="20076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4" name="Group 63"/>
          <p:cNvGrpSpPr/>
          <p:nvPr/>
        </p:nvGrpSpPr>
        <p:grpSpPr bwMode="black">
          <a:xfrm>
            <a:off x="9862985" y="2271233"/>
            <a:ext cx="743972" cy="639177"/>
            <a:chOff x="6673850" y="4338638"/>
            <a:chExt cx="1403351" cy="1082675"/>
          </a:xfrm>
          <a:solidFill>
            <a:srgbClr val="FFFFFF"/>
          </a:solidFill>
        </p:grpSpPr>
        <p:sp>
          <p:nvSpPr>
            <p:cNvPr id="65"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66"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67"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68"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69"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70"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71"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72"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73"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74"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75"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grpSp>
      <p:sp>
        <p:nvSpPr>
          <p:cNvPr id="76" name="Rectangle 75"/>
          <p:cNvSpPr/>
          <p:nvPr/>
        </p:nvSpPr>
        <p:spPr bwMode="auto">
          <a:xfrm>
            <a:off x="9314397" y="4077826"/>
            <a:ext cx="1967129" cy="20076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p:cNvSpPr txBox="1"/>
          <p:nvPr/>
        </p:nvSpPr>
        <p:spPr>
          <a:xfrm>
            <a:off x="9285212" y="5211327"/>
            <a:ext cx="2006873" cy="859696"/>
          </a:xfrm>
          <a:prstGeom prst="rect">
            <a:avLst/>
          </a:prstGeom>
          <a:noFill/>
        </p:spPr>
        <p:txBody>
          <a:bodyPr wrap="square" lIns="179238" tIns="143391" rIns="179238" bIns="143391" rtlCol="0">
            <a:spAutoFit/>
          </a:bodyPr>
          <a:lstStyle/>
          <a:p>
            <a:pPr algn="ctr">
              <a:lnSpc>
                <a:spcPct val="90000"/>
              </a:lnSpc>
              <a:spcAft>
                <a:spcPts val="588"/>
              </a:spcAft>
            </a:pPr>
            <a:r>
              <a:rPr lang="en-US" sz="1372" b="1" spc="-98" dirty="0">
                <a:ln w="3175">
                  <a:noFill/>
                </a:ln>
                <a:solidFill>
                  <a:srgbClr val="FFFFFF"/>
                </a:solidFill>
              </a:rPr>
              <a:t>Advanced</a:t>
            </a:r>
            <a:br>
              <a:rPr lang="en-US" sz="1372" b="1" spc="-98" dirty="0">
                <a:ln w="3175">
                  <a:noFill/>
                </a:ln>
                <a:solidFill>
                  <a:srgbClr val="FFFFFF"/>
                </a:solidFill>
              </a:rPr>
            </a:br>
            <a:r>
              <a:rPr lang="en-US" sz="1372" b="1" spc="-98" dirty="0">
                <a:ln w="3175">
                  <a:noFill/>
                </a:ln>
                <a:solidFill>
                  <a:srgbClr val="FFFFFF"/>
                </a:solidFill>
              </a:rPr>
              <a:t>detection algorithms </a:t>
            </a:r>
            <a:br>
              <a:rPr lang="en-US" sz="1372" b="1" spc="-98" dirty="0">
                <a:ln w="3175">
                  <a:noFill/>
                </a:ln>
                <a:solidFill>
                  <a:srgbClr val="FFFFFF"/>
                </a:solidFill>
              </a:rPr>
            </a:br>
            <a:r>
              <a:rPr lang="en-US" sz="1372" b="1" spc="-98" dirty="0">
                <a:ln w="3175">
                  <a:noFill/>
                </a:ln>
                <a:solidFill>
                  <a:srgbClr val="FFFFFF"/>
                </a:solidFill>
              </a:rPr>
              <a:t>&amp; Statistical modelling</a:t>
            </a:r>
          </a:p>
        </p:txBody>
      </p:sp>
      <p:grpSp>
        <p:nvGrpSpPr>
          <p:cNvPr id="78" name="Group 77"/>
          <p:cNvGrpSpPr/>
          <p:nvPr/>
        </p:nvGrpSpPr>
        <p:grpSpPr bwMode="black">
          <a:xfrm>
            <a:off x="9925440" y="4515326"/>
            <a:ext cx="743972" cy="639177"/>
            <a:chOff x="6673850" y="4338638"/>
            <a:chExt cx="1403351" cy="1082675"/>
          </a:xfrm>
          <a:solidFill>
            <a:srgbClr val="FFFFFF"/>
          </a:solidFill>
        </p:grpSpPr>
        <p:sp>
          <p:nvSpPr>
            <p:cNvPr id="79"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80"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81"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82"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83"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84"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85"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86"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87"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88"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89"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grpSp>
      <p:sp>
        <p:nvSpPr>
          <p:cNvPr id="90" name="TextBox 89"/>
          <p:cNvSpPr txBox="1"/>
          <p:nvPr/>
        </p:nvSpPr>
        <p:spPr>
          <a:xfrm>
            <a:off x="9311058" y="2953342"/>
            <a:ext cx="1906971" cy="1049734"/>
          </a:xfrm>
          <a:prstGeom prst="rect">
            <a:avLst/>
          </a:prstGeom>
          <a:noFill/>
        </p:spPr>
        <p:txBody>
          <a:bodyPr wrap="square" lIns="179238" tIns="143391" rIns="179238" bIns="143391" rtlCol="0">
            <a:spAutoFit/>
          </a:bodyPr>
          <a:lstStyle/>
          <a:p>
            <a:pPr algn="ctr">
              <a:lnSpc>
                <a:spcPct val="90000"/>
              </a:lnSpc>
              <a:spcAft>
                <a:spcPts val="588"/>
              </a:spcAft>
            </a:pPr>
            <a:r>
              <a:rPr lang="en-US" sz="1372" b="1" spc="-98" dirty="0">
                <a:ln w="3175">
                  <a:noFill/>
                </a:ln>
                <a:solidFill>
                  <a:srgbClr val="FFFFFF"/>
                </a:solidFill>
              </a:rPr>
              <a:t>APT hunters – </a:t>
            </a:r>
            <a:br>
              <a:rPr lang="en-US" sz="1372" b="1" spc="-98" dirty="0">
                <a:ln w="3175">
                  <a:noFill/>
                </a:ln>
                <a:solidFill>
                  <a:srgbClr val="FFFFFF"/>
                </a:solidFill>
              </a:rPr>
            </a:br>
            <a:r>
              <a:rPr lang="en-US" sz="1372" b="1" spc="-98" dirty="0">
                <a:ln w="3175">
                  <a:noFill/>
                </a:ln>
                <a:solidFill>
                  <a:srgbClr val="FFFFFF"/>
                </a:solidFill>
              </a:rPr>
              <a:t>OS Security, Exploit &amp; Malware Researchers, &amp; Threat Intelligence</a:t>
            </a:r>
          </a:p>
        </p:txBody>
      </p:sp>
      <p:sp>
        <p:nvSpPr>
          <p:cNvPr id="91" name="Freeform 90"/>
          <p:cNvSpPr>
            <a:spLocks noChangeAspect="1"/>
          </p:cNvSpPr>
          <p:nvPr/>
        </p:nvSpPr>
        <p:spPr bwMode="black">
          <a:xfrm>
            <a:off x="7619312" y="2520196"/>
            <a:ext cx="681820" cy="5915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72" tIns="140537" rIns="175672" bIns="140537" numCol="1" spcCol="0" rtlCol="0" fromWordArt="0" anchor="t" anchorCtr="0" forceAA="0" compatLnSpc="1">
            <a:prstTxWarp prst="textNoShape">
              <a:avLst/>
            </a:prstTxWarp>
            <a:noAutofit/>
          </a:bodyPr>
          <a:lstStyle/>
          <a:p>
            <a:pPr algn="ctr" defTabSz="895733"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92" name="Freeform 91"/>
          <p:cNvSpPr>
            <a:spLocks noChangeAspect="1"/>
          </p:cNvSpPr>
          <p:nvPr/>
        </p:nvSpPr>
        <p:spPr bwMode="auto">
          <a:xfrm>
            <a:off x="7342172" y="2372667"/>
            <a:ext cx="548045" cy="553461"/>
          </a:xfrm>
          <a:custGeom>
            <a:avLst/>
            <a:gdLst>
              <a:gd name="connsiteX0" fmla="*/ 992771 w 1407693"/>
              <a:gd name="connsiteY0" fmla="*/ 374336 h 1585061"/>
              <a:gd name="connsiteX1" fmla="*/ 935252 w 1407693"/>
              <a:gd name="connsiteY1" fmla="*/ 373450 h 1585061"/>
              <a:gd name="connsiteX2" fmla="*/ 889236 w 1407693"/>
              <a:gd name="connsiteY2" fmla="*/ 382309 h 1585061"/>
              <a:gd name="connsiteX3" fmla="*/ 852069 w 1407693"/>
              <a:gd name="connsiteY3" fmla="*/ 414203 h 1585061"/>
              <a:gd name="connsiteX4" fmla="*/ 772427 w 1407693"/>
              <a:gd name="connsiteY4" fmla="*/ 514313 h 1585061"/>
              <a:gd name="connsiteX5" fmla="*/ 675971 w 1407693"/>
              <a:gd name="connsiteY5" fmla="*/ 668466 h 1585061"/>
              <a:gd name="connsiteX6" fmla="*/ 592789 w 1407693"/>
              <a:gd name="connsiteY6" fmla="*/ 836794 h 1585061"/>
              <a:gd name="connsiteX7" fmla="*/ 527305 w 1407693"/>
              <a:gd name="connsiteY7" fmla="*/ 753516 h 1585061"/>
              <a:gd name="connsiteX8" fmla="*/ 477750 w 1407693"/>
              <a:gd name="connsiteY8" fmla="*/ 731367 h 1585061"/>
              <a:gd name="connsiteX9" fmla="*/ 438814 w 1407693"/>
              <a:gd name="connsiteY9" fmla="*/ 748200 h 1585061"/>
              <a:gd name="connsiteX10" fmla="*/ 414921 w 1407693"/>
              <a:gd name="connsiteY10" fmla="*/ 780980 h 1585061"/>
              <a:gd name="connsiteX11" fmla="*/ 437044 w 1407693"/>
              <a:gd name="connsiteY11" fmla="*/ 815531 h 1585061"/>
              <a:gd name="connsiteX12" fmla="*/ 512262 w 1407693"/>
              <a:gd name="connsiteY12" fmla="*/ 911212 h 1585061"/>
              <a:gd name="connsiteX13" fmla="*/ 538809 w 1407693"/>
              <a:gd name="connsiteY13" fmla="*/ 948422 h 1585061"/>
              <a:gd name="connsiteX14" fmla="*/ 579515 w 1407693"/>
              <a:gd name="connsiteY14" fmla="*/ 955509 h 1585061"/>
              <a:gd name="connsiteX15" fmla="*/ 635265 w 1407693"/>
              <a:gd name="connsiteY15" fmla="*/ 943106 h 1585061"/>
              <a:gd name="connsiteX16" fmla="*/ 667122 w 1407693"/>
              <a:gd name="connsiteY16" fmla="*/ 874003 h 1585061"/>
              <a:gd name="connsiteX17" fmla="*/ 813133 w 1407693"/>
              <a:gd name="connsiteY17" fmla="*/ 597591 h 1585061"/>
              <a:gd name="connsiteX18" fmla="*/ 972418 w 1407693"/>
              <a:gd name="connsiteY18" fmla="*/ 399142 h 1585061"/>
              <a:gd name="connsiteX19" fmla="*/ 989231 w 1407693"/>
              <a:gd name="connsiteY19" fmla="*/ 382309 h 1585061"/>
              <a:gd name="connsiteX20" fmla="*/ 992771 w 1407693"/>
              <a:gd name="connsiteY20" fmla="*/ 374336 h 1585061"/>
              <a:gd name="connsiteX21" fmla="*/ 695394 w 1407693"/>
              <a:gd name="connsiteY21" fmla="*/ 0 h 1585061"/>
              <a:gd name="connsiteX22" fmla="*/ 1407693 w 1407693"/>
              <a:gd name="connsiteY22" fmla="*/ 200525 h 1585061"/>
              <a:gd name="connsiteX23" fmla="*/ 694708 w 1407693"/>
              <a:gd name="connsiteY23" fmla="*/ 1585061 h 1585061"/>
              <a:gd name="connsiteX24" fmla="*/ 0 w 1407693"/>
              <a:gd name="connsiteY24" fmla="*/ 196090 h 1585061"/>
              <a:gd name="connsiteX25" fmla="*/ 695394 w 1407693"/>
              <a:gd name="connsiteY25" fmla="*/ 0 h 1585061"/>
              <a:gd name="connsiteX0" fmla="*/ 992771 w 1407693"/>
              <a:gd name="connsiteY0" fmla="*/ 374336 h 1585061"/>
              <a:gd name="connsiteX1" fmla="*/ 935252 w 1407693"/>
              <a:gd name="connsiteY1" fmla="*/ 373450 h 1585061"/>
              <a:gd name="connsiteX2" fmla="*/ 889236 w 1407693"/>
              <a:gd name="connsiteY2" fmla="*/ 382309 h 1585061"/>
              <a:gd name="connsiteX3" fmla="*/ 852069 w 1407693"/>
              <a:gd name="connsiteY3" fmla="*/ 414203 h 1585061"/>
              <a:gd name="connsiteX4" fmla="*/ 772427 w 1407693"/>
              <a:gd name="connsiteY4" fmla="*/ 514313 h 1585061"/>
              <a:gd name="connsiteX5" fmla="*/ 675971 w 1407693"/>
              <a:gd name="connsiteY5" fmla="*/ 668466 h 1585061"/>
              <a:gd name="connsiteX6" fmla="*/ 592789 w 1407693"/>
              <a:gd name="connsiteY6" fmla="*/ 836794 h 1585061"/>
              <a:gd name="connsiteX7" fmla="*/ 527305 w 1407693"/>
              <a:gd name="connsiteY7" fmla="*/ 753516 h 1585061"/>
              <a:gd name="connsiteX8" fmla="*/ 477750 w 1407693"/>
              <a:gd name="connsiteY8" fmla="*/ 731367 h 1585061"/>
              <a:gd name="connsiteX9" fmla="*/ 438814 w 1407693"/>
              <a:gd name="connsiteY9" fmla="*/ 748200 h 1585061"/>
              <a:gd name="connsiteX10" fmla="*/ 414921 w 1407693"/>
              <a:gd name="connsiteY10" fmla="*/ 780980 h 1585061"/>
              <a:gd name="connsiteX11" fmla="*/ 437044 w 1407693"/>
              <a:gd name="connsiteY11" fmla="*/ 815531 h 1585061"/>
              <a:gd name="connsiteX12" fmla="*/ 512262 w 1407693"/>
              <a:gd name="connsiteY12" fmla="*/ 911212 h 1585061"/>
              <a:gd name="connsiteX13" fmla="*/ 538809 w 1407693"/>
              <a:gd name="connsiteY13" fmla="*/ 948422 h 1585061"/>
              <a:gd name="connsiteX14" fmla="*/ 579515 w 1407693"/>
              <a:gd name="connsiteY14" fmla="*/ 955509 h 1585061"/>
              <a:gd name="connsiteX15" fmla="*/ 635265 w 1407693"/>
              <a:gd name="connsiteY15" fmla="*/ 943106 h 1585061"/>
              <a:gd name="connsiteX16" fmla="*/ 813133 w 1407693"/>
              <a:gd name="connsiteY16" fmla="*/ 597591 h 1585061"/>
              <a:gd name="connsiteX17" fmla="*/ 972418 w 1407693"/>
              <a:gd name="connsiteY17" fmla="*/ 399142 h 1585061"/>
              <a:gd name="connsiteX18" fmla="*/ 989231 w 1407693"/>
              <a:gd name="connsiteY18" fmla="*/ 382309 h 1585061"/>
              <a:gd name="connsiteX19" fmla="*/ 992771 w 1407693"/>
              <a:gd name="connsiteY19" fmla="*/ 374336 h 1585061"/>
              <a:gd name="connsiteX20" fmla="*/ 695394 w 1407693"/>
              <a:gd name="connsiteY20" fmla="*/ 0 h 1585061"/>
              <a:gd name="connsiteX21" fmla="*/ 1407693 w 1407693"/>
              <a:gd name="connsiteY21" fmla="*/ 200525 h 1585061"/>
              <a:gd name="connsiteX22" fmla="*/ 694708 w 1407693"/>
              <a:gd name="connsiteY22" fmla="*/ 1585061 h 1585061"/>
              <a:gd name="connsiteX23" fmla="*/ 0 w 1407693"/>
              <a:gd name="connsiteY23" fmla="*/ 196090 h 1585061"/>
              <a:gd name="connsiteX24" fmla="*/ 695394 w 1407693"/>
              <a:gd name="connsiteY24" fmla="*/ 0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889236 w 1407693"/>
              <a:gd name="connsiteY10" fmla="*/ 382309 h 1585061"/>
              <a:gd name="connsiteX11" fmla="*/ 852069 w 1407693"/>
              <a:gd name="connsiteY11" fmla="*/ 414203 h 1585061"/>
              <a:gd name="connsiteX12" fmla="*/ 772427 w 1407693"/>
              <a:gd name="connsiteY12" fmla="*/ 514313 h 1585061"/>
              <a:gd name="connsiteX13" fmla="*/ 675971 w 1407693"/>
              <a:gd name="connsiteY13" fmla="*/ 668466 h 1585061"/>
              <a:gd name="connsiteX14" fmla="*/ 592789 w 1407693"/>
              <a:gd name="connsiteY14" fmla="*/ 836794 h 1585061"/>
              <a:gd name="connsiteX15" fmla="*/ 527305 w 1407693"/>
              <a:gd name="connsiteY15" fmla="*/ 753516 h 1585061"/>
              <a:gd name="connsiteX16" fmla="*/ 477750 w 1407693"/>
              <a:gd name="connsiteY16" fmla="*/ 731367 h 1585061"/>
              <a:gd name="connsiteX17" fmla="*/ 438814 w 1407693"/>
              <a:gd name="connsiteY17" fmla="*/ 748200 h 1585061"/>
              <a:gd name="connsiteX18" fmla="*/ 414921 w 1407693"/>
              <a:gd name="connsiteY18" fmla="*/ 780980 h 1585061"/>
              <a:gd name="connsiteX19" fmla="*/ 437044 w 1407693"/>
              <a:gd name="connsiteY19" fmla="*/ 815531 h 1585061"/>
              <a:gd name="connsiteX20" fmla="*/ 512262 w 1407693"/>
              <a:gd name="connsiteY20" fmla="*/ 911212 h 1585061"/>
              <a:gd name="connsiteX21" fmla="*/ 538809 w 1407693"/>
              <a:gd name="connsiteY21" fmla="*/ 948422 h 1585061"/>
              <a:gd name="connsiteX22" fmla="*/ 579515 w 1407693"/>
              <a:gd name="connsiteY22" fmla="*/ 955509 h 1585061"/>
              <a:gd name="connsiteX23" fmla="*/ 870065 w 1407693"/>
              <a:gd name="connsiteY23" fmla="*/ 1177906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21" fmla="*/ 512262 w 1407693"/>
              <a:gd name="connsiteY21" fmla="*/ 911212 h 1585061"/>
              <a:gd name="connsiteX22" fmla="*/ 538809 w 1407693"/>
              <a:gd name="connsiteY22" fmla="*/ 948422 h 1585061"/>
              <a:gd name="connsiteX23" fmla="*/ 579515 w 1407693"/>
              <a:gd name="connsiteY23" fmla="*/ 955509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21" fmla="*/ 512262 w 1407693"/>
              <a:gd name="connsiteY21" fmla="*/ 911212 h 1585061"/>
              <a:gd name="connsiteX22" fmla="*/ 538809 w 1407693"/>
              <a:gd name="connsiteY22" fmla="*/ 948422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21" fmla="*/ 512262 w 1407693"/>
              <a:gd name="connsiteY21" fmla="*/ 911212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27305 w 1407693"/>
              <a:gd name="connsiteY15" fmla="*/ 753516 h 1585061"/>
              <a:gd name="connsiteX16" fmla="*/ 477750 w 1407693"/>
              <a:gd name="connsiteY16" fmla="*/ 731367 h 1585061"/>
              <a:gd name="connsiteX17" fmla="*/ 438814 w 1407693"/>
              <a:gd name="connsiteY17" fmla="*/ 748200 h 1585061"/>
              <a:gd name="connsiteX18" fmla="*/ 414921 w 1407693"/>
              <a:gd name="connsiteY18" fmla="*/ 780980 h 1585061"/>
              <a:gd name="connsiteX19" fmla="*/ 437044 w 1407693"/>
              <a:gd name="connsiteY19" fmla="*/ 815531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527305 w 1407693"/>
              <a:gd name="connsiteY14" fmla="*/ 753516 h 1585061"/>
              <a:gd name="connsiteX15" fmla="*/ 477750 w 1407693"/>
              <a:gd name="connsiteY15" fmla="*/ 731367 h 1585061"/>
              <a:gd name="connsiteX16" fmla="*/ 438814 w 1407693"/>
              <a:gd name="connsiteY16" fmla="*/ 748200 h 1585061"/>
              <a:gd name="connsiteX17" fmla="*/ 414921 w 1407693"/>
              <a:gd name="connsiteY17" fmla="*/ 780980 h 1585061"/>
              <a:gd name="connsiteX18" fmla="*/ 437044 w 1407693"/>
              <a:gd name="connsiteY18"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889236 w 1407693"/>
              <a:gd name="connsiteY10" fmla="*/ 382309 h 1585061"/>
              <a:gd name="connsiteX11" fmla="*/ 852069 w 1407693"/>
              <a:gd name="connsiteY11" fmla="*/ 414203 h 1585061"/>
              <a:gd name="connsiteX12" fmla="*/ 772427 w 1407693"/>
              <a:gd name="connsiteY12" fmla="*/ 514313 h 1585061"/>
              <a:gd name="connsiteX13" fmla="*/ 527305 w 1407693"/>
              <a:gd name="connsiteY13" fmla="*/ 753516 h 1585061"/>
              <a:gd name="connsiteX14" fmla="*/ 477750 w 1407693"/>
              <a:gd name="connsiteY14" fmla="*/ 731367 h 1585061"/>
              <a:gd name="connsiteX15" fmla="*/ 438814 w 1407693"/>
              <a:gd name="connsiteY15" fmla="*/ 748200 h 1585061"/>
              <a:gd name="connsiteX16" fmla="*/ 414921 w 1407693"/>
              <a:gd name="connsiteY16" fmla="*/ 780980 h 1585061"/>
              <a:gd name="connsiteX17" fmla="*/ 437044 w 1407693"/>
              <a:gd name="connsiteY17"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852069 w 1407693"/>
              <a:gd name="connsiteY10" fmla="*/ 414203 h 1585061"/>
              <a:gd name="connsiteX11" fmla="*/ 772427 w 1407693"/>
              <a:gd name="connsiteY11" fmla="*/ 514313 h 1585061"/>
              <a:gd name="connsiteX12" fmla="*/ 527305 w 1407693"/>
              <a:gd name="connsiteY12" fmla="*/ 753516 h 1585061"/>
              <a:gd name="connsiteX13" fmla="*/ 477750 w 1407693"/>
              <a:gd name="connsiteY13" fmla="*/ 731367 h 1585061"/>
              <a:gd name="connsiteX14" fmla="*/ 438814 w 1407693"/>
              <a:gd name="connsiteY14" fmla="*/ 748200 h 1585061"/>
              <a:gd name="connsiteX15" fmla="*/ 414921 w 1407693"/>
              <a:gd name="connsiteY15" fmla="*/ 780980 h 1585061"/>
              <a:gd name="connsiteX16" fmla="*/ 437044 w 1407693"/>
              <a:gd name="connsiteY16"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772427 w 1407693"/>
              <a:gd name="connsiteY10" fmla="*/ 514313 h 1585061"/>
              <a:gd name="connsiteX11" fmla="*/ 527305 w 1407693"/>
              <a:gd name="connsiteY11" fmla="*/ 753516 h 1585061"/>
              <a:gd name="connsiteX12" fmla="*/ 477750 w 1407693"/>
              <a:gd name="connsiteY12" fmla="*/ 731367 h 1585061"/>
              <a:gd name="connsiteX13" fmla="*/ 438814 w 1407693"/>
              <a:gd name="connsiteY13" fmla="*/ 748200 h 1585061"/>
              <a:gd name="connsiteX14" fmla="*/ 414921 w 1407693"/>
              <a:gd name="connsiteY14" fmla="*/ 780980 h 1585061"/>
              <a:gd name="connsiteX15" fmla="*/ 437044 w 1407693"/>
              <a:gd name="connsiteY15"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772427 w 1407693"/>
              <a:gd name="connsiteY9" fmla="*/ 514313 h 1585061"/>
              <a:gd name="connsiteX10" fmla="*/ 527305 w 1407693"/>
              <a:gd name="connsiteY10" fmla="*/ 753516 h 1585061"/>
              <a:gd name="connsiteX11" fmla="*/ 477750 w 1407693"/>
              <a:gd name="connsiteY11" fmla="*/ 731367 h 1585061"/>
              <a:gd name="connsiteX12" fmla="*/ 438814 w 1407693"/>
              <a:gd name="connsiteY12" fmla="*/ 748200 h 1585061"/>
              <a:gd name="connsiteX13" fmla="*/ 414921 w 1407693"/>
              <a:gd name="connsiteY13" fmla="*/ 780980 h 1585061"/>
              <a:gd name="connsiteX14" fmla="*/ 437044 w 1407693"/>
              <a:gd name="connsiteY14" fmla="*/ 815531 h 1585061"/>
              <a:gd name="connsiteX0" fmla="*/ 989231 w 1407693"/>
              <a:gd name="connsiteY0" fmla="*/ 382309 h 1585061"/>
              <a:gd name="connsiteX1" fmla="*/ 972418 w 1407693"/>
              <a:gd name="connsiteY1" fmla="*/ 399142 h 1585061"/>
              <a:gd name="connsiteX2" fmla="*/ 989231 w 1407693"/>
              <a:gd name="connsiteY2" fmla="*/ 382309 h 1585061"/>
              <a:gd name="connsiteX3" fmla="*/ 695394 w 1407693"/>
              <a:gd name="connsiteY3" fmla="*/ 0 h 1585061"/>
              <a:gd name="connsiteX4" fmla="*/ 1407693 w 1407693"/>
              <a:gd name="connsiteY4" fmla="*/ 200525 h 1585061"/>
              <a:gd name="connsiteX5" fmla="*/ 694708 w 1407693"/>
              <a:gd name="connsiteY5" fmla="*/ 1585061 h 1585061"/>
              <a:gd name="connsiteX6" fmla="*/ 0 w 1407693"/>
              <a:gd name="connsiteY6" fmla="*/ 196090 h 1585061"/>
              <a:gd name="connsiteX7" fmla="*/ 695394 w 1407693"/>
              <a:gd name="connsiteY7" fmla="*/ 0 h 1585061"/>
              <a:gd name="connsiteX8" fmla="*/ 772427 w 1407693"/>
              <a:gd name="connsiteY8" fmla="*/ 514313 h 1585061"/>
              <a:gd name="connsiteX9" fmla="*/ 527305 w 1407693"/>
              <a:gd name="connsiteY9" fmla="*/ 753516 h 1585061"/>
              <a:gd name="connsiteX10" fmla="*/ 477750 w 1407693"/>
              <a:gd name="connsiteY10" fmla="*/ 731367 h 1585061"/>
              <a:gd name="connsiteX11" fmla="*/ 438814 w 1407693"/>
              <a:gd name="connsiteY11" fmla="*/ 748200 h 1585061"/>
              <a:gd name="connsiteX12" fmla="*/ 414921 w 1407693"/>
              <a:gd name="connsiteY12" fmla="*/ 780980 h 1585061"/>
              <a:gd name="connsiteX13" fmla="*/ 437044 w 1407693"/>
              <a:gd name="connsiteY13" fmla="*/ 815531 h 1585061"/>
              <a:gd name="connsiteX0" fmla="*/ 989231 w 1407693"/>
              <a:gd name="connsiteY0" fmla="*/ 382309 h 1585061"/>
              <a:gd name="connsiteX1" fmla="*/ 972418 w 1407693"/>
              <a:gd name="connsiteY1" fmla="*/ 399142 h 1585061"/>
              <a:gd name="connsiteX2" fmla="*/ 989231 w 1407693"/>
              <a:gd name="connsiteY2" fmla="*/ 382309 h 1585061"/>
              <a:gd name="connsiteX3" fmla="*/ 695394 w 1407693"/>
              <a:gd name="connsiteY3" fmla="*/ 0 h 1585061"/>
              <a:gd name="connsiteX4" fmla="*/ 1407693 w 1407693"/>
              <a:gd name="connsiteY4" fmla="*/ 200525 h 1585061"/>
              <a:gd name="connsiteX5" fmla="*/ 694708 w 1407693"/>
              <a:gd name="connsiteY5" fmla="*/ 1585061 h 1585061"/>
              <a:gd name="connsiteX6" fmla="*/ 0 w 1407693"/>
              <a:gd name="connsiteY6" fmla="*/ 196090 h 1585061"/>
              <a:gd name="connsiteX7" fmla="*/ 695394 w 1407693"/>
              <a:gd name="connsiteY7" fmla="*/ 0 h 1585061"/>
              <a:gd name="connsiteX8" fmla="*/ 527305 w 1407693"/>
              <a:gd name="connsiteY8" fmla="*/ 753516 h 1585061"/>
              <a:gd name="connsiteX9" fmla="*/ 477750 w 1407693"/>
              <a:gd name="connsiteY9" fmla="*/ 731367 h 1585061"/>
              <a:gd name="connsiteX10" fmla="*/ 438814 w 1407693"/>
              <a:gd name="connsiteY10" fmla="*/ 748200 h 1585061"/>
              <a:gd name="connsiteX11" fmla="*/ 414921 w 1407693"/>
              <a:gd name="connsiteY11" fmla="*/ 780980 h 1585061"/>
              <a:gd name="connsiteX12" fmla="*/ 437044 w 1407693"/>
              <a:gd name="connsiteY12"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527305 w 1407693"/>
              <a:gd name="connsiteY5" fmla="*/ 753516 h 1585061"/>
              <a:gd name="connsiteX6" fmla="*/ 477750 w 1407693"/>
              <a:gd name="connsiteY6" fmla="*/ 731367 h 1585061"/>
              <a:gd name="connsiteX7" fmla="*/ 438814 w 1407693"/>
              <a:gd name="connsiteY7" fmla="*/ 748200 h 1585061"/>
              <a:gd name="connsiteX8" fmla="*/ 414921 w 1407693"/>
              <a:gd name="connsiteY8" fmla="*/ 780980 h 1585061"/>
              <a:gd name="connsiteX9" fmla="*/ 437044 w 1407693"/>
              <a:gd name="connsiteY9"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527305 w 1407693"/>
              <a:gd name="connsiteY5" fmla="*/ 753516 h 1585061"/>
              <a:gd name="connsiteX6" fmla="*/ 438814 w 1407693"/>
              <a:gd name="connsiteY6" fmla="*/ 748200 h 1585061"/>
              <a:gd name="connsiteX7" fmla="*/ 414921 w 1407693"/>
              <a:gd name="connsiteY7" fmla="*/ 780980 h 1585061"/>
              <a:gd name="connsiteX8" fmla="*/ 437044 w 1407693"/>
              <a:gd name="connsiteY8"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438814 w 1407693"/>
              <a:gd name="connsiteY5" fmla="*/ 748200 h 1585061"/>
              <a:gd name="connsiteX6" fmla="*/ 414921 w 1407693"/>
              <a:gd name="connsiteY6" fmla="*/ 780980 h 1585061"/>
              <a:gd name="connsiteX7" fmla="*/ 437044 w 1407693"/>
              <a:gd name="connsiteY7"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438814 w 1407693"/>
              <a:gd name="connsiteY5" fmla="*/ 748200 h 1585061"/>
              <a:gd name="connsiteX6" fmla="*/ 414921 w 1407693"/>
              <a:gd name="connsiteY6" fmla="*/ 780980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438814 w 1407693"/>
              <a:gd name="connsiteY5" fmla="*/ 748200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693" h="1585061">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path>
            </a:pathLst>
          </a:custGeom>
          <a:solidFill>
            <a:srgbClr val="F2F2F2"/>
          </a:solidFill>
          <a:ln w="571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44810" bIns="89619" numCol="1" spcCol="0" rtlCol="0" fromWordArt="0" anchor="b" anchorCtr="0" forceAA="0" compatLnSpc="1">
            <a:prstTxWarp prst="textNoShape">
              <a:avLst/>
            </a:prstTxWarp>
            <a:noAutofit/>
          </a:bodyPr>
          <a:lstStyle/>
          <a:p>
            <a:pPr algn="ctr" defTabSz="895908" fontAlgn="base">
              <a:spcBef>
                <a:spcPct val="0"/>
              </a:spcBef>
              <a:spcAft>
                <a:spcPct val="0"/>
              </a:spcAft>
            </a:pPr>
            <a:endParaRPr lang="en-US" sz="2156"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p:cNvSpPr txBox="1"/>
          <p:nvPr/>
        </p:nvSpPr>
        <p:spPr>
          <a:xfrm>
            <a:off x="6975174" y="3128878"/>
            <a:ext cx="1751675" cy="669658"/>
          </a:xfrm>
          <a:prstGeom prst="rect">
            <a:avLst/>
          </a:prstGeom>
          <a:noFill/>
        </p:spPr>
        <p:txBody>
          <a:bodyPr wrap="square" lIns="179238" tIns="143391" rIns="179238" bIns="143391" rtlCol="0">
            <a:spAutoFit/>
          </a:bodyPr>
          <a:lstStyle/>
          <a:p>
            <a:pPr algn="ctr">
              <a:lnSpc>
                <a:spcPct val="90000"/>
              </a:lnSpc>
              <a:spcAft>
                <a:spcPts val="588"/>
              </a:spcAft>
            </a:pPr>
            <a:r>
              <a:rPr lang="en-US" sz="1372" b="1" spc="-98" dirty="0">
                <a:ln w="3175">
                  <a:noFill/>
                </a:ln>
                <a:solidFill>
                  <a:srgbClr val="FFFFFF"/>
                </a:solidFill>
              </a:rPr>
              <a:t>11M Enterprise machines reporting</a:t>
            </a:r>
            <a:endParaRPr lang="en-US" sz="1372" dirty="0">
              <a:solidFill>
                <a:srgbClr val="FFFFFF"/>
              </a:solidFill>
            </a:endParaRPr>
          </a:p>
        </p:txBody>
      </p:sp>
      <p:sp>
        <p:nvSpPr>
          <p:cNvPr id="94" name="TextBox 93"/>
          <p:cNvSpPr txBox="1"/>
          <p:nvPr/>
        </p:nvSpPr>
        <p:spPr>
          <a:xfrm>
            <a:off x="6868477" y="5212195"/>
            <a:ext cx="1941486" cy="859696"/>
          </a:xfrm>
          <a:prstGeom prst="rect">
            <a:avLst/>
          </a:prstGeom>
          <a:noFill/>
        </p:spPr>
        <p:txBody>
          <a:bodyPr wrap="square" lIns="179238" tIns="143391" rIns="179238" bIns="143391" rtlCol="0">
            <a:spAutoFit/>
          </a:bodyPr>
          <a:lstStyle/>
          <a:p>
            <a:pPr algn="ctr">
              <a:lnSpc>
                <a:spcPct val="90000"/>
              </a:lnSpc>
              <a:spcAft>
                <a:spcPts val="588"/>
              </a:spcAft>
            </a:pPr>
            <a:r>
              <a:rPr lang="en-US" sz="1372" b="1" spc="-98" dirty="0">
                <a:ln w="3175">
                  <a:noFill/>
                </a:ln>
                <a:solidFill>
                  <a:srgbClr val="FFFFFF"/>
                </a:solidFill>
              </a:rPr>
              <a:t>2.5T URLs indexed and 600M reputation look ups</a:t>
            </a:r>
            <a:endParaRPr lang="en-US" sz="1372" dirty="0">
              <a:solidFill>
                <a:srgbClr val="FFFFFF"/>
              </a:solidFill>
            </a:endParaRPr>
          </a:p>
        </p:txBody>
      </p:sp>
      <p:sp>
        <p:nvSpPr>
          <p:cNvPr id="95" name="Freeform 21"/>
          <p:cNvSpPr>
            <a:spLocks noChangeAspect="1" noEditPoints="1"/>
          </p:cNvSpPr>
          <p:nvPr/>
        </p:nvSpPr>
        <p:spPr bwMode="black">
          <a:xfrm>
            <a:off x="5173147" y="4519107"/>
            <a:ext cx="1155867" cy="678972"/>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87836" tIns="43919" rIns="87836" bIns="43919" numCol="1" anchor="t" anchorCtr="0" compatLnSpc="1">
            <a:prstTxWarp prst="textNoShape">
              <a:avLst/>
            </a:prstTxWarp>
          </a:bodyPr>
          <a:lstStyle/>
          <a:p>
            <a:pPr defTabSz="895993"/>
            <a:endParaRPr lang="en-US" sz="2156" dirty="0">
              <a:solidFill>
                <a:srgbClr val="FFFFFF"/>
              </a:solidFill>
            </a:endParaRPr>
          </a:p>
        </p:txBody>
      </p:sp>
    </p:spTree>
    <p:extLst>
      <p:ext uri="{BB962C8B-B14F-4D97-AF65-F5344CB8AC3E}">
        <p14:creationId xmlns:p14="http://schemas.microsoft.com/office/powerpoint/2010/main" val="3257246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childTnLst>
                                    <p:set>
                                      <p:cBhvr>
                                        <p:cTn id="41" dur="1" fill="hold">
                                          <p:stCondLst>
                                            <p:cond delay="0"/>
                                          </p:stCondLst>
                                        </p:cTn>
                                        <p:tgtEl>
                                          <p:spTgt spid="62"/>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6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76"/>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7"/>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7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animBg="1"/>
      <p:bldP spid="41" grpId="0" animBg="1"/>
      <p:bldP spid="54" grpId="0" animBg="1"/>
      <p:bldP spid="55" grpId="0" animBg="1"/>
      <p:bldP spid="56" grpId="0"/>
      <p:bldP spid="57" grpId="0" animBg="1"/>
      <p:bldP spid="58" grpId="0"/>
      <p:bldP spid="59" grpId="0" animBg="1"/>
      <p:bldP spid="61" grpId="0"/>
      <p:bldP spid="62" grpId="0"/>
      <p:bldP spid="63" grpId="0" animBg="1"/>
      <p:bldP spid="76" grpId="0" animBg="1"/>
      <p:bldP spid="77" grpId="0"/>
      <p:bldP spid="90" grpId="0"/>
      <p:bldP spid="91" grpId="0" animBg="1"/>
      <p:bldP spid="92" grpId="0" animBg="1"/>
      <p:bldP spid="93" grpId="0"/>
      <p:bldP spid="94" grpId="0"/>
      <p:bldP spid="9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8027"/>
          <a:stretch/>
        </p:blipFill>
        <p:spPr>
          <a:xfrm>
            <a:off x="-2306" y="176915"/>
            <a:ext cx="12191131" cy="2420505"/>
          </a:xfrm>
          <a:prstGeom prst="rect">
            <a:avLst/>
          </a:prstGeom>
        </p:spPr>
      </p:pic>
      <p:sp>
        <p:nvSpPr>
          <p:cNvPr id="7" name="Rectangle 6"/>
          <p:cNvSpPr/>
          <p:nvPr/>
        </p:nvSpPr>
        <p:spPr>
          <a:xfrm>
            <a:off x="864" y="229978"/>
            <a:ext cx="12184049" cy="2434655"/>
          </a:xfrm>
          <a:prstGeom prst="rect">
            <a:avLst/>
          </a:prstGeom>
          <a:solidFill>
            <a:srgbClr val="00000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r>
              <a:rPr lang="en-US" sz="1200" dirty="0">
                <a:solidFill>
                  <a:prstClr val="white"/>
                </a:solidFill>
              </a:rPr>
              <a:t> </a:t>
            </a:r>
          </a:p>
        </p:txBody>
      </p:sp>
      <p:sp>
        <p:nvSpPr>
          <p:cNvPr id="10" name="Rectangle 9"/>
          <p:cNvSpPr/>
          <p:nvPr/>
        </p:nvSpPr>
        <p:spPr>
          <a:xfrm>
            <a:off x="-2306" y="2607396"/>
            <a:ext cx="12190266" cy="10547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prstClr val="white"/>
              </a:solidFill>
            </a:endParaRPr>
          </a:p>
        </p:txBody>
      </p:sp>
      <p:sp>
        <p:nvSpPr>
          <p:cNvPr id="12" name="TextBox 11"/>
          <p:cNvSpPr txBox="1"/>
          <p:nvPr/>
        </p:nvSpPr>
        <p:spPr>
          <a:xfrm>
            <a:off x="1667692" y="1471791"/>
            <a:ext cx="8853440" cy="449167"/>
          </a:xfrm>
          <a:prstGeom prst="rect">
            <a:avLst/>
          </a:prstGeom>
        </p:spPr>
        <p:txBody>
          <a:bodyPr vert="horz" wrap="square" lIns="91403" tIns="91403" rIns="91403" bIns="91403" rtlCol="0" anchor="ctr">
            <a:noAutofit/>
          </a:bodyPr>
          <a:lstStyle/>
          <a:p>
            <a:pPr algn="ctr" defTabSz="914038"/>
            <a:r>
              <a:rPr lang="en-US" sz="2352" b="1" dirty="0">
                <a:solidFill>
                  <a:prstClr val="white"/>
                </a:solidFill>
                <a:ea typeface="Segoe UI" pitchFamily="34" charset="0"/>
                <a:cs typeface="Segoe UI Semibold" panose="020B0702040204020203" pitchFamily="34" charset="0"/>
              </a:rPr>
              <a:t>helps enterprise customers detect and remediate</a:t>
            </a:r>
            <a:br>
              <a:rPr lang="en-US" sz="2352" b="1" dirty="0">
                <a:solidFill>
                  <a:prstClr val="white"/>
                </a:solidFill>
                <a:ea typeface="Segoe UI" pitchFamily="34" charset="0"/>
                <a:cs typeface="Segoe UI Semibold" panose="020B0702040204020203" pitchFamily="34" charset="0"/>
              </a:rPr>
            </a:br>
            <a:r>
              <a:rPr lang="en-US" sz="2352" b="1" dirty="0">
                <a:solidFill>
                  <a:prstClr val="white"/>
                </a:solidFill>
                <a:ea typeface="Segoe UI" pitchFamily="34" charset="0"/>
                <a:cs typeface="Segoe UI Semibold" panose="020B0702040204020203" pitchFamily="34" charset="0"/>
              </a:rPr>
              <a:t> Advanced Attacks and data breaches </a:t>
            </a:r>
          </a:p>
        </p:txBody>
      </p:sp>
      <p:sp>
        <p:nvSpPr>
          <p:cNvPr id="13" name="TextBox 12"/>
          <p:cNvSpPr txBox="1"/>
          <p:nvPr/>
        </p:nvSpPr>
        <p:spPr>
          <a:xfrm>
            <a:off x="1970203" y="670478"/>
            <a:ext cx="8245372" cy="300248"/>
          </a:xfrm>
          <a:prstGeom prst="rect">
            <a:avLst/>
          </a:prstGeom>
        </p:spPr>
        <p:txBody>
          <a:bodyPr vert="horz" wrap="square" lIns="91403" tIns="91403" rIns="91403" bIns="91403" rtlCol="0" anchor="ctr">
            <a:noAutofit/>
          </a:bodyPr>
          <a:lstStyle/>
          <a:p>
            <a:pPr algn="ctr" defTabSz="932101">
              <a:lnSpc>
                <a:spcPct val="90000"/>
              </a:lnSpc>
              <a:spcAft>
                <a:spcPts val="600"/>
              </a:spcAft>
            </a:pPr>
            <a:r>
              <a:rPr lang="en-US" sz="4799" b="1" dirty="0">
                <a:solidFill>
                  <a:schemeClr val="bg1"/>
                </a:solidFill>
                <a:latin typeface="Segoe UI Light"/>
                <a:ea typeface="Segoe UI" pitchFamily="34" charset="0"/>
                <a:cs typeface="Segoe UI Light" panose="020B0502040204020203" pitchFamily="34" charset="0"/>
              </a:rPr>
              <a:t>Windows Defender ATP</a:t>
            </a:r>
          </a:p>
        </p:txBody>
      </p:sp>
      <p:sp>
        <p:nvSpPr>
          <p:cNvPr id="17" name="TextBox 16"/>
          <p:cNvSpPr txBox="1"/>
          <p:nvPr/>
        </p:nvSpPr>
        <p:spPr>
          <a:xfrm>
            <a:off x="4734980" y="4248605"/>
            <a:ext cx="2822064" cy="1571504"/>
          </a:xfrm>
          <a:prstGeom prst="rect">
            <a:avLst/>
          </a:prstGeom>
        </p:spPr>
        <p:txBody>
          <a:bodyPr vert="horz" wrap="square" lIns="91403" tIns="91403" rIns="91403" bIns="91403" rtlCol="0" anchor="t">
            <a:noAutofit/>
          </a:bodyPr>
          <a:lstStyle/>
          <a:p>
            <a:pPr algn="ctr" defTabSz="914038"/>
            <a:r>
              <a:rPr lang="en-US" sz="1799" dirty="0">
                <a:solidFill>
                  <a:srgbClr val="525252"/>
                </a:solidFill>
                <a:ea typeface="Segoe UI" pitchFamily="34" charset="0"/>
                <a:cs typeface="Segoe UI Semibold" panose="020B0702040204020203" pitchFamily="34" charset="0"/>
              </a:rPr>
              <a:t>Powered by cloud </a:t>
            </a:r>
            <a:r>
              <a:rPr lang="en-US" sz="1799" b="1" dirty="0">
                <a:solidFill>
                  <a:srgbClr val="525252"/>
                </a:solidFill>
                <a:ea typeface="Segoe UI" pitchFamily="34" charset="0"/>
                <a:cs typeface="Segoe UI Semibold" panose="020B0702040204020203" pitchFamily="34" charset="0"/>
              </a:rPr>
              <a:t>Machine Learning Analytics </a:t>
            </a:r>
            <a:r>
              <a:rPr lang="en-US" sz="1799" dirty="0">
                <a:solidFill>
                  <a:srgbClr val="525252"/>
                </a:solidFill>
                <a:ea typeface="Segoe UI" pitchFamily="34" charset="0"/>
                <a:cs typeface="Segoe UI Semibold" panose="020B0702040204020203" pitchFamily="34" charset="0"/>
              </a:rPr>
              <a:t>over the largest sensor array in the world</a:t>
            </a:r>
          </a:p>
        </p:txBody>
      </p:sp>
      <p:sp>
        <p:nvSpPr>
          <p:cNvPr id="16" name="TextBox 15"/>
          <p:cNvSpPr txBox="1"/>
          <p:nvPr/>
        </p:nvSpPr>
        <p:spPr>
          <a:xfrm>
            <a:off x="930892" y="4248605"/>
            <a:ext cx="2863132" cy="1571504"/>
          </a:xfrm>
          <a:prstGeom prst="rect">
            <a:avLst/>
          </a:prstGeom>
        </p:spPr>
        <p:txBody>
          <a:bodyPr vert="horz" wrap="square" lIns="91403" tIns="91403" rIns="91403" bIns="91403" rtlCol="0" anchor="t">
            <a:noAutofit/>
          </a:bodyPr>
          <a:lstStyle/>
          <a:p>
            <a:pPr algn="ctr" defTabSz="914038">
              <a:defRPr/>
            </a:pPr>
            <a:r>
              <a:rPr lang="en-US" sz="1799" dirty="0">
                <a:solidFill>
                  <a:srgbClr val="525252"/>
                </a:solidFill>
                <a:ea typeface="Segoe UI" pitchFamily="34" charset="0"/>
                <a:cs typeface="Segoe UI Semibold" panose="020B0702040204020203" pitchFamily="34" charset="0"/>
              </a:rPr>
              <a:t>Client side dynamic </a:t>
            </a:r>
            <a:r>
              <a:rPr lang="en-US" sz="1799" b="1" dirty="0">
                <a:solidFill>
                  <a:srgbClr val="525252"/>
                </a:solidFill>
                <a:ea typeface="Segoe UI" pitchFamily="34" charset="0"/>
                <a:cs typeface="Segoe UI Semibold" panose="020B0702040204020203" pitchFamily="34" charset="0"/>
              </a:rPr>
              <a:t>endpoint behavioral </a:t>
            </a:r>
            <a:r>
              <a:rPr lang="en-US" sz="1799" dirty="0">
                <a:solidFill>
                  <a:srgbClr val="525252"/>
                </a:solidFill>
                <a:ea typeface="Segoe UI" pitchFamily="34" charset="0"/>
                <a:cs typeface="Segoe UI Semibold" panose="020B0702040204020203" pitchFamily="34" charset="0"/>
              </a:rPr>
              <a:t>sensors and loggers,</a:t>
            </a:r>
            <a:br>
              <a:rPr lang="en-US" sz="1799" dirty="0">
                <a:solidFill>
                  <a:srgbClr val="525252"/>
                </a:solidFill>
                <a:ea typeface="Segoe UI" pitchFamily="34" charset="0"/>
                <a:cs typeface="Segoe UI Semibold" panose="020B0702040204020203" pitchFamily="34" charset="0"/>
              </a:rPr>
            </a:br>
            <a:r>
              <a:rPr lang="en-US" sz="1799" dirty="0">
                <a:solidFill>
                  <a:srgbClr val="525252"/>
                </a:solidFill>
                <a:ea typeface="Segoe UI" pitchFamily="34" charset="0"/>
                <a:cs typeface="Segoe UI Semibold" panose="020B0702040204020203" pitchFamily="34" charset="0"/>
              </a:rPr>
              <a:t>works </a:t>
            </a:r>
            <a:r>
              <a:rPr lang="en-US" sz="1799" b="1" dirty="0">
                <a:solidFill>
                  <a:srgbClr val="525252"/>
                </a:solidFill>
                <a:ea typeface="Segoe UI" pitchFamily="34" charset="0"/>
                <a:cs typeface="Segoe UI Semibold" panose="020B0702040204020203" pitchFamily="34" charset="0"/>
              </a:rPr>
              <a:t>side by side</a:t>
            </a:r>
            <a:br>
              <a:rPr lang="en-US" sz="1799" b="1" dirty="0">
                <a:solidFill>
                  <a:srgbClr val="525252"/>
                </a:solidFill>
                <a:ea typeface="Segoe UI" pitchFamily="34" charset="0"/>
                <a:cs typeface="Segoe UI Semibold" panose="020B0702040204020203" pitchFamily="34" charset="0"/>
              </a:rPr>
            </a:br>
            <a:r>
              <a:rPr lang="en-US" sz="1799" dirty="0">
                <a:solidFill>
                  <a:srgbClr val="525252"/>
                </a:solidFill>
                <a:ea typeface="Segoe UI" pitchFamily="34" charset="0"/>
                <a:cs typeface="Segoe UI Semibold" panose="020B0702040204020203" pitchFamily="34" charset="0"/>
              </a:rPr>
              <a:t>with any existing endpoint security technology</a:t>
            </a:r>
          </a:p>
        </p:txBody>
      </p:sp>
      <p:grpSp>
        <p:nvGrpSpPr>
          <p:cNvPr id="38" name="Group 37"/>
          <p:cNvGrpSpPr>
            <a:grpSpLocks noChangeAspect="1"/>
          </p:cNvGrpSpPr>
          <p:nvPr/>
        </p:nvGrpSpPr>
        <p:grpSpPr>
          <a:xfrm>
            <a:off x="2073014" y="3299864"/>
            <a:ext cx="457016" cy="457016"/>
            <a:chOff x="4421188" y="4308476"/>
            <a:chExt cx="285750" cy="285750"/>
          </a:xfrm>
        </p:grpSpPr>
        <p:sp>
          <p:nvSpPr>
            <p:cNvPr id="39" name="Freeform 517"/>
            <p:cNvSpPr>
              <a:spLocks/>
            </p:cNvSpPr>
            <p:nvPr/>
          </p:nvSpPr>
          <p:spPr bwMode="auto">
            <a:xfrm>
              <a:off x="4421188" y="4308476"/>
              <a:ext cx="285750" cy="285750"/>
            </a:xfrm>
            <a:custGeom>
              <a:avLst/>
              <a:gdLst>
                <a:gd name="T0" fmla="*/ 76 w 76"/>
                <a:gd name="T1" fmla="*/ 4 h 76"/>
                <a:gd name="T2" fmla="*/ 72 w 76"/>
                <a:gd name="T3" fmla="*/ 0 h 76"/>
                <a:gd name="T4" fmla="*/ 4 w 76"/>
                <a:gd name="T5" fmla="*/ 0 h 76"/>
                <a:gd name="T6" fmla="*/ 0 w 76"/>
                <a:gd name="T7" fmla="*/ 4 h 76"/>
                <a:gd name="T8" fmla="*/ 0 w 76"/>
                <a:gd name="T9" fmla="*/ 72 h 76"/>
                <a:gd name="T10" fmla="*/ 4 w 76"/>
                <a:gd name="T11" fmla="*/ 76 h 76"/>
                <a:gd name="T12" fmla="*/ 72 w 76"/>
                <a:gd name="T13" fmla="*/ 76 h 76"/>
                <a:gd name="T14" fmla="*/ 76 w 76"/>
                <a:gd name="T15" fmla="*/ 72 h 76"/>
                <a:gd name="T16" fmla="*/ 76 w 76"/>
                <a:gd name="T17"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76" y="4"/>
                  </a:moveTo>
                  <a:cubicBezTo>
                    <a:pt x="76" y="2"/>
                    <a:pt x="74" y="0"/>
                    <a:pt x="72" y="0"/>
                  </a:cubicBezTo>
                  <a:cubicBezTo>
                    <a:pt x="4" y="0"/>
                    <a:pt x="4" y="0"/>
                    <a:pt x="4" y="0"/>
                  </a:cubicBezTo>
                  <a:cubicBezTo>
                    <a:pt x="2" y="0"/>
                    <a:pt x="0" y="2"/>
                    <a:pt x="0" y="4"/>
                  </a:cubicBezTo>
                  <a:cubicBezTo>
                    <a:pt x="0" y="72"/>
                    <a:pt x="0" y="72"/>
                    <a:pt x="0" y="72"/>
                  </a:cubicBezTo>
                  <a:cubicBezTo>
                    <a:pt x="0" y="74"/>
                    <a:pt x="2" y="76"/>
                    <a:pt x="4" y="76"/>
                  </a:cubicBezTo>
                  <a:cubicBezTo>
                    <a:pt x="72" y="76"/>
                    <a:pt x="72" y="76"/>
                    <a:pt x="72" y="76"/>
                  </a:cubicBezTo>
                  <a:cubicBezTo>
                    <a:pt x="74" y="76"/>
                    <a:pt x="76" y="74"/>
                    <a:pt x="76" y="72"/>
                  </a:cubicBezTo>
                  <a:lnTo>
                    <a:pt x="76" y="4"/>
                  </a:lnTo>
                  <a:close/>
                </a:path>
              </a:pathLst>
            </a:custGeom>
            <a:noFill/>
            <a:ln w="11113" cap="rnd">
              <a:solidFill>
                <a:srgbClr val="52525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sp>
          <p:nvSpPr>
            <p:cNvPr id="40" name="Line 518"/>
            <p:cNvSpPr>
              <a:spLocks noChangeShapeType="1"/>
            </p:cNvSpPr>
            <p:nvPr/>
          </p:nvSpPr>
          <p:spPr bwMode="auto">
            <a:xfrm>
              <a:off x="4437063" y="4368801"/>
              <a:ext cx="255588" cy="0"/>
            </a:xfrm>
            <a:prstGeom prst="line">
              <a:avLst/>
            </a:prstGeom>
            <a:noFill/>
            <a:ln w="11113" cap="rnd">
              <a:solidFill>
                <a:srgbClr val="525252"/>
              </a:solidFill>
              <a:prstDash val="solid"/>
              <a:round/>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sp>
          <p:nvSpPr>
            <p:cNvPr id="41" name="Line 519"/>
            <p:cNvSpPr>
              <a:spLocks noChangeShapeType="1"/>
            </p:cNvSpPr>
            <p:nvPr/>
          </p:nvSpPr>
          <p:spPr bwMode="auto">
            <a:xfrm>
              <a:off x="4437063" y="4413251"/>
              <a:ext cx="255588" cy="0"/>
            </a:xfrm>
            <a:prstGeom prst="line">
              <a:avLst/>
            </a:prstGeom>
            <a:noFill/>
            <a:ln w="11113" cap="rnd">
              <a:solidFill>
                <a:srgbClr val="525252"/>
              </a:solidFill>
              <a:prstDash val="solid"/>
              <a:round/>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sp>
          <p:nvSpPr>
            <p:cNvPr id="42" name="Line 520"/>
            <p:cNvSpPr>
              <a:spLocks noChangeShapeType="1"/>
            </p:cNvSpPr>
            <p:nvPr/>
          </p:nvSpPr>
          <p:spPr bwMode="auto">
            <a:xfrm flipV="1">
              <a:off x="4481513" y="4322763"/>
              <a:ext cx="0" cy="255588"/>
            </a:xfrm>
            <a:prstGeom prst="line">
              <a:avLst/>
            </a:prstGeom>
            <a:noFill/>
            <a:ln w="11113" cap="rnd">
              <a:solidFill>
                <a:srgbClr val="525252"/>
              </a:solidFill>
              <a:prstDash val="solid"/>
              <a:round/>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sp>
          <p:nvSpPr>
            <p:cNvPr id="43" name="Freeform 521"/>
            <p:cNvSpPr>
              <a:spLocks/>
            </p:cNvSpPr>
            <p:nvPr/>
          </p:nvSpPr>
          <p:spPr bwMode="auto">
            <a:xfrm>
              <a:off x="4527551" y="4322763"/>
              <a:ext cx="28575" cy="255588"/>
            </a:xfrm>
            <a:custGeom>
              <a:avLst/>
              <a:gdLst>
                <a:gd name="T0" fmla="*/ 0 w 18"/>
                <a:gd name="T1" fmla="*/ 161 h 161"/>
                <a:gd name="T2" fmla="*/ 0 w 18"/>
                <a:gd name="T3" fmla="*/ 100 h 161"/>
                <a:gd name="T4" fmla="*/ 18 w 18"/>
                <a:gd name="T5" fmla="*/ 62 h 161"/>
                <a:gd name="T6" fmla="*/ 18 w 18"/>
                <a:gd name="T7" fmla="*/ 0 h 161"/>
              </a:gdLst>
              <a:ahLst/>
              <a:cxnLst>
                <a:cxn ang="0">
                  <a:pos x="T0" y="T1"/>
                </a:cxn>
                <a:cxn ang="0">
                  <a:pos x="T2" y="T3"/>
                </a:cxn>
                <a:cxn ang="0">
                  <a:pos x="T4" y="T5"/>
                </a:cxn>
                <a:cxn ang="0">
                  <a:pos x="T6" y="T7"/>
                </a:cxn>
              </a:cxnLst>
              <a:rect l="0" t="0" r="r" b="b"/>
              <a:pathLst>
                <a:path w="18" h="161">
                  <a:moveTo>
                    <a:pt x="0" y="161"/>
                  </a:moveTo>
                  <a:lnTo>
                    <a:pt x="0" y="100"/>
                  </a:lnTo>
                  <a:lnTo>
                    <a:pt x="18" y="62"/>
                  </a:lnTo>
                  <a:lnTo>
                    <a:pt x="18" y="0"/>
                  </a:lnTo>
                </a:path>
              </a:pathLst>
            </a:custGeom>
            <a:noFill/>
            <a:ln w="11113" cap="rnd">
              <a:solidFill>
                <a:srgbClr val="52525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sp>
          <p:nvSpPr>
            <p:cNvPr id="44" name="Line 522"/>
            <p:cNvSpPr>
              <a:spLocks noChangeShapeType="1"/>
            </p:cNvSpPr>
            <p:nvPr/>
          </p:nvSpPr>
          <p:spPr bwMode="auto">
            <a:xfrm>
              <a:off x="4437063" y="4503738"/>
              <a:ext cx="134938" cy="0"/>
            </a:xfrm>
            <a:prstGeom prst="line">
              <a:avLst/>
            </a:prstGeom>
            <a:noFill/>
            <a:ln w="11113" cap="rnd">
              <a:solidFill>
                <a:srgbClr val="525252"/>
              </a:solidFill>
              <a:prstDash val="solid"/>
              <a:round/>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sp>
          <p:nvSpPr>
            <p:cNvPr id="45" name="Line 523"/>
            <p:cNvSpPr>
              <a:spLocks noChangeShapeType="1"/>
            </p:cNvSpPr>
            <p:nvPr/>
          </p:nvSpPr>
          <p:spPr bwMode="auto">
            <a:xfrm>
              <a:off x="4632326" y="4503738"/>
              <a:ext cx="60325" cy="0"/>
            </a:xfrm>
            <a:prstGeom prst="line">
              <a:avLst/>
            </a:prstGeom>
            <a:noFill/>
            <a:ln w="11113" cap="rnd">
              <a:solidFill>
                <a:srgbClr val="525252"/>
              </a:solidFill>
              <a:prstDash val="solid"/>
              <a:round/>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sp>
          <p:nvSpPr>
            <p:cNvPr id="46" name="Line 524"/>
            <p:cNvSpPr>
              <a:spLocks noChangeShapeType="1"/>
            </p:cNvSpPr>
            <p:nvPr/>
          </p:nvSpPr>
          <p:spPr bwMode="auto">
            <a:xfrm flipV="1">
              <a:off x="4602163" y="4322763"/>
              <a:ext cx="0" cy="150813"/>
            </a:xfrm>
            <a:prstGeom prst="line">
              <a:avLst/>
            </a:prstGeom>
            <a:noFill/>
            <a:ln w="11113" cap="rnd">
              <a:solidFill>
                <a:srgbClr val="525252"/>
              </a:solidFill>
              <a:prstDash val="solid"/>
              <a:round/>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sp>
          <p:nvSpPr>
            <p:cNvPr id="47" name="Line 525"/>
            <p:cNvSpPr>
              <a:spLocks noChangeShapeType="1"/>
            </p:cNvSpPr>
            <p:nvPr/>
          </p:nvSpPr>
          <p:spPr bwMode="auto">
            <a:xfrm flipV="1">
              <a:off x="4602163" y="4533901"/>
              <a:ext cx="0" cy="44450"/>
            </a:xfrm>
            <a:prstGeom prst="line">
              <a:avLst/>
            </a:prstGeom>
            <a:noFill/>
            <a:ln w="11113" cap="rnd">
              <a:solidFill>
                <a:srgbClr val="525252"/>
              </a:solidFill>
              <a:prstDash val="solid"/>
              <a:round/>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sp>
          <p:nvSpPr>
            <p:cNvPr id="48" name="Oval 526"/>
            <p:cNvSpPr>
              <a:spLocks noChangeArrowheads="1"/>
            </p:cNvSpPr>
            <p:nvPr/>
          </p:nvSpPr>
          <p:spPr bwMode="auto">
            <a:xfrm>
              <a:off x="4572001" y="4473576"/>
              <a:ext cx="60325" cy="60325"/>
            </a:xfrm>
            <a:prstGeom prst="ellipse">
              <a:avLst/>
            </a:prstGeom>
            <a:noFill/>
            <a:ln w="11113" cap="rnd">
              <a:solidFill>
                <a:srgbClr val="52525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grpSp>
      <p:sp>
        <p:nvSpPr>
          <p:cNvPr id="52" name="Freeform 154"/>
          <p:cNvSpPr>
            <a:spLocks/>
          </p:cNvSpPr>
          <p:nvPr/>
        </p:nvSpPr>
        <p:spPr bwMode="auto">
          <a:xfrm>
            <a:off x="5778740" y="3299863"/>
            <a:ext cx="734545" cy="465212"/>
          </a:xfrm>
          <a:custGeom>
            <a:avLst/>
            <a:gdLst>
              <a:gd name="T0" fmla="*/ 61 w 76"/>
              <a:gd name="T1" fmla="*/ 14 h 48"/>
              <a:gd name="T2" fmla="*/ 43 w 76"/>
              <a:gd name="T3" fmla="*/ 0 h 48"/>
              <a:gd name="T4" fmla="*/ 25 w 76"/>
              <a:gd name="T5" fmla="*/ 12 h 48"/>
              <a:gd name="T6" fmla="*/ 19 w 76"/>
              <a:gd name="T7" fmla="*/ 9 h 48"/>
              <a:gd name="T8" fmla="*/ 10 w 76"/>
              <a:gd name="T9" fmla="*/ 19 h 48"/>
              <a:gd name="T10" fmla="*/ 10 w 76"/>
              <a:gd name="T11" fmla="*/ 20 h 48"/>
              <a:gd name="T12" fmla="*/ 0 w 76"/>
              <a:gd name="T13" fmla="*/ 33 h 48"/>
              <a:gd name="T14" fmla="*/ 14 w 76"/>
              <a:gd name="T15" fmla="*/ 48 h 48"/>
              <a:gd name="T16" fmla="*/ 59 w 76"/>
              <a:gd name="T17" fmla="*/ 48 h 48"/>
              <a:gd name="T18" fmla="*/ 76 w 76"/>
              <a:gd name="T19" fmla="*/ 31 h 48"/>
              <a:gd name="T20" fmla="*/ 61 w 76"/>
              <a:gd name="T2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48">
                <a:moveTo>
                  <a:pt x="61" y="14"/>
                </a:moveTo>
                <a:cubicBezTo>
                  <a:pt x="59" y="6"/>
                  <a:pt x="52" y="0"/>
                  <a:pt x="43" y="0"/>
                </a:cubicBezTo>
                <a:cubicBezTo>
                  <a:pt x="35" y="0"/>
                  <a:pt x="28" y="5"/>
                  <a:pt x="25" y="12"/>
                </a:cubicBezTo>
                <a:cubicBezTo>
                  <a:pt x="24" y="10"/>
                  <a:pt x="21" y="9"/>
                  <a:pt x="19" y="9"/>
                </a:cubicBezTo>
                <a:cubicBezTo>
                  <a:pt x="14" y="9"/>
                  <a:pt x="10" y="13"/>
                  <a:pt x="10" y="19"/>
                </a:cubicBezTo>
                <a:cubicBezTo>
                  <a:pt x="10" y="19"/>
                  <a:pt x="10" y="19"/>
                  <a:pt x="10" y="20"/>
                </a:cubicBezTo>
                <a:cubicBezTo>
                  <a:pt x="4" y="21"/>
                  <a:pt x="0" y="27"/>
                  <a:pt x="0" y="33"/>
                </a:cubicBezTo>
                <a:cubicBezTo>
                  <a:pt x="0" y="41"/>
                  <a:pt x="6" y="48"/>
                  <a:pt x="14" y="48"/>
                </a:cubicBezTo>
                <a:cubicBezTo>
                  <a:pt x="59" y="48"/>
                  <a:pt x="59" y="48"/>
                  <a:pt x="59" y="48"/>
                </a:cubicBezTo>
                <a:cubicBezTo>
                  <a:pt x="69" y="48"/>
                  <a:pt x="76" y="40"/>
                  <a:pt x="76" y="31"/>
                </a:cubicBezTo>
                <a:cubicBezTo>
                  <a:pt x="76" y="22"/>
                  <a:pt x="69" y="15"/>
                  <a:pt x="61" y="14"/>
                </a:cubicBezTo>
                <a:close/>
              </a:path>
            </a:pathLst>
          </a:custGeom>
          <a:noFill/>
          <a:ln w="11113"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2156"/>
          </a:p>
        </p:txBody>
      </p:sp>
      <p:grpSp>
        <p:nvGrpSpPr>
          <p:cNvPr id="23" name="Group 22"/>
          <p:cNvGrpSpPr>
            <a:grpSpLocks noChangeAspect="1"/>
          </p:cNvGrpSpPr>
          <p:nvPr/>
        </p:nvGrpSpPr>
        <p:grpSpPr>
          <a:xfrm>
            <a:off x="9597060" y="3299864"/>
            <a:ext cx="618516" cy="457016"/>
            <a:chOff x="2813051" y="4833938"/>
            <a:chExt cx="285750" cy="211138"/>
          </a:xfrm>
          <a:solidFill>
            <a:schemeClr val="bg1"/>
          </a:solidFill>
        </p:grpSpPr>
        <p:sp>
          <p:nvSpPr>
            <p:cNvPr id="24" name="Freeform 152"/>
            <p:cNvSpPr>
              <a:spLocks/>
            </p:cNvSpPr>
            <p:nvPr/>
          </p:nvSpPr>
          <p:spPr bwMode="auto">
            <a:xfrm>
              <a:off x="2813051" y="4849813"/>
              <a:ext cx="131763" cy="149225"/>
            </a:xfrm>
            <a:custGeom>
              <a:avLst/>
              <a:gdLst>
                <a:gd name="T0" fmla="*/ 35 w 35"/>
                <a:gd name="T1" fmla="*/ 29 h 40"/>
                <a:gd name="T2" fmla="*/ 26 w 35"/>
                <a:gd name="T3" fmla="*/ 26 h 40"/>
                <a:gd name="T4" fmla="*/ 25 w 35"/>
                <a:gd name="T5" fmla="*/ 21 h 40"/>
                <a:gd name="T6" fmla="*/ 29 w 35"/>
                <a:gd name="T7" fmla="*/ 10 h 40"/>
                <a:gd name="T8" fmla="*/ 20 w 35"/>
                <a:gd name="T9" fmla="*/ 0 h 40"/>
                <a:gd name="T10" fmla="*/ 11 w 35"/>
                <a:gd name="T11" fmla="*/ 10 h 40"/>
                <a:gd name="T12" fmla="*/ 15 w 35"/>
                <a:gd name="T13" fmla="*/ 21 h 40"/>
                <a:gd name="T14" fmla="*/ 15 w 35"/>
                <a:gd name="T15" fmla="*/ 21 h 40"/>
                <a:gd name="T16" fmla="*/ 14 w 35"/>
                <a:gd name="T17" fmla="*/ 26 h 40"/>
                <a:gd name="T18" fmla="*/ 0 w 35"/>
                <a:gd name="T19" fmla="*/ 35 h 40"/>
                <a:gd name="T20" fmla="*/ 17 w 3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40">
                  <a:moveTo>
                    <a:pt x="35" y="29"/>
                  </a:moveTo>
                  <a:cubicBezTo>
                    <a:pt x="32" y="28"/>
                    <a:pt x="29" y="27"/>
                    <a:pt x="26" y="26"/>
                  </a:cubicBezTo>
                  <a:cubicBezTo>
                    <a:pt x="24" y="25"/>
                    <a:pt x="23" y="23"/>
                    <a:pt x="25" y="21"/>
                  </a:cubicBezTo>
                  <a:cubicBezTo>
                    <a:pt x="27" y="18"/>
                    <a:pt x="29" y="14"/>
                    <a:pt x="29" y="10"/>
                  </a:cubicBezTo>
                  <a:cubicBezTo>
                    <a:pt x="29" y="4"/>
                    <a:pt x="25" y="0"/>
                    <a:pt x="20" y="0"/>
                  </a:cubicBezTo>
                  <a:cubicBezTo>
                    <a:pt x="15" y="0"/>
                    <a:pt x="11" y="4"/>
                    <a:pt x="11" y="10"/>
                  </a:cubicBezTo>
                  <a:cubicBezTo>
                    <a:pt x="11" y="14"/>
                    <a:pt x="13" y="18"/>
                    <a:pt x="15" y="21"/>
                  </a:cubicBezTo>
                  <a:cubicBezTo>
                    <a:pt x="15" y="21"/>
                    <a:pt x="15" y="21"/>
                    <a:pt x="15" y="21"/>
                  </a:cubicBezTo>
                  <a:cubicBezTo>
                    <a:pt x="17" y="23"/>
                    <a:pt x="16" y="25"/>
                    <a:pt x="14" y="26"/>
                  </a:cubicBezTo>
                  <a:cubicBezTo>
                    <a:pt x="6" y="27"/>
                    <a:pt x="0" y="32"/>
                    <a:pt x="0" y="35"/>
                  </a:cubicBezTo>
                  <a:cubicBezTo>
                    <a:pt x="0" y="39"/>
                    <a:pt x="7" y="40"/>
                    <a:pt x="17" y="40"/>
                  </a:cubicBezTo>
                </a:path>
              </a:pathLst>
            </a:custGeom>
            <a:grpFill/>
            <a:ln w="11113" cap="rnd">
              <a:solidFill>
                <a:srgbClr val="0078D7"/>
              </a:solidFill>
              <a:prstDash val="solid"/>
              <a:round/>
              <a:headEnd/>
              <a:tailEnd/>
            </a:ln>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sp>
          <p:nvSpPr>
            <p:cNvPr id="25" name="Freeform 153"/>
            <p:cNvSpPr>
              <a:spLocks/>
            </p:cNvSpPr>
            <p:nvPr/>
          </p:nvSpPr>
          <p:spPr bwMode="auto">
            <a:xfrm>
              <a:off x="2889251" y="4833938"/>
              <a:ext cx="209550" cy="211138"/>
            </a:xfrm>
            <a:custGeom>
              <a:avLst/>
              <a:gdLst>
                <a:gd name="T0" fmla="*/ 36 w 56"/>
                <a:gd name="T1" fmla="*/ 36 h 56"/>
                <a:gd name="T2" fmla="*/ 35 w 56"/>
                <a:gd name="T3" fmla="*/ 29 h 56"/>
                <a:gd name="T4" fmla="*/ 40 w 56"/>
                <a:gd name="T5" fmla="*/ 14 h 56"/>
                <a:gd name="T6" fmla="*/ 28 w 56"/>
                <a:gd name="T7" fmla="*/ 0 h 56"/>
                <a:gd name="T8" fmla="*/ 16 w 56"/>
                <a:gd name="T9" fmla="*/ 14 h 56"/>
                <a:gd name="T10" fmla="*/ 21 w 56"/>
                <a:gd name="T11" fmla="*/ 29 h 56"/>
                <a:gd name="T12" fmla="*/ 21 w 56"/>
                <a:gd name="T13" fmla="*/ 29 h 56"/>
                <a:gd name="T14" fmla="*/ 20 w 56"/>
                <a:gd name="T15" fmla="*/ 36 h 56"/>
                <a:gd name="T16" fmla="*/ 0 w 56"/>
                <a:gd name="T17" fmla="*/ 49 h 56"/>
                <a:gd name="T18" fmla="*/ 28 w 56"/>
                <a:gd name="T19" fmla="*/ 56 h 56"/>
                <a:gd name="T20" fmla="*/ 56 w 56"/>
                <a:gd name="T21" fmla="*/ 49 h 56"/>
                <a:gd name="T22" fmla="*/ 36 w 56"/>
                <a:gd name="T2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36" y="36"/>
                  </a:moveTo>
                  <a:cubicBezTo>
                    <a:pt x="33" y="35"/>
                    <a:pt x="32" y="31"/>
                    <a:pt x="35" y="29"/>
                  </a:cubicBezTo>
                  <a:cubicBezTo>
                    <a:pt x="38" y="25"/>
                    <a:pt x="40" y="20"/>
                    <a:pt x="40" y="14"/>
                  </a:cubicBezTo>
                  <a:cubicBezTo>
                    <a:pt x="40" y="5"/>
                    <a:pt x="35" y="0"/>
                    <a:pt x="28" y="0"/>
                  </a:cubicBezTo>
                  <a:cubicBezTo>
                    <a:pt x="21" y="0"/>
                    <a:pt x="16" y="5"/>
                    <a:pt x="16" y="14"/>
                  </a:cubicBezTo>
                  <a:cubicBezTo>
                    <a:pt x="16" y="20"/>
                    <a:pt x="18" y="25"/>
                    <a:pt x="21" y="29"/>
                  </a:cubicBezTo>
                  <a:cubicBezTo>
                    <a:pt x="21" y="29"/>
                    <a:pt x="21" y="29"/>
                    <a:pt x="21" y="29"/>
                  </a:cubicBezTo>
                  <a:cubicBezTo>
                    <a:pt x="24" y="31"/>
                    <a:pt x="23" y="35"/>
                    <a:pt x="20" y="36"/>
                  </a:cubicBezTo>
                  <a:cubicBezTo>
                    <a:pt x="8" y="38"/>
                    <a:pt x="0" y="44"/>
                    <a:pt x="0" y="49"/>
                  </a:cubicBezTo>
                  <a:cubicBezTo>
                    <a:pt x="0" y="55"/>
                    <a:pt x="13" y="56"/>
                    <a:pt x="28" y="56"/>
                  </a:cubicBezTo>
                  <a:cubicBezTo>
                    <a:pt x="43" y="56"/>
                    <a:pt x="56" y="55"/>
                    <a:pt x="56" y="49"/>
                  </a:cubicBezTo>
                  <a:cubicBezTo>
                    <a:pt x="56" y="44"/>
                    <a:pt x="48" y="38"/>
                    <a:pt x="36" y="36"/>
                  </a:cubicBezTo>
                  <a:close/>
                </a:path>
              </a:pathLst>
            </a:custGeom>
            <a:grpFill/>
            <a:ln w="11113" cap="rnd">
              <a:solidFill>
                <a:srgbClr val="0078D7"/>
              </a:solidFill>
              <a:prstDash val="solid"/>
              <a:round/>
              <a:headEnd/>
              <a:tailEnd/>
            </a:ln>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grpSp>
      <p:sp>
        <p:nvSpPr>
          <p:cNvPr id="54" name="TextBox 53"/>
          <p:cNvSpPr txBox="1"/>
          <p:nvPr/>
        </p:nvSpPr>
        <p:spPr>
          <a:xfrm>
            <a:off x="8786563" y="4248605"/>
            <a:ext cx="2214521" cy="1571504"/>
          </a:xfrm>
          <a:prstGeom prst="rect">
            <a:avLst/>
          </a:prstGeom>
        </p:spPr>
        <p:txBody>
          <a:bodyPr vert="horz" wrap="square" lIns="91403" tIns="91403" rIns="91403" bIns="91403" rtlCol="0" anchor="t">
            <a:noAutofit/>
          </a:bodyPr>
          <a:lstStyle/>
          <a:p>
            <a:pPr algn="ctr" defTabSz="914038"/>
            <a:r>
              <a:rPr lang="en-US" sz="1799" dirty="0">
                <a:solidFill>
                  <a:srgbClr val="525252"/>
                </a:solidFill>
                <a:ea typeface="Segoe UI" pitchFamily="34" charset="0"/>
                <a:cs typeface="Segoe UI Semibold" panose="020B0702040204020203" pitchFamily="34" charset="0"/>
              </a:rPr>
              <a:t>Enhanced by the </a:t>
            </a:r>
            <a:r>
              <a:rPr lang="en-US" sz="1799" b="1" dirty="0">
                <a:solidFill>
                  <a:srgbClr val="525252"/>
                </a:solidFill>
                <a:ea typeface="Segoe UI" pitchFamily="34" charset="0"/>
                <a:cs typeface="Segoe UI Semibold" panose="020B0702040204020203" pitchFamily="34" charset="0"/>
              </a:rPr>
              <a:t>community</a:t>
            </a:r>
            <a:r>
              <a:rPr lang="en-US" sz="1799" dirty="0">
                <a:solidFill>
                  <a:srgbClr val="525252"/>
                </a:solidFill>
                <a:ea typeface="Segoe UI" pitchFamily="34" charset="0"/>
                <a:cs typeface="Segoe UI Semibold" panose="020B0702040204020203" pitchFamily="34" charset="0"/>
              </a:rPr>
              <a:t> of our </a:t>
            </a:r>
            <a:r>
              <a:rPr lang="en-US" sz="1799" b="1" dirty="0">
                <a:solidFill>
                  <a:srgbClr val="525252"/>
                </a:solidFill>
                <a:ea typeface="Segoe UI" pitchFamily="34" charset="0"/>
                <a:cs typeface="Segoe UI Semibold" panose="020B0702040204020203" pitchFamily="34" charset="0"/>
              </a:rPr>
              <a:t>Hunters</a:t>
            </a:r>
            <a:r>
              <a:rPr lang="en-US" sz="1799" dirty="0">
                <a:solidFill>
                  <a:srgbClr val="525252"/>
                </a:solidFill>
                <a:ea typeface="Segoe UI" pitchFamily="34" charset="0"/>
                <a:cs typeface="Segoe UI Semibold" panose="020B0702040204020203" pitchFamily="34" charset="0"/>
              </a:rPr>
              <a:t>, </a:t>
            </a:r>
            <a:r>
              <a:rPr lang="en-US" sz="1799" b="1" dirty="0">
                <a:solidFill>
                  <a:srgbClr val="525252"/>
                </a:solidFill>
                <a:ea typeface="Segoe UI" pitchFamily="34" charset="0"/>
                <a:cs typeface="Segoe UI Semibold" panose="020B0702040204020203" pitchFamily="34" charset="0"/>
              </a:rPr>
              <a:t>researchers</a:t>
            </a:r>
            <a:r>
              <a:rPr lang="en-US" sz="1799" dirty="0">
                <a:solidFill>
                  <a:srgbClr val="525252"/>
                </a:solidFill>
                <a:ea typeface="Segoe UI" pitchFamily="34" charset="0"/>
                <a:cs typeface="Segoe UI Semibold" panose="020B0702040204020203" pitchFamily="34" charset="0"/>
              </a:rPr>
              <a:t> and </a:t>
            </a:r>
            <a:r>
              <a:rPr lang="en-US" sz="1799" b="1" dirty="0">
                <a:solidFill>
                  <a:srgbClr val="525252"/>
                </a:solidFill>
                <a:ea typeface="Segoe UI" pitchFamily="34" charset="0"/>
                <a:cs typeface="Segoe UI Semibold" panose="020B0702040204020203" pitchFamily="34" charset="0"/>
              </a:rPr>
              <a:t>threat intelligence</a:t>
            </a:r>
          </a:p>
        </p:txBody>
      </p:sp>
      <p:pic>
        <p:nvPicPr>
          <p:cNvPr id="36" name="Picture 35" hidden="1"/>
          <p:cNvPicPr>
            <a:picLocks noChangeAspect="1"/>
          </p:cNvPicPr>
          <p:nvPr/>
        </p:nvPicPr>
        <p:blipFill rotWithShape="1">
          <a:blip r:embed="rId4"/>
          <a:srcRect r="79682"/>
          <a:stretch/>
        </p:blipFill>
        <p:spPr>
          <a:xfrm>
            <a:off x="851963" y="7318965"/>
            <a:ext cx="820725" cy="753470"/>
          </a:xfrm>
          <a:prstGeom prst="rect">
            <a:avLst/>
          </a:prstGeom>
          <a:solidFill>
            <a:schemeClr val="bg1"/>
          </a:solidFill>
        </p:spPr>
      </p:pic>
      <p:grpSp>
        <p:nvGrpSpPr>
          <p:cNvPr id="2" name="Group 1"/>
          <p:cNvGrpSpPr/>
          <p:nvPr/>
        </p:nvGrpSpPr>
        <p:grpSpPr>
          <a:xfrm>
            <a:off x="4466511" y="6368943"/>
            <a:ext cx="3260832" cy="528893"/>
            <a:chOff x="4390282" y="6255742"/>
            <a:chExt cx="3327085" cy="539639"/>
          </a:xfrm>
        </p:grpSpPr>
        <p:sp>
          <p:nvSpPr>
            <p:cNvPr id="21" name="Windows 10"/>
            <p:cNvSpPr>
              <a:spLocks noChangeAspect="1" noEditPoints="1"/>
            </p:cNvSpPr>
            <p:nvPr/>
          </p:nvSpPr>
          <p:spPr bwMode="auto">
            <a:xfrm>
              <a:off x="5821311" y="6331462"/>
              <a:ext cx="1896056" cy="354332"/>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525252"/>
            </a:solidFill>
            <a:ln>
              <a:noFill/>
            </a:ln>
            <a:extLst/>
          </p:spPr>
          <p:txBody>
            <a:bodyPr vert="horz" wrap="square" lIns="89594" tIns="44796" rIns="89594" bIns="44796" numCol="1" anchor="t" anchorCtr="0" compatLnSpc="1">
              <a:prstTxWarp prst="textNoShape">
                <a:avLst/>
              </a:prstTxWarp>
            </a:bodyPr>
            <a:lstStyle/>
            <a:p>
              <a:pPr defTabSz="913830"/>
              <a:endParaRPr lang="en-US" sz="2156">
                <a:solidFill>
                  <a:srgbClr val="FFFFFF"/>
                </a:solidFill>
              </a:endParaRPr>
            </a:p>
          </p:txBody>
        </p:sp>
        <p:sp>
          <p:nvSpPr>
            <p:cNvPr id="37" name="TextBox 36"/>
            <p:cNvSpPr txBox="1"/>
            <p:nvPr/>
          </p:nvSpPr>
          <p:spPr>
            <a:xfrm>
              <a:off x="4390282" y="6255742"/>
              <a:ext cx="1510540" cy="539639"/>
            </a:xfrm>
            <a:prstGeom prst="rect">
              <a:avLst/>
            </a:prstGeom>
          </p:spPr>
          <p:txBody>
            <a:bodyPr vert="horz" wrap="square" lIns="91403" tIns="91403" rIns="91403" bIns="91403" rtlCol="0" anchor="t">
              <a:noAutofit/>
            </a:bodyPr>
            <a:lstStyle/>
            <a:p>
              <a:pPr algn="ctr" defTabSz="914038"/>
              <a:r>
                <a:rPr lang="en-US" sz="1960" b="1" dirty="0">
                  <a:solidFill>
                    <a:srgbClr val="525252"/>
                  </a:solidFill>
                  <a:ea typeface="Segoe UI" pitchFamily="34" charset="0"/>
                  <a:cs typeface="Segoe UI Semibold" panose="020B0702040204020203" pitchFamily="34" charset="0"/>
                </a:rPr>
                <a:t>Built into         </a:t>
              </a:r>
              <a:endParaRPr lang="en-US" sz="1960" dirty="0">
                <a:solidFill>
                  <a:srgbClr val="525252"/>
                </a:solidFill>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241924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979229" y="2511771"/>
            <a:ext cx="10087821" cy="3386176"/>
            <a:chOff x="622459" y="2171556"/>
            <a:chExt cx="11081400" cy="3457352"/>
          </a:xfrm>
        </p:grpSpPr>
        <p:cxnSp>
          <p:nvCxnSpPr>
            <p:cNvPr id="123" name="Straight Connector 122"/>
            <p:cNvCxnSpPr/>
            <p:nvPr/>
          </p:nvCxnSpPr>
          <p:spPr>
            <a:xfrm>
              <a:off x="622459" y="2171556"/>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22459" y="3010094"/>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459" y="3772402"/>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459" y="562890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459" y="4740510"/>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7712" y="3514636"/>
            <a:ext cx="534401" cy="513791"/>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0438" y="3505549"/>
            <a:ext cx="733198" cy="522879"/>
          </a:xfrm>
          <a:prstGeom prst="rect">
            <a:avLst/>
          </a:prstGeom>
        </p:spPr>
      </p:pic>
      <p:grpSp>
        <p:nvGrpSpPr>
          <p:cNvPr id="105" name="Group 104"/>
          <p:cNvGrpSpPr/>
          <p:nvPr/>
        </p:nvGrpSpPr>
        <p:grpSpPr>
          <a:xfrm>
            <a:off x="4536030" y="3470926"/>
            <a:ext cx="487000" cy="557501"/>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8569" y="3543219"/>
            <a:ext cx="1812684" cy="343354"/>
          </a:xfrm>
          <a:prstGeom prst="rect">
            <a:avLst/>
          </a:prstGeom>
          <a:noFill/>
        </p:spPr>
        <p:txBody>
          <a:bodyPr wrap="square" rtlCol="0">
            <a:spAutoFit/>
          </a:bodyPr>
          <a:lstStyle/>
          <a:p>
            <a:pPr defTabSz="913064">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1619" y="1847691"/>
            <a:ext cx="1589383" cy="473030"/>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5731" y="1886085"/>
            <a:ext cx="1437898" cy="389054"/>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4499" y="1763526"/>
            <a:ext cx="324928" cy="530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7639" y="1775625"/>
            <a:ext cx="438441" cy="51291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78799" y="1898919"/>
            <a:ext cx="1566828" cy="331812"/>
          </a:xfrm>
          <a:prstGeom prst="rect">
            <a:avLst/>
          </a:prstGeom>
          <a:noFill/>
        </p:spPr>
        <p:txBody>
          <a:bodyPr wrap="square" rtlCol="0">
            <a:spAutoFit/>
          </a:bodyPr>
          <a:lstStyle/>
          <a:p>
            <a:pPr defTabSz="913064">
              <a:defRPr/>
            </a:pPr>
            <a:r>
              <a:rPr lang="en-US" sz="1568" b="1" dirty="0">
                <a:solidFill>
                  <a:srgbClr val="000000"/>
                </a:solidFill>
                <a:latin typeface="Segoe UI Light"/>
              </a:rPr>
              <a:t>Clients </a:t>
            </a:r>
          </a:p>
        </p:txBody>
      </p:sp>
      <p:sp>
        <p:nvSpPr>
          <p:cNvPr id="70" name="TextBox 69"/>
          <p:cNvSpPr txBox="1"/>
          <p:nvPr/>
        </p:nvSpPr>
        <p:spPr>
          <a:xfrm>
            <a:off x="318570" y="6195558"/>
            <a:ext cx="1454154" cy="343354"/>
          </a:xfrm>
          <a:prstGeom prst="rect">
            <a:avLst/>
          </a:prstGeom>
          <a:noFill/>
        </p:spPr>
        <p:txBody>
          <a:bodyPr wrap="square" rtlCol="0">
            <a:spAutoFit/>
          </a:bodyPr>
          <a:lstStyle/>
          <a:p>
            <a:pPr defTabSz="913064">
              <a:defRPr/>
            </a:pPr>
            <a:r>
              <a:rPr lang="en-US" sz="1600" b="1" dirty="0">
                <a:solidFill>
                  <a:srgbClr val="505050">
                    <a:lumMod val="50000"/>
                  </a:srgbClr>
                </a:solidFill>
                <a:latin typeface="Segoe UI Light"/>
              </a:rPr>
              <a:t>Infrastructure</a:t>
            </a:r>
          </a:p>
        </p:txBody>
      </p:sp>
      <p:sp>
        <p:nvSpPr>
          <p:cNvPr id="132" name="TextBox 131"/>
          <p:cNvSpPr txBox="1"/>
          <p:nvPr/>
        </p:nvSpPr>
        <p:spPr>
          <a:xfrm>
            <a:off x="318570" y="2798360"/>
            <a:ext cx="1508274" cy="343354"/>
          </a:xfrm>
          <a:prstGeom prst="rect">
            <a:avLst/>
          </a:prstGeom>
          <a:noFill/>
        </p:spPr>
        <p:txBody>
          <a:bodyPr wrap="square" rtlCol="0">
            <a:spAutoFit/>
          </a:bodyPr>
          <a:lstStyle/>
          <a:p>
            <a:pPr defTabSz="913064">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07013" y="2491671"/>
            <a:ext cx="1673419" cy="781420"/>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95112" y="2564390"/>
            <a:ext cx="714432" cy="702046"/>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17850" y="2640994"/>
            <a:ext cx="778769" cy="615709"/>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22883" y="2642920"/>
            <a:ext cx="992514" cy="621314"/>
          </a:xfrm>
          <a:prstGeom prst="rect">
            <a:avLst/>
          </a:prstGeom>
        </p:spPr>
      </p:pic>
      <p:pic>
        <p:nvPicPr>
          <p:cNvPr id="20" name="Picture 19"/>
          <p:cNvPicPr>
            <a:picLocks noChangeAspect="1"/>
          </p:cNvPicPr>
          <p:nvPr/>
        </p:nvPicPr>
        <p:blipFill>
          <a:blip r:embed="rId15"/>
          <a:stretch>
            <a:fillRect/>
          </a:stretch>
        </p:blipFill>
        <p:spPr>
          <a:xfrm>
            <a:off x="7644967" y="5185690"/>
            <a:ext cx="1044690" cy="510473"/>
          </a:xfrm>
          <a:prstGeom prst="rect">
            <a:avLst/>
          </a:prstGeom>
        </p:spPr>
      </p:pic>
      <p:pic>
        <p:nvPicPr>
          <p:cNvPr id="21" name="Picture 20"/>
          <p:cNvPicPr>
            <a:picLocks noChangeAspect="1"/>
          </p:cNvPicPr>
          <p:nvPr/>
        </p:nvPicPr>
        <p:blipFill>
          <a:blip r:embed="rId16"/>
          <a:stretch>
            <a:fillRect/>
          </a:stretch>
        </p:blipFill>
        <p:spPr>
          <a:xfrm>
            <a:off x="8853123" y="5326268"/>
            <a:ext cx="984793" cy="302497"/>
          </a:xfrm>
          <a:prstGeom prst="rect">
            <a:avLst/>
          </a:prstGeom>
        </p:spPr>
      </p:pic>
      <p:pic>
        <p:nvPicPr>
          <p:cNvPr id="19" name="Picture 18"/>
          <p:cNvPicPr>
            <a:picLocks noChangeAspect="1"/>
          </p:cNvPicPr>
          <p:nvPr/>
        </p:nvPicPr>
        <p:blipFill>
          <a:blip r:embed="rId17"/>
          <a:stretch>
            <a:fillRect/>
          </a:stretch>
        </p:blipFill>
        <p:spPr>
          <a:xfrm>
            <a:off x="5213955" y="5267218"/>
            <a:ext cx="1329237" cy="347414"/>
          </a:xfrm>
          <a:prstGeom prst="rect">
            <a:avLst/>
          </a:prstGeom>
        </p:spPr>
      </p:pic>
      <p:sp>
        <p:nvSpPr>
          <p:cNvPr id="131" name="TextBox 130"/>
          <p:cNvSpPr txBox="1"/>
          <p:nvPr/>
        </p:nvSpPr>
        <p:spPr>
          <a:xfrm>
            <a:off x="318569" y="5202644"/>
            <a:ext cx="1812684" cy="594411"/>
          </a:xfrm>
          <a:prstGeom prst="rect">
            <a:avLst/>
          </a:prstGeom>
          <a:noFill/>
        </p:spPr>
        <p:txBody>
          <a:bodyPr wrap="square" rtlCol="0">
            <a:spAutoFit/>
          </a:bodyPr>
          <a:lstStyle/>
          <a:p>
            <a:pPr defTabSz="913064">
              <a:defRPr/>
            </a:pPr>
            <a:r>
              <a:rPr lang="en-US" sz="1600" b="1" dirty="0">
                <a:solidFill>
                  <a:srgbClr val="505050">
                    <a:lumMod val="50000"/>
                  </a:srgbClr>
                </a:solidFill>
                <a:latin typeface="Segoe UI Light"/>
              </a:rPr>
              <a:t>Databases &amp;</a:t>
            </a:r>
          </a:p>
          <a:p>
            <a:pPr defTabSz="913064">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783492" y="5273053"/>
            <a:ext cx="1071367" cy="357323"/>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549170" y="4523589"/>
            <a:ext cx="769295" cy="214694"/>
          </a:xfrm>
          <a:prstGeom prst="rect">
            <a:avLst/>
          </a:prstGeom>
        </p:spPr>
      </p:pic>
      <p:sp>
        <p:nvSpPr>
          <p:cNvPr id="128" name="TextBox 127"/>
          <p:cNvSpPr txBox="1"/>
          <p:nvPr/>
        </p:nvSpPr>
        <p:spPr>
          <a:xfrm>
            <a:off x="318569" y="4272749"/>
            <a:ext cx="1812684" cy="594411"/>
          </a:xfrm>
          <a:prstGeom prst="rect">
            <a:avLst/>
          </a:prstGeom>
          <a:noFill/>
        </p:spPr>
        <p:txBody>
          <a:bodyPr wrap="square" rtlCol="0">
            <a:spAutoFit/>
          </a:bodyPr>
          <a:lstStyle/>
          <a:p>
            <a:pPr defTabSz="913064">
              <a:defRPr/>
            </a:pPr>
            <a:r>
              <a:rPr lang="en-US" sz="1600" b="1" dirty="0">
                <a:solidFill>
                  <a:srgbClr val="505050">
                    <a:lumMod val="50000"/>
                  </a:srgbClr>
                </a:solidFill>
                <a:latin typeface="Segoe UI Light"/>
              </a:rPr>
              <a:t>App frameworks</a:t>
            </a:r>
          </a:p>
          <a:p>
            <a:pPr defTabSz="913064">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1886" y="4365815"/>
            <a:ext cx="399352" cy="45841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659482" y="4432869"/>
            <a:ext cx="1335037" cy="312456"/>
          </a:xfrm>
          <a:prstGeom prst="rect">
            <a:avLst/>
          </a:prstGeom>
        </p:spPr>
      </p:pic>
      <p:pic>
        <p:nvPicPr>
          <p:cNvPr id="81" name="Picture 80"/>
          <p:cNvPicPr>
            <a:picLocks noChangeAspect="1"/>
          </p:cNvPicPr>
          <p:nvPr/>
        </p:nvPicPr>
        <p:blipFill>
          <a:blip r:embed="rId22"/>
          <a:stretch>
            <a:fillRect/>
          </a:stretch>
        </p:blipFill>
        <p:spPr>
          <a:xfrm>
            <a:off x="7217228" y="4492574"/>
            <a:ext cx="1018976" cy="205002"/>
          </a:xfrm>
          <a:prstGeom prst="rect">
            <a:avLst/>
          </a:prstGeom>
        </p:spPr>
      </p:pic>
      <p:pic>
        <p:nvPicPr>
          <p:cNvPr id="88" name="Picture 87"/>
          <p:cNvPicPr>
            <a:picLocks noChangeAspect="1"/>
          </p:cNvPicPr>
          <p:nvPr/>
        </p:nvPicPr>
        <p:blipFill>
          <a:blip r:embed="rId23"/>
          <a:stretch>
            <a:fillRect/>
          </a:stretch>
        </p:blipFill>
        <p:spPr>
          <a:xfrm>
            <a:off x="10123500" y="5287858"/>
            <a:ext cx="444873" cy="454473"/>
          </a:xfrm>
          <a:prstGeom prst="rect">
            <a:avLst/>
          </a:prstGeom>
        </p:spPr>
      </p:pic>
      <p:pic>
        <p:nvPicPr>
          <p:cNvPr id="90" name="Picture 89"/>
          <p:cNvPicPr>
            <a:picLocks noChangeAspect="1"/>
          </p:cNvPicPr>
          <p:nvPr/>
        </p:nvPicPr>
        <p:blipFill>
          <a:blip r:embed="rId24"/>
          <a:stretch>
            <a:fillRect/>
          </a:stretch>
        </p:blipFill>
        <p:spPr>
          <a:xfrm>
            <a:off x="6833824" y="5324859"/>
            <a:ext cx="612955" cy="280343"/>
          </a:xfrm>
          <a:prstGeom prst="rect">
            <a:avLst/>
          </a:prstGeom>
        </p:spPr>
      </p:pic>
      <p:pic>
        <p:nvPicPr>
          <p:cNvPr id="93" name="Picture 92"/>
          <p:cNvPicPr>
            <a:picLocks noChangeAspect="1"/>
          </p:cNvPicPr>
          <p:nvPr/>
        </p:nvPicPr>
        <p:blipFill rotWithShape="1">
          <a:blip r:embed="rId25" cstate="print">
            <a:extLst>
              <a:ext uri="{28A0092B-C50C-407E-A947-70E740481C1C}">
                <a14:useLocalDpi xmlns:a14="http://schemas.microsoft.com/office/drawing/2010/main" val="0"/>
              </a:ext>
            </a:extLst>
          </a:blip>
          <a:srcRect t="7295" b="8644"/>
          <a:stretch/>
        </p:blipFill>
        <p:spPr>
          <a:xfrm>
            <a:off x="10749376" y="5303727"/>
            <a:ext cx="957619" cy="392491"/>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676260" y="3468983"/>
            <a:ext cx="949174" cy="474587"/>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123769" y="3414791"/>
            <a:ext cx="597430" cy="597430"/>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867890" y="3459370"/>
            <a:ext cx="1060813" cy="530405"/>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6670" y="2640996"/>
            <a:ext cx="569293" cy="606624"/>
          </a:xfrm>
          <a:prstGeom prst="rect">
            <a:avLst/>
          </a:prstGeom>
        </p:spPr>
      </p:pic>
      <p:pic>
        <p:nvPicPr>
          <p:cNvPr id="6" name="Picture 5"/>
          <p:cNvPicPr>
            <a:picLocks noChangeAspect="1"/>
          </p:cNvPicPr>
          <p:nvPr/>
        </p:nvPicPr>
        <p:blipFill>
          <a:blip r:embed="rId30"/>
          <a:stretch>
            <a:fillRect/>
          </a:stretch>
        </p:blipFill>
        <p:spPr>
          <a:xfrm>
            <a:off x="10111619" y="3527599"/>
            <a:ext cx="488758" cy="477521"/>
          </a:xfrm>
          <a:prstGeom prst="rect">
            <a:avLst/>
          </a:prstGeom>
        </p:spPr>
      </p:pic>
      <p:pic>
        <p:nvPicPr>
          <p:cNvPr id="16" name="Picture 15"/>
          <p:cNvPicPr>
            <a:picLocks noChangeAspect="1"/>
          </p:cNvPicPr>
          <p:nvPr/>
        </p:nvPicPr>
        <p:blipFill>
          <a:blip r:embed="rId31"/>
          <a:stretch>
            <a:fillRect/>
          </a:stretch>
        </p:blipFill>
        <p:spPr>
          <a:xfrm>
            <a:off x="11066836" y="3504730"/>
            <a:ext cx="494488" cy="501081"/>
          </a:xfrm>
          <a:prstGeom prst="rect">
            <a:avLst/>
          </a:prstGeom>
        </p:spPr>
      </p:pic>
      <p:pic>
        <p:nvPicPr>
          <p:cNvPr id="17" name="Picture 16"/>
          <p:cNvPicPr>
            <a:picLocks noChangeAspect="1"/>
          </p:cNvPicPr>
          <p:nvPr/>
        </p:nvPicPr>
        <p:blipFill>
          <a:blip r:embed="rId32"/>
          <a:stretch>
            <a:fillRect/>
          </a:stretch>
        </p:blipFill>
        <p:spPr>
          <a:xfrm>
            <a:off x="7576710" y="2671277"/>
            <a:ext cx="559817" cy="584978"/>
          </a:xfrm>
          <a:prstGeom prst="rect">
            <a:avLst/>
          </a:prstGeom>
        </p:spPr>
      </p:pic>
      <p:pic>
        <p:nvPicPr>
          <p:cNvPr id="83" name="Picture 82"/>
          <p:cNvPicPr>
            <a:picLocks noChangeAspect="1"/>
          </p:cNvPicPr>
          <p:nvPr/>
        </p:nvPicPr>
        <p:blipFill>
          <a:blip r:embed="rId33"/>
          <a:stretch>
            <a:fillRect/>
          </a:stretch>
        </p:blipFill>
        <p:spPr>
          <a:xfrm>
            <a:off x="8592461" y="6140606"/>
            <a:ext cx="1220088" cy="448992"/>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872798" y="6151216"/>
            <a:ext cx="1278248" cy="434152"/>
          </a:xfrm>
          <a:prstGeom prst="rect">
            <a:avLst/>
          </a:prstGeom>
        </p:spPr>
      </p:pic>
      <p:pic>
        <p:nvPicPr>
          <p:cNvPr id="9" name="Picture 8"/>
          <p:cNvPicPr>
            <a:picLocks noChangeAspect="1"/>
          </p:cNvPicPr>
          <p:nvPr/>
        </p:nvPicPr>
        <p:blipFill rotWithShape="1">
          <a:blip r:embed="rId35"/>
          <a:srcRect r="23769"/>
          <a:stretch/>
        </p:blipFill>
        <p:spPr>
          <a:xfrm>
            <a:off x="1584408" y="1782426"/>
            <a:ext cx="5329596" cy="677964"/>
          </a:xfrm>
          <a:prstGeom prst="rect">
            <a:avLst/>
          </a:prstGeom>
        </p:spPr>
      </p:pic>
      <p:sp>
        <p:nvSpPr>
          <p:cNvPr id="99" name="TextBox 98"/>
          <p:cNvSpPr txBox="1"/>
          <p:nvPr/>
        </p:nvSpPr>
        <p:spPr>
          <a:xfrm>
            <a:off x="318569" y="1970560"/>
            <a:ext cx="1812684" cy="343354"/>
          </a:xfrm>
          <a:prstGeom prst="rect">
            <a:avLst/>
          </a:prstGeom>
          <a:noFill/>
        </p:spPr>
        <p:txBody>
          <a:bodyPr wrap="square" rtlCol="0">
            <a:spAutoFit/>
          </a:bodyPr>
          <a:lstStyle/>
          <a:p>
            <a:pPr defTabSz="913064">
              <a:defRPr/>
            </a:pPr>
            <a:r>
              <a:rPr lang="en-US" sz="1600" b="1" dirty="0">
                <a:solidFill>
                  <a:srgbClr val="505050">
                    <a:lumMod val="50000"/>
                  </a:srgbClr>
                </a:solidFill>
                <a:latin typeface="Segoe UI Light"/>
              </a:rPr>
              <a:t>DevOps</a:t>
            </a:r>
          </a:p>
        </p:txBody>
      </p:sp>
      <p:sp>
        <p:nvSpPr>
          <p:cNvPr id="110" name="TextBox 109"/>
          <p:cNvSpPr txBox="1"/>
          <p:nvPr/>
        </p:nvSpPr>
        <p:spPr>
          <a:xfrm>
            <a:off x="5650399" y="3473239"/>
            <a:ext cx="1566828" cy="573130"/>
          </a:xfrm>
          <a:prstGeom prst="rect">
            <a:avLst/>
          </a:prstGeom>
          <a:noFill/>
        </p:spPr>
        <p:txBody>
          <a:bodyPr wrap="square" rtlCol="0">
            <a:spAutoFit/>
          </a:bodyPr>
          <a:lstStyle/>
          <a:p>
            <a:pPr defTabSz="913064">
              <a:defRPr/>
            </a:pPr>
            <a:r>
              <a:rPr lang="en-US" sz="1568" b="1" dirty="0">
                <a:solidFill>
                  <a:srgbClr val="000000"/>
                </a:solidFill>
                <a:latin typeface="Segoe UI Light"/>
              </a:rPr>
              <a:t>PaaS &amp;</a:t>
            </a:r>
          </a:p>
          <a:p>
            <a:pPr defTabSz="913064">
              <a:defRPr/>
            </a:pPr>
            <a:r>
              <a:rPr lang="en-US" sz="1568"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278383" y="6087367"/>
            <a:ext cx="1289112" cy="49786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300644" y="6069305"/>
            <a:ext cx="837056" cy="509377"/>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320859" y="6110962"/>
            <a:ext cx="948701" cy="326047"/>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760842" y="2892201"/>
            <a:ext cx="908124" cy="241467"/>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270981" y="2789799"/>
            <a:ext cx="946306" cy="452232"/>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083630" y="2777201"/>
            <a:ext cx="432099" cy="432099"/>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9304341" y="2703907"/>
            <a:ext cx="575970" cy="5759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666101" y="4279035"/>
            <a:ext cx="588775" cy="588775"/>
          </a:xfrm>
          <a:prstGeom prst="rect">
            <a:avLst/>
          </a:prstGeom>
        </p:spPr>
      </p:pic>
      <p:sp>
        <p:nvSpPr>
          <p:cNvPr id="67" name="Title 2"/>
          <p:cNvSpPr txBox="1">
            <a:spLocks/>
          </p:cNvSpPr>
          <p:nvPr/>
        </p:nvSpPr>
        <p:spPr>
          <a:xfrm>
            <a:off x="1364346" y="316212"/>
            <a:ext cx="9352511" cy="899303"/>
          </a:xfrm>
          <a:prstGeom prst="rect">
            <a:avLst/>
          </a:prstGeom>
        </p:spPr>
        <p:txBody>
          <a:bodyPr vert="horz" wrap="square" lIns="143391" tIns="89619" rIns="143391" bIns="89619"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a:lstStyle>
          <a:p>
            <a:pPr defTabSz="914107">
              <a:defRPr/>
            </a:pPr>
            <a:r>
              <a:rPr lang="en-US" sz="4704" spc="-100" dirty="0">
                <a:gradFill>
                  <a:gsLst>
                    <a:gs pos="1250">
                      <a:srgbClr val="505050"/>
                    </a:gs>
                    <a:gs pos="100000">
                      <a:srgbClr val="505050"/>
                    </a:gs>
                  </a:gsLst>
                  <a:lin ang="5400000" scaled="0"/>
                </a:gradFill>
                <a:latin typeface="Segoe UI Light"/>
              </a:rPr>
              <a:t>Azure is an open cloud</a:t>
            </a:r>
          </a:p>
        </p:txBody>
      </p:sp>
      <p:pic>
        <p:nvPicPr>
          <p:cNvPr id="3" name="Picture 2"/>
          <p:cNvPicPr>
            <a:picLocks noChangeAspect="1"/>
          </p:cNvPicPr>
          <p:nvPr/>
        </p:nvPicPr>
        <p:blipFill>
          <a:blip r:embed="rId44"/>
          <a:stretch>
            <a:fillRect/>
          </a:stretch>
        </p:blipFill>
        <p:spPr>
          <a:xfrm>
            <a:off x="3183260" y="6073124"/>
            <a:ext cx="489960" cy="483985"/>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050936" y="5261883"/>
            <a:ext cx="1472913" cy="348589"/>
          </a:xfrm>
          <a:prstGeom prst="rect">
            <a:avLst/>
          </a:prstGeom>
        </p:spPr>
      </p:pic>
      <p:pic>
        <p:nvPicPr>
          <p:cNvPr id="73" name="Picture 72"/>
          <p:cNvPicPr>
            <a:picLocks noChangeAspect="1"/>
          </p:cNvPicPr>
          <p:nvPr/>
        </p:nvPicPr>
        <p:blipFill>
          <a:blip r:embed="rId46"/>
          <a:stretch>
            <a:fillRect/>
          </a:stretch>
        </p:blipFill>
        <p:spPr>
          <a:xfrm>
            <a:off x="2473981" y="6063212"/>
            <a:ext cx="505642" cy="596658"/>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639151" y="4492574"/>
            <a:ext cx="553379" cy="297077"/>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554873" y="4153511"/>
            <a:ext cx="474325" cy="720609"/>
          </a:xfrm>
          <a:prstGeom prst="rect">
            <a:avLst/>
          </a:prstGeom>
        </p:spPr>
      </p:pic>
      <p:sp>
        <p:nvSpPr>
          <p:cNvPr id="5" name="AutoShape 2" descr="Gradle"/>
          <p:cNvSpPr>
            <a:spLocks noChangeAspect="1" noChangeArrowheads="1"/>
          </p:cNvSpPr>
          <p:nvPr/>
        </p:nvSpPr>
        <p:spPr bwMode="auto">
          <a:xfrm>
            <a:off x="152477" y="-218116"/>
            <a:ext cx="2800598" cy="9335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latin typeface="Segoe UI"/>
            </a:endParaRPr>
          </a:p>
        </p:txBody>
      </p:sp>
      <p:pic>
        <p:nvPicPr>
          <p:cNvPr id="7" name="Picture 6"/>
          <p:cNvPicPr>
            <a:picLocks noChangeAspect="1"/>
          </p:cNvPicPr>
          <p:nvPr/>
        </p:nvPicPr>
        <p:blipFill>
          <a:blip r:embed="rId49"/>
          <a:stretch>
            <a:fillRect/>
          </a:stretch>
        </p:blipFill>
        <p:spPr>
          <a:xfrm>
            <a:off x="5536154" y="1898736"/>
            <a:ext cx="1403995" cy="400020"/>
          </a:xfrm>
          <a:prstGeom prst="rect">
            <a:avLst/>
          </a:prstGeom>
        </p:spPr>
      </p:pic>
      <p:pic>
        <p:nvPicPr>
          <p:cNvPr id="1028" name="Picture 4" descr="http://people.redhat.com/jamisonm/Red_Hat_cmyk_logo.jp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3920214" y="6145940"/>
            <a:ext cx="1187423" cy="380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83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Group 221"/>
          <p:cNvGrpSpPr/>
          <p:nvPr/>
        </p:nvGrpSpPr>
        <p:grpSpPr>
          <a:xfrm>
            <a:off x="7411713" y="2244717"/>
            <a:ext cx="4539440" cy="3725982"/>
            <a:chOff x="7562302" y="1721729"/>
            <a:chExt cx="4631671" cy="3801686"/>
          </a:xfrm>
        </p:grpSpPr>
        <p:sp>
          <p:nvSpPr>
            <p:cNvPr id="76" name="Rectangle 75"/>
            <p:cNvSpPr/>
            <p:nvPr/>
          </p:nvSpPr>
          <p:spPr bwMode="auto">
            <a:xfrm>
              <a:off x="8189776" y="1721729"/>
              <a:ext cx="3789498" cy="350519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kern="0" dirty="0">
                <a:solidFill>
                  <a:schemeClr val="bg1"/>
                </a:solidFill>
                <a:latin typeface="Segoe UI Semilight" panose="020B0402040204020203" pitchFamily="34" charset="0"/>
                <a:cs typeface="Segoe UI Semilight" panose="020B0402040204020203" pitchFamily="34" charset="0"/>
              </a:endParaRPr>
            </a:p>
          </p:txBody>
        </p:sp>
        <p:sp>
          <p:nvSpPr>
            <p:cNvPr id="195" name="Freeform 86"/>
            <p:cNvSpPr>
              <a:spLocks/>
            </p:cNvSpPr>
            <p:nvPr/>
          </p:nvSpPr>
          <p:spPr bwMode="auto">
            <a:xfrm>
              <a:off x="9312038" y="4221057"/>
              <a:ext cx="2881935" cy="1302358"/>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rgbClr val="F8F8F8">
                <a:alpha val="62000"/>
              </a:srgbClr>
            </a:solidFill>
            <a:ln>
              <a:noFill/>
            </a:ln>
          </p:spPr>
          <p:txBody>
            <a:bodyPr vert="horz" wrap="square" lIns="86106" tIns="43052" rIns="86106" bIns="4305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93">
                <a:defRPr/>
              </a:pPr>
              <a:endParaRPr lang="en-US" sz="1128" dirty="0">
                <a:solidFill>
                  <a:schemeClr val="bg1"/>
                </a:solidFill>
                <a:latin typeface="Calibri" panose="020F0502020204030204"/>
              </a:endParaRPr>
            </a:p>
          </p:txBody>
        </p:sp>
        <p:sp>
          <p:nvSpPr>
            <p:cNvPr id="19" name="Freeform 5"/>
            <p:cNvSpPr>
              <a:spLocks/>
            </p:cNvSpPr>
            <p:nvPr/>
          </p:nvSpPr>
          <p:spPr bwMode="auto">
            <a:xfrm>
              <a:off x="10084525" y="1962421"/>
              <a:ext cx="1753570" cy="117600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26988"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196" name="Freeform 5"/>
            <p:cNvSpPr>
              <a:spLocks/>
            </p:cNvSpPr>
            <p:nvPr/>
          </p:nvSpPr>
          <p:spPr bwMode="auto">
            <a:xfrm flipH="1">
              <a:off x="8398678" y="2501820"/>
              <a:ext cx="1753570" cy="117600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26988"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grpSp>
          <p:nvGrpSpPr>
            <p:cNvPr id="197" name="Group 196"/>
            <p:cNvGrpSpPr/>
            <p:nvPr/>
          </p:nvGrpSpPr>
          <p:grpSpPr>
            <a:xfrm>
              <a:off x="8901259" y="2965139"/>
              <a:ext cx="760175" cy="470325"/>
              <a:chOff x="1049656" y="2953774"/>
              <a:chExt cx="760175" cy="470325"/>
            </a:xfrm>
          </p:grpSpPr>
          <p:sp>
            <p:nvSpPr>
              <p:cNvPr id="198" name="TextBox 197"/>
              <p:cNvSpPr txBox="1"/>
              <p:nvPr/>
            </p:nvSpPr>
            <p:spPr>
              <a:xfrm>
                <a:off x="1049656" y="2953774"/>
                <a:ext cx="629981"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latin typeface="Segoe UI Semibold" panose="020B0702040204020203" pitchFamily="34" charset="0"/>
                    <a:cs typeface="Segoe UI Semibold" panose="020B0702040204020203" pitchFamily="34" charset="0"/>
                  </a:rPr>
                  <a:t>HYPER-V</a:t>
                </a:r>
              </a:p>
            </p:txBody>
          </p:sp>
          <p:grpSp>
            <p:nvGrpSpPr>
              <p:cNvPr id="199" name="Group 198"/>
              <p:cNvGrpSpPr/>
              <p:nvPr/>
            </p:nvGrpSpPr>
            <p:grpSpPr>
              <a:xfrm>
                <a:off x="1054350" y="3110758"/>
                <a:ext cx="755481" cy="313341"/>
                <a:chOff x="1444542" y="3028290"/>
                <a:chExt cx="755481" cy="313341"/>
              </a:xfrm>
            </p:grpSpPr>
            <p:sp>
              <p:nvSpPr>
                <p:cNvPr id="200" name="TextBox 199"/>
                <p:cNvSpPr txBox="1"/>
                <p:nvPr/>
              </p:nvSpPr>
              <p:spPr>
                <a:xfrm>
                  <a:off x="1444542" y="3028290"/>
                  <a:ext cx="426399"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cs typeface="Segoe UI Semibold" panose="020B0702040204020203" pitchFamily="34" charset="0"/>
                    </a:rPr>
                    <a:t>LINUX</a:t>
                  </a:r>
                </a:p>
              </p:txBody>
            </p:sp>
            <p:sp>
              <p:nvSpPr>
                <p:cNvPr id="201" name="TextBox 200"/>
                <p:cNvSpPr txBox="1"/>
                <p:nvPr/>
              </p:nvSpPr>
              <p:spPr>
                <a:xfrm>
                  <a:off x="1449818" y="3175432"/>
                  <a:ext cx="750205"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cs typeface="Segoe UI Semibold" panose="020B0702040204020203" pitchFamily="34" charset="0"/>
                    </a:rPr>
                    <a:t>WINDOWS</a:t>
                  </a:r>
                </a:p>
              </p:txBody>
            </p:sp>
          </p:grpSp>
        </p:grpSp>
        <p:grpSp>
          <p:nvGrpSpPr>
            <p:cNvPr id="202" name="Group 201"/>
            <p:cNvGrpSpPr/>
            <p:nvPr/>
          </p:nvGrpSpPr>
          <p:grpSpPr>
            <a:xfrm>
              <a:off x="10688279" y="2427996"/>
              <a:ext cx="751702" cy="472872"/>
              <a:chOff x="1049656" y="3772472"/>
              <a:chExt cx="751702" cy="472872"/>
            </a:xfrm>
          </p:grpSpPr>
          <p:sp>
            <p:nvSpPr>
              <p:cNvPr id="203" name="TextBox 202"/>
              <p:cNvSpPr txBox="1"/>
              <p:nvPr/>
            </p:nvSpPr>
            <p:spPr>
              <a:xfrm>
                <a:off x="1049656" y="3772472"/>
                <a:ext cx="610745"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latin typeface="Segoe UI Semibold" panose="020B0702040204020203" pitchFamily="34" charset="0"/>
                    <a:cs typeface="Segoe UI Semibold" panose="020B0702040204020203" pitchFamily="34" charset="0"/>
                  </a:rPr>
                  <a:t>VMWare</a:t>
                </a:r>
              </a:p>
            </p:txBody>
          </p:sp>
          <p:grpSp>
            <p:nvGrpSpPr>
              <p:cNvPr id="204" name="Group 203"/>
              <p:cNvGrpSpPr/>
              <p:nvPr/>
            </p:nvGrpSpPr>
            <p:grpSpPr>
              <a:xfrm>
                <a:off x="1051153" y="3937286"/>
                <a:ext cx="750205" cy="308058"/>
                <a:chOff x="1481041" y="3867811"/>
                <a:chExt cx="750205" cy="308058"/>
              </a:xfrm>
            </p:grpSpPr>
            <p:sp>
              <p:nvSpPr>
                <p:cNvPr id="205" name="TextBox 204"/>
                <p:cNvSpPr txBox="1"/>
                <p:nvPr/>
              </p:nvSpPr>
              <p:spPr>
                <a:xfrm>
                  <a:off x="1481041" y="4009670"/>
                  <a:ext cx="750205"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cs typeface="Segoe UI Semibold" panose="020B0702040204020203" pitchFamily="34" charset="0"/>
                    </a:rPr>
                    <a:t>WINDOWS</a:t>
                  </a:r>
                </a:p>
              </p:txBody>
            </p:sp>
            <p:sp>
              <p:nvSpPr>
                <p:cNvPr id="206" name="TextBox 205"/>
                <p:cNvSpPr txBox="1"/>
                <p:nvPr/>
              </p:nvSpPr>
              <p:spPr>
                <a:xfrm>
                  <a:off x="1482577" y="3867811"/>
                  <a:ext cx="426399"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cs typeface="Segoe UI Semibold" panose="020B0702040204020203" pitchFamily="34" charset="0"/>
                    </a:rPr>
                    <a:t>LINUX</a:t>
                  </a:r>
                </a:p>
              </p:txBody>
            </p:sp>
          </p:grpSp>
        </p:grpSp>
        <p:sp>
          <p:nvSpPr>
            <p:cNvPr id="194" name="Freeform 86"/>
            <p:cNvSpPr>
              <a:spLocks/>
            </p:cNvSpPr>
            <p:nvPr/>
          </p:nvSpPr>
          <p:spPr bwMode="auto">
            <a:xfrm>
              <a:off x="7562302" y="3840868"/>
              <a:ext cx="2632131" cy="1600602"/>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rgbClr val="F8F8F8">
                <a:alpha val="62000"/>
              </a:srgbClr>
            </a:solidFill>
            <a:ln>
              <a:noFill/>
            </a:ln>
          </p:spPr>
          <p:txBody>
            <a:bodyPr vert="horz" wrap="square" lIns="86106" tIns="43052" rIns="86106" bIns="4305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93">
                <a:defRPr/>
              </a:pPr>
              <a:endParaRPr lang="en-US" sz="1128" dirty="0">
                <a:solidFill>
                  <a:schemeClr val="bg1"/>
                </a:solidFill>
                <a:latin typeface="Calibri" panose="020F0502020204030204"/>
              </a:endParaRPr>
            </a:p>
          </p:txBody>
        </p:sp>
        <p:sp>
          <p:nvSpPr>
            <p:cNvPr id="193" name="TextBox 192"/>
            <p:cNvSpPr txBox="1"/>
            <p:nvPr/>
          </p:nvSpPr>
          <p:spPr bwMode="auto">
            <a:xfrm>
              <a:off x="8192029" y="4588887"/>
              <a:ext cx="38030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9619" tIns="44809" rIns="89619" bIns="44809" numCol="1" rtlCol="0" anchor="ctr" anchorCtr="0" compatLnSpc="1">
              <a:prstTxWarp prst="textNoShape">
                <a:avLst/>
              </a:prstTxWarp>
              <a:spAutoFit/>
            </a:bodyPr>
            <a:lstStyle/>
            <a:p>
              <a:pPr algn="ctr" defTabSz="896117">
                <a:defRPr/>
              </a:pPr>
              <a:r>
                <a:rPr lang="en-US" sz="1764" kern="0" dirty="0">
                  <a:solidFill>
                    <a:schemeClr val="bg1"/>
                  </a:solidFill>
                </a:rPr>
                <a:t>Public and hosted clouds</a:t>
              </a:r>
            </a:p>
            <a:p>
              <a:pPr algn="ctr" defTabSz="896117">
                <a:defRPr/>
              </a:pPr>
              <a:r>
                <a:rPr lang="en-US" sz="1372" kern="0" dirty="0">
                  <a:solidFill>
                    <a:schemeClr val="bg1"/>
                  </a:solidFill>
                </a:rPr>
                <a:t>Azure or AWS</a:t>
              </a:r>
            </a:p>
          </p:txBody>
        </p:sp>
      </p:grpSp>
      <p:grpSp>
        <p:nvGrpSpPr>
          <p:cNvPr id="220" name="Group 219"/>
          <p:cNvGrpSpPr/>
          <p:nvPr/>
        </p:nvGrpSpPr>
        <p:grpSpPr>
          <a:xfrm>
            <a:off x="2872273" y="2236923"/>
            <a:ext cx="5149375" cy="3723186"/>
            <a:chOff x="2930631" y="1721729"/>
            <a:chExt cx="5253999" cy="3798833"/>
          </a:xfrm>
        </p:grpSpPr>
        <p:sp>
          <p:nvSpPr>
            <p:cNvPr id="75" name="Rectangle 74"/>
            <p:cNvSpPr/>
            <p:nvPr/>
          </p:nvSpPr>
          <p:spPr bwMode="auto">
            <a:xfrm>
              <a:off x="4323488" y="1721729"/>
              <a:ext cx="3789498" cy="350519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72">
                <a:lnSpc>
                  <a:spcPct val="90000"/>
                </a:lnSpc>
                <a:spcAft>
                  <a:spcPts val="575"/>
                </a:spcAft>
                <a:defRPr/>
              </a:pPr>
              <a:r>
                <a:rPr lang="en-US" sz="2352" kern="0" dirty="0">
                  <a:solidFill>
                    <a:schemeClr val="bg1"/>
                  </a:solidFill>
                  <a:latin typeface="Segoe UI Semilight" panose="020B0402040204020203" pitchFamily="34" charset="0"/>
                  <a:cs typeface="Segoe UI Semilight" panose="020B0402040204020203" pitchFamily="34" charset="0"/>
                </a:rPr>
                <a:t>Microsoft Operations Management Suite</a:t>
              </a:r>
            </a:p>
          </p:txBody>
        </p:sp>
        <p:sp>
          <p:nvSpPr>
            <p:cNvPr id="78" name="Freeform 86"/>
            <p:cNvSpPr>
              <a:spLocks/>
            </p:cNvSpPr>
            <p:nvPr/>
          </p:nvSpPr>
          <p:spPr bwMode="auto">
            <a:xfrm>
              <a:off x="2930631" y="3802632"/>
              <a:ext cx="2632131" cy="1600602"/>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rgbClr val="F8F8F8">
                <a:alpha val="62000"/>
              </a:srgbClr>
            </a:solidFill>
            <a:ln>
              <a:noFill/>
            </a:ln>
          </p:spPr>
          <p:txBody>
            <a:bodyPr vert="horz" wrap="square" lIns="86106" tIns="43052" rIns="86106" bIns="4305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93">
                <a:defRPr/>
              </a:pPr>
              <a:endParaRPr lang="en-US" sz="1128" dirty="0">
                <a:solidFill>
                  <a:srgbClr val="505050"/>
                </a:solidFill>
                <a:latin typeface="Calibri" panose="020F0502020204030204"/>
              </a:endParaRPr>
            </a:p>
          </p:txBody>
        </p:sp>
        <p:sp>
          <p:nvSpPr>
            <p:cNvPr id="79" name="Freeform 86"/>
            <p:cNvSpPr>
              <a:spLocks/>
            </p:cNvSpPr>
            <p:nvPr/>
          </p:nvSpPr>
          <p:spPr bwMode="auto">
            <a:xfrm>
              <a:off x="5179579" y="3641400"/>
              <a:ext cx="3005051" cy="1879162"/>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rgbClr val="F8F8F8">
                <a:alpha val="62000"/>
              </a:srgbClr>
            </a:solidFill>
            <a:ln>
              <a:noFill/>
            </a:ln>
          </p:spPr>
          <p:txBody>
            <a:bodyPr vert="horz" wrap="square" lIns="86106" tIns="43052" rIns="86106" bIns="4305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93">
                <a:defRPr/>
              </a:pPr>
              <a:endParaRPr lang="en-US" sz="1128" dirty="0">
                <a:solidFill>
                  <a:srgbClr val="505050"/>
                </a:solidFill>
                <a:latin typeface="Calibri" panose="020F0502020204030204"/>
              </a:endParaRPr>
            </a:p>
          </p:txBody>
        </p:sp>
        <p:pic>
          <p:nvPicPr>
            <p:cNvPr id="80" name="Picture 79"/>
            <p:cNvPicPr/>
            <p:nvPr/>
          </p:nvPicPr>
          <p:blipFill>
            <a:blip r:embed="rId3">
              <a:extLst>
                <a:ext uri="{28A0092B-C50C-407E-A947-70E740481C1C}">
                  <a14:useLocalDpi xmlns:a14="http://schemas.microsoft.com/office/drawing/2010/main" val="0"/>
                </a:ext>
              </a:extLst>
            </a:blip>
            <a:stretch>
              <a:fillRect/>
            </a:stretch>
          </p:blipFill>
          <p:spPr>
            <a:xfrm>
              <a:off x="5053019" y="3023397"/>
              <a:ext cx="2392810" cy="1558471"/>
            </a:xfrm>
            <a:prstGeom prst="rect">
              <a:avLst/>
            </a:prstGeom>
            <a:solidFill>
              <a:srgbClr val="0070C0"/>
            </a:solidFill>
          </p:spPr>
        </p:pic>
      </p:grpSp>
      <p:grpSp>
        <p:nvGrpSpPr>
          <p:cNvPr id="219" name="Group 218"/>
          <p:cNvGrpSpPr/>
          <p:nvPr/>
        </p:nvGrpSpPr>
        <p:grpSpPr>
          <a:xfrm>
            <a:off x="448096" y="2236939"/>
            <a:ext cx="3727278" cy="3435399"/>
            <a:chOff x="457200" y="1721729"/>
            <a:chExt cx="3803008" cy="3505199"/>
          </a:xfrm>
        </p:grpSpPr>
        <p:sp>
          <p:nvSpPr>
            <p:cNvPr id="8" name="Rectangle 7"/>
            <p:cNvSpPr/>
            <p:nvPr/>
          </p:nvSpPr>
          <p:spPr bwMode="auto">
            <a:xfrm>
              <a:off x="470710" y="1721729"/>
              <a:ext cx="3789498" cy="350519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72">
                <a:lnSpc>
                  <a:spcPct val="90000"/>
                </a:lnSpc>
                <a:spcAft>
                  <a:spcPts val="575"/>
                </a:spcAft>
                <a:defRPr/>
              </a:pPr>
              <a:r>
                <a:rPr lang="en-US" sz="2352" kern="0" dirty="0">
                  <a:solidFill>
                    <a:schemeClr val="bg1"/>
                  </a:solidFill>
                  <a:latin typeface="Segoe UI Semilight" panose="020B0402040204020203" pitchFamily="34" charset="0"/>
                  <a:cs typeface="Segoe UI Semilight" panose="020B0402040204020203" pitchFamily="34" charset="0"/>
                </a:rPr>
                <a:t>Microsoft System Center</a:t>
              </a:r>
            </a:p>
          </p:txBody>
        </p:sp>
        <p:sp>
          <p:nvSpPr>
            <p:cNvPr id="83" name="Rectangle 82"/>
            <p:cNvSpPr/>
            <p:nvPr/>
          </p:nvSpPr>
          <p:spPr bwMode="auto">
            <a:xfrm>
              <a:off x="2382358" y="2704782"/>
              <a:ext cx="1643141" cy="1793834"/>
            </a:xfrm>
            <a:prstGeom prst="rect">
              <a:avLst/>
            </a:prstGeom>
            <a:solidFill>
              <a:srgbClr val="F8F8F8">
                <a:alpha val="62000"/>
              </a:srgbClr>
            </a:solidFill>
            <a:ln>
              <a:noFill/>
            </a:ln>
          </p:spPr>
          <p:txBody>
            <a:bodyPr vert="horz" wrap="square" lIns="86106" tIns="43052" rIns="86106" bIns="43052" numCol="1" anchor="t" anchorCtr="0" compatLnSpc="1">
              <a:prstTxWarp prst="textNoShape">
                <a:avLst/>
              </a:prstTxWarp>
            </a:bodyPr>
            <a:lstStyle/>
            <a:p>
              <a:pPr defTabSz="896117"/>
              <a:endParaRPr lang="en-US" sz="1128" kern="0" dirty="0" err="1">
                <a:solidFill>
                  <a:schemeClr val="bg1"/>
                </a:solidFill>
                <a:latin typeface="Calibri" panose="020F0502020204030204"/>
              </a:endParaRPr>
            </a:p>
          </p:txBody>
        </p:sp>
        <p:sp>
          <p:nvSpPr>
            <p:cNvPr id="84" name="Rectangle 83"/>
            <p:cNvSpPr/>
            <p:nvPr/>
          </p:nvSpPr>
          <p:spPr bwMode="auto">
            <a:xfrm>
              <a:off x="750076" y="2704782"/>
              <a:ext cx="1643141" cy="17938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kern="0" dirty="0" err="1">
                <a:solidFill>
                  <a:schemeClr val="bg1"/>
                </a:solidFill>
                <a:latin typeface="Segoe Pro Display" panose="020B0502040504020203" pitchFamily="34" charset="0"/>
                <a:ea typeface="Segoe UI" pitchFamily="34" charset="0"/>
                <a:cs typeface="Segoe UI" pitchFamily="34" charset="0"/>
              </a:endParaRPr>
            </a:p>
          </p:txBody>
        </p:sp>
        <p:sp>
          <p:nvSpPr>
            <p:cNvPr id="184" name="TextBox 183"/>
            <p:cNvSpPr txBox="1"/>
            <p:nvPr/>
          </p:nvSpPr>
          <p:spPr>
            <a:xfrm>
              <a:off x="2510809" y="2786748"/>
              <a:ext cx="750205" cy="166199"/>
            </a:xfrm>
            <a:prstGeom prst="rect">
              <a:avLst/>
            </a:prstGeom>
            <a:noFill/>
          </p:spPr>
          <p:txBody>
            <a:bodyPr wrap="none" lIns="0" tIns="0" rIns="0" bIns="0" rtlCol="0">
              <a:spAutoFit/>
            </a:bodyPr>
            <a:lstStyle/>
            <a:p>
              <a:pPr algn="ctr" defTabSz="895872">
                <a:lnSpc>
                  <a:spcPct val="90000"/>
                </a:lnSpc>
                <a:spcAft>
                  <a:spcPts val="575"/>
                </a:spcAft>
                <a:defRPr/>
              </a:pPr>
              <a:r>
                <a:rPr lang="en-US" sz="1176" kern="0" dirty="0">
                  <a:solidFill>
                    <a:schemeClr val="bg1"/>
                  </a:solidFill>
                  <a:cs typeface="Segoe UI Semibold" panose="020B0702040204020203" pitchFamily="34" charset="0"/>
                </a:rPr>
                <a:t>WINDOWS</a:t>
              </a:r>
            </a:p>
          </p:txBody>
        </p:sp>
        <p:sp>
          <p:nvSpPr>
            <p:cNvPr id="185" name="TextBox 184"/>
            <p:cNvSpPr txBox="1"/>
            <p:nvPr/>
          </p:nvSpPr>
          <p:spPr>
            <a:xfrm>
              <a:off x="3445576" y="2786748"/>
              <a:ext cx="481958" cy="166199"/>
            </a:xfrm>
            <a:prstGeom prst="rect">
              <a:avLst/>
            </a:prstGeom>
            <a:noFill/>
          </p:spPr>
          <p:txBody>
            <a:bodyPr wrap="square" lIns="0" tIns="0" rIns="0" bIns="0" rtlCol="0">
              <a:spAutoFit/>
            </a:bodyPr>
            <a:lstStyle/>
            <a:p>
              <a:pPr algn="ctr" defTabSz="895872">
                <a:lnSpc>
                  <a:spcPct val="90000"/>
                </a:lnSpc>
                <a:spcAft>
                  <a:spcPts val="575"/>
                </a:spcAft>
                <a:defRPr/>
              </a:pPr>
              <a:r>
                <a:rPr lang="en-US" sz="1176" kern="0" dirty="0">
                  <a:solidFill>
                    <a:schemeClr val="bg1"/>
                  </a:solidFill>
                  <a:cs typeface="Segoe UI Semibold" panose="020B0702040204020203" pitchFamily="34" charset="0"/>
                </a:rPr>
                <a:t>LINUX</a:t>
              </a:r>
            </a:p>
          </p:txBody>
        </p:sp>
        <p:sp>
          <p:nvSpPr>
            <p:cNvPr id="179" name="Rounded Rectangle 122"/>
            <p:cNvSpPr/>
            <p:nvPr/>
          </p:nvSpPr>
          <p:spPr bwMode="auto">
            <a:xfrm>
              <a:off x="897387" y="2854638"/>
              <a:ext cx="1348518" cy="677797"/>
            </a:xfrm>
            <a:prstGeom prst="roundRect">
              <a:avLst>
                <a:gd name="adj" fmla="val 0"/>
              </a:avLst>
            </a:prstGeom>
            <a:solidFill>
              <a:srgbClr val="FEFC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764" kern="0" dirty="0">
                <a:solidFill>
                  <a:schemeClr val="bg1"/>
                </a:solidFill>
                <a:latin typeface="Segoe Pro Display" panose="020B0502040504020203" pitchFamily="34" charset="0"/>
              </a:endParaRPr>
            </a:p>
          </p:txBody>
        </p:sp>
        <p:sp>
          <p:nvSpPr>
            <p:cNvPr id="160" name="Rounded Rectangle 118"/>
            <p:cNvSpPr/>
            <p:nvPr/>
          </p:nvSpPr>
          <p:spPr bwMode="auto">
            <a:xfrm>
              <a:off x="897387" y="3671507"/>
              <a:ext cx="1348518" cy="681454"/>
            </a:xfrm>
            <a:prstGeom prst="roundRect">
              <a:avLst>
                <a:gd name="adj" fmla="val 0"/>
              </a:avLst>
            </a:prstGeom>
            <a:solidFill>
              <a:srgbClr val="FEFC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764" kern="0" dirty="0">
                <a:solidFill>
                  <a:schemeClr val="bg1"/>
                </a:solidFill>
                <a:latin typeface="Segoe Pro Display" panose="020B0502040504020203" pitchFamily="34" charset="0"/>
              </a:endParaRPr>
            </a:p>
          </p:txBody>
        </p:sp>
        <p:grpSp>
          <p:nvGrpSpPr>
            <p:cNvPr id="14" name="Group 13"/>
            <p:cNvGrpSpPr/>
            <p:nvPr/>
          </p:nvGrpSpPr>
          <p:grpSpPr>
            <a:xfrm>
              <a:off x="1049656" y="3789648"/>
              <a:ext cx="751702" cy="472872"/>
              <a:chOff x="1049656" y="3772472"/>
              <a:chExt cx="751702" cy="472872"/>
            </a:xfrm>
          </p:grpSpPr>
          <p:sp>
            <p:nvSpPr>
              <p:cNvPr id="161" name="TextBox 160"/>
              <p:cNvSpPr txBox="1"/>
              <p:nvPr/>
            </p:nvSpPr>
            <p:spPr>
              <a:xfrm>
                <a:off x="1049656" y="3772472"/>
                <a:ext cx="610745"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latin typeface="Segoe UI Semibold" panose="020B0702040204020203" pitchFamily="34" charset="0"/>
                    <a:cs typeface="Segoe UI Semibold" panose="020B0702040204020203" pitchFamily="34" charset="0"/>
                  </a:rPr>
                  <a:t>VMWare</a:t>
                </a:r>
              </a:p>
            </p:txBody>
          </p:sp>
          <p:grpSp>
            <p:nvGrpSpPr>
              <p:cNvPr id="12" name="Group 11"/>
              <p:cNvGrpSpPr/>
              <p:nvPr/>
            </p:nvGrpSpPr>
            <p:grpSpPr>
              <a:xfrm>
                <a:off x="1051153" y="3937286"/>
                <a:ext cx="750205" cy="308058"/>
                <a:chOff x="1481041" y="3867811"/>
                <a:chExt cx="750205" cy="308058"/>
              </a:xfrm>
            </p:grpSpPr>
            <p:sp>
              <p:nvSpPr>
                <p:cNvPr id="177" name="TextBox 176"/>
                <p:cNvSpPr txBox="1"/>
                <p:nvPr/>
              </p:nvSpPr>
              <p:spPr>
                <a:xfrm>
                  <a:off x="1481041" y="4009670"/>
                  <a:ext cx="750205"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cs typeface="Segoe UI Semibold" panose="020B0702040204020203" pitchFamily="34" charset="0"/>
                    </a:rPr>
                    <a:t>WINDOWS</a:t>
                  </a:r>
                </a:p>
              </p:txBody>
            </p:sp>
            <p:sp>
              <p:nvSpPr>
                <p:cNvPr id="178" name="TextBox 177"/>
                <p:cNvSpPr txBox="1"/>
                <p:nvPr/>
              </p:nvSpPr>
              <p:spPr>
                <a:xfrm>
                  <a:off x="1482577" y="3867811"/>
                  <a:ext cx="426399"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cs typeface="Segoe UI Semibold" panose="020B0702040204020203" pitchFamily="34" charset="0"/>
                    </a:rPr>
                    <a:t>LINUX</a:t>
                  </a:r>
                </a:p>
              </p:txBody>
            </p:sp>
          </p:grpSp>
        </p:grpSp>
        <p:grpSp>
          <p:nvGrpSpPr>
            <p:cNvPr id="15" name="Group 14"/>
            <p:cNvGrpSpPr/>
            <p:nvPr/>
          </p:nvGrpSpPr>
          <p:grpSpPr>
            <a:xfrm>
              <a:off x="1049656" y="2972224"/>
              <a:ext cx="760175" cy="470325"/>
              <a:chOff x="1049656" y="2953774"/>
              <a:chExt cx="760175" cy="470325"/>
            </a:xfrm>
          </p:grpSpPr>
          <p:sp>
            <p:nvSpPr>
              <p:cNvPr id="180" name="TextBox 179"/>
              <p:cNvSpPr txBox="1"/>
              <p:nvPr/>
            </p:nvSpPr>
            <p:spPr>
              <a:xfrm>
                <a:off x="1049656" y="2953774"/>
                <a:ext cx="629981"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latin typeface="Segoe UI Semibold" panose="020B0702040204020203" pitchFamily="34" charset="0"/>
                    <a:cs typeface="Segoe UI Semibold" panose="020B0702040204020203" pitchFamily="34" charset="0"/>
                  </a:rPr>
                  <a:t>HYPER-V</a:t>
                </a:r>
              </a:p>
            </p:txBody>
          </p:sp>
          <p:grpSp>
            <p:nvGrpSpPr>
              <p:cNvPr id="13" name="Group 12"/>
              <p:cNvGrpSpPr/>
              <p:nvPr/>
            </p:nvGrpSpPr>
            <p:grpSpPr>
              <a:xfrm>
                <a:off x="1054350" y="3097812"/>
                <a:ext cx="755481" cy="326287"/>
                <a:chOff x="1444542" y="3015344"/>
                <a:chExt cx="755481" cy="326287"/>
              </a:xfrm>
            </p:grpSpPr>
            <p:sp>
              <p:nvSpPr>
                <p:cNvPr id="182" name="TextBox 181"/>
                <p:cNvSpPr txBox="1"/>
                <p:nvPr/>
              </p:nvSpPr>
              <p:spPr>
                <a:xfrm>
                  <a:off x="1444542" y="3015344"/>
                  <a:ext cx="426399"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cs typeface="Segoe UI Semibold" panose="020B0702040204020203" pitchFamily="34" charset="0"/>
                    </a:rPr>
                    <a:t>LINUX</a:t>
                  </a:r>
                </a:p>
              </p:txBody>
            </p:sp>
            <p:sp>
              <p:nvSpPr>
                <p:cNvPr id="181" name="TextBox 180"/>
                <p:cNvSpPr txBox="1"/>
                <p:nvPr/>
              </p:nvSpPr>
              <p:spPr>
                <a:xfrm>
                  <a:off x="1449818" y="3175432"/>
                  <a:ext cx="750205"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cs typeface="Segoe UI Semibold" panose="020B0702040204020203" pitchFamily="34" charset="0"/>
                    </a:rPr>
                    <a:t>WINDOWS</a:t>
                  </a:r>
                </a:p>
              </p:txBody>
            </p:sp>
          </p:grpSp>
        </p:grpSp>
        <p:sp>
          <p:nvSpPr>
            <p:cNvPr id="192" name="TextBox 191"/>
            <p:cNvSpPr txBox="1"/>
            <p:nvPr/>
          </p:nvSpPr>
          <p:spPr bwMode="auto">
            <a:xfrm>
              <a:off x="457200" y="4588887"/>
              <a:ext cx="38030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9619" tIns="44809" rIns="89619" bIns="44809" numCol="1" rtlCol="0" anchor="ctr" anchorCtr="0" compatLnSpc="1">
              <a:prstTxWarp prst="textNoShape">
                <a:avLst/>
              </a:prstTxWarp>
              <a:spAutoFit/>
            </a:bodyPr>
            <a:lstStyle/>
            <a:p>
              <a:pPr algn="ctr" defTabSz="896117">
                <a:defRPr/>
              </a:pPr>
              <a:r>
                <a:rPr lang="en-US" sz="1764" kern="0" dirty="0">
                  <a:solidFill>
                    <a:schemeClr val="bg1"/>
                  </a:solidFill>
                </a:rPr>
                <a:t>On-premises datacenter</a:t>
              </a:r>
            </a:p>
          </p:txBody>
        </p:sp>
        <p:grpSp>
          <p:nvGrpSpPr>
            <p:cNvPr id="21" name="Group 8"/>
            <p:cNvGrpSpPr>
              <a:grpSpLocks noChangeAspect="1"/>
            </p:cNvGrpSpPr>
            <p:nvPr/>
          </p:nvGrpSpPr>
          <p:grpSpPr bwMode="auto">
            <a:xfrm>
              <a:off x="2639166" y="3269265"/>
              <a:ext cx="1132080" cy="1092088"/>
              <a:chOff x="13" y="11"/>
              <a:chExt cx="368" cy="355"/>
            </a:xfrm>
          </p:grpSpPr>
          <p:sp>
            <p:nvSpPr>
              <p:cNvPr id="23" name="Rectangle 9"/>
              <p:cNvSpPr>
                <a:spLocks noChangeArrowheads="1"/>
              </p:cNvSpPr>
              <p:nvPr/>
            </p:nvSpPr>
            <p:spPr bwMode="auto">
              <a:xfrm>
                <a:off x="134" y="45"/>
                <a:ext cx="165" cy="321"/>
              </a:xfrm>
              <a:prstGeom prst="rect">
                <a:avLst/>
              </a:pr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4" name="Freeform 10"/>
              <p:cNvSpPr>
                <a:spLocks/>
              </p:cNvSpPr>
              <p:nvPr/>
            </p:nvSpPr>
            <p:spPr bwMode="auto">
              <a:xfrm>
                <a:off x="13" y="126"/>
                <a:ext cx="92" cy="240"/>
              </a:xfrm>
              <a:custGeom>
                <a:avLst/>
                <a:gdLst>
                  <a:gd name="T0" fmla="*/ 92 w 92"/>
                  <a:gd name="T1" fmla="*/ 240 h 240"/>
                  <a:gd name="T2" fmla="*/ 0 w 92"/>
                  <a:gd name="T3" fmla="*/ 240 h 240"/>
                  <a:gd name="T4" fmla="*/ 0 w 92"/>
                  <a:gd name="T5" fmla="*/ 0 h 240"/>
                  <a:gd name="T6" fmla="*/ 92 w 92"/>
                  <a:gd name="T7" fmla="*/ 0 h 240"/>
                </a:gdLst>
                <a:ahLst/>
                <a:cxnLst>
                  <a:cxn ang="0">
                    <a:pos x="T0" y="T1"/>
                  </a:cxn>
                  <a:cxn ang="0">
                    <a:pos x="T2" y="T3"/>
                  </a:cxn>
                  <a:cxn ang="0">
                    <a:pos x="T4" y="T5"/>
                  </a:cxn>
                  <a:cxn ang="0">
                    <a:pos x="T6" y="T7"/>
                  </a:cxn>
                </a:cxnLst>
                <a:rect l="0" t="0" r="r" b="b"/>
                <a:pathLst>
                  <a:path w="92" h="240">
                    <a:moveTo>
                      <a:pt x="92" y="240"/>
                    </a:moveTo>
                    <a:lnTo>
                      <a:pt x="0" y="240"/>
                    </a:lnTo>
                    <a:lnTo>
                      <a:pt x="0" y="0"/>
                    </a:lnTo>
                    <a:lnTo>
                      <a:pt x="92" y="0"/>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5" name="Freeform 11"/>
              <p:cNvSpPr>
                <a:spLocks/>
              </p:cNvSpPr>
              <p:nvPr/>
            </p:nvSpPr>
            <p:spPr bwMode="auto">
              <a:xfrm>
                <a:off x="328" y="212"/>
                <a:ext cx="53" cy="154"/>
              </a:xfrm>
              <a:custGeom>
                <a:avLst/>
                <a:gdLst>
                  <a:gd name="T0" fmla="*/ 0 w 53"/>
                  <a:gd name="T1" fmla="*/ 154 h 154"/>
                  <a:gd name="T2" fmla="*/ 53 w 53"/>
                  <a:gd name="T3" fmla="*/ 154 h 154"/>
                  <a:gd name="T4" fmla="*/ 53 w 53"/>
                  <a:gd name="T5" fmla="*/ 0 h 154"/>
                  <a:gd name="T6" fmla="*/ 0 w 53"/>
                  <a:gd name="T7" fmla="*/ 0 h 154"/>
                </a:gdLst>
                <a:ahLst/>
                <a:cxnLst>
                  <a:cxn ang="0">
                    <a:pos x="T0" y="T1"/>
                  </a:cxn>
                  <a:cxn ang="0">
                    <a:pos x="T2" y="T3"/>
                  </a:cxn>
                  <a:cxn ang="0">
                    <a:pos x="T4" y="T5"/>
                  </a:cxn>
                  <a:cxn ang="0">
                    <a:pos x="T6" y="T7"/>
                  </a:cxn>
                </a:cxnLst>
                <a:rect l="0" t="0" r="r" b="b"/>
                <a:pathLst>
                  <a:path w="53" h="154">
                    <a:moveTo>
                      <a:pt x="0" y="154"/>
                    </a:moveTo>
                    <a:lnTo>
                      <a:pt x="53" y="154"/>
                    </a:lnTo>
                    <a:lnTo>
                      <a:pt x="53" y="0"/>
                    </a:lnTo>
                    <a:lnTo>
                      <a:pt x="0" y="0"/>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6" name="Freeform 12"/>
              <p:cNvSpPr>
                <a:spLocks/>
              </p:cNvSpPr>
              <p:nvPr/>
            </p:nvSpPr>
            <p:spPr bwMode="auto">
              <a:xfrm>
                <a:off x="197" y="308"/>
                <a:ext cx="40" cy="5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7" name="Rectangle 13"/>
              <p:cNvSpPr>
                <a:spLocks noChangeArrowheads="1"/>
              </p:cNvSpPr>
              <p:nvPr/>
            </p:nvSpPr>
            <p:spPr bwMode="auto">
              <a:xfrm>
                <a:off x="166" y="11"/>
                <a:ext cx="46" cy="34"/>
              </a:xfrm>
              <a:prstGeom prst="rect">
                <a:avLst/>
              </a:pr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8" name="Rectangle 14"/>
              <p:cNvSpPr>
                <a:spLocks noChangeArrowheads="1"/>
              </p:cNvSpPr>
              <p:nvPr/>
            </p:nvSpPr>
            <p:spPr bwMode="auto">
              <a:xfrm>
                <a:off x="255" y="74"/>
                <a:ext cx="17"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9" name="Rectangle 15"/>
              <p:cNvSpPr>
                <a:spLocks noChangeArrowheads="1"/>
              </p:cNvSpPr>
              <p:nvPr/>
            </p:nvSpPr>
            <p:spPr bwMode="auto">
              <a:xfrm>
                <a:off x="255" y="118"/>
                <a:ext cx="17"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30" name="Rectangle 16"/>
              <p:cNvSpPr>
                <a:spLocks noChangeArrowheads="1"/>
              </p:cNvSpPr>
              <p:nvPr/>
            </p:nvSpPr>
            <p:spPr bwMode="auto">
              <a:xfrm>
                <a:off x="255" y="160"/>
                <a:ext cx="17" cy="16"/>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31" name="Rectangle 17"/>
              <p:cNvSpPr>
                <a:spLocks noChangeArrowheads="1"/>
              </p:cNvSpPr>
              <p:nvPr/>
            </p:nvSpPr>
            <p:spPr bwMode="auto">
              <a:xfrm>
                <a:off x="255" y="204"/>
                <a:ext cx="17" cy="16"/>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64" name="Rectangle 18"/>
              <p:cNvSpPr>
                <a:spLocks noChangeArrowheads="1"/>
              </p:cNvSpPr>
              <p:nvPr/>
            </p:nvSpPr>
            <p:spPr bwMode="auto">
              <a:xfrm>
                <a:off x="255" y="245"/>
                <a:ext cx="17"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65" name="Rectangle 19"/>
              <p:cNvSpPr>
                <a:spLocks noChangeArrowheads="1"/>
              </p:cNvSpPr>
              <p:nvPr/>
            </p:nvSpPr>
            <p:spPr bwMode="auto">
              <a:xfrm>
                <a:off x="162" y="74"/>
                <a:ext cx="16"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66" name="Rectangle 20"/>
              <p:cNvSpPr>
                <a:spLocks noChangeArrowheads="1"/>
              </p:cNvSpPr>
              <p:nvPr/>
            </p:nvSpPr>
            <p:spPr bwMode="auto">
              <a:xfrm>
                <a:off x="162" y="118"/>
                <a:ext cx="16"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67" name="Rectangle 21"/>
              <p:cNvSpPr>
                <a:spLocks noChangeArrowheads="1"/>
              </p:cNvSpPr>
              <p:nvPr/>
            </p:nvSpPr>
            <p:spPr bwMode="auto">
              <a:xfrm>
                <a:off x="162" y="160"/>
                <a:ext cx="16" cy="16"/>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68" name="Rectangle 22"/>
              <p:cNvSpPr>
                <a:spLocks noChangeArrowheads="1"/>
              </p:cNvSpPr>
              <p:nvPr/>
            </p:nvSpPr>
            <p:spPr bwMode="auto">
              <a:xfrm>
                <a:off x="162" y="204"/>
                <a:ext cx="16" cy="16"/>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69" name="Rectangle 23"/>
              <p:cNvSpPr>
                <a:spLocks noChangeArrowheads="1"/>
              </p:cNvSpPr>
              <p:nvPr/>
            </p:nvSpPr>
            <p:spPr bwMode="auto">
              <a:xfrm>
                <a:off x="162" y="245"/>
                <a:ext cx="16"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70" name="Rectangle 24"/>
              <p:cNvSpPr>
                <a:spLocks noChangeArrowheads="1"/>
              </p:cNvSpPr>
              <p:nvPr/>
            </p:nvSpPr>
            <p:spPr bwMode="auto">
              <a:xfrm>
                <a:off x="207" y="74"/>
                <a:ext cx="17"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71" name="Rectangle 25"/>
              <p:cNvSpPr>
                <a:spLocks noChangeArrowheads="1"/>
              </p:cNvSpPr>
              <p:nvPr/>
            </p:nvSpPr>
            <p:spPr bwMode="auto">
              <a:xfrm>
                <a:off x="207" y="118"/>
                <a:ext cx="17"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72" name="Rectangle 26"/>
              <p:cNvSpPr>
                <a:spLocks noChangeArrowheads="1"/>
              </p:cNvSpPr>
              <p:nvPr/>
            </p:nvSpPr>
            <p:spPr bwMode="auto">
              <a:xfrm>
                <a:off x="207" y="160"/>
                <a:ext cx="17" cy="16"/>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73" name="Rectangle 27"/>
              <p:cNvSpPr>
                <a:spLocks noChangeArrowheads="1"/>
              </p:cNvSpPr>
              <p:nvPr/>
            </p:nvSpPr>
            <p:spPr bwMode="auto">
              <a:xfrm>
                <a:off x="207" y="204"/>
                <a:ext cx="17" cy="16"/>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74" name="Rectangle 28"/>
              <p:cNvSpPr>
                <a:spLocks noChangeArrowheads="1"/>
              </p:cNvSpPr>
              <p:nvPr/>
            </p:nvSpPr>
            <p:spPr bwMode="auto">
              <a:xfrm>
                <a:off x="207" y="245"/>
                <a:ext cx="17"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77" name="Rectangle 29"/>
              <p:cNvSpPr>
                <a:spLocks noChangeArrowheads="1"/>
              </p:cNvSpPr>
              <p:nvPr/>
            </p:nvSpPr>
            <p:spPr bwMode="auto">
              <a:xfrm>
                <a:off x="43" y="160"/>
                <a:ext cx="16" cy="16"/>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07" name="Rectangle 30"/>
              <p:cNvSpPr>
                <a:spLocks noChangeArrowheads="1"/>
              </p:cNvSpPr>
              <p:nvPr/>
            </p:nvSpPr>
            <p:spPr bwMode="auto">
              <a:xfrm>
                <a:off x="43" y="204"/>
                <a:ext cx="16" cy="16"/>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08" name="Rectangle 31"/>
              <p:cNvSpPr>
                <a:spLocks noChangeArrowheads="1"/>
              </p:cNvSpPr>
              <p:nvPr/>
            </p:nvSpPr>
            <p:spPr bwMode="auto">
              <a:xfrm>
                <a:off x="43" y="245"/>
                <a:ext cx="16"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09" name="Rectangle 32"/>
              <p:cNvSpPr>
                <a:spLocks noChangeArrowheads="1"/>
              </p:cNvSpPr>
              <p:nvPr/>
            </p:nvSpPr>
            <p:spPr bwMode="auto">
              <a:xfrm>
                <a:off x="89" y="160"/>
                <a:ext cx="16" cy="16"/>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10" name="Rectangle 33"/>
              <p:cNvSpPr>
                <a:spLocks noChangeArrowheads="1"/>
              </p:cNvSpPr>
              <p:nvPr/>
            </p:nvSpPr>
            <p:spPr bwMode="auto">
              <a:xfrm>
                <a:off x="89" y="204"/>
                <a:ext cx="16" cy="16"/>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11" name="Rectangle 34"/>
              <p:cNvSpPr>
                <a:spLocks noChangeArrowheads="1"/>
              </p:cNvSpPr>
              <p:nvPr/>
            </p:nvSpPr>
            <p:spPr bwMode="auto">
              <a:xfrm>
                <a:off x="89" y="245"/>
                <a:ext cx="16"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12" name="Rectangle 35"/>
              <p:cNvSpPr>
                <a:spLocks noChangeArrowheads="1"/>
              </p:cNvSpPr>
              <p:nvPr/>
            </p:nvSpPr>
            <p:spPr bwMode="auto">
              <a:xfrm>
                <a:off x="43" y="289"/>
                <a:ext cx="16"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13" name="Rectangle 36"/>
              <p:cNvSpPr>
                <a:spLocks noChangeArrowheads="1"/>
              </p:cNvSpPr>
              <p:nvPr/>
            </p:nvSpPr>
            <p:spPr bwMode="auto">
              <a:xfrm>
                <a:off x="89" y="289"/>
                <a:ext cx="16"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grpSp>
        <p:sp>
          <p:nvSpPr>
            <p:cNvPr id="217" name="Freeform 40"/>
            <p:cNvSpPr>
              <a:spLocks noEditPoints="1"/>
            </p:cNvSpPr>
            <p:nvPr/>
          </p:nvSpPr>
          <p:spPr bwMode="auto">
            <a:xfrm>
              <a:off x="2528717" y="2976798"/>
              <a:ext cx="334561" cy="352431"/>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18" name="Freeform 40"/>
            <p:cNvSpPr>
              <a:spLocks noEditPoints="1"/>
            </p:cNvSpPr>
            <p:nvPr/>
          </p:nvSpPr>
          <p:spPr bwMode="auto">
            <a:xfrm>
              <a:off x="3566815" y="2976798"/>
              <a:ext cx="334561" cy="352431"/>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grpSp>
      <p:sp>
        <p:nvSpPr>
          <p:cNvPr id="4" name="Title 3"/>
          <p:cNvSpPr>
            <a:spLocks noGrp="1"/>
          </p:cNvSpPr>
          <p:nvPr>
            <p:ph type="title"/>
          </p:nvPr>
        </p:nvSpPr>
        <p:spPr>
          <a:xfrm>
            <a:off x="1240594" y="628484"/>
            <a:ext cx="10500135" cy="689111"/>
          </a:xfrm>
        </p:spPr>
        <p:txBody>
          <a:bodyPr>
            <a:normAutofit fontScale="90000"/>
          </a:bodyPr>
          <a:lstStyle/>
          <a:p>
            <a:r>
              <a:rPr lang="en-US" dirty="0"/>
              <a:t>Microsoft hybrid cloud management</a:t>
            </a:r>
            <a:br>
              <a:rPr lang="en-US" dirty="0"/>
            </a:br>
            <a:r>
              <a:rPr lang="en-US" sz="2646" spc="0" dirty="0">
                <a:solidFill>
                  <a:schemeClr val="accent2">
                    <a:lumMod val="50000"/>
                  </a:schemeClr>
                </a:solidFill>
                <a:latin typeface="Segoe Pro Display SemiLight" panose="020B0402040204020203" pitchFamily="34" charset="0"/>
                <a:ea typeface="Segoe UI" charset="0"/>
                <a:cs typeface="Segoe UI" charset="0"/>
              </a:rPr>
              <a:t>Simplified guest and workload management, on-premises and in the cloud</a:t>
            </a:r>
            <a:br>
              <a:rPr lang="en-US" sz="2646" spc="0" dirty="0">
                <a:gradFill>
                  <a:gsLst>
                    <a:gs pos="0">
                      <a:schemeClr val="tx2"/>
                    </a:gs>
                    <a:gs pos="100000">
                      <a:schemeClr val="tx2"/>
                    </a:gs>
                  </a:gsLst>
                  <a:lin ang="13800000" scaled="0"/>
                </a:gradFill>
                <a:latin typeface="Segoe Pro Display SemiLight" panose="020B0402040204020203" pitchFamily="34" charset="0"/>
                <a:ea typeface="Segoe UI" charset="0"/>
                <a:cs typeface="Segoe UI" charset="0"/>
              </a:rPr>
            </a:br>
            <a:br>
              <a:rPr lang="en-US" sz="2646" spc="0" dirty="0">
                <a:gradFill>
                  <a:gsLst>
                    <a:gs pos="0">
                      <a:schemeClr val="tx2"/>
                    </a:gs>
                    <a:gs pos="100000">
                      <a:schemeClr val="tx2"/>
                    </a:gs>
                  </a:gsLst>
                  <a:lin ang="13800000" scaled="0"/>
                </a:gradFill>
                <a:latin typeface="Segoe Pro Display SemiLight" panose="020B0402040204020203" pitchFamily="34" charset="0"/>
                <a:ea typeface="Segoe UI" charset="0"/>
                <a:cs typeface="Segoe UI" charset="0"/>
              </a:rPr>
            </a:br>
            <a:br>
              <a:rPr lang="en-US" sz="2646" spc="0" dirty="0">
                <a:gradFill>
                  <a:gsLst>
                    <a:gs pos="0">
                      <a:schemeClr val="tx2"/>
                    </a:gs>
                    <a:gs pos="100000">
                      <a:schemeClr val="tx2"/>
                    </a:gs>
                  </a:gsLst>
                  <a:lin ang="13800000" scaled="0"/>
                </a:gradFill>
                <a:latin typeface="Segoe Pro Display SemiLight" panose="020B0402040204020203" pitchFamily="34" charset="0"/>
                <a:ea typeface="Segoe UI" charset="0"/>
                <a:cs typeface="Segoe UI" charset="0"/>
              </a:rPr>
            </a:br>
            <a:endParaRPr lang="en-US" sz="2646" spc="0" dirty="0">
              <a:gradFill>
                <a:gsLst>
                  <a:gs pos="0">
                    <a:schemeClr val="tx2"/>
                  </a:gs>
                  <a:gs pos="100000">
                    <a:schemeClr val="tx2"/>
                  </a:gs>
                </a:gsLst>
                <a:lin ang="13800000" scaled="0"/>
              </a:gradFill>
              <a:latin typeface="Segoe Pro Display SemiLight" panose="020B0402040204020203" pitchFamily="34" charset="0"/>
            </a:endParaRPr>
          </a:p>
        </p:txBody>
      </p:sp>
      <p:sp>
        <p:nvSpPr>
          <p:cNvPr id="6" name="TextBox 5"/>
          <p:cNvSpPr txBox="1"/>
          <p:nvPr/>
        </p:nvSpPr>
        <p:spPr bwMode="auto">
          <a:xfrm>
            <a:off x="0" y="5905919"/>
            <a:ext cx="12188825" cy="1179302"/>
          </a:xfrm>
          <a:prstGeom prst="rect">
            <a:avLst/>
          </a:prstGeom>
          <a:solidFill>
            <a:schemeClr val="accent2">
              <a:lumMod val="50000"/>
            </a:schemeClr>
          </a:solidFill>
          <a:ln>
            <a:noFill/>
          </a:ln>
          <a:extLst>
            <a:ext uri="{FAA26D3D-D897-4be2-8F04-BA451C77F1D7}">
              <ma14:placeholderFlag xmlns="" xmlns:ma14="http://schemas.microsoft.com/office/mac/drawingml/2011/main" val="1"/>
            </a:ext>
          </a:extLst>
        </p:spPr>
        <p:txBody>
          <a:bodyPr vert="horz" wrap="square" lIns="448095" tIns="45701" rIns="91403" bIns="45701" numCol="1" rtlCol="0" anchor="ctr" anchorCtr="0" compatLnSpc="1">
            <a:prstTxWarp prst="textNoShape">
              <a:avLst/>
            </a:prstTxWarp>
            <a:noAutofit/>
          </a:bodyPr>
          <a:lstStyle/>
          <a:p>
            <a:pPr algn="ctr" defTabSz="913951">
              <a:defRPr/>
            </a:pPr>
            <a:r>
              <a:rPr lang="en-US" sz="1960" kern="0" dirty="0">
                <a:gradFill>
                  <a:gsLst>
                    <a:gs pos="0">
                      <a:srgbClr val="F8F8F8"/>
                    </a:gs>
                    <a:gs pos="100000">
                      <a:srgbClr val="F8F8F8"/>
                    </a:gs>
                  </a:gsLst>
                  <a:lin ang="13800000" scaled="0"/>
                </a:gradFill>
                <a:latin typeface="Segoe UI Semilight" panose="020B0402040204020203" pitchFamily="34" charset="0"/>
                <a:cs typeface="Segoe UI Semilight" panose="020B0402040204020203" pitchFamily="34" charset="0"/>
              </a:rPr>
              <a:t>Log analytics, desired state configuration, automation, security, backup, site recovery</a:t>
            </a:r>
          </a:p>
        </p:txBody>
      </p:sp>
    </p:spTree>
    <p:extLst>
      <p:ext uri="{BB962C8B-B14F-4D97-AF65-F5344CB8AC3E}">
        <p14:creationId xmlns:p14="http://schemas.microsoft.com/office/powerpoint/2010/main" val="15089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19"/>
                                        </p:tgtEl>
                                        <p:attrNameLst>
                                          <p:attrName>style.visibility</p:attrName>
                                        </p:attrNameLst>
                                      </p:cBhvr>
                                      <p:to>
                                        <p:strVal val="visible"/>
                                      </p:to>
                                    </p:set>
                                    <p:anim calcmode="lin" valueType="num">
                                      <p:cBhvr additive="base">
                                        <p:cTn id="7" dur="750" fill="hold"/>
                                        <p:tgtEl>
                                          <p:spTgt spid="219"/>
                                        </p:tgtEl>
                                        <p:attrNameLst>
                                          <p:attrName>ppt_x</p:attrName>
                                        </p:attrNameLst>
                                      </p:cBhvr>
                                      <p:tavLst>
                                        <p:tav tm="0">
                                          <p:val>
                                            <p:strVal val="#ppt_x"/>
                                          </p:val>
                                        </p:tav>
                                        <p:tav tm="100000">
                                          <p:val>
                                            <p:strVal val="#ppt_x"/>
                                          </p:val>
                                        </p:tav>
                                      </p:tavLst>
                                    </p:anim>
                                    <p:anim calcmode="lin" valueType="num">
                                      <p:cBhvr additive="base">
                                        <p:cTn id="8" dur="750" fill="hold"/>
                                        <p:tgtEl>
                                          <p:spTgt spid="21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00"/>
                                  </p:stCondLst>
                                  <p:childTnLst>
                                    <p:set>
                                      <p:cBhvr>
                                        <p:cTn id="10" dur="1" fill="hold">
                                          <p:stCondLst>
                                            <p:cond delay="0"/>
                                          </p:stCondLst>
                                        </p:cTn>
                                        <p:tgtEl>
                                          <p:spTgt spid="220"/>
                                        </p:tgtEl>
                                        <p:attrNameLst>
                                          <p:attrName>style.visibility</p:attrName>
                                        </p:attrNameLst>
                                      </p:cBhvr>
                                      <p:to>
                                        <p:strVal val="visible"/>
                                      </p:to>
                                    </p:set>
                                    <p:anim calcmode="lin" valueType="num">
                                      <p:cBhvr additive="base">
                                        <p:cTn id="11" dur="750" fill="hold"/>
                                        <p:tgtEl>
                                          <p:spTgt spid="220"/>
                                        </p:tgtEl>
                                        <p:attrNameLst>
                                          <p:attrName>ppt_x</p:attrName>
                                        </p:attrNameLst>
                                      </p:cBhvr>
                                      <p:tavLst>
                                        <p:tav tm="0">
                                          <p:val>
                                            <p:strVal val="#ppt_x"/>
                                          </p:val>
                                        </p:tav>
                                        <p:tav tm="100000">
                                          <p:val>
                                            <p:strVal val="#ppt_x"/>
                                          </p:val>
                                        </p:tav>
                                      </p:tavLst>
                                    </p:anim>
                                    <p:anim calcmode="lin" valueType="num">
                                      <p:cBhvr additive="base">
                                        <p:cTn id="12" dur="750" fill="hold"/>
                                        <p:tgtEl>
                                          <p:spTgt spid="220"/>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400"/>
                                  </p:stCondLst>
                                  <p:childTnLst>
                                    <p:set>
                                      <p:cBhvr>
                                        <p:cTn id="14" dur="1" fill="hold">
                                          <p:stCondLst>
                                            <p:cond delay="0"/>
                                          </p:stCondLst>
                                        </p:cTn>
                                        <p:tgtEl>
                                          <p:spTgt spid="222"/>
                                        </p:tgtEl>
                                        <p:attrNameLst>
                                          <p:attrName>style.visibility</p:attrName>
                                        </p:attrNameLst>
                                      </p:cBhvr>
                                      <p:to>
                                        <p:strVal val="visible"/>
                                      </p:to>
                                    </p:set>
                                    <p:anim calcmode="lin" valueType="num">
                                      <p:cBhvr additive="base">
                                        <p:cTn id="15" dur="750" fill="hold"/>
                                        <p:tgtEl>
                                          <p:spTgt spid="222"/>
                                        </p:tgtEl>
                                        <p:attrNameLst>
                                          <p:attrName>ppt_x</p:attrName>
                                        </p:attrNameLst>
                                      </p:cBhvr>
                                      <p:tavLst>
                                        <p:tav tm="0">
                                          <p:val>
                                            <p:strVal val="#ppt_x"/>
                                          </p:val>
                                        </p:tav>
                                        <p:tav tm="100000">
                                          <p:val>
                                            <p:strVal val="#ppt_x"/>
                                          </p:val>
                                        </p:tav>
                                      </p:tavLst>
                                    </p:anim>
                                    <p:anim calcmode="lin" valueType="num">
                                      <p:cBhvr additive="base">
                                        <p:cTn id="16" dur="750" fill="hold"/>
                                        <p:tgtEl>
                                          <p:spTgt spid="2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p:cNvSpPr/>
          <p:nvPr/>
        </p:nvSpPr>
        <p:spPr bwMode="auto">
          <a:xfrm>
            <a:off x="1729" y="1901604"/>
            <a:ext cx="12185368" cy="3956944"/>
          </a:xfrm>
          <a:prstGeom prst="rect">
            <a:avLst/>
          </a:prstGeom>
          <a:solidFill>
            <a:schemeClr val="accent1">
              <a:lumMod val="60000"/>
              <a:lumOff val="40000"/>
              <a:alpha val="2509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83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2a" hidden="1"/>
          <p:cNvSpPr/>
          <p:nvPr/>
        </p:nvSpPr>
        <p:spPr bwMode="auto">
          <a:xfrm>
            <a:off x="2062699" y="2250369"/>
            <a:ext cx="3583749" cy="35837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2" rIns="179187" bIns="143352" numCol="1" spcCol="0" rtlCol="0" fromWordArt="0" anchor="t" anchorCtr="0" forceAA="0" compatLnSpc="1">
            <a:prstTxWarp prst="textNoShape">
              <a:avLst/>
            </a:prstTxWarp>
            <a:noAutofit/>
          </a:bodyPr>
          <a:lstStyle/>
          <a:p>
            <a:pPr algn="ctr" defTabSz="913633" fontAlgn="base">
              <a:lnSpc>
                <a:spcPct val="90000"/>
              </a:lnSpc>
              <a:spcBef>
                <a:spcPct val="0"/>
              </a:spcBef>
              <a:spcAft>
                <a:spcPct val="0"/>
              </a:spcAft>
            </a:pPr>
            <a:endParaRPr lang="en-US" sz="2354"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a" hidden="1"/>
          <p:cNvSpPr/>
          <p:nvPr/>
        </p:nvSpPr>
        <p:spPr bwMode="auto">
          <a:xfrm>
            <a:off x="6542386" y="2250369"/>
            <a:ext cx="3583749" cy="358374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2" rIns="179187" bIns="143352" numCol="1" spcCol="0" rtlCol="0" fromWordArt="0" anchor="t" anchorCtr="0" forceAA="0" compatLnSpc="1">
            <a:prstTxWarp prst="textNoShape">
              <a:avLst/>
            </a:prstTxWarp>
            <a:noAutofit/>
          </a:bodyPr>
          <a:lstStyle/>
          <a:p>
            <a:pPr algn="ctr" defTabSz="913633" fontAlgn="base">
              <a:lnSpc>
                <a:spcPct val="90000"/>
              </a:lnSpc>
              <a:spcBef>
                <a:spcPct val="0"/>
              </a:spcBef>
              <a:spcAft>
                <a:spcPct val="0"/>
              </a:spcAft>
            </a:pPr>
            <a:endParaRPr lang="en-US" sz="2354"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 1a" hidden="1"/>
          <p:cNvSpPr/>
          <p:nvPr/>
        </p:nvSpPr>
        <p:spPr>
          <a:xfrm>
            <a:off x="7173905" y="3755761"/>
            <a:ext cx="2320706" cy="645980"/>
          </a:xfrm>
          <a:prstGeom prst="rect">
            <a:avLst/>
          </a:prstGeom>
        </p:spPr>
        <p:txBody>
          <a:bodyPr wrap="square">
            <a:spAutoFit/>
          </a:bodyPr>
          <a:lstStyle/>
          <a:p>
            <a:pPr algn="ctr" defTabSz="913898"/>
            <a:r>
              <a:rPr lang="en-US" sz="3527" dirty="0">
                <a:gradFill>
                  <a:gsLst>
                    <a:gs pos="2917">
                      <a:srgbClr val="FFFFFF"/>
                    </a:gs>
                    <a:gs pos="100000">
                      <a:srgbClr val="FFFFFF"/>
                    </a:gs>
                  </a:gsLst>
                  <a:lin ang="5400000" scaled="0"/>
                </a:gradFill>
                <a:latin typeface="Segoe UI Light"/>
              </a:rPr>
              <a:t>Cloud</a:t>
            </a:r>
          </a:p>
        </p:txBody>
      </p:sp>
      <p:sp>
        <p:nvSpPr>
          <p:cNvPr id="66" name="Rectangle 65"/>
          <p:cNvSpPr/>
          <p:nvPr/>
        </p:nvSpPr>
        <p:spPr>
          <a:xfrm>
            <a:off x="348552" y="1297982"/>
            <a:ext cx="11300945" cy="374642"/>
          </a:xfrm>
          <a:prstGeom prst="rect">
            <a:avLst/>
          </a:prstGeom>
        </p:spPr>
        <p:txBody>
          <a:bodyPr wrap="square">
            <a:spAutoFit/>
          </a:bodyPr>
          <a:lstStyle/>
          <a:p>
            <a:pPr defTabSz="895478" fontAlgn="base">
              <a:lnSpc>
                <a:spcPct val="90000"/>
              </a:lnSpc>
              <a:spcBef>
                <a:spcPts val="1174"/>
              </a:spcBef>
            </a:pPr>
            <a:r>
              <a:rPr lang="en-US" sz="1999" i="1" kern="0" dirty="0">
                <a:solidFill>
                  <a:srgbClr val="0072C6"/>
                </a:solidFill>
                <a:latin typeface="Segoe UI Semilight" panose="020B0402040204020203" pitchFamily="34" charset="0"/>
                <a:ea typeface="Segoe UI" pitchFamily="34" charset="0"/>
                <a:cs typeface="Segoe UI Semilight" panose="020B0402040204020203" pitchFamily="34" charset="0"/>
              </a:rPr>
              <a:t>Log Management– Collect, correlate and visualize all your machine data</a:t>
            </a:r>
          </a:p>
        </p:txBody>
      </p:sp>
      <p:sp>
        <p:nvSpPr>
          <p:cNvPr id="4" name="Title 3"/>
          <p:cNvSpPr>
            <a:spLocks noGrp="1"/>
          </p:cNvSpPr>
          <p:nvPr>
            <p:ph type="title"/>
          </p:nvPr>
        </p:nvSpPr>
        <p:spPr/>
        <p:txBody>
          <a:bodyPr>
            <a:normAutofit fontScale="90000"/>
          </a:bodyPr>
          <a:lstStyle/>
          <a:p>
            <a:r>
              <a:rPr lang="en-US" sz="4799" dirty="0">
                <a:solidFill>
                  <a:srgbClr val="505050"/>
                </a:solidFill>
              </a:rPr>
              <a:t>Azure Operational Insights (Log analytics)</a:t>
            </a:r>
            <a:endParaRPr lang="en-US" sz="4799" dirty="0">
              <a:solidFill>
                <a:schemeClr val="tx1"/>
              </a:solidFill>
            </a:endParaRPr>
          </a:p>
        </p:txBody>
      </p:sp>
      <p:grpSp>
        <p:nvGrpSpPr>
          <p:cNvPr id="6" name="Group 5"/>
          <p:cNvGrpSpPr/>
          <p:nvPr/>
        </p:nvGrpSpPr>
        <p:grpSpPr>
          <a:xfrm>
            <a:off x="394328" y="2138393"/>
            <a:ext cx="1011632" cy="1084888"/>
            <a:chOff x="392813" y="2144108"/>
            <a:chExt cx="1012184" cy="1085479"/>
          </a:xfrm>
        </p:grpSpPr>
        <p:grpSp>
          <p:nvGrpSpPr>
            <p:cNvPr id="58" name="Group 57"/>
            <p:cNvGrpSpPr/>
            <p:nvPr/>
          </p:nvGrpSpPr>
          <p:grpSpPr>
            <a:xfrm>
              <a:off x="393462" y="2144108"/>
              <a:ext cx="1011535" cy="1085479"/>
              <a:chOff x="1055945" y="3373804"/>
              <a:chExt cx="1091371" cy="1085788"/>
            </a:xfrm>
          </p:grpSpPr>
          <p:sp>
            <p:nvSpPr>
              <p:cNvPr id="64" name="Rectangle 5"/>
              <p:cNvSpPr>
                <a:spLocks noChangeArrowheads="1"/>
              </p:cNvSpPr>
              <p:nvPr/>
            </p:nvSpPr>
            <p:spPr bwMode="auto">
              <a:xfrm>
                <a:off x="1055946" y="4121329"/>
                <a:ext cx="1091370" cy="332715"/>
              </a:xfrm>
              <a:prstGeom prst="rect">
                <a:avLst/>
              </a:prstGeom>
              <a:solidFill>
                <a:srgbClr val="005695"/>
              </a:solidFill>
              <a:ln>
                <a:noFill/>
              </a:ln>
            </p:spPr>
            <p:txBody>
              <a:bodyPr vert="horz" wrap="square" lIns="91364" tIns="45682" rIns="91364" bIns="45682" numCol="1" anchor="t" anchorCtr="0" compatLnSpc="1">
                <a:prstTxWarp prst="textNoShape">
                  <a:avLst/>
                </a:prstTxWarp>
              </a:bodyPr>
              <a:lstStyle/>
              <a:p>
                <a:pPr defTabSz="913424"/>
                <a:endParaRPr lang="en-US" sz="1600" dirty="0">
                  <a:solidFill>
                    <a:srgbClr val="000000"/>
                  </a:solidFill>
                </a:endParaRPr>
              </a:p>
            </p:txBody>
          </p:sp>
          <p:sp>
            <p:nvSpPr>
              <p:cNvPr id="61" name="TextBox 60"/>
              <p:cNvSpPr txBox="1"/>
              <p:nvPr/>
            </p:nvSpPr>
            <p:spPr>
              <a:xfrm>
                <a:off x="1055945" y="4127004"/>
                <a:ext cx="1090672" cy="332588"/>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Virtual</a:t>
                </a:r>
              </a:p>
              <a:p>
                <a:pPr algn="ctr" defTabSz="913424">
                  <a:lnSpc>
                    <a:spcPct val="90000"/>
                  </a:lnSpc>
                </a:pPr>
                <a:r>
                  <a:rPr lang="en-US" sz="1200" dirty="0">
                    <a:solidFill>
                      <a:srgbClr val="FFFFFF"/>
                    </a:solidFill>
                  </a:rPr>
                  <a:t>Machines</a:t>
                </a:r>
              </a:p>
            </p:txBody>
          </p:sp>
          <p:sp>
            <p:nvSpPr>
              <p:cNvPr id="62" name="Rectangle 61"/>
              <p:cNvSpPr/>
              <p:nvPr/>
            </p:nvSpPr>
            <p:spPr bwMode="auto">
              <a:xfrm>
                <a:off x="1055947" y="3373804"/>
                <a:ext cx="1090670" cy="7530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8" tIns="146184" rIns="182728" bIns="146184" numCol="1" spcCol="0" rtlCol="0" fromWordArt="0" anchor="t" anchorCtr="0" forceAA="0" compatLnSpc="1">
                <a:prstTxWarp prst="textNoShape">
                  <a:avLst/>
                </a:prstTxWarp>
                <a:noAutofit/>
              </a:bodyPr>
              <a:lstStyle/>
              <a:p>
                <a:pPr algn="ctr" defTabSz="931477" fontAlgn="base">
                  <a:lnSpc>
                    <a:spcPct val="90000"/>
                  </a:lnSpc>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60" name="Picture 7" descr="\\MAGNUM\Projects\Microsoft\Cloud Power FY12\Design\Icons\PNGs\Pooled.png"/>
            <p:cNvPicPr>
              <a:picLocks noChangeAspect="1" noChangeArrowheads="1"/>
            </p:cNvPicPr>
            <p:nvPr/>
          </p:nvPicPr>
          <p:blipFill>
            <a:blip r:embed="rId3" cstate="print">
              <a:lum bright="100000"/>
            </a:blip>
            <a:srcRect/>
            <a:stretch>
              <a:fillRect/>
            </a:stretch>
          </p:blipFill>
          <p:spPr bwMode="auto">
            <a:xfrm>
              <a:off x="392813" y="2153336"/>
              <a:ext cx="1010887" cy="747314"/>
            </a:xfrm>
            <a:prstGeom prst="rect">
              <a:avLst/>
            </a:prstGeom>
            <a:noFill/>
          </p:spPr>
        </p:pic>
      </p:grpSp>
      <p:grpSp>
        <p:nvGrpSpPr>
          <p:cNvPr id="12" name="Group 11"/>
          <p:cNvGrpSpPr/>
          <p:nvPr/>
        </p:nvGrpSpPr>
        <p:grpSpPr>
          <a:xfrm>
            <a:off x="1505148" y="3305879"/>
            <a:ext cx="1010984" cy="1079348"/>
            <a:chOff x="1516145" y="3337037"/>
            <a:chExt cx="1011535" cy="1079935"/>
          </a:xfrm>
        </p:grpSpPr>
        <p:grpSp>
          <p:nvGrpSpPr>
            <p:cNvPr id="161" name="Group 160"/>
            <p:cNvGrpSpPr/>
            <p:nvPr/>
          </p:nvGrpSpPr>
          <p:grpSpPr>
            <a:xfrm>
              <a:off x="1516145" y="3337037"/>
              <a:ext cx="1011535" cy="1079935"/>
              <a:chOff x="1055945" y="3373804"/>
              <a:chExt cx="1091371" cy="1080240"/>
            </a:xfrm>
          </p:grpSpPr>
          <p:sp>
            <p:nvSpPr>
              <p:cNvPr id="162" name="Rectangle 5"/>
              <p:cNvSpPr>
                <a:spLocks noChangeArrowheads="1"/>
              </p:cNvSpPr>
              <p:nvPr/>
            </p:nvSpPr>
            <p:spPr bwMode="auto">
              <a:xfrm>
                <a:off x="1055946" y="4121329"/>
                <a:ext cx="1091370" cy="332715"/>
              </a:xfrm>
              <a:prstGeom prst="rect">
                <a:avLst/>
              </a:prstGeom>
              <a:solidFill>
                <a:srgbClr val="005695"/>
              </a:solidFill>
              <a:ln>
                <a:noFill/>
              </a:ln>
            </p:spPr>
            <p:txBody>
              <a:bodyPr vert="horz" wrap="square" lIns="91364" tIns="45682" rIns="91364" bIns="45682" numCol="1" anchor="t" anchorCtr="0" compatLnSpc="1">
                <a:prstTxWarp prst="textNoShape">
                  <a:avLst/>
                </a:prstTxWarp>
              </a:bodyPr>
              <a:lstStyle/>
              <a:p>
                <a:pPr defTabSz="913424"/>
                <a:endParaRPr lang="en-US" sz="1600" dirty="0">
                  <a:solidFill>
                    <a:srgbClr val="000000"/>
                  </a:solidFill>
                </a:endParaRPr>
              </a:p>
            </p:txBody>
          </p:sp>
          <p:sp>
            <p:nvSpPr>
              <p:cNvPr id="163" name="TextBox 162"/>
              <p:cNvSpPr txBox="1"/>
              <p:nvPr/>
            </p:nvSpPr>
            <p:spPr>
              <a:xfrm>
                <a:off x="1055945" y="4204563"/>
                <a:ext cx="1090672" cy="166293"/>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Database</a:t>
                </a:r>
              </a:p>
            </p:txBody>
          </p:sp>
          <p:sp>
            <p:nvSpPr>
              <p:cNvPr id="164" name="Rectangle 163"/>
              <p:cNvSpPr/>
              <p:nvPr/>
            </p:nvSpPr>
            <p:spPr bwMode="auto">
              <a:xfrm>
                <a:off x="1055947" y="3373804"/>
                <a:ext cx="1090670" cy="7530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8" tIns="146184" rIns="182728" bIns="146184" numCol="1" spcCol="0" rtlCol="0" fromWordArt="0" anchor="t" anchorCtr="0" forceAA="0" compatLnSpc="1">
                <a:prstTxWarp prst="textNoShape">
                  <a:avLst/>
                </a:prstTxWarp>
                <a:noAutofit/>
              </a:bodyPr>
              <a:lstStyle/>
              <a:p>
                <a:pPr algn="ctr" defTabSz="931477" fontAlgn="base">
                  <a:lnSpc>
                    <a:spcPct val="90000"/>
                  </a:lnSpc>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73" name="Picture 2" descr="\\MAGNUM\Projects\Microsoft\Cloud Power FY12\Design\ICONS_PNG\Server.png"/>
            <p:cNvPicPr>
              <a:picLocks noChangeAspect="1" noChangeArrowheads="1"/>
            </p:cNvPicPr>
            <p:nvPr/>
          </p:nvPicPr>
          <p:blipFill>
            <a:blip r:embed="rId4" cstate="print">
              <a:lum bright="100000"/>
            </a:blip>
            <a:srcRect/>
            <a:stretch>
              <a:fillRect/>
            </a:stretch>
          </p:blipFill>
          <p:spPr bwMode="auto">
            <a:xfrm>
              <a:off x="1592670" y="3337037"/>
              <a:ext cx="857836" cy="752874"/>
            </a:xfrm>
            <a:prstGeom prst="rect">
              <a:avLst/>
            </a:prstGeom>
            <a:noFill/>
          </p:spPr>
        </p:pic>
      </p:grpSp>
      <p:grpSp>
        <p:nvGrpSpPr>
          <p:cNvPr id="13" name="Group 12"/>
          <p:cNvGrpSpPr/>
          <p:nvPr/>
        </p:nvGrpSpPr>
        <p:grpSpPr>
          <a:xfrm>
            <a:off x="1505147" y="2138396"/>
            <a:ext cx="1011631" cy="1079348"/>
            <a:chOff x="1516145" y="2144113"/>
            <a:chExt cx="1012183" cy="1079935"/>
          </a:xfrm>
        </p:grpSpPr>
        <p:grpSp>
          <p:nvGrpSpPr>
            <p:cNvPr id="156" name="Group 155"/>
            <p:cNvGrpSpPr/>
            <p:nvPr/>
          </p:nvGrpSpPr>
          <p:grpSpPr>
            <a:xfrm>
              <a:off x="1516145" y="2144113"/>
              <a:ext cx="1012183" cy="1079935"/>
              <a:chOff x="1055246" y="3373804"/>
              <a:chExt cx="1092070" cy="1080240"/>
            </a:xfrm>
          </p:grpSpPr>
          <p:sp>
            <p:nvSpPr>
              <p:cNvPr id="157" name="Rectangle 5"/>
              <p:cNvSpPr>
                <a:spLocks noChangeArrowheads="1"/>
              </p:cNvSpPr>
              <p:nvPr/>
            </p:nvSpPr>
            <p:spPr bwMode="auto">
              <a:xfrm>
                <a:off x="1055946" y="4121329"/>
                <a:ext cx="1091370" cy="332715"/>
              </a:xfrm>
              <a:prstGeom prst="rect">
                <a:avLst/>
              </a:prstGeom>
              <a:solidFill>
                <a:srgbClr val="005695"/>
              </a:solidFill>
              <a:ln>
                <a:noFill/>
              </a:ln>
            </p:spPr>
            <p:txBody>
              <a:bodyPr vert="horz" wrap="square" lIns="91364" tIns="45682" rIns="91364" bIns="45682" numCol="1" anchor="t" anchorCtr="0" compatLnSpc="1">
                <a:prstTxWarp prst="textNoShape">
                  <a:avLst/>
                </a:prstTxWarp>
              </a:bodyPr>
              <a:lstStyle/>
              <a:p>
                <a:pPr defTabSz="913424"/>
                <a:endParaRPr lang="en-US" sz="1600" dirty="0">
                  <a:solidFill>
                    <a:srgbClr val="000000"/>
                  </a:solidFill>
                </a:endParaRPr>
              </a:p>
            </p:txBody>
          </p:sp>
          <p:sp>
            <p:nvSpPr>
              <p:cNvPr id="158" name="TextBox 157"/>
              <p:cNvSpPr txBox="1"/>
              <p:nvPr/>
            </p:nvSpPr>
            <p:spPr>
              <a:xfrm>
                <a:off x="1055246" y="4199001"/>
                <a:ext cx="1090672" cy="166293"/>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Hosts</a:t>
                </a:r>
              </a:p>
            </p:txBody>
          </p:sp>
          <p:sp>
            <p:nvSpPr>
              <p:cNvPr id="159" name="Rectangle 158"/>
              <p:cNvSpPr/>
              <p:nvPr/>
            </p:nvSpPr>
            <p:spPr bwMode="auto">
              <a:xfrm>
                <a:off x="1055947" y="3373804"/>
                <a:ext cx="1090670" cy="7530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8" tIns="146184" rIns="182728" bIns="146184" numCol="1" spcCol="0" rtlCol="0" fromWordArt="0" anchor="t" anchorCtr="0" forceAA="0" compatLnSpc="1">
                <a:prstTxWarp prst="textNoShape">
                  <a:avLst/>
                </a:prstTxWarp>
                <a:noAutofit/>
              </a:bodyPr>
              <a:lstStyle/>
              <a:p>
                <a:pPr algn="ctr" defTabSz="931477" fontAlgn="base">
                  <a:lnSpc>
                    <a:spcPct val="90000"/>
                  </a:lnSpc>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74" name="Picture 2" descr="\\MAGNUM\Projects\Microsoft\Cloud Power FY12\Design\Icons\PNGs\Server_2.png"/>
            <p:cNvPicPr>
              <a:picLocks noChangeAspect="1" noChangeArrowheads="1"/>
            </p:cNvPicPr>
            <p:nvPr/>
          </p:nvPicPr>
          <p:blipFill>
            <a:blip r:embed="rId5" cstate="print">
              <a:lum bright="100000"/>
            </a:blip>
            <a:srcRect/>
            <a:stretch>
              <a:fillRect/>
            </a:stretch>
          </p:blipFill>
          <p:spPr bwMode="auto">
            <a:xfrm>
              <a:off x="1592670" y="2153336"/>
              <a:ext cx="829768" cy="747314"/>
            </a:xfrm>
            <a:prstGeom prst="rect">
              <a:avLst/>
            </a:prstGeom>
            <a:noFill/>
          </p:spPr>
        </p:pic>
      </p:grpSp>
      <p:grpSp>
        <p:nvGrpSpPr>
          <p:cNvPr id="7" name="Group 6"/>
          <p:cNvGrpSpPr/>
          <p:nvPr/>
        </p:nvGrpSpPr>
        <p:grpSpPr>
          <a:xfrm>
            <a:off x="394330" y="3246979"/>
            <a:ext cx="1010984" cy="1138248"/>
            <a:chOff x="392814" y="3278106"/>
            <a:chExt cx="1011535" cy="1138866"/>
          </a:xfrm>
        </p:grpSpPr>
        <p:grpSp>
          <p:nvGrpSpPr>
            <p:cNvPr id="146" name="Group 145"/>
            <p:cNvGrpSpPr/>
            <p:nvPr/>
          </p:nvGrpSpPr>
          <p:grpSpPr>
            <a:xfrm>
              <a:off x="392814" y="3337037"/>
              <a:ext cx="1011535" cy="1079935"/>
              <a:chOff x="1055945" y="3373804"/>
              <a:chExt cx="1091371" cy="1080240"/>
            </a:xfrm>
          </p:grpSpPr>
          <p:sp>
            <p:nvSpPr>
              <p:cNvPr id="147" name="Rectangle 5"/>
              <p:cNvSpPr>
                <a:spLocks noChangeArrowheads="1"/>
              </p:cNvSpPr>
              <p:nvPr/>
            </p:nvSpPr>
            <p:spPr bwMode="auto">
              <a:xfrm>
                <a:off x="1055946" y="4121329"/>
                <a:ext cx="1091370" cy="332715"/>
              </a:xfrm>
              <a:prstGeom prst="rect">
                <a:avLst/>
              </a:prstGeom>
              <a:solidFill>
                <a:srgbClr val="005695"/>
              </a:solidFill>
              <a:ln>
                <a:noFill/>
              </a:ln>
            </p:spPr>
            <p:txBody>
              <a:bodyPr vert="horz" wrap="square" lIns="91364" tIns="45682" rIns="91364" bIns="45682" numCol="1" anchor="t" anchorCtr="0" compatLnSpc="1">
                <a:prstTxWarp prst="textNoShape">
                  <a:avLst/>
                </a:prstTxWarp>
              </a:bodyPr>
              <a:lstStyle/>
              <a:p>
                <a:pPr defTabSz="913424"/>
                <a:endParaRPr lang="en-US" sz="1600" dirty="0">
                  <a:solidFill>
                    <a:srgbClr val="000000"/>
                  </a:solidFill>
                </a:endParaRPr>
              </a:p>
            </p:txBody>
          </p:sp>
          <p:sp>
            <p:nvSpPr>
              <p:cNvPr id="148" name="TextBox 147"/>
              <p:cNvSpPr txBox="1"/>
              <p:nvPr/>
            </p:nvSpPr>
            <p:spPr>
              <a:xfrm>
                <a:off x="1055945" y="4204563"/>
                <a:ext cx="1090672" cy="166293"/>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Networks</a:t>
                </a:r>
              </a:p>
            </p:txBody>
          </p:sp>
          <p:sp>
            <p:nvSpPr>
              <p:cNvPr id="149" name="Rectangle 148"/>
              <p:cNvSpPr/>
              <p:nvPr/>
            </p:nvSpPr>
            <p:spPr bwMode="auto">
              <a:xfrm>
                <a:off x="1055947" y="3373804"/>
                <a:ext cx="1090670" cy="7530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8" tIns="146184" rIns="182728" bIns="146184" numCol="1" spcCol="0" rtlCol="0" fromWordArt="0" anchor="t" anchorCtr="0" forceAA="0" compatLnSpc="1">
                <a:prstTxWarp prst="textNoShape">
                  <a:avLst/>
                </a:prstTxWarp>
                <a:noAutofit/>
              </a:bodyPr>
              <a:lstStyle/>
              <a:p>
                <a:pPr algn="ctr" defTabSz="931477" fontAlgn="base">
                  <a:lnSpc>
                    <a:spcPct val="90000"/>
                  </a:lnSpc>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75" name="Picture 4" descr="C:\Users\mitchellg\Desktop\RSS.png"/>
            <p:cNvPicPr>
              <a:picLocks noChangeAspect="1" noChangeArrowheads="1"/>
            </p:cNvPicPr>
            <p:nvPr/>
          </p:nvPicPr>
          <p:blipFill>
            <a:blip r:embed="rId6" cstate="print">
              <a:lum bright="100000"/>
            </a:blip>
            <a:srcRect/>
            <a:stretch>
              <a:fillRect/>
            </a:stretch>
          </p:blipFill>
          <p:spPr bwMode="auto">
            <a:xfrm rot="18932558">
              <a:off x="524103" y="3278106"/>
              <a:ext cx="762218" cy="762218"/>
            </a:xfrm>
            <a:prstGeom prst="rect">
              <a:avLst/>
            </a:prstGeom>
            <a:noFill/>
          </p:spPr>
        </p:pic>
      </p:grpSp>
      <p:grpSp>
        <p:nvGrpSpPr>
          <p:cNvPr id="8" name="Group 7"/>
          <p:cNvGrpSpPr/>
          <p:nvPr/>
        </p:nvGrpSpPr>
        <p:grpSpPr>
          <a:xfrm>
            <a:off x="394330" y="4465544"/>
            <a:ext cx="1010984" cy="1079348"/>
            <a:chOff x="392814" y="4529088"/>
            <a:chExt cx="1011535" cy="1079935"/>
          </a:xfrm>
        </p:grpSpPr>
        <p:grpSp>
          <p:nvGrpSpPr>
            <p:cNvPr id="151" name="Group 150"/>
            <p:cNvGrpSpPr/>
            <p:nvPr/>
          </p:nvGrpSpPr>
          <p:grpSpPr>
            <a:xfrm>
              <a:off x="392814" y="4529088"/>
              <a:ext cx="1011535" cy="1079935"/>
              <a:chOff x="1055945" y="3373804"/>
              <a:chExt cx="1091371" cy="1080240"/>
            </a:xfrm>
          </p:grpSpPr>
          <p:sp>
            <p:nvSpPr>
              <p:cNvPr id="152" name="Rectangle 5"/>
              <p:cNvSpPr>
                <a:spLocks noChangeArrowheads="1"/>
              </p:cNvSpPr>
              <p:nvPr/>
            </p:nvSpPr>
            <p:spPr bwMode="auto">
              <a:xfrm>
                <a:off x="1055946" y="4121329"/>
                <a:ext cx="1091370" cy="332715"/>
              </a:xfrm>
              <a:prstGeom prst="rect">
                <a:avLst/>
              </a:prstGeom>
              <a:solidFill>
                <a:srgbClr val="005695"/>
              </a:solidFill>
              <a:ln>
                <a:noFill/>
              </a:ln>
            </p:spPr>
            <p:txBody>
              <a:bodyPr vert="horz" wrap="square" lIns="91364" tIns="45682" rIns="91364" bIns="45682" numCol="1" anchor="t" anchorCtr="0" compatLnSpc="1">
                <a:prstTxWarp prst="textNoShape">
                  <a:avLst/>
                </a:prstTxWarp>
              </a:bodyPr>
              <a:lstStyle/>
              <a:p>
                <a:pPr defTabSz="913424"/>
                <a:endParaRPr lang="en-US" sz="1600" dirty="0">
                  <a:solidFill>
                    <a:srgbClr val="000000"/>
                  </a:solidFill>
                </a:endParaRPr>
              </a:p>
            </p:txBody>
          </p:sp>
          <p:sp>
            <p:nvSpPr>
              <p:cNvPr id="153" name="TextBox 152"/>
              <p:cNvSpPr txBox="1"/>
              <p:nvPr/>
            </p:nvSpPr>
            <p:spPr>
              <a:xfrm>
                <a:off x="1055945" y="4204563"/>
                <a:ext cx="1090672" cy="166293"/>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Security Logs</a:t>
                </a:r>
              </a:p>
            </p:txBody>
          </p:sp>
          <p:sp>
            <p:nvSpPr>
              <p:cNvPr id="154" name="Rectangle 153"/>
              <p:cNvSpPr/>
              <p:nvPr/>
            </p:nvSpPr>
            <p:spPr bwMode="auto">
              <a:xfrm>
                <a:off x="1055947" y="3373804"/>
                <a:ext cx="1090670" cy="7530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8" tIns="146184" rIns="182728" bIns="146184" numCol="1" spcCol="0" rtlCol="0" fromWordArt="0" anchor="t" anchorCtr="0" forceAA="0" compatLnSpc="1">
                <a:prstTxWarp prst="textNoShape">
                  <a:avLst/>
                </a:prstTxWarp>
                <a:noAutofit/>
              </a:bodyPr>
              <a:lstStyle/>
              <a:p>
                <a:pPr algn="ctr" defTabSz="931477" fontAlgn="base">
                  <a:lnSpc>
                    <a:spcPct val="90000"/>
                  </a:lnSpc>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76" name="Picture 4" descr="\\MAGNUM\Projects\Microsoft\Cloud Power FY12\Design\ICONS_PNG\Document_Secure.png"/>
            <p:cNvPicPr>
              <a:picLocks noChangeAspect="1" noChangeArrowheads="1"/>
            </p:cNvPicPr>
            <p:nvPr/>
          </p:nvPicPr>
          <p:blipFill>
            <a:blip r:embed="rId7" cstate="print">
              <a:lum bright="100000"/>
            </a:blip>
            <a:srcRect/>
            <a:stretch>
              <a:fillRect/>
            </a:stretch>
          </p:blipFill>
          <p:spPr bwMode="auto">
            <a:xfrm>
              <a:off x="567559" y="4529088"/>
              <a:ext cx="685439" cy="742735"/>
            </a:xfrm>
            <a:prstGeom prst="rect">
              <a:avLst/>
            </a:prstGeom>
            <a:noFill/>
          </p:spPr>
        </p:pic>
      </p:grpSp>
      <p:grpSp>
        <p:nvGrpSpPr>
          <p:cNvPr id="9" name="Group 8"/>
          <p:cNvGrpSpPr/>
          <p:nvPr/>
        </p:nvGrpSpPr>
        <p:grpSpPr>
          <a:xfrm>
            <a:off x="1505148" y="4465544"/>
            <a:ext cx="1010984" cy="1079348"/>
            <a:chOff x="1516145" y="4529088"/>
            <a:chExt cx="1011535" cy="1079935"/>
          </a:xfrm>
        </p:grpSpPr>
        <p:grpSp>
          <p:nvGrpSpPr>
            <p:cNvPr id="166" name="Group 165"/>
            <p:cNvGrpSpPr/>
            <p:nvPr/>
          </p:nvGrpSpPr>
          <p:grpSpPr>
            <a:xfrm>
              <a:off x="1516145" y="4529088"/>
              <a:ext cx="1011535" cy="1079935"/>
              <a:chOff x="1055945" y="3373804"/>
              <a:chExt cx="1091371" cy="1080240"/>
            </a:xfrm>
          </p:grpSpPr>
          <p:sp>
            <p:nvSpPr>
              <p:cNvPr id="167" name="Rectangle 5"/>
              <p:cNvSpPr>
                <a:spLocks noChangeArrowheads="1"/>
              </p:cNvSpPr>
              <p:nvPr/>
            </p:nvSpPr>
            <p:spPr bwMode="auto">
              <a:xfrm>
                <a:off x="1055946" y="4121329"/>
                <a:ext cx="1091370" cy="332715"/>
              </a:xfrm>
              <a:prstGeom prst="rect">
                <a:avLst/>
              </a:prstGeom>
              <a:solidFill>
                <a:srgbClr val="005695"/>
              </a:solidFill>
              <a:ln>
                <a:noFill/>
              </a:ln>
            </p:spPr>
            <p:txBody>
              <a:bodyPr vert="horz" wrap="square" lIns="91364" tIns="45682" rIns="91364" bIns="45682" numCol="1" anchor="t" anchorCtr="0" compatLnSpc="1">
                <a:prstTxWarp prst="textNoShape">
                  <a:avLst/>
                </a:prstTxWarp>
              </a:bodyPr>
              <a:lstStyle/>
              <a:p>
                <a:pPr defTabSz="913424"/>
                <a:endParaRPr lang="en-US" sz="1600" dirty="0">
                  <a:solidFill>
                    <a:srgbClr val="000000"/>
                  </a:solidFill>
                </a:endParaRPr>
              </a:p>
            </p:txBody>
          </p:sp>
          <p:sp>
            <p:nvSpPr>
              <p:cNvPr id="168" name="TextBox 167"/>
              <p:cNvSpPr txBox="1"/>
              <p:nvPr/>
            </p:nvSpPr>
            <p:spPr>
              <a:xfrm>
                <a:off x="1055945" y="4204563"/>
                <a:ext cx="1090672" cy="166293"/>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Web Servers</a:t>
                </a:r>
              </a:p>
            </p:txBody>
          </p:sp>
          <p:sp>
            <p:nvSpPr>
              <p:cNvPr id="169" name="Rectangle 168"/>
              <p:cNvSpPr/>
              <p:nvPr/>
            </p:nvSpPr>
            <p:spPr bwMode="auto">
              <a:xfrm>
                <a:off x="1055947" y="3373804"/>
                <a:ext cx="1090670" cy="7530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8" tIns="146184" rIns="182728" bIns="146184" numCol="1" spcCol="0" rtlCol="0" fromWordArt="0" anchor="t" anchorCtr="0" forceAA="0" compatLnSpc="1">
                <a:prstTxWarp prst="textNoShape">
                  <a:avLst/>
                </a:prstTxWarp>
                <a:noAutofit/>
              </a:bodyPr>
              <a:lstStyle/>
              <a:p>
                <a:pPr algn="ctr" defTabSz="931477" fontAlgn="base">
                  <a:lnSpc>
                    <a:spcPct val="90000"/>
                  </a:lnSpc>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77" name="Picture 4" descr="\\MAGNUM\Projects\Microsoft\Cloud Power FY12\Design\ICONS_PNG\Open_Web_Platform.png"/>
            <p:cNvPicPr>
              <a:picLocks noChangeAspect="1" noChangeArrowheads="1"/>
            </p:cNvPicPr>
            <p:nvPr/>
          </p:nvPicPr>
          <p:blipFill>
            <a:blip r:embed="rId8" cstate="print">
              <a:lum bright="100000"/>
            </a:blip>
            <a:srcRect/>
            <a:stretch>
              <a:fillRect/>
            </a:stretch>
          </p:blipFill>
          <p:spPr bwMode="auto">
            <a:xfrm>
              <a:off x="1625524" y="4536060"/>
              <a:ext cx="764059" cy="764059"/>
            </a:xfrm>
            <a:prstGeom prst="rect">
              <a:avLst/>
            </a:prstGeom>
            <a:noFill/>
          </p:spPr>
        </p:pic>
      </p:grpSp>
      <p:grpSp>
        <p:nvGrpSpPr>
          <p:cNvPr id="179" name="Group 178"/>
          <p:cNvGrpSpPr/>
          <p:nvPr/>
        </p:nvGrpSpPr>
        <p:grpSpPr>
          <a:xfrm>
            <a:off x="2399499" y="1995196"/>
            <a:ext cx="234173" cy="3749349"/>
            <a:chOff x="1771651" y="481399"/>
            <a:chExt cx="2587705" cy="5397725"/>
          </a:xfrm>
        </p:grpSpPr>
        <p:cxnSp>
          <p:nvCxnSpPr>
            <p:cNvPr id="180" name="Straight Connector 179"/>
            <p:cNvCxnSpPr/>
            <p:nvPr/>
          </p:nvCxnSpPr>
          <p:spPr>
            <a:xfrm>
              <a:off x="1771651" y="492300"/>
              <a:ext cx="257175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787606" y="5879124"/>
              <a:ext cx="257175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4323457" y="481399"/>
              <a:ext cx="14287" cy="229103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345069" y="3588094"/>
              <a:ext cx="14287" cy="229103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653586" y="3217746"/>
            <a:ext cx="1182331" cy="1928611"/>
            <a:chOff x="2702597" y="3240600"/>
            <a:chExt cx="1182974" cy="1929661"/>
          </a:xfrm>
        </p:grpSpPr>
        <p:sp>
          <p:nvSpPr>
            <p:cNvPr id="178" name="Chevron 177"/>
            <p:cNvSpPr/>
            <p:nvPr/>
          </p:nvSpPr>
          <p:spPr>
            <a:xfrm>
              <a:off x="3039000" y="3240600"/>
              <a:ext cx="614956" cy="1255451"/>
            </a:xfrm>
            <a:prstGeom prst="chevron">
              <a:avLst/>
            </a:prstGeom>
            <a:solidFill>
              <a:srgbClr val="005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8"/>
              <a:endParaRPr lang="en-US" sz="1350">
                <a:solidFill>
                  <a:prstClr val="black"/>
                </a:solidFill>
              </a:endParaRPr>
            </a:p>
          </p:txBody>
        </p:sp>
        <p:sp>
          <p:nvSpPr>
            <p:cNvPr id="184" name="TextBox 183"/>
            <p:cNvSpPr txBox="1"/>
            <p:nvPr/>
          </p:nvSpPr>
          <p:spPr>
            <a:xfrm>
              <a:off x="2702597" y="4560690"/>
              <a:ext cx="1182974" cy="609571"/>
            </a:xfrm>
            <a:prstGeom prst="rect">
              <a:avLst/>
            </a:prstGeom>
            <a:noFill/>
          </p:spPr>
          <p:txBody>
            <a:bodyPr wrap="square" lIns="0" tIns="0" rIns="0" bIns="0" rtlCol="0">
              <a:spAutoFit/>
            </a:bodyPr>
            <a:lstStyle/>
            <a:p>
              <a:pPr algn="ctr" defTabSz="913424">
                <a:lnSpc>
                  <a:spcPct val="90000"/>
                </a:lnSpc>
              </a:pPr>
              <a:r>
                <a:rPr lang="en-US" sz="1100" dirty="0">
                  <a:solidFill>
                    <a:srgbClr val="FFFFFF">
                      <a:lumMod val="50000"/>
                    </a:srgbClr>
                  </a:solidFill>
                </a:rPr>
                <a:t>Machine data</a:t>
              </a:r>
            </a:p>
            <a:p>
              <a:pPr algn="ctr" defTabSz="913424">
                <a:lnSpc>
                  <a:spcPct val="90000"/>
                </a:lnSpc>
              </a:pPr>
              <a:r>
                <a:rPr lang="en-US" sz="1100" dirty="0">
                  <a:solidFill>
                    <a:srgbClr val="FFFFFF">
                      <a:lumMod val="50000"/>
                    </a:srgbClr>
                  </a:solidFill>
                </a:rPr>
                <a:t>from </a:t>
              </a:r>
            </a:p>
            <a:p>
              <a:pPr algn="ctr" defTabSz="913424">
                <a:lnSpc>
                  <a:spcPct val="90000"/>
                </a:lnSpc>
              </a:pPr>
              <a:r>
                <a:rPr lang="en-US" sz="1100" dirty="0">
                  <a:solidFill>
                    <a:srgbClr val="FFFFFF">
                      <a:lumMod val="50000"/>
                    </a:srgbClr>
                  </a:solidFill>
                </a:rPr>
                <a:t>on-premises and Azure</a:t>
              </a:r>
            </a:p>
          </p:txBody>
        </p:sp>
      </p:grpSp>
      <p:grpSp>
        <p:nvGrpSpPr>
          <p:cNvPr id="187" name="Group 186"/>
          <p:cNvGrpSpPr/>
          <p:nvPr/>
        </p:nvGrpSpPr>
        <p:grpSpPr>
          <a:xfrm>
            <a:off x="8501464" y="3217747"/>
            <a:ext cx="1446356" cy="1556595"/>
            <a:chOff x="2472826" y="3283886"/>
            <a:chExt cx="1447143" cy="1557442"/>
          </a:xfrm>
        </p:grpSpPr>
        <p:sp>
          <p:nvSpPr>
            <p:cNvPr id="188" name="Chevron 187"/>
            <p:cNvSpPr/>
            <p:nvPr/>
          </p:nvSpPr>
          <p:spPr>
            <a:xfrm>
              <a:off x="2970182" y="3283886"/>
              <a:ext cx="614956" cy="1255451"/>
            </a:xfrm>
            <a:prstGeom prst="chevron">
              <a:avLst/>
            </a:prstGeom>
            <a:solidFill>
              <a:srgbClr val="005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8"/>
              <a:endParaRPr lang="en-US" sz="1350">
                <a:solidFill>
                  <a:prstClr val="black"/>
                </a:solidFill>
              </a:endParaRPr>
            </a:p>
          </p:txBody>
        </p:sp>
        <p:sp>
          <p:nvSpPr>
            <p:cNvPr id="189" name="TextBox 188"/>
            <p:cNvSpPr txBox="1"/>
            <p:nvPr/>
          </p:nvSpPr>
          <p:spPr>
            <a:xfrm>
              <a:off x="2472826" y="4675082"/>
              <a:ext cx="1447143" cy="166246"/>
            </a:xfrm>
            <a:prstGeom prst="rect">
              <a:avLst/>
            </a:prstGeom>
            <a:noFill/>
          </p:spPr>
          <p:txBody>
            <a:bodyPr wrap="square" lIns="0" tIns="0" rIns="0" bIns="0" rtlCol="0">
              <a:spAutoFit/>
            </a:bodyPr>
            <a:lstStyle/>
            <a:p>
              <a:pPr algn="ctr" defTabSz="913424">
                <a:lnSpc>
                  <a:spcPct val="90000"/>
                </a:lnSpc>
              </a:pPr>
              <a:r>
                <a:rPr lang="en-US" sz="1200" dirty="0">
                  <a:solidFill>
                    <a:srgbClr val="FFFFFF">
                      <a:lumMod val="50000"/>
                    </a:srgbClr>
                  </a:solidFill>
                </a:rPr>
                <a:t>Insights</a:t>
              </a:r>
            </a:p>
          </p:txBody>
        </p:sp>
      </p:grpSp>
      <p:grpSp>
        <p:nvGrpSpPr>
          <p:cNvPr id="16" name="Group 15"/>
          <p:cNvGrpSpPr/>
          <p:nvPr/>
        </p:nvGrpSpPr>
        <p:grpSpPr>
          <a:xfrm>
            <a:off x="3712978" y="1987646"/>
            <a:ext cx="5186374" cy="3397277"/>
            <a:chOff x="3913480" y="2144112"/>
            <a:chExt cx="5189197" cy="3399126"/>
          </a:xfrm>
        </p:grpSpPr>
        <p:sp>
          <p:nvSpPr>
            <p:cNvPr id="185" name="Freeform 95"/>
            <p:cNvSpPr>
              <a:spLocks/>
            </p:cNvSpPr>
            <p:nvPr/>
          </p:nvSpPr>
          <p:spPr bwMode="auto">
            <a:xfrm flipH="1">
              <a:off x="3913480" y="2144112"/>
              <a:ext cx="5189197" cy="339912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w="12700">
              <a:noFill/>
            </a:ln>
            <a:extLst/>
          </p:spPr>
          <p:txBody>
            <a:bodyPr vert="horz" wrap="square" lIns="91364" tIns="45682" rIns="91364" bIns="45682" numCol="1" anchor="t" anchorCtr="0" compatLnSpc="1">
              <a:prstTxWarp prst="textNoShape">
                <a:avLst/>
              </a:prstTxWarp>
            </a:bodyPr>
            <a:lstStyle/>
            <a:p>
              <a:pPr defTabSz="913424"/>
              <a:endParaRPr lang="en-US" sz="2199" dirty="0">
                <a:solidFill>
                  <a:srgbClr val="000000"/>
                </a:solidFill>
              </a:endParaRPr>
            </a:p>
          </p:txBody>
        </p:sp>
        <p:sp>
          <p:nvSpPr>
            <p:cNvPr id="190" name="Title 3"/>
            <p:cNvSpPr txBox="1">
              <a:spLocks/>
            </p:cNvSpPr>
            <p:nvPr/>
          </p:nvSpPr>
          <p:spPr>
            <a:xfrm>
              <a:off x="4874845" y="4820644"/>
              <a:ext cx="3833744" cy="501272"/>
            </a:xfrm>
            <a:prstGeom prst="rect">
              <a:avLst/>
            </a:prstGeom>
          </p:spPr>
          <p:txBody>
            <a:bodyPr vert="horz" wrap="square" lIns="146182" tIns="91363" rIns="146182" bIns="91363" rtlCol="0" anchor="t">
              <a:noAutofit/>
            </a:bodyPr>
            <a:lstStyle>
              <a:lvl1pPr algn="l" defTabSz="914102" rtl="0" eaLnBrk="1" latinLnBrk="0" hangingPunct="1">
                <a:lnSpc>
                  <a:spcPct val="90000"/>
                </a:lnSpc>
                <a:spcBef>
                  <a:spcPct val="0"/>
                </a:spcBef>
                <a:buNone/>
                <a:defRPr lang="en-US" sz="5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2399">
                  <a:solidFill>
                    <a:srgbClr val="505050"/>
                  </a:solidFill>
                </a:rPr>
                <a:t>Operational Insights</a:t>
              </a:r>
            </a:p>
          </p:txBody>
        </p:sp>
      </p:grpSp>
      <p:sp>
        <p:nvSpPr>
          <p:cNvPr id="192" name="Rectangle 191"/>
          <p:cNvSpPr/>
          <p:nvPr/>
        </p:nvSpPr>
        <p:spPr>
          <a:xfrm>
            <a:off x="4093366" y="3802101"/>
            <a:ext cx="1094243" cy="619447"/>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918"/>
            <a:r>
              <a:rPr lang="en-US" sz="1400" b="1" dirty="0">
                <a:solidFill>
                  <a:srgbClr val="000000"/>
                </a:solidFill>
              </a:rPr>
              <a:t>AZURE BLOB</a:t>
            </a:r>
          </a:p>
        </p:txBody>
      </p:sp>
      <p:sp>
        <p:nvSpPr>
          <p:cNvPr id="194" name="Rectangle 193"/>
          <p:cNvSpPr/>
          <p:nvPr/>
        </p:nvSpPr>
        <p:spPr>
          <a:xfrm>
            <a:off x="5577956" y="3046437"/>
            <a:ext cx="1547593" cy="464366"/>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918"/>
            <a:r>
              <a:rPr lang="en-US" sz="1400" b="1" dirty="0">
                <a:solidFill>
                  <a:srgbClr val="000000"/>
                </a:solidFill>
              </a:rPr>
              <a:t>SEARCH SERVICE</a:t>
            </a:r>
          </a:p>
        </p:txBody>
      </p:sp>
      <p:sp>
        <p:nvSpPr>
          <p:cNvPr id="202" name="Rectangle 201"/>
          <p:cNvSpPr/>
          <p:nvPr/>
        </p:nvSpPr>
        <p:spPr>
          <a:xfrm>
            <a:off x="7524917" y="3802101"/>
            <a:ext cx="1094243" cy="619447"/>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918"/>
            <a:r>
              <a:rPr lang="en-US" sz="1400" b="1" dirty="0">
                <a:solidFill>
                  <a:srgbClr val="000000"/>
                </a:solidFill>
              </a:rPr>
              <a:t>PORTAL</a:t>
            </a:r>
          </a:p>
        </p:txBody>
      </p:sp>
      <p:cxnSp>
        <p:nvCxnSpPr>
          <p:cNvPr id="208" name="Straight Arrow Connector 207"/>
          <p:cNvCxnSpPr/>
          <p:nvPr/>
        </p:nvCxnSpPr>
        <p:spPr>
          <a:xfrm flipV="1">
            <a:off x="4615180" y="3287084"/>
            <a:ext cx="901505" cy="463016"/>
          </a:xfrm>
          <a:prstGeom prst="straightConnector1">
            <a:avLst/>
          </a:prstGeom>
          <a:ln w="28575">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192" idx="3"/>
            <a:endCxn id="193" idx="1"/>
          </p:cNvCxnSpPr>
          <p:nvPr/>
        </p:nvCxnSpPr>
        <p:spPr>
          <a:xfrm flipV="1">
            <a:off x="5187611" y="4109723"/>
            <a:ext cx="396436" cy="2104"/>
          </a:xfrm>
          <a:prstGeom prst="straightConnector1">
            <a:avLst/>
          </a:prstGeom>
          <a:ln w="28575">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7194426" y="3294661"/>
            <a:ext cx="779348" cy="455438"/>
          </a:xfrm>
          <a:prstGeom prst="straightConnector1">
            <a:avLst/>
          </a:prstGeom>
          <a:ln w="28575">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3" name="Rectangle 192"/>
          <p:cNvSpPr/>
          <p:nvPr/>
        </p:nvSpPr>
        <p:spPr>
          <a:xfrm>
            <a:off x="5584048" y="3802101"/>
            <a:ext cx="1547593" cy="615239"/>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918"/>
            <a:r>
              <a:rPr lang="en-US" sz="1400" b="1" dirty="0">
                <a:solidFill>
                  <a:srgbClr val="000000"/>
                </a:solidFill>
              </a:rPr>
              <a:t>DATA PROCESSING ENGINE</a:t>
            </a:r>
          </a:p>
        </p:txBody>
      </p:sp>
      <p:grpSp>
        <p:nvGrpSpPr>
          <p:cNvPr id="237" name="Group 236"/>
          <p:cNvGrpSpPr/>
          <p:nvPr/>
        </p:nvGrpSpPr>
        <p:grpSpPr>
          <a:xfrm>
            <a:off x="9674439" y="1984115"/>
            <a:ext cx="2512659" cy="1195731"/>
            <a:chOff x="9677974" y="1754603"/>
            <a:chExt cx="2514026" cy="1196382"/>
          </a:xfrm>
        </p:grpSpPr>
        <p:grpSp>
          <p:nvGrpSpPr>
            <p:cNvPr id="37" name="Group 36"/>
            <p:cNvGrpSpPr/>
            <p:nvPr/>
          </p:nvGrpSpPr>
          <p:grpSpPr>
            <a:xfrm>
              <a:off x="9677974" y="1754603"/>
              <a:ext cx="2514025" cy="1196382"/>
              <a:chOff x="9677974" y="1989746"/>
              <a:chExt cx="2514025" cy="1196382"/>
            </a:xfrm>
          </p:grpSpPr>
          <p:grpSp>
            <p:nvGrpSpPr>
              <p:cNvPr id="214" name="Group 213"/>
              <p:cNvGrpSpPr/>
              <p:nvPr/>
            </p:nvGrpSpPr>
            <p:grpSpPr>
              <a:xfrm>
                <a:off x="9677974" y="2026020"/>
                <a:ext cx="2514025" cy="1160108"/>
                <a:chOff x="1071787" y="3373804"/>
                <a:chExt cx="2448062" cy="1160436"/>
              </a:xfrm>
            </p:grpSpPr>
            <p:sp>
              <p:nvSpPr>
                <p:cNvPr id="216" name="Rectangle 5"/>
                <p:cNvSpPr>
                  <a:spLocks noChangeArrowheads="1"/>
                </p:cNvSpPr>
                <p:nvPr/>
              </p:nvSpPr>
              <p:spPr bwMode="auto">
                <a:xfrm>
                  <a:off x="1071787" y="4121329"/>
                  <a:ext cx="2448062" cy="412911"/>
                </a:xfrm>
                <a:prstGeom prst="rect">
                  <a:avLst/>
                </a:prstGeom>
                <a:solidFill>
                  <a:srgbClr val="005695"/>
                </a:solidFill>
                <a:ln>
                  <a:noFill/>
                </a:ln>
              </p:spPr>
              <p:txBody>
                <a:bodyPr vert="horz" wrap="square" lIns="91364" tIns="45682" rIns="91364" bIns="45682" numCol="1" anchor="t" anchorCtr="0" compatLnSpc="1">
                  <a:prstTxWarp prst="textNoShape">
                    <a:avLst/>
                  </a:prstTxWarp>
                </a:bodyPr>
                <a:lstStyle/>
                <a:p>
                  <a:pPr defTabSz="913424"/>
                  <a:endParaRPr lang="en-US" sz="1600" dirty="0">
                    <a:solidFill>
                      <a:srgbClr val="000000"/>
                    </a:solidFill>
                  </a:endParaRPr>
                </a:p>
              </p:txBody>
            </p:sp>
            <p:sp>
              <p:nvSpPr>
                <p:cNvPr id="217" name="TextBox 216"/>
                <p:cNvSpPr txBox="1"/>
                <p:nvPr/>
              </p:nvSpPr>
              <p:spPr>
                <a:xfrm>
                  <a:off x="1135241" y="4261899"/>
                  <a:ext cx="1090672" cy="166293"/>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Troubleshooting</a:t>
                  </a:r>
                </a:p>
              </p:txBody>
            </p:sp>
            <p:sp>
              <p:nvSpPr>
                <p:cNvPr id="218" name="Rectangle 217"/>
                <p:cNvSpPr/>
                <p:nvPr/>
              </p:nvSpPr>
              <p:spPr bwMode="auto">
                <a:xfrm>
                  <a:off x="1071787" y="3373804"/>
                  <a:ext cx="2448062" cy="75308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8" tIns="146184" rIns="182728" bIns="146184" numCol="1" spcCol="0" rtlCol="0" fromWordArt="0" anchor="t" anchorCtr="0" forceAA="0" compatLnSpc="1">
                  <a:prstTxWarp prst="textNoShape">
                    <a:avLst/>
                  </a:prstTxWarp>
                  <a:noAutofit/>
                </a:bodyPr>
                <a:lstStyle/>
                <a:p>
                  <a:pPr algn="ctr" defTabSz="931477" fontAlgn="base">
                    <a:lnSpc>
                      <a:spcPct val="90000"/>
                    </a:lnSpc>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30" name="Picture 8" descr="\\MAGNUM\Projects\Microsoft\Cloud Power FY12\Design\Icons\PNGs\Cross Platform.png"/>
              <p:cNvPicPr>
                <a:picLocks noChangeAspect="1" noChangeArrowheads="1"/>
              </p:cNvPicPr>
              <p:nvPr/>
            </p:nvPicPr>
            <p:blipFill>
              <a:blip r:embed="rId9" cstate="print">
                <a:lum bright="100000"/>
              </a:blip>
              <a:stretch>
                <a:fillRect/>
              </a:stretch>
            </p:blipFill>
            <p:spPr bwMode="auto">
              <a:xfrm>
                <a:off x="9743138" y="1989746"/>
                <a:ext cx="877131" cy="877131"/>
              </a:xfrm>
              <a:prstGeom prst="rect">
                <a:avLst/>
              </a:prstGeom>
              <a:noFill/>
            </p:spPr>
          </p:pic>
        </p:grpSp>
        <p:sp>
          <p:nvSpPr>
            <p:cNvPr id="233" name="Rectangle 232"/>
            <p:cNvSpPr/>
            <p:nvPr/>
          </p:nvSpPr>
          <p:spPr>
            <a:xfrm>
              <a:off x="10470199" y="1798787"/>
              <a:ext cx="1721801" cy="783141"/>
            </a:xfrm>
            <a:prstGeom prst="rect">
              <a:avLst/>
            </a:prstGeom>
          </p:spPr>
          <p:txBody>
            <a:bodyPr wrap="square">
              <a:spAutoFit/>
            </a:bodyPr>
            <a:lstStyle/>
            <a:p>
              <a:pPr marL="171333" indent="-171333" defTabSz="913424">
                <a:buFont typeface="Wingdings" panose="05000000000000000000" pitchFamily="2" charset="2"/>
                <a:buChar char="§"/>
              </a:pPr>
              <a:r>
                <a:rPr lang="en-US" sz="900" dirty="0">
                  <a:solidFill>
                    <a:srgbClr val="FFFFFF"/>
                  </a:solidFill>
                </a:rPr>
                <a:t>Correlate &amp; Search data from multiple sources</a:t>
              </a:r>
            </a:p>
            <a:p>
              <a:pPr marL="171333" indent="-171333" defTabSz="913424">
                <a:buFont typeface="Wingdings" panose="05000000000000000000" pitchFamily="2" charset="2"/>
                <a:buChar char="§"/>
              </a:pPr>
              <a:r>
                <a:rPr lang="en-US" sz="900" dirty="0">
                  <a:solidFill>
                    <a:srgbClr val="FFFFFF"/>
                  </a:solidFill>
                </a:rPr>
                <a:t>Collect custom data types</a:t>
              </a:r>
            </a:p>
            <a:p>
              <a:pPr marL="171333" indent="-171333" defTabSz="913424">
                <a:buFont typeface="Wingdings" panose="05000000000000000000" pitchFamily="2" charset="2"/>
                <a:buChar char="§"/>
              </a:pPr>
              <a:r>
                <a:rPr lang="en-US" sz="900" dirty="0">
                  <a:solidFill>
                    <a:srgbClr val="FFFFFF"/>
                  </a:solidFill>
                </a:rPr>
                <a:t>Build dashboards powered by search queries</a:t>
              </a:r>
            </a:p>
          </p:txBody>
        </p:sp>
      </p:grpSp>
      <p:grpSp>
        <p:nvGrpSpPr>
          <p:cNvPr id="238" name="Group 237"/>
          <p:cNvGrpSpPr/>
          <p:nvPr/>
        </p:nvGrpSpPr>
        <p:grpSpPr>
          <a:xfrm>
            <a:off x="9658178" y="3293668"/>
            <a:ext cx="2605400" cy="1159477"/>
            <a:chOff x="9661705" y="3063216"/>
            <a:chExt cx="2606818" cy="1160108"/>
          </a:xfrm>
        </p:grpSpPr>
        <p:grpSp>
          <p:nvGrpSpPr>
            <p:cNvPr id="35" name="Group 34"/>
            <p:cNvGrpSpPr/>
            <p:nvPr/>
          </p:nvGrpSpPr>
          <p:grpSpPr>
            <a:xfrm>
              <a:off x="9661705" y="3063216"/>
              <a:ext cx="2530295" cy="1160108"/>
              <a:chOff x="9661705" y="3298359"/>
              <a:chExt cx="2530295" cy="1160108"/>
            </a:xfrm>
          </p:grpSpPr>
          <p:grpSp>
            <p:nvGrpSpPr>
              <p:cNvPr id="221" name="Group 220"/>
              <p:cNvGrpSpPr/>
              <p:nvPr/>
            </p:nvGrpSpPr>
            <p:grpSpPr>
              <a:xfrm>
                <a:off x="9661705" y="3298359"/>
                <a:ext cx="2530295" cy="1160108"/>
                <a:chOff x="1038397" y="3373804"/>
                <a:chExt cx="2463905" cy="1160436"/>
              </a:xfrm>
            </p:grpSpPr>
            <p:sp>
              <p:nvSpPr>
                <p:cNvPr id="222" name="Rectangle 5"/>
                <p:cNvSpPr>
                  <a:spLocks noChangeArrowheads="1"/>
                </p:cNvSpPr>
                <p:nvPr/>
              </p:nvSpPr>
              <p:spPr bwMode="auto">
                <a:xfrm>
                  <a:off x="1054240" y="4121329"/>
                  <a:ext cx="2448061" cy="412911"/>
                </a:xfrm>
                <a:prstGeom prst="rect">
                  <a:avLst/>
                </a:prstGeom>
                <a:solidFill>
                  <a:srgbClr val="005695"/>
                </a:solidFill>
                <a:ln>
                  <a:noFill/>
                </a:ln>
              </p:spPr>
              <p:txBody>
                <a:bodyPr vert="horz" wrap="square" lIns="91364" tIns="45682" rIns="91364" bIns="45682" numCol="1" anchor="t" anchorCtr="0" compatLnSpc="1">
                  <a:prstTxWarp prst="textNoShape">
                    <a:avLst/>
                  </a:prstTxWarp>
                </a:bodyPr>
                <a:lstStyle/>
                <a:p>
                  <a:pPr defTabSz="913424"/>
                  <a:endParaRPr lang="en-US" sz="1600" dirty="0">
                    <a:solidFill>
                      <a:srgbClr val="000000"/>
                    </a:solidFill>
                  </a:endParaRPr>
                </a:p>
              </p:txBody>
            </p:sp>
            <p:sp>
              <p:nvSpPr>
                <p:cNvPr id="223" name="TextBox 222"/>
                <p:cNvSpPr txBox="1"/>
                <p:nvPr/>
              </p:nvSpPr>
              <p:spPr>
                <a:xfrm>
                  <a:off x="1038397" y="4175867"/>
                  <a:ext cx="1090672" cy="332587"/>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Operation</a:t>
                  </a:r>
                </a:p>
                <a:p>
                  <a:pPr algn="ctr" defTabSz="913424">
                    <a:lnSpc>
                      <a:spcPct val="90000"/>
                    </a:lnSpc>
                  </a:pPr>
                  <a:r>
                    <a:rPr lang="en-US" sz="1200" dirty="0">
                      <a:solidFill>
                        <a:srgbClr val="FFFFFF"/>
                      </a:solidFill>
                    </a:rPr>
                    <a:t>Insights</a:t>
                  </a:r>
                </a:p>
              </p:txBody>
            </p:sp>
            <p:sp>
              <p:nvSpPr>
                <p:cNvPr id="224" name="Rectangle 223"/>
                <p:cNvSpPr/>
                <p:nvPr/>
              </p:nvSpPr>
              <p:spPr bwMode="auto">
                <a:xfrm>
                  <a:off x="1054239" y="3373804"/>
                  <a:ext cx="2448063" cy="75308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8" tIns="146184" rIns="182728" bIns="146184" numCol="1" spcCol="0" rtlCol="0" fromWordArt="0" anchor="t" anchorCtr="0" forceAA="0" compatLnSpc="1">
                  <a:prstTxWarp prst="textNoShape">
                    <a:avLst/>
                  </a:prstTxWarp>
                  <a:noAutofit/>
                </a:bodyPr>
                <a:lstStyle/>
                <a:p>
                  <a:pPr algn="ctr" defTabSz="931477" fontAlgn="base">
                    <a:lnSpc>
                      <a:spcPct val="90000"/>
                    </a:lnSpc>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19" name="Picture 4" descr="C:\Users\Jonahs\Dropbox\Projects SCOTT\MEET Windows Azure\source\Background\tile-icon-cach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12356" y="3435859"/>
                <a:ext cx="538696" cy="538619"/>
              </a:xfrm>
              <a:prstGeom prst="rect">
                <a:avLst/>
              </a:prstGeom>
              <a:noFill/>
              <a:extLst/>
            </p:spPr>
          </p:pic>
        </p:grpSp>
        <p:sp>
          <p:nvSpPr>
            <p:cNvPr id="234" name="Rectangle 233"/>
            <p:cNvSpPr/>
            <p:nvPr/>
          </p:nvSpPr>
          <p:spPr>
            <a:xfrm>
              <a:off x="10470199" y="3071191"/>
              <a:ext cx="1798324" cy="798617"/>
            </a:xfrm>
            <a:prstGeom prst="rect">
              <a:avLst/>
            </a:prstGeom>
          </p:spPr>
          <p:txBody>
            <a:bodyPr wrap="square">
              <a:spAutoFit/>
            </a:bodyPr>
            <a:lstStyle/>
            <a:p>
              <a:pPr marL="171333" indent="-171333" defTabSz="913424">
                <a:buFont typeface="Wingdings" panose="05000000000000000000" pitchFamily="2" charset="2"/>
                <a:buChar char="§"/>
              </a:pPr>
              <a:r>
                <a:rPr lang="en-US" sz="900" dirty="0">
                  <a:solidFill>
                    <a:srgbClr val="FFFFFF"/>
                  </a:solidFill>
                </a:rPr>
                <a:t>Forecast future capacity needs and pinpoint performance bottlenecks</a:t>
              </a:r>
            </a:p>
            <a:p>
              <a:pPr marL="171333" indent="-171333" defTabSz="913424">
                <a:buFont typeface="Wingdings" panose="05000000000000000000" pitchFamily="2" charset="2"/>
                <a:buChar char="§"/>
              </a:pPr>
              <a:r>
                <a:rPr lang="en-US" sz="900" dirty="0">
                  <a:solidFill>
                    <a:srgbClr val="FFFFFF"/>
                  </a:solidFill>
                </a:rPr>
                <a:t>Check your update and malware protection status</a:t>
              </a:r>
            </a:p>
          </p:txBody>
        </p:sp>
      </p:grpSp>
      <p:grpSp>
        <p:nvGrpSpPr>
          <p:cNvPr id="239" name="Group 238"/>
          <p:cNvGrpSpPr/>
          <p:nvPr/>
        </p:nvGrpSpPr>
        <p:grpSpPr>
          <a:xfrm>
            <a:off x="9674439" y="4566967"/>
            <a:ext cx="2587197" cy="1159477"/>
            <a:chOff x="9677974" y="4338860"/>
            <a:chExt cx="2588606" cy="1160108"/>
          </a:xfrm>
        </p:grpSpPr>
        <p:grpSp>
          <p:nvGrpSpPr>
            <p:cNvPr id="36" name="Group 35"/>
            <p:cNvGrpSpPr/>
            <p:nvPr/>
          </p:nvGrpSpPr>
          <p:grpSpPr>
            <a:xfrm>
              <a:off x="9677974" y="4338860"/>
              <a:ext cx="2514026" cy="1160108"/>
              <a:chOff x="9677974" y="4608839"/>
              <a:chExt cx="2514026" cy="1160108"/>
            </a:xfrm>
          </p:grpSpPr>
          <p:grpSp>
            <p:nvGrpSpPr>
              <p:cNvPr id="225" name="Group 224"/>
              <p:cNvGrpSpPr/>
              <p:nvPr/>
            </p:nvGrpSpPr>
            <p:grpSpPr>
              <a:xfrm>
                <a:off x="9677974" y="4608839"/>
                <a:ext cx="2514026" cy="1160108"/>
                <a:chOff x="1055946" y="3373804"/>
                <a:chExt cx="2448062" cy="1160436"/>
              </a:xfrm>
            </p:grpSpPr>
            <p:sp>
              <p:nvSpPr>
                <p:cNvPr id="226" name="Rectangle 5"/>
                <p:cNvSpPr>
                  <a:spLocks noChangeArrowheads="1"/>
                </p:cNvSpPr>
                <p:nvPr/>
              </p:nvSpPr>
              <p:spPr bwMode="auto">
                <a:xfrm>
                  <a:off x="1055946" y="4121329"/>
                  <a:ext cx="2448062" cy="412911"/>
                </a:xfrm>
                <a:prstGeom prst="rect">
                  <a:avLst/>
                </a:prstGeom>
                <a:solidFill>
                  <a:srgbClr val="005695"/>
                </a:solidFill>
                <a:ln>
                  <a:noFill/>
                </a:ln>
              </p:spPr>
              <p:txBody>
                <a:bodyPr vert="horz" wrap="square" lIns="91364" tIns="45682" rIns="91364" bIns="45682" numCol="1" anchor="t" anchorCtr="0" compatLnSpc="1">
                  <a:prstTxWarp prst="textNoShape">
                    <a:avLst/>
                  </a:prstTxWarp>
                </a:bodyPr>
                <a:lstStyle/>
                <a:p>
                  <a:pPr defTabSz="913424"/>
                  <a:endParaRPr lang="en-US" sz="1600" dirty="0">
                    <a:solidFill>
                      <a:srgbClr val="000000"/>
                    </a:solidFill>
                  </a:endParaRPr>
                </a:p>
              </p:txBody>
            </p:sp>
            <p:sp>
              <p:nvSpPr>
                <p:cNvPr id="227" name="TextBox 226"/>
                <p:cNvSpPr txBox="1"/>
                <p:nvPr/>
              </p:nvSpPr>
              <p:spPr>
                <a:xfrm>
                  <a:off x="1079752" y="4164318"/>
                  <a:ext cx="1011376" cy="332587"/>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Security Intelligence</a:t>
                  </a:r>
                </a:p>
              </p:txBody>
            </p:sp>
            <p:sp>
              <p:nvSpPr>
                <p:cNvPr id="228" name="Rectangle 227"/>
                <p:cNvSpPr/>
                <p:nvPr/>
              </p:nvSpPr>
              <p:spPr bwMode="auto">
                <a:xfrm>
                  <a:off x="1055946" y="3373804"/>
                  <a:ext cx="2448060" cy="75308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8" tIns="146184" rIns="182728" bIns="146184" numCol="1" spcCol="0" rtlCol="0" fromWordArt="0" anchor="t" anchorCtr="0" forceAA="0" compatLnSpc="1">
                  <a:prstTxWarp prst="textNoShape">
                    <a:avLst/>
                  </a:prstTxWarp>
                  <a:noAutofit/>
                </a:bodyPr>
                <a:lstStyle/>
                <a:p>
                  <a:pPr algn="ctr" defTabSz="931477" fontAlgn="base">
                    <a:lnSpc>
                      <a:spcPct val="90000"/>
                    </a:lnSpc>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64"/>
              <p:cNvSpPr>
                <a:spLocks noEditPoints="1"/>
              </p:cNvSpPr>
              <p:nvPr/>
            </p:nvSpPr>
            <p:spPr bwMode="black">
              <a:xfrm>
                <a:off x="9949969" y="4692726"/>
                <a:ext cx="418496" cy="590107"/>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1680" tIns="30839" rIns="61680" bIns="30839" numCol="1" anchor="t" anchorCtr="0" compatLnSpc="1">
                <a:prstTxWarp prst="textNoShape">
                  <a:avLst/>
                </a:prstTxWarp>
              </a:bodyPr>
              <a:lstStyle/>
              <a:p>
                <a:pPr defTabSz="913918"/>
                <a:endParaRPr lang="en-US" sz="1200">
                  <a:solidFill>
                    <a:prstClr val="black"/>
                  </a:solidFill>
                </a:endParaRPr>
              </a:p>
            </p:txBody>
          </p:sp>
        </p:grpSp>
        <p:sp>
          <p:nvSpPr>
            <p:cNvPr id="235" name="Rectangle 234"/>
            <p:cNvSpPr/>
            <p:nvPr/>
          </p:nvSpPr>
          <p:spPr>
            <a:xfrm>
              <a:off x="10470199" y="4349426"/>
              <a:ext cx="1796381" cy="657359"/>
            </a:xfrm>
            <a:prstGeom prst="rect">
              <a:avLst/>
            </a:prstGeom>
          </p:spPr>
          <p:txBody>
            <a:bodyPr wrap="square">
              <a:spAutoFit/>
            </a:bodyPr>
            <a:lstStyle/>
            <a:p>
              <a:pPr marL="171333" indent="-171333" defTabSz="913424">
                <a:buFont typeface="Wingdings" panose="05000000000000000000" pitchFamily="2" charset="2"/>
                <a:buChar char="§"/>
              </a:pPr>
              <a:r>
                <a:rPr lang="en-US" sz="900" dirty="0">
                  <a:solidFill>
                    <a:srgbClr val="FFFFFF"/>
                  </a:solidFill>
                </a:rPr>
                <a:t>Identify security breaches</a:t>
              </a:r>
            </a:p>
            <a:p>
              <a:pPr marL="171333" indent="-171333" defTabSz="913424">
                <a:buFont typeface="Wingdings" panose="05000000000000000000" pitchFamily="2" charset="2"/>
                <a:buChar char="§"/>
              </a:pPr>
              <a:r>
                <a:rPr lang="en-US" sz="900" dirty="0">
                  <a:solidFill>
                    <a:srgbClr val="FFFFFF"/>
                  </a:solidFill>
                </a:rPr>
                <a:t>Meet compliance requirements for auditing</a:t>
              </a:r>
            </a:p>
            <a:p>
              <a:pPr marL="171333" indent="-171333" defTabSz="913424">
                <a:buFont typeface="Wingdings" panose="05000000000000000000" pitchFamily="2" charset="2"/>
                <a:buChar char="§"/>
              </a:pPr>
              <a:r>
                <a:rPr lang="en-US" sz="900" dirty="0">
                  <a:solidFill>
                    <a:srgbClr val="FFFFFF"/>
                  </a:solidFill>
                </a:rPr>
                <a:t>Analyze security data</a:t>
              </a:r>
            </a:p>
          </p:txBody>
        </p:sp>
      </p:grpSp>
      <p:sp>
        <p:nvSpPr>
          <p:cNvPr id="236" name="Rectangle 235"/>
          <p:cNvSpPr/>
          <p:nvPr/>
        </p:nvSpPr>
        <p:spPr bwMode="auto">
          <a:xfrm>
            <a:off x="1729" y="5858548"/>
            <a:ext cx="12185368" cy="125721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28" tIns="146184" rIns="182728" bIns="146184" numCol="1" spcCol="0" rtlCol="0" fromWordArt="0" anchor="t" anchorCtr="0" forceAA="0" compatLnSpc="1">
            <a:prstTxWarp prst="textNoShape">
              <a:avLst/>
            </a:prstTxWarp>
            <a:noAutofit/>
          </a:bodyPr>
          <a:lstStyle/>
          <a:p>
            <a:pPr algn="ctr" defTabSz="931477" fontAlgn="base">
              <a:lnSpc>
                <a:spcPct val="90000"/>
              </a:lnSpc>
              <a:spcBef>
                <a:spcPct val="0"/>
              </a:spcBef>
              <a:spcAft>
                <a:spcPct val="0"/>
              </a:spcAft>
              <a:defRPr/>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62" name="Group 261"/>
          <p:cNvGrpSpPr/>
          <p:nvPr/>
        </p:nvGrpSpPr>
        <p:grpSpPr>
          <a:xfrm>
            <a:off x="3663483" y="5744552"/>
            <a:ext cx="6916015" cy="1346333"/>
            <a:chOff x="3663746" y="5517081"/>
            <a:chExt cx="6919780" cy="1347066"/>
          </a:xfrm>
        </p:grpSpPr>
        <p:grpSp>
          <p:nvGrpSpPr>
            <p:cNvPr id="243" name="Group 242"/>
            <p:cNvGrpSpPr/>
            <p:nvPr/>
          </p:nvGrpSpPr>
          <p:grpSpPr>
            <a:xfrm>
              <a:off x="3663746" y="5653799"/>
              <a:ext cx="1010887" cy="1176666"/>
              <a:chOff x="3372462" y="5718479"/>
              <a:chExt cx="1010887" cy="1176666"/>
            </a:xfrm>
          </p:grpSpPr>
          <p:pic>
            <p:nvPicPr>
              <p:cNvPr id="240" name="Picture 36" descr="flexibility.png"/>
              <p:cNvPicPr>
                <a:picLocks noChangeAspect="1"/>
              </p:cNvPicPr>
              <p:nvPr/>
            </p:nvPicPr>
            <p:blipFill>
              <a:blip r:embed="rId11" cstate="print"/>
              <a:srcRect l="8323" t="7976" r="6375" b="6839"/>
              <a:stretch>
                <a:fillRect/>
              </a:stretch>
            </p:blipFill>
            <p:spPr bwMode="auto">
              <a:xfrm>
                <a:off x="3382911" y="5718479"/>
                <a:ext cx="941768" cy="963584"/>
              </a:xfrm>
              <a:prstGeom prst="rect">
                <a:avLst/>
              </a:prstGeom>
              <a:noFill/>
              <a:ln w="9525">
                <a:noFill/>
                <a:miter lim="800000"/>
                <a:headEnd/>
                <a:tailEnd/>
              </a:ln>
            </p:spPr>
          </p:pic>
          <p:sp>
            <p:nvSpPr>
              <p:cNvPr id="242" name="TextBox 241"/>
              <p:cNvSpPr txBox="1"/>
              <p:nvPr/>
            </p:nvSpPr>
            <p:spPr>
              <a:xfrm>
                <a:off x="3372462" y="6728899"/>
                <a:ext cx="1010887" cy="166246"/>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REAL TIME</a:t>
                </a:r>
              </a:p>
            </p:txBody>
          </p:sp>
        </p:grpSp>
        <p:grpSp>
          <p:nvGrpSpPr>
            <p:cNvPr id="251" name="Group 250"/>
            <p:cNvGrpSpPr/>
            <p:nvPr/>
          </p:nvGrpSpPr>
          <p:grpSpPr>
            <a:xfrm>
              <a:off x="7691192" y="5648656"/>
              <a:ext cx="1626335" cy="1210345"/>
              <a:chOff x="4833827" y="5696674"/>
              <a:chExt cx="1626335" cy="1210345"/>
            </a:xfrm>
          </p:grpSpPr>
          <p:grpSp>
            <p:nvGrpSpPr>
              <p:cNvPr id="250" name="Group 249"/>
              <p:cNvGrpSpPr/>
              <p:nvPr/>
            </p:nvGrpSpPr>
            <p:grpSpPr>
              <a:xfrm>
                <a:off x="5119019" y="5696674"/>
                <a:ext cx="1055953" cy="934112"/>
                <a:chOff x="4987795" y="5668531"/>
                <a:chExt cx="1055953" cy="934112"/>
              </a:xfrm>
            </p:grpSpPr>
            <p:pic>
              <p:nvPicPr>
                <p:cNvPr id="245" name="Picture 2" descr="\\MAGNUM\Projects\Microsoft\Cloud Power FY12\Design\ICONS_PNG\Devices.png"/>
                <p:cNvPicPr>
                  <a:picLocks noChangeAspect="1" noChangeArrowheads="1"/>
                </p:cNvPicPr>
                <p:nvPr/>
              </p:nvPicPr>
              <p:blipFill>
                <a:blip r:embed="rId12" cstate="print">
                  <a:lum bright="100000"/>
                </a:blip>
                <a:srcRect l="2000" t="50000" r="46000" b="4000"/>
                <a:stretch>
                  <a:fillRect/>
                </a:stretch>
              </p:blipFill>
              <p:spPr bwMode="auto">
                <a:xfrm>
                  <a:off x="4987795" y="5668531"/>
                  <a:ext cx="1055953" cy="934112"/>
                </a:xfrm>
                <a:prstGeom prst="rect">
                  <a:avLst/>
                </a:prstGeom>
                <a:noFill/>
                <a:ln>
                  <a:noFill/>
                </a:ln>
              </p:spPr>
            </p:pic>
            <p:grpSp>
              <p:nvGrpSpPr>
                <p:cNvPr id="248" name="Group 247"/>
                <p:cNvGrpSpPr/>
                <p:nvPr/>
              </p:nvGrpSpPr>
              <p:grpSpPr>
                <a:xfrm>
                  <a:off x="5167003" y="5945963"/>
                  <a:ext cx="770440" cy="479788"/>
                  <a:chOff x="6996919" y="5735216"/>
                  <a:chExt cx="770440" cy="479788"/>
                </a:xfrm>
              </p:grpSpPr>
              <p:pic>
                <p:nvPicPr>
                  <p:cNvPr id="246" name="Picture 2" descr="\\MAGNUM\Projects\Microsoft\Cloud Power FY12\Design\ICONS_PNG\Pie.png"/>
                  <p:cNvPicPr>
                    <a:picLocks noChangeAspect="1" noChangeArrowheads="1"/>
                  </p:cNvPicPr>
                  <p:nvPr/>
                </p:nvPicPr>
                <p:blipFill>
                  <a:blip r:embed="rId13" cstate="print">
                    <a:duotone>
                      <a:prstClr val="black"/>
                      <a:schemeClr val="tx2">
                        <a:tint val="45000"/>
                        <a:satMod val="400000"/>
                      </a:schemeClr>
                    </a:duotone>
                  </a:blip>
                  <a:srcRect/>
                  <a:stretch>
                    <a:fillRect/>
                  </a:stretch>
                </p:blipFill>
                <p:spPr bwMode="auto">
                  <a:xfrm>
                    <a:off x="7312198" y="5759843"/>
                    <a:ext cx="455161" cy="455161"/>
                  </a:xfrm>
                  <a:prstGeom prst="rect">
                    <a:avLst/>
                  </a:prstGeom>
                  <a:noFill/>
                </p:spPr>
              </p:pic>
              <p:pic>
                <p:nvPicPr>
                  <p:cNvPr id="247" name="Picture 2" descr="\\MAGNUM\Projects\Microsoft\Cloud Power FY12\Design\ICONS_PNG\Secure_Elastic.png"/>
                  <p:cNvPicPr>
                    <a:picLocks noChangeAspect="1" noChangeArrowheads="1"/>
                  </p:cNvPicPr>
                  <p:nvPr/>
                </p:nvPicPr>
                <p:blipFill>
                  <a:blip r:embed="rId14" cstate="print">
                    <a:duotone>
                      <a:prstClr val="black"/>
                      <a:schemeClr val="tx2">
                        <a:tint val="45000"/>
                        <a:satMod val="400000"/>
                      </a:schemeClr>
                    </a:duotone>
                  </a:blip>
                  <a:srcRect/>
                  <a:stretch>
                    <a:fillRect/>
                  </a:stretch>
                </p:blipFill>
                <p:spPr bwMode="auto">
                  <a:xfrm rot="332248">
                    <a:off x="6996919" y="5735216"/>
                    <a:ext cx="363652" cy="363652"/>
                  </a:xfrm>
                  <a:prstGeom prst="rect">
                    <a:avLst/>
                  </a:prstGeom>
                  <a:noFill/>
                </p:spPr>
              </p:pic>
            </p:grpSp>
          </p:grpSp>
          <p:sp>
            <p:nvSpPr>
              <p:cNvPr id="249" name="TextBox 248"/>
              <p:cNvSpPr txBox="1"/>
              <p:nvPr/>
            </p:nvSpPr>
            <p:spPr>
              <a:xfrm>
                <a:off x="4833827" y="6574526"/>
                <a:ext cx="1626335" cy="332493"/>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DASHBOARDS</a:t>
                </a:r>
              </a:p>
              <a:p>
                <a:pPr algn="ctr" defTabSz="913424">
                  <a:lnSpc>
                    <a:spcPct val="90000"/>
                  </a:lnSpc>
                </a:pPr>
                <a:r>
                  <a:rPr lang="en-US" sz="1200" dirty="0">
                    <a:solidFill>
                      <a:srgbClr val="FFFFFF"/>
                    </a:solidFill>
                  </a:rPr>
                  <a:t> &amp; REPORTING</a:t>
                </a:r>
              </a:p>
            </p:txBody>
          </p:sp>
        </p:grpSp>
        <p:grpSp>
          <p:nvGrpSpPr>
            <p:cNvPr id="255" name="Group 254"/>
            <p:cNvGrpSpPr/>
            <p:nvPr/>
          </p:nvGrpSpPr>
          <p:grpSpPr>
            <a:xfrm>
              <a:off x="9572639" y="5817315"/>
              <a:ext cx="1010887" cy="986751"/>
              <a:chOff x="7055663" y="5831792"/>
              <a:chExt cx="1010887" cy="986751"/>
            </a:xfrm>
          </p:grpSpPr>
          <p:pic>
            <p:nvPicPr>
              <p:cNvPr id="253" name="Picture 2" descr="C:\Users\sigurdg\Desktop\Scalable.png"/>
              <p:cNvPicPr>
                <a:picLocks noChangeAspect="1" noChangeArrowheads="1"/>
              </p:cNvPicPr>
              <p:nvPr/>
            </p:nvPicPr>
            <p:blipFill>
              <a:blip r:embed="rId15" cstate="print"/>
              <a:srcRect/>
              <a:stretch>
                <a:fillRect/>
              </a:stretch>
            </p:blipFill>
            <p:spPr bwMode="auto">
              <a:xfrm>
                <a:off x="7195432" y="5831792"/>
                <a:ext cx="731351" cy="677528"/>
              </a:xfrm>
              <a:prstGeom prst="rect">
                <a:avLst/>
              </a:prstGeom>
              <a:noFill/>
              <a:ln>
                <a:noFill/>
              </a:ln>
            </p:spPr>
          </p:pic>
          <p:sp>
            <p:nvSpPr>
              <p:cNvPr id="254" name="TextBox 253"/>
              <p:cNvSpPr txBox="1"/>
              <p:nvPr/>
            </p:nvSpPr>
            <p:spPr>
              <a:xfrm>
                <a:off x="7055663" y="6652297"/>
                <a:ext cx="1010887" cy="166246"/>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SCALABLE</a:t>
                </a:r>
              </a:p>
            </p:txBody>
          </p:sp>
        </p:grpSp>
        <p:grpSp>
          <p:nvGrpSpPr>
            <p:cNvPr id="258" name="Group 257"/>
            <p:cNvGrpSpPr/>
            <p:nvPr/>
          </p:nvGrpSpPr>
          <p:grpSpPr>
            <a:xfrm>
              <a:off x="4910739" y="5572948"/>
              <a:ext cx="1110161" cy="1233768"/>
              <a:chOff x="8182377" y="5582622"/>
              <a:chExt cx="1110161" cy="1233768"/>
            </a:xfrm>
          </p:grpSpPr>
          <p:pic>
            <p:nvPicPr>
              <p:cNvPr id="256" name="Picture 2" descr="\\MAGNUM\Projects\Microsoft\Cloud Power FY12\Design\Icons\PNGs\Search.png"/>
              <p:cNvPicPr>
                <a:picLocks noChangeAspect="1" noChangeArrowheads="1"/>
              </p:cNvPicPr>
              <p:nvPr/>
            </p:nvPicPr>
            <p:blipFill>
              <a:blip r:embed="rId16" cstate="print">
                <a:lum bright="100000"/>
              </a:blip>
              <a:srcRect/>
              <a:stretch>
                <a:fillRect/>
              </a:stretch>
            </p:blipFill>
            <p:spPr bwMode="auto">
              <a:xfrm>
                <a:off x="8182377" y="5582622"/>
                <a:ext cx="1110161" cy="1110160"/>
              </a:xfrm>
              <a:prstGeom prst="rect">
                <a:avLst/>
              </a:prstGeom>
              <a:noFill/>
            </p:spPr>
          </p:pic>
          <p:sp>
            <p:nvSpPr>
              <p:cNvPr id="257" name="TextBox 256"/>
              <p:cNvSpPr txBox="1"/>
              <p:nvPr/>
            </p:nvSpPr>
            <p:spPr>
              <a:xfrm>
                <a:off x="8232013" y="6650144"/>
                <a:ext cx="1010887" cy="166246"/>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SEARCH</a:t>
                </a:r>
              </a:p>
            </p:txBody>
          </p:sp>
        </p:grpSp>
        <p:grpSp>
          <p:nvGrpSpPr>
            <p:cNvPr id="261" name="Group 260"/>
            <p:cNvGrpSpPr/>
            <p:nvPr/>
          </p:nvGrpSpPr>
          <p:grpSpPr>
            <a:xfrm>
              <a:off x="6425676" y="5517081"/>
              <a:ext cx="1159211" cy="1347066"/>
              <a:chOff x="9349347" y="5542768"/>
              <a:chExt cx="1159211" cy="1347066"/>
            </a:xfrm>
          </p:grpSpPr>
          <p:pic>
            <p:nvPicPr>
              <p:cNvPr id="259" name="Picture 3" descr="C:\Users\mitchellg\Desktop\Simple_Licensing.png"/>
              <p:cNvPicPr>
                <a:picLocks noChangeAspect="1" noChangeArrowheads="1"/>
              </p:cNvPicPr>
              <p:nvPr/>
            </p:nvPicPr>
            <p:blipFill>
              <a:blip r:embed="rId17" cstate="print">
                <a:lum bright="100000"/>
              </a:blip>
              <a:srcRect/>
              <a:stretch>
                <a:fillRect/>
              </a:stretch>
            </p:blipFill>
            <p:spPr bwMode="auto">
              <a:xfrm>
                <a:off x="9349347" y="5542768"/>
                <a:ext cx="1159211" cy="1159211"/>
              </a:xfrm>
              <a:prstGeom prst="rect">
                <a:avLst/>
              </a:prstGeom>
              <a:noFill/>
            </p:spPr>
          </p:pic>
          <p:sp>
            <p:nvSpPr>
              <p:cNvPr id="260" name="TextBox 259"/>
              <p:cNvSpPr txBox="1"/>
              <p:nvPr/>
            </p:nvSpPr>
            <p:spPr>
              <a:xfrm>
                <a:off x="9349347" y="6557341"/>
                <a:ext cx="1010887" cy="332493"/>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READY MADE INTELLIGENCE</a:t>
                </a:r>
              </a:p>
            </p:txBody>
          </p:sp>
        </p:grpSp>
      </p:grpSp>
      <p:sp>
        <p:nvSpPr>
          <p:cNvPr id="263" name="Title 3"/>
          <p:cNvSpPr txBox="1">
            <a:spLocks/>
          </p:cNvSpPr>
          <p:nvPr/>
        </p:nvSpPr>
        <p:spPr>
          <a:xfrm>
            <a:off x="-1" y="6040552"/>
            <a:ext cx="11649499" cy="899175"/>
          </a:xfrm>
          <a:prstGeom prst="rect">
            <a:avLst/>
          </a:prstGeom>
        </p:spPr>
        <p:txBody>
          <a:bodyPr vert="horz" wrap="square" lIns="146182" tIns="91363" rIns="146182" bIns="91363" rtlCol="0" anchor="t">
            <a:noAutofit/>
          </a:bodyPr>
          <a:lstStyle>
            <a:lvl1pPr algn="l" defTabSz="914102" rtl="0" eaLnBrk="1" latinLnBrk="0" hangingPunct="1">
              <a:lnSpc>
                <a:spcPct val="90000"/>
              </a:lnSpc>
              <a:spcBef>
                <a:spcPct val="0"/>
              </a:spcBef>
              <a:buNone/>
              <a:defRPr lang="en-US" sz="5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99">
                <a:solidFill>
                  <a:srgbClr val="FFFFFF"/>
                </a:solidFill>
              </a:rPr>
              <a:t>Key Benefits:</a:t>
            </a:r>
          </a:p>
        </p:txBody>
      </p:sp>
      <p:cxnSp>
        <p:nvCxnSpPr>
          <p:cNvPr id="115" name="Straight Arrow Connector 114"/>
          <p:cNvCxnSpPr>
            <a:stCxn id="193" idx="3"/>
            <a:endCxn id="202" idx="1"/>
          </p:cNvCxnSpPr>
          <p:nvPr/>
        </p:nvCxnSpPr>
        <p:spPr>
          <a:xfrm>
            <a:off x="7131640" y="4109723"/>
            <a:ext cx="393277" cy="2104"/>
          </a:xfrm>
          <a:prstGeom prst="straightConnector1">
            <a:avLst/>
          </a:prstGeom>
          <a:ln w="28575">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9583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11"/>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10"/>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0 0 L 0 0.25 E" pathEditMode="relative" ptsTypes="">
                                      <p:cBhvr>
                                        <p:cTn id="12" dur="2000" fill="hold"/>
                                        <p:tgtEl>
                                          <p:spTgt spid="14"/>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gtEl>
                                        <p:attrNameLst>
                                          <p:attrName>style.visibility</p:attrName>
                                        </p:attrNameLst>
                                      </p:cBhvr>
                                      <p:to>
                                        <p:strVal val="visible"/>
                                      </p:to>
                                    </p:set>
                                    <p:animEffect transition="in" filter="fade">
                                      <p:cBhvr>
                                        <p:cTn id="17" dur="500"/>
                                        <p:tgtEl>
                                          <p:spTgt spid="237"/>
                                        </p:tgtEl>
                                      </p:cBhvr>
                                    </p:animEffect>
                                  </p:childTnLst>
                                </p:cTn>
                              </p:par>
                              <p:par>
                                <p:cTn id="18" presetID="10" presetClass="entr" presetSubtype="0" fill="hold" nodeType="withEffect">
                                  <p:stCondLst>
                                    <p:cond delay="0"/>
                                  </p:stCondLst>
                                  <p:childTnLst>
                                    <p:set>
                                      <p:cBhvr>
                                        <p:cTn id="19" dur="1" fill="hold">
                                          <p:stCondLst>
                                            <p:cond delay="0"/>
                                          </p:stCondLst>
                                        </p:cTn>
                                        <p:tgtEl>
                                          <p:spTgt spid="238"/>
                                        </p:tgtEl>
                                        <p:attrNameLst>
                                          <p:attrName>style.visibility</p:attrName>
                                        </p:attrNameLst>
                                      </p:cBhvr>
                                      <p:to>
                                        <p:strVal val="visible"/>
                                      </p:to>
                                    </p:set>
                                    <p:animEffect transition="in" filter="fade">
                                      <p:cBhvr>
                                        <p:cTn id="20" dur="500"/>
                                        <p:tgtEl>
                                          <p:spTgt spid="238"/>
                                        </p:tgtEl>
                                      </p:cBhvr>
                                    </p:animEffect>
                                  </p:childTnLst>
                                </p:cTn>
                              </p:par>
                              <p:par>
                                <p:cTn id="21" presetID="10" presetClass="entr" presetSubtype="0" fill="hold" nodeType="withEffect">
                                  <p:stCondLst>
                                    <p:cond delay="0"/>
                                  </p:stCondLst>
                                  <p:childTnLst>
                                    <p:set>
                                      <p:cBhvr>
                                        <p:cTn id="22" dur="1" fill="hold">
                                          <p:stCondLst>
                                            <p:cond delay="0"/>
                                          </p:stCondLst>
                                        </p:cTn>
                                        <p:tgtEl>
                                          <p:spTgt spid="239"/>
                                        </p:tgtEl>
                                        <p:attrNameLst>
                                          <p:attrName>style.visibility</p:attrName>
                                        </p:attrNameLst>
                                      </p:cBhvr>
                                      <p:to>
                                        <p:strVal val="visible"/>
                                      </p:to>
                                    </p:set>
                                    <p:animEffect transition="in" filter="fade">
                                      <p:cBhvr>
                                        <p:cTn id="23" dur="500"/>
                                        <p:tgtEl>
                                          <p:spTgt spid="239"/>
                                        </p:tgtEl>
                                      </p:cBhvr>
                                    </p:animEffect>
                                  </p:childTnLst>
                                </p:cTn>
                              </p:par>
                              <p:par>
                                <p:cTn id="24" presetID="10" presetClass="entr" presetSubtype="0" fill="hold" nodeType="withEffect">
                                  <p:stCondLst>
                                    <p:cond delay="0"/>
                                  </p:stCondLst>
                                  <p:childTnLst>
                                    <p:set>
                                      <p:cBhvr>
                                        <p:cTn id="25" dur="1" fill="hold">
                                          <p:stCondLst>
                                            <p:cond delay="0"/>
                                          </p:stCondLst>
                                        </p:cTn>
                                        <p:tgtEl>
                                          <p:spTgt spid="187"/>
                                        </p:tgtEl>
                                        <p:attrNameLst>
                                          <p:attrName>style.visibility</p:attrName>
                                        </p:attrNameLst>
                                      </p:cBhvr>
                                      <p:to>
                                        <p:strVal val="visible"/>
                                      </p:to>
                                    </p:set>
                                    <p:animEffect transition="in" filter="fade">
                                      <p:cBhvr>
                                        <p:cTn id="26" dur="500"/>
                                        <p:tgtEl>
                                          <p:spTgt spid="18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6"/>
                                        </p:tgtEl>
                                        <p:attrNameLst>
                                          <p:attrName>style.visibility</p:attrName>
                                        </p:attrNameLst>
                                      </p:cBhvr>
                                      <p:to>
                                        <p:strVal val="visible"/>
                                      </p:to>
                                    </p:set>
                                    <p:animEffect transition="in" filter="fade">
                                      <p:cBhvr>
                                        <p:cTn id="31" dur="500"/>
                                        <p:tgtEl>
                                          <p:spTgt spid="236"/>
                                        </p:tgtEl>
                                      </p:cBhvr>
                                    </p:animEffect>
                                  </p:childTnLst>
                                </p:cTn>
                              </p:par>
                              <p:par>
                                <p:cTn id="32" presetID="10" presetClass="entr" presetSubtype="0" fill="hold" nodeType="withEffect">
                                  <p:stCondLst>
                                    <p:cond delay="0"/>
                                  </p:stCondLst>
                                  <p:childTnLst>
                                    <p:set>
                                      <p:cBhvr>
                                        <p:cTn id="33" dur="1" fill="hold">
                                          <p:stCondLst>
                                            <p:cond delay="0"/>
                                          </p:stCondLst>
                                        </p:cTn>
                                        <p:tgtEl>
                                          <p:spTgt spid="262"/>
                                        </p:tgtEl>
                                        <p:attrNameLst>
                                          <p:attrName>style.visibility</p:attrName>
                                        </p:attrNameLst>
                                      </p:cBhvr>
                                      <p:to>
                                        <p:strVal val="visible"/>
                                      </p:to>
                                    </p:set>
                                    <p:animEffect transition="in" filter="fade">
                                      <p:cBhvr>
                                        <p:cTn id="34" dur="500"/>
                                        <p:tgtEl>
                                          <p:spTgt spid="2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3"/>
                                        </p:tgtEl>
                                        <p:attrNameLst>
                                          <p:attrName>style.visibility</p:attrName>
                                        </p:attrNameLst>
                                      </p:cBhvr>
                                      <p:to>
                                        <p:strVal val="visible"/>
                                      </p:to>
                                    </p:set>
                                    <p:animEffect transition="in" filter="fade">
                                      <p:cBhvr>
                                        <p:cTn id="37" dur="5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p:bldP spid="236" grpId="0" animBg="1"/>
      <p:bldP spid="263"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8" name="Picture 87"/>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b="4009"/>
          <a:stretch/>
        </p:blipFill>
        <p:spPr>
          <a:xfrm>
            <a:off x="15455" y="4697667"/>
            <a:ext cx="7165588" cy="2379375"/>
          </a:xfrm>
          <a:prstGeom prst="rect">
            <a:avLst/>
          </a:prstGeom>
        </p:spPr>
      </p:pic>
      <p:sp>
        <p:nvSpPr>
          <p:cNvPr id="240" name="Rectangle: Rounded Corners 239"/>
          <p:cNvSpPr/>
          <p:nvPr/>
        </p:nvSpPr>
        <p:spPr>
          <a:xfrm>
            <a:off x="10368094" y="666499"/>
            <a:ext cx="1511752" cy="621724"/>
          </a:xfrm>
          <a:prstGeom prst="roundRect">
            <a:avLst>
              <a:gd name="adj" fmla="val 14995"/>
            </a:avLst>
          </a:prstGeom>
          <a:solidFill>
            <a:srgbClr val="FFFFFF">
              <a:alpha val="6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800" dirty="0">
              <a:solidFill>
                <a:srgbClr val="FFFFFF"/>
              </a:solidFill>
              <a:latin typeface="Segoe UI Semilight"/>
            </a:endParaRPr>
          </a:p>
        </p:txBody>
      </p:sp>
      <p:sp>
        <p:nvSpPr>
          <p:cNvPr id="150" name="Freeform 162"/>
          <p:cNvSpPr>
            <a:spLocks/>
          </p:cNvSpPr>
          <p:nvPr/>
        </p:nvSpPr>
        <p:spPr bwMode="auto">
          <a:xfrm>
            <a:off x="11407" y="-504760"/>
            <a:ext cx="7657355" cy="4656454"/>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rgbClr val="0070C0">
              <a:alpha val="20000"/>
            </a:srgbClr>
          </a:solidFill>
          <a:ln>
            <a:noFill/>
          </a:ln>
        </p:spPr>
        <p:txBody>
          <a:bodyPr vert="horz" wrap="square" lIns="87831" tIns="43914" rIns="87831" bIns="439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274">
              <a:defRPr/>
            </a:pPr>
            <a:endParaRPr lang="en-US" sz="1151" dirty="0">
              <a:solidFill>
                <a:srgbClr val="505050"/>
              </a:solidFill>
              <a:latin typeface="Segoe Pro Display" panose="020B0502040504020203" pitchFamily="34" charset="0"/>
            </a:endParaRPr>
          </a:p>
        </p:txBody>
      </p:sp>
      <p:sp>
        <p:nvSpPr>
          <p:cNvPr id="372" name="Freeform 162"/>
          <p:cNvSpPr>
            <a:spLocks/>
          </p:cNvSpPr>
          <p:nvPr/>
        </p:nvSpPr>
        <p:spPr bwMode="auto">
          <a:xfrm>
            <a:off x="6171791" y="2037865"/>
            <a:ext cx="5069781" cy="3082945"/>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rgbClr val="FFFFFF">
              <a:alpha val="75000"/>
            </a:srgb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800" dirty="0">
              <a:solidFill>
                <a:srgbClr val="FFFFFF"/>
              </a:solidFill>
              <a:latin typeface="Segoe UI Semilight"/>
            </a:endParaRPr>
          </a:p>
        </p:txBody>
      </p:sp>
      <p:grpSp>
        <p:nvGrpSpPr>
          <p:cNvPr id="396" name="Group 395"/>
          <p:cNvGrpSpPr/>
          <p:nvPr/>
        </p:nvGrpSpPr>
        <p:grpSpPr>
          <a:xfrm>
            <a:off x="1456715" y="867372"/>
            <a:ext cx="3737845" cy="2803185"/>
            <a:chOff x="1307468" y="908720"/>
            <a:chExt cx="3738872" cy="2803955"/>
          </a:xfrm>
        </p:grpSpPr>
        <p:sp>
          <p:nvSpPr>
            <p:cNvPr id="221" name="Rectangle: Rounded Corners 220"/>
            <p:cNvSpPr/>
            <p:nvPr/>
          </p:nvSpPr>
          <p:spPr>
            <a:xfrm>
              <a:off x="1307468" y="908720"/>
              <a:ext cx="3738872" cy="2803955"/>
            </a:xfrm>
            <a:prstGeom prst="roundRect">
              <a:avLst>
                <a:gd name="adj" fmla="val 5181"/>
              </a:avLst>
            </a:prstGeom>
            <a:solidFill>
              <a:srgbClr val="FFFFFF">
                <a:alpha val="7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800">
                <a:solidFill>
                  <a:srgbClr val="FFFFFF"/>
                </a:solidFill>
                <a:latin typeface="Segoe UI Semilight"/>
              </a:endParaRPr>
            </a:p>
          </p:txBody>
        </p:sp>
        <p:grpSp>
          <p:nvGrpSpPr>
            <p:cNvPr id="147" name="Group 146"/>
            <p:cNvGrpSpPr/>
            <p:nvPr/>
          </p:nvGrpSpPr>
          <p:grpSpPr>
            <a:xfrm>
              <a:off x="1408190" y="986823"/>
              <a:ext cx="3563549" cy="2628900"/>
              <a:chOff x="228600" y="838200"/>
              <a:chExt cx="3563549" cy="2628900"/>
            </a:xfrm>
          </p:grpSpPr>
          <p:grpSp>
            <p:nvGrpSpPr>
              <p:cNvPr id="89" name="Group 88"/>
              <p:cNvGrpSpPr/>
              <p:nvPr/>
            </p:nvGrpSpPr>
            <p:grpSpPr>
              <a:xfrm>
                <a:off x="228600" y="1104900"/>
                <a:ext cx="1558979" cy="228600"/>
                <a:chOff x="252206" y="1063285"/>
                <a:chExt cx="1558979" cy="228600"/>
              </a:xfrm>
            </p:grpSpPr>
            <p:sp>
              <p:nvSpPr>
                <p:cNvPr id="86" name="Rectangle 85"/>
                <p:cNvSpPr/>
                <p:nvPr/>
              </p:nvSpPr>
              <p:spPr>
                <a:xfrm>
                  <a:off x="252206" y="1096770"/>
                  <a:ext cx="1558979"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Application Gateway</a:t>
                  </a:r>
                </a:p>
              </p:txBody>
            </p:sp>
            <p:pic>
              <p:nvPicPr>
                <p:cNvPr id="87" name="Picture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206" y="1063285"/>
                  <a:ext cx="228600" cy="228600"/>
                </a:xfrm>
                <a:prstGeom prst="rect">
                  <a:avLst/>
                </a:prstGeom>
                <a:solidFill>
                  <a:srgbClr val="FFFFFF">
                    <a:alpha val="60000"/>
                  </a:srgbClr>
                </a:solidFill>
                <a:ln>
                  <a:noFill/>
                </a:ln>
              </p:spPr>
            </p:pic>
          </p:grpSp>
          <p:grpSp>
            <p:nvGrpSpPr>
              <p:cNvPr id="90" name="Group 89"/>
              <p:cNvGrpSpPr/>
              <p:nvPr/>
            </p:nvGrpSpPr>
            <p:grpSpPr>
              <a:xfrm>
                <a:off x="228600" y="1371600"/>
                <a:ext cx="1507670" cy="228600"/>
                <a:chOff x="252206" y="1368085"/>
                <a:chExt cx="1507670" cy="228600"/>
              </a:xfrm>
            </p:grpSpPr>
            <p:sp>
              <p:nvSpPr>
                <p:cNvPr id="84" name="Rectangle 83"/>
                <p:cNvSpPr/>
                <p:nvPr/>
              </p:nvSpPr>
              <p:spPr>
                <a:xfrm>
                  <a:off x="252206" y="1401570"/>
                  <a:ext cx="1507670"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Application Insights</a:t>
                  </a:r>
                </a:p>
              </p:txBody>
            </p:sp>
            <p:pic>
              <p:nvPicPr>
                <p:cNvPr id="85" name="Picture 8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206" y="1368085"/>
                  <a:ext cx="228600" cy="228600"/>
                </a:xfrm>
                <a:prstGeom prst="rect">
                  <a:avLst/>
                </a:prstGeom>
                <a:solidFill>
                  <a:srgbClr val="FFFFFF">
                    <a:alpha val="60000"/>
                  </a:srgbClr>
                </a:solidFill>
                <a:ln>
                  <a:noFill/>
                </a:ln>
              </p:spPr>
            </p:pic>
          </p:grpSp>
          <p:grpSp>
            <p:nvGrpSpPr>
              <p:cNvPr id="91" name="Group 90"/>
              <p:cNvGrpSpPr/>
              <p:nvPr/>
            </p:nvGrpSpPr>
            <p:grpSpPr>
              <a:xfrm>
                <a:off x="228600" y="1638300"/>
                <a:ext cx="1023429" cy="228600"/>
                <a:chOff x="252206" y="1655955"/>
                <a:chExt cx="1023429" cy="228600"/>
              </a:xfrm>
            </p:grpSpPr>
            <p:sp>
              <p:nvSpPr>
                <p:cNvPr id="82" name="Rectangle 81"/>
                <p:cNvSpPr/>
                <p:nvPr/>
              </p:nvSpPr>
              <p:spPr>
                <a:xfrm>
                  <a:off x="252206" y="1689440"/>
                  <a:ext cx="1023429"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Automation</a:t>
                  </a:r>
                </a:p>
              </p:txBody>
            </p:sp>
            <p:pic>
              <p:nvPicPr>
                <p:cNvPr id="83" name="Picture 8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206" y="1655955"/>
                  <a:ext cx="228600" cy="228600"/>
                </a:xfrm>
                <a:prstGeom prst="rect">
                  <a:avLst/>
                </a:prstGeom>
                <a:solidFill>
                  <a:srgbClr val="FFFFFF">
                    <a:alpha val="60000"/>
                  </a:srgbClr>
                </a:solidFill>
                <a:ln>
                  <a:noFill/>
                </a:ln>
              </p:spPr>
            </p:pic>
          </p:grpSp>
          <p:grpSp>
            <p:nvGrpSpPr>
              <p:cNvPr id="92" name="Group 91"/>
              <p:cNvGrpSpPr/>
              <p:nvPr/>
            </p:nvGrpSpPr>
            <p:grpSpPr>
              <a:xfrm>
                <a:off x="228600" y="1905000"/>
                <a:ext cx="1108412" cy="228600"/>
                <a:chOff x="252206" y="1952291"/>
                <a:chExt cx="1108412" cy="228600"/>
              </a:xfrm>
            </p:grpSpPr>
            <p:sp>
              <p:nvSpPr>
                <p:cNvPr id="80" name="Rectangle 79"/>
                <p:cNvSpPr/>
                <p:nvPr/>
              </p:nvSpPr>
              <p:spPr>
                <a:xfrm>
                  <a:off x="252206" y="1985776"/>
                  <a:ext cx="1108412"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Batch Service</a:t>
                  </a:r>
                </a:p>
              </p:txBody>
            </p:sp>
            <p:pic>
              <p:nvPicPr>
                <p:cNvPr id="81" name="Picture 8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206" y="1952291"/>
                  <a:ext cx="228600" cy="228600"/>
                </a:xfrm>
                <a:prstGeom prst="rect">
                  <a:avLst/>
                </a:prstGeom>
                <a:solidFill>
                  <a:srgbClr val="FFFFFF">
                    <a:alpha val="60000"/>
                  </a:srgbClr>
                </a:solidFill>
                <a:ln>
                  <a:noFill/>
                </a:ln>
              </p:spPr>
            </p:pic>
          </p:grpSp>
          <p:grpSp>
            <p:nvGrpSpPr>
              <p:cNvPr id="93" name="Group 92"/>
              <p:cNvGrpSpPr/>
              <p:nvPr/>
            </p:nvGrpSpPr>
            <p:grpSpPr>
              <a:xfrm>
                <a:off x="230350" y="2171700"/>
                <a:ext cx="1408256" cy="228600"/>
                <a:chOff x="252206" y="2248625"/>
                <a:chExt cx="1408256" cy="228600"/>
              </a:xfrm>
            </p:grpSpPr>
            <p:sp>
              <p:nvSpPr>
                <p:cNvPr id="78" name="Rectangle 77"/>
                <p:cNvSpPr/>
                <p:nvPr/>
              </p:nvSpPr>
              <p:spPr>
                <a:xfrm>
                  <a:off x="252206" y="2282110"/>
                  <a:ext cx="1408256"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Cognitive Services</a:t>
                  </a:r>
                </a:p>
              </p:txBody>
            </p:sp>
            <p:pic>
              <p:nvPicPr>
                <p:cNvPr id="79" name="Picture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2206" y="2248625"/>
                  <a:ext cx="228600" cy="228600"/>
                </a:xfrm>
                <a:prstGeom prst="rect">
                  <a:avLst/>
                </a:prstGeom>
                <a:solidFill>
                  <a:srgbClr val="FFFFFF">
                    <a:alpha val="60000"/>
                  </a:srgbClr>
                </a:solidFill>
                <a:ln>
                  <a:noFill/>
                </a:ln>
              </p:spPr>
            </p:pic>
          </p:grpSp>
          <p:grpSp>
            <p:nvGrpSpPr>
              <p:cNvPr id="94" name="Group 93"/>
              <p:cNvGrpSpPr/>
              <p:nvPr/>
            </p:nvGrpSpPr>
            <p:grpSpPr>
              <a:xfrm>
                <a:off x="228600" y="2705100"/>
                <a:ext cx="1257531" cy="228600"/>
                <a:chOff x="252206" y="2544961"/>
                <a:chExt cx="1257531" cy="228600"/>
              </a:xfrm>
            </p:grpSpPr>
            <p:sp>
              <p:nvSpPr>
                <p:cNvPr id="76" name="Rectangle 75"/>
                <p:cNvSpPr/>
                <p:nvPr/>
              </p:nvSpPr>
              <p:spPr>
                <a:xfrm>
                  <a:off x="252206" y="2578446"/>
                  <a:ext cx="1257531"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Data Lake Store</a:t>
                  </a:r>
                </a:p>
              </p:txBody>
            </p:sp>
            <p:pic>
              <p:nvPicPr>
                <p:cNvPr id="77" name="Picture 7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2206" y="2544961"/>
                  <a:ext cx="228600" cy="228600"/>
                </a:xfrm>
                <a:prstGeom prst="rect">
                  <a:avLst/>
                </a:prstGeom>
                <a:solidFill>
                  <a:srgbClr val="FFFFFF">
                    <a:alpha val="60000"/>
                  </a:srgbClr>
                </a:solidFill>
                <a:ln>
                  <a:noFill/>
                </a:ln>
              </p:spPr>
            </p:pic>
          </p:grpSp>
          <p:grpSp>
            <p:nvGrpSpPr>
              <p:cNvPr id="95" name="Group 94"/>
              <p:cNvGrpSpPr/>
              <p:nvPr/>
            </p:nvGrpSpPr>
            <p:grpSpPr>
              <a:xfrm>
                <a:off x="228600" y="2971800"/>
                <a:ext cx="986550" cy="228600"/>
                <a:chOff x="252206" y="2841295"/>
                <a:chExt cx="986550" cy="228600"/>
              </a:xfrm>
            </p:grpSpPr>
            <p:sp>
              <p:nvSpPr>
                <p:cNvPr id="74" name="Rectangle 73"/>
                <p:cNvSpPr/>
                <p:nvPr/>
              </p:nvSpPr>
              <p:spPr>
                <a:xfrm>
                  <a:off x="252206" y="2874780"/>
                  <a:ext cx="986550"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Event Hubs</a:t>
                  </a:r>
                </a:p>
              </p:txBody>
            </p:sp>
            <p:pic>
              <p:nvPicPr>
                <p:cNvPr id="75" name="Picture 7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2206" y="2841295"/>
                  <a:ext cx="228600" cy="228600"/>
                </a:xfrm>
                <a:prstGeom prst="rect">
                  <a:avLst/>
                </a:prstGeom>
                <a:solidFill>
                  <a:srgbClr val="FFFFFF">
                    <a:alpha val="60000"/>
                  </a:srgbClr>
                </a:solidFill>
                <a:ln>
                  <a:noFill/>
                </a:ln>
              </p:spPr>
            </p:pic>
          </p:grpSp>
          <p:grpSp>
            <p:nvGrpSpPr>
              <p:cNvPr id="96" name="Group 95"/>
              <p:cNvGrpSpPr/>
              <p:nvPr/>
            </p:nvGrpSpPr>
            <p:grpSpPr>
              <a:xfrm>
                <a:off x="2023118" y="844275"/>
                <a:ext cx="784517" cy="228600"/>
                <a:chOff x="252206" y="3067163"/>
                <a:chExt cx="784517" cy="228600"/>
              </a:xfrm>
            </p:grpSpPr>
            <p:sp>
              <p:nvSpPr>
                <p:cNvPr id="72" name="Rectangle 71"/>
                <p:cNvSpPr>
                  <a:spLocks noChangeAspect="1"/>
                </p:cNvSpPr>
                <p:nvPr/>
              </p:nvSpPr>
              <p:spPr>
                <a:xfrm>
                  <a:off x="252206" y="3100648"/>
                  <a:ext cx="784517" cy="161628"/>
                </a:xfrm>
                <a:prstGeom prst="rect">
                  <a:avLst/>
                </a:prstGeom>
                <a:ln>
                  <a:noFill/>
                </a:ln>
              </p:spPr>
              <p:txBody>
                <a:bodyPr wrap="none" lIns="292528" tIns="0" rIns="0" bIns="0" anchor="ctr">
                  <a:spAutoFit/>
                </a:bodyPr>
                <a:lstStyle/>
                <a:p>
                  <a:pPr defTabSz="914274"/>
                  <a:r>
                    <a:rPr lang="en-US" sz="1050" dirty="0" err="1">
                      <a:solidFill>
                        <a:srgbClr val="353535"/>
                      </a:solidFill>
                      <a:latin typeface="Segoe UI Semibold" panose="020B0702040204020203" pitchFamily="34" charset="0"/>
                      <a:cs typeface="Segoe UI Semibold" panose="020B0702040204020203" pitchFamily="34" charset="0"/>
                    </a:rPr>
                    <a:t>IoT</a:t>
                  </a:r>
                  <a:r>
                    <a:rPr lang="en-US" sz="1050" dirty="0">
                      <a:solidFill>
                        <a:srgbClr val="353535"/>
                      </a:solidFill>
                      <a:latin typeface="Segoe UI Semibold" panose="020B0702040204020203" pitchFamily="34" charset="0"/>
                      <a:cs typeface="Segoe UI Semibold" panose="020B0702040204020203" pitchFamily="34" charset="0"/>
                    </a:rPr>
                    <a:t> Hub</a:t>
                  </a:r>
                </a:p>
              </p:txBody>
            </p:sp>
            <p:pic>
              <p:nvPicPr>
                <p:cNvPr id="73" name="Picture 7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2206" y="3067163"/>
                  <a:ext cx="228600" cy="228600"/>
                </a:xfrm>
                <a:prstGeom prst="rect">
                  <a:avLst/>
                </a:prstGeom>
                <a:solidFill>
                  <a:srgbClr val="FFFFFF">
                    <a:alpha val="60000"/>
                  </a:srgbClr>
                </a:solidFill>
                <a:ln>
                  <a:noFill/>
                </a:ln>
              </p:spPr>
            </p:pic>
          </p:grpSp>
          <p:grpSp>
            <p:nvGrpSpPr>
              <p:cNvPr id="97" name="Group 96"/>
              <p:cNvGrpSpPr/>
              <p:nvPr/>
            </p:nvGrpSpPr>
            <p:grpSpPr>
              <a:xfrm>
                <a:off x="2023118" y="1110300"/>
                <a:ext cx="874309" cy="228600"/>
                <a:chOff x="252206" y="3433966"/>
                <a:chExt cx="874309" cy="228600"/>
              </a:xfrm>
            </p:grpSpPr>
            <p:sp>
              <p:nvSpPr>
                <p:cNvPr id="70" name="Rectangle 69"/>
                <p:cNvSpPr/>
                <p:nvPr/>
              </p:nvSpPr>
              <p:spPr>
                <a:xfrm>
                  <a:off x="252206" y="3467451"/>
                  <a:ext cx="874309"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Key Vault</a:t>
                  </a:r>
                </a:p>
              </p:txBody>
            </p:sp>
            <p:pic>
              <p:nvPicPr>
                <p:cNvPr id="71" name="Picture 7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2206" y="3433966"/>
                  <a:ext cx="228600" cy="228600"/>
                </a:xfrm>
                <a:prstGeom prst="rect">
                  <a:avLst/>
                </a:prstGeom>
                <a:solidFill>
                  <a:srgbClr val="FFFFFF">
                    <a:alpha val="60000"/>
                  </a:srgbClr>
                </a:solidFill>
                <a:ln>
                  <a:noFill/>
                </a:ln>
              </p:spPr>
            </p:pic>
          </p:grpSp>
          <p:grpSp>
            <p:nvGrpSpPr>
              <p:cNvPr id="98" name="Group 97"/>
              <p:cNvGrpSpPr/>
              <p:nvPr/>
            </p:nvGrpSpPr>
            <p:grpSpPr>
              <a:xfrm>
                <a:off x="2023118" y="1376325"/>
                <a:ext cx="1151705" cy="228600"/>
                <a:chOff x="252206" y="3730313"/>
                <a:chExt cx="1151705" cy="228600"/>
              </a:xfrm>
            </p:grpSpPr>
            <p:sp>
              <p:nvSpPr>
                <p:cNvPr id="68" name="Rectangle 67"/>
                <p:cNvSpPr/>
                <p:nvPr/>
              </p:nvSpPr>
              <p:spPr>
                <a:xfrm>
                  <a:off x="252206" y="3763798"/>
                  <a:ext cx="1151705"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Load Balancer</a:t>
                  </a:r>
                </a:p>
              </p:txBody>
            </p:sp>
            <p:pic>
              <p:nvPicPr>
                <p:cNvPr id="69" name="Picture 6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2206" y="3730313"/>
                  <a:ext cx="228600" cy="228600"/>
                </a:xfrm>
                <a:prstGeom prst="rect">
                  <a:avLst/>
                </a:prstGeom>
                <a:solidFill>
                  <a:srgbClr val="FFFFFF">
                    <a:alpha val="60000"/>
                  </a:srgbClr>
                </a:solidFill>
                <a:ln>
                  <a:noFill/>
                </a:ln>
              </p:spPr>
            </p:pic>
          </p:grpSp>
          <p:grpSp>
            <p:nvGrpSpPr>
              <p:cNvPr id="99" name="Group 98"/>
              <p:cNvGrpSpPr/>
              <p:nvPr/>
            </p:nvGrpSpPr>
            <p:grpSpPr>
              <a:xfrm>
                <a:off x="2023118" y="1642350"/>
                <a:ext cx="911188" cy="228600"/>
                <a:chOff x="252206" y="4026644"/>
                <a:chExt cx="911188" cy="228600"/>
              </a:xfrm>
            </p:grpSpPr>
            <p:sp>
              <p:nvSpPr>
                <p:cNvPr id="66" name="Rectangle 65"/>
                <p:cNvSpPr/>
                <p:nvPr/>
              </p:nvSpPr>
              <p:spPr>
                <a:xfrm>
                  <a:off x="252206" y="4060129"/>
                  <a:ext cx="911188"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Logic App</a:t>
                  </a:r>
                </a:p>
              </p:txBody>
            </p:sp>
            <p:pic>
              <p:nvPicPr>
                <p:cNvPr id="67" name="Picture 6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2206" y="4026644"/>
                  <a:ext cx="228600" cy="228600"/>
                </a:xfrm>
                <a:prstGeom prst="rect">
                  <a:avLst/>
                </a:prstGeom>
                <a:solidFill>
                  <a:srgbClr val="FFFFFF">
                    <a:alpha val="60000"/>
                  </a:srgbClr>
                </a:solidFill>
                <a:ln>
                  <a:noFill/>
                </a:ln>
              </p:spPr>
            </p:pic>
          </p:grpSp>
          <p:grpSp>
            <p:nvGrpSpPr>
              <p:cNvPr id="100" name="Group 99"/>
              <p:cNvGrpSpPr/>
              <p:nvPr/>
            </p:nvGrpSpPr>
            <p:grpSpPr>
              <a:xfrm>
                <a:off x="2023118" y="1908375"/>
                <a:ext cx="1769031" cy="228600"/>
                <a:chOff x="252206" y="4322979"/>
                <a:chExt cx="1769031" cy="228600"/>
              </a:xfrm>
            </p:grpSpPr>
            <p:sp>
              <p:nvSpPr>
                <p:cNvPr id="64" name="Rectangle 63"/>
                <p:cNvSpPr/>
                <p:nvPr/>
              </p:nvSpPr>
              <p:spPr>
                <a:xfrm>
                  <a:off x="252206" y="4356464"/>
                  <a:ext cx="1769031"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Network Security Group</a:t>
                  </a:r>
                </a:p>
              </p:txBody>
            </p:sp>
            <p:pic>
              <p:nvPicPr>
                <p:cNvPr id="65" name="Picture 6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2206" y="4322979"/>
                  <a:ext cx="228600" cy="228600"/>
                </a:xfrm>
                <a:prstGeom prst="rect">
                  <a:avLst/>
                </a:prstGeom>
                <a:solidFill>
                  <a:srgbClr val="FFFFFF">
                    <a:alpha val="60000"/>
                  </a:srgbClr>
                </a:solidFill>
                <a:ln>
                  <a:noFill/>
                </a:ln>
              </p:spPr>
            </p:pic>
          </p:grpSp>
          <p:grpSp>
            <p:nvGrpSpPr>
              <p:cNvPr id="101" name="Group 100"/>
              <p:cNvGrpSpPr/>
              <p:nvPr/>
            </p:nvGrpSpPr>
            <p:grpSpPr>
              <a:xfrm>
                <a:off x="2023118" y="2174400"/>
                <a:ext cx="702740" cy="228600"/>
                <a:chOff x="252206" y="4619316"/>
                <a:chExt cx="702740" cy="228600"/>
              </a:xfrm>
            </p:grpSpPr>
            <p:sp>
              <p:nvSpPr>
                <p:cNvPr id="62" name="Rectangle 61"/>
                <p:cNvSpPr/>
                <p:nvPr/>
              </p:nvSpPr>
              <p:spPr>
                <a:xfrm>
                  <a:off x="252206" y="4652801"/>
                  <a:ext cx="702740"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Search</a:t>
                  </a:r>
                </a:p>
              </p:txBody>
            </p:sp>
            <p:pic>
              <p:nvPicPr>
                <p:cNvPr id="63" name="Picture 6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2206" y="4619316"/>
                  <a:ext cx="228600" cy="228600"/>
                </a:xfrm>
                <a:prstGeom prst="rect">
                  <a:avLst/>
                </a:prstGeom>
                <a:solidFill>
                  <a:srgbClr val="FFFFFF">
                    <a:alpha val="60000"/>
                  </a:srgbClr>
                </a:solidFill>
                <a:ln>
                  <a:noFill/>
                </a:ln>
              </p:spPr>
            </p:pic>
          </p:grpSp>
          <p:grpSp>
            <p:nvGrpSpPr>
              <p:cNvPr id="102" name="Group 101"/>
              <p:cNvGrpSpPr/>
              <p:nvPr/>
            </p:nvGrpSpPr>
            <p:grpSpPr>
              <a:xfrm>
                <a:off x="2023118" y="2440425"/>
                <a:ext cx="984947" cy="228600"/>
                <a:chOff x="252206" y="4915654"/>
                <a:chExt cx="984947" cy="228600"/>
              </a:xfrm>
            </p:grpSpPr>
            <p:sp>
              <p:nvSpPr>
                <p:cNvPr id="60" name="Rectangle 59"/>
                <p:cNvSpPr/>
                <p:nvPr/>
              </p:nvSpPr>
              <p:spPr>
                <a:xfrm>
                  <a:off x="252206" y="4949139"/>
                  <a:ext cx="984947"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Service Bus</a:t>
                  </a:r>
                </a:p>
              </p:txBody>
            </p:sp>
            <p:pic>
              <p:nvPicPr>
                <p:cNvPr id="61" name="Picture 6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2206" y="4915654"/>
                  <a:ext cx="228600" cy="228600"/>
                </a:xfrm>
                <a:prstGeom prst="rect">
                  <a:avLst/>
                </a:prstGeom>
                <a:solidFill>
                  <a:srgbClr val="FFFFFF">
                    <a:alpha val="60000"/>
                  </a:srgbClr>
                </a:solidFill>
                <a:ln>
                  <a:noFill/>
                </a:ln>
              </p:spPr>
            </p:pic>
          </p:grpSp>
          <p:grpSp>
            <p:nvGrpSpPr>
              <p:cNvPr id="104" name="Group 103"/>
              <p:cNvGrpSpPr/>
              <p:nvPr/>
            </p:nvGrpSpPr>
            <p:grpSpPr>
              <a:xfrm>
                <a:off x="2023118" y="2972475"/>
                <a:ext cx="1140482" cy="228600"/>
                <a:chOff x="252206" y="5508324"/>
                <a:chExt cx="1140482" cy="228600"/>
              </a:xfrm>
            </p:grpSpPr>
            <p:sp>
              <p:nvSpPr>
                <p:cNvPr id="58" name="Rectangle 57"/>
                <p:cNvSpPr/>
                <p:nvPr/>
              </p:nvSpPr>
              <p:spPr>
                <a:xfrm>
                  <a:off x="252206" y="5541809"/>
                  <a:ext cx="1140482"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SQL Database</a:t>
                  </a:r>
                </a:p>
              </p:txBody>
            </p:sp>
            <p:pic>
              <p:nvPicPr>
                <p:cNvPr id="59" name="Picture 5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2206" y="5508324"/>
                  <a:ext cx="228600" cy="228600"/>
                </a:xfrm>
                <a:prstGeom prst="rect">
                  <a:avLst/>
                </a:prstGeom>
                <a:solidFill>
                  <a:srgbClr val="FFFFFF">
                    <a:alpha val="60000"/>
                  </a:srgbClr>
                </a:solidFill>
                <a:ln>
                  <a:noFill/>
                </a:ln>
              </p:spPr>
            </p:pic>
          </p:grpSp>
          <p:grpSp>
            <p:nvGrpSpPr>
              <p:cNvPr id="106" name="Group 105"/>
              <p:cNvGrpSpPr/>
              <p:nvPr/>
            </p:nvGrpSpPr>
            <p:grpSpPr>
              <a:xfrm>
                <a:off x="2023118" y="3238500"/>
                <a:ext cx="1231876" cy="228600"/>
                <a:chOff x="252206" y="6100999"/>
                <a:chExt cx="1231876" cy="228600"/>
              </a:xfrm>
            </p:grpSpPr>
            <p:sp>
              <p:nvSpPr>
                <p:cNvPr id="54" name="Rectangle 53"/>
                <p:cNvSpPr/>
                <p:nvPr/>
              </p:nvSpPr>
              <p:spPr>
                <a:xfrm>
                  <a:off x="252206" y="6134484"/>
                  <a:ext cx="1231876"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Web App/Farm</a:t>
                  </a:r>
                </a:p>
              </p:txBody>
            </p:sp>
            <p:pic>
              <p:nvPicPr>
                <p:cNvPr id="55" name="Picture 5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52206" y="6100999"/>
                  <a:ext cx="228600" cy="228600"/>
                </a:xfrm>
                <a:prstGeom prst="rect">
                  <a:avLst/>
                </a:prstGeom>
                <a:solidFill>
                  <a:srgbClr val="FFFFFF">
                    <a:alpha val="60000"/>
                  </a:srgbClr>
                </a:solidFill>
                <a:ln>
                  <a:noFill/>
                </a:ln>
              </p:spPr>
            </p:pic>
          </p:grpSp>
          <p:grpSp>
            <p:nvGrpSpPr>
              <p:cNvPr id="103" name="Group 102"/>
              <p:cNvGrpSpPr/>
              <p:nvPr/>
            </p:nvGrpSpPr>
            <p:grpSpPr>
              <a:xfrm>
                <a:off x="2023118" y="2706450"/>
                <a:ext cx="1595859" cy="228600"/>
                <a:chOff x="252206" y="5211984"/>
                <a:chExt cx="1595859" cy="228600"/>
              </a:xfrm>
            </p:grpSpPr>
            <p:sp>
              <p:nvSpPr>
                <p:cNvPr id="51" name="Rectangle 50"/>
                <p:cNvSpPr/>
                <p:nvPr/>
              </p:nvSpPr>
              <p:spPr>
                <a:xfrm>
                  <a:off x="252206" y="5245469"/>
                  <a:ext cx="1595859"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Service Fabric Cluster</a:t>
                  </a:r>
                </a:p>
              </p:txBody>
            </p:sp>
            <p:pic>
              <p:nvPicPr>
                <p:cNvPr id="53" name="Picture 5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2206" y="5211984"/>
                  <a:ext cx="228600" cy="228600"/>
                </a:xfrm>
                <a:prstGeom prst="rect">
                  <a:avLst/>
                </a:prstGeom>
                <a:solidFill>
                  <a:srgbClr val="FFFFFF">
                    <a:alpha val="60000"/>
                  </a:srgbClr>
                </a:solidFill>
                <a:ln>
                  <a:noFill/>
                </a:ln>
              </p:spPr>
            </p:pic>
          </p:grpSp>
          <p:grpSp>
            <p:nvGrpSpPr>
              <p:cNvPr id="110" name="Group 109"/>
              <p:cNvGrpSpPr/>
              <p:nvPr/>
            </p:nvGrpSpPr>
            <p:grpSpPr>
              <a:xfrm>
                <a:off x="228600" y="838200"/>
                <a:ext cx="1017015" cy="228600"/>
                <a:chOff x="2397686" y="4320193"/>
                <a:chExt cx="1017015" cy="228600"/>
              </a:xfrm>
            </p:grpSpPr>
            <p:sp>
              <p:nvSpPr>
                <p:cNvPr id="30" name="Rectangle 29"/>
                <p:cNvSpPr/>
                <p:nvPr/>
              </p:nvSpPr>
              <p:spPr>
                <a:xfrm>
                  <a:off x="2397686" y="4353679"/>
                  <a:ext cx="1017015"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Activity Log</a:t>
                  </a:r>
                </a:p>
              </p:txBody>
            </p:sp>
            <p:pic>
              <p:nvPicPr>
                <p:cNvPr id="31" name="Picture 30"/>
                <p:cNvPicPr preferRelativeResize="0">
                  <a:picLocks noChangeAspect="1"/>
                </p:cNvPicPr>
                <p:nvPr/>
              </p:nvPicPr>
              <p:blipFill>
                <a:blip r:embed="rId21">
                  <a:extLst>
                    <a:ext uri="{28A0092B-C50C-407E-A947-70E740481C1C}">
                      <a14:useLocalDpi xmlns:a14="http://schemas.microsoft.com/office/drawing/2010/main" val="0"/>
                    </a:ext>
                  </a:extLst>
                </a:blip>
                <a:stretch>
                  <a:fillRect/>
                </a:stretch>
              </p:blipFill>
              <p:spPr>
                <a:xfrm>
                  <a:off x="2397686" y="4320193"/>
                  <a:ext cx="228600" cy="228600"/>
                </a:xfrm>
                <a:prstGeom prst="rect">
                  <a:avLst/>
                </a:prstGeom>
                <a:solidFill>
                  <a:srgbClr val="FFFFFF">
                    <a:alpha val="60000"/>
                  </a:srgbClr>
                </a:solidFill>
                <a:ln>
                  <a:noFill/>
                </a:ln>
              </p:spPr>
            </p:pic>
          </p:grpSp>
          <p:grpSp>
            <p:nvGrpSpPr>
              <p:cNvPr id="113" name="Group 112"/>
              <p:cNvGrpSpPr/>
              <p:nvPr/>
            </p:nvGrpSpPr>
            <p:grpSpPr>
              <a:xfrm>
                <a:off x="228600" y="3238500"/>
                <a:ext cx="1328084" cy="228600"/>
                <a:chOff x="2397686" y="5234593"/>
                <a:chExt cx="1328084" cy="228600"/>
              </a:xfrm>
            </p:grpSpPr>
            <p:sp>
              <p:nvSpPr>
                <p:cNvPr id="28" name="Rectangle 27"/>
                <p:cNvSpPr/>
                <p:nvPr/>
              </p:nvSpPr>
              <p:spPr>
                <a:xfrm>
                  <a:off x="2397686" y="5268079"/>
                  <a:ext cx="1328084"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HDInsight HBase</a:t>
                  </a:r>
                </a:p>
              </p:txBody>
            </p:sp>
            <p:pic>
              <p:nvPicPr>
                <p:cNvPr id="29" name="Picture 28"/>
                <p:cNvPicPr preferRelativeResize="0">
                  <a:picLocks noChangeAspect="1"/>
                </p:cNvPicPr>
                <p:nvPr/>
              </p:nvPicPr>
              <p:blipFill>
                <a:blip r:embed="rId22">
                  <a:extLst>
                    <a:ext uri="{28A0092B-C50C-407E-A947-70E740481C1C}">
                      <a14:useLocalDpi xmlns:a14="http://schemas.microsoft.com/office/drawing/2010/main" val="0"/>
                    </a:ext>
                  </a:extLst>
                </a:blip>
                <a:stretch>
                  <a:fillRect/>
                </a:stretch>
              </p:blipFill>
              <p:spPr>
                <a:xfrm>
                  <a:off x="2397686" y="5234593"/>
                  <a:ext cx="228600" cy="228600"/>
                </a:xfrm>
                <a:prstGeom prst="rect">
                  <a:avLst/>
                </a:prstGeom>
                <a:solidFill>
                  <a:srgbClr val="FFFFFF">
                    <a:alpha val="60000"/>
                  </a:srgbClr>
                </a:solidFill>
                <a:ln>
                  <a:noFill/>
                </a:ln>
              </p:spPr>
            </p:pic>
          </p:grpSp>
          <p:grpSp>
            <p:nvGrpSpPr>
              <p:cNvPr id="112" name="Group 111"/>
              <p:cNvGrpSpPr/>
              <p:nvPr/>
            </p:nvGrpSpPr>
            <p:grpSpPr>
              <a:xfrm>
                <a:off x="228600" y="2438400"/>
                <a:ext cx="949671" cy="228600"/>
                <a:chOff x="2397686" y="4929793"/>
                <a:chExt cx="949671" cy="228600"/>
              </a:xfrm>
            </p:grpSpPr>
            <p:sp>
              <p:nvSpPr>
                <p:cNvPr id="24" name="Rectangle 23"/>
                <p:cNvSpPr/>
                <p:nvPr/>
              </p:nvSpPr>
              <p:spPr>
                <a:xfrm>
                  <a:off x="2397686" y="4963279"/>
                  <a:ext cx="949671"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Containers</a:t>
                  </a:r>
                </a:p>
              </p:txBody>
            </p:sp>
            <p:pic>
              <p:nvPicPr>
                <p:cNvPr id="25" name="Picture 24"/>
                <p:cNvPicPr preferRelativeResize="0">
                  <a:picLocks noChangeAspect="1"/>
                </p:cNvPicPr>
                <p:nvPr/>
              </p:nvPicPr>
              <p:blipFill>
                <a:blip r:embed="rId23">
                  <a:extLst>
                    <a:ext uri="{28A0092B-C50C-407E-A947-70E740481C1C}">
                      <a14:useLocalDpi xmlns:a14="http://schemas.microsoft.com/office/drawing/2010/main" val="0"/>
                    </a:ext>
                  </a:extLst>
                </a:blip>
                <a:stretch>
                  <a:fillRect/>
                </a:stretch>
              </p:blipFill>
              <p:spPr>
                <a:xfrm>
                  <a:off x="2397686" y="4929793"/>
                  <a:ext cx="228600" cy="228600"/>
                </a:xfrm>
                <a:prstGeom prst="rect">
                  <a:avLst/>
                </a:prstGeom>
                <a:solidFill>
                  <a:srgbClr val="FFFFFF">
                    <a:alpha val="60000"/>
                  </a:srgbClr>
                </a:solidFill>
                <a:ln>
                  <a:noFill/>
                </a:ln>
              </p:spPr>
            </p:pic>
          </p:grpSp>
        </p:grpSp>
      </p:grpSp>
      <p:grpSp>
        <p:nvGrpSpPr>
          <p:cNvPr id="398" name="Group 397"/>
          <p:cNvGrpSpPr/>
          <p:nvPr/>
        </p:nvGrpSpPr>
        <p:grpSpPr>
          <a:xfrm>
            <a:off x="1451173" y="4768984"/>
            <a:ext cx="3737845" cy="1696158"/>
            <a:chOff x="1277008" y="4792716"/>
            <a:chExt cx="3738872" cy="1696624"/>
          </a:xfrm>
        </p:grpSpPr>
        <p:sp>
          <p:nvSpPr>
            <p:cNvPr id="304" name="Rectangle: Rounded Corners 303"/>
            <p:cNvSpPr/>
            <p:nvPr/>
          </p:nvSpPr>
          <p:spPr>
            <a:xfrm>
              <a:off x="1277008" y="4792716"/>
              <a:ext cx="3738872" cy="1696624"/>
            </a:xfrm>
            <a:prstGeom prst="roundRect">
              <a:avLst>
                <a:gd name="adj" fmla="val 7586"/>
              </a:avLst>
            </a:prstGeom>
            <a:solidFill>
              <a:srgbClr val="FFFFFF">
                <a:alpha val="7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800">
                <a:solidFill>
                  <a:srgbClr val="FFFFFF"/>
                </a:solidFill>
                <a:latin typeface="Segoe UI Semilight"/>
              </a:endParaRPr>
            </a:p>
          </p:txBody>
        </p:sp>
        <p:grpSp>
          <p:nvGrpSpPr>
            <p:cNvPr id="305" name="Group 304"/>
            <p:cNvGrpSpPr/>
            <p:nvPr/>
          </p:nvGrpSpPr>
          <p:grpSpPr>
            <a:xfrm>
              <a:off x="1385020" y="4860256"/>
              <a:ext cx="3543633" cy="1557076"/>
              <a:chOff x="4365853" y="4824253"/>
              <a:chExt cx="3543633" cy="1557076"/>
            </a:xfrm>
          </p:grpSpPr>
          <p:grpSp>
            <p:nvGrpSpPr>
              <p:cNvPr id="111" name="Group 110"/>
              <p:cNvGrpSpPr/>
              <p:nvPr/>
            </p:nvGrpSpPr>
            <p:grpSpPr>
              <a:xfrm>
                <a:off x="4365853" y="5623560"/>
                <a:ext cx="1700082" cy="228600"/>
                <a:chOff x="2397686" y="4624990"/>
                <a:chExt cx="1700082" cy="228600"/>
              </a:xfrm>
            </p:grpSpPr>
            <p:sp>
              <p:nvSpPr>
                <p:cNvPr id="26" name="Rectangle 25"/>
                <p:cNvSpPr/>
                <p:nvPr/>
              </p:nvSpPr>
              <p:spPr>
                <a:xfrm>
                  <a:off x="2397686" y="4658476"/>
                  <a:ext cx="1700082"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Change &amp; File Tracking</a:t>
                  </a:r>
                </a:p>
              </p:txBody>
            </p:sp>
            <p:pic>
              <p:nvPicPr>
                <p:cNvPr id="27" name="Picture 26"/>
                <p:cNvPicPr preferRelativeResize="0">
                  <a:picLocks noChangeAspect="1"/>
                </p:cNvPicPr>
                <p:nvPr/>
              </p:nvPicPr>
              <p:blipFill>
                <a:blip r:embed="rId24">
                  <a:extLst>
                    <a:ext uri="{28A0092B-C50C-407E-A947-70E740481C1C}">
                      <a14:useLocalDpi xmlns:a14="http://schemas.microsoft.com/office/drawing/2010/main" val="0"/>
                    </a:ext>
                  </a:extLst>
                </a:blip>
                <a:stretch>
                  <a:fillRect/>
                </a:stretch>
              </p:blipFill>
              <p:spPr>
                <a:xfrm>
                  <a:off x="2397686" y="4624990"/>
                  <a:ext cx="228600" cy="228600"/>
                </a:xfrm>
                <a:prstGeom prst="rect">
                  <a:avLst/>
                </a:prstGeom>
                <a:ln>
                  <a:noFill/>
                </a:ln>
              </p:spPr>
            </p:pic>
          </p:grpSp>
          <p:grpSp>
            <p:nvGrpSpPr>
              <p:cNvPr id="115" name="Group 114"/>
              <p:cNvGrpSpPr/>
              <p:nvPr/>
            </p:nvGrpSpPr>
            <p:grpSpPr>
              <a:xfrm>
                <a:off x="6312024" y="5619025"/>
                <a:ext cx="1597462" cy="228600"/>
                <a:chOff x="2397686" y="5844189"/>
                <a:chExt cx="1597462" cy="228600"/>
              </a:xfrm>
            </p:grpSpPr>
            <p:sp>
              <p:nvSpPr>
                <p:cNvPr id="22" name="Rectangle 21"/>
                <p:cNvSpPr/>
                <p:nvPr/>
              </p:nvSpPr>
              <p:spPr>
                <a:xfrm>
                  <a:off x="2397686" y="5877674"/>
                  <a:ext cx="1597462"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Update Management</a:t>
                  </a:r>
                </a:p>
              </p:txBody>
            </p:sp>
            <p:pic>
              <p:nvPicPr>
                <p:cNvPr id="23" name="Picture 22"/>
                <p:cNvPicPr preferRelativeResize="0">
                  <a:picLocks noChangeAspect="1"/>
                </p:cNvPicPr>
                <p:nvPr/>
              </p:nvPicPr>
              <p:blipFill>
                <a:blip r:embed="rId25">
                  <a:extLst>
                    <a:ext uri="{28A0092B-C50C-407E-A947-70E740481C1C}">
                      <a14:useLocalDpi xmlns:a14="http://schemas.microsoft.com/office/drawing/2010/main" val="0"/>
                    </a:ext>
                  </a:extLst>
                </a:blip>
                <a:stretch>
                  <a:fillRect/>
                </a:stretch>
              </p:blipFill>
              <p:spPr>
                <a:xfrm>
                  <a:off x="2397686" y="5844189"/>
                  <a:ext cx="228600" cy="228600"/>
                </a:xfrm>
                <a:prstGeom prst="rect">
                  <a:avLst/>
                </a:prstGeom>
                <a:ln>
                  <a:noFill/>
                </a:ln>
              </p:spPr>
            </p:pic>
          </p:grpSp>
          <p:grpSp>
            <p:nvGrpSpPr>
              <p:cNvPr id="114" name="Group 113"/>
              <p:cNvGrpSpPr/>
              <p:nvPr/>
            </p:nvGrpSpPr>
            <p:grpSpPr>
              <a:xfrm>
                <a:off x="4365853" y="5888145"/>
                <a:ext cx="1637548" cy="228600"/>
                <a:chOff x="2397686" y="5539393"/>
                <a:chExt cx="1637548" cy="228600"/>
              </a:xfrm>
            </p:grpSpPr>
            <p:sp>
              <p:nvSpPr>
                <p:cNvPr id="20" name="Rectangle 19"/>
                <p:cNvSpPr/>
                <p:nvPr/>
              </p:nvSpPr>
              <p:spPr>
                <a:xfrm>
                  <a:off x="2397686" y="5572879"/>
                  <a:ext cx="1637548"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Network Performance</a:t>
                  </a:r>
                </a:p>
              </p:txBody>
            </p:sp>
            <p:pic>
              <p:nvPicPr>
                <p:cNvPr id="21" name="Picture 20"/>
                <p:cNvPicPr preferRelativeResize="0">
                  <a:picLocks noChangeAspect="1"/>
                </p:cNvPicPr>
                <p:nvPr/>
              </p:nvPicPr>
              <p:blipFill>
                <a:blip r:embed="rId26">
                  <a:extLst>
                    <a:ext uri="{28A0092B-C50C-407E-A947-70E740481C1C}">
                      <a14:useLocalDpi xmlns:a14="http://schemas.microsoft.com/office/drawing/2010/main" val="0"/>
                    </a:ext>
                  </a:extLst>
                </a:blip>
                <a:stretch>
                  <a:fillRect/>
                </a:stretch>
              </p:blipFill>
              <p:spPr>
                <a:xfrm>
                  <a:off x="2397686" y="5539393"/>
                  <a:ext cx="228600" cy="228600"/>
                </a:xfrm>
                <a:prstGeom prst="rect">
                  <a:avLst/>
                </a:prstGeom>
                <a:ln>
                  <a:noFill/>
                </a:ln>
              </p:spPr>
            </p:pic>
          </p:grpSp>
          <p:grpSp>
            <p:nvGrpSpPr>
              <p:cNvPr id="116" name="Group 115"/>
              <p:cNvGrpSpPr/>
              <p:nvPr/>
            </p:nvGrpSpPr>
            <p:grpSpPr>
              <a:xfrm>
                <a:off x="6312024" y="4824253"/>
                <a:ext cx="1287997" cy="228600"/>
                <a:chOff x="2397686" y="6148993"/>
                <a:chExt cx="1287997" cy="228600"/>
              </a:xfrm>
            </p:grpSpPr>
            <p:sp>
              <p:nvSpPr>
                <p:cNvPr id="18" name="Rectangle 17"/>
                <p:cNvSpPr/>
                <p:nvPr/>
              </p:nvSpPr>
              <p:spPr>
                <a:xfrm>
                  <a:off x="2397686" y="6182478"/>
                  <a:ext cx="1287997"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Security &amp; Audit</a:t>
                  </a:r>
                </a:p>
              </p:txBody>
            </p:sp>
            <p:pic>
              <p:nvPicPr>
                <p:cNvPr id="19" name="Picture 18"/>
                <p:cNvPicPr preferRelativeResize="0">
                  <a:picLocks noChangeAspect="1"/>
                </p:cNvPicPr>
                <p:nvPr/>
              </p:nvPicPr>
              <p:blipFill>
                <a:blip r:embed="rId27">
                  <a:extLst>
                    <a:ext uri="{28A0092B-C50C-407E-A947-70E740481C1C}">
                      <a14:useLocalDpi xmlns:a14="http://schemas.microsoft.com/office/drawing/2010/main" val="0"/>
                    </a:ext>
                  </a:extLst>
                </a:blip>
                <a:stretch>
                  <a:fillRect/>
                </a:stretch>
              </p:blipFill>
              <p:spPr>
                <a:xfrm>
                  <a:off x="2397686" y="6148993"/>
                  <a:ext cx="228600" cy="228600"/>
                </a:xfrm>
                <a:prstGeom prst="rect">
                  <a:avLst/>
                </a:prstGeom>
                <a:ln>
                  <a:noFill/>
                </a:ln>
              </p:spPr>
            </p:pic>
          </p:grpSp>
          <p:grpSp>
            <p:nvGrpSpPr>
              <p:cNvPr id="119" name="Group 118"/>
              <p:cNvGrpSpPr/>
              <p:nvPr/>
            </p:nvGrpSpPr>
            <p:grpSpPr>
              <a:xfrm>
                <a:off x="6312024" y="5089177"/>
                <a:ext cx="1044275" cy="228600"/>
                <a:chOff x="5905473" y="3238473"/>
                <a:chExt cx="1044275" cy="228600"/>
              </a:xfrm>
            </p:grpSpPr>
            <p:pic>
              <p:nvPicPr>
                <p:cNvPr id="117" name="Picture 11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905473" y="3238473"/>
                  <a:ext cx="228600" cy="228600"/>
                </a:xfrm>
                <a:prstGeom prst="rect">
                  <a:avLst/>
                </a:prstGeom>
                <a:ln>
                  <a:noFill/>
                </a:ln>
              </p:spPr>
            </p:pic>
            <p:sp>
              <p:nvSpPr>
                <p:cNvPr id="118" name="Rectangle 117"/>
                <p:cNvSpPr/>
                <p:nvPr/>
              </p:nvSpPr>
              <p:spPr>
                <a:xfrm>
                  <a:off x="5905473" y="3271959"/>
                  <a:ext cx="1044275"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Service Map</a:t>
                  </a:r>
                </a:p>
              </p:txBody>
            </p:sp>
          </p:grpSp>
          <p:grpSp>
            <p:nvGrpSpPr>
              <p:cNvPr id="122" name="Group 121"/>
              <p:cNvGrpSpPr/>
              <p:nvPr/>
            </p:nvGrpSpPr>
            <p:grpSpPr>
              <a:xfrm>
                <a:off x="6312024" y="6148874"/>
                <a:ext cx="904774" cy="228600"/>
                <a:chOff x="5694053" y="5021484"/>
                <a:chExt cx="904774" cy="228600"/>
              </a:xfrm>
            </p:grpSpPr>
            <p:pic>
              <p:nvPicPr>
                <p:cNvPr id="120" name="Picture 1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694053" y="5021484"/>
                  <a:ext cx="228600" cy="228600"/>
                </a:xfrm>
                <a:prstGeom prst="rect">
                  <a:avLst/>
                </a:prstGeom>
                <a:ln>
                  <a:noFill/>
                </a:ln>
              </p:spPr>
            </p:pic>
            <p:sp>
              <p:nvSpPr>
                <p:cNvPr id="121" name="Rectangle 120"/>
                <p:cNvSpPr/>
                <p:nvPr/>
              </p:nvSpPr>
              <p:spPr>
                <a:xfrm>
                  <a:off x="5694053" y="5054970"/>
                  <a:ext cx="904774"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Wire Data</a:t>
                  </a:r>
                </a:p>
              </p:txBody>
            </p:sp>
          </p:grpSp>
          <p:grpSp>
            <p:nvGrpSpPr>
              <p:cNvPr id="137" name="Group 136"/>
              <p:cNvGrpSpPr/>
              <p:nvPr/>
            </p:nvGrpSpPr>
            <p:grpSpPr>
              <a:xfrm>
                <a:off x="6312024" y="5354101"/>
                <a:ext cx="959292" cy="228600"/>
                <a:chOff x="6884578" y="2200432"/>
                <a:chExt cx="959292" cy="228600"/>
              </a:xfrm>
            </p:grpSpPr>
            <p:sp>
              <p:nvSpPr>
                <p:cNvPr id="125" name="Rectangle 124"/>
                <p:cNvSpPr/>
                <p:nvPr/>
              </p:nvSpPr>
              <p:spPr>
                <a:xfrm>
                  <a:off x="6884578" y="2233918"/>
                  <a:ext cx="959292"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SQL Server</a:t>
                  </a:r>
                </a:p>
              </p:txBody>
            </p:sp>
            <p:pic>
              <p:nvPicPr>
                <p:cNvPr id="130" name="Picture 129"/>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884578" y="2200432"/>
                  <a:ext cx="228600" cy="228600"/>
                </a:xfrm>
                <a:prstGeom prst="rect">
                  <a:avLst/>
                </a:prstGeom>
                <a:ln>
                  <a:noFill/>
                </a:ln>
              </p:spPr>
            </p:pic>
          </p:grpSp>
          <p:grpSp>
            <p:nvGrpSpPr>
              <p:cNvPr id="138" name="Group 137"/>
              <p:cNvGrpSpPr/>
              <p:nvPr/>
            </p:nvGrpSpPr>
            <p:grpSpPr>
              <a:xfrm>
                <a:off x="4365853" y="4829805"/>
                <a:ext cx="1271963" cy="228600"/>
                <a:chOff x="6849303" y="2738423"/>
                <a:chExt cx="1271963" cy="228600"/>
              </a:xfrm>
            </p:grpSpPr>
            <p:sp>
              <p:nvSpPr>
                <p:cNvPr id="131" name="Rectangle 130"/>
                <p:cNvSpPr/>
                <p:nvPr/>
              </p:nvSpPr>
              <p:spPr>
                <a:xfrm>
                  <a:off x="6849303" y="2771909"/>
                  <a:ext cx="1271963"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Active Directory</a:t>
                  </a:r>
                </a:p>
              </p:txBody>
            </p:sp>
            <p:pic>
              <p:nvPicPr>
                <p:cNvPr id="132" name="Picture 131"/>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849303" y="2738423"/>
                  <a:ext cx="228600" cy="228600"/>
                </a:xfrm>
                <a:prstGeom prst="rect">
                  <a:avLst/>
                </a:prstGeom>
                <a:ln>
                  <a:noFill/>
                </a:ln>
              </p:spPr>
            </p:pic>
          </p:grpSp>
          <p:grpSp>
            <p:nvGrpSpPr>
              <p:cNvPr id="139" name="Group 138"/>
              <p:cNvGrpSpPr/>
              <p:nvPr/>
            </p:nvGrpSpPr>
            <p:grpSpPr>
              <a:xfrm>
                <a:off x="4365853" y="6152729"/>
                <a:ext cx="1555772" cy="228600"/>
                <a:chOff x="6825265" y="3376441"/>
                <a:chExt cx="1555772" cy="228600"/>
              </a:xfrm>
            </p:grpSpPr>
            <p:pic>
              <p:nvPicPr>
                <p:cNvPr id="133" name="Picture 1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825265" y="3376441"/>
                  <a:ext cx="228600" cy="228600"/>
                </a:xfrm>
                <a:prstGeom prst="rect">
                  <a:avLst/>
                </a:prstGeom>
                <a:ln>
                  <a:noFill/>
                </a:ln>
              </p:spPr>
            </p:pic>
            <p:sp>
              <p:nvSpPr>
                <p:cNvPr id="134" name="Rectangle 133"/>
                <p:cNvSpPr/>
                <p:nvPr/>
              </p:nvSpPr>
              <p:spPr>
                <a:xfrm>
                  <a:off x="6825265" y="3409927"/>
                  <a:ext cx="1555772"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Operations Manager</a:t>
                  </a:r>
                </a:p>
              </p:txBody>
            </p:sp>
          </p:grpSp>
          <p:grpSp>
            <p:nvGrpSpPr>
              <p:cNvPr id="140" name="Group 139"/>
              <p:cNvGrpSpPr/>
              <p:nvPr/>
            </p:nvGrpSpPr>
            <p:grpSpPr>
              <a:xfrm>
                <a:off x="4365853" y="5094390"/>
                <a:ext cx="1066723" cy="228600"/>
                <a:chOff x="6792949" y="4100028"/>
                <a:chExt cx="1066723" cy="228600"/>
              </a:xfrm>
            </p:grpSpPr>
            <p:pic>
              <p:nvPicPr>
                <p:cNvPr id="135" name="Picture 134"/>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6792949" y="4100028"/>
                  <a:ext cx="228600" cy="228600"/>
                </a:xfrm>
                <a:prstGeom prst="rect">
                  <a:avLst/>
                </a:prstGeom>
                <a:ln>
                  <a:noFill/>
                </a:ln>
              </p:spPr>
            </p:pic>
            <p:sp>
              <p:nvSpPr>
                <p:cNvPr id="136" name="Rectangle 135"/>
                <p:cNvSpPr/>
                <p:nvPr/>
              </p:nvSpPr>
              <p:spPr>
                <a:xfrm>
                  <a:off x="6792949" y="4133514"/>
                  <a:ext cx="1066723"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Antimalware</a:t>
                  </a:r>
                </a:p>
              </p:txBody>
            </p:sp>
          </p:grpSp>
          <p:grpSp>
            <p:nvGrpSpPr>
              <p:cNvPr id="143" name="Group 142"/>
              <p:cNvGrpSpPr/>
              <p:nvPr/>
            </p:nvGrpSpPr>
            <p:grpSpPr>
              <a:xfrm>
                <a:off x="6312024" y="5883949"/>
                <a:ext cx="1558979" cy="228600"/>
                <a:chOff x="5579343" y="939877"/>
                <a:chExt cx="1558979" cy="228600"/>
              </a:xfrm>
            </p:grpSpPr>
            <p:pic>
              <p:nvPicPr>
                <p:cNvPr id="141" name="Picture 140"/>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579343" y="939877"/>
                  <a:ext cx="228600" cy="228600"/>
                </a:xfrm>
                <a:prstGeom prst="rect">
                  <a:avLst/>
                </a:prstGeom>
                <a:ln>
                  <a:noFill/>
                </a:ln>
              </p:spPr>
            </p:pic>
            <p:sp>
              <p:nvSpPr>
                <p:cNvPr id="142" name="Rectangle 141"/>
                <p:cNvSpPr/>
                <p:nvPr/>
              </p:nvSpPr>
              <p:spPr>
                <a:xfrm>
                  <a:off x="5579343" y="973363"/>
                  <a:ext cx="1558979"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VMWare Monitoring</a:t>
                  </a:r>
                </a:p>
              </p:txBody>
            </p:sp>
          </p:grpSp>
          <p:grpSp>
            <p:nvGrpSpPr>
              <p:cNvPr id="146" name="Group 145"/>
              <p:cNvGrpSpPr/>
              <p:nvPr/>
            </p:nvGrpSpPr>
            <p:grpSpPr>
              <a:xfrm>
                <a:off x="4365853" y="5358975"/>
                <a:ext cx="1765824" cy="228600"/>
                <a:chOff x="5776099" y="2097554"/>
                <a:chExt cx="1765824" cy="228600"/>
              </a:xfrm>
            </p:grpSpPr>
            <p:pic>
              <p:nvPicPr>
                <p:cNvPr id="144" name="Picture 143"/>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5776099" y="2097554"/>
                  <a:ext cx="228600" cy="228600"/>
                </a:xfrm>
                <a:prstGeom prst="rect">
                  <a:avLst/>
                </a:prstGeom>
                <a:ln>
                  <a:noFill/>
                </a:ln>
              </p:spPr>
            </p:pic>
            <p:sp>
              <p:nvSpPr>
                <p:cNvPr id="145" name="Rectangle 144"/>
                <p:cNvSpPr/>
                <p:nvPr/>
              </p:nvSpPr>
              <p:spPr>
                <a:xfrm>
                  <a:off x="5776099" y="2131040"/>
                  <a:ext cx="1765824"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Capacity &amp; Performance</a:t>
                  </a:r>
                </a:p>
              </p:txBody>
            </p:sp>
          </p:grpSp>
        </p:grpSp>
      </p:grpSp>
      <p:grpSp>
        <p:nvGrpSpPr>
          <p:cNvPr id="3" name="Group 2"/>
          <p:cNvGrpSpPr/>
          <p:nvPr/>
        </p:nvGrpSpPr>
        <p:grpSpPr>
          <a:xfrm>
            <a:off x="1456715" y="3899736"/>
            <a:ext cx="3737845" cy="621724"/>
            <a:chOff x="1343472" y="3671201"/>
            <a:chExt cx="3738872" cy="621895"/>
          </a:xfrm>
        </p:grpSpPr>
        <p:sp>
          <p:nvSpPr>
            <p:cNvPr id="302" name="Rectangle: Rounded Corners 301"/>
            <p:cNvSpPr/>
            <p:nvPr/>
          </p:nvSpPr>
          <p:spPr>
            <a:xfrm>
              <a:off x="1343472" y="3671201"/>
              <a:ext cx="3738872" cy="621895"/>
            </a:xfrm>
            <a:prstGeom prst="roundRect">
              <a:avLst>
                <a:gd name="adj" fmla="val 14995"/>
              </a:avLst>
            </a:prstGeom>
            <a:solidFill>
              <a:srgbClr val="FFFFFF">
                <a:alpha val="7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800" dirty="0">
                <a:solidFill>
                  <a:srgbClr val="FFFFFF"/>
                </a:solidFill>
                <a:latin typeface="Segoe UI Semilight"/>
              </a:endParaRPr>
            </a:p>
          </p:txBody>
        </p:sp>
        <p:grpSp>
          <p:nvGrpSpPr>
            <p:cNvPr id="168" name="Group 167"/>
            <p:cNvGrpSpPr/>
            <p:nvPr/>
          </p:nvGrpSpPr>
          <p:grpSpPr>
            <a:xfrm>
              <a:off x="4082053" y="3870276"/>
              <a:ext cx="861482" cy="228600"/>
              <a:chOff x="5914413" y="4401039"/>
              <a:chExt cx="861482" cy="228600"/>
            </a:xfrm>
          </p:grpSpPr>
          <p:pic>
            <p:nvPicPr>
              <p:cNvPr id="157" name="Picture 15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914413" y="4401039"/>
                <a:ext cx="228600" cy="228600"/>
              </a:xfrm>
              <a:prstGeom prst="rect">
                <a:avLst/>
              </a:prstGeom>
              <a:solidFill>
                <a:srgbClr val="FFFFFF">
                  <a:alpha val="60000"/>
                </a:srgbClr>
              </a:solidFill>
              <a:ln>
                <a:noFill/>
              </a:ln>
            </p:spPr>
          </p:pic>
          <p:sp>
            <p:nvSpPr>
              <p:cNvPr id="161" name="Rectangle 160"/>
              <p:cNvSpPr/>
              <p:nvPr/>
            </p:nvSpPr>
            <p:spPr>
              <a:xfrm>
                <a:off x="5914413" y="4434525"/>
                <a:ext cx="861482"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Windows</a:t>
                </a:r>
              </a:p>
            </p:txBody>
          </p:sp>
        </p:grpSp>
        <p:grpSp>
          <p:nvGrpSpPr>
            <p:cNvPr id="174" name="Group 173"/>
            <p:cNvGrpSpPr/>
            <p:nvPr/>
          </p:nvGrpSpPr>
          <p:grpSpPr>
            <a:xfrm>
              <a:off x="3143672" y="4020445"/>
              <a:ext cx="577672" cy="200643"/>
              <a:chOff x="5910259" y="3711202"/>
              <a:chExt cx="577672" cy="200643"/>
            </a:xfrm>
          </p:grpSpPr>
          <p:pic>
            <p:nvPicPr>
              <p:cNvPr id="158" name="Picture 157"/>
              <p:cNvPicPr>
                <a:picLocks noChangeAspect="1"/>
              </p:cNvPicPr>
              <p:nvPr/>
            </p:nvPicPr>
            <p:blipFill rotWithShape="1">
              <a:blip r:embed="rId37">
                <a:extLst>
                  <a:ext uri="{BEBA8EAE-BF5A-486C-A8C5-ECC9F3942E4B}">
                    <a14:imgProps xmlns:a14="http://schemas.microsoft.com/office/drawing/2010/main">
                      <a14:imgLayer r:embed="rId38">
                        <a14:imgEffect>
                          <a14:backgroundRemoval t="20000" b="56667" l="8889" r="57778">
                            <a14:backgroundMark x1="34444" y1="48889" x2="34444" y2="48889"/>
                          </a14:backgroundRemoval>
                        </a14:imgEffect>
                      </a14:imgLayer>
                    </a14:imgProps>
                  </a:ext>
                  <a:ext uri="{28A0092B-C50C-407E-A947-70E740481C1C}">
                    <a14:useLocalDpi xmlns:a14="http://schemas.microsoft.com/office/drawing/2010/main" val="0"/>
                  </a:ext>
                </a:extLst>
              </a:blip>
              <a:srcRect l="7095" t="23308" r="38831" b="34317"/>
              <a:stretch/>
            </p:blipFill>
            <p:spPr>
              <a:xfrm>
                <a:off x="5910259" y="3711202"/>
                <a:ext cx="256032" cy="200643"/>
              </a:xfrm>
              <a:prstGeom prst="rect">
                <a:avLst/>
              </a:prstGeom>
              <a:solidFill>
                <a:srgbClr val="FFFFFF">
                  <a:alpha val="60000"/>
                </a:srgbClr>
              </a:solidFill>
              <a:ln>
                <a:noFill/>
              </a:ln>
            </p:spPr>
          </p:pic>
          <p:sp>
            <p:nvSpPr>
              <p:cNvPr id="162" name="Rectangle 161"/>
              <p:cNvSpPr/>
              <p:nvPr/>
            </p:nvSpPr>
            <p:spPr>
              <a:xfrm>
                <a:off x="5910259" y="3730710"/>
                <a:ext cx="577672" cy="161627"/>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SLES</a:t>
                </a:r>
              </a:p>
            </p:txBody>
          </p:sp>
        </p:grpSp>
        <p:grpSp>
          <p:nvGrpSpPr>
            <p:cNvPr id="169" name="Group 168"/>
            <p:cNvGrpSpPr/>
            <p:nvPr/>
          </p:nvGrpSpPr>
          <p:grpSpPr>
            <a:xfrm>
              <a:off x="2363035" y="4006044"/>
              <a:ext cx="612948" cy="224272"/>
              <a:chOff x="5910259" y="4030018"/>
              <a:chExt cx="612948" cy="224272"/>
            </a:xfrm>
          </p:grpSpPr>
          <p:pic>
            <p:nvPicPr>
              <p:cNvPr id="155" name="Picture 154"/>
              <p:cNvPicPr>
                <a:picLocks noChangeAspect="1"/>
              </p:cNvPicPr>
              <p:nvPr/>
            </p:nvPicPr>
            <p:blipFill rotWithShape="1">
              <a:blip r:embed="rId39">
                <a:extLst>
                  <a:ext uri="{28A0092B-C50C-407E-A947-70E740481C1C}">
                    <a14:useLocalDpi xmlns:a14="http://schemas.microsoft.com/office/drawing/2010/main" val="0"/>
                  </a:ext>
                </a:extLst>
              </a:blip>
              <a:srcRect t="2149" b="8899"/>
              <a:stretch/>
            </p:blipFill>
            <p:spPr>
              <a:xfrm>
                <a:off x="5910259" y="4030018"/>
                <a:ext cx="252132" cy="224272"/>
              </a:xfrm>
              <a:prstGeom prst="rect">
                <a:avLst/>
              </a:prstGeom>
              <a:solidFill>
                <a:srgbClr val="FFFFFF">
                  <a:alpha val="60000"/>
                </a:srgbClr>
              </a:solidFill>
              <a:ln>
                <a:noFill/>
              </a:ln>
            </p:spPr>
          </p:pic>
          <p:sp>
            <p:nvSpPr>
              <p:cNvPr id="163" name="Rectangle 162"/>
              <p:cNvSpPr/>
              <p:nvPr/>
            </p:nvSpPr>
            <p:spPr>
              <a:xfrm>
                <a:off x="5910259" y="4058084"/>
                <a:ext cx="612948"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RHEL</a:t>
                </a:r>
              </a:p>
            </p:txBody>
          </p:sp>
        </p:grpSp>
        <p:grpSp>
          <p:nvGrpSpPr>
            <p:cNvPr id="170" name="Group 169"/>
            <p:cNvGrpSpPr/>
            <p:nvPr/>
          </p:nvGrpSpPr>
          <p:grpSpPr>
            <a:xfrm>
              <a:off x="1453761" y="3735018"/>
              <a:ext cx="752447" cy="228600"/>
              <a:chOff x="5795959" y="2420964"/>
              <a:chExt cx="752447" cy="228600"/>
            </a:xfrm>
          </p:grpSpPr>
          <p:pic>
            <p:nvPicPr>
              <p:cNvPr id="160" name="Picture 159"/>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795959" y="2420964"/>
                <a:ext cx="228600" cy="228600"/>
              </a:xfrm>
              <a:prstGeom prst="rect">
                <a:avLst/>
              </a:prstGeom>
              <a:solidFill>
                <a:srgbClr val="FFFFFF">
                  <a:alpha val="60000"/>
                </a:srgbClr>
              </a:solidFill>
              <a:ln>
                <a:noFill/>
              </a:ln>
            </p:spPr>
          </p:pic>
          <p:sp>
            <p:nvSpPr>
              <p:cNvPr id="164" name="Rectangle 163"/>
              <p:cNvSpPr/>
              <p:nvPr/>
            </p:nvSpPr>
            <p:spPr>
              <a:xfrm>
                <a:off x="5795959" y="2454450"/>
                <a:ext cx="752447"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CentOS</a:t>
                </a:r>
              </a:p>
            </p:txBody>
          </p:sp>
        </p:grpSp>
        <p:grpSp>
          <p:nvGrpSpPr>
            <p:cNvPr id="172" name="Group 171"/>
            <p:cNvGrpSpPr/>
            <p:nvPr/>
          </p:nvGrpSpPr>
          <p:grpSpPr>
            <a:xfrm>
              <a:off x="3143672" y="3740460"/>
              <a:ext cx="755655" cy="228600"/>
              <a:chOff x="5886573" y="2859070"/>
              <a:chExt cx="755655" cy="228600"/>
            </a:xfrm>
          </p:grpSpPr>
          <p:pic>
            <p:nvPicPr>
              <p:cNvPr id="159" name="Picture 15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5886573" y="2859070"/>
                <a:ext cx="228600" cy="228600"/>
              </a:xfrm>
              <a:prstGeom prst="rect">
                <a:avLst/>
              </a:prstGeom>
              <a:solidFill>
                <a:srgbClr val="FFFFFF">
                  <a:alpha val="60000"/>
                </a:srgbClr>
              </a:solidFill>
              <a:ln>
                <a:noFill/>
              </a:ln>
            </p:spPr>
          </p:pic>
          <p:sp>
            <p:nvSpPr>
              <p:cNvPr id="165" name="Rectangle 164"/>
              <p:cNvSpPr/>
              <p:nvPr/>
            </p:nvSpPr>
            <p:spPr>
              <a:xfrm>
                <a:off x="5886573" y="2892556"/>
                <a:ext cx="755655"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Ubuntu</a:t>
                </a:r>
              </a:p>
            </p:txBody>
          </p:sp>
        </p:grpSp>
        <p:grpSp>
          <p:nvGrpSpPr>
            <p:cNvPr id="171" name="Group 170"/>
            <p:cNvGrpSpPr/>
            <p:nvPr/>
          </p:nvGrpSpPr>
          <p:grpSpPr>
            <a:xfrm>
              <a:off x="2351584" y="3740460"/>
              <a:ext cx="686705" cy="228600"/>
              <a:chOff x="7129354" y="2939645"/>
              <a:chExt cx="686705" cy="228600"/>
            </a:xfrm>
          </p:grpSpPr>
          <p:pic>
            <p:nvPicPr>
              <p:cNvPr id="154" name="Picture 153"/>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7129354" y="2939645"/>
                <a:ext cx="228600" cy="228600"/>
              </a:xfrm>
              <a:prstGeom prst="rect">
                <a:avLst/>
              </a:prstGeom>
              <a:solidFill>
                <a:srgbClr val="FFFFFF">
                  <a:alpha val="60000"/>
                </a:srgbClr>
              </a:solidFill>
              <a:ln>
                <a:noFill/>
              </a:ln>
            </p:spPr>
          </p:pic>
          <p:sp>
            <p:nvSpPr>
              <p:cNvPr id="166" name="Rectangle 165"/>
              <p:cNvSpPr/>
              <p:nvPr/>
            </p:nvSpPr>
            <p:spPr>
              <a:xfrm>
                <a:off x="7129354" y="2973131"/>
                <a:ext cx="686705"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Oracle</a:t>
                </a:r>
              </a:p>
            </p:txBody>
          </p:sp>
        </p:grpSp>
        <p:grpSp>
          <p:nvGrpSpPr>
            <p:cNvPr id="173" name="Group 172"/>
            <p:cNvGrpSpPr/>
            <p:nvPr/>
          </p:nvGrpSpPr>
          <p:grpSpPr>
            <a:xfrm>
              <a:off x="1453761" y="4009708"/>
              <a:ext cx="729999" cy="228600"/>
              <a:chOff x="5892782" y="3238704"/>
              <a:chExt cx="729999" cy="228600"/>
            </a:xfrm>
          </p:grpSpPr>
          <p:pic>
            <p:nvPicPr>
              <p:cNvPr id="153" name="Picture 152"/>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892782" y="3238704"/>
                <a:ext cx="228600" cy="228600"/>
              </a:xfrm>
              <a:prstGeom prst="rect">
                <a:avLst/>
              </a:prstGeom>
              <a:solidFill>
                <a:srgbClr val="FFFFFF">
                  <a:alpha val="60000"/>
                </a:srgbClr>
              </a:solidFill>
              <a:ln>
                <a:noFill/>
              </a:ln>
            </p:spPr>
          </p:pic>
          <p:sp>
            <p:nvSpPr>
              <p:cNvPr id="167" name="Rectangle 166"/>
              <p:cNvSpPr/>
              <p:nvPr/>
            </p:nvSpPr>
            <p:spPr>
              <a:xfrm>
                <a:off x="5892782" y="3272190"/>
                <a:ext cx="729999"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Debian</a:t>
                </a:r>
              </a:p>
            </p:txBody>
          </p:sp>
        </p:grpSp>
      </p:grpSp>
      <p:grpSp>
        <p:nvGrpSpPr>
          <p:cNvPr id="395" name="Group 394"/>
          <p:cNvGrpSpPr/>
          <p:nvPr/>
        </p:nvGrpSpPr>
        <p:grpSpPr>
          <a:xfrm>
            <a:off x="5494425" y="1582232"/>
            <a:ext cx="1269157" cy="771777"/>
            <a:chOff x="5051884" y="152636"/>
            <a:chExt cx="1269505" cy="771989"/>
          </a:xfrm>
        </p:grpSpPr>
        <p:sp>
          <p:nvSpPr>
            <p:cNvPr id="151" name="Freeform 162"/>
            <p:cNvSpPr>
              <a:spLocks/>
            </p:cNvSpPr>
            <p:nvPr/>
          </p:nvSpPr>
          <p:spPr bwMode="auto">
            <a:xfrm>
              <a:off x="5051884" y="152636"/>
              <a:ext cx="1269505" cy="771989"/>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rgbClr val="FFFFFF">
                <a:alpha val="6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800" dirty="0">
                <a:solidFill>
                  <a:srgbClr val="FFFFFF"/>
                </a:solidFill>
                <a:latin typeface="Segoe UI Semilight"/>
              </a:endParaRPr>
            </a:p>
          </p:txBody>
        </p:sp>
        <p:grpSp>
          <p:nvGrpSpPr>
            <p:cNvPr id="109" name="Group 108"/>
            <p:cNvGrpSpPr/>
            <p:nvPr/>
          </p:nvGrpSpPr>
          <p:grpSpPr>
            <a:xfrm>
              <a:off x="5236492" y="600714"/>
              <a:ext cx="922411" cy="228600"/>
              <a:chOff x="5472700" y="3844613"/>
              <a:chExt cx="922411" cy="228600"/>
            </a:xfrm>
          </p:grpSpPr>
          <p:pic>
            <p:nvPicPr>
              <p:cNvPr id="107" name="Picture 106"/>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472700" y="3844613"/>
                <a:ext cx="228600" cy="228600"/>
              </a:xfrm>
              <a:prstGeom prst="rect">
                <a:avLst/>
              </a:prstGeom>
              <a:solidFill>
                <a:srgbClr val="FFFFFF">
                  <a:alpha val="60000"/>
                </a:srgbClr>
              </a:solidFill>
              <a:ln>
                <a:noFill/>
              </a:ln>
            </p:spPr>
          </p:pic>
          <p:sp>
            <p:nvSpPr>
              <p:cNvPr id="108" name="Rectangle 107"/>
              <p:cNvSpPr/>
              <p:nvPr/>
            </p:nvSpPr>
            <p:spPr>
              <a:xfrm>
                <a:off x="5472700" y="3878098"/>
                <a:ext cx="922411" cy="161628"/>
              </a:xfrm>
              <a:prstGeom prst="rect">
                <a:avLst/>
              </a:prstGeom>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Office 365</a:t>
                </a:r>
              </a:p>
            </p:txBody>
          </p:sp>
        </p:grpSp>
      </p:grpSp>
      <p:sp>
        <p:nvSpPr>
          <p:cNvPr id="278" name="TextBox 277"/>
          <p:cNvSpPr txBox="1"/>
          <p:nvPr/>
        </p:nvSpPr>
        <p:spPr>
          <a:xfrm>
            <a:off x="8583871" y="4159632"/>
            <a:ext cx="872115" cy="257052"/>
          </a:xfrm>
          <a:prstGeom prst="rect">
            <a:avLst/>
          </a:prstGeom>
          <a:noFill/>
        </p:spPr>
        <p:txBody>
          <a:bodyPr wrap="none" rtlCol="0">
            <a:spAutoFit/>
          </a:bodyPr>
          <a:lstStyle/>
          <a:p>
            <a:pPr algn="ctr" defTabSz="914274"/>
            <a:r>
              <a:rPr lang="en-US" sz="1050" b="1" dirty="0">
                <a:solidFill>
                  <a:srgbClr val="353535"/>
                </a:solidFill>
                <a:latin typeface="Segoe UI Semibold" panose="020B0702040204020203" pitchFamily="34" charset="0"/>
                <a:cs typeface="Segoe UI Semibold" panose="020B0702040204020203" pitchFamily="34" charset="0"/>
              </a:rPr>
              <a:t>Log Search</a:t>
            </a:r>
          </a:p>
        </p:txBody>
      </p:sp>
      <p:sp>
        <p:nvSpPr>
          <p:cNvPr id="280" name="Rectangle 279"/>
          <p:cNvSpPr/>
          <p:nvPr/>
        </p:nvSpPr>
        <p:spPr>
          <a:xfrm>
            <a:off x="9939281" y="3126275"/>
            <a:ext cx="352661" cy="161583"/>
          </a:xfrm>
          <a:prstGeom prst="rect">
            <a:avLst/>
          </a:prstGeom>
        </p:spPr>
        <p:txBody>
          <a:bodyPr wrap="none" lIns="0"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Alerts</a:t>
            </a:r>
          </a:p>
        </p:txBody>
      </p:sp>
      <p:sp>
        <p:nvSpPr>
          <p:cNvPr id="281" name="Rectangle 280"/>
          <p:cNvSpPr/>
          <p:nvPr/>
        </p:nvSpPr>
        <p:spPr>
          <a:xfrm>
            <a:off x="9909790" y="3683748"/>
            <a:ext cx="724557" cy="161583"/>
          </a:xfrm>
          <a:prstGeom prst="rect">
            <a:avLst/>
          </a:prstGeom>
        </p:spPr>
        <p:txBody>
          <a:bodyPr wrap="none" lIns="0"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Dashboards</a:t>
            </a:r>
          </a:p>
        </p:txBody>
      </p:sp>
      <p:sp>
        <p:nvSpPr>
          <p:cNvPr id="282" name="Rectangle 281"/>
          <p:cNvSpPr/>
          <p:nvPr/>
        </p:nvSpPr>
        <p:spPr>
          <a:xfrm>
            <a:off x="9981626" y="4314080"/>
            <a:ext cx="540212" cy="161583"/>
          </a:xfrm>
          <a:prstGeom prst="rect">
            <a:avLst/>
          </a:prstGeom>
        </p:spPr>
        <p:txBody>
          <a:bodyPr wrap="none" lIns="0"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Power BI</a:t>
            </a:r>
          </a:p>
        </p:txBody>
      </p:sp>
      <p:sp>
        <p:nvSpPr>
          <p:cNvPr id="283" name="Rectangle 282"/>
          <p:cNvSpPr/>
          <p:nvPr/>
        </p:nvSpPr>
        <p:spPr>
          <a:xfrm>
            <a:off x="9712821" y="4845752"/>
            <a:ext cx="306174" cy="161583"/>
          </a:xfrm>
          <a:prstGeom prst="rect">
            <a:avLst/>
          </a:prstGeom>
        </p:spPr>
        <p:txBody>
          <a:bodyPr wrap="none" lIns="0"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Excel</a:t>
            </a:r>
          </a:p>
        </p:txBody>
      </p:sp>
      <p:sp>
        <p:nvSpPr>
          <p:cNvPr id="284" name="Rectangle 283"/>
          <p:cNvSpPr/>
          <p:nvPr/>
        </p:nvSpPr>
        <p:spPr>
          <a:xfrm>
            <a:off x="8725424" y="5200260"/>
            <a:ext cx="650819" cy="161583"/>
          </a:xfrm>
          <a:prstGeom prst="rect">
            <a:avLst/>
          </a:prstGeom>
        </p:spPr>
        <p:txBody>
          <a:bodyPr wrap="none" lIns="0"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Search API</a:t>
            </a:r>
          </a:p>
        </p:txBody>
      </p:sp>
      <p:sp>
        <p:nvSpPr>
          <p:cNvPr id="285" name="Rectangle 284"/>
          <p:cNvSpPr/>
          <p:nvPr/>
        </p:nvSpPr>
        <p:spPr>
          <a:xfrm>
            <a:off x="9955369" y="1977134"/>
            <a:ext cx="328616" cy="161583"/>
          </a:xfrm>
          <a:prstGeom prst="rect">
            <a:avLst/>
          </a:prstGeom>
        </p:spPr>
        <p:txBody>
          <a:bodyPr wrap="none" lIns="0"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Email</a:t>
            </a:r>
          </a:p>
        </p:txBody>
      </p:sp>
      <p:sp>
        <p:nvSpPr>
          <p:cNvPr id="286" name="Rectangle 285"/>
          <p:cNvSpPr/>
          <p:nvPr/>
        </p:nvSpPr>
        <p:spPr>
          <a:xfrm>
            <a:off x="10576635" y="2120176"/>
            <a:ext cx="593111" cy="161583"/>
          </a:xfrm>
          <a:prstGeom prst="rect">
            <a:avLst/>
          </a:prstGeom>
        </p:spPr>
        <p:txBody>
          <a:bodyPr wrap="none" lIns="0"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Webhook</a:t>
            </a:r>
          </a:p>
        </p:txBody>
      </p:sp>
      <p:sp>
        <p:nvSpPr>
          <p:cNvPr id="287" name="Rectangle 286"/>
          <p:cNvSpPr/>
          <p:nvPr/>
        </p:nvSpPr>
        <p:spPr>
          <a:xfrm>
            <a:off x="10981931" y="2823433"/>
            <a:ext cx="727763" cy="161583"/>
          </a:xfrm>
          <a:prstGeom prst="rect">
            <a:avLst/>
          </a:prstGeom>
        </p:spPr>
        <p:txBody>
          <a:bodyPr wrap="none" lIns="0"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Automation</a:t>
            </a:r>
          </a:p>
        </p:txBody>
      </p:sp>
      <p:sp>
        <p:nvSpPr>
          <p:cNvPr id="288" name="Rectangle 287"/>
          <p:cNvSpPr/>
          <p:nvPr/>
        </p:nvSpPr>
        <p:spPr>
          <a:xfrm>
            <a:off x="11218626" y="3496041"/>
            <a:ext cx="310983" cy="161583"/>
          </a:xfrm>
          <a:prstGeom prst="rect">
            <a:avLst/>
          </a:prstGeom>
        </p:spPr>
        <p:txBody>
          <a:bodyPr wrap="none" lIns="0"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ITSM</a:t>
            </a:r>
          </a:p>
        </p:txBody>
      </p:sp>
      <p:sp>
        <p:nvSpPr>
          <p:cNvPr id="227" name="TextBox 226"/>
          <p:cNvSpPr txBox="1"/>
          <p:nvPr/>
        </p:nvSpPr>
        <p:spPr>
          <a:xfrm>
            <a:off x="6246638" y="4160503"/>
            <a:ext cx="963726" cy="577081"/>
          </a:xfrm>
          <a:prstGeom prst="rect">
            <a:avLst/>
          </a:prstGeom>
          <a:noFill/>
        </p:spPr>
        <p:txBody>
          <a:bodyPr wrap="none" rtlCol="0">
            <a:spAutoFit/>
          </a:bodyPr>
          <a:lstStyle/>
          <a:p>
            <a:pPr algn="ctr" defTabSz="914274"/>
            <a:r>
              <a:rPr lang="en-US" sz="1050" dirty="0">
                <a:solidFill>
                  <a:srgbClr val="353535"/>
                </a:solidFill>
                <a:latin typeface="Segoe UI Semibold" panose="020B0702040204020203" pitchFamily="34" charset="0"/>
                <a:cs typeface="Segoe UI Semibold" panose="020B0702040204020203" pitchFamily="34" charset="0"/>
              </a:rPr>
              <a:t>Events,</a:t>
            </a:r>
            <a:br>
              <a:rPr lang="en-US" sz="1050" dirty="0">
                <a:solidFill>
                  <a:srgbClr val="353535"/>
                </a:solidFill>
                <a:latin typeface="Segoe UI Semibold" panose="020B0702040204020203" pitchFamily="34" charset="0"/>
                <a:cs typeface="Segoe UI Semibold" panose="020B0702040204020203" pitchFamily="34" charset="0"/>
              </a:rPr>
            </a:br>
            <a:r>
              <a:rPr lang="en-US" sz="1050" dirty="0">
                <a:solidFill>
                  <a:srgbClr val="353535"/>
                </a:solidFill>
                <a:latin typeface="Segoe UI Semibold" panose="020B0702040204020203" pitchFamily="34" charset="0"/>
                <a:cs typeface="Segoe UI Semibold" panose="020B0702040204020203" pitchFamily="34" charset="0"/>
              </a:rPr>
              <a:t>Properties,</a:t>
            </a:r>
          </a:p>
          <a:p>
            <a:pPr algn="ctr" defTabSz="914274"/>
            <a:r>
              <a:rPr lang="en-US" sz="1050" dirty="0">
                <a:solidFill>
                  <a:srgbClr val="353535"/>
                </a:solidFill>
                <a:latin typeface="Segoe UI Semibold" panose="020B0702040204020203" pitchFamily="34" charset="0"/>
                <a:cs typeface="Segoe UI Semibold" panose="020B0702040204020203" pitchFamily="34" charset="0"/>
              </a:rPr>
              <a:t>Performance</a:t>
            </a:r>
          </a:p>
        </p:txBody>
      </p:sp>
      <p:sp>
        <p:nvSpPr>
          <p:cNvPr id="299" name="Rectangle 298"/>
          <p:cNvSpPr/>
          <p:nvPr/>
        </p:nvSpPr>
        <p:spPr>
          <a:xfrm>
            <a:off x="7454124" y="5202854"/>
            <a:ext cx="790281" cy="161583"/>
          </a:xfrm>
          <a:prstGeom prst="rect">
            <a:avLst/>
          </a:prstGeom>
        </p:spPr>
        <p:txBody>
          <a:bodyPr wrap="none" lIns="0"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Collector API</a:t>
            </a:r>
          </a:p>
        </p:txBody>
      </p:sp>
      <p:cxnSp>
        <p:nvCxnSpPr>
          <p:cNvPr id="319" name="Straight Arrow Connector 318"/>
          <p:cNvCxnSpPr/>
          <p:nvPr/>
        </p:nvCxnSpPr>
        <p:spPr>
          <a:xfrm>
            <a:off x="9014463" y="4420488"/>
            <a:ext cx="0" cy="41647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0" name="Straight Arrow Connector 319"/>
          <p:cNvCxnSpPr/>
          <p:nvPr/>
        </p:nvCxnSpPr>
        <p:spPr>
          <a:xfrm flipV="1">
            <a:off x="7862652" y="4420488"/>
            <a:ext cx="0" cy="41647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2" name="Straight Arrow Connector 321"/>
          <p:cNvCxnSpPr/>
          <p:nvPr/>
        </p:nvCxnSpPr>
        <p:spPr>
          <a:xfrm flipV="1">
            <a:off x="9428483" y="3110436"/>
            <a:ext cx="471374" cy="346942"/>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6" name="Straight Arrow Connector 325"/>
          <p:cNvCxnSpPr/>
          <p:nvPr/>
        </p:nvCxnSpPr>
        <p:spPr>
          <a:xfrm flipV="1">
            <a:off x="9477859" y="3532203"/>
            <a:ext cx="536950" cy="11557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31" name="Straight Arrow Connector 330"/>
          <p:cNvCxnSpPr/>
          <p:nvPr/>
        </p:nvCxnSpPr>
        <p:spPr>
          <a:xfrm>
            <a:off x="9474999" y="3827747"/>
            <a:ext cx="506777" cy="22734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52" name="Straight Arrow Connector 351"/>
          <p:cNvCxnSpPr/>
          <p:nvPr/>
        </p:nvCxnSpPr>
        <p:spPr>
          <a:xfrm>
            <a:off x="9369878" y="3971724"/>
            <a:ext cx="368286" cy="483362"/>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0" name="Straight Arrow Connector 359"/>
          <p:cNvCxnSpPr/>
          <p:nvPr/>
        </p:nvCxnSpPr>
        <p:spPr>
          <a:xfrm flipV="1">
            <a:off x="10115561" y="2174749"/>
            <a:ext cx="0" cy="46789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2" name="Straight Arrow Connector 361"/>
          <p:cNvCxnSpPr/>
          <p:nvPr/>
        </p:nvCxnSpPr>
        <p:spPr>
          <a:xfrm flipV="1">
            <a:off x="10278457" y="2330953"/>
            <a:ext cx="421526" cy="416971"/>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4" name="Straight Arrow Connector 363"/>
          <p:cNvCxnSpPr/>
          <p:nvPr/>
        </p:nvCxnSpPr>
        <p:spPr>
          <a:xfrm flipV="1">
            <a:off x="10377581" y="2743812"/>
            <a:ext cx="640103" cy="134351"/>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9" name="Straight Arrow Connector 368"/>
          <p:cNvCxnSpPr/>
          <p:nvPr/>
        </p:nvCxnSpPr>
        <p:spPr>
          <a:xfrm>
            <a:off x="10382329" y="3068180"/>
            <a:ext cx="734199" cy="145882"/>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3" name="Straight Arrow Connector 392"/>
          <p:cNvCxnSpPr/>
          <p:nvPr/>
        </p:nvCxnSpPr>
        <p:spPr>
          <a:xfrm rot="5400000">
            <a:off x="8485185" y="3622240"/>
            <a:ext cx="0" cy="41647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4" name="Straight Arrow Connector 393"/>
          <p:cNvCxnSpPr/>
          <p:nvPr/>
        </p:nvCxnSpPr>
        <p:spPr>
          <a:xfrm rot="16200000" flipH="1">
            <a:off x="7274491" y="3622242"/>
            <a:ext cx="0" cy="41647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2" name="Straight Arrow Connector 401"/>
          <p:cNvCxnSpPr/>
          <p:nvPr/>
        </p:nvCxnSpPr>
        <p:spPr>
          <a:xfrm flipV="1">
            <a:off x="5187094" y="4185193"/>
            <a:ext cx="1194181" cy="822119"/>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8" name="Straight Arrow Connector 407"/>
          <p:cNvCxnSpPr>
            <a:stCxn id="302" idx="3"/>
          </p:cNvCxnSpPr>
          <p:nvPr/>
        </p:nvCxnSpPr>
        <p:spPr>
          <a:xfrm flipV="1">
            <a:off x="5194561" y="3889250"/>
            <a:ext cx="1101912" cy="321347"/>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11" name="Straight Arrow Connector 410"/>
          <p:cNvCxnSpPr/>
          <p:nvPr/>
        </p:nvCxnSpPr>
        <p:spPr>
          <a:xfrm>
            <a:off x="5194560" y="2862605"/>
            <a:ext cx="1073716" cy="727385"/>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20" name="Straight Arrow Connector 419"/>
          <p:cNvCxnSpPr/>
          <p:nvPr/>
        </p:nvCxnSpPr>
        <p:spPr>
          <a:xfrm>
            <a:off x="6128647" y="2351709"/>
            <a:ext cx="335653" cy="1055185"/>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pic>
        <p:nvPicPr>
          <p:cNvPr id="440" name="Picture 439"/>
          <p:cNvPicPr>
            <a:picLocks noChangeAspect="1"/>
          </p:cNvPicPr>
          <p:nvPr/>
        </p:nvPicPr>
        <p:blipFill>
          <a:blip r:embed="rId45">
            <a:extLst>
              <a:ext uri="{BEBA8EAE-BF5A-486C-A8C5-ECC9F3942E4B}">
                <a14:imgProps xmlns:a14="http://schemas.microsoft.com/office/drawing/2010/main">
                  <a14:imgLayer r:embed="rId4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916668" y="2736487"/>
            <a:ext cx="405930" cy="405930"/>
          </a:xfrm>
          <a:prstGeom prst="rect">
            <a:avLst/>
          </a:prstGeom>
        </p:spPr>
      </p:pic>
      <p:pic>
        <p:nvPicPr>
          <p:cNvPr id="441" name="Picture 440"/>
          <p:cNvPicPr>
            <a:picLocks noChangeAspect="1"/>
          </p:cNvPicPr>
          <p:nvPr/>
        </p:nvPicPr>
        <p:blipFill>
          <a:blip r:embed="rId47">
            <a:extLst>
              <a:ext uri="{BEBA8EAE-BF5A-486C-A8C5-ECC9F3942E4B}">
                <a14:imgProps xmlns:a14="http://schemas.microsoft.com/office/drawing/2010/main">
                  <a14:imgLayer r:embed="rId48">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067334" y="3323831"/>
            <a:ext cx="405930" cy="405930"/>
          </a:xfrm>
          <a:prstGeom prst="rect">
            <a:avLst/>
          </a:prstGeom>
        </p:spPr>
      </p:pic>
      <p:pic>
        <p:nvPicPr>
          <p:cNvPr id="442" name="Picture 441"/>
          <p:cNvPicPr>
            <a:picLocks noChangeAspect="1"/>
          </p:cNvPicPr>
          <p:nvPr/>
        </p:nvPicPr>
        <p:blipFill>
          <a:blip r:embed="rId49">
            <a:duotone>
              <a:prstClr val="black"/>
              <a:schemeClr val="accent3">
                <a:tint val="45000"/>
                <a:satMod val="400000"/>
              </a:schemeClr>
            </a:duotone>
            <a:extLst>
              <a:ext uri="{BEBA8EAE-BF5A-486C-A8C5-ECC9F3942E4B}">
                <a14:imgProps xmlns:a14="http://schemas.microsoft.com/office/drawing/2010/main">
                  <a14:imgLayer r:embed="rId50">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490348" y="3755759"/>
            <a:ext cx="468684" cy="468684"/>
          </a:xfrm>
          <a:prstGeom prst="rect">
            <a:avLst/>
          </a:prstGeom>
        </p:spPr>
      </p:pic>
      <p:pic>
        <p:nvPicPr>
          <p:cNvPr id="444" name="Picture 443"/>
          <p:cNvPicPr>
            <a:picLocks noChangeAspect="1"/>
          </p:cNvPicPr>
          <p:nvPr/>
        </p:nvPicPr>
        <p:blipFill>
          <a:blip r:embed="rId51">
            <a:extLst>
              <a:ext uri="{BEBA8EAE-BF5A-486C-A8C5-ECC9F3942E4B}">
                <a14:imgProps xmlns:a14="http://schemas.microsoft.com/office/drawing/2010/main">
                  <a14:imgLayer r:embed="rId5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625795" y="3407612"/>
            <a:ext cx="780076" cy="780076"/>
          </a:xfrm>
          <a:prstGeom prst="rect">
            <a:avLst/>
          </a:prstGeom>
        </p:spPr>
      </p:pic>
      <p:pic>
        <p:nvPicPr>
          <p:cNvPr id="447" name="Picture 446"/>
          <p:cNvPicPr>
            <a:picLocks noChangeAspect="1"/>
          </p:cNvPicPr>
          <p:nvPr/>
        </p:nvPicPr>
        <p:blipFill>
          <a:blip r:embed="rId53">
            <a:duotone>
              <a:prstClr val="black"/>
              <a:schemeClr val="accent3">
                <a:tint val="45000"/>
                <a:satMod val="400000"/>
              </a:schemeClr>
            </a:duotone>
            <a:extLst>
              <a:ext uri="{BEBA8EAE-BF5A-486C-A8C5-ECC9F3942E4B}">
                <a14:imgProps xmlns:a14="http://schemas.microsoft.com/office/drawing/2010/main">
                  <a14:imgLayer r:embed="rId5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657831" y="4475642"/>
            <a:ext cx="405930" cy="405930"/>
          </a:xfrm>
          <a:prstGeom prst="rect">
            <a:avLst/>
          </a:prstGeom>
        </p:spPr>
      </p:pic>
      <p:pic>
        <p:nvPicPr>
          <p:cNvPr id="448" name="Picture 447"/>
          <p:cNvPicPr>
            <a:picLocks noChangeAspect="1"/>
          </p:cNvPicPr>
          <p:nvPr/>
        </p:nvPicPr>
        <p:blipFill>
          <a:blip r:embed="rId5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044998" y="3920292"/>
            <a:ext cx="405930" cy="405930"/>
          </a:xfrm>
          <a:prstGeom prst="rect">
            <a:avLst/>
          </a:prstGeom>
        </p:spPr>
      </p:pic>
      <p:pic>
        <p:nvPicPr>
          <p:cNvPr id="454" name="Picture 453"/>
          <p:cNvPicPr>
            <a:picLocks noChangeAspect="1"/>
          </p:cNvPicPr>
          <p:nvPr/>
        </p:nvPicPr>
        <p:blipFill>
          <a:blip r:embed="rId5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498182" y="3407612"/>
            <a:ext cx="780076" cy="780076"/>
          </a:xfrm>
          <a:prstGeom prst="rect">
            <a:avLst/>
          </a:prstGeom>
        </p:spPr>
      </p:pic>
      <p:pic>
        <p:nvPicPr>
          <p:cNvPr id="456" name="Picture 455"/>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9945784" y="1668101"/>
            <a:ext cx="346343" cy="346343"/>
          </a:xfrm>
          <a:prstGeom prst="rect">
            <a:avLst/>
          </a:prstGeom>
        </p:spPr>
      </p:pic>
      <p:pic>
        <p:nvPicPr>
          <p:cNvPr id="462" name="Picture 461"/>
          <p:cNvPicPr>
            <a:picLocks noChangeAspect="1"/>
          </p:cNvPicPr>
          <p:nvPr/>
        </p:nvPicPr>
        <p:blipFill>
          <a:blip r:embed="rId58">
            <a:duotone>
              <a:prstClr val="black"/>
              <a:schemeClr val="accent3">
                <a:tint val="45000"/>
                <a:satMod val="400000"/>
              </a:schemeClr>
            </a:duotone>
            <a:extLst>
              <a:ext uri="{BEBA8EAE-BF5A-486C-A8C5-ECC9F3942E4B}">
                <a14:imgProps xmlns:a14="http://schemas.microsoft.com/office/drawing/2010/main">
                  <a14:imgLayer r:embed="rId59">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865959" y="4890413"/>
            <a:ext cx="314934" cy="314934"/>
          </a:xfrm>
          <a:prstGeom prst="rect">
            <a:avLst/>
          </a:prstGeom>
        </p:spPr>
      </p:pic>
      <p:pic>
        <p:nvPicPr>
          <p:cNvPr id="463" name="Picture 462"/>
          <p:cNvPicPr>
            <a:picLocks noChangeAspect="1"/>
          </p:cNvPicPr>
          <p:nvPr/>
        </p:nvPicPr>
        <p:blipFill>
          <a:blip r:embed="rId60">
            <a:duotone>
              <a:prstClr val="black"/>
              <a:schemeClr val="accent3">
                <a:tint val="45000"/>
                <a:satMod val="400000"/>
              </a:schemeClr>
            </a:duotone>
            <a:extLst>
              <a:ext uri="{BEBA8EAE-BF5A-486C-A8C5-ECC9F3942E4B}">
                <a14:imgProps xmlns:a14="http://schemas.microsoft.com/office/drawing/2010/main">
                  <a14:imgLayer r:embed="rId61">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678155" y="4842405"/>
            <a:ext cx="389114" cy="389114"/>
          </a:xfrm>
          <a:prstGeom prst="rect">
            <a:avLst/>
          </a:prstGeom>
        </p:spPr>
      </p:pic>
      <p:sp>
        <p:nvSpPr>
          <p:cNvPr id="464" name="TextBox 463"/>
          <p:cNvSpPr txBox="1"/>
          <p:nvPr/>
        </p:nvSpPr>
        <p:spPr>
          <a:xfrm>
            <a:off x="7306996" y="4159632"/>
            <a:ext cx="1200641" cy="257052"/>
          </a:xfrm>
          <a:prstGeom prst="rect">
            <a:avLst/>
          </a:prstGeom>
          <a:noFill/>
        </p:spPr>
        <p:txBody>
          <a:bodyPr wrap="none" rtlCol="0">
            <a:spAutoFit/>
          </a:bodyPr>
          <a:lstStyle/>
          <a:p>
            <a:pPr algn="ctr" defTabSz="914274"/>
            <a:r>
              <a:rPr lang="en-US" sz="1050" b="1" dirty="0">
                <a:solidFill>
                  <a:srgbClr val="353535"/>
                </a:solidFill>
                <a:latin typeface="Segoe UI Semibold" panose="020B0702040204020203" pitchFamily="34" charset="0"/>
                <a:cs typeface="Segoe UI Semibold" panose="020B0702040204020203" pitchFamily="34" charset="0"/>
              </a:rPr>
              <a:t>OMS Repository</a:t>
            </a:r>
          </a:p>
        </p:txBody>
      </p:sp>
      <p:pic>
        <p:nvPicPr>
          <p:cNvPr id="465" name="Picture 464"/>
          <p:cNvPicPr>
            <a:picLocks noChangeAspect="1"/>
          </p:cNvPicPr>
          <p:nvPr/>
        </p:nvPicPr>
        <p:blipFill>
          <a:blip r:embed="rId62">
            <a:duotone>
              <a:prstClr val="black"/>
              <a:schemeClr val="accent3">
                <a:tint val="45000"/>
                <a:satMod val="400000"/>
              </a:schemeClr>
            </a:duotone>
            <a:extLst>
              <a:ext uri="{BEBA8EAE-BF5A-486C-A8C5-ECC9F3942E4B}">
                <a14:imgProps xmlns:a14="http://schemas.microsoft.com/office/drawing/2010/main">
                  <a14:imgLayer r:embed="rId6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681356" y="1776083"/>
            <a:ext cx="346343" cy="346343"/>
          </a:xfrm>
          <a:prstGeom prst="rect">
            <a:avLst/>
          </a:prstGeom>
        </p:spPr>
      </p:pic>
      <p:pic>
        <p:nvPicPr>
          <p:cNvPr id="466" name="Picture 465"/>
          <p:cNvPicPr>
            <a:picLocks noChangeAspect="1"/>
          </p:cNvPicPr>
          <p:nvPr/>
        </p:nvPicPr>
        <p:blipFill>
          <a:blip r:embed="rId64">
            <a:duotone>
              <a:prstClr val="black"/>
              <a:schemeClr val="accent3">
                <a:tint val="45000"/>
                <a:satMod val="400000"/>
              </a:schemeClr>
            </a:duotone>
            <a:extLst>
              <a:ext uri="{BEBA8EAE-BF5A-486C-A8C5-ECC9F3942E4B}">
                <a14:imgProps xmlns:a14="http://schemas.microsoft.com/office/drawing/2010/main">
                  <a14:imgLayer r:embed="rId6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132392" y="2419252"/>
            <a:ext cx="413917" cy="413917"/>
          </a:xfrm>
          <a:prstGeom prst="rect">
            <a:avLst/>
          </a:prstGeom>
        </p:spPr>
      </p:pic>
      <p:pic>
        <p:nvPicPr>
          <p:cNvPr id="474" name="Picture 473"/>
          <p:cNvPicPr>
            <a:picLocks noChangeAspect="1"/>
          </p:cNvPicPr>
          <p:nvPr/>
        </p:nvPicPr>
        <p:blipFill>
          <a:blip r:embed="rId66">
            <a:extLst>
              <a:ext uri="{BEBA8EAE-BF5A-486C-A8C5-ECC9F3942E4B}">
                <a14:imgProps xmlns:a14="http://schemas.microsoft.com/office/drawing/2010/main">
                  <a14:imgLayer r:embed="rId6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127976" y="3081694"/>
            <a:ext cx="401548" cy="401548"/>
          </a:xfrm>
          <a:prstGeom prst="rect">
            <a:avLst/>
          </a:prstGeom>
        </p:spPr>
      </p:pic>
      <p:sp>
        <p:nvSpPr>
          <p:cNvPr id="185" name="TextBox 184"/>
          <p:cNvSpPr txBox="1"/>
          <p:nvPr/>
        </p:nvSpPr>
        <p:spPr>
          <a:xfrm>
            <a:off x="335355" y="2748457"/>
            <a:ext cx="833471" cy="374743"/>
          </a:xfrm>
          <a:prstGeom prst="rect">
            <a:avLst/>
          </a:prstGeom>
          <a:noFill/>
        </p:spPr>
        <p:txBody>
          <a:bodyPr wrap="square" rtlCol="0">
            <a:spAutoFit/>
          </a:bodyPr>
          <a:lstStyle/>
          <a:p>
            <a:pPr algn="ctr" defTabSz="914274"/>
            <a:r>
              <a:rPr lang="en-US" sz="1800" dirty="0">
                <a:solidFill>
                  <a:srgbClr val="0070C0"/>
                </a:solidFill>
                <a:latin typeface="Segoe UI Semibold" panose="020B0702040204020203" pitchFamily="34" charset="0"/>
                <a:cs typeface="Segoe UI Semibold" panose="020B0702040204020203" pitchFamily="34" charset="0"/>
              </a:rPr>
              <a:t>Azure</a:t>
            </a:r>
          </a:p>
        </p:txBody>
      </p:sp>
      <p:sp>
        <p:nvSpPr>
          <p:cNvPr id="186" name="TextBox 185"/>
          <p:cNvSpPr txBox="1"/>
          <p:nvPr/>
        </p:nvSpPr>
        <p:spPr>
          <a:xfrm>
            <a:off x="119389" y="4269501"/>
            <a:ext cx="1273478" cy="921275"/>
          </a:xfrm>
          <a:prstGeom prst="rect">
            <a:avLst/>
          </a:prstGeom>
          <a:noFill/>
        </p:spPr>
        <p:txBody>
          <a:bodyPr wrap="square" rtlCol="0">
            <a:spAutoFit/>
          </a:bodyPr>
          <a:lstStyle/>
          <a:p>
            <a:pPr algn="ctr" defTabSz="914274"/>
            <a:r>
              <a:rPr lang="en-US" sz="1800" dirty="0">
                <a:solidFill>
                  <a:srgbClr val="0070C0"/>
                </a:solidFill>
                <a:latin typeface="Segoe UI Semibold" panose="020B0702040204020203" pitchFamily="34" charset="0"/>
                <a:cs typeface="Segoe UI Semibold" panose="020B0702040204020203" pitchFamily="34" charset="0"/>
              </a:rPr>
              <a:t>Hybrid,</a:t>
            </a:r>
          </a:p>
          <a:p>
            <a:pPr algn="ctr" defTabSz="914274"/>
            <a:r>
              <a:rPr lang="en-US" sz="1800" dirty="0">
                <a:solidFill>
                  <a:srgbClr val="0070C0"/>
                </a:solidFill>
                <a:latin typeface="Segoe UI Semibold" panose="020B0702040204020203" pitchFamily="34" charset="0"/>
                <a:cs typeface="Segoe UI Semibold" panose="020B0702040204020203" pitchFamily="34" charset="0"/>
              </a:rPr>
              <a:t>On-</a:t>
            </a:r>
            <a:r>
              <a:rPr lang="en-US" sz="1800" dirty="0" err="1">
                <a:solidFill>
                  <a:srgbClr val="0070C0"/>
                </a:solidFill>
                <a:latin typeface="Segoe UI Semibold" panose="020B0702040204020203" pitchFamily="34" charset="0"/>
                <a:cs typeface="Segoe UI Semibold" panose="020B0702040204020203" pitchFamily="34" charset="0"/>
              </a:rPr>
              <a:t>Prem</a:t>
            </a:r>
            <a:r>
              <a:rPr lang="en-US" sz="1800" dirty="0">
                <a:solidFill>
                  <a:srgbClr val="0070C0"/>
                </a:solidFill>
                <a:latin typeface="Segoe UI Semibold" panose="020B0702040204020203" pitchFamily="34" charset="0"/>
                <a:cs typeface="Segoe UI Semibold" panose="020B0702040204020203" pitchFamily="34" charset="0"/>
              </a:rPr>
              <a:t>,</a:t>
            </a:r>
          </a:p>
          <a:p>
            <a:pPr algn="ctr" defTabSz="914274"/>
            <a:r>
              <a:rPr lang="en-US" sz="1800" dirty="0">
                <a:solidFill>
                  <a:srgbClr val="0070C0"/>
                </a:solidFill>
                <a:latin typeface="Segoe UI Semibold" panose="020B0702040204020203" pitchFamily="34" charset="0"/>
                <a:cs typeface="Segoe UI Semibold" panose="020B0702040204020203" pitchFamily="34" charset="0"/>
              </a:rPr>
              <a:t>Any Cloud</a:t>
            </a:r>
          </a:p>
        </p:txBody>
      </p:sp>
      <p:pic>
        <p:nvPicPr>
          <p:cNvPr id="187" name="Picture 186"/>
          <p:cNvPicPr>
            <a:picLocks noChangeAspect="1"/>
          </p:cNvPicPr>
          <p:nvPr/>
        </p:nvPicPr>
        <p:blipFill>
          <a:blip r:embed="rId68">
            <a:extLst>
              <a:ext uri="{BEBA8EAE-BF5A-486C-A8C5-ECC9F3942E4B}">
                <a14:imgProps xmlns:a14="http://schemas.microsoft.com/office/drawing/2010/main">
                  <a14:imgLayer r:embed="rId69">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310379" y="3512636"/>
            <a:ext cx="468913" cy="468913"/>
          </a:xfrm>
          <a:prstGeom prst="rect">
            <a:avLst/>
          </a:prstGeom>
        </p:spPr>
      </p:pic>
      <p:pic>
        <p:nvPicPr>
          <p:cNvPr id="6" name="Picture 5"/>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7367906" y="5917260"/>
            <a:ext cx="301427" cy="301427"/>
          </a:xfrm>
          <a:prstGeom prst="rect">
            <a:avLst/>
          </a:prstGeom>
        </p:spPr>
      </p:pic>
      <p:sp>
        <p:nvSpPr>
          <p:cNvPr id="195" name="TextBox 194"/>
          <p:cNvSpPr txBox="1"/>
          <p:nvPr/>
        </p:nvSpPr>
        <p:spPr>
          <a:xfrm>
            <a:off x="7222378" y="6193735"/>
            <a:ext cx="1293589" cy="421794"/>
          </a:xfrm>
          <a:prstGeom prst="rect">
            <a:avLst/>
          </a:prstGeom>
          <a:noFill/>
        </p:spPr>
        <p:txBody>
          <a:bodyPr wrap="none" rtlCol="0">
            <a:spAutoFit/>
          </a:bodyPr>
          <a:lstStyle/>
          <a:p>
            <a:pPr algn="ctr" defTabSz="914274"/>
            <a:r>
              <a:rPr lang="en-US" sz="1050" dirty="0">
                <a:solidFill>
                  <a:srgbClr val="353535"/>
                </a:solidFill>
                <a:latin typeface="Segoe UI Semibold" panose="020B0702040204020203" pitchFamily="34" charset="0"/>
                <a:cs typeface="Segoe UI Semibold" panose="020B0702040204020203" pitchFamily="34" charset="0"/>
              </a:rPr>
              <a:t>Ingest logs from</a:t>
            </a:r>
            <a:br>
              <a:rPr lang="en-US" sz="1050" dirty="0">
                <a:solidFill>
                  <a:srgbClr val="353535"/>
                </a:solidFill>
                <a:latin typeface="Segoe UI Semibold" panose="020B0702040204020203" pitchFamily="34" charset="0"/>
                <a:cs typeface="Segoe UI Semibold" panose="020B0702040204020203" pitchFamily="34" charset="0"/>
              </a:rPr>
            </a:br>
            <a:r>
              <a:rPr lang="en-US" sz="1050" dirty="0">
                <a:solidFill>
                  <a:srgbClr val="353535"/>
                </a:solidFill>
                <a:latin typeface="Segoe UI Semibold" panose="020B0702040204020203" pitchFamily="34" charset="0"/>
                <a:cs typeface="Segoe UI Semibold" panose="020B0702040204020203" pitchFamily="34" charset="0"/>
              </a:rPr>
              <a:t>any device or app</a:t>
            </a:r>
          </a:p>
        </p:txBody>
      </p:sp>
      <p:pic>
        <p:nvPicPr>
          <p:cNvPr id="199" name="Picture 198"/>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7714147" y="5917260"/>
            <a:ext cx="301427" cy="301427"/>
          </a:xfrm>
          <a:prstGeom prst="rect">
            <a:avLst/>
          </a:prstGeom>
        </p:spPr>
      </p:pic>
      <p:pic>
        <p:nvPicPr>
          <p:cNvPr id="200" name="Picture 199"/>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8060614" y="5917260"/>
            <a:ext cx="301427" cy="301427"/>
          </a:xfrm>
          <a:prstGeom prst="rect">
            <a:avLst/>
          </a:prstGeom>
        </p:spPr>
      </p:pic>
      <p:cxnSp>
        <p:nvCxnSpPr>
          <p:cNvPr id="201" name="Straight Arrow Connector 200"/>
          <p:cNvCxnSpPr/>
          <p:nvPr/>
        </p:nvCxnSpPr>
        <p:spPr>
          <a:xfrm flipV="1">
            <a:off x="7534178" y="5426818"/>
            <a:ext cx="170579" cy="431930"/>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flipV="1">
            <a:off x="7858124" y="5426818"/>
            <a:ext cx="0" cy="43043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p:nvPr/>
        </p:nvCxnSpPr>
        <p:spPr>
          <a:xfrm flipH="1" flipV="1">
            <a:off x="8015576" y="5426818"/>
            <a:ext cx="166496" cy="43043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08" name="Picture 207"/>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8865959" y="5917260"/>
            <a:ext cx="301427" cy="301427"/>
          </a:xfrm>
          <a:prstGeom prst="rect">
            <a:avLst/>
          </a:prstGeom>
        </p:spPr>
      </p:pic>
      <p:cxnSp>
        <p:nvCxnSpPr>
          <p:cNvPr id="211" name="Straight Arrow Connector 210"/>
          <p:cNvCxnSpPr/>
          <p:nvPr/>
        </p:nvCxnSpPr>
        <p:spPr>
          <a:xfrm flipV="1">
            <a:off x="9009935" y="5426818"/>
            <a:ext cx="0" cy="430434"/>
          </a:xfrm>
          <a:prstGeom prst="straightConnector1">
            <a:avLst/>
          </a:prstGeom>
          <a:ln w="19050">
            <a:solidFill>
              <a:srgbClr val="0070C0"/>
            </a:solidFill>
            <a:headEnd type="triangle" w="med" len="lg"/>
            <a:tailEnd type="none" w="med" len="med"/>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8596183" y="6192189"/>
            <a:ext cx="854486" cy="421794"/>
          </a:xfrm>
          <a:prstGeom prst="rect">
            <a:avLst/>
          </a:prstGeom>
          <a:noFill/>
        </p:spPr>
        <p:txBody>
          <a:bodyPr wrap="none" rtlCol="0">
            <a:spAutoFit/>
          </a:bodyPr>
          <a:lstStyle/>
          <a:p>
            <a:pPr algn="ctr" defTabSz="914274"/>
            <a:r>
              <a:rPr lang="en-US" sz="1050" dirty="0">
                <a:solidFill>
                  <a:srgbClr val="353535"/>
                </a:solidFill>
                <a:latin typeface="Segoe UI Semibold" panose="020B0702040204020203" pitchFamily="34" charset="0"/>
                <a:cs typeface="Segoe UI Semibold" panose="020B0702040204020203" pitchFamily="34" charset="0"/>
              </a:rPr>
              <a:t>Export</a:t>
            </a:r>
            <a:br>
              <a:rPr lang="en-US" sz="1050" dirty="0">
                <a:solidFill>
                  <a:srgbClr val="353535"/>
                </a:solidFill>
                <a:latin typeface="Segoe UI Semibold" panose="020B0702040204020203" pitchFamily="34" charset="0"/>
                <a:cs typeface="Segoe UI Semibold" panose="020B0702040204020203" pitchFamily="34" charset="0"/>
              </a:rPr>
            </a:br>
            <a:r>
              <a:rPr lang="en-US" sz="1050" dirty="0">
                <a:solidFill>
                  <a:srgbClr val="353535"/>
                </a:solidFill>
                <a:latin typeface="Segoe UI Semibold" panose="020B0702040204020203" pitchFamily="34" charset="0"/>
                <a:cs typeface="Segoe UI Semibold" panose="020B0702040204020203" pitchFamily="34" charset="0"/>
              </a:rPr>
              <a:t>to any app</a:t>
            </a:r>
          </a:p>
        </p:txBody>
      </p:sp>
      <p:grpSp>
        <p:nvGrpSpPr>
          <p:cNvPr id="214" name="Group 213"/>
          <p:cNvGrpSpPr/>
          <p:nvPr/>
        </p:nvGrpSpPr>
        <p:grpSpPr>
          <a:xfrm>
            <a:off x="7249624" y="2289824"/>
            <a:ext cx="2336218" cy="895307"/>
            <a:chOff x="7401033" y="1254703"/>
            <a:chExt cx="2336860" cy="895553"/>
          </a:xfrm>
        </p:grpSpPr>
        <p:pic>
          <p:nvPicPr>
            <p:cNvPr id="215" name="Picture 214"/>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7401033" y="1254703"/>
              <a:ext cx="780290" cy="780290"/>
            </a:xfrm>
            <a:prstGeom prst="rect">
              <a:avLst/>
            </a:prstGeom>
          </p:spPr>
        </p:pic>
        <p:sp>
          <p:nvSpPr>
            <p:cNvPr id="216" name="TextBox 215"/>
            <p:cNvSpPr txBox="1"/>
            <p:nvPr/>
          </p:nvSpPr>
          <p:spPr>
            <a:xfrm>
              <a:off x="8153254" y="1505728"/>
              <a:ext cx="1584639" cy="644528"/>
            </a:xfrm>
            <a:prstGeom prst="rect">
              <a:avLst/>
            </a:prstGeom>
            <a:noFill/>
          </p:spPr>
          <p:txBody>
            <a:bodyPr wrap="square" rtlCol="0">
              <a:spAutoFit/>
            </a:bodyPr>
            <a:lstStyle/>
            <a:p>
              <a:pPr defTabSz="914274"/>
              <a:r>
                <a:rPr lang="en-US" sz="1800" dirty="0">
                  <a:solidFill>
                    <a:srgbClr val="0070C0"/>
                  </a:solidFill>
                  <a:latin typeface="Segoe UI Semibold" panose="020B0702040204020203" pitchFamily="34" charset="0"/>
                  <a:cs typeface="Segoe UI Semibold" panose="020B0702040204020203" pitchFamily="34" charset="0"/>
                </a:rPr>
                <a:t>OMS</a:t>
              </a:r>
              <a:br>
                <a:rPr lang="en-US" sz="1800" dirty="0">
                  <a:solidFill>
                    <a:srgbClr val="0070C0"/>
                  </a:solidFill>
                  <a:latin typeface="Segoe UI Semibold" panose="020B0702040204020203" pitchFamily="34" charset="0"/>
                  <a:cs typeface="Segoe UI Semibold" panose="020B0702040204020203" pitchFamily="34" charset="0"/>
                </a:rPr>
              </a:br>
              <a:r>
                <a:rPr lang="en-US" sz="1800" dirty="0">
                  <a:solidFill>
                    <a:srgbClr val="0070C0"/>
                  </a:solidFill>
                  <a:latin typeface="Segoe UI Semibold" panose="020B0702040204020203" pitchFamily="34" charset="0"/>
                  <a:cs typeface="Segoe UI Semibold" panose="020B0702040204020203" pitchFamily="34" charset="0"/>
                </a:rPr>
                <a:t>Log Analytics</a:t>
              </a:r>
            </a:p>
          </p:txBody>
        </p:sp>
      </p:grpSp>
      <p:cxnSp>
        <p:nvCxnSpPr>
          <p:cNvPr id="217" name="Straight Arrow Connector 216"/>
          <p:cNvCxnSpPr/>
          <p:nvPr/>
        </p:nvCxnSpPr>
        <p:spPr>
          <a:xfrm flipV="1">
            <a:off x="11391156" y="3743162"/>
            <a:ext cx="0" cy="2542010"/>
          </a:xfrm>
          <a:prstGeom prst="straightConnector1">
            <a:avLst/>
          </a:prstGeom>
          <a:ln w="19050">
            <a:solidFill>
              <a:srgbClr val="0070C0"/>
            </a:solidFill>
            <a:headEnd type="none" w="med" len="lg"/>
            <a:tailEnd type="none" w="med" len="med"/>
          </a:ln>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a:xfrm>
            <a:off x="7050105" y="3594936"/>
            <a:ext cx="399148" cy="161583"/>
          </a:xfrm>
          <a:prstGeom prst="rect">
            <a:avLst/>
          </a:prstGeom>
        </p:spPr>
        <p:txBody>
          <a:bodyPr wrap="none" lIns="0"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HTTPS</a:t>
            </a:r>
          </a:p>
        </p:txBody>
      </p:sp>
      <p:pic>
        <p:nvPicPr>
          <p:cNvPr id="1026" name="Picture 2" descr="Cherwell Software"/>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10264553" y="5429726"/>
            <a:ext cx="631020" cy="2222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0051525" y="5868968"/>
            <a:ext cx="844048" cy="127219"/>
          </a:xfrm>
          <a:prstGeom prst="rect">
            <a:avLst/>
          </a:prstGeom>
        </p:spPr>
      </p:pic>
      <p:pic>
        <p:nvPicPr>
          <p:cNvPr id="33" name="Picture 32"/>
          <p:cNvPicPr>
            <a:picLocks noChangeAspect="1"/>
          </p:cNvPicPr>
          <p:nvPr/>
        </p:nvPicPr>
        <p:blipFill rotWithShape="1">
          <a:blip r:embed="rId74">
            <a:extLst>
              <a:ext uri="{28A0092B-C50C-407E-A947-70E740481C1C}">
                <a14:useLocalDpi xmlns:a14="http://schemas.microsoft.com/office/drawing/2010/main" val="0"/>
              </a:ext>
            </a:extLst>
          </a:blip>
          <a:srcRect t="34012" b="46552"/>
          <a:stretch/>
        </p:blipFill>
        <p:spPr>
          <a:xfrm>
            <a:off x="9895847" y="6213184"/>
            <a:ext cx="1021778" cy="143976"/>
          </a:xfrm>
          <a:prstGeom prst="rect">
            <a:avLst/>
          </a:prstGeom>
        </p:spPr>
      </p:pic>
      <p:cxnSp>
        <p:nvCxnSpPr>
          <p:cNvPr id="229" name="Straight Arrow Connector 228"/>
          <p:cNvCxnSpPr/>
          <p:nvPr/>
        </p:nvCxnSpPr>
        <p:spPr>
          <a:xfrm rot="5400000">
            <a:off x="11172597" y="5388943"/>
            <a:ext cx="0" cy="41647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p:nvPr/>
        </p:nvCxnSpPr>
        <p:spPr>
          <a:xfrm rot="5400000">
            <a:off x="11177309" y="5730184"/>
            <a:ext cx="0" cy="41647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rot="5400000">
            <a:off x="11177308" y="6079325"/>
            <a:ext cx="0" cy="41647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sp>
        <p:nvSpPr>
          <p:cNvPr id="234" name="TextBox 233"/>
          <p:cNvSpPr txBox="1"/>
          <p:nvPr/>
        </p:nvSpPr>
        <p:spPr>
          <a:xfrm>
            <a:off x="10281003" y="1022056"/>
            <a:ext cx="1680451" cy="257052"/>
          </a:xfrm>
          <a:prstGeom prst="rect">
            <a:avLst/>
          </a:prstGeom>
          <a:noFill/>
        </p:spPr>
        <p:txBody>
          <a:bodyPr wrap="square" rtlCol="0">
            <a:spAutoFit/>
          </a:bodyPr>
          <a:lstStyle/>
          <a:p>
            <a:pPr algn="ctr" defTabSz="914274"/>
            <a:r>
              <a:rPr lang="en-US" sz="1050" dirty="0">
                <a:solidFill>
                  <a:srgbClr val="353535"/>
                </a:solidFill>
                <a:latin typeface="Segoe UI Semibold" panose="020B0702040204020203" pitchFamily="34" charset="0"/>
                <a:cs typeface="Segoe UI Semibold" panose="020B0702040204020203" pitchFamily="34" charset="0"/>
              </a:rPr>
              <a:t>Integrate with any app</a:t>
            </a:r>
          </a:p>
        </p:txBody>
      </p:sp>
      <p:cxnSp>
        <p:nvCxnSpPr>
          <p:cNvPr id="235" name="Straight Arrow Connector 234"/>
          <p:cNvCxnSpPr/>
          <p:nvPr/>
        </p:nvCxnSpPr>
        <p:spPr>
          <a:xfrm flipV="1">
            <a:off x="11391156" y="1291796"/>
            <a:ext cx="0" cy="1055136"/>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flipV="1">
            <a:off x="10847482" y="1291796"/>
            <a:ext cx="0" cy="41647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7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535573" y="757389"/>
            <a:ext cx="283590" cy="283590"/>
          </a:xfrm>
          <a:prstGeom prst="rect">
            <a:avLst/>
          </a:prstGeom>
        </p:spPr>
      </p:pic>
      <p:pic>
        <p:nvPicPr>
          <p:cNvPr id="47" name="Picture 46"/>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10989613" y="706085"/>
            <a:ext cx="366639" cy="366639"/>
          </a:xfrm>
          <a:prstGeom prst="rect">
            <a:avLst/>
          </a:prstGeom>
        </p:spPr>
      </p:pic>
      <p:pic>
        <p:nvPicPr>
          <p:cNvPr id="2" name="Picture 1"/>
          <p:cNvPicPr>
            <a:picLocks noChangeAspect="1"/>
          </p:cNvPicPr>
          <p:nvPr/>
        </p:nvPicPr>
        <p:blipFill>
          <a:blip r:embed="rId77">
            <a:clrChange>
              <a:clrFrom>
                <a:srgbClr val="000000"/>
              </a:clrFrom>
              <a:clrTo>
                <a:srgbClr val="000000">
                  <a:alpha val="0"/>
                </a:srgbClr>
              </a:clrTo>
            </a:clrChange>
            <a:duotone>
              <a:prstClr val="black"/>
              <a:schemeClr val="accent3">
                <a:tint val="45000"/>
                <a:satMod val="400000"/>
              </a:schemeClr>
            </a:duotone>
            <a:extLst>
              <a:ext uri="{BEBA8EAE-BF5A-486C-A8C5-ECC9F3942E4B}">
                <a14:imgProps xmlns:a14="http://schemas.microsoft.com/office/drawing/2010/main">
                  <a14:imgLayer r:embed="rId7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1457536" y="757387"/>
            <a:ext cx="283591" cy="283591"/>
          </a:xfrm>
          <a:prstGeom prst="rect">
            <a:avLst/>
          </a:prstGeom>
        </p:spPr>
      </p:pic>
      <p:pic>
        <p:nvPicPr>
          <p:cNvPr id="10" name="Picture 9"/>
          <p:cNvPicPr>
            <a:picLocks noChangeAspect="1"/>
          </p:cNvPicPr>
          <p:nvPr/>
        </p:nvPicPr>
        <p:blipFill>
          <a:blip r:embed="rId79">
            <a:extLst>
              <a:ext uri="{BEBA8EAE-BF5A-486C-A8C5-ECC9F3942E4B}">
                <a14:imgProps xmlns:a14="http://schemas.microsoft.com/office/drawing/2010/main">
                  <a14:imgLayer r:embed="rId80">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670318" y="3657600"/>
            <a:ext cx="224914" cy="224914"/>
          </a:xfrm>
          <a:prstGeom prst="rect">
            <a:avLst/>
          </a:prstGeom>
        </p:spPr>
      </p:pic>
    </p:spTree>
    <p:extLst>
      <p:ext uri="{BB962C8B-B14F-4D97-AF65-F5344CB8AC3E}">
        <p14:creationId xmlns:p14="http://schemas.microsoft.com/office/powerpoint/2010/main" val="267699200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Connected Data Sources for OMS</a:t>
            </a:r>
          </a:p>
        </p:txBody>
      </p:sp>
      <p:grpSp>
        <p:nvGrpSpPr>
          <p:cNvPr id="64" name="Group 63"/>
          <p:cNvGrpSpPr/>
          <p:nvPr/>
        </p:nvGrpSpPr>
        <p:grpSpPr>
          <a:xfrm>
            <a:off x="5545476" y="3249454"/>
            <a:ext cx="1649031" cy="1191109"/>
            <a:chOff x="5123694" y="3164411"/>
            <a:chExt cx="1682321" cy="1215155"/>
          </a:xfrm>
        </p:grpSpPr>
        <p:pic>
          <p:nvPicPr>
            <p:cNvPr id="4" name="Picture 3"/>
            <p:cNvPicPr>
              <a:picLocks noChangeAspect="1"/>
            </p:cNvPicPr>
            <p:nvPr/>
          </p:nvPicPr>
          <p:blipFill>
            <a:blip r:embed="rId3"/>
            <a:stretch>
              <a:fillRect/>
            </a:stretch>
          </p:blipFill>
          <p:spPr>
            <a:xfrm>
              <a:off x="5123694" y="3164411"/>
              <a:ext cx="923545" cy="923545"/>
            </a:xfrm>
            <a:prstGeom prst="rect">
              <a:avLst/>
            </a:prstGeom>
          </p:spPr>
        </p:pic>
        <p:sp>
          <p:nvSpPr>
            <p:cNvPr id="9" name="TextBox 8"/>
            <p:cNvSpPr txBox="1"/>
            <p:nvPr/>
          </p:nvSpPr>
          <p:spPr>
            <a:xfrm>
              <a:off x="5510615" y="3751702"/>
              <a:ext cx="1295400" cy="627864"/>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OMS</a:t>
              </a:r>
            </a:p>
          </p:txBody>
        </p:sp>
      </p:grpSp>
      <p:grpSp>
        <p:nvGrpSpPr>
          <p:cNvPr id="36" name="Group 35"/>
          <p:cNvGrpSpPr/>
          <p:nvPr/>
        </p:nvGrpSpPr>
        <p:grpSpPr>
          <a:xfrm>
            <a:off x="7932017" y="1447856"/>
            <a:ext cx="2618654" cy="692586"/>
            <a:chOff x="8569165" y="1242971"/>
            <a:chExt cx="2671518" cy="706568"/>
          </a:xfrm>
        </p:grpSpPr>
        <p:pic>
          <p:nvPicPr>
            <p:cNvPr id="8" name="Picture 7"/>
            <p:cNvPicPr>
              <a:picLocks noChangeAspect="1"/>
            </p:cNvPicPr>
            <p:nvPr/>
          </p:nvPicPr>
          <p:blipFill>
            <a:blip r:embed="rId4"/>
            <a:stretch>
              <a:fillRect/>
            </a:stretch>
          </p:blipFill>
          <p:spPr>
            <a:xfrm>
              <a:off x="10642604" y="1351460"/>
              <a:ext cx="598079" cy="598079"/>
            </a:xfrm>
            <a:prstGeom prst="rect">
              <a:avLst/>
            </a:prstGeom>
          </p:spPr>
        </p:pic>
        <p:sp>
          <p:nvSpPr>
            <p:cNvPr id="11" name="TextBox 10"/>
            <p:cNvSpPr txBox="1"/>
            <p:nvPr/>
          </p:nvSpPr>
          <p:spPr>
            <a:xfrm>
              <a:off x="8569165" y="1242971"/>
              <a:ext cx="2297271" cy="627864"/>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Azure Storage</a:t>
              </a:r>
            </a:p>
          </p:txBody>
        </p:sp>
      </p:grpSp>
      <p:grpSp>
        <p:nvGrpSpPr>
          <p:cNvPr id="53" name="Group 52"/>
          <p:cNvGrpSpPr/>
          <p:nvPr/>
        </p:nvGrpSpPr>
        <p:grpSpPr>
          <a:xfrm>
            <a:off x="8608001" y="2572396"/>
            <a:ext cx="2157255" cy="1016683"/>
            <a:chOff x="1492983" y="1865252"/>
            <a:chExt cx="2200805" cy="1037207"/>
          </a:xfrm>
        </p:grpSpPr>
        <p:pic>
          <p:nvPicPr>
            <p:cNvPr id="6" name="Picture 5"/>
            <p:cNvPicPr>
              <a:picLocks noChangeAspect="1"/>
            </p:cNvPicPr>
            <p:nvPr/>
          </p:nvPicPr>
          <p:blipFill>
            <a:blip r:embed="rId5"/>
            <a:stretch>
              <a:fillRect/>
            </a:stretch>
          </p:blipFill>
          <p:spPr>
            <a:xfrm>
              <a:off x="3094037" y="2107372"/>
              <a:ext cx="599751" cy="599751"/>
            </a:xfrm>
            <a:prstGeom prst="rect">
              <a:avLst/>
            </a:prstGeom>
          </p:spPr>
        </p:pic>
        <p:sp>
          <p:nvSpPr>
            <p:cNvPr id="17" name="TextBox 16"/>
            <p:cNvSpPr txBox="1"/>
            <p:nvPr/>
          </p:nvSpPr>
          <p:spPr>
            <a:xfrm>
              <a:off x="1492983" y="1865252"/>
              <a:ext cx="1850948" cy="1037207"/>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Application</a:t>
              </a:r>
            </a:p>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Insights</a:t>
              </a:r>
            </a:p>
          </p:txBody>
        </p:sp>
      </p:grpSp>
      <p:grpSp>
        <p:nvGrpSpPr>
          <p:cNvPr id="34" name="Group 33"/>
          <p:cNvGrpSpPr/>
          <p:nvPr/>
        </p:nvGrpSpPr>
        <p:grpSpPr>
          <a:xfrm>
            <a:off x="2437140" y="5738520"/>
            <a:ext cx="2819766" cy="941262"/>
            <a:chOff x="960437" y="5341859"/>
            <a:chExt cx="2876690" cy="960264"/>
          </a:xfrm>
        </p:grpSpPr>
        <p:sp>
          <p:nvSpPr>
            <p:cNvPr id="20" name="TextBox 19"/>
            <p:cNvSpPr txBox="1"/>
            <p:nvPr/>
          </p:nvSpPr>
          <p:spPr>
            <a:xfrm>
              <a:off x="960437" y="5341859"/>
              <a:ext cx="2876690" cy="960263"/>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Linux Performance Counters</a:t>
              </a:r>
            </a:p>
          </p:txBody>
        </p:sp>
        <p:pic>
          <p:nvPicPr>
            <p:cNvPr id="5" name="Picture 4"/>
            <p:cNvPicPr>
              <a:picLocks noChangeAspect="1"/>
            </p:cNvPicPr>
            <p:nvPr/>
          </p:nvPicPr>
          <p:blipFill>
            <a:blip r:embed="rId6"/>
            <a:stretch>
              <a:fillRect/>
            </a:stretch>
          </p:blipFill>
          <p:spPr>
            <a:xfrm>
              <a:off x="2255838" y="5748453"/>
              <a:ext cx="553670" cy="553670"/>
            </a:xfrm>
            <a:prstGeom prst="rect">
              <a:avLst/>
            </a:prstGeom>
          </p:spPr>
        </p:pic>
      </p:grpSp>
      <p:grpSp>
        <p:nvGrpSpPr>
          <p:cNvPr id="32" name="Group 31"/>
          <p:cNvGrpSpPr/>
          <p:nvPr/>
        </p:nvGrpSpPr>
        <p:grpSpPr>
          <a:xfrm>
            <a:off x="2054195" y="4840473"/>
            <a:ext cx="1478088" cy="615440"/>
            <a:chOff x="1189412" y="4024439"/>
            <a:chExt cx="1507927" cy="627864"/>
          </a:xfrm>
        </p:grpSpPr>
        <p:sp>
          <p:nvSpPr>
            <p:cNvPr id="15" name="TextBox 14"/>
            <p:cNvSpPr txBox="1"/>
            <p:nvPr/>
          </p:nvSpPr>
          <p:spPr>
            <a:xfrm>
              <a:off x="1189412" y="4024439"/>
              <a:ext cx="1234236" cy="627864"/>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Syslog</a:t>
              </a:r>
            </a:p>
          </p:txBody>
        </p:sp>
        <p:pic>
          <p:nvPicPr>
            <p:cNvPr id="21" name="Picture 20"/>
            <p:cNvPicPr>
              <a:picLocks noChangeAspect="1"/>
            </p:cNvPicPr>
            <p:nvPr/>
          </p:nvPicPr>
          <p:blipFill>
            <a:blip r:embed="rId6"/>
            <a:stretch>
              <a:fillRect/>
            </a:stretch>
          </p:blipFill>
          <p:spPr>
            <a:xfrm>
              <a:off x="2111173" y="4066137"/>
              <a:ext cx="586166" cy="586166"/>
            </a:xfrm>
            <a:prstGeom prst="rect">
              <a:avLst/>
            </a:prstGeom>
          </p:spPr>
        </p:pic>
      </p:grpSp>
      <p:grpSp>
        <p:nvGrpSpPr>
          <p:cNvPr id="3" name="Group 2"/>
          <p:cNvGrpSpPr/>
          <p:nvPr/>
        </p:nvGrpSpPr>
        <p:grpSpPr>
          <a:xfrm>
            <a:off x="1113436" y="1619400"/>
            <a:ext cx="2646673" cy="615440"/>
            <a:chOff x="908106" y="1417916"/>
            <a:chExt cx="2700103" cy="627864"/>
          </a:xfrm>
        </p:grpSpPr>
        <p:sp>
          <p:nvSpPr>
            <p:cNvPr id="14" name="TextBox 13"/>
            <p:cNvSpPr txBox="1"/>
            <p:nvPr/>
          </p:nvSpPr>
          <p:spPr>
            <a:xfrm>
              <a:off x="908106" y="1417916"/>
              <a:ext cx="2503322" cy="627864"/>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Windows Events</a:t>
              </a:r>
            </a:p>
          </p:txBody>
        </p:sp>
        <p:pic>
          <p:nvPicPr>
            <p:cNvPr id="25" name="Picture 24"/>
            <p:cNvPicPr>
              <a:picLocks noChangeAspect="1"/>
            </p:cNvPicPr>
            <p:nvPr/>
          </p:nvPicPr>
          <p:blipFill>
            <a:blip r:embed="rId7"/>
            <a:stretch>
              <a:fillRect/>
            </a:stretch>
          </p:blipFill>
          <p:spPr>
            <a:xfrm>
              <a:off x="3218064" y="1543655"/>
              <a:ext cx="390145" cy="390145"/>
            </a:xfrm>
            <a:prstGeom prst="rect">
              <a:avLst/>
            </a:prstGeom>
          </p:spPr>
        </p:pic>
      </p:grpSp>
      <p:grpSp>
        <p:nvGrpSpPr>
          <p:cNvPr id="24" name="Group 23"/>
          <p:cNvGrpSpPr/>
          <p:nvPr/>
        </p:nvGrpSpPr>
        <p:grpSpPr>
          <a:xfrm>
            <a:off x="367776" y="2387835"/>
            <a:ext cx="3311410" cy="941261"/>
            <a:chOff x="147393" y="2462787"/>
            <a:chExt cx="3378259" cy="960263"/>
          </a:xfrm>
        </p:grpSpPr>
        <p:sp>
          <p:nvSpPr>
            <p:cNvPr id="16" name="TextBox 15"/>
            <p:cNvSpPr txBox="1"/>
            <p:nvPr/>
          </p:nvSpPr>
          <p:spPr>
            <a:xfrm>
              <a:off x="147393" y="2462787"/>
              <a:ext cx="3378259" cy="960263"/>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Windows Performance Counters</a:t>
              </a:r>
            </a:p>
          </p:txBody>
        </p:sp>
        <p:pic>
          <p:nvPicPr>
            <p:cNvPr id="27" name="Picture 26"/>
            <p:cNvPicPr>
              <a:picLocks noChangeAspect="1"/>
            </p:cNvPicPr>
            <p:nvPr/>
          </p:nvPicPr>
          <p:blipFill>
            <a:blip r:embed="rId7"/>
            <a:stretch>
              <a:fillRect/>
            </a:stretch>
          </p:blipFill>
          <p:spPr>
            <a:xfrm>
              <a:off x="1554059" y="2879788"/>
              <a:ext cx="390145" cy="390145"/>
            </a:xfrm>
            <a:prstGeom prst="rect">
              <a:avLst/>
            </a:prstGeom>
          </p:spPr>
        </p:pic>
      </p:grpSp>
      <p:grpSp>
        <p:nvGrpSpPr>
          <p:cNvPr id="61" name="Group 60"/>
          <p:cNvGrpSpPr/>
          <p:nvPr/>
        </p:nvGrpSpPr>
        <p:grpSpPr>
          <a:xfrm>
            <a:off x="8156575" y="4966800"/>
            <a:ext cx="2498732" cy="615440"/>
            <a:chOff x="7765364" y="2688457"/>
            <a:chExt cx="2549175" cy="627864"/>
          </a:xfrm>
        </p:grpSpPr>
        <p:sp>
          <p:nvSpPr>
            <p:cNvPr id="19" name="TextBox 18"/>
            <p:cNvSpPr txBox="1"/>
            <p:nvPr/>
          </p:nvSpPr>
          <p:spPr>
            <a:xfrm>
              <a:off x="7765364" y="2688457"/>
              <a:ext cx="2447545" cy="627864"/>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Custom Fields</a:t>
              </a:r>
            </a:p>
          </p:txBody>
        </p:sp>
        <p:pic>
          <p:nvPicPr>
            <p:cNvPr id="31" name="Picture 30"/>
            <p:cNvPicPr>
              <a:picLocks noChangeAspect="1"/>
            </p:cNvPicPr>
            <p:nvPr/>
          </p:nvPicPr>
          <p:blipFill>
            <a:blip r:embed="rId8"/>
            <a:stretch>
              <a:fillRect/>
            </a:stretch>
          </p:blipFill>
          <p:spPr>
            <a:xfrm>
              <a:off x="9757099" y="2758881"/>
              <a:ext cx="557440" cy="557440"/>
            </a:xfrm>
            <a:prstGeom prst="rect">
              <a:avLst/>
            </a:prstGeom>
          </p:spPr>
        </p:pic>
      </p:grpSp>
      <p:grpSp>
        <p:nvGrpSpPr>
          <p:cNvPr id="35" name="Group 34"/>
          <p:cNvGrpSpPr/>
          <p:nvPr/>
        </p:nvGrpSpPr>
        <p:grpSpPr>
          <a:xfrm>
            <a:off x="8907636" y="3718499"/>
            <a:ext cx="2639304" cy="941261"/>
            <a:chOff x="8859652" y="3559389"/>
            <a:chExt cx="2692585" cy="960263"/>
          </a:xfrm>
        </p:grpSpPr>
        <p:sp>
          <p:nvSpPr>
            <p:cNvPr id="13" name="TextBox 12"/>
            <p:cNvSpPr txBox="1"/>
            <p:nvPr/>
          </p:nvSpPr>
          <p:spPr>
            <a:xfrm>
              <a:off x="8859652" y="3559389"/>
              <a:ext cx="2692585" cy="960263"/>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Azure Activity Logs</a:t>
              </a:r>
            </a:p>
          </p:txBody>
        </p:sp>
        <p:pic>
          <p:nvPicPr>
            <p:cNvPr id="37" name="Graphic 3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66437" y="3768321"/>
              <a:ext cx="439828" cy="476250"/>
            </a:xfrm>
            <a:prstGeom prst="rect">
              <a:avLst/>
            </a:prstGeom>
          </p:spPr>
        </p:pic>
      </p:grpSp>
      <p:grpSp>
        <p:nvGrpSpPr>
          <p:cNvPr id="106" name="Group 105"/>
          <p:cNvGrpSpPr/>
          <p:nvPr/>
        </p:nvGrpSpPr>
        <p:grpSpPr>
          <a:xfrm>
            <a:off x="3760109" y="1231942"/>
            <a:ext cx="2928906" cy="625844"/>
            <a:chOff x="3608209" y="1022636"/>
            <a:chExt cx="2988033" cy="638478"/>
          </a:xfrm>
        </p:grpSpPr>
        <p:sp>
          <p:nvSpPr>
            <p:cNvPr id="12" name="TextBox 11"/>
            <p:cNvSpPr txBox="1"/>
            <p:nvPr/>
          </p:nvSpPr>
          <p:spPr>
            <a:xfrm>
              <a:off x="3608209" y="1022636"/>
              <a:ext cx="2856347" cy="627864"/>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Azure Diagnostics</a:t>
              </a:r>
            </a:p>
          </p:txBody>
        </p:sp>
        <p:pic>
          <p:nvPicPr>
            <p:cNvPr id="39" name="Graphic 3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19992" y="1184864"/>
              <a:ext cx="476250" cy="476250"/>
            </a:xfrm>
            <a:prstGeom prst="rect">
              <a:avLst/>
            </a:prstGeom>
          </p:spPr>
        </p:pic>
      </p:grpSp>
      <p:grpSp>
        <p:nvGrpSpPr>
          <p:cNvPr id="60" name="Group 59"/>
          <p:cNvGrpSpPr/>
          <p:nvPr/>
        </p:nvGrpSpPr>
        <p:grpSpPr>
          <a:xfrm>
            <a:off x="7194507" y="5932522"/>
            <a:ext cx="2399113" cy="626957"/>
            <a:chOff x="8462800" y="3496810"/>
            <a:chExt cx="2447545" cy="639614"/>
          </a:xfrm>
        </p:grpSpPr>
        <p:sp>
          <p:nvSpPr>
            <p:cNvPr id="18" name="TextBox 17"/>
            <p:cNvSpPr txBox="1"/>
            <p:nvPr/>
          </p:nvSpPr>
          <p:spPr>
            <a:xfrm>
              <a:off x="8462800" y="3496810"/>
              <a:ext cx="2447545" cy="627864"/>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Custom Logs</a:t>
              </a:r>
            </a:p>
          </p:txBody>
        </p:sp>
        <p:pic>
          <p:nvPicPr>
            <p:cNvPr id="49" name="Graphic 48"/>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82252" y="3660174"/>
              <a:ext cx="476250" cy="476250"/>
            </a:xfrm>
            <a:prstGeom prst="rect">
              <a:avLst/>
            </a:prstGeom>
          </p:spPr>
        </p:pic>
      </p:grpSp>
      <p:grpSp>
        <p:nvGrpSpPr>
          <p:cNvPr id="59" name="Group 58"/>
          <p:cNvGrpSpPr/>
          <p:nvPr/>
        </p:nvGrpSpPr>
        <p:grpSpPr>
          <a:xfrm>
            <a:off x="5135624" y="5932522"/>
            <a:ext cx="2399113" cy="615440"/>
            <a:chOff x="8524667" y="4431604"/>
            <a:chExt cx="2447545" cy="627864"/>
          </a:xfrm>
        </p:grpSpPr>
        <p:sp>
          <p:nvSpPr>
            <p:cNvPr id="10" name="TextBox 9"/>
            <p:cNvSpPr txBox="1"/>
            <p:nvPr/>
          </p:nvSpPr>
          <p:spPr>
            <a:xfrm>
              <a:off x="8524667" y="4431604"/>
              <a:ext cx="2447545" cy="627864"/>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IIS Logs</a:t>
              </a:r>
            </a:p>
          </p:txBody>
        </p:sp>
        <p:pic>
          <p:nvPicPr>
            <p:cNvPr id="52" name="Picture 51"/>
            <p:cNvPicPr>
              <a:picLocks noChangeAspect="1"/>
            </p:cNvPicPr>
            <p:nvPr/>
          </p:nvPicPr>
          <p:blipFill>
            <a:blip r:embed="rId7"/>
            <a:stretch>
              <a:fillRect/>
            </a:stretch>
          </p:blipFill>
          <p:spPr>
            <a:xfrm>
              <a:off x="9822764" y="4556093"/>
              <a:ext cx="390145" cy="390145"/>
            </a:xfrm>
            <a:prstGeom prst="rect">
              <a:avLst/>
            </a:prstGeom>
          </p:spPr>
        </p:pic>
      </p:grpSp>
      <p:cxnSp>
        <p:nvCxnSpPr>
          <p:cNvPr id="68" name="Straight Arrow Connector 67"/>
          <p:cNvCxnSpPr>
            <a:cxnSpLocks/>
          </p:cNvCxnSpPr>
          <p:nvPr/>
        </p:nvCxnSpPr>
        <p:spPr>
          <a:xfrm>
            <a:off x="3856161" y="2171642"/>
            <a:ext cx="1201856" cy="813501"/>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70" name="Straight Arrow Connector 69"/>
          <p:cNvCxnSpPr>
            <a:cxnSpLocks/>
          </p:cNvCxnSpPr>
          <p:nvPr/>
        </p:nvCxnSpPr>
        <p:spPr>
          <a:xfrm>
            <a:off x="3532283" y="3079150"/>
            <a:ext cx="1429005" cy="313113"/>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73" name="Straight Arrow Connector 72"/>
          <p:cNvCxnSpPr>
            <a:cxnSpLocks/>
          </p:cNvCxnSpPr>
          <p:nvPr/>
        </p:nvCxnSpPr>
        <p:spPr>
          <a:xfrm flipV="1">
            <a:off x="3603120" y="4154727"/>
            <a:ext cx="1197050" cy="881106"/>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76" name="Straight Arrow Connector 75"/>
          <p:cNvCxnSpPr>
            <a:cxnSpLocks/>
          </p:cNvCxnSpPr>
          <p:nvPr/>
        </p:nvCxnSpPr>
        <p:spPr>
          <a:xfrm flipV="1">
            <a:off x="4562853" y="4476296"/>
            <a:ext cx="836915" cy="1321998"/>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79" name="Straight Arrow Connector 78"/>
          <p:cNvCxnSpPr>
            <a:cxnSpLocks/>
          </p:cNvCxnSpPr>
          <p:nvPr/>
        </p:nvCxnSpPr>
        <p:spPr>
          <a:xfrm flipV="1">
            <a:off x="5924739" y="4523717"/>
            <a:ext cx="0" cy="1374647"/>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82" name="Straight Arrow Connector 81"/>
          <p:cNvCxnSpPr>
            <a:cxnSpLocks/>
          </p:cNvCxnSpPr>
          <p:nvPr/>
        </p:nvCxnSpPr>
        <p:spPr>
          <a:xfrm flipH="1" flipV="1">
            <a:off x="6935932" y="4476296"/>
            <a:ext cx="941132" cy="1232289"/>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84" name="Straight Arrow Connector 83"/>
          <p:cNvCxnSpPr>
            <a:cxnSpLocks/>
          </p:cNvCxnSpPr>
          <p:nvPr/>
        </p:nvCxnSpPr>
        <p:spPr>
          <a:xfrm flipH="1" flipV="1">
            <a:off x="7439038" y="4114252"/>
            <a:ext cx="1589151" cy="907011"/>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88" name="Straight Arrow Connector 87"/>
          <p:cNvCxnSpPr>
            <a:cxnSpLocks/>
          </p:cNvCxnSpPr>
          <p:nvPr/>
        </p:nvCxnSpPr>
        <p:spPr>
          <a:xfrm flipH="1" flipV="1">
            <a:off x="7447957" y="3697752"/>
            <a:ext cx="1580236" cy="199155"/>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94" name="Straight Arrow Connector 93"/>
          <p:cNvCxnSpPr>
            <a:cxnSpLocks/>
          </p:cNvCxnSpPr>
          <p:nvPr/>
        </p:nvCxnSpPr>
        <p:spPr>
          <a:xfrm flipH="1">
            <a:off x="7325898" y="2887399"/>
            <a:ext cx="1282102" cy="356751"/>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98" name="Straight Arrow Connector 97"/>
          <p:cNvCxnSpPr>
            <a:cxnSpLocks/>
          </p:cNvCxnSpPr>
          <p:nvPr/>
        </p:nvCxnSpPr>
        <p:spPr>
          <a:xfrm flipH="1">
            <a:off x="6935932" y="2032810"/>
            <a:ext cx="941131" cy="854589"/>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101" name="Straight Arrow Connector 100"/>
          <p:cNvCxnSpPr>
            <a:cxnSpLocks/>
          </p:cNvCxnSpPr>
          <p:nvPr/>
        </p:nvCxnSpPr>
        <p:spPr>
          <a:xfrm>
            <a:off x="5913331" y="1730100"/>
            <a:ext cx="7739" cy="1090363"/>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110" name="Straight Arrow Connector 109"/>
          <p:cNvCxnSpPr>
            <a:cxnSpLocks/>
            <a:endCxn id="11" idx="1"/>
          </p:cNvCxnSpPr>
          <p:nvPr/>
        </p:nvCxnSpPr>
        <p:spPr>
          <a:xfrm>
            <a:off x="6867689" y="1556242"/>
            <a:ext cx="1064328" cy="199335"/>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grpSp>
        <p:nvGrpSpPr>
          <p:cNvPr id="80" name="Group 79"/>
          <p:cNvGrpSpPr/>
          <p:nvPr/>
        </p:nvGrpSpPr>
        <p:grpSpPr>
          <a:xfrm>
            <a:off x="347591" y="3582727"/>
            <a:ext cx="2963434" cy="941261"/>
            <a:chOff x="682941" y="3497536"/>
            <a:chExt cx="3023258" cy="960263"/>
          </a:xfrm>
        </p:grpSpPr>
        <p:pic>
          <p:nvPicPr>
            <p:cNvPr id="71" name="Picture 70"/>
            <p:cNvPicPr>
              <a:picLocks noChangeAspect="1"/>
            </p:cNvPicPr>
            <p:nvPr/>
          </p:nvPicPr>
          <p:blipFill>
            <a:blip r:embed="rId15"/>
            <a:stretch>
              <a:fillRect/>
            </a:stretch>
          </p:blipFill>
          <p:spPr>
            <a:xfrm>
              <a:off x="1352186" y="3940535"/>
              <a:ext cx="491278" cy="516990"/>
            </a:xfrm>
            <a:prstGeom prst="rect">
              <a:avLst/>
            </a:prstGeom>
          </p:spPr>
        </p:pic>
        <p:sp>
          <p:nvSpPr>
            <p:cNvPr id="72" name="TextBox 71"/>
            <p:cNvSpPr txBox="1"/>
            <p:nvPr/>
          </p:nvSpPr>
          <p:spPr>
            <a:xfrm>
              <a:off x="682941" y="3497536"/>
              <a:ext cx="3023258" cy="960263"/>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HTTP Data Collector API</a:t>
              </a:r>
            </a:p>
          </p:txBody>
        </p:sp>
      </p:grpSp>
      <p:cxnSp>
        <p:nvCxnSpPr>
          <p:cNvPr id="89" name="Straight Arrow Connector 88"/>
          <p:cNvCxnSpPr>
            <a:cxnSpLocks/>
          </p:cNvCxnSpPr>
          <p:nvPr/>
        </p:nvCxnSpPr>
        <p:spPr>
          <a:xfrm flipV="1">
            <a:off x="3311025" y="3825124"/>
            <a:ext cx="1575706" cy="98173"/>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187065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3" y="2194319"/>
            <a:ext cx="5814558" cy="2926321"/>
          </a:xfrm>
        </p:spPr>
        <p:txBody>
          <a:bodyPr/>
          <a:lstStyle/>
          <a:p>
            <a:r>
              <a:rPr lang="en-US" dirty="0"/>
              <a:t>Demo </a:t>
            </a:r>
            <a:br>
              <a:rPr lang="en-US" dirty="0"/>
            </a:br>
            <a:r>
              <a:rPr lang="en-US" dirty="0"/>
              <a:t>OMS Log analytics</a:t>
            </a:r>
          </a:p>
        </p:txBody>
      </p:sp>
    </p:spTree>
    <p:extLst>
      <p:ext uri="{BB962C8B-B14F-4D97-AF65-F5344CB8AC3E}">
        <p14:creationId xmlns:p14="http://schemas.microsoft.com/office/powerpoint/2010/main" val="318315527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3" y="2943225"/>
            <a:ext cx="11887200" cy="1195857"/>
          </a:xfrm>
        </p:spPr>
        <p:txBody>
          <a:bodyPr>
            <a:normAutofit/>
          </a:bodyPr>
          <a:lstStyle/>
          <a:p>
            <a:pPr algn="ctr"/>
            <a:r>
              <a:rPr lang="en-US" sz="5400" dirty="0"/>
              <a:t>Traffic Manager</a:t>
            </a:r>
          </a:p>
        </p:txBody>
      </p:sp>
    </p:spTree>
    <p:extLst>
      <p:ext uri="{BB962C8B-B14F-4D97-AF65-F5344CB8AC3E}">
        <p14:creationId xmlns:p14="http://schemas.microsoft.com/office/powerpoint/2010/main" val="3397081011"/>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4930" y="1467733"/>
            <a:ext cx="8757405" cy="4882208"/>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7905">
                <a:defRPr/>
              </a:pPr>
              <a:endParaRPr lang="en-US" sz="2398"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7905">
                <a:defRPr/>
              </a:pPr>
              <a:endParaRPr lang="en-US" sz="2398"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7905">
                <a:defRPr/>
              </a:pPr>
              <a:endParaRPr lang="en-US" sz="2398"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7905">
                <a:defRPr/>
              </a:pPr>
              <a:endParaRPr lang="en-US" sz="2398"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7905">
                <a:defRPr/>
              </a:pPr>
              <a:endParaRPr lang="en-US" sz="2398"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7905">
                <a:defRPr/>
              </a:pPr>
              <a:endParaRPr lang="en-US" sz="2398"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7905">
                <a:defRPr/>
              </a:pPr>
              <a:endParaRPr lang="en-US" sz="2398"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7905">
                <a:defRPr/>
              </a:pPr>
              <a:endParaRPr lang="en-US" sz="2398"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7905">
                <a:defRPr/>
              </a:pPr>
              <a:endParaRPr lang="en-US" sz="2398"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7905">
                <a:defRPr/>
              </a:pPr>
              <a:endParaRPr lang="en-US" sz="2398"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7905">
                <a:defRPr/>
              </a:pPr>
              <a:endParaRPr lang="en-US" sz="2398"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7905">
                <a:defRPr/>
              </a:pPr>
              <a:endParaRPr lang="en-US" sz="2398"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7905">
                <a:defRPr/>
              </a:pPr>
              <a:endParaRPr lang="en-US" sz="2398"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grpSp>
      <p:sp>
        <p:nvSpPr>
          <p:cNvPr id="1227" name="Title 1226"/>
          <p:cNvSpPr>
            <a:spLocks noGrp="1"/>
          </p:cNvSpPr>
          <p:nvPr>
            <p:ph type="title"/>
          </p:nvPr>
        </p:nvSpPr>
        <p:spPr>
          <a:xfrm>
            <a:off x="826364" y="74624"/>
            <a:ext cx="8703896" cy="689111"/>
          </a:xfrm>
        </p:spPr>
        <p:txBody>
          <a:bodyPr>
            <a:noAutofit/>
          </a:bodyPr>
          <a:lstStyle/>
          <a:p>
            <a:r>
              <a:rPr lang="en-US" sz="3600" dirty="0"/>
              <a:t>Traffic Manager: DNS-based load balancing</a:t>
            </a:r>
          </a:p>
        </p:txBody>
      </p:sp>
      <p:sp>
        <p:nvSpPr>
          <p:cNvPr id="1228" name="Title 4"/>
          <p:cNvSpPr txBox="1">
            <a:spLocks/>
          </p:cNvSpPr>
          <p:nvPr/>
        </p:nvSpPr>
        <p:spPr>
          <a:xfrm>
            <a:off x="445738" y="5007389"/>
            <a:ext cx="3720338" cy="524031"/>
          </a:xfrm>
          <a:prstGeom prst="rect">
            <a:avLst/>
          </a:prstGeom>
          <a:solidFill>
            <a:srgbClr val="92D050"/>
          </a:solidFill>
        </p:spPr>
        <p:txBody>
          <a:bodyPr vert="horz" lIns="91403" tIns="45701" rIns="91403" bIns="45701"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400" dirty="0">
                <a:solidFill>
                  <a:srgbClr val="505050"/>
                </a:solidFill>
                <a:latin typeface="Segoe UI"/>
              </a:rPr>
              <a:t>www.yourapp.com</a:t>
            </a:r>
          </a:p>
        </p:txBody>
      </p:sp>
      <p:pic>
        <p:nvPicPr>
          <p:cNvPr id="1246" name="Picture 1245"/>
          <p:cNvPicPr>
            <a:picLocks noChangeAspect="1"/>
          </p:cNvPicPr>
          <p:nvPr/>
        </p:nvPicPr>
        <p:blipFill>
          <a:blip r:embed="rId3"/>
          <a:stretch>
            <a:fillRect/>
          </a:stretch>
        </p:blipFill>
        <p:spPr>
          <a:xfrm>
            <a:off x="4333609" y="1750026"/>
            <a:ext cx="1533261" cy="1418743"/>
          </a:xfrm>
          <a:prstGeom prst="rect">
            <a:avLst/>
          </a:prstGeom>
        </p:spPr>
      </p:pic>
      <p:pic>
        <p:nvPicPr>
          <p:cNvPr id="1247" name="Picture 1246"/>
          <p:cNvPicPr>
            <a:picLocks noChangeAspect="1"/>
          </p:cNvPicPr>
          <p:nvPr/>
        </p:nvPicPr>
        <p:blipFill>
          <a:blip r:embed="rId3"/>
          <a:stretch>
            <a:fillRect/>
          </a:stretch>
        </p:blipFill>
        <p:spPr>
          <a:xfrm>
            <a:off x="7434377" y="1437634"/>
            <a:ext cx="1533261" cy="1418743"/>
          </a:xfrm>
          <a:prstGeom prst="rect">
            <a:avLst/>
          </a:prstGeom>
        </p:spPr>
      </p:pic>
      <p:pic>
        <p:nvPicPr>
          <p:cNvPr id="1248" name="Picture 1247"/>
          <p:cNvPicPr>
            <a:picLocks noChangeAspect="1"/>
          </p:cNvPicPr>
          <p:nvPr/>
        </p:nvPicPr>
        <p:blipFill>
          <a:blip r:embed="rId3"/>
          <a:stretch>
            <a:fillRect/>
          </a:stretch>
        </p:blipFill>
        <p:spPr>
          <a:xfrm>
            <a:off x="9968214" y="2259105"/>
            <a:ext cx="1533261" cy="1418743"/>
          </a:xfrm>
          <a:prstGeom prst="rect">
            <a:avLst/>
          </a:prstGeom>
        </p:spPr>
      </p:pic>
      <p:cxnSp>
        <p:nvCxnSpPr>
          <p:cNvPr id="1250" name="Elbow Connector 1249"/>
          <p:cNvCxnSpPr/>
          <p:nvPr/>
        </p:nvCxnSpPr>
        <p:spPr>
          <a:xfrm rot="5400000" flipH="1" flipV="1">
            <a:off x="2582250" y="3010788"/>
            <a:ext cx="1720256" cy="2272940"/>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5"/>
          </p:cNvCxnSpPr>
          <p:nvPr/>
        </p:nvCxnSpPr>
        <p:spPr>
          <a:xfrm rot="5400000" flipH="1" flipV="1">
            <a:off x="5612096" y="417728"/>
            <a:ext cx="1283470" cy="7895851"/>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243" y="1346997"/>
            <a:ext cx="2033053" cy="5287724"/>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3610" y="2851927"/>
            <a:ext cx="329977" cy="316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grpSp>
        <p:nvGrpSpPr>
          <p:cNvPr id="1232" name="Group 1231"/>
          <p:cNvGrpSpPr/>
          <p:nvPr/>
        </p:nvGrpSpPr>
        <p:grpSpPr>
          <a:xfrm>
            <a:off x="4854486" y="5170934"/>
            <a:ext cx="7260071" cy="1719405"/>
            <a:chOff x="4953117" y="5041341"/>
            <a:chExt cx="7407579" cy="1754340"/>
          </a:xfrm>
        </p:grpSpPr>
        <p:sp>
          <p:nvSpPr>
            <p:cNvPr id="1233" name="Content Placeholder 2"/>
            <p:cNvSpPr txBox="1">
              <a:spLocks/>
            </p:cNvSpPr>
            <p:nvPr/>
          </p:nvSpPr>
          <p:spPr>
            <a:xfrm>
              <a:off x="4953118" y="5537963"/>
              <a:ext cx="7407578" cy="1257718"/>
            </a:xfrm>
            <a:prstGeom prst="rect">
              <a:avLst/>
            </a:prstGeom>
            <a:solidFill>
              <a:schemeClr val="accent3">
                <a:lumMod val="20000"/>
                <a:lumOff val="80000"/>
                <a:alpha val="80000"/>
              </a:schemeClr>
            </a:solidFill>
          </p:spPr>
          <p:txBody>
            <a:bodyPr vert="horz" wrap="square" lIns="0" tIns="91403" rIns="0" bIns="0" rtlCol="0">
              <a:spAutoFit/>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7197" indent="-287197"/>
              <a:r>
                <a:rPr lang="en-US" sz="1764" b="1" spc="-30" dirty="0">
                  <a:solidFill>
                    <a:srgbClr val="505050"/>
                  </a:solidFill>
                </a:rPr>
                <a:t>Performance – Direct to “closest” service based on network latency</a:t>
              </a:r>
            </a:p>
            <a:p>
              <a:pPr marL="287197" indent="-287197"/>
              <a:r>
                <a:rPr lang="en-US" sz="1764" b="1" spc="-30" dirty="0">
                  <a:solidFill>
                    <a:srgbClr val="505050"/>
                  </a:solidFill>
                </a:rPr>
                <a:t>Round-robin – Distribute equally across all services</a:t>
              </a:r>
            </a:p>
            <a:p>
              <a:pPr marL="287197" indent="-287197"/>
              <a:r>
                <a:rPr lang="en-US" sz="1764" b="1" spc="-30" dirty="0">
                  <a:solidFill>
                    <a:srgbClr val="505050"/>
                  </a:solidFill>
                </a:rPr>
                <a:t>Failover – Direct to “backup” service if primary fails—also </a:t>
              </a:r>
            </a:p>
            <a:p>
              <a:pPr marL="287197" indent="-287197"/>
              <a:r>
                <a:rPr lang="en-US" sz="1764" b="1" spc="-30" dirty="0">
                  <a:solidFill>
                    <a:srgbClr val="505050"/>
                  </a:solidFill>
                </a:rPr>
                <a:t>                 included in other policies</a:t>
              </a:r>
            </a:p>
          </p:txBody>
        </p:sp>
        <p:sp>
          <p:nvSpPr>
            <p:cNvPr id="1234" name="Content Placeholder 5"/>
            <p:cNvSpPr txBox="1">
              <a:spLocks/>
            </p:cNvSpPr>
            <p:nvPr/>
          </p:nvSpPr>
          <p:spPr>
            <a:xfrm>
              <a:off x="4953117" y="5041341"/>
              <a:ext cx="7407577" cy="522712"/>
            </a:xfrm>
            <a:prstGeom prst="rect">
              <a:avLst/>
            </a:prstGeom>
            <a:solidFill>
              <a:srgbClr val="DC3C00">
                <a:alpha val="80000"/>
              </a:srgbClr>
            </a:solidFill>
          </p:spPr>
          <p:txBody>
            <a:bodyPr vert="horz" wrap="square" lIns="91403" tIns="91403" rIns="91403" bIns="91403" rtlCol="0" anchor="ctr" anchorCtr="0">
              <a:noAutofit/>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spc="-70" dirty="0">
                  <a:gradFill>
                    <a:gsLst>
                      <a:gs pos="0">
                        <a:srgbClr val="FFFFFF"/>
                      </a:gs>
                      <a:gs pos="86000">
                        <a:srgbClr val="FFFFFF"/>
                      </a:gs>
                    </a:gsLst>
                    <a:lin ang="5400000" scaled="0"/>
                  </a:gradFill>
                  <a:effectLst>
                    <a:outerShdw blurRad="38100" dist="38100" dir="2700000" algn="tl">
                      <a:srgbClr val="000000">
                        <a:alpha val="43137"/>
                      </a:srgbClr>
                    </a:outerShdw>
                  </a:effectLst>
                </a:rPr>
                <a:t>Load-balancing policies</a:t>
              </a:r>
            </a:p>
          </p:txBody>
        </p:sp>
      </p:grpSp>
    </p:spTree>
    <p:extLst>
      <p:ext uri="{BB962C8B-B14F-4D97-AF65-F5344CB8AC3E}">
        <p14:creationId xmlns:p14="http://schemas.microsoft.com/office/powerpoint/2010/main" val="298672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par>
                                <p:cTn id="37" presetID="1" presetClass="entr" presetSubtype="0" fill="hold" nodeType="withEffect">
                                  <p:stCondLst>
                                    <p:cond delay="2000"/>
                                  </p:stCondLst>
                                  <p:childTnLst>
                                    <p:set>
                                      <p:cBhvr>
                                        <p:cTn id="38" dur="1" fill="hold">
                                          <p:stCondLst>
                                            <p:cond delay="0"/>
                                          </p:stCondLst>
                                        </p:cTn>
                                        <p:tgtEl>
                                          <p:spTgt spid="1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379315" y="1617358"/>
            <a:ext cx="11522249" cy="5289010"/>
          </a:xfrm>
          <a:prstGeom prst="rect">
            <a:avLst/>
          </a:prstGeom>
        </p:spPr>
        <p:txBody>
          <a:bodyPr>
            <a:normAutofit/>
          </a:bodyPr>
          <a:lstStyle/>
          <a:p>
            <a:r>
              <a:rPr lang="en-GB" dirty="0"/>
              <a:t>Enable richer profiles with greater flexibility for large/complex deployments</a:t>
            </a:r>
          </a:p>
        </p:txBody>
      </p:sp>
      <p:sp>
        <p:nvSpPr>
          <p:cNvPr id="2" name="Title 1"/>
          <p:cNvSpPr>
            <a:spLocks noGrp="1"/>
          </p:cNvSpPr>
          <p:nvPr>
            <p:ph type="title"/>
          </p:nvPr>
        </p:nvSpPr>
        <p:spPr>
          <a:xfrm>
            <a:off x="733977" y="80987"/>
            <a:ext cx="6582773" cy="689111"/>
          </a:xfrm>
        </p:spPr>
        <p:txBody>
          <a:bodyPr>
            <a:normAutofit fontScale="90000"/>
          </a:bodyPr>
          <a:lstStyle/>
          <a:p>
            <a:r>
              <a:rPr lang="en-US" dirty="0"/>
              <a:t>Traffic Manager nested profiles</a:t>
            </a:r>
          </a:p>
        </p:txBody>
      </p:sp>
      <p:sp>
        <p:nvSpPr>
          <p:cNvPr id="70" name="Oval 69"/>
          <p:cNvSpPr/>
          <p:nvPr/>
        </p:nvSpPr>
        <p:spPr bwMode="auto">
          <a:xfrm>
            <a:off x="3919503" y="57897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71" name="Oval 70"/>
          <p:cNvSpPr/>
          <p:nvPr/>
        </p:nvSpPr>
        <p:spPr bwMode="auto">
          <a:xfrm>
            <a:off x="4273534" y="57897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72" name="Oval 71"/>
          <p:cNvSpPr/>
          <p:nvPr/>
        </p:nvSpPr>
        <p:spPr bwMode="auto">
          <a:xfrm>
            <a:off x="4627565" y="5789727"/>
            <a:ext cx="211722" cy="211722"/>
          </a:xfrm>
          <a:prstGeom prst="ellipse">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73" name="Oval 72"/>
          <p:cNvSpPr/>
          <p:nvPr/>
        </p:nvSpPr>
        <p:spPr bwMode="auto">
          <a:xfrm>
            <a:off x="4273534" y="4942839"/>
            <a:ext cx="211722" cy="211722"/>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74" name="Oval 73"/>
          <p:cNvSpPr/>
          <p:nvPr/>
        </p:nvSpPr>
        <p:spPr bwMode="auto">
          <a:xfrm>
            <a:off x="5017318" y="57897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75" name="Oval 74"/>
          <p:cNvSpPr/>
          <p:nvPr/>
        </p:nvSpPr>
        <p:spPr bwMode="auto">
          <a:xfrm>
            <a:off x="5371349" y="57897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76" name="Oval 75"/>
          <p:cNvSpPr/>
          <p:nvPr/>
        </p:nvSpPr>
        <p:spPr bwMode="auto">
          <a:xfrm>
            <a:off x="5725380" y="5789727"/>
            <a:ext cx="211722" cy="211722"/>
          </a:xfrm>
          <a:prstGeom prst="ellipse">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77" name="Oval 76"/>
          <p:cNvSpPr/>
          <p:nvPr/>
        </p:nvSpPr>
        <p:spPr bwMode="auto">
          <a:xfrm>
            <a:off x="5371349" y="4942839"/>
            <a:ext cx="211722" cy="211722"/>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78" name="Oval 77"/>
          <p:cNvSpPr/>
          <p:nvPr/>
        </p:nvSpPr>
        <p:spPr bwMode="auto">
          <a:xfrm>
            <a:off x="6431121" y="5795003"/>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79" name="Oval 78"/>
          <p:cNvSpPr/>
          <p:nvPr/>
        </p:nvSpPr>
        <p:spPr bwMode="auto">
          <a:xfrm>
            <a:off x="6785151" y="5795003"/>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80" name="Oval 79"/>
          <p:cNvSpPr/>
          <p:nvPr/>
        </p:nvSpPr>
        <p:spPr bwMode="auto">
          <a:xfrm>
            <a:off x="7139182" y="5795003"/>
            <a:ext cx="211722" cy="211722"/>
          </a:xfrm>
          <a:prstGeom prst="ellipse">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81" name="Oval 80"/>
          <p:cNvSpPr/>
          <p:nvPr/>
        </p:nvSpPr>
        <p:spPr bwMode="auto">
          <a:xfrm>
            <a:off x="6785151" y="4948113"/>
            <a:ext cx="211722" cy="211722"/>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82" name="Oval 81"/>
          <p:cNvSpPr/>
          <p:nvPr/>
        </p:nvSpPr>
        <p:spPr bwMode="auto">
          <a:xfrm>
            <a:off x="7560306" y="57897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83" name="Oval 82"/>
          <p:cNvSpPr/>
          <p:nvPr/>
        </p:nvSpPr>
        <p:spPr bwMode="auto">
          <a:xfrm>
            <a:off x="7914336" y="57897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84" name="Oval 83"/>
          <p:cNvSpPr/>
          <p:nvPr/>
        </p:nvSpPr>
        <p:spPr bwMode="auto">
          <a:xfrm>
            <a:off x="8268368" y="5789727"/>
            <a:ext cx="211722" cy="211722"/>
          </a:xfrm>
          <a:prstGeom prst="ellipse">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85" name="Oval 84"/>
          <p:cNvSpPr/>
          <p:nvPr/>
        </p:nvSpPr>
        <p:spPr bwMode="auto">
          <a:xfrm>
            <a:off x="7914336" y="4942839"/>
            <a:ext cx="211722" cy="211722"/>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86" name="Oval 85"/>
          <p:cNvSpPr/>
          <p:nvPr/>
        </p:nvSpPr>
        <p:spPr bwMode="auto">
          <a:xfrm>
            <a:off x="4807917" y="4100505"/>
            <a:ext cx="211722" cy="211722"/>
          </a:xfrm>
          <a:prstGeom prst="ellipse">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87" name="Oval 86"/>
          <p:cNvSpPr/>
          <p:nvPr/>
        </p:nvSpPr>
        <p:spPr bwMode="auto">
          <a:xfrm>
            <a:off x="7348584" y="4117457"/>
            <a:ext cx="211722" cy="211722"/>
          </a:xfrm>
          <a:prstGeom prst="ellipse">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88" name="Oval 87"/>
          <p:cNvSpPr/>
          <p:nvPr/>
        </p:nvSpPr>
        <p:spPr bwMode="auto">
          <a:xfrm>
            <a:off x="6078250" y="3183522"/>
            <a:ext cx="211722" cy="211722"/>
          </a:xfrm>
          <a:prstGeom prst="ellipse">
            <a:avLst/>
          </a:prstGeom>
          <a:solidFill>
            <a:schemeClr val="accent5">
              <a:lumMod val="40000"/>
              <a:lumOff val="6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cxnSp>
        <p:nvCxnSpPr>
          <p:cNvPr id="89" name="Straight Arrow Connector 88"/>
          <p:cNvCxnSpPr>
            <a:stCxn id="88" idx="3"/>
            <a:endCxn id="86" idx="7"/>
          </p:cNvCxnSpPr>
          <p:nvPr/>
        </p:nvCxnSpPr>
        <p:spPr>
          <a:xfrm flipH="1">
            <a:off x="4988634" y="3364239"/>
            <a:ext cx="1120623" cy="7672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8" idx="5"/>
            <a:endCxn id="87" idx="1"/>
          </p:cNvCxnSpPr>
          <p:nvPr/>
        </p:nvCxnSpPr>
        <p:spPr>
          <a:xfrm>
            <a:off x="6258968" y="3364239"/>
            <a:ext cx="1120623" cy="7842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86" idx="3"/>
            <a:endCxn id="73" idx="0"/>
          </p:cNvCxnSpPr>
          <p:nvPr/>
        </p:nvCxnSpPr>
        <p:spPr>
          <a:xfrm flipH="1">
            <a:off x="4379396" y="4281220"/>
            <a:ext cx="459527" cy="6616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6" idx="5"/>
            <a:endCxn id="77" idx="0"/>
          </p:cNvCxnSpPr>
          <p:nvPr/>
        </p:nvCxnSpPr>
        <p:spPr>
          <a:xfrm>
            <a:off x="4988633" y="4281220"/>
            <a:ext cx="488577" cy="6616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87" idx="3"/>
            <a:endCxn id="81" idx="0"/>
          </p:cNvCxnSpPr>
          <p:nvPr/>
        </p:nvCxnSpPr>
        <p:spPr>
          <a:xfrm flipH="1">
            <a:off x="6891013" y="4298173"/>
            <a:ext cx="488577" cy="6499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7" idx="5"/>
            <a:endCxn id="85" idx="0"/>
          </p:cNvCxnSpPr>
          <p:nvPr/>
        </p:nvCxnSpPr>
        <p:spPr>
          <a:xfrm>
            <a:off x="7529299" y="4298172"/>
            <a:ext cx="490898" cy="644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73" idx="4"/>
            <a:endCxn id="71" idx="0"/>
          </p:cNvCxnSpPr>
          <p:nvPr/>
        </p:nvCxnSpPr>
        <p:spPr>
          <a:xfrm>
            <a:off x="4379395" y="5154561"/>
            <a:ext cx="0" cy="6351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73" idx="3"/>
            <a:endCxn id="70" idx="0"/>
          </p:cNvCxnSpPr>
          <p:nvPr/>
        </p:nvCxnSpPr>
        <p:spPr>
          <a:xfrm flipH="1">
            <a:off x="4025365" y="5123554"/>
            <a:ext cx="279175" cy="6661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73" idx="5"/>
            <a:endCxn id="72" idx="0"/>
          </p:cNvCxnSpPr>
          <p:nvPr/>
        </p:nvCxnSpPr>
        <p:spPr>
          <a:xfrm>
            <a:off x="4454250" y="5123554"/>
            <a:ext cx="279175" cy="666172"/>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77" idx="4"/>
            <a:endCxn id="75" idx="0"/>
          </p:cNvCxnSpPr>
          <p:nvPr/>
        </p:nvCxnSpPr>
        <p:spPr>
          <a:xfrm>
            <a:off x="5477209" y="5154561"/>
            <a:ext cx="0" cy="6351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77" idx="3"/>
            <a:endCxn id="74" idx="0"/>
          </p:cNvCxnSpPr>
          <p:nvPr/>
        </p:nvCxnSpPr>
        <p:spPr>
          <a:xfrm flipH="1">
            <a:off x="5123180" y="5123554"/>
            <a:ext cx="279175" cy="6661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77" idx="5"/>
            <a:endCxn id="76" idx="0"/>
          </p:cNvCxnSpPr>
          <p:nvPr/>
        </p:nvCxnSpPr>
        <p:spPr>
          <a:xfrm>
            <a:off x="5552065" y="5123554"/>
            <a:ext cx="279175" cy="666172"/>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81" idx="4"/>
            <a:endCxn id="79" idx="0"/>
          </p:cNvCxnSpPr>
          <p:nvPr/>
        </p:nvCxnSpPr>
        <p:spPr>
          <a:xfrm>
            <a:off x="6891011" y="5159835"/>
            <a:ext cx="0" cy="6351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81" idx="3"/>
            <a:endCxn id="78" idx="0"/>
          </p:cNvCxnSpPr>
          <p:nvPr/>
        </p:nvCxnSpPr>
        <p:spPr>
          <a:xfrm flipH="1">
            <a:off x="6536983" y="5128829"/>
            <a:ext cx="279175" cy="6661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81" idx="5"/>
            <a:endCxn id="80" idx="0"/>
          </p:cNvCxnSpPr>
          <p:nvPr/>
        </p:nvCxnSpPr>
        <p:spPr>
          <a:xfrm>
            <a:off x="6965868" y="5128829"/>
            <a:ext cx="279175" cy="666172"/>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85" idx="4"/>
            <a:endCxn id="83" idx="0"/>
          </p:cNvCxnSpPr>
          <p:nvPr/>
        </p:nvCxnSpPr>
        <p:spPr>
          <a:xfrm>
            <a:off x="8020197" y="5154561"/>
            <a:ext cx="0" cy="6351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85" idx="3"/>
            <a:endCxn id="82" idx="0"/>
          </p:cNvCxnSpPr>
          <p:nvPr/>
        </p:nvCxnSpPr>
        <p:spPr>
          <a:xfrm flipH="1">
            <a:off x="7666168" y="5123554"/>
            <a:ext cx="279175" cy="6661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85" idx="5"/>
            <a:endCxn id="84" idx="0"/>
          </p:cNvCxnSpPr>
          <p:nvPr/>
        </p:nvCxnSpPr>
        <p:spPr>
          <a:xfrm>
            <a:off x="8095054" y="5123554"/>
            <a:ext cx="279175" cy="666172"/>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655809" y="2827612"/>
            <a:ext cx="3333516" cy="778251"/>
          </a:xfrm>
          <a:prstGeom prst="rect">
            <a:avLst/>
          </a:prstGeom>
          <a:noFill/>
        </p:spPr>
        <p:txBody>
          <a:bodyPr wrap="square" lIns="179238" tIns="143391" rIns="179238" bIns="143391" rtlCol="0">
            <a:spAutoFit/>
          </a:bodyPr>
          <a:lstStyle/>
          <a:p>
            <a:pPr>
              <a:lnSpc>
                <a:spcPct val="90000"/>
              </a:lnSpc>
              <a:spcAft>
                <a:spcPts val="588"/>
              </a:spcAft>
            </a:pPr>
            <a:r>
              <a:rPr lang="en-GB" sz="1764" dirty="0"/>
              <a:t>Level 1: Route to user’s nearest geo (US, EU, ASIA)</a:t>
            </a:r>
            <a:endParaRPr lang="en-IE" sz="1764" dirty="0" err="1"/>
          </a:p>
        </p:txBody>
      </p:sp>
      <p:sp>
        <p:nvSpPr>
          <p:cNvPr id="108" name="TextBox 107"/>
          <p:cNvSpPr txBox="1"/>
          <p:nvPr/>
        </p:nvSpPr>
        <p:spPr>
          <a:xfrm>
            <a:off x="8655810" y="3680572"/>
            <a:ext cx="3333515" cy="1022587"/>
          </a:xfrm>
          <a:prstGeom prst="rect">
            <a:avLst/>
          </a:prstGeom>
          <a:noFill/>
        </p:spPr>
        <p:txBody>
          <a:bodyPr wrap="square" lIns="179238" tIns="143391" rIns="179238" bIns="143391" rtlCol="0">
            <a:spAutoFit/>
          </a:bodyPr>
          <a:lstStyle/>
          <a:p>
            <a:pPr>
              <a:lnSpc>
                <a:spcPct val="90000"/>
              </a:lnSpc>
              <a:spcAft>
                <a:spcPts val="588"/>
              </a:spcAft>
            </a:pPr>
            <a:r>
              <a:rPr lang="en-GB" sz="1764" dirty="0"/>
              <a:t>Level 2: Route to nearest region, with cross-region failover within the geo</a:t>
            </a:r>
            <a:endParaRPr lang="en-IE" sz="1764" dirty="0" err="1"/>
          </a:p>
        </p:txBody>
      </p:sp>
      <p:sp>
        <p:nvSpPr>
          <p:cNvPr id="109" name="TextBox 108"/>
          <p:cNvSpPr txBox="1"/>
          <p:nvPr/>
        </p:nvSpPr>
        <p:spPr>
          <a:xfrm>
            <a:off x="8655809" y="4628475"/>
            <a:ext cx="3333516" cy="1022477"/>
          </a:xfrm>
          <a:prstGeom prst="rect">
            <a:avLst/>
          </a:prstGeom>
          <a:noFill/>
        </p:spPr>
        <p:txBody>
          <a:bodyPr wrap="square" lIns="179238" tIns="143391" rIns="179238" bIns="143391" rtlCol="0">
            <a:spAutoFit/>
          </a:bodyPr>
          <a:lstStyle/>
          <a:p>
            <a:pPr>
              <a:lnSpc>
                <a:spcPct val="90000"/>
              </a:lnSpc>
              <a:spcAft>
                <a:spcPts val="588"/>
              </a:spcAft>
            </a:pPr>
            <a:r>
              <a:rPr lang="en-GB" sz="1764" dirty="0"/>
              <a:t>Level 3: Load-balance within the region, divert 1% for </a:t>
            </a:r>
            <a:r>
              <a:rPr lang="en-GB" sz="1764" dirty="0" err="1"/>
              <a:t>flighting</a:t>
            </a:r>
            <a:endParaRPr lang="en-IE" sz="1764" dirty="0" err="1"/>
          </a:p>
        </p:txBody>
      </p:sp>
      <p:grpSp>
        <p:nvGrpSpPr>
          <p:cNvPr id="124" name="Group 123"/>
          <p:cNvGrpSpPr/>
          <p:nvPr/>
        </p:nvGrpSpPr>
        <p:grpSpPr>
          <a:xfrm>
            <a:off x="3853934" y="6053668"/>
            <a:ext cx="991494" cy="101404"/>
            <a:chOff x="579437" y="2979936"/>
            <a:chExt cx="932054" cy="108012"/>
          </a:xfrm>
        </p:grpSpPr>
        <p:cxnSp>
          <p:nvCxnSpPr>
            <p:cNvPr id="119" name="Straight Connector 118"/>
            <p:cNvCxnSpPr/>
            <p:nvPr/>
          </p:nvCxnSpPr>
          <p:spPr>
            <a:xfrm>
              <a:off x="579437"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579437" y="3087948"/>
              <a:ext cx="9320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1511491"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4994793" y="6053668"/>
            <a:ext cx="991494" cy="101404"/>
            <a:chOff x="579437" y="2979936"/>
            <a:chExt cx="932054" cy="108012"/>
          </a:xfrm>
        </p:grpSpPr>
        <p:cxnSp>
          <p:nvCxnSpPr>
            <p:cNvPr id="126" name="Straight Connector 125"/>
            <p:cNvCxnSpPr/>
            <p:nvPr/>
          </p:nvCxnSpPr>
          <p:spPr>
            <a:xfrm>
              <a:off x="579437"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579437" y="3087948"/>
              <a:ext cx="9320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1511491"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6383591" y="6053668"/>
            <a:ext cx="991494" cy="101404"/>
            <a:chOff x="579437" y="2979936"/>
            <a:chExt cx="932054" cy="108012"/>
          </a:xfrm>
        </p:grpSpPr>
        <p:cxnSp>
          <p:nvCxnSpPr>
            <p:cNvPr id="130" name="Straight Connector 129"/>
            <p:cNvCxnSpPr/>
            <p:nvPr/>
          </p:nvCxnSpPr>
          <p:spPr>
            <a:xfrm>
              <a:off x="579437"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579437" y="3087948"/>
              <a:ext cx="9320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511491"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p:cNvGrpSpPr/>
          <p:nvPr/>
        </p:nvGrpSpPr>
        <p:grpSpPr>
          <a:xfrm>
            <a:off x="7524450" y="6053668"/>
            <a:ext cx="991494" cy="101404"/>
            <a:chOff x="579437" y="2979936"/>
            <a:chExt cx="932054" cy="108012"/>
          </a:xfrm>
        </p:grpSpPr>
        <p:cxnSp>
          <p:nvCxnSpPr>
            <p:cNvPr id="134" name="Straight Connector 133"/>
            <p:cNvCxnSpPr/>
            <p:nvPr/>
          </p:nvCxnSpPr>
          <p:spPr>
            <a:xfrm>
              <a:off x="579437"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579437" y="3087948"/>
              <a:ext cx="9320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511491"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7" name="TextBox 136"/>
          <p:cNvSpPr txBox="1"/>
          <p:nvPr/>
        </p:nvSpPr>
        <p:spPr>
          <a:xfrm>
            <a:off x="3905548" y="6104061"/>
            <a:ext cx="922883" cy="452404"/>
          </a:xfrm>
          <a:prstGeom prst="rect">
            <a:avLst/>
          </a:prstGeom>
          <a:noFill/>
        </p:spPr>
        <p:txBody>
          <a:bodyPr wrap="none" lIns="179238" tIns="143391" rIns="179238" bIns="143391" rtlCol="0">
            <a:spAutoFit/>
          </a:bodyPr>
          <a:lstStyle/>
          <a:p>
            <a:pPr>
              <a:lnSpc>
                <a:spcPct val="90000"/>
              </a:lnSpc>
              <a:spcAft>
                <a:spcPts val="588"/>
              </a:spcAft>
            </a:pPr>
            <a:r>
              <a:rPr lang="en-GB" sz="1176" dirty="0"/>
              <a:t>US West</a:t>
            </a:r>
            <a:endParaRPr lang="en-IE" sz="1176" dirty="0" err="1"/>
          </a:p>
        </p:txBody>
      </p:sp>
      <p:sp>
        <p:nvSpPr>
          <p:cNvPr id="138" name="TextBox 137"/>
          <p:cNvSpPr txBox="1"/>
          <p:nvPr/>
        </p:nvSpPr>
        <p:spPr>
          <a:xfrm>
            <a:off x="4973922" y="6104061"/>
            <a:ext cx="857177" cy="452404"/>
          </a:xfrm>
          <a:prstGeom prst="rect">
            <a:avLst/>
          </a:prstGeom>
          <a:noFill/>
        </p:spPr>
        <p:txBody>
          <a:bodyPr wrap="none" lIns="179238" tIns="143391" rIns="179238" bIns="143391" rtlCol="0">
            <a:spAutoFit/>
          </a:bodyPr>
          <a:lstStyle/>
          <a:p>
            <a:pPr>
              <a:lnSpc>
                <a:spcPct val="90000"/>
              </a:lnSpc>
              <a:spcAft>
                <a:spcPts val="588"/>
              </a:spcAft>
            </a:pPr>
            <a:r>
              <a:rPr lang="en-GB" sz="1176" dirty="0"/>
              <a:t>US East</a:t>
            </a:r>
            <a:endParaRPr lang="en-IE" sz="1176" dirty="0" err="1"/>
          </a:p>
        </p:txBody>
      </p:sp>
      <p:sp>
        <p:nvSpPr>
          <p:cNvPr id="139" name="TextBox 138"/>
          <p:cNvSpPr txBox="1"/>
          <p:nvPr/>
        </p:nvSpPr>
        <p:spPr>
          <a:xfrm>
            <a:off x="6254800" y="6116007"/>
            <a:ext cx="1262630" cy="452404"/>
          </a:xfrm>
          <a:prstGeom prst="rect">
            <a:avLst/>
          </a:prstGeom>
          <a:noFill/>
        </p:spPr>
        <p:txBody>
          <a:bodyPr wrap="none" lIns="179238" tIns="143391" rIns="179238" bIns="143391" rtlCol="0">
            <a:spAutoFit/>
          </a:bodyPr>
          <a:lstStyle/>
          <a:p>
            <a:pPr>
              <a:lnSpc>
                <a:spcPct val="90000"/>
              </a:lnSpc>
              <a:spcAft>
                <a:spcPts val="588"/>
              </a:spcAft>
            </a:pPr>
            <a:r>
              <a:rPr lang="en-GB" sz="1176" dirty="0"/>
              <a:t>Europe North</a:t>
            </a:r>
            <a:endParaRPr lang="en-IE" sz="1176" dirty="0" err="1"/>
          </a:p>
        </p:txBody>
      </p:sp>
      <p:sp>
        <p:nvSpPr>
          <p:cNvPr id="140" name="TextBox 139"/>
          <p:cNvSpPr txBox="1"/>
          <p:nvPr/>
        </p:nvSpPr>
        <p:spPr>
          <a:xfrm>
            <a:off x="7419385" y="6117751"/>
            <a:ext cx="1208142" cy="452404"/>
          </a:xfrm>
          <a:prstGeom prst="rect">
            <a:avLst/>
          </a:prstGeom>
          <a:noFill/>
        </p:spPr>
        <p:txBody>
          <a:bodyPr wrap="none" lIns="179238" tIns="143391" rIns="179238" bIns="143391" rtlCol="0">
            <a:spAutoFit/>
          </a:bodyPr>
          <a:lstStyle/>
          <a:p>
            <a:pPr>
              <a:lnSpc>
                <a:spcPct val="90000"/>
              </a:lnSpc>
              <a:spcAft>
                <a:spcPts val="588"/>
              </a:spcAft>
            </a:pPr>
            <a:r>
              <a:rPr lang="en-GB" sz="1176" dirty="0"/>
              <a:t>Europe West</a:t>
            </a:r>
            <a:endParaRPr lang="en-IE" sz="1176" dirty="0" err="1"/>
          </a:p>
        </p:txBody>
      </p:sp>
      <p:sp>
        <p:nvSpPr>
          <p:cNvPr id="142" name="TextBox 141"/>
          <p:cNvSpPr txBox="1"/>
          <p:nvPr/>
        </p:nvSpPr>
        <p:spPr>
          <a:xfrm>
            <a:off x="5347272" y="6361367"/>
            <a:ext cx="3333516" cy="533917"/>
          </a:xfrm>
          <a:prstGeom prst="rect">
            <a:avLst/>
          </a:prstGeom>
          <a:noFill/>
        </p:spPr>
        <p:txBody>
          <a:bodyPr wrap="square" lIns="179238" tIns="143391" rIns="179238" bIns="143391" rtlCol="0">
            <a:spAutoFit/>
          </a:bodyPr>
          <a:lstStyle/>
          <a:p>
            <a:pPr>
              <a:lnSpc>
                <a:spcPct val="90000"/>
              </a:lnSpc>
              <a:spcAft>
                <a:spcPts val="588"/>
              </a:spcAft>
            </a:pPr>
            <a:r>
              <a:rPr lang="en-GB" sz="1764" dirty="0"/>
              <a:t>Cloud Services</a:t>
            </a:r>
            <a:endParaRPr lang="en-IE" sz="1764" dirty="0" err="1"/>
          </a:p>
        </p:txBody>
      </p:sp>
      <p:sp>
        <p:nvSpPr>
          <p:cNvPr id="143" name="Text Placeholder 4"/>
          <p:cNvSpPr txBox="1">
            <a:spLocks/>
          </p:cNvSpPr>
          <p:nvPr/>
        </p:nvSpPr>
        <p:spPr>
          <a:xfrm>
            <a:off x="623304" y="2973600"/>
            <a:ext cx="3905437" cy="117818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FFFFFF"/>
              </a:buClr>
              <a:buNone/>
            </a:pPr>
            <a:r>
              <a:rPr lang="en-GB" sz="2400" dirty="0">
                <a:solidFill>
                  <a:schemeClr val="tx1"/>
                </a:solidFill>
              </a:rPr>
              <a:t>Example: Cross-region failover within a geo, plus in-region </a:t>
            </a:r>
            <a:r>
              <a:rPr lang="en-GB" sz="2400" dirty="0" err="1">
                <a:solidFill>
                  <a:schemeClr val="tx1"/>
                </a:solidFill>
              </a:rPr>
              <a:t>flighting</a:t>
            </a:r>
            <a:endParaRPr lang="en-GB" sz="2400" dirty="0">
              <a:solidFill>
                <a:schemeClr val="tx1"/>
              </a:solidFill>
            </a:endParaRPr>
          </a:p>
        </p:txBody>
      </p:sp>
    </p:spTree>
    <p:extLst>
      <p:ext uri="{BB962C8B-B14F-4D97-AF65-F5344CB8AC3E}">
        <p14:creationId xmlns:p14="http://schemas.microsoft.com/office/powerpoint/2010/main" val="68369541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3" y="2937511"/>
            <a:ext cx="11887200" cy="1944521"/>
          </a:xfrm>
        </p:spPr>
        <p:txBody>
          <a:bodyPr>
            <a:normAutofit/>
          </a:bodyPr>
          <a:lstStyle/>
          <a:p>
            <a:pPr algn="ctr"/>
            <a:r>
              <a:rPr lang="en-US" sz="5400" dirty="0"/>
              <a:t>Azure recovery services</a:t>
            </a:r>
          </a:p>
        </p:txBody>
      </p:sp>
    </p:spTree>
    <p:extLst>
      <p:ext uri="{BB962C8B-B14F-4D97-AF65-F5344CB8AC3E}">
        <p14:creationId xmlns:p14="http://schemas.microsoft.com/office/powerpoint/2010/main" val="577968244"/>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365" y="21113"/>
            <a:ext cx="9973762" cy="979755"/>
          </a:xfrm>
        </p:spPr>
        <p:txBody>
          <a:bodyPr vert="horz" lIns="320040" tIns="152357" rIns="53325" bIns="53325" rtlCol="0" anchor="ctr">
            <a:normAutofit/>
          </a:bodyPr>
          <a:lstStyle/>
          <a:p>
            <a:pPr>
              <a:lnSpc>
                <a:spcPct val="90000"/>
              </a:lnSpc>
            </a:pPr>
            <a:r>
              <a:rPr lang="en-US" sz="4000" dirty="0">
                <a:solidFill>
                  <a:schemeClr val="bg2"/>
                </a:solidFill>
              </a:rPr>
              <a:t>Why business continuity/DR?</a:t>
            </a:r>
          </a:p>
        </p:txBody>
      </p:sp>
      <p:sp>
        <p:nvSpPr>
          <p:cNvPr id="72" name="TextBox 71"/>
          <p:cNvSpPr txBox="1"/>
          <p:nvPr/>
        </p:nvSpPr>
        <p:spPr>
          <a:xfrm>
            <a:off x="1010060" y="5971095"/>
            <a:ext cx="8661505" cy="512801"/>
          </a:xfrm>
          <a:prstGeom prst="rect">
            <a:avLst/>
          </a:prstGeom>
          <a:noFill/>
        </p:spPr>
        <p:txBody>
          <a:bodyPr wrap="square">
            <a:spAutoFit/>
          </a:bodyPr>
          <a:lstStyle/>
          <a:p>
            <a:pPr algn="ctr">
              <a:defRPr/>
            </a:pPr>
            <a:r>
              <a:rPr lang="en-US" sz="2744" b="1" i="1" kern="0" dirty="0">
                <a:solidFill>
                  <a:srgbClr val="EB3C00"/>
                </a:solidFill>
                <a:latin typeface="Segoe UI Light"/>
              </a:rPr>
              <a:t>Downtime = Loss of business to competition or closure</a:t>
            </a:r>
          </a:p>
        </p:txBody>
      </p:sp>
      <p:sp>
        <p:nvSpPr>
          <p:cNvPr id="26" name="AutoShape 257"/>
          <p:cNvSpPr>
            <a:spLocks noChangeAspect="1" noChangeArrowheads="1" noTextEdit="1"/>
          </p:cNvSpPr>
          <p:nvPr/>
        </p:nvSpPr>
        <p:spPr bwMode="auto">
          <a:xfrm>
            <a:off x="10258433" y="4379447"/>
            <a:ext cx="998433" cy="34568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grpSp>
        <p:nvGrpSpPr>
          <p:cNvPr id="25" name="Group 24"/>
          <p:cNvGrpSpPr/>
          <p:nvPr/>
        </p:nvGrpSpPr>
        <p:grpSpPr>
          <a:xfrm>
            <a:off x="10431194" y="5703997"/>
            <a:ext cx="1420398" cy="1119666"/>
            <a:chOff x="10533703" y="5493925"/>
            <a:chExt cx="1559519" cy="1234184"/>
          </a:xfrm>
        </p:grpSpPr>
        <p:sp>
          <p:nvSpPr>
            <p:cNvPr id="27" name="Rectangle 260"/>
            <p:cNvSpPr>
              <a:spLocks noChangeArrowheads="1"/>
            </p:cNvSpPr>
            <p:nvPr/>
          </p:nvSpPr>
          <p:spPr bwMode="auto">
            <a:xfrm>
              <a:off x="11648276" y="5935343"/>
              <a:ext cx="339064" cy="339064"/>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28" name="Rectangle 261"/>
            <p:cNvSpPr>
              <a:spLocks noChangeArrowheads="1"/>
            </p:cNvSpPr>
            <p:nvPr/>
          </p:nvSpPr>
          <p:spPr bwMode="auto">
            <a:xfrm>
              <a:off x="11327037" y="5860363"/>
              <a:ext cx="340735" cy="339064"/>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grpSp>
          <p:nvGrpSpPr>
            <p:cNvPr id="3" name="Group 2"/>
            <p:cNvGrpSpPr/>
            <p:nvPr/>
          </p:nvGrpSpPr>
          <p:grpSpPr>
            <a:xfrm>
              <a:off x="11501947" y="5493925"/>
              <a:ext cx="591275" cy="591275"/>
              <a:chOff x="938975" y="5934559"/>
              <a:chExt cx="591359" cy="591359"/>
            </a:xfrm>
          </p:grpSpPr>
          <p:sp>
            <p:nvSpPr>
              <p:cNvPr id="30" name="Rectangle 263"/>
              <p:cNvSpPr>
                <a:spLocks noChangeArrowheads="1"/>
              </p:cNvSpPr>
              <p:nvPr/>
            </p:nvSpPr>
            <p:spPr bwMode="auto">
              <a:xfrm>
                <a:off x="938975" y="5934559"/>
                <a:ext cx="591359" cy="591359"/>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31" name="Freeform 264"/>
              <p:cNvSpPr>
                <a:spLocks/>
              </p:cNvSpPr>
              <p:nvPr/>
            </p:nvSpPr>
            <p:spPr bwMode="auto">
              <a:xfrm>
                <a:off x="1043521" y="6041471"/>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32" name="Freeform 265"/>
              <p:cNvSpPr>
                <a:spLocks noEditPoints="1"/>
              </p:cNvSpPr>
              <p:nvPr/>
            </p:nvSpPr>
            <p:spPr bwMode="auto">
              <a:xfrm>
                <a:off x="1120364" y="6041471"/>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33" name="Freeform 266"/>
              <p:cNvSpPr>
                <a:spLocks/>
              </p:cNvSpPr>
              <p:nvPr/>
            </p:nvSpPr>
            <p:spPr bwMode="auto">
              <a:xfrm>
                <a:off x="1208901" y="6041471"/>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34" name="Freeform 267"/>
              <p:cNvSpPr>
                <a:spLocks noEditPoints="1"/>
              </p:cNvSpPr>
              <p:nvPr/>
            </p:nvSpPr>
            <p:spPr bwMode="auto">
              <a:xfrm>
                <a:off x="1033498" y="6180123"/>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35" name="Freeform 268"/>
              <p:cNvSpPr>
                <a:spLocks/>
              </p:cNvSpPr>
              <p:nvPr/>
            </p:nvSpPr>
            <p:spPr bwMode="auto">
              <a:xfrm>
                <a:off x="1128716" y="6178453"/>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36" name="Freeform 269"/>
              <p:cNvSpPr>
                <a:spLocks noEditPoints="1"/>
              </p:cNvSpPr>
              <p:nvPr/>
            </p:nvSpPr>
            <p:spPr bwMode="auto">
              <a:xfrm>
                <a:off x="1200548" y="6180123"/>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37" name="Freeform 270"/>
              <p:cNvSpPr>
                <a:spLocks noEditPoints="1"/>
              </p:cNvSpPr>
              <p:nvPr/>
            </p:nvSpPr>
            <p:spPr bwMode="auto">
              <a:xfrm>
                <a:off x="1033498" y="6317104"/>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38" name="Freeform 271"/>
              <p:cNvSpPr>
                <a:spLocks noEditPoints="1"/>
              </p:cNvSpPr>
              <p:nvPr/>
            </p:nvSpPr>
            <p:spPr bwMode="auto">
              <a:xfrm>
                <a:off x="1120364" y="6317104"/>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39" name="Freeform 272"/>
              <p:cNvSpPr>
                <a:spLocks/>
              </p:cNvSpPr>
              <p:nvPr/>
            </p:nvSpPr>
            <p:spPr bwMode="auto">
              <a:xfrm>
                <a:off x="1208901" y="6317104"/>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40" name="Freeform 273"/>
              <p:cNvSpPr>
                <a:spLocks/>
              </p:cNvSpPr>
              <p:nvPr/>
            </p:nvSpPr>
            <p:spPr bwMode="auto">
              <a:xfrm>
                <a:off x="1377622" y="6041471"/>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41" name="Freeform 274"/>
              <p:cNvSpPr>
                <a:spLocks noEditPoints="1"/>
              </p:cNvSpPr>
              <p:nvPr/>
            </p:nvSpPr>
            <p:spPr bwMode="auto">
              <a:xfrm>
                <a:off x="1367599" y="6180123"/>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42" name="Freeform 275"/>
              <p:cNvSpPr>
                <a:spLocks noEditPoints="1"/>
              </p:cNvSpPr>
              <p:nvPr/>
            </p:nvSpPr>
            <p:spPr bwMode="auto">
              <a:xfrm>
                <a:off x="1367599" y="6317104"/>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43" name="Freeform 276"/>
              <p:cNvSpPr>
                <a:spLocks noEditPoints="1"/>
              </p:cNvSpPr>
              <p:nvPr/>
            </p:nvSpPr>
            <p:spPr bwMode="auto">
              <a:xfrm>
                <a:off x="1282403" y="6041471"/>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44" name="Freeform 277"/>
              <p:cNvSpPr>
                <a:spLocks/>
              </p:cNvSpPr>
              <p:nvPr/>
            </p:nvSpPr>
            <p:spPr bwMode="auto">
              <a:xfrm>
                <a:off x="1290755" y="6178453"/>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45" name="Freeform 278"/>
              <p:cNvSpPr>
                <a:spLocks noEditPoints="1"/>
              </p:cNvSpPr>
              <p:nvPr/>
            </p:nvSpPr>
            <p:spPr bwMode="auto">
              <a:xfrm>
                <a:off x="1282403" y="6317104"/>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grpSp>
        <p:grpSp>
          <p:nvGrpSpPr>
            <p:cNvPr id="7" name="Group 6"/>
            <p:cNvGrpSpPr/>
            <p:nvPr/>
          </p:nvGrpSpPr>
          <p:grpSpPr>
            <a:xfrm>
              <a:off x="10533703" y="5663167"/>
              <a:ext cx="821771" cy="823443"/>
              <a:chOff x="8686931" y="6094301"/>
              <a:chExt cx="821888" cy="823559"/>
            </a:xfrm>
          </p:grpSpPr>
          <p:sp>
            <p:nvSpPr>
              <p:cNvPr id="46" name="Rectangle 279"/>
              <p:cNvSpPr>
                <a:spLocks noChangeArrowheads="1"/>
              </p:cNvSpPr>
              <p:nvPr/>
            </p:nvSpPr>
            <p:spPr bwMode="auto">
              <a:xfrm>
                <a:off x="8686931" y="6094301"/>
                <a:ext cx="821888" cy="823559"/>
              </a:xfrm>
              <a:prstGeom prst="rect">
                <a:avLst/>
              </a:prstGeom>
              <a:solidFill>
                <a:srgbClr val="EB3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47" name="Freeform 280"/>
              <p:cNvSpPr>
                <a:spLocks/>
              </p:cNvSpPr>
              <p:nvPr/>
            </p:nvSpPr>
            <p:spPr bwMode="auto">
              <a:xfrm>
                <a:off x="8833153" y="6262473"/>
                <a:ext cx="60138" cy="13865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48" name="Freeform 281"/>
              <p:cNvSpPr>
                <a:spLocks noEditPoints="1"/>
              </p:cNvSpPr>
              <p:nvPr/>
            </p:nvSpPr>
            <p:spPr bwMode="auto">
              <a:xfrm>
                <a:off x="8941735" y="6262473"/>
                <a:ext cx="96889" cy="13865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50" name="Freeform 282"/>
              <p:cNvSpPr>
                <a:spLocks/>
              </p:cNvSpPr>
              <p:nvPr/>
            </p:nvSpPr>
            <p:spPr bwMode="auto">
              <a:xfrm>
                <a:off x="9063682" y="6262473"/>
                <a:ext cx="60138" cy="13865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51" name="Freeform 283"/>
              <p:cNvSpPr>
                <a:spLocks noEditPoints="1"/>
              </p:cNvSpPr>
              <p:nvPr/>
            </p:nvSpPr>
            <p:spPr bwMode="auto">
              <a:xfrm>
                <a:off x="8821459" y="6456251"/>
                <a:ext cx="96889" cy="140322"/>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52" name="Freeform 284"/>
              <p:cNvSpPr>
                <a:spLocks/>
              </p:cNvSpPr>
              <p:nvPr/>
            </p:nvSpPr>
            <p:spPr bwMode="auto">
              <a:xfrm>
                <a:off x="8951758" y="6456251"/>
                <a:ext cx="60138" cy="136981"/>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53" name="Freeform 285"/>
              <p:cNvSpPr>
                <a:spLocks noEditPoints="1"/>
              </p:cNvSpPr>
              <p:nvPr/>
            </p:nvSpPr>
            <p:spPr bwMode="auto">
              <a:xfrm>
                <a:off x="9051989" y="6456251"/>
                <a:ext cx="96889" cy="140322"/>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54" name="Freeform 286"/>
              <p:cNvSpPr>
                <a:spLocks noEditPoints="1"/>
              </p:cNvSpPr>
              <p:nvPr/>
            </p:nvSpPr>
            <p:spPr bwMode="auto">
              <a:xfrm>
                <a:off x="8821459" y="6650030"/>
                <a:ext cx="96889" cy="1403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55" name="Freeform 287"/>
              <p:cNvSpPr>
                <a:spLocks noEditPoints="1"/>
              </p:cNvSpPr>
              <p:nvPr/>
            </p:nvSpPr>
            <p:spPr bwMode="auto">
              <a:xfrm>
                <a:off x="8941735" y="6650030"/>
                <a:ext cx="96889" cy="1403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56" name="Freeform 288"/>
              <p:cNvSpPr>
                <a:spLocks/>
              </p:cNvSpPr>
              <p:nvPr/>
            </p:nvSpPr>
            <p:spPr bwMode="auto">
              <a:xfrm>
                <a:off x="9063682" y="6650030"/>
                <a:ext cx="60138" cy="136981"/>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57" name="Freeform 289"/>
              <p:cNvSpPr>
                <a:spLocks/>
              </p:cNvSpPr>
              <p:nvPr/>
            </p:nvSpPr>
            <p:spPr bwMode="auto">
              <a:xfrm>
                <a:off x="9297553" y="6262473"/>
                <a:ext cx="60138" cy="13865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58" name="Freeform 290"/>
              <p:cNvSpPr>
                <a:spLocks noEditPoints="1"/>
              </p:cNvSpPr>
              <p:nvPr/>
            </p:nvSpPr>
            <p:spPr bwMode="auto">
              <a:xfrm>
                <a:off x="9285859" y="6456251"/>
                <a:ext cx="96889" cy="140322"/>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59" name="Freeform 291"/>
              <p:cNvSpPr>
                <a:spLocks noEditPoints="1"/>
              </p:cNvSpPr>
              <p:nvPr/>
            </p:nvSpPr>
            <p:spPr bwMode="auto">
              <a:xfrm>
                <a:off x="9285859" y="6650030"/>
                <a:ext cx="96889" cy="1403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60" name="Freeform 292"/>
              <p:cNvSpPr>
                <a:spLocks noEditPoints="1"/>
              </p:cNvSpPr>
              <p:nvPr/>
            </p:nvSpPr>
            <p:spPr bwMode="auto">
              <a:xfrm>
                <a:off x="9167254" y="6262473"/>
                <a:ext cx="96889" cy="13865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61" name="Freeform 293"/>
              <p:cNvSpPr>
                <a:spLocks/>
              </p:cNvSpPr>
              <p:nvPr/>
            </p:nvSpPr>
            <p:spPr bwMode="auto">
              <a:xfrm>
                <a:off x="9177277" y="6456251"/>
                <a:ext cx="60138" cy="136981"/>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65" name="Freeform 294"/>
              <p:cNvSpPr>
                <a:spLocks noEditPoints="1"/>
              </p:cNvSpPr>
              <p:nvPr/>
            </p:nvSpPr>
            <p:spPr bwMode="auto">
              <a:xfrm>
                <a:off x="9167254" y="6650030"/>
                <a:ext cx="96889" cy="1403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grpSp>
        <p:grpSp>
          <p:nvGrpSpPr>
            <p:cNvPr id="8" name="Group 7"/>
            <p:cNvGrpSpPr/>
            <p:nvPr/>
          </p:nvGrpSpPr>
          <p:grpSpPr>
            <a:xfrm>
              <a:off x="11539756" y="6362320"/>
              <a:ext cx="364118" cy="365789"/>
              <a:chOff x="11119988" y="4522434"/>
              <a:chExt cx="364170" cy="365841"/>
            </a:xfrm>
          </p:grpSpPr>
          <p:sp>
            <p:nvSpPr>
              <p:cNvPr id="116" name="Rectangle 343"/>
              <p:cNvSpPr>
                <a:spLocks noChangeArrowheads="1"/>
              </p:cNvSpPr>
              <p:nvPr/>
            </p:nvSpPr>
            <p:spPr bwMode="auto">
              <a:xfrm>
                <a:off x="11119988" y="4522434"/>
                <a:ext cx="364170" cy="365841"/>
              </a:xfrm>
              <a:prstGeom prst="rect">
                <a:avLst/>
              </a:prstGeom>
              <a:solidFill>
                <a:srgbClr val="9B4F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17" name="Freeform 344"/>
              <p:cNvSpPr>
                <a:spLocks/>
              </p:cNvSpPr>
              <p:nvPr/>
            </p:nvSpPr>
            <p:spPr bwMode="auto">
              <a:xfrm>
                <a:off x="11181370" y="4601496"/>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18" name="Freeform 345"/>
              <p:cNvSpPr>
                <a:spLocks noEditPoints="1"/>
              </p:cNvSpPr>
              <p:nvPr/>
            </p:nvSpPr>
            <p:spPr bwMode="auto">
              <a:xfrm>
                <a:off x="11229814" y="4601496"/>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19" name="Freeform 346"/>
              <p:cNvSpPr>
                <a:spLocks/>
              </p:cNvSpPr>
              <p:nvPr/>
            </p:nvSpPr>
            <p:spPr bwMode="auto">
              <a:xfrm>
                <a:off x="11284941" y="4601496"/>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20" name="Freeform 347"/>
              <p:cNvSpPr>
                <a:spLocks noEditPoints="1"/>
              </p:cNvSpPr>
              <p:nvPr/>
            </p:nvSpPr>
            <p:spPr bwMode="auto">
              <a:xfrm>
                <a:off x="11176358" y="4688362"/>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21" name="Freeform 348"/>
              <p:cNvSpPr>
                <a:spLocks/>
              </p:cNvSpPr>
              <p:nvPr/>
            </p:nvSpPr>
            <p:spPr bwMode="auto">
              <a:xfrm>
                <a:off x="11236496" y="4688362"/>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22" name="Freeform 349"/>
              <p:cNvSpPr>
                <a:spLocks noEditPoints="1"/>
              </p:cNvSpPr>
              <p:nvPr/>
            </p:nvSpPr>
            <p:spPr bwMode="auto">
              <a:xfrm>
                <a:off x="11278259" y="4688362"/>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23" name="Freeform 350"/>
              <p:cNvSpPr>
                <a:spLocks noEditPoints="1"/>
              </p:cNvSpPr>
              <p:nvPr/>
            </p:nvSpPr>
            <p:spPr bwMode="auto">
              <a:xfrm>
                <a:off x="11176358" y="477355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24" name="Freeform 351"/>
              <p:cNvSpPr>
                <a:spLocks noEditPoints="1"/>
              </p:cNvSpPr>
              <p:nvPr/>
            </p:nvSpPr>
            <p:spPr bwMode="auto">
              <a:xfrm>
                <a:off x="11229814" y="4773558"/>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25" name="Freeform 352"/>
              <p:cNvSpPr>
                <a:spLocks/>
              </p:cNvSpPr>
              <p:nvPr/>
            </p:nvSpPr>
            <p:spPr bwMode="auto">
              <a:xfrm>
                <a:off x="11284941" y="4773558"/>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26" name="Freeform 353"/>
              <p:cNvSpPr>
                <a:spLocks/>
              </p:cNvSpPr>
              <p:nvPr/>
            </p:nvSpPr>
            <p:spPr bwMode="auto">
              <a:xfrm>
                <a:off x="11390183" y="4601496"/>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27" name="Freeform 354"/>
              <p:cNvSpPr>
                <a:spLocks noEditPoints="1"/>
              </p:cNvSpPr>
              <p:nvPr/>
            </p:nvSpPr>
            <p:spPr bwMode="auto">
              <a:xfrm>
                <a:off x="11385171" y="468836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28" name="Freeform 355"/>
              <p:cNvSpPr>
                <a:spLocks noEditPoints="1"/>
              </p:cNvSpPr>
              <p:nvPr/>
            </p:nvSpPr>
            <p:spPr bwMode="auto">
              <a:xfrm>
                <a:off x="11385171" y="477355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29" name="Freeform 356"/>
              <p:cNvSpPr>
                <a:spLocks noEditPoints="1"/>
              </p:cNvSpPr>
              <p:nvPr/>
            </p:nvSpPr>
            <p:spPr bwMode="auto">
              <a:xfrm>
                <a:off x="11330045" y="4601496"/>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30" name="Freeform 357"/>
              <p:cNvSpPr>
                <a:spLocks/>
              </p:cNvSpPr>
              <p:nvPr/>
            </p:nvSpPr>
            <p:spPr bwMode="auto">
              <a:xfrm>
                <a:off x="11336727" y="4688362"/>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31" name="Freeform 358"/>
              <p:cNvSpPr>
                <a:spLocks noEditPoints="1"/>
              </p:cNvSpPr>
              <p:nvPr/>
            </p:nvSpPr>
            <p:spPr bwMode="auto">
              <a:xfrm>
                <a:off x="11330045" y="477355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grpSp>
      </p:grpSp>
      <p:sp>
        <p:nvSpPr>
          <p:cNvPr id="66" name="TextBox 65"/>
          <p:cNvSpPr txBox="1"/>
          <p:nvPr/>
        </p:nvSpPr>
        <p:spPr>
          <a:xfrm>
            <a:off x="209391" y="6463253"/>
            <a:ext cx="4530407" cy="256352"/>
          </a:xfrm>
          <a:prstGeom prst="rect">
            <a:avLst/>
          </a:prstGeom>
          <a:noFill/>
        </p:spPr>
        <p:txBody>
          <a:bodyPr wrap="none" rtlCol="0">
            <a:spAutoFit/>
          </a:bodyPr>
          <a:lstStyle/>
          <a:p>
            <a:pPr defTabSz="913945"/>
            <a:r>
              <a:rPr lang="en-US" sz="1066" dirty="0">
                <a:gradFill>
                  <a:gsLst>
                    <a:gs pos="2655">
                      <a:srgbClr val="505050"/>
                    </a:gs>
                    <a:gs pos="31000">
                      <a:srgbClr val="505050"/>
                    </a:gs>
                  </a:gsLst>
                  <a:lin ang="5400000" scaled="0"/>
                </a:gradFill>
              </a:rPr>
              <a:t> Source: EMC Digital Universe with Research and Analysis by IDC, 2014</a:t>
            </a:r>
          </a:p>
        </p:txBody>
      </p:sp>
      <p:grpSp>
        <p:nvGrpSpPr>
          <p:cNvPr id="21" name="Group 20"/>
          <p:cNvGrpSpPr/>
          <p:nvPr/>
        </p:nvGrpSpPr>
        <p:grpSpPr>
          <a:xfrm>
            <a:off x="478200" y="1244219"/>
            <a:ext cx="2355738" cy="4552479"/>
            <a:chOff x="282567" y="955186"/>
            <a:chExt cx="2403942" cy="4645634"/>
          </a:xfrm>
        </p:grpSpPr>
        <p:sp>
          <p:nvSpPr>
            <p:cNvPr id="9" name="Freeform 8"/>
            <p:cNvSpPr/>
            <p:nvPr/>
          </p:nvSpPr>
          <p:spPr>
            <a:xfrm>
              <a:off x="282567" y="955186"/>
              <a:ext cx="2403942" cy="4645634"/>
            </a:xfrm>
            <a:custGeom>
              <a:avLst/>
              <a:gdLst>
                <a:gd name="connsiteX0" fmla="*/ 0 w 2403942"/>
                <a:gd name="connsiteY0" fmla="*/ 240394 h 4645634"/>
                <a:gd name="connsiteX1" fmla="*/ 240394 w 2403942"/>
                <a:gd name="connsiteY1" fmla="*/ 0 h 4645634"/>
                <a:gd name="connsiteX2" fmla="*/ 2163548 w 2403942"/>
                <a:gd name="connsiteY2" fmla="*/ 0 h 4645634"/>
                <a:gd name="connsiteX3" fmla="*/ 2403942 w 2403942"/>
                <a:gd name="connsiteY3" fmla="*/ 240394 h 4645634"/>
                <a:gd name="connsiteX4" fmla="*/ 2403942 w 2403942"/>
                <a:gd name="connsiteY4" fmla="*/ 4405240 h 4645634"/>
                <a:gd name="connsiteX5" fmla="*/ 2163548 w 2403942"/>
                <a:gd name="connsiteY5" fmla="*/ 4645634 h 4645634"/>
                <a:gd name="connsiteX6" fmla="*/ 240394 w 2403942"/>
                <a:gd name="connsiteY6" fmla="*/ 4645634 h 4645634"/>
                <a:gd name="connsiteX7" fmla="*/ 0 w 2403942"/>
                <a:gd name="connsiteY7" fmla="*/ 4405240 h 4645634"/>
                <a:gd name="connsiteX8" fmla="*/ 0 w 2403942"/>
                <a:gd name="connsiteY8" fmla="*/ 240394 h 464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942" h="4645634">
                  <a:moveTo>
                    <a:pt x="0" y="240394"/>
                  </a:moveTo>
                  <a:cubicBezTo>
                    <a:pt x="0" y="107628"/>
                    <a:pt x="107628" y="0"/>
                    <a:pt x="240394" y="0"/>
                  </a:cubicBezTo>
                  <a:lnTo>
                    <a:pt x="2163548" y="0"/>
                  </a:lnTo>
                  <a:cubicBezTo>
                    <a:pt x="2296314" y="0"/>
                    <a:pt x="2403942" y="107628"/>
                    <a:pt x="2403942" y="240394"/>
                  </a:cubicBezTo>
                  <a:lnTo>
                    <a:pt x="2403942" y="4405240"/>
                  </a:lnTo>
                  <a:cubicBezTo>
                    <a:pt x="2403942" y="4538006"/>
                    <a:pt x="2296314" y="4645634"/>
                    <a:pt x="2163548" y="4645634"/>
                  </a:cubicBezTo>
                  <a:lnTo>
                    <a:pt x="240394" y="4645634"/>
                  </a:lnTo>
                  <a:cubicBezTo>
                    <a:pt x="107628" y="4645634"/>
                    <a:pt x="0" y="4538006"/>
                    <a:pt x="0" y="4405240"/>
                  </a:cubicBezTo>
                  <a:lnTo>
                    <a:pt x="0" y="240394"/>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74673" tIns="74673" rIns="74673" bIns="3261407" numCol="1" spcCol="1270" anchor="ctr" anchorCtr="0">
              <a:noAutofit/>
            </a:bodyPr>
            <a:lstStyle/>
            <a:p>
              <a:pPr algn="ctr" defTabSz="871252">
                <a:lnSpc>
                  <a:spcPct val="90000"/>
                </a:lnSpc>
                <a:spcBef>
                  <a:spcPct val="0"/>
                </a:spcBef>
                <a:spcAft>
                  <a:spcPct val="35000"/>
                </a:spcAft>
              </a:pPr>
              <a:r>
                <a:rPr lang="en-US" sz="1960" dirty="0"/>
                <a:t>Loss of Data &amp; Service</a:t>
              </a:r>
            </a:p>
          </p:txBody>
        </p:sp>
        <p:sp>
          <p:nvSpPr>
            <p:cNvPr id="10" name="Freeform 9"/>
            <p:cNvSpPr/>
            <p:nvPr/>
          </p:nvSpPr>
          <p:spPr>
            <a:xfrm>
              <a:off x="522962" y="2350237"/>
              <a:ext cx="1923153" cy="1400722"/>
            </a:xfrm>
            <a:custGeom>
              <a:avLst/>
              <a:gdLst>
                <a:gd name="connsiteX0" fmla="*/ 0 w 1923153"/>
                <a:gd name="connsiteY0" fmla="*/ 140072 h 1400722"/>
                <a:gd name="connsiteX1" fmla="*/ 140072 w 1923153"/>
                <a:gd name="connsiteY1" fmla="*/ 0 h 1400722"/>
                <a:gd name="connsiteX2" fmla="*/ 1783081 w 1923153"/>
                <a:gd name="connsiteY2" fmla="*/ 0 h 1400722"/>
                <a:gd name="connsiteX3" fmla="*/ 1923153 w 1923153"/>
                <a:gd name="connsiteY3" fmla="*/ 140072 h 1400722"/>
                <a:gd name="connsiteX4" fmla="*/ 1923153 w 1923153"/>
                <a:gd name="connsiteY4" fmla="*/ 1260650 h 1400722"/>
                <a:gd name="connsiteX5" fmla="*/ 1783081 w 1923153"/>
                <a:gd name="connsiteY5" fmla="*/ 1400722 h 1400722"/>
                <a:gd name="connsiteX6" fmla="*/ 140072 w 1923153"/>
                <a:gd name="connsiteY6" fmla="*/ 1400722 h 1400722"/>
                <a:gd name="connsiteX7" fmla="*/ 0 w 1923153"/>
                <a:gd name="connsiteY7" fmla="*/ 1260650 h 1400722"/>
                <a:gd name="connsiteX8" fmla="*/ 0 w 1923153"/>
                <a:gd name="connsiteY8" fmla="*/ 140072 h 1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153" h="1400722">
                  <a:moveTo>
                    <a:pt x="0" y="140072"/>
                  </a:moveTo>
                  <a:cubicBezTo>
                    <a:pt x="0" y="62712"/>
                    <a:pt x="62712" y="0"/>
                    <a:pt x="140072" y="0"/>
                  </a:cubicBezTo>
                  <a:lnTo>
                    <a:pt x="1783081" y="0"/>
                  </a:lnTo>
                  <a:cubicBezTo>
                    <a:pt x="1860441" y="0"/>
                    <a:pt x="1923153" y="62712"/>
                    <a:pt x="1923153" y="140072"/>
                  </a:cubicBezTo>
                  <a:lnTo>
                    <a:pt x="1923153" y="1260650"/>
                  </a:lnTo>
                  <a:cubicBezTo>
                    <a:pt x="1923153" y="1338010"/>
                    <a:pt x="1860441" y="1400722"/>
                    <a:pt x="1783081" y="1400722"/>
                  </a:cubicBezTo>
                  <a:lnTo>
                    <a:pt x="140072" y="1400722"/>
                  </a:lnTo>
                  <a:cubicBezTo>
                    <a:pt x="62712" y="1400722"/>
                    <a:pt x="0" y="1338010"/>
                    <a:pt x="0" y="1260650"/>
                  </a:cubicBezTo>
                  <a:lnTo>
                    <a:pt x="0" y="140072"/>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87495" tIns="75673" rIns="87495" bIns="75673" numCol="1" spcCol="1270" anchor="ctr" anchorCtr="0">
              <a:noAutofit/>
            </a:bodyPr>
            <a:lstStyle/>
            <a:p>
              <a:pPr algn="ctr" defTabSz="827690">
                <a:lnSpc>
                  <a:spcPct val="90000"/>
                </a:lnSpc>
                <a:spcBef>
                  <a:spcPct val="0"/>
                </a:spcBef>
                <a:spcAft>
                  <a:spcPct val="35000"/>
                </a:spcAft>
              </a:pPr>
              <a:r>
                <a:rPr lang="en-US" sz="1862" dirty="0">
                  <a:latin typeface="Segoe UI" pitchFamily="34" charset="0"/>
                  <a:ea typeface="Segoe UI" pitchFamily="34" charset="0"/>
                  <a:cs typeface="Segoe UI" pitchFamily="34" charset="0"/>
                </a:rPr>
                <a:t>Organizations experience</a:t>
              </a:r>
              <a:r>
                <a:rPr lang="en-US" sz="1862" b="1" dirty="0">
                  <a:latin typeface="Segoe UI" pitchFamily="34" charset="0"/>
                  <a:ea typeface="Segoe UI" pitchFamily="34" charset="0"/>
                  <a:cs typeface="Segoe UI" pitchFamily="34" charset="0"/>
                </a:rPr>
                <a:t> 4+</a:t>
              </a:r>
              <a:r>
                <a:rPr lang="en-US" sz="1862" dirty="0">
                  <a:latin typeface="Segoe UI" pitchFamily="34" charset="0"/>
                  <a:ea typeface="Segoe UI" pitchFamily="34" charset="0"/>
                  <a:cs typeface="Segoe UI" pitchFamily="34" charset="0"/>
                </a:rPr>
                <a:t> disruptions each year </a:t>
              </a:r>
              <a:endParaRPr lang="en-US" sz="1862" dirty="0"/>
            </a:p>
          </p:txBody>
        </p:sp>
        <p:sp>
          <p:nvSpPr>
            <p:cNvPr id="11" name="Freeform 10"/>
            <p:cNvSpPr/>
            <p:nvPr/>
          </p:nvSpPr>
          <p:spPr>
            <a:xfrm>
              <a:off x="522962" y="3966455"/>
              <a:ext cx="1923153" cy="1400722"/>
            </a:xfrm>
            <a:custGeom>
              <a:avLst/>
              <a:gdLst>
                <a:gd name="connsiteX0" fmla="*/ 0 w 1923153"/>
                <a:gd name="connsiteY0" fmla="*/ 140072 h 1400722"/>
                <a:gd name="connsiteX1" fmla="*/ 140072 w 1923153"/>
                <a:gd name="connsiteY1" fmla="*/ 0 h 1400722"/>
                <a:gd name="connsiteX2" fmla="*/ 1783081 w 1923153"/>
                <a:gd name="connsiteY2" fmla="*/ 0 h 1400722"/>
                <a:gd name="connsiteX3" fmla="*/ 1923153 w 1923153"/>
                <a:gd name="connsiteY3" fmla="*/ 140072 h 1400722"/>
                <a:gd name="connsiteX4" fmla="*/ 1923153 w 1923153"/>
                <a:gd name="connsiteY4" fmla="*/ 1260650 h 1400722"/>
                <a:gd name="connsiteX5" fmla="*/ 1783081 w 1923153"/>
                <a:gd name="connsiteY5" fmla="*/ 1400722 h 1400722"/>
                <a:gd name="connsiteX6" fmla="*/ 140072 w 1923153"/>
                <a:gd name="connsiteY6" fmla="*/ 1400722 h 1400722"/>
                <a:gd name="connsiteX7" fmla="*/ 0 w 1923153"/>
                <a:gd name="connsiteY7" fmla="*/ 1260650 h 1400722"/>
                <a:gd name="connsiteX8" fmla="*/ 0 w 1923153"/>
                <a:gd name="connsiteY8" fmla="*/ 140072 h 1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153" h="1400722">
                  <a:moveTo>
                    <a:pt x="0" y="140072"/>
                  </a:moveTo>
                  <a:cubicBezTo>
                    <a:pt x="0" y="62712"/>
                    <a:pt x="62712" y="0"/>
                    <a:pt x="140072" y="0"/>
                  </a:cubicBezTo>
                  <a:lnTo>
                    <a:pt x="1783081" y="0"/>
                  </a:lnTo>
                  <a:cubicBezTo>
                    <a:pt x="1860441" y="0"/>
                    <a:pt x="1923153" y="62712"/>
                    <a:pt x="1923153" y="140072"/>
                  </a:cubicBezTo>
                  <a:lnTo>
                    <a:pt x="1923153" y="1260650"/>
                  </a:lnTo>
                  <a:cubicBezTo>
                    <a:pt x="1923153" y="1338010"/>
                    <a:pt x="1860441" y="1400722"/>
                    <a:pt x="1783081" y="1400722"/>
                  </a:cubicBezTo>
                  <a:lnTo>
                    <a:pt x="140072" y="1400722"/>
                  </a:lnTo>
                  <a:cubicBezTo>
                    <a:pt x="62712" y="1400722"/>
                    <a:pt x="0" y="1338010"/>
                    <a:pt x="0" y="1260650"/>
                  </a:cubicBezTo>
                  <a:lnTo>
                    <a:pt x="0" y="140072"/>
                  </a:lnTo>
                  <a:close/>
                </a:path>
              </a:pathLst>
            </a:cu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87495" tIns="75673" rIns="87495" bIns="75673" numCol="1" spcCol="1270" anchor="ctr" anchorCtr="0">
              <a:noAutofit/>
            </a:bodyPr>
            <a:lstStyle/>
            <a:p>
              <a:pPr algn="ctr" defTabSz="827690">
                <a:lnSpc>
                  <a:spcPct val="90000"/>
                </a:lnSpc>
                <a:spcBef>
                  <a:spcPct val="0"/>
                </a:spcBef>
                <a:spcAft>
                  <a:spcPct val="35000"/>
                </a:spcAft>
              </a:pPr>
              <a:r>
                <a:rPr lang="en-US" sz="1862" dirty="0">
                  <a:latin typeface="Segoe UI" pitchFamily="34" charset="0"/>
                  <a:ea typeface="Segoe UI" pitchFamily="34" charset="0"/>
                  <a:cs typeface="Segoe UI" pitchFamily="34" charset="0"/>
                </a:rPr>
                <a:t>Recovery times range from </a:t>
              </a:r>
              <a:r>
                <a:rPr lang="en-US" sz="1862" b="1" dirty="0">
                  <a:latin typeface="Segoe UI" pitchFamily="34" charset="0"/>
                  <a:ea typeface="Segoe UI" pitchFamily="34" charset="0"/>
                  <a:cs typeface="Segoe UI" pitchFamily="34" charset="0"/>
                </a:rPr>
                <a:t>1hr </a:t>
              </a:r>
              <a:r>
                <a:rPr lang="en-US" sz="1862" dirty="0">
                  <a:latin typeface="Segoe UI" pitchFamily="34" charset="0"/>
                  <a:ea typeface="Segoe UI" pitchFamily="34" charset="0"/>
                  <a:cs typeface="Segoe UI" pitchFamily="34" charset="0"/>
                </a:rPr>
                <a:t>to </a:t>
              </a:r>
              <a:r>
                <a:rPr lang="en-US" sz="1862" b="1" dirty="0">
                  <a:latin typeface="Segoe UI" pitchFamily="34" charset="0"/>
                  <a:ea typeface="Segoe UI" pitchFamily="34" charset="0"/>
                  <a:cs typeface="Segoe UI" pitchFamily="34" charset="0"/>
                </a:rPr>
                <a:t>9hrs</a:t>
              </a:r>
              <a:endParaRPr lang="en-US" sz="1862" dirty="0">
                <a:latin typeface="Segoe UI" pitchFamily="34" charset="0"/>
                <a:ea typeface="Segoe UI" pitchFamily="34" charset="0"/>
                <a:cs typeface="Segoe UI" pitchFamily="34" charset="0"/>
              </a:endParaRPr>
            </a:p>
          </p:txBody>
        </p:sp>
      </p:grpSp>
      <p:grpSp>
        <p:nvGrpSpPr>
          <p:cNvPr id="22" name="Group 21"/>
          <p:cNvGrpSpPr/>
          <p:nvPr/>
        </p:nvGrpSpPr>
        <p:grpSpPr>
          <a:xfrm>
            <a:off x="3010618" y="1244219"/>
            <a:ext cx="2355738" cy="4552479"/>
            <a:chOff x="2866805" y="955186"/>
            <a:chExt cx="2403942" cy="4645634"/>
          </a:xfrm>
        </p:grpSpPr>
        <p:sp>
          <p:nvSpPr>
            <p:cNvPr id="12" name="Freeform 11"/>
            <p:cNvSpPr/>
            <p:nvPr/>
          </p:nvSpPr>
          <p:spPr>
            <a:xfrm>
              <a:off x="2866805" y="955186"/>
              <a:ext cx="2403942" cy="4645634"/>
            </a:xfrm>
            <a:custGeom>
              <a:avLst/>
              <a:gdLst>
                <a:gd name="connsiteX0" fmla="*/ 0 w 2403942"/>
                <a:gd name="connsiteY0" fmla="*/ 240394 h 4645634"/>
                <a:gd name="connsiteX1" fmla="*/ 240394 w 2403942"/>
                <a:gd name="connsiteY1" fmla="*/ 0 h 4645634"/>
                <a:gd name="connsiteX2" fmla="*/ 2163548 w 2403942"/>
                <a:gd name="connsiteY2" fmla="*/ 0 h 4645634"/>
                <a:gd name="connsiteX3" fmla="*/ 2403942 w 2403942"/>
                <a:gd name="connsiteY3" fmla="*/ 240394 h 4645634"/>
                <a:gd name="connsiteX4" fmla="*/ 2403942 w 2403942"/>
                <a:gd name="connsiteY4" fmla="*/ 4405240 h 4645634"/>
                <a:gd name="connsiteX5" fmla="*/ 2163548 w 2403942"/>
                <a:gd name="connsiteY5" fmla="*/ 4645634 h 4645634"/>
                <a:gd name="connsiteX6" fmla="*/ 240394 w 2403942"/>
                <a:gd name="connsiteY6" fmla="*/ 4645634 h 4645634"/>
                <a:gd name="connsiteX7" fmla="*/ 0 w 2403942"/>
                <a:gd name="connsiteY7" fmla="*/ 4405240 h 4645634"/>
                <a:gd name="connsiteX8" fmla="*/ 0 w 2403942"/>
                <a:gd name="connsiteY8" fmla="*/ 240394 h 464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942" h="4645634">
                  <a:moveTo>
                    <a:pt x="0" y="240394"/>
                  </a:moveTo>
                  <a:cubicBezTo>
                    <a:pt x="0" y="107628"/>
                    <a:pt x="107628" y="0"/>
                    <a:pt x="240394" y="0"/>
                  </a:cubicBezTo>
                  <a:lnTo>
                    <a:pt x="2163548" y="0"/>
                  </a:lnTo>
                  <a:cubicBezTo>
                    <a:pt x="2296314" y="0"/>
                    <a:pt x="2403942" y="107628"/>
                    <a:pt x="2403942" y="240394"/>
                  </a:cubicBezTo>
                  <a:lnTo>
                    <a:pt x="2403942" y="4405240"/>
                  </a:lnTo>
                  <a:cubicBezTo>
                    <a:pt x="2403942" y="4538006"/>
                    <a:pt x="2296314" y="4645634"/>
                    <a:pt x="2163548" y="4645634"/>
                  </a:cubicBezTo>
                  <a:lnTo>
                    <a:pt x="240394" y="4645634"/>
                  </a:lnTo>
                  <a:cubicBezTo>
                    <a:pt x="107628" y="4645634"/>
                    <a:pt x="0" y="4538006"/>
                    <a:pt x="0" y="4405240"/>
                  </a:cubicBezTo>
                  <a:lnTo>
                    <a:pt x="0" y="240394"/>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74673" tIns="74673" rIns="74673" bIns="3261407" numCol="1" spcCol="1270" anchor="ctr" anchorCtr="0">
              <a:noAutofit/>
            </a:bodyPr>
            <a:lstStyle/>
            <a:p>
              <a:pPr algn="ctr" defTabSz="871252">
                <a:lnSpc>
                  <a:spcPct val="90000"/>
                </a:lnSpc>
                <a:spcBef>
                  <a:spcPct val="0"/>
                </a:spcBef>
                <a:spcAft>
                  <a:spcPct val="35000"/>
                </a:spcAft>
              </a:pPr>
              <a:r>
                <a:rPr lang="en-US" sz="1960" dirty="0"/>
                <a:t>Cost of Disruption</a:t>
              </a:r>
            </a:p>
          </p:txBody>
        </p:sp>
        <p:sp>
          <p:nvSpPr>
            <p:cNvPr id="13" name="Freeform 12"/>
            <p:cNvSpPr/>
            <p:nvPr/>
          </p:nvSpPr>
          <p:spPr>
            <a:xfrm>
              <a:off x="3107199" y="2350237"/>
              <a:ext cx="1923153" cy="1400722"/>
            </a:xfrm>
            <a:custGeom>
              <a:avLst/>
              <a:gdLst>
                <a:gd name="connsiteX0" fmla="*/ 0 w 1923153"/>
                <a:gd name="connsiteY0" fmla="*/ 140072 h 1400722"/>
                <a:gd name="connsiteX1" fmla="*/ 140072 w 1923153"/>
                <a:gd name="connsiteY1" fmla="*/ 0 h 1400722"/>
                <a:gd name="connsiteX2" fmla="*/ 1783081 w 1923153"/>
                <a:gd name="connsiteY2" fmla="*/ 0 h 1400722"/>
                <a:gd name="connsiteX3" fmla="*/ 1923153 w 1923153"/>
                <a:gd name="connsiteY3" fmla="*/ 140072 h 1400722"/>
                <a:gd name="connsiteX4" fmla="*/ 1923153 w 1923153"/>
                <a:gd name="connsiteY4" fmla="*/ 1260650 h 1400722"/>
                <a:gd name="connsiteX5" fmla="*/ 1783081 w 1923153"/>
                <a:gd name="connsiteY5" fmla="*/ 1400722 h 1400722"/>
                <a:gd name="connsiteX6" fmla="*/ 140072 w 1923153"/>
                <a:gd name="connsiteY6" fmla="*/ 1400722 h 1400722"/>
                <a:gd name="connsiteX7" fmla="*/ 0 w 1923153"/>
                <a:gd name="connsiteY7" fmla="*/ 1260650 h 1400722"/>
                <a:gd name="connsiteX8" fmla="*/ 0 w 1923153"/>
                <a:gd name="connsiteY8" fmla="*/ 140072 h 1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153" h="1400722">
                  <a:moveTo>
                    <a:pt x="0" y="140072"/>
                  </a:moveTo>
                  <a:cubicBezTo>
                    <a:pt x="0" y="62712"/>
                    <a:pt x="62712" y="0"/>
                    <a:pt x="140072" y="0"/>
                  </a:cubicBezTo>
                  <a:lnTo>
                    <a:pt x="1783081" y="0"/>
                  </a:lnTo>
                  <a:cubicBezTo>
                    <a:pt x="1860441" y="0"/>
                    <a:pt x="1923153" y="62712"/>
                    <a:pt x="1923153" y="140072"/>
                  </a:cubicBezTo>
                  <a:lnTo>
                    <a:pt x="1923153" y="1260650"/>
                  </a:lnTo>
                  <a:cubicBezTo>
                    <a:pt x="1923153" y="1338010"/>
                    <a:pt x="1860441" y="1400722"/>
                    <a:pt x="1783081" y="1400722"/>
                  </a:cubicBezTo>
                  <a:lnTo>
                    <a:pt x="140072" y="1400722"/>
                  </a:lnTo>
                  <a:cubicBezTo>
                    <a:pt x="62712" y="1400722"/>
                    <a:pt x="0" y="1338010"/>
                    <a:pt x="0" y="1260650"/>
                  </a:cubicBezTo>
                  <a:lnTo>
                    <a:pt x="0" y="140072"/>
                  </a:lnTo>
                  <a:close/>
                </a:path>
              </a:pathLst>
            </a:cu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spcFirstLastPara="0" vert="horz" wrap="square" lIns="87495" tIns="75673" rIns="87495" bIns="75673" numCol="1" spcCol="1270" anchor="ctr" anchorCtr="0">
              <a:noAutofit/>
            </a:bodyPr>
            <a:lstStyle/>
            <a:p>
              <a:pPr algn="ctr" defTabSz="827690">
                <a:lnSpc>
                  <a:spcPct val="90000"/>
                </a:lnSpc>
                <a:spcBef>
                  <a:spcPct val="0"/>
                </a:spcBef>
                <a:spcAft>
                  <a:spcPct val="35000"/>
                </a:spcAft>
              </a:pPr>
              <a:r>
                <a:rPr lang="en-US" sz="1862" dirty="0">
                  <a:latin typeface="Segoe UI" pitchFamily="34" charset="0"/>
                  <a:ea typeface="Segoe UI" pitchFamily="34" charset="0"/>
                  <a:cs typeface="Segoe UI" pitchFamily="34" charset="0"/>
                </a:rPr>
                <a:t>Average cost of the disruption is </a:t>
              </a:r>
              <a:r>
                <a:rPr lang="en-US" sz="1862" b="1" dirty="0">
                  <a:latin typeface="Segoe UI" pitchFamily="34" charset="0"/>
                  <a:ea typeface="Segoe UI" pitchFamily="34" charset="0"/>
                  <a:cs typeface="Segoe UI" pitchFamily="34" charset="0"/>
                </a:rPr>
                <a:t>$1.5M/hour</a:t>
              </a:r>
              <a:endParaRPr lang="en-US" sz="1862" b="1" dirty="0"/>
            </a:p>
          </p:txBody>
        </p:sp>
        <p:sp>
          <p:nvSpPr>
            <p:cNvPr id="14" name="Freeform 13"/>
            <p:cNvSpPr/>
            <p:nvPr/>
          </p:nvSpPr>
          <p:spPr>
            <a:xfrm>
              <a:off x="3107199" y="3944434"/>
              <a:ext cx="1923153" cy="1400722"/>
            </a:xfrm>
            <a:custGeom>
              <a:avLst/>
              <a:gdLst>
                <a:gd name="connsiteX0" fmla="*/ 0 w 1923153"/>
                <a:gd name="connsiteY0" fmla="*/ 140072 h 1400722"/>
                <a:gd name="connsiteX1" fmla="*/ 140072 w 1923153"/>
                <a:gd name="connsiteY1" fmla="*/ 0 h 1400722"/>
                <a:gd name="connsiteX2" fmla="*/ 1783081 w 1923153"/>
                <a:gd name="connsiteY2" fmla="*/ 0 h 1400722"/>
                <a:gd name="connsiteX3" fmla="*/ 1923153 w 1923153"/>
                <a:gd name="connsiteY3" fmla="*/ 140072 h 1400722"/>
                <a:gd name="connsiteX4" fmla="*/ 1923153 w 1923153"/>
                <a:gd name="connsiteY4" fmla="*/ 1260650 h 1400722"/>
                <a:gd name="connsiteX5" fmla="*/ 1783081 w 1923153"/>
                <a:gd name="connsiteY5" fmla="*/ 1400722 h 1400722"/>
                <a:gd name="connsiteX6" fmla="*/ 140072 w 1923153"/>
                <a:gd name="connsiteY6" fmla="*/ 1400722 h 1400722"/>
                <a:gd name="connsiteX7" fmla="*/ 0 w 1923153"/>
                <a:gd name="connsiteY7" fmla="*/ 1260650 h 1400722"/>
                <a:gd name="connsiteX8" fmla="*/ 0 w 1923153"/>
                <a:gd name="connsiteY8" fmla="*/ 140072 h 1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153" h="1400722">
                  <a:moveTo>
                    <a:pt x="0" y="140072"/>
                  </a:moveTo>
                  <a:cubicBezTo>
                    <a:pt x="0" y="62712"/>
                    <a:pt x="62712" y="0"/>
                    <a:pt x="140072" y="0"/>
                  </a:cubicBezTo>
                  <a:lnTo>
                    <a:pt x="1783081" y="0"/>
                  </a:lnTo>
                  <a:cubicBezTo>
                    <a:pt x="1860441" y="0"/>
                    <a:pt x="1923153" y="62712"/>
                    <a:pt x="1923153" y="140072"/>
                  </a:cubicBezTo>
                  <a:lnTo>
                    <a:pt x="1923153" y="1260650"/>
                  </a:lnTo>
                  <a:cubicBezTo>
                    <a:pt x="1923153" y="1338010"/>
                    <a:pt x="1860441" y="1400722"/>
                    <a:pt x="1783081" y="1400722"/>
                  </a:cubicBezTo>
                  <a:lnTo>
                    <a:pt x="140072" y="1400722"/>
                  </a:lnTo>
                  <a:cubicBezTo>
                    <a:pt x="62712" y="1400722"/>
                    <a:pt x="0" y="1338010"/>
                    <a:pt x="0" y="1260650"/>
                  </a:cubicBezTo>
                  <a:lnTo>
                    <a:pt x="0" y="140072"/>
                  </a:lnTo>
                  <a:close/>
                </a:path>
              </a:pathLst>
            </a:cu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spcFirstLastPara="0" vert="horz" wrap="square" lIns="87495" tIns="75673" rIns="87495" bIns="75673" numCol="1" spcCol="1270" anchor="ctr" anchorCtr="0">
              <a:noAutofit/>
            </a:bodyPr>
            <a:lstStyle/>
            <a:p>
              <a:pPr algn="ctr" defTabSz="827690">
                <a:lnSpc>
                  <a:spcPct val="90000"/>
                </a:lnSpc>
                <a:spcBef>
                  <a:spcPct val="0"/>
                </a:spcBef>
                <a:spcAft>
                  <a:spcPct val="35000"/>
                </a:spcAft>
              </a:pPr>
              <a:r>
                <a:rPr lang="en-US" sz="1862" b="1" dirty="0">
                  <a:latin typeface="Segoe UI" pitchFamily="34" charset="0"/>
                  <a:ea typeface="Segoe UI" pitchFamily="34" charset="0"/>
                  <a:cs typeface="Segoe UI" pitchFamily="34" charset="0"/>
                </a:rPr>
                <a:t>4 in 10 </a:t>
              </a:r>
              <a:r>
                <a:rPr lang="en-US" sz="1862" dirty="0">
                  <a:latin typeface="Segoe UI" pitchFamily="34" charset="0"/>
                  <a:ea typeface="Segoe UI" pitchFamily="34" charset="0"/>
                  <a:cs typeface="Segoe UI" pitchFamily="34" charset="0"/>
                </a:rPr>
                <a:t>businesses do not reopen after a major disaster</a:t>
              </a:r>
            </a:p>
          </p:txBody>
        </p:sp>
      </p:grpSp>
      <p:grpSp>
        <p:nvGrpSpPr>
          <p:cNvPr id="23" name="Group 22"/>
          <p:cNvGrpSpPr/>
          <p:nvPr/>
        </p:nvGrpSpPr>
        <p:grpSpPr>
          <a:xfrm>
            <a:off x="5543037" y="1244219"/>
            <a:ext cx="2355738" cy="4552479"/>
            <a:chOff x="5451043" y="955186"/>
            <a:chExt cx="2403942" cy="4645634"/>
          </a:xfrm>
        </p:grpSpPr>
        <p:sp>
          <p:nvSpPr>
            <p:cNvPr id="15" name="Freeform 14"/>
            <p:cNvSpPr/>
            <p:nvPr/>
          </p:nvSpPr>
          <p:spPr>
            <a:xfrm>
              <a:off x="5451043" y="955186"/>
              <a:ext cx="2403942" cy="4645634"/>
            </a:xfrm>
            <a:custGeom>
              <a:avLst/>
              <a:gdLst>
                <a:gd name="connsiteX0" fmla="*/ 0 w 2403942"/>
                <a:gd name="connsiteY0" fmla="*/ 240394 h 4645634"/>
                <a:gd name="connsiteX1" fmla="*/ 240394 w 2403942"/>
                <a:gd name="connsiteY1" fmla="*/ 0 h 4645634"/>
                <a:gd name="connsiteX2" fmla="*/ 2163548 w 2403942"/>
                <a:gd name="connsiteY2" fmla="*/ 0 h 4645634"/>
                <a:gd name="connsiteX3" fmla="*/ 2403942 w 2403942"/>
                <a:gd name="connsiteY3" fmla="*/ 240394 h 4645634"/>
                <a:gd name="connsiteX4" fmla="*/ 2403942 w 2403942"/>
                <a:gd name="connsiteY4" fmla="*/ 4405240 h 4645634"/>
                <a:gd name="connsiteX5" fmla="*/ 2163548 w 2403942"/>
                <a:gd name="connsiteY5" fmla="*/ 4645634 h 4645634"/>
                <a:gd name="connsiteX6" fmla="*/ 240394 w 2403942"/>
                <a:gd name="connsiteY6" fmla="*/ 4645634 h 4645634"/>
                <a:gd name="connsiteX7" fmla="*/ 0 w 2403942"/>
                <a:gd name="connsiteY7" fmla="*/ 4405240 h 4645634"/>
                <a:gd name="connsiteX8" fmla="*/ 0 w 2403942"/>
                <a:gd name="connsiteY8" fmla="*/ 240394 h 464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942" h="4645634">
                  <a:moveTo>
                    <a:pt x="0" y="240394"/>
                  </a:moveTo>
                  <a:cubicBezTo>
                    <a:pt x="0" y="107628"/>
                    <a:pt x="107628" y="0"/>
                    <a:pt x="240394" y="0"/>
                  </a:cubicBezTo>
                  <a:lnTo>
                    <a:pt x="2163548" y="0"/>
                  </a:lnTo>
                  <a:cubicBezTo>
                    <a:pt x="2296314" y="0"/>
                    <a:pt x="2403942" y="107628"/>
                    <a:pt x="2403942" y="240394"/>
                  </a:cubicBezTo>
                  <a:lnTo>
                    <a:pt x="2403942" y="4405240"/>
                  </a:lnTo>
                  <a:cubicBezTo>
                    <a:pt x="2403942" y="4538006"/>
                    <a:pt x="2296314" y="4645634"/>
                    <a:pt x="2163548" y="4645634"/>
                  </a:cubicBezTo>
                  <a:lnTo>
                    <a:pt x="240394" y="4645634"/>
                  </a:lnTo>
                  <a:cubicBezTo>
                    <a:pt x="107628" y="4645634"/>
                    <a:pt x="0" y="4538006"/>
                    <a:pt x="0" y="4405240"/>
                  </a:cubicBezTo>
                  <a:lnTo>
                    <a:pt x="0" y="240394"/>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74673" tIns="74673" rIns="74673" bIns="3261407" numCol="1" spcCol="1270" anchor="ctr" anchorCtr="0">
              <a:noAutofit/>
            </a:bodyPr>
            <a:lstStyle/>
            <a:p>
              <a:pPr algn="ctr" defTabSz="871252">
                <a:lnSpc>
                  <a:spcPct val="90000"/>
                </a:lnSpc>
                <a:spcBef>
                  <a:spcPct val="0"/>
                </a:spcBef>
                <a:spcAft>
                  <a:spcPct val="35000"/>
                </a:spcAft>
              </a:pPr>
              <a:r>
                <a:rPr lang="en-US" sz="1960" dirty="0"/>
                <a:t>Brand &amp; Equity</a:t>
              </a:r>
            </a:p>
          </p:txBody>
        </p:sp>
        <p:sp>
          <p:nvSpPr>
            <p:cNvPr id="16" name="Freeform 15"/>
            <p:cNvSpPr/>
            <p:nvPr/>
          </p:nvSpPr>
          <p:spPr>
            <a:xfrm>
              <a:off x="5691437" y="2350237"/>
              <a:ext cx="1923153" cy="1400722"/>
            </a:xfrm>
            <a:custGeom>
              <a:avLst/>
              <a:gdLst>
                <a:gd name="connsiteX0" fmla="*/ 0 w 1923153"/>
                <a:gd name="connsiteY0" fmla="*/ 140072 h 1400722"/>
                <a:gd name="connsiteX1" fmla="*/ 140072 w 1923153"/>
                <a:gd name="connsiteY1" fmla="*/ 0 h 1400722"/>
                <a:gd name="connsiteX2" fmla="*/ 1783081 w 1923153"/>
                <a:gd name="connsiteY2" fmla="*/ 0 h 1400722"/>
                <a:gd name="connsiteX3" fmla="*/ 1923153 w 1923153"/>
                <a:gd name="connsiteY3" fmla="*/ 140072 h 1400722"/>
                <a:gd name="connsiteX4" fmla="*/ 1923153 w 1923153"/>
                <a:gd name="connsiteY4" fmla="*/ 1260650 h 1400722"/>
                <a:gd name="connsiteX5" fmla="*/ 1783081 w 1923153"/>
                <a:gd name="connsiteY5" fmla="*/ 1400722 h 1400722"/>
                <a:gd name="connsiteX6" fmla="*/ 140072 w 1923153"/>
                <a:gd name="connsiteY6" fmla="*/ 1400722 h 1400722"/>
                <a:gd name="connsiteX7" fmla="*/ 0 w 1923153"/>
                <a:gd name="connsiteY7" fmla="*/ 1260650 h 1400722"/>
                <a:gd name="connsiteX8" fmla="*/ 0 w 1923153"/>
                <a:gd name="connsiteY8" fmla="*/ 140072 h 1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153" h="1400722">
                  <a:moveTo>
                    <a:pt x="0" y="140072"/>
                  </a:moveTo>
                  <a:cubicBezTo>
                    <a:pt x="0" y="62712"/>
                    <a:pt x="62712" y="0"/>
                    <a:pt x="140072" y="0"/>
                  </a:cubicBezTo>
                  <a:lnTo>
                    <a:pt x="1783081" y="0"/>
                  </a:lnTo>
                  <a:cubicBezTo>
                    <a:pt x="1860441" y="0"/>
                    <a:pt x="1923153" y="62712"/>
                    <a:pt x="1923153" y="140072"/>
                  </a:cubicBezTo>
                  <a:lnTo>
                    <a:pt x="1923153" y="1260650"/>
                  </a:lnTo>
                  <a:cubicBezTo>
                    <a:pt x="1923153" y="1338010"/>
                    <a:pt x="1860441" y="1400722"/>
                    <a:pt x="1783081" y="1400722"/>
                  </a:cubicBezTo>
                  <a:lnTo>
                    <a:pt x="140072" y="1400722"/>
                  </a:lnTo>
                  <a:cubicBezTo>
                    <a:pt x="62712" y="1400722"/>
                    <a:pt x="0" y="1338010"/>
                    <a:pt x="0" y="1260650"/>
                  </a:cubicBezTo>
                  <a:lnTo>
                    <a:pt x="0" y="140072"/>
                  </a:lnTo>
                  <a:close/>
                </a:path>
              </a:pathLst>
            </a:custGeom>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txBody>
            <a:bodyPr spcFirstLastPara="0" vert="horz" wrap="square" lIns="87495" tIns="75673" rIns="87495" bIns="75673" numCol="1" spcCol="1270" anchor="ctr" anchorCtr="0">
              <a:noAutofit/>
            </a:bodyPr>
            <a:lstStyle/>
            <a:p>
              <a:pPr algn="ctr" defTabSz="827690">
                <a:lnSpc>
                  <a:spcPct val="90000"/>
                </a:lnSpc>
                <a:spcBef>
                  <a:spcPct val="0"/>
                </a:spcBef>
                <a:spcAft>
                  <a:spcPct val="35000"/>
                </a:spcAft>
              </a:pPr>
              <a:r>
                <a:rPr lang="en-US" sz="1862" dirty="0">
                  <a:latin typeface="Segoe UI" pitchFamily="34" charset="0"/>
                  <a:ea typeface="Segoe UI" pitchFamily="34" charset="0"/>
                  <a:cs typeface="Segoe UI" pitchFamily="34" charset="0"/>
                </a:rPr>
                <a:t>Loss of </a:t>
              </a:r>
              <a:r>
                <a:rPr lang="en-US" sz="1862" b="1" dirty="0">
                  <a:latin typeface="Segoe UI" pitchFamily="34" charset="0"/>
                  <a:ea typeface="Segoe UI" pitchFamily="34" charset="0"/>
                  <a:cs typeface="Segoe UI" pitchFamily="34" charset="0"/>
                </a:rPr>
                <a:t>reputation</a:t>
              </a:r>
              <a:r>
                <a:rPr lang="en-US" sz="1862" dirty="0">
                  <a:latin typeface="Segoe UI" pitchFamily="34" charset="0"/>
                  <a:ea typeface="Segoe UI" pitchFamily="34" charset="0"/>
                  <a:cs typeface="Segoe UI" pitchFamily="34" charset="0"/>
                </a:rPr>
                <a:t> is often  irreparable</a:t>
              </a:r>
              <a:endParaRPr lang="en-US" sz="1862" dirty="0"/>
            </a:p>
          </p:txBody>
        </p:sp>
        <p:sp>
          <p:nvSpPr>
            <p:cNvPr id="17" name="Freeform 16"/>
            <p:cNvSpPr/>
            <p:nvPr/>
          </p:nvSpPr>
          <p:spPr>
            <a:xfrm>
              <a:off x="5691437" y="3966455"/>
              <a:ext cx="1923153" cy="1400722"/>
            </a:xfrm>
            <a:custGeom>
              <a:avLst/>
              <a:gdLst>
                <a:gd name="connsiteX0" fmla="*/ 0 w 1923153"/>
                <a:gd name="connsiteY0" fmla="*/ 140072 h 1400722"/>
                <a:gd name="connsiteX1" fmla="*/ 140072 w 1923153"/>
                <a:gd name="connsiteY1" fmla="*/ 0 h 1400722"/>
                <a:gd name="connsiteX2" fmla="*/ 1783081 w 1923153"/>
                <a:gd name="connsiteY2" fmla="*/ 0 h 1400722"/>
                <a:gd name="connsiteX3" fmla="*/ 1923153 w 1923153"/>
                <a:gd name="connsiteY3" fmla="*/ 140072 h 1400722"/>
                <a:gd name="connsiteX4" fmla="*/ 1923153 w 1923153"/>
                <a:gd name="connsiteY4" fmla="*/ 1260650 h 1400722"/>
                <a:gd name="connsiteX5" fmla="*/ 1783081 w 1923153"/>
                <a:gd name="connsiteY5" fmla="*/ 1400722 h 1400722"/>
                <a:gd name="connsiteX6" fmla="*/ 140072 w 1923153"/>
                <a:gd name="connsiteY6" fmla="*/ 1400722 h 1400722"/>
                <a:gd name="connsiteX7" fmla="*/ 0 w 1923153"/>
                <a:gd name="connsiteY7" fmla="*/ 1260650 h 1400722"/>
                <a:gd name="connsiteX8" fmla="*/ 0 w 1923153"/>
                <a:gd name="connsiteY8" fmla="*/ 140072 h 1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153" h="1400722">
                  <a:moveTo>
                    <a:pt x="0" y="140072"/>
                  </a:moveTo>
                  <a:cubicBezTo>
                    <a:pt x="0" y="62712"/>
                    <a:pt x="62712" y="0"/>
                    <a:pt x="140072" y="0"/>
                  </a:cubicBezTo>
                  <a:lnTo>
                    <a:pt x="1783081" y="0"/>
                  </a:lnTo>
                  <a:cubicBezTo>
                    <a:pt x="1860441" y="0"/>
                    <a:pt x="1923153" y="62712"/>
                    <a:pt x="1923153" y="140072"/>
                  </a:cubicBezTo>
                  <a:lnTo>
                    <a:pt x="1923153" y="1260650"/>
                  </a:lnTo>
                  <a:cubicBezTo>
                    <a:pt x="1923153" y="1338010"/>
                    <a:pt x="1860441" y="1400722"/>
                    <a:pt x="1783081" y="1400722"/>
                  </a:cubicBezTo>
                  <a:lnTo>
                    <a:pt x="140072" y="1400722"/>
                  </a:lnTo>
                  <a:cubicBezTo>
                    <a:pt x="62712" y="1400722"/>
                    <a:pt x="0" y="1338010"/>
                    <a:pt x="0" y="1260650"/>
                  </a:cubicBezTo>
                  <a:lnTo>
                    <a:pt x="0" y="140072"/>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87495" tIns="75673" rIns="87495" bIns="75673" numCol="1" spcCol="1270" anchor="ctr" anchorCtr="0">
              <a:noAutofit/>
            </a:bodyPr>
            <a:lstStyle/>
            <a:p>
              <a:pPr algn="ctr" defTabSz="827690">
                <a:lnSpc>
                  <a:spcPct val="90000"/>
                </a:lnSpc>
                <a:spcBef>
                  <a:spcPct val="0"/>
                </a:spcBef>
                <a:spcAft>
                  <a:spcPct val="35000"/>
                </a:spcAft>
              </a:pPr>
              <a:r>
                <a:rPr lang="en-US" sz="1862" dirty="0">
                  <a:latin typeface="Segoe UI" pitchFamily="34" charset="0"/>
                  <a:ea typeface="Segoe UI" pitchFamily="34" charset="0"/>
                  <a:cs typeface="Segoe UI" pitchFamily="34" charset="0"/>
                </a:rPr>
                <a:t>Customer trust and brand severely impacted</a:t>
              </a:r>
            </a:p>
          </p:txBody>
        </p:sp>
      </p:grpSp>
      <p:grpSp>
        <p:nvGrpSpPr>
          <p:cNvPr id="24" name="Group 23"/>
          <p:cNvGrpSpPr/>
          <p:nvPr/>
        </p:nvGrpSpPr>
        <p:grpSpPr>
          <a:xfrm>
            <a:off x="8075455" y="1244219"/>
            <a:ext cx="2355738" cy="4552479"/>
            <a:chOff x="8035281" y="955186"/>
            <a:chExt cx="2403942" cy="4645634"/>
          </a:xfrm>
        </p:grpSpPr>
        <p:sp>
          <p:nvSpPr>
            <p:cNvPr id="18" name="Freeform 17"/>
            <p:cNvSpPr/>
            <p:nvPr/>
          </p:nvSpPr>
          <p:spPr>
            <a:xfrm>
              <a:off x="8035281" y="955186"/>
              <a:ext cx="2403942" cy="4645634"/>
            </a:xfrm>
            <a:custGeom>
              <a:avLst/>
              <a:gdLst>
                <a:gd name="connsiteX0" fmla="*/ 0 w 2403942"/>
                <a:gd name="connsiteY0" fmla="*/ 240394 h 4645634"/>
                <a:gd name="connsiteX1" fmla="*/ 240394 w 2403942"/>
                <a:gd name="connsiteY1" fmla="*/ 0 h 4645634"/>
                <a:gd name="connsiteX2" fmla="*/ 2163548 w 2403942"/>
                <a:gd name="connsiteY2" fmla="*/ 0 h 4645634"/>
                <a:gd name="connsiteX3" fmla="*/ 2403942 w 2403942"/>
                <a:gd name="connsiteY3" fmla="*/ 240394 h 4645634"/>
                <a:gd name="connsiteX4" fmla="*/ 2403942 w 2403942"/>
                <a:gd name="connsiteY4" fmla="*/ 4405240 h 4645634"/>
                <a:gd name="connsiteX5" fmla="*/ 2163548 w 2403942"/>
                <a:gd name="connsiteY5" fmla="*/ 4645634 h 4645634"/>
                <a:gd name="connsiteX6" fmla="*/ 240394 w 2403942"/>
                <a:gd name="connsiteY6" fmla="*/ 4645634 h 4645634"/>
                <a:gd name="connsiteX7" fmla="*/ 0 w 2403942"/>
                <a:gd name="connsiteY7" fmla="*/ 4405240 h 4645634"/>
                <a:gd name="connsiteX8" fmla="*/ 0 w 2403942"/>
                <a:gd name="connsiteY8" fmla="*/ 240394 h 464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942" h="4645634">
                  <a:moveTo>
                    <a:pt x="0" y="240394"/>
                  </a:moveTo>
                  <a:cubicBezTo>
                    <a:pt x="0" y="107628"/>
                    <a:pt x="107628" y="0"/>
                    <a:pt x="240394" y="0"/>
                  </a:cubicBezTo>
                  <a:lnTo>
                    <a:pt x="2163548" y="0"/>
                  </a:lnTo>
                  <a:cubicBezTo>
                    <a:pt x="2296314" y="0"/>
                    <a:pt x="2403942" y="107628"/>
                    <a:pt x="2403942" y="240394"/>
                  </a:cubicBezTo>
                  <a:lnTo>
                    <a:pt x="2403942" y="4405240"/>
                  </a:lnTo>
                  <a:cubicBezTo>
                    <a:pt x="2403942" y="4538006"/>
                    <a:pt x="2296314" y="4645634"/>
                    <a:pt x="2163548" y="4645634"/>
                  </a:cubicBezTo>
                  <a:lnTo>
                    <a:pt x="240394" y="4645634"/>
                  </a:lnTo>
                  <a:cubicBezTo>
                    <a:pt x="107628" y="4645634"/>
                    <a:pt x="0" y="4538006"/>
                    <a:pt x="0" y="4405240"/>
                  </a:cubicBezTo>
                  <a:lnTo>
                    <a:pt x="0" y="240394"/>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74673" tIns="74673" rIns="74673" bIns="3261407" numCol="1" spcCol="1270" anchor="ctr" anchorCtr="0">
              <a:noAutofit/>
            </a:bodyPr>
            <a:lstStyle/>
            <a:p>
              <a:pPr algn="ctr" defTabSz="871252">
                <a:lnSpc>
                  <a:spcPct val="90000"/>
                </a:lnSpc>
                <a:spcBef>
                  <a:spcPct val="0"/>
                </a:spcBef>
                <a:spcAft>
                  <a:spcPct val="35000"/>
                </a:spcAft>
              </a:pPr>
              <a:r>
                <a:rPr lang="en-US" sz="1960" dirty="0"/>
                <a:t>Compliance</a:t>
              </a:r>
            </a:p>
          </p:txBody>
        </p:sp>
        <p:sp>
          <p:nvSpPr>
            <p:cNvPr id="19" name="Freeform 18"/>
            <p:cNvSpPr/>
            <p:nvPr/>
          </p:nvSpPr>
          <p:spPr>
            <a:xfrm>
              <a:off x="8275675" y="2350237"/>
              <a:ext cx="1923153" cy="1400722"/>
            </a:xfrm>
            <a:custGeom>
              <a:avLst/>
              <a:gdLst>
                <a:gd name="connsiteX0" fmla="*/ 0 w 1923153"/>
                <a:gd name="connsiteY0" fmla="*/ 140072 h 1400722"/>
                <a:gd name="connsiteX1" fmla="*/ 140072 w 1923153"/>
                <a:gd name="connsiteY1" fmla="*/ 0 h 1400722"/>
                <a:gd name="connsiteX2" fmla="*/ 1783081 w 1923153"/>
                <a:gd name="connsiteY2" fmla="*/ 0 h 1400722"/>
                <a:gd name="connsiteX3" fmla="*/ 1923153 w 1923153"/>
                <a:gd name="connsiteY3" fmla="*/ 140072 h 1400722"/>
                <a:gd name="connsiteX4" fmla="*/ 1923153 w 1923153"/>
                <a:gd name="connsiteY4" fmla="*/ 1260650 h 1400722"/>
                <a:gd name="connsiteX5" fmla="*/ 1783081 w 1923153"/>
                <a:gd name="connsiteY5" fmla="*/ 1400722 h 1400722"/>
                <a:gd name="connsiteX6" fmla="*/ 140072 w 1923153"/>
                <a:gd name="connsiteY6" fmla="*/ 1400722 h 1400722"/>
                <a:gd name="connsiteX7" fmla="*/ 0 w 1923153"/>
                <a:gd name="connsiteY7" fmla="*/ 1260650 h 1400722"/>
                <a:gd name="connsiteX8" fmla="*/ 0 w 1923153"/>
                <a:gd name="connsiteY8" fmla="*/ 140072 h 1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153" h="1400722">
                  <a:moveTo>
                    <a:pt x="0" y="140072"/>
                  </a:moveTo>
                  <a:cubicBezTo>
                    <a:pt x="0" y="62712"/>
                    <a:pt x="62712" y="0"/>
                    <a:pt x="140072" y="0"/>
                  </a:cubicBezTo>
                  <a:lnTo>
                    <a:pt x="1783081" y="0"/>
                  </a:lnTo>
                  <a:cubicBezTo>
                    <a:pt x="1860441" y="0"/>
                    <a:pt x="1923153" y="62712"/>
                    <a:pt x="1923153" y="140072"/>
                  </a:cubicBezTo>
                  <a:lnTo>
                    <a:pt x="1923153" y="1260650"/>
                  </a:lnTo>
                  <a:cubicBezTo>
                    <a:pt x="1923153" y="1338010"/>
                    <a:pt x="1860441" y="1400722"/>
                    <a:pt x="1783081" y="1400722"/>
                  </a:cubicBezTo>
                  <a:lnTo>
                    <a:pt x="140072" y="1400722"/>
                  </a:lnTo>
                  <a:cubicBezTo>
                    <a:pt x="62712" y="1400722"/>
                    <a:pt x="0" y="1338010"/>
                    <a:pt x="0" y="1260650"/>
                  </a:cubicBezTo>
                  <a:lnTo>
                    <a:pt x="0" y="140072"/>
                  </a:lnTo>
                  <a:close/>
                </a:path>
              </a:pathLst>
            </a:cu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87495" tIns="75673" rIns="87495" bIns="75673" numCol="1" spcCol="1270" anchor="ctr" anchorCtr="0">
              <a:noAutofit/>
            </a:bodyPr>
            <a:lstStyle/>
            <a:p>
              <a:pPr algn="ctr" defTabSz="827690">
                <a:lnSpc>
                  <a:spcPct val="90000"/>
                </a:lnSpc>
                <a:spcBef>
                  <a:spcPct val="0"/>
                </a:spcBef>
                <a:spcAft>
                  <a:spcPct val="35000"/>
                </a:spcAft>
              </a:pPr>
              <a:r>
                <a:rPr lang="en-US" sz="1862" dirty="0">
                  <a:gradFill>
                    <a:gsLst>
                      <a:gs pos="0">
                        <a:srgbClr val="FFFFFF"/>
                      </a:gs>
                      <a:gs pos="100000">
                        <a:srgbClr val="FFFFFF"/>
                      </a:gs>
                    </a:gsLst>
                    <a:lin ang="5400000" scaled="0"/>
                  </a:gradFill>
                  <a:ea typeface="Segoe UI" pitchFamily="34" charset="0"/>
                  <a:cs typeface="Segoe UI" pitchFamily="34" charset="0"/>
                </a:rPr>
                <a:t>Clients want to partner with orgs that have BCDR in place </a:t>
              </a:r>
              <a:endParaRPr lang="en-US" sz="1862" dirty="0"/>
            </a:p>
          </p:txBody>
        </p:sp>
        <p:sp>
          <p:nvSpPr>
            <p:cNvPr id="20" name="Freeform 19"/>
            <p:cNvSpPr/>
            <p:nvPr/>
          </p:nvSpPr>
          <p:spPr>
            <a:xfrm>
              <a:off x="8275675" y="3966455"/>
              <a:ext cx="1923153" cy="1400722"/>
            </a:xfrm>
            <a:custGeom>
              <a:avLst/>
              <a:gdLst>
                <a:gd name="connsiteX0" fmla="*/ 0 w 1923153"/>
                <a:gd name="connsiteY0" fmla="*/ 140072 h 1400722"/>
                <a:gd name="connsiteX1" fmla="*/ 140072 w 1923153"/>
                <a:gd name="connsiteY1" fmla="*/ 0 h 1400722"/>
                <a:gd name="connsiteX2" fmla="*/ 1783081 w 1923153"/>
                <a:gd name="connsiteY2" fmla="*/ 0 h 1400722"/>
                <a:gd name="connsiteX3" fmla="*/ 1923153 w 1923153"/>
                <a:gd name="connsiteY3" fmla="*/ 140072 h 1400722"/>
                <a:gd name="connsiteX4" fmla="*/ 1923153 w 1923153"/>
                <a:gd name="connsiteY4" fmla="*/ 1260650 h 1400722"/>
                <a:gd name="connsiteX5" fmla="*/ 1783081 w 1923153"/>
                <a:gd name="connsiteY5" fmla="*/ 1400722 h 1400722"/>
                <a:gd name="connsiteX6" fmla="*/ 140072 w 1923153"/>
                <a:gd name="connsiteY6" fmla="*/ 1400722 h 1400722"/>
                <a:gd name="connsiteX7" fmla="*/ 0 w 1923153"/>
                <a:gd name="connsiteY7" fmla="*/ 1260650 h 1400722"/>
                <a:gd name="connsiteX8" fmla="*/ 0 w 1923153"/>
                <a:gd name="connsiteY8" fmla="*/ 140072 h 1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153" h="1400722">
                  <a:moveTo>
                    <a:pt x="0" y="140072"/>
                  </a:moveTo>
                  <a:cubicBezTo>
                    <a:pt x="0" y="62712"/>
                    <a:pt x="62712" y="0"/>
                    <a:pt x="140072" y="0"/>
                  </a:cubicBezTo>
                  <a:lnTo>
                    <a:pt x="1783081" y="0"/>
                  </a:lnTo>
                  <a:cubicBezTo>
                    <a:pt x="1860441" y="0"/>
                    <a:pt x="1923153" y="62712"/>
                    <a:pt x="1923153" y="140072"/>
                  </a:cubicBezTo>
                  <a:lnTo>
                    <a:pt x="1923153" y="1260650"/>
                  </a:lnTo>
                  <a:cubicBezTo>
                    <a:pt x="1923153" y="1338010"/>
                    <a:pt x="1860441" y="1400722"/>
                    <a:pt x="1783081" y="1400722"/>
                  </a:cubicBezTo>
                  <a:lnTo>
                    <a:pt x="140072" y="1400722"/>
                  </a:lnTo>
                  <a:cubicBezTo>
                    <a:pt x="62712" y="1400722"/>
                    <a:pt x="0" y="1338010"/>
                    <a:pt x="0" y="1260650"/>
                  </a:cubicBezTo>
                  <a:lnTo>
                    <a:pt x="0" y="140072"/>
                  </a:lnTo>
                  <a:close/>
                </a:path>
              </a:pathLst>
            </a:cu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spcFirstLastPara="0" vert="horz" wrap="square" lIns="87495" tIns="75673" rIns="87495" bIns="75673" numCol="1" spcCol="1270" anchor="ctr" anchorCtr="0">
              <a:noAutofit/>
            </a:bodyPr>
            <a:lstStyle/>
            <a:p>
              <a:pPr algn="ctr" defTabSz="827690">
                <a:lnSpc>
                  <a:spcPct val="90000"/>
                </a:lnSpc>
                <a:spcBef>
                  <a:spcPct val="0"/>
                </a:spcBef>
                <a:spcAft>
                  <a:spcPct val="35000"/>
                </a:spcAft>
              </a:pPr>
              <a:r>
                <a:rPr lang="en-US" sz="1862" dirty="0">
                  <a:gradFill>
                    <a:gsLst>
                      <a:gs pos="0">
                        <a:srgbClr val="FFFFFF"/>
                      </a:gs>
                      <a:gs pos="100000">
                        <a:srgbClr val="FFFFFF"/>
                      </a:gs>
                    </a:gsLst>
                    <a:lin ang="5400000" scaled="0"/>
                  </a:gradFill>
                  <a:ea typeface="Segoe UI" pitchFamily="34" charset="0"/>
                  <a:cs typeface="Segoe UI" pitchFamily="34" charset="0"/>
                </a:rPr>
                <a:t>Protection &amp; recovery key tenet in most compliances</a:t>
              </a:r>
              <a:endParaRPr lang="en-US" sz="1862" dirty="0"/>
            </a:p>
          </p:txBody>
        </p:sp>
      </p:grpSp>
      <p:sp>
        <p:nvSpPr>
          <p:cNvPr id="63" name="Rectangle 62"/>
          <p:cNvSpPr/>
          <p:nvPr/>
        </p:nvSpPr>
        <p:spPr>
          <a:xfrm>
            <a:off x="195020" y="6641480"/>
            <a:ext cx="10438082" cy="254579"/>
          </a:xfrm>
          <a:prstGeom prst="rect">
            <a:avLst/>
          </a:prstGeom>
        </p:spPr>
        <p:txBody>
          <a:bodyPr wrap="square" lIns="143350">
            <a:spAutoFit/>
          </a:bodyPr>
          <a:lstStyle/>
          <a:p>
            <a:pPr defTabSz="913884"/>
            <a:r>
              <a:rPr lang="en-US" sz="1066" dirty="0">
                <a:gradFill>
                  <a:gsLst>
                    <a:gs pos="2655">
                      <a:srgbClr val="505050"/>
                    </a:gs>
                    <a:gs pos="31000">
                      <a:srgbClr val="505050"/>
                    </a:gs>
                  </a:gsLst>
                  <a:lin ang="5400000" scaled="0"/>
                </a:gradFill>
              </a:rPr>
              <a:t>Source: </a:t>
            </a:r>
            <a:r>
              <a:rPr lang="en-US" sz="1066" i="1" dirty="0">
                <a:gradFill>
                  <a:gsLst>
                    <a:gs pos="2655">
                      <a:srgbClr val="505050"/>
                    </a:gs>
                    <a:gs pos="31000">
                      <a:srgbClr val="505050"/>
                    </a:gs>
                  </a:gsLst>
                  <a:lin ang="5400000" scaled="0"/>
                </a:gradFill>
              </a:rPr>
              <a:t>IDC: Measuring Cost of Downtime and Recovery Objectives Among U.S. Firms, IDC QuickPoll Survey July 2013 and Storage User Demand Study 2013</a:t>
            </a:r>
          </a:p>
        </p:txBody>
      </p:sp>
      <p:sp>
        <p:nvSpPr>
          <p:cNvPr id="77" name="Rectangle 76"/>
          <p:cNvSpPr/>
          <p:nvPr/>
        </p:nvSpPr>
        <p:spPr>
          <a:xfrm>
            <a:off x="197669" y="6830951"/>
            <a:ext cx="10438082" cy="254579"/>
          </a:xfrm>
          <a:prstGeom prst="rect">
            <a:avLst/>
          </a:prstGeom>
        </p:spPr>
        <p:txBody>
          <a:bodyPr wrap="square" lIns="143350">
            <a:spAutoFit/>
          </a:bodyPr>
          <a:lstStyle/>
          <a:p>
            <a:pPr defTabSz="913884"/>
            <a:r>
              <a:rPr lang="en-US" sz="1066" dirty="0">
                <a:gradFill>
                  <a:gsLst>
                    <a:gs pos="2655">
                      <a:srgbClr val="505050"/>
                    </a:gs>
                    <a:gs pos="31000">
                      <a:srgbClr val="505050"/>
                    </a:gs>
                  </a:gsLst>
                  <a:lin ang="5400000" scaled="0"/>
                </a:gradFill>
              </a:rPr>
              <a:t>Source: Federal Emergency Management Agency (FEMA)</a:t>
            </a:r>
            <a:endParaRPr lang="en-US" sz="1066" i="1" dirty="0">
              <a:gradFill>
                <a:gsLst>
                  <a:gs pos="2655">
                    <a:srgbClr val="505050"/>
                  </a:gs>
                  <a:gs pos="31000">
                    <a:srgbClr val="505050"/>
                  </a:gs>
                </a:gsLst>
                <a:lin ang="5400000" scaled="0"/>
              </a:gradFill>
            </a:endParaRPr>
          </a:p>
        </p:txBody>
      </p:sp>
    </p:spTree>
    <p:extLst>
      <p:ext uri="{BB962C8B-B14F-4D97-AF65-F5344CB8AC3E}">
        <p14:creationId xmlns:p14="http://schemas.microsoft.com/office/powerpoint/2010/main" val="10915660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7" name="Group 506"/>
          <p:cNvGrpSpPr/>
          <p:nvPr/>
        </p:nvGrpSpPr>
        <p:grpSpPr>
          <a:xfrm>
            <a:off x="91994" y="2703988"/>
            <a:ext cx="198082" cy="451494"/>
            <a:chOff x="453059" y="2002971"/>
            <a:chExt cx="302696" cy="369965"/>
          </a:xfrm>
        </p:grpSpPr>
        <p:sp>
          <p:nvSpPr>
            <p:cNvPr id="508" name="Isosceles Triangle 507"/>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79162" tIns="143329" rIns="179162" bIns="143329" numCol="1" spcCol="0" rtlCol="0" fromWordArt="0" anchor="t" anchorCtr="0" forceAA="0" compatLnSpc="1">
              <a:prstTxWarp prst="textNoShape">
                <a:avLst/>
              </a:prstTxWarp>
              <a:noAutofit/>
            </a:bodyPr>
            <a:lstStyle/>
            <a:p>
              <a:pPr algn="ctr" defTabSz="913389" fontAlgn="base">
                <a:spcBef>
                  <a:spcPct val="0"/>
                </a:spcBef>
                <a:spcAft>
                  <a:spcPct val="0"/>
                </a:spcAft>
                <a:defRPr/>
              </a:pPr>
              <a:endParaRPr lang="en-US" sz="1799"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09" name="Isosceles Triangle 508"/>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79162" tIns="143329" rIns="179162" bIns="143329" numCol="1" spcCol="0" rtlCol="0" fromWordArt="0" anchor="t" anchorCtr="0" forceAA="0" compatLnSpc="1">
              <a:prstTxWarp prst="textNoShape">
                <a:avLst/>
              </a:prstTxWarp>
              <a:noAutofit/>
            </a:bodyPr>
            <a:lstStyle/>
            <a:p>
              <a:pPr algn="ctr" defTabSz="913389" fontAlgn="base">
                <a:spcBef>
                  <a:spcPct val="0"/>
                </a:spcBef>
                <a:spcAft>
                  <a:spcPct val="0"/>
                </a:spcAft>
                <a:defRPr/>
              </a:pPr>
              <a:endParaRPr lang="en-US" sz="1799"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485" name="Group 484"/>
          <p:cNvGrpSpPr/>
          <p:nvPr/>
        </p:nvGrpSpPr>
        <p:grpSpPr>
          <a:xfrm>
            <a:off x="5413845" y="4459426"/>
            <a:ext cx="795248" cy="955318"/>
            <a:chOff x="5353050" y="4231376"/>
            <a:chExt cx="795794" cy="955974"/>
          </a:xfrm>
        </p:grpSpPr>
        <p:pic>
          <p:nvPicPr>
            <p:cNvPr id="510"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l="19912" r="16881" b="43417"/>
            <a:stretch/>
          </p:blipFill>
          <p:spPr>
            <a:xfrm>
              <a:off x="5454940" y="4231376"/>
              <a:ext cx="612252" cy="545412"/>
            </a:xfrm>
            <a:prstGeom prst="rect">
              <a:avLst/>
            </a:prstGeom>
          </p:spPr>
        </p:pic>
        <p:sp>
          <p:nvSpPr>
            <p:cNvPr id="511" name="Rectangle 510"/>
            <p:cNvSpPr/>
            <p:nvPr/>
          </p:nvSpPr>
          <p:spPr>
            <a:xfrm>
              <a:off x="5353050" y="4843923"/>
              <a:ext cx="795794" cy="343427"/>
            </a:xfrm>
            <a:prstGeom prst="rect">
              <a:avLst/>
            </a:prstGeom>
          </p:spPr>
          <p:txBody>
            <a:bodyPr wrap="square">
              <a:spAutoFit/>
            </a:bodyPr>
            <a:lstStyle/>
            <a:p>
              <a:pPr algn="ctr" defTabSz="570519" fontAlgn="ctr">
                <a:defRPr/>
              </a:pPr>
              <a:r>
                <a:rPr lang="en-US" sz="800" b="1" kern="0" dirty="0">
                  <a:solidFill>
                    <a:srgbClr val="505050"/>
                  </a:solidFill>
                  <a:latin typeface="Segoe UI"/>
                </a:rPr>
                <a:t>HIPAA / HITECH Act</a:t>
              </a:r>
            </a:p>
          </p:txBody>
        </p:sp>
      </p:grpSp>
      <p:grpSp>
        <p:nvGrpSpPr>
          <p:cNvPr id="480" name="Group 479"/>
          <p:cNvGrpSpPr/>
          <p:nvPr/>
        </p:nvGrpSpPr>
        <p:grpSpPr>
          <a:xfrm>
            <a:off x="9775577" y="4516755"/>
            <a:ext cx="741670" cy="834043"/>
            <a:chOff x="9889225" y="4288743"/>
            <a:chExt cx="742178" cy="834615"/>
          </a:xfrm>
        </p:grpSpPr>
        <p:sp>
          <p:nvSpPr>
            <p:cNvPr id="515" name="Rectangle 514"/>
            <p:cNvSpPr/>
            <p:nvPr/>
          </p:nvSpPr>
          <p:spPr>
            <a:xfrm>
              <a:off x="9889225" y="4905478"/>
              <a:ext cx="742178" cy="217880"/>
            </a:xfrm>
            <a:prstGeom prst="rect">
              <a:avLst/>
            </a:prstGeom>
          </p:spPr>
          <p:txBody>
            <a:bodyPr wrap="square">
              <a:spAutoFit/>
            </a:bodyPr>
            <a:lstStyle/>
            <a:p>
              <a:pPr algn="ctr" defTabSz="570519" fontAlgn="ctr">
                <a:defRPr/>
              </a:pPr>
              <a:r>
                <a:rPr lang="en-US" sz="800" b="1" kern="0" dirty="0">
                  <a:solidFill>
                    <a:srgbClr val="505050"/>
                  </a:solidFill>
                  <a:latin typeface="Segoe UI"/>
                </a:rPr>
                <a:t>FERPA</a:t>
              </a:r>
            </a:p>
          </p:txBody>
        </p:sp>
        <p:pic>
          <p:nvPicPr>
            <p:cNvPr id="517" name="Picture 51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35197" y="4288743"/>
              <a:ext cx="430678" cy="430678"/>
            </a:xfrm>
            <a:prstGeom prst="rect">
              <a:avLst/>
            </a:prstGeom>
          </p:spPr>
        </p:pic>
      </p:grpSp>
      <p:grpSp>
        <p:nvGrpSpPr>
          <p:cNvPr id="483" name="Group 482"/>
          <p:cNvGrpSpPr/>
          <p:nvPr/>
        </p:nvGrpSpPr>
        <p:grpSpPr>
          <a:xfrm>
            <a:off x="7012205" y="4619243"/>
            <a:ext cx="1072050" cy="795502"/>
            <a:chOff x="6966794" y="4391302"/>
            <a:chExt cx="1072787" cy="796048"/>
          </a:xfrm>
        </p:grpSpPr>
        <p:pic>
          <p:nvPicPr>
            <p:cNvPr id="514" name="Picture 51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23568" y="4391302"/>
              <a:ext cx="559238" cy="225560"/>
            </a:xfrm>
            <a:prstGeom prst="rect">
              <a:avLst/>
            </a:prstGeom>
          </p:spPr>
        </p:pic>
        <p:sp>
          <p:nvSpPr>
            <p:cNvPr id="522" name="Rectangle 521"/>
            <p:cNvSpPr/>
            <p:nvPr/>
          </p:nvSpPr>
          <p:spPr>
            <a:xfrm>
              <a:off x="6966794" y="4843923"/>
              <a:ext cx="1072787" cy="343427"/>
            </a:xfrm>
            <a:prstGeom prst="rect">
              <a:avLst/>
            </a:prstGeom>
          </p:spPr>
          <p:txBody>
            <a:bodyPr wrap="square">
              <a:spAutoFit/>
            </a:bodyPr>
            <a:lstStyle/>
            <a:p>
              <a:pPr algn="ctr" defTabSz="570519" fontAlgn="ctr">
                <a:defRPr/>
              </a:pPr>
              <a:r>
                <a:rPr lang="en-US" sz="800" b="1" kern="0" dirty="0">
                  <a:solidFill>
                    <a:srgbClr val="505050"/>
                  </a:solidFill>
                  <a:latin typeface="Segoe UI"/>
                </a:rPr>
                <a:t>GxP</a:t>
              </a:r>
            </a:p>
            <a:p>
              <a:pPr algn="ctr" defTabSz="570519" fontAlgn="ctr">
                <a:defRPr/>
              </a:pPr>
              <a:r>
                <a:rPr lang="en-US" sz="800" b="1" kern="0" dirty="0">
                  <a:solidFill>
                    <a:srgbClr val="505050"/>
                  </a:solidFill>
                  <a:latin typeface="Segoe UI"/>
                </a:rPr>
                <a:t>21 CFR Part 11</a:t>
              </a:r>
            </a:p>
          </p:txBody>
        </p:sp>
      </p:grpSp>
      <p:grpSp>
        <p:nvGrpSpPr>
          <p:cNvPr id="551" name="Group 550"/>
          <p:cNvGrpSpPr/>
          <p:nvPr/>
        </p:nvGrpSpPr>
        <p:grpSpPr>
          <a:xfrm>
            <a:off x="93801" y="5633676"/>
            <a:ext cx="230309" cy="451494"/>
            <a:chOff x="453059" y="2002971"/>
            <a:chExt cx="302696" cy="369965"/>
          </a:xfrm>
        </p:grpSpPr>
        <p:sp>
          <p:nvSpPr>
            <p:cNvPr id="552" name="Isosceles Triangle 551"/>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79162" tIns="143329" rIns="179162" bIns="143329" numCol="1" spcCol="0" rtlCol="0" fromWordArt="0" anchor="t" anchorCtr="0" forceAA="0" compatLnSpc="1">
              <a:prstTxWarp prst="textNoShape">
                <a:avLst/>
              </a:prstTxWarp>
              <a:noAutofit/>
            </a:bodyPr>
            <a:lstStyle/>
            <a:p>
              <a:pPr algn="ctr" defTabSz="913389" fontAlgn="base">
                <a:spcBef>
                  <a:spcPct val="0"/>
                </a:spcBef>
                <a:spcAft>
                  <a:spcPct val="0"/>
                </a:spcAft>
                <a:defRPr/>
              </a:pPr>
              <a:endParaRPr lang="en-US" sz="1799"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3" name="Isosceles Triangle 552"/>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79162" tIns="143329" rIns="179162" bIns="143329" numCol="1" spcCol="0" rtlCol="0" fromWordArt="0" anchor="t" anchorCtr="0" forceAA="0" compatLnSpc="1">
              <a:prstTxWarp prst="textNoShape">
                <a:avLst/>
              </a:prstTxWarp>
              <a:noAutofit/>
            </a:bodyPr>
            <a:lstStyle/>
            <a:p>
              <a:pPr algn="ctr" defTabSz="913389" fontAlgn="base">
                <a:spcBef>
                  <a:spcPct val="0"/>
                </a:spcBef>
                <a:spcAft>
                  <a:spcPct val="0"/>
                </a:spcAft>
                <a:defRPr/>
              </a:pPr>
              <a:endParaRPr lang="en-US" sz="1799"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499" name="Group 498"/>
          <p:cNvGrpSpPr/>
          <p:nvPr/>
        </p:nvGrpSpPr>
        <p:grpSpPr>
          <a:xfrm>
            <a:off x="4462601" y="6034308"/>
            <a:ext cx="647170" cy="781717"/>
            <a:chOff x="4431855" y="5807337"/>
            <a:chExt cx="647614" cy="782254"/>
          </a:xfrm>
        </p:grpSpPr>
        <p:pic>
          <p:nvPicPr>
            <p:cNvPr id="555" name="Picture 5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31855" y="5807337"/>
              <a:ext cx="647614" cy="211948"/>
            </a:xfrm>
            <a:prstGeom prst="rect">
              <a:avLst/>
            </a:prstGeom>
          </p:spPr>
        </p:pic>
        <p:sp>
          <p:nvSpPr>
            <p:cNvPr id="556" name="Rectangle 555"/>
            <p:cNvSpPr/>
            <p:nvPr/>
          </p:nvSpPr>
          <p:spPr>
            <a:xfrm>
              <a:off x="4446955" y="6277454"/>
              <a:ext cx="617414" cy="312137"/>
            </a:xfrm>
            <a:prstGeom prst="rect">
              <a:avLst/>
            </a:prstGeom>
          </p:spPr>
          <p:txBody>
            <a:bodyPr wrap="square" anchor="ctr">
              <a:spAutoFit/>
            </a:bodyPr>
            <a:lstStyle/>
            <a:p>
              <a:pPr algn="ctr" defTabSz="570519" fontAlgn="ctr">
                <a:defRPr/>
              </a:pPr>
              <a:r>
                <a:rPr lang="en-US" sz="700" b="1" kern="0" dirty="0">
                  <a:solidFill>
                    <a:srgbClr val="505050"/>
                  </a:solidFill>
                  <a:latin typeface="Segoe UI"/>
                </a:rPr>
                <a:t>Singapore</a:t>
              </a:r>
            </a:p>
            <a:p>
              <a:pPr algn="ctr" defTabSz="570519" fontAlgn="ctr">
                <a:defRPr/>
              </a:pPr>
              <a:r>
                <a:rPr lang="en-US" sz="700" b="1" kern="0" dirty="0">
                  <a:solidFill>
                    <a:srgbClr val="505050"/>
                  </a:solidFill>
                  <a:latin typeface="Segoe UI"/>
                </a:rPr>
                <a:t>MTCS</a:t>
              </a:r>
            </a:p>
          </p:txBody>
        </p:sp>
      </p:grpSp>
      <p:grpSp>
        <p:nvGrpSpPr>
          <p:cNvPr id="495" name="Group 494"/>
          <p:cNvGrpSpPr/>
          <p:nvPr/>
        </p:nvGrpSpPr>
        <p:grpSpPr>
          <a:xfrm>
            <a:off x="2198677" y="5961021"/>
            <a:ext cx="562053" cy="855004"/>
            <a:chOff x="2070230" y="5734001"/>
            <a:chExt cx="562438" cy="855590"/>
          </a:xfrm>
        </p:grpSpPr>
        <p:sp>
          <p:nvSpPr>
            <p:cNvPr id="558" name="Rectangle 557"/>
            <p:cNvSpPr/>
            <p:nvPr/>
          </p:nvSpPr>
          <p:spPr>
            <a:xfrm>
              <a:off x="2070230" y="6277454"/>
              <a:ext cx="562438" cy="312137"/>
            </a:xfrm>
            <a:prstGeom prst="rect">
              <a:avLst/>
            </a:prstGeom>
          </p:spPr>
          <p:txBody>
            <a:bodyPr wrap="square" anchor="ctr">
              <a:spAutoFit/>
            </a:bodyPr>
            <a:lstStyle/>
            <a:p>
              <a:pPr algn="ctr" defTabSz="570519" fontAlgn="ctr">
                <a:defRPr/>
              </a:pPr>
              <a:r>
                <a:rPr lang="en-US" sz="700" b="1" kern="0" dirty="0">
                  <a:solidFill>
                    <a:srgbClr val="505050"/>
                  </a:solidFill>
                  <a:latin typeface="Segoe UI"/>
                </a:rPr>
                <a:t>UK </a:t>
              </a:r>
            </a:p>
            <a:p>
              <a:pPr algn="ctr" defTabSz="570519" fontAlgn="ctr">
                <a:defRPr/>
              </a:pPr>
              <a:r>
                <a:rPr lang="en-US" sz="700" b="1" kern="0" dirty="0">
                  <a:solidFill>
                    <a:srgbClr val="505050"/>
                  </a:solidFill>
                  <a:latin typeface="Segoe UI"/>
                </a:rPr>
                <a:t>G-Cloud</a:t>
              </a:r>
            </a:p>
          </p:txBody>
        </p:sp>
        <p:pic>
          <p:nvPicPr>
            <p:cNvPr id="559" name="Picture 55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4917" y="5734001"/>
              <a:ext cx="358620" cy="358620"/>
            </a:xfrm>
            <a:prstGeom prst="rect">
              <a:avLst/>
            </a:prstGeom>
          </p:spPr>
        </p:pic>
      </p:grpSp>
      <p:grpSp>
        <p:nvGrpSpPr>
          <p:cNvPr id="500" name="Group 499"/>
          <p:cNvGrpSpPr/>
          <p:nvPr/>
        </p:nvGrpSpPr>
        <p:grpSpPr>
          <a:xfrm>
            <a:off x="5129026" y="5985044"/>
            <a:ext cx="638360" cy="827987"/>
            <a:chOff x="5139005" y="5758033"/>
            <a:chExt cx="638798" cy="828555"/>
          </a:xfrm>
        </p:grpSpPr>
        <p:sp>
          <p:nvSpPr>
            <p:cNvPr id="561" name="Rectangle 560"/>
            <p:cNvSpPr/>
            <p:nvPr/>
          </p:nvSpPr>
          <p:spPr>
            <a:xfrm>
              <a:off x="5139005" y="6280457"/>
              <a:ext cx="638798" cy="306131"/>
            </a:xfrm>
            <a:prstGeom prst="rect">
              <a:avLst/>
            </a:prstGeom>
          </p:spPr>
          <p:txBody>
            <a:bodyPr wrap="square" anchor="ctr">
              <a:spAutoFit/>
            </a:bodyPr>
            <a:lstStyle/>
            <a:p>
              <a:pPr algn="ctr" defTabSz="570519" fontAlgn="ctr">
                <a:defRPr/>
              </a:pPr>
              <a:r>
                <a:rPr lang="en-US" sz="700" b="1" kern="0" dirty="0">
                  <a:solidFill>
                    <a:srgbClr val="505050"/>
                  </a:solidFill>
                  <a:latin typeface="Segoe UI"/>
                </a:rPr>
                <a:t>Australia</a:t>
              </a:r>
            </a:p>
            <a:p>
              <a:pPr algn="ctr" defTabSz="570519" fontAlgn="ctr">
                <a:defRPr/>
              </a:pPr>
              <a:r>
                <a:rPr lang="en-US" sz="700" b="1" kern="0" dirty="0">
                  <a:solidFill>
                    <a:srgbClr val="505050"/>
                  </a:solidFill>
                  <a:latin typeface="Segoe UI"/>
                </a:rPr>
                <a:t>IRAP/CCSL</a:t>
              </a:r>
            </a:p>
          </p:txBody>
        </p:sp>
        <p:pic>
          <p:nvPicPr>
            <p:cNvPr id="562" name="Picture 561" descr="IRAP logo">
              <a:hlinkClick r:id="rId8"/>
            </p:cNvPr>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23372" y="5758033"/>
              <a:ext cx="470062" cy="310556"/>
            </a:xfrm>
            <a:prstGeom prst="rect">
              <a:avLst/>
            </a:prstGeom>
            <a:noFill/>
            <a:ln>
              <a:noFill/>
            </a:ln>
          </p:spPr>
        </p:pic>
      </p:grpSp>
      <p:grpSp>
        <p:nvGrpSpPr>
          <p:cNvPr id="486" name="Group 485"/>
          <p:cNvGrpSpPr/>
          <p:nvPr/>
        </p:nvGrpSpPr>
        <p:grpSpPr>
          <a:xfrm>
            <a:off x="4683563" y="4617609"/>
            <a:ext cx="758755" cy="733190"/>
            <a:chOff x="4588927" y="4389665"/>
            <a:chExt cx="759276" cy="733693"/>
          </a:xfrm>
        </p:grpSpPr>
        <p:pic>
          <p:nvPicPr>
            <p:cNvPr id="564" name="Picture 563" descr="FISC : The Center for Financial Industry Infomation System">
              <a:hlinkClick r:id="rId10" tooltip="&quot;FISC HOME&quot;"/>
            </p:cNvPr>
            <p:cNvPicPr/>
            <p:nvPr/>
          </p:nvPicPr>
          <p:blipFill rotWithShape="1">
            <a:blip r:embed="rId11">
              <a:clrChange>
                <a:clrFrom>
                  <a:srgbClr val="FFFFFB"/>
                </a:clrFrom>
                <a:clrTo>
                  <a:srgbClr val="FFFFFB">
                    <a:alpha val="0"/>
                  </a:srgbClr>
                </a:clrTo>
              </a:clrChange>
              <a:extLst>
                <a:ext uri="{28A0092B-C50C-407E-A947-70E740481C1C}">
                  <a14:useLocalDpi xmlns:a14="http://schemas.microsoft.com/office/drawing/2010/main" val="0"/>
                </a:ext>
              </a:extLst>
            </a:blip>
            <a:srcRect r="68254"/>
            <a:stretch/>
          </p:blipFill>
          <p:spPr bwMode="auto">
            <a:xfrm>
              <a:off x="4689300" y="4389665"/>
              <a:ext cx="551628" cy="228834"/>
            </a:xfrm>
            <a:prstGeom prst="rect">
              <a:avLst/>
            </a:prstGeom>
            <a:noFill/>
            <a:ln>
              <a:noFill/>
            </a:ln>
          </p:spPr>
        </p:pic>
        <p:sp>
          <p:nvSpPr>
            <p:cNvPr id="565" name="Rectangle 564"/>
            <p:cNvSpPr/>
            <p:nvPr/>
          </p:nvSpPr>
          <p:spPr>
            <a:xfrm>
              <a:off x="4588927" y="4905478"/>
              <a:ext cx="759276" cy="217880"/>
            </a:xfrm>
            <a:prstGeom prst="rect">
              <a:avLst/>
            </a:prstGeom>
          </p:spPr>
          <p:txBody>
            <a:bodyPr wrap="square">
              <a:spAutoFit/>
            </a:bodyPr>
            <a:lstStyle/>
            <a:p>
              <a:pPr algn="ctr" defTabSz="570519" fontAlgn="ctr">
                <a:defRPr/>
              </a:pPr>
              <a:r>
                <a:rPr lang="en-US" sz="800" b="1" kern="0" dirty="0">
                  <a:solidFill>
                    <a:srgbClr val="505050"/>
                  </a:solidFill>
                  <a:latin typeface="Segoe UI"/>
                </a:rPr>
                <a:t>FISC Japan</a:t>
              </a:r>
            </a:p>
          </p:txBody>
        </p:sp>
      </p:grpSp>
      <p:grpSp>
        <p:nvGrpSpPr>
          <p:cNvPr id="501" name="Group 500"/>
          <p:cNvGrpSpPr/>
          <p:nvPr/>
        </p:nvGrpSpPr>
        <p:grpSpPr>
          <a:xfrm>
            <a:off x="5761539" y="5922375"/>
            <a:ext cx="799394" cy="893650"/>
            <a:chOff x="5676221" y="5695327"/>
            <a:chExt cx="799942" cy="894264"/>
          </a:xfrm>
        </p:grpSpPr>
        <p:pic>
          <p:nvPicPr>
            <p:cNvPr id="568" name="Picture 567" descr="http://ts1.mm.bing.net/th?&amp;id=HN.607999990459468225&amp;w=300&amp;h=300&amp;c=0&amp;pid=1.9&amp;rs=0&amp;p=0"/>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44557" y="5695327"/>
              <a:ext cx="477156" cy="435968"/>
            </a:xfrm>
            <a:prstGeom prst="rect">
              <a:avLst/>
            </a:prstGeom>
            <a:noFill/>
            <a:ln>
              <a:noFill/>
            </a:ln>
          </p:spPr>
        </p:pic>
        <p:sp>
          <p:nvSpPr>
            <p:cNvPr id="569" name="Rectangle 568"/>
            <p:cNvSpPr/>
            <p:nvPr/>
          </p:nvSpPr>
          <p:spPr>
            <a:xfrm>
              <a:off x="5676221" y="6277454"/>
              <a:ext cx="799942" cy="312137"/>
            </a:xfrm>
            <a:prstGeom prst="rect">
              <a:avLst/>
            </a:prstGeom>
          </p:spPr>
          <p:txBody>
            <a:bodyPr wrap="square" anchor="ctr">
              <a:spAutoFit/>
            </a:bodyPr>
            <a:lstStyle/>
            <a:p>
              <a:pPr algn="ctr" defTabSz="570519" fontAlgn="ctr">
                <a:defRPr/>
              </a:pPr>
              <a:r>
                <a:rPr lang="en-US" sz="700" b="1" kern="0" dirty="0">
                  <a:solidFill>
                    <a:srgbClr val="505050"/>
                  </a:solidFill>
                  <a:latin typeface="Segoe UI"/>
                </a:rPr>
                <a:t> New Zealand </a:t>
              </a:r>
            </a:p>
            <a:p>
              <a:pPr algn="ctr" defTabSz="570519" fontAlgn="ctr">
                <a:defRPr/>
              </a:pPr>
              <a:r>
                <a:rPr lang="en-US" sz="700" b="1" kern="0" dirty="0">
                  <a:solidFill>
                    <a:srgbClr val="505050"/>
                  </a:solidFill>
                  <a:latin typeface="Segoe UI"/>
                </a:rPr>
                <a:t>GCIO</a:t>
              </a:r>
            </a:p>
          </p:txBody>
        </p:sp>
      </p:grpSp>
      <p:grpSp>
        <p:nvGrpSpPr>
          <p:cNvPr id="497" name="Group 496"/>
          <p:cNvGrpSpPr/>
          <p:nvPr/>
        </p:nvGrpSpPr>
        <p:grpSpPr>
          <a:xfrm>
            <a:off x="3252927" y="5923468"/>
            <a:ext cx="608514" cy="892559"/>
            <a:chOff x="3149153" y="5696420"/>
            <a:chExt cx="608932" cy="893171"/>
          </a:xfrm>
        </p:grpSpPr>
        <p:pic>
          <p:nvPicPr>
            <p:cNvPr id="571" name="Picture 8" descr="image002"/>
            <p:cNvPicPr>
              <a:picLocks noChangeAspect="1" noChangeArrowheads="1"/>
            </p:cNvPicPr>
            <p:nvPr/>
          </p:nvPicPr>
          <p:blipFill>
            <a:blip r:embed="rId13">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3236726" y="5696420"/>
              <a:ext cx="433784" cy="43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2" name="Rectangle 571"/>
            <p:cNvSpPr/>
            <p:nvPr/>
          </p:nvSpPr>
          <p:spPr>
            <a:xfrm>
              <a:off x="3149153" y="6277454"/>
              <a:ext cx="608932" cy="312137"/>
            </a:xfrm>
            <a:prstGeom prst="rect">
              <a:avLst/>
            </a:prstGeom>
          </p:spPr>
          <p:txBody>
            <a:bodyPr wrap="square" anchor="ctr">
              <a:spAutoFit/>
            </a:bodyPr>
            <a:lstStyle/>
            <a:p>
              <a:pPr algn="ctr" defTabSz="570519" fontAlgn="ctr">
                <a:defRPr/>
              </a:pPr>
              <a:r>
                <a:rPr lang="en-US" sz="700" b="1" kern="0" dirty="0">
                  <a:solidFill>
                    <a:srgbClr val="505050"/>
                  </a:solidFill>
                  <a:latin typeface="Segoe UI"/>
                </a:rPr>
                <a:t>China</a:t>
              </a:r>
            </a:p>
            <a:p>
              <a:pPr algn="ctr" defTabSz="570519" fontAlgn="ctr">
                <a:defRPr/>
              </a:pPr>
              <a:r>
                <a:rPr lang="en-US" sz="700" b="1" kern="0" dirty="0">
                  <a:solidFill>
                    <a:srgbClr val="505050"/>
                  </a:solidFill>
                  <a:latin typeface="Segoe UI"/>
                </a:rPr>
                <a:t>GB 18030</a:t>
              </a:r>
            </a:p>
          </p:txBody>
        </p:sp>
      </p:grpSp>
      <p:grpSp>
        <p:nvGrpSpPr>
          <p:cNvPr id="494" name="Group 493"/>
          <p:cNvGrpSpPr/>
          <p:nvPr/>
        </p:nvGrpSpPr>
        <p:grpSpPr>
          <a:xfrm>
            <a:off x="1432677" y="5948526"/>
            <a:ext cx="791933" cy="864495"/>
            <a:chOff x="1398066" y="5721498"/>
            <a:chExt cx="792476" cy="865090"/>
          </a:xfrm>
        </p:grpSpPr>
        <p:sp>
          <p:nvSpPr>
            <p:cNvPr id="574" name="Rectangle 573"/>
            <p:cNvSpPr/>
            <p:nvPr/>
          </p:nvSpPr>
          <p:spPr>
            <a:xfrm>
              <a:off x="1398066" y="6280456"/>
              <a:ext cx="792476" cy="306132"/>
            </a:xfrm>
            <a:prstGeom prst="rect">
              <a:avLst/>
            </a:prstGeom>
          </p:spPr>
          <p:txBody>
            <a:bodyPr wrap="square" anchor="ctr">
              <a:spAutoFit/>
            </a:bodyPr>
            <a:lstStyle/>
            <a:p>
              <a:pPr algn="ctr" defTabSz="570519" fontAlgn="ctr">
                <a:defRPr/>
              </a:pPr>
              <a:r>
                <a:rPr lang="en-US" sz="700" b="1" kern="0" dirty="0">
                  <a:solidFill>
                    <a:srgbClr val="505050"/>
                  </a:solidFill>
                  <a:latin typeface="Segoe UI"/>
                </a:rPr>
                <a:t>EU</a:t>
              </a:r>
            </a:p>
            <a:p>
              <a:pPr algn="ctr" defTabSz="570519" fontAlgn="ctr">
                <a:defRPr/>
              </a:pPr>
              <a:r>
                <a:rPr lang="en-US" sz="700" b="1" kern="0" dirty="0">
                  <a:solidFill>
                    <a:srgbClr val="505050"/>
                  </a:solidFill>
                  <a:latin typeface="Segoe UI"/>
                </a:rPr>
                <a:t>Model Clauses</a:t>
              </a:r>
            </a:p>
          </p:txBody>
        </p:sp>
        <p:pic>
          <p:nvPicPr>
            <p:cNvPr id="575" name="Picture 57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41745" y="5721498"/>
              <a:ext cx="553598" cy="383626"/>
            </a:xfrm>
            <a:prstGeom prst="rect">
              <a:avLst/>
            </a:prstGeom>
          </p:spPr>
        </p:pic>
      </p:grpSp>
      <p:grpSp>
        <p:nvGrpSpPr>
          <p:cNvPr id="503" name="Group 502"/>
          <p:cNvGrpSpPr/>
          <p:nvPr/>
        </p:nvGrpSpPr>
        <p:grpSpPr>
          <a:xfrm>
            <a:off x="7140327" y="5944013"/>
            <a:ext cx="496101" cy="872011"/>
            <a:chOff x="6979532" y="5716981"/>
            <a:chExt cx="496442" cy="872610"/>
          </a:xfrm>
        </p:grpSpPr>
        <p:sp>
          <p:nvSpPr>
            <p:cNvPr id="577" name="Rectangle 576"/>
            <p:cNvSpPr/>
            <p:nvPr/>
          </p:nvSpPr>
          <p:spPr>
            <a:xfrm>
              <a:off x="6979532" y="6277454"/>
              <a:ext cx="496442" cy="312137"/>
            </a:xfrm>
            <a:prstGeom prst="rect">
              <a:avLst/>
            </a:prstGeom>
          </p:spPr>
          <p:txBody>
            <a:bodyPr wrap="square" anchor="ctr">
              <a:spAutoFit/>
            </a:bodyPr>
            <a:lstStyle/>
            <a:p>
              <a:pPr algn="ctr" defTabSz="570519" fontAlgn="ctr">
                <a:defRPr/>
              </a:pPr>
              <a:r>
                <a:rPr lang="en-US" sz="700" b="1" kern="0" dirty="0">
                  <a:solidFill>
                    <a:srgbClr val="505050"/>
                  </a:solidFill>
                  <a:latin typeface="Segoe UI"/>
                </a:rPr>
                <a:t>ENISA</a:t>
              </a:r>
            </a:p>
            <a:p>
              <a:pPr algn="ctr" defTabSz="570519" fontAlgn="ctr">
                <a:defRPr/>
              </a:pPr>
              <a:r>
                <a:rPr lang="en-US" sz="700" b="1" kern="0" dirty="0">
                  <a:solidFill>
                    <a:srgbClr val="505050"/>
                  </a:solidFill>
                  <a:latin typeface="Segoe UI"/>
                </a:rPr>
                <a:t>IAF</a:t>
              </a:r>
            </a:p>
          </p:txBody>
        </p:sp>
        <p:pic>
          <p:nvPicPr>
            <p:cNvPr id="578" name="Picture 57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19776" y="5716981"/>
              <a:ext cx="415954" cy="392660"/>
            </a:xfrm>
            <a:prstGeom prst="rect">
              <a:avLst/>
            </a:prstGeom>
          </p:spPr>
        </p:pic>
      </p:grpSp>
      <p:grpSp>
        <p:nvGrpSpPr>
          <p:cNvPr id="493" name="Group 492"/>
          <p:cNvGrpSpPr/>
          <p:nvPr/>
        </p:nvGrpSpPr>
        <p:grpSpPr>
          <a:xfrm>
            <a:off x="775052" y="6011552"/>
            <a:ext cx="663473" cy="804475"/>
            <a:chOff x="772987" y="5784564"/>
            <a:chExt cx="663928" cy="805027"/>
          </a:xfrm>
        </p:grpSpPr>
        <p:pic>
          <p:nvPicPr>
            <p:cNvPr id="580" name="Picture 5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92658" y="5784564"/>
              <a:ext cx="429388" cy="257494"/>
            </a:xfrm>
            <a:prstGeom prst="rect">
              <a:avLst/>
            </a:prstGeom>
          </p:spPr>
        </p:pic>
        <p:sp>
          <p:nvSpPr>
            <p:cNvPr id="581" name="Rectangle 580"/>
            <p:cNvSpPr/>
            <p:nvPr/>
          </p:nvSpPr>
          <p:spPr>
            <a:xfrm>
              <a:off x="772987" y="6277454"/>
              <a:ext cx="663928" cy="312137"/>
            </a:xfrm>
            <a:prstGeom prst="rect">
              <a:avLst/>
            </a:prstGeom>
          </p:spPr>
          <p:txBody>
            <a:bodyPr wrap="square" anchor="ctr">
              <a:spAutoFit/>
            </a:bodyPr>
            <a:lstStyle/>
            <a:p>
              <a:pPr algn="ctr" defTabSz="570519" fontAlgn="ctr">
                <a:defRPr/>
              </a:pPr>
              <a:r>
                <a:rPr lang="en-US" sz="700" b="1" kern="0" dirty="0">
                  <a:solidFill>
                    <a:srgbClr val="505050"/>
                  </a:solidFill>
                  <a:latin typeface="Segoe UI"/>
                </a:rPr>
                <a:t>Argentina </a:t>
              </a:r>
              <a:br>
                <a:rPr lang="en-US" sz="700" b="1" kern="0" dirty="0">
                  <a:solidFill>
                    <a:srgbClr val="505050"/>
                  </a:solidFill>
                  <a:latin typeface="Segoe UI"/>
                </a:rPr>
              </a:br>
              <a:r>
                <a:rPr lang="en-US" sz="700" b="1" kern="0" dirty="0">
                  <a:solidFill>
                    <a:srgbClr val="505050"/>
                  </a:solidFill>
                  <a:latin typeface="Segoe UI"/>
                </a:rPr>
                <a:t>PDPA</a:t>
              </a:r>
            </a:p>
          </p:txBody>
        </p:sp>
      </p:grpSp>
      <p:grpSp>
        <p:nvGrpSpPr>
          <p:cNvPr id="512" name="Group 511"/>
          <p:cNvGrpSpPr/>
          <p:nvPr/>
        </p:nvGrpSpPr>
        <p:grpSpPr>
          <a:xfrm>
            <a:off x="7620539" y="5969307"/>
            <a:ext cx="629878" cy="843724"/>
            <a:chOff x="7523927" y="5742286"/>
            <a:chExt cx="630310" cy="844302"/>
          </a:xfrm>
        </p:grpSpPr>
        <p:pic>
          <p:nvPicPr>
            <p:cNvPr id="583" name="Picture 582" descr="http://jcispa.jasa.jp/wp/wp-content/themes/jcispa_academica/images/fig_cslogo01.png"/>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735" y="5742286"/>
              <a:ext cx="388694" cy="342050"/>
            </a:xfrm>
            <a:prstGeom prst="rect">
              <a:avLst/>
            </a:prstGeom>
            <a:noFill/>
            <a:ln>
              <a:noFill/>
            </a:ln>
          </p:spPr>
        </p:pic>
        <p:sp>
          <p:nvSpPr>
            <p:cNvPr id="584" name="Rectangle 583"/>
            <p:cNvSpPr/>
            <p:nvPr/>
          </p:nvSpPr>
          <p:spPr>
            <a:xfrm>
              <a:off x="7523927" y="6280457"/>
              <a:ext cx="630310" cy="306131"/>
            </a:xfrm>
            <a:prstGeom prst="rect">
              <a:avLst/>
            </a:prstGeom>
          </p:spPr>
          <p:txBody>
            <a:bodyPr wrap="square" anchor="ctr">
              <a:spAutoFit/>
            </a:bodyPr>
            <a:lstStyle/>
            <a:p>
              <a:pPr algn="ctr" defTabSz="570519" fontAlgn="ctr">
                <a:defRPr/>
              </a:pPr>
              <a:r>
                <a:rPr lang="en-US" sz="700" b="1" kern="0" dirty="0">
                  <a:solidFill>
                    <a:srgbClr val="505050"/>
                  </a:solidFill>
                  <a:latin typeface="Segoe UI"/>
                </a:rPr>
                <a:t>Japan CS Mark Gold</a:t>
              </a:r>
            </a:p>
          </p:txBody>
        </p:sp>
      </p:grpSp>
      <p:grpSp>
        <p:nvGrpSpPr>
          <p:cNvPr id="490" name="Group 489"/>
          <p:cNvGrpSpPr/>
          <p:nvPr/>
        </p:nvGrpSpPr>
        <p:grpSpPr>
          <a:xfrm>
            <a:off x="1544382" y="4472339"/>
            <a:ext cx="648547" cy="843228"/>
            <a:chOff x="1499983" y="4244295"/>
            <a:chExt cx="648992" cy="843807"/>
          </a:xfrm>
        </p:grpSpPr>
        <p:pic>
          <p:nvPicPr>
            <p:cNvPr id="601" name="Picture 60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564692" y="4244295"/>
              <a:ext cx="519574" cy="519574"/>
            </a:xfrm>
            <a:prstGeom prst="rect">
              <a:avLst/>
            </a:prstGeom>
          </p:spPr>
        </p:pic>
        <p:sp>
          <p:nvSpPr>
            <p:cNvPr id="602" name="Rectangle 601"/>
            <p:cNvSpPr/>
            <p:nvPr/>
          </p:nvSpPr>
          <p:spPr>
            <a:xfrm>
              <a:off x="1499983" y="4938298"/>
              <a:ext cx="648992" cy="149804"/>
            </a:xfrm>
            <a:prstGeom prst="rect">
              <a:avLst/>
            </a:prstGeom>
          </p:spPr>
          <p:txBody>
            <a:bodyPr wrap="none" lIns="0" tIns="0" rIns="0" bIns="0">
              <a:noAutofit/>
            </a:bodyPr>
            <a:lstStyle/>
            <a:p>
              <a:pPr algn="ctr" defTabSz="596681" fontAlgn="ctr">
                <a:defRPr/>
              </a:pPr>
              <a:r>
                <a:rPr lang="en-US" sz="800" b="1" kern="0" dirty="0">
                  <a:solidFill>
                    <a:srgbClr val="505050"/>
                  </a:solidFill>
                  <a:latin typeface="Segoe UI"/>
                </a:rPr>
                <a:t>CDSA</a:t>
              </a:r>
            </a:p>
          </p:txBody>
        </p:sp>
      </p:grpSp>
      <p:grpSp>
        <p:nvGrpSpPr>
          <p:cNvPr id="487" name="Group 486"/>
          <p:cNvGrpSpPr/>
          <p:nvPr/>
        </p:nvGrpSpPr>
        <p:grpSpPr>
          <a:xfrm>
            <a:off x="3919447" y="4591156"/>
            <a:ext cx="791487" cy="800320"/>
            <a:chOff x="3776664" y="4363194"/>
            <a:chExt cx="792030" cy="800870"/>
          </a:xfrm>
        </p:grpSpPr>
        <p:sp>
          <p:nvSpPr>
            <p:cNvPr id="604" name="Rectangle 603"/>
            <p:cNvSpPr/>
            <p:nvPr/>
          </p:nvSpPr>
          <p:spPr>
            <a:xfrm>
              <a:off x="3776664" y="4862337"/>
              <a:ext cx="792030" cy="301727"/>
            </a:xfrm>
            <a:prstGeom prst="rect">
              <a:avLst/>
            </a:prstGeom>
          </p:spPr>
          <p:txBody>
            <a:bodyPr wrap="none" lIns="0" tIns="0" rIns="0" bIns="0">
              <a:noAutofit/>
            </a:bodyPr>
            <a:lstStyle/>
            <a:p>
              <a:pPr algn="ctr" defTabSz="596681" fontAlgn="ctr">
                <a:defRPr/>
              </a:pPr>
              <a:r>
                <a:rPr lang="en-US" sz="800" b="1" kern="0" dirty="0">
                  <a:solidFill>
                    <a:srgbClr val="505050"/>
                  </a:solidFill>
                  <a:latin typeface="Segoe UI"/>
                </a:rPr>
                <a:t>Shared</a:t>
              </a:r>
            </a:p>
            <a:p>
              <a:pPr algn="ctr" defTabSz="596681" fontAlgn="ctr">
                <a:defRPr/>
              </a:pPr>
              <a:r>
                <a:rPr lang="en-US" sz="800" b="1" kern="0" dirty="0">
                  <a:solidFill>
                    <a:srgbClr val="505050"/>
                  </a:solidFill>
                  <a:latin typeface="Segoe UI"/>
                </a:rPr>
                <a:t>Assessments</a:t>
              </a:r>
            </a:p>
          </p:txBody>
        </p:sp>
        <p:pic>
          <p:nvPicPr>
            <p:cNvPr id="605" name="Picture 604"/>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88001" y="4363194"/>
              <a:ext cx="569354" cy="281776"/>
            </a:xfrm>
            <a:prstGeom prst="rect">
              <a:avLst/>
            </a:prstGeom>
          </p:spPr>
        </p:pic>
      </p:grpSp>
      <p:grpSp>
        <p:nvGrpSpPr>
          <p:cNvPr id="502" name="Group 501"/>
          <p:cNvGrpSpPr/>
          <p:nvPr/>
        </p:nvGrpSpPr>
        <p:grpSpPr>
          <a:xfrm>
            <a:off x="6529982" y="5949222"/>
            <a:ext cx="621213" cy="861602"/>
            <a:chOff x="6397134" y="5722193"/>
            <a:chExt cx="621640" cy="862193"/>
          </a:xfrm>
        </p:grpSpPr>
        <p:sp>
          <p:nvSpPr>
            <p:cNvPr id="608" name="Rectangle 607"/>
            <p:cNvSpPr/>
            <p:nvPr/>
          </p:nvSpPr>
          <p:spPr>
            <a:xfrm>
              <a:off x="6397134" y="6282659"/>
              <a:ext cx="621640" cy="301727"/>
            </a:xfrm>
            <a:prstGeom prst="rect">
              <a:avLst/>
            </a:prstGeom>
          </p:spPr>
          <p:txBody>
            <a:bodyPr wrap="none" lIns="0" tIns="0" rIns="0" bIns="0" anchor="ctr">
              <a:noAutofit/>
            </a:bodyPr>
            <a:lstStyle/>
            <a:p>
              <a:pPr algn="ctr" defTabSz="596681" fontAlgn="ctr">
                <a:defRPr/>
              </a:pPr>
              <a:r>
                <a:rPr lang="en-US" sz="700" b="1" kern="0" dirty="0">
                  <a:solidFill>
                    <a:srgbClr val="505050"/>
                  </a:solidFill>
                  <a:latin typeface="Segoe UI"/>
                </a:rPr>
                <a:t>Japan My</a:t>
              </a:r>
            </a:p>
            <a:p>
              <a:pPr algn="ctr" defTabSz="596681" fontAlgn="ctr">
                <a:defRPr/>
              </a:pPr>
              <a:r>
                <a:rPr lang="en-US" sz="700" b="1" kern="0" dirty="0">
                  <a:solidFill>
                    <a:srgbClr val="505050"/>
                  </a:solidFill>
                  <a:latin typeface="Segoe UI"/>
                </a:rPr>
                <a:t>Number Act</a:t>
              </a:r>
            </a:p>
          </p:txBody>
        </p:sp>
        <p:pic>
          <p:nvPicPr>
            <p:cNvPr id="609" name="Picture 60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465498" y="5722193"/>
              <a:ext cx="499406" cy="382236"/>
            </a:xfrm>
            <a:prstGeom prst="rect">
              <a:avLst/>
            </a:prstGeom>
          </p:spPr>
        </p:pic>
      </p:grpSp>
      <p:grpSp>
        <p:nvGrpSpPr>
          <p:cNvPr id="488" name="Group 487"/>
          <p:cNvGrpSpPr/>
          <p:nvPr/>
        </p:nvGrpSpPr>
        <p:grpSpPr>
          <a:xfrm>
            <a:off x="3072668" y="4530224"/>
            <a:ext cx="745947" cy="785871"/>
            <a:chOff x="2919773" y="4302221"/>
            <a:chExt cx="746459" cy="786411"/>
          </a:xfrm>
        </p:grpSpPr>
        <p:pic>
          <p:nvPicPr>
            <p:cNvPr id="611" name="Picture 610"/>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89767" y="4302221"/>
              <a:ext cx="606470" cy="403722"/>
            </a:xfrm>
            <a:prstGeom prst="rect">
              <a:avLst/>
            </a:prstGeom>
          </p:spPr>
        </p:pic>
        <p:sp>
          <p:nvSpPr>
            <p:cNvPr id="612" name="Rectangle 611"/>
            <p:cNvSpPr/>
            <p:nvPr/>
          </p:nvSpPr>
          <p:spPr>
            <a:xfrm>
              <a:off x="2919773" y="4937769"/>
              <a:ext cx="746459" cy="150863"/>
            </a:xfrm>
            <a:prstGeom prst="rect">
              <a:avLst/>
            </a:prstGeom>
          </p:spPr>
          <p:txBody>
            <a:bodyPr wrap="none" lIns="0" tIns="0" rIns="0" bIns="0">
              <a:noAutofit/>
            </a:bodyPr>
            <a:lstStyle/>
            <a:p>
              <a:pPr algn="ctr" defTabSz="596681" fontAlgn="ctr">
                <a:defRPr/>
              </a:pPr>
              <a:r>
                <a:rPr lang="en-US" sz="800" b="1" kern="0" dirty="0">
                  <a:solidFill>
                    <a:srgbClr val="505050"/>
                  </a:solidFill>
                  <a:latin typeface="Segoe UI"/>
                </a:rPr>
                <a:t>FACT UK</a:t>
              </a:r>
            </a:p>
          </p:txBody>
        </p:sp>
      </p:grpSp>
      <p:grpSp>
        <p:nvGrpSpPr>
          <p:cNvPr id="31" name="Group 30"/>
          <p:cNvGrpSpPr/>
          <p:nvPr/>
        </p:nvGrpSpPr>
        <p:grpSpPr>
          <a:xfrm>
            <a:off x="10396598" y="4512855"/>
            <a:ext cx="741670" cy="837942"/>
            <a:chOff x="10539253" y="4284841"/>
            <a:chExt cx="742178" cy="838517"/>
          </a:xfrm>
        </p:grpSpPr>
        <p:pic>
          <p:nvPicPr>
            <p:cNvPr id="615" name="Picture 17" descr="https://upload.wikimedia.org/wikipedia/commons/thumb/4/43/US-FederalTradeCommission-Seal.svg/2000px-US-FederalTradeCommission-Seal.svg.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689591" y="4284841"/>
              <a:ext cx="438482" cy="438482"/>
            </a:xfrm>
            <a:prstGeom prst="rect">
              <a:avLst/>
            </a:prstGeom>
            <a:noFill/>
            <a:extLst>
              <a:ext uri="{909E8E84-426E-40DD-AFC4-6F175D3DCCD1}">
                <a14:hiddenFill xmlns:a14="http://schemas.microsoft.com/office/drawing/2010/main">
                  <a:solidFill>
                    <a:srgbClr val="FFFFFF"/>
                  </a:solidFill>
                </a14:hiddenFill>
              </a:ext>
            </a:extLst>
          </p:spPr>
        </p:pic>
        <p:sp>
          <p:nvSpPr>
            <p:cNvPr id="616" name="Rectangle 615"/>
            <p:cNvSpPr/>
            <p:nvPr/>
          </p:nvSpPr>
          <p:spPr>
            <a:xfrm>
              <a:off x="10539253" y="4905478"/>
              <a:ext cx="742178" cy="217880"/>
            </a:xfrm>
            <a:prstGeom prst="rect">
              <a:avLst/>
            </a:prstGeom>
          </p:spPr>
          <p:txBody>
            <a:bodyPr wrap="square">
              <a:spAutoFit/>
            </a:bodyPr>
            <a:lstStyle/>
            <a:p>
              <a:pPr algn="ctr" defTabSz="570519" fontAlgn="ctr">
                <a:defRPr/>
              </a:pPr>
              <a:r>
                <a:rPr lang="en-US" sz="800" b="1" kern="0" dirty="0">
                  <a:solidFill>
                    <a:srgbClr val="505050"/>
                  </a:solidFill>
                  <a:latin typeface="Segoe UI"/>
                </a:rPr>
                <a:t>GLBA</a:t>
              </a:r>
            </a:p>
          </p:txBody>
        </p:sp>
      </p:grpSp>
      <p:grpSp>
        <p:nvGrpSpPr>
          <p:cNvPr id="513" name="Group 512"/>
          <p:cNvGrpSpPr/>
          <p:nvPr/>
        </p:nvGrpSpPr>
        <p:grpSpPr>
          <a:xfrm>
            <a:off x="8209424" y="5920843"/>
            <a:ext cx="687943" cy="895183"/>
            <a:chOff x="8212098" y="5693793"/>
            <a:chExt cx="688413" cy="895798"/>
          </a:xfrm>
        </p:grpSpPr>
        <p:sp>
          <p:nvSpPr>
            <p:cNvPr id="588" name="Rectangle 587"/>
            <p:cNvSpPr/>
            <p:nvPr/>
          </p:nvSpPr>
          <p:spPr>
            <a:xfrm>
              <a:off x="8315277" y="6277454"/>
              <a:ext cx="482056" cy="312137"/>
            </a:xfrm>
            <a:prstGeom prst="rect">
              <a:avLst/>
            </a:prstGeom>
          </p:spPr>
          <p:txBody>
            <a:bodyPr wrap="square" anchor="ctr">
              <a:spAutoFit/>
            </a:bodyPr>
            <a:lstStyle/>
            <a:p>
              <a:pPr algn="ctr" defTabSz="570519" fontAlgn="ctr">
                <a:defRPr/>
              </a:pPr>
              <a:r>
                <a:rPr lang="en-US" sz="700" b="1" kern="0" dirty="0">
                  <a:solidFill>
                    <a:srgbClr val="505050"/>
                  </a:solidFill>
                  <a:latin typeface="Segoe UI"/>
                </a:rPr>
                <a:t>Spain</a:t>
              </a:r>
            </a:p>
            <a:p>
              <a:pPr algn="ctr" defTabSz="570519" fontAlgn="ctr">
                <a:defRPr/>
              </a:pPr>
              <a:r>
                <a:rPr lang="en-US" sz="700" b="1" kern="0" dirty="0">
                  <a:solidFill>
                    <a:srgbClr val="505050"/>
                  </a:solidFill>
                  <a:latin typeface="Segoe UI"/>
                </a:rPr>
                <a:t>ENS</a:t>
              </a:r>
            </a:p>
          </p:txBody>
        </p:sp>
        <p:pic>
          <p:nvPicPr>
            <p:cNvPr id="618" name="Picture 617" descr="Spain ENS Logo"/>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212098" y="5693793"/>
              <a:ext cx="688413" cy="526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823427" y="4540843"/>
            <a:ext cx="564229" cy="835069"/>
            <a:chOff x="813683" y="4312845"/>
            <a:chExt cx="564617" cy="835643"/>
          </a:xfrm>
        </p:grpSpPr>
        <p:sp>
          <p:nvSpPr>
            <p:cNvPr id="599" name="Rectangle 598"/>
            <p:cNvSpPr/>
            <p:nvPr/>
          </p:nvSpPr>
          <p:spPr>
            <a:xfrm>
              <a:off x="813683" y="4877912"/>
              <a:ext cx="553156" cy="270576"/>
            </a:xfrm>
            <a:prstGeom prst="rect">
              <a:avLst/>
            </a:prstGeom>
          </p:spPr>
          <p:txBody>
            <a:bodyPr wrap="none" lIns="0" tIns="0" rIns="0" bIns="0">
              <a:noAutofit/>
            </a:bodyPr>
            <a:lstStyle/>
            <a:p>
              <a:pPr algn="ctr" defTabSz="596681" fontAlgn="ctr">
                <a:defRPr/>
              </a:pPr>
              <a:r>
                <a:rPr lang="en-US" sz="800" b="1" kern="0" dirty="0">
                  <a:solidFill>
                    <a:srgbClr val="505050"/>
                  </a:solidFill>
                  <a:latin typeface="Segoe UI"/>
                </a:rPr>
                <a:t>PCI DSS</a:t>
              </a:r>
            </a:p>
            <a:p>
              <a:pPr algn="ctr" defTabSz="596681" fontAlgn="ctr">
                <a:defRPr/>
              </a:pPr>
              <a:r>
                <a:rPr lang="en-US" sz="800" b="1" kern="0" dirty="0">
                  <a:solidFill>
                    <a:srgbClr val="505050"/>
                  </a:solidFill>
                  <a:latin typeface="Segoe UI"/>
                </a:rPr>
                <a:t>Level 1</a:t>
              </a:r>
            </a:p>
          </p:txBody>
        </p:sp>
        <p:pic>
          <p:nvPicPr>
            <p:cNvPr id="620" name="Picture 2" descr="https://www.basefarm.com/sites/default/files/media/Article/basefarm-pci-dss_0.jpg"/>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8250" y="4312845"/>
              <a:ext cx="560050" cy="382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2" name="Group 481"/>
          <p:cNvGrpSpPr/>
          <p:nvPr/>
        </p:nvGrpSpPr>
        <p:grpSpPr>
          <a:xfrm>
            <a:off x="7997402" y="4522061"/>
            <a:ext cx="839537" cy="828736"/>
            <a:chOff x="8000294" y="4294053"/>
            <a:chExt cx="840114" cy="829305"/>
          </a:xfrm>
        </p:grpSpPr>
        <p:pic>
          <p:nvPicPr>
            <p:cNvPr id="621" name="Picture 6" descr="http://www.elevation-us.com/wp-content/uploads/2016/01/CMS-logo.png"/>
            <p:cNvPicPr>
              <a:picLocks noChangeAspect="1" noChangeArrowheads="1"/>
            </p:cNvPicPr>
            <p:nvPr/>
          </p:nvPicPr>
          <p:blipFill>
            <a:blip r:embed="rId2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000294" y="4294053"/>
              <a:ext cx="840114" cy="420058"/>
            </a:xfrm>
            <a:prstGeom prst="rect">
              <a:avLst/>
            </a:prstGeom>
            <a:noFill/>
            <a:extLst>
              <a:ext uri="{909E8E84-426E-40DD-AFC4-6F175D3DCCD1}">
                <a14:hiddenFill xmlns:a14="http://schemas.microsoft.com/office/drawing/2010/main">
                  <a:solidFill>
                    <a:srgbClr val="FFFFFF"/>
                  </a:solidFill>
                </a14:hiddenFill>
              </a:ext>
            </a:extLst>
          </p:spPr>
        </p:pic>
        <p:sp>
          <p:nvSpPr>
            <p:cNvPr id="622" name="Rectangle 621"/>
            <p:cNvSpPr/>
            <p:nvPr/>
          </p:nvSpPr>
          <p:spPr>
            <a:xfrm>
              <a:off x="8049262" y="4905478"/>
              <a:ext cx="742178" cy="217880"/>
            </a:xfrm>
            <a:prstGeom prst="rect">
              <a:avLst/>
            </a:prstGeom>
          </p:spPr>
          <p:txBody>
            <a:bodyPr wrap="square">
              <a:spAutoFit/>
            </a:bodyPr>
            <a:lstStyle/>
            <a:p>
              <a:pPr algn="ctr" defTabSz="570519" fontAlgn="ctr">
                <a:defRPr/>
              </a:pPr>
              <a:r>
                <a:rPr lang="en-US" sz="800" b="1" kern="0" dirty="0">
                  <a:solidFill>
                    <a:srgbClr val="505050"/>
                  </a:solidFill>
                  <a:latin typeface="Segoe UI"/>
                </a:rPr>
                <a:t>MARS-E</a:t>
              </a:r>
            </a:p>
          </p:txBody>
        </p:sp>
      </p:grpSp>
      <p:grpSp>
        <p:nvGrpSpPr>
          <p:cNvPr id="30" name="Group 29"/>
          <p:cNvGrpSpPr/>
          <p:nvPr/>
        </p:nvGrpSpPr>
        <p:grpSpPr>
          <a:xfrm>
            <a:off x="11172663" y="4611609"/>
            <a:ext cx="618708" cy="739189"/>
            <a:chOff x="11316484" y="4383661"/>
            <a:chExt cx="619132" cy="739697"/>
          </a:xfrm>
        </p:grpSpPr>
        <p:sp>
          <p:nvSpPr>
            <p:cNvPr id="623" name="Rectangle 622"/>
            <p:cNvSpPr/>
            <p:nvPr/>
          </p:nvSpPr>
          <p:spPr>
            <a:xfrm>
              <a:off x="11401470" y="4905478"/>
              <a:ext cx="449162" cy="217880"/>
            </a:xfrm>
            <a:prstGeom prst="rect">
              <a:avLst/>
            </a:prstGeom>
          </p:spPr>
          <p:txBody>
            <a:bodyPr wrap="none">
              <a:spAutoFit/>
            </a:bodyPr>
            <a:lstStyle/>
            <a:p>
              <a:pPr algn="ctr" defTabSz="570410" fontAlgn="ctr">
                <a:defRPr/>
              </a:pPr>
              <a:r>
                <a:rPr lang="en-US" sz="800" b="1" kern="0" dirty="0">
                  <a:solidFill>
                    <a:srgbClr val="505050"/>
                  </a:solidFill>
                  <a:latin typeface="Segoe UI"/>
                </a:rPr>
                <a:t>FFIEC</a:t>
              </a:r>
            </a:p>
          </p:txBody>
        </p:sp>
        <p:pic>
          <p:nvPicPr>
            <p:cNvPr id="624" name="Picture 8" descr="https://upload.wikimedia.org/wikipedia/commons/thumb/e/ed/US-FFIEC-Logo.svg/1000px-US-FFIEC-Logo.svg.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316484" y="4383661"/>
              <a:ext cx="619132" cy="2408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8" name="Group 497"/>
          <p:cNvGrpSpPr/>
          <p:nvPr/>
        </p:nvGrpSpPr>
        <p:grpSpPr>
          <a:xfrm>
            <a:off x="3840528" y="5956719"/>
            <a:ext cx="507424" cy="859304"/>
            <a:chOff x="3775393" y="5729697"/>
            <a:chExt cx="507772" cy="859894"/>
          </a:xfrm>
        </p:grpSpPr>
        <p:sp>
          <p:nvSpPr>
            <p:cNvPr id="587" name="Rectangle 586"/>
            <p:cNvSpPr/>
            <p:nvPr/>
          </p:nvSpPr>
          <p:spPr>
            <a:xfrm>
              <a:off x="3782985" y="6277454"/>
              <a:ext cx="492590" cy="312137"/>
            </a:xfrm>
            <a:prstGeom prst="rect">
              <a:avLst/>
            </a:prstGeom>
          </p:spPr>
          <p:txBody>
            <a:bodyPr wrap="square" anchor="ctr">
              <a:spAutoFit/>
            </a:bodyPr>
            <a:lstStyle/>
            <a:p>
              <a:pPr algn="ctr" defTabSz="570519" fontAlgn="ctr">
                <a:defRPr/>
              </a:pPr>
              <a:r>
                <a:rPr lang="en-US" sz="700" b="1" kern="0" dirty="0">
                  <a:solidFill>
                    <a:srgbClr val="505050"/>
                  </a:solidFill>
                  <a:latin typeface="Segoe UI"/>
                </a:rPr>
                <a:t>China</a:t>
              </a:r>
            </a:p>
            <a:p>
              <a:pPr algn="ctr" defTabSz="570519" fontAlgn="ctr">
                <a:defRPr/>
              </a:pPr>
              <a:r>
                <a:rPr lang="en-US" sz="700" b="1" kern="0" dirty="0">
                  <a:solidFill>
                    <a:srgbClr val="505050"/>
                  </a:solidFill>
                  <a:latin typeface="Segoe UI"/>
                </a:rPr>
                <a:t>TRUCS</a:t>
              </a:r>
            </a:p>
          </p:txBody>
        </p:sp>
        <p:pic>
          <p:nvPicPr>
            <p:cNvPr id="625" name="Picture 624"/>
            <p:cNvPicPr>
              <a:picLocks noChangeAspect="1"/>
            </p:cNvPicPr>
            <p:nvPr/>
          </p:nvPicPr>
          <p:blipFill>
            <a:blip r:embed="rId27">
              <a:clrChange>
                <a:clrFrom>
                  <a:srgbClr val="FFFFFF"/>
                </a:clrFrom>
                <a:clrTo>
                  <a:srgbClr val="FFFFFF">
                    <a:alpha val="0"/>
                  </a:srgbClr>
                </a:clrTo>
              </a:clrChange>
            </a:blip>
            <a:stretch>
              <a:fillRect/>
            </a:stretch>
          </p:blipFill>
          <p:spPr>
            <a:xfrm>
              <a:off x="3775393" y="5729697"/>
              <a:ext cx="507772" cy="367228"/>
            </a:xfrm>
            <a:prstGeom prst="rect">
              <a:avLst/>
            </a:prstGeom>
          </p:spPr>
        </p:pic>
      </p:grpSp>
      <p:grpSp>
        <p:nvGrpSpPr>
          <p:cNvPr id="519" name="Group 518"/>
          <p:cNvGrpSpPr/>
          <p:nvPr/>
        </p:nvGrpSpPr>
        <p:grpSpPr>
          <a:xfrm>
            <a:off x="9945678" y="6028900"/>
            <a:ext cx="749095" cy="787126"/>
            <a:chOff x="10142805" y="5801924"/>
            <a:chExt cx="749608" cy="787667"/>
          </a:xfrm>
        </p:grpSpPr>
        <p:pic>
          <p:nvPicPr>
            <p:cNvPr id="637" name="Picture 10" descr="http://flaglane.com/download/canadian-flag/canadian-flag-graphic.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0292986" y="5801924"/>
              <a:ext cx="445546" cy="222774"/>
            </a:xfrm>
            <a:prstGeom prst="rect">
              <a:avLst/>
            </a:prstGeom>
            <a:noFill/>
            <a:extLst>
              <a:ext uri="{909E8E84-426E-40DD-AFC4-6F175D3DCCD1}">
                <a14:hiddenFill xmlns:a14="http://schemas.microsoft.com/office/drawing/2010/main">
                  <a:solidFill>
                    <a:srgbClr val="FFFFFF"/>
                  </a:solidFill>
                </a14:hiddenFill>
              </a:ext>
            </a:extLst>
          </p:spPr>
        </p:pic>
        <p:sp>
          <p:nvSpPr>
            <p:cNvPr id="638" name="Rectangle 637"/>
            <p:cNvSpPr/>
            <p:nvPr/>
          </p:nvSpPr>
          <p:spPr>
            <a:xfrm>
              <a:off x="10142805" y="6277454"/>
              <a:ext cx="749608" cy="312137"/>
            </a:xfrm>
            <a:prstGeom prst="rect">
              <a:avLst/>
            </a:prstGeom>
          </p:spPr>
          <p:txBody>
            <a:bodyPr wrap="square" anchor="ctr">
              <a:spAutoFit/>
            </a:bodyPr>
            <a:lstStyle/>
            <a:p>
              <a:pPr algn="ctr" defTabSz="570519" fontAlgn="ctr">
                <a:defRPr/>
              </a:pPr>
              <a:r>
                <a:rPr lang="en-US" sz="700" b="1" kern="0" dirty="0">
                  <a:solidFill>
                    <a:srgbClr val="505050"/>
                  </a:solidFill>
                  <a:latin typeface="Segoe UI"/>
                </a:rPr>
                <a:t>Canada</a:t>
              </a:r>
            </a:p>
            <a:p>
              <a:pPr algn="ctr" defTabSz="570519" fontAlgn="ctr">
                <a:defRPr/>
              </a:pPr>
              <a:r>
                <a:rPr lang="en-US" sz="700" b="1" kern="0" dirty="0">
                  <a:solidFill>
                    <a:srgbClr val="505050"/>
                  </a:solidFill>
                  <a:latin typeface="Segoe UI"/>
                </a:rPr>
                <a:t>Privacy Laws</a:t>
              </a:r>
            </a:p>
          </p:txBody>
        </p:sp>
      </p:grpSp>
      <p:grpSp>
        <p:nvGrpSpPr>
          <p:cNvPr id="489" name="Group 488"/>
          <p:cNvGrpSpPr/>
          <p:nvPr/>
        </p:nvGrpSpPr>
        <p:grpSpPr>
          <a:xfrm>
            <a:off x="2260527" y="4604062"/>
            <a:ext cx="745947" cy="712033"/>
            <a:chOff x="2164229" y="4376109"/>
            <a:chExt cx="746459" cy="712523"/>
          </a:xfrm>
        </p:grpSpPr>
        <p:sp>
          <p:nvSpPr>
            <p:cNvPr id="606" name="Rectangle 605"/>
            <p:cNvSpPr/>
            <p:nvPr/>
          </p:nvSpPr>
          <p:spPr>
            <a:xfrm>
              <a:off x="2164229" y="4937769"/>
              <a:ext cx="746459" cy="150863"/>
            </a:xfrm>
            <a:prstGeom prst="rect">
              <a:avLst/>
            </a:prstGeom>
          </p:spPr>
          <p:txBody>
            <a:bodyPr wrap="none" lIns="0" tIns="0" rIns="0" bIns="0">
              <a:noAutofit/>
            </a:bodyPr>
            <a:lstStyle/>
            <a:p>
              <a:pPr algn="ctr" defTabSz="596681" fontAlgn="ctr">
                <a:defRPr/>
              </a:pPr>
              <a:r>
                <a:rPr lang="en-US" sz="800" b="1" kern="0" dirty="0">
                  <a:solidFill>
                    <a:srgbClr val="505050"/>
                  </a:solidFill>
                  <a:latin typeface="Segoe UI"/>
                </a:rPr>
                <a:t>MPAA</a:t>
              </a:r>
            </a:p>
          </p:txBody>
        </p:sp>
        <p:pic>
          <p:nvPicPr>
            <p:cNvPr id="639" name="Picture 2" descr="http://vignette1.wikia.nocookie.net/logopedia/images/5/57/MPAA.jpg/revision/latest?cb=20110729215806"/>
            <p:cNvPicPr>
              <a:picLocks noChangeAspect="1" noChangeArrowheads="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07431" y="4376109"/>
              <a:ext cx="458686" cy="255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0" name="Group 519"/>
          <p:cNvGrpSpPr/>
          <p:nvPr/>
        </p:nvGrpSpPr>
        <p:grpSpPr>
          <a:xfrm>
            <a:off x="10663821" y="5921605"/>
            <a:ext cx="540818" cy="894421"/>
            <a:chOff x="10868716" y="5694556"/>
            <a:chExt cx="541188" cy="895035"/>
          </a:xfrm>
        </p:grpSpPr>
        <p:pic>
          <p:nvPicPr>
            <p:cNvPr id="640" name="Picture 639"/>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65740" y="5694556"/>
              <a:ext cx="304542" cy="437510"/>
            </a:xfrm>
            <a:prstGeom prst="rect">
              <a:avLst/>
            </a:prstGeom>
          </p:spPr>
        </p:pic>
        <p:sp>
          <p:nvSpPr>
            <p:cNvPr id="641" name="Rectangle 640"/>
            <p:cNvSpPr/>
            <p:nvPr/>
          </p:nvSpPr>
          <p:spPr>
            <a:xfrm>
              <a:off x="10868716" y="6277454"/>
              <a:ext cx="541188" cy="312137"/>
            </a:xfrm>
            <a:prstGeom prst="rect">
              <a:avLst/>
            </a:prstGeom>
          </p:spPr>
          <p:txBody>
            <a:bodyPr wrap="square" anchor="ctr">
              <a:spAutoFit/>
            </a:bodyPr>
            <a:lstStyle/>
            <a:p>
              <a:pPr algn="ctr" defTabSz="570519" fontAlgn="ctr">
                <a:defRPr/>
              </a:pPr>
              <a:r>
                <a:rPr lang="en-US" sz="700" b="1" kern="0" dirty="0">
                  <a:solidFill>
                    <a:srgbClr val="505050"/>
                  </a:solidFill>
                  <a:latin typeface="Segoe UI"/>
                </a:rPr>
                <a:t>Privacy</a:t>
              </a:r>
            </a:p>
            <a:p>
              <a:pPr algn="ctr" defTabSz="570519" fontAlgn="ctr">
                <a:defRPr/>
              </a:pPr>
              <a:r>
                <a:rPr lang="en-US" sz="700" b="1" kern="0" dirty="0">
                  <a:solidFill>
                    <a:srgbClr val="505050"/>
                  </a:solidFill>
                  <a:latin typeface="Segoe UI"/>
                </a:rPr>
                <a:t>Shield</a:t>
              </a:r>
            </a:p>
          </p:txBody>
        </p:sp>
      </p:grpSp>
      <p:grpSp>
        <p:nvGrpSpPr>
          <p:cNvPr id="518" name="Group 517"/>
          <p:cNvGrpSpPr/>
          <p:nvPr/>
        </p:nvGrpSpPr>
        <p:grpSpPr>
          <a:xfrm>
            <a:off x="9498728" y="6022048"/>
            <a:ext cx="437736" cy="793976"/>
            <a:chOff x="9620364" y="5795070"/>
            <a:chExt cx="438036" cy="794521"/>
          </a:xfrm>
        </p:grpSpPr>
        <p:sp>
          <p:nvSpPr>
            <p:cNvPr id="636" name="Rectangle 635"/>
            <p:cNvSpPr/>
            <p:nvPr/>
          </p:nvSpPr>
          <p:spPr>
            <a:xfrm>
              <a:off x="9622740" y="6277454"/>
              <a:ext cx="435660" cy="312137"/>
            </a:xfrm>
            <a:prstGeom prst="rect">
              <a:avLst/>
            </a:prstGeom>
          </p:spPr>
          <p:txBody>
            <a:bodyPr wrap="square" anchor="ctr">
              <a:spAutoFit/>
            </a:bodyPr>
            <a:lstStyle/>
            <a:p>
              <a:pPr algn="ctr" defTabSz="570519" fontAlgn="ctr">
                <a:defRPr/>
              </a:pPr>
              <a:r>
                <a:rPr lang="en-US" sz="700" b="1" kern="0" dirty="0">
                  <a:solidFill>
                    <a:srgbClr val="505050"/>
                  </a:solidFill>
                  <a:latin typeface="Segoe UI"/>
                </a:rPr>
                <a:t>India</a:t>
              </a:r>
            </a:p>
            <a:p>
              <a:pPr algn="ctr" defTabSz="570519" fontAlgn="ctr">
                <a:defRPr/>
              </a:pPr>
              <a:r>
                <a:rPr lang="en-US" sz="700" b="1" kern="0" dirty="0" err="1">
                  <a:solidFill>
                    <a:srgbClr val="505050"/>
                  </a:solidFill>
                  <a:latin typeface="Segoe UI"/>
                </a:rPr>
                <a:t>MeitY</a:t>
              </a:r>
              <a:endParaRPr lang="en-US" sz="700" b="1" kern="0" dirty="0">
                <a:solidFill>
                  <a:srgbClr val="505050"/>
                </a:solidFill>
                <a:latin typeface="Segoe UI"/>
              </a:endParaRPr>
            </a:p>
          </p:txBody>
        </p:sp>
        <p:pic>
          <p:nvPicPr>
            <p:cNvPr id="645" name="Picture 644"/>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620364" y="5795070"/>
              <a:ext cx="425556" cy="236482"/>
            </a:xfrm>
            <a:prstGeom prst="rect">
              <a:avLst/>
            </a:prstGeom>
          </p:spPr>
        </p:pic>
      </p:grpSp>
      <p:grpSp>
        <p:nvGrpSpPr>
          <p:cNvPr id="521" name="Group 520"/>
          <p:cNvGrpSpPr/>
          <p:nvPr/>
        </p:nvGrpSpPr>
        <p:grpSpPr>
          <a:xfrm>
            <a:off x="11128504" y="5946245"/>
            <a:ext cx="763180" cy="979280"/>
            <a:chOff x="11294318" y="5719215"/>
            <a:chExt cx="763704" cy="979952"/>
          </a:xfrm>
        </p:grpSpPr>
        <p:sp>
          <p:nvSpPr>
            <p:cNvPr id="647" name="Rectangle 646"/>
            <p:cNvSpPr/>
            <p:nvPr/>
          </p:nvSpPr>
          <p:spPr>
            <a:xfrm>
              <a:off x="11294318" y="6277128"/>
              <a:ext cx="763704" cy="422039"/>
            </a:xfrm>
            <a:prstGeom prst="rect">
              <a:avLst/>
            </a:prstGeom>
          </p:spPr>
          <p:txBody>
            <a:bodyPr wrap="square" anchor="ctr">
              <a:spAutoFit/>
            </a:bodyPr>
            <a:lstStyle/>
            <a:p>
              <a:pPr algn="ctr" defTabSz="570410" fontAlgn="ctr">
                <a:defRPr/>
              </a:pPr>
              <a:r>
                <a:rPr lang="en-US" sz="700" b="1" kern="0" dirty="0">
                  <a:solidFill>
                    <a:srgbClr val="505050"/>
                  </a:solidFill>
                  <a:latin typeface="Segoe UI"/>
                </a:rPr>
                <a:t>Germany IT</a:t>
              </a:r>
            </a:p>
            <a:p>
              <a:pPr algn="ctr" defTabSz="570410" fontAlgn="ctr">
                <a:defRPr/>
              </a:pPr>
              <a:r>
                <a:rPr lang="en-US" sz="700" b="1" kern="0" dirty="0">
                  <a:solidFill>
                    <a:srgbClr val="505050"/>
                  </a:solidFill>
                  <a:latin typeface="Segoe UI"/>
                </a:rPr>
                <a:t>Grundschutz</a:t>
              </a:r>
            </a:p>
            <a:p>
              <a:pPr algn="ctr" defTabSz="570410" fontAlgn="ctr">
                <a:defRPr/>
              </a:pPr>
              <a:r>
                <a:rPr lang="en-US" sz="700" b="1" kern="0" dirty="0">
                  <a:solidFill>
                    <a:srgbClr val="505050"/>
                  </a:solidFill>
                  <a:latin typeface="Segoe UI"/>
                </a:rPr>
                <a:t>workbook</a:t>
              </a:r>
            </a:p>
          </p:txBody>
        </p:sp>
        <p:pic>
          <p:nvPicPr>
            <p:cNvPr id="648" name="Picture 647"/>
            <p:cNvPicPr>
              <a:picLocks noChangeAspect="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474777" y="5719215"/>
              <a:ext cx="402786" cy="388192"/>
            </a:xfrm>
            <a:prstGeom prst="rect">
              <a:avLst/>
            </a:prstGeom>
          </p:spPr>
        </p:pic>
      </p:grpSp>
      <p:grpSp>
        <p:nvGrpSpPr>
          <p:cNvPr id="516" name="Group 515"/>
          <p:cNvGrpSpPr/>
          <p:nvPr/>
        </p:nvGrpSpPr>
        <p:grpSpPr>
          <a:xfrm>
            <a:off x="8931683" y="5951276"/>
            <a:ext cx="457422" cy="864750"/>
            <a:chOff x="8952545" y="5724248"/>
            <a:chExt cx="457736" cy="865343"/>
          </a:xfrm>
        </p:grpSpPr>
        <p:sp>
          <p:nvSpPr>
            <p:cNvPr id="651" name="Rectangle 650"/>
            <p:cNvSpPr/>
            <p:nvPr/>
          </p:nvSpPr>
          <p:spPr>
            <a:xfrm>
              <a:off x="8952545" y="6277454"/>
              <a:ext cx="457736" cy="312137"/>
            </a:xfrm>
            <a:prstGeom prst="rect">
              <a:avLst/>
            </a:prstGeom>
          </p:spPr>
          <p:txBody>
            <a:bodyPr wrap="square" anchor="ctr">
              <a:spAutoFit/>
            </a:bodyPr>
            <a:lstStyle/>
            <a:p>
              <a:pPr algn="ctr" defTabSz="570519" fontAlgn="ctr">
                <a:defRPr/>
              </a:pPr>
              <a:r>
                <a:rPr lang="en-US" sz="700" b="1" kern="0" dirty="0">
                  <a:solidFill>
                    <a:srgbClr val="505050"/>
                  </a:solidFill>
                  <a:latin typeface="Segoe UI"/>
                </a:rPr>
                <a:t>Spain</a:t>
              </a:r>
            </a:p>
            <a:p>
              <a:pPr algn="ctr" defTabSz="570519" fontAlgn="ctr">
                <a:defRPr/>
              </a:pPr>
              <a:r>
                <a:rPr lang="en-US" sz="700" b="1" kern="0" dirty="0">
                  <a:solidFill>
                    <a:srgbClr val="505050"/>
                  </a:solidFill>
                  <a:latin typeface="Segoe UI"/>
                </a:rPr>
                <a:t>DPA</a:t>
              </a:r>
            </a:p>
          </p:txBody>
        </p:sp>
        <p:pic>
          <p:nvPicPr>
            <p:cNvPr id="652" name="Picture 65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9016723" y="5724248"/>
              <a:ext cx="329380" cy="378126"/>
            </a:xfrm>
            <a:prstGeom prst="rect">
              <a:avLst/>
            </a:prstGeom>
          </p:spPr>
        </p:pic>
      </p:grpSp>
      <p:grpSp>
        <p:nvGrpSpPr>
          <p:cNvPr id="484" name="Group 483"/>
          <p:cNvGrpSpPr/>
          <p:nvPr/>
        </p:nvGrpSpPr>
        <p:grpSpPr>
          <a:xfrm>
            <a:off x="6297028" y="4606530"/>
            <a:ext cx="741670" cy="744269"/>
            <a:chOff x="6222552" y="4378579"/>
            <a:chExt cx="742178" cy="744779"/>
          </a:xfrm>
        </p:grpSpPr>
        <p:pic>
          <p:nvPicPr>
            <p:cNvPr id="660" name="Picture 9" descr="https://hitrustalliance.net/content/uploads/2015/09/HiTrustLogo.png"/>
            <p:cNvPicPr>
              <a:picLocks noChangeAspect="1" noChangeArrowheads="1"/>
            </p:cNvPicPr>
            <p:nvPr/>
          </p:nvPicPr>
          <p:blipFill>
            <a:blip r:embed="rId3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286248" y="4378579"/>
              <a:ext cx="602002" cy="251006"/>
            </a:xfrm>
            <a:prstGeom prst="rect">
              <a:avLst/>
            </a:prstGeom>
            <a:noFill/>
            <a:extLst>
              <a:ext uri="{909E8E84-426E-40DD-AFC4-6F175D3DCCD1}">
                <a14:hiddenFill xmlns:a14="http://schemas.microsoft.com/office/drawing/2010/main">
                  <a:solidFill>
                    <a:srgbClr val="FFFFFF"/>
                  </a:solidFill>
                </a14:hiddenFill>
              </a:ext>
            </a:extLst>
          </p:spPr>
        </p:pic>
        <p:sp>
          <p:nvSpPr>
            <p:cNvPr id="661" name="Rectangle 660"/>
            <p:cNvSpPr/>
            <p:nvPr/>
          </p:nvSpPr>
          <p:spPr>
            <a:xfrm>
              <a:off x="6222552" y="4905478"/>
              <a:ext cx="742178" cy="217880"/>
            </a:xfrm>
            <a:prstGeom prst="rect">
              <a:avLst/>
            </a:prstGeom>
          </p:spPr>
          <p:txBody>
            <a:bodyPr wrap="square">
              <a:spAutoFit/>
            </a:bodyPr>
            <a:lstStyle/>
            <a:p>
              <a:pPr algn="ctr" defTabSz="570519" fontAlgn="ctr">
                <a:defRPr/>
              </a:pPr>
              <a:r>
                <a:rPr lang="en-US" sz="800" b="1" kern="0" dirty="0">
                  <a:solidFill>
                    <a:srgbClr val="505050"/>
                  </a:solidFill>
                  <a:latin typeface="Calibri"/>
                </a:rPr>
                <a:t>HITRUST</a:t>
              </a:r>
            </a:p>
          </p:txBody>
        </p:sp>
      </p:grpSp>
      <p:grpSp>
        <p:nvGrpSpPr>
          <p:cNvPr id="481" name="Group 480"/>
          <p:cNvGrpSpPr/>
          <p:nvPr/>
        </p:nvGrpSpPr>
        <p:grpSpPr>
          <a:xfrm>
            <a:off x="8864287" y="4611673"/>
            <a:ext cx="986108" cy="719985"/>
            <a:chOff x="8934451" y="4383726"/>
            <a:chExt cx="986784" cy="720479"/>
          </a:xfrm>
        </p:grpSpPr>
        <p:pic>
          <p:nvPicPr>
            <p:cNvPr id="662" name="Picture 661"/>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9117627" y="4383726"/>
              <a:ext cx="601192" cy="240712"/>
            </a:xfrm>
            <a:prstGeom prst="rect">
              <a:avLst/>
            </a:prstGeom>
          </p:spPr>
        </p:pic>
        <p:sp>
          <p:nvSpPr>
            <p:cNvPr id="663" name="Rectangle 662"/>
            <p:cNvSpPr/>
            <p:nvPr/>
          </p:nvSpPr>
          <p:spPr>
            <a:xfrm>
              <a:off x="8934451" y="4886325"/>
              <a:ext cx="986784" cy="217880"/>
            </a:xfrm>
            <a:prstGeom prst="rect">
              <a:avLst/>
            </a:prstGeom>
          </p:spPr>
          <p:txBody>
            <a:bodyPr wrap="square">
              <a:spAutoFit/>
            </a:bodyPr>
            <a:lstStyle/>
            <a:p>
              <a:pPr algn="ctr" defTabSz="570519" fontAlgn="ctr">
                <a:defRPr/>
              </a:pPr>
              <a:r>
                <a:rPr lang="en-US" sz="800" b="1" kern="0" dirty="0">
                  <a:solidFill>
                    <a:srgbClr val="505050"/>
                  </a:solidFill>
                  <a:latin typeface="Segoe UI"/>
                </a:rPr>
                <a:t>IG Toolkit UK</a:t>
              </a:r>
            </a:p>
          </p:txBody>
        </p:sp>
      </p:grpSp>
      <p:grpSp>
        <p:nvGrpSpPr>
          <p:cNvPr id="496" name="Group 495"/>
          <p:cNvGrpSpPr/>
          <p:nvPr/>
        </p:nvGrpSpPr>
        <p:grpSpPr>
          <a:xfrm>
            <a:off x="2709696" y="5833038"/>
            <a:ext cx="614346" cy="982988"/>
            <a:chOff x="2603421" y="5605928"/>
            <a:chExt cx="614768" cy="983663"/>
          </a:xfrm>
        </p:grpSpPr>
        <p:sp>
          <p:nvSpPr>
            <p:cNvPr id="566" name="Rectangle 565"/>
            <p:cNvSpPr/>
            <p:nvPr/>
          </p:nvSpPr>
          <p:spPr>
            <a:xfrm>
              <a:off x="2677135" y="6277454"/>
              <a:ext cx="457952" cy="312137"/>
            </a:xfrm>
            <a:prstGeom prst="rect">
              <a:avLst/>
            </a:prstGeom>
          </p:spPr>
          <p:txBody>
            <a:bodyPr wrap="square" anchor="ctr">
              <a:spAutoFit/>
            </a:bodyPr>
            <a:lstStyle/>
            <a:p>
              <a:pPr algn="ctr" defTabSz="570519" fontAlgn="ctr">
                <a:defRPr/>
              </a:pPr>
              <a:r>
                <a:rPr lang="en-US" sz="700" b="1" kern="0" dirty="0">
                  <a:solidFill>
                    <a:srgbClr val="505050"/>
                  </a:solidFill>
                  <a:latin typeface="Segoe UI"/>
                </a:rPr>
                <a:t>China</a:t>
              </a:r>
            </a:p>
            <a:p>
              <a:pPr algn="ctr" defTabSz="570519" fontAlgn="ctr">
                <a:defRPr/>
              </a:pPr>
              <a:r>
                <a:rPr lang="en-US" sz="700" b="1" kern="0" dirty="0">
                  <a:solidFill>
                    <a:srgbClr val="505050"/>
                  </a:solidFill>
                  <a:latin typeface="Segoe UI"/>
                </a:rPr>
                <a:t>DJCP</a:t>
              </a:r>
            </a:p>
          </p:txBody>
        </p:sp>
        <p:pic>
          <p:nvPicPr>
            <p:cNvPr id="664" name="Picture 663"/>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603421" y="5605928"/>
              <a:ext cx="614768" cy="614766"/>
            </a:xfrm>
            <a:prstGeom prst="rect">
              <a:avLst/>
            </a:prstGeom>
          </p:spPr>
        </p:pic>
      </p:grpSp>
      <p:grpSp>
        <p:nvGrpSpPr>
          <p:cNvPr id="25" name="Group 24"/>
          <p:cNvGrpSpPr/>
          <p:nvPr/>
        </p:nvGrpSpPr>
        <p:grpSpPr>
          <a:xfrm>
            <a:off x="9124681" y="2883960"/>
            <a:ext cx="722615" cy="979799"/>
            <a:chOff x="9271834" y="2654829"/>
            <a:chExt cx="723112" cy="980471"/>
          </a:xfrm>
        </p:grpSpPr>
        <p:pic>
          <p:nvPicPr>
            <p:cNvPr id="170" name="Picture 169"/>
            <p:cNvPicPr>
              <a:picLocks noChangeAspect="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71834" y="2654829"/>
              <a:ext cx="723112" cy="704466"/>
            </a:xfrm>
            <a:prstGeom prst="rect">
              <a:avLst/>
            </a:prstGeom>
          </p:spPr>
        </p:pic>
        <p:sp>
          <p:nvSpPr>
            <p:cNvPr id="171" name="Rectangle 170"/>
            <p:cNvSpPr/>
            <p:nvPr/>
          </p:nvSpPr>
          <p:spPr>
            <a:xfrm>
              <a:off x="9422706" y="3417420"/>
              <a:ext cx="421910" cy="217880"/>
            </a:xfrm>
            <a:prstGeom prst="rect">
              <a:avLst/>
            </a:prstGeom>
          </p:spPr>
          <p:txBody>
            <a:bodyPr wrap="none">
              <a:spAutoFit/>
            </a:bodyPr>
            <a:lstStyle/>
            <a:p>
              <a:pPr algn="ctr" defTabSz="570519" fontAlgn="ctr">
                <a:defRPr/>
              </a:pPr>
              <a:r>
                <a:rPr lang="en-US" sz="800" b="1" kern="0" dirty="0">
                  <a:solidFill>
                    <a:srgbClr val="505050"/>
                  </a:solidFill>
                  <a:latin typeface="Segoe UI"/>
                </a:rPr>
                <a:t>ITAR</a:t>
              </a:r>
            </a:p>
          </p:txBody>
        </p:sp>
      </p:grpSp>
      <p:grpSp>
        <p:nvGrpSpPr>
          <p:cNvPr id="26" name="Group 25"/>
          <p:cNvGrpSpPr/>
          <p:nvPr/>
        </p:nvGrpSpPr>
        <p:grpSpPr>
          <a:xfrm>
            <a:off x="8091442" y="2936545"/>
            <a:ext cx="772200" cy="991163"/>
            <a:chOff x="8293912" y="2707448"/>
            <a:chExt cx="772729" cy="991844"/>
          </a:xfrm>
        </p:grpSpPr>
        <p:pic>
          <p:nvPicPr>
            <p:cNvPr id="174" name="Picture 6" descr="image007"/>
            <p:cNvPicPr>
              <a:picLocks noChangeAspect="1" noChangeArrowheads="1"/>
            </p:cNvPicPr>
            <p:nvPr/>
          </p:nvPicPr>
          <p:blipFill>
            <a:blip r:embed="rId38">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316176" y="2707448"/>
              <a:ext cx="639717" cy="639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 name="Rectangle 175"/>
            <p:cNvSpPr/>
            <p:nvPr/>
          </p:nvSpPr>
          <p:spPr>
            <a:xfrm>
              <a:off x="8293912" y="3355865"/>
              <a:ext cx="772729" cy="343427"/>
            </a:xfrm>
            <a:prstGeom prst="rect">
              <a:avLst/>
            </a:prstGeom>
          </p:spPr>
          <p:txBody>
            <a:bodyPr wrap="square">
              <a:spAutoFit/>
            </a:bodyPr>
            <a:lstStyle/>
            <a:p>
              <a:pPr algn="ctr" defTabSz="570519" fontAlgn="ctr">
                <a:defRPr/>
              </a:pPr>
              <a:r>
                <a:rPr lang="en-US" sz="800" b="1" kern="0" dirty="0">
                  <a:solidFill>
                    <a:srgbClr val="505050"/>
                  </a:solidFill>
                  <a:latin typeface="Segoe UI"/>
                </a:rPr>
                <a:t>Section 508 VPAT</a:t>
              </a:r>
            </a:p>
          </p:txBody>
        </p:sp>
      </p:grpSp>
      <p:grpSp>
        <p:nvGrpSpPr>
          <p:cNvPr id="28" name="Group 27"/>
          <p:cNvGrpSpPr/>
          <p:nvPr/>
        </p:nvGrpSpPr>
        <p:grpSpPr>
          <a:xfrm>
            <a:off x="6135015" y="3086646"/>
            <a:ext cx="743603" cy="777114"/>
            <a:chOff x="5993805" y="2857654"/>
            <a:chExt cx="744114" cy="777646"/>
          </a:xfrm>
        </p:grpSpPr>
        <p:pic>
          <p:nvPicPr>
            <p:cNvPr id="180" name="Picture 179" descr="FedRAMP"/>
            <p:cNvPicPr/>
            <p:nvPr/>
          </p:nvPicPr>
          <p:blipFill>
            <a:blip r:embed="rId39">
              <a:extLst>
                <a:ext uri="{28A0092B-C50C-407E-A947-70E740481C1C}">
                  <a14:useLocalDpi xmlns:a14="http://schemas.microsoft.com/office/drawing/2010/main" val="0"/>
                </a:ext>
              </a:extLst>
            </a:blip>
            <a:srcRect/>
            <a:stretch>
              <a:fillRect/>
            </a:stretch>
          </p:blipFill>
          <p:spPr bwMode="auto">
            <a:xfrm>
              <a:off x="6024105" y="2857654"/>
              <a:ext cx="683512" cy="239572"/>
            </a:xfrm>
            <a:prstGeom prst="rect">
              <a:avLst/>
            </a:prstGeom>
            <a:noFill/>
            <a:ln>
              <a:noFill/>
            </a:ln>
          </p:spPr>
        </p:pic>
        <p:sp>
          <p:nvSpPr>
            <p:cNvPr id="181" name="Rectangle 180"/>
            <p:cNvSpPr/>
            <p:nvPr/>
          </p:nvSpPr>
          <p:spPr>
            <a:xfrm>
              <a:off x="5993805" y="3417420"/>
              <a:ext cx="744114" cy="217880"/>
            </a:xfrm>
            <a:prstGeom prst="rect">
              <a:avLst/>
            </a:prstGeom>
          </p:spPr>
          <p:txBody>
            <a:bodyPr wrap="none">
              <a:spAutoFit/>
            </a:bodyPr>
            <a:lstStyle/>
            <a:p>
              <a:pPr algn="ctr" defTabSz="570519" fontAlgn="ctr">
                <a:defRPr/>
              </a:pPr>
              <a:r>
                <a:rPr lang="en-US" sz="800" b="1" kern="0" dirty="0">
                  <a:solidFill>
                    <a:srgbClr val="505050"/>
                  </a:solidFill>
                  <a:latin typeface="Segoe UI"/>
                </a:rPr>
                <a:t>SP 800-171</a:t>
              </a:r>
            </a:p>
          </p:txBody>
        </p:sp>
      </p:grpSp>
      <p:grpSp>
        <p:nvGrpSpPr>
          <p:cNvPr id="27" name="Group 26"/>
          <p:cNvGrpSpPr/>
          <p:nvPr/>
        </p:nvGrpSpPr>
        <p:grpSpPr>
          <a:xfrm>
            <a:off x="7126845" y="2910704"/>
            <a:ext cx="709963" cy="953057"/>
            <a:chOff x="7179807" y="2681590"/>
            <a:chExt cx="710451" cy="953710"/>
          </a:xfrm>
        </p:grpSpPr>
        <p:sp>
          <p:nvSpPr>
            <p:cNvPr id="167" name="Rectangle 166"/>
            <p:cNvSpPr/>
            <p:nvPr/>
          </p:nvSpPr>
          <p:spPr>
            <a:xfrm>
              <a:off x="7179807" y="3417420"/>
              <a:ext cx="710451" cy="217880"/>
            </a:xfrm>
            <a:prstGeom prst="rect">
              <a:avLst/>
            </a:prstGeom>
          </p:spPr>
          <p:txBody>
            <a:bodyPr wrap="none">
              <a:spAutoFit/>
            </a:bodyPr>
            <a:lstStyle/>
            <a:p>
              <a:pPr algn="ctr" defTabSz="570519" fontAlgn="ctr">
                <a:defRPr/>
              </a:pPr>
              <a:r>
                <a:rPr lang="en-US" sz="800" b="1" kern="0" dirty="0">
                  <a:solidFill>
                    <a:srgbClr val="505050"/>
                  </a:solidFill>
                  <a:latin typeface="Segoe UI"/>
                </a:rPr>
                <a:t>FIPS 140-2</a:t>
              </a:r>
            </a:p>
          </p:txBody>
        </p:sp>
        <p:pic>
          <p:nvPicPr>
            <p:cNvPr id="183" name="Picture 15" descr="http://www.filetransferglossary.com/wp-content/uploads/2011/01/FIPS_140-2_validated_logo.gif"/>
            <p:cNvPicPr>
              <a:picLocks noChangeAspect="1" noChangeArrowheads="1"/>
            </p:cNvPicPr>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03246" y="2681590"/>
              <a:ext cx="654839" cy="6501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1898207" y="2937970"/>
            <a:ext cx="949018" cy="989738"/>
            <a:chOff x="1700935" y="2708876"/>
            <a:chExt cx="949669" cy="990416"/>
          </a:xfrm>
        </p:grpSpPr>
        <p:sp>
          <p:nvSpPr>
            <p:cNvPr id="182" name="Rectangle 181"/>
            <p:cNvSpPr/>
            <p:nvPr/>
          </p:nvSpPr>
          <p:spPr>
            <a:xfrm>
              <a:off x="1700935" y="3355865"/>
              <a:ext cx="949669" cy="343427"/>
            </a:xfrm>
            <a:prstGeom prst="rect">
              <a:avLst/>
            </a:prstGeom>
          </p:spPr>
          <p:txBody>
            <a:bodyPr wrap="square">
              <a:spAutoFit/>
            </a:bodyPr>
            <a:lstStyle/>
            <a:p>
              <a:pPr algn="ctr" defTabSz="570519" fontAlgn="ctr">
                <a:defRPr/>
              </a:pPr>
              <a:r>
                <a:rPr lang="en-US" sz="800" b="1" kern="0" dirty="0">
                  <a:solidFill>
                    <a:srgbClr val="505050"/>
                  </a:solidFill>
                  <a:latin typeface="Segoe UI"/>
                </a:rPr>
                <a:t>High</a:t>
              </a:r>
            </a:p>
            <a:p>
              <a:pPr algn="ctr" defTabSz="570519" fontAlgn="ctr">
                <a:defRPr/>
              </a:pPr>
              <a:r>
                <a:rPr lang="en-US" sz="800" b="1" kern="0" dirty="0">
                  <a:solidFill>
                    <a:srgbClr val="505050"/>
                  </a:solidFill>
                  <a:latin typeface="Segoe UI"/>
                </a:rPr>
                <a:t>JAB P-ATO</a:t>
              </a:r>
            </a:p>
          </p:txBody>
        </p:sp>
        <p:pic>
          <p:nvPicPr>
            <p:cNvPr id="185" name="Picture 184"/>
            <p:cNvPicPr>
              <a:picLocks noChangeAspect="1"/>
            </p:cNvPicPr>
            <p:nvPr/>
          </p:nvPicPr>
          <p:blipFill rotWithShape="1">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1822007" y="2708876"/>
              <a:ext cx="788764" cy="490106"/>
            </a:xfrm>
            <a:prstGeom prst="rect">
              <a:avLst/>
            </a:prstGeom>
          </p:spPr>
        </p:pic>
      </p:grpSp>
      <p:grpSp>
        <p:nvGrpSpPr>
          <p:cNvPr id="24" name="Group 23"/>
          <p:cNvGrpSpPr/>
          <p:nvPr/>
        </p:nvGrpSpPr>
        <p:grpSpPr>
          <a:xfrm>
            <a:off x="10108339" y="2884048"/>
            <a:ext cx="711250" cy="979713"/>
            <a:chOff x="10208921" y="2654914"/>
            <a:chExt cx="711738" cy="980386"/>
          </a:xfrm>
        </p:grpSpPr>
        <p:sp>
          <p:nvSpPr>
            <p:cNvPr id="172" name="Rectangle 171"/>
            <p:cNvSpPr/>
            <p:nvPr/>
          </p:nvSpPr>
          <p:spPr>
            <a:xfrm>
              <a:off x="10389371" y="3417420"/>
              <a:ext cx="389850" cy="217880"/>
            </a:xfrm>
            <a:prstGeom prst="rect">
              <a:avLst/>
            </a:prstGeom>
          </p:spPr>
          <p:txBody>
            <a:bodyPr wrap="none">
              <a:spAutoFit/>
            </a:bodyPr>
            <a:lstStyle/>
            <a:p>
              <a:pPr algn="ctr" defTabSz="570519" fontAlgn="ctr">
                <a:defRPr/>
              </a:pPr>
              <a:r>
                <a:rPr lang="en-US" sz="800" b="1" kern="0" dirty="0">
                  <a:solidFill>
                    <a:srgbClr val="505050"/>
                  </a:solidFill>
                  <a:latin typeface="Segoe UI"/>
                </a:rPr>
                <a:t>CJIS</a:t>
              </a:r>
            </a:p>
          </p:txBody>
        </p:sp>
        <p:pic>
          <p:nvPicPr>
            <p:cNvPr id="186" name="Picture 185"/>
            <p:cNvPicPr>
              <a:picLocks noChangeAspect="1"/>
            </p:cNvPicPr>
            <p:nvPr/>
          </p:nvPicPr>
          <p:blipFill>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08921" y="2654914"/>
              <a:ext cx="711738" cy="738688"/>
            </a:xfrm>
            <a:prstGeom prst="rect">
              <a:avLst/>
            </a:prstGeom>
          </p:spPr>
        </p:pic>
      </p:grpSp>
      <p:grpSp>
        <p:nvGrpSpPr>
          <p:cNvPr id="20" name="Group 19"/>
          <p:cNvGrpSpPr/>
          <p:nvPr/>
        </p:nvGrpSpPr>
        <p:grpSpPr>
          <a:xfrm>
            <a:off x="3105062" y="2878062"/>
            <a:ext cx="756419" cy="1049646"/>
            <a:chOff x="2828592" y="2648926"/>
            <a:chExt cx="756938" cy="1050366"/>
          </a:xfrm>
        </p:grpSpPr>
        <p:sp>
          <p:nvSpPr>
            <p:cNvPr id="168" name="Rectangle 167"/>
            <p:cNvSpPr/>
            <p:nvPr/>
          </p:nvSpPr>
          <p:spPr>
            <a:xfrm>
              <a:off x="2828592" y="3355865"/>
              <a:ext cx="756938" cy="343427"/>
            </a:xfrm>
            <a:prstGeom prst="rect">
              <a:avLst/>
            </a:prstGeom>
          </p:spPr>
          <p:txBody>
            <a:bodyPr wrap="none">
              <a:spAutoFit/>
            </a:bodyPr>
            <a:lstStyle/>
            <a:p>
              <a:pPr algn="ctr" defTabSz="570519" fontAlgn="ctr">
                <a:defRPr/>
              </a:pPr>
              <a:r>
                <a:rPr lang="en-US" sz="800" b="1" kern="0" dirty="0">
                  <a:solidFill>
                    <a:srgbClr val="505050"/>
                  </a:solidFill>
                  <a:latin typeface="Segoe UI"/>
                </a:rPr>
                <a:t>DoD DISA</a:t>
              </a:r>
            </a:p>
            <a:p>
              <a:pPr algn="ctr" defTabSz="570519" fontAlgn="ctr">
                <a:defRPr/>
              </a:pPr>
              <a:r>
                <a:rPr lang="en-US" sz="800" b="1" kern="0" dirty="0">
                  <a:solidFill>
                    <a:srgbClr val="505050"/>
                  </a:solidFill>
                  <a:latin typeface="Segoe UI"/>
                </a:rPr>
                <a:t>SRG Level 2</a:t>
              </a:r>
            </a:p>
          </p:txBody>
        </p:sp>
        <p:pic>
          <p:nvPicPr>
            <p:cNvPr id="187" name="Picture 186"/>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2861956" y="2648926"/>
              <a:ext cx="690208" cy="689058"/>
            </a:xfrm>
            <a:prstGeom prst="rect">
              <a:avLst/>
            </a:prstGeom>
          </p:spPr>
        </p:pic>
      </p:grpSp>
      <p:grpSp>
        <p:nvGrpSpPr>
          <p:cNvPr id="21" name="Group 20"/>
          <p:cNvGrpSpPr/>
          <p:nvPr/>
        </p:nvGrpSpPr>
        <p:grpSpPr>
          <a:xfrm>
            <a:off x="4116114" y="2877461"/>
            <a:ext cx="756419" cy="1050247"/>
            <a:chOff x="3820260" y="2648324"/>
            <a:chExt cx="756938" cy="1050968"/>
          </a:xfrm>
        </p:grpSpPr>
        <p:sp>
          <p:nvSpPr>
            <p:cNvPr id="184" name="Rectangle 183"/>
            <p:cNvSpPr/>
            <p:nvPr/>
          </p:nvSpPr>
          <p:spPr>
            <a:xfrm>
              <a:off x="3820260" y="3355865"/>
              <a:ext cx="756938" cy="343427"/>
            </a:xfrm>
            <a:prstGeom prst="rect">
              <a:avLst/>
            </a:prstGeom>
          </p:spPr>
          <p:txBody>
            <a:bodyPr wrap="none">
              <a:spAutoFit/>
            </a:bodyPr>
            <a:lstStyle/>
            <a:p>
              <a:pPr algn="ctr" defTabSz="570519" fontAlgn="ctr">
                <a:defRPr/>
              </a:pPr>
              <a:r>
                <a:rPr lang="en-US" sz="800" b="1" kern="0" dirty="0">
                  <a:solidFill>
                    <a:srgbClr val="505050"/>
                  </a:solidFill>
                  <a:latin typeface="Segoe UI"/>
                </a:rPr>
                <a:t>DoD DISA</a:t>
              </a:r>
            </a:p>
            <a:p>
              <a:pPr algn="ctr" defTabSz="570519" fontAlgn="ctr">
                <a:defRPr/>
              </a:pPr>
              <a:r>
                <a:rPr lang="en-US" sz="800" b="1" kern="0" dirty="0">
                  <a:solidFill>
                    <a:srgbClr val="505050"/>
                  </a:solidFill>
                  <a:latin typeface="Segoe UI"/>
                </a:rPr>
                <a:t>SRG Level 4</a:t>
              </a:r>
            </a:p>
          </p:txBody>
        </p:sp>
        <p:pic>
          <p:nvPicPr>
            <p:cNvPr id="188" name="Picture 187"/>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853624" y="2648324"/>
              <a:ext cx="690208" cy="689058"/>
            </a:xfrm>
            <a:prstGeom prst="rect">
              <a:avLst/>
            </a:prstGeom>
          </p:spPr>
        </p:pic>
      </p:grpSp>
      <p:grpSp>
        <p:nvGrpSpPr>
          <p:cNvPr id="23" name="Group 22"/>
          <p:cNvGrpSpPr/>
          <p:nvPr/>
        </p:nvGrpSpPr>
        <p:grpSpPr>
          <a:xfrm>
            <a:off x="11080632" y="3116551"/>
            <a:ext cx="778325" cy="747209"/>
            <a:chOff x="11129745" y="2887578"/>
            <a:chExt cx="778859" cy="747722"/>
          </a:xfrm>
        </p:grpSpPr>
        <p:sp>
          <p:nvSpPr>
            <p:cNvPr id="173" name="Rectangle 172"/>
            <p:cNvSpPr/>
            <p:nvPr/>
          </p:nvSpPr>
          <p:spPr>
            <a:xfrm>
              <a:off x="11203450" y="3417420"/>
              <a:ext cx="619080" cy="217880"/>
            </a:xfrm>
            <a:prstGeom prst="rect">
              <a:avLst/>
            </a:prstGeom>
          </p:spPr>
          <p:txBody>
            <a:bodyPr wrap="none">
              <a:spAutoFit/>
            </a:bodyPr>
            <a:lstStyle/>
            <a:p>
              <a:pPr algn="ctr" defTabSz="570519" fontAlgn="ctr">
                <a:defRPr/>
              </a:pPr>
              <a:r>
                <a:rPr lang="en-US" sz="800" b="1" kern="0" dirty="0">
                  <a:solidFill>
                    <a:srgbClr val="505050"/>
                  </a:solidFill>
                  <a:latin typeface="Segoe UI"/>
                </a:rPr>
                <a:t>IRS 1075</a:t>
              </a:r>
            </a:p>
          </p:txBody>
        </p:sp>
        <p:pic>
          <p:nvPicPr>
            <p:cNvPr id="189" name="Picture 188"/>
            <p:cNvPicPr>
              <a:picLocks noChangeAspect="1"/>
            </p:cNvPicPr>
            <p:nvPr/>
          </p:nvPicPr>
          <p:blipFill>
            <a:blip r:embed="rId44" cstate="print">
              <a:clrChange>
                <a:clrFrom>
                  <a:srgbClr val="FEFFFA"/>
                </a:clrFrom>
                <a:clrTo>
                  <a:srgbClr val="FEFFFA">
                    <a:alpha val="0"/>
                  </a:srgbClr>
                </a:clrTo>
              </a:clrChange>
              <a:extLst>
                <a:ext uri="{28A0092B-C50C-407E-A947-70E740481C1C}">
                  <a14:useLocalDpi xmlns:a14="http://schemas.microsoft.com/office/drawing/2010/main" val="0"/>
                </a:ext>
              </a:extLst>
            </a:blip>
            <a:stretch>
              <a:fillRect/>
            </a:stretch>
          </p:blipFill>
          <p:spPr>
            <a:xfrm>
              <a:off x="11129745" y="2887578"/>
              <a:ext cx="778859" cy="285211"/>
            </a:xfrm>
            <a:prstGeom prst="rect">
              <a:avLst/>
            </a:prstGeom>
          </p:spPr>
        </p:pic>
      </p:grpSp>
      <p:grpSp>
        <p:nvGrpSpPr>
          <p:cNvPr id="22" name="Group 21"/>
          <p:cNvGrpSpPr/>
          <p:nvPr/>
        </p:nvGrpSpPr>
        <p:grpSpPr>
          <a:xfrm>
            <a:off x="5127164" y="2880394"/>
            <a:ext cx="756419" cy="1047313"/>
            <a:chOff x="4842325" y="2651262"/>
            <a:chExt cx="756938" cy="1048030"/>
          </a:xfrm>
        </p:grpSpPr>
        <p:sp>
          <p:nvSpPr>
            <p:cNvPr id="190" name="Rectangle 189"/>
            <p:cNvSpPr/>
            <p:nvPr/>
          </p:nvSpPr>
          <p:spPr>
            <a:xfrm>
              <a:off x="4842325" y="3355865"/>
              <a:ext cx="756938" cy="343427"/>
            </a:xfrm>
            <a:prstGeom prst="rect">
              <a:avLst/>
            </a:prstGeom>
          </p:spPr>
          <p:txBody>
            <a:bodyPr wrap="none">
              <a:spAutoFit/>
            </a:bodyPr>
            <a:lstStyle/>
            <a:p>
              <a:pPr algn="ctr" defTabSz="570519" fontAlgn="ctr">
                <a:defRPr/>
              </a:pPr>
              <a:r>
                <a:rPr lang="en-US" sz="800" b="1" kern="0" dirty="0">
                  <a:solidFill>
                    <a:srgbClr val="505050"/>
                  </a:solidFill>
                  <a:latin typeface="Segoe UI"/>
                </a:rPr>
                <a:t>DoD DISA</a:t>
              </a:r>
            </a:p>
            <a:p>
              <a:pPr algn="ctr" defTabSz="570519" fontAlgn="ctr">
                <a:defRPr/>
              </a:pPr>
              <a:r>
                <a:rPr lang="en-US" sz="800" b="1" kern="0" dirty="0">
                  <a:solidFill>
                    <a:srgbClr val="505050"/>
                  </a:solidFill>
                  <a:latin typeface="Segoe UI"/>
                </a:rPr>
                <a:t>SRG Level 5</a:t>
              </a:r>
            </a:p>
          </p:txBody>
        </p:sp>
        <p:pic>
          <p:nvPicPr>
            <p:cNvPr id="191" name="Picture 190"/>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875689" y="2651262"/>
              <a:ext cx="690208" cy="689058"/>
            </a:xfrm>
            <a:prstGeom prst="rect">
              <a:avLst/>
            </a:prstGeom>
          </p:spPr>
        </p:pic>
      </p:grpSp>
      <p:grpSp>
        <p:nvGrpSpPr>
          <p:cNvPr id="18" name="Group 17"/>
          <p:cNvGrpSpPr/>
          <p:nvPr/>
        </p:nvGrpSpPr>
        <p:grpSpPr>
          <a:xfrm>
            <a:off x="688148" y="2937970"/>
            <a:ext cx="949018" cy="989738"/>
            <a:chOff x="733654" y="2708876"/>
            <a:chExt cx="949669" cy="990416"/>
          </a:xfrm>
        </p:grpSpPr>
        <p:pic>
          <p:nvPicPr>
            <p:cNvPr id="169" name="Picture 168"/>
            <p:cNvPicPr>
              <a:picLocks noChangeAspect="1"/>
            </p:cNvPicPr>
            <p:nvPr/>
          </p:nvPicPr>
          <p:blipFill rotWithShape="1">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816465" y="2708876"/>
              <a:ext cx="788764" cy="490106"/>
            </a:xfrm>
            <a:prstGeom prst="rect">
              <a:avLst/>
            </a:prstGeom>
          </p:spPr>
        </p:pic>
        <p:sp>
          <p:nvSpPr>
            <p:cNvPr id="192" name="Rectangle 191"/>
            <p:cNvSpPr/>
            <p:nvPr/>
          </p:nvSpPr>
          <p:spPr>
            <a:xfrm>
              <a:off x="733654" y="3355865"/>
              <a:ext cx="949669" cy="343427"/>
            </a:xfrm>
            <a:prstGeom prst="rect">
              <a:avLst/>
            </a:prstGeom>
          </p:spPr>
          <p:txBody>
            <a:bodyPr wrap="square">
              <a:spAutoFit/>
            </a:bodyPr>
            <a:lstStyle/>
            <a:p>
              <a:pPr algn="ctr" defTabSz="570519" fontAlgn="ctr">
                <a:defRPr/>
              </a:pPr>
              <a:r>
                <a:rPr lang="en-US" sz="800" b="1" kern="0" dirty="0">
                  <a:solidFill>
                    <a:srgbClr val="505050"/>
                  </a:solidFill>
                  <a:latin typeface="Segoe UI"/>
                </a:rPr>
                <a:t>Moderate</a:t>
              </a:r>
            </a:p>
            <a:p>
              <a:pPr algn="ctr" defTabSz="570519" fontAlgn="ctr">
                <a:defRPr/>
              </a:pPr>
              <a:r>
                <a:rPr lang="en-US" sz="800" b="1" kern="0" dirty="0">
                  <a:solidFill>
                    <a:srgbClr val="505050"/>
                  </a:solidFill>
                  <a:latin typeface="Segoe UI"/>
                </a:rPr>
                <a:t>JAB P-ATO</a:t>
              </a:r>
            </a:p>
          </p:txBody>
        </p:sp>
      </p:grpSp>
      <p:cxnSp>
        <p:nvCxnSpPr>
          <p:cNvPr id="6" name="Straight Connector 5"/>
          <p:cNvCxnSpPr/>
          <p:nvPr/>
        </p:nvCxnSpPr>
        <p:spPr>
          <a:xfrm>
            <a:off x="2593" y="1255848"/>
            <a:ext cx="12183639"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2593" y="2706839"/>
            <a:ext cx="12183639"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593" y="4157830"/>
            <a:ext cx="12183639"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2593" y="5608821"/>
            <a:ext cx="12183639"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Rounded Corners 6"/>
          <p:cNvSpPr/>
          <p:nvPr/>
        </p:nvSpPr>
        <p:spPr bwMode="auto">
          <a:xfrm rot="16200000">
            <a:off x="-344861" y="1828400"/>
            <a:ext cx="1268531" cy="29090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ctr" anchorCtr="0" forceAA="0" compatLnSpc="1">
            <a:prstTxWarp prst="textNoShape">
              <a:avLst/>
            </a:prstTxWarp>
            <a:noAutofit/>
          </a:bodyPr>
          <a:lstStyle/>
          <a:p>
            <a:pPr algn="ctr" defTabSz="931745" fontAlgn="base">
              <a:lnSpc>
                <a:spcPct val="90000"/>
              </a:lnSpc>
              <a:spcBef>
                <a:spcPct val="0"/>
              </a:spcBef>
              <a:spcAft>
                <a:spcPct val="0"/>
              </a:spcAft>
              <a:defRPr/>
            </a:pPr>
            <a:r>
              <a:rPr lang="en-US" sz="1200" b="1" kern="0" dirty="0">
                <a:solidFill>
                  <a:srgbClr val="323232"/>
                </a:solidFill>
                <a:latin typeface="Segoe UI"/>
                <a:ea typeface="Segoe UI" pitchFamily="34" charset="0"/>
                <a:cs typeface="Segoe UI" pitchFamily="34" charset="0"/>
              </a:rPr>
              <a:t>GLOBAL</a:t>
            </a:r>
          </a:p>
        </p:txBody>
      </p:sp>
      <p:sp>
        <p:nvSpPr>
          <p:cNvPr id="212" name="Rectangle: Rounded Corners 211"/>
          <p:cNvSpPr/>
          <p:nvPr/>
        </p:nvSpPr>
        <p:spPr bwMode="auto">
          <a:xfrm rot="16200000">
            <a:off x="-344861" y="3299475"/>
            <a:ext cx="1268531" cy="29090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ctr" anchorCtr="0" forceAA="0" compatLnSpc="1">
            <a:prstTxWarp prst="textNoShape">
              <a:avLst/>
            </a:prstTxWarp>
            <a:noAutofit/>
          </a:bodyPr>
          <a:lstStyle/>
          <a:p>
            <a:pPr algn="ctr" defTabSz="931745" fontAlgn="base">
              <a:lnSpc>
                <a:spcPct val="90000"/>
              </a:lnSpc>
              <a:spcBef>
                <a:spcPct val="0"/>
              </a:spcBef>
              <a:spcAft>
                <a:spcPct val="0"/>
              </a:spcAft>
              <a:defRPr/>
            </a:pPr>
            <a:r>
              <a:rPr lang="en-US" sz="1200" b="1" kern="0" dirty="0">
                <a:solidFill>
                  <a:srgbClr val="323232"/>
                </a:solidFill>
                <a:latin typeface="Segoe UI"/>
                <a:ea typeface="Segoe UI" pitchFamily="34" charset="0"/>
                <a:cs typeface="Segoe UI" pitchFamily="34" charset="0"/>
              </a:rPr>
              <a:t>US GOV</a:t>
            </a:r>
          </a:p>
        </p:txBody>
      </p:sp>
      <p:sp>
        <p:nvSpPr>
          <p:cNvPr id="213" name="Rectangle: Rounded Corners 212"/>
          <p:cNvSpPr/>
          <p:nvPr/>
        </p:nvSpPr>
        <p:spPr bwMode="auto">
          <a:xfrm rot="16200000">
            <a:off x="-344861" y="4745447"/>
            <a:ext cx="1268531" cy="29090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ctr" anchorCtr="0" forceAA="0" compatLnSpc="1">
            <a:prstTxWarp prst="textNoShape">
              <a:avLst/>
            </a:prstTxWarp>
            <a:noAutofit/>
          </a:bodyPr>
          <a:lstStyle/>
          <a:p>
            <a:pPr algn="ctr" defTabSz="931745" fontAlgn="base">
              <a:lnSpc>
                <a:spcPct val="90000"/>
              </a:lnSpc>
              <a:spcBef>
                <a:spcPct val="0"/>
              </a:spcBef>
              <a:spcAft>
                <a:spcPct val="0"/>
              </a:spcAft>
              <a:defRPr/>
            </a:pPr>
            <a:r>
              <a:rPr lang="en-US" sz="1200" b="1" kern="0" dirty="0">
                <a:solidFill>
                  <a:srgbClr val="323232"/>
                </a:solidFill>
                <a:latin typeface="Segoe UI"/>
                <a:ea typeface="Segoe UI" pitchFamily="34" charset="0"/>
                <a:cs typeface="Segoe UI" pitchFamily="34" charset="0"/>
              </a:rPr>
              <a:t>INDUSTRY</a:t>
            </a:r>
          </a:p>
        </p:txBody>
      </p:sp>
      <p:sp>
        <p:nvSpPr>
          <p:cNvPr id="214" name="Rectangle: Rounded Corners 213"/>
          <p:cNvSpPr/>
          <p:nvPr/>
        </p:nvSpPr>
        <p:spPr bwMode="auto">
          <a:xfrm rot="16200000">
            <a:off x="-344860" y="6211501"/>
            <a:ext cx="1268531" cy="29090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ctr" anchorCtr="0" forceAA="0" compatLnSpc="1">
            <a:prstTxWarp prst="textNoShape">
              <a:avLst/>
            </a:prstTxWarp>
            <a:noAutofit/>
          </a:bodyPr>
          <a:lstStyle/>
          <a:p>
            <a:pPr algn="ctr" defTabSz="931745" fontAlgn="base">
              <a:lnSpc>
                <a:spcPct val="90000"/>
              </a:lnSpc>
              <a:spcBef>
                <a:spcPct val="0"/>
              </a:spcBef>
              <a:spcAft>
                <a:spcPct val="0"/>
              </a:spcAft>
              <a:defRPr/>
            </a:pPr>
            <a:r>
              <a:rPr lang="en-US" sz="1200" b="1" kern="0" dirty="0">
                <a:solidFill>
                  <a:srgbClr val="323232"/>
                </a:solidFill>
                <a:latin typeface="Segoe UI"/>
                <a:ea typeface="Segoe UI" pitchFamily="34" charset="0"/>
                <a:cs typeface="Segoe UI" pitchFamily="34" charset="0"/>
              </a:rPr>
              <a:t>REGIONAL</a:t>
            </a:r>
          </a:p>
        </p:txBody>
      </p:sp>
      <p:grpSp>
        <p:nvGrpSpPr>
          <p:cNvPr id="177" name="Group 176"/>
          <p:cNvGrpSpPr/>
          <p:nvPr/>
        </p:nvGrpSpPr>
        <p:grpSpPr>
          <a:xfrm>
            <a:off x="998240" y="1533451"/>
            <a:ext cx="576416" cy="887772"/>
            <a:chOff x="2009525" y="1938043"/>
            <a:chExt cx="588211" cy="905939"/>
          </a:xfrm>
        </p:grpSpPr>
        <p:pic>
          <p:nvPicPr>
            <p:cNvPr id="178" name="Picture 177"/>
            <p:cNvPicPr>
              <a:picLocks noChangeAspect="1"/>
            </p:cNvPicPr>
            <p:nvPr/>
          </p:nvPicPr>
          <p:blipFill>
            <a:blip r:embed="rId45"/>
            <a:stretch>
              <a:fillRect/>
            </a:stretch>
          </p:blipFill>
          <p:spPr>
            <a:xfrm>
              <a:off x="2009525" y="1938043"/>
              <a:ext cx="507549" cy="508624"/>
            </a:xfrm>
            <a:prstGeom prst="rect">
              <a:avLst/>
            </a:prstGeom>
          </p:spPr>
        </p:pic>
        <p:sp>
          <p:nvSpPr>
            <p:cNvPr id="179" name="Rectangle 178"/>
            <p:cNvSpPr/>
            <p:nvPr/>
          </p:nvSpPr>
          <p:spPr>
            <a:xfrm>
              <a:off x="2030427" y="2693119"/>
              <a:ext cx="567309" cy="150863"/>
            </a:xfrm>
            <a:prstGeom prst="rect">
              <a:avLst/>
            </a:prstGeom>
          </p:spPr>
          <p:txBody>
            <a:bodyPr wrap="none" lIns="0" tIns="0" rIns="0" bIns="0">
              <a:noAutofit/>
            </a:bodyPr>
            <a:lstStyle/>
            <a:p>
              <a:pPr algn="ctr" defTabSz="585151" fontAlgn="ctr">
                <a:defRPr/>
              </a:pPr>
              <a:r>
                <a:rPr lang="en-US" sz="980" kern="0" dirty="0">
                  <a:solidFill>
                    <a:srgbClr val="505050"/>
                  </a:solidFill>
                  <a:latin typeface="Segoe UI"/>
                </a:rPr>
                <a:t>ISO 27001</a:t>
              </a:r>
            </a:p>
          </p:txBody>
        </p:sp>
      </p:grpSp>
      <p:grpSp>
        <p:nvGrpSpPr>
          <p:cNvPr id="193" name="Group 192"/>
          <p:cNvGrpSpPr/>
          <p:nvPr/>
        </p:nvGrpSpPr>
        <p:grpSpPr>
          <a:xfrm>
            <a:off x="5738482" y="1527472"/>
            <a:ext cx="731491" cy="746711"/>
            <a:chOff x="2689207" y="2081991"/>
            <a:chExt cx="746459" cy="761991"/>
          </a:xfrm>
        </p:grpSpPr>
        <p:pic>
          <p:nvPicPr>
            <p:cNvPr id="194" name="Picture 193"/>
            <p:cNvPicPr>
              <a:picLocks noChangeAspect="1"/>
            </p:cNvPicPr>
            <p:nvPr/>
          </p:nvPicPr>
          <p:blipFill>
            <a:blip r:embed="rId46"/>
            <a:stretch>
              <a:fillRect/>
            </a:stretch>
          </p:blipFill>
          <p:spPr>
            <a:xfrm>
              <a:off x="2793922" y="2081991"/>
              <a:ext cx="551183" cy="504603"/>
            </a:xfrm>
            <a:prstGeom prst="rect">
              <a:avLst/>
            </a:prstGeom>
          </p:spPr>
        </p:pic>
        <p:sp>
          <p:nvSpPr>
            <p:cNvPr id="195" name="Rectangle 194"/>
            <p:cNvSpPr/>
            <p:nvPr/>
          </p:nvSpPr>
          <p:spPr>
            <a:xfrm>
              <a:off x="2689207" y="2693119"/>
              <a:ext cx="746459" cy="150863"/>
            </a:xfrm>
            <a:prstGeom prst="rect">
              <a:avLst/>
            </a:prstGeom>
          </p:spPr>
          <p:txBody>
            <a:bodyPr wrap="none" lIns="0" tIns="0" rIns="0" bIns="0">
              <a:noAutofit/>
            </a:bodyPr>
            <a:lstStyle/>
            <a:p>
              <a:pPr algn="ctr" defTabSz="585151" fontAlgn="ctr">
                <a:defRPr/>
              </a:pPr>
              <a:r>
                <a:rPr lang="en-US" sz="980" kern="0" dirty="0">
                  <a:solidFill>
                    <a:srgbClr val="505050"/>
                  </a:solidFill>
                  <a:latin typeface="Segoe UI"/>
                </a:rPr>
                <a:t>SOC 1</a:t>
              </a:r>
            </a:p>
            <a:p>
              <a:pPr algn="ctr" defTabSz="585151" fontAlgn="ctr">
                <a:defRPr/>
              </a:pPr>
              <a:r>
                <a:rPr lang="en-US" sz="980" kern="0" dirty="0">
                  <a:solidFill>
                    <a:srgbClr val="505050"/>
                  </a:solidFill>
                  <a:latin typeface="Segoe UI"/>
                </a:rPr>
                <a:t>Type 2</a:t>
              </a:r>
            </a:p>
          </p:txBody>
        </p:sp>
      </p:grpSp>
      <p:grpSp>
        <p:nvGrpSpPr>
          <p:cNvPr id="196" name="Group 195"/>
          <p:cNvGrpSpPr/>
          <p:nvPr/>
        </p:nvGrpSpPr>
        <p:grpSpPr>
          <a:xfrm>
            <a:off x="1973031" y="1561087"/>
            <a:ext cx="595340" cy="860136"/>
            <a:chOff x="6079879" y="2004346"/>
            <a:chExt cx="607523" cy="877736"/>
          </a:xfrm>
        </p:grpSpPr>
        <p:pic>
          <p:nvPicPr>
            <p:cNvPr id="197" name="Picture 14" descr="http://www.theauditpeople.com/sites/default/files/pictures/iso-logo.png"/>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9879" y="2004346"/>
              <a:ext cx="607523" cy="459017"/>
            </a:xfrm>
            <a:prstGeom prst="rect">
              <a:avLst/>
            </a:prstGeom>
            <a:noFill/>
            <a:extLst>
              <a:ext uri="{909E8E84-426E-40DD-AFC4-6F175D3DCCD1}">
                <a14:hiddenFill xmlns:a14="http://schemas.microsoft.com/office/drawing/2010/main">
                  <a:solidFill>
                    <a:srgbClr val="FFFFFF"/>
                  </a:solidFill>
                </a14:hiddenFill>
              </a:ext>
            </a:extLst>
          </p:spPr>
        </p:pic>
        <p:sp>
          <p:nvSpPr>
            <p:cNvPr id="198" name="Rectangle 197"/>
            <p:cNvSpPr/>
            <p:nvPr/>
          </p:nvSpPr>
          <p:spPr>
            <a:xfrm>
              <a:off x="6117805" y="2731219"/>
              <a:ext cx="567308" cy="150863"/>
            </a:xfrm>
            <a:prstGeom prst="rect">
              <a:avLst/>
            </a:prstGeom>
          </p:spPr>
          <p:txBody>
            <a:bodyPr wrap="none" lIns="0" tIns="0" rIns="0" bIns="0">
              <a:noAutofit/>
            </a:bodyPr>
            <a:lstStyle/>
            <a:p>
              <a:pPr algn="ctr" defTabSz="585151" fontAlgn="ctr">
                <a:defRPr/>
              </a:pPr>
              <a:r>
                <a:rPr lang="en-US" sz="980" kern="0" dirty="0">
                  <a:solidFill>
                    <a:srgbClr val="505050"/>
                  </a:solidFill>
                  <a:latin typeface="Segoe UI"/>
                </a:rPr>
                <a:t>ISO 27018</a:t>
              </a:r>
            </a:p>
          </p:txBody>
        </p:sp>
      </p:grpSp>
      <p:grpSp>
        <p:nvGrpSpPr>
          <p:cNvPr id="199" name="Group 198"/>
          <p:cNvGrpSpPr/>
          <p:nvPr/>
        </p:nvGrpSpPr>
        <p:grpSpPr>
          <a:xfrm>
            <a:off x="8702427" y="1561089"/>
            <a:ext cx="816056" cy="888014"/>
            <a:chOff x="8601167" y="2088661"/>
            <a:chExt cx="832754" cy="906185"/>
          </a:xfrm>
        </p:grpSpPr>
        <p:pic>
          <p:nvPicPr>
            <p:cNvPr id="200" name="Picture 199"/>
            <p:cNvPicPr>
              <a:picLocks noChangeAspect="1"/>
            </p:cNvPicPr>
            <p:nvPr/>
          </p:nvPicPr>
          <p:blipFill>
            <a:blip r:embed="rId48"/>
            <a:stretch>
              <a:fillRect/>
            </a:stretch>
          </p:blipFill>
          <p:spPr>
            <a:xfrm>
              <a:off x="8601167" y="2088661"/>
              <a:ext cx="745906" cy="286011"/>
            </a:xfrm>
            <a:prstGeom prst="rect">
              <a:avLst/>
            </a:prstGeom>
          </p:spPr>
        </p:pic>
        <p:sp>
          <p:nvSpPr>
            <p:cNvPr id="201" name="Rectangle 200"/>
            <p:cNvSpPr/>
            <p:nvPr/>
          </p:nvSpPr>
          <p:spPr>
            <a:xfrm>
              <a:off x="8605745" y="2693119"/>
              <a:ext cx="828176" cy="301727"/>
            </a:xfrm>
            <a:prstGeom prst="rect">
              <a:avLst/>
            </a:prstGeom>
          </p:spPr>
          <p:txBody>
            <a:bodyPr wrap="none" lIns="0" tIns="0" rIns="0" bIns="0">
              <a:noAutofit/>
            </a:bodyPr>
            <a:lstStyle/>
            <a:p>
              <a:pPr algn="ctr" defTabSz="585151" fontAlgn="ctr">
                <a:defRPr/>
              </a:pPr>
              <a:r>
                <a:rPr lang="en-US" sz="980" kern="0" dirty="0">
                  <a:solidFill>
                    <a:srgbClr val="505050"/>
                  </a:solidFill>
                  <a:latin typeface="Segoe UI"/>
                </a:rPr>
                <a:t>CSA STAR</a:t>
              </a:r>
            </a:p>
            <a:p>
              <a:pPr algn="ctr" defTabSz="585151" fontAlgn="ctr">
                <a:defRPr/>
              </a:pPr>
              <a:r>
                <a:rPr lang="en-US" sz="980" kern="0" dirty="0">
                  <a:solidFill>
                    <a:srgbClr val="505050"/>
                  </a:solidFill>
                  <a:latin typeface="Segoe UI"/>
                </a:rPr>
                <a:t>Self-Assessment</a:t>
              </a:r>
            </a:p>
            <a:p>
              <a:pPr algn="ctr" defTabSz="585151" fontAlgn="ctr">
                <a:defRPr/>
              </a:pPr>
              <a:endParaRPr lang="en-US" sz="980" kern="0" dirty="0">
                <a:solidFill>
                  <a:srgbClr val="505050"/>
                </a:solidFill>
                <a:latin typeface="Segoe UI"/>
              </a:endParaRPr>
            </a:p>
          </p:txBody>
        </p:sp>
      </p:grpSp>
      <p:grpSp>
        <p:nvGrpSpPr>
          <p:cNvPr id="202" name="Group 201"/>
          <p:cNvGrpSpPr/>
          <p:nvPr/>
        </p:nvGrpSpPr>
        <p:grpSpPr>
          <a:xfrm>
            <a:off x="2968009" y="1539988"/>
            <a:ext cx="595340" cy="860136"/>
            <a:chOff x="6079879" y="2004346"/>
            <a:chExt cx="607523" cy="877736"/>
          </a:xfrm>
        </p:grpSpPr>
        <p:pic>
          <p:nvPicPr>
            <p:cNvPr id="203" name="Picture 14" descr="http://www.theauditpeople.com/sites/default/files/pictures/iso-logo.png"/>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9879" y="2004346"/>
              <a:ext cx="607523" cy="459017"/>
            </a:xfrm>
            <a:prstGeom prst="rect">
              <a:avLst/>
            </a:prstGeom>
            <a:noFill/>
            <a:extLst>
              <a:ext uri="{909E8E84-426E-40DD-AFC4-6F175D3DCCD1}">
                <a14:hiddenFill xmlns:a14="http://schemas.microsoft.com/office/drawing/2010/main">
                  <a:solidFill>
                    <a:srgbClr val="FFFFFF"/>
                  </a:solidFill>
                </a14:hiddenFill>
              </a:ext>
            </a:extLst>
          </p:spPr>
        </p:pic>
        <p:sp>
          <p:nvSpPr>
            <p:cNvPr id="204" name="Rectangle 203"/>
            <p:cNvSpPr/>
            <p:nvPr/>
          </p:nvSpPr>
          <p:spPr>
            <a:xfrm>
              <a:off x="6117805" y="2731219"/>
              <a:ext cx="567308" cy="150863"/>
            </a:xfrm>
            <a:prstGeom prst="rect">
              <a:avLst/>
            </a:prstGeom>
          </p:spPr>
          <p:txBody>
            <a:bodyPr wrap="none" lIns="0" tIns="0" rIns="0" bIns="0">
              <a:noAutofit/>
            </a:bodyPr>
            <a:lstStyle/>
            <a:p>
              <a:pPr algn="ctr" defTabSz="585151" fontAlgn="ctr">
                <a:defRPr/>
              </a:pPr>
              <a:r>
                <a:rPr lang="en-US" sz="980" kern="0" dirty="0">
                  <a:solidFill>
                    <a:srgbClr val="505050"/>
                  </a:solidFill>
                  <a:latin typeface="Segoe UI"/>
                </a:rPr>
                <a:t>ISO 27017</a:t>
              </a:r>
            </a:p>
          </p:txBody>
        </p:sp>
      </p:grpSp>
      <p:grpSp>
        <p:nvGrpSpPr>
          <p:cNvPr id="205" name="Group 204"/>
          <p:cNvGrpSpPr/>
          <p:nvPr/>
        </p:nvGrpSpPr>
        <p:grpSpPr>
          <a:xfrm>
            <a:off x="6710066" y="1533452"/>
            <a:ext cx="731491" cy="746711"/>
            <a:chOff x="2689207" y="2081991"/>
            <a:chExt cx="746459" cy="761991"/>
          </a:xfrm>
        </p:grpSpPr>
        <p:pic>
          <p:nvPicPr>
            <p:cNvPr id="206" name="Picture 205"/>
            <p:cNvPicPr>
              <a:picLocks noChangeAspect="1"/>
            </p:cNvPicPr>
            <p:nvPr/>
          </p:nvPicPr>
          <p:blipFill>
            <a:blip r:embed="rId46"/>
            <a:stretch>
              <a:fillRect/>
            </a:stretch>
          </p:blipFill>
          <p:spPr>
            <a:xfrm>
              <a:off x="2793922" y="2081991"/>
              <a:ext cx="551183" cy="504603"/>
            </a:xfrm>
            <a:prstGeom prst="rect">
              <a:avLst/>
            </a:prstGeom>
          </p:spPr>
        </p:pic>
        <p:sp>
          <p:nvSpPr>
            <p:cNvPr id="207" name="Rectangle 206"/>
            <p:cNvSpPr/>
            <p:nvPr/>
          </p:nvSpPr>
          <p:spPr>
            <a:xfrm>
              <a:off x="2689207" y="2693119"/>
              <a:ext cx="746459" cy="150863"/>
            </a:xfrm>
            <a:prstGeom prst="rect">
              <a:avLst/>
            </a:prstGeom>
          </p:spPr>
          <p:txBody>
            <a:bodyPr wrap="none" lIns="0" tIns="0" rIns="0" bIns="0">
              <a:noAutofit/>
            </a:bodyPr>
            <a:lstStyle/>
            <a:p>
              <a:pPr algn="ctr" defTabSz="585151" fontAlgn="ctr">
                <a:defRPr/>
              </a:pPr>
              <a:r>
                <a:rPr lang="en-US" sz="980" kern="0" dirty="0">
                  <a:solidFill>
                    <a:srgbClr val="505050"/>
                  </a:solidFill>
                  <a:latin typeface="Segoe UI"/>
                </a:rPr>
                <a:t>SOC 2</a:t>
              </a:r>
            </a:p>
            <a:p>
              <a:pPr algn="ctr" defTabSz="585151" fontAlgn="ctr">
                <a:defRPr/>
              </a:pPr>
              <a:r>
                <a:rPr lang="en-US" sz="980" kern="0" dirty="0">
                  <a:solidFill>
                    <a:srgbClr val="505050"/>
                  </a:solidFill>
                  <a:latin typeface="Segoe UI"/>
                </a:rPr>
                <a:t>Type 2</a:t>
              </a:r>
            </a:p>
          </p:txBody>
        </p:sp>
      </p:grpSp>
      <p:grpSp>
        <p:nvGrpSpPr>
          <p:cNvPr id="208" name="Group 207"/>
          <p:cNvGrpSpPr/>
          <p:nvPr/>
        </p:nvGrpSpPr>
        <p:grpSpPr>
          <a:xfrm>
            <a:off x="7687641" y="1536544"/>
            <a:ext cx="731491" cy="830718"/>
            <a:chOff x="2689207" y="2081991"/>
            <a:chExt cx="746459" cy="847716"/>
          </a:xfrm>
        </p:grpSpPr>
        <p:pic>
          <p:nvPicPr>
            <p:cNvPr id="217" name="Picture 216"/>
            <p:cNvPicPr>
              <a:picLocks noChangeAspect="1"/>
            </p:cNvPicPr>
            <p:nvPr/>
          </p:nvPicPr>
          <p:blipFill>
            <a:blip r:embed="rId46"/>
            <a:stretch>
              <a:fillRect/>
            </a:stretch>
          </p:blipFill>
          <p:spPr>
            <a:xfrm>
              <a:off x="2793922" y="2081991"/>
              <a:ext cx="551183" cy="504603"/>
            </a:xfrm>
            <a:prstGeom prst="rect">
              <a:avLst/>
            </a:prstGeom>
          </p:spPr>
        </p:pic>
        <p:sp>
          <p:nvSpPr>
            <p:cNvPr id="218" name="Rectangle 217"/>
            <p:cNvSpPr/>
            <p:nvPr/>
          </p:nvSpPr>
          <p:spPr>
            <a:xfrm>
              <a:off x="2689207" y="2778844"/>
              <a:ext cx="746459" cy="150863"/>
            </a:xfrm>
            <a:prstGeom prst="rect">
              <a:avLst/>
            </a:prstGeom>
          </p:spPr>
          <p:txBody>
            <a:bodyPr wrap="none" lIns="0" tIns="0" rIns="0" bIns="0">
              <a:noAutofit/>
            </a:bodyPr>
            <a:lstStyle/>
            <a:p>
              <a:pPr algn="ctr" defTabSz="585151" fontAlgn="ctr">
                <a:defRPr/>
              </a:pPr>
              <a:r>
                <a:rPr lang="en-US" sz="980" kern="0" dirty="0">
                  <a:solidFill>
                    <a:srgbClr val="505050"/>
                  </a:solidFill>
                  <a:latin typeface="Segoe UI"/>
                </a:rPr>
                <a:t>SOC 3</a:t>
              </a:r>
            </a:p>
          </p:txBody>
        </p:sp>
      </p:grpSp>
      <p:grpSp>
        <p:nvGrpSpPr>
          <p:cNvPr id="219" name="Group 218"/>
          <p:cNvGrpSpPr/>
          <p:nvPr/>
        </p:nvGrpSpPr>
        <p:grpSpPr>
          <a:xfrm>
            <a:off x="3900682" y="1525271"/>
            <a:ext cx="595340" cy="860136"/>
            <a:chOff x="6079879" y="2004346"/>
            <a:chExt cx="607523" cy="877736"/>
          </a:xfrm>
        </p:grpSpPr>
        <p:pic>
          <p:nvPicPr>
            <p:cNvPr id="220" name="Picture 14" descr="http://www.theauditpeople.com/sites/default/files/pictures/iso-logo.png"/>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9879" y="2004346"/>
              <a:ext cx="607523" cy="459017"/>
            </a:xfrm>
            <a:prstGeom prst="rect">
              <a:avLst/>
            </a:prstGeom>
            <a:noFill/>
            <a:extLst>
              <a:ext uri="{909E8E84-426E-40DD-AFC4-6F175D3DCCD1}">
                <a14:hiddenFill xmlns:a14="http://schemas.microsoft.com/office/drawing/2010/main">
                  <a:solidFill>
                    <a:srgbClr val="FFFFFF"/>
                  </a:solidFill>
                </a14:hiddenFill>
              </a:ext>
            </a:extLst>
          </p:spPr>
        </p:pic>
        <p:sp>
          <p:nvSpPr>
            <p:cNvPr id="221" name="Rectangle 220"/>
            <p:cNvSpPr/>
            <p:nvPr/>
          </p:nvSpPr>
          <p:spPr>
            <a:xfrm>
              <a:off x="6117805" y="2731219"/>
              <a:ext cx="567308" cy="150863"/>
            </a:xfrm>
            <a:prstGeom prst="rect">
              <a:avLst/>
            </a:prstGeom>
          </p:spPr>
          <p:txBody>
            <a:bodyPr wrap="none" lIns="0" tIns="0" rIns="0" bIns="0">
              <a:noAutofit/>
            </a:bodyPr>
            <a:lstStyle/>
            <a:p>
              <a:pPr algn="ctr" defTabSz="585151" fontAlgn="ctr">
                <a:defRPr/>
              </a:pPr>
              <a:r>
                <a:rPr lang="en-US" sz="980" kern="0" dirty="0">
                  <a:solidFill>
                    <a:srgbClr val="505050"/>
                  </a:solidFill>
                  <a:latin typeface="Segoe UI"/>
                </a:rPr>
                <a:t>ISO 22301</a:t>
              </a:r>
            </a:p>
          </p:txBody>
        </p:sp>
      </p:grpSp>
      <p:grpSp>
        <p:nvGrpSpPr>
          <p:cNvPr id="222" name="Group 221"/>
          <p:cNvGrpSpPr/>
          <p:nvPr/>
        </p:nvGrpSpPr>
        <p:grpSpPr>
          <a:xfrm>
            <a:off x="9759966" y="1561089"/>
            <a:ext cx="816056" cy="888014"/>
            <a:chOff x="8601167" y="2088661"/>
            <a:chExt cx="832754" cy="906185"/>
          </a:xfrm>
        </p:grpSpPr>
        <p:pic>
          <p:nvPicPr>
            <p:cNvPr id="223" name="Picture 222"/>
            <p:cNvPicPr>
              <a:picLocks noChangeAspect="1"/>
            </p:cNvPicPr>
            <p:nvPr/>
          </p:nvPicPr>
          <p:blipFill>
            <a:blip r:embed="rId48"/>
            <a:stretch>
              <a:fillRect/>
            </a:stretch>
          </p:blipFill>
          <p:spPr>
            <a:xfrm>
              <a:off x="8601167" y="2088661"/>
              <a:ext cx="745906" cy="286011"/>
            </a:xfrm>
            <a:prstGeom prst="rect">
              <a:avLst/>
            </a:prstGeom>
          </p:spPr>
        </p:pic>
        <p:sp>
          <p:nvSpPr>
            <p:cNvPr id="224" name="Rectangle 223"/>
            <p:cNvSpPr/>
            <p:nvPr/>
          </p:nvSpPr>
          <p:spPr>
            <a:xfrm>
              <a:off x="8605745" y="2693119"/>
              <a:ext cx="828176" cy="301727"/>
            </a:xfrm>
            <a:prstGeom prst="rect">
              <a:avLst/>
            </a:prstGeom>
          </p:spPr>
          <p:txBody>
            <a:bodyPr wrap="none" lIns="0" tIns="0" rIns="0" bIns="0">
              <a:noAutofit/>
            </a:bodyPr>
            <a:lstStyle/>
            <a:p>
              <a:pPr algn="ctr" defTabSz="585151" fontAlgn="ctr">
                <a:defRPr/>
              </a:pPr>
              <a:r>
                <a:rPr lang="en-US" sz="980" kern="0" dirty="0">
                  <a:solidFill>
                    <a:srgbClr val="505050"/>
                  </a:solidFill>
                  <a:latin typeface="Segoe UI"/>
                </a:rPr>
                <a:t>CSA STAR</a:t>
              </a:r>
            </a:p>
            <a:p>
              <a:pPr algn="ctr" defTabSz="585151" fontAlgn="ctr">
                <a:defRPr/>
              </a:pPr>
              <a:r>
                <a:rPr lang="en-US" sz="980" kern="0" dirty="0">
                  <a:solidFill>
                    <a:srgbClr val="505050"/>
                  </a:solidFill>
                  <a:latin typeface="Segoe UI"/>
                </a:rPr>
                <a:t>Certification</a:t>
              </a:r>
            </a:p>
            <a:p>
              <a:pPr algn="ctr" defTabSz="585151" fontAlgn="ctr">
                <a:defRPr/>
              </a:pPr>
              <a:endParaRPr lang="en-US" sz="980" kern="0" dirty="0">
                <a:solidFill>
                  <a:srgbClr val="505050"/>
                </a:solidFill>
                <a:latin typeface="Segoe UI"/>
              </a:endParaRPr>
            </a:p>
          </p:txBody>
        </p:sp>
      </p:grpSp>
      <p:grpSp>
        <p:nvGrpSpPr>
          <p:cNvPr id="225" name="Group 224"/>
          <p:cNvGrpSpPr/>
          <p:nvPr/>
        </p:nvGrpSpPr>
        <p:grpSpPr>
          <a:xfrm>
            <a:off x="10880359" y="1548967"/>
            <a:ext cx="816056" cy="888014"/>
            <a:chOff x="8601167" y="2088661"/>
            <a:chExt cx="832754" cy="906185"/>
          </a:xfrm>
        </p:grpSpPr>
        <p:pic>
          <p:nvPicPr>
            <p:cNvPr id="226" name="Picture 225"/>
            <p:cNvPicPr>
              <a:picLocks noChangeAspect="1"/>
            </p:cNvPicPr>
            <p:nvPr/>
          </p:nvPicPr>
          <p:blipFill>
            <a:blip r:embed="rId48"/>
            <a:stretch>
              <a:fillRect/>
            </a:stretch>
          </p:blipFill>
          <p:spPr>
            <a:xfrm>
              <a:off x="8601167" y="2088661"/>
              <a:ext cx="745906" cy="286011"/>
            </a:xfrm>
            <a:prstGeom prst="rect">
              <a:avLst/>
            </a:prstGeom>
          </p:spPr>
        </p:pic>
        <p:sp>
          <p:nvSpPr>
            <p:cNvPr id="227" name="Rectangle 226"/>
            <p:cNvSpPr/>
            <p:nvPr/>
          </p:nvSpPr>
          <p:spPr>
            <a:xfrm>
              <a:off x="8605745" y="2693119"/>
              <a:ext cx="828176" cy="301727"/>
            </a:xfrm>
            <a:prstGeom prst="rect">
              <a:avLst/>
            </a:prstGeom>
          </p:spPr>
          <p:txBody>
            <a:bodyPr wrap="none" lIns="0" tIns="0" rIns="0" bIns="0">
              <a:noAutofit/>
            </a:bodyPr>
            <a:lstStyle/>
            <a:p>
              <a:pPr algn="ctr" defTabSz="585151" fontAlgn="ctr">
                <a:defRPr/>
              </a:pPr>
              <a:r>
                <a:rPr lang="en-US" sz="980" kern="0" dirty="0">
                  <a:solidFill>
                    <a:srgbClr val="505050"/>
                  </a:solidFill>
                  <a:latin typeface="Segoe UI"/>
                </a:rPr>
                <a:t>CSA STAR</a:t>
              </a:r>
            </a:p>
            <a:p>
              <a:pPr algn="ctr" defTabSz="585151" fontAlgn="ctr">
                <a:defRPr/>
              </a:pPr>
              <a:r>
                <a:rPr lang="en-US" sz="980" kern="0" dirty="0">
                  <a:solidFill>
                    <a:srgbClr val="505050"/>
                  </a:solidFill>
                  <a:latin typeface="Segoe UI"/>
                </a:rPr>
                <a:t>Attestation</a:t>
              </a:r>
            </a:p>
            <a:p>
              <a:pPr algn="ctr" defTabSz="585151" fontAlgn="ctr">
                <a:defRPr/>
              </a:pPr>
              <a:endParaRPr lang="en-US" sz="980" kern="0" dirty="0">
                <a:solidFill>
                  <a:srgbClr val="505050"/>
                </a:solidFill>
                <a:latin typeface="Segoe UI"/>
              </a:endParaRPr>
            </a:p>
          </p:txBody>
        </p:sp>
      </p:grpSp>
      <p:grpSp>
        <p:nvGrpSpPr>
          <p:cNvPr id="228" name="Group 227"/>
          <p:cNvGrpSpPr/>
          <p:nvPr/>
        </p:nvGrpSpPr>
        <p:grpSpPr>
          <a:xfrm>
            <a:off x="4899003" y="1524983"/>
            <a:ext cx="595340" cy="860136"/>
            <a:chOff x="6079879" y="2004346"/>
            <a:chExt cx="607523" cy="877736"/>
          </a:xfrm>
        </p:grpSpPr>
        <p:pic>
          <p:nvPicPr>
            <p:cNvPr id="229" name="Picture 14" descr="http://www.theauditpeople.com/sites/default/files/pictures/iso-logo.png"/>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9879" y="2004346"/>
              <a:ext cx="607523" cy="459017"/>
            </a:xfrm>
            <a:prstGeom prst="rect">
              <a:avLst/>
            </a:prstGeom>
            <a:noFill/>
            <a:extLst>
              <a:ext uri="{909E8E84-426E-40DD-AFC4-6F175D3DCCD1}">
                <a14:hiddenFill xmlns:a14="http://schemas.microsoft.com/office/drawing/2010/main">
                  <a:solidFill>
                    <a:srgbClr val="FFFFFF"/>
                  </a:solidFill>
                </a14:hiddenFill>
              </a:ext>
            </a:extLst>
          </p:spPr>
        </p:pic>
        <p:sp>
          <p:nvSpPr>
            <p:cNvPr id="230" name="Rectangle 229"/>
            <p:cNvSpPr/>
            <p:nvPr/>
          </p:nvSpPr>
          <p:spPr>
            <a:xfrm>
              <a:off x="6117805" y="2731219"/>
              <a:ext cx="567308" cy="150863"/>
            </a:xfrm>
            <a:prstGeom prst="rect">
              <a:avLst/>
            </a:prstGeom>
          </p:spPr>
          <p:txBody>
            <a:bodyPr wrap="none" lIns="0" tIns="0" rIns="0" bIns="0">
              <a:noAutofit/>
            </a:bodyPr>
            <a:lstStyle/>
            <a:p>
              <a:pPr algn="ctr" defTabSz="585151" fontAlgn="ctr">
                <a:defRPr/>
              </a:pPr>
              <a:r>
                <a:rPr lang="en-US" sz="980" kern="0" dirty="0">
                  <a:solidFill>
                    <a:srgbClr val="505050"/>
                  </a:solidFill>
                  <a:latin typeface="Segoe UI"/>
                </a:rPr>
                <a:t>ISO 9001</a:t>
              </a:r>
            </a:p>
          </p:txBody>
        </p:sp>
      </p:grpSp>
      <p:sp>
        <p:nvSpPr>
          <p:cNvPr id="215" name="Rectangle 214"/>
          <p:cNvSpPr/>
          <p:nvPr/>
        </p:nvSpPr>
        <p:spPr>
          <a:xfrm>
            <a:off x="1151936" y="903972"/>
            <a:ext cx="10468017" cy="301621"/>
          </a:xfrm>
          <a:prstGeom prst="rect">
            <a:avLst/>
          </a:prstGeom>
        </p:spPr>
        <p:txBody>
          <a:bodyPr wrap="square" lIns="0" tIns="0" rIns="0" bIns="0" anchor="t">
            <a:spAutoFit/>
          </a:bodyPr>
          <a:lstStyle/>
          <a:p>
            <a:pPr defTabSz="896031">
              <a:defRPr/>
            </a:pPr>
            <a:r>
              <a:rPr lang="en-US" sz="1960" kern="0" dirty="0">
                <a:solidFill>
                  <a:srgbClr val="505050"/>
                </a:solidFill>
                <a:latin typeface="Segoe UI Light"/>
              </a:rPr>
              <a:t>Azure has the deepest and most comprehensive compliance coverage in the industry</a:t>
            </a:r>
          </a:p>
        </p:txBody>
      </p:sp>
      <p:sp>
        <p:nvSpPr>
          <p:cNvPr id="216" name="Title 3"/>
          <p:cNvSpPr txBox="1">
            <a:spLocks/>
          </p:cNvSpPr>
          <p:nvPr/>
        </p:nvSpPr>
        <p:spPr>
          <a:xfrm>
            <a:off x="1036094" y="445137"/>
            <a:ext cx="10383024" cy="503759"/>
          </a:xfrm>
          <a:prstGeom prst="rect">
            <a:avLst/>
          </a:prstGeom>
        </p:spPr>
        <p:txBody>
          <a:bodyPr vert="horz" wrap="square" lIns="91403" tIns="45701" rIns="91403" bIns="45701"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389" fontAlgn="base">
              <a:spcAft>
                <a:spcPct val="0"/>
              </a:spcAft>
              <a:defRPr/>
            </a:pPr>
            <a:r>
              <a:rPr lang="en-US" sz="2399" b="1" kern="0" spc="118"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TRUSTED</a:t>
            </a:r>
            <a:r>
              <a:rPr lang="en-US" sz="2399" kern="0" spc="118"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 CLOUD</a:t>
            </a:r>
          </a:p>
        </p:txBody>
      </p:sp>
      <p:sp>
        <p:nvSpPr>
          <p:cNvPr id="2" name="TextBox 1"/>
          <p:cNvSpPr txBox="1"/>
          <p:nvPr/>
        </p:nvSpPr>
        <p:spPr>
          <a:xfrm>
            <a:off x="11115855" y="649649"/>
            <a:ext cx="907079" cy="690680"/>
          </a:xfrm>
          <a:prstGeom prst="rect">
            <a:avLst/>
          </a:prstGeom>
          <a:noFill/>
        </p:spPr>
        <p:txBody>
          <a:bodyPr wrap="square" lIns="182807" tIns="146246" rIns="182807" bIns="146246" rtlCol="0">
            <a:spAutoFit/>
          </a:bodyPr>
          <a:lstStyle/>
          <a:p>
            <a:pPr defTabSz="914038">
              <a:lnSpc>
                <a:spcPct val="90000"/>
              </a:lnSpc>
              <a:spcAft>
                <a:spcPts val="600"/>
              </a:spcAft>
              <a:defRPr/>
            </a:pPr>
            <a:r>
              <a:rPr lang="en-US" sz="1400" kern="0" dirty="0">
                <a:solidFill>
                  <a:srgbClr val="505050"/>
                </a:solidFill>
                <a:latin typeface="Segoe UI Light"/>
              </a:rPr>
              <a:t>March 2017</a:t>
            </a:r>
          </a:p>
        </p:txBody>
      </p:sp>
    </p:spTree>
    <p:extLst>
      <p:ext uri="{BB962C8B-B14F-4D97-AF65-F5344CB8AC3E}">
        <p14:creationId xmlns:p14="http://schemas.microsoft.com/office/powerpoint/2010/main" val="50996108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Connector 218"/>
          <p:cNvCxnSpPr/>
          <p:nvPr/>
        </p:nvCxnSpPr>
        <p:spPr>
          <a:xfrm flipH="1">
            <a:off x="2487340" y="3508214"/>
            <a:ext cx="4765526" cy="32700"/>
          </a:xfrm>
          <a:prstGeom prst="line">
            <a:avLst/>
          </a:prstGeom>
          <a:ln w="76200">
            <a:solidFill>
              <a:srgbClr val="0079D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99" name="Freeform 126"/>
          <p:cNvSpPr>
            <a:spLocks/>
          </p:cNvSpPr>
          <p:nvPr/>
        </p:nvSpPr>
        <p:spPr bwMode="auto">
          <a:xfrm>
            <a:off x="6768105" y="1825027"/>
            <a:ext cx="4358979" cy="2523291"/>
          </a:xfrm>
          <a:custGeom>
            <a:avLst/>
            <a:gdLst>
              <a:gd name="T0" fmla="*/ 0 w 518"/>
              <a:gd name="T1" fmla="*/ 222 h 299"/>
              <a:gd name="T2" fmla="*/ 78 w 518"/>
              <a:gd name="T3" fmla="*/ 145 h 299"/>
              <a:gd name="T4" fmla="*/ 93 w 518"/>
              <a:gd name="T5" fmla="*/ 147 h 299"/>
              <a:gd name="T6" fmla="*/ 242 w 518"/>
              <a:gd name="T7" fmla="*/ 0 h 299"/>
              <a:gd name="T8" fmla="*/ 373 w 518"/>
              <a:gd name="T9" fmla="*/ 78 h 299"/>
              <a:gd name="T10" fmla="*/ 405 w 518"/>
              <a:gd name="T11" fmla="*/ 73 h 299"/>
              <a:gd name="T12" fmla="*/ 518 w 518"/>
              <a:gd name="T13" fmla="*/ 186 h 299"/>
              <a:gd name="T14" fmla="*/ 416 w 518"/>
              <a:gd name="T15" fmla="*/ 299 h 299"/>
              <a:gd name="T16" fmla="*/ 409 w 518"/>
              <a:gd name="T17" fmla="*/ 299 h 299"/>
              <a:gd name="T18" fmla="*/ 76 w 518"/>
              <a:gd name="T19" fmla="*/ 299 h 299"/>
              <a:gd name="T20" fmla="*/ 71 w 518"/>
              <a:gd name="T21" fmla="*/ 299 h 299"/>
              <a:gd name="T22" fmla="*/ 0 w 518"/>
              <a:gd name="T23" fmla="*/ 222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8" h="299">
                <a:moveTo>
                  <a:pt x="0" y="222"/>
                </a:moveTo>
                <a:cubicBezTo>
                  <a:pt x="0" y="180"/>
                  <a:pt x="35" y="145"/>
                  <a:pt x="78" y="145"/>
                </a:cubicBezTo>
                <a:cubicBezTo>
                  <a:pt x="83" y="145"/>
                  <a:pt x="88" y="146"/>
                  <a:pt x="93" y="147"/>
                </a:cubicBezTo>
                <a:cubicBezTo>
                  <a:pt x="94" y="66"/>
                  <a:pt x="160" y="0"/>
                  <a:pt x="242" y="0"/>
                </a:cubicBezTo>
                <a:cubicBezTo>
                  <a:pt x="298" y="0"/>
                  <a:pt x="348" y="32"/>
                  <a:pt x="373" y="78"/>
                </a:cubicBezTo>
                <a:cubicBezTo>
                  <a:pt x="383" y="75"/>
                  <a:pt x="394" y="73"/>
                  <a:pt x="405" y="73"/>
                </a:cubicBezTo>
                <a:cubicBezTo>
                  <a:pt x="468" y="73"/>
                  <a:pt x="518" y="124"/>
                  <a:pt x="518" y="186"/>
                </a:cubicBezTo>
                <a:cubicBezTo>
                  <a:pt x="518" y="245"/>
                  <a:pt x="473" y="293"/>
                  <a:pt x="416" y="299"/>
                </a:cubicBezTo>
                <a:cubicBezTo>
                  <a:pt x="414" y="299"/>
                  <a:pt x="412" y="299"/>
                  <a:pt x="409" y="299"/>
                </a:cubicBezTo>
                <a:cubicBezTo>
                  <a:pt x="76" y="299"/>
                  <a:pt x="76" y="299"/>
                  <a:pt x="76" y="299"/>
                </a:cubicBezTo>
                <a:cubicBezTo>
                  <a:pt x="75" y="299"/>
                  <a:pt x="73" y="299"/>
                  <a:pt x="71" y="299"/>
                </a:cubicBezTo>
                <a:cubicBezTo>
                  <a:pt x="32" y="296"/>
                  <a:pt x="0" y="263"/>
                  <a:pt x="0" y="222"/>
                </a:cubicBezTo>
                <a:close/>
              </a:path>
            </a:pathLst>
          </a:custGeom>
          <a:solidFill>
            <a:schemeClr val="bg1"/>
          </a:solidFill>
          <a:ln w="76200">
            <a:solidFill>
              <a:srgbClr val="0079D6"/>
            </a:solidFill>
            <a:round/>
            <a:headEnd/>
            <a:tailEnd/>
          </a:ln>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cxnSp>
        <p:nvCxnSpPr>
          <p:cNvPr id="220" name="Straight Connector 219"/>
          <p:cNvCxnSpPr/>
          <p:nvPr/>
        </p:nvCxnSpPr>
        <p:spPr>
          <a:xfrm flipH="1">
            <a:off x="3619003" y="5056146"/>
            <a:ext cx="2101996" cy="15572"/>
          </a:xfrm>
          <a:prstGeom prst="line">
            <a:avLst/>
          </a:prstGeom>
          <a:ln w="76200">
            <a:solidFill>
              <a:srgbClr val="0079D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00" name="Freeform 127"/>
          <p:cNvSpPr>
            <a:spLocks/>
          </p:cNvSpPr>
          <p:nvPr/>
        </p:nvSpPr>
        <p:spPr bwMode="auto">
          <a:xfrm>
            <a:off x="8913051" y="3850513"/>
            <a:ext cx="3158276" cy="1821299"/>
          </a:xfrm>
          <a:custGeom>
            <a:avLst/>
            <a:gdLst>
              <a:gd name="T0" fmla="*/ 0 w 287"/>
              <a:gd name="T1" fmla="*/ 123 h 165"/>
              <a:gd name="T2" fmla="*/ 43 w 287"/>
              <a:gd name="T3" fmla="*/ 80 h 165"/>
              <a:gd name="T4" fmla="*/ 51 w 287"/>
              <a:gd name="T5" fmla="*/ 81 h 165"/>
              <a:gd name="T6" fmla="*/ 134 w 287"/>
              <a:gd name="T7" fmla="*/ 0 h 165"/>
              <a:gd name="T8" fmla="*/ 207 w 287"/>
              <a:gd name="T9" fmla="*/ 43 h 165"/>
              <a:gd name="T10" fmla="*/ 225 w 287"/>
              <a:gd name="T11" fmla="*/ 40 h 165"/>
              <a:gd name="T12" fmla="*/ 287 w 287"/>
              <a:gd name="T13" fmla="*/ 103 h 165"/>
              <a:gd name="T14" fmla="*/ 231 w 287"/>
              <a:gd name="T15" fmla="*/ 165 h 165"/>
              <a:gd name="T16" fmla="*/ 227 w 287"/>
              <a:gd name="T17" fmla="*/ 165 h 165"/>
              <a:gd name="T18" fmla="*/ 42 w 287"/>
              <a:gd name="T19" fmla="*/ 165 h 165"/>
              <a:gd name="T20" fmla="*/ 40 w 287"/>
              <a:gd name="T21" fmla="*/ 165 h 165"/>
              <a:gd name="T22" fmla="*/ 0 w 287"/>
              <a:gd name="T23" fmla="*/ 1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7" h="165">
                <a:moveTo>
                  <a:pt x="0" y="123"/>
                </a:moveTo>
                <a:cubicBezTo>
                  <a:pt x="0" y="99"/>
                  <a:pt x="19" y="80"/>
                  <a:pt x="43" y="80"/>
                </a:cubicBezTo>
                <a:cubicBezTo>
                  <a:pt x="46" y="80"/>
                  <a:pt x="49" y="80"/>
                  <a:pt x="51" y="81"/>
                </a:cubicBezTo>
                <a:cubicBezTo>
                  <a:pt x="52" y="36"/>
                  <a:pt x="89" y="0"/>
                  <a:pt x="134" y="0"/>
                </a:cubicBezTo>
                <a:cubicBezTo>
                  <a:pt x="165" y="0"/>
                  <a:pt x="193" y="17"/>
                  <a:pt x="207" y="43"/>
                </a:cubicBezTo>
                <a:cubicBezTo>
                  <a:pt x="212" y="41"/>
                  <a:pt x="218" y="40"/>
                  <a:pt x="225" y="40"/>
                </a:cubicBezTo>
                <a:cubicBezTo>
                  <a:pt x="259" y="40"/>
                  <a:pt x="287" y="68"/>
                  <a:pt x="287" y="103"/>
                </a:cubicBezTo>
                <a:cubicBezTo>
                  <a:pt x="287" y="135"/>
                  <a:pt x="262" y="162"/>
                  <a:pt x="231" y="165"/>
                </a:cubicBezTo>
                <a:cubicBezTo>
                  <a:pt x="229" y="165"/>
                  <a:pt x="228" y="165"/>
                  <a:pt x="227" y="165"/>
                </a:cubicBezTo>
                <a:cubicBezTo>
                  <a:pt x="42" y="165"/>
                  <a:pt x="42" y="165"/>
                  <a:pt x="42" y="165"/>
                </a:cubicBezTo>
                <a:cubicBezTo>
                  <a:pt x="41" y="165"/>
                  <a:pt x="41" y="165"/>
                  <a:pt x="40" y="165"/>
                </a:cubicBezTo>
                <a:cubicBezTo>
                  <a:pt x="18" y="163"/>
                  <a:pt x="0" y="145"/>
                  <a:pt x="0" y="123"/>
                </a:cubicBezTo>
                <a:close/>
              </a:path>
            </a:pathLst>
          </a:custGeom>
          <a:solidFill>
            <a:schemeClr val="bg1"/>
          </a:solidFill>
          <a:ln w="76200">
            <a:solidFill>
              <a:srgbClr val="0079D6"/>
            </a:solidFill>
            <a:round/>
            <a:headEnd/>
            <a:tailEnd/>
          </a:ln>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9" name="Freeform 9"/>
          <p:cNvSpPr>
            <a:spLocks/>
          </p:cNvSpPr>
          <p:nvPr/>
        </p:nvSpPr>
        <p:spPr bwMode="auto">
          <a:xfrm>
            <a:off x="9249393" y="4811906"/>
            <a:ext cx="85562" cy="101119"/>
          </a:xfrm>
          <a:custGeom>
            <a:avLst/>
            <a:gdLst>
              <a:gd name="T0" fmla="*/ 0 w 55"/>
              <a:gd name="T1" fmla="*/ 65 h 65"/>
              <a:gd name="T2" fmla="*/ 55 w 55"/>
              <a:gd name="T3" fmla="*/ 65 h 65"/>
              <a:gd name="T4" fmla="*/ 55 w 55"/>
              <a:gd name="T5" fmla="*/ 0 h 65"/>
              <a:gd name="T6" fmla="*/ 0 w 55"/>
              <a:gd name="T7" fmla="*/ 0 h 65"/>
            </a:gdLst>
            <a:ahLst/>
            <a:cxnLst>
              <a:cxn ang="0">
                <a:pos x="T0" y="T1"/>
              </a:cxn>
              <a:cxn ang="0">
                <a:pos x="T2" y="T3"/>
              </a:cxn>
              <a:cxn ang="0">
                <a:pos x="T4" y="T5"/>
              </a:cxn>
              <a:cxn ang="0">
                <a:pos x="T6" y="T7"/>
              </a:cxn>
            </a:cxnLst>
            <a:rect l="0" t="0" r="r" b="b"/>
            <a:pathLst>
              <a:path w="55" h="65">
                <a:moveTo>
                  <a:pt x="0" y="65"/>
                </a:moveTo>
                <a:lnTo>
                  <a:pt x="55" y="65"/>
                </a:lnTo>
                <a:lnTo>
                  <a:pt x="5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2" name="Title 1"/>
          <p:cNvSpPr>
            <a:spLocks noGrp="1"/>
          </p:cNvSpPr>
          <p:nvPr>
            <p:ph type="title"/>
          </p:nvPr>
        </p:nvSpPr>
        <p:spPr>
          <a:xfrm>
            <a:off x="742463" y="124899"/>
            <a:ext cx="7735888" cy="689111"/>
          </a:xfrm>
        </p:spPr>
        <p:txBody>
          <a:bodyPr>
            <a:normAutofit fontScale="90000"/>
          </a:bodyPr>
          <a:lstStyle/>
          <a:p>
            <a:r>
              <a:rPr lang="en-US" dirty="0"/>
              <a:t>Azure Site Recovery and Azure Backup  </a:t>
            </a:r>
          </a:p>
        </p:txBody>
      </p:sp>
      <p:sp>
        <p:nvSpPr>
          <p:cNvPr id="104" name="Freeform 19"/>
          <p:cNvSpPr>
            <a:spLocks/>
          </p:cNvSpPr>
          <p:nvPr/>
        </p:nvSpPr>
        <p:spPr bwMode="auto">
          <a:xfrm flipH="1">
            <a:off x="867" y="5787678"/>
            <a:ext cx="5905565" cy="1304162"/>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dirty="0">
              <a:solidFill>
                <a:srgbClr val="FFFFFF"/>
              </a:solidFill>
            </a:endParaRPr>
          </a:p>
        </p:txBody>
      </p:sp>
      <p:sp>
        <p:nvSpPr>
          <p:cNvPr id="119" name="TextBox 118"/>
          <p:cNvSpPr txBox="1"/>
          <p:nvPr/>
        </p:nvSpPr>
        <p:spPr>
          <a:xfrm>
            <a:off x="376500" y="2313506"/>
            <a:ext cx="3197012" cy="717961"/>
          </a:xfrm>
          <a:prstGeom prst="rect">
            <a:avLst/>
          </a:prstGeom>
          <a:noFill/>
        </p:spPr>
        <p:txBody>
          <a:bodyPr wrap="square" lIns="175690" tIns="140552" rIns="175690" bIns="140552" rtlCol="0">
            <a:spAutoFit/>
          </a:bodyPr>
          <a:lstStyle/>
          <a:p>
            <a:pPr algn="ctr" defTabSz="895999">
              <a:lnSpc>
                <a:spcPct val="90000"/>
              </a:lnSpc>
              <a:spcAft>
                <a:spcPts val="575"/>
              </a:spcAft>
            </a:pPr>
            <a:r>
              <a:rPr lang="en-US" sz="3074" dirty="0">
                <a:solidFill>
                  <a:srgbClr val="FFFFFF"/>
                </a:solidFill>
                <a:latin typeface="Segoe UI Light"/>
              </a:rPr>
              <a:t>Datacenter</a:t>
            </a:r>
          </a:p>
        </p:txBody>
      </p:sp>
      <p:sp>
        <p:nvSpPr>
          <p:cNvPr id="120" name="TextBox 119"/>
          <p:cNvSpPr txBox="1"/>
          <p:nvPr/>
        </p:nvSpPr>
        <p:spPr>
          <a:xfrm>
            <a:off x="7406570" y="1139870"/>
            <a:ext cx="2964139" cy="709488"/>
          </a:xfrm>
          <a:prstGeom prst="rect">
            <a:avLst/>
          </a:prstGeom>
          <a:noFill/>
        </p:spPr>
        <p:txBody>
          <a:bodyPr wrap="square" lIns="175690" tIns="140552" rIns="175690" bIns="140552" rtlCol="0">
            <a:spAutoFit/>
          </a:bodyPr>
          <a:lstStyle/>
          <a:p>
            <a:pPr algn="ctr" defTabSz="895999">
              <a:lnSpc>
                <a:spcPct val="90000"/>
              </a:lnSpc>
              <a:spcAft>
                <a:spcPts val="575"/>
              </a:spcAft>
            </a:pPr>
            <a:r>
              <a:rPr lang="en-US" sz="3074" dirty="0">
                <a:solidFill>
                  <a:srgbClr val="FFFFFF"/>
                </a:solidFill>
                <a:latin typeface="Segoe UI Light"/>
              </a:rPr>
              <a:t>Microsoft Azure</a:t>
            </a:r>
          </a:p>
        </p:txBody>
      </p:sp>
      <p:sp>
        <p:nvSpPr>
          <p:cNvPr id="20" name="Freeform 20"/>
          <p:cNvSpPr>
            <a:spLocks/>
          </p:cNvSpPr>
          <p:nvPr/>
        </p:nvSpPr>
        <p:spPr bwMode="auto">
          <a:xfrm>
            <a:off x="9401850" y="3495812"/>
            <a:ext cx="84006" cy="101119"/>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grpSp>
        <p:nvGrpSpPr>
          <p:cNvPr id="213" name="Group 212"/>
          <p:cNvGrpSpPr/>
          <p:nvPr/>
        </p:nvGrpSpPr>
        <p:grpSpPr>
          <a:xfrm>
            <a:off x="576100" y="6037420"/>
            <a:ext cx="273890" cy="531549"/>
            <a:chOff x="3316288" y="5391150"/>
            <a:chExt cx="214312" cy="415925"/>
          </a:xfrm>
        </p:grpSpPr>
        <p:sp>
          <p:nvSpPr>
            <p:cNvPr id="214" name="Freeform 5"/>
            <p:cNvSpPr>
              <a:spLocks/>
            </p:cNvSpPr>
            <p:nvPr/>
          </p:nvSpPr>
          <p:spPr bwMode="auto">
            <a:xfrm>
              <a:off x="3405188" y="5645150"/>
              <a:ext cx="41275" cy="161925"/>
            </a:xfrm>
            <a:custGeom>
              <a:avLst/>
              <a:gdLst>
                <a:gd name="T0" fmla="*/ 26 w 26"/>
                <a:gd name="T1" fmla="*/ 102 h 102"/>
                <a:gd name="T2" fmla="*/ 26 w 26"/>
                <a:gd name="T3" fmla="*/ 102 h 102"/>
                <a:gd name="T4" fmla="*/ 0 w 26"/>
                <a:gd name="T5" fmla="*/ 102 h 102"/>
                <a:gd name="T6" fmla="*/ 0 w 26"/>
                <a:gd name="T7" fmla="*/ 0 h 102"/>
                <a:gd name="T8" fmla="*/ 26 w 26"/>
                <a:gd name="T9" fmla="*/ 0 h 102"/>
                <a:gd name="T10" fmla="*/ 26 w 26"/>
                <a:gd name="T11" fmla="*/ 102 h 102"/>
                <a:gd name="T12" fmla="*/ 26 w 26"/>
                <a:gd name="T13" fmla="*/ 102 h 102"/>
                <a:gd name="T14" fmla="*/ 26 w 26"/>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2">
                  <a:moveTo>
                    <a:pt x="26" y="102"/>
                  </a:moveTo>
                  <a:lnTo>
                    <a:pt x="26" y="102"/>
                  </a:lnTo>
                  <a:lnTo>
                    <a:pt x="0" y="102"/>
                  </a:lnTo>
                  <a:lnTo>
                    <a:pt x="0" y="0"/>
                  </a:lnTo>
                  <a:lnTo>
                    <a:pt x="26" y="0"/>
                  </a:lnTo>
                  <a:lnTo>
                    <a:pt x="26" y="102"/>
                  </a:lnTo>
                  <a:lnTo>
                    <a:pt x="26" y="102"/>
                  </a:lnTo>
                  <a:lnTo>
                    <a:pt x="26" y="10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dirty="0">
                <a:solidFill>
                  <a:srgbClr val="FFFFFF"/>
                </a:solidFill>
              </a:endParaRPr>
            </a:p>
          </p:txBody>
        </p:sp>
        <p:sp>
          <p:nvSpPr>
            <p:cNvPr id="215" name="Freeform 6"/>
            <p:cNvSpPr>
              <a:spLocks/>
            </p:cNvSpPr>
            <p:nvPr/>
          </p:nvSpPr>
          <p:spPr bwMode="auto">
            <a:xfrm>
              <a:off x="3316288" y="5502275"/>
              <a:ext cx="214312" cy="215900"/>
            </a:xfrm>
            <a:custGeom>
              <a:avLst/>
              <a:gdLst>
                <a:gd name="T0" fmla="*/ 97 w 97"/>
                <a:gd name="T1" fmla="*/ 49 h 97"/>
                <a:gd name="T2" fmla="*/ 97 w 97"/>
                <a:gd name="T3" fmla="*/ 49 h 97"/>
                <a:gd name="T4" fmla="*/ 49 w 97"/>
                <a:gd name="T5" fmla="*/ 97 h 97"/>
                <a:gd name="T6" fmla="*/ 0 w 97"/>
                <a:gd name="T7" fmla="*/ 49 h 97"/>
                <a:gd name="T8" fmla="*/ 49 w 97"/>
                <a:gd name="T9" fmla="*/ 0 h 97"/>
                <a:gd name="T10" fmla="*/ 97 w 97"/>
                <a:gd name="T11" fmla="*/ 49 h 97"/>
              </a:gdLst>
              <a:ahLst/>
              <a:cxnLst>
                <a:cxn ang="0">
                  <a:pos x="T0" y="T1"/>
                </a:cxn>
                <a:cxn ang="0">
                  <a:pos x="T2" y="T3"/>
                </a:cxn>
                <a:cxn ang="0">
                  <a:pos x="T4" y="T5"/>
                </a:cxn>
                <a:cxn ang="0">
                  <a:pos x="T6" y="T7"/>
                </a:cxn>
                <a:cxn ang="0">
                  <a:pos x="T8" y="T9"/>
                </a:cxn>
                <a:cxn ang="0">
                  <a:pos x="T10" y="T11"/>
                </a:cxn>
              </a:cxnLst>
              <a:rect l="0" t="0" r="r" b="b"/>
              <a:pathLst>
                <a:path w="97" h="97">
                  <a:moveTo>
                    <a:pt x="97" y="49"/>
                  </a:moveTo>
                  <a:cubicBezTo>
                    <a:pt x="97" y="49"/>
                    <a:pt x="97" y="49"/>
                    <a:pt x="97" y="49"/>
                  </a:cubicBezTo>
                  <a:cubicBezTo>
                    <a:pt x="97" y="75"/>
                    <a:pt x="75" y="97"/>
                    <a:pt x="49" y="97"/>
                  </a:cubicBezTo>
                  <a:cubicBezTo>
                    <a:pt x="22" y="97"/>
                    <a:pt x="0" y="75"/>
                    <a:pt x="0" y="49"/>
                  </a:cubicBezTo>
                  <a:cubicBezTo>
                    <a:pt x="0" y="22"/>
                    <a:pt x="22" y="0"/>
                    <a:pt x="49" y="0"/>
                  </a:cubicBezTo>
                  <a:cubicBezTo>
                    <a:pt x="75" y="0"/>
                    <a:pt x="97" y="22"/>
                    <a:pt x="97" y="49"/>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dirty="0">
                <a:solidFill>
                  <a:srgbClr val="FFFFFF"/>
                </a:solidFill>
              </a:endParaRPr>
            </a:p>
          </p:txBody>
        </p:sp>
        <p:sp>
          <p:nvSpPr>
            <p:cNvPr id="216" name="Freeform 7"/>
            <p:cNvSpPr>
              <a:spLocks/>
            </p:cNvSpPr>
            <p:nvPr/>
          </p:nvSpPr>
          <p:spPr bwMode="auto">
            <a:xfrm>
              <a:off x="3344863" y="5391150"/>
              <a:ext cx="157162" cy="157162"/>
            </a:xfrm>
            <a:custGeom>
              <a:avLst/>
              <a:gdLst>
                <a:gd name="T0" fmla="*/ 71 w 71"/>
                <a:gd name="T1" fmla="*/ 36 h 71"/>
                <a:gd name="T2" fmla="*/ 71 w 71"/>
                <a:gd name="T3" fmla="*/ 36 h 71"/>
                <a:gd name="T4" fmla="*/ 36 w 71"/>
                <a:gd name="T5" fmla="*/ 71 h 71"/>
                <a:gd name="T6" fmla="*/ 0 w 71"/>
                <a:gd name="T7" fmla="*/ 36 h 71"/>
                <a:gd name="T8" fmla="*/ 36 w 71"/>
                <a:gd name="T9" fmla="*/ 0 h 71"/>
                <a:gd name="T10" fmla="*/ 71 w 71"/>
                <a:gd name="T11" fmla="*/ 36 h 71"/>
              </a:gdLst>
              <a:ahLst/>
              <a:cxnLst>
                <a:cxn ang="0">
                  <a:pos x="T0" y="T1"/>
                </a:cxn>
                <a:cxn ang="0">
                  <a:pos x="T2" y="T3"/>
                </a:cxn>
                <a:cxn ang="0">
                  <a:pos x="T4" y="T5"/>
                </a:cxn>
                <a:cxn ang="0">
                  <a:pos x="T6" y="T7"/>
                </a:cxn>
                <a:cxn ang="0">
                  <a:pos x="T8" y="T9"/>
                </a:cxn>
                <a:cxn ang="0">
                  <a:pos x="T10" y="T11"/>
                </a:cxn>
              </a:cxnLst>
              <a:rect l="0" t="0" r="r" b="b"/>
              <a:pathLst>
                <a:path w="71" h="71">
                  <a:moveTo>
                    <a:pt x="71" y="36"/>
                  </a:moveTo>
                  <a:cubicBezTo>
                    <a:pt x="71" y="36"/>
                    <a:pt x="71" y="36"/>
                    <a:pt x="71" y="36"/>
                  </a:cubicBezTo>
                  <a:cubicBezTo>
                    <a:pt x="71" y="55"/>
                    <a:pt x="55" y="71"/>
                    <a:pt x="36" y="71"/>
                  </a:cubicBezTo>
                  <a:cubicBezTo>
                    <a:pt x="16" y="71"/>
                    <a:pt x="0" y="55"/>
                    <a:pt x="0" y="36"/>
                  </a:cubicBezTo>
                  <a:cubicBezTo>
                    <a:pt x="0" y="16"/>
                    <a:pt x="16" y="0"/>
                    <a:pt x="36" y="0"/>
                  </a:cubicBezTo>
                  <a:cubicBezTo>
                    <a:pt x="55" y="0"/>
                    <a:pt x="71" y="16"/>
                    <a:pt x="71" y="36"/>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dirty="0">
                <a:solidFill>
                  <a:srgbClr val="FFFFFF"/>
                </a:solidFill>
              </a:endParaRPr>
            </a:p>
          </p:txBody>
        </p:sp>
      </p:grpSp>
      <p:sp>
        <p:nvSpPr>
          <p:cNvPr id="123" name="Rectangle 122"/>
          <p:cNvSpPr/>
          <p:nvPr/>
        </p:nvSpPr>
        <p:spPr bwMode="auto">
          <a:xfrm>
            <a:off x="6895928" y="3407296"/>
            <a:ext cx="1497284" cy="7494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ctr" anchorCtr="0" forceAA="0" compatLnSpc="1">
            <a:prstTxWarp prst="textNoShape">
              <a:avLst/>
            </a:prstTxWarp>
            <a:noAutofit/>
          </a:bodyPr>
          <a:lstStyle/>
          <a:p>
            <a:pPr algn="ctr" defTabSz="895739" fontAlgn="base">
              <a:lnSpc>
                <a:spcPct val="90000"/>
              </a:lnSpc>
              <a:spcBef>
                <a:spcPts val="575"/>
              </a:spcBef>
              <a:spcAft>
                <a:spcPct val="0"/>
              </a:spcAft>
            </a:pPr>
            <a:r>
              <a:rPr lang="en-US" sz="1764" dirty="0">
                <a:solidFill>
                  <a:srgbClr val="000000"/>
                </a:solidFill>
                <a:latin typeface="Segoe UI Light"/>
                <a:ea typeface="Segoe UI" pitchFamily="34" charset="0"/>
                <a:cs typeface="Segoe UI" pitchFamily="34" charset="0"/>
              </a:rPr>
              <a:t>Cloud Bursting</a:t>
            </a:r>
          </a:p>
        </p:txBody>
      </p:sp>
      <p:sp>
        <p:nvSpPr>
          <p:cNvPr id="124" name="Rectangle 123"/>
          <p:cNvSpPr/>
          <p:nvPr/>
        </p:nvSpPr>
        <p:spPr bwMode="auto">
          <a:xfrm>
            <a:off x="8102952" y="2250305"/>
            <a:ext cx="1440379" cy="396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ctr" anchorCtr="0" forceAA="0" compatLnSpc="1">
            <a:prstTxWarp prst="textNoShape">
              <a:avLst/>
            </a:prstTxWarp>
            <a:noAutofit/>
          </a:bodyPr>
          <a:lstStyle/>
          <a:p>
            <a:pPr algn="ctr" defTabSz="895739" fontAlgn="base">
              <a:lnSpc>
                <a:spcPct val="90000"/>
              </a:lnSpc>
              <a:spcBef>
                <a:spcPts val="575"/>
              </a:spcBef>
              <a:spcAft>
                <a:spcPct val="0"/>
              </a:spcAft>
            </a:pPr>
            <a:r>
              <a:rPr lang="en-US" sz="1764" dirty="0">
                <a:solidFill>
                  <a:srgbClr val="000000"/>
                </a:solidFill>
                <a:latin typeface="Segoe UI Light"/>
                <a:ea typeface="Segoe UI" pitchFamily="34" charset="0"/>
                <a:cs typeface="Segoe UI" pitchFamily="34" charset="0"/>
              </a:rPr>
              <a:t>Disaster</a:t>
            </a:r>
            <a:br>
              <a:rPr lang="en-US" sz="1764" dirty="0">
                <a:solidFill>
                  <a:srgbClr val="000000"/>
                </a:solidFill>
                <a:latin typeface="Segoe UI Light"/>
                <a:ea typeface="Segoe UI" pitchFamily="34" charset="0"/>
                <a:cs typeface="Segoe UI" pitchFamily="34" charset="0"/>
              </a:rPr>
            </a:br>
            <a:r>
              <a:rPr lang="en-US" sz="1764" dirty="0">
                <a:solidFill>
                  <a:srgbClr val="000000"/>
                </a:solidFill>
                <a:latin typeface="Segoe UI Light"/>
                <a:ea typeface="Segoe UI" pitchFamily="34" charset="0"/>
                <a:cs typeface="Segoe UI" pitchFamily="34" charset="0"/>
              </a:rPr>
              <a:t>Recovery</a:t>
            </a:r>
          </a:p>
        </p:txBody>
      </p:sp>
      <p:sp>
        <p:nvSpPr>
          <p:cNvPr id="125" name="Rectangle 124"/>
          <p:cNvSpPr/>
          <p:nvPr/>
        </p:nvSpPr>
        <p:spPr bwMode="auto">
          <a:xfrm>
            <a:off x="7865387" y="2923571"/>
            <a:ext cx="1440379" cy="396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ctr" anchorCtr="0" forceAA="0" compatLnSpc="1">
            <a:prstTxWarp prst="textNoShape">
              <a:avLst/>
            </a:prstTxWarp>
            <a:noAutofit/>
          </a:bodyPr>
          <a:lstStyle/>
          <a:p>
            <a:pPr algn="ctr" defTabSz="895739" fontAlgn="base">
              <a:lnSpc>
                <a:spcPct val="90000"/>
              </a:lnSpc>
              <a:spcBef>
                <a:spcPts val="575"/>
              </a:spcBef>
              <a:spcAft>
                <a:spcPct val="0"/>
              </a:spcAft>
            </a:pPr>
            <a:r>
              <a:rPr lang="en-US" sz="1764" dirty="0" err="1">
                <a:solidFill>
                  <a:srgbClr val="000000"/>
                </a:solidFill>
                <a:latin typeface="Segoe UI Light"/>
                <a:ea typeface="Segoe UI" pitchFamily="34" charset="0"/>
                <a:cs typeface="Segoe UI" pitchFamily="34" charset="0"/>
              </a:rPr>
              <a:t>DevTest</a:t>
            </a:r>
            <a:endParaRPr lang="en-US" sz="1764" dirty="0">
              <a:solidFill>
                <a:srgbClr val="000000"/>
              </a:solidFill>
              <a:latin typeface="Segoe UI Light"/>
              <a:ea typeface="Segoe UI" pitchFamily="34" charset="0"/>
              <a:cs typeface="Segoe UI" pitchFamily="34" charset="0"/>
            </a:endParaRPr>
          </a:p>
        </p:txBody>
      </p:sp>
      <p:sp>
        <p:nvSpPr>
          <p:cNvPr id="126" name="Rectangle 125"/>
          <p:cNvSpPr/>
          <p:nvPr/>
        </p:nvSpPr>
        <p:spPr bwMode="auto">
          <a:xfrm>
            <a:off x="8266642" y="3526362"/>
            <a:ext cx="1585514" cy="396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ctr" anchorCtr="0" forceAA="0" compatLnSpc="1">
            <a:prstTxWarp prst="textNoShape">
              <a:avLst/>
            </a:prstTxWarp>
            <a:noAutofit/>
          </a:bodyPr>
          <a:lstStyle/>
          <a:p>
            <a:pPr algn="ctr" defTabSz="895739" fontAlgn="base">
              <a:lnSpc>
                <a:spcPct val="90000"/>
              </a:lnSpc>
              <a:spcBef>
                <a:spcPts val="575"/>
              </a:spcBef>
              <a:spcAft>
                <a:spcPct val="0"/>
              </a:spcAft>
            </a:pPr>
            <a:r>
              <a:rPr lang="en-US" sz="1764" dirty="0">
                <a:solidFill>
                  <a:srgbClr val="000000"/>
                </a:solidFill>
                <a:latin typeface="Segoe UI Light"/>
                <a:ea typeface="Segoe UI" pitchFamily="34" charset="0"/>
                <a:cs typeface="Segoe UI" pitchFamily="34" charset="0"/>
              </a:rPr>
              <a:t>Migration</a:t>
            </a:r>
          </a:p>
        </p:txBody>
      </p:sp>
      <p:sp>
        <p:nvSpPr>
          <p:cNvPr id="127" name="Rectangle 126"/>
          <p:cNvSpPr/>
          <p:nvPr/>
        </p:nvSpPr>
        <p:spPr bwMode="auto">
          <a:xfrm>
            <a:off x="9152240" y="3067036"/>
            <a:ext cx="1984766" cy="396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ctr" anchorCtr="0" forceAA="0" compatLnSpc="1">
            <a:prstTxWarp prst="textNoShape">
              <a:avLst/>
            </a:prstTxWarp>
            <a:noAutofit/>
          </a:bodyPr>
          <a:lstStyle/>
          <a:p>
            <a:pPr algn="ctr" defTabSz="895739" fontAlgn="base">
              <a:lnSpc>
                <a:spcPct val="90000"/>
              </a:lnSpc>
              <a:spcBef>
                <a:spcPts val="575"/>
              </a:spcBef>
              <a:spcAft>
                <a:spcPct val="0"/>
              </a:spcAft>
            </a:pPr>
            <a:r>
              <a:rPr lang="en-US" sz="1764" dirty="0">
                <a:solidFill>
                  <a:srgbClr val="000000"/>
                </a:solidFill>
                <a:latin typeface="Segoe UI Light"/>
                <a:ea typeface="Segoe UI" pitchFamily="34" charset="0"/>
                <a:cs typeface="Segoe UI" pitchFamily="34" charset="0"/>
              </a:rPr>
              <a:t>Application</a:t>
            </a:r>
            <a:br>
              <a:rPr lang="en-US" sz="1764" dirty="0">
                <a:solidFill>
                  <a:srgbClr val="000000"/>
                </a:solidFill>
                <a:latin typeface="Segoe UI Light"/>
                <a:ea typeface="Segoe UI" pitchFamily="34" charset="0"/>
                <a:cs typeface="Segoe UI" pitchFamily="34" charset="0"/>
              </a:rPr>
            </a:br>
            <a:r>
              <a:rPr lang="en-US" sz="1764" dirty="0">
                <a:solidFill>
                  <a:srgbClr val="000000"/>
                </a:solidFill>
                <a:latin typeface="Segoe UI Light"/>
                <a:ea typeface="Segoe UI" pitchFamily="34" charset="0"/>
                <a:cs typeface="Segoe UI" pitchFamily="34" charset="0"/>
              </a:rPr>
              <a:t>Analytics</a:t>
            </a:r>
          </a:p>
        </p:txBody>
      </p:sp>
      <p:sp>
        <p:nvSpPr>
          <p:cNvPr id="209" name="Rectangle 208"/>
          <p:cNvSpPr/>
          <p:nvPr/>
        </p:nvSpPr>
        <p:spPr bwMode="auto">
          <a:xfrm>
            <a:off x="8937733" y="4922180"/>
            <a:ext cx="3108911" cy="396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ctr" anchorCtr="0" forceAA="0" compatLnSpc="1">
            <a:prstTxWarp prst="textNoShape">
              <a:avLst/>
            </a:prstTxWarp>
            <a:noAutofit/>
          </a:bodyPr>
          <a:lstStyle/>
          <a:p>
            <a:pPr algn="ctr" defTabSz="895739" fontAlgn="base">
              <a:lnSpc>
                <a:spcPct val="90000"/>
              </a:lnSpc>
              <a:spcBef>
                <a:spcPts val="575"/>
              </a:spcBef>
              <a:spcAft>
                <a:spcPct val="0"/>
              </a:spcAft>
            </a:pPr>
            <a:r>
              <a:rPr lang="en-US" sz="1764" dirty="0">
                <a:solidFill>
                  <a:srgbClr val="000000"/>
                </a:solidFill>
                <a:latin typeface="Segoe UI Light"/>
                <a:ea typeface="Segoe UI" pitchFamily="34" charset="0"/>
                <a:cs typeface="Segoe UI" pitchFamily="34" charset="0"/>
              </a:rPr>
              <a:t>Long-term Retention</a:t>
            </a:r>
          </a:p>
        </p:txBody>
      </p:sp>
      <p:sp>
        <p:nvSpPr>
          <p:cNvPr id="122" name="Rectangle 121"/>
          <p:cNvSpPr/>
          <p:nvPr/>
        </p:nvSpPr>
        <p:spPr bwMode="auto">
          <a:xfrm>
            <a:off x="9785614" y="4300917"/>
            <a:ext cx="1304902" cy="396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ctr" anchorCtr="0" forceAA="0" compatLnSpc="1">
            <a:prstTxWarp prst="textNoShape">
              <a:avLst/>
            </a:prstTxWarp>
            <a:noAutofit/>
          </a:bodyPr>
          <a:lstStyle/>
          <a:p>
            <a:pPr algn="ctr" defTabSz="895739" fontAlgn="base">
              <a:lnSpc>
                <a:spcPct val="90000"/>
              </a:lnSpc>
              <a:spcBef>
                <a:spcPts val="575"/>
              </a:spcBef>
              <a:spcAft>
                <a:spcPct val="0"/>
              </a:spcAft>
            </a:pPr>
            <a:r>
              <a:rPr lang="en-US" sz="1764" dirty="0">
                <a:solidFill>
                  <a:srgbClr val="000000"/>
                </a:solidFill>
                <a:latin typeface="Segoe UI Light"/>
                <a:ea typeface="Segoe UI" pitchFamily="34" charset="0"/>
                <a:cs typeface="Segoe UI" pitchFamily="34" charset="0"/>
              </a:rPr>
              <a:t>Backup</a:t>
            </a:r>
          </a:p>
        </p:txBody>
      </p:sp>
      <p:grpSp>
        <p:nvGrpSpPr>
          <p:cNvPr id="3" name="Group 2"/>
          <p:cNvGrpSpPr/>
          <p:nvPr/>
        </p:nvGrpSpPr>
        <p:grpSpPr>
          <a:xfrm>
            <a:off x="1057165" y="3116230"/>
            <a:ext cx="2692858" cy="3685376"/>
            <a:chOff x="1078644" y="2944892"/>
            <a:chExt cx="2747571" cy="3760255"/>
          </a:xfrm>
        </p:grpSpPr>
        <p:sp>
          <p:nvSpPr>
            <p:cNvPr id="10" name="Rectangle 10"/>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1" name="Rectangle 11"/>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21" name="Rectangle 21"/>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22" name="Freeform 22"/>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26" name="Rectangle 26"/>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27" name="Rectangle 27"/>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28" name="Freeform 28"/>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29" name="Freeform 29"/>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0" name="Rectangle 30"/>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1" name="Rectangle 31"/>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2" name="Rectangle 32"/>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3" name="Rectangle 33"/>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4" name="Rectangle 34"/>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5" name="Rectangle 35"/>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6" name="Rectangle 36"/>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7" name="Rectangle 37"/>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8" name="Rectangle 38"/>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9" name="Rectangle 39"/>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0" name="Rectangle 40"/>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1" name="Rectangle 41"/>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2" name="Rectangle 42"/>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3" name="Rectangle 43"/>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4" name="Rectangle 44"/>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5" name="Rectangle 45"/>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6" name="Rectangle 46"/>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7" name="Rectangle 47"/>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8" name="Rectangle 48"/>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9" name="Rectangle 49"/>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50" name="Rectangle 50"/>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51" name="Rectangle 51"/>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52" name="Rectangle 52"/>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53" name="Rectangle 53"/>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54" name="Rectangle 54"/>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28" name="Rectangle 55"/>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29" name="Rectangle 56"/>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30" name="Rectangle 57"/>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31" name="Rectangle 58"/>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32" name="Rectangle 59"/>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33" name="Rectangle 60"/>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34" name="Rectangle 61"/>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35" name="Rectangle 62"/>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36" name="Freeform 63"/>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37" name="Freeform 64"/>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38" name="Freeform 65"/>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39" name="Freeform 66"/>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40" name="Freeform 67"/>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41" name="Freeform 68"/>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42" name="Freeform 69"/>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43" name="Freeform 70"/>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44" name="Rectangle 71"/>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45" name="Rectangle 72"/>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46" name="Rectangle 73"/>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47" name="Rectangle 74"/>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48" name="Rectangle 75"/>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49" name="Rectangle 76"/>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50" name="Rectangle 77"/>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51" name="Rectangle 78"/>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52" name="Rectangle 79"/>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53" name="Rectangle 80"/>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54" name="Rectangle 81"/>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55" name="Rectangle 82"/>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56" name="Rectangle 83"/>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57" name="Rectangle 84"/>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58" name="Rectangle 85"/>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59" name="Rectangle 86"/>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60" name="Rectangle 87"/>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61" name="Rectangle 88"/>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62" name="Rectangle 89"/>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63" name="Rectangle 90"/>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64" name="Rectangle 91"/>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65" name="Rectangle 92"/>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66" name="Rectangle 93"/>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67" name="Rectangle 94"/>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68" name="Rectangle 95"/>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69" name="Rectangle 96"/>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70" name="Freeform 97"/>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71" name="Freeform 98"/>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72" name="Rectangle 99"/>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73" name="Rectangle 100"/>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74" name="Rectangle 101"/>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75" name="Rectangle 102"/>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76" name="Rectangle 103"/>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77" name="Rectangle 104"/>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78" name="Rectangle 105"/>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79" name="Rectangle 106"/>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80" name="Rectangle 107"/>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81" name="Rectangle 108"/>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82" name="Rectangle 109"/>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83" name="Rectangle 110"/>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84" name="Rectangle 111"/>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85" name="Rectangle 112"/>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86" name="Rectangle 113"/>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87" name="Rectangle 114"/>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88" name="Rectangle 115"/>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89" name="Rectangle 116"/>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90" name="Rectangle 117"/>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91" name="Rectangle 118"/>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92" name="Rectangle 119"/>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93" name="Rectangle 120"/>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94" name="Rectangle 121"/>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95" name="Rectangle 122"/>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96" name="Rectangle 123"/>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97" name="Rectangle 124"/>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98" name="Rectangle 125"/>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grpSp>
      <p:sp>
        <p:nvSpPr>
          <p:cNvPr id="218" name="TextBox 217"/>
          <p:cNvSpPr txBox="1"/>
          <p:nvPr/>
        </p:nvSpPr>
        <p:spPr>
          <a:xfrm>
            <a:off x="5123538" y="5274853"/>
            <a:ext cx="1881776" cy="473860"/>
          </a:xfrm>
          <a:prstGeom prst="rect">
            <a:avLst/>
          </a:prstGeom>
          <a:noFill/>
        </p:spPr>
        <p:txBody>
          <a:bodyPr wrap="square" lIns="175690" tIns="140552" rIns="175690" bIns="140552" rtlCol="0">
            <a:spAutoFit/>
          </a:bodyPr>
          <a:lstStyle/>
          <a:p>
            <a:pPr algn="ctr" defTabSz="895999">
              <a:lnSpc>
                <a:spcPct val="90000"/>
              </a:lnSpc>
              <a:spcAft>
                <a:spcPts val="575"/>
              </a:spcAft>
            </a:pPr>
            <a:r>
              <a:rPr lang="en-US" sz="1371" b="1" dirty="0">
                <a:solidFill>
                  <a:srgbClr val="FFFFFF"/>
                </a:solidFill>
                <a:ea typeface="Segoe UI" panose="020B0502040204020203" pitchFamily="34" charset="0"/>
                <a:cs typeface="Segoe UI" panose="020B0502040204020203" pitchFamily="34" charset="0"/>
              </a:rPr>
              <a:t>Azure Backup</a:t>
            </a:r>
          </a:p>
        </p:txBody>
      </p:sp>
      <p:sp>
        <p:nvSpPr>
          <p:cNvPr id="224" name="TextBox 223"/>
          <p:cNvSpPr txBox="1"/>
          <p:nvPr/>
        </p:nvSpPr>
        <p:spPr>
          <a:xfrm>
            <a:off x="3298507" y="3631836"/>
            <a:ext cx="3014828" cy="473860"/>
          </a:xfrm>
          <a:prstGeom prst="rect">
            <a:avLst/>
          </a:prstGeom>
          <a:noFill/>
        </p:spPr>
        <p:txBody>
          <a:bodyPr wrap="square" lIns="175690" tIns="140552" rIns="175690" bIns="140552" rtlCol="0">
            <a:spAutoFit/>
          </a:bodyPr>
          <a:lstStyle/>
          <a:p>
            <a:pPr algn="ctr" defTabSz="895999">
              <a:lnSpc>
                <a:spcPct val="90000"/>
              </a:lnSpc>
              <a:spcAft>
                <a:spcPts val="575"/>
              </a:spcAft>
            </a:pPr>
            <a:r>
              <a:rPr lang="en-US" sz="1371" b="1" dirty="0">
                <a:solidFill>
                  <a:srgbClr val="FFFFFF"/>
                </a:solidFill>
                <a:ea typeface="Segoe UI" panose="020B0502040204020203" pitchFamily="34" charset="0"/>
                <a:cs typeface="Segoe UI" panose="020B0502040204020203" pitchFamily="34" charset="0"/>
              </a:rPr>
              <a:t>Azure Site Recovery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45" y="2791725"/>
            <a:ext cx="997073" cy="99707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0325" y="4404427"/>
            <a:ext cx="966866" cy="966866"/>
          </a:xfrm>
          <a:prstGeom prst="rect">
            <a:avLst/>
          </a:prstGeom>
        </p:spPr>
      </p:pic>
      <p:cxnSp>
        <p:nvCxnSpPr>
          <p:cNvPr id="201" name="Straight Connector 200"/>
          <p:cNvCxnSpPr/>
          <p:nvPr/>
        </p:nvCxnSpPr>
        <p:spPr>
          <a:xfrm flipH="1">
            <a:off x="6393142" y="5056146"/>
            <a:ext cx="2544590" cy="15572"/>
          </a:xfrm>
          <a:prstGeom prst="line">
            <a:avLst/>
          </a:prstGeom>
          <a:ln w="76200">
            <a:solidFill>
              <a:srgbClr val="0079D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3118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824" y="150615"/>
            <a:ext cx="3100721" cy="689111"/>
          </a:xfrm>
        </p:spPr>
        <p:txBody>
          <a:bodyPr vert="horz" lIns="320040" tIns="152357" rIns="53325" bIns="53325" rtlCol="0" anchor="ctr">
            <a:normAutofit fontScale="90000"/>
          </a:bodyPr>
          <a:lstStyle/>
          <a:p>
            <a:r>
              <a:rPr lang="en-US" dirty="0" err="1"/>
              <a:t>StorSimple</a:t>
            </a:r>
            <a:endParaRPr lang="en-US" dirty="0"/>
          </a:p>
        </p:txBody>
      </p:sp>
      <p:grpSp>
        <p:nvGrpSpPr>
          <p:cNvPr id="4" name="Group 3"/>
          <p:cNvGrpSpPr/>
          <p:nvPr/>
        </p:nvGrpSpPr>
        <p:grpSpPr>
          <a:xfrm>
            <a:off x="7518194" y="4249642"/>
            <a:ext cx="4401462" cy="2320580"/>
            <a:chOff x="7670947" y="4101333"/>
            <a:chExt cx="4490890" cy="2367729"/>
          </a:xfrm>
        </p:grpSpPr>
        <p:sp>
          <p:nvSpPr>
            <p:cNvPr id="193" name="TextBox 192"/>
            <p:cNvSpPr txBox="1"/>
            <p:nvPr/>
          </p:nvSpPr>
          <p:spPr>
            <a:xfrm>
              <a:off x="7670950" y="4101333"/>
              <a:ext cx="2213424" cy="724404"/>
            </a:xfrm>
            <a:prstGeom prst="rect">
              <a:avLst/>
            </a:prstGeom>
            <a:solidFill>
              <a:schemeClr val="accent1"/>
            </a:solidFill>
            <a:ln>
              <a:noFill/>
            </a:ln>
          </p:spPr>
          <p:txBody>
            <a:bodyPr vert="horz" wrap="square" lIns="91390" tIns="91390" rIns="91390" bIns="91390" rtlCol="0" anchor="ctr">
              <a:noAutofit/>
            </a:bodyPr>
            <a:lstStyle/>
            <a:p>
              <a:pPr algn="ctr" defTabSz="913863">
                <a:defRPr/>
              </a:pPr>
              <a:r>
                <a:rPr lang="en-US" sz="1400" kern="0" dirty="0">
                  <a:solidFill>
                    <a:srgbClr val="FFFFFF"/>
                  </a:solidFill>
                  <a:ea typeface="Segoe UI" pitchFamily="34" charset="0"/>
                  <a:cs typeface="Segoe UI" pitchFamily="34" charset="0"/>
                </a:rPr>
                <a:t>Enterprise SAN storage</a:t>
              </a:r>
            </a:p>
          </p:txBody>
        </p:sp>
        <p:sp>
          <p:nvSpPr>
            <p:cNvPr id="195" name="TextBox 194"/>
            <p:cNvSpPr txBox="1"/>
            <p:nvPr/>
          </p:nvSpPr>
          <p:spPr>
            <a:xfrm>
              <a:off x="9939868" y="4105854"/>
              <a:ext cx="2213424" cy="724404"/>
            </a:xfrm>
            <a:prstGeom prst="rect">
              <a:avLst/>
            </a:prstGeom>
            <a:solidFill>
              <a:schemeClr val="accent1"/>
            </a:solidFill>
            <a:ln>
              <a:noFill/>
            </a:ln>
          </p:spPr>
          <p:txBody>
            <a:bodyPr vert="horz" wrap="square" lIns="91390" tIns="91390" rIns="91390" bIns="91390" rtlCol="0" anchor="ctr">
              <a:noAutofit/>
            </a:bodyPr>
            <a:lstStyle/>
            <a:p>
              <a:pPr algn="ctr" defTabSz="913863">
                <a:defRPr/>
              </a:pPr>
              <a:r>
                <a:rPr lang="en-US" sz="1400" kern="0" dirty="0">
                  <a:solidFill>
                    <a:srgbClr val="FFFFFF"/>
                  </a:solidFill>
                  <a:ea typeface="Segoe UI" pitchFamily="34" charset="0"/>
                  <a:cs typeface="Segoe UI" pitchFamily="34" charset="0"/>
                </a:rPr>
                <a:t>Inline de-dupe, compression, &amp; automatic </a:t>
              </a:r>
              <a:r>
                <a:rPr lang="en-US" sz="1400" kern="0" dirty="0" err="1">
                  <a:solidFill>
                    <a:srgbClr val="FFFFFF"/>
                  </a:solidFill>
                  <a:ea typeface="Segoe UI" pitchFamily="34" charset="0"/>
                  <a:cs typeface="Segoe UI" pitchFamily="34" charset="0"/>
                </a:rPr>
                <a:t>tiering</a:t>
              </a:r>
              <a:endParaRPr lang="en-US" sz="1400" kern="0" dirty="0">
                <a:solidFill>
                  <a:srgbClr val="FFFFFF"/>
                </a:solidFill>
                <a:ea typeface="Segoe UI" pitchFamily="34" charset="0"/>
                <a:cs typeface="Segoe UI" pitchFamily="34" charset="0"/>
              </a:endParaRPr>
            </a:p>
          </p:txBody>
        </p:sp>
        <p:sp>
          <p:nvSpPr>
            <p:cNvPr id="235" name="TextBox 234"/>
            <p:cNvSpPr txBox="1"/>
            <p:nvPr/>
          </p:nvSpPr>
          <p:spPr>
            <a:xfrm>
              <a:off x="7670973" y="4945062"/>
              <a:ext cx="2213424" cy="724404"/>
            </a:xfrm>
            <a:prstGeom prst="rect">
              <a:avLst/>
            </a:prstGeom>
            <a:solidFill>
              <a:schemeClr val="accent1"/>
            </a:solidFill>
            <a:ln>
              <a:noFill/>
            </a:ln>
          </p:spPr>
          <p:txBody>
            <a:bodyPr vert="horz" wrap="square" lIns="91390" tIns="91390" rIns="91390" bIns="91390" rtlCol="0" anchor="ctr">
              <a:noAutofit/>
            </a:bodyPr>
            <a:lstStyle/>
            <a:p>
              <a:pPr algn="ctr" defTabSz="913863">
                <a:defRPr/>
              </a:pPr>
              <a:r>
                <a:rPr lang="en-US" sz="1400" kern="0" dirty="0">
                  <a:solidFill>
                    <a:srgbClr val="FFFFFF"/>
                  </a:solidFill>
                  <a:ea typeface="Segoe UI" pitchFamily="34" charset="0"/>
                  <a:cs typeface="Segoe UI" pitchFamily="34" charset="0"/>
                </a:rPr>
                <a:t>Automated offsite data protection using cloud snapshots</a:t>
              </a:r>
            </a:p>
          </p:txBody>
        </p:sp>
        <p:sp>
          <p:nvSpPr>
            <p:cNvPr id="236" name="TextBox 235"/>
            <p:cNvSpPr txBox="1"/>
            <p:nvPr/>
          </p:nvSpPr>
          <p:spPr>
            <a:xfrm>
              <a:off x="9948413" y="4945062"/>
              <a:ext cx="2213424" cy="724404"/>
            </a:xfrm>
            <a:prstGeom prst="rect">
              <a:avLst/>
            </a:prstGeom>
            <a:solidFill>
              <a:schemeClr val="accent1"/>
            </a:solidFill>
            <a:ln>
              <a:noFill/>
            </a:ln>
          </p:spPr>
          <p:txBody>
            <a:bodyPr vert="horz" wrap="square" lIns="91390" tIns="91390" rIns="91390" bIns="91390" rtlCol="0" anchor="ctr">
              <a:noAutofit/>
            </a:bodyPr>
            <a:lstStyle/>
            <a:p>
              <a:pPr algn="ctr" defTabSz="913863">
                <a:defRPr/>
              </a:pPr>
              <a:r>
                <a:rPr lang="en-US" sz="1400" kern="0" dirty="0">
                  <a:solidFill>
                    <a:srgbClr val="FFFFFF"/>
                  </a:solidFill>
                  <a:ea typeface="Segoe UI" pitchFamily="34" charset="0"/>
                  <a:cs typeface="Segoe UI" pitchFamily="34" charset="0"/>
                </a:rPr>
                <a:t>Highly efficient, location-independent disaster recovery</a:t>
              </a:r>
            </a:p>
          </p:txBody>
        </p:sp>
        <p:sp>
          <p:nvSpPr>
            <p:cNvPr id="281" name="TextBox 280"/>
            <p:cNvSpPr txBox="1"/>
            <p:nvPr/>
          </p:nvSpPr>
          <p:spPr>
            <a:xfrm>
              <a:off x="9954283" y="5744658"/>
              <a:ext cx="2198190" cy="714446"/>
            </a:xfrm>
            <a:prstGeom prst="rect">
              <a:avLst/>
            </a:prstGeom>
            <a:solidFill>
              <a:schemeClr val="accent1"/>
            </a:solidFill>
            <a:ln>
              <a:noFill/>
            </a:ln>
          </p:spPr>
          <p:txBody>
            <a:bodyPr vert="horz" wrap="square" lIns="93223" tIns="93223" rIns="93223" bIns="93223" rtlCol="0" anchor="ctr">
              <a:noAutofit/>
            </a:bodyPr>
            <a:lstStyle/>
            <a:p>
              <a:pPr algn="ctr" defTabSz="932228">
                <a:defRPr/>
              </a:pPr>
              <a:r>
                <a:rPr lang="en-US" sz="1427" kern="0" dirty="0">
                  <a:solidFill>
                    <a:srgbClr val="FFFFFF"/>
                  </a:solidFill>
                  <a:ea typeface="Segoe UI" pitchFamily="34" charset="0"/>
                  <a:cs typeface="Segoe UI" pitchFamily="34" charset="0"/>
                </a:rPr>
                <a:t>Consolidated storage and data management</a:t>
              </a:r>
            </a:p>
          </p:txBody>
        </p:sp>
        <p:sp>
          <p:nvSpPr>
            <p:cNvPr id="282" name="TextBox 281"/>
            <p:cNvSpPr txBox="1"/>
            <p:nvPr/>
          </p:nvSpPr>
          <p:spPr>
            <a:xfrm>
              <a:off x="7670947" y="5744658"/>
              <a:ext cx="2213425" cy="724404"/>
            </a:xfrm>
            <a:prstGeom prst="rect">
              <a:avLst/>
            </a:prstGeom>
            <a:solidFill>
              <a:schemeClr val="accent1"/>
            </a:solidFill>
            <a:ln>
              <a:noFill/>
            </a:ln>
          </p:spPr>
          <p:txBody>
            <a:bodyPr vert="horz" wrap="square" lIns="93223" tIns="93223" rIns="93223" bIns="93223" rtlCol="0" anchor="ctr">
              <a:noAutofit/>
            </a:bodyPr>
            <a:lstStyle/>
            <a:p>
              <a:pPr algn="ctr" defTabSz="932228">
                <a:defRPr/>
              </a:pPr>
              <a:r>
                <a:rPr lang="en-US" sz="1427" kern="0" dirty="0">
                  <a:solidFill>
                    <a:srgbClr val="FFFFFF"/>
                  </a:solidFill>
                  <a:ea typeface="Segoe UI" pitchFamily="34" charset="0"/>
                  <a:cs typeface="Segoe UI" pitchFamily="34" charset="0"/>
                </a:rPr>
                <a:t>Data mobility for enterprise data</a:t>
              </a:r>
            </a:p>
          </p:txBody>
        </p:sp>
      </p:grpSp>
      <p:grpSp>
        <p:nvGrpSpPr>
          <p:cNvPr id="3" name="Group 2"/>
          <p:cNvGrpSpPr/>
          <p:nvPr/>
        </p:nvGrpSpPr>
        <p:grpSpPr>
          <a:xfrm>
            <a:off x="422489" y="1669344"/>
            <a:ext cx="6862681" cy="5103534"/>
            <a:chOff x="431072" y="1468608"/>
            <a:chExt cx="7002116" cy="5207227"/>
          </a:xfrm>
        </p:grpSpPr>
        <p:sp>
          <p:nvSpPr>
            <p:cNvPr id="417" name="TextBox 416"/>
            <p:cNvSpPr txBox="1"/>
            <p:nvPr/>
          </p:nvSpPr>
          <p:spPr>
            <a:xfrm>
              <a:off x="431072" y="5143019"/>
              <a:ext cx="7002116" cy="1532816"/>
            </a:xfrm>
            <a:prstGeom prst="rect">
              <a:avLst/>
            </a:prstGeom>
            <a:noFill/>
            <a:ln w="9525" cap="flat" cmpd="sng" algn="ctr">
              <a:solidFill>
                <a:srgbClr val="FFFFFF">
                  <a:lumMod val="85000"/>
                </a:srgbClr>
              </a:solidFill>
              <a:prstDash val="solid"/>
            </a:ln>
            <a:effectLst/>
          </p:spPr>
          <p:txBody>
            <a:bodyPr lIns="91399" tIns="45699" rIns="91399" bIns="45699" anchor="ctr"/>
            <a:lstStyle>
              <a:defPPr>
                <a:defRPr lang="en-US"/>
              </a:defPPr>
              <a:lvl1pPr algn="ctr">
                <a:defRPr sz="1000">
                  <a:solidFill>
                    <a:schemeClr val="accent4">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3952">
                <a:defRPr/>
              </a:pPr>
              <a:endParaRPr lang="en-US" sz="1960" kern="0" dirty="0">
                <a:solidFill>
                  <a:srgbClr val="FFFFFF"/>
                </a:solidFill>
              </a:endParaRPr>
            </a:p>
          </p:txBody>
        </p:sp>
        <p:sp>
          <p:nvSpPr>
            <p:cNvPr id="418" name="TextBox 417"/>
            <p:cNvSpPr txBox="1"/>
            <p:nvPr/>
          </p:nvSpPr>
          <p:spPr>
            <a:xfrm>
              <a:off x="431073" y="1798586"/>
              <a:ext cx="3833160" cy="3042354"/>
            </a:xfrm>
            <a:prstGeom prst="rect">
              <a:avLst/>
            </a:prstGeom>
            <a:solidFill>
              <a:srgbClr val="66055A"/>
            </a:solidFill>
            <a:ln w="9525" cap="flat" cmpd="sng" algn="ctr">
              <a:solidFill>
                <a:srgbClr val="FFFFFF">
                  <a:lumMod val="85000"/>
                </a:srgbClr>
              </a:solidFill>
              <a:prstDash val="solid"/>
            </a:ln>
            <a:effectLst/>
          </p:spPr>
          <p:txBody>
            <a:bodyPr lIns="91399" tIns="45699" rIns="91399" bIns="45699" anchor="ctr"/>
            <a:lstStyle>
              <a:defPPr>
                <a:defRPr lang="en-US"/>
              </a:defPPr>
              <a:lvl1pPr algn="ctr">
                <a:defRPr sz="1000">
                  <a:solidFill>
                    <a:schemeClr val="accent4">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3952">
                <a:defRPr/>
              </a:pPr>
              <a:endParaRPr lang="en-US" sz="1960" kern="0" dirty="0">
                <a:solidFill>
                  <a:srgbClr val="FFFFFF"/>
                </a:solidFill>
              </a:endParaRPr>
            </a:p>
          </p:txBody>
        </p:sp>
        <p:sp>
          <p:nvSpPr>
            <p:cNvPr id="419" name="TextBox 418"/>
            <p:cNvSpPr txBox="1"/>
            <p:nvPr/>
          </p:nvSpPr>
          <p:spPr>
            <a:xfrm>
              <a:off x="431072" y="1978804"/>
              <a:ext cx="3833159" cy="258935"/>
            </a:xfrm>
            <a:prstGeom prst="rect">
              <a:avLst/>
            </a:prstGeom>
            <a:noFill/>
          </p:spPr>
          <p:txBody>
            <a:bodyPr wrap="square" lIns="68528" tIns="34264" rIns="68528" bIns="34264">
              <a:spAutoFit/>
            </a:bodyPr>
            <a:lstStyle/>
            <a:p>
              <a:pPr algn="ctr" defTabSz="685260">
                <a:defRPr/>
              </a:pPr>
              <a:r>
                <a:rPr lang="en-US" sz="1175" b="1" kern="0" dirty="0">
                  <a:solidFill>
                    <a:srgbClr val="FFFFFF"/>
                  </a:solidFill>
                </a:rPr>
                <a:t>Applications in Physical or Virtual Servers</a:t>
              </a:r>
            </a:p>
          </p:txBody>
        </p:sp>
        <p:sp>
          <p:nvSpPr>
            <p:cNvPr id="420" name="TextBox 419"/>
            <p:cNvSpPr txBox="1"/>
            <p:nvPr/>
          </p:nvSpPr>
          <p:spPr>
            <a:xfrm>
              <a:off x="802154" y="3827153"/>
              <a:ext cx="3234927" cy="262738"/>
            </a:xfrm>
            <a:prstGeom prst="rect">
              <a:avLst/>
            </a:prstGeom>
            <a:noFill/>
          </p:spPr>
          <p:txBody>
            <a:bodyPr wrap="square" lIns="68528" tIns="34264" rIns="68528" bIns="34264">
              <a:spAutoFit/>
            </a:bodyPr>
            <a:lstStyle/>
            <a:p>
              <a:pPr algn="ctr" defTabSz="685260">
                <a:defRPr/>
              </a:pPr>
              <a:r>
                <a:rPr lang="en-US" sz="1200" b="1" kern="0" dirty="0">
                  <a:solidFill>
                    <a:srgbClr val="FFFFFF"/>
                  </a:solidFill>
                </a:rPr>
                <a:t>StorSimple Hybrid Storage Array</a:t>
              </a:r>
            </a:p>
          </p:txBody>
        </p:sp>
        <p:sp>
          <p:nvSpPr>
            <p:cNvPr id="421" name="TextBox 420"/>
            <p:cNvSpPr txBox="1"/>
            <p:nvPr/>
          </p:nvSpPr>
          <p:spPr>
            <a:xfrm>
              <a:off x="480337" y="1468608"/>
              <a:ext cx="1661620" cy="276054"/>
            </a:xfrm>
            <a:prstGeom prst="rect">
              <a:avLst/>
            </a:prstGeom>
            <a:noFill/>
            <a:ln>
              <a:noFill/>
            </a:ln>
          </p:spPr>
          <p:txBody>
            <a:bodyPr vert="horz" wrap="square" lIns="91390" tIns="91390" rIns="91390" bIns="91390" rtlCol="0" anchor="t">
              <a:noAutofit/>
            </a:bodyPr>
            <a:lstStyle/>
            <a:p>
              <a:pPr algn="r" defTabSz="913863">
                <a:defRPr/>
              </a:pPr>
              <a:r>
                <a:rPr lang="en-US" sz="1175" b="1" kern="0" dirty="0">
                  <a:solidFill>
                    <a:srgbClr val="FFFFFF"/>
                  </a:solidFill>
                  <a:latin typeface="Segoe UI Light"/>
                  <a:ea typeface="Segoe UI" pitchFamily="34" charset="0"/>
                  <a:cs typeface="Segoe UI" pitchFamily="34" charset="0"/>
                </a:rPr>
                <a:t>Customer Data Center </a:t>
              </a:r>
            </a:p>
          </p:txBody>
        </p:sp>
        <p:sp>
          <p:nvSpPr>
            <p:cNvPr id="422" name="Left-Right Arrow 421"/>
            <p:cNvSpPr/>
            <p:nvPr/>
          </p:nvSpPr>
          <p:spPr>
            <a:xfrm rot="5400000">
              <a:off x="1996085" y="4948597"/>
              <a:ext cx="553958" cy="330908"/>
            </a:xfrm>
            <a:prstGeom prst="leftRightArrow">
              <a:avLst/>
            </a:prstGeom>
            <a:solidFill>
              <a:srgbClr val="FF8C00"/>
            </a:solidFill>
            <a:ln w="10795" cap="flat" cmpd="sng" algn="ctr">
              <a:noFill/>
              <a:prstDash val="solid"/>
            </a:ln>
            <a:effectLst/>
          </p:spPr>
          <p:txBody>
            <a:bodyPr rtlCol="0" anchor="ctr"/>
            <a:lstStyle/>
            <a:p>
              <a:pPr algn="ctr" defTabSz="914005">
                <a:defRPr/>
              </a:pPr>
              <a:endParaRPr lang="en-US" sz="1764" kern="0">
                <a:solidFill>
                  <a:srgbClr val="FFFFFF"/>
                </a:solidFill>
              </a:endParaRPr>
            </a:p>
          </p:txBody>
        </p:sp>
        <p:pic>
          <p:nvPicPr>
            <p:cNvPr id="423" name="Picture 422" descr="StorsimpleDevice.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54680" y="4004478"/>
              <a:ext cx="3510017" cy="808097"/>
            </a:xfrm>
            <a:prstGeom prst="rect">
              <a:avLst/>
            </a:prstGeom>
          </p:spPr>
        </p:pic>
        <p:sp>
          <p:nvSpPr>
            <p:cNvPr id="424" name="Freeform 25"/>
            <p:cNvSpPr>
              <a:spLocks/>
            </p:cNvSpPr>
            <p:nvPr/>
          </p:nvSpPr>
          <p:spPr bwMode="auto">
            <a:xfrm>
              <a:off x="1159351" y="5399830"/>
              <a:ext cx="2009583" cy="1218343"/>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rgbClr val="0072C6"/>
            </a:solidFill>
            <a:ln>
              <a:noFill/>
            </a:ln>
            <a:extLst/>
          </p:spPr>
          <p:txBody>
            <a:bodyPr vert="horz" wrap="square" lIns="87844" tIns="43923" rIns="87844" bIns="43923" numCol="1" anchor="t" anchorCtr="0" compatLnSpc="1">
              <a:prstTxWarp prst="textNoShape">
                <a:avLst/>
              </a:prstTxWarp>
            </a:bodyPr>
            <a:lstStyle/>
            <a:p>
              <a:pPr defTabSz="895589">
                <a:defRPr/>
              </a:pPr>
              <a:endParaRPr lang="en-US" sz="1764" kern="0" dirty="0">
                <a:solidFill>
                  <a:srgbClr val="FFFFFF"/>
                </a:solidFill>
              </a:endParaRPr>
            </a:p>
          </p:txBody>
        </p:sp>
        <p:pic>
          <p:nvPicPr>
            <p:cNvPr id="425" name="Picture 424" descr="azureLogowhite.pn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459758" y="6300123"/>
              <a:ext cx="1481112" cy="343408"/>
            </a:xfrm>
            <a:prstGeom prst="rect">
              <a:avLst/>
            </a:prstGeom>
          </p:spPr>
        </p:pic>
        <p:grpSp>
          <p:nvGrpSpPr>
            <p:cNvPr id="426" name="Group 425"/>
            <p:cNvGrpSpPr/>
            <p:nvPr/>
          </p:nvGrpSpPr>
          <p:grpSpPr>
            <a:xfrm>
              <a:off x="2047141" y="2348159"/>
              <a:ext cx="485942" cy="556331"/>
              <a:chOff x="167005" y="1594442"/>
              <a:chExt cx="486011" cy="556410"/>
            </a:xfrm>
          </p:grpSpPr>
          <p:sp>
            <p:nvSpPr>
              <p:cNvPr id="427" name="Rectangle 426"/>
              <p:cNvSpPr>
                <a:spLocks noChangeArrowheads="1"/>
              </p:cNvSpPr>
              <p:nvPr/>
            </p:nvSpPr>
            <p:spPr bwMode="auto">
              <a:xfrm>
                <a:off x="167005" y="1594442"/>
                <a:ext cx="486011" cy="556410"/>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28" name="Rectangle 427"/>
              <p:cNvSpPr>
                <a:spLocks noChangeArrowheads="1"/>
              </p:cNvSpPr>
              <p:nvPr/>
            </p:nvSpPr>
            <p:spPr bwMode="auto">
              <a:xfrm>
                <a:off x="205073" y="1661712"/>
                <a:ext cx="410398" cy="42187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29" name="Rectangle 428"/>
              <p:cNvSpPr>
                <a:spLocks noChangeArrowheads="1"/>
              </p:cNvSpPr>
              <p:nvPr/>
            </p:nvSpPr>
            <p:spPr bwMode="auto">
              <a:xfrm>
                <a:off x="223324" y="1682049"/>
                <a:ext cx="373374" cy="73528"/>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30" name="Rectangle 429"/>
              <p:cNvSpPr>
                <a:spLocks noChangeArrowheads="1"/>
              </p:cNvSpPr>
              <p:nvPr/>
            </p:nvSpPr>
            <p:spPr bwMode="auto">
              <a:xfrm>
                <a:off x="234796" y="1694565"/>
                <a:ext cx="7822" cy="48497"/>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31" name="Rectangle 430"/>
              <p:cNvSpPr>
                <a:spLocks noChangeArrowheads="1"/>
              </p:cNvSpPr>
              <p:nvPr/>
            </p:nvSpPr>
            <p:spPr bwMode="auto">
              <a:xfrm>
                <a:off x="250440" y="1694565"/>
                <a:ext cx="8344" cy="48497"/>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32" name="Rectangle 431"/>
              <p:cNvSpPr>
                <a:spLocks noChangeArrowheads="1"/>
              </p:cNvSpPr>
              <p:nvPr/>
            </p:nvSpPr>
            <p:spPr bwMode="auto">
              <a:xfrm>
                <a:off x="266606" y="1694565"/>
                <a:ext cx="7822" cy="48497"/>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33" name="Rectangle 432"/>
              <p:cNvSpPr>
                <a:spLocks noChangeArrowheads="1"/>
              </p:cNvSpPr>
              <p:nvPr/>
            </p:nvSpPr>
            <p:spPr bwMode="auto">
              <a:xfrm>
                <a:off x="282772" y="1694565"/>
                <a:ext cx="7822" cy="48497"/>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34" name="Rectangle 433"/>
              <p:cNvSpPr>
                <a:spLocks noChangeArrowheads="1"/>
              </p:cNvSpPr>
              <p:nvPr/>
            </p:nvSpPr>
            <p:spPr bwMode="auto">
              <a:xfrm>
                <a:off x="298416" y="1694565"/>
                <a:ext cx="8344" cy="48497"/>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35" name="Rectangle 434"/>
              <p:cNvSpPr>
                <a:spLocks noChangeArrowheads="1"/>
              </p:cNvSpPr>
              <p:nvPr/>
            </p:nvSpPr>
            <p:spPr bwMode="auto">
              <a:xfrm>
                <a:off x="314582" y="1694565"/>
                <a:ext cx="7822" cy="48497"/>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36" name="Oval 435"/>
              <p:cNvSpPr>
                <a:spLocks noChangeArrowheads="1"/>
              </p:cNvSpPr>
              <p:nvPr/>
            </p:nvSpPr>
            <p:spPr bwMode="auto">
              <a:xfrm>
                <a:off x="553415" y="1709687"/>
                <a:ext cx="18252" cy="18252"/>
              </a:xfrm>
              <a:prstGeom prst="ellipse">
                <a:avLst/>
              </a:pr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37" name="Rectangle 436"/>
              <p:cNvSpPr>
                <a:spLocks noChangeArrowheads="1"/>
              </p:cNvSpPr>
              <p:nvPr/>
            </p:nvSpPr>
            <p:spPr bwMode="auto">
              <a:xfrm>
                <a:off x="223324" y="1774871"/>
                <a:ext cx="373374" cy="73006"/>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38" name="Rectangle 437"/>
              <p:cNvSpPr>
                <a:spLocks noChangeArrowheads="1"/>
              </p:cNvSpPr>
              <p:nvPr/>
            </p:nvSpPr>
            <p:spPr bwMode="auto">
              <a:xfrm>
                <a:off x="234796" y="1787386"/>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39" name="Rectangle 438"/>
              <p:cNvSpPr>
                <a:spLocks noChangeArrowheads="1"/>
              </p:cNvSpPr>
              <p:nvPr/>
            </p:nvSpPr>
            <p:spPr bwMode="auto">
              <a:xfrm>
                <a:off x="250440" y="1787386"/>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40" name="Rectangle 439"/>
              <p:cNvSpPr>
                <a:spLocks noChangeArrowheads="1"/>
              </p:cNvSpPr>
              <p:nvPr/>
            </p:nvSpPr>
            <p:spPr bwMode="auto">
              <a:xfrm>
                <a:off x="266606" y="1787386"/>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41" name="Rectangle 440"/>
              <p:cNvSpPr>
                <a:spLocks noChangeArrowheads="1"/>
              </p:cNvSpPr>
              <p:nvPr/>
            </p:nvSpPr>
            <p:spPr bwMode="auto">
              <a:xfrm>
                <a:off x="282772" y="1787386"/>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42" name="Rectangle 441"/>
              <p:cNvSpPr>
                <a:spLocks noChangeArrowheads="1"/>
              </p:cNvSpPr>
              <p:nvPr/>
            </p:nvSpPr>
            <p:spPr bwMode="auto">
              <a:xfrm>
                <a:off x="298416" y="1787386"/>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43" name="Rectangle 442"/>
              <p:cNvSpPr>
                <a:spLocks noChangeArrowheads="1"/>
              </p:cNvSpPr>
              <p:nvPr/>
            </p:nvSpPr>
            <p:spPr bwMode="auto">
              <a:xfrm>
                <a:off x="314582" y="1787386"/>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44" name="Oval 443"/>
              <p:cNvSpPr>
                <a:spLocks noChangeArrowheads="1"/>
              </p:cNvSpPr>
              <p:nvPr/>
            </p:nvSpPr>
            <p:spPr bwMode="auto">
              <a:xfrm>
                <a:off x="553415" y="1802509"/>
                <a:ext cx="18252" cy="18252"/>
              </a:xfrm>
              <a:prstGeom prst="ellipse">
                <a:avLst/>
              </a:pr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45" name="Rectangle 444"/>
              <p:cNvSpPr>
                <a:spLocks noChangeArrowheads="1"/>
              </p:cNvSpPr>
              <p:nvPr/>
            </p:nvSpPr>
            <p:spPr bwMode="auto">
              <a:xfrm>
                <a:off x="223324" y="1867693"/>
                <a:ext cx="373374" cy="73006"/>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46" name="Rectangle 445"/>
              <p:cNvSpPr>
                <a:spLocks noChangeArrowheads="1"/>
              </p:cNvSpPr>
              <p:nvPr/>
            </p:nvSpPr>
            <p:spPr bwMode="auto">
              <a:xfrm>
                <a:off x="234796" y="1880208"/>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47" name="Rectangle 446"/>
              <p:cNvSpPr>
                <a:spLocks noChangeArrowheads="1"/>
              </p:cNvSpPr>
              <p:nvPr/>
            </p:nvSpPr>
            <p:spPr bwMode="auto">
              <a:xfrm>
                <a:off x="250440" y="1880208"/>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48" name="Rectangle 447"/>
              <p:cNvSpPr>
                <a:spLocks noChangeArrowheads="1"/>
              </p:cNvSpPr>
              <p:nvPr/>
            </p:nvSpPr>
            <p:spPr bwMode="auto">
              <a:xfrm>
                <a:off x="266606" y="1880208"/>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49" name="Rectangle 31"/>
              <p:cNvSpPr>
                <a:spLocks noChangeArrowheads="1"/>
              </p:cNvSpPr>
              <p:nvPr/>
            </p:nvSpPr>
            <p:spPr bwMode="auto">
              <a:xfrm>
                <a:off x="282772" y="1880208"/>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50" name="Rectangle 32"/>
              <p:cNvSpPr>
                <a:spLocks noChangeArrowheads="1"/>
              </p:cNvSpPr>
              <p:nvPr/>
            </p:nvSpPr>
            <p:spPr bwMode="auto">
              <a:xfrm>
                <a:off x="298416" y="1880208"/>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51" name="Rectangle 33"/>
              <p:cNvSpPr>
                <a:spLocks noChangeArrowheads="1"/>
              </p:cNvSpPr>
              <p:nvPr/>
            </p:nvSpPr>
            <p:spPr bwMode="auto">
              <a:xfrm>
                <a:off x="314582" y="1880208"/>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52" name="Oval 34"/>
              <p:cNvSpPr>
                <a:spLocks noChangeArrowheads="1"/>
              </p:cNvSpPr>
              <p:nvPr/>
            </p:nvSpPr>
            <p:spPr bwMode="auto">
              <a:xfrm>
                <a:off x="553415" y="1894809"/>
                <a:ext cx="18252" cy="18252"/>
              </a:xfrm>
              <a:prstGeom prst="ellipse">
                <a:avLst/>
              </a:pr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53" name="Rectangle 35"/>
              <p:cNvSpPr>
                <a:spLocks noChangeArrowheads="1"/>
              </p:cNvSpPr>
              <p:nvPr/>
            </p:nvSpPr>
            <p:spPr bwMode="auto">
              <a:xfrm>
                <a:off x="223324" y="1959993"/>
                <a:ext cx="373374" cy="73006"/>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54" name="Rectangle 36"/>
              <p:cNvSpPr>
                <a:spLocks noChangeArrowheads="1"/>
              </p:cNvSpPr>
              <p:nvPr/>
            </p:nvSpPr>
            <p:spPr bwMode="auto">
              <a:xfrm>
                <a:off x="234796" y="197250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55" name="Rectangle 37"/>
              <p:cNvSpPr>
                <a:spLocks noChangeArrowheads="1"/>
              </p:cNvSpPr>
              <p:nvPr/>
            </p:nvSpPr>
            <p:spPr bwMode="auto">
              <a:xfrm>
                <a:off x="250440" y="1972509"/>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56" name="Rectangle 38"/>
              <p:cNvSpPr>
                <a:spLocks noChangeArrowheads="1"/>
              </p:cNvSpPr>
              <p:nvPr/>
            </p:nvSpPr>
            <p:spPr bwMode="auto">
              <a:xfrm>
                <a:off x="266606" y="197250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57" name="Rectangle 39"/>
              <p:cNvSpPr>
                <a:spLocks noChangeArrowheads="1"/>
              </p:cNvSpPr>
              <p:nvPr/>
            </p:nvSpPr>
            <p:spPr bwMode="auto">
              <a:xfrm>
                <a:off x="282772" y="197250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58" name="Rectangle 40"/>
              <p:cNvSpPr>
                <a:spLocks noChangeArrowheads="1"/>
              </p:cNvSpPr>
              <p:nvPr/>
            </p:nvSpPr>
            <p:spPr bwMode="auto">
              <a:xfrm>
                <a:off x="298416" y="1972509"/>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59" name="Rectangle 41"/>
              <p:cNvSpPr>
                <a:spLocks noChangeArrowheads="1"/>
              </p:cNvSpPr>
              <p:nvPr/>
            </p:nvSpPr>
            <p:spPr bwMode="auto">
              <a:xfrm>
                <a:off x="314582" y="197250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60" name="Oval 42"/>
              <p:cNvSpPr>
                <a:spLocks noChangeArrowheads="1"/>
              </p:cNvSpPr>
              <p:nvPr/>
            </p:nvSpPr>
            <p:spPr bwMode="auto">
              <a:xfrm>
                <a:off x="553415" y="1987631"/>
                <a:ext cx="18252" cy="18252"/>
              </a:xfrm>
              <a:prstGeom prst="ellipse">
                <a:avLst/>
              </a:pr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grpSp>
        <p:grpSp>
          <p:nvGrpSpPr>
            <p:cNvPr id="461" name="Group 460"/>
            <p:cNvGrpSpPr/>
            <p:nvPr/>
          </p:nvGrpSpPr>
          <p:grpSpPr>
            <a:xfrm>
              <a:off x="3188604" y="2288661"/>
              <a:ext cx="443671" cy="624900"/>
              <a:chOff x="1098353" y="1717509"/>
              <a:chExt cx="307668" cy="433343"/>
            </a:xfrm>
          </p:grpSpPr>
          <p:sp>
            <p:nvSpPr>
              <p:cNvPr id="462" name="Rectangle 43"/>
              <p:cNvSpPr>
                <a:spLocks noChangeArrowheads="1"/>
              </p:cNvSpPr>
              <p:nvPr/>
            </p:nvSpPr>
            <p:spPr bwMode="auto">
              <a:xfrm>
                <a:off x="1098353" y="1717509"/>
                <a:ext cx="307668" cy="433343"/>
              </a:xfrm>
              <a:prstGeom prst="rect">
                <a:avLst/>
              </a:prstGeom>
              <a:solidFill>
                <a:srgbClr val="4423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63" name="Rectangle 44"/>
              <p:cNvSpPr>
                <a:spLocks noChangeArrowheads="1"/>
              </p:cNvSpPr>
              <p:nvPr/>
            </p:nvSpPr>
            <p:spPr bwMode="auto">
              <a:xfrm>
                <a:off x="1136420" y="1757662"/>
                <a:ext cx="232055" cy="32592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64" name="Rectangle 45"/>
              <p:cNvSpPr>
                <a:spLocks noChangeArrowheads="1"/>
              </p:cNvSpPr>
              <p:nvPr/>
            </p:nvSpPr>
            <p:spPr bwMode="auto">
              <a:xfrm>
                <a:off x="1154672" y="1778000"/>
                <a:ext cx="195552" cy="73528"/>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65" name="Rectangle 46"/>
              <p:cNvSpPr>
                <a:spLocks noChangeArrowheads="1"/>
              </p:cNvSpPr>
              <p:nvPr/>
            </p:nvSpPr>
            <p:spPr bwMode="auto">
              <a:xfrm>
                <a:off x="1166144" y="17910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66" name="Rectangle 47"/>
              <p:cNvSpPr>
                <a:spLocks noChangeArrowheads="1"/>
              </p:cNvSpPr>
              <p:nvPr/>
            </p:nvSpPr>
            <p:spPr bwMode="auto">
              <a:xfrm>
                <a:off x="1181788" y="1791037"/>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67" name="Rectangle 48"/>
              <p:cNvSpPr>
                <a:spLocks noChangeArrowheads="1"/>
              </p:cNvSpPr>
              <p:nvPr/>
            </p:nvSpPr>
            <p:spPr bwMode="auto">
              <a:xfrm>
                <a:off x="1197954" y="17910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68" name="Rectangle 49"/>
              <p:cNvSpPr>
                <a:spLocks noChangeArrowheads="1"/>
              </p:cNvSpPr>
              <p:nvPr/>
            </p:nvSpPr>
            <p:spPr bwMode="auto">
              <a:xfrm>
                <a:off x="1214120" y="17910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69" name="Rectangle 50"/>
              <p:cNvSpPr>
                <a:spLocks noChangeArrowheads="1"/>
              </p:cNvSpPr>
              <p:nvPr/>
            </p:nvSpPr>
            <p:spPr bwMode="auto">
              <a:xfrm>
                <a:off x="1230285" y="17910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70" name="Rectangle 51"/>
              <p:cNvSpPr>
                <a:spLocks noChangeArrowheads="1"/>
              </p:cNvSpPr>
              <p:nvPr/>
            </p:nvSpPr>
            <p:spPr bwMode="auto">
              <a:xfrm>
                <a:off x="1245929" y="1791037"/>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71" name="Oval 52"/>
              <p:cNvSpPr>
                <a:spLocks noChangeArrowheads="1"/>
              </p:cNvSpPr>
              <p:nvPr/>
            </p:nvSpPr>
            <p:spPr bwMode="auto">
              <a:xfrm>
                <a:off x="1307984" y="1805638"/>
                <a:ext cx="18252" cy="18252"/>
              </a:xfrm>
              <a:prstGeom prst="ellipse">
                <a:avLst/>
              </a:pr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72" name="Rectangle 53"/>
              <p:cNvSpPr>
                <a:spLocks noChangeArrowheads="1"/>
              </p:cNvSpPr>
              <p:nvPr/>
            </p:nvSpPr>
            <p:spPr bwMode="auto">
              <a:xfrm>
                <a:off x="1154672" y="1870822"/>
                <a:ext cx="195552" cy="73006"/>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73" name="Rectangle 54"/>
              <p:cNvSpPr>
                <a:spLocks noChangeArrowheads="1"/>
              </p:cNvSpPr>
              <p:nvPr/>
            </p:nvSpPr>
            <p:spPr bwMode="auto">
              <a:xfrm>
                <a:off x="1166144" y="18833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74" name="Rectangle 55"/>
              <p:cNvSpPr>
                <a:spLocks noChangeArrowheads="1"/>
              </p:cNvSpPr>
              <p:nvPr/>
            </p:nvSpPr>
            <p:spPr bwMode="auto">
              <a:xfrm>
                <a:off x="1181788" y="1883337"/>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75" name="Rectangle 56"/>
              <p:cNvSpPr>
                <a:spLocks noChangeArrowheads="1"/>
              </p:cNvSpPr>
              <p:nvPr/>
            </p:nvSpPr>
            <p:spPr bwMode="auto">
              <a:xfrm>
                <a:off x="1197954" y="18833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76" name="Rectangle 57"/>
              <p:cNvSpPr>
                <a:spLocks noChangeArrowheads="1"/>
              </p:cNvSpPr>
              <p:nvPr/>
            </p:nvSpPr>
            <p:spPr bwMode="auto">
              <a:xfrm>
                <a:off x="1214120" y="18833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77" name="Rectangle 58"/>
              <p:cNvSpPr>
                <a:spLocks noChangeArrowheads="1"/>
              </p:cNvSpPr>
              <p:nvPr/>
            </p:nvSpPr>
            <p:spPr bwMode="auto">
              <a:xfrm>
                <a:off x="1230285" y="18833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78" name="Rectangle 59"/>
              <p:cNvSpPr>
                <a:spLocks noChangeArrowheads="1"/>
              </p:cNvSpPr>
              <p:nvPr/>
            </p:nvSpPr>
            <p:spPr bwMode="auto">
              <a:xfrm>
                <a:off x="1245929" y="1883337"/>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79" name="Oval 60"/>
              <p:cNvSpPr>
                <a:spLocks noChangeArrowheads="1"/>
              </p:cNvSpPr>
              <p:nvPr/>
            </p:nvSpPr>
            <p:spPr bwMode="auto">
              <a:xfrm>
                <a:off x="1307984" y="1898460"/>
                <a:ext cx="18252" cy="18252"/>
              </a:xfrm>
              <a:prstGeom prst="ellipse">
                <a:avLst/>
              </a:pr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80" name="Rectangle 61"/>
              <p:cNvSpPr>
                <a:spLocks noChangeArrowheads="1"/>
              </p:cNvSpPr>
              <p:nvPr/>
            </p:nvSpPr>
            <p:spPr bwMode="auto">
              <a:xfrm>
                <a:off x="1154672" y="1963644"/>
                <a:ext cx="195552" cy="73006"/>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81" name="Rectangle 62"/>
              <p:cNvSpPr>
                <a:spLocks noChangeArrowheads="1"/>
              </p:cNvSpPr>
              <p:nvPr/>
            </p:nvSpPr>
            <p:spPr bwMode="auto">
              <a:xfrm>
                <a:off x="1166144" y="197615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82" name="Rectangle 63"/>
              <p:cNvSpPr>
                <a:spLocks noChangeArrowheads="1"/>
              </p:cNvSpPr>
              <p:nvPr/>
            </p:nvSpPr>
            <p:spPr bwMode="auto">
              <a:xfrm>
                <a:off x="1181788" y="1976159"/>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83" name="Rectangle 64"/>
              <p:cNvSpPr>
                <a:spLocks noChangeArrowheads="1"/>
              </p:cNvSpPr>
              <p:nvPr/>
            </p:nvSpPr>
            <p:spPr bwMode="auto">
              <a:xfrm>
                <a:off x="1197954" y="197615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84" name="Rectangle 65"/>
              <p:cNvSpPr>
                <a:spLocks noChangeArrowheads="1"/>
              </p:cNvSpPr>
              <p:nvPr/>
            </p:nvSpPr>
            <p:spPr bwMode="auto">
              <a:xfrm>
                <a:off x="1214120" y="197615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85" name="Rectangle 66"/>
              <p:cNvSpPr>
                <a:spLocks noChangeArrowheads="1"/>
              </p:cNvSpPr>
              <p:nvPr/>
            </p:nvSpPr>
            <p:spPr bwMode="auto">
              <a:xfrm>
                <a:off x="1230285" y="197615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86" name="Rectangle 67"/>
              <p:cNvSpPr>
                <a:spLocks noChangeArrowheads="1"/>
              </p:cNvSpPr>
              <p:nvPr/>
            </p:nvSpPr>
            <p:spPr bwMode="auto">
              <a:xfrm>
                <a:off x="1245929" y="1976159"/>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87" name="Oval 68"/>
              <p:cNvSpPr>
                <a:spLocks noChangeArrowheads="1"/>
              </p:cNvSpPr>
              <p:nvPr/>
            </p:nvSpPr>
            <p:spPr bwMode="auto">
              <a:xfrm>
                <a:off x="1307984" y="1990760"/>
                <a:ext cx="18252" cy="18252"/>
              </a:xfrm>
              <a:prstGeom prst="ellipse">
                <a:avLst/>
              </a:pr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grpSp>
        <p:grpSp>
          <p:nvGrpSpPr>
            <p:cNvPr id="488" name="Group 487"/>
            <p:cNvGrpSpPr/>
            <p:nvPr/>
          </p:nvGrpSpPr>
          <p:grpSpPr>
            <a:xfrm>
              <a:off x="888479" y="2279590"/>
              <a:ext cx="443671" cy="624900"/>
              <a:chOff x="1098353" y="1717509"/>
              <a:chExt cx="307668" cy="433343"/>
            </a:xfrm>
          </p:grpSpPr>
          <p:sp>
            <p:nvSpPr>
              <p:cNvPr id="489" name="Rectangle 43"/>
              <p:cNvSpPr>
                <a:spLocks noChangeArrowheads="1"/>
              </p:cNvSpPr>
              <p:nvPr/>
            </p:nvSpPr>
            <p:spPr bwMode="auto">
              <a:xfrm>
                <a:off x="1098353" y="1717509"/>
                <a:ext cx="307668" cy="433343"/>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90" name="Rectangle 44"/>
              <p:cNvSpPr>
                <a:spLocks noChangeArrowheads="1"/>
              </p:cNvSpPr>
              <p:nvPr/>
            </p:nvSpPr>
            <p:spPr bwMode="auto">
              <a:xfrm>
                <a:off x="1136420" y="1757662"/>
                <a:ext cx="232055" cy="32592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91" name="Rectangle 45"/>
              <p:cNvSpPr>
                <a:spLocks noChangeArrowheads="1"/>
              </p:cNvSpPr>
              <p:nvPr/>
            </p:nvSpPr>
            <p:spPr bwMode="auto">
              <a:xfrm>
                <a:off x="1154672" y="1778000"/>
                <a:ext cx="195552" cy="73528"/>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92" name="Rectangle 46"/>
              <p:cNvSpPr>
                <a:spLocks noChangeArrowheads="1"/>
              </p:cNvSpPr>
              <p:nvPr/>
            </p:nvSpPr>
            <p:spPr bwMode="auto">
              <a:xfrm>
                <a:off x="1166144" y="17910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93" name="Rectangle 47"/>
              <p:cNvSpPr>
                <a:spLocks noChangeArrowheads="1"/>
              </p:cNvSpPr>
              <p:nvPr/>
            </p:nvSpPr>
            <p:spPr bwMode="auto">
              <a:xfrm>
                <a:off x="1181788" y="1791037"/>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94" name="Rectangle 48"/>
              <p:cNvSpPr>
                <a:spLocks noChangeArrowheads="1"/>
              </p:cNvSpPr>
              <p:nvPr/>
            </p:nvSpPr>
            <p:spPr bwMode="auto">
              <a:xfrm>
                <a:off x="1197954" y="17910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95" name="Rectangle 49"/>
              <p:cNvSpPr>
                <a:spLocks noChangeArrowheads="1"/>
              </p:cNvSpPr>
              <p:nvPr/>
            </p:nvSpPr>
            <p:spPr bwMode="auto">
              <a:xfrm>
                <a:off x="1214120" y="17910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96" name="Rectangle 50"/>
              <p:cNvSpPr>
                <a:spLocks noChangeArrowheads="1"/>
              </p:cNvSpPr>
              <p:nvPr/>
            </p:nvSpPr>
            <p:spPr bwMode="auto">
              <a:xfrm>
                <a:off x="1230285" y="17910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97" name="Rectangle 51"/>
              <p:cNvSpPr>
                <a:spLocks noChangeArrowheads="1"/>
              </p:cNvSpPr>
              <p:nvPr/>
            </p:nvSpPr>
            <p:spPr bwMode="auto">
              <a:xfrm>
                <a:off x="1245929" y="1791037"/>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98" name="Oval 52"/>
              <p:cNvSpPr>
                <a:spLocks noChangeArrowheads="1"/>
              </p:cNvSpPr>
              <p:nvPr/>
            </p:nvSpPr>
            <p:spPr bwMode="auto">
              <a:xfrm>
                <a:off x="1307984" y="1805638"/>
                <a:ext cx="18252" cy="18252"/>
              </a:xfrm>
              <a:prstGeom prst="ellipse">
                <a:avLst/>
              </a:pr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99" name="Rectangle 53"/>
              <p:cNvSpPr>
                <a:spLocks noChangeArrowheads="1"/>
              </p:cNvSpPr>
              <p:nvPr/>
            </p:nvSpPr>
            <p:spPr bwMode="auto">
              <a:xfrm>
                <a:off x="1154672" y="1870822"/>
                <a:ext cx="195552" cy="73006"/>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00" name="Rectangle 54"/>
              <p:cNvSpPr>
                <a:spLocks noChangeArrowheads="1"/>
              </p:cNvSpPr>
              <p:nvPr/>
            </p:nvSpPr>
            <p:spPr bwMode="auto">
              <a:xfrm>
                <a:off x="1166144" y="18833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01" name="Rectangle 55"/>
              <p:cNvSpPr>
                <a:spLocks noChangeArrowheads="1"/>
              </p:cNvSpPr>
              <p:nvPr/>
            </p:nvSpPr>
            <p:spPr bwMode="auto">
              <a:xfrm>
                <a:off x="1181788" y="1883337"/>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02" name="Rectangle 56"/>
              <p:cNvSpPr>
                <a:spLocks noChangeArrowheads="1"/>
              </p:cNvSpPr>
              <p:nvPr/>
            </p:nvSpPr>
            <p:spPr bwMode="auto">
              <a:xfrm>
                <a:off x="1197954" y="18833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03" name="Rectangle 57"/>
              <p:cNvSpPr>
                <a:spLocks noChangeArrowheads="1"/>
              </p:cNvSpPr>
              <p:nvPr/>
            </p:nvSpPr>
            <p:spPr bwMode="auto">
              <a:xfrm>
                <a:off x="1214120" y="18833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04" name="Rectangle 58"/>
              <p:cNvSpPr>
                <a:spLocks noChangeArrowheads="1"/>
              </p:cNvSpPr>
              <p:nvPr/>
            </p:nvSpPr>
            <p:spPr bwMode="auto">
              <a:xfrm>
                <a:off x="1230285" y="18833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05" name="Rectangle 59"/>
              <p:cNvSpPr>
                <a:spLocks noChangeArrowheads="1"/>
              </p:cNvSpPr>
              <p:nvPr/>
            </p:nvSpPr>
            <p:spPr bwMode="auto">
              <a:xfrm>
                <a:off x="1245929" y="1883337"/>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06" name="Oval 60"/>
              <p:cNvSpPr>
                <a:spLocks noChangeArrowheads="1"/>
              </p:cNvSpPr>
              <p:nvPr/>
            </p:nvSpPr>
            <p:spPr bwMode="auto">
              <a:xfrm>
                <a:off x="1307984" y="1898460"/>
                <a:ext cx="18252" cy="18252"/>
              </a:xfrm>
              <a:prstGeom prst="ellipse">
                <a:avLst/>
              </a:pr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07" name="Rectangle 61"/>
              <p:cNvSpPr>
                <a:spLocks noChangeArrowheads="1"/>
              </p:cNvSpPr>
              <p:nvPr/>
            </p:nvSpPr>
            <p:spPr bwMode="auto">
              <a:xfrm>
                <a:off x="1154672" y="1963644"/>
                <a:ext cx="195552" cy="73006"/>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08" name="Rectangle 62"/>
              <p:cNvSpPr>
                <a:spLocks noChangeArrowheads="1"/>
              </p:cNvSpPr>
              <p:nvPr/>
            </p:nvSpPr>
            <p:spPr bwMode="auto">
              <a:xfrm>
                <a:off x="1166144" y="197615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09" name="Rectangle 63"/>
              <p:cNvSpPr>
                <a:spLocks noChangeArrowheads="1"/>
              </p:cNvSpPr>
              <p:nvPr/>
            </p:nvSpPr>
            <p:spPr bwMode="auto">
              <a:xfrm>
                <a:off x="1181788" y="1976159"/>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10" name="Rectangle 64"/>
              <p:cNvSpPr>
                <a:spLocks noChangeArrowheads="1"/>
              </p:cNvSpPr>
              <p:nvPr/>
            </p:nvSpPr>
            <p:spPr bwMode="auto">
              <a:xfrm>
                <a:off x="1197954" y="197615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11" name="Rectangle 65"/>
              <p:cNvSpPr>
                <a:spLocks noChangeArrowheads="1"/>
              </p:cNvSpPr>
              <p:nvPr/>
            </p:nvSpPr>
            <p:spPr bwMode="auto">
              <a:xfrm>
                <a:off x="1214120" y="197615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12" name="Rectangle 66"/>
              <p:cNvSpPr>
                <a:spLocks noChangeArrowheads="1"/>
              </p:cNvSpPr>
              <p:nvPr/>
            </p:nvSpPr>
            <p:spPr bwMode="auto">
              <a:xfrm>
                <a:off x="1230285" y="197615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13" name="Rectangle 67"/>
              <p:cNvSpPr>
                <a:spLocks noChangeArrowheads="1"/>
              </p:cNvSpPr>
              <p:nvPr/>
            </p:nvSpPr>
            <p:spPr bwMode="auto">
              <a:xfrm>
                <a:off x="1245929" y="1976159"/>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14" name="Oval 68"/>
              <p:cNvSpPr>
                <a:spLocks noChangeArrowheads="1"/>
              </p:cNvSpPr>
              <p:nvPr/>
            </p:nvSpPr>
            <p:spPr bwMode="auto">
              <a:xfrm>
                <a:off x="1307984" y="1990760"/>
                <a:ext cx="18252" cy="18252"/>
              </a:xfrm>
              <a:prstGeom prst="ellipse">
                <a:avLst/>
              </a:pr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grpSp>
        <p:sp>
          <p:nvSpPr>
            <p:cNvPr id="515" name="Left-Right Arrow 514"/>
            <p:cNvSpPr/>
            <p:nvPr/>
          </p:nvSpPr>
          <p:spPr>
            <a:xfrm rot="5400000">
              <a:off x="2017739" y="3371428"/>
              <a:ext cx="553958" cy="330908"/>
            </a:xfrm>
            <a:prstGeom prst="leftRightArrow">
              <a:avLst/>
            </a:prstGeom>
            <a:solidFill>
              <a:srgbClr val="FF8C00"/>
            </a:solidFill>
            <a:ln w="10795" cap="flat" cmpd="sng" algn="ctr">
              <a:noFill/>
              <a:prstDash val="solid"/>
            </a:ln>
            <a:effectLst/>
          </p:spPr>
          <p:txBody>
            <a:bodyPr rtlCol="0" anchor="ctr"/>
            <a:lstStyle/>
            <a:p>
              <a:pPr algn="ctr" defTabSz="914005">
                <a:defRPr/>
              </a:pPr>
              <a:endParaRPr lang="en-US" sz="1764" kern="0">
                <a:solidFill>
                  <a:srgbClr val="FFFFFF"/>
                </a:solidFill>
              </a:endParaRPr>
            </a:p>
          </p:txBody>
        </p:sp>
        <p:pic>
          <p:nvPicPr>
            <p:cNvPr id="516" name="Picture 515"/>
            <p:cNvPicPr>
              <a:picLocks noChangeAspect="1"/>
            </p:cNvPicPr>
            <p:nvPr/>
          </p:nvPicPr>
          <p:blipFill>
            <a:blip r:embed="rId5" cstate="screen">
              <a:lum bright="70000" contrast="-70000"/>
              <a:extLst>
                <a:ext uri="{28A0092B-C50C-407E-A947-70E740481C1C}">
                  <a14:useLocalDpi xmlns:a14="http://schemas.microsoft.com/office/drawing/2010/main" val="0"/>
                </a:ext>
              </a:extLst>
            </a:blip>
            <a:stretch>
              <a:fillRect/>
            </a:stretch>
          </p:blipFill>
          <p:spPr>
            <a:xfrm>
              <a:off x="1650374" y="5472456"/>
              <a:ext cx="925186" cy="821383"/>
            </a:xfrm>
            <a:prstGeom prst="rect">
              <a:avLst/>
            </a:prstGeom>
          </p:spPr>
        </p:pic>
        <p:sp>
          <p:nvSpPr>
            <p:cNvPr id="517" name="TextBox 516"/>
            <p:cNvSpPr txBox="1"/>
            <p:nvPr/>
          </p:nvSpPr>
          <p:spPr>
            <a:xfrm>
              <a:off x="507376" y="4821408"/>
              <a:ext cx="1450164" cy="276054"/>
            </a:xfrm>
            <a:prstGeom prst="rect">
              <a:avLst/>
            </a:prstGeom>
            <a:noFill/>
            <a:ln>
              <a:noFill/>
            </a:ln>
          </p:spPr>
          <p:txBody>
            <a:bodyPr vert="horz" wrap="square" lIns="91390" tIns="91390" rIns="91390" bIns="91390" rtlCol="0" anchor="t">
              <a:noAutofit/>
            </a:bodyPr>
            <a:lstStyle/>
            <a:p>
              <a:pPr algn="r" defTabSz="913863">
                <a:defRPr/>
              </a:pPr>
              <a:r>
                <a:rPr lang="en-US" sz="1175" b="1" kern="0" dirty="0">
                  <a:solidFill>
                    <a:srgbClr val="FFFFFF"/>
                  </a:solidFill>
                  <a:latin typeface="Segoe UI Light"/>
                  <a:ea typeface="Segoe UI" pitchFamily="34" charset="0"/>
                  <a:cs typeface="Segoe UI" pitchFamily="34" charset="0"/>
                </a:rPr>
                <a:t>Azure Data Center </a:t>
              </a:r>
            </a:p>
          </p:txBody>
        </p:sp>
        <p:grpSp>
          <p:nvGrpSpPr>
            <p:cNvPr id="518" name="Group 517"/>
            <p:cNvGrpSpPr/>
            <p:nvPr/>
          </p:nvGrpSpPr>
          <p:grpSpPr>
            <a:xfrm>
              <a:off x="4146875" y="4004478"/>
              <a:ext cx="2117261" cy="2671356"/>
              <a:chOff x="4065068" y="4243582"/>
              <a:chExt cx="2075935" cy="2619214"/>
            </a:xfrm>
          </p:grpSpPr>
          <p:cxnSp>
            <p:nvCxnSpPr>
              <p:cNvPr id="519" name="Straight Connector 518"/>
              <p:cNvCxnSpPr/>
              <p:nvPr/>
            </p:nvCxnSpPr>
            <p:spPr>
              <a:xfrm flipH="1" flipV="1">
                <a:off x="4065068" y="4243582"/>
                <a:ext cx="2072052" cy="1619747"/>
              </a:xfrm>
              <a:prstGeom prst="line">
                <a:avLst/>
              </a:prstGeom>
              <a:noFill/>
              <a:ln w="9525" cap="flat" cmpd="sng" algn="ctr">
                <a:gradFill>
                  <a:gsLst>
                    <a:gs pos="0">
                      <a:srgbClr val="FFFFFF">
                        <a:lumMod val="50000"/>
                      </a:srgbClr>
                    </a:gs>
                    <a:gs pos="45000">
                      <a:srgbClr val="FFFFFF">
                        <a:lumMod val="65000"/>
                      </a:srgbClr>
                    </a:gs>
                    <a:gs pos="64000">
                      <a:srgbClr val="FFFFFF">
                        <a:lumMod val="75000"/>
                      </a:srgbClr>
                    </a:gs>
                    <a:gs pos="92000">
                      <a:srgbClr val="FFFFFF">
                        <a:lumMod val="95000"/>
                      </a:srgbClr>
                    </a:gs>
                  </a:gsLst>
                  <a:lin ang="5400000" scaled="1"/>
                </a:gradFill>
                <a:prstDash val="solid"/>
                <a:headEnd type="none"/>
                <a:tailEnd type="none"/>
              </a:ln>
              <a:effectLst/>
            </p:spPr>
          </p:cxnSp>
          <p:cxnSp>
            <p:nvCxnSpPr>
              <p:cNvPr id="520" name="Straight Connector 519"/>
              <p:cNvCxnSpPr/>
              <p:nvPr/>
            </p:nvCxnSpPr>
            <p:spPr>
              <a:xfrm flipH="1">
                <a:off x="5324755" y="6054417"/>
                <a:ext cx="816248" cy="808379"/>
              </a:xfrm>
              <a:prstGeom prst="line">
                <a:avLst/>
              </a:prstGeom>
              <a:noFill/>
              <a:ln w="9525" cap="flat" cmpd="sng" algn="ctr">
                <a:gradFill>
                  <a:gsLst>
                    <a:gs pos="0">
                      <a:srgbClr val="FFFFFF">
                        <a:lumMod val="50000"/>
                      </a:srgbClr>
                    </a:gs>
                    <a:gs pos="45000">
                      <a:srgbClr val="FFFFFF">
                        <a:lumMod val="65000"/>
                      </a:srgbClr>
                    </a:gs>
                    <a:gs pos="64000">
                      <a:srgbClr val="FFFFFF">
                        <a:lumMod val="75000"/>
                      </a:srgbClr>
                    </a:gs>
                    <a:gs pos="92000">
                      <a:srgbClr val="FFFFFF">
                        <a:lumMod val="95000"/>
                      </a:srgbClr>
                    </a:gs>
                  </a:gsLst>
                  <a:lin ang="5400000" scaled="1"/>
                </a:gradFill>
                <a:prstDash val="solid"/>
                <a:headEnd type="none"/>
                <a:tailEnd type="none"/>
              </a:ln>
              <a:effectLst/>
            </p:spPr>
          </p:cxnSp>
        </p:grpSp>
        <p:sp>
          <p:nvSpPr>
            <p:cNvPr id="521" name="TextBox 118"/>
            <p:cNvSpPr txBox="1"/>
            <p:nvPr/>
          </p:nvSpPr>
          <p:spPr>
            <a:xfrm>
              <a:off x="1824358" y="2779391"/>
              <a:ext cx="895671" cy="452699"/>
            </a:xfrm>
            <a:prstGeom prst="rect">
              <a:avLst/>
            </a:prstGeom>
            <a:noFill/>
          </p:spPr>
          <p:txBody>
            <a:bodyPr wrap="square" lIns="0" tIns="149157" rIns="0" bIns="149157" rtlCol="0">
              <a:noAutofit/>
            </a:bodyPr>
            <a:lstStyle>
              <a:defPPr>
                <a:defRPr lang="en-US"/>
              </a:defPPr>
              <a:lvl1pPr algn="ctr">
                <a:lnSpc>
                  <a:spcPct val="90000"/>
                </a:lnSpc>
                <a:defRPr sz="1020" b="1">
                  <a:solidFill>
                    <a:srgbClr val="D2D2D2">
                      <a:lumMod val="90000"/>
                    </a:srgbClr>
                  </a:solidFill>
                </a:defRPr>
              </a:lvl1pPr>
            </a:lstStyle>
            <a:p>
              <a:pPr defTabSz="932373">
                <a:defRPr/>
              </a:pPr>
              <a:r>
                <a:rPr lang="en-US" sz="1019" kern="0" dirty="0">
                  <a:solidFill>
                    <a:srgbClr val="FFFFFF"/>
                  </a:solidFill>
                </a:rPr>
                <a:t>Linux File Server</a:t>
              </a:r>
            </a:p>
          </p:txBody>
        </p:sp>
        <p:sp>
          <p:nvSpPr>
            <p:cNvPr id="522" name="TextBox 118"/>
            <p:cNvSpPr txBox="1"/>
            <p:nvPr/>
          </p:nvSpPr>
          <p:spPr>
            <a:xfrm>
              <a:off x="2951066" y="2841102"/>
              <a:ext cx="1046587" cy="250717"/>
            </a:xfrm>
            <a:prstGeom prst="rect">
              <a:avLst/>
            </a:prstGeom>
            <a:noFill/>
          </p:spPr>
          <p:txBody>
            <a:bodyPr wrap="square" lIns="0" tIns="149157" rIns="0" bIns="149157" rtlCol="0">
              <a:noAutofit/>
            </a:bodyPr>
            <a:lstStyle>
              <a:defPPr>
                <a:defRPr lang="en-US"/>
              </a:defPPr>
              <a:lvl1pPr algn="ctr">
                <a:lnSpc>
                  <a:spcPct val="90000"/>
                </a:lnSpc>
                <a:defRPr sz="1020" b="1">
                  <a:solidFill>
                    <a:srgbClr val="D2D2D2">
                      <a:lumMod val="90000"/>
                    </a:srgbClr>
                  </a:solidFill>
                </a:defRPr>
              </a:lvl1pPr>
            </a:lstStyle>
            <a:p>
              <a:pPr defTabSz="932373">
                <a:defRPr/>
              </a:pPr>
              <a:r>
                <a:rPr lang="en-US" sz="1019" kern="0" dirty="0">
                  <a:solidFill>
                    <a:srgbClr val="FFFFFF"/>
                  </a:solidFill>
                </a:rPr>
                <a:t>VMware Server</a:t>
              </a:r>
            </a:p>
          </p:txBody>
        </p:sp>
        <p:sp>
          <p:nvSpPr>
            <p:cNvPr id="523" name="TextBox 118"/>
            <p:cNvSpPr txBox="1"/>
            <p:nvPr/>
          </p:nvSpPr>
          <p:spPr>
            <a:xfrm>
              <a:off x="697642" y="2779391"/>
              <a:ext cx="895671" cy="452699"/>
            </a:xfrm>
            <a:prstGeom prst="rect">
              <a:avLst/>
            </a:prstGeom>
            <a:noFill/>
          </p:spPr>
          <p:txBody>
            <a:bodyPr wrap="square" lIns="0" tIns="149157" rIns="0" bIns="149157" rtlCol="0">
              <a:noAutofit/>
            </a:bodyPr>
            <a:lstStyle>
              <a:defPPr>
                <a:defRPr lang="en-US"/>
              </a:defPPr>
              <a:lvl1pPr algn="ctr">
                <a:lnSpc>
                  <a:spcPct val="90000"/>
                </a:lnSpc>
                <a:defRPr sz="1020" b="1">
                  <a:solidFill>
                    <a:srgbClr val="D2D2D2">
                      <a:lumMod val="90000"/>
                    </a:srgbClr>
                  </a:solidFill>
                </a:defRPr>
              </a:lvl1pPr>
            </a:lstStyle>
            <a:p>
              <a:pPr defTabSz="932373">
                <a:defRPr/>
              </a:pPr>
              <a:r>
                <a:rPr lang="en-US" sz="1019" kern="0" dirty="0">
                  <a:solidFill>
                    <a:srgbClr val="FFFFFF"/>
                  </a:solidFill>
                </a:rPr>
                <a:t>Windows File Server</a:t>
              </a:r>
            </a:p>
          </p:txBody>
        </p:sp>
        <p:grpSp>
          <p:nvGrpSpPr>
            <p:cNvPr id="524" name="Group 523"/>
            <p:cNvGrpSpPr/>
            <p:nvPr/>
          </p:nvGrpSpPr>
          <p:grpSpPr>
            <a:xfrm>
              <a:off x="6150072" y="5148654"/>
              <a:ext cx="1257224" cy="1377870"/>
              <a:chOff x="6029166" y="5365425"/>
              <a:chExt cx="1232684" cy="1350976"/>
            </a:xfrm>
          </p:grpSpPr>
          <p:sp>
            <p:nvSpPr>
              <p:cNvPr id="525" name="TextBox 524"/>
              <p:cNvSpPr txBox="1"/>
              <p:nvPr/>
            </p:nvSpPr>
            <p:spPr>
              <a:xfrm>
                <a:off x="6065837" y="6263811"/>
                <a:ext cx="1196013" cy="452590"/>
              </a:xfrm>
              <a:prstGeom prst="rect">
                <a:avLst/>
              </a:prstGeom>
              <a:noFill/>
              <a:ln>
                <a:noFill/>
              </a:ln>
            </p:spPr>
            <p:txBody>
              <a:bodyPr vert="horz" wrap="square" lIns="0" tIns="91390" rIns="0" bIns="91390" rtlCol="0" anchor="t">
                <a:noAutofit/>
              </a:bodyPr>
              <a:lstStyle>
                <a:defPPr>
                  <a:defRPr lang="en-US"/>
                </a:defPPr>
                <a:lvl1pPr algn="r" defTabSz="932597">
                  <a:defRPr sz="1200" b="1">
                    <a:solidFill>
                      <a:schemeClr val="bg1">
                        <a:lumMod val="65000"/>
                      </a:schemeClr>
                    </a:solidFill>
                    <a:latin typeface="+mj-lt"/>
                    <a:ea typeface="Segoe UI" pitchFamily="34" charset="0"/>
                    <a:cs typeface="Segoe UI" pitchFamily="34" charset="0"/>
                  </a:defRPr>
                </a:lvl1pPr>
              </a:lstStyle>
              <a:p>
                <a:pPr algn="ctr" defTabSz="685260">
                  <a:defRPr/>
                </a:pPr>
                <a:r>
                  <a:rPr lang="en-US" sz="1000" b="0" kern="0" dirty="0">
                    <a:solidFill>
                      <a:srgbClr val="FFFFFF"/>
                    </a:solidFill>
                    <a:latin typeface="Segoe UI"/>
                    <a:ea typeface="+mn-ea"/>
                  </a:rPr>
                  <a:t>StorSimple Manager</a:t>
                </a:r>
              </a:p>
            </p:txBody>
          </p:sp>
          <p:pic>
            <p:nvPicPr>
              <p:cNvPr id="526" name="Picture 3" descr="\\MAGNUM\Projects\Microsoft\Cloud Power FY12\Design\ICONS_PNG\Management.png"/>
              <p:cNvPicPr>
                <a:picLocks noChangeAspect="1" noChangeArrowheads="1"/>
              </p:cNvPicPr>
              <p:nvPr/>
            </p:nvPicPr>
            <p:blipFill>
              <a:blip r:embed="rId6" cstate="print">
                <a:alphaModFix amt="38000"/>
                <a:biLevel thresh="75000"/>
              </a:blip>
              <a:stretch>
                <a:fillRect/>
              </a:stretch>
            </p:blipFill>
            <p:spPr bwMode="auto">
              <a:xfrm>
                <a:off x="6029166" y="5365425"/>
                <a:ext cx="1146234" cy="1000837"/>
              </a:xfrm>
              <a:prstGeom prst="rect">
                <a:avLst/>
              </a:prstGeom>
              <a:noFill/>
              <a:ln>
                <a:noFill/>
              </a:ln>
              <a:effectLst/>
              <a:scene3d>
                <a:camera prst="orthographicFront">
                  <a:rot lat="300000" lon="0" rev="0"/>
                </a:camera>
                <a:lightRig rig="threePt" dir="t"/>
              </a:scene3d>
            </p:spPr>
          </p:pic>
          <p:pic>
            <p:nvPicPr>
              <p:cNvPr id="527" name="Picture 526"/>
              <p:cNvPicPr>
                <a:picLocks noChangeAspect="1"/>
              </p:cNvPicPr>
              <p:nvPr/>
            </p:nvPicPr>
            <p:blipFill>
              <a:blip r:embed="rId7">
                <a:clrChange>
                  <a:clrFrom>
                    <a:srgbClr val="EEF2F9"/>
                  </a:clrFrom>
                  <a:clrTo>
                    <a:srgbClr val="EEF2F9">
                      <a:alpha val="0"/>
                    </a:srgbClr>
                  </a:clrTo>
                </a:clrChange>
              </a:blip>
              <a:stretch>
                <a:fillRect/>
              </a:stretch>
            </p:blipFill>
            <p:spPr>
              <a:xfrm rot="463897">
                <a:off x="6248999" y="5522609"/>
                <a:ext cx="711676" cy="469896"/>
              </a:xfrm>
              <a:prstGeom prst="rect">
                <a:avLst/>
              </a:prstGeom>
              <a:solidFill>
                <a:srgbClr val="FFFFFF">
                  <a:lumMod val="75000"/>
                </a:srgbClr>
              </a:solidFill>
              <a:ln>
                <a:solidFill>
                  <a:srgbClr val="0072C6"/>
                </a:solidFill>
              </a:ln>
            </p:spPr>
          </p:pic>
        </p:grpSp>
        <p:sp>
          <p:nvSpPr>
            <p:cNvPr id="528" name="TextBox 527"/>
            <p:cNvSpPr txBox="1"/>
            <p:nvPr/>
          </p:nvSpPr>
          <p:spPr>
            <a:xfrm>
              <a:off x="2339626" y="3326172"/>
              <a:ext cx="728191" cy="474256"/>
            </a:xfrm>
            <a:prstGeom prst="rect">
              <a:avLst/>
            </a:prstGeom>
            <a:noFill/>
          </p:spPr>
          <p:txBody>
            <a:bodyPr wrap="none" lIns="182807" tIns="146246" rIns="182807" bIns="146246" rtlCol="0">
              <a:spAutoFit/>
            </a:bodyPr>
            <a:lstStyle/>
            <a:p>
              <a:pPr defTabSz="932373">
                <a:lnSpc>
                  <a:spcPct val="90000"/>
                </a:lnSpc>
                <a:spcAft>
                  <a:spcPts val="600"/>
                </a:spcAft>
                <a:defRPr/>
              </a:pPr>
              <a:r>
                <a:rPr lang="en-US" sz="1200" kern="0" dirty="0">
                  <a:solidFill>
                    <a:srgbClr val="FFFFFF"/>
                  </a:solidFill>
                </a:rPr>
                <a:t>iSCSI</a:t>
              </a:r>
            </a:p>
          </p:txBody>
        </p:sp>
        <p:sp>
          <p:nvSpPr>
            <p:cNvPr id="529" name="TextBox 528"/>
            <p:cNvSpPr txBox="1"/>
            <p:nvPr/>
          </p:nvSpPr>
          <p:spPr>
            <a:xfrm>
              <a:off x="2292213" y="4792728"/>
              <a:ext cx="929286" cy="474256"/>
            </a:xfrm>
            <a:prstGeom prst="rect">
              <a:avLst/>
            </a:prstGeom>
            <a:noFill/>
          </p:spPr>
          <p:txBody>
            <a:bodyPr wrap="none" lIns="182807" tIns="146246" rIns="182807" bIns="146246" rtlCol="0">
              <a:spAutoFit/>
            </a:bodyPr>
            <a:lstStyle/>
            <a:p>
              <a:pPr defTabSz="932373">
                <a:lnSpc>
                  <a:spcPct val="90000"/>
                </a:lnSpc>
                <a:spcAft>
                  <a:spcPts val="600"/>
                </a:spcAft>
                <a:defRPr/>
              </a:pPr>
              <a:r>
                <a:rPr lang="en-US" sz="1200" kern="0" dirty="0">
                  <a:solidFill>
                    <a:srgbClr val="FFFFFF"/>
                  </a:solidFill>
                </a:rPr>
                <a:t>Internet</a:t>
              </a:r>
            </a:p>
          </p:txBody>
        </p:sp>
        <p:grpSp>
          <p:nvGrpSpPr>
            <p:cNvPr id="530" name="Group 529"/>
            <p:cNvGrpSpPr/>
            <p:nvPr/>
          </p:nvGrpSpPr>
          <p:grpSpPr>
            <a:xfrm>
              <a:off x="4055711" y="5272282"/>
              <a:ext cx="1736298" cy="1319962"/>
              <a:chOff x="3975684" y="5486640"/>
              <a:chExt cx="1702407" cy="1294198"/>
            </a:xfrm>
          </p:grpSpPr>
          <p:grpSp>
            <p:nvGrpSpPr>
              <p:cNvPr id="531" name="Group 530"/>
              <p:cNvGrpSpPr/>
              <p:nvPr/>
            </p:nvGrpSpPr>
            <p:grpSpPr>
              <a:xfrm>
                <a:off x="4065068" y="5764708"/>
                <a:ext cx="1613023" cy="1016130"/>
                <a:chOff x="4065068" y="5764708"/>
                <a:chExt cx="1613023" cy="1016130"/>
              </a:xfrm>
            </p:grpSpPr>
            <p:sp>
              <p:nvSpPr>
                <p:cNvPr id="533" name="Left-Right Arrow 532"/>
                <p:cNvSpPr/>
                <p:nvPr/>
              </p:nvSpPr>
              <p:spPr>
                <a:xfrm>
                  <a:off x="4065068" y="5840394"/>
                  <a:ext cx="543145" cy="324449"/>
                </a:xfrm>
                <a:prstGeom prst="leftRightArrow">
                  <a:avLst/>
                </a:prstGeom>
                <a:solidFill>
                  <a:srgbClr val="FF8C00"/>
                </a:solidFill>
                <a:ln w="10795" cap="flat" cmpd="sng" algn="ctr">
                  <a:noFill/>
                  <a:prstDash val="solid"/>
                </a:ln>
                <a:effectLst/>
              </p:spPr>
              <p:txBody>
                <a:bodyPr rtlCol="0" anchor="ctr"/>
                <a:lstStyle/>
                <a:p>
                  <a:pPr algn="ctr" defTabSz="914005">
                    <a:defRPr/>
                  </a:pPr>
                  <a:endParaRPr lang="en-US" sz="1764" kern="0">
                    <a:solidFill>
                      <a:srgbClr val="FFFFFF"/>
                    </a:solidFill>
                  </a:endParaRPr>
                </a:p>
              </p:txBody>
            </p:sp>
            <p:sp>
              <p:nvSpPr>
                <p:cNvPr id="534" name="TextBox 533"/>
                <p:cNvSpPr txBox="1"/>
                <p:nvPr/>
              </p:nvSpPr>
              <p:spPr>
                <a:xfrm>
                  <a:off x="4385257" y="6366262"/>
                  <a:ext cx="1292834" cy="414576"/>
                </a:xfrm>
                <a:prstGeom prst="rect">
                  <a:avLst/>
                </a:prstGeom>
                <a:noFill/>
              </p:spPr>
              <p:txBody>
                <a:bodyPr wrap="square" lIns="68528" tIns="34264" rIns="68528" bIns="34264">
                  <a:spAutoFit/>
                </a:bodyPr>
                <a:lstStyle/>
                <a:p>
                  <a:pPr algn="ctr" defTabSz="685260">
                    <a:defRPr/>
                  </a:pPr>
                  <a:r>
                    <a:rPr lang="en-US" sz="1100" kern="0" dirty="0">
                      <a:solidFill>
                        <a:srgbClr val="FFFFFF"/>
                      </a:solidFill>
                    </a:rPr>
                    <a:t>Azure-based Applications</a:t>
                  </a:r>
                </a:p>
              </p:txBody>
            </p:sp>
            <p:pic>
              <p:nvPicPr>
                <p:cNvPr id="535" name="Picture 9" descr="\\MAGNUM\Projects\Microsoft\Cloud Power FY12\Design\Icons\PNGs\Optimized.png"/>
                <p:cNvPicPr>
                  <a:picLocks noChangeAspect="1" noChangeArrowheads="1"/>
                </p:cNvPicPr>
                <p:nvPr/>
              </p:nvPicPr>
              <p:blipFill rotWithShape="1">
                <a:blip r:embed="rId8" cstate="print">
                  <a:duotone>
                    <a:srgbClr val="00188F">
                      <a:shade val="45000"/>
                      <a:satMod val="135000"/>
                    </a:srgbClr>
                    <a:prstClr val="white"/>
                  </a:duotone>
                </a:blip>
                <a:srcRect l="18603" t="18212" r="18885" b="17656"/>
                <a:stretch/>
              </p:blipFill>
              <p:spPr bwMode="auto">
                <a:xfrm>
                  <a:off x="4771112" y="5764708"/>
                  <a:ext cx="553643" cy="534102"/>
                </a:xfrm>
                <a:prstGeom prst="rect">
                  <a:avLst/>
                </a:prstGeom>
                <a:noFill/>
              </p:spPr>
            </p:pic>
          </p:grpSp>
          <p:sp>
            <p:nvSpPr>
              <p:cNvPr id="532" name="TextBox 531"/>
              <p:cNvSpPr txBox="1"/>
              <p:nvPr/>
            </p:nvSpPr>
            <p:spPr>
              <a:xfrm>
                <a:off x="3975684" y="5486640"/>
                <a:ext cx="713978" cy="464999"/>
              </a:xfrm>
              <a:prstGeom prst="rect">
                <a:avLst/>
              </a:prstGeom>
              <a:noFill/>
            </p:spPr>
            <p:txBody>
              <a:bodyPr wrap="none" lIns="182807" tIns="146246" rIns="182807" bIns="146246" rtlCol="0">
                <a:spAutoFit/>
              </a:bodyPr>
              <a:lstStyle/>
              <a:p>
                <a:pPr defTabSz="932373">
                  <a:lnSpc>
                    <a:spcPct val="90000"/>
                  </a:lnSpc>
                  <a:spcAft>
                    <a:spcPts val="600"/>
                  </a:spcAft>
                  <a:defRPr/>
                </a:pPr>
                <a:r>
                  <a:rPr lang="en-US" sz="1200" kern="0" dirty="0">
                    <a:solidFill>
                      <a:srgbClr val="FFFFFF"/>
                    </a:solidFill>
                  </a:rPr>
                  <a:t>iSCSI</a:t>
                </a:r>
              </a:p>
            </p:txBody>
          </p:sp>
        </p:grpSp>
        <p:grpSp>
          <p:nvGrpSpPr>
            <p:cNvPr id="536" name="Group 535"/>
            <p:cNvGrpSpPr/>
            <p:nvPr/>
          </p:nvGrpSpPr>
          <p:grpSpPr>
            <a:xfrm>
              <a:off x="2611015" y="5440457"/>
              <a:ext cx="1788969" cy="1235377"/>
              <a:chOff x="2559187" y="5651532"/>
              <a:chExt cx="1754050" cy="1211264"/>
            </a:xfrm>
          </p:grpSpPr>
          <p:sp>
            <p:nvSpPr>
              <p:cNvPr id="537" name="Left-Right Arrow 536"/>
              <p:cNvSpPr/>
              <p:nvPr/>
            </p:nvSpPr>
            <p:spPr>
              <a:xfrm>
                <a:off x="2559187" y="5857602"/>
                <a:ext cx="543145" cy="324449"/>
              </a:xfrm>
              <a:prstGeom prst="leftRightArrow">
                <a:avLst/>
              </a:prstGeom>
              <a:solidFill>
                <a:srgbClr val="FF8C00"/>
              </a:solidFill>
              <a:ln w="10795" cap="flat" cmpd="sng" algn="ctr">
                <a:noFill/>
                <a:prstDash val="solid"/>
              </a:ln>
              <a:effectLst/>
            </p:spPr>
            <p:txBody>
              <a:bodyPr rtlCol="0" anchor="ctr"/>
              <a:lstStyle/>
              <a:p>
                <a:pPr algn="ctr" defTabSz="914005">
                  <a:defRPr/>
                </a:pPr>
                <a:endParaRPr lang="en-US" sz="1764" kern="0">
                  <a:solidFill>
                    <a:srgbClr val="FFFFFF"/>
                  </a:solidFill>
                </a:endParaRPr>
              </a:p>
            </p:txBody>
          </p:sp>
          <p:grpSp>
            <p:nvGrpSpPr>
              <p:cNvPr id="538" name="Group 537"/>
              <p:cNvGrpSpPr/>
              <p:nvPr/>
            </p:nvGrpSpPr>
            <p:grpSpPr>
              <a:xfrm>
                <a:off x="2926379" y="5651532"/>
                <a:ext cx="1386858" cy="1211264"/>
                <a:chOff x="2926379" y="5651532"/>
                <a:chExt cx="1386858" cy="1211264"/>
              </a:xfrm>
            </p:grpSpPr>
            <p:grpSp>
              <p:nvGrpSpPr>
                <p:cNvPr id="539" name="Group 538"/>
                <p:cNvGrpSpPr/>
                <p:nvPr/>
              </p:nvGrpSpPr>
              <p:grpSpPr>
                <a:xfrm>
                  <a:off x="2926379" y="5651532"/>
                  <a:ext cx="1386858" cy="1211264"/>
                  <a:chOff x="2926379" y="5651532"/>
                  <a:chExt cx="1386858" cy="1211264"/>
                </a:xfrm>
              </p:grpSpPr>
              <p:sp>
                <p:nvSpPr>
                  <p:cNvPr id="541" name="TextBox 540"/>
                  <p:cNvSpPr txBox="1"/>
                  <p:nvPr/>
                </p:nvSpPr>
                <p:spPr>
                  <a:xfrm>
                    <a:off x="2926379" y="6282543"/>
                    <a:ext cx="1386858" cy="580253"/>
                  </a:xfrm>
                  <a:prstGeom prst="rect">
                    <a:avLst/>
                  </a:prstGeom>
                  <a:noFill/>
                  <a:ln>
                    <a:noFill/>
                  </a:ln>
                </p:spPr>
                <p:txBody>
                  <a:bodyPr vert="horz" wrap="square" lIns="91390" tIns="91390" rIns="91390" bIns="91390" rtlCol="0" anchor="t">
                    <a:noAutofit/>
                  </a:bodyPr>
                  <a:lstStyle>
                    <a:defPPr>
                      <a:defRPr lang="en-US"/>
                    </a:defPPr>
                    <a:lvl1pPr defTabSz="932597">
                      <a:defRPr sz="1200" b="1">
                        <a:solidFill>
                          <a:schemeClr val="bg1">
                            <a:lumMod val="65000"/>
                          </a:schemeClr>
                        </a:solidFill>
                        <a:latin typeface="+mj-lt"/>
                        <a:ea typeface="Segoe UI" pitchFamily="34" charset="0"/>
                        <a:cs typeface="Segoe UI" pitchFamily="34" charset="0"/>
                      </a:defRPr>
                    </a:lvl1pPr>
                  </a:lstStyle>
                  <a:p>
                    <a:pPr algn="ctr" defTabSz="685260">
                      <a:defRPr/>
                    </a:pPr>
                    <a:r>
                      <a:rPr lang="en-US" sz="1000" b="0" kern="0" dirty="0">
                        <a:solidFill>
                          <a:srgbClr val="FFFFFF"/>
                        </a:solidFill>
                        <a:latin typeface="Segoe UI"/>
                        <a:ea typeface="+mn-ea"/>
                      </a:rPr>
                      <a:t>StorSimple Virtual Appliance</a:t>
                    </a:r>
                  </a:p>
                </p:txBody>
              </p:sp>
              <p:grpSp>
                <p:nvGrpSpPr>
                  <p:cNvPr id="542" name="Group 541"/>
                  <p:cNvGrpSpPr/>
                  <p:nvPr/>
                </p:nvGrpSpPr>
                <p:grpSpPr bwMode="black">
                  <a:xfrm>
                    <a:off x="3134016" y="5651532"/>
                    <a:ext cx="867627" cy="702171"/>
                    <a:chOff x="7010400" y="2133600"/>
                    <a:chExt cx="1379538" cy="1065213"/>
                  </a:xfrm>
                </p:grpSpPr>
                <p:sp>
                  <p:nvSpPr>
                    <p:cNvPr id="543"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44"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45"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46"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47"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48"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49"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50"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51"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52"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53"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54"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55"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56"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57"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58"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59"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60"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61"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62"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63"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64"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65"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66"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67"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68"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69"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70"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71"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72"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73"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74"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75"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76"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77"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78"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79"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80"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81"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82"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83"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84"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85"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86"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87"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88"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grpSp>
            </p:grpSp>
            <p:pic>
              <p:nvPicPr>
                <p:cNvPr id="540" name="Picture 81"/>
                <p:cNvPicPr>
                  <a:picLocks noChangeAspect="1"/>
                </p:cNvPicPr>
                <p:nvPr/>
              </p:nvPicPr>
              <p:blipFill rotWithShape="1">
                <a:blip r:embed="rId9" cstate="screen">
                  <a:extLst>
                    <a:ext uri="{28A0092B-C50C-407E-A947-70E740481C1C}">
                      <a14:useLocalDpi xmlns:a14="http://schemas.microsoft.com/office/drawing/2010/main" val="0"/>
                    </a:ext>
                  </a:extLst>
                </a:blip>
                <a:srcRect l="7405" t="32822" r="4543" b="26805"/>
                <a:stretch/>
              </p:blipFill>
              <p:spPr bwMode="auto">
                <a:xfrm>
                  <a:off x="3255268" y="5895297"/>
                  <a:ext cx="736948" cy="299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grpSp>
      <p:grpSp>
        <p:nvGrpSpPr>
          <p:cNvPr id="183" name="Group 182"/>
          <p:cNvGrpSpPr/>
          <p:nvPr/>
        </p:nvGrpSpPr>
        <p:grpSpPr>
          <a:xfrm>
            <a:off x="5248822" y="526199"/>
            <a:ext cx="6426110" cy="3170232"/>
            <a:chOff x="867960" y="2122320"/>
            <a:chExt cx="6556674" cy="3234644"/>
          </a:xfrm>
        </p:grpSpPr>
        <p:sp>
          <p:nvSpPr>
            <p:cNvPr id="184" name="TextBox 183"/>
            <p:cNvSpPr txBox="1"/>
            <p:nvPr/>
          </p:nvSpPr>
          <p:spPr>
            <a:xfrm>
              <a:off x="867964" y="2122320"/>
              <a:ext cx="3099044" cy="653365"/>
            </a:xfrm>
            <a:prstGeom prst="rect">
              <a:avLst/>
            </a:prstGeom>
            <a:noFill/>
            <a:ln>
              <a:noFill/>
            </a:ln>
          </p:spPr>
          <p:txBody>
            <a:bodyPr vert="horz" wrap="square" lIns="89619" tIns="89619" rIns="89619" bIns="89619" rtlCol="0" anchor="ctr">
              <a:noAutofit/>
            </a:bodyPr>
            <a:lstStyle/>
            <a:p>
              <a:r>
                <a:rPr lang="en-US" sz="1176" b="1" dirty="0">
                  <a:solidFill>
                    <a:srgbClr val="FFFFFF"/>
                  </a:solidFill>
                  <a:ea typeface="Segoe UI" pitchFamily="34" charset="0"/>
                  <a:cs typeface="Segoe UI" pitchFamily="34" charset="0"/>
                </a:rPr>
                <a:t>Primary Storage</a:t>
              </a:r>
            </a:p>
          </p:txBody>
        </p:sp>
        <p:sp>
          <p:nvSpPr>
            <p:cNvPr id="185" name="TextBox 184"/>
            <p:cNvSpPr txBox="1"/>
            <p:nvPr/>
          </p:nvSpPr>
          <p:spPr>
            <a:xfrm>
              <a:off x="867960" y="2841361"/>
              <a:ext cx="3099044" cy="496584"/>
            </a:xfrm>
            <a:prstGeom prst="rect">
              <a:avLst/>
            </a:prstGeom>
            <a:noFill/>
            <a:ln>
              <a:noFill/>
            </a:ln>
          </p:spPr>
          <p:txBody>
            <a:bodyPr vert="horz" wrap="square" lIns="89619" tIns="89619" rIns="89619" bIns="89619" rtlCol="0" anchor="ctr">
              <a:noAutofit/>
            </a:bodyPr>
            <a:lstStyle/>
            <a:p>
              <a:r>
                <a:rPr lang="en-US" sz="1176" b="1" dirty="0">
                  <a:solidFill>
                    <a:srgbClr val="FFFFFF"/>
                  </a:solidFill>
                  <a:ea typeface="Segoe UI" pitchFamily="34" charset="0"/>
                  <a:cs typeface="Segoe UI" pitchFamily="34" charset="0"/>
                </a:rPr>
                <a:t>Archival Storage</a:t>
              </a:r>
            </a:p>
          </p:txBody>
        </p:sp>
        <p:sp>
          <p:nvSpPr>
            <p:cNvPr id="186" name="TextBox 185"/>
            <p:cNvSpPr txBox="1"/>
            <p:nvPr/>
          </p:nvSpPr>
          <p:spPr>
            <a:xfrm>
              <a:off x="867960" y="3396341"/>
              <a:ext cx="3099044" cy="653365"/>
            </a:xfrm>
            <a:prstGeom prst="rect">
              <a:avLst/>
            </a:prstGeom>
            <a:noFill/>
            <a:ln>
              <a:noFill/>
            </a:ln>
          </p:spPr>
          <p:txBody>
            <a:bodyPr vert="horz" wrap="square" lIns="89619" tIns="89619" rIns="89619" bIns="89619" rtlCol="0" anchor="ctr">
              <a:noAutofit/>
            </a:bodyPr>
            <a:lstStyle/>
            <a:p>
              <a:r>
                <a:rPr lang="en-US" sz="1176" b="1" dirty="0">
                  <a:solidFill>
                    <a:srgbClr val="FFFFFF"/>
                  </a:solidFill>
                  <a:ea typeface="Segoe UI" pitchFamily="34" charset="0"/>
                  <a:cs typeface="Segoe UI" pitchFamily="34" charset="0"/>
                </a:rPr>
                <a:t>Disk-based Backup</a:t>
              </a:r>
            </a:p>
          </p:txBody>
        </p:sp>
        <p:sp>
          <p:nvSpPr>
            <p:cNvPr id="187" name="TextBox 186"/>
            <p:cNvSpPr txBox="1"/>
            <p:nvPr/>
          </p:nvSpPr>
          <p:spPr>
            <a:xfrm>
              <a:off x="867960" y="4034421"/>
              <a:ext cx="3099044" cy="653365"/>
            </a:xfrm>
            <a:prstGeom prst="rect">
              <a:avLst/>
            </a:prstGeom>
            <a:noFill/>
            <a:ln>
              <a:noFill/>
            </a:ln>
          </p:spPr>
          <p:txBody>
            <a:bodyPr vert="horz" wrap="square" lIns="89619" tIns="89619" rIns="89619" bIns="89619" rtlCol="0" anchor="ctr">
              <a:noAutofit/>
            </a:bodyPr>
            <a:lstStyle/>
            <a:p>
              <a:r>
                <a:rPr lang="en-US" sz="1176" b="1" dirty="0">
                  <a:solidFill>
                    <a:srgbClr val="FFFFFF"/>
                  </a:solidFill>
                  <a:ea typeface="Segoe UI" pitchFamily="34" charset="0"/>
                  <a:cs typeface="Segoe UI" pitchFamily="34" charset="0"/>
                </a:rPr>
                <a:t>Remote Replication</a:t>
              </a:r>
            </a:p>
          </p:txBody>
        </p:sp>
        <p:sp>
          <p:nvSpPr>
            <p:cNvPr id="188" name="TextBox 187"/>
            <p:cNvSpPr txBox="1"/>
            <p:nvPr/>
          </p:nvSpPr>
          <p:spPr>
            <a:xfrm>
              <a:off x="867960" y="4676664"/>
              <a:ext cx="3099044" cy="653365"/>
            </a:xfrm>
            <a:prstGeom prst="rect">
              <a:avLst/>
            </a:prstGeom>
            <a:noFill/>
            <a:ln>
              <a:noFill/>
            </a:ln>
          </p:spPr>
          <p:txBody>
            <a:bodyPr vert="horz" wrap="square" lIns="89619" tIns="89619" rIns="89619" bIns="89619" rtlCol="0" anchor="ctr">
              <a:noAutofit/>
            </a:bodyPr>
            <a:lstStyle/>
            <a:p>
              <a:r>
                <a:rPr lang="en-US" sz="1176" b="1" dirty="0">
                  <a:solidFill>
                    <a:srgbClr val="FFFFFF"/>
                  </a:solidFill>
                  <a:ea typeface="Segoe UI" pitchFamily="34" charset="0"/>
                  <a:cs typeface="Segoe UI" pitchFamily="34" charset="0"/>
                </a:rPr>
                <a:t>Tape backup and DR</a:t>
              </a:r>
            </a:p>
          </p:txBody>
        </p:sp>
        <p:sp>
          <p:nvSpPr>
            <p:cNvPr id="189" name="Isosceles Triangle 188"/>
            <p:cNvSpPr/>
            <p:nvPr/>
          </p:nvSpPr>
          <p:spPr>
            <a:xfrm rot="5400000">
              <a:off x="2704274" y="3142446"/>
              <a:ext cx="3152672" cy="1138050"/>
            </a:xfrm>
            <a:prstGeom prst="triangle">
              <a:avLst/>
            </a:prstGeom>
            <a:gradFill flip="none" rotWithShape="1">
              <a:gsLst>
                <a:gs pos="0">
                  <a:srgbClr val="FFFFFF">
                    <a:lumMod val="85000"/>
                    <a:alpha val="0"/>
                  </a:srgbClr>
                </a:gs>
                <a:gs pos="100000">
                  <a:srgbClr val="FFFFFF">
                    <a:lumMod val="75000"/>
                  </a:srgbClr>
                </a:gs>
              </a:gsLst>
              <a:lin ang="16200000" scaled="0"/>
              <a:tileRect/>
            </a:gradFill>
            <a:ln w="25400" cap="flat" cmpd="sng" algn="ctr">
              <a:noFill/>
              <a:prstDash val="solid"/>
            </a:ln>
            <a:effectLst/>
          </p:spPr>
          <p:txBody>
            <a:bodyPr rot="0" spcFirstLastPara="0" vertOverflow="overflow" horzOverflow="overflow" vert="horz" wrap="square" lIns="89619" tIns="89619" rIns="89619" bIns="89619" numCol="1" spcCol="0" rtlCol="0" fromWordArt="0" anchor="b" anchorCtr="0" forceAA="0" compatLnSpc="1">
              <a:prstTxWarp prst="textNoShape">
                <a:avLst/>
              </a:prstTxWarp>
              <a:noAutofit/>
            </a:bodyPr>
            <a:lstStyle/>
            <a:p>
              <a:pPr algn="r" defTabSz="896203">
                <a:defRPr/>
              </a:pPr>
              <a:endParaRPr lang="en-US" sz="1176" kern="0" dirty="0" err="1">
                <a:solidFill>
                  <a:srgbClr val="FFFFFF"/>
                </a:solidFill>
              </a:endParaRPr>
            </a:p>
          </p:txBody>
        </p:sp>
        <p:cxnSp>
          <p:nvCxnSpPr>
            <p:cNvPr id="190" name="Straight Connector 189"/>
            <p:cNvCxnSpPr/>
            <p:nvPr/>
          </p:nvCxnSpPr>
          <p:spPr>
            <a:xfrm>
              <a:off x="965075" y="2776991"/>
              <a:ext cx="2561194" cy="0"/>
            </a:xfrm>
            <a:prstGeom prst="line">
              <a:avLst/>
            </a:prstGeom>
            <a:noFill/>
            <a:ln w="9525" cap="flat" cmpd="sng" algn="ctr">
              <a:solidFill>
                <a:srgbClr val="FFFFFF">
                  <a:lumMod val="75000"/>
                </a:srgbClr>
              </a:solidFill>
              <a:prstDash val="solid"/>
            </a:ln>
            <a:effectLst/>
          </p:spPr>
        </p:cxnSp>
        <p:cxnSp>
          <p:nvCxnSpPr>
            <p:cNvPr id="191" name="Straight Connector 190"/>
            <p:cNvCxnSpPr/>
            <p:nvPr/>
          </p:nvCxnSpPr>
          <p:spPr>
            <a:xfrm>
              <a:off x="965075" y="3412959"/>
              <a:ext cx="2561194" cy="0"/>
            </a:xfrm>
            <a:prstGeom prst="line">
              <a:avLst/>
            </a:prstGeom>
            <a:noFill/>
            <a:ln w="9525" cap="flat" cmpd="sng" algn="ctr">
              <a:solidFill>
                <a:srgbClr val="FFFFFF">
                  <a:lumMod val="75000"/>
                </a:srgbClr>
              </a:solidFill>
              <a:prstDash val="solid"/>
            </a:ln>
            <a:effectLst/>
          </p:spPr>
        </p:cxnSp>
        <p:pic>
          <p:nvPicPr>
            <p:cNvPr id="192" name="Picture 191" descr="data_downArrow.png"/>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3058188" y="2194974"/>
              <a:ext cx="603493" cy="535784"/>
            </a:xfrm>
            <a:prstGeom prst="rect">
              <a:avLst/>
            </a:prstGeom>
          </p:spPr>
        </p:pic>
        <p:pic>
          <p:nvPicPr>
            <p:cNvPr id="194" name="Picture 193" descr="data_plus.png"/>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3048029" y="2848438"/>
              <a:ext cx="626378" cy="556101"/>
            </a:xfrm>
            <a:prstGeom prst="rect">
              <a:avLst/>
            </a:prstGeom>
          </p:spPr>
        </p:pic>
        <p:pic>
          <p:nvPicPr>
            <p:cNvPr id="196" name="Picture 195" descr="data_backup.png"/>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3076870" y="3482215"/>
              <a:ext cx="629362" cy="558749"/>
            </a:xfrm>
            <a:prstGeom prst="rect">
              <a:avLst/>
            </a:prstGeom>
          </p:spPr>
        </p:pic>
        <p:pic>
          <p:nvPicPr>
            <p:cNvPr id="197" name="Picture 196" descr="data_multiple.png"/>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2915955" y="3926728"/>
              <a:ext cx="802415" cy="712388"/>
            </a:xfrm>
            <a:prstGeom prst="rect">
              <a:avLst/>
            </a:prstGeom>
          </p:spPr>
        </p:pic>
        <p:pic>
          <p:nvPicPr>
            <p:cNvPr id="198" name="Picture 197" descr="truck.png"/>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2976912" y="4707714"/>
              <a:ext cx="731298" cy="649250"/>
            </a:xfrm>
            <a:prstGeom prst="rect">
              <a:avLst/>
            </a:prstGeom>
          </p:spPr>
        </p:pic>
        <p:sp>
          <p:nvSpPr>
            <p:cNvPr id="199" name="Freeform 117"/>
            <p:cNvSpPr>
              <a:spLocks/>
            </p:cNvSpPr>
            <p:nvPr/>
          </p:nvSpPr>
          <p:spPr bwMode="auto">
            <a:xfrm>
              <a:off x="5296714" y="2777820"/>
              <a:ext cx="2127920" cy="1396364"/>
            </a:xfrm>
            <a:custGeom>
              <a:avLst/>
              <a:gdLst>
                <a:gd name="T0" fmla="*/ 567 w 675"/>
                <a:gd name="T1" fmla="*/ 194 h 443"/>
                <a:gd name="T2" fmla="*/ 567 w 675"/>
                <a:gd name="T3" fmla="*/ 185 h 443"/>
                <a:gd name="T4" fmla="*/ 381 w 675"/>
                <a:gd name="T5" fmla="*/ 0 h 443"/>
                <a:gd name="T6" fmla="*/ 226 w 675"/>
                <a:gd name="T7" fmla="*/ 83 h 443"/>
                <a:gd name="T8" fmla="*/ 175 w 675"/>
                <a:gd name="T9" fmla="*/ 69 h 443"/>
                <a:gd name="T10" fmla="*/ 115 w 675"/>
                <a:gd name="T11" fmla="*/ 87 h 443"/>
                <a:gd name="T12" fmla="*/ 67 w 675"/>
                <a:gd name="T13" fmla="*/ 174 h 443"/>
                <a:gd name="T14" fmla="*/ 0 w 675"/>
                <a:gd name="T15" fmla="*/ 297 h 443"/>
                <a:gd name="T16" fmla="*/ 131 w 675"/>
                <a:gd name="T17" fmla="*/ 443 h 443"/>
                <a:gd name="T18" fmla="*/ 147 w 675"/>
                <a:gd name="T19" fmla="*/ 443 h 443"/>
                <a:gd name="T20" fmla="*/ 162 w 675"/>
                <a:gd name="T21" fmla="*/ 443 h 443"/>
                <a:gd name="T22" fmla="*/ 465 w 675"/>
                <a:gd name="T23" fmla="*/ 443 h 443"/>
                <a:gd name="T24" fmla="*/ 471 w 675"/>
                <a:gd name="T25" fmla="*/ 443 h 443"/>
                <a:gd name="T26" fmla="*/ 479 w 675"/>
                <a:gd name="T27" fmla="*/ 443 h 443"/>
                <a:gd name="T28" fmla="*/ 501 w 675"/>
                <a:gd name="T29" fmla="*/ 443 h 443"/>
                <a:gd name="T30" fmla="*/ 550 w 675"/>
                <a:gd name="T31" fmla="*/ 443 h 443"/>
                <a:gd name="T32" fmla="*/ 675 w 675"/>
                <a:gd name="T33" fmla="*/ 318 h 443"/>
                <a:gd name="T34" fmla="*/ 567 w 675"/>
                <a:gd name="T35" fmla="*/ 19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5" h="443">
                  <a:moveTo>
                    <a:pt x="567" y="194"/>
                  </a:moveTo>
                  <a:cubicBezTo>
                    <a:pt x="567" y="192"/>
                    <a:pt x="567" y="188"/>
                    <a:pt x="567" y="185"/>
                  </a:cubicBezTo>
                  <a:cubicBezTo>
                    <a:pt x="567" y="83"/>
                    <a:pt x="484" y="0"/>
                    <a:pt x="381" y="0"/>
                  </a:cubicBezTo>
                  <a:cubicBezTo>
                    <a:pt x="317" y="0"/>
                    <a:pt x="260" y="33"/>
                    <a:pt x="226" y="83"/>
                  </a:cubicBezTo>
                  <a:cubicBezTo>
                    <a:pt x="211" y="74"/>
                    <a:pt x="194" y="69"/>
                    <a:pt x="175" y="69"/>
                  </a:cubicBezTo>
                  <a:cubicBezTo>
                    <a:pt x="153" y="69"/>
                    <a:pt x="132" y="76"/>
                    <a:pt x="115" y="87"/>
                  </a:cubicBezTo>
                  <a:cubicBezTo>
                    <a:pt x="87" y="106"/>
                    <a:pt x="68" y="138"/>
                    <a:pt x="67" y="174"/>
                  </a:cubicBezTo>
                  <a:cubicBezTo>
                    <a:pt x="28" y="200"/>
                    <a:pt x="0" y="246"/>
                    <a:pt x="0" y="297"/>
                  </a:cubicBezTo>
                  <a:cubicBezTo>
                    <a:pt x="0" y="372"/>
                    <a:pt x="57" y="434"/>
                    <a:pt x="131" y="443"/>
                  </a:cubicBezTo>
                  <a:cubicBezTo>
                    <a:pt x="136" y="443"/>
                    <a:pt x="142" y="443"/>
                    <a:pt x="147" y="443"/>
                  </a:cubicBezTo>
                  <a:cubicBezTo>
                    <a:pt x="152" y="443"/>
                    <a:pt x="157" y="443"/>
                    <a:pt x="162" y="443"/>
                  </a:cubicBezTo>
                  <a:cubicBezTo>
                    <a:pt x="230" y="443"/>
                    <a:pt x="390" y="443"/>
                    <a:pt x="465" y="443"/>
                  </a:cubicBezTo>
                  <a:cubicBezTo>
                    <a:pt x="468" y="443"/>
                    <a:pt x="470" y="443"/>
                    <a:pt x="471" y="443"/>
                  </a:cubicBezTo>
                  <a:cubicBezTo>
                    <a:pt x="479" y="443"/>
                    <a:pt x="479" y="443"/>
                    <a:pt x="479" y="443"/>
                  </a:cubicBezTo>
                  <a:cubicBezTo>
                    <a:pt x="483" y="443"/>
                    <a:pt x="494" y="443"/>
                    <a:pt x="501" y="443"/>
                  </a:cubicBezTo>
                  <a:cubicBezTo>
                    <a:pt x="550" y="443"/>
                    <a:pt x="550" y="443"/>
                    <a:pt x="550" y="443"/>
                  </a:cubicBezTo>
                  <a:cubicBezTo>
                    <a:pt x="619" y="442"/>
                    <a:pt x="675" y="386"/>
                    <a:pt x="675" y="318"/>
                  </a:cubicBezTo>
                  <a:cubicBezTo>
                    <a:pt x="675" y="255"/>
                    <a:pt x="628" y="203"/>
                    <a:pt x="567" y="194"/>
                  </a:cubicBezTo>
                  <a:close/>
                </a:path>
              </a:pathLst>
            </a:custGeom>
            <a:solidFill>
              <a:schemeClr val="bg1"/>
            </a:solidFill>
            <a:ln w="76200">
              <a:solidFill>
                <a:srgbClr val="00AEF2"/>
              </a:solidFill>
            </a:ln>
            <a:extLst/>
          </p:spPr>
          <p:txBody>
            <a:bodyPr vert="horz" wrap="square" lIns="89619" tIns="44810" rIns="89619" bIns="44810" numCol="1" anchor="t" anchorCtr="0" compatLnSpc="1">
              <a:prstTxWarp prst="textNoShape">
                <a:avLst/>
              </a:prstTxWarp>
            </a:bodyPr>
            <a:lstStyle/>
            <a:p>
              <a:pPr>
                <a:defRPr/>
              </a:pPr>
              <a:endParaRPr lang="en-US" sz="1764" kern="0" dirty="0">
                <a:solidFill>
                  <a:srgbClr val="FFFFFF"/>
                </a:solidFill>
              </a:endParaRPr>
            </a:p>
          </p:txBody>
        </p:sp>
        <p:cxnSp>
          <p:nvCxnSpPr>
            <p:cNvPr id="200" name="Straight Connector 199"/>
            <p:cNvCxnSpPr/>
            <p:nvPr/>
          </p:nvCxnSpPr>
          <p:spPr>
            <a:xfrm>
              <a:off x="965075" y="4047976"/>
              <a:ext cx="2561194" cy="0"/>
            </a:xfrm>
            <a:prstGeom prst="line">
              <a:avLst/>
            </a:prstGeom>
            <a:noFill/>
            <a:ln w="9525" cap="flat" cmpd="sng" algn="ctr">
              <a:solidFill>
                <a:srgbClr val="FFFFFF">
                  <a:lumMod val="75000"/>
                </a:srgbClr>
              </a:solidFill>
              <a:prstDash val="solid"/>
            </a:ln>
            <a:effectLst/>
          </p:spPr>
        </p:cxnSp>
        <p:cxnSp>
          <p:nvCxnSpPr>
            <p:cNvPr id="201" name="Straight Connector 200"/>
            <p:cNvCxnSpPr/>
            <p:nvPr/>
          </p:nvCxnSpPr>
          <p:spPr>
            <a:xfrm>
              <a:off x="965075" y="4682975"/>
              <a:ext cx="2561194" cy="0"/>
            </a:xfrm>
            <a:prstGeom prst="line">
              <a:avLst/>
            </a:prstGeom>
            <a:noFill/>
            <a:ln w="9525" cap="flat" cmpd="sng" algn="ctr">
              <a:solidFill>
                <a:srgbClr val="FFFFFF">
                  <a:lumMod val="75000"/>
                </a:srgbClr>
              </a:solidFill>
              <a:prstDash val="solid"/>
            </a:ln>
            <a:effectLst/>
          </p:spPr>
        </p:cxnSp>
        <p:pic>
          <p:nvPicPr>
            <p:cNvPr id="202" name="Picture 201" descr="azurelogo.png"/>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3700059" y="2941783"/>
              <a:ext cx="1621093" cy="375864"/>
            </a:xfrm>
            <a:prstGeom prst="rect">
              <a:avLst/>
            </a:prstGeom>
          </p:spPr>
        </p:pic>
        <p:pic>
          <p:nvPicPr>
            <p:cNvPr id="203" name="Picture 20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840316" y="3158384"/>
              <a:ext cx="925317" cy="821500"/>
            </a:xfrm>
            <a:prstGeom prst="rect">
              <a:avLst/>
            </a:prstGeom>
          </p:spPr>
        </p:pic>
        <p:pic>
          <p:nvPicPr>
            <p:cNvPr id="204" name="Picture 81"/>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bwMode="auto">
            <a:xfrm>
              <a:off x="4292907" y="3253140"/>
              <a:ext cx="971110" cy="8621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 name="TextBox 204"/>
            <p:cNvSpPr txBox="1"/>
            <p:nvPr/>
          </p:nvSpPr>
          <p:spPr>
            <a:xfrm>
              <a:off x="3200325" y="3857473"/>
              <a:ext cx="2639992" cy="258972"/>
            </a:xfrm>
            <a:prstGeom prst="rect">
              <a:avLst/>
            </a:prstGeom>
            <a:noFill/>
          </p:spPr>
          <p:txBody>
            <a:bodyPr wrap="square" lIns="68537" tIns="34269" rIns="68537" bIns="34269">
              <a:spAutoFit/>
            </a:bodyPr>
            <a:lstStyle/>
            <a:p>
              <a:pPr algn="ctr" defTabSz="685392">
                <a:defRPr/>
              </a:pPr>
              <a:r>
                <a:rPr lang="en-US" sz="1200" b="1" kern="0" dirty="0">
                  <a:solidFill>
                    <a:schemeClr val="bg2"/>
                  </a:solidFill>
                </a:rPr>
                <a:t>StorSimple</a:t>
              </a:r>
            </a:p>
          </p:txBody>
        </p:sp>
      </p:grpSp>
    </p:spTree>
    <p:extLst>
      <p:ext uri="{BB962C8B-B14F-4D97-AF65-F5344CB8AC3E}">
        <p14:creationId xmlns:p14="http://schemas.microsoft.com/office/powerpoint/2010/main" val="834201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69" y="1779455"/>
            <a:ext cx="6800685" cy="5089498"/>
          </a:xfrm>
          <a:prstGeom prst="rect">
            <a:avLst/>
          </a:prstGeom>
        </p:spPr>
      </p:pic>
      <p:sp>
        <p:nvSpPr>
          <p:cNvPr id="5" name="TextBox 4"/>
          <p:cNvSpPr txBox="1"/>
          <p:nvPr/>
        </p:nvSpPr>
        <p:spPr>
          <a:xfrm>
            <a:off x="7364017" y="1539439"/>
            <a:ext cx="4705005" cy="5628245"/>
          </a:xfrm>
          <a:prstGeom prst="rect">
            <a:avLst/>
          </a:prstGeom>
          <a:noFill/>
        </p:spPr>
        <p:txBody>
          <a:bodyPr wrap="square" rtlCol="0">
            <a:spAutoFit/>
          </a:bodyPr>
          <a:lstStyle/>
          <a:p>
            <a:r>
              <a:rPr lang="en-US" sz="1799" dirty="0">
                <a:solidFill>
                  <a:schemeClr val="bg2"/>
                </a:solidFill>
              </a:rPr>
              <a:t>Enable availability on demand for SAN-based Hyper-V workloads</a:t>
            </a:r>
          </a:p>
          <a:p>
            <a:endParaRPr lang="en-US" sz="1799" dirty="0">
              <a:solidFill>
                <a:schemeClr val="bg2"/>
              </a:solidFill>
            </a:endParaRPr>
          </a:p>
          <a:p>
            <a:r>
              <a:rPr lang="en-US" sz="1799" dirty="0">
                <a:solidFill>
                  <a:schemeClr val="bg2"/>
                </a:solidFill>
              </a:rPr>
              <a:t>Protect Tier 1 Hyper-V workloads to Azure, and benefit from the performance characteristics achieved by placing </a:t>
            </a:r>
            <a:r>
              <a:rPr lang="en-US" sz="1799" b="1" dirty="0">
                <a:solidFill>
                  <a:schemeClr val="bg2"/>
                </a:solidFill>
              </a:rPr>
              <a:t>NetApp storage in an Equinix datacenter</a:t>
            </a:r>
          </a:p>
          <a:p>
            <a:endParaRPr lang="en-US" sz="1799" b="1" dirty="0">
              <a:solidFill>
                <a:schemeClr val="bg2"/>
              </a:solidFill>
            </a:endParaRPr>
          </a:p>
          <a:p>
            <a:r>
              <a:rPr lang="en-US" sz="1799" b="1" dirty="0">
                <a:solidFill>
                  <a:schemeClr val="bg2"/>
                </a:solidFill>
              </a:rPr>
              <a:t>Azure ExpressRoute</a:t>
            </a:r>
            <a:r>
              <a:rPr lang="en-US" sz="1799" dirty="0">
                <a:solidFill>
                  <a:schemeClr val="bg2"/>
                </a:solidFill>
              </a:rPr>
              <a:t> connectivity to improve throughput between storage and Azure compute. </a:t>
            </a:r>
          </a:p>
          <a:p>
            <a:r>
              <a:rPr lang="en-US" sz="1799" dirty="0">
                <a:solidFill>
                  <a:schemeClr val="bg2"/>
                </a:solidFill>
              </a:rPr>
              <a:t> </a:t>
            </a:r>
          </a:p>
          <a:p>
            <a:r>
              <a:rPr lang="en-US" sz="1799" dirty="0">
                <a:solidFill>
                  <a:schemeClr val="bg2"/>
                </a:solidFill>
              </a:rPr>
              <a:t>ASR’s </a:t>
            </a:r>
            <a:r>
              <a:rPr lang="en-US" sz="1799" i="1" dirty="0">
                <a:solidFill>
                  <a:schemeClr val="bg2"/>
                </a:solidFill>
              </a:rPr>
              <a:t>Replication to Azure</a:t>
            </a:r>
            <a:r>
              <a:rPr lang="en-US" sz="1799" dirty="0">
                <a:solidFill>
                  <a:schemeClr val="bg2"/>
                </a:solidFill>
              </a:rPr>
              <a:t> functionality is used to replicate the OS drives of the Hyper-V workload</a:t>
            </a:r>
          </a:p>
          <a:p>
            <a:endParaRPr lang="en-US" sz="1799" dirty="0">
              <a:solidFill>
                <a:schemeClr val="bg2"/>
              </a:solidFill>
            </a:endParaRPr>
          </a:p>
          <a:p>
            <a:r>
              <a:rPr lang="en-US" sz="1799" dirty="0">
                <a:solidFill>
                  <a:schemeClr val="bg2"/>
                </a:solidFill>
              </a:rPr>
              <a:t>ASR’s </a:t>
            </a:r>
            <a:r>
              <a:rPr lang="en-US" sz="1799" i="1" dirty="0">
                <a:solidFill>
                  <a:schemeClr val="bg2"/>
                </a:solidFill>
              </a:rPr>
              <a:t>Array-Based Replication</a:t>
            </a:r>
            <a:r>
              <a:rPr lang="en-US" sz="1799" dirty="0">
                <a:solidFill>
                  <a:schemeClr val="bg2"/>
                </a:solidFill>
              </a:rPr>
              <a:t> functionality is used to mirror data between on-premises and NetApp private storage</a:t>
            </a:r>
          </a:p>
          <a:p>
            <a:endParaRPr lang="en-US" sz="1799" dirty="0">
              <a:solidFill>
                <a:srgbClr val="FFFFFF"/>
              </a:solidFill>
            </a:endParaRPr>
          </a:p>
        </p:txBody>
      </p:sp>
      <p:sp>
        <p:nvSpPr>
          <p:cNvPr id="7" name="Title 6"/>
          <p:cNvSpPr>
            <a:spLocks noGrp="1"/>
          </p:cNvSpPr>
          <p:nvPr>
            <p:ph type="title"/>
          </p:nvPr>
        </p:nvSpPr>
        <p:spPr>
          <a:xfrm>
            <a:off x="1198562" y="400052"/>
            <a:ext cx="6527405" cy="689111"/>
          </a:xfrm>
        </p:spPr>
        <p:txBody>
          <a:bodyPr>
            <a:normAutofit fontScale="90000"/>
          </a:bodyPr>
          <a:lstStyle/>
          <a:p>
            <a:r>
              <a:rPr lang="en-US" dirty="0"/>
              <a:t>Azure Site Recovery + NetApp</a:t>
            </a:r>
          </a:p>
        </p:txBody>
      </p:sp>
    </p:spTree>
    <p:extLst>
      <p:ext uri="{BB962C8B-B14F-4D97-AF65-F5344CB8AC3E}">
        <p14:creationId xmlns:p14="http://schemas.microsoft.com/office/powerpoint/2010/main" val="248292704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694782" y="2406421"/>
            <a:ext cx="5375572" cy="3051943"/>
            <a:chOff x="6695023" y="2164615"/>
            <a:chExt cx="5377735" cy="3053171"/>
          </a:xfrm>
        </p:grpSpPr>
        <p:sp>
          <p:nvSpPr>
            <p:cNvPr id="123" name="Rectangle 5"/>
            <p:cNvSpPr>
              <a:spLocks noChangeArrowheads="1"/>
            </p:cNvSpPr>
            <p:nvPr/>
          </p:nvSpPr>
          <p:spPr bwMode="auto">
            <a:xfrm>
              <a:off x="11061735" y="4698953"/>
              <a:ext cx="420294" cy="502907"/>
            </a:xfrm>
            <a:prstGeom prst="rect">
              <a:avLst/>
            </a:prstGeom>
            <a:solidFill>
              <a:schemeClr val="bg2"/>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24" name="Rectangle 5"/>
            <p:cNvSpPr>
              <a:spLocks noChangeArrowheads="1"/>
            </p:cNvSpPr>
            <p:nvPr/>
          </p:nvSpPr>
          <p:spPr bwMode="auto">
            <a:xfrm>
              <a:off x="10758967" y="4504719"/>
              <a:ext cx="521430" cy="682948"/>
            </a:xfrm>
            <a:prstGeom prst="rect">
              <a:avLst/>
            </a:prstGeom>
            <a:solidFill>
              <a:schemeClr val="bg1">
                <a:lumMod val="6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25" name="Left-Right Arrow 124"/>
            <p:cNvSpPr/>
            <p:nvPr/>
          </p:nvSpPr>
          <p:spPr bwMode="auto">
            <a:xfrm rot="16200000">
              <a:off x="10313071" y="3499606"/>
              <a:ext cx="918098" cy="227512"/>
            </a:xfrm>
            <a:prstGeom prst="leftRightArrow">
              <a:avLst/>
            </a:prstGeom>
            <a:solidFill>
              <a:srgbClr val="EC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51" tIns="107402" rIns="134251" bIns="107402" numCol="1" spcCol="0" rtlCol="0" fromWordArt="0" anchor="t" anchorCtr="0" forceAA="0" compatLnSpc="1">
              <a:prstTxWarp prst="textNoShape">
                <a:avLst/>
              </a:prstTxWarp>
              <a:noAutofit/>
            </a:bodyPr>
            <a:lstStyle/>
            <a:p>
              <a:pPr algn="ctr" defTabSz="68446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26" name="TextBox 125"/>
            <p:cNvSpPr txBox="1"/>
            <p:nvPr/>
          </p:nvSpPr>
          <p:spPr>
            <a:xfrm>
              <a:off x="9368822" y="3471996"/>
              <a:ext cx="1337192" cy="457180"/>
            </a:xfrm>
            <a:prstGeom prst="rect">
              <a:avLst/>
            </a:prstGeom>
            <a:noFill/>
          </p:spPr>
          <p:txBody>
            <a:bodyPr wrap="square" lIns="134251" tIns="0" rIns="134251" bIns="0" rtlCol="0">
              <a:spAutoFit/>
            </a:bodyPr>
            <a:lstStyle/>
            <a:p>
              <a:pPr defTabSz="684689">
                <a:lnSpc>
                  <a:spcPct val="90000"/>
                </a:lnSpc>
                <a:spcAft>
                  <a:spcPts val="441"/>
                </a:spcAft>
              </a:pPr>
              <a:r>
                <a:rPr lang="en-US" sz="1100" b="1" dirty="0">
                  <a:solidFill>
                    <a:srgbClr val="FFFFFF"/>
                  </a:solidFill>
                </a:rPr>
                <a:t>Orchestration and Replication: InMage Scout</a:t>
              </a:r>
            </a:p>
          </p:txBody>
        </p:sp>
        <p:grpSp>
          <p:nvGrpSpPr>
            <p:cNvPr id="127" name="Group 126"/>
            <p:cNvGrpSpPr/>
            <p:nvPr/>
          </p:nvGrpSpPr>
          <p:grpSpPr>
            <a:xfrm>
              <a:off x="9592805" y="2164615"/>
              <a:ext cx="2479953" cy="980289"/>
              <a:chOff x="616226" y="1630760"/>
              <a:chExt cx="4596553" cy="1801531"/>
            </a:xfrm>
          </p:grpSpPr>
          <p:sp>
            <p:nvSpPr>
              <p:cNvPr id="159"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a:noFill/>
              </a:ln>
              <a:extLst/>
            </p:spPr>
            <p:txBody>
              <a:bodyPr vert="horz" wrap="square" lIns="68533" tIns="34266" rIns="68533" bIns="34266" numCol="1" anchor="t" anchorCtr="0" compatLnSpc="1">
                <a:prstTxWarp prst="textNoShape">
                  <a:avLst/>
                </a:prstTxWarp>
              </a:bodyPr>
              <a:lstStyle/>
              <a:p>
                <a:pPr defTabSz="685336"/>
                <a:endParaRPr lang="en-US" sz="1350">
                  <a:solidFill>
                    <a:srgbClr val="000000"/>
                  </a:solidFill>
                </a:endParaRPr>
              </a:p>
            </p:txBody>
          </p:sp>
          <p:sp>
            <p:nvSpPr>
              <p:cNvPr id="160"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4"/>
              </a:solidFill>
              <a:ln>
                <a:noFill/>
              </a:ln>
              <a:extLst/>
            </p:spPr>
            <p:txBody>
              <a:bodyPr vert="horz" wrap="square" lIns="68533" tIns="34266" rIns="68533" bIns="34266" numCol="1" anchor="t" anchorCtr="0" compatLnSpc="1">
                <a:prstTxWarp prst="textNoShape">
                  <a:avLst/>
                </a:prstTxWarp>
              </a:bodyPr>
              <a:lstStyle/>
              <a:p>
                <a:pPr defTabSz="685336"/>
                <a:endParaRPr lang="en-US" sz="1350">
                  <a:solidFill>
                    <a:srgbClr val="000000"/>
                  </a:solidFill>
                </a:endParaRPr>
              </a:p>
            </p:txBody>
          </p:sp>
          <p:sp>
            <p:nvSpPr>
              <p:cNvPr id="161"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kern="0">
                  <a:solidFill>
                    <a:srgbClr val="505050"/>
                  </a:solidFill>
                </a:endParaRPr>
              </a:p>
            </p:txBody>
          </p:sp>
          <p:sp>
            <p:nvSpPr>
              <p:cNvPr id="162" name="TextBox 161"/>
              <p:cNvSpPr txBox="1"/>
              <p:nvPr/>
            </p:nvSpPr>
            <p:spPr>
              <a:xfrm>
                <a:off x="1458990" y="2418609"/>
                <a:ext cx="2493770" cy="944183"/>
              </a:xfrm>
              <a:prstGeom prst="rect">
                <a:avLst/>
              </a:prstGeom>
              <a:noFill/>
              <a:ln>
                <a:noFill/>
              </a:ln>
            </p:spPr>
            <p:txBody>
              <a:bodyPr wrap="none" lIns="134352" tIns="107482" rIns="134352" bIns="107482" rtlCol="0">
                <a:spAutoFit/>
              </a:bodyPr>
              <a:lstStyle/>
              <a:p>
                <a:pPr algn="ctr" defTabSz="684689">
                  <a:lnSpc>
                    <a:spcPct val="90000"/>
                  </a:lnSpc>
                  <a:spcAft>
                    <a:spcPts val="441"/>
                  </a:spcAft>
                </a:pPr>
                <a:r>
                  <a:rPr lang="en-US" sz="1050" b="1" kern="0" dirty="0">
                    <a:solidFill>
                      <a:srgbClr val="FFFFFF"/>
                    </a:solidFill>
                  </a:rPr>
                  <a:t>Microsoft Azure </a:t>
                </a:r>
                <a:br>
                  <a:rPr lang="en-US" sz="1050" b="1" kern="0" dirty="0">
                    <a:solidFill>
                      <a:srgbClr val="FFFFFF"/>
                    </a:solidFill>
                  </a:rPr>
                </a:br>
                <a:r>
                  <a:rPr lang="en-US" sz="1050" b="1" kern="0" dirty="0">
                    <a:solidFill>
                      <a:srgbClr val="FFFFFF"/>
                    </a:solidFill>
                  </a:rPr>
                  <a:t>Site Recovery</a:t>
                </a:r>
              </a:p>
            </p:txBody>
          </p:sp>
        </p:grpSp>
        <p:sp>
          <p:nvSpPr>
            <p:cNvPr id="128" name="TextBox 127"/>
            <p:cNvSpPr txBox="1"/>
            <p:nvPr/>
          </p:nvSpPr>
          <p:spPr>
            <a:xfrm>
              <a:off x="9940932" y="4603267"/>
              <a:ext cx="519662" cy="518156"/>
            </a:xfrm>
            <a:prstGeom prst="rect">
              <a:avLst/>
            </a:prstGeom>
            <a:noFill/>
          </p:spPr>
          <p:txBody>
            <a:bodyPr wrap="square" lIns="0" tIns="109653" rIns="0" bIns="109653" rtlCol="0">
              <a:spAutoFit/>
            </a:bodyPr>
            <a:lstStyle/>
            <a:p>
              <a:pPr algn="r" defTabSz="685336">
                <a:lnSpc>
                  <a:spcPct val="90000"/>
                </a:lnSpc>
                <a:spcAft>
                  <a:spcPts val="450"/>
                </a:spcAft>
              </a:pPr>
              <a:r>
                <a:rPr lang="en-US" sz="1050" b="1" kern="0" dirty="0">
                  <a:solidFill>
                    <a:srgbClr val="FFFFFF"/>
                  </a:solidFill>
                </a:rPr>
                <a:t>Primary Site</a:t>
              </a:r>
            </a:p>
          </p:txBody>
        </p:sp>
        <p:sp>
          <p:nvSpPr>
            <p:cNvPr id="146" name="Rectangle 5"/>
            <p:cNvSpPr>
              <a:spLocks noChangeArrowheads="1"/>
            </p:cNvSpPr>
            <p:nvPr/>
          </p:nvSpPr>
          <p:spPr bwMode="auto">
            <a:xfrm>
              <a:off x="10498585" y="4353493"/>
              <a:ext cx="521431" cy="836310"/>
            </a:xfrm>
            <a:prstGeom prst="rect">
              <a:avLst/>
            </a:prstGeom>
            <a:solidFill>
              <a:srgbClr val="00B294"/>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47" name="Freeform 6"/>
            <p:cNvSpPr>
              <a:spLocks/>
            </p:cNvSpPr>
            <p:nvPr/>
          </p:nvSpPr>
          <p:spPr bwMode="auto">
            <a:xfrm>
              <a:off x="10554434" y="4444713"/>
              <a:ext cx="409733" cy="74309"/>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48" name="Freeform 7"/>
            <p:cNvSpPr>
              <a:spLocks/>
            </p:cNvSpPr>
            <p:nvPr/>
          </p:nvSpPr>
          <p:spPr bwMode="auto">
            <a:xfrm>
              <a:off x="10554434" y="4576100"/>
              <a:ext cx="409733" cy="74309"/>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53" name="Freeform 8"/>
            <p:cNvSpPr>
              <a:spLocks/>
            </p:cNvSpPr>
            <p:nvPr/>
          </p:nvSpPr>
          <p:spPr bwMode="auto">
            <a:xfrm>
              <a:off x="10554434" y="4706409"/>
              <a:ext cx="409733" cy="74309"/>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54" name="Freeform 9"/>
            <p:cNvSpPr>
              <a:spLocks/>
            </p:cNvSpPr>
            <p:nvPr/>
          </p:nvSpPr>
          <p:spPr bwMode="auto">
            <a:xfrm>
              <a:off x="10554434" y="4837796"/>
              <a:ext cx="409733" cy="74309"/>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55" name="Oval 14"/>
            <p:cNvSpPr>
              <a:spLocks noChangeArrowheads="1"/>
            </p:cNvSpPr>
            <p:nvPr/>
          </p:nvSpPr>
          <p:spPr bwMode="auto">
            <a:xfrm>
              <a:off x="10885874" y="4460329"/>
              <a:ext cx="39669" cy="40924"/>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56" name="Oval 15"/>
            <p:cNvSpPr>
              <a:spLocks noChangeArrowheads="1"/>
            </p:cNvSpPr>
            <p:nvPr/>
          </p:nvSpPr>
          <p:spPr bwMode="auto">
            <a:xfrm>
              <a:off x="10885874" y="4591716"/>
              <a:ext cx="39669" cy="40924"/>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57" name="Oval 16"/>
            <p:cNvSpPr>
              <a:spLocks noChangeArrowheads="1"/>
            </p:cNvSpPr>
            <p:nvPr/>
          </p:nvSpPr>
          <p:spPr bwMode="auto">
            <a:xfrm>
              <a:off x="10885874" y="4723102"/>
              <a:ext cx="39669" cy="40924"/>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58" name="Oval 17"/>
            <p:cNvSpPr>
              <a:spLocks noChangeArrowheads="1"/>
            </p:cNvSpPr>
            <p:nvPr/>
          </p:nvSpPr>
          <p:spPr bwMode="auto">
            <a:xfrm>
              <a:off x="10885874" y="4854489"/>
              <a:ext cx="39669" cy="40924"/>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31" name="Rectangle 130"/>
            <p:cNvSpPr/>
            <p:nvPr/>
          </p:nvSpPr>
          <p:spPr bwMode="auto">
            <a:xfrm>
              <a:off x="10498585" y="4076912"/>
              <a:ext cx="521097" cy="277509"/>
            </a:xfrm>
            <a:prstGeom prst="rect">
              <a:avLst/>
            </a:prstGeom>
            <a:solidFill>
              <a:srgbClr val="EC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algn="ctr" defTabSz="698880"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2" name="Group 131"/>
            <p:cNvGrpSpPr/>
            <p:nvPr/>
          </p:nvGrpSpPr>
          <p:grpSpPr>
            <a:xfrm>
              <a:off x="11527330" y="4950479"/>
              <a:ext cx="123335" cy="238812"/>
              <a:chOff x="7791149" y="4987730"/>
              <a:chExt cx="192916" cy="370370"/>
            </a:xfrm>
          </p:grpSpPr>
          <p:sp>
            <p:nvSpPr>
              <p:cNvPr id="14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14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14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grpSp>
        <p:sp>
          <p:nvSpPr>
            <p:cNvPr id="133" name="TextBox 132"/>
            <p:cNvSpPr txBox="1"/>
            <p:nvPr/>
          </p:nvSpPr>
          <p:spPr>
            <a:xfrm>
              <a:off x="10549287" y="4119073"/>
              <a:ext cx="437634" cy="221549"/>
            </a:xfrm>
            <a:prstGeom prst="rect">
              <a:avLst/>
            </a:prstGeom>
            <a:noFill/>
          </p:spPr>
          <p:txBody>
            <a:bodyPr wrap="square" lIns="0" tIns="0" rIns="0" bIns="0" rtlCol="0">
              <a:spAutoFit/>
            </a:bodyPr>
            <a:lstStyle/>
            <a:p>
              <a:pPr algn="ctr" defTabSz="685336">
                <a:lnSpc>
                  <a:spcPct val="90000"/>
                </a:lnSpc>
              </a:pPr>
              <a:r>
                <a:rPr lang="en-US" sz="800" dirty="0">
                  <a:solidFill>
                    <a:srgbClr val="FFFFFF"/>
                  </a:solidFill>
                </a:rPr>
                <a:t>InMage Scout</a:t>
              </a:r>
            </a:p>
          </p:txBody>
        </p:sp>
        <p:grpSp>
          <p:nvGrpSpPr>
            <p:cNvPr id="134" name="Group 133"/>
            <p:cNvGrpSpPr/>
            <p:nvPr/>
          </p:nvGrpSpPr>
          <p:grpSpPr>
            <a:xfrm>
              <a:off x="9802865" y="4925178"/>
              <a:ext cx="227525" cy="238812"/>
              <a:chOff x="868162" y="4855982"/>
              <a:chExt cx="325205" cy="341338"/>
            </a:xfrm>
          </p:grpSpPr>
          <p:grpSp>
            <p:nvGrpSpPr>
              <p:cNvPr id="135" name="Group 134"/>
              <p:cNvGrpSpPr/>
              <p:nvPr/>
            </p:nvGrpSpPr>
            <p:grpSpPr>
              <a:xfrm>
                <a:off x="1017082" y="4855982"/>
                <a:ext cx="176285" cy="341338"/>
                <a:chOff x="7791149" y="4987730"/>
                <a:chExt cx="192916" cy="370370"/>
              </a:xfrm>
            </p:grpSpPr>
            <p:sp>
              <p:nvSpPr>
                <p:cNvPr id="140"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141"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142"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grpSp>
          <p:grpSp>
            <p:nvGrpSpPr>
              <p:cNvPr id="136" name="Group 135"/>
              <p:cNvGrpSpPr/>
              <p:nvPr/>
            </p:nvGrpSpPr>
            <p:grpSpPr>
              <a:xfrm>
                <a:off x="868162" y="4855982"/>
                <a:ext cx="176285" cy="341338"/>
                <a:chOff x="7791149" y="4987730"/>
                <a:chExt cx="192916" cy="370370"/>
              </a:xfrm>
            </p:grpSpPr>
            <p:sp>
              <p:nvSpPr>
                <p:cNvPr id="13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13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13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grpSp>
        </p:grpSp>
        <p:sp>
          <p:nvSpPr>
            <p:cNvPr id="165" name="Rectangle 5"/>
            <p:cNvSpPr>
              <a:spLocks noChangeArrowheads="1"/>
            </p:cNvSpPr>
            <p:nvPr/>
          </p:nvSpPr>
          <p:spPr bwMode="auto">
            <a:xfrm>
              <a:off x="8313810" y="4714879"/>
              <a:ext cx="420294" cy="502907"/>
            </a:xfrm>
            <a:prstGeom prst="rect">
              <a:avLst/>
            </a:prstGeom>
            <a:solidFill>
              <a:schemeClr val="bg2"/>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66" name="Rectangle 5"/>
            <p:cNvSpPr>
              <a:spLocks noChangeArrowheads="1"/>
            </p:cNvSpPr>
            <p:nvPr/>
          </p:nvSpPr>
          <p:spPr bwMode="auto">
            <a:xfrm>
              <a:off x="8011042" y="4520645"/>
              <a:ext cx="521430" cy="682948"/>
            </a:xfrm>
            <a:prstGeom prst="rect">
              <a:avLst/>
            </a:prstGeom>
            <a:solidFill>
              <a:schemeClr val="bg1">
                <a:lumMod val="6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67" name="Left-Right Arrow 166"/>
            <p:cNvSpPr/>
            <p:nvPr/>
          </p:nvSpPr>
          <p:spPr bwMode="auto">
            <a:xfrm rot="16200000">
              <a:off x="7535965" y="3529113"/>
              <a:ext cx="933697" cy="184749"/>
            </a:xfrm>
            <a:prstGeom prst="lef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51" tIns="107402" rIns="134251" bIns="107402" numCol="1" spcCol="0" rtlCol="0" fromWordArt="0" anchor="t" anchorCtr="0" forceAA="0" compatLnSpc="1">
              <a:prstTxWarp prst="textNoShape">
                <a:avLst/>
              </a:prstTxWarp>
              <a:noAutofit/>
            </a:bodyPr>
            <a:lstStyle/>
            <a:p>
              <a:pPr algn="ctr" defTabSz="68446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68" name="TextBox 167"/>
            <p:cNvSpPr txBox="1"/>
            <p:nvPr/>
          </p:nvSpPr>
          <p:spPr>
            <a:xfrm>
              <a:off x="6695023" y="3453727"/>
              <a:ext cx="1402846" cy="609574"/>
            </a:xfrm>
            <a:prstGeom prst="rect">
              <a:avLst/>
            </a:prstGeom>
            <a:noFill/>
          </p:spPr>
          <p:txBody>
            <a:bodyPr wrap="square" lIns="134251" tIns="0" rIns="134251" bIns="0" rtlCol="0">
              <a:spAutoFit/>
            </a:bodyPr>
            <a:lstStyle/>
            <a:p>
              <a:pPr defTabSz="684689">
                <a:lnSpc>
                  <a:spcPct val="90000"/>
                </a:lnSpc>
                <a:spcAft>
                  <a:spcPts val="441"/>
                </a:spcAft>
              </a:pPr>
              <a:r>
                <a:rPr lang="en-US" sz="1100" b="1" dirty="0">
                  <a:solidFill>
                    <a:srgbClr val="FFFFFF"/>
                  </a:solidFill>
                </a:rPr>
                <a:t>Orchestration and Replication: Hyper-V Replica, SQL </a:t>
              </a:r>
              <a:r>
                <a:rPr lang="en-US" sz="1100" b="1" dirty="0" err="1">
                  <a:solidFill>
                    <a:srgbClr val="FFFFFF"/>
                  </a:solidFill>
                </a:rPr>
                <a:t>AlwaysOn</a:t>
              </a:r>
              <a:endParaRPr lang="en-US" sz="1100" b="1" dirty="0">
                <a:solidFill>
                  <a:srgbClr val="FFFFFF"/>
                </a:solidFill>
              </a:endParaRPr>
            </a:p>
          </p:txBody>
        </p:sp>
        <p:grpSp>
          <p:nvGrpSpPr>
            <p:cNvPr id="169" name="Group 168"/>
            <p:cNvGrpSpPr/>
            <p:nvPr/>
          </p:nvGrpSpPr>
          <p:grpSpPr>
            <a:xfrm>
              <a:off x="6893814" y="2164615"/>
              <a:ext cx="2479953" cy="980289"/>
              <a:chOff x="616226" y="1630760"/>
              <a:chExt cx="4596553" cy="1801531"/>
            </a:xfrm>
          </p:grpSpPr>
          <p:sp>
            <p:nvSpPr>
              <p:cNvPr id="189"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a:noFill/>
              </a:ln>
              <a:extLst/>
            </p:spPr>
            <p:txBody>
              <a:bodyPr vert="horz" wrap="square" lIns="68533" tIns="34266" rIns="68533" bIns="34266" numCol="1" anchor="t" anchorCtr="0" compatLnSpc="1">
                <a:prstTxWarp prst="textNoShape">
                  <a:avLst/>
                </a:prstTxWarp>
              </a:bodyPr>
              <a:lstStyle/>
              <a:p>
                <a:pPr defTabSz="685336"/>
                <a:endParaRPr lang="en-US" sz="1350">
                  <a:solidFill>
                    <a:srgbClr val="000000"/>
                  </a:solidFill>
                </a:endParaRPr>
              </a:p>
            </p:txBody>
          </p:sp>
          <p:sp>
            <p:nvSpPr>
              <p:cNvPr id="190"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4"/>
              </a:solidFill>
              <a:ln>
                <a:noFill/>
              </a:ln>
              <a:extLst/>
            </p:spPr>
            <p:txBody>
              <a:bodyPr vert="horz" wrap="square" lIns="68533" tIns="34266" rIns="68533" bIns="34266" numCol="1" anchor="t" anchorCtr="0" compatLnSpc="1">
                <a:prstTxWarp prst="textNoShape">
                  <a:avLst/>
                </a:prstTxWarp>
              </a:bodyPr>
              <a:lstStyle/>
              <a:p>
                <a:pPr defTabSz="685336"/>
                <a:endParaRPr lang="en-US" sz="1350">
                  <a:solidFill>
                    <a:srgbClr val="000000"/>
                  </a:solidFill>
                </a:endParaRPr>
              </a:p>
            </p:txBody>
          </p:sp>
          <p:sp>
            <p:nvSpPr>
              <p:cNvPr id="191"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kern="0">
                  <a:solidFill>
                    <a:srgbClr val="505050"/>
                  </a:solidFill>
                </a:endParaRPr>
              </a:p>
            </p:txBody>
          </p:sp>
          <p:sp>
            <p:nvSpPr>
              <p:cNvPr id="192" name="TextBox 191"/>
              <p:cNvSpPr txBox="1"/>
              <p:nvPr/>
            </p:nvSpPr>
            <p:spPr>
              <a:xfrm>
                <a:off x="1458990" y="2418609"/>
                <a:ext cx="2493770" cy="944183"/>
              </a:xfrm>
              <a:prstGeom prst="rect">
                <a:avLst/>
              </a:prstGeom>
              <a:noFill/>
              <a:ln>
                <a:noFill/>
              </a:ln>
            </p:spPr>
            <p:txBody>
              <a:bodyPr wrap="none" lIns="134352" tIns="107482" rIns="134352" bIns="107482" rtlCol="0">
                <a:spAutoFit/>
              </a:bodyPr>
              <a:lstStyle/>
              <a:p>
                <a:pPr algn="ctr" defTabSz="684689">
                  <a:lnSpc>
                    <a:spcPct val="90000"/>
                  </a:lnSpc>
                  <a:spcAft>
                    <a:spcPts val="441"/>
                  </a:spcAft>
                </a:pPr>
                <a:r>
                  <a:rPr lang="en-US" sz="1050" b="1" kern="0" dirty="0">
                    <a:solidFill>
                      <a:srgbClr val="FFFFFF"/>
                    </a:solidFill>
                  </a:rPr>
                  <a:t>Microsoft Azure </a:t>
                </a:r>
                <a:br>
                  <a:rPr lang="en-US" sz="1050" b="1" kern="0" dirty="0">
                    <a:solidFill>
                      <a:srgbClr val="FFFFFF"/>
                    </a:solidFill>
                  </a:rPr>
                </a:br>
                <a:r>
                  <a:rPr lang="en-US" sz="1050" b="1" kern="0" dirty="0">
                    <a:solidFill>
                      <a:srgbClr val="FFFFFF"/>
                    </a:solidFill>
                  </a:rPr>
                  <a:t>Site Recovery</a:t>
                </a:r>
              </a:p>
            </p:txBody>
          </p:sp>
        </p:grpSp>
        <p:sp>
          <p:nvSpPr>
            <p:cNvPr id="175" name="TextBox 174"/>
            <p:cNvSpPr txBox="1"/>
            <p:nvPr/>
          </p:nvSpPr>
          <p:spPr>
            <a:xfrm>
              <a:off x="7173316" y="4604581"/>
              <a:ext cx="529390" cy="518156"/>
            </a:xfrm>
            <a:prstGeom prst="rect">
              <a:avLst/>
            </a:prstGeom>
            <a:noFill/>
          </p:spPr>
          <p:txBody>
            <a:bodyPr wrap="square" lIns="0" tIns="109653" rIns="0" bIns="109653" rtlCol="0">
              <a:spAutoFit/>
            </a:bodyPr>
            <a:lstStyle/>
            <a:p>
              <a:pPr algn="r" defTabSz="685336">
                <a:lnSpc>
                  <a:spcPct val="90000"/>
                </a:lnSpc>
                <a:spcAft>
                  <a:spcPts val="450"/>
                </a:spcAft>
              </a:pPr>
              <a:r>
                <a:rPr lang="en-US" sz="1050" b="1" kern="0" dirty="0">
                  <a:solidFill>
                    <a:srgbClr val="FFFFFF"/>
                  </a:solidFill>
                </a:rPr>
                <a:t>Primary Site</a:t>
              </a:r>
            </a:p>
          </p:txBody>
        </p:sp>
        <p:grpSp>
          <p:nvGrpSpPr>
            <p:cNvPr id="176" name="Group 175"/>
            <p:cNvGrpSpPr/>
            <p:nvPr/>
          </p:nvGrpSpPr>
          <p:grpSpPr>
            <a:xfrm>
              <a:off x="7750660" y="4369420"/>
              <a:ext cx="521431" cy="836309"/>
              <a:chOff x="13103226" y="2763958"/>
              <a:chExt cx="1039812" cy="1616572"/>
            </a:xfrm>
          </p:grpSpPr>
          <p:sp>
            <p:nvSpPr>
              <p:cNvPr id="180"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8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8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8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8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85"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86"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87"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88"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grpSp>
        <p:sp>
          <p:nvSpPr>
            <p:cNvPr id="177" name="TextBox 176"/>
            <p:cNvSpPr txBox="1"/>
            <p:nvPr/>
          </p:nvSpPr>
          <p:spPr>
            <a:xfrm>
              <a:off x="7792559" y="5013677"/>
              <a:ext cx="437634" cy="110845"/>
            </a:xfrm>
            <a:prstGeom prst="rect">
              <a:avLst/>
            </a:prstGeom>
            <a:noFill/>
          </p:spPr>
          <p:txBody>
            <a:bodyPr wrap="square" lIns="0" tIns="0" rIns="0" bIns="0" rtlCol="0">
              <a:spAutoFit/>
            </a:bodyPr>
            <a:lstStyle/>
            <a:p>
              <a:pPr algn="ctr" defTabSz="685336">
                <a:lnSpc>
                  <a:spcPct val="90000"/>
                </a:lnSpc>
              </a:pPr>
              <a:r>
                <a:rPr lang="en-US" sz="800" dirty="0">
                  <a:solidFill>
                    <a:srgbClr val="FFFFFF"/>
                  </a:solidFill>
                </a:rPr>
                <a:t>Hyper-V</a:t>
              </a:r>
            </a:p>
          </p:txBody>
        </p:sp>
        <p:sp>
          <p:nvSpPr>
            <p:cNvPr id="178" name="Rectangle 177"/>
            <p:cNvSpPr/>
            <p:nvPr/>
          </p:nvSpPr>
          <p:spPr bwMode="auto">
            <a:xfrm>
              <a:off x="7750660" y="4092838"/>
              <a:ext cx="521097" cy="27750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algn="ctr" defTabSz="698880"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9" name="Picture 17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45308" y="4119073"/>
              <a:ext cx="540851" cy="217177"/>
            </a:xfrm>
            <a:prstGeom prst="rect">
              <a:avLst/>
            </a:prstGeom>
          </p:spPr>
        </p:pic>
        <p:grpSp>
          <p:nvGrpSpPr>
            <p:cNvPr id="171" name="Group 170"/>
            <p:cNvGrpSpPr/>
            <p:nvPr/>
          </p:nvGrpSpPr>
          <p:grpSpPr>
            <a:xfrm>
              <a:off x="8779405" y="4966405"/>
              <a:ext cx="123335" cy="238812"/>
              <a:chOff x="7791149" y="4987730"/>
              <a:chExt cx="192916" cy="370370"/>
            </a:xfrm>
          </p:grpSpPr>
          <p:sp>
            <p:nvSpPr>
              <p:cNvPr id="172"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173"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174"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grpSp>
      </p:grpSp>
      <p:sp>
        <p:nvSpPr>
          <p:cNvPr id="2" name="Title 1"/>
          <p:cNvSpPr>
            <a:spLocks noGrp="1"/>
          </p:cNvSpPr>
          <p:nvPr>
            <p:ph type="title" idx="4294967295"/>
          </p:nvPr>
        </p:nvSpPr>
        <p:spPr>
          <a:xfrm>
            <a:off x="996046" y="980369"/>
            <a:ext cx="7180734" cy="663575"/>
          </a:xfrm>
        </p:spPr>
        <p:txBody>
          <a:bodyPr>
            <a:normAutofit/>
          </a:bodyPr>
          <a:lstStyle/>
          <a:p>
            <a:pPr algn="ctr"/>
            <a:r>
              <a:rPr lang="en-US" sz="2399" b="1" dirty="0"/>
              <a:t>On-premises to on-premises protection (site-to-site)</a:t>
            </a:r>
            <a:endParaRPr lang="en-US" sz="1600" b="1" dirty="0"/>
          </a:p>
        </p:txBody>
      </p:sp>
      <p:sp>
        <p:nvSpPr>
          <p:cNvPr id="4" name="Rectangle 3"/>
          <p:cNvSpPr/>
          <p:nvPr/>
        </p:nvSpPr>
        <p:spPr bwMode="auto">
          <a:xfrm>
            <a:off x="2454" y="5431335"/>
            <a:ext cx="12183923" cy="104453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45701" bIns="91403" numCol="1" spcCol="0" rtlCol="0" fromWordArt="0" anchor="b" anchorCtr="0" forceAA="0" compatLnSpc="1">
            <a:prstTxWarp prst="textNoShape">
              <a:avLst/>
            </a:prstTxWarp>
            <a:noAutofit/>
          </a:bodyPr>
          <a:lstStyle/>
          <a:p>
            <a:pPr algn="ctr" defTabSz="913737" fontAlgn="base">
              <a:spcBef>
                <a:spcPct val="0"/>
              </a:spcBef>
              <a:spcAft>
                <a:spcPct val="0"/>
              </a:spcAft>
            </a:pPr>
            <a:endParaRPr lang="en-US" sz="1799"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itle 3"/>
          <p:cNvSpPr txBox="1">
            <a:spLocks/>
          </p:cNvSpPr>
          <p:nvPr/>
        </p:nvSpPr>
        <p:spPr>
          <a:xfrm>
            <a:off x="852664" y="127726"/>
            <a:ext cx="6413353" cy="692268"/>
          </a:xfrm>
          <a:prstGeom prst="rect">
            <a:avLst/>
          </a:prstGeom>
        </p:spPr>
        <p:txBody>
          <a:bodyPr vert="horz" lIns="320040" tIns="152357" rIns="53325" bIns="53325" rtlCol="0" anchor="ctr">
            <a:normAutofit fontScale="90000" lnSpcReduction="10000"/>
          </a:bodyPr>
          <a:lstStyle>
            <a:lvl1pPr>
              <a:lnSpc>
                <a:spcPct val="90000"/>
              </a:lnSpc>
              <a:spcBef>
                <a:spcPct val="0"/>
              </a:spcBef>
              <a:buNone/>
              <a:defRPr lang="en-US" sz="4000" spc="-58" baseline="0" dirty="0">
                <a:solidFill>
                  <a:schemeClr val="bg2"/>
                </a:solidFill>
                <a:latin typeface="Segoe UI Light" pitchFamily="34" charset="0"/>
                <a:ea typeface="Segoe UI" pitchFamily="34" charset="0"/>
                <a:cs typeface="Segoe UI" pitchFamily="34" charset="0"/>
              </a:defRPr>
            </a:lvl1pPr>
          </a:lstStyle>
          <a:p>
            <a:r>
              <a:rPr dirty="0"/>
              <a:t>Orchestrated disaster recovery</a:t>
            </a:r>
          </a:p>
        </p:txBody>
      </p:sp>
      <p:grpSp>
        <p:nvGrpSpPr>
          <p:cNvPr id="3" name="Group 2"/>
          <p:cNvGrpSpPr/>
          <p:nvPr/>
        </p:nvGrpSpPr>
        <p:grpSpPr>
          <a:xfrm>
            <a:off x="2455" y="2393726"/>
            <a:ext cx="6763415" cy="3056371"/>
            <a:chOff x="0" y="2164615"/>
            <a:chExt cx="6766137" cy="3057601"/>
          </a:xfrm>
        </p:grpSpPr>
        <p:sp>
          <p:nvSpPr>
            <p:cNvPr id="51" name="Rectangle 5"/>
            <p:cNvSpPr>
              <a:spLocks noChangeArrowheads="1"/>
            </p:cNvSpPr>
            <p:nvPr/>
          </p:nvSpPr>
          <p:spPr bwMode="auto">
            <a:xfrm>
              <a:off x="2176132" y="4526950"/>
              <a:ext cx="521430" cy="682948"/>
            </a:xfrm>
            <a:prstGeom prst="rect">
              <a:avLst/>
            </a:prstGeom>
            <a:solidFill>
              <a:schemeClr val="bg1">
                <a:lumMod val="6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52" name="Rectangle 5"/>
            <p:cNvSpPr>
              <a:spLocks noChangeArrowheads="1"/>
            </p:cNvSpPr>
            <p:nvPr/>
          </p:nvSpPr>
          <p:spPr bwMode="auto">
            <a:xfrm>
              <a:off x="284086" y="4719309"/>
              <a:ext cx="420294" cy="502907"/>
            </a:xfrm>
            <a:prstGeom prst="rect">
              <a:avLst/>
            </a:prstGeom>
            <a:solidFill>
              <a:schemeClr val="bg2"/>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cxnSp>
          <p:nvCxnSpPr>
            <p:cNvPr id="57" name="Straight Arrow Connector 56"/>
            <p:cNvCxnSpPr>
              <a:stCxn id="106" idx="14"/>
            </p:cNvCxnSpPr>
            <p:nvPr/>
          </p:nvCxnSpPr>
          <p:spPr>
            <a:xfrm>
              <a:off x="917548" y="3121504"/>
              <a:ext cx="2748" cy="957902"/>
            </a:xfrm>
            <a:prstGeom prst="straightConnector1">
              <a:avLst/>
            </a:prstGeom>
            <a:ln w="57150">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2329751" y="3121504"/>
              <a:ext cx="0" cy="977784"/>
            </a:xfrm>
            <a:prstGeom prst="straightConnector1">
              <a:avLst/>
            </a:prstGeom>
            <a:ln w="57150">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619804" y="2164615"/>
              <a:ext cx="2479953" cy="980288"/>
              <a:chOff x="616226" y="1630760"/>
              <a:chExt cx="4596553" cy="1801531"/>
            </a:xfrm>
          </p:grpSpPr>
          <p:sp>
            <p:nvSpPr>
              <p:cNvPr id="106"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a:noFill/>
              </a:ln>
              <a:extLst/>
            </p:spPr>
            <p:txBody>
              <a:bodyPr vert="horz" wrap="square" lIns="68533" tIns="34266" rIns="68533" bIns="34266" numCol="1" anchor="t" anchorCtr="0" compatLnSpc="1">
                <a:prstTxWarp prst="textNoShape">
                  <a:avLst/>
                </a:prstTxWarp>
              </a:bodyPr>
              <a:lstStyle/>
              <a:p>
                <a:pPr defTabSz="685336"/>
                <a:endParaRPr lang="en-US" sz="1350">
                  <a:solidFill>
                    <a:srgbClr val="000000"/>
                  </a:solidFill>
                </a:endParaRPr>
              </a:p>
            </p:txBody>
          </p:sp>
          <p:sp>
            <p:nvSpPr>
              <p:cNvPr id="107"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4"/>
              </a:solidFill>
              <a:ln>
                <a:noFill/>
              </a:ln>
              <a:extLst/>
            </p:spPr>
            <p:txBody>
              <a:bodyPr vert="horz" wrap="square" lIns="68533" tIns="34266" rIns="68533" bIns="34266" numCol="1" anchor="t" anchorCtr="0" compatLnSpc="1">
                <a:prstTxWarp prst="textNoShape">
                  <a:avLst/>
                </a:prstTxWarp>
              </a:bodyPr>
              <a:lstStyle/>
              <a:p>
                <a:pPr defTabSz="685336"/>
                <a:endParaRPr lang="en-US" sz="1350">
                  <a:solidFill>
                    <a:srgbClr val="000000"/>
                  </a:solidFill>
                </a:endParaRPr>
              </a:p>
            </p:txBody>
          </p:sp>
          <p:sp>
            <p:nvSpPr>
              <p:cNvPr id="108"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kern="0">
                  <a:solidFill>
                    <a:srgbClr val="505050"/>
                  </a:solidFill>
                </a:endParaRPr>
              </a:p>
            </p:txBody>
          </p:sp>
          <p:sp>
            <p:nvSpPr>
              <p:cNvPr id="109" name="TextBox 108"/>
              <p:cNvSpPr txBox="1"/>
              <p:nvPr/>
            </p:nvSpPr>
            <p:spPr>
              <a:xfrm>
                <a:off x="1447701" y="2418608"/>
                <a:ext cx="2493770" cy="944184"/>
              </a:xfrm>
              <a:prstGeom prst="rect">
                <a:avLst/>
              </a:prstGeom>
              <a:noFill/>
              <a:ln>
                <a:noFill/>
              </a:ln>
            </p:spPr>
            <p:txBody>
              <a:bodyPr wrap="none" lIns="134352" tIns="107482" rIns="134352" bIns="107482" rtlCol="0">
                <a:spAutoFit/>
              </a:bodyPr>
              <a:lstStyle/>
              <a:p>
                <a:pPr algn="ctr" defTabSz="684689">
                  <a:lnSpc>
                    <a:spcPct val="90000"/>
                  </a:lnSpc>
                  <a:spcAft>
                    <a:spcPts val="441"/>
                  </a:spcAft>
                </a:pPr>
                <a:r>
                  <a:rPr lang="en-US" sz="1050" b="1" kern="0" dirty="0">
                    <a:solidFill>
                      <a:srgbClr val="FFFFFF"/>
                    </a:solidFill>
                  </a:rPr>
                  <a:t>Microsoft Azure </a:t>
                </a:r>
                <a:br>
                  <a:rPr lang="en-US" sz="1050" b="1" kern="0" dirty="0">
                    <a:solidFill>
                      <a:srgbClr val="FFFFFF"/>
                    </a:solidFill>
                  </a:rPr>
                </a:br>
                <a:r>
                  <a:rPr lang="en-US" sz="1050" b="1" kern="0" dirty="0">
                    <a:solidFill>
                      <a:srgbClr val="FFFFFF"/>
                    </a:solidFill>
                  </a:rPr>
                  <a:t>Site Recovery</a:t>
                </a:r>
              </a:p>
            </p:txBody>
          </p:sp>
        </p:grpSp>
        <p:sp>
          <p:nvSpPr>
            <p:cNvPr id="60" name="Left-Right Arrow 59"/>
            <p:cNvSpPr/>
            <p:nvPr/>
          </p:nvSpPr>
          <p:spPr bwMode="auto">
            <a:xfrm>
              <a:off x="1174590" y="4699517"/>
              <a:ext cx="882133" cy="114693"/>
            </a:xfrm>
            <a:prstGeom prst="leftRightArrow">
              <a:avLst>
                <a:gd name="adj1" fmla="val 54971"/>
                <a:gd name="adj2" fmla="val 5021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ctr" anchorCtr="0" forceAA="0" compatLnSpc="1">
              <a:prstTxWarp prst="textNoShape">
                <a:avLst/>
              </a:prstTxWarp>
              <a:noAutofit/>
            </a:bodyPr>
            <a:lstStyle/>
            <a:p>
              <a:pPr algn="ctr" defTabSz="698880" fontAlgn="base">
                <a:lnSpc>
                  <a:spcPct val="90000"/>
                </a:lnSpc>
                <a:spcBef>
                  <a:spcPct val="0"/>
                </a:spcBef>
                <a:spcAft>
                  <a:spcPct val="0"/>
                </a:spcAft>
              </a:pPr>
              <a:endParaRPr lang="en-US" sz="750" dirty="0">
                <a:gradFill>
                  <a:gsLst>
                    <a:gs pos="0">
                      <a:srgbClr val="FFFFFF"/>
                    </a:gs>
                    <a:gs pos="100000">
                      <a:srgbClr val="FFFFFF"/>
                    </a:gs>
                  </a:gsLst>
                  <a:lin ang="5400000" scaled="0"/>
                </a:gradFill>
                <a:ea typeface="Segoe UI" pitchFamily="34" charset="0"/>
                <a:cs typeface="Segoe UI" pitchFamily="34" charset="0"/>
              </a:endParaRPr>
            </a:p>
          </p:txBody>
        </p:sp>
        <p:sp>
          <p:nvSpPr>
            <p:cNvPr id="61" name="TextBox 60"/>
            <p:cNvSpPr txBox="1"/>
            <p:nvPr/>
          </p:nvSpPr>
          <p:spPr>
            <a:xfrm>
              <a:off x="965877" y="3357945"/>
              <a:ext cx="1351909" cy="304822"/>
            </a:xfrm>
            <a:prstGeom prst="rect">
              <a:avLst/>
            </a:prstGeom>
            <a:noFill/>
          </p:spPr>
          <p:txBody>
            <a:bodyPr wrap="square" lIns="134251" tIns="0" rIns="134251" bIns="0" rtlCol="0">
              <a:spAutoFit/>
            </a:bodyPr>
            <a:lstStyle>
              <a:defPPr>
                <a:defRPr lang="en-US"/>
              </a:defPPr>
              <a:lvl1pPr defTabSz="913538">
                <a:lnSpc>
                  <a:spcPct val="90000"/>
                </a:lnSpc>
                <a:spcAft>
                  <a:spcPts val="588"/>
                </a:spcAft>
                <a:defRPr sz="1100">
                  <a:solidFill>
                    <a:srgbClr val="505050"/>
                  </a:solidFill>
                </a:defRPr>
              </a:lvl1pPr>
            </a:lstStyle>
            <a:p>
              <a:pPr algn="ctr"/>
              <a:r>
                <a:rPr lang="en-US" b="1" dirty="0">
                  <a:solidFill>
                    <a:srgbClr val="FFFFFF"/>
                  </a:solidFill>
                </a:rPr>
                <a:t>Orchestration Channel</a:t>
              </a:r>
            </a:p>
          </p:txBody>
        </p:sp>
        <p:sp>
          <p:nvSpPr>
            <p:cNvPr id="62" name="Rectangle 61"/>
            <p:cNvSpPr/>
            <p:nvPr/>
          </p:nvSpPr>
          <p:spPr>
            <a:xfrm>
              <a:off x="1013949" y="4386466"/>
              <a:ext cx="1193784" cy="810879"/>
            </a:xfrm>
            <a:prstGeom prst="rect">
              <a:avLst/>
            </a:prstGeom>
            <a:noFill/>
          </p:spPr>
          <p:txBody>
            <a:bodyPr wrap="square" lIns="134251" tIns="0" rIns="134251" bIns="0" rtlCol="0">
              <a:spAutoFit/>
            </a:bodyPr>
            <a:lstStyle/>
            <a:p>
              <a:pPr algn="ctr" defTabSz="684689">
                <a:lnSpc>
                  <a:spcPct val="90000"/>
                </a:lnSpc>
                <a:spcAft>
                  <a:spcPts val="441"/>
                </a:spcAft>
              </a:pPr>
              <a:r>
                <a:rPr lang="en-US" sz="900" b="1" dirty="0">
                  <a:solidFill>
                    <a:srgbClr val="FFFFFF"/>
                  </a:solidFill>
                </a:rPr>
                <a:t>Replication channels:</a:t>
              </a:r>
            </a:p>
            <a:p>
              <a:pPr algn="ctr" defTabSz="684689">
                <a:lnSpc>
                  <a:spcPct val="90000"/>
                </a:lnSpc>
                <a:spcAft>
                  <a:spcPts val="441"/>
                </a:spcAft>
              </a:pPr>
              <a:r>
                <a:rPr lang="en-US" sz="900" b="1" dirty="0">
                  <a:solidFill>
                    <a:srgbClr val="FFFFFF"/>
                  </a:solidFill>
                </a:rPr>
                <a:t> </a:t>
              </a:r>
              <a:br>
                <a:rPr lang="en-US" sz="900" b="1" dirty="0">
                  <a:solidFill>
                    <a:srgbClr val="FFFFFF"/>
                  </a:solidFill>
                </a:rPr>
              </a:br>
              <a:r>
                <a:rPr lang="en-US" sz="900" b="1" dirty="0">
                  <a:solidFill>
                    <a:srgbClr val="FFFFFF"/>
                  </a:solidFill>
                </a:rPr>
                <a:t>Hyper-V Replica, SQL </a:t>
              </a:r>
              <a:r>
                <a:rPr lang="en-US" sz="900" b="1" dirty="0" err="1">
                  <a:solidFill>
                    <a:srgbClr val="FFFFFF"/>
                  </a:solidFill>
                </a:rPr>
                <a:t>AlwaysOn</a:t>
              </a:r>
              <a:r>
                <a:rPr lang="en-US" sz="900" b="1" dirty="0">
                  <a:solidFill>
                    <a:srgbClr val="FFFFFF"/>
                  </a:solidFill>
                </a:rPr>
                <a:t>, SAN</a:t>
              </a:r>
            </a:p>
          </p:txBody>
        </p:sp>
        <p:sp>
          <p:nvSpPr>
            <p:cNvPr id="92" name="TextBox 91"/>
            <p:cNvSpPr txBox="1"/>
            <p:nvPr/>
          </p:nvSpPr>
          <p:spPr>
            <a:xfrm>
              <a:off x="78856" y="4617281"/>
              <a:ext cx="518608" cy="532391"/>
            </a:xfrm>
            <a:prstGeom prst="rect">
              <a:avLst/>
            </a:prstGeom>
            <a:noFill/>
          </p:spPr>
          <p:txBody>
            <a:bodyPr wrap="square" lIns="0" tIns="109653" rIns="0" bIns="109653" rtlCol="0">
              <a:spAutoFit/>
            </a:bodyPr>
            <a:lstStyle/>
            <a:p>
              <a:pPr defTabSz="685336">
                <a:lnSpc>
                  <a:spcPct val="90000"/>
                </a:lnSpc>
                <a:spcAft>
                  <a:spcPts val="450"/>
                </a:spcAft>
              </a:pPr>
              <a:r>
                <a:rPr lang="en-US" sz="1100" b="1" kern="0" dirty="0">
                  <a:solidFill>
                    <a:srgbClr val="FFFFFF"/>
                  </a:solidFill>
                </a:rPr>
                <a:t>Primary Site</a:t>
              </a:r>
            </a:p>
          </p:txBody>
        </p:sp>
        <p:grpSp>
          <p:nvGrpSpPr>
            <p:cNvPr id="93" name="Group 92"/>
            <p:cNvGrpSpPr/>
            <p:nvPr/>
          </p:nvGrpSpPr>
          <p:grpSpPr>
            <a:xfrm>
              <a:off x="653494" y="4374409"/>
              <a:ext cx="521430" cy="836309"/>
              <a:chOff x="13103226" y="2775830"/>
              <a:chExt cx="1039812" cy="1616572"/>
            </a:xfrm>
          </p:grpSpPr>
          <p:sp>
            <p:nvSpPr>
              <p:cNvPr id="9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9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9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0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0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02"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03"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04"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05"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grpSp>
        <p:sp>
          <p:nvSpPr>
            <p:cNvPr id="94" name="TextBox 93"/>
            <p:cNvSpPr txBox="1"/>
            <p:nvPr/>
          </p:nvSpPr>
          <p:spPr>
            <a:xfrm>
              <a:off x="695393" y="4998671"/>
              <a:ext cx="437634" cy="110845"/>
            </a:xfrm>
            <a:prstGeom prst="rect">
              <a:avLst/>
            </a:prstGeom>
            <a:noFill/>
          </p:spPr>
          <p:txBody>
            <a:bodyPr wrap="square" lIns="0" tIns="0" rIns="0" bIns="0" rtlCol="0">
              <a:spAutoFit/>
            </a:bodyPr>
            <a:lstStyle/>
            <a:p>
              <a:pPr algn="ctr" defTabSz="685336">
                <a:lnSpc>
                  <a:spcPct val="90000"/>
                </a:lnSpc>
              </a:pPr>
              <a:r>
                <a:rPr lang="en-US" sz="800" dirty="0">
                  <a:solidFill>
                    <a:srgbClr val="FFFFFF"/>
                  </a:solidFill>
                </a:rPr>
                <a:t>Hyper-V</a:t>
              </a:r>
            </a:p>
          </p:txBody>
        </p:sp>
        <p:sp>
          <p:nvSpPr>
            <p:cNvPr id="95" name="Rectangle 94"/>
            <p:cNvSpPr/>
            <p:nvPr/>
          </p:nvSpPr>
          <p:spPr bwMode="auto">
            <a:xfrm>
              <a:off x="653494" y="4100486"/>
              <a:ext cx="521096" cy="27750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algn="ctr" defTabSz="698880"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6" name="Picture 9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8142" y="4119073"/>
              <a:ext cx="540850" cy="217177"/>
            </a:xfrm>
            <a:prstGeom prst="rect">
              <a:avLst/>
            </a:prstGeom>
          </p:spPr>
        </p:pic>
        <p:sp>
          <p:nvSpPr>
            <p:cNvPr id="77" name="TextBox 76"/>
            <p:cNvSpPr txBox="1"/>
            <p:nvPr/>
          </p:nvSpPr>
          <p:spPr>
            <a:xfrm>
              <a:off x="2654783" y="4604581"/>
              <a:ext cx="619630" cy="532391"/>
            </a:xfrm>
            <a:prstGeom prst="rect">
              <a:avLst/>
            </a:prstGeom>
            <a:noFill/>
          </p:spPr>
          <p:txBody>
            <a:bodyPr wrap="square" lIns="0" tIns="109653" rIns="0" bIns="109653"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l" defTabSz="685336"/>
              <a:r>
                <a:rPr lang="en-US" sz="1100" b="1" dirty="0">
                  <a:solidFill>
                    <a:srgbClr val="FFFFFF"/>
                  </a:solidFill>
                </a:rPr>
                <a:t>Recovery Site</a:t>
              </a:r>
            </a:p>
          </p:txBody>
        </p:sp>
        <p:grpSp>
          <p:nvGrpSpPr>
            <p:cNvPr id="78" name="Group 77"/>
            <p:cNvGrpSpPr/>
            <p:nvPr/>
          </p:nvGrpSpPr>
          <p:grpSpPr>
            <a:xfrm>
              <a:off x="2057418" y="4377337"/>
              <a:ext cx="521431" cy="832561"/>
              <a:chOff x="13103226" y="2775830"/>
              <a:chExt cx="1039812" cy="1616572"/>
            </a:xfrm>
          </p:grpSpPr>
          <p:sp>
            <p:nvSpPr>
              <p:cNvPr id="83"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84"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85"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86"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87"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88"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89"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90"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91"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grpSp>
        <p:sp>
          <p:nvSpPr>
            <p:cNvPr id="79" name="TextBox 78"/>
            <p:cNvSpPr txBox="1"/>
            <p:nvPr/>
          </p:nvSpPr>
          <p:spPr>
            <a:xfrm>
              <a:off x="2099317" y="4998472"/>
              <a:ext cx="437633" cy="110845"/>
            </a:xfrm>
            <a:prstGeom prst="rect">
              <a:avLst/>
            </a:prstGeom>
            <a:noFill/>
          </p:spPr>
          <p:txBody>
            <a:bodyPr wrap="square" lIns="0" tIns="0" rIns="0" bIns="0" rtlCol="0">
              <a:spAutoFit/>
            </a:bodyPr>
            <a:lstStyle/>
            <a:p>
              <a:pPr algn="ctr" defTabSz="685336">
                <a:lnSpc>
                  <a:spcPct val="90000"/>
                </a:lnSpc>
              </a:pPr>
              <a:r>
                <a:rPr lang="en-US" sz="800" dirty="0">
                  <a:solidFill>
                    <a:srgbClr val="FFFFFF"/>
                  </a:solidFill>
                </a:rPr>
                <a:t>Hyper-V</a:t>
              </a:r>
            </a:p>
          </p:txBody>
        </p:sp>
        <p:sp>
          <p:nvSpPr>
            <p:cNvPr id="81" name="Rectangle 80"/>
            <p:cNvSpPr/>
            <p:nvPr/>
          </p:nvSpPr>
          <p:spPr bwMode="auto">
            <a:xfrm>
              <a:off x="2056724" y="4098668"/>
              <a:ext cx="522124" cy="27750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algn="ctr" defTabSz="698880"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p:cNvGrpSpPr/>
            <p:nvPr/>
          </p:nvGrpSpPr>
          <p:grpSpPr>
            <a:xfrm>
              <a:off x="134005" y="4966567"/>
              <a:ext cx="123335" cy="238812"/>
              <a:chOff x="7791149" y="4987730"/>
              <a:chExt cx="192916" cy="370370"/>
            </a:xfrm>
          </p:grpSpPr>
          <p:sp>
            <p:nvSpPr>
              <p:cNvPr id="74"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75"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76"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grpSp>
        <p:grpSp>
          <p:nvGrpSpPr>
            <p:cNvPr id="66" name="Group 65"/>
            <p:cNvGrpSpPr/>
            <p:nvPr/>
          </p:nvGrpSpPr>
          <p:grpSpPr>
            <a:xfrm>
              <a:off x="0" y="4967602"/>
              <a:ext cx="123335" cy="238812"/>
              <a:chOff x="7791149" y="4987730"/>
              <a:chExt cx="192916" cy="370370"/>
            </a:xfrm>
          </p:grpSpPr>
          <p:sp>
            <p:nvSpPr>
              <p:cNvPr id="7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7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7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grpSp>
        <p:grpSp>
          <p:nvGrpSpPr>
            <p:cNvPr id="67" name="Group 66"/>
            <p:cNvGrpSpPr/>
            <p:nvPr/>
          </p:nvGrpSpPr>
          <p:grpSpPr>
            <a:xfrm>
              <a:off x="2881617" y="4961461"/>
              <a:ext cx="123335" cy="238812"/>
              <a:chOff x="7791149" y="4987730"/>
              <a:chExt cx="192916" cy="370370"/>
            </a:xfrm>
          </p:grpSpPr>
          <p:sp>
            <p:nvSpPr>
              <p:cNvPr id="68"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69"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70"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grpSp>
        <p:sp>
          <p:nvSpPr>
            <p:cNvPr id="288" name="Rectangle 5"/>
            <p:cNvSpPr>
              <a:spLocks noChangeArrowheads="1"/>
            </p:cNvSpPr>
            <p:nvPr/>
          </p:nvSpPr>
          <p:spPr bwMode="auto">
            <a:xfrm>
              <a:off x="3767940" y="4709358"/>
              <a:ext cx="420294" cy="502907"/>
            </a:xfrm>
            <a:prstGeom prst="rect">
              <a:avLst/>
            </a:prstGeom>
            <a:solidFill>
              <a:schemeClr val="bg2"/>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36" name="Rectangle 5"/>
            <p:cNvSpPr>
              <a:spLocks noChangeArrowheads="1"/>
            </p:cNvSpPr>
            <p:nvPr/>
          </p:nvSpPr>
          <p:spPr bwMode="auto">
            <a:xfrm>
              <a:off x="5714738" y="4526950"/>
              <a:ext cx="521430" cy="682948"/>
            </a:xfrm>
            <a:prstGeom prst="rect">
              <a:avLst/>
            </a:prstGeom>
            <a:solidFill>
              <a:schemeClr val="bg1">
                <a:lumMod val="6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grpSp>
          <p:nvGrpSpPr>
            <p:cNvPr id="239" name="Group 238"/>
            <p:cNvGrpSpPr/>
            <p:nvPr/>
          </p:nvGrpSpPr>
          <p:grpSpPr>
            <a:xfrm>
              <a:off x="4058519" y="2164615"/>
              <a:ext cx="2479953" cy="980288"/>
              <a:chOff x="616226" y="1630760"/>
              <a:chExt cx="4596553" cy="1801531"/>
            </a:xfrm>
          </p:grpSpPr>
          <p:sp>
            <p:nvSpPr>
              <p:cNvPr id="283"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a:noFill/>
              </a:ln>
              <a:extLst/>
            </p:spPr>
            <p:txBody>
              <a:bodyPr vert="horz" wrap="square" lIns="68533" tIns="34266" rIns="68533" bIns="34266" numCol="1" anchor="t" anchorCtr="0" compatLnSpc="1">
                <a:prstTxWarp prst="textNoShape">
                  <a:avLst/>
                </a:prstTxWarp>
              </a:bodyPr>
              <a:lstStyle/>
              <a:p>
                <a:pPr defTabSz="685336"/>
                <a:endParaRPr lang="en-US" sz="1350">
                  <a:solidFill>
                    <a:srgbClr val="000000"/>
                  </a:solidFill>
                </a:endParaRPr>
              </a:p>
            </p:txBody>
          </p:sp>
          <p:sp>
            <p:nvSpPr>
              <p:cNvPr id="284"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4"/>
              </a:solidFill>
              <a:ln>
                <a:noFill/>
              </a:ln>
              <a:extLst/>
            </p:spPr>
            <p:txBody>
              <a:bodyPr vert="horz" wrap="square" lIns="68533" tIns="34266" rIns="68533" bIns="34266" numCol="1" anchor="t" anchorCtr="0" compatLnSpc="1">
                <a:prstTxWarp prst="textNoShape">
                  <a:avLst/>
                </a:prstTxWarp>
              </a:bodyPr>
              <a:lstStyle/>
              <a:p>
                <a:pPr defTabSz="685336"/>
                <a:endParaRPr lang="en-US" sz="1350">
                  <a:solidFill>
                    <a:srgbClr val="000000"/>
                  </a:solidFill>
                </a:endParaRPr>
              </a:p>
            </p:txBody>
          </p:sp>
          <p:sp>
            <p:nvSpPr>
              <p:cNvPr id="285"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kern="0">
                  <a:solidFill>
                    <a:srgbClr val="505050"/>
                  </a:solidFill>
                </a:endParaRPr>
              </a:p>
            </p:txBody>
          </p:sp>
          <p:sp>
            <p:nvSpPr>
              <p:cNvPr id="286" name="TextBox 285"/>
              <p:cNvSpPr txBox="1"/>
              <p:nvPr/>
            </p:nvSpPr>
            <p:spPr>
              <a:xfrm>
                <a:off x="1447701" y="2418608"/>
                <a:ext cx="2493770" cy="944184"/>
              </a:xfrm>
              <a:prstGeom prst="rect">
                <a:avLst/>
              </a:prstGeom>
              <a:noFill/>
              <a:ln>
                <a:noFill/>
              </a:ln>
            </p:spPr>
            <p:txBody>
              <a:bodyPr wrap="none" lIns="134352" tIns="107482" rIns="134352" bIns="107482" rtlCol="0">
                <a:spAutoFit/>
              </a:bodyPr>
              <a:lstStyle/>
              <a:p>
                <a:pPr algn="ctr" defTabSz="684689">
                  <a:lnSpc>
                    <a:spcPct val="90000"/>
                  </a:lnSpc>
                  <a:spcAft>
                    <a:spcPts val="441"/>
                  </a:spcAft>
                </a:pPr>
                <a:r>
                  <a:rPr lang="en-US" sz="1050" b="1" kern="0" dirty="0">
                    <a:solidFill>
                      <a:srgbClr val="FFFFFF"/>
                    </a:solidFill>
                  </a:rPr>
                  <a:t>Microsoft Azure </a:t>
                </a:r>
                <a:br>
                  <a:rPr lang="en-US" sz="1050" b="1" kern="0" dirty="0">
                    <a:solidFill>
                      <a:srgbClr val="FFFFFF"/>
                    </a:solidFill>
                  </a:rPr>
                </a:br>
                <a:r>
                  <a:rPr lang="en-US" sz="1050" b="1" kern="0" dirty="0">
                    <a:solidFill>
                      <a:srgbClr val="FFFFFF"/>
                    </a:solidFill>
                  </a:rPr>
                  <a:t>Site Recovery</a:t>
                </a:r>
              </a:p>
            </p:txBody>
          </p:sp>
        </p:grpSp>
        <p:sp>
          <p:nvSpPr>
            <p:cNvPr id="240" name="Left-Right Arrow 239"/>
            <p:cNvSpPr/>
            <p:nvPr/>
          </p:nvSpPr>
          <p:spPr bwMode="auto">
            <a:xfrm>
              <a:off x="4713196" y="4699517"/>
              <a:ext cx="882133" cy="114693"/>
            </a:xfrm>
            <a:prstGeom prst="leftRightArrow">
              <a:avLst>
                <a:gd name="adj1" fmla="val 54971"/>
                <a:gd name="adj2" fmla="val 50215"/>
              </a:avLst>
            </a:prstGeom>
            <a:solidFill>
              <a:srgbClr val="EC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ctr" anchorCtr="0" forceAA="0" compatLnSpc="1">
              <a:prstTxWarp prst="textNoShape">
                <a:avLst/>
              </a:prstTxWarp>
              <a:noAutofit/>
            </a:bodyPr>
            <a:lstStyle/>
            <a:p>
              <a:pPr algn="ctr" defTabSz="698880" fontAlgn="base">
                <a:lnSpc>
                  <a:spcPct val="90000"/>
                </a:lnSpc>
                <a:spcBef>
                  <a:spcPct val="0"/>
                </a:spcBef>
                <a:spcAft>
                  <a:spcPct val="0"/>
                </a:spcAft>
              </a:pPr>
              <a:endParaRPr lang="en-US" sz="750"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a:xfrm>
              <a:off x="4674811" y="4044114"/>
              <a:ext cx="1030204" cy="623499"/>
            </a:xfrm>
            <a:prstGeom prst="rect">
              <a:avLst/>
            </a:prstGeom>
            <a:noFill/>
          </p:spPr>
          <p:txBody>
            <a:bodyPr wrap="square" lIns="134251" tIns="0" rIns="134251" bIns="0" rtlCol="0">
              <a:spAutoFit/>
            </a:bodyPr>
            <a:lstStyle/>
            <a:p>
              <a:pPr algn="ctr" defTabSz="684689">
                <a:lnSpc>
                  <a:spcPct val="90000"/>
                </a:lnSpc>
                <a:spcAft>
                  <a:spcPts val="441"/>
                </a:spcAft>
              </a:pPr>
              <a:r>
                <a:rPr lang="en-US" sz="900" b="1" dirty="0">
                  <a:solidFill>
                    <a:srgbClr val="FFFFFF"/>
                  </a:solidFill>
                </a:rPr>
                <a:t>Orchestration and Replication channel: InMage Scout</a:t>
              </a:r>
            </a:p>
          </p:txBody>
        </p:sp>
        <p:sp>
          <p:nvSpPr>
            <p:cNvPr id="243" name="TextBox 242"/>
            <p:cNvSpPr txBox="1"/>
            <p:nvPr/>
          </p:nvSpPr>
          <p:spPr>
            <a:xfrm>
              <a:off x="3668497" y="4604581"/>
              <a:ext cx="563713" cy="532391"/>
            </a:xfrm>
            <a:prstGeom prst="rect">
              <a:avLst/>
            </a:prstGeom>
            <a:noFill/>
          </p:spPr>
          <p:txBody>
            <a:bodyPr wrap="square" lIns="0" tIns="109653" rIns="0" bIns="109653" rtlCol="0">
              <a:spAutoFit/>
            </a:bodyPr>
            <a:lstStyle/>
            <a:p>
              <a:pPr defTabSz="685336">
                <a:lnSpc>
                  <a:spcPct val="90000"/>
                </a:lnSpc>
                <a:spcAft>
                  <a:spcPts val="450"/>
                </a:spcAft>
              </a:pPr>
              <a:r>
                <a:rPr lang="en-US" sz="1100" b="1" kern="0" dirty="0">
                  <a:solidFill>
                    <a:srgbClr val="FFFFFF"/>
                  </a:solidFill>
                </a:rPr>
                <a:t>Primary Site</a:t>
              </a:r>
            </a:p>
          </p:txBody>
        </p:sp>
        <p:sp>
          <p:nvSpPr>
            <p:cNvPr id="274" name="Rectangle 5"/>
            <p:cNvSpPr>
              <a:spLocks noChangeArrowheads="1"/>
            </p:cNvSpPr>
            <p:nvPr/>
          </p:nvSpPr>
          <p:spPr bwMode="auto">
            <a:xfrm>
              <a:off x="4192100" y="4374409"/>
              <a:ext cx="521431" cy="836309"/>
            </a:xfrm>
            <a:prstGeom prst="rect">
              <a:avLst/>
            </a:prstGeom>
            <a:solidFill>
              <a:srgbClr val="00B294"/>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75" name="Freeform 6"/>
            <p:cNvSpPr>
              <a:spLocks/>
            </p:cNvSpPr>
            <p:nvPr/>
          </p:nvSpPr>
          <p:spPr bwMode="auto">
            <a:xfrm>
              <a:off x="4247949" y="4459487"/>
              <a:ext cx="409733" cy="74309"/>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76" name="Freeform 7"/>
            <p:cNvSpPr>
              <a:spLocks/>
            </p:cNvSpPr>
            <p:nvPr/>
          </p:nvSpPr>
          <p:spPr bwMode="auto">
            <a:xfrm>
              <a:off x="4247949" y="4590874"/>
              <a:ext cx="409733" cy="74309"/>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77" name="Freeform 8"/>
            <p:cNvSpPr>
              <a:spLocks/>
            </p:cNvSpPr>
            <p:nvPr/>
          </p:nvSpPr>
          <p:spPr bwMode="auto">
            <a:xfrm>
              <a:off x="4247949" y="4721183"/>
              <a:ext cx="409733" cy="74309"/>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78" name="Freeform 9"/>
            <p:cNvSpPr>
              <a:spLocks/>
            </p:cNvSpPr>
            <p:nvPr/>
          </p:nvSpPr>
          <p:spPr bwMode="auto">
            <a:xfrm>
              <a:off x="4247949" y="4852570"/>
              <a:ext cx="409733" cy="74309"/>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79" name="Oval 14"/>
            <p:cNvSpPr>
              <a:spLocks noChangeArrowheads="1"/>
            </p:cNvSpPr>
            <p:nvPr/>
          </p:nvSpPr>
          <p:spPr bwMode="auto">
            <a:xfrm>
              <a:off x="4579389" y="4475103"/>
              <a:ext cx="39669" cy="40924"/>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80" name="Oval 15"/>
            <p:cNvSpPr>
              <a:spLocks noChangeArrowheads="1"/>
            </p:cNvSpPr>
            <p:nvPr/>
          </p:nvSpPr>
          <p:spPr bwMode="auto">
            <a:xfrm>
              <a:off x="4579389" y="4606490"/>
              <a:ext cx="39669" cy="40924"/>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81" name="Oval 16"/>
            <p:cNvSpPr>
              <a:spLocks noChangeArrowheads="1"/>
            </p:cNvSpPr>
            <p:nvPr/>
          </p:nvSpPr>
          <p:spPr bwMode="auto">
            <a:xfrm>
              <a:off x="4579389" y="4737876"/>
              <a:ext cx="39669" cy="40924"/>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82" name="Oval 17"/>
            <p:cNvSpPr>
              <a:spLocks noChangeArrowheads="1"/>
            </p:cNvSpPr>
            <p:nvPr/>
          </p:nvSpPr>
          <p:spPr bwMode="auto">
            <a:xfrm>
              <a:off x="4579389" y="4869263"/>
              <a:ext cx="39669" cy="40924"/>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45" name="TextBox 244"/>
            <p:cNvSpPr txBox="1"/>
            <p:nvPr/>
          </p:nvSpPr>
          <p:spPr>
            <a:xfrm>
              <a:off x="4234026" y="4976157"/>
              <a:ext cx="437634" cy="221688"/>
            </a:xfrm>
            <a:prstGeom prst="rect">
              <a:avLst/>
            </a:prstGeom>
            <a:noFill/>
          </p:spPr>
          <p:txBody>
            <a:bodyPr wrap="square" lIns="0" tIns="0" rIns="0" bIns="0" rtlCol="0">
              <a:spAutoFit/>
            </a:bodyPr>
            <a:lstStyle/>
            <a:p>
              <a:pPr algn="ctr" defTabSz="685336">
                <a:lnSpc>
                  <a:spcPct val="90000"/>
                </a:lnSpc>
              </a:pPr>
              <a:r>
                <a:rPr lang="en-US" sz="800" dirty="0">
                  <a:solidFill>
                    <a:srgbClr val="FFFFFF"/>
                  </a:solidFill>
                </a:rPr>
                <a:t>VMware / Physical</a:t>
              </a:r>
              <a:endParaRPr lang="en-US" sz="900" dirty="0">
                <a:solidFill>
                  <a:srgbClr val="FFFFFF"/>
                </a:solidFill>
              </a:endParaRPr>
            </a:p>
          </p:txBody>
        </p:sp>
        <p:sp>
          <p:nvSpPr>
            <p:cNvPr id="246" name="Rectangle 245"/>
            <p:cNvSpPr/>
            <p:nvPr/>
          </p:nvSpPr>
          <p:spPr bwMode="auto">
            <a:xfrm>
              <a:off x="4192100" y="4100486"/>
              <a:ext cx="521097" cy="277508"/>
            </a:xfrm>
            <a:prstGeom prst="rect">
              <a:avLst/>
            </a:prstGeom>
            <a:solidFill>
              <a:srgbClr val="EC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algn="ctr" defTabSz="698880"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TextBox 246"/>
            <p:cNvSpPr txBox="1"/>
            <p:nvPr/>
          </p:nvSpPr>
          <p:spPr>
            <a:xfrm>
              <a:off x="6160207" y="4604581"/>
              <a:ext cx="605930" cy="532391"/>
            </a:xfrm>
            <a:prstGeom prst="rect">
              <a:avLst/>
            </a:prstGeom>
            <a:noFill/>
          </p:spPr>
          <p:txBody>
            <a:bodyPr wrap="square" lIns="0" tIns="109653" rIns="0" bIns="109653"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l" defTabSz="685336"/>
              <a:r>
                <a:rPr lang="en-US" sz="1100" b="1" dirty="0">
                  <a:solidFill>
                    <a:srgbClr val="FFFFFF"/>
                  </a:solidFill>
                </a:rPr>
                <a:t>Recovery Site</a:t>
              </a:r>
            </a:p>
          </p:txBody>
        </p:sp>
        <p:sp>
          <p:nvSpPr>
            <p:cNvPr id="265" name="Rectangle 5"/>
            <p:cNvSpPr>
              <a:spLocks noChangeArrowheads="1"/>
            </p:cNvSpPr>
            <p:nvPr/>
          </p:nvSpPr>
          <p:spPr bwMode="auto">
            <a:xfrm>
              <a:off x="5596023" y="4377337"/>
              <a:ext cx="521431" cy="832561"/>
            </a:xfrm>
            <a:prstGeom prst="rect">
              <a:avLst/>
            </a:prstGeom>
            <a:solidFill>
              <a:srgbClr val="00B294"/>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66" name="Freeform 6"/>
            <p:cNvSpPr>
              <a:spLocks/>
            </p:cNvSpPr>
            <p:nvPr/>
          </p:nvSpPr>
          <p:spPr bwMode="auto">
            <a:xfrm>
              <a:off x="5651872" y="4462034"/>
              <a:ext cx="409733" cy="7397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67" name="Freeform 7"/>
            <p:cNvSpPr>
              <a:spLocks/>
            </p:cNvSpPr>
            <p:nvPr/>
          </p:nvSpPr>
          <p:spPr bwMode="auto">
            <a:xfrm>
              <a:off x="5651872" y="4592832"/>
              <a:ext cx="409733" cy="7397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68" name="Freeform 8"/>
            <p:cNvSpPr>
              <a:spLocks/>
            </p:cNvSpPr>
            <p:nvPr/>
          </p:nvSpPr>
          <p:spPr bwMode="auto">
            <a:xfrm>
              <a:off x="5651872" y="4722557"/>
              <a:ext cx="409733" cy="7397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69" name="Freeform 9"/>
            <p:cNvSpPr>
              <a:spLocks/>
            </p:cNvSpPr>
            <p:nvPr/>
          </p:nvSpPr>
          <p:spPr bwMode="auto">
            <a:xfrm>
              <a:off x="5651872" y="4853355"/>
              <a:ext cx="409733" cy="7397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70" name="Oval 14"/>
            <p:cNvSpPr>
              <a:spLocks noChangeArrowheads="1"/>
            </p:cNvSpPr>
            <p:nvPr/>
          </p:nvSpPr>
          <p:spPr bwMode="auto">
            <a:xfrm>
              <a:off x="5983312" y="4477580"/>
              <a:ext cx="39669" cy="40740"/>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71" name="Oval 15"/>
            <p:cNvSpPr>
              <a:spLocks noChangeArrowheads="1"/>
            </p:cNvSpPr>
            <p:nvPr/>
          </p:nvSpPr>
          <p:spPr bwMode="auto">
            <a:xfrm>
              <a:off x="5983312" y="4608377"/>
              <a:ext cx="39669" cy="40740"/>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72" name="Oval 16"/>
            <p:cNvSpPr>
              <a:spLocks noChangeArrowheads="1"/>
            </p:cNvSpPr>
            <p:nvPr/>
          </p:nvSpPr>
          <p:spPr bwMode="auto">
            <a:xfrm>
              <a:off x="5983312" y="4739175"/>
              <a:ext cx="39669" cy="40740"/>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73" name="Oval 17"/>
            <p:cNvSpPr>
              <a:spLocks noChangeArrowheads="1"/>
            </p:cNvSpPr>
            <p:nvPr/>
          </p:nvSpPr>
          <p:spPr bwMode="auto">
            <a:xfrm>
              <a:off x="5983312" y="4869973"/>
              <a:ext cx="39669" cy="40740"/>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50" name="Rectangle 249"/>
            <p:cNvSpPr/>
            <p:nvPr/>
          </p:nvSpPr>
          <p:spPr bwMode="auto">
            <a:xfrm>
              <a:off x="5595330" y="4098668"/>
              <a:ext cx="522124" cy="277508"/>
            </a:xfrm>
            <a:prstGeom prst="rect">
              <a:avLst/>
            </a:prstGeom>
            <a:solidFill>
              <a:srgbClr val="EC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algn="ctr" defTabSz="698880"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51" name="Group 250"/>
            <p:cNvGrpSpPr/>
            <p:nvPr/>
          </p:nvGrpSpPr>
          <p:grpSpPr>
            <a:xfrm>
              <a:off x="3672611" y="4966567"/>
              <a:ext cx="123335" cy="238812"/>
              <a:chOff x="7791149" y="4987730"/>
              <a:chExt cx="192916" cy="370370"/>
            </a:xfrm>
          </p:grpSpPr>
          <p:sp>
            <p:nvSpPr>
              <p:cNvPr id="262"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263"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264"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grpSp>
        <p:grpSp>
          <p:nvGrpSpPr>
            <p:cNvPr id="252" name="Group 251"/>
            <p:cNvGrpSpPr/>
            <p:nvPr/>
          </p:nvGrpSpPr>
          <p:grpSpPr>
            <a:xfrm>
              <a:off x="3538606" y="4967602"/>
              <a:ext cx="123335" cy="238812"/>
              <a:chOff x="7791149" y="4987730"/>
              <a:chExt cx="192916" cy="370370"/>
            </a:xfrm>
          </p:grpSpPr>
          <p:sp>
            <p:nvSpPr>
              <p:cNvPr id="25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26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26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grpSp>
        <p:grpSp>
          <p:nvGrpSpPr>
            <p:cNvPr id="253" name="Group 252"/>
            <p:cNvGrpSpPr/>
            <p:nvPr/>
          </p:nvGrpSpPr>
          <p:grpSpPr>
            <a:xfrm>
              <a:off x="6588079" y="4950406"/>
              <a:ext cx="123335" cy="238812"/>
              <a:chOff x="7791149" y="4987730"/>
              <a:chExt cx="192916" cy="370370"/>
            </a:xfrm>
          </p:grpSpPr>
          <p:sp>
            <p:nvSpPr>
              <p:cNvPr id="256"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257"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258"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grpSp>
        <p:sp>
          <p:nvSpPr>
            <p:cNvPr id="254" name="TextBox 253"/>
            <p:cNvSpPr txBox="1"/>
            <p:nvPr/>
          </p:nvSpPr>
          <p:spPr>
            <a:xfrm>
              <a:off x="5645103" y="4119073"/>
              <a:ext cx="437633" cy="221688"/>
            </a:xfrm>
            <a:prstGeom prst="rect">
              <a:avLst/>
            </a:prstGeom>
            <a:noFill/>
          </p:spPr>
          <p:txBody>
            <a:bodyPr wrap="square" lIns="0" tIns="0" rIns="0" bIns="0" rtlCol="0">
              <a:spAutoFit/>
            </a:bodyPr>
            <a:lstStyle/>
            <a:p>
              <a:pPr algn="ctr" defTabSz="685336">
                <a:lnSpc>
                  <a:spcPct val="90000"/>
                </a:lnSpc>
              </a:pPr>
              <a:r>
                <a:rPr lang="en-US" sz="800" dirty="0" err="1">
                  <a:solidFill>
                    <a:srgbClr val="FFFFFF"/>
                  </a:solidFill>
                </a:rPr>
                <a:t>InMage</a:t>
              </a:r>
              <a:r>
                <a:rPr lang="en-US" sz="800" dirty="0">
                  <a:solidFill>
                    <a:srgbClr val="FFFFFF"/>
                  </a:solidFill>
                </a:rPr>
                <a:t> Scout</a:t>
              </a:r>
            </a:p>
          </p:txBody>
        </p:sp>
        <p:sp>
          <p:nvSpPr>
            <p:cNvPr id="255" name="TextBox 254"/>
            <p:cNvSpPr txBox="1"/>
            <p:nvPr/>
          </p:nvSpPr>
          <p:spPr>
            <a:xfrm>
              <a:off x="4225301" y="4119073"/>
              <a:ext cx="437633" cy="221688"/>
            </a:xfrm>
            <a:prstGeom prst="rect">
              <a:avLst/>
            </a:prstGeom>
            <a:noFill/>
          </p:spPr>
          <p:txBody>
            <a:bodyPr wrap="square" lIns="0" tIns="0" rIns="0" bIns="0" rtlCol="0">
              <a:spAutoFit/>
            </a:bodyPr>
            <a:lstStyle/>
            <a:p>
              <a:pPr algn="ctr" defTabSz="685336">
                <a:lnSpc>
                  <a:spcPct val="90000"/>
                </a:lnSpc>
              </a:pPr>
              <a:r>
                <a:rPr lang="en-US" sz="800" dirty="0" err="1">
                  <a:solidFill>
                    <a:srgbClr val="FFFFFF"/>
                  </a:solidFill>
                </a:rPr>
                <a:t>InMage</a:t>
              </a:r>
              <a:r>
                <a:rPr lang="en-US" sz="800" dirty="0">
                  <a:solidFill>
                    <a:srgbClr val="FFFFFF"/>
                  </a:solidFill>
                </a:rPr>
                <a:t> Scout</a:t>
              </a:r>
            </a:p>
          </p:txBody>
        </p:sp>
        <p:pic>
          <p:nvPicPr>
            <p:cNvPr id="196" name="Picture 19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7277" y="4119073"/>
              <a:ext cx="540850" cy="217177"/>
            </a:xfrm>
            <a:prstGeom prst="rect">
              <a:avLst/>
            </a:prstGeom>
          </p:spPr>
        </p:pic>
      </p:grpSp>
      <p:grpSp>
        <p:nvGrpSpPr>
          <p:cNvPr id="6" name="Group 5"/>
          <p:cNvGrpSpPr/>
          <p:nvPr/>
        </p:nvGrpSpPr>
        <p:grpSpPr>
          <a:xfrm>
            <a:off x="1825971" y="5446701"/>
            <a:ext cx="8535301" cy="1033795"/>
            <a:chOff x="1824250" y="5218819"/>
            <a:chExt cx="8538735" cy="1034211"/>
          </a:xfrm>
        </p:grpSpPr>
        <p:sp>
          <p:nvSpPr>
            <p:cNvPr id="150" name="Rectangle 149"/>
            <p:cNvSpPr/>
            <p:nvPr/>
          </p:nvSpPr>
          <p:spPr bwMode="auto">
            <a:xfrm>
              <a:off x="1824250" y="5329941"/>
              <a:ext cx="8538735" cy="85783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35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algn="ctr" defTabSz="698880" fontAlgn="base">
                <a:lnSpc>
                  <a:spcPct val="90000"/>
                </a:lnSpc>
                <a:spcBef>
                  <a:spcPct val="0"/>
                </a:spcBef>
                <a:spcAft>
                  <a:spcPct val="0"/>
                </a:spcAft>
                <a:defRPr/>
              </a:pPr>
              <a:endParaRPr lang="en-US" sz="17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p:cNvSpPr/>
            <p:nvPr/>
          </p:nvSpPr>
          <p:spPr>
            <a:xfrm>
              <a:off x="2012971" y="5218819"/>
              <a:ext cx="3618298" cy="9735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6895" tIns="109514" rIns="0" bIns="136895" numCol="1" rtlCol="0" anchor="t" anchorCtr="0" compatLnSpc="1">
              <a:prstTxWarp prst="textNoShape">
                <a:avLst/>
              </a:prstTxWarp>
            </a:bodyPr>
            <a:lstStyle/>
            <a:p>
              <a:pPr defTabSz="697949" fontAlgn="base">
                <a:lnSpc>
                  <a:spcPct val="90000"/>
                </a:lnSpc>
                <a:spcAft>
                  <a:spcPts val="450"/>
                </a:spcAft>
              </a:pPr>
              <a:r>
                <a:rPr lang="en-US" sz="1350" dirty="0">
                  <a:solidFill>
                    <a:srgbClr val="FFFFFF"/>
                  </a:solidFill>
                  <a:latin typeface="Segoe UI Light"/>
                </a:rPr>
                <a:t>Key features include:</a:t>
              </a:r>
            </a:p>
            <a:p>
              <a:pPr defTabSz="697949" fontAlgn="base">
                <a:lnSpc>
                  <a:spcPct val="90000"/>
                </a:lnSpc>
                <a:spcAft>
                  <a:spcPts val="450"/>
                </a:spcAft>
              </a:pPr>
              <a:endParaRPr lang="en-US" sz="100" dirty="0">
                <a:solidFill>
                  <a:srgbClr val="FFFFFF"/>
                </a:solidFill>
                <a:cs typeface="Segoe UI" panose="020B0502040204020203" pitchFamily="34" charset="0"/>
              </a:endParaRPr>
            </a:p>
            <a:p>
              <a:pPr defTabSz="697949" fontAlgn="base">
                <a:lnSpc>
                  <a:spcPct val="90000"/>
                </a:lnSpc>
                <a:spcAft>
                  <a:spcPts val="450"/>
                </a:spcAft>
              </a:pPr>
              <a:r>
                <a:rPr lang="en-US" sz="1000" dirty="0">
                  <a:solidFill>
                    <a:srgbClr val="FFFFFF"/>
                  </a:solidFill>
                  <a:cs typeface="Segoe UI" panose="020B0502040204020203" pitchFamily="34" charset="0"/>
                </a:rPr>
                <a:t>Automated VM protection and replication</a:t>
              </a:r>
            </a:p>
            <a:p>
              <a:pPr defTabSz="697949" fontAlgn="base">
                <a:lnSpc>
                  <a:spcPct val="90000"/>
                </a:lnSpc>
                <a:spcAft>
                  <a:spcPts val="450"/>
                </a:spcAft>
              </a:pPr>
              <a:r>
                <a:rPr lang="en-US" sz="1000" dirty="0">
                  <a:solidFill>
                    <a:srgbClr val="FFFFFF"/>
                  </a:solidFill>
                  <a:cs typeface="Segoe UI" panose="020B0502040204020203" pitchFamily="34" charset="0"/>
                </a:rPr>
                <a:t>Remote health monitoring</a:t>
              </a:r>
            </a:p>
            <a:p>
              <a:pPr defTabSz="697949" fontAlgn="base">
                <a:lnSpc>
                  <a:spcPct val="90000"/>
                </a:lnSpc>
                <a:spcAft>
                  <a:spcPts val="450"/>
                </a:spcAft>
              </a:pPr>
              <a:r>
                <a:rPr lang="en-US" sz="1000" dirty="0">
                  <a:solidFill>
                    <a:srgbClr val="FFFFFF"/>
                  </a:solidFill>
                  <a:cs typeface="Segoe UI" panose="020B0502040204020203" pitchFamily="34" charset="0"/>
                </a:rPr>
                <a:t>Near zero RPO</a:t>
              </a:r>
            </a:p>
          </p:txBody>
        </p:sp>
        <p:sp>
          <p:nvSpPr>
            <p:cNvPr id="152" name="Rectangle 151"/>
            <p:cNvSpPr/>
            <p:nvPr/>
          </p:nvSpPr>
          <p:spPr>
            <a:xfrm>
              <a:off x="4938848" y="5608686"/>
              <a:ext cx="2555880" cy="644344"/>
            </a:xfrm>
            <a:prstGeom prst="rect">
              <a:avLst/>
            </a:prstGeom>
            <a:noFill/>
          </p:spPr>
          <p:txBody>
            <a:bodyPr wrap="square">
              <a:spAutoFit/>
            </a:bodyPr>
            <a:lstStyle/>
            <a:p>
              <a:pPr defTabSz="697949" fontAlgn="base">
                <a:lnSpc>
                  <a:spcPct val="90000"/>
                </a:lnSpc>
                <a:spcAft>
                  <a:spcPts val="450"/>
                </a:spcAft>
              </a:pPr>
              <a:r>
                <a:rPr lang="en-US" sz="1000" dirty="0">
                  <a:solidFill>
                    <a:srgbClr val="FFFFFF"/>
                  </a:solidFill>
                  <a:cs typeface="Segoe UI" panose="020B0502040204020203" pitchFamily="34" charset="0"/>
                </a:rPr>
                <a:t>No-impact recovery plan testing</a:t>
              </a:r>
            </a:p>
            <a:p>
              <a:pPr defTabSz="697949" fontAlgn="base">
                <a:lnSpc>
                  <a:spcPct val="90000"/>
                </a:lnSpc>
                <a:spcAft>
                  <a:spcPts val="450"/>
                </a:spcAft>
              </a:pPr>
              <a:r>
                <a:rPr lang="en-US" sz="1000" dirty="0">
                  <a:solidFill>
                    <a:srgbClr val="FFFFFF"/>
                  </a:solidFill>
                  <a:cs typeface="Segoe UI" panose="020B0502040204020203" pitchFamily="34" charset="0"/>
                </a:rPr>
                <a:t>Customizable recovery plans</a:t>
              </a:r>
            </a:p>
            <a:p>
              <a:pPr defTabSz="697949" fontAlgn="base">
                <a:lnSpc>
                  <a:spcPct val="90000"/>
                </a:lnSpc>
                <a:spcAft>
                  <a:spcPts val="450"/>
                </a:spcAft>
              </a:pPr>
              <a:r>
                <a:rPr lang="en-US" sz="1000" dirty="0">
                  <a:solidFill>
                    <a:srgbClr val="FFFFFF"/>
                  </a:solidFill>
                  <a:cs typeface="Segoe UI" panose="020B0502040204020203" pitchFamily="34" charset="0"/>
                </a:rPr>
                <a:t>Minimal RTO – few minutes to hours</a:t>
              </a:r>
            </a:p>
          </p:txBody>
        </p:sp>
        <p:sp>
          <p:nvSpPr>
            <p:cNvPr id="201" name="Rectangle 200"/>
            <p:cNvSpPr/>
            <p:nvPr/>
          </p:nvSpPr>
          <p:spPr>
            <a:xfrm>
              <a:off x="7471246" y="5594448"/>
              <a:ext cx="2862987" cy="644344"/>
            </a:xfrm>
            <a:prstGeom prst="rect">
              <a:avLst/>
            </a:prstGeom>
            <a:noFill/>
          </p:spPr>
          <p:txBody>
            <a:bodyPr wrap="square">
              <a:spAutoFit/>
            </a:bodyPr>
            <a:lstStyle/>
            <a:p>
              <a:pPr defTabSz="697949" fontAlgn="base">
                <a:lnSpc>
                  <a:spcPct val="90000"/>
                </a:lnSpc>
                <a:spcAft>
                  <a:spcPts val="450"/>
                </a:spcAft>
              </a:pPr>
              <a:r>
                <a:rPr lang="en-US" sz="1000" dirty="0">
                  <a:solidFill>
                    <a:srgbClr val="FFFFFF"/>
                  </a:solidFill>
                  <a:cs typeface="Segoe UI" panose="020B0502040204020203" pitchFamily="34" charset="0"/>
                </a:rPr>
                <a:t>Orchestrated recovery when needed</a:t>
              </a:r>
            </a:p>
            <a:p>
              <a:pPr defTabSz="697949" fontAlgn="base">
                <a:lnSpc>
                  <a:spcPct val="90000"/>
                </a:lnSpc>
                <a:spcAft>
                  <a:spcPts val="450"/>
                </a:spcAft>
              </a:pPr>
              <a:r>
                <a:rPr lang="en-US" sz="1000" dirty="0">
                  <a:solidFill>
                    <a:srgbClr val="FFFFFF"/>
                  </a:solidFill>
                  <a:cs typeface="Segoe UI" panose="020B0502040204020203" pitchFamily="34" charset="0"/>
                </a:rPr>
                <a:t>Replicate to—and recover in—Azure</a:t>
              </a:r>
            </a:p>
            <a:p>
              <a:pPr defTabSz="697949" fontAlgn="base">
                <a:lnSpc>
                  <a:spcPct val="90000"/>
                </a:lnSpc>
                <a:spcAft>
                  <a:spcPts val="450"/>
                </a:spcAft>
              </a:pPr>
              <a:r>
                <a:rPr lang="en-US" sz="1000" dirty="0">
                  <a:solidFill>
                    <a:srgbClr val="FFFFFF"/>
                  </a:solidFill>
                  <a:cs typeface="Segoe UI" panose="020B0502040204020203" pitchFamily="34" charset="0"/>
                </a:rPr>
                <a:t>Heterogeneous  physical and virtual support </a:t>
              </a:r>
            </a:p>
          </p:txBody>
        </p:sp>
      </p:grpSp>
      <p:sp>
        <p:nvSpPr>
          <p:cNvPr id="202" name="Title 1"/>
          <p:cNvSpPr txBox="1">
            <a:spLocks/>
          </p:cNvSpPr>
          <p:nvPr/>
        </p:nvSpPr>
        <p:spPr>
          <a:xfrm>
            <a:off x="7611815" y="1418742"/>
            <a:ext cx="4299166" cy="553776"/>
          </a:xfrm>
          <a:prstGeom prst="rect">
            <a:avLst/>
          </a:prstGeom>
        </p:spPr>
        <p:txBody>
          <a:bodyPr vert="horz" wrap="square" lIns="146246" tIns="91403" rIns="146246" bIns="91403" rtlCol="0" anchor="t">
            <a:noAutofit/>
          </a:bodyPr>
          <a:lstStyle>
            <a:lvl1pPr algn="l" defTabSz="914180" rtl="0" eaLnBrk="1" latinLnBrk="0" hangingPunct="1">
              <a:lnSpc>
                <a:spcPct val="90000"/>
              </a:lnSpc>
              <a:spcBef>
                <a:spcPct val="0"/>
              </a:spcBef>
              <a:buNone/>
              <a:defRPr lang="en-US" sz="5293" b="0" kern="1200" cap="none" spc="-100" baseline="0" dirty="0" smtClean="0">
                <a:ln w="3175">
                  <a:noFill/>
                </a:ln>
                <a:gradFill>
                  <a:gsLst>
                    <a:gs pos="13139">
                      <a:schemeClr val="tx2"/>
                    </a:gs>
                    <a:gs pos="45000">
                      <a:schemeClr val="tx2"/>
                    </a:gs>
                  </a:gsLst>
                  <a:lin ang="5400000" scaled="0"/>
                </a:gradFill>
                <a:effectLst/>
                <a:latin typeface="+mj-lt"/>
                <a:ea typeface="+mn-ea"/>
                <a:cs typeface="Segoe UI" pitchFamily="34" charset="0"/>
              </a:defRPr>
            </a:lvl1pPr>
          </a:lstStyle>
          <a:p>
            <a:pPr algn="ctr"/>
            <a:r>
              <a:rPr sz="2399" b="1">
                <a:solidFill>
                  <a:srgbClr val="FFFFFF"/>
                </a:solidFill>
              </a:rPr>
              <a:t>On-premises to Azure protection (Site-to-Azure)</a:t>
            </a:r>
            <a:endParaRPr sz="1600" b="1">
              <a:solidFill>
                <a:srgbClr val="FFFFFF"/>
              </a:solidFill>
            </a:endParaRPr>
          </a:p>
        </p:txBody>
      </p:sp>
      <p:sp>
        <p:nvSpPr>
          <p:cNvPr id="193" name="TextBox 192"/>
          <p:cNvSpPr txBox="1"/>
          <p:nvPr/>
        </p:nvSpPr>
        <p:spPr>
          <a:xfrm>
            <a:off x="5633140" y="5189836"/>
            <a:ext cx="437458" cy="221599"/>
          </a:xfrm>
          <a:prstGeom prst="rect">
            <a:avLst/>
          </a:prstGeom>
          <a:noFill/>
        </p:spPr>
        <p:txBody>
          <a:bodyPr wrap="square" lIns="0" tIns="0" rIns="0" bIns="0" rtlCol="0">
            <a:spAutoFit/>
          </a:bodyPr>
          <a:lstStyle/>
          <a:p>
            <a:pPr algn="ctr" defTabSz="685336">
              <a:lnSpc>
                <a:spcPct val="90000"/>
              </a:lnSpc>
            </a:pPr>
            <a:r>
              <a:rPr lang="en-US" sz="800" dirty="0">
                <a:solidFill>
                  <a:srgbClr val="FFFFFF"/>
                </a:solidFill>
              </a:rPr>
              <a:t>VMware / Physical</a:t>
            </a:r>
            <a:endParaRPr lang="en-US" sz="900" dirty="0">
              <a:solidFill>
                <a:srgbClr val="FFFFFF"/>
              </a:solidFill>
            </a:endParaRPr>
          </a:p>
        </p:txBody>
      </p:sp>
      <p:sp>
        <p:nvSpPr>
          <p:cNvPr id="194" name="TextBox 193"/>
          <p:cNvSpPr txBox="1"/>
          <p:nvPr/>
        </p:nvSpPr>
        <p:spPr>
          <a:xfrm>
            <a:off x="10551722" y="5189835"/>
            <a:ext cx="437458" cy="221599"/>
          </a:xfrm>
          <a:prstGeom prst="rect">
            <a:avLst/>
          </a:prstGeom>
          <a:noFill/>
        </p:spPr>
        <p:txBody>
          <a:bodyPr wrap="square" lIns="0" tIns="0" rIns="0" bIns="0" rtlCol="0">
            <a:spAutoFit/>
          </a:bodyPr>
          <a:lstStyle/>
          <a:p>
            <a:pPr algn="ctr" defTabSz="685336">
              <a:lnSpc>
                <a:spcPct val="90000"/>
              </a:lnSpc>
            </a:pPr>
            <a:r>
              <a:rPr lang="en-US" sz="800" dirty="0">
                <a:solidFill>
                  <a:srgbClr val="FFFFFF"/>
                </a:solidFill>
              </a:rPr>
              <a:t>VMware / Physical</a:t>
            </a:r>
            <a:endParaRPr lang="en-US" sz="900" dirty="0">
              <a:solidFill>
                <a:srgbClr val="FFFFFF"/>
              </a:solidFill>
            </a:endParaRPr>
          </a:p>
        </p:txBody>
      </p:sp>
      <p:sp>
        <p:nvSpPr>
          <p:cNvPr id="195" name="TextBox 194"/>
          <p:cNvSpPr txBox="1"/>
          <p:nvPr/>
        </p:nvSpPr>
        <p:spPr>
          <a:xfrm>
            <a:off x="10794323" y="3796058"/>
            <a:ext cx="1336654" cy="152332"/>
          </a:xfrm>
          <a:prstGeom prst="rect">
            <a:avLst/>
          </a:prstGeom>
          <a:noFill/>
        </p:spPr>
        <p:txBody>
          <a:bodyPr wrap="square" lIns="134251" tIns="0" rIns="134251" bIns="0" rtlCol="0">
            <a:spAutoFit/>
          </a:bodyPr>
          <a:lstStyle/>
          <a:p>
            <a:pPr defTabSz="684689">
              <a:lnSpc>
                <a:spcPct val="90000"/>
              </a:lnSpc>
              <a:spcAft>
                <a:spcPts val="441"/>
              </a:spcAft>
            </a:pPr>
            <a:r>
              <a:rPr lang="en-US" sz="1100" b="1" i="1" dirty="0">
                <a:solidFill>
                  <a:srgbClr val="FFFFFF"/>
                </a:solidFill>
              </a:rPr>
              <a:t>COMING SOON!</a:t>
            </a:r>
          </a:p>
        </p:txBody>
      </p:sp>
      <p:cxnSp>
        <p:nvCxnSpPr>
          <p:cNvPr id="197" name="Straight Arrow Connector 196"/>
          <p:cNvCxnSpPr/>
          <p:nvPr/>
        </p:nvCxnSpPr>
        <p:spPr>
          <a:xfrm>
            <a:off x="4458731" y="3284188"/>
            <a:ext cx="2747" cy="957516"/>
          </a:xfrm>
          <a:prstGeom prst="straightConnector1">
            <a:avLst/>
          </a:prstGeom>
          <a:ln w="57150">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a:off x="5870364" y="3284188"/>
            <a:ext cx="0" cy="977391"/>
          </a:xfrm>
          <a:prstGeom prst="straightConnector1">
            <a:avLst/>
          </a:prstGeom>
          <a:ln w="57150">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9" name="TextBox 198"/>
          <p:cNvSpPr txBox="1"/>
          <p:nvPr/>
        </p:nvSpPr>
        <p:spPr>
          <a:xfrm>
            <a:off x="4507040" y="3520533"/>
            <a:ext cx="1351365" cy="304664"/>
          </a:xfrm>
          <a:prstGeom prst="rect">
            <a:avLst/>
          </a:prstGeom>
          <a:noFill/>
        </p:spPr>
        <p:txBody>
          <a:bodyPr wrap="square" lIns="134251" tIns="0" rIns="134251" bIns="0" rtlCol="0">
            <a:spAutoFit/>
          </a:bodyPr>
          <a:lstStyle>
            <a:defPPr>
              <a:defRPr lang="en-US"/>
            </a:defPPr>
            <a:lvl1pPr defTabSz="913538">
              <a:lnSpc>
                <a:spcPct val="90000"/>
              </a:lnSpc>
              <a:spcAft>
                <a:spcPts val="588"/>
              </a:spcAft>
              <a:defRPr sz="1100">
                <a:solidFill>
                  <a:srgbClr val="505050"/>
                </a:solidFill>
              </a:defRPr>
            </a:lvl1pPr>
          </a:lstStyle>
          <a:p>
            <a:pPr algn="ctr"/>
            <a:r>
              <a:rPr lang="en-US" b="1" dirty="0">
                <a:solidFill>
                  <a:srgbClr val="FFFFFF"/>
                </a:solidFill>
              </a:rPr>
              <a:t>Download InMage Scout</a:t>
            </a:r>
          </a:p>
        </p:txBody>
      </p:sp>
    </p:spTree>
    <p:custDataLst>
      <p:tags r:id="rId1"/>
    </p:custDataLst>
    <p:extLst>
      <p:ext uri="{BB962C8B-B14F-4D97-AF65-F5344CB8AC3E}">
        <p14:creationId xmlns:p14="http://schemas.microsoft.com/office/powerpoint/2010/main" val="1530567884"/>
      </p:ext>
    </p:extLst>
  </p:cSld>
  <p:clrMapOvr>
    <a:masterClrMapping/>
  </p:clrMapOvr>
  <mc:AlternateContent xmlns:mc="http://schemas.openxmlformats.org/markup-compatibility/2006" xmlns:p14="http://schemas.microsoft.com/office/powerpoint/2010/main">
    <mc:Choice Requires="p14">
      <p:transition p14:dur="0" advTm="13000"/>
    </mc:Choice>
    <mc:Fallback xmlns="">
      <p:transition advTm="1300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066" y="6077821"/>
            <a:ext cx="430784" cy="422806"/>
          </a:xfrm>
          <a:prstGeom prst="rect">
            <a:avLst/>
          </a:prstGeom>
        </p:spPr>
      </p:pic>
      <p:sp>
        <p:nvSpPr>
          <p:cNvPr id="2" name="Title 1"/>
          <p:cNvSpPr>
            <a:spLocks noGrp="1"/>
          </p:cNvSpPr>
          <p:nvPr>
            <p:ph type="title"/>
          </p:nvPr>
        </p:nvSpPr>
        <p:spPr>
          <a:xfrm>
            <a:off x="813368" y="155900"/>
            <a:ext cx="11352214" cy="689111"/>
          </a:xfrm>
        </p:spPr>
        <p:txBody>
          <a:bodyPr vert="horz" lIns="320040" tIns="152357" rIns="53325" bIns="53325" rtlCol="0" anchor="ctr">
            <a:normAutofit fontScale="90000"/>
          </a:bodyPr>
          <a:lstStyle/>
          <a:p>
            <a:r>
              <a:rPr lang="en-US" dirty="0"/>
              <a:t>VMware Site-to-Azure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89" y="6004839"/>
            <a:ext cx="370621" cy="64241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2240" y="6019987"/>
            <a:ext cx="378857" cy="642410"/>
          </a:xfrm>
          <a:prstGeom prst="rect">
            <a:avLst/>
          </a:prstGeom>
        </p:spPr>
      </p:pic>
      <p:sp>
        <p:nvSpPr>
          <p:cNvPr id="11" name="TextBox 10"/>
          <p:cNvSpPr txBox="1"/>
          <p:nvPr/>
        </p:nvSpPr>
        <p:spPr>
          <a:xfrm>
            <a:off x="4062393" y="4194261"/>
            <a:ext cx="2287892" cy="1459617"/>
          </a:xfrm>
          <a:prstGeom prst="rect">
            <a:avLst/>
          </a:prstGeom>
          <a:noFill/>
        </p:spPr>
        <p:txBody>
          <a:bodyPr wrap="square" lIns="179236" tIns="143388" rIns="179236" bIns="143388" rtlCol="0">
            <a:spAutoFit/>
          </a:bodyPr>
          <a:lstStyle/>
          <a:p>
            <a:pPr algn="ctr">
              <a:lnSpc>
                <a:spcPct val="90000"/>
              </a:lnSpc>
              <a:spcBef>
                <a:spcPts val="2352"/>
              </a:spcBef>
            </a:pPr>
            <a:r>
              <a:rPr lang="en-US" sz="1567" dirty="0">
                <a:gradFill>
                  <a:gsLst>
                    <a:gs pos="2917">
                      <a:schemeClr val="tx1"/>
                    </a:gs>
                    <a:gs pos="30000">
                      <a:schemeClr val="tx1"/>
                    </a:gs>
                  </a:gsLst>
                  <a:lin ang="5400000" scaled="0"/>
                </a:gradFill>
              </a:rPr>
              <a:t>Data Channel/Control Channel</a:t>
            </a:r>
          </a:p>
          <a:p>
            <a:pPr algn="ctr">
              <a:lnSpc>
                <a:spcPct val="90000"/>
              </a:lnSpc>
              <a:spcBef>
                <a:spcPts val="2352"/>
              </a:spcBef>
            </a:pPr>
            <a:r>
              <a:rPr lang="en-US" sz="1567" dirty="0">
                <a:gradFill>
                  <a:gsLst>
                    <a:gs pos="2917">
                      <a:schemeClr val="tx1"/>
                    </a:gs>
                    <a:gs pos="30000">
                      <a:schemeClr val="tx1"/>
                    </a:gs>
                  </a:gsLst>
                  <a:lin ang="5400000" scaled="0"/>
                </a:gradFill>
              </a:rPr>
              <a:t>ExpressRoute or Public Internet</a:t>
            </a:r>
          </a:p>
        </p:txBody>
      </p:sp>
      <p:sp>
        <p:nvSpPr>
          <p:cNvPr id="12" name="TextBox 11"/>
          <p:cNvSpPr txBox="1"/>
          <p:nvPr/>
        </p:nvSpPr>
        <p:spPr>
          <a:xfrm>
            <a:off x="4676030" y="3042676"/>
            <a:ext cx="1813445" cy="732398"/>
          </a:xfrm>
          <a:prstGeom prst="rect">
            <a:avLst/>
          </a:prstGeom>
          <a:noFill/>
        </p:spPr>
        <p:txBody>
          <a:bodyPr wrap="square" lIns="179236" tIns="143388" rIns="179236" bIns="143388" rtlCol="0">
            <a:spAutoFit/>
          </a:bodyPr>
          <a:lstStyle/>
          <a:p>
            <a:pPr algn="ctr">
              <a:lnSpc>
                <a:spcPct val="90000"/>
              </a:lnSpc>
              <a:spcBef>
                <a:spcPts val="2352"/>
              </a:spcBef>
            </a:pPr>
            <a:r>
              <a:rPr lang="en-US" sz="1567" dirty="0">
                <a:solidFill>
                  <a:schemeClr val="bg1"/>
                </a:solidFill>
              </a:rPr>
              <a:t>Microsoft Azure Site Recovery</a:t>
            </a:r>
          </a:p>
        </p:txBody>
      </p:sp>
      <p:sp>
        <p:nvSpPr>
          <p:cNvPr id="14" name="TextBox 13"/>
          <p:cNvSpPr txBox="1"/>
          <p:nvPr/>
        </p:nvSpPr>
        <p:spPr>
          <a:xfrm>
            <a:off x="7489947" y="4256138"/>
            <a:ext cx="1771271" cy="479613"/>
          </a:xfrm>
          <a:prstGeom prst="rect">
            <a:avLst/>
          </a:prstGeom>
          <a:noFill/>
        </p:spPr>
        <p:txBody>
          <a:bodyPr wrap="square" lIns="179236" tIns="143388" rIns="179236" bIns="143388" rtlCol="0">
            <a:spAutoFit/>
          </a:bodyPr>
          <a:lstStyle/>
          <a:p>
            <a:pPr algn="ctr">
              <a:lnSpc>
                <a:spcPct val="90000"/>
              </a:lnSpc>
              <a:spcBef>
                <a:spcPts val="2352"/>
              </a:spcBef>
            </a:pPr>
            <a:r>
              <a:rPr lang="en-US" sz="1371" dirty="0">
                <a:solidFill>
                  <a:schemeClr val="bg1"/>
                </a:solidFill>
              </a:rPr>
              <a:t>Customer 1</a:t>
            </a:r>
          </a:p>
        </p:txBody>
      </p:sp>
      <p:sp>
        <p:nvSpPr>
          <p:cNvPr id="16" name="TextBox 15"/>
          <p:cNvSpPr txBox="1"/>
          <p:nvPr/>
        </p:nvSpPr>
        <p:spPr>
          <a:xfrm>
            <a:off x="573508" y="2775873"/>
            <a:ext cx="3114837" cy="649321"/>
          </a:xfrm>
          <a:prstGeom prst="rect">
            <a:avLst/>
          </a:prstGeom>
          <a:noFill/>
        </p:spPr>
        <p:txBody>
          <a:bodyPr wrap="square" lIns="179236" tIns="143388" rIns="179236" bIns="143388" rtlCol="0">
            <a:spAutoFit/>
          </a:bodyPr>
          <a:lstStyle/>
          <a:p>
            <a:pPr algn="ctr">
              <a:lnSpc>
                <a:spcPct val="90000"/>
              </a:lnSpc>
              <a:spcBef>
                <a:spcPts val="2352"/>
              </a:spcBef>
            </a:pPr>
            <a:r>
              <a:rPr lang="en-US" sz="1371" dirty="0">
                <a:gradFill>
                  <a:gsLst>
                    <a:gs pos="2917">
                      <a:schemeClr val="tx1"/>
                    </a:gs>
                    <a:gs pos="30000">
                      <a:schemeClr val="tx1"/>
                    </a:gs>
                  </a:gsLst>
                  <a:lin ang="5400000" scaled="0"/>
                </a:gradFill>
              </a:rPr>
              <a:t>Customer 1</a:t>
            </a:r>
            <a:br>
              <a:rPr lang="en-US" sz="1371" dirty="0">
                <a:gradFill>
                  <a:gsLst>
                    <a:gs pos="2917">
                      <a:schemeClr val="tx1"/>
                    </a:gs>
                    <a:gs pos="30000">
                      <a:schemeClr val="tx1"/>
                    </a:gs>
                  </a:gsLst>
                  <a:lin ang="5400000" scaled="0"/>
                </a:gradFill>
              </a:rPr>
            </a:br>
            <a:r>
              <a:rPr lang="en-US" sz="1175" dirty="0">
                <a:gradFill>
                  <a:gsLst>
                    <a:gs pos="2917">
                      <a:schemeClr val="tx1"/>
                    </a:gs>
                    <a:gs pos="30000">
                      <a:schemeClr val="tx1"/>
                    </a:gs>
                  </a:gsLst>
                  <a:lin ang="5400000" scaled="0"/>
                </a:gradFill>
              </a:rPr>
              <a:t>Source: VMware VMs &amp; Physical Servers</a:t>
            </a:r>
          </a:p>
        </p:txBody>
      </p:sp>
      <p:sp>
        <p:nvSpPr>
          <p:cNvPr id="18" name="TextBox 17"/>
          <p:cNvSpPr txBox="1"/>
          <p:nvPr/>
        </p:nvSpPr>
        <p:spPr>
          <a:xfrm>
            <a:off x="573508" y="4686686"/>
            <a:ext cx="3114837" cy="649321"/>
          </a:xfrm>
          <a:prstGeom prst="rect">
            <a:avLst/>
          </a:prstGeom>
          <a:noFill/>
        </p:spPr>
        <p:txBody>
          <a:bodyPr wrap="square" lIns="179236" tIns="143388" rIns="179236" bIns="143388" rtlCol="0">
            <a:spAutoFit/>
          </a:bodyPr>
          <a:lstStyle/>
          <a:p>
            <a:pPr algn="ctr">
              <a:lnSpc>
                <a:spcPct val="90000"/>
              </a:lnSpc>
              <a:spcBef>
                <a:spcPts val="2352"/>
              </a:spcBef>
            </a:pPr>
            <a:r>
              <a:rPr lang="en-US" sz="1371" dirty="0">
                <a:gradFill>
                  <a:gsLst>
                    <a:gs pos="2917">
                      <a:schemeClr val="tx1"/>
                    </a:gs>
                    <a:gs pos="30000">
                      <a:schemeClr val="tx1"/>
                    </a:gs>
                  </a:gsLst>
                  <a:lin ang="5400000" scaled="0"/>
                </a:gradFill>
              </a:rPr>
              <a:t>Customer 2</a:t>
            </a:r>
            <a:br>
              <a:rPr lang="en-US" sz="1371" dirty="0">
                <a:gradFill>
                  <a:gsLst>
                    <a:gs pos="2917">
                      <a:schemeClr val="tx1"/>
                    </a:gs>
                    <a:gs pos="30000">
                      <a:schemeClr val="tx1"/>
                    </a:gs>
                  </a:gsLst>
                  <a:lin ang="5400000" scaled="0"/>
                </a:gradFill>
              </a:rPr>
            </a:br>
            <a:r>
              <a:rPr lang="en-US" sz="1175" dirty="0">
                <a:gradFill>
                  <a:gsLst>
                    <a:gs pos="2917">
                      <a:schemeClr val="tx1"/>
                    </a:gs>
                    <a:gs pos="30000">
                      <a:schemeClr val="tx1"/>
                    </a:gs>
                  </a:gsLst>
                  <a:lin ang="5400000" scaled="0"/>
                </a:gradFill>
              </a:rPr>
              <a:t>Source: VMware VMs &amp; Physical Servers</a:t>
            </a:r>
          </a:p>
        </p:txBody>
      </p:sp>
      <p:sp>
        <p:nvSpPr>
          <p:cNvPr id="341" name="TextBox 340"/>
          <p:cNvSpPr txBox="1"/>
          <p:nvPr/>
        </p:nvSpPr>
        <p:spPr>
          <a:xfrm>
            <a:off x="1897055" y="5881152"/>
            <a:ext cx="2411533" cy="952130"/>
          </a:xfrm>
          <a:prstGeom prst="rect">
            <a:avLst/>
          </a:prstGeom>
          <a:noFill/>
        </p:spPr>
        <p:txBody>
          <a:bodyPr wrap="square" lIns="179236" tIns="143388" rIns="179236" bIns="143388" rtlCol="0">
            <a:spAutoFit/>
          </a:bodyPr>
          <a:lstStyle/>
          <a:p>
            <a:pPr>
              <a:lnSpc>
                <a:spcPct val="90000"/>
              </a:lnSpc>
              <a:spcBef>
                <a:spcPts val="294"/>
              </a:spcBef>
            </a:pPr>
            <a:r>
              <a:rPr lang="en-US" sz="2156" dirty="0">
                <a:solidFill>
                  <a:schemeClr val="accent1"/>
                </a:solidFill>
                <a:latin typeface="+mj-lt"/>
              </a:rPr>
              <a:t>Process Server</a:t>
            </a:r>
          </a:p>
          <a:p>
            <a:pPr>
              <a:lnSpc>
                <a:spcPct val="90000"/>
              </a:lnSpc>
              <a:spcBef>
                <a:spcPts val="294"/>
              </a:spcBef>
            </a:pPr>
            <a:r>
              <a:rPr lang="en-US" sz="1175" dirty="0">
                <a:gradFill>
                  <a:gsLst>
                    <a:gs pos="2917">
                      <a:schemeClr val="tx1"/>
                    </a:gs>
                    <a:gs pos="30000">
                      <a:schemeClr val="tx1"/>
                    </a:gs>
                  </a:gsLst>
                  <a:lin ang="5400000" scaled="0"/>
                </a:gradFill>
              </a:rPr>
              <a:t>Used for Caching, Compression, &amp; Encryption</a:t>
            </a:r>
          </a:p>
        </p:txBody>
      </p:sp>
      <p:sp>
        <p:nvSpPr>
          <p:cNvPr id="342" name="TextBox 341"/>
          <p:cNvSpPr txBox="1"/>
          <p:nvPr/>
        </p:nvSpPr>
        <p:spPr>
          <a:xfrm>
            <a:off x="5305494" y="5866003"/>
            <a:ext cx="2411533" cy="952130"/>
          </a:xfrm>
          <a:prstGeom prst="rect">
            <a:avLst/>
          </a:prstGeom>
          <a:noFill/>
        </p:spPr>
        <p:txBody>
          <a:bodyPr wrap="square" lIns="179236" tIns="143388" rIns="179236" bIns="143388" rtlCol="0">
            <a:spAutoFit/>
          </a:bodyPr>
          <a:lstStyle/>
          <a:p>
            <a:pPr>
              <a:lnSpc>
                <a:spcPct val="90000"/>
              </a:lnSpc>
              <a:spcBef>
                <a:spcPts val="294"/>
              </a:spcBef>
            </a:pPr>
            <a:r>
              <a:rPr lang="en-US" sz="2156" dirty="0" err="1">
                <a:solidFill>
                  <a:schemeClr val="accent1"/>
                </a:solidFill>
                <a:latin typeface="+mj-lt"/>
              </a:rPr>
              <a:t>Config</a:t>
            </a:r>
            <a:r>
              <a:rPr lang="en-US" sz="2156" dirty="0">
                <a:solidFill>
                  <a:schemeClr val="accent1"/>
                </a:solidFill>
                <a:latin typeface="+mj-lt"/>
              </a:rPr>
              <a:t> Server</a:t>
            </a:r>
          </a:p>
          <a:p>
            <a:pPr>
              <a:lnSpc>
                <a:spcPct val="90000"/>
              </a:lnSpc>
              <a:spcBef>
                <a:spcPts val="294"/>
              </a:spcBef>
            </a:pPr>
            <a:r>
              <a:rPr lang="en-US" sz="1175" dirty="0">
                <a:gradFill>
                  <a:gsLst>
                    <a:gs pos="2917">
                      <a:schemeClr val="tx1"/>
                    </a:gs>
                    <a:gs pos="30000">
                      <a:schemeClr val="tx1"/>
                    </a:gs>
                  </a:gsLst>
                  <a:lin ang="5400000" scaled="0"/>
                </a:gradFill>
              </a:rPr>
              <a:t>Used for Centralized Management</a:t>
            </a:r>
          </a:p>
        </p:txBody>
      </p:sp>
      <p:sp>
        <p:nvSpPr>
          <p:cNvPr id="344" name="TextBox 343"/>
          <p:cNvSpPr txBox="1"/>
          <p:nvPr/>
        </p:nvSpPr>
        <p:spPr>
          <a:xfrm>
            <a:off x="8220872" y="5880063"/>
            <a:ext cx="2411533" cy="1114867"/>
          </a:xfrm>
          <a:prstGeom prst="rect">
            <a:avLst/>
          </a:prstGeom>
          <a:noFill/>
        </p:spPr>
        <p:txBody>
          <a:bodyPr wrap="square" lIns="179236" tIns="143388" rIns="179236" bIns="143388" rtlCol="0">
            <a:spAutoFit/>
          </a:bodyPr>
          <a:lstStyle/>
          <a:p>
            <a:pPr>
              <a:lnSpc>
                <a:spcPct val="90000"/>
              </a:lnSpc>
              <a:spcBef>
                <a:spcPts val="294"/>
              </a:spcBef>
            </a:pPr>
            <a:r>
              <a:rPr lang="en-US" sz="2156" dirty="0">
                <a:solidFill>
                  <a:schemeClr val="accent1"/>
                </a:solidFill>
                <a:latin typeface="+mj-lt"/>
              </a:rPr>
              <a:t>Mobility Service</a:t>
            </a:r>
          </a:p>
          <a:p>
            <a:pPr>
              <a:lnSpc>
                <a:spcPct val="90000"/>
              </a:lnSpc>
              <a:spcBef>
                <a:spcPts val="294"/>
              </a:spcBef>
            </a:pPr>
            <a:r>
              <a:rPr lang="en-US" sz="1175" dirty="0">
                <a:gradFill>
                  <a:gsLst>
                    <a:gs pos="2917">
                      <a:schemeClr val="tx1"/>
                    </a:gs>
                    <a:gs pos="30000">
                      <a:schemeClr val="tx1"/>
                    </a:gs>
                  </a:gsLst>
                  <a:lin ang="5400000" scaled="0"/>
                </a:gradFill>
              </a:rPr>
              <a:t>In-guest light weight mobility service. Captures all data writes from memory</a:t>
            </a:r>
          </a:p>
        </p:txBody>
      </p:sp>
      <p:cxnSp>
        <p:nvCxnSpPr>
          <p:cNvPr id="346" name="Straight Connector 345"/>
          <p:cNvCxnSpPr/>
          <p:nvPr/>
        </p:nvCxnSpPr>
        <p:spPr>
          <a:xfrm>
            <a:off x="269251" y="5744162"/>
            <a:ext cx="11650323"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9" name="Freeform 5"/>
          <p:cNvSpPr>
            <a:spLocks/>
          </p:cNvSpPr>
          <p:nvPr/>
        </p:nvSpPr>
        <p:spPr bwMode="auto">
          <a:xfrm>
            <a:off x="6786471" y="2038299"/>
            <a:ext cx="5280336" cy="2920923"/>
          </a:xfrm>
          <a:custGeom>
            <a:avLst/>
            <a:gdLst>
              <a:gd name="T0" fmla="*/ 837 w 1788"/>
              <a:gd name="T1" fmla="*/ 0 h 1027"/>
              <a:gd name="T2" fmla="*/ 327 w 1788"/>
              <a:gd name="T3" fmla="*/ 507 h 1027"/>
              <a:gd name="T4" fmla="*/ 274 w 1788"/>
              <a:gd name="T5" fmla="*/ 497 h 1027"/>
              <a:gd name="T6" fmla="*/ 0 w 1788"/>
              <a:gd name="T7" fmla="*/ 756 h 1027"/>
              <a:gd name="T8" fmla="*/ 248 w 1788"/>
              <a:gd name="T9" fmla="*/ 1027 h 1027"/>
              <a:gd name="T10" fmla="*/ 261 w 1788"/>
              <a:gd name="T11" fmla="*/ 1027 h 1027"/>
              <a:gd name="T12" fmla="*/ 1409 w 1788"/>
              <a:gd name="T13" fmla="*/ 1027 h 1027"/>
              <a:gd name="T14" fmla="*/ 1435 w 1788"/>
              <a:gd name="T15" fmla="*/ 1027 h 1027"/>
              <a:gd name="T16" fmla="*/ 1788 w 1788"/>
              <a:gd name="T17" fmla="*/ 638 h 1027"/>
              <a:gd name="T18" fmla="*/ 1396 w 1788"/>
              <a:gd name="T19" fmla="*/ 252 h 1027"/>
              <a:gd name="T20" fmla="*/ 1282 w 1788"/>
              <a:gd name="T21" fmla="*/ 262 h 1027"/>
              <a:gd name="T22" fmla="*/ 837 w 1788"/>
              <a:gd name="T23" fmla="*/ 0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8" h="1027">
                <a:moveTo>
                  <a:pt x="837" y="0"/>
                </a:moveTo>
                <a:cubicBezTo>
                  <a:pt x="549" y="0"/>
                  <a:pt x="327" y="222"/>
                  <a:pt x="327" y="507"/>
                </a:cubicBezTo>
                <a:cubicBezTo>
                  <a:pt x="300" y="497"/>
                  <a:pt x="287" y="497"/>
                  <a:pt x="274" y="497"/>
                </a:cubicBezTo>
                <a:cubicBezTo>
                  <a:pt x="117" y="497"/>
                  <a:pt x="0" y="615"/>
                  <a:pt x="0" y="756"/>
                </a:cubicBezTo>
                <a:cubicBezTo>
                  <a:pt x="0" y="900"/>
                  <a:pt x="117" y="1014"/>
                  <a:pt x="248" y="1027"/>
                </a:cubicBezTo>
                <a:cubicBezTo>
                  <a:pt x="248" y="1027"/>
                  <a:pt x="248" y="1027"/>
                  <a:pt x="261" y="1027"/>
                </a:cubicBezTo>
                <a:cubicBezTo>
                  <a:pt x="261" y="1027"/>
                  <a:pt x="261" y="1027"/>
                  <a:pt x="1409" y="1027"/>
                </a:cubicBezTo>
                <a:cubicBezTo>
                  <a:pt x="1425" y="1027"/>
                  <a:pt x="1425" y="1027"/>
                  <a:pt x="1435" y="1027"/>
                </a:cubicBezTo>
                <a:cubicBezTo>
                  <a:pt x="1631" y="1001"/>
                  <a:pt x="1788" y="834"/>
                  <a:pt x="1788" y="638"/>
                </a:cubicBezTo>
                <a:cubicBezTo>
                  <a:pt x="1788" y="432"/>
                  <a:pt x="1605" y="252"/>
                  <a:pt x="1396" y="252"/>
                </a:cubicBezTo>
                <a:cubicBezTo>
                  <a:pt x="1360" y="252"/>
                  <a:pt x="1318" y="262"/>
                  <a:pt x="1282" y="262"/>
                </a:cubicBezTo>
                <a:cubicBezTo>
                  <a:pt x="1203" y="108"/>
                  <a:pt x="1030" y="0"/>
                  <a:pt x="837"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dirty="0"/>
          </a:p>
        </p:txBody>
      </p:sp>
      <p:sp>
        <p:nvSpPr>
          <p:cNvPr id="517" name="Freeform 93"/>
          <p:cNvSpPr>
            <a:spLocks/>
          </p:cNvSpPr>
          <p:nvPr/>
        </p:nvSpPr>
        <p:spPr bwMode="auto">
          <a:xfrm>
            <a:off x="378165" y="1709747"/>
            <a:ext cx="3752748" cy="1699005"/>
          </a:xfrm>
          <a:custGeom>
            <a:avLst/>
            <a:gdLst>
              <a:gd name="T0" fmla="*/ 1322 w 1446"/>
              <a:gd name="T1" fmla="*/ 248 h 654"/>
              <a:gd name="T2" fmla="*/ 1298 w 1446"/>
              <a:gd name="T3" fmla="*/ 222 h 654"/>
              <a:gd name="T4" fmla="*/ 961 w 1446"/>
              <a:gd name="T5" fmla="*/ 167 h 654"/>
              <a:gd name="T6" fmla="*/ 708 w 1446"/>
              <a:gd name="T7" fmla="*/ 0 h 654"/>
              <a:gd name="T8" fmla="*/ 464 w 1446"/>
              <a:gd name="T9" fmla="*/ 148 h 654"/>
              <a:gd name="T10" fmla="*/ 335 w 1446"/>
              <a:gd name="T11" fmla="*/ 104 h 654"/>
              <a:gd name="T12" fmla="*/ 135 w 1446"/>
              <a:gd name="T13" fmla="*/ 251 h 654"/>
              <a:gd name="T14" fmla="*/ 133 w 1446"/>
              <a:gd name="T15" fmla="*/ 251 h 654"/>
              <a:gd name="T16" fmla="*/ 133 w 1446"/>
              <a:gd name="T17" fmla="*/ 251 h 654"/>
              <a:gd name="T18" fmla="*/ 0 w 1446"/>
              <a:gd name="T19" fmla="*/ 450 h 654"/>
              <a:gd name="T20" fmla="*/ 219 w 1446"/>
              <a:gd name="T21" fmla="*/ 654 h 654"/>
              <a:gd name="T22" fmla="*/ 1133 w 1446"/>
              <a:gd name="T23" fmla="*/ 654 h 654"/>
              <a:gd name="T24" fmla="*/ 1322 w 1446"/>
              <a:gd name="T25" fmla="*/ 24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6" h="654">
                <a:moveTo>
                  <a:pt x="1322" y="248"/>
                </a:moveTo>
                <a:cubicBezTo>
                  <a:pt x="1315" y="239"/>
                  <a:pt x="1307" y="230"/>
                  <a:pt x="1298" y="222"/>
                </a:cubicBezTo>
                <a:cubicBezTo>
                  <a:pt x="1212" y="138"/>
                  <a:pt x="1070" y="117"/>
                  <a:pt x="961" y="167"/>
                </a:cubicBezTo>
                <a:cubicBezTo>
                  <a:pt x="919" y="69"/>
                  <a:pt x="821" y="0"/>
                  <a:pt x="708" y="0"/>
                </a:cubicBezTo>
                <a:cubicBezTo>
                  <a:pt x="602" y="0"/>
                  <a:pt x="509" y="60"/>
                  <a:pt x="464" y="148"/>
                </a:cubicBezTo>
                <a:cubicBezTo>
                  <a:pt x="428" y="120"/>
                  <a:pt x="383" y="104"/>
                  <a:pt x="335" y="104"/>
                </a:cubicBezTo>
                <a:cubicBezTo>
                  <a:pt x="241" y="104"/>
                  <a:pt x="161" y="166"/>
                  <a:pt x="135" y="251"/>
                </a:cubicBezTo>
                <a:cubicBezTo>
                  <a:pt x="133" y="251"/>
                  <a:pt x="133" y="251"/>
                  <a:pt x="133" y="251"/>
                </a:cubicBezTo>
                <a:cubicBezTo>
                  <a:pt x="133" y="251"/>
                  <a:pt x="133" y="251"/>
                  <a:pt x="133" y="251"/>
                </a:cubicBezTo>
                <a:cubicBezTo>
                  <a:pt x="54" y="284"/>
                  <a:pt x="0" y="356"/>
                  <a:pt x="0" y="450"/>
                </a:cubicBezTo>
                <a:cubicBezTo>
                  <a:pt x="0" y="563"/>
                  <a:pt x="94" y="654"/>
                  <a:pt x="219" y="654"/>
                </a:cubicBezTo>
                <a:cubicBezTo>
                  <a:pt x="219" y="654"/>
                  <a:pt x="219" y="654"/>
                  <a:pt x="1133" y="654"/>
                </a:cubicBezTo>
                <a:cubicBezTo>
                  <a:pt x="1349" y="654"/>
                  <a:pt x="1446" y="405"/>
                  <a:pt x="1322" y="248"/>
                </a:cubicBezTo>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18" name="Freeform 94"/>
          <p:cNvSpPr>
            <a:spLocks/>
          </p:cNvSpPr>
          <p:nvPr/>
        </p:nvSpPr>
        <p:spPr bwMode="auto">
          <a:xfrm>
            <a:off x="700227" y="2637043"/>
            <a:ext cx="560112" cy="200707"/>
          </a:xfrm>
          <a:custGeom>
            <a:avLst/>
            <a:gdLst>
              <a:gd name="T0" fmla="*/ 208 w 216"/>
              <a:gd name="T1" fmla="*/ 77 h 77"/>
              <a:gd name="T2" fmla="*/ 7 w 216"/>
              <a:gd name="T3" fmla="*/ 77 h 77"/>
              <a:gd name="T4" fmla="*/ 0 w 216"/>
              <a:gd name="T5" fmla="*/ 68 h 77"/>
              <a:gd name="T6" fmla="*/ 0 w 216"/>
              <a:gd name="T7" fmla="*/ 9 h 77"/>
              <a:gd name="T8" fmla="*/ 7 w 216"/>
              <a:gd name="T9" fmla="*/ 0 h 77"/>
              <a:gd name="T10" fmla="*/ 208 w 216"/>
              <a:gd name="T11" fmla="*/ 0 h 77"/>
              <a:gd name="T12" fmla="*/ 216 w 216"/>
              <a:gd name="T13" fmla="*/ 9 h 77"/>
              <a:gd name="T14" fmla="*/ 216 w 216"/>
              <a:gd name="T15" fmla="*/ 68 h 77"/>
              <a:gd name="T16" fmla="*/ 208 w 216"/>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7">
                <a:moveTo>
                  <a:pt x="208" y="77"/>
                </a:moveTo>
                <a:cubicBezTo>
                  <a:pt x="7" y="77"/>
                  <a:pt x="7" y="77"/>
                  <a:pt x="7" y="77"/>
                </a:cubicBezTo>
                <a:cubicBezTo>
                  <a:pt x="3" y="77"/>
                  <a:pt x="0" y="73"/>
                  <a:pt x="0" y="68"/>
                </a:cubicBezTo>
                <a:cubicBezTo>
                  <a:pt x="0" y="9"/>
                  <a:pt x="0" y="9"/>
                  <a:pt x="0" y="9"/>
                </a:cubicBezTo>
                <a:cubicBezTo>
                  <a:pt x="0" y="4"/>
                  <a:pt x="3" y="0"/>
                  <a:pt x="7" y="0"/>
                </a:cubicBezTo>
                <a:cubicBezTo>
                  <a:pt x="208" y="0"/>
                  <a:pt x="208" y="0"/>
                  <a:pt x="208" y="0"/>
                </a:cubicBezTo>
                <a:cubicBezTo>
                  <a:pt x="212" y="0"/>
                  <a:pt x="216" y="4"/>
                  <a:pt x="216" y="9"/>
                </a:cubicBezTo>
                <a:cubicBezTo>
                  <a:pt x="216" y="68"/>
                  <a:pt x="216" y="68"/>
                  <a:pt x="216" y="68"/>
                </a:cubicBezTo>
                <a:cubicBezTo>
                  <a:pt x="216" y="73"/>
                  <a:pt x="212" y="77"/>
                  <a:pt x="208" y="77"/>
                </a:cubicBezTo>
                <a:close/>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19" name="Rectangle 95"/>
          <p:cNvSpPr>
            <a:spLocks noChangeArrowheads="1"/>
          </p:cNvSpPr>
          <p:nvPr/>
        </p:nvSpPr>
        <p:spPr bwMode="auto">
          <a:xfrm>
            <a:off x="1101641" y="2707056"/>
            <a:ext cx="127581"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20" name="Rectangle 96"/>
          <p:cNvSpPr>
            <a:spLocks noChangeArrowheads="1"/>
          </p:cNvSpPr>
          <p:nvPr/>
        </p:nvSpPr>
        <p:spPr bwMode="auto">
          <a:xfrm>
            <a:off x="1101641" y="2749064"/>
            <a:ext cx="127581"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21" name="Freeform 97"/>
          <p:cNvSpPr>
            <a:spLocks/>
          </p:cNvSpPr>
          <p:nvPr/>
        </p:nvSpPr>
        <p:spPr bwMode="auto">
          <a:xfrm>
            <a:off x="731346" y="2702388"/>
            <a:ext cx="65346" cy="70015"/>
          </a:xfrm>
          <a:custGeom>
            <a:avLst/>
            <a:gdLst>
              <a:gd name="T0" fmla="*/ 12 w 25"/>
              <a:gd name="T1" fmla="*/ 27 h 27"/>
              <a:gd name="T2" fmla="*/ 0 w 25"/>
              <a:gd name="T3" fmla="*/ 27 h 27"/>
              <a:gd name="T4" fmla="*/ 0 w 25"/>
              <a:gd name="T5" fmla="*/ 0 h 27"/>
              <a:gd name="T6" fmla="*/ 12 w 25"/>
              <a:gd name="T7" fmla="*/ 0 h 27"/>
              <a:gd name="T8" fmla="*/ 25 w 25"/>
              <a:gd name="T9" fmla="*/ 13 h 27"/>
              <a:gd name="T10" fmla="*/ 25 w 25"/>
              <a:gd name="T11" fmla="*/ 14 h 27"/>
              <a:gd name="T12" fmla="*/ 12 w 25"/>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5" h="27">
                <a:moveTo>
                  <a:pt x="12" y="27"/>
                </a:moveTo>
                <a:cubicBezTo>
                  <a:pt x="0" y="27"/>
                  <a:pt x="0" y="27"/>
                  <a:pt x="0" y="27"/>
                </a:cubicBezTo>
                <a:cubicBezTo>
                  <a:pt x="0" y="0"/>
                  <a:pt x="0" y="0"/>
                  <a:pt x="0" y="0"/>
                </a:cubicBezTo>
                <a:cubicBezTo>
                  <a:pt x="12" y="0"/>
                  <a:pt x="12" y="0"/>
                  <a:pt x="12" y="0"/>
                </a:cubicBezTo>
                <a:cubicBezTo>
                  <a:pt x="19" y="0"/>
                  <a:pt x="25" y="6"/>
                  <a:pt x="25" y="13"/>
                </a:cubicBezTo>
                <a:cubicBezTo>
                  <a:pt x="25" y="14"/>
                  <a:pt x="25" y="14"/>
                  <a:pt x="25" y="14"/>
                </a:cubicBezTo>
                <a:cubicBezTo>
                  <a:pt x="25" y="21"/>
                  <a:pt x="19" y="27"/>
                  <a:pt x="12" y="27"/>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22" name="Freeform 98"/>
          <p:cNvSpPr>
            <a:spLocks/>
          </p:cNvSpPr>
          <p:nvPr/>
        </p:nvSpPr>
        <p:spPr bwMode="auto">
          <a:xfrm>
            <a:off x="1375474" y="2637043"/>
            <a:ext cx="563223" cy="200707"/>
          </a:xfrm>
          <a:custGeom>
            <a:avLst/>
            <a:gdLst>
              <a:gd name="T0" fmla="*/ 209 w 217"/>
              <a:gd name="T1" fmla="*/ 77 h 77"/>
              <a:gd name="T2" fmla="*/ 8 w 217"/>
              <a:gd name="T3" fmla="*/ 77 h 77"/>
              <a:gd name="T4" fmla="*/ 0 w 217"/>
              <a:gd name="T5" fmla="*/ 68 h 77"/>
              <a:gd name="T6" fmla="*/ 0 w 217"/>
              <a:gd name="T7" fmla="*/ 9 h 77"/>
              <a:gd name="T8" fmla="*/ 8 w 217"/>
              <a:gd name="T9" fmla="*/ 0 h 77"/>
              <a:gd name="T10" fmla="*/ 209 w 217"/>
              <a:gd name="T11" fmla="*/ 0 h 77"/>
              <a:gd name="T12" fmla="*/ 217 w 217"/>
              <a:gd name="T13" fmla="*/ 9 h 77"/>
              <a:gd name="T14" fmla="*/ 217 w 217"/>
              <a:gd name="T15" fmla="*/ 68 h 77"/>
              <a:gd name="T16" fmla="*/ 209 w 217"/>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7">
                <a:moveTo>
                  <a:pt x="209" y="77"/>
                </a:moveTo>
                <a:cubicBezTo>
                  <a:pt x="8" y="77"/>
                  <a:pt x="8" y="77"/>
                  <a:pt x="8" y="77"/>
                </a:cubicBezTo>
                <a:cubicBezTo>
                  <a:pt x="4" y="77"/>
                  <a:pt x="0" y="73"/>
                  <a:pt x="0" y="68"/>
                </a:cubicBezTo>
                <a:cubicBezTo>
                  <a:pt x="0" y="9"/>
                  <a:pt x="0" y="9"/>
                  <a:pt x="0" y="9"/>
                </a:cubicBezTo>
                <a:cubicBezTo>
                  <a:pt x="0" y="4"/>
                  <a:pt x="4" y="0"/>
                  <a:pt x="8" y="0"/>
                </a:cubicBezTo>
                <a:cubicBezTo>
                  <a:pt x="209" y="0"/>
                  <a:pt x="209" y="0"/>
                  <a:pt x="209" y="0"/>
                </a:cubicBezTo>
                <a:cubicBezTo>
                  <a:pt x="213" y="0"/>
                  <a:pt x="217" y="4"/>
                  <a:pt x="217" y="9"/>
                </a:cubicBezTo>
                <a:cubicBezTo>
                  <a:pt x="217" y="68"/>
                  <a:pt x="217" y="68"/>
                  <a:pt x="217" y="68"/>
                </a:cubicBezTo>
                <a:cubicBezTo>
                  <a:pt x="217" y="73"/>
                  <a:pt x="213" y="77"/>
                  <a:pt x="209" y="77"/>
                </a:cubicBezTo>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23" name="Rectangle 99"/>
          <p:cNvSpPr>
            <a:spLocks noChangeArrowheads="1"/>
          </p:cNvSpPr>
          <p:nvPr/>
        </p:nvSpPr>
        <p:spPr bwMode="auto">
          <a:xfrm>
            <a:off x="1779998" y="2707056"/>
            <a:ext cx="127581"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24" name="Rectangle 100"/>
          <p:cNvSpPr>
            <a:spLocks noChangeArrowheads="1"/>
          </p:cNvSpPr>
          <p:nvPr/>
        </p:nvSpPr>
        <p:spPr bwMode="auto">
          <a:xfrm>
            <a:off x="1779998" y="2749064"/>
            <a:ext cx="127581"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25" name="Freeform 101"/>
          <p:cNvSpPr>
            <a:spLocks/>
          </p:cNvSpPr>
          <p:nvPr/>
        </p:nvSpPr>
        <p:spPr bwMode="auto">
          <a:xfrm>
            <a:off x="1406592" y="2702388"/>
            <a:ext cx="66902" cy="70015"/>
          </a:xfrm>
          <a:custGeom>
            <a:avLst/>
            <a:gdLst>
              <a:gd name="T0" fmla="*/ 13 w 26"/>
              <a:gd name="T1" fmla="*/ 27 h 27"/>
              <a:gd name="T2" fmla="*/ 0 w 26"/>
              <a:gd name="T3" fmla="*/ 27 h 27"/>
              <a:gd name="T4" fmla="*/ 0 w 26"/>
              <a:gd name="T5" fmla="*/ 0 h 27"/>
              <a:gd name="T6" fmla="*/ 13 w 26"/>
              <a:gd name="T7" fmla="*/ 0 h 27"/>
              <a:gd name="T8" fmla="*/ 26 w 26"/>
              <a:gd name="T9" fmla="*/ 13 h 27"/>
              <a:gd name="T10" fmla="*/ 26 w 26"/>
              <a:gd name="T11" fmla="*/ 14 h 27"/>
              <a:gd name="T12" fmla="*/ 13 w 2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13" y="27"/>
                </a:moveTo>
                <a:cubicBezTo>
                  <a:pt x="0" y="27"/>
                  <a:pt x="0" y="27"/>
                  <a:pt x="0" y="27"/>
                </a:cubicBezTo>
                <a:cubicBezTo>
                  <a:pt x="0" y="0"/>
                  <a:pt x="0" y="0"/>
                  <a:pt x="0" y="0"/>
                </a:cubicBezTo>
                <a:cubicBezTo>
                  <a:pt x="13" y="0"/>
                  <a:pt x="13" y="0"/>
                  <a:pt x="13" y="0"/>
                </a:cubicBezTo>
                <a:cubicBezTo>
                  <a:pt x="20" y="0"/>
                  <a:pt x="26" y="6"/>
                  <a:pt x="26" y="13"/>
                </a:cubicBezTo>
                <a:cubicBezTo>
                  <a:pt x="26" y="14"/>
                  <a:pt x="26" y="14"/>
                  <a:pt x="26" y="14"/>
                </a:cubicBezTo>
                <a:cubicBezTo>
                  <a:pt x="26" y="21"/>
                  <a:pt x="20" y="27"/>
                  <a:pt x="13" y="27"/>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26" name="Freeform 102"/>
          <p:cNvSpPr>
            <a:spLocks noEditPoints="1"/>
          </p:cNvSpPr>
          <p:nvPr/>
        </p:nvSpPr>
        <p:spPr bwMode="auto">
          <a:xfrm>
            <a:off x="1375474" y="2640155"/>
            <a:ext cx="563223" cy="28006"/>
          </a:xfrm>
          <a:custGeom>
            <a:avLst/>
            <a:gdLst>
              <a:gd name="T0" fmla="*/ 4 w 217"/>
              <a:gd name="T1" fmla="*/ 0 h 11"/>
              <a:gd name="T2" fmla="*/ 0 w 217"/>
              <a:gd name="T3" fmla="*/ 7 h 11"/>
              <a:gd name="T4" fmla="*/ 0 w 217"/>
              <a:gd name="T5" fmla="*/ 8 h 11"/>
              <a:gd name="T6" fmla="*/ 5 w 217"/>
              <a:gd name="T7" fmla="*/ 0 h 11"/>
              <a:gd name="T8" fmla="*/ 4 w 217"/>
              <a:gd name="T9" fmla="*/ 0 h 11"/>
              <a:gd name="T10" fmla="*/ 213 w 217"/>
              <a:gd name="T11" fmla="*/ 0 h 11"/>
              <a:gd name="T12" fmla="*/ 212 w 217"/>
              <a:gd name="T13" fmla="*/ 0 h 11"/>
              <a:gd name="T14" fmla="*/ 217 w 217"/>
              <a:gd name="T15" fmla="*/ 8 h 11"/>
              <a:gd name="T16" fmla="*/ 217 w 217"/>
              <a:gd name="T17" fmla="*/ 11 h 11"/>
              <a:gd name="T18" fmla="*/ 217 w 217"/>
              <a:gd name="T19" fmla="*/ 11 h 11"/>
              <a:gd name="T20" fmla="*/ 217 w 217"/>
              <a:gd name="T21" fmla="*/ 7 h 11"/>
              <a:gd name="T22" fmla="*/ 213 w 217"/>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1">
                <a:moveTo>
                  <a:pt x="4" y="0"/>
                </a:moveTo>
                <a:cubicBezTo>
                  <a:pt x="2" y="1"/>
                  <a:pt x="0" y="4"/>
                  <a:pt x="0" y="7"/>
                </a:cubicBezTo>
                <a:cubicBezTo>
                  <a:pt x="0" y="7"/>
                  <a:pt x="0" y="7"/>
                  <a:pt x="0" y="8"/>
                </a:cubicBezTo>
                <a:cubicBezTo>
                  <a:pt x="0" y="5"/>
                  <a:pt x="2" y="2"/>
                  <a:pt x="5" y="0"/>
                </a:cubicBezTo>
                <a:cubicBezTo>
                  <a:pt x="5" y="0"/>
                  <a:pt x="4" y="0"/>
                  <a:pt x="4" y="0"/>
                </a:cubicBezTo>
                <a:moveTo>
                  <a:pt x="213" y="0"/>
                </a:moveTo>
                <a:cubicBezTo>
                  <a:pt x="213" y="0"/>
                  <a:pt x="213" y="0"/>
                  <a:pt x="212" y="0"/>
                </a:cubicBezTo>
                <a:cubicBezTo>
                  <a:pt x="215" y="2"/>
                  <a:pt x="217" y="5"/>
                  <a:pt x="217" y="8"/>
                </a:cubicBezTo>
                <a:cubicBezTo>
                  <a:pt x="217" y="9"/>
                  <a:pt x="217" y="10"/>
                  <a:pt x="217" y="11"/>
                </a:cubicBezTo>
                <a:cubicBezTo>
                  <a:pt x="217" y="11"/>
                  <a:pt x="217" y="11"/>
                  <a:pt x="217" y="11"/>
                </a:cubicBezTo>
                <a:cubicBezTo>
                  <a:pt x="217" y="10"/>
                  <a:pt x="217" y="8"/>
                  <a:pt x="217" y="7"/>
                </a:cubicBezTo>
                <a:cubicBezTo>
                  <a:pt x="217" y="4"/>
                  <a:pt x="216" y="1"/>
                  <a:pt x="213" y="0"/>
                </a:cubicBezTo>
              </a:path>
            </a:pathLst>
          </a:custGeom>
          <a:solidFill>
            <a:srgbClr val="8A87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27" name="Freeform 103"/>
          <p:cNvSpPr>
            <a:spLocks/>
          </p:cNvSpPr>
          <p:nvPr/>
        </p:nvSpPr>
        <p:spPr bwMode="auto">
          <a:xfrm>
            <a:off x="1375474" y="2640155"/>
            <a:ext cx="563223" cy="28006"/>
          </a:xfrm>
          <a:custGeom>
            <a:avLst/>
            <a:gdLst>
              <a:gd name="T0" fmla="*/ 212 w 217"/>
              <a:gd name="T1" fmla="*/ 0 h 11"/>
              <a:gd name="T2" fmla="*/ 209 w 217"/>
              <a:gd name="T3" fmla="*/ 1 h 11"/>
              <a:gd name="T4" fmla="*/ 8 w 217"/>
              <a:gd name="T5" fmla="*/ 1 h 11"/>
              <a:gd name="T6" fmla="*/ 5 w 217"/>
              <a:gd name="T7" fmla="*/ 0 h 11"/>
              <a:gd name="T8" fmla="*/ 0 w 217"/>
              <a:gd name="T9" fmla="*/ 8 h 11"/>
              <a:gd name="T10" fmla="*/ 0 w 217"/>
              <a:gd name="T11" fmla="*/ 11 h 11"/>
              <a:gd name="T12" fmla="*/ 217 w 217"/>
              <a:gd name="T13" fmla="*/ 11 h 11"/>
              <a:gd name="T14" fmla="*/ 217 w 217"/>
              <a:gd name="T15" fmla="*/ 8 h 11"/>
              <a:gd name="T16" fmla="*/ 212 w 21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11">
                <a:moveTo>
                  <a:pt x="212" y="0"/>
                </a:moveTo>
                <a:cubicBezTo>
                  <a:pt x="211" y="1"/>
                  <a:pt x="210" y="1"/>
                  <a:pt x="209" y="1"/>
                </a:cubicBezTo>
                <a:cubicBezTo>
                  <a:pt x="8" y="1"/>
                  <a:pt x="8" y="1"/>
                  <a:pt x="8" y="1"/>
                </a:cubicBezTo>
                <a:cubicBezTo>
                  <a:pt x="7" y="1"/>
                  <a:pt x="6" y="1"/>
                  <a:pt x="5" y="0"/>
                </a:cubicBezTo>
                <a:cubicBezTo>
                  <a:pt x="2" y="2"/>
                  <a:pt x="0" y="5"/>
                  <a:pt x="0" y="8"/>
                </a:cubicBezTo>
                <a:cubicBezTo>
                  <a:pt x="0" y="9"/>
                  <a:pt x="0" y="10"/>
                  <a:pt x="0" y="11"/>
                </a:cubicBezTo>
                <a:cubicBezTo>
                  <a:pt x="217" y="11"/>
                  <a:pt x="217" y="11"/>
                  <a:pt x="217" y="11"/>
                </a:cubicBezTo>
                <a:cubicBezTo>
                  <a:pt x="217" y="10"/>
                  <a:pt x="217" y="9"/>
                  <a:pt x="217" y="8"/>
                </a:cubicBezTo>
                <a:cubicBezTo>
                  <a:pt x="217" y="5"/>
                  <a:pt x="215" y="2"/>
                  <a:pt x="212" y="0"/>
                </a:cubicBezTo>
              </a:path>
            </a:pathLst>
          </a:custGeom>
          <a:solidFill>
            <a:srgbClr val="3B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28" name="Freeform 104"/>
          <p:cNvSpPr>
            <a:spLocks/>
          </p:cNvSpPr>
          <p:nvPr/>
        </p:nvSpPr>
        <p:spPr bwMode="auto">
          <a:xfrm>
            <a:off x="1375474" y="2444116"/>
            <a:ext cx="563223" cy="197596"/>
          </a:xfrm>
          <a:custGeom>
            <a:avLst/>
            <a:gdLst>
              <a:gd name="T0" fmla="*/ 209 w 217"/>
              <a:gd name="T1" fmla="*/ 76 h 76"/>
              <a:gd name="T2" fmla="*/ 8 w 217"/>
              <a:gd name="T3" fmla="*/ 76 h 76"/>
              <a:gd name="T4" fmla="*/ 0 w 217"/>
              <a:gd name="T5" fmla="*/ 67 h 76"/>
              <a:gd name="T6" fmla="*/ 0 w 217"/>
              <a:gd name="T7" fmla="*/ 9 h 76"/>
              <a:gd name="T8" fmla="*/ 8 w 217"/>
              <a:gd name="T9" fmla="*/ 0 h 76"/>
              <a:gd name="T10" fmla="*/ 209 w 217"/>
              <a:gd name="T11" fmla="*/ 0 h 76"/>
              <a:gd name="T12" fmla="*/ 217 w 217"/>
              <a:gd name="T13" fmla="*/ 9 h 76"/>
              <a:gd name="T14" fmla="*/ 217 w 217"/>
              <a:gd name="T15" fmla="*/ 67 h 76"/>
              <a:gd name="T16" fmla="*/ 209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9" y="76"/>
                </a:moveTo>
                <a:cubicBezTo>
                  <a:pt x="8" y="76"/>
                  <a:pt x="8" y="76"/>
                  <a:pt x="8" y="76"/>
                </a:cubicBezTo>
                <a:cubicBezTo>
                  <a:pt x="4" y="76"/>
                  <a:pt x="0" y="72"/>
                  <a:pt x="0" y="67"/>
                </a:cubicBezTo>
                <a:cubicBezTo>
                  <a:pt x="0" y="9"/>
                  <a:pt x="0" y="9"/>
                  <a:pt x="0" y="9"/>
                </a:cubicBezTo>
                <a:cubicBezTo>
                  <a:pt x="0" y="4"/>
                  <a:pt x="4" y="0"/>
                  <a:pt x="8" y="0"/>
                </a:cubicBezTo>
                <a:cubicBezTo>
                  <a:pt x="209" y="0"/>
                  <a:pt x="209" y="0"/>
                  <a:pt x="209" y="0"/>
                </a:cubicBezTo>
                <a:cubicBezTo>
                  <a:pt x="213" y="0"/>
                  <a:pt x="217" y="4"/>
                  <a:pt x="217" y="9"/>
                </a:cubicBezTo>
                <a:cubicBezTo>
                  <a:pt x="217" y="67"/>
                  <a:pt x="217" y="67"/>
                  <a:pt x="217" y="67"/>
                </a:cubicBezTo>
                <a:cubicBezTo>
                  <a:pt x="217" y="72"/>
                  <a:pt x="213" y="76"/>
                  <a:pt x="209" y="76"/>
                </a:cubicBezTo>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29" name="Rectangle 105"/>
          <p:cNvSpPr>
            <a:spLocks noChangeArrowheads="1"/>
          </p:cNvSpPr>
          <p:nvPr/>
        </p:nvSpPr>
        <p:spPr bwMode="auto">
          <a:xfrm>
            <a:off x="1779998" y="2515685"/>
            <a:ext cx="127581" cy="17115"/>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30" name="Rectangle 106"/>
          <p:cNvSpPr>
            <a:spLocks noChangeArrowheads="1"/>
          </p:cNvSpPr>
          <p:nvPr/>
        </p:nvSpPr>
        <p:spPr bwMode="auto">
          <a:xfrm>
            <a:off x="1779998" y="2554583"/>
            <a:ext cx="127581" cy="17115"/>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31" name="Freeform 107"/>
          <p:cNvSpPr>
            <a:spLocks/>
          </p:cNvSpPr>
          <p:nvPr/>
        </p:nvSpPr>
        <p:spPr bwMode="auto">
          <a:xfrm>
            <a:off x="1406592" y="2507908"/>
            <a:ext cx="66902" cy="71569"/>
          </a:xfrm>
          <a:custGeom>
            <a:avLst/>
            <a:gdLst>
              <a:gd name="T0" fmla="*/ 13 w 26"/>
              <a:gd name="T1" fmla="*/ 28 h 28"/>
              <a:gd name="T2" fmla="*/ 0 w 26"/>
              <a:gd name="T3" fmla="*/ 28 h 28"/>
              <a:gd name="T4" fmla="*/ 0 w 26"/>
              <a:gd name="T5" fmla="*/ 0 h 28"/>
              <a:gd name="T6" fmla="*/ 13 w 26"/>
              <a:gd name="T7" fmla="*/ 0 h 28"/>
              <a:gd name="T8" fmla="*/ 26 w 26"/>
              <a:gd name="T9" fmla="*/ 13 h 28"/>
              <a:gd name="T10" fmla="*/ 26 w 26"/>
              <a:gd name="T11" fmla="*/ 15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3"/>
                </a:cubicBezTo>
                <a:cubicBezTo>
                  <a:pt x="26" y="15"/>
                  <a:pt x="26" y="15"/>
                  <a:pt x="26" y="15"/>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32" name="Freeform 108"/>
          <p:cNvSpPr>
            <a:spLocks/>
          </p:cNvSpPr>
          <p:nvPr/>
        </p:nvSpPr>
        <p:spPr bwMode="auto">
          <a:xfrm>
            <a:off x="1375474" y="2442560"/>
            <a:ext cx="563223" cy="31118"/>
          </a:xfrm>
          <a:custGeom>
            <a:avLst/>
            <a:gdLst>
              <a:gd name="T0" fmla="*/ 209 w 217"/>
              <a:gd name="T1" fmla="*/ 0 h 12"/>
              <a:gd name="T2" fmla="*/ 8 w 217"/>
              <a:gd name="T3" fmla="*/ 0 h 12"/>
              <a:gd name="T4" fmla="*/ 0 w 217"/>
              <a:gd name="T5" fmla="*/ 9 h 12"/>
              <a:gd name="T6" fmla="*/ 0 w 217"/>
              <a:gd name="T7" fmla="*/ 10 h 12"/>
              <a:gd name="T8" fmla="*/ 8 w 217"/>
              <a:gd name="T9" fmla="*/ 1 h 12"/>
              <a:gd name="T10" fmla="*/ 209 w 217"/>
              <a:gd name="T11" fmla="*/ 1 h 12"/>
              <a:gd name="T12" fmla="*/ 217 w 217"/>
              <a:gd name="T13" fmla="*/ 10 h 12"/>
              <a:gd name="T14" fmla="*/ 217 w 217"/>
              <a:gd name="T15" fmla="*/ 12 h 12"/>
              <a:gd name="T16" fmla="*/ 217 w 217"/>
              <a:gd name="T17" fmla="*/ 12 h 12"/>
              <a:gd name="T18" fmla="*/ 217 w 217"/>
              <a:gd name="T19" fmla="*/ 9 h 12"/>
              <a:gd name="T20" fmla="*/ 209 w 217"/>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12">
                <a:moveTo>
                  <a:pt x="209" y="0"/>
                </a:moveTo>
                <a:cubicBezTo>
                  <a:pt x="209" y="0"/>
                  <a:pt x="209" y="0"/>
                  <a:pt x="8" y="0"/>
                </a:cubicBezTo>
                <a:cubicBezTo>
                  <a:pt x="4" y="0"/>
                  <a:pt x="0" y="3"/>
                  <a:pt x="0" y="9"/>
                </a:cubicBezTo>
                <a:cubicBezTo>
                  <a:pt x="0" y="9"/>
                  <a:pt x="0" y="9"/>
                  <a:pt x="0" y="10"/>
                </a:cubicBezTo>
                <a:cubicBezTo>
                  <a:pt x="0" y="5"/>
                  <a:pt x="4" y="1"/>
                  <a:pt x="8" y="1"/>
                </a:cubicBezTo>
                <a:cubicBezTo>
                  <a:pt x="209" y="1"/>
                  <a:pt x="209" y="1"/>
                  <a:pt x="209" y="1"/>
                </a:cubicBezTo>
                <a:cubicBezTo>
                  <a:pt x="213" y="1"/>
                  <a:pt x="217" y="5"/>
                  <a:pt x="217" y="10"/>
                </a:cubicBezTo>
                <a:cubicBezTo>
                  <a:pt x="217" y="11"/>
                  <a:pt x="217" y="12"/>
                  <a:pt x="217" y="12"/>
                </a:cubicBezTo>
                <a:cubicBezTo>
                  <a:pt x="217" y="12"/>
                  <a:pt x="217" y="12"/>
                  <a:pt x="217" y="12"/>
                </a:cubicBezTo>
                <a:cubicBezTo>
                  <a:pt x="217" y="11"/>
                  <a:pt x="217" y="10"/>
                  <a:pt x="217" y="9"/>
                </a:cubicBezTo>
                <a:cubicBezTo>
                  <a:pt x="217" y="3"/>
                  <a:pt x="213" y="0"/>
                  <a:pt x="209" y="0"/>
                </a:cubicBezTo>
              </a:path>
            </a:pathLst>
          </a:custGeom>
          <a:solidFill>
            <a:srgbClr val="8A87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33" name="Freeform 109"/>
          <p:cNvSpPr>
            <a:spLocks/>
          </p:cNvSpPr>
          <p:nvPr/>
        </p:nvSpPr>
        <p:spPr bwMode="auto">
          <a:xfrm>
            <a:off x="1375474" y="2444116"/>
            <a:ext cx="563223" cy="29562"/>
          </a:xfrm>
          <a:custGeom>
            <a:avLst/>
            <a:gdLst>
              <a:gd name="T0" fmla="*/ 209 w 217"/>
              <a:gd name="T1" fmla="*/ 0 h 11"/>
              <a:gd name="T2" fmla="*/ 8 w 217"/>
              <a:gd name="T3" fmla="*/ 0 h 11"/>
              <a:gd name="T4" fmla="*/ 0 w 217"/>
              <a:gd name="T5" fmla="*/ 9 h 11"/>
              <a:gd name="T6" fmla="*/ 0 w 217"/>
              <a:gd name="T7" fmla="*/ 11 h 11"/>
              <a:gd name="T8" fmla="*/ 217 w 217"/>
              <a:gd name="T9" fmla="*/ 11 h 11"/>
              <a:gd name="T10" fmla="*/ 217 w 217"/>
              <a:gd name="T11" fmla="*/ 9 h 11"/>
              <a:gd name="T12" fmla="*/ 209 w 21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17" h="11">
                <a:moveTo>
                  <a:pt x="209" y="0"/>
                </a:moveTo>
                <a:cubicBezTo>
                  <a:pt x="209" y="0"/>
                  <a:pt x="209" y="0"/>
                  <a:pt x="8" y="0"/>
                </a:cubicBezTo>
                <a:cubicBezTo>
                  <a:pt x="4" y="0"/>
                  <a:pt x="0" y="4"/>
                  <a:pt x="0" y="9"/>
                </a:cubicBezTo>
                <a:cubicBezTo>
                  <a:pt x="0" y="10"/>
                  <a:pt x="0" y="10"/>
                  <a:pt x="0" y="11"/>
                </a:cubicBezTo>
                <a:cubicBezTo>
                  <a:pt x="217" y="11"/>
                  <a:pt x="217" y="11"/>
                  <a:pt x="217" y="11"/>
                </a:cubicBezTo>
                <a:cubicBezTo>
                  <a:pt x="217" y="11"/>
                  <a:pt x="217" y="10"/>
                  <a:pt x="217" y="9"/>
                </a:cubicBezTo>
                <a:cubicBezTo>
                  <a:pt x="217" y="4"/>
                  <a:pt x="213" y="0"/>
                  <a:pt x="209" y="0"/>
                </a:cubicBezTo>
              </a:path>
            </a:pathLst>
          </a:custGeom>
          <a:solidFill>
            <a:srgbClr val="3B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34" name="Freeform 110"/>
          <p:cNvSpPr>
            <a:spLocks/>
          </p:cNvSpPr>
          <p:nvPr/>
        </p:nvSpPr>
        <p:spPr bwMode="auto">
          <a:xfrm>
            <a:off x="1375474" y="2249633"/>
            <a:ext cx="563223" cy="197596"/>
          </a:xfrm>
          <a:custGeom>
            <a:avLst/>
            <a:gdLst>
              <a:gd name="T0" fmla="*/ 209 w 217"/>
              <a:gd name="T1" fmla="*/ 76 h 76"/>
              <a:gd name="T2" fmla="*/ 8 w 217"/>
              <a:gd name="T3" fmla="*/ 76 h 76"/>
              <a:gd name="T4" fmla="*/ 0 w 217"/>
              <a:gd name="T5" fmla="*/ 67 h 76"/>
              <a:gd name="T6" fmla="*/ 0 w 217"/>
              <a:gd name="T7" fmla="*/ 9 h 76"/>
              <a:gd name="T8" fmla="*/ 8 w 217"/>
              <a:gd name="T9" fmla="*/ 0 h 76"/>
              <a:gd name="T10" fmla="*/ 209 w 217"/>
              <a:gd name="T11" fmla="*/ 0 h 76"/>
              <a:gd name="T12" fmla="*/ 217 w 217"/>
              <a:gd name="T13" fmla="*/ 9 h 76"/>
              <a:gd name="T14" fmla="*/ 217 w 217"/>
              <a:gd name="T15" fmla="*/ 67 h 76"/>
              <a:gd name="T16" fmla="*/ 209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9" y="76"/>
                </a:moveTo>
                <a:cubicBezTo>
                  <a:pt x="8" y="76"/>
                  <a:pt x="8" y="76"/>
                  <a:pt x="8" y="76"/>
                </a:cubicBezTo>
                <a:cubicBezTo>
                  <a:pt x="4" y="76"/>
                  <a:pt x="0" y="72"/>
                  <a:pt x="0" y="67"/>
                </a:cubicBezTo>
                <a:cubicBezTo>
                  <a:pt x="0" y="9"/>
                  <a:pt x="0" y="9"/>
                  <a:pt x="0" y="9"/>
                </a:cubicBezTo>
                <a:cubicBezTo>
                  <a:pt x="0" y="4"/>
                  <a:pt x="4" y="0"/>
                  <a:pt x="8" y="0"/>
                </a:cubicBezTo>
                <a:cubicBezTo>
                  <a:pt x="209" y="0"/>
                  <a:pt x="209" y="0"/>
                  <a:pt x="209" y="0"/>
                </a:cubicBezTo>
                <a:cubicBezTo>
                  <a:pt x="213" y="0"/>
                  <a:pt x="217" y="4"/>
                  <a:pt x="217" y="9"/>
                </a:cubicBezTo>
                <a:cubicBezTo>
                  <a:pt x="217" y="67"/>
                  <a:pt x="217" y="67"/>
                  <a:pt x="217" y="67"/>
                </a:cubicBezTo>
                <a:cubicBezTo>
                  <a:pt x="217" y="72"/>
                  <a:pt x="213" y="76"/>
                  <a:pt x="209" y="76"/>
                </a:cubicBezTo>
                <a:close/>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35" name="Rectangle 111"/>
          <p:cNvSpPr>
            <a:spLocks noChangeArrowheads="1"/>
          </p:cNvSpPr>
          <p:nvPr/>
        </p:nvSpPr>
        <p:spPr bwMode="auto">
          <a:xfrm>
            <a:off x="1779998" y="2318090"/>
            <a:ext cx="127581" cy="20227"/>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36" name="Rectangle 112"/>
          <p:cNvSpPr>
            <a:spLocks noChangeArrowheads="1"/>
          </p:cNvSpPr>
          <p:nvPr/>
        </p:nvSpPr>
        <p:spPr bwMode="auto">
          <a:xfrm>
            <a:off x="1779998" y="2358543"/>
            <a:ext cx="127581"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37" name="Freeform 113"/>
          <p:cNvSpPr>
            <a:spLocks/>
          </p:cNvSpPr>
          <p:nvPr/>
        </p:nvSpPr>
        <p:spPr bwMode="auto">
          <a:xfrm>
            <a:off x="1406592" y="2311868"/>
            <a:ext cx="66902" cy="73126"/>
          </a:xfrm>
          <a:custGeom>
            <a:avLst/>
            <a:gdLst>
              <a:gd name="T0" fmla="*/ 13 w 26"/>
              <a:gd name="T1" fmla="*/ 28 h 28"/>
              <a:gd name="T2" fmla="*/ 0 w 26"/>
              <a:gd name="T3" fmla="*/ 28 h 28"/>
              <a:gd name="T4" fmla="*/ 0 w 26"/>
              <a:gd name="T5" fmla="*/ 0 h 28"/>
              <a:gd name="T6" fmla="*/ 13 w 26"/>
              <a:gd name="T7" fmla="*/ 0 h 28"/>
              <a:gd name="T8" fmla="*/ 26 w 26"/>
              <a:gd name="T9" fmla="*/ 13 h 28"/>
              <a:gd name="T10" fmla="*/ 26 w 26"/>
              <a:gd name="T11" fmla="*/ 14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3"/>
                </a:cubicBezTo>
                <a:cubicBezTo>
                  <a:pt x="26" y="14"/>
                  <a:pt x="26" y="14"/>
                  <a:pt x="26" y="14"/>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38" name="Freeform 114"/>
          <p:cNvSpPr>
            <a:spLocks/>
          </p:cNvSpPr>
          <p:nvPr/>
        </p:nvSpPr>
        <p:spPr bwMode="auto">
          <a:xfrm>
            <a:off x="2052276" y="2637043"/>
            <a:ext cx="563223" cy="200707"/>
          </a:xfrm>
          <a:custGeom>
            <a:avLst/>
            <a:gdLst>
              <a:gd name="T0" fmla="*/ 209 w 217"/>
              <a:gd name="T1" fmla="*/ 77 h 77"/>
              <a:gd name="T2" fmla="*/ 8 w 217"/>
              <a:gd name="T3" fmla="*/ 77 h 77"/>
              <a:gd name="T4" fmla="*/ 0 w 217"/>
              <a:gd name="T5" fmla="*/ 68 h 77"/>
              <a:gd name="T6" fmla="*/ 0 w 217"/>
              <a:gd name="T7" fmla="*/ 9 h 77"/>
              <a:gd name="T8" fmla="*/ 8 w 217"/>
              <a:gd name="T9" fmla="*/ 0 h 77"/>
              <a:gd name="T10" fmla="*/ 209 w 217"/>
              <a:gd name="T11" fmla="*/ 0 h 77"/>
              <a:gd name="T12" fmla="*/ 217 w 217"/>
              <a:gd name="T13" fmla="*/ 9 h 77"/>
              <a:gd name="T14" fmla="*/ 217 w 217"/>
              <a:gd name="T15" fmla="*/ 68 h 77"/>
              <a:gd name="T16" fmla="*/ 209 w 217"/>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7">
                <a:moveTo>
                  <a:pt x="209" y="77"/>
                </a:moveTo>
                <a:cubicBezTo>
                  <a:pt x="8" y="77"/>
                  <a:pt x="8" y="77"/>
                  <a:pt x="8" y="77"/>
                </a:cubicBezTo>
                <a:cubicBezTo>
                  <a:pt x="4" y="77"/>
                  <a:pt x="0" y="73"/>
                  <a:pt x="0" y="68"/>
                </a:cubicBezTo>
                <a:cubicBezTo>
                  <a:pt x="0" y="9"/>
                  <a:pt x="0" y="9"/>
                  <a:pt x="0" y="9"/>
                </a:cubicBezTo>
                <a:cubicBezTo>
                  <a:pt x="0" y="4"/>
                  <a:pt x="4" y="0"/>
                  <a:pt x="8" y="0"/>
                </a:cubicBezTo>
                <a:cubicBezTo>
                  <a:pt x="209" y="0"/>
                  <a:pt x="209" y="0"/>
                  <a:pt x="209" y="0"/>
                </a:cubicBezTo>
                <a:cubicBezTo>
                  <a:pt x="213" y="0"/>
                  <a:pt x="217" y="4"/>
                  <a:pt x="217" y="9"/>
                </a:cubicBezTo>
                <a:cubicBezTo>
                  <a:pt x="217" y="68"/>
                  <a:pt x="217" y="68"/>
                  <a:pt x="217" y="68"/>
                </a:cubicBezTo>
                <a:cubicBezTo>
                  <a:pt x="217" y="73"/>
                  <a:pt x="213" y="77"/>
                  <a:pt x="209" y="77"/>
                </a:cubicBezTo>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39" name="Rectangle 115"/>
          <p:cNvSpPr>
            <a:spLocks noChangeArrowheads="1"/>
          </p:cNvSpPr>
          <p:nvPr/>
        </p:nvSpPr>
        <p:spPr bwMode="auto">
          <a:xfrm>
            <a:off x="2456801" y="2707056"/>
            <a:ext cx="124469"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40" name="Rectangle 116"/>
          <p:cNvSpPr>
            <a:spLocks noChangeArrowheads="1"/>
          </p:cNvSpPr>
          <p:nvPr/>
        </p:nvSpPr>
        <p:spPr bwMode="auto">
          <a:xfrm>
            <a:off x="2456801" y="2749064"/>
            <a:ext cx="124469"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41" name="Freeform 117"/>
          <p:cNvSpPr>
            <a:spLocks/>
          </p:cNvSpPr>
          <p:nvPr/>
        </p:nvSpPr>
        <p:spPr bwMode="auto">
          <a:xfrm>
            <a:off x="2083394" y="2702388"/>
            <a:ext cx="66902" cy="70015"/>
          </a:xfrm>
          <a:custGeom>
            <a:avLst/>
            <a:gdLst>
              <a:gd name="T0" fmla="*/ 13 w 26"/>
              <a:gd name="T1" fmla="*/ 27 h 27"/>
              <a:gd name="T2" fmla="*/ 0 w 26"/>
              <a:gd name="T3" fmla="*/ 27 h 27"/>
              <a:gd name="T4" fmla="*/ 0 w 26"/>
              <a:gd name="T5" fmla="*/ 0 h 27"/>
              <a:gd name="T6" fmla="*/ 13 w 26"/>
              <a:gd name="T7" fmla="*/ 0 h 27"/>
              <a:gd name="T8" fmla="*/ 26 w 26"/>
              <a:gd name="T9" fmla="*/ 13 h 27"/>
              <a:gd name="T10" fmla="*/ 26 w 26"/>
              <a:gd name="T11" fmla="*/ 14 h 27"/>
              <a:gd name="T12" fmla="*/ 13 w 2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13" y="27"/>
                </a:moveTo>
                <a:cubicBezTo>
                  <a:pt x="0" y="27"/>
                  <a:pt x="0" y="27"/>
                  <a:pt x="0" y="27"/>
                </a:cubicBezTo>
                <a:cubicBezTo>
                  <a:pt x="0" y="0"/>
                  <a:pt x="0" y="0"/>
                  <a:pt x="0" y="0"/>
                </a:cubicBezTo>
                <a:cubicBezTo>
                  <a:pt x="13" y="0"/>
                  <a:pt x="13" y="0"/>
                  <a:pt x="13" y="0"/>
                </a:cubicBezTo>
                <a:cubicBezTo>
                  <a:pt x="20" y="0"/>
                  <a:pt x="26" y="6"/>
                  <a:pt x="26" y="13"/>
                </a:cubicBezTo>
                <a:cubicBezTo>
                  <a:pt x="26" y="14"/>
                  <a:pt x="26" y="14"/>
                  <a:pt x="26" y="14"/>
                </a:cubicBezTo>
                <a:cubicBezTo>
                  <a:pt x="26" y="21"/>
                  <a:pt x="20" y="27"/>
                  <a:pt x="13" y="27"/>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42" name="Freeform 118"/>
          <p:cNvSpPr>
            <a:spLocks noEditPoints="1"/>
          </p:cNvSpPr>
          <p:nvPr/>
        </p:nvSpPr>
        <p:spPr bwMode="auto">
          <a:xfrm>
            <a:off x="2052276" y="2640155"/>
            <a:ext cx="563223" cy="28006"/>
          </a:xfrm>
          <a:custGeom>
            <a:avLst/>
            <a:gdLst>
              <a:gd name="T0" fmla="*/ 4 w 217"/>
              <a:gd name="T1" fmla="*/ 0 h 11"/>
              <a:gd name="T2" fmla="*/ 0 w 217"/>
              <a:gd name="T3" fmla="*/ 7 h 11"/>
              <a:gd name="T4" fmla="*/ 0 w 217"/>
              <a:gd name="T5" fmla="*/ 8 h 11"/>
              <a:gd name="T6" fmla="*/ 5 w 217"/>
              <a:gd name="T7" fmla="*/ 0 h 11"/>
              <a:gd name="T8" fmla="*/ 4 w 217"/>
              <a:gd name="T9" fmla="*/ 0 h 11"/>
              <a:gd name="T10" fmla="*/ 213 w 217"/>
              <a:gd name="T11" fmla="*/ 0 h 11"/>
              <a:gd name="T12" fmla="*/ 212 w 217"/>
              <a:gd name="T13" fmla="*/ 0 h 11"/>
              <a:gd name="T14" fmla="*/ 217 w 217"/>
              <a:gd name="T15" fmla="*/ 8 h 11"/>
              <a:gd name="T16" fmla="*/ 217 w 217"/>
              <a:gd name="T17" fmla="*/ 11 h 11"/>
              <a:gd name="T18" fmla="*/ 217 w 217"/>
              <a:gd name="T19" fmla="*/ 11 h 11"/>
              <a:gd name="T20" fmla="*/ 217 w 217"/>
              <a:gd name="T21" fmla="*/ 7 h 11"/>
              <a:gd name="T22" fmla="*/ 213 w 217"/>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1">
                <a:moveTo>
                  <a:pt x="4" y="0"/>
                </a:moveTo>
                <a:cubicBezTo>
                  <a:pt x="2" y="1"/>
                  <a:pt x="0" y="4"/>
                  <a:pt x="0" y="7"/>
                </a:cubicBezTo>
                <a:cubicBezTo>
                  <a:pt x="0" y="7"/>
                  <a:pt x="0" y="7"/>
                  <a:pt x="0" y="8"/>
                </a:cubicBezTo>
                <a:cubicBezTo>
                  <a:pt x="0" y="5"/>
                  <a:pt x="2" y="2"/>
                  <a:pt x="5" y="0"/>
                </a:cubicBezTo>
                <a:cubicBezTo>
                  <a:pt x="5" y="0"/>
                  <a:pt x="4" y="0"/>
                  <a:pt x="4" y="0"/>
                </a:cubicBezTo>
                <a:moveTo>
                  <a:pt x="213" y="0"/>
                </a:moveTo>
                <a:cubicBezTo>
                  <a:pt x="213" y="0"/>
                  <a:pt x="212" y="0"/>
                  <a:pt x="212" y="0"/>
                </a:cubicBezTo>
                <a:cubicBezTo>
                  <a:pt x="215" y="2"/>
                  <a:pt x="217" y="5"/>
                  <a:pt x="217" y="8"/>
                </a:cubicBezTo>
                <a:cubicBezTo>
                  <a:pt x="217" y="9"/>
                  <a:pt x="217" y="10"/>
                  <a:pt x="217" y="11"/>
                </a:cubicBezTo>
                <a:cubicBezTo>
                  <a:pt x="217" y="11"/>
                  <a:pt x="217" y="11"/>
                  <a:pt x="217" y="11"/>
                </a:cubicBezTo>
                <a:cubicBezTo>
                  <a:pt x="217" y="10"/>
                  <a:pt x="217" y="8"/>
                  <a:pt x="217" y="7"/>
                </a:cubicBezTo>
                <a:cubicBezTo>
                  <a:pt x="217" y="4"/>
                  <a:pt x="215" y="1"/>
                  <a:pt x="213" y="0"/>
                </a:cubicBezTo>
              </a:path>
            </a:pathLst>
          </a:custGeom>
          <a:solidFill>
            <a:srgbClr val="8A87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43" name="Freeform 119"/>
          <p:cNvSpPr>
            <a:spLocks/>
          </p:cNvSpPr>
          <p:nvPr/>
        </p:nvSpPr>
        <p:spPr bwMode="auto">
          <a:xfrm>
            <a:off x="2052276" y="2640155"/>
            <a:ext cx="563223" cy="28006"/>
          </a:xfrm>
          <a:custGeom>
            <a:avLst/>
            <a:gdLst>
              <a:gd name="T0" fmla="*/ 212 w 217"/>
              <a:gd name="T1" fmla="*/ 0 h 11"/>
              <a:gd name="T2" fmla="*/ 209 w 217"/>
              <a:gd name="T3" fmla="*/ 1 h 11"/>
              <a:gd name="T4" fmla="*/ 8 w 217"/>
              <a:gd name="T5" fmla="*/ 1 h 11"/>
              <a:gd name="T6" fmla="*/ 5 w 217"/>
              <a:gd name="T7" fmla="*/ 0 h 11"/>
              <a:gd name="T8" fmla="*/ 0 w 217"/>
              <a:gd name="T9" fmla="*/ 8 h 11"/>
              <a:gd name="T10" fmla="*/ 0 w 217"/>
              <a:gd name="T11" fmla="*/ 11 h 11"/>
              <a:gd name="T12" fmla="*/ 217 w 217"/>
              <a:gd name="T13" fmla="*/ 11 h 11"/>
              <a:gd name="T14" fmla="*/ 217 w 217"/>
              <a:gd name="T15" fmla="*/ 8 h 11"/>
              <a:gd name="T16" fmla="*/ 212 w 21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11">
                <a:moveTo>
                  <a:pt x="212" y="0"/>
                </a:moveTo>
                <a:cubicBezTo>
                  <a:pt x="211" y="1"/>
                  <a:pt x="210" y="1"/>
                  <a:pt x="209" y="1"/>
                </a:cubicBezTo>
                <a:cubicBezTo>
                  <a:pt x="8" y="1"/>
                  <a:pt x="8" y="1"/>
                  <a:pt x="8" y="1"/>
                </a:cubicBezTo>
                <a:cubicBezTo>
                  <a:pt x="7" y="1"/>
                  <a:pt x="6" y="1"/>
                  <a:pt x="5" y="0"/>
                </a:cubicBezTo>
                <a:cubicBezTo>
                  <a:pt x="2" y="2"/>
                  <a:pt x="0" y="5"/>
                  <a:pt x="0" y="8"/>
                </a:cubicBezTo>
                <a:cubicBezTo>
                  <a:pt x="0" y="9"/>
                  <a:pt x="0" y="10"/>
                  <a:pt x="0" y="11"/>
                </a:cubicBezTo>
                <a:cubicBezTo>
                  <a:pt x="217" y="11"/>
                  <a:pt x="217" y="11"/>
                  <a:pt x="217" y="11"/>
                </a:cubicBezTo>
                <a:cubicBezTo>
                  <a:pt x="217" y="10"/>
                  <a:pt x="217" y="9"/>
                  <a:pt x="217" y="8"/>
                </a:cubicBezTo>
                <a:cubicBezTo>
                  <a:pt x="217" y="5"/>
                  <a:pt x="215" y="2"/>
                  <a:pt x="212" y="0"/>
                </a:cubicBezTo>
              </a:path>
            </a:pathLst>
          </a:custGeom>
          <a:solidFill>
            <a:srgbClr val="3B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44" name="Freeform 120"/>
          <p:cNvSpPr>
            <a:spLocks/>
          </p:cNvSpPr>
          <p:nvPr/>
        </p:nvSpPr>
        <p:spPr bwMode="auto">
          <a:xfrm>
            <a:off x="2052276" y="2444116"/>
            <a:ext cx="563223" cy="197596"/>
          </a:xfrm>
          <a:custGeom>
            <a:avLst/>
            <a:gdLst>
              <a:gd name="T0" fmla="*/ 209 w 217"/>
              <a:gd name="T1" fmla="*/ 76 h 76"/>
              <a:gd name="T2" fmla="*/ 8 w 217"/>
              <a:gd name="T3" fmla="*/ 76 h 76"/>
              <a:gd name="T4" fmla="*/ 0 w 217"/>
              <a:gd name="T5" fmla="*/ 67 h 76"/>
              <a:gd name="T6" fmla="*/ 0 w 217"/>
              <a:gd name="T7" fmla="*/ 9 h 76"/>
              <a:gd name="T8" fmla="*/ 8 w 217"/>
              <a:gd name="T9" fmla="*/ 0 h 76"/>
              <a:gd name="T10" fmla="*/ 209 w 217"/>
              <a:gd name="T11" fmla="*/ 0 h 76"/>
              <a:gd name="T12" fmla="*/ 217 w 217"/>
              <a:gd name="T13" fmla="*/ 9 h 76"/>
              <a:gd name="T14" fmla="*/ 217 w 217"/>
              <a:gd name="T15" fmla="*/ 67 h 76"/>
              <a:gd name="T16" fmla="*/ 209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9" y="76"/>
                </a:moveTo>
                <a:cubicBezTo>
                  <a:pt x="8" y="76"/>
                  <a:pt x="8" y="76"/>
                  <a:pt x="8" y="76"/>
                </a:cubicBezTo>
                <a:cubicBezTo>
                  <a:pt x="4" y="76"/>
                  <a:pt x="0" y="72"/>
                  <a:pt x="0" y="67"/>
                </a:cubicBezTo>
                <a:cubicBezTo>
                  <a:pt x="0" y="9"/>
                  <a:pt x="0" y="9"/>
                  <a:pt x="0" y="9"/>
                </a:cubicBezTo>
                <a:cubicBezTo>
                  <a:pt x="0" y="4"/>
                  <a:pt x="4" y="0"/>
                  <a:pt x="8" y="0"/>
                </a:cubicBezTo>
                <a:cubicBezTo>
                  <a:pt x="209" y="0"/>
                  <a:pt x="209" y="0"/>
                  <a:pt x="209" y="0"/>
                </a:cubicBezTo>
                <a:cubicBezTo>
                  <a:pt x="213" y="0"/>
                  <a:pt x="217" y="4"/>
                  <a:pt x="217" y="9"/>
                </a:cubicBezTo>
                <a:cubicBezTo>
                  <a:pt x="217" y="67"/>
                  <a:pt x="217" y="67"/>
                  <a:pt x="217" y="67"/>
                </a:cubicBezTo>
                <a:cubicBezTo>
                  <a:pt x="217" y="72"/>
                  <a:pt x="213" y="76"/>
                  <a:pt x="209" y="76"/>
                </a:cubicBezTo>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45" name="Rectangle 121"/>
          <p:cNvSpPr>
            <a:spLocks noChangeArrowheads="1"/>
          </p:cNvSpPr>
          <p:nvPr/>
        </p:nvSpPr>
        <p:spPr bwMode="auto">
          <a:xfrm>
            <a:off x="2456801" y="2515685"/>
            <a:ext cx="124469" cy="17115"/>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46" name="Rectangle 122"/>
          <p:cNvSpPr>
            <a:spLocks noChangeArrowheads="1"/>
          </p:cNvSpPr>
          <p:nvPr/>
        </p:nvSpPr>
        <p:spPr bwMode="auto">
          <a:xfrm>
            <a:off x="2456801" y="2554583"/>
            <a:ext cx="124469" cy="17115"/>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47" name="Freeform 123"/>
          <p:cNvSpPr>
            <a:spLocks/>
          </p:cNvSpPr>
          <p:nvPr/>
        </p:nvSpPr>
        <p:spPr bwMode="auto">
          <a:xfrm>
            <a:off x="2083394" y="2507908"/>
            <a:ext cx="66902" cy="71569"/>
          </a:xfrm>
          <a:custGeom>
            <a:avLst/>
            <a:gdLst>
              <a:gd name="T0" fmla="*/ 13 w 26"/>
              <a:gd name="T1" fmla="*/ 28 h 28"/>
              <a:gd name="T2" fmla="*/ 0 w 26"/>
              <a:gd name="T3" fmla="*/ 28 h 28"/>
              <a:gd name="T4" fmla="*/ 0 w 26"/>
              <a:gd name="T5" fmla="*/ 0 h 28"/>
              <a:gd name="T6" fmla="*/ 13 w 26"/>
              <a:gd name="T7" fmla="*/ 0 h 28"/>
              <a:gd name="T8" fmla="*/ 26 w 26"/>
              <a:gd name="T9" fmla="*/ 13 h 28"/>
              <a:gd name="T10" fmla="*/ 26 w 26"/>
              <a:gd name="T11" fmla="*/ 15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3"/>
                </a:cubicBezTo>
                <a:cubicBezTo>
                  <a:pt x="26" y="15"/>
                  <a:pt x="26" y="15"/>
                  <a:pt x="26" y="15"/>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48" name="Freeform 124"/>
          <p:cNvSpPr>
            <a:spLocks/>
          </p:cNvSpPr>
          <p:nvPr/>
        </p:nvSpPr>
        <p:spPr bwMode="auto">
          <a:xfrm>
            <a:off x="2052276" y="2442560"/>
            <a:ext cx="563223" cy="31118"/>
          </a:xfrm>
          <a:custGeom>
            <a:avLst/>
            <a:gdLst>
              <a:gd name="T0" fmla="*/ 209 w 217"/>
              <a:gd name="T1" fmla="*/ 0 h 12"/>
              <a:gd name="T2" fmla="*/ 8 w 217"/>
              <a:gd name="T3" fmla="*/ 0 h 12"/>
              <a:gd name="T4" fmla="*/ 0 w 217"/>
              <a:gd name="T5" fmla="*/ 9 h 12"/>
              <a:gd name="T6" fmla="*/ 0 w 217"/>
              <a:gd name="T7" fmla="*/ 10 h 12"/>
              <a:gd name="T8" fmla="*/ 8 w 217"/>
              <a:gd name="T9" fmla="*/ 1 h 12"/>
              <a:gd name="T10" fmla="*/ 209 w 217"/>
              <a:gd name="T11" fmla="*/ 1 h 12"/>
              <a:gd name="T12" fmla="*/ 217 w 217"/>
              <a:gd name="T13" fmla="*/ 10 h 12"/>
              <a:gd name="T14" fmla="*/ 217 w 217"/>
              <a:gd name="T15" fmla="*/ 12 h 12"/>
              <a:gd name="T16" fmla="*/ 217 w 217"/>
              <a:gd name="T17" fmla="*/ 12 h 12"/>
              <a:gd name="T18" fmla="*/ 217 w 217"/>
              <a:gd name="T19" fmla="*/ 9 h 12"/>
              <a:gd name="T20" fmla="*/ 209 w 217"/>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12">
                <a:moveTo>
                  <a:pt x="209" y="0"/>
                </a:moveTo>
                <a:cubicBezTo>
                  <a:pt x="209" y="0"/>
                  <a:pt x="209" y="0"/>
                  <a:pt x="8" y="0"/>
                </a:cubicBezTo>
                <a:cubicBezTo>
                  <a:pt x="4" y="0"/>
                  <a:pt x="0" y="3"/>
                  <a:pt x="0" y="9"/>
                </a:cubicBezTo>
                <a:cubicBezTo>
                  <a:pt x="0" y="9"/>
                  <a:pt x="0" y="9"/>
                  <a:pt x="0" y="10"/>
                </a:cubicBezTo>
                <a:cubicBezTo>
                  <a:pt x="0" y="5"/>
                  <a:pt x="4" y="1"/>
                  <a:pt x="8" y="1"/>
                </a:cubicBezTo>
                <a:cubicBezTo>
                  <a:pt x="209" y="1"/>
                  <a:pt x="209" y="1"/>
                  <a:pt x="209" y="1"/>
                </a:cubicBezTo>
                <a:cubicBezTo>
                  <a:pt x="213" y="1"/>
                  <a:pt x="217" y="5"/>
                  <a:pt x="217" y="10"/>
                </a:cubicBezTo>
                <a:cubicBezTo>
                  <a:pt x="217" y="11"/>
                  <a:pt x="217" y="12"/>
                  <a:pt x="217" y="12"/>
                </a:cubicBezTo>
                <a:cubicBezTo>
                  <a:pt x="217" y="12"/>
                  <a:pt x="217" y="12"/>
                  <a:pt x="217" y="12"/>
                </a:cubicBezTo>
                <a:cubicBezTo>
                  <a:pt x="217" y="11"/>
                  <a:pt x="217" y="10"/>
                  <a:pt x="217" y="9"/>
                </a:cubicBezTo>
                <a:cubicBezTo>
                  <a:pt x="217" y="3"/>
                  <a:pt x="213" y="0"/>
                  <a:pt x="209" y="0"/>
                </a:cubicBezTo>
              </a:path>
            </a:pathLst>
          </a:custGeom>
          <a:solidFill>
            <a:srgbClr val="8A87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49" name="Freeform 125"/>
          <p:cNvSpPr>
            <a:spLocks/>
          </p:cNvSpPr>
          <p:nvPr/>
        </p:nvSpPr>
        <p:spPr bwMode="auto">
          <a:xfrm>
            <a:off x="2052276" y="2444116"/>
            <a:ext cx="563223" cy="29562"/>
          </a:xfrm>
          <a:custGeom>
            <a:avLst/>
            <a:gdLst>
              <a:gd name="T0" fmla="*/ 209 w 217"/>
              <a:gd name="T1" fmla="*/ 0 h 11"/>
              <a:gd name="T2" fmla="*/ 8 w 217"/>
              <a:gd name="T3" fmla="*/ 0 h 11"/>
              <a:gd name="T4" fmla="*/ 0 w 217"/>
              <a:gd name="T5" fmla="*/ 9 h 11"/>
              <a:gd name="T6" fmla="*/ 0 w 217"/>
              <a:gd name="T7" fmla="*/ 11 h 11"/>
              <a:gd name="T8" fmla="*/ 217 w 217"/>
              <a:gd name="T9" fmla="*/ 11 h 11"/>
              <a:gd name="T10" fmla="*/ 217 w 217"/>
              <a:gd name="T11" fmla="*/ 9 h 11"/>
              <a:gd name="T12" fmla="*/ 209 w 21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17" h="11">
                <a:moveTo>
                  <a:pt x="209" y="0"/>
                </a:moveTo>
                <a:cubicBezTo>
                  <a:pt x="209" y="0"/>
                  <a:pt x="209" y="0"/>
                  <a:pt x="8" y="0"/>
                </a:cubicBezTo>
                <a:cubicBezTo>
                  <a:pt x="4" y="0"/>
                  <a:pt x="0" y="4"/>
                  <a:pt x="0" y="9"/>
                </a:cubicBezTo>
                <a:cubicBezTo>
                  <a:pt x="0" y="10"/>
                  <a:pt x="0" y="10"/>
                  <a:pt x="0" y="11"/>
                </a:cubicBezTo>
                <a:cubicBezTo>
                  <a:pt x="217" y="11"/>
                  <a:pt x="217" y="11"/>
                  <a:pt x="217" y="11"/>
                </a:cubicBezTo>
                <a:cubicBezTo>
                  <a:pt x="217" y="11"/>
                  <a:pt x="217" y="10"/>
                  <a:pt x="217" y="9"/>
                </a:cubicBezTo>
                <a:cubicBezTo>
                  <a:pt x="217" y="4"/>
                  <a:pt x="213" y="0"/>
                  <a:pt x="209" y="0"/>
                </a:cubicBezTo>
              </a:path>
            </a:pathLst>
          </a:custGeom>
          <a:solidFill>
            <a:srgbClr val="3B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50" name="Freeform 126"/>
          <p:cNvSpPr>
            <a:spLocks/>
          </p:cNvSpPr>
          <p:nvPr/>
        </p:nvSpPr>
        <p:spPr bwMode="auto">
          <a:xfrm>
            <a:off x="2052276" y="2249633"/>
            <a:ext cx="563223" cy="197596"/>
          </a:xfrm>
          <a:custGeom>
            <a:avLst/>
            <a:gdLst>
              <a:gd name="T0" fmla="*/ 209 w 217"/>
              <a:gd name="T1" fmla="*/ 76 h 76"/>
              <a:gd name="T2" fmla="*/ 8 w 217"/>
              <a:gd name="T3" fmla="*/ 76 h 76"/>
              <a:gd name="T4" fmla="*/ 0 w 217"/>
              <a:gd name="T5" fmla="*/ 67 h 76"/>
              <a:gd name="T6" fmla="*/ 0 w 217"/>
              <a:gd name="T7" fmla="*/ 9 h 76"/>
              <a:gd name="T8" fmla="*/ 8 w 217"/>
              <a:gd name="T9" fmla="*/ 0 h 76"/>
              <a:gd name="T10" fmla="*/ 209 w 217"/>
              <a:gd name="T11" fmla="*/ 0 h 76"/>
              <a:gd name="T12" fmla="*/ 217 w 217"/>
              <a:gd name="T13" fmla="*/ 9 h 76"/>
              <a:gd name="T14" fmla="*/ 217 w 217"/>
              <a:gd name="T15" fmla="*/ 67 h 76"/>
              <a:gd name="T16" fmla="*/ 209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9" y="76"/>
                </a:moveTo>
                <a:cubicBezTo>
                  <a:pt x="8" y="76"/>
                  <a:pt x="8" y="76"/>
                  <a:pt x="8" y="76"/>
                </a:cubicBezTo>
                <a:cubicBezTo>
                  <a:pt x="4" y="76"/>
                  <a:pt x="0" y="72"/>
                  <a:pt x="0" y="67"/>
                </a:cubicBezTo>
                <a:cubicBezTo>
                  <a:pt x="0" y="9"/>
                  <a:pt x="0" y="9"/>
                  <a:pt x="0" y="9"/>
                </a:cubicBezTo>
                <a:cubicBezTo>
                  <a:pt x="0" y="4"/>
                  <a:pt x="4" y="0"/>
                  <a:pt x="8" y="0"/>
                </a:cubicBezTo>
                <a:cubicBezTo>
                  <a:pt x="209" y="0"/>
                  <a:pt x="209" y="0"/>
                  <a:pt x="209" y="0"/>
                </a:cubicBezTo>
                <a:cubicBezTo>
                  <a:pt x="213" y="0"/>
                  <a:pt x="217" y="4"/>
                  <a:pt x="217" y="9"/>
                </a:cubicBezTo>
                <a:cubicBezTo>
                  <a:pt x="217" y="67"/>
                  <a:pt x="217" y="67"/>
                  <a:pt x="217" y="67"/>
                </a:cubicBezTo>
                <a:cubicBezTo>
                  <a:pt x="217" y="72"/>
                  <a:pt x="213" y="76"/>
                  <a:pt x="209" y="76"/>
                </a:cubicBezTo>
                <a:close/>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51" name="Rectangle 127"/>
          <p:cNvSpPr>
            <a:spLocks noChangeArrowheads="1"/>
          </p:cNvSpPr>
          <p:nvPr/>
        </p:nvSpPr>
        <p:spPr bwMode="auto">
          <a:xfrm>
            <a:off x="2456801" y="2318090"/>
            <a:ext cx="124469" cy="20227"/>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52" name="Rectangle 128"/>
          <p:cNvSpPr>
            <a:spLocks noChangeArrowheads="1"/>
          </p:cNvSpPr>
          <p:nvPr/>
        </p:nvSpPr>
        <p:spPr bwMode="auto">
          <a:xfrm>
            <a:off x="2456801" y="2358543"/>
            <a:ext cx="124469"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53" name="Freeform 129"/>
          <p:cNvSpPr>
            <a:spLocks/>
          </p:cNvSpPr>
          <p:nvPr/>
        </p:nvSpPr>
        <p:spPr bwMode="auto">
          <a:xfrm>
            <a:off x="2083394" y="2311868"/>
            <a:ext cx="66902" cy="73126"/>
          </a:xfrm>
          <a:custGeom>
            <a:avLst/>
            <a:gdLst>
              <a:gd name="T0" fmla="*/ 13 w 26"/>
              <a:gd name="T1" fmla="*/ 28 h 28"/>
              <a:gd name="T2" fmla="*/ 0 w 26"/>
              <a:gd name="T3" fmla="*/ 28 h 28"/>
              <a:gd name="T4" fmla="*/ 0 w 26"/>
              <a:gd name="T5" fmla="*/ 0 h 28"/>
              <a:gd name="T6" fmla="*/ 13 w 26"/>
              <a:gd name="T7" fmla="*/ 0 h 28"/>
              <a:gd name="T8" fmla="*/ 26 w 26"/>
              <a:gd name="T9" fmla="*/ 13 h 28"/>
              <a:gd name="T10" fmla="*/ 26 w 26"/>
              <a:gd name="T11" fmla="*/ 14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3"/>
                </a:cubicBezTo>
                <a:cubicBezTo>
                  <a:pt x="26" y="14"/>
                  <a:pt x="26" y="14"/>
                  <a:pt x="26" y="14"/>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54" name="Freeform 130"/>
          <p:cNvSpPr>
            <a:spLocks/>
          </p:cNvSpPr>
          <p:nvPr/>
        </p:nvSpPr>
        <p:spPr bwMode="auto">
          <a:xfrm>
            <a:off x="2220308" y="2540579"/>
            <a:ext cx="690804" cy="510324"/>
          </a:xfrm>
          <a:custGeom>
            <a:avLst/>
            <a:gdLst>
              <a:gd name="T0" fmla="*/ 103 w 266"/>
              <a:gd name="T1" fmla="*/ 193 h 196"/>
              <a:gd name="T2" fmla="*/ 224 w 266"/>
              <a:gd name="T3" fmla="*/ 161 h 196"/>
              <a:gd name="T4" fmla="*/ 258 w 266"/>
              <a:gd name="T5" fmla="*/ 132 h 196"/>
              <a:gd name="T6" fmla="*/ 266 w 266"/>
              <a:gd name="T7" fmla="*/ 100 h 196"/>
              <a:gd name="T8" fmla="*/ 222 w 266"/>
              <a:gd name="T9" fmla="*/ 12 h 196"/>
              <a:gd name="T10" fmla="*/ 216 w 266"/>
              <a:gd name="T11" fmla="*/ 0 h 196"/>
              <a:gd name="T12" fmla="*/ 176 w 266"/>
              <a:gd name="T13" fmla="*/ 34 h 196"/>
              <a:gd name="T14" fmla="*/ 154 w 266"/>
              <a:gd name="T15" fmla="*/ 30 h 196"/>
              <a:gd name="T16" fmla="*/ 84 w 266"/>
              <a:gd name="T17" fmla="*/ 96 h 196"/>
              <a:gd name="T18" fmla="*/ 76 w 266"/>
              <a:gd name="T19" fmla="*/ 96 h 196"/>
              <a:gd name="T20" fmla="*/ 0 w 266"/>
              <a:gd name="T21" fmla="*/ 155 h 196"/>
              <a:gd name="T22" fmla="*/ 103 w 266"/>
              <a:gd name="T23" fmla="*/ 19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196">
                <a:moveTo>
                  <a:pt x="103" y="193"/>
                </a:moveTo>
                <a:cubicBezTo>
                  <a:pt x="145" y="196"/>
                  <a:pt x="189" y="182"/>
                  <a:pt x="224" y="161"/>
                </a:cubicBezTo>
                <a:cubicBezTo>
                  <a:pt x="238" y="153"/>
                  <a:pt x="251" y="142"/>
                  <a:pt x="258" y="132"/>
                </a:cubicBezTo>
                <a:cubicBezTo>
                  <a:pt x="264" y="120"/>
                  <a:pt x="266" y="113"/>
                  <a:pt x="266" y="100"/>
                </a:cubicBezTo>
                <a:cubicBezTo>
                  <a:pt x="265" y="71"/>
                  <a:pt x="243" y="37"/>
                  <a:pt x="222" y="12"/>
                </a:cubicBezTo>
                <a:cubicBezTo>
                  <a:pt x="219" y="8"/>
                  <a:pt x="217" y="4"/>
                  <a:pt x="216" y="0"/>
                </a:cubicBezTo>
                <a:cubicBezTo>
                  <a:pt x="199" y="6"/>
                  <a:pt x="185" y="18"/>
                  <a:pt x="176" y="34"/>
                </a:cubicBezTo>
                <a:cubicBezTo>
                  <a:pt x="168" y="30"/>
                  <a:pt x="162" y="30"/>
                  <a:pt x="154" y="30"/>
                </a:cubicBezTo>
                <a:cubicBezTo>
                  <a:pt x="115" y="30"/>
                  <a:pt x="84" y="58"/>
                  <a:pt x="84" y="96"/>
                </a:cubicBezTo>
                <a:cubicBezTo>
                  <a:pt x="76" y="96"/>
                  <a:pt x="76" y="96"/>
                  <a:pt x="76" y="96"/>
                </a:cubicBezTo>
                <a:cubicBezTo>
                  <a:pt x="39" y="96"/>
                  <a:pt x="8" y="120"/>
                  <a:pt x="0" y="155"/>
                </a:cubicBezTo>
                <a:cubicBezTo>
                  <a:pt x="32" y="173"/>
                  <a:pt x="66" y="191"/>
                  <a:pt x="103" y="193"/>
                </a:cubicBezTo>
                <a:close/>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55" name="Freeform 131"/>
          <p:cNvSpPr>
            <a:spLocks/>
          </p:cNvSpPr>
          <p:nvPr/>
        </p:nvSpPr>
        <p:spPr bwMode="auto">
          <a:xfrm>
            <a:off x="572647" y="2744398"/>
            <a:ext cx="420084" cy="368741"/>
          </a:xfrm>
          <a:custGeom>
            <a:avLst/>
            <a:gdLst>
              <a:gd name="T0" fmla="*/ 16 w 162"/>
              <a:gd name="T1" fmla="*/ 79 h 142"/>
              <a:gd name="T2" fmla="*/ 76 w 162"/>
              <a:gd name="T3" fmla="*/ 134 h 142"/>
              <a:gd name="T4" fmla="*/ 104 w 162"/>
              <a:gd name="T5" fmla="*/ 142 h 142"/>
              <a:gd name="T6" fmla="*/ 124 w 162"/>
              <a:gd name="T7" fmla="*/ 135 h 142"/>
              <a:gd name="T8" fmla="*/ 158 w 162"/>
              <a:gd name="T9" fmla="*/ 80 h 142"/>
              <a:gd name="T10" fmla="*/ 162 w 162"/>
              <a:gd name="T11" fmla="*/ 72 h 142"/>
              <a:gd name="T12" fmla="*/ 129 w 162"/>
              <a:gd name="T13" fmla="*/ 63 h 142"/>
              <a:gd name="T14" fmla="*/ 124 w 162"/>
              <a:gd name="T15" fmla="*/ 49 h 142"/>
              <a:gd name="T16" fmla="*/ 63 w 162"/>
              <a:gd name="T17" fmla="*/ 34 h 142"/>
              <a:gd name="T18" fmla="*/ 60 w 162"/>
              <a:gd name="T19" fmla="*/ 29 h 142"/>
              <a:gd name="T20" fmla="*/ 0 w 162"/>
              <a:gd name="T21" fmla="*/ 8 h 142"/>
              <a:gd name="T22" fmla="*/ 16 w 162"/>
              <a:gd name="T23" fmla="*/ 7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142">
                <a:moveTo>
                  <a:pt x="16" y="79"/>
                </a:moveTo>
                <a:cubicBezTo>
                  <a:pt x="29" y="102"/>
                  <a:pt x="52" y="122"/>
                  <a:pt x="76" y="134"/>
                </a:cubicBezTo>
                <a:cubicBezTo>
                  <a:pt x="85" y="139"/>
                  <a:pt x="96" y="142"/>
                  <a:pt x="104" y="142"/>
                </a:cubicBezTo>
                <a:cubicBezTo>
                  <a:pt x="113" y="142"/>
                  <a:pt x="117" y="140"/>
                  <a:pt x="124" y="135"/>
                </a:cubicBezTo>
                <a:cubicBezTo>
                  <a:pt x="140" y="125"/>
                  <a:pt x="151" y="101"/>
                  <a:pt x="158" y="80"/>
                </a:cubicBezTo>
                <a:cubicBezTo>
                  <a:pt x="159" y="77"/>
                  <a:pt x="160" y="75"/>
                  <a:pt x="162" y="72"/>
                </a:cubicBezTo>
                <a:cubicBezTo>
                  <a:pt x="153" y="65"/>
                  <a:pt x="141" y="62"/>
                  <a:pt x="129" y="63"/>
                </a:cubicBezTo>
                <a:cubicBezTo>
                  <a:pt x="129" y="57"/>
                  <a:pt x="127" y="54"/>
                  <a:pt x="124" y="49"/>
                </a:cubicBezTo>
                <a:cubicBezTo>
                  <a:pt x="110" y="28"/>
                  <a:pt x="83" y="21"/>
                  <a:pt x="63" y="34"/>
                </a:cubicBezTo>
                <a:cubicBezTo>
                  <a:pt x="60" y="29"/>
                  <a:pt x="60" y="29"/>
                  <a:pt x="60" y="29"/>
                </a:cubicBezTo>
                <a:cubicBezTo>
                  <a:pt x="47" y="9"/>
                  <a:pt x="22" y="0"/>
                  <a:pt x="0" y="8"/>
                </a:cubicBezTo>
                <a:cubicBezTo>
                  <a:pt x="2" y="32"/>
                  <a:pt x="4" y="58"/>
                  <a:pt x="16" y="79"/>
                </a:cubicBezTo>
                <a:close/>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grpSp>
        <p:nvGrpSpPr>
          <p:cNvPr id="13" name="Group 12"/>
          <p:cNvGrpSpPr/>
          <p:nvPr/>
        </p:nvGrpSpPr>
        <p:grpSpPr>
          <a:xfrm>
            <a:off x="2718736" y="1854444"/>
            <a:ext cx="563223" cy="983306"/>
            <a:chOff x="2820029" y="1657442"/>
            <a:chExt cx="574675" cy="1003300"/>
          </a:xfrm>
        </p:grpSpPr>
        <p:sp>
          <p:nvSpPr>
            <p:cNvPr id="556" name="Freeform 132"/>
            <p:cNvSpPr>
              <a:spLocks/>
            </p:cNvSpPr>
            <p:nvPr/>
          </p:nvSpPr>
          <p:spPr bwMode="auto">
            <a:xfrm>
              <a:off x="2820029" y="2455954"/>
              <a:ext cx="574675" cy="204788"/>
            </a:xfrm>
            <a:custGeom>
              <a:avLst/>
              <a:gdLst>
                <a:gd name="T0" fmla="*/ 208 w 217"/>
                <a:gd name="T1" fmla="*/ 77 h 77"/>
                <a:gd name="T2" fmla="*/ 8 w 217"/>
                <a:gd name="T3" fmla="*/ 77 h 77"/>
                <a:gd name="T4" fmla="*/ 0 w 217"/>
                <a:gd name="T5" fmla="*/ 68 h 77"/>
                <a:gd name="T6" fmla="*/ 0 w 217"/>
                <a:gd name="T7" fmla="*/ 9 h 77"/>
                <a:gd name="T8" fmla="*/ 8 w 217"/>
                <a:gd name="T9" fmla="*/ 0 h 77"/>
                <a:gd name="T10" fmla="*/ 208 w 217"/>
                <a:gd name="T11" fmla="*/ 0 h 77"/>
                <a:gd name="T12" fmla="*/ 217 w 217"/>
                <a:gd name="T13" fmla="*/ 9 h 77"/>
                <a:gd name="T14" fmla="*/ 217 w 217"/>
                <a:gd name="T15" fmla="*/ 68 h 77"/>
                <a:gd name="T16" fmla="*/ 208 w 217"/>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7">
                  <a:moveTo>
                    <a:pt x="208" y="77"/>
                  </a:moveTo>
                  <a:cubicBezTo>
                    <a:pt x="8" y="77"/>
                    <a:pt x="8" y="77"/>
                    <a:pt x="8" y="77"/>
                  </a:cubicBezTo>
                  <a:cubicBezTo>
                    <a:pt x="4" y="77"/>
                    <a:pt x="0" y="73"/>
                    <a:pt x="0" y="68"/>
                  </a:cubicBezTo>
                  <a:cubicBezTo>
                    <a:pt x="0" y="9"/>
                    <a:pt x="0" y="9"/>
                    <a:pt x="0" y="9"/>
                  </a:cubicBezTo>
                  <a:cubicBezTo>
                    <a:pt x="0" y="4"/>
                    <a:pt x="4" y="0"/>
                    <a:pt x="8" y="0"/>
                  </a:cubicBezTo>
                  <a:cubicBezTo>
                    <a:pt x="208" y="0"/>
                    <a:pt x="208" y="0"/>
                    <a:pt x="208" y="0"/>
                  </a:cubicBezTo>
                  <a:cubicBezTo>
                    <a:pt x="213" y="0"/>
                    <a:pt x="217" y="4"/>
                    <a:pt x="217" y="9"/>
                  </a:cubicBezTo>
                  <a:cubicBezTo>
                    <a:pt x="217" y="68"/>
                    <a:pt x="217" y="68"/>
                    <a:pt x="217" y="68"/>
                  </a:cubicBezTo>
                  <a:cubicBezTo>
                    <a:pt x="217" y="73"/>
                    <a:pt x="213" y="77"/>
                    <a:pt x="208" y="77"/>
                  </a:cubicBezTo>
                  <a:close/>
                </a:path>
              </a:pathLst>
            </a:custGeom>
            <a:solidFill>
              <a:srgbClr val="CED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57" name="Rectangle 133"/>
            <p:cNvSpPr>
              <a:spLocks noChangeArrowheads="1"/>
            </p:cNvSpPr>
            <p:nvPr/>
          </p:nvSpPr>
          <p:spPr bwMode="auto">
            <a:xfrm>
              <a:off x="3234366" y="2527392"/>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58" name="Rectangle 134"/>
            <p:cNvSpPr>
              <a:spLocks noChangeArrowheads="1"/>
            </p:cNvSpPr>
            <p:nvPr/>
          </p:nvSpPr>
          <p:spPr bwMode="auto">
            <a:xfrm>
              <a:off x="3234366" y="2570254"/>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59" name="Freeform 135"/>
            <p:cNvSpPr>
              <a:spLocks/>
            </p:cNvSpPr>
            <p:nvPr/>
          </p:nvSpPr>
          <p:spPr bwMode="auto">
            <a:xfrm>
              <a:off x="2851779" y="2522629"/>
              <a:ext cx="69850" cy="71438"/>
            </a:xfrm>
            <a:custGeom>
              <a:avLst/>
              <a:gdLst>
                <a:gd name="T0" fmla="*/ 13 w 26"/>
                <a:gd name="T1" fmla="*/ 27 h 27"/>
                <a:gd name="T2" fmla="*/ 0 w 26"/>
                <a:gd name="T3" fmla="*/ 27 h 27"/>
                <a:gd name="T4" fmla="*/ 0 w 26"/>
                <a:gd name="T5" fmla="*/ 0 h 27"/>
                <a:gd name="T6" fmla="*/ 13 w 26"/>
                <a:gd name="T7" fmla="*/ 0 h 27"/>
                <a:gd name="T8" fmla="*/ 26 w 26"/>
                <a:gd name="T9" fmla="*/ 13 h 27"/>
                <a:gd name="T10" fmla="*/ 26 w 26"/>
                <a:gd name="T11" fmla="*/ 14 h 27"/>
                <a:gd name="T12" fmla="*/ 13 w 2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13" y="27"/>
                  </a:moveTo>
                  <a:cubicBezTo>
                    <a:pt x="0" y="27"/>
                    <a:pt x="0" y="27"/>
                    <a:pt x="0" y="27"/>
                  </a:cubicBezTo>
                  <a:cubicBezTo>
                    <a:pt x="0" y="0"/>
                    <a:pt x="0" y="0"/>
                    <a:pt x="0" y="0"/>
                  </a:cubicBezTo>
                  <a:cubicBezTo>
                    <a:pt x="13" y="0"/>
                    <a:pt x="13" y="0"/>
                    <a:pt x="13" y="0"/>
                  </a:cubicBezTo>
                  <a:cubicBezTo>
                    <a:pt x="20" y="0"/>
                    <a:pt x="26" y="6"/>
                    <a:pt x="26" y="13"/>
                  </a:cubicBezTo>
                  <a:cubicBezTo>
                    <a:pt x="26" y="14"/>
                    <a:pt x="26" y="14"/>
                    <a:pt x="26" y="14"/>
                  </a:cubicBezTo>
                  <a:cubicBezTo>
                    <a:pt x="26" y="21"/>
                    <a:pt x="20" y="27"/>
                    <a:pt x="13" y="27"/>
                  </a:cubicBezTo>
                  <a:close/>
                </a:path>
              </a:pathLst>
            </a:custGeom>
            <a:solidFill>
              <a:srgbClr val="B1C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60" name="Freeform 136"/>
            <p:cNvSpPr>
              <a:spLocks/>
            </p:cNvSpPr>
            <p:nvPr/>
          </p:nvSpPr>
          <p:spPr bwMode="auto">
            <a:xfrm>
              <a:off x="2820029" y="2452779"/>
              <a:ext cx="574675" cy="34925"/>
            </a:xfrm>
            <a:custGeom>
              <a:avLst/>
              <a:gdLst>
                <a:gd name="T0" fmla="*/ 217 w 217"/>
                <a:gd name="T1" fmla="*/ 13 h 13"/>
                <a:gd name="T2" fmla="*/ 217 w 217"/>
                <a:gd name="T3" fmla="*/ 9 h 13"/>
                <a:gd name="T4" fmla="*/ 208 w 217"/>
                <a:gd name="T5" fmla="*/ 0 h 13"/>
                <a:gd name="T6" fmla="*/ 8 w 217"/>
                <a:gd name="T7" fmla="*/ 0 h 13"/>
                <a:gd name="T8" fmla="*/ 0 w 217"/>
                <a:gd name="T9" fmla="*/ 9 h 13"/>
                <a:gd name="T10" fmla="*/ 0 w 217"/>
                <a:gd name="T11" fmla="*/ 13 h 13"/>
                <a:gd name="T12" fmla="*/ 217 w 2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17" h="13">
                  <a:moveTo>
                    <a:pt x="217" y="13"/>
                  </a:moveTo>
                  <a:cubicBezTo>
                    <a:pt x="217" y="12"/>
                    <a:pt x="217" y="10"/>
                    <a:pt x="217" y="9"/>
                  </a:cubicBezTo>
                  <a:cubicBezTo>
                    <a:pt x="217" y="4"/>
                    <a:pt x="213" y="0"/>
                    <a:pt x="208" y="0"/>
                  </a:cubicBezTo>
                  <a:cubicBezTo>
                    <a:pt x="208" y="0"/>
                    <a:pt x="208" y="0"/>
                    <a:pt x="8" y="0"/>
                  </a:cubicBezTo>
                  <a:cubicBezTo>
                    <a:pt x="4" y="0"/>
                    <a:pt x="0" y="4"/>
                    <a:pt x="0" y="9"/>
                  </a:cubicBezTo>
                  <a:cubicBezTo>
                    <a:pt x="0" y="9"/>
                    <a:pt x="0" y="9"/>
                    <a:pt x="0" y="13"/>
                  </a:cubicBezTo>
                  <a:lnTo>
                    <a:pt x="217" y="13"/>
                  </a:lnTo>
                  <a:close/>
                </a:path>
              </a:pathLst>
            </a:custGeom>
            <a:solidFill>
              <a:srgbClr val="ABC5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61" name="Freeform 137"/>
            <p:cNvSpPr>
              <a:spLocks/>
            </p:cNvSpPr>
            <p:nvPr/>
          </p:nvSpPr>
          <p:spPr bwMode="auto">
            <a:xfrm>
              <a:off x="2820029" y="2254342"/>
              <a:ext cx="574675" cy="204788"/>
            </a:xfrm>
            <a:custGeom>
              <a:avLst/>
              <a:gdLst>
                <a:gd name="T0" fmla="*/ 208 w 217"/>
                <a:gd name="T1" fmla="*/ 77 h 77"/>
                <a:gd name="T2" fmla="*/ 8 w 217"/>
                <a:gd name="T3" fmla="*/ 77 h 77"/>
                <a:gd name="T4" fmla="*/ 0 w 217"/>
                <a:gd name="T5" fmla="*/ 67 h 77"/>
                <a:gd name="T6" fmla="*/ 0 w 217"/>
                <a:gd name="T7" fmla="*/ 9 h 77"/>
                <a:gd name="T8" fmla="*/ 8 w 217"/>
                <a:gd name="T9" fmla="*/ 0 h 77"/>
                <a:gd name="T10" fmla="*/ 208 w 217"/>
                <a:gd name="T11" fmla="*/ 0 h 77"/>
                <a:gd name="T12" fmla="*/ 217 w 217"/>
                <a:gd name="T13" fmla="*/ 9 h 77"/>
                <a:gd name="T14" fmla="*/ 217 w 217"/>
                <a:gd name="T15" fmla="*/ 67 h 77"/>
                <a:gd name="T16" fmla="*/ 208 w 217"/>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7">
                  <a:moveTo>
                    <a:pt x="208" y="77"/>
                  </a:moveTo>
                  <a:cubicBezTo>
                    <a:pt x="8" y="77"/>
                    <a:pt x="8" y="77"/>
                    <a:pt x="8" y="77"/>
                  </a:cubicBezTo>
                  <a:cubicBezTo>
                    <a:pt x="4" y="77"/>
                    <a:pt x="0" y="73"/>
                    <a:pt x="0" y="67"/>
                  </a:cubicBezTo>
                  <a:cubicBezTo>
                    <a:pt x="0" y="9"/>
                    <a:pt x="0" y="9"/>
                    <a:pt x="0" y="9"/>
                  </a:cubicBezTo>
                  <a:cubicBezTo>
                    <a:pt x="0" y="4"/>
                    <a:pt x="4" y="0"/>
                    <a:pt x="8" y="0"/>
                  </a:cubicBezTo>
                  <a:cubicBezTo>
                    <a:pt x="208" y="0"/>
                    <a:pt x="208" y="0"/>
                    <a:pt x="208" y="0"/>
                  </a:cubicBezTo>
                  <a:cubicBezTo>
                    <a:pt x="213" y="0"/>
                    <a:pt x="217" y="4"/>
                    <a:pt x="217" y="9"/>
                  </a:cubicBezTo>
                  <a:cubicBezTo>
                    <a:pt x="217" y="67"/>
                    <a:pt x="217" y="67"/>
                    <a:pt x="217" y="67"/>
                  </a:cubicBezTo>
                  <a:cubicBezTo>
                    <a:pt x="217" y="73"/>
                    <a:pt x="213" y="77"/>
                    <a:pt x="208" y="77"/>
                  </a:cubicBezTo>
                  <a:close/>
                </a:path>
              </a:pathLst>
            </a:custGeom>
            <a:solidFill>
              <a:srgbClr val="CED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62" name="Rectangle 138"/>
            <p:cNvSpPr>
              <a:spLocks noChangeArrowheads="1"/>
            </p:cNvSpPr>
            <p:nvPr/>
          </p:nvSpPr>
          <p:spPr bwMode="auto">
            <a:xfrm>
              <a:off x="3234366" y="2325779"/>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63" name="Rectangle 139"/>
            <p:cNvSpPr>
              <a:spLocks noChangeArrowheads="1"/>
            </p:cNvSpPr>
            <p:nvPr/>
          </p:nvSpPr>
          <p:spPr bwMode="auto">
            <a:xfrm>
              <a:off x="3234366" y="2368642"/>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64" name="Freeform 140"/>
            <p:cNvSpPr>
              <a:spLocks/>
            </p:cNvSpPr>
            <p:nvPr/>
          </p:nvSpPr>
          <p:spPr bwMode="auto">
            <a:xfrm>
              <a:off x="2851779" y="2321017"/>
              <a:ext cx="69850" cy="71438"/>
            </a:xfrm>
            <a:custGeom>
              <a:avLst/>
              <a:gdLst>
                <a:gd name="T0" fmla="*/ 13 w 26"/>
                <a:gd name="T1" fmla="*/ 27 h 27"/>
                <a:gd name="T2" fmla="*/ 0 w 26"/>
                <a:gd name="T3" fmla="*/ 27 h 27"/>
                <a:gd name="T4" fmla="*/ 0 w 26"/>
                <a:gd name="T5" fmla="*/ 0 h 27"/>
                <a:gd name="T6" fmla="*/ 13 w 26"/>
                <a:gd name="T7" fmla="*/ 0 h 27"/>
                <a:gd name="T8" fmla="*/ 26 w 26"/>
                <a:gd name="T9" fmla="*/ 13 h 27"/>
                <a:gd name="T10" fmla="*/ 26 w 26"/>
                <a:gd name="T11" fmla="*/ 14 h 27"/>
                <a:gd name="T12" fmla="*/ 13 w 2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13" y="27"/>
                  </a:moveTo>
                  <a:cubicBezTo>
                    <a:pt x="0" y="27"/>
                    <a:pt x="0" y="27"/>
                    <a:pt x="0" y="27"/>
                  </a:cubicBezTo>
                  <a:cubicBezTo>
                    <a:pt x="0" y="0"/>
                    <a:pt x="0" y="0"/>
                    <a:pt x="0" y="0"/>
                  </a:cubicBezTo>
                  <a:cubicBezTo>
                    <a:pt x="13" y="0"/>
                    <a:pt x="13" y="0"/>
                    <a:pt x="13" y="0"/>
                  </a:cubicBezTo>
                  <a:cubicBezTo>
                    <a:pt x="20" y="0"/>
                    <a:pt x="26" y="6"/>
                    <a:pt x="26" y="13"/>
                  </a:cubicBezTo>
                  <a:cubicBezTo>
                    <a:pt x="26" y="14"/>
                    <a:pt x="26" y="14"/>
                    <a:pt x="26" y="14"/>
                  </a:cubicBezTo>
                  <a:cubicBezTo>
                    <a:pt x="26" y="21"/>
                    <a:pt x="20" y="27"/>
                    <a:pt x="13" y="27"/>
                  </a:cubicBezTo>
                  <a:close/>
                </a:path>
              </a:pathLst>
            </a:custGeom>
            <a:solidFill>
              <a:srgbClr val="B1C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65" name="Freeform 141"/>
            <p:cNvSpPr>
              <a:spLocks/>
            </p:cNvSpPr>
            <p:nvPr/>
          </p:nvSpPr>
          <p:spPr bwMode="auto">
            <a:xfrm>
              <a:off x="2820029" y="2251167"/>
              <a:ext cx="574675" cy="34925"/>
            </a:xfrm>
            <a:custGeom>
              <a:avLst/>
              <a:gdLst>
                <a:gd name="T0" fmla="*/ 217 w 217"/>
                <a:gd name="T1" fmla="*/ 13 h 13"/>
                <a:gd name="T2" fmla="*/ 217 w 217"/>
                <a:gd name="T3" fmla="*/ 9 h 13"/>
                <a:gd name="T4" fmla="*/ 208 w 217"/>
                <a:gd name="T5" fmla="*/ 0 h 13"/>
                <a:gd name="T6" fmla="*/ 8 w 217"/>
                <a:gd name="T7" fmla="*/ 0 h 13"/>
                <a:gd name="T8" fmla="*/ 0 w 217"/>
                <a:gd name="T9" fmla="*/ 9 h 13"/>
                <a:gd name="T10" fmla="*/ 0 w 217"/>
                <a:gd name="T11" fmla="*/ 13 h 13"/>
                <a:gd name="T12" fmla="*/ 217 w 2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17" h="13">
                  <a:moveTo>
                    <a:pt x="217" y="13"/>
                  </a:moveTo>
                  <a:cubicBezTo>
                    <a:pt x="217" y="12"/>
                    <a:pt x="217" y="10"/>
                    <a:pt x="217" y="9"/>
                  </a:cubicBezTo>
                  <a:cubicBezTo>
                    <a:pt x="217" y="4"/>
                    <a:pt x="213" y="0"/>
                    <a:pt x="208" y="0"/>
                  </a:cubicBezTo>
                  <a:cubicBezTo>
                    <a:pt x="208" y="0"/>
                    <a:pt x="208" y="0"/>
                    <a:pt x="8" y="0"/>
                  </a:cubicBezTo>
                  <a:cubicBezTo>
                    <a:pt x="4" y="0"/>
                    <a:pt x="0" y="4"/>
                    <a:pt x="0" y="9"/>
                  </a:cubicBezTo>
                  <a:cubicBezTo>
                    <a:pt x="0" y="9"/>
                    <a:pt x="0" y="9"/>
                    <a:pt x="0" y="13"/>
                  </a:cubicBezTo>
                  <a:lnTo>
                    <a:pt x="217" y="13"/>
                  </a:lnTo>
                  <a:close/>
                </a:path>
              </a:pathLst>
            </a:custGeom>
            <a:solidFill>
              <a:srgbClr val="ABC5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66" name="Freeform 142"/>
            <p:cNvSpPr>
              <a:spLocks/>
            </p:cNvSpPr>
            <p:nvPr/>
          </p:nvSpPr>
          <p:spPr bwMode="auto">
            <a:xfrm>
              <a:off x="2820029" y="2052729"/>
              <a:ext cx="574675" cy="201613"/>
            </a:xfrm>
            <a:custGeom>
              <a:avLst/>
              <a:gdLst>
                <a:gd name="T0" fmla="*/ 208 w 217"/>
                <a:gd name="T1" fmla="*/ 76 h 76"/>
                <a:gd name="T2" fmla="*/ 8 w 217"/>
                <a:gd name="T3" fmla="*/ 76 h 76"/>
                <a:gd name="T4" fmla="*/ 0 w 217"/>
                <a:gd name="T5" fmla="*/ 67 h 76"/>
                <a:gd name="T6" fmla="*/ 0 w 217"/>
                <a:gd name="T7" fmla="*/ 9 h 76"/>
                <a:gd name="T8" fmla="*/ 8 w 217"/>
                <a:gd name="T9" fmla="*/ 0 h 76"/>
                <a:gd name="T10" fmla="*/ 208 w 217"/>
                <a:gd name="T11" fmla="*/ 0 h 76"/>
                <a:gd name="T12" fmla="*/ 217 w 217"/>
                <a:gd name="T13" fmla="*/ 9 h 76"/>
                <a:gd name="T14" fmla="*/ 217 w 217"/>
                <a:gd name="T15" fmla="*/ 67 h 76"/>
                <a:gd name="T16" fmla="*/ 208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8" y="76"/>
                  </a:moveTo>
                  <a:cubicBezTo>
                    <a:pt x="8" y="76"/>
                    <a:pt x="8" y="76"/>
                    <a:pt x="8" y="76"/>
                  </a:cubicBezTo>
                  <a:cubicBezTo>
                    <a:pt x="4" y="76"/>
                    <a:pt x="0" y="73"/>
                    <a:pt x="0" y="67"/>
                  </a:cubicBezTo>
                  <a:cubicBezTo>
                    <a:pt x="0" y="9"/>
                    <a:pt x="0" y="9"/>
                    <a:pt x="0" y="9"/>
                  </a:cubicBezTo>
                  <a:cubicBezTo>
                    <a:pt x="0" y="4"/>
                    <a:pt x="4" y="0"/>
                    <a:pt x="8" y="0"/>
                  </a:cubicBezTo>
                  <a:cubicBezTo>
                    <a:pt x="208" y="0"/>
                    <a:pt x="208" y="0"/>
                    <a:pt x="208" y="0"/>
                  </a:cubicBezTo>
                  <a:cubicBezTo>
                    <a:pt x="213" y="0"/>
                    <a:pt x="217" y="4"/>
                    <a:pt x="217" y="9"/>
                  </a:cubicBezTo>
                  <a:cubicBezTo>
                    <a:pt x="217" y="67"/>
                    <a:pt x="217" y="67"/>
                    <a:pt x="217" y="67"/>
                  </a:cubicBezTo>
                  <a:cubicBezTo>
                    <a:pt x="217" y="73"/>
                    <a:pt x="213" y="76"/>
                    <a:pt x="208" y="76"/>
                  </a:cubicBezTo>
                  <a:close/>
                </a:path>
              </a:pathLst>
            </a:custGeom>
            <a:solidFill>
              <a:srgbClr val="CED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67" name="Rectangle 143"/>
            <p:cNvSpPr>
              <a:spLocks noChangeArrowheads="1"/>
            </p:cNvSpPr>
            <p:nvPr/>
          </p:nvSpPr>
          <p:spPr bwMode="auto">
            <a:xfrm>
              <a:off x="3234366" y="2124167"/>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68" name="Rectangle 144"/>
            <p:cNvSpPr>
              <a:spLocks noChangeArrowheads="1"/>
            </p:cNvSpPr>
            <p:nvPr/>
          </p:nvSpPr>
          <p:spPr bwMode="auto">
            <a:xfrm>
              <a:off x="3234366" y="2167029"/>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69" name="Freeform 145"/>
            <p:cNvSpPr>
              <a:spLocks/>
            </p:cNvSpPr>
            <p:nvPr/>
          </p:nvSpPr>
          <p:spPr bwMode="auto">
            <a:xfrm>
              <a:off x="2851779" y="2119404"/>
              <a:ext cx="69850" cy="71438"/>
            </a:xfrm>
            <a:custGeom>
              <a:avLst/>
              <a:gdLst>
                <a:gd name="T0" fmla="*/ 13 w 26"/>
                <a:gd name="T1" fmla="*/ 27 h 27"/>
                <a:gd name="T2" fmla="*/ 0 w 26"/>
                <a:gd name="T3" fmla="*/ 27 h 27"/>
                <a:gd name="T4" fmla="*/ 0 w 26"/>
                <a:gd name="T5" fmla="*/ 0 h 27"/>
                <a:gd name="T6" fmla="*/ 13 w 26"/>
                <a:gd name="T7" fmla="*/ 0 h 27"/>
                <a:gd name="T8" fmla="*/ 26 w 26"/>
                <a:gd name="T9" fmla="*/ 13 h 27"/>
                <a:gd name="T10" fmla="*/ 26 w 26"/>
                <a:gd name="T11" fmla="*/ 14 h 27"/>
                <a:gd name="T12" fmla="*/ 13 w 2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13" y="27"/>
                  </a:moveTo>
                  <a:cubicBezTo>
                    <a:pt x="0" y="27"/>
                    <a:pt x="0" y="27"/>
                    <a:pt x="0" y="27"/>
                  </a:cubicBezTo>
                  <a:cubicBezTo>
                    <a:pt x="0" y="0"/>
                    <a:pt x="0" y="0"/>
                    <a:pt x="0" y="0"/>
                  </a:cubicBezTo>
                  <a:cubicBezTo>
                    <a:pt x="13" y="0"/>
                    <a:pt x="13" y="0"/>
                    <a:pt x="13" y="0"/>
                  </a:cubicBezTo>
                  <a:cubicBezTo>
                    <a:pt x="20" y="0"/>
                    <a:pt x="26" y="5"/>
                    <a:pt x="26" y="13"/>
                  </a:cubicBezTo>
                  <a:cubicBezTo>
                    <a:pt x="26" y="14"/>
                    <a:pt x="26" y="14"/>
                    <a:pt x="26" y="14"/>
                  </a:cubicBezTo>
                  <a:cubicBezTo>
                    <a:pt x="26" y="21"/>
                    <a:pt x="20" y="27"/>
                    <a:pt x="13" y="27"/>
                  </a:cubicBezTo>
                  <a:close/>
                </a:path>
              </a:pathLst>
            </a:custGeom>
            <a:solidFill>
              <a:srgbClr val="B1C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70" name="Freeform 146"/>
            <p:cNvSpPr>
              <a:spLocks/>
            </p:cNvSpPr>
            <p:nvPr/>
          </p:nvSpPr>
          <p:spPr bwMode="auto">
            <a:xfrm>
              <a:off x="2820029" y="2051142"/>
              <a:ext cx="574675" cy="33338"/>
            </a:xfrm>
            <a:custGeom>
              <a:avLst/>
              <a:gdLst>
                <a:gd name="T0" fmla="*/ 217 w 217"/>
                <a:gd name="T1" fmla="*/ 13 h 13"/>
                <a:gd name="T2" fmla="*/ 217 w 217"/>
                <a:gd name="T3" fmla="*/ 9 h 13"/>
                <a:gd name="T4" fmla="*/ 208 w 217"/>
                <a:gd name="T5" fmla="*/ 0 h 13"/>
                <a:gd name="T6" fmla="*/ 8 w 217"/>
                <a:gd name="T7" fmla="*/ 0 h 13"/>
                <a:gd name="T8" fmla="*/ 0 w 217"/>
                <a:gd name="T9" fmla="*/ 9 h 13"/>
                <a:gd name="T10" fmla="*/ 0 w 217"/>
                <a:gd name="T11" fmla="*/ 13 h 13"/>
                <a:gd name="T12" fmla="*/ 217 w 2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17" h="13">
                  <a:moveTo>
                    <a:pt x="217" y="13"/>
                  </a:moveTo>
                  <a:cubicBezTo>
                    <a:pt x="217" y="12"/>
                    <a:pt x="217" y="10"/>
                    <a:pt x="217" y="9"/>
                  </a:cubicBezTo>
                  <a:cubicBezTo>
                    <a:pt x="217" y="4"/>
                    <a:pt x="213" y="0"/>
                    <a:pt x="208" y="0"/>
                  </a:cubicBezTo>
                  <a:cubicBezTo>
                    <a:pt x="208" y="0"/>
                    <a:pt x="208" y="0"/>
                    <a:pt x="8" y="0"/>
                  </a:cubicBezTo>
                  <a:cubicBezTo>
                    <a:pt x="4" y="0"/>
                    <a:pt x="0" y="4"/>
                    <a:pt x="0" y="9"/>
                  </a:cubicBezTo>
                  <a:cubicBezTo>
                    <a:pt x="0" y="9"/>
                    <a:pt x="0" y="9"/>
                    <a:pt x="0" y="13"/>
                  </a:cubicBezTo>
                  <a:lnTo>
                    <a:pt x="217" y="13"/>
                  </a:lnTo>
                  <a:close/>
                </a:path>
              </a:pathLst>
            </a:custGeom>
            <a:solidFill>
              <a:srgbClr val="ABC5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71" name="Freeform 147"/>
            <p:cNvSpPr>
              <a:spLocks/>
            </p:cNvSpPr>
            <p:nvPr/>
          </p:nvSpPr>
          <p:spPr bwMode="auto">
            <a:xfrm>
              <a:off x="2820029" y="1851117"/>
              <a:ext cx="574675" cy="201613"/>
            </a:xfrm>
            <a:custGeom>
              <a:avLst/>
              <a:gdLst>
                <a:gd name="T0" fmla="*/ 208 w 217"/>
                <a:gd name="T1" fmla="*/ 76 h 76"/>
                <a:gd name="T2" fmla="*/ 8 w 217"/>
                <a:gd name="T3" fmla="*/ 76 h 76"/>
                <a:gd name="T4" fmla="*/ 0 w 217"/>
                <a:gd name="T5" fmla="*/ 67 h 76"/>
                <a:gd name="T6" fmla="*/ 0 w 217"/>
                <a:gd name="T7" fmla="*/ 9 h 76"/>
                <a:gd name="T8" fmla="*/ 8 w 217"/>
                <a:gd name="T9" fmla="*/ 0 h 76"/>
                <a:gd name="T10" fmla="*/ 208 w 217"/>
                <a:gd name="T11" fmla="*/ 0 h 76"/>
                <a:gd name="T12" fmla="*/ 217 w 217"/>
                <a:gd name="T13" fmla="*/ 9 h 76"/>
                <a:gd name="T14" fmla="*/ 217 w 217"/>
                <a:gd name="T15" fmla="*/ 67 h 76"/>
                <a:gd name="T16" fmla="*/ 208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8" y="76"/>
                  </a:moveTo>
                  <a:cubicBezTo>
                    <a:pt x="8" y="76"/>
                    <a:pt x="8" y="76"/>
                    <a:pt x="8" y="76"/>
                  </a:cubicBezTo>
                  <a:cubicBezTo>
                    <a:pt x="4" y="76"/>
                    <a:pt x="0" y="73"/>
                    <a:pt x="0" y="67"/>
                  </a:cubicBezTo>
                  <a:cubicBezTo>
                    <a:pt x="0" y="9"/>
                    <a:pt x="0" y="9"/>
                    <a:pt x="0" y="9"/>
                  </a:cubicBezTo>
                  <a:cubicBezTo>
                    <a:pt x="0" y="4"/>
                    <a:pt x="4" y="0"/>
                    <a:pt x="8" y="0"/>
                  </a:cubicBezTo>
                  <a:cubicBezTo>
                    <a:pt x="208" y="0"/>
                    <a:pt x="208" y="0"/>
                    <a:pt x="208" y="0"/>
                  </a:cubicBezTo>
                  <a:cubicBezTo>
                    <a:pt x="213" y="0"/>
                    <a:pt x="217" y="4"/>
                    <a:pt x="217" y="9"/>
                  </a:cubicBezTo>
                  <a:cubicBezTo>
                    <a:pt x="217" y="67"/>
                    <a:pt x="217" y="67"/>
                    <a:pt x="217" y="67"/>
                  </a:cubicBezTo>
                  <a:cubicBezTo>
                    <a:pt x="217" y="73"/>
                    <a:pt x="213" y="76"/>
                    <a:pt x="208" y="76"/>
                  </a:cubicBezTo>
                  <a:close/>
                </a:path>
              </a:pathLst>
            </a:custGeom>
            <a:solidFill>
              <a:srgbClr val="C9EA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72" name="Rectangle 148"/>
            <p:cNvSpPr>
              <a:spLocks noChangeArrowheads="1"/>
            </p:cNvSpPr>
            <p:nvPr/>
          </p:nvSpPr>
          <p:spPr bwMode="auto">
            <a:xfrm>
              <a:off x="3234366" y="1922554"/>
              <a:ext cx="127000" cy="19050"/>
            </a:xfrm>
            <a:prstGeom prst="rect">
              <a:avLst/>
            </a:prstGeom>
            <a:solidFill>
              <a:srgbClr val="79CA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73" name="Rectangle 149"/>
            <p:cNvSpPr>
              <a:spLocks noChangeArrowheads="1"/>
            </p:cNvSpPr>
            <p:nvPr/>
          </p:nvSpPr>
          <p:spPr bwMode="auto">
            <a:xfrm>
              <a:off x="3234366" y="1962242"/>
              <a:ext cx="127000" cy="22225"/>
            </a:xfrm>
            <a:prstGeom prst="rect">
              <a:avLst/>
            </a:prstGeom>
            <a:solidFill>
              <a:srgbClr val="79CA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74" name="Freeform 150"/>
            <p:cNvSpPr>
              <a:spLocks/>
            </p:cNvSpPr>
            <p:nvPr/>
          </p:nvSpPr>
          <p:spPr bwMode="auto">
            <a:xfrm>
              <a:off x="2851779" y="1914617"/>
              <a:ext cx="69850" cy="74613"/>
            </a:xfrm>
            <a:custGeom>
              <a:avLst/>
              <a:gdLst>
                <a:gd name="T0" fmla="*/ 13 w 26"/>
                <a:gd name="T1" fmla="*/ 28 h 28"/>
                <a:gd name="T2" fmla="*/ 0 w 26"/>
                <a:gd name="T3" fmla="*/ 28 h 28"/>
                <a:gd name="T4" fmla="*/ 0 w 26"/>
                <a:gd name="T5" fmla="*/ 0 h 28"/>
                <a:gd name="T6" fmla="*/ 13 w 26"/>
                <a:gd name="T7" fmla="*/ 0 h 28"/>
                <a:gd name="T8" fmla="*/ 26 w 26"/>
                <a:gd name="T9" fmla="*/ 14 h 28"/>
                <a:gd name="T10" fmla="*/ 26 w 26"/>
                <a:gd name="T11" fmla="*/ 15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4"/>
                  </a:cubicBezTo>
                  <a:cubicBezTo>
                    <a:pt x="26" y="15"/>
                    <a:pt x="26" y="15"/>
                    <a:pt x="26" y="15"/>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75" name="Freeform 151"/>
            <p:cNvSpPr>
              <a:spLocks/>
            </p:cNvSpPr>
            <p:nvPr/>
          </p:nvSpPr>
          <p:spPr bwMode="auto">
            <a:xfrm>
              <a:off x="2820029" y="1849529"/>
              <a:ext cx="574675" cy="33338"/>
            </a:xfrm>
            <a:custGeom>
              <a:avLst/>
              <a:gdLst>
                <a:gd name="T0" fmla="*/ 217 w 217"/>
                <a:gd name="T1" fmla="*/ 13 h 13"/>
                <a:gd name="T2" fmla="*/ 217 w 217"/>
                <a:gd name="T3" fmla="*/ 9 h 13"/>
                <a:gd name="T4" fmla="*/ 208 w 217"/>
                <a:gd name="T5" fmla="*/ 0 h 13"/>
                <a:gd name="T6" fmla="*/ 8 w 217"/>
                <a:gd name="T7" fmla="*/ 0 h 13"/>
                <a:gd name="T8" fmla="*/ 0 w 217"/>
                <a:gd name="T9" fmla="*/ 9 h 13"/>
                <a:gd name="T10" fmla="*/ 0 w 217"/>
                <a:gd name="T11" fmla="*/ 13 h 13"/>
                <a:gd name="T12" fmla="*/ 217 w 2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17" h="13">
                  <a:moveTo>
                    <a:pt x="217" y="13"/>
                  </a:moveTo>
                  <a:cubicBezTo>
                    <a:pt x="217" y="12"/>
                    <a:pt x="217" y="10"/>
                    <a:pt x="217" y="9"/>
                  </a:cubicBezTo>
                  <a:cubicBezTo>
                    <a:pt x="217" y="4"/>
                    <a:pt x="213" y="0"/>
                    <a:pt x="208" y="0"/>
                  </a:cubicBezTo>
                  <a:cubicBezTo>
                    <a:pt x="208" y="0"/>
                    <a:pt x="208" y="0"/>
                    <a:pt x="8" y="0"/>
                  </a:cubicBezTo>
                  <a:cubicBezTo>
                    <a:pt x="4" y="0"/>
                    <a:pt x="0" y="4"/>
                    <a:pt x="0" y="9"/>
                  </a:cubicBezTo>
                  <a:cubicBezTo>
                    <a:pt x="0" y="9"/>
                    <a:pt x="0" y="9"/>
                    <a:pt x="0" y="13"/>
                  </a:cubicBezTo>
                  <a:lnTo>
                    <a:pt x="217" y="13"/>
                  </a:lnTo>
                  <a:close/>
                </a:path>
              </a:pathLst>
            </a:custGeom>
            <a:solidFill>
              <a:srgbClr val="B8D5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76" name="Freeform 152"/>
            <p:cNvSpPr>
              <a:spLocks/>
            </p:cNvSpPr>
            <p:nvPr/>
          </p:nvSpPr>
          <p:spPr bwMode="auto">
            <a:xfrm>
              <a:off x="2820029" y="1657442"/>
              <a:ext cx="574675" cy="201613"/>
            </a:xfrm>
            <a:custGeom>
              <a:avLst/>
              <a:gdLst>
                <a:gd name="T0" fmla="*/ 208 w 217"/>
                <a:gd name="T1" fmla="*/ 76 h 76"/>
                <a:gd name="T2" fmla="*/ 8 w 217"/>
                <a:gd name="T3" fmla="*/ 76 h 76"/>
                <a:gd name="T4" fmla="*/ 0 w 217"/>
                <a:gd name="T5" fmla="*/ 67 h 76"/>
                <a:gd name="T6" fmla="*/ 0 w 217"/>
                <a:gd name="T7" fmla="*/ 9 h 76"/>
                <a:gd name="T8" fmla="*/ 8 w 217"/>
                <a:gd name="T9" fmla="*/ 0 h 76"/>
                <a:gd name="T10" fmla="*/ 208 w 217"/>
                <a:gd name="T11" fmla="*/ 0 h 76"/>
                <a:gd name="T12" fmla="*/ 217 w 217"/>
                <a:gd name="T13" fmla="*/ 9 h 76"/>
                <a:gd name="T14" fmla="*/ 217 w 217"/>
                <a:gd name="T15" fmla="*/ 67 h 76"/>
                <a:gd name="T16" fmla="*/ 208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8" y="76"/>
                  </a:moveTo>
                  <a:cubicBezTo>
                    <a:pt x="8" y="76"/>
                    <a:pt x="8" y="76"/>
                    <a:pt x="8" y="76"/>
                  </a:cubicBezTo>
                  <a:cubicBezTo>
                    <a:pt x="4" y="76"/>
                    <a:pt x="0" y="72"/>
                    <a:pt x="0" y="67"/>
                  </a:cubicBezTo>
                  <a:cubicBezTo>
                    <a:pt x="0" y="9"/>
                    <a:pt x="0" y="9"/>
                    <a:pt x="0" y="9"/>
                  </a:cubicBezTo>
                  <a:cubicBezTo>
                    <a:pt x="0" y="3"/>
                    <a:pt x="4" y="0"/>
                    <a:pt x="8" y="0"/>
                  </a:cubicBezTo>
                  <a:cubicBezTo>
                    <a:pt x="208" y="0"/>
                    <a:pt x="208" y="0"/>
                    <a:pt x="208" y="0"/>
                  </a:cubicBezTo>
                  <a:cubicBezTo>
                    <a:pt x="213" y="0"/>
                    <a:pt x="217" y="3"/>
                    <a:pt x="217" y="9"/>
                  </a:cubicBezTo>
                  <a:cubicBezTo>
                    <a:pt x="217" y="67"/>
                    <a:pt x="217" y="67"/>
                    <a:pt x="217" y="67"/>
                  </a:cubicBezTo>
                  <a:cubicBezTo>
                    <a:pt x="217" y="72"/>
                    <a:pt x="213" y="76"/>
                    <a:pt x="208" y="76"/>
                  </a:cubicBezTo>
                  <a:close/>
                </a:path>
              </a:pathLst>
            </a:custGeom>
            <a:solidFill>
              <a:srgbClr val="C9EA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77" name="Rectangle 153"/>
            <p:cNvSpPr>
              <a:spLocks noChangeArrowheads="1"/>
            </p:cNvSpPr>
            <p:nvPr/>
          </p:nvSpPr>
          <p:spPr bwMode="auto">
            <a:xfrm>
              <a:off x="3234366" y="1727292"/>
              <a:ext cx="127000" cy="20638"/>
            </a:xfrm>
            <a:prstGeom prst="rect">
              <a:avLst/>
            </a:prstGeom>
            <a:solidFill>
              <a:srgbClr val="79CA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78" name="Rectangle 154"/>
            <p:cNvSpPr>
              <a:spLocks noChangeArrowheads="1"/>
            </p:cNvSpPr>
            <p:nvPr/>
          </p:nvSpPr>
          <p:spPr bwMode="auto">
            <a:xfrm>
              <a:off x="3234366" y="1768567"/>
              <a:ext cx="127000" cy="19050"/>
            </a:xfrm>
            <a:prstGeom prst="rect">
              <a:avLst/>
            </a:prstGeom>
            <a:solidFill>
              <a:srgbClr val="79CA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79" name="Freeform 155"/>
            <p:cNvSpPr>
              <a:spLocks/>
            </p:cNvSpPr>
            <p:nvPr/>
          </p:nvSpPr>
          <p:spPr bwMode="auto">
            <a:xfrm>
              <a:off x="2851779" y="1720942"/>
              <a:ext cx="69850" cy="74613"/>
            </a:xfrm>
            <a:custGeom>
              <a:avLst/>
              <a:gdLst>
                <a:gd name="T0" fmla="*/ 13 w 26"/>
                <a:gd name="T1" fmla="*/ 28 h 28"/>
                <a:gd name="T2" fmla="*/ 0 w 26"/>
                <a:gd name="T3" fmla="*/ 28 h 28"/>
                <a:gd name="T4" fmla="*/ 0 w 26"/>
                <a:gd name="T5" fmla="*/ 0 h 28"/>
                <a:gd name="T6" fmla="*/ 13 w 26"/>
                <a:gd name="T7" fmla="*/ 0 h 28"/>
                <a:gd name="T8" fmla="*/ 26 w 26"/>
                <a:gd name="T9" fmla="*/ 13 h 28"/>
                <a:gd name="T10" fmla="*/ 26 w 26"/>
                <a:gd name="T11" fmla="*/ 14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3"/>
                  </a:cubicBezTo>
                  <a:cubicBezTo>
                    <a:pt x="26" y="14"/>
                    <a:pt x="26" y="14"/>
                    <a:pt x="26" y="14"/>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grpSp>
      <p:sp>
        <p:nvSpPr>
          <p:cNvPr id="580" name="Freeform 156"/>
          <p:cNvSpPr>
            <a:spLocks/>
          </p:cNvSpPr>
          <p:nvPr/>
        </p:nvSpPr>
        <p:spPr bwMode="auto">
          <a:xfrm>
            <a:off x="3220972" y="2595303"/>
            <a:ext cx="699973" cy="362700"/>
          </a:xfrm>
          <a:custGeom>
            <a:avLst/>
            <a:gdLst>
              <a:gd name="T0" fmla="*/ 76 w 195"/>
              <a:gd name="T1" fmla="*/ 141 h 143"/>
              <a:gd name="T2" fmla="*/ 164 w 195"/>
              <a:gd name="T3" fmla="*/ 118 h 143"/>
              <a:gd name="T4" fmla="*/ 189 w 195"/>
              <a:gd name="T5" fmla="*/ 96 h 143"/>
              <a:gd name="T6" fmla="*/ 194 w 195"/>
              <a:gd name="T7" fmla="*/ 73 h 143"/>
              <a:gd name="T8" fmla="*/ 163 w 195"/>
              <a:gd name="T9" fmla="*/ 9 h 143"/>
              <a:gd name="T10" fmla="*/ 158 w 195"/>
              <a:gd name="T11" fmla="*/ 0 h 143"/>
              <a:gd name="T12" fmla="*/ 129 w 195"/>
              <a:gd name="T13" fmla="*/ 25 h 143"/>
              <a:gd name="T14" fmla="*/ 113 w 195"/>
              <a:gd name="T15" fmla="*/ 22 h 143"/>
              <a:gd name="T16" fmla="*/ 62 w 195"/>
              <a:gd name="T17" fmla="*/ 70 h 143"/>
              <a:gd name="T18" fmla="*/ 56 w 195"/>
              <a:gd name="T19" fmla="*/ 70 h 143"/>
              <a:gd name="T20" fmla="*/ 0 w 195"/>
              <a:gd name="T21" fmla="*/ 113 h 143"/>
              <a:gd name="T22" fmla="*/ 76 w 195"/>
              <a:gd name="T23" fmla="*/ 14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143">
                <a:moveTo>
                  <a:pt x="76" y="141"/>
                </a:moveTo>
                <a:cubicBezTo>
                  <a:pt x="106" y="143"/>
                  <a:pt x="138" y="133"/>
                  <a:pt x="164" y="118"/>
                </a:cubicBezTo>
                <a:cubicBezTo>
                  <a:pt x="174" y="112"/>
                  <a:pt x="184" y="104"/>
                  <a:pt x="189" y="96"/>
                </a:cubicBezTo>
                <a:cubicBezTo>
                  <a:pt x="194" y="88"/>
                  <a:pt x="195" y="83"/>
                  <a:pt x="194" y="73"/>
                </a:cubicBezTo>
                <a:cubicBezTo>
                  <a:pt x="194" y="52"/>
                  <a:pt x="178" y="27"/>
                  <a:pt x="163" y="9"/>
                </a:cubicBezTo>
                <a:cubicBezTo>
                  <a:pt x="161" y="6"/>
                  <a:pt x="159" y="3"/>
                  <a:pt x="158" y="0"/>
                </a:cubicBezTo>
                <a:cubicBezTo>
                  <a:pt x="146" y="4"/>
                  <a:pt x="135" y="14"/>
                  <a:pt x="129" y="25"/>
                </a:cubicBezTo>
                <a:cubicBezTo>
                  <a:pt x="123" y="22"/>
                  <a:pt x="119" y="22"/>
                  <a:pt x="113" y="22"/>
                </a:cubicBezTo>
                <a:cubicBezTo>
                  <a:pt x="84" y="22"/>
                  <a:pt x="62" y="43"/>
                  <a:pt x="62" y="70"/>
                </a:cubicBezTo>
                <a:cubicBezTo>
                  <a:pt x="56" y="70"/>
                  <a:pt x="56" y="70"/>
                  <a:pt x="56" y="70"/>
                </a:cubicBezTo>
                <a:cubicBezTo>
                  <a:pt x="28" y="70"/>
                  <a:pt x="6" y="88"/>
                  <a:pt x="0" y="113"/>
                </a:cubicBezTo>
                <a:cubicBezTo>
                  <a:pt x="23" y="127"/>
                  <a:pt x="49" y="140"/>
                  <a:pt x="76" y="141"/>
                </a:cubicBezTo>
                <a:close/>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81" name="Freeform 157"/>
          <p:cNvSpPr>
            <a:spLocks/>
          </p:cNvSpPr>
          <p:nvPr/>
        </p:nvSpPr>
        <p:spPr bwMode="auto">
          <a:xfrm>
            <a:off x="2690684" y="2675940"/>
            <a:ext cx="485429" cy="390522"/>
          </a:xfrm>
          <a:custGeom>
            <a:avLst/>
            <a:gdLst>
              <a:gd name="T0" fmla="*/ 25 w 187"/>
              <a:gd name="T1" fmla="*/ 88 h 150"/>
              <a:gd name="T2" fmla="*/ 99 w 187"/>
              <a:gd name="T3" fmla="*/ 143 h 150"/>
              <a:gd name="T4" fmla="*/ 131 w 187"/>
              <a:gd name="T5" fmla="*/ 148 h 150"/>
              <a:gd name="T6" fmla="*/ 153 w 187"/>
              <a:gd name="T7" fmla="*/ 138 h 150"/>
              <a:gd name="T8" fmla="*/ 183 w 187"/>
              <a:gd name="T9" fmla="*/ 74 h 150"/>
              <a:gd name="T10" fmla="*/ 187 w 187"/>
              <a:gd name="T11" fmla="*/ 64 h 150"/>
              <a:gd name="T12" fmla="*/ 149 w 187"/>
              <a:gd name="T13" fmla="*/ 57 h 150"/>
              <a:gd name="T14" fmla="*/ 142 w 187"/>
              <a:gd name="T15" fmla="*/ 43 h 150"/>
              <a:gd name="T16" fmla="*/ 72 w 187"/>
              <a:gd name="T17" fmla="*/ 33 h 150"/>
              <a:gd name="T18" fmla="*/ 68 w 187"/>
              <a:gd name="T19" fmla="*/ 28 h 150"/>
              <a:gd name="T20" fmla="*/ 0 w 187"/>
              <a:gd name="T21" fmla="*/ 12 h 150"/>
              <a:gd name="T22" fmla="*/ 25 w 187"/>
              <a:gd name="T23" fmla="*/ 8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150">
                <a:moveTo>
                  <a:pt x="25" y="88"/>
                </a:moveTo>
                <a:cubicBezTo>
                  <a:pt x="43" y="113"/>
                  <a:pt x="71" y="132"/>
                  <a:pt x="99" y="143"/>
                </a:cubicBezTo>
                <a:cubicBezTo>
                  <a:pt x="109" y="147"/>
                  <a:pt x="122" y="150"/>
                  <a:pt x="131" y="148"/>
                </a:cubicBezTo>
                <a:cubicBezTo>
                  <a:pt x="141" y="147"/>
                  <a:pt x="145" y="145"/>
                  <a:pt x="153" y="138"/>
                </a:cubicBezTo>
                <a:cubicBezTo>
                  <a:pt x="168" y="125"/>
                  <a:pt x="178" y="97"/>
                  <a:pt x="183" y="74"/>
                </a:cubicBezTo>
                <a:cubicBezTo>
                  <a:pt x="184" y="70"/>
                  <a:pt x="185" y="67"/>
                  <a:pt x="187" y="64"/>
                </a:cubicBezTo>
                <a:cubicBezTo>
                  <a:pt x="176" y="58"/>
                  <a:pt x="162" y="55"/>
                  <a:pt x="149" y="57"/>
                </a:cubicBezTo>
                <a:cubicBezTo>
                  <a:pt x="148" y="51"/>
                  <a:pt x="146" y="47"/>
                  <a:pt x="142" y="43"/>
                </a:cubicBezTo>
                <a:cubicBezTo>
                  <a:pt x="124" y="20"/>
                  <a:pt x="93" y="16"/>
                  <a:pt x="72" y="33"/>
                </a:cubicBezTo>
                <a:cubicBezTo>
                  <a:pt x="68" y="28"/>
                  <a:pt x="68" y="28"/>
                  <a:pt x="68" y="28"/>
                </a:cubicBezTo>
                <a:cubicBezTo>
                  <a:pt x="51" y="7"/>
                  <a:pt x="23" y="0"/>
                  <a:pt x="0" y="12"/>
                </a:cubicBezTo>
                <a:cubicBezTo>
                  <a:pt x="4" y="38"/>
                  <a:pt x="10" y="66"/>
                  <a:pt x="25" y="88"/>
                </a:cubicBezTo>
                <a:close/>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82" name="Freeform 158"/>
          <p:cNvSpPr>
            <a:spLocks/>
          </p:cNvSpPr>
          <p:nvPr/>
        </p:nvSpPr>
        <p:spPr bwMode="auto">
          <a:xfrm>
            <a:off x="199240" y="3593901"/>
            <a:ext cx="3752748" cy="1700562"/>
          </a:xfrm>
          <a:custGeom>
            <a:avLst/>
            <a:gdLst>
              <a:gd name="T0" fmla="*/ 124 w 1446"/>
              <a:gd name="T1" fmla="*/ 248 h 654"/>
              <a:gd name="T2" fmla="*/ 148 w 1446"/>
              <a:gd name="T3" fmla="*/ 222 h 654"/>
              <a:gd name="T4" fmla="*/ 485 w 1446"/>
              <a:gd name="T5" fmla="*/ 167 h 654"/>
              <a:gd name="T6" fmla="*/ 738 w 1446"/>
              <a:gd name="T7" fmla="*/ 0 h 654"/>
              <a:gd name="T8" fmla="*/ 982 w 1446"/>
              <a:gd name="T9" fmla="*/ 148 h 654"/>
              <a:gd name="T10" fmla="*/ 1111 w 1446"/>
              <a:gd name="T11" fmla="*/ 103 h 654"/>
              <a:gd name="T12" fmla="*/ 1311 w 1446"/>
              <a:gd name="T13" fmla="*/ 251 h 654"/>
              <a:gd name="T14" fmla="*/ 1313 w 1446"/>
              <a:gd name="T15" fmla="*/ 251 h 654"/>
              <a:gd name="T16" fmla="*/ 1313 w 1446"/>
              <a:gd name="T17" fmla="*/ 251 h 654"/>
              <a:gd name="T18" fmla="*/ 1446 w 1446"/>
              <a:gd name="T19" fmla="*/ 450 h 654"/>
              <a:gd name="T20" fmla="*/ 1227 w 1446"/>
              <a:gd name="T21" fmla="*/ 654 h 654"/>
              <a:gd name="T22" fmla="*/ 313 w 1446"/>
              <a:gd name="T23" fmla="*/ 654 h 654"/>
              <a:gd name="T24" fmla="*/ 124 w 1446"/>
              <a:gd name="T25" fmla="*/ 24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6" h="654">
                <a:moveTo>
                  <a:pt x="124" y="248"/>
                </a:moveTo>
                <a:cubicBezTo>
                  <a:pt x="131" y="239"/>
                  <a:pt x="139" y="230"/>
                  <a:pt x="148" y="222"/>
                </a:cubicBezTo>
                <a:cubicBezTo>
                  <a:pt x="234" y="138"/>
                  <a:pt x="376" y="117"/>
                  <a:pt x="485" y="167"/>
                </a:cubicBezTo>
                <a:cubicBezTo>
                  <a:pt x="527" y="69"/>
                  <a:pt x="624" y="0"/>
                  <a:pt x="738" y="0"/>
                </a:cubicBezTo>
                <a:cubicBezTo>
                  <a:pt x="844" y="0"/>
                  <a:pt x="936" y="60"/>
                  <a:pt x="982" y="148"/>
                </a:cubicBezTo>
                <a:cubicBezTo>
                  <a:pt x="1018" y="120"/>
                  <a:pt x="1062" y="103"/>
                  <a:pt x="1111" y="103"/>
                </a:cubicBezTo>
                <a:cubicBezTo>
                  <a:pt x="1205" y="103"/>
                  <a:pt x="1285" y="165"/>
                  <a:pt x="1311" y="251"/>
                </a:cubicBezTo>
                <a:cubicBezTo>
                  <a:pt x="1313" y="251"/>
                  <a:pt x="1313" y="251"/>
                  <a:pt x="1313" y="251"/>
                </a:cubicBezTo>
                <a:cubicBezTo>
                  <a:pt x="1313" y="251"/>
                  <a:pt x="1313" y="251"/>
                  <a:pt x="1313" y="251"/>
                </a:cubicBezTo>
                <a:cubicBezTo>
                  <a:pt x="1392" y="284"/>
                  <a:pt x="1446" y="356"/>
                  <a:pt x="1446" y="450"/>
                </a:cubicBezTo>
                <a:cubicBezTo>
                  <a:pt x="1446" y="563"/>
                  <a:pt x="1352" y="654"/>
                  <a:pt x="1227" y="654"/>
                </a:cubicBezTo>
                <a:cubicBezTo>
                  <a:pt x="1227" y="654"/>
                  <a:pt x="1227" y="654"/>
                  <a:pt x="313" y="654"/>
                </a:cubicBezTo>
                <a:cubicBezTo>
                  <a:pt x="97" y="654"/>
                  <a:pt x="0" y="405"/>
                  <a:pt x="124" y="248"/>
                </a:cubicBezTo>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83" name="Freeform 159"/>
          <p:cNvSpPr>
            <a:spLocks/>
          </p:cNvSpPr>
          <p:nvPr/>
        </p:nvSpPr>
        <p:spPr bwMode="auto">
          <a:xfrm>
            <a:off x="700227" y="4542979"/>
            <a:ext cx="560112" cy="197596"/>
          </a:xfrm>
          <a:custGeom>
            <a:avLst/>
            <a:gdLst>
              <a:gd name="T0" fmla="*/ 208 w 216"/>
              <a:gd name="T1" fmla="*/ 76 h 76"/>
              <a:gd name="T2" fmla="*/ 7 w 216"/>
              <a:gd name="T3" fmla="*/ 76 h 76"/>
              <a:gd name="T4" fmla="*/ 0 w 216"/>
              <a:gd name="T5" fmla="*/ 67 h 76"/>
              <a:gd name="T6" fmla="*/ 0 w 216"/>
              <a:gd name="T7" fmla="*/ 9 h 76"/>
              <a:gd name="T8" fmla="*/ 7 w 216"/>
              <a:gd name="T9" fmla="*/ 0 h 76"/>
              <a:gd name="T10" fmla="*/ 208 w 216"/>
              <a:gd name="T11" fmla="*/ 0 h 76"/>
              <a:gd name="T12" fmla="*/ 216 w 216"/>
              <a:gd name="T13" fmla="*/ 9 h 76"/>
              <a:gd name="T14" fmla="*/ 216 w 216"/>
              <a:gd name="T15" fmla="*/ 67 h 76"/>
              <a:gd name="T16" fmla="*/ 208 w 216"/>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6">
                <a:moveTo>
                  <a:pt x="208" y="76"/>
                </a:moveTo>
                <a:cubicBezTo>
                  <a:pt x="7" y="76"/>
                  <a:pt x="7" y="76"/>
                  <a:pt x="7" y="76"/>
                </a:cubicBezTo>
                <a:cubicBezTo>
                  <a:pt x="3" y="76"/>
                  <a:pt x="0" y="72"/>
                  <a:pt x="0" y="67"/>
                </a:cubicBezTo>
                <a:cubicBezTo>
                  <a:pt x="0" y="9"/>
                  <a:pt x="0" y="9"/>
                  <a:pt x="0" y="9"/>
                </a:cubicBezTo>
                <a:cubicBezTo>
                  <a:pt x="0" y="4"/>
                  <a:pt x="3" y="0"/>
                  <a:pt x="7" y="0"/>
                </a:cubicBezTo>
                <a:cubicBezTo>
                  <a:pt x="208" y="0"/>
                  <a:pt x="208" y="0"/>
                  <a:pt x="208" y="0"/>
                </a:cubicBezTo>
                <a:cubicBezTo>
                  <a:pt x="212" y="0"/>
                  <a:pt x="216" y="4"/>
                  <a:pt x="216" y="9"/>
                </a:cubicBezTo>
                <a:cubicBezTo>
                  <a:pt x="216" y="67"/>
                  <a:pt x="216" y="67"/>
                  <a:pt x="216" y="67"/>
                </a:cubicBezTo>
                <a:cubicBezTo>
                  <a:pt x="216" y="72"/>
                  <a:pt x="212" y="76"/>
                  <a:pt x="208" y="76"/>
                </a:cubicBezTo>
                <a:close/>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84" name="Rectangle 160"/>
          <p:cNvSpPr>
            <a:spLocks noChangeArrowheads="1"/>
          </p:cNvSpPr>
          <p:nvPr/>
        </p:nvSpPr>
        <p:spPr bwMode="auto">
          <a:xfrm>
            <a:off x="1101641" y="4612991"/>
            <a:ext cx="127581"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85" name="Rectangle 161"/>
          <p:cNvSpPr>
            <a:spLocks noChangeArrowheads="1"/>
          </p:cNvSpPr>
          <p:nvPr/>
        </p:nvSpPr>
        <p:spPr bwMode="auto">
          <a:xfrm>
            <a:off x="1101641" y="4651889"/>
            <a:ext cx="127581" cy="20227"/>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86" name="Freeform 162"/>
          <p:cNvSpPr>
            <a:spLocks/>
          </p:cNvSpPr>
          <p:nvPr/>
        </p:nvSpPr>
        <p:spPr bwMode="auto">
          <a:xfrm>
            <a:off x="731346" y="4605214"/>
            <a:ext cx="65346" cy="73126"/>
          </a:xfrm>
          <a:custGeom>
            <a:avLst/>
            <a:gdLst>
              <a:gd name="T0" fmla="*/ 12 w 25"/>
              <a:gd name="T1" fmla="*/ 28 h 28"/>
              <a:gd name="T2" fmla="*/ 0 w 25"/>
              <a:gd name="T3" fmla="*/ 28 h 28"/>
              <a:gd name="T4" fmla="*/ 0 w 25"/>
              <a:gd name="T5" fmla="*/ 0 h 28"/>
              <a:gd name="T6" fmla="*/ 12 w 25"/>
              <a:gd name="T7" fmla="*/ 0 h 28"/>
              <a:gd name="T8" fmla="*/ 25 w 25"/>
              <a:gd name="T9" fmla="*/ 14 h 28"/>
              <a:gd name="T10" fmla="*/ 25 w 25"/>
              <a:gd name="T11" fmla="*/ 15 h 28"/>
              <a:gd name="T12" fmla="*/ 12 w 2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12" y="28"/>
                </a:moveTo>
                <a:cubicBezTo>
                  <a:pt x="0" y="28"/>
                  <a:pt x="0" y="28"/>
                  <a:pt x="0" y="28"/>
                </a:cubicBezTo>
                <a:cubicBezTo>
                  <a:pt x="0" y="0"/>
                  <a:pt x="0" y="0"/>
                  <a:pt x="0" y="0"/>
                </a:cubicBezTo>
                <a:cubicBezTo>
                  <a:pt x="12" y="0"/>
                  <a:pt x="12" y="0"/>
                  <a:pt x="12" y="0"/>
                </a:cubicBezTo>
                <a:cubicBezTo>
                  <a:pt x="19" y="0"/>
                  <a:pt x="25" y="6"/>
                  <a:pt x="25" y="14"/>
                </a:cubicBezTo>
                <a:cubicBezTo>
                  <a:pt x="25" y="15"/>
                  <a:pt x="25" y="15"/>
                  <a:pt x="25" y="15"/>
                </a:cubicBezTo>
                <a:cubicBezTo>
                  <a:pt x="25" y="22"/>
                  <a:pt x="19" y="28"/>
                  <a:pt x="12"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87" name="Freeform 163"/>
          <p:cNvSpPr>
            <a:spLocks/>
          </p:cNvSpPr>
          <p:nvPr/>
        </p:nvSpPr>
        <p:spPr bwMode="auto">
          <a:xfrm>
            <a:off x="1375474" y="4542979"/>
            <a:ext cx="563223" cy="197596"/>
          </a:xfrm>
          <a:custGeom>
            <a:avLst/>
            <a:gdLst>
              <a:gd name="T0" fmla="*/ 209 w 217"/>
              <a:gd name="T1" fmla="*/ 76 h 76"/>
              <a:gd name="T2" fmla="*/ 8 w 217"/>
              <a:gd name="T3" fmla="*/ 76 h 76"/>
              <a:gd name="T4" fmla="*/ 0 w 217"/>
              <a:gd name="T5" fmla="*/ 67 h 76"/>
              <a:gd name="T6" fmla="*/ 0 w 217"/>
              <a:gd name="T7" fmla="*/ 9 h 76"/>
              <a:gd name="T8" fmla="*/ 8 w 217"/>
              <a:gd name="T9" fmla="*/ 0 h 76"/>
              <a:gd name="T10" fmla="*/ 209 w 217"/>
              <a:gd name="T11" fmla="*/ 0 h 76"/>
              <a:gd name="T12" fmla="*/ 217 w 217"/>
              <a:gd name="T13" fmla="*/ 9 h 76"/>
              <a:gd name="T14" fmla="*/ 217 w 217"/>
              <a:gd name="T15" fmla="*/ 67 h 76"/>
              <a:gd name="T16" fmla="*/ 209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9" y="76"/>
                </a:moveTo>
                <a:cubicBezTo>
                  <a:pt x="8" y="76"/>
                  <a:pt x="8" y="76"/>
                  <a:pt x="8" y="76"/>
                </a:cubicBezTo>
                <a:cubicBezTo>
                  <a:pt x="4" y="76"/>
                  <a:pt x="0" y="72"/>
                  <a:pt x="0" y="67"/>
                </a:cubicBezTo>
                <a:cubicBezTo>
                  <a:pt x="0" y="9"/>
                  <a:pt x="0" y="9"/>
                  <a:pt x="0" y="9"/>
                </a:cubicBezTo>
                <a:cubicBezTo>
                  <a:pt x="0" y="4"/>
                  <a:pt x="4" y="0"/>
                  <a:pt x="8" y="0"/>
                </a:cubicBezTo>
                <a:cubicBezTo>
                  <a:pt x="209" y="0"/>
                  <a:pt x="209" y="0"/>
                  <a:pt x="209" y="0"/>
                </a:cubicBezTo>
                <a:cubicBezTo>
                  <a:pt x="213" y="0"/>
                  <a:pt x="217" y="4"/>
                  <a:pt x="217" y="9"/>
                </a:cubicBezTo>
                <a:cubicBezTo>
                  <a:pt x="217" y="67"/>
                  <a:pt x="217" y="67"/>
                  <a:pt x="217" y="67"/>
                </a:cubicBezTo>
                <a:cubicBezTo>
                  <a:pt x="217" y="72"/>
                  <a:pt x="213" y="76"/>
                  <a:pt x="209" y="76"/>
                </a:cubicBezTo>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88" name="Rectangle 164"/>
          <p:cNvSpPr>
            <a:spLocks noChangeArrowheads="1"/>
          </p:cNvSpPr>
          <p:nvPr/>
        </p:nvSpPr>
        <p:spPr bwMode="auto">
          <a:xfrm>
            <a:off x="1779998" y="4612991"/>
            <a:ext cx="127581"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89" name="Rectangle 165"/>
          <p:cNvSpPr>
            <a:spLocks noChangeArrowheads="1"/>
          </p:cNvSpPr>
          <p:nvPr/>
        </p:nvSpPr>
        <p:spPr bwMode="auto">
          <a:xfrm>
            <a:off x="1779998" y="4651889"/>
            <a:ext cx="127581" cy="20227"/>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90" name="Freeform 166"/>
          <p:cNvSpPr>
            <a:spLocks/>
          </p:cNvSpPr>
          <p:nvPr/>
        </p:nvSpPr>
        <p:spPr bwMode="auto">
          <a:xfrm>
            <a:off x="1406592" y="4605214"/>
            <a:ext cx="66902" cy="73126"/>
          </a:xfrm>
          <a:custGeom>
            <a:avLst/>
            <a:gdLst>
              <a:gd name="T0" fmla="*/ 13 w 26"/>
              <a:gd name="T1" fmla="*/ 28 h 28"/>
              <a:gd name="T2" fmla="*/ 0 w 26"/>
              <a:gd name="T3" fmla="*/ 28 h 28"/>
              <a:gd name="T4" fmla="*/ 0 w 26"/>
              <a:gd name="T5" fmla="*/ 0 h 28"/>
              <a:gd name="T6" fmla="*/ 13 w 26"/>
              <a:gd name="T7" fmla="*/ 0 h 28"/>
              <a:gd name="T8" fmla="*/ 26 w 26"/>
              <a:gd name="T9" fmla="*/ 14 h 28"/>
              <a:gd name="T10" fmla="*/ 26 w 26"/>
              <a:gd name="T11" fmla="*/ 15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4"/>
                </a:cubicBezTo>
                <a:cubicBezTo>
                  <a:pt x="26" y="15"/>
                  <a:pt x="26" y="15"/>
                  <a:pt x="26" y="15"/>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91" name="Rectangle 167"/>
          <p:cNvSpPr>
            <a:spLocks noChangeArrowheads="1"/>
          </p:cNvSpPr>
          <p:nvPr/>
        </p:nvSpPr>
        <p:spPr bwMode="auto">
          <a:xfrm>
            <a:off x="1375474" y="4542977"/>
            <a:ext cx="563223" cy="31118"/>
          </a:xfrm>
          <a:prstGeom prst="rect">
            <a:avLst/>
          </a:prstGeom>
          <a:solidFill>
            <a:srgbClr val="8A87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92" name="Freeform 168"/>
          <p:cNvSpPr>
            <a:spLocks/>
          </p:cNvSpPr>
          <p:nvPr/>
        </p:nvSpPr>
        <p:spPr bwMode="auto">
          <a:xfrm>
            <a:off x="1375474" y="4544535"/>
            <a:ext cx="563223" cy="29562"/>
          </a:xfrm>
          <a:custGeom>
            <a:avLst/>
            <a:gdLst>
              <a:gd name="T0" fmla="*/ 212 w 217"/>
              <a:gd name="T1" fmla="*/ 0 h 11"/>
              <a:gd name="T2" fmla="*/ 209 w 217"/>
              <a:gd name="T3" fmla="*/ 1 h 11"/>
              <a:gd name="T4" fmla="*/ 8 w 217"/>
              <a:gd name="T5" fmla="*/ 1 h 11"/>
              <a:gd name="T6" fmla="*/ 5 w 217"/>
              <a:gd name="T7" fmla="*/ 0 h 11"/>
              <a:gd name="T8" fmla="*/ 0 w 217"/>
              <a:gd name="T9" fmla="*/ 8 h 11"/>
              <a:gd name="T10" fmla="*/ 0 w 217"/>
              <a:gd name="T11" fmla="*/ 11 h 11"/>
              <a:gd name="T12" fmla="*/ 217 w 217"/>
              <a:gd name="T13" fmla="*/ 11 h 11"/>
              <a:gd name="T14" fmla="*/ 217 w 217"/>
              <a:gd name="T15" fmla="*/ 8 h 11"/>
              <a:gd name="T16" fmla="*/ 212 w 21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11">
                <a:moveTo>
                  <a:pt x="212" y="0"/>
                </a:moveTo>
                <a:cubicBezTo>
                  <a:pt x="211" y="1"/>
                  <a:pt x="210" y="1"/>
                  <a:pt x="209" y="1"/>
                </a:cubicBezTo>
                <a:cubicBezTo>
                  <a:pt x="8" y="1"/>
                  <a:pt x="8" y="1"/>
                  <a:pt x="8" y="1"/>
                </a:cubicBezTo>
                <a:cubicBezTo>
                  <a:pt x="7" y="1"/>
                  <a:pt x="6" y="1"/>
                  <a:pt x="5" y="0"/>
                </a:cubicBezTo>
                <a:cubicBezTo>
                  <a:pt x="2" y="1"/>
                  <a:pt x="0" y="5"/>
                  <a:pt x="0" y="8"/>
                </a:cubicBezTo>
                <a:cubicBezTo>
                  <a:pt x="0" y="9"/>
                  <a:pt x="0" y="10"/>
                  <a:pt x="0" y="11"/>
                </a:cubicBezTo>
                <a:cubicBezTo>
                  <a:pt x="217" y="11"/>
                  <a:pt x="217" y="11"/>
                  <a:pt x="217" y="11"/>
                </a:cubicBezTo>
                <a:cubicBezTo>
                  <a:pt x="217" y="10"/>
                  <a:pt x="217" y="9"/>
                  <a:pt x="217" y="8"/>
                </a:cubicBezTo>
                <a:cubicBezTo>
                  <a:pt x="217" y="5"/>
                  <a:pt x="215" y="1"/>
                  <a:pt x="212" y="0"/>
                </a:cubicBezTo>
              </a:path>
            </a:pathLst>
          </a:custGeom>
          <a:solidFill>
            <a:srgbClr val="3B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93" name="Freeform 169"/>
          <p:cNvSpPr>
            <a:spLocks/>
          </p:cNvSpPr>
          <p:nvPr/>
        </p:nvSpPr>
        <p:spPr bwMode="auto">
          <a:xfrm>
            <a:off x="1375474" y="4350052"/>
            <a:ext cx="563223" cy="197596"/>
          </a:xfrm>
          <a:custGeom>
            <a:avLst/>
            <a:gdLst>
              <a:gd name="T0" fmla="*/ 209 w 217"/>
              <a:gd name="T1" fmla="*/ 76 h 76"/>
              <a:gd name="T2" fmla="*/ 8 w 217"/>
              <a:gd name="T3" fmla="*/ 76 h 76"/>
              <a:gd name="T4" fmla="*/ 0 w 217"/>
              <a:gd name="T5" fmla="*/ 67 h 76"/>
              <a:gd name="T6" fmla="*/ 0 w 217"/>
              <a:gd name="T7" fmla="*/ 9 h 76"/>
              <a:gd name="T8" fmla="*/ 8 w 217"/>
              <a:gd name="T9" fmla="*/ 0 h 76"/>
              <a:gd name="T10" fmla="*/ 209 w 217"/>
              <a:gd name="T11" fmla="*/ 0 h 76"/>
              <a:gd name="T12" fmla="*/ 217 w 217"/>
              <a:gd name="T13" fmla="*/ 9 h 76"/>
              <a:gd name="T14" fmla="*/ 217 w 217"/>
              <a:gd name="T15" fmla="*/ 67 h 76"/>
              <a:gd name="T16" fmla="*/ 209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9" y="76"/>
                </a:moveTo>
                <a:cubicBezTo>
                  <a:pt x="8" y="76"/>
                  <a:pt x="8" y="76"/>
                  <a:pt x="8" y="76"/>
                </a:cubicBezTo>
                <a:cubicBezTo>
                  <a:pt x="4" y="76"/>
                  <a:pt x="0" y="72"/>
                  <a:pt x="0" y="67"/>
                </a:cubicBezTo>
                <a:cubicBezTo>
                  <a:pt x="0" y="9"/>
                  <a:pt x="0" y="9"/>
                  <a:pt x="0" y="9"/>
                </a:cubicBezTo>
                <a:cubicBezTo>
                  <a:pt x="0" y="4"/>
                  <a:pt x="4" y="0"/>
                  <a:pt x="8" y="0"/>
                </a:cubicBezTo>
                <a:cubicBezTo>
                  <a:pt x="209" y="0"/>
                  <a:pt x="209" y="0"/>
                  <a:pt x="209" y="0"/>
                </a:cubicBezTo>
                <a:cubicBezTo>
                  <a:pt x="213" y="0"/>
                  <a:pt x="217" y="4"/>
                  <a:pt x="217" y="9"/>
                </a:cubicBezTo>
                <a:cubicBezTo>
                  <a:pt x="217" y="67"/>
                  <a:pt x="217" y="67"/>
                  <a:pt x="217" y="67"/>
                </a:cubicBezTo>
                <a:cubicBezTo>
                  <a:pt x="217" y="72"/>
                  <a:pt x="213" y="76"/>
                  <a:pt x="209" y="76"/>
                </a:cubicBezTo>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94" name="Rectangle 170"/>
          <p:cNvSpPr>
            <a:spLocks noChangeArrowheads="1"/>
          </p:cNvSpPr>
          <p:nvPr/>
        </p:nvSpPr>
        <p:spPr bwMode="auto">
          <a:xfrm>
            <a:off x="1779998" y="4420065"/>
            <a:ext cx="127581"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95" name="Rectangle 171"/>
          <p:cNvSpPr>
            <a:spLocks noChangeArrowheads="1"/>
          </p:cNvSpPr>
          <p:nvPr/>
        </p:nvSpPr>
        <p:spPr bwMode="auto">
          <a:xfrm>
            <a:off x="1779998" y="4458961"/>
            <a:ext cx="127581"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96" name="Freeform 172"/>
          <p:cNvSpPr>
            <a:spLocks/>
          </p:cNvSpPr>
          <p:nvPr/>
        </p:nvSpPr>
        <p:spPr bwMode="auto">
          <a:xfrm>
            <a:off x="1406592" y="4412286"/>
            <a:ext cx="66902" cy="73126"/>
          </a:xfrm>
          <a:custGeom>
            <a:avLst/>
            <a:gdLst>
              <a:gd name="T0" fmla="*/ 13 w 26"/>
              <a:gd name="T1" fmla="*/ 28 h 28"/>
              <a:gd name="T2" fmla="*/ 0 w 26"/>
              <a:gd name="T3" fmla="*/ 28 h 28"/>
              <a:gd name="T4" fmla="*/ 0 w 26"/>
              <a:gd name="T5" fmla="*/ 0 h 28"/>
              <a:gd name="T6" fmla="*/ 13 w 26"/>
              <a:gd name="T7" fmla="*/ 0 h 28"/>
              <a:gd name="T8" fmla="*/ 26 w 26"/>
              <a:gd name="T9" fmla="*/ 13 h 28"/>
              <a:gd name="T10" fmla="*/ 26 w 26"/>
              <a:gd name="T11" fmla="*/ 14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3"/>
                </a:cubicBezTo>
                <a:cubicBezTo>
                  <a:pt x="26" y="14"/>
                  <a:pt x="26" y="14"/>
                  <a:pt x="26" y="14"/>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97" name="Freeform 173"/>
          <p:cNvSpPr>
            <a:spLocks/>
          </p:cNvSpPr>
          <p:nvPr/>
        </p:nvSpPr>
        <p:spPr bwMode="auto">
          <a:xfrm>
            <a:off x="1375474" y="4345383"/>
            <a:ext cx="563223" cy="34229"/>
          </a:xfrm>
          <a:custGeom>
            <a:avLst/>
            <a:gdLst>
              <a:gd name="T0" fmla="*/ 209 w 217"/>
              <a:gd name="T1" fmla="*/ 0 h 13"/>
              <a:gd name="T2" fmla="*/ 8 w 217"/>
              <a:gd name="T3" fmla="*/ 0 h 13"/>
              <a:gd name="T4" fmla="*/ 0 w 217"/>
              <a:gd name="T5" fmla="*/ 9 h 13"/>
              <a:gd name="T6" fmla="*/ 0 w 217"/>
              <a:gd name="T7" fmla="*/ 11 h 13"/>
              <a:gd name="T8" fmla="*/ 8 w 217"/>
              <a:gd name="T9" fmla="*/ 2 h 13"/>
              <a:gd name="T10" fmla="*/ 209 w 217"/>
              <a:gd name="T11" fmla="*/ 2 h 13"/>
              <a:gd name="T12" fmla="*/ 217 w 217"/>
              <a:gd name="T13" fmla="*/ 11 h 13"/>
              <a:gd name="T14" fmla="*/ 217 w 217"/>
              <a:gd name="T15" fmla="*/ 13 h 13"/>
              <a:gd name="T16" fmla="*/ 217 w 217"/>
              <a:gd name="T17" fmla="*/ 13 h 13"/>
              <a:gd name="T18" fmla="*/ 217 w 217"/>
              <a:gd name="T19" fmla="*/ 9 h 13"/>
              <a:gd name="T20" fmla="*/ 209 w 217"/>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13">
                <a:moveTo>
                  <a:pt x="209" y="0"/>
                </a:moveTo>
                <a:cubicBezTo>
                  <a:pt x="209" y="0"/>
                  <a:pt x="209" y="0"/>
                  <a:pt x="8" y="0"/>
                </a:cubicBezTo>
                <a:cubicBezTo>
                  <a:pt x="4" y="0"/>
                  <a:pt x="0" y="4"/>
                  <a:pt x="0" y="9"/>
                </a:cubicBezTo>
                <a:cubicBezTo>
                  <a:pt x="0" y="9"/>
                  <a:pt x="0" y="9"/>
                  <a:pt x="0" y="11"/>
                </a:cubicBezTo>
                <a:cubicBezTo>
                  <a:pt x="0" y="6"/>
                  <a:pt x="4" y="2"/>
                  <a:pt x="8" y="2"/>
                </a:cubicBezTo>
                <a:cubicBezTo>
                  <a:pt x="209" y="2"/>
                  <a:pt x="209" y="2"/>
                  <a:pt x="209" y="2"/>
                </a:cubicBezTo>
                <a:cubicBezTo>
                  <a:pt x="213" y="2"/>
                  <a:pt x="217" y="6"/>
                  <a:pt x="217" y="11"/>
                </a:cubicBezTo>
                <a:cubicBezTo>
                  <a:pt x="217" y="12"/>
                  <a:pt x="217" y="12"/>
                  <a:pt x="217" y="13"/>
                </a:cubicBezTo>
                <a:cubicBezTo>
                  <a:pt x="217" y="13"/>
                  <a:pt x="217" y="13"/>
                  <a:pt x="217" y="13"/>
                </a:cubicBezTo>
                <a:cubicBezTo>
                  <a:pt x="217" y="12"/>
                  <a:pt x="217" y="11"/>
                  <a:pt x="217" y="9"/>
                </a:cubicBezTo>
                <a:cubicBezTo>
                  <a:pt x="217" y="4"/>
                  <a:pt x="213" y="0"/>
                  <a:pt x="209" y="0"/>
                </a:cubicBezTo>
              </a:path>
            </a:pathLst>
          </a:custGeom>
          <a:solidFill>
            <a:srgbClr val="8A87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98" name="Freeform 174"/>
          <p:cNvSpPr>
            <a:spLocks/>
          </p:cNvSpPr>
          <p:nvPr/>
        </p:nvSpPr>
        <p:spPr bwMode="auto">
          <a:xfrm>
            <a:off x="1375474" y="4350053"/>
            <a:ext cx="563223" cy="29562"/>
          </a:xfrm>
          <a:custGeom>
            <a:avLst/>
            <a:gdLst>
              <a:gd name="T0" fmla="*/ 209 w 217"/>
              <a:gd name="T1" fmla="*/ 0 h 11"/>
              <a:gd name="T2" fmla="*/ 8 w 217"/>
              <a:gd name="T3" fmla="*/ 0 h 11"/>
              <a:gd name="T4" fmla="*/ 0 w 217"/>
              <a:gd name="T5" fmla="*/ 9 h 11"/>
              <a:gd name="T6" fmla="*/ 0 w 217"/>
              <a:gd name="T7" fmla="*/ 11 h 11"/>
              <a:gd name="T8" fmla="*/ 217 w 217"/>
              <a:gd name="T9" fmla="*/ 11 h 11"/>
              <a:gd name="T10" fmla="*/ 217 w 217"/>
              <a:gd name="T11" fmla="*/ 9 h 11"/>
              <a:gd name="T12" fmla="*/ 209 w 21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17" h="11">
                <a:moveTo>
                  <a:pt x="209" y="0"/>
                </a:moveTo>
                <a:cubicBezTo>
                  <a:pt x="209" y="0"/>
                  <a:pt x="209" y="0"/>
                  <a:pt x="8" y="0"/>
                </a:cubicBezTo>
                <a:cubicBezTo>
                  <a:pt x="4" y="0"/>
                  <a:pt x="0" y="4"/>
                  <a:pt x="0" y="9"/>
                </a:cubicBezTo>
                <a:cubicBezTo>
                  <a:pt x="0" y="9"/>
                  <a:pt x="0" y="10"/>
                  <a:pt x="0" y="11"/>
                </a:cubicBezTo>
                <a:cubicBezTo>
                  <a:pt x="217" y="11"/>
                  <a:pt x="217" y="11"/>
                  <a:pt x="217" y="11"/>
                </a:cubicBezTo>
                <a:cubicBezTo>
                  <a:pt x="217" y="10"/>
                  <a:pt x="217" y="10"/>
                  <a:pt x="217" y="9"/>
                </a:cubicBezTo>
                <a:cubicBezTo>
                  <a:pt x="217" y="4"/>
                  <a:pt x="213" y="0"/>
                  <a:pt x="209" y="0"/>
                </a:cubicBezTo>
              </a:path>
            </a:pathLst>
          </a:custGeom>
          <a:solidFill>
            <a:srgbClr val="3B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99" name="Freeform 175"/>
          <p:cNvSpPr>
            <a:spLocks/>
          </p:cNvSpPr>
          <p:nvPr/>
        </p:nvSpPr>
        <p:spPr bwMode="auto">
          <a:xfrm>
            <a:off x="1375474" y="4155568"/>
            <a:ext cx="563223" cy="197596"/>
          </a:xfrm>
          <a:custGeom>
            <a:avLst/>
            <a:gdLst>
              <a:gd name="T0" fmla="*/ 209 w 217"/>
              <a:gd name="T1" fmla="*/ 76 h 76"/>
              <a:gd name="T2" fmla="*/ 8 w 217"/>
              <a:gd name="T3" fmla="*/ 76 h 76"/>
              <a:gd name="T4" fmla="*/ 0 w 217"/>
              <a:gd name="T5" fmla="*/ 67 h 76"/>
              <a:gd name="T6" fmla="*/ 0 w 217"/>
              <a:gd name="T7" fmla="*/ 9 h 76"/>
              <a:gd name="T8" fmla="*/ 8 w 217"/>
              <a:gd name="T9" fmla="*/ 0 h 76"/>
              <a:gd name="T10" fmla="*/ 209 w 217"/>
              <a:gd name="T11" fmla="*/ 0 h 76"/>
              <a:gd name="T12" fmla="*/ 217 w 217"/>
              <a:gd name="T13" fmla="*/ 9 h 76"/>
              <a:gd name="T14" fmla="*/ 217 w 217"/>
              <a:gd name="T15" fmla="*/ 67 h 76"/>
              <a:gd name="T16" fmla="*/ 209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9" y="76"/>
                </a:moveTo>
                <a:cubicBezTo>
                  <a:pt x="8" y="76"/>
                  <a:pt x="8" y="76"/>
                  <a:pt x="8" y="76"/>
                </a:cubicBezTo>
                <a:cubicBezTo>
                  <a:pt x="4" y="76"/>
                  <a:pt x="0" y="72"/>
                  <a:pt x="0" y="67"/>
                </a:cubicBezTo>
                <a:cubicBezTo>
                  <a:pt x="0" y="9"/>
                  <a:pt x="0" y="9"/>
                  <a:pt x="0" y="9"/>
                </a:cubicBezTo>
                <a:cubicBezTo>
                  <a:pt x="0" y="3"/>
                  <a:pt x="4" y="0"/>
                  <a:pt x="8" y="0"/>
                </a:cubicBezTo>
                <a:cubicBezTo>
                  <a:pt x="209" y="0"/>
                  <a:pt x="209" y="0"/>
                  <a:pt x="209" y="0"/>
                </a:cubicBezTo>
                <a:cubicBezTo>
                  <a:pt x="213" y="0"/>
                  <a:pt x="217" y="3"/>
                  <a:pt x="217" y="9"/>
                </a:cubicBezTo>
                <a:cubicBezTo>
                  <a:pt x="217" y="67"/>
                  <a:pt x="217" y="67"/>
                  <a:pt x="217" y="67"/>
                </a:cubicBezTo>
                <a:cubicBezTo>
                  <a:pt x="217" y="72"/>
                  <a:pt x="213" y="76"/>
                  <a:pt x="209" y="76"/>
                </a:cubicBezTo>
                <a:close/>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00" name="Rectangle 176"/>
          <p:cNvSpPr>
            <a:spLocks noChangeArrowheads="1"/>
          </p:cNvSpPr>
          <p:nvPr/>
        </p:nvSpPr>
        <p:spPr bwMode="auto">
          <a:xfrm>
            <a:off x="1779998" y="4222470"/>
            <a:ext cx="127581"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01" name="Rectangle 177"/>
          <p:cNvSpPr>
            <a:spLocks noChangeArrowheads="1"/>
          </p:cNvSpPr>
          <p:nvPr/>
        </p:nvSpPr>
        <p:spPr bwMode="auto">
          <a:xfrm>
            <a:off x="1779998" y="4264478"/>
            <a:ext cx="127581"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02" name="Freeform 178"/>
          <p:cNvSpPr>
            <a:spLocks/>
          </p:cNvSpPr>
          <p:nvPr/>
        </p:nvSpPr>
        <p:spPr bwMode="auto">
          <a:xfrm>
            <a:off x="1406592" y="4217802"/>
            <a:ext cx="66902" cy="70015"/>
          </a:xfrm>
          <a:custGeom>
            <a:avLst/>
            <a:gdLst>
              <a:gd name="T0" fmla="*/ 13 w 26"/>
              <a:gd name="T1" fmla="*/ 27 h 27"/>
              <a:gd name="T2" fmla="*/ 0 w 26"/>
              <a:gd name="T3" fmla="*/ 27 h 27"/>
              <a:gd name="T4" fmla="*/ 0 w 26"/>
              <a:gd name="T5" fmla="*/ 0 h 27"/>
              <a:gd name="T6" fmla="*/ 13 w 26"/>
              <a:gd name="T7" fmla="*/ 0 h 27"/>
              <a:gd name="T8" fmla="*/ 26 w 26"/>
              <a:gd name="T9" fmla="*/ 13 h 27"/>
              <a:gd name="T10" fmla="*/ 26 w 26"/>
              <a:gd name="T11" fmla="*/ 14 h 27"/>
              <a:gd name="T12" fmla="*/ 13 w 2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13" y="27"/>
                </a:moveTo>
                <a:cubicBezTo>
                  <a:pt x="0" y="27"/>
                  <a:pt x="0" y="27"/>
                  <a:pt x="0" y="27"/>
                </a:cubicBezTo>
                <a:cubicBezTo>
                  <a:pt x="0" y="0"/>
                  <a:pt x="0" y="0"/>
                  <a:pt x="0" y="0"/>
                </a:cubicBezTo>
                <a:cubicBezTo>
                  <a:pt x="13" y="0"/>
                  <a:pt x="13" y="0"/>
                  <a:pt x="13" y="0"/>
                </a:cubicBezTo>
                <a:cubicBezTo>
                  <a:pt x="20" y="0"/>
                  <a:pt x="26" y="6"/>
                  <a:pt x="26" y="13"/>
                </a:cubicBezTo>
                <a:cubicBezTo>
                  <a:pt x="26" y="14"/>
                  <a:pt x="26" y="14"/>
                  <a:pt x="26" y="14"/>
                </a:cubicBezTo>
                <a:cubicBezTo>
                  <a:pt x="26" y="22"/>
                  <a:pt x="20" y="27"/>
                  <a:pt x="13" y="27"/>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03" name="Freeform 179"/>
          <p:cNvSpPr>
            <a:spLocks/>
          </p:cNvSpPr>
          <p:nvPr/>
        </p:nvSpPr>
        <p:spPr bwMode="auto">
          <a:xfrm>
            <a:off x="2052276" y="4542979"/>
            <a:ext cx="563223" cy="197596"/>
          </a:xfrm>
          <a:custGeom>
            <a:avLst/>
            <a:gdLst>
              <a:gd name="T0" fmla="*/ 209 w 217"/>
              <a:gd name="T1" fmla="*/ 76 h 76"/>
              <a:gd name="T2" fmla="*/ 8 w 217"/>
              <a:gd name="T3" fmla="*/ 76 h 76"/>
              <a:gd name="T4" fmla="*/ 0 w 217"/>
              <a:gd name="T5" fmla="*/ 67 h 76"/>
              <a:gd name="T6" fmla="*/ 0 w 217"/>
              <a:gd name="T7" fmla="*/ 9 h 76"/>
              <a:gd name="T8" fmla="*/ 8 w 217"/>
              <a:gd name="T9" fmla="*/ 0 h 76"/>
              <a:gd name="T10" fmla="*/ 209 w 217"/>
              <a:gd name="T11" fmla="*/ 0 h 76"/>
              <a:gd name="T12" fmla="*/ 217 w 217"/>
              <a:gd name="T13" fmla="*/ 9 h 76"/>
              <a:gd name="T14" fmla="*/ 217 w 217"/>
              <a:gd name="T15" fmla="*/ 67 h 76"/>
              <a:gd name="T16" fmla="*/ 209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9" y="76"/>
                </a:moveTo>
                <a:cubicBezTo>
                  <a:pt x="8" y="76"/>
                  <a:pt x="8" y="76"/>
                  <a:pt x="8" y="76"/>
                </a:cubicBezTo>
                <a:cubicBezTo>
                  <a:pt x="4" y="76"/>
                  <a:pt x="0" y="72"/>
                  <a:pt x="0" y="67"/>
                </a:cubicBezTo>
                <a:cubicBezTo>
                  <a:pt x="0" y="9"/>
                  <a:pt x="0" y="9"/>
                  <a:pt x="0" y="9"/>
                </a:cubicBezTo>
                <a:cubicBezTo>
                  <a:pt x="0" y="4"/>
                  <a:pt x="4" y="0"/>
                  <a:pt x="8" y="0"/>
                </a:cubicBezTo>
                <a:cubicBezTo>
                  <a:pt x="209" y="0"/>
                  <a:pt x="209" y="0"/>
                  <a:pt x="209" y="0"/>
                </a:cubicBezTo>
                <a:cubicBezTo>
                  <a:pt x="213" y="0"/>
                  <a:pt x="217" y="4"/>
                  <a:pt x="217" y="9"/>
                </a:cubicBezTo>
                <a:cubicBezTo>
                  <a:pt x="217" y="67"/>
                  <a:pt x="217" y="67"/>
                  <a:pt x="217" y="67"/>
                </a:cubicBezTo>
                <a:cubicBezTo>
                  <a:pt x="217" y="72"/>
                  <a:pt x="213" y="76"/>
                  <a:pt x="209" y="76"/>
                </a:cubicBezTo>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04" name="Rectangle 180"/>
          <p:cNvSpPr>
            <a:spLocks noChangeArrowheads="1"/>
          </p:cNvSpPr>
          <p:nvPr/>
        </p:nvSpPr>
        <p:spPr bwMode="auto">
          <a:xfrm>
            <a:off x="2456801" y="4612991"/>
            <a:ext cx="124469"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05" name="Rectangle 181"/>
          <p:cNvSpPr>
            <a:spLocks noChangeArrowheads="1"/>
          </p:cNvSpPr>
          <p:nvPr/>
        </p:nvSpPr>
        <p:spPr bwMode="auto">
          <a:xfrm>
            <a:off x="2456801" y="4651889"/>
            <a:ext cx="124469" cy="20227"/>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06" name="Freeform 182"/>
          <p:cNvSpPr>
            <a:spLocks/>
          </p:cNvSpPr>
          <p:nvPr/>
        </p:nvSpPr>
        <p:spPr bwMode="auto">
          <a:xfrm>
            <a:off x="2083394" y="4605214"/>
            <a:ext cx="66902" cy="73126"/>
          </a:xfrm>
          <a:custGeom>
            <a:avLst/>
            <a:gdLst>
              <a:gd name="T0" fmla="*/ 13 w 26"/>
              <a:gd name="T1" fmla="*/ 28 h 28"/>
              <a:gd name="T2" fmla="*/ 0 w 26"/>
              <a:gd name="T3" fmla="*/ 28 h 28"/>
              <a:gd name="T4" fmla="*/ 0 w 26"/>
              <a:gd name="T5" fmla="*/ 0 h 28"/>
              <a:gd name="T6" fmla="*/ 13 w 26"/>
              <a:gd name="T7" fmla="*/ 0 h 28"/>
              <a:gd name="T8" fmla="*/ 26 w 26"/>
              <a:gd name="T9" fmla="*/ 14 h 28"/>
              <a:gd name="T10" fmla="*/ 26 w 26"/>
              <a:gd name="T11" fmla="*/ 15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4"/>
                </a:cubicBezTo>
                <a:cubicBezTo>
                  <a:pt x="26" y="15"/>
                  <a:pt x="26" y="15"/>
                  <a:pt x="26" y="15"/>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07" name="Freeform 183"/>
          <p:cNvSpPr>
            <a:spLocks noEditPoints="1"/>
          </p:cNvSpPr>
          <p:nvPr/>
        </p:nvSpPr>
        <p:spPr bwMode="auto">
          <a:xfrm>
            <a:off x="2052276" y="4542977"/>
            <a:ext cx="563223" cy="31118"/>
          </a:xfrm>
          <a:custGeom>
            <a:avLst/>
            <a:gdLst>
              <a:gd name="T0" fmla="*/ 4 w 217"/>
              <a:gd name="T1" fmla="*/ 0 h 12"/>
              <a:gd name="T2" fmla="*/ 0 w 217"/>
              <a:gd name="T3" fmla="*/ 8 h 12"/>
              <a:gd name="T4" fmla="*/ 0 w 217"/>
              <a:gd name="T5" fmla="*/ 9 h 12"/>
              <a:gd name="T6" fmla="*/ 5 w 217"/>
              <a:gd name="T7" fmla="*/ 1 h 12"/>
              <a:gd name="T8" fmla="*/ 4 w 217"/>
              <a:gd name="T9" fmla="*/ 0 h 12"/>
              <a:gd name="T10" fmla="*/ 213 w 217"/>
              <a:gd name="T11" fmla="*/ 0 h 12"/>
              <a:gd name="T12" fmla="*/ 212 w 217"/>
              <a:gd name="T13" fmla="*/ 1 h 12"/>
              <a:gd name="T14" fmla="*/ 217 w 217"/>
              <a:gd name="T15" fmla="*/ 9 h 12"/>
              <a:gd name="T16" fmla="*/ 217 w 217"/>
              <a:gd name="T17" fmla="*/ 12 h 12"/>
              <a:gd name="T18" fmla="*/ 217 w 217"/>
              <a:gd name="T19" fmla="*/ 12 h 12"/>
              <a:gd name="T20" fmla="*/ 217 w 217"/>
              <a:gd name="T21" fmla="*/ 8 h 12"/>
              <a:gd name="T22" fmla="*/ 213 w 217"/>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2">
                <a:moveTo>
                  <a:pt x="4" y="0"/>
                </a:moveTo>
                <a:cubicBezTo>
                  <a:pt x="2" y="2"/>
                  <a:pt x="0" y="5"/>
                  <a:pt x="0" y="8"/>
                </a:cubicBezTo>
                <a:cubicBezTo>
                  <a:pt x="0" y="8"/>
                  <a:pt x="0" y="8"/>
                  <a:pt x="0" y="9"/>
                </a:cubicBezTo>
                <a:cubicBezTo>
                  <a:pt x="0" y="6"/>
                  <a:pt x="2" y="2"/>
                  <a:pt x="5" y="1"/>
                </a:cubicBezTo>
                <a:cubicBezTo>
                  <a:pt x="5" y="1"/>
                  <a:pt x="4" y="1"/>
                  <a:pt x="4" y="0"/>
                </a:cubicBezTo>
                <a:moveTo>
                  <a:pt x="213" y="0"/>
                </a:moveTo>
                <a:cubicBezTo>
                  <a:pt x="213" y="1"/>
                  <a:pt x="212" y="1"/>
                  <a:pt x="212" y="1"/>
                </a:cubicBezTo>
                <a:cubicBezTo>
                  <a:pt x="215" y="2"/>
                  <a:pt x="217" y="6"/>
                  <a:pt x="217" y="9"/>
                </a:cubicBezTo>
                <a:cubicBezTo>
                  <a:pt x="217" y="10"/>
                  <a:pt x="217" y="11"/>
                  <a:pt x="217" y="12"/>
                </a:cubicBezTo>
                <a:cubicBezTo>
                  <a:pt x="217" y="12"/>
                  <a:pt x="217" y="12"/>
                  <a:pt x="217" y="12"/>
                </a:cubicBezTo>
                <a:cubicBezTo>
                  <a:pt x="217" y="10"/>
                  <a:pt x="217" y="9"/>
                  <a:pt x="217" y="8"/>
                </a:cubicBezTo>
                <a:cubicBezTo>
                  <a:pt x="217" y="5"/>
                  <a:pt x="215" y="2"/>
                  <a:pt x="213" y="0"/>
                </a:cubicBezTo>
              </a:path>
            </a:pathLst>
          </a:custGeom>
          <a:solidFill>
            <a:srgbClr val="8A87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08" name="Freeform 184"/>
          <p:cNvSpPr>
            <a:spLocks/>
          </p:cNvSpPr>
          <p:nvPr/>
        </p:nvSpPr>
        <p:spPr bwMode="auto">
          <a:xfrm>
            <a:off x="2052276" y="4544535"/>
            <a:ext cx="563223" cy="29562"/>
          </a:xfrm>
          <a:custGeom>
            <a:avLst/>
            <a:gdLst>
              <a:gd name="T0" fmla="*/ 212 w 217"/>
              <a:gd name="T1" fmla="*/ 0 h 11"/>
              <a:gd name="T2" fmla="*/ 209 w 217"/>
              <a:gd name="T3" fmla="*/ 1 h 11"/>
              <a:gd name="T4" fmla="*/ 8 w 217"/>
              <a:gd name="T5" fmla="*/ 1 h 11"/>
              <a:gd name="T6" fmla="*/ 5 w 217"/>
              <a:gd name="T7" fmla="*/ 0 h 11"/>
              <a:gd name="T8" fmla="*/ 0 w 217"/>
              <a:gd name="T9" fmla="*/ 8 h 11"/>
              <a:gd name="T10" fmla="*/ 0 w 217"/>
              <a:gd name="T11" fmla="*/ 11 h 11"/>
              <a:gd name="T12" fmla="*/ 217 w 217"/>
              <a:gd name="T13" fmla="*/ 11 h 11"/>
              <a:gd name="T14" fmla="*/ 217 w 217"/>
              <a:gd name="T15" fmla="*/ 8 h 11"/>
              <a:gd name="T16" fmla="*/ 212 w 21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11">
                <a:moveTo>
                  <a:pt x="212" y="0"/>
                </a:moveTo>
                <a:cubicBezTo>
                  <a:pt x="211" y="1"/>
                  <a:pt x="210" y="1"/>
                  <a:pt x="209" y="1"/>
                </a:cubicBezTo>
                <a:cubicBezTo>
                  <a:pt x="8" y="1"/>
                  <a:pt x="8" y="1"/>
                  <a:pt x="8" y="1"/>
                </a:cubicBezTo>
                <a:cubicBezTo>
                  <a:pt x="7" y="1"/>
                  <a:pt x="6" y="1"/>
                  <a:pt x="5" y="0"/>
                </a:cubicBezTo>
                <a:cubicBezTo>
                  <a:pt x="2" y="1"/>
                  <a:pt x="0" y="5"/>
                  <a:pt x="0" y="8"/>
                </a:cubicBezTo>
                <a:cubicBezTo>
                  <a:pt x="0" y="9"/>
                  <a:pt x="0" y="10"/>
                  <a:pt x="0" y="11"/>
                </a:cubicBezTo>
                <a:cubicBezTo>
                  <a:pt x="217" y="11"/>
                  <a:pt x="217" y="11"/>
                  <a:pt x="217" y="11"/>
                </a:cubicBezTo>
                <a:cubicBezTo>
                  <a:pt x="217" y="10"/>
                  <a:pt x="217" y="9"/>
                  <a:pt x="217" y="8"/>
                </a:cubicBezTo>
                <a:cubicBezTo>
                  <a:pt x="217" y="5"/>
                  <a:pt x="215" y="1"/>
                  <a:pt x="212" y="0"/>
                </a:cubicBezTo>
              </a:path>
            </a:pathLst>
          </a:custGeom>
          <a:solidFill>
            <a:srgbClr val="3B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09" name="Freeform 185"/>
          <p:cNvSpPr>
            <a:spLocks/>
          </p:cNvSpPr>
          <p:nvPr/>
        </p:nvSpPr>
        <p:spPr bwMode="auto">
          <a:xfrm>
            <a:off x="2052276" y="4350052"/>
            <a:ext cx="563223" cy="197596"/>
          </a:xfrm>
          <a:custGeom>
            <a:avLst/>
            <a:gdLst>
              <a:gd name="T0" fmla="*/ 209 w 217"/>
              <a:gd name="T1" fmla="*/ 76 h 76"/>
              <a:gd name="T2" fmla="*/ 8 w 217"/>
              <a:gd name="T3" fmla="*/ 76 h 76"/>
              <a:gd name="T4" fmla="*/ 0 w 217"/>
              <a:gd name="T5" fmla="*/ 67 h 76"/>
              <a:gd name="T6" fmla="*/ 0 w 217"/>
              <a:gd name="T7" fmla="*/ 9 h 76"/>
              <a:gd name="T8" fmla="*/ 8 w 217"/>
              <a:gd name="T9" fmla="*/ 0 h 76"/>
              <a:gd name="T10" fmla="*/ 209 w 217"/>
              <a:gd name="T11" fmla="*/ 0 h 76"/>
              <a:gd name="T12" fmla="*/ 217 w 217"/>
              <a:gd name="T13" fmla="*/ 9 h 76"/>
              <a:gd name="T14" fmla="*/ 217 w 217"/>
              <a:gd name="T15" fmla="*/ 67 h 76"/>
              <a:gd name="T16" fmla="*/ 209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9" y="76"/>
                </a:moveTo>
                <a:cubicBezTo>
                  <a:pt x="8" y="76"/>
                  <a:pt x="8" y="76"/>
                  <a:pt x="8" y="76"/>
                </a:cubicBezTo>
                <a:cubicBezTo>
                  <a:pt x="4" y="76"/>
                  <a:pt x="0" y="72"/>
                  <a:pt x="0" y="67"/>
                </a:cubicBezTo>
                <a:cubicBezTo>
                  <a:pt x="0" y="9"/>
                  <a:pt x="0" y="9"/>
                  <a:pt x="0" y="9"/>
                </a:cubicBezTo>
                <a:cubicBezTo>
                  <a:pt x="0" y="4"/>
                  <a:pt x="4" y="0"/>
                  <a:pt x="8" y="0"/>
                </a:cubicBezTo>
                <a:cubicBezTo>
                  <a:pt x="209" y="0"/>
                  <a:pt x="209" y="0"/>
                  <a:pt x="209" y="0"/>
                </a:cubicBezTo>
                <a:cubicBezTo>
                  <a:pt x="213" y="0"/>
                  <a:pt x="217" y="4"/>
                  <a:pt x="217" y="9"/>
                </a:cubicBezTo>
                <a:cubicBezTo>
                  <a:pt x="217" y="67"/>
                  <a:pt x="217" y="67"/>
                  <a:pt x="217" y="67"/>
                </a:cubicBezTo>
                <a:cubicBezTo>
                  <a:pt x="217" y="72"/>
                  <a:pt x="213" y="76"/>
                  <a:pt x="209" y="76"/>
                </a:cubicBezTo>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10" name="Rectangle 186"/>
          <p:cNvSpPr>
            <a:spLocks noChangeArrowheads="1"/>
          </p:cNvSpPr>
          <p:nvPr/>
        </p:nvSpPr>
        <p:spPr bwMode="auto">
          <a:xfrm>
            <a:off x="2456801" y="4420065"/>
            <a:ext cx="124469"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11" name="Rectangle 187"/>
          <p:cNvSpPr>
            <a:spLocks noChangeArrowheads="1"/>
          </p:cNvSpPr>
          <p:nvPr/>
        </p:nvSpPr>
        <p:spPr bwMode="auto">
          <a:xfrm>
            <a:off x="2456801" y="4458961"/>
            <a:ext cx="124469"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12" name="Freeform 188"/>
          <p:cNvSpPr>
            <a:spLocks/>
          </p:cNvSpPr>
          <p:nvPr/>
        </p:nvSpPr>
        <p:spPr bwMode="auto">
          <a:xfrm>
            <a:off x="2083394" y="4412286"/>
            <a:ext cx="66902" cy="73126"/>
          </a:xfrm>
          <a:custGeom>
            <a:avLst/>
            <a:gdLst>
              <a:gd name="T0" fmla="*/ 13 w 26"/>
              <a:gd name="T1" fmla="*/ 28 h 28"/>
              <a:gd name="T2" fmla="*/ 0 w 26"/>
              <a:gd name="T3" fmla="*/ 28 h 28"/>
              <a:gd name="T4" fmla="*/ 0 w 26"/>
              <a:gd name="T5" fmla="*/ 0 h 28"/>
              <a:gd name="T6" fmla="*/ 13 w 26"/>
              <a:gd name="T7" fmla="*/ 0 h 28"/>
              <a:gd name="T8" fmla="*/ 26 w 26"/>
              <a:gd name="T9" fmla="*/ 13 h 28"/>
              <a:gd name="T10" fmla="*/ 26 w 26"/>
              <a:gd name="T11" fmla="*/ 14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3"/>
                </a:cubicBezTo>
                <a:cubicBezTo>
                  <a:pt x="26" y="14"/>
                  <a:pt x="26" y="14"/>
                  <a:pt x="26" y="14"/>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13" name="Freeform 189"/>
          <p:cNvSpPr>
            <a:spLocks/>
          </p:cNvSpPr>
          <p:nvPr/>
        </p:nvSpPr>
        <p:spPr bwMode="auto">
          <a:xfrm>
            <a:off x="2052276" y="4345383"/>
            <a:ext cx="563223" cy="34229"/>
          </a:xfrm>
          <a:custGeom>
            <a:avLst/>
            <a:gdLst>
              <a:gd name="T0" fmla="*/ 209 w 217"/>
              <a:gd name="T1" fmla="*/ 0 h 13"/>
              <a:gd name="T2" fmla="*/ 8 w 217"/>
              <a:gd name="T3" fmla="*/ 0 h 13"/>
              <a:gd name="T4" fmla="*/ 0 w 217"/>
              <a:gd name="T5" fmla="*/ 9 h 13"/>
              <a:gd name="T6" fmla="*/ 0 w 217"/>
              <a:gd name="T7" fmla="*/ 11 h 13"/>
              <a:gd name="T8" fmla="*/ 8 w 217"/>
              <a:gd name="T9" fmla="*/ 2 h 13"/>
              <a:gd name="T10" fmla="*/ 209 w 217"/>
              <a:gd name="T11" fmla="*/ 2 h 13"/>
              <a:gd name="T12" fmla="*/ 217 w 217"/>
              <a:gd name="T13" fmla="*/ 11 h 13"/>
              <a:gd name="T14" fmla="*/ 217 w 217"/>
              <a:gd name="T15" fmla="*/ 13 h 13"/>
              <a:gd name="T16" fmla="*/ 217 w 217"/>
              <a:gd name="T17" fmla="*/ 13 h 13"/>
              <a:gd name="T18" fmla="*/ 217 w 217"/>
              <a:gd name="T19" fmla="*/ 9 h 13"/>
              <a:gd name="T20" fmla="*/ 209 w 217"/>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13">
                <a:moveTo>
                  <a:pt x="209" y="0"/>
                </a:moveTo>
                <a:cubicBezTo>
                  <a:pt x="209" y="0"/>
                  <a:pt x="209" y="0"/>
                  <a:pt x="8" y="0"/>
                </a:cubicBezTo>
                <a:cubicBezTo>
                  <a:pt x="4" y="0"/>
                  <a:pt x="0" y="4"/>
                  <a:pt x="0" y="9"/>
                </a:cubicBezTo>
                <a:cubicBezTo>
                  <a:pt x="0" y="9"/>
                  <a:pt x="0" y="9"/>
                  <a:pt x="0" y="11"/>
                </a:cubicBezTo>
                <a:cubicBezTo>
                  <a:pt x="0" y="6"/>
                  <a:pt x="4" y="2"/>
                  <a:pt x="8" y="2"/>
                </a:cubicBezTo>
                <a:cubicBezTo>
                  <a:pt x="209" y="2"/>
                  <a:pt x="209" y="2"/>
                  <a:pt x="209" y="2"/>
                </a:cubicBezTo>
                <a:cubicBezTo>
                  <a:pt x="213" y="2"/>
                  <a:pt x="217" y="6"/>
                  <a:pt x="217" y="11"/>
                </a:cubicBezTo>
                <a:cubicBezTo>
                  <a:pt x="217" y="12"/>
                  <a:pt x="217" y="12"/>
                  <a:pt x="217" y="13"/>
                </a:cubicBezTo>
                <a:cubicBezTo>
                  <a:pt x="217" y="13"/>
                  <a:pt x="217" y="13"/>
                  <a:pt x="217" y="13"/>
                </a:cubicBezTo>
                <a:cubicBezTo>
                  <a:pt x="217" y="12"/>
                  <a:pt x="217" y="11"/>
                  <a:pt x="217" y="9"/>
                </a:cubicBezTo>
                <a:cubicBezTo>
                  <a:pt x="217" y="4"/>
                  <a:pt x="213" y="0"/>
                  <a:pt x="209" y="0"/>
                </a:cubicBezTo>
              </a:path>
            </a:pathLst>
          </a:custGeom>
          <a:solidFill>
            <a:srgbClr val="8A87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14" name="Freeform 190"/>
          <p:cNvSpPr>
            <a:spLocks/>
          </p:cNvSpPr>
          <p:nvPr/>
        </p:nvSpPr>
        <p:spPr bwMode="auto">
          <a:xfrm>
            <a:off x="2052276" y="4350053"/>
            <a:ext cx="563223" cy="29562"/>
          </a:xfrm>
          <a:custGeom>
            <a:avLst/>
            <a:gdLst>
              <a:gd name="T0" fmla="*/ 209 w 217"/>
              <a:gd name="T1" fmla="*/ 0 h 11"/>
              <a:gd name="T2" fmla="*/ 8 w 217"/>
              <a:gd name="T3" fmla="*/ 0 h 11"/>
              <a:gd name="T4" fmla="*/ 0 w 217"/>
              <a:gd name="T5" fmla="*/ 9 h 11"/>
              <a:gd name="T6" fmla="*/ 0 w 217"/>
              <a:gd name="T7" fmla="*/ 11 h 11"/>
              <a:gd name="T8" fmla="*/ 217 w 217"/>
              <a:gd name="T9" fmla="*/ 11 h 11"/>
              <a:gd name="T10" fmla="*/ 217 w 217"/>
              <a:gd name="T11" fmla="*/ 9 h 11"/>
              <a:gd name="T12" fmla="*/ 209 w 21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17" h="11">
                <a:moveTo>
                  <a:pt x="209" y="0"/>
                </a:moveTo>
                <a:cubicBezTo>
                  <a:pt x="209" y="0"/>
                  <a:pt x="209" y="0"/>
                  <a:pt x="8" y="0"/>
                </a:cubicBezTo>
                <a:cubicBezTo>
                  <a:pt x="4" y="0"/>
                  <a:pt x="0" y="4"/>
                  <a:pt x="0" y="9"/>
                </a:cubicBezTo>
                <a:cubicBezTo>
                  <a:pt x="0" y="9"/>
                  <a:pt x="0" y="10"/>
                  <a:pt x="0" y="11"/>
                </a:cubicBezTo>
                <a:cubicBezTo>
                  <a:pt x="217" y="11"/>
                  <a:pt x="217" y="11"/>
                  <a:pt x="217" y="11"/>
                </a:cubicBezTo>
                <a:cubicBezTo>
                  <a:pt x="217" y="10"/>
                  <a:pt x="217" y="10"/>
                  <a:pt x="217" y="9"/>
                </a:cubicBezTo>
                <a:cubicBezTo>
                  <a:pt x="217" y="4"/>
                  <a:pt x="213" y="0"/>
                  <a:pt x="209" y="0"/>
                </a:cubicBezTo>
              </a:path>
            </a:pathLst>
          </a:custGeom>
          <a:solidFill>
            <a:srgbClr val="3B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15" name="Freeform 191"/>
          <p:cNvSpPr>
            <a:spLocks/>
          </p:cNvSpPr>
          <p:nvPr/>
        </p:nvSpPr>
        <p:spPr bwMode="auto">
          <a:xfrm>
            <a:off x="2052276" y="4155568"/>
            <a:ext cx="563223" cy="197596"/>
          </a:xfrm>
          <a:custGeom>
            <a:avLst/>
            <a:gdLst>
              <a:gd name="T0" fmla="*/ 209 w 217"/>
              <a:gd name="T1" fmla="*/ 76 h 76"/>
              <a:gd name="T2" fmla="*/ 8 w 217"/>
              <a:gd name="T3" fmla="*/ 76 h 76"/>
              <a:gd name="T4" fmla="*/ 0 w 217"/>
              <a:gd name="T5" fmla="*/ 67 h 76"/>
              <a:gd name="T6" fmla="*/ 0 w 217"/>
              <a:gd name="T7" fmla="*/ 9 h 76"/>
              <a:gd name="T8" fmla="*/ 8 w 217"/>
              <a:gd name="T9" fmla="*/ 0 h 76"/>
              <a:gd name="T10" fmla="*/ 209 w 217"/>
              <a:gd name="T11" fmla="*/ 0 h 76"/>
              <a:gd name="T12" fmla="*/ 217 w 217"/>
              <a:gd name="T13" fmla="*/ 9 h 76"/>
              <a:gd name="T14" fmla="*/ 217 w 217"/>
              <a:gd name="T15" fmla="*/ 67 h 76"/>
              <a:gd name="T16" fmla="*/ 209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9" y="76"/>
                </a:moveTo>
                <a:cubicBezTo>
                  <a:pt x="8" y="76"/>
                  <a:pt x="8" y="76"/>
                  <a:pt x="8" y="76"/>
                </a:cubicBezTo>
                <a:cubicBezTo>
                  <a:pt x="4" y="76"/>
                  <a:pt x="0" y="72"/>
                  <a:pt x="0" y="67"/>
                </a:cubicBezTo>
                <a:cubicBezTo>
                  <a:pt x="0" y="9"/>
                  <a:pt x="0" y="9"/>
                  <a:pt x="0" y="9"/>
                </a:cubicBezTo>
                <a:cubicBezTo>
                  <a:pt x="0" y="3"/>
                  <a:pt x="4" y="0"/>
                  <a:pt x="8" y="0"/>
                </a:cubicBezTo>
                <a:cubicBezTo>
                  <a:pt x="209" y="0"/>
                  <a:pt x="209" y="0"/>
                  <a:pt x="209" y="0"/>
                </a:cubicBezTo>
                <a:cubicBezTo>
                  <a:pt x="213" y="0"/>
                  <a:pt x="217" y="3"/>
                  <a:pt x="217" y="9"/>
                </a:cubicBezTo>
                <a:cubicBezTo>
                  <a:pt x="217" y="67"/>
                  <a:pt x="217" y="67"/>
                  <a:pt x="217" y="67"/>
                </a:cubicBezTo>
                <a:cubicBezTo>
                  <a:pt x="217" y="72"/>
                  <a:pt x="213" y="76"/>
                  <a:pt x="209" y="76"/>
                </a:cubicBezTo>
                <a:close/>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16" name="Rectangle 192"/>
          <p:cNvSpPr>
            <a:spLocks noChangeArrowheads="1"/>
          </p:cNvSpPr>
          <p:nvPr/>
        </p:nvSpPr>
        <p:spPr bwMode="auto">
          <a:xfrm>
            <a:off x="2456801" y="4222470"/>
            <a:ext cx="124469"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17" name="Rectangle 193"/>
          <p:cNvSpPr>
            <a:spLocks noChangeArrowheads="1"/>
          </p:cNvSpPr>
          <p:nvPr/>
        </p:nvSpPr>
        <p:spPr bwMode="auto">
          <a:xfrm>
            <a:off x="2456801" y="4264478"/>
            <a:ext cx="124469"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18" name="Freeform 194"/>
          <p:cNvSpPr>
            <a:spLocks/>
          </p:cNvSpPr>
          <p:nvPr/>
        </p:nvSpPr>
        <p:spPr bwMode="auto">
          <a:xfrm>
            <a:off x="2083394" y="4217802"/>
            <a:ext cx="66902" cy="70015"/>
          </a:xfrm>
          <a:custGeom>
            <a:avLst/>
            <a:gdLst>
              <a:gd name="T0" fmla="*/ 13 w 26"/>
              <a:gd name="T1" fmla="*/ 27 h 27"/>
              <a:gd name="T2" fmla="*/ 0 w 26"/>
              <a:gd name="T3" fmla="*/ 27 h 27"/>
              <a:gd name="T4" fmla="*/ 0 w 26"/>
              <a:gd name="T5" fmla="*/ 0 h 27"/>
              <a:gd name="T6" fmla="*/ 13 w 26"/>
              <a:gd name="T7" fmla="*/ 0 h 27"/>
              <a:gd name="T8" fmla="*/ 26 w 26"/>
              <a:gd name="T9" fmla="*/ 13 h 27"/>
              <a:gd name="T10" fmla="*/ 26 w 26"/>
              <a:gd name="T11" fmla="*/ 14 h 27"/>
              <a:gd name="T12" fmla="*/ 13 w 2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13" y="27"/>
                </a:moveTo>
                <a:cubicBezTo>
                  <a:pt x="0" y="27"/>
                  <a:pt x="0" y="27"/>
                  <a:pt x="0" y="27"/>
                </a:cubicBezTo>
                <a:cubicBezTo>
                  <a:pt x="0" y="0"/>
                  <a:pt x="0" y="0"/>
                  <a:pt x="0" y="0"/>
                </a:cubicBezTo>
                <a:cubicBezTo>
                  <a:pt x="13" y="0"/>
                  <a:pt x="13" y="0"/>
                  <a:pt x="13" y="0"/>
                </a:cubicBezTo>
                <a:cubicBezTo>
                  <a:pt x="20" y="0"/>
                  <a:pt x="26" y="6"/>
                  <a:pt x="26" y="13"/>
                </a:cubicBezTo>
                <a:cubicBezTo>
                  <a:pt x="26" y="14"/>
                  <a:pt x="26" y="14"/>
                  <a:pt x="26" y="14"/>
                </a:cubicBezTo>
                <a:cubicBezTo>
                  <a:pt x="26" y="22"/>
                  <a:pt x="20" y="27"/>
                  <a:pt x="13" y="27"/>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20" name="Freeform 196"/>
          <p:cNvSpPr>
            <a:spLocks/>
          </p:cNvSpPr>
          <p:nvPr/>
        </p:nvSpPr>
        <p:spPr bwMode="auto">
          <a:xfrm>
            <a:off x="572647" y="4648777"/>
            <a:ext cx="420084" cy="370297"/>
          </a:xfrm>
          <a:custGeom>
            <a:avLst/>
            <a:gdLst>
              <a:gd name="T0" fmla="*/ 16 w 162"/>
              <a:gd name="T1" fmla="*/ 79 h 142"/>
              <a:gd name="T2" fmla="*/ 76 w 162"/>
              <a:gd name="T3" fmla="*/ 134 h 142"/>
              <a:gd name="T4" fmla="*/ 104 w 162"/>
              <a:gd name="T5" fmla="*/ 142 h 142"/>
              <a:gd name="T6" fmla="*/ 124 w 162"/>
              <a:gd name="T7" fmla="*/ 135 h 142"/>
              <a:gd name="T8" fmla="*/ 158 w 162"/>
              <a:gd name="T9" fmla="*/ 80 h 142"/>
              <a:gd name="T10" fmla="*/ 162 w 162"/>
              <a:gd name="T11" fmla="*/ 72 h 142"/>
              <a:gd name="T12" fmla="*/ 129 w 162"/>
              <a:gd name="T13" fmla="*/ 63 h 142"/>
              <a:gd name="T14" fmla="*/ 124 w 162"/>
              <a:gd name="T15" fmla="*/ 49 h 142"/>
              <a:gd name="T16" fmla="*/ 63 w 162"/>
              <a:gd name="T17" fmla="*/ 34 h 142"/>
              <a:gd name="T18" fmla="*/ 60 w 162"/>
              <a:gd name="T19" fmla="*/ 29 h 142"/>
              <a:gd name="T20" fmla="*/ 0 w 162"/>
              <a:gd name="T21" fmla="*/ 8 h 142"/>
              <a:gd name="T22" fmla="*/ 16 w 162"/>
              <a:gd name="T23" fmla="*/ 7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142">
                <a:moveTo>
                  <a:pt x="16" y="79"/>
                </a:moveTo>
                <a:cubicBezTo>
                  <a:pt x="29" y="102"/>
                  <a:pt x="52" y="122"/>
                  <a:pt x="76" y="134"/>
                </a:cubicBezTo>
                <a:cubicBezTo>
                  <a:pt x="85" y="139"/>
                  <a:pt x="96" y="142"/>
                  <a:pt x="104" y="142"/>
                </a:cubicBezTo>
                <a:cubicBezTo>
                  <a:pt x="113" y="142"/>
                  <a:pt x="117" y="140"/>
                  <a:pt x="124" y="135"/>
                </a:cubicBezTo>
                <a:cubicBezTo>
                  <a:pt x="140" y="124"/>
                  <a:pt x="151" y="100"/>
                  <a:pt x="158" y="80"/>
                </a:cubicBezTo>
                <a:cubicBezTo>
                  <a:pt x="159" y="77"/>
                  <a:pt x="160" y="75"/>
                  <a:pt x="162" y="72"/>
                </a:cubicBezTo>
                <a:cubicBezTo>
                  <a:pt x="153" y="65"/>
                  <a:pt x="141" y="62"/>
                  <a:pt x="129" y="63"/>
                </a:cubicBezTo>
                <a:cubicBezTo>
                  <a:pt x="129" y="57"/>
                  <a:pt x="127" y="54"/>
                  <a:pt x="124" y="49"/>
                </a:cubicBezTo>
                <a:cubicBezTo>
                  <a:pt x="110" y="27"/>
                  <a:pt x="83" y="21"/>
                  <a:pt x="63" y="34"/>
                </a:cubicBezTo>
                <a:cubicBezTo>
                  <a:pt x="60" y="29"/>
                  <a:pt x="60" y="29"/>
                  <a:pt x="60" y="29"/>
                </a:cubicBezTo>
                <a:cubicBezTo>
                  <a:pt x="47" y="9"/>
                  <a:pt x="22" y="0"/>
                  <a:pt x="0" y="8"/>
                </a:cubicBezTo>
                <a:cubicBezTo>
                  <a:pt x="2" y="32"/>
                  <a:pt x="4" y="57"/>
                  <a:pt x="16" y="79"/>
                </a:cubicBezTo>
                <a:close/>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22" name="Freeform 222"/>
          <p:cNvSpPr>
            <a:spLocks/>
          </p:cNvSpPr>
          <p:nvPr/>
        </p:nvSpPr>
        <p:spPr bwMode="auto">
          <a:xfrm>
            <a:off x="3212951" y="4513417"/>
            <a:ext cx="505657" cy="371852"/>
          </a:xfrm>
          <a:custGeom>
            <a:avLst/>
            <a:gdLst>
              <a:gd name="T0" fmla="*/ 76 w 195"/>
              <a:gd name="T1" fmla="*/ 141 h 143"/>
              <a:gd name="T2" fmla="*/ 164 w 195"/>
              <a:gd name="T3" fmla="*/ 118 h 143"/>
              <a:gd name="T4" fmla="*/ 189 w 195"/>
              <a:gd name="T5" fmla="*/ 96 h 143"/>
              <a:gd name="T6" fmla="*/ 194 w 195"/>
              <a:gd name="T7" fmla="*/ 73 h 143"/>
              <a:gd name="T8" fmla="*/ 163 w 195"/>
              <a:gd name="T9" fmla="*/ 8 h 143"/>
              <a:gd name="T10" fmla="*/ 158 w 195"/>
              <a:gd name="T11" fmla="*/ 0 h 143"/>
              <a:gd name="T12" fmla="*/ 129 w 195"/>
              <a:gd name="T13" fmla="*/ 25 h 143"/>
              <a:gd name="T14" fmla="*/ 113 w 195"/>
              <a:gd name="T15" fmla="*/ 22 h 143"/>
              <a:gd name="T16" fmla="*/ 62 w 195"/>
              <a:gd name="T17" fmla="*/ 70 h 143"/>
              <a:gd name="T18" fmla="*/ 56 w 195"/>
              <a:gd name="T19" fmla="*/ 70 h 143"/>
              <a:gd name="T20" fmla="*/ 0 w 195"/>
              <a:gd name="T21" fmla="*/ 113 h 143"/>
              <a:gd name="T22" fmla="*/ 76 w 195"/>
              <a:gd name="T23" fmla="*/ 14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143">
                <a:moveTo>
                  <a:pt x="76" y="141"/>
                </a:moveTo>
                <a:cubicBezTo>
                  <a:pt x="106" y="143"/>
                  <a:pt x="138" y="133"/>
                  <a:pt x="164" y="118"/>
                </a:cubicBezTo>
                <a:cubicBezTo>
                  <a:pt x="174" y="112"/>
                  <a:pt x="184" y="104"/>
                  <a:pt x="189" y="96"/>
                </a:cubicBezTo>
                <a:cubicBezTo>
                  <a:pt x="194" y="88"/>
                  <a:pt x="195" y="83"/>
                  <a:pt x="194" y="73"/>
                </a:cubicBezTo>
                <a:cubicBezTo>
                  <a:pt x="194" y="52"/>
                  <a:pt x="178" y="27"/>
                  <a:pt x="163" y="8"/>
                </a:cubicBezTo>
                <a:cubicBezTo>
                  <a:pt x="161" y="6"/>
                  <a:pt x="159" y="3"/>
                  <a:pt x="158" y="0"/>
                </a:cubicBezTo>
                <a:cubicBezTo>
                  <a:pt x="146" y="4"/>
                  <a:pt x="135" y="13"/>
                  <a:pt x="129" y="25"/>
                </a:cubicBezTo>
                <a:cubicBezTo>
                  <a:pt x="123" y="22"/>
                  <a:pt x="119" y="22"/>
                  <a:pt x="113" y="22"/>
                </a:cubicBezTo>
                <a:cubicBezTo>
                  <a:pt x="84" y="22"/>
                  <a:pt x="62" y="43"/>
                  <a:pt x="62" y="70"/>
                </a:cubicBezTo>
                <a:cubicBezTo>
                  <a:pt x="56" y="70"/>
                  <a:pt x="56" y="70"/>
                  <a:pt x="56" y="70"/>
                </a:cubicBezTo>
                <a:cubicBezTo>
                  <a:pt x="28" y="70"/>
                  <a:pt x="6" y="88"/>
                  <a:pt x="0" y="113"/>
                </a:cubicBezTo>
                <a:cubicBezTo>
                  <a:pt x="23" y="126"/>
                  <a:pt x="49" y="139"/>
                  <a:pt x="76" y="141"/>
                </a:cubicBezTo>
                <a:close/>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23" name="Freeform 223"/>
          <p:cNvSpPr>
            <a:spLocks/>
          </p:cNvSpPr>
          <p:nvPr/>
        </p:nvSpPr>
        <p:spPr bwMode="auto">
          <a:xfrm>
            <a:off x="2701071" y="4581875"/>
            <a:ext cx="485429" cy="387409"/>
          </a:xfrm>
          <a:custGeom>
            <a:avLst/>
            <a:gdLst>
              <a:gd name="T0" fmla="*/ 25 w 187"/>
              <a:gd name="T1" fmla="*/ 88 h 149"/>
              <a:gd name="T2" fmla="*/ 99 w 187"/>
              <a:gd name="T3" fmla="*/ 143 h 149"/>
              <a:gd name="T4" fmla="*/ 131 w 187"/>
              <a:gd name="T5" fmla="*/ 148 h 149"/>
              <a:gd name="T6" fmla="*/ 153 w 187"/>
              <a:gd name="T7" fmla="*/ 138 h 149"/>
              <a:gd name="T8" fmla="*/ 183 w 187"/>
              <a:gd name="T9" fmla="*/ 73 h 149"/>
              <a:gd name="T10" fmla="*/ 187 w 187"/>
              <a:gd name="T11" fmla="*/ 64 h 149"/>
              <a:gd name="T12" fmla="*/ 149 w 187"/>
              <a:gd name="T13" fmla="*/ 57 h 149"/>
              <a:gd name="T14" fmla="*/ 142 w 187"/>
              <a:gd name="T15" fmla="*/ 43 h 149"/>
              <a:gd name="T16" fmla="*/ 72 w 187"/>
              <a:gd name="T17" fmla="*/ 33 h 149"/>
              <a:gd name="T18" fmla="*/ 68 w 187"/>
              <a:gd name="T19" fmla="*/ 28 h 149"/>
              <a:gd name="T20" fmla="*/ 0 w 187"/>
              <a:gd name="T21" fmla="*/ 12 h 149"/>
              <a:gd name="T22" fmla="*/ 25 w 187"/>
              <a:gd name="T23" fmla="*/ 8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149">
                <a:moveTo>
                  <a:pt x="25" y="88"/>
                </a:moveTo>
                <a:cubicBezTo>
                  <a:pt x="43" y="113"/>
                  <a:pt x="71" y="132"/>
                  <a:pt x="99" y="143"/>
                </a:cubicBezTo>
                <a:cubicBezTo>
                  <a:pt x="109" y="147"/>
                  <a:pt x="122" y="149"/>
                  <a:pt x="131" y="148"/>
                </a:cubicBezTo>
                <a:cubicBezTo>
                  <a:pt x="141" y="147"/>
                  <a:pt x="145" y="145"/>
                  <a:pt x="153" y="138"/>
                </a:cubicBezTo>
                <a:cubicBezTo>
                  <a:pt x="168" y="125"/>
                  <a:pt x="178" y="97"/>
                  <a:pt x="183" y="73"/>
                </a:cubicBezTo>
                <a:cubicBezTo>
                  <a:pt x="184" y="70"/>
                  <a:pt x="185" y="67"/>
                  <a:pt x="187" y="64"/>
                </a:cubicBezTo>
                <a:cubicBezTo>
                  <a:pt x="176" y="57"/>
                  <a:pt x="162" y="55"/>
                  <a:pt x="149" y="57"/>
                </a:cubicBezTo>
                <a:cubicBezTo>
                  <a:pt x="148" y="51"/>
                  <a:pt x="146" y="47"/>
                  <a:pt x="142" y="43"/>
                </a:cubicBezTo>
                <a:cubicBezTo>
                  <a:pt x="124" y="20"/>
                  <a:pt x="93" y="16"/>
                  <a:pt x="72" y="33"/>
                </a:cubicBezTo>
                <a:cubicBezTo>
                  <a:pt x="68" y="28"/>
                  <a:pt x="68" y="28"/>
                  <a:pt x="68" y="28"/>
                </a:cubicBezTo>
                <a:cubicBezTo>
                  <a:pt x="51" y="7"/>
                  <a:pt x="23" y="0"/>
                  <a:pt x="0" y="12"/>
                </a:cubicBezTo>
                <a:cubicBezTo>
                  <a:pt x="4" y="38"/>
                  <a:pt x="10" y="66"/>
                  <a:pt x="25" y="88"/>
                </a:cubicBezTo>
                <a:close/>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grpSp>
        <p:nvGrpSpPr>
          <p:cNvPr id="310" name="Group 309"/>
          <p:cNvGrpSpPr/>
          <p:nvPr/>
        </p:nvGrpSpPr>
        <p:grpSpPr>
          <a:xfrm>
            <a:off x="2728882" y="3787731"/>
            <a:ext cx="563223" cy="983306"/>
            <a:chOff x="2820029" y="1657442"/>
            <a:chExt cx="574675" cy="1003300"/>
          </a:xfrm>
        </p:grpSpPr>
        <p:sp>
          <p:nvSpPr>
            <p:cNvPr id="311" name="Freeform 132"/>
            <p:cNvSpPr>
              <a:spLocks/>
            </p:cNvSpPr>
            <p:nvPr/>
          </p:nvSpPr>
          <p:spPr bwMode="auto">
            <a:xfrm>
              <a:off x="2820029" y="2455954"/>
              <a:ext cx="574675" cy="204788"/>
            </a:xfrm>
            <a:custGeom>
              <a:avLst/>
              <a:gdLst>
                <a:gd name="T0" fmla="*/ 208 w 217"/>
                <a:gd name="T1" fmla="*/ 77 h 77"/>
                <a:gd name="T2" fmla="*/ 8 w 217"/>
                <a:gd name="T3" fmla="*/ 77 h 77"/>
                <a:gd name="T4" fmla="*/ 0 w 217"/>
                <a:gd name="T5" fmla="*/ 68 h 77"/>
                <a:gd name="T6" fmla="*/ 0 w 217"/>
                <a:gd name="T7" fmla="*/ 9 h 77"/>
                <a:gd name="T8" fmla="*/ 8 w 217"/>
                <a:gd name="T9" fmla="*/ 0 h 77"/>
                <a:gd name="T10" fmla="*/ 208 w 217"/>
                <a:gd name="T11" fmla="*/ 0 h 77"/>
                <a:gd name="T12" fmla="*/ 217 w 217"/>
                <a:gd name="T13" fmla="*/ 9 h 77"/>
                <a:gd name="T14" fmla="*/ 217 w 217"/>
                <a:gd name="T15" fmla="*/ 68 h 77"/>
                <a:gd name="T16" fmla="*/ 208 w 217"/>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7">
                  <a:moveTo>
                    <a:pt x="208" y="77"/>
                  </a:moveTo>
                  <a:cubicBezTo>
                    <a:pt x="8" y="77"/>
                    <a:pt x="8" y="77"/>
                    <a:pt x="8" y="77"/>
                  </a:cubicBezTo>
                  <a:cubicBezTo>
                    <a:pt x="4" y="77"/>
                    <a:pt x="0" y="73"/>
                    <a:pt x="0" y="68"/>
                  </a:cubicBezTo>
                  <a:cubicBezTo>
                    <a:pt x="0" y="9"/>
                    <a:pt x="0" y="9"/>
                    <a:pt x="0" y="9"/>
                  </a:cubicBezTo>
                  <a:cubicBezTo>
                    <a:pt x="0" y="4"/>
                    <a:pt x="4" y="0"/>
                    <a:pt x="8" y="0"/>
                  </a:cubicBezTo>
                  <a:cubicBezTo>
                    <a:pt x="208" y="0"/>
                    <a:pt x="208" y="0"/>
                    <a:pt x="208" y="0"/>
                  </a:cubicBezTo>
                  <a:cubicBezTo>
                    <a:pt x="213" y="0"/>
                    <a:pt x="217" y="4"/>
                    <a:pt x="217" y="9"/>
                  </a:cubicBezTo>
                  <a:cubicBezTo>
                    <a:pt x="217" y="68"/>
                    <a:pt x="217" y="68"/>
                    <a:pt x="217" y="68"/>
                  </a:cubicBezTo>
                  <a:cubicBezTo>
                    <a:pt x="217" y="73"/>
                    <a:pt x="213" y="77"/>
                    <a:pt x="208" y="77"/>
                  </a:cubicBezTo>
                  <a:close/>
                </a:path>
              </a:pathLst>
            </a:custGeom>
            <a:solidFill>
              <a:srgbClr val="CED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12" name="Rectangle 133"/>
            <p:cNvSpPr>
              <a:spLocks noChangeArrowheads="1"/>
            </p:cNvSpPr>
            <p:nvPr/>
          </p:nvSpPr>
          <p:spPr bwMode="auto">
            <a:xfrm>
              <a:off x="3234366" y="2527392"/>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13" name="Rectangle 134"/>
            <p:cNvSpPr>
              <a:spLocks noChangeArrowheads="1"/>
            </p:cNvSpPr>
            <p:nvPr/>
          </p:nvSpPr>
          <p:spPr bwMode="auto">
            <a:xfrm>
              <a:off x="3234366" y="2570254"/>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14" name="Freeform 135"/>
            <p:cNvSpPr>
              <a:spLocks/>
            </p:cNvSpPr>
            <p:nvPr/>
          </p:nvSpPr>
          <p:spPr bwMode="auto">
            <a:xfrm>
              <a:off x="2851779" y="2522629"/>
              <a:ext cx="69850" cy="71438"/>
            </a:xfrm>
            <a:custGeom>
              <a:avLst/>
              <a:gdLst>
                <a:gd name="T0" fmla="*/ 13 w 26"/>
                <a:gd name="T1" fmla="*/ 27 h 27"/>
                <a:gd name="T2" fmla="*/ 0 w 26"/>
                <a:gd name="T3" fmla="*/ 27 h 27"/>
                <a:gd name="T4" fmla="*/ 0 w 26"/>
                <a:gd name="T5" fmla="*/ 0 h 27"/>
                <a:gd name="T6" fmla="*/ 13 w 26"/>
                <a:gd name="T7" fmla="*/ 0 h 27"/>
                <a:gd name="T8" fmla="*/ 26 w 26"/>
                <a:gd name="T9" fmla="*/ 13 h 27"/>
                <a:gd name="T10" fmla="*/ 26 w 26"/>
                <a:gd name="T11" fmla="*/ 14 h 27"/>
                <a:gd name="T12" fmla="*/ 13 w 2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13" y="27"/>
                  </a:moveTo>
                  <a:cubicBezTo>
                    <a:pt x="0" y="27"/>
                    <a:pt x="0" y="27"/>
                    <a:pt x="0" y="27"/>
                  </a:cubicBezTo>
                  <a:cubicBezTo>
                    <a:pt x="0" y="0"/>
                    <a:pt x="0" y="0"/>
                    <a:pt x="0" y="0"/>
                  </a:cubicBezTo>
                  <a:cubicBezTo>
                    <a:pt x="13" y="0"/>
                    <a:pt x="13" y="0"/>
                    <a:pt x="13" y="0"/>
                  </a:cubicBezTo>
                  <a:cubicBezTo>
                    <a:pt x="20" y="0"/>
                    <a:pt x="26" y="6"/>
                    <a:pt x="26" y="13"/>
                  </a:cubicBezTo>
                  <a:cubicBezTo>
                    <a:pt x="26" y="14"/>
                    <a:pt x="26" y="14"/>
                    <a:pt x="26" y="14"/>
                  </a:cubicBezTo>
                  <a:cubicBezTo>
                    <a:pt x="26" y="21"/>
                    <a:pt x="20" y="27"/>
                    <a:pt x="13" y="27"/>
                  </a:cubicBezTo>
                  <a:close/>
                </a:path>
              </a:pathLst>
            </a:custGeom>
            <a:solidFill>
              <a:srgbClr val="B1C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15" name="Freeform 136"/>
            <p:cNvSpPr>
              <a:spLocks/>
            </p:cNvSpPr>
            <p:nvPr/>
          </p:nvSpPr>
          <p:spPr bwMode="auto">
            <a:xfrm>
              <a:off x="2820029" y="2452779"/>
              <a:ext cx="574675" cy="34925"/>
            </a:xfrm>
            <a:custGeom>
              <a:avLst/>
              <a:gdLst>
                <a:gd name="T0" fmla="*/ 217 w 217"/>
                <a:gd name="T1" fmla="*/ 13 h 13"/>
                <a:gd name="T2" fmla="*/ 217 w 217"/>
                <a:gd name="T3" fmla="*/ 9 h 13"/>
                <a:gd name="T4" fmla="*/ 208 w 217"/>
                <a:gd name="T5" fmla="*/ 0 h 13"/>
                <a:gd name="T6" fmla="*/ 8 w 217"/>
                <a:gd name="T7" fmla="*/ 0 h 13"/>
                <a:gd name="T8" fmla="*/ 0 w 217"/>
                <a:gd name="T9" fmla="*/ 9 h 13"/>
                <a:gd name="T10" fmla="*/ 0 w 217"/>
                <a:gd name="T11" fmla="*/ 13 h 13"/>
                <a:gd name="T12" fmla="*/ 217 w 2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17" h="13">
                  <a:moveTo>
                    <a:pt x="217" y="13"/>
                  </a:moveTo>
                  <a:cubicBezTo>
                    <a:pt x="217" y="12"/>
                    <a:pt x="217" y="10"/>
                    <a:pt x="217" y="9"/>
                  </a:cubicBezTo>
                  <a:cubicBezTo>
                    <a:pt x="217" y="4"/>
                    <a:pt x="213" y="0"/>
                    <a:pt x="208" y="0"/>
                  </a:cubicBezTo>
                  <a:cubicBezTo>
                    <a:pt x="208" y="0"/>
                    <a:pt x="208" y="0"/>
                    <a:pt x="8" y="0"/>
                  </a:cubicBezTo>
                  <a:cubicBezTo>
                    <a:pt x="4" y="0"/>
                    <a:pt x="0" y="4"/>
                    <a:pt x="0" y="9"/>
                  </a:cubicBezTo>
                  <a:cubicBezTo>
                    <a:pt x="0" y="9"/>
                    <a:pt x="0" y="9"/>
                    <a:pt x="0" y="13"/>
                  </a:cubicBezTo>
                  <a:lnTo>
                    <a:pt x="217" y="13"/>
                  </a:lnTo>
                  <a:close/>
                </a:path>
              </a:pathLst>
            </a:custGeom>
            <a:solidFill>
              <a:srgbClr val="ABC5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16" name="Freeform 137"/>
            <p:cNvSpPr>
              <a:spLocks/>
            </p:cNvSpPr>
            <p:nvPr/>
          </p:nvSpPr>
          <p:spPr bwMode="auto">
            <a:xfrm>
              <a:off x="2820029" y="2254342"/>
              <a:ext cx="574675" cy="204788"/>
            </a:xfrm>
            <a:custGeom>
              <a:avLst/>
              <a:gdLst>
                <a:gd name="T0" fmla="*/ 208 w 217"/>
                <a:gd name="T1" fmla="*/ 77 h 77"/>
                <a:gd name="T2" fmla="*/ 8 w 217"/>
                <a:gd name="T3" fmla="*/ 77 h 77"/>
                <a:gd name="T4" fmla="*/ 0 w 217"/>
                <a:gd name="T5" fmla="*/ 67 h 77"/>
                <a:gd name="T6" fmla="*/ 0 w 217"/>
                <a:gd name="T7" fmla="*/ 9 h 77"/>
                <a:gd name="T8" fmla="*/ 8 w 217"/>
                <a:gd name="T9" fmla="*/ 0 h 77"/>
                <a:gd name="T10" fmla="*/ 208 w 217"/>
                <a:gd name="T11" fmla="*/ 0 h 77"/>
                <a:gd name="T12" fmla="*/ 217 w 217"/>
                <a:gd name="T13" fmla="*/ 9 h 77"/>
                <a:gd name="T14" fmla="*/ 217 w 217"/>
                <a:gd name="T15" fmla="*/ 67 h 77"/>
                <a:gd name="T16" fmla="*/ 208 w 217"/>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7">
                  <a:moveTo>
                    <a:pt x="208" y="77"/>
                  </a:moveTo>
                  <a:cubicBezTo>
                    <a:pt x="8" y="77"/>
                    <a:pt x="8" y="77"/>
                    <a:pt x="8" y="77"/>
                  </a:cubicBezTo>
                  <a:cubicBezTo>
                    <a:pt x="4" y="77"/>
                    <a:pt x="0" y="73"/>
                    <a:pt x="0" y="67"/>
                  </a:cubicBezTo>
                  <a:cubicBezTo>
                    <a:pt x="0" y="9"/>
                    <a:pt x="0" y="9"/>
                    <a:pt x="0" y="9"/>
                  </a:cubicBezTo>
                  <a:cubicBezTo>
                    <a:pt x="0" y="4"/>
                    <a:pt x="4" y="0"/>
                    <a:pt x="8" y="0"/>
                  </a:cubicBezTo>
                  <a:cubicBezTo>
                    <a:pt x="208" y="0"/>
                    <a:pt x="208" y="0"/>
                    <a:pt x="208" y="0"/>
                  </a:cubicBezTo>
                  <a:cubicBezTo>
                    <a:pt x="213" y="0"/>
                    <a:pt x="217" y="4"/>
                    <a:pt x="217" y="9"/>
                  </a:cubicBezTo>
                  <a:cubicBezTo>
                    <a:pt x="217" y="67"/>
                    <a:pt x="217" y="67"/>
                    <a:pt x="217" y="67"/>
                  </a:cubicBezTo>
                  <a:cubicBezTo>
                    <a:pt x="217" y="73"/>
                    <a:pt x="213" y="77"/>
                    <a:pt x="208" y="77"/>
                  </a:cubicBezTo>
                  <a:close/>
                </a:path>
              </a:pathLst>
            </a:custGeom>
            <a:solidFill>
              <a:srgbClr val="CED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17" name="Rectangle 138"/>
            <p:cNvSpPr>
              <a:spLocks noChangeArrowheads="1"/>
            </p:cNvSpPr>
            <p:nvPr/>
          </p:nvSpPr>
          <p:spPr bwMode="auto">
            <a:xfrm>
              <a:off x="3234366" y="2325779"/>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18" name="Rectangle 139"/>
            <p:cNvSpPr>
              <a:spLocks noChangeArrowheads="1"/>
            </p:cNvSpPr>
            <p:nvPr/>
          </p:nvSpPr>
          <p:spPr bwMode="auto">
            <a:xfrm>
              <a:off x="3234366" y="2368642"/>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19" name="Freeform 140"/>
            <p:cNvSpPr>
              <a:spLocks/>
            </p:cNvSpPr>
            <p:nvPr/>
          </p:nvSpPr>
          <p:spPr bwMode="auto">
            <a:xfrm>
              <a:off x="2851779" y="2321017"/>
              <a:ext cx="69850" cy="71438"/>
            </a:xfrm>
            <a:custGeom>
              <a:avLst/>
              <a:gdLst>
                <a:gd name="T0" fmla="*/ 13 w 26"/>
                <a:gd name="T1" fmla="*/ 27 h 27"/>
                <a:gd name="T2" fmla="*/ 0 w 26"/>
                <a:gd name="T3" fmla="*/ 27 h 27"/>
                <a:gd name="T4" fmla="*/ 0 w 26"/>
                <a:gd name="T5" fmla="*/ 0 h 27"/>
                <a:gd name="T6" fmla="*/ 13 w 26"/>
                <a:gd name="T7" fmla="*/ 0 h 27"/>
                <a:gd name="T8" fmla="*/ 26 w 26"/>
                <a:gd name="T9" fmla="*/ 13 h 27"/>
                <a:gd name="T10" fmla="*/ 26 w 26"/>
                <a:gd name="T11" fmla="*/ 14 h 27"/>
                <a:gd name="T12" fmla="*/ 13 w 2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13" y="27"/>
                  </a:moveTo>
                  <a:cubicBezTo>
                    <a:pt x="0" y="27"/>
                    <a:pt x="0" y="27"/>
                    <a:pt x="0" y="27"/>
                  </a:cubicBezTo>
                  <a:cubicBezTo>
                    <a:pt x="0" y="0"/>
                    <a:pt x="0" y="0"/>
                    <a:pt x="0" y="0"/>
                  </a:cubicBezTo>
                  <a:cubicBezTo>
                    <a:pt x="13" y="0"/>
                    <a:pt x="13" y="0"/>
                    <a:pt x="13" y="0"/>
                  </a:cubicBezTo>
                  <a:cubicBezTo>
                    <a:pt x="20" y="0"/>
                    <a:pt x="26" y="6"/>
                    <a:pt x="26" y="13"/>
                  </a:cubicBezTo>
                  <a:cubicBezTo>
                    <a:pt x="26" y="14"/>
                    <a:pt x="26" y="14"/>
                    <a:pt x="26" y="14"/>
                  </a:cubicBezTo>
                  <a:cubicBezTo>
                    <a:pt x="26" y="21"/>
                    <a:pt x="20" y="27"/>
                    <a:pt x="13" y="27"/>
                  </a:cubicBezTo>
                  <a:close/>
                </a:path>
              </a:pathLst>
            </a:custGeom>
            <a:solidFill>
              <a:srgbClr val="B1C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20" name="Freeform 141"/>
            <p:cNvSpPr>
              <a:spLocks/>
            </p:cNvSpPr>
            <p:nvPr/>
          </p:nvSpPr>
          <p:spPr bwMode="auto">
            <a:xfrm>
              <a:off x="2820029" y="2251167"/>
              <a:ext cx="574675" cy="34925"/>
            </a:xfrm>
            <a:custGeom>
              <a:avLst/>
              <a:gdLst>
                <a:gd name="T0" fmla="*/ 217 w 217"/>
                <a:gd name="T1" fmla="*/ 13 h 13"/>
                <a:gd name="T2" fmla="*/ 217 w 217"/>
                <a:gd name="T3" fmla="*/ 9 h 13"/>
                <a:gd name="T4" fmla="*/ 208 w 217"/>
                <a:gd name="T5" fmla="*/ 0 h 13"/>
                <a:gd name="T6" fmla="*/ 8 w 217"/>
                <a:gd name="T7" fmla="*/ 0 h 13"/>
                <a:gd name="T8" fmla="*/ 0 w 217"/>
                <a:gd name="T9" fmla="*/ 9 h 13"/>
                <a:gd name="T10" fmla="*/ 0 w 217"/>
                <a:gd name="T11" fmla="*/ 13 h 13"/>
                <a:gd name="T12" fmla="*/ 217 w 2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17" h="13">
                  <a:moveTo>
                    <a:pt x="217" y="13"/>
                  </a:moveTo>
                  <a:cubicBezTo>
                    <a:pt x="217" y="12"/>
                    <a:pt x="217" y="10"/>
                    <a:pt x="217" y="9"/>
                  </a:cubicBezTo>
                  <a:cubicBezTo>
                    <a:pt x="217" y="4"/>
                    <a:pt x="213" y="0"/>
                    <a:pt x="208" y="0"/>
                  </a:cubicBezTo>
                  <a:cubicBezTo>
                    <a:pt x="208" y="0"/>
                    <a:pt x="208" y="0"/>
                    <a:pt x="8" y="0"/>
                  </a:cubicBezTo>
                  <a:cubicBezTo>
                    <a:pt x="4" y="0"/>
                    <a:pt x="0" y="4"/>
                    <a:pt x="0" y="9"/>
                  </a:cubicBezTo>
                  <a:cubicBezTo>
                    <a:pt x="0" y="9"/>
                    <a:pt x="0" y="9"/>
                    <a:pt x="0" y="13"/>
                  </a:cubicBezTo>
                  <a:lnTo>
                    <a:pt x="217" y="13"/>
                  </a:lnTo>
                  <a:close/>
                </a:path>
              </a:pathLst>
            </a:custGeom>
            <a:solidFill>
              <a:srgbClr val="ABC5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21" name="Freeform 142"/>
            <p:cNvSpPr>
              <a:spLocks/>
            </p:cNvSpPr>
            <p:nvPr/>
          </p:nvSpPr>
          <p:spPr bwMode="auto">
            <a:xfrm>
              <a:off x="2820029" y="2052729"/>
              <a:ext cx="574675" cy="201613"/>
            </a:xfrm>
            <a:custGeom>
              <a:avLst/>
              <a:gdLst>
                <a:gd name="T0" fmla="*/ 208 w 217"/>
                <a:gd name="T1" fmla="*/ 76 h 76"/>
                <a:gd name="T2" fmla="*/ 8 w 217"/>
                <a:gd name="T3" fmla="*/ 76 h 76"/>
                <a:gd name="T4" fmla="*/ 0 w 217"/>
                <a:gd name="T5" fmla="*/ 67 h 76"/>
                <a:gd name="T6" fmla="*/ 0 w 217"/>
                <a:gd name="T7" fmla="*/ 9 h 76"/>
                <a:gd name="T8" fmla="*/ 8 w 217"/>
                <a:gd name="T9" fmla="*/ 0 h 76"/>
                <a:gd name="T10" fmla="*/ 208 w 217"/>
                <a:gd name="T11" fmla="*/ 0 h 76"/>
                <a:gd name="T12" fmla="*/ 217 w 217"/>
                <a:gd name="T13" fmla="*/ 9 h 76"/>
                <a:gd name="T14" fmla="*/ 217 w 217"/>
                <a:gd name="T15" fmla="*/ 67 h 76"/>
                <a:gd name="T16" fmla="*/ 208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8" y="76"/>
                  </a:moveTo>
                  <a:cubicBezTo>
                    <a:pt x="8" y="76"/>
                    <a:pt x="8" y="76"/>
                    <a:pt x="8" y="76"/>
                  </a:cubicBezTo>
                  <a:cubicBezTo>
                    <a:pt x="4" y="76"/>
                    <a:pt x="0" y="73"/>
                    <a:pt x="0" y="67"/>
                  </a:cubicBezTo>
                  <a:cubicBezTo>
                    <a:pt x="0" y="9"/>
                    <a:pt x="0" y="9"/>
                    <a:pt x="0" y="9"/>
                  </a:cubicBezTo>
                  <a:cubicBezTo>
                    <a:pt x="0" y="4"/>
                    <a:pt x="4" y="0"/>
                    <a:pt x="8" y="0"/>
                  </a:cubicBezTo>
                  <a:cubicBezTo>
                    <a:pt x="208" y="0"/>
                    <a:pt x="208" y="0"/>
                    <a:pt x="208" y="0"/>
                  </a:cubicBezTo>
                  <a:cubicBezTo>
                    <a:pt x="213" y="0"/>
                    <a:pt x="217" y="4"/>
                    <a:pt x="217" y="9"/>
                  </a:cubicBezTo>
                  <a:cubicBezTo>
                    <a:pt x="217" y="67"/>
                    <a:pt x="217" y="67"/>
                    <a:pt x="217" y="67"/>
                  </a:cubicBezTo>
                  <a:cubicBezTo>
                    <a:pt x="217" y="73"/>
                    <a:pt x="213" y="76"/>
                    <a:pt x="208" y="76"/>
                  </a:cubicBezTo>
                  <a:close/>
                </a:path>
              </a:pathLst>
            </a:custGeom>
            <a:solidFill>
              <a:srgbClr val="CED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68" name="Rectangle 143"/>
            <p:cNvSpPr>
              <a:spLocks noChangeArrowheads="1"/>
            </p:cNvSpPr>
            <p:nvPr/>
          </p:nvSpPr>
          <p:spPr bwMode="auto">
            <a:xfrm>
              <a:off x="3234366" y="2124167"/>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69" name="Rectangle 144"/>
            <p:cNvSpPr>
              <a:spLocks noChangeArrowheads="1"/>
            </p:cNvSpPr>
            <p:nvPr/>
          </p:nvSpPr>
          <p:spPr bwMode="auto">
            <a:xfrm>
              <a:off x="3234366" y="2167029"/>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70" name="Freeform 145"/>
            <p:cNvSpPr>
              <a:spLocks/>
            </p:cNvSpPr>
            <p:nvPr/>
          </p:nvSpPr>
          <p:spPr bwMode="auto">
            <a:xfrm>
              <a:off x="2851779" y="2119404"/>
              <a:ext cx="69850" cy="71438"/>
            </a:xfrm>
            <a:custGeom>
              <a:avLst/>
              <a:gdLst>
                <a:gd name="T0" fmla="*/ 13 w 26"/>
                <a:gd name="T1" fmla="*/ 27 h 27"/>
                <a:gd name="T2" fmla="*/ 0 w 26"/>
                <a:gd name="T3" fmla="*/ 27 h 27"/>
                <a:gd name="T4" fmla="*/ 0 w 26"/>
                <a:gd name="T5" fmla="*/ 0 h 27"/>
                <a:gd name="T6" fmla="*/ 13 w 26"/>
                <a:gd name="T7" fmla="*/ 0 h 27"/>
                <a:gd name="T8" fmla="*/ 26 w 26"/>
                <a:gd name="T9" fmla="*/ 13 h 27"/>
                <a:gd name="T10" fmla="*/ 26 w 26"/>
                <a:gd name="T11" fmla="*/ 14 h 27"/>
                <a:gd name="T12" fmla="*/ 13 w 2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13" y="27"/>
                  </a:moveTo>
                  <a:cubicBezTo>
                    <a:pt x="0" y="27"/>
                    <a:pt x="0" y="27"/>
                    <a:pt x="0" y="27"/>
                  </a:cubicBezTo>
                  <a:cubicBezTo>
                    <a:pt x="0" y="0"/>
                    <a:pt x="0" y="0"/>
                    <a:pt x="0" y="0"/>
                  </a:cubicBezTo>
                  <a:cubicBezTo>
                    <a:pt x="13" y="0"/>
                    <a:pt x="13" y="0"/>
                    <a:pt x="13" y="0"/>
                  </a:cubicBezTo>
                  <a:cubicBezTo>
                    <a:pt x="20" y="0"/>
                    <a:pt x="26" y="5"/>
                    <a:pt x="26" y="13"/>
                  </a:cubicBezTo>
                  <a:cubicBezTo>
                    <a:pt x="26" y="14"/>
                    <a:pt x="26" y="14"/>
                    <a:pt x="26" y="14"/>
                  </a:cubicBezTo>
                  <a:cubicBezTo>
                    <a:pt x="26" y="21"/>
                    <a:pt x="20" y="27"/>
                    <a:pt x="13" y="27"/>
                  </a:cubicBezTo>
                  <a:close/>
                </a:path>
              </a:pathLst>
            </a:custGeom>
            <a:solidFill>
              <a:srgbClr val="B1C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71" name="Freeform 146"/>
            <p:cNvSpPr>
              <a:spLocks/>
            </p:cNvSpPr>
            <p:nvPr/>
          </p:nvSpPr>
          <p:spPr bwMode="auto">
            <a:xfrm>
              <a:off x="2820029" y="2051142"/>
              <a:ext cx="574675" cy="33338"/>
            </a:xfrm>
            <a:custGeom>
              <a:avLst/>
              <a:gdLst>
                <a:gd name="T0" fmla="*/ 217 w 217"/>
                <a:gd name="T1" fmla="*/ 13 h 13"/>
                <a:gd name="T2" fmla="*/ 217 w 217"/>
                <a:gd name="T3" fmla="*/ 9 h 13"/>
                <a:gd name="T4" fmla="*/ 208 w 217"/>
                <a:gd name="T5" fmla="*/ 0 h 13"/>
                <a:gd name="T6" fmla="*/ 8 w 217"/>
                <a:gd name="T7" fmla="*/ 0 h 13"/>
                <a:gd name="T8" fmla="*/ 0 w 217"/>
                <a:gd name="T9" fmla="*/ 9 h 13"/>
                <a:gd name="T10" fmla="*/ 0 w 217"/>
                <a:gd name="T11" fmla="*/ 13 h 13"/>
                <a:gd name="T12" fmla="*/ 217 w 2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17" h="13">
                  <a:moveTo>
                    <a:pt x="217" y="13"/>
                  </a:moveTo>
                  <a:cubicBezTo>
                    <a:pt x="217" y="12"/>
                    <a:pt x="217" y="10"/>
                    <a:pt x="217" y="9"/>
                  </a:cubicBezTo>
                  <a:cubicBezTo>
                    <a:pt x="217" y="4"/>
                    <a:pt x="213" y="0"/>
                    <a:pt x="208" y="0"/>
                  </a:cubicBezTo>
                  <a:cubicBezTo>
                    <a:pt x="208" y="0"/>
                    <a:pt x="208" y="0"/>
                    <a:pt x="8" y="0"/>
                  </a:cubicBezTo>
                  <a:cubicBezTo>
                    <a:pt x="4" y="0"/>
                    <a:pt x="0" y="4"/>
                    <a:pt x="0" y="9"/>
                  </a:cubicBezTo>
                  <a:cubicBezTo>
                    <a:pt x="0" y="9"/>
                    <a:pt x="0" y="9"/>
                    <a:pt x="0" y="13"/>
                  </a:cubicBezTo>
                  <a:lnTo>
                    <a:pt x="217" y="13"/>
                  </a:lnTo>
                  <a:close/>
                </a:path>
              </a:pathLst>
            </a:custGeom>
            <a:solidFill>
              <a:srgbClr val="ABC5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72" name="Freeform 147"/>
            <p:cNvSpPr>
              <a:spLocks/>
            </p:cNvSpPr>
            <p:nvPr/>
          </p:nvSpPr>
          <p:spPr bwMode="auto">
            <a:xfrm>
              <a:off x="2820029" y="1851117"/>
              <a:ext cx="574675" cy="201613"/>
            </a:xfrm>
            <a:custGeom>
              <a:avLst/>
              <a:gdLst>
                <a:gd name="T0" fmla="*/ 208 w 217"/>
                <a:gd name="T1" fmla="*/ 76 h 76"/>
                <a:gd name="T2" fmla="*/ 8 w 217"/>
                <a:gd name="T3" fmla="*/ 76 h 76"/>
                <a:gd name="T4" fmla="*/ 0 w 217"/>
                <a:gd name="T5" fmla="*/ 67 h 76"/>
                <a:gd name="T6" fmla="*/ 0 w 217"/>
                <a:gd name="T7" fmla="*/ 9 h 76"/>
                <a:gd name="T8" fmla="*/ 8 w 217"/>
                <a:gd name="T9" fmla="*/ 0 h 76"/>
                <a:gd name="T10" fmla="*/ 208 w 217"/>
                <a:gd name="T11" fmla="*/ 0 h 76"/>
                <a:gd name="T12" fmla="*/ 217 w 217"/>
                <a:gd name="T13" fmla="*/ 9 h 76"/>
                <a:gd name="T14" fmla="*/ 217 w 217"/>
                <a:gd name="T15" fmla="*/ 67 h 76"/>
                <a:gd name="T16" fmla="*/ 208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8" y="76"/>
                  </a:moveTo>
                  <a:cubicBezTo>
                    <a:pt x="8" y="76"/>
                    <a:pt x="8" y="76"/>
                    <a:pt x="8" y="76"/>
                  </a:cubicBezTo>
                  <a:cubicBezTo>
                    <a:pt x="4" y="76"/>
                    <a:pt x="0" y="73"/>
                    <a:pt x="0" y="67"/>
                  </a:cubicBezTo>
                  <a:cubicBezTo>
                    <a:pt x="0" y="9"/>
                    <a:pt x="0" y="9"/>
                    <a:pt x="0" y="9"/>
                  </a:cubicBezTo>
                  <a:cubicBezTo>
                    <a:pt x="0" y="4"/>
                    <a:pt x="4" y="0"/>
                    <a:pt x="8" y="0"/>
                  </a:cubicBezTo>
                  <a:cubicBezTo>
                    <a:pt x="208" y="0"/>
                    <a:pt x="208" y="0"/>
                    <a:pt x="208" y="0"/>
                  </a:cubicBezTo>
                  <a:cubicBezTo>
                    <a:pt x="213" y="0"/>
                    <a:pt x="217" y="4"/>
                    <a:pt x="217" y="9"/>
                  </a:cubicBezTo>
                  <a:cubicBezTo>
                    <a:pt x="217" y="67"/>
                    <a:pt x="217" y="67"/>
                    <a:pt x="217" y="67"/>
                  </a:cubicBezTo>
                  <a:cubicBezTo>
                    <a:pt x="217" y="73"/>
                    <a:pt x="213" y="76"/>
                    <a:pt x="208" y="76"/>
                  </a:cubicBezTo>
                  <a:close/>
                </a:path>
              </a:pathLst>
            </a:custGeom>
            <a:solidFill>
              <a:srgbClr val="C9EA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73" name="Rectangle 148"/>
            <p:cNvSpPr>
              <a:spLocks noChangeArrowheads="1"/>
            </p:cNvSpPr>
            <p:nvPr/>
          </p:nvSpPr>
          <p:spPr bwMode="auto">
            <a:xfrm>
              <a:off x="3234366" y="1922554"/>
              <a:ext cx="127000" cy="19050"/>
            </a:xfrm>
            <a:prstGeom prst="rect">
              <a:avLst/>
            </a:prstGeom>
            <a:solidFill>
              <a:srgbClr val="79CA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74" name="Rectangle 149"/>
            <p:cNvSpPr>
              <a:spLocks noChangeArrowheads="1"/>
            </p:cNvSpPr>
            <p:nvPr/>
          </p:nvSpPr>
          <p:spPr bwMode="auto">
            <a:xfrm>
              <a:off x="3234366" y="1962242"/>
              <a:ext cx="127000" cy="22225"/>
            </a:xfrm>
            <a:prstGeom prst="rect">
              <a:avLst/>
            </a:prstGeom>
            <a:solidFill>
              <a:srgbClr val="79CA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75" name="Freeform 150"/>
            <p:cNvSpPr>
              <a:spLocks/>
            </p:cNvSpPr>
            <p:nvPr/>
          </p:nvSpPr>
          <p:spPr bwMode="auto">
            <a:xfrm>
              <a:off x="2851779" y="1914617"/>
              <a:ext cx="69850" cy="74613"/>
            </a:xfrm>
            <a:custGeom>
              <a:avLst/>
              <a:gdLst>
                <a:gd name="T0" fmla="*/ 13 w 26"/>
                <a:gd name="T1" fmla="*/ 28 h 28"/>
                <a:gd name="T2" fmla="*/ 0 w 26"/>
                <a:gd name="T3" fmla="*/ 28 h 28"/>
                <a:gd name="T4" fmla="*/ 0 w 26"/>
                <a:gd name="T5" fmla="*/ 0 h 28"/>
                <a:gd name="T6" fmla="*/ 13 w 26"/>
                <a:gd name="T7" fmla="*/ 0 h 28"/>
                <a:gd name="T8" fmla="*/ 26 w 26"/>
                <a:gd name="T9" fmla="*/ 14 h 28"/>
                <a:gd name="T10" fmla="*/ 26 w 26"/>
                <a:gd name="T11" fmla="*/ 15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4"/>
                  </a:cubicBezTo>
                  <a:cubicBezTo>
                    <a:pt x="26" y="15"/>
                    <a:pt x="26" y="15"/>
                    <a:pt x="26" y="15"/>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76" name="Freeform 151"/>
            <p:cNvSpPr>
              <a:spLocks/>
            </p:cNvSpPr>
            <p:nvPr/>
          </p:nvSpPr>
          <p:spPr bwMode="auto">
            <a:xfrm>
              <a:off x="2820029" y="1849529"/>
              <a:ext cx="574675" cy="33338"/>
            </a:xfrm>
            <a:custGeom>
              <a:avLst/>
              <a:gdLst>
                <a:gd name="T0" fmla="*/ 217 w 217"/>
                <a:gd name="T1" fmla="*/ 13 h 13"/>
                <a:gd name="T2" fmla="*/ 217 w 217"/>
                <a:gd name="T3" fmla="*/ 9 h 13"/>
                <a:gd name="T4" fmla="*/ 208 w 217"/>
                <a:gd name="T5" fmla="*/ 0 h 13"/>
                <a:gd name="T6" fmla="*/ 8 w 217"/>
                <a:gd name="T7" fmla="*/ 0 h 13"/>
                <a:gd name="T8" fmla="*/ 0 w 217"/>
                <a:gd name="T9" fmla="*/ 9 h 13"/>
                <a:gd name="T10" fmla="*/ 0 w 217"/>
                <a:gd name="T11" fmla="*/ 13 h 13"/>
                <a:gd name="T12" fmla="*/ 217 w 2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17" h="13">
                  <a:moveTo>
                    <a:pt x="217" y="13"/>
                  </a:moveTo>
                  <a:cubicBezTo>
                    <a:pt x="217" y="12"/>
                    <a:pt x="217" y="10"/>
                    <a:pt x="217" y="9"/>
                  </a:cubicBezTo>
                  <a:cubicBezTo>
                    <a:pt x="217" y="4"/>
                    <a:pt x="213" y="0"/>
                    <a:pt x="208" y="0"/>
                  </a:cubicBezTo>
                  <a:cubicBezTo>
                    <a:pt x="208" y="0"/>
                    <a:pt x="208" y="0"/>
                    <a:pt x="8" y="0"/>
                  </a:cubicBezTo>
                  <a:cubicBezTo>
                    <a:pt x="4" y="0"/>
                    <a:pt x="0" y="4"/>
                    <a:pt x="0" y="9"/>
                  </a:cubicBezTo>
                  <a:cubicBezTo>
                    <a:pt x="0" y="9"/>
                    <a:pt x="0" y="9"/>
                    <a:pt x="0" y="13"/>
                  </a:cubicBezTo>
                  <a:lnTo>
                    <a:pt x="217" y="13"/>
                  </a:lnTo>
                  <a:close/>
                </a:path>
              </a:pathLst>
            </a:custGeom>
            <a:solidFill>
              <a:srgbClr val="B8D5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77" name="Freeform 152"/>
            <p:cNvSpPr>
              <a:spLocks/>
            </p:cNvSpPr>
            <p:nvPr/>
          </p:nvSpPr>
          <p:spPr bwMode="auto">
            <a:xfrm>
              <a:off x="2820029" y="1657442"/>
              <a:ext cx="574675" cy="201613"/>
            </a:xfrm>
            <a:custGeom>
              <a:avLst/>
              <a:gdLst>
                <a:gd name="T0" fmla="*/ 208 w 217"/>
                <a:gd name="T1" fmla="*/ 76 h 76"/>
                <a:gd name="T2" fmla="*/ 8 w 217"/>
                <a:gd name="T3" fmla="*/ 76 h 76"/>
                <a:gd name="T4" fmla="*/ 0 w 217"/>
                <a:gd name="T5" fmla="*/ 67 h 76"/>
                <a:gd name="T6" fmla="*/ 0 w 217"/>
                <a:gd name="T7" fmla="*/ 9 h 76"/>
                <a:gd name="T8" fmla="*/ 8 w 217"/>
                <a:gd name="T9" fmla="*/ 0 h 76"/>
                <a:gd name="T10" fmla="*/ 208 w 217"/>
                <a:gd name="T11" fmla="*/ 0 h 76"/>
                <a:gd name="T12" fmla="*/ 217 w 217"/>
                <a:gd name="T13" fmla="*/ 9 h 76"/>
                <a:gd name="T14" fmla="*/ 217 w 217"/>
                <a:gd name="T15" fmla="*/ 67 h 76"/>
                <a:gd name="T16" fmla="*/ 208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8" y="76"/>
                  </a:moveTo>
                  <a:cubicBezTo>
                    <a:pt x="8" y="76"/>
                    <a:pt x="8" y="76"/>
                    <a:pt x="8" y="76"/>
                  </a:cubicBezTo>
                  <a:cubicBezTo>
                    <a:pt x="4" y="76"/>
                    <a:pt x="0" y="72"/>
                    <a:pt x="0" y="67"/>
                  </a:cubicBezTo>
                  <a:cubicBezTo>
                    <a:pt x="0" y="9"/>
                    <a:pt x="0" y="9"/>
                    <a:pt x="0" y="9"/>
                  </a:cubicBezTo>
                  <a:cubicBezTo>
                    <a:pt x="0" y="3"/>
                    <a:pt x="4" y="0"/>
                    <a:pt x="8" y="0"/>
                  </a:cubicBezTo>
                  <a:cubicBezTo>
                    <a:pt x="208" y="0"/>
                    <a:pt x="208" y="0"/>
                    <a:pt x="208" y="0"/>
                  </a:cubicBezTo>
                  <a:cubicBezTo>
                    <a:pt x="213" y="0"/>
                    <a:pt x="217" y="3"/>
                    <a:pt x="217" y="9"/>
                  </a:cubicBezTo>
                  <a:cubicBezTo>
                    <a:pt x="217" y="67"/>
                    <a:pt x="217" y="67"/>
                    <a:pt x="217" y="67"/>
                  </a:cubicBezTo>
                  <a:cubicBezTo>
                    <a:pt x="217" y="72"/>
                    <a:pt x="213" y="76"/>
                    <a:pt x="208" y="76"/>
                  </a:cubicBezTo>
                  <a:close/>
                </a:path>
              </a:pathLst>
            </a:custGeom>
            <a:solidFill>
              <a:srgbClr val="C9EA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78" name="Rectangle 153"/>
            <p:cNvSpPr>
              <a:spLocks noChangeArrowheads="1"/>
            </p:cNvSpPr>
            <p:nvPr/>
          </p:nvSpPr>
          <p:spPr bwMode="auto">
            <a:xfrm>
              <a:off x="3234366" y="1727292"/>
              <a:ext cx="127000" cy="20638"/>
            </a:xfrm>
            <a:prstGeom prst="rect">
              <a:avLst/>
            </a:prstGeom>
            <a:solidFill>
              <a:srgbClr val="79CA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79" name="Rectangle 154"/>
            <p:cNvSpPr>
              <a:spLocks noChangeArrowheads="1"/>
            </p:cNvSpPr>
            <p:nvPr/>
          </p:nvSpPr>
          <p:spPr bwMode="auto">
            <a:xfrm>
              <a:off x="3234366" y="1768567"/>
              <a:ext cx="127000" cy="19050"/>
            </a:xfrm>
            <a:prstGeom prst="rect">
              <a:avLst/>
            </a:prstGeom>
            <a:solidFill>
              <a:srgbClr val="79CA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80" name="Freeform 155"/>
            <p:cNvSpPr>
              <a:spLocks/>
            </p:cNvSpPr>
            <p:nvPr/>
          </p:nvSpPr>
          <p:spPr bwMode="auto">
            <a:xfrm>
              <a:off x="2851779" y="1720942"/>
              <a:ext cx="69850" cy="74613"/>
            </a:xfrm>
            <a:custGeom>
              <a:avLst/>
              <a:gdLst>
                <a:gd name="T0" fmla="*/ 13 w 26"/>
                <a:gd name="T1" fmla="*/ 28 h 28"/>
                <a:gd name="T2" fmla="*/ 0 w 26"/>
                <a:gd name="T3" fmla="*/ 28 h 28"/>
                <a:gd name="T4" fmla="*/ 0 w 26"/>
                <a:gd name="T5" fmla="*/ 0 h 28"/>
                <a:gd name="T6" fmla="*/ 13 w 26"/>
                <a:gd name="T7" fmla="*/ 0 h 28"/>
                <a:gd name="T8" fmla="*/ 26 w 26"/>
                <a:gd name="T9" fmla="*/ 13 h 28"/>
                <a:gd name="T10" fmla="*/ 26 w 26"/>
                <a:gd name="T11" fmla="*/ 14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3"/>
                  </a:cubicBezTo>
                  <a:cubicBezTo>
                    <a:pt x="26" y="14"/>
                    <a:pt x="26" y="14"/>
                    <a:pt x="26" y="14"/>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grpSp>
      <p:sp>
        <p:nvSpPr>
          <p:cNvPr id="416" name="Freeform 311"/>
          <p:cNvSpPr>
            <a:spLocks/>
          </p:cNvSpPr>
          <p:nvPr/>
        </p:nvSpPr>
        <p:spPr bwMode="auto">
          <a:xfrm flipH="1">
            <a:off x="5710793" y="2199285"/>
            <a:ext cx="2357137" cy="1347380"/>
          </a:xfrm>
          <a:custGeom>
            <a:avLst/>
            <a:gdLst>
              <a:gd name="T0" fmla="*/ 432 w 813"/>
              <a:gd name="T1" fmla="*/ 0 h 467"/>
              <a:gd name="T2" fmla="*/ 664 w 813"/>
              <a:gd name="T3" fmla="*/ 230 h 467"/>
              <a:gd name="T4" fmla="*/ 688 w 813"/>
              <a:gd name="T5" fmla="*/ 226 h 467"/>
              <a:gd name="T6" fmla="*/ 813 w 813"/>
              <a:gd name="T7" fmla="*/ 343 h 467"/>
              <a:gd name="T8" fmla="*/ 700 w 813"/>
              <a:gd name="T9" fmla="*/ 467 h 467"/>
              <a:gd name="T10" fmla="*/ 694 w 813"/>
              <a:gd name="T11" fmla="*/ 467 h 467"/>
              <a:gd name="T12" fmla="*/ 172 w 813"/>
              <a:gd name="T13" fmla="*/ 467 h 467"/>
              <a:gd name="T14" fmla="*/ 160 w 813"/>
              <a:gd name="T15" fmla="*/ 467 h 467"/>
              <a:gd name="T16" fmla="*/ 0 w 813"/>
              <a:gd name="T17" fmla="*/ 290 h 467"/>
              <a:gd name="T18" fmla="*/ 178 w 813"/>
              <a:gd name="T19" fmla="*/ 114 h 467"/>
              <a:gd name="T20" fmla="*/ 230 w 813"/>
              <a:gd name="T21" fmla="*/ 119 h 467"/>
              <a:gd name="T22" fmla="*/ 432 w 813"/>
              <a:gd name="T23"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3" h="467">
                <a:moveTo>
                  <a:pt x="432" y="0"/>
                </a:moveTo>
                <a:cubicBezTo>
                  <a:pt x="563" y="0"/>
                  <a:pt x="664" y="101"/>
                  <a:pt x="664" y="230"/>
                </a:cubicBezTo>
                <a:cubicBezTo>
                  <a:pt x="676" y="226"/>
                  <a:pt x="682" y="226"/>
                  <a:pt x="688" y="226"/>
                </a:cubicBezTo>
                <a:cubicBezTo>
                  <a:pt x="759" y="226"/>
                  <a:pt x="813" y="279"/>
                  <a:pt x="813" y="343"/>
                </a:cubicBezTo>
                <a:cubicBezTo>
                  <a:pt x="813" y="409"/>
                  <a:pt x="759" y="461"/>
                  <a:pt x="700" y="467"/>
                </a:cubicBezTo>
                <a:cubicBezTo>
                  <a:pt x="700" y="467"/>
                  <a:pt x="700" y="467"/>
                  <a:pt x="694" y="467"/>
                </a:cubicBezTo>
                <a:cubicBezTo>
                  <a:pt x="694" y="467"/>
                  <a:pt x="694" y="467"/>
                  <a:pt x="172" y="467"/>
                </a:cubicBezTo>
                <a:cubicBezTo>
                  <a:pt x="165" y="467"/>
                  <a:pt x="165" y="467"/>
                  <a:pt x="160" y="467"/>
                </a:cubicBezTo>
                <a:cubicBezTo>
                  <a:pt x="71" y="455"/>
                  <a:pt x="0" y="379"/>
                  <a:pt x="0" y="290"/>
                </a:cubicBezTo>
                <a:cubicBezTo>
                  <a:pt x="0" y="196"/>
                  <a:pt x="83" y="114"/>
                  <a:pt x="178" y="114"/>
                </a:cubicBezTo>
                <a:cubicBezTo>
                  <a:pt x="195" y="114"/>
                  <a:pt x="214" y="119"/>
                  <a:pt x="230" y="119"/>
                </a:cubicBezTo>
                <a:cubicBezTo>
                  <a:pt x="266" y="49"/>
                  <a:pt x="345" y="0"/>
                  <a:pt x="432" y="0"/>
                </a:cubicBezTo>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dirty="0"/>
          </a:p>
        </p:txBody>
      </p:sp>
      <p:sp>
        <p:nvSpPr>
          <p:cNvPr id="419" name="Freeform 314"/>
          <p:cNvSpPr>
            <a:spLocks/>
          </p:cNvSpPr>
          <p:nvPr/>
        </p:nvSpPr>
        <p:spPr bwMode="auto">
          <a:xfrm>
            <a:off x="4040723" y="3948047"/>
            <a:ext cx="2526773" cy="306504"/>
          </a:xfrm>
          <a:custGeom>
            <a:avLst/>
            <a:gdLst>
              <a:gd name="T0" fmla="*/ 1691 w 1691"/>
              <a:gd name="T1" fmla="*/ 99 h 197"/>
              <a:gd name="T2" fmla="*/ 1593 w 1691"/>
              <a:gd name="T3" fmla="*/ 0 h 197"/>
              <a:gd name="T4" fmla="*/ 1593 w 1691"/>
              <a:gd name="T5" fmla="*/ 70 h 197"/>
              <a:gd name="T6" fmla="*/ 99 w 1691"/>
              <a:gd name="T7" fmla="*/ 70 h 197"/>
              <a:gd name="T8" fmla="*/ 99 w 1691"/>
              <a:gd name="T9" fmla="*/ 0 h 197"/>
              <a:gd name="T10" fmla="*/ 0 w 1691"/>
              <a:gd name="T11" fmla="*/ 99 h 197"/>
              <a:gd name="T12" fmla="*/ 99 w 1691"/>
              <a:gd name="T13" fmla="*/ 197 h 197"/>
              <a:gd name="T14" fmla="*/ 99 w 1691"/>
              <a:gd name="T15" fmla="*/ 127 h 197"/>
              <a:gd name="T16" fmla="*/ 1593 w 1691"/>
              <a:gd name="T17" fmla="*/ 127 h 197"/>
              <a:gd name="T18" fmla="*/ 1593 w 1691"/>
              <a:gd name="T19" fmla="*/ 197 h 197"/>
              <a:gd name="T20" fmla="*/ 1691 w 1691"/>
              <a:gd name="T21" fmla="*/ 9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1" h="197">
                <a:moveTo>
                  <a:pt x="1691" y="99"/>
                </a:moveTo>
                <a:lnTo>
                  <a:pt x="1593" y="0"/>
                </a:lnTo>
                <a:lnTo>
                  <a:pt x="1593" y="70"/>
                </a:lnTo>
                <a:lnTo>
                  <a:pt x="99" y="70"/>
                </a:lnTo>
                <a:lnTo>
                  <a:pt x="99" y="0"/>
                </a:lnTo>
                <a:lnTo>
                  <a:pt x="0" y="99"/>
                </a:lnTo>
                <a:lnTo>
                  <a:pt x="99" y="197"/>
                </a:lnTo>
                <a:lnTo>
                  <a:pt x="99" y="127"/>
                </a:lnTo>
                <a:lnTo>
                  <a:pt x="1593" y="127"/>
                </a:lnTo>
                <a:lnTo>
                  <a:pt x="1593" y="197"/>
                </a:lnTo>
                <a:lnTo>
                  <a:pt x="1691" y="99"/>
                </a:ln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421" name="Freeform 316"/>
          <p:cNvSpPr>
            <a:spLocks noEditPoints="1"/>
          </p:cNvSpPr>
          <p:nvPr/>
        </p:nvSpPr>
        <p:spPr bwMode="auto">
          <a:xfrm>
            <a:off x="603765" y="4434067"/>
            <a:ext cx="233380" cy="236492"/>
          </a:xfrm>
          <a:custGeom>
            <a:avLst/>
            <a:gdLst>
              <a:gd name="T0" fmla="*/ 80 w 90"/>
              <a:gd name="T1" fmla="*/ 34 h 91"/>
              <a:gd name="T2" fmla="*/ 82 w 90"/>
              <a:gd name="T3" fmla="*/ 26 h 91"/>
              <a:gd name="T4" fmla="*/ 83 w 90"/>
              <a:gd name="T5" fmla="*/ 21 h 91"/>
              <a:gd name="T6" fmla="*/ 73 w 90"/>
              <a:gd name="T7" fmla="*/ 22 h 91"/>
              <a:gd name="T8" fmla="*/ 72 w 90"/>
              <a:gd name="T9" fmla="*/ 14 h 91"/>
              <a:gd name="T10" fmla="*/ 71 w 90"/>
              <a:gd name="T11" fmla="*/ 8 h 91"/>
              <a:gd name="T12" fmla="*/ 62 w 90"/>
              <a:gd name="T13" fmla="*/ 13 h 91"/>
              <a:gd name="T14" fmla="*/ 58 w 90"/>
              <a:gd name="T15" fmla="*/ 5 h 91"/>
              <a:gd name="T16" fmla="*/ 54 w 90"/>
              <a:gd name="T17" fmla="*/ 1 h 91"/>
              <a:gd name="T18" fmla="*/ 48 w 90"/>
              <a:gd name="T19" fmla="*/ 9 h 91"/>
              <a:gd name="T20" fmla="*/ 42 w 90"/>
              <a:gd name="T21" fmla="*/ 3 h 91"/>
              <a:gd name="T22" fmla="*/ 36 w 90"/>
              <a:gd name="T23" fmla="*/ 1 h 91"/>
              <a:gd name="T24" fmla="*/ 33 w 90"/>
              <a:gd name="T25" fmla="*/ 11 h 91"/>
              <a:gd name="T26" fmla="*/ 25 w 90"/>
              <a:gd name="T27" fmla="*/ 8 h 91"/>
              <a:gd name="T28" fmla="*/ 20 w 90"/>
              <a:gd name="T29" fmla="*/ 8 h 91"/>
              <a:gd name="T30" fmla="*/ 21 w 90"/>
              <a:gd name="T31" fmla="*/ 18 h 91"/>
              <a:gd name="T32" fmla="*/ 13 w 90"/>
              <a:gd name="T33" fmla="*/ 18 h 91"/>
              <a:gd name="T34" fmla="*/ 7 w 90"/>
              <a:gd name="T35" fmla="*/ 20 h 91"/>
              <a:gd name="T36" fmla="*/ 12 w 90"/>
              <a:gd name="T37" fmla="*/ 29 h 91"/>
              <a:gd name="T38" fmla="*/ 5 w 90"/>
              <a:gd name="T39" fmla="*/ 33 h 91"/>
              <a:gd name="T40" fmla="*/ 0 w 90"/>
              <a:gd name="T41" fmla="*/ 37 h 91"/>
              <a:gd name="T42" fmla="*/ 8 w 90"/>
              <a:gd name="T43" fmla="*/ 43 h 91"/>
              <a:gd name="T44" fmla="*/ 3 w 90"/>
              <a:gd name="T45" fmla="*/ 49 h 91"/>
              <a:gd name="T46" fmla="*/ 0 w 90"/>
              <a:gd name="T47" fmla="*/ 54 h 91"/>
              <a:gd name="T48" fmla="*/ 10 w 90"/>
              <a:gd name="T49" fmla="*/ 57 h 91"/>
              <a:gd name="T50" fmla="*/ 7 w 90"/>
              <a:gd name="T51" fmla="*/ 65 h 91"/>
              <a:gd name="T52" fmla="*/ 7 w 90"/>
              <a:gd name="T53" fmla="*/ 70 h 91"/>
              <a:gd name="T54" fmla="*/ 17 w 90"/>
              <a:gd name="T55" fmla="*/ 70 h 91"/>
              <a:gd name="T56" fmla="*/ 17 w 90"/>
              <a:gd name="T57" fmla="*/ 78 h 91"/>
              <a:gd name="T58" fmla="*/ 19 w 90"/>
              <a:gd name="T59" fmla="*/ 83 h 91"/>
              <a:gd name="T60" fmla="*/ 28 w 90"/>
              <a:gd name="T61" fmla="*/ 78 h 91"/>
              <a:gd name="T62" fmla="*/ 32 w 90"/>
              <a:gd name="T63" fmla="*/ 86 h 91"/>
              <a:gd name="T64" fmla="*/ 36 w 90"/>
              <a:gd name="T65" fmla="*/ 90 h 91"/>
              <a:gd name="T66" fmla="*/ 42 w 90"/>
              <a:gd name="T67" fmla="*/ 82 h 91"/>
              <a:gd name="T68" fmla="*/ 48 w 90"/>
              <a:gd name="T69" fmla="*/ 88 h 91"/>
              <a:gd name="T70" fmla="*/ 53 w 90"/>
              <a:gd name="T71" fmla="*/ 90 h 91"/>
              <a:gd name="T72" fmla="*/ 56 w 90"/>
              <a:gd name="T73" fmla="*/ 80 h 91"/>
              <a:gd name="T74" fmla="*/ 64 w 90"/>
              <a:gd name="T75" fmla="*/ 83 h 91"/>
              <a:gd name="T76" fmla="*/ 70 w 90"/>
              <a:gd name="T77" fmla="*/ 84 h 91"/>
              <a:gd name="T78" fmla="*/ 69 w 90"/>
              <a:gd name="T79" fmla="*/ 73 h 91"/>
              <a:gd name="T80" fmla="*/ 77 w 90"/>
              <a:gd name="T81" fmla="*/ 73 h 91"/>
              <a:gd name="T82" fmla="*/ 82 w 90"/>
              <a:gd name="T83" fmla="*/ 71 h 91"/>
              <a:gd name="T84" fmla="*/ 77 w 90"/>
              <a:gd name="T85" fmla="*/ 62 h 91"/>
              <a:gd name="T86" fmla="*/ 85 w 90"/>
              <a:gd name="T87" fmla="*/ 59 h 91"/>
              <a:gd name="T88" fmla="*/ 89 w 90"/>
              <a:gd name="T89" fmla="*/ 55 h 91"/>
              <a:gd name="T90" fmla="*/ 82 w 90"/>
              <a:gd name="T91" fmla="*/ 48 h 91"/>
              <a:gd name="T92" fmla="*/ 87 w 90"/>
              <a:gd name="T93" fmla="*/ 42 h 91"/>
              <a:gd name="T94" fmla="*/ 90 w 90"/>
              <a:gd name="T95" fmla="*/ 38 h 91"/>
              <a:gd name="T96" fmla="*/ 62 w 90"/>
              <a:gd name="T97" fmla="*/ 43 h 91"/>
              <a:gd name="T98" fmla="*/ 28 w 90"/>
              <a:gd name="T99" fmla="*/ 49 h 91"/>
              <a:gd name="T100" fmla="*/ 62 w 90"/>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91">
                <a:moveTo>
                  <a:pt x="86" y="34"/>
                </a:moveTo>
                <a:cubicBezTo>
                  <a:pt x="86" y="34"/>
                  <a:pt x="86" y="34"/>
                  <a:pt x="80" y="34"/>
                </a:cubicBezTo>
                <a:cubicBezTo>
                  <a:pt x="79" y="33"/>
                  <a:pt x="79" y="31"/>
                  <a:pt x="78" y="30"/>
                </a:cubicBezTo>
                <a:cubicBezTo>
                  <a:pt x="82" y="26"/>
                  <a:pt x="82" y="26"/>
                  <a:pt x="82" y="26"/>
                </a:cubicBezTo>
                <a:cubicBezTo>
                  <a:pt x="84" y="25"/>
                  <a:pt x="84" y="23"/>
                  <a:pt x="83" y="21"/>
                </a:cubicBezTo>
                <a:cubicBezTo>
                  <a:pt x="83" y="21"/>
                  <a:pt x="83" y="21"/>
                  <a:pt x="83" y="21"/>
                </a:cubicBezTo>
                <a:cubicBezTo>
                  <a:pt x="82" y="19"/>
                  <a:pt x="80" y="18"/>
                  <a:pt x="78" y="19"/>
                </a:cubicBezTo>
                <a:cubicBezTo>
                  <a:pt x="78" y="19"/>
                  <a:pt x="78" y="19"/>
                  <a:pt x="73" y="22"/>
                </a:cubicBezTo>
                <a:cubicBezTo>
                  <a:pt x="72" y="21"/>
                  <a:pt x="71" y="20"/>
                  <a:pt x="70" y="19"/>
                </a:cubicBezTo>
                <a:cubicBezTo>
                  <a:pt x="72" y="14"/>
                  <a:pt x="72" y="14"/>
                  <a:pt x="72" y="14"/>
                </a:cubicBezTo>
                <a:cubicBezTo>
                  <a:pt x="73" y="12"/>
                  <a:pt x="73" y="9"/>
                  <a:pt x="71" y="9"/>
                </a:cubicBezTo>
                <a:cubicBezTo>
                  <a:pt x="71" y="9"/>
                  <a:pt x="71" y="9"/>
                  <a:pt x="71" y="8"/>
                </a:cubicBezTo>
                <a:cubicBezTo>
                  <a:pt x="69" y="7"/>
                  <a:pt x="67" y="7"/>
                  <a:pt x="65" y="9"/>
                </a:cubicBezTo>
                <a:cubicBezTo>
                  <a:pt x="65" y="9"/>
                  <a:pt x="65" y="9"/>
                  <a:pt x="62" y="13"/>
                </a:cubicBezTo>
                <a:cubicBezTo>
                  <a:pt x="60" y="12"/>
                  <a:pt x="59" y="12"/>
                  <a:pt x="57" y="11"/>
                </a:cubicBezTo>
                <a:cubicBezTo>
                  <a:pt x="58" y="5"/>
                  <a:pt x="58" y="5"/>
                  <a:pt x="58" y="5"/>
                </a:cubicBezTo>
                <a:cubicBezTo>
                  <a:pt x="58" y="3"/>
                  <a:pt x="56" y="2"/>
                  <a:pt x="54" y="1"/>
                </a:cubicBezTo>
                <a:cubicBezTo>
                  <a:pt x="54" y="1"/>
                  <a:pt x="54" y="1"/>
                  <a:pt x="54" y="1"/>
                </a:cubicBezTo>
                <a:cubicBezTo>
                  <a:pt x="52" y="1"/>
                  <a:pt x="50" y="2"/>
                  <a:pt x="50" y="4"/>
                </a:cubicBezTo>
                <a:cubicBezTo>
                  <a:pt x="50" y="4"/>
                  <a:pt x="50" y="4"/>
                  <a:pt x="48" y="9"/>
                </a:cubicBezTo>
                <a:cubicBezTo>
                  <a:pt x="46" y="9"/>
                  <a:pt x="45" y="9"/>
                  <a:pt x="43" y="9"/>
                </a:cubicBezTo>
                <a:cubicBezTo>
                  <a:pt x="42" y="3"/>
                  <a:pt x="42" y="3"/>
                  <a:pt x="42" y="3"/>
                </a:cubicBezTo>
                <a:cubicBezTo>
                  <a:pt x="41" y="1"/>
                  <a:pt x="39" y="0"/>
                  <a:pt x="37" y="1"/>
                </a:cubicBezTo>
                <a:cubicBezTo>
                  <a:pt x="37" y="1"/>
                  <a:pt x="37" y="1"/>
                  <a:pt x="36" y="1"/>
                </a:cubicBezTo>
                <a:cubicBezTo>
                  <a:pt x="35" y="1"/>
                  <a:pt x="33" y="3"/>
                  <a:pt x="33" y="5"/>
                </a:cubicBezTo>
                <a:cubicBezTo>
                  <a:pt x="33" y="5"/>
                  <a:pt x="33" y="5"/>
                  <a:pt x="33" y="11"/>
                </a:cubicBezTo>
                <a:cubicBezTo>
                  <a:pt x="32" y="11"/>
                  <a:pt x="30" y="12"/>
                  <a:pt x="29" y="13"/>
                </a:cubicBezTo>
                <a:cubicBezTo>
                  <a:pt x="25" y="8"/>
                  <a:pt x="25" y="8"/>
                  <a:pt x="25" y="8"/>
                </a:cubicBezTo>
                <a:cubicBezTo>
                  <a:pt x="24" y="7"/>
                  <a:pt x="22" y="6"/>
                  <a:pt x="20" y="7"/>
                </a:cubicBezTo>
                <a:cubicBezTo>
                  <a:pt x="20" y="7"/>
                  <a:pt x="20" y="7"/>
                  <a:pt x="20" y="8"/>
                </a:cubicBezTo>
                <a:cubicBezTo>
                  <a:pt x="18" y="9"/>
                  <a:pt x="18" y="11"/>
                  <a:pt x="18" y="13"/>
                </a:cubicBezTo>
                <a:cubicBezTo>
                  <a:pt x="18" y="13"/>
                  <a:pt x="18" y="13"/>
                  <a:pt x="21" y="18"/>
                </a:cubicBezTo>
                <a:cubicBezTo>
                  <a:pt x="20" y="19"/>
                  <a:pt x="19" y="20"/>
                  <a:pt x="18" y="21"/>
                </a:cubicBezTo>
                <a:cubicBezTo>
                  <a:pt x="13" y="18"/>
                  <a:pt x="13" y="18"/>
                  <a:pt x="13" y="18"/>
                </a:cubicBezTo>
                <a:cubicBezTo>
                  <a:pt x="11" y="17"/>
                  <a:pt x="9" y="18"/>
                  <a:pt x="8" y="19"/>
                </a:cubicBezTo>
                <a:cubicBezTo>
                  <a:pt x="8" y="19"/>
                  <a:pt x="8" y="19"/>
                  <a:pt x="7" y="20"/>
                </a:cubicBezTo>
                <a:cubicBezTo>
                  <a:pt x="6" y="21"/>
                  <a:pt x="7" y="24"/>
                  <a:pt x="8" y="25"/>
                </a:cubicBezTo>
                <a:cubicBezTo>
                  <a:pt x="8" y="25"/>
                  <a:pt x="8" y="25"/>
                  <a:pt x="12" y="29"/>
                </a:cubicBezTo>
                <a:cubicBezTo>
                  <a:pt x="11" y="30"/>
                  <a:pt x="11" y="32"/>
                  <a:pt x="10" y="33"/>
                </a:cubicBezTo>
                <a:cubicBezTo>
                  <a:pt x="5" y="33"/>
                  <a:pt x="5" y="33"/>
                  <a:pt x="5" y="33"/>
                </a:cubicBezTo>
                <a:cubicBezTo>
                  <a:pt x="3" y="33"/>
                  <a:pt x="1" y="34"/>
                  <a:pt x="0" y="36"/>
                </a:cubicBezTo>
                <a:cubicBezTo>
                  <a:pt x="0" y="36"/>
                  <a:pt x="0" y="36"/>
                  <a:pt x="0" y="37"/>
                </a:cubicBezTo>
                <a:cubicBezTo>
                  <a:pt x="0" y="38"/>
                  <a:pt x="1" y="40"/>
                  <a:pt x="3" y="41"/>
                </a:cubicBezTo>
                <a:cubicBezTo>
                  <a:pt x="3" y="41"/>
                  <a:pt x="3" y="41"/>
                  <a:pt x="8" y="43"/>
                </a:cubicBezTo>
                <a:cubicBezTo>
                  <a:pt x="8" y="44"/>
                  <a:pt x="8" y="46"/>
                  <a:pt x="8" y="47"/>
                </a:cubicBezTo>
                <a:cubicBezTo>
                  <a:pt x="3" y="49"/>
                  <a:pt x="3" y="49"/>
                  <a:pt x="3" y="49"/>
                </a:cubicBezTo>
                <a:cubicBezTo>
                  <a:pt x="1" y="49"/>
                  <a:pt x="0" y="51"/>
                  <a:pt x="0" y="53"/>
                </a:cubicBezTo>
                <a:cubicBezTo>
                  <a:pt x="0" y="53"/>
                  <a:pt x="0" y="53"/>
                  <a:pt x="0" y="54"/>
                </a:cubicBezTo>
                <a:cubicBezTo>
                  <a:pt x="1" y="55"/>
                  <a:pt x="2" y="57"/>
                  <a:pt x="4" y="57"/>
                </a:cubicBezTo>
                <a:cubicBezTo>
                  <a:pt x="4" y="57"/>
                  <a:pt x="4" y="57"/>
                  <a:pt x="10" y="57"/>
                </a:cubicBezTo>
                <a:cubicBezTo>
                  <a:pt x="10" y="58"/>
                  <a:pt x="11" y="60"/>
                  <a:pt x="11" y="61"/>
                </a:cubicBezTo>
                <a:cubicBezTo>
                  <a:pt x="7" y="65"/>
                  <a:pt x="7" y="65"/>
                  <a:pt x="7" y="65"/>
                </a:cubicBezTo>
                <a:cubicBezTo>
                  <a:pt x="6" y="66"/>
                  <a:pt x="6" y="69"/>
                  <a:pt x="6" y="70"/>
                </a:cubicBezTo>
                <a:cubicBezTo>
                  <a:pt x="6" y="70"/>
                  <a:pt x="6" y="70"/>
                  <a:pt x="7" y="70"/>
                </a:cubicBezTo>
                <a:cubicBezTo>
                  <a:pt x="8" y="72"/>
                  <a:pt x="10" y="73"/>
                  <a:pt x="12" y="72"/>
                </a:cubicBezTo>
                <a:cubicBezTo>
                  <a:pt x="12" y="72"/>
                  <a:pt x="12" y="72"/>
                  <a:pt x="17" y="70"/>
                </a:cubicBezTo>
                <a:cubicBezTo>
                  <a:pt x="18" y="71"/>
                  <a:pt x="19" y="72"/>
                  <a:pt x="20" y="72"/>
                </a:cubicBezTo>
                <a:cubicBezTo>
                  <a:pt x="17" y="78"/>
                  <a:pt x="17" y="78"/>
                  <a:pt x="17" y="78"/>
                </a:cubicBezTo>
                <a:cubicBezTo>
                  <a:pt x="16" y="79"/>
                  <a:pt x="17" y="82"/>
                  <a:pt x="19" y="82"/>
                </a:cubicBezTo>
                <a:cubicBezTo>
                  <a:pt x="19" y="82"/>
                  <a:pt x="19" y="82"/>
                  <a:pt x="19" y="83"/>
                </a:cubicBezTo>
                <a:cubicBezTo>
                  <a:pt x="21" y="84"/>
                  <a:pt x="23" y="84"/>
                  <a:pt x="24" y="82"/>
                </a:cubicBezTo>
                <a:cubicBezTo>
                  <a:pt x="24" y="82"/>
                  <a:pt x="24" y="82"/>
                  <a:pt x="28" y="78"/>
                </a:cubicBezTo>
                <a:cubicBezTo>
                  <a:pt x="29" y="79"/>
                  <a:pt x="31" y="80"/>
                  <a:pt x="32" y="80"/>
                </a:cubicBezTo>
                <a:cubicBezTo>
                  <a:pt x="32" y="86"/>
                  <a:pt x="32" y="86"/>
                  <a:pt x="32" y="86"/>
                </a:cubicBezTo>
                <a:cubicBezTo>
                  <a:pt x="32" y="88"/>
                  <a:pt x="33" y="90"/>
                  <a:pt x="35" y="90"/>
                </a:cubicBezTo>
                <a:cubicBezTo>
                  <a:pt x="35" y="90"/>
                  <a:pt x="35" y="90"/>
                  <a:pt x="36" y="90"/>
                </a:cubicBezTo>
                <a:cubicBezTo>
                  <a:pt x="37" y="90"/>
                  <a:pt x="39" y="89"/>
                  <a:pt x="40" y="87"/>
                </a:cubicBezTo>
                <a:cubicBezTo>
                  <a:pt x="40" y="87"/>
                  <a:pt x="40" y="87"/>
                  <a:pt x="42" y="82"/>
                </a:cubicBezTo>
                <a:cubicBezTo>
                  <a:pt x="43" y="82"/>
                  <a:pt x="45" y="82"/>
                  <a:pt x="46" y="82"/>
                </a:cubicBezTo>
                <a:cubicBezTo>
                  <a:pt x="48" y="88"/>
                  <a:pt x="48" y="88"/>
                  <a:pt x="48" y="88"/>
                </a:cubicBezTo>
                <a:cubicBezTo>
                  <a:pt x="48" y="90"/>
                  <a:pt x="50" y="91"/>
                  <a:pt x="52" y="90"/>
                </a:cubicBezTo>
                <a:cubicBezTo>
                  <a:pt x="52" y="90"/>
                  <a:pt x="52" y="90"/>
                  <a:pt x="53" y="90"/>
                </a:cubicBezTo>
                <a:cubicBezTo>
                  <a:pt x="55" y="90"/>
                  <a:pt x="56" y="88"/>
                  <a:pt x="56" y="86"/>
                </a:cubicBezTo>
                <a:cubicBezTo>
                  <a:pt x="56" y="86"/>
                  <a:pt x="56" y="86"/>
                  <a:pt x="56" y="80"/>
                </a:cubicBezTo>
                <a:cubicBezTo>
                  <a:pt x="58" y="80"/>
                  <a:pt x="59" y="79"/>
                  <a:pt x="60" y="79"/>
                </a:cubicBezTo>
                <a:cubicBezTo>
                  <a:pt x="64" y="83"/>
                  <a:pt x="64" y="83"/>
                  <a:pt x="64" y="83"/>
                </a:cubicBezTo>
                <a:cubicBezTo>
                  <a:pt x="65" y="85"/>
                  <a:pt x="68" y="85"/>
                  <a:pt x="69" y="84"/>
                </a:cubicBezTo>
                <a:cubicBezTo>
                  <a:pt x="69" y="84"/>
                  <a:pt x="69" y="84"/>
                  <a:pt x="70" y="84"/>
                </a:cubicBezTo>
                <a:cubicBezTo>
                  <a:pt x="72" y="83"/>
                  <a:pt x="72" y="80"/>
                  <a:pt x="71" y="79"/>
                </a:cubicBezTo>
                <a:cubicBezTo>
                  <a:pt x="71" y="79"/>
                  <a:pt x="71" y="79"/>
                  <a:pt x="69" y="73"/>
                </a:cubicBezTo>
                <a:cubicBezTo>
                  <a:pt x="70" y="73"/>
                  <a:pt x="71" y="72"/>
                  <a:pt x="72" y="71"/>
                </a:cubicBezTo>
                <a:cubicBezTo>
                  <a:pt x="77" y="73"/>
                  <a:pt x="77" y="73"/>
                  <a:pt x="77" y="73"/>
                </a:cubicBezTo>
                <a:cubicBezTo>
                  <a:pt x="78" y="74"/>
                  <a:pt x="81" y="73"/>
                  <a:pt x="82" y="72"/>
                </a:cubicBezTo>
                <a:cubicBezTo>
                  <a:pt x="82" y="72"/>
                  <a:pt x="82" y="72"/>
                  <a:pt x="82" y="71"/>
                </a:cubicBezTo>
                <a:cubicBezTo>
                  <a:pt x="83" y="70"/>
                  <a:pt x="83" y="68"/>
                  <a:pt x="82" y="66"/>
                </a:cubicBezTo>
                <a:cubicBezTo>
                  <a:pt x="82" y="66"/>
                  <a:pt x="82" y="66"/>
                  <a:pt x="77" y="62"/>
                </a:cubicBezTo>
                <a:cubicBezTo>
                  <a:pt x="78" y="61"/>
                  <a:pt x="79" y="60"/>
                  <a:pt x="79" y="58"/>
                </a:cubicBezTo>
                <a:cubicBezTo>
                  <a:pt x="85" y="59"/>
                  <a:pt x="85" y="59"/>
                  <a:pt x="85" y="59"/>
                </a:cubicBezTo>
                <a:cubicBezTo>
                  <a:pt x="87" y="58"/>
                  <a:pt x="89" y="57"/>
                  <a:pt x="89" y="55"/>
                </a:cubicBezTo>
                <a:cubicBezTo>
                  <a:pt x="89" y="55"/>
                  <a:pt x="89" y="55"/>
                  <a:pt x="89" y="55"/>
                </a:cubicBezTo>
                <a:cubicBezTo>
                  <a:pt x="90" y="53"/>
                  <a:pt x="89" y="51"/>
                  <a:pt x="87" y="50"/>
                </a:cubicBezTo>
                <a:cubicBezTo>
                  <a:pt x="87" y="50"/>
                  <a:pt x="87" y="50"/>
                  <a:pt x="82" y="48"/>
                </a:cubicBezTo>
                <a:cubicBezTo>
                  <a:pt x="82" y="47"/>
                  <a:pt x="82" y="46"/>
                  <a:pt x="82" y="44"/>
                </a:cubicBezTo>
                <a:cubicBezTo>
                  <a:pt x="87" y="42"/>
                  <a:pt x="87" y="42"/>
                  <a:pt x="87" y="42"/>
                </a:cubicBezTo>
                <a:cubicBezTo>
                  <a:pt x="89" y="42"/>
                  <a:pt x="90" y="40"/>
                  <a:pt x="90" y="38"/>
                </a:cubicBezTo>
                <a:cubicBezTo>
                  <a:pt x="90" y="38"/>
                  <a:pt x="90" y="38"/>
                  <a:pt x="90" y="38"/>
                </a:cubicBezTo>
                <a:cubicBezTo>
                  <a:pt x="89" y="36"/>
                  <a:pt x="87" y="34"/>
                  <a:pt x="86" y="34"/>
                </a:cubicBezTo>
                <a:close/>
                <a:moveTo>
                  <a:pt x="62" y="43"/>
                </a:moveTo>
                <a:cubicBezTo>
                  <a:pt x="64" y="52"/>
                  <a:pt x="57" y="61"/>
                  <a:pt x="48" y="63"/>
                </a:cubicBezTo>
                <a:cubicBezTo>
                  <a:pt x="38" y="64"/>
                  <a:pt x="29" y="58"/>
                  <a:pt x="28" y="49"/>
                </a:cubicBezTo>
                <a:cubicBezTo>
                  <a:pt x="26" y="39"/>
                  <a:pt x="32" y="30"/>
                  <a:pt x="42" y="28"/>
                </a:cubicBezTo>
                <a:cubicBezTo>
                  <a:pt x="51" y="27"/>
                  <a:pt x="60" y="33"/>
                  <a:pt x="62"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424" name="Freeform 319"/>
          <p:cNvSpPr>
            <a:spLocks noEditPoints="1"/>
          </p:cNvSpPr>
          <p:nvPr/>
        </p:nvSpPr>
        <p:spPr bwMode="auto">
          <a:xfrm>
            <a:off x="602210" y="2535911"/>
            <a:ext cx="234936" cy="233380"/>
          </a:xfrm>
          <a:custGeom>
            <a:avLst/>
            <a:gdLst>
              <a:gd name="T0" fmla="*/ 81 w 91"/>
              <a:gd name="T1" fmla="*/ 34 h 90"/>
              <a:gd name="T2" fmla="*/ 83 w 91"/>
              <a:gd name="T3" fmla="*/ 26 h 90"/>
              <a:gd name="T4" fmla="*/ 84 w 91"/>
              <a:gd name="T5" fmla="*/ 20 h 90"/>
              <a:gd name="T6" fmla="*/ 73 w 91"/>
              <a:gd name="T7" fmla="*/ 21 h 90"/>
              <a:gd name="T8" fmla="*/ 73 w 91"/>
              <a:gd name="T9" fmla="*/ 13 h 90"/>
              <a:gd name="T10" fmla="*/ 72 w 91"/>
              <a:gd name="T11" fmla="*/ 8 h 90"/>
              <a:gd name="T12" fmla="*/ 62 w 91"/>
              <a:gd name="T13" fmla="*/ 12 h 90"/>
              <a:gd name="T14" fmla="*/ 58 w 91"/>
              <a:gd name="T15" fmla="*/ 5 h 90"/>
              <a:gd name="T16" fmla="*/ 55 w 91"/>
              <a:gd name="T17" fmla="*/ 0 h 90"/>
              <a:gd name="T18" fmla="*/ 48 w 91"/>
              <a:gd name="T19" fmla="*/ 9 h 90"/>
              <a:gd name="T20" fmla="*/ 43 w 91"/>
              <a:gd name="T21" fmla="*/ 3 h 90"/>
              <a:gd name="T22" fmla="*/ 37 w 91"/>
              <a:gd name="T23" fmla="*/ 0 h 90"/>
              <a:gd name="T24" fmla="*/ 34 w 91"/>
              <a:gd name="T25" fmla="*/ 10 h 90"/>
              <a:gd name="T26" fmla="*/ 26 w 91"/>
              <a:gd name="T27" fmla="*/ 8 h 90"/>
              <a:gd name="T28" fmla="*/ 21 w 91"/>
              <a:gd name="T29" fmla="*/ 7 h 90"/>
              <a:gd name="T30" fmla="*/ 22 w 91"/>
              <a:gd name="T31" fmla="*/ 17 h 90"/>
              <a:gd name="T32" fmla="*/ 13 w 91"/>
              <a:gd name="T33" fmla="*/ 17 h 90"/>
              <a:gd name="T34" fmla="*/ 8 w 91"/>
              <a:gd name="T35" fmla="*/ 19 h 90"/>
              <a:gd name="T36" fmla="*/ 13 w 91"/>
              <a:gd name="T37" fmla="*/ 28 h 90"/>
              <a:gd name="T38" fmla="*/ 5 w 91"/>
              <a:gd name="T39" fmla="*/ 32 h 90"/>
              <a:gd name="T40" fmla="*/ 1 w 91"/>
              <a:gd name="T41" fmla="*/ 36 h 90"/>
              <a:gd name="T42" fmla="*/ 9 w 91"/>
              <a:gd name="T43" fmla="*/ 42 h 90"/>
              <a:gd name="T44" fmla="*/ 3 w 91"/>
              <a:gd name="T45" fmla="*/ 48 h 90"/>
              <a:gd name="T46" fmla="*/ 1 w 91"/>
              <a:gd name="T47" fmla="*/ 53 h 90"/>
              <a:gd name="T48" fmla="*/ 10 w 91"/>
              <a:gd name="T49" fmla="*/ 56 h 90"/>
              <a:gd name="T50" fmla="*/ 8 w 91"/>
              <a:gd name="T51" fmla="*/ 64 h 90"/>
              <a:gd name="T52" fmla="*/ 8 w 91"/>
              <a:gd name="T53" fmla="*/ 70 h 90"/>
              <a:gd name="T54" fmla="*/ 18 w 91"/>
              <a:gd name="T55" fmla="*/ 69 h 90"/>
              <a:gd name="T56" fmla="*/ 18 w 91"/>
              <a:gd name="T57" fmla="*/ 77 h 90"/>
              <a:gd name="T58" fmla="*/ 20 w 91"/>
              <a:gd name="T59" fmla="*/ 82 h 90"/>
              <a:gd name="T60" fmla="*/ 29 w 91"/>
              <a:gd name="T61" fmla="*/ 78 h 90"/>
              <a:gd name="T62" fmla="*/ 33 w 91"/>
              <a:gd name="T63" fmla="*/ 85 h 90"/>
              <a:gd name="T64" fmla="*/ 36 w 91"/>
              <a:gd name="T65" fmla="*/ 90 h 90"/>
              <a:gd name="T66" fmla="*/ 43 w 91"/>
              <a:gd name="T67" fmla="*/ 82 h 90"/>
              <a:gd name="T68" fmla="*/ 49 w 91"/>
              <a:gd name="T69" fmla="*/ 87 h 90"/>
              <a:gd name="T70" fmla="*/ 54 w 91"/>
              <a:gd name="T71" fmla="*/ 90 h 90"/>
              <a:gd name="T72" fmla="*/ 57 w 91"/>
              <a:gd name="T73" fmla="*/ 80 h 90"/>
              <a:gd name="T74" fmla="*/ 65 w 91"/>
              <a:gd name="T75" fmla="*/ 82 h 90"/>
              <a:gd name="T76" fmla="*/ 71 w 91"/>
              <a:gd name="T77" fmla="*/ 83 h 90"/>
              <a:gd name="T78" fmla="*/ 69 w 91"/>
              <a:gd name="T79" fmla="*/ 73 h 90"/>
              <a:gd name="T80" fmla="*/ 78 w 91"/>
              <a:gd name="T81" fmla="*/ 73 h 90"/>
              <a:gd name="T82" fmla="*/ 83 w 91"/>
              <a:gd name="T83" fmla="*/ 71 h 90"/>
              <a:gd name="T84" fmla="*/ 78 w 91"/>
              <a:gd name="T85" fmla="*/ 62 h 90"/>
              <a:gd name="T86" fmla="*/ 86 w 91"/>
              <a:gd name="T87" fmla="*/ 58 h 90"/>
              <a:gd name="T88" fmla="*/ 90 w 91"/>
              <a:gd name="T89" fmla="*/ 54 h 90"/>
              <a:gd name="T90" fmla="*/ 82 w 91"/>
              <a:gd name="T91" fmla="*/ 48 h 90"/>
              <a:gd name="T92" fmla="*/ 88 w 91"/>
              <a:gd name="T93" fmla="*/ 42 h 90"/>
              <a:gd name="T94" fmla="*/ 90 w 91"/>
              <a:gd name="T95" fmla="*/ 37 h 90"/>
              <a:gd name="T96" fmla="*/ 63 w 91"/>
              <a:gd name="T97" fmla="*/ 42 h 90"/>
              <a:gd name="T98" fmla="*/ 29 w 91"/>
              <a:gd name="T99" fmla="*/ 48 h 90"/>
              <a:gd name="T100" fmla="*/ 63 w 91"/>
              <a:gd name="T101" fmla="*/ 4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0">
                <a:moveTo>
                  <a:pt x="86" y="34"/>
                </a:moveTo>
                <a:cubicBezTo>
                  <a:pt x="86" y="34"/>
                  <a:pt x="86" y="34"/>
                  <a:pt x="81" y="34"/>
                </a:cubicBezTo>
                <a:cubicBezTo>
                  <a:pt x="80" y="32"/>
                  <a:pt x="80" y="31"/>
                  <a:pt x="79" y="29"/>
                </a:cubicBezTo>
                <a:cubicBezTo>
                  <a:pt x="83" y="26"/>
                  <a:pt x="83" y="26"/>
                  <a:pt x="83" y="26"/>
                </a:cubicBezTo>
                <a:cubicBezTo>
                  <a:pt x="84" y="24"/>
                  <a:pt x="85" y="22"/>
                  <a:pt x="84" y="21"/>
                </a:cubicBezTo>
                <a:cubicBezTo>
                  <a:pt x="84" y="21"/>
                  <a:pt x="84" y="21"/>
                  <a:pt x="84" y="20"/>
                </a:cubicBezTo>
                <a:cubicBezTo>
                  <a:pt x="82" y="18"/>
                  <a:pt x="81" y="18"/>
                  <a:pt x="79" y="18"/>
                </a:cubicBezTo>
                <a:cubicBezTo>
                  <a:pt x="79" y="18"/>
                  <a:pt x="79" y="18"/>
                  <a:pt x="73" y="21"/>
                </a:cubicBezTo>
                <a:cubicBezTo>
                  <a:pt x="72" y="20"/>
                  <a:pt x="72" y="19"/>
                  <a:pt x="71" y="18"/>
                </a:cubicBezTo>
                <a:cubicBezTo>
                  <a:pt x="73" y="13"/>
                  <a:pt x="73" y="13"/>
                  <a:pt x="73" y="13"/>
                </a:cubicBezTo>
                <a:cubicBezTo>
                  <a:pt x="74" y="11"/>
                  <a:pt x="74" y="9"/>
                  <a:pt x="72" y="8"/>
                </a:cubicBezTo>
                <a:cubicBezTo>
                  <a:pt x="72" y="8"/>
                  <a:pt x="72" y="8"/>
                  <a:pt x="72" y="8"/>
                </a:cubicBezTo>
                <a:cubicBezTo>
                  <a:pt x="70" y="7"/>
                  <a:pt x="68" y="7"/>
                  <a:pt x="66" y="8"/>
                </a:cubicBezTo>
                <a:cubicBezTo>
                  <a:pt x="66" y="8"/>
                  <a:pt x="66" y="8"/>
                  <a:pt x="62" y="12"/>
                </a:cubicBezTo>
                <a:cubicBezTo>
                  <a:pt x="61" y="12"/>
                  <a:pt x="59" y="11"/>
                  <a:pt x="58" y="11"/>
                </a:cubicBezTo>
                <a:cubicBezTo>
                  <a:pt x="58" y="5"/>
                  <a:pt x="58" y="5"/>
                  <a:pt x="58" y="5"/>
                </a:cubicBezTo>
                <a:cubicBezTo>
                  <a:pt x="59" y="3"/>
                  <a:pt x="57" y="1"/>
                  <a:pt x="55" y="1"/>
                </a:cubicBezTo>
                <a:cubicBezTo>
                  <a:pt x="55" y="1"/>
                  <a:pt x="55" y="1"/>
                  <a:pt x="55" y="0"/>
                </a:cubicBezTo>
                <a:cubicBezTo>
                  <a:pt x="53" y="0"/>
                  <a:pt x="51" y="1"/>
                  <a:pt x="50" y="3"/>
                </a:cubicBezTo>
                <a:cubicBezTo>
                  <a:pt x="50" y="3"/>
                  <a:pt x="50" y="3"/>
                  <a:pt x="48" y="9"/>
                </a:cubicBezTo>
                <a:cubicBezTo>
                  <a:pt x="47" y="8"/>
                  <a:pt x="46" y="8"/>
                  <a:pt x="44" y="8"/>
                </a:cubicBezTo>
                <a:cubicBezTo>
                  <a:pt x="43" y="3"/>
                  <a:pt x="43" y="3"/>
                  <a:pt x="43" y="3"/>
                </a:cubicBezTo>
                <a:cubicBezTo>
                  <a:pt x="42" y="1"/>
                  <a:pt x="40" y="0"/>
                  <a:pt x="38" y="0"/>
                </a:cubicBezTo>
                <a:cubicBezTo>
                  <a:pt x="38" y="0"/>
                  <a:pt x="38" y="0"/>
                  <a:pt x="37" y="0"/>
                </a:cubicBezTo>
                <a:cubicBezTo>
                  <a:pt x="35" y="1"/>
                  <a:pt x="34" y="3"/>
                  <a:pt x="34" y="4"/>
                </a:cubicBezTo>
                <a:cubicBezTo>
                  <a:pt x="34" y="4"/>
                  <a:pt x="34" y="5"/>
                  <a:pt x="34" y="10"/>
                </a:cubicBezTo>
                <a:cubicBezTo>
                  <a:pt x="33" y="11"/>
                  <a:pt x="31" y="11"/>
                  <a:pt x="30" y="12"/>
                </a:cubicBezTo>
                <a:cubicBezTo>
                  <a:pt x="26" y="8"/>
                  <a:pt x="26" y="8"/>
                  <a:pt x="26" y="8"/>
                </a:cubicBezTo>
                <a:cubicBezTo>
                  <a:pt x="25" y="6"/>
                  <a:pt x="23" y="6"/>
                  <a:pt x="21" y="7"/>
                </a:cubicBezTo>
                <a:cubicBezTo>
                  <a:pt x="21" y="7"/>
                  <a:pt x="21" y="7"/>
                  <a:pt x="21" y="7"/>
                </a:cubicBezTo>
                <a:cubicBezTo>
                  <a:pt x="19" y="8"/>
                  <a:pt x="19" y="10"/>
                  <a:pt x="19" y="12"/>
                </a:cubicBezTo>
                <a:cubicBezTo>
                  <a:pt x="19" y="12"/>
                  <a:pt x="19" y="12"/>
                  <a:pt x="22" y="17"/>
                </a:cubicBezTo>
                <a:cubicBezTo>
                  <a:pt x="21" y="18"/>
                  <a:pt x="20" y="19"/>
                  <a:pt x="19" y="20"/>
                </a:cubicBezTo>
                <a:cubicBezTo>
                  <a:pt x="13" y="17"/>
                  <a:pt x="13" y="17"/>
                  <a:pt x="13" y="17"/>
                </a:cubicBezTo>
                <a:cubicBezTo>
                  <a:pt x="12" y="17"/>
                  <a:pt x="10" y="17"/>
                  <a:pt x="8" y="19"/>
                </a:cubicBezTo>
                <a:cubicBezTo>
                  <a:pt x="8" y="19"/>
                  <a:pt x="8" y="19"/>
                  <a:pt x="8" y="19"/>
                </a:cubicBezTo>
                <a:cubicBezTo>
                  <a:pt x="7" y="21"/>
                  <a:pt x="8" y="23"/>
                  <a:pt x="9" y="24"/>
                </a:cubicBezTo>
                <a:cubicBezTo>
                  <a:pt x="9" y="24"/>
                  <a:pt x="9" y="24"/>
                  <a:pt x="13" y="28"/>
                </a:cubicBezTo>
                <a:cubicBezTo>
                  <a:pt x="12" y="30"/>
                  <a:pt x="12" y="31"/>
                  <a:pt x="11" y="33"/>
                </a:cubicBezTo>
                <a:cubicBezTo>
                  <a:pt x="5" y="32"/>
                  <a:pt x="5" y="32"/>
                  <a:pt x="5" y="32"/>
                </a:cubicBezTo>
                <a:cubicBezTo>
                  <a:pt x="3" y="32"/>
                  <a:pt x="2" y="33"/>
                  <a:pt x="1" y="35"/>
                </a:cubicBezTo>
                <a:cubicBezTo>
                  <a:pt x="1" y="35"/>
                  <a:pt x="1" y="35"/>
                  <a:pt x="1" y="36"/>
                </a:cubicBezTo>
                <a:cubicBezTo>
                  <a:pt x="1" y="37"/>
                  <a:pt x="2" y="40"/>
                  <a:pt x="3" y="40"/>
                </a:cubicBezTo>
                <a:cubicBezTo>
                  <a:pt x="3" y="40"/>
                  <a:pt x="3" y="40"/>
                  <a:pt x="9" y="42"/>
                </a:cubicBezTo>
                <a:cubicBezTo>
                  <a:pt x="9" y="44"/>
                  <a:pt x="9" y="45"/>
                  <a:pt x="9" y="46"/>
                </a:cubicBezTo>
                <a:cubicBezTo>
                  <a:pt x="3" y="48"/>
                  <a:pt x="3" y="48"/>
                  <a:pt x="3" y="48"/>
                </a:cubicBezTo>
                <a:cubicBezTo>
                  <a:pt x="2" y="49"/>
                  <a:pt x="0" y="51"/>
                  <a:pt x="1" y="53"/>
                </a:cubicBezTo>
                <a:cubicBezTo>
                  <a:pt x="1" y="53"/>
                  <a:pt x="1" y="53"/>
                  <a:pt x="1" y="53"/>
                </a:cubicBezTo>
                <a:cubicBezTo>
                  <a:pt x="1" y="55"/>
                  <a:pt x="3" y="57"/>
                  <a:pt x="5" y="56"/>
                </a:cubicBezTo>
                <a:cubicBezTo>
                  <a:pt x="5" y="56"/>
                  <a:pt x="5" y="56"/>
                  <a:pt x="10" y="56"/>
                </a:cubicBezTo>
                <a:cubicBezTo>
                  <a:pt x="11" y="58"/>
                  <a:pt x="12" y="59"/>
                  <a:pt x="12" y="61"/>
                </a:cubicBezTo>
                <a:cubicBezTo>
                  <a:pt x="8" y="64"/>
                  <a:pt x="8" y="64"/>
                  <a:pt x="8" y="64"/>
                </a:cubicBezTo>
                <a:cubicBezTo>
                  <a:pt x="7" y="66"/>
                  <a:pt x="6" y="68"/>
                  <a:pt x="7" y="69"/>
                </a:cubicBezTo>
                <a:cubicBezTo>
                  <a:pt x="7" y="69"/>
                  <a:pt x="7" y="69"/>
                  <a:pt x="8" y="70"/>
                </a:cubicBezTo>
                <a:cubicBezTo>
                  <a:pt x="9" y="72"/>
                  <a:pt x="11" y="72"/>
                  <a:pt x="12" y="72"/>
                </a:cubicBezTo>
                <a:cubicBezTo>
                  <a:pt x="12" y="72"/>
                  <a:pt x="12" y="72"/>
                  <a:pt x="18" y="69"/>
                </a:cubicBezTo>
                <a:cubicBezTo>
                  <a:pt x="19" y="70"/>
                  <a:pt x="20" y="71"/>
                  <a:pt x="21" y="72"/>
                </a:cubicBezTo>
                <a:cubicBezTo>
                  <a:pt x="18" y="77"/>
                  <a:pt x="18" y="77"/>
                  <a:pt x="18" y="77"/>
                </a:cubicBezTo>
                <a:cubicBezTo>
                  <a:pt x="17" y="79"/>
                  <a:pt x="18" y="81"/>
                  <a:pt x="19" y="82"/>
                </a:cubicBezTo>
                <a:cubicBezTo>
                  <a:pt x="19" y="82"/>
                  <a:pt x="19" y="82"/>
                  <a:pt x="20" y="82"/>
                </a:cubicBezTo>
                <a:cubicBezTo>
                  <a:pt x="21" y="83"/>
                  <a:pt x="24" y="83"/>
                  <a:pt x="25" y="82"/>
                </a:cubicBezTo>
                <a:cubicBezTo>
                  <a:pt x="25" y="82"/>
                  <a:pt x="25" y="82"/>
                  <a:pt x="29" y="78"/>
                </a:cubicBezTo>
                <a:cubicBezTo>
                  <a:pt x="30" y="78"/>
                  <a:pt x="32" y="79"/>
                  <a:pt x="33" y="79"/>
                </a:cubicBezTo>
                <a:cubicBezTo>
                  <a:pt x="33" y="85"/>
                  <a:pt x="33" y="85"/>
                  <a:pt x="33" y="85"/>
                </a:cubicBezTo>
                <a:cubicBezTo>
                  <a:pt x="32" y="87"/>
                  <a:pt x="34" y="89"/>
                  <a:pt x="36" y="89"/>
                </a:cubicBezTo>
                <a:cubicBezTo>
                  <a:pt x="36" y="89"/>
                  <a:pt x="36" y="89"/>
                  <a:pt x="36" y="90"/>
                </a:cubicBezTo>
                <a:cubicBezTo>
                  <a:pt x="38" y="90"/>
                  <a:pt x="40" y="89"/>
                  <a:pt x="41" y="87"/>
                </a:cubicBezTo>
                <a:cubicBezTo>
                  <a:pt x="41" y="87"/>
                  <a:pt x="41" y="87"/>
                  <a:pt x="43" y="82"/>
                </a:cubicBezTo>
                <a:cubicBezTo>
                  <a:pt x="44" y="82"/>
                  <a:pt x="46" y="82"/>
                  <a:pt x="47" y="82"/>
                </a:cubicBezTo>
                <a:cubicBezTo>
                  <a:pt x="49" y="87"/>
                  <a:pt x="49" y="87"/>
                  <a:pt x="49" y="87"/>
                </a:cubicBezTo>
                <a:cubicBezTo>
                  <a:pt x="49" y="89"/>
                  <a:pt x="51" y="90"/>
                  <a:pt x="53" y="90"/>
                </a:cubicBezTo>
                <a:cubicBezTo>
                  <a:pt x="53" y="90"/>
                  <a:pt x="53" y="90"/>
                  <a:pt x="54" y="90"/>
                </a:cubicBezTo>
                <a:cubicBezTo>
                  <a:pt x="56" y="89"/>
                  <a:pt x="57" y="87"/>
                  <a:pt x="57" y="86"/>
                </a:cubicBezTo>
                <a:cubicBezTo>
                  <a:pt x="57" y="86"/>
                  <a:pt x="57" y="86"/>
                  <a:pt x="57" y="80"/>
                </a:cubicBezTo>
                <a:cubicBezTo>
                  <a:pt x="58" y="79"/>
                  <a:pt x="60" y="79"/>
                  <a:pt x="61" y="78"/>
                </a:cubicBezTo>
                <a:cubicBezTo>
                  <a:pt x="65" y="82"/>
                  <a:pt x="65" y="82"/>
                  <a:pt x="65" y="82"/>
                </a:cubicBezTo>
                <a:cubicBezTo>
                  <a:pt x="66" y="84"/>
                  <a:pt x="68" y="84"/>
                  <a:pt x="70" y="83"/>
                </a:cubicBezTo>
                <a:cubicBezTo>
                  <a:pt x="70" y="83"/>
                  <a:pt x="70" y="83"/>
                  <a:pt x="71" y="83"/>
                </a:cubicBezTo>
                <a:cubicBezTo>
                  <a:pt x="72" y="82"/>
                  <a:pt x="73" y="80"/>
                  <a:pt x="72" y="78"/>
                </a:cubicBezTo>
                <a:cubicBezTo>
                  <a:pt x="72" y="78"/>
                  <a:pt x="72" y="78"/>
                  <a:pt x="69" y="73"/>
                </a:cubicBezTo>
                <a:cubicBezTo>
                  <a:pt x="70" y="72"/>
                  <a:pt x="72" y="71"/>
                  <a:pt x="72" y="70"/>
                </a:cubicBezTo>
                <a:cubicBezTo>
                  <a:pt x="78" y="73"/>
                  <a:pt x="78" y="73"/>
                  <a:pt x="78" y="73"/>
                </a:cubicBezTo>
                <a:cubicBezTo>
                  <a:pt x="79" y="73"/>
                  <a:pt x="81" y="73"/>
                  <a:pt x="83" y="71"/>
                </a:cubicBezTo>
                <a:cubicBezTo>
                  <a:pt x="83" y="71"/>
                  <a:pt x="83" y="71"/>
                  <a:pt x="83" y="71"/>
                </a:cubicBezTo>
                <a:cubicBezTo>
                  <a:pt x="84" y="69"/>
                  <a:pt x="84" y="67"/>
                  <a:pt x="83" y="66"/>
                </a:cubicBezTo>
                <a:cubicBezTo>
                  <a:pt x="83" y="66"/>
                  <a:pt x="82" y="66"/>
                  <a:pt x="78" y="62"/>
                </a:cubicBezTo>
                <a:cubicBezTo>
                  <a:pt x="79" y="61"/>
                  <a:pt x="80" y="59"/>
                  <a:pt x="80" y="58"/>
                </a:cubicBezTo>
                <a:cubicBezTo>
                  <a:pt x="86" y="58"/>
                  <a:pt x="86" y="58"/>
                  <a:pt x="86" y="58"/>
                </a:cubicBezTo>
                <a:cubicBezTo>
                  <a:pt x="88" y="58"/>
                  <a:pt x="90" y="57"/>
                  <a:pt x="90" y="55"/>
                </a:cubicBezTo>
                <a:cubicBezTo>
                  <a:pt x="90" y="55"/>
                  <a:pt x="90" y="55"/>
                  <a:pt x="90" y="54"/>
                </a:cubicBezTo>
                <a:cubicBezTo>
                  <a:pt x="91" y="52"/>
                  <a:pt x="90" y="50"/>
                  <a:pt x="88" y="50"/>
                </a:cubicBezTo>
                <a:cubicBezTo>
                  <a:pt x="88" y="50"/>
                  <a:pt x="88" y="50"/>
                  <a:pt x="82" y="48"/>
                </a:cubicBezTo>
                <a:cubicBezTo>
                  <a:pt x="82" y="46"/>
                  <a:pt x="82" y="45"/>
                  <a:pt x="82" y="44"/>
                </a:cubicBezTo>
                <a:cubicBezTo>
                  <a:pt x="88" y="42"/>
                  <a:pt x="88" y="42"/>
                  <a:pt x="88" y="42"/>
                </a:cubicBezTo>
                <a:cubicBezTo>
                  <a:pt x="89" y="41"/>
                  <a:pt x="91" y="39"/>
                  <a:pt x="90" y="37"/>
                </a:cubicBezTo>
                <a:cubicBezTo>
                  <a:pt x="90" y="37"/>
                  <a:pt x="90" y="37"/>
                  <a:pt x="90" y="37"/>
                </a:cubicBezTo>
                <a:cubicBezTo>
                  <a:pt x="90" y="35"/>
                  <a:pt x="88" y="33"/>
                  <a:pt x="86" y="34"/>
                </a:cubicBezTo>
                <a:close/>
                <a:moveTo>
                  <a:pt x="63" y="42"/>
                </a:moveTo>
                <a:cubicBezTo>
                  <a:pt x="64" y="51"/>
                  <a:pt x="58" y="61"/>
                  <a:pt x="49" y="62"/>
                </a:cubicBezTo>
                <a:cubicBezTo>
                  <a:pt x="39" y="64"/>
                  <a:pt x="30" y="57"/>
                  <a:pt x="29" y="48"/>
                </a:cubicBezTo>
                <a:cubicBezTo>
                  <a:pt x="27" y="39"/>
                  <a:pt x="33" y="29"/>
                  <a:pt x="43" y="28"/>
                </a:cubicBezTo>
                <a:cubicBezTo>
                  <a:pt x="52" y="26"/>
                  <a:pt x="61" y="33"/>
                  <a:pt x="63" y="42"/>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425" name="Freeform 320"/>
          <p:cNvSpPr>
            <a:spLocks noEditPoints="1"/>
          </p:cNvSpPr>
          <p:nvPr/>
        </p:nvSpPr>
        <p:spPr bwMode="auto">
          <a:xfrm>
            <a:off x="1277844" y="2201400"/>
            <a:ext cx="178925" cy="178924"/>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30" name="TextBox 629"/>
          <p:cNvSpPr txBox="1"/>
          <p:nvPr/>
        </p:nvSpPr>
        <p:spPr>
          <a:xfrm>
            <a:off x="6131730" y="2874698"/>
            <a:ext cx="1813445" cy="732398"/>
          </a:xfrm>
          <a:prstGeom prst="rect">
            <a:avLst/>
          </a:prstGeom>
          <a:noFill/>
        </p:spPr>
        <p:txBody>
          <a:bodyPr wrap="square" lIns="179236" tIns="143388" rIns="179236" bIns="143388" rtlCol="0">
            <a:spAutoFit/>
          </a:bodyPr>
          <a:lstStyle/>
          <a:p>
            <a:pPr algn="ctr">
              <a:lnSpc>
                <a:spcPct val="90000"/>
              </a:lnSpc>
              <a:spcBef>
                <a:spcPts val="2352"/>
              </a:spcBef>
            </a:pPr>
            <a:r>
              <a:rPr lang="en-US" sz="1567" dirty="0">
                <a:solidFill>
                  <a:schemeClr val="bg1"/>
                </a:solidFill>
              </a:rPr>
              <a:t>Microsoft Azure Site Recovery</a:t>
            </a:r>
          </a:p>
        </p:txBody>
      </p:sp>
      <p:sp>
        <p:nvSpPr>
          <p:cNvPr id="631" name="TextBox 630"/>
          <p:cNvSpPr txBox="1"/>
          <p:nvPr/>
        </p:nvSpPr>
        <p:spPr>
          <a:xfrm>
            <a:off x="743800" y="2856260"/>
            <a:ext cx="3114837" cy="649321"/>
          </a:xfrm>
          <a:prstGeom prst="rect">
            <a:avLst/>
          </a:prstGeom>
          <a:noFill/>
        </p:spPr>
        <p:txBody>
          <a:bodyPr wrap="square" lIns="179236" tIns="143388" rIns="179236" bIns="143388" rtlCol="0">
            <a:spAutoFit/>
          </a:bodyPr>
          <a:lstStyle/>
          <a:p>
            <a:pPr algn="ctr">
              <a:lnSpc>
                <a:spcPct val="90000"/>
              </a:lnSpc>
              <a:spcBef>
                <a:spcPts val="2352"/>
              </a:spcBef>
            </a:pPr>
            <a:r>
              <a:rPr lang="en-US" sz="1371" dirty="0">
                <a:gradFill>
                  <a:gsLst>
                    <a:gs pos="2917">
                      <a:schemeClr val="tx1"/>
                    </a:gs>
                    <a:gs pos="30000">
                      <a:schemeClr val="tx1"/>
                    </a:gs>
                  </a:gsLst>
                  <a:lin ang="5400000" scaled="0"/>
                </a:gradFill>
              </a:rPr>
              <a:t>Customer 1</a:t>
            </a:r>
            <a:br>
              <a:rPr lang="en-US" sz="1371" dirty="0">
                <a:gradFill>
                  <a:gsLst>
                    <a:gs pos="2917">
                      <a:schemeClr val="tx1"/>
                    </a:gs>
                    <a:gs pos="30000">
                      <a:schemeClr val="tx1"/>
                    </a:gs>
                  </a:gsLst>
                  <a:lin ang="5400000" scaled="0"/>
                </a:gradFill>
              </a:rPr>
            </a:br>
            <a:r>
              <a:rPr lang="en-US" sz="1175" dirty="0">
                <a:gradFill>
                  <a:gsLst>
                    <a:gs pos="2917">
                      <a:schemeClr val="tx1"/>
                    </a:gs>
                    <a:gs pos="30000">
                      <a:schemeClr val="tx1"/>
                    </a:gs>
                  </a:gsLst>
                  <a:lin ang="5400000" scaled="0"/>
                </a:gradFill>
              </a:rPr>
              <a:t>Source: VMware VMs &amp; Physical Servers</a:t>
            </a:r>
          </a:p>
        </p:txBody>
      </p:sp>
      <p:sp>
        <p:nvSpPr>
          <p:cNvPr id="635" name="Freeform 320"/>
          <p:cNvSpPr>
            <a:spLocks noEditPoints="1"/>
          </p:cNvSpPr>
          <p:nvPr/>
        </p:nvSpPr>
        <p:spPr bwMode="auto">
          <a:xfrm>
            <a:off x="1277689" y="2408232"/>
            <a:ext cx="179236" cy="179236"/>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37" name="Freeform 320"/>
          <p:cNvSpPr>
            <a:spLocks noEditPoints="1"/>
          </p:cNvSpPr>
          <p:nvPr/>
        </p:nvSpPr>
        <p:spPr bwMode="auto">
          <a:xfrm>
            <a:off x="1277845" y="2615377"/>
            <a:ext cx="179236" cy="179236"/>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39" name="Freeform 320"/>
          <p:cNvSpPr>
            <a:spLocks noEditPoints="1"/>
          </p:cNvSpPr>
          <p:nvPr/>
        </p:nvSpPr>
        <p:spPr bwMode="auto">
          <a:xfrm>
            <a:off x="1966241" y="2199284"/>
            <a:ext cx="178925" cy="178924"/>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40" name="Freeform 320"/>
          <p:cNvSpPr>
            <a:spLocks noEditPoints="1"/>
          </p:cNvSpPr>
          <p:nvPr/>
        </p:nvSpPr>
        <p:spPr bwMode="auto">
          <a:xfrm>
            <a:off x="1966085" y="2406117"/>
            <a:ext cx="179236" cy="179236"/>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41" name="Freeform 320"/>
          <p:cNvSpPr>
            <a:spLocks noEditPoints="1"/>
          </p:cNvSpPr>
          <p:nvPr/>
        </p:nvSpPr>
        <p:spPr bwMode="auto">
          <a:xfrm>
            <a:off x="1966240" y="2613261"/>
            <a:ext cx="179236" cy="179236"/>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42" name="Freeform 320"/>
          <p:cNvSpPr>
            <a:spLocks noEditPoints="1"/>
          </p:cNvSpPr>
          <p:nvPr/>
        </p:nvSpPr>
        <p:spPr bwMode="auto">
          <a:xfrm>
            <a:off x="1287646" y="4108113"/>
            <a:ext cx="178925" cy="178924"/>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43" name="Freeform 320"/>
          <p:cNvSpPr>
            <a:spLocks noEditPoints="1"/>
          </p:cNvSpPr>
          <p:nvPr/>
        </p:nvSpPr>
        <p:spPr bwMode="auto">
          <a:xfrm>
            <a:off x="1287490" y="4314946"/>
            <a:ext cx="179236" cy="179236"/>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44" name="Freeform 320"/>
          <p:cNvSpPr>
            <a:spLocks noEditPoints="1"/>
          </p:cNvSpPr>
          <p:nvPr/>
        </p:nvSpPr>
        <p:spPr bwMode="auto">
          <a:xfrm>
            <a:off x="1287646" y="4522090"/>
            <a:ext cx="179236" cy="179236"/>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45" name="Freeform 320"/>
          <p:cNvSpPr>
            <a:spLocks noEditPoints="1"/>
          </p:cNvSpPr>
          <p:nvPr/>
        </p:nvSpPr>
        <p:spPr bwMode="auto">
          <a:xfrm>
            <a:off x="1969862" y="4113559"/>
            <a:ext cx="178925" cy="178924"/>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46" name="Freeform 320"/>
          <p:cNvSpPr>
            <a:spLocks noEditPoints="1"/>
          </p:cNvSpPr>
          <p:nvPr/>
        </p:nvSpPr>
        <p:spPr bwMode="auto">
          <a:xfrm>
            <a:off x="1969707" y="4320392"/>
            <a:ext cx="179236" cy="179236"/>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47" name="Freeform 320"/>
          <p:cNvSpPr>
            <a:spLocks noEditPoints="1"/>
          </p:cNvSpPr>
          <p:nvPr/>
        </p:nvSpPr>
        <p:spPr bwMode="auto">
          <a:xfrm>
            <a:off x="1969862" y="4527535"/>
            <a:ext cx="179236" cy="179236"/>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19" name="Freeform 195"/>
          <p:cNvSpPr>
            <a:spLocks/>
          </p:cNvSpPr>
          <p:nvPr/>
        </p:nvSpPr>
        <p:spPr bwMode="auto">
          <a:xfrm>
            <a:off x="2198411" y="4591189"/>
            <a:ext cx="799758" cy="510324"/>
          </a:xfrm>
          <a:custGeom>
            <a:avLst/>
            <a:gdLst>
              <a:gd name="T0" fmla="*/ 103 w 266"/>
              <a:gd name="T1" fmla="*/ 194 h 196"/>
              <a:gd name="T2" fmla="*/ 224 w 266"/>
              <a:gd name="T3" fmla="*/ 162 h 196"/>
              <a:gd name="T4" fmla="*/ 258 w 266"/>
              <a:gd name="T5" fmla="*/ 132 h 196"/>
              <a:gd name="T6" fmla="*/ 266 w 266"/>
              <a:gd name="T7" fmla="*/ 100 h 196"/>
              <a:gd name="T8" fmla="*/ 222 w 266"/>
              <a:gd name="T9" fmla="*/ 12 h 196"/>
              <a:gd name="T10" fmla="*/ 216 w 266"/>
              <a:gd name="T11" fmla="*/ 0 h 196"/>
              <a:gd name="T12" fmla="*/ 176 w 266"/>
              <a:gd name="T13" fmla="*/ 35 h 196"/>
              <a:gd name="T14" fmla="*/ 154 w 266"/>
              <a:gd name="T15" fmla="*/ 31 h 196"/>
              <a:gd name="T16" fmla="*/ 84 w 266"/>
              <a:gd name="T17" fmla="*/ 96 h 196"/>
              <a:gd name="T18" fmla="*/ 76 w 266"/>
              <a:gd name="T19" fmla="*/ 96 h 196"/>
              <a:gd name="T20" fmla="*/ 0 w 266"/>
              <a:gd name="T21" fmla="*/ 156 h 196"/>
              <a:gd name="T22" fmla="*/ 103 w 266"/>
              <a:gd name="T23" fmla="*/ 19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196">
                <a:moveTo>
                  <a:pt x="103" y="194"/>
                </a:moveTo>
                <a:cubicBezTo>
                  <a:pt x="145" y="196"/>
                  <a:pt x="189" y="183"/>
                  <a:pt x="224" y="162"/>
                </a:cubicBezTo>
                <a:cubicBezTo>
                  <a:pt x="238" y="154"/>
                  <a:pt x="251" y="143"/>
                  <a:pt x="258" y="132"/>
                </a:cubicBezTo>
                <a:cubicBezTo>
                  <a:pt x="264" y="121"/>
                  <a:pt x="266" y="114"/>
                  <a:pt x="266" y="100"/>
                </a:cubicBezTo>
                <a:cubicBezTo>
                  <a:pt x="265" y="72"/>
                  <a:pt x="243" y="38"/>
                  <a:pt x="222" y="12"/>
                </a:cubicBezTo>
                <a:cubicBezTo>
                  <a:pt x="219" y="9"/>
                  <a:pt x="217" y="5"/>
                  <a:pt x="216" y="0"/>
                </a:cubicBezTo>
                <a:cubicBezTo>
                  <a:pt x="199" y="7"/>
                  <a:pt x="185" y="19"/>
                  <a:pt x="176" y="35"/>
                </a:cubicBezTo>
                <a:cubicBezTo>
                  <a:pt x="168" y="31"/>
                  <a:pt x="162" y="31"/>
                  <a:pt x="154" y="31"/>
                </a:cubicBezTo>
                <a:cubicBezTo>
                  <a:pt x="115" y="31"/>
                  <a:pt x="84" y="59"/>
                  <a:pt x="84" y="96"/>
                </a:cubicBezTo>
                <a:cubicBezTo>
                  <a:pt x="76" y="96"/>
                  <a:pt x="76" y="96"/>
                  <a:pt x="76" y="96"/>
                </a:cubicBezTo>
                <a:cubicBezTo>
                  <a:pt x="39" y="96"/>
                  <a:pt x="8" y="121"/>
                  <a:pt x="0" y="156"/>
                </a:cubicBezTo>
                <a:cubicBezTo>
                  <a:pt x="32" y="174"/>
                  <a:pt x="66" y="191"/>
                  <a:pt x="103" y="194"/>
                </a:cubicBezTo>
                <a:close/>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94" name="Freeform 156"/>
          <p:cNvSpPr>
            <a:spLocks/>
          </p:cNvSpPr>
          <p:nvPr/>
        </p:nvSpPr>
        <p:spPr bwMode="auto">
          <a:xfrm>
            <a:off x="3335500" y="4507312"/>
            <a:ext cx="505657" cy="371853"/>
          </a:xfrm>
          <a:custGeom>
            <a:avLst/>
            <a:gdLst>
              <a:gd name="T0" fmla="*/ 76 w 195"/>
              <a:gd name="T1" fmla="*/ 141 h 143"/>
              <a:gd name="T2" fmla="*/ 164 w 195"/>
              <a:gd name="T3" fmla="*/ 118 h 143"/>
              <a:gd name="T4" fmla="*/ 189 w 195"/>
              <a:gd name="T5" fmla="*/ 96 h 143"/>
              <a:gd name="T6" fmla="*/ 194 w 195"/>
              <a:gd name="T7" fmla="*/ 73 h 143"/>
              <a:gd name="T8" fmla="*/ 163 w 195"/>
              <a:gd name="T9" fmla="*/ 9 h 143"/>
              <a:gd name="T10" fmla="*/ 158 w 195"/>
              <a:gd name="T11" fmla="*/ 0 h 143"/>
              <a:gd name="T12" fmla="*/ 129 w 195"/>
              <a:gd name="T13" fmla="*/ 25 h 143"/>
              <a:gd name="T14" fmla="*/ 113 w 195"/>
              <a:gd name="T15" fmla="*/ 22 h 143"/>
              <a:gd name="T16" fmla="*/ 62 w 195"/>
              <a:gd name="T17" fmla="*/ 70 h 143"/>
              <a:gd name="T18" fmla="*/ 56 w 195"/>
              <a:gd name="T19" fmla="*/ 70 h 143"/>
              <a:gd name="T20" fmla="*/ 0 w 195"/>
              <a:gd name="T21" fmla="*/ 113 h 143"/>
              <a:gd name="T22" fmla="*/ 76 w 195"/>
              <a:gd name="T23" fmla="*/ 14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143">
                <a:moveTo>
                  <a:pt x="76" y="141"/>
                </a:moveTo>
                <a:cubicBezTo>
                  <a:pt x="106" y="143"/>
                  <a:pt x="138" y="133"/>
                  <a:pt x="164" y="118"/>
                </a:cubicBezTo>
                <a:cubicBezTo>
                  <a:pt x="174" y="112"/>
                  <a:pt x="184" y="104"/>
                  <a:pt x="189" y="96"/>
                </a:cubicBezTo>
                <a:cubicBezTo>
                  <a:pt x="194" y="88"/>
                  <a:pt x="195" y="83"/>
                  <a:pt x="194" y="73"/>
                </a:cubicBezTo>
                <a:cubicBezTo>
                  <a:pt x="194" y="52"/>
                  <a:pt x="178" y="27"/>
                  <a:pt x="163" y="9"/>
                </a:cubicBezTo>
                <a:cubicBezTo>
                  <a:pt x="161" y="6"/>
                  <a:pt x="159" y="3"/>
                  <a:pt x="158" y="0"/>
                </a:cubicBezTo>
                <a:cubicBezTo>
                  <a:pt x="146" y="4"/>
                  <a:pt x="135" y="14"/>
                  <a:pt x="129" y="25"/>
                </a:cubicBezTo>
                <a:cubicBezTo>
                  <a:pt x="123" y="22"/>
                  <a:pt x="119" y="22"/>
                  <a:pt x="113" y="22"/>
                </a:cubicBezTo>
                <a:cubicBezTo>
                  <a:pt x="84" y="22"/>
                  <a:pt x="62" y="43"/>
                  <a:pt x="62" y="70"/>
                </a:cubicBezTo>
                <a:cubicBezTo>
                  <a:pt x="56" y="70"/>
                  <a:pt x="56" y="70"/>
                  <a:pt x="56" y="70"/>
                </a:cubicBezTo>
                <a:cubicBezTo>
                  <a:pt x="28" y="70"/>
                  <a:pt x="6" y="88"/>
                  <a:pt x="0" y="113"/>
                </a:cubicBezTo>
                <a:cubicBezTo>
                  <a:pt x="23" y="127"/>
                  <a:pt x="49" y="140"/>
                  <a:pt x="76" y="141"/>
                </a:cubicBezTo>
                <a:close/>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95" name="Freeform 157"/>
          <p:cNvSpPr>
            <a:spLocks/>
          </p:cNvSpPr>
          <p:nvPr/>
        </p:nvSpPr>
        <p:spPr bwMode="auto">
          <a:xfrm>
            <a:off x="2829149" y="4576912"/>
            <a:ext cx="485429" cy="390522"/>
          </a:xfrm>
          <a:custGeom>
            <a:avLst/>
            <a:gdLst>
              <a:gd name="T0" fmla="*/ 25 w 187"/>
              <a:gd name="T1" fmla="*/ 88 h 150"/>
              <a:gd name="T2" fmla="*/ 99 w 187"/>
              <a:gd name="T3" fmla="*/ 143 h 150"/>
              <a:gd name="T4" fmla="*/ 131 w 187"/>
              <a:gd name="T5" fmla="*/ 148 h 150"/>
              <a:gd name="T6" fmla="*/ 153 w 187"/>
              <a:gd name="T7" fmla="*/ 138 h 150"/>
              <a:gd name="T8" fmla="*/ 183 w 187"/>
              <a:gd name="T9" fmla="*/ 74 h 150"/>
              <a:gd name="T10" fmla="*/ 187 w 187"/>
              <a:gd name="T11" fmla="*/ 64 h 150"/>
              <a:gd name="T12" fmla="*/ 149 w 187"/>
              <a:gd name="T13" fmla="*/ 57 h 150"/>
              <a:gd name="T14" fmla="*/ 142 w 187"/>
              <a:gd name="T15" fmla="*/ 43 h 150"/>
              <a:gd name="T16" fmla="*/ 72 w 187"/>
              <a:gd name="T17" fmla="*/ 33 h 150"/>
              <a:gd name="T18" fmla="*/ 68 w 187"/>
              <a:gd name="T19" fmla="*/ 28 h 150"/>
              <a:gd name="T20" fmla="*/ 0 w 187"/>
              <a:gd name="T21" fmla="*/ 12 h 150"/>
              <a:gd name="T22" fmla="*/ 25 w 187"/>
              <a:gd name="T23" fmla="*/ 8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150">
                <a:moveTo>
                  <a:pt x="25" y="88"/>
                </a:moveTo>
                <a:cubicBezTo>
                  <a:pt x="43" y="113"/>
                  <a:pt x="71" y="132"/>
                  <a:pt x="99" y="143"/>
                </a:cubicBezTo>
                <a:cubicBezTo>
                  <a:pt x="109" y="147"/>
                  <a:pt x="122" y="150"/>
                  <a:pt x="131" y="148"/>
                </a:cubicBezTo>
                <a:cubicBezTo>
                  <a:pt x="141" y="147"/>
                  <a:pt x="145" y="145"/>
                  <a:pt x="153" y="138"/>
                </a:cubicBezTo>
                <a:cubicBezTo>
                  <a:pt x="168" y="125"/>
                  <a:pt x="178" y="97"/>
                  <a:pt x="183" y="74"/>
                </a:cubicBezTo>
                <a:cubicBezTo>
                  <a:pt x="184" y="70"/>
                  <a:pt x="185" y="67"/>
                  <a:pt x="187" y="64"/>
                </a:cubicBezTo>
                <a:cubicBezTo>
                  <a:pt x="176" y="58"/>
                  <a:pt x="162" y="55"/>
                  <a:pt x="149" y="57"/>
                </a:cubicBezTo>
                <a:cubicBezTo>
                  <a:pt x="148" y="51"/>
                  <a:pt x="146" y="47"/>
                  <a:pt x="142" y="43"/>
                </a:cubicBezTo>
                <a:cubicBezTo>
                  <a:pt x="124" y="20"/>
                  <a:pt x="93" y="16"/>
                  <a:pt x="72" y="33"/>
                </a:cubicBezTo>
                <a:cubicBezTo>
                  <a:pt x="68" y="28"/>
                  <a:pt x="68" y="28"/>
                  <a:pt x="68" y="28"/>
                </a:cubicBezTo>
                <a:cubicBezTo>
                  <a:pt x="51" y="7"/>
                  <a:pt x="23" y="0"/>
                  <a:pt x="0" y="12"/>
                </a:cubicBezTo>
                <a:cubicBezTo>
                  <a:pt x="4" y="38"/>
                  <a:pt x="10" y="66"/>
                  <a:pt x="25" y="88"/>
                </a:cubicBezTo>
                <a:close/>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32" name="TextBox 631"/>
          <p:cNvSpPr txBox="1"/>
          <p:nvPr/>
        </p:nvSpPr>
        <p:spPr>
          <a:xfrm>
            <a:off x="743800" y="4767073"/>
            <a:ext cx="3114837" cy="649321"/>
          </a:xfrm>
          <a:prstGeom prst="rect">
            <a:avLst/>
          </a:prstGeom>
          <a:noFill/>
        </p:spPr>
        <p:txBody>
          <a:bodyPr wrap="square" lIns="179236" tIns="143388" rIns="179236" bIns="143388" rtlCol="0">
            <a:spAutoFit/>
          </a:bodyPr>
          <a:lstStyle/>
          <a:p>
            <a:pPr algn="ctr">
              <a:lnSpc>
                <a:spcPct val="90000"/>
              </a:lnSpc>
              <a:spcBef>
                <a:spcPts val="2352"/>
              </a:spcBef>
            </a:pPr>
            <a:r>
              <a:rPr lang="en-US" sz="1371" dirty="0">
                <a:gradFill>
                  <a:gsLst>
                    <a:gs pos="2917">
                      <a:schemeClr val="tx1"/>
                    </a:gs>
                    <a:gs pos="30000">
                      <a:schemeClr val="tx1"/>
                    </a:gs>
                  </a:gsLst>
                  <a:lin ang="5400000" scaled="0"/>
                </a:gradFill>
              </a:rPr>
              <a:t>Customer 2</a:t>
            </a:r>
            <a:br>
              <a:rPr lang="en-US" sz="1371" dirty="0">
                <a:gradFill>
                  <a:gsLst>
                    <a:gs pos="2917">
                      <a:schemeClr val="tx1"/>
                    </a:gs>
                    <a:gs pos="30000">
                      <a:schemeClr val="tx1"/>
                    </a:gs>
                  </a:gsLst>
                  <a:lin ang="5400000" scaled="0"/>
                </a:gradFill>
              </a:rPr>
            </a:br>
            <a:r>
              <a:rPr lang="en-US" sz="1175" dirty="0">
                <a:gradFill>
                  <a:gsLst>
                    <a:gs pos="2917">
                      <a:schemeClr val="tx1"/>
                    </a:gs>
                    <a:gs pos="30000">
                      <a:schemeClr val="tx1"/>
                    </a:gs>
                  </a:gsLst>
                  <a:lin ang="5400000" scaled="0"/>
                </a:gradFill>
              </a:rPr>
              <a:t>Source: VMware VMs &amp; Physical Servers</a:t>
            </a:r>
          </a:p>
        </p:txBody>
      </p:sp>
      <p:sp>
        <p:nvSpPr>
          <p:cNvPr id="309" name="Freeform 151"/>
          <p:cNvSpPr>
            <a:spLocks/>
          </p:cNvSpPr>
          <p:nvPr/>
        </p:nvSpPr>
        <p:spPr bwMode="auto">
          <a:xfrm>
            <a:off x="2718736" y="1856093"/>
            <a:ext cx="563223" cy="32674"/>
          </a:xfrm>
          <a:custGeom>
            <a:avLst/>
            <a:gdLst>
              <a:gd name="T0" fmla="*/ 217 w 217"/>
              <a:gd name="T1" fmla="*/ 13 h 13"/>
              <a:gd name="T2" fmla="*/ 217 w 217"/>
              <a:gd name="T3" fmla="*/ 9 h 13"/>
              <a:gd name="T4" fmla="*/ 208 w 217"/>
              <a:gd name="T5" fmla="*/ 0 h 13"/>
              <a:gd name="T6" fmla="*/ 8 w 217"/>
              <a:gd name="T7" fmla="*/ 0 h 13"/>
              <a:gd name="T8" fmla="*/ 0 w 217"/>
              <a:gd name="T9" fmla="*/ 9 h 13"/>
              <a:gd name="T10" fmla="*/ 0 w 217"/>
              <a:gd name="T11" fmla="*/ 13 h 13"/>
              <a:gd name="T12" fmla="*/ 217 w 2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17" h="13">
                <a:moveTo>
                  <a:pt x="217" y="13"/>
                </a:moveTo>
                <a:cubicBezTo>
                  <a:pt x="217" y="12"/>
                  <a:pt x="217" y="10"/>
                  <a:pt x="217" y="9"/>
                </a:cubicBezTo>
                <a:cubicBezTo>
                  <a:pt x="217" y="4"/>
                  <a:pt x="213" y="0"/>
                  <a:pt x="208" y="0"/>
                </a:cubicBezTo>
                <a:cubicBezTo>
                  <a:pt x="208" y="0"/>
                  <a:pt x="208" y="0"/>
                  <a:pt x="8" y="0"/>
                </a:cubicBezTo>
                <a:cubicBezTo>
                  <a:pt x="4" y="0"/>
                  <a:pt x="0" y="4"/>
                  <a:pt x="0" y="9"/>
                </a:cubicBezTo>
                <a:cubicBezTo>
                  <a:pt x="0" y="9"/>
                  <a:pt x="0" y="9"/>
                  <a:pt x="0" y="13"/>
                </a:cubicBezTo>
                <a:lnTo>
                  <a:pt x="217" y="13"/>
                </a:lnTo>
                <a:close/>
              </a:path>
            </a:pathLst>
          </a:custGeom>
          <a:solidFill>
            <a:srgbClr val="B8D5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81" name="Freeform 130"/>
          <p:cNvSpPr>
            <a:spLocks/>
          </p:cNvSpPr>
          <p:nvPr/>
        </p:nvSpPr>
        <p:spPr bwMode="auto">
          <a:xfrm>
            <a:off x="2940667" y="4513415"/>
            <a:ext cx="690804" cy="510324"/>
          </a:xfrm>
          <a:custGeom>
            <a:avLst/>
            <a:gdLst>
              <a:gd name="T0" fmla="*/ 103 w 266"/>
              <a:gd name="T1" fmla="*/ 193 h 196"/>
              <a:gd name="T2" fmla="*/ 224 w 266"/>
              <a:gd name="T3" fmla="*/ 161 h 196"/>
              <a:gd name="T4" fmla="*/ 258 w 266"/>
              <a:gd name="T5" fmla="*/ 132 h 196"/>
              <a:gd name="T6" fmla="*/ 266 w 266"/>
              <a:gd name="T7" fmla="*/ 100 h 196"/>
              <a:gd name="T8" fmla="*/ 222 w 266"/>
              <a:gd name="T9" fmla="*/ 12 h 196"/>
              <a:gd name="T10" fmla="*/ 216 w 266"/>
              <a:gd name="T11" fmla="*/ 0 h 196"/>
              <a:gd name="T12" fmla="*/ 176 w 266"/>
              <a:gd name="T13" fmla="*/ 34 h 196"/>
              <a:gd name="T14" fmla="*/ 154 w 266"/>
              <a:gd name="T15" fmla="*/ 30 h 196"/>
              <a:gd name="T16" fmla="*/ 84 w 266"/>
              <a:gd name="T17" fmla="*/ 96 h 196"/>
              <a:gd name="T18" fmla="*/ 76 w 266"/>
              <a:gd name="T19" fmla="*/ 96 h 196"/>
              <a:gd name="T20" fmla="*/ 0 w 266"/>
              <a:gd name="T21" fmla="*/ 155 h 196"/>
              <a:gd name="T22" fmla="*/ 103 w 266"/>
              <a:gd name="T23" fmla="*/ 19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196">
                <a:moveTo>
                  <a:pt x="103" y="193"/>
                </a:moveTo>
                <a:cubicBezTo>
                  <a:pt x="145" y="196"/>
                  <a:pt x="189" y="182"/>
                  <a:pt x="224" y="161"/>
                </a:cubicBezTo>
                <a:cubicBezTo>
                  <a:pt x="238" y="153"/>
                  <a:pt x="251" y="142"/>
                  <a:pt x="258" y="132"/>
                </a:cubicBezTo>
                <a:cubicBezTo>
                  <a:pt x="264" y="120"/>
                  <a:pt x="266" y="113"/>
                  <a:pt x="266" y="100"/>
                </a:cubicBezTo>
                <a:cubicBezTo>
                  <a:pt x="265" y="71"/>
                  <a:pt x="243" y="37"/>
                  <a:pt x="222" y="12"/>
                </a:cubicBezTo>
                <a:cubicBezTo>
                  <a:pt x="219" y="8"/>
                  <a:pt x="217" y="4"/>
                  <a:pt x="216" y="0"/>
                </a:cubicBezTo>
                <a:cubicBezTo>
                  <a:pt x="199" y="6"/>
                  <a:pt x="185" y="18"/>
                  <a:pt x="176" y="34"/>
                </a:cubicBezTo>
                <a:cubicBezTo>
                  <a:pt x="168" y="30"/>
                  <a:pt x="162" y="30"/>
                  <a:pt x="154" y="30"/>
                </a:cubicBezTo>
                <a:cubicBezTo>
                  <a:pt x="115" y="30"/>
                  <a:pt x="84" y="58"/>
                  <a:pt x="84" y="96"/>
                </a:cubicBezTo>
                <a:cubicBezTo>
                  <a:pt x="76" y="96"/>
                  <a:pt x="76" y="96"/>
                  <a:pt x="76" y="96"/>
                </a:cubicBezTo>
                <a:cubicBezTo>
                  <a:pt x="39" y="96"/>
                  <a:pt x="8" y="120"/>
                  <a:pt x="0" y="155"/>
                </a:cubicBezTo>
                <a:cubicBezTo>
                  <a:pt x="32" y="173"/>
                  <a:pt x="66" y="191"/>
                  <a:pt x="103" y="193"/>
                </a:cubicBezTo>
                <a:close/>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82" name="Freeform 151"/>
          <p:cNvSpPr>
            <a:spLocks/>
          </p:cNvSpPr>
          <p:nvPr/>
        </p:nvSpPr>
        <p:spPr bwMode="auto">
          <a:xfrm>
            <a:off x="2727685" y="3787110"/>
            <a:ext cx="563223" cy="32674"/>
          </a:xfrm>
          <a:custGeom>
            <a:avLst/>
            <a:gdLst>
              <a:gd name="T0" fmla="*/ 217 w 217"/>
              <a:gd name="T1" fmla="*/ 13 h 13"/>
              <a:gd name="T2" fmla="*/ 217 w 217"/>
              <a:gd name="T3" fmla="*/ 9 h 13"/>
              <a:gd name="T4" fmla="*/ 208 w 217"/>
              <a:gd name="T5" fmla="*/ 0 h 13"/>
              <a:gd name="T6" fmla="*/ 8 w 217"/>
              <a:gd name="T7" fmla="*/ 0 h 13"/>
              <a:gd name="T8" fmla="*/ 0 w 217"/>
              <a:gd name="T9" fmla="*/ 9 h 13"/>
              <a:gd name="T10" fmla="*/ 0 w 217"/>
              <a:gd name="T11" fmla="*/ 13 h 13"/>
              <a:gd name="T12" fmla="*/ 217 w 2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17" h="13">
                <a:moveTo>
                  <a:pt x="217" y="13"/>
                </a:moveTo>
                <a:cubicBezTo>
                  <a:pt x="217" y="12"/>
                  <a:pt x="217" y="10"/>
                  <a:pt x="217" y="9"/>
                </a:cubicBezTo>
                <a:cubicBezTo>
                  <a:pt x="217" y="4"/>
                  <a:pt x="213" y="0"/>
                  <a:pt x="208" y="0"/>
                </a:cubicBezTo>
                <a:cubicBezTo>
                  <a:pt x="208" y="0"/>
                  <a:pt x="208" y="0"/>
                  <a:pt x="8" y="0"/>
                </a:cubicBezTo>
                <a:cubicBezTo>
                  <a:pt x="4" y="0"/>
                  <a:pt x="0" y="4"/>
                  <a:pt x="0" y="9"/>
                </a:cubicBezTo>
                <a:cubicBezTo>
                  <a:pt x="0" y="9"/>
                  <a:pt x="0" y="9"/>
                  <a:pt x="0" y="13"/>
                </a:cubicBezTo>
                <a:lnTo>
                  <a:pt x="217" y="13"/>
                </a:lnTo>
                <a:close/>
              </a:path>
            </a:pathLst>
          </a:custGeom>
          <a:solidFill>
            <a:srgbClr val="B8D5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21" name="TextBox 20"/>
          <p:cNvSpPr txBox="1"/>
          <p:nvPr/>
        </p:nvSpPr>
        <p:spPr>
          <a:xfrm>
            <a:off x="8717718" y="2497786"/>
            <a:ext cx="2668840" cy="621886"/>
          </a:xfrm>
          <a:prstGeom prst="rect">
            <a:avLst/>
          </a:prstGeom>
          <a:noFill/>
        </p:spPr>
        <p:txBody>
          <a:bodyPr wrap="square" lIns="179236" tIns="143388" rIns="179236" bIns="143388" rtlCol="0">
            <a:spAutoFit/>
          </a:bodyPr>
          <a:lstStyle/>
          <a:p>
            <a:pPr>
              <a:lnSpc>
                <a:spcPct val="90000"/>
              </a:lnSpc>
              <a:spcAft>
                <a:spcPts val="588"/>
              </a:spcAft>
            </a:pPr>
            <a:r>
              <a:rPr lang="en-US" sz="2352" dirty="0">
                <a:solidFill>
                  <a:schemeClr val="bg1"/>
                </a:solidFill>
              </a:rPr>
              <a:t>Azure</a:t>
            </a:r>
          </a:p>
        </p:txBody>
      </p:sp>
      <p:sp>
        <p:nvSpPr>
          <p:cNvPr id="22" name="TextBox 21"/>
          <p:cNvSpPr txBox="1"/>
          <p:nvPr/>
        </p:nvSpPr>
        <p:spPr>
          <a:xfrm>
            <a:off x="6906663" y="4927126"/>
            <a:ext cx="5034582" cy="684962"/>
          </a:xfrm>
          <a:prstGeom prst="rect">
            <a:avLst/>
          </a:prstGeom>
          <a:noFill/>
        </p:spPr>
        <p:txBody>
          <a:bodyPr wrap="square" lIns="179236" tIns="143388" rIns="179236" bIns="143388" rtlCol="0">
            <a:spAutoFit/>
          </a:bodyPr>
          <a:lstStyle/>
          <a:p>
            <a:pPr>
              <a:lnSpc>
                <a:spcPct val="90000"/>
              </a:lnSpc>
              <a:spcAft>
                <a:spcPts val="588"/>
              </a:spcAft>
            </a:pPr>
            <a:r>
              <a:rPr lang="en-US" sz="1400" dirty="0">
                <a:gradFill>
                  <a:gsLst>
                    <a:gs pos="2917">
                      <a:schemeClr val="tx1"/>
                    </a:gs>
                    <a:gs pos="30000">
                      <a:schemeClr val="tx1"/>
                    </a:gs>
                  </a:gsLst>
                  <a:lin ang="5400000" scaled="0"/>
                </a:gradFill>
              </a:rPr>
              <a:t>ASR PAAS Service. Data replicates to customer storage accounts. No Infra /Appliance VM needed in Azure</a:t>
            </a:r>
          </a:p>
        </p:txBody>
      </p:sp>
      <p:sp>
        <p:nvSpPr>
          <p:cNvPr id="4" name="TextBox 3"/>
          <p:cNvSpPr txBox="1"/>
          <p:nvPr/>
        </p:nvSpPr>
        <p:spPr>
          <a:xfrm>
            <a:off x="2224342" y="6607474"/>
            <a:ext cx="3907385" cy="606153"/>
          </a:xfrm>
          <a:prstGeom prst="rect">
            <a:avLst/>
          </a:prstGeom>
          <a:noFill/>
        </p:spPr>
        <p:txBody>
          <a:bodyPr wrap="square" lIns="182830" tIns="146264" rIns="182830" bIns="146264" rtlCol="0">
            <a:spAutoFit/>
          </a:bodyPr>
          <a:lstStyle/>
          <a:p>
            <a:pPr>
              <a:lnSpc>
                <a:spcPct val="90000"/>
              </a:lnSpc>
              <a:spcAft>
                <a:spcPts val="600"/>
              </a:spcAft>
            </a:pPr>
            <a:r>
              <a:rPr lang="en-US" sz="1100" dirty="0">
                <a:gradFill>
                  <a:gsLst>
                    <a:gs pos="2917">
                      <a:schemeClr val="tx1"/>
                    </a:gs>
                    <a:gs pos="30000">
                      <a:schemeClr val="tx1"/>
                    </a:gs>
                  </a:gsLst>
                  <a:lin ang="5400000" scaled="0"/>
                </a:gradFill>
              </a:rPr>
              <a:t>PS and CS can be co-located on same VM for up to 200 VM replication</a:t>
            </a:r>
          </a:p>
        </p:txBody>
      </p:sp>
    </p:spTree>
    <p:extLst>
      <p:ext uri="{BB962C8B-B14F-4D97-AF65-F5344CB8AC3E}">
        <p14:creationId xmlns:p14="http://schemas.microsoft.com/office/powerpoint/2010/main" val="454661177"/>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3815007" y="4467237"/>
            <a:ext cx="4145008" cy="2229875"/>
            <a:chOff x="2862001" y="3179135"/>
            <a:chExt cx="3109566" cy="1672842"/>
          </a:xfrm>
        </p:grpSpPr>
        <p:cxnSp>
          <p:nvCxnSpPr>
            <p:cNvPr id="40" name="Straight Connector 39"/>
            <p:cNvCxnSpPr/>
            <p:nvPr/>
          </p:nvCxnSpPr>
          <p:spPr>
            <a:xfrm flipH="1">
              <a:off x="4619960" y="3787921"/>
              <a:ext cx="643535" cy="453262"/>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10" idx="0"/>
            </p:cNvCxnSpPr>
            <p:nvPr/>
          </p:nvCxnSpPr>
          <p:spPr>
            <a:xfrm>
              <a:off x="4388164" y="3913079"/>
              <a:ext cx="2886" cy="268336"/>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609902" y="3758501"/>
              <a:ext cx="581098" cy="455523"/>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Freeform 207"/>
            <p:cNvSpPr>
              <a:spLocks noEditPoints="1"/>
            </p:cNvSpPr>
            <p:nvPr/>
          </p:nvSpPr>
          <p:spPr bwMode="gray">
            <a:xfrm>
              <a:off x="3916948" y="3190355"/>
              <a:ext cx="999672" cy="76676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a:extLst/>
          </p:spPr>
          <p:txBody>
            <a:bodyPr vert="horz" wrap="square" lIns="914162" tIns="0" rIns="0" bIns="210257" numCol="1" anchor="b" anchorCtr="0" compatLnSpc="1">
              <a:prstTxWarp prst="textNoShape">
                <a:avLst/>
              </a:prstTxWarp>
            </a:bodyPr>
            <a:lstStyle/>
            <a:p>
              <a:endParaRPr lang="en-US" sz="1400" dirty="0">
                <a:solidFill>
                  <a:srgbClr val="EFEFEF"/>
                </a:solidFill>
              </a:endParaRPr>
            </a:p>
          </p:txBody>
        </p:sp>
        <p:sp>
          <p:nvSpPr>
            <p:cNvPr id="9" name="Freeform 207"/>
            <p:cNvSpPr>
              <a:spLocks noEditPoints="1"/>
            </p:cNvSpPr>
            <p:nvPr/>
          </p:nvSpPr>
          <p:spPr bwMode="gray">
            <a:xfrm>
              <a:off x="2862001" y="3179135"/>
              <a:ext cx="999672" cy="76676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a:extLst/>
          </p:spPr>
          <p:txBody>
            <a:bodyPr vert="horz" wrap="square" lIns="914162" tIns="0" rIns="0" bIns="210257" numCol="1" anchor="b" anchorCtr="0" compatLnSpc="1">
              <a:prstTxWarp prst="textNoShape">
                <a:avLst/>
              </a:prstTxWarp>
            </a:bodyPr>
            <a:lstStyle/>
            <a:p>
              <a:endParaRPr lang="en-US" sz="1400" dirty="0">
                <a:solidFill>
                  <a:srgbClr val="EFEFEF"/>
                </a:solidFill>
              </a:endParaRPr>
            </a:p>
          </p:txBody>
        </p:sp>
        <p:pic>
          <p:nvPicPr>
            <p:cNvPr id="10" name="Hyper-V logo"/>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075074" y="4181415"/>
              <a:ext cx="631952" cy="670562"/>
            </a:xfrm>
            <a:prstGeom prst="rect">
              <a:avLst/>
            </a:prstGeom>
            <a:noFill/>
            <a:ln>
              <a:noFill/>
            </a:ln>
          </p:spPr>
        </p:pic>
        <p:sp>
          <p:nvSpPr>
            <p:cNvPr id="39" name="Freeform 207"/>
            <p:cNvSpPr>
              <a:spLocks noEditPoints="1"/>
            </p:cNvSpPr>
            <p:nvPr/>
          </p:nvSpPr>
          <p:spPr bwMode="gray">
            <a:xfrm>
              <a:off x="4971895" y="3190355"/>
              <a:ext cx="999672" cy="76676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a:extLst/>
          </p:spPr>
          <p:txBody>
            <a:bodyPr vert="horz" wrap="square" lIns="914162" tIns="0" rIns="0" bIns="210257" numCol="1" anchor="b" anchorCtr="0" compatLnSpc="1">
              <a:prstTxWarp prst="textNoShape">
                <a:avLst/>
              </a:prstTxWarp>
            </a:bodyPr>
            <a:lstStyle/>
            <a:p>
              <a:endParaRPr lang="en-US" sz="1400" dirty="0">
                <a:solidFill>
                  <a:srgbClr val="EFEFEF"/>
                </a:solidFill>
              </a:endParaRPr>
            </a:p>
          </p:txBody>
        </p:sp>
      </p:grpSp>
      <p:cxnSp>
        <p:nvCxnSpPr>
          <p:cNvPr id="44" name="Straight Connector 43"/>
          <p:cNvCxnSpPr/>
          <p:nvPr/>
        </p:nvCxnSpPr>
        <p:spPr>
          <a:xfrm>
            <a:off x="6004439" y="4528373"/>
            <a:ext cx="1448759" cy="0"/>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82187" y="-54386"/>
            <a:ext cx="4805931" cy="979755"/>
          </a:xfrm>
        </p:spPr>
        <p:txBody>
          <a:bodyPr vert="horz" lIns="320040" tIns="152357" rIns="53325" bIns="53325" rtlCol="0" anchor="ctr">
            <a:normAutofit/>
          </a:bodyPr>
          <a:lstStyle/>
          <a:p>
            <a:pPr>
              <a:lnSpc>
                <a:spcPct val="90000"/>
              </a:lnSpc>
            </a:pPr>
            <a:r>
              <a:rPr lang="en-US" sz="4000" dirty="0">
                <a:solidFill>
                  <a:schemeClr val="bg2"/>
                </a:solidFill>
              </a:rPr>
              <a:t>Microsoft solutions</a:t>
            </a:r>
          </a:p>
        </p:txBody>
      </p:sp>
      <p:sp>
        <p:nvSpPr>
          <p:cNvPr id="3" name="Title 1"/>
          <p:cNvSpPr txBox="1">
            <a:spLocks/>
          </p:cNvSpPr>
          <p:nvPr/>
        </p:nvSpPr>
        <p:spPr>
          <a:xfrm>
            <a:off x="1301553" y="918854"/>
            <a:ext cx="10080502" cy="1084924"/>
          </a:xfrm>
          <a:prstGeom prst="rect">
            <a:avLst/>
          </a:prstGeom>
        </p:spPr>
        <p:txBody>
          <a:bodyPr vert="horz" wrap="square" lIns="195021" tIns="121888" rIns="195021" bIns="121888"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a:lnSpc>
                <a:spcPts val="3200"/>
              </a:lnSpc>
            </a:pPr>
            <a:r>
              <a:rPr sz="2800" dirty="0">
                <a:solidFill>
                  <a:srgbClr val="505050"/>
                </a:solidFill>
              </a:rPr>
              <a:t>Breadth and depth solutions for business continuity</a:t>
            </a:r>
            <a:br>
              <a:rPr sz="2800" dirty="0">
                <a:solidFill>
                  <a:srgbClr val="505050"/>
                </a:solidFill>
              </a:rPr>
            </a:br>
            <a:r>
              <a:rPr sz="2800" dirty="0">
                <a:solidFill>
                  <a:srgbClr val="505050"/>
                </a:solidFill>
              </a:rPr>
              <a:t>and disaster recovery</a:t>
            </a:r>
          </a:p>
        </p:txBody>
      </p:sp>
      <p:sp>
        <p:nvSpPr>
          <p:cNvPr id="7" name="Rectangle 6"/>
          <p:cNvSpPr/>
          <p:nvPr/>
        </p:nvSpPr>
        <p:spPr>
          <a:xfrm>
            <a:off x="455116" y="1888368"/>
            <a:ext cx="5233002" cy="332335"/>
          </a:xfrm>
          <a:prstGeom prst="rect">
            <a:avLst/>
          </a:prstGeom>
          <a:noFill/>
        </p:spPr>
        <p:txBody>
          <a:bodyPr wrap="square">
            <a:spAutoFit/>
          </a:bodyPr>
          <a:lstStyle/>
          <a:p>
            <a:pPr marL="0" lvl="1" defTabSz="462279">
              <a:lnSpc>
                <a:spcPct val="90000"/>
              </a:lnSpc>
              <a:spcBef>
                <a:spcPts val="300"/>
              </a:spcBef>
              <a:spcAft>
                <a:spcPts val="600"/>
              </a:spcAft>
              <a:buClr>
                <a:srgbClr val="EFEFEF"/>
              </a:buClr>
            </a:pPr>
            <a:endParaRPr lang="en-US" sz="1733" dirty="0">
              <a:solidFill>
                <a:srgbClr val="505050"/>
              </a:solidFill>
              <a:cs typeface="Segoe UI" pitchFamily="34" charset="0"/>
            </a:endParaRPr>
          </a:p>
        </p:txBody>
      </p:sp>
      <p:cxnSp>
        <p:nvCxnSpPr>
          <p:cNvPr id="5" name="Straight Connector 4"/>
          <p:cNvCxnSpPr/>
          <p:nvPr/>
        </p:nvCxnSpPr>
        <p:spPr>
          <a:xfrm>
            <a:off x="4400603" y="4534102"/>
            <a:ext cx="1448759" cy="0"/>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9474"/>
          <p:cNvPicPr>
            <a:picLocks noChangeAspect="1"/>
          </p:cNvPicPr>
          <p:nvPr/>
        </p:nvPicPr>
        <p:blipFill>
          <a:blip r:embed="rId4"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5623571" y="4084121"/>
            <a:ext cx="565154" cy="94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4185859" y="4067423"/>
            <a:ext cx="565154" cy="94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24"/>
          <p:cNvGrpSpPr/>
          <p:nvPr/>
        </p:nvGrpSpPr>
        <p:grpSpPr>
          <a:xfrm>
            <a:off x="4616393" y="2001877"/>
            <a:ext cx="2473630" cy="1362140"/>
            <a:chOff x="2629767" y="2540878"/>
            <a:chExt cx="1788199" cy="984697"/>
          </a:xfrm>
          <a:solidFill>
            <a:schemeClr val="tx2"/>
          </a:solidFill>
        </p:grpSpPr>
        <p:sp>
          <p:nvSpPr>
            <p:cNvPr id="26" name="Freeform 128"/>
            <p:cNvSpPr>
              <a:spLocks noChangeAspect="1"/>
            </p:cNvSpPr>
            <p:nvPr/>
          </p:nvSpPr>
          <p:spPr bwMode="black">
            <a:xfrm>
              <a:off x="2629767" y="25408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extLst/>
          </p:spPr>
          <p:txBody>
            <a:bodyPr vert="horz" wrap="square" lIns="87857" tIns="43929" rIns="87857" bIns="43929" numCol="1" anchor="b" anchorCtr="1" compatLnSpc="1">
              <a:prstTxWarp prst="textNoShape">
                <a:avLst/>
              </a:prstTxWarp>
            </a:bodyPr>
            <a:lstStyle/>
            <a:p>
              <a:pPr defTabSz="895992">
                <a:defRPr/>
              </a:pPr>
              <a:endParaRPr lang="en-US" sz="1730" kern="0" dirty="0">
                <a:solidFill>
                  <a:srgbClr val="FFFFFF"/>
                </a:solidFill>
              </a:endParaRPr>
            </a:p>
          </p:txBody>
        </p:sp>
        <p:pic>
          <p:nvPicPr>
            <p:cNvPr id="27" name="Picture 26"/>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2883209" y="3010625"/>
              <a:ext cx="1342947" cy="311374"/>
            </a:xfrm>
            <a:prstGeom prst="rect">
              <a:avLst/>
            </a:prstGeom>
            <a:grpFill/>
            <a:ln>
              <a:noFill/>
            </a:ln>
          </p:spPr>
        </p:pic>
      </p:grpSp>
      <p:grpSp>
        <p:nvGrpSpPr>
          <p:cNvPr id="34" name="Group 33"/>
          <p:cNvGrpSpPr/>
          <p:nvPr/>
        </p:nvGrpSpPr>
        <p:grpSpPr>
          <a:xfrm>
            <a:off x="6436960" y="6052780"/>
            <a:ext cx="1986605" cy="609013"/>
            <a:chOff x="4828977" y="4368602"/>
            <a:chExt cx="1490342" cy="456879"/>
          </a:xfrm>
        </p:grpSpPr>
        <p:sp>
          <p:nvSpPr>
            <p:cNvPr id="28" name="TextBox 27"/>
            <p:cNvSpPr txBox="1"/>
            <p:nvPr/>
          </p:nvSpPr>
          <p:spPr>
            <a:xfrm>
              <a:off x="5172198" y="4368602"/>
              <a:ext cx="1147121" cy="456879"/>
            </a:xfrm>
            <a:prstGeom prst="rect">
              <a:avLst/>
            </a:prstGeom>
            <a:noFill/>
          </p:spPr>
          <p:txBody>
            <a:bodyPr wrap="square" lIns="0" tIns="0" rIns="0" bIns="0" rtlCol="0">
              <a:spAutoFit/>
            </a:bodyPr>
            <a:lstStyle/>
            <a:p>
              <a:pPr defTabSz="914134">
                <a:lnSpc>
                  <a:spcPct val="90000"/>
                </a:lnSpc>
              </a:pPr>
              <a:r>
                <a:rPr lang="en-US" sz="1466" b="1" spc="-51" dirty="0">
                  <a:solidFill>
                    <a:schemeClr val="tx2"/>
                  </a:solidFill>
                </a:rPr>
                <a:t>Hyper-V Failover</a:t>
              </a:r>
              <a:br>
                <a:rPr lang="en-US" sz="1466" b="1" spc="-51" dirty="0">
                  <a:solidFill>
                    <a:schemeClr val="tx2"/>
                  </a:solidFill>
                </a:rPr>
              </a:br>
              <a:r>
                <a:rPr lang="en-US" sz="1466" b="1" spc="-51" dirty="0">
                  <a:solidFill>
                    <a:schemeClr val="tx2"/>
                  </a:solidFill>
                </a:rPr>
                <a:t>Clustering for VM Resilience</a:t>
              </a:r>
              <a:endParaRPr lang="en-US" sz="1466" b="1" spc="-51" baseline="-25000" dirty="0">
                <a:solidFill>
                  <a:schemeClr val="tx2"/>
                </a:solidFill>
              </a:endParaRPr>
            </a:p>
          </p:txBody>
        </p:sp>
        <p:sp>
          <p:nvSpPr>
            <p:cNvPr id="29" name="Oval 28"/>
            <p:cNvSpPr/>
            <p:nvPr/>
          </p:nvSpPr>
          <p:spPr bwMode="auto">
            <a:xfrm>
              <a:off x="4828977" y="4385463"/>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r>
                <a:rPr lang="en-US" sz="1866" b="1" dirty="0">
                  <a:gradFill>
                    <a:gsLst>
                      <a:gs pos="0">
                        <a:srgbClr val="FFFFFF"/>
                      </a:gs>
                      <a:gs pos="100000">
                        <a:srgbClr val="FFFFFF"/>
                      </a:gs>
                    </a:gsLst>
                    <a:lin ang="5400000" scaled="0"/>
                  </a:gradFill>
                  <a:ea typeface="Segoe UI" pitchFamily="34" charset="0"/>
                  <a:cs typeface="Segoe UI" pitchFamily="34" charset="0"/>
                </a:rPr>
                <a:t>1</a:t>
              </a:r>
              <a:endParaRPr lang="en-US" sz="2399"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p:cNvGrpSpPr/>
          <p:nvPr/>
        </p:nvGrpSpPr>
        <p:grpSpPr>
          <a:xfrm>
            <a:off x="4206587" y="3685401"/>
            <a:ext cx="3849659" cy="406009"/>
            <a:chOff x="3717073" y="2574497"/>
            <a:chExt cx="2887996" cy="304586"/>
          </a:xfrm>
        </p:grpSpPr>
        <p:sp>
          <p:nvSpPr>
            <p:cNvPr id="30" name="TextBox 29"/>
            <p:cNvSpPr txBox="1"/>
            <p:nvPr/>
          </p:nvSpPr>
          <p:spPr>
            <a:xfrm>
              <a:off x="4032737" y="2574497"/>
              <a:ext cx="2572332" cy="304586"/>
            </a:xfrm>
            <a:prstGeom prst="rect">
              <a:avLst/>
            </a:prstGeom>
            <a:noFill/>
          </p:spPr>
          <p:txBody>
            <a:bodyPr wrap="square" lIns="0" tIns="0" rIns="0" bIns="0" rtlCol="0">
              <a:spAutoFit/>
            </a:bodyPr>
            <a:lstStyle/>
            <a:p>
              <a:pPr defTabSz="914134">
                <a:lnSpc>
                  <a:spcPct val="90000"/>
                </a:lnSpc>
              </a:pPr>
              <a:r>
                <a:rPr lang="en-US" sz="1466" b="1" spc="-51" dirty="0">
                  <a:solidFill>
                    <a:schemeClr val="tx2"/>
                  </a:solidFill>
                </a:rPr>
                <a:t>Hyper-V Guest Clustering for app-</a:t>
              </a:r>
              <a:br>
                <a:rPr lang="en-US" sz="1466" b="1" spc="-51" dirty="0">
                  <a:solidFill>
                    <a:schemeClr val="tx2"/>
                  </a:solidFill>
                </a:rPr>
              </a:br>
              <a:r>
                <a:rPr lang="en-US" sz="1466" b="1" spc="-51" dirty="0">
                  <a:solidFill>
                    <a:schemeClr val="tx2"/>
                  </a:solidFill>
                </a:rPr>
                <a:t>level HA, i.e. SQL Server AlwaysOn FCI</a:t>
              </a:r>
              <a:endParaRPr lang="en-US" sz="1466" b="1" spc="-51" baseline="-25000" dirty="0">
                <a:solidFill>
                  <a:schemeClr val="tx2"/>
                </a:solidFill>
              </a:endParaRPr>
            </a:p>
          </p:txBody>
        </p:sp>
        <p:sp>
          <p:nvSpPr>
            <p:cNvPr id="31" name="Oval 30"/>
            <p:cNvSpPr/>
            <p:nvPr/>
          </p:nvSpPr>
          <p:spPr bwMode="auto">
            <a:xfrm>
              <a:off x="3717073" y="2578959"/>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r>
                <a:rPr lang="en-US" sz="1866" b="1" dirty="0">
                  <a:gradFill>
                    <a:gsLst>
                      <a:gs pos="0">
                        <a:srgbClr val="FFFFFF"/>
                      </a:gs>
                      <a:gs pos="100000">
                        <a:srgbClr val="FFFFFF"/>
                      </a:gs>
                    </a:gsLst>
                    <a:lin ang="5400000" scaled="0"/>
                  </a:gradFill>
                  <a:ea typeface="Segoe UI" pitchFamily="34" charset="0"/>
                  <a:cs typeface="Segoe UI" pitchFamily="34" charset="0"/>
                </a:rPr>
                <a:t>2</a:t>
              </a:r>
              <a:endParaRPr lang="en-US" sz="2399" b="1"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43" name="Picture 19474"/>
          <p:cNvPicPr>
            <a:picLocks noChangeAspect="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bwMode="auto">
          <a:xfrm>
            <a:off x="7033689" y="4108251"/>
            <a:ext cx="565154" cy="94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5623571" y="4084121"/>
            <a:ext cx="565154" cy="94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7033689" y="4108251"/>
            <a:ext cx="565154" cy="94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itle 1"/>
          <p:cNvSpPr txBox="1">
            <a:spLocks/>
          </p:cNvSpPr>
          <p:nvPr/>
        </p:nvSpPr>
        <p:spPr>
          <a:xfrm flipV="1">
            <a:off x="3304375" y="3364017"/>
            <a:ext cx="723325" cy="384002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27726" dirty="0">
                <a:solidFill>
                  <a:schemeClr val="accent2"/>
                </a:solidFill>
                <a:latin typeface="Segoe UI Light" panose="020B0502040204020203" pitchFamily="34" charset="0"/>
              </a:rPr>
              <a:t>}</a:t>
            </a:r>
          </a:p>
        </p:txBody>
      </p:sp>
      <p:grpSp>
        <p:nvGrpSpPr>
          <p:cNvPr id="68" name="Group 67"/>
          <p:cNvGrpSpPr/>
          <p:nvPr/>
        </p:nvGrpSpPr>
        <p:grpSpPr>
          <a:xfrm>
            <a:off x="382271" y="3678155"/>
            <a:ext cx="2691479" cy="1468907"/>
            <a:chOff x="286777" y="2587170"/>
            <a:chExt cx="2019135" cy="1101967"/>
          </a:xfrm>
        </p:grpSpPr>
        <p:grpSp>
          <p:nvGrpSpPr>
            <p:cNvPr id="49" name="Group 48"/>
            <p:cNvGrpSpPr/>
            <p:nvPr/>
          </p:nvGrpSpPr>
          <p:grpSpPr>
            <a:xfrm>
              <a:off x="936363" y="2587170"/>
              <a:ext cx="1287974" cy="722857"/>
              <a:chOff x="3886152" y="4140872"/>
              <a:chExt cx="1287974" cy="722857"/>
            </a:xfrm>
          </p:grpSpPr>
          <p:grpSp>
            <p:nvGrpSpPr>
              <p:cNvPr id="50" name="Group 49"/>
              <p:cNvGrpSpPr/>
              <p:nvPr/>
            </p:nvGrpSpPr>
            <p:grpSpPr>
              <a:xfrm>
                <a:off x="4401825" y="4140872"/>
                <a:ext cx="772301" cy="722857"/>
                <a:chOff x="5637851" y="2707998"/>
                <a:chExt cx="772301" cy="722857"/>
              </a:xfrm>
            </p:grpSpPr>
            <p:sp>
              <p:nvSpPr>
                <p:cNvPr id="54" name="Freeform 5"/>
                <p:cNvSpPr>
                  <a:spLocks noEditPoints="1"/>
                </p:cNvSpPr>
                <p:nvPr/>
              </p:nvSpPr>
              <p:spPr bwMode="auto">
                <a:xfrm>
                  <a:off x="6032710" y="2707998"/>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2"/>
                </a:solidFill>
                <a:ln w="12700" cap="flat" cmpd="sng">
                  <a:solidFill>
                    <a:schemeClr val="tx2">
                      <a:lumMod val="20000"/>
                      <a:lumOff val="80000"/>
                    </a:schemeClr>
                  </a:solidFill>
                  <a:prstDash val="solid"/>
                  <a:miter lim="800000"/>
                  <a:headEnd/>
                  <a:tailEnd/>
                </a:ln>
              </p:spPr>
              <p:txBody>
                <a:bodyPr vert="horz" wrap="square" lIns="89619" tIns="44810" rIns="89619" bIns="44810" numCol="1" anchor="t" anchorCtr="0" compatLnSpc="1">
                  <a:prstTxWarp prst="textNoShape">
                    <a:avLst/>
                  </a:prstTxWarp>
                </a:bodyPr>
                <a:lstStyle/>
                <a:p>
                  <a:pPr defTabSz="914231">
                    <a:defRPr/>
                  </a:pPr>
                  <a:endParaRPr lang="en-GB" sz="1765" kern="0">
                    <a:solidFill>
                      <a:srgbClr val="505050"/>
                    </a:solidFill>
                  </a:endParaRPr>
                </a:p>
              </p:txBody>
            </p:sp>
            <p:sp>
              <p:nvSpPr>
                <p:cNvPr id="53" name="Can 52"/>
                <p:cNvSpPr/>
                <p:nvPr/>
              </p:nvSpPr>
              <p:spPr bwMode="auto">
                <a:xfrm>
                  <a:off x="5637851" y="2961352"/>
                  <a:ext cx="344149" cy="462892"/>
                </a:xfrm>
                <a:prstGeom prst="ca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Freeform 63"/>
              <p:cNvSpPr>
                <a:spLocks noEditPoints="1"/>
              </p:cNvSpPr>
              <p:nvPr/>
            </p:nvSpPr>
            <p:spPr bwMode="auto">
              <a:xfrm>
                <a:off x="3886152" y="4404079"/>
                <a:ext cx="466180" cy="448225"/>
              </a:xfrm>
              <a:custGeom>
                <a:avLst/>
                <a:gdLst>
                  <a:gd name="T0" fmla="*/ 90 w 308"/>
                  <a:gd name="T1" fmla="*/ 80 h 296"/>
                  <a:gd name="T2" fmla="*/ 73 w 308"/>
                  <a:gd name="T3" fmla="*/ 80 h 296"/>
                  <a:gd name="T4" fmla="*/ 115 w 308"/>
                  <a:gd name="T5" fmla="*/ 89 h 296"/>
                  <a:gd name="T6" fmla="*/ 115 w 308"/>
                  <a:gd name="T7" fmla="*/ 72 h 296"/>
                  <a:gd name="T8" fmla="*/ 115 w 308"/>
                  <a:gd name="T9" fmla="*/ 89 h 296"/>
                  <a:gd name="T10" fmla="*/ 72 w 308"/>
                  <a:gd name="T11" fmla="*/ 46 h 296"/>
                  <a:gd name="T12" fmla="*/ 57 w 308"/>
                  <a:gd name="T13" fmla="*/ 55 h 296"/>
                  <a:gd name="T14" fmla="*/ 55 w 308"/>
                  <a:gd name="T15" fmla="*/ 125 h 296"/>
                  <a:gd name="T16" fmla="*/ 73 w 308"/>
                  <a:gd name="T17" fmla="*/ 94 h 296"/>
                  <a:gd name="T18" fmla="*/ 55 w 308"/>
                  <a:gd name="T19" fmla="*/ 125 h 296"/>
                  <a:gd name="T20" fmla="*/ 21 w 308"/>
                  <a:gd name="T21" fmla="*/ 0 h 296"/>
                  <a:gd name="T22" fmla="*/ 0 w 308"/>
                  <a:gd name="T23" fmla="*/ 275 h 296"/>
                  <a:gd name="T24" fmla="*/ 287 w 308"/>
                  <a:gd name="T25" fmla="*/ 296 h 296"/>
                  <a:gd name="T26" fmla="*/ 308 w 308"/>
                  <a:gd name="T27" fmla="*/ 21 h 296"/>
                  <a:gd name="T28" fmla="*/ 20 w 308"/>
                  <a:gd name="T29" fmla="*/ 80 h 296"/>
                  <a:gd name="T30" fmla="*/ 143 w 308"/>
                  <a:gd name="T31" fmla="*/ 80 h 296"/>
                  <a:gd name="T32" fmla="*/ 20 w 308"/>
                  <a:gd name="T33" fmla="*/ 80 h 296"/>
                  <a:gd name="T34" fmla="*/ 39 w 308"/>
                  <a:gd name="T35" fmla="*/ 244 h 296"/>
                  <a:gd name="T36" fmla="*/ 76 w 308"/>
                  <a:gd name="T37" fmla="*/ 244 h 296"/>
                  <a:gd name="T38" fmla="*/ 114 w 308"/>
                  <a:gd name="T39" fmla="*/ 253 h 296"/>
                  <a:gd name="T40" fmla="*/ 114 w 308"/>
                  <a:gd name="T41" fmla="*/ 234 h 296"/>
                  <a:gd name="T42" fmla="*/ 114 w 308"/>
                  <a:gd name="T43" fmla="*/ 253 h 296"/>
                  <a:gd name="T44" fmla="*/ 142 w 308"/>
                  <a:gd name="T45" fmla="*/ 244 h 296"/>
                  <a:gd name="T46" fmla="*/ 161 w 308"/>
                  <a:gd name="T47" fmla="*/ 244 h 296"/>
                  <a:gd name="T48" fmla="*/ 188 w 308"/>
                  <a:gd name="T49" fmla="*/ 253 h 296"/>
                  <a:gd name="T50" fmla="*/ 188 w 308"/>
                  <a:gd name="T51" fmla="*/ 234 h 296"/>
                  <a:gd name="T52" fmla="*/ 188 w 308"/>
                  <a:gd name="T53" fmla="*/ 253 h 296"/>
                  <a:gd name="T54" fmla="*/ 37 w 308"/>
                  <a:gd name="T55" fmla="*/ 193 h 296"/>
                  <a:gd name="T56" fmla="*/ 37 w 308"/>
                  <a:gd name="T57" fmla="*/ 180 h 296"/>
                  <a:gd name="T58" fmla="*/ 278 w 308"/>
                  <a:gd name="T59" fmla="*/ 186 h 296"/>
                  <a:gd name="T60" fmla="*/ 242 w 308"/>
                  <a:gd name="T61" fmla="*/ 140 h 296"/>
                  <a:gd name="T62" fmla="*/ 210 w 308"/>
                  <a:gd name="T63" fmla="*/ 20 h 296"/>
                  <a:gd name="T64" fmla="*/ 242 w 308"/>
                  <a:gd name="T65" fmla="*/ 140 h 296"/>
                  <a:gd name="T66" fmla="*/ 257 w 308"/>
                  <a:gd name="T67" fmla="*/ 62 h 296"/>
                  <a:gd name="T68" fmla="*/ 245 w 308"/>
                  <a:gd name="T69" fmla="*/ 50 h 296"/>
                  <a:gd name="T70" fmla="*/ 195 w 308"/>
                  <a:gd name="T71" fmla="*/ 63 h 296"/>
                  <a:gd name="T72" fmla="*/ 191 w 308"/>
                  <a:gd name="T73" fmla="*/ 80 h 296"/>
                  <a:gd name="T74" fmla="*/ 195 w 308"/>
                  <a:gd name="T75" fmla="*/ 63 h 296"/>
                  <a:gd name="T76" fmla="*/ 227 w 308"/>
                  <a:gd name="T77" fmla="*/ 115 h 296"/>
                  <a:gd name="T78" fmla="*/ 243 w 308"/>
                  <a:gd name="T79" fmla="*/ 111 h 296"/>
                  <a:gd name="T80" fmla="*/ 235 w 308"/>
                  <a:gd name="T81" fmla="*/ 78 h 296"/>
                  <a:gd name="T82" fmla="*/ 218 w 308"/>
                  <a:gd name="T83" fmla="*/ 82 h 296"/>
                  <a:gd name="T84" fmla="*/ 235 w 308"/>
                  <a:gd name="T85" fmla="*/ 7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296">
                    <a:moveTo>
                      <a:pt x="81" y="72"/>
                    </a:moveTo>
                    <a:cubicBezTo>
                      <a:pt x="86" y="72"/>
                      <a:pt x="90" y="76"/>
                      <a:pt x="90" y="80"/>
                    </a:cubicBezTo>
                    <a:cubicBezTo>
                      <a:pt x="90" y="85"/>
                      <a:pt x="86" y="89"/>
                      <a:pt x="81" y="89"/>
                    </a:cubicBezTo>
                    <a:cubicBezTo>
                      <a:pt x="77" y="89"/>
                      <a:pt x="73" y="85"/>
                      <a:pt x="73" y="80"/>
                    </a:cubicBezTo>
                    <a:cubicBezTo>
                      <a:pt x="73" y="76"/>
                      <a:pt x="77" y="72"/>
                      <a:pt x="81" y="72"/>
                    </a:cubicBezTo>
                    <a:close/>
                    <a:moveTo>
                      <a:pt x="115" y="89"/>
                    </a:moveTo>
                    <a:cubicBezTo>
                      <a:pt x="125" y="89"/>
                      <a:pt x="133" y="85"/>
                      <a:pt x="133" y="80"/>
                    </a:cubicBezTo>
                    <a:cubicBezTo>
                      <a:pt x="133" y="76"/>
                      <a:pt x="125" y="72"/>
                      <a:pt x="115" y="72"/>
                    </a:cubicBezTo>
                    <a:cubicBezTo>
                      <a:pt x="105" y="72"/>
                      <a:pt x="97" y="76"/>
                      <a:pt x="97" y="80"/>
                    </a:cubicBezTo>
                    <a:cubicBezTo>
                      <a:pt x="97" y="85"/>
                      <a:pt x="105" y="89"/>
                      <a:pt x="115" y="89"/>
                    </a:cubicBezTo>
                    <a:close/>
                    <a:moveTo>
                      <a:pt x="73" y="66"/>
                    </a:moveTo>
                    <a:cubicBezTo>
                      <a:pt x="77" y="64"/>
                      <a:pt x="76" y="55"/>
                      <a:pt x="72" y="46"/>
                    </a:cubicBezTo>
                    <a:cubicBezTo>
                      <a:pt x="67" y="38"/>
                      <a:pt x="59" y="33"/>
                      <a:pt x="55" y="35"/>
                    </a:cubicBezTo>
                    <a:cubicBezTo>
                      <a:pt x="51" y="37"/>
                      <a:pt x="52" y="46"/>
                      <a:pt x="57" y="55"/>
                    </a:cubicBezTo>
                    <a:cubicBezTo>
                      <a:pt x="62" y="63"/>
                      <a:pt x="69" y="68"/>
                      <a:pt x="73" y="66"/>
                    </a:cubicBezTo>
                    <a:close/>
                    <a:moveTo>
                      <a:pt x="55" y="125"/>
                    </a:moveTo>
                    <a:cubicBezTo>
                      <a:pt x="59" y="128"/>
                      <a:pt x="67" y="123"/>
                      <a:pt x="72" y="114"/>
                    </a:cubicBezTo>
                    <a:cubicBezTo>
                      <a:pt x="76" y="106"/>
                      <a:pt x="77" y="97"/>
                      <a:pt x="73" y="94"/>
                    </a:cubicBezTo>
                    <a:cubicBezTo>
                      <a:pt x="69" y="92"/>
                      <a:pt x="62" y="97"/>
                      <a:pt x="57" y="106"/>
                    </a:cubicBezTo>
                    <a:cubicBezTo>
                      <a:pt x="52" y="114"/>
                      <a:pt x="51" y="123"/>
                      <a:pt x="55" y="125"/>
                    </a:cubicBezTo>
                    <a:close/>
                    <a:moveTo>
                      <a:pt x="287" y="0"/>
                    </a:moveTo>
                    <a:cubicBezTo>
                      <a:pt x="21" y="0"/>
                      <a:pt x="21" y="0"/>
                      <a:pt x="21" y="0"/>
                    </a:cubicBezTo>
                    <a:cubicBezTo>
                      <a:pt x="9" y="0"/>
                      <a:pt x="0" y="10"/>
                      <a:pt x="0" y="21"/>
                    </a:cubicBezTo>
                    <a:cubicBezTo>
                      <a:pt x="0" y="275"/>
                      <a:pt x="0" y="275"/>
                      <a:pt x="0" y="275"/>
                    </a:cubicBezTo>
                    <a:cubicBezTo>
                      <a:pt x="0" y="287"/>
                      <a:pt x="9" y="296"/>
                      <a:pt x="21" y="296"/>
                    </a:cubicBezTo>
                    <a:cubicBezTo>
                      <a:pt x="287" y="296"/>
                      <a:pt x="287" y="296"/>
                      <a:pt x="287" y="296"/>
                    </a:cubicBezTo>
                    <a:cubicBezTo>
                      <a:pt x="298" y="296"/>
                      <a:pt x="308" y="287"/>
                      <a:pt x="308" y="275"/>
                    </a:cubicBezTo>
                    <a:cubicBezTo>
                      <a:pt x="308" y="21"/>
                      <a:pt x="308" y="21"/>
                      <a:pt x="308" y="21"/>
                    </a:cubicBezTo>
                    <a:cubicBezTo>
                      <a:pt x="308" y="10"/>
                      <a:pt x="298" y="0"/>
                      <a:pt x="287" y="0"/>
                    </a:cubicBezTo>
                    <a:close/>
                    <a:moveTo>
                      <a:pt x="20" y="80"/>
                    </a:moveTo>
                    <a:cubicBezTo>
                      <a:pt x="20" y="46"/>
                      <a:pt x="47" y="18"/>
                      <a:pt x="81" y="18"/>
                    </a:cubicBezTo>
                    <a:cubicBezTo>
                      <a:pt x="115" y="18"/>
                      <a:pt x="143" y="46"/>
                      <a:pt x="143" y="80"/>
                    </a:cubicBezTo>
                    <a:cubicBezTo>
                      <a:pt x="143" y="114"/>
                      <a:pt x="115" y="142"/>
                      <a:pt x="81" y="142"/>
                    </a:cubicBezTo>
                    <a:cubicBezTo>
                      <a:pt x="47" y="142"/>
                      <a:pt x="20" y="114"/>
                      <a:pt x="20" y="80"/>
                    </a:cubicBezTo>
                    <a:close/>
                    <a:moveTo>
                      <a:pt x="58" y="263"/>
                    </a:moveTo>
                    <a:cubicBezTo>
                      <a:pt x="47" y="263"/>
                      <a:pt x="39" y="254"/>
                      <a:pt x="39" y="244"/>
                    </a:cubicBezTo>
                    <a:cubicBezTo>
                      <a:pt x="39" y="234"/>
                      <a:pt x="47" y="225"/>
                      <a:pt x="58" y="225"/>
                    </a:cubicBezTo>
                    <a:cubicBezTo>
                      <a:pt x="68" y="225"/>
                      <a:pt x="76" y="234"/>
                      <a:pt x="76" y="244"/>
                    </a:cubicBezTo>
                    <a:cubicBezTo>
                      <a:pt x="76" y="254"/>
                      <a:pt x="68" y="263"/>
                      <a:pt x="58" y="263"/>
                    </a:cubicBezTo>
                    <a:close/>
                    <a:moveTo>
                      <a:pt x="114" y="253"/>
                    </a:moveTo>
                    <a:cubicBezTo>
                      <a:pt x="109" y="253"/>
                      <a:pt x="105" y="249"/>
                      <a:pt x="105" y="244"/>
                    </a:cubicBezTo>
                    <a:cubicBezTo>
                      <a:pt x="105" y="239"/>
                      <a:pt x="109" y="234"/>
                      <a:pt x="114" y="234"/>
                    </a:cubicBezTo>
                    <a:cubicBezTo>
                      <a:pt x="119" y="234"/>
                      <a:pt x="124" y="239"/>
                      <a:pt x="124" y="244"/>
                    </a:cubicBezTo>
                    <a:cubicBezTo>
                      <a:pt x="124" y="249"/>
                      <a:pt x="119" y="253"/>
                      <a:pt x="114" y="253"/>
                    </a:cubicBezTo>
                    <a:close/>
                    <a:moveTo>
                      <a:pt x="151" y="253"/>
                    </a:moveTo>
                    <a:cubicBezTo>
                      <a:pt x="146" y="253"/>
                      <a:pt x="142" y="249"/>
                      <a:pt x="142" y="244"/>
                    </a:cubicBezTo>
                    <a:cubicBezTo>
                      <a:pt x="142" y="239"/>
                      <a:pt x="146" y="234"/>
                      <a:pt x="151" y="234"/>
                    </a:cubicBezTo>
                    <a:cubicBezTo>
                      <a:pt x="157" y="234"/>
                      <a:pt x="161" y="239"/>
                      <a:pt x="161" y="244"/>
                    </a:cubicBezTo>
                    <a:cubicBezTo>
                      <a:pt x="161" y="249"/>
                      <a:pt x="157" y="253"/>
                      <a:pt x="151" y="253"/>
                    </a:cubicBezTo>
                    <a:close/>
                    <a:moveTo>
                      <a:pt x="188" y="253"/>
                    </a:moveTo>
                    <a:cubicBezTo>
                      <a:pt x="183" y="253"/>
                      <a:pt x="179" y="249"/>
                      <a:pt x="179" y="244"/>
                    </a:cubicBezTo>
                    <a:cubicBezTo>
                      <a:pt x="179" y="239"/>
                      <a:pt x="183" y="234"/>
                      <a:pt x="188" y="234"/>
                    </a:cubicBezTo>
                    <a:cubicBezTo>
                      <a:pt x="194" y="234"/>
                      <a:pt x="198" y="239"/>
                      <a:pt x="198" y="244"/>
                    </a:cubicBezTo>
                    <a:cubicBezTo>
                      <a:pt x="198" y="249"/>
                      <a:pt x="194" y="253"/>
                      <a:pt x="188" y="253"/>
                    </a:cubicBezTo>
                    <a:close/>
                    <a:moveTo>
                      <a:pt x="271" y="193"/>
                    </a:moveTo>
                    <a:cubicBezTo>
                      <a:pt x="37" y="193"/>
                      <a:pt x="37" y="193"/>
                      <a:pt x="37" y="193"/>
                    </a:cubicBezTo>
                    <a:cubicBezTo>
                      <a:pt x="33" y="193"/>
                      <a:pt x="30" y="190"/>
                      <a:pt x="30" y="186"/>
                    </a:cubicBezTo>
                    <a:cubicBezTo>
                      <a:pt x="30" y="183"/>
                      <a:pt x="33" y="180"/>
                      <a:pt x="37" y="180"/>
                    </a:cubicBezTo>
                    <a:cubicBezTo>
                      <a:pt x="271" y="180"/>
                      <a:pt x="271" y="180"/>
                      <a:pt x="271" y="180"/>
                    </a:cubicBezTo>
                    <a:cubicBezTo>
                      <a:pt x="275" y="180"/>
                      <a:pt x="278" y="183"/>
                      <a:pt x="278" y="186"/>
                    </a:cubicBezTo>
                    <a:cubicBezTo>
                      <a:pt x="278" y="190"/>
                      <a:pt x="275" y="193"/>
                      <a:pt x="271" y="193"/>
                    </a:cubicBezTo>
                    <a:close/>
                    <a:moveTo>
                      <a:pt x="242" y="140"/>
                    </a:moveTo>
                    <a:cubicBezTo>
                      <a:pt x="209" y="149"/>
                      <a:pt x="176" y="129"/>
                      <a:pt x="167" y="96"/>
                    </a:cubicBezTo>
                    <a:cubicBezTo>
                      <a:pt x="158" y="63"/>
                      <a:pt x="177" y="29"/>
                      <a:pt x="210" y="20"/>
                    </a:cubicBezTo>
                    <a:cubicBezTo>
                      <a:pt x="243" y="12"/>
                      <a:pt x="277" y="31"/>
                      <a:pt x="286" y="64"/>
                    </a:cubicBezTo>
                    <a:cubicBezTo>
                      <a:pt x="295" y="97"/>
                      <a:pt x="275" y="131"/>
                      <a:pt x="242" y="140"/>
                    </a:cubicBezTo>
                    <a:close/>
                    <a:moveTo>
                      <a:pt x="263" y="43"/>
                    </a:moveTo>
                    <a:cubicBezTo>
                      <a:pt x="267" y="47"/>
                      <a:pt x="264" y="55"/>
                      <a:pt x="257" y="62"/>
                    </a:cubicBezTo>
                    <a:cubicBezTo>
                      <a:pt x="250" y="69"/>
                      <a:pt x="241" y="72"/>
                      <a:pt x="238" y="69"/>
                    </a:cubicBezTo>
                    <a:cubicBezTo>
                      <a:pt x="235" y="65"/>
                      <a:pt x="238" y="57"/>
                      <a:pt x="245" y="50"/>
                    </a:cubicBezTo>
                    <a:cubicBezTo>
                      <a:pt x="252" y="43"/>
                      <a:pt x="260" y="40"/>
                      <a:pt x="263" y="43"/>
                    </a:cubicBezTo>
                    <a:close/>
                    <a:moveTo>
                      <a:pt x="195" y="63"/>
                    </a:moveTo>
                    <a:cubicBezTo>
                      <a:pt x="186" y="61"/>
                      <a:pt x="177" y="62"/>
                      <a:pt x="176" y="67"/>
                    </a:cubicBezTo>
                    <a:cubicBezTo>
                      <a:pt x="175" y="71"/>
                      <a:pt x="181" y="77"/>
                      <a:pt x="191" y="80"/>
                    </a:cubicBezTo>
                    <a:cubicBezTo>
                      <a:pt x="201" y="82"/>
                      <a:pt x="209" y="80"/>
                      <a:pt x="210" y="76"/>
                    </a:cubicBezTo>
                    <a:cubicBezTo>
                      <a:pt x="212" y="71"/>
                      <a:pt x="205" y="66"/>
                      <a:pt x="195" y="63"/>
                    </a:cubicBezTo>
                    <a:close/>
                    <a:moveTo>
                      <a:pt x="230" y="96"/>
                    </a:moveTo>
                    <a:cubicBezTo>
                      <a:pt x="226" y="97"/>
                      <a:pt x="224" y="106"/>
                      <a:pt x="227" y="115"/>
                    </a:cubicBezTo>
                    <a:cubicBezTo>
                      <a:pt x="230" y="125"/>
                      <a:pt x="235" y="131"/>
                      <a:pt x="240" y="130"/>
                    </a:cubicBezTo>
                    <a:cubicBezTo>
                      <a:pt x="244" y="129"/>
                      <a:pt x="246" y="120"/>
                      <a:pt x="243" y="111"/>
                    </a:cubicBezTo>
                    <a:cubicBezTo>
                      <a:pt x="241" y="101"/>
                      <a:pt x="235" y="94"/>
                      <a:pt x="230" y="96"/>
                    </a:cubicBezTo>
                    <a:close/>
                    <a:moveTo>
                      <a:pt x="235" y="78"/>
                    </a:moveTo>
                    <a:cubicBezTo>
                      <a:pt x="233" y="74"/>
                      <a:pt x="229" y="71"/>
                      <a:pt x="224" y="72"/>
                    </a:cubicBezTo>
                    <a:cubicBezTo>
                      <a:pt x="220" y="73"/>
                      <a:pt x="217" y="78"/>
                      <a:pt x="218" y="82"/>
                    </a:cubicBezTo>
                    <a:cubicBezTo>
                      <a:pt x="219" y="87"/>
                      <a:pt x="224" y="90"/>
                      <a:pt x="229" y="88"/>
                    </a:cubicBezTo>
                    <a:cubicBezTo>
                      <a:pt x="233" y="87"/>
                      <a:pt x="236" y="83"/>
                      <a:pt x="235" y="78"/>
                    </a:cubicBezTo>
                    <a:close/>
                  </a:path>
                </a:pathLst>
              </a:custGeom>
              <a:solidFill>
                <a:schemeClr val="accent2"/>
              </a:solidFill>
              <a:ln>
                <a:noFill/>
              </a:ln>
            </p:spPr>
            <p:txBody>
              <a:bodyPr vert="horz" wrap="square" lIns="121839" tIns="60919" rIns="121839" bIns="60919" numCol="1" anchor="t" anchorCtr="0" compatLnSpc="1">
                <a:prstTxWarp prst="textNoShape">
                  <a:avLst/>
                </a:prstTxWarp>
              </a:bodyPr>
              <a:lstStyle/>
              <a:p>
                <a:pPr defTabSz="1218393" fontAlgn="base">
                  <a:spcBef>
                    <a:spcPct val="0"/>
                  </a:spcBef>
                  <a:spcAft>
                    <a:spcPct val="0"/>
                  </a:spcAft>
                </a:pPr>
                <a:endParaRPr lang="en-US" sz="2131" spc="-40" dirty="0">
                  <a:solidFill>
                    <a:srgbClr val="505050"/>
                  </a:solidFill>
                  <a:latin typeface="Segoe UI" panose="020B0502040204020203" pitchFamily="34" charset="0"/>
                  <a:cs typeface="Segoe UI" panose="020B0502040204020203" pitchFamily="34" charset="0"/>
                </a:endParaRPr>
              </a:p>
            </p:txBody>
          </p:sp>
        </p:grpSp>
        <p:grpSp>
          <p:nvGrpSpPr>
            <p:cNvPr id="56" name="Group 55"/>
            <p:cNvGrpSpPr/>
            <p:nvPr/>
          </p:nvGrpSpPr>
          <p:grpSpPr>
            <a:xfrm>
              <a:off x="286777" y="3384551"/>
              <a:ext cx="2019135" cy="304586"/>
              <a:chOff x="4900710" y="4385844"/>
              <a:chExt cx="2019135" cy="304586"/>
            </a:xfrm>
          </p:grpSpPr>
          <p:sp>
            <p:nvSpPr>
              <p:cNvPr id="57" name="TextBox 56"/>
              <p:cNvSpPr txBox="1"/>
              <p:nvPr/>
            </p:nvSpPr>
            <p:spPr>
              <a:xfrm>
                <a:off x="4900710" y="4385844"/>
                <a:ext cx="1699382" cy="304586"/>
              </a:xfrm>
              <a:prstGeom prst="rect">
                <a:avLst/>
              </a:prstGeom>
              <a:noFill/>
            </p:spPr>
            <p:txBody>
              <a:bodyPr wrap="square" lIns="0" tIns="0" rIns="0" bIns="0" rtlCol="0">
                <a:spAutoFit/>
              </a:bodyPr>
              <a:lstStyle/>
              <a:p>
                <a:pPr algn="r" defTabSz="914134">
                  <a:lnSpc>
                    <a:spcPct val="90000"/>
                  </a:lnSpc>
                </a:pPr>
                <a:r>
                  <a:rPr lang="en-US" sz="1466" b="1" spc="-51" dirty="0">
                    <a:solidFill>
                      <a:schemeClr val="tx2"/>
                    </a:solidFill>
                  </a:rPr>
                  <a:t>Centralized backup with Data Protection Manager</a:t>
                </a:r>
                <a:endParaRPr lang="en-US" sz="1466" b="1" spc="-51" baseline="-25000" dirty="0">
                  <a:solidFill>
                    <a:schemeClr val="tx2"/>
                  </a:solidFill>
                </a:endParaRPr>
              </a:p>
            </p:txBody>
          </p:sp>
          <p:sp>
            <p:nvSpPr>
              <p:cNvPr id="58" name="Oval 57"/>
              <p:cNvSpPr/>
              <p:nvPr/>
            </p:nvSpPr>
            <p:spPr bwMode="auto">
              <a:xfrm>
                <a:off x="6657379" y="4405109"/>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r>
                  <a:rPr lang="en-US" sz="1866" b="1" dirty="0">
                    <a:gradFill>
                      <a:gsLst>
                        <a:gs pos="0">
                          <a:srgbClr val="FFFFFF"/>
                        </a:gs>
                        <a:gs pos="100000">
                          <a:srgbClr val="FFFFFF"/>
                        </a:gs>
                      </a:gsLst>
                      <a:lin ang="5400000" scaled="0"/>
                    </a:gradFill>
                    <a:ea typeface="Segoe UI" pitchFamily="34" charset="0"/>
                    <a:cs typeface="Segoe UI" pitchFamily="34" charset="0"/>
                  </a:rPr>
                  <a:t>4</a:t>
                </a:r>
                <a:endParaRPr lang="en-US" sz="2399" b="1"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7" name="Group 66"/>
          <p:cNvGrpSpPr/>
          <p:nvPr/>
        </p:nvGrpSpPr>
        <p:grpSpPr>
          <a:xfrm>
            <a:off x="380754" y="5239525"/>
            <a:ext cx="2691479" cy="1468907"/>
            <a:chOff x="285639" y="3758501"/>
            <a:chExt cx="2019135" cy="1101967"/>
          </a:xfrm>
        </p:grpSpPr>
        <p:grpSp>
          <p:nvGrpSpPr>
            <p:cNvPr id="60" name="Group 59"/>
            <p:cNvGrpSpPr/>
            <p:nvPr/>
          </p:nvGrpSpPr>
          <p:grpSpPr>
            <a:xfrm>
              <a:off x="1450898" y="3758501"/>
              <a:ext cx="772301" cy="722857"/>
              <a:chOff x="5637851" y="2707998"/>
              <a:chExt cx="772301" cy="722857"/>
            </a:xfrm>
          </p:grpSpPr>
          <p:sp>
            <p:nvSpPr>
              <p:cNvPr id="62" name="Freeform 5"/>
              <p:cNvSpPr>
                <a:spLocks noEditPoints="1"/>
              </p:cNvSpPr>
              <p:nvPr/>
            </p:nvSpPr>
            <p:spPr bwMode="auto">
              <a:xfrm>
                <a:off x="6032710" y="2707998"/>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2"/>
              </a:solidFill>
              <a:ln w="12700" cap="flat" cmpd="sng">
                <a:solidFill>
                  <a:schemeClr val="tx2">
                    <a:lumMod val="20000"/>
                    <a:lumOff val="80000"/>
                  </a:schemeClr>
                </a:solidFill>
                <a:prstDash val="solid"/>
                <a:miter lim="800000"/>
                <a:headEnd/>
                <a:tailEnd/>
              </a:ln>
            </p:spPr>
            <p:txBody>
              <a:bodyPr vert="horz" wrap="square" lIns="89619" tIns="44810" rIns="89619" bIns="44810" numCol="1" anchor="t" anchorCtr="0" compatLnSpc="1">
                <a:prstTxWarp prst="textNoShape">
                  <a:avLst/>
                </a:prstTxWarp>
              </a:bodyPr>
              <a:lstStyle/>
              <a:p>
                <a:pPr defTabSz="914231">
                  <a:defRPr/>
                </a:pPr>
                <a:endParaRPr lang="en-GB" sz="1765" kern="0">
                  <a:solidFill>
                    <a:srgbClr val="505050"/>
                  </a:solidFill>
                </a:endParaRPr>
              </a:p>
            </p:txBody>
          </p:sp>
          <p:sp>
            <p:nvSpPr>
              <p:cNvPr id="63" name="Can 62"/>
              <p:cNvSpPr/>
              <p:nvPr/>
            </p:nvSpPr>
            <p:spPr bwMode="auto">
              <a:xfrm>
                <a:off x="5637851" y="2961352"/>
                <a:ext cx="344149" cy="462892"/>
              </a:xfrm>
              <a:prstGeom prst="ca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p:cNvGrpSpPr/>
            <p:nvPr/>
          </p:nvGrpSpPr>
          <p:grpSpPr>
            <a:xfrm>
              <a:off x="285639" y="4555882"/>
              <a:ext cx="2019135" cy="304586"/>
              <a:chOff x="4900710" y="4385844"/>
              <a:chExt cx="2019135" cy="304586"/>
            </a:xfrm>
          </p:grpSpPr>
          <p:sp>
            <p:nvSpPr>
              <p:cNvPr id="65" name="TextBox 64"/>
              <p:cNvSpPr txBox="1"/>
              <p:nvPr/>
            </p:nvSpPr>
            <p:spPr>
              <a:xfrm>
                <a:off x="4900710" y="4385844"/>
                <a:ext cx="1699382" cy="304586"/>
              </a:xfrm>
              <a:prstGeom prst="rect">
                <a:avLst/>
              </a:prstGeom>
              <a:noFill/>
            </p:spPr>
            <p:txBody>
              <a:bodyPr wrap="square" lIns="0" tIns="0" rIns="0" bIns="0" rtlCol="0">
                <a:spAutoFit/>
              </a:bodyPr>
              <a:lstStyle/>
              <a:p>
                <a:pPr algn="r" defTabSz="914134">
                  <a:lnSpc>
                    <a:spcPct val="90000"/>
                  </a:lnSpc>
                </a:pPr>
                <a:r>
                  <a:rPr lang="en-US" sz="1466" b="1" spc="-51" dirty="0">
                    <a:solidFill>
                      <a:schemeClr val="tx2"/>
                    </a:solidFill>
                  </a:rPr>
                  <a:t>Simplified protection with Windows Server Backup</a:t>
                </a:r>
                <a:endParaRPr lang="en-US" sz="1466" b="1" spc="-51" baseline="-25000" dirty="0">
                  <a:solidFill>
                    <a:schemeClr val="tx2"/>
                  </a:solidFill>
                </a:endParaRPr>
              </a:p>
            </p:txBody>
          </p:sp>
          <p:sp>
            <p:nvSpPr>
              <p:cNvPr id="66" name="Oval 65"/>
              <p:cNvSpPr/>
              <p:nvPr/>
            </p:nvSpPr>
            <p:spPr bwMode="auto">
              <a:xfrm>
                <a:off x="6657379" y="4405109"/>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r>
                  <a:rPr lang="en-US" sz="1866" b="1" dirty="0">
                    <a:gradFill>
                      <a:gsLst>
                        <a:gs pos="0">
                          <a:srgbClr val="FFFFFF"/>
                        </a:gs>
                        <a:gs pos="100000">
                          <a:srgbClr val="FFFFFF"/>
                        </a:gs>
                      </a:gsLst>
                      <a:lin ang="5400000" scaled="0"/>
                    </a:gradFill>
                    <a:ea typeface="Segoe UI" pitchFamily="34" charset="0"/>
                    <a:cs typeface="Segoe UI" pitchFamily="34" charset="0"/>
                  </a:rPr>
                  <a:t>3</a:t>
                </a:r>
                <a:endParaRPr lang="en-US" sz="2399" b="1"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69" name="Bent Arrow 68"/>
          <p:cNvSpPr/>
          <p:nvPr/>
        </p:nvSpPr>
        <p:spPr bwMode="auto">
          <a:xfrm>
            <a:off x="2002473" y="2446470"/>
            <a:ext cx="2789215" cy="1405738"/>
          </a:xfrm>
          <a:prstGeom prst="bentArrow">
            <a:avLst>
              <a:gd name="adj1" fmla="val 12885"/>
              <a:gd name="adj2" fmla="val 17703"/>
              <a:gd name="adj3" fmla="val 25000"/>
              <a:gd name="adj4" fmla="val 360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0" name="Group 69"/>
          <p:cNvGrpSpPr/>
          <p:nvPr/>
        </p:nvGrpSpPr>
        <p:grpSpPr>
          <a:xfrm>
            <a:off x="1399866" y="2107306"/>
            <a:ext cx="2886567" cy="406009"/>
            <a:chOff x="5019307" y="4341691"/>
            <a:chExt cx="2165489" cy="304586"/>
          </a:xfrm>
        </p:grpSpPr>
        <p:sp>
          <p:nvSpPr>
            <p:cNvPr id="71" name="TextBox 70"/>
            <p:cNvSpPr txBox="1"/>
            <p:nvPr/>
          </p:nvSpPr>
          <p:spPr>
            <a:xfrm>
              <a:off x="5019307" y="4341691"/>
              <a:ext cx="1835782" cy="304586"/>
            </a:xfrm>
            <a:prstGeom prst="rect">
              <a:avLst/>
            </a:prstGeom>
            <a:noFill/>
          </p:spPr>
          <p:txBody>
            <a:bodyPr wrap="square" lIns="0" tIns="0" rIns="0" bIns="0" rtlCol="0">
              <a:spAutoFit/>
            </a:bodyPr>
            <a:lstStyle/>
            <a:p>
              <a:pPr algn="r" defTabSz="914134">
                <a:lnSpc>
                  <a:spcPct val="90000"/>
                </a:lnSpc>
              </a:pPr>
              <a:r>
                <a:rPr lang="en-US" sz="1466" b="1" spc="-51" dirty="0">
                  <a:solidFill>
                    <a:schemeClr val="tx2"/>
                  </a:solidFill>
                </a:rPr>
                <a:t>Integration of WSB/DPM with Microsoft Azure Backup</a:t>
              </a:r>
              <a:endParaRPr lang="en-US" sz="1466" b="1" spc="-51" baseline="-25000" dirty="0">
                <a:solidFill>
                  <a:schemeClr val="tx2"/>
                </a:solidFill>
              </a:endParaRPr>
            </a:p>
          </p:txBody>
        </p:sp>
        <p:sp>
          <p:nvSpPr>
            <p:cNvPr id="72" name="Oval 71"/>
            <p:cNvSpPr/>
            <p:nvPr/>
          </p:nvSpPr>
          <p:spPr bwMode="auto">
            <a:xfrm>
              <a:off x="6922330" y="4368478"/>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r>
                <a:rPr lang="en-US" sz="1866" b="1" dirty="0">
                  <a:gradFill>
                    <a:gsLst>
                      <a:gs pos="0">
                        <a:srgbClr val="FFFFFF"/>
                      </a:gs>
                      <a:gs pos="100000">
                        <a:srgbClr val="FFFFFF"/>
                      </a:gs>
                    </a:gsLst>
                    <a:lin ang="5400000" scaled="0"/>
                  </a:gradFill>
                  <a:ea typeface="Segoe UI" pitchFamily="34" charset="0"/>
                  <a:cs typeface="Segoe UI" pitchFamily="34" charset="0"/>
                </a:rPr>
                <a:t>5</a:t>
              </a:r>
              <a:endParaRPr lang="en-US" sz="2399"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73" name="Freeform 207"/>
          <p:cNvSpPr>
            <a:spLocks noEditPoints="1"/>
          </p:cNvSpPr>
          <p:nvPr/>
        </p:nvSpPr>
        <p:spPr bwMode="gray">
          <a:xfrm>
            <a:off x="10140899" y="4467236"/>
            <a:ext cx="1332549" cy="1022088"/>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a:extLst/>
        </p:spPr>
        <p:txBody>
          <a:bodyPr vert="horz" wrap="square" lIns="914162" tIns="0" rIns="0" bIns="210257" numCol="1" anchor="b" anchorCtr="0" compatLnSpc="1">
            <a:prstTxWarp prst="textNoShape">
              <a:avLst/>
            </a:prstTxWarp>
          </a:bodyPr>
          <a:lstStyle/>
          <a:p>
            <a:endParaRPr lang="en-US" sz="1400" dirty="0">
              <a:solidFill>
                <a:srgbClr val="EFEFEF"/>
              </a:solidFill>
            </a:endParaRPr>
          </a:p>
        </p:txBody>
      </p:sp>
      <p:sp>
        <p:nvSpPr>
          <p:cNvPr id="74" name="Bent Arrow 73"/>
          <p:cNvSpPr/>
          <p:nvPr/>
        </p:nvSpPr>
        <p:spPr bwMode="auto">
          <a:xfrm rot="2490165" flipH="1">
            <a:off x="6831552" y="2996027"/>
            <a:ext cx="1568757" cy="1157938"/>
          </a:xfrm>
          <a:prstGeom prst="bentArrow">
            <a:avLst>
              <a:gd name="adj1" fmla="val 16219"/>
              <a:gd name="adj2" fmla="val 25000"/>
              <a:gd name="adj3" fmla="val 25000"/>
              <a:gd name="adj4" fmla="val 4375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Arrow 74"/>
          <p:cNvSpPr/>
          <p:nvPr/>
        </p:nvSpPr>
        <p:spPr bwMode="auto">
          <a:xfrm rot="10800000" flipH="1">
            <a:off x="8005065" y="4766733"/>
            <a:ext cx="2099630" cy="368185"/>
          </a:xfrm>
          <a:prstGeom prst="rightArrow">
            <a:avLst>
              <a:gd name="adj1" fmla="val 50000"/>
              <a:gd name="adj2" fmla="val 7574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p:cNvGrpSpPr/>
          <p:nvPr/>
        </p:nvGrpSpPr>
        <p:grpSpPr>
          <a:xfrm>
            <a:off x="8166362" y="5187693"/>
            <a:ext cx="3756324" cy="812017"/>
            <a:chOff x="4828977" y="4382403"/>
            <a:chExt cx="2817977" cy="609171"/>
          </a:xfrm>
        </p:grpSpPr>
        <p:sp>
          <p:nvSpPr>
            <p:cNvPr id="77" name="TextBox 76"/>
            <p:cNvSpPr txBox="1"/>
            <p:nvPr/>
          </p:nvSpPr>
          <p:spPr>
            <a:xfrm>
              <a:off x="5157767" y="4382403"/>
              <a:ext cx="2489187" cy="609171"/>
            </a:xfrm>
            <a:prstGeom prst="rect">
              <a:avLst/>
            </a:prstGeom>
            <a:noFill/>
          </p:spPr>
          <p:txBody>
            <a:bodyPr wrap="square" lIns="0" tIns="0" rIns="0" bIns="0" rtlCol="0">
              <a:spAutoFit/>
            </a:bodyPr>
            <a:lstStyle/>
            <a:p>
              <a:pPr defTabSz="914134">
                <a:lnSpc>
                  <a:spcPct val="90000"/>
                </a:lnSpc>
              </a:pPr>
              <a:r>
                <a:rPr lang="en-US" sz="1466" b="1" spc="-51" dirty="0">
                  <a:solidFill>
                    <a:schemeClr val="tx2"/>
                  </a:solidFill>
                </a:rPr>
                <a:t>Orchestrated VM</a:t>
              </a:r>
              <a:br>
                <a:rPr lang="en-US" sz="1466" b="1" spc="-51" dirty="0">
                  <a:solidFill>
                    <a:schemeClr val="tx2"/>
                  </a:solidFill>
                </a:rPr>
              </a:br>
              <a:r>
                <a:rPr lang="en-US" sz="1466" b="1" spc="-51" dirty="0">
                  <a:solidFill>
                    <a:schemeClr val="tx2"/>
                  </a:solidFill>
                </a:rPr>
                <a:t>Replication &amp; Recovery</a:t>
              </a:r>
              <a:br>
                <a:rPr lang="en-US" sz="1466" b="1" spc="-51" dirty="0">
                  <a:solidFill>
                    <a:schemeClr val="tx2"/>
                  </a:solidFill>
                </a:rPr>
              </a:br>
              <a:r>
                <a:rPr lang="en-US" sz="1466" b="1" spc="-51" dirty="0">
                  <a:solidFill>
                    <a:schemeClr val="tx2"/>
                  </a:solidFill>
                </a:rPr>
                <a:t>using Azure Site Recovery</a:t>
              </a:r>
              <a:br>
                <a:rPr lang="en-US" sz="1466" b="1" spc="-51" dirty="0">
                  <a:solidFill>
                    <a:schemeClr val="tx2"/>
                  </a:solidFill>
                </a:rPr>
              </a:br>
              <a:r>
                <a:rPr lang="en-US" sz="1466" b="1" spc="-51" dirty="0">
                  <a:solidFill>
                    <a:schemeClr val="tx2"/>
                  </a:solidFill>
                </a:rPr>
                <a:t>(Including VMware &amp; Physical)</a:t>
              </a:r>
              <a:endParaRPr lang="en-US" sz="1466" b="1" spc="-51" baseline="-25000" dirty="0">
                <a:solidFill>
                  <a:schemeClr val="tx2"/>
                </a:solidFill>
              </a:endParaRPr>
            </a:p>
          </p:txBody>
        </p:sp>
        <p:sp>
          <p:nvSpPr>
            <p:cNvPr id="78" name="Oval 77"/>
            <p:cNvSpPr/>
            <p:nvPr/>
          </p:nvSpPr>
          <p:spPr bwMode="auto">
            <a:xfrm>
              <a:off x="4828977" y="4385463"/>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r>
                <a:rPr lang="en-US" sz="1866" b="1" dirty="0">
                  <a:gradFill>
                    <a:gsLst>
                      <a:gs pos="0">
                        <a:srgbClr val="FFFFFF"/>
                      </a:gs>
                      <a:gs pos="100000">
                        <a:srgbClr val="FFFFFF"/>
                      </a:gs>
                    </a:gsLst>
                    <a:lin ang="5400000" scaled="0"/>
                  </a:gradFill>
                  <a:ea typeface="Segoe UI" pitchFamily="34" charset="0"/>
                  <a:cs typeface="Segoe UI" pitchFamily="34" charset="0"/>
                </a:rPr>
                <a:t>6</a:t>
              </a:r>
              <a:endParaRPr lang="en-US" sz="2399" b="1"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79"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10549009" y="4088308"/>
            <a:ext cx="565154" cy="94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 name="Group 79"/>
          <p:cNvGrpSpPr/>
          <p:nvPr/>
        </p:nvGrpSpPr>
        <p:grpSpPr>
          <a:xfrm>
            <a:off x="7713291" y="2653168"/>
            <a:ext cx="3538010" cy="609013"/>
            <a:chOff x="4828977" y="4306044"/>
            <a:chExt cx="2654199" cy="456879"/>
          </a:xfrm>
        </p:grpSpPr>
        <p:sp>
          <p:nvSpPr>
            <p:cNvPr id="81" name="TextBox 80"/>
            <p:cNvSpPr txBox="1"/>
            <p:nvPr/>
          </p:nvSpPr>
          <p:spPr>
            <a:xfrm>
              <a:off x="5164667" y="4306044"/>
              <a:ext cx="2318509" cy="456879"/>
            </a:xfrm>
            <a:prstGeom prst="rect">
              <a:avLst/>
            </a:prstGeom>
            <a:noFill/>
          </p:spPr>
          <p:txBody>
            <a:bodyPr wrap="square" lIns="0" tIns="0" rIns="0" bIns="0" rtlCol="0">
              <a:spAutoFit/>
            </a:bodyPr>
            <a:lstStyle/>
            <a:p>
              <a:pPr defTabSz="914134">
                <a:lnSpc>
                  <a:spcPct val="90000"/>
                </a:lnSpc>
              </a:pPr>
              <a:r>
                <a:rPr lang="en-US" sz="1466" b="1" spc="-51" dirty="0">
                  <a:solidFill>
                    <a:schemeClr val="tx2"/>
                  </a:solidFill>
                </a:rPr>
                <a:t>Orchestrated Hyper-V VM Replication &amp; Recovery </a:t>
              </a:r>
              <a:r>
                <a:rPr lang="en-US" sz="1466" b="1" u="sng" spc="-51" dirty="0">
                  <a:solidFill>
                    <a:schemeClr val="tx2"/>
                  </a:solidFill>
                </a:rPr>
                <a:t>into</a:t>
              </a:r>
              <a:r>
                <a:rPr lang="en-US" sz="1466" b="1" spc="-51" dirty="0">
                  <a:solidFill>
                    <a:schemeClr val="tx2"/>
                  </a:solidFill>
                </a:rPr>
                <a:t> Microsoft Azure with Azure Site Recovery</a:t>
              </a:r>
              <a:endParaRPr lang="en-US" sz="1466" b="1" spc="-51" baseline="-25000" dirty="0">
                <a:solidFill>
                  <a:schemeClr val="tx2"/>
                </a:solidFill>
              </a:endParaRPr>
            </a:p>
          </p:txBody>
        </p:sp>
        <p:sp>
          <p:nvSpPr>
            <p:cNvPr id="82" name="Oval 81"/>
            <p:cNvSpPr/>
            <p:nvPr/>
          </p:nvSpPr>
          <p:spPr bwMode="auto">
            <a:xfrm>
              <a:off x="4828977" y="4385463"/>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r>
                <a:rPr lang="en-US" sz="1866" b="1" dirty="0">
                  <a:gradFill>
                    <a:gsLst>
                      <a:gs pos="0">
                        <a:srgbClr val="FFFFFF"/>
                      </a:gs>
                      <a:gs pos="100000">
                        <a:srgbClr val="FFFFFF"/>
                      </a:gs>
                    </a:gsLst>
                    <a:lin ang="5400000" scaled="0"/>
                  </a:gradFill>
                  <a:ea typeface="Segoe UI" pitchFamily="34" charset="0"/>
                  <a:cs typeface="Segoe UI" pitchFamily="34" charset="0"/>
                </a:rPr>
                <a:t>7</a:t>
              </a:r>
              <a:endParaRPr lang="en-US" sz="2399" b="1"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22995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22" presetClass="entr" presetSubtype="4"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down)">
                                      <p:cBhvr>
                                        <p:cTn id="28" dur="500"/>
                                        <p:tgtEl>
                                          <p:spTgt spid="46"/>
                                        </p:tgtEl>
                                      </p:cBhvr>
                                    </p:animEffect>
                                  </p:childTnLst>
                                </p:cTn>
                              </p:par>
                              <p:par>
                                <p:cTn id="29" presetID="22" presetClass="entr" presetSubtype="4"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down)">
                                      <p:cBhvr>
                                        <p:cTn id="31" dur="500"/>
                                        <p:tgtEl>
                                          <p:spTgt spid="47"/>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right)">
                                      <p:cBhvr>
                                        <p:cTn id="35" dur="500"/>
                                        <p:tgtEl>
                                          <p:spTgt spid="5"/>
                                        </p:tgtEl>
                                      </p:cBhvr>
                                    </p:animEffect>
                                  </p:childTnLst>
                                </p:cTn>
                              </p:par>
                              <p:par>
                                <p:cTn id="36" presetID="22" presetClass="entr" presetSubtype="8" fill="hold"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left)">
                                      <p:cBhvr>
                                        <p:cTn id="38" dur="500"/>
                                        <p:tgtEl>
                                          <p:spTgt spid="4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wipe(right)">
                                      <p:cBhvr>
                                        <p:cTn id="43" dur="1000"/>
                                        <p:tgtEl>
                                          <p:spTgt spid="48"/>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wipe(left)">
                                      <p:cBhvr>
                                        <p:cTn id="57" dur="500"/>
                                        <p:tgtEl>
                                          <p:spTgt spid="69"/>
                                        </p:tgtEl>
                                      </p:cBhvr>
                                    </p:animEffect>
                                  </p:childTnLst>
                                </p:cTn>
                              </p:par>
                              <p:par>
                                <p:cTn id="58" presetID="10" presetClass="entr" presetSubtype="0" fill="hold" nodeType="with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fade">
                                      <p:cBhvr>
                                        <p:cTn id="60" dur="500"/>
                                        <p:tgtEl>
                                          <p:spTgt spid="70"/>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73"/>
                                        </p:tgtEl>
                                        <p:attrNameLst>
                                          <p:attrName>style.visibility</p:attrName>
                                        </p:attrNameLst>
                                      </p:cBhvr>
                                      <p:to>
                                        <p:strVal val="visible"/>
                                      </p:to>
                                    </p:set>
                                    <p:animEffect transition="in" filter="fade">
                                      <p:cBhvr>
                                        <p:cTn id="69" dur="500"/>
                                        <p:tgtEl>
                                          <p:spTgt spid="73"/>
                                        </p:tgtEl>
                                      </p:cBhvr>
                                    </p:animEffect>
                                  </p:childTnLst>
                                </p:cTn>
                              </p:par>
                            </p:childTnLst>
                          </p:cTn>
                        </p:par>
                        <p:par>
                          <p:cTn id="70" fill="hold">
                            <p:stCondLst>
                              <p:cond delay="500"/>
                            </p:stCondLst>
                            <p:childTnLst>
                              <p:par>
                                <p:cTn id="71" presetID="22" presetClass="entr" presetSubtype="8" fill="hold" grpId="0" nodeType="after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wipe(left)">
                                      <p:cBhvr>
                                        <p:cTn id="73" dur="500"/>
                                        <p:tgtEl>
                                          <p:spTgt spid="75"/>
                                        </p:tgtEl>
                                      </p:cBhvr>
                                    </p:animEffect>
                                  </p:childTnLst>
                                </p:cTn>
                              </p:par>
                              <p:par>
                                <p:cTn id="74" presetID="10" presetClass="entr" presetSubtype="0" fill="hold" nodeType="withEffect">
                                  <p:stCondLst>
                                    <p:cond delay="0"/>
                                  </p:stCondLst>
                                  <p:childTnLst>
                                    <p:set>
                                      <p:cBhvr>
                                        <p:cTn id="75" dur="1" fill="hold">
                                          <p:stCondLst>
                                            <p:cond delay="0"/>
                                          </p:stCondLst>
                                        </p:cTn>
                                        <p:tgtEl>
                                          <p:spTgt spid="76"/>
                                        </p:tgtEl>
                                        <p:attrNameLst>
                                          <p:attrName>style.visibility</p:attrName>
                                        </p:attrNameLst>
                                      </p:cBhvr>
                                      <p:to>
                                        <p:strVal val="visible"/>
                                      </p:to>
                                    </p:set>
                                    <p:animEffect transition="in" filter="fade">
                                      <p:cBhvr>
                                        <p:cTn id="76" dur="500"/>
                                        <p:tgtEl>
                                          <p:spTgt spid="76"/>
                                        </p:tgtEl>
                                      </p:cBhvr>
                                    </p:animEffect>
                                  </p:childTnLst>
                                </p:cTn>
                              </p:par>
                            </p:childTnLst>
                          </p:cTn>
                        </p:par>
                        <p:par>
                          <p:cTn id="77" fill="hold">
                            <p:stCondLst>
                              <p:cond delay="1000"/>
                            </p:stCondLst>
                            <p:childTnLst>
                              <p:par>
                                <p:cTn id="78" presetID="22" presetClass="entr" presetSubtype="4" fill="hold" nodeType="afterEffect">
                                  <p:stCondLst>
                                    <p:cond delay="0"/>
                                  </p:stCondLst>
                                  <p:childTnLst>
                                    <p:set>
                                      <p:cBhvr>
                                        <p:cTn id="79" dur="1" fill="hold">
                                          <p:stCondLst>
                                            <p:cond delay="0"/>
                                          </p:stCondLst>
                                        </p:cTn>
                                        <p:tgtEl>
                                          <p:spTgt spid="79"/>
                                        </p:tgtEl>
                                        <p:attrNameLst>
                                          <p:attrName>style.visibility</p:attrName>
                                        </p:attrNameLst>
                                      </p:cBhvr>
                                      <p:to>
                                        <p:strVal val="visible"/>
                                      </p:to>
                                    </p:set>
                                    <p:animEffect transition="in" filter="wipe(down)">
                                      <p:cBhvr>
                                        <p:cTn id="80" dur="1000"/>
                                        <p:tgtEl>
                                          <p:spTgt spid="7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74"/>
                                        </p:tgtEl>
                                        <p:attrNameLst>
                                          <p:attrName>style.visibility</p:attrName>
                                        </p:attrNameLst>
                                      </p:cBhvr>
                                      <p:to>
                                        <p:strVal val="visible"/>
                                      </p:to>
                                    </p:set>
                                    <p:animEffect transition="in" filter="wipe(down)">
                                      <p:cBhvr>
                                        <p:cTn id="85" dur="500"/>
                                        <p:tgtEl>
                                          <p:spTgt spid="74"/>
                                        </p:tgtEl>
                                      </p:cBhvr>
                                    </p:animEffect>
                                  </p:childTnLst>
                                </p:cTn>
                              </p:par>
                              <p:par>
                                <p:cTn id="86" presetID="10" presetClass="entr" presetSubtype="0" fill="hold" nodeType="withEffect">
                                  <p:stCondLst>
                                    <p:cond delay="0"/>
                                  </p:stCondLst>
                                  <p:childTnLst>
                                    <p:set>
                                      <p:cBhvr>
                                        <p:cTn id="87" dur="1" fill="hold">
                                          <p:stCondLst>
                                            <p:cond delay="0"/>
                                          </p:stCondLst>
                                        </p:cTn>
                                        <p:tgtEl>
                                          <p:spTgt spid="80"/>
                                        </p:tgtEl>
                                        <p:attrNameLst>
                                          <p:attrName>style.visibility</p:attrName>
                                        </p:attrNameLst>
                                      </p:cBhvr>
                                      <p:to>
                                        <p:strVal val="visible"/>
                                      </p:to>
                                    </p:set>
                                    <p:animEffect transition="in" filter="fade">
                                      <p:cBhvr>
                                        <p:cTn id="88"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9" grpId="0" animBg="1"/>
      <p:bldP spid="73" grpId="0" animBg="1"/>
      <p:bldP spid="74" grpId="0" animBg="1"/>
      <p:bldP spid="75"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475" y="64598"/>
            <a:ext cx="5630863" cy="689111"/>
          </a:xfrm>
        </p:spPr>
        <p:txBody>
          <a:bodyPr vert="horz" lIns="320040" tIns="152357" rIns="53325" bIns="53325" rtlCol="0" anchor="ctr">
            <a:normAutofit fontScale="90000"/>
          </a:bodyPr>
          <a:lstStyle/>
          <a:p>
            <a:r>
              <a:rPr lang="en-US" dirty="0"/>
              <a:t>Backup of Azure IaaS VMs</a:t>
            </a:r>
          </a:p>
        </p:txBody>
      </p:sp>
      <p:sp>
        <p:nvSpPr>
          <p:cNvPr id="78" name="TextBox 77"/>
          <p:cNvSpPr txBox="1"/>
          <p:nvPr/>
        </p:nvSpPr>
        <p:spPr>
          <a:xfrm>
            <a:off x="2130611" y="4234990"/>
            <a:ext cx="7025789" cy="1855776"/>
          </a:xfrm>
          <a:prstGeom prst="rect">
            <a:avLst/>
          </a:prstGeom>
          <a:solidFill>
            <a:schemeClr val="accent6"/>
          </a:solidFill>
        </p:spPr>
        <p:txBody>
          <a:bodyPr wrap="square" lIns="182807" tIns="146246" rIns="182807" bIns="146246" rtlCol="0">
            <a:spAutoFit/>
          </a:bodyPr>
          <a:lstStyle/>
          <a:p>
            <a:pPr>
              <a:lnSpc>
                <a:spcPct val="90000"/>
              </a:lnSpc>
              <a:spcAft>
                <a:spcPts val="600"/>
              </a:spcAft>
            </a:pPr>
            <a:r>
              <a:rPr lang="en-US" sz="2400" b="1" dirty="0">
                <a:gradFill>
                  <a:gsLst>
                    <a:gs pos="2917">
                      <a:srgbClr val="FFFFFF"/>
                    </a:gs>
                    <a:gs pos="30000">
                      <a:srgbClr val="FFFFFF"/>
                    </a:gs>
                  </a:gsLst>
                  <a:lin ang="5400000" scaled="0"/>
                </a:gradFill>
              </a:rPr>
              <a:t>Value proposition:</a:t>
            </a:r>
          </a:p>
          <a:p>
            <a:pPr>
              <a:lnSpc>
                <a:spcPct val="90000"/>
              </a:lnSpc>
              <a:spcAft>
                <a:spcPts val="600"/>
              </a:spcAft>
            </a:pPr>
            <a:r>
              <a:rPr lang="en-US" sz="2400" dirty="0">
                <a:gradFill>
                  <a:gsLst>
                    <a:gs pos="2917">
                      <a:srgbClr val="FFFFFF"/>
                    </a:gs>
                    <a:gs pos="30000">
                      <a:srgbClr val="FFFFFF"/>
                    </a:gs>
                  </a:gsLst>
                  <a:lin ang="5400000" scaled="0"/>
                </a:gradFill>
              </a:rPr>
              <a:t>Enterprise-scale backup in Azure</a:t>
            </a:r>
          </a:p>
          <a:p>
            <a:pPr>
              <a:lnSpc>
                <a:spcPct val="90000"/>
              </a:lnSpc>
              <a:spcAft>
                <a:spcPts val="600"/>
              </a:spcAft>
            </a:pPr>
            <a:r>
              <a:rPr lang="en-US" sz="2400" dirty="0">
                <a:gradFill>
                  <a:gsLst>
                    <a:gs pos="2917">
                      <a:srgbClr val="FFFFFF"/>
                    </a:gs>
                    <a:gs pos="30000">
                      <a:srgbClr val="FFFFFF"/>
                    </a:gs>
                  </a:gsLst>
                  <a:lin ang="5400000" scaled="0"/>
                </a:gradFill>
              </a:rPr>
              <a:t>Fabric-level protection</a:t>
            </a:r>
          </a:p>
          <a:p>
            <a:pPr>
              <a:lnSpc>
                <a:spcPct val="90000"/>
              </a:lnSpc>
              <a:spcAft>
                <a:spcPts val="600"/>
              </a:spcAft>
            </a:pPr>
            <a:r>
              <a:rPr lang="en-US" sz="2400" dirty="0">
                <a:gradFill>
                  <a:gsLst>
                    <a:gs pos="2917">
                      <a:srgbClr val="FFFFFF"/>
                    </a:gs>
                    <a:gs pos="30000">
                      <a:srgbClr val="FFFFFF"/>
                    </a:gs>
                  </a:gsLst>
                  <a:lin ang="5400000" scaled="0"/>
                </a:gradFill>
              </a:rPr>
              <a:t>No customer resources for backup</a:t>
            </a:r>
          </a:p>
        </p:txBody>
      </p:sp>
      <p:sp>
        <p:nvSpPr>
          <p:cNvPr id="21" name="Freeform 95"/>
          <p:cNvSpPr>
            <a:spLocks/>
          </p:cNvSpPr>
          <p:nvPr/>
        </p:nvSpPr>
        <p:spPr bwMode="auto">
          <a:xfrm flipH="1">
            <a:off x="7083489" y="2180543"/>
            <a:ext cx="2446325" cy="143109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2"/>
          </a:solidFill>
          <a:ln>
            <a:noFill/>
          </a:ln>
          <a:extLst/>
        </p:spPr>
        <p:txBody>
          <a:bodyPr vert="horz" wrap="square" lIns="91365" tIns="45682" rIns="91365" bIns="45682" numCol="1" anchor="t" anchorCtr="0" compatLnSpc="1">
            <a:prstTxWarp prst="textNoShape">
              <a:avLst/>
            </a:prstTxWarp>
          </a:bodyPr>
          <a:lstStyle/>
          <a:p>
            <a:pPr defTabSz="913512"/>
            <a:endParaRPr lang="en-US" sz="1799">
              <a:solidFill>
                <a:srgbClr val="000000"/>
              </a:solidFill>
            </a:endParaRPr>
          </a:p>
        </p:txBody>
      </p:sp>
      <p:grpSp>
        <p:nvGrpSpPr>
          <p:cNvPr id="22" name="Group 21"/>
          <p:cNvGrpSpPr/>
          <p:nvPr/>
        </p:nvGrpSpPr>
        <p:grpSpPr>
          <a:xfrm>
            <a:off x="1956090" y="1668793"/>
            <a:ext cx="5953395" cy="2036564"/>
            <a:chOff x="616226" y="1456630"/>
            <a:chExt cx="5202444" cy="1975661"/>
          </a:xfrm>
        </p:grpSpPr>
        <p:sp>
          <p:nvSpPr>
            <p:cNvPr id="23"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2"/>
            </a:solidFill>
            <a:ln>
              <a:noFill/>
            </a:ln>
            <a:extLst/>
          </p:spPr>
          <p:txBody>
            <a:bodyPr vert="horz" wrap="square" lIns="91365" tIns="45682" rIns="91365" bIns="45682" numCol="1" anchor="t" anchorCtr="0" compatLnSpc="1">
              <a:prstTxWarp prst="textNoShape">
                <a:avLst/>
              </a:prstTxWarp>
            </a:bodyPr>
            <a:lstStyle/>
            <a:p>
              <a:pPr defTabSz="913512"/>
              <a:endParaRPr lang="en-US" sz="1799">
                <a:solidFill>
                  <a:srgbClr val="000000"/>
                </a:solidFill>
              </a:endParaRPr>
            </a:p>
          </p:txBody>
        </p:sp>
        <p:sp>
          <p:nvSpPr>
            <p:cNvPr id="24" name="Freeform 95"/>
            <p:cNvSpPr>
              <a:spLocks/>
            </p:cNvSpPr>
            <p:nvPr/>
          </p:nvSpPr>
          <p:spPr bwMode="auto">
            <a:xfrm flipH="1">
              <a:off x="3075030" y="1971577"/>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a:noFill/>
            </a:ln>
            <a:extLst/>
          </p:spPr>
          <p:txBody>
            <a:bodyPr vert="horz" wrap="square" lIns="91365" tIns="45682" rIns="91365" bIns="45682" numCol="1" anchor="t" anchorCtr="0" compatLnSpc="1">
              <a:prstTxWarp prst="textNoShape">
                <a:avLst/>
              </a:prstTxWarp>
            </a:bodyPr>
            <a:lstStyle/>
            <a:p>
              <a:pPr defTabSz="913512"/>
              <a:endParaRPr lang="en-US" sz="1799">
                <a:solidFill>
                  <a:srgbClr val="000000"/>
                </a:solidFill>
              </a:endParaRPr>
            </a:p>
          </p:txBody>
        </p:sp>
        <p:sp>
          <p:nvSpPr>
            <p:cNvPr id="25" name="Freeform 95"/>
            <p:cNvSpPr>
              <a:spLocks/>
            </p:cNvSpPr>
            <p:nvPr/>
          </p:nvSpPr>
          <p:spPr bwMode="auto">
            <a:xfrm flipH="1">
              <a:off x="1281692" y="1456630"/>
              <a:ext cx="4536978" cy="197566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5" tIns="45682" rIns="91365" bIns="45682" numCol="1" anchor="t" anchorCtr="0" compatLnSpc="1">
              <a:prstTxWarp prst="textNoShape">
                <a:avLst/>
              </a:prstTxWarp>
            </a:bodyPr>
            <a:lstStyle/>
            <a:p>
              <a:pPr defTabSz="913512"/>
              <a:endParaRPr lang="en-US" sz="1799" kern="0">
                <a:solidFill>
                  <a:srgbClr val="505050"/>
                </a:solidFill>
              </a:endParaRPr>
            </a:p>
          </p:txBody>
        </p:sp>
        <p:sp>
          <p:nvSpPr>
            <p:cNvPr id="26" name="TextBox 25"/>
            <p:cNvSpPr txBox="1"/>
            <p:nvPr/>
          </p:nvSpPr>
          <p:spPr>
            <a:xfrm>
              <a:off x="2441589" y="1532791"/>
              <a:ext cx="1665924" cy="495483"/>
            </a:xfrm>
            <a:prstGeom prst="rect">
              <a:avLst/>
            </a:prstGeom>
            <a:noFill/>
            <a:ln>
              <a:noFill/>
            </a:ln>
          </p:spPr>
          <p:txBody>
            <a:bodyPr wrap="none" lIns="179111" tIns="143289" rIns="179111" bIns="143289" rtlCol="0">
              <a:spAutoFit/>
            </a:bodyPr>
            <a:lstStyle/>
            <a:p>
              <a:pPr algn="ctr" defTabSz="912650">
                <a:lnSpc>
                  <a:spcPct val="90000"/>
                </a:lnSpc>
                <a:spcAft>
                  <a:spcPts val="588"/>
                </a:spcAft>
              </a:pPr>
              <a:r>
                <a:rPr lang="en-US" sz="1567" b="1" kern="0" dirty="0">
                  <a:solidFill>
                    <a:srgbClr val="FFFFFF"/>
                  </a:solidFill>
                </a:rPr>
                <a:t>Microsoft Azure</a:t>
              </a:r>
            </a:p>
          </p:txBody>
        </p:sp>
      </p:grpSp>
      <p:sp>
        <p:nvSpPr>
          <p:cNvPr id="27" name="TextBox 26"/>
          <p:cNvSpPr txBox="1"/>
          <p:nvPr/>
        </p:nvSpPr>
        <p:spPr>
          <a:xfrm>
            <a:off x="4674124" y="2377338"/>
            <a:ext cx="3420426" cy="338290"/>
          </a:xfrm>
          <a:prstGeom prst="rect">
            <a:avLst/>
          </a:prstGeom>
          <a:noFill/>
        </p:spPr>
        <p:txBody>
          <a:bodyPr wrap="square" rtlCol="0">
            <a:spAutoFit/>
          </a:bodyPr>
          <a:lstStyle/>
          <a:p>
            <a:pPr algn="ctr">
              <a:defRPr/>
            </a:pPr>
            <a:r>
              <a:rPr lang="en-US" sz="1567" kern="0" dirty="0">
                <a:solidFill>
                  <a:srgbClr val="FFFFFF"/>
                </a:solidFill>
                <a:latin typeface="Segoe UI Light"/>
                <a:ea typeface="Segoe UI" pitchFamily="34" charset="0"/>
                <a:cs typeface="Segoe UI" pitchFamily="34" charset="0"/>
              </a:rPr>
              <a:t>Cloud Data Backup </a:t>
            </a:r>
          </a:p>
        </p:txBody>
      </p:sp>
      <p:sp>
        <p:nvSpPr>
          <p:cNvPr id="33" name="Freeform 95"/>
          <p:cNvSpPr>
            <a:spLocks/>
          </p:cNvSpPr>
          <p:nvPr/>
        </p:nvSpPr>
        <p:spPr bwMode="auto">
          <a:xfrm flipH="1">
            <a:off x="3423032" y="2427243"/>
            <a:ext cx="1933453" cy="11160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50000"/>
              <a:lumOff val="50000"/>
            </a:schemeClr>
          </a:solidFill>
          <a:ln>
            <a:noFill/>
          </a:ln>
          <a:extLst/>
        </p:spPr>
        <p:txBody>
          <a:bodyPr vert="horz" wrap="square" lIns="91365" tIns="45682" rIns="91365" bIns="45682" numCol="1" anchor="t" anchorCtr="0" compatLnSpc="1">
            <a:prstTxWarp prst="textNoShape">
              <a:avLst/>
            </a:prstTxWarp>
          </a:bodyPr>
          <a:lstStyle/>
          <a:p>
            <a:pPr algn="ctr" defTabSz="913512"/>
            <a:endParaRPr lang="en-US" sz="1176" dirty="0">
              <a:solidFill>
                <a:srgbClr val="FFFFFF"/>
              </a:solidFill>
            </a:endParaRPr>
          </a:p>
          <a:p>
            <a:pPr algn="ctr" defTabSz="913512"/>
            <a:r>
              <a:rPr lang="en-US" sz="1176" dirty="0">
                <a:solidFill>
                  <a:srgbClr val="FFFFFF"/>
                </a:solidFill>
              </a:rPr>
              <a:t>Virtual machines</a:t>
            </a:r>
          </a:p>
        </p:txBody>
      </p:sp>
      <p:cxnSp>
        <p:nvCxnSpPr>
          <p:cNvPr id="34" name="Straight Arrow Connector 33"/>
          <p:cNvCxnSpPr/>
          <p:nvPr/>
        </p:nvCxnSpPr>
        <p:spPr>
          <a:xfrm flipH="1" flipV="1">
            <a:off x="4885567" y="3256126"/>
            <a:ext cx="1498770" cy="9496"/>
          </a:xfrm>
          <a:prstGeom prst="straightConnector1">
            <a:avLst/>
          </a:prstGeom>
          <a:ln w="57150">
            <a:solidFill>
              <a:schemeClr val="accent6"/>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Freeform 8"/>
          <p:cNvSpPr>
            <a:spLocks/>
          </p:cNvSpPr>
          <p:nvPr/>
        </p:nvSpPr>
        <p:spPr bwMode="auto">
          <a:xfrm>
            <a:off x="3939205" y="2935031"/>
            <a:ext cx="899693" cy="138452"/>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tx1">
              <a:lumMod val="95000"/>
            </a:schemeClr>
          </a:solidFill>
          <a:ln>
            <a:noFill/>
          </a:ln>
        </p:spPr>
        <p:txBody>
          <a:bodyPr vert="horz" wrap="square" lIns="89581" tIns="44790" rIns="89581" bIns="44790" numCol="1" anchor="t" anchorCtr="0" compatLnSpc="1">
            <a:prstTxWarp prst="textNoShape">
              <a:avLst/>
            </a:prstTxWarp>
          </a:bodyPr>
          <a:lstStyle/>
          <a:p>
            <a:pPr defTabSz="895688"/>
            <a:endParaRPr lang="en-US" sz="1568">
              <a:solidFill>
                <a:srgbClr val="000000"/>
              </a:solidFill>
            </a:endParaRPr>
          </a:p>
        </p:txBody>
      </p:sp>
      <p:sp>
        <p:nvSpPr>
          <p:cNvPr id="36" name="Freeform 8"/>
          <p:cNvSpPr>
            <a:spLocks/>
          </p:cNvSpPr>
          <p:nvPr/>
        </p:nvSpPr>
        <p:spPr bwMode="auto">
          <a:xfrm>
            <a:off x="3942614" y="3130071"/>
            <a:ext cx="899693" cy="138452"/>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tx1">
              <a:lumMod val="95000"/>
            </a:schemeClr>
          </a:solidFill>
          <a:ln>
            <a:noFill/>
          </a:ln>
        </p:spPr>
        <p:txBody>
          <a:bodyPr vert="horz" wrap="square" lIns="89581" tIns="44790" rIns="89581" bIns="44790" numCol="1" anchor="t" anchorCtr="0" compatLnSpc="1">
            <a:prstTxWarp prst="textNoShape">
              <a:avLst/>
            </a:prstTxWarp>
          </a:bodyPr>
          <a:lstStyle/>
          <a:p>
            <a:pPr defTabSz="895688"/>
            <a:endParaRPr lang="en-US" sz="1568">
              <a:solidFill>
                <a:srgbClr val="000000"/>
              </a:solidFill>
            </a:endParaRPr>
          </a:p>
        </p:txBody>
      </p:sp>
      <p:sp>
        <p:nvSpPr>
          <p:cNvPr id="37" name="Oval 16"/>
          <p:cNvSpPr>
            <a:spLocks noChangeArrowheads="1"/>
          </p:cNvSpPr>
          <p:nvPr/>
        </p:nvSpPr>
        <p:spPr bwMode="auto">
          <a:xfrm>
            <a:off x="4517625" y="2944962"/>
            <a:ext cx="60786" cy="61899"/>
          </a:xfrm>
          <a:prstGeom prst="ellipse">
            <a:avLst/>
          </a:prstGeom>
          <a:solidFill>
            <a:schemeClr val="tx2"/>
          </a:solidFill>
          <a:ln>
            <a:noFill/>
          </a:ln>
        </p:spPr>
        <p:txBody>
          <a:bodyPr vert="horz" wrap="square" lIns="89581" tIns="44790" rIns="89581" bIns="44790" numCol="1" anchor="t" anchorCtr="0" compatLnSpc="1">
            <a:prstTxWarp prst="textNoShape">
              <a:avLst/>
            </a:prstTxWarp>
          </a:bodyPr>
          <a:lstStyle/>
          <a:p>
            <a:pPr defTabSz="895688"/>
            <a:endParaRPr lang="en-US" sz="1568" dirty="0">
              <a:solidFill>
                <a:srgbClr val="000000"/>
              </a:solidFill>
            </a:endParaRPr>
          </a:p>
        </p:txBody>
      </p:sp>
      <p:sp>
        <p:nvSpPr>
          <p:cNvPr id="38" name="Oval 16"/>
          <p:cNvSpPr>
            <a:spLocks noChangeArrowheads="1"/>
          </p:cNvSpPr>
          <p:nvPr/>
        </p:nvSpPr>
        <p:spPr bwMode="auto">
          <a:xfrm>
            <a:off x="4510508" y="3123227"/>
            <a:ext cx="60786" cy="61899"/>
          </a:xfrm>
          <a:prstGeom prst="ellipse">
            <a:avLst/>
          </a:prstGeom>
          <a:solidFill>
            <a:schemeClr val="tx2"/>
          </a:solidFill>
          <a:ln>
            <a:noFill/>
          </a:ln>
        </p:spPr>
        <p:txBody>
          <a:bodyPr vert="horz" wrap="square" lIns="89581" tIns="44790" rIns="89581" bIns="44790" numCol="1" anchor="t" anchorCtr="0" compatLnSpc="1">
            <a:prstTxWarp prst="textNoShape">
              <a:avLst/>
            </a:prstTxWarp>
          </a:bodyPr>
          <a:lstStyle/>
          <a:p>
            <a:pPr defTabSz="895688"/>
            <a:endParaRPr lang="en-US" sz="1568" dirty="0">
              <a:solidFill>
                <a:srgbClr val="000000"/>
              </a:solidFill>
            </a:endParaRPr>
          </a:p>
        </p:txBody>
      </p:sp>
      <p:sp>
        <p:nvSpPr>
          <p:cNvPr id="39" name="Freeform 8"/>
          <p:cNvSpPr>
            <a:spLocks/>
          </p:cNvSpPr>
          <p:nvPr/>
        </p:nvSpPr>
        <p:spPr bwMode="auto">
          <a:xfrm>
            <a:off x="3944788" y="3312085"/>
            <a:ext cx="899693" cy="138452"/>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tx1">
              <a:lumMod val="95000"/>
            </a:schemeClr>
          </a:solidFill>
          <a:ln>
            <a:noFill/>
          </a:ln>
        </p:spPr>
        <p:txBody>
          <a:bodyPr vert="horz" wrap="square" lIns="89581" tIns="44790" rIns="89581" bIns="44790" numCol="1" anchor="t" anchorCtr="0" compatLnSpc="1">
            <a:prstTxWarp prst="textNoShape">
              <a:avLst/>
            </a:prstTxWarp>
          </a:bodyPr>
          <a:lstStyle/>
          <a:p>
            <a:pPr defTabSz="895688"/>
            <a:endParaRPr lang="en-US" sz="1568">
              <a:solidFill>
                <a:srgbClr val="000000"/>
              </a:solidFill>
            </a:endParaRPr>
          </a:p>
        </p:txBody>
      </p:sp>
      <p:sp>
        <p:nvSpPr>
          <p:cNvPr id="40" name="Oval 16"/>
          <p:cNvSpPr>
            <a:spLocks noChangeArrowheads="1"/>
          </p:cNvSpPr>
          <p:nvPr/>
        </p:nvSpPr>
        <p:spPr bwMode="auto">
          <a:xfrm>
            <a:off x="4525295" y="3300341"/>
            <a:ext cx="60786" cy="61899"/>
          </a:xfrm>
          <a:prstGeom prst="ellipse">
            <a:avLst/>
          </a:prstGeom>
          <a:solidFill>
            <a:schemeClr val="tx2"/>
          </a:solidFill>
          <a:ln>
            <a:noFill/>
          </a:ln>
        </p:spPr>
        <p:txBody>
          <a:bodyPr vert="horz" wrap="square" lIns="89581" tIns="44790" rIns="89581" bIns="44790" numCol="1" anchor="t" anchorCtr="0" compatLnSpc="1">
            <a:prstTxWarp prst="textNoShape">
              <a:avLst/>
            </a:prstTxWarp>
          </a:bodyPr>
          <a:lstStyle/>
          <a:p>
            <a:pPr defTabSz="895688"/>
            <a:endParaRPr lang="en-US" sz="1568" dirty="0">
              <a:solidFill>
                <a:srgbClr val="000000"/>
              </a:solidFill>
            </a:endParaRPr>
          </a:p>
        </p:txBody>
      </p:sp>
      <p:pic>
        <p:nvPicPr>
          <p:cNvPr id="41" name="Picture 40"/>
          <p:cNvPicPr>
            <a:picLocks noChangeAspect="1"/>
          </p:cNvPicPr>
          <p:nvPr/>
        </p:nvPicPr>
        <p:blipFill>
          <a:blip r:embed="rId3">
            <a:duotone>
              <a:schemeClr val="accent6">
                <a:shade val="45000"/>
                <a:satMod val="135000"/>
              </a:schemeClr>
              <a:prstClr val="white"/>
            </a:duotone>
          </a:blip>
          <a:stretch>
            <a:fillRect/>
          </a:stretch>
        </p:blipFill>
        <p:spPr>
          <a:xfrm>
            <a:off x="6384338" y="2837135"/>
            <a:ext cx="951628" cy="678107"/>
          </a:xfrm>
          <a:prstGeom prst="rect">
            <a:avLst/>
          </a:prstGeom>
        </p:spPr>
      </p:pic>
    </p:spTree>
    <p:extLst>
      <p:ext uri="{BB962C8B-B14F-4D97-AF65-F5344CB8AC3E}">
        <p14:creationId xmlns:p14="http://schemas.microsoft.com/office/powerpoint/2010/main" val="4130323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000"/>
                                        <p:tgtEl>
                                          <p:spTgt spid="78"/>
                                        </p:tgtEl>
                                      </p:cBhvr>
                                    </p:animEffect>
                                    <p:anim calcmode="lin" valueType="num">
                                      <p:cBhvr>
                                        <p:cTn id="8" dur="1000" fill="hold"/>
                                        <p:tgtEl>
                                          <p:spTgt spid="78"/>
                                        </p:tgtEl>
                                        <p:attrNameLst>
                                          <p:attrName>ppt_x</p:attrName>
                                        </p:attrNameLst>
                                      </p:cBhvr>
                                      <p:tavLst>
                                        <p:tav tm="0">
                                          <p:val>
                                            <p:strVal val="#ppt_x"/>
                                          </p:val>
                                        </p:tav>
                                        <p:tav tm="100000">
                                          <p:val>
                                            <p:strVal val="#ppt_x"/>
                                          </p:val>
                                        </p:tav>
                                      </p:tavLst>
                                    </p:anim>
                                    <p:anim calcmode="lin" valueType="num">
                                      <p:cBhvr>
                                        <p:cTn id="9"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87780" y="63058"/>
            <a:ext cx="6206917" cy="664797"/>
          </a:xfrm>
        </p:spPr>
        <p:txBody>
          <a:bodyPr vert="horz" lIns="320040" tIns="152357" rIns="53325" bIns="53325" rtlCol="0" anchor="ctr">
            <a:normAutofit fontScale="90000"/>
          </a:bodyPr>
          <a:lstStyle/>
          <a:p>
            <a:r>
              <a:rPr lang="en-US" dirty="0"/>
              <a:t>Microsoft Azure Backup (MAB)</a:t>
            </a:r>
          </a:p>
        </p:txBody>
      </p:sp>
      <p:sp>
        <p:nvSpPr>
          <p:cNvPr id="2" name="Slide Number Placeholder 1"/>
          <p:cNvSpPr>
            <a:spLocks noGrp="1"/>
          </p:cNvSpPr>
          <p:nvPr>
            <p:ph type="sldNum" sz="quarter" idx="4294967295"/>
          </p:nvPr>
        </p:nvSpPr>
        <p:spPr>
          <a:xfrm>
            <a:off x="11292635" y="6420859"/>
            <a:ext cx="896191" cy="371857"/>
          </a:xfrm>
          <a:prstGeom prst="rect">
            <a:avLst/>
          </a:prstGeom>
        </p:spPr>
        <p:txBody>
          <a:bodyPr/>
          <a:lstStyle/>
          <a:p>
            <a:endParaRPr lang="en-US" dirty="0"/>
          </a:p>
        </p:txBody>
      </p:sp>
      <p:pic>
        <p:nvPicPr>
          <p:cNvPr id="10" name="Picture 9"/>
          <p:cNvPicPr>
            <a:picLocks noChangeAspect="1"/>
          </p:cNvPicPr>
          <p:nvPr/>
        </p:nvPicPr>
        <p:blipFill>
          <a:blip r:embed="rId3"/>
          <a:stretch>
            <a:fillRect/>
          </a:stretch>
        </p:blipFill>
        <p:spPr>
          <a:xfrm>
            <a:off x="493217" y="1865217"/>
            <a:ext cx="1994125" cy="1143128"/>
          </a:xfrm>
          <a:prstGeom prst="rect">
            <a:avLst/>
          </a:prstGeom>
        </p:spPr>
      </p:pic>
      <p:sp>
        <p:nvSpPr>
          <p:cNvPr id="3" name="Rectangle 2"/>
          <p:cNvSpPr/>
          <p:nvPr/>
        </p:nvSpPr>
        <p:spPr bwMode="auto">
          <a:xfrm>
            <a:off x="4750126" y="1641170"/>
            <a:ext cx="5899926" cy="1568336"/>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3136" dirty="0">
                <a:gradFill>
                  <a:gsLst>
                    <a:gs pos="0">
                      <a:srgbClr val="FFFFFF"/>
                    </a:gs>
                    <a:gs pos="100000">
                      <a:srgbClr val="FFFFFF"/>
                    </a:gs>
                  </a:gsLst>
                  <a:lin ang="5400000" scaled="0"/>
                </a:gradFill>
              </a:rPr>
              <a:t>Files and Folders</a:t>
            </a:r>
          </a:p>
        </p:txBody>
      </p:sp>
      <p:pic>
        <p:nvPicPr>
          <p:cNvPr id="12" name="Picture 11"/>
          <p:cNvPicPr>
            <a:picLocks noChangeAspect="1"/>
          </p:cNvPicPr>
          <p:nvPr/>
        </p:nvPicPr>
        <p:blipFill>
          <a:blip r:embed="rId4">
            <a:duotone>
              <a:schemeClr val="accent3">
                <a:shade val="45000"/>
                <a:satMod val="135000"/>
              </a:schemeClr>
              <a:prstClr val="white"/>
            </a:duotone>
          </a:blip>
          <a:stretch>
            <a:fillRect/>
          </a:stretch>
        </p:blipFill>
        <p:spPr>
          <a:xfrm>
            <a:off x="499725" y="4430324"/>
            <a:ext cx="4026353" cy="1143128"/>
          </a:xfrm>
          <a:prstGeom prst="rect">
            <a:avLst/>
          </a:prstGeom>
        </p:spPr>
      </p:pic>
      <p:sp>
        <p:nvSpPr>
          <p:cNvPr id="14" name="Rectangle 13"/>
          <p:cNvSpPr/>
          <p:nvPr/>
        </p:nvSpPr>
        <p:spPr bwMode="auto">
          <a:xfrm>
            <a:off x="4750125" y="4031015"/>
            <a:ext cx="5899926" cy="2987305"/>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3136" dirty="0">
              <a:gradFill>
                <a:gsLst>
                  <a:gs pos="0">
                    <a:srgbClr val="FFFFFF"/>
                  </a:gs>
                  <a:gs pos="100000">
                    <a:srgbClr val="FFFFFF"/>
                  </a:gs>
                </a:gsLst>
                <a:lin ang="5400000" scaled="0"/>
              </a:gradFill>
            </a:endParaRPr>
          </a:p>
          <a:p>
            <a:pPr algn="ctr" defTabSz="913916" fontAlgn="base">
              <a:spcBef>
                <a:spcPct val="0"/>
              </a:spcBef>
              <a:spcAft>
                <a:spcPct val="0"/>
              </a:spcAft>
            </a:pPr>
            <a:r>
              <a:rPr lang="en-US" sz="3136" dirty="0">
                <a:gradFill>
                  <a:gsLst>
                    <a:gs pos="0">
                      <a:srgbClr val="FFFFFF"/>
                    </a:gs>
                    <a:gs pos="100000">
                      <a:srgbClr val="FFFFFF"/>
                    </a:gs>
                  </a:gsLst>
                  <a:lin ang="5400000" scaled="0"/>
                </a:gradFill>
              </a:rPr>
              <a:t>Files and Folders</a:t>
            </a:r>
          </a:p>
          <a:p>
            <a:pPr algn="ctr" defTabSz="913916" fontAlgn="base">
              <a:spcBef>
                <a:spcPct val="0"/>
              </a:spcBef>
              <a:spcAft>
                <a:spcPct val="0"/>
              </a:spcAft>
            </a:pPr>
            <a:r>
              <a:rPr lang="en-US" sz="3136" dirty="0">
                <a:gradFill>
                  <a:gsLst>
                    <a:gs pos="0">
                      <a:srgbClr val="FFFFFF"/>
                    </a:gs>
                    <a:gs pos="100000">
                      <a:srgbClr val="FFFFFF"/>
                    </a:gs>
                  </a:gsLst>
                  <a:lin ang="5400000" scaled="0"/>
                </a:gradFill>
              </a:rPr>
              <a:t>and</a:t>
            </a:r>
          </a:p>
          <a:p>
            <a:pPr algn="ctr" defTabSz="913916" fontAlgn="base">
              <a:spcBef>
                <a:spcPct val="0"/>
              </a:spcBef>
              <a:spcAft>
                <a:spcPct val="0"/>
              </a:spcAft>
            </a:pPr>
            <a:r>
              <a:rPr lang="en-US" sz="3528" dirty="0">
                <a:gradFill>
                  <a:gsLst>
                    <a:gs pos="0">
                      <a:srgbClr val="FFFFFF"/>
                    </a:gs>
                    <a:gs pos="100000">
                      <a:srgbClr val="FFFFFF"/>
                    </a:gs>
                  </a:gsLst>
                  <a:lin ang="5400000" scaled="0"/>
                </a:gradFill>
              </a:rPr>
              <a:t>SQL, SharePoint, Exchange, Client Backup</a:t>
            </a:r>
          </a:p>
          <a:p>
            <a:pPr algn="ctr" defTabSz="913916" fontAlgn="base">
              <a:spcBef>
                <a:spcPct val="0"/>
              </a:spcBef>
              <a:spcAft>
                <a:spcPct val="0"/>
              </a:spcAft>
            </a:pPr>
            <a:r>
              <a:rPr lang="en-US" sz="3528" dirty="0">
                <a:gradFill>
                  <a:gsLst>
                    <a:gs pos="0">
                      <a:srgbClr val="FFFFFF"/>
                    </a:gs>
                    <a:gs pos="100000">
                      <a:srgbClr val="FFFFFF"/>
                    </a:gs>
                  </a:gsLst>
                  <a:lin ang="5400000" scaled="0"/>
                </a:gradFill>
              </a:rPr>
              <a:t>D2D2C </a:t>
            </a:r>
            <a:r>
              <a:rPr lang="en-US" sz="3136" i="1" dirty="0">
                <a:gradFill>
                  <a:gsLst>
                    <a:gs pos="0">
                      <a:srgbClr val="FFFFFF"/>
                    </a:gs>
                    <a:gs pos="100000">
                      <a:srgbClr val="FFFFFF"/>
                    </a:gs>
                  </a:gsLst>
                  <a:lin ang="5400000" scaled="0"/>
                </a:gradFill>
              </a:rPr>
              <a:t>for faster restores</a:t>
            </a:r>
            <a:endParaRPr lang="en-US" sz="3528" i="1" dirty="0">
              <a:gradFill>
                <a:gsLst>
                  <a:gs pos="0">
                    <a:srgbClr val="FFFFFF"/>
                  </a:gs>
                  <a:gs pos="100000">
                    <a:srgbClr val="FFFFFF"/>
                  </a:gs>
                </a:gsLst>
                <a:lin ang="5400000" scaled="0"/>
              </a:gradFill>
            </a:endParaRPr>
          </a:p>
          <a:p>
            <a:pPr algn="ctr" defTabSz="913916" fontAlgn="base">
              <a:spcBef>
                <a:spcPct val="0"/>
              </a:spcBef>
              <a:spcAft>
                <a:spcPct val="0"/>
              </a:spcAft>
            </a:pPr>
            <a:endParaRPr lang="en-US" sz="3528"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26883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661" y="-41435"/>
            <a:ext cx="7794762" cy="979755"/>
          </a:xfrm>
        </p:spPr>
        <p:txBody>
          <a:bodyPr vert="horz" lIns="320040" tIns="152357" rIns="53325" bIns="53325" rtlCol="0" anchor="ctr">
            <a:normAutofit/>
          </a:bodyPr>
          <a:lstStyle/>
          <a:p>
            <a:pPr>
              <a:lnSpc>
                <a:spcPct val="90000"/>
              </a:lnSpc>
            </a:pPr>
            <a:r>
              <a:rPr lang="en-US" sz="4000" dirty="0">
                <a:solidFill>
                  <a:schemeClr val="bg2"/>
                </a:solidFill>
              </a:rPr>
              <a:t>Microsoft Azure Backup integration</a:t>
            </a:r>
          </a:p>
        </p:txBody>
      </p:sp>
      <p:sp>
        <p:nvSpPr>
          <p:cNvPr id="3" name="Title 1"/>
          <p:cNvSpPr txBox="1">
            <a:spLocks/>
          </p:cNvSpPr>
          <p:nvPr/>
        </p:nvSpPr>
        <p:spPr>
          <a:xfrm>
            <a:off x="1309948" y="892886"/>
            <a:ext cx="7729251" cy="1075604"/>
          </a:xfrm>
          <a:prstGeom prst="rect">
            <a:avLst/>
          </a:prstGeom>
        </p:spPr>
        <p:txBody>
          <a:bodyPr vert="horz" wrap="square" lIns="195021" tIns="121888" rIns="195021" bIns="121888"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r>
              <a:rPr sz="2800" dirty="0">
                <a:solidFill>
                  <a:srgbClr val="505050"/>
                </a:solidFill>
              </a:rPr>
              <a:t>Extending Data Protection Manager to the cloud</a:t>
            </a:r>
          </a:p>
        </p:txBody>
      </p:sp>
      <p:sp>
        <p:nvSpPr>
          <p:cNvPr id="7" name="Rectangle 6"/>
          <p:cNvSpPr/>
          <p:nvPr/>
        </p:nvSpPr>
        <p:spPr>
          <a:xfrm>
            <a:off x="455116" y="1955418"/>
            <a:ext cx="5233002" cy="332335"/>
          </a:xfrm>
          <a:prstGeom prst="rect">
            <a:avLst/>
          </a:prstGeom>
          <a:noFill/>
        </p:spPr>
        <p:txBody>
          <a:bodyPr wrap="square">
            <a:spAutoFit/>
          </a:bodyPr>
          <a:lstStyle/>
          <a:p>
            <a:pPr marL="0" lvl="1" defTabSz="462279">
              <a:lnSpc>
                <a:spcPct val="90000"/>
              </a:lnSpc>
              <a:spcBef>
                <a:spcPts val="300"/>
              </a:spcBef>
              <a:spcAft>
                <a:spcPts val="600"/>
              </a:spcAft>
              <a:buClr>
                <a:srgbClr val="EFEFEF"/>
              </a:buClr>
            </a:pPr>
            <a:endParaRPr lang="en-US" sz="1733" dirty="0">
              <a:solidFill>
                <a:srgbClr val="505050"/>
              </a:solidFill>
              <a:cs typeface="Segoe UI" pitchFamily="34" charset="0"/>
            </a:endParaRPr>
          </a:p>
        </p:txBody>
      </p:sp>
      <p:sp>
        <p:nvSpPr>
          <p:cNvPr id="6" name="Rectangle 5"/>
          <p:cNvSpPr/>
          <p:nvPr/>
        </p:nvSpPr>
        <p:spPr>
          <a:xfrm>
            <a:off x="237594" y="1968490"/>
            <a:ext cx="4785448" cy="4768998"/>
          </a:xfrm>
          <a:prstGeom prst="rect">
            <a:avLst/>
          </a:prstGeom>
          <a:noFill/>
        </p:spPr>
        <p:txBody>
          <a:bodyPr wrap="square">
            <a:spAutoFit/>
          </a:bodyPr>
          <a:lstStyle/>
          <a:p>
            <a:pPr marL="0" lvl="1" defTabSz="462279">
              <a:lnSpc>
                <a:spcPct val="90000"/>
              </a:lnSpc>
              <a:spcBef>
                <a:spcPts val="300"/>
              </a:spcBef>
              <a:spcAft>
                <a:spcPts val="600"/>
              </a:spcAft>
              <a:buClr>
                <a:srgbClr val="EFEFEF"/>
              </a:buClr>
            </a:pPr>
            <a:r>
              <a:rPr lang="en-US" sz="1800" b="1" dirty="0">
                <a:solidFill>
                  <a:schemeClr val="accent2"/>
                </a:solidFill>
                <a:cs typeface="Segoe UI" pitchFamily="34" charset="0"/>
              </a:rPr>
              <a:t>Reliable offsite data protection</a:t>
            </a:r>
            <a:endParaRPr lang="en-US" sz="1800" dirty="0">
              <a:solidFill>
                <a:schemeClr val="tx2"/>
              </a:solidFill>
              <a:cs typeface="Segoe UI" pitchFamily="34" charset="0"/>
            </a:endParaRPr>
          </a:p>
          <a:p>
            <a:pPr marL="285750" lvl="1" indent="-285750" defTabSz="462279">
              <a:lnSpc>
                <a:spcPct val="90000"/>
              </a:lnSpc>
              <a:spcBef>
                <a:spcPts val="300"/>
              </a:spcBef>
              <a:spcAft>
                <a:spcPts val="600"/>
              </a:spcAft>
              <a:buClr>
                <a:schemeClr val="tx1">
                  <a:lumMod val="50000"/>
                </a:schemeClr>
              </a:buClr>
              <a:buFont typeface="Arial" panose="020B0604020202020204" pitchFamily="34" charset="0"/>
              <a:buChar char="•"/>
            </a:pPr>
            <a:r>
              <a:rPr lang="en-US" sz="1600" dirty="0">
                <a:solidFill>
                  <a:schemeClr val="tx2"/>
                </a:solidFill>
                <a:cs typeface="Segoe UI" pitchFamily="34" charset="0"/>
              </a:rPr>
              <a:t>Backups are encrypted before transmission and stored encrypted in Microsoft Azure.</a:t>
            </a:r>
          </a:p>
          <a:p>
            <a:pPr marL="285750" lvl="1" indent="-285750" defTabSz="462279">
              <a:lnSpc>
                <a:spcPct val="90000"/>
              </a:lnSpc>
              <a:spcBef>
                <a:spcPts val="300"/>
              </a:spcBef>
              <a:spcAft>
                <a:spcPts val="600"/>
              </a:spcAft>
              <a:buClr>
                <a:schemeClr val="tx1">
                  <a:lumMod val="50000"/>
                </a:schemeClr>
              </a:buClr>
              <a:buFont typeface="Arial" panose="020B0604020202020204" pitchFamily="34" charset="0"/>
              <a:buChar char="•"/>
            </a:pPr>
            <a:r>
              <a:rPr lang="en-US" sz="1600" dirty="0">
                <a:solidFill>
                  <a:schemeClr val="tx2"/>
                </a:solidFill>
                <a:cs typeface="Segoe UI" pitchFamily="34" charset="0"/>
              </a:rPr>
              <a:t>Backups are off-site, away from your datacenter, protected by reliable Azure storage</a:t>
            </a:r>
          </a:p>
          <a:p>
            <a:pPr marL="0" lvl="1" defTabSz="462279">
              <a:lnSpc>
                <a:spcPct val="90000"/>
              </a:lnSpc>
              <a:spcBef>
                <a:spcPts val="1200"/>
              </a:spcBef>
              <a:spcAft>
                <a:spcPts val="600"/>
              </a:spcAft>
              <a:buClr>
                <a:srgbClr val="EFEFEF"/>
              </a:buClr>
            </a:pPr>
            <a:r>
              <a:rPr lang="en-US" sz="1800" b="1" dirty="0">
                <a:solidFill>
                  <a:schemeClr val="accent2"/>
                </a:solidFill>
                <a:cs typeface="Segoe UI" pitchFamily="34" charset="0"/>
              </a:rPr>
              <a:t>Simple and integrated solution</a:t>
            </a:r>
          </a:p>
          <a:p>
            <a:pPr marL="285750" lvl="1" indent="-285750" defTabSz="462279">
              <a:lnSpc>
                <a:spcPct val="90000"/>
              </a:lnSpc>
              <a:spcBef>
                <a:spcPts val="300"/>
              </a:spcBef>
              <a:spcAft>
                <a:spcPts val="600"/>
              </a:spcAft>
              <a:buClr>
                <a:schemeClr val="tx1">
                  <a:lumMod val="50000"/>
                </a:schemeClr>
              </a:buClr>
              <a:buFont typeface="Arial" panose="020B0604020202020204" pitchFamily="34" charset="0"/>
              <a:buChar char="•"/>
            </a:pPr>
            <a:r>
              <a:rPr lang="en-US" sz="1600" dirty="0">
                <a:solidFill>
                  <a:schemeClr val="tx2"/>
                </a:solidFill>
                <a:cs typeface="Segoe UI" pitchFamily="34" charset="0"/>
              </a:rPr>
              <a:t>Integrates with UI of Data Protection Manager, simplifying administration &amp; enhancing control.</a:t>
            </a:r>
          </a:p>
          <a:p>
            <a:pPr marL="0" lvl="1" defTabSz="462279">
              <a:lnSpc>
                <a:spcPct val="90000"/>
              </a:lnSpc>
              <a:spcBef>
                <a:spcPts val="1200"/>
              </a:spcBef>
              <a:spcAft>
                <a:spcPts val="600"/>
              </a:spcAft>
              <a:buClr>
                <a:schemeClr val="tx2"/>
              </a:buClr>
            </a:pPr>
            <a:r>
              <a:rPr lang="en-US" sz="1800" b="1" dirty="0">
                <a:solidFill>
                  <a:schemeClr val="accent2"/>
                </a:solidFill>
                <a:cs typeface="Segoe UI" pitchFamily="34" charset="0"/>
              </a:rPr>
              <a:t>Efficient and flexible backup &amp; recovery</a:t>
            </a:r>
          </a:p>
          <a:p>
            <a:pPr marL="285750" lvl="1" indent="-285750" defTabSz="462279">
              <a:lnSpc>
                <a:spcPct val="90000"/>
              </a:lnSpc>
              <a:spcBef>
                <a:spcPts val="300"/>
              </a:spcBef>
              <a:spcAft>
                <a:spcPts val="600"/>
              </a:spcAft>
              <a:buClr>
                <a:schemeClr val="tx1">
                  <a:lumMod val="50000"/>
                </a:schemeClr>
              </a:buClr>
              <a:buFont typeface="Arial" panose="020B0604020202020204" pitchFamily="34" charset="0"/>
              <a:buChar char="•"/>
            </a:pPr>
            <a:r>
              <a:rPr lang="en-US" sz="1600" dirty="0">
                <a:solidFill>
                  <a:schemeClr val="tx2"/>
                </a:solidFill>
                <a:cs typeface="Segoe UI" pitchFamily="34" charset="0"/>
              </a:rPr>
              <a:t>Supports file server data, Hyper-V VMs &amp; SQL Server databases.</a:t>
            </a:r>
          </a:p>
          <a:p>
            <a:pPr marL="285750" lvl="1" indent="-285750" defTabSz="462279">
              <a:lnSpc>
                <a:spcPct val="90000"/>
              </a:lnSpc>
              <a:spcBef>
                <a:spcPts val="300"/>
              </a:spcBef>
              <a:spcAft>
                <a:spcPts val="600"/>
              </a:spcAft>
              <a:buClr>
                <a:schemeClr val="tx1">
                  <a:lumMod val="50000"/>
                </a:schemeClr>
              </a:buClr>
              <a:buFont typeface="Arial" panose="020B0604020202020204" pitchFamily="34" charset="0"/>
              <a:buChar char="•"/>
            </a:pPr>
            <a:r>
              <a:rPr lang="en-US" sz="1600" dirty="0">
                <a:solidFill>
                  <a:schemeClr val="tx2"/>
                </a:solidFill>
                <a:cs typeface="Segoe UI" pitchFamily="34" charset="0"/>
              </a:rPr>
              <a:t>Provides a retention range of up to 120 days.</a:t>
            </a:r>
          </a:p>
          <a:p>
            <a:pPr marL="285750" lvl="1" indent="-285750" defTabSz="462279">
              <a:lnSpc>
                <a:spcPct val="90000"/>
              </a:lnSpc>
              <a:spcBef>
                <a:spcPts val="300"/>
              </a:spcBef>
              <a:spcAft>
                <a:spcPts val="600"/>
              </a:spcAft>
              <a:buClr>
                <a:schemeClr val="tx1">
                  <a:lumMod val="50000"/>
                </a:schemeClr>
              </a:buClr>
              <a:buFont typeface="Arial" panose="020B0604020202020204" pitchFamily="34" charset="0"/>
              <a:buChar char="•"/>
            </a:pPr>
            <a:r>
              <a:rPr lang="en-US" sz="1600" dirty="0">
                <a:solidFill>
                  <a:schemeClr val="tx2"/>
                </a:solidFill>
                <a:cs typeface="Segoe UI" pitchFamily="34" charset="0"/>
              </a:rPr>
              <a:t>Supports synchronization up to twice per day.</a:t>
            </a:r>
          </a:p>
          <a:p>
            <a:pPr marL="285750" lvl="1" indent="-285750" defTabSz="462279">
              <a:lnSpc>
                <a:spcPct val="90000"/>
              </a:lnSpc>
              <a:spcBef>
                <a:spcPts val="300"/>
              </a:spcBef>
              <a:spcAft>
                <a:spcPts val="600"/>
              </a:spcAft>
              <a:buClr>
                <a:schemeClr val="tx1">
                  <a:lumMod val="50000"/>
                </a:schemeClr>
              </a:buClr>
              <a:buFont typeface="Arial" panose="020B0604020202020204" pitchFamily="34" charset="0"/>
              <a:buChar char="•"/>
            </a:pPr>
            <a:r>
              <a:rPr lang="en-US" sz="1600" dirty="0">
                <a:solidFill>
                  <a:schemeClr val="tx2"/>
                </a:solidFill>
                <a:cs typeface="Segoe UI" pitchFamily="34" charset="0"/>
              </a:rPr>
              <a:t>Recover straight from Azure, using the DPM console, easing administration.</a:t>
            </a:r>
          </a:p>
        </p:txBody>
      </p:sp>
      <p:grpSp>
        <p:nvGrpSpPr>
          <p:cNvPr id="15" name="Group 14"/>
          <p:cNvGrpSpPr/>
          <p:nvPr/>
        </p:nvGrpSpPr>
        <p:grpSpPr>
          <a:xfrm>
            <a:off x="5426849" y="1888368"/>
            <a:ext cx="6265236" cy="4813182"/>
            <a:chOff x="4071197" y="1244480"/>
            <a:chExt cx="4700151" cy="3610827"/>
          </a:xfrm>
        </p:grpSpPr>
        <p:grpSp>
          <p:nvGrpSpPr>
            <p:cNvPr id="5" name="Group 4"/>
            <p:cNvGrpSpPr/>
            <p:nvPr/>
          </p:nvGrpSpPr>
          <p:grpSpPr>
            <a:xfrm>
              <a:off x="4071197" y="1244480"/>
              <a:ext cx="4700151" cy="3610827"/>
              <a:chOff x="4071197" y="1244480"/>
              <a:chExt cx="4700151" cy="3610827"/>
            </a:xfrm>
          </p:grpSpPr>
          <p:pic>
            <p:nvPicPr>
              <p:cNvPr id="8" name="Picture 98" descr="Cloud"/>
              <p:cNvPicPr>
                <a:picLocks noChangeAspect="1" noChangeArrowheads="1"/>
              </p:cNvPicPr>
              <p:nvPr/>
            </p:nvPicPr>
            <p:blipFill>
              <a:blip r:embed="rId3" cstate="screen">
                <a:duotone>
                  <a:prstClr val="black"/>
                  <a:srgbClr val="969696">
                    <a:tint val="45000"/>
                    <a:satMod val="400000"/>
                  </a:srgbClr>
                </a:duotone>
                <a:extLst>
                  <a:ext uri="{28A0092B-C50C-407E-A947-70E740481C1C}">
                    <a14:useLocalDpi xmlns:a14="http://schemas.microsoft.com/office/drawing/2010/main"/>
                  </a:ext>
                </a:extLst>
              </a:blip>
              <a:srcRect/>
              <a:stretch>
                <a:fillRect/>
              </a:stretch>
            </p:blipFill>
            <p:spPr bwMode="auto">
              <a:xfrm>
                <a:off x="4682971" y="3152763"/>
                <a:ext cx="3858798" cy="1581824"/>
              </a:xfrm>
              <a:prstGeom prst="rect">
                <a:avLst/>
              </a:prstGeom>
              <a:noFill/>
              <a:ln w="9525">
                <a:noFill/>
                <a:miter lim="800000"/>
                <a:headEnd/>
                <a:tailEnd/>
              </a:ln>
            </p:spPr>
          </p:pic>
          <p:sp>
            <p:nvSpPr>
              <p:cNvPr id="9" name="TextBox 8"/>
              <p:cNvSpPr txBox="1"/>
              <p:nvPr/>
            </p:nvSpPr>
            <p:spPr>
              <a:xfrm>
                <a:off x="4071197" y="4192271"/>
                <a:ext cx="1490066" cy="436387"/>
              </a:xfrm>
              <a:prstGeom prst="rect">
                <a:avLst/>
              </a:prstGeom>
              <a:noFill/>
            </p:spPr>
            <p:txBody>
              <a:bodyPr wrap="square" lIns="0" tIns="0" rIns="0" bIns="0" rtlCol="0">
                <a:spAutoFit/>
              </a:bodyPr>
              <a:lstStyle/>
              <a:p>
                <a:pPr algn="r" defTabSz="914134">
                  <a:lnSpc>
                    <a:spcPct val="90000"/>
                  </a:lnSpc>
                </a:pPr>
                <a:r>
                  <a:rPr lang="en-US" sz="1400" b="1" spc="-51" dirty="0">
                    <a:solidFill>
                      <a:schemeClr val="tx2"/>
                    </a:solidFill>
                  </a:rPr>
                  <a:t>Protected servers/data in</a:t>
                </a:r>
                <a:br>
                  <a:rPr lang="en-US" sz="1400" b="1" spc="-51" dirty="0">
                    <a:solidFill>
                      <a:schemeClr val="tx2"/>
                    </a:solidFill>
                  </a:rPr>
                </a:br>
                <a:r>
                  <a:rPr lang="en-US" sz="1400" b="1" spc="-51" dirty="0">
                    <a:solidFill>
                      <a:schemeClr val="tx2"/>
                    </a:solidFill>
                  </a:rPr>
                  <a:t>Contoso private cloud</a:t>
                </a:r>
                <a:br>
                  <a:rPr lang="en-US" sz="1400" b="1" spc="-51" dirty="0">
                    <a:solidFill>
                      <a:schemeClr val="tx2"/>
                    </a:solidFill>
                  </a:rPr>
                </a:br>
                <a:r>
                  <a:rPr lang="en-US" sz="1400" b="1" spc="-51" dirty="0">
                    <a:solidFill>
                      <a:schemeClr val="tx2"/>
                    </a:solidFill>
                  </a:rPr>
                  <a:t>(on-premises)</a:t>
                </a:r>
                <a:endParaRPr lang="en-US" sz="1400" b="1" spc="-51" baseline="-25000" dirty="0">
                  <a:solidFill>
                    <a:schemeClr val="tx2"/>
                  </a:solidFill>
                </a:endParaRPr>
              </a:p>
            </p:txBody>
          </p:sp>
          <p:sp>
            <p:nvSpPr>
              <p:cNvPr id="10" name="Flowchart: Magnetic Disk 9"/>
              <p:cNvSpPr/>
              <p:nvPr/>
            </p:nvSpPr>
            <p:spPr bwMode="auto">
              <a:xfrm>
                <a:off x="7322469" y="2643871"/>
                <a:ext cx="501706" cy="1043682"/>
              </a:xfrm>
              <a:prstGeom prst="flowChartMagneticDisk">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Clpoud Icon"/>
              <p:cNvSpPr>
                <a:spLocks noChangeAspect="1"/>
              </p:cNvSpPr>
              <p:nvPr/>
            </p:nvSpPr>
            <p:spPr bwMode="black">
              <a:xfrm>
                <a:off x="4682971" y="1244480"/>
                <a:ext cx="3858798" cy="155671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ln w="25400">
                <a:noFill/>
              </a:ln>
              <a:extLst/>
            </p:spPr>
            <p:txBody>
              <a:bodyPr vert="horz" wrap="square" lIns="121799" tIns="243590" rIns="608972" bIns="60897" numCol="1" anchor="t" anchorCtr="0" compatLnSpc="1">
                <a:prstTxWarp prst="textNoShape">
                  <a:avLst/>
                </a:prstTxWarp>
              </a:bodyPr>
              <a:lstStyle/>
              <a:p>
                <a:pPr algn="ctr" fontAlgn="base">
                  <a:lnSpc>
                    <a:spcPct val="90000"/>
                  </a:lnSpc>
                  <a:spcBef>
                    <a:spcPct val="0"/>
                  </a:spcBef>
                  <a:spcAft>
                    <a:spcPct val="0"/>
                  </a:spcAft>
                </a:pPr>
                <a:r>
                  <a:rPr lang="en-US" sz="2399" b="1" spc="-67" dirty="0">
                    <a:solidFill>
                      <a:schemeClr val="tx2"/>
                    </a:solidFill>
                  </a:rPr>
                  <a:t>   Microsoft</a:t>
                </a:r>
                <a:br>
                  <a:rPr lang="en-US" sz="2399" b="1" spc="-67" dirty="0">
                    <a:solidFill>
                      <a:schemeClr val="tx2"/>
                    </a:solidFill>
                  </a:rPr>
                </a:br>
                <a:r>
                  <a:rPr lang="en-US" sz="2399" b="1" spc="-67" dirty="0">
                    <a:solidFill>
                      <a:schemeClr val="tx2"/>
                    </a:solidFill>
                  </a:rPr>
                  <a:t>   Azure</a:t>
                </a:r>
              </a:p>
            </p:txBody>
          </p:sp>
          <p:sp>
            <p:nvSpPr>
              <p:cNvPr id="12" name="TextBox 11"/>
              <p:cNvSpPr txBox="1"/>
              <p:nvPr/>
            </p:nvSpPr>
            <p:spPr>
              <a:xfrm>
                <a:off x="5507773" y="2960812"/>
                <a:ext cx="1908420" cy="332485"/>
              </a:xfrm>
              <a:prstGeom prst="rect">
                <a:avLst/>
              </a:prstGeom>
              <a:noFill/>
            </p:spPr>
            <p:txBody>
              <a:bodyPr wrap="square" lIns="0" tIns="0" rIns="0" bIns="0" rtlCol="0">
                <a:spAutoFit/>
              </a:bodyPr>
              <a:lstStyle/>
              <a:p>
                <a:pPr algn="r" defTabSz="914134">
                  <a:lnSpc>
                    <a:spcPct val="90000"/>
                  </a:lnSpc>
                </a:pPr>
                <a:r>
                  <a:rPr lang="en-US" sz="1600" b="1" spc="-51" dirty="0">
                    <a:solidFill>
                      <a:schemeClr val="tx2"/>
                    </a:solidFill>
                  </a:rPr>
                  <a:t>Encrypted data sent to Microsoft Azure</a:t>
                </a:r>
                <a:endParaRPr lang="en-US" sz="1600" b="1" spc="-51" baseline="-25000" dirty="0">
                  <a:solidFill>
                    <a:schemeClr val="tx2"/>
                  </a:solidFill>
                </a:endParaRPr>
              </a:p>
            </p:txBody>
          </p:sp>
          <p:sp>
            <p:nvSpPr>
              <p:cNvPr id="13" name="Freeform 207"/>
              <p:cNvSpPr>
                <a:spLocks noEditPoints="1"/>
              </p:cNvSpPr>
              <p:nvPr/>
            </p:nvSpPr>
            <p:spPr bwMode="gray">
              <a:xfrm>
                <a:off x="5232049" y="362251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14162" tIns="0" rIns="0" bIns="210257" numCol="1" anchor="b" anchorCtr="0" compatLnSpc="1">
                <a:prstTxWarp prst="textNoShape">
                  <a:avLst/>
                </a:prstTxWarp>
              </a:bodyPr>
              <a:lstStyle/>
              <a:p>
                <a:endParaRPr lang="en-US" sz="1400" dirty="0">
                  <a:solidFill>
                    <a:srgbClr val="EFEFEF"/>
                  </a:solidFill>
                </a:endParaRPr>
              </a:p>
            </p:txBody>
          </p:sp>
          <p:sp>
            <p:nvSpPr>
              <p:cNvPr id="14" name="Freeform 207"/>
              <p:cNvSpPr>
                <a:spLocks noEditPoints="1"/>
              </p:cNvSpPr>
              <p:nvPr/>
            </p:nvSpPr>
            <p:spPr bwMode="gray">
              <a:xfrm>
                <a:off x="5807338" y="3425593"/>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14162" tIns="0" rIns="0" bIns="210257" numCol="1" anchor="b" anchorCtr="0" compatLnSpc="1">
                <a:prstTxWarp prst="textNoShape">
                  <a:avLst/>
                </a:prstTxWarp>
              </a:bodyPr>
              <a:lstStyle/>
              <a:p>
                <a:endParaRPr lang="en-US" sz="1400" dirty="0">
                  <a:solidFill>
                    <a:srgbClr val="EFEFEF"/>
                  </a:solidFill>
                </a:endParaRPr>
              </a:p>
            </p:txBody>
          </p:sp>
          <p:sp>
            <p:nvSpPr>
              <p:cNvPr id="18" name="Freeform 207"/>
              <p:cNvSpPr>
                <a:spLocks noEditPoints="1"/>
              </p:cNvSpPr>
              <p:nvPr/>
            </p:nvSpPr>
            <p:spPr bwMode="gray">
              <a:xfrm>
                <a:off x="5656643" y="3917911"/>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14162" tIns="0" rIns="0" bIns="210257" numCol="1" anchor="b" anchorCtr="0" compatLnSpc="1">
                <a:prstTxWarp prst="textNoShape">
                  <a:avLst/>
                </a:prstTxWarp>
              </a:bodyPr>
              <a:lstStyle/>
              <a:p>
                <a:endParaRPr lang="en-US" sz="1400" dirty="0">
                  <a:solidFill>
                    <a:srgbClr val="EFEFEF"/>
                  </a:solidFill>
                </a:endParaRPr>
              </a:p>
            </p:txBody>
          </p:sp>
          <p:sp>
            <p:nvSpPr>
              <p:cNvPr id="21" name="TextBox 20"/>
              <p:cNvSpPr txBox="1"/>
              <p:nvPr/>
            </p:nvSpPr>
            <p:spPr>
              <a:xfrm>
                <a:off x="7008626" y="4439844"/>
                <a:ext cx="1762722" cy="415463"/>
              </a:xfrm>
              <a:prstGeom prst="rect">
                <a:avLst/>
              </a:prstGeom>
              <a:noFill/>
            </p:spPr>
            <p:txBody>
              <a:bodyPr wrap="square" lIns="0" tIns="0" rIns="0" bIns="0" rtlCol="0">
                <a:spAutoFit/>
              </a:bodyPr>
              <a:lstStyle/>
              <a:p>
                <a:pPr defTabSz="914134">
                  <a:lnSpc>
                    <a:spcPct val="90000"/>
                  </a:lnSpc>
                </a:pPr>
                <a:r>
                  <a:rPr lang="en-US" sz="1333" b="1" spc="-51" dirty="0">
                    <a:solidFill>
                      <a:schemeClr val="tx2"/>
                    </a:solidFill>
                  </a:rPr>
                  <a:t>DPM Server with the Microsoft Azure Backup Agent installed and configured</a:t>
                </a:r>
                <a:endParaRPr lang="en-US" sz="1333" b="1" spc="-51" baseline="-25000" dirty="0">
                  <a:solidFill>
                    <a:schemeClr val="tx2"/>
                  </a:solidFill>
                </a:endParaRPr>
              </a:p>
            </p:txBody>
          </p:sp>
          <p:sp>
            <p:nvSpPr>
              <p:cNvPr id="25" name="Right Arrow 24"/>
              <p:cNvSpPr/>
              <p:nvPr/>
            </p:nvSpPr>
            <p:spPr bwMode="auto">
              <a:xfrm rot="16200000">
                <a:off x="6972511" y="3045112"/>
                <a:ext cx="1201622" cy="292794"/>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07"/>
              <p:cNvSpPr>
                <a:spLocks noEditPoints="1"/>
              </p:cNvSpPr>
              <p:nvPr/>
            </p:nvSpPr>
            <p:spPr bwMode="gray">
              <a:xfrm>
                <a:off x="6239861" y="3691516"/>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14162" tIns="0" rIns="0" bIns="210257" numCol="1" anchor="b" anchorCtr="0" compatLnSpc="1">
                <a:prstTxWarp prst="textNoShape">
                  <a:avLst/>
                </a:prstTxWarp>
              </a:bodyPr>
              <a:lstStyle/>
              <a:p>
                <a:endParaRPr lang="en-US" sz="1400" dirty="0">
                  <a:solidFill>
                    <a:srgbClr val="EFEFEF"/>
                  </a:solidFill>
                </a:endParaRPr>
              </a:p>
            </p:txBody>
          </p:sp>
          <p:sp>
            <p:nvSpPr>
              <p:cNvPr id="30" name="Freeform 79"/>
              <p:cNvSpPr>
                <a:spLocks noEditPoints="1"/>
              </p:cNvSpPr>
              <p:nvPr/>
            </p:nvSpPr>
            <p:spPr bwMode="black">
              <a:xfrm>
                <a:off x="6121658"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vert="horz" wrap="square" lIns="82253" tIns="41128" rIns="82253" bIns="41128" numCol="1" anchor="t" anchorCtr="0" compatLnSpc="1">
                <a:prstTxWarp prst="textNoShape">
                  <a:avLst/>
                </a:prstTxWarp>
              </a:bodyPr>
              <a:lstStyle/>
              <a:p>
                <a:pPr defTabSz="913616"/>
                <a:endParaRPr lang="en-US" sz="1333" b="1" dirty="0">
                  <a:solidFill>
                    <a:schemeClr val="tx2"/>
                  </a:solidFill>
                  <a:latin typeface="Segoe UI" panose="020B0502040204020203" pitchFamily="34" charset="0"/>
                  <a:cs typeface="Segoe UI" panose="020B0502040204020203" pitchFamily="34" charset="0"/>
                </a:endParaRPr>
              </a:p>
            </p:txBody>
          </p:sp>
          <p:sp>
            <p:nvSpPr>
              <p:cNvPr id="4" name="Rounded Rectangle 3"/>
              <p:cNvSpPr/>
              <p:nvPr/>
            </p:nvSpPr>
            <p:spPr bwMode="auto">
              <a:xfrm>
                <a:off x="6029324" y="1937020"/>
                <a:ext cx="2313765" cy="501867"/>
              </a:xfrm>
              <a:prstGeom prst="round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79"/>
              <p:cNvSpPr>
                <a:spLocks noEditPoints="1"/>
              </p:cNvSpPr>
              <p:nvPr/>
            </p:nvSpPr>
            <p:spPr bwMode="black">
              <a:xfrm>
                <a:off x="6392310"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vert="horz" wrap="square" lIns="82253" tIns="41128" rIns="82253" bIns="41128" numCol="1" anchor="t" anchorCtr="0" compatLnSpc="1">
                <a:prstTxWarp prst="textNoShape">
                  <a:avLst/>
                </a:prstTxWarp>
              </a:bodyPr>
              <a:lstStyle/>
              <a:p>
                <a:pPr defTabSz="913616"/>
                <a:endParaRPr lang="en-US" sz="1333" b="1" dirty="0">
                  <a:solidFill>
                    <a:schemeClr val="tx2"/>
                  </a:solidFill>
                  <a:latin typeface="Segoe UI" panose="020B0502040204020203" pitchFamily="34" charset="0"/>
                  <a:cs typeface="Segoe UI" panose="020B0502040204020203" pitchFamily="34" charset="0"/>
                </a:endParaRPr>
              </a:p>
            </p:txBody>
          </p:sp>
          <p:sp>
            <p:nvSpPr>
              <p:cNvPr id="32" name="Freeform 79"/>
              <p:cNvSpPr>
                <a:spLocks noEditPoints="1"/>
              </p:cNvSpPr>
              <p:nvPr/>
            </p:nvSpPr>
            <p:spPr bwMode="black">
              <a:xfrm>
                <a:off x="6662962"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vert="horz" wrap="square" lIns="82253" tIns="41128" rIns="82253" bIns="41128" numCol="1" anchor="t" anchorCtr="0" compatLnSpc="1">
                <a:prstTxWarp prst="textNoShape">
                  <a:avLst/>
                </a:prstTxWarp>
              </a:bodyPr>
              <a:lstStyle/>
              <a:p>
                <a:pPr defTabSz="913616"/>
                <a:endParaRPr lang="en-US" sz="1333" b="1" dirty="0">
                  <a:solidFill>
                    <a:schemeClr val="tx2"/>
                  </a:solidFill>
                  <a:latin typeface="Segoe UI" panose="020B0502040204020203" pitchFamily="34" charset="0"/>
                  <a:cs typeface="Segoe UI" panose="020B0502040204020203" pitchFamily="34" charset="0"/>
                </a:endParaRPr>
              </a:p>
            </p:txBody>
          </p:sp>
          <p:sp>
            <p:nvSpPr>
              <p:cNvPr id="33" name="Freeform 79"/>
              <p:cNvSpPr>
                <a:spLocks noEditPoints="1"/>
              </p:cNvSpPr>
              <p:nvPr/>
            </p:nvSpPr>
            <p:spPr bwMode="black">
              <a:xfrm>
                <a:off x="6933614"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vert="horz" wrap="square" lIns="82253" tIns="41128" rIns="82253" bIns="41128" numCol="1" anchor="t" anchorCtr="0" compatLnSpc="1">
                <a:prstTxWarp prst="textNoShape">
                  <a:avLst/>
                </a:prstTxWarp>
              </a:bodyPr>
              <a:lstStyle/>
              <a:p>
                <a:pPr defTabSz="913616"/>
                <a:endParaRPr lang="en-US" sz="1333" b="1" dirty="0">
                  <a:solidFill>
                    <a:schemeClr val="tx2"/>
                  </a:solidFill>
                  <a:latin typeface="Segoe UI" panose="020B0502040204020203" pitchFamily="34" charset="0"/>
                  <a:cs typeface="Segoe UI" panose="020B0502040204020203" pitchFamily="34" charset="0"/>
                </a:endParaRPr>
              </a:p>
            </p:txBody>
          </p:sp>
          <p:sp>
            <p:nvSpPr>
              <p:cNvPr id="34" name="Freeform 79"/>
              <p:cNvSpPr>
                <a:spLocks noEditPoints="1"/>
              </p:cNvSpPr>
              <p:nvPr/>
            </p:nvSpPr>
            <p:spPr bwMode="black">
              <a:xfrm>
                <a:off x="7204266"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vert="horz" wrap="square" lIns="82253" tIns="41128" rIns="82253" bIns="41128" numCol="1" anchor="t" anchorCtr="0" compatLnSpc="1">
                <a:prstTxWarp prst="textNoShape">
                  <a:avLst/>
                </a:prstTxWarp>
              </a:bodyPr>
              <a:lstStyle/>
              <a:p>
                <a:pPr defTabSz="913616"/>
                <a:endParaRPr lang="en-US" sz="1333" b="1" dirty="0">
                  <a:solidFill>
                    <a:schemeClr val="tx2"/>
                  </a:solidFill>
                  <a:latin typeface="Segoe UI" panose="020B0502040204020203" pitchFamily="34" charset="0"/>
                  <a:cs typeface="Segoe UI" panose="020B0502040204020203" pitchFamily="34" charset="0"/>
                </a:endParaRPr>
              </a:p>
            </p:txBody>
          </p:sp>
          <p:sp>
            <p:nvSpPr>
              <p:cNvPr id="35" name="Freeform 79"/>
              <p:cNvSpPr>
                <a:spLocks noEditPoints="1"/>
              </p:cNvSpPr>
              <p:nvPr/>
            </p:nvSpPr>
            <p:spPr bwMode="black">
              <a:xfrm>
                <a:off x="7474918"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vert="horz" wrap="square" lIns="82253" tIns="41128" rIns="82253" bIns="41128" numCol="1" anchor="t" anchorCtr="0" compatLnSpc="1">
                <a:prstTxWarp prst="textNoShape">
                  <a:avLst/>
                </a:prstTxWarp>
              </a:bodyPr>
              <a:lstStyle/>
              <a:p>
                <a:pPr defTabSz="913616"/>
                <a:endParaRPr lang="en-US" sz="1333" b="1" dirty="0">
                  <a:solidFill>
                    <a:schemeClr val="tx2"/>
                  </a:solidFill>
                  <a:latin typeface="Segoe UI" panose="020B0502040204020203" pitchFamily="34" charset="0"/>
                  <a:cs typeface="Segoe UI" panose="020B0502040204020203" pitchFamily="34" charset="0"/>
                </a:endParaRPr>
              </a:p>
            </p:txBody>
          </p:sp>
          <p:sp>
            <p:nvSpPr>
              <p:cNvPr id="36" name="Freeform 79"/>
              <p:cNvSpPr>
                <a:spLocks noEditPoints="1"/>
              </p:cNvSpPr>
              <p:nvPr/>
            </p:nvSpPr>
            <p:spPr bwMode="black">
              <a:xfrm>
                <a:off x="7745570"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vert="horz" wrap="square" lIns="82253" tIns="41128" rIns="82253" bIns="41128" numCol="1" anchor="t" anchorCtr="0" compatLnSpc="1">
                <a:prstTxWarp prst="textNoShape">
                  <a:avLst/>
                </a:prstTxWarp>
              </a:bodyPr>
              <a:lstStyle/>
              <a:p>
                <a:pPr defTabSz="913616"/>
                <a:endParaRPr lang="en-US" sz="1333" b="1" dirty="0">
                  <a:solidFill>
                    <a:schemeClr val="tx2"/>
                  </a:solidFill>
                  <a:latin typeface="Segoe UI" panose="020B0502040204020203" pitchFamily="34" charset="0"/>
                  <a:cs typeface="Segoe UI" panose="020B0502040204020203" pitchFamily="34" charset="0"/>
                </a:endParaRPr>
              </a:p>
            </p:txBody>
          </p:sp>
          <p:sp>
            <p:nvSpPr>
              <p:cNvPr id="37" name="Freeform 79"/>
              <p:cNvSpPr>
                <a:spLocks noEditPoints="1"/>
              </p:cNvSpPr>
              <p:nvPr/>
            </p:nvSpPr>
            <p:spPr bwMode="black">
              <a:xfrm>
                <a:off x="8016221"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vert="horz" wrap="square" lIns="82253" tIns="41128" rIns="82253" bIns="41128" numCol="1" anchor="t" anchorCtr="0" compatLnSpc="1">
                <a:prstTxWarp prst="textNoShape">
                  <a:avLst/>
                </a:prstTxWarp>
              </a:bodyPr>
              <a:lstStyle/>
              <a:p>
                <a:pPr defTabSz="913616"/>
                <a:endParaRPr lang="en-US" sz="1333" b="1" dirty="0">
                  <a:solidFill>
                    <a:schemeClr val="tx2"/>
                  </a:solidFill>
                  <a:latin typeface="Segoe UI" panose="020B0502040204020203" pitchFamily="34" charset="0"/>
                  <a:cs typeface="Segoe UI" panose="020B0502040204020203" pitchFamily="34" charset="0"/>
                </a:endParaRPr>
              </a:p>
            </p:txBody>
          </p:sp>
          <p:sp>
            <p:nvSpPr>
              <p:cNvPr id="38" name="TextBox 37"/>
              <p:cNvSpPr txBox="1"/>
              <p:nvPr/>
            </p:nvSpPr>
            <p:spPr>
              <a:xfrm>
                <a:off x="5372173" y="1977804"/>
                <a:ext cx="568941" cy="415463"/>
              </a:xfrm>
              <a:prstGeom prst="rect">
                <a:avLst/>
              </a:prstGeom>
              <a:noFill/>
            </p:spPr>
            <p:txBody>
              <a:bodyPr wrap="square" lIns="0" tIns="0" rIns="0" bIns="0" rtlCol="0">
                <a:spAutoFit/>
              </a:bodyPr>
              <a:lstStyle/>
              <a:p>
                <a:pPr algn="r" defTabSz="914134">
                  <a:lnSpc>
                    <a:spcPct val="90000"/>
                  </a:lnSpc>
                </a:pPr>
                <a:r>
                  <a:rPr lang="en-US" sz="1333" b="1" spc="-51" dirty="0">
                    <a:solidFill>
                      <a:schemeClr val="tx2"/>
                    </a:solidFill>
                  </a:rPr>
                  <a:t>DPM</a:t>
                </a:r>
              </a:p>
              <a:p>
                <a:pPr algn="r" defTabSz="914134">
                  <a:lnSpc>
                    <a:spcPct val="90000"/>
                  </a:lnSpc>
                </a:pPr>
                <a:r>
                  <a:rPr lang="en-US" sz="1333" b="1" spc="-51" dirty="0">
                    <a:solidFill>
                      <a:schemeClr val="tx2"/>
                    </a:solidFill>
                  </a:rPr>
                  <a:t>Backup</a:t>
                </a:r>
                <a:br>
                  <a:rPr lang="en-US" sz="1333" b="1" spc="-51" dirty="0">
                    <a:solidFill>
                      <a:schemeClr val="tx2"/>
                    </a:solidFill>
                  </a:rPr>
                </a:br>
                <a:r>
                  <a:rPr lang="en-US" sz="1333" b="1" spc="-51" dirty="0">
                    <a:solidFill>
                      <a:schemeClr val="tx2"/>
                    </a:solidFill>
                  </a:rPr>
                  <a:t>Vault</a:t>
                </a:r>
                <a:endParaRPr lang="en-US" sz="1333" b="1" spc="-51" baseline="-25000" dirty="0">
                  <a:solidFill>
                    <a:schemeClr val="tx2"/>
                  </a:solidFill>
                </a:endParaRPr>
              </a:p>
            </p:txBody>
          </p:sp>
        </p:grpSp>
        <p:grpSp>
          <p:nvGrpSpPr>
            <p:cNvPr id="39" name="Group 38"/>
            <p:cNvGrpSpPr/>
            <p:nvPr/>
          </p:nvGrpSpPr>
          <p:grpSpPr>
            <a:xfrm>
              <a:off x="7427188" y="3845494"/>
              <a:ext cx="793933" cy="544040"/>
              <a:chOff x="5206261" y="2704074"/>
              <a:chExt cx="1054886" cy="722857"/>
            </a:xfrm>
          </p:grpSpPr>
          <p:grpSp>
            <p:nvGrpSpPr>
              <p:cNvPr id="41" name="Group 40"/>
              <p:cNvGrpSpPr/>
              <p:nvPr/>
            </p:nvGrpSpPr>
            <p:grpSpPr>
              <a:xfrm>
                <a:off x="5206261" y="2704074"/>
                <a:ext cx="1054886" cy="722857"/>
                <a:chOff x="5732478" y="2639535"/>
                <a:chExt cx="1054886" cy="722857"/>
              </a:xfrm>
            </p:grpSpPr>
            <p:sp>
              <p:nvSpPr>
                <p:cNvPr id="43" name="Freeform 5"/>
                <p:cNvSpPr>
                  <a:spLocks noEditPoints="1"/>
                </p:cNvSpPr>
                <p:nvPr/>
              </p:nvSpPr>
              <p:spPr bwMode="auto">
                <a:xfrm>
                  <a:off x="5732478" y="2639535"/>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2"/>
                </a:solidFill>
                <a:ln w="12700" cap="flat" cmpd="sng">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defTabSz="914231">
                    <a:defRPr/>
                  </a:pPr>
                  <a:endParaRPr lang="en-GB" sz="1765" kern="0">
                    <a:solidFill>
                      <a:srgbClr val="505050"/>
                    </a:solidFill>
                  </a:endParaRPr>
                </a:p>
              </p:txBody>
            </p:sp>
            <p:sp>
              <p:nvSpPr>
                <p:cNvPr id="44" name="TextBox 43"/>
                <p:cNvSpPr txBox="1"/>
                <p:nvPr/>
              </p:nvSpPr>
              <p:spPr>
                <a:xfrm>
                  <a:off x="6164068" y="2668382"/>
                  <a:ext cx="623296" cy="220884"/>
                </a:xfrm>
                <a:prstGeom prst="rect">
                  <a:avLst/>
                </a:prstGeom>
                <a:noFill/>
              </p:spPr>
              <p:txBody>
                <a:bodyPr wrap="square" lIns="0" tIns="0" rIns="0" bIns="0" rtlCol="0">
                  <a:spAutoFit/>
                </a:bodyPr>
                <a:lstStyle/>
                <a:p>
                  <a:pPr defTabSz="914134">
                    <a:lnSpc>
                      <a:spcPct val="90000"/>
                    </a:lnSpc>
                  </a:pPr>
                  <a:r>
                    <a:rPr lang="en-US" sz="1600" b="1" spc="-51" dirty="0">
                      <a:solidFill>
                        <a:schemeClr val="tx2"/>
                      </a:solidFill>
                    </a:rPr>
                    <a:t>DPM</a:t>
                  </a:r>
                  <a:endParaRPr lang="en-US" sz="1600" b="1" spc="-51" baseline="-25000" dirty="0">
                    <a:solidFill>
                      <a:schemeClr val="tx2"/>
                    </a:solidFill>
                  </a:endParaRPr>
                </a:p>
              </p:txBody>
            </p:sp>
          </p:grpSp>
          <p:sp>
            <p:nvSpPr>
              <p:cNvPr id="42" name="Can 41"/>
              <p:cNvSpPr/>
              <p:nvPr/>
            </p:nvSpPr>
            <p:spPr bwMode="auto">
              <a:xfrm>
                <a:off x="5637851" y="2961352"/>
                <a:ext cx="344149" cy="462892"/>
              </a:xfrm>
              <a:prstGeom prst="ca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491231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500"/>
                                        <p:tgtEl>
                                          <p:spTgt spid="6">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8" end="8"/>
                                            </p:txEl>
                                          </p:spTgt>
                                        </p:tgtEl>
                                        <p:attrNameLst>
                                          <p:attrName>style.visibility</p:attrName>
                                        </p:attrNameLst>
                                      </p:cBhvr>
                                      <p:to>
                                        <p:strVal val="visible"/>
                                      </p:to>
                                    </p:set>
                                    <p:animEffect transition="in" filter="fade">
                                      <p:cBhvr>
                                        <p:cTn id="34" dur="500"/>
                                        <p:tgtEl>
                                          <p:spTgt spid="6">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animEffect transition="in" filter="fade">
                                      <p:cBhvr>
                                        <p:cTn id="37"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416425"/>
            <a:ext cx="7620000" cy="2659063"/>
          </a:xfrm>
        </p:spPr>
        <p:txBody>
          <a:bodyPr/>
          <a:lstStyle/>
          <a:p>
            <a:pPr algn="ctr"/>
            <a:r>
              <a:rPr lang="en-US" dirty="0"/>
              <a:t>Thank You!</a:t>
            </a:r>
            <a:br>
              <a:rPr lang="en-US" dirty="0"/>
            </a:br>
            <a:br>
              <a:rPr lang="en-US" dirty="0"/>
            </a:br>
            <a:r>
              <a:rPr lang="en-US" dirty="0"/>
              <a:t>Feedback?</a:t>
            </a:r>
            <a:br>
              <a:rPr lang="en-US" dirty="0"/>
            </a:br>
            <a:endParaRPr lang="en-US" dirty="0"/>
          </a:p>
        </p:txBody>
      </p:sp>
      <p:sp>
        <p:nvSpPr>
          <p:cNvPr id="3" name="TextBox 2"/>
          <p:cNvSpPr txBox="1"/>
          <p:nvPr/>
        </p:nvSpPr>
        <p:spPr>
          <a:xfrm>
            <a:off x="4599432" y="2249424"/>
            <a:ext cx="5522976" cy="1746504"/>
          </a:xfrm>
          <a:prstGeom prst="rect">
            <a:avLst/>
          </a:prstGeom>
        </p:spPr>
        <p:txBody>
          <a:bodyPr vert="horz" wrap="square" lIns="91440" tIns="91440" rIns="91440" bIns="91440" rtlCol="0" anchor="t">
            <a:noAutofit/>
          </a:bodyPr>
          <a:lstStyle/>
          <a:p>
            <a:r>
              <a:rPr lang="en-US" sz="3200" dirty="0">
                <a:solidFill>
                  <a:schemeClr val="bg1"/>
                </a:solidFill>
                <a:latin typeface="Segoe UI" pitchFamily="34" charset="0"/>
                <a:ea typeface="Segoe UI" pitchFamily="34" charset="0"/>
                <a:cs typeface="Segoe UI" pitchFamily="34" charset="0"/>
              </a:rPr>
              <a:t>Thank you!</a:t>
            </a:r>
          </a:p>
          <a:p>
            <a:endParaRPr lang="en-US" sz="3200" dirty="0">
              <a:solidFill>
                <a:schemeClr val="bg1"/>
              </a:solidFill>
              <a:latin typeface="Segoe UI" pitchFamily="34" charset="0"/>
              <a:ea typeface="Segoe UI" pitchFamily="34" charset="0"/>
              <a:cs typeface="Segoe UI" pitchFamily="34" charset="0"/>
            </a:endParaRPr>
          </a:p>
          <a:p>
            <a:r>
              <a:rPr lang="en-US" sz="3200" dirty="0">
                <a:solidFill>
                  <a:schemeClr val="bg1"/>
                </a:solidFill>
                <a:latin typeface="Segoe UI" pitchFamily="34" charset="0"/>
                <a:ea typeface="Segoe UI" pitchFamily="34" charset="0"/>
                <a:cs typeface="Segoe UI" pitchFamily="34" charset="0"/>
              </a:rPr>
              <a:t>Please provide feedback.</a:t>
            </a:r>
          </a:p>
        </p:txBody>
      </p:sp>
    </p:spTree>
    <p:extLst>
      <p:ext uri="{BB962C8B-B14F-4D97-AF65-F5344CB8AC3E}">
        <p14:creationId xmlns:p14="http://schemas.microsoft.com/office/powerpoint/2010/main" val="17018051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CEFB5-1A25-45C0-B877-8983862E03D7}"/>
              </a:ext>
            </a:extLst>
          </p:cNvPr>
          <p:cNvSpPr>
            <a:spLocks noGrp="1"/>
          </p:cNvSpPr>
          <p:nvPr>
            <p:ph type="title"/>
          </p:nvPr>
        </p:nvSpPr>
        <p:spPr/>
        <p:txBody>
          <a:bodyPr/>
          <a:lstStyle/>
          <a:p>
            <a:pPr algn="ctr"/>
            <a:r>
              <a:rPr lang="en-US" dirty="0"/>
              <a:t>Azure Trust Center/Compliance Manager</a:t>
            </a:r>
          </a:p>
        </p:txBody>
      </p:sp>
      <p:sp>
        <p:nvSpPr>
          <p:cNvPr id="5" name="Text Placeholder 4">
            <a:extLst>
              <a:ext uri="{FF2B5EF4-FFF2-40B4-BE49-F238E27FC236}">
                <a16:creationId xmlns:a16="http://schemas.microsoft.com/office/drawing/2014/main" id="{C37E9168-7EC6-4751-8DE6-2D4A1A0018C7}"/>
              </a:ext>
            </a:extLst>
          </p:cNvPr>
          <p:cNvSpPr>
            <a:spLocks noGrp="1"/>
          </p:cNvSpPr>
          <p:nvPr>
            <p:ph type="body" sz="quarter" idx="14"/>
          </p:nvPr>
        </p:nvSpPr>
        <p:spPr/>
        <p:txBody>
          <a:bodyPr/>
          <a:lstStyle/>
          <a:p>
            <a:endParaRPr lang="en-US" dirty="0"/>
          </a:p>
        </p:txBody>
      </p:sp>
      <p:sp>
        <p:nvSpPr>
          <p:cNvPr id="2" name="Slide Number Placeholder 1">
            <a:extLst>
              <a:ext uri="{FF2B5EF4-FFF2-40B4-BE49-F238E27FC236}">
                <a16:creationId xmlns:a16="http://schemas.microsoft.com/office/drawing/2014/main" id="{D67F05DD-3071-497B-B7B7-8CF0710FB98A}"/>
              </a:ext>
            </a:extLst>
          </p:cNvPr>
          <p:cNvSpPr>
            <a:spLocks noGrp="1"/>
          </p:cNvSpPr>
          <p:nvPr>
            <p:ph type="sldNum" sz="quarter" idx="15"/>
          </p:nvPr>
        </p:nvSpPr>
        <p:spPr/>
        <p:txBody>
          <a:bodyPr/>
          <a:lstStyle/>
          <a:p>
            <a:fld id="{FAADACFB-7C71-4E89-89D2-7BBA40B7BFA9}" type="slidenum">
              <a:rPr lang="en-US" smtClean="0"/>
              <a:pPr/>
              <a:t>14</a:t>
            </a:fld>
            <a:endParaRPr lang="en-US" dirty="0"/>
          </a:p>
        </p:txBody>
      </p:sp>
      <p:pic>
        <p:nvPicPr>
          <p:cNvPr id="9" name="Picture 8">
            <a:extLst>
              <a:ext uri="{FF2B5EF4-FFF2-40B4-BE49-F238E27FC236}">
                <a16:creationId xmlns:a16="http://schemas.microsoft.com/office/drawing/2014/main" id="{8888F590-1AE0-45FF-8ABE-888934AEF907}"/>
              </a:ext>
            </a:extLst>
          </p:cNvPr>
          <p:cNvPicPr>
            <a:picLocks noChangeAspect="1"/>
          </p:cNvPicPr>
          <p:nvPr/>
        </p:nvPicPr>
        <p:blipFill>
          <a:blip r:embed="rId3"/>
          <a:stretch>
            <a:fillRect/>
          </a:stretch>
        </p:blipFill>
        <p:spPr>
          <a:xfrm>
            <a:off x="150812" y="1706880"/>
            <a:ext cx="6106143" cy="3960181"/>
          </a:xfrm>
          <a:prstGeom prst="rect">
            <a:avLst/>
          </a:prstGeom>
        </p:spPr>
      </p:pic>
      <p:sp>
        <p:nvSpPr>
          <p:cNvPr id="10" name="TextBox 9">
            <a:extLst>
              <a:ext uri="{FF2B5EF4-FFF2-40B4-BE49-F238E27FC236}">
                <a16:creationId xmlns:a16="http://schemas.microsoft.com/office/drawing/2014/main" id="{DE17B250-3348-4638-BDF7-9C526AE0C5E2}"/>
              </a:ext>
            </a:extLst>
          </p:cNvPr>
          <p:cNvSpPr txBox="1"/>
          <p:nvPr/>
        </p:nvSpPr>
        <p:spPr>
          <a:xfrm>
            <a:off x="297951" y="6589067"/>
            <a:ext cx="5393932" cy="726131"/>
          </a:xfrm>
          <a:prstGeom prst="rect">
            <a:avLst/>
          </a:prstGeom>
        </p:spPr>
        <p:txBody>
          <a:bodyPr vert="horz" wrap="square" lIns="91440" tIns="91440" rIns="91440" bIns="91440" rtlCol="0" anchor="t">
            <a:noAutofit/>
          </a:bodyPr>
          <a:lstStyle/>
          <a:p>
            <a:pPr marL="171450" indent="-171450">
              <a:buFont typeface="Wingdings" pitchFamily="2" charset="2"/>
              <a:buChar char="§"/>
            </a:pPr>
            <a:endParaRPr lang="en-US" sz="1600" dirty="0" err="1">
              <a:latin typeface="Segoe UI" pitchFamily="34" charset="0"/>
              <a:ea typeface="Segoe UI" pitchFamily="34" charset="0"/>
              <a:cs typeface="Segoe UI" pitchFamily="34" charset="0"/>
            </a:endParaRPr>
          </a:p>
        </p:txBody>
      </p:sp>
      <p:sp>
        <p:nvSpPr>
          <p:cNvPr id="11" name="Rectangle 10">
            <a:extLst>
              <a:ext uri="{FF2B5EF4-FFF2-40B4-BE49-F238E27FC236}">
                <a16:creationId xmlns:a16="http://schemas.microsoft.com/office/drawing/2014/main" id="{8E1F514E-5EB0-487B-8667-68D48092CCE1}"/>
              </a:ext>
            </a:extLst>
          </p:cNvPr>
          <p:cNvSpPr/>
          <p:nvPr/>
        </p:nvSpPr>
        <p:spPr>
          <a:xfrm>
            <a:off x="164130" y="6617497"/>
            <a:ext cx="8199034" cy="307777"/>
          </a:xfrm>
          <a:prstGeom prst="rect">
            <a:avLst/>
          </a:prstGeom>
        </p:spPr>
        <p:txBody>
          <a:bodyPr wrap="square">
            <a:spAutoFit/>
          </a:bodyPr>
          <a:lstStyle/>
          <a:p>
            <a:r>
              <a:rPr lang="en-US" sz="1400" dirty="0"/>
              <a:t>https://servicetrust.microsoft.com/ViewPage/HomePage</a:t>
            </a:r>
          </a:p>
        </p:txBody>
      </p:sp>
      <p:pic>
        <p:nvPicPr>
          <p:cNvPr id="13" name="Picture 12">
            <a:extLst>
              <a:ext uri="{FF2B5EF4-FFF2-40B4-BE49-F238E27FC236}">
                <a16:creationId xmlns:a16="http://schemas.microsoft.com/office/drawing/2014/main" id="{087DA65A-B926-47C5-A572-4D42EB890998}"/>
              </a:ext>
            </a:extLst>
          </p:cNvPr>
          <p:cNvPicPr>
            <a:picLocks noChangeAspect="1"/>
          </p:cNvPicPr>
          <p:nvPr/>
        </p:nvPicPr>
        <p:blipFill>
          <a:blip r:embed="rId4"/>
          <a:stretch>
            <a:fillRect/>
          </a:stretch>
        </p:blipFill>
        <p:spPr>
          <a:xfrm>
            <a:off x="6256955" y="1706879"/>
            <a:ext cx="5691890" cy="3960181"/>
          </a:xfrm>
          <a:prstGeom prst="rect">
            <a:avLst/>
          </a:prstGeom>
        </p:spPr>
      </p:pic>
    </p:spTree>
    <p:extLst>
      <p:ext uri="{BB962C8B-B14F-4D97-AF65-F5344CB8AC3E}">
        <p14:creationId xmlns:p14="http://schemas.microsoft.com/office/powerpoint/2010/main" val="23678872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A405D-C8C4-4A2B-B421-58C0FCA0F010}"/>
              </a:ext>
            </a:extLst>
          </p:cNvPr>
          <p:cNvSpPr>
            <a:spLocks noGrp="1"/>
          </p:cNvSpPr>
          <p:nvPr>
            <p:ph type="title"/>
          </p:nvPr>
        </p:nvSpPr>
        <p:spPr/>
        <p:txBody>
          <a:bodyPr/>
          <a:lstStyle/>
          <a:p>
            <a:pPr algn="ctr"/>
            <a:r>
              <a:rPr lang="en-US" dirty="0"/>
              <a:t>Azure Solutions architectures</a:t>
            </a:r>
          </a:p>
        </p:txBody>
      </p:sp>
      <p:sp>
        <p:nvSpPr>
          <p:cNvPr id="5" name="Slide Number Placeholder 4">
            <a:extLst>
              <a:ext uri="{FF2B5EF4-FFF2-40B4-BE49-F238E27FC236}">
                <a16:creationId xmlns:a16="http://schemas.microsoft.com/office/drawing/2014/main" id="{648C206F-AE4E-45AF-B412-21B1E7A46D8E}"/>
              </a:ext>
            </a:extLst>
          </p:cNvPr>
          <p:cNvSpPr>
            <a:spLocks noGrp="1"/>
          </p:cNvSpPr>
          <p:nvPr>
            <p:ph type="sldNum" sz="quarter" idx="15"/>
          </p:nvPr>
        </p:nvSpPr>
        <p:spPr/>
        <p:txBody>
          <a:bodyPr/>
          <a:lstStyle/>
          <a:p>
            <a:fld id="{FAADACFB-7C71-4E89-89D2-7BBA40B7BFA9}" type="slidenum">
              <a:rPr lang="en-US" smtClean="0"/>
              <a:pPr/>
              <a:t>15</a:t>
            </a:fld>
            <a:endParaRPr lang="en-US" dirty="0"/>
          </a:p>
        </p:txBody>
      </p:sp>
      <p:sp>
        <p:nvSpPr>
          <p:cNvPr id="6" name="TextBox 5">
            <a:extLst>
              <a:ext uri="{FF2B5EF4-FFF2-40B4-BE49-F238E27FC236}">
                <a16:creationId xmlns:a16="http://schemas.microsoft.com/office/drawing/2014/main" id="{540793E6-F2E8-4067-A0D6-CDD731837D1E}"/>
              </a:ext>
            </a:extLst>
          </p:cNvPr>
          <p:cNvSpPr txBox="1"/>
          <p:nvPr/>
        </p:nvSpPr>
        <p:spPr>
          <a:xfrm>
            <a:off x="287675" y="6749399"/>
            <a:ext cx="6041205" cy="320665"/>
          </a:xfrm>
          <a:prstGeom prst="rect">
            <a:avLst/>
          </a:prstGeom>
        </p:spPr>
        <p:txBody>
          <a:bodyPr vert="horz" wrap="square" lIns="91440" tIns="91440" rIns="91440" bIns="91440" rtlCol="0" anchor="t">
            <a:noAutofit/>
          </a:bodyPr>
          <a:lstStyle/>
          <a:p>
            <a:pPr marL="171450" indent="-171450">
              <a:buFont typeface="Wingdings" pitchFamily="2" charset="2"/>
              <a:buChar char="§"/>
            </a:pPr>
            <a:r>
              <a:rPr lang="en-US" sz="1600" dirty="0">
                <a:latin typeface="Segoe UI" pitchFamily="34" charset="0"/>
                <a:ea typeface="Segoe UI" pitchFamily="34" charset="0"/>
                <a:cs typeface="Segoe UI" pitchFamily="34" charset="0"/>
              </a:rPr>
              <a:t>https://azure.microsoft.com/en-us/solutions/architecture/</a:t>
            </a:r>
          </a:p>
        </p:txBody>
      </p:sp>
      <p:pic>
        <p:nvPicPr>
          <p:cNvPr id="8" name="Picture 7">
            <a:extLst>
              <a:ext uri="{FF2B5EF4-FFF2-40B4-BE49-F238E27FC236}">
                <a16:creationId xmlns:a16="http://schemas.microsoft.com/office/drawing/2014/main" id="{DDBD28B7-20D8-44CF-BD4D-46B65DF81ABF}"/>
              </a:ext>
            </a:extLst>
          </p:cNvPr>
          <p:cNvPicPr>
            <a:picLocks noChangeAspect="1"/>
          </p:cNvPicPr>
          <p:nvPr/>
        </p:nvPicPr>
        <p:blipFill>
          <a:blip r:embed="rId3"/>
          <a:stretch>
            <a:fillRect/>
          </a:stretch>
        </p:blipFill>
        <p:spPr>
          <a:xfrm>
            <a:off x="410964" y="1119883"/>
            <a:ext cx="11352213" cy="5485772"/>
          </a:xfrm>
          <a:prstGeom prst="rect">
            <a:avLst/>
          </a:prstGeom>
        </p:spPr>
      </p:pic>
    </p:spTree>
    <p:extLst>
      <p:ext uri="{BB962C8B-B14F-4D97-AF65-F5344CB8AC3E}">
        <p14:creationId xmlns:p14="http://schemas.microsoft.com/office/powerpoint/2010/main" val="94589919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A7DA2-2EF0-4747-A137-1677C28A124C}"/>
              </a:ext>
            </a:extLst>
          </p:cNvPr>
          <p:cNvSpPr>
            <a:spLocks noGrp="1"/>
          </p:cNvSpPr>
          <p:nvPr>
            <p:ph type="title"/>
          </p:nvPr>
        </p:nvSpPr>
        <p:spPr/>
        <p:txBody>
          <a:bodyPr/>
          <a:lstStyle/>
          <a:p>
            <a:pPr algn="ctr"/>
            <a:r>
              <a:rPr lang="en-US" dirty="0"/>
              <a:t>Azure Virtual Datacenter</a:t>
            </a:r>
          </a:p>
        </p:txBody>
      </p:sp>
      <p:sp>
        <p:nvSpPr>
          <p:cNvPr id="5" name="Slide Number Placeholder 4">
            <a:extLst>
              <a:ext uri="{FF2B5EF4-FFF2-40B4-BE49-F238E27FC236}">
                <a16:creationId xmlns:a16="http://schemas.microsoft.com/office/drawing/2014/main" id="{AE28F95B-4F84-49E0-8BB5-0CC43D9714B4}"/>
              </a:ext>
            </a:extLst>
          </p:cNvPr>
          <p:cNvSpPr>
            <a:spLocks noGrp="1"/>
          </p:cNvSpPr>
          <p:nvPr>
            <p:ph type="sldNum" sz="quarter" idx="15"/>
          </p:nvPr>
        </p:nvSpPr>
        <p:spPr/>
        <p:txBody>
          <a:bodyPr/>
          <a:lstStyle/>
          <a:p>
            <a:fld id="{FAADACFB-7C71-4E89-89D2-7BBA40B7BFA9}" type="slidenum">
              <a:rPr lang="en-US" smtClean="0"/>
              <a:pPr/>
              <a:t>16</a:t>
            </a:fld>
            <a:endParaRPr lang="en-US" dirty="0"/>
          </a:p>
        </p:txBody>
      </p:sp>
      <p:sp>
        <p:nvSpPr>
          <p:cNvPr id="6" name="TextBox 5">
            <a:extLst>
              <a:ext uri="{FF2B5EF4-FFF2-40B4-BE49-F238E27FC236}">
                <a16:creationId xmlns:a16="http://schemas.microsoft.com/office/drawing/2014/main" id="{CD8E1775-3E48-49F6-9DDD-D8817D442426}"/>
              </a:ext>
            </a:extLst>
          </p:cNvPr>
          <p:cNvSpPr txBox="1"/>
          <p:nvPr/>
        </p:nvSpPr>
        <p:spPr>
          <a:xfrm>
            <a:off x="472611" y="6596009"/>
            <a:ext cx="3801438" cy="313723"/>
          </a:xfrm>
          <a:prstGeom prst="rect">
            <a:avLst/>
          </a:prstGeom>
        </p:spPr>
        <p:txBody>
          <a:bodyPr vert="horz" wrap="square" lIns="91440" tIns="91440" rIns="91440" bIns="91440" rtlCol="0" anchor="t">
            <a:noAutofit/>
          </a:bodyPr>
          <a:lstStyle/>
          <a:p>
            <a:pPr marL="171450" indent="-171450">
              <a:buFont typeface="Wingdings" pitchFamily="2" charset="2"/>
              <a:buChar char="§"/>
            </a:pPr>
            <a:endParaRPr lang="en-US" sz="1600" dirty="0" err="1">
              <a:latin typeface="Segoe UI" pitchFamily="34" charset="0"/>
              <a:ea typeface="Segoe UI" pitchFamily="34" charset="0"/>
              <a:cs typeface="Segoe UI" pitchFamily="34" charset="0"/>
            </a:endParaRPr>
          </a:p>
        </p:txBody>
      </p:sp>
      <p:sp>
        <p:nvSpPr>
          <p:cNvPr id="7" name="Rectangle 6">
            <a:extLst>
              <a:ext uri="{FF2B5EF4-FFF2-40B4-BE49-F238E27FC236}">
                <a16:creationId xmlns:a16="http://schemas.microsoft.com/office/drawing/2014/main" id="{57E4C2AC-C0E1-422E-8D60-FA895C547C50}"/>
              </a:ext>
            </a:extLst>
          </p:cNvPr>
          <p:cNvSpPr/>
          <p:nvPr/>
        </p:nvSpPr>
        <p:spPr>
          <a:xfrm>
            <a:off x="143838" y="6973966"/>
            <a:ext cx="8575746" cy="276999"/>
          </a:xfrm>
          <a:prstGeom prst="rect">
            <a:avLst/>
          </a:prstGeom>
        </p:spPr>
        <p:txBody>
          <a:bodyPr wrap="square">
            <a:spAutoFit/>
          </a:bodyPr>
          <a:lstStyle/>
          <a:p>
            <a:r>
              <a:rPr lang="en-US" sz="1200" dirty="0"/>
              <a:t>https://azure.microsoft.com/en-us/resources/azure-virtual-datacenter/en-us/</a:t>
            </a:r>
          </a:p>
        </p:txBody>
      </p:sp>
      <p:pic>
        <p:nvPicPr>
          <p:cNvPr id="9" name="Picture 8">
            <a:extLst>
              <a:ext uri="{FF2B5EF4-FFF2-40B4-BE49-F238E27FC236}">
                <a16:creationId xmlns:a16="http://schemas.microsoft.com/office/drawing/2014/main" id="{81AA7FD6-60F4-4A7B-8599-A3BE6BB0A360}"/>
              </a:ext>
            </a:extLst>
          </p:cNvPr>
          <p:cNvPicPr>
            <a:picLocks noChangeAspect="1"/>
          </p:cNvPicPr>
          <p:nvPr/>
        </p:nvPicPr>
        <p:blipFill>
          <a:blip r:embed="rId3"/>
          <a:stretch>
            <a:fillRect/>
          </a:stretch>
        </p:blipFill>
        <p:spPr>
          <a:xfrm>
            <a:off x="143838" y="1050314"/>
            <a:ext cx="11829133" cy="5604784"/>
          </a:xfrm>
          <a:prstGeom prst="rect">
            <a:avLst/>
          </a:prstGeom>
        </p:spPr>
      </p:pic>
    </p:spTree>
    <p:extLst>
      <p:ext uri="{BB962C8B-B14F-4D97-AF65-F5344CB8AC3E}">
        <p14:creationId xmlns:p14="http://schemas.microsoft.com/office/powerpoint/2010/main" val="34284492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EE60F-5B73-4E77-AA08-D648E0D243A6}"/>
              </a:ext>
            </a:extLst>
          </p:cNvPr>
          <p:cNvSpPr>
            <a:spLocks noGrp="1"/>
          </p:cNvSpPr>
          <p:nvPr>
            <p:ph type="title"/>
          </p:nvPr>
        </p:nvSpPr>
        <p:spPr/>
        <p:txBody>
          <a:bodyPr/>
          <a:lstStyle/>
          <a:p>
            <a:r>
              <a:rPr lang="en-US" sz="3199" dirty="0">
                <a:solidFill>
                  <a:schemeClr val="accent1"/>
                </a:solidFill>
              </a:rPr>
              <a:t>Azure migration journey</a:t>
            </a:r>
          </a:p>
        </p:txBody>
      </p:sp>
      <p:grpSp>
        <p:nvGrpSpPr>
          <p:cNvPr id="22" name="Group 21">
            <a:extLst>
              <a:ext uri="{FF2B5EF4-FFF2-40B4-BE49-F238E27FC236}">
                <a16:creationId xmlns:a16="http://schemas.microsoft.com/office/drawing/2014/main" id="{C8FC15BB-6F7B-4D88-8AA6-8581E12DA871}"/>
              </a:ext>
            </a:extLst>
          </p:cNvPr>
          <p:cNvGrpSpPr/>
          <p:nvPr/>
        </p:nvGrpSpPr>
        <p:grpSpPr>
          <a:xfrm>
            <a:off x="1712911" y="1839991"/>
            <a:ext cx="9676908" cy="4342297"/>
            <a:chOff x="735162" y="1254491"/>
            <a:chExt cx="11060124" cy="4962984"/>
          </a:xfrm>
        </p:grpSpPr>
        <p:sp>
          <p:nvSpPr>
            <p:cNvPr id="21" name="TextBox 20">
              <a:extLst>
                <a:ext uri="{FF2B5EF4-FFF2-40B4-BE49-F238E27FC236}">
                  <a16:creationId xmlns:a16="http://schemas.microsoft.com/office/drawing/2014/main" id="{A7C53D5E-A66D-4747-9B6C-82FD4530783E}"/>
                </a:ext>
              </a:extLst>
            </p:cNvPr>
            <p:cNvSpPr txBox="1"/>
            <p:nvPr/>
          </p:nvSpPr>
          <p:spPr>
            <a:xfrm>
              <a:off x="1065947" y="3836236"/>
              <a:ext cx="1792850" cy="584183"/>
            </a:xfrm>
            <a:prstGeom prst="rect">
              <a:avLst/>
            </a:prstGeom>
            <a:noFill/>
          </p:spPr>
          <p:txBody>
            <a:bodyPr wrap="square" lIns="91416" tIns="143391" rIns="179238" bIns="143391" rtlCol="0">
              <a:spAutoFit/>
            </a:bodyPr>
            <a:lstStyle/>
            <a:p>
              <a:pPr defTabSz="914093">
                <a:lnSpc>
                  <a:spcPct val="90000"/>
                </a:lnSpc>
                <a:spcAft>
                  <a:spcPts val="588"/>
                </a:spcAft>
                <a:defRPr/>
              </a:pPr>
              <a:r>
                <a:rPr lang="en-US" sz="1600" kern="0" dirty="0">
                  <a:gradFill>
                    <a:gsLst>
                      <a:gs pos="0">
                        <a:srgbClr val="002050"/>
                      </a:gs>
                      <a:gs pos="100000">
                        <a:srgbClr val="002050"/>
                      </a:gs>
                    </a:gsLst>
                    <a:lin ang="5400000" scaled="1"/>
                  </a:gradFill>
                  <a:latin typeface="Segoe UI Light"/>
                </a:rPr>
                <a:t>Assess</a:t>
              </a:r>
            </a:p>
          </p:txBody>
        </p:sp>
        <p:sp>
          <p:nvSpPr>
            <p:cNvPr id="6" name="Rectangle 5">
              <a:extLst>
                <a:ext uri="{FF2B5EF4-FFF2-40B4-BE49-F238E27FC236}">
                  <a16:creationId xmlns:a16="http://schemas.microsoft.com/office/drawing/2014/main" id="{9F6A10A9-3384-4605-AEC7-77990F04AD48}"/>
                </a:ext>
              </a:extLst>
            </p:cNvPr>
            <p:cNvSpPr/>
            <p:nvPr/>
          </p:nvSpPr>
          <p:spPr>
            <a:xfrm>
              <a:off x="4539015" y="2077053"/>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330" tIns="18283" rtlCol="0" anchor="ctr"/>
            <a:lstStyle/>
            <a:p>
              <a:pPr defTabSz="914126">
                <a:defRPr/>
              </a:pPr>
              <a:r>
                <a:rPr lang="en-US" sz="1600" dirty="0">
                  <a:gradFill>
                    <a:gsLst>
                      <a:gs pos="0">
                        <a:srgbClr val="000000"/>
                      </a:gs>
                      <a:gs pos="100000">
                        <a:srgbClr val="000000"/>
                      </a:gs>
                    </a:gsLst>
                    <a:lin ang="5400000" scaled="1"/>
                  </a:gradFill>
                  <a:latin typeface="Segoe UI Light"/>
                </a:rPr>
                <a:t>Rehost </a:t>
              </a:r>
            </a:p>
            <a:p>
              <a:pPr defTabSz="914126">
                <a:defRPr/>
              </a:pPr>
              <a:r>
                <a:rPr lang="en-US" sz="1600" dirty="0">
                  <a:gradFill>
                    <a:gsLst>
                      <a:gs pos="0">
                        <a:srgbClr val="000000"/>
                      </a:gs>
                      <a:gs pos="100000">
                        <a:srgbClr val="000000"/>
                      </a:gs>
                    </a:gsLst>
                    <a:lin ang="5400000" scaled="1"/>
                  </a:gradFill>
                  <a:latin typeface="Segoe UI Light"/>
                </a:rPr>
                <a:t>(lift and shift)</a:t>
              </a:r>
            </a:p>
          </p:txBody>
        </p:sp>
        <p:sp>
          <p:nvSpPr>
            <p:cNvPr id="7" name="Rectangle 6">
              <a:extLst>
                <a:ext uri="{FF2B5EF4-FFF2-40B4-BE49-F238E27FC236}">
                  <a16:creationId xmlns:a16="http://schemas.microsoft.com/office/drawing/2014/main" id="{06FD8E9D-0FD2-4525-A7E3-B081BC379ADB}"/>
                </a:ext>
              </a:extLst>
            </p:cNvPr>
            <p:cNvSpPr/>
            <p:nvPr/>
          </p:nvSpPr>
          <p:spPr>
            <a:xfrm>
              <a:off x="4539015" y="3162847"/>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330" tIns="18283" rtlCol="0" anchor="ctr"/>
            <a:lstStyle/>
            <a:p>
              <a:pPr defTabSz="914126">
                <a:defRPr/>
              </a:pPr>
              <a:r>
                <a:rPr lang="en-US" sz="1600" dirty="0">
                  <a:gradFill>
                    <a:gsLst>
                      <a:gs pos="0">
                        <a:srgbClr val="000000"/>
                      </a:gs>
                      <a:gs pos="100000">
                        <a:srgbClr val="000000"/>
                      </a:gs>
                    </a:gsLst>
                    <a:lin ang="5400000" scaled="1"/>
                  </a:gradFill>
                  <a:latin typeface="Segoe UI Light"/>
                </a:rPr>
                <a:t>Refactor</a:t>
              </a:r>
            </a:p>
          </p:txBody>
        </p:sp>
        <p:sp>
          <p:nvSpPr>
            <p:cNvPr id="8" name="Rectangle 7">
              <a:extLst>
                <a:ext uri="{FF2B5EF4-FFF2-40B4-BE49-F238E27FC236}">
                  <a16:creationId xmlns:a16="http://schemas.microsoft.com/office/drawing/2014/main" id="{479C863B-1A71-4ACA-AE2D-B39987D6F582}"/>
                </a:ext>
              </a:extLst>
            </p:cNvPr>
            <p:cNvSpPr/>
            <p:nvPr/>
          </p:nvSpPr>
          <p:spPr>
            <a:xfrm>
              <a:off x="4539015" y="4248641"/>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330" tIns="18283" rtlCol="0" anchor="ctr"/>
            <a:lstStyle/>
            <a:p>
              <a:pPr defTabSz="914126">
                <a:defRPr/>
              </a:pPr>
              <a:r>
                <a:rPr lang="en-US" sz="1600" dirty="0">
                  <a:gradFill>
                    <a:gsLst>
                      <a:gs pos="0">
                        <a:srgbClr val="000000"/>
                      </a:gs>
                      <a:gs pos="100000">
                        <a:srgbClr val="000000"/>
                      </a:gs>
                    </a:gsLst>
                    <a:lin ang="5400000" scaled="1"/>
                  </a:gradFill>
                  <a:latin typeface="Segoe UI Light"/>
                </a:rPr>
                <a:t>Rearchitect</a:t>
              </a:r>
            </a:p>
          </p:txBody>
        </p:sp>
        <p:sp>
          <p:nvSpPr>
            <p:cNvPr id="14" name="Rectangle 13">
              <a:extLst>
                <a:ext uri="{FF2B5EF4-FFF2-40B4-BE49-F238E27FC236}">
                  <a16:creationId xmlns:a16="http://schemas.microsoft.com/office/drawing/2014/main" id="{BE75D91C-F396-4349-9EDB-B4B78673B4C9}"/>
                </a:ext>
              </a:extLst>
            </p:cNvPr>
            <p:cNvSpPr/>
            <p:nvPr/>
          </p:nvSpPr>
          <p:spPr>
            <a:xfrm>
              <a:off x="4539015" y="5334435"/>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330" tIns="18283" rtlCol="0" anchor="ctr"/>
            <a:lstStyle/>
            <a:p>
              <a:pPr defTabSz="914126">
                <a:defRPr/>
              </a:pPr>
              <a:r>
                <a:rPr lang="en-US" sz="1600" dirty="0">
                  <a:gradFill>
                    <a:gsLst>
                      <a:gs pos="0">
                        <a:srgbClr val="000000"/>
                      </a:gs>
                      <a:gs pos="100000">
                        <a:srgbClr val="000000"/>
                      </a:gs>
                    </a:gsLst>
                    <a:lin ang="5400000" scaled="1"/>
                  </a:gradFill>
                  <a:latin typeface="Segoe UI Light"/>
                </a:rPr>
                <a:t>Rebuild</a:t>
              </a:r>
            </a:p>
          </p:txBody>
        </p:sp>
        <p:sp>
          <p:nvSpPr>
            <p:cNvPr id="24" name="TextBox 23">
              <a:extLst>
                <a:ext uri="{FF2B5EF4-FFF2-40B4-BE49-F238E27FC236}">
                  <a16:creationId xmlns:a16="http://schemas.microsoft.com/office/drawing/2014/main" id="{685D5CD0-91BB-4653-9D24-A1BDF2C35227}"/>
                </a:ext>
              </a:extLst>
            </p:cNvPr>
            <p:cNvSpPr txBox="1"/>
            <p:nvPr/>
          </p:nvSpPr>
          <p:spPr>
            <a:xfrm>
              <a:off x="5315665" y="1254491"/>
              <a:ext cx="1792850" cy="584183"/>
            </a:xfrm>
            <a:prstGeom prst="rect">
              <a:avLst/>
            </a:prstGeom>
            <a:noFill/>
          </p:spPr>
          <p:txBody>
            <a:bodyPr wrap="square" lIns="91416" tIns="143391" rIns="179238" bIns="143391" rtlCol="0">
              <a:spAutoFit/>
            </a:bodyPr>
            <a:lstStyle/>
            <a:p>
              <a:pPr defTabSz="914093">
                <a:lnSpc>
                  <a:spcPct val="90000"/>
                </a:lnSpc>
                <a:spcAft>
                  <a:spcPts val="588"/>
                </a:spcAft>
                <a:defRPr/>
              </a:pPr>
              <a:r>
                <a:rPr lang="en-US" sz="1600" kern="0" dirty="0">
                  <a:gradFill>
                    <a:gsLst>
                      <a:gs pos="0">
                        <a:srgbClr val="002050"/>
                      </a:gs>
                      <a:gs pos="100000">
                        <a:srgbClr val="002050"/>
                      </a:gs>
                    </a:gsLst>
                    <a:lin ang="5400000" scaled="1"/>
                  </a:gradFill>
                  <a:latin typeface="Segoe UI Light"/>
                </a:rPr>
                <a:t>Migrate*</a:t>
              </a:r>
            </a:p>
          </p:txBody>
        </p:sp>
        <p:sp>
          <p:nvSpPr>
            <p:cNvPr id="26"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913067" y="1400712"/>
              <a:ext cx="356171" cy="238302"/>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2" rIns="89607" bIns="44802" numCol="1" anchor="t" anchorCtr="0" compatLnSpc="1">
              <a:prstTxWarp prst="textNoShape">
                <a:avLst/>
              </a:prstTxWarp>
            </a:bodyPr>
            <a:lstStyle/>
            <a:p>
              <a:pPr defTabSz="913918">
                <a:defRPr/>
              </a:pPr>
              <a:endParaRPr lang="en-US" sz="1600" kern="0">
                <a:gradFill>
                  <a:gsLst>
                    <a:gs pos="2917">
                      <a:srgbClr val="353535"/>
                    </a:gs>
                    <a:gs pos="30000">
                      <a:srgbClr val="002050"/>
                    </a:gs>
                  </a:gsLst>
                  <a:lin ang="5400000" scaled="0"/>
                </a:gradFill>
                <a:latin typeface="Segoe UI Semilight"/>
              </a:endParaRPr>
            </a:p>
          </p:txBody>
        </p:sp>
        <p:sp>
          <p:nvSpPr>
            <p:cNvPr id="30" name="TextBox 29">
              <a:extLst>
                <a:ext uri="{FF2B5EF4-FFF2-40B4-BE49-F238E27FC236}">
                  <a16:creationId xmlns:a16="http://schemas.microsoft.com/office/drawing/2014/main" id="{730F0983-E466-4977-99F3-EFE1B11964ED}"/>
                </a:ext>
              </a:extLst>
            </p:cNvPr>
            <p:cNvSpPr txBox="1"/>
            <p:nvPr/>
          </p:nvSpPr>
          <p:spPr>
            <a:xfrm>
              <a:off x="10002436" y="3836236"/>
              <a:ext cx="1792850" cy="584183"/>
            </a:xfrm>
            <a:prstGeom prst="rect">
              <a:avLst/>
            </a:prstGeom>
            <a:noFill/>
          </p:spPr>
          <p:txBody>
            <a:bodyPr wrap="square" lIns="91416" tIns="143391" rIns="179238" bIns="143391" rtlCol="0">
              <a:spAutoFit/>
            </a:bodyPr>
            <a:lstStyle/>
            <a:p>
              <a:pPr defTabSz="914093">
                <a:lnSpc>
                  <a:spcPct val="90000"/>
                </a:lnSpc>
                <a:spcAft>
                  <a:spcPts val="588"/>
                </a:spcAft>
                <a:defRPr/>
              </a:pPr>
              <a:r>
                <a:rPr lang="en-US" sz="1600" kern="0" dirty="0">
                  <a:gradFill>
                    <a:gsLst>
                      <a:gs pos="0">
                        <a:srgbClr val="002050"/>
                      </a:gs>
                      <a:gs pos="100000">
                        <a:srgbClr val="002050"/>
                      </a:gs>
                    </a:gsLst>
                    <a:lin ang="5400000" scaled="1"/>
                  </a:gradFill>
                  <a:latin typeface="Segoe UI Light"/>
                </a:rPr>
                <a:t>Optimize</a:t>
              </a:r>
            </a:p>
          </p:txBody>
        </p:sp>
        <p:sp>
          <p:nvSpPr>
            <p:cNvPr id="32"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585506" y="3960570"/>
              <a:ext cx="373388" cy="37338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600" kern="0">
                <a:gradFill>
                  <a:gsLst>
                    <a:gs pos="2917">
                      <a:srgbClr val="353535"/>
                    </a:gs>
                    <a:gs pos="30000">
                      <a:srgbClr val="002050"/>
                    </a:gs>
                  </a:gsLst>
                  <a:lin ang="5400000" scaled="0"/>
                </a:gradFill>
                <a:latin typeface="Segoe UI Semilight"/>
              </a:endParaRPr>
            </a:p>
          </p:txBody>
        </p:sp>
        <p:cxnSp>
          <p:nvCxnSpPr>
            <p:cNvPr id="36" name="Straight Connector 35">
              <a:extLst>
                <a:ext uri="{FF2B5EF4-FFF2-40B4-BE49-F238E27FC236}">
                  <a16:creationId xmlns:a16="http://schemas.microsoft.com/office/drawing/2014/main" id="{53725310-6CE5-44D8-81E5-102407B5DEE8}"/>
                </a:ext>
              </a:extLst>
            </p:cNvPr>
            <p:cNvCxnSpPr>
              <a:cxnSpLocks/>
            </p:cNvCxnSpPr>
            <p:nvPr/>
          </p:nvCxnSpPr>
          <p:spPr>
            <a:xfrm>
              <a:off x="2867086" y="2516707"/>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F6F36-CBFE-40AF-ACFE-8EB26444672B}"/>
                </a:ext>
              </a:extLst>
            </p:cNvPr>
            <p:cNvCxnSpPr>
              <a:cxnSpLocks/>
            </p:cNvCxnSpPr>
            <p:nvPr/>
          </p:nvCxnSpPr>
          <p:spPr>
            <a:xfrm>
              <a:off x="2867086" y="3604367"/>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6E039BA-1935-4228-80AC-14CD8C2B913D}"/>
                </a:ext>
              </a:extLst>
            </p:cNvPr>
            <p:cNvCxnSpPr>
              <a:cxnSpLocks/>
            </p:cNvCxnSpPr>
            <p:nvPr/>
          </p:nvCxnSpPr>
          <p:spPr>
            <a:xfrm>
              <a:off x="2867086" y="4690161"/>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E61953-092C-40D9-B384-156C50EF6B06}"/>
                </a:ext>
              </a:extLst>
            </p:cNvPr>
            <p:cNvCxnSpPr>
              <a:cxnSpLocks/>
            </p:cNvCxnSpPr>
            <p:nvPr/>
          </p:nvCxnSpPr>
          <p:spPr>
            <a:xfrm>
              <a:off x="2867086" y="5775955"/>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FF1034-3ABB-4A30-8C3C-EE217675A646}"/>
                </a:ext>
              </a:extLst>
            </p:cNvPr>
            <p:cNvCxnSpPr>
              <a:cxnSpLocks/>
            </p:cNvCxnSpPr>
            <p:nvPr/>
          </p:nvCxnSpPr>
          <p:spPr>
            <a:xfrm>
              <a:off x="7036988" y="2518573"/>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8F5C1D-FF37-45B4-B636-E7817E2C616A}"/>
                </a:ext>
              </a:extLst>
            </p:cNvPr>
            <p:cNvCxnSpPr>
              <a:cxnSpLocks/>
            </p:cNvCxnSpPr>
            <p:nvPr/>
          </p:nvCxnSpPr>
          <p:spPr>
            <a:xfrm>
              <a:off x="7036988" y="3604367"/>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B41272-0C63-4482-B4BB-D512C0977DE8}"/>
                </a:ext>
              </a:extLst>
            </p:cNvPr>
            <p:cNvCxnSpPr>
              <a:cxnSpLocks/>
            </p:cNvCxnSpPr>
            <p:nvPr/>
          </p:nvCxnSpPr>
          <p:spPr>
            <a:xfrm>
              <a:off x="7036988" y="4690161"/>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FA42CDC-1918-4074-80CA-49DBE333A9EA}"/>
                </a:ext>
              </a:extLst>
            </p:cNvPr>
            <p:cNvCxnSpPr>
              <a:cxnSpLocks/>
            </p:cNvCxnSpPr>
            <p:nvPr/>
          </p:nvCxnSpPr>
          <p:spPr>
            <a:xfrm>
              <a:off x="7036988" y="5775955"/>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FEAC6C3-E06C-4BE5-B2D2-9EBBFE1536E1}"/>
                </a:ext>
              </a:extLst>
            </p:cNvPr>
            <p:cNvGrpSpPr/>
            <p:nvPr/>
          </p:nvGrpSpPr>
          <p:grpSpPr>
            <a:xfrm>
              <a:off x="2400998" y="2516707"/>
              <a:ext cx="466088" cy="3259248"/>
              <a:chOff x="2415668" y="2820790"/>
              <a:chExt cx="466088" cy="3259248"/>
            </a:xfrm>
          </p:grpSpPr>
          <p:cxnSp>
            <p:nvCxnSpPr>
              <p:cNvPr id="34" name="Straight Connector 33">
                <a:extLst>
                  <a:ext uri="{FF2B5EF4-FFF2-40B4-BE49-F238E27FC236}">
                    <a16:creationId xmlns:a16="http://schemas.microsoft.com/office/drawing/2014/main" id="{326236D7-B0F0-445E-A714-54CD421D54C9}"/>
                  </a:ext>
                </a:extLst>
              </p:cNvPr>
              <p:cNvCxnSpPr>
                <a:cxnSpLocks/>
              </p:cNvCxnSpPr>
              <p:nvPr/>
            </p:nvCxnSpPr>
            <p:spPr>
              <a:xfrm>
                <a:off x="2881756" y="2820790"/>
                <a:ext cx="0" cy="3259248"/>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31"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16" tIns="45708" rIns="91416" bIns="45708" numCol="1" anchor="t" anchorCtr="0" compatLnSpc="1">
                <a:prstTxWarp prst="textNoShape">
                  <a:avLst/>
                </a:prstTxWarp>
              </a:bodyPr>
              <a:lstStyle/>
              <a:p>
                <a:pPr defTabSz="914126">
                  <a:defRPr/>
                </a:pPr>
                <a:endParaRPr lang="en-US" sz="1600">
                  <a:gradFill>
                    <a:gsLst>
                      <a:gs pos="0">
                        <a:srgbClr val="505050"/>
                      </a:gs>
                      <a:gs pos="100000">
                        <a:srgbClr val="505050"/>
                      </a:gs>
                    </a:gsLst>
                    <a:lin ang="5400000" scaled="1"/>
                  </a:gradFill>
                  <a:latin typeface="Segoe UI Semilight"/>
                </a:endParaRPr>
              </a:p>
            </p:txBody>
          </p:sp>
        </p:grpSp>
        <p:grpSp>
          <p:nvGrpSpPr>
            <p:cNvPr id="10" name="Group 9">
              <a:extLst>
                <a:ext uri="{FF2B5EF4-FFF2-40B4-BE49-F238E27FC236}">
                  <a16:creationId xmlns:a16="http://schemas.microsoft.com/office/drawing/2014/main" id="{769E6BB5-73FB-4B04-9EF8-E7A2882C81F9}"/>
                </a:ext>
              </a:extLst>
            </p:cNvPr>
            <p:cNvGrpSpPr/>
            <p:nvPr/>
          </p:nvGrpSpPr>
          <p:grpSpPr>
            <a:xfrm>
              <a:off x="8700423" y="2518573"/>
              <a:ext cx="479247" cy="3257382"/>
              <a:chOff x="8715093" y="2822656"/>
              <a:chExt cx="479247" cy="3257382"/>
            </a:xfrm>
          </p:grpSpPr>
          <p:cxnSp>
            <p:nvCxnSpPr>
              <p:cNvPr id="44" name="Straight Connector 43">
                <a:extLst>
                  <a:ext uri="{FF2B5EF4-FFF2-40B4-BE49-F238E27FC236}">
                    <a16:creationId xmlns:a16="http://schemas.microsoft.com/office/drawing/2014/main" id="{81BE9596-088B-4339-A7B4-1D9340006803}"/>
                  </a:ext>
                </a:extLst>
              </p:cNvPr>
              <p:cNvCxnSpPr>
                <a:cxnSpLocks/>
              </p:cNvCxnSpPr>
              <p:nvPr/>
            </p:nvCxnSpPr>
            <p:spPr>
              <a:xfrm>
                <a:off x="8715093" y="2822656"/>
                <a:ext cx="0" cy="3257382"/>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4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16" tIns="45708" rIns="91416" bIns="45708" numCol="1" anchor="t" anchorCtr="0" compatLnSpc="1">
                <a:prstTxWarp prst="textNoShape">
                  <a:avLst/>
                </a:prstTxWarp>
              </a:bodyPr>
              <a:lstStyle/>
              <a:p>
                <a:pPr defTabSz="914126">
                  <a:defRPr/>
                </a:pPr>
                <a:endParaRPr lang="en-US" sz="1600">
                  <a:gradFill>
                    <a:gsLst>
                      <a:gs pos="0">
                        <a:srgbClr val="505050"/>
                      </a:gs>
                      <a:gs pos="100000">
                        <a:srgbClr val="505050"/>
                      </a:gs>
                    </a:gsLst>
                    <a:lin ang="5400000" scaled="1"/>
                  </a:gradFill>
                  <a:latin typeface="Segoe UI Semilight"/>
                </a:endParaRPr>
              </a:p>
            </p:txBody>
          </p:sp>
        </p:grpSp>
        <p:grpSp>
          <p:nvGrpSpPr>
            <p:cNvPr id="9" name="Group 8">
              <a:extLst>
                <a:ext uri="{FF2B5EF4-FFF2-40B4-BE49-F238E27FC236}">
                  <a16:creationId xmlns:a16="http://schemas.microsoft.com/office/drawing/2014/main" id="{93D42518-451F-44A0-853D-2DA4CBBA84CE}"/>
                </a:ext>
              </a:extLst>
            </p:cNvPr>
            <p:cNvGrpSpPr/>
            <p:nvPr/>
          </p:nvGrpSpPr>
          <p:grpSpPr>
            <a:xfrm>
              <a:off x="4709483" y="2331121"/>
              <a:ext cx="407168" cy="3632286"/>
              <a:chOff x="4724153" y="2635204"/>
              <a:chExt cx="407168" cy="3632286"/>
            </a:xfrm>
          </p:grpSpPr>
          <p:sp>
            <p:nvSpPr>
              <p:cNvPr id="4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94660" y="589258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a:extLst/>
            </p:spPr>
            <p:txBody>
              <a:bodyPr vert="horz" wrap="square" lIns="91416" tIns="45708" rIns="91416" bIns="45708" numCol="1" anchor="t" anchorCtr="0" compatLnSpc="1">
                <a:prstTxWarp prst="textNoShape">
                  <a:avLst/>
                </a:prstTxWarp>
              </a:bodyPr>
              <a:lstStyle/>
              <a:p>
                <a:pPr defTabSz="914126">
                  <a:defRPr/>
                </a:pPr>
                <a:endParaRPr lang="en-US" sz="1600" dirty="0">
                  <a:gradFill>
                    <a:gsLst>
                      <a:gs pos="0">
                        <a:srgbClr val="505050"/>
                      </a:gs>
                      <a:gs pos="100000">
                        <a:srgbClr val="505050"/>
                      </a:gs>
                    </a:gsLst>
                  </a:gradFill>
                  <a:latin typeface="Segoe UI Semilight"/>
                </a:endParaRPr>
              </a:p>
            </p:txBody>
          </p:sp>
          <p:sp>
            <p:nvSpPr>
              <p:cNvPr id="4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724153" y="480679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600">
                  <a:gradFill>
                    <a:gsLst>
                      <a:gs pos="0">
                        <a:srgbClr val="505050"/>
                      </a:gs>
                      <a:gs pos="100000">
                        <a:srgbClr val="505050"/>
                      </a:gs>
                    </a:gsLst>
                  </a:gradFill>
                  <a:latin typeface="Segoe UI Semilight"/>
                </a:endParaRPr>
              </a:p>
            </p:txBody>
          </p:sp>
          <p:sp>
            <p:nvSpPr>
              <p:cNvPr id="4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747101" y="263520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600" dirty="0">
                  <a:solidFill>
                    <a:srgbClr val="353535"/>
                  </a:solidFill>
                  <a:latin typeface="Segoe UI Semilight"/>
                </a:endParaRPr>
              </a:p>
            </p:txBody>
          </p:sp>
          <p:sp>
            <p:nvSpPr>
              <p:cNvPr id="45"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751927" y="372099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600">
                  <a:solidFill>
                    <a:srgbClr val="353535"/>
                  </a:solidFill>
                  <a:latin typeface="Segoe UI Semilight"/>
                </a:endParaRPr>
              </a:p>
            </p:txBody>
          </p:sp>
        </p:grpSp>
        <p:grpSp>
          <p:nvGrpSpPr>
            <p:cNvPr id="4" name="Group 3">
              <a:extLst>
                <a:ext uri="{FF2B5EF4-FFF2-40B4-BE49-F238E27FC236}">
                  <a16:creationId xmlns:a16="http://schemas.microsoft.com/office/drawing/2014/main" id="{3D99324A-D39F-44D3-AB4E-880A409968B6}"/>
                </a:ext>
              </a:extLst>
            </p:cNvPr>
            <p:cNvGrpSpPr/>
            <p:nvPr/>
          </p:nvGrpSpPr>
          <p:grpSpPr>
            <a:xfrm>
              <a:off x="735162" y="4013693"/>
              <a:ext cx="277735" cy="267142"/>
              <a:chOff x="749832" y="4317776"/>
              <a:chExt cx="277735" cy="267142"/>
            </a:xfrm>
          </p:grpSpPr>
          <p:sp>
            <p:nvSpPr>
              <p:cNvPr id="23" name="magnify" title="Icon of a magnifying glass">
                <a:extLst>
                  <a:ext uri="{FF2B5EF4-FFF2-40B4-BE49-F238E27FC236}">
                    <a16:creationId xmlns:a16="http://schemas.microsoft.com/office/drawing/2014/main" id="{4AE14193-AAEC-4BB1-94D7-CA42634CC3F0}"/>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2" rIns="89607" bIns="44802" numCol="1" anchor="t" anchorCtr="0" compatLnSpc="1">
                <a:prstTxWarp prst="textNoShape">
                  <a:avLst/>
                </a:prstTxWarp>
              </a:bodyPr>
              <a:lstStyle/>
              <a:p>
                <a:pPr defTabSz="913918">
                  <a:defRPr/>
                </a:pPr>
                <a:endParaRPr lang="en-US" sz="1600" kern="0" dirty="0">
                  <a:gradFill>
                    <a:gsLst>
                      <a:gs pos="2917">
                        <a:srgbClr val="353535"/>
                      </a:gs>
                      <a:gs pos="30000">
                        <a:srgbClr val="002050"/>
                      </a:gs>
                    </a:gsLst>
                    <a:lin ang="5400000" scaled="0"/>
                  </a:gradFill>
                  <a:latin typeface="Segoe UI Semilight"/>
                </a:endParaRPr>
              </a:p>
            </p:txBody>
          </p:sp>
          <p:sp>
            <p:nvSpPr>
              <p:cNvPr id="3" name="Rectangle 2">
                <a:extLst>
                  <a:ext uri="{FF2B5EF4-FFF2-40B4-BE49-F238E27FC236}">
                    <a16:creationId xmlns:a16="http://schemas.microsoft.com/office/drawing/2014/main" id="{755296D5-4E8D-4FFD-A233-111D01A34F0C}"/>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6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39" name="TextBox 38">
            <a:extLst>
              <a:ext uri="{FF2B5EF4-FFF2-40B4-BE49-F238E27FC236}">
                <a16:creationId xmlns:a16="http://schemas.microsoft.com/office/drawing/2014/main" id="{E27316AE-1B7E-4B43-A8EA-52CB94EE0155}"/>
              </a:ext>
            </a:extLst>
          </p:cNvPr>
          <p:cNvSpPr txBox="1"/>
          <p:nvPr/>
        </p:nvSpPr>
        <p:spPr>
          <a:xfrm>
            <a:off x="3529090" y="6793530"/>
            <a:ext cx="8796038" cy="420006"/>
          </a:xfrm>
          <a:prstGeom prst="rect">
            <a:avLst/>
          </a:prstGeom>
          <a:noFill/>
        </p:spPr>
        <p:txBody>
          <a:bodyPr wrap="square" lIns="182832" tIns="146266" rIns="182832" bIns="146266" rtlCol="0">
            <a:spAutoFit/>
          </a:bodyPr>
          <a:lstStyle/>
          <a:p>
            <a:pPr algn="just">
              <a:lnSpc>
                <a:spcPct val="90000"/>
              </a:lnSpc>
              <a:spcAft>
                <a:spcPts val="600"/>
              </a:spcAft>
            </a:pPr>
            <a:r>
              <a:rPr lang="en-US" sz="900" dirty="0">
                <a:gradFill>
                  <a:gsLst>
                    <a:gs pos="2917">
                      <a:schemeClr val="tx1"/>
                    </a:gs>
                    <a:gs pos="30000">
                      <a:schemeClr val="tx1"/>
                    </a:gs>
                  </a:gsLst>
                  <a:lin ang="5400000" scaled="0"/>
                </a:gradFill>
              </a:rPr>
              <a:t>*These migration strategies are adopted from Gartner research. Gartner also calls out a 5</a:t>
            </a:r>
            <a:r>
              <a:rPr lang="en-US" sz="900" baseline="30000" dirty="0">
                <a:gradFill>
                  <a:gsLst>
                    <a:gs pos="2917">
                      <a:schemeClr val="tx1"/>
                    </a:gs>
                    <a:gs pos="30000">
                      <a:schemeClr val="tx1"/>
                    </a:gs>
                  </a:gsLst>
                  <a:lin ang="5400000" scaled="0"/>
                </a:gradFill>
              </a:rPr>
              <a:t>th</a:t>
            </a:r>
            <a:r>
              <a:rPr lang="en-US" sz="900" dirty="0">
                <a:gradFill>
                  <a:gsLst>
                    <a:gs pos="2917">
                      <a:schemeClr val="tx1"/>
                    </a:gs>
                    <a:gs pos="30000">
                      <a:schemeClr val="tx1"/>
                    </a:gs>
                  </a:gsLst>
                  <a:lin ang="5400000" scaled="0"/>
                </a:gradFill>
              </a:rPr>
              <a:t> strategy called “Replace” which is about SaaS.  We won’t focus on that here..  </a:t>
            </a:r>
          </a:p>
        </p:txBody>
      </p:sp>
      <p:sp>
        <p:nvSpPr>
          <p:cNvPr id="46" name="Rectangle 45">
            <a:extLst>
              <a:ext uri="{FF2B5EF4-FFF2-40B4-BE49-F238E27FC236}">
                <a16:creationId xmlns:a16="http://schemas.microsoft.com/office/drawing/2014/main" id="{59798987-13CE-4872-8602-F564F9FA3C9A}"/>
              </a:ext>
            </a:extLst>
          </p:cNvPr>
          <p:cNvSpPr/>
          <p:nvPr/>
        </p:nvSpPr>
        <p:spPr bwMode="auto">
          <a:xfrm>
            <a:off x="-1" y="6404580"/>
            <a:ext cx="12188825" cy="4621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Foundational investments: </a:t>
            </a:r>
            <a:r>
              <a:rPr lang="en-US" sz="1600" dirty="0">
                <a:gradFill>
                  <a:gsLst>
                    <a:gs pos="0">
                      <a:srgbClr val="FFFFFF"/>
                    </a:gs>
                    <a:gs pos="100000">
                      <a:srgbClr val="FFFFFF"/>
                    </a:gs>
                  </a:gsLst>
                  <a:lin ang="5400000" scaled="0"/>
                </a:gradFill>
                <a:latin typeface="Segoe UI Semilight"/>
                <a:ea typeface="Segoe UI" pitchFamily="34" charset="0"/>
                <a:cs typeface="Segoe UI" pitchFamily="34" charset="0"/>
              </a:rPr>
              <a:t>Technical |  Process |  People</a:t>
            </a:r>
          </a:p>
        </p:txBody>
      </p:sp>
      <p:sp>
        <p:nvSpPr>
          <p:cNvPr id="47" name="Rectangle 46">
            <a:extLst>
              <a:ext uri="{FF2B5EF4-FFF2-40B4-BE49-F238E27FC236}">
                <a16:creationId xmlns:a16="http://schemas.microsoft.com/office/drawing/2014/main" id="{BD9382E6-10B1-4A44-8F4E-767D779951FC}"/>
              </a:ext>
            </a:extLst>
          </p:cNvPr>
          <p:cNvSpPr/>
          <p:nvPr/>
        </p:nvSpPr>
        <p:spPr bwMode="auto">
          <a:xfrm>
            <a:off x="-1" y="1251185"/>
            <a:ext cx="12188825" cy="4944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r>
              <a:rPr lang="en-US" sz="16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Top-down buy in: </a:t>
            </a:r>
            <a:r>
              <a:rPr lang="en-US" sz="1600" dirty="0">
                <a:gradFill>
                  <a:gsLst>
                    <a:gs pos="0">
                      <a:srgbClr val="FFFFFF"/>
                    </a:gs>
                    <a:gs pos="100000">
                      <a:srgbClr val="FFFFFF"/>
                    </a:gs>
                  </a:gsLst>
                  <a:lin ang="5400000" scaled="0"/>
                </a:gradFill>
                <a:latin typeface="Segoe UI Semilight"/>
                <a:ea typeface="Segoe UI" pitchFamily="34" charset="0"/>
                <a:cs typeface="Segoe UI" pitchFamily="34" charset="0"/>
              </a:rPr>
              <a:t>Business case  |  Executive sponsorship  |  Business and IT alignment </a:t>
            </a:r>
          </a:p>
        </p:txBody>
      </p:sp>
    </p:spTree>
    <p:extLst>
      <p:ext uri="{BB962C8B-B14F-4D97-AF65-F5344CB8AC3E}">
        <p14:creationId xmlns:p14="http://schemas.microsoft.com/office/powerpoint/2010/main" val="1875613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400"/>
                                        <p:tgtEl>
                                          <p:spTgt spid="47"/>
                                        </p:tgtEl>
                                      </p:cBhvr>
                                    </p:animEffect>
                                  </p:childTnLst>
                                </p:cTn>
                              </p:par>
                              <p:par>
                                <p:cTn id="8" presetID="64" presetClass="path" presetSubtype="0" decel="100000" fill="hold" grpId="1" nodeType="withEffect">
                                  <p:stCondLst>
                                    <p:cond delay="950"/>
                                  </p:stCondLst>
                                  <p:childTnLst>
                                    <p:animMotion origin="layout" path="M 0 -3.7037E-6 L 0 -0.10324 " pathEditMode="relative" rAng="0" ptsTypes="AA">
                                      <p:cBhvr>
                                        <p:cTn id="9" dur="700" spd="-100000" fill="hold"/>
                                        <p:tgtEl>
                                          <p:spTgt spid="47"/>
                                        </p:tgtEl>
                                        <p:attrNameLst>
                                          <p:attrName>ppt_x</p:attrName>
                                          <p:attrName>ppt_y</p:attrName>
                                        </p:attrNameLst>
                                      </p:cBhvr>
                                      <p:rCtr x="0" y="-5162"/>
                                    </p:animMotion>
                                  </p:childTnLst>
                                </p:cTn>
                              </p:par>
                              <p:par>
                                <p:cTn id="10" presetID="10" presetClass="entr" presetSubtype="0" fill="hold" grpId="0" nodeType="withEffect">
                                  <p:stCondLst>
                                    <p:cond delay="125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400"/>
                                        <p:tgtEl>
                                          <p:spTgt spid="46"/>
                                        </p:tgtEl>
                                      </p:cBhvr>
                                    </p:animEffect>
                                  </p:childTnLst>
                                </p:cTn>
                              </p:par>
                              <p:par>
                                <p:cTn id="13" presetID="42" presetClass="path" presetSubtype="0" decel="100000" fill="hold" grpId="1" nodeType="withEffect">
                                  <p:stCondLst>
                                    <p:cond delay="950"/>
                                  </p:stCondLst>
                                  <p:childTnLst>
                                    <p:animMotion origin="layout" path="M 0 7.40741E-7 L 0 0.0963 " pathEditMode="relative" rAng="0" ptsTypes="AA">
                                      <p:cBhvr>
                                        <p:cTn id="14" dur="700" spd="-100000" fill="hold"/>
                                        <p:tgtEl>
                                          <p:spTgt spid="46"/>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FC2D3F-3EE7-415C-ACED-9A44A86B1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7425" y="2405911"/>
            <a:ext cx="5046391" cy="3109631"/>
          </a:xfrm>
          <a:prstGeom prst="rect">
            <a:avLst/>
          </a:prstGeom>
        </p:spPr>
      </p:pic>
      <p:sp>
        <p:nvSpPr>
          <p:cNvPr id="59" name="Title 1">
            <a:extLst>
              <a:ext uri="{FF2B5EF4-FFF2-40B4-BE49-F238E27FC236}">
                <a16:creationId xmlns:a16="http://schemas.microsoft.com/office/drawing/2014/main" id="{867BE575-5580-4D81-834F-8CE379EB11C7}"/>
              </a:ext>
            </a:extLst>
          </p:cNvPr>
          <p:cNvSpPr txBox="1">
            <a:spLocks/>
          </p:cNvSpPr>
          <p:nvPr/>
        </p:nvSpPr>
        <p:spPr>
          <a:xfrm>
            <a:off x="3592812" y="556446"/>
            <a:ext cx="8483661" cy="815750"/>
          </a:xfrm>
          <a:prstGeom prst="rect">
            <a:avLst/>
          </a:prstGeom>
        </p:spPr>
        <p:txBody>
          <a:bodyPr vert="horz" lIns="91416" tIns="45708" rIns="91416" bIns="45708"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3199" dirty="0">
                <a:solidFill>
                  <a:srgbClr val="0068BB"/>
                </a:solidFill>
              </a:rPr>
              <a:t>Azure Cost Management: a multi-cloud cost management and optimization solution</a:t>
            </a:r>
          </a:p>
        </p:txBody>
      </p:sp>
      <p:sp>
        <p:nvSpPr>
          <p:cNvPr id="75" name="TextBox 74">
            <a:extLst>
              <a:ext uri="{FF2B5EF4-FFF2-40B4-BE49-F238E27FC236}">
                <a16:creationId xmlns:a16="http://schemas.microsoft.com/office/drawing/2014/main" id="{EFC54D3A-C46E-4C6B-93E1-B96544A52E30}"/>
              </a:ext>
            </a:extLst>
          </p:cNvPr>
          <p:cNvSpPr txBox="1"/>
          <p:nvPr/>
        </p:nvSpPr>
        <p:spPr>
          <a:xfrm>
            <a:off x="3592811" y="2456491"/>
            <a:ext cx="2685329" cy="516930"/>
          </a:xfrm>
          <a:prstGeom prst="rect">
            <a:avLst/>
          </a:prstGeom>
          <a:noFill/>
        </p:spPr>
        <p:txBody>
          <a:bodyPr wrap="square" lIns="182832" tIns="146266" rIns="182832" bIns="146266" rtlCol="0">
            <a:spAutoFit/>
          </a:bodyPr>
          <a:lstStyle/>
          <a:p>
            <a:pPr algn="ctr">
              <a:lnSpc>
                <a:spcPct val="90000"/>
              </a:lnSpc>
              <a:spcAft>
                <a:spcPts val="1200"/>
              </a:spcAft>
            </a:pPr>
            <a:r>
              <a:rPr lang="en-US" sz="1600" dirty="0">
                <a:solidFill>
                  <a:schemeClr val="accent1"/>
                </a:solidFill>
                <a:latin typeface="Segoe UI Semibold" panose="020B0702040204020203" pitchFamily="34" charset="0"/>
                <a:cs typeface="Segoe UI Semibold" panose="020B0702040204020203" pitchFamily="34" charset="0"/>
              </a:rPr>
              <a:t>Monitor cloud spend</a:t>
            </a:r>
          </a:p>
        </p:txBody>
      </p:sp>
      <p:sp>
        <p:nvSpPr>
          <p:cNvPr id="76" name="TextBox 75">
            <a:extLst>
              <a:ext uri="{FF2B5EF4-FFF2-40B4-BE49-F238E27FC236}">
                <a16:creationId xmlns:a16="http://schemas.microsoft.com/office/drawing/2014/main" id="{4D5E625B-2D9D-44D6-A68A-323415C4B790}"/>
              </a:ext>
            </a:extLst>
          </p:cNvPr>
          <p:cNvSpPr txBox="1"/>
          <p:nvPr/>
        </p:nvSpPr>
        <p:spPr>
          <a:xfrm>
            <a:off x="3729028" y="4584862"/>
            <a:ext cx="2100324" cy="738472"/>
          </a:xfrm>
          <a:prstGeom prst="rect">
            <a:avLst/>
          </a:prstGeom>
          <a:noFill/>
        </p:spPr>
        <p:txBody>
          <a:bodyPr wrap="square" lIns="182832" tIns="146266" rIns="182832" bIns="146266" rtlCol="0">
            <a:spAutoFit/>
          </a:bodyPr>
          <a:lstStyle/>
          <a:p>
            <a:pPr algn="ctr">
              <a:lnSpc>
                <a:spcPct val="90000"/>
              </a:lnSpc>
              <a:spcAft>
                <a:spcPts val="1200"/>
              </a:spcAft>
            </a:pPr>
            <a:r>
              <a:rPr lang="en-US" sz="1600" dirty="0">
                <a:solidFill>
                  <a:schemeClr val="accent1"/>
                </a:solidFill>
                <a:latin typeface="Segoe UI Semibold" panose="020B0702040204020203" pitchFamily="34" charset="0"/>
                <a:cs typeface="Segoe UI Semibold" panose="020B0702040204020203" pitchFamily="34" charset="0"/>
              </a:rPr>
              <a:t>Optimize cloud efficiency</a:t>
            </a:r>
          </a:p>
        </p:txBody>
      </p:sp>
      <p:sp>
        <p:nvSpPr>
          <p:cNvPr id="78" name="TextBox 77">
            <a:extLst>
              <a:ext uri="{FF2B5EF4-FFF2-40B4-BE49-F238E27FC236}">
                <a16:creationId xmlns:a16="http://schemas.microsoft.com/office/drawing/2014/main" id="{DBC986B8-5FDD-417E-85D6-78B827FB8834}"/>
              </a:ext>
            </a:extLst>
          </p:cNvPr>
          <p:cNvSpPr txBox="1"/>
          <p:nvPr/>
        </p:nvSpPr>
        <p:spPr>
          <a:xfrm>
            <a:off x="3605374" y="3486170"/>
            <a:ext cx="2594197" cy="738472"/>
          </a:xfrm>
          <a:prstGeom prst="rect">
            <a:avLst/>
          </a:prstGeom>
          <a:noFill/>
        </p:spPr>
        <p:txBody>
          <a:bodyPr wrap="square" lIns="182832" tIns="146266" rIns="182832" bIns="146266" rtlCol="0">
            <a:spAutoFit/>
          </a:bodyPr>
          <a:lstStyle/>
          <a:p>
            <a:pPr algn="ctr">
              <a:lnSpc>
                <a:spcPct val="90000"/>
              </a:lnSpc>
              <a:spcAft>
                <a:spcPts val="1200"/>
              </a:spcAft>
            </a:pPr>
            <a:r>
              <a:rPr lang="en-US" sz="1600" dirty="0">
                <a:solidFill>
                  <a:schemeClr val="accent1"/>
                </a:solidFill>
                <a:latin typeface="Segoe UI Semibold" panose="020B0702040204020203" pitchFamily="34" charset="0"/>
                <a:cs typeface="Segoe UI Semibold" panose="020B0702040204020203" pitchFamily="34" charset="0"/>
              </a:rPr>
              <a:t>Drive organizational accountability</a:t>
            </a:r>
          </a:p>
        </p:txBody>
      </p:sp>
      <p:pic>
        <p:nvPicPr>
          <p:cNvPr id="34" name="Picture 33">
            <a:extLst>
              <a:ext uri="{FF2B5EF4-FFF2-40B4-BE49-F238E27FC236}">
                <a16:creationId xmlns:a16="http://schemas.microsoft.com/office/drawing/2014/main" id="{8E45B207-5198-424C-B1F8-993286FB526F}"/>
              </a:ext>
            </a:extLst>
          </p:cNvPr>
          <p:cNvPicPr>
            <a:picLocks noChangeAspect="1"/>
          </p:cNvPicPr>
          <p:nvPr/>
        </p:nvPicPr>
        <p:blipFill rotWithShape="1">
          <a:blip r:embed="rId4"/>
          <a:srcRect l="2899" t="8774" r="2880" b="28821"/>
          <a:stretch/>
        </p:blipFill>
        <p:spPr>
          <a:xfrm>
            <a:off x="6499518" y="2170655"/>
            <a:ext cx="5346801" cy="3818058"/>
          </a:xfrm>
          <a:prstGeom prst="rect">
            <a:avLst/>
          </a:prstGeom>
        </p:spPr>
      </p:pic>
      <p:sp>
        <p:nvSpPr>
          <p:cNvPr id="72" name="Rectangle 71">
            <a:extLst>
              <a:ext uri="{FF2B5EF4-FFF2-40B4-BE49-F238E27FC236}">
                <a16:creationId xmlns:a16="http://schemas.microsoft.com/office/drawing/2014/main" id="{127FE2A0-24A6-42DF-95F4-701E01B2D37D}"/>
              </a:ext>
            </a:extLst>
          </p:cNvPr>
          <p:cNvSpPr/>
          <p:nvPr/>
        </p:nvSpPr>
        <p:spPr bwMode="auto">
          <a:xfrm>
            <a:off x="-1" y="229493"/>
            <a:ext cx="3429081" cy="685621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3" name="Group 72">
            <a:extLst>
              <a:ext uri="{FF2B5EF4-FFF2-40B4-BE49-F238E27FC236}">
                <a16:creationId xmlns:a16="http://schemas.microsoft.com/office/drawing/2014/main" id="{0A178078-80C6-48AC-89C2-7297AA42B7F8}"/>
              </a:ext>
            </a:extLst>
          </p:cNvPr>
          <p:cNvGrpSpPr/>
          <p:nvPr/>
        </p:nvGrpSpPr>
        <p:grpSpPr>
          <a:xfrm>
            <a:off x="1360502" y="1188049"/>
            <a:ext cx="2196407" cy="854933"/>
            <a:chOff x="1166446" y="1367437"/>
            <a:chExt cx="2645980" cy="855156"/>
          </a:xfrm>
        </p:grpSpPr>
        <p:sp>
          <p:nvSpPr>
            <p:cNvPr id="74" name="TextBox 73">
              <a:extLst>
                <a:ext uri="{FF2B5EF4-FFF2-40B4-BE49-F238E27FC236}">
                  <a16:creationId xmlns:a16="http://schemas.microsoft.com/office/drawing/2014/main" id="{0251ADE0-F0C2-4FA7-BF3A-7D64D7D1E098}"/>
                </a:ext>
              </a:extLst>
            </p:cNvPr>
            <p:cNvSpPr txBox="1"/>
            <p:nvPr/>
          </p:nvSpPr>
          <p:spPr>
            <a:xfrm>
              <a:off x="1278738" y="1367437"/>
              <a:ext cx="2533688" cy="849463"/>
            </a:xfrm>
            <a:prstGeom prst="rect">
              <a:avLst/>
            </a:prstGeom>
            <a:noFill/>
          </p:spPr>
          <p:txBody>
            <a:bodyPr wrap="square" lIns="182832" tIns="146266" rIns="182832" bIns="146266" rtlCol="0">
              <a:spAutoFit/>
            </a:bodyPr>
            <a:lstStyle/>
            <a:p>
              <a:pPr defTabSz="914126">
                <a:spcAft>
                  <a:spcPts val="600"/>
                </a:spcAft>
                <a:defRPr/>
              </a:pPr>
              <a:r>
                <a:rPr lang="en-US" sz="1799">
                  <a:solidFill>
                    <a:srgbClr val="FFFFFF"/>
                  </a:solidFill>
                  <a:latin typeface="Segoe UI"/>
                </a:rPr>
                <a:t>Infrastructure </a:t>
              </a:r>
              <a:br>
                <a:rPr lang="en-US" sz="1799">
                  <a:solidFill>
                    <a:srgbClr val="FFFFFF"/>
                  </a:solidFill>
                  <a:latin typeface="Segoe UI"/>
                </a:rPr>
              </a:br>
              <a:r>
                <a:rPr lang="en-US" sz="1799">
                  <a:solidFill>
                    <a:srgbClr val="FFFFFF"/>
                  </a:solidFill>
                  <a:latin typeface="Segoe UI"/>
                </a:rPr>
                <a:t>for all workloads</a:t>
              </a:r>
            </a:p>
          </p:txBody>
        </p:sp>
        <p:cxnSp>
          <p:nvCxnSpPr>
            <p:cNvPr id="77" name="Straight Connector 76">
              <a:extLst>
                <a:ext uri="{FF2B5EF4-FFF2-40B4-BE49-F238E27FC236}">
                  <a16:creationId xmlns:a16="http://schemas.microsoft.com/office/drawing/2014/main" id="{8A47EE0D-1B73-45A0-914D-48FC0C7B19E0}"/>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CC06582F-FD98-4E3C-92B9-509D9C69F034}"/>
              </a:ext>
            </a:extLst>
          </p:cNvPr>
          <p:cNvGrpSpPr/>
          <p:nvPr/>
        </p:nvGrpSpPr>
        <p:grpSpPr>
          <a:xfrm>
            <a:off x="1360501" y="4022306"/>
            <a:ext cx="2058188" cy="849242"/>
            <a:chOff x="1166446" y="2981817"/>
            <a:chExt cx="2058724" cy="849463"/>
          </a:xfrm>
        </p:grpSpPr>
        <p:sp>
          <p:nvSpPr>
            <p:cNvPr id="80" name="TextBox 79">
              <a:extLst>
                <a:ext uri="{FF2B5EF4-FFF2-40B4-BE49-F238E27FC236}">
                  <a16:creationId xmlns:a16="http://schemas.microsoft.com/office/drawing/2014/main" id="{6E45830F-8AFE-4148-A715-FD054B81EC17}"/>
                </a:ext>
              </a:extLst>
            </p:cNvPr>
            <p:cNvSpPr txBox="1"/>
            <p:nvPr/>
          </p:nvSpPr>
          <p:spPr>
            <a:xfrm>
              <a:off x="1279366" y="2981817"/>
              <a:ext cx="1945804" cy="849463"/>
            </a:xfrm>
            <a:prstGeom prst="rect">
              <a:avLst/>
            </a:prstGeom>
            <a:noFill/>
          </p:spPr>
          <p:txBody>
            <a:bodyPr wrap="square" lIns="182832" tIns="146266" rIns="182832" bIns="146266" rtlCol="0">
              <a:spAutoFit/>
            </a:bodyPr>
            <a:lstStyle/>
            <a:p>
              <a:pPr defTabSz="914126">
                <a:spcAft>
                  <a:spcPts val="600"/>
                </a:spcAft>
                <a:defRPr/>
              </a:pPr>
              <a:r>
                <a:rPr lang="en-US" sz="1799">
                  <a:solidFill>
                    <a:srgbClr val="FFFFFF"/>
                  </a:solidFill>
                  <a:latin typeface="Segoe UI"/>
                </a:rPr>
                <a:t>Secure &amp; </a:t>
              </a:r>
              <a:br>
                <a:rPr lang="en-US" sz="1799">
                  <a:solidFill>
                    <a:srgbClr val="FFFFFF"/>
                  </a:solidFill>
                  <a:latin typeface="Segoe UI"/>
                </a:rPr>
              </a:br>
              <a:r>
                <a:rPr lang="en-US" sz="1799">
                  <a:solidFill>
                    <a:srgbClr val="FFFFFF"/>
                  </a:solidFill>
                  <a:latin typeface="Segoe UI"/>
                </a:rPr>
                <a:t>well managed</a:t>
              </a:r>
            </a:p>
          </p:txBody>
        </p:sp>
        <p:cxnSp>
          <p:nvCxnSpPr>
            <p:cNvPr id="81" name="Straight Connector 80">
              <a:extLst>
                <a:ext uri="{FF2B5EF4-FFF2-40B4-BE49-F238E27FC236}">
                  <a16:creationId xmlns:a16="http://schemas.microsoft.com/office/drawing/2014/main" id="{637D51CD-B100-4EAC-9401-0ACDC6A74DAA}"/>
                </a:ext>
              </a:extLst>
            </p:cNvPr>
            <p:cNvCxnSpPr/>
            <p:nvPr/>
          </p:nvCxnSpPr>
          <p:spPr>
            <a:xfrm>
              <a:off x="1166446" y="310624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7B44763C-2BBB-41A2-BF85-B232EF3281AC}"/>
              </a:ext>
            </a:extLst>
          </p:cNvPr>
          <p:cNvGrpSpPr/>
          <p:nvPr/>
        </p:nvGrpSpPr>
        <p:grpSpPr>
          <a:xfrm>
            <a:off x="1360502" y="5545618"/>
            <a:ext cx="2058188" cy="600453"/>
            <a:chOff x="1166446" y="4420547"/>
            <a:chExt cx="2630499" cy="600609"/>
          </a:xfrm>
        </p:grpSpPr>
        <p:sp>
          <p:nvSpPr>
            <p:cNvPr id="83" name="TextBox 82">
              <a:extLst>
                <a:ext uri="{FF2B5EF4-FFF2-40B4-BE49-F238E27FC236}">
                  <a16:creationId xmlns:a16="http://schemas.microsoft.com/office/drawing/2014/main" id="{61EB503A-B875-4D6D-8D28-66D948684D2D}"/>
                </a:ext>
              </a:extLst>
            </p:cNvPr>
            <p:cNvSpPr txBox="1"/>
            <p:nvPr/>
          </p:nvSpPr>
          <p:spPr>
            <a:xfrm>
              <a:off x="1235523" y="4423120"/>
              <a:ext cx="2561422" cy="572464"/>
            </a:xfrm>
            <a:prstGeom prst="rect">
              <a:avLst/>
            </a:prstGeom>
            <a:noFill/>
          </p:spPr>
          <p:txBody>
            <a:bodyPr wrap="square" lIns="182832" tIns="146266" rIns="182832" bIns="146266" rtlCol="0">
              <a:spAutoFit/>
            </a:bodyPr>
            <a:lstStyle/>
            <a:p>
              <a:pPr defTabSz="914126">
                <a:spcAft>
                  <a:spcPts val="600"/>
                </a:spcAft>
                <a:defRPr/>
              </a:pPr>
              <a:r>
                <a:rPr lang="en-US" sz="1799">
                  <a:solidFill>
                    <a:srgbClr val="FFFFFF"/>
                  </a:solidFill>
                  <a:latin typeface="Segoe UI"/>
                </a:rPr>
                <a:t>Cost effective</a:t>
              </a:r>
            </a:p>
          </p:txBody>
        </p:sp>
        <p:cxnSp>
          <p:nvCxnSpPr>
            <p:cNvPr id="84" name="Straight Connector 83">
              <a:extLst>
                <a:ext uri="{FF2B5EF4-FFF2-40B4-BE49-F238E27FC236}">
                  <a16:creationId xmlns:a16="http://schemas.microsoft.com/office/drawing/2014/main" id="{DD1B76C3-BA64-4AFE-9C73-B26CF8260FD8}"/>
                </a:ext>
              </a:extLst>
            </p:cNvPr>
            <p:cNvCxnSpPr/>
            <p:nvPr/>
          </p:nvCxnSpPr>
          <p:spPr>
            <a:xfrm>
              <a:off x="1166446" y="442054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money_2" title="Icon of a dollar sign with an arrow around it pointing clockwise">
            <a:extLst>
              <a:ext uri="{FF2B5EF4-FFF2-40B4-BE49-F238E27FC236}">
                <a16:creationId xmlns:a16="http://schemas.microsoft.com/office/drawing/2014/main" id="{9A29784E-EE5E-4491-BD39-549BBA0EA3C5}"/>
              </a:ext>
            </a:extLst>
          </p:cNvPr>
          <p:cNvSpPr>
            <a:spLocks noChangeAspect="1" noEditPoints="1"/>
          </p:cNvSpPr>
          <p:nvPr/>
        </p:nvSpPr>
        <p:spPr bwMode="auto">
          <a:xfrm>
            <a:off x="579759" y="5496114"/>
            <a:ext cx="616434" cy="649956"/>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bg1"/>
            </a:solidFill>
            <a:prstDash val="solid"/>
            <a:miter lim="800000"/>
            <a:headEnd/>
            <a:tailEnd/>
          </a:ln>
          <a:extLst/>
        </p:spPr>
        <p:txBody>
          <a:bodyPr vert="horz" wrap="square" lIns="91416" tIns="45708" rIns="91416" bIns="45708" numCol="1" anchor="t" anchorCtr="0" compatLnSpc="1">
            <a:prstTxWarp prst="textNoShape">
              <a:avLst/>
            </a:prstTxWarp>
          </a:bodyPr>
          <a:lstStyle/>
          <a:p>
            <a:pPr defTabSz="914126">
              <a:defRPr/>
            </a:pPr>
            <a:endParaRPr lang="en-US" sz="1799">
              <a:gradFill>
                <a:gsLst>
                  <a:gs pos="0">
                    <a:srgbClr val="505050"/>
                  </a:gs>
                  <a:gs pos="100000">
                    <a:srgbClr val="505050"/>
                  </a:gs>
                </a:gsLst>
                <a:lin ang="5400000" scaled="1"/>
              </a:gradFill>
              <a:latin typeface="Segoe UI"/>
            </a:endParaRPr>
          </a:p>
        </p:txBody>
      </p:sp>
      <p:sp>
        <p:nvSpPr>
          <p:cNvPr id="86" name="document_6" title="Icon of a document with a padlock in the lower right corner">
            <a:extLst>
              <a:ext uri="{FF2B5EF4-FFF2-40B4-BE49-F238E27FC236}">
                <a16:creationId xmlns:a16="http://schemas.microsoft.com/office/drawing/2014/main" id="{54D356D5-24CA-4A14-B776-EAD3A341992C}"/>
              </a:ext>
            </a:extLst>
          </p:cNvPr>
          <p:cNvSpPr>
            <a:spLocks noChangeAspect="1" noEditPoints="1"/>
          </p:cNvSpPr>
          <p:nvPr/>
        </p:nvSpPr>
        <p:spPr bwMode="auto">
          <a:xfrm>
            <a:off x="665841" y="4162464"/>
            <a:ext cx="444271" cy="555339"/>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a:solidFill>
                <a:srgbClr val="2F2F2F"/>
              </a:solidFill>
              <a:latin typeface="Segoe UI"/>
            </a:endParaRPr>
          </a:p>
        </p:txBody>
      </p:sp>
      <p:grpSp>
        <p:nvGrpSpPr>
          <p:cNvPr id="87" name="Group 86">
            <a:extLst>
              <a:ext uri="{FF2B5EF4-FFF2-40B4-BE49-F238E27FC236}">
                <a16:creationId xmlns:a16="http://schemas.microsoft.com/office/drawing/2014/main" id="{90E2C90B-27B4-4C1F-8FF5-4C2544EFE416}"/>
              </a:ext>
            </a:extLst>
          </p:cNvPr>
          <p:cNvGrpSpPr/>
          <p:nvPr/>
        </p:nvGrpSpPr>
        <p:grpSpPr>
          <a:xfrm>
            <a:off x="505008" y="1455731"/>
            <a:ext cx="765934" cy="600453"/>
            <a:chOff x="4807116" y="2091494"/>
            <a:chExt cx="1435589" cy="1125425"/>
          </a:xfrm>
        </p:grpSpPr>
        <p:sp>
          <p:nvSpPr>
            <p:cNvPr id="88" name="network_3" title="Icon of a server connected to a network">
              <a:extLst>
                <a:ext uri="{FF2B5EF4-FFF2-40B4-BE49-F238E27FC236}">
                  <a16:creationId xmlns:a16="http://schemas.microsoft.com/office/drawing/2014/main" id="{151C0CCB-9D58-48BC-9914-A28EF3B4634E}"/>
                </a:ext>
              </a:extLst>
            </p:cNvPr>
            <p:cNvSpPr>
              <a:spLocks noChangeAspect="1" noEditPoints="1"/>
            </p:cNvSpPr>
            <p:nvPr/>
          </p:nvSpPr>
          <p:spPr bwMode="auto">
            <a:xfrm>
              <a:off x="4807116" y="20989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a:solidFill>
                  <a:srgbClr val="2F2F2F"/>
                </a:solidFill>
                <a:latin typeface="Segoe UI"/>
              </a:endParaRPr>
            </a:p>
          </p:txBody>
        </p:sp>
        <p:sp>
          <p:nvSpPr>
            <p:cNvPr id="89" name="network_3" title="Icon of a server connected to a network">
              <a:extLst>
                <a:ext uri="{FF2B5EF4-FFF2-40B4-BE49-F238E27FC236}">
                  <a16:creationId xmlns:a16="http://schemas.microsoft.com/office/drawing/2014/main" id="{70003683-7F19-4CFA-B2DB-1631C8BE77D2}"/>
                </a:ext>
              </a:extLst>
            </p:cNvPr>
            <p:cNvSpPr>
              <a:spLocks noChangeAspect="1" noEditPoints="1"/>
            </p:cNvSpPr>
            <p:nvPr/>
          </p:nvSpPr>
          <p:spPr bwMode="auto">
            <a:xfrm>
              <a:off x="5658637" y="20914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a:solidFill>
                  <a:srgbClr val="2F2F2F"/>
                </a:solidFill>
                <a:latin typeface="Segoe UI"/>
              </a:endParaRPr>
            </a:p>
          </p:txBody>
        </p:sp>
        <p:sp>
          <p:nvSpPr>
            <p:cNvPr id="90" name="network_3" title="Icon of a server connected to a network">
              <a:extLst>
                <a:ext uri="{FF2B5EF4-FFF2-40B4-BE49-F238E27FC236}">
                  <a16:creationId xmlns:a16="http://schemas.microsoft.com/office/drawing/2014/main" id="{46F4EF3D-8BE6-48DE-AB04-E20AD2CB24FD}"/>
                </a:ext>
              </a:extLst>
            </p:cNvPr>
            <p:cNvSpPr>
              <a:spLocks noChangeAspect="1" noEditPoints="1"/>
            </p:cNvSpPr>
            <p:nvPr/>
          </p:nvSpPr>
          <p:spPr bwMode="auto">
            <a:xfrm rot="10800000">
              <a:off x="5231943" y="2610813"/>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a:solidFill>
                  <a:srgbClr val="2F2F2F"/>
                </a:solidFill>
                <a:latin typeface="Segoe UI"/>
              </a:endParaRPr>
            </a:p>
          </p:txBody>
        </p:sp>
      </p:grpSp>
      <p:sp>
        <p:nvSpPr>
          <p:cNvPr id="91" name="Rectangle 90">
            <a:extLst>
              <a:ext uri="{FF2B5EF4-FFF2-40B4-BE49-F238E27FC236}">
                <a16:creationId xmlns:a16="http://schemas.microsoft.com/office/drawing/2014/main" id="{798DF1B9-B806-4612-9934-5874138177F9}"/>
              </a:ext>
            </a:extLst>
          </p:cNvPr>
          <p:cNvSpPr/>
          <p:nvPr/>
        </p:nvSpPr>
        <p:spPr bwMode="auto">
          <a:xfrm>
            <a:off x="7047" y="5203224"/>
            <a:ext cx="3418688" cy="1190614"/>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0EBCDD36-C812-4012-839A-CEA791B6341B}"/>
              </a:ext>
            </a:extLst>
          </p:cNvPr>
          <p:cNvGrpSpPr/>
          <p:nvPr/>
        </p:nvGrpSpPr>
        <p:grpSpPr>
          <a:xfrm>
            <a:off x="609794" y="2750304"/>
            <a:ext cx="555365" cy="658869"/>
            <a:chOff x="8531043" y="2315384"/>
            <a:chExt cx="624430" cy="740806"/>
          </a:xfrm>
        </p:grpSpPr>
        <p:sp>
          <p:nvSpPr>
            <p:cNvPr id="35" name="cloud">
              <a:extLst>
                <a:ext uri="{FF2B5EF4-FFF2-40B4-BE49-F238E27FC236}">
                  <a16:creationId xmlns:a16="http://schemas.microsoft.com/office/drawing/2014/main" id="{A1181809-8465-4886-88F7-1756256A42A4}"/>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solidFill>
                  <a:srgbClr val="002050"/>
                </a:solidFill>
                <a:latin typeface="Segoe UI Semilight"/>
                <a:cs typeface="Segoe UI" pitchFamily="34" charset="0"/>
              </a:endParaRPr>
            </a:p>
          </p:txBody>
        </p:sp>
        <p:sp>
          <p:nvSpPr>
            <p:cNvPr id="36" name="server">
              <a:extLst>
                <a:ext uri="{FF2B5EF4-FFF2-40B4-BE49-F238E27FC236}">
                  <a16:creationId xmlns:a16="http://schemas.microsoft.com/office/drawing/2014/main" id="{D501D672-7BB0-477B-B690-6068A30C49A8}"/>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002050"/>
            </a:solid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solidFill>
                  <a:srgbClr val="002050"/>
                </a:solidFill>
                <a:latin typeface="Segoe UI Semilight"/>
                <a:cs typeface="Segoe UI" pitchFamily="34" charset="0"/>
              </a:endParaRPr>
            </a:p>
          </p:txBody>
        </p:sp>
      </p:grpSp>
      <p:sp>
        <p:nvSpPr>
          <p:cNvPr id="37" name="TextBox 36">
            <a:extLst>
              <a:ext uri="{FF2B5EF4-FFF2-40B4-BE49-F238E27FC236}">
                <a16:creationId xmlns:a16="http://schemas.microsoft.com/office/drawing/2014/main" id="{88DD8956-49A8-4D62-95E4-61C2D9D81F82}"/>
              </a:ext>
            </a:extLst>
          </p:cNvPr>
          <p:cNvSpPr txBox="1"/>
          <p:nvPr/>
        </p:nvSpPr>
        <p:spPr>
          <a:xfrm>
            <a:off x="1514084" y="2805806"/>
            <a:ext cx="1945297" cy="572315"/>
          </a:xfrm>
          <a:prstGeom prst="rect">
            <a:avLst/>
          </a:prstGeom>
          <a:noFill/>
        </p:spPr>
        <p:txBody>
          <a:bodyPr wrap="square" lIns="182832" tIns="146266" rIns="182832" bIns="146266" rtlCol="0">
            <a:spAutoFit/>
          </a:bodyPr>
          <a:lstStyle/>
          <a:p>
            <a:pPr defTabSz="914126">
              <a:spcAft>
                <a:spcPts val="600"/>
              </a:spcAft>
              <a:defRPr/>
            </a:pPr>
            <a:r>
              <a:rPr lang="en-US" sz="1799" dirty="0">
                <a:solidFill>
                  <a:srgbClr val="FFFFFF"/>
                </a:solidFill>
                <a:latin typeface="Segoe UI"/>
              </a:rPr>
              <a:t>Hybrid</a:t>
            </a:r>
          </a:p>
        </p:txBody>
      </p:sp>
      <p:cxnSp>
        <p:nvCxnSpPr>
          <p:cNvPr id="38" name="Straight Connector 37">
            <a:extLst>
              <a:ext uri="{FF2B5EF4-FFF2-40B4-BE49-F238E27FC236}">
                <a16:creationId xmlns:a16="http://schemas.microsoft.com/office/drawing/2014/main" id="{48BEDC57-70EA-4507-8121-4B4DEC1FF137}"/>
              </a:ext>
            </a:extLst>
          </p:cNvPr>
          <p:cNvCxnSpPr/>
          <p:nvPr/>
        </p:nvCxnSpPr>
        <p:spPr>
          <a:xfrm>
            <a:off x="1369394" y="2838329"/>
            <a:ext cx="0" cy="60045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681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7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93AC-D5AB-4BBC-8EDC-57412EC2B2A9}"/>
              </a:ext>
            </a:extLst>
          </p:cNvPr>
          <p:cNvSpPr>
            <a:spLocks noGrp="1"/>
          </p:cNvSpPr>
          <p:nvPr>
            <p:ph type="title"/>
          </p:nvPr>
        </p:nvSpPr>
        <p:spPr/>
        <p:txBody>
          <a:bodyPr/>
          <a:lstStyle/>
          <a:p>
            <a:pPr algn="ctr"/>
            <a:r>
              <a:rPr lang="en-US" dirty="0"/>
              <a:t>The Portals of Azure</a:t>
            </a:r>
          </a:p>
        </p:txBody>
      </p:sp>
      <p:sp>
        <p:nvSpPr>
          <p:cNvPr id="5" name="Slide Number Placeholder 4">
            <a:extLst>
              <a:ext uri="{FF2B5EF4-FFF2-40B4-BE49-F238E27FC236}">
                <a16:creationId xmlns:a16="http://schemas.microsoft.com/office/drawing/2014/main" id="{43EC715C-2127-4B21-9B3A-0FD593F13D3D}"/>
              </a:ext>
            </a:extLst>
          </p:cNvPr>
          <p:cNvSpPr>
            <a:spLocks noGrp="1"/>
          </p:cNvSpPr>
          <p:nvPr>
            <p:ph type="sldNum" sz="quarter" idx="15"/>
          </p:nvPr>
        </p:nvSpPr>
        <p:spPr/>
        <p:txBody>
          <a:bodyPr/>
          <a:lstStyle/>
          <a:p>
            <a:fld id="{FAADACFB-7C71-4E89-89D2-7BBA40B7BFA9}" type="slidenum">
              <a:rPr lang="en-US" smtClean="0"/>
              <a:pPr/>
              <a:t>19</a:t>
            </a:fld>
            <a:endParaRPr lang="en-US" dirty="0"/>
          </a:p>
        </p:txBody>
      </p:sp>
      <p:pic>
        <p:nvPicPr>
          <p:cNvPr id="7" name="Picture 6">
            <a:extLst>
              <a:ext uri="{FF2B5EF4-FFF2-40B4-BE49-F238E27FC236}">
                <a16:creationId xmlns:a16="http://schemas.microsoft.com/office/drawing/2014/main" id="{13D42FB9-A2BC-4D35-BEC9-780EECA472AE}"/>
              </a:ext>
            </a:extLst>
          </p:cNvPr>
          <p:cNvPicPr>
            <a:picLocks noChangeAspect="1"/>
          </p:cNvPicPr>
          <p:nvPr/>
        </p:nvPicPr>
        <p:blipFill>
          <a:blip r:embed="rId2"/>
          <a:stretch>
            <a:fillRect/>
          </a:stretch>
        </p:blipFill>
        <p:spPr>
          <a:xfrm>
            <a:off x="327235" y="1053894"/>
            <a:ext cx="11374886" cy="5927758"/>
          </a:xfrm>
          <a:prstGeom prst="rect">
            <a:avLst/>
          </a:prstGeom>
        </p:spPr>
      </p:pic>
    </p:spTree>
    <p:extLst>
      <p:ext uri="{BB962C8B-B14F-4D97-AF65-F5344CB8AC3E}">
        <p14:creationId xmlns:p14="http://schemas.microsoft.com/office/powerpoint/2010/main" val="40906716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Welcome and Introductions</a:t>
            </a:r>
          </a:p>
        </p:txBody>
      </p:sp>
      <p:sp>
        <p:nvSpPr>
          <p:cNvPr id="6" name="Text Placeholder 5"/>
          <p:cNvSpPr>
            <a:spLocks noGrp="1"/>
          </p:cNvSpPr>
          <p:nvPr>
            <p:ph sz="half" idx="1"/>
          </p:nvPr>
        </p:nvSpPr>
        <p:spPr/>
        <p:txBody>
          <a:bodyPr>
            <a:normAutofit/>
          </a:bodyPr>
          <a:lstStyle/>
          <a:p>
            <a:pPr marL="0" indent="0">
              <a:buNone/>
            </a:pPr>
            <a:r>
              <a:rPr lang="en-US" sz="2800" dirty="0"/>
              <a:t>Please Introduce Yourself</a:t>
            </a:r>
          </a:p>
          <a:p>
            <a:r>
              <a:rPr lang="en-US" sz="2800" dirty="0"/>
              <a:t>Name, </a:t>
            </a:r>
          </a:p>
          <a:p>
            <a:r>
              <a:rPr lang="en-US" sz="2800" dirty="0"/>
              <a:t>Company, </a:t>
            </a:r>
          </a:p>
          <a:p>
            <a:r>
              <a:rPr lang="en-US" sz="2800" dirty="0"/>
              <a:t>Experience with Azure </a:t>
            </a:r>
          </a:p>
          <a:p>
            <a:r>
              <a:rPr lang="en-US" sz="2800" dirty="0"/>
              <a:t>What Would You Like to Get Out of Today?</a:t>
            </a:r>
          </a:p>
        </p:txBody>
      </p:sp>
      <p:pic>
        <p:nvPicPr>
          <p:cNvPr id="9" name="Content Placeholder 8"/>
          <p:cNvPicPr>
            <a:picLocks noGrp="1" noChangeAspect="1"/>
          </p:cNvPicPr>
          <p:nvPr>
            <p:ph sz="half" idx="2"/>
          </p:nvPr>
        </p:nvPicPr>
        <p:blipFill>
          <a:blip r:embed="rId3"/>
          <a:stretch>
            <a:fillRect/>
          </a:stretch>
        </p:blipFill>
        <p:spPr>
          <a:xfrm>
            <a:off x="6151169" y="1313571"/>
            <a:ext cx="5715000" cy="2869189"/>
          </a:xfrm>
          <a:prstGeom prst="rect">
            <a:avLst/>
          </a:prstGeom>
        </p:spPr>
      </p:pic>
      <p:pic>
        <p:nvPicPr>
          <p:cNvPr id="2" name="Content Placeholder 8"/>
          <p:cNvPicPr>
            <a:picLocks noGrp="1" noChangeAspect="1"/>
          </p:cNvPicPr>
          <p:nvPr>
            <p:ph sz="half" idx="2"/>
          </p:nvPr>
        </p:nvPicPr>
        <p:blipFill>
          <a:blip r:embed="rId3"/>
          <a:stretch>
            <a:fillRect/>
          </a:stretch>
        </p:blipFill>
        <p:spPr>
          <a:xfrm>
            <a:off x="6151169" y="1313571"/>
            <a:ext cx="5715000" cy="2869189"/>
          </a:xfrm>
          <a:prstGeom prst="rect">
            <a:avLst/>
          </a:prstGeom>
        </p:spPr>
      </p:pic>
    </p:spTree>
    <p:extLst>
      <p:ext uri="{BB962C8B-B14F-4D97-AF65-F5344CB8AC3E}">
        <p14:creationId xmlns:p14="http://schemas.microsoft.com/office/powerpoint/2010/main" val="345866465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3" y="2327911"/>
            <a:ext cx="11887200" cy="1944521"/>
          </a:xfrm>
        </p:spPr>
        <p:txBody>
          <a:bodyPr>
            <a:normAutofit fontScale="90000"/>
          </a:bodyPr>
          <a:lstStyle/>
          <a:p>
            <a:pPr algn="ctr"/>
            <a:br>
              <a:rPr lang="en-US" sz="5400" dirty="0"/>
            </a:br>
            <a:r>
              <a:rPr lang="en-US" sz="5400" dirty="0"/>
              <a:t>Azure Resource Manager</a:t>
            </a:r>
            <a:br>
              <a:rPr lang="en-US" sz="5400" dirty="0"/>
            </a:br>
            <a:r>
              <a:rPr lang="en-US" sz="5400" dirty="0"/>
              <a:t>(ARM)</a:t>
            </a:r>
          </a:p>
        </p:txBody>
      </p:sp>
    </p:spTree>
    <p:extLst>
      <p:ext uri="{BB962C8B-B14F-4D97-AF65-F5344CB8AC3E}">
        <p14:creationId xmlns:p14="http://schemas.microsoft.com/office/powerpoint/2010/main" val="214324873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582367" y="1335605"/>
            <a:ext cx="7003776" cy="4654148"/>
          </a:xfrm>
          <a:prstGeom prst="rect">
            <a:avLst/>
          </a:prstGeom>
        </p:spPr>
        <p:txBody>
          <a:bodyPr vert="horz" lIns="91416" tIns="45708" rIns="91416" bIns="4570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3796" cap="all" dirty="0">
                <a:solidFill>
                  <a:schemeClr val="tx2">
                    <a:lumMod val="75000"/>
                  </a:schemeClr>
                </a:solidFill>
                <a:latin typeface="Tw Cen MT Condensed Extra Bold" panose="020B0803020202020204" pitchFamily="34" charset="0"/>
                <a:ea typeface="Abyssinica SIL" panose="02000603020000020004" pitchFamily="2" charset="0"/>
                <a:cs typeface="Leelawadee UI" panose="020B0502040204020203" pitchFamily="34" charset="-34"/>
              </a:rPr>
              <a:t>WHAT</a:t>
            </a:r>
            <a:endParaRPr lang="en-US" sz="11497" cap="all" dirty="0">
              <a:solidFill>
                <a:schemeClr val="tx2">
                  <a:lumMod val="75000"/>
                </a:schemeClr>
              </a:solidFill>
              <a:latin typeface="Tw Cen MT Condensed Extra Bold" panose="020B0803020202020204" pitchFamily="34" charset="0"/>
              <a:ea typeface="Abyssinica SIL" panose="02000603020000020004" pitchFamily="2" charset="0"/>
              <a:cs typeface="Leelawadee UI" panose="020B0502040204020203" pitchFamily="34" charset="-34"/>
            </a:endParaRPr>
          </a:p>
          <a:p>
            <a:pPr algn="ctr"/>
            <a:r>
              <a:rPr lang="en-US" sz="4399" cap="all" dirty="0">
                <a:solidFill>
                  <a:schemeClr val="tx2">
                    <a:lumMod val="75000"/>
                  </a:schemeClr>
                </a:solidFill>
                <a:latin typeface="Tw Cen MT Condensed Extra Bold" panose="020B0803020202020204" pitchFamily="34" charset="0"/>
                <a:ea typeface="Abyssinica SIL" panose="02000603020000020004" pitchFamily="2" charset="0"/>
                <a:cs typeface="Leelawadee UI" panose="020B0502040204020203" pitchFamily="34" charset="-34"/>
              </a:rPr>
              <a:t>IS</a:t>
            </a:r>
            <a:endParaRPr lang="en-US" sz="5398" cap="all" dirty="0">
              <a:solidFill>
                <a:schemeClr val="tx2">
                  <a:lumMod val="75000"/>
                </a:schemeClr>
              </a:solidFill>
              <a:latin typeface="Tw Cen MT Condensed Extra Bold" panose="020B0803020202020204" pitchFamily="34" charset="0"/>
              <a:ea typeface="Abyssinica SIL" panose="02000603020000020004" pitchFamily="2" charset="0"/>
              <a:cs typeface="Leelawadee UI" panose="020B0502040204020203" pitchFamily="34" charset="-34"/>
            </a:endParaRPr>
          </a:p>
          <a:p>
            <a:pPr algn="ctr"/>
            <a:r>
              <a:rPr lang="en-US" sz="8797" cap="all" dirty="0">
                <a:solidFill>
                  <a:schemeClr val="tx2">
                    <a:lumMod val="75000"/>
                  </a:schemeClr>
                </a:solidFill>
                <a:latin typeface="Tw Cen MT Condensed Extra Bold" panose="020B0803020202020204" pitchFamily="34" charset="0"/>
                <a:ea typeface="Abyssinica SIL" panose="02000603020000020004" pitchFamily="2" charset="0"/>
                <a:cs typeface="Leelawadee UI" panose="020B0502040204020203" pitchFamily="34" charset="-34"/>
              </a:rPr>
              <a:t>Azure</a:t>
            </a:r>
            <a:r>
              <a:rPr lang="en-US" sz="7198" cap="all" dirty="0">
                <a:solidFill>
                  <a:schemeClr val="tx2">
                    <a:lumMod val="75000"/>
                  </a:schemeClr>
                </a:solidFill>
                <a:latin typeface="Tw Cen MT Condensed Extra Bold" panose="020B0803020202020204" pitchFamily="34" charset="0"/>
                <a:ea typeface="Abyssinica SIL" panose="02000603020000020004" pitchFamily="2" charset="0"/>
                <a:cs typeface="Leelawadee UI" panose="020B0502040204020203" pitchFamily="34" charset="-34"/>
              </a:rPr>
              <a:t> </a:t>
            </a:r>
          </a:p>
          <a:p>
            <a:pPr algn="ctr"/>
            <a:r>
              <a:rPr lang="en-US" sz="7198" cap="all" dirty="0">
                <a:solidFill>
                  <a:schemeClr val="tx2">
                    <a:lumMod val="75000"/>
                  </a:schemeClr>
                </a:solidFill>
                <a:latin typeface="Tw Cen MT Condensed Extra Bold" panose="020B0803020202020204" pitchFamily="34" charset="0"/>
                <a:ea typeface="Abyssinica SIL" panose="02000603020000020004" pitchFamily="2" charset="0"/>
                <a:cs typeface="Leelawadee UI" panose="020B0502040204020203" pitchFamily="34" charset="-34"/>
              </a:rPr>
              <a:t>Resource </a:t>
            </a:r>
          </a:p>
          <a:p>
            <a:pPr algn="ctr"/>
            <a:r>
              <a:rPr lang="en-US" sz="7198" cap="all" dirty="0">
                <a:solidFill>
                  <a:schemeClr val="tx2">
                    <a:lumMod val="75000"/>
                  </a:schemeClr>
                </a:solidFill>
                <a:latin typeface="Tw Cen MT Condensed Extra Bold" panose="020B0803020202020204" pitchFamily="34" charset="0"/>
                <a:ea typeface="Abyssinica SIL" panose="02000603020000020004" pitchFamily="2" charset="0"/>
                <a:cs typeface="Leelawadee UI" panose="020B0502040204020203" pitchFamily="34" charset="-34"/>
              </a:rPr>
              <a:t>Manager?</a:t>
            </a:r>
          </a:p>
        </p:txBody>
      </p:sp>
    </p:spTree>
    <p:extLst>
      <p:ext uri="{BB962C8B-B14F-4D97-AF65-F5344CB8AC3E}">
        <p14:creationId xmlns:p14="http://schemas.microsoft.com/office/powerpoint/2010/main" val="15937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1"/>
          </p:nvPr>
        </p:nvSpPr>
        <p:spPr>
          <a:xfrm>
            <a:off x="300284" y="1565296"/>
            <a:ext cx="2165202" cy="3022658"/>
          </a:xfrm>
        </p:spPr>
        <p:txBody>
          <a:bodyPr>
            <a:noAutofit/>
          </a:bodyPr>
          <a:lstStyle/>
          <a:p>
            <a:pPr marL="0" indent="0">
              <a:buNone/>
            </a:pPr>
            <a:r>
              <a:rPr lang="en-US" sz="2399" dirty="0">
                <a:latin typeface="Segoe UI Light" panose="020B0502040204020203" pitchFamily="34" charset="0"/>
                <a:cs typeface="Segoe UI Light" panose="020B0502040204020203" pitchFamily="34" charset="0"/>
              </a:rPr>
              <a:t>Consistent Management Layer</a:t>
            </a:r>
            <a:endParaRPr lang="en-US" sz="1799" dirty="0">
              <a:latin typeface="Segoe UI Light" panose="020B0502040204020203" pitchFamily="34" charset="0"/>
              <a:cs typeface="Segoe UI Light" panose="020B0502040204020203" pitchFamily="34" charset="0"/>
            </a:endParaRPr>
          </a:p>
        </p:txBody>
      </p:sp>
      <p:grpSp>
        <p:nvGrpSpPr>
          <p:cNvPr id="1196" name="Group 1195"/>
          <p:cNvGrpSpPr/>
          <p:nvPr/>
        </p:nvGrpSpPr>
        <p:grpSpPr>
          <a:xfrm>
            <a:off x="2749380" y="691400"/>
            <a:ext cx="9261866" cy="5519924"/>
            <a:chOff x="2805240" y="470794"/>
            <a:chExt cx="9450047" cy="5632077"/>
          </a:xfrm>
        </p:grpSpPr>
        <p:pic>
          <p:nvPicPr>
            <p:cNvPr id="460" name="Picture 459"/>
            <p:cNvPicPr>
              <a:picLocks noChangeAspect="1"/>
            </p:cNvPicPr>
            <p:nvPr/>
          </p:nvPicPr>
          <p:blipFill>
            <a:blip r:embed="rId3"/>
            <a:stretch>
              <a:fillRect/>
            </a:stretch>
          </p:blipFill>
          <p:spPr>
            <a:xfrm>
              <a:off x="2805240" y="470794"/>
              <a:ext cx="9450047" cy="5632077"/>
            </a:xfrm>
            <a:prstGeom prst="rect">
              <a:avLst/>
            </a:prstGeom>
          </p:spPr>
        </p:pic>
        <p:sp>
          <p:nvSpPr>
            <p:cNvPr id="1195" name="Rectangle 1194"/>
            <p:cNvSpPr/>
            <p:nvPr/>
          </p:nvSpPr>
          <p:spPr>
            <a:xfrm>
              <a:off x="2860952" y="1573117"/>
              <a:ext cx="3837607" cy="202920"/>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093" rtl="0" eaLnBrk="1" fontAlgn="auto" latinLnBrk="0" hangingPunct="1">
                <a:lnSpc>
                  <a:spcPct val="100000"/>
                </a:lnSpc>
                <a:spcBef>
                  <a:spcPts val="0"/>
                </a:spcBef>
                <a:spcAft>
                  <a:spcPts val="0"/>
                </a:spcAft>
                <a:buClrTx/>
                <a:buSzTx/>
                <a:buFontTx/>
                <a:buNone/>
                <a:tabLst/>
                <a:defRPr/>
              </a:pPr>
              <a:r>
                <a:rPr kumimoji="0" lang="en-US" sz="1568" b="1" i="0" u="none" strike="noStrike" kern="1200" cap="all" spc="0" normalizeH="0" baseline="0" noProof="0" dirty="0">
                  <a:ln>
                    <a:noFill/>
                  </a:ln>
                  <a:solidFill>
                    <a:srgbClr val="FFFFFF"/>
                  </a:solidFill>
                  <a:effectLst/>
                  <a:uLnTx/>
                  <a:uFillTx/>
                  <a:latin typeface="Segoe UI"/>
                  <a:ea typeface="+mn-ea"/>
                  <a:cs typeface="+mn-cs"/>
                </a:rPr>
                <a:t>Azure Resource Manager API</a:t>
              </a:r>
            </a:p>
          </p:txBody>
        </p:sp>
      </p:grpSp>
      <p:pic>
        <p:nvPicPr>
          <p:cNvPr id="2" name="Picture 1"/>
          <p:cNvPicPr>
            <a:picLocks noChangeAspect="1"/>
          </p:cNvPicPr>
          <p:nvPr/>
        </p:nvPicPr>
        <p:blipFill>
          <a:blip r:embed="rId4"/>
          <a:stretch>
            <a:fillRect/>
          </a:stretch>
        </p:blipFill>
        <p:spPr>
          <a:xfrm>
            <a:off x="300284" y="4357135"/>
            <a:ext cx="1783048" cy="1792383"/>
          </a:xfrm>
          <a:prstGeom prst="rect">
            <a:avLst/>
          </a:prstGeom>
        </p:spPr>
      </p:pic>
    </p:spTree>
    <p:extLst>
      <p:ext uri="{BB962C8B-B14F-4D97-AF65-F5344CB8AC3E}">
        <p14:creationId xmlns:p14="http://schemas.microsoft.com/office/powerpoint/2010/main" val="367423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901" y="369110"/>
            <a:ext cx="9932823" cy="710813"/>
          </a:xfrm>
        </p:spPr>
        <p:txBody>
          <a:bodyPr>
            <a:normAutofit fontScale="90000"/>
          </a:bodyPr>
          <a:lstStyle/>
          <a:p>
            <a:r>
              <a:rPr lang="en-US" dirty="0"/>
              <a:t>Resource group</a:t>
            </a:r>
          </a:p>
        </p:txBody>
      </p:sp>
      <p:sp>
        <p:nvSpPr>
          <p:cNvPr id="3" name="Subtitle 2"/>
          <p:cNvSpPr>
            <a:spLocks noGrp="1"/>
          </p:cNvSpPr>
          <p:nvPr>
            <p:ph type="body" sz="quarter" idx="10"/>
          </p:nvPr>
        </p:nvSpPr>
        <p:spPr>
          <a:xfrm>
            <a:off x="5565981" y="2422839"/>
            <a:ext cx="6102145" cy="2105132"/>
          </a:xfrm>
        </p:spPr>
        <p:txBody>
          <a:bodyPr>
            <a:normAutofit fontScale="92500" lnSpcReduction="10000"/>
          </a:bodyPr>
          <a:lstStyle/>
          <a:p>
            <a:pPr marL="399892" indent="-399892">
              <a:buFont typeface="Wingdings" panose="05000000000000000000" pitchFamily="2" charset="2"/>
              <a:buChar char="à"/>
            </a:pPr>
            <a:r>
              <a:rPr lang="en-US" sz="2399" dirty="0">
                <a:latin typeface="Segoe UI Light" panose="020B0502040204020203" pitchFamily="34" charset="0"/>
                <a:cs typeface="Segoe UI Light" panose="020B0502040204020203" pitchFamily="34" charset="0"/>
              </a:rPr>
              <a:t>C</a:t>
            </a:r>
            <a:r>
              <a:rPr lang="en-US" sz="2399" dirty="0">
                <a:solidFill>
                  <a:schemeClr val="tx1"/>
                </a:solidFill>
                <a:latin typeface="Segoe UI Light" panose="020B0502040204020203" pitchFamily="34" charset="0"/>
                <a:cs typeface="Segoe UI Light" panose="020B0502040204020203" pitchFamily="34" charset="0"/>
              </a:rPr>
              <a:t>ontainer for multiple resources</a:t>
            </a:r>
          </a:p>
          <a:p>
            <a:pPr marL="399892" indent="-399892">
              <a:buFont typeface="Wingdings" panose="05000000000000000000" pitchFamily="2" charset="2"/>
              <a:buChar char="à"/>
            </a:pPr>
            <a:r>
              <a:rPr lang="en-US" sz="2399" dirty="0">
                <a:latin typeface="Segoe UI Light" panose="020B0502040204020203" pitchFamily="34" charset="0"/>
                <a:cs typeface="Segoe UI Light" panose="020B0502040204020203" pitchFamily="34" charset="0"/>
              </a:rPr>
              <a:t>R</a:t>
            </a:r>
            <a:r>
              <a:rPr lang="en-US" sz="2399" dirty="0">
                <a:solidFill>
                  <a:schemeClr val="tx1"/>
                </a:solidFill>
                <a:latin typeface="Segoe UI Light" panose="020B0502040204020203" pitchFamily="34" charset="0"/>
                <a:cs typeface="Segoe UI Light" panose="020B0502040204020203" pitchFamily="34" charset="0"/>
              </a:rPr>
              <a:t>esources exist in one* resource group</a:t>
            </a:r>
          </a:p>
          <a:p>
            <a:pPr marL="399892" indent="-399892">
              <a:buFont typeface="Wingdings" panose="05000000000000000000" pitchFamily="2" charset="2"/>
              <a:buChar char="à"/>
            </a:pPr>
            <a:r>
              <a:rPr lang="en-US" sz="2399" dirty="0">
                <a:latin typeface="Segoe UI Light" panose="020B0502040204020203" pitchFamily="34" charset="0"/>
                <a:cs typeface="Segoe UI Light" panose="020B0502040204020203" pitchFamily="34" charset="0"/>
              </a:rPr>
              <a:t>R</a:t>
            </a:r>
            <a:r>
              <a:rPr lang="en-US" sz="2399" dirty="0">
                <a:solidFill>
                  <a:schemeClr val="tx1"/>
                </a:solidFill>
                <a:latin typeface="Segoe UI Light" panose="020B0502040204020203" pitchFamily="34" charset="0"/>
                <a:cs typeface="Segoe UI Light" panose="020B0502040204020203" pitchFamily="34" charset="0"/>
              </a:rPr>
              <a:t>esource groups can span regions</a:t>
            </a:r>
          </a:p>
          <a:p>
            <a:pPr marL="399892" indent="-399892">
              <a:buFont typeface="Wingdings" panose="05000000000000000000" pitchFamily="2" charset="2"/>
              <a:buChar char="à"/>
            </a:pPr>
            <a:r>
              <a:rPr lang="en-US" sz="2399" dirty="0">
                <a:latin typeface="Segoe UI Light" panose="020B0502040204020203" pitchFamily="34" charset="0"/>
                <a:cs typeface="Segoe UI Light" panose="020B0502040204020203" pitchFamily="34" charset="0"/>
              </a:rPr>
              <a:t>R</a:t>
            </a:r>
            <a:r>
              <a:rPr lang="en-US" sz="2399" dirty="0">
                <a:solidFill>
                  <a:schemeClr val="tx1"/>
                </a:solidFill>
                <a:latin typeface="Segoe UI Light" panose="020B0502040204020203" pitchFamily="34" charset="0"/>
                <a:cs typeface="Segoe UI Light" panose="020B0502040204020203" pitchFamily="34" charset="0"/>
              </a:rPr>
              <a:t>esource groups can span services</a:t>
            </a:r>
            <a:endParaRPr lang="en-US" dirty="0">
              <a:solidFill>
                <a:schemeClr val="tx1"/>
              </a:solidFill>
            </a:endParaRPr>
          </a:p>
        </p:txBody>
      </p:sp>
      <p:sp>
        <p:nvSpPr>
          <p:cNvPr id="9" name="Freeform 7"/>
          <p:cNvSpPr>
            <a:spLocks/>
          </p:cNvSpPr>
          <p:nvPr/>
        </p:nvSpPr>
        <p:spPr bwMode="auto">
          <a:xfrm>
            <a:off x="1345758" y="2188167"/>
            <a:ext cx="3059465" cy="3057882"/>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 name="Freeform 8"/>
          <p:cNvSpPr>
            <a:spLocks/>
          </p:cNvSpPr>
          <p:nvPr/>
        </p:nvSpPr>
        <p:spPr bwMode="auto">
          <a:xfrm>
            <a:off x="3114283" y="2164365"/>
            <a:ext cx="126949" cy="141231"/>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1" name="Freeform 9"/>
          <p:cNvSpPr>
            <a:spLocks/>
          </p:cNvSpPr>
          <p:nvPr/>
        </p:nvSpPr>
        <p:spPr bwMode="auto">
          <a:xfrm>
            <a:off x="1592485" y="3230736"/>
            <a:ext cx="149165" cy="147579"/>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2" name="Freeform 10"/>
          <p:cNvSpPr>
            <a:spLocks/>
          </p:cNvSpPr>
          <p:nvPr/>
        </p:nvSpPr>
        <p:spPr bwMode="auto">
          <a:xfrm>
            <a:off x="1202118" y="2015201"/>
            <a:ext cx="1307573" cy="1155235"/>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3" name="Freeform 11"/>
          <p:cNvSpPr>
            <a:spLocks/>
          </p:cNvSpPr>
          <p:nvPr/>
        </p:nvSpPr>
        <p:spPr bwMode="auto">
          <a:xfrm>
            <a:off x="1202118" y="2015201"/>
            <a:ext cx="1307573" cy="1155235"/>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4" name="Freeform 12"/>
          <p:cNvSpPr>
            <a:spLocks/>
          </p:cNvSpPr>
          <p:nvPr/>
        </p:nvSpPr>
        <p:spPr bwMode="auto">
          <a:xfrm>
            <a:off x="1360804" y="2188167"/>
            <a:ext cx="157099" cy="415758"/>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5" name="Freeform 13"/>
          <p:cNvSpPr>
            <a:spLocks/>
          </p:cNvSpPr>
          <p:nvPr/>
        </p:nvSpPr>
        <p:spPr bwMode="auto">
          <a:xfrm>
            <a:off x="1555986" y="2622968"/>
            <a:ext cx="777562" cy="385607"/>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6" name="Freeform 14"/>
          <p:cNvSpPr>
            <a:spLocks/>
          </p:cNvSpPr>
          <p:nvPr/>
        </p:nvSpPr>
        <p:spPr bwMode="auto">
          <a:xfrm>
            <a:off x="1865425" y="2330985"/>
            <a:ext cx="552227" cy="463363"/>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7" name="Freeform 15"/>
          <p:cNvSpPr>
            <a:spLocks/>
          </p:cNvSpPr>
          <p:nvPr/>
        </p:nvSpPr>
        <p:spPr bwMode="auto">
          <a:xfrm>
            <a:off x="1600419" y="2040590"/>
            <a:ext cx="238029" cy="23009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8" name="Freeform 16"/>
          <p:cNvSpPr>
            <a:spLocks/>
          </p:cNvSpPr>
          <p:nvPr/>
        </p:nvSpPr>
        <p:spPr bwMode="auto">
          <a:xfrm>
            <a:off x="1381432" y="2603925"/>
            <a:ext cx="174554" cy="439560"/>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9" name="Freeform 17"/>
          <p:cNvSpPr>
            <a:spLocks/>
          </p:cNvSpPr>
          <p:nvPr/>
        </p:nvSpPr>
        <p:spPr bwMode="auto">
          <a:xfrm>
            <a:off x="1460776" y="2270685"/>
            <a:ext cx="404649" cy="442735"/>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0" name="Freeform 18"/>
          <p:cNvSpPr>
            <a:spLocks/>
          </p:cNvSpPr>
          <p:nvPr/>
        </p:nvSpPr>
        <p:spPr bwMode="auto">
          <a:xfrm>
            <a:off x="1755932" y="2134215"/>
            <a:ext cx="552227" cy="244377"/>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1" name="Freeform 19"/>
          <p:cNvSpPr>
            <a:spLocks/>
          </p:cNvSpPr>
          <p:nvPr/>
        </p:nvSpPr>
        <p:spPr bwMode="auto">
          <a:xfrm>
            <a:off x="2059021" y="2480150"/>
            <a:ext cx="280874" cy="279287"/>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2" name="Freeform 20"/>
          <p:cNvSpPr>
            <a:spLocks/>
          </p:cNvSpPr>
          <p:nvPr/>
        </p:nvSpPr>
        <p:spPr bwMode="auto">
          <a:xfrm>
            <a:off x="1808297" y="2791176"/>
            <a:ext cx="258659" cy="260245"/>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3" name="Freeform 21"/>
          <p:cNvSpPr>
            <a:spLocks/>
          </p:cNvSpPr>
          <p:nvPr/>
        </p:nvSpPr>
        <p:spPr bwMode="auto">
          <a:xfrm>
            <a:off x="1343347" y="2405568"/>
            <a:ext cx="395128" cy="39512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4" name="Freeform 22"/>
          <p:cNvSpPr>
            <a:spLocks/>
          </p:cNvSpPr>
          <p:nvPr/>
        </p:nvSpPr>
        <p:spPr bwMode="auto">
          <a:xfrm>
            <a:off x="3853759" y="2178646"/>
            <a:ext cx="431626" cy="987028"/>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5" name="Freeform 23"/>
          <p:cNvSpPr>
            <a:spLocks/>
          </p:cNvSpPr>
          <p:nvPr/>
        </p:nvSpPr>
        <p:spPr bwMode="auto">
          <a:xfrm>
            <a:off x="4280625" y="2178646"/>
            <a:ext cx="436387" cy="987028"/>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6" name="Oval 24"/>
          <p:cNvSpPr>
            <a:spLocks noChangeArrowheads="1"/>
          </p:cNvSpPr>
          <p:nvPr/>
        </p:nvSpPr>
        <p:spPr bwMode="auto">
          <a:xfrm>
            <a:off x="3853759" y="2023134"/>
            <a:ext cx="863252" cy="3110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7" name="Oval 25"/>
          <p:cNvSpPr>
            <a:spLocks noChangeArrowheads="1"/>
          </p:cNvSpPr>
          <p:nvPr/>
        </p:nvSpPr>
        <p:spPr bwMode="auto">
          <a:xfrm>
            <a:off x="3941038" y="2064392"/>
            <a:ext cx="688697" cy="206292"/>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8" name="Freeform 26"/>
          <p:cNvSpPr>
            <a:spLocks/>
          </p:cNvSpPr>
          <p:nvPr/>
        </p:nvSpPr>
        <p:spPr bwMode="auto">
          <a:xfrm>
            <a:off x="3941038" y="2064393"/>
            <a:ext cx="688697" cy="168207"/>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9" name="Freeform 27"/>
          <p:cNvSpPr>
            <a:spLocks noEditPoints="1"/>
          </p:cNvSpPr>
          <p:nvPr/>
        </p:nvSpPr>
        <p:spPr bwMode="auto">
          <a:xfrm>
            <a:off x="3971187" y="2527755"/>
            <a:ext cx="628396" cy="35387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0" name="Freeform 28"/>
          <p:cNvSpPr>
            <a:spLocks/>
          </p:cNvSpPr>
          <p:nvPr/>
        </p:nvSpPr>
        <p:spPr bwMode="auto">
          <a:xfrm>
            <a:off x="4050531" y="2591231"/>
            <a:ext cx="150752" cy="225335"/>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1" name="Freeform 29"/>
          <p:cNvSpPr>
            <a:spLocks/>
          </p:cNvSpPr>
          <p:nvPr/>
        </p:nvSpPr>
        <p:spPr bwMode="auto">
          <a:xfrm>
            <a:off x="4413921" y="2584883"/>
            <a:ext cx="87278" cy="8410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2" name="Freeform 30"/>
          <p:cNvSpPr>
            <a:spLocks/>
          </p:cNvSpPr>
          <p:nvPr/>
        </p:nvSpPr>
        <p:spPr bwMode="auto">
          <a:xfrm>
            <a:off x="4412334" y="2729286"/>
            <a:ext cx="103146" cy="9203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3" name="Freeform 31"/>
          <p:cNvSpPr>
            <a:spLocks/>
          </p:cNvSpPr>
          <p:nvPr/>
        </p:nvSpPr>
        <p:spPr bwMode="auto">
          <a:xfrm>
            <a:off x="3904539" y="4695408"/>
            <a:ext cx="760106" cy="22216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4" name="Freeform 32"/>
          <p:cNvSpPr>
            <a:spLocks noEditPoints="1"/>
          </p:cNvSpPr>
          <p:nvPr/>
        </p:nvSpPr>
        <p:spPr bwMode="auto">
          <a:xfrm>
            <a:off x="3704595" y="3844850"/>
            <a:ext cx="1163168" cy="850558"/>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5" name="Freeform 33"/>
          <p:cNvSpPr>
            <a:spLocks/>
          </p:cNvSpPr>
          <p:nvPr/>
        </p:nvSpPr>
        <p:spPr bwMode="auto">
          <a:xfrm>
            <a:off x="3791872" y="3933714"/>
            <a:ext cx="985440" cy="671242"/>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6" name="Freeform 34"/>
          <p:cNvSpPr>
            <a:spLocks/>
          </p:cNvSpPr>
          <p:nvPr/>
        </p:nvSpPr>
        <p:spPr bwMode="auto">
          <a:xfrm>
            <a:off x="3791872" y="3933714"/>
            <a:ext cx="985440" cy="671242"/>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7" name="Freeform 35"/>
          <p:cNvSpPr>
            <a:spLocks/>
          </p:cNvSpPr>
          <p:nvPr/>
        </p:nvSpPr>
        <p:spPr bwMode="auto">
          <a:xfrm>
            <a:off x="3704595" y="3844850"/>
            <a:ext cx="1091760" cy="850558"/>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8" name="Freeform 36"/>
          <p:cNvSpPr>
            <a:spLocks/>
          </p:cNvSpPr>
          <p:nvPr/>
        </p:nvSpPr>
        <p:spPr bwMode="auto">
          <a:xfrm>
            <a:off x="3791872" y="3933714"/>
            <a:ext cx="901337" cy="671242"/>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9" name="Rectangle 37"/>
          <p:cNvSpPr>
            <a:spLocks noChangeArrowheads="1"/>
          </p:cNvSpPr>
          <p:nvPr/>
        </p:nvSpPr>
        <p:spPr bwMode="auto">
          <a:xfrm>
            <a:off x="3904539" y="4847747"/>
            <a:ext cx="760106" cy="69822"/>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0" name="Oval 38"/>
          <p:cNvSpPr>
            <a:spLocks noChangeArrowheads="1"/>
          </p:cNvSpPr>
          <p:nvPr/>
        </p:nvSpPr>
        <p:spPr bwMode="auto">
          <a:xfrm>
            <a:off x="4264757" y="3876588"/>
            <a:ext cx="31737" cy="33324"/>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1" name="Freeform 39"/>
          <p:cNvSpPr>
            <a:spLocks/>
          </p:cNvSpPr>
          <p:nvPr/>
        </p:nvSpPr>
        <p:spPr bwMode="auto">
          <a:xfrm>
            <a:off x="4074334" y="4011470"/>
            <a:ext cx="418931" cy="245964"/>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2" name="Freeform 40"/>
          <p:cNvSpPr>
            <a:spLocks/>
          </p:cNvSpPr>
          <p:nvPr/>
        </p:nvSpPr>
        <p:spPr bwMode="auto">
          <a:xfrm>
            <a:off x="4045770" y="4178091"/>
            <a:ext cx="215813" cy="36815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3" name="Freeform 41"/>
          <p:cNvSpPr>
            <a:spLocks/>
          </p:cNvSpPr>
          <p:nvPr/>
        </p:nvSpPr>
        <p:spPr bwMode="auto">
          <a:xfrm>
            <a:off x="4307602" y="4179679"/>
            <a:ext cx="215813" cy="366565"/>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4" name="Freeform 42"/>
          <p:cNvSpPr>
            <a:spLocks/>
          </p:cNvSpPr>
          <p:nvPr/>
        </p:nvSpPr>
        <p:spPr bwMode="auto">
          <a:xfrm>
            <a:off x="1298917" y="4076532"/>
            <a:ext cx="1113975" cy="780736"/>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5" name="Freeform 43"/>
          <p:cNvSpPr>
            <a:spLocks/>
          </p:cNvSpPr>
          <p:nvPr/>
        </p:nvSpPr>
        <p:spPr bwMode="auto">
          <a:xfrm>
            <a:off x="1298917" y="3906737"/>
            <a:ext cx="1113975" cy="16979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6" name="Rectangle 44"/>
          <p:cNvSpPr>
            <a:spLocks noChangeArrowheads="1"/>
          </p:cNvSpPr>
          <p:nvPr/>
        </p:nvSpPr>
        <p:spPr bwMode="auto">
          <a:xfrm>
            <a:off x="1627395" y="4319322"/>
            <a:ext cx="206292" cy="125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7" name="Rectangle 45"/>
          <p:cNvSpPr>
            <a:spLocks noChangeArrowheads="1"/>
          </p:cNvSpPr>
          <p:nvPr/>
        </p:nvSpPr>
        <p:spPr bwMode="auto">
          <a:xfrm>
            <a:off x="1627395" y="4319322"/>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8" name="Rectangle 46"/>
          <p:cNvSpPr>
            <a:spLocks noChangeArrowheads="1"/>
          </p:cNvSpPr>
          <p:nvPr/>
        </p:nvSpPr>
        <p:spPr bwMode="auto">
          <a:xfrm>
            <a:off x="1627395" y="4154289"/>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9" name="Rectangle 47"/>
          <p:cNvSpPr>
            <a:spLocks noChangeArrowheads="1"/>
          </p:cNvSpPr>
          <p:nvPr/>
        </p:nvSpPr>
        <p:spPr bwMode="auto">
          <a:xfrm>
            <a:off x="1627395" y="4154289"/>
            <a:ext cx="206292" cy="12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0" name="Rectangle 48"/>
          <p:cNvSpPr>
            <a:spLocks noChangeArrowheads="1"/>
          </p:cNvSpPr>
          <p:nvPr/>
        </p:nvSpPr>
        <p:spPr bwMode="auto">
          <a:xfrm>
            <a:off x="1627395" y="4484356"/>
            <a:ext cx="206292" cy="12536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1" name="Rectangle 49"/>
          <p:cNvSpPr>
            <a:spLocks noChangeArrowheads="1"/>
          </p:cNvSpPr>
          <p:nvPr/>
        </p:nvSpPr>
        <p:spPr bwMode="auto">
          <a:xfrm>
            <a:off x="1627395" y="4484356"/>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2" name="Rectangle 50"/>
          <p:cNvSpPr>
            <a:spLocks noChangeArrowheads="1"/>
          </p:cNvSpPr>
          <p:nvPr/>
        </p:nvSpPr>
        <p:spPr bwMode="auto">
          <a:xfrm>
            <a:off x="1874946" y="4484356"/>
            <a:ext cx="206292" cy="12536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3" name="Rectangle 51"/>
          <p:cNvSpPr>
            <a:spLocks noChangeArrowheads="1"/>
          </p:cNvSpPr>
          <p:nvPr/>
        </p:nvSpPr>
        <p:spPr bwMode="auto">
          <a:xfrm>
            <a:off x="1874946" y="4319322"/>
            <a:ext cx="206292" cy="125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4" name="Rectangle 52"/>
          <p:cNvSpPr>
            <a:spLocks noChangeArrowheads="1"/>
          </p:cNvSpPr>
          <p:nvPr/>
        </p:nvSpPr>
        <p:spPr bwMode="auto">
          <a:xfrm>
            <a:off x="1874946" y="4319322"/>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5" name="Rectangle 53"/>
          <p:cNvSpPr>
            <a:spLocks noChangeArrowheads="1"/>
          </p:cNvSpPr>
          <p:nvPr/>
        </p:nvSpPr>
        <p:spPr bwMode="auto">
          <a:xfrm>
            <a:off x="1874946" y="4154289"/>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6" name="Rectangle 54"/>
          <p:cNvSpPr>
            <a:spLocks noChangeArrowheads="1"/>
          </p:cNvSpPr>
          <p:nvPr/>
        </p:nvSpPr>
        <p:spPr bwMode="auto">
          <a:xfrm>
            <a:off x="1874946" y="4154289"/>
            <a:ext cx="206292" cy="12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7" name="Rectangle 55"/>
          <p:cNvSpPr>
            <a:spLocks noChangeArrowheads="1"/>
          </p:cNvSpPr>
          <p:nvPr/>
        </p:nvSpPr>
        <p:spPr bwMode="auto">
          <a:xfrm>
            <a:off x="1381432" y="4154289"/>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8" name="Rectangle 56"/>
          <p:cNvSpPr>
            <a:spLocks noChangeArrowheads="1"/>
          </p:cNvSpPr>
          <p:nvPr/>
        </p:nvSpPr>
        <p:spPr bwMode="auto">
          <a:xfrm>
            <a:off x="1381432" y="4154289"/>
            <a:ext cx="206292" cy="12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9" name="Rectangle 57"/>
          <p:cNvSpPr>
            <a:spLocks noChangeArrowheads="1"/>
          </p:cNvSpPr>
          <p:nvPr/>
        </p:nvSpPr>
        <p:spPr bwMode="auto">
          <a:xfrm>
            <a:off x="1381432" y="4319322"/>
            <a:ext cx="206292" cy="125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0" name="Rectangle 58"/>
          <p:cNvSpPr>
            <a:spLocks noChangeArrowheads="1"/>
          </p:cNvSpPr>
          <p:nvPr/>
        </p:nvSpPr>
        <p:spPr bwMode="auto">
          <a:xfrm>
            <a:off x="1381432" y="4319322"/>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1" name="Rectangle 59"/>
          <p:cNvSpPr>
            <a:spLocks noChangeArrowheads="1"/>
          </p:cNvSpPr>
          <p:nvPr/>
        </p:nvSpPr>
        <p:spPr bwMode="auto">
          <a:xfrm>
            <a:off x="1381432" y="4484356"/>
            <a:ext cx="206292" cy="12536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2" name="Rectangle 60"/>
          <p:cNvSpPr>
            <a:spLocks noChangeArrowheads="1"/>
          </p:cNvSpPr>
          <p:nvPr/>
        </p:nvSpPr>
        <p:spPr bwMode="auto">
          <a:xfrm>
            <a:off x="1381432" y="4484356"/>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3" name="Rectangle 61"/>
          <p:cNvSpPr>
            <a:spLocks noChangeArrowheads="1"/>
          </p:cNvSpPr>
          <p:nvPr/>
        </p:nvSpPr>
        <p:spPr bwMode="auto">
          <a:xfrm>
            <a:off x="1381432" y="4650976"/>
            <a:ext cx="206292" cy="122188"/>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4" name="Rectangle 62"/>
          <p:cNvSpPr>
            <a:spLocks noChangeArrowheads="1"/>
          </p:cNvSpPr>
          <p:nvPr/>
        </p:nvSpPr>
        <p:spPr bwMode="auto">
          <a:xfrm>
            <a:off x="1381432" y="4650976"/>
            <a:ext cx="206292" cy="12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5" name="Rectangle 63"/>
          <p:cNvSpPr>
            <a:spLocks noChangeArrowheads="1"/>
          </p:cNvSpPr>
          <p:nvPr/>
        </p:nvSpPr>
        <p:spPr bwMode="auto">
          <a:xfrm>
            <a:off x="1627395" y="4650976"/>
            <a:ext cx="206292" cy="122188"/>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6" name="Rectangle 64"/>
          <p:cNvSpPr>
            <a:spLocks noChangeArrowheads="1"/>
          </p:cNvSpPr>
          <p:nvPr/>
        </p:nvSpPr>
        <p:spPr bwMode="auto">
          <a:xfrm>
            <a:off x="1874946" y="4650976"/>
            <a:ext cx="206292" cy="122188"/>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7" name="Rectangle 65"/>
          <p:cNvSpPr>
            <a:spLocks noChangeArrowheads="1"/>
          </p:cNvSpPr>
          <p:nvPr/>
        </p:nvSpPr>
        <p:spPr bwMode="auto">
          <a:xfrm>
            <a:off x="2124083" y="4484356"/>
            <a:ext cx="206292" cy="12536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8" name="Rectangle 66"/>
          <p:cNvSpPr>
            <a:spLocks noChangeArrowheads="1"/>
          </p:cNvSpPr>
          <p:nvPr/>
        </p:nvSpPr>
        <p:spPr bwMode="auto">
          <a:xfrm>
            <a:off x="2124083" y="4319322"/>
            <a:ext cx="206292" cy="125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9" name="Rectangle 67"/>
          <p:cNvSpPr>
            <a:spLocks noChangeArrowheads="1"/>
          </p:cNvSpPr>
          <p:nvPr/>
        </p:nvSpPr>
        <p:spPr bwMode="auto">
          <a:xfrm>
            <a:off x="2124083" y="4154289"/>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0" name="Rectangle 68"/>
          <p:cNvSpPr>
            <a:spLocks noChangeArrowheads="1"/>
          </p:cNvSpPr>
          <p:nvPr/>
        </p:nvSpPr>
        <p:spPr bwMode="auto">
          <a:xfrm>
            <a:off x="2124083" y="4650976"/>
            <a:ext cx="206292" cy="122188"/>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1" name="Freeform 69"/>
          <p:cNvSpPr>
            <a:spLocks noEditPoints="1"/>
          </p:cNvSpPr>
          <p:nvPr/>
        </p:nvSpPr>
        <p:spPr bwMode="auto">
          <a:xfrm>
            <a:off x="1333826" y="3906737"/>
            <a:ext cx="937834"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2" name="Freeform 70"/>
          <p:cNvSpPr>
            <a:spLocks/>
          </p:cNvSpPr>
          <p:nvPr/>
        </p:nvSpPr>
        <p:spPr bwMode="auto">
          <a:xfrm>
            <a:off x="1594073" y="3906737"/>
            <a:ext cx="36497"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3" name="Freeform 71"/>
          <p:cNvSpPr>
            <a:spLocks/>
          </p:cNvSpPr>
          <p:nvPr/>
        </p:nvSpPr>
        <p:spPr bwMode="auto">
          <a:xfrm>
            <a:off x="1337000" y="4857267"/>
            <a:ext cx="55541"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4" name="Freeform 72"/>
          <p:cNvSpPr>
            <a:spLocks noEditPoints="1"/>
          </p:cNvSpPr>
          <p:nvPr/>
        </p:nvSpPr>
        <p:spPr bwMode="auto">
          <a:xfrm>
            <a:off x="1298916" y="4076532"/>
            <a:ext cx="814059" cy="780736"/>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5" name="Freeform 73"/>
          <p:cNvSpPr>
            <a:spLocks/>
          </p:cNvSpPr>
          <p:nvPr/>
        </p:nvSpPr>
        <p:spPr bwMode="auto">
          <a:xfrm>
            <a:off x="1298917" y="3906737"/>
            <a:ext cx="969571" cy="16979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6" name="Freeform 74"/>
          <p:cNvSpPr>
            <a:spLocks/>
          </p:cNvSpPr>
          <p:nvPr/>
        </p:nvSpPr>
        <p:spPr bwMode="auto">
          <a:xfrm>
            <a:off x="1627395" y="4319322"/>
            <a:ext cx="206292" cy="125362"/>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7" name="Freeform 75"/>
          <p:cNvSpPr>
            <a:spLocks/>
          </p:cNvSpPr>
          <p:nvPr/>
        </p:nvSpPr>
        <p:spPr bwMode="auto">
          <a:xfrm>
            <a:off x="1627395" y="4319322"/>
            <a:ext cx="206292" cy="125362"/>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8" name="Rectangle 76"/>
          <p:cNvSpPr>
            <a:spLocks noChangeArrowheads="1"/>
          </p:cNvSpPr>
          <p:nvPr/>
        </p:nvSpPr>
        <p:spPr bwMode="auto">
          <a:xfrm>
            <a:off x="1627395" y="4154289"/>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9" name="Rectangle 77"/>
          <p:cNvSpPr>
            <a:spLocks noChangeArrowheads="1"/>
          </p:cNvSpPr>
          <p:nvPr/>
        </p:nvSpPr>
        <p:spPr bwMode="auto">
          <a:xfrm>
            <a:off x="1627395" y="4154289"/>
            <a:ext cx="206292" cy="12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0" name="Freeform 78"/>
          <p:cNvSpPr>
            <a:spLocks/>
          </p:cNvSpPr>
          <p:nvPr/>
        </p:nvSpPr>
        <p:spPr bwMode="auto">
          <a:xfrm>
            <a:off x="1627396" y="4484357"/>
            <a:ext cx="107907" cy="115841"/>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1" name="Freeform 79"/>
          <p:cNvSpPr>
            <a:spLocks/>
          </p:cNvSpPr>
          <p:nvPr/>
        </p:nvSpPr>
        <p:spPr bwMode="auto">
          <a:xfrm>
            <a:off x="1627396" y="4484357"/>
            <a:ext cx="107907" cy="115841"/>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2" name="Freeform 80"/>
          <p:cNvSpPr>
            <a:spLocks/>
          </p:cNvSpPr>
          <p:nvPr/>
        </p:nvSpPr>
        <p:spPr bwMode="auto">
          <a:xfrm>
            <a:off x="1874947" y="4319323"/>
            <a:ext cx="12695" cy="12695"/>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3" name="Freeform 81"/>
          <p:cNvSpPr>
            <a:spLocks/>
          </p:cNvSpPr>
          <p:nvPr/>
        </p:nvSpPr>
        <p:spPr bwMode="auto">
          <a:xfrm>
            <a:off x="1874947" y="4319323"/>
            <a:ext cx="12695" cy="12695"/>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4" name="Freeform 82"/>
          <p:cNvSpPr>
            <a:spLocks/>
          </p:cNvSpPr>
          <p:nvPr/>
        </p:nvSpPr>
        <p:spPr bwMode="auto">
          <a:xfrm>
            <a:off x="1874946" y="4154289"/>
            <a:ext cx="165034" cy="123775"/>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5" name="Freeform 83"/>
          <p:cNvSpPr>
            <a:spLocks/>
          </p:cNvSpPr>
          <p:nvPr/>
        </p:nvSpPr>
        <p:spPr bwMode="auto">
          <a:xfrm>
            <a:off x="1874946" y="4154289"/>
            <a:ext cx="165034" cy="123775"/>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6" name="Rectangle 84"/>
          <p:cNvSpPr>
            <a:spLocks noChangeArrowheads="1"/>
          </p:cNvSpPr>
          <p:nvPr/>
        </p:nvSpPr>
        <p:spPr bwMode="auto">
          <a:xfrm>
            <a:off x="1381432" y="4154289"/>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7" name="Rectangle 85"/>
          <p:cNvSpPr>
            <a:spLocks noChangeArrowheads="1"/>
          </p:cNvSpPr>
          <p:nvPr/>
        </p:nvSpPr>
        <p:spPr bwMode="auto">
          <a:xfrm>
            <a:off x="1381432" y="4154289"/>
            <a:ext cx="206292" cy="12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8" name="Rectangle 86"/>
          <p:cNvSpPr>
            <a:spLocks noChangeArrowheads="1"/>
          </p:cNvSpPr>
          <p:nvPr/>
        </p:nvSpPr>
        <p:spPr bwMode="auto">
          <a:xfrm>
            <a:off x="1381432" y="4319322"/>
            <a:ext cx="206292" cy="125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9" name="Rectangle 87"/>
          <p:cNvSpPr>
            <a:spLocks noChangeArrowheads="1"/>
          </p:cNvSpPr>
          <p:nvPr/>
        </p:nvSpPr>
        <p:spPr bwMode="auto">
          <a:xfrm>
            <a:off x="1381432" y="4319322"/>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90" name="Rectangle 88"/>
          <p:cNvSpPr>
            <a:spLocks noChangeArrowheads="1"/>
          </p:cNvSpPr>
          <p:nvPr/>
        </p:nvSpPr>
        <p:spPr bwMode="auto">
          <a:xfrm>
            <a:off x="1381432" y="4484356"/>
            <a:ext cx="206292" cy="125362"/>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91" name="Rectangle 89"/>
          <p:cNvSpPr>
            <a:spLocks noChangeArrowheads="1"/>
          </p:cNvSpPr>
          <p:nvPr/>
        </p:nvSpPr>
        <p:spPr bwMode="auto">
          <a:xfrm>
            <a:off x="1381432" y="4484356"/>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92" name="Freeform 90"/>
          <p:cNvSpPr>
            <a:spLocks/>
          </p:cNvSpPr>
          <p:nvPr/>
        </p:nvSpPr>
        <p:spPr bwMode="auto">
          <a:xfrm>
            <a:off x="1381433" y="4650976"/>
            <a:ext cx="201531" cy="122188"/>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93" name="Freeform 91"/>
          <p:cNvSpPr>
            <a:spLocks/>
          </p:cNvSpPr>
          <p:nvPr/>
        </p:nvSpPr>
        <p:spPr bwMode="auto">
          <a:xfrm>
            <a:off x="1381433" y="4650976"/>
            <a:ext cx="201531" cy="122188"/>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94" name="Rectangle 92"/>
          <p:cNvSpPr>
            <a:spLocks noChangeArrowheads="1"/>
          </p:cNvSpPr>
          <p:nvPr/>
        </p:nvSpPr>
        <p:spPr bwMode="auto">
          <a:xfrm>
            <a:off x="2360525" y="3549694"/>
            <a:ext cx="572857" cy="21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38"/>
            <a:r>
              <a:rPr lang="en-US" altLang="en-US" sz="1400" b="1">
                <a:latin typeface="Segoe UI Semibold" panose="020B0702040204020203" pitchFamily="34" charset="0"/>
              </a:rPr>
              <a:t>RESOU</a:t>
            </a:r>
            <a:endParaRPr lang="en-US" altLang="en-US" sz="1799"/>
          </a:p>
        </p:txBody>
      </p:sp>
      <p:sp>
        <p:nvSpPr>
          <p:cNvPr id="95" name="Rectangle 93"/>
          <p:cNvSpPr>
            <a:spLocks noChangeArrowheads="1"/>
          </p:cNvSpPr>
          <p:nvPr/>
        </p:nvSpPr>
        <p:spPr bwMode="auto">
          <a:xfrm>
            <a:off x="2917512" y="3549694"/>
            <a:ext cx="114254" cy="21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38"/>
            <a:r>
              <a:rPr lang="en-US" altLang="en-US" sz="1400" b="1" dirty="0">
                <a:latin typeface="Segoe UI Semibold" panose="020B0702040204020203" pitchFamily="34" charset="0"/>
              </a:rPr>
              <a:t>R</a:t>
            </a:r>
            <a:endParaRPr lang="en-US" altLang="en-US" sz="1799" dirty="0"/>
          </a:p>
        </p:txBody>
      </p:sp>
      <p:sp>
        <p:nvSpPr>
          <p:cNvPr id="96" name="Rectangle 94"/>
          <p:cNvSpPr>
            <a:spLocks noChangeArrowheads="1"/>
          </p:cNvSpPr>
          <p:nvPr/>
        </p:nvSpPr>
        <p:spPr bwMode="auto">
          <a:xfrm>
            <a:off x="3025419" y="3549694"/>
            <a:ext cx="385607" cy="21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38"/>
            <a:r>
              <a:rPr lang="en-US" altLang="en-US" sz="1400" b="1" dirty="0">
                <a:latin typeface="Segoe UI Semibold" panose="020B0702040204020203" pitchFamily="34" charset="0"/>
              </a:rPr>
              <a:t>CE G</a:t>
            </a:r>
            <a:endParaRPr lang="en-US" altLang="en-US" sz="1799" dirty="0"/>
          </a:p>
        </p:txBody>
      </p:sp>
      <p:sp>
        <p:nvSpPr>
          <p:cNvPr id="97" name="Rectangle 95"/>
          <p:cNvSpPr>
            <a:spLocks noChangeArrowheads="1"/>
          </p:cNvSpPr>
          <p:nvPr/>
        </p:nvSpPr>
        <p:spPr bwMode="auto">
          <a:xfrm>
            <a:off x="3399917" y="3549694"/>
            <a:ext cx="114254" cy="21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38"/>
            <a:r>
              <a:rPr lang="en-US" altLang="en-US" sz="1400" b="1">
                <a:latin typeface="Segoe UI Semibold" panose="020B0702040204020203" pitchFamily="34" charset="0"/>
              </a:rPr>
              <a:t>R</a:t>
            </a:r>
            <a:endParaRPr lang="en-US" altLang="en-US" sz="1799"/>
          </a:p>
        </p:txBody>
      </p:sp>
      <p:sp>
        <p:nvSpPr>
          <p:cNvPr id="98" name="Rectangle 96"/>
          <p:cNvSpPr>
            <a:spLocks noChangeArrowheads="1"/>
          </p:cNvSpPr>
          <p:nvPr/>
        </p:nvSpPr>
        <p:spPr bwMode="auto">
          <a:xfrm>
            <a:off x="3507824" y="3549694"/>
            <a:ext cx="372912" cy="21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38"/>
            <a:r>
              <a:rPr lang="en-US" altLang="en-US" sz="1400" b="1" dirty="0">
                <a:latin typeface="Segoe UI Semibold" panose="020B0702040204020203" pitchFamily="34" charset="0"/>
              </a:rPr>
              <a:t>OUP</a:t>
            </a:r>
            <a:endParaRPr lang="en-US" altLang="en-US" sz="1799" dirty="0"/>
          </a:p>
        </p:txBody>
      </p:sp>
      <p:sp>
        <p:nvSpPr>
          <p:cNvPr id="99" name="Freeform 97"/>
          <p:cNvSpPr>
            <a:spLocks/>
          </p:cNvSpPr>
          <p:nvPr/>
        </p:nvSpPr>
        <p:spPr bwMode="auto">
          <a:xfrm>
            <a:off x="2754067" y="2254815"/>
            <a:ext cx="142817" cy="25390"/>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0" name="Freeform 98"/>
          <p:cNvSpPr>
            <a:spLocks/>
          </p:cNvSpPr>
          <p:nvPr/>
        </p:nvSpPr>
        <p:spPr bwMode="auto">
          <a:xfrm>
            <a:off x="2754066" y="2254815"/>
            <a:ext cx="44432" cy="25390"/>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1" name="Freeform 99"/>
          <p:cNvSpPr>
            <a:spLocks/>
          </p:cNvSpPr>
          <p:nvPr/>
        </p:nvSpPr>
        <p:spPr bwMode="auto">
          <a:xfrm>
            <a:off x="2819128" y="2254815"/>
            <a:ext cx="12695" cy="25390"/>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2" name="Freeform 100"/>
          <p:cNvSpPr>
            <a:spLocks/>
          </p:cNvSpPr>
          <p:nvPr/>
        </p:nvSpPr>
        <p:spPr bwMode="auto">
          <a:xfrm>
            <a:off x="2852451" y="2254815"/>
            <a:ext cx="44432" cy="25390"/>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3" name="Freeform 101"/>
          <p:cNvSpPr>
            <a:spLocks/>
          </p:cNvSpPr>
          <p:nvPr/>
        </p:nvSpPr>
        <p:spPr bwMode="auto">
          <a:xfrm>
            <a:off x="2795323" y="2254815"/>
            <a:ext cx="25390" cy="25390"/>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4" name="Freeform 102"/>
          <p:cNvSpPr>
            <a:spLocks/>
          </p:cNvSpPr>
          <p:nvPr/>
        </p:nvSpPr>
        <p:spPr bwMode="auto">
          <a:xfrm>
            <a:off x="2695351" y="2224665"/>
            <a:ext cx="120602" cy="87278"/>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5" name="Freeform 103"/>
          <p:cNvSpPr>
            <a:spLocks/>
          </p:cNvSpPr>
          <p:nvPr/>
        </p:nvSpPr>
        <p:spPr bwMode="auto">
          <a:xfrm>
            <a:off x="2830236" y="2254815"/>
            <a:ext cx="26977" cy="25390"/>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6" name="Freeform 104"/>
          <p:cNvSpPr>
            <a:spLocks/>
          </p:cNvSpPr>
          <p:nvPr/>
        </p:nvSpPr>
        <p:spPr bwMode="auto">
          <a:xfrm>
            <a:off x="2836583" y="2224665"/>
            <a:ext cx="122188" cy="87278"/>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7" name="Freeform 105"/>
          <p:cNvSpPr>
            <a:spLocks noEditPoints="1"/>
          </p:cNvSpPr>
          <p:nvPr/>
        </p:nvSpPr>
        <p:spPr bwMode="auto">
          <a:xfrm>
            <a:off x="2647745" y="2089781"/>
            <a:ext cx="357044" cy="357044"/>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 name="TextBox 3"/>
          <p:cNvSpPr txBox="1"/>
          <p:nvPr/>
        </p:nvSpPr>
        <p:spPr>
          <a:xfrm>
            <a:off x="10043669" y="6511831"/>
            <a:ext cx="2224666" cy="615377"/>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latin typeface="+mj-lt"/>
              </a:rPr>
              <a:t>*and only one</a:t>
            </a:r>
          </a:p>
        </p:txBody>
      </p:sp>
    </p:spTree>
    <p:extLst>
      <p:ext uri="{BB962C8B-B14F-4D97-AF65-F5344CB8AC3E}">
        <p14:creationId xmlns:p14="http://schemas.microsoft.com/office/powerpoint/2010/main" val="233121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0362" y="976806"/>
            <a:ext cx="5767226" cy="957215"/>
          </a:xfrm>
        </p:spPr>
        <p:txBody>
          <a:bodyPr/>
          <a:lstStyle/>
          <a:p>
            <a:r>
              <a:rPr lang="en-US" b="1" dirty="0"/>
              <a:t>Resource Tags</a:t>
            </a:r>
            <a:endParaRPr lang="en-US" dirty="0"/>
          </a:p>
        </p:txBody>
      </p:sp>
      <p:sp>
        <p:nvSpPr>
          <p:cNvPr id="3" name="Content Placeholder 2"/>
          <p:cNvSpPr>
            <a:spLocks noGrp="1"/>
          </p:cNvSpPr>
          <p:nvPr>
            <p:ph idx="4294967295"/>
          </p:nvPr>
        </p:nvSpPr>
        <p:spPr>
          <a:xfrm>
            <a:off x="5891169" y="2171728"/>
            <a:ext cx="5767225" cy="4547860"/>
          </a:xfrm>
          <a:prstGeom prst="rect">
            <a:avLst/>
          </a:prstGeom>
        </p:spPr>
        <p:txBody>
          <a:bodyPr>
            <a:noAutofit/>
          </a:bodyPr>
          <a:lstStyle/>
          <a:p>
            <a:pPr lvl="0">
              <a:lnSpc>
                <a:spcPct val="100000"/>
              </a:lnSpc>
            </a:pPr>
            <a:r>
              <a:rPr lang="en-US" sz="2352" dirty="0">
                <a:latin typeface="+mj-lt"/>
              </a:rPr>
              <a:t>Name-value pairs assigned to resources or resource groups</a:t>
            </a:r>
          </a:p>
          <a:p>
            <a:pPr marL="0" indent="0">
              <a:buNone/>
            </a:pPr>
            <a:endParaRPr lang="en-US" sz="2352" dirty="0">
              <a:latin typeface="+mj-lt"/>
            </a:endParaRPr>
          </a:p>
          <a:p>
            <a:pPr lvl="0">
              <a:lnSpc>
                <a:spcPct val="100000"/>
              </a:lnSpc>
            </a:pPr>
            <a:r>
              <a:rPr lang="en-US" sz="2352" dirty="0">
                <a:latin typeface="+mj-lt"/>
              </a:rPr>
              <a:t>Subscription-wide taxonomy</a:t>
            </a:r>
          </a:p>
          <a:p>
            <a:pPr lvl="0">
              <a:lnSpc>
                <a:spcPct val="100000"/>
              </a:lnSpc>
            </a:pPr>
            <a:endParaRPr lang="en-US" sz="2352" dirty="0">
              <a:latin typeface="+mj-lt"/>
            </a:endParaRPr>
          </a:p>
          <a:p>
            <a:pPr lvl="0">
              <a:lnSpc>
                <a:spcPct val="100000"/>
              </a:lnSpc>
            </a:pPr>
            <a:r>
              <a:rPr lang="en-US" sz="2352" dirty="0">
                <a:latin typeface="+mj-lt"/>
              </a:rPr>
              <a:t>Each resource can have up to 15 tags</a:t>
            </a:r>
          </a:p>
        </p:txBody>
      </p:sp>
      <p:pic>
        <p:nvPicPr>
          <p:cNvPr id="4" name="Picture 3"/>
          <p:cNvPicPr>
            <a:picLocks noChangeAspect="1"/>
          </p:cNvPicPr>
          <p:nvPr/>
        </p:nvPicPr>
        <p:blipFill>
          <a:blip r:embed="rId3"/>
          <a:stretch>
            <a:fillRect/>
          </a:stretch>
        </p:blipFill>
        <p:spPr>
          <a:xfrm>
            <a:off x="567899" y="1118392"/>
            <a:ext cx="4990945" cy="4859074"/>
          </a:xfrm>
          <a:prstGeom prst="rect">
            <a:avLst/>
          </a:prstGeom>
        </p:spPr>
      </p:pic>
      <p:sp>
        <p:nvSpPr>
          <p:cNvPr id="5" name="TextBox 4"/>
          <p:cNvSpPr txBox="1"/>
          <p:nvPr/>
        </p:nvSpPr>
        <p:spPr>
          <a:xfrm>
            <a:off x="3704568" y="1285347"/>
            <a:ext cx="557493" cy="778242"/>
          </a:xfrm>
          <a:prstGeom prst="rect">
            <a:avLst/>
          </a:prstGeom>
          <a:noFill/>
        </p:spPr>
        <p:txBody>
          <a:bodyPr wrap="none" lIns="179238" tIns="143391" rIns="179238" bIns="143391" rtlCol="0">
            <a:spAutoFit/>
          </a:bodyPr>
          <a:lstStyle/>
          <a:p>
            <a:pPr>
              <a:lnSpc>
                <a:spcPct val="90000"/>
              </a:lnSpc>
              <a:spcAft>
                <a:spcPts val="588"/>
              </a:spcAft>
            </a:pPr>
            <a:r>
              <a:rPr lang="en-US" sz="3528" dirty="0">
                <a:gradFill>
                  <a:gsLst>
                    <a:gs pos="2917">
                      <a:schemeClr val="tx1"/>
                    </a:gs>
                    <a:gs pos="30000">
                      <a:schemeClr val="tx1"/>
                    </a:gs>
                  </a:gsLst>
                  <a:lin ang="5400000" scaled="0"/>
                </a:gradFill>
                <a:latin typeface="+mj-lt"/>
              </a:rPr>
              <a:t>x</a:t>
            </a:r>
          </a:p>
        </p:txBody>
      </p:sp>
    </p:spTree>
    <p:extLst>
      <p:ext uri="{BB962C8B-B14F-4D97-AF65-F5344CB8AC3E}">
        <p14:creationId xmlns:p14="http://schemas.microsoft.com/office/powerpoint/2010/main" val="82696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7900" y="1287001"/>
            <a:ext cx="10380883" cy="575713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r" defTabSz="91385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169987" y="390527"/>
            <a:ext cx="8278813" cy="689111"/>
          </a:xfrm>
        </p:spPr>
        <p:txBody>
          <a:bodyPr>
            <a:normAutofit fontScale="90000"/>
          </a:bodyPr>
          <a:lstStyle/>
          <a:p>
            <a:r>
              <a:rPr lang="en-US" dirty="0"/>
              <a:t>Role-based access control</a:t>
            </a:r>
          </a:p>
        </p:txBody>
      </p:sp>
      <p:pic>
        <p:nvPicPr>
          <p:cNvPr id="5" name="Picture 4"/>
          <p:cNvPicPr>
            <a:picLocks noChangeAspect="1"/>
          </p:cNvPicPr>
          <p:nvPr/>
        </p:nvPicPr>
        <p:blipFill>
          <a:blip r:embed="rId3"/>
          <a:stretch>
            <a:fillRect/>
          </a:stretch>
        </p:blipFill>
        <p:spPr>
          <a:xfrm>
            <a:off x="717265" y="1491804"/>
            <a:ext cx="10082153" cy="5261876"/>
          </a:xfrm>
          <a:prstGeom prst="rect">
            <a:avLst/>
          </a:prstGeom>
        </p:spPr>
      </p:pic>
    </p:spTree>
    <p:extLst>
      <p:ext uri="{BB962C8B-B14F-4D97-AF65-F5344CB8AC3E}">
        <p14:creationId xmlns:p14="http://schemas.microsoft.com/office/powerpoint/2010/main" val="248614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290320" y="229493"/>
            <a:ext cx="10898505" cy="952376"/>
          </a:xfrm>
          <a:prstGeom prst="rect">
            <a:avLst/>
          </a:prstGeom>
          <a:solidFill>
            <a:schemeClr val="bg1"/>
          </a:solidFill>
          <a:ln w="12700" cap="flat" cmpd="sng" algn="ctr">
            <a:noFill/>
            <a:prstDash val="solid"/>
            <a:miter lim="800000"/>
          </a:ln>
          <a:effectLst/>
        </p:spPr>
        <p:txBody>
          <a:bodyPr rtlCol="0" anchor="ctr"/>
          <a:lstStyle/>
          <a:p>
            <a:pPr algn="ctr" defTabSz="914126">
              <a:defRPr/>
            </a:pPr>
            <a:endParaRPr lang="en-US" sz="1799" kern="0" dirty="0">
              <a:solidFill>
                <a:prstClr val="white"/>
              </a:solidFill>
              <a:latin typeface="Calibri" panose="020F0502020204030204"/>
            </a:endParaRPr>
          </a:p>
        </p:txBody>
      </p:sp>
      <p:sp>
        <p:nvSpPr>
          <p:cNvPr id="13" name="Title 2"/>
          <p:cNvSpPr txBox="1">
            <a:spLocks/>
          </p:cNvSpPr>
          <p:nvPr/>
        </p:nvSpPr>
        <p:spPr>
          <a:xfrm>
            <a:off x="3801770" y="476985"/>
            <a:ext cx="4433161" cy="95267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defRPr/>
            </a:pPr>
            <a:r>
              <a:rPr lang="en-US" sz="3600" cap="all" dirty="0">
                <a:solidFill>
                  <a:srgbClr val="262626"/>
                </a:solidFill>
                <a:latin typeface="Segoe UI Light" panose="020B0502040204020203" pitchFamily="34" charset="0"/>
                <a:ea typeface="Abyssinica SIL" panose="02000603020000020004" pitchFamily="2" charset="0"/>
                <a:cs typeface="Segoe UI Light" panose="020B0502040204020203" pitchFamily="34" charset="0"/>
              </a:rPr>
              <a:t>AUDIT LOGS</a:t>
            </a:r>
          </a:p>
        </p:txBody>
      </p:sp>
      <p:pic>
        <p:nvPicPr>
          <p:cNvPr id="12" name="Picture 11"/>
          <p:cNvPicPr>
            <a:picLocks noChangeAspect="1"/>
          </p:cNvPicPr>
          <p:nvPr/>
        </p:nvPicPr>
        <p:blipFill rotWithShape="1">
          <a:blip r:embed="rId3"/>
          <a:srcRect l="454"/>
          <a:stretch/>
        </p:blipFill>
        <p:spPr>
          <a:xfrm>
            <a:off x="1706880" y="977622"/>
            <a:ext cx="8125451" cy="5741448"/>
          </a:xfrm>
          <a:prstGeom prst="rect">
            <a:avLst/>
          </a:prstGeom>
        </p:spPr>
      </p:pic>
    </p:spTree>
    <p:extLst>
      <p:ext uri="{BB962C8B-B14F-4D97-AF65-F5344CB8AC3E}">
        <p14:creationId xmlns:p14="http://schemas.microsoft.com/office/powerpoint/2010/main" val="50407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6960" y="229493"/>
            <a:ext cx="11111865" cy="952376"/>
          </a:xfrm>
          <a:prstGeom prst="rect">
            <a:avLst/>
          </a:prstGeom>
          <a:solidFill>
            <a:schemeClr val="bg1"/>
          </a:solidFill>
          <a:ln w="12700" cap="flat" cmpd="sng" algn="ctr">
            <a:noFill/>
            <a:prstDash val="solid"/>
            <a:miter lim="800000"/>
          </a:ln>
          <a:effectLst/>
        </p:spPr>
        <p:txBody>
          <a:bodyPr rtlCol="0" anchor="ctr"/>
          <a:lstStyle/>
          <a:p>
            <a:pPr algn="ctr" defTabSz="914126">
              <a:defRPr/>
            </a:pPr>
            <a:endParaRPr lang="en-US" sz="1799" kern="0" dirty="0">
              <a:solidFill>
                <a:prstClr val="white"/>
              </a:solidFill>
              <a:latin typeface="Calibri" panose="020F0502020204030204"/>
            </a:endParaRPr>
          </a:p>
        </p:txBody>
      </p:sp>
      <p:sp>
        <p:nvSpPr>
          <p:cNvPr id="118" name="Isosceles Triangle 117"/>
          <p:cNvSpPr/>
          <p:nvPr/>
        </p:nvSpPr>
        <p:spPr>
          <a:xfrm rot="10800000">
            <a:off x="11232977" y="1034231"/>
            <a:ext cx="458695" cy="395426"/>
          </a:xfrm>
          <a:prstGeom prst="triangle">
            <a:avLst/>
          </a:prstGeom>
          <a:solidFill>
            <a:srgbClr val="FEC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kern="0">
              <a:solidFill>
                <a:sysClr val="windowText" lastClr="000000"/>
              </a:solidFill>
            </a:endParaRPr>
          </a:p>
        </p:txBody>
      </p:sp>
      <p:sp>
        <p:nvSpPr>
          <p:cNvPr id="13" name="Title 2"/>
          <p:cNvSpPr txBox="1">
            <a:spLocks/>
          </p:cNvSpPr>
          <p:nvPr/>
        </p:nvSpPr>
        <p:spPr>
          <a:xfrm>
            <a:off x="1473200" y="229197"/>
            <a:ext cx="6217920" cy="95267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defRPr/>
            </a:pPr>
            <a:r>
              <a:rPr lang="en-US" sz="3600" cap="all" dirty="0">
                <a:solidFill>
                  <a:srgbClr val="262626"/>
                </a:solidFill>
                <a:latin typeface="Segoe UI Light" panose="020B0502040204020203" pitchFamily="34" charset="0"/>
                <a:ea typeface="Abyssinica SIL" panose="02000603020000020004" pitchFamily="2" charset="0"/>
                <a:cs typeface="Segoe UI Light" panose="020B0502040204020203" pitchFamily="34" charset="0"/>
              </a:rPr>
              <a:t>Resource Locks</a:t>
            </a:r>
          </a:p>
        </p:txBody>
      </p:sp>
      <p:pic>
        <p:nvPicPr>
          <p:cNvPr id="3" name="Picture 2"/>
          <p:cNvPicPr>
            <a:picLocks noChangeAspect="1"/>
          </p:cNvPicPr>
          <p:nvPr/>
        </p:nvPicPr>
        <p:blipFill>
          <a:blip r:embed="rId3"/>
          <a:stretch>
            <a:fillRect/>
          </a:stretch>
        </p:blipFill>
        <p:spPr>
          <a:xfrm>
            <a:off x="1065309" y="1034232"/>
            <a:ext cx="9417692" cy="5814052"/>
          </a:xfrm>
          <a:prstGeom prst="rect">
            <a:avLst/>
          </a:prstGeom>
        </p:spPr>
      </p:pic>
    </p:spTree>
    <p:extLst>
      <p:ext uri="{BB962C8B-B14F-4D97-AF65-F5344CB8AC3E}">
        <p14:creationId xmlns:p14="http://schemas.microsoft.com/office/powerpoint/2010/main" val="333387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118"/>
                                        </p:tgtEl>
                                        <p:attrNameLst>
                                          <p:attrName>style.visibility</p:attrName>
                                        </p:attrNameLst>
                                      </p:cBhvr>
                                      <p:to>
                                        <p:strVal val="visible"/>
                                      </p:to>
                                    </p:set>
                                    <p:animEffect transition="in" filter="wipe(right)">
                                      <p:cBhvr>
                                        <p:cTn id="14" dur="500"/>
                                        <p:tgtEl>
                                          <p:spTgt spid="118"/>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8" grpId="0" animBg="1"/>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370974" y="1105697"/>
            <a:ext cx="6485746" cy="5343329"/>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6417465" y="256982"/>
            <a:ext cx="4895721" cy="566508"/>
          </a:xfrm>
          <a:prstGeom prst="rect">
            <a:avLst/>
          </a:prstGeom>
          <a:noFill/>
        </p:spPr>
        <p:txBody>
          <a:bodyPr wrap="square" lIns="179238" tIns="143391" rIns="179238" bIns="143391" rtlCol="0">
            <a:spAutoFit/>
          </a:bodyPr>
          <a:lstStyle/>
          <a:p>
            <a:pPr algn="ctr" defTabSz="896117">
              <a:lnSpc>
                <a:spcPct val="90000"/>
              </a:lnSpc>
              <a:spcAft>
                <a:spcPts val="588"/>
              </a:spcAft>
            </a:pPr>
            <a:r>
              <a:rPr lang="en-US" sz="1999" i="1" kern="0" dirty="0" err="1">
                <a:solidFill>
                  <a:schemeClr val="tx1">
                    <a:lumMod val="50000"/>
                  </a:schemeClr>
                </a:solidFill>
                <a:latin typeface="Segoe UI Light" panose="020B0502040204020203" pitchFamily="34" charset="0"/>
                <a:cs typeface="Segoe UI Light" panose="020B0502040204020203" pitchFamily="34" charset="0"/>
              </a:rPr>
              <a:t>Github</a:t>
            </a:r>
            <a:endParaRPr lang="en-US" sz="1999" i="1" kern="0" dirty="0">
              <a:solidFill>
                <a:schemeClr val="tx1">
                  <a:lumMod val="50000"/>
                </a:schemeClr>
              </a:solidFill>
              <a:latin typeface="Segoe UI Light" panose="020B0502040204020203" pitchFamily="34" charset="0"/>
              <a:cs typeface="Segoe UI Light" panose="020B0502040204020203" pitchFamily="34" charset="0"/>
            </a:endParaRPr>
          </a:p>
        </p:txBody>
      </p:sp>
      <p:sp>
        <p:nvSpPr>
          <p:cNvPr id="15" name="TextBox 14"/>
          <p:cNvSpPr txBox="1"/>
          <p:nvPr/>
        </p:nvSpPr>
        <p:spPr>
          <a:xfrm>
            <a:off x="7145777" y="6366807"/>
            <a:ext cx="4630322" cy="434969"/>
          </a:xfrm>
          <a:prstGeom prst="rect">
            <a:avLst/>
          </a:prstGeom>
          <a:noFill/>
        </p:spPr>
        <p:txBody>
          <a:bodyPr wrap="square" lIns="179238" tIns="143391" rIns="179238" bIns="143391" rtlCol="0">
            <a:spAutoFit/>
          </a:bodyPr>
          <a:lstStyle/>
          <a:p>
            <a:pPr defTabSz="896117">
              <a:lnSpc>
                <a:spcPct val="90000"/>
              </a:lnSpc>
              <a:spcAft>
                <a:spcPts val="588"/>
              </a:spcAft>
            </a:pPr>
            <a:r>
              <a:rPr lang="en-US" sz="1050" kern="0" dirty="0">
                <a:solidFill>
                  <a:schemeClr val="tx1">
                    <a:lumMod val="50000"/>
                  </a:schemeClr>
                </a:solidFill>
                <a:latin typeface="Segoe UI Semilight" panose="020B0402040204020203" pitchFamily="34" charset="0"/>
                <a:cs typeface="Segoe UI Semilight" panose="020B0402040204020203" pitchFamily="34" charset="0"/>
              </a:rPr>
              <a:t>https://github.com/Azure/azure-quickstart-templates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056" y="1106773"/>
            <a:ext cx="4894263" cy="5220854"/>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1669643" y="256982"/>
            <a:ext cx="1935869" cy="566508"/>
          </a:xfrm>
          <a:prstGeom prst="rect">
            <a:avLst/>
          </a:prstGeom>
          <a:noFill/>
        </p:spPr>
        <p:txBody>
          <a:bodyPr wrap="square" lIns="179238" tIns="143391" rIns="179238" bIns="143391" rtlCol="0">
            <a:spAutoFit/>
          </a:bodyPr>
          <a:lstStyle/>
          <a:p>
            <a:pPr algn="ctr" defTabSz="896117">
              <a:lnSpc>
                <a:spcPct val="90000"/>
              </a:lnSpc>
              <a:spcAft>
                <a:spcPts val="588"/>
              </a:spcAft>
            </a:pPr>
            <a:r>
              <a:rPr lang="en-US" sz="1999" i="1" kern="0" dirty="0">
                <a:solidFill>
                  <a:schemeClr val="tx1">
                    <a:lumMod val="50000"/>
                  </a:schemeClr>
                </a:solidFill>
                <a:latin typeface="Segoe UI Light" panose="020B0502040204020203" pitchFamily="34" charset="0"/>
                <a:cs typeface="Segoe UI Light" panose="020B0502040204020203" pitchFamily="34" charset="0"/>
              </a:rPr>
              <a:t>Marketplace</a:t>
            </a:r>
          </a:p>
        </p:txBody>
      </p:sp>
      <p:sp>
        <p:nvSpPr>
          <p:cNvPr id="5" name="TextBox 4"/>
          <p:cNvSpPr txBox="1"/>
          <p:nvPr/>
        </p:nvSpPr>
        <p:spPr>
          <a:xfrm>
            <a:off x="4785360" y="335280"/>
            <a:ext cx="2505865" cy="488210"/>
          </a:xfrm>
          <a:prstGeom prst="rect">
            <a:avLst/>
          </a:prstGeom>
        </p:spPr>
        <p:txBody>
          <a:bodyPr vert="horz" wrap="square" lIns="91440" tIns="91440" rIns="91440" bIns="91440" rtlCol="0" anchor="t">
            <a:noAutofit/>
          </a:bodyPr>
          <a:lstStyle/>
          <a:p>
            <a:r>
              <a:rPr lang="en-US" sz="1600" dirty="0">
                <a:latin typeface="Segoe UI" pitchFamily="34" charset="0"/>
                <a:ea typeface="Segoe UI" pitchFamily="34" charset="0"/>
                <a:cs typeface="Segoe UI" pitchFamily="34" charset="0"/>
              </a:rPr>
              <a:t>Templates</a:t>
            </a:r>
          </a:p>
          <a:p>
            <a:endParaRPr lang="en-US" sz="1600"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372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ARM Templates</a:t>
            </a:r>
          </a:p>
        </p:txBody>
      </p:sp>
      <p:grpSp>
        <p:nvGrpSpPr>
          <p:cNvPr id="3" name="Group 4"/>
          <p:cNvGrpSpPr>
            <a:grpSpLocks noChangeAspect="1"/>
          </p:cNvGrpSpPr>
          <p:nvPr/>
        </p:nvGrpSpPr>
        <p:grpSpPr bwMode="auto">
          <a:xfrm>
            <a:off x="5679265" y="1398109"/>
            <a:ext cx="5338462" cy="4487542"/>
            <a:chOff x="2863" y="318"/>
            <a:chExt cx="4354" cy="3660"/>
          </a:xfrm>
        </p:grpSpPr>
        <p:sp>
          <p:nvSpPr>
            <p:cNvPr id="4"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5"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6"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7"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8"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9"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10"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11"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12"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13"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14"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15"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16" name="Rectangle 16"/>
            <p:cNvSpPr>
              <a:spLocks noChangeArrowheads="1"/>
            </p:cNvSpPr>
            <p:nvPr/>
          </p:nvSpPr>
          <p:spPr bwMode="auto">
            <a:xfrm>
              <a:off x="3398" y="2838"/>
              <a:ext cx="48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r>
                <a:rPr lang="en-US" altLang="en-US" sz="1400" kern="0" dirty="0">
                  <a:solidFill>
                    <a:srgbClr val="FFFFFF"/>
                  </a:solidFill>
                  <a:latin typeface="Segoe UI Semilight" panose="020B0402040204020203" pitchFamily="34" charset="0"/>
                  <a:cs typeface="Segoe UI Semilight" panose="020B0402040204020203" pitchFamily="34" charset="0"/>
                </a:rPr>
                <a:t>SQL - A</a:t>
              </a:r>
              <a:endParaRPr lang="en-US" altLang="en-US" sz="1100" kern="0" dirty="0">
                <a:solidFill>
                  <a:srgbClr val="00B0F0"/>
                </a:solidFill>
                <a:latin typeface="Segoe UI Semilight" panose="020B0402040204020203" pitchFamily="34" charset="0"/>
                <a:cs typeface="Segoe UI Semilight" panose="020B0402040204020203" pitchFamily="34" charset="0"/>
              </a:endParaRPr>
            </a:p>
          </p:txBody>
        </p:sp>
        <p:sp>
          <p:nvSpPr>
            <p:cNvPr id="17"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18"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19"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20"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21"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22"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23"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24"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25"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26"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27"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28"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29"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30"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31" name="Rectangle 31"/>
            <p:cNvSpPr>
              <a:spLocks noChangeArrowheads="1"/>
            </p:cNvSpPr>
            <p:nvPr/>
          </p:nvSpPr>
          <p:spPr bwMode="auto">
            <a:xfrm>
              <a:off x="4884" y="2838"/>
              <a:ext cx="50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r>
                <a:rPr lang="en-US" altLang="en-US" sz="1400" kern="0" dirty="0">
                  <a:solidFill>
                    <a:srgbClr val="FFFFFF"/>
                  </a:solidFill>
                  <a:latin typeface="Segoe UI Semilight" panose="020B0402040204020203" pitchFamily="34" charset="0"/>
                  <a:cs typeface="Segoe UI Semilight" panose="020B0402040204020203" pitchFamily="34" charset="0"/>
                </a:rPr>
                <a:t>Website</a:t>
              </a:r>
              <a:endParaRPr lang="en-US" altLang="en-US" sz="2199" kern="0" dirty="0">
                <a:solidFill>
                  <a:srgbClr val="00B0F0"/>
                </a:solidFill>
                <a:latin typeface="Segoe UI Semilight" panose="020B0402040204020203" pitchFamily="34" charset="0"/>
                <a:cs typeface="Segoe UI Semilight" panose="020B0402040204020203" pitchFamily="34" charset="0"/>
              </a:endParaRPr>
            </a:p>
          </p:txBody>
        </p:sp>
        <p:sp>
          <p:nvSpPr>
            <p:cNvPr id="32"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33"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34"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1400" kern="0">
                <a:solidFill>
                  <a:srgbClr val="00B0F0"/>
                </a:solidFill>
                <a:latin typeface="Segoe UI Semilight" panose="020B0402040204020203" pitchFamily="34" charset="0"/>
                <a:cs typeface="Segoe UI Semilight" panose="020B0402040204020203" pitchFamily="34" charset="0"/>
              </a:endParaRPr>
            </a:p>
          </p:txBody>
        </p:sp>
        <p:sp>
          <p:nvSpPr>
            <p:cNvPr id="35"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36"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37"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38"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39"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40"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41"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42"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43"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44"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45"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46"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47" name="Rectangle 47"/>
            <p:cNvSpPr>
              <a:spLocks noChangeArrowheads="1"/>
            </p:cNvSpPr>
            <p:nvPr/>
          </p:nvSpPr>
          <p:spPr bwMode="auto">
            <a:xfrm>
              <a:off x="6417" y="2788"/>
              <a:ext cx="40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r>
                <a:rPr lang="en-US" altLang="en-US" sz="1400" kern="0" dirty="0">
                  <a:solidFill>
                    <a:srgbClr val="FFFFFF"/>
                  </a:solidFill>
                  <a:latin typeface="Segoe UI Semilight" panose="020B0402040204020203" pitchFamily="34" charset="0"/>
                  <a:cs typeface="Segoe UI Semilight" panose="020B0402040204020203" pitchFamily="34" charset="0"/>
                </a:rPr>
                <a:t>Virtual</a:t>
              </a:r>
              <a:endParaRPr lang="en-US" altLang="en-US" sz="1400" kern="0" dirty="0">
                <a:solidFill>
                  <a:srgbClr val="00B0F0"/>
                </a:solidFill>
                <a:latin typeface="Segoe UI Semilight" panose="020B0402040204020203" pitchFamily="34" charset="0"/>
                <a:cs typeface="Segoe UI Semilight" panose="020B0402040204020203" pitchFamily="34" charset="0"/>
              </a:endParaRPr>
            </a:p>
          </p:txBody>
        </p:sp>
        <p:sp>
          <p:nvSpPr>
            <p:cNvPr id="48" name="Rectangle 48"/>
            <p:cNvSpPr>
              <a:spLocks noChangeArrowheads="1"/>
            </p:cNvSpPr>
            <p:nvPr/>
          </p:nvSpPr>
          <p:spPr bwMode="auto">
            <a:xfrm>
              <a:off x="6417" y="2933"/>
              <a:ext cx="597"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r>
                <a:rPr lang="en-US" altLang="en-US" sz="1400" kern="0" dirty="0">
                  <a:solidFill>
                    <a:srgbClr val="FFFFFF"/>
                  </a:solidFill>
                  <a:latin typeface="Segoe UI Semilight" panose="020B0402040204020203" pitchFamily="34" charset="0"/>
                  <a:cs typeface="Segoe UI Semilight" panose="020B0402040204020203" pitchFamily="34" charset="0"/>
                </a:rPr>
                <a:t>Machines</a:t>
              </a:r>
              <a:endParaRPr lang="en-US" altLang="en-US" sz="1400" kern="0" dirty="0">
                <a:solidFill>
                  <a:srgbClr val="00B0F0"/>
                </a:solidFill>
                <a:latin typeface="Segoe UI Semilight" panose="020B0402040204020203" pitchFamily="34" charset="0"/>
                <a:cs typeface="Segoe UI Semilight" panose="020B0402040204020203" pitchFamily="34" charset="0"/>
              </a:endParaRPr>
            </a:p>
          </p:txBody>
        </p:sp>
        <p:sp>
          <p:nvSpPr>
            <p:cNvPr id="49"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50"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51"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52"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53"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54" name="Rectangle 54"/>
            <p:cNvSpPr>
              <a:spLocks noChangeArrowheads="1"/>
            </p:cNvSpPr>
            <p:nvPr/>
          </p:nvSpPr>
          <p:spPr bwMode="auto">
            <a:xfrm>
              <a:off x="4731" y="523"/>
              <a:ext cx="40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r>
                <a:rPr lang="en-US" altLang="en-US" sz="1400" kern="0" dirty="0">
                  <a:solidFill>
                    <a:srgbClr val="414042"/>
                  </a:solidFill>
                  <a:latin typeface="Segoe UI Semilight" panose="020B0402040204020203" pitchFamily="34" charset="0"/>
                  <a:cs typeface="Segoe UI Semilight" panose="020B0402040204020203" pitchFamily="34" charset="0"/>
                </a:rPr>
                <a:t>SQL-A</a:t>
              </a:r>
              <a:endParaRPr lang="en-US" altLang="en-US" sz="1050" kern="0" dirty="0">
                <a:solidFill>
                  <a:srgbClr val="00B0F0"/>
                </a:solidFill>
                <a:latin typeface="Segoe UI Semilight" panose="020B0402040204020203" pitchFamily="34" charset="0"/>
                <a:cs typeface="Segoe UI Semilight" panose="020B0402040204020203" pitchFamily="34" charset="0"/>
              </a:endParaRPr>
            </a:p>
          </p:txBody>
        </p:sp>
        <p:sp>
          <p:nvSpPr>
            <p:cNvPr id="55" name="Rectangle 55"/>
            <p:cNvSpPr>
              <a:spLocks noChangeArrowheads="1"/>
            </p:cNvSpPr>
            <p:nvPr/>
          </p:nvSpPr>
          <p:spPr bwMode="auto">
            <a:xfrm>
              <a:off x="4728" y="747"/>
              <a:ext cx="50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r>
                <a:rPr lang="en-US" altLang="en-US" sz="1400" kern="0" dirty="0">
                  <a:solidFill>
                    <a:srgbClr val="414042"/>
                  </a:solidFill>
                  <a:latin typeface="Segoe UI Semilight" panose="020B0402040204020203" pitchFamily="34" charset="0"/>
                  <a:cs typeface="Segoe UI Semilight" panose="020B0402040204020203" pitchFamily="34" charset="0"/>
                </a:rPr>
                <a:t>Website</a:t>
              </a:r>
              <a:endParaRPr lang="en-US" altLang="en-US" sz="1050" kern="0" dirty="0">
                <a:solidFill>
                  <a:srgbClr val="00B0F0"/>
                </a:solidFill>
                <a:latin typeface="Segoe UI Semilight" panose="020B0402040204020203" pitchFamily="34" charset="0"/>
                <a:cs typeface="Segoe UI Semilight" panose="020B0402040204020203" pitchFamily="34" charset="0"/>
              </a:endParaRPr>
            </a:p>
          </p:txBody>
        </p:sp>
        <p:sp>
          <p:nvSpPr>
            <p:cNvPr id="56" name="Rectangle 56"/>
            <p:cNvSpPr>
              <a:spLocks noChangeArrowheads="1"/>
            </p:cNvSpPr>
            <p:nvPr/>
          </p:nvSpPr>
          <p:spPr bwMode="auto">
            <a:xfrm>
              <a:off x="4713" y="987"/>
              <a:ext cx="63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r>
                <a:rPr lang="en-US" altLang="en-US" sz="700" b="1" kern="0" dirty="0">
                  <a:solidFill>
                    <a:srgbClr val="414042"/>
                  </a:solidFill>
                  <a:latin typeface="Segoe UI Semilight" panose="020B0402040204020203" pitchFamily="34" charset="0"/>
                  <a:cs typeface="Segoe UI Semilight" panose="020B0402040204020203" pitchFamily="34" charset="0"/>
                </a:rPr>
                <a:t>[SQL CONFIG] VM (2x)</a:t>
              </a:r>
              <a:endParaRPr lang="en-US" altLang="en-US" sz="1600" kern="0" dirty="0">
                <a:solidFill>
                  <a:srgbClr val="00B0F0"/>
                </a:solidFill>
                <a:latin typeface="Segoe UI Semilight" panose="020B0402040204020203" pitchFamily="34" charset="0"/>
                <a:cs typeface="Segoe UI Semilight" panose="020B0402040204020203" pitchFamily="34" charset="0"/>
              </a:endParaRPr>
            </a:p>
          </p:txBody>
        </p:sp>
        <p:sp>
          <p:nvSpPr>
            <p:cNvPr id="57"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58"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59"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60"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61"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62"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63"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64"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65"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66"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67"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panose="020B0502040204020203" pitchFamily="34" charset="0"/>
                <a:cs typeface="Segoe UI" panose="020B0502040204020203" pitchFamily="34" charset="0"/>
              </a:endParaRPr>
            </a:p>
          </p:txBody>
        </p:sp>
        <p:sp>
          <p:nvSpPr>
            <p:cNvPr id="68" name="Rectangle 68"/>
            <p:cNvSpPr>
              <a:spLocks noChangeArrowheads="1"/>
            </p:cNvSpPr>
            <p:nvPr/>
          </p:nvSpPr>
          <p:spPr bwMode="auto">
            <a:xfrm>
              <a:off x="6236" y="2141"/>
              <a:ext cx="599"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r>
                <a:rPr lang="en-US" altLang="en-US" sz="700" b="1" kern="0" dirty="0">
                  <a:solidFill>
                    <a:srgbClr val="FFFFFF"/>
                  </a:solidFill>
                  <a:latin typeface="Segoe UI Semilight" panose="020B0402040204020203" pitchFamily="34" charset="0"/>
                  <a:cs typeface="Segoe UI Semilight" panose="020B0402040204020203" pitchFamily="34" charset="0"/>
                </a:rPr>
                <a:t>DEPENDS ON SQL</a:t>
              </a:r>
              <a:endParaRPr lang="en-US" altLang="en-US" sz="1400" kern="0" dirty="0">
                <a:solidFill>
                  <a:srgbClr val="00B0F0"/>
                </a:solidFill>
                <a:latin typeface="Segoe UI Semilight" panose="020B0402040204020203" pitchFamily="34" charset="0"/>
                <a:cs typeface="Segoe UI Semilight" panose="020B0402040204020203" pitchFamily="34" charset="0"/>
              </a:endParaRPr>
            </a:p>
          </p:txBody>
        </p:sp>
        <p:sp>
          <p:nvSpPr>
            <p:cNvPr id="69"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panose="020B0502040204020203" pitchFamily="34" charset="0"/>
                <a:cs typeface="Segoe UI" panose="020B0502040204020203" pitchFamily="34" charset="0"/>
              </a:endParaRPr>
            </a:p>
          </p:txBody>
        </p:sp>
        <p:sp>
          <p:nvSpPr>
            <p:cNvPr id="70" name="Rectangle 70"/>
            <p:cNvSpPr>
              <a:spLocks noChangeArrowheads="1"/>
            </p:cNvSpPr>
            <p:nvPr/>
          </p:nvSpPr>
          <p:spPr bwMode="auto">
            <a:xfrm>
              <a:off x="4713" y="2141"/>
              <a:ext cx="599"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r>
                <a:rPr lang="en-US" altLang="en-US" sz="700" b="1" kern="0" dirty="0">
                  <a:solidFill>
                    <a:srgbClr val="FFFFFF"/>
                  </a:solidFill>
                  <a:latin typeface="Segoe UI Semilight" panose="020B0402040204020203" pitchFamily="34" charset="0"/>
                  <a:cs typeface="Segoe UI Semilight" panose="020B0402040204020203" pitchFamily="34" charset="0"/>
                </a:rPr>
                <a:t>DEPENDS ON SQL</a:t>
              </a:r>
              <a:endParaRPr lang="en-US" altLang="en-US" sz="1400" kern="0" dirty="0">
                <a:solidFill>
                  <a:srgbClr val="00B0F0"/>
                </a:solidFill>
                <a:latin typeface="Segoe UI Semilight" panose="020B0402040204020203" pitchFamily="34" charset="0"/>
                <a:cs typeface="Segoe UI Semilight" panose="020B0402040204020203" pitchFamily="34" charset="0"/>
              </a:endParaRPr>
            </a:p>
          </p:txBody>
        </p:sp>
        <p:sp>
          <p:nvSpPr>
            <p:cNvPr id="71"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72"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73"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74"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panose="020B0502040204020203" pitchFamily="34" charset="0"/>
                <a:cs typeface="Segoe UI" panose="020B0502040204020203" pitchFamily="34" charset="0"/>
              </a:endParaRPr>
            </a:p>
          </p:txBody>
        </p:sp>
        <p:sp>
          <p:nvSpPr>
            <p:cNvPr id="75" name="Rectangle 75"/>
            <p:cNvSpPr>
              <a:spLocks noChangeArrowheads="1"/>
            </p:cNvSpPr>
            <p:nvPr/>
          </p:nvSpPr>
          <p:spPr bwMode="auto">
            <a:xfrm>
              <a:off x="4023" y="3702"/>
              <a:ext cx="548"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r>
                <a:rPr lang="en-US" altLang="en-US" sz="900" b="1" kern="0" dirty="0">
                  <a:solidFill>
                    <a:srgbClr val="FFFFFF"/>
                  </a:solidFill>
                  <a:latin typeface="Segoe UI Semilight" panose="020B0402040204020203" pitchFamily="34" charset="0"/>
                  <a:cs typeface="Segoe UI Semilight" panose="020B0402040204020203" pitchFamily="34" charset="0"/>
                </a:rPr>
                <a:t>SQLCONFIG</a:t>
              </a:r>
              <a:endParaRPr lang="en-US" altLang="en-US" sz="1200" kern="0" dirty="0">
                <a:solidFill>
                  <a:srgbClr val="00B0F0"/>
                </a:solidFill>
                <a:latin typeface="Segoe UI Semilight" panose="020B0402040204020203" pitchFamily="34" charset="0"/>
                <a:cs typeface="Segoe UI Semilight" panose="020B0402040204020203" pitchFamily="34" charset="0"/>
              </a:endParaRPr>
            </a:p>
          </p:txBody>
        </p:sp>
        <p:sp>
          <p:nvSpPr>
            <p:cNvPr id="76" name="Rectangle 76"/>
            <p:cNvSpPr>
              <a:spLocks noChangeArrowheads="1"/>
            </p:cNvSpPr>
            <p:nvPr/>
          </p:nvSpPr>
          <p:spPr bwMode="auto">
            <a:xfrm>
              <a:off x="4204" y="3702"/>
              <a:ext cx="0"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endParaRPr lang="en-US" altLang="en-US" sz="2199" kern="0" dirty="0">
                <a:solidFill>
                  <a:srgbClr val="00B0F0"/>
                </a:solidFill>
                <a:latin typeface="Segoe UI Semilight" panose="020B0402040204020203" pitchFamily="34" charset="0"/>
                <a:cs typeface="Segoe UI Semilight" panose="020B0402040204020203" pitchFamily="34" charset="0"/>
              </a:endParaRPr>
            </a:p>
          </p:txBody>
        </p:sp>
        <p:sp>
          <p:nvSpPr>
            <p:cNvPr id="77" name="Rectangle 77"/>
            <p:cNvSpPr>
              <a:spLocks noChangeArrowheads="1"/>
            </p:cNvSpPr>
            <p:nvPr/>
          </p:nvSpPr>
          <p:spPr bwMode="auto">
            <a:xfrm>
              <a:off x="4257" y="3702"/>
              <a:ext cx="0"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endParaRPr lang="en-US" altLang="en-US" sz="2199" kern="0" dirty="0">
                <a:solidFill>
                  <a:srgbClr val="00B0F0"/>
                </a:solidFill>
                <a:latin typeface="Segoe UI Semilight" panose="020B0402040204020203" pitchFamily="34" charset="0"/>
                <a:cs typeface="Segoe UI Semilight" panose="020B0402040204020203" pitchFamily="34" charset="0"/>
              </a:endParaRPr>
            </a:p>
          </p:txBody>
        </p:sp>
      </p:grpSp>
      <p:sp>
        <p:nvSpPr>
          <p:cNvPr id="78" name="TextBox 77"/>
          <p:cNvSpPr txBox="1"/>
          <p:nvPr/>
        </p:nvSpPr>
        <p:spPr>
          <a:xfrm>
            <a:off x="684234" y="1670990"/>
            <a:ext cx="4783735" cy="4242925"/>
          </a:xfrm>
          <a:prstGeom prst="rect">
            <a:avLst/>
          </a:prstGeom>
        </p:spPr>
        <p:txBody>
          <a:bodyPr vert="horz" wrap="square" lIns="91416" tIns="91416" rIns="91416" bIns="91416" rtlCol="0" anchor="t">
            <a:noAutofit/>
          </a:bodyPr>
          <a:lstStyle/>
          <a:p>
            <a:pPr marL="342797" indent="-342797">
              <a:buFont typeface="Arial" panose="020B0604020202020204" pitchFamily="34" charset="0"/>
              <a:buChar char="•"/>
            </a:pPr>
            <a:r>
              <a:rPr lang="en-US" sz="2199" dirty="0">
                <a:latin typeface="Segoe UI" pitchFamily="34" charset="0"/>
                <a:ea typeface="Segoe UI" pitchFamily="34" charset="0"/>
                <a:cs typeface="Segoe UI" pitchFamily="34" charset="0"/>
              </a:rPr>
              <a:t>Declarative, model-based specification of resources and their configuration, dependencies, code, and extensions</a:t>
            </a:r>
          </a:p>
          <a:p>
            <a:pPr marL="342797" indent="-342797">
              <a:buFont typeface="Arial" panose="020B0604020202020204" pitchFamily="34" charset="0"/>
              <a:buChar char="•"/>
            </a:pPr>
            <a:endParaRPr lang="en-US" sz="2199" dirty="0">
              <a:latin typeface="Segoe UI" pitchFamily="34" charset="0"/>
              <a:ea typeface="Segoe UI" pitchFamily="34" charset="0"/>
              <a:cs typeface="Segoe UI" pitchFamily="34" charset="0"/>
            </a:endParaRPr>
          </a:p>
          <a:p>
            <a:pPr marL="342797" indent="-342797">
              <a:buFont typeface="Arial" panose="020B0604020202020204" pitchFamily="34" charset="0"/>
              <a:buChar char="•"/>
            </a:pPr>
            <a:r>
              <a:rPr lang="en-US" sz="2199" b="1" dirty="0">
                <a:latin typeface="Segoe UI" pitchFamily="34" charset="0"/>
                <a:ea typeface="Segoe UI" pitchFamily="34" charset="0"/>
                <a:cs typeface="Segoe UI" pitchFamily="34" charset="0"/>
              </a:rPr>
              <a:t>Repeated</a:t>
            </a:r>
            <a:r>
              <a:rPr lang="en-US" sz="2199" dirty="0">
                <a:latin typeface="Segoe UI" pitchFamily="34" charset="0"/>
                <a:ea typeface="Segoe UI" pitchFamily="34" charset="0"/>
                <a:cs typeface="Segoe UI" pitchFamily="34" charset="0"/>
              </a:rPr>
              <a:t> deployment and consistent state (idempotent)</a:t>
            </a:r>
          </a:p>
          <a:p>
            <a:pPr marL="342797" indent="-342797">
              <a:buFont typeface="Arial" panose="020B0604020202020204" pitchFamily="34" charset="0"/>
              <a:buChar char="•"/>
            </a:pPr>
            <a:endParaRPr lang="en-US" sz="2199" dirty="0">
              <a:latin typeface="Segoe UI" pitchFamily="34" charset="0"/>
              <a:ea typeface="Segoe UI" pitchFamily="34" charset="0"/>
              <a:cs typeface="Segoe UI" pitchFamily="34" charset="0"/>
            </a:endParaRPr>
          </a:p>
          <a:p>
            <a:pPr marL="342797" indent="-342797">
              <a:buFont typeface="Arial" panose="020B0604020202020204" pitchFamily="34" charset="0"/>
              <a:buChar char="•"/>
            </a:pPr>
            <a:r>
              <a:rPr lang="en-US" sz="2199" dirty="0">
                <a:latin typeface="Segoe UI" pitchFamily="34" charset="0"/>
                <a:ea typeface="Segoe UI" pitchFamily="34" charset="0"/>
                <a:cs typeface="Segoe UI" pitchFamily="34" charset="0"/>
              </a:rPr>
              <a:t>Consistent, incremental deployments</a:t>
            </a:r>
          </a:p>
          <a:p>
            <a:pPr marL="342797" indent="-342797">
              <a:buFont typeface="Arial" panose="020B0604020202020204" pitchFamily="34" charset="0"/>
              <a:buChar char="•"/>
            </a:pPr>
            <a:endParaRPr lang="en-US" sz="2199" dirty="0">
              <a:latin typeface="Segoe UI" pitchFamily="34" charset="0"/>
              <a:ea typeface="Segoe UI" pitchFamily="34" charset="0"/>
              <a:cs typeface="Segoe UI" pitchFamily="34" charset="0"/>
            </a:endParaRPr>
          </a:p>
          <a:p>
            <a:pPr marL="342797" indent="-342797">
              <a:buFont typeface="Arial" panose="020B0604020202020204" pitchFamily="34" charset="0"/>
              <a:buChar char="•"/>
            </a:pPr>
            <a:r>
              <a:rPr lang="en-US" sz="2199" dirty="0">
                <a:latin typeface="Segoe UI" pitchFamily="34" charset="0"/>
                <a:ea typeface="Segoe UI" pitchFamily="34" charset="0"/>
                <a:cs typeface="Segoe UI" pitchFamily="34" charset="0"/>
              </a:rPr>
              <a:t>Source file, checked-in</a:t>
            </a:r>
          </a:p>
          <a:p>
            <a:pPr marL="342797" indent="-342797">
              <a:buFont typeface="Arial" panose="020B0604020202020204" pitchFamily="34" charset="0"/>
              <a:buChar char="•"/>
            </a:pPr>
            <a:endParaRPr lang="en-US" sz="2199" dirty="0">
              <a:latin typeface="Segoe UI" pitchFamily="34" charset="0"/>
              <a:ea typeface="Segoe UI" pitchFamily="34" charset="0"/>
              <a:cs typeface="Segoe UI" pitchFamily="34" charset="0"/>
            </a:endParaRPr>
          </a:p>
          <a:p>
            <a:pPr marL="342797" indent="-342797">
              <a:buFont typeface="Arial" panose="020B0604020202020204" pitchFamily="34" charset="0"/>
              <a:buChar char="•"/>
            </a:pPr>
            <a:r>
              <a:rPr lang="en-US" sz="2199" dirty="0">
                <a:latin typeface="Segoe UI" pitchFamily="34" charset="0"/>
                <a:ea typeface="Segoe UI" pitchFamily="34" charset="0"/>
                <a:cs typeface="Segoe UI" pitchFamily="34" charset="0"/>
              </a:rPr>
              <a:t>Parameterized input/output</a:t>
            </a:r>
          </a:p>
        </p:txBody>
      </p:sp>
    </p:spTree>
    <p:extLst>
      <p:ext uri="{BB962C8B-B14F-4D97-AF65-F5344CB8AC3E}">
        <p14:creationId xmlns:p14="http://schemas.microsoft.com/office/powerpoint/2010/main" val="3185221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245" y="172789"/>
            <a:ext cx="11352214" cy="689111"/>
          </a:xfrm>
        </p:spPr>
        <p:txBody>
          <a:bodyPr>
            <a:normAutofit fontScale="90000"/>
          </a:bodyPr>
          <a:lstStyle/>
          <a:p>
            <a:r>
              <a:rPr lang="en-US" dirty="0"/>
              <a:t>Cloud Services</a:t>
            </a:r>
          </a:p>
        </p:txBody>
      </p:sp>
      <p:sp>
        <p:nvSpPr>
          <p:cNvPr id="3" name="Rectangle 2"/>
          <p:cNvSpPr/>
          <p:nvPr/>
        </p:nvSpPr>
        <p:spPr bwMode="auto">
          <a:xfrm>
            <a:off x="3272190" y="1366767"/>
            <a:ext cx="8891978" cy="5240820"/>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93200" tIns="46601" rIns="93200" bIns="46601" numCol="1" spcCol="0" rtlCol="0" anchor="ctr" anchorCtr="0" compatLnSpc="1">
            <a:prstTxWarp prst="textNoShape">
              <a:avLst/>
            </a:prstTxWarp>
          </a:bodyPr>
          <a:lstStyle/>
          <a:p>
            <a:pPr algn="ctr" defTabSz="931692" fontAlgn="base">
              <a:spcBef>
                <a:spcPct val="0"/>
              </a:spcBef>
              <a:spcAft>
                <a:spcPct val="0"/>
              </a:spcAft>
              <a:defRPr/>
            </a:pPr>
            <a:endParaRPr lang="en-US" sz="2243" kern="0" dirty="0">
              <a:gradFill>
                <a:gsLst>
                  <a:gs pos="0">
                    <a:srgbClr val="FFFFFF"/>
                  </a:gs>
                  <a:gs pos="100000">
                    <a:srgbClr val="FFFFFF"/>
                  </a:gs>
                </a:gsLst>
                <a:lin ang="5400000" scaled="0"/>
              </a:gradFill>
              <a:latin typeface="Segoe UI"/>
            </a:endParaRPr>
          </a:p>
        </p:txBody>
      </p:sp>
      <p:grpSp>
        <p:nvGrpSpPr>
          <p:cNvPr id="4" name="Group 3"/>
          <p:cNvGrpSpPr/>
          <p:nvPr/>
        </p:nvGrpSpPr>
        <p:grpSpPr>
          <a:xfrm>
            <a:off x="813501" y="1587832"/>
            <a:ext cx="2475601" cy="4884524"/>
            <a:chOff x="855665" y="1583373"/>
            <a:chExt cx="2427913" cy="4790431"/>
          </a:xfrm>
        </p:grpSpPr>
        <p:sp>
          <p:nvSpPr>
            <p:cNvPr id="5" name="Rectangle 4"/>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2718" fontAlgn="base">
                <a:spcAft>
                  <a:spcPct val="0"/>
                </a:spcAft>
                <a:defRPr/>
              </a:pPr>
              <a:r>
                <a:rPr lang="en-US" sz="2039" dirty="0">
                  <a:solidFill>
                    <a:srgbClr val="595959">
                      <a:alpha val="99000"/>
                    </a:srgbClr>
                  </a:solidFill>
                  <a:latin typeface="Segoe UI"/>
                  <a:ea typeface="Kozuka Gothic Pro R" pitchFamily="34" charset="-128"/>
                </a:rPr>
                <a:t>Packaged Software</a:t>
              </a:r>
            </a:p>
          </p:txBody>
        </p:sp>
        <p:sp>
          <p:nvSpPr>
            <p:cNvPr id="6" name="Rectangle 5"/>
            <p:cNvSpPr/>
            <p:nvPr/>
          </p:nvSpPr>
          <p:spPr>
            <a:xfrm>
              <a:off x="1396458" y="5537987"/>
              <a:ext cx="1638241" cy="381000"/>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Storage</a:t>
              </a:r>
            </a:p>
          </p:txBody>
        </p:sp>
        <p:sp>
          <p:nvSpPr>
            <p:cNvPr id="7" name="Rectangle 6"/>
            <p:cNvSpPr/>
            <p:nvPr/>
          </p:nvSpPr>
          <p:spPr>
            <a:xfrm>
              <a:off x="1396458" y="5083168"/>
              <a:ext cx="1638241" cy="381000"/>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Servers</a:t>
              </a:r>
            </a:p>
          </p:txBody>
        </p:sp>
        <p:sp>
          <p:nvSpPr>
            <p:cNvPr id="8" name="Rectangle 7"/>
            <p:cNvSpPr/>
            <p:nvPr/>
          </p:nvSpPr>
          <p:spPr>
            <a:xfrm>
              <a:off x="1396458" y="5992804"/>
              <a:ext cx="1638241" cy="381000"/>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Networking</a:t>
              </a:r>
            </a:p>
          </p:txBody>
        </p:sp>
        <p:sp>
          <p:nvSpPr>
            <p:cNvPr id="9" name="Rectangle 8"/>
            <p:cNvSpPr/>
            <p:nvPr/>
          </p:nvSpPr>
          <p:spPr>
            <a:xfrm>
              <a:off x="1396458" y="4173530"/>
              <a:ext cx="1638241" cy="381000"/>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O/S</a:t>
              </a:r>
            </a:p>
          </p:txBody>
        </p:sp>
        <p:sp>
          <p:nvSpPr>
            <p:cNvPr id="10" name="Rectangle 9"/>
            <p:cNvSpPr/>
            <p:nvPr/>
          </p:nvSpPr>
          <p:spPr>
            <a:xfrm>
              <a:off x="1396458" y="3718711"/>
              <a:ext cx="1638241" cy="381000"/>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Middleware</a:t>
              </a:r>
            </a:p>
          </p:txBody>
        </p:sp>
        <p:sp>
          <p:nvSpPr>
            <p:cNvPr id="11" name="Rectangle 10"/>
            <p:cNvSpPr/>
            <p:nvPr/>
          </p:nvSpPr>
          <p:spPr>
            <a:xfrm>
              <a:off x="1396458" y="4628349"/>
              <a:ext cx="1638241" cy="381000"/>
            </a:xfrm>
            <a:prstGeom prst="rect">
              <a:avLst/>
            </a:prstGeom>
            <a:solidFill>
              <a:srgbClr val="0072C6"/>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Virtualization</a:t>
              </a:r>
            </a:p>
          </p:txBody>
        </p:sp>
        <p:sp>
          <p:nvSpPr>
            <p:cNvPr id="12" name="Rectangle 11"/>
            <p:cNvSpPr/>
            <p:nvPr/>
          </p:nvSpPr>
          <p:spPr>
            <a:xfrm>
              <a:off x="1396458" y="2809073"/>
              <a:ext cx="1638241" cy="381000"/>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Data</a:t>
              </a:r>
            </a:p>
          </p:txBody>
        </p:sp>
        <p:sp>
          <p:nvSpPr>
            <p:cNvPr id="13" name="Rectangle 12"/>
            <p:cNvSpPr/>
            <p:nvPr/>
          </p:nvSpPr>
          <p:spPr>
            <a:xfrm>
              <a:off x="1396458" y="2354254"/>
              <a:ext cx="1638241" cy="381000"/>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Applications</a:t>
              </a:r>
            </a:p>
          </p:txBody>
        </p:sp>
        <p:sp>
          <p:nvSpPr>
            <p:cNvPr id="14" name="Rectangle 13"/>
            <p:cNvSpPr/>
            <p:nvPr/>
          </p:nvSpPr>
          <p:spPr>
            <a:xfrm>
              <a:off x="1396458" y="3263892"/>
              <a:ext cx="1638241" cy="381000"/>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Runtime</a:t>
              </a:r>
            </a:p>
          </p:txBody>
        </p:sp>
        <p:sp>
          <p:nvSpPr>
            <p:cNvPr id="15" name="Left Brace 14"/>
            <p:cNvSpPr/>
            <p:nvPr/>
          </p:nvSpPr>
          <p:spPr>
            <a:xfrm>
              <a:off x="1249156" y="2354254"/>
              <a:ext cx="137875" cy="4019550"/>
            </a:xfrm>
            <a:prstGeom prst="leftBrace">
              <a:avLst>
                <a:gd name="adj1" fmla="val 0"/>
                <a:gd name="adj2" fmla="val 50000"/>
              </a:avLst>
            </a:prstGeom>
            <a:noFill/>
            <a:ln w="19050" cap="flat" cmpd="sng" algn="ctr">
              <a:solidFill>
                <a:srgbClr val="00827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42820">
                <a:defRPr/>
              </a:pPr>
              <a:endParaRPr lang="en-US" sz="1835" dirty="0">
                <a:solidFill>
                  <a:srgbClr val="FFFFFF"/>
                </a:solidFill>
                <a:latin typeface="Segoe UI"/>
                <a:ea typeface="Segoe UI" pitchFamily="34" charset="0"/>
                <a:cs typeface="Segoe UI" pitchFamily="34" charset="0"/>
              </a:endParaRPr>
            </a:p>
          </p:txBody>
        </p:sp>
        <p:sp>
          <p:nvSpPr>
            <p:cNvPr id="16" name="TextBox 52"/>
            <p:cNvSpPr txBox="1"/>
            <p:nvPr/>
          </p:nvSpPr>
          <p:spPr>
            <a:xfrm>
              <a:off x="855665" y="3821927"/>
              <a:ext cx="396616" cy="106835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8" fontAlgn="base">
                <a:spcAft>
                  <a:spcPct val="0"/>
                </a:spcAft>
                <a:defRPr/>
              </a:pPr>
              <a:r>
                <a:rPr lang="en-US" sz="1428" dirty="0">
                  <a:solidFill>
                    <a:srgbClr val="595959">
                      <a:alpha val="99000"/>
                    </a:srgbClr>
                  </a:solidFill>
                  <a:latin typeface="Segoe UI"/>
                  <a:ea typeface="Kozuka Gothic Pro R" pitchFamily="34" charset="-128"/>
                </a:rPr>
                <a:t>You manage</a:t>
              </a:r>
            </a:p>
          </p:txBody>
        </p:sp>
      </p:grpSp>
      <p:sp>
        <p:nvSpPr>
          <p:cNvPr id="17" name="Rectangle 16"/>
          <p:cNvSpPr/>
          <p:nvPr/>
        </p:nvSpPr>
        <p:spPr>
          <a:xfrm>
            <a:off x="4468839" y="1598077"/>
            <a:ext cx="2149920" cy="65265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2718" fontAlgn="base">
              <a:spcAft>
                <a:spcPct val="0"/>
              </a:spcAft>
            </a:pPr>
            <a:r>
              <a:rPr lang="en-US" sz="2039" dirty="0">
                <a:solidFill>
                  <a:srgbClr val="595959">
                    <a:alpha val="99000"/>
                  </a:srgbClr>
                </a:solidFill>
                <a:ea typeface="Kozuka Gothic Pro R" pitchFamily="34" charset="-128"/>
              </a:rPr>
              <a:t>Infrastructure</a:t>
            </a:r>
          </a:p>
          <a:p>
            <a:pPr defTabSz="1242820"/>
            <a:r>
              <a:rPr lang="en-US" sz="1632" dirty="0">
                <a:solidFill>
                  <a:srgbClr val="595959">
                    <a:alpha val="99000"/>
                  </a:srgbClr>
                </a:solidFill>
                <a:ea typeface="Kozuka Gothic Pro R" pitchFamily="34" charset="-128"/>
              </a:rPr>
              <a:t>(as a Service)</a:t>
            </a:r>
          </a:p>
        </p:txBody>
      </p:sp>
      <p:sp>
        <p:nvSpPr>
          <p:cNvPr id="18" name="Rectangle 17"/>
          <p:cNvSpPr/>
          <p:nvPr/>
        </p:nvSpPr>
        <p:spPr>
          <a:xfrm>
            <a:off x="4499576" y="5620126"/>
            <a:ext cx="1670419" cy="388484"/>
          </a:xfrm>
          <a:prstGeom prst="rect">
            <a:avLst/>
          </a:prstGeom>
          <a:solidFill>
            <a:srgbClr val="DC3C00"/>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Storage</a:t>
            </a:r>
          </a:p>
        </p:txBody>
      </p:sp>
      <p:sp>
        <p:nvSpPr>
          <p:cNvPr id="19" name="Rectangle 18"/>
          <p:cNvSpPr/>
          <p:nvPr/>
        </p:nvSpPr>
        <p:spPr>
          <a:xfrm>
            <a:off x="4499576" y="5156373"/>
            <a:ext cx="1670419" cy="388484"/>
          </a:xfrm>
          <a:prstGeom prst="rect">
            <a:avLst/>
          </a:prstGeom>
          <a:solidFill>
            <a:srgbClr val="DC3C00"/>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Servers</a:t>
            </a:r>
          </a:p>
        </p:txBody>
      </p:sp>
      <p:sp>
        <p:nvSpPr>
          <p:cNvPr id="20" name="Rectangle 19"/>
          <p:cNvSpPr/>
          <p:nvPr/>
        </p:nvSpPr>
        <p:spPr>
          <a:xfrm>
            <a:off x="4499576" y="6083876"/>
            <a:ext cx="1670419" cy="388484"/>
          </a:xfrm>
          <a:prstGeom prst="rect">
            <a:avLst/>
          </a:prstGeom>
          <a:solidFill>
            <a:srgbClr val="DC3C00"/>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Networking</a:t>
            </a:r>
          </a:p>
        </p:txBody>
      </p:sp>
      <p:sp>
        <p:nvSpPr>
          <p:cNvPr id="21" name="Rectangle 20"/>
          <p:cNvSpPr/>
          <p:nvPr/>
        </p:nvSpPr>
        <p:spPr>
          <a:xfrm>
            <a:off x="4499576" y="4228869"/>
            <a:ext cx="1670419" cy="388484"/>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O/S</a:t>
            </a:r>
          </a:p>
        </p:txBody>
      </p:sp>
      <p:sp>
        <p:nvSpPr>
          <p:cNvPr id="22" name="Rectangle 21"/>
          <p:cNvSpPr/>
          <p:nvPr/>
        </p:nvSpPr>
        <p:spPr>
          <a:xfrm>
            <a:off x="4499576" y="3765116"/>
            <a:ext cx="1670419" cy="388484"/>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Middleware</a:t>
            </a:r>
          </a:p>
        </p:txBody>
      </p:sp>
      <p:sp>
        <p:nvSpPr>
          <p:cNvPr id="23" name="Rectangle 22"/>
          <p:cNvSpPr/>
          <p:nvPr/>
        </p:nvSpPr>
        <p:spPr>
          <a:xfrm>
            <a:off x="4499576" y="4692621"/>
            <a:ext cx="1670419" cy="388484"/>
          </a:xfrm>
          <a:prstGeom prst="rect">
            <a:avLst/>
          </a:prstGeom>
          <a:solidFill>
            <a:srgbClr val="DC3C00"/>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Virtualization</a:t>
            </a:r>
          </a:p>
        </p:txBody>
      </p:sp>
      <p:sp>
        <p:nvSpPr>
          <p:cNvPr id="24" name="Rectangle 23"/>
          <p:cNvSpPr/>
          <p:nvPr/>
        </p:nvSpPr>
        <p:spPr>
          <a:xfrm>
            <a:off x="4499576" y="2837611"/>
            <a:ext cx="1670419" cy="388484"/>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Data</a:t>
            </a:r>
          </a:p>
        </p:txBody>
      </p:sp>
      <p:sp>
        <p:nvSpPr>
          <p:cNvPr id="25" name="Rectangle 24"/>
          <p:cNvSpPr/>
          <p:nvPr/>
        </p:nvSpPr>
        <p:spPr>
          <a:xfrm>
            <a:off x="4499576" y="2373859"/>
            <a:ext cx="1670419" cy="388484"/>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Applications</a:t>
            </a:r>
          </a:p>
        </p:txBody>
      </p:sp>
      <p:sp>
        <p:nvSpPr>
          <p:cNvPr id="26" name="Rectangle 25"/>
          <p:cNvSpPr/>
          <p:nvPr/>
        </p:nvSpPr>
        <p:spPr>
          <a:xfrm>
            <a:off x="4499576" y="3301363"/>
            <a:ext cx="1670419" cy="388484"/>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Runtime</a:t>
            </a:r>
          </a:p>
        </p:txBody>
      </p:sp>
      <p:sp>
        <p:nvSpPr>
          <p:cNvPr id="27" name="Left Brace 26"/>
          <p:cNvSpPr/>
          <p:nvPr/>
        </p:nvSpPr>
        <p:spPr>
          <a:xfrm flipH="1">
            <a:off x="6179408" y="4650705"/>
            <a:ext cx="233090" cy="1798648"/>
          </a:xfrm>
          <a:prstGeom prst="leftBrace">
            <a:avLst>
              <a:gd name="adj1" fmla="val 0"/>
              <a:gd name="adj2" fmla="val 50000"/>
            </a:avLst>
          </a:prstGeom>
          <a:noFill/>
          <a:ln w="19050" cap="flat" cmpd="sng" algn="ctr">
            <a:solidFill>
              <a:srgbClr val="008272"/>
            </a:solidFill>
            <a:prstDash val="solid"/>
          </a:ln>
          <a:effectLst/>
        </p:spPr>
        <p:txBody>
          <a:bodyPr rtlCol="0" anchor="ctr"/>
          <a:lstStyle/>
          <a:p>
            <a:pPr algn="ctr" defTabSz="1242820">
              <a:defRPr/>
            </a:pPr>
            <a:endParaRPr lang="en-US" sz="1835" kern="0" dirty="0">
              <a:solidFill>
                <a:srgbClr val="FFFFFF"/>
              </a:solidFill>
              <a:ea typeface="Segoe UI" pitchFamily="34" charset="0"/>
              <a:cs typeface="Segoe UI" pitchFamily="34" charset="0"/>
            </a:endParaRPr>
          </a:p>
        </p:txBody>
      </p:sp>
      <p:sp>
        <p:nvSpPr>
          <p:cNvPr id="28" name="TextBox 56"/>
          <p:cNvSpPr txBox="1"/>
          <p:nvPr/>
        </p:nvSpPr>
        <p:spPr>
          <a:xfrm flipH="1">
            <a:off x="6359946" y="4710876"/>
            <a:ext cx="404406" cy="171989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8" fontAlgn="base">
              <a:spcAft>
                <a:spcPct val="0"/>
              </a:spcAft>
            </a:pPr>
            <a:r>
              <a:rPr lang="en-US" sz="1428" dirty="0">
                <a:solidFill>
                  <a:srgbClr val="595959">
                    <a:alpha val="99000"/>
                  </a:srgbClr>
                </a:solidFill>
                <a:ea typeface="Kozuka Gothic Pro R" pitchFamily="34" charset="-128"/>
              </a:rPr>
              <a:t>Managed by vendor</a:t>
            </a:r>
          </a:p>
        </p:txBody>
      </p:sp>
      <p:sp>
        <p:nvSpPr>
          <p:cNvPr id="29" name="Left Brace 28"/>
          <p:cNvSpPr/>
          <p:nvPr/>
        </p:nvSpPr>
        <p:spPr>
          <a:xfrm>
            <a:off x="4358348" y="2373858"/>
            <a:ext cx="135970" cy="2243490"/>
          </a:xfrm>
          <a:prstGeom prst="leftBrace">
            <a:avLst>
              <a:gd name="adj1" fmla="val 0"/>
              <a:gd name="adj2" fmla="val 50000"/>
            </a:avLst>
          </a:prstGeom>
          <a:noFill/>
          <a:ln w="19050" cap="flat" cmpd="sng" algn="ctr">
            <a:solidFill>
              <a:srgbClr val="008272"/>
            </a:solidFill>
            <a:prstDash val="solid"/>
          </a:ln>
          <a:effectLst/>
        </p:spPr>
        <p:txBody>
          <a:bodyPr rtlCol="0" anchor="ctr"/>
          <a:lstStyle/>
          <a:p>
            <a:pPr algn="ctr" defTabSz="1242820">
              <a:defRPr/>
            </a:pPr>
            <a:endParaRPr lang="en-US" sz="1835" kern="0" dirty="0">
              <a:solidFill>
                <a:srgbClr val="FFFFFF"/>
              </a:solidFill>
              <a:ea typeface="Segoe UI" pitchFamily="34" charset="0"/>
              <a:cs typeface="Segoe UI" pitchFamily="34" charset="0"/>
            </a:endParaRPr>
          </a:p>
        </p:txBody>
      </p:sp>
      <p:sp>
        <p:nvSpPr>
          <p:cNvPr id="30" name="TextBox 58"/>
          <p:cNvSpPr txBox="1"/>
          <p:nvPr/>
        </p:nvSpPr>
        <p:spPr>
          <a:xfrm>
            <a:off x="3937981" y="2960351"/>
            <a:ext cx="404406" cy="108933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8" fontAlgn="base">
              <a:spcAft>
                <a:spcPct val="0"/>
              </a:spcAft>
            </a:pPr>
            <a:r>
              <a:rPr lang="en-US" sz="1428" dirty="0">
                <a:solidFill>
                  <a:srgbClr val="595959">
                    <a:alpha val="99000"/>
                  </a:srgbClr>
                </a:solidFill>
                <a:ea typeface="Kozuka Gothic Pro R" pitchFamily="34" charset="-128"/>
              </a:rPr>
              <a:t>You manage</a:t>
            </a:r>
          </a:p>
        </p:txBody>
      </p:sp>
      <p:grpSp>
        <p:nvGrpSpPr>
          <p:cNvPr id="31" name="Group 30"/>
          <p:cNvGrpSpPr/>
          <p:nvPr/>
        </p:nvGrpSpPr>
        <p:grpSpPr>
          <a:xfrm>
            <a:off x="6591146" y="1587832"/>
            <a:ext cx="2759579" cy="4892961"/>
            <a:chOff x="5979422" y="1583373"/>
            <a:chExt cx="2706420" cy="4798706"/>
          </a:xfrm>
        </p:grpSpPr>
        <p:sp>
          <p:nvSpPr>
            <p:cNvPr id="32" name="Rectangle 31"/>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2718" fontAlgn="base">
                <a:spcAft>
                  <a:spcPct val="0"/>
                </a:spcAft>
                <a:defRPr/>
              </a:pPr>
              <a:r>
                <a:rPr lang="en-US" sz="2039" dirty="0">
                  <a:solidFill>
                    <a:srgbClr val="595959">
                      <a:alpha val="99000"/>
                    </a:srgbClr>
                  </a:solidFill>
                  <a:latin typeface="Segoe UI"/>
                  <a:ea typeface="Kozuka Gothic Pro R" pitchFamily="34" charset="-128"/>
                </a:rPr>
                <a:t>Platform</a:t>
              </a:r>
            </a:p>
            <a:p>
              <a:pPr defTabSz="1242820">
                <a:defRPr/>
              </a:pPr>
              <a:r>
                <a:rPr lang="en-US" sz="1632" dirty="0">
                  <a:solidFill>
                    <a:srgbClr val="595959">
                      <a:alpha val="99000"/>
                    </a:srgbClr>
                  </a:solidFill>
                  <a:latin typeface="Segoe UI"/>
                  <a:ea typeface="Kozuka Gothic Pro R" pitchFamily="34" charset="-128"/>
                </a:rPr>
                <a:t>(as a Service)</a:t>
              </a:r>
            </a:p>
          </p:txBody>
        </p:sp>
        <p:sp>
          <p:nvSpPr>
            <p:cNvPr id="33" name="Left Brace 32"/>
            <p:cNvSpPr/>
            <p:nvPr/>
          </p:nvSpPr>
          <p:spPr>
            <a:xfrm flipH="1">
              <a:off x="8131739" y="3259131"/>
              <a:ext cx="209580" cy="3122948"/>
            </a:xfrm>
            <a:prstGeom prst="leftBrace">
              <a:avLst>
                <a:gd name="adj1" fmla="val 0"/>
                <a:gd name="adj2" fmla="val 50000"/>
              </a:avLst>
            </a:prstGeom>
            <a:noFill/>
            <a:ln w="19050" cap="flat" cmpd="sng" algn="ctr">
              <a:solidFill>
                <a:srgbClr val="008272"/>
              </a:solidFill>
              <a:prstDash val="solid"/>
            </a:ln>
            <a:effectLst/>
          </p:spPr>
          <p:txBody>
            <a:bodyPr rtlCol="0" anchor="ctr"/>
            <a:lstStyle/>
            <a:p>
              <a:pPr algn="ctr" defTabSz="1242820">
                <a:defRPr/>
              </a:pPr>
              <a:endParaRPr lang="en-US" sz="1835" kern="0" dirty="0">
                <a:solidFill>
                  <a:srgbClr val="FFFFFF"/>
                </a:solidFill>
                <a:ea typeface="Segoe UI" pitchFamily="34" charset="0"/>
                <a:cs typeface="Segoe UI" pitchFamily="34" charset="0"/>
              </a:endParaRPr>
            </a:p>
          </p:txBody>
        </p:sp>
        <p:sp>
          <p:nvSpPr>
            <p:cNvPr id="34" name="TextBox 54"/>
            <p:cNvSpPr txBox="1"/>
            <p:nvPr/>
          </p:nvSpPr>
          <p:spPr>
            <a:xfrm flipH="1">
              <a:off x="8289226" y="3994419"/>
              <a:ext cx="396616" cy="168676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8" fontAlgn="base">
                <a:spcAft>
                  <a:spcPct val="0"/>
                </a:spcAft>
                <a:defRPr/>
              </a:pPr>
              <a:r>
                <a:rPr lang="en-US" sz="1428" dirty="0">
                  <a:solidFill>
                    <a:srgbClr val="595959">
                      <a:alpha val="99000"/>
                    </a:srgbClr>
                  </a:solidFill>
                  <a:latin typeface="Segoe UI"/>
                  <a:ea typeface="Kozuka Gothic Pro R" pitchFamily="34" charset="-128"/>
                </a:rPr>
                <a:t>Managed by vendor</a:t>
              </a:r>
            </a:p>
          </p:txBody>
        </p:sp>
        <p:sp>
          <p:nvSpPr>
            <p:cNvPr id="35" name="Left Brace 34"/>
            <p:cNvSpPr/>
            <p:nvPr/>
          </p:nvSpPr>
          <p:spPr>
            <a:xfrm>
              <a:off x="6322411" y="2335206"/>
              <a:ext cx="152400" cy="847725"/>
            </a:xfrm>
            <a:prstGeom prst="leftBrace">
              <a:avLst>
                <a:gd name="adj1" fmla="val 0"/>
                <a:gd name="adj2" fmla="val 50000"/>
              </a:avLst>
            </a:prstGeom>
            <a:noFill/>
            <a:ln w="19050" cap="flat" cmpd="sng" algn="ctr">
              <a:solidFill>
                <a:srgbClr val="008272"/>
              </a:solidFill>
              <a:prstDash val="solid"/>
            </a:ln>
            <a:effectLst/>
          </p:spPr>
          <p:txBody>
            <a:bodyPr rtlCol="0" anchor="ctr"/>
            <a:lstStyle/>
            <a:p>
              <a:pPr algn="ctr" defTabSz="1242820">
                <a:defRPr/>
              </a:pPr>
              <a:endParaRPr lang="en-US" sz="1835" kern="0" dirty="0">
                <a:solidFill>
                  <a:srgbClr val="FFFFFF"/>
                </a:solidFill>
                <a:ea typeface="Segoe UI" pitchFamily="34" charset="0"/>
                <a:cs typeface="Segoe UI" pitchFamily="34" charset="0"/>
              </a:endParaRPr>
            </a:p>
          </p:txBody>
        </p:sp>
        <p:sp>
          <p:nvSpPr>
            <p:cNvPr id="36" name="TextBox 60"/>
            <p:cNvSpPr txBox="1"/>
            <p:nvPr/>
          </p:nvSpPr>
          <p:spPr>
            <a:xfrm>
              <a:off x="5979422" y="2221731"/>
              <a:ext cx="396616" cy="106835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8" fontAlgn="base">
                <a:spcAft>
                  <a:spcPct val="0"/>
                </a:spcAft>
                <a:defRPr/>
              </a:pPr>
              <a:r>
                <a:rPr lang="en-US" sz="1428" dirty="0">
                  <a:solidFill>
                    <a:srgbClr val="595959">
                      <a:alpha val="99000"/>
                    </a:srgbClr>
                  </a:solidFill>
                  <a:latin typeface="Segoe UI"/>
                  <a:ea typeface="Kozuka Gothic Pro R" pitchFamily="34" charset="-128"/>
                </a:rPr>
                <a:t>You manage</a:t>
              </a:r>
            </a:p>
          </p:txBody>
        </p:sp>
        <p:sp>
          <p:nvSpPr>
            <p:cNvPr id="37" name="Rectangle 36"/>
            <p:cNvSpPr/>
            <p:nvPr/>
          </p:nvSpPr>
          <p:spPr>
            <a:xfrm>
              <a:off x="6484238" y="5537990"/>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Storage</a:t>
              </a:r>
            </a:p>
          </p:txBody>
        </p:sp>
        <p:sp>
          <p:nvSpPr>
            <p:cNvPr id="38" name="Rectangle 37"/>
            <p:cNvSpPr/>
            <p:nvPr/>
          </p:nvSpPr>
          <p:spPr>
            <a:xfrm>
              <a:off x="6484238" y="5083171"/>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Servers</a:t>
              </a:r>
            </a:p>
          </p:txBody>
        </p:sp>
        <p:sp>
          <p:nvSpPr>
            <p:cNvPr id="39" name="Rectangle 38"/>
            <p:cNvSpPr/>
            <p:nvPr/>
          </p:nvSpPr>
          <p:spPr>
            <a:xfrm>
              <a:off x="6484238" y="5992807"/>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Networking</a:t>
              </a:r>
            </a:p>
          </p:txBody>
        </p:sp>
        <p:sp>
          <p:nvSpPr>
            <p:cNvPr id="40" name="Rectangle 39"/>
            <p:cNvSpPr/>
            <p:nvPr/>
          </p:nvSpPr>
          <p:spPr>
            <a:xfrm>
              <a:off x="6484238" y="4173533"/>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O/S</a:t>
              </a:r>
            </a:p>
          </p:txBody>
        </p:sp>
        <p:sp>
          <p:nvSpPr>
            <p:cNvPr id="41" name="Rectangle 40"/>
            <p:cNvSpPr/>
            <p:nvPr/>
          </p:nvSpPr>
          <p:spPr>
            <a:xfrm>
              <a:off x="6484238" y="3718714"/>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Middleware</a:t>
              </a:r>
            </a:p>
          </p:txBody>
        </p:sp>
        <p:sp>
          <p:nvSpPr>
            <p:cNvPr id="42" name="Rectangle 41"/>
            <p:cNvSpPr/>
            <p:nvPr/>
          </p:nvSpPr>
          <p:spPr>
            <a:xfrm>
              <a:off x="6484238" y="4628352"/>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Virtualization</a:t>
              </a:r>
            </a:p>
          </p:txBody>
        </p:sp>
        <p:sp>
          <p:nvSpPr>
            <p:cNvPr id="43" name="Rectangle 42"/>
            <p:cNvSpPr/>
            <p:nvPr/>
          </p:nvSpPr>
          <p:spPr>
            <a:xfrm>
              <a:off x="6484238" y="2354257"/>
              <a:ext cx="1638240" cy="381000"/>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Applications</a:t>
              </a:r>
            </a:p>
          </p:txBody>
        </p:sp>
        <p:sp>
          <p:nvSpPr>
            <p:cNvPr id="44" name="Rectangle 43"/>
            <p:cNvSpPr/>
            <p:nvPr/>
          </p:nvSpPr>
          <p:spPr>
            <a:xfrm>
              <a:off x="6484238" y="3263895"/>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Runtime</a:t>
              </a:r>
            </a:p>
          </p:txBody>
        </p:sp>
        <p:sp>
          <p:nvSpPr>
            <p:cNvPr id="45" name="Rectangle 44"/>
            <p:cNvSpPr/>
            <p:nvPr/>
          </p:nvSpPr>
          <p:spPr>
            <a:xfrm>
              <a:off x="6484238" y="2809076"/>
              <a:ext cx="1638240" cy="381000"/>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Data</a:t>
              </a:r>
            </a:p>
          </p:txBody>
        </p:sp>
      </p:grpSp>
      <p:grpSp>
        <p:nvGrpSpPr>
          <p:cNvPr id="46" name="Group 45"/>
          <p:cNvGrpSpPr/>
          <p:nvPr/>
        </p:nvGrpSpPr>
        <p:grpSpPr>
          <a:xfrm>
            <a:off x="9651508" y="1587833"/>
            <a:ext cx="2368726" cy="4892958"/>
            <a:chOff x="8980831" y="1583373"/>
            <a:chExt cx="2323096" cy="4798703"/>
          </a:xfrm>
        </p:grpSpPr>
        <p:sp>
          <p:nvSpPr>
            <p:cNvPr id="47" name="Rectangle 46"/>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2718" fontAlgn="base">
                <a:spcAft>
                  <a:spcPct val="0"/>
                </a:spcAft>
                <a:defRPr/>
              </a:pPr>
              <a:r>
                <a:rPr lang="en-US" sz="2039" dirty="0">
                  <a:solidFill>
                    <a:srgbClr val="595959">
                      <a:alpha val="99000"/>
                    </a:srgbClr>
                  </a:solidFill>
                  <a:latin typeface="Segoe UI"/>
                  <a:ea typeface="Kozuka Gothic Pro R" pitchFamily="34" charset="-128"/>
                </a:rPr>
                <a:t>Software</a:t>
              </a:r>
            </a:p>
            <a:p>
              <a:pPr defTabSz="1242820">
                <a:defRPr/>
              </a:pPr>
              <a:r>
                <a:rPr lang="en-US" sz="1632" dirty="0">
                  <a:solidFill>
                    <a:srgbClr val="595959">
                      <a:alpha val="99000"/>
                    </a:srgbClr>
                  </a:solidFill>
                  <a:latin typeface="Segoe UI"/>
                  <a:ea typeface="Kozuka Gothic Pro R" pitchFamily="34" charset="-128"/>
                </a:rPr>
                <a:t>(as a Service)</a:t>
              </a:r>
            </a:p>
          </p:txBody>
        </p:sp>
        <p:sp>
          <p:nvSpPr>
            <p:cNvPr id="48" name="Left Brace 47"/>
            <p:cNvSpPr/>
            <p:nvPr/>
          </p:nvSpPr>
          <p:spPr>
            <a:xfrm flipH="1">
              <a:off x="10688405" y="2335204"/>
              <a:ext cx="200055" cy="4046872"/>
            </a:xfrm>
            <a:prstGeom prst="leftBrace">
              <a:avLst>
                <a:gd name="adj1" fmla="val 0"/>
                <a:gd name="adj2" fmla="val 50000"/>
              </a:avLst>
            </a:prstGeom>
            <a:noFill/>
            <a:ln w="19050" cap="flat" cmpd="sng" algn="ctr">
              <a:solidFill>
                <a:srgbClr val="008272"/>
              </a:solidFill>
              <a:prstDash val="solid"/>
            </a:ln>
            <a:effectLst/>
          </p:spPr>
          <p:txBody>
            <a:bodyPr rtlCol="0" anchor="ctr"/>
            <a:lstStyle/>
            <a:p>
              <a:pPr algn="ctr" defTabSz="1242820">
                <a:defRPr/>
              </a:pPr>
              <a:endParaRPr lang="en-US" sz="1835" kern="0" dirty="0">
                <a:solidFill>
                  <a:srgbClr val="FFFFFF"/>
                </a:solidFill>
                <a:ea typeface="Segoe UI" pitchFamily="34" charset="0"/>
                <a:cs typeface="Segoe UI" pitchFamily="34" charset="0"/>
              </a:endParaRPr>
            </a:p>
          </p:txBody>
        </p:sp>
        <p:sp>
          <p:nvSpPr>
            <p:cNvPr id="49" name="TextBox 64"/>
            <p:cNvSpPr txBox="1"/>
            <p:nvPr/>
          </p:nvSpPr>
          <p:spPr>
            <a:xfrm flipH="1">
              <a:off x="10907311" y="3522512"/>
              <a:ext cx="396616" cy="168676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8" fontAlgn="base">
                <a:spcAft>
                  <a:spcPct val="0"/>
                </a:spcAft>
                <a:defRPr/>
              </a:pPr>
              <a:r>
                <a:rPr lang="en-US" sz="1428" dirty="0">
                  <a:solidFill>
                    <a:srgbClr val="595959">
                      <a:alpha val="99000"/>
                    </a:srgbClr>
                  </a:solidFill>
                  <a:latin typeface="Segoe UI"/>
                  <a:ea typeface="Kozuka Gothic Pro R" pitchFamily="34" charset="-128"/>
                </a:rPr>
                <a:t>Managed by vendor</a:t>
              </a:r>
            </a:p>
          </p:txBody>
        </p:sp>
        <p:sp>
          <p:nvSpPr>
            <p:cNvPr id="50" name="Rectangle 49"/>
            <p:cNvSpPr/>
            <p:nvPr/>
          </p:nvSpPr>
          <p:spPr>
            <a:xfrm>
              <a:off x="9040806" y="5537987"/>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Storage</a:t>
              </a:r>
            </a:p>
          </p:txBody>
        </p:sp>
        <p:sp>
          <p:nvSpPr>
            <p:cNvPr id="51" name="Rectangle 50"/>
            <p:cNvSpPr/>
            <p:nvPr/>
          </p:nvSpPr>
          <p:spPr>
            <a:xfrm>
              <a:off x="9040806" y="5083168"/>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Servers</a:t>
              </a:r>
            </a:p>
          </p:txBody>
        </p:sp>
        <p:sp>
          <p:nvSpPr>
            <p:cNvPr id="52" name="Rectangle 51"/>
            <p:cNvSpPr/>
            <p:nvPr/>
          </p:nvSpPr>
          <p:spPr>
            <a:xfrm>
              <a:off x="9040806" y="5992804"/>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Networking</a:t>
              </a:r>
            </a:p>
          </p:txBody>
        </p:sp>
        <p:sp>
          <p:nvSpPr>
            <p:cNvPr id="53" name="Rectangle 52"/>
            <p:cNvSpPr/>
            <p:nvPr/>
          </p:nvSpPr>
          <p:spPr>
            <a:xfrm>
              <a:off x="9040806" y="4173530"/>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O/S</a:t>
              </a:r>
            </a:p>
          </p:txBody>
        </p:sp>
        <p:sp>
          <p:nvSpPr>
            <p:cNvPr id="54" name="Rectangle 53"/>
            <p:cNvSpPr/>
            <p:nvPr/>
          </p:nvSpPr>
          <p:spPr>
            <a:xfrm>
              <a:off x="9040806" y="3718711"/>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Middleware</a:t>
              </a:r>
            </a:p>
          </p:txBody>
        </p:sp>
        <p:sp>
          <p:nvSpPr>
            <p:cNvPr id="55" name="Rectangle 54"/>
            <p:cNvSpPr/>
            <p:nvPr/>
          </p:nvSpPr>
          <p:spPr>
            <a:xfrm>
              <a:off x="9040806" y="4628349"/>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Virtualization</a:t>
              </a:r>
            </a:p>
          </p:txBody>
        </p:sp>
        <p:sp>
          <p:nvSpPr>
            <p:cNvPr id="56" name="Rectangle 55"/>
            <p:cNvSpPr/>
            <p:nvPr/>
          </p:nvSpPr>
          <p:spPr>
            <a:xfrm>
              <a:off x="9040806" y="2354254"/>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Applications</a:t>
              </a:r>
            </a:p>
          </p:txBody>
        </p:sp>
        <p:sp>
          <p:nvSpPr>
            <p:cNvPr id="57" name="Rectangle 56"/>
            <p:cNvSpPr/>
            <p:nvPr/>
          </p:nvSpPr>
          <p:spPr>
            <a:xfrm>
              <a:off x="9040806" y="3263892"/>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Runtime</a:t>
              </a:r>
            </a:p>
          </p:txBody>
        </p:sp>
        <p:sp>
          <p:nvSpPr>
            <p:cNvPr id="58" name="Rectangle 57"/>
            <p:cNvSpPr/>
            <p:nvPr/>
          </p:nvSpPr>
          <p:spPr>
            <a:xfrm>
              <a:off x="9040806" y="2809073"/>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Data</a:t>
              </a:r>
            </a:p>
          </p:txBody>
        </p:sp>
      </p:grpSp>
      <p:pic>
        <p:nvPicPr>
          <p:cNvPr id="59" name="Picture 11" descr="Cloud 512x512.png"/>
          <p:cNvPicPr>
            <a:picLocks noChangeAspect="1"/>
          </p:cNvPicPr>
          <p:nvPr/>
        </p:nvPicPr>
        <p:blipFill>
          <a:blip r:embed="rId3" cstate="print">
            <a:duotone>
              <a:prstClr val="black"/>
              <a:srgbClr val="000000">
                <a:tint val="45000"/>
                <a:satMod val="400000"/>
              </a:srgbClr>
            </a:duotone>
            <a:extLst>
              <a:ext uri="{28A0092B-C50C-407E-A947-70E740481C1C}">
                <a14:useLocalDpi xmlns:a14="http://schemas.microsoft.com/office/drawing/2010/main" val="0"/>
              </a:ext>
            </a:extLst>
          </a:blip>
          <a:srcRect/>
          <a:stretch>
            <a:fillRect/>
          </a:stretch>
        </p:blipFill>
        <p:spPr bwMode="auto">
          <a:xfrm>
            <a:off x="3352854" y="5698080"/>
            <a:ext cx="1034023" cy="10340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0" name="Picture 12" descr="Gift 512x512.png"/>
          <p:cNvPicPr>
            <a:picLocks noChangeAspect="1"/>
          </p:cNvPicPr>
          <p:nvPr/>
        </p:nvPicPr>
        <p:blipFill>
          <a:blip r:embed="rId4" cstate="print">
            <a:duotone>
              <a:prstClr val="black"/>
              <a:srgbClr val="000000">
                <a:tint val="45000"/>
                <a:satMod val="400000"/>
              </a:srgbClr>
            </a:duotone>
            <a:extLst>
              <a:ext uri="{28A0092B-C50C-407E-A947-70E740481C1C}">
                <a14:useLocalDpi xmlns:a14="http://schemas.microsoft.com/office/drawing/2010/main" val="0"/>
              </a:ext>
            </a:extLst>
          </a:blip>
          <a:srcRect/>
          <a:stretch>
            <a:fillRect/>
          </a:stretch>
        </p:blipFill>
        <p:spPr bwMode="auto">
          <a:xfrm>
            <a:off x="381596" y="5708016"/>
            <a:ext cx="822110" cy="822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 name="Rectangle 60"/>
          <p:cNvSpPr/>
          <p:nvPr/>
        </p:nvSpPr>
        <p:spPr bwMode="auto">
          <a:xfrm flipH="1">
            <a:off x="258643" y="1366767"/>
            <a:ext cx="3013547" cy="5240820"/>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93200" tIns="46601" rIns="93200" bIns="46601" numCol="1" spcCol="0" rtlCol="0" anchor="ctr" anchorCtr="0" compatLnSpc="1">
            <a:prstTxWarp prst="textNoShape">
              <a:avLst/>
            </a:prstTxWarp>
          </a:bodyPr>
          <a:lstStyle/>
          <a:p>
            <a:pPr algn="ctr" defTabSz="931692" fontAlgn="base">
              <a:spcBef>
                <a:spcPct val="0"/>
              </a:spcBef>
              <a:spcAft>
                <a:spcPct val="0"/>
              </a:spcAft>
              <a:defRPr/>
            </a:pPr>
            <a:endParaRPr lang="en-US" sz="2243" kern="0"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473678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250"/>
                                        <p:tgtEl>
                                          <p:spTgt spid="60"/>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ipe(down)">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250"/>
                                        <p:tgtEl>
                                          <p:spTgt spid="59"/>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1"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Deploying an App with ARM Templates</a:t>
            </a:r>
          </a:p>
        </p:txBody>
      </p:sp>
      <p:pic>
        <p:nvPicPr>
          <p:cNvPr id="3" name="Picture 2"/>
          <p:cNvPicPr>
            <a:picLocks noChangeAspect="1"/>
          </p:cNvPicPr>
          <p:nvPr/>
        </p:nvPicPr>
        <p:blipFill>
          <a:blip r:embed="rId3"/>
          <a:stretch>
            <a:fillRect/>
          </a:stretch>
        </p:blipFill>
        <p:spPr>
          <a:xfrm>
            <a:off x="6084024" y="1825543"/>
            <a:ext cx="5837951" cy="4560307"/>
          </a:xfrm>
          <a:prstGeom prst="rect">
            <a:avLst/>
          </a:prstGeom>
        </p:spPr>
      </p:pic>
      <p:pic>
        <p:nvPicPr>
          <p:cNvPr id="4" name="Picture 3"/>
          <p:cNvPicPr>
            <a:picLocks noChangeAspect="1"/>
          </p:cNvPicPr>
          <p:nvPr/>
        </p:nvPicPr>
        <p:blipFill>
          <a:blip r:embed="rId4"/>
          <a:stretch>
            <a:fillRect/>
          </a:stretch>
        </p:blipFill>
        <p:spPr>
          <a:xfrm>
            <a:off x="276391" y="1825541"/>
            <a:ext cx="5629392" cy="4560308"/>
          </a:xfrm>
          <a:prstGeom prst="rect">
            <a:avLst/>
          </a:prstGeom>
        </p:spPr>
      </p:pic>
      <p:pic>
        <p:nvPicPr>
          <p:cNvPr id="5" name="Picture 4"/>
          <p:cNvPicPr>
            <a:picLocks noChangeAspect="1"/>
          </p:cNvPicPr>
          <p:nvPr/>
        </p:nvPicPr>
        <p:blipFill>
          <a:blip r:embed="rId5"/>
          <a:stretch>
            <a:fillRect/>
          </a:stretch>
        </p:blipFill>
        <p:spPr>
          <a:xfrm>
            <a:off x="4675443" y="3060139"/>
            <a:ext cx="2458623" cy="676812"/>
          </a:xfrm>
          <a:prstGeom prst="rect">
            <a:avLst/>
          </a:prstGeom>
        </p:spPr>
      </p:pic>
    </p:spTree>
    <p:extLst>
      <p:ext uri="{BB962C8B-B14F-4D97-AF65-F5344CB8AC3E}">
        <p14:creationId xmlns:p14="http://schemas.microsoft.com/office/powerpoint/2010/main" val="40442749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Manage and Govern Your Cloud Resources</a:t>
            </a:r>
          </a:p>
        </p:txBody>
      </p:sp>
      <p:pic>
        <p:nvPicPr>
          <p:cNvPr id="3" name="Picture 2"/>
          <p:cNvPicPr>
            <a:picLocks noChangeAspect="1"/>
          </p:cNvPicPr>
          <p:nvPr/>
        </p:nvPicPr>
        <p:blipFill>
          <a:blip r:embed="rId3"/>
          <a:stretch>
            <a:fillRect/>
          </a:stretch>
        </p:blipFill>
        <p:spPr>
          <a:xfrm>
            <a:off x="379826" y="1155009"/>
            <a:ext cx="7639050" cy="5047008"/>
          </a:xfrm>
          <a:prstGeom prst="rect">
            <a:avLst/>
          </a:prstGeom>
        </p:spPr>
      </p:pic>
      <p:sp>
        <p:nvSpPr>
          <p:cNvPr id="4" name="Rectangle 3"/>
          <p:cNvSpPr/>
          <p:nvPr/>
        </p:nvSpPr>
        <p:spPr>
          <a:xfrm>
            <a:off x="304800" y="6503414"/>
            <a:ext cx="11970164" cy="923330"/>
          </a:xfrm>
          <a:prstGeom prst="rect">
            <a:avLst/>
          </a:prstGeom>
        </p:spPr>
        <p:txBody>
          <a:bodyPr wrap="square">
            <a:spAutoFit/>
          </a:bodyPr>
          <a:lstStyle/>
          <a:p>
            <a:r>
              <a:rPr lang="en-US" sz="1800" dirty="0">
                <a:hlinkClick r:id="rId4"/>
              </a:rPr>
              <a:t>https://docs.microsoft.com/en-gb/azure/azure-resource-manager/resource-manager-subscription-governance</a:t>
            </a:r>
            <a:endParaRPr lang="en-US" sz="1800" dirty="0"/>
          </a:p>
          <a:p>
            <a:r>
              <a:rPr lang="en-US" sz="1800" dirty="0">
                <a:hlinkClick r:id="rId5"/>
              </a:rPr>
              <a:t>https://docs.microsoft.com/en-gb/azure/azure-resource-manager/resource-manager-subscription-examples</a:t>
            </a:r>
            <a:r>
              <a:rPr lang="en-US" sz="1800" dirty="0"/>
              <a:t> </a:t>
            </a:r>
          </a:p>
          <a:p>
            <a:endParaRPr lang="en-US" sz="1800" dirty="0"/>
          </a:p>
        </p:txBody>
      </p:sp>
      <p:sp>
        <p:nvSpPr>
          <p:cNvPr id="5" name="TextBox 4"/>
          <p:cNvSpPr txBox="1"/>
          <p:nvPr/>
        </p:nvSpPr>
        <p:spPr>
          <a:xfrm>
            <a:off x="8216347" y="1093304"/>
            <a:ext cx="3491948" cy="5108713"/>
          </a:xfrm>
          <a:prstGeom prst="rect">
            <a:avLst/>
          </a:prstGeom>
        </p:spPr>
        <p:txBody>
          <a:bodyPr vert="horz" wrap="square" lIns="91440" tIns="91440" rIns="91440" bIns="91440" rtlCol="0" anchor="t">
            <a:noAutofit/>
          </a:bodyPr>
          <a:lstStyle/>
          <a:p>
            <a:pPr marL="171450" indent="-171450">
              <a:buFont typeface="Wingdings" pitchFamily="2" charset="2"/>
              <a:buChar char="§"/>
            </a:pPr>
            <a:r>
              <a:rPr lang="en-US" sz="2400" dirty="0">
                <a:latin typeface="Segoe UI" pitchFamily="34" charset="0"/>
                <a:ea typeface="Segoe UI" pitchFamily="34" charset="0"/>
                <a:cs typeface="Segoe UI" pitchFamily="34" charset="0"/>
              </a:rPr>
              <a:t>Define Azure EA Hierarchy</a:t>
            </a:r>
          </a:p>
          <a:p>
            <a:pPr marL="171450" indent="-171450">
              <a:buFont typeface="Wingdings" pitchFamily="2" charset="2"/>
              <a:buChar char="§"/>
            </a:pPr>
            <a:r>
              <a:rPr lang="en-US" sz="2400" dirty="0">
                <a:latin typeface="Segoe UI" pitchFamily="34" charset="0"/>
                <a:ea typeface="Segoe UI" pitchFamily="34" charset="0"/>
                <a:cs typeface="Segoe UI" pitchFamily="34" charset="0"/>
              </a:rPr>
              <a:t>Naming Standards</a:t>
            </a:r>
          </a:p>
          <a:p>
            <a:pPr marL="171450" indent="-171450">
              <a:buFont typeface="Wingdings" pitchFamily="2" charset="2"/>
              <a:buChar char="§"/>
            </a:pPr>
            <a:r>
              <a:rPr lang="en-US" sz="2400" dirty="0">
                <a:latin typeface="Segoe UI" pitchFamily="34" charset="0"/>
                <a:ea typeface="Segoe UI" pitchFamily="34" charset="0"/>
                <a:cs typeface="Segoe UI" pitchFamily="34" charset="0"/>
              </a:rPr>
              <a:t>Policies and Auditing</a:t>
            </a:r>
          </a:p>
          <a:p>
            <a:pPr marL="171450" indent="-171450">
              <a:buFont typeface="Wingdings" pitchFamily="2" charset="2"/>
              <a:buChar char="§"/>
            </a:pPr>
            <a:r>
              <a:rPr lang="en-US" sz="2400" dirty="0">
                <a:latin typeface="Segoe UI" pitchFamily="34" charset="0"/>
                <a:ea typeface="Segoe UI" pitchFamily="34" charset="0"/>
                <a:cs typeface="Segoe UI" pitchFamily="34" charset="0"/>
              </a:rPr>
              <a:t>Resource Tags</a:t>
            </a:r>
          </a:p>
          <a:p>
            <a:pPr marL="171450" indent="-171450">
              <a:buFont typeface="Wingdings" pitchFamily="2" charset="2"/>
              <a:buChar char="§"/>
            </a:pPr>
            <a:r>
              <a:rPr lang="en-US" sz="2400" dirty="0">
                <a:latin typeface="Segoe UI" pitchFamily="34" charset="0"/>
                <a:ea typeface="Segoe UI" pitchFamily="34" charset="0"/>
                <a:cs typeface="Segoe UI" pitchFamily="34" charset="0"/>
              </a:rPr>
              <a:t>Resource Groups</a:t>
            </a:r>
          </a:p>
          <a:p>
            <a:pPr marL="171450" indent="-171450">
              <a:buFont typeface="Wingdings" pitchFamily="2" charset="2"/>
              <a:buChar char="§"/>
            </a:pPr>
            <a:r>
              <a:rPr lang="en-US" sz="2400" dirty="0">
                <a:latin typeface="Segoe UI" pitchFamily="34" charset="0"/>
                <a:ea typeface="Segoe UI" pitchFamily="34" charset="0"/>
                <a:cs typeface="Segoe UI" pitchFamily="34" charset="0"/>
              </a:rPr>
              <a:t>Role Based Access Control</a:t>
            </a:r>
          </a:p>
          <a:p>
            <a:pPr marL="171450" indent="-171450">
              <a:buFont typeface="Wingdings" pitchFamily="2" charset="2"/>
              <a:buChar char="§"/>
            </a:pPr>
            <a:r>
              <a:rPr lang="en-US" sz="2400" dirty="0">
                <a:latin typeface="Segoe UI" pitchFamily="34" charset="0"/>
                <a:ea typeface="Segoe UI" pitchFamily="34" charset="0"/>
                <a:cs typeface="Segoe UI" pitchFamily="34" charset="0"/>
              </a:rPr>
              <a:t>Azure Resource Locks</a:t>
            </a:r>
          </a:p>
          <a:p>
            <a:pPr marL="171450" indent="-171450">
              <a:buFont typeface="Wingdings" pitchFamily="2" charset="2"/>
              <a:buChar char="§"/>
            </a:pPr>
            <a:r>
              <a:rPr lang="en-US" sz="2400" dirty="0">
                <a:latin typeface="Segoe UI" pitchFamily="34" charset="0"/>
                <a:ea typeface="Segoe UI" pitchFamily="34" charset="0"/>
                <a:cs typeface="Segoe UI" pitchFamily="34" charset="0"/>
              </a:rPr>
              <a:t>Core Networking Resources</a:t>
            </a:r>
          </a:p>
          <a:p>
            <a:pPr marL="171450" indent="-171450">
              <a:buFont typeface="Wingdings" pitchFamily="2" charset="2"/>
              <a:buChar char="§"/>
            </a:pPr>
            <a:r>
              <a:rPr lang="en-US" sz="2400" dirty="0">
                <a:latin typeface="Segoe UI" pitchFamily="34" charset="0"/>
                <a:ea typeface="Segoe UI" pitchFamily="34" charset="0"/>
                <a:cs typeface="Segoe UI" pitchFamily="34" charset="0"/>
              </a:rPr>
              <a:t>Automation</a:t>
            </a:r>
          </a:p>
          <a:p>
            <a:pPr marL="171450" indent="-171450">
              <a:buFont typeface="Wingdings" pitchFamily="2" charset="2"/>
              <a:buChar char="§"/>
            </a:pPr>
            <a:r>
              <a:rPr lang="en-US" sz="2400" dirty="0">
                <a:latin typeface="Segoe UI" pitchFamily="34" charset="0"/>
                <a:ea typeface="Segoe UI" pitchFamily="34" charset="0"/>
                <a:cs typeface="Segoe UI" pitchFamily="34" charset="0"/>
              </a:rPr>
              <a:t>Azure Security Center &amp; Advisor</a:t>
            </a:r>
          </a:p>
        </p:txBody>
      </p:sp>
    </p:spTree>
    <p:extLst>
      <p:ext uri="{BB962C8B-B14F-4D97-AF65-F5344CB8AC3E}">
        <p14:creationId xmlns:p14="http://schemas.microsoft.com/office/powerpoint/2010/main" val="393837984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89867" y="216112"/>
            <a:ext cx="11648836" cy="913993"/>
          </a:xfrm>
        </p:spPr>
        <p:txBody>
          <a:bodyPr vert="horz" lIns="320040" tIns="152357" rIns="53325" bIns="53325" rtlCol="0" anchor="ctr">
            <a:normAutofit fontScale="97500"/>
          </a:bodyPr>
          <a:lstStyle/>
          <a:p>
            <a:pPr marL="0">
              <a:lnSpc>
                <a:spcPct val="90000"/>
              </a:lnSpc>
              <a:spcBef>
                <a:spcPct val="0"/>
              </a:spcBef>
              <a:buNone/>
            </a:pPr>
            <a:r>
              <a:rPr lang="en-US" sz="4000" spc="-58" dirty="0">
                <a:solidFill>
                  <a:schemeClr val="bg2"/>
                </a:solidFill>
                <a:latin typeface="Segoe UI Light" pitchFamily="34" charset="0"/>
              </a:rPr>
              <a:t>Evolution of the IT pro skill set</a:t>
            </a:r>
          </a:p>
        </p:txBody>
      </p:sp>
      <p:grpSp>
        <p:nvGrpSpPr>
          <p:cNvPr id="5" name="Group 4"/>
          <p:cNvGrpSpPr/>
          <p:nvPr/>
        </p:nvGrpSpPr>
        <p:grpSpPr>
          <a:xfrm>
            <a:off x="233885" y="1865237"/>
            <a:ext cx="11689443" cy="4667374"/>
            <a:chOff x="238636" y="2016312"/>
            <a:chExt cx="11926947" cy="4762205"/>
          </a:xfrm>
        </p:grpSpPr>
        <p:pic>
          <p:nvPicPr>
            <p:cNvPr id="54" name="Picture 53"/>
            <p:cNvPicPr>
              <a:picLocks noChangeAspect="1"/>
            </p:cNvPicPr>
            <p:nvPr/>
          </p:nvPicPr>
          <p:blipFill>
            <a:blip r:embed="rId3"/>
            <a:stretch>
              <a:fillRect/>
            </a:stretch>
          </p:blipFill>
          <p:spPr>
            <a:xfrm flipH="1">
              <a:off x="5126515" y="3906150"/>
              <a:ext cx="970095" cy="1845178"/>
            </a:xfrm>
            <a:prstGeom prst="rect">
              <a:avLst/>
            </a:prstGeom>
          </p:spPr>
        </p:pic>
        <p:sp>
          <p:nvSpPr>
            <p:cNvPr id="36" name="s1 TextBox 35"/>
            <p:cNvSpPr txBox="1">
              <a:spLocks noChangeAspect="1"/>
            </p:cNvSpPr>
            <p:nvPr/>
          </p:nvSpPr>
          <p:spPr>
            <a:xfrm>
              <a:off x="238636" y="4851720"/>
              <a:ext cx="1418427" cy="1418427"/>
            </a:xfrm>
            <a:prstGeom prst="rect">
              <a:avLst/>
            </a:prstGeom>
            <a:solidFill>
              <a:schemeClr val="accent5"/>
            </a:solidFill>
          </p:spPr>
          <p:txBody>
            <a:bodyPr wrap="square" lIns="121871" tIns="60936" rIns="121871" bIns="60936" rtlCol="0" anchor="ctr" anchorCtr="1">
              <a:noAutofit/>
            </a:bodyPr>
            <a:lstStyle/>
            <a:p>
              <a:pPr algn="ctr" defTabSz="1218630">
                <a:lnSpc>
                  <a:spcPct val="90000"/>
                </a:lnSpc>
                <a:spcBef>
                  <a:spcPts val="800"/>
                </a:spcBef>
                <a:defRPr/>
              </a:pPr>
              <a:r>
                <a:rPr lang="en-US" sz="1600" kern="0" dirty="0">
                  <a:solidFill>
                    <a:srgbClr val="FFFFFF"/>
                  </a:solidFill>
                  <a:ea typeface="Segoe UI" panose="020B0502040204020203" pitchFamily="34" charset="0"/>
                  <a:cs typeface="Segoe UI" panose="020B0502040204020203" pitchFamily="34" charset="0"/>
                </a:rPr>
                <a:t>Relationship Manager</a:t>
              </a:r>
            </a:p>
            <a:p>
              <a:pPr algn="ctr" defTabSz="1218630">
                <a:lnSpc>
                  <a:spcPct val="90000"/>
                </a:lnSpc>
                <a:spcBef>
                  <a:spcPts val="800"/>
                </a:spcBef>
                <a:defRPr/>
              </a:pPr>
              <a:r>
                <a:rPr lang="en-US" sz="1333" i="1" kern="0" dirty="0">
                  <a:solidFill>
                    <a:srgbClr val="FFFFFF"/>
                  </a:solidFill>
                  <a:ea typeface="Segoe UI" panose="020B0502040204020203" pitchFamily="34" charset="0"/>
                  <a:cs typeface="Segoe UI" panose="020B0502040204020203" pitchFamily="34" charset="0"/>
                </a:rPr>
                <a:t>trusted advisor</a:t>
              </a:r>
            </a:p>
          </p:txBody>
        </p:sp>
        <p:sp>
          <p:nvSpPr>
            <p:cNvPr id="38" name="s2 TextBox 37"/>
            <p:cNvSpPr txBox="1">
              <a:spLocks noChangeAspect="1"/>
            </p:cNvSpPr>
            <p:nvPr/>
          </p:nvSpPr>
          <p:spPr>
            <a:xfrm>
              <a:off x="1739852" y="5360090"/>
              <a:ext cx="1418427" cy="1418427"/>
            </a:xfrm>
            <a:prstGeom prst="rect">
              <a:avLst/>
            </a:prstGeom>
            <a:solidFill>
              <a:schemeClr val="accent5"/>
            </a:solidFill>
          </p:spPr>
          <p:txBody>
            <a:bodyPr wrap="square" lIns="121871" tIns="60936" rIns="121871" bIns="60936" rtlCol="0" anchor="ctr" anchorCtr="1">
              <a:noAutofit/>
            </a:bodyPr>
            <a:lstStyle/>
            <a:p>
              <a:pPr algn="ctr" defTabSz="1218630">
                <a:lnSpc>
                  <a:spcPct val="90000"/>
                </a:lnSpc>
                <a:spcBef>
                  <a:spcPts val="800"/>
                </a:spcBef>
                <a:defRPr/>
              </a:pPr>
              <a:r>
                <a:rPr lang="en-US" sz="1865" kern="0" dirty="0">
                  <a:solidFill>
                    <a:srgbClr val="FFFFFF"/>
                  </a:solidFill>
                  <a:ea typeface="Segoe UI" panose="020B0502040204020203" pitchFamily="34" charset="0"/>
                  <a:cs typeface="Segoe UI" panose="020B0502040204020203" pitchFamily="34" charset="0"/>
                </a:rPr>
                <a:t>Business </a:t>
              </a:r>
              <a:br>
                <a:rPr lang="en-US" sz="1865" kern="0" dirty="0">
                  <a:solidFill>
                    <a:srgbClr val="FFFFFF"/>
                  </a:solidFill>
                  <a:ea typeface="Segoe UI" panose="020B0502040204020203" pitchFamily="34" charset="0"/>
                  <a:cs typeface="Segoe UI" panose="020B0502040204020203" pitchFamily="34" charset="0"/>
                </a:rPr>
              </a:br>
              <a:r>
                <a:rPr lang="en-US" sz="1865" kern="0" dirty="0">
                  <a:solidFill>
                    <a:srgbClr val="FFFFFF"/>
                  </a:solidFill>
                  <a:ea typeface="Segoe UI" panose="020B0502040204020203" pitchFamily="34" charset="0"/>
                  <a:cs typeface="Segoe UI" panose="020B0502040204020203" pitchFamily="34" charset="0"/>
                </a:rPr>
                <a:t>Architect</a:t>
              </a:r>
            </a:p>
            <a:p>
              <a:pPr algn="ctr" defTabSz="1218630">
                <a:lnSpc>
                  <a:spcPct val="90000"/>
                </a:lnSpc>
                <a:spcBef>
                  <a:spcPts val="800"/>
                </a:spcBef>
                <a:defRPr/>
              </a:pPr>
              <a:r>
                <a:rPr lang="en-US" sz="1333" i="1" kern="0" dirty="0">
                  <a:solidFill>
                    <a:srgbClr val="FFFFFF"/>
                  </a:solidFill>
                  <a:ea typeface="Segoe UI" panose="020B0502040204020203" pitchFamily="34" charset="0"/>
                  <a:cs typeface="Segoe UI" panose="020B0502040204020203" pitchFamily="34" charset="0"/>
                </a:rPr>
                <a:t>best use </a:t>
              </a:r>
              <a:br>
                <a:rPr lang="en-US" sz="1333" i="1" kern="0" dirty="0">
                  <a:solidFill>
                    <a:srgbClr val="FFFFFF"/>
                  </a:solidFill>
                  <a:ea typeface="Segoe UI" panose="020B0502040204020203" pitchFamily="34" charset="0"/>
                  <a:cs typeface="Segoe UI" panose="020B0502040204020203" pitchFamily="34" charset="0"/>
                </a:rPr>
              </a:br>
              <a:r>
                <a:rPr lang="en-US" sz="1333" i="1" kern="0" dirty="0">
                  <a:solidFill>
                    <a:srgbClr val="FFFFFF"/>
                  </a:solidFill>
                  <a:ea typeface="Segoe UI" panose="020B0502040204020203" pitchFamily="34" charset="0"/>
                  <a:cs typeface="Segoe UI" panose="020B0502040204020203" pitchFamily="34" charset="0"/>
                </a:rPr>
                <a:t>of assets</a:t>
              </a:r>
            </a:p>
          </p:txBody>
        </p:sp>
        <p:sp>
          <p:nvSpPr>
            <p:cNvPr id="39" name="s3 TextBox 38"/>
            <p:cNvSpPr txBox="1">
              <a:spLocks noChangeAspect="1"/>
            </p:cNvSpPr>
            <p:nvPr/>
          </p:nvSpPr>
          <p:spPr>
            <a:xfrm>
              <a:off x="3241069" y="4874748"/>
              <a:ext cx="1418427" cy="1418427"/>
            </a:xfrm>
            <a:prstGeom prst="rect">
              <a:avLst/>
            </a:prstGeom>
            <a:solidFill>
              <a:schemeClr val="accent5"/>
            </a:solidFill>
          </p:spPr>
          <p:txBody>
            <a:bodyPr wrap="square" lIns="121871" tIns="60936" rIns="121871" bIns="60936" rtlCol="0" anchor="ctr" anchorCtr="1">
              <a:noAutofit/>
            </a:bodyPr>
            <a:lstStyle/>
            <a:p>
              <a:pPr algn="ctr" defTabSz="1218630">
                <a:lnSpc>
                  <a:spcPct val="90000"/>
                </a:lnSpc>
                <a:spcBef>
                  <a:spcPts val="800"/>
                </a:spcBef>
                <a:defRPr/>
              </a:pPr>
              <a:r>
                <a:rPr lang="en-US" sz="1865" kern="0" dirty="0">
                  <a:solidFill>
                    <a:srgbClr val="FFFFFF"/>
                  </a:solidFill>
                  <a:ea typeface="Segoe UI" panose="020B0502040204020203" pitchFamily="34" charset="0"/>
                  <a:cs typeface="Segoe UI" panose="020B0502040204020203" pitchFamily="34" charset="0"/>
                </a:rPr>
                <a:t>Process </a:t>
              </a:r>
              <a:br>
                <a:rPr lang="en-US" sz="1865" kern="0" dirty="0">
                  <a:solidFill>
                    <a:srgbClr val="FFFFFF"/>
                  </a:solidFill>
                  <a:ea typeface="Segoe UI" panose="020B0502040204020203" pitchFamily="34" charset="0"/>
                  <a:cs typeface="Segoe UI" panose="020B0502040204020203" pitchFamily="34" charset="0"/>
                </a:rPr>
              </a:br>
              <a:r>
                <a:rPr lang="en-US" sz="1865" kern="0" dirty="0">
                  <a:solidFill>
                    <a:srgbClr val="FFFFFF"/>
                  </a:solidFill>
                  <a:ea typeface="Segoe UI" panose="020B0502040204020203" pitchFamily="34" charset="0"/>
                  <a:cs typeface="Segoe UI" panose="020B0502040204020203" pitchFamily="34" charset="0"/>
                </a:rPr>
                <a:t>Engineer</a:t>
              </a:r>
            </a:p>
            <a:p>
              <a:pPr algn="ctr" defTabSz="1218630">
                <a:lnSpc>
                  <a:spcPct val="90000"/>
                </a:lnSpc>
                <a:spcBef>
                  <a:spcPts val="800"/>
                </a:spcBef>
                <a:defRPr/>
              </a:pPr>
              <a:r>
                <a:rPr lang="en-US" sz="1333" i="1" kern="0" dirty="0">
                  <a:solidFill>
                    <a:srgbClr val="FFFFFF"/>
                  </a:solidFill>
                  <a:ea typeface="Segoe UI" panose="020B0502040204020203" pitchFamily="34" charset="0"/>
                  <a:cs typeface="Segoe UI" panose="020B0502040204020203" pitchFamily="34" charset="0"/>
                </a:rPr>
                <a:t>real-enough time</a:t>
              </a:r>
            </a:p>
          </p:txBody>
        </p:sp>
        <p:sp>
          <p:nvSpPr>
            <p:cNvPr id="41" name="s4TextBox 40"/>
            <p:cNvSpPr txBox="1">
              <a:spLocks noChangeAspect="1"/>
            </p:cNvSpPr>
            <p:nvPr/>
          </p:nvSpPr>
          <p:spPr>
            <a:xfrm>
              <a:off x="4742286" y="5360090"/>
              <a:ext cx="1418427" cy="1418427"/>
            </a:xfrm>
            <a:prstGeom prst="rect">
              <a:avLst/>
            </a:prstGeom>
            <a:solidFill>
              <a:schemeClr val="accent5"/>
            </a:solidFill>
          </p:spPr>
          <p:txBody>
            <a:bodyPr wrap="square" lIns="121871" tIns="60936" rIns="121871" bIns="60936" rtlCol="0" anchor="ctr" anchorCtr="1">
              <a:noAutofit/>
            </a:bodyPr>
            <a:lstStyle/>
            <a:p>
              <a:pPr algn="ctr" defTabSz="1218630">
                <a:lnSpc>
                  <a:spcPct val="90000"/>
                </a:lnSpc>
                <a:spcBef>
                  <a:spcPts val="800"/>
                </a:spcBef>
                <a:defRPr/>
              </a:pPr>
              <a:r>
                <a:rPr lang="en-US" sz="1600" kern="0" dirty="0">
                  <a:solidFill>
                    <a:srgbClr val="FFFFFF"/>
                  </a:solidFill>
                  <a:ea typeface="Segoe UI" panose="020B0502040204020203" pitchFamily="34" charset="0"/>
                  <a:cs typeface="Segoe UI" panose="020B0502040204020203" pitchFamily="34" charset="0"/>
                </a:rPr>
                <a:t>Engineering </a:t>
              </a:r>
              <a:br>
                <a:rPr lang="en-US" sz="1600" kern="0" dirty="0">
                  <a:solidFill>
                    <a:srgbClr val="FFFFFF"/>
                  </a:solidFill>
                  <a:ea typeface="Segoe UI" panose="020B0502040204020203" pitchFamily="34" charset="0"/>
                  <a:cs typeface="Segoe UI" panose="020B0502040204020203" pitchFamily="34" charset="0"/>
                </a:rPr>
              </a:br>
              <a:r>
                <a:rPr lang="en-US" sz="1600" kern="0" dirty="0">
                  <a:solidFill>
                    <a:srgbClr val="FFFFFF"/>
                  </a:solidFill>
                  <a:ea typeface="Segoe UI" panose="020B0502040204020203" pitchFamily="34" charset="0"/>
                  <a:cs typeface="Segoe UI" panose="020B0502040204020203" pitchFamily="34" charset="0"/>
                </a:rPr>
                <a:t>and DevOps</a:t>
              </a:r>
            </a:p>
            <a:p>
              <a:pPr algn="ctr" defTabSz="1218630">
                <a:lnSpc>
                  <a:spcPct val="90000"/>
                </a:lnSpc>
                <a:spcBef>
                  <a:spcPts val="800"/>
                </a:spcBef>
                <a:defRPr/>
              </a:pPr>
              <a:r>
                <a:rPr lang="en-US" sz="1200" i="1" kern="0" dirty="0">
                  <a:solidFill>
                    <a:srgbClr val="FFFFFF"/>
                  </a:solidFill>
                  <a:ea typeface="Segoe UI" panose="020B0502040204020203" pitchFamily="34" charset="0"/>
                  <a:cs typeface="Segoe UI" panose="020B0502040204020203" pitchFamily="34" charset="0"/>
                </a:rPr>
                <a:t>it works, build for </a:t>
              </a:r>
              <a:br>
                <a:rPr lang="en-US" sz="1200" i="1" kern="0" dirty="0">
                  <a:solidFill>
                    <a:srgbClr val="FFFFFF"/>
                  </a:solidFill>
                  <a:ea typeface="Segoe UI" panose="020B0502040204020203" pitchFamily="34" charset="0"/>
                  <a:cs typeface="Segoe UI" panose="020B0502040204020203" pitchFamily="34" charset="0"/>
                </a:rPr>
              </a:br>
              <a:r>
                <a:rPr lang="en-US" sz="1200" i="1" kern="0" dirty="0">
                  <a:solidFill>
                    <a:srgbClr val="FFFFFF"/>
                  </a:solidFill>
                  <a:ea typeface="Segoe UI" panose="020B0502040204020203" pitchFamily="34" charset="0"/>
                  <a:cs typeface="Segoe UI" panose="020B0502040204020203" pitchFamily="34" charset="0"/>
                </a:rPr>
                <a:t>monitoring </a:t>
              </a:r>
              <a:br>
                <a:rPr lang="en-US" sz="1200" i="1" kern="0" dirty="0">
                  <a:solidFill>
                    <a:srgbClr val="FFFFFF"/>
                  </a:solidFill>
                  <a:ea typeface="Segoe UI" panose="020B0502040204020203" pitchFamily="34" charset="0"/>
                  <a:cs typeface="Segoe UI" panose="020B0502040204020203" pitchFamily="34" charset="0"/>
                </a:rPr>
              </a:br>
              <a:r>
                <a:rPr lang="en-US" sz="1200" i="1" kern="0" dirty="0">
                  <a:solidFill>
                    <a:srgbClr val="FFFFFF"/>
                  </a:solidFill>
                  <a:ea typeface="Segoe UI" panose="020B0502040204020203" pitchFamily="34" charset="0"/>
                  <a:cs typeface="Segoe UI" panose="020B0502040204020203" pitchFamily="34" charset="0"/>
                </a:rPr>
                <a:t>self-healing</a:t>
              </a:r>
            </a:p>
          </p:txBody>
        </p:sp>
        <p:sp>
          <p:nvSpPr>
            <p:cNvPr id="42" name="s5 TextBox 41"/>
            <p:cNvSpPr txBox="1">
              <a:spLocks noChangeAspect="1"/>
            </p:cNvSpPr>
            <p:nvPr/>
          </p:nvSpPr>
          <p:spPr>
            <a:xfrm>
              <a:off x="6243502" y="4874748"/>
              <a:ext cx="1418427" cy="1418427"/>
            </a:xfrm>
            <a:prstGeom prst="rect">
              <a:avLst/>
            </a:prstGeom>
            <a:solidFill>
              <a:schemeClr val="accent5"/>
            </a:solidFill>
          </p:spPr>
          <p:txBody>
            <a:bodyPr wrap="square" lIns="121871" tIns="60936" rIns="121871" bIns="60936" rtlCol="0" anchor="ctr" anchorCtr="1">
              <a:noAutofit/>
            </a:bodyPr>
            <a:lstStyle/>
            <a:p>
              <a:pPr algn="ctr" defTabSz="1218630">
                <a:lnSpc>
                  <a:spcPct val="90000"/>
                </a:lnSpc>
                <a:spcBef>
                  <a:spcPts val="800"/>
                </a:spcBef>
                <a:defRPr/>
              </a:pPr>
              <a:r>
                <a:rPr lang="en-US" sz="1400" kern="0" dirty="0">
                  <a:solidFill>
                    <a:srgbClr val="FFFFFF"/>
                  </a:solidFill>
                  <a:ea typeface="Segoe UI" panose="020B0502040204020203" pitchFamily="34" charset="0"/>
                  <a:cs typeface="Segoe UI" panose="020B0502040204020203" pitchFamily="34" charset="0"/>
                </a:rPr>
                <a:t>Edge/Wireless</a:t>
              </a:r>
              <a:r>
                <a:rPr lang="en-US" sz="1600" kern="0" dirty="0">
                  <a:solidFill>
                    <a:srgbClr val="FFFFFF"/>
                  </a:solidFill>
                  <a:ea typeface="Segoe UI" panose="020B0502040204020203" pitchFamily="34" charset="0"/>
                  <a:cs typeface="Segoe UI" panose="020B0502040204020203" pitchFamily="34" charset="0"/>
                </a:rPr>
                <a:t> </a:t>
              </a:r>
              <a:r>
                <a:rPr lang="en-US" sz="1732" kern="0" dirty="0">
                  <a:solidFill>
                    <a:srgbClr val="FFFFFF"/>
                  </a:solidFill>
                  <a:ea typeface="Segoe UI" panose="020B0502040204020203" pitchFamily="34" charset="0"/>
                  <a:cs typeface="Segoe UI" panose="020B0502040204020203" pitchFamily="34" charset="0"/>
                </a:rPr>
                <a:t>Networking</a:t>
              </a:r>
            </a:p>
            <a:p>
              <a:pPr algn="ctr" defTabSz="1218630">
                <a:lnSpc>
                  <a:spcPct val="90000"/>
                </a:lnSpc>
                <a:spcBef>
                  <a:spcPts val="800"/>
                </a:spcBef>
                <a:defRPr/>
              </a:pPr>
              <a:r>
                <a:rPr lang="en-US" sz="1200" i="1" kern="0" dirty="0">
                  <a:solidFill>
                    <a:srgbClr val="FFFFFF"/>
                  </a:solidFill>
                  <a:ea typeface="Segoe UI" panose="020B0502040204020203" pitchFamily="34" charset="0"/>
                  <a:cs typeface="Segoe UI" panose="020B0502040204020203" pitchFamily="34" charset="0"/>
                </a:rPr>
                <a:t>secure, anywhere access</a:t>
              </a:r>
            </a:p>
          </p:txBody>
        </p:sp>
        <p:sp>
          <p:nvSpPr>
            <p:cNvPr id="43" name="s6 TextBox 42"/>
            <p:cNvSpPr txBox="1">
              <a:spLocks noChangeAspect="1"/>
            </p:cNvSpPr>
            <p:nvPr/>
          </p:nvSpPr>
          <p:spPr>
            <a:xfrm>
              <a:off x="7744719" y="5360090"/>
              <a:ext cx="1418427" cy="1418427"/>
            </a:xfrm>
            <a:prstGeom prst="rect">
              <a:avLst/>
            </a:prstGeom>
            <a:solidFill>
              <a:schemeClr val="accent5"/>
            </a:solidFill>
          </p:spPr>
          <p:txBody>
            <a:bodyPr wrap="square" lIns="121871" tIns="60936" rIns="121871" bIns="60936" rtlCol="0" anchor="ctr" anchorCtr="1">
              <a:noAutofit/>
            </a:bodyPr>
            <a:lstStyle/>
            <a:p>
              <a:pPr algn="ctr" defTabSz="1218630">
                <a:lnSpc>
                  <a:spcPct val="90000"/>
                </a:lnSpc>
                <a:spcBef>
                  <a:spcPts val="800"/>
                </a:spcBef>
                <a:defRPr/>
              </a:pPr>
              <a:r>
                <a:rPr lang="en-US" sz="1865" kern="0" dirty="0">
                  <a:solidFill>
                    <a:srgbClr val="FFFFFF"/>
                  </a:solidFill>
                  <a:ea typeface="Segoe UI" panose="020B0502040204020203" pitchFamily="34" charset="0"/>
                  <a:cs typeface="Segoe UI" panose="020B0502040204020203" pitchFamily="34" charset="0"/>
                </a:rPr>
                <a:t>Cloud </a:t>
              </a:r>
              <a:br>
                <a:rPr lang="en-US" sz="1865" kern="0" dirty="0">
                  <a:solidFill>
                    <a:srgbClr val="FFFFFF"/>
                  </a:solidFill>
                  <a:ea typeface="Segoe UI" panose="020B0502040204020203" pitchFamily="34" charset="0"/>
                  <a:cs typeface="Segoe UI" panose="020B0502040204020203" pitchFamily="34" charset="0"/>
                </a:rPr>
              </a:br>
              <a:r>
                <a:rPr lang="en-US" sz="1865" kern="0" dirty="0">
                  <a:solidFill>
                    <a:srgbClr val="FFFFFF"/>
                  </a:solidFill>
                  <a:ea typeface="Segoe UI" panose="020B0502040204020203" pitchFamily="34" charset="0"/>
                  <a:cs typeface="Segoe UI" panose="020B0502040204020203" pitchFamily="34" charset="0"/>
                </a:rPr>
                <a:t>Architect</a:t>
              </a:r>
            </a:p>
            <a:p>
              <a:pPr algn="ctr" defTabSz="1218630">
                <a:lnSpc>
                  <a:spcPct val="90000"/>
                </a:lnSpc>
                <a:spcBef>
                  <a:spcPts val="800"/>
                </a:spcBef>
                <a:defRPr/>
              </a:pPr>
              <a:r>
                <a:rPr lang="en-US" sz="1200" i="1" kern="0" dirty="0">
                  <a:solidFill>
                    <a:srgbClr val="FFFFFF"/>
                  </a:solidFill>
                  <a:ea typeface="Segoe UI" panose="020B0502040204020203" pitchFamily="34" charset="0"/>
                  <a:cs typeface="Segoe UI" panose="020B0502040204020203" pitchFamily="34" charset="0"/>
                </a:rPr>
                <a:t>secure, anywhere access</a:t>
              </a:r>
            </a:p>
          </p:txBody>
        </p:sp>
        <p:sp>
          <p:nvSpPr>
            <p:cNvPr id="44" name="s7 TextBox 43"/>
            <p:cNvSpPr txBox="1">
              <a:spLocks noChangeAspect="1"/>
            </p:cNvSpPr>
            <p:nvPr/>
          </p:nvSpPr>
          <p:spPr>
            <a:xfrm>
              <a:off x="9245936" y="4851720"/>
              <a:ext cx="1418427" cy="1418427"/>
            </a:xfrm>
            <a:prstGeom prst="rect">
              <a:avLst/>
            </a:prstGeom>
            <a:solidFill>
              <a:schemeClr val="accent5"/>
            </a:solidFill>
          </p:spPr>
          <p:txBody>
            <a:bodyPr wrap="square" lIns="121871" tIns="60936" rIns="121871" bIns="60936" rtlCol="0" anchor="ctr" anchorCtr="1">
              <a:noAutofit/>
            </a:bodyPr>
            <a:lstStyle/>
            <a:p>
              <a:pPr algn="ctr" defTabSz="1218630">
                <a:lnSpc>
                  <a:spcPct val="90000"/>
                </a:lnSpc>
                <a:spcBef>
                  <a:spcPts val="800"/>
                </a:spcBef>
                <a:defRPr/>
              </a:pPr>
              <a:r>
                <a:rPr lang="en-US" sz="1865" kern="0" dirty="0">
                  <a:solidFill>
                    <a:srgbClr val="FFFFFF"/>
                  </a:solidFill>
                  <a:ea typeface="Segoe UI" panose="020B0502040204020203" pitchFamily="34" charset="0"/>
                  <a:cs typeface="Segoe UI" panose="020B0502040204020203" pitchFamily="34" charset="0"/>
                </a:rPr>
                <a:t>Data</a:t>
              </a:r>
              <a:br>
                <a:rPr lang="en-US" sz="1865" kern="0" dirty="0">
                  <a:solidFill>
                    <a:srgbClr val="FFFFFF"/>
                  </a:solidFill>
                  <a:ea typeface="Segoe UI" panose="020B0502040204020203" pitchFamily="34" charset="0"/>
                  <a:cs typeface="Segoe UI" panose="020B0502040204020203" pitchFamily="34" charset="0"/>
                </a:rPr>
              </a:br>
              <a:r>
                <a:rPr lang="en-US" sz="1865" kern="0" dirty="0">
                  <a:solidFill>
                    <a:srgbClr val="FFFFFF"/>
                  </a:solidFill>
                  <a:ea typeface="Segoe UI" panose="020B0502040204020203" pitchFamily="34" charset="0"/>
                  <a:cs typeface="Segoe UI" panose="020B0502040204020203" pitchFamily="34" charset="0"/>
                </a:rPr>
                <a:t>Scientist</a:t>
              </a:r>
            </a:p>
            <a:p>
              <a:pPr algn="ctr" defTabSz="1218630">
                <a:lnSpc>
                  <a:spcPct val="90000"/>
                </a:lnSpc>
                <a:spcBef>
                  <a:spcPts val="800"/>
                </a:spcBef>
                <a:defRPr/>
              </a:pPr>
              <a:r>
                <a:rPr lang="en-US" sz="1333" i="1" kern="0" dirty="0">
                  <a:solidFill>
                    <a:srgbClr val="FFFFFF"/>
                  </a:solidFill>
                  <a:ea typeface="Segoe UI" panose="020B0502040204020203" pitchFamily="34" charset="0"/>
                  <a:cs typeface="Segoe UI" panose="020B0502040204020203" pitchFamily="34" charset="0"/>
                </a:rPr>
                <a:t>business insight</a:t>
              </a:r>
            </a:p>
          </p:txBody>
        </p:sp>
        <p:sp>
          <p:nvSpPr>
            <p:cNvPr id="45" name="s8 TextBox 44"/>
            <p:cNvSpPr txBox="1">
              <a:spLocks noChangeAspect="1"/>
            </p:cNvSpPr>
            <p:nvPr/>
          </p:nvSpPr>
          <p:spPr>
            <a:xfrm>
              <a:off x="10747156" y="5360090"/>
              <a:ext cx="1418427" cy="1418427"/>
            </a:xfrm>
            <a:prstGeom prst="rect">
              <a:avLst/>
            </a:prstGeom>
            <a:solidFill>
              <a:schemeClr val="accent5"/>
            </a:solidFill>
          </p:spPr>
          <p:txBody>
            <a:bodyPr wrap="square" lIns="121871" tIns="60936" rIns="121871" bIns="60936" rtlCol="0" anchor="ctr" anchorCtr="1">
              <a:noAutofit/>
            </a:bodyPr>
            <a:lstStyle/>
            <a:p>
              <a:pPr algn="ctr" defTabSz="1218630">
                <a:lnSpc>
                  <a:spcPct val="90000"/>
                </a:lnSpc>
                <a:spcBef>
                  <a:spcPts val="800"/>
                </a:spcBef>
                <a:defRPr/>
              </a:pPr>
              <a:r>
                <a:rPr lang="en-US" sz="1600" kern="0" dirty="0">
                  <a:solidFill>
                    <a:srgbClr val="FFFFFF"/>
                  </a:solidFill>
                  <a:ea typeface="Segoe UI" panose="020B0502040204020203" pitchFamily="34" charset="0"/>
                  <a:cs typeface="Segoe UI" panose="020B0502040204020203" pitchFamily="34" charset="0"/>
                </a:rPr>
                <a:t>Information </a:t>
              </a:r>
              <a:br>
                <a:rPr lang="en-US" sz="1600" kern="0" dirty="0">
                  <a:solidFill>
                    <a:srgbClr val="FFFFFF"/>
                  </a:solidFill>
                  <a:ea typeface="Segoe UI" panose="020B0502040204020203" pitchFamily="34" charset="0"/>
                  <a:cs typeface="Segoe UI" panose="020B0502040204020203" pitchFamily="34" charset="0"/>
                </a:rPr>
              </a:br>
              <a:r>
                <a:rPr lang="en-US" sz="1600" kern="0" dirty="0">
                  <a:solidFill>
                    <a:srgbClr val="FFFFFF"/>
                  </a:solidFill>
                  <a:ea typeface="Segoe UI" panose="020B0502040204020203" pitchFamily="34" charset="0"/>
                  <a:cs typeface="Segoe UI" panose="020B0502040204020203" pitchFamily="34" charset="0"/>
                </a:rPr>
                <a:t>Architect</a:t>
              </a:r>
            </a:p>
            <a:p>
              <a:pPr algn="ctr" defTabSz="1218630">
                <a:lnSpc>
                  <a:spcPct val="90000"/>
                </a:lnSpc>
                <a:spcBef>
                  <a:spcPts val="800"/>
                </a:spcBef>
                <a:defRPr/>
              </a:pPr>
              <a:r>
                <a:rPr lang="en-US" sz="1333" i="1" kern="0" dirty="0">
                  <a:solidFill>
                    <a:srgbClr val="FFFFFF"/>
                  </a:solidFill>
                  <a:ea typeface="Segoe UI" panose="020B0502040204020203" pitchFamily="34" charset="0"/>
                  <a:cs typeface="Segoe UI" panose="020B0502040204020203" pitchFamily="34" charset="0"/>
                </a:rPr>
                <a:t>trustworthy data</a:t>
              </a:r>
            </a:p>
          </p:txBody>
        </p:sp>
        <p:sp>
          <p:nvSpPr>
            <p:cNvPr id="27" name="c1 TextBox 26"/>
            <p:cNvSpPr txBox="1">
              <a:spLocks noChangeAspect="1"/>
            </p:cNvSpPr>
            <p:nvPr/>
          </p:nvSpPr>
          <p:spPr>
            <a:xfrm>
              <a:off x="273180" y="2442710"/>
              <a:ext cx="1384605" cy="1384605"/>
            </a:xfrm>
            <a:prstGeom prst="rect">
              <a:avLst/>
            </a:prstGeom>
            <a:solidFill>
              <a:schemeClr val="accent2"/>
            </a:solidFill>
          </p:spPr>
          <p:txBody>
            <a:bodyPr wrap="none" lIns="243742" tIns="121871" rIns="243742" bIns="121871" rtlCol="0" anchor="ctr" anchorCtr="1">
              <a:noAutofit/>
            </a:bodyPr>
            <a:lstStyle/>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Solution </a:t>
              </a:r>
              <a:br>
                <a:rPr lang="en-US" sz="1600" kern="0" dirty="0">
                  <a:solidFill>
                    <a:schemeClr val="bg1"/>
                  </a:solidFill>
                  <a:ea typeface="Segoe UI" panose="020B0502040204020203" pitchFamily="34" charset="0"/>
                  <a:cs typeface="Segoe UI" panose="020B0502040204020203" pitchFamily="34" charset="0"/>
                </a:rPr>
              </a:br>
              <a:r>
                <a:rPr lang="en-US" sz="1600" kern="0" dirty="0">
                  <a:solidFill>
                    <a:schemeClr val="bg1"/>
                  </a:solidFill>
                  <a:ea typeface="Segoe UI" panose="020B0502040204020203" pitchFamily="34" charset="0"/>
                  <a:cs typeface="Segoe UI" panose="020B0502040204020203" pitchFamily="34" charset="0"/>
                </a:rPr>
                <a:t>Manager</a:t>
              </a:r>
            </a:p>
          </p:txBody>
        </p:sp>
        <p:sp>
          <p:nvSpPr>
            <p:cNvPr id="28" name="c2 TextBox 27"/>
            <p:cNvSpPr txBox="1">
              <a:spLocks noChangeAspect="1"/>
            </p:cNvSpPr>
            <p:nvPr/>
          </p:nvSpPr>
          <p:spPr>
            <a:xfrm>
              <a:off x="1773967" y="2442710"/>
              <a:ext cx="1384605" cy="1384605"/>
            </a:xfrm>
            <a:prstGeom prst="rect">
              <a:avLst/>
            </a:prstGeom>
            <a:solidFill>
              <a:schemeClr val="accent2"/>
            </a:solidFill>
          </p:spPr>
          <p:txBody>
            <a:bodyPr wrap="none" lIns="243742" tIns="121871" rIns="243742" bIns="121871" rtlCol="0" anchor="ctr" anchorCtr="1">
              <a:noAutofit/>
            </a:bodyPr>
            <a:lstStyle/>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UI Designer</a:t>
              </a:r>
            </a:p>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UX Designer</a:t>
              </a:r>
            </a:p>
          </p:txBody>
        </p:sp>
        <p:sp>
          <p:nvSpPr>
            <p:cNvPr id="29" name="c3 TextBox 28"/>
            <p:cNvSpPr txBox="1">
              <a:spLocks noChangeAspect="1"/>
            </p:cNvSpPr>
            <p:nvPr/>
          </p:nvSpPr>
          <p:spPr>
            <a:xfrm>
              <a:off x="3274754" y="2442710"/>
              <a:ext cx="1384605" cy="1384605"/>
            </a:xfrm>
            <a:prstGeom prst="rect">
              <a:avLst/>
            </a:prstGeom>
            <a:solidFill>
              <a:schemeClr val="accent2"/>
            </a:solidFill>
          </p:spPr>
          <p:txBody>
            <a:bodyPr wrap="none" lIns="243742" tIns="121871" rIns="243742" bIns="121871" rtlCol="0" anchor="ctr" anchorCtr="1">
              <a:noAutofit/>
            </a:bodyPr>
            <a:lstStyle/>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Tester </a:t>
              </a:r>
              <a:br>
                <a:rPr lang="en-US" sz="1600" kern="0" dirty="0">
                  <a:solidFill>
                    <a:schemeClr val="bg1"/>
                  </a:solidFill>
                  <a:ea typeface="Segoe UI" panose="020B0502040204020203" pitchFamily="34" charset="0"/>
                  <a:cs typeface="Segoe UI" panose="020B0502040204020203" pitchFamily="34" charset="0"/>
                </a:rPr>
              </a:br>
              <a:r>
                <a:rPr lang="en-US" sz="1600" kern="0" dirty="0">
                  <a:solidFill>
                    <a:schemeClr val="bg1"/>
                  </a:solidFill>
                  <a:ea typeface="Segoe UI" panose="020B0502040204020203" pitchFamily="34" charset="0"/>
                  <a:cs typeface="Segoe UI" panose="020B0502040204020203" pitchFamily="34" charset="0"/>
                </a:rPr>
                <a:t>SDET</a:t>
              </a:r>
            </a:p>
          </p:txBody>
        </p:sp>
        <p:sp>
          <p:nvSpPr>
            <p:cNvPr id="30" name="c4 TextBox 29"/>
            <p:cNvSpPr txBox="1">
              <a:spLocks noChangeAspect="1"/>
            </p:cNvSpPr>
            <p:nvPr/>
          </p:nvSpPr>
          <p:spPr>
            <a:xfrm>
              <a:off x="4775541" y="2442710"/>
              <a:ext cx="1384605" cy="1384605"/>
            </a:xfrm>
            <a:prstGeom prst="rect">
              <a:avLst/>
            </a:prstGeom>
            <a:solidFill>
              <a:schemeClr val="accent2"/>
            </a:solidFill>
          </p:spPr>
          <p:txBody>
            <a:bodyPr wrap="none" lIns="243742" tIns="121871" rIns="243742" bIns="121871" rtlCol="0" anchor="ctr" anchorCtr="1">
              <a:noAutofit/>
            </a:bodyPr>
            <a:lstStyle/>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Developer</a:t>
              </a:r>
            </a:p>
          </p:txBody>
        </p:sp>
        <p:sp>
          <p:nvSpPr>
            <p:cNvPr id="31" name="c5 TextBox 30"/>
            <p:cNvSpPr txBox="1">
              <a:spLocks noChangeAspect="1"/>
            </p:cNvSpPr>
            <p:nvPr/>
          </p:nvSpPr>
          <p:spPr>
            <a:xfrm>
              <a:off x="6276328" y="2442710"/>
              <a:ext cx="1384605" cy="1384605"/>
            </a:xfrm>
            <a:prstGeom prst="rect">
              <a:avLst/>
            </a:prstGeom>
            <a:solidFill>
              <a:schemeClr val="accent2"/>
            </a:solidFill>
          </p:spPr>
          <p:txBody>
            <a:bodyPr wrap="none" lIns="243742" tIns="121871" rIns="243742" bIns="121871" rtlCol="0" anchor="ctr" anchorCtr="1">
              <a:noAutofit/>
            </a:bodyPr>
            <a:lstStyle/>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Application</a:t>
              </a:r>
            </a:p>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Operation </a:t>
              </a:r>
              <a:br>
                <a:rPr lang="en-US" sz="1600" kern="0" dirty="0">
                  <a:solidFill>
                    <a:schemeClr val="bg1"/>
                  </a:solidFill>
                  <a:ea typeface="Segoe UI" panose="020B0502040204020203" pitchFamily="34" charset="0"/>
                  <a:cs typeface="Segoe UI" panose="020B0502040204020203" pitchFamily="34" charset="0"/>
                </a:rPr>
              </a:br>
              <a:r>
                <a:rPr lang="en-US" sz="1600" kern="0" dirty="0">
                  <a:solidFill>
                    <a:schemeClr val="bg1"/>
                  </a:solidFill>
                  <a:ea typeface="Segoe UI" panose="020B0502040204020203" pitchFamily="34" charset="0"/>
                  <a:cs typeface="Segoe UI" panose="020B0502040204020203" pitchFamily="34" charset="0"/>
                </a:rPr>
                <a:t>&amp; Support</a:t>
              </a:r>
            </a:p>
          </p:txBody>
        </p:sp>
        <p:sp>
          <p:nvSpPr>
            <p:cNvPr id="34" name="c7 TextBox 33"/>
            <p:cNvSpPr txBox="1">
              <a:spLocks noChangeAspect="1"/>
            </p:cNvSpPr>
            <p:nvPr/>
          </p:nvSpPr>
          <p:spPr>
            <a:xfrm>
              <a:off x="9277902" y="2442710"/>
              <a:ext cx="1384605" cy="1384605"/>
            </a:xfrm>
            <a:prstGeom prst="rect">
              <a:avLst/>
            </a:prstGeom>
            <a:solidFill>
              <a:schemeClr val="accent2"/>
            </a:solidFill>
          </p:spPr>
          <p:txBody>
            <a:bodyPr wrap="none" lIns="243742" tIns="121871" rIns="243742" bIns="121871" rtlCol="0" anchor="ctr" anchorCtr="1">
              <a:noAutofit/>
            </a:bodyPr>
            <a:lstStyle/>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Statistician</a:t>
              </a:r>
            </a:p>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Analyst</a:t>
              </a:r>
            </a:p>
          </p:txBody>
        </p:sp>
        <p:sp>
          <p:nvSpPr>
            <p:cNvPr id="35" name="c8 TextBox 34"/>
            <p:cNvSpPr txBox="1">
              <a:spLocks noChangeAspect="1"/>
            </p:cNvSpPr>
            <p:nvPr/>
          </p:nvSpPr>
          <p:spPr>
            <a:xfrm>
              <a:off x="10778689" y="2442710"/>
              <a:ext cx="1384605" cy="1384605"/>
            </a:xfrm>
            <a:prstGeom prst="rect">
              <a:avLst/>
            </a:prstGeom>
            <a:solidFill>
              <a:schemeClr val="accent2"/>
            </a:solidFill>
          </p:spPr>
          <p:txBody>
            <a:bodyPr wrap="none" lIns="243742" tIns="121871" rIns="243742" bIns="121871" rtlCol="0" anchor="ctr" anchorCtr="1">
              <a:noAutofit/>
            </a:bodyPr>
            <a:lstStyle/>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DBA</a:t>
              </a:r>
            </a:p>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Data Analyst</a:t>
              </a:r>
            </a:p>
          </p:txBody>
        </p:sp>
        <p:sp>
          <p:nvSpPr>
            <p:cNvPr id="37" name="c6 TextBox 36"/>
            <p:cNvSpPr txBox="1">
              <a:spLocks noChangeAspect="1"/>
            </p:cNvSpPr>
            <p:nvPr/>
          </p:nvSpPr>
          <p:spPr>
            <a:xfrm>
              <a:off x="7777115" y="2442710"/>
              <a:ext cx="1384605" cy="1384605"/>
            </a:xfrm>
            <a:prstGeom prst="rect">
              <a:avLst/>
            </a:prstGeom>
            <a:solidFill>
              <a:schemeClr val="accent2"/>
            </a:solidFill>
          </p:spPr>
          <p:txBody>
            <a:bodyPr wrap="none" lIns="243742" tIns="121871" rIns="243742" bIns="121871" rtlCol="0" anchor="ctr" anchorCtr="1">
              <a:noAutofit/>
            </a:bodyPr>
            <a:lstStyle/>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Network</a:t>
              </a:r>
            </a:p>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Datacenter </a:t>
              </a:r>
              <a:br>
                <a:rPr lang="en-US" sz="1600" kern="0" dirty="0">
                  <a:solidFill>
                    <a:schemeClr val="bg1"/>
                  </a:solidFill>
                  <a:ea typeface="Segoe UI" panose="020B0502040204020203" pitchFamily="34" charset="0"/>
                  <a:cs typeface="Segoe UI" panose="020B0502040204020203" pitchFamily="34" charset="0"/>
                </a:rPr>
              </a:br>
              <a:r>
                <a:rPr lang="en-US" sz="1600" kern="0" dirty="0">
                  <a:solidFill>
                    <a:schemeClr val="bg1"/>
                  </a:solidFill>
                  <a:ea typeface="Segoe UI" panose="020B0502040204020203" pitchFamily="34" charset="0"/>
                  <a:cs typeface="Segoe UI" panose="020B0502040204020203" pitchFamily="34" charset="0"/>
                </a:rPr>
                <a:t>Engineer</a:t>
              </a:r>
            </a:p>
          </p:txBody>
        </p:sp>
        <p:sp>
          <p:nvSpPr>
            <p:cNvPr id="7" name="Oval 6"/>
            <p:cNvSpPr/>
            <p:nvPr/>
          </p:nvSpPr>
          <p:spPr>
            <a:xfrm>
              <a:off x="384299" y="2138116"/>
              <a:ext cx="144411" cy="144411"/>
            </a:xfrm>
            <a:prstGeom prst="ellipse">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9" name="TextBox 8"/>
            <p:cNvSpPr txBox="1"/>
            <p:nvPr/>
          </p:nvSpPr>
          <p:spPr>
            <a:xfrm>
              <a:off x="489852" y="2016312"/>
              <a:ext cx="1972067" cy="354777"/>
            </a:xfrm>
            <a:prstGeom prst="rect">
              <a:avLst/>
            </a:prstGeom>
            <a:noFill/>
          </p:spPr>
          <p:txBody>
            <a:bodyPr wrap="square" rtlCol="0">
              <a:spAutoFit/>
            </a:bodyPr>
            <a:lstStyle/>
            <a:p>
              <a:pPr defTabSz="1218630">
                <a:lnSpc>
                  <a:spcPct val="114000"/>
                </a:lnSpc>
                <a:defRPr/>
              </a:pPr>
              <a:r>
                <a:rPr lang="en-US" sz="1467" kern="0" spc="-40" dirty="0">
                  <a:solidFill>
                    <a:schemeClr val="accent1"/>
                  </a:solidFill>
                  <a:ea typeface="Segoe UI" panose="020B0502040204020203" pitchFamily="34" charset="0"/>
                  <a:cs typeface="Segoe UI" panose="020B0502040204020203" pitchFamily="34" charset="0"/>
                </a:rPr>
                <a:t>Commoditized skills</a:t>
              </a:r>
            </a:p>
          </p:txBody>
        </p:sp>
        <p:sp>
          <p:nvSpPr>
            <p:cNvPr id="8" name="Oval 7"/>
            <p:cNvSpPr/>
            <p:nvPr/>
          </p:nvSpPr>
          <p:spPr>
            <a:xfrm>
              <a:off x="2537707" y="2138116"/>
              <a:ext cx="144411" cy="14441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10" name="TextBox 9"/>
            <p:cNvSpPr txBox="1"/>
            <p:nvPr/>
          </p:nvSpPr>
          <p:spPr>
            <a:xfrm>
              <a:off x="2631385" y="2016312"/>
              <a:ext cx="3402634" cy="354777"/>
            </a:xfrm>
            <a:prstGeom prst="rect">
              <a:avLst/>
            </a:prstGeom>
            <a:noFill/>
          </p:spPr>
          <p:txBody>
            <a:bodyPr wrap="square" rtlCol="0">
              <a:spAutoFit/>
            </a:bodyPr>
            <a:lstStyle/>
            <a:p>
              <a:pPr defTabSz="1218630">
                <a:lnSpc>
                  <a:spcPct val="114000"/>
                </a:lnSpc>
                <a:defRPr/>
              </a:pPr>
              <a:r>
                <a:rPr lang="en-US" sz="1467" kern="0" spc="-40" dirty="0">
                  <a:solidFill>
                    <a:schemeClr val="tx2"/>
                  </a:solidFill>
                  <a:ea typeface="Segoe UI" panose="020B0502040204020203" pitchFamily="34" charset="0"/>
                  <a:cs typeface="Segoe UI" panose="020B0502040204020203" pitchFamily="34" charset="0"/>
                </a:rPr>
                <a:t>Strategic skills for the new era</a:t>
              </a:r>
            </a:p>
          </p:txBody>
        </p:sp>
        <p:sp>
          <p:nvSpPr>
            <p:cNvPr id="11" name="c1 Oval 10"/>
            <p:cNvSpPr/>
            <p:nvPr/>
          </p:nvSpPr>
          <p:spPr>
            <a:xfrm>
              <a:off x="888881" y="3688242"/>
              <a:ext cx="101596" cy="92360"/>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13" name="c2 Oval 12"/>
            <p:cNvSpPr/>
            <p:nvPr/>
          </p:nvSpPr>
          <p:spPr>
            <a:xfrm rot="20653936">
              <a:off x="2439465" y="3698071"/>
              <a:ext cx="101596" cy="92360"/>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15" name="c3 Oval 14"/>
            <p:cNvSpPr/>
            <p:nvPr/>
          </p:nvSpPr>
          <p:spPr>
            <a:xfrm>
              <a:off x="3932479" y="3688242"/>
              <a:ext cx="101596" cy="92360"/>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17" name="c4 Oval 16"/>
            <p:cNvSpPr/>
            <p:nvPr/>
          </p:nvSpPr>
          <p:spPr>
            <a:xfrm>
              <a:off x="5425493" y="3688242"/>
              <a:ext cx="101596" cy="92360"/>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19" name="c5 Oval 18"/>
            <p:cNvSpPr/>
            <p:nvPr/>
          </p:nvSpPr>
          <p:spPr>
            <a:xfrm>
              <a:off x="6876823" y="3688242"/>
              <a:ext cx="101596" cy="92360"/>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23" name="c7 Oval 22"/>
            <p:cNvSpPr/>
            <p:nvPr/>
          </p:nvSpPr>
          <p:spPr>
            <a:xfrm>
              <a:off x="9886357" y="3688242"/>
              <a:ext cx="101596" cy="92360"/>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25" name="c8 Oval 24"/>
            <p:cNvSpPr/>
            <p:nvPr/>
          </p:nvSpPr>
          <p:spPr>
            <a:xfrm>
              <a:off x="11397545" y="3688242"/>
              <a:ext cx="101596" cy="92360"/>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12" name="s1 Oval 11"/>
            <p:cNvSpPr/>
            <p:nvPr/>
          </p:nvSpPr>
          <p:spPr>
            <a:xfrm>
              <a:off x="900395" y="4908705"/>
              <a:ext cx="101596" cy="92360"/>
            </a:xfrm>
            <a:prstGeom prst="ellipse">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21" name="c6 Oval 20"/>
            <p:cNvSpPr/>
            <p:nvPr/>
          </p:nvSpPr>
          <p:spPr>
            <a:xfrm>
              <a:off x="8377516" y="3688242"/>
              <a:ext cx="101596" cy="92360"/>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14" name="s2 Oval 13"/>
            <p:cNvSpPr/>
            <p:nvPr/>
          </p:nvSpPr>
          <p:spPr>
            <a:xfrm>
              <a:off x="2389982" y="5438353"/>
              <a:ext cx="101596" cy="92360"/>
            </a:xfrm>
            <a:prstGeom prst="ellipse">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16" name="s3 Oval 15"/>
            <p:cNvSpPr/>
            <p:nvPr/>
          </p:nvSpPr>
          <p:spPr>
            <a:xfrm>
              <a:off x="3868055" y="4943247"/>
              <a:ext cx="101596" cy="92360"/>
            </a:xfrm>
            <a:prstGeom prst="ellipse">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18" name="s4 Oval 17"/>
            <p:cNvSpPr/>
            <p:nvPr/>
          </p:nvSpPr>
          <p:spPr>
            <a:xfrm>
              <a:off x="5370957" y="5426838"/>
              <a:ext cx="101596" cy="92360"/>
            </a:xfrm>
            <a:prstGeom prst="ellipse">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20" name="s5 Oval 19"/>
            <p:cNvSpPr/>
            <p:nvPr/>
          </p:nvSpPr>
          <p:spPr>
            <a:xfrm>
              <a:off x="6897462" y="4931733"/>
              <a:ext cx="101596" cy="92360"/>
            </a:xfrm>
            <a:prstGeom prst="ellipse">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22" name="s6 Oval 21"/>
            <p:cNvSpPr/>
            <p:nvPr/>
          </p:nvSpPr>
          <p:spPr>
            <a:xfrm>
              <a:off x="8361450" y="5438353"/>
              <a:ext cx="101596" cy="92360"/>
            </a:xfrm>
            <a:prstGeom prst="ellipse">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24" name="s7 Oval 23"/>
            <p:cNvSpPr/>
            <p:nvPr/>
          </p:nvSpPr>
          <p:spPr>
            <a:xfrm>
              <a:off x="9876225" y="4920219"/>
              <a:ext cx="101596" cy="92360"/>
            </a:xfrm>
            <a:prstGeom prst="ellipse">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26" name="s8 Oval 25"/>
            <p:cNvSpPr/>
            <p:nvPr/>
          </p:nvSpPr>
          <p:spPr>
            <a:xfrm>
              <a:off x="11409059" y="5449867"/>
              <a:ext cx="101596" cy="92360"/>
            </a:xfrm>
            <a:prstGeom prst="ellipse">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cxnSp>
          <p:nvCxnSpPr>
            <p:cNvPr id="47" name="c1-s1 Straight Connector 46"/>
            <p:cNvCxnSpPr>
              <a:stCxn id="11" idx="4"/>
              <a:endCxn id="12" idx="0"/>
            </p:cNvCxnSpPr>
            <p:nvPr/>
          </p:nvCxnSpPr>
          <p:spPr>
            <a:xfrm>
              <a:off x="939680" y="3780603"/>
              <a:ext cx="11514" cy="1128103"/>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1-s2 Straight Connector 48"/>
            <p:cNvCxnSpPr>
              <a:stCxn id="11" idx="5"/>
              <a:endCxn id="14" idx="1"/>
            </p:cNvCxnSpPr>
            <p:nvPr/>
          </p:nvCxnSpPr>
          <p:spPr>
            <a:xfrm>
              <a:off x="975599" y="3767077"/>
              <a:ext cx="1429262" cy="1684801"/>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1-s3 Straight Connector 55"/>
            <p:cNvCxnSpPr>
              <a:stCxn id="11" idx="6"/>
              <a:endCxn id="16" idx="2"/>
            </p:cNvCxnSpPr>
            <p:nvPr/>
          </p:nvCxnSpPr>
          <p:spPr>
            <a:xfrm>
              <a:off x="990477" y="3734422"/>
              <a:ext cx="2877578" cy="1255006"/>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2-s4 Straight Connector 58"/>
            <p:cNvCxnSpPr>
              <a:stCxn id="13" idx="5"/>
              <a:endCxn id="18" idx="2"/>
            </p:cNvCxnSpPr>
            <p:nvPr/>
          </p:nvCxnSpPr>
          <p:spPr>
            <a:xfrm>
              <a:off x="2533704" y="3765916"/>
              <a:ext cx="2837252" cy="1707102"/>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4-s2 Straight Connector 64"/>
            <p:cNvCxnSpPr>
              <a:stCxn id="14" idx="7"/>
              <a:endCxn id="17" idx="2"/>
            </p:cNvCxnSpPr>
            <p:nvPr/>
          </p:nvCxnSpPr>
          <p:spPr>
            <a:xfrm flipV="1">
              <a:off x="2476701" y="3734422"/>
              <a:ext cx="2948793" cy="1717456"/>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3-s4 Straight Connector 67"/>
            <p:cNvCxnSpPr>
              <a:stCxn id="15" idx="5"/>
              <a:endCxn id="18" idx="1"/>
            </p:cNvCxnSpPr>
            <p:nvPr/>
          </p:nvCxnSpPr>
          <p:spPr>
            <a:xfrm>
              <a:off x="4019197" y="3767077"/>
              <a:ext cx="1366638" cy="1673287"/>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c4-s4Straight Connector 71"/>
            <p:cNvCxnSpPr>
              <a:stCxn id="17" idx="4"/>
              <a:endCxn id="18" idx="0"/>
            </p:cNvCxnSpPr>
            <p:nvPr/>
          </p:nvCxnSpPr>
          <p:spPr>
            <a:xfrm flipH="1">
              <a:off x="5421755" y="3780602"/>
              <a:ext cx="54536" cy="1646237"/>
            </a:xfrm>
            <a:prstGeom prst="line">
              <a:avLst/>
            </a:prstGeom>
            <a:ln w="19050" cmpd="sng">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77" name="c5-s4 Straight Connector 76"/>
            <p:cNvCxnSpPr>
              <a:stCxn id="19" idx="3"/>
              <a:endCxn id="18" idx="7"/>
            </p:cNvCxnSpPr>
            <p:nvPr/>
          </p:nvCxnSpPr>
          <p:spPr>
            <a:xfrm flipH="1">
              <a:off x="5457675" y="3767077"/>
              <a:ext cx="1434027" cy="1673287"/>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6-s5 Straight Connector 79"/>
            <p:cNvCxnSpPr>
              <a:stCxn id="21" idx="3"/>
              <a:endCxn id="20" idx="7"/>
            </p:cNvCxnSpPr>
            <p:nvPr/>
          </p:nvCxnSpPr>
          <p:spPr>
            <a:xfrm flipH="1">
              <a:off x="6984179" y="3767077"/>
              <a:ext cx="1408215" cy="1178182"/>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6-s6 Straight Connector 82"/>
            <p:cNvCxnSpPr>
              <a:stCxn id="21" idx="4"/>
              <a:endCxn id="22" idx="1"/>
            </p:cNvCxnSpPr>
            <p:nvPr/>
          </p:nvCxnSpPr>
          <p:spPr>
            <a:xfrm flipH="1">
              <a:off x="8376329" y="3780602"/>
              <a:ext cx="51985" cy="1671276"/>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7-s7 Straight Connector 85"/>
            <p:cNvCxnSpPr>
              <a:stCxn id="23" idx="4"/>
              <a:endCxn id="24" idx="0"/>
            </p:cNvCxnSpPr>
            <p:nvPr/>
          </p:nvCxnSpPr>
          <p:spPr>
            <a:xfrm flipH="1">
              <a:off x="9927024" y="3780602"/>
              <a:ext cx="10132" cy="1139617"/>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8-s8 Straight Connector 88"/>
            <p:cNvCxnSpPr>
              <a:stCxn id="25" idx="3"/>
              <a:endCxn id="24" idx="7"/>
            </p:cNvCxnSpPr>
            <p:nvPr/>
          </p:nvCxnSpPr>
          <p:spPr>
            <a:xfrm flipH="1">
              <a:off x="9962943" y="3767076"/>
              <a:ext cx="1449480" cy="1166668"/>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c8-s8 Straight Connector 91"/>
            <p:cNvCxnSpPr>
              <a:stCxn id="25" idx="4"/>
              <a:endCxn id="26" idx="0"/>
            </p:cNvCxnSpPr>
            <p:nvPr/>
          </p:nvCxnSpPr>
          <p:spPr>
            <a:xfrm>
              <a:off x="11448343" y="3780602"/>
              <a:ext cx="11514" cy="1669265"/>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17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p:cNvSpPr/>
          <p:nvPr/>
        </p:nvSpPr>
        <p:spPr bwMode="auto">
          <a:xfrm>
            <a:off x="6094421" y="229986"/>
            <a:ext cx="6094413" cy="6855241"/>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3" rIns="0" bIns="45703"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18" name="Rectangle 117"/>
          <p:cNvSpPr/>
          <p:nvPr/>
        </p:nvSpPr>
        <p:spPr>
          <a:xfrm>
            <a:off x="537718" y="2940655"/>
            <a:ext cx="5169777" cy="3710258"/>
          </a:xfrm>
          <a:prstGeom prst="rect">
            <a:avLst/>
          </a:prstGeom>
        </p:spPr>
        <p:txBody>
          <a:bodyPr wrap="square" lIns="89612" tIns="44804" rIns="89612" bIns="44804">
            <a:spAutoFit/>
          </a:bodyPr>
          <a:lstStyle/>
          <a:p>
            <a:pPr algn="r" defTabSz="913667" fontAlgn="base">
              <a:spcBef>
                <a:spcPct val="0"/>
              </a:spcBef>
              <a:spcAft>
                <a:spcPts val="1176"/>
              </a:spcAft>
              <a:defRPr/>
            </a:pPr>
            <a:r>
              <a:rPr lang="en-US" sz="3920" kern="0" dirty="0">
                <a:solidFill>
                  <a:srgbClr val="FFFFFF"/>
                </a:solidFill>
                <a:latin typeface="Segoe UI"/>
              </a:rPr>
              <a:t>Datacenter</a:t>
            </a:r>
          </a:p>
          <a:p>
            <a:pPr algn="r" defTabSz="913667" fontAlgn="base">
              <a:spcBef>
                <a:spcPct val="0"/>
              </a:spcBef>
              <a:spcAft>
                <a:spcPts val="1176"/>
              </a:spcAft>
              <a:defRPr/>
            </a:pPr>
            <a:r>
              <a:rPr lang="en-US" sz="3920" kern="0" dirty="0">
                <a:solidFill>
                  <a:srgbClr val="FFFFFF"/>
                </a:solidFill>
                <a:latin typeface="Segoe UI"/>
              </a:rPr>
              <a:t>SI expertise</a:t>
            </a:r>
            <a:endParaRPr lang="en-US" sz="3920" i="1" kern="0" dirty="0">
              <a:solidFill>
                <a:srgbClr val="FFFFFF"/>
              </a:solidFill>
              <a:latin typeface="Segoe UI"/>
            </a:endParaRPr>
          </a:p>
          <a:p>
            <a:pPr algn="r" defTabSz="913667" fontAlgn="base">
              <a:spcBef>
                <a:spcPct val="0"/>
              </a:spcBef>
              <a:spcAft>
                <a:spcPts val="1176"/>
              </a:spcAft>
              <a:defRPr/>
            </a:pPr>
            <a:r>
              <a:rPr lang="en-US" sz="3920" kern="0" dirty="0">
                <a:solidFill>
                  <a:srgbClr val="FFFFFF"/>
                </a:solidFill>
                <a:latin typeface="Segoe UI"/>
              </a:rPr>
              <a:t>Solution manager</a:t>
            </a:r>
          </a:p>
          <a:p>
            <a:pPr algn="r" defTabSz="913667" fontAlgn="base">
              <a:spcBef>
                <a:spcPct val="0"/>
              </a:spcBef>
              <a:spcAft>
                <a:spcPts val="1176"/>
              </a:spcAft>
              <a:defRPr/>
            </a:pPr>
            <a:r>
              <a:rPr lang="en-US" sz="3920" kern="0" dirty="0">
                <a:solidFill>
                  <a:srgbClr val="FFFFFF"/>
                </a:solidFill>
                <a:latin typeface="Segoe UI"/>
              </a:rPr>
              <a:t>Data analyst</a:t>
            </a:r>
          </a:p>
          <a:p>
            <a:pPr algn="r" defTabSz="913667" fontAlgn="base">
              <a:spcBef>
                <a:spcPct val="0"/>
              </a:spcBef>
              <a:spcAft>
                <a:spcPts val="1176"/>
              </a:spcAft>
              <a:defRPr/>
            </a:pPr>
            <a:r>
              <a:rPr lang="en-US" sz="3920" kern="0" dirty="0">
                <a:solidFill>
                  <a:srgbClr val="FFFFFF"/>
                </a:solidFill>
                <a:latin typeface="Segoe UI"/>
              </a:rPr>
              <a:t>Tester</a:t>
            </a:r>
          </a:p>
        </p:txBody>
      </p:sp>
      <p:sp>
        <p:nvSpPr>
          <p:cNvPr id="119" name="Rectangle 118"/>
          <p:cNvSpPr/>
          <p:nvPr/>
        </p:nvSpPr>
        <p:spPr>
          <a:xfrm flipH="1">
            <a:off x="6479553" y="2940656"/>
            <a:ext cx="5170938" cy="3710258"/>
          </a:xfrm>
          <a:prstGeom prst="rect">
            <a:avLst/>
          </a:prstGeom>
        </p:spPr>
        <p:txBody>
          <a:bodyPr wrap="square" lIns="89612" tIns="44804" rIns="89612" bIns="44804">
            <a:spAutoFit/>
          </a:bodyPr>
          <a:lstStyle/>
          <a:p>
            <a:pPr defTabSz="913667" fontAlgn="base">
              <a:spcBef>
                <a:spcPct val="0"/>
              </a:spcBef>
              <a:spcAft>
                <a:spcPts val="1176"/>
              </a:spcAft>
              <a:defRPr/>
            </a:pPr>
            <a:r>
              <a:rPr lang="en-US" sz="3920" kern="0" dirty="0">
                <a:solidFill>
                  <a:srgbClr val="FFFFFF"/>
                </a:solidFill>
                <a:latin typeface="Segoe UI"/>
              </a:rPr>
              <a:t>BYOD</a:t>
            </a:r>
          </a:p>
          <a:p>
            <a:pPr defTabSz="913667" fontAlgn="base">
              <a:spcBef>
                <a:spcPct val="0"/>
              </a:spcBef>
              <a:spcAft>
                <a:spcPts val="1176"/>
              </a:spcAft>
              <a:defRPr/>
            </a:pPr>
            <a:r>
              <a:rPr lang="en-US" sz="3920" kern="0" dirty="0">
                <a:solidFill>
                  <a:srgbClr val="FFFFFF"/>
                </a:solidFill>
                <a:latin typeface="Segoe UI"/>
              </a:rPr>
              <a:t>Cloud architect</a:t>
            </a:r>
          </a:p>
          <a:p>
            <a:pPr defTabSz="913667" fontAlgn="base">
              <a:spcBef>
                <a:spcPct val="0"/>
              </a:spcBef>
              <a:spcAft>
                <a:spcPts val="1176"/>
              </a:spcAft>
              <a:defRPr/>
            </a:pPr>
            <a:r>
              <a:rPr lang="en-US" sz="3920" kern="0" dirty="0">
                <a:solidFill>
                  <a:srgbClr val="FFFFFF"/>
                </a:solidFill>
                <a:latin typeface="Segoe UI"/>
              </a:rPr>
              <a:t>Process engineer</a:t>
            </a:r>
          </a:p>
          <a:p>
            <a:pPr defTabSz="913667" fontAlgn="base">
              <a:spcBef>
                <a:spcPct val="0"/>
              </a:spcBef>
              <a:spcAft>
                <a:spcPts val="1176"/>
              </a:spcAft>
              <a:defRPr/>
            </a:pPr>
            <a:r>
              <a:rPr lang="en-US" sz="3920" kern="0" dirty="0">
                <a:solidFill>
                  <a:srgbClr val="FFFFFF"/>
                </a:solidFill>
                <a:latin typeface="Segoe UI"/>
              </a:rPr>
              <a:t>Data scientist</a:t>
            </a:r>
          </a:p>
          <a:p>
            <a:pPr defTabSz="913667" fontAlgn="base">
              <a:spcBef>
                <a:spcPct val="0"/>
              </a:spcBef>
              <a:spcAft>
                <a:spcPts val="1176"/>
              </a:spcAft>
              <a:defRPr/>
            </a:pPr>
            <a:r>
              <a:rPr lang="en-US" sz="3920" kern="0" dirty="0">
                <a:solidFill>
                  <a:srgbClr val="FFFFFF"/>
                </a:solidFill>
                <a:latin typeface="Segoe UI"/>
              </a:rPr>
              <a:t>DevOps</a:t>
            </a:r>
          </a:p>
        </p:txBody>
      </p:sp>
      <p:sp>
        <p:nvSpPr>
          <p:cNvPr id="36" name="Oval 35"/>
          <p:cNvSpPr/>
          <p:nvPr/>
        </p:nvSpPr>
        <p:spPr bwMode="auto">
          <a:xfrm>
            <a:off x="5647745" y="972703"/>
            <a:ext cx="893335" cy="893335"/>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37" name="Freeform 36"/>
          <p:cNvSpPr/>
          <p:nvPr/>
        </p:nvSpPr>
        <p:spPr bwMode="auto">
          <a:xfrm>
            <a:off x="2704189" y="767595"/>
            <a:ext cx="3396015" cy="1303550"/>
          </a:xfrm>
          <a:custGeom>
            <a:avLst/>
            <a:gdLst>
              <a:gd name="connsiteX0" fmla="*/ 0 w 3465015"/>
              <a:gd name="connsiteY0" fmla="*/ 0 h 1330036"/>
              <a:gd name="connsiteX1" fmla="*/ 3465015 w 3465015"/>
              <a:gd name="connsiteY1" fmla="*/ 0 h 1330036"/>
              <a:gd name="connsiteX2" fmla="*/ 3465015 w 3465015"/>
              <a:gd name="connsiteY2" fmla="*/ 205728 h 1330036"/>
              <a:gd name="connsiteX3" fmla="*/ 3459114 w 3465015"/>
              <a:gd name="connsiteY3" fmla="*/ 205133 h 1330036"/>
              <a:gd name="connsiteX4" fmla="*/ 3003371 w 3465015"/>
              <a:gd name="connsiteY4" fmla="*/ 660876 h 1330036"/>
              <a:gd name="connsiteX5" fmla="*/ 3459114 w 3465015"/>
              <a:gd name="connsiteY5" fmla="*/ 1116619 h 1330036"/>
              <a:gd name="connsiteX6" fmla="*/ 3465015 w 3465015"/>
              <a:gd name="connsiteY6" fmla="*/ 1116024 h 1330036"/>
              <a:gd name="connsiteX7" fmla="*/ 3465015 w 3465015"/>
              <a:gd name="connsiteY7" fmla="*/ 1330036 h 1330036"/>
              <a:gd name="connsiteX8" fmla="*/ 0 w 3465015"/>
              <a:gd name="connsiteY8" fmla="*/ 1330036 h 133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5015" h="1330036">
                <a:moveTo>
                  <a:pt x="0" y="0"/>
                </a:moveTo>
                <a:lnTo>
                  <a:pt x="3465015" y="0"/>
                </a:lnTo>
                <a:lnTo>
                  <a:pt x="3465015" y="205728"/>
                </a:lnTo>
                <a:lnTo>
                  <a:pt x="3459114" y="205133"/>
                </a:lnTo>
                <a:cubicBezTo>
                  <a:pt x="3207414" y="205133"/>
                  <a:pt x="3003371" y="409176"/>
                  <a:pt x="3003371" y="660876"/>
                </a:cubicBezTo>
                <a:cubicBezTo>
                  <a:pt x="3003371" y="912576"/>
                  <a:pt x="3207414" y="1116619"/>
                  <a:pt x="3459114" y="1116619"/>
                </a:cubicBezTo>
                <a:lnTo>
                  <a:pt x="3465015" y="1116024"/>
                </a:lnTo>
                <a:lnTo>
                  <a:pt x="3465015" y="1330036"/>
                </a:lnTo>
                <a:lnTo>
                  <a:pt x="0" y="1330036"/>
                </a:lnTo>
                <a:close/>
              </a:path>
            </a:pathLst>
          </a:cu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38" name="Freeform 37"/>
          <p:cNvSpPr/>
          <p:nvPr/>
        </p:nvSpPr>
        <p:spPr bwMode="auto">
          <a:xfrm>
            <a:off x="6094414" y="767595"/>
            <a:ext cx="3390232" cy="1303550"/>
          </a:xfrm>
          <a:custGeom>
            <a:avLst/>
            <a:gdLst>
              <a:gd name="connsiteX0" fmla="*/ 0 w 3459114"/>
              <a:gd name="connsiteY0" fmla="*/ 0 h 1330036"/>
              <a:gd name="connsiteX1" fmla="*/ 3459114 w 3459114"/>
              <a:gd name="connsiteY1" fmla="*/ 0 h 1330036"/>
              <a:gd name="connsiteX2" fmla="*/ 3459114 w 3459114"/>
              <a:gd name="connsiteY2" fmla="*/ 1330036 h 1330036"/>
              <a:gd name="connsiteX3" fmla="*/ 0 w 3459114"/>
              <a:gd name="connsiteY3" fmla="*/ 1330036 h 1330036"/>
              <a:gd name="connsiteX4" fmla="*/ 0 w 3459114"/>
              <a:gd name="connsiteY4" fmla="*/ 1116619 h 1330036"/>
              <a:gd name="connsiteX5" fmla="*/ 1 w 3459114"/>
              <a:gd name="connsiteY5" fmla="*/ 1116619 h 1330036"/>
              <a:gd name="connsiteX6" fmla="*/ 455744 w 3459114"/>
              <a:gd name="connsiteY6" fmla="*/ 660876 h 1330036"/>
              <a:gd name="connsiteX7" fmla="*/ 1 w 3459114"/>
              <a:gd name="connsiteY7" fmla="*/ 205133 h 1330036"/>
              <a:gd name="connsiteX8" fmla="*/ 0 w 3459114"/>
              <a:gd name="connsiteY8" fmla="*/ 205133 h 133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9114" h="1330036">
                <a:moveTo>
                  <a:pt x="0" y="0"/>
                </a:moveTo>
                <a:lnTo>
                  <a:pt x="3459114" y="0"/>
                </a:lnTo>
                <a:lnTo>
                  <a:pt x="3459114" y="1330036"/>
                </a:lnTo>
                <a:lnTo>
                  <a:pt x="0" y="1330036"/>
                </a:lnTo>
                <a:lnTo>
                  <a:pt x="0" y="1116619"/>
                </a:lnTo>
                <a:lnTo>
                  <a:pt x="1" y="1116619"/>
                </a:lnTo>
                <a:cubicBezTo>
                  <a:pt x="251701" y="1116619"/>
                  <a:pt x="455744" y="912576"/>
                  <a:pt x="455744" y="660876"/>
                </a:cubicBezTo>
                <a:cubicBezTo>
                  <a:pt x="455744" y="409176"/>
                  <a:pt x="251701" y="205133"/>
                  <a:pt x="1" y="205133"/>
                </a:cubicBezTo>
                <a:lnTo>
                  <a:pt x="0" y="205133"/>
                </a:lnTo>
                <a:close/>
              </a:path>
            </a:pathLst>
          </a:cu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39" name="TextBox 38"/>
          <p:cNvSpPr txBox="1"/>
          <p:nvPr/>
        </p:nvSpPr>
        <p:spPr>
          <a:xfrm>
            <a:off x="6766492" y="1138839"/>
            <a:ext cx="2554328" cy="561065"/>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1960" b="1" kern="0" spc="490" dirty="0">
                <a:solidFill>
                  <a:srgbClr val="FFFFFF"/>
                </a:solidFill>
                <a:latin typeface="Segoe UI"/>
              </a:rPr>
              <a:t>Transformed</a:t>
            </a:r>
          </a:p>
        </p:txBody>
      </p:sp>
      <p:sp>
        <p:nvSpPr>
          <p:cNvPr id="40" name="TextBox 39"/>
          <p:cNvSpPr txBox="1"/>
          <p:nvPr/>
        </p:nvSpPr>
        <p:spPr>
          <a:xfrm>
            <a:off x="3071848" y="1138839"/>
            <a:ext cx="2324196" cy="561065"/>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1960" b="1" kern="0" spc="490" dirty="0">
                <a:solidFill>
                  <a:srgbClr val="FFFFFF"/>
                </a:solidFill>
                <a:latin typeface="Segoe UI"/>
              </a:rPr>
              <a:t>Traditional</a:t>
            </a:r>
          </a:p>
        </p:txBody>
      </p:sp>
      <p:sp>
        <p:nvSpPr>
          <p:cNvPr id="41" name="TextBox 40"/>
          <p:cNvSpPr txBox="1"/>
          <p:nvPr/>
        </p:nvSpPr>
        <p:spPr>
          <a:xfrm>
            <a:off x="5682617" y="1074582"/>
            <a:ext cx="800309" cy="723954"/>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3136" b="1" kern="0" spc="588" dirty="0">
                <a:solidFill>
                  <a:srgbClr val="000000">
                    <a:lumMod val="65000"/>
                    <a:lumOff val="35000"/>
                  </a:srgbClr>
                </a:solidFill>
                <a:latin typeface="Segoe UI"/>
              </a:rPr>
              <a:t>I</a:t>
            </a:r>
            <a:r>
              <a:rPr lang="en-US" sz="3136" b="1" kern="0" dirty="0">
                <a:solidFill>
                  <a:srgbClr val="000000">
                    <a:lumMod val="65000"/>
                    <a:lumOff val="35000"/>
                  </a:srgbClr>
                </a:solidFill>
                <a:latin typeface="Segoe UI"/>
              </a:rPr>
              <a:t>T</a:t>
            </a:r>
          </a:p>
        </p:txBody>
      </p:sp>
      <p:sp>
        <p:nvSpPr>
          <p:cNvPr id="42" name="Rectangle 41"/>
          <p:cNvSpPr/>
          <p:nvPr/>
        </p:nvSpPr>
        <p:spPr bwMode="auto">
          <a:xfrm>
            <a:off x="3423058" y="2066684"/>
            <a:ext cx="5342726" cy="44342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43" name="TextBox 42"/>
          <p:cNvSpPr txBox="1"/>
          <p:nvPr/>
        </p:nvSpPr>
        <p:spPr>
          <a:xfrm>
            <a:off x="4866280" y="1998112"/>
            <a:ext cx="2446992" cy="615362"/>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2352" b="1" kern="0" spc="588" dirty="0">
                <a:solidFill>
                  <a:srgbClr val="000000">
                    <a:lumMod val="65000"/>
                    <a:lumOff val="35000"/>
                  </a:srgbClr>
                </a:solidFill>
                <a:latin typeface="Segoe UI"/>
              </a:rPr>
              <a:t>Key Skills</a:t>
            </a:r>
            <a:endParaRPr lang="en-US" sz="2352" b="1" kern="0" dirty="0">
              <a:solidFill>
                <a:srgbClr val="000000">
                  <a:lumMod val="65000"/>
                  <a:lumOff val="35000"/>
                </a:srgbClr>
              </a:solidFill>
              <a:latin typeface="Segoe UI"/>
            </a:endParaRPr>
          </a:p>
        </p:txBody>
      </p:sp>
    </p:spTree>
    <p:extLst>
      <p:ext uri="{BB962C8B-B14F-4D97-AF65-F5344CB8AC3E}">
        <p14:creationId xmlns:p14="http://schemas.microsoft.com/office/powerpoint/2010/main" val="18387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p:cNvSpPr/>
          <p:nvPr/>
        </p:nvSpPr>
        <p:spPr bwMode="auto">
          <a:xfrm>
            <a:off x="6094421" y="229986"/>
            <a:ext cx="6094413" cy="6855241"/>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3" rIns="0" bIns="45703"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18" name="Rectangle 117"/>
          <p:cNvSpPr/>
          <p:nvPr/>
        </p:nvSpPr>
        <p:spPr>
          <a:xfrm>
            <a:off x="537718" y="3223736"/>
            <a:ext cx="5169777" cy="3710258"/>
          </a:xfrm>
          <a:prstGeom prst="rect">
            <a:avLst/>
          </a:prstGeom>
        </p:spPr>
        <p:txBody>
          <a:bodyPr wrap="square" lIns="89612" tIns="44804" rIns="89612" bIns="44804">
            <a:spAutoFit/>
          </a:bodyPr>
          <a:lstStyle/>
          <a:p>
            <a:pPr algn="r" defTabSz="913667" fontAlgn="base">
              <a:spcBef>
                <a:spcPct val="0"/>
              </a:spcBef>
              <a:spcAft>
                <a:spcPts val="1176"/>
              </a:spcAft>
              <a:defRPr/>
            </a:pPr>
            <a:r>
              <a:rPr lang="en-US" sz="3920" kern="0" dirty="0">
                <a:solidFill>
                  <a:srgbClr val="FFFFFF"/>
                </a:solidFill>
                <a:latin typeface="Segoe UI"/>
              </a:rPr>
              <a:t>IT metrics</a:t>
            </a:r>
          </a:p>
          <a:p>
            <a:pPr algn="r" defTabSz="913667" fontAlgn="base">
              <a:spcBef>
                <a:spcPct val="0"/>
              </a:spcBef>
              <a:spcAft>
                <a:spcPts val="1176"/>
              </a:spcAft>
              <a:defRPr/>
            </a:pPr>
            <a:r>
              <a:rPr lang="en-US" sz="3920" kern="0" dirty="0">
                <a:solidFill>
                  <a:srgbClr val="FFFFFF"/>
                </a:solidFill>
                <a:latin typeface="Segoe UI"/>
              </a:rPr>
              <a:t>Risk-averse</a:t>
            </a:r>
          </a:p>
          <a:p>
            <a:pPr algn="r" defTabSz="913667" fontAlgn="base">
              <a:spcBef>
                <a:spcPct val="0"/>
              </a:spcBef>
              <a:spcAft>
                <a:spcPts val="1176"/>
              </a:spcAft>
              <a:defRPr/>
            </a:pPr>
            <a:r>
              <a:rPr lang="en-US" sz="3920" kern="0" dirty="0">
                <a:solidFill>
                  <a:srgbClr val="FFFFFF"/>
                </a:solidFill>
                <a:latin typeface="Segoe UI"/>
              </a:rPr>
              <a:t>Fixed mindset</a:t>
            </a:r>
          </a:p>
          <a:p>
            <a:pPr algn="r" defTabSz="913667" fontAlgn="base">
              <a:spcBef>
                <a:spcPct val="0"/>
              </a:spcBef>
              <a:spcAft>
                <a:spcPts val="1176"/>
              </a:spcAft>
              <a:defRPr/>
            </a:pPr>
            <a:r>
              <a:rPr lang="en-US" sz="3920" kern="0" dirty="0">
                <a:solidFill>
                  <a:srgbClr val="FFFFFF"/>
                </a:solidFill>
                <a:latin typeface="Segoe UI"/>
              </a:rPr>
              <a:t>Built here</a:t>
            </a:r>
          </a:p>
          <a:p>
            <a:pPr algn="r" defTabSz="913667" fontAlgn="base">
              <a:spcBef>
                <a:spcPct val="0"/>
              </a:spcBef>
              <a:spcAft>
                <a:spcPts val="1176"/>
              </a:spcAft>
              <a:defRPr/>
            </a:pPr>
            <a:endParaRPr lang="en-US" sz="3920" kern="0" dirty="0">
              <a:solidFill>
                <a:srgbClr val="FFFFFF"/>
              </a:solidFill>
              <a:latin typeface="Segoe UI"/>
            </a:endParaRPr>
          </a:p>
        </p:txBody>
      </p:sp>
      <p:sp>
        <p:nvSpPr>
          <p:cNvPr id="119" name="Rectangle 118"/>
          <p:cNvSpPr/>
          <p:nvPr/>
        </p:nvSpPr>
        <p:spPr>
          <a:xfrm flipH="1">
            <a:off x="6479550" y="3223740"/>
            <a:ext cx="5470223" cy="2956138"/>
          </a:xfrm>
          <a:prstGeom prst="rect">
            <a:avLst/>
          </a:prstGeom>
        </p:spPr>
        <p:txBody>
          <a:bodyPr wrap="square" lIns="89612" tIns="44804" rIns="89612" bIns="44804">
            <a:spAutoFit/>
          </a:bodyPr>
          <a:lstStyle/>
          <a:p>
            <a:pPr defTabSz="913667" fontAlgn="base">
              <a:spcBef>
                <a:spcPct val="0"/>
              </a:spcBef>
              <a:spcAft>
                <a:spcPts val="1176"/>
              </a:spcAft>
              <a:defRPr/>
            </a:pPr>
            <a:r>
              <a:rPr lang="en-US" sz="3920" kern="0" dirty="0">
                <a:solidFill>
                  <a:srgbClr val="FFFFFF"/>
                </a:solidFill>
                <a:latin typeface="Segoe UI"/>
              </a:rPr>
              <a:t>Business outcomes</a:t>
            </a:r>
          </a:p>
          <a:p>
            <a:pPr defTabSz="913667" fontAlgn="base">
              <a:spcBef>
                <a:spcPct val="0"/>
              </a:spcBef>
              <a:spcAft>
                <a:spcPts val="1176"/>
              </a:spcAft>
              <a:defRPr/>
            </a:pPr>
            <a:r>
              <a:rPr lang="en-US" sz="3920" kern="0" dirty="0">
                <a:solidFill>
                  <a:srgbClr val="FFFFFF"/>
                </a:solidFill>
                <a:latin typeface="Segoe UI"/>
              </a:rPr>
              <a:t>Experiment, move quick</a:t>
            </a:r>
          </a:p>
          <a:p>
            <a:pPr defTabSz="913667" fontAlgn="base">
              <a:spcBef>
                <a:spcPct val="0"/>
              </a:spcBef>
              <a:spcAft>
                <a:spcPts val="1176"/>
              </a:spcAft>
              <a:defRPr/>
            </a:pPr>
            <a:r>
              <a:rPr lang="en-US" sz="3920" kern="0" dirty="0">
                <a:solidFill>
                  <a:srgbClr val="FFFFFF"/>
                </a:solidFill>
                <a:latin typeface="Segoe UI"/>
              </a:rPr>
              <a:t>Learning mindset</a:t>
            </a:r>
          </a:p>
          <a:p>
            <a:pPr defTabSz="913667" fontAlgn="base">
              <a:spcBef>
                <a:spcPct val="0"/>
              </a:spcBef>
              <a:spcAft>
                <a:spcPts val="1176"/>
              </a:spcAft>
              <a:defRPr/>
            </a:pPr>
            <a:r>
              <a:rPr lang="en-US" sz="3920" kern="0" dirty="0">
                <a:solidFill>
                  <a:srgbClr val="FFFFFF"/>
                </a:solidFill>
                <a:latin typeface="Segoe UI"/>
              </a:rPr>
              <a:t>Outside-in innovation</a:t>
            </a:r>
          </a:p>
        </p:txBody>
      </p:sp>
      <p:sp>
        <p:nvSpPr>
          <p:cNvPr id="23" name="Oval 22"/>
          <p:cNvSpPr/>
          <p:nvPr/>
        </p:nvSpPr>
        <p:spPr bwMode="auto">
          <a:xfrm>
            <a:off x="5647745" y="972703"/>
            <a:ext cx="893335" cy="893335"/>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28" name="Freeform 27"/>
          <p:cNvSpPr/>
          <p:nvPr/>
        </p:nvSpPr>
        <p:spPr bwMode="auto">
          <a:xfrm>
            <a:off x="2704189" y="767595"/>
            <a:ext cx="3396015" cy="1303550"/>
          </a:xfrm>
          <a:custGeom>
            <a:avLst/>
            <a:gdLst>
              <a:gd name="connsiteX0" fmla="*/ 0 w 3465015"/>
              <a:gd name="connsiteY0" fmla="*/ 0 h 1330036"/>
              <a:gd name="connsiteX1" fmla="*/ 3465015 w 3465015"/>
              <a:gd name="connsiteY1" fmla="*/ 0 h 1330036"/>
              <a:gd name="connsiteX2" fmla="*/ 3465015 w 3465015"/>
              <a:gd name="connsiteY2" fmla="*/ 205728 h 1330036"/>
              <a:gd name="connsiteX3" fmla="*/ 3459114 w 3465015"/>
              <a:gd name="connsiteY3" fmla="*/ 205133 h 1330036"/>
              <a:gd name="connsiteX4" fmla="*/ 3003371 w 3465015"/>
              <a:gd name="connsiteY4" fmla="*/ 660876 h 1330036"/>
              <a:gd name="connsiteX5" fmla="*/ 3459114 w 3465015"/>
              <a:gd name="connsiteY5" fmla="*/ 1116619 h 1330036"/>
              <a:gd name="connsiteX6" fmla="*/ 3465015 w 3465015"/>
              <a:gd name="connsiteY6" fmla="*/ 1116024 h 1330036"/>
              <a:gd name="connsiteX7" fmla="*/ 3465015 w 3465015"/>
              <a:gd name="connsiteY7" fmla="*/ 1330036 h 1330036"/>
              <a:gd name="connsiteX8" fmla="*/ 0 w 3465015"/>
              <a:gd name="connsiteY8" fmla="*/ 1330036 h 133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5015" h="1330036">
                <a:moveTo>
                  <a:pt x="0" y="0"/>
                </a:moveTo>
                <a:lnTo>
                  <a:pt x="3465015" y="0"/>
                </a:lnTo>
                <a:lnTo>
                  <a:pt x="3465015" y="205728"/>
                </a:lnTo>
                <a:lnTo>
                  <a:pt x="3459114" y="205133"/>
                </a:lnTo>
                <a:cubicBezTo>
                  <a:pt x="3207414" y="205133"/>
                  <a:pt x="3003371" y="409176"/>
                  <a:pt x="3003371" y="660876"/>
                </a:cubicBezTo>
                <a:cubicBezTo>
                  <a:pt x="3003371" y="912576"/>
                  <a:pt x="3207414" y="1116619"/>
                  <a:pt x="3459114" y="1116619"/>
                </a:cubicBezTo>
                <a:lnTo>
                  <a:pt x="3465015" y="1116024"/>
                </a:lnTo>
                <a:lnTo>
                  <a:pt x="3465015" y="1330036"/>
                </a:lnTo>
                <a:lnTo>
                  <a:pt x="0" y="1330036"/>
                </a:lnTo>
                <a:close/>
              </a:path>
            </a:pathLst>
          </a:cu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29" name="Freeform 28"/>
          <p:cNvSpPr/>
          <p:nvPr/>
        </p:nvSpPr>
        <p:spPr bwMode="auto">
          <a:xfrm>
            <a:off x="6094414" y="767595"/>
            <a:ext cx="3390232" cy="1303550"/>
          </a:xfrm>
          <a:custGeom>
            <a:avLst/>
            <a:gdLst>
              <a:gd name="connsiteX0" fmla="*/ 0 w 3459114"/>
              <a:gd name="connsiteY0" fmla="*/ 0 h 1330036"/>
              <a:gd name="connsiteX1" fmla="*/ 3459114 w 3459114"/>
              <a:gd name="connsiteY1" fmla="*/ 0 h 1330036"/>
              <a:gd name="connsiteX2" fmla="*/ 3459114 w 3459114"/>
              <a:gd name="connsiteY2" fmla="*/ 1330036 h 1330036"/>
              <a:gd name="connsiteX3" fmla="*/ 0 w 3459114"/>
              <a:gd name="connsiteY3" fmla="*/ 1330036 h 1330036"/>
              <a:gd name="connsiteX4" fmla="*/ 0 w 3459114"/>
              <a:gd name="connsiteY4" fmla="*/ 1116619 h 1330036"/>
              <a:gd name="connsiteX5" fmla="*/ 1 w 3459114"/>
              <a:gd name="connsiteY5" fmla="*/ 1116619 h 1330036"/>
              <a:gd name="connsiteX6" fmla="*/ 455744 w 3459114"/>
              <a:gd name="connsiteY6" fmla="*/ 660876 h 1330036"/>
              <a:gd name="connsiteX7" fmla="*/ 1 w 3459114"/>
              <a:gd name="connsiteY7" fmla="*/ 205133 h 1330036"/>
              <a:gd name="connsiteX8" fmla="*/ 0 w 3459114"/>
              <a:gd name="connsiteY8" fmla="*/ 205133 h 133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9114" h="1330036">
                <a:moveTo>
                  <a:pt x="0" y="0"/>
                </a:moveTo>
                <a:lnTo>
                  <a:pt x="3459114" y="0"/>
                </a:lnTo>
                <a:lnTo>
                  <a:pt x="3459114" y="1330036"/>
                </a:lnTo>
                <a:lnTo>
                  <a:pt x="0" y="1330036"/>
                </a:lnTo>
                <a:lnTo>
                  <a:pt x="0" y="1116619"/>
                </a:lnTo>
                <a:lnTo>
                  <a:pt x="1" y="1116619"/>
                </a:lnTo>
                <a:cubicBezTo>
                  <a:pt x="251701" y="1116619"/>
                  <a:pt x="455744" y="912576"/>
                  <a:pt x="455744" y="660876"/>
                </a:cubicBezTo>
                <a:cubicBezTo>
                  <a:pt x="455744" y="409176"/>
                  <a:pt x="251701" y="205133"/>
                  <a:pt x="1" y="205133"/>
                </a:cubicBezTo>
                <a:lnTo>
                  <a:pt x="0" y="205133"/>
                </a:lnTo>
                <a:close/>
              </a:path>
            </a:pathLst>
          </a:cu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30" name="TextBox 29"/>
          <p:cNvSpPr txBox="1"/>
          <p:nvPr/>
        </p:nvSpPr>
        <p:spPr>
          <a:xfrm>
            <a:off x="6766492" y="1138839"/>
            <a:ext cx="2554328" cy="561065"/>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1960" b="1" kern="0" spc="490" dirty="0">
                <a:solidFill>
                  <a:srgbClr val="FFFFFF"/>
                </a:solidFill>
                <a:latin typeface="Segoe UI"/>
              </a:rPr>
              <a:t>Transformed</a:t>
            </a:r>
          </a:p>
        </p:txBody>
      </p:sp>
      <p:sp>
        <p:nvSpPr>
          <p:cNvPr id="33" name="TextBox 32"/>
          <p:cNvSpPr txBox="1"/>
          <p:nvPr/>
        </p:nvSpPr>
        <p:spPr>
          <a:xfrm>
            <a:off x="3071848" y="1138839"/>
            <a:ext cx="2324196" cy="561065"/>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1960" b="1" kern="0" spc="490" dirty="0">
                <a:solidFill>
                  <a:srgbClr val="FFFFFF"/>
                </a:solidFill>
                <a:latin typeface="Segoe UI"/>
              </a:rPr>
              <a:t>Traditional</a:t>
            </a:r>
          </a:p>
        </p:txBody>
      </p:sp>
      <p:sp>
        <p:nvSpPr>
          <p:cNvPr id="34" name="TextBox 33"/>
          <p:cNvSpPr txBox="1"/>
          <p:nvPr/>
        </p:nvSpPr>
        <p:spPr>
          <a:xfrm>
            <a:off x="5682617" y="1074582"/>
            <a:ext cx="800309" cy="723954"/>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3136" b="1" kern="0" spc="588" dirty="0">
                <a:solidFill>
                  <a:srgbClr val="000000">
                    <a:lumMod val="65000"/>
                    <a:lumOff val="35000"/>
                  </a:srgbClr>
                </a:solidFill>
                <a:latin typeface="Segoe UI"/>
              </a:rPr>
              <a:t>I</a:t>
            </a:r>
            <a:r>
              <a:rPr lang="en-US" sz="3136" b="1" kern="0" dirty="0">
                <a:solidFill>
                  <a:srgbClr val="000000">
                    <a:lumMod val="65000"/>
                    <a:lumOff val="35000"/>
                  </a:srgbClr>
                </a:solidFill>
                <a:latin typeface="Segoe UI"/>
              </a:rPr>
              <a:t>T</a:t>
            </a:r>
          </a:p>
        </p:txBody>
      </p:sp>
      <p:sp>
        <p:nvSpPr>
          <p:cNvPr id="35" name="Rectangle 34"/>
          <p:cNvSpPr/>
          <p:nvPr/>
        </p:nvSpPr>
        <p:spPr bwMode="auto">
          <a:xfrm>
            <a:off x="3423058" y="2066684"/>
            <a:ext cx="5342726" cy="44342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36" name="TextBox 35"/>
          <p:cNvSpPr txBox="1"/>
          <p:nvPr/>
        </p:nvSpPr>
        <p:spPr>
          <a:xfrm>
            <a:off x="5125412" y="1998112"/>
            <a:ext cx="1928723" cy="615362"/>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2352" b="1" kern="0" spc="588" dirty="0">
                <a:solidFill>
                  <a:srgbClr val="000000">
                    <a:lumMod val="65000"/>
                    <a:lumOff val="35000"/>
                  </a:srgbClr>
                </a:solidFill>
                <a:latin typeface="Segoe UI"/>
              </a:rPr>
              <a:t>Culture</a:t>
            </a:r>
            <a:endParaRPr lang="en-US" sz="2352" b="1" kern="0" dirty="0">
              <a:solidFill>
                <a:srgbClr val="000000">
                  <a:lumMod val="65000"/>
                  <a:lumOff val="35000"/>
                </a:srgbClr>
              </a:solidFill>
              <a:latin typeface="Segoe UI"/>
            </a:endParaRPr>
          </a:p>
        </p:txBody>
      </p:sp>
    </p:spTree>
    <p:extLst>
      <p:ext uri="{BB962C8B-B14F-4D97-AF65-F5344CB8AC3E}">
        <p14:creationId xmlns:p14="http://schemas.microsoft.com/office/powerpoint/2010/main" val="102865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bwMode="auto">
          <a:xfrm>
            <a:off x="1" y="229980"/>
            <a:ext cx="6079723" cy="68552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solidFill>
                <a:srgbClr val="505050"/>
              </a:solidFill>
              <a:latin typeface="Segoe UI"/>
              <a:ea typeface="Segoe UI" pitchFamily="34" charset="0"/>
              <a:cs typeface="Segoe UI" pitchFamily="34" charset="0"/>
            </a:endParaRPr>
          </a:p>
        </p:txBody>
      </p:sp>
      <p:sp>
        <p:nvSpPr>
          <p:cNvPr id="3" name="Rectangle 2"/>
          <p:cNvSpPr/>
          <p:nvPr/>
        </p:nvSpPr>
        <p:spPr bwMode="auto">
          <a:xfrm>
            <a:off x="6079725" y="229986"/>
            <a:ext cx="6094413" cy="6855241"/>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3" rIns="0" bIns="45703"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4" name="Rectangle 3"/>
          <p:cNvSpPr/>
          <p:nvPr/>
        </p:nvSpPr>
        <p:spPr>
          <a:xfrm>
            <a:off x="88931" y="2867845"/>
            <a:ext cx="5604650" cy="4102399"/>
          </a:xfrm>
          <a:prstGeom prst="rect">
            <a:avLst/>
          </a:prstGeom>
        </p:spPr>
        <p:txBody>
          <a:bodyPr wrap="square" lIns="89612" tIns="44804" rIns="89612" bIns="44804">
            <a:spAutoFit/>
          </a:bodyPr>
          <a:lstStyle/>
          <a:p>
            <a:pPr algn="r" defTabSz="913667" fontAlgn="base">
              <a:spcBef>
                <a:spcPct val="0"/>
              </a:spcBef>
              <a:spcAft>
                <a:spcPts val="1176"/>
              </a:spcAft>
              <a:defRPr/>
            </a:pPr>
            <a:r>
              <a:rPr lang="en-US" sz="3528" kern="0" dirty="0">
                <a:solidFill>
                  <a:srgbClr val="FFFFFF"/>
                </a:solidFill>
                <a:latin typeface="Segoe UI"/>
              </a:rPr>
              <a:t>Waterfall</a:t>
            </a:r>
          </a:p>
          <a:p>
            <a:pPr algn="r" defTabSz="913667" fontAlgn="base">
              <a:spcBef>
                <a:spcPct val="0"/>
              </a:spcBef>
              <a:spcAft>
                <a:spcPts val="1176"/>
              </a:spcAft>
              <a:defRPr/>
            </a:pPr>
            <a:r>
              <a:rPr lang="en-US" sz="3528" kern="0" dirty="0">
                <a:solidFill>
                  <a:srgbClr val="FFFFFF"/>
                </a:solidFill>
                <a:latin typeface="Segoe UI"/>
              </a:rPr>
              <a:t>Application delivery</a:t>
            </a:r>
          </a:p>
          <a:p>
            <a:pPr algn="r" defTabSz="913667" fontAlgn="base">
              <a:spcBef>
                <a:spcPct val="0"/>
              </a:spcBef>
              <a:spcAft>
                <a:spcPts val="1176"/>
              </a:spcAft>
              <a:defRPr/>
            </a:pPr>
            <a:r>
              <a:rPr lang="en-US" sz="3528" kern="0" dirty="0">
                <a:solidFill>
                  <a:srgbClr val="FFFFFF"/>
                </a:solidFill>
                <a:latin typeface="Segoe UI"/>
              </a:rPr>
              <a:t>Build and change</a:t>
            </a:r>
          </a:p>
          <a:p>
            <a:pPr algn="r" defTabSz="913667" fontAlgn="base">
              <a:spcBef>
                <a:spcPct val="0"/>
              </a:spcBef>
              <a:spcAft>
                <a:spcPts val="1176"/>
              </a:spcAft>
              <a:defRPr/>
            </a:pPr>
            <a:r>
              <a:rPr lang="en-US" sz="3528" kern="0" dirty="0">
                <a:solidFill>
                  <a:srgbClr val="FFFFFF"/>
                </a:solidFill>
                <a:latin typeface="Segoe UI"/>
              </a:rPr>
              <a:t>Help desk</a:t>
            </a:r>
          </a:p>
          <a:p>
            <a:pPr algn="r" defTabSz="913667" fontAlgn="base">
              <a:spcBef>
                <a:spcPct val="0"/>
              </a:spcBef>
              <a:spcAft>
                <a:spcPts val="1176"/>
              </a:spcAft>
              <a:defRPr/>
            </a:pPr>
            <a:r>
              <a:rPr lang="en-US" sz="3528" kern="0" dirty="0">
                <a:solidFill>
                  <a:srgbClr val="FFFFFF"/>
                </a:solidFill>
                <a:latin typeface="Segoe UI"/>
              </a:rPr>
              <a:t>IT vendors</a:t>
            </a:r>
          </a:p>
          <a:p>
            <a:pPr algn="r" defTabSz="913667" fontAlgn="base">
              <a:spcBef>
                <a:spcPct val="0"/>
              </a:spcBef>
              <a:spcAft>
                <a:spcPts val="1176"/>
              </a:spcAft>
              <a:defRPr/>
            </a:pPr>
            <a:r>
              <a:rPr lang="en-US" sz="3528" kern="0" dirty="0">
                <a:solidFill>
                  <a:srgbClr val="FFFFFF"/>
                </a:solidFill>
                <a:latin typeface="Segoe UI"/>
              </a:rPr>
              <a:t>Relationships</a:t>
            </a:r>
          </a:p>
        </p:txBody>
      </p:sp>
      <p:sp>
        <p:nvSpPr>
          <p:cNvPr id="6" name="Freeform 5"/>
          <p:cNvSpPr/>
          <p:nvPr/>
        </p:nvSpPr>
        <p:spPr bwMode="auto">
          <a:xfrm>
            <a:off x="6094414" y="717554"/>
            <a:ext cx="3390232" cy="1280559"/>
          </a:xfrm>
          <a:custGeom>
            <a:avLst/>
            <a:gdLst>
              <a:gd name="connsiteX0" fmla="*/ 0 w 3459114"/>
              <a:gd name="connsiteY0" fmla="*/ 0 h 1330036"/>
              <a:gd name="connsiteX1" fmla="*/ 3459114 w 3459114"/>
              <a:gd name="connsiteY1" fmla="*/ 0 h 1330036"/>
              <a:gd name="connsiteX2" fmla="*/ 3459114 w 3459114"/>
              <a:gd name="connsiteY2" fmla="*/ 1330036 h 1330036"/>
              <a:gd name="connsiteX3" fmla="*/ 0 w 3459114"/>
              <a:gd name="connsiteY3" fmla="*/ 1330036 h 1330036"/>
              <a:gd name="connsiteX4" fmla="*/ 0 w 3459114"/>
              <a:gd name="connsiteY4" fmla="*/ 1116619 h 1330036"/>
              <a:gd name="connsiteX5" fmla="*/ 1 w 3459114"/>
              <a:gd name="connsiteY5" fmla="*/ 1116619 h 1330036"/>
              <a:gd name="connsiteX6" fmla="*/ 455744 w 3459114"/>
              <a:gd name="connsiteY6" fmla="*/ 660876 h 1330036"/>
              <a:gd name="connsiteX7" fmla="*/ 1 w 3459114"/>
              <a:gd name="connsiteY7" fmla="*/ 205133 h 1330036"/>
              <a:gd name="connsiteX8" fmla="*/ 0 w 3459114"/>
              <a:gd name="connsiteY8" fmla="*/ 205133 h 133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9114" h="1330036">
                <a:moveTo>
                  <a:pt x="0" y="0"/>
                </a:moveTo>
                <a:lnTo>
                  <a:pt x="3459114" y="0"/>
                </a:lnTo>
                <a:lnTo>
                  <a:pt x="3459114" y="1330036"/>
                </a:lnTo>
                <a:lnTo>
                  <a:pt x="0" y="1330036"/>
                </a:lnTo>
                <a:lnTo>
                  <a:pt x="0" y="1116619"/>
                </a:lnTo>
                <a:lnTo>
                  <a:pt x="1" y="1116619"/>
                </a:lnTo>
                <a:cubicBezTo>
                  <a:pt x="251701" y="1116619"/>
                  <a:pt x="455744" y="912576"/>
                  <a:pt x="455744" y="660876"/>
                </a:cubicBezTo>
                <a:cubicBezTo>
                  <a:pt x="455744" y="409176"/>
                  <a:pt x="251701" y="205133"/>
                  <a:pt x="1" y="205133"/>
                </a:cubicBezTo>
                <a:lnTo>
                  <a:pt x="0" y="205133"/>
                </a:lnTo>
                <a:close/>
              </a:path>
            </a:pathLst>
          </a:cu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5" name="Rectangle 4"/>
          <p:cNvSpPr/>
          <p:nvPr/>
        </p:nvSpPr>
        <p:spPr>
          <a:xfrm flipH="1">
            <a:off x="6443341" y="2835653"/>
            <a:ext cx="5170938" cy="4102399"/>
          </a:xfrm>
          <a:prstGeom prst="rect">
            <a:avLst/>
          </a:prstGeom>
        </p:spPr>
        <p:txBody>
          <a:bodyPr wrap="square" lIns="89612" tIns="44804" rIns="89612" bIns="44804">
            <a:spAutoFit/>
          </a:bodyPr>
          <a:lstStyle/>
          <a:p>
            <a:pPr defTabSz="913667" fontAlgn="base">
              <a:spcBef>
                <a:spcPct val="0"/>
              </a:spcBef>
              <a:spcAft>
                <a:spcPts val="1176"/>
              </a:spcAft>
              <a:defRPr/>
            </a:pPr>
            <a:r>
              <a:rPr lang="en-US" sz="3528" kern="0" dirty="0">
                <a:solidFill>
                  <a:srgbClr val="FFFFFF"/>
                </a:solidFill>
                <a:latin typeface="Segoe UI"/>
              </a:rPr>
              <a:t>Agile sprints</a:t>
            </a:r>
          </a:p>
          <a:p>
            <a:pPr defTabSz="913667" fontAlgn="base">
              <a:spcBef>
                <a:spcPct val="0"/>
              </a:spcBef>
              <a:spcAft>
                <a:spcPts val="1176"/>
              </a:spcAft>
              <a:defRPr/>
            </a:pPr>
            <a:r>
              <a:rPr lang="en-US" sz="3528" kern="0" dirty="0">
                <a:solidFill>
                  <a:srgbClr val="FFFFFF"/>
                </a:solidFill>
                <a:latin typeface="Segoe UI"/>
              </a:rPr>
              <a:t>Service delivery</a:t>
            </a:r>
          </a:p>
          <a:p>
            <a:pPr defTabSz="913667" fontAlgn="base">
              <a:spcBef>
                <a:spcPct val="0"/>
              </a:spcBef>
              <a:spcAft>
                <a:spcPts val="1176"/>
              </a:spcAft>
              <a:defRPr/>
            </a:pPr>
            <a:r>
              <a:rPr lang="en-US" sz="3528" kern="0" dirty="0">
                <a:solidFill>
                  <a:srgbClr val="FFFFFF"/>
                </a:solidFill>
                <a:latin typeface="Segoe UI"/>
              </a:rPr>
              <a:t>Service models</a:t>
            </a:r>
          </a:p>
          <a:p>
            <a:pPr defTabSz="913667" fontAlgn="base">
              <a:spcBef>
                <a:spcPct val="0"/>
              </a:spcBef>
              <a:spcAft>
                <a:spcPts val="1176"/>
              </a:spcAft>
              <a:defRPr/>
            </a:pPr>
            <a:r>
              <a:rPr lang="en-US" sz="3528" kern="0" dirty="0">
                <a:solidFill>
                  <a:srgbClr val="FFFFFF"/>
                </a:solidFill>
                <a:latin typeface="Segoe UI"/>
              </a:rPr>
              <a:t>Unified support model</a:t>
            </a:r>
          </a:p>
          <a:p>
            <a:pPr defTabSz="913667" fontAlgn="base">
              <a:spcBef>
                <a:spcPct val="0"/>
              </a:spcBef>
              <a:spcAft>
                <a:spcPts val="1176"/>
              </a:spcAft>
              <a:defRPr/>
            </a:pPr>
            <a:r>
              <a:rPr lang="en-US" sz="3528" kern="0" dirty="0">
                <a:solidFill>
                  <a:srgbClr val="FFFFFF"/>
                </a:solidFill>
                <a:latin typeface="Segoe UI"/>
              </a:rPr>
              <a:t>Strategic suppliers</a:t>
            </a:r>
          </a:p>
          <a:p>
            <a:pPr defTabSz="913667" fontAlgn="base">
              <a:spcBef>
                <a:spcPct val="0"/>
              </a:spcBef>
              <a:spcAft>
                <a:spcPts val="1176"/>
              </a:spcAft>
              <a:defRPr/>
            </a:pPr>
            <a:r>
              <a:rPr lang="en-US" sz="3528" kern="0" dirty="0">
                <a:solidFill>
                  <a:srgbClr val="FFFFFF"/>
                </a:solidFill>
                <a:latin typeface="Segoe UI"/>
              </a:rPr>
              <a:t>Trusted advisors</a:t>
            </a:r>
          </a:p>
        </p:txBody>
      </p:sp>
      <p:sp>
        <p:nvSpPr>
          <p:cNvPr id="7" name="TextBox 6"/>
          <p:cNvSpPr txBox="1"/>
          <p:nvPr/>
        </p:nvSpPr>
        <p:spPr>
          <a:xfrm>
            <a:off x="3071848" y="1138839"/>
            <a:ext cx="2324196" cy="561065"/>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1960" b="1" kern="0" spc="490" dirty="0">
                <a:solidFill>
                  <a:srgbClr val="FFFFFF"/>
                </a:solidFill>
                <a:latin typeface="Segoe UI"/>
              </a:rPr>
              <a:t>Traditional</a:t>
            </a:r>
          </a:p>
        </p:txBody>
      </p:sp>
      <p:sp>
        <p:nvSpPr>
          <p:cNvPr id="9" name="Rectangle 8"/>
          <p:cNvSpPr/>
          <p:nvPr/>
        </p:nvSpPr>
        <p:spPr bwMode="auto">
          <a:xfrm>
            <a:off x="3423058" y="2066684"/>
            <a:ext cx="5342726" cy="44342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1" name="Freeform 10"/>
          <p:cNvSpPr/>
          <p:nvPr/>
        </p:nvSpPr>
        <p:spPr bwMode="auto">
          <a:xfrm>
            <a:off x="2698399" y="717553"/>
            <a:ext cx="3396015" cy="1303550"/>
          </a:xfrm>
          <a:custGeom>
            <a:avLst/>
            <a:gdLst>
              <a:gd name="connsiteX0" fmla="*/ 0 w 3465015"/>
              <a:gd name="connsiteY0" fmla="*/ 0 h 1330036"/>
              <a:gd name="connsiteX1" fmla="*/ 3465015 w 3465015"/>
              <a:gd name="connsiteY1" fmla="*/ 0 h 1330036"/>
              <a:gd name="connsiteX2" fmla="*/ 3465015 w 3465015"/>
              <a:gd name="connsiteY2" fmla="*/ 205728 h 1330036"/>
              <a:gd name="connsiteX3" fmla="*/ 3459114 w 3465015"/>
              <a:gd name="connsiteY3" fmla="*/ 205133 h 1330036"/>
              <a:gd name="connsiteX4" fmla="*/ 3003371 w 3465015"/>
              <a:gd name="connsiteY4" fmla="*/ 660876 h 1330036"/>
              <a:gd name="connsiteX5" fmla="*/ 3459114 w 3465015"/>
              <a:gd name="connsiteY5" fmla="*/ 1116619 h 1330036"/>
              <a:gd name="connsiteX6" fmla="*/ 3465015 w 3465015"/>
              <a:gd name="connsiteY6" fmla="*/ 1116024 h 1330036"/>
              <a:gd name="connsiteX7" fmla="*/ 3465015 w 3465015"/>
              <a:gd name="connsiteY7" fmla="*/ 1330036 h 1330036"/>
              <a:gd name="connsiteX8" fmla="*/ 0 w 3465015"/>
              <a:gd name="connsiteY8" fmla="*/ 1330036 h 133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5015" h="1330036">
                <a:moveTo>
                  <a:pt x="0" y="0"/>
                </a:moveTo>
                <a:lnTo>
                  <a:pt x="3465015" y="0"/>
                </a:lnTo>
                <a:lnTo>
                  <a:pt x="3465015" y="205728"/>
                </a:lnTo>
                <a:lnTo>
                  <a:pt x="3459114" y="205133"/>
                </a:lnTo>
                <a:cubicBezTo>
                  <a:pt x="3207414" y="205133"/>
                  <a:pt x="3003371" y="409176"/>
                  <a:pt x="3003371" y="660876"/>
                </a:cubicBezTo>
                <a:cubicBezTo>
                  <a:pt x="3003371" y="912576"/>
                  <a:pt x="3207414" y="1116619"/>
                  <a:pt x="3459114" y="1116619"/>
                </a:cubicBezTo>
                <a:lnTo>
                  <a:pt x="3465015" y="1116024"/>
                </a:lnTo>
                <a:lnTo>
                  <a:pt x="3465015" y="1330036"/>
                </a:lnTo>
                <a:lnTo>
                  <a:pt x="0" y="1330036"/>
                </a:lnTo>
                <a:close/>
              </a:path>
            </a:pathLst>
          </a:cu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2" name="TextBox 11"/>
          <p:cNvSpPr txBox="1"/>
          <p:nvPr/>
        </p:nvSpPr>
        <p:spPr>
          <a:xfrm>
            <a:off x="6572603" y="1138839"/>
            <a:ext cx="2554328" cy="561065"/>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1960" b="1" kern="0" spc="490" dirty="0">
                <a:solidFill>
                  <a:srgbClr val="FFFFFF"/>
                </a:solidFill>
                <a:latin typeface="Segoe UI"/>
              </a:rPr>
              <a:t>Transformed</a:t>
            </a:r>
          </a:p>
        </p:txBody>
      </p:sp>
      <p:sp>
        <p:nvSpPr>
          <p:cNvPr id="15" name="Oval 14"/>
          <p:cNvSpPr/>
          <p:nvPr/>
        </p:nvSpPr>
        <p:spPr bwMode="auto">
          <a:xfrm>
            <a:off x="5607571" y="910012"/>
            <a:ext cx="943795" cy="940925"/>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3" name="TextBox 12"/>
          <p:cNvSpPr txBox="1"/>
          <p:nvPr/>
        </p:nvSpPr>
        <p:spPr>
          <a:xfrm>
            <a:off x="3190887" y="1115972"/>
            <a:ext cx="2324196" cy="561065"/>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1960" b="1" kern="0" spc="490" dirty="0">
                <a:solidFill>
                  <a:srgbClr val="FFFFFF"/>
                </a:solidFill>
                <a:latin typeface="Segoe UI"/>
              </a:rPr>
              <a:t>Traditional</a:t>
            </a:r>
          </a:p>
        </p:txBody>
      </p:sp>
      <p:sp>
        <p:nvSpPr>
          <p:cNvPr id="8" name="TextBox 7"/>
          <p:cNvSpPr txBox="1"/>
          <p:nvPr/>
        </p:nvSpPr>
        <p:spPr>
          <a:xfrm>
            <a:off x="5680248" y="1057393"/>
            <a:ext cx="800309" cy="723954"/>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3136" b="1" kern="0" spc="588" dirty="0">
                <a:solidFill>
                  <a:srgbClr val="000000">
                    <a:lumMod val="65000"/>
                    <a:lumOff val="35000"/>
                  </a:srgbClr>
                </a:solidFill>
                <a:latin typeface="Segoe UI"/>
              </a:rPr>
              <a:t>I</a:t>
            </a:r>
            <a:r>
              <a:rPr lang="en-US" sz="3136" b="1" kern="0" dirty="0">
                <a:solidFill>
                  <a:srgbClr val="000000">
                    <a:lumMod val="65000"/>
                    <a:lumOff val="35000"/>
                  </a:srgbClr>
                </a:solidFill>
                <a:latin typeface="Segoe UI"/>
              </a:rPr>
              <a:t>T</a:t>
            </a:r>
          </a:p>
        </p:txBody>
      </p:sp>
      <p:sp>
        <p:nvSpPr>
          <p:cNvPr id="16" name="TextBox 15"/>
          <p:cNvSpPr txBox="1"/>
          <p:nvPr/>
        </p:nvSpPr>
        <p:spPr>
          <a:xfrm>
            <a:off x="5018926" y="1998112"/>
            <a:ext cx="2141699" cy="615362"/>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2352" b="1" kern="0" spc="588" dirty="0">
                <a:solidFill>
                  <a:srgbClr val="000000">
                    <a:lumMod val="65000"/>
                    <a:lumOff val="35000"/>
                  </a:srgbClr>
                </a:solidFill>
                <a:latin typeface="Segoe UI"/>
              </a:rPr>
              <a:t>Delivery</a:t>
            </a:r>
            <a:endParaRPr lang="en-US" sz="2352" b="1" kern="0" dirty="0">
              <a:solidFill>
                <a:srgbClr val="000000">
                  <a:lumMod val="65000"/>
                  <a:lumOff val="35000"/>
                </a:srgbClr>
              </a:solidFill>
              <a:latin typeface="Segoe UI"/>
            </a:endParaRPr>
          </a:p>
        </p:txBody>
      </p:sp>
    </p:spTree>
    <p:extLst>
      <p:ext uri="{BB962C8B-B14F-4D97-AF65-F5344CB8AC3E}">
        <p14:creationId xmlns:p14="http://schemas.microsoft.com/office/powerpoint/2010/main" val="12672087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 y="229980"/>
            <a:ext cx="12188824" cy="6855241"/>
          </a:xfrm>
          <a:prstGeom prst="rect">
            <a:avLst/>
          </a:prstGeom>
        </p:spPr>
      </p:pic>
      <p:sp>
        <p:nvSpPr>
          <p:cNvPr id="38" name="Rectangle 37"/>
          <p:cNvSpPr/>
          <p:nvPr/>
        </p:nvSpPr>
        <p:spPr bwMode="auto">
          <a:xfrm>
            <a:off x="0" y="229980"/>
            <a:ext cx="12188826" cy="685524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Feature teams work for </a:t>
            </a:r>
            <a:r>
              <a:rPr lang="en-US" dirty="0">
                <a:solidFill>
                  <a:schemeClr val="accent3">
                    <a:lumMod val="90000"/>
                    <a:lumOff val="10000"/>
                  </a:schemeClr>
                </a:solidFill>
                <a:latin typeface="Segoe UI Semibold" panose="020B0702040204020203" pitchFamily="34" charset="0"/>
                <a:cs typeface="Segoe UI Semibold" panose="020B0702040204020203" pitchFamily="34" charset="0"/>
              </a:rPr>
              <a:t>all</a:t>
            </a:r>
            <a:r>
              <a:rPr lang="en-US" dirty="0"/>
              <a:t> delivery approaches</a:t>
            </a:r>
          </a:p>
        </p:txBody>
      </p:sp>
      <p:grpSp>
        <p:nvGrpSpPr>
          <p:cNvPr id="55" name="Group 54"/>
          <p:cNvGrpSpPr/>
          <p:nvPr/>
        </p:nvGrpSpPr>
        <p:grpSpPr>
          <a:xfrm>
            <a:off x="1526557" y="2014582"/>
            <a:ext cx="9135711" cy="4032863"/>
            <a:chOff x="1557573" y="1820861"/>
            <a:chExt cx="9321329" cy="4114801"/>
          </a:xfrm>
        </p:grpSpPr>
        <p:sp>
          <p:nvSpPr>
            <p:cNvPr id="3" name="Rectangle 2"/>
            <p:cNvSpPr/>
            <p:nvPr/>
          </p:nvSpPr>
          <p:spPr bwMode="auto">
            <a:xfrm>
              <a:off x="1557573" y="1820861"/>
              <a:ext cx="9321329" cy="1319157"/>
            </a:xfrm>
            <a:prstGeom prst="rect">
              <a:avLst/>
            </a:prstGeom>
            <a:solidFill>
              <a:schemeClr val="accent3">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p:cNvSpPr/>
            <p:nvPr/>
          </p:nvSpPr>
          <p:spPr bwMode="auto">
            <a:xfrm>
              <a:off x="1557573" y="3218683"/>
              <a:ext cx="9321329" cy="131915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p:cNvSpPr/>
            <p:nvPr/>
          </p:nvSpPr>
          <p:spPr bwMode="auto">
            <a:xfrm>
              <a:off x="1557573" y="4616505"/>
              <a:ext cx="9321329" cy="1319157"/>
            </a:xfrm>
            <a:prstGeom prst="rect">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7" name="Group 56"/>
          <p:cNvGrpSpPr/>
          <p:nvPr/>
        </p:nvGrpSpPr>
        <p:grpSpPr>
          <a:xfrm>
            <a:off x="8334892" y="2314130"/>
            <a:ext cx="2450563" cy="3433764"/>
            <a:chOff x="8594684" y="2126496"/>
            <a:chExt cx="2500353" cy="3503530"/>
          </a:xfrm>
        </p:grpSpPr>
        <p:sp>
          <p:nvSpPr>
            <p:cNvPr id="40" name="TextBox 39"/>
            <p:cNvSpPr txBox="1"/>
            <p:nvPr/>
          </p:nvSpPr>
          <p:spPr>
            <a:xfrm>
              <a:off x="8594684" y="2126496"/>
              <a:ext cx="2162776" cy="707886"/>
            </a:xfrm>
            <a:prstGeom prst="rect">
              <a:avLst/>
            </a:prstGeom>
            <a:noFill/>
          </p:spPr>
          <p:txBody>
            <a:bodyPr wrap="square" rtlCol="0">
              <a:spAutoFit/>
            </a:bodyPr>
            <a:lstStyle/>
            <a:p>
              <a:pPr defTabSz="913950">
                <a:defRPr/>
              </a:pPr>
              <a: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Systems</a:t>
              </a:r>
              <a:b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of Innovation</a:t>
              </a:r>
            </a:p>
          </p:txBody>
        </p:sp>
        <p:sp>
          <p:nvSpPr>
            <p:cNvPr id="42" name="TextBox 41"/>
            <p:cNvSpPr txBox="1"/>
            <p:nvPr/>
          </p:nvSpPr>
          <p:spPr>
            <a:xfrm>
              <a:off x="8594684" y="3524318"/>
              <a:ext cx="2500353" cy="707886"/>
            </a:xfrm>
            <a:prstGeom prst="rect">
              <a:avLst/>
            </a:prstGeom>
          </p:spPr>
          <p:txBody>
            <a:bodyPr wrap="square" rtlCol="0">
              <a:spAutoFit/>
            </a:bodyPr>
            <a:lstStyle/>
            <a:p>
              <a:pPr defTabSz="913950">
                <a:defRPr/>
              </a:pPr>
              <a: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Systems</a:t>
              </a:r>
              <a:b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of Differentiation</a:t>
              </a:r>
            </a:p>
          </p:txBody>
        </p:sp>
        <p:sp>
          <p:nvSpPr>
            <p:cNvPr id="43" name="TextBox 42"/>
            <p:cNvSpPr txBox="1"/>
            <p:nvPr/>
          </p:nvSpPr>
          <p:spPr>
            <a:xfrm>
              <a:off x="8594684" y="4922140"/>
              <a:ext cx="1762650" cy="707886"/>
            </a:xfrm>
            <a:prstGeom prst="rect">
              <a:avLst/>
            </a:prstGeom>
          </p:spPr>
          <p:txBody>
            <a:bodyPr wrap="square" rtlCol="0">
              <a:spAutoFit/>
            </a:bodyPr>
            <a:lstStyle/>
            <a:p>
              <a:pPr defTabSz="913950">
                <a:defRPr/>
              </a:pPr>
              <a: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Systems </a:t>
              </a:r>
              <a:b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of Record</a:t>
              </a:r>
            </a:p>
          </p:txBody>
        </p:sp>
      </p:grpSp>
      <p:grpSp>
        <p:nvGrpSpPr>
          <p:cNvPr id="56" name="Group 55"/>
          <p:cNvGrpSpPr/>
          <p:nvPr/>
        </p:nvGrpSpPr>
        <p:grpSpPr>
          <a:xfrm>
            <a:off x="1676783" y="2464954"/>
            <a:ext cx="1727550" cy="3132116"/>
            <a:chOff x="1710851" y="2280384"/>
            <a:chExt cx="1762650" cy="3195754"/>
          </a:xfrm>
        </p:grpSpPr>
        <p:sp>
          <p:nvSpPr>
            <p:cNvPr id="41" name="TextBox 40"/>
            <p:cNvSpPr txBox="1"/>
            <p:nvPr/>
          </p:nvSpPr>
          <p:spPr>
            <a:xfrm>
              <a:off x="1710851" y="2280384"/>
              <a:ext cx="1762650" cy="400110"/>
            </a:xfrm>
            <a:prstGeom prst="rect">
              <a:avLst/>
            </a:prstGeom>
            <a:noFill/>
          </p:spPr>
          <p:txBody>
            <a:bodyPr wrap="square" rtlCol="0">
              <a:spAutoFit/>
            </a:bodyPr>
            <a:lstStyle/>
            <a:p>
              <a:pPr defTabSz="913950">
                <a:defRPr/>
              </a:pPr>
              <a: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Transform</a:t>
              </a:r>
            </a:p>
          </p:txBody>
        </p:sp>
        <p:sp>
          <p:nvSpPr>
            <p:cNvPr id="44" name="TextBox 43"/>
            <p:cNvSpPr txBox="1"/>
            <p:nvPr/>
          </p:nvSpPr>
          <p:spPr>
            <a:xfrm>
              <a:off x="1710851" y="3678206"/>
              <a:ext cx="1724476" cy="400110"/>
            </a:xfrm>
            <a:prstGeom prst="rect">
              <a:avLst/>
            </a:prstGeom>
          </p:spPr>
          <p:txBody>
            <a:bodyPr wrap="square" rtlCol="0">
              <a:spAutoFit/>
            </a:bodyPr>
            <a:lstStyle/>
            <a:p>
              <a:pPr defTabSz="913950">
                <a:defRPr/>
              </a:pPr>
              <a: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Grow</a:t>
              </a:r>
            </a:p>
          </p:txBody>
        </p:sp>
        <p:sp>
          <p:nvSpPr>
            <p:cNvPr id="45" name="TextBox 44"/>
            <p:cNvSpPr txBox="1"/>
            <p:nvPr/>
          </p:nvSpPr>
          <p:spPr>
            <a:xfrm>
              <a:off x="1710851" y="5076028"/>
              <a:ext cx="1762650" cy="400110"/>
            </a:xfrm>
            <a:prstGeom prst="rect">
              <a:avLst/>
            </a:prstGeom>
          </p:spPr>
          <p:txBody>
            <a:bodyPr wrap="square" rtlCol="0">
              <a:spAutoFit/>
            </a:bodyPr>
            <a:lstStyle/>
            <a:p>
              <a:pPr defTabSz="913950">
                <a:defRPr/>
              </a:pPr>
              <a: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Run</a:t>
              </a:r>
            </a:p>
          </p:txBody>
        </p:sp>
      </p:grpSp>
      <p:sp>
        <p:nvSpPr>
          <p:cNvPr id="46" name="Isosceles Triangle 45"/>
          <p:cNvSpPr/>
          <p:nvPr/>
        </p:nvSpPr>
        <p:spPr bwMode="auto">
          <a:xfrm>
            <a:off x="2345667" y="2010874"/>
            <a:ext cx="3991857" cy="4036569"/>
          </a:xfrm>
          <a:prstGeom prst="triangle">
            <a:avLst>
              <a:gd name="adj" fmla="val 48558"/>
            </a:avLst>
          </a:prstGeom>
          <a:solidFill>
            <a:schemeClr val="bg1">
              <a:alpha val="65000"/>
            </a:schemeClr>
          </a:solidFill>
          <a:ln w="12700" cap="flat" cmpd="sng" algn="ctr">
            <a:noFill/>
            <a:prstDash val="solid"/>
            <a:round/>
            <a:headEnd type="none" w="med" len="med"/>
            <a:tailEnd type="none" w="med" len="med"/>
          </a:ln>
          <a:effectLst/>
        </p:spPr>
        <p:txBody>
          <a:bodyPr vert="horz" wrap="none" lIns="85691" tIns="42846" rIns="85691" bIns="42846" numCol="1" rtlCol="0" anchor="ctr" anchorCtr="0" compatLnSpc="1">
            <a:prstTxWarp prst="textNoShape">
              <a:avLst/>
            </a:prstTxWarp>
            <a:noAutofit/>
          </a:bodyPr>
          <a:lstStyle/>
          <a:p>
            <a:pPr algn="ctr" defTabSz="913950" eaLnBrk="0" fontAlgn="base" hangingPunct="0">
              <a:spcBef>
                <a:spcPct val="50000"/>
              </a:spcBef>
              <a:spcAft>
                <a:spcPct val="0"/>
              </a:spcAft>
              <a:defRPr/>
            </a:pPr>
            <a:endParaRPr lang="en-US" sz="1687" kern="0" dirty="0">
              <a:solidFill>
                <a:srgbClr val="505050"/>
              </a:solidFill>
              <a:latin typeface="Arial" charset="0"/>
            </a:endParaRPr>
          </a:p>
        </p:txBody>
      </p:sp>
      <p:sp>
        <p:nvSpPr>
          <p:cNvPr id="47" name="Isosceles Triangle 46"/>
          <p:cNvSpPr/>
          <p:nvPr/>
        </p:nvSpPr>
        <p:spPr bwMode="auto">
          <a:xfrm flipV="1">
            <a:off x="4474001" y="2011771"/>
            <a:ext cx="3991857" cy="4035673"/>
          </a:xfrm>
          <a:prstGeom prst="triangle">
            <a:avLst>
              <a:gd name="adj" fmla="val 51443"/>
            </a:avLst>
          </a:prstGeom>
          <a:solidFill>
            <a:schemeClr val="bg1">
              <a:alpha val="65000"/>
            </a:schemeClr>
          </a:solidFill>
          <a:ln w="12700" cap="flat" cmpd="sng" algn="ctr">
            <a:noFill/>
            <a:prstDash val="solid"/>
            <a:round/>
            <a:headEnd type="none" w="med" len="med"/>
            <a:tailEnd type="none" w="med" len="med"/>
          </a:ln>
          <a:effectLst/>
        </p:spPr>
        <p:txBody>
          <a:bodyPr vert="horz" wrap="none" lIns="85691" tIns="42846" rIns="85691" bIns="42846" numCol="1" rtlCol="0" anchor="ctr" anchorCtr="0" compatLnSpc="1">
            <a:prstTxWarp prst="textNoShape">
              <a:avLst/>
            </a:prstTxWarp>
            <a:noAutofit/>
          </a:bodyPr>
          <a:lstStyle/>
          <a:p>
            <a:pPr algn="ctr" defTabSz="913950" eaLnBrk="0" fontAlgn="base" hangingPunct="0">
              <a:spcBef>
                <a:spcPct val="50000"/>
              </a:spcBef>
              <a:spcAft>
                <a:spcPct val="0"/>
              </a:spcAft>
              <a:defRPr/>
            </a:pPr>
            <a:endParaRPr lang="en-US" sz="1687" kern="0" dirty="0">
              <a:solidFill>
                <a:srgbClr val="505050"/>
              </a:solidFill>
              <a:latin typeface="Arial" charset="0"/>
            </a:endParaRPr>
          </a:p>
        </p:txBody>
      </p:sp>
      <p:sp>
        <p:nvSpPr>
          <p:cNvPr id="49" name="TextBox 48"/>
          <p:cNvSpPr txBox="1"/>
          <p:nvPr/>
        </p:nvSpPr>
        <p:spPr>
          <a:xfrm>
            <a:off x="3449049" y="6043940"/>
            <a:ext cx="1785091" cy="436761"/>
          </a:xfrm>
          <a:prstGeom prst="rect">
            <a:avLst/>
          </a:prstGeom>
          <a:noFill/>
        </p:spPr>
        <p:txBody>
          <a:bodyPr wrap="square" rtlCol="0">
            <a:spAutoFit/>
          </a:bodyPr>
          <a:lstStyle/>
          <a:p>
            <a:pPr defTabSz="913950">
              <a:defRPr/>
            </a:pPr>
            <a:r>
              <a:rPr lang="en-US" sz="2250" kern="0" dirty="0">
                <a:gradFill>
                  <a:gsLst>
                    <a:gs pos="200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t>Traditional</a:t>
            </a:r>
          </a:p>
        </p:txBody>
      </p:sp>
      <p:sp>
        <p:nvSpPr>
          <p:cNvPr id="50" name="TextBox 49"/>
          <p:cNvSpPr txBox="1"/>
          <p:nvPr/>
        </p:nvSpPr>
        <p:spPr>
          <a:xfrm>
            <a:off x="5450395" y="1567666"/>
            <a:ext cx="2039068" cy="436761"/>
          </a:xfrm>
          <a:prstGeom prst="rect">
            <a:avLst/>
          </a:prstGeom>
          <a:noFill/>
          <a:effectLst>
            <a:glow rad="101600">
              <a:schemeClr val="bg1">
                <a:alpha val="60000"/>
              </a:schemeClr>
            </a:glow>
          </a:effectLst>
        </p:spPr>
        <p:txBody>
          <a:bodyPr wrap="square" rtlCol="0">
            <a:spAutoFit/>
          </a:bodyPr>
          <a:lstStyle/>
          <a:p>
            <a:pPr algn="ctr" defTabSz="913950">
              <a:defRPr/>
            </a:pPr>
            <a:r>
              <a:rPr lang="en-US" sz="2250" kern="0" dirty="0">
                <a:gradFill>
                  <a:gsLst>
                    <a:gs pos="200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t>Exploratory</a:t>
            </a:r>
          </a:p>
        </p:txBody>
      </p:sp>
      <p:grpSp>
        <p:nvGrpSpPr>
          <p:cNvPr id="60" name="Group 59"/>
          <p:cNvGrpSpPr/>
          <p:nvPr/>
        </p:nvGrpSpPr>
        <p:grpSpPr>
          <a:xfrm>
            <a:off x="5237712" y="2010872"/>
            <a:ext cx="2464435" cy="2666585"/>
            <a:chOff x="5344129" y="1817075"/>
            <a:chExt cx="2514507" cy="2720765"/>
          </a:xfrm>
        </p:grpSpPr>
        <p:sp>
          <p:nvSpPr>
            <p:cNvPr id="52" name="TextBox 51"/>
            <p:cNvSpPr txBox="1"/>
            <p:nvPr/>
          </p:nvSpPr>
          <p:spPr>
            <a:xfrm>
              <a:off x="5344129" y="1817075"/>
              <a:ext cx="2514507" cy="1321622"/>
            </a:xfrm>
            <a:prstGeom prst="rect">
              <a:avLst/>
            </a:prstGeom>
            <a:noFill/>
          </p:spPr>
          <p:txBody>
            <a:bodyPr wrap="square" lIns="171382" tIns="137105" rIns="171382" bIns="137105" rtlCol="0" anchor="ctr" anchorCtr="0">
              <a:noAutofit/>
            </a:bodyPr>
            <a:lstStyle/>
            <a:p>
              <a:pPr algn="ctr" defTabSz="913950">
                <a:lnSpc>
                  <a:spcPct val="90000"/>
                </a:lnSpc>
                <a:spcAft>
                  <a:spcPts val="563"/>
                </a:spcAft>
                <a:defRPr/>
              </a:pPr>
              <a:r>
                <a:rPr lang="en-US" sz="1764" kern="0" dirty="0">
                  <a:gradFill>
                    <a:gsLst>
                      <a:gs pos="2000">
                        <a:srgbClr val="505050">
                          <a:lumMod val="75000"/>
                        </a:srgbClr>
                      </a:gs>
                      <a:gs pos="100000">
                        <a:srgbClr val="505050">
                          <a:lumMod val="75000"/>
                        </a:srgbClr>
                      </a:gs>
                    </a:gsLst>
                    <a:lin ang="5400000" scaled="0"/>
                  </a:gradFill>
                  <a:latin typeface="Segoe UI"/>
                </a:rPr>
                <a:t>Emphasizes agility</a:t>
              </a:r>
              <a:br>
                <a:rPr lang="en-US" sz="1764" kern="0" dirty="0">
                  <a:gradFill>
                    <a:gsLst>
                      <a:gs pos="2000">
                        <a:srgbClr val="505050">
                          <a:lumMod val="75000"/>
                        </a:srgbClr>
                      </a:gs>
                      <a:gs pos="100000">
                        <a:srgbClr val="505050">
                          <a:lumMod val="75000"/>
                        </a:srgbClr>
                      </a:gs>
                    </a:gsLst>
                    <a:lin ang="5400000" scaled="0"/>
                  </a:gradFill>
                  <a:latin typeface="Segoe UI"/>
                </a:rPr>
              </a:br>
              <a:r>
                <a:rPr lang="en-US" sz="1764" kern="0" dirty="0">
                  <a:gradFill>
                    <a:gsLst>
                      <a:gs pos="2000">
                        <a:srgbClr val="505050">
                          <a:lumMod val="75000"/>
                        </a:srgbClr>
                      </a:gs>
                      <a:gs pos="100000">
                        <a:srgbClr val="505050">
                          <a:lumMod val="75000"/>
                        </a:srgbClr>
                      </a:gs>
                    </a:gsLst>
                    <a:lin ang="5400000" scaled="0"/>
                  </a:gradFill>
                  <a:latin typeface="Segoe UI"/>
                </a:rPr>
                <a:t>and speed</a:t>
              </a:r>
            </a:p>
          </p:txBody>
        </p:sp>
        <p:sp>
          <p:nvSpPr>
            <p:cNvPr id="53" name="TextBox 52"/>
            <p:cNvSpPr txBox="1"/>
            <p:nvPr/>
          </p:nvSpPr>
          <p:spPr>
            <a:xfrm>
              <a:off x="5516333" y="3217362"/>
              <a:ext cx="2193244" cy="1320478"/>
            </a:xfrm>
            <a:prstGeom prst="rect">
              <a:avLst/>
            </a:prstGeom>
            <a:noFill/>
          </p:spPr>
          <p:txBody>
            <a:bodyPr wrap="square" lIns="171382" tIns="137105" rIns="171382" bIns="137105" rtlCol="0" anchor="ctr" anchorCtr="0">
              <a:noAutofit/>
            </a:bodyPr>
            <a:lstStyle/>
            <a:p>
              <a:pPr algn="ctr" defTabSz="913950">
                <a:lnSpc>
                  <a:spcPct val="90000"/>
                </a:lnSpc>
                <a:spcAft>
                  <a:spcPts val="563"/>
                </a:spcAft>
                <a:defRPr/>
              </a:pPr>
              <a:r>
                <a:rPr lang="en-US" sz="1764" kern="0" dirty="0">
                  <a:gradFill>
                    <a:gsLst>
                      <a:gs pos="2000">
                        <a:srgbClr val="505050">
                          <a:lumMod val="75000"/>
                        </a:srgbClr>
                      </a:gs>
                      <a:gs pos="100000">
                        <a:srgbClr val="505050">
                          <a:lumMod val="75000"/>
                        </a:srgbClr>
                      </a:gs>
                    </a:gsLst>
                    <a:lin ang="5400000" scaled="0"/>
                  </a:gradFill>
                  <a:latin typeface="Segoe UI"/>
                </a:rPr>
                <a:t>More application of agile</a:t>
              </a:r>
              <a:br>
                <a:rPr lang="en-US" sz="1764" kern="0" dirty="0">
                  <a:gradFill>
                    <a:gsLst>
                      <a:gs pos="2000">
                        <a:srgbClr val="505050">
                          <a:lumMod val="75000"/>
                        </a:srgbClr>
                      </a:gs>
                      <a:gs pos="100000">
                        <a:srgbClr val="505050">
                          <a:lumMod val="75000"/>
                        </a:srgbClr>
                      </a:gs>
                    </a:gsLst>
                    <a:lin ang="5400000" scaled="0"/>
                  </a:gradFill>
                  <a:latin typeface="Segoe UI"/>
                </a:rPr>
              </a:br>
              <a:r>
                <a:rPr lang="en-US" sz="1764" kern="0" dirty="0">
                  <a:gradFill>
                    <a:gsLst>
                      <a:gs pos="2000">
                        <a:srgbClr val="505050">
                          <a:lumMod val="75000"/>
                        </a:srgbClr>
                      </a:gs>
                      <a:gs pos="100000">
                        <a:srgbClr val="505050">
                          <a:lumMod val="75000"/>
                        </a:srgbClr>
                      </a:gs>
                    </a:gsLst>
                    <a:lin ang="5400000" scaled="0"/>
                  </a:gradFill>
                  <a:latin typeface="Segoe UI"/>
                </a:rPr>
                <a:t>approach</a:t>
              </a:r>
            </a:p>
          </p:txBody>
        </p:sp>
      </p:grpSp>
      <p:grpSp>
        <p:nvGrpSpPr>
          <p:cNvPr id="59" name="Group 58"/>
          <p:cNvGrpSpPr/>
          <p:nvPr/>
        </p:nvGrpSpPr>
        <p:grpSpPr>
          <a:xfrm>
            <a:off x="3109378" y="3418604"/>
            <a:ext cx="2464435" cy="2625333"/>
            <a:chOff x="3172553" y="3253409"/>
            <a:chExt cx="2514507" cy="2678674"/>
          </a:xfrm>
        </p:grpSpPr>
        <p:sp>
          <p:nvSpPr>
            <p:cNvPr id="51" name="TextBox 50"/>
            <p:cNvSpPr txBox="1"/>
            <p:nvPr/>
          </p:nvSpPr>
          <p:spPr>
            <a:xfrm>
              <a:off x="3172553" y="4615184"/>
              <a:ext cx="2514507" cy="1316899"/>
            </a:xfrm>
            <a:prstGeom prst="rect">
              <a:avLst/>
            </a:prstGeom>
            <a:noFill/>
          </p:spPr>
          <p:txBody>
            <a:bodyPr wrap="square" lIns="171382" tIns="137105" rIns="171382" bIns="137105" rtlCol="0" anchor="ctr" anchorCtr="0">
              <a:noAutofit/>
            </a:bodyPr>
            <a:lstStyle/>
            <a:p>
              <a:pPr algn="ctr" defTabSz="913950">
                <a:lnSpc>
                  <a:spcPct val="90000"/>
                </a:lnSpc>
                <a:spcAft>
                  <a:spcPts val="563"/>
                </a:spcAft>
                <a:defRPr/>
              </a:pPr>
              <a:r>
                <a:rPr lang="en-US" sz="1764" kern="0" dirty="0">
                  <a:gradFill>
                    <a:gsLst>
                      <a:gs pos="2000">
                        <a:srgbClr val="505050">
                          <a:lumMod val="75000"/>
                        </a:srgbClr>
                      </a:gs>
                      <a:gs pos="100000">
                        <a:srgbClr val="505050">
                          <a:lumMod val="75000"/>
                        </a:srgbClr>
                      </a:gs>
                    </a:gsLst>
                    <a:lin ang="5400000" scaled="0"/>
                  </a:gradFill>
                  <a:latin typeface="Segoe UI"/>
                </a:rPr>
                <a:t>Emphasizes safety and accuracy</a:t>
              </a:r>
            </a:p>
          </p:txBody>
        </p:sp>
        <p:sp>
          <p:nvSpPr>
            <p:cNvPr id="54" name="TextBox 53"/>
            <p:cNvSpPr txBox="1"/>
            <p:nvPr/>
          </p:nvSpPr>
          <p:spPr>
            <a:xfrm>
              <a:off x="3360614" y="3253409"/>
              <a:ext cx="2155718" cy="1279710"/>
            </a:xfrm>
            <a:prstGeom prst="rect">
              <a:avLst/>
            </a:prstGeom>
            <a:noFill/>
          </p:spPr>
          <p:txBody>
            <a:bodyPr wrap="square" lIns="171382" tIns="137105" rIns="171382" bIns="137105" rtlCol="0">
              <a:spAutoFit/>
            </a:bodyPr>
            <a:lstStyle/>
            <a:p>
              <a:pPr algn="ctr" defTabSz="913950">
                <a:lnSpc>
                  <a:spcPct val="90000"/>
                </a:lnSpc>
                <a:spcAft>
                  <a:spcPts val="563"/>
                </a:spcAft>
                <a:defRPr/>
              </a:pPr>
              <a:r>
                <a:rPr lang="en-US" sz="1764" kern="0" dirty="0">
                  <a:gradFill>
                    <a:gsLst>
                      <a:gs pos="2000">
                        <a:srgbClr val="505050">
                          <a:lumMod val="75000"/>
                        </a:srgbClr>
                      </a:gs>
                      <a:gs pos="100000">
                        <a:srgbClr val="505050">
                          <a:lumMod val="75000"/>
                        </a:srgbClr>
                      </a:gs>
                    </a:gsLst>
                    <a:lin ang="5400000" scaled="0"/>
                  </a:gradFill>
                  <a:latin typeface="Segoe UI"/>
                </a:rPr>
                <a:t>More </a:t>
              </a:r>
              <a:br>
                <a:rPr lang="en-US" sz="1764" kern="0" dirty="0">
                  <a:gradFill>
                    <a:gsLst>
                      <a:gs pos="2000">
                        <a:srgbClr val="505050">
                          <a:lumMod val="75000"/>
                        </a:srgbClr>
                      </a:gs>
                      <a:gs pos="100000">
                        <a:srgbClr val="505050">
                          <a:lumMod val="75000"/>
                        </a:srgbClr>
                      </a:gs>
                    </a:gsLst>
                    <a:lin ang="5400000" scaled="0"/>
                  </a:gradFill>
                  <a:latin typeface="Segoe UI"/>
                </a:rPr>
              </a:br>
              <a:r>
                <a:rPr lang="en-US" sz="1764" kern="0" dirty="0">
                  <a:gradFill>
                    <a:gsLst>
                      <a:gs pos="2000">
                        <a:srgbClr val="505050">
                          <a:lumMod val="75000"/>
                        </a:srgbClr>
                      </a:gs>
                      <a:gs pos="100000">
                        <a:srgbClr val="505050">
                          <a:lumMod val="75000"/>
                        </a:srgbClr>
                      </a:gs>
                    </a:gsLst>
                    <a:lin ang="5400000" scaled="0"/>
                  </a:gradFill>
                  <a:latin typeface="Segoe UI"/>
                </a:rPr>
                <a:t>application </a:t>
              </a:r>
              <a:br>
                <a:rPr lang="en-US" sz="1764" kern="0" dirty="0">
                  <a:gradFill>
                    <a:gsLst>
                      <a:gs pos="2000">
                        <a:srgbClr val="505050">
                          <a:lumMod val="75000"/>
                        </a:srgbClr>
                      </a:gs>
                      <a:gs pos="100000">
                        <a:srgbClr val="505050">
                          <a:lumMod val="75000"/>
                        </a:srgbClr>
                      </a:gs>
                    </a:gsLst>
                    <a:lin ang="5400000" scaled="0"/>
                  </a:gradFill>
                  <a:latin typeface="Segoe UI"/>
                </a:rPr>
              </a:br>
              <a:r>
                <a:rPr lang="en-US" sz="1764" kern="0" dirty="0">
                  <a:gradFill>
                    <a:gsLst>
                      <a:gs pos="2000">
                        <a:srgbClr val="505050">
                          <a:lumMod val="75000"/>
                        </a:srgbClr>
                      </a:gs>
                      <a:gs pos="100000">
                        <a:srgbClr val="505050">
                          <a:lumMod val="75000"/>
                        </a:srgbClr>
                      </a:gs>
                    </a:gsLst>
                    <a:lin ang="5400000" scaled="0"/>
                  </a:gradFill>
                  <a:latin typeface="Segoe UI"/>
                </a:rPr>
                <a:t>of waterfall approach</a:t>
              </a:r>
            </a:p>
          </p:txBody>
        </p:sp>
      </p:grpSp>
      <p:grpSp>
        <p:nvGrpSpPr>
          <p:cNvPr id="2" name="Group 1"/>
          <p:cNvGrpSpPr/>
          <p:nvPr/>
        </p:nvGrpSpPr>
        <p:grpSpPr>
          <a:xfrm>
            <a:off x="786478" y="2436116"/>
            <a:ext cx="10609026" cy="3189794"/>
            <a:chOff x="802457" y="2250959"/>
            <a:chExt cx="10824577" cy="3254604"/>
          </a:xfrm>
        </p:grpSpPr>
        <p:grpSp>
          <p:nvGrpSpPr>
            <p:cNvPr id="58" name="Group 57"/>
            <p:cNvGrpSpPr/>
            <p:nvPr/>
          </p:nvGrpSpPr>
          <p:grpSpPr>
            <a:xfrm>
              <a:off x="802457" y="2250959"/>
              <a:ext cx="10821807" cy="3254604"/>
              <a:chOff x="802457" y="2250959"/>
              <a:chExt cx="10821807" cy="3254604"/>
            </a:xfrm>
          </p:grpSpPr>
          <p:grpSp>
            <p:nvGrpSpPr>
              <p:cNvPr id="15" name="Group 14"/>
              <p:cNvGrpSpPr/>
              <p:nvPr/>
            </p:nvGrpSpPr>
            <p:grpSpPr>
              <a:xfrm>
                <a:off x="10900144" y="2885833"/>
                <a:ext cx="724120" cy="2619730"/>
                <a:chOff x="10888421" y="2461015"/>
                <a:chExt cx="724120" cy="2619730"/>
              </a:xfrm>
            </p:grpSpPr>
            <p:sp>
              <p:nvSpPr>
                <p:cNvPr id="19" name="TextBox 18"/>
                <p:cNvSpPr txBox="1"/>
                <p:nvPr/>
              </p:nvSpPr>
              <p:spPr>
                <a:xfrm>
                  <a:off x="10888421" y="4399789"/>
                  <a:ext cx="721658" cy="680956"/>
                </a:xfrm>
                <a:prstGeom prst="rect">
                  <a:avLst/>
                </a:prstGeom>
                <a:noFill/>
              </p:spPr>
              <p:txBody>
                <a:bodyPr wrap="square" rtlCol="0" anchor="ctr">
                  <a:spAutoFit/>
                </a:bodyPr>
                <a:lstStyle/>
                <a:p>
                  <a:pPr algn="ctr" defTabSz="913950">
                    <a:defRPr/>
                  </a:pPr>
                  <a:r>
                    <a:rPr lang="en-US" sz="3749" kern="0" dirty="0">
                      <a:gradFill>
                        <a:gsLst>
                          <a:gs pos="1250">
                            <a:srgbClr val="505050"/>
                          </a:gs>
                          <a:gs pos="100000">
                            <a:srgbClr val="505050"/>
                          </a:gs>
                        </a:gsLst>
                        <a:lin ang="5400000" scaled="0"/>
                      </a:gradFill>
                      <a:latin typeface="Segoe UI"/>
                    </a:rPr>
                    <a:t>+</a:t>
                  </a:r>
                </a:p>
              </p:txBody>
            </p:sp>
            <p:cxnSp>
              <p:nvCxnSpPr>
                <p:cNvPr id="20" name="Straight Arrow Connector 19"/>
                <p:cNvCxnSpPr/>
                <p:nvPr/>
              </p:nvCxnSpPr>
              <p:spPr bwMode="auto">
                <a:xfrm flipH="1">
                  <a:off x="11221496" y="2461015"/>
                  <a:ext cx="17344" cy="1956377"/>
                </a:xfrm>
                <a:prstGeom prst="straightConnector1">
                  <a:avLst/>
                </a:prstGeom>
                <a:solidFill>
                  <a:srgbClr val="00529B"/>
                </a:solidFill>
                <a:ln w="12700" cap="flat" cmpd="sng" algn="ctr">
                  <a:solidFill>
                    <a:schemeClr val="tx1"/>
                  </a:solidFill>
                  <a:prstDash val="solid"/>
                  <a:round/>
                  <a:headEnd type="triangle"/>
                  <a:tailEnd type="triangle"/>
                </a:ln>
                <a:effectLst/>
              </p:spPr>
            </p:cxnSp>
            <p:sp>
              <p:nvSpPr>
                <p:cNvPr id="21" name="TextBox 20"/>
                <p:cNvSpPr txBox="1"/>
                <p:nvPr/>
              </p:nvSpPr>
              <p:spPr>
                <a:xfrm rot="5400000">
                  <a:off x="10642081" y="3269613"/>
                  <a:ext cx="1554339" cy="386581"/>
                </a:xfrm>
                <a:prstGeom prst="rect">
                  <a:avLst/>
                </a:prstGeom>
                <a:noFill/>
              </p:spPr>
              <p:txBody>
                <a:bodyPr wrap="square" rtlCol="0">
                  <a:spAutoFit/>
                </a:bodyPr>
                <a:lstStyle/>
                <a:p>
                  <a:pPr algn="ctr" defTabSz="913950">
                    <a:defRPr/>
                  </a:pPr>
                  <a:r>
                    <a:rPr lang="en-US" sz="1873" kern="0" dirty="0">
                      <a:gradFill>
                        <a:gsLst>
                          <a:gs pos="1250">
                            <a:srgbClr val="505050"/>
                          </a:gs>
                          <a:gs pos="100000">
                            <a:srgbClr val="505050"/>
                          </a:gs>
                        </a:gsLst>
                        <a:lin ang="5400000" scaled="0"/>
                      </a:gradFill>
                      <a:latin typeface="Segoe UI"/>
                    </a:rPr>
                    <a:t>Governance</a:t>
                  </a:r>
                </a:p>
              </p:txBody>
            </p:sp>
          </p:grpSp>
          <p:grpSp>
            <p:nvGrpSpPr>
              <p:cNvPr id="14" name="Group 13"/>
              <p:cNvGrpSpPr/>
              <p:nvPr/>
            </p:nvGrpSpPr>
            <p:grpSpPr>
              <a:xfrm>
                <a:off x="802457" y="2250959"/>
                <a:ext cx="744947" cy="3088797"/>
                <a:chOff x="802457" y="1943372"/>
                <a:chExt cx="744947" cy="3088797"/>
              </a:xfrm>
            </p:grpSpPr>
            <p:sp>
              <p:nvSpPr>
                <p:cNvPr id="22" name="TextBox 21"/>
                <p:cNvSpPr txBox="1"/>
                <p:nvPr/>
              </p:nvSpPr>
              <p:spPr>
                <a:xfrm rot="10800000" flipV="1">
                  <a:off x="815335" y="1943372"/>
                  <a:ext cx="721658" cy="680956"/>
                </a:xfrm>
                <a:prstGeom prst="rect">
                  <a:avLst/>
                </a:prstGeom>
                <a:noFill/>
              </p:spPr>
              <p:txBody>
                <a:bodyPr wrap="square" rtlCol="0">
                  <a:spAutoFit/>
                </a:bodyPr>
                <a:lstStyle/>
                <a:p>
                  <a:pPr algn="ctr" defTabSz="913950">
                    <a:defRPr/>
                  </a:pPr>
                  <a:r>
                    <a:rPr lang="en-US" sz="3749" kern="0" dirty="0">
                      <a:gradFill>
                        <a:gsLst>
                          <a:gs pos="1250">
                            <a:srgbClr val="505050"/>
                          </a:gs>
                          <a:gs pos="100000">
                            <a:srgbClr val="505050"/>
                          </a:gs>
                        </a:gsLst>
                        <a:lin ang="5400000" scaled="0"/>
                      </a:gradFill>
                      <a:latin typeface="Segoe UI"/>
                    </a:rPr>
                    <a:t>+</a:t>
                  </a:r>
                </a:p>
              </p:txBody>
            </p:sp>
            <p:sp>
              <p:nvSpPr>
                <p:cNvPr id="23" name="TextBox 22"/>
                <p:cNvSpPr txBox="1"/>
                <p:nvPr/>
              </p:nvSpPr>
              <p:spPr>
                <a:xfrm rot="10800000" flipV="1">
                  <a:off x="825746" y="4351213"/>
                  <a:ext cx="721658" cy="680956"/>
                </a:xfrm>
                <a:prstGeom prst="rect">
                  <a:avLst/>
                </a:prstGeom>
                <a:noFill/>
              </p:spPr>
              <p:txBody>
                <a:bodyPr wrap="square" rtlCol="0">
                  <a:spAutoFit/>
                </a:bodyPr>
                <a:lstStyle/>
                <a:p>
                  <a:pPr algn="ctr" defTabSz="913950">
                    <a:defRPr/>
                  </a:pPr>
                  <a:r>
                    <a:rPr lang="en-US" sz="3749" kern="0" dirty="0">
                      <a:gradFill>
                        <a:gsLst>
                          <a:gs pos="1250">
                            <a:srgbClr val="505050"/>
                          </a:gs>
                          <a:gs pos="100000">
                            <a:srgbClr val="505050"/>
                          </a:gs>
                        </a:gsLst>
                        <a:lin ang="5400000" scaled="0"/>
                      </a:gradFill>
                      <a:latin typeface="Segoe UI"/>
                    </a:rPr>
                    <a:t>-</a:t>
                  </a:r>
                </a:p>
              </p:txBody>
            </p:sp>
            <p:cxnSp>
              <p:nvCxnSpPr>
                <p:cNvPr id="24" name="Straight Arrow Connector 23"/>
                <p:cNvCxnSpPr/>
                <p:nvPr/>
              </p:nvCxnSpPr>
              <p:spPr bwMode="auto">
                <a:xfrm rot="10800000" flipH="1" flipV="1">
                  <a:off x="1172699" y="2551217"/>
                  <a:ext cx="17344" cy="1956377"/>
                </a:xfrm>
                <a:prstGeom prst="straightConnector1">
                  <a:avLst/>
                </a:prstGeom>
                <a:solidFill>
                  <a:srgbClr val="00529B"/>
                </a:solidFill>
                <a:ln w="12700" cap="flat" cmpd="sng" algn="ctr">
                  <a:solidFill>
                    <a:schemeClr val="tx1"/>
                  </a:solidFill>
                  <a:prstDash val="solid"/>
                  <a:round/>
                  <a:headEnd type="triangle"/>
                  <a:tailEnd type="triangle"/>
                </a:ln>
                <a:effectLst/>
              </p:spPr>
            </p:cxnSp>
            <p:sp>
              <p:nvSpPr>
                <p:cNvPr id="25" name="TextBox 24"/>
                <p:cNvSpPr txBox="1"/>
                <p:nvPr/>
              </p:nvSpPr>
              <p:spPr>
                <a:xfrm rot="5400000" flipV="1">
                  <a:off x="218578" y="3318182"/>
                  <a:ext cx="1554339" cy="386581"/>
                </a:xfrm>
                <a:prstGeom prst="rect">
                  <a:avLst/>
                </a:prstGeom>
                <a:noFill/>
              </p:spPr>
              <p:txBody>
                <a:bodyPr wrap="square" rtlCol="0">
                  <a:spAutoFit/>
                </a:bodyPr>
                <a:lstStyle/>
                <a:p>
                  <a:pPr algn="ctr" defTabSz="913950">
                    <a:defRPr/>
                  </a:pPr>
                  <a:r>
                    <a:rPr lang="en-US" sz="1873" kern="0" dirty="0">
                      <a:gradFill>
                        <a:gsLst>
                          <a:gs pos="1250">
                            <a:srgbClr val="505050"/>
                          </a:gs>
                          <a:gs pos="100000">
                            <a:srgbClr val="505050"/>
                          </a:gs>
                        </a:gsLst>
                        <a:lin ang="5400000" scaled="0"/>
                      </a:gradFill>
                      <a:latin typeface="Segoe UI"/>
                    </a:rPr>
                    <a:t>Change</a:t>
                  </a:r>
                </a:p>
              </p:txBody>
            </p:sp>
          </p:grpSp>
        </p:grpSp>
        <p:sp>
          <p:nvSpPr>
            <p:cNvPr id="18" name="TextBox 17"/>
            <p:cNvSpPr txBox="1"/>
            <p:nvPr/>
          </p:nvSpPr>
          <p:spPr>
            <a:xfrm>
              <a:off x="10905376" y="2280564"/>
              <a:ext cx="721658" cy="680956"/>
            </a:xfrm>
            <a:prstGeom prst="rect">
              <a:avLst/>
            </a:prstGeom>
            <a:noFill/>
          </p:spPr>
          <p:txBody>
            <a:bodyPr wrap="square" rtlCol="0" anchor="ctr">
              <a:spAutoFit/>
            </a:bodyPr>
            <a:lstStyle/>
            <a:p>
              <a:pPr algn="ctr" defTabSz="913950">
                <a:defRPr/>
              </a:pPr>
              <a:r>
                <a:rPr lang="en-US" sz="3749" kern="0" dirty="0">
                  <a:solidFill>
                    <a:sysClr val="windowText" lastClr="000000"/>
                  </a:solidFill>
                  <a:latin typeface="Segoe UI"/>
                </a:rPr>
                <a:t>-</a:t>
              </a:r>
            </a:p>
          </p:txBody>
        </p:sp>
      </p:grpSp>
    </p:spTree>
    <p:extLst>
      <p:ext uri="{BB962C8B-B14F-4D97-AF65-F5344CB8AC3E}">
        <p14:creationId xmlns:p14="http://schemas.microsoft.com/office/powerpoint/2010/main" val="2760700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750"/>
                                        <p:tgtEl>
                                          <p:spTgt spid="4"/>
                                        </p:tgtEl>
                                      </p:cBhvr>
                                    </p:animEffect>
                                  </p:childTnLst>
                                </p:cTn>
                              </p:par>
                              <p:par>
                                <p:cTn id="11" presetID="63" presetClass="path" presetSubtype="0" decel="100000" fill="hold" grpId="1" nodeType="withEffect">
                                  <p:stCondLst>
                                    <p:cond delay="250"/>
                                  </p:stCondLst>
                                  <p:childTnLst>
                                    <p:animMotion origin="layout" path="M 0 2.46482E-6 L 0.02259 2.46482E-6 " pathEditMode="relative" rAng="0" ptsTypes="AA">
                                      <p:cBhvr>
                                        <p:cTn id="12" dur="750" spd="-100000" fill="hold"/>
                                        <p:tgtEl>
                                          <p:spTgt spid="4"/>
                                        </p:tgtEl>
                                        <p:attrNameLst>
                                          <p:attrName>ppt_x</p:attrName>
                                          <p:attrName>ppt_y</p:attrName>
                                        </p:attrNameLst>
                                      </p:cBhvr>
                                      <p:rCtr x="1123" y="0"/>
                                    </p:animMotion>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750"/>
                                        <p:tgtEl>
                                          <p:spTgt spid="55"/>
                                        </p:tgtEl>
                                      </p:cBhvr>
                                    </p:animEffect>
                                  </p:childTnLst>
                                </p:cTn>
                              </p:par>
                              <p:par>
                                <p:cTn id="17" presetID="16" presetClass="entr" presetSubtype="42"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outHorizontal)">
                                      <p:cBhvr>
                                        <p:cTn id="19" dur="750"/>
                                        <p:tgtEl>
                                          <p:spTgt spid="2"/>
                                        </p:tgtEl>
                                      </p:cBhvr>
                                    </p:animEffect>
                                  </p:childTnLst>
                                </p:cTn>
                              </p:par>
                              <p:par>
                                <p:cTn id="20" presetID="10" presetClass="entr" presetSubtype="0" fill="hold" nodeType="withEffect">
                                  <p:stCondLst>
                                    <p:cond delay="75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par>
                                <p:cTn id="23" presetID="42" presetClass="path" presetSubtype="0" decel="100000" fill="hold" nodeType="withEffect">
                                  <p:stCondLst>
                                    <p:cond delay="750"/>
                                  </p:stCondLst>
                                  <p:childTnLst>
                                    <p:animMotion origin="layout" path="M 4.02349E-6 4.87971E-6 L 0.03676 4.87971E-6 " pathEditMode="relative" rAng="0" ptsTypes="AA">
                                      <p:cBhvr>
                                        <p:cTn id="24" dur="500" spd="-100000" fill="hold"/>
                                        <p:tgtEl>
                                          <p:spTgt spid="56"/>
                                        </p:tgtEl>
                                        <p:attrNameLst>
                                          <p:attrName>ppt_x</p:attrName>
                                          <p:attrName>ppt_y</p:attrName>
                                        </p:attrNameLst>
                                      </p:cBhvr>
                                      <p:rCtr x="1838" y="0"/>
                                    </p:animMotion>
                                  </p:childTnLst>
                                </p:cTn>
                              </p:par>
                              <p:par>
                                <p:cTn id="25" presetID="10" presetClass="entr" presetSubtype="0" fill="hold" nodeType="withEffect">
                                  <p:stCondLst>
                                    <p:cond delay="75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42" presetClass="path" presetSubtype="0" decel="100000" fill="hold" nodeType="withEffect">
                                  <p:stCondLst>
                                    <p:cond delay="750"/>
                                  </p:stCondLst>
                                  <p:childTnLst>
                                    <p:animMotion origin="layout" path="M -7.42915E-7 5.85565E-7 L -0.03676 5.85565E-7 " pathEditMode="relative" rAng="0" ptsTypes="AA">
                                      <p:cBhvr>
                                        <p:cTn id="29" dur="500" spd="-100000" fill="hold"/>
                                        <p:tgtEl>
                                          <p:spTgt spid="57"/>
                                        </p:tgtEl>
                                        <p:attrNameLst>
                                          <p:attrName>ppt_x</p:attrName>
                                          <p:attrName>ppt_y</p:attrName>
                                        </p:attrNameLst>
                                      </p:cBhvr>
                                      <p:rCtr x="-1838" y="0"/>
                                    </p:animMotion>
                                  </p:childTnLst>
                                </p:cTn>
                              </p:par>
                            </p:childTnLst>
                          </p:cTn>
                        </p:par>
                        <p:par>
                          <p:cTn id="30" fill="hold">
                            <p:stCondLst>
                              <p:cond delay="2250"/>
                            </p:stCondLst>
                            <p:childTnLst>
                              <p:par>
                                <p:cTn id="31" presetID="22" presetClass="entr" presetSubtype="1"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up)">
                                      <p:cBhvr>
                                        <p:cTn id="33" dur="750"/>
                                        <p:tgtEl>
                                          <p:spTgt spid="4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down)">
                                      <p:cBhvr>
                                        <p:cTn id="36" dur="750"/>
                                        <p:tgtEl>
                                          <p:spTgt spid="46"/>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42" presetClass="path" presetSubtype="0" decel="100000" fill="hold" grpId="1" nodeType="withEffect">
                                  <p:stCondLst>
                                    <p:cond delay="250"/>
                                  </p:stCondLst>
                                  <p:childTnLst>
                                    <p:animMotion origin="layout" path="M -1.21011E-6 4.87971E-6 L -1.21011E-6 0.04357 " pathEditMode="relative" rAng="0" ptsTypes="AA">
                                      <p:cBhvr>
                                        <p:cTn id="41" dur="500" spd="-100000" fill="hold"/>
                                        <p:tgtEl>
                                          <p:spTgt spid="50"/>
                                        </p:tgtEl>
                                        <p:attrNameLst>
                                          <p:attrName>ppt_x</p:attrName>
                                          <p:attrName>ppt_y</p:attrName>
                                        </p:attrNameLst>
                                      </p:cBhvr>
                                      <p:rCtr x="0" y="2179"/>
                                    </p:animMotion>
                                  </p:childTnLst>
                                </p:cTn>
                              </p:par>
                              <p:par>
                                <p:cTn id="42" presetID="10" presetClass="entr" presetSubtype="0" fill="hold" grpId="0" nodeType="withEffect">
                                  <p:stCondLst>
                                    <p:cond delay="25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42" presetClass="path" presetSubtype="0" decel="100000" fill="hold" grpId="1" nodeType="withEffect">
                                  <p:stCondLst>
                                    <p:cond delay="250"/>
                                  </p:stCondLst>
                                  <p:childTnLst>
                                    <p:animMotion origin="layout" path="M 3.55629E-6 4.87971E-6 L 3.55629E-6 -0.05448 " pathEditMode="relative" rAng="0" ptsTypes="AA">
                                      <p:cBhvr>
                                        <p:cTn id="46" dur="500" spd="-100000" fill="hold"/>
                                        <p:tgtEl>
                                          <p:spTgt spid="49"/>
                                        </p:tgtEl>
                                        <p:attrNameLst>
                                          <p:attrName>ppt_x</p:attrName>
                                          <p:attrName>ppt_y</p:attrName>
                                        </p:attrNameLst>
                                      </p:cBhvr>
                                      <p:rCtr x="0" y="-2724"/>
                                    </p:animMotion>
                                  </p:childTnLst>
                                </p:cTn>
                              </p:par>
                              <p:par>
                                <p:cTn id="47" presetID="10" presetClass="entr" presetSubtype="0" fill="hold" nodeType="withEffect">
                                  <p:stCondLst>
                                    <p:cond delay="25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par>
                                <p:cTn id="50" presetID="42" presetClass="path" presetSubtype="0" decel="100000" fill="hold" nodeType="withEffect">
                                  <p:stCondLst>
                                    <p:cond delay="250"/>
                                  </p:stCondLst>
                                  <p:childTnLst>
                                    <p:animMotion origin="layout" path="M -1.21011E-6 4.87971E-6 L -1.21011E-6 0.04357 " pathEditMode="relative" rAng="0" ptsTypes="AA">
                                      <p:cBhvr>
                                        <p:cTn id="51" dur="500" spd="-100000" fill="hold"/>
                                        <p:tgtEl>
                                          <p:spTgt spid="60"/>
                                        </p:tgtEl>
                                        <p:attrNameLst>
                                          <p:attrName>ppt_x</p:attrName>
                                          <p:attrName>ppt_y</p:attrName>
                                        </p:attrNameLst>
                                      </p:cBhvr>
                                      <p:rCtr x="0" y="2179"/>
                                    </p:animMotion>
                                  </p:childTnLst>
                                </p:cTn>
                              </p:par>
                              <p:par>
                                <p:cTn id="52" presetID="10" presetClass="entr" presetSubtype="0" fill="hold" nodeType="withEffect">
                                  <p:stCondLst>
                                    <p:cond delay="25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par>
                                <p:cTn id="55" presetID="42" presetClass="path" presetSubtype="0" decel="100000" fill="hold" nodeType="withEffect">
                                  <p:stCondLst>
                                    <p:cond delay="250"/>
                                  </p:stCondLst>
                                  <p:childTnLst>
                                    <p:animMotion origin="layout" path="M 3.55629E-6 4.87971E-6 L 3.55629E-6 -0.05448 " pathEditMode="relative" rAng="0" ptsTypes="AA">
                                      <p:cBhvr>
                                        <p:cTn id="56" dur="500" spd="-100000" fill="hold"/>
                                        <p:tgtEl>
                                          <p:spTgt spid="59"/>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 grpId="0"/>
      <p:bldP spid="4" grpId="1"/>
      <p:bldP spid="46" grpId="0" animBg="1"/>
      <p:bldP spid="47" grpId="0" animBg="1"/>
      <p:bldP spid="49" grpId="0"/>
      <p:bldP spid="49" grpId="1"/>
      <p:bldP spid="50" grpId="0"/>
      <p:bldP spid="50"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3663769" y="1329315"/>
            <a:ext cx="4861286" cy="4861284"/>
          </a:xfrm>
          <a:prstGeom prst="ellipse">
            <a:avLst/>
          </a:prstGeom>
          <a:noFill/>
          <a:ln w="190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45CAA896-892F-4A18-A868-7E1D9D17DD80}"/>
              </a:ext>
            </a:extLst>
          </p:cNvPr>
          <p:cNvSpPr/>
          <p:nvPr/>
        </p:nvSpPr>
        <p:spPr bwMode="auto">
          <a:xfrm>
            <a:off x="5190325" y="6059525"/>
            <a:ext cx="1717281" cy="307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D35AD9D5-C353-41D2-BCB5-006CA959A25E}"/>
              </a:ext>
            </a:extLst>
          </p:cNvPr>
          <p:cNvSpPr/>
          <p:nvPr/>
        </p:nvSpPr>
        <p:spPr bwMode="auto">
          <a:xfrm>
            <a:off x="1670908" y="4242578"/>
            <a:ext cx="2426287" cy="1068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064324C4-98DB-4227-8C4F-7B160B0752D0}"/>
              </a:ext>
            </a:extLst>
          </p:cNvPr>
          <p:cNvSpPr/>
          <p:nvPr/>
        </p:nvSpPr>
        <p:spPr bwMode="auto">
          <a:xfrm>
            <a:off x="1751625" y="2031219"/>
            <a:ext cx="2426287" cy="1068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9D13EB06-244D-4301-9C57-A0415D3C811E}"/>
              </a:ext>
            </a:extLst>
          </p:cNvPr>
          <p:cNvSpPr/>
          <p:nvPr/>
        </p:nvSpPr>
        <p:spPr bwMode="auto">
          <a:xfrm>
            <a:off x="8202241" y="4242578"/>
            <a:ext cx="2426287" cy="1068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D43075AB-2D72-49FB-AD8F-17F0FFF8B7AC}"/>
              </a:ext>
            </a:extLst>
          </p:cNvPr>
          <p:cNvSpPr/>
          <p:nvPr/>
        </p:nvSpPr>
        <p:spPr bwMode="auto">
          <a:xfrm>
            <a:off x="8159343" y="2054479"/>
            <a:ext cx="2426287" cy="1068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Oval 62"/>
          <p:cNvSpPr/>
          <p:nvPr/>
        </p:nvSpPr>
        <p:spPr bwMode="auto">
          <a:xfrm>
            <a:off x="4601511" y="2296183"/>
            <a:ext cx="2950335" cy="2950334"/>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 name="Group 8"/>
          <p:cNvGrpSpPr/>
          <p:nvPr/>
        </p:nvGrpSpPr>
        <p:grpSpPr>
          <a:xfrm>
            <a:off x="8234209" y="2054479"/>
            <a:ext cx="1991524" cy="970074"/>
            <a:chOff x="9177083" y="1848716"/>
            <a:chExt cx="1992326" cy="970465"/>
          </a:xfrm>
        </p:grpSpPr>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177083" y="1848716"/>
              <a:ext cx="1017226" cy="511269"/>
            </a:xfrm>
            <a:prstGeom prst="rect">
              <a:avLst/>
            </a:prstGeom>
            <a:noFill/>
          </p:spPr>
          <p:txBody>
            <a:bodyPr wrap="none" lIns="179212" tIns="143370" rIns="179212" bIns="143370"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14093">
                <a:spcAft>
                  <a:spcPts val="588"/>
                </a:spcAft>
                <a:defRPr/>
              </a:pPr>
              <a:r>
                <a:rPr lang="en-US" sz="1600" spc="49">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177083" y="2123772"/>
              <a:ext cx="1992326" cy="695409"/>
            </a:xfrm>
            <a:prstGeom prst="rect">
              <a:avLst/>
            </a:prstGeom>
            <a:noFill/>
          </p:spPr>
          <p:txBody>
            <a:bodyPr wrap="none" lIns="179212" tIns="143370" rIns="179212" bIns="143370" rtlCol="0">
              <a:spAutoFit/>
            </a:bodyPr>
            <a:lstStyle/>
            <a:p>
              <a:pPr defTabSz="931925">
                <a:lnSpc>
                  <a:spcPct val="90000"/>
                </a:lnSpc>
                <a:spcBef>
                  <a:spcPts val="294"/>
                </a:spcBef>
                <a:defRPr/>
              </a:pPr>
              <a:r>
                <a:rPr lang="en-US" sz="1300">
                  <a:solidFill>
                    <a:srgbClr val="000000"/>
                  </a:solidFill>
                  <a:latin typeface="Segoe UI" panose="020B0502040204020203" pitchFamily="34" charset="0"/>
                  <a:cs typeface="Segoe UI" panose="020B0502040204020203" pitchFamily="34" charset="0"/>
                </a:rPr>
                <a:t>Security management</a:t>
              </a:r>
            </a:p>
            <a:p>
              <a:pPr defTabSz="931925">
                <a:lnSpc>
                  <a:spcPct val="90000"/>
                </a:lnSpc>
                <a:spcBef>
                  <a:spcPts val="294"/>
                </a:spcBef>
                <a:defRPr/>
              </a:pPr>
              <a:r>
                <a:rPr lang="en-US" sz="1300">
                  <a:solidFill>
                    <a:srgbClr val="000000"/>
                  </a:solidFill>
                  <a:latin typeface="Segoe UI" panose="020B0502040204020203" pitchFamily="34" charset="0"/>
                  <a:cs typeface="Segoe UI" panose="020B0502040204020203" pitchFamily="34" charset="0"/>
                </a:rPr>
                <a:t>Threat protection</a:t>
              </a:r>
            </a:p>
          </p:txBody>
        </p:sp>
      </p:grpSp>
      <p:grpSp>
        <p:nvGrpSpPr>
          <p:cNvPr id="8" name="Group 7"/>
          <p:cNvGrpSpPr/>
          <p:nvPr/>
        </p:nvGrpSpPr>
        <p:grpSpPr>
          <a:xfrm>
            <a:off x="2100212" y="2054479"/>
            <a:ext cx="1840294" cy="970074"/>
            <a:chOff x="3040617" y="1848716"/>
            <a:chExt cx="1841034" cy="970465"/>
          </a:xfrm>
        </p:grpSpPr>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810799" y="1848716"/>
              <a:ext cx="1070852" cy="511269"/>
            </a:xfrm>
            <a:prstGeom prst="rect">
              <a:avLst/>
            </a:prstGeom>
            <a:noFill/>
          </p:spPr>
          <p:txBody>
            <a:bodyPr wrap="none" lIns="179212" tIns="143370" rIns="179212" bIns="143370"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14093">
                <a:spcAft>
                  <a:spcPts val="588"/>
                </a:spcAft>
                <a:defRPr/>
              </a:pPr>
              <a:r>
                <a:rPr lang="en-US" sz="1600" spc="49">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Govern</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3040617" y="2123772"/>
              <a:ext cx="1830551" cy="695409"/>
            </a:xfrm>
            <a:prstGeom prst="rect">
              <a:avLst/>
            </a:prstGeom>
            <a:noFill/>
          </p:spPr>
          <p:txBody>
            <a:bodyPr wrap="none" lIns="179212" tIns="143370" rIns="179212" bIns="143370" rtlCol="0">
              <a:spAutoFit/>
            </a:bodyPr>
            <a:lstStyle/>
            <a:p>
              <a:pPr algn="r" defTabSz="931925">
                <a:lnSpc>
                  <a:spcPct val="90000"/>
                </a:lnSpc>
                <a:spcBef>
                  <a:spcPts val="294"/>
                </a:spcBef>
                <a:defRPr/>
              </a:pPr>
              <a:r>
                <a:rPr lang="en-US" sz="1300" dirty="0">
                  <a:solidFill>
                    <a:srgbClr val="000000"/>
                  </a:solidFill>
                  <a:latin typeface="Segoe UI" panose="020B0502040204020203" pitchFamily="34" charset="0"/>
                  <a:cs typeface="Segoe UI" panose="020B0502040204020203" pitchFamily="34" charset="0"/>
                </a:rPr>
                <a:t>Policy management</a:t>
              </a:r>
            </a:p>
            <a:p>
              <a:pPr algn="r" defTabSz="931925">
                <a:lnSpc>
                  <a:spcPct val="90000"/>
                </a:lnSpc>
                <a:spcBef>
                  <a:spcPts val="294"/>
                </a:spcBef>
                <a:defRPr/>
              </a:pPr>
              <a:r>
                <a:rPr lang="en-US" sz="1300" dirty="0">
                  <a:solidFill>
                    <a:srgbClr val="000000"/>
                  </a:solidFill>
                  <a:latin typeface="Segoe UI" panose="020B0502040204020203" pitchFamily="34" charset="0"/>
                  <a:cs typeface="Segoe UI" panose="020B0502040204020203" pitchFamily="34" charset="0"/>
                </a:rPr>
                <a:t>Cost management</a:t>
              </a:r>
            </a:p>
          </p:txBody>
        </p:sp>
      </p:grpSp>
      <p:grpSp>
        <p:nvGrpSpPr>
          <p:cNvPr id="27" name="Group 26">
            <a:extLst>
              <a:ext uri="{FF2B5EF4-FFF2-40B4-BE49-F238E27FC236}">
                <a16:creationId xmlns:a16="http://schemas.microsoft.com/office/drawing/2014/main" id="{CBF4707C-D978-46A8-9384-64BC502A7B85}"/>
              </a:ext>
            </a:extLst>
          </p:cNvPr>
          <p:cNvGrpSpPr/>
          <p:nvPr/>
        </p:nvGrpSpPr>
        <p:grpSpPr>
          <a:xfrm>
            <a:off x="7209647" y="3972194"/>
            <a:ext cx="691122" cy="695544"/>
            <a:chOff x="543027" y="3837093"/>
            <a:chExt cx="509065" cy="56355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3"/>
              <a:ext cx="509065" cy="56355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2" rIns="89607" bIns="44802" numCol="1" anchor="t" anchorCtr="0" compatLnSpc="1">
              <a:prstTxWarp prst="textNoShape">
                <a:avLst/>
              </a:prstTxWarp>
            </a:bodyPr>
            <a:lstStyle/>
            <a:p>
              <a:pPr defTabSz="914093">
                <a:defRPr/>
              </a:pPr>
              <a:endParaRPr lang="en-US" sz="882">
                <a:gradFill>
                  <a:gsLst>
                    <a:gs pos="0">
                      <a:srgbClr val="505050"/>
                    </a:gs>
                    <a:gs pos="100000">
                      <a:srgbClr val="505050"/>
                    </a:gs>
                  </a:gsLst>
                  <a:lin ang="5400000" scaled="1"/>
                </a:gradFill>
                <a:latin typeface="Segoe UI Semilight"/>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4798472" y="2247850"/>
            <a:ext cx="688041" cy="688041"/>
            <a:chOff x="544162" y="3038124"/>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4"/>
              <a:ext cx="506795" cy="50679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2" rIns="89607" bIns="44802" numCol="1" anchor="t" anchorCtr="0" compatLnSpc="1">
              <a:prstTxWarp prst="textNoShape">
                <a:avLst/>
              </a:prstTxWarp>
            </a:bodyPr>
            <a:lstStyle/>
            <a:p>
              <a:pPr defTabSz="914093">
                <a:defRPr/>
              </a:pPr>
              <a:endParaRPr lang="en-US" sz="882">
                <a:gradFill>
                  <a:gsLst>
                    <a:gs pos="0">
                      <a:srgbClr val="505050"/>
                    </a:gs>
                    <a:gs pos="100000">
                      <a:srgbClr val="505050"/>
                    </a:gs>
                  </a:gsLst>
                  <a:lin ang="5400000" scaled="1"/>
                </a:gradFill>
                <a:latin typeface="Segoe UI Semilight"/>
              </a:endParaRPr>
            </a:p>
          </p:txBody>
        </p:sp>
      </p:grp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4103385" y="2589543"/>
            <a:ext cx="675086" cy="2328"/>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6048967" y="5522847"/>
            <a:ext cx="487" cy="477428"/>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FE535D-6FBE-4A38-92CB-35EA27337062}"/>
              </a:ext>
            </a:extLst>
          </p:cNvPr>
          <p:cNvGrpSpPr/>
          <p:nvPr/>
        </p:nvGrpSpPr>
        <p:grpSpPr>
          <a:xfrm>
            <a:off x="6652931" y="2249521"/>
            <a:ext cx="684702" cy="684702"/>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2" rIns="89607" bIns="44802" numCol="1" anchor="t" anchorCtr="0" compatLnSpc="1">
              <a:prstTxWarp prst="textNoShape">
                <a:avLst/>
              </a:prstTxWarp>
            </a:bodyPr>
            <a:lstStyle/>
            <a:p>
              <a:pPr defTabSz="914093">
                <a:defRPr/>
              </a:pPr>
              <a:endParaRPr lang="en-US" sz="882">
                <a:gradFill>
                  <a:gsLst>
                    <a:gs pos="0">
                      <a:srgbClr val="505050"/>
                    </a:gs>
                    <a:gs pos="100000">
                      <a:srgbClr val="505050"/>
                    </a:gs>
                  </a:gsLst>
                  <a:lin ang="5400000" scaled="1"/>
                </a:gradFill>
                <a:latin typeface="Segoe UI Semilight"/>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5736487" y="4965262"/>
            <a:ext cx="753114" cy="557585"/>
            <a:chOff x="5944128" y="4932798"/>
            <a:chExt cx="55472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554727" cy="41070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2" rIns="89607" bIns="44802" numCol="1" anchor="t" anchorCtr="0" compatLnSpc="1">
              <a:prstTxWarp prst="textNoShape">
                <a:avLst/>
              </a:prstTxWarp>
            </a:bodyPr>
            <a:lstStyle/>
            <a:p>
              <a:pPr defTabSz="914093">
                <a:defRPr/>
              </a:pPr>
              <a:endParaRPr lang="en-US" sz="882">
                <a:gradFill>
                  <a:gsLst>
                    <a:gs pos="0">
                      <a:srgbClr val="505050"/>
                    </a:gs>
                    <a:gs pos="100000">
                      <a:srgbClr val="505050"/>
                    </a:gs>
                  </a:gsLst>
                  <a:lin ang="5400000" scaled="1"/>
                </a:gradFill>
                <a:latin typeface="Segoe UI Semilight"/>
              </a:endParaRPr>
            </a:p>
          </p:txBody>
        </p:sp>
      </p:grpSp>
      <p:grpSp>
        <p:nvGrpSpPr>
          <p:cNvPr id="11" name="Group 10"/>
          <p:cNvGrpSpPr/>
          <p:nvPr/>
        </p:nvGrpSpPr>
        <p:grpSpPr>
          <a:xfrm>
            <a:off x="2038821" y="5940339"/>
            <a:ext cx="8020290" cy="765186"/>
            <a:chOff x="2998800" y="5814912"/>
            <a:chExt cx="8023517" cy="765495"/>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429747" y="5814912"/>
              <a:ext cx="1162452" cy="511268"/>
            </a:xfrm>
            <a:prstGeom prst="rect">
              <a:avLst/>
            </a:prstGeom>
            <a:noFill/>
          </p:spPr>
          <p:txBody>
            <a:bodyPr wrap="square" lIns="179212" tIns="143370" rIns="179212" bIns="143370"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14093">
                <a:spcAft>
                  <a:spcPts val="588"/>
                </a:spcAft>
                <a:defRPr/>
              </a:pPr>
              <a:r>
                <a:rPr lang="en-US" sz="1600" spc="49">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2998800" y="6110695"/>
              <a:ext cx="8023517" cy="469712"/>
            </a:xfrm>
            <a:prstGeom prst="rect">
              <a:avLst/>
            </a:prstGeom>
            <a:noFill/>
          </p:spPr>
          <p:txBody>
            <a:bodyPr wrap="square" lIns="179212" tIns="143370" rIns="179212" bIns="143370" rtlCol="0">
              <a:spAutoFit/>
            </a:bodyPr>
            <a:lstStyle/>
            <a:p>
              <a:pPr algn="ctr" defTabSz="931925">
                <a:lnSpc>
                  <a:spcPct val="90000"/>
                </a:lnSpc>
                <a:spcBef>
                  <a:spcPts val="294"/>
                </a:spcBef>
                <a:defRPr/>
              </a:pPr>
              <a:r>
                <a:rPr lang="en-US" sz="1300">
                  <a:solidFill>
                    <a:srgbClr val="000000"/>
                  </a:solidFill>
                  <a:latin typeface="Segoe UI" panose="020B0502040204020203" pitchFamily="34" charset="0"/>
                  <a:cs typeface="Segoe UI" panose="020B0502040204020203" pitchFamily="34" charset="0"/>
                </a:rPr>
                <a:t>App, infrastructure and network monitoring log analytics and diagnostics</a:t>
              </a:r>
            </a:p>
          </p:txBody>
        </p:sp>
      </p:grp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7916250" y="4413228"/>
            <a:ext cx="302768" cy="195019"/>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8296805" y="4413229"/>
            <a:ext cx="2541710" cy="767057"/>
            <a:chOff x="9239704" y="4208415"/>
            <a:chExt cx="2542733" cy="767366"/>
          </a:xfrm>
        </p:grpSpPr>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256844" y="4208415"/>
              <a:ext cx="1072612" cy="511269"/>
            </a:xfrm>
            <a:prstGeom prst="rect">
              <a:avLst/>
            </a:prstGeom>
            <a:noFill/>
          </p:spPr>
          <p:txBody>
            <a:bodyPr wrap="none" lIns="179212" tIns="143370" rIns="179212" bIns="143370"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14093">
                <a:spcAft>
                  <a:spcPts val="588"/>
                </a:spcAft>
                <a:defRPr/>
              </a:pPr>
              <a:r>
                <a:rPr lang="en-US" sz="1600" spc="49">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239704" y="4502484"/>
              <a:ext cx="2542733" cy="473297"/>
            </a:xfrm>
            <a:prstGeom prst="rect">
              <a:avLst/>
            </a:prstGeom>
            <a:noFill/>
          </p:spPr>
          <p:txBody>
            <a:bodyPr wrap="none" lIns="179212" tIns="143370" rIns="179212" bIns="143370" rtlCol="0">
              <a:spAutoFit/>
            </a:bodyPr>
            <a:lstStyle/>
            <a:p>
              <a:pPr defTabSz="931925">
                <a:lnSpc>
                  <a:spcPct val="90000"/>
                </a:lnSpc>
                <a:spcBef>
                  <a:spcPts val="294"/>
                </a:spcBef>
                <a:defRPr/>
              </a:pPr>
              <a:r>
                <a:rPr lang="en-US" sz="1300">
                  <a:solidFill>
                    <a:srgbClr val="000000"/>
                  </a:solidFill>
                  <a:latin typeface="Segoe UI" panose="020B0502040204020203" pitchFamily="34" charset="0"/>
                  <a:cs typeface="Segoe UI" panose="020B0502040204020203" pitchFamily="34" charset="0"/>
                </a:rPr>
                <a:t>Backup and disaster recovery</a:t>
              </a:r>
            </a:p>
          </p:txBody>
        </p:sp>
      </p:grpSp>
      <p:grpSp>
        <p:nvGrpSpPr>
          <p:cNvPr id="7" name="Group 6"/>
          <p:cNvGrpSpPr/>
          <p:nvPr/>
        </p:nvGrpSpPr>
        <p:grpSpPr>
          <a:xfrm>
            <a:off x="1268337" y="4413228"/>
            <a:ext cx="2687164" cy="989080"/>
            <a:chOff x="2208407" y="4208415"/>
            <a:chExt cx="2688245" cy="989478"/>
          </a:xfrm>
        </p:grpSpPr>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556277" y="4208415"/>
              <a:ext cx="1337855" cy="511269"/>
            </a:xfrm>
            <a:prstGeom prst="rect">
              <a:avLst/>
            </a:prstGeom>
            <a:noFill/>
          </p:spPr>
          <p:txBody>
            <a:bodyPr wrap="none" lIns="179212" tIns="143370" rIns="179212" bIns="143370"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14093">
                <a:spcAft>
                  <a:spcPts val="588"/>
                </a:spcAft>
                <a:defRPr/>
              </a:pPr>
              <a:r>
                <a:rPr lang="en-US" sz="1600" spc="49">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08407" y="4502484"/>
              <a:ext cx="2688245" cy="695409"/>
            </a:xfrm>
            <a:prstGeom prst="rect">
              <a:avLst/>
            </a:prstGeom>
            <a:noFill/>
          </p:spPr>
          <p:txBody>
            <a:bodyPr wrap="square" lIns="179212" tIns="143370" rIns="179212" bIns="143370" rtlCol="0">
              <a:spAutoFit/>
            </a:bodyPr>
            <a:lstStyle/>
            <a:p>
              <a:pPr algn="r" defTabSz="931925">
                <a:lnSpc>
                  <a:spcPct val="90000"/>
                </a:lnSpc>
                <a:spcBef>
                  <a:spcPts val="294"/>
                </a:spcBef>
                <a:defRPr/>
              </a:pPr>
              <a:r>
                <a:rPr lang="en-US" sz="1300">
                  <a:solidFill>
                    <a:srgbClr val="000000"/>
                  </a:solidFill>
                  <a:latin typeface="Segoe UI" panose="020B0502040204020203" pitchFamily="34" charset="0"/>
                  <a:cs typeface="Segoe UI" panose="020B0502040204020203" pitchFamily="34" charset="0"/>
                </a:rPr>
                <a:t>Update management, scripting</a:t>
              </a:r>
            </a:p>
            <a:p>
              <a:pPr algn="r" defTabSz="931925">
                <a:lnSpc>
                  <a:spcPct val="90000"/>
                </a:lnSpc>
                <a:spcBef>
                  <a:spcPts val="294"/>
                </a:spcBef>
                <a:defRPr/>
              </a:pPr>
              <a:r>
                <a:rPr lang="en-US" sz="1300">
                  <a:solidFill>
                    <a:srgbClr val="000000"/>
                  </a:solidFill>
                  <a:latin typeface="Segoe UI" panose="020B0502040204020203" pitchFamily="34" charset="0"/>
                  <a:cs typeface="Segoe UI" panose="020B0502040204020203" pitchFamily="34" charset="0"/>
                </a:rPr>
                <a:t>automation, configuration</a:t>
              </a:r>
            </a:p>
          </p:txBody>
        </p:sp>
      </p:grpSp>
      <p:sp>
        <p:nvSpPr>
          <p:cNvPr id="55" name="Title 1">
            <a:extLst>
              <a:ext uri="{FF2B5EF4-FFF2-40B4-BE49-F238E27FC236}">
                <a16:creationId xmlns:a16="http://schemas.microsoft.com/office/drawing/2014/main" id="{1EDC4AAE-ECE1-4AE2-AD0A-F9CD9D4B57C2}"/>
              </a:ext>
            </a:extLst>
          </p:cNvPr>
          <p:cNvSpPr txBox="1">
            <a:spLocks/>
          </p:cNvSpPr>
          <p:nvPr/>
        </p:nvSpPr>
        <p:spPr>
          <a:xfrm>
            <a:off x="1375232" y="559571"/>
            <a:ext cx="9438360" cy="583398"/>
          </a:xfrm>
          <a:prstGeom prst="rect">
            <a:avLst/>
          </a:prstGeom>
        </p:spPr>
        <p:txBody>
          <a:bodyPr vert="horz" wrap="square" lIns="143370" tIns="89607" rIns="143370" bIns="89607" rtlCol="0" anchor="t">
            <a:noAutofit/>
          </a:bodyPr>
          <a:lstStyle>
            <a:defPPr>
              <a:defRPr lang="en-US"/>
            </a:defPPr>
            <a:lvl1pPr algn="ctr" defTabSz="914192">
              <a:lnSpc>
                <a:spcPct val="90000"/>
              </a:lnSpc>
              <a:spcBef>
                <a:spcPct val="0"/>
              </a:spcBef>
              <a:spcAft>
                <a:spcPts val="588"/>
              </a:spcAft>
              <a:buNone/>
              <a:defRPr sz="3200" b="0" cap="none" spc="-100" baseline="0">
                <a:ln w="3175">
                  <a:noFill/>
                </a:ln>
                <a:effectLst/>
                <a:latin typeface="Segoe UI Semibold" panose="020B0702040204020203" pitchFamily="34" charset="0"/>
                <a:cs typeface="Segoe UI Semibold" panose="020B0702040204020203" pitchFamily="34" charset="0"/>
              </a:defRPr>
            </a:lvl1pPr>
          </a:lstStyle>
          <a:p>
            <a:pPr defTabSz="913918">
              <a:defRPr/>
            </a:pPr>
            <a:r>
              <a:rPr lang="en-US" sz="3199" dirty="0">
                <a:solidFill>
                  <a:srgbClr val="000000"/>
                </a:solidFill>
              </a:rPr>
              <a:t>Azure Portal offers enterprise grade management</a:t>
            </a:r>
          </a:p>
        </p:txBody>
      </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7317630" y="2589543"/>
            <a:ext cx="675086" cy="2328"/>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968216" y="2671624"/>
            <a:ext cx="2206679" cy="2191634"/>
            <a:chOff x="5909775" y="2466109"/>
            <a:chExt cx="2207566" cy="2192516"/>
          </a:xfrm>
        </p:grpSpPr>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899" t="8941" r="41" b="8941"/>
            <a:stretch/>
          </p:blipFill>
          <p:spPr>
            <a:xfrm>
              <a:off x="5925983" y="2466109"/>
              <a:ext cx="2191358" cy="2177546"/>
            </a:xfrm>
            <a:prstGeom prst="ellipse">
              <a:avLst/>
            </a:prstGeom>
            <a:ln>
              <a:noFill/>
            </a:ln>
            <a:effectLst>
              <a:softEdge rad="0"/>
            </a:effectLst>
          </p:spPr>
        </p:pic>
        <p:sp>
          <p:nvSpPr>
            <p:cNvPr id="3" name="Oval 2"/>
            <p:cNvSpPr/>
            <p:nvPr/>
          </p:nvSpPr>
          <p:spPr bwMode="auto">
            <a:xfrm>
              <a:off x="5925983" y="2470043"/>
              <a:ext cx="2191358" cy="2188582"/>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09775" y="3131183"/>
              <a:ext cx="2193536" cy="866301"/>
            </a:xfrm>
            <a:prstGeom prst="rect">
              <a:avLst/>
            </a:prstGeom>
          </p:spPr>
          <p:txBody>
            <a:bodyPr vert="horz" wrap="square" lIns="143370" tIns="89607" rIns="143370" bIns="89607" rtlCol="0" anchor="ctr" anchorCtr="0">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5945">
                <a:defRPr/>
              </a:pPr>
              <a:r>
                <a:rPr lang="en-US" sz="2744" kern="0" spc="0">
                  <a:gradFill>
                    <a:gsLst>
                      <a:gs pos="78761">
                        <a:srgbClr val="FFFFFF"/>
                      </a:gs>
                      <a:gs pos="0">
                        <a:srgbClr val="FFFFFF"/>
                      </a:gs>
                    </a:gsLst>
                    <a:lin ang="5400000" scaled="0"/>
                  </a:gradFill>
                  <a:latin typeface="Segoe UI Semibold" panose="020B0702040204020203" pitchFamily="34" charset="0"/>
                  <a:cs typeface="Segoe UI Semibold" panose="020B0702040204020203" pitchFamily="34" charset="0"/>
                </a:rPr>
                <a:t>Azure</a:t>
              </a:r>
              <a:br>
                <a:rPr lang="en-US" sz="2744" kern="0" spc="0">
                  <a:gradFill>
                    <a:gsLst>
                      <a:gs pos="78761">
                        <a:srgbClr val="FFFFFF"/>
                      </a:gs>
                      <a:gs pos="0">
                        <a:srgbClr val="FFFFFF"/>
                      </a:gs>
                    </a:gsLst>
                    <a:lin ang="5400000" scaled="0"/>
                  </a:gradFill>
                  <a:latin typeface="Segoe UI Semibold" panose="020B0702040204020203" pitchFamily="34" charset="0"/>
                  <a:cs typeface="Segoe UI Semibold" panose="020B0702040204020203" pitchFamily="34" charset="0"/>
                </a:rPr>
              </a:br>
              <a:r>
                <a:rPr lang="en-US" sz="2744" kern="0" spc="0">
                  <a:gradFill>
                    <a:gsLst>
                      <a:gs pos="78761">
                        <a:srgbClr val="FFFFFF"/>
                      </a:gs>
                      <a:gs pos="0">
                        <a:srgbClr val="FFFFFF"/>
                      </a:gs>
                    </a:gsLst>
                    <a:lin ang="5400000" scaled="0"/>
                  </a:gradFill>
                  <a:latin typeface="Segoe UI Semibold" panose="020B0702040204020203" pitchFamily="34" charset="0"/>
                  <a:cs typeface="Segoe UI Semibold" panose="020B0702040204020203" pitchFamily="34" charset="0"/>
                </a:rPr>
                <a:t>portal</a:t>
              </a:r>
            </a:p>
          </p:txBody>
        </p:sp>
      </p:grpSp>
      <p:grpSp>
        <p:nvGrpSpPr>
          <p:cNvPr id="6" name="Group 5">
            <a:extLst>
              <a:ext uri="{FF2B5EF4-FFF2-40B4-BE49-F238E27FC236}">
                <a16:creationId xmlns:a16="http://schemas.microsoft.com/office/drawing/2014/main" id="{03C62B0A-354A-4676-B71D-96AB8B99A773}"/>
              </a:ext>
            </a:extLst>
          </p:cNvPr>
          <p:cNvGrpSpPr/>
          <p:nvPr/>
        </p:nvGrpSpPr>
        <p:grpSpPr>
          <a:xfrm>
            <a:off x="4425652" y="4000990"/>
            <a:ext cx="646774" cy="646774"/>
            <a:chOff x="5504716" y="3874058"/>
            <a:chExt cx="599922" cy="599922"/>
          </a:xfrm>
        </p:grpSpPr>
        <p:sp>
          <p:nvSpPr>
            <p:cNvPr id="45" name="Oval 44">
              <a:extLst>
                <a:ext uri="{FF2B5EF4-FFF2-40B4-BE49-F238E27FC236}">
                  <a16:creationId xmlns:a16="http://schemas.microsoft.com/office/drawing/2014/main" id="{3CFDDF8B-5104-4988-8546-B50E8A7FEB25}"/>
                </a:ext>
              </a:extLst>
            </p:cNvPr>
            <p:cNvSpPr/>
            <p:nvPr/>
          </p:nvSpPr>
          <p:spPr bwMode="auto">
            <a:xfrm>
              <a:off x="5504716" y="3874058"/>
              <a:ext cx="599922" cy="5999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Freeform 96" title="Icon of a gear with a wrench">
              <a:extLst>
                <a:ext uri="{FF2B5EF4-FFF2-40B4-BE49-F238E27FC236}">
                  <a16:creationId xmlns:a16="http://schemas.microsoft.com/office/drawing/2014/main" id="{2419C3BA-ED82-484A-AABA-AF37FAEB9A2E}"/>
                </a:ext>
              </a:extLst>
            </p:cNvPr>
            <p:cNvSpPr>
              <a:spLocks noChangeAspect="1" noEditPoints="1"/>
            </p:cNvSpPr>
            <p:nvPr/>
          </p:nvSpPr>
          <p:spPr bwMode="auto">
            <a:xfrm>
              <a:off x="5606059" y="3991139"/>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7" tIns="44802" rIns="89607" bIns="44802" numCol="1" anchor="t" anchorCtr="0" compatLnSpc="1">
              <a:prstTxWarp prst="textNoShape">
                <a:avLst/>
              </a:prstTxWarp>
            </a:bodyPr>
            <a:lstStyle/>
            <a:p>
              <a:pPr defTabSz="914093">
                <a:defRPr/>
              </a:pPr>
              <a:endParaRPr lang="en-US" sz="882">
                <a:gradFill>
                  <a:gsLst>
                    <a:gs pos="0">
                      <a:srgbClr val="505050"/>
                    </a:gs>
                    <a:gs pos="100000">
                      <a:srgbClr val="505050"/>
                    </a:gs>
                  </a:gsLst>
                  <a:lin ang="5400000" scaled="1"/>
                </a:gradFill>
                <a:latin typeface="Segoe UI Semilight"/>
              </a:endParaRPr>
            </a:p>
          </p:txBody>
        </p:sp>
      </p:grpSp>
      <p:cxnSp>
        <p:nvCxnSpPr>
          <p:cNvPr id="66" name="Straight Connector 65">
            <a:extLst>
              <a:ext uri="{FF2B5EF4-FFF2-40B4-BE49-F238E27FC236}">
                <a16:creationId xmlns:a16="http://schemas.microsoft.com/office/drawing/2014/main" id="{94D5FC08-6351-4B6A-8C0B-7EDEEC5EB12E}"/>
              </a:ext>
            </a:extLst>
          </p:cNvPr>
          <p:cNvCxnSpPr>
            <a:cxnSpLocks/>
          </p:cNvCxnSpPr>
          <p:nvPr/>
        </p:nvCxnSpPr>
        <p:spPr>
          <a:xfrm flipH="1">
            <a:off x="4056335" y="4413228"/>
            <a:ext cx="302768" cy="195019"/>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8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1.99132E-6 -1.15297E-6 L 1.99132E-6 0.04585 " pathEditMode="relative" rAng="0" ptsTypes="AA">
                                      <p:cBhvr>
                                        <p:cTn id="9" dur="500" spd="-100000" fill="hold"/>
                                        <p:tgtEl>
                                          <p:spTgt spid="55"/>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1"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8)">
                                      <p:cBhvr>
                                        <p:cTn id="17" dur="500"/>
                                        <p:tgtEl>
                                          <p:spTgt spid="63"/>
                                        </p:tgtEl>
                                      </p:cBhvr>
                                    </p:animEffect>
                                  </p:childTnLst>
                                </p:cTn>
                              </p:par>
                              <p:par>
                                <p:cTn id="18" presetID="23" presetClass="entr" presetSubtype="27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strVal val="2/3*#ppt_w"/>
                                          </p:val>
                                        </p:tav>
                                        <p:tav tm="100000">
                                          <p:val>
                                            <p:strVal val="#ppt_w"/>
                                          </p:val>
                                        </p:tav>
                                      </p:tavLst>
                                    </p:anim>
                                    <p:anim calcmode="lin" valueType="num">
                                      <p:cBhvr>
                                        <p:cTn id="21" dur="500" fill="hold"/>
                                        <p:tgtEl>
                                          <p:spTgt spid="40"/>
                                        </p:tgtEl>
                                        <p:attrNameLst>
                                          <p:attrName>ppt_h</p:attrName>
                                        </p:attrNameLst>
                                      </p:cBhvr>
                                      <p:tavLst>
                                        <p:tav tm="0">
                                          <p:val>
                                            <p:strVal val="2/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2/3*#ppt_w"/>
                                          </p:val>
                                        </p:tav>
                                        <p:tav tm="100000">
                                          <p:val>
                                            <p:strVal val="#ppt_w"/>
                                          </p:val>
                                        </p:tav>
                                      </p:tavLst>
                                    </p:anim>
                                    <p:anim calcmode="lin" valueType="num">
                                      <p:cBhvr>
                                        <p:cTn id="25" dur="500" fill="hold"/>
                                        <p:tgtEl>
                                          <p:spTgt spid="5"/>
                                        </p:tgtEl>
                                        <p:attrNameLst>
                                          <p:attrName>ppt_h</p:attrName>
                                        </p:attrNameLst>
                                      </p:cBhvr>
                                      <p:tavLst>
                                        <p:tav tm="0">
                                          <p:val>
                                            <p:strVal val="2/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strVal val="2/3*#ppt_w"/>
                                          </p:val>
                                        </p:tav>
                                        <p:tav tm="100000">
                                          <p:val>
                                            <p:strVal val="#ppt_w"/>
                                          </p:val>
                                        </p:tav>
                                      </p:tavLst>
                                    </p:anim>
                                    <p:anim calcmode="lin" valueType="num">
                                      <p:cBhvr>
                                        <p:cTn id="29" dur="500" fill="hold"/>
                                        <p:tgtEl>
                                          <p:spTgt spid="27"/>
                                        </p:tgtEl>
                                        <p:attrNameLst>
                                          <p:attrName>ppt_h</p:attrName>
                                        </p:attrNameLst>
                                      </p:cBhvr>
                                      <p:tavLst>
                                        <p:tav tm="0">
                                          <p:val>
                                            <p:strVal val="2/3*#ppt_h"/>
                                          </p:val>
                                        </p:tav>
                                        <p:tav tm="100000">
                                          <p:val>
                                            <p:strVal val="#ppt_h"/>
                                          </p:val>
                                        </p:tav>
                                      </p:tavLst>
                                    </p:anim>
                                  </p:childTnLst>
                                </p:cTn>
                              </p:par>
                              <p:par>
                                <p:cTn id="30" presetID="23" presetClass="entr" presetSubtype="27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par>
                                <p:cTn id="34" presetID="21" presetClass="entr" presetSubtype="8" fill="hold" grpId="0" nodeType="with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wheel(8)">
                                      <p:cBhvr>
                                        <p:cTn id="36" dur="500"/>
                                        <p:tgtEl>
                                          <p:spTgt spid="71"/>
                                        </p:tgtEl>
                                      </p:cBhvr>
                                    </p:animEffect>
                                  </p:childTnLst>
                                </p:cTn>
                              </p:par>
                              <p:par>
                                <p:cTn id="37" presetID="23" presetClass="entr" presetSubtype="272"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strVal val="2/3*#ppt_w"/>
                                          </p:val>
                                        </p:tav>
                                        <p:tav tm="100000">
                                          <p:val>
                                            <p:strVal val="#ppt_w"/>
                                          </p:val>
                                        </p:tav>
                                      </p:tavLst>
                                    </p:anim>
                                    <p:anim calcmode="lin" valueType="num">
                                      <p:cBhvr>
                                        <p:cTn id="40" dur="500" fill="hold"/>
                                        <p:tgtEl>
                                          <p:spTgt spid="11"/>
                                        </p:tgtEl>
                                        <p:attrNameLst>
                                          <p:attrName>ppt_h</p:attrName>
                                        </p:attrNameLst>
                                      </p:cBhvr>
                                      <p:tavLst>
                                        <p:tav tm="0">
                                          <p:val>
                                            <p:strVal val="2/3*#ppt_h"/>
                                          </p:val>
                                        </p:tav>
                                        <p:tav tm="100000">
                                          <p:val>
                                            <p:strVal val="#ppt_h"/>
                                          </p:val>
                                        </p:tav>
                                      </p:tavLst>
                                    </p:anim>
                                  </p:childTnLst>
                                </p:cTn>
                              </p:par>
                              <p:par>
                                <p:cTn id="41" presetID="23" presetClass="entr" presetSubtype="272"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strVal val="2/3*#ppt_w"/>
                                          </p:val>
                                        </p:tav>
                                        <p:tav tm="100000">
                                          <p:val>
                                            <p:strVal val="#ppt_w"/>
                                          </p:val>
                                        </p:tav>
                                      </p:tavLst>
                                    </p:anim>
                                    <p:anim calcmode="lin" valueType="num">
                                      <p:cBhvr>
                                        <p:cTn id="44" dur="500" fill="hold"/>
                                        <p:tgtEl>
                                          <p:spTgt spid="8"/>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strVal val="2/3*#ppt_w"/>
                                          </p:val>
                                        </p:tav>
                                        <p:tav tm="100000">
                                          <p:val>
                                            <p:strVal val="#ppt_w"/>
                                          </p:val>
                                        </p:tav>
                                      </p:tavLst>
                                    </p:anim>
                                    <p:anim calcmode="lin" valueType="num">
                                      <p:cBhvr>
                                        <p:cTn id="48" dur="500" fill="hold"/>
                                        <p:tgtEl>
                                          <p:spTgt spid="9"/>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500" fill="hold"/>
                                        <p:tgtEl>
                                          <p:spTgt spid="10"/>
                                        </p:tgtEl>
                                        <p:attrNameLst>
                                          <p:attrName>ppt_w</p:attrName>
                                        </p:attrNameLst>
                                      </p:cBhvr>
                                      <p:tavLst>
                                        <p:tav tm="0">
                                          <p:val>
                                            <p:strVal val="2/3*#ppt_w"/>
                                          </p:val>
                                        </p:tav>
                                        <p:tav tm="100000">
                                          <p:val>
                                            <p:strVal val="#ppt_w"/>
                                          </p:val>
                                        </p:tav>
                                      </p:tavLst>
                                    </p:anim>
                                    <p:anim calcmode="lin" valueType="num">
                                      <p:cBhvr>
                                        <p:cTn id="52" dur="500" fill="hold"/>
                                        <p:tgtEl>
                                          <p:spTgt spid="10"/>
                                        </p:tgtEl>
                                        <p:attrNameLst>
                                          <p:attrName>ppt_h</p:attrName>
                                        </p:attrNameLst>
                                      </p:cBhvr>
                                      <p:tavLst>
                                        <p:tav tm="0">
                                          <p:val>
                                            <p:strVal val="2/3*#ppt_h"/>
                                          </p:val>
                                        </p:tav>
                                        <p:tav tm="100000">
                                          <p:val>
                                            <p:strVal val="#ppt_h"/>
                                          </p:val>
                                        </p:tav>
                                      </p:tavLst>
                                    </p:anim>
                                  </p:childTnLst>
                                </p:cTn>
                              </p:par>
                              <p:par>
                                <p:cTn id="53" presetID="22" presetClass="entr" presetSubtype="2"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wipe(right)">
                                      <p:cBhvr>
                                        <p:cTn id="55" dur="500"/>
                                        <p:tgtEl>
                                          <p:spTgt spid="53"/>
                                        </p:tgtEl>
                                      </p:cBhvr>
                                    </p:animEffect>
                                  </p:childTnLst>
                                </p:cTn>
                              </p:par>
                              <p:par>
                                <p:cTn id="56" presetID="22" presetClass="entr" presetSubtype="8" fill="hold"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left)">
                                      <p:cBhvr>
                                        <p:cTn id="58" dur="500"/>
                                        <p:tgtEl>
                                          <p:spTgt spid="51"/>
                                        </p:tgtEl>
                                      </p:cBhvr>
                                    </p:animEffect>
                                  </p:childTnLst>
                                </p:cTn>
                              </p:par>
                              <p:par>
                                <p:cTn id="59" presetID="22" presetClass="entr" presetSubtype="8" fill="hold" nodeType="withEffect">
                                  <p:stCondLst>
                                    <p:cond delay="0"/>
                                  </p:stCondLst>
                                  <p:childTnLst>
                                    <p:set>
                                      <p:cBhvr>
                                        <p:cTn id="60" dur="1" fill="hold">
                                          <p:stCondLst>
                                            <p:cond delay="0"/>
                                          </p:stCondLst>
                                        </p:cTn>
                                        <p:tgtEl>
                                          <p:spTgt spid="75"/>
                                        </p:tgtEl>
                                        <p:attrNameLst>
                                          <p:attrName>style.visibility</p:attrName>
                                        </p:attrNameLst>
                                      </p:cBhvr>
                                      <p:to>
                                        <p:strVal val="visible"/>
                                      </p:to>
                                    </p:set>
                                    <p:animEffect transition="in" filter="wipe(left)">
                                      <p:cBhvr>
                                        <p:cTn id="61" dur="500"/>
                                        <p:tgtEl>
                                          <p:spTgt spid="75"/>
                                        </p:tgtEl>
                                      </p:cBhvr>
                                    </p:animEffect>
                                  </p:childTnLst>
                                </p:cTn>
                              </p:par>
                              <p:par>
                                <p:cTn id="62" presetID="22" presetClass="entr" presetSubtype="1"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up)">
                                      <p:cBhvr>
                                        <p:cTn id="64" dur="500"/>
                                        <p:tgtEl>
                                          <p:spTgt spid="58"/>
                                        </p:tgtEl>
                                      </p:cBhvr>
                                    </p:animEffect>
                                  </p:childTnLst>
                                </p:cTn>
                              </p:par>
                              <p:par>
                                <p:cTn id="65" presetID="23" presetClass="entr" presetSubtype="272"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p:cTn id="67" dur="500" fill="hold"/>
                                        <p:tgtEl>
                                          <p:spTgt spid="7"/>
                                        </p:tgtEl>
                                        <p:attrNameLst>
                                          <p:attrName>ppt_w</p:attrName>
                                        </p:attrNameLst>
                                      </p:cBhvr>
                                      <p:tavLst>
                                        <p:tav tm="0">
                                          <p:val>
                                            <p:strVal val="2/3*#ppt_w"/>
                                          </p:val>
                                        </p:tav>
                                        <p:tav tm="100000">
                                          <p:val>
                                            <p:strVal val="#ppt_w"/>
                                          </p:val>
                                        </p:tav>
                                      </p:tavLst>
                                    </p:anim>
                                    <p:anim calcmode="lin" valueType="num">
                                      <p:cBhvr>
                                        <p:cTn id="68" dur="500" fill="hold"/>
                                        <p:tgtEl>
                                          <p:spTgt spid="7"/>
                                        </p:tgtEl>
                                        <p:attrNameLst>
                                          <p:attrName>ppt_h</p:attrName>
                                        </p:attrNameLst>
                                      </p:cBhvr>
                                      <p:tavLst>
                                        <p:tav tm="0">
                                          <p:val>
                                            <p:strVal val="2/3*#ppt_h"/>
                                          </p:val>
                                        </p:tav>
                                        <p:tav tm="100000">
                                          <p:val>
                                            <p:strVal val="#ppt_h"/>
                                          </p:val>
                                        </p:tav>
                                      </p:tavLst>
                                    </p:anim>
                                  </p:childTnLst>
                                </p:cTn>
                              </p:par>
                              <p:par>
                                <p:cTn id="69" presetID="23" presetClass="entr" presetSubtype="272" fill="hold"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p:cTn id="71" dur="500" fill="hold"/>
                                        <p:tgtEl>
                                          <p:spTgt spid="6"/>
                                        </p:tgtEl>
                                        <p:attrNameLst>
                                          <p:attrName>ppt_w</p:attrName>
                                        </p:attrNameLst>
                                      </p:cBhvr>
                                      <p:tavLst>
                                        <p:tav tm="0">
                                          <p:val>
                                            <p:strVal val="2/3*#ppt_w"/>
                                          </p:val>
                                        </p:tav>
                                        <p:tav tm="100000">
                                          <p:val>
                                            <p:strVal val="#ppt_w"/>
                                          </p:val>
                                        </p:tav>
                                      </p:tavLst>
                                    </p:anim>
                                    <p:anim calcmode="lin" valueType="num">
                                      <p:cBhvr>
                                        <p:cTn id="72" dur="500" fill="hold"/>
                                        <p:tgtEl>
                                          <p:spTgt spid="6"/>
                                        </p:tgtEl>
                                        <p:attrNameLst>
                                          <p:attrName>ppt_h</p:attrName>
                                        </p:attrNameLst>
                                      </p:cBhvr>
                                      <p:tavLst>
                                        <p:tav tm="0">
                                          <p:val>
                                            <p:strVal val="2/3*#ppt_h"/>
                                          </p:val>
                                        </p:tav>
                                        <p:tav tm="100000">
                                          <p:val>
                                            <p:strVal val="#ppt_h"/>
                                          </p:val>
                                        </p:tav>
                                      </p:tavLst>
                                    </p:anim>
                                  </p:childTnLst>
                                </p:cTn>
                              </p:par>
                              <p:par>
                                <p:cTn id="73" presetID="22" presetClass="entr" presetSubtype="8" fill="hold" nodeType="with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55" grpId="0"/>
      <p:bldP spid="55"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GA</a:t>
            </a:r>
          </a:p>
          <a:p>
            <a:r>
              <a:rPr lang="en-US" dirty="0"/>
              <a:t>Update ETA</a:t>
            </a:r>
          </a:p>
          <a:p>
            <a:r>
              <a:rPr lang="en-US" dirty="0"/>
              <a:t>Q3 CY18</a:t>
            </a:r>
          </a:p>
        </p:txBody>
      </p:sp>
      <p:sp>
        <p:nvSpPr>
          <p:cNvPr id="3" name="Title 2"/>
          <p:cNvSpPr>
            <a:spLocks noGrp="1"/>
          </p:cNvSpPr>
          <p:nvPr>
            <p:ph type="title"/>
          </p:nvPr>
        </p:nvSpPr>
        <p:spPr/>
        <p:txBody>
          <a:bodyPr/>
          <a:lstStyle/>
          <a:p>
            <a:r>
              <a:rPr lang="en-US"/>
              <a:t>Azure Cloud Shell</a:t>
            </a:r>
            <a:endParaRPr lang="en-US" sz="1999"/>
          </a:p>
        </p:txBody>
      </p:sp>
      <p:sp>
        <p:nvSpPr>
          <p:cNvPr id="4" name="Text Placeholder 3"/>
          <p:cNvSpPr>
            <a:spLocks noGrp="1"/>
          </p:cNvSpPr>
          <p:nvPr>
            <p:ph type="body" sz="quarter" idx="10"/>
          </p:nvPr>
        </p:nvSpPr>
        <p:spPr>
          <a:xfrm>
            <a:off x="426312" y="1197075"/>
            <a:ext cx="3839682" cy="3843128"/>
          </a:xfrm>
        </p:spPr>
        <p:txBody>
          <a:bodyPr vert="horz" wrap="square" lIns="0" tIns="91416" rIns="146266" bIns="91416" rtlCol="0" anchor="t">
            <a:spAutoFit/>
          </a:bodyPr>
          <a:lstStyle/>
          <a:p>
            <a:pPr>
              <a:spcBef>
                <a:spcPts val="600"/>
              </a:spcBef>
            </a:pPr>
            <a:r>
              <a:rPr lang="en-US" sz="1200" dirty="0"/>
              <a:t>An interactive, browser-accessible shell for managing Azure resources. </a:t>
            </a:r>
          </a:p>
          <a:p>
            <a:pPr marL="231705" lvl="1" indent="-231705">
              <a:spcBef>
                <a:spcPts val="1200"/>
              </a:spcBef>
              <a:buClr>
                <a:schemeClr val="tx2"/>
              </a:buClr>
              <a:buSzPct val="100000"/>
              <a:buFont typeface="Arial" panose="020B0604020202020204" pitchFamily="34" charset="0"/>
              <a:buChar char="•"/>
            </a:pPr>
            <a:r>
              <a:rPr lang="en-US" sz="1200" dirty="0">
                <a:solidFill>
                  <a:schemeClr val="tx1"/>
                </a:solidFill>
              </a:rPr>
              <a:t>Get authenticated shell access to Azure from virtually anywhere</a:t>
            </a:r>
          </a:p>
          <a:p>
            <a:pPr marL="231705" lvl="1" indent="-231705">
              <a:spcBef>
                <a:spcPts val="1200"/>
              </a:spcBef>
              <a:buClr>
                <a:schemeClr val="tx2"/>
              </a:buClr>
              <a:buSzPct val="100000"/>
              <a:buFont typeface="Arial" panose="020B0604020202020204" pitchFamily="34" charset="0"/>
              <a:buChar char="•"/>
            </a:pPr>
            <a:r>
              <a:rPr lang="en-US" sz="1200" dirty="0">
                <a:solidFill>
                  <a:schemeClr val="tx1"/>
                </a:solidFill>
              </a:rPr>
              <a:t>Use common tools and programming languages in a shell that’s updated and maintained by Microsoft</a:t>
            </a:r>
          </a:p>
          <a:p>
            <a:pPr marL="231705" lvl="1" indent="-231705">
              <a:spcBef>
                <a:spcPts val="1200"/>
              </a:spcBef>
              <a:buClr>
                <a:schemeClr val="tx2"/>
              </a:buClr>
              <a:buSzPct val="100000"/>
              <a:buFont typeface="Arial" panose="020B0604020202020204" pitchFamily="34" charset="0"/>
              <a:buChar char="•"/>
            </a:pPr>
            <a:r>
              <a:rPr lang="en-US" sz="1200" dirty="0">
                <a:solidFill>
                  <a:schemeClr val="tx1"/>
                </a:solidFill>
              </a:rPr>
              <a:t>Persist your files across sessions in attached </a:t>
            </a:r>
            <a:br>
              <a:rPr lang="en-US" sz="1200" dirty="0">
                <a:solidFill>
                  <a:schemeClr val="tx1"/>
                </a:solidFill>
              </a:rPr>
            </a:br>
            <a:r>
              <a:rPr lang="en-US" sz="1200" dirty="0">
                <a:solidFill>
                  <a:schemeClr val="tx1"/>
                </a:solidFill>
              </a:rPr>
              <a:t>Azure files</a:t>
            </a:r>
          </a:p>
          <a:p>
            <a:pPr>
              <a:spcBef>
                <a:spcPts val="600"/>
              </a:spcBef>
            </a:pPr>
            <a:r>
              <a:rPr lang="en-US" sz="1200" dirty="0"/>
              <a:t>Linux users can opt for a Bash experience, while Windows users can opt for PowerShell</a:t>
            </a:r>
          </a:p>
          <a:p>
            <a:pPr>
              <a:spcBef>
                <a:spcPts val="600"/>
              </a:spcBef>
            </a:pPr>
            <a:r>
              <a:rPr lang="en-US" sz="1200" dirty="0"/>
              <a:t>Comparable to Google Cloud Shell; no parallel in AWS</a:t>
            </a:r>
          </a:p>
          <a:p>
            <a:pPr>
              <a:spcBef>
                <a:spcPts val="600"/>
              </a:spcBef>
            </a:pPr>
            <a:r>
              <a:rPr lang="en-US" sz="1200" dirty="0">
                <a:latin typeface="Segoe UI Semibold" panose="020B0702040204020203" pitchFamily="34" charset="0"/>
                <a:cs typeface="Segoe UI Semibold" panose="020B0702040204020203" pitchFamily="34" charset="0"/>
              </a:rPr>
              <a:t>Upcoming milestones: </a:t>
            </a:r>
          </a:p>
          <a:p>
            <a:pPr marL="285664" indent="-285664">
              <a:spcBef>
                <a:spcPts val="600"/>
              </a:spcBef>
              <a:buFontTx/>
              <a:buChar char="-"/>
            </a:pPr>
            <a:r>
              <a:rPr lang="en-US" sz="1200" dirty="0"/>
              <a:t>PowerShell GA in Q3 CY18</a:t>
            </a:r>
          </a:p>
          <a:p>
            <a:pPr>
              <a:spcBef>
                <a:spcPts val="600"/>
              </a:spcBef>
            </a:pPr>
            <a:r>
              <a:rPr lang="en-US" sz="1200" dirty="0">
                <a:latin typeface="Segoe UI Semibold" panose="020B0702040204020203" pitchFamily="34" charset="0"/>
                <a:cs typeface="Segoe UI Semibold" panose="020B0702040204020203" pitchFamily="34" charset="0"/>
              </a:rPr>
              <a:t>Upcoming major features:</a:t>
            </a:r>
          </a:p>
          <a:p>
            <a:pPr marL="285664" indent="-285664">
              <a:spcBef>
                <a:spcPts val="600"/>
              </a:spcBef>
              <a:buFontTx/>
              <a:buChar char="-"/>
            </a:pPr>
            <a:r>
              <a:rPr lang="en-US" sz="1200" dirty="0"/>
              <a:t>File system integration</a:t>
            </a:r>
          </a:p>
          <a:p>
            <a:pPr marL="285664" indent="-285664">
              <a:spcBef>
                <a:spcPts val="600"/>
              </a:spcBef>
              <a:buFontTx/>
              <a:buChar char="-"/>
            </a:pPr>
            <a:r>
              <a:rPr lang="en-US" sz="1200" dirty="0"/>
              <a:t>CMD passing integration </a:t>
            </a:r>
          </a:p>
        </p:txBody>
      </p:sp>
      <p:sp>
        <p:nvSpPr>
          <p:cNvPr id="5" name="Text Placeholder 4"/>
          <p:cNvSpPr>
            <a:spLocks noGrp="1"/>
          </p:cNvSpPr>
          <p:nvPr>
            <p:ph type="body" sz="quarter" idx="11"/>
          </p:nvPr>
        </p:nvSpPr>
        <p:spPr>
          <a:xfrm>
            <a:off x="426312" y="5665697"/>
            <a:ext cx="3779261" cy="837073"/>
          </a:xfrm>
        </p:spPr>
        <p:txBody>
          <a:bodyPr/>
          <a:lstStyle/>
          <a:p>
            <a:r>
              <a:rPr lang="en-US">
                <a:hlinkClick r:id="rId3"/>
              </a:rPr>
              <a:t>https://azure.microsoft.com/en-us/features/cloud-shell/</a:t>
            </a:r>
          </a:p>
          <a:p>
            <a:r>
              <a:rPr lang="en-US">
                <a:hlinkClick r:id="rId4"/>
              </a:rPr>
              <a:t>http://aka.ms/CloudShell</a:t>
            </a:r>
            <a:r>
              <a:rPr lang="en-US"/>
              <a:t> </a:t>
            </a:r>
          </a:p>
        </p:txBody>
      </p:sp>
      <p:pic>
        <p:nvPicPr>
          <p:cNvPr id="32" name="Picture 31">
            <a:extLst>
              <a:ext uri="{FF2B5EF4-FFF2-40B4-BE49-F238E27FC236}">
                <a16:creationId xmlns:a16="http://schemas.microsoft.com/office/drawing/2014/main" id="{A9B6EA65-0477-44E9-B02A-870C574DC74E}"/>
              </a:ext>
            </a:extLst>
          </p:cNvPr>
          <p:cNvPicPr>
            <a:picLocks noChangeAspect="1"/>
          </p:cNvPicPr>
          <p:nvPr/>
        </p:nvPicPr>
        <p:blipFill>
          <a:blip r:embed="rId5"/>
          <a:stretch>
            <a:fillRect/>
          </a:stretch>
        </p:blipFill>
        <p:spPr>
          <a:xfrm>
            <a:off x="4344031" y="1709068"/>
            <a:ext cx="5549841" cy="3301422"/>
          </a:xfrm>
          <a:prstGeom prst="rect">
            <a:avLst/>
          </a:prstGeom>
          <a:ln>
            <a:solidFill>
              <a:schemeClr val="bg2">
                <a:lumMod val="75000"/>
              </a:schemeClr>
            </a:solidFill>
          </a:ln>
        </p:spPr>
      </p:pic>
      <p:pic>
        <p:nvPicPr>
          <p:cNvPr id="34" name="Picture 33" descr="87f9435b-0cde-4a04-9bbb-8b0aeb5a76d1@namprd03">
            <a:extLst>
              <a:ext uri="{FF2B5EF4-FFF2-40B4-BE49-F238E27FC236}">
                <a16:creationId xmlns:a16="http://schemas.microsoft.com/office/drawing/2014/main" id="{648A0FA0-9395-4598-99BB-34A2D4A9C2C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090868" y="1701053"/>
            <a:ext cx="1868228" cy="3317452"/>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35" name="Picture 34" descr="A picture containing thing&#10;&#10;Description generated with high confidence">
            <a:extLst>
              <a:ext uri="{FF2B5EF4-FFF2-40B4-BE49-F238E27FC236}">
                <a16:creationId xmlns:a16="http://schemas.microsoft.com/office/drawing/2014/main" id="{C2E98C07-CDCD-4B16-9230-6E2A386A74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05863" y="5301582"/>
            <a:ext cx="1196696" cy="814079"/>
          </a:xfrm>
          <a:prstGeom prst="rect">
            <a:avLst/>
          </a:prstGeom>
        </p:spPr>
      </p:pic>
      <p:sp>
        <p:nvSpPr>
          <p:cNvPr id="36" name="TextBox 11">
            <a:extLst>
              <a:ext uri="{FF2B5EF4-FFF2-40B4-BE49-F238E27FC236}">
                <a16:creationId xmlns:a16="http://schemas.microsoft.com/office/drawing/2014/main" id="{6CB861A7-2D60-4081-85A3-EB4EE852A37F}"/>
              </a:ext>
            </a:extLst>
          </p:cNvPr>
          <p:cNvSpPr txBox="1"/>
          <p:nvPr/>
        </p:nvSpPr>
        <p:spPr>
          <a:xfrm>
            <a:off x="4306371" y="1223688"/>
            <a:ext cx="2103233" cy="516930"/>
          </a:xfrm>
          <a:prstGeom prst="rect">
            <a:avLst/>
          </a:prstGeom>
          <a:noFill/>
        </p:spPr>
        <p:txBody>
          <a:bodyPr wrap="none" lIns="182832" tIns="146266" rIns="182832" bIns="14626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lnSpc>
                <a:spcPct val="90000"/>
              </a:lnSpc>
              <a:spcAft>
                <a:spcPts val="600"/>
              </a:spcAft>
              <a:defRPr/>
            </a:pPr>
            <a:r>
              <a:rPr lang="en-US" sz="1600">
                <a:solidFill>
                  <a:prstClr val="black"/>
                </a:solidFill>
                <a:latin typeface="Segoe UI"/>
              </a:rPr>
              <a:t>In the Azure portal:</a:t>
            </a:r>
          </a:p>
        </p:txBody>
      </p:sp>
      <p:sp>
        <p:nvSpPr>
          <p:cNvPr id="37" name="TextBox 14">
            <a:extLst>
              <a:ext uri="{FF2B5EF4-FFF2-40B4-BE49-F238E27FC236}">
                <a16:creationId xmlns:a16="http://schemas.microsoft.com/office/drawing/2014/main" id="{5D610FEC-CFBB-4AFD-B1D2-123295873BAC}"/>
              </a:ext>
            </a:extLst>
          </p:cNvPr>
          <p:cNvSpPr txBox="1"/>
          <p:nvPr/>
        </p:nvSpPr>
        <p:spPr>
          <a:xfrm>
            <a:off x="9934248" y="1260967"/>
            <a:ext cx="2011886" cy="516930"/>
          </a:xfrm>
          <a:prstGeom prst="rect">
            <a:avLst/>
          </a:prstGeom>
          <a:noFill/>
        </p:spPr>
        <p:txBody>
          <a:bodyPr wrap="none" lIns="182832" tIns="146266" rIns="182832" bIns="14626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lnSpc>
                <a:spcPct val="90000"/>
              </a:lnSpc>
              <a:spcAft>
                <a:spcPts val="600"/>
              </a:spcAft>
              <a:defRPr/>
            </a:pPr>
            <a:r>
              <a:rPr lang="en-US" sz="1600">
                <a:solidFill>
                  <a:prstClr val="black"/>
                </a:solidFill>
                <a:latin typeface="Segoe UI"/>
              </a:rPr>
              <a:t>In the mobile app:</a:t>
            </a:r>
          </a:p>
        </p:txBody>
      </p:sp>
      <p:grpSp>
        <p:nvGrpSpPr>
          <p:cNvPr id="62" name="Group 61">
            <a:extLst>
              <a:ext uri="{FF2B5EF4-FFF2-40B4-BE49-F238E27FC236}">
                <a16:creationId xmlns:a16="http://schemas.microsoft.com/office/drawing/2014/main" id="{D240F1F4-C26D-46DB-96F7-8B58162F5A63}"/>
              </a:ext>
            </a:extLst>
          </p:cNvPr>
          <p:cNvGrpSpPr/>
          <p:nvPr/>
        </p:nvGrpSpPr>
        <p:grpSpPr>
          <a:xfrm>
            <a:off x="10178766" y="6526580"/>
            <a:ext cx="1804262" cy="337991"/>
            <a:chOff x="10181418" y="6298727"/>
            <a:chExt cx="1804732" cy="338079"/>
          </a:xfrm>
        </p:grpSpPr>
        <p:grpSp>
          <p:nvGrpSpPr>
            <p:cNvPr id="63" name="Group 62">
              <a:extLst>
                <a:ext uri="{FF2B5EF4-FFF2-40B4-BE49-F238E27FC236}">
                  <a16:creationId xmlns:a16="http://schemas.microsoft.com/office/drawing/2014/main" id="{544FD398-4B3F-4988-AF1D-5CF60A8105C3}"/>
                </a:ext>
              </a:extLst>
            </p:cNvPr>
            <p:cNvGrpSpPr/>
            <p:nvPr/>
          </p:nvGrpSpPr>
          <p:grpSpPr>
            <a:xfrm>
              <a:off x="10181418" y="6299980"/>
              <a:ext cx="336826" cy="336826"/>
              <a:chOff x="10151852" y="440684"/>
              <a:chExt cx="336826" cy="336826"/>
            </a:xfrm>
          </p:grpSpPr>
          <p:grpSp>
            <p:nvGrpSpPr>
              <p:cNvPr id="71" name="Group 70">
                <a:extLst>
                  <a:ext uri="{FF2B5EF4-FFF2-40B4-BE49-F238E27FC236}">
                    <a16:creationId xmlns:a16="http://schemas.microsoft.com/office/drawing/2014/main" id="{C277B061-0FD7-4F69-AD75-EF35AF0F8559}"/>
                  </a:ext>
                </a:extLst>
              </p:cNvPr>
              <p:cNvGrpSpPr/>
              <p:nvPr/>
            </p:nvGrpSpPr>
            <p:grpSpPr>
              <a:xfrm>
                <a:off x="10151853" y="609097"/>
                <a:ext cx="336825" cy="0"/>
                <a:chOff x="10151852" y="593763"/>
                <a:chExt cx="336825" cy="0"/>
              </a:xfrm>
            </p:grpSpPr>
            <p:cxnSp>
              <p:nvCxnSpPr>
                <p:cNvPr id="84" name="Straight Connector 83">
                  <a:extLst>
                    <a:ext uri="{FF2B5EF4-FFF2-40B4-BE49-F238E27FC236}">
                      <a16:creationId xmlns:a16="http://schemas.microsoft.com/office/drawing/2014/main" id="{87F90C77-C594-4539-8D18-F8ECC64D4DA2}"/>
                    </a:ext>
                  </a:extLst>
                </p:cNvPr>
                <p:cNvCxnSpPr>
                  <a:cxnSpLocks/>
                </p:cNvCxnSpPr>
                <p:nvPr/>
              </p:nvCxnSpPr>
              <p:spPr>
                <a:xfrm>
                  <a:off x="10151852" y="593763"/>
                  <a:ext cx="4321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5" name="Straight Connector 84">
                  <a:extLst>
                    <a:ext uri="{FF2B5EF4-FFF2-40B4-BE49-F238E27FC236}">
                      <a16:creationId xmlns:a16="http://schemas.microsoft.com/office/drawing/2014/main" id="{D263C0AD-CB7B-4155-A23E-9AA99B7DA481}"/>
                    </a:ext>
                  </a:extLst>
                </p:cNvPr>
                <p:cNvCxnSpPr>
                  <a:cxnSpLocks/>
                </p:cNvCxnSpPr>
                <p:nvPr/>
              </p:nvCxnSpPr>
              <p:spPr>
                <a:xfrm>
                  <a:off x="10446523" y="593763"/>
                  <a:ext cx="4215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72" name="Group 71">
                <a:extLst>
                  <a:ext uri="{FF2B5EF4-FFF2-40B4-BE49-F238E27FC236}">
                    <a16:creationId xmlns:a16="http://schemas.microsoft.com/office/drawing/2014/main" id="{A3D20C90-847A-4B59-A27F-6CF68608581C}"/>
                  </a:ext>
                </a:extLst>
              </p:cNvPr>
              <p:cNvGrpSpPr/>
              <p:nvPr/>
            </p:nvGrpSpPr>
            <p:grpSpPr>
              <a:xfrm>
                <a:off x="10321269" y="440684"/>
                <a:ext cx="0" cy="336826"/>
                <a:chOff x="10320265" y="423863"/>
                <a:chExt cx="0" cy="336826"/>
              </a:xfrm>
            </p:grpSpPr>
            <p:cxnSp>
              <p:nvCxnSpPr>
                <p:cNvPr id="81" name="Straight Connector 80">
                  <a:extLst>
                    <a:ext uri="{FF2B5EF4-FFF2-40B4-BE49-F238E27FC236}">
                      <a16:creationId xmlns:a16="http://schemas.microsoft.com/office/drawing/2014/main" id="{432C225F-2DE6-4BED-BD05-139AD43CF4C7}"/>
                    </a:ext>
                  </a:extLst>
                </p:cNvPr>
                <p:cNvCxnSpPr>
                  <a:cxnSpLocks/>
                </p:cNvCxnSpPr>
                <p:nvPr/>
              </p:nvCxnSpPr>
              <p:spPr>
                <a:xfrm>
                  <a:off x="10320265" y="718509"/>
                  <a:ext cx="0" cy="4218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2" name="Straight Connector 81">
                  <a:extLst>
                    <a:ext uri="{FF2B5EF4-FFF2-40B4-BE49-F238E27FC236}">
                      <a16:creationId xmlns:a16="http://schemas.microsoft.com/office/drawing/2014/main" id="{F4CCCB82-40D9-4482-9A7D-3786697FE379}"/>
                    </a:ext>
                  </a:extLst>
                </p:cNvPr>
                <p:cNvCxnSpPr>
                  <a:cxnSpLocks/>
                </p:cNvCxnSpPr>
                <p:nvPr/>
              </p:nvCxnSpPr>
              <p:spPr>
                <a:xfrm>
                  <a:off x="10320265" y="423863"/>
                  <a:ext cx="0" cy="3747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3" name="Straight Connector 82">
                  <a:extLst>
                    <a:ext uri="{FF2B5EF4-FFF2-40B4-BE49-F238E27FC236}">
                      <a16:creationId xmlns:a16="http://schemas.microsoft.com/office/drawing/2014/main" id="{279DED94-973B-41C5-B081-060EAAA3A079}"/>
                    </a:ext>
                  </a:extLst>
                </p:cNvPr>
                <p:cNvCxnSpPr>
                  <a:cxnSpLocks/>
                </p:cNvCxnSpPr>
                <p:nvPr/>
              </p:nvCxnSpPr>
              <p:spPr>
                <a:xfrm>
                  <a:off x="10320265" y="493719"/>
                  <a:ext cx="0" cy="9855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73" name="Group 72">
                <a:extLst>
                  <a:ext uri="{FF2B5EF4-FFF2-40B4-BE49-F238E27FC236}">
                    <a16:creationId xmlns:a16="http://schemas.microsoft.com/office/drawing/2014/main" id="{67674014-79DE-45F3-B7A1-31FBF3F4C8DC}"/>
                  </a:ext>
                </a:extLst>
              </p:cNvPr>
              <p:cNvGrpSpPr/>
              <p:nvPr/>
            </p:nvGrpSpPr>
            <p:grpSpPr>
              <a:xfrm rot="18900000">
                <a:off x="10158623" y="592084"/>
                <a:ext cx="323006" cy="34301"/>
                <a:chOff x="10158567" y="631983"/>
                <a:chExt cx="323006" cy="34301"/>
              </a:xfrm>
            </p:grpSpPr>
            <p:cxnSp>
              <p:nvCxnSpPr>
                <p:cNvPr id="79" name="Straight Connector 78">
                  <a:extLst>
                    <a:ext uri="{FF2B5EF4-FFF2-40B4-BE49-F238E27FC236}">
                      <a16:creationId xmlns:a16="http://schemas.microsoft.com/office/drawing/2014/main" id="{922DA609-B162-4BD1-806C-5E265BAC14FD}"/>
                    </a:ext>
                  </a:extLst>
                </p:cNvPr>
                <p:cNvCxnSpPr>
                  <a:cxnSpLocks/>
                </p:cNvCxnSpPr>
                <p:nvPr/>
              </p:nvCxnSpPr>
              <p:spPr>
                <a:xfrm rot="2700000" flipV="1">
                  <a:off x="10158567" y="632926"/>
                  <a:ext cx="32419" cy="32419"/>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0" name="Straight Connector 79">
                  <a:extLst>
                    <a:ext uri="{FF2B5EF4-FFF2-40B4-BE49-F238E27FC236}">
                      <a16:creationId xmlns:a16="http://schemas.microsoft.com/office/drawing/2014/main" id="{BCF7BE98-5279-4A89-ABDF-C20FADB16066}"/>
                    </a:ext>
                  </a:extLst>
                </p:cNvPr>
                <p:cNvCxnSpPr>
                  <a:cxnSpLocks/>
                </p:cNvCxnSpPr>
                <p:nvPr/>
              </p:nvCxnSpPr>
              <p:spPr>
                <a:xfrm rot="2700000" flipV="1">
                  <a:off x="10447272" y="631984"/>
                  <a:ext cx="34301" cy="3430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74" name="Group 73">
                <a:extLst>
                  <a:ext uri="{FF2B5EF4-FFF2-40B4-BE49-F238E27FC236}">
                    <a16:creationId xmlns:a16="http://schemas.microsoft.com/office/drawing/2014/main" id="{FFDC95AA-B82D-429A-AE93-D00BF2FECBB8}"/>
                  </a:ext>
                </a:extLst>
              </p:cNvPr>
              <p:cNvGrpSpPr/>
              <p:nvPr/>
            </p:nvGrpSpPr>
            <p:grpSpPr>
              <a:xfrm rot="2700000">
                <a:off x="10157934" y="587792"/>
                <a:ext cx="325375" cy="43317"/>
                <a:chOff x="10158080" y="627475"/>
                <a:chExt cx="325375" cy="43317"/>
              </a:xfrm>
            </p:grpSpPr>
            <p:cxnSp>
              <p:nvCxnSpPr>
                <p:cNvPr id="76" name="Straight Connector 75">
                  <a:extLst>
                    <a:ext uri="{FF2B5EF4-FFF2-40B4-BE49-F238E27FC236}">
                      <a16:creationId xmlns:a16="http://schemas.microsoft.com/office/drawing/2014/main" id="{E46ED6A0-39B8-4006-B577-5E991D0FB912}"/>
                    </a:ext>
                  </a:extLst>
                </p:cNvPr>
                <p:cNvCxnSpPr>
                  <a:cxnSpLocks/>
                </p:cNvCxnSpPr>
                <p:nvPr/>
              </p:nvCxnSpPr>
              <p:spPr>
                <a:xfrm rot="18900000">
                  <a:off x="10158080" y="634103"/>
                  <a:ext cx="30064" cy="30064"/>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7" name="Straight Connector 76">
                  <a:extLst>
                    <a:ext uri="{FF2B5EF4-FFF2-40B4-BE49-F238E27FC236}">
                      <a16:creationId xmlns:a16="http://schemas.microsoft.com/office/drawing/2014/main" id="{A84076C7-8527-406B-B6CB-BAFD4D4F9665}"/>
                    </a:ext>
                  </a:extLst>
                </p:cNvPr>
                <p:cNvCxnSpPr>
                  <a:cxnSpLocks/>
                </p:cNvCxnSpPr>
                <p:nvPr/>
              </p:nvCxnSpPr>
              <p:spPr>
                <a:xfrm rot="18900000">
                  <a:off x="10458240" y="636527"/>
                  <a:ext cx="25215" cy="2521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8" name="Straight Connector 77">
                  <a:extLst>
                    <a:ext uri="{FF2B5EF4-FFF2-40B4-BE49-F238E27FC236}">
                      <a16:creationId xmlns:a16="http://schemas.microsoft.com/office/drawing/2014/main" id="{1238665D-6A5D-4BA0-ADE3-3755344BF9D8}"/>
                    </a:ext>
                  </a:extLst>
                </p:cNvPr>
                <p:cNvCxnSpPr>
                  <a:cxnSpLocks/>
                </p:cNvCxnSpPr>
                <p:nvPr/>
              </p:nvCxnSpPr>
              <p:spPr>
                <a:xfrm rot="18900000">
                  <a:off x="10330653" y="627475"/>
                  <a:ext cx="43317" cy="43317"/>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5" name="Oval 74">
                <a:hlinkClick r:id="rId8" action="ppaction://hlinksldjump"/>
                <a:extLst>
                  <a:ext uri="{FF2B5EF4-FFF2-40B4-BE49-F238E27FC236}">
                    <a16:creationId xmlns:a16="http://schemas.microsoft.com/office/drawing/2014/main" id="{45D443B5-0CA7-48A1-AA5D-FC2769868AE6}"/>
                  </a:ext>
                </a:extLst>
              </p:cNvPr>
              <p:cNvSpPr/>
              <p:nvPr userDrawn="1"/>
            </p:nvSpPr>
            <p:spPr bwMode="auto">
              <a:xfrm>
                <a:off x="10151852" y="440684"/>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sp>
          <p:nvSpPr>
            <p:cNvPr id="64" name="Freeform 5">
              <a:hlinkClick r:id="" action="ppaction://hlinkshowjump?jump=previousslide"/>
              <a:extLst>
                <a:ext uri="{FF2B5EF4-FFF2-40B4-BE49-F238E27FC236}">
                  <a16:creationId xmlns:a16="http://schemas.microsoft.com/office/drawing/2014/main" id="{0F5A6EEB-541E-494B-85B4-01897C4DB6D3}"/>
                </a:ext>
              </a:extLst>
            </p:cNvPr>
            <p:cNvSpPr>
              <a:spLocks noEditPoints="1"/>
            </p:cNvSpPr>
            <p:nvPr/>
          </p:nvSpPr>
          <p:spPr bwMode="auto">
            <a:xfrm flipH="1">
              <a:off x="10670720"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sp>
          <p:nvSpPr>
            <p:cNvPr id="65" name="Freeform 5">
              <a:hlinkClick r:id="" action="ppaction://hlinkshowjump?jump=nextslide"/>
              <a:extLst>
                <a:ext uri="{FF2B5EF4-FFF2-40B4-BE49-F238E27FC236}">
                  <a16:creationId xmlns:a16="http://schemas.microsoft.com/office/drawing/2014/main" id="{B8490914-92ED-4753-9B76-799EC9FC8CC4}"/>
                </a:ext>
              </a:extLst>
            </p:cNvPr>
            <p:cNvSpPr>
              <a:spLocks noEditPoints="1"/>
            </p:cNvSpPr>
            <p:nvPr/>
          </p:nvSpPr>
          <p:spPr bwMode="auto">
            <a:xfrm>
              <a:off x="11649324"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nvGrpSpPr>
            <p:cNvPr id="66" name="Group 65">
              <a:extLst>
                <a:ext uri="{FF2B5EF4-FFF2-40B4-BE49-F238E27FC236}">
                  <a16:creationId xmlns:a16="http://schemas.microsoft.com/office/drawing/2014/main" id="{C4D7BDBC-53BA-4868-A2EF-31305226EC55}"/>
                </a:ext>
              </a:extLst>
            </p:cNvPr>
            <p:cNvGrpSpPr/>
            <p:nvPr/>
          </p:nvGrpSpPr>
          <p:grpSpPr>
            <a:xfrm>
              <a:off x="11160022" y="6298727"/>
              <a:ext cx="336826" cy="336826"/>
              <a:chOff x="9003250" y="423863"/>
              <a:chExt cx="336826" cy="336826"/>
            </a:xfrm>
          </p:grpSpPr>
          <p:grpSp>
            <p:nvGrpSpPr>
              <p:cNvPr id="67" name="Group 14">
                <a:extLst>
                  <a:ext uri="{FF2B5EF4-FFF2-40B4-BE49-F238E27FC236}">
                    <a16:creationId xmlns:a16="http://schemas.microsoft.com/office/drawing/2014/main" id="{6BD390DC-E207-4068-9B01-B5994591A7AE}"/>
                  </a:ext>
                </a:extLst>
              </p:cNvPr>
              <p:cNvGrpSpPr>
                <a:grpSpLocks noChangeAspect="1"/>
              </p:cNvGrpSpPr>
              <p:nvPr userDrawn="1"/>
            </p:nvGrpSpPr>
            <p:grpSpPr bwMode="auto">
              <a:xfrm>
                <a:off x="9057081" y="495300"/>
                <a:ext cx="229164" cy="179665"/>
                <a:chOff x="1201" y="104"/>
                <a:chExt cx="5278" cy="4138"/>
              </a:xfrm>
            </p:grpSpPr>
            <p:sp>
              <p:nvSpPr>
                <p:cNvPr id="69" name="Freeform 15">
                  <a:extLst>
                    <a:ext uri="{FF2B5EF4-FFF2-40B4-BE49-F238E27FC236}">
                      <a16:creationId xmlns:a16="http://schemas.microsoft.com/office/drawing/2014/main" id="{BA963244-D022-4B66-9AEC-F1456EDC3798}"/>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sp>
              <p:nvSpPr>
                <p:cNvPr id="70" name="Freeform 16">
                  <a:extLst>
                    <a:ext uri="{FF2B5EF4-FFF2-40B4-BE49-F238E27FC236}">
                      <a16:creationId xmlns:a16="http://schemas.microsoft.com/office/drawing/2014/main" id="{76C72C07-B49F-4F1B-9100-DAAC062505B3}"/>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sp>
            <p:nvSpPr>
              <p:cNvPr id="68" name="Oval 67">
                <a:hlinkClick r:id="rId9" action="ppaction://hlinksldjump"/>
                <a:extLst>
                  <a:ext uri="{FF2B5EF4-FFF2-40B4-BE49-F238E27FC236}">
                    <a16:creationId xmlns:a16="http://schemas.microsoft.com/office/drawing/2014/main" id="{4338456D-586F-4A10-9BCF-683B89616DFF}"/>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err="1">
                  <a:solidFill>
                    <a:srgbClr val="FFFFFF"/>
                  </a:solidFill>
                  <a:latin typeface="Segoe UI Semilight"/>
                </a:endParaRPr>
              </a:p>
            </p:txBody>
          </p:sp>
        </p:grpSp>
      </p:grpSp>
    </p:spTree>
    <p:extLst>
      <p:ext uri="{BB962C8B-B14F-4D97-AF65-F5344CB8AC3E}">
        <p14:creationId xmlns:p14="http://schemas.microsoft.com/office/powerpoint/2010/main" val="126253259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3D1D3-576F-4682-BB91-7E741D877785}"/>
              </a:ext>
            </a:extLst>
          </p:cNvPr>
          <p:cNvSpPr>
            <a:spLocks noGrp="1"/>
          </p:cNvSpPr>
          <p:nvPr>
            <p:ph type="title"/>
          </p:nvPr>
        </p:nvSpPr>
        <p:spPr/>
        <p:txBody>
          <a:bodyPr/>
          <a:lstStyle/>
          <a:p>
            <a:r>
              <a:rPr lang="en-US" dirty="0"/>
              <a:t>Stay </a:t>
            </a:r>
            <a:r>
              <a:rPr lang="en-US"/>
              <a:t>informed about your service health:</a:t>
            </a:r>
            <a:br>
              <a:rPr lang="en-US"/>
            </a:br>
            <a:r>
              <a:rPr lang="en-US"/>
              <a:t>incidents, maintenance, health advisories.</a:t>
            </a:r>
            <a:endParaRPr lang="en-US" dirty="0"/>
          </a:p>
        </p:txBody>
      </p:sp>
      <p:sp>
        <p:nvSpPr>
          <p:cNvPr id="3" name="Rectangle 2">
            <a:extLst>
              <a:ext uri="{FF2B5EF4-FFF2-40B4-BE49-F238E27FC236}">
                <a16:creationId xmlns:a16="http://schemas.microsoft.com/office/drawing/2014/main" id="{0D67A41D-6C64-4AC8-920F-5A803F6A1779}"/>
              </a:ext>
            </a:extLst>
          </p:cNvPr>
          <p:cNvSpPr/>
          <p:nvPr/>
        </p:nvSpPr>
        <p:spPr>
          <a:xfrm>
            <a:off x="375051" y="1184573"/>
            <a:ext cx="5575681" cy="7597024"/>
          </a:xfrm>
          <a:prstGeom prst="rect">
            <a:avLst/>
          </a:prstGeom>
        </p:spPr>
        <p:txBody>
          <a:bodyPr wrap="square">
            <a:spAutoFit/>
          </a:bodyPr>
          <a:lstStyle/>
          <a:p>
            <a:pPr defTabSz="914126">
              <a:defRPr/>
            </a:pPr>
            <a:br>
              <a:rPr lang="en-US" sz="1799" dirty="0">
                <a:solidFill>
                  <a:srgbClr val="000000"/>
                </a:solidFill>
                <a:latin typeface="segoe-ui_normal"/>
              </a:rPr>
            </a:br>
            <a:br>
              <a:rPr lang="en-US" sz="1799" dirty="0">
                <a:solidFill>
                  <a:srgbClr val="000000"/>
                </a:solidFill>
                <a:latin typeface="segoe-ui_normal"/>
              </a:rPr>
            </a:br>
            <a:r>
              <a:rPr lang="en-US" sz="1799" b="1" dirty="0">
                <a:solidFill>
                  <a:srgbClr val="000000"/>
                </a:solidFill>
                <a:latin typeface="Segoe UI" panose="020B0502040204020203" pitchFamily="34" charset="0"/>
                <a:cs typeface="Segoe UI" panose="020B0502040204020203" pitchFamily="34" charset="0"/>
              </a:rPr>
              <a:t>Azure Service Health </a:t>
            </a:r>
            <a:r>
              <a:rPr lang="en-US" sz="1799" dirty="0">
                <a:solidFill>
                  <a:srgbClr val="000000"/>
                </a:solidFill>
                <a:latin typeface="Segoe UI" panose="020B0502040204020203" pitchFamily="34" charset="0"/>
                <a:cs typeface="Segoe UI" panose="020B0502040204020203" pitchFamily="34" charset="0"/>
              </a:rPr>
              <a:t>provides personalized guidance and support when issues in Azure services impact your resources.</a:t>
            </a:r>
          </a:p>
          <a:p>
            <a:pPr defTabSz="914126">
              <a:defRPr/>
            </a:pPr>
            <a:endParaRPr lang="en-US" sz="1799" dirty="0">
              <a:solidFill>
                <a:srgbClr val="000000"/>
              </a:solidFill>
              <a:latin typeface="Segoe UI" panose="020B0502040204020203" pitchFamily="34" charset="0"/>
              <a:cs typeface="Segoe UI" panose="020B0502040204020203" pitchFamily="34" charset="0"/>
            </a:endParaRPr>
          </a:p>
          <a:p>
            <a:pPr>
              <a:defRPr/>
            </a:pPr>
            <a:r>
              <a:rPr lang="en-US" sz="2199" dirty="0">
                <a:solidFill>
                  <a:srgbClr val="000000"/>
                </a:solidFill>
                <a:latin typeface="Segoe UI" panose="020B0502040204020203" pitchFamily="34" charset="0"/>
                <a:cs typeface="Segoe UI" panose="020B0502040204020203" pitchFamily="34" charset="0"/>
              </a:rPr>
              <a:t>View </a:t>
            </a:r>
            <a:r>
              <a:rPr lang="en-US" sz="1799" dirty="0">
                <a:solidFill>
                  <a:srgbClr val="000000"/>
                </a:solidFill>
                <a:latin typeface="Segoe UI" panose="020B0502040204020203" pitchFamily="34" charset="0"/>
                <a:cs typeface="Segoe UI" panose="020B0502040204020203" pitchFamily="34" charset="0"/>
              </a:rPr>
              <a:t>a personalized dashboard </a:t>
            </a:r>
            <a:r>
              <a:rPr lang="en-US" sz="2199" dirty="0">
                <a:solidFill>
                  <a:srgbClr val="000000"/>
                </a:solidFill>
                <a:latin typeface="Segoe UI" panose="020B0502040204020203" pitchFamily="34" charset="0"/>
                <a:cs typeface="Segoe UI" panose="020B0502040204020203" pitchFamily="34" charset="0"/>
              </a:rPr>
              <a:t>within </a:t>
            </a:r>
            <a:r>
              <a:rPr lang="en-US" sz="1799" dirty="0">
                <a:solidFill>
                  <a:srgbClr val="000000"/>
                </a:solidFill>
                <a:latin typeface="Segoe UI" panose="020B0502040204020203" pitchFamily="34" charset="0"/>
                <a:cs typeface="Segoe UI" panose="020B0502040204020203" pitchFamily="34" charset="0"/>
              </a:rPr>
              <a:t>the portal,</a:t>
            </a:r>
            <a:br>
              <a:rPr lang="en-US" sz="1799" dirty="0">
                <a:solidFill>
                  <a:srgbClr val="000000"/>
                </a:solidFill>
                <a:latin typeface="Segoe UI" panose="020B0502040204020203" pitchFamily="34" charset="0"/>
                <a:cs typeface="Segoe UI" panose="020B0502040204020203" pitchFamily="34" charset="0"/>
              </a:rPr>
            </a:br>
            <a:r>
              <a:rPr lang="en-US" sz="2199" dirty="0">
                <a:solidFill>
                  <a:srgbClr val="000000"/>
                </a:solidFill>
                <a:latin typeface="Segoe UI" panose="020B0502040204020203" pitchFamily="34" charset="0"/>
                <a:cs typeface="Segoe UI" panose="020B0502040204020203" pitchFamily="34" charset="0"/>
              </a:rPr>
              <a:t>and </a:t>
            </a:r>
            <a:r>
              <a:rPr lang="en-US" sz="1799" dirty="0">
                <a:solidFill>
                  <a:srgbClr val="000000"/>
                </a:solidFill>
                <a:latin typeface="Segoe UI" panose="020B0502040204020203" pitchFamily="34" charset="0"/>
                <a:cs typeface="Segoe UI" panose="020B0502040204020203" pitchFamily="34" charset="0"/>
              </a:rPr>
              <a:t>set up </a:t>
            </a:r>
            <a:r>
              <a:rPr lang="en-US" sz="2199" b="1" dirty="0">
                <a:solidFill>
                  <a:srgbClr val="000000"/>
                </a:solidFill>
                <a:latin typeface="Segoe UI" panose="020B0502040204020203" pitchFamily="34" charset="0"/>
                <a:cs typeface="Segoe UI" panose="020B0502040204020203" pitchFamily="34" charset="0"/>
              </a:rPr>
              <a:t>targeted notifications </a:t>
            </a:r>
            <a:r>
              <a:rPr lang="en-US" sz="2199" dirty="0">
                <a:solidFill>
                  <a:srgbClr val="000000"/>
                </a:solidFill>
                <a:latin typeface="Segoe UI" panose="020B0502040204020203" pitchFamily="34" charset="0"/>
                <a:cs typeface="Segoe UI" panose="020B0502040204020203" pitchFamily="34" charset="0"/>
              </a:rPr>
              <a:t>to alert you via Email/SMS/Push/Voice/</a:t>
            </a:r>
            <a:r>
              <a:rPr lang="en-US" sz="2199" dirty="0" err="1">
                <a:solidFill>
                  <a:srgbClr val="000000"/>
                </a:solidFill>
                <a:latin typeface="Segoe UI" panose="020B0502040204020203" pitchFamily="34" charset="0"/>
                <a:cs typeface="Segoe UI" panose="020B0502040204020203" pitchFamily="34" charset="0"/>
              </a:rPr>
              <a:t>LogicApp</a:t>
            </a:r>
            <a:r>
              <a:rPr lang="en-US" sz="2199" dirty="0">
                <a:solidFill>
                  <a:srgbClr val="000000"/>
                </a:solidFill>
                <a:latin typeface="Segoe UI" panose="020B0502040204020203" pitchFamily="34" charset="0"/>
                <a:cs typeface="Segoe UI" panose="020B0502040204020203" pitchFamily="34" charset="0"/>
              </a:rPr>
              <a:t>/Webhook/etc.</a:t>
            </a:r>
          </a:p>
          <a:p>
            <a:pPr>
              <a:defRPr/>
            </a:pPr>
            <a:endParaRPr lang="en-US" sz="2199" dirty="0">
              <a:solidFill>
                <a:srgbClr val="000000"/>
              </a:solidFill>
              <a:latin typeface="Segoe UI" panose="020B0502040204020203" pitchFamily="34" charset="0"/>
              <a:cs typeface="Segoe UI" panose="020B0502040204020203" pitchFamily="34" charset="0"/>
            </a:endParaRPr>
          </a:p>
          <a:p>
            <a:pPr>
              <a:defRPr/>
            </a:pPr>
            <a:r>
              <a:rPr lang="en-US" sz="2199" dirty="0">
                <a:solidFill>
                  <a:srgbClr val="000000"/>
                </a:solidFill>
                <a:latin typeface="Segoe UI" panose="020B0502040204020203" pitchFamily="34" charset="0"/>
                <a:cs typeface="Segoe UI" panose="020B0502040204020203" pitchFamily="34" charset="0"/>
              </a:rPr>
              <a:t>Customize your alerts by triggering them based on</a:t>
            </a:r>
            <a:r>
              <a:rPr lang="en-US" sz="1799" dirty="0">
                <a:solidFill>
                  <a:srgbClr val="000000"/>
                </a:solidFill>
                <a:latin typeface="Segoe UI" panose="020B0502040204020203" pitchFamily="34" charset="0"/>
                <a:cs typeface="Segoe UI" panose="020B0502040204020203" pitchFamily="34" charset="0"/>
              </a:rPr>
              <a:t>:</a:t>
            </a:r>
            <a:endParaRPr lang="en-US" sz="2199" dirty="0">
              <a:solidFill>
                <a:srgbClr val="000000"/>
              </a:solidFill>
              <a:latin typeface="Segoe UI" panose="020B0502040204020203" pitchFamily="34" charset="0"/>
              <a:cs typeface="Segoe UI" panose="020B0502040204020203" pitchFamily="34" charset="0"/>
            </a:endParaRPr>
          </a:p>
          <a:p>
            <a:pPr marL="285664" indent="-285664">
              <a:buFont typeface="Arial" panose="020B0604020202020204" pitchFamily="34" charset="0"/>
              <a:buChar char="•"/>
              <a:defRPr/>
            </a:pPr>
            <a:r>
              <a:rPr lang="en-US" sz="2199" dirty="0">
                <a:solidFill>
                  <a:srgbClr val="000000"/>
                </a:solidFill>
                <a:latin typeface="Segoe UI" panose="020B0502040204020203" pitchFamily="34" charset="0"/>
                <a:cs typeface="Segoe UI" panose="020B0502040204020203" pitchFamily="34" charset="0"/>
              </a:rPr>
              <a:t>Notification type(s): issue/maintenance/advisory</a:t>
            </a:r>
          </a:p>
          <a:p>
            <a:pPr marL="285664" indent="-285664">
              <a:buFont typeface="Arial" panose="020B0604020202020204" pitchFamily="34" charset="0"/>
              <a:buChar char="•"/>
              <a:defRPr/>
            </a:pPr>
            <a:r>
              <a:rPr lang="en-US" sz="1799" dirty="0">
                <a:solidFill>
                  <a:srgbClr val="000000"/>
                </a:solidFill>
                <a:latin typeface="Segoe UI" panose="020B0502040204020203" pitchFamily="34" charset="0"/>
                <a:cs typeface="Segoe UI" panose="020B0502040204020203" pitchFamily="34" charset="0"/>
              </a:rPr>
              <a:t>The subscription affected.</a:t>
            </a:r>
          </a:p>
          <a:p>
            <a:pPr marL="285664" indent="-285664" defTabSz="914126">
              <a:buFont typeface="Arial" panose="020B0604020202020204" pitchFamily="34" charset="0"/>
              <a:buChar char="•"/>
              <a:defRPr/>
            </a:pPr>
            <a:r>
              <a:rPr lang="en-US" sz="1799" dirty="0">
                <a:solidFill>
                  <a:srgbClr val="000000"/>
                </a:solidFill>
                <a:latin typeface="Segoe UI" panose="020B0502040204020203" pitchFamily="34" charset="0"/>
                <a:cs typeface="Segoe UI" panose="020B0502040204020203" pitchFamily="34" charset="0"/>
              </a:rPr>
              <a:t>The service(s) affected.</a:t>
            </a:r>
          </a:p>
          <a:p>
            <a:pPr marL="285664" indent="-285664" defTabSz="914126">
              <a:buFont typeface="Arial" panose="020B0604020202020204" pitchFamily="34" charset="0"/>
              <a:buChar char="•"/>
              <a:defRPr/>
            </a:pPr>
            <a:r>
              <a:rPr lang="en-US" sz="1799" dirty="0">
                <a:solidFill>
                  <a:srgbClr val="000000"/>
                </a:solidFill>
                <a:latin typeface="Segoe UI" panose="020B0502040204020203" pitchFamily="34" charset="0"/>
                <a:cs typeface="Segoe UI" panose="020B0502040204020203" pitchFamily="34" charset="0"/>
              </a:rPr>
              <a:t>The region(s) affected.</a:t>
            </a:r>
          </a:p>
          <a:p>
            <a:pPr marL="285664" indent="-285664" defTabSz="914126">
              <a:buFont typeface="Arial" panose="020B0604020202020204" pitchFamily="34" charset="0"/>
              <a:buChar char="•"/>
              <a:defRPr/>
            </a:pPr>
            <a:endParaRPr lang="en-US" sz="1799" dirty="0">
              <a:solidFill>
                <a:srgbClr val="000000"/>
              </a:solidFill>
              <a:latin typeface="Segoe UI" panose="020B0502040204020203" pitchFamily="34" charset="0"/>
              <a:cs typeface="Segoe UI" panose="020B0502040204020203" pitchFamily="34" charset="0"/>
            </a:endParaRPr>
          </a:p>
          <a:p>
            <a:pPr defTabSz="914126">
              <a:defRPr/>
            </a:pPr>
            <a:r>
              <a:rPr lang="en-US" sz="1799" dirty="0">
                <a:solidFill>
                  <a:srgbClr val="000000"/>
                </a:solidFill>
                <a:latin typeface="Segoe UI" panose="020B0502040204020203" pitchFamily="34" charset="0"/>
                <a:cs typeface="Segoe UI" panose="020B0502040204020203" pitchFamily="34" charset="0"/>
              </a:rPr>
              <a:t>In the unlikely event of </a:t>
            </a:r>
            <a:r>
              <a:rPr lang="en-US" sz="2199" dirty="0">
                <a:solidFill>
                  <a:srgbClr val="000000"/>
                </a:solidFill>
                <a:latin typeface="Segoe UI" panose="020B0502040204020203" pitchFamily="34" charset="0"/>
                <a:cs typeface="Segoe UI" panose="020B0502040204020203" pitchFamily="34" charset="0"/>
              </a:rPr>
              <a:t>a service </a:t>
            </a:r>
            <a:r>
              <a:rPr lang="en-US" sz="1799" dirty="0">
                <a:solidFill>
                  <a:srgbClr val="000000"/>
                </a:solidFill>
                <a:latin typeface="Segoe UI" panose="020B0502040204020203" pitchFamily="34" charset="0"/>
                <a:cs typeface="Segoe UI" panose="020B0502040204020203" pitchFamily="34" charset="0"/>
              </a:rPr>
              <a:t>issue impacting</a:t>
            </a:r>
            <a:br>
              <a:rPr lang="en-US" sz="2199" dirty="0">
                <a:solidFill>
                  <a:srgbClr val="000000"/>
                </a:solidFill>
                <a:latin typeface="Segoe UI" panose="020B0502040204020203" pitchFamily="34" charset="0"/>
                <a:cs typeface="Segoe UI" panose="020B0502040204020203" pitchFamily="34" charset="0"/>
              </a:rPr>
            </a:br>
            <a:r>
              <a:rPr lang="en-US" sz="1799" dirty="0">
                <a:solidFill>
                  <a:srgbClr val="000000"/>
                </a:solidFill>
                <a:latin typeface="Segoe UI" panose="020B0502040204020203" pitchFamily="34" charset="0"/>
                <a:cs typeface="Segoe UI" panose="020B0502040204020203" pitchFamily="34" charset="0"/>
              </a:rPr>
              <a:t>Azure Service Health or the Azure </a:t>
            </a:r>
            <a:r>
              <a:rPr lang="en-US" sz="2199" dirty="0">
                <a:solidFill>
                  <a:srgbClr val="000000"/>
                </a:solidFill>
                <a:latin typeface="Segoe UI" panose="020B0502040204020203" pitchFamily="34" charset="0"/>
                <a:cs typeface="Segoe UI" panose="020B0502040204020203" pitchFamily="34" charset="0"/>
              </a:rPr>
              <a:t>portal itself</a:t>
            </a:r>
            <a:r>
              <a:rPr lang="en-US" sz="1799" dirty="0">
                <a:solidFill>
                  <a:srgbClr val="000000"/>
                </a:solidFill>
                <a:latin typeface="Segoe UI" panose="020B0502040204020203" pitchFamily="34" charset="0"/>
                <a:cs typeface="Segoe UI" panose="020B0502040204020203" pitchFamily="34" charset="0"/>
              </a:rPr>
              <a:t>, </a:t>
            </a:r>
            <a:r>
              <a:rPr lang="en-US" sz="2199" u="sng" dirty="0">
                <a:solidFill>
                  <a:srgbClr val="0078D7"/>
                </a:solidFill>
                <a:latin typeface="Segoe UI" panose="020B0502040204020203" pitchFamily="34" charset="0"/>
                <a:cs typeface="Segoe UI" panose="020B0502040204020203" pitchFamily="34" charset="0"/>
                <a:hlinkClick r:id="rId2"/>
              </a:rPr>
              <a:t>status.azure.com</a:t>
            </a:r>
            <a:r>
              <a:rPr lang="en-US" sz="2199" dirty="0">
                <a:solidFill>
                  <a:srgbClr val="000000"/>
                </a:solidFill>
                <a:latin typeface="Segoe UI" panose="020B0502040204020203" pitchFamily="34" charset="0"/>
                <a:cs typeface="Segoe UI" panose="020B0502040204020203" pitchFamily="34" charset="0"/>
              </a:rPr>
              <a:t> </a:t>
            </a:r>
            <a:r>
              <a:rPr lang="en-US" sz="1799" dirty="0">
                <a:solidFill>
                  <a:srgbClr val="000000"/>
                </a:solidFill>
                <a:latin typeface="Segoe UI" panose="020B0502040204020203" pitchFamily="34" charset="0"/>
                <a:cs typeface="Segoe UI" panose="020B0502040204020203" pitchFamily="34" charset="0"/>
              </a:rPr>
              <a:t>is used to communicate updates</a:t>
            </a:r>
            <a:r>
              <a:rPr lang="en-US" sz="2199" dirty="0">
                <a:solidFill>
                  <a:srgbClr val="000000"/>
                </a:solidFill>
                <a:latin typeface="Segoe UI" panose="020B0502040204020203" pitchFamily="34" charset="0"/>
                <a:cs typeface="Segoe UI" panose="020B0502040204020203" pitchFamily="34" charset="0"/>
              </a:rPr>
              <a:t>.</a:t>
            </a:r>
            <a:endParaRPr lang="en-US" sz="1799" dirty="0">
              <a:solidFill>
                <a:srgbClr val="000000"/>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0AE4AD05-EC25-46BB-95E3-488EBEBB1989}"/>
              </a:ext>
            </a:extLst>
          </p:cNvPr>
          <p:cNvPicPr>
            <a:picLocks noChangeAspect="1"/>
          </p:cNvPicPr>
          <p:nvPr/>
        </p:nvPicPr>
        <p:blipFill rotWithShape="1">
          <a:blip r:embed="rId3"/>
          <a:srcRect r="30320"/>
          <a:stretch/>
        </p:blipFill>
        <p:spPr>
          <a:xfrm>
            <a:off x="6238094" y="1752465"/>
            <a:ext cx="5660864" cy="4401581"/>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40103C90-1141-463C-A838-B2E85AD63EED}"/>
              </a:ext>
            </a:extLst>
          </p:cNvPr>
          <p:cNvPicPr>
            <a:picLocks noChangeAspect="1"/>
          </p:cNvPicPr>
          <p:nvPr/>
        </p:nvPicPr>
        <p:blipFill>
          <a:blip r:embed="rId4"/>
          <a:stretch>
            <a:fillRect/>
          </a:stretch>
        </p:blipFill>
        <p:spPr>
          <a:xfrm>
            <a:off x="6109430" y="4079622"/>
            <a:ext cx="5947892" cy="32282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03693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F4870-EF78-405E-802E-1AA2894FFD41}"/>
              </a:ext>
            </a:extLst>
          </p:cNvPr>
          <p:cNvSpPr>
            <a:spLocks noGrp="1"/>
          </p:cNvSpPr>
          <p:nvPr>
            <p:ph type="title"/>
          </p:nvPr>
        </p:nvSpPr>
        <p:spPr/>
        <p:txBody>
          <a:bodyPr>
            <a:normAutofit fontScale="90000"/>
          </a:bodyPr>
          <a:lstStyle/>
          <a:p>
            <a:pPr algn="ctr"/>
            <a:r>
              <a:rPr lang="en-US" dirty="0"/>
              <a:t> Azure Terminology</a:t>
            </a:r>
          </a:p>
        </p:txBody>
      </p:sp>
      <p:pic>
        <p:nvPicPr>
          <p:cNvPr id="4" name="Picture 3">
            <a:extLst>
              <a:ext uri="{FF2B5EF4-FFF2-40B4-BE49-F238E27FC236}">
                <a16:creationId xmlns:a16="http://schemas.microsoft.com/office/drawing/2014/main" id="{40E6E67C-8246-4659-89A6-55DB469883AA}"/>
              </a:ext>
            </a:extLst>
          </p:cNvPr>
          <p:cNvPicPr>
            <a:picLocks noChangeAspect="1"/>
          </p:cNvPicPr>
          <p:nvPr/>
        </p:nvPicPr>
        <p:blipFill>
          <a:blip r:embed="rId3"/>
          <a:stretch>
            <a:fillRect/>
          </a:stretch>
        </p:blipFill>
        <p:spPr>
          <a:xfrm>
            <a:off x="1849348" y="843504"/>
            <a:ext cx="8989887" cy="6358678"/>
          </a:xfrm>
          <a:prstGeom prst="rect">
            <a:avLst/>
          </a:prstGeom>
        </p:spPr>
      </p:pic>
    </p:spTree>
    <p:extLst>
      <p:ext uri="{BB962C8B-B14F-4D97-AF65-F5344CB8AC3E}">
        <p14:creationId xmlns:p14="http://schemas.microsoft.com/office/powerpoint/2010/main" val="311351574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PC1_E977" title="Icon of a desktop PC">
            <a:extLst>
              <a:ext uri="{FF2B5EF4-FFF2-40B4-BE49-F238E27FC236}">
                <a16:creationId xmlns:a16="http://schemas.microsoft.com/office/drawing/2014/main" id="{33DA3304-26B4-4896-B3E3-A7C722176ABD}"/>
              </a:ext>
            </a:extLst>
          </p:cNvPr>
          <p:cNvSpPr>
            <a:spLocks noChangeAspect="1" noEditPoints="1"/>
          </p:cNvSpPr>
          <p:nvPr/>
        </p:nvSpPr>
        <p:spPr bwMode="auto">
          <a:xfrm>
            <a:off x="1653810" y="2104632"/>
            <a:ext cx="741519" cy="593446"/>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900">
              <a:gradFill>
                <a:gsLst>
                  <a:gs pos="0">
                    <a:srgbClr val="505050"/>
                  </a:gs>
                  <a:gs pos="100000">
                    <a:srgbClr val="505050"/>
                  </a:gs>
                </a:gsLst>
              </a:gradFill>
              <a:latin typeface="Segoe UI"/>
            </a:endParaRPr>
          </a:p>
        </p:txBody>
      </p:sp>
      <p:sp>
        <p:nvSpPr>
          <p:cNvPr id="179" name="Database_EFC7" title="Icon of a cylinder">
            <a:extLst>
              <a:ext uri="{FF2B5EF4-FFF2-40B4-BE49-F238E27FC236}">
                <a16:creationId xmlns:a16="http://schemas.microsoft.com/office/drawing/2014/main" id="{0B27EF73-FF6F-42BE-AA04-60C7DD6E9C83}"/>
              </a:ext>
            </a:extLst>
          </p:cNvPr>
          <p:cNvSpPr>
            <a:spLocks noChangeAspect="1" noEditPoints="1"/>
          </p:cNvSpPr>
          <p:nvPr/>
        </p:nvSpPr>
        <p:spPr bwMode="auto">
          <a:xfrm>
            <a:off x="4513158" y="2121306"/>
            <a:ext cx="443725" cy="57677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a:solidFill>
                <a:srgbClr val="000000"/>
              </a:solidFill>
              <a:latin typeface="Segoe UI"/>
            </a:endParaRPr>
          </a:p>
        </p:txBody>
      </p:sp>
      <p:sp>
        <p:nvSpPr>
          <p:cNvPr id="180" name="Relationship_F003" title="Icon of three boxes connected by lines">
            <a:extLst>
              <a:ext uri="{FF2B5EF4-FFF2-40B4-BE49-F238E27FC236}">
                <a16:creationId xmlns:a16="http://schemas.microsoft.com/office/drawing/2014/main" id="{853A7984-6865-4C8F-A112-05DA489281FA}"/>
              </a:ext>
            </a:extLst>
          </p:cNvPr>
          <p:cNvSpPr>
            <a:spLocks noChangeAspect="1" noEditPoints="1"/>
          </p:cNvSpPr>
          <p:nvPr/>
        </p:nvSpPr>
        <p:spPr bwMode="auto">
          <a:xfrm>
            <a:off x="7138786" y="2121312"/>
            <a:ext cx="616654" cy="57676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900">
              <a:gradFill>
                <a:gsLst>
                  <a:gs pos="0">
                    <a:srgbClr val="505050"/>
                  </a:gs>
                  <a:gs pos="100000">
                    <a:srgbClr val="505050"/>
                  </a:gs>
                </a:gsLst>
                <a:lin ang="5400000" scaled="1"/>
              </a:gradFill>
              <a:latin typeface="Segoe UI"/>
            </a:endParaRPr>
          </a:p>
        </p:txBody>
      </p:sp>
      <p:cxnSp>
        <p:nvCxnSpPr>
          <p:cNvPr id="175" name="Straight Connector 174">
            <a:extLst>
              <a:ext uri="{FF2B5EF4-FFF2-40B4-BE49-F238E27FC236}">
                <a16:creationId xmlns:a16="http://schemas.microsoft.com/office/drawing/2014/main" id="{989A070C-2834-4F6B-97BB-4E500D44D2C6}"/>
              </a:ext>
            </a:extLst>
          </p:cNvPr>
          <p:cNvCxnSpPr>
            <a:cxnSpLocks/>
          </p:cNvCxnSpPr>
          <p:nvPr/>
        </p:nvCxnSpPr>
        <p:spPr>
          <a:xfrm>
            <a:off x="9101102" y="3312358"/>
            <a:ext cx="2094116"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78F999-DF20-4ADC-9172-76637FF8A081}"/>
              </a:ext>
            </a:extLst>
          </p:cNvPr>
          <p:cNvSpPr>
            <a:spLocks noGrp="1"/>
          </p:cNvSpPr>
          <p:nvPr>
            <p:ph type="title"/>
          </p:nvPr>
        </p:nvSpPr>
        <p:spPr/>
        <p:txBody>
          <a:bodyPr/>
          <a:lstStyle/>
          <a:p>
            <a:r>
              <a:rPr lang="en-US"/>
              <a:t>Leverage a </a:t>
            </a:r>
            <a:r>
              <a:rPr lang="en-US">
                <a:solidFill>
                  <a:schemeClr val="tx1"/>
                </a:solidFill>
              </a:rPr>
              <a:t>secure and well-managed </a:t>
            </a:r>
            <a:r>
              <a:rPr lang="en-US"/>
              <a:t>infrastructure</a:t>
            </a:r>
          </a:p>
        </p:txBody>
      </p:sp>
      <p:cxnSp>
        <p:nvCxnSpPr>
          <p:cNvPr id="3" name="Straight Connector 2">
            <a:extLst>
              <a:ext uri="{FF2B5EF4-FFF2-40B4-BE49-F238E27FC236}">
                <a16:creationId xmlns:a16="http://schemas.microsoft.com/office/drawing/2014/main" id="{32A54C15-8F40-4842-85BB-828919101A36}"/>
              </a:ext>
            </a:extLst>
          </p:cNvPr>
          <p:cNvCxnSpPr/>
          <p:nvPr/>
        </p:nvCxnSpPr>
        <p:spPr>
          <a:xfrm flipV="1">
            <a:off x="3375649" y="1775614"/>
            <a:ext cx="0" cy="1915387"/>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4F9D3C0-D708-4AA2-98F0-CFA3B03FE5B6}"/>
              </a:ext>
            </a:extLst>
          </p:cNvPr>
          <p:cNvCxnSpPr/>
          <p:nvPr/>
        </p:nvCxnSpPr>
        <p:spPr>
          <a:xfrm flipV="1">
            <a:off x="6094411" y="1775614"/>
            <a:ext cx="0" cy="1915387"/>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CD105FD-B266-47D1-9A00-9120A20CED8B}"/>
              </a:ext>
            </a:extLst>
          </p:cNvPr>
          <p:cNvCxnSpPr/>
          <p:nvPr/>
        </p:nvCxnSpPr>
        <p:spPr>
          <a:xfrm flipV="1">
            <a:off x="8813173" y="1775614"/>
            <a:ext cx="0" cy="1915387"/>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6E6EB0A-C840-4429-BFDF-2E1BA1498CC7}"/>
              </a:ext>
            </a:extLst>
          </p:cNvPr>
          <p:cNvSpPr txBox="1"/>
          <p:nvPr/>
        </p:nvSpPr>
        <p:spPr>
          <a:xfrm>
            <a:off x="1208799" y="2996781"/>
            <a:ext cx="1614941" cy="566425"/>
          </a:xfrm>
          <a:prstGeom prst="rect">
            <a:avLst/>
          </a:prstGeom>
          <a:noFill/>
        </p:spPr>
        <p:txBody>
          <a:bodyPr wrap="none" lIns="268781" tIns="143350" rIns="268781" bIns="143350"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3570">
              <a:spcAft>
                <a:spcPts val="0"/>
              </a:spcAft>
              <a:defRPr/>
            </a:pPr>
            <a:r>
              <a:rPr lang="en-US" sz="1999" kern="0">
                <a:solidFill>
                  <a:srgbClr val="0078D7"/>
                </a:solidFill>
                <a:latin typeface="Segoe UI Semibold" panose="020B0702040204020203" pitchFamily="34" charset="0"/>
              </a:rPr>
              <a:t>Compute</a:t>
            </a:r>
            <a:endParaRPr lang="x-none" sz="1999" kern="0">
              <a:solidFill>
                <a:srgbClr val="0078D7"/>
              </a:solidFill>
              <a:latin typeface="Segoe UI Semibold" panose="020B0702040204020203" pitchFamily="34" charset="0"/>
            </a:endParaRPr>
          </a:p>
        </p:txBody>
      </p:sp>
      <p:sp>
        <p:nvSpPr>
          <p:cNvPr id="58" name="TextBox 57">
            <a:extLst>
              <a:ext uri="{FF2B5EF4-FFF2-40B4-BE49-F238E27FC236}">
                <a16:creationId xmlns:a16="http://schemas.microsoft.com/office/drawing/2014/main" id="{7FA5EEEF-E437-48A7-BC63-535AFDF7D584}"/>
              </a:ext>
            </a:extLst>
          </p:cNvPr>
          <p:cNvSpPr txBox="1"/>
          <p:nvPr/>
        </p:nvSpPr>
        <p:spPr>
          <a:xfrm>
            <a:off x="779524" y="3665728"/>
            <a:ext cx="2473488" cy="1169220"/>
          </a:xfrm>
          <a:prstGeom prst="rect">
            <a:avLst/>
          </a:prstGeom>
          <a:noFill/>
        </p:spPr>
        <p:txBody>
          <a:bodyPr wrap="square" lIns="91403" tIns="91403" rIns="91403" bIns="91403" rtlCol="0" anchor="t" anchorCtr="0">
            <a:spAutoFit/>
          </a:bodyPr>
          <a:lstStyle/>
          <a:p>
            <a:pPr algn="ctr" defTabSz="913570">
              <a:defRPr/>
            </a:pPr>
            <a:r>
              <a:rPr lang="en-US" sz="1600">
                <a:solidFill>
                  <a:srgbClr val="000000"/>
                </a:solidFill>
                <a:latin typeface="Segoe UI"/>
              </a:rPr>
              <a:t>Virtual machines</a:t>
            </a:r>
          </a:p>
          <a:p>
            <a:pPr algn="ctr" defTabSz="913570">
              <a:defRPr/>
            </a:pPr>
            <a:r>
              <a:rPr lang="en-US" sz="1600">
                <a:solidFill>
                  <a:srgbClr val="000000"/>
                </a:solidFill>
                <a:latin typeface="Segoe UI"/>
              </a:rPr>
              <a:t>Availability sets</a:t>
            </a:r>
          </a:p>
          <a:p>
            <a:pPr algn="ctr" defTabSz="913570">
              <a:defRPr/>
            </a:pPr>
            <a:r>
              <a:rPr lang="en-US" sz="1600">
                <a:solidFill>
                  <a:srgbClr val="000000"/>
                </a:solidFill>
                <a:latin typeface="Segoe UI"/>
              </a:rPr>
              <a:t>VM scale sets</a:t>
            </a:r>
          </a:p>
          <a:p>
            <a:pPr algn="ctr" defTabSz="913570">
              <a:defRPr/>
            </a:pPr>
            <a:r>
              <a:rPr lang="en-US" sz="1600">
                <a:solidFill>
                  <a:srgbClr val="000000"/>
                </a:solidFill>
                <a:latin typeface="Segoe UI"/>
              </a:rPr>
              <a:t>Controlled maintenance</a:t>
            </a:r>
          </a:p>
        </p:txBody>
      </p:sp>
      <p:sp>
        <p:nvSpPr>
          <p:cNvPr id="59" name="TextBox 58">
            <a:extLst>
              <a:ext uri="{FF2B5EF4-FFF2-40B4-BE49-F238E27FC236}">
                <a16:creationId xmlns:a16="http://schemas.microsoft.com/office/drawing/2014/main" id="{4B90A820-5B70-483A-9B0D-E3A395631DDB}"/>
              </a:ext>
            </a:extLst>
          </p:cNvPr>
          <p:cNvSpPr txBox="1"/>
          <p:nvPr/>
        </p:nvSpPr>
        <p:spPr>
          <a:xfrm>
            <a:off x="4010894" y="2996781"/>
            <a:ext cx="1448273" cy="566425"/>
          </a:xfrm>
          <a:prstGeom prst="rect">
            <a:avLst/>
          </a:prstGeom>
          <a:noFill/>
        </p:spPr>
        <p:txBody>
          <a:bodyPr wrap="none" lIns="268781" tIns="143350" rIns="268781" bIns="143350"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13570">
              <a:defRPr/>
            </a:pPr>
            <a:r>
              <a:rPr lang="en-US" sz="1999">
                <a:solidFill>
                  <a:srgbClr val="0078D7"/>
                </a:solidFill>
                <a:latin typeface="Segoe UI Semibold" panose="020B0702040204020203" pitchFamily="34" charset="0"/>
              </a:rPr>
              <a:t>Storage</a:t>
            </a:r>
          </a:p>
        </p:txBody>
      </p:sp>
      <p:sp>
        <p:nvSpPr>
          <p:cNvPr id="63" name="TextBox 62">
            <a:extLst>
              <a:ext uri="{FF2B5EF4-FFF2-40B4-BE49-F238E27FC236}">
                <a16:creationId xmlns:a16="http://schemas.microsoft.com/office/drawing/2014/main" id="{289B247F-733C-499B-B948-106092B0442C}"/>
              </a:ext>
            </a:extLst>
          </p:cNvPr>
          <p:cNvSpPr txBox="1"/>
          <p:nvPr/>
        </p:nvSpPr>
        <p:spPr>
          <a:xfrm>
            <a:off x="3498286" y="3665728"/>
            <a:ext cx="2473488" cy="1169220"/>
          </a:xfrm>
          <a:prstGeom prst="rect">
            <a:avLst/>
          </a:prstGeom>
          <a:noFill/>
        </p:spPr>
        <p:txBody>
          <a:bodyPr wrap="square" lIns="91403" tIns="91403" rIns="91403" bIns="91403" rtlCol="0" anchor="t" anchorCtr="0">
            <a:spAutoFit/>
          </a:bodyPr>
          <a:lstStyle/>
          <a:p>
            <a:pPr algn="ctr" defTabSz="913570">
              <a:defRPr/>
            </a:pPr>
            <a:r>
              <a:rPr lang="en-US" sz="1600">
                <a:solidFill>
                  <a:srgbClr val="000000"/>
                </a:solidFill>
                <a:latin typeface="Segoe UI"/>
              </a:rPr>
              <a:t>Disks </a:t>
            </a:r>
            <a:br>
              <a:rPr lang="en-US" sz="1600">
                <a:solidFill>
                  <a:srgbClr val="000000"/>
                </a:solidFill>
                <a:latin typeface="Segoe UI"/>
              </a:rPr>
            </a:br>
            <a:r>
              <a:rPr lang="en-US" sz="1600">
                <a:solidFill>
                  <a:srgbClr val="000000"/>
                </a:solidFill>
                <a:latin typeface="Segoe UI"/>
              </a:rPr>
              <a:t>Blob storage </a:t>
            </a:r>
            <a:br>
              <a:rPr lang="en-US" sz="1600">
                <a:solidFill>
                  <a:srgbClr val="000000"/>
                </a:solidFill>
                <a:latin typeface="Segoe UI"/>
              </a:rPr>
            </a:br>
            <a:r>
              <a:rPr lang="en-US" sz="1600">
                <a:solidFill>
                  <a:srgbClr val="000000"/>
                </a:solidFill>
                <a:latin typeface="Segoe UI"/>
              </a:rPr>
              <a:t>File sync</a:t>
            </a:r>
          </a:p>
          <a:p>
            <a:pPr algn="ctr" defTabSz="913570">
              <a:defRPr/>
            </a:pPr>
            <a:r>
              <a:rPr lang="en-US" sz="1600">
                <a:solidFill>
                  <a:srgbClr val="000000"/>
                </a:solidFill>
                <a:latin typeface="Segoe UI"/>
              </a:rPr>
              <a:t>Hot and cold</a:t>
            </a:r>
          </a:p>
        </p:txBody>
      </p:sp>
      <p:sp>
        <p:nvSpPr>
          <p:cNvPr id="64" name="TextBox 63">
            <a:extLst>
              <a:ext uri="{FF2B5EF4-FFF2-40B4-BE49-F238E27FC236}">
                <a16:creationId xmlns:a16="http://schemas.microsoft.com/office/drawing/2014/main" id="{84C37055-F746-4291-A20A-D3275A152976}"/>
              </a:ext>
            </a:extLst>
          </p:cNvPr>
          <p:cNvSpPr txBox="1"/>
          <p:nvPr/>
        </p:nvSpPr>
        <p:spPr>
          <a:xfrm>
            <a:off x="6495679" y="2996781"/>
            <a:ext cx="1916228" cy="566425"/>
          </a:xfrm>
          <a:prstGeom prst="rect">
            <a:avLst/>
          </a:prstGeom>
          <a:noFill/>
        </p:spPr>
        <p:txBody>
          <a:bodyPr wrap="none" lIns="268781" tIns="143350" rIns="268781" bIns="143350"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13570">
              <a:defRPr/>
            </a:pPr>
            <a:r>
              <a:rPr lang="en-US" sz="1999">
                <a:solidFill>
                  <a:srgbClr val="0078D7"/>
                </a:solidFill>
                <a:latin typeface="Segoe UI Semibold" panose="020B0702040204020203" pitchFamily="34" charset="0"/>
              </a:rPr>
              <a:t>Networking</a:t>
            </a:r>
            <a:endParaRPr lang="x-none" sz="1999">
              <a:solidFill>
                <a:srgbClr val="0078D7"/>
              </a:solidFill>
              <a:latin typeface="Segoe UI Semibold" panose="020B0702040204020203" pitchFamily="34" charset="0"/>
            </a:endParaRPr>
          </a:p>
        </p:txBody>
      </p:sp>
      <p:sp>
        <p:nvSpPr>
          <p:cNvPr id="68" name="TextBox 67">
            <a:extLst>
              <a:ext uri="{FF2B5EF4-FFF2-40B4-BE49-F238E27FC236}">
                <a16:creationId xmlns:a16="http://schemas.microsoft.com/office/drawing/2014/main" id="{77786693-894F-4A60-A352-A122DC76698A}"/>
              </a:ext>
            </a:extLst>
          </p:cNvPr>
          <p:cNvSpPr txBox="1"/>
          <p:nvPr/>
        </p:nvSpPr>
        <p:spPr>
          <a:xfrm>
            <a:off x="6217048" y="3665728"/>
            <a:ext cx="2473488" cy="1169220"/>
          </a:xfrm>
          <a:prstGeom prst="rect">
            <a:avLst/>
          </a:prstGeom>
          <a:noFill/>
        </p:spPr>
        <p:txBody>
          <a:bodyPr wrap="square" lIns="91403" tIns="91403" rIns="91403" bIns="91403" rtlCol="0" anchor="t" anchorCtr="0">
            <a:spAutoFit/>
          </a:bodyPr>
          <a:lstStyle/>
          <a:p>
            <a:pPr algn="ctr" defTabSz="913570">
              <a:defRPr/>
            </a:pPr>
            <a:r>
              <a:rPr lang="en-US" sz="1600" dirty="0">
                <a:solidFill>
                  <a:srgbClr val="000000"/>
                </a:solidFill>
                <a:latin typeface="Segoe UI"/>
              </a:rPr>
              <a:t>Virtual networks</a:t>
            </a:r>
          </a:p>
          <a:p>
            <a:pPr algn="ctr" defTabSz="913570">
              <a:defRPr/>
            </a:pPr>
            <a:r>
              <a:rPr lang="en-US" sz="1600" dirty="0">
                <a:solidFill>
                  <a:srgbClr val="000000"/>
                </a:solidFill>
                <a:latin typeface="Segoe UI"/>
              </a:rPr>
              <a:t>VPN, ExpressRoute</a:t>
            </a:r>
          </a:p>
          <a:p>
            <a:pPr algn="ctr" defTabSz="913570">
              <a:defRPr/>
            </a:pPr>
            <a:r>
              <a:rPr lang="en-US" sz="1600" dirty="0">
                <a:solidFill>
                  <a:srgbClr val="000000"/>
                </a:solidFill>
                <a:latin typeface="Segoe UI"/>
              </a:rPr>
              <a:t>Load Balancer </a:t>
            </a:r>
          </a:p>
          <a:p>
            <a:pPr algn="ctr" defTabSz="913570">
              <a:defRPr/>
            </a:pPr>
            <a:r>
              <a:rPr lang="en-US" sz="1600" dirty="0">
                <a:solidFill>
                  <a:srgbClr val="000000"/>
                </a:solidFill>
                <a:latin typeface="Segoe UI"/>
              </a:rPr>
              <a:t>DNS, Traffic Manager</a:t>
            </a:r>
          </a:p>
        </p:txBody>
      </p:sp>
      <p:sp>
        <p:nvSpPr>
          <p:cNvPr id="69" name="TextBox 68">
            <a:extLst>
              <a:ext uri="{FF2B5EF4-FFF2-40B4-BE49-F238E27FC236}">
                <a16:creationId xmlns:a16="http://schemas.microsoft.com/office/drawing/2014/main" id="{53449449-0188-41A9-B58E-378687223EB8}"/>
              </a:ext>
            </a:extLst>
          </p:cNvPr>
          <p:cNvSpPr txBox="1"/>
          <p:nvPr/>
        </p:nvSpPr>
        <p:spPr>
          <a:xfrm>
            <a:off x="9125499" y="3015868"/>
            <a:ext cx="2094116" cy="566425"/>
          </a:xfrm>
          <a:prstGeom prst="rect">
            <a:avLst/>
          </a:prstGeom>
          <a:noFill/>
        </p:spPr>
        <p:txBody>
          <a:bodyPr wrap="none" lIns="268781" tIns="143350" rIns="268781" bIns="143350"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13570">
              <a:defRPr/>
            </a:pPr>
            <a:r>
              <a:rPr lang="en-US" sz="1999">
                <a:solidFill>
                  <a:srgbClr val="0078D7"/>
                </a:solidFill>
                <a:latin typeface="Segoe UI Semibold" panose="020B0702040204020203" pitchFamily="34" charset="0"/>
              </a:rPr>
              <a:t>Management</a:t>
            </a:r>
          </a:p>
        </p:txBody>
      </p:sp>
      <p:sp>
        <p:nvSpPr>
          <p:cNvPr id="83" name="TextBox 82">
            <a:extLst>
              <a:ext uri="{FF2B5EF4-FFF2-40B4-BE49-F238E27FC236}">
                <a16:creationId xmlns:a16="http://schemas.microsoft.com/office/drawing/2014/main" id="{925EF57C-C136-48B1-B582-1D50B074B406}"/>
              </a:ext>
            </a:extLst>
          </p:cNvPr>
          <p:cNvSpPr txBox="1"/>
          <p:nvPr/>
        </p:nvSpPr>
        <p:spPr>
          <a:xfrm>
            <a:off x="8935812" y="3665728"/>
            <a:ext cx="2473488" cy="1169220"/>
          </a:xfrm>
          <a:prstGeom prst="rect">
            <a:avLst/>
          </a:prstGeom>
          <a:noFill/>
        </p:spPr>
        <p:txBody>
          <a:bodyPr wrap="square" lIns="91403" tIns="91403" rIns="91403" bIns="91403" rtlCol="0" anchor="t" anchorCtr="0">
            <a:spAutoFit/>
          </a:bodyPr>
          <a:lstStyle/>
          <a:p>
            <a:pPr algn="ctr" defTabSz="913570">
              <a:defRPr/>
            </a:pPr>
            <a:r>
              <a:rPr lang="en-US" sz="1600">
                <a:solidFill>
                  <a:srgbClr val="000000"/>
                </a:solidFill>
                <a:latin typeface="Segoe UI"/>
              </a:rPr>
              <a:t>Log Analytics </a:t>
            </a:r>
          </a:p>
          <a:p>
            <a:pPr algn="ctr" defTabSz="913570">
              <a:defRPr/>
            </a:pPr>
            <a:r>
              <a:rPr lang="en-US" sz="1600">
                <a:solidFill>
                  <a:srgbClr val="000000"/>
                </a:solidFill>
                <a:latin typeface="Segoe UI"/>
              </a:rPr>
              <a:t>Cloud Shell</a:t>
            </a:r>
          </a:p>
          <a:p>
            <a:pPr algn="ctr" defTabSz="913570">
              <a:defRPr/>
            </a:pPr>
            <a:r>
              <a:rPr lang="en-US" sz="1600">
                <a:solidFill>
                  <a:srgbClr val="000000"/>
                </a:solidFill>
                <a:latin typeface="Segoe UI"/>
              </a:rPr>
              <a:t>Site Recovery</a:t>
            </a:r>
          </a:p>
          <a:p>
            <a:pPr algn="ctr" defTabSz="913570">
              <a:defRPr/>
            </a:pPr>
            <a:r>
              <a:rPr lang="en-US" sz="1600">
                <a:solidFill>
                  <a:srgbClr val="000000"/>
                </a:solidFill>
                <a:latin typeface="Segoe UI"/>
              </a:rPr>
              <a:t>Security Center</a:t>
            </a:r>
          </a:p>
        </p:txBody>
      </p:sp>
      <p:sp>
        <p:nvSpPr>
          <p:cNvPr id="143" name="PC1_E977" title="Icon of a desktop PC">
            <a:extLst>
              <a:ext uri="{FF2B5EF4-FFF2-40B4-BE49-F238E27FC236}">
                <a16:creationId xmlns:a16="http://schemas.microsoft.com/office/drawing/2014/main" id="{2C6583DB-9437-486E-93C3-B4DF16B922B4}"/>
              </a:ext>
            </a:extLst>
          </p:cNvPr>
          <p:cNvSpPr>
            <a:spLocks noChangeAspect="1" noEditPoints="1"/>
          </p:cNvSpPr>
          <p:nvPr/>
        </p:nvSpPr>
        <p:spPr bwMode="auto">
          <a:xfrm>
            <a:off x="1653810" y="2107768"/>
            <a:ext cx="741519" cy="593446"/>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900">
              <a:gradFill>
                <a:gsLst>
                  <a:gs pos="0">
                    <a:srgbClr val="505050"/>
                  </a:gs>
                  <a:gs pos="100000">
                    <a:srgbClr val="505050"/>
                  </a:gs>
                </a:gsLst>
              </a:gradFill>
              <a:latin typeface="Segoe UI"/>
            </a:endParaRPr>
          </a:p>
        </p:txBody>
      </p:sp>
      <p:sp>
        <p:nvSpPr>
          <p:cNvPr id="144" name="Database_EFC7" title="Icon of a cylinder">
            <a:extLst>
              <a:ext uri="{FF2B5EF4-FFF2-40B4-BE49-F238E27FC236}">
                <a16:creationId xmlns:a16="http://schemas.microsoft.com/office/drawing/2014/main" id="{C35BB245-EACE-4819-AD1F-D3EF91A986FB}"/>
              </a:ext>
            </a:extLst>
          </p:cNvPr>
          <p:cNvSpPr>
            <a:spLocks noChangeAspect="1" noEditPoints="1"/>
          </p:cNvSpPr>
          <p:nvPr/>
        </p:nvSpPr>
        <p:spPr bwMode="auto">
          <a:xfrm>
            <a:off x="4513158" y="2124442"/>
            <a:ext cx="443725" cy="57677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a:solidFill>
                <a:srgbClr val="000000"/>
              </a:solidFill>
              <a:latin typeface="Segoe UI"/>
            </a:endParaRPr>
          </a:p>
        </p:txBody>
      </p:sp>
      <p:sp>
        <p:nvSpPr>
          <p:cNvPr id="145" name="Relationship_F003" title="Icon of three boxes connected by lines">
            <a:extLst>
              <a:ext uri="{FF2B5EF4-FFF2-40B4-BE49-F238E27FC236}">
                <a16:creationId xmlns:a16="http://schemas.microsoft.com/office/drawing/2014/main" id="{675FA19E-A6BC-4ABC-BB55-E630CA18DC50}"/>
              </a:ext>
            </a:extLst>
          </p:cNvPr>
          <p:cNvSpPr>
            <a:spLocks noChangeAspect="1" noEditPoints="1"/>
          </p:cNvSpPr>
          <p:nvPr/>
        </p:nvSpPr>
        <p:spPr bwMode="auto">
          <a:xfrm>
            <a:off x="7138786" y="2124448"/>
            <a:ext cx="616654" cy="57676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900">
              <a:gradFill>
                <a:gsLst>
                  <a:gs pos="0">
                    <a:srgbClr val="505050"/>
                  </a:gs>
                  <a:gs pos="100000">
                    <a:srgbClr val="505050"/>
                  </a:gs>
                </a:gsLst>
                <a:lin ang="5400000" scaled="1"/>
              </a:gradFill>
              <a:latin typeface="Segoe UI"/>
            </a:endParaRPr>
          </a:p>
        </p:txBody>
      </p:sp>
      <p:grpSp>
        <p:nvGrpSpPr>
          <p:cNvPr id="150" name="Group 149">
            <a:extLst>
              <a:ext uri="{FF2B5EF4-FFF2-40B4-BE49-F238E27FC236}">
                <a16:creationId xmlns:a16="http://schemas.microsoft.com/office/drawing/2014/main" id="{704F44E8-B614-48F3-A050-CF35AB4F8AF7}"/>
              </a:ext>
            </a:extLst>
          </p:cNvPr>
          <p:cNvGrpSpPr/>
          <p:nvPr/>
        </p:nvGrpSpPr>
        <p:grpSpPr>
          <a:xfrm>
            <a:off x="9870907" y="2107768"/>
            <a:ext cx="603297" cy="593446"/>
            <a:chOff x="9858919" y="2376017"/>
            <a:chExt cx="618089" cy="607997"/>
          </a:xfrm>
        </p:grpSpPr>
        <p:sp>
          <p:nvSpPr>
            <p:cNvPr id="146" name="desktop" title="a desktop PC">
              <a:extLst>
                <a:ext uri="{FF2B5EF4-FFF2-40B4-BE49-F238E27FC236}">
                  <a16:creationId xmlns:a16="http://schemas.microsoft.com/office/drawing/2014/main" id="{EC1DD945-F7A1-4514-998E-15C7923D5D71}"/>
                </a:ext>
              </a:extLst>
            </p:cNvPr>
            <p:cNvSpPr>
              <a:spLocks noChangeAspect="1" noEditPoints="1"/>
            </p:cNvSpPr>
            <p:nvPr/>
          </p:nvSpPr>
          <p:spPr bwMode="auto">
            <a:xfrm>
              <a:off x="9858919" y="2376017"/>
              <a:ext cx="618089" cy="60799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a:gradFill>
                  <a:gsLst>
                    <a:gs pos="0">
                      <a:srgbClr val="505050"/>
                    </a:gs>
                    <a:gs pos="100000">
                      <a:srgbClr val="505050"/>
                    </a:gs>
                  </a:gsLst>
                </a:gradFill>
                <a:latin typeface="Segoe UI"/>
              </a:endParaRPr>
            </a:p>
          </p:txBody>
        </p:sp>
        <p:sp>
          <p:nvSpPr>
            <p:cNvPr id="147" name="Rectangle 146">
              <a:extLst>
                <a:ext uri="{FF2B5EF4-FFF2-40B4-BE49-F238E27FC236}">
                  <a16:creationId xmlns:a16="http://schemas.microsoft.com/office/drawing/2014/main" id="{617C92FD-F311-471E-8DBE-038A672CC4A9}"/>
                </a:ext>
              </a:extLst>
            </p:cNvPr>
            <p:cNvSpPr/>
            <p:nvPr/>
          </p:nvSpPr>
          <p:spPr bwMode="auto">
            <a:xfrm>
              <a:off x="9915989" y="2478586"/>
              <a:ext cx="138583" cy="13858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8EE86C41-E37A-4182-B937-7CDC3AF5AD1D}"/>
                </a:ext>
              </a:extLst>
            </p:cNvPr>
            <p:cNvSpPr/>
            <p:nvPr/>
          </p:nvSpPr>
          <p:spPr bwMode="auto">
            <a:xfrm>
              <a:off x="10103114" y="2478586"/>
              <a:ext cx="138583" cy="13858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E15C7DF2-BFC5-4C5B-9FC5-A3AB97938CED}"/>
                </a:ext>
              </a:extLst>
            </p:cNvPr>
            <p:cNvSpPr/>
            <p:nvPr/>
          </p:nvSpPr>
          <p:spPr bwMode="auto">
            <a:xfrm>
              <a:off x="10290239" y="2478586"/>
              <a:ext cx="138583" cy="13858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066CB157-E358-414F-8D13-43C5E99EEFD0}"/>
              </a:ext>
            </a:extLst>
          </p:cNvPr>
          <p:cNvGrpSpPr/>
          <p:nvPr/>
        </p:nvGrpSpPr>
        <p:grpSpPr>
          <a:xfrm>
            <a:off x="0" y="5350143"/>
            <a:ext cx="12476221" cy="1784371"/>
            <a:chOff x="0" y="5121984"/>
            <a:chExt cx="12479471" cy="1784836"/>
          </a:xfrm>
        </p:grpSpPr>
        <p:sp>
          <p:nvSpPr>
            <p:cNvPr id="162" name="Rectangle 161">
              <a:extLst>
                <a:ext uri="{FF2B5EF4-FFF2-40B4-BE49-F238E27FC236}">
                  <a16:creationId xmlns:a16="http://schemas.microsoft.com/office/drawing/2014/main" id="{790668D5-D9DE-4FC5-A83B-7F227C9E2FF5}"/>
                </a:ext>
              </a:extLst>
            </p:cNvPr>
            <p:cNvSpPr/>
            <p:nvPr/>
          </p:nvSpPr>
          <p:spPr bwMode="auto">
            <a:xfrm>
              <a:off x="0" y="5121984"/>
              <a:ext cx="12191998" cy="17360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0" name="Group 159">
              <a:extLst>
                <a:ext uri="{FF2B5EF4-FFF2-40B4-BE49-F238E27FC236}">
                  <a16:creationId xmlns:a16="http://schemas.microsoft.com/office/drawing/2014/main" id="{28A89A4F-ADC1-4FBA-B622-3341DDEEF1F3}"/>
                </a:ext>
              </a:extLst>
            </p:cNvPr>
            <p:cNvGrpSpPr/>
            <p:nvPr/>
          </p:nvGrpSpPr>
          <p:grpSpPr>
            <a:xfrm>
              <a:off x="4826564" y="5160168"/>
              <a:ext cx="7652907" cy="1746652"/>
              <a:chOff x="1891240" y="5504814"/>
              <a:chExt cx="10186063" cy="1746652"/>
            </a:xfrm>
          </p:grpSpPr>
          <p:sp>
            <p:nvSpPr>
              <p:cNvPr id="155" name="Rectangle 154">
                <a:extLst>
                  <a:ext uri="{FF2B5EF4-FFF2-40B4-BE49-F238E27FC236}">
                    <a16:creationId xmlns:a16="http://schemas.microsoft.com/office/drawing/2014/main" id="{7728E456-B76D-4EA4-9AAB-D640666B8AA2}"/>
                  </a:ext>
                </a:extLst>
              </p:cNvPr>
              <p:cNvSpPr/>
              <p:nvPr/>
            </p:nvSpPr>
            <p:spPr bwMode="auto">
              <a:xfrm>
                <a:off x="1891240" y="6451366"/>
                <a:ext cx="3579033" cy="800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600" kern="0">
                  <a:solidFill>
                    <a:srgbClr val="0078D7"/>
                  </a:solidFill>
                  <a:latin typeface="Segoe UI"/>
                  <a:cs typeface="Segoe UI Semibold" panose="020B0702040204020203" pitchFamily="34" charset="0"/>
                </a:endParaRPr>
              </a:p>
            </p:txBody>
          </p:sp>
          <p:sp>
            <p:nvSpPr>
              <p:cNvPr id="156" name="Rectangle 155">
                <a:extLst>
                  <a:ext uri="{FF2B5EF4-FFF2-40B4-BE49-F238E27FC236}">
                    <a16:creationId xmlns:a16="http://schemas.microsoft.com/office/drawing/2014/main" id="{CFB6690F-B835-4E99-82EC-59F551AAF841}"/>
                  </a:ext>
                </a:extLst>
              </p:cNvPr>
              <p:cNvSpPr/>
              <p:nvPr/>
            </p:nvSpPr>
            <p:spPr bwMode="auto">
              <a:xfrm>
                <a:off x="8498270" y="5504814"/>
                <a:ext cx="3579033" cy="800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600" kern="0">
                  <a:solidFill>
                    <a:srgbClr val="0078D7"/>
                  </a:solidFill>
                  <a:latin typeface="Segoe UI"/>
                  <a:cs typeface="Segoe UI Semibold" panose="020B0702040204020203" pitchFamily="34" charset="0"/>
                </a:endParaRPr>
              </a:p>
            </p:txBody>
          </p:sp>
        </p:grpSp>
        <p:sp>
          <p:nvSpPr>
            <p:cNvPr id="159" name="TextBox 158">
              <a:extLst>
                <a:ext uri="{FF2B5EF4-FFF2-40B4-BE49-F238E27FC236}">
                  <a16:creationId xmlns:a16="http://schemas.microsoft.com/office/drawing/2014/main" id="{CA558B89-979A-48D4-95C8-5FF258980E33}"/>
                </a:ext>
              </a:extLst>
            </p:cNvPr>
            <p:cNvSpPr txBox="1"/>
            <p:nvPr/>
          </p:nvSpPr>
          <p:spPr>
            <a:xfrm>
              <a:off x="1583771" y="5143845"/>
              <a:ext cx="3585515" cy="710455"/>
            </a:xfrm>
            <a:prstGeom prst="rect">
              <a:avLst/>
            </a:prstGeom>
          </p:spPr>
          <p:txBody>
            <a:bodyPr vert="horz" wrap="square" lIns="0" tIns="0" rIns="0" bIns="0" rtlCol="0" anchor="ctr">
              <a:noAutofit/>
            </a:bodyPr>
            <a:lstStyle>
              <a:lvl1pPr defTabSz="914367">
                <a:lnSpc>
                  <a:spcPct val="90000"/>
                </a:lnSpc>
                <a:spcBef>
                  <a:spcPct val="0"/>
                </a:spcBef>
                <a:buNone/>
                <a:defRPr lang="en-US" sz="3529" b="0" cap="none" spc="-147" baseline="0">
                  <a:ln w="3175">
                    <a:noFill/>
                  </a:ln>
                  <a:solidFill>
                    <a:schemeClr val="tx2"/>
                  </a:solidFill>
                  <a:effectLst/>
                  <a:latin typeface="+mj-lt"/>
                  <a:cs typeface="Segoe UI" pitchFamily="34" charset="0"/>
                </a:defRPr>
              </a:lvl1pPr>
            </a:lstStyle>
            <a:p>
              <a:pPr defTabSz="914093">
                <a:defRPr/>
              </a:pPr>
              <a:r>
                <a:rPr lang="en-US" sz="1999" spc="-50">
                  <a:solidFill>
                    <a:srgbClr val="000000"/>
                  </a:solidFill>
                  <a:latin typeface="Segoe UI Semibold"/>
                </a:rPr>
                <a:t>Recent announcements</a:t>
              </a:r>
            </a:p>
          </p:txBody>
        </p:sp>
        <p:sp>
          <p:nvSpPr>
            <p:cNvPr id="161" name="Rectangle 160">
              <a:extLst>
                <a:ext uri="{FF2B5EF4-FFF2-40B4-BE49-F238E27FC236}">
                  <a16:creationId xmlns:a16="http://schemas.microsoft.com/office/drawing/2014/main" id="{855D79F2-D9E8-4F29-94BB-5199B7D1D943}"/>
                </a:ext>
              </a:extLst>
            </p:cNvPr>
            <p:cNvSpPr/>
            <p:nvPr/>
          </p:nvSpPr>
          <p:spPr bwMode="auto">
            <a:xfrm>
              <a:off x="4722848" y="5470573"/>
              <a:ext cx="5341652" cy="8001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defTabSz="932192" fontAlgn="base">
                <a:lnSpc>
                  <a:spcPct val="90000"/>
                </a:lnSpc>
                <a:spcBef>
                  <a:spcPts val="1200"/>
                </a:spcBef>
                <a:spcAft>
                  <a:spcPct val="0"/>
                </a:spcAft>
                <a:defRPr/>
              </a:pPr>
              <a:r>
                <a:rPr lang="en-US" sz="1600" kern="0" dirty="0">
                  <a:solidFill>
                    <a:srgbClr val="0078D7"/>
                  </a:solidFill>
                  <a:latin typeface="Segoe UI"/>
                  <a:cs typeface="Segoe UI Semibold" panose="020B0702040204020203" pitchFamily="34" charset="0"/>
                  <a:hlinkClick r:id="rId3"/>
                </a:rPr>
                <a:t>Azure Virtual WAN</a:t>
              </a:r>
              <a:endParaRPr lang="en-US" sz="1600" kern="0" dirty="0">
                <a:solidFill>
                  <a:srgbClr val="0078D7"/>
                </a:solidFill>
                <a:latin typeface="Segoe UI"/>
                <a:cs typeface="Segoe UI Semibold" panose="020B0702040204020203" pitchFamily="34" charset="0"/>
              </a:endParaRPr>
            </a:p>
            <a:p>
              <a:pPr defTabSz="932192" fontAlgn="base">
                <a:lnSpc>
                  <a:spcPct val="90000"/>
                </a:lnSpc>
                <a:spcBef>
                  <a:spcPts val="1200"/>
                </a:spcBef>
                <a:spcAft>
                  <a:spcPct val="0"/>
                </a:spcAft>
                <a:defRPr/>
              </a:pPr>
              <a:r>
                <a:rPr lang="en-US" sz="1600" kern="0" dirty="0">
                  <a:solidFill>
                    <a:srgbClr val="0078D7"/>
                  </a:solidFill>
                  <a:latin typeface="Segoe UI"/>
                  <a:cs typeface="Segoe UI Semibold" panose="020B0702040204020203" pitchFamily="34" charset="0"/>
                  <a:hlinkClick r:id="rId3"/>
                </a:rPr>
                <a:t>Azure Firewall</a:t>
              </a:r>
              <a:endParaRPr lang="en-US" sz="1600" kern="0" dirty="0">
                <a:solidFill>
                  <a:srgbClr val="0078D7"/>
                </a:solidFill>
                <a:latin typeface="Segoe UI"/>
                <a:cs typeface="Segoe UI Semibold" panose="020B0702040204020203" pitchFamily="34" charset="0"/>
              </a:endParaRPr>
            </a:p>
            <a:p>
              <a:pPr defTabSz="932192" fontAlgn="base">
                <a:lnSpc>
                  <a:spcPct val="90000"/>
                </a:lnSpc>
                <a:spcBef>
                  <a:spcPts val="1200"/>
                </a:spcBef>
                <a:spcAft>
                  <a:spcPct val="0"/>
                </a:spcAft>
                <a:defRPr/>
              </a:pPr>
              <a:r>
                <a:rPr lang="en-US" sz="1600" kern="0" dirty="0">
                  <a:solidFill>
                    <a:srgbClr val="0078D7"/>
                  </a:solidFill>
                  <a:latin typeface="Segoe UI"/>
                  <a:cs typeface="Segoe UI Semibold" panose="020B0702040204020203" pitchFamily="34" charset="0"/>
                  <a:hlinkClick r:id="rId4"/>
                </a:rPr>
                <a:t>Azure Virtual Machines – M series HANA certification</a:t>
              </a:r>
              <a:endParaRPr lang="en-US" sz="1600" kern="0" dirty="0">
                <a:solidFill>
                  <a:srgbClr val="0078D7"/>
                </a:solidFill>
                <a:latin typeface="Segoe UI"/>
                <a:cs typeface="Segoe UI Semibold" panose="020B0702040204020203" pitchFamily="34" charset="0"/>
              </a:endParaRPr>
            </a:p>
          </p:txBody>
        </p:sp>
        <p:sp>
          <p:nvSpPr>
            <p:cNvPr id="169" name="Freeform: Shape 168">
              <a:extLst>
                <a:ext uri="{FF2B5EF4-FFF2-40B4-BE49-F238E27FC236}">
                  <a16:creationId xmlns:a16="http://schemas.microsoft.com/office/drawing/2014/main" id="{5DE807A2-171A-4FA4-BF96-6F03FA619A44}"/>
                </a:ext>
              </a:extLst>
            </p:cNvPr>
            <p:cNvSpPr/>
            <p:nvPr/>
          </p:nvSpPr>
          <p:spPr bwMode="auto">
            <a:xfrm rot="5400000">
              <a:off x="0" y="5121984"/>
              <a:ext cx="1031379" cy="1031379"/>
            </a:xfrm>
            <a:custGeom>
              <a:avLst/>
              <a:gdLst>
                <a:gd name="connsiteX0" fmla="*/ 0 w 1348214"/>
                <a:gd name="connsiteY0" fmla="*/ 558049 h 1348214"/>
                <a:gd name="connsiteX1" fmla="*/ 0 w 1348214"/>
                <a:gd name="connsiteY1" fmla="*/ 0 h 1348214"/>
                <a:gd name="connsiteX2" fmla="*/ 1348214 w 1348214"/>
                <a:gd name="connsiteY2" fmla="*/ 1348214 h 1348214"/>
                <a:gd name="connsiteX3" fmla="*/ 790165 w 1348214"/>
                <a:gd name="connsiteY3" fmla="*/ 1348214 h 1348214"/>
              </a:gdLst>
              <a:ahLst/>
              <a:cxnLst>
                <a:cxn ang="0">
                  <a:pos x="connsiteX0" y="connsiteY0"/>
                </a:cxn>
                <a:cxn ang="0">
                  <a:pos x="connsiteX1" y="connsiteY1"/>
                </a:cxn>
                <a:cxn ang="0">
                  <a:pos x="connsiteX2" y="connsiteY2"/>
                </a:cxn>
                <a:cxn ang="0">
                  <a:pos x="connsiteX3" y="connsiteY3"/>
                </a:cxn>
              </a:cxnLst>
              <a:rect l="l" t="t" r="r" b="b"/>
              <a:pathLst>
                <a:path w="1348214" h="1348214">
                  <a:moveTo>
                    <a:pt x="0" y="558049"/>
                  </a:moveTo>
                  <a:lnTo>
                    <a:pt x="0" y="0"/>
                  </a:lnTo>
                  <a:lnTo>
                    <a:pt x="1348214" y="1348214"/>
                  </a:lnTo>
                  <a:lnTo>
                    <a:pt x="790165" y="1348214"/>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 name="Rectangle 169">
              <a:extLst>
                <a:ext uri="{FF2B5EF4-FFF2-40B4-BE49-F238E27FC236}">
                  <a16:creationId xmlns:a16="http://schemas.microsoft.com/office/drawing/2014/main" id="{2F5749D0-4905-4E84-90FF-517DF247AEE2}"/>
                </a:ext>
              </a:extLst>
            </p:cNvPr>
            <p:cNvSpPr/>
            <p:nvPr/>
          </p:nvSpPr>
          <p:spPr>
            <a:xfrm rot="18863387">
              <a:off x="49810" y="5405993"/>
              <a:ext cx="659156" cy="341632"/>
            </a:xfrm>
            <a:prstGeom prst="rect">
              <a:avLst/>
            </a:prstGeom>
          </p:spPr>
          <p:txBody>
            <a:bodyPr wrap="none">
              <a:spAutoFit/>
            </a:bodyPr>
            <a:lstStyle/>
            <a:p>
              <a:pPr algn="ctr" defTabSz="932192"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Semibold"/>
                  <a:ea typeface="Segoe UI" pitchFamily="34" charset="0"/>
                  <a:cs typeface="Segoe UI" pitchFamily="34" charset="0"/>
                </a:rPr>
                <a:t>New</a:t>
              </a:r>
            </a:p>
          </p:txBody>
        </p:sp>
      </p:grpSp>
    </p:spTree>
    <p:extLst>
      <p:ext uri="{BB962C8B-B14F-4D97-AF65-F5344CB8AC3E}">
        <p14:creationId xmlns:p14="http://schemas.microsoft.com/office/powerpoint/2010/main" val="2155498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50"/>
                                        <p:tgtEl>
                                          <p:spTgt spid="58"/>
                                        </p:tgtEl>
                                      </p:cBhvr>
                                    </p:animEffect>
                                  </p:childTnLst>
                                </p:cTn>
                              </p:par>
                              <p:par>
                                <p:cTn id="8" presetID="10" presetClass="entr" presetSubtype="0" fill="hold" grpId="2"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fade">
                                      <p:cBhvr>
                                        <p:cTn id="10" dur="250"/>
                                        <p:tgtEl>
                                          <p:spTgt spid="1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childTnLst>
                          </p:cTn>
                        </p:par>
                        <p:par>
                          <p:cTn id="14" fill="hold">
                            <p:stCondLst>
                              <p:cond delay="25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250"/>
                                        <p:tgtEl>
                                          <p:spTgt spid="5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par>
                                <p:cTn id="25" presetID="10" presetClass="entr" presetSubtype="0" fill="hold" grpId="2" nodeType="withEffect">
                                  <p:stCondLst>
                                    <p:cond delay="0"/>
                                  </p:stCondLst>
                                  <p:childTnLst>
                                    <p:set>
                                      <p:cBhvr>
                                        <p:cTn id="26" dur="1" fill="hold">
                                          <p:stCondLst>
                                            <p:cond delay="0"/>
                                          </p:stCondLst>
                                        </p:cTn>
                                        <p:tgtEl>
                                          <p:spTgt spid="144"/>
                                        </p:tgtEl>
                                        <p:attrNameLst>
                                          <p:attrName>style.visibility</p:attrName>
                                        </p:attrNameLst>
                                      </p:cBhvr>
                                      <p:to>
                                        <p:strVal val="visible"/>
                                      </p:to>
                                    </p:set>
                                    <p:animEffect transition="in" filter="fade">
                                      <p:cBhvr>
                                        <p:cTn id="27" dur="250"/>
                                        <p:tgtEl>
                                          <p:spTgt spid="144"/>
                                        </p:tgtEl>
                                      </p:cBhvr>
                                    </p:animEffect>
                                  </p:childTnLst>
                                </p:cTn>
                              </p:par>
                            </p:childTnLst>
                          </p:cTn>
                        </p:par>
                        <p:par>
                          <p:cTn id="28" fill="hold">
                            <p:stCondLst>
                              <p:cond delay="75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50"/>
                                        <p:tgtEl>
                                          <p:spTgt spid="4"/>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250"/>
                                        <p:tgtEl>
                                          <p:spTgt spid="6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250"/>
                                        <p:tgtEl>
                                          <p:spTgt spid="6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250"/>
                                        <p:tgtEl>
                                          <p:spTgt spid="145"/>
                                        </p:tgtEl>
                                      </p:cBhvr>
                                    </p:animEffect>
                                  </p:childTnLst>
                                </p:cTn>
                              </p:par>
                            </p:childTnLst>
                          </p:cTn>
                        </p:par>
                        <p:par>
                          <p:cTn id="42" fill="hold">
                            <p:stCondLst>
                              <p:cond delay="1250"/>
                            </p:stCondLst>
                            <p:childTnLst>
                              <p:par>
                                <p:cTn id="43" presetID="10" presetClass="entr" presetSubtype="0"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250"/>
                                        <p:tgtEl>
                                          <p:spTgt spid="5"/>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50"/>
                                        </p:tgtEl>
                                        <p:attrNameLst>
                                          <p:attrName>style.visibility</p:attrName>
                                        </p:attrNameLst>
                                      </p:cBhvr>
                                      <p:to>
                                        <p:strVal val="visible"/>
                                      </p:to>
                                    </p:set>
                                    <p:animEffect transition="in" filter="fade">
                                      <p:cBhvr>
                                        <p:cTn id="49" dur="250"/>
                                        <p:tgtEl>
                                          <p:spTgt spid="15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250"/>
                                        <p:tgtEl>
                                          <p:spTgt spid="83"/>
                                        </p:tgtEl>
                                      </p:cBhvr>
                                    </p:animEffect>
                                  </p:childTnLst>
                                </p:cTn>
                              </p:par>
                              <p:par>
                                <p:cTn id="53" presetID="10" presetClass="entr" presetSubtype="0" fill="hold" grpId="1" nodeType="with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fade">
                                      <p:cBhvr>
                                        <p:cTn id="55" dur="250"/>
                                        <p:tgtEl>
                                          <p:spTgt spid="69"/>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grpId="1" nodeType="clickEffect">
                                  <p:stCondLst>
                                    <p:cond delay="0"/>
                                  </p:stCondLst>
                                  <p:childTnLst>
                                    <p:animMotion origin="layout" path="M 4.79167E-6 -2.59259E-6 L -0.0004 0.02871 " pathEditMode="relative" rAng="0" ptsTypes="AA">
                                      <p:cBhvr>
                                        <p:cTn id="59" dur="2000" fill="hold"/>
                                        <p:tgtEl>
                                          <p:spTgt spid="83"/>
                                        </p:tgtEl>
                                        <p:attrNameLst>
                                          <p:attrName>ppt_x</p:attrName>
                                          <p:attrName>ppt_y</p:attrName>
                                        </p:attrNameLst>
                                      </p:cBhvr>
                                      <p:rCtr x="-26" y="1435"/>
                                    </p:animMotion>
                                  </p:childTnLst>
                                </p:cTn>
                              </p:par>
                              <p:par>
                                <p:cTn id="60" presetID="42" presetClass="path" presetSubtype="0" accel="50000" decel="50000" fill="hold" grpId="0" nodeType="withEffect">
                                  <p:stCondLst>
                                    <p:cond delay="0"/>
                                  </p:stCondLst>
                                  <p:childTnLst>
                                    <p:animMotion origin="layout" path="M 4.375E-6 3.7037E-7 L 0.61067 0.18403 " pathEditMode="relative" rAng="0" ptsTypes="AA">
                                      <p:cBhvr>
                                        <p:cTn id="61" dur="2000" fill="hold"/>
                                        <p:tgtEl>
                                          <p:spTgt spid="143"/>
                                        </p:tgtEl>
                                        <p:attrNameLst>
                                          <p:attrName>ppt_x</p:attrName>
                                          <p:attrName>ppt_y</p:attrName>
                                        </p:attrNameLst>
                                      </p:cBhvr>
                                      <p:rCtr x="30534" y="9190"/>
                                    </p:animMotion>
                                  </p:childTnLst>
                                </p:cTn>
                              </p:par>
                              <p:par>
                                <p:cTn id="62" presetID="6" presetClass="emph" presetSubtype="0" fill="hold" grpId="1" nodeType="withEffect">
                                  <p:stCondLst>
                                    <p:cond delay="0"/>
                                  </p:stCondLst>
                                  <p:childTnLst>
                                    <p:animScale>
                                      <p:cBhvr>
                                        <p:cTn id="63" dur="2000" fill="hold"/>
                                        <p:tgtEl>
                                          <p:spTgt spid="143"/>
                                        </p:tgtEl>
                                      </p:cBhvr>
                                      <p:by x="55000" y="55000"/>
                                    </p:animScale>
                                  </p:childTnLst>
                                </p:cTn>
                              </p:par>
                              <p:par>
                                <p:cTn id="64" presetID="42" presetClass="path" presetSubtype="0" accel="50000" decel="50000" fill="hold" grpId="0" nodeType="withEffect">
                                  <p:stCondLst>
                                    <p:cond delay="0"/>
                                  </p:stCondLst>
                                  <p:childTnLst>
                                    <p:animMotion origin="layout" path="M 2.08333E-7 -3.7037E-7 L 0.44766 0.18287 " pathEditMode="relative" rAng="0" ptsTypes="AA">
                                      <p:cBhvr>
                                        <p:cTn id="65" dur="2000" fill="hold"/>
                                        <p:tgtEl>
                                          <p:spTgt spid="144"/>
                                        </p:tgtEl>
                                        <p:attrNameLst>
                                          <p:attrName>ppt_x</p:attrName>
                                          <p:attrName>ppt_y</p:attrName>
                                        </p:attrNameLst>
                                      </p:cBhvr>
                                      <p:rCtr x="22435" y="9028"/>
                                    </p:animMotion>
                                  </p:childTnLst>
                                </p:cTn>
                              </p:par>
                              <p:par>
                                <p:cTn id="66" presetID="6" presetClass="emph" presetSubtype="0" fill="hold" grpId="1" nodeType="withEffect">
                                  <p:stCondLst>
                                    <p:cond delay="0"/>
                                  </p:stCondLst>
                                  <p:childTnLst>
                                    <p:animScale>
                                      <p:cBhvr>
                                        <p:cTn id="67" dur="2000" fill="hold"/>
                                        <p:tgtEl>
                                          <p:spTgt spid="144"/>
                                        </p:tgtEl>
                                      </p:cBhvr>
                                      <p:by x="55000" y="55000"/>
                                    </p:animScale>
                                  </p:childTnLst>
                                </p:cTn>
                              </p:par>
                              <p:par>
                                <p:cTn id="68" presetID="64" presetClass="path" presetSubtype="0" accel="50000" decel="50000" fill="hold" grpId="0" nodeType="withEffect">
                                  <p:stCondLst>
                                    <p:cond delay="0"/>
                                  </p:stCondLst>
                                  <p:childTnLst>
                                    <p:animMotion origin="layout" path="M 4.58333E-6 3.7037E-7 L 4.58333E-6 -0.04074 " pathEditMode="relative" rAng="0" ptsTypes="AA">
                                      <p:cBhvr>
                                        <p:cTn id="69" dur="2000" fill="hold"/>
                                        <p:tgtEl>
                                          <p:spTgt spid="69"/>
                                        </p:tgtEl>
                                        <p:attrNameLst>
                                          <p:attrName>ppt_x</p:attrName>
                                          <p:attrName>ppt_y</p:attrName>
                                        </p:attrNameLst>
                                      </p:cBhvr>
                                      <p:rCtr x="0" y="-2037"/>
                                    </p:animMotion>
                                  </p:childTnLst>
                                </p:cTn>
                              </p:par>
                              <p:par>
                                <p:cTn id="70" presetID="42" presetClass="path" presetSubtype="0" accel="50000" decel="50000" fill="hold" grpId="1" nodeType="withEffect">
                                  <p:stCondLst>
                                    <p:cond delay="0"/>
                                  </p:stCondLst>
                                  <p:childTnLst>
                                    <p:animMotion origin="layout" path="M 2.5E-6 2.96296E-6 L 0.27617 0.18287 " pathEditMode="relative" rAng="0" ptsTypes="AA">
                                      <p:cBhvr>
                                        <p:cTn id="71" dur="2000" fill="hold"/>
                                        <p:tgtEl>
                                          <p:spTgt spid="145"/>
                                        </p:tgtEl>
                                        <p:attrNameLst>
                                          <p:attrName>ppt_x</p:attrName>
                                          <p:attrName>ppt_y</p:attrName>
                                        </p:attrNameLst>
                                      </p:cBhvr>
                                      <p:rCtr x="13802" y="9144"/>
                                    </p:animMotion>
                                  </p:childTnLst>
                                </p:cTn>
                              </p:par>
                              <p:par>
                                <p:cTn id="72" presetID="6" presetClass="emph" presetSubtype="0" fill="hold" grpId="2" nodeType="withEffect">
                                  <p:stCondLst>
                                    <p:cond delay="0"/>
                                  </p:stCondLst>
                                  <p:childTnLst>
                                    <p:animScale>
                                      <p:cBhvr>
                                        <p:cTn id="73" dur="2000" fill="hold"/>
                                        <p:tgtEl>
                                          <p:spTgt spid="145"/>
                                        </p:tgtEl>
                                      </p:cBhvr>
                                      <p:by x="55000" y="55000"/>
                                    </p:animScale>
                                  </p:childTnLst>
                                </p:cTn>
                              </p:par>
                              <p:par>
                                <p:cTn id="74" presetID="1" presetClass="entr" presetSubtype="0" fill="hold" grpId="0" nodeType="withEffect">
                                  <p:stCondLst>
                                    <p:cond delay="0"/>
                                  </p:stCondLst>
                                  <p:childTnLst>
                                    <p:set>
                                      <p:cBhvr>
                                        <p:cTn id="75" dur="1" fill="hold">
                                          <p:stCondLst>
                                            <p:cond delay="0"/>
                                          </p:stCondLst>
                                        </p:cTn>
                                        <p:tgtEl>
                                          <p:spTgt spid="178"/>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179"/>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80"/>
                                        </p:tgtEl>
                                        <p:attrNameLst>
                                          <p:attrName>style.visibility</p:attrName>
                                        </p:attrNameLst>
                                      </p:cBhvr>
                                      <p:to>
                                        <p:strVal val="visible"/>
                                      </p:to>
                                    </p:set>
                                  </p:childTnLst>
                                </p:cTn>
                              </p:par>
                              <p:par>
                                <p:cTn id="80" presetID="16" presetClass="entr" presetSubtype="37" fill="hold" nodeType="withEffect">
                                  <p:stCondLst>
                                    <p:cond delay="1250"/>
                                  </p:stCondLst>
                                  <p:childTnLst>
                                    <p:set>
                                      <p:cBhvr>
                                        <p:cTn id="81" dur="1" fill="hold">
                                          <p:stCondLst>
                                            <p:cond delay="0"/>
                                          </p:stCondLst>
                                        </p:cTn>
                                        <p:tgtEl>
                                          <p:spTgt spid="175"/>
                                        </p:tgtEl>
                                        <p:attrNameLst>
                                          <p:attrName>style.visibility</p:attrName>
                                        </p:attrNameLst>
                                      </p:cBhvr>
                                      <p:to>
                                        <p:strVal val="visible"/>
                                      </p:to>
                                    </p:set>
                                    <p:animEffect transition="in" filter="barn(outVertical)">
                                      <p:cBhvr>
                                        <p:cTn id="82" dur="500"/>
                                        <p:tgtEl>
                                          <p:spTgt spid="175"/>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decel="100000" fill="hold" nodeType="clickEffect">
                                  <p:stCondLst>
                                    <p:cond delay="0"/>
                                  </p:stCondLst>
                                  <p:childTnLst>
                                    <p:set>
                                      <p:cBhvr>
                                        <p:cTn id="86" dur="1" fill="hold">
                                          <p:stCondLst>
                                            <p:cond delay="0"/>
                                          </p:stCondLst>
                                        </p:cTn>
                                        <p:tgtEl>
                                          <p:spTgt spid="171"/>
                                        </p:tgtEl>
                                        <p:attrNameLst>
                                          <p:attrName>style.visibility</p:attrName>
                                        </p:attrNameLst>
                                      </p:cBhvr>
                                      <p:to>
                                        <p:strVal val="visible"/>
                                      </p:to>
                                    </p:set>
                                    <p:anim calcmode="lin" valueType="num">
                                      <p:cBhvr additive="base">
                                        <p:cTn id="87" dur="500" fill="hold"/>
                                        <p:tgtEl>
                                          <p:spTgt spid="171"/>
                                        </p:tgtEl>
                                        <p:attrNameLst>
                                          <p:attrName>ppt_x</p:attrName>
                                        </p:attrNameLst>
                                      </p:cBhvr>
                                      <p:tavLst>
                                        <p:tav tm="0">
                                          <p:val>
                                            <p:strVal val="#ppt_x"/>
                                          </p:val>
                                        </p:tav>
                                        <p:tav tm="100000">
                                          <p:val>
                                            <p:strVal val="#ppt_x"/>
                                          </p:val>
                                        </p:tav>
                                      </p:tavLst>
                                    </p:anim>
                                    <p:anim calcmode="lin" valueType="num">
                                      <p:cBhvr additive="base">
                                        <p:cTn id="88" dur="500" fill="hold"/>
                                        <p:tgtEl>
                                          <p:spTgt spid="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79" grpId="0" animBg="1"/>
      <p:bldP spid="180" grpId="0" animBg="1"/>
      <p:bldP spid="6" grpId="0"/>
      <p:bldP spid="58" grpId="0"/>
      <p:bldP spid="59" grpId="0"/>
      <p:bldP spid="63" grpId="0"/>
      <p:bldP spid="64" grpId="0"/>
      <p:bldP spid="68" grpId="0"/>
      <p:bldP spid="69" grpId="0"/>
      <p:bldP spid="69" grpId="1"/>
      <p:bldP spid="83" grpId="0"/>
      <p:bldP spid="83" grpId="1"/>
      <p:bldP spid="143" grpId="0" animBg="1"/>
      <p:bldP spid="143" grpId="1" animBg="1"/>
      <p:bldP spid="143" grpId="2" animBg="1"/>
      <p:bldP spid="144" grpId="0" animBg="1"/>
      <p:bldP spid="144" grpId="1" animBg="1"/>
      <p:bldP spid="144" grpId="2" animBg="1"/>
      <p:bldP spid="145" grpId="0" animBg="1"/>
      <p:bldP spid="145" grpId="1" animBg="1"/>
      <p:bldP spid="145"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128"/>
          <p:cNvSpPr>
            <a:spLocks noChangeAspect="1"/>
          </p:cNvSpPr>
          <p:nvPr/>
        </p:nvSpPr>
        <p:spPr bwMode="black">
          <a:xfrm>
            <a:off x="1017154" y="1407176"/>
            <a:ext cx="10156836" cy="55930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3C6C"/>
          </a:solidFill>
          <a:extLst/>
        </p:spPr>
        <p:txBody>
          <a:bodyPr vert="horz" wrap="square" lIns="89606" tIns="44803" rIns="89606" bIns="44803" numCol="1" anchor="t" anchorCtr="0" compatLnSpc="1">
            <a:prstTxWarp prst="textNoShape">
              <a:avLst/>
            </a:prstTxWarp>
          </a:bodyPr>
          <a:lstStyle/>
          <a:p>
            <a:pPr defTabSz="913771"/>
            <a:endParaRPr lang="en-US" sz="1764" dirty="0">
              <a:solidFill>
                <a:srgbClr val="505050"/>
              </a:solidFill>
            </a:endParaRPr>
          </a:p>
        </p:txBody>
      </p:sp>
      <p:grpSp>
        <p:nvGrpSpPr>
          <p:cNvPr id="4" name="Group 3"/>
          <p:cNvGrpSpPr/>
          <p:nvPr/>
        </p:nvGrpSpPr>
        <p:grpSpPr>
          <a:xfrm>
            <a:off x="2621776" y="3306462"/>
            <a:ext cx="7355222" cy="2980896"/>
            <a:chOff x="1474933" y="2262597"/>
            <a:chExt cx="8135369" cy="3264596"/>
          </a:xfrm>
        </p:grpSpPr>
        <p:sp>
          <p:nvSpPr>
            <p:cNvPr id="43" name="Freeform 79"/>
            <p:cNvSpPr>
              <a:spLocks noEditPoints="1"/>
            </p:cNvSpPr>
            <p:nvPr/>
          </p:nvSpPr>
          <p:spPr bwMode="black">
            <a:xfrm>
              <a:off x="7929711" y="3100173"/>
              <a:ext cx="1680591" cy="216848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lumMod val="95000"/>
              </a:schemeClr>
            </a:solidFill>
            <a:ln>
              <a:noFill/>
            </a:ln>
          </p:spPr>
          <p:txBody>
            <a:bodyPr vert="horz" wrap="square" lIns="80654" tIns="40328" rIns="80654" bIns="40328" numCol="1" anchor="t" anchorCtr="0" compatLnSpc="1">
              <a:prstTxWarp prst="textNoShape">
                <a:avLst/>
              </a:prstTxWarp>
            </a:bodyPr>
            <a:lstStyle/>
            <a:p>
              <a:pPr defTabSz="913771"/>
              <a:endParaRPr lang="en-US" sz="1567" dirty="0">
                <a:solidFill>
                  <a:srgbClr val="505050"/>
                </a:solidFill>
              </a:endParaRPr>
            </a:p>
          </p:txBody>
        </p:sp>
        <p:pic>
          <p:nvPicPr>
            <p:cNvPr id="45" name="Picture 44"/>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40000"/>
                      </a14:imgEffect>
                    </a14:imgLayer>
                  </a14:imgProps>
                </a:ext>
              </a:extLst>
            </a:blip>
            <a:stretch>
              <a:fillRect/>
            </a:stretch>
          </p:blipFill>
          <p:spPr>
            <a:xfrm>
              <a:off x="4997419" y="4329744"/>
              <a:ext cx="2133586" cy="931020"/>
            </a:xfrm>
            <a:prstGeom prst="rect">
              <a:avLst/>
            </a:prstGeom>
          </p:spPr>
        </p:pic>
        <p:sp>
          <p:nvSpPr>
            <p:cNvPr id="48" name="Rectangle 47"/>
            <p:cNvSpPr/>
            <p:nvPr/>
          </p:nvSpPr>
          <p:spPr bwMode="auto">
            <a:xfrm>
              <a:off x="2634357" y="2262597"/>
              <a:ext cx="2666389" cy="937032"/>
            </a:xfrm>
            <a:prstGeom prst="rect">
              <a:avLst/>
            </a:prstGeom>
            <a:solidFill>
              <a:schemeClr val="tx2">
                <a:lumMod val="5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3136"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a:xfrm>
              <a:off x="2798886" y="2491547"/>
              <a:ext cx="2337333" cy="636217"/>
            </a:xfrm>
            <a:prstGeom prst="rect">
              <a:avLst/>
            </a:prstGeom>
            <a:noFill/>
          </p:spPr>
          <p:txBody>
            <a:bodyPr wrap="square">
              <a:spAutoFit/>
            </a:bodyPr>
            <a:lstStyle/>
            <a:p>
              <a:pPr algn="ctr" defTabSz="932103" fontAlgn="base">
                <a:lnSpc>
                  <a:spcPct val="90000"/>
                </a:lnSpc>
                <a:spcBef>
                  <a:spcPct val="0"/>
                </a:spcBef>
                <a:spcAft>
                  <a:spcPct val="0"/>
                </a:spcAft>
              </a:pPr>
              <a:r>
                <a:rPr lang="en-US" sz="3528" dirty="0">
                  <a:gradFill>
                    <a:gsLst>
                      <a:gs pos="0">
                        <a:srgbClr val="FFFFFF"/>
                      </a:gs>
                      <a:gs pos="100000">
                        <a:srgbClr val="FFFFFF"/>
                      </a:gs>
                    </a:gsLst>
                    <a:lin ang="5400000" scaled="0"/>
                  </a:gradFill>
                  <a:ea typeface="Segoe UI" pitchFamily="34" charset="0"/>
                  <a:cs typeface="Segoe UI" pitchFamily="34" charset="0"/>
                  <a:hlinkClick r:id="rId5"/>
                </a:rPr>
                <a:t>Network</a:t>
              </a:r>
              <a:endParaRPr lang="en-US" sz="3528" dirty="0">
                <a:gradFill>
                  <a:gsLst>
                    <a:gs pos="0">
                      <a:srgbClr val="FFFFFF"/>
                    </a:gs>
                    <a:gs pos="100000">
                      <a:srgbClr val="FFFFFF"/>
                    </a:gs>
                  </a:gsLst>
                  <a:lin ang="5400000" scaled="0"/>
                </a:gradFill>
                <a:ea typeface="Segoe UI" pitchFamily="34" charset="0"/>
                <a:cs typeface="Segoe UI" pitchFamily="34" charset="0"/>
              </a:endParaRPr>
            </a:p>
          </p:txBody>
        </p:sp>
        <p:pic>
          <p:nvPicPr>
            <p:cNvPr id="2052" name="Picture 4" descr="http://ace.imageg.net/graphics/product_images/pACE3-959597enh-z8.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4933" y="2546297"/>
              <a:ext cx="2980896" cy="2980896"/>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2"/>
          <p:cNvSpPr>
            <a:spLocks noGrp="1"/>
          </p:cNvSpPr>
          <p:nvPr>
            <p:ph type="title"/>
          </p:nvPr>
        </p:nvSpPr>
        <p:spPr>
          <a:xfrm>
            <a:off x="1181481" y="315408"/>
            <a:ext cx="6199632" cy="814518"/>
          </a:xfrm>
        </p:spPr>
        <p:txBody>
          <a:bodyPr>
            <a:normAutofit/>
          </a:bodyPr>
          <a:lstStyle/>
          <a:p>
            <a:r>
              <a:rPr lang="en-US" sz="3600" dirty="0"/>
              <a:t>The pieces of IaaS…</a:t>
            </a:r>
          </a:p>
        </p:txBody>
      </p:sp>
    </p:spTree>
    <p:extLst>
      <p:ext uri="{BB962C8B-B14F-4D97-AF65-F5344CB8AC3E}">
        <p14:creationId xmlns:p14="http://schemas.microsoft.com/office/powerpoint/2010/main" val="18280029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pieces of IaaS…</a:t>
            </a:r>
          </a:p>
        </p:txBody>
      </p:sp>
      <p:sp>
        <p:nvSpPr>
          <p:cNvPr id="3" name="Text Placeholder 2"/>
          <p:cNvSpPr txBox="1">
            <a:spLocks/>
          </p:cNvSpPr>
          <p:nvPr/>
        </p:nvSpPr>
        <p:spPr>
          <a:xfrm>
            <a:off x="573426" y="1375369"/>
            <a:ext cx="4535893" cy="5347957"/>
          </a:xfrm>
          <a:prstGeom prst="rect">
            <a:avLst/>
          </a:prstGeom>
        </p:spPr>
        <p:txBody>
          <a:bodyPr vert="horz" lIns="182832" tIns="91416" rIns="182832" bIns="45708" rtlCol="0">
            <a:normAutofit fontScale="92500" lnSpcReduction="10000"/>
          </a:bodyPr>
          <a:lstStyle>
            <a:lvl1pPr marL="217289" indent="-217289" algn="l" defTabSz="1020098" rtl="0" eaLnBrk="1" latinLnBrk="0" hangingPunct="1">
              <a:spcBef>
                <a:spcPts val="1688"/>
              </a:spcBef>
              <a:buClr>
                <a:schemeClr val="tx1"/>
              </a:buClr>
              <a:buSzPct val="100000"/>
              <a:buFont typeface="Arial" panose="020B0604020202020204" pitchFamily="34" charset="0"/>
              <a:buChar char="•"/>
              <a:defRPr sz="2250" kern="1200">
                <a:solidFill>
                  <a:schemeClr val="tx1"/>
                </a:solidFill>
                <a:latin typeface="Segoe UI" pitchFamily="34" charset="0"/>
                <a:ea typeface="Segoe UI" pitchFamily="34" charset="0"/>
                <a:cs typeface="Segoe UI" pitchFamily="34" charset="0"/>
              </a:defRPr>
            </a:lvl1pPr>
            <a:lvl2pPr marL="446316" indent="-182246" algn="l" defTabSz="1020098" rtl="0" eaLnBrk="1" latinLnBrk="0" hangingPunct="1">
              <a:spcBef>
                <a:spcPct val="20000"/>
              </a:spcBef>
              <a:buClr>
                <a:schemeClr val="tx1"/>
              </a:buClr>
              <a:buFont typeface="Arial" pitchFamily="34" charset="0"/>
              <a:buChar char="•"/>
              <a:defRPr sz="1688" kern="1200">
                <a:solidFill>
                  <a:schemeClr val="tx1"/>
                </a:solidFill>
                <a:latin typeface="Segoe UI" pitchFamily="34" charset="0"/>
                <a:ea typeface="Segoe UI" pitchFamily="34" charset="0"/>
                <a:cs typeface="Segoe UI" pitchFamily="34" charset="0"/>
              </a:defRPr>
            </a:lvl2pPr>
            <a:lvl3pPr marL="714105" indent="-162409" algn="l" defTabSz="1020098" rtl="0" eaLnBrk="1" latinLnBrk="0" hangingPunct="1">
              <a:spcBef>
                <a:spcPct val="20000"/>
              </a:spcBef>
              <a:buClr>
                <a:schemeClr val="tx1"/>
              </a:buClr>
              <a:buFont typeface="Arial" pitchFamily="34" charset="0"/>
              <a:buChar char="•"/>
              <a:defRPr sz="1500" kern="1200">
                <a:solidFill>
                  <a:schemeClr val="tx1"/>
                </a:solidFill>
                <a:latin typeface="Segoe UI" pitchFamily="34" charset="0"/>
                <a:ea typeface="Segoe UI" pitchFamily="34" charset="0"/>
                <a:cs typeface="Segoe UI" pitchFamily="34" charset="0"/>
              </a:defRPr>
            </a:lvl3pPr>
            <a:lvl4pPr marL="981894" indent="-166129" algn="l" defTabSz="1020098" rtl="0" eaLnBrk="1" latinLnBrk="0" hangingPunct="1">
              <a:spcBef>
                <a:spcPct val="20000"/>
              </a:spcBef>
              <a:buClr>
                <a:schemeClr val="tx1"/>
              </a:buClr>
              <a:buFont typeface="Arial" pitchFamily="34" charset="0"/>
              <a:buChar char="–"/>
              <a:defRPr sz="1313" kern="1200">
                <a:solidFill>
                  <a:schemeClr val="tx1"/>
                </a:solidFill>
                <a:latin typeface="Segoe UI" pitchFamily="34" charset="0"/>
                <a:ea typeface="Segoe UI" pitchFamily="34" charset="0"/>
                <a:cs typeface="Segoe UI" pitchFamily="34" charset="0"/>
              </a:defRPr>
            </a:lvl4pPr>
            <a:lvl5pPr marL="1205052" indent="-168608" algn="l" defTabSz="1020098" rtl="0" eaLnBrk="1" latinLnBrk="0" hangingPunct="1">
              <a:spcBef>
                <a:spcPct val="20000"/>
              </a:spcBef>
              <a:buClr>
                <a:schemeClr val="tx1"/>
              </a:buClr>
              <a:buFont typeface="Arial" pitchFamily="34" charset="0"/>
              <a:buChar char="»"/>
              <a:defRPr sz="1313" kern="1200">
                <a:solidFill>
                  <a:schemeClr val="tx1"/>
                </a:solidFill>
                <a:latin typeface="Segoe UI" pitchFamily="34" charset="0"/>
                <a:ea typeface="Segoe UI" pitchFamily="34" charset="0"/>
                <a:cs typeface="Segoe UI" pitchFamily="34" charset="0"/>
              </a:defRPr>
            </a:lvl5pPr>
            <a:lvl6pPr marL="2805272" indent="-255024" algn="l" defTabSz="1020098" rtl="0" eaLnBrk="1" latinLnBrk="0" hangingPunct="1">
              <a:spcBef>
                <a:spcPct val="20000"/>
              </a:spcBef>
              <a:buFont typeface="Arial" pitchFamily="34" charset="0"/>
              <a:buChar char="•"/>
              <a:defRPr sz="2344" kern="1200">
                <a:solidFill>
                  <a:schemeClr val="tx1"/>
                </a:solidFill>
                <a:latin typeface="+mn-lt"/>
                <a:ea typeface="+mn-ea"/>
                <a:cs typeface="+mn-cs"/>
              </a:defRPr>
            </a:lvl6pPr>
            <a:lvl7pPr marL="3315321" indent="-255024" algn="l" defTabSz="1020098" rtl="0" eaLnBrk="1" latinLnBrk="0" hangingPunct="1">
              <a:spcBef>
                <a:spcPct val="20000"/>
              </a:spcBef>
              <a:buFont typeface="Arial" pitchFamily="34" charset="0"/>
              <a:buChar char="•"/>
              <a:defRPr sz="2344" kern="1200">
                <a:solidFill>
                  <a:schemeClr val="tx1"/>
                </a:solidFill>
                <a:latin typeface="+mn-lt"/>
                <a:ea typeface="+mn-ea"/>
                <a:cs typeface="+mn-cs"/>
              </a:defRPr>
            </a:lvl7pPr>
            <a:lvl8pPr marL="3825371" indent="-255024" algn="l" defTabSz="1020098" rtl="0" eaLnBrk="1" latinLnBrk="0" hangingPunct="1">
              <a:spcBef>
                <a:spcPct val="20000"/>
              </a:spcBef>
              <a:buFont typeface="Arial" pitchFamily="34" charset="0"/>
              <a:buChar char="•"/>
              <a:defRPr sz="2344" kern="1200">
                <a:solidFill>
                  <a:schemeClr val="tx1"/>
                </a:solidFill>
                <a:latin typeface="+mn-lt"/>
                <a:ea typeface="+mn-ea"/>
                <a:cs typeface="+mn-cs"/>
              </a:defRPr>
            </a:lvl8pPr>
            <a:lvl9pPr marL="4335420" indent="-255024" algn="l" defTabSz="1020098" rtl="0" eaLnBrk="1" latinLnBrk="0" hangingPunct="1">
              <a:spcBef>
                <a:spcPct val="20000"/>
              </a:spcBef>
              <a:buFont typeface="Arial" pitchFamily="34" charset="0"/>
              <a:buChar char="•"/>
              <a:defRPr sz="2344" kern="1200">
                <a:solidFill>
                  <a:schemeClr val="tx1"/>
                </a:solidFill>
                <a:latin typeface="+mn-lt"/>
                <a:ea typeface="+mn-ea"/>
                <a:cs typeface="+mn-cs"/>
              </a:defRPr>
            </a:lvl9pPr>
          </a:lstStyle>
          <a:p>
            <a:r>
              <a:rPr lang="en-US" sz="3136" dirty="0"/>
              <a:t>Compute</a:t>
            </a:r>
          </a:p>
          <a:p>
            <a:pPr lvl="1"/>
            <a:r>
              <a:rPr lang="en-US" sz="1568" dirty="0"/>
              <a:t>Virtual machines: Windows | Linux</a:t>
            </a:r>
          </a:p>
          <a:p>
            <a:pPr lvl="1"/>
            <a:r>
              <a:rPr lang="en-US" sz="1568" dirty="0"/>
              <a:t>VM Extensions</a:t>
            </a:r>
          </a:p>
          <a:p>
            <a:pPr lvl="2"/>
            <a:r>
              <a:rPr lang="en-US" sz="1380" dirty="0"/>
              <a:t>Puppet/Chef/DSC</a:t>
            </a:r>
          </a:p>
          <a:p>
            <a:pPr lvl="2"/>
            <a:r>
              <a:rPr lang="en-US" sz="1380" dirty="0"/>
              <a:t>Containers</a:t>
            </a:r>
          </a:p>
          <a:p>
            <a:pPr lvl="2"/>
            <a:r>
              <a:rPr lang="en-US" sz="1380" dirty="0"/>
              <a:t>PaaS</a:t>
            </a:r>
          </a:p>
          <a:p>
            <a:pPr lvl="1"/>
            <a:r>
              <a:rPr lang="en-US" sz="1568" dirty="0"/>
              <a:t>Availability sets: Fault and Update Domains</a:t>
            </a:r>
          </a:p>
          <a:p>
            <a:r>
              <a:rPr lang="en-US" sz="3136" dirty="0"/>
              <a:t>Network</a:t>
            </a:r>
          </a:p>
          <a:p>
            <a:pPr lvl="1"/>
            <a:r>
              <a:rPr lang="en-US" sz="1568" dirty="0"/>
              <a:t>Virtual networks</a:t>
            </a:r>
          </a:p>
          <a:p>
            <a:pPr lvl="1"/>
            <a:r>
              <a:rPr lang="en-US" sz="1568" dirty="0"/>
              <a:t>Network interfaces</a:t>
            </a:r>
          </a:p>
          <a:p>
            <a:pPr lvl="1"/>
            <a:r>
              <a:rPr lang="en-US" sz="1568" dirty="0"/>
              <a:t>Public IP addresses</a:t>
            </a:r>
          </a:p>
          <a:p>
            <a:pPr lvl="1"/>
            <a:r>
              <a:rPr lang="en-US" sz="1568" dirty="0"/>
              <a:t>Network security groups</a:t>
            </a:r>
          </a:p>
          <a:p>
            <a:pPr lvl="1"/>
            <a:r>
              <a:rPr lang="en-US" sz="1568" dirty="0"/>
              <a:t>Load balancers</a:t>
            </a:r>
          </a:p>
          <a:p>
            <a:pPr lvl="1"/>
            <a:r>
              <a:rPr lang="en-US" sz="1568" dirty="0"/>
              <a:t>VPN gateways</a:t>
            </a:r>
          </a:p>
          <a:p>
            <a:r>
              <a:rPr lang="en-US" sz="3136" dirty="0"/>
              <a:t>Storage</a:t>
            </a:r>
          </a:p>
          <a:p>
            <a:pPr lvl="1"/>
            <a:r>
              <a:rPr lang="en-US" sz="1568" dirty="0"/>
              <a:t>Storage accounts: Blobs, Tables, Queues</a:t>
            </a:r>
          </a:p>
        </p:txBody>
      </p:sp>
      <p:sp>
        <p:nvSpPr>
          <p:cNvPr id="42" name="Rounded Rectangle 41"/>
          <p:cNvSpPr/>
          <p:nvPr/>
        </p:nvSpPr>
        <p:spPr bwMode="auto">
          <a:xfrm>
            <a:off x="7766042" y="1616530"/>
            <a:ext cx="3734576" cy="1190239"/>
          </a:xfrm>
          <a:prstGeom prst="roundRect">
            <a:avLst/>
          </a:prstGeom>
          <a:solidFill>
            <a:srgbClr val="008172"/>
          </a:solidFill>
          <a:ln w="6350" cap="flat" cmpd="sng" algn="ctr">
            <a:solidFill>
              <a:srgbClr val="00B293"/>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r" defTabSz="932013" fontAlgn="base">
              <a:lnSpc>
                <a:spcPct val="90000"/>
              </a:lnSpc>
              <a:spcBef>
                <a:spcPct val="0"/>
              </a:spcBef>
              <a:spcAft>
                <a:spcPct val="0"/>
              </a:spcAft>
              <a:defRPr/>
            </a:pPr>
            <a:endParaRPr lang="en-US" sz="1176" kern="0" dirty="0">
              <a:solidFill>
                <a:schemeClr val="bg1"/>
              </a:solidFill>
              <a:latin typeface="Segoe UI"/>
              <a:ea typeface="Segoe UI" pitchFamily="34" charset="0"/>
              <a:cs typeface="Segoe UI" pitchFamily="34" charset="0"/>
            </a:endParaRPr>
          </a:p>
        </p:txBody>
      </p:sp>
      <p:sp>
        <p:nvSpPr>
          <p:cNvPr id="43" name="Rounded Rectangle 42"/>
          <p:cNvSpPr/>
          <p:nvPr/>
        </p:nvSpPr>
        <p:spPr bwMode="auto">
          <a:xfrm>
            <a:off x="9057774" y="2953484"/>
            <a:ext cx="1725899" cy="553866"/>
          </a:xfrm>
          <a:prstGeom prst="roundRect">
            <a:avLst/>
          </a:prstGeom>
          <a:solidFill>
            <a:srgbClr val="00B0F0">
              <a:lumMod val="20000"/>
              <a:lumOff val="80000"/>
            </a:srgbClr>
          </a:solidFill>
          <a:ln w="6350" cap="flat" cmpd="sng" algn="ctr">
            <a:solidFill>
              <a:srgbClr val="00BDF2"/>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r" defTabSz="932013" fontAlgn="base">
              <a:lnSpc>
                <a:spcPct val="90000"/>
              </a:lnSpc>
              <a:spcBef>
                <a:spcPct val="0"/>
              </a:spcBef>
              <a:spcAft>
                <a:spcPct val="0"/>
              </a:spcAft>
              <a:defRPr/>
            </a:pPr>
            <a:r>
              <a:rPr lang="en-US" sz="1176" kern="0" dirty="0">
                <a:solidFill>
                  <a:srgbClr val="44546A"/>
                </a:solidFill>
                <a:latin typeface="Segoe UI"/>
                <a:ea typeface="Segoe UI" pitchFamily="34" charset="0"/>
                <a:cs typeface="Segoe UI" pitchFamily="34" charset="0"/>
              </a:rPr>
              <a:t>Storage</a:t>
            </a:r>
          </a:p>
          <a:p>
            <a:pPr algn="r" defTabSz="932013" fontAlgn="base">
              <a:lnSpc>
                <a:spcPct val="90000"/>
              </a:lnSpc>
              <a:spcBef>
                <a:spcPct val="0"/>
              </a:spcBef>
              <a:spcAft>
                <a:spcPct val="0"/>
              </a:spcAft>
              <a:defRPr/>
            </a:pPr>
            <a:r>
              <a:rPr lang="en-US" sz="1176" kern="0" dirty="0">
                <a:solidFill>
                  <a:srgbClr val="44546A"/>
                </a:solidFill>
                <a:latin typeface="Segoe UI"/>
                <a:ea typeface="Segoe UI" pitchFamily="34" charset="0"/>
                <a:cs typeface="Segoe UI" pitchFamily="34" charset="0"/>
              </a:rPr>
              <a:t>account</a:t>
            </a:r>
          </a:p>
        </p:txBody>
      </p:sp>
      <p:sp>
        <p:nvSpPr>
          <p:cNvPr id="44" name="Rounded Rectangle 43"/>
          <p:cNvSpPr/>
          <p:nvPr/>
        </p:nvSpPr>
        <p:spPr bwMode="auto">
          <a:xfrm>
            <a:off x="9301246" y="3100200"/>
            <a:ext cx="519933" cy="330496"/>
          </a:xfrm>
          <a:prstGeom prst="roundRect">
            <a:avLst/>
          </a:prstGeom>
          <a:solidFill>
            <a:srgbClr val="5B2C92"/>
          </a:solidFill>
          <a:ln w="6350" cap="flat" cmpd="sng" algn="ctr">
            <a:solidFill>
              <a:srgbClr val="B4A0FF"/>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980" kern="0" dirty="0">
              <a:solidFill>
                <a:srgbClr val="44546A"/>
              </a:solidFill>
              <a:latin typeface="Segoe UI"/>
              <a:ea typeface="Segoe UI" pitchFamily="34" charset="0"/>
              <a:cs typeface="Segoe UI" pitchFamily="34" charset="0"/>
            </a:endParaRPr>
          </a:p>
        </p:txBody>
      </p:sp>
      <p:sp>
        <p:nvSpPr>
          <p:cNvPr id="45" name="Rounded Rectangle 44"/>
          <p:cNvSpPr/>
          <p:nvPr/>
        </p:nvSpPr>
        <p:spPr bwMode="auto">
          <a:xfrm>
            <a:off x="7671314" y="3022972"/>
            <a:ext cx="670167" cy="425994"/>
          </a:xfrm>
          <a:prstGeom prst="roundRect">
            <a:avLst/>
          </a:prstGeom>
          <a:solidFill>
            <a:srgbClr val="0077D7"/>
          </a:solidFill>
          <a:ln w="6350" cap="flat" cmpd="sng" algn="ctr">
            <a:solidFill>
              <a:srgbClr val="00BDF2"/>
            </a:solidFill>
            <a:prstDash val="solid"/>
            <a:miter lim="800000"/>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764" kern="0" dirty="0">
              <a:solidFill>
                <a:srgbClr val="44546A"/>
              </a:solidFill>
              <a:latin typeface="Segoe UI"/>
              <a:ea typeface="Segoe UI" pitchFamily="34" charset="0"/>
              <a:cs typeface="Segoe UI" pitchFamily="34" charset="0"/>
            </a:endParaRPr>
          </a:p>
        </p:txBody>
      </p:sp>
      <p:sp>
        <p:nvSpPr>
          <p:cNvPr id="46" name="Rectangle 45"/>
          <p:cNvSpPr/>
          <p:nvPr/>
        </p:nvSpPr>
        <p:spPr bwMode="auto">
          <a:xfrm>
            <a:off x="5316965" y="341959"/>
            <a:ext cx="6362890" cy="4211833"/>
          </a:xfrm>
          <a:prstGeom prst="rect">
            <a:avLst/>
          </a:prstGeom>
          <a:noFill/>
          <a:ln w="19050" cap="flat" cmpd="sng" algn="ctr">
            <a:solidFill>
              <a:srgbClr val="00B0F0">
                <a:lumMod val="50000"/>
                <a:lumOff val="50000"/>
              </a:srgbClr>
            </a:solidFill>
            <a:prstDash val="sysDot"/>
            <a:miter lim="800000"/>
            <a:headEnd type="none" w="med" len="med"/>
            <a:tailEnd type="none" w="med" len="med"/>
          </a:ln>
          <a:effectLst/>
        </p:spPr>
        <p:txBody>
          <a:bodyPr vert="horz" wrap="square" lIns="0" tIns="44809" rIns="0" bIns="44809" numCol="1" rtlCol="0" anchor="ctr" anchorCtr="0" compatLnSpc="1">
            <a:prstTxWarp prst="textNoShape">
              <a:avLst/>
            </a:prstTxWarp>
          </a:bodyPr>
          <a:lstStyle/>
          <a:p>
            <a:pPr algn="ctr" defTabSz="895825" fontAlgn="base">
              <a:spcBef>
                <a:spcPct val="0"/>
              </a:spcBef>
              <a:spcAft>
                <a:spcPct val="0"/>
              </a:spcAft>
              <a:defRPr/>
            </a:pPr>
            <a:endParaRPr lang="en-US" sz="1921" kern="0" dirty="0">
              <a:solidFill>
                <a:srgbClr val="44546A"/>
              </a:solidFill>
              <a:latin typeface="Segoe UI"/>
            </a:endParaRPr>
          </a:p>
        </p:txBody>
      </p:sp>
      <p:sp>
        <p:nvSpPr>
          <p:cNvPr id="47" name="TextBox 46"/>
          <p:cNvSpPr txBox="1"/>
          <p:nvPr/>
        </p:nvSpPr>
        <p:spPr>
          <a:xfrm>
            <a:off x="5314646" y="338223"/>
            <a:ext cx="4206500" cy="446780"/>
          </a:xfrm>
          <a:prstGeom prst="rect">
            <a:avLst/>
          </a:prstGeom>
          <a:noFill/>
        </p:spPr>
        <p:txBody>
          <a:bodyPr wrap="square" lIns="175715" tIns="140572" rIns="175715" bIns="140572" rtlCol="0">
            <a:spAutoFit/>
          </a:bodyPr>
          <a:lstStyle/>
          <a:p>
            <a:pPr defTabSz="914093">
              <a:lnSpc>
                <a:spcPct val="90000"/>
              </a:lnSpc>
              <a:defRPr/>
            </a:pPr>
            <a:r>
              <a:rPr lang="en-US" sz="1176" kern="0" dirty="0">
                <a:solidFill>
                  <a:srgbClr val="44546A"/>
                </a:solidFill>
              </a:rPr>
              <a:t>Resource group</a:t>
            </a:r>
          </a:p>
        </p:txBody>
      </p:sp>
      <p:sp>
        <p:nvSpPr>
          <p:cNvPr id="48" name="Rounded Rectangle 47"/>
          <p:cNvSpPr/>
          <p:nvPr/>
        </p:nvSpPr>
        <p:spPr bwMode="auto">
          <a:xfrm>
            <a:off x="8288443" y="1745308"/>
            <a:ext cx="1012805" cy="715143"/>
          </a:xfrm>
          <a:prstGeom prst="roundRect">
            <a:avLst/>
          </a:prstGeom>
          <a:solidFill>
            <a:srgbClr val="00B0F0">
              <a:lumMod val="20000"/>
              <a:lumOff val="80000"/>
            </a:srgbClr>
          </a:solidFill>
          <a:ln w="6350" cap="flat" cmpd="sng" algn="ctr">
            <a:solidFill>
              <a:srgbClr val="00BDF2"/>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r>
              <a:rPr lang="en-US" sz="1176" kern="0" dirty="0">
                <a:solidFill>
                  <a:srgbClr val="44546A"/>
                </a:solidFill>
                <a:latin typeface="Segoe UI"/>
                <a:ea typeface="Segoe UI" pitchFamily="34" charset="0"/>
                <a:cs typeface="Segoe UI" pitchFamily="34" charset="0"/>
              </a:rPr>
              <a:t>Virtual machine</a:t>
            </a:r>
          </a:p>
        </p:txBody>
      </p:sp>
      <p:sp>
        <p:nvSpPr>
          <p:cNvPr id="49" name="Rounded Rectangle 48"/>
          <p:cNvSpPr/>
          <p:nvPr/>
        </p:nvSpPr>
        <p:spPr bwMode="auto">
          <a:xfrm>
            <a:off x="7604196" y="2955451"/>
            <a:ext cx="670167" cy="425994"/>
          </a:xfrm>
          <a:prstGeom prst="roundRect">
            <a:avLst/>
          </a:prstGeom>
          <a:solidFill>
            <a:srgbClr val="00B0F0">
              <a:lumMod val="20000"/>
              <a:lumOff val="80000"/>
            </a:srgbClr>
          </a:solidFill>
          <a:ln w="6350" cap="flat" cmpd="sng" algn="ctr">
            <a:solidFill>
              <a:srgbClr val="00BDF2"/>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r>
              <a:rPr lang="en-US" sz="1176" kern="0" dirty="0">
                <a:solidFill>
                  <a:srgbClr val="44546A"/>
                </a:solidFill>
                <a:latin typeface="Segoe UI"/>
                <a:ea typeface="Segoe UI" pitchFamily="34" charset="0"/>
                <a:cs typeface="Segoe UI" pitchFamily="34" charset="0"/>
              </a:rPr>
              <a:t>NIC</a:t>
            </a:r>
            <a:endParaRPr lang="en-US" sz="1372" kern="0" dirty="0">
              <a:solidFill>
                <a:srgbClr val="44546A"/>
              </a:solidFill>
              <a:latin typeface="Segoe UI"/>
              <a:ea typeface="Segoe UI" pitchFamily="34" charset="0"/>
              <a:cs typeface="Segoe UI" pitchFamily="34" charset="0"/>
            </a:endParaRPr>
          </a:p>
        </p:txBody>
      </p:sp>
      <p:cxnSp>
        <p:nvCxnSpPr>
          <p:cNvPr id="50" name="Straight Connector 49"/>
          <p:cNvCxnSpPr>
            <a:stCxn id="49" idx="0"/>
            <a:endCxn id="45" idx="2"/>
          </p:cNvCxnSpPr>
          <p:nvPr/>
        </p:nvCxnSpPr>
        <p:spPr>
          <a:xfrm flipV="1">
            <a:off x="7939280" y="2468647"/>
            <a:ext cx="946116" cy="486803"/>
          </a:xfrm>
          <a:prstGeom prst="line">
            <a:avLst/>
          </a:prstGeom>
          <a:noFill/>
          <a:ln w="6350" cap="flat" cmpd="sng" algn="ctr">
            <a:solidFill>
              <a:srgbClr val="00B0F0"/>
            </a:solidFill>
            <a:prstDash val="solid"/>
            <a:miter lim="800000"/>
            <a:headEnd type="none"/>
            <a:tailEnd type="none"/>
          </a:ln>
          <a:effectLst/>
        </p:spPr>
      </p:cxnSp>
      <p:cxnSp>
        <p:nvCxnSpPr>
          <p:cNvPr id="51" name="Straight Connector 50"/>
          <p:cNvCxnSpPr>
            <a:stCxn id="53" idx="0"/>
            <a:endCxn id="45" idx="2"/>
          </p:cNvCxnSpPr>
          <p:nvPr/>
        </p:nvCxnSpPr>
        <p:spPr>
          <a:xfrm flipH="1" flipV="1">
            <a:off x="8885397" y="2468647"/>
            <a:ext cx="1035327" cy="484837"/>
          </a:xfrm>
          <a:prstGeom prst="line">
            <a:avLst/>
          </a:prstGeom>
          <a:noFill/>
          <a:ln w="6350" cap="flat" cmpd="sng" algn="ctr">
            <a:solidFill>
              <a:srgbClr val="00B0F0"/>
            </a:solidFill>
            <a:prstDash val="solid"/>
            <a:miter lim="800000"/>
            <a:headEnd type="none"/>
            <a:tailEnd type="none"/>
          </a:ln>
          <a:effectLst/>
        </p:spPr>
      </p:cxnSp>
      <p:sp>
        <p:nvSpPr>
          <p:cNvPr id="52" name="Rounded Rectangle 51"/>
          <p:cNvSpPr/>
          <p:nvPr/>
        </p:nvSpPr>
        <p:spPr bwMode="auto">
          <a:xfrm>
            <a:off x="9202101" y="3031742"/>
            <a:ext cx="519933" cy="330496"/>
          </a:xfrm>
          <a:prstGeom prst="roundRect">
            <a:avLst/>
          </a:prstGeom>
          <a:solidFill>
            <a:srgbClr val="5B2C92"/>
          </a:solidFill>
          <a:ln w="6350" cap="flat" cmpd="sng" algn="ctr">
            <a:solidFill>
              <a:srgbClr val="B4A0FF"/>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r>
              <a:rPr lang="en-US" sz="980" kern="0" dirty="0">
                <a:solidFill>
                  <a:srgbClr val="FFFFFF"/>
                </a:solidFill>
                <a:latin typeface="Segoe UI"/>
                <a:ea typeface="Segoe UI" pitchFamily="34" charset="0"/>
                <a:cs typeface="Segoe UI" pitchFamily="34" charset="0"/>
              </a:rPr>
              <a:t>VHD</a:t>
            </a:r>
          </a:p>
        </p:txBody>
      </p:sp>
      <p:sp>
        <p:nvSpPr>
          <p:cNvPr id="53" name="Rounded Rectangle 52"/>
          <p:cNvSpPr/>
          <p:nvPr/>
        </p:nvSpPr>
        <p:spPr bwMode="auto">
          <a:xfrm>
            <a:off x="6904868" y="3745125"/>
            <a:ext cx="2213645" cy="603143"/>
          </a:xfrm>
          <a:prstGeom prst="roundRect">
            <a:avLst/>
          </a:prstGeom>
          <a:solidFill>
            <a:srgbClr val="00B0F0">
              <a:lumMod val="20000"/>
              <a:lumOff val="80000"/>
            </a:srgbClr>
          </a:solidFill>
          <a:ln w="6350" cap="flat" cmpd="sng" algn="ctr">
            <a:solidFill>
              <a:srgbClr val="00BDF2"/>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r" defTabSz="932013" fontAlgn="base">
              <a:lnSpc>
                <a:spcPct val="90000"/>
              </a:lnSpc>
              <a:spcBef>
                <a:spcPct val="0"/>
              </a:spcBef>
              <a:spcAft>
                <a:spcPct val="0"/>
              </a:spcAft>
              <a:defRPr/>
            </a:pPr>
            <a:r>
              <a:rPr lang="en-US" sz="1176" kern="0" dirty="0">
                <a:solidFill>
                  <a:srgbClr val="44546A"/>
                </a:solidFill>
                <a:latin typeface="Segoe UI"/>
                <a:ea typeface="Segoe UI" pitchFamily="34" charset="0"/>
                <a:cs typeface="Segoe UI" pitchFamily="34" charset="0"/>
              </a:rPr>
              <a:t>Virtual network</a:t>
            </a:r>
            <a:endParaRPr lang="en-US" sz="1372" kern="0" dirty="0">
              <a:solidFill>
                <a:srgbClr val="44546A"/>
              </a:solidFill>
              <a:latin typeface="Segoe UI"/>
              <a:ea typeface="Segoe UI" pitchFamily="34" charset="0"/>
              <a:cs typeface="Segoe UI" pitchFamily="34" charset="0"/>
            </a:endParaRPr>
          </a:p>
        </p:txBody>
      </p:sp>
      <p:cxnSp>
        <p:nvCxnSpPr>
          <p:cNvPr id="54" name="Straight Connector 53"/>
          <p:cNvCxnSpPr>
            <a:stCxn id="67" idx="0"/>
            <a:endCxn id="50" idx="2"/>
          </p:cNvCxnSpPr>
          <p:nvPr/>
        </p:nvCxnSpPr>
        <p:spPr>
          <a:xfrm flipH="1" flipV="1">
            <a:off x="8006398" y="3448966"/>
            <a:ext cx="5293" cy="296160"/>
          </a:xfrm>
          <a:prstGeom prst="line">
            <a:avLst/>
          </a:prstGeom>
          <a:noFill/>
          <a:ln w="6350" cap="flat" cmpd="sng" algn="ctr">
            <a:solidFill>
              <a:srgbClr val="00B0F0"/>
            </a:solidFill>
            <a:prstDash val="solid"/>
            <a:miter lim="800000"/>
            <a:headEnd type="none"/>
            <a:tailEnd type="none"/>
          </a:ln>
          <a:effectLst/>
        </p:spPr>
      </p:cxnSp>
      <p:sp>
        <p:nvSpPr>
          <p:cNvPr id="55" name="Rounded Rectangle 54"/>
          <p:cNvSpPr/>
          <p:nvPr/>
        </p:nvSpPr>
        <p:spPr bwMode="auto">
          <a:xfrm>
            <a:off x="6136194" y="2953485"/>
            <a:ext cx="940136" cy="422905"/>
          </a:xfrm>
          <a:prstGeom prst="roundRect">
            <a:avLst/>
          </a:prstGeom>
          <a:solidFill>
            <a:srgbClr val="00B0F0">
              <a:lumMod val="20000"/>
              <a:lumOff val="80000"/>
            </a:srgbClr>
          </a:solidFill>
          <a:ln w="6350" cap="flat" cmpd="sng" algn="ctr">
            <a:solidFill>
              <a:srgbClr val="00BDF2"/>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r>
              <a:rPr lang="en-US" sz="1176" kern="0" dirty="0">
                <a:solidFill>
                  <a:srgbClr val="44546A"/>
                </a:solidFill>
                <a:latin typeface="Segoe UI"/>
                <a:ea typeface="Segoe UI" pitchFamily="34" charset="0"/>
                <a:cs typeface="Segoe UI" pitchFamily="34" charset="0"/>
              </a:rPr>
              <a:t>Public IP address</a:t>
            </a:r>
            <a:endParaRPr lang="en-US" sz="1372" kern="0" dirty="0">
              <a:solidFill>
                <a:srgbClr val="44546A"/>
              </a:solidFill>
              <a:latin typeface="Segoe UI"/>
              <a:ea typeface="Segoe UI" pitchFamily="34" charset="0"/>
              <a:cs typeface="Segoe UI" pitchFamily="34" charset="0"/>
            </a:endParaRPr>
          </a:p>
        </p:txBody>
      </p:sp>
      <p:cxnSp>
        <p:nvCxnSpPr>
          <p:cNvPr id="56" name="Straight Connector 55"/>
          <p:cNvCxnSpPr>
            <a:endCxn id="49" idx="1"/>
          </p:cNvCxnSpPr>
          <p:nvPr/>
        </p:nvCxnSpPr>
        <p:spPr>
          <a:xfrm>
            <a:off x="7076331" y="3164936"/>
            <a:ext cx="527865" cy="3511"/>
          </a:xfrm>
          <a:prstGeom prst="line">
            <a:avLst/>
          </a:prstGeom>
          <a:noFill/>
          <a:ln w="6350" cap="flat" cmpd="sng" algn="ctr">
            <a:solidFill>
              <a:srgbClr val="00B0F0"/>
            </a:solidFill>
            <a:prstDash val="solid"/>
            <a:miter lim="800000"/>
            <a:headEnd type="none"/>
            <a:tailEnd type="none"/>
          </a:ln>
          <a:effectLst/>
        </p:spPr>
      </p:cxnSp>
      <p:sp>
        <p:nvSpPr>
          <p:cNvPr id="57" name="Rounded Rectangle 56"/>
          <p:cNvSpPr/>
          <p:nvPr/>
        </p:nvSpPr>
        <p:spPr bwMode="auto">
          <a:xfrm>
            <a:off x="9482604" y="1753505"/>
            <a:ext cx="1092765" cy="713177"/>
          </a:xfrm>
          <a:prstGeom prst="roundRect">
            <a:avLst/>
          </a:prstGeom>
          <a:solidFill>
            <a:srgbClr val="00B0F0">
              <a:lumMod val="20000"/>
              <a:lumOff val="80000"/>
            </a:srgbClr>
          </a:solidFill>
          <a:ln w="6350" cap="flat" cmpd="sng" algn="ctr">
            <a:solidFill>
              <a:srgbClr val="00BDF2"/>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r>
              <a:rPr lang="en-US" sz="1176" kern="0" dirty="0">
                <a:solidFill>
                  <a:srgbClr val="44546A"/>
                </a:solidFill>
                <a:latin typeface="Segoe UI"/>
                <a:ea typeface="Segoe UI" pitchFamily="34" charset="0"/>
                <a:cs typeface="Segoe UI" pitchFamily="34" charset="0"/>
              </a:rPr>
              <a:t>Virtual machine</a:t>
            </a:r>
          </a:p>
        </p:txBody>
      </p:sp>
      <p:cxnSp>
        <p:nvCxnSpPr>
          <p:cNvPr id="58" name="Straight Connector 57"/>
          <p:cNvCxnSpPr/>
          <p:nvPr/>
        </p:nvCxnSpPr>
        <p:spPr>
          <a:xfrm flipH="1" flipV="1">
            <a:off x="9403059" y="1344692"/>
            <a:ext cx="517664" cy="408813"/>
          </a:xfrm>
          <a:prstGeom prst="line">
            <a:avLst/>
          </a:prstGeom>
          <a:noFill/>
          <a:ln w="6350" cap="flat" cmpd="sng" algn="ctr">
            <a:solidFill>
              <a:srgbClr val="00B0F0"/>
            </a:solidFill>
            <a:prstDash val="solid"/>
            <a:miter lim="800000"/>
            <a:headEnd type="none"/>
            <a:tailEnd type="none"/>
          </a:ln>
          <a:effectLst/>
        </p:spPr>
      </p:cxnSp>
      <p:cxnSp>
        <p:nvCxnSpPr>
          <p:cNvPr id="59" name="Straight Connector 58"/>
          <p:cNvCxnSpPr/>
          <p:nvPr/>
        </p:nvCxnSpPr>
        <p:spPr>
          <a:xfrm flipV="1">
            <a:off x="9012937" y="1344690"/>
            <a:ext cx="390121" cy="400618"/>
          </a:xfrm>
          <a:prstGeom prst="line">
            <a:avLst/>
          </a:prstGeom>
          <a:noFill/>
          <a:ln w="6350" cap="flat" cmpd="sng" algn="ctr">
            <a:solidFill>
              <a:srgbClr val="00B0F0"/>
            </a:solidFill>
            <a:prstDash val="solid"/>
            <a:miter lim="800000"/>
            <a:headEnd type="none"/>
            <a:tailEnd type="none"/>
          </a:ln>
          <a:effectLst/>
        </p:spPr>
      </p:cxnSp>
      <p:sp>
        <p:nvSpPr>
          <p:cNvPr id="60" name="Rounded Rectangle 59"/>
          <p:cNvSpPr/>
          <p:nvPr/>
        </p:nvSpPr>
        <p:spPr bwMode="auto">
          <a:xfrm>
            <a:off x="8792668" y="790825"/>
            <a:ext cx="1220780" cy="553866"/>
          </a:xfrm>
          <a:prstGeom prst="roundRect">
            <a:avLst/>
          </a:prstGeom>
          <a:solidFill>
            <a:srgbClr val="00B0F0">
              <a:lumMod val="20000"/>
              <a:lumOff val="80000"/>
            </a:srgbClr>
          </a:solidFill>
          <a:ln w="6350" cap="flat" cmpd="sng" algn="ctr">
            <a:solidFill>
              <a:srgbClr val="00BDF2"/>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r>
              <a:rPr lang="en-US" sz="1176" kern="0" dirty="0">
                <a:solidFill>
                  <a:srgbClr val="44546A"/>
                </a:solidFill>
                <a:latin typeface="Segoe UI"/>
                <a:ea typeface="Segoe UI" pitchFamily="34" charset="0"/>
                <a:cs typeface="Segoe UI" pitchFamily="34" charset="0"/>
              </a:rPr>
              <a:t>Load balancer</a:t>
            </a:r>
          </a:p>
        </p:txBody>
      </p:sp>
      <p:sp>
        <p:nvSpPr>
          <p:cNvPr id="61" name="Rounded Rectangle 60"/>
          <p:cNvSpPr/>
          <p:nvPr/>
        </p:nvSpPr>
        <p:spPr bwMode="auto">
          <a:xfrm>
            <a:off x="7270285" y="1005756"/>
            <a:ext cx="940136" cy="422905"/>
          </a:xfrm>
          <a:prstGeom prst="roundRect">
            <a:avLst/>
          </a:prstGeom>
          <a:solidFill>
            <a:srgbClr val="00B0F0">
              <a:lumMod val="20000"/>
              <a:lumOff val="80000"/>
            </a:srgbClr>
          </a:solidFill>
          <a:ln w="6350" cap="flat" cmpd="sng" algn="ctr">
            <a:solidFill>
              <a:srgbClr val="00BDF2"/>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r>
              <a:rPr lang="en-US" sz="1176" kern="0" dirty="0">
                <a:solidFill>
                  <a:srgbClr val="44546A"/>
                </a:solidFill>
                <a:latin typeface="Segoe UI"/>
                <a:ea typeface="Segoe UI" pitchFamily="34" charset="0"/>
                <a:cs typeface="Segoe UI" pitchFamily="34" charset="0"/>
              </a:rPr>
              <a:t>Public IP address</a:t>
            </a:r>
            <a:endParaRPr lang="en-US" sz="1372" kern="0" dirty="0">
              <a:solidFill>
                <a:srgbClr val="44546A"/>
              </a:solidFill>
              <a:latin typeface="Segoe UI"/>
              <a:ea typeface="Segoe UI" pitchFamily="34" charset="0"/>
              <a:cs typeface="Segoe UI" pitchFamily="34" charset="0"/>
            </a:endParaRPr>
          </a:p>
        </p:txBody>
      </p:sp>
      <p:cxnSp>
        <p:nvCxnSpPr>
          <p:cNvPr id="62" name="Straight Connector 61"/>
          <p:cNvCxnSpPr/>
          <p:nvPr/>
        </p:nvCxnSpPr>
        <p:spPr>
          <a:xfrm>
            <a:off x="8210422" y="1062665"/>
            <a:ext cx="582247" cy="5094"/>
          </a:xfrm>
          <a:prstGeom prst="line">
            <a:avLst/>
          </a:prstGeom>
          <a:noFill/>
          <a:ln w="6350" cap="flat" cmpd="sng" algn="ctr">
            <a:solidFill>
              <a:srgbClr val="00B0F0"/>
            </a:solidFill>
            <a:prstDash val="solid"/>
            <a:miter lim="800000"/>
            <a:headEnd type="none"/>
            <a:tailEnd type="none"/>
          </a:ln>
          <a:effectLst/>
        </p:spPr>
      </p:cxnSp>
      <p:sp>
        <p:nvSpPr>
          <p:cNvPr id="63" name="Rounded Rectangle 62"/>
          <p:cNvSpPr/>
          <p:nvPr/>
        </p:nvSpPr>
        <p:spPr bwMode="auto">
          <a:xfrm>
            <a:off x="7141232" y="3922689"/>
            <a:ext cx="624810" cy="330496"/>
          </a:xfrm>
          <a:prstGeom prst="roundRect">
            <a:avLst/>
          </a:prstGeom>
          <a:solidFill>
            <a:srgbClr val="5B2C92"/>
          </a:solidFill>
          <a:ln w="6350" cap="flat" cmpd="sng" algn="ctr">
            <a:solidFill>
              <a:srgbClr val="B4A0FF"/>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980" kern="0" dirty="0">
              <a:solidFill>
                <a:srgbClr val="44546A"/>
              </a:solidFill>
              <a:latin typeface="Segoe UI"/>
              <a:ea typeface="Segoe UI" pitchFamily="34" charset="0"/>
              <a:cs typeface="Segoe UI" pitchFamily="34" charset="0"/>
            </a:endParaRPr>
          </a:p>
        </p:txBody>
      </p:sp>
      <p:sp>
        <p:nvSpPr>
          <p:cNvPr id="64" name="Rounded Rectangle 63"/>
          <p:cNvSpPr/>
          <p:nvPr/>
        </p:nvSpPr>
        <p:spPr bwMode="auto">
          <a:xfrm>
            <a:off x="7042087" y="3854231"/>
            <a:ext cx="624810" cy="330496"/>
          </a:xfrm>
          <a:prstGeom prst="roundRect">
            <a:avLst/>
          </a:prstGeom>
          <a:solidFill>
            <a:srgbClr val="5B2C92"/>
          </a:solidFill>
          <a:ln w="6350" cap="flat" cmpd="sng" algn="ctr">
            <a:solidFill>
              <a:srgbClr val="B4A0FF"/>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r>
              <a:rPr lang="en-US" sz="980" kern="0" dirty="0">
                <a:solidFill>
                  <a:srgbClr val="FFFFFF"/>
                </a:solidFill>
                <a:latin typeface="Segoe UI"/>
                <a:ea typeface="Segoe UI" pitchFamily="34" charset="0"/>
                <a:cs typeface="Segoe UI" pitchFamily="34" charset="0"/>
              </a:rPr>
              <a:t>Subnet</a:t>
            </a:r>
          </a:p>
        </p:txBody>
      </p:sp>
      <p:sp>
        <p:nvSpPr>
          <p:cNvPr id="65" name="Rounded Rectangle 64"/>
          <p:cNvSpPr/>
          <p:nvPr/>
        </p:nvSpPr>
        <p:spPr bwMode="auto">
          <a:xfrm>
            <a:off x="5453250" y="3836860"/>
            <a:ext cx="1176501" cy="360576"/>
          </a:xfrm>
          <a:prstGeom prst="roundRect">
            <a:avLst/>
          </a:prstGeom>
          <a:solidFill>
            <a:srgbClr val="00B0F0">
              <a:lumMod val="20000"/>
              <a:lumOff val="80000"/>
            </a:srgbClr>
          </a:solidFill>
          <a:ln w="6350" cap="flat" cmpd="sng" algn="ctr">
            <a:solidFill>
              <a:srgbClr val="00BDF2"/>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r>
              <a:rPr lang="en-US" sz="1176" kern="0" dirty="0">
                <a:solidFill>
                  <a:srgbClr val="44546A"/>
                </a:solidFill>
                <a:latin typeface="Segoe UI"/>
                <a:ea typeface="Segoe UI" pitchFamily="34" charset="0"/>
                <a:cs typeface="Segoe UI" pitchFamily="34" charset="0"/>
              </a:rPr>
              <a:t>Network </a:t>
            </a:r>
            <a:r>
              <a:rPr lang="en-US" sz="1176" kern="0">
                <a:solidFill>
                  <a:srgbClr val="44546A"/>
                </a:solidFill>
                <a:latin typeface="Segoe UI"/>
                <a:ea typeface="Segoe UI" pitchFamily="34" charset="0"/>
                <a:cs typeface="Segoe UI" pitchFamily="34" charset="0"/>
              </a:rPr>
              <a:t>security group</a:t>
            </a:r>
            <a:endParaRPr lang="en-US" sz="1372" kern="0" dirty="0">
              <a:solidFill>
                <a:srgbClr val="44546A"/>
              </a:solidFill>
              <a:latin typeface="Segoe UI"/>
              <a:ea typeface="Segoe UI" pitchFamily="34" charset="0"/>
              <a:cs typeface="Segoe UI" pitchFamily="34" charset="0"/>
            </a:endParaRPr>
          </a:p>
        </p:txBody>
      </p:sp>
      <p:cxnSp>
        <p:nvCxnSpPr>
          <p:cNvPr id="66" name="Straight Connector 65"/>
          <p:cNvCxnSpPr/>
          <p:nvPr/>
        </p:nvCxnSpPr>
        <p:spPr>
          <a:xfrm>
            <a:off x="6629751" y="4017150"/>
            <a:ext cx="412336" cy="2329"/>
          </a:xfrm>
          <a:prstGeom prst="line">
            <a:avLst/>
          </a:prstGeom>
          <a:noFill/>
          <a:ln w="6350" cap="flat" cmpd="sng" algn="ctr">
            <a:solidFill>
              <a:srgbClr val="00B0F0"/>
            </a:solidFill>
            <a:prstDash val="solid"/>
            <a:miter lim="800000"/>
            <a:headEnd type="none"/>
            <a:tailEnd type="none"/>
          </a:ln>
          <a:effectLst/>
        </p:spPr>
      </p:cxnSp>
      <p:sp>
        <p:nvSpPr>
          <p:cNvPr id="67" name="Rounded Rectangle 66"/>
          <p:cNvSpPr/>
          <p:nvPr/>
        </p:nvSpPr>
        <p:spPr bwMode="auto">
          <a:xfrm>
            <a:off x="6214453" y="2487271"/>
            <a:ext cx="1176501" cy="360576"/>
          </a:xfrm>
          <a:prstGeom prst="roundRect">
            <a:avLst/>
          </a:prstGeom>
          <a:solidFill>
            <a:srgbClr val="00B0F0">
              <a:lumMod val="20000"/>
              <a:lumOff val="80000"/>
            </a:srgbClr>
          </a:solidFill>
          <a:ln w="6350" cap="flat" cmpd="sng" algn="ctr">
            <a:solidFill>
              <a:srgbClr val="00BDF2"/>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r>
              <a:rPr lang="en-US" sz="1176" kern="0" dirty="0">
                <a:solidFill>
                  <a:srgbClr val="44546A"/>
                </a:solidFill>
                <a:latin typeface="Segoe UI"/>
                <a:ea typeface="Segoe UI" pitchFamily="34" charset="0"/>
                <a:cs typeface="Segoe UI" pitchFamily="34" charset="0"/>
              </a:rPr>
              <a:t>Network </a:t>
            </a:r>
            <a:r>
              <a:rPr lang="en-US" sz="1176" kern="0">
                <a:solidFill>
                  <a:srgbClr val="44546A"/>
                </a:solidFill>
                <a:latin typeface="Segoe UI"/>
                <a:ea typeface="Segoe UI" pitchFamily="34" charset="0"/>
                <a:cs typeface="Segoe UI" pitchFamily="34" charset="0"/>
              </a:rPr>
              <a:t>security group</a:t>
            </a:r>
            <a:endParaRPr lang="en-US" sz="1372" kern="0" dirty="0">
              <a:solidFill>
                <a:srgbClr val="44546A"/>
              </a:solidFill>
              <a:latin typeface="Segoe UI"/>
              <a:ea typeface="Segoe UI" pitchFamily="34" charset="0"/>
              <a:cs typeface="Segoe UI" pitchFamily="34" charset="0"/>
            </a:endParaRPr>
          </a:p>
        </p:txBody>
      </p:sp>
      <p:cxnSp>
        <p:nvCxnSpPr>
          <p:cNvPr id="68" name="Straight Connector 67"/>
          <p:cNvCxnSpPr>
            <a:endCxn id="49" idx="1"/>
          </p:cNvCxnSpPr>
          <p:nvPr/>
        </p:nvCxnSpPr>
        <p:spPr>
          <a:xfrm>
            <a:off x="7390953" y="2667558"/>
            <a:ext cx="213242" cy="500890"/>
          </a:xfrm>
          <a:prstGeom prst="line">
            <a:avLst/>
          </a:prstGeom>
          <a:noFill/>
          <a:ln w="6350" cap="flat" cmpd="sng" algn="ctr">
            <a:solidFill>
              <a:srgbClr val="00B0F0"/>
            </a:solidFill>
            <a:prstDash val="solid"/>
            <a:miter lim="800000"/>
            <a:headEnd type="none"/>
            <a:tailEnd type="none"/>
          </a:ln>
          <a:effectLst/>
        </p:spPr>
      </p:cxnSp>
      <p:sp>
        <p:nvSpPr>
          <p:cNvPr id="69" name="Rounded Rectangle 2"/>
          <p:cNvSpPr/>
          <p:nvPr/>
        </p:nvSpPr>
        <p:spPr bwMode="auto">
          <a:xfrm>
            <a:off x="8304067" y="2196808"/>
            <a:ext cx="1012804" cy="264824"/>
          </a:xfrm>
          <a:prstGeom prst="roundRect">
            <a:avLst/>
          </a:prstGeom>
          <a:solidFill>
            <a:srgbClr val="ED7D31"/>
          </a:solidFill>
          <a:ln w="19050" cap="flat" cmpd="sng" algn="ctr">
            <a:solidFill>
              <a:srgbClr val="FFFFFF"/>
            </a:solidFill>
            <a:prstDash val="solid"/>
            <a:miter lim="800000"/>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r>
              <a:rPr lang="en-US" sz="1078" kern="0" dirty="0">
                <a:solidFill>
                  <a:srgbClr val="FFFFFF"/>
                </a:solidFill>
                <a:latin typeface="Segoe UI"/>
              </a:rPr>
              <a:t>Extensions</a:t>
            </a:r>
          </a:p>
        </p:txBody>
      </p:sp>
      <p:sp>
        <p:nvSpPr>
          <p:cNvPr id="70" name="Rounded Rectangle 185"/>
          <p:cNvSpPr/>
          <p:nvPr/>
        </p:nvSpPr>
        <p:spPr bwMode="auto">
          <a:xfrm>
            <a:off x="9522584" y="2208873"/>
            <a:ext cx="1012804" cy="264824"/>
          </a:xfrm>
          <a:prstGeom prst="roundRect">
            <a:avLst/>
          </a:prstGeom>
          <a:solidFill>
            <a:srgbClr val="ED7D31"/>
          </a:solidFill>
          <a:ln w="19050" cap="flat" cmpd="sng" algn="ctr">
            <a:solidFill>
              <a:srgbClr val="FFFFFF"/>
            </a:solidFill>
            <a:prstDash val="solid"/>
            <a:miter lim="800000"/>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r>
              <a:rPr lang="en-US" sz="1078" kern="0" dirty="0">
                <a:solidFill>
                  <a:srgbClr val="FFFFFF"/>
                </a:solidFill>
                <a:latin typeface="Segoe UI"/>
              </a:rPr>
              <a:t>Extensions</a:t>
            </a:r>
          </a:p>
        </p:txBody>
      </p:sp>
      <p:sp>
        <p:nvSpPr>
          <p:cNvPr id="71" name="Rounded Rectangle 187"/>
          <p:cNvSpPr/>
          <p:nvPr/>
        </p:nvSpPr>
        <p:spPr bwMode="auto">
          <a:xfrm>
            <a:off x="5316965" y="5005291"/>
            <a:ext cx="6362890" cy="400618"/>
          </a:xfrm>
          <a:prstGeom prst="roundRect">
            <a:avLst/>
          </a:prstGeom>
          <a:solidFill>
            <a:srgbClr val="00B0F0"/>
          </a:solidFill>
          <a:ln w="12700" cap="flat" cmpd="sng" algn="ctr">
            <a:solidFill>
              <a:srgbClr val="00B0F0">
                <a:shade val="50000"/>
              </a:srgbClr>
            </a:solidFill>
            <a:prstDash val="solid"/>
            <a:miter lim="800000"/>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r>
              <a:rPr lang="en-US" sz="1960" kern="0" dirty="0">
                <a:gradFill>
                  <a:gsLst>
                    <a:gs pos="0">
                      <a:srgbClr val="FFFFFF"/>
                    </a:gs>
                    <a:gs pos="100000">
                      <a:srgbClr val="FFFFFF"/>
                    </a:gs>
                  </a:gsLst>
                  <a:lin ang="5400000" scaled="0"/>
                </a:gradFill>
                <a:latin typeface="Segoe UI"/>
              </a:rPr>
              <a:t>Azure Resource Manager</a:t>
            </a:r>
          </a:p>
        </p:txBody>
      </p:sp>
      <p:sp>
        <p:nvSpPr>
          <p:cNvPr id="72" name="Rounded Rectangle 188"/>
          <p:cNvSpPr/>
          <p:nvPr/>
        </p:nvSpPr>
        <p:spPr bwMode="auto">
          <a:xfrm>
            <a:off x="5328201" y="5606765"/>
            <a:ext cx="1942085" cy="613540"/>
          </a:xfrm>
          <a:prstGeom prst="roundRect">
            <a:avLst/>
          </a:prstGeom>
          <a:solidFill>
            <a:srgbClr val="00B0F0"/>
          </a:solidFill>
          <a:ln w="12700" cap="flat" cmpd="sng" algn="ctr">
            <a:solidFill>
              <a:srgbClr val="00B0F0">
                <a:shade val="50000"/>
              </a:srgbClr>
            </a:solidFill>
            <a:prstDash val="solid"/>
            <a:miter lim="800000"/>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r>
              <a:rPr lang="en-US" sz="1960" kern="0" dirty="0">
                <a:gradFill>
                  <a:gsLst>
                    <a:gs pos="0">
                      <a:srgbClr val="FFFFFF"/>
                    </a:gs>
                    <a:gs pos="100000">
                      <a:srgbClr val="FFFFFF"/>
                    </a:gs>
                  </a:gsLst>
                  <a:lin ang="5400000" scaled="0"/>
                </a:gradFill>
                <a:latin typeface="Segoe UI"/>
              </a:rPr>
              <a:t>Network Provider</a:t>
            </a:r>
          </a:p>
        </p:txBody>
      </p:sp>
      <p:sp>
        <p:nvSpPr>
          <p:cNvPr id="73" name="Rounded Rectangle 189"/>
          <p:cNvSpPr/>
          <p:nvPr/>
        </p:nvSpPr>
        <p:spPr bwMode="auto">
          <a:xfrm>
            <a:off x="7516187" y="5606765"/>
            <a:ext cx="1962127" cy="613540"/>
          </a:xfrm>
          <a:prstGeom prst="roundRect">
            <a:avLst/>
          </a:prstGeom>
          <a:solidFill>
            <a:srgbClr val="00B0F0"/>
          </a:solidFill>
          <a:ln w="12700" cap="flat" cmpd="sng" algn="ctr">
            <a:solidFill>
              <a:srgbClr val="00B0F0">
                <a:shade val="50000"/>
              </a:srgbClr>
            </a:solidFill>
            <a:prstDash val="solid"/>
            <a:miter lim="800000"/>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r>
              <a:rPr lang="en-US" sz="1960" kern="0" dirty="0">
                <a:gradFill>
                  <a:gsLst>
                    <a:gs pos="0">
                      <a:srgbClr val="FFFFFF"/>
                    </a:gs>
                    <a:gs pos="100000">
                      <a:srgbClr val="FFFFFF"/>
                    </a:gs>
                  </a:gsLst>
                  <a:lin ang="5400000" scaled="0"/>
                </a:gradFill>
                <a:latin typeface="Segoe UI"/>
              </a:rPr>
              <a:t>Compute Provider</a:t>
            </a:r>
          </a:p>
        </p:txBody>
      </p:sp>
      <p:sp>
        <p:nvSpPr>
          <p:cNvPr id="74" name="Rounded Rectangle 191"/>
          <p:cNvSpPr/>
          <p:nvPr/>
        </p:nvSpPr>
        <p:spPr bwMode="auto">
          <a:xfrm>
            <a:off x="9717727" y="5606765"/>
            <a:ext cx="1962127" cy="613540"/>
          </a:xfrm>
          <a:prstGeom prst="roundRect">
            <a:avLst/>
          </a:prstGeom>
          <a:solidFill>
            <a:srgbClr val="00B0F0"/>
          </a:solidFill>
          <a:ln w="12700" cap="flat" cmpd="sng" algn="ctr">
            <a:solidFill>
              <a:srgbClr val="00B0F0">
                <a:shade val="50000"/>
              </a:srgbClr>
            </a:solidFill>
            <a:prstDash val="solid"/>
            <a:miter lim="800000"/>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r>
              <a:rPr lang="en-US" sz="1960" kern="0" dirty="0">
                <a:gradFill>
                  <a:gsLst>
                    <a:gs pos="0">
                      <a:srgbClr val="FFFFFF"/>
                    </a:gs>
                    <a:gs pos="100000">
                      <a:srgbClr val="FFFFFF"/>
                    </a:gs>
                  </a:gsLst>
                  <a:lin ang="5400000" scaled="0"/>
                </a:gradFill>
                <a:latin typeface="Segoe UI"/>
              </a:rPr>
              <a:t>Storage </a:t>
            </a:r>
            <a:br>
              <a:rPr lang="en-US" sz="1960" kern="0" dirty="0">
                <a:gradFill>
                  <a:gsLst>
                    <a:gs pos="0">
                      <a:srgbClr val="FFFFFF"/>
                    </a:gs>
                    <a:gs pos="100000">
                      <a:srgbClr val="FFFFFF"/>
                    </a:gs>
                  </a:gsLst>
                  <a:lin ang="5400000" scaled="0"/>
                </a:gradFill>
                <a:latin typeface="Segoe UI"/>
              </a:rPr>
            </a:br>
            <a:r>
              <a:rPr lang="en-US" sz="1960" kern="0" dirty="0">
                <a:gradFill>
                  <a:gsLst>
                    <a:gs pos="0">
                      <a:srgbClr val="FFFFFF"/>
                    </a:gs>
                    <a:gs pos="100000">
                      <a:srgbClr val="FFFFFF"/>
                    </a:gs>
                  </a:gsLst>
                  <a:lin ang="5400000" scaled="0"/>
                </a:gradFill>
                <a:latin typeface="Segoe UI"/>
              </a:rPr>
              <a:t>Provider</a:t>
            </a:r>
          </a:p>
        </p:txBody>
      </p:sp>
      <p:sp>
        <p:nvSpPr>
          <p:cNvPr id="75" name="Rounded Rectangle 192"/>
          <p:cNvSpPr/>
          <p:nvPr/>
        </p:nvSpPr>
        <p:spPr bwMode="auto">
          <a:xfrm>
            <a:off x="5319703" y="6369671"/>
            <a:ext cx="1942085" cy="613540"/>
          </a:xfrm>
          <a:prstGeom prst="roundRect">
            <a:avLst/>
          </a:prstGeom>
          <a:solidFill>
            <a:srgbClr val="00B0F0"/>
          </a:solidFill>
          <a:ln w="12700" cap="flat" cmpd="sng" algn="ctr">
            <a:solidFill>
              <a:srgbClr val="00B0F0">
                <a:shade val="50000"/>
              </a:srgbClr>
            </a:solidFill>
            <a:prstDash val="solid"/>
            <a:miter lim="800000"/>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r>
              <a:rPr lang="en-US" sz="1960" kern="0" dirty="0">
                <a:gradFill>
                  <a:gsLst>
                    <a:gs pos="0">
                      <a:srgbClr val="FFFFFF"/>
                    </a:gs>
                    <a:gs pos="100000">
                      <a:srgbClr val="FFFFFF"/>
                    </a:gs>
                  </a:gsLst>
                  <a:lin ang="5400000" scaled="0"/>
                </a:gradFill>
                <a:latin typeface="Segoe UI"/>
              </a:rPr>
              <a:t>Network Infra</a:t>
            </a:r>
          </a:p>
        </p:txBody>
      </p:sp>
      <p:sp>
        <p:nvSpPr>
          <p:cNvPr id="76" name="Rounded Rectangle 193"/>
          <p:cNvSpPr/>
          <p:nvPr/>
        </p:nvSpPr>
        <p:spPr bwMode="auto">
          <a:xfrm>
            <a:off x="7507688" y="6369671"/>
            <a:ext cx="1962127" cy="613540"/>
          </a:xfrm>
          <a:prstGeom prst="roundRect">
            <a:avLst/>
          </a:prstGeom>
          <a:solidFill>
            <a:srgbClr val="00B0F0"/>
          </a:solidFill>
          <a:ln w="12700" cap="flat" cmpd="sng" algn="ctr">
            <a:solidFill>
              <a:srgbClr val="00B0F0">
                <a:shade val="50000"/>
              </a:srgbClr>
            </a:solidFill>
            <a:prstDash val="solid"/>
            <a:miter lim="800000"/>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r>
              <a:rPr lang="en-US" sz="1960" kern="0" dirty="0">
                <a:gradFill>
                  <a:gsLst>
                    <a:gs pos="0">
                      <a:srgbClr val="FFFFFF"/>
                    </a:gs>
                    <a:gs pos="100000">
                      <a:srgbClr val="FFFFFF"/>
                    </a:gs>
                  </a:gsLst>
                  <a:lin ang="5400000" scaled="0"/>
                </a:gradFill>
                <a:latin typeface="Segoe UI"/>
              </a:rPr>
              <a:t>Compute Infra</a:t>
            </a:r>
          </a:p>
        </p:txBody>
      </p:sp>
      <p:sp>
        <p:nvSpPr>
          <p:cNvPr id="77" name="Rounded Rectangle 194"/>
          <p:cNvSpPr/>
          <p:nvPr/>
        </p:nvSpPr>
        <p:spPr bwMode="auto">
          <a:xfrm>
            <a:off x="9709228" y="6369671"/>
            <a:ext cx="1962127" cy="613540"/>
          </a:xfrm>
          <a:prstGeom prst="roundRect">
            <a:avLst/>
          </a:prstGeom>
          <a:solidFill>
            <a:srgbClr val="00B0F0"/>
          </a:solidFill>
          <a:ln w="12700" cap="flat" cmpd="sng" algn="ctr">
            <a:solidFill>
              <a:srgbClr val="00B0F0">
                <a:shade val="50000"/>
              </a:srgbClr>
            </a:solidFill>
            <a:prstDash val="solid"/>
            <a:miter lim="800000"/>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r>
              <a:rPr lang="en-US" sz="1960" kern="0" dirty="0">
                <a:gradFill>
                  <a:gsLst>
                    <a:gs pos="0">
                      <a:srgbClr val="FFFFFF"/>
                    </a:gs>
                    <a:gs pos="100000">
                      <a:srgbClr val="FFFFFF"/>
                    </a:gs>
                  </a:gsLst>
                  <a:lin ang="5400000" scaled="0"/>
                </a:gradFill>
                <a:latin typeface="Segoe UI"/>
              </a:rPr>
              <a:t>Storage </a:t>
            </a:r>
            <a:br>
              <a:rPr lang="en-US" sz="1960" kern="0" dirty="0">
                <a:gradFill>
                  <a:gsLst>
                    <a:gs pos="0">
                      <a:srgbClr val="FFFFFF"/>
                    </a:gs>
                    <a:gs pos="100000">
                      <a:srgbClr val="FFFFFF"/>
                    </a:gs>
                  </a:gsLst>
                  <a:lin ang="5400000" scaled="0"/>
                </a:gradFill>
                <a:latin typeface="Segoe UI"/>
              </a:rPr>
            </a:br>
            <a:r>
              <a:rPr lang="en-US" sz="1960" kern="0" dirty="0">
                <a:gradFill>
                  <a:gsLst>
                    <a:gs pos="0">
                      <a:srgbClr val="FFFFFF"/>
                    </a:gs>
                    <a:gs pos="100000">
                      <a:srgbClr val="FFFFFF"/>
                    </a:gs>
                  </a:gsLst>
                  <a:lin ang="5400000" scaled="0"/>
                </a:gradFill>
                <a:latin typeface="Segoe UI"/>
              </a:rPr>
              <a:t>Infra</a:t>
            </a:r>
          </a:p>
        </p:txBody>
      </p:sp>
      <p:cxnSp>
        <p:nvCxnSpPr>
          <p:cNvPr id="78" name="Straight Connector 77"/>
          <p:cNvCxnSpPr>
            <a:stCxn id="71" idx="0"/>
          </p:cNvCxnSpPr>
          <p:nvPr/>
        </p:nvCxnSpPr>
        <p:spPr>
          <a:xfrm flipH="1" flipV="1">
            <a:off x="5314646" y="4553792"/>
            <a:ext cx="3183763" cy="451499"/>
          </a:xfrm>
          <a:prstGeom prst="line">
            <a:avLst/>
          </a:prstGeom>
          <a:noFill/>
          <a:ln w="6350" cap="flat" cmpd="sng" algn="ctr">
            <a:solidFill>
              <a:srgbClr val="00B0F0"/>
            </a:solidFill>
            <a:prstDash val="solid"/>
            <a:miter lim="800000"/>
            <a:headEnd type="none"/>
            <a:tailEnd type="none"/>
          </a:ln>
          <a:effectLst/>
        </p:spPr>
      </p:cxnSp>
      <p:cxnSp>
        <p:nvCxnSpPr>
          <p:cNvPr id="79" name="Straight Connector 78"/>
          <p:cNvCxnSpPr>
            <a:stCxn id="71" idx="0"/>
          </p:cNvCxnSpPr>
          <p:nvPr/>
        </p:nvCxnSpPr>
        <p:spPr>
          <a:xfrm flipV="1">
            <a:off x="8498409" y="4553792"/>
            <a:ext cx="3181444" cy="451499"/>
          </a:xfrm>
          <a:prstGeom prst="line">
            <a:avLst/>
          </a:prstGeom>
          <a:noFill/>
          <a:ln w="6350" cap="flat" cmpd="sng" algn="ctr">
            <a:solidFill>
              <a:srgbClr val="00B0F0"/>
            </a:solidFill>
            <a:prstDash val="solid"/>
            <a:miter lim="800000"/>
            <a:headEnd type="none"/>
            <a:tailEnd type="none"/>
          </a:ln>
          <a:effectLst/>
        </p:spPr>
      </p:cxnSp>
      <p:sp>
        <p:nvSpPr>
          <p:cNvPr id="81" name="TextBox 80"/>
          <p:cNvSpPr txBox="1"/>
          <p:nvPr/>
        </p:nvSpPr>
        <p:spPr>
          <a:xfrm>
            <a:off x="10582448" y="1862718"/>
            <a:ext cx="914162" cy="914162"/>
          </a:xfrm>
          <a:prstGeom prst="rect">
            <a:avLst/>
          </a:prstGeom>
        </p:spPr>
        <p:txBody>
          <a:bodyPr vert="horz" wrap="none" lIns="91416" tIns="91416" rIns="91416" bIns="91416" rtlCol="0" anchor="t">
            <a:noAutofit/>
          </a:bodyPr>
          <a:lstStyle/>
          <a:p>
            <a:pPr algn="ctr" defTabSz="932013" fontAlgn="base">
              <a:lnSpc>
                <a:spcPct val="90000"/>
              </a:lnSpc>
              <a:spcBef>
                <a:spcPct val="0"/>
              </a:spcBef>
              <a:spcAft>
                <a:spcPct val="0"/>
              </a:spcAft>
              <a:defRPr/>
            </a:pPr>
            <a:r>
              <a:rPr lang="en-US" sz="1200" kern="0" dirty="0">
                <a:solidFill>
                  <a:schemeClr val="bg1"/>
                </a:solidFill>
                <a:ea typeface="Segoe UI" pitchFamily="34" charset="0"/>
                <a:cs typeface="Segoe UI" pitchFamily="34" charset="0"/>
              </a:rPr>
              <a:t>Availability</a:t>
            </a:r>
          </a:p>
          <a:p>
            <a:pPr algn="ctr" defTabSz="932013" fontAlgn="base">
              <a:lnSpc>
                <a:spcPct val="90000"/>
              </a:lnSpc>
              <a:spcBef>
                <a:spcPct val="0"/>
              </a:spcBef>
              <a:spcAft>
                <a:spcPct val="0"/>
              </a:spcAft>
              <a:defRPr/>
            </a:pPr>
            <a:r>
              <a:rPr lang="en-US" sz="1200" kern="0" dirty="0">
                <a:solidFill>
                  <a:schemeClr val="bg1"/>
                </a:solidFill>
                <a:ea typeface="Segoe UI" pitchFamily="34" charset="0"/>
                <a:cs typeface="Segoe UI" pitchFamily="34" charset="0"/>
              </a:rPr>
              <a:t>set</a:t>
            </a:r>
          </a:p>
        </p:txBody>
      </p:sp>
    </p:spTree>
    <p:extLst>
      <p:ext uri="{BB962C8B-B14F-4D97-AF65-F5344CB8AC3E}">
        <p14:creationId xmlns:p14="http://schemas.microsoft.com/office/powerpoint/2010/main" val="192890414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br>
              <a:rPr lang="en-US" sz="5400" dirty="0"/>
            </a:br>
            <a:r>
              <a:rPr lang="en-US" sz="5400" dirty="0">
                <a:gradFill>
                  <a:gsLst>
                    <a:gs pos="0">
                      <a:schemeClr val="tx1"/>
                    </a:gs>
                    <a:gs pos="86000">
                      <a:schemeClr val="tx1"/>
                    </a:gs>
                  </a:gsLst>
                  <a:lin ang="5400000" scaled="0"/>
                </a:gradFill>
              </a:rPr>
              <a:t>Azure networking</a:t>
            </a:r>
          </a:p>
        </p:txBody>
      </p:sp>
    </p:spTree>
    <p:extLst>
      <p:ext uri="{BB962C8B-B14F-4D97-AF65-F5344CB8AC3E}">
        <p14:creationId xmlns:p14="http://schemas.microsoft.com/office/powerpoint/2010/main" val="208257422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78AAF3-33C8-4F78-91FB-BEC8F01C7E6B}"/>
              </a:ext>
            </a:extLst>
          </p:cNvPr>
          <p:cNvSpPr>
            <a:spLocks noGrp="1"/>
          </p:cNvSpPr>
          <p:nvPr>
            <p:ph type="title"/>
          </p:nvPr>
        </p:nvSpPr>
        <p:spPr>
          <a:xfrm>
            <a:off x="1324332" y="113018"/>
            <a:ext cx="9867900" cy="689111"/>
          </a:xfrm>
        </p:spPr>
        <p:txBody>
          <a:bodyPr>
            <a:normAutofit fontScale="90000"/>
          </a:bodyPr>
          <a:lstStyle/>
          <a:p>
            <a:r>
              <a:rPr lang="en-US" dirty="0"/>
              <a:t>Azure Network layers</a:t>
            </a:r>
          </a:p>
        </p:txBody>
      </p:sp>
      <p:sp>
        <p:nvSpPr>
          <p:cNvPr id="2" name="Slide Number Placeholder 1">
            <a:extLst>
              <a:ext uri="{FF2B5EF4-FFF2-40B4-BE49-F238E27FC236}">
                <a16:creationId xmlns:a16="http://schemas.microsoft.com/office/drawing/2014/main" id="{ADAF1CAE-AB56-43DE-86B8-5B7FCB414D2E}"/>
              </a:ext>
            </a:extLst>
          </p:cNvPr>
          <p:cNvSpPr>
            <a:spLocks noGrp="1"/>
          </p:cNvSpPr>
          <p:nvPr>
            <p:ph type="sldNum" sz="quarter" idx="4294967295"/>
          </p:nvPr>
        </p:nvSpPr>
        <p:spPr>
          <a:xfrm>
            <a:off x="11426825" y="6910388"/>
            <a:ext cx="762000" cy="404812"/>
          </a:xfrm>
        </p:spPr>
        <p:txBody>
          <a:bodyPr/>
          <a:lstStyle/>
          <a:p>
            <a:fld id="{FAADACFB-7C71-4E89-89D2-7BBA40B7BFA9}" type="slidenum">
              <a:rPr lang="en-US" smtClean="0"/>
              <a:pPr/>
              <a:t>44</a:t>
            </a:fld>
            <a:endParaRPr lang="en-US" dirty="0"/>
          </a:p>
        </p:txBody>
      </p:sp>
      <p:pic>
        <p:nvPicPr>
          <p:cNvPr id="4" name="Picture 3">
            <a:extLst>
              <a:ext uri="{FF2B5EF4-FFF2-40B4-BE49-F238E27FC236}">
                <a16:creationId xmlns:a16="http://schemas.microsoft.com/office/drawing/2014/main" id="{4CB19A0C-EA83-4AAC-93AD-1E1850192989}"/>
              </a:ext>
            </a:extLst>
          </p:cNvPr>
          <p:cNvPicPr>
            <a:picLocks noChangeAspect="1"/>
          </p:cNvPicPr>
          <p:nvPr/>
        </p:nvPicPr>
        <p:blipFill>
          <a:blip r:embed="rId3"/>
          <a:stretch>
            <a:fillRect/>
          </a:stretch>
        </p:blipFill>
        <p:spPr>
          <a:xfrm>
            <a:off x="1232381" y="1205875"/>
            <a:ext cx="9867900" cy="5191125"/>
          </a:xfrm>
          <a:prstGeom prst="rect">
            <a:avLst/>
          </a:prstGeom>
        </p:spPr>
      </p:pic>
    </p:spTree>
    <p:extLst>
      <p:ext uri="{BB962C8B-B14F-4D97-AF65-F5344CB8AC3E}">
        <p14:creationId xmlns:p14="http://schemas.microsoft.com/office/powerpoint/2010/main" val="63789377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t>GA</a:t>
            </a:r>
            <a:br>
              <a:rPr lang="en-US"/>
            </a:br>
            <a:r>
              <a:rPr lang="en-US"/>
              <a:t>Released</a:t>
            </a:r>
          </a:p>
          <a:p>
            <a:r>
              <a:rPr lang="en-US"/>
              <a:t>Apr ‘18</a:t>
            </a:r>
          </a:p>
        </p:txBody>
      </p:sp>
      <p:sp>
        <p:nvSpPr>
          <p:cNvPr id="3" name="Title 2"/>
          <p:cNvSpPr>
            <a:spLocks noGrp="1"/>
          </p:cNvSpPr>
          <p:nvPr>
            <p:ph type="title"/>
          </p:nvPr>
        </p:nvSpPr>
        <p:spPr>
          <a:xfrm>
            <a:off x="1318857" y="75416"/>
            <a:ext cx="4427227" cy="959643"/>
          </a:xfrm>
        </p:spPr>
        <p:txBody>
          <a:bodyPr>
            <a:normAutofit fontScale="90000"/>
          </a:bodyPr>
          <a:lstStyle/>
          <a:p>
            <a:r>
              <a:rPr lang="en-US" dirty="0"/>
              <a:t>Azure DDoS </a:t>
            </a:r>
            <a:br>
              <a:rPr lang="en-US" dirty="0"/>
            </a:br>
            <a:r>
              <a:rPr lang="en-US" dirty="0"/>
              <a:t>Protection Service</a:t>
            </a:r>
          </a:p>
        </p:txBody>
      </p:sp>
      <p:sp>
        <p:nvSpPr>
          <p:cNvPr id="4" name="Text Placeholder 3"/>
          <p:cNvSpPr>
            <a:spLocks noGrp="1"/>
          </p:cNvSpPr>
          <p:nvPr>
            <p:ph type="body" sz="quarter" idx="10"/>
          </p:nvPr>
        </p:nvSpPr>
        <p:spPr>
          <a:xfrm>
            <a:off x="426313" y="1682730"/>
            <a:ext cx="3779261" cy="3492354"/>
          </a:xfrm>
        </p:spPr>
        <p:txBody>
          <a:bodyPr/>
          <a:lstStyle/>
          <a:p>
            <a:r>
              <a:rPr lang="en-US">
                <a:latin typeface="Segoe UI Semibold" panose="020B0702040204020203" pitchFamily="34" charset="0"/>
              </a:rPr>
              <a:t>Protect your Azure resources from denial of service threats</a:t>
            </a:r>
          </a:p>
          <a:p>
            <a:pPr marL="231705" indent="-231705">
              <a:buClr>
                <a:schemeClr val="tx2"/>
              </a:buClr>
              <a:buFont typeface="Arial" panose="020B0604020202020204" pitchFamily="34" charset="0"/>
              <a:buChar char="•"/>
            </a:pPr>
            <a:r>
              <a:rPr lang="en-US"/>
              <a:t>Advanced protection for your </a:t>
            </a:r>
            <a:br>
              <a:rPr lang="en-US"/>
            </a:br>
            <a:r>
              <a:rPr lang="en-US"/>
              <a:t>virtual networks</a:t>
            </a:r>
          </a:p>
          <a:p>
            <a:pPr marL="231705" indent="-231705">
              <a:buClr>
                <a:schemeClr val="tx2"/>
              </a:buClr>
              <a:buFont typeface="Arial" panose="020B0604020202020204" pitchFamily="34" charset="0"/>
              <a:buChar char="•"/>
            </a:pPr>
            <a:r>
              <a:rPr lang="en-US"/>
              <a:t>Automatic mitigation for 60+ network </a:t>
            </a:r>
            <a:br>
              <a:rPr lang="en-US"/>
            </a:br>
            <a:r>
              <a:rPr lang="en-US"/>
              <a:t>layer attacks</a:t>
            </a:r>
          </a:p>
          <a:p>
            <a:pPr marL="231705" indent="-231705">
              <a:buClr>
                <a:schemeClr val="tx2"/>
              </a:buClr>
              <a:buFont typeface="Arial" panose="020B0604020202020204" pitchFamily="34" charset="0"/>
              <a:buChar char="•"/>
            </a:pPr>
            <a:r>
              <a:rPr lang="en-US"/>
              <a:t>Application layer protection with Azure </a:t>
            </a:r>
            <a:r>
              <a:rPr lang="en-US" err="1"/>
              <a:t>AppGW</a:t>
            </a:r>
            <a:r>
              <a:rPr lang="en-US"/>
              <a:t> WAF</a:t>
            </a:r>
          </a:p>
          <a:p>
            <a:pPr marL="231705" indent="-231705">
              <a:buClr>
                <a:schemeClr val="tx2"/>
              </a:buClr>
              <a:buFont typeface="Arial" panose="020B0604020202020204" pitchFamily="34" charset="0"/>
              <a:buChar char="•"/>
            </a:pPr>
            <a:r>
              <a:rPr lang="en-US"/>
              <a:t>Adaptive tuning based on platform insights and application traffic patterns</a:t>
            </a:r>
          </a:p>
          <a:p>
            <a:pPr marL="231705" indent="-231705">
              <a:buClr>
                <a:schemeClr val="tx2"/>
              </a:buClr>
              <a:buFont typeface="Arial" panose="020B0604020202020204" pitchFamily="34" charset="0"/>
              <a:buChar char="•"/>
            </a:pPr>
            <a:r>
              <a:rPr lang="en-US"/>
              <a:t>Integration with Azure Monitor for analytics, insights, and alerting</a:t>
            </a:r>
          </a:p>
        </p:txBody>
      </p:sp>
      <p:sp>
        <p:nvSpPr>
          <p:cNvPr id="94" name="Text Placeholder 93">
            <a:extLst>
              <a:ext uri="{FF2B5EF4-FFF2-40B4-BE49-F238E27FC236}">
                <a16:creationId xmlns:a16="http://schemas.microsoft.com/office/drawing/2014/main" id="{3C01CAA8-4870-4EED-BE4F-BEA2A7D47935}"/>
              </a:ext>
            </a:extLst>
          </p:cNvPr>
          <p:cNvSpPr>
            <a:spLocks noGrp="1"/>
          </p:cNvSpPr>
          <p:nvPr>
            <p:ph type="body" sz="quarter" idx="11"/>
          </p:nvPr>
        </p:nvSpPr>
        <p:spPr>
          <a:xfrm>
            <a:off x="426312" y="5810273"/>
            <a:ext cx="3779261" cy="692497"/>
          </a:xfrm>
        </p:spPr>
        <p:txBody>
          <a:bodyPr/>
          <a:lstStyle/>
          <a:p>
            <a:r>
              <a:rPr lang="en-US">
                <a:hlinkClick r:id="rId3"/>
              </a:rPr>
              <a:t>https://azure.microsoft.com/en-us/blog/azure-ddos-protection-for-virtual-networks-generally-available/</a:t>
            </a:r>
            <a:r>
              <a:rPr lang="en-US"/>
              <a:t> </a:t>
            </a:r>
          </a:p>
        </p:txBody>
      </p:sp>
      <p:grpSp>
        <p:nvGrpSpPr>
          <p:cNvPr id="10" name="Group 9">
            <a:extLst>
              <a:ext uri="{FF2B5EF4-FFF2-40B4-BE49-F238E27FC236}">
                <a16:creationId xmlns:a16="http://schemas.microsoft.com/office/drawing/2014/main" id="{9D76769C-C407-4DBE-A8E4-C9FB903F4266}"/>
              </a:ext>
            </a:extLst>
          </p:cNvPr>
          <p:cNvGrpSpPr/>
          <p:nvPr/>
        </p:nvGrpSpPr>
        <p:grpSpPr>
          <a:xfrm>
            <a:off x="4593479" y="2311257"/>
            <a:ext cx="7389550" cy="2041255"/>
            <a:chOff x="4594675" y="2082306"/>
            <a:chExt cx="7391475" cy="2041787"/>
          </a:xfrm>
        </p:grpSpPr>
        <p:cxnSp>
          <p:nvCxnSpPr>
            <p:cNvPr id="85" name="Straight Connector 84">
              <a:extLst>
                <a:ext uri="{FF2B5EF4-FFF2-40B4-BE49-F238E27FC236}">
                  <a16:creationId xmlns:a16="http://schemas.microsoft.com/office/drawing/2014/main" id="{97CAE58E-341D-4AC1-8DD2-B03095EE924B}"/>
                </a:ext>
              </a:extLst>
            </p:cNvPr>
            <p:cNvCxnSpPr>
              <a:cxnSpLocks/>
            </p:cNvCxnSpPr>
            <p:nvPr/>
          </p:nvCxnSpPr>
          <p:spPr>
            <a:xfrm>
              <a:off x="5656683" y="3532362"/>
              <a:ext cx="1894126" cy="3496"/>
            </a:xfrm>
            <a:prstGeom prst="line">
              <a:avLst/>
            </a:prstGeom>
            <a:noFill/>
            <a:ln w="76200" cap="rnd" cmpd="sng" algn="ctr">
              <a:solidFill>
                <a:srgbClr val="FF8C00"/>
              </a:solidFill>
              <a:prstDash val="solid"/>
              <a:headEnd type="none"/>
              <a:tailEnd type="none"/>
            </a:ln>
            <a:effectLst/>
          </p:spPr>
        </p:cxnSp>
        <p:cxnSp>
          <p:nvCxnSpPr>
            <p:cNvPr id="86" name="Straight Connector 85">
              <a:extLst>
                <a:ext uri="{FF2B5EF4-FFF2-40B4-BE49-F238E27FC236}">
                  <a16:creationId xmlns:a16="http://schemas.microsoft.com/office/drawing/2014/main" id="{F8DF247C-6CA3-49F2-96F6-EA3B59C01941}"/>
                </a:ext>
              </a:extLst>
            </p:cNvPr>
            <p:cNvCxnSpPr>
              <a:cxnSpLocks/>
            </p:cNvCxnSpPr>
            <p:nvPr/>
          </p:nvCxnSpPr>
          <p:spPr>
            <a:xfrm flipV="1">
              <a:off x="5707867" y="3625020"/>
              <a:ext cx="1842942" cy="6222"/>
            </a:xfrm>
            <a:prstGeom prst="line">
              <a:avLst/>
            </a:prstGeom>
            <a:noFill/>
            <a:ln w="76200" cap="rnd" cmpd="sng" algn="ctr">
              <a:solidFill>
                <a:srgbClr val="D83B01"/>
              </a:solidFill>
              <a:prstDash val="solid"/>
              <a:headEnd type="none"/>
              <a:tailEnd type="none"/>
            </a:ln>
            <a:effectLst/>
          </p:spPr>
        </p:cxnSp>
        <p:cxnSp>
          <p:nvCxnSpPr>
            <p:cNvPr id="82" name="Straight Connector 81">
              <a:extLst>
                <a:ext uri="{FF2B5EF4-FFF2-40B4-BE49-F238E27FC236}">
                  <a16:creationId xmlns:a16="http://schemas.microsoft.com/office/drawing/2014/main" id="{8F3EC71A-7851-4248-8AE7-674FF0117CD1}"/>
                </a:ext>
              </a:extLst>
            </p:cNvPr>
            <p:cNvCxnSpPr>
              <a:cxnSpLocks/>
            </p:cNvCxnSpPr>
            <p:nvPr/>
          </p:nvCxnSpPr>
          <p:spPr>
            <a:xfrm flipV="1">
              <a:off x="5685116" y="3223298"/>
              <a:ext cx="1894126" cy="15216"/>
            </a:xfrm>
            <a:prstGeom prst="line">
              <a:avLst/>
            </a:prstGeom>
            <a:noFill/>
            <a:ln w="76200" cap="rnd" cmpd="sng" algn="ctr">
              <a:solidFill>
                <a:srgbClr val="FF8C00"/>
              </a:solidFill>
              <a:prstDash val="solid"/>
              <a:headEnd type="none"/>
              <a:tailEnd type="none"/>
            </a:ln>
            <a:effectLst/>
          </p:spPr>
        </p:cxnSp>
        <p:cxnSp>
          <p:nvCxnSpPr>
            <p:cNvPr id="83" name="Straight Connector 82">
              <a:extLst>
                <a:ext uri="{FF2B5EF4-FFF2-40B4-BE49-F238E27FC236}">
                  <a16:creationId xmlns:a16="http://schemas.microsoft.com/office/drawing/2014/main" id="{7BA8B1FE-8B47-47B1-8EC6-05F71EBF894B}"/>
                </a:ext>
              </a:extLst>
            </p:cNvPr>
            <p:cNvCxnSpPr>
              <a:cxnSpLocks/>
            </p:cNvCxnSpPr>
            <p:nvPr/>
          </p:nvCxnSpPr>
          <p:spPr>
            <a:xfrm>
              <a:off x="5594550" y="3137215"/>
              <a:ext cx="1996495" cy="0"/>
            </a:xfrm>
            <a:prstGeom prst="line">
              <a:avLst/>
            </a:prstGeom>
            <a:noFill/>
            <a:ln w="76200" cap="rnd" cmpd="sng" algn="ctr">
              <a:solidFill>
                <a:srgbClr val="D83B01"/>
              </a:solidFill>
              <a:prstDash val="solid"/>
              <a:headEnd type="none"/>
              <a:tailEnd type="none"/>
            </a:ln>
            <a:effectLst/>
          </p:spPr>
        </p:cxnSp>
        <p:cxnSp>
          <p:nvCxnSpPr>
            <p:cNvPr id="81" name="Straight Connector 80">
              <a:extLst>
                <a:ext uri="{FF2B5EF4-FFF2-40B4-BE49-F238E27FC236}">
                  <a16:creationId xmlns:a16="http://schemas.microsoft.com/office/drawing/2014/main" id="{D7EB9CDA-943F-42D3-ACFB-1D4ED01A88C1}"/>
                </a:ext>
              </a:extLst>
            </p:cNvPr>
            <p:cNvCxnSpPr>
              <a:cxnSpLocks/>
            </p:cNvCxnSpPr>
            <p:nvPr/>
          </p:nvCxnSpPr>
          <p:spPr>
            <a:xfrm>
              <a:off x="6912741" y="3323444"/>
              <a:ext cx="890380" cy="0"/>
            </a:xfrm>
            <a:prstGeom prst="line">
              <a:avLst/>
            </a:prstGeom>
            <a:noFill/>
            <a:ln w="76200" cap="rnd" cmpd="sng" algn="ctr">
              <a:solidFill>
                <a:srgbClr val="0078D7"/>
              </a:solidFill>
              <a:prstDash val="solid"/>
              <a:headEnd type="none"/>
              <a:tailEnd type="none"/>
            </a:ln>
            <a:effectLst/>
          </p:spPr>
        </p:cxnSp>
        <p:cxnSp>
          <p:nvCxnSpPr>
            <p:cNvPr id="84" name="Straight Connector 83">
              <a:extLst>
                <a:ext uri="{FF2B5EF4-FFF2-40B4-BE49-F238E27FC236}">
                  <a16:creationId xmlns:a16="http://schemas.microsoft.com/office/drawing/2014/main" id="{D92FA421-1B87-4DA7-8441-9A5A78248909}"/>
                </a:ext>
              </a:extLst>
            </p:cNvPr>
            <p:cNvCxnSpPr>
              <a:cxnSpLocks/>
            </p:cNvCxnSpPr>
            <p:nvPr/>
          </p:nvCxnSpPr>
          <p:spPr>
            <a:xfrm>
              <a:off x="6912741" y="3412607"/>
              <a:ext cx="890380" cy="0"/>
            </a:xfrm>
            <a:prstGeom prst="line">
              <a:avLst/>
            </a:prstGeom>
            <a:noFill/>
            <a:ln w="76200" cap="rnd" cmpd="sng" algn="ctr">
              <a:solidFill>
                <a:srgbClr val="0078D7"/>
              </a:solidFill>
              <a:prstDash val="solid"/>
              <a:headEnd type="none"/>
              <a:tailEnd type="none"/>
            </a:ln>
            <a:effectLst/>
          </p:spPr>
        </p:cxnSp>
        <p:cxnSp>
          <p:nvCxnSpPr>
            <p:cNvPr id="87" name="Straight Connector 86">
              <a:extLst>
                <a:ext uri="{FF2B5EF4-FFF2-40B4-BE49-F238E27FC236}">
                  <a16:creationId xmlns:a16="http://schemas.microsoft.com/office/drawing/2014/main" id="{52E73A0C-CFA4-48FD-A44A-2BF0E9F6B6FD}"/>
                </a:ext>
              </a:extLst>
            </p:cNvPr>
            <p:cNvCxnSpPr>
              <a:cxnSpLocks/>
            </p:cNvCxnSpPr>
            <p:nvPr/>
          </p:nvCxnSpPr>
          <p:spPr>
            <a:xfrm>
              <a:off x="8399925" y="3494347"/>
              <a:ext cx="1867668"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291873C-09CB-47DE-98C1-87F8200B4C94}"/>
                </a:ext>
              </a:extLst>
            </p:cNvPr>
            <p:cNvCxnSpPr>
              <a:cxnSpLocks/>
            </p:cNvCxnSpPr>
            <p:nvPr/>
          </p:nvCxnSpPr>
          <p:spPr>
            <a:xfrm>
              <a:off x="8399925" y="3312007"/>
              <a:ext cx="2217292"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99CEB6C-C03B-4FE0-AE2D-5E7680D339F7}"/>
                </a:ext>
              </a:extLst>
            </p:cNvPr>
            <p:cNvSpPr txBox="1"/>
            <p:nvPr/>
          </p:nvSpPr>
          <p:spPr>
            <a:xfrm>
              <a:off x="4689144" y="2569130"/>
              <a:ext cx="813108" cy="249299"/>
            </a:xfrm>
            <a:prstGeom prst="rect">
              <a:avLst/>
            </a:prstGeom>
            <a:noFill/>
            <a:ln>
              <a:noFill/>
            </a:ln>
          </p:spPr>
          <p:txBody>
            <a:bodyPr wrap="none" lIns="0" tIns="0" rIns="0" bIns="0" rtlCol="0">
              <a:spAutoFit/>
            </a:bodyPr>
            <a:lstStyle/>
            <a:p>
              <a:pPr algn="ctr" defTabSz="685394">
                <a:lnSpc>
                  <a:spcPct val="90000"/>
                </a:lnSpc>
                <a:spcBef>
                  <a:spcPct val="20000"/>
                </a:spcBef>
                <a:buSzPct val="80000"/>
                <a:defRPr/>
              </a:pPr>
              <a:r>
                <a:rPr lang="en-US" sz="1799">
                  <a:solidFill>
                    <a:srgbClr val="505050"/>
                  </a:solidFill>
                  <a:latin typeface="Segoe UI Semilight" panose="020B0402040204020203" pitchFamily="34" charset="0"/>
                  <a:cs typeface="Segoe UI Semilight" panose="020B0402040204020203" pitchFamily="34" charset="0"/>
                </a:rPr>
                <a:t>Attacker</a:t>
              </a:r>
              <a:endParaRPr lang="en-US" sz="1799">
                <a:solidFill>
                  <a:srgbClr val="505050"/>
                </a:solidFill>
                <a:effectLst>
                  <a:outerShdw blurRad="38100" dist="38100" dir="2700000" algn="tl">
                    <a:srgbClr val="000000">
                      <a:alpha val="43137"/>
                    </a:srgbClr>
                  </a:outerShdw>
                </a:effectLst>
                <a:latin typeface="Segoe UI Semilight" panose="020B0402040204020203" pitchFamily="34" charset="0"/>
                <a:cs typeface="Segoe UI Semilight" panose="020B0402040204020203" pitchFamily="34" charset="0"/>
              </a:endParaRPr>
            </a:p>
          </p:txBody>
        </p:sp>
        <p:sp>
          <p:nvSpPr>
            <p:cNvPr id="43" name="TextBox 42">
              <a:extLst>
                <a:ext uri="{FF2B5EF4-FFF2-40B4-BE49-F238E27FC236}">
                  <a16:creationId xmlns:a16="http://schemas.microsoft.com/office/drawing/2014/main" id="{7B8E93A5-0FB9-40BD-AA32-621EAD228178}"/>
                </a:ext>
              </a:extLst>
            </p:cNvPr>
            <p:cNvSpPr txBox="1"/>
            <p:nvPr/>
          </p:nvSpPr>
          <p:spPr>
            <a:xfrm>
              <a:off x="5933078" y="2552128"/>
              <a:ext cx="1604799" cy="249299"/>
            </a:xfrm>
            <a:prstGeom prst="rect">
              <a:avLst/>
            </a:prstGeom>
            <a:noFill/>
            <a:ln>
              <a:noFill/>
            </a:ln>
          </p:spPr>
          <p:txBody>
            <a:bodyPr wrap="none" lIns="0" tIns="0" rIns="0" bIns="0" rtlCol="0">
              <a:spAutoFit/>
            </a:bodyPr>
            <a:lstStyle/>
            <a:p>
              <a:pPr algn="ctr" defTabSz="685394">
                <a:lnSpc>
                  <a:spcPct val="90000"/>
                </a:lnSpc>
                <a:spcBef>
                  <a:spcPct val="20000"/>
                </a:spcBef>
                <a:buSzPct val="80000"/>
                <a:defRPr/>
              </a:pPr>
              <a:r>
                <a:rPr lang="en-US" sz="1799">
                  <a:solidFill>
                    <a:srgbClr val="505050"/>
                  </a:solidFill>
                  <a:latin typeface="Segoe UI Semilight" panose="020B0402040204020203" pitchFamily="34" charset="0"/>
                  <a:cs typeface="Segoe UI Semilight" panose="020B0402040204020203" pitchFamily="34" charset="0"/>
                </a:rPr>
                <a:t>Azure Backbone</a:t>
              </a:r>
              <a:endParaRPr lang="en-US" sz="1799">
                <a:solidFill>
                  <a:srgbClr val="505050"/>
                </a:solidFill>
                <a:effectLst>
                  <a:outerShdw blurRad="38100" dist="38100" dir="2700000" algn="tl">
                    <a:srgbClr val="000000">
                      <a:alpha val="43137"/>
                    </a:srgbClr>
                  </a:outerShdw>
                </a:effectLst>
                <a:latin typeface="Segoe UI Semilight" panose="020B0402040204020203" pitchFamily="34" charset="0"/>
                <a:cs typeface="Segoe UI Semilight" panose="020B0402040204020203" pitchFamily="34" charset="0"/>
              </a:endParaRPr>
            </a:p>
          </p:txBody>
        </p:sp>
        <p:grpSp>
          <p:nvGrpSpPr>
            <p:cNvPr id="44" name="Group 43">
              <a:extLst>
                <a:ext uri="{FF2B5EF4-FFF2-40B4-BE49-F238E27FC236}">
                  <a16:creationId xmlns:a16="http://schemas.microsoft.com/office/drawing/2014/main" id="{37D25B84-18BD-4ACF-846A-C44DC0DAC717}"/>
                </a:ext>
              </a:extLst>
            </p:cNvPr>
            <p:cNvGrpSpPr/>
            <p:nvPr/>
          </p:nvGrpSpPr>
          <p:grpSpPr>
            <a:xfrm>
              <a:off x="6016276" y="2895411"/>
              <a:ext cx="1152905" cy="982924"/>
              <a:chOff x="2633445" y="4972981"/>
              <a:chExt cx="1492702" cy="1492702"/>
            </a:xfrm>
          </p:grpSpPr>
          <p:sp>
            <p:nvSpPr>
              <p:cNvPr id="45" name="Oval 44">
                <a:extLst>
                  <a:ext uri="{FF2B5EF4-FFF2-40B4-BE49-F238E27FC236}">
                    <a16:creationId xmlns:a16="http://schemas.microsoft.com/office/drawing/2014/main" id="{187E20E3-24ED-42A8-8D15-F61CC2AD660D}"/>
                  </a:ext>
                </a:extLst>
              </p:cNvPr>
              <p:cNvSpPr/>
              <p:nvPr/>
            </p:nvSpPr>
            <p:spPr bwMode="auto">
              <a:xfrm>
                <a:off x="2633445" y="4972981"/>
                <a:ext cx="1492702" cy="1492702"/>
              </a:xfrm>
              <a:prstGeom prst="ellipse">
                <a:avLst/>
              </a:prstGeom>
              <a:solidFill>
                <a:schemeClr val="bg1">
                  <a:lumMod val="85000"/>
                </a:schemeClr>
              </a:solidFill>
              <a:ln w="28575">
                <a:solidFill>
                  <a:schemeClr val="bg1">
                    <a:lumMod val="65000"/>
                  </a:schemeClr>
                </a:solidFill>
              </a:ln>
            </p:spPr>
            <p:txBody>
              <a:bodyPr lIns="93211" tIns="93211" rIns="93211" bIns="93211" anchor="ctr"/>
              <a:lstStyle/>
              <a:p>
                <a:pPr algn="ctr" defTabSz="950497">
                  <a:defRPr/>
                </a:pPr>
                <a:endParaRPr lang="en-US" sz="1428" kern="0" err="1">
                  <a:solidFill>
                    <a:prstClr val="black"/>
                  </a:solidFill>
                  <a:latin typeface="Segoe UI Semilight"/>
                  <a:ea typeface="MS PGothic" pitchFamily="34" charset="-128"/>
                </a:endParaRPr>
              </a:p>
            </p:txBody>
          </p:sp>
          <p:grpSp>
            <p:nvGrpSpPr>
              <p:cNvPr id="46" name="Group 4">
                <a:extLst>
                  <a:ext uri="{FF2B5EF4-FFF2-40B4-BE49-F238E27FC236}">
                    <a16:creationId xmlns:a16="http://schemas.microsoft.com/office/drawing/2014/main" id="{4AED1859-B377-4244-AB65-F299D151BFB7}"/>
                  </a:ext>
                </a:extLst>
              </p:cNvPr>
              <p:cNvGrpSpPr>
                <a:grpSpLocks noChangeAspect="1"/>
              </p:cNvGrpSpPr>
              <p:nvPr/>
            </p:nvGrpSpPr>
            <p:grpSpPr bwMode="auto">
              <a:xfrm>
                <a:off x="2965468" y="5305006"/>
                <a:ext cx="828658" cy="828654"/>
                <a:chOff x="2956" y="1242"/>
                <a:chExt cx="1926" cy="1926"/>
              </a:xfrm>
            </p:grpSpPr>
            <p:sp>
              <p:nvSpPr>
                <p:cNvPr id="47" name="Rectangle 5">
                  <a:extLst>
                    <a:ext uri="{FF2B5EF4-FFF2-40B4-BE49-F238E27FC236}">
                      <a16:creationId xmlns:a16="http://schemas.microsoft.com/office/drawing/2014/main" id="{A5E0B59A-AD43-43C1-A20F-27645F52D37F}"/>
                    </a:ext>
                  </a:extLst>
                </p:cNvPr>
                <p:cNvSpPr>
                  <a:spLocks noChangeArrowheads="1"/>
                </p:cNvSpPr>
                <p:nvPr/>
              </p:nvSpPr>
              <p:spPr bwMode="auto">
                <a:xfrm>
                  <a:off x="2956" y="1242"/>
                  <a:ext cx="1926" cy="192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defTabSz="932462">
                    <a:defRPr/>
                  </a:pPr>
                  <a:endParaRPr lang="en-US" sz="1799">
                    <a:solidFill>
                      <a:srgbClr val="353535"/>
                    </a:solidFill>
                    <a:latin typeface="Segoe UI Semilight"/>
                  </a:endParaRPr>
                </a:p>
              </p:txBody>
            </p:sp>
            <p:sp>
              <p:nvSpPr>
                <p:cNvPr id="48" name="Freeform 6">
                  <a:extLst>
                    <a:ext uri="{FF2B5EF4-FFF2-40B4-BE49-F238E27FC236}">
                      <a16:creationId xmlns:a16="http://schemas.microsoft.com/office/drawing/2014/main" id="{23877F27-9F61-456C-8F95-0739D5FCEAEE}"/>
                    </a:ext>
                  </a:extLst>
                </p:cNvPr>
                <p:cNvSpPr>
                  <a:spLocks/>
                </p:cNvSpPr>
                <p:nvPr/>
              </p:nvSpPr>
              <p:spPr bwMode="auto">
                <a:xfrm>
                  <a:off x="3059" y="1427"/>
                  <a:ext cx="1720" cy="1556"/>
                </a:xfrm>
                <a:custGeom>
                  <a:avLst/>
                  <a:gdLst>
                    <a:gd name="T0" fmla="*/ 1465 w 1720"/>
                    <a:gd name="T1" fmla="*/ 1276 h 1556"/>
                    <a:gd name="T2" fmla="*/ 1175 w 1720"/>
                    <a:gd name="T3" fmla="*/ 1276 h 1556"/>
                    <a:gd name="T4" fmla="*/ 946 w 1720"/>
                    <a:gd name="T5" fmla="*/ 778 h 1556"/>
                    <a:gd name="T6" fmla="*/ 1175 w 1720"/>
                    <a:gd name="T7" fmla="*/ 280 h 1556"/>
                    <a:gd name="T8" fmla="*/ 1465 w 1720"/>
                    <a:gd name="T9" fmla="*/ 280 h 1556"/>
                    <a:gd name="T10" fmla="*/ 1465 w 1720"/>
                    <a:gd name="T11" fmla="*/ 412 h 1556"/>
                    <a:gd name="T12" fmla="*/ 1720 w 1720"/>
                    <a:gd name="T13" fmla="*/ 206 h 1556"/>
                    <a:gd name="T14" fmla="*/ 1465 w 1720"/>
                    <a:gd name="T15" fmla="*/ 0 h 1556"/>
                    <a:gd name="T16" fmla="*/ 1465 w 1720"/>
                    <a:gd name="T17" fmla="*/ 132 h 1556"/>
                    <a:gd name="T18" fmla="*/ 1080 w 1720"/>
                    <a:gd name="T19" fmla="*/ 132 h 1556"/>
                    <a:gd name="T20" fmla="*/ 864 w 1720"/>
                    <a:gd name="T21" fmla="*/ 601 h 1556"/>
                    <a:gd name="T22" fmla="*/ 648 w 1720"/>
                    <a:gd name="T23" fmla="*/ 132 h 1556"/>
                    <a:gd name="T24" fmla="*/ 601 w 1720"/>
                    <a:gd name="T25" fmla="*/ 132 h 1556"/>
                    <a:gd name="T26" fmla="*/ 255 w 1720"/>
                    <a:gd name="T27" fmla="*/ 132 h 1556"/>
                    <a:gd name="T28" fmla="*/ 255 w 1720"/>
                    <a:gd name="T29" fmla="*/ 0 h 1556"/>
                    <a:gd name="T30" fmla="*/ 0 w 1720"/>
                    <a:gd name="T31" fmla="*/ 206 h 1556"/>
                    <a:gd name="T32" fmla="*/ 255 w 1720"/>
                    <a:gd name="T33" fmla="*/ 412 h 1556"/>
                    <a:gd name="T34" fmla="*/ 255 w 1720"/>
                    <a:gd name="T35" fmla="*/ 280 h 1556"/>
                    <a:gd name="T36" fmla="*/ 553 w 1720"/>
                    <a:gd name="T37" fmla="*/ 280 h 1556"/>
                    <a:gd name="T38" fmla="*/ 782 w 1720"/>
                    <a:gd name="T39" fmla="*/ 778 h 1556"/>
                    <a:gd name="T40" fmla="*/ 553 w 1720"/>
                    <a:gd name="T41" fmla="*/ 1276 h 1556"/>
                    <a:gd name="T42" fmla="*/ 255 w 1720"/>
                    <a:gd name="T43" fmla="*/ 1276 h 1556"/>
                    <a:gd name="T44" fmla="*/ 255 w 1720"/>
                    <a:gd name="T45" fmla="*/ 1144 h 1556"/>
                    <a:gd name="T46" fmla="*/ 0 w 1720"/>
                    <a:gd name="T47" fmla="*/ 1350 h 1556"/>
                    <a:gd name="T48" fmla="*/ 255 w 1720"/>
                    <a:gd name="T49" fmla="*/ 1556 h 1556"/>
                    <a:gd name="T50" fmla="*/ 255 w 1720"/>
                    <a:gd name="T51" fmla="*/ 1424 h 1556"/>
                    <a:gd name="T52" fmla="*/ 648 w 1720"/>
                    <a:gd name="T53" fmla="*/ 1424 h 1556"/>
                    <a:gd name="T54" fmla="*/ 864 w 1720"/>
                    <a:gd name="T55" fmla="*/ 955 h 1556"/>
                    <a:gd name="T56" fmla="*/ 1080 w 1720"/>
                    <a:gd name="T57" fmla="*/ 1424 h 1556"/>
                    <a:gd name="T58" fmla="*/ 1465 w 1720"/>
                    <a:gd name="T59" fmla="*/ 1424 h 1556"/>
                    <a:gd name="T60" fmla="*/ 1465 w 1720"/>
                    <a:gd name="T61" fmla="*/ 1556 h 1556"/>
                    <a:gd name="T62" fmla="*/ 1720 w 1720"/>
                    <a:gd name="T63" fmla="*/ 1350 h 1556"/>
                    <a:gd name="T64" fmla="*/ 1465 w 1720"/>
                    <a:gd name="T65" fmla="*/ 1144 h 1556"/>
                    <a:gd name="T66" fmla="*/ 1465 w 1720"/>
                    <a:gd name="T67" fmla="*/ 1276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20" h="1556">
                      <a:moveTo>
                        <a:pt x="1465" y="1276"/>
                      </a:moveTo>
                      <a:lnTo>
                        <a:pt x="1175" y="1276"/>
                      </a:lnTo>
                      <a:lnTo>
                        <a:pt x="946" y="778"/>
                      </a:lnTo>
                      <a:lnTo>
                        <a:pt x="1175" y="280"/>
                      </a:lnTo>
                      <a:lnTo>
                        <a:pt x="1465" y="280"/>
                      </a:lnTo>
                      <a:lnTo>
                        <a:pt x="1465" y="412"/>
                      </a:lnTo>
                      <a:lnTo>
                        <a:pt x="1720" y="206"/>
                      </a:lnTo>
                      <a:lnTo>
                        <a:pt x="1465" y="0"/>
                      </a:lnTo>
                      <a:lnTo>
                        <a:pt x="1465" y="132"/>
                      </a:lnTo>
                      <a:lnTo>
                        <a:pt x="1080" y="132"/>
                      </a:lnTo>
                      <a:lnTo>
                        <a:pt x="864" y="601"/>
                      </a:lnTo>
                      <a:lnTo>
                        <a:pt x="648" y="132"/>
                      </a:lnTo>
                      <a:lnTo>
                        <a:pt x="601" y="132"/>
                      </a:lnTo>
                      <a:lnTo>
                        <a:pt x="255" y="132"/>
                      </a:lnTo>
                      <a:lnTo>
                        <a:pt x="255" y="0"/>
                      </a:lnTo>
                      <a:lnTo>
                        <a:pt x="0" y="206"/>
                      </a:lnTo>
                      <a:lnTo>
                        <a:pt x="255" y="412"/>
                      </a:lnTo>
                      <a:lnTo>
                        <a:pt x="255" y="280"/>
                      </a:lnTo>
                      <a:lnTo>
                        <a:pt x="553" y="280"/>
                      </a:lnTo>
                      <a:lnTo>
                        <a:pt x="782" y="778"/>
                      </a:lnTo>
                      <a:lnTo>
                        <a:pt x="553" y="1276"/>
                      </a:lnTo>
                      <a:lnTo>
                        <a:pt x="255" y="1276"/>
                      </a:lnTo>
                      <a:lnTo>
                        <a:pt x="255" y="1144"/>
                      </a:lnTo>
                      <a:lnTo>
                        <a:pt x="0" y="1350"/>
                      </a:lnTo>
                      <a:lnTo>
                        <a:pt x="255" y="1556"/>
                      </a:lnTo>
                      <a:lnTo>
                        <a:pt x="255" y="1424"/>
                      </a:lnTo>
                      <a:lnTo>
                        <a:pt x="648" y="1424"/>
                      </a:lnTo>
                      <a:lnTo>
                        <a:pt x="864" y="955"/>
                      </a:lnTo>
                      <a:lnTo>
                        <a:pt x="1080" y="1424"/>
                      </a:lnTo>
                      <a:lnTo>
                        <a:pt x="1465" y="1424"/>
                      </a:lnTo>
                      <a:lnTo>
                        <a:pt x="1465" y="1556"/>
                      </a:lnTo>
                      <a:lnTo>
                        <a:pt x="1720" y="1350"/>
                      </a:lnTo>
                      <a:lnTo>
                        <a:pt x="1465" y="1144"/>
                      </a:lnTo>
                      <a:lnTo>
                        <a:pt x="1465" y="1276"/>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32462">
                    <a:defRPr/>
                  </a:pPr>
                  <a:endParaRPr lang="en-US" sz="1799">
                    <a:solidFill>
                      <a:srgbClr val="353535"/>
                    </a:solidFill>
                    <a:latin typeface="Segoe UI Semilight"/>
                  </a:endParaRPr>
                </a:p>
              </p:txBody>
            </p:sp>
          </p:grpSp>
        </p:grpSp>
        <p:grpSp>
          <p:nvGrpSpPr>
            <p:cNvPr id="49" name="Group 48">
              <a:extLst>
                <a:ext uri="{FF2B5EF4-FFF2-40B4-BE49-F238E27FC236}">
                  <a16:creationId xmlns:a16="http://schemas.microsoft.com/office/drawing/2014/main" id="{BB40DC88-DDFC-4FE2-9D2F-3434D2097319}"/>
                </a:ext>
              </a:extLst>
            </p:cNvPr>
            <p:cNvGrpSpPr/>
            <p:nvPr/>
          </p:nvGrpSpPr>
          <p:grpSpPr>
            <a:xfrm>
              <a:off x="4594675" y="2897700"/>
              <a:ext cx="1152905" cy="982924"/>
              <a:chOff x="457200" y="4982978"/>
              <a:chExt cx="1492702" cy="1492702"/>
            </a:xfrm>
          </p:grpSpPr>
          <p:sp>
            <p:nvSpPr>
              <p:cNvPr id="50" name="Oval 49">
                <a:extLst>
                  <a:ext uri="{FF2B5EF4-FFF2-40B4-BE49-F238E27FC236}">
                    <a16:creationId xmlns:a16="http://schemas.microsoft.com/office/drawing/2014/main" id="{32053BE0-E56D-4E9E-8634-B2DF282FCF90}"/>
                  </a:ext>
                </a:extLst>
              </p:cNvPr>
              <p:cNvSpPr/>
              <p:nvPr/>
            </p:nvSpPr>
            <p:spPr bwMode="auto">
              <a:xfrm>
                <a:off x="457200" y="4982978"/>
                <a:ext cx="1492702" cy="1492702"/>
              </a:xfrm>
              <a:prstGeom prst="ellipse">
                <a:avLst/>
              </a:prstGeom>
              <a:solidFill>
                <a:schemeClr val="bg1">
                  <a:lumMod val="85000"/>
                </a:schemeClr>
              </a:solidFill>
              <a:ln w="28575">
                <a:solidFill>
                  <a:schemeClr val="bg1">
                    <a:lumMod val="65000"/>
                  </a:schemeClr>
                </a:solidFill>
              </a:ln>
            </p:spPr>
            <p:txBody>
              <a:bodyPr lIns="93211" tIns="93211" rIns="93211" bIns="93211" anchor="ctr"/>
              <a:lstStyle/>
              <a:p>
                <a:pPr algn="ctr" defTabSz="950497">
                  <a:defRPr/>
                </a:pPr>
                <a:endParaRPr lang="en-US" sz="1428" kern="0" err="1">
                  <a:solidFill>
                    <a:prstClr val="black"/>
                  </a:solidFill>
                  <a:latin typeface="Segoe UI Semilight"/>
                  <a:ea typeface="MS PGothic" pitchFamily="34" charset="-128"/>
                </a:endParaRPr>
              </a:p>
            </p:txBody>
          </p:sp>
          <p:grpSp>
            <p:nvGrpSpPr>
              <p:cNvPr id="51" name="Skull">
                <a:extLst>
                  <a:ext uri="{FF2B5EF4-FFF2-40B4-BE49-F238E27FC236}">
                    <a16:creationId xmlns:a16="http://schemas.microsoft.com/office/drawing/2014/main" id="{5962C263-43B0-4628-A3D9-574414AD321E}"/>
                  </a:ext>
                </a:extLst>
              </p:cNvPr>
              <p:cNvGrpSpPr/>
              <p:nvPr/>
            </p:nvGrpSpPr>
            <p:grpSpPr>
              <a:xfrm>
                <a:off x="805089" y="5268363"/>
                <a:ext cx="796924" cy="921932"/>
                <a:chOff x="6056313" y="3309938"/>
                <a:chExt cx="323850" cy="374650"/>
              </a:xfrm>
              <a:solidFill>
                <a:schemeClr val="tx1"/>
              </a:solidFill>
            </p:grpSpPr>
            <p:sp>
              <p:nvSpPr>
                <p:cNvPr id="52" name="Oval 6">
                  <a:extLst>
                    <a:ext uri="{FF2B5EF4-FFF2-40B4-BE49-F238E27FC236}">
                      <a16:creationId xmlns:a16="http://schemas.microsoft.com/office/drawing/2014/main" id="{DE5ED3A9-5E69-44E4-9AE8-50EF9456F63F}"/>
                    </a:ext>
                  </a:extLst>
                </p:cNvPr>
                <p:cNvSpPr>
                  <a:spLocks noChangeArrowheads="1"/>
                </p:cNvSpPr>
                <p:nvPr/>
              </p:nvSpPr>
              <p:spPr bwMode="auto">
                <a:xfrm>
                  <a:off x="6137276" y="3497263"/>
                  <a:ext cx="41275" cy="39688"/>
                </a:xfrm>
                <a:prstGeom prst="ellipse">
                  <a:avLst/>
                </a:prstGeom>
                <a:grpFill/>
                <a:ln w="28575">
                  <a:solidFill>
                    <a:schemeClr val="bg1">
                      <a:lumMod val="85000"/>
                    </a:schemeClr>
                  </a:solidFill>
                  <a:round/>
                  <a:headEnd/>
                  <a:tailEnd/>
                </a:ln>
              </p:spPr>
              <p:txBody>
                <a:bodyPr vert="horz" wrap="square" lIns="91416" tIns="45708" rIns="91416" bIns="45708" numCol="1" anchor="t" anchorCtr="0" compatLnSpc="1">
                  <a:prstTxWarp prst="textNoShape">
                    <a:avLst/>
                  </a:prstTxWarp>
                </a:bodyPr>
                <a:lstStyle/>
                <a:p>
                  <a:pPr defTabSz="932462">
                    <a:defRPr/>
                  </a:pPr>
                  <a:endParaRPr lang="en-US" sz="1799">
                    <a:solidFill>
                      <a:srgbClr val="353535"/>
                    </a:solidFill>
                    <a:latin typeface="Segoe UI Semilight"/>
                  </a:endParaRPr>
                </a:p>
              </p:txBody>
            </p:sp>
            <p:sp>
              <p:nvSpPr>
                <p:cNvPr id="53" name="Oval 7">
                  <a:extLst>
                    <a:ext uri="{FF2B5EF4-FFF2-40B4-BE49-F238E27FC236}">
                      <a16:creationId xmlns:a16="http://schemas.microsoft.com/office/drawing/2014/main" id="{98936691-5D54-4ABD-A6FB-1C46325C8BA1}"/>
                    </a:ext>
                  </a:extLst>
                </p:cNvPr>
                <p:cNvSpPr>
                  <a:spLocks noChangeArrowheads="1"/>
                </p:cNvSpPr>
                <p:nvPr/>
              </p:nvSpPr>
              <p:spPr bwMode="auto">
                <a:xfrm>
                  <a:off x="6259513" y="3497263"/>
                  <a:ext cx="39688" cy="39688"/>
                </a:xfrm>
                <a:prstGeom prst="ellipse">
                  <a:avLst/>
                </a:prstGeom>
                <a:grpFill/>
                <a:ln w="28575">
                  <a:solidFill>
                    <a:schemeClr val="bg1">
                      <a:lumMod val="85000"/>
                    </a:schemeClr>
                  </a:solidFill>
                  <a:round/>
                  <a:headEnd/>
                  <a:tailEnd/>
                </a:ln>
              </p:spPr>
              <p:txBody>
                <a:bodyPr vert="horz" wrap="square" lIns="91416" tIns="45708" rIns="91416" bIns="45708" numCol="1" anchor="t" anchorCtr="0" compatLnSpc="1">
                  <a:prstTxWarp prst="textNoShape">
                    <a:avLst/>
                  </a:prstTxWarp>
                </a:bodyPr>
                <a:lstStyle/>
                <a:p>
                  <a:pPr defTabSz="932462">
                    <a:defRPr/>
                  </a:pPr>
                  <a:endParaRPr lang="en-US" sz="1799">
                    <a:solidFill>
                      <a:srgbClr val="353535"/>
                    </a:solidFill>
                    <a:latin typeface="Segoe UI Semilight"/>
                  </a:endParaRPr>
                </a:p>
              </p:txBody>
            </p:sp>
            <p:sp>
              <p:nvSpPr>
                <p:cNvPr id="54" name="Freeform 8">
                  <a:extLst>
                    <a:ext uri="{FF2B5EF4-FFF2-40B4-BE49-F238E27FC236}">
                      <a16:creationId xmlns:a16="http://schemas.microsoft.com/office/drawing/2014/main" id="{2B90765A-8FDC-4A92-BEC6-1BA43D3BBCFF}"/>
                    </a:ext>
                  </a:extLst>
                </p:cNvPr>
                <p:cNvSpPr>
                  <a:spLocks/>
                </p:cNvSpPr>
                <p:nvPr/>
              </p:nvSpPr>
              <p:spPr bwMode="auto">
                <a:xfrm>
                  <a:off x="6205538" y="3551238"/>
                  <a:ext cx="26988" cy="39688"/>
                </a:xfrm>
                <a:custGeom>
                  <a:avLst/>
                  <a:gdLst>
                    <a:gd name="T0" fmla="*/ 4 w 8"/>
                    <a:gd name="T1" fmla="*/ 12 h 12"/>
                    <a:gd name="T2" fmla="*/ 8 w 8"/>
                    <a:gd name="T3" fmla="*/ 8 h 12"/>
                    <a:gd name="T4" fmla="*/ 8 w 8"/>
                    <a:gd name="T5" fmla="*/ 4 h 12"/>
                    <a:gd name="T6" fmla="*/ 4 w 8"/>
                    <a:gd name="T7" fmla="*/ 0 h 12"/>
                    <a:gd name="T8" fmla="*/ 0 w 8"/>
                    <a:gd name="T9" fmla="*/ 4 h 12"/>
                    <a:gd name="T10" fmla="*/ 0 w 8"/>
                    <a:gd name="T11" fmla="*/ 8 h 12"/>
                    <a:gd name="T12" fmla="*/ 4 w 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4" y="12"/>
                      </a:moveTo>
                      <a:cubicBezTo>
                        <a:pt x="6" y="12"/>
                        <a:pt x="8" y="10"/>
                        <a:pt x="8" y="8"/>
                      </a:cubicBezTo>
                      <a:cubicBezTo>
                        <a:pt x="8" y="4"/>
                        <a:pt x="8" y="4"/>
                        <a:pt x="8" y="4"/>
                      </a:cubicBezTo>
                      <a:cubicBezTo>
                        <a:pt x="4" y="0"/>
                        <a:pt x="4" y="0"/>
                        <a:pt x="4" y="0"/>
                      </a:cubicBezTo>
                      <a:cubicBezTo>
                        <a:pt x="0" y="4"/>
                        <a:pt x="0" y="4"/>
                        <a:pt x="0" y="4"/>
                      </a:cubicBezTo>
                      <a:cubicBezTo>
                        <a:pt x="0" y="8"/>
                        <a:pt x="0" y="8"/>
                        <a:pt x="0" y="8"/>
                      </a:cubicBezTo>
                      <a:cubicBezTo>
                        <a:pt x="0" y="10"/>
                        <a:pt x="2" y="12"/>
                        <a:pt x="4" y="12"/>
                      </a:cubicBezTo>
                      <a:close/>
                    </a:path>
                  </a:pathLst>
                </a:custGeom>
                <a:grpFill/>
                <a:ln w="28575">
                  <a:solidFill>
                    <a:schemeClr val="bg1">
                      <a:lumMod val="85000"/>
                    </a:schemeClr>
                  </a:solidFill>
                  <a:round/>
                  <a:headEnd/>
                  <a:tailEnd/>
                </a:ln>
              </p:spPr>
              <p:txBody>
                <a:bodyPr vert="horz" wrap="square" lIns="91416" tIns="45708" rIns="91416" bIns="45708" numCol="1" anchor="t" anchorCtr="0" compatLnSpc="1">
                  <a:prstTxWarp prst="textNoShape">
                    <a:avLst/>
                  </a:prstTxWarp>
                </a:bodyPr>
                <a:lstStyle/>
                <a:p>
                  <a:pPr defTabSz="932462">
                    <a:defRPr/>
                  </a:pPr>
                  <a:endParaRPr lang="en-US" sz="1799">
                    <a:solidFill>
                      <a:srgbClr val="353535"/>
                    </a:solidFill>
                    <a:latin typeface="Segoe UI Semilight"/>
                  </a:endParaRPr>
                </a:p>
              </p:txBody>
            </p:sp>
            <p:sp>
              <p:nvSpPr>
                <p:cNvPr id="55" name="Freeform 9">
                  <a:extLst>
                    <a:ext uri="{FF2B5EF4-FFF2-40B4-BE49-F238E27FC236}">
                      <a16:creationId xmlns:a16="http://schemas.microsoft.com/office/drawing/2014/main" id="{C7584852-0A07-4996-B3B7-844EFFBB487D}"/>
                    </a:ext>
                  </a:extLst>
                </p:cNvPr>
                <p:cNvSpPr>
                  <a:spLocks noEditPoints="1"/>
                </p:cNvSpPr>
                <p:nvPr/>
              </p:nvSpPr>
              <p:spPr bwMode="auto">
                <a:xfrm>
                  <a:off x="6056313" y="3309938"/>
                  <a:ext cx="323850" cy="374650"/>
                </a:xfrm>
                <a:custGeom>
                  <a:avLst/>
                  <a:gdLst>
                    <a:gd name="T0" fmla="*/ 16 w 96"/>
                    <a:gd name="T1" fmla="*/ 96 h 112"/>
                    <a:gd name="T2" fmla="*/ 20 w 96"/>
                    <a:gd name="T3" fmla="*/ 100 h 112"/>
                    <a:gd name="T4" fmla="*/ 32 w 96"/>
                    <a:gd name="T5" fmla="*/ 112 h 112"/>
                    <a:gd name="T6" fmla="*/ 64 w 96"/>
                    <a:gd name="T7" fmla="*/ 112 h 112"/>
                    <a:gd name="T8" fmla="*/ 76 w 96"/>
                    <a:gd name="T9" fmla="*/ 100 h 112"/>
                    <a:gd name="T10" fmla="*/ 80 w 96"/>
                    <a:gd name="T11" fmla="*/ 96 h 112"/>
                    <a:gd name="T12" fmla="*/ 96 w 96"/>
                    <a:gd name="T13" fmla="*/ 80 h 112"/>
                    <a:gd name="T14" fmla="*/ 96 w 96"/>
                    <a:gd name="T15" fmla="*/ 48 h 112"/>
                    <a:gd name="T16" fmla="*/ 48 w 96"/>
                    <a:gd name="T17" fmla="*/ 0 h 112"/>
                    <a:gd name="T18" fmla="*/ 0 w 96"/>
                    <a:gd name="T19" fmla="*/ 48 h 112"/>
                    <a:gd name="T20" fmla="*/ 0 w 96"/>
                    <a:gd name="T21" fmla="*/ 80 h 112"/>
                    <a:gd name="T22" fmla="*/ 16 w 96"/>
                    <a:gd name="T23" fmla="*/ 96 h 112"/>
                    <a:gd name="T24" fmla="*/ 8 w 96"/>
                    <a:gd name="T25" fmla="*/ 48 h 112"/>
                    <a:gd name="T26" fmla="*/ 48 w 96"/>
                    <a:gd name="T27" fmla="*/ 8 h 112"/>
                    <a:gd name="T28" fmla="*/ 88 w 96"/>
                    <a:gd name="T29" fmla="*/ 48 h 112"/>
                    <a:gd name="T30" fmla="*/ 88 w 96"/>
                    <a:gd name="T31" fmla="*/ 80 h 112"/>
                    <a:gd name="T32" fmla="*/ 80 w 96"/>
                    <a:gd name="T33" fmla="*/ 88 h 112"/>
                    <a:gd name="T34" fmla="*/ 68 w 96"/>
                    <a:gd name="T35" fmla="*/ 100 h 112"/>
                    <a:gd name="T36" fmla="*/ 64 w 96"/>
                    <a:gd name="T37" fmla="*/ 104 h 112"/>
                    <a:gd name="T38" fmla="*/ 60 w 96"/>
                    <a:gd name="T39" fmla="*/ 104 h 112"/>
                    <a:gd name="T40" fmla="*/ 60 w 96"/>
                    <a:gd name="T41" fmla="*/ 96 h 112"/>
                    <a:gd name="T42" fmla="*/ 52 w 96"/>
                    <a:gd name="T43" fmla="*/ 96 h 112"/>
                    <a:gd name="T44" fmla="*/ 52 w 96"/>
                    <a:gd name="T45" fmla="*/ 104 h 112"/>
                    <a:gd name="T46" fmla="*/ 44 w 96"/>
                    <a:gd name="T47" fmla="*/ 104 h 112"/>
                    <a:gd name="T48" fmla="*/ 44 w 96"/>
                    <a:gd name="T49" fmla="*/ 96 h 112"/>
                    <a:gd name="T50" fmla="*/ 36 w 96"/>
                    <a:gd name="T51" fmla="*/ 96 h 112"/>
                    <a:gd name="T52" fmla="*/ 36 w 96"/>
                    <a:gd name="T53" fmla="*/ 104 h 112"/>
                    <a:gd name="T54" fmla="*/ 32 w 96"/>
                    <a:gd name="T55" fmla="*/ 104 h 112"/>
                    <a:gd name="T56" fmla="*/ 28 w 96"/>
                    <a:gd name="T57" fmla="*/ 100 h 112"/>
                    <a:gd name="T58" fmla="*/ 16 w 96"/>
                    <a:gd name="T59" fmla="*/ 88 h 112"/>
                    <a:gd name="T60" fmla="*/ 8 w 96"/>
                    <a:gd name="T61" fmla="*/ 80 h 112"/>
                    <a:gd name="T62" fmla="*/ 8 w 96"/>
                    <a:gd name="T6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12">
                      <a:moveTo>
                        <a:pt x="16" y="96"/>
                      </a:moveTo>
                      <a:cubicBezTo>
                        <a:pt x="18" y="96"/>
                        <a:pt x="20" y="98"/>
                        <a:pt x="20" y="100"/>
                      </a:cubicBezTo>
                      <a:cubicBezTo>
                        <a:pt x="20" y="107"/>
                        <a:pt x="25" y="112"/>
                        <a:pt x="32" y="112"/>
                      </a:cubicBezTo>
                      <a:cubicBezTo>
                        <a:pt x="64" y="112"/>
                        <a:pt x="64" y="112"/>
                        <a:pt x="64" y="112"/>
                      </a:cubicBezTo>
                      <a:cubicBezTo>
                        <a:pt x="71" y="112"/>
                        <a:pt x="76" y="107"/>
                        <a:pt x="76" y="100"/>
                      </a:cubicBezTo>
                      <a:cubicBezTo>
                        <a:pt x="76" y="98"/>
                        <a:pt x="78" y="96"/>
                        <a:pt x="80" y="96"/>
                      </a:cubicBezTo>
                      <a:cubicBezTo>
                        <a:pt x="89" y="96"/>
                        <a:pt x="96" y="89"/>
                        <a:pt x="96" y="80"/>
                      </a:cubicBezTo>
                      <a:cubicBezTo>
                        <a:pt x="96" y="48"/>
                        <a:pt x="96" y="48"/>
                        <a:pt x="96" y="48"/>
                      </a:cubicBezTo>
                      <a:cubicBezTo>
                        <a:pt x="96" y="22"/>
                        <a:pt x="74" y="0"/>
                        <a:pt x="48" y="0"/>
                      </a:cubicBezTo>
                      <a:cubicBezTo>
                        <a:pt x="22" y="0"/>
                        <a:pt x="0" y="22"/>
                        <a:pt x="0" y="48"/>
                      </a:cubicBezTo>
                      <a:cubicBezTo>
                        <a:pt x="0" y="80"/>
                        <a:pt x="0" y="80"/>
                        <a:pt x="0" y="80"/>
                      </a:cubicBezTo>
                      <a:cubicBezTo>
                        <a:pt x="0" y="89"/>
                        <a:pt x="7" y="96"/>
                        <a:pt x="16" y="96"/>
                      </a:cubicBezTo>
                      <a:close/>
                      <a:moveTo>
                        <a:pt x="8" y="48"/>
                      </a:moveTo>
                      <a:cubicBezTo>
                        <a:pt x="8" y="26"/>
                        <a:pt x="26" y="8"/>
                        <a:pt x="48" y="8"/>
                      </a:cubicBezTo>
                      <a:cubicBezTo>
                        <a:pt x="70" y="8"/>
                        <a:pt x="88" y="26"/>
                        <a:pt x="88" y="48"/>
                      </a:cubicBezTo>
                      <a:cubicBezTo>
                        <a:pt x="88" y="80"/>
                        <a:pt x="88" y="80"/>
                        <a:pt x="88" y="80"/>
                      </a:cubicBezTo>
                      <a:cubicBezTo>
                        <a:pt x="88" y="84"/>
                        <a:pt x="84" y="88"/>
                        <a:pt x="80" y="88"/>
                      </a:cubicBezTo>
                      <a:cubicBezTo>
                        <a:pt x="73" y="88"/>
                        <a:pt x="68" y="93"/>
                        <a:pt x="68" y="100"/>
                      </a:cubicBezTo>
                      <a:cubicBezTo>
                        <a:pt x="68" y="102"/>
                        <a:pt x="66" y="104"/>
                        <a:pt x="64" y="104"/>
                      </a:cubicBezTo>
                      <a:cubicBezTo>
                        <a:pt x="60" y="104"/>
                        <a:pt x="60" y="104"/>
                        <a:pt x="60" y="104"/>
                      </a:cubicBezTo>
                      <a:cubicBezTo>
                        <a:pt x="60" y="96"/>
                        <a:pt x="60" y="96"/>
                        <a:pt x="60" y="96"/>
                      </a:cubicBezTo>
                      <a:cubicBezTo>
                        <a:pt x="52" y="96"/>
                        <a:pt x="52" y="96"/>
                        <a:pt x="52" y="96"/>
                      </a:cubicBezTo>
                      <a:cubicBezTo>
                        <a:pt x="52" y="104"/>
                        <a:pt x="52" y="104"/>
                        <a:pt x="52" y="104"/>
                      </a:cubicBezTo>
                      <a:cubicBezTo>
                        <a:pt x="44" y="104"/>
                        <a:pt x="44" y="104"/>
                        <a:pt x="44" y="104"/>
                      </a:cubicBezTo>
                      <a:cubicBezTo>
                        <a:pt x="44" y="96"/>
                        <a:pt x="44" y="96"/>
                        <a:pt x="44" y="96"/>
                      </a:cubicBezTo>
                      <a:cubicBezTo>
                        <a:pt x="36" y="96"/>
                        <a:pt x="36" y="96"/>
                        <a:pt x="36" y="96"/>
                      </a:cubicBezTo>
                      <a:cubicBezTo>
                        <a:pt x="36" y="104"/>
                        <a:pt x="36" y="104"/>
                        <a:pt x="36" y="104"/>
                      </a:cubicBezTo>
                      <a:cubicBezTo>
                        <a:pt x="32" y="104"/>
                        <a:pt x="32" y="104"/>
                        <a:pt x="32" y="104"/>
                      </a:cubicBezTo>
                      <a:cubicBezTo>
                        <a:pt x="30" y="104"/>
                        <a:pt x="28" y="102"/>
                        <a:pt x="28" y="100"/>
                      </a:cubicBezTo>
                      <a:cubicBezTo>
                        <a:pt x="28" y="93"/>
                        <a:pt x="23" y="88"/>
                        <a:pt x="16" y="88"/>
                      </a:cubicBezTo>
                      <a:cubicBezTo>
                        <a:pt x="12" y="88"/>
                        <a:pt x="8" y="84"/>
                        <a:pt x="8" y="80"/>
                      </a:cubicBezTo>
                      <a:lnTo>
                        <a:pt x="8" y="48"/>
                      </a:lnTo>
                      <a:close/>
                    </a:path>
                  </a:pathLst>
                </a:custGeom>
                <a:grpFill/>
                <a:ln w="28575">
                  <a:solidFill>
                    <a:schemeClr val="bg1">
                      <a:lumMod val="85000"/>
                    </a:schemeClr>
                  </a:solidFill>
                  <a:round/>
                  <a:headEnd/>
                  <a:tailEnd/>
                </a:ln>
              </p:spPr>
              <p:txBody>
                <a:bodyPr vert="horz" wrap="square" lIns="91416" tIns="45708" rIns="91416" bIns="45708" numCol="1" anchor="t" anchorCtr="0" compatLnSpc="1">
                  <a:prstTxWarp prst="textNoShape">
                    <a:avLst/>
                  </a:prstTxWarp>
                </a:bodyPr>
                <a:lstStyle/>
                <a:p>
                  <a:pPr defTabSz="932462">
                    <a:defRPr/>
                  </a:pPr>
                  <a:endParaRPr lang="en-US" sz="1799">
                    <a:solidFill>
                      <a:srgbClr val="353535"/>
                    </a:solidFill>
                    <a:latin typeface="Segoe UI Semilight"/>
                  </a:endParaRPr>
                </a:p>
              </p:txBody>
            </p:sp>
          </p:grpSp>
        </p:grpSp>
        <p:sp>
          <p:nvSpPr>
            <p:cNvPr id="56" name="Cylinder 55">
              <a:extLst>
                <a:ext uri="{FF2B5EF4-FFF2-40B4-BE49-F238E27FC236}">
                  <a16:creationId xmlns:a16="http://schemas.microsoft.com/office/drawing/2014/main" id="{C93EAF5F-6774-4B4D-A00E-003196D5BD28}"/>
                </a:ext>
              </a:extLst>
            </p:cNvPr>
            <p:cNvSpPr/>
            <p:nvPr/>
          </p:nvSpPr>
          <p:spPr bwMode="auto">
            <a:xfrm rot="16200000">
              <a:off x="7929430" y="2482318"/>
              <a:ext cx="681620" cy="1824618"/>
            </a:xfrm>
            <a:prstGeom prst="can">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32" tIns="146266" rIns="182832" bIns="146266" numCol="1" spcCol="0" rtlCol="0" fromWordArt="0" anchor="ctr" anchorCtr="0" forceAA="0" compatLnSpc="1">
              <a:prstTxWarp prst="textNoShape">
                <a:avLst/>
              </a:prstTxWarp>
              <a:noAutofit/>
            </a:bodyPr>
            <a:lstStyle/>
            <a:p>
              <a:pPr algn="ctr" defTabSz="671866" fontAlgn="base">
                <a:lnSpc>
                  <a:spcPct val="90000"/>
                </a:lnSpc>
                <a:spcBef>
                  <a:spcPct val="0"/>
                </a:spcBef>
                <a:spcAft>
                  <a:spcPct val="0"/>
                </a:spcAft>
                <a:defRPr/>
              </a:pPr>
              <a:r>
                <a:rPr lang="en-US" sz="1799" kern="0" spc="-37">
                  <a:solidFill>
                    <a:srgbClr val="FFFFFF"/>
                  </a:solidFill>
                  <a:latin typeface="Segoe UI Semilight"/>
                </a:rPr>
                <a:t>Azure DDoS Protection</a:t>
              </a:r>
            </a:p>
          </p:txBody>
        </p:sp>
        <p:sp>
          <p:nvSpPr>
            <p:cNvPr id="58" name="TextBox 57">
              <a:extLst>
                <a:ext uri="{FF2B5EF4-FFF2-40B4-BE49-F238E27FC236}">
                  <a16:creationId xmlns:a16="http://schemas.microsoft.com/office/drawing/2014/main" id="{67DAEB0A-BC15-4E74-A195-54D170B239F2}"/>
                </a:ext>
              </a:extLst>
            </p:cNvPr>
            <p:cNvSpPr txBox="1"/>
            <p:nvPr/>
          </p:nvSpPr>
          <p:spPr>
            <a:xfrm>
              <a:off x="9855260" y="2082306"/>
              <a:ext cx="1686697" cy="249299"/>
            </a:xfrm>
            <a:prstGeom prst="rect">
              <a:avLst/>
            </a:prstGeom>
            <a:noFill/>
            <a:ln>
              <a:noFill/>
            </a:ln>
          </p:spPr>
          <p:txBody>
            <a:bodyPr wrap="square" lIns="0" tIns="0" rIns="0" bIns="0" rtlCol="0">
              <a:spAutoFit/>
            </a:bodyPr>
            <a:lstStyle/>
            <a:p>
              <a:pPr algn="ctr" defTabSz="685394">
                <a:lnSpc>
                  <a:spcPct val="90000"/>
                </a:lnSpc>
                <a:spcBef>
                  <a:spcPct val="20000"/>
                </a:spcBef>
                <a:buSzPct val="80000"/>
                <a:defRPr/>
              </a:pPr>
              <a:r>
                <a:rPr lang="en-US" sz="1799">
                  <a:solidFill>
                    <a:srgbClr val="505050"/>
                  </a:solidFill>
                  <a:latin typeface="Segoe UI Semilight" panose="020B0402040204020203" pitchFamily="34" charset="0"/>
                  <a:cs typeface="Segoe UI Semilight" panose="020B0402040204020203" pitchFamily="34" charset="0"/>
                </a:rPr>
                <a:t>Virtual Network</a:t>
              </a:r>
              <a:endParaRPr lang="en-US" sz="1799">
                <a:solidFill>
                  <a:srgbClr val="505050"/>
                </a:solidFill>
                <a:effectLst>
                  <a:outerShdw blurRad="38100" dist="38100" dir="2700000" algn="tl">
                    <a:srgbClr val="000000">
                      <a:alpha val="43137"/>
                    </a:srgbClr>
                  </a:outerShdw>
                </a:effectLst>
                <a:latin typeface="Segoe UI Semilight" panose="020B0402040204020203" pitchFamily="34" charset="0"/>
                <a:cs typeface="Segoe UI Semilight" panose="020B0402040204020203" pitchFamily="34" charset="0"/>
              </a:endParaRPr>
            </a:p>
          </p:txBody>
        </p:sp>
        <p:grpSp>
          <p:nvGrpSpPr>
            <p:cNvPr id="9" name="Group 8">
              <a:extLst>
                <a:ext uri="{FF2B5EF4-FFF2-40B4-BE49-F238E27FC236}">
                  <a16:creationId xmlns:a16="http://schemas.microsoft.com/office/drawing/2014/main" id="{B5A8ABB6-596C-4A1B-8515-3193F80EC8DB}"/>
                </a:ext>
              </a:extLst>
            </p:cNvPr>
            <p:cNvGrpSpPr/>
            <p:nvPr/>
          </p:nvGrpSpPr>
          <p:grpSpPr>
            <a:xfrm>
              <a:off x="9509497" y="2701121"/>
              <a:ext cx="2476653" cy="1422972"/>
              <a:chOff x="9308857" y="2552128"/>
              <a:chExt cx="2741193" cy="2080895"/>
            </a:xfrm>
          </p:grpSpPr>
          <p:sp>
            <p:nvSpPr>
              <p:cNvPr id="59" name="Freeform 539">
                <a:extLst>
                  <a:ext uri="{FF2B5EF4-FFF2-40B4-BE49-F238E27FC236}">
                    <a16:creationId xmlns:a16="http://schemas.microsoft.com/office/drawing/2014/main" id="{88108BE5-E619-4349-A0EB-7E925120019C}"/>
                  </a:ext>
                </a:extLst>
              </p:cNvPr>
              <p:cNvSpPr>
                <a:spLocks noChangeAspect="1"/>
              </p:cNvSpPr>
              <p:nvPr/>
            </p:nvSpPr>
            <p:spPr bwMode="auto">
              <a:xfrm>
                <a:off x="9308857" y="2552128"/>
                <a:ext cx="2741193" cy="20808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85000"/>
                </a:schemeClr>
              </a:solidFill>
              <a:ln w="28575">
                <a:solidFill>
                  <a:schemeClr val="bg1">
                    <a:lumMod val="65000"/>
                  </a:schemeClr>
                </a:solidFill>
              </a:ln>
              <a:extLst/>
            </p:spPr>
            <p:txBody>
              <a:bodyPr lIns="93211" tIns="93211" rIns="93211" bIns="93211" anchor="ctr"/>
              <a:lstStyle/>
              <a:p>
                <a:pPr algn="ctr" defTabSz="950497">
                  <a:defRPr/>
                </a:pPr>
                <a:endParaRPr lang="en-US" sz="1428" kern="0">
                  <a:solidFill>
                    <a:prstClr val="black"/>
                  </a:solidFill>
                  <a:latin typeface="Segoe UI Semilight"/>
                  <a:ea typeface="MS PGothic" pitchFamily="34" charset="-128"/>
                </a:endParaRPr>
              </a:p>
            </p:txBody>
          </p:sp>
          <p:pic>
            <p:nvPicPr>
              <p:cNvPr id="60" name="VM">
                <a:extLst>
                  <a:ext uri="{FF2B5EF4-FFF2-40B4-BE49-F238E27FC236}">
                    <a16:creationId xmlns:a16="http://schemas.microsoft.com/office/drawing/2014/main" id="{A0919B69-43B7-4C83-8062-7A26EE76D75D}"/>
                  </a:ext>
                </a:extLst>
              </p:cNvPr>
              <p:cNvPicPr>
                <a:picLocks noChangeAspect="1"/>
              </p:cNvPicPr>
              <p:nvPr/>
            </p:nvPicPr>
            <p:blipFill>
              <a:blip r:embed="rId4">
                <a:duotone>
                  <a:schemeClr val="bg2">
                    <a:shade val="45000"/>
                    <a:satMod val="135000"/>
                  </a:schemeClr>
                  <a:prstClr val="white"/>
                </a:duotone>
                <a:extLst/>
              </a:blip>
              <a:stretch>
                <a:fillRect/>
              </a:stretch>
            </p:blipFill>
            <p:spPr>
              <a:xfrm>
                <a:off x="10177080" y="2894273"/>
                <a:ext cx="454559" cy="586242"/>
              </a:xfrm>
              <a:prstGeom prst="rect">
                <a:avLst/>
              </a:prstGeom>
            </p:spPr>
          </p:pic>
          <p:pic>
            <p:nvPicPr>
              <p:cNvPr id="61" name="vNet">
                <a:extLst>
                  <a:ext uri="{FF2B5EF4-FFF2-40B4-BE49-F238E27FC236}">
                    <a16:creationId xmlns:a16="http://schemas.microsoft.com/office/drawing/2014/main" id="{0CB8F663-218C-445A-BF86-D917DC0CA5A2}"/>
                  </a:ext>
                </a:extLst>
              </p:cNvPr>
              <p:cNvPicPr>
                <a:picLocks noChangeAspect="1"/>
              </p:cNvPicPr>
              <p:nvPr/>
            </p:nvPicPr>
            <p:blipFill>
              <a:blip r:embed="rId5">
                <a:duotone>
                  <a:schemeClr val="bg2">
                    <a:shade val="45000"/>
                    <a:satMod val="135000"/>
                  </a:schemeClr>
                  <a:prstClr val="white"/>
                </a:duotone>
                <a:extLst/>
              </a:blip>
              <a:stretch>
                <a:fillRect/>
              </a:stretch>
            </p:blipFill>
            <p:spPr>
              <a:xfrm>
                <a:off x="9572731" y="3888342"/>
                <a:ext cx="454559" cy="586242"/>
              </a:xfrm>
              <a:prstGeom prst="rect">
                <a:avLst/>
              </a:prstGeom>
            </p:spPr>
          </p:pic>
          <p:pic>
            <p:nvPicPr>
              <p:cNvPr id="62" name="Load Balancer">
                <a:extLst>
                  <a:ext uri="{FF2B5EF4-FFF2-40B4-BE49-F238E27FC236}">
                    <a16:creationId xmlns:a16="http://schemas.microsoft.com/office/drawing/2014/main" id="{56DAAD33-2A4C-41F6-9D03-10975C22DFF0}"/>
                  </a:ext>
                </a:extLst>
              </p:cNvPr>
              <p:cNvPicPr>
                <a:picLocks noChangeAspect="1"/>
              </p:cNvPicPr>
              <p:nvPr/>
            </p:nvPicPr>
            <p:blipFill>
              <a:blip r:embed="rId6">
                <a:duotone>
                  <a:schemeClr val="bg2">
                    <a:shade val="45000"/>
                    <a:satMod val="135000"/>
                  </a:schemeClr>
                  <a:prstClr val="white"/>
                </a:duotone>
                <a:extLst/>
              </a:blip>
              <a:stretch>
                <a:fillRect/>
              </a:stretch>
            </p:blipFill>
            <p:spPr>
              <a:xfrm>
                <a:off x="10210564" y="3729907"/>
                <a:ext cx="454559" cy="586242"/>
              </a:xfrm>
              <a:prstGeom prst="rect">
                <a:avLst/>
              </a:prstGeom>
            </p:spPr>
          </p:pic>
          <p:pic>
            <p:nvPicPr>
              <p:cNvPr id="63" name="AppGW" descr="Image result for application gateway logo">
                <a:extLst>
                  <a:ext uri="{FF2B5EF4-FFF2-40B4-BE49-F238E27FC236}">
                    <a16:creationId xmlns:a16="http://schemas.microsoft.com/office/drawing/2014/main" id="{72E7CE51-B0A8-4514-84C9-0DE259BFF87B}"/>
                  </a:ext>
                </a:extLst>
              </p:cNvPr>
              <p:cNvPicPr>
                <a:picLocks noChangeAspect="1" noChangeArrowheads="1"/>
              </p:cNvPicPr>
              <p:nvPr/>
            </p:nvPicPr>
            <p:blipFill rotWithShape="1">
              <a:blip r:embed="rId7" cstate="print">
                <a:duotone>
                  <a:schemeClr val="bg2">
                    <a:shade val="45000"/>
                    <a:satMod val="135000"/>
                  </a:schemeClr>
                  <a:prstClr val="white"/>
                </a:duotone>
                <a:extLst>
                  <a:ext uri="{28A0092B-C50C-407E-A947-70E740481C1C}">
                    <a14:useLocalDpi xmlns:a14="http://schemas.microsoft.com/office/drawing/2010/main" val="0"/>
                  </a:ext>
                </a:extLst>
              </a:blip>
              <a:srcRect l="19193" r="20066"/>
              <a:stretch/>
            </p:blipFill>
            <p:spPr bwMode="auto">
              <a:xfrm>
                <a:off x="11416223" y="3578562"/>
                <a:ext cx="525904" cy="586242"/>
              </a:xfrm>
              <a:prstGeom prst="rect">
                <a:avLst/>
              </a:prstGeom>
              <a:noFill/>
              <a:extLst>
                <a:ext uri="{909E8E84-426E-40DD-AFC4-6F175D3DCCD1}">
                  <a14:hiddenFill xmlns:a14="http://schemas.microsoft.com/office/drawing/2010/main">
                    <a:solidFill>
                      <a:srgbClr val="FFFFFF"/>
                    </a:solidFill>
                  </a14:hiddenFill>
                </a:ext>
              </a:extLst>
            </p:spPr>
          </p:pic>
          <p:pic>
            <p:nvPicPr>
              <p:cNvPr id="64" name="Azure DNS">
                <a:extLst>
                  <a:ext uri="{FF2B5EF4-FFF2-40B4-BE49-F238E27FC236}">
                    <a16:creationId xmlns:a16="http://schemas.microsoft.com/office/drawing/2014/main" id="{0B9EF875-326A-4592-B69A-2BCB11C7FBAE}"/>
                  </a:ext>
                </a:extLst>
              </p:cNvPr>
              <p:cNvPicPr>
                <a:picLocks noChangeAspect="1"/>
              </p:cNvPicPr>
              <p:nvPr/>
            </p:nvPicPr>
            <p:blipFill>
              <a:blip r:embed="rId8">
                <a:duotone>
                  <a:schemeClr val="bg2">
                    <a:shade val="45000"/>
                    <a:satMod val="135000"/>
                  </a:schemeClr>
                  <a:prstClr val="white"/>
                </a:duotone>
                <a:extLst/>
              </a:blip>
              <a:stretch>
                <a:fillRect/>
              </a:stretch>
            </p:blipFill>
            <p:spPr>
              <a:xfrm>
                <a:off x="10866471" y="3895792"/>
                <a:ext cx="454559" cy="586242"/>
              </a:xfrm>
              <a:prstGeom prst="rect">
                <a:avLst/>
              </a:prstGeom>
            </p:spPr>
          </p:pic>
          <p:pic>
            <p:nvPicPr>
              <p:cNvPr id="65" name="WAF">
                <a:extLst>
                  <a:ext uri="{FF2B5EF4-FFF2-40B4-BE49-F238E27FC236}">
                    <a16:creationId xmlns:a16="http://schemas.microsoft.com/office/drawing/2014/main" id="{22CF4EAC-4726-4F8B-BAC9-2FAB5E0CD414}"/>
                  </a:ext>
                </a:extLst>
              </p:cNvPr>
              <p:cNvPicPr>
                <a:picLocks noChangeAspect="1"/>
              </p:cNvPicPr>
              <p:nvPr/>
            </p:nvPicPr>
            <p:blipFill>
              <a:blip r:embed="rId9">
                <a:duotone>
                  <a:schemeClr val="bg2">
                    <a:shade val="45000"/>
                    <a:satMod val="135000"/>
                  </a:schemeClr>
                  <a:prstClr val="white"/>
                </a:duotone>
                <a:extLst/>
              </a:blip>
              <a:stretch>
                <a:fillRect/>
              </a:stretch>
            </p:blipFill>
            <p:spPr>
              <a:xfrm>
                <a:off x="10836765" y="3157426"/>
                <a:ext cx="454559" cy="586242"/>
              </a:xfrm>
              <a:prstGeom prst="rect">
                <a:avLst/>
              </a:prstGeom>
            </p:spPr>
          </p:pic>
        </p:grpSp>
      </p:grpSp>
      <p:grpSp>
        <p:nvGrpSpPr>
          <p:cNvPr id="66" name="Group 65">
            <a:extLst>
              <a:ext uri="{FF2B5EF4-FFF2-40B4-BE49-F238E27FC236}">
                <a16:creationId xmlns:a16="http://schemas.microsoft.com/office/drawing/2014/main" id="{52562408-ADE8-4832-8392-F0CA1488FF53}"/>
              </a:ext>
            </a:extLst>
          </p:cNvPr>
          <p:cNvGrpSpPr/>
          <p:nvPr/>
        </p:nvGrpSpPr>
        <p:grpSpPr>
          <a:xfrm>
            <a:off x="10178766" y="6526580"/>
            <a:ext cx="1804262" cy="337991"/>
            <a:chOff x="10181418" y="6298727"/>
            <a:chExt cx="1804732" cy="338079"/>
          </a:xfrm>
        </p:grpSpPr>
        <p:grpSp>
          <p:nvGrpSpPr>
            <p:cNvPr id="67" name="Group 66">
              <a:extLst>
                <a:ext uri="{FF2B5EF4-FFF2-40B4-BE49-F238E27FC236}">
                  <a16:creationId xmlns:a16="http://schemas.microsoft.com/office/drawing/2014/main" id="{4BC10938-360B-4DBA-9B11-53E324D5BA72}"/>
                </a:ext>
              </a:extLst>
            </p:cNvPr>
            <p:cNvGrpSpPr/>
            <p:nvPr/>
          </p:nvGrpSpPr>
          <p:grpSpPr>
            <a:xfrm>
              <a:off x="10181418" y="6299980"/>
              <a:ext cx="336826" cy="336826"/>
              <a:chOff x="10151852" y="440684"/>
              <a:chExt cx="336826" cy="336826"/>
            </a:xfrm>
          </p:grpSpPr>
          <p:grpSp>
            <p:nvGrpSpPr>
              <p:cNvPr id="75" name="Group 74">
                <a:extLst>
                  <a:ext uri="{FF2B5EF4-FFF2-40B4-BE49-F238E27FC236}">
                    <a16:creationId xmlns:a16="http://schemas.microsoft.com/office/drawing/2014/main" id="{F73D056F-C524-413D-9957-2066D792AA9B}"/>
                  </a:ext>
                </a:extLst>
              </p:cNvPr>
              <p:cNvGrpSpPr/>
              <p:nvPr/>
            </p:nvGrpSpPr>
            <p:grpSpPr>
              <a:xfrm>
                <a:off x="10151853" y="609097"/>
                <a:ext cx="336825" cy="0"/>
                <a:chOff x="10151852" y="593763"/>
                <a:chExt cx="336825" cy="0"/>
              </a:xfrm>
            </p:grpSpPr>
            <p:cxnSp>
              <p:nvCxnSpPr>
                <p:cNvPr id="121" name="Straight Connector 120">
                  <a:extLst>
                    <a:ext uri="{FF2B5EF4-FFF2-40B4-BE49-F238E27FC236}">
                      <a16:creationId xmlns:a16="http://schemas.microsoft.com/office/drawing/2014/main" id="{DA36640D-F219-4BA7-97EF-1FF592177A8E}"/>
                    </a:ext>
                  </a:extLst>
                </p:cNvPr>
                <p:cNvCxnSpPr>
                  <a:cxnSpLocks/>
                </p:cNvCxnSpPr>
                <p:nvPr/>
              </p:nvCxnSpPr>
              <p:spPr>
                <a:xfrm>
                  <a:off x="10151852" y="593763"/>
                  <a:ext cx="4321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2" name="Straight Connector 121">
                  <a:extLst>
                    <a:ext uri="{FF2B5EF4-FFF2-40B4-BE49-F238E27FC236}">
                      <a16:creationId xmlns:a16="http://schemas.microsoft.com/office/drawing/2014/main" id="{5D2BB605-9845-4DF3-B80A-7728080128E3}"/>
                    </a:ext>
                  </a:extLst>
                </p:cNvPr>
                <p:cNvCxnSpPr>
                  <a:cxnSpLocks/>
                </p:cNvCxnSpPr>
                <p:nvPr/>
              </p:nvCxnSpPr>
              <p:spPr>
                <a:xfrm>
                  <a:off x="10446523" y="593763"/>
                  <a:ext cx="4215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76" name="Group 75">
                <a:extLst>
                  <a:ext uri="{FF2B5EF4-FFF2-40B4-BE49-F238E27FC236}">
                    <a16:creationId xmlns:a16="http://schemas.microsoft.com/office/drawing/2014/main" id="{43320014-1C19-46BF-BD2B-3430CB3BECCF}"/>
                  </a:ext>
                </a:extLst>
              </p:cNvPr>
              <p:cNvGrpSpPr/>
              <p:nvPr/>
            </p:nvGrpSpPr>
            <p:grpSpPr>
              <a:xfrm>
                <a:off x="10321269" y="440684"/>
                <a:ext cx="0" cy="336826"/>
                <a:chOff x="10320265" y="423863"/>
                <a:chExt cx="0" cy="336826"/>
              </a:xfrm>
            </p:grpSpPr>
            <p:cxnSp>
              <p:nvCxnSpPr>
                <p:cNvPr id="118" name="Straight Connector 117">
                  <a:extLst>
                    <a:ext uri="{FF2B5EF4-FFF2-40B4-BE49-F238E27FC236}">
                      <a16:creationId xmlns:a16="http://schemas.microsoft.com/office/drawing/2014/main" id="{6C3A8AF9-5E03-413F-9C22-57011567B999}"/>
                    </a:ext>
                  </a:extLst>
                </p:cNvPr>
                <p:cNvCxnSpPr>
                  <a:cxnSpLocks/>
                </p:cNvCxnSpPr>
                <p:nvPr/>
              </p:nvCxnSpPr>
              <p:spPr>
                <a:xfrm>
                  <a:off x="10320265" y="718509"/>
                  <a:ext cx="0" cy="4218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9" name="Straight Connector 118">
                  <a:extLst>
                    <a:ext uri="{FF2B5EF4-FFF2-40B4-BE49-F238E27FC236}">
                      <a16:creationId xmlns:a16="http://schemas.microsoft.com/office/drawing/2014/main" id="{3018C26C-2AC8-42D7-A991-7B6F77E53A80}"/>
                    </a:ext>
                  </a:extLst>
                </p:cNvPr>
                <p:cNvCxnSpPr>
                  <a:cxnSpLocks/>
                </p:cNvCxnSpPr>
                <p:nvPr/>
              </p:nvCxnSpPr>
              <p:spPr>
                <a:xfrm>
                  <a:off x="10320265" y="423863"/>
                  <a:ext cx="0" cy="3747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0" name="Straight Connector 119">
                  <a:extLst>
                    <a:ext uri="{FF2B5EF4-FFF2-40B4-BE49-F238E27FC236}">
                      <a16:creationId xmlns:a16="http://schemas.microsoft.com/office/drawing/2014/main" id="{68DA80E6-7D9A-4861-90D9-3D0EB75CC9BA}"/>
                    </a:ext>
                  </a:extLst>
                </p:cNvPr>
                <p:cNvCxnSpPr>
                  <a:cxnSpLocks/>
                </p:cNvCxnSpPr>
                <p:nvPr/>
              </p:nvCxnSpPr>
              <p:spPr>
                <a:xfrm>
                  <a:off x="10320265" y="493719"/>
                  <a:ext cx="0" cy="9855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77" name="Group 76">
                <a:extLst>
                  <a:ext uri="{FF2B5EF4-FFF2-40B4-BE49-F238E27FC236}">
                    <a16:creationId xmlns:a16="http://schemas.microsoft.com/office/drawing/2014/main" id="{BB010359-8CE8-475D-9FB7-2AA22C92280B}"/>
                  </a:ext>
                </a:extLst>
              </p:cNvPr>
              <p:cNvGrpSpPr/>
              <p:nvPr/>
            </p:nvGrpSpPr>
            <p:grpSpPr>
              <a:xfrm rot="18900000">
                <a:off x="10158623" y="592084"/>
                <a:ext cx="323006" cy="34301"/>
                <a:chOff x="10158567" y="631983"/>
                <a:chExt cx="323006" cy="34301"/>
              </a:xfrm>
            </p:grpSpPr>
            <p:cxnSp>
              <p:nvCxnSpPr>
                <p:cNvPr id="91" name="Straight Connector 90">
                  <a:extLst>
                    <a:ext uri="{FF2B5EF4-FFF2-40B4-BE49-F238E27FC236}">
                      <a16:creationId xmlns:a16="http://schemas.microsoft.com/office/drawing/2014/main" id="{2FFF7BD4-E954-400B-8C06-7A4E31BA3816}"/>
                    </a:ext>
                  </a:extLst>
                </p:cNvPr>
                <p:cNvCxnSpPr>
                  <a:cxnSpLocks/>
                </p:cNvCxnSpPr>
                <p:nvPr/>
              </p:nvCxnSpPr>
              <p:spPr>
                <a:xfrm rot="2700000" flipV="1">
                  <a:off x="10158567" y="632926"/>
                  <a:ext cx="32419" cy="32419"/>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7" name="Straight Connector 116">
                  <a:extLst>
                    <a:ext uri="{FF2B5EF4-FFF2-40B4-BE49-F238E27FC236}">
                      <a16:creationId xmlns:a16="http://schemas.microsoft.com/office/drawing/2014/main" id="{AA99E9DA-17B0-4F7A-9128-433B39D8BAB3}"/>
                    </a:ext>
                  </a:extLst>
                </p:cNvPr>
                <p:cNvCxnSpPr>
                  <a:cxnSpLocks/>
                </p:cNvCxnSpPr>
                <p:nvPr/>
              </p:nvCxnSpPr>
              <p:spPr>
                <a:xfrm rot="2700000" flipV="1">
                  <a:off x="10447272" y="631984"/>
                  <a:ext cx="34301" cy="3430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78" name="Group 77">
                <a:extLst>
                  <a:ext uri="{FF2B5EF4-FFF2-40B4-BE49-F238E27FC236}">
                    <a16:creationId xmlns:a16="http://schemas.microsoft.com/office/drawing/2014/main" id="{FA72D989-D5AA-40F6-86AB-6D43D9282D78}"/>
                  </a:ext>
                </a:extLst>
              </p:cNvPr>
              <p:cNvGrpSpPr/>
              <p:nvPr/>
            </p:nvGrpSpPr>
            <p:grpSpPr>
              <a:xfrm rot="2700000">
                <a:off x="10157934" y="587792"/>
                <a:ext cx="325375" cy="43317"/>
                <a:chOff x="10158080" y="627475"/>
                <a:chExt cx="325375" cy="43317"/>
              </a:xfrm>
            </p:grpSpPr>
            <p:cxnSp>
              <p:nvCxnSpPr>
                <p:cNvPr id="80" name="Straight Connector 79">
                  <a:extLst>
                    <a:ext uri="{FF2B5EF4-FFF2-40B4-BE49-F238E27FC236}">
                      <a16:creationId xmlns:a16="http://schemas.microsoft.com/office/drawing/2014/main" id="{11D5A8ED-C4A7-4C2A-A0B5-449194CA2E8A}"/>
                    </a:ext>
                  </a:extLst>
                </p:cNvPr>
                <p:cNvCxnSpPr>
                  <a:cxnSpLocks/>
                </p:cNvCxnSpPr>
                <p:nvPr/>
              </p:nvCxnSpPr>
              <p:spPr>
                <a:xfrm rot="18900000">
                  <a:off x="10158080" y="634103"/>
                  <a:ext cx="30064" cy="30064"/>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9" name="Straight Connector 88">
                  <a:extLst>
                    <a:ext uri="{FF2B5EF4-FFF2-40B4-BE49-F238E27FC236}">
                      <a16:creationId xmlns:a16="http://schemas.microsoft.com/office/drawing/2014/main" id="{7F5AB14E-7E58-4A32-8FA9-F324BEEA7CD5}"/>
                    </a:ext>
                  </a:extLst>
                </p:cNvPr>
                <p:cNvCxnSpPr>
                  <a:cxnSpLocks/>
                </p:cNvCxnSpPr>
                <p:nvPr/>
              </p:nvCxnSpPr>
              <p:spPr>
                <a:xfrm rot="18900000">
                  <a:off x="10458240" y="636527"/>
                  <a:ext cx="25215" cy="2521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0" name="Straight Connector 89">
                  <a:extLst>
                    <a:ext uri="{FF2B5EF4-FFF2-40B4-BE49-F238E27FC236}">
                      <a16:creationId xmlns:a16="http://schemas.microsoft.com/office/drawing/2014/main" id="{83DF1A03-4CEE-483A-9BCE-46C6580B8E63}"/>
                    </a:ext>
                  </a:extLst>
                </p:cNvPr>
                <p:cNvCxnSpPr>
                  <a:cxnSpLocks/>
                </p:cNvCxnSpPr>
                <p:nvPr/>
              </p:nvCxnSpPr>
              <p:spPr>
                <a:xfrm rot="18900000">
                  <a:off x="10330653" y="627475"/>
                  <a:ext cx="43317" cy="43317"/>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9" name="Oval 78">
                <a:hlinkClick r:id="rId10" action="ppaction://hlinksldjump"/>
                <a:extLst>
                  <a:ext uri="{FF2B5EF4-FFF2-40B4-BE49-F238E27FC236}">
                    <a16:creationId xmlns:a16="http://schemas.microsoft.com/office/drawing/2014/main" id="{2CEC14E9-E46B-4531-B3E9-2818399357A5}"/>
                  </a:ext>
                </a:extLst>
              </p:cNvPr>
              <p:cNvSpPr/>
              <p:nvPr userDrawn="1"/>
            </p:nvSpPr>
            <p:spPr bwMode="auto">
              <a:xfrm>
                <a:off x="10151852" y="440684"/>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sp>
          <p:nvSpPr>
            <p:cNvPr id="68" name="Freeform 5">
              <a:hlinkClick r:id="" action="ppaction://hlinkshowjump?jump=previousslide"/>
              <a:extLst>
                <a:ext uri="{FF2B5EF4-FFF2-40B4-BE49-F238E27FC236}">
                  <a16:creationId xmlns:a16="http://schemas.microsoft.com/office/drawing/2014/main" id="{836BD08D-521D-494B-BD15-64747215D1E1}"/>
                </a:ext>
              </a:extLst>
            </p:cNvPr>
            <p:cNvSpPr>
              <a:spLocks noEditPoints="1"/>
            </p:cNvSpPr>
            <p:nvPr/>
          </p:nvSpPr>
          <p:spPr bwMode="auto">
            <a:xfrm flipH="1">
              <a:off x="10670720"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sp>
          <p:nvSpPr>
            <p:cNvPr id="69" name="Freeform 5">
              <a:hlinkClick r:id="" action="ppaction://hlinkshowjump?jump=nextslide"/>
              <a:extLst>
                <a:ext uri="{FF2B5EF4-FFF2-40B4-BE49-F238E27FC236}">
                  <a16:creationId xmlns:a16="http://schemas.microsoft.com/office/drawing/2014/main" id="{9B1DB44C-3F30-4514-9B10-3F34E3BE8CE6}"/>
                </a:ext>
              </a:extLst>
            </p:cNvPr>
            <p:cNvSpPr>
              <a:spLocks noEditPoints="1"/>
            </p:cNvSpPr>
            <p:nvPr/>
          </p:nvSpPr>
          <p:spPr bwMode="auto">
            <a:xfrm>
              <a:off x="11649324"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nvGrpSpPr>
            <p:cNvPr id="70" name="Group 69">
              <a:extLst>
                <a:ext uri="{FF2B5EF4-FFF2-40B4-BE49-F238E27FC236}">
                  <a16:creationId xmlns:a16="http://schemas.microsoft.com/office/drawing/2014/main" id="{6C9BF3CE-4829-4608-97C3-EE1DE31DD6E1}"/>
                </a:ext>
              </a:extLst>
            </p:cNvPr>
            <p:cNvGrpSpPr/>
            <p:nvPr/>
          </p:nvGrpSpPr>
          <p:grpSpPr>
            <a:xfrm>
              <a:off x="11160022" y="6298727"/>
              <a:ext cx="336826" cy="336826"/>
              <a:chOff x="9003250" y="423863"/>
              <a:chExt cx="336826" cy="336826"/>
            </a:xfrm>
          </p:grpSpPr>
          <p:grpSp>
            <p:nvGrpSpPr>
              <p:cNvPr id="71" name="Group 14">
                <a:extLst>
                  <a:ext uri="{FF2B5EF4-FFF2-40B4-BE49-F238E27FC236}">
                    <a16:creationId xmlns:a16="http://schemas.microsoft.com/office/drawing/2014/main" id="{975CBF25-A09F-48BA-936F-AA8248C5C989}"/>
                  </a:ext>
                </a:extLst>
              </p:cNvPr>
              <p:cNvGrpSpPr>
                <a:grpSpLocks noChangeAspect="1"/>
              </p:cNvGrpSpPr>
              <p:nvPr userDrawn="1"/>
            </p:nvGrpSpPr>
            <p:grpSpPr bwMode="auto">
              <a:xfrm>
                <a:off x="9057081" y="495300"/>
                <a:ext cx="229164" cy="179665"/>
                <a:chOff x="1201" y="104"/>
                <a:chExt cx="5278" cy="4138"/>
              </a:xfrm>
            </p:grpSpPr>
            <p:sp>
              <p:nvSpPr>
                <p:cNvPr id="73" name="Freeform 15">
                  <a:extLst>
                    <a:ext uri="{FF2B5EF4-FFF2-40B4-BE49-F238E27FC236}">
                      <a16:creationId xmlns:a16="http://schemas.microsoft.com/office/drawing/2014/main" id="{11455400-FA78-4772-ACB1-5743A76B61E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sp>
              <p:nvSpPr>
                <p:cNvPr id="74" name="Freeform 16">
                  <a:extLst>
                    <a:ext uri="{FF2B5EF4-FFF2-40B4-BE49-F238E27FC236}">
                      <a16:creationId xmlns:a16="http://schemas.microsoft.com/office/drawing/2014/main" id="{536D1A09-F12B-4EC2-9E19-024EE0681DDF}"/>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sp>
            <p:nvSpPr>
              <p:cNvPr id="72" name="Oval 71">
                <a:hlinkClick r:id="rId11" action="ppaction://hlinksldjump"/>
                <a:extLst>
                  <a:ext uri="{FF2B5EF4-FFF2-40B4-BE49-F238E27FC236}">
                    <a16:creationId xmlns:a16="http://schemas.microsoft.com/office/drawing/2014/main" id="{A677E89E-9022-469D-B45A-7BB31AA83511}"/>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grpSp>
    </p:spTree>
    <p:extLst>
      <p:ext uri="{BB962C8B-B14F-4D97-AF65-F5344CB8AC3E}">
        <p14:creationId xmlns:p14="http://schemas.microsoft.com/office/powerpoint/2010/main" val="25452868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1" name="Straight Connector 170"/>
          <p:cNvCxnSpPr/>
          <p:nvPr/>
        </p:nvCxnSpPr>
        <p:spPr>
          <a:xfrm rot="10800000">
            <a:off x="8097055" y="4035101"/>
            <a:ext cx="0" cy="2290825"/>
          </a:xfrm>
          <a:prstGeom prst="line">
            <a:avLst/>
          </a:prstGeom>
          <a:noFill/>
          <a:ln w="76200" cap="flat" cmpd="dbl" algn="ctr">
            <a:solidFill>
              <a:schemeClr val="tx1">
                <a:lumMod val="60000"/>
                <a:lumOff val="40000"/>
              </a:schemeClr>
            </a:solidFill>
            <a:prstDash val="sysDot"/>
            <a:miter lim="800000"/>
          </a:ln>
          <a:effectLst/>
        </p:spPr>
      </p:cxnSp>
      <p:sp>
        <p:nvSpPr>
          <p:cNvPr id="74" name="Title 73"/>
          <p:cNvSpPr>
            <a:spLocks noGrp="1"/>
          </p:cNvSpPr>
          <p:nvPr>
            <p:ph type="title"/>
          </p:nvPr>
        </p:nvSpPr>
        <p:spPr/>
        <p:txBody>
          <a:bodyPr>
            <a:normAutofit fontScale="90000"/>
          </a:bodyPr>
          <a:lstStyle/>
          <a:p>
            <a:r>
              <a:rPr lang="en-US"/>
              <a:t>The big (network) picture</a:t>
            </a:r>
          </a:p>
        </p:txBody>
      </p:sp>
      <p:sp>
        <p:nvSpPr>
          <p:cNvPr id="7" name="Freeform 128"/>
          <p:cNvSpPr>
            <a:spLocks noChangeAspect="1"/>
          </p:cNvSpPr>
          <p:nvPr/>
        </p:nvSpPr>
        <p:spPr bwMode="black">
          <a:xfrm>
            <a:off x="3932889" y="1494292"/>
            <a:ext cx="4976172" cy="26189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2">
              <a:lumMod val="40000"/>
              <a:lumOff val="60000"/>
            </a:schemeClr>
          </a:solidFill>
          <a:extLst/>
        </p:spPr>
        <p:txBody>
          <a:bodyPr vert="horz" wrap="square" lIns="89583" tIns="44792" rIns="89583" bIns="44792" numCol="1" anchor="t" anchorCtr="0" compatLnSpc="1">
            <a:prstTxWarp prst="textNoShape">
              <a:avLst/>
            </a:prstTxWarp>
          </a:bodyPr>
          <a:lstStyle/>
          <a:p>
            <a:pPr defTabSz="896203">
              <a:defRPr/>
            </a:pPr>
            <a:endParaRPr lang="en-US" sz="1765" kern="0">
              <a:solidFill>
                <a:srgbClr val="FFFFFF"/>
              </a:solidFill>
            </a:endParaRPr>
          </a:p>
        </p:txBody>
      </p:sp>
      <p:grpSp>
        <p:nvGrpSpPr>
          <p:cNvPr id="30" name="Group 29"/>
          <p:cNvGrpSpPr/>
          <p:nvPr/>
        </p:nvGrpSpPr>
        <p:grpSpPr>
          <a:xfrm>
            <a:off x="5148147" y="2373871"/>
            <a:ext cx="3028809" cy="1558919"/>
            <a:chOff x="5393001" y="2078483"/>
            <a:chExt cx="3090348" cy="1590593"/>
          </a:xfrm>
        </p:grpSpPr>
        <p:sp>
          <p:nvSpPr>
            <p:cNvPr id="8" name="Rounded Rectangle 7"/>
            <p:cNvSpPr/>
            <p:nvPr/>
          </p:nvSpPr>
          <p:spPr bwMode="auto">
            <a:xfrm>
              <a:off x="5393001" y="2078483"/>
              <a:ext cx="3090348" cy="1590593"/>
            </a:xfrm>
            <a:prstGeom prst="roundRect">
              <a:avLst>
                <a:gd name="adj" fmla="val 3605"/>
              </a:avLst>
            </a:prstGeom>
            <a:solidFill>
              <a:schemeClr val="bg1">
                <a:lumMod val="75000"/>
              </a:schemeClr>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68" tIns="143333" rIns="179168" bIns="143333" numCol="1" spcCol="0" rtlCol="0" fromWordArt="0" anchor="t" anchorCtr="0" forceAA="0" compatLnSpc="1">
              <a:prstTxWarp prst="textNoShape">
                <a:avLst/>
              </a:prstTxWarp>
              <a:noAutofit/>
            </a:bodyPr>
            <a:lstStyle/>
            <a:p>
              <a:pPr defTabSz="895671" fontAlgn="base">
                <a:lnSpc>
                  <a:spcPct val="90000"/>
                </a:lnSpc>
                <a:spcBef>
                  <a:spcPct val="0"/>
                </a:spcBef>
                <a:spcAft>
                  <a:spcPct val="0"/>
                </a:spcAft>
                <a:defRPr/>
              </a:pPr>
              <a:endParaRPr lang="en-US" sz="2352" kern="0" spc="-49">
                <a:solidFill>
                  <a:srgbClr val="FFFFFF"/>
                </a:solidFill>
              </a:endParaRPr>
            </a:p>
          </p:txBody>
        </p:sp>
        <p:grpSp>
          <p:nvGrpSpPr>
            <p:cNvPr id="9" name="Group 8"/>
            <p:cNvGrpSpPr/>
            <p:nvPr/>
          </p:nvGrpSpPr>
          <p:grpSpPr>
            <a:xfrm>
              <a:off x="5561305" y="2214652"/>
              <a:ext cx="2755823" cy="1303745"/>
              <a:chOff x="2718155" y="4707256"/>
              <a:chExt cx="3027722" cy="1546370"/>
            </a:xfrm>
          </p:grpSpPr>
          <p:sp>
            <p:nvSpPr>
              <p:cNvPr id="10" name="Freeform 5"/>
              <p:cNvSpPr>
                <a:spLocks noEditPoints="1"/>
              </p:cNvSpPr>
              <p:nvPr/>
            </p:nvSpPr>
            <p:spPr bwMode="auto">
              <a:xfrm>
                <a:off x="271815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896203">
                  <a:defRPr/>
                </a:pPr>
                <a:endParaRPr lang="en-US" sz="1765" kern="0">
                  <a:solidFill>
                    <a:srgbClr val="FFFFFF"/>
                  </a:solidFill>
                </a:endParaRPr>
              </a:p>
            </p:txBody>
          </p:sp>
          <p:sp>
            <p:nvSpPr>
              <p:cNvPr id="11" name="Freeform 10"/>
              <p:cNvSpPr>
                <a:spLocks noEditPoints="1"/>
              </p:cNvSpPr>
              <p:nvPr/>
            </p:nvSpPr>
            <p:spPr bwMode="auto">
              <a:xfrm>
                <a:off x="380597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896203">
                  <a:defRPr/>
                </a:pPr>
                <a:endParaRPr lang="en-US" sz="1765" kern="0">
                  <a:solidFill>
                    <a:srgbClr val="FFFFFF"/>
                  </a:solidFill>
                </a:endParaRPr>
              </a:p>
            </p:txBody>
          </p:sp>
          <p:sp>
            <p:nvSpPr>
              <p:cNvPr id="12" name="Freeform 11"/>
              <p:cNvSpPr>
                <a:spLocks noEditPoints="1"/>
              </p:cNvSpPr>
              <p:nvPr/>
            </p:nvSpPr>
            <p:spPr bwMode="auto">
              <a:xfrm>
                <a:off x="4863132"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896203">
                  <a:defRPr/>
                </a:pPr>
                <a:endParaRPr lang="en-US" sz="1765" kern="0">
                  <a:solidFill>
                    <a:srgbClr val="FFFFFF"/>
                  </a:solidFill>
                </a:endParaRPr>
              </a:p>
            </p:txBody>
          </p:sp>
          <p:sp>
            <p:nvSpPr>
              <p:cNvPr id="13" name="Freeform 5"/>
              <p:cNvSpPr>
                <a:spLocks noEditPoints="1"/>
              </p:cNvSpPr>
              <p:nvPr/>
            </p:nvSpPr>
            <p:spPr bwMode="auto">
              <a:xfrm>
                <a:off x="271815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896203">
                  <a:defRPr/>
                </a:pPr>
                <a:endParaRPr lang="en-US" sz="1765" kern="0">
                  <a:solidFill>
                    <a:srgbClr val="FFFFFF"/>
                  </a:solidFill>
                </a:endParaRPr>
              </a:p>
            </p:txBody>
          </p:sp>
          <p:sp>
            <p:nvSpPr>
              <p:cNvPr id="14" name="Freeform 13"/>
              <p:cNvSpPr>
                <a:spLocks noEditPoints="1"/>
              </p:cNvSpPr>
              <p:nvPr/>
            </p:nvSpPr>
            <p:spPr bwMode="auto">
              <a:xfrm>
                <a:off x="380597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896203">
                  <a:defRPr/>
                </a:pPr>
                <a:endParaRPr lang="en-US" sz="1765" kern="0">
                  <a:solidFill>
                    <a:srgbClr val="FFFFFF"/>
                  </a:solidFill>
                </a:endParaRPr>
              </a:p>
            </p:txBody>
          </p:sp>
          <p:sp>
            <p:nvSpPr>
              <p:cNvPr id="15" name="Freeform 14"/>
              <p:cNvSpPr>
                <a:spLocks noEditPoints="1"/>
              </p:cNvSpPr>
              <p:nvPr/>
            </p:nvSpPr>
            <p:spPr bwMode="auto">
              <a:xfrm>
                <a:off x="4863132"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896203">
                  <a:defRPr/>
                </a:pPr>
                <a:endParaRPr lang="en-US" sz="1765" kern="0">
                  <a:solidFill>
                    <a:srgbClr val="FFFFFF"/>
                  </a:solidFill>
                </a:endParaRPr>
              </a:p>
            </p:txBody>
          </p:sp>
          <p:sp>
            <p:nvSpPr>
              <p:cNvPr id="16" name="Freeform 5"/>
              <p:cNvSpPr>
                <a:spLocks noEditPoints="1"/>
              </p:cNvSpPr>
              <p:nvPr/>
            </p:nvSpPr>
            <p:spPr bwMode="auto">
              <a:xfrm>
                <a:off x="271815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896203">
                  <a:defRPr/>
                </a:pPr>
                <a:endParaRPr lang="en-US" sz="1765" kern="0">
                  <a:solidFill>
                    <a:srgbClr val="FFFFFF"/>
                  </a:solidFill>
                </a:endParaRPr>
              </a:p>
            </p:txBody>
          </p:sp>
          <p:sp>
            <p:nvSpPr>
              <p:cNvPr id="17" name="Freeform 16"/>
              <p:cNvSpPr>
                <a:spLocks noEditPoints="1"/>
              </p:cNvSpPr>
              <p:nvPr/>
            </p:nvSpPr>
            <p:spPr bwMode="auto">
              <a:xfrm>
                <a:off x="380597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896203">
                  <a:defRPr/>
                </a:pPr>
                <a:endParaRPr lang="en-US" sz="1765" kern="0">
                  <a:solidFill>
                    <a:srgbClr val="FFFFFF"/>
                  </a:solidFill>
                </a:endParaRPr>
              </a:p>
            </p:txBody>
          </p:sp>
          <p:sp>
            <p:nvSpPr>
              <p:cNvPr id="18" name="Freeform 17"/>
              <p:cNvSpPr>
                <a:spLocks noEditPoints="1"/>
              </p:cNvSpPr>
              <p:nvPr/>
            </p:nvSpPr>
            <p:spPr bwMode="auto">
              <a:xfrm>
                <a:off x="4863132"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896203">
                  <a:defRPr/>
                </a:pPr>
                <a:endParaRPr lang="en-US" sz="1765" kern="0">
                  <a:solidFill>
                    <a:srgbClr val="FFFFFF"/>
                  </a:solidFill>
                </a:endParaRPr>
              </a:p>
            </p:txBody>
          </p:sp>
        </p:grpSp>
      </p:grpSp>
      <p:sp>
        <p:nvSpPr>
          <p:cNvPr id="2" name="TextBox 1"/>
          <p:cNvSpPr txBox="1"/>
          <p:nvPr/>
        </p:nvSpPr>
        <p:spPr>
          <a:xfrm>
            <a:off x="5154504" y="1689484"/>
            <a:ext cx="2209531" cy="633460"/>
          </a:xfrm>
          <a:prstGeom prst="rect">
            <a:avLst/>
          </a:prstGeom>
          <a:noFill/>
        </p:spPr>
        <p:txBody>
          <a:bodyPr wrap="square" rtlCol="0">
            <a:spAutoFit/>
          </a:bodyPr>
          <a:lstStyle/>
          <a:p>
            <a:pPr algn="ctr" defTabSz="896203">
              <a:lnSpc>
                <a:spcPct val="90000"/>
              </a:lnSpc>
              <a:buSzPct val="90000"/>
              <a:defRPr/>
            </a:pPr>
            <a:r>
              <a:rPr lang="en-US" sz="1960" kern="0" dirty="0">
                <a:solidFill>
                  <a:schemeClr val="tx1">
                    <a:lumMod val="50000"/>
                  </a:schemeClr>
                </a:solidFill>
                <a:cs typeface="Segoe UI Semilight" panose="020B0402040204020203" pitchFamily="34" charset="0"/>
              </a:rPr>
              <a:t>Azure</a:t>
            </a:r>
          </a:p>
          <a:p>
            <a:pPr algn="ctr" defTabSz="896203">
              <a:lnSpc>
                <a:spcPct val="90000"/>
              </a:lnSpc>
              <a:buSzPct val="90000"/>
              <a:defRPr/>
            </a:pPr>
            <a:r>
              <a:rPr lang="en-US" sz="1960" kern="0" dirty="0">
                <a:solidFill>
                  <a:schemeClr val="tx1">
                    <a:lumMod val="50000"/>
                  </a:schemeClr>
                </a:solidFill>
                <a:cs typeface="Segoe UI Semilight" panose="020B0402040204020203" pitchFamily="34" charset="0"/>
              </a:rPr>
              <a:t>virtual network</a:t>
            </a:r>
          </a:p>
        </p:txBody>
      </p:sp>
      <p:grpSp>
        <p:nvGrpSpPr>
          <p:cNvPr id="53" name="Group 52"/>
          <p:cNvGrpSpPr/>
          <p:nvPr/>
        </p:nvGrpSpPr>
        <p:grpSpPr>
          <a:xfrm>
            <a:off x="269171" y="1788087"/>
            <a:ext cx="4084826" cy="5044727"/>
            <a:chOff x="274639" y="1589764"/>
            <a:chExt cx="4167821" cy="5147225"/>
          </a:xfrm>
        </p:grpSpPr>
        <p:sp>
          <p:nvSpPr>
            <p:cNvPr id="29" name="TextBox 28"/>
            <p:cNvSpPr txBox="1"/>
            <p:nvPr/>
          </p:nvSpPr>
          <p:spPr>
            <a:xfrm>
              <a:off x="2496761" y="1878217"/>
              <a:ext cx="1945699" cy="1157121"/>
            </a:xfrm>
            <a:prstGeom prst="rect">
              <a:avLst/>
            </a:prstGeom>
            <a:noFill/>
          </p:spPr>
          <p:txBody>
            <a:bodyPr wrap="square" lIns="179168" tIns="143333" rIns="179168" bIns="143333" rtlCol="0">
              <a:spAutoFit/>
            </a:bodyPr>
            <a:lstStyle/>
            <a:p>
              <a:pPr algn="ctr" defTabSz="896203">
                <a:lnSpc>
                  <a:spcPct val="90000"/>
                </a:lnSpc>
                <a:spcAft>
                  <a:spcPts val="2352"/>
                </a:spcAft>
                <a:defRPr/>
              </a:pPr>
              <a:r>
                <a:rPr lang="en-US" sz="2352" kern="0" dirty="0">
                  <a:gradFill>
                    <a:gsLst>
                      <a:gs pos="1250">
                        <a:schemeClr val="accent5"/>
                      </a:gs>
                      <a:gs pos="100000">
                        <a:schemeClr val="accent5"/>
                      </a:gs>
                    </a:gsLst>
                    <a:lin ang="5400000" scaled="0"/>
                  </a:gradFill>
                  <a:latin typeface="Segoe UI Semilight" panose="020B0402040204020203" pitchFamily="34" charset="0"/>
                  <a:cs typeface="Segoe UI Semilight" panose="020B0402040204020203" pitchFamily="34" charset="0"/>
                </a:rPr>
                <a:t>Users</a:t>
              </a:r>
            </a:p>
            <a:p>
              <a:pPr marL="0" lvl="1" algn="ctr" defTabSz="896203">
                <a:lnSpc>
                  <a:spcPct val="90000"/>
                </a:lnSpc>
                <a:spcAft>
                  <a:spcPts val="2352"/>
                </a:spcAft>
                <a:buSzPct val="90000"/>
                <a:defRPr/>
              </a:pPr>
              <a:r>
                <a:rPr lang="en-US" sz="1568" kern="0" dirty="0">
                  <a:solidFill>
                    <a:schemeClr val="tx1">
                      <a:lumMod val="50000"/>
                    </a:schemeClr>
                  </a:solidFill>
                </a:rPr>
                <a:t>Internet</a:t>
              </a:r>
            </a:p>
          </p:txBody>
        </p:sp>
        <p:grpSp>
          <p:nvGrpSpPr>
            <p:cNvPr id="52" name="Group 51"/>
            <p:cNvGrpSpPr/>
            <p:nvPr/>
          </p:nvGrpSpPr>
          <p:grpSpPr>
            <a:xfrm>
              <a:off x="886358" y="1589764"/>
              <a:ext cx="1645500" cy="1645500"/>
              <a:chOff x="886358" y="1589764"/>
              <a:chExt cx="1645500" cy="1645500"/>
            </a:xfrm>
          </p:grpSpPr>
          <p:sp>
            <p:nvSpPr>
              <p:cNvPr id="20" name="Oval 19"/>
              <p:cNvSpPr/>
              <p:nvPr/>
            </p:nvSpPr>
            <p:spPr bwMode="auto">
              <a:xfrm>
                <a:off x="886358" y="1589764"/>
                <a:ext cx="1645500" cy="1645500"/>
              </a:xfrm>
              <a:prstGeom prst="ellipse">
                <a:avLst/>
              </a:prstGeom>
              <a:solidFill>
                <a:schemeClr val="tx1">
                  <a:lumMod val="75000"/>
                </a:schemeClr>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68" tIns="143333" rIns="179168" bIns="143333" numCol="1" spcCol="0" rtlCol="0" fromWordArt="0" anchor="t" anchorCtr="0" forceAA="0" compatLnSpc="1">
                <a:prstTxWarp prst="textNoShape">
                  <a:avLst/>
                </a:prstTxWarp>
                <a:noAutofit/>
              </a:bodyPr>
              <a:lstStyle/>
              <a:p>
                <a:pPr defTabSz="895671" fontAlgn="base">
                  <a:lnSpc>
                    <a:spcPct val="90000"/>
                  </a:lnSpc>
                  <a:spcBef>
                    <a:spcPct val="0"/>
                  </a:spcBef>
                  <a:spcAft>
                    <a:spcPct val="0"/>
                  </a:spcAft>
                  <a:defRPr/>
                </a:pPr>
                <a:endParaRPr lang="en-US" sz="2352" kern="0" spc="-49">
                  <a:solidFill>
                    <a:srgbClr val="FFFFFF"/>
                  </a:solidFill>
                </a:endParaRPr>
              </a:p>
            </p:txBody>
          </p:sp>
          <p:grpSp>
            <p:nvGrpSpPr>
              <p:cNvPr id="6" name="Group 5"/>
              <p:cNvGrpSpPr/>
              <p:nvPr/>
            </p:nvGrpSpPr>
            <p:grpSpPr>
              <a:xfrm>
                <a:off x="1112729" y="1900947"/>
                <a:ext cx="1192758" cy="1023135"/>
                <a:chOff x="1112729" y="1900946"/>
                <a:chExt cx="1192758" cy="1023135"/>
              </a:xfrm>
              <a:solidFill>
                <a:schemeClr val="accent5"/>
              </a:solidFill>
            </p:grpSpPr>
            <p:sp>
              <p:nvSpPr>
                <p:cNvPr id="22" name="Freeform 741"/>
                <p:cNvSpPr>
                  <a:spLocks/>
                </p:cNvSpPr>
                <p:nvPr/>
              </p:nvSpPr>
              <p:spPr bwMode="auto">
                <a:xfrm>
                  <a:off x="1516931" y="2153572"/>
                  <a:ext cx="384353" cy="770509"/>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w="9525">
                  <a:noFill/>
                  <a:round/>
                  <a:headEnd/>
                  <a:tailEnd/>
                </a:ln>
                <a:extLst/>
              </p:spPr>
              <p:txBody>
                <a:bodyPr vert="horz" wrap="square" lIns="89583" tIns="44792" rIns="89583" bIns="44792" numCol="1" anchor="t" anchorCtr="0" compatLnSpc="1">
                  <a:prstTxWarp prst="textNoShape">
                    <a:avLst/>
                  </a:prstTxWarp>
                </a:bodyPr>
                <a:lstStyle/>
                <a:p>
                  <a:pPr defTabSz="895930">
                    <a:defRPr/>
                  </a:pPr>
                  <a:endParaRPr lang="en-US" sz="1765" kern="0">
                    <a:solidFill>
                      <a:schemeClr val="accent5"/>
                    </a:solidFill>
                  </a:endParaRPr>
                </a:p>
              </p:txBody>
            </p:sp>
            <p:sp>
              <p:nvSpPr>
                <p:cNvPr id="23" name="Oval 742"/>
                <p:cNvSpPr>
                  <a:spLocks noChangeArrowheads="1"/>
                </p:cNvSpPr>
                <p:nvPr/>
              </p:nvSpPr>
              <p:spPr bwMode="auto">
                <a:xfrm>
                  <a:off x="1594524" y="1900946"/>
                  <a:ext cx="229168" cy="230972"/>
                </a:xfrm>
                <a:prstGeom prst="ellipse">
                  <a:avLst/>
                </a:prstGeom>
                <a:grpFill/>
                <a:ln w="9525">
                  <a:noFill/>
                  <a:round/>
                  <a:headEnd/>
                  <a:tailEnd/>
                </a:ln>
                <a:extLst/>
              </p:spPr>
              <p:txBody>
                <a:bodyPr vert="horz" wrap="square" lIns="89583" tIns="44792" rIns="89583" bIns="44792" numCol="1" anchor="t" anchorCtr="0" compatLnSpc="1">
                  <a:prstTxWarp prst="textNoShape">
                    <a:avLst/>
                  </a:prstTxWarp>
                </a:bodyPr>
                <a:lstStyle/>
                <a:p>
                  <a:pPr defTabSz="895930">
                    <a:defRPr/>
                  </a:pPr>
                  <a:endParaRPr lang="en-US" sz="1765" kern="0">
                    <a:solidFill>
                      <a:schemeClr val="accent5"/>
                    </a:solidFill>
                  </a:endParaRPr>
                </a:p>
              </p:txBody>
            </p:sp>
            <p:sp>
              <p:nvSpPr>
                <p:cNvPr id="24" name="Freeform 743"/>
                <p:cNvSpPr>
                  <a:spLocks/>
                </p:cNvSpPr>
                <p:nvPr/>
              </p:nvSpPr>
              <p:spPr bwMode="auto">
                <a:xfrm>
                  <a:off x="1982486" y="2182443"/>
                  <a:ext cx="323001" cy="656827"/>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noFill/>
                  <a:round/>
                  <a:headEnd/>
                  <a:tailEnd/>
                </a:ln>
                <a:extLst/>
              </p:spPr>
              <p:txBody>
                <a:bodyPr vert="horz" wrap="square" lIns="89583" tIns="44792" rIns="89583" bIns="44792" numCol="1" anchor="t" anchorCtr="0" compatLnSpc="1">
                  <a:prstTxWarp prst="textNoShape">
                    <a:avLst/>
                  </a:prstTxWarp>
                </a:bodyPr>
                <a:lstStyle/>
                <a:p>
                  <a:pPr defTabSz="895930">
                    <a:defRPr/>
                  </a:pPr>
                  <a:endParaRPr lang="en-US" sz="1765" kern="0">
                    <a:solidFill>
                      <a:schemeClr val="accent5"/>
                    </a:solidFill>
                  </a:endParaRPr>
                </a:p>
              </p:txBody>
            </p:sp>
            <p:sp>
              <p:nvSpPr>
                <p:cNvPr id="25" name="Oval 744"/>
                <p:cNvSpPr>
                  <a:spLocks noChangeArrowheads="1"/>
                </p:cNvSpPr>
                <p:nvPr/>
              </p:nvSpPr>
              <p:spPr bwMode="auto">
                <a:xfrm>
                  <a:off x="2045643" y="1965907"/>
                  <a:ext cx="196688" cy="194883"/>
                </a:xfrm>
                <a:prstGeom prst="ellipse">
                  <a:avLst/>
                </a:prstGeom>
                <a:grpFill/>
                <a:ln w="9525">
                  <a:noFill/>
                  <a:round/>
                  <a:headEnd/>
                  <a:tailEnd/>
                </a:ln>
                <a:extLst/>
              </p:spPr>
              <p:txBody>
                <a:bodyPr vert="horz" wrap="square" lIns="89583" tIns="44792" rIns="89583" bIns="44792" numCol="1" anchor="t" anchorCtr="0" compatLnSpc="1">
                  <a:prstTxWarp prst="textNoShape">
                    <a:avLst/>
                  </a:prstTxWarp>
                </a:bodyPr>
                <a:lstStyle/>
                <a:p>
                  <a:pPr defTabSz="895930">
                    <a:defRPr/>
                  </a:pPr>
                  <a:endParaRPr lang="en-US" sz="1765" kern="0">
                    <a:solidFill>
                      <a:schemeClr val="accent5"/>
                    </a:solidFill>
                  </a:endParaRPr>
                </a:p>
              </p:txBody>
            </p:sp>
            <p:sp>
              <p:nvSpPr>
                <p:cNvPr id="26" name="Freeform 745"/>
                <p:cNvSpPr>
                  <a:spLocks/>
                </p:cNvSpPr>
                <p:nvPr/>
              </p:nvSpPr>
              <p:spPr bwMode="auto">
                <a:xfrm>
                  <a:off x="1112729" y="2182443"/>
                  <a:ext cx="323001" cy="656827"/>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noFill/>
                  <a:round/>
                  <a:headEnd/>
                  <a:tailEnd/>
                </a:ln>
                <a:extLst/>
              </p:spPr>
              <p:txBody>
                <a:bodyPr vert="horz" wrap="square" lIns="89583" tIns="44792" rIns="89583" bIns="44792" numCol="1" anchor="t" anchorCtr="0" compatLnSpc="1">
                  <a:prstTxWarp prst="textNoShape">
                    <a:avLst/>
                  </a:prstTxWarp>
                </a:bodyPr>
                <a:lstStyle/>
                <a:p>
                  <a:pPr defTabSz="895930">
                    <a:defRPr/>
                  </a:pPr>
                  <a:endParaRPr lang="en-US" sz="1765" kern="0">
                    <a:solidFill>
                      <a:schemeClr val="accent5"/>
                    </a:solidFill>
                  </a:endParaRPr>
                </a:p>
              </p:txBody>
            </p:sp>
            <p:sp>
              <p:nvSpPr>
                <p:cNvPr id="27" name="Oval 746"/>
                <p:cNvSpPr>
                  <a:spLocks noChangeArrowheads="1"/>
                </p:cNvSpPr>
                <p:nvPr/>
              </p:nvSpPr>
              <p:spPr bwMode="auto">
                <a:xfrm>
                  <a:off x="1175886" y="1965907"/>
                  <a:ext cx="196688" cy="194883"/>
                </a:xfrm>
                <a:prstGeom prst="ellipse">
                  <a:avLst/>
                </a:prstGeom>
                <a:grpFill/>
                <a:ln w="9525">
                  <a:noFill/>
                  <a:round/>
                  <a:headEnd/>
                  <a:tailEnd/>
                </a:ln>
                <a:extLst/>
              </p:spPr>
              <p:txBody>
                <a:bodyPr vert="horz" wrap="square" lIns="89583" tIns="44792" rIns="89583" bIns="44792" numCol="1" anchor="t" anchorCtr="0" compatLnSpc="1">
                  <a:prstTxWarp prst="textNoShape">
                    <a:avLst/>
                  </a:prstTxWarp>
                </a:bodyPr>
                <a:lstStyle/>
                <a:p>
                  <a:pPr defTabSz="895930">
                    <a:defRPr/>
                  </a:pPr>
                  <a:endParaRPr lang="en-US" sz="1765" kern="0">
                    <a:solidFill>
                      <a:schemeClr val="accent5"/>
                    </a:solidFill>
                  </a:endParaRPr>
                </a:p>
              </p:txBody>
            </p:sp>
          </p:grpSp>
        </p:grpSp>
        <p:sp>
          <p:nvSpPr>
            <p:cNvPr id="60" name="TextBox 59"/>
            <p:cNvSpPr txBox="1"/>
            <p:nvPr/>
          </p:nvSpPr>
          <p:spPr>
            <a:xfrm>
              <a:off x="274639" y="3242238"/>
              <a:ext cx="3682450" cy="3494751"/>
            </a:xfrm>
            <a:prstGeom prst="rect">
              <a:avLst/>
            </a:prstGeom>
            <a:noFill/>
          </p:spPr>
          <p:txBody>
            <a:bodyPr wrap="square" lIns="179193" tIns="143353" rIns="179193" bIns="143353" rtlCol="0">
              <a:noAutofit/>
            </a:bodyPr>
            <a:lstStyle/>
            <a:p>
              <a:pPr marL="0" lvl="1" defTabSz="896203">
                <a:lnSpc>
                  <a:spcPct val="90000"/>
                </a:lnSpc>
                <a:spcAft>
                  <a:spcPts val="1176"/>
                </a:spcAft>
                <a:buSzPct val="90000"/>
                <a:defRPr/>
              </a:pPr>
              <a:r>
                <a:rPr lang="en-US" sz="2352" kern="0" dirty="0">
                  <a:gradFill>
                    <a:gsLst>
                      <a:gs pos="1250">
                        <a:schemeClr val="accent5"/>
                      </a:gs>
                      <a:gs pos="100000">
                        <a:schemeClr val="accent5"/>
                      </a:gs>
                    </a:gsLst>
                    <a:lin ang="5400000" scaled="0"/>
                  </a:gradFill>
                  <a:latin typeface="Segoe UI Semilight" panose="020B0402040204020203" pitchFamily="34" charset="0"/>
                  <a:cs typeface="Segoe UI Semilight" panose="020B0402040204020203" pitchFamily="34" charset="0"/>
                </a:rPr>
                <a:t>Front-end access</a:t>
              </a:r>
            </a:p>
            <a:p>
              <a:pPr marL="0" lvl="1" defTabSz="896203">
                <a:lnSpc>
                  <a:spcPct val="90000"/>
                </a:lnSpc>
                <a:spcAft>
                  <a:spcPts val="1176"/>
                </a:spcAft>
                <a:buSzPct val="90000"/>
                <a:defRPr/>
              </a:pPr>
              <a:r>
                <a:rPr lang="en-US" sz="1568" kern="0" dirty="0">
                  <a:solidFill>
                    <a:schemeClr val="tx1">
                      <a:lumMod val="50000"/>
                    </a:schemeClr>
                  </a:solidFill>
                </a:rPr>
                <a:t>Dynamic/reserved public </a:t>
              </a:r>
              <a:br>
                <a:rPr lang="en-US" sz="1568" kern="0" dirty="0">
                  <a:solidFill>
                    <a:schemeClr val="tx1">
                      <a:lumMod val="50000"/>
                    </a:schemeClr>
                  </a:solidFill>
                </a:rPr>
              </a:br>
              <a:r>
                <a:rPr lang="en-US" sz="1568" kern="0" dirty="0">
                  <a:solidFill>
                    <a:schemeClr val="tx1">
                      <a:lumMod val="50000"/>
                    </a:schemeClr>
                  </a:solidFill>
                </a:rPr>
                <a:t>IP addresses</a:t>
              </a:r>
            </a:p>
            <a:p>
              <a:pPr marL="0" lvl="1" defTabSz="896203">
                <a:lnSpc>
                  <a:spcPct val="90000"/>
                </a:lnSpc>
                <a:spcAft>
                  <a:spcPts val="1176"/>
                </a:spcAft>
                <a:buSzPct val="90000"/>
                <a:defRPr/>
              </a:pPr>
              <a:r>
                <a:rPr lang="en-US" sz="1568" kern="0" dirty="0">
                  <a:solidFill>
                    <a:schemeClr val="tx1">
                      <a:lumMod val="50000"/>
                    </a:schemeClr>
                  </a:solidFill>
                </a:rPr>
                <a:t>Direct VM access, ACLs for security</a:t>
              </a:r>
            </a:p>
            <a:p>
              <a:pPr marL="0" lvl="1" defTabSz="896203">
                <a:lnSpc>
                  <a:spcPct val="90000"/>
                </a:lnSpc>
                <a:spcAft>
                  <a:spcPts val="1176"/>
                </a:spcAft>
                <a:buSzPct val="90000"/>
                <a:defRPr/>
              </a:pPr>
              <a:r>
                <a:rPr lang="en-US" sz="1568" kern="0" dirty="0">
                  <a:solidFill>
                    <a:schemeClr val="tx1">
                      <a:lumMod val="50000"/>
                    </a:schemeClr>
                  </a:solidFill>
                </a:rPr>
                <a:t>Load balancing</a:t>
              </a:r>
            </a:p>
            <a:p>
              <a:pPr marL="0" lvl="1" defTabSz="896203">
                <a:lnSpc>
                  <a:spcPct val="90000"/>
                </a:lnSpc>
                <a:spcAft>
                  <a:spcPts val="1176"/>
                </a:spcAft>
                <a:buSzPct val="90000"/>
                <a:defRPr/>
              </a:pPr>
              <a:r>
                <a:rPr lang="en-US" sz="1568" kern="0" dirty="0">
                  <a:solidFill>
                    <a:schemeClr val="tx1">
                      <a:lumMod val="50000"/>
                    </a:schemeClr>
                  </a:solidFill>
                </a:rPr>
                <a:t>DNS services: hosting, </a:t>
              </a:r>
              <a:br>
                <a:rPr lang="en-US" sz="1568" kern="0" dirty="0">
                  <a:solidFill>
                    <a:schemeClr val="tx1">
                      <a:lumMod val="50000"/>
                    </a:schemeClr>
                  </a:solidFill>
                </a:rPr>
              </a:br>
              <a:r>
                <a:rPr lang="en-US" sz="1568" kern="0" dirty="0">
                  <a:solidFill>
                    <a:schemeClr val="tx1">
                      <a:lumMod val="50000"/>
                    </a:schemeClr>
                  </a:solidFill>
                </a:rPr>
                <a:t>traffic management</a:t>
              </a:r>
            </a:p>
            <a:p>
              <a:pPr marL="0" lvl="1" defTabSz="896203">
                <a:lnSpc>
                  <a:spcPct val="90000"/>
                </a:lnSpc>
                <a:spcAft>
                  <a:spcPts val="1176"/>
                </a:spcAft>
                <a:buSzPct val="90000"/>
                <a:defRPr/>
              </a:pPr>
              <a:r>
                <a:rPr lang="en-US" sz="1568" kern="0" dirty="0">
                  <a:solidFill>
                    <a:schemeClr val="tx1">
                      <a:lumMod val="50000"/>
                    </a:schemeClr>
                  </a:solidFill>
                </a:rPr>
                <a:t>DDoS protection</a:t>
              </a:r>
            </a:p>
          </p:txBody>
        </p:sp>
      </p:grpSp>
      <p:sp>
        <p:nvSpPr>
          <p:cNvPr id="61" name="TextBox 60"/>
          <p:cNvSpPr txBox="1"/>
          <p:nvPr/>
        </p:nvSpPr>
        <p:spPr>
          <a:xfrm>
            <a:off x="8909061" y="1417122"/>
            <a:ext cx="3012914" cy="739618"/>
          </a:xfrm>
          <a:prstGeom prst="rect">
            <a:avLst/>
          </a:prstGeom>
          <a:noFill/>
        </p:spPr>
        <p:txBody>
          <a:bodyPr wrap="square" lIns="179193" tIns="143353" rIns="179193" bIns="143353" rtlCol="0">
            <a:noAutofit/>
          </a:bodyPr>
          <a:lstStyle/>
          <a:p>
            <a:pPr marL="0" lvl="1" defTabSz="896203">
              <a:lnSpc>
                <a:spcPct val="90000"/>
              </a:lnSpc>
              <a:spcAft>
                <a:spcPts val="1176"/>
              </a:spcAft>
              <a:buSzPct val="90000"/>
              <a:defRPr/>
            </a:pPr>
            <a:r>
              <a:rPr lang="en-US" sz="2352" kern="0" dirty="0">
                <a:gradFill>
                  <a:gsLst>
                    <a:gs pos="1250">
                      <a:schemeClr val="accent5"/>
                    </a:gs>
                    <a:gs pos="100000">
                      <a:schemeClr val="accent5"/>
                    </a:gs>
                  </a:gsLst>
                  <a:lin ang="5400000" scaled="0"/>
                </a:gradFill>
                <a:latin typeface="Segoe UI Semilight" panose="020B0402040204020203" pitchFamily="34" charset="0"/>
                <a:cs typeface="Segoe UI Semilight" panose="020B0402040204020203" pitchFamily="34" charset="0"/>
              </a:rPr>
              <a:t>Virtual network</a:t>
            </a:r>
          </a:p>
          <a:p>
            <a:pPr marL="0" lvl="1" defTabSz="896203">
              <a:lnSpc>
                <a:spcPct val="90000"/>
              </a:lnSpc>
              <a:spcAft>
                <a:spcPts val="1176"/>
              </a:spcAft>
              <a:buSzPct val="90000"/>
              <a:defRPr/>
            </a:pPr>
            <a:r>
              <a:rPr lang="en-US" sz="1568" kern="0" dirty="0">
                <a:gradFill>
                  <a:gsLst>
                    <a:gs pos="1250">
                      <a:schemeClr val="bg1"/>
                    </a:gs>
                    <a:gs pos="100000">
                      <a:schemeClr val="bg1"/>
                    </a:gs>
                  </a:gsLst>
                  <a:lin ang="5400000" scaled="0"/>
                </a:gradFill>
              </a:rPr>
              <a:t>“Bring your own network” </a:t>
            </a:r>
          </a:p>
          <a:p>
            <a:pPr marL="0" lvl="1" defTabSz="896203">
              <a:lnSpc>
                <a:spcPct val="90000"/>
              </a:lnSpc>
              <a:spcAft>
                <a:spcPts val="1176"/>
              </a:spcAft>
              <a:buSzPct val="90000"/>
              <a:defRPr/>
            </a:pPr>
            <a:r>
              <a:rPr lang="en-US" sz="1568" kern="0" dirty="0">
                <a:solidFill>
                  <a:schemeClr val="tx1">
                    <a:lumMod val="50000"/>
                  </a:schemeClr>
                </a:solidFill>
              </a:rPr>
              <a:t>Segment with subnets and network security groups</a:t>
            </a:r>
          </a:p>
          <a:p>
            <a:pPr marL="0" lvl="1" defTabSz="896203">
              <a:lnSpc>
                <a:spcPct val="90000"/>
              </a:lnSpc>
              <a:spcAft>
                <a:spcPts val="1176"/>
              </a:spcAft>
              <a:buSzPct val="90000"/>
              <a:defRPr/>
            </a:pPr>
            <a:r>
              <a:rPr lang="en-US" sz="1568" kern="0" dirty="0">
                <a:solidFill>
                  <a:schemeClr val="tx1">
                    <a:lumMod val="50000"/>
                  </a:schemeClr>
                </a:solidFill>
              </a:rPr>
              <a:t>Control traffic flow with </a:t>
            </a:r>
            <a:br>
              <a:rPr lang="en-US" sz="1568" kern="0" dirty="0">
                <a:solidFill>
                  <a:schemeClr val="tx1">
                    <a:lumMod val="50000"/>
                  </a:schemeClr>
                </a:solidFill>
              </a:rPr>
            </a:br>
            <a:r>
              <a:rPr lang="en-US" sz="1568" kern="0" dirty="0">
                <a:solidFill>
                  <a:schemeClr val="tx1">
                    <a:lumMod val="50000"/>
                  </a:schemeClr>
                </a:solidFill>
              </a:rPr>
              <a:t>user defined routes</a:t>
            </a:r>
          </a:p>
        </p:txBody>
      </p:sp>
      <p:grpSp>
        <p:nvGrpSpPr>
          <p:cNvPr id="48" name="Group 47"/>
          <p:cNvGrpSpPr/>
          <p:nvPr/>
        </p:nvGrpSpPr>
        <p:grpSpPr>
          <a:xfrm>
            <a:off x="2625359" y="2426842"/>
            <a:ext cx="1879389" cy="473409"/>
            <a:chOff x="2678701" y="2241498"/>
            <a:chExt cx="1917574" cy="483028"/>
          </a:xfrm>
        </p:grpSpPr>
        <p:sp>
          <p:nvSpPr>
            <p:cNvPr id="299" name="Freeform 6"/>
            <p:cNvSpPr>
              <a:spLocks/>
            </p:cNvSpPr>
            <p:nvPr/>
          </p:nvSpPr>
          <p:spPr bwMode="auto">
            <a:xfrm>
              <a:off x="4356627" y="2241498"/>
              <a:ext cx="239648" cy="483028"/>
            </a:xfrm>
            <a:custGeom>
              <a:avLst/>
              <a:gdLst>
                <a:gd name="T0" fmla="*/ 0 w 1156"/>
                <a:gd name="T1" fmla="*/ 1857 h 2330"/>
                <a:gd name="T2" fmla="*/ 686 w 1156"/>
                <a:gd name="T3" fmla="*/ 1164 h 2330"/>
                <a:gd name="T4" fmla="*/ 0 w 1156"/>
                <a:gd name="T5" fmla="*/ 477 h 2330"/>
                <a:gd name="T6" fmla="*/ 0 w 1156"/>
                <a:gd name="T7" fmla="*/ 0 h 2330"/>
                <a:gd name="T8" fmla="*/ 1156 w 1156"/>
                <a:gd name="T9" fmla="*/ 1164 h 2330"/>
                <a:gd name="T10" fmla="*/ 0 w 1156"/>
                <a:gd name="T11" fmla="*/ 2330 h 2330"/>
                <a:gd name="T12" fmla="*/ 0 w 1156"/>
                <a:gd name="T13" fmla="*/ 1857 h 2330"/>
                <a:gd name="T14" fmla="*/ 0 w 1156"/>
                <a:gd name="T15" fmla="*/ 1857 h 2330"/>
                <a:gd name="T16" fmla="*/ 0 w 1156"/>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2330">
                  <a:moveTo>
                    <a:pt x="0" y="1857"/>
                  </a:moveTo>
                  <a:lnTo>
                    <a:pt x="686" y="1164"/>
                  </a:lnTo>
                  <a:lnTo>
                    <a:pt x="0" y="477"/>
                  </a:lnTo>
                  <a:lnTo>
                    <a:pt x="0" y="0"/>
                  </a:lnTo>
                  <a:lnTo>
                    <a:pt x="1156" y="1164"/>
                  </a:lnTo>
                  <a:lnTo>
                    <a:pt x="0" y="2330"/>
                  </a:lnTo>
                  <a:lnTo>
                    <a:pt x="0" y="1857"/>
                  </a:lnTo>
                  <a:lnTo>
                    <a:pt x="0" y="1857"/>
                  </a:lnTo>
                  <a:lnTo>
                    <a:pt x="0" y="1857"/>
                  </a:lnTo>
                  <a:close/>
                </a:path>
              </a:pathLst>
            </a:custGeom>
            <a:solidFill>
              <a:schemeClr val="accent2"/>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00" name="Oval 7"/>
            <p:cNvSpPr>
              <a:spLocks noChangeArrowheads="1"/>
            </p:cNvSpPr>
            <p:nvPr/>
          </p:nvSpPr>
          <p:spPr bwMode="auto">
            <a:xfrm>
              <a:off x="3838519" y="2427453"/>
              <a:ext cx="110702" cy="111118"/>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01" name="Oval 8"/>
            <p:cNvSpPr>
              <a:spLocks noChangeArrowheads="1"/>
            </p:cNvSpPr>
            <p:nvPr/>
          </p:nvSpPr>
          <p:spPr bwMode="auto">
            <a:xfrm>
              <a:off x="4031546" y="2427453"/>
              <a:ext cx="111116" cy="111118"/>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02" name="Oval 9"/>
            <p:cNvSpPr>
              <a:spLocks noChangeArrowheads="1"/>
            </p:cNvSpPr>
            <p:nvPr/>
          </p:nvSpPr>
          <p:spPr bwMode="auto">
            <a:xfrm>
              <a:off x="4224986" y="2427453"/>
              <a:ext cx="111116" cy="111118"/>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03" name="Oval 7"/>
            <p:cNvSpPr>
              <a:spLocks noChangeArrowheads="1"/>
            </p:cNvSpPr>
            <p:nvPr/>
          </p:nvSpPr>
          <p:spPr bwMode="auto">
            <a:xfrm>
              <a:off x="3258610" y="2427453"/>
              <a:ext cx="110702" cy="111118"/>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04" name="Oval 8"/>
            <p:cNvSpPr>
              <a:spLocks noChangeArrowheads="1"/>
            </p:cNvSpPr>
            <p:nvPr/>
          </p:nvSpPr>
          <p:spPr bwMode="auto">
            <a:xfrm>
              <a:off x="3451637" y="2427453"/>
              <a:ext cx="111116" cy="111118"/>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05" name="Oval 9"/>
            <p:cNvSpPr>
              <a:spLocks noChangeArrowheads="1"/>
            </p:cNvSpPr>
            <p:nvPr/>
          </p:nvSpPr>
          <p:spPr bwMode="auto">
            <a:xfrm>
              <a:off x="3645078" y="2427453"/>
              <a:ext cx="111116" cy="111118"/>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06" name="Oval 7"/>
            <p:cNvSpPr>
              <a:spLocks noChangeArrowheads="1"/>
            </p:cNvSpPr>
            <p:nvPr/>
          </p:nvSpPr>
          <p:spPr bwMode="auto">
            <a:xfrm>
              <a:off x="2678701" y="2427453"/>
              <a:ext cx="110702" cy="111118"/>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07" name="Oval 8"/>
            <p:cNvSpPr>
              <a:spLocks noChangeArrowheads="1"/>
            </p:cNvSpPr>
            <p:nvPr/>
          </p:nvSpPr>
          <p:spPr bwMode="auto">
            <a:xfrm>
              <a:off x="2871728" y="2427453"/>
              <a:ext cx="111116" cy="111118"/>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08" name="Oval 9"/>
            <p:cNvSpPr>
              <a:spLocks noChangeArrowheads="1"/>
            </p:cNvSpPr>
            <p:nvPr/>
          </p:nvSpPr>
          <p:spPr bwMode="auto">
            <a:xfrm>
              <a:off x="3065169" y="2427453"/>
              <a:ext cx="111116" cy="111118"/>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cxnSp>
        <p:nvCxnSpPr>
          <p:cNvPr id="172" name="Straight Connector 171"/>
          <p:cNvCxnSpPr/>
          <p:nvPr/>
        </p:nvCxnSpPr>
        <p:spPr>
          <a:xfrm rot="10800000">
            <a:off x="8006259" y="4109784"/>
            <a:ext cx="0" cy="2290825"/>
          </a:xfrm>
          <a:prstGeom prst="line">
            <a:avLst/>
          </a:prstGeom>
          <a:noFill/>
          <a:ln w="76200" cap="flat" cmpd="dbl" algn="ctr">
            <a:solidFill>
              <a:schemeClr val="tx1">
                <a:lumMod val="60000"/>
                <a:lumOff val="40000"/>
              </a:schemeClr>
            </a:solidFill>
            <a:prstDash val="sysDot"/>
            <a:miter lim="800000"/>
          </a:ln>
          <a:effectLst/>
        </p:spPr>
      </p:cxnSp>
      <p:sp>
        <p:nvSpPr>
          <p:cNvPr id="63" name="TextBox 62"/>
          <p:cNvSpPr txBox="1"/>
          <p:nvPr/>
        </p:nvSpPr>
        <p:spPr>
          <a:xfrm>
            <a:off x="8909061" y="4105697"/>
            <a:ext cx="3004761" cy="2588452"/>
          </a:xfrm>
          <a:prstGeom prst="rect">
            <a:avLst/>
          </a:prstGeom>
          <a:noFill/>
        </p:spPr>
        <p:txBody>
          <a:bodyPr wrap="square" lIns="179193" tIns="143353" rIns="179193" bIns="143353" rtlCol="0">
            <a:noAutofit/>
          </a:bodyPr>
          <a:lstStyle/>
          <a:p>
            <a:pPr marL="0" lvl="1" defTabSz="896203">
              <a:lnSpc>
                <a:spcPct val="90000"/>
              </a:lnSpc>
              <a:spcAft>
                <a:spcPts val="1176"/>
              </a:spcAft>
              <a:buSzPct val="90000"/>
              <a:defRPr/>
            </a:pPr>
            <a:r>
              <a:rPr lang="en-US" sz="2352" kern="0" dirty="0">
                <a:gradFill>
                  <a:gsLst>
                    <a:gs pos="1250">
                      <a:schemeClr val="accent5"/>
                    </a:gs>
                    <a:gs pos="100000">
                      <a:schemeClr val="accent5"/>
                    </a:gs>
                  </a:gsLst>
                  <a:lin ang="5400000" scaled="0"/>
                </a:gradFill>
                <a:latin typeface="Segoe UI Semilight" panose="020B0402040204020203" pitchFamily="34" charset="0"/>
                <a:cs typeface="Segoe UI Semilight" panose="020B0402040204020203" pitchFamily="34" charset="0"/>
              </a:rPr>
              <a:t>Backend </a:t>
            </a:r>
            <a:r>
              <a:rPr lang="en-US" sz="2352" kern="0" dirty="0">
                <a:solidFill>
                  <a:schemeClr val="tx1">
                    <a:lumMod val="50000"/>
                  </a:schemeClr>
                </a:solidFill>
                <a:latin typeface="Segoe UI Semilight" panose="020B0402040204020203" pitchFamily="34" charset="0"/>
                <a:cs typeface="Segoe UI Semilight" panose="020B0402040204020203" pitchFamily="34" charset="0"/>
              </a:rPr>
              <a:t>connectivity</a:t>
            </a:r>
          </a:p>
          <a:p>
            <a:pPr marL="0" lvl="1" defTabSz="896203">
              <a:lnSpc>
                <a:spcPct val="90000"/>
              </a:lnSpc>
              <a:spcAft>
                <a:spcPts val="1176"/>
              </a:spcAft>
              <a:buSzPct val="90000"/>
              <a:defRPr/>
            </a:pPr>
            <a:r>
              <a:rPr lang="en-US" sz="1568" kern="0" dirty="0">
                <a:solidFill>
                  <a:schemeClr val="tx1">
                    <a:lumMod val="50000"/>
                  </a:schemeClr>
                </a:solidFill>
              </a:rPr>
              <a:t>Point-to-site for dev/test</a:t>
            </a:r>
          </a:p>
          <a:p>
            <a:pPr marL="0" lvl="1" defTabSz="896203">
              <a:lnSpc>
                <a:spcPct val="90000"/>
              </a:lnSpc>
              <a:spcAft>
                <a:spcPts val="1176"/>
              </a:spcAft>
              <a:buSzPct val="90000"/>
              <a:defRPr/>
            </a:pPr>
            <a:r>
              <a:rPr lang="en-US" sz="1568" kern="0" dirty="0">
                <a:solidFill>
                  <a:schemeClr val="tx1">
                    <a:lumMod val="50000"/>
                  </a:schemeClr>
                </a:solidFill>
              </a:rPr>
              <a:t>VPN Gateways for secure</a:t>
            </a:r>
            <a:br>
              <a:rPr lang="en-US" sz="1568" kern="0" dirty="0">
                <a:solidFill>
                  <a:schemeClr val="tx1">
                    <a:lumMod val="50000"/>
                  </a:schemeClr>
                </a:solidFill>
              </a:rPr>
            </a:br>
            <a:r>
              <a:rPr lang="en-US" sz="1568" kern="0" dirty="0">
                <a:solidFill>
                  <a:schemeClr val="tx1">
                    <a:lumMod val="50000"/>
                  </a:schemeClr>
                </a:solidFill>
              </a:rPr>
              <a:t>site-to-site connectivity</a:t>
            </a:r>
          </a:p>
          <a:p>
            <a:pPr marL="0" lvl="1" defTabSz="896203">
              <a:lnSpc>
                <a:spcPct val="90000"/>
              </a:lnSpc>
              <a:spcAft>
                <a:spcPts val="1176"/>
              </a:spcAft>
              <a:buSzPct val="90000"/>
              <a:defRPr/>
            </a:pPr>
            <a:r>
              <a:rPr lang="en-US" sz="1568" kern="0" dirty="0">
                <a:solidFill>
                  <a:schemeClr val="tx1">
                    <a:lumMod val="50000"/>
                  </a:schemeClr>
                </a:solidFill>
              </a:rPr>
              <a:t>ExpressRoute for private enterprise grade connectivity</a:t>
            </a:r>
          </a:p>
        </p:txBody>
      </p:sp>
      <p:grpSp>
        <p:nvGrpSpPr>
          <p:cNvPr id="314" name="Group 313"/>
          <p:cNvGrpSpPr/>
          <p:nvPr/>
        </p:nvGrpSpPr>
        <p:grpSpPr>
          <a:xfrm>
            <a:off x="4470056" y="4221058"/>
            <a:ext cx="3791683" cy="2863726"/>
            <a:chOff x="4560877" y="4072168"/>
            <a:chExt cx="3868722" cy="2921911"/>
          </a:xfrm>
        </p:grpSpPr>
        <p:sp>
          <p:nvSpPr>
            <p:cNvPr id="70" name="TextBox 69"/>
            <p:cNvSpPr txBox="1"/>
            <p:nvPr/>
          </p:nvSpPr>
          <p:spPr>
            <a:xfrm>
              <a:off x="6100762" y="4072168"/>
              <a:ext cx="1703203" cy="1194173"/>
            </a:xfrm>
            <a:prstGeom prst="rect">
              <a:avLst/>
            </a:prstGeom>
            <a:noFill/>
          </p:spPr>
          <p:txBody>
            <a:bodyPr wrap="square" lIns="0" tIns="0" rIns="0" bIns="0" rtlCol="0">
              <a:spAutoFit/>
            </a:bodyPr>
            <a:lstStyle/>
            <a:p>
              <a:pPr marL="0" lvl="1" algn="ctr" defTabSz="896203">
                <a:lnSpc>
                  <a:spcPct val="90000"/>
                </a:lnSpc>
                <a:spcBef>
                  <a:spcPts val="588"/>
                </a:spcBef>
                <a:spcAft>
                  <a:spcPts val="1764"/>
                </a:spcAft>
                <a:buSzPct val="90000"/>
                <a:defRPr/>
              </a:pPr>
              <a:r>
                <a:rPr lang="en-US" sz="1568" kern="0">
                  <a:gradFill>
                    <a:gsLst>
                      <a:gs pos="1250">
                        <a:schemeClr val="bg1"/>
                      </a:gs>
                      <a:gs pos="100000">
                        <a:schemeClr val="bg1"/>
                      </a:gs>
                    </a:gsLst>
                    <a:lin ang="5400000" scaled="0"/>
                  </a:gradFill>
                </a:rPr>
                <a:t>Backend connectivity</a:t>
              </a:r>
            </a:p>
            <a:p>
              <a:pPr marL="0" lvl="1" algn="ctr" defTabSz="896203">
                <a:lnSpc>
                  <a:spcPct val="90000"/>
                </a:lnSpc>
                <a:spcBef>
                  <a:spcPts val="588"/>
                </a:spcBef>
                <a:spcAft>
                  <a:spcPts val="1764"/>
                </a:spcAft>
                <a:buSzPct val="90000"/>
                <a:defRPr/>
              </a:pPr>
              <a:r>
                <a:rPr lang="en-US" sz="1568" kern="0">
                  <a:gradFill>
                    <a:gsLst>
                      <a:gs pos="1250">
                        <a:schemeClr val="bg1"/>
                      </a:gs>
                      <a:gs pos="100000">
                        <a:schemeClr val="bg1"/>
                      </a:gs>
                    </a:gsLst>
                    <a:lin ang="5400000" scaled="0"/>
                  </a:gradFill>
                </a:rPr>
                <a:t>ExpressRoute</a:t>
              </a:r>
              <a:br>
                <a:rPr lang="en-US" sz="1568" kern="0">
                  <a:gradFill>
                    <a:gsLst>
                      <a:gs pos="1250">
                        <a:schemeClr val="bg1"/>
                      </a:gs>
                      <a:gs pos="100000">
                        <a:schemeClr val="bg1"/>
                      </a:gs>
                    </a:gsLst>
                    <a:lin ang="5400000" scaled="0"/>
                  </a:gradFill>
                </a:rPr>
              </a:br>
              <a:r>
                <a:rPr lang="en-US" sz="1568" kern="0">
                  <a:gradFill>
                    <a:gsLst>
                      <a:gs pos="1250">
                        <a:schemeClr val="bg1"/>
                      </a:gs>
                      <a:gs pos="100000">
                        <a:schemeClr val="bg1"/>
                      </a:gs>
                    </a:gsLst>
                    <a:lin ang="5400000" scaled="0"/>
                  </a:gradFill>
                </a:rPr>
                <a:t>VPN Gateways</a:t>
              </a:r>
            </a:p>
          </p:txBody>
        </p:sp>
        <p:grpSp>
          <p:nvGrpSpPr>
            <p:cNvPr id="313" name="Group 312"/>
            <p:cNvGrpSpPr/>
            <p:nvPr/>
          </p:nvGrpSpPr>
          <p:grpSpPr>
            <a:xfrm>
              <a:off x="4560877" y="4697003"/>
              <a:ext cx="1893269" cy="2297076"/>
              <a:chOff x="4560877" y="4697003"/>
              <a:chExt cx="1893269" cy="2297076"/>
            </a:xfrm>
          </p:grpSpPr>
          <p:sp>
            <p:nvSpPr>
              <p:cNvPr id="57" name="Rectangle 10"/>
              <p:cNvSpPr>
                <a:spLocks noChangeArrowheads="1"/>
              </p:cNvSpPr>
              <p:nvPr/>
            </p:nvSpPr>
            <p:spPr bwMode="auto">
              <a:xfrm>
                <a:off x="5549620" y="5753909"/>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58" name="Rectangle 11"/>
              <p:cNvSpPr>
                <a:spLocks noChangeArrowheads="1"/>
              </p:cNvSpPr>
              <p:nvPr/>
            </p:nvSpPr>
            <p:spPr bwMode="auto">
              <a:xfrm>
                <a:off x="5549620" y="5753909"/>
                <a:ext cx="59062" cy="6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59" name="Rectangle 21"/>
              <p:cNvSpPr>
                <a:spLocks noChangeArrowheads="1"/>
              </p:cNvSpPr>
              <p:nvPr/>
            </p:nvSpPr>
            <p:spPr bwMode="auto">
              <a:xfrm>
                <a:off x="5490559" y="4933594"/>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62" name="Freeform 22"/>
              <p:cNvSpPr>
                <a:spLocks/>
              </p:cNvSpPr>
              <p:nvPr/>
            </p:nvSpPr>
            <p:spPr bwMode="auto">
              <a:xfrm>
                <a:off x="5490559" y="4933594"/>
                <a:ext cx="59062" cy="63027"/>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64" name="Rectangle 26"/>
              <p:cNvSpPr>
                <a:spLocks noChangeArrowheads="1"/>
              </p:cNvSpPr>
              <p:nvPr/>
            </p:nvSpPr>
            <p:spPr bwMode="auto">
              <a:xfrm>
                <a:off x="5490557" y="5428110"/>
                <a:ext cx="135624" cy="1565968"/>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66" name="Rectangle 27"/>
              <p:cNvSpPr>
                <a:spLocks noChangeArrowheads="1"/>
              </p:cNvSpPr>
              <p:nvPr/>
            </p:nvSpPr>
            <p:spPr bwMode="auto">
              <a:xfrm>
                <a:off x="5490557" y="5428110"/>
                <a:ext cx="135624" cy="156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67" name="Freeform 28"/>
              <p:cNvSpPr>
                <a:spLocks/>
              </p:cNvSpPr>
              <p:nvPr/>
            </p:nvSpPr>
            <p:spPr bwMode="auto">
              <a:xfrm>
                <a:off x="5626182" y="5432959"/>
                <a:ext cx="82445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chemeClr val="accent5">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68" name="Freeform 29"/>
              <p:cNvSpPr>
                <a:spLocks/>
              </p:cNvSpPr>
              <p:nvPr/>
            </p:nvSpPr>
            <p:spPr bwMode="auto">
              <a:xfrm>
                <a:off x="5626182" y="5432959"/>
                <a:ext cx="79843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69" name="Rectangle 30"/>
              <p:cNvSpPr>
                <a:spLocks noChangeArrowheads="1"/>
              </p:cNvSpPr>
              <p:nvPr/>
            </p:nvSpPr>
            <p:spPr bwMode="auto">
              <a:xfrm>
                <a:off x="5726806" y="5548345"/>
                <a:ext cx="95155"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71" name="Rectangle 31"/>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72" name="Rectangle 32"/>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73" name="Rectangle 33"/>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75" name="Rectangle 34"/>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76" name="Rectangle 35"/>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77" name="Rectangle 36"/>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78" name="Rectangle 37"/>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79" name="Rectangle 38"/>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80" name="Rectangle 39"/>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81" name="Rectangle 40"/>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82" name="Rectangle 41"/>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83" name="Rectangle 42"/>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84" name="Rectangle 43"/>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85" name="Rectangle 44"/>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86" name="Rectangle 45"/>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87" name="Rectangle 46"/>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88" name="Rectangle 47"/>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89" name="Rectangle 48"/>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90" name="Rectangle 49"/>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91" name="Rectangle 50"/>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92" name="Rectangle 51"/>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93" name="Rectangle 52"/>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94" name="Rectangle 53"/>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95" name="Rectangle 54"/>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96" name="Rectangle 55"/>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97" name="Rectangle 56"/>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98" name="Rectangle 57"/>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99" name="Rectangle 58"/>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00" name="Rectangle 59"/>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01" name="Rectangle 60"/>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02" name="Rectangle 61"/>
              <p:cNvSpPr>
                <a:spLocks noChangeArrowheads="1"/>
              </p:cNvSpPr>
              <p:nvPr/>
            </p:nvSpPr>
            <p:spPr bwMode="auto">
              <a:xfrm>
                <a:off x="5501496" y="5385447"/>
                <a:ext cx="952650" cy="4751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03" name="Rectangle 62"/>
              <p:cNvSpPr>
                <a:spLocks noChangeArrowheads="1"/>
              </p:cNvSpPr>
              <p:nvPr/>
            </p:nvSpPr>
            <p:spPr bwMode="auto">
              <a:xfrm>
                <a:off x="5501496" y="5359267"/>
                <a:ext cx="952650" cy="47513"/>
              </a:xfrm>
              <a:prstGeom prst="rect">
                <a:avLst/>
              </a:prstGeom>
              <a:solidFill>
                <a:schemeClr val="accent5"/>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04" name="Freeform 63"/>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05" name="Freeform 64"/>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06" name="Freeform 65"/>
              <p:cNvSpPr>
                <a:spLocks noEditPoints="1"/>
              </p:cNvSpPr>
              <p:nvPr/>
            </p:nvSpPr>
            <p:spPr bwMode="auto">
              <a:xfrm>
                <a:off x="5626182" y="5627857"/>
                <a:ext cx="82445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chemeClr val="accent5"/>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07" name="Freeform 66"/>
              <p:cNvSpPr>
                <a:spLocks noEditPoints="1"/>
              </p:cNvSpPr>
              <p:nvPr/>
            </p:nvSpPr>
            <p:spPr bwMode="auto">
              <a:xfrm>
                <a:off x="5626182" y="5627857"/>
                <a:ext cx="79843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08" name="Freeform 67"/>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09" name="Freeform 68"/>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10" name="Freeform 69"/>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11" name="Freeform 70"/>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12" name="Rectangle 71"/>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13" name="Rectangle 72"/>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14" name="Rectangle 73"/>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15" name="Rectangle 74"/>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16" name="Rectangle 75"/>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17" name="Rectangle 76"/>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18" name="Rectangle 77"/>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19" name="Rectangle 78"/>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20" name="Rectangle 79"/>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21" name="Rectangle 80"/>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22" name="Rectangle 81"/>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23" name="Rectangle 82"/>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24" name="Rectangle 83"/>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25" name="Rectangle 84"/>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26" name="Rectangle 85"/>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27" name="Rectangle 86"/>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28" name="Rectangle 87"/>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29" name="Rectangle 88"/>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30" name="Rectangle 89"/>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31" name="Rectangle 90"/>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32" name="Rectangle 91"/>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33" name="Rectangle 92"/>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34" name="Rectangle 93"/>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35" name="Rectangle 94"/>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36" name="Rectangle 95"/>
              <p:cNvSpPr>
                <a:spLocks noChangeArrowheads="1"/>
              </p:cNvSpPr>
              <p:nvPr/>
            </p:nvSpPr>
            <p:spPr bwMode="auto">
              <a:xfrm>
                <a:off x="4709625" y="4770696"/>
                <a:ext cx="881557" cy="2223383"/>
              </a:xfrm>
              <a:prstGeom prst="rect">
                <a:avLst/>
              </a:prstGeom>
              <a:solidFill>
                <a:srgbClr val="007A3D"/>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37" name="Rectangle 96"/>
              <p:cNvSpPr>
                <a:spLocks noChangeArrowheads="1"/>
              </p:cNvSpPr>
              <p:nvPr/>
            </p:nvSpPr>
            <p:spPr bwMode="auto">
              <a:xfrm>
                <a:off x="4709625" y="4770696"/>
                <a:ext cx="881557" cy="222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38" name="Freeform 97"/>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CC66"/>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39" name="Freeform 98"/>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40" name="Rectangle 99"/>
              <p:cNvSpPr>
                <a:spLocks noChangeArrowheads="1"/>
              </p:cNvSpPr>
              <p:nvPr/>
            </p:nvSpPr>
            <p:spPr bwMode="auto">
              <a:xfrm>
                <a:off x="4584939" y="4764878"/>
                <a:ext cx="124687" cy="2229201"/>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41" name="Rectangle 100"/>
              <p:cNvSpPr>
                <a:spLocks noChangeArrowheads="1"/>
              </p:cNvSpPr>
              <p:nvPr/>
            </p:nvSpPr>
            <p:spPr bwMode="auto">
              <a:xfrm>
                <a:off x="4560877" y="4723183"/>
                <a:ext cx="1065306" cy="47513"/>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42" name="Rectangle 101"/>
              <p:cNvSpPr>
                <a:spLocks noChangeArrowheads="1"/>
              </p:cNvSpPr>
              <p:nvPr/>
            </p:nvSpPr>
            <p:spPr bwMode="auto">
              <a:xfrm>
                <a:off x="4560877" y="4697003"/>
                <a:ext cx="1065306" cy="47513"/>
              </a:xfrm>
              <a:prstGeom prst="rect">
                <a:avLst/>
              </a:prstGeom>
              <a:solidFill>
                <a:srgbClr val="00CC66"/>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43" name="Rectangle 102"/>
              <p:cNvSpPr>
                <a:spLocks noChangeArrowheads="1"/>
              </p:cNvSpPr>
              <p:nvPr/>
            </p:nvSpPr>
            <p:spPr bwMode="auto">
              <a:xfrm>
                <a:off x="4839780" y="4901598"/>
                <a:ext cx="100624" cy="21623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44" name="Rectangle 103"/>
              <p:cNvSpPr>
                <a:spLocks noChangeArrowheads="1"/>
              </p:cNvSpPr>
              <p:nvPr/>
            </p:nvSpPr>
            <p:spPr bwMode="auto">
              <a:xfrm>
                <a:off x="5022436" y="4901598"/>
                <a:ext cx="100624" cy="21623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45" name="Rectangle 104"/>
              <p:cNvSpPr>
                <a:spLocks noChangeArrowheads="1"/>
              </p:cNvSpPr>
              <p:nvPr/>
            </p:nvSpPr>
            <p:spPr bwMode="auto">
              <a:xfrm>
                <a:off x="5206185" y="4901598"/>
                <a:ext cx="100624" cy="21623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46" name="Rectangle 105"/>
              <p:cNvSpPr>
                <a:spLocks noChangeArrowheads="1"/>
              </p:cNvSpPr>
              <p:nvPr/>
            </p:nvSpPr>
            <p:spPr bwMode="auto">
              <a:xfrm>
                <a:off x="5389934" y="4901598"/>
                <a:ext cx="100624" cy="21623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47" name="Rectangle 106"/>
              <p:cNvSpPr>
                <a:spLocks noChangeArrowheads="1"/>
              </p:cNvSpPr>
              <p:nvPr/>
            </p:nvSpPr>
            <p:spPr bwMode="auto">
              <a:xfrm>
                <a:off x="4839780" y="5238061"/>
                <a:ext cx="100624" cy="210412"/>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48" name="Rectangle 107"/>
              <p:cNvSpPr>
                <a:spLocks noChangeArrowheads="1"/>
              </p:cNvSpPr>
              <p:nvPr/>
            </p:nvSpPr>
            <p:spPr bwMode="auto">
              <a:xfrm>
                <a:off x="5022436" y="5238061"/>
                <a:ext cx="100624" cy="210412"/>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49" name="Rectangle 108"/>
              <p:cNvSpPr>
                <a:spLocks noChangeArrowheads="1"/>
              </p:cNvSpPr>
              <p:nvPr/>
            </p:nvSpPr>
            <p:spPr bwMode="auto">
              <a:xfrm>
                <a:off x="5206185" y="5238061"/>
                <a:ext cx="100624" cy="210412"/>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50" name="Rectangle 109"/>
              <p:cNvSpPr>
                <a:spLocks noChangeArrowheads="1"/>
              </p:cNvSpPr>
              <p:nvPr/>
            </p:nvSpPr>
            <p:spPr bwMode="auto">
              <a:xfrm>
                <a:off x="5389934" y="5238061"/>
                <a:ext cx="100624" cy="210412"/>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51" name="Rectangle 110"/>
              <p:cNvSpPr>
                <a:spLocks noChangeArrowheads="1"/>
              </p:cNvSpPr>
              <p:nvPr/>
            </p:nvSpPr>
            <p:spPr bwMode="auto">
              <a:xfrm>
                <a:off x="4839780" y="5569678"/>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52" name="Rectangle 111"/>
              <p:cNvSpPr>
                <a:spLocks noChangeArrowheads="1"/>
              </p:cNvSpPr>
              <p:nvPr/>
            </p:nvSpPr>
            <p:spPr bwMode="auto">
              <a:xfrm>
                <a:off x="5022436" y="5569678"/>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53" name="Rectangle 112"/>
              <p:cNvSpPr>
                <a:spLocks noChangeArrowheads="1"/>
              </p:cNvSpPr>
              <p:nvPr/>
            </p:nvSpPr>
            <p:spPr bwMode="auto">
              <a:xfrm>
                <a:off x="5206185" y="5569678"/>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54" name="Rectangle 113"/>
              <p:cNvSpPr>
                <a:spLocks noChangeArrowheads="1"/>
              </p:cNvSpPr>
              <p:nvPr/>
            </p:nvSpPr>
            <p:spPr bwMode="auto">
              <a:xfrm>
                <a:off x="5389934" y="5569678"/>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55" name="Rectangle 114"/>
              <p:cNvSpPr>
                <a:spLocks noChangeArrowheads="1"/>
              </p:cNvSpPr>
              <p:nvPr/>
            </p:nvSpPr>
            <p:spPr bwMode="auto">
              <a:xfrm>
                <a:off x="4839780" y="5906143"/>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56" name="Rectangle 115"/>
              <p:cNvSpPr>
                <a:spLocks noChangeArrowheads="1"/>
              </p:cNvSpPr>
              <p:nvPr/>
            </p:nvSpPr>
            <p:spPr bwMode="auto">
              <a:xfrm>
                <a:off x="5022436" y="5906143"/>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57" name="Rectangle 116"/>
              <p:cNvSpPr>
                <a:spLocks noChangeArrowheads="1"/>
              </p:cNvSpPr>
              <p:nvPr/>
            </p:nvSpPr>
            <p:spPr bwMode="auto">
              <a:xfrm>
                <a:off x="5206185" y="5906143"/>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58" name="Rectangle 117"/>
              <p:cNvSpPr>
                <a:spLocks noChangeArrowheads="1"/>
              </p:cNvSpPr>
              <p:nvPr/>
            </p:nvSpPr>
            <p:spPr bwMode="auto">
              <a:xfrm>
                <a:off x="5389934" y="5906143"/>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59" name="Rectangle 118"/>
              <p:cNvSpPr>
                <a:spLocks noChangeArrowheads="1"/>
              </p:cNvSpPr>
              <p:nvPr/>
            </p:nvSpPr>
            <p:spPr bwMode="auto">
              <a:xfrm>
                <a:off x="4839780" y="6242609"/>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60" name="Rectangle 119"/>
              <p:cNvSpPr>
                <a:spLocks noChangeArrowheads="1"/>
              </p:cNvSpPr>
              <p:nvPr/>
            </p:nvSpPr>
            <p:spPr bwMode="auto">
              <a:xfrm>
                <a:off x="5022436" y="6242609"/>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61" name="Rectangle 120"/>
              <p:cNvSpPr>
                <a:spLocks noChangeArrowheads="1"/>
              </p:cNvSpPr>
              <p:nvPr/>
            </p:nvSpPr>
            <p:spPr bwMode="auto">
              <a:xfrm>
                <a:off x="5206185" y="6242609"/>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62" name="Rectangle 121"/>
              <p:cNvSpPr>
                <a:spLocks noChangeArrowheads="1"/>
              </p:cNvSpPr>
              <p:nvPr/>
            </p:nvSpPr>
            <p:spPr bwMode="auto">
              <a:xfrm>
                <a:off x="5389934" y="6242609"/>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63" name="Rectangle 122"/>
              <p:cNvSpPr>
                <a:spLocks noChangeArrowheads="1"/>
              </p:cNvSpPr>
              <p:nvPr/>
            </p:nvSpPr>
            <p:spPr bwMode="auto">
              <a:xfrm>
                <a:off x="4839780" y="6579073"/>
                <a:ext cx="100624" cy="210412"/>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64" name="Rectangle 123"/>
              <p:cNvSpPr>
                <a:spLocks noChangeArrowheads="1"/>
              </p:cNvSpPr>
              <p:nvPr/>
            </p:nvSpPr>
            <p:spPr bwMode="auto">
              <a:xfrm>
                <a:off x="5022436" y="6579073"/>
                <a:ext cx="100624" cy="210412"/>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65" name="Rectangle 124"/>
              <p:cNvSpPr>
                <a:spLocks noChangeArrowheads="1"/>
              </p:cNvSpPr>
              <p:nvPr/>
            </p:nvSpPr>
            <p:spPr bwMode="auto">
              <a:xfrm>
                <a:off x="5206185" y="6579073"/>
                <a:ext cx="100624" cy="210412"/>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66" name="Rectangle 125"/>
              <p:cNvSpPr>
                <a:spLocks noChangeArrowheads="1"/>
              </p:cNvSpPr>
              <p:nvPr/>
            </p:nvSpPr>
            <p:spPr bwMode="auto">
              <a:xfrm>
                <a:off x="5389934" y="6579073"/>
                <a:ext cx="100624" cy="210412"/>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grpSp>
        <p:grpSp>
          <p:nvGrpSpPr>
            <p:cNvPr id="312" name="Group 311"/>
            <p:cNvGrpSpPr/>
            <p:nvPr/>
          </p:nvGrpSpPr>
          <p:grpSpPr>
            <a:xfrm>
              <a:off x="7413281" y="5753909"/>
              <a:ext cx="1016318" cy="1240170"/>
              <a:chOff x="7413281" y="5753909"/>
              <a:chExt cx="1016318" cy="1240170"/>
            </a:xfrm>
          </p:grpSpPr>
          <p:sp>
            <p:nvSpPr>
              <p:cNvPr id="183" name="Rectangle 10"/>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84" name="Rectangle 11"/>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85" name="Rectangle 21"/>
              <p:cNvSpPr>
                <a:spLocks noChangeArrowheads="1"/>
              </p:cNvSpPr>
              <p:nvPr/>
            </p:nvSpPr>
            <p:spPr bwMode="auto">
              <a:xfrm>
                <a:off x="7912340" y="5881642"/>
                <a:ext cx="31705" cy="34028"/>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86" name="Freeform 22"/>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87" name="Rectangle 26"/>
              <p:cNvSpPr>
                <a:spLocks noChangeArrowheads="1"/>
              </p:cNvSpPr>
              <p:nvPr/>
            </p:nvSpPr>
            <p:spPr bwMode="auto">
              <a:xfrm>
                <a:off x="7912339" y="6148627"/>
                <a:ext cx="72804" cy="84545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88" name="Rectangle 27"/>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89" name="Freeform 28"/>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90" name="Freeform 29"/>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91" name="Rectangle 30"/>
              <p:cNvSpPr>
                <a:spLocks noChangeArrowheads="1"/>
              </p:cNvSpPr>
              <p:nvPr/>
            </p:nvSpPr>
            <p:spPr bwMode="auto">
              <a:xfrm>
                <a:off x="8039159" y="6213541"/>
                <a:ext cx="51080"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92" name="Rectangle 31"/>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93" name="Rectangle 32"/>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94" name="Rectangle 33"/>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95" name="Rectangle 34"/>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96" name="Rectangle 35"/>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97" name="Rectangle 36"/>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98" name="Rectangle 37"/>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99" name="Rectangle 38"/>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00" name="Rectangle 39"/>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01" name="Rectangle 40"/>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02" name="Rectangle 41"/>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03" name="Rectangle 42"/>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04" name="Rectangle 43"/>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05" name="Rectangle 44"/>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06" name="Rectangle 45"/>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07" name="Rectangle 46"/>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08" name="Rectangle 47"/>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09" name="Rectangle 48"/>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10" name="Rectangle 49"/>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11" name="Rectangle 50"/>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12" name="Rectangle 51"/>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13" name="Rectangle 52"/>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14" name="Rectangle 53"/>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15" name="Rectangle 54"/>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16" name="Rectangle 55"/>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17" name="Rectangle 56"/>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18" name="Rectangle 57"/>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19" name="Rectangle 58"/>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20" name="Rectangle 59"/>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21" name="Rectangle 60"/>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22" name="Rectangle 61"/>
              <p:cNvSpPr>
                <a:spLocks noChangeArrowheads="1"/>
              </p:cNvSpPr>
              <p:nvPr/>
            </p:nvSpPr>
            <p:spPr bwMode="auto">
              <a:xfrm>
                <a:off x="7918211" y="6125593"/>
                <a:ext cx="511388" cy="2565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23" name="Rectangle 62"/>
              <p:cNvSpPr>
                <a:spLocks noChangeArrowheads="1"/>
              </p:cNvSpPr>
              <p:nvPr/>
            </p:nvSpPr>
            <p:spPr bwMode="auto">
              <a:xfrm>
                <a:off x="7918211" y="6111459"/>
                <a:ext cx="511388" cy="25652"/>
              </a:xfrm>
              <a:prstGeom prst="rect">
                <a:avLst/>
              </a:prstGeom>
              <a:solidFill>
                <a:srgbClr val="3C1A56"/>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24" name="Freeform 63"/>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25" name="Freeform 64"/>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26" name="Freeform 65"/>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27" name="Freeform 66"/>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28" name="Freeform 67"/>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29" name="Freeform 68"/>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30" name="Freeform 69"/>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31" name="Freeform 70"/>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32" name="Rectangle 71"/>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33" name="Rectangle 72"/>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34" name="Rectangle 73"/>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35" name="Rectangle 74"/>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36" name="Rectangle 75"/>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37" name="Rectangle 76"/>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38" name="Rectangle 77"/>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39" name="Rectangle 78"/>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40" name="Rectangle 79"/>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41" name="Rectangle 80"/>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42" name="Rectangle 81"/>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43" name="Rectangle 82"/>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44" name="Rectangle 83"/>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45" name="Rectangle 84"/>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46" name="Rectangle 85"/>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47" name="Rectangle 86"/>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48" name="Rectangle 87"/>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49" name="Rectangle 88"/>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50" name="Rectangle 89"/>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51" name="Rectangle 90"/>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52" name="Rectangle 91"/>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53" name="Rectangle 92"/>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54" name="Rectangle 93"/>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55" name="Rectangle 94"/>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56" name="Rectangle 95"/>
              <p:cNvSpPr>
                <a:spLocks noChangeArrowheads="1"/>
              </p:cNvSpPr>
              <p:nvPr/>
            </p:nvSpPr>
            <p:spPr bwMode="auto">
              <a:xfrm>
                <a:off x="7493130" y="5793695"/>
                <a:ext cx="473225" cy="1200384"/>
              </a:xfrm>
              <a:prstGeom prst="rect">
                <a:avLst/>
              </a:prstGeom>
              <a:solidFill>
                <a:srgbClr val="E27C0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57" name="Rectangle 96"/>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58" name="Freeform 97"/>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chemeClr val="accent6"/>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59" name="Freeform 98"/>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60" name="Rectangle 99"/>
              <p:cNvSpPr>
                <a:spLocks noChangeArrowheads="1"/>
              </p:cNvSpPr>
              <p:nvPr/>
            </p:nvSpPr>
            <p:spPr bwMode="auto">
              <a:xfrm>
                <a:off x="7426197" y="5790554"/>
                <a:ext cx="66932" cy="1203525"/>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61" name="Rectangle 100"/>
              <p:cNvSpPr>
                <a:spLocks noChangeArrowheads="1"/>
              </p:cNvSpPr>
              <p:nvPr/>
            </p:nvSpPr>
            <p:spPr bwMode="auto">
              <a:xfrm>
                <a:off x="7413281" y="5768043"/>
                <a:ext cx="571862" cy="25652"/>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62" name="Rectangle 101"/>
              <p:cNvSpPr>
                <a:spLocks noChangeArrowheads="1"/>
              </p:cNvSpPr>
              <p:nvPr/>
            </p:nvSpPr>
            <p:spPr bwMode="auto">
              <a:xfrm>
                <a:off x="7413281" y="5753909"/>
                <a:ext cx="571862" cy="25652"/>
              </a:xfrm>
              <a:prstGeom prst="rect">
                <a:avLst/>
              </a:prstGeom>
              <a:solidFill>
                <a:schemeClr val="accent6"/>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63" name="Rectangle 102"/>
              <p:cNvSpPr>
                <a:spLocks noChangeArrowheads="1"/>
              </p:cNvSpPr>
              <p:nvPr/>
            </p:nvSpPr>
            <p:spPr bwMode="auto">
              <a:xfrm>
                <a:off x="7562998" y="5864368"/>
                <a:ext cx="54016" cy="116741"/>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64" name="Rectangle 103"/>
              <p:cNvSpPr>
                <a:spLocks noChangeArrowheads="1"/>
              </p:cNvSpPr>
              <p:nvPr/>
            </p:nvSpPr>
            <p:spPr bwMode="auto">
              <a:xfrm>
                <a:off x="7661049" y="5864368"/>
                <a:ext cx="54016" cy="116741"/>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65" name="Rectangle 104"/>
              <p:cNvSpPr>
                <a:spLocks noChangeArrowheads="1"/>
              </p:cNvSpPr>
              <p:nvPr/>
            </p:nvSpPr>
            <p:spPr bwMode="auto">
              <a:xfrm>
                <a:off x="7759686" y="5864368"/>
                <a:ext cx="54016" cy="116741"/>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66" name="Rectangle 105"/>
              <p:cNvSpPr>
                <a:spLocks noChangeArrowheads="1"/>
              </p:cNvSpPr>
              <p:nvPr/>
            </p:nvSpPr>
            <p:spPr bwMode="auto">
              <a:xfrm>
                <a:off x="7858324" y="5864368"/>
                <a:ext cx="54016" cy="116741"/>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67" name="Rectangle 106"/>
              <p:cNvSpPr>
                <a:spLocks noChangeArrowheads="1"/>
              </p:cNvSpPr>
              <p:nvPr/>
            </p:nvSpPr>
            <p:spPr bwMode="auto">
              <a:xfrm>
                <a:off x="7562998" y="6046021"/>
                <a:ext cx="54016" cy="113599"/>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68" name="Rectangle 107"/>
              <p:cNvSpPr>
                <a:spLocks noChangeArrowheads="1"/>
              </p:cNvSpPr>
              <p:nvPr/>
            </p:nvSpPr>
            <p:spPr bwMode="auto">
              <a:xfrm>
                <a:off x="7661049" y="6046021"/>
                <a:ext cx="54016" cy="113599"/>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69" name="Rectangle 108"/>
              <p:cNvSpPr>
                <a:spLocks noChangeArrowheads="1"/>
              </p:cNvSpPr>
              <p:nvPr/>
            </p:nvSpPr>
            <p:spPr bwMode="auto">
              <a:xfrm>
                <a:off x="7759686" y="6046021"/>
                <a:ext cx="54016" cy="113599"/>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70" name="Rectangle 109"/>
              <p:cNvSpPr>
                <a:spLocks noChangeArrowheads="1"/>
              </p:cNvSpPr>
              <p:nvPr/>
            </p:nvSpPr>
            <p:spPr bwMode="auto">
              <a:xfrm>
                <a:off x="7858324" y="6046021"/>
                <a:ext cx="54016" cy="113599"/>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71" name="Rectangle 110"/>
              <p:cNvSpPr>
                <a:spLocks noChangeArrowheads="1"/>
              </p:cNvSpPr>
              <p:nvPr/>
            </p:nvSpPr>
            <p:spPr bwMode="auto">
              <a:xfrm>
                <a:off x="7562998" y="6225058"/>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72" name="Rectangle 111"/>
              <p:cNvSpPr>
                <a:spLocks noChangeArrowheads="1"/>
              </p:cNvSpPr>
              <p:nvPr/>
            </p:nvSpPr>
            <p:spPr bwMode="auto">
              <a:xfrm>
                <a:off x="7661049" y="6225058"/>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73" name="Rectangle 112"/>
              <p:cNvSpPr>
                <a:spLocks noChangeArrowheads="1"/>
              </p:cNvSpPr>
              <p:nvPr/>
            </p:nvSpPr>
            <p:spPr bwMode="auto">
              <a:xfrm>
                <a:off x="7759686" y="6225058"/>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74" name="Rectangle 113"/>
              <p:cNvSpPr>
                <a:spLocks noChangeArrowheads="1"/>
              </p:cNvSpPr>
              <p:nvPr/>
            </p:nvSpPr>
            <p:spPr bwMode="auto">
              <a:xfrm>
                <a:off x="7858324" y="6225058"/>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75" name="Rectangle 114"/>
              <p:cNvSpPr>
                <a:spLocks noChangeArrowheads="1"/>
              </p:cNvSpPr>
              <p:nvPr/>
            </p:nvSpPr>
            <p:spPr bwMode="auto">
              <a:xfrm>
                <a:off x="7562998" y="6406713"/>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76" name="Rectangle 115"/>
              <p:cNvSpPr>
                <a:spLocks noChangeArrowheads="1"/>
              </p:cNvSpPr>
              <p:nvPr/>
            </p:nvSpPr>
            <p:spPr bwMode="auto">
              <a:xfrm>
                <a:off x="7661049" y="6406713"/>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77" name="Rectangle 116"/>
              <p:cNvSpPr>
                <a:spLocks noChangeArrowheads="1"/>
              </p:cNvSpPr>
              <p:nvPr/>
            </p:nvSpPr>
            <p:spPr bwMode="auto">
              <a:xfrm>
                <a:off x="7759686" y="6406713"/>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78" name="Rectangle 117"/>
              <p:cNvSpPr>
                <a:spLocks noChangeArrowheads="1"/>
              </p:cNvSpPr>
              <p:nvPr/>
            </p:nvSpPr>
            <p:spPr bwMode="auto">
              <a:xfrm>
                <a:off x="7858324" y="6406713"/>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79" name="Rectangle 118"/>
              <p:cNvSpPr>
                <a:spLocks noChangeArrowheads="1"/>
              </p:cNvSpPr>
              <p:nvPr/>
            </p:nvSpPr>
            <p:spPr bwMode="auto">
              <a:xfrm>
                <a:off x="7562998" y="6588367"/>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80" name="Rectangle 119"/>
              <p:cNvSpPr>
                <a:spLocks noChangeArrowheads="1"/>
              </p:cNvSpPr>
              <p:nvPr/>
            </p:nvSpPr>
            <p:spPr bwMode="auto">
              <a:xfrm>
                <a:off x="7661049" y="6588367"/>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81" name="Rectangle 120"/>
              <p:cNvSpPr>
                <a:spLocks noChangeArrowheads="1"/>
              </p:cNvSpPr>
              <p:nvPr/>
            </p:nvSpPr>
            <p:spPr bwMode="auto">
              <a:xfrm>
                <a:off x="7759686" y="6588367"/>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82" name="Rectangle 121"/>
              <p:cNvSpPr>
                <a:spLocks noChangeArrowheads="1"/>
              </p:cNvSpPr>
              <p:nvPr/>
            </p:nvSpPr>
            <p:spPr bwMode="auto">
              <a:xfrm>
                <a:off x="7858324" y="6588367"/>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83" name="Rectangle 122"/>
              <p:cNvSpPr>
                <a:spLocks noChangeArrowheads="1"/>
              </p:cNvSpPr>
              <p:nvPr/>
            </p:nvSpPr>
            <p:spPr bwMode="auto">
              <a:xfrm>
                <a:off x="7562998" y="6770021"/>
                <a:ext cx="54016" cy="113599"/>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84" name="Rectangle 123"/>
              <p:cNvSpPr>
                <a:spLocks noChangeArrowheads="1"/>
              </p:cNvSpPr>
              <p:nvPr/>
            </p:nvSpPr>
            <p:spPr bwMode="auto">
              <a:xfrm>
                <a:off x="7661049" y="6770021"/>
                <a:ext cx="54016" cy="113599"/>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85" name="Rectangle 124"/>
              <p:cNvSpPr>
                <a:spLocks noChangeArrowheads="1"/>
              </p:cNvSpPr>
              <p:nvPr/>
            </p:nvSpPr>
            <p:spPr bwMode="auto">
              <a:xfrm>
                <a:off x="7759686" y="6770021"/>
                <a:ext cx="54016" cy="113599"/>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86" name="Rectangle 125"/>
              <p:cNvSpPr>
                <a:spLocks noChangeArrowheads="1"/>
              </p:cNvSpPr>
              <p:nvPr/>
            </p:nvSpPr>
            <p:spPr bwMode="auto">
              <a:xfrm>
                <a:off x="7858324" y="6770021"/>
                <a:ext cx="54016" cy="113599"/>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grpSp>
        <p:grpSp>
          <p:nvGrpSpPr>
            <p:cNvPr id="37" name="Group 36"/>
            <p:cNvGrpSpPr/>
            <p:nvPr/>
          </p:nvGrpSpPr>
          <p:grpSpPr>
            <a:xfrm>
              <a:off x="5126657" y="4150384"/>
              <a:ext cx="437130" cy="439398"/>
              <a:chOff x="5659515" y="4044160"/>
              <a:chExt cx="490973" cy="493520"/>
            </a:xfrm>
          </p:grpSpPr>
          <p:sp>
            <p:nvSpPr>
              <p:cNvPr id="35" name="Isosceles Triangle 34"/>
              <p:cNvSpPr/>
              <p:nvPr/>
            </p:nvSpPr>
            <p:spPr bwMode="auto">
              <a:xfrm>
                <a:off x="5671871" y="4091298"/>
                <a:ext cx="460452" cy="396941"/>
              </a:xfrm>
              <a:prstGeom prst="triangle">
                <a:avLst/>
              </a:prstGeom>
              <a:no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a:gradFill>
                    <a:gsLst>
                      <a:gs pos="5439">
                        <a:srgbClr val="F8F8F8"/>
                      </a:gs>
                      <a:gs pos="10000">
                        <a:srgbClr val="F8F8F8"/>
                      </a:gs>
                    </a:gsLst>
                    <a:lin ang="5400000" scaled="0"/>
                  </a:gradFill>
                </a:endParaRPr>
              </a:p>
            </p:txBody>
          </p:sp>
          <p:sp>
            <p:nvSpPr>
              <p:cNvPr id="34" name="Oval 33"/>
              <p:cNvSpPr/>
              <p:nvPr/>
            </p:nvSpPr>
            <p:spPr bwMode="auto">
              <a:xfrm>
                <a:off x="5833170" y="4044160"/>
                <a:ext cx="144651" cy="144651"/>
              </a:xfrm>
              <a:prstGeom prst="ellipse">
                <a:avLst/>
              </a:prstGeom>
              <a:solidFill>
                <a:schemeClr val="tx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a:gradFill>
                    <a:gsLst>
                      <a:gs pos="5439">
                        <a:srgbClr val="F8F8F8"/>
                      </a:gs>
                      <a:gs pos="10000">
                        <a:srgbClr val="F8F8F8"/>
                      </a:gs>
                    </a:gsLst>
                    <a:lin ang="5400000" scaled="0"/>
                  </a:gradFill>
                </a:endParaRPr>
              </a:p>
            </p:txBody>
          </p:sp>
          <p:sp>
            <p:nvSpPr>
              <p:cNvPr id="289" name="Oval 288"/>
              <p:cNvSpPr/>
              <p:nvPr/>
            </p:nvSpPr>
            <p:spPr bwMode="auto">
              <a:xfrm>
                <a:off x="5659515" y="4393029"/>
                <a:ext cx="144651" cy="144651"/>
              </a:xfrm>
              <a:prstGeom prst="ellipse">
                <a:avLst/>
              </a:prstGeom>
              <a:solidFill>
                <a:schemeClr val="tx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a:gradFill>
                    <a:gsLst>
                      <a:gs pos="5439">
                        <a:srgbClr val="F8F8F8"/>
                      </a:gs>
                      <a:gs pos="10000">
                        <a:srgbClr val="F8F8F8"/>
                      </a:gs>
                    </a:gsLst>
                    <a:lin ang="5400000" scaled="0"/>
                  </a:gradFill>
                </a:endParaRPr>
              </a:p>
            </p:txBody>
          </p:sp>
          <p:sp>
            <p:nvSpPr>
              <p:cNvPr id="290" name="Oval 289"/>
              <p:cNvSpPr/>
              <p:nvPr/>
            </p:nvSpPr>
            <p:spPr bwMode="auto">
              <a:xfrm>
                <a:off x="6005837" y="4393029"/>
                <a:ext cx="144651" cy="144651"/>
              </a:xfrm>
              <a:prstGeom prst="ellipse">
                <a:avLst/>
              </a:prstGeom>
              <a:solidFill>
                <a:schemeClr val="tx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a:gradFill>
                    <a:gsLst>
                      <a:gs pos="5439">
                        <a:srgbClr val="F8F8F8"/>
                      </a:gs>
                      <a:gs pos="10000">
                        <a:srgbClr val="F8F8F8"/>
                      </a:gs>
                    </a:gsLst>
                    <a:lin ang="5400000" scaled="0"/>
                  </a:gradFill>
                </a:endParaRPr>
              </a:p>
            </p:txBody>
          </p:sp>
        </p:grpSp>
      </p:grpSp>
      <p:grpSp>
        <p:nvGrpSpPr>
          <p:cNvPr id="46" name="Group 45"/>
          <p:cNvGrpSpPr/>
          <p:nvPr/>
        </p:nvGrpSpPr>
        <p:grpSpPr>
          <a:xfrm>
            <a:off x="7387051" y="4282798"/>
            <a:ext cx="507866" cy="244590"/>
            <a:chOff x="2378075" y="1646238"/>
            <a:chExt cx="7680325" cy="3698875"/>
          </a:xfrm>
        </p:grpSpPr>
        <p:sp>
          <p:nvSpPr>
            <p:cNvPr id="41" name="Freeform 5"/>
            <p:cNvSpPr>
              <a:spLocks/>
            </p:cNvSpPr>
            <p:nvPr/>
          </p:nvSpPr>
          <p:spPr bwMode="auto">
            <a:xfrm>
              <a:off x="2378075" y="1646238"/>
              <a:ext cx="1854200" cy="3698875"/>
            </a:xfrm>
            <a:custGeom>
              <a:avLst/>
              <a:gdLst>
                <a:gd name="T0" fmla="*/ 1168 w 1168"/>
                <a:gd name="T1" fmla="*/ 1857 h 2330"/>
                <a:gd name="T2" fmla="*/ 474 w 1168"/>
                <a:gd name="T3" fmla="*/ 1164 h 2330"/>
                <a:gd name="T4" fmla="*/ 1168 w 1168"/>
                <a:gd name="T5" fmla="*/ 477 h 2330"/>
                <a:gd name="T6" fmla="*/ 1168 w 1168"/>
                <a:gd name="T7" fmla="*/ 0 h 2330"/>
                <a:gd name="T8" fmla="*/ 0 w 1168"/>
                <a:gd name="T9" fmla="*/ 1164 h 2330"/>
                <a:gd name="T10" fmla="*/ 1168 w 1168"/>
                <a:gd name="T11" fmla="*/ 2330 h 2330"/>
                <a:gd name="T12" fmla="*/ 1168 w 1168"/>
                <a:gd name="T13" fmla="*/ 1857 h 2330"/>
                <a:gd name="T14" fmla="*/ 1168 w 1168"/>
                <a:gd name="T15" fmla="*/ 1857 h 2330"/>
                <a:gd name="T16" fmla="*/ 1168 w 1168"/>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8" h="2330">
                  <a:moveTo>
                    <a:pt x="1168" y="1857"/>
                  </a:moveTo>
                  <a:lnTo>
                    <a:pt x="474" y="1164"/>
                  </a:lnTo>
                  <a:lnTo>
                    <a:pt x="1168" y="477"/>
                  </a:lnTo>
                  <a:lnTo>
                    <a:pt x="1168" y="0"/>
                  </a:lnTo>
                  <a:lnTo>
                    <a:pt x="0" y="1164"/>
                  </a:lnTo>
                  <a:lnTo>
                    <a:pt x="1168" y="2330"/>
                  </a:lnTo>
                  <a:lnTo>
                    <a:pt x="1168" y="1857"/>
                  </a:lnTo>
                  <a:lnTo>
                    <a:pt x="1168" y="1857"/>
                  </a:lnTo>
                  <a:lnTo>
                    <a:pt x="1168" y="1857"/>
                  </a:lnTo>
                  <a:close/>
                </a:path>
              </a:pathLst>
            </a:custGeom>
            <a:solidFill>
              <a:schemeClr val="accent2"/>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42" name="Freeform 6"/>
            <p:cNvSpPr>
              <a:spLocks/>
            </p:cNvSpPr>
            <p:nvPr/>
          </p:nvSpPr>
          <p:spPr bwMode="auto">
            <a:xfrm>
              <a:off x="8223250" y="1646238"/>
              <a:ext cx="1835150" cy="3698875"/>
            </a:xfrm>
            <a:custGeom>
              <a:avLst/>
              <a:gdLst>
                <a:gd name="T0" fmla="*/ 0 w 1156"/>
                <a:gd name="T1" fmla="*/ 1857 h 2330"/>
                <a:gd name="T2" fmla="*/ 686 w 1156"/>
                <a:gd name="T3" fmla="*/ 1164 h 2330"/>
                <a:gd name="T4" fmla="*/ 0 w 1156"/>
                <a:gd name="T5" fmla="*/ 477 h 2330"/>
                <a:gd name="T6" fmla="*/ 0 w 1156"/>
                <a:gd name="T7" fmla="*/ 0 h 2330"/>
                <a:gd name="T8" fmla="*/ 1156 w 1156"/>
                <a:gd name="T9" fmla="*/ 1164 h 2330"/>
                <a:gd name="T10" fmla="*/ 0 w 1156"/>
                <a:gd name="T11" fmla="*/ 2330 h 2330"/>
                <a:gd name="T12" fmla="*/ 0 w 1156"/>
                <a:gd name="T13" fmla="*/ 1857 h 2330"/>
                <a:gd name="T14" fmla="*/ 0 w 1156"/>
                <a:gd name="T15" fmla="*/ 1857 h 2330"/>
                <a:gd name="T16" fmla="*/ 0 w 1156"/>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2330">
                  <a:moveTo>
                    <a:pt x="0" y="1857"/>
                  </a:moveTo>
                  <a:lnTo>
                    <a:pt x="686" y="1164"/>
                  </a:lnTo>
                  <a:lnTo>
                    <a:pt x="0" y="477"/>
                  </a:lnTo>
                  <a:lnTo>
                    <a:pt x="0" y="0"/>
                  </a:lnTo>
                  <a:lnTo>
                    <a:pt x="1156" y="1164"/>
                  </a:lnTo>
                  <a:lnTo>
                    <a:pt x="0" y="2330"/>
                  </a:lnTo>
                  <a:lnTo>
                    <a:pt x="0" y="1857"/>
                  </a:lnTo>
                  <a:lnTo>
                    <a:pt x="0" y="1857"/>
                  </a:lnTo>
                  <a:lnTo>
                    <a:pt x="0" y="1857"/>
                  </a:lnTo>
                  <a:close/>
                </a:path>
              </a:pathLst>
            </a:custGeom>
            <a:solidFill>
              <a:schemeClr val="accent2"/>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43" name="Oval 7"/>
            <p:cNvSpPr>
              <a:spLocks noChangeArrowheads="1"/>
            </p:cNvSpPr>
            <p:nvPr/>
          </p:nvSpPr>
          <p:spPr bwMode="auto">
            <a:xfrm>
              <a:off x="4373563" y="3070226"/>
              <a:ext cx="847725" cy="850900"/>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44" name="Oval 8"/>
            <p:cNvSpPr>
              <a:spLocks noChangeArrowheads="1"/>
            </p:cNvSpPr>
            <p:nvPr/>
          </p:nvSpPr>
          <p:spPr bwMode="auto">
            <a:xfrm>
              <a:off x="5794375" y="3070226"/>
              <a:ext cx="850900" cy="850900"/>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45" name="Oval 9"/>
            <p:cNvSpPr>
              <a:spLocks noChangeArrowheads="1"/>
            </p:cNvSpPr>
            <p:nvPr/>
          </p:nvSpPr>
          <p:spPr bwMode="auto">
            <a:xfrm>
              <a:off x="7215188" y="3070226"/>
              <a:ext cx="850900" cy="850900"/>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grpSp>
        <p:nvGrpSpPr>
          <p:cNvPr id="50" name="Group 49"/>
          <p:cNvGrpSpPr/>
          <p:nvPr/>
        </p:nvGrpSpPr>
        <p:grpSpPr>
          <a:xfrm>
            <a:off x="5641710" y="4242523"/>
            <a:ext cx="394904" cy="1090698"/>
            <a:chOff x="5803969" y="4083421"/>
            <a:chExt cx="402928" cy="1112859"/>
          </a:xfrm>
        </p:grpSpPr>
        <p:sp>
          <p:nvSpPr>
            <p:cNvPr id="292" name="Freeform 5"/>
            <p:cNvSpPr>
              <a:spLocks/>
            </p:cNvSpPr>
            <p:nvPr/>
          </p:nvSpPr>
          <p:spPr bwMode="auto">
            <a:xfrm rot="5400000">
              <a:off x="5904442" y="3982948"/>
              <a:ext cx="201982" cy="402927"/>
            </a:xfrm>
            <a:custGeom>
              <a:avLst/>
              <a:gdLst>
                <a:gd name="T0" fmla="*/ 1168 w 1168"/>
                <a:gd name="T1" fmla="*/ 1857 h 2330"/>
                <a:gd name="T2" fmla="*/ 474 w 1168"/>
                <a:gd name="T3" fmla="*/ 1164 h 2330"/>
                <a:gd name="T4" fmla="*/ 1168 w 1168"/>
                <a:gd name="T5" fmla="*/ 477 h 2330"/>
                <a:gd name="T6" fmla="*/ 1168 w 1168"/>
                <a:gd name="T7" fmla="*/ 0 h 2330"/>
                <a:gd name="T8" fmla="*/ 0 w 1168"/>
                <a:gd name="T9" fmla="*/ 1164 h 2330"/>
                <a:gd name="T10" fmla="*/ 1168 w 1168"/>
                <a:gd name="T11" fmla="*/ 2330 h 2330"/>
                <a:gd name="T12" fmla="*/ 1168 w 1168"/>
                <a:gd name="T13" fmla="*/ 1857 h 2330"/>
                <a:gd name="T14" fmla="*/ 1168 w 1168"/>
                <a:gd name="T15" fmla="*/ 1857 h 2330"/>
                <a:gd name="T16" fmla="*/ 1168 w 1168"/>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8" h="2330">
                  <a:moveTo>
                    <a:pt x="1168" y="1857"/>
                  </a:moveTo>
                  <a:lnTo>
                    <a:pt x="474" y="1164"/>
                  </a:lnTo>
                  <a:lnTo>
                    <a:pt x="1168" y="477"/>
                  </a:lnTo>
                  <a:lnTo>
                    <a:pt x="1168" y="0"/>
                  </a:lnTo>
                  <a:lnTo>
                    <a:pt x="0" y="1164"/>
                  </a:lnTo>
                  <a:lnTo>
                    <a:pt x="1168" y="2330"/>
                  </a:lnTo>
                  <a:lnTo>
                    <a:pt x="1168" y="1857"/>
                  </a:lnTo>
                  <a:lnTo>
                    <a:pt x="1168" y="1857"/>
                  </a:lnTo>
                  <a:lnTo>
                    <a:pt x="1168" y="1857"/>
                  </a:lnTo>
                  <a:close/>
                </a:path>
              </a:pathLst>
            </a:custGeom>
            <a:solidFill>
              <a:schemeClr val="accent2"/>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93" name="Freeform 6"/>
            <p:cNvSpPr>
              <a:spLocks/>
            </p:cNvSpPr>
            <p:nvPr/>
          </p:nvSpPr>
          <p:spPr bwMode="auto">
            <a:xfrm rot="5400000">
              <a:off x="5905480" y="4894863"/>
              <a:ext cx="199907" cy="402927"/>
            </a:xfrm>
            <a:custGeom>
              <a:avLst/>
              <a:gdLst>
                <a:gd name="T0" fmla="*/ 0 w 1156"/>
                <a:gd name="T1" fmla="*/ 1857 h 2330"/>
                <a:gd name="T2" fmla="*/ 686 w 1156"/>
                <a:gd name="T3" fmla="*/ 1164 h 2330"/>
                <a:gd name="T4" fmla="*/ 0 w 1156"/>
                <a:gd name="T5" fmla="*/ 477 h 2330"/>
                <a:gd name="T6" fmla="*/ 0 w 1156"/>
                <a:gd name="T7" fmla="*/ 0 h 2330"/>
                <a:gd name="T8" fmla="*/ 1156 w 1156"/>
                <a:gd name="T9" fmla="*/ 1164 h 2330"/>
                <a:gd name="T10" fmla="*/ 0 w 1156"/>
                <a:gd name="T11" fmla="*/ 2330 h 2330"/>
                <a:gd name="T12" fmla="*/ 0 w 1156"/>
                <a:gd name="T13" fmla="*/ 1857 h 2330"/>
                <a:gd name="T14" fmla="*/ 0 w 1156"/>
                <a:gd name="T15" fmla="*/ 1857 h 2330"/>
                <a:gd name="T16" fmla="*/ 0 w 1156"/>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2330">
                  <a:moveTo>
                    <a:pt x="0" y="1857"/>
                  </a:moveTo>
                  <a:lnTo>
                    <a:pt x="686" y="1164"/>
                  </a:lnTo>
                  <a:lnTo>
                    <a:pt x="0" y="477"/>
                  </a:lnTo>
                  <a:lnTo>
                    <a:pt x="0" y="0"/>
                  </a:lnTo>
                  <a:lnTo>
                    <a:pt x="1156" y="1164"/>
                  </a:lnTo>
                  <a:lnTo>
                    <a:pt x="0" y="2330"/>
                  </a:lnTo>
                  <a:lnTo>
                    <a:pt x="0" y="1857"/>
                  </a:lnTo>
                  <a:lnTo>
                    <a:pt x="0" y="1857"/>
                  </a:lnTo>
                  <a:lnTo>
                    <a:pt x="0" y="1857"/>
                  </a:lnTo>
                  <a:close/>
                </a:path>
              </a:pathLst>
            </a:custGeom>
            <a:solidFill>
              <a:schemeClr val="accent2"/>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nvGrpSpPr>
            <p:cNvPr id="49" name="Group 48"/>
            <p:cNvGrpSpPr/>
            <p:nvPr/>
          </p:nvGrpSpPr>
          <p:grpSpPr>
            <a:xfrm>
              <a:off x="5959087" y="4288647"/>
              <a:ext cx="92692" cy="707628"/>
              <a:chOff x="5956710" y="4332543"/>
              <a:chExt cx="92692" cy="707628"/>
            </a:xfrm>
          </p:grpSpPr>
          <p:sp>
            <p:nvSpPr>
              <p:cNvPr id="294" name="Oval 7"/>
              <p:cNvSpPr>
                <a:spLocks noChangeArrowheads="1"/>
              </p:cNvSpPr>
              <p:nvPr/>
            </p:nvSpPr>
            <p:spPr bwMode="auto">
              <a:xfrm rot="5400000">
                <a:off x="5956884" y="4332370"/>
                <a:ext cx="92345" cy="92691"/>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95" name="Oval 8"/>
              <p:cNvSpPr>
                <a:spLocks noChangeArrowheads="1"/>
              </p:cNvSpPr>
              <p:nvPr/>
            </p:nvSpPr>
            <p:spPr bwMode="auto">
              <a:xfrm rot="5400000">
                <a:off x="5956711" y="4486104"/>
                <a:ext cx="92690" cy="92691"/>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96" name="Oval 9"/>
              <p:cNvSpPr>
                <a:spLocks noChangeArrowheads="1"/>
              </p:cNvSpPr>
              <p:nvPr/>
            </p:nvSpPr>
            <p:spPr bwMode="auto">
              <a:xfrm rot="5400000">
                <a:off x="5956711" y="4640011"/>
                <a:ext cx="92690" cy="92691"/>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09" name="Oval 7"/>
              <p:cNvSpPr>
                <a:spLocks noChangeArrowheads="1"/>
              </p:cNvSpPr>
              <p:nvPr/>
            </p:nvSpPr>
            <p:spPr bwMode="auto">
              <a:xfrm rot="5400000">
                <a:off x="5956884" y="4793746"/>
                <a:ext cx="92345" cy="92691"/>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10" name="Oval 8"/>
              <p:cNvSpPr>
                <a:spLocks noChangeArrowheads="1"/>
              </p:cNvSpPr>
              <p:nvPr/>
            </p:nvSpPr>
            <p:spPr bwMode="auto">
              <a:xfrm rot="5400000">
                <a:off x="5956711" y="4947480"/>
                <a:ext cx="92690" cy="92691"/>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grpSp>
    </p:spTree>
    <p:extLst>
      <p:ext uri="{BB962C8B-B14F-4D97-AF65-F5344CB8AC3E}">
        <p14:creationId xmlns:p14="http://schemas.microsoft.com/office/powerpoint/2010/main" val="178056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750"/>
                                        <p:tgtEl>
                                          <p:spTgt spid="61"/>
                                        </p:tgtEl>
                                      </p:cBhvr>
                                    </p:animEffect>
                                  </p:childTnLst>
                                </p:cTn>
                              </p:par>
                              <p:par>
                                <p:cTn id="8" presetID="63" presetClass="path" presetSubtype="0" decel="100000" fill="hold" grpId="1" nodeType="withEffect">
                                  <p:stCondLst>
                                    <p:cond delay="0"/>
                                  </p:stCondLst>
                                  <p:childTnLst>
                                    <p:animMotion origin="layout" path="M -4.69747E-7 -3.23196E-6 L 0.27393 -3.23196E-6 " pathEditMode="relative" rAng="0" ptsTypes="AA">
                                      <p:cBhvr>
                                        <p:cTn id="9" dur="750" spd="-100000" fill="hold"/>
                                        <p:tgtEl>
                                          <p:spTgt spid="61"/>
                                        </p:tgtEl>
                                        <p:attrNameLst>
                                          <p:attrName>ppt_x</p:attrName>
                                          <p:attrName>ppt_y</p:attrName>
                                        </p:attrNameLst>
                                      </p:cBhvr>
                                      <p:rCtr x="13697"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800"/>
                                        <p:tgtEl>
                                          <p:spTgt spid="53"/>
                                        </p:tgtEl>
                                      </p:cBhvr>
                                    </p:animEffect>
                                  </p:childTnLst>
                                </p:cTn>
                              </p:par>
                              <p:par>
                                <p:cTn id="15" presetID="35" presetClass="path" presetSubtype="0" decel="100000" fill="hold" nodeType="withEffect">
                                  <p:stCondLst>
                                    <p:cond delay="0"/>
                                  </p:stCondLst>
                                  <p:childTnLst>
                                    <p:animMotion origin="layout" path="M 1.66454E-6 2.40581E-6 L -0.31912 2.40581E-6 " pathEditMode="relative" rAng="0" ptsTypes="AA">
                                      <p:cBhvr>
                                        <p:cTn id="16" dur="800" spd="-100000" fill="hold"/>
                                        <p:tgtEl>
                                          <p:spTgt spid="53"/>
                                        </p:tgtEl>
                                        <p:attrNameLst>
                                          <p:attrName>ppt_x</p:attrName>
                                          <p:attrName>ppt_y</p:attrName>
                                        </p:attrNameLst>
                                      </p:cBhvr>
                                      <p:rCtr x="-15956" y="0"/>
                                    </p:animMotion>
                                  </p:childTnLst>
                                </p:cTn>
                              </p:par>
                            </p:childTnLst>
                          </p:cTn>
                        </p:par>
                        <p:par>
                          <p:cTn id="17" fill="hold">
                            <p:stCondLst>
                              <p:cond delay="800"/>
                            </p:stCondLst>
                            <p:childTnLst>
                              <p:par>
                                <p:cTn id="18" presetID="22" presetClass="entr" presetSubtype="8" fill="hold" nodeType="after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4"/>
                                        </p:tgtEl>
                                        <p:attrNameLst>
                                          <p:attrName>style.visibility</p:attrName>
                                        </p:attrNameLst>
                                      </p:cBhvr>
                                      <p:to>
                                        <p:strVal val="visible"/>
                                      </p:to>
                                    </p:set>
                                    <p:animEffect transition="in" filter="fade">
                                      <p:cBhvr>
                                        <p:cTn id="25" dur="800"/>
                                        <p:tgtEl>
                                          <p:spTgt spid="314"/>
                                        </p:tgtEl>
                                      </p:cBhvr>
                                    </p:animEffect>
                                  </p:childTnLst>
                                </p:cTn>
                              </p:par>
                              <p:par>
                                <p:cTn id="26" presetID="42" presetClass="path" presetSubtype="0" decel="100000" fill="hold" nodeType="withEffect">
                                  <p:stCondLst>
                                    <p:cond delay="0"/>
                                  </p:stCondLst>
                                  <p:childTnLst>
                                    <p:animMotion origin="layout" path="M -8.7567E-7 3.13663E-6 L -8.7567E-7 0.4251 " pathEditMode="relative" rAng="0" ptsTypes="AA">
                                      <p:cBhvr>
                                        <p:cTn id="27" dur="750" spd="-100000" fill="hold"/>
                                        <p:tgtEl>
                                          <p:spTgt spid="314"/>
                                        </p:tgtEl>
                                        <p:attrNameLst>
                                          <p:attrName>ppt_x</p:attrName>
                                          <p:attrName>ppt_y</p:attrName>
                                        </p:attrNameLst>
                                      </p:cBhvr>
                                      <p:rCtr x="0" y="21244"/>
                                    </p:animMotion>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800"/>
                                        <p:tgtEl>
                                          <p:spTgt spid="63"/>
                                        </p:tgtEl>
                                      </p:cBhvr>
                                    </p:animEffect>
                                  </p:childTnLst>
                                </p:cTn>
                              </p:par>
                              <p:par>
                                <p:cTn id="31" presetID="42" presetClass="path" presetSubtype="0" decel="100000" fill="hold" grpId="1" nodeType="withEffect">
                                  <p:stCondLst>
                                    <p:cond delay="0"/>
                                  </p:stCondLst>
                                  <p:childTnLst>
                                    <p:animMotion origin="layout" path="M -8.7567E-7 3.13663E-6 L -8.7567E-7 0.4251 " pathEditMode="relative" rAng="0" ptsTypes="AA">
                                      <p:cBhvr>
                                        <p:cTn id="32" dur="750" spd="-100000" fill="hold"/>
                                        <p:tgtEl>
                                          <p:spTgt spid="63"/>
                                        </p:tgtEl>
                                        <p:attrNameLst>
                                          <p:attrName>ppt_x</p:attrName>
                                          <p:attrName>ppt_y</p:attrName>
                                        </p:attrNameLst>
                                      </p:cBhvr>
                                      <p:rCtr x="0" y="21244"/>
                                    </p:animMotion>
                                  </p:childTnLst>
                                </p:cTn>
                              </p:par>
                            </p:childTnLst>
                          </p:cTn>
                        </p:par>
                        <p:par>
                          <p:cTn id="33" fill="hold">
                            <p:stCondLst>
                              <p:cond delay="800"/>
                            </p:stCondLst>
                            <p:childTnLst>
                              <p:par>
                                <p:cTn id="34" presetID="16" presetClass="entr" presetSubtype="42" fill="hold"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barn(outHorizontal)">
                                      <p:cBhvr>
                                        <p:cTn id="36" dur="500"/>
                                        <p:tgtEl>
                                          <p:spTgt spid="50"/>
                                        </p:tgtEl>
                                      </p:cBhvr>
                                    </p:animEffect>
                                  </p:childTnLst>
                                </p:cTn>
                              </p:par>
                            </p:childTnLst>
                          </p:cTn>
                        </p:par>
                        <p:par>
                          <p:cTn id="37" fill="hold">
                            <p:stCondLst>
                              <p:cond delay="1300"/>
                            </p:stCondLst>
                            <p:childTnLst>
                              <p:par>
                                <p:cTn id="38" presetID="16" presetClass="entr" presetSubtype="37" fill="hold" nodeType="after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barn(outVertical)">
                                      <p:cBhvr>
                                        <p:cTn id="40" dur="500"/>
                                        <p:tgtEl>
                                          <p:spTgt spid="46"/>
                                        </p:tgtEl>
                                      </p:cBhvr>
                                    </p:animEffect>
                                  </p:childTnLst>
                                </p:cTn>
                              </p:par>
                            </p:childTnLst>
                          </p:cTn>
                        </p:par>
                        <p:par>
                          <p:cTn id="41" fill="hold">
                            <p:stCondLst>
                              <p:cond delay="1800"/>
                            </p:stCondLst>
                            <p:childTnLst>
                              <p:par>
                                <p:cTn id="42" presetID="22" presetClass="entr" presetSubtype="4" fill="hold" nodeType="afterEffect">
                                  <p:stCondLst>
                                    <p:cond delay="0"/>
                                  </p:stCondLst>
                                  <p:childTnLst>
                                    <p:set>
                                      <p:cBhvr>
                                        <p:cTn id="43" dur="1" fill="hold">
                                          <p:stCondLst>
                                            <p:cond delay="0"/>
                                          </p:stCondLst>
                                        </p:cTn>
                                        <p:tgtEl>
                                          <p:spTgt spid="172"/>
                                        </p:tgtEl>
                                        <p:attrNameLst>
                                          <p:attrName>style.visibility</p:attrName>
                                        </p:attrNameLst>
                                      </p:cBhvr>
                                      <p:to>
                                        <p:strVal val="visible"/>
                                      </p:to>
                                    </p:set>
                                    <p:animEffect transition="in" filter="wipe(down)">
                                      <p:cBhvr>
                                        <p:cTn id="44" dur="750"/>
                                        <p:tgtEl>
                                          <p:spTgt spid="172"/>
                                        </p:tgtEl>
                                      </p:cBhvr>
                                    </p:animEffect>
                                  </p:childTnLst>
                                </p:cTn>
                              </p:par>
                              <p:par>
                                <p:cTn id="45" presetID="22" presetClass="entr" presetSubtype="1" fill="hold" nodeType="withEffect">
                                  <p:stCondLst>
                                    <p:cond delay="0"/>
                                  </p:stCondLst>
                                  <p:childTnLst>
                                    <p:set>
                                      <p:cBhvr>
                                        <p:cTn id="46" dur="1" fill="hold">
                                          <p:stCondLst>
                                            <p:cond delay="0"/>
                                          </p:stCondLst>
                                        </p:cTn>
                                        <p:tgtEl>
                                          <p:spTgt spid="171"/>
                                        </p:tgtEl>
                                        <p:attrNameLst>
                                          <p:attrName>style.visibility</p:attrName>
                                        </p:attrNameLst>
                                      </p:cBhvr>
                                      <p:to>
                                        <p:strVal val="visible"/>
                                      </p:to>
                                    </p:set>
                                    <p:animEffect transition="in" filter="wipe(up)">
                                      <p:cBhvr>
                                        <p:cTn id="47" dur="75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3" grpId="0"/>
      <p:bldP spid="6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018" y="382917"/>
            <a:ext cx="10326721" cy="689111"/>
          </a:xfrm>
        </p:spPr>
        <p:txBody>
          <a:bodyPr>
            <a:normAutofit fontScale="90000"/>
          </a:bodyPr>
          <a:lstStyle/>
          <a:p>
            <a:r>
              <a:rPr lang="en-US" dirty="0"/>
              <a:t>Connectivity options and hybrid offerings</a:t>
            </a:r>
          </a:p>
        </p:txBody>
      </p:sp>
      <p:sp>
        <p:nvSpPr>
          <p:cNvPr id="111" name="Rectangle 110" hidden="1"/>
          <p:cNvSpPr/>
          <p:nvPr/>
        </p:nvSpPr>
        <p:spPr bwMode="auto">
          <a:xfrm>
            <a:off x="3737530" y="5031641"/>
            <a:ext cx="3673929" cy="22983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3284" tIns="41643" rIns="83284" bIns="41643" numCol="1" rtlCol="0" anchor="ctr" anchorCtr="0" compatLnSpc="1">
            <a:prstTxWarp prst="textNoShape">
              <a:avLst/>
            </a:prstTxWarp>
          </a:bodyPr>
          <a:lstStyle/>
          <a:p>
            <a:pPr algn="ctr" defTabSz="832619" fontAlgn="base">
              <a:spcBef>
                <a:spcPct val="0"/>
              </a:spcBef>
              <a:spcAft>
                <a:spcPct val="0"/>
              </a:spcAft>
            </a:pPr>
            <a:endParaRPr lang="en-US" sz="2624" dirty="0">
              <a:gradFill>
                <a:gsLst>
                  <a:gs pos="0">
                    <a:srgbClr val="FFFFFF"/>
                  </a:gs>
                  <a:gs pos="100000">
                    <a:srgbClr val="FFFFFF"/>
                  </a:gs>
                </a:gsLst>
                <a:lin ang="5400000" scaled="0"/>
              </a:gradFill>
            </a:endParaRPr>
          </a:p>
        </p:txBody>
      </p:sp>
      <p:sp>
        <p:nvSpPr>
          <p:cNvPr id="108" name="Rectangle 14"/>
          <p:cNvSpPr/>
          <p:nvPr/>
        </p:nvSpPr>
        <p:spPr bwMode="auto">
          <a:xfrm>
            <a:off x="306511" y="1473393"/>
            <a:ext cx="1994648" cy="690555"/>
          </a:xfrm>
          <a:prstGeom prst="rect">
            <a:avLst/>
          </a:prstGeom>
          <a:solidFill>
            <a:schemeClr val="tx1">
              <a:lumMod val="50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3391" tIns="89619" rIns="89619" bIns="89619" numCol="1" rtlCol="0" anchor="t" anchorCtr="0" compatLnSpc="1">
            <a:prstTxWarp prst="textNoShape">
              <a:avLst/>
            </a:prstTxWarp>
          </a:bodyPr>
          <a:lstStyle/>
          <a:p>
            <a:pPr algn="ctr" defTabSz="1218346" fontAlgn="base">
              <a:spcBef>
                <a:spcPct val="0"/>
              </a:spcBef>
              <a:spcAft>
                <a:spcPct val="0"/>
              </a:spcAft>
            </a:pPr>
            <a:r>
              <a:rPr lang="en-US" sz="196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Cloud</a:t>
            </a:r>
          </a:p>
        </p:txBody>
      </p:sp>
      <p:sp>
        <p:nvSpPr>
          <p:cNvPr id="109" name="Rectangle 17"/>
          <p:cNvSpPr/>
          <p:nvPr/>
        </p:nvSpPr>
        <p:spPr bwMode="auto">
          <a:xfrm>
            <a:off x="5769233" y="1473393"/>
            <a:ext cx="1976993" cy="690555"/>
          </a:xfrm>
          <a:prstGeom prst="rect">
            <a:avLst/>
          </a:prstGeom>
          <a:solidFill>
            <a:schemeClr val="tx1">
              <a:lumMod val="50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3391" tIns="89619" rIns="89619" bIns="89619" numCol="1" rtlCol="0" anchor="t" anchorCtr="0" compatLnSpc="1">
            <a:prstTxWarp prst="textNoShape">
              <a:avLst/>
            </a:prstTxWarp>
          </a:bodyPr>
          <a:lstStyle/>
          <a:p>
            <a:pPr algn="ctr" defTabSz="1218346" fontAlgn="base">
              <a:spcBef>
                <a:spcPct val="0"/>
              </a:spcBef>
              <a:spcAft>
                <a:spcPct val="0"/>
              </a:spcAft>
            </a:pPr>
            <a:r>
              <a:rPr lang="en-US" sz="196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Customer</a:t>
            </a:r>
          </a:p>
        </p:txBody>
      </p:sp>
      <p:sp>
        <p:nvSpPr>
          <p:cNvPr id="110" name="Rectangle 109"/>
          <p:cNvSpPr/>
          <p:nvPr/>
        </p:nvSpPr>
        <p:spPr bwMode="auto">
          <a:xfrm>
            <a:off x="7779168" y="1473393"/>
            <a:ext cx="3461607" cy="690555"/>
          </a:xfrm>
          <a:prstGeom prst="rect">
            <a:avLst/>
          </a:prstGeom>
          <a:solidFill>
            <a:schemeClr val="tx1">
              <a:lumMod val="50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3391" tIns="89619" rIns="89619" bIns="89619" numCol="1" rtlCol="0" anchor="t" anchorCtr="0" compatLnSpc="1">
            <a:prstTxWarp prst="textNoShape">
              <a:avLst/>
            </a:prstTxWarp>
          </a:bodyPr>
          <a:lstStyle/>
          <a:p>
            <a:pPr defTabSz="1218346" fontAlgn="base">
              <a:spcBef>
                <a:spcPct val="0"/>
              </a:spcBef>
              <a:spcAft>
                <a:spcPct val="0"/>
              </a:spcAft>
            </a:pPr>
            <a:r>
              <a:rPr lang="en-US" sz="196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Segment and workloads</a:t>
            </a:r>
          </a:p>
        </p:txBody>
      </p:sp>
      <p:grpSp>
        <p:nvGrpSpPr>
          <p:cNvPr id="7" name="Group 6"/>
          <p:cNvGrpSpPr/>
          <p:nvPr/>
        </p:nvGrpSpPr>
        <p:grpSpPr>
          <a:xfrm>
            <a:off x="306510" y="4399796"/>
            <a:ext cx="10934262" cy="1204235"/>
            <a:chOff x="312738" y="4254537"/>
            <a:chExt cx="11156422" cy="1228702"/>
          </a:xfrm>
        </p:grpSpPr>
        <p:grpSp>
          <p:nvGrpSpPr>
            <p:cNvPr id="6" name="Group 5"/>
            <p:cNvGrpSpPr/>
            <p:nvPr/>
          </p:nvGrpSpPr>
          <p:grpSpPr>
            <a:xfrm>
              <a:off x="312738" y="4353320"/>
              <a:ext cx="11156422" cy="1100878"/>
              <a:chOff x="312738" y="4315336"/>
              <a:chExt cx="11156422" cy="1100878"/>
            </a:xfrm>
          </p:grpSpPr>
          <p:sp>
            <p:nvSpPr>
              <p:cNvPr id="50" name="Rectangle 49"/>
              <p:cNvSpPr/>
              <p:nvPr/>
            </p:nvSpPr>
            <p:spPr>
              <a:xfrm>
                <a:off x="312738" y="4315336"/>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2352" dirty="0">
                  <a:solidFill>
                    <a:srgbClr val="FFFFFF"/>
                  </a:solidFill>
                  <a:cs typeface="Segoe UI" panose="020B0502040204020203" pitchFamily="34" charset="0"/>
                </a:endParaRPr>
              </a:p>
            </p:txBody>
          </p:sp>
          <p:sp>
            <p:nvSpPr>
              <p:cNvPr id="53" name="Freeform 52"/>
              <p:cNvSpPr/>
              <p:nvPr/>
            </p:nvSpPr>
            <p:spPr>
              <a:xfrm rot="5400000">
                <a:off x="6341213" y="3839364"/>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2985945" tIns="37324" rIns="74645" bIns="37324" rtlCol="0" anchor="ctr"/>
              <a:lstStyle/>
              <a:p>
                <a:pPr marL="234866" indent="-234866" defTabSz="466477">
                  <a:lnSpc>
                    <a:spcPct val="90000"/>
                  </a:lnSpc>
                  <a:spcBef>
                    <a:spcPct val="20000"/>
                  </a:spcBef>
                  <a:buSzPct val="90000"/>
                  <a:buBlip>
                    <a:blip r:embed="rId3"/>
                  </a:buBlip>
                </a:pPr>
                <a:endParaRPr lang="en-US" sz="2352"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54" name="Freeform 53"/>
              <p:cNvSpPr/>
              <p:nvPr/>
            </p:nvSpPr>
            <p:spPr>
              <a:xfrm rot="5400000">
                <a:off x="788716" y="3839364"/>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3">
                  <a:lumMod val="75000"/>
                </a:schemeClr>
              </a:solidFill>
              <a:ln w="12700" cap="flat" cmpd="thickThin" algn="ctr">
                <a:noFill/>
                <a:prstDash val="solid"/>
              </a:ln>
              <a:effectLst/>
            </p:spPr>
            <p:txBody>
              <a:bodyPr lIns="2985945" tIns="37324" rIns="74645" bIns="37324" rtlCol="0" anchor="ctr"/>
              <a:lstStyle/>
              <a:p>
                <a:pPr marL="234866" indent="-234866" defTabSz="466477">
                  <a:lnSpc>
                    <a:spcPct val="90000"/>
                  </a:lnSpc>
                  <a:spcBef>
                    <a:spcPct val="20000"/>
                  </a:spcBef>
                  <a:buSzPct val="90000"/>
                  <a:buBlip>
                    <a:blip r:embed="rId3"/>
                  </a:buBlip>
                </a:pPr>
                <a:endParaRPr lang="en-US" sz="2352"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55" name="Group 54"/>
              <p:cNvGrpSpPr/>
              <p:nvPr/>
            </p:nvGrpSpPr>
            <p:grpSpPr>
              <a:xfrm>
                <a:off x="881372" y="4344939"/>
                <a:ext cx="549467" cy="750287"/>
                <a:chOff x="5293615" y="2178868"/>
                <a:chExt cx="1189325" cy="1488408"/>
              </a:xfrm>
            </p:grpSpPr>
            <p:pic>
              <p:nvPicPr>
                <p:cNvPr id="77" name="Picture 2"/>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78" name="Isosceles Triangle 77"/>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15" tIns="44808" rIns="89615" bIns="44808" numCol="1" rtlCol="0" anchor="ctr" anchorCtr="0" compatLnSpc="1">
                  <a:prstTxWarp prst="textNoShape">
                    <a:avLst/>
                  </a:prstTxWarp>
                </a:bodyPr>
                <a:lstStyle/>
                <a:p>
                  <a:pPr algn="ctr" defTabSz="559861">
                    <a:defRPr/>
                  </a:pPr>
                  <a:endParaRPr lang="en-US" sz="1372"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cxnSp>
            <p:nvCxnSpPr>
              <p:cNvPr id="70" name="Straight Connector 69"/>
              <p:cNvCxnSpPr/>
              <p:nvPr/>
            </p:nvCxnSpPr>
            <p:spPr>
              <a:xfrm flipH="1">
                <a:off x="2204323" y="4868888"/>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65437" y="4593996"/>
                <a:ext cx="2534410" cy="566285"/>
              </a:xfrm>
              <a:prstGeom prst="rect">
                <a:avLst/>
              </a:prstGeom>
            </p:spPr>
            <p:txBody>
              <a:bodyPr wrap="square" lIns="119466" tIns="59734" rIns="119466" bIns="59734">
                <a:spAutoFit/>
              </a:bodyPr>
              <a:lstStyle/>
              <a:p>
                <a:pPr algn="ctr" defTabSz="466555" fontAlgn="base">
                  <a:lnSpc>
                    <a:spcPct val="80000"/>
                  </a:lnSpc>
                </a:pPr>
                <a:r>
                  <a:rPr lang="en-US" sz="1764" dirty="0">
                    <a:solidFill>
                      <a:srgbClr val="FFFFFF"/>
                    </a:solidFill>
                    <a:effectLst>
                      <a:outerShdw blurRad="38100" dist="38100" dir="2700000" algn="tl">
                        <a:srgbClr val="000000">
                          <a:alpha val="43137"/>
                        </a:srgbClr>
                      </a:outerShdw>
                    </a:effectLst>
                    <a:cs typeface="Segoe UI" panose="020B0502040204020203" pitchFamily="34" charset="0"/>
                  </a:rPr>
                  <a:t>Secure site-to-site </a:t>
                </a:r>
              </a:p>
              <a:p>
                <a:pPr algn="ctr" defTabSz="466555" fontAlgn="base">
                  <a:lnSpc>
                    <a:spcPct val="80000"/>
                  </a:lnSpc>
                </a:pPr>
                <a:r>
                  <a:rPr lang="en-US" sz="1764" dirty="0">
                    <a:solidFill>
                      <a:srgbClr val="FFFFFF"/>
                    </a:solidFill>
                    <a:effectLst>
                      <a:outerShdw blurRad="38100" dist="38100" dir="2700000" algn="tl">
                        <a:srgbClr val="000000">
                          <a:alpha val="43137"/>
                        </a:srgbClr>
                      </a:outerShdw>
                    </a:effectLst>
                    <a:cs typeface="Segoe UI" panose="020B0502040204020203" pitchFamily="34" charset="0"/>
                  </a:rPr>
                  <a:t>VPN connectivity</a:t>
                </a:r>
              </a:p>
            </p:txBody>
          </p:sp>
          <p:cxnSp>
            <p:nvCxnSpPr>
              <p:cNvPr id="72" name="Straight Connector 71"/>
              <p:cNvCxnSpPr/>
              <p:nvPr/>
            </p:nvCxnSpPr>
            <p:spPr>
              <a:xfrm>
                <a:off x="5151437" y="4868888"/>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15" name="Rectangle 77"/>
              <p:cNvSpPr/>
              <p:nvPr/>
            </p:nvSpPr>
            <p:spPr>
              <a:xfrm>
                <a:off x="7937222" y="4317275"/>
                <a:ext cx="3208600" cy="689420"/>
              </a:xfrm>
              <a:prstGeom prst="rect">
                <a:avLst/>
              </a:prstGeom>
            </p:spPr>
            <p:txBody>
              <a:bodyPr wrap="square" lIns="179238" tIns="143391" rIns="179238" bIns="143391">
                <a:spAutoFit/>
              </a:bodyPr>
              <a:lstStyle/>
              <a:p>
                <a:pPr marL="168038" indent="-168038" defTabSz="466555" fontAlgn="base">
                  <a:lnSpc>
                    <a:spcPct val="80000"/>
                  </a:lnSpc>
                  <a:buFont typeface="Arial" pitchFamily="34" charset="0"/>
                  <a:buChar char="•"/>
                </a:pPr>
                <a:r>
                  <a:rPr lang="en-US" sz="1568" b="1" dirty="0">
                    <a:solidFill>
                      <a:srgbClr val="FFFFFF"/>
                    </a:solidFill>
                    <a:effectLst>
                      <a:outerShdw blurRad="38100" dist="38100" dir="2700000" algn="tl">
                        <a:srgbClr val="000000">
                          <a:alpha val="43137"/>
                        </a:srgbClr>
                      </a:outerShdw>
                    </a:effectLst>
                    <a:cs typeface="Segoe UI" panose="020B0502040204020203" pitchFamily="34" charset="0"/>
                  </a:rPr>
                  <a:t>SMB, Enterprises</a:t>
                </a:r>
              </a:p>
              <a:p>
                <a:pPr marL="168038" indent="-168038" defTabSz="466555" fontAlgn="base">
                  <a:lnSpc>
                    <a:spcPct val="80000"/>
                  </a:lnSpc>
                  <a:buFont typeface="Arial" pitchFamily="34" charset="0"/>
                  <a:buChar char="•"/>
                </a:pPr>
                <a:r>
                  <a:rPr lang="en-US" sz="1568" dirty="0">
                    <a:solidFill>
                      <a:srgbClr val="FFFFFF"/>
                    </a:solidFill>
                    <a:effectLst>
                      <a:outerShdw blurRad="38100" dist="38100" dir="2700000" algn="tl">
                        <a:srgbClr val="000000">
                          <a:alpha val="43137"/>
                        </a:srgbClr>
                      </a:outerShdw>
                    </a:effectLst>
                    <a:cs typeface="Segoe UI" panose="020B0502040204020203" pitchFamily="34" charset="0"/>
                  </a:rPr>
                  <a:t>Connect to Azure compute</a:t>
                </a:r>
              </a:p>
            </p:txBody>
          </p:sp>
          <p:sp>
            <p:nvSpPr>
              <p:cNvPr id="59" name="Freeform 539"/>
              <p:cNvSpPr>
                <a:spLocks noChangeAspect="1"/>
              </p:cNvSpPr>
              <p:nvPr/>
            </p:nvSpPr>
            <p:spPr bwMode="auto">
              <a:xfrm>
                <a:off x="1181338" y="489549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19" tIns="44810" rIns="89619" bIns="44810" numCol="1" anchor="t" anchorCtr="0" compatLnSpc="1">
                <a:prstTxWarp prst="textNoShape">
                  <a:avLst/>
                </a:prstTxWarp>
              </a:bodyPr>
              <a:lstStyle/>
              <a:p>
                <a:pPr defTabSz="913946"/>
                <a:endParaRPr lang="en-US" sz="2352">
                  <a:solidFill>
                    <a:srgbClr val="505050"/>
                  </a:solidFill>
                  <a:cs typeface="Segoe UI" panose="020B0502040204020203" pitchFamily="34" charset="0"/>
                </a:endParaRPr>
              </a:p>
            </p:txBody>
          </p:sp>
        </p:grpSp>
        <p:pic>
          <p:nvPicPr>
            <p:cNvPr id="67" name="Picture 2"/>
            <p:cNvPicPr>
              <a:picLocks noChangeAspect="1" noChangeArrowheads="1"/>
            </p:cNvPicPr>
            <p:nvPr/>
          </p:nvPicPr>
          <p:blipFill>
            <a:blip r:embed="rId4" cstate="print">
              <a:lum bright="100000" contrast="100000"/>
            </a:blip>
            <a:srcRect/>
            <a:stretch>
              <a:fillRect/>
            </a:stretch>
          </p:blipFill>
          <p:spPr bwMode="auto">
            <a:xfrm>
              <a:off x="6440934" y="4254537"/>
              <a:ext cx="1005739" cy="1228702"/>
            </a:xfrm>
            <a:prstGeom prst="rect">
              <a:avLst/>
            </a:prstGeom>
            <a:noFill/>
            <a:ln w="9525">
              <a:noFill/>
              <a:miter lim="800000"/>
              <a:headEnd/>
              <a:tailEnd/>
            </a:ln>
            <a:effectLst/>
          </p:spPr>
        </p:pic>
      </p:grpSp>
      <p:grpSp>
        <p:nvGrpSpPr>
          <p:cNvPr id="5" name="Group 4"/>
          <p:cNvGrpSpPr/>
          <p:nvPr/>
        </p:nvGrpSpPr>
        <p:grpSpPr>
          <a:xfrm>
            <a:off x="306510" y="3367622"/>
            <a:ext cx="10934262" cy="1105433"/>
            <a:chOff x="312738" y="3159809"/>
            <a:chExt cx="11156422" cy="1127893"/>
          </a:xfrm>
        </p:grpSpPr>
        <p:sp>
          <p:nvSpPr>
            <p:cNvPr id="51" name="Rectangle 50"/>
            <p:cNvSpPr/>
            <p:nvPr/>
          </p:nvSpPr>
          <p:spPr>
            <a:xfrm>
              <a:off x="312738" y="3159817"/>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2352" dirty="0">
                <a:solidFill>
                  <a:srgbClr val="FFFFFF"/>
                </a:solidFill>
                <a:cs typeface="Segoe UI" panose="020B0502040204020203" pitchFamily="34" charset="0"/>
              </a:endParaRPr>
            </a:p>
          </p:txBody>
        </p:sp>
        <p:grpSp>
          <p:nvGrpSpPr>
            <p:cNvPr id="95" name="Group 94"/>
            <p:cNvGrpSpPr/>
            <p:nvPr/>
          </p:nvGrpSpPr>
          <p:grpSpPr>
            <a:xfrm>
              <a:off x="312739" y="3159809"/>
              <a:ext cx="7604838" cy="1127893"/>
              <a:chOff x="2916922" y="5310943"/>
              <a:chExt cx="8816693" cy="980720"/>
            </a:xfrm>
          </p:grpSpPr>
          <p:sp>
            <p:nvSpPr>
              <p:cNvPr id="98" name="Freeform 97"/>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2985945" tIns="37324" rIns="74645" bIns="37324" rtlCol="0" anchor="ctr"/>
              <a:lstStyle/>
              <a:p>
                <a:pPr marL="234866" indent="-234866" defTabSz="466477">
                  <a:lnSpc>
                    <a:spcPct val="90000"/>
                  </a:lnSpc>
                  <a:spcBef>
                    <a:spcPct val="20000"/>
                  </a:spcBef>
                  <a:buSzPct val="90000"/>
                  <a:buBlip>
                    <a:blip r:embed="rId3"/>
                  </a:buBlip>
                </a:pPr>
                <a:endParaRPr lang="en-US" sz="2352"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01" name="Freeform 100"/>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3">
                  <a:lumMod val="75000"/>
                </a:schemeClr>
              </a:solidFill>
              <a:ln w="12700" cap="flat" cmpd="thickThin" algn="ctr">
                <a:noFill/>
                <a:prstDash val="solid"/>
              </a:ln>
              <a:effectLst/>
            </p:spPr>
            <p:txBody>
              <a:bodyPr lIns="2985945" tIns="37324" rIns="74645" bIns="37324" rtlCol="0" anchor="ctr"/>
              <a:lstStyle/>
              <a:p>
                <a:pPr marL="234866" indent="-234866" defTabSz="466477">
                  <a:lnSpc>
                    <a:spcPct val="90000"/>
                  </a:lnSpc>
                  <a:spcBef>
                    <a:spcPct val="20000"/>
                  </a:spcBef>
                  <a:buSzPct val="90000"/>
                  <a:buBlip>
                    <a:blip r:embed="rId3"/>
                  </a:buBlip>
                </a:pPr>
                <a:endParaRPr lang="en-US" sz="2352"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103" name="Picture 6" descr="\\magnum\Projects\Microsoft\Cloud Power FY12\Design\Icons\PNGs\Server_2.png"/>
              <p:cNvPicPr>
                <a:picLocks noChangeAspect="1" noChangeArrowheads="1"/>
              </p:cNvPicPr>
              <p:nvPr/>
            </p:nvPicPr>
            <p:blipFill>
              <a:blip r:embed="rId5" cstate="print">
                <a:lum bright="100000"/>
              </a:blip>
              <a:srcRect/>
              <a:stretch>
                <a:fillRect/>
              </a:stretch>
            </p:blipFill>
            <p:spPr bwMode="auto">
              <a:xfrm>
                <a:off x="10053562" y="5310943"/>
                <a:ext cx="980722" cy="980720"/>
              </a:xfrm>
              <a:prstGeom prst="rect">
                <a:avLst/>
              </a:prstGeom>
              <a:noFill/>
            </p:spPr>
          </p:pic>
          <p:sp>
            <p:nvSpPr>
              <p:cNvPr id="104" name="Rectangle 103"/>
              <p:cNvSpPr/>
              <p:nvPr/>
            </p:nvSpPr>
            <p:spPr>
              <a:xfrm>
                <a:off x="5853434" y="5535541"/>
                <a:ext cx="2938276" cy="492393"/>
              </a:xfrm>
              <a:prstGeom prst="rect">
                <a:avLst/>
              </a:prstGeom>
            </p:spPr>
            <p:txBody>
              <a:bodyPr wrap="square" lIns="119466" tIns="59734" rIns="119466" bIns="59734">
                <a:spAutoFit/>
              </a:bodyPr>
              <a:lstStyle/>
              <a:p>
                <a:pPr algn="ctr" defTabSz="466555" fontAlgn="base">
                  <a:lnSpc>
                    <a:spcPct val="80000"/>
                  </a:lnSpc>
                </a:pPr>
                <a:r>
                  <a:rPr lang="en-US" sz="1764" dirty="0">
                    <a:solidFill>
                      <a:srgbClr val="FFFFFF"/>
                    </a:solidFill>
                    <a:effectLst>
                      <a:outerShdw blurRad="38100" dist="38100" dir="2700000" algn="tl">
                        <a:srgbClr val="000000">
                          <a:alpha val="43137"/>
                        </a:srgbClr>
                      </a:outerShdw>
                    </a:effectLst>
                    <a:cs typeface="Segoe UI" panose="020B0502040204020203" pitchFamily="34" charset="0"/>
                  </a:rPr>
                  <a:t>Secure point-to-site connectivity</a:t>
                </a:r>
                <a:endParaRPr lang="en-US" sz="1176"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105" name="Straight Connector 104"/>
              <p:cNvCxnSpPr/>
              <p:nvPr/>
            </p:nvCxnSpPr>
            <p:spPr>
              <a:xfrm>
                <a:off x="8526682" y="5801304"/>
                <a:ext cx="1061437"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a:off x="5093172" y="5801304"/>
                <a:ext cx="110785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96" name="Picture 2"/>
            <p:cNvPicPr>
              <a:picLocks noChangeAspect="1" noChangeArrowheads="1"/>
            </p:cNvPicPr>
            <p:nvPr/>
          </p:nvPicPr>
          <p:blipFill>
            <a:blip r:embed="rId4" cstate="print">
              <a:lum bright="100000" contrast="100000"/>
            </a:blip>
            <a:srcRect/>
            <a:stretch>
              <a:fillRect/>
            </a:stretch>
          </p:blipFill>
          <p:spPr bwMode="auto">
            <a:xfrm>
              <a:off x="881372" y="3165974"/>
              <a:ext cx="544413" cy="544270"/>
            </a:xfrm>
            <a:prstGeom prst="rect">
              <a:avLst/>
            </a:prstGeom>
            <a:noFill/>
            <a:ln w="9525">
              <a:noFill/>
              <a:miter lim="800000"/>
              <a:headEnd/>
              <a:tailEnd/>
            </a:ln>
            <a:effectLst/>
          </p:spPr>
        </p:pic>
        <p:sp>
          <p:nvSpPr>
            <p:cNvPr id="97" name="Isosceles Triangle 96"/>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15" tIns="44808" rIns="89615" bIns="44808" numCol="1" rtlCol="0" anchor="ctr" anchorCtr="0" compatLnSpc="1">
              <a:prstTxWarp prst="textNoShape">
                <a:avLst/>
              </a:prstTxWarp>
            </a:bodyPr>
            <a:lstStyle/>
            <a:p>
              <a:pPr algn="ctr" defTabSz="559861">
                <a:defRPr/>
              </a:pPr>
              <a:endParaRPr lang="en-US" sz="1372"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14" name="Rectangle 77"/>
            <p:cNvSpPr/>
            <p:nvPr/>
          </p:nvSpPr>
          <p:spPr>
            <a:xfrm>
              <a:off x="7937222" y="3160484"/>
              <a:ext cx="2908832" cy="1083374"/>
            </a:xfrm>
            <a:prstGeom prst="rect">
              <a:avLst/>
            </a:prstGeom>
            <a:solidFill>
              <a:srgbClr val="0070C0"/>
            </a:solidFill>
          </p:spPr>
          <p:txBody>
            <a:bodyPr wrap="square" lIns="179238" tIns="143391" rIns="179238" bIns="143391">
              <a:spAutoFit/>
            </a:bodyPr>
            <a:lstStyle/>
            <a:p>
              <a:pPr marL="168038" indent="-168038" defTabSz="466555" fontAlgn="base">
                <a:lnSpc>
                  <a:spcPct val="80000"/>
                </a:lnSpc>
                <a:buFont typeface="Arial" pitchFamily="34" charset="0"/>
                <a:buChar char="•"/>
              </a:pPr>
              <a:r>
                <a:rPr lang="en-US" sz="1568" b="1" dirty="0">
                  <a:solidFill>
                    <a:srgbClr val="FFFFFF"/>
                  </a:solidFill>
                  <a:effectLst>
                    <a:outerShdw blurRad="38100" dist="38100" dir="2700000" algn="tl">
                      <a:srgbClr val="000000">
                        <a:alpha val="43137"/>
                      </a:srgbClr>
                    </a:outerShdw>
                  </a:effectLst>
                  <a:cs typeface="Segoe UI" panose="020B0502040204020203" pitchFamily="34" charset="0"/>
                </a:rPr>
                <a:t>Developers</a:t>
              </a:r>
            </a:p>
            <a:p>
              <a:pPr marL="168038" indent="-168038" defTabSz="466555" fontAlgn="base">
                <a:lnSpc>
                  <a:spcPct val="80000"/>
                </a:lnSpc>
                <a:buFont typeface="Arial" pitchFamily="34" charset="0"/>
                <a:buChar char="•"/>
              </a:pPr>
              <a:r>
                <a:rPr lang="en-US" sz="1568" dirty="0">
                  <a:solidFill>
                    <a:srgbClr val="FFFFFF"/>
                  </a:solidFill>
                  <a:effectLst>
                    <a:outerShdw blurRad="38100" dist="38100" dir="2700000" algn="tl">
                      <a:srgbClr val="000000">
                        <a:alpha val="43137"/>
                      </a:srgbClr>
                    </a:outerShdw>
                  </a:effectLst>
                  <a:cs typeface="Segoe UI" panose="020B0502040204020203" pitchFamily="34" charset="0"/>
                </a:rPr>
                <a:t>POC efforts</a:t>
              </a:r>
            </a:p>
            <a:p>
              <a:pPr marL="168038" indent="-168038" defTabSz="466555" fontAlgn="base">
                <a:lnSpc>
                  <a:spcPct val="80000"/>
                </a:lnSpc>
                <a:buFont typeface="Arial" pitchFamily="34" charset="0"/>
                <a:buChar char="•"/>
              </a:pPr>
              <a:r>
                <a:rPr lang="en-US" sz="1568" dirty="0">
                  <a:solidFill>
                    <a:srgbClr val="FFFFFF"/>
                  </a:solidFill>
                  <a:effectLst>
                    <a:outerShdw blurRad="38100" dist="38100" dir="2700000" algn="tl">
                      <a:srgbClr val="000000">
                        <a:alpha val="43137"/>
                      </a:srgbClr>
                    </a:outerShdw>
                  </a:effectLst>
                  <a:cs typeface="Segoe UI" panose="020B0502040204020203" pitchFamily="34" charset="0"/>
                </a:rPr>
                <a:t>Small-scale deployments</a:t>
              </a:r>
            </a:p>
            <a:p>
              <a:pPr marL="168038" indent="-168038" defTabSz="466555" fontAlgn="base">
                <a:lnSpc>
                  <a:spcPct val="80000"/>
                </a:lnSpc>
                <a:buFont typeface="Arial" pitchFamily="34" charset="0"/>
                <a:buChar char="•"/>
              </a:pPr>
              <a:r>
                <a:rPr lang="en-US" sz="1568"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57" name="Freeform 539"/>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19" tIns="44810" rIns="89619" bIns="44810" numCol="1" anchor="t" anchorCtr="0" compatLnSpc="1">
              <a:prstTxWarp prst="textNoShape">
                <a:avLst/>
              </a:prstTxWarp>
            </a:bodyPr>
            <a:lstStyle/>
            <a:p>
              <a:pPr defTabSz="913946"/>
              <a:endParaRPr lang="en-US" sz="2352">
                <a:solidFill>
                  <a:srgbClr val="505050"/>
                </a:solidFill>
                <a:cs typeface="Segoe UI" panose="020B0502040204020203" pitchFamily="34" charset="0"/>
              </a:endParaRPr>
            </a:p>
          </p:txBody>
        </p:sp>
      </p:grpSp>
      <p:grpSp>
        <p:nvGrpSpPr>
          <p:cNvPr id="3" name="Group 2"/>
          <p:cNvGrpSpPr/>
          <p:nvPr/>
        </p:nvGrpSpPr>
        <p:grpSpPr>
          <a:xfrm>
            <a:off x="306510" y="5599124"/>
            <a:ext cx="10934262" cy="1195146"/>
            <a:chOff x="312738" y="4914899"/>
            <a:chExt cx="11156422" cy="1219429"/>
          </a:xfrm>
        </p:grpSpPr>
        <p:sp>
          <p:nvSpPr>
            <p:cNvPr id="45" name="Rectangle 44"/>
            <p:cNvSpPr/>
            <p:nvPr/>
          </p:nvSpPr>
          <p:spPr>
            <a:xfrm>
              <a:off x="312738" y="4977547"/>
              <a:ext cx="11156422" cy="1089275"/>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2352" dirty="0">
                <a:ln w="76200">
                  <a:solidFill>
                    <a:srgbClr val="505050"/>
                  </a:solidFill>
                </a:ln>
                <a:solidFill>
                  <a:srgbClr val="EFEFEF"/>
                </a:solidFill>
                <a:cs typeface="Segoe UI" panose="020B0502040204020203" pitchFamily="34" charset="0"/>
              </a:endParaRPr>
            </a:p>
          </p:txBody>
        </p:sp>
        <p:sp>
          <p:nvSpPr>
            <p:cNvPr id="46" name="Freeform 45"/>
            <p:cNvSpPr/>
            <p:nvPr/>
          </p:nvSpPr>
          <p:spPr>
            <a:xfrm rot="5400000">
              <a:off x="6349478" y="4492820"/>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2985945" tIns="37324" rIns="74645" bIns="37324" rtlCol="0" anchor="ctr"/>
            <a:lstStyle/>
            <a:p>
              <a:pPr marL="234866" indent="-234866" defTabSz="466477">
                <a:lnSpc>
                  <a:spcPct val="90000"/>
                </a:lnSpc>
                <a:spcBef>
                  <a:spcPct val="20000"/>
                </a:spcBef>
                <a:buSzPct val="90000"/>
                <a:buBlip>
                  <a:blip r:embed="rId3"/>
                </a:buBlip>
              </a:pPr>
              <a:endParaRPr lang="en-US" sz="2352"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47" name="Freeform 46"/>
            <p:cNvSpPr/>
            <p:nvPr/>
          </p:nvSpPr>
          <p:spPr>
            <a:xfrm rot="5400000">
              <a:off x="796981" y="4492820"/>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3">
                <a:lumMod val="75000"/>
              </a:schemeClr>
            </a:solidFill>
            <a:ln w="12700" cap="flat" cmpd="thickThin" algn="ctr">
              <a:noFill/>
              <a:prstDash val="solid"/>
            </a:ln>
            <a:effectLst/>
          </p:spPr>
          <p:txBody>
            <a:bodyPr lIns="2985945" tIns="37324" rIns="74645" bIns="37324" rtlCol="0" anchor="ctr"/>
            <a:lstStyle/>
            <a:p>
              <a:pPr marL="234866" indent="-234866" defTabSz="466477">
                <a:lnSpc>
                  <a:spcPct val="90000"/>
                </a:lnSpc>
                <a:spcBef>
                  <a:spcPct val="20000"/>
                </a:spcBef>
                <a:buSzPct val="90000"/>
                <a:buBlip>
                  <a:blip r:embed="rId3"/>
                </a:buBlip>
              </a:pPr>
              <a:endParaRPr lang="en-US" sz="2352"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48" name="Group 47"/>
            <p:cNvGrpSpPr/>
            <p:nvPr/>
          </p:nvGrpSpPr>
          <p:grpSpPr>
            <a:xfrm>
              <a:off x="881372" y="5053813"/>
              <a:ext cx="549467" cy="750287"/>
              <a:chOff x="5293615" y="2293499"/>
              <a:chExt cx="1189325" cy="1488408"/>
            </a:xfrm>
          </p:grpSpPr>
          <p:pic>
            <p:nvPicPr>
              <p:cNvPr id="52" name="Picture 2"/>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58" name="Isosceles Triangle 57"/>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15" tIns="44808" rIns="89615" bIns="44808" numCol="1" rtlCol="0" anchor="ctr" anchorCtr="0" compatLnSpc="1">
                <a:prstTxWarp prst="textNoShape">
                  <a:avLst/>
                </a:prstTxWarp>
              </a:bodyPr>
              <a:lstStyle/>
              <a:p>
                <a:pPr algn="ctr" defTabSz="559861">
                  <a:defRPr/>
                </a:pPr>
                <a:endParaRPr lang="en-US" sz="1372"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pic>
          <p:nvPicPr>
            <p:cNvPr id="61" name="Picture 2"/>
            <p:cNvPicPr>
              <a:picLocks noChangeAspect="1" noChangeArrowheads="1"/>
            </p:cNvPicPr>
            <p:nvPr/>
          </p:nvPicPr>
          <p:blipFill>
            <a:blip r:embed="rId4" cstate="print">
              <a:lum bright="100000" contrast="100000"/>
            </a:blip>
            <a:srcRect/>
            <a:stretch>
              <a:fillRect/>
            </a:stretch>
          </p:blipFill>
          <p:spPr bwMode="auto">
            <a:xfrm>
              <a:off x="6440934" y="4914899"/>
              <a:ext cx="1005739" cy="1219429"/>
            </a:xfrm>
            <a:prstGeom prst="rect">
              <a:avLst/>
            </a:prstGeom>
            <a:noFill/>
            <a:ln w="9525">
              <a:noFill/>
              <a:miter lim="800000"/>
              <a:headEnd/>
              <a:tailEnd/>
            </a:ln>
            <a:effectLst/>
          </p:spPr>
        </p:pic>
        <p:cxnSp>
          <p:nvCxnSpPr>
            <p:cNvPr id="62" name="Straight Connector 61"/>
            <p:cNvCxnSpPr/>
            <p:nvPr/>
          </p:nvCxnSpPr>
          <p:spPr>
            <a:xfrm flipH="1">
              <a:off x="2204323" y="5519978"/>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2865437" y="5249862"/>
              <a:ext cx="2543503" cy="566285"/>
            </a:xfrm>
            <a:prstGeom prst="rect">
              <a:avLst/>
            </a:prstGeom>
          </p:spPr>
          <p:txBody>
            <a:bodyPr wrap="square" lIns="119466" tIns="59734" rIns="119466" bIns="59734">
              <a:spAutoFit/>
            </a:bodyPr>
            <a:lstStyle/>
            <a:p>
              <a:pPr algn="ctr" defTabSz="466555" fontAlgn="base">
                <a:lnSpc>
                  <a:spcPct val="80000"/>
                </a:lnSpc>
              </a:pPr>
              <a:r>
                <a:rPr lang="en-US" sz="1764" dirty="0" err="1">
                  <a:solidFill>
                    <a:srgbClr val="FFFFFF"/>
                  </a:solidFill>
                  <a:effectLst>
                    <a:outerShdw blurRad="38100" dist="38100" dir="2700000" algn="tl">
                      <a:srgbClr val="000000">
                        <a:alpha val="43137"/>
                      </a:srgbClr>
                    </a:outerShdw>
                  </a:effectLst>
                  <a:cs typeface="Segoe UI" panose="020B0502040204020203" pitchFamily="34" charset="0"/>
                </a:rPr>
                <a:t>ExpressRoute</a:t>
              </a:r>
              <a:r>
                <a:rPr lang="en-US" sz="1764" dirty="0">
                  <a:solidFill>
                    <a:srgbClr val="FFFFFF"/>
                  </a:solidFill>
                  <a:effectLst>
                    <a:outerShdw blurRad="38100" dist="38100" dir="2700000" algn="tl">
                      <a:srgbClr val="000000">
                        <a:alpha val="43137"/>
                      </a:srgbClr>
                    </a:outerShdw>
                  </a:effectLst>
                  <a:cs typeface="Segoe UI" panose="020B0502040204020203" pitchFamily="34" charset="0"/>
                </a:rPr>
                <a:t> private connectivity</a:t>
              </a:r>
            </a:p>
          </p:txBody>
        </p:sp>
        <p:cxnSp>
          <p:nvCxnSpPr>
            <p:cNvPr id="64" name="Straight Connector 63"/>
            <p:cNvCxnSpPr/>
            <p:nvPr/>
          </p:nvCxnSpPr>
          <p:spPr>
            <a:xfrm>
              <a:off x="5151437" y="5519978"/>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65" name="Rectangle 77"/>
            <p:cNvSpPr/>
            <p:nvPr/>
          </p:nvSpPr>
          <p:spPr>
            <a:xfrm>
              <a:off x="7937222" y="4977545"/>
              <a:ext cx="3260024" cy="1083374"/>
            </a:xfrm>
            <a:prstGeom prst="rect">
              <a:avLst/>
            </a:prstGeom>
          </p:spPr>
          <p:txBody>
            <a:bodyPr wrap="square" lIns="179238" tIns="143391" rIns="179238" bIns="143391">
              <a:spAutoFit/>
            </a:bodyPr>
            <a:lstStyle/>
            <a:p>
              <a:pPr marL="168038" indent="-168038" defTabSz="466555" fontAlgn="base">
                <a:lnSpc>
                  <a:spcPct val="80000"/>
                </a:lnSpc>
                <a:buFont typeface="Arial" pitchFamily="34" charset="0"/>
                <a:buChar char="•"/>
              </a:pPr>
              <a:r>
                <a:rPr lang="en-US" sz="1568" b="1" dirty="0">
                  <a:solidFill>
                    <a:srgbClr val="FFFFFF"/>
                  </a:solidFill>
                  <a:effectLst>
                    <a:outerShdw blurRad="38100" dist="38100" dir="2700000" algn="tl">
                      <a:srgbClr val="000000">
                        <a:alpha val="43137"/>
                      </a:srgbClr>
                    </a:outerShdw>
                  </a:effectLst>
                  <a:cs typeface="Segoe UI" panose="020B0502040204020203" pitchFamily="34" charset="0"/>
                </a:rPr>
                <a:t>SMB &amp; Enterprises</a:t>
              </a:r>
            </a:p>
            <a:p>
              <a:pPr marL="168038" indent="-168038" defTabSz="466555" fontAlgn="base">
                <a:lnSpc>
                  <a:spcPct val="80000"/>
                </a:lnSpc>
                <a:buFont typeface="Arial" pitchFamily="34" charset="0"/>
                <a:buChar char="•"/>
              </a:pPr>
              <a:r>
                <a:rPr lang="en-US" sz="1568" dirty="0">
                  <a:solidFill>
                    <a:srgbClr val="FFFFFF"/>
                  </a:solidFill>
                  <a:effectLst>
                    <a:outerShdw blurRad="38100" dist="38100" dir="2700000" algn="tl">
                      <a:srgbClr val="000000">
                        <a:alpha val="43137"/>
                      </a:srgbClr>
                    </a:outerShdw>
                  </a:effectLst>
                  <a:cs typeface="Segoe UI" panose="020B0502040204020203" pitchFamily="34" charset="0"/>
                </a:rPr>
                <a:t>Mission-critical workloads</a:t>
              </a:r>
            </a:p>
            <a:p>
              <a:pPr marL="168038" indent="-168038" defTabSz="466555" fontAlgn="base">
                <a:lnSpc>
                  <a:spcPct val="80000"/>
                </a:lnSpc>
                <a:buFont typeface="Arial" pitchFamily="34" charset="0"/>
                <a:buChar char="•"/>
              </a:pPr>
              <a:r>
                <a:rPr lang="en-US" sz="1568" dirty="0">
                  <a:solidFill>
                    <a:srgbClr val="FFFFFF"/>
                  </a:solidFill>
                  <a:effectLst>
                    <a:outerShdw blurRad="38100" dist="38100" dir="2700000" algn="tl">
                      <a:srgbClr val="000000">
                        <a:alpha val="43137"/>
                      </a:srgbClr>
                    </a:outerShdw>
                  </a:effectLst>
                  <a:cs typeface="Segoe UI" panose="020B0502040204020203" pitchFamily="34" charset="0"/>
                </a:rPr>
                <a:t>Backup/DR, media, HPC</a:t>
              </a:r>
            </a:p>
            <a:p>
              <a:pPr marL="168038" indent="-168038" defTabSz="466555" fontAlgn="base">
                <a:lnSpc>
                  <a:spcPct val="80000"/>
                </a:lnSpc>
                <a:buFont typeface="Arial" pitchFamily="34" charset="0"/>
                <a:buChar char="•"/>
              </a:pPr>
              <a:r>
                <a:rPr lang="en-US" sz="1568" dirty="0">
                  <a:solidFill>
                    <a:srgbClr val="FFFFFF"/>
                  </a:solidFill>
                  <a:effectLst>
                    <a:outerShdw blurRad="38100" dist="38100" dir="2700000" algn="tl">
                      <a:srgbClr val="000000">
                        <a:alpha val="43137"/>
                      </a:srgbClr>
                    </a:outerShdw>
                  </a:effectLst>
                  <a:cs typeface="Segoe UI" panose="020B0502040204020203" pitchFamily="34" charset="0"/>
                </a:rPr>
                <a:t>Connect to all Azure services</a:t>
              </a:r>
            </a:p>
          </p:txBody>
        </p:sp>
        <p:sp>
          <p:nvSpPr>
            <p:cNvPr id="66" name="Rectangle 65"/>
            <p:cNvSpPr/>
            <p:nvPr/>
          </p:nvSpPr>
          <p:spPr bwMode="auto">
            <a:xfrm>
              <a:off x="312738" y="4977545"/>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2744" spc="-49" dirty="0">
                <a:gradFill>
                  <a:gsLst>
                    <a:gs pos="1250">
                      <a:srgbClr val="EFEFEF"/>
                    </a:gs>
                    <a:gs pos="10417">
                      <a:srgbClr val="EFEFEF"/>
                    </a:gs>
                  </a:gsLst>
                  <a:lin ang="5400000" scaled="0"/>
                </a:gradFill>
                <a:cs typeface="Segoe UI" panose="020B0502040204020203" pitchFamily="34" charset="0"/>
              </a:endParaRPr>
            </a:p>
          </p:txBody>
        </p:sp>
        <p:sp>
          <p:nvSpPr>
            <p:cNvPr id="68" name="Freeform 539"/>
            <p:cNvSpPr>
              <a:spLocks noChangeAspect="1"/>
            </p:cNvSpPr>
            <p:nvPr/>
          </p:nvSpPr>
          <p:spPr bwMode="auto">
            <a:xfrm>
              <a:off x="1181338" y="5608663"/>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19" tIns="44810" rIns="89619" bIns="44810" numCol="1" anchor="t" anchorCtr="0" compatLnSpc="1">
              <a:prstTxWarp prst="textNoShape">
                <a:avLst/>
              </a:prstTxWarp>
            </a:bodyPr>
            <a:lstStyle/>
            <a:p>
              <a:pPr defTabSz="913946"/>
              <a:endParaRPr lang="en-US" sz="2352">
                <a:solidFill>
                  <a:srgbClr val="505050"/>
                </a:solidFill>
                <a:cs typeface="Segoe UI" panose="020B0502040204020203" pitchFamily="34" charset="0"/>
              </a:endParaRPr>
            </a:p>
          </p:txBody>
        </p:sp>
      </p:grpSp>
      <p:grpSp>
        <p:nvGrpSpPr>
          <p:cNvPr id="4" name="Group 3"/>
          <p:cNvGrpSpPr/>
          <p:nvPr/>
        </p:nvGrpSpPr>
        <p:grpSpPr>
          <a:xfrm>
            <a:off x="313250" y="2238632"/>
            <a:ext cx="10934262" cy="1105433"/>
            <a:chOff x="319615" y="1973262"/>
            <a:chExt cx="11156422" cy="1127893"/>
          </a:xfrm>
        </p:grpSpPr>
        <p:sp>
          <p:nvSpPr>
            <p:cNvPr id="49" name="Rectangle 48"/>
            <p:cNvSpPr/>
            <p:nvPr/>
          </p:nvSpPr>
          <p:spPr>
            <a:xfrm>
              <a:off x="319615" y="1973270"/>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2352" dirty="0">
                <a:solidFill>
                  <a:srgbClr val="FFFFFF"/>
                </a:solidFill>
                <a:cs typeface="Segoe UI" panose="020B0502040204020203" pitchFamily="34" charset="0"/>
              </a:endParaRPr>
            </a:p>
          </p:txBody>
        </p:sp>
        <p:grpSp>
          <p:nvGrpSpPr>
            <p:cNvPr id="56" name="Group 55"/>
            <p:cNvGrpSpPr/>
            <p:nvPr/>
          </p:nvGrpSpPr>
          <p:grpSpPr>
            <a:xfrm>
              <a:off x="319616" y="1973262"/>
              <a:ext cx="7604838" cy="1127893"/>
              <a:chOff x="2916922" y="5310943"/>
              <a:chExt cx="8816693" cy="980720"/>
            </a:xfrm>
          </p:grpSpPr>
          <p:sp>
            <p:nvSpPr>
              <p:cNvPr id="60" name="Freeform 59"/>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2985945" tIns="37324" rIns="74645" bIns="37324" rtlCol="0" anchor="ctr"/>
              <a:lstStyle/>
              <a:p>
                <a:pPr marL="234866" indent="-234866" defTabSz="466477">
                  <a:lnSpc>
                    <a:spcPct val="90000"/>
                  </a:lnSpc>
                  <a:spcBef>
                    <a:spcPct val="20000"/>
                  </a:spcBef>
                  <a:buSzPct val="90000"/>
                  <a:buBlip>
                    <a:blip r:embed="rId3"/>
                  </a:buBlip>
                </a:pPr>
                <a:endParaRPr lang="en-US" sz="2352"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69" name="Freeform 68"/>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3">
                  <a:lumMod val="75000"/>
                </a:schemeClr>
              </a:solidFill>
              <a:ln w="12700" cap="flat" cmpd="thickThin" algn="ctr">
                <a:noFill/>
                <a:prstDash val="solid"/>
              </a:ln>
              <a:effectLst/>
            </p:spPr>
            <p:txBody>
              <a:bodyPr lIns="2985945" tIns="37324" rIns="74645" bIns="37324" rtlCol="0" anchor="ctr"/>
              <a:lstStyle/>
              <a:p>
                <a:pPr marL="234866" indent="-234866" defTabSz="466477">
                  <a:lnSpc>
                    <a:spcPct val="90000"/>
                  </a:lnSpc>
                  <a:spcBef>
                    <a:spcPct val="20000"/>
                  </a:spcBef>
                  <a:buSzPct val="90000"/>
                  <a:buBlip>
                    <a:blip r:embed="rId3"/>
                  </a:buBlip>
                </a:pPr>
                <a:endParaRPr lang="en-US" sz="2352"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73" name="Picture 6" descr="\\magnum\Projects\Microsoft\Cloud Power FY12\Design\Icons\PNGs\Server_2.png"/>
              <p:cNvPicPr>
                <a:picLocks noChangeAspect="1" noChangeArrowheads="1"/>
              </p:cNvPicPr>
              <p:nvPr/>
            </p:nvPicPr>
            <p:blipFill>
              <a:blip r:embed="rId5" cstate="print">
                <a:lum bright="100000"/>
              </a:blip>
              <a:srcRect/>
              <a:stretch>
                <a:fillRect/>
              </a:stretch>
            </p:blipFill>
            <p:spPr bwMode="auto">
              <a:xfrm>
                <a:off x="10053562" y="5310943"/>
                <a:ext cx="980722" cy="980720"/>
              </a:xfrm>
              <a:prstGeom prst="rect">
                <a:avLst/>
              </a:prstGeom>
              <a:noFill/>
            </p:spPr>
          </p:pic>
          <p:sp>
            <p:nvSpPr>
              <p:cNvPr id="74" name="Rectangle 73"/>
              <p:cNvSpPr/>
              <p:nvPr/>
            </p:nvSpPr>
            <p:spPr>
              <a:xfrm>
                <a:off x="5853434" y="5708485"/>
                <a:ext cx="2938276" cy="299710"/>
              </a:xfrm>
              <a:prstGeom prst="rect">
                <a:avLst/>
              </a:prstGeom>
            </p:spPr>
            <p:txBody>
              <a:bodyPr wrap="square" lIns="119466" tIns="59734" rIns="119466" bIns="59734">
                <a:spAutoFit/>
              </a:bodyPr>
              <a:lstStyle/>
              <a:p>
                <a:pPr algn="ctr" defTabSz="466555" fontAlgn="base">
                  <a:lnSpc>
                    <a:spcPct val="80000"/>
                  </a:lnSpc>
                </a:pPr>
                <a:r>
                  <a:rPr lang="en-US" sz="1764" dirty="0">
                    <a:solidFill>
                      <a:srgbClr val="FFFFFF"/>
                    </a:solidFill>
                    <a:effectLst>
                      <a:outerShdw blurRad="38100" dist="38100" dir="2700000" algn="tl">
                        <a:srgbClr val="000000">
                          <a:alpha val="43137"/>
                        </a:srgbClr>
                      </a:outerShdw>
                    </a:effectLst>
                    <a:cs typeface="Segoe UI" panose="020B0502040204020203" pitchFamily="34" charset="0"/>
                  </a:rPr>
                  <a:t>Internet connectivity</a:t>
                </a:r>
                <a:endParaRPr lang="en-US" sz="1176"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75" name="Straight Connector 74"/>
              <p:cNvCxnSpPr/>
              <p:nvPr/>
            </p:nvCxnSpPr>
            <p:spPr>
              <a:xfrm>
                <a:off x="8526682" y="5801304"/>
                <a:ext cx="1061437"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5093172" y="5801304"/>
                <a:ext cx="110785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79" name="Picture 2"/>
            <p:cNvPicPr>
              <a:picLocks noChangeAspect="1" noChangeArrowheads="1"/>
            </p:cNvPicPr>
            <p:nvPr/>
          </p:nvPicPr>
          <p:blipFill>
            <a:blip r:embed="rId4" cstate="print">
              <a:lum bright="100000" contrast="100000"/>
            </a:blip>
            <a:srcRect/>
            <a:stretch>
              <a:fillRect/>
            </a:stretch>
          </p:blipFill>
          <p:spPr bwMode="auto">
            <a:xfrm>
              <a:off x="888249" y="1979427"/>
              <a:ext cx="544413" cy="544270"/>
            </a:xfrm>
            <a:prstGeom prst="rect">
              <a:avLst/>
            </a:prstGeom>
            <a:noFill/>
            <a:ln w="9525">
              <a:noFill/>
              <a:miter lim="800000"/>
              <a:headEnd/>
              <a:tailEnd/>
            </a:ln>
            <a:effectLst/>
          </p:spPr>
        </p:pic>
        <p:sp>
          <p:nvSpPr>
            <p:cNvPr id="80" name="Isosceles Triangle 79"/>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15" tIns="44808" rIns="89615" bIns="44808" numCol="1" rtlCol="0" anchor="ctr" anchorCtr="0" compatLnSpc="1">
              <a:prstTxWarp prst="textNoShape">
                <a:avLst/>
              </a:prstTxWarp>
            </a:bodyPr>
            <a:lstStyle/>
            <a:p>
              <a:pPr algn="ctr" defTabSz="559861">
                <a:defRPr/>
              </a:pPr>
              <a:endParaRPr lang="en-US" sz="1372"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81" name="Rectangle 77"/>
            <p:cNvSpPr/>
            <p:nvPr/>
          </p:nvSpPr>
          <p:spPr>
            <a:xfrm>
              <a:off x="7944098" y="1973937"/>
              <a:ext cx="3473635" cy="1083374"/>
            </a:xfrm>
            <a:prstGeom prst="rect">
              <a:avLst/>
            </a:prstGeom>
            <a:solidFill>
              <a:srgbClr val="0070C0"/>
            </a:solidFill>
          </p:spPr>
          <p:txBody>
            <a:bodyPr wrap="square" lIns="179238" tIns="143391" rIns="179238" bIns="143391">
              <a:spAutoFit/>
            </a:bodyPr>
            <a:lstStyle/>
            <a:p>
              <a:pPr marL="168038" indent="-168038" defTabSz="466555" fontAlgn="base">
                <a:lnSpc>
                  <a:spcPct val="80000"/>
                </a:lnSpc>
                <a:buFont typeface="Arial" pitchFamily="34" charset="0"/>
                <a:buChar char="•"/>
              </a:pPr>
              <a:r>
                <a:rPr lang="en-US" sz="1568" b="1" dirty="0">
                  <a:solidFill>
                    <a:srgbClr val="FFFFFF"/>
                  </a:solidFill>
                  <a:effectLst>
                    <a:outerShdw blurRad="38100" dist="38100" dir="2700000" algn="tl">
                      <a:srgbClr val="000000">
                        <a:alpha val="43137"/>
                      </a:srgbClr>
                    </a:outerShdw>
                  </a:effectLst>
                  <a:cs typeface="Segoe UI" panose="020B0502040204020203" pitchFamily="34" charset="0"/>
                </a:rPr>
                <a:t>Consumers</a:t>
              </a:r>
            </a:p>
            <a:p>
              <a:pPr marL="168038" indent="-168038" defTabSz="466555" fontAlgn="base">
                <a:lnSpc>
                  <a:spcPct val="80000"/>
                </a:lnSpc>
                <a:buFont typeface="Arial" pitchFamily="34" charset="0"/>
                <a:buChar char="•"/>
              </a:pPr>
              <a:r>
                <a:rPr lang="en-US" sz="1568" dirty="0">
                  <a:solidFill>
                    <a:srgbClr val="FFFFFF"/>
                  </a:solidFill>
                  <a:effectLst>
                    <a:outerShdw blurRad="38100" dist="38100" dir="2700000" algn="tl">
                      <a:srgbClr val="000000">
                        <a:alpha val="43137"/>
                      </a:srgbClr>
                    </a:outerShdw>
                  </a:effectLst>
                  <a:cs typeface="Segoe UI" panose="020B0502040204020203" pitchFamily="34" charset="0"/>
                </a:rPr>
                <a:t>Access over public IP</a:t>
              </a:r>
            </a:p>
            <a:p>
              <a:pPr marL="168038" indent="-168038" defTabSz="466555" fontAlgn="base">
                <a:lnSpc>
                  <a:spcPct val="80000"/>
                </a:lnSpc>
                <a:buFont typeface="Arial" pitchFamily="34" charset="0"/>
                <a:buChar char="•"/>
              </a:pPr>
              <a:r>
                <a:rPr lang="en-US" sz="1568" dirty="0">
                  <a:solidFill>
                    <a:srgbClr val="FFFFFF"/>
                  </a:solidFill>
                  <a:effectLst>
                    <a:outerShdw blurRad="38100" dist="38100" dir="2700000" algn="tl">
                      <a:srgbClr val="000000">
                        <a:alpha val="43137"/>
                      </a:srgbClr>
                    </a:outerShdw>
                  </a:effectLst>
                  <a:cs typeface="Segoe UI" panose="020B0502040204020203" pitchFamily="34" charset="0"/>
                </a:rPr>
                <a:t>DNS resolution</a:t>
              </a:r>
            </a:p>
            <a:p>
              <a:pPr marL="168038" indent="-168038" defTabSz="466555" fontAlgn="base">
                <a:lnSpc>
                  <a:spcPct val="80000"/>
                </a:lnSpc>
                <a:buFont typeface="Arial" pitchFamily="34" charset="0"/>
                <a:buChar char="•"/>
              </a:pPr>
              <a:r>
                <a:rPr lang="en-US" sz="1568"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82" name="Freeform 539"/>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19" tIns="44810" rIns="89619" bIns="44810" numCol="1" anchor="t" anchorCtr="0" compatLnSpc="1">
              <a:prstTxWarp prst="textNoShape">
                <a:avLst/>
              </a:prstTxWarp>
            </a:bodyPr>
            <a:lstStyle/>
            <a:p>
              <a:pPr defTabSz="913946"/>
              <a:endParaRPr lang="en-US" sz="2352">
                <a:solidFill>
                  <a:srgbClr val="505050"/>
                </a:solidFill>
                <a:cs typeface="Segoe UI" panose="020B0502040204020203" pitchFamily="34" charset="0"/>
              </a:endParaRPr>
            </a:p>
          </p:txBody>
        </p:sp>
      </p:grpSp>
    </p:spTree>
    <p:extLst>
      <p:ext uri="{BB962C8B-B14F-4D97-AF65-F5344CB8AC3E}">
        <p14:creationId xmlns:p14="http://schemas.microsoft.com/office/powerpoint/2010/main" val="1372785752"/>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t>GA</a:t>
            </a:r>
          </a:p>
          <a:p>
            <a:r>
              <a:rPr lang="en-US"/>
              <a:t>Released</a:t>
            </a:r>
          </a:p>
          <a:p>
            <a:r>
              <a:rPr lang="en-US"/>
              <a:t>May ‘18</a:t>
            </a:r>
          </a:p>
        </p:txBody>
      </p:sp>
      <p:sp>
        <p:nvSpPr>
          <p:cNvPr id="3" name="Title 2"/>
          <p:cNvSpPr>
            <a:spLocks noGrp="1"/>
          </p:cNvSpPr>
          <p:nvPr>
            <p:ph type="title"/>
          </p:nvPr>
        </p:nvSpPr>
        <p:spPr>
          <a:xfrm>
            <a:off x="1325297" y="122639"/>
            <a:ext cx="4427227" cy="959643"/>
          </a:xfrm>
        </p:spPr>
        <p:txBody>
          <a:bodyPr>
            <a:normAutofit fontScale="90000"/>
          </a:bodyPr>
          <a:lstStyle/>
          <a:p>
            <a:r>
              <a:rPr lang="en-US" sz="3199" spc="0" dirty="0"/>
              <a:t>Azure CDN</a:t>
            </a:r>
            <a:r>
              <a:rPr lang="en-US" sz="3199" spc="0" dirty="0">
                <a:cs typeface="Segoe UI Light"/>
              </a:rPr>
              <a:t> - New cloud edge delivery options</a:t>
            </a:r>
            <a:endParaRPr lang="en-US" dirty="0"/>
          </a:p>
        </p:txBody>
      </p:sp>
      <p:sp>
        <p:nvSpPr>
          <p:cNvPr id="4" name="Text Placeholder 3"/>
          <p:cNvSpPr>
            <a:spLocks noGrp="1"/>
          </p:cNvSpPr>
          <p:nvPr>
            <p:ph type="body" sz="quarter" idx="10"/>
          </p:nvPr>
        </p:nvSpPr>
        <p:spPr>
          <a:xfrm>
            <a:off x="426313" y="1682730"/>
            <a:ext cx="3779261" cy="4138517"/>
          </a:xfrm>
        </p:spPr>
        <p:txBody>
          <a:bodyPr/>
          <a:lstStyle/>
          <a:p>
            <a:pPr defTabSz="914126">
              <a:spcBef>
                <a:spcPts val="0"/>
              </a:spcBef>
              <a:buClrTx/>
              <a:buSzTx/>
            </a:pPr>
            <a:r>
              <a:rPr lang="en-US" dirty="0">
                <a:latin typeface="+mj-lt"/>
              </a:rPr>
              <a:t>Scale-out your content delivery from Microsoft’s own CDN network:</a:t>
            </a:r>
          </a:p>
          <a:p>
            <a:pPr marL="231705" indent="-231705">
              <a:buClr>
                <a:schemeClr val="tx2"/>
              </a:buClr>
              <a:buFont typeface="Arial" panose="020B0604020202020204" pitchFamily="34" charset="0"/>
              <a:buChar char="•"/>
            </a:pPr>
            <a:r>
              <a:rPr lang="en-US" dirty="0"/>
              <a:t>54 global points-of-presence (POPs) deployed on Microsoft’s Global Network, which brings your service closer to your </a:t>
            </a:r>
            <a:br>
              <a:rPr lang="en-US" dirty="0"/>
            </a:br>
            <a:r>
              <a:rPr lang="en-US" dirty="0"/>
              <a:t>end users.</a:t>
            </a:r>
          </a:p>
          <a:p>
            <a:pPr marL="231705" indent="-231705">
              <a:buClr>
                <a:schemeClr val="tx2"/>
              </a:buClr>
              <a:buFont typeface="Arial" panose="020B0604020202020204" pitchFamily="34" charset="0"/>
              <a:buChar char="•"/>
            </a:pPr>
            <a:r>
              <a:rPr lang="en-US" dirty="0"/>
              <a:t>Reduce traffic spikes and improve origin traffic costs with 16 Regional Caching POPs.</a:t>
            </a:r>
          </a:p>
          <a:p>
            <a:pPr marL="231705" indent="-231705">
              <a:buClr>
                <a:schemeClr val="tx2"/>
              </a:buClr>
              <a:buFont typeface="Arial" panose="020B0604020202020204" pitchFamily="34" charset="0"/>
              <a:buChar char="•"/>
            </a:pPr>
            <a:r>
              <a:rPr lang="en-US" dirty="0"/>
              <a:t>Bring your own custom SSL certificate.</a:t>
            </a:r>
          </a:p>
          <a:p>
            <a:pPr marL="231705" indent="-231705">
              <a:buClr>
                <a:schemeClr val="tx2"/>
              </a:buClr>
              <a:buFont typeface="Arial" panose="020B0604020202020204" pitchFamily="34" charset="0"/>
              <a:buChar char="•"/>
            </a:pPr>
            <a:r>
              <a:rPr lang="en-US" dirty="0"/>
              <a:t>Ensure familiar Azure CDN portal experience.</a:t>
            </a:r>
          </a:p>
          <a:p>
            <a:pPr marL="231705" indent="-231705">
              <a:buClr>
                <a:schemeClr val="tx2"/>
              </a:buClr>
              <a:buFont typeface="Arial" panose="020B0604020202020204" pitchFamily="34" charset="0"/>
              <a:buChar char="•"/>
            </a:pPr>
            <a:r>
              <a:rPr lang="en-US" dirty="0"/>
              <a:t>Globally monitor traffic with Core metrics.</a:t>
            </a:r>
          </a:p>
        </p:txBody>
      </p:sp>
      <p:sp>
        <p:nvSpPr>
          <p:cNvPr id="5" name="Text Placeholder 4"/>
          <p:cNvSpPr>
            <a:spLocks noGrp="1"/>
          </p:cNvSpPr>
          <p:nvPr>
            <p:ph type="body" sz="quarter" idx="11"/>
          </p:nvPr>
        </p:nvSpPr>
        <p:spPr/>
        <p:txBody>
          <a:bodyPr/>
          <a:lstStyle/>
          <a:p>
            <a:pPr defTabSz="914126">
              <a:spcBef>
                <a:spcPts val="1247"/>
              </a:spcBef>
              <a:buSzTx/>
              <a:defRPr/>
            </a:pPr>
            <a:r>
              <a:rPr lang="en-US" dirty="0">
                <a:hlinkClick r:id="rId3"/>
              </a:rPr>
              <a:t>https://aka.ms/azurecdn</a:t>
            </a:r>
            <a:endParaRPr lang="en-US" dirty="0"/>
          </a:p>
        </p:txBody>
      </p:sp>
      <p:pic>
        <p:nvPicPr>
          <p:cNvPr id="73" name="Picture 72">
            <a:extLst>
              <a:ext uri="{FF2B5EF4-FFF2-40B4-BE49-F238E27FC236}">
                <a16:creationId xmlns:a16="http://schemas.microsoft.com/office/drawing/2014/main" id="{FE1BA27F-14A7-4277-AD57-0FF4C1E41C2E}"/>
              </a:ext>
            </a:extLst>
          </p:cNvPr>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9703"/>
                    </a14:imgEffect>
                    <a14:imgEffect>
                      <a14:saturation sat="39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4660416" y="1625598"/>
            <a:ext cx="6936414" cy="4064005"/>
          </a:xfrm>
          <a:prstGeom prst="rect">
            <a:avLst/>
          </a:prstGeom>
        </p:spPr>
      </p:pic>
      <p:grpSp>
        <p:nvGrpSpPr>
          <p:cNvPr id="74" name="Group 73">
            <a:extLst>
              <a:ext uri="{FF2B5EF4-FFF2-40B4-BE49-F238E27FC236}">
                <a16:creationId xmlns:a16="http://schemas.microsoft.com/office/drawing/2014/main" id="{6F5B61E9-1DA2-4972-B0B1-23192694A1D5}"/>
              </a:ext>
            </a:extLst>
          </p:cNvPr>
          <p:cNvGrpSpPr/>
          <p:nvPr/>
        </p:nvGrpSpPr>
        <p:grpSpPr>
          <a:xfrm>
            <a:off x="5381938" y="2729558"/>
            <a:ext cx="5613553" cy="2523174"/>
            <a:chOff x="3041056" y="2457853"/>
            <a:chExt cx="6659554" cy="2993330"/>
          </a:xfrm>
          <a:solidFill>
            <a:schemeClr val="accent5">
              <a:lumMod val="75000"/>
            </a:schemeClr>
          </a:solidFill>
        </p:grpSpPr>
        <p:grpSp>
          <p:nvGrpSpPr>
            <p:cNvPr id="75" name="Group 74">
              <a:extLst>
                <a:ext uri="{FF2B5EF4-FFF2-40B4-BE49-F238E27FC236}">
                  <a16:creationId xmlns:a16="http://schemas.microsoft.com/office/drawing/2014/main" id="{D968C5A6-B7F5-43D0-AE91-3D7850500998}"/>
                </a:ext>
              </a:extLst>
            </p:cNvPr>
            <p:cNvGrpSpPr/>
            <p:nvPr/>
          </p:nvGrpSpPr>
          <p:grpSpPr>
            <a:xfrm>
              <a:off x="8841372" y="2726730"/>
              <a:ext cx="117275" cy="117275"/>
              <a:chOff x="11065214" y="3124099"/>
              <a:chExt cx="153522" cy="153522"/>
            </a:xfrm>
            <a:grpFill/>
          </p:grpSpPr>
          <p:sp>
            <p:nvSpPr>
              <p:cNvPr id="121" name="Oval 120">
                <a:extLst>
                  <a:ext uri="{FF2B5EF4-FFF2-40B4-BE49-F238E27FC236}">
                    <a16:creationId xmlns:a16="http://schemas.microsoft.com/office/drawing/2014/main" id="{2DCB2532-A952-4B5F-A1D6-1D50E5A65C33}"/>
                  </a:ext>
                </a:extLst>
              </p:cNvPr>
              <p:cNvSpPr/>
              <p:nvPr/>
            </p:nvSpPr>
            <p:spPr bwMode="auto">
              <a:xfrm>
                <a:off x="11065214" y="3124099"/>
                <a:ext cx="153522" cy="153522"/>
              </a:xfrm>
              <a:prstGeom prst="ellipse">
                <a:avLst/>
              </a:prstGeom>
              <a:grpFill/>
              <a:ln w="76200">
                <a:solidFill>
                  <a:schemeClr val="accent5">
                    <a:lumMod val="75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Oval 121">
                <a:extLst>
                  <a:ext uri="{FF2B5EF4-FFF2-40B4-BE49-F238E27FC236}">
                    <a16:creationId xmlns:a16="http://schemas.microsoft.com/office/drawing/2014/main" id="{60BFE05A-46F2-4A8E-881B-5E4E63505E70}"/>
                  </a:ext>
                </a:extLst>
              </p:cNvPr>
              <p:cNvSpPr/>
              <p:nvPr/>
            </p:nvSpPr>
            <p:spPr bwMode="auto">
              <a:xfrm>
                <a:off x="11096261" y="3155146"/>
                <a:ext cx="91427" cy="91427"/>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2C245931-05DB-4D07-B54B-81B00FDDE30E}"/>
                </a:ext>
              </a:extLst>
            </p:cNvPr>
            <p:cNvGrpSpPr/>
            <p:nvPr/>
          </p:nvGrpSpPr>
          <p:grpSpPr>
            <a:xfrm>
              <a:off x="9111835" y="3110184"/>
              <a:ext cx="117275" cy="117275"/>
              <a:chOff x="11065214" y="3124099"/>
              <a:chExt cx="153522" cy="153522"/>
            </a:xfrm>
            <a:grpFill/>
          </p:grpSpPr>
          <p:sp>
            <p:nvSpPr>
              <p:cNvPr id="119" name="Oval 118">
                <a:extLst>
                  <a:ext uri="{FF2B5EF4-FFF2-40B4-BE49-F238E27FC236}">
                    <a16:creationId xmlns:a16="http://schemas.microsoft.com/office/drawing/2014/main" id="{F50AC3DD-0483-40F2-8F7E-E9488311462B}"/>
                  </a:ext>
                </a:extLst>
              </p:cNvPr>
              <p:cNvSpPr/>
              <p:nvPr/>
            </p:nvSpPr>
            <p:spPr bwMode="auto">
              <a:xfrm>
                <a:off x="11065214" y="3124099"/>
                <a:ext cx="153522" cy="153522"/>
              </a:xfrm>
              <a:prstGeom prst="ellipse">
                <a:avLst/>
              </a:prstGeom>
              <a:grpFill/>
              <a:ln w="76200">
                <a:solidFill>
                  <a:schemeClr val="accent5">
                    <a:lumMod val="75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Oval 119">
                <a:extLst>
                  <a:ext uri="{FF2B5EF4-FFF2-40B4-BE49-F238E27FC236}">
                    <a16:creationId xmlns:a16="http://schemas.microsoft.com/office/drawing/2014/main" id="{8F93E868-ECC7-42A4-BDA1-3831014451E8}"/>
                  </a:ext>
                </a:extLst>
              </p:cNvPr>
              <p:cNvSpPr/>
              <p:nvPr/>
            </p:nvSpPr>
            <p:spPr bwMode="auto">
              <a:xfrm>
                <a:off x="11096261" y="3155146"/>
                <a:ext cx="91427" cy="91427"/>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C1DFC4C8-6C96-4EEE-A453-54118CDF0FF0}"/>
                </a:ext>
              </a:extLst>
            </p:cNvPr>
            <p:cNvGrpSpPr/>
            <p:nvPr/>
          </p:nvGrpSpPr>
          <p:grpSpPr>
            <a:xfrm>
              <a:off x="9321210" y="2952890"/>
              <a:ext cx="117275" cy="117275"/>
              <a:chOff x="11065214" y="3124099"/>
              <a:chExt cx="153522" cy="153522"/>
            </a:xfrm>
            <a:grpFill/>
          </p:grpSpPr>
          <p:sp>
            <p:nvSpPr>
              <p:cNvPr id="117" name="Oval 116">
                <a:extLst>
                  <a:ext uri="{FF2B5EF4-FFF2-40B4-BE49-F238E27FC236}">
                    <a16:creationId xmlns:a16="http://schemas.microsoft.com/office/drawing/2014/main" id="{81FCC146-EE62-459C-931E-63663E664ED2}"/>
                  </a:ext>
                </a:extLst>
              </p:cNvPr>
              <p:cNvSpPr/>
              <p:nvPr/>
            </p:nvSpPr>
            <p:spPr bwMode="auto">
              <a:xfrm>
                <a:off x="11065214" y="3124099"/>
                <a:ext cx="153522" cy="153522"/>
              </a:xfrm>
              <a:prstGeom prst="ellipse">
                <a:avLst/>
              </a:prstGeom>
              <a:grpFill/>
              <a:ln w="76200">
                <a:solidFill>
                  <a:schemeClr val="accent5">
                    <a:lumMod val="75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Oval 117">
                <a:extLst>
                  <a:ext uri="{FF2B5EF4-FFF2-40B4-BE49-F238E27FC236}">
                    <a16:creationId xmlns:a16="http://schemas.microsoft.com/office/drawing/2014/main" id="{A680CEC0-FE1F-41A2-ACBB-CEC85BA021C1}"/>
                  </a:ext>
                </a:extLst>
              </p:cNvPr>
              <p:cNvSpPr/>
              <p:nvPr/>
            </p:nvSpPr>
            <p:spPr bwMode="auto">
              <a:xfrm>
                <a:off x="11096261" y="3155146"/>
                <a:ext cx="91427" cy="91427"/>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B866DCCD-B493-40A2-AD04-81398930AB20}"/>
                </a:ext>
              </a:extLst>
            </p:cNvPr>
            <p:cNvGrpSpPr/>
            <p:nvPr/>
          </p:nvGrpSpPr>
          <p:grpSpPr>
            <a:xfrm>
              <a:off x="8578067" y="3441547"/>
              <a:ext cx="117275" cy="117275"/>
              <a:chOff x="11065214" y="3124099"/>
              <a:chExt cx="153522" cy="153522"/>
            </a:xfrm>
            <a:grpFill/>
          </p:grpSpPr>
          <p:sp>
            <p:nvSpPr>
              <p:cNvPr id="115" name="Oval 114">
                <a:extLst>
                  <a:ext uri="{FF2B5EF4-FFF2-40B4-BE49-F238E27FC236}">
                    <a16:creationId xmlns:a16="http://schemas.microsoft.com/office/drawing/2014/main" id="{749B88D3-08C4-4F22-BDBE-F210CC003F7B}"/>
                  </a:ext>
                </a:extLst>
              </p:cNvPr>
              <p:cNvSpPr/>
              <p:nvPr/>
            </p:nvSpPr>
            <p:spPr bwMode="auto">
              <a:xfrm>
                <a:off x="11065214" y="3124099"/>
                <a:ext cx="153522" cy="153522"/>
              </a:xfrm>
              <a:prstGeom prst="ellipse">
                <a:avLst/>
              </a:prstGeom>
              <a:grpFill/>
              <a:ln w="76200">
                <a:solidFill>
                  <a:schemeClr val="accent5">
                    <a:lumMod val="75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 name="Oval 115">
                <a:extLst>
                  <a:ext uri="{FF2B5EF4-FFF2-40B4-BE49-F238E27FC236}">
                    <a16:creationId xmlns:a16="http://schemas.microsoft.com/office/drawing/2014/main" id="{EDACB602-C6D2-483D-ACD2-4E2F2D2C9104}"/>
                  </a:ext>
                </a:extLst>
              </p:cNvPr>
              <p:cNvSpPr/>
              <p:nvPr/>
            </p:nvSpPr>
            <p:spPr bwMode="auto">
              <a:xfrm>
                <a:off x="11096261" y="3155146"/>
                <a:ext cx="91427" cy="91427"/>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9" name="Group 78">
              <a:extLst>
                <a:ext uri="{FF2B5EF4-FFF2-40B4-BE49-F238E27FC236}">
                  <a16:creationId xmlns:a16="http://schemas.microsoft.com/office/drawing/2014/main" id="{F2019C1E-55C6-4F54-A6E0-6389EC4B4FCA}"/>
                </a:ext>
              </a:extLst>
            </p:cNvPr>
            <p:cNvGrpSpPr/>
            <p:nvPr/>
          </p:nvGrpSpPr>
          <p:grpSpPr>
            <a:xfrm>
              <a:off x="9415984" y="5333908"/>
              <a:ext cx="117275" cy="117275"/>
              <a:chOff x="11065214" y="3124099"/>
              <a:chExt cx="153522" cy="153522"/>
            </a:xfrm>
            <a:grpFill/>
          </p:grpSpPr>
          <p:sp>
            <p:nvSpPr>
              <p:cNvPr id="113" name="Oval 112">
                <a:extLst>
                  <a:ext uri="{FF2B5EF4-FFF2-40B4-BE49-F238E27FC236}">
                    <a16:creationId xmlns:a16="http://schemas.microsoft.com/office/drawing/2014/main" id="{28914C10-63EC-4F78-B67E-720E23ACED62}"/>
                  </a:ext>
                </a:extLst>
              </p:cNvPr>
              <p:cNvSpPr/>
              <p:nvPr/>
            </p:nvSpPr>
            <p:spPr bwMode="auto">
              <a:xfrm>
                <a:off x="11065214" y="3124099"/>
                <a:ext cx="153522" cy="153522"/>
              </a:xfrm>
              <a:prstGeom prst="ellipse">
                <a:avLst/>
              </a:prstGeom>
              <a:grpFill/>
              <a:ln w="76200">
                <a:solidFill>
                  <a:schemeClr val="accent5">
                    <a:lumMod val="75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Oval 113">
                <a:extLst>
                  <a:ext uri="{FF2B5EF4-FFF2-40B4-BE49-F238E27FC236}">
                    <a16:creationId xmlns:a16="http://schemas.microsoft.com/office/drawing/2014/main" id="{1152ED7F-2C17-41E9-A4B5-45EE8DBD33E0}"/>
                  </a:ext>
                </a:extLst>
              </p:cNvPr>
              <p:cNvSpPr/>
              <p:nvPr/>
            </p:nvSpPr>
            <p:spPr bwMode="auto">
              <a:xfrm>
                <a:off x="11096261" y="3155146"/>
                <a:ext cx="91427" cy="91427"/>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46D6C2E7-B8CB-4ED9-9557-BB3AA1783AE9}"/>
                </a:ext>
              </a:extLst>
            </p:cNvPr>
            <p:cNvGrpSpPr/>
            <p:nvPr/>
          </p:nvGrpSpPr>
          <p:grpSpPr>
            <a:xfrm>
              <a:off x="9583335" y="4918990"/>
              <a:ext cx="117275" cy="117275"/>
              <a:chOff x="11065214" y="3124099"/>
              <a:chExt cx="153522" cy="153522"/>
            </a:xfrm>
            <a:grpFill/>
          </p:grpSpPr>
          <p:sp>
            <p:nvSpPr>
              <p:cNvPr id="111" name="Oval 110">
                <a:extLst>
                  <a:ext uri="{FF2B5EF4-FFF2-40B4-BE49-F238E27FC236}">
                    <a16:creationId xmlns:a16="http://schemas.microsoft.com/office/drawing/2014/main" id="{2D21A31D-90B7-4B96-8D28-88A6648227AE}"/>
                  </a:ext>
                </a:extLst>
              </p:cNvPr>
              <p:cNvSpPr/>
              <p:nvPr/>
            </p:nvSpPr>
            <p:spPr bwMode="auto">
              <a:xfrm>
                <a:off x="11065214" y="3124099"/>
                <a:ext cx="153522" cy="153522"/>
              </a:xfrm>
              <a:prstGeom prst="ellipse">
                <a:avLst/>
              </a:prstGeom>
              <a:grpFill/>
              <a:ln w="76200">
                <a:solidFill>
                  <a:schemeClr val="accent5">
                    <a:lumMod val="75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 name="Oval 111">
                <a:extLst>
                  <a:ext uri="{FF2B5EF4-FFF2-40B4-BE49-F238E27FC236}">
                    <a16:creationId xmlns:a16="http://schemas.microsoft.com/office/drawing/2014/main" id="{43775819-CEE6-4531-86C6-5F12B90CFE97}"/>
                  </a:ext>
                </a:extLst>
              </p:cNvPr>
              <p:cNvSpPr/>
              <p:nvPr/>
            </p:nvSpPr>
            <p:spPr bwMode="auto">
              <a:xfrm>
                <a:off x="11096261" y="3155146"/>
                <a:ext cx="91427" cy="91427"/>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933E5BDF-1AAB-415A-9D4B-7E86FBACC7F2}"/>
                </a:ext>
              </a:extLst>
            </p:cNvPr>
            <p:cNvGrpSpPr/>
            <p:nvPr/>
          </p:nvGrpSpPr>
          <p:grpSpPr>
            <a:xfrm>
              <a:off x="8575689" y="4375869"/>
              <a:ext cx="117275" cy="117275"/>
              <a:chOff x="11065214" y="3124099"/>
              <a:chExt cx="153522" cy="153522"/>
            </a:xfrm>
            <a:grpFill/>
          </p:grpSpPr>
          <p:sp>
            <p:nvSpPr>
              <p:cNvPr id="109" name="Oval 108">
                <a:extLst>
                  <a:ext uri="{FF2B5EF4-FFF2-40B4-BE49-F238E27FC236}">
                    <a16:creationId xmlns:a16="http://schemas.microsoft.com/office/drawing/2014/main" id="{ABC50D08-C54A-4FE5-83BB-91FFCFA4369F}"/>
                  </a:ext>
                </a:extLst>
              </p:cNvPr>
              <p:cNvSpPr/>
              <p:nvPr/>
            </p:nvSpPr>
            <p:spPr bwMode="auto">
              <a:xfrm>
                <a:off x="11065214" y="3124099"/>
                <a:ext cx="153522" cy="153522"/>
              </a:xfrm>
              <a:prstGeom prst="ellipse">
                <a:avLst/>
              </a:prstGeom>
              <a:grpFill/>
              <a:ln w="76200">
                <a:solidFill>
                  <a:schemeClr val="accent5">
                    <a:lumMod val="75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Oval 109">
                <a:extLst>
                  <a:ext uri="{FF2B5EF4-FFF2-40B4-BE49-F238E27FC236}">
                    <a16:creationId xmlns:a16="http://schemas.microsoft.com/office/drawing/2014/main" id="{E2EB9A50-20A1-4210-84D2-4780D8271230}"/>
                  </a:ext>
                </a:extLst>
              </p:cNvPr>
              <p:cNvSpPr/>
              <p:nvPr/>
            </p:nvSpPr>
            <p:spPr bwMode="auto">
              <a:xfrm>
                <a:off x="11096261" y="3155146"/>
                <a:ext cx="91427" cy="91427"/>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DBFA816E-AC89-41DF-A3EB-01DBB2F30FFD}"/>
                </a:ext>
              </a:extLst>
            </p:cNvPr>
            <p:cNvGrpSpPr/>
            <p:nvPr/>
          </p:nvGrpSpPr>
          <p:grpSpPr>
            <a:xfrm>
              <a:off x="7685577" y="3628530"/>
              <a:ext cx="117275" cy="117275"/>
              <a:chOff x="11065214" y="3124099"/>
              <a:chExt cx="153522" cy="153522"/>
            </a:xfrm>
            <a:grpFill/>
          </p:grpSpPr>
          <p:sp>
            <p:nvSpPr>
              <p:cNvPr id="107" name="Oval 106">
                <a:extLst>
                  <a:ext uri="{FF2B5EF4-FFF2-40B4-BE49-F238E27FC236}">
                    <a16:creationId xmlns:a16="http://schemas.microsoft.com/office/drawing/2014/main" id="{161068B8-0542-4596-BE88-AD27FE6379E9}"/>
                  </a:ext>
                </a:extLst>
              </p:cNvPr>
              <p:cNvSpPr/>
              <p:nvPr/>
            </p:nvSpPr>
            <p:spPr bwMode="auto">
              <a:xfrm>
                <a:off x="11065214" y="3124099"/>
                <a:ext cx="153522" cy="153522"/>
              </a:xfrm>
              <a:prstGeom prst="ellipse">
                <a:avLst/>
              </a:prstGeom>
              <a:grpFill/>
              <a:ln w="76200">
                <a:solidFill>
                  <a:schemeClr val="accent5">
                    <a:lumMod val="75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Oval 107">
                <a:extLst>
                  <a:ext uri="{FF2B5EF4-FFF2-40B4-BE49-F238E27FC236}">
                    <a16:creationId xmlns:a16="http://schemas.microsoft.com/office/drawing/2014/main" id="{F105DA3D-F6DD-48C6-8860-021991C07E48}"/>
                  </a:ext>
                </a:extLst>
              </p:cNvPr>
              <p:cNvSpPr/>
              <p:nvPr/>
            </p:nvSpPr>
            <p:spPr bwMode="auto">
              <a:xfrm>
                <a:off x="11096261" y="3155146"/>
                <a:ext cx="91427" cy="91427"/>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3" name="Group 82">
              <a:extLst>
                <a:ext uri="{FF2B5EF4-FFF2-40B4-BE49-F238E27FC236}">
                  <a16:creationId xmlns:a16="http://schemas.microsoft.com/office/drawing/2014/main" id="{CA541E7B-570B-4C95-909A-B75A2D88B6B0}"/>
                </a:ext>
              </a:extLst>
            </p:cNvPr>
            <p:cNvGrpSpPr/>
            <p:nvPr/>
          </p:nvGrpSpPr>
          <p:grpSpPr>
            <a:xfrm>
              <a:off x="7913562" y="3802119"/>
              <a:ext cx="117275" cy="117275"/>
              <a:chOff x="11065214" y="3124099"/>
              <a:chExt cx="153522" cy="153522"/>
            </a:xfrm>
            <a:grpFill/>
          </p:grpSpPr>
          <p:sp>
            <p:nvSpPr>
              <p:cNvPr id="105" name="Oval 104">
                <a:extLst>
                  <a:ext uri="{FF2B5EF4-FFF2-40B4-BE49-F238E27FC236}">
                    <a16:creationId xmlns:a16="http://schemas.microsoft.com/office/drawing/2014/main" id="{C59E1A73-DAA6-4A35-BFCF-D26D3403D32E}"/>
                  </a:ext>
                </a:extLst>
              </p:cNvPr>
              <p:cNvSpPr/>
              <p:nvPr/>
            </p:nvSpPr>
            <p:spPr bwMode="auto">
              <a:xfrm>
                <a:off x="11065214" y="3124099"/>
                <a:ext cx="153522" cy="153522"/>
              </a:xfrm>
              <a:prstGeom prst="ellipse">
                <a:avLst/>
              </a:prstGeom>
              <a:grpFill/>
              <a:ln w="76200">
                <a:solidFill>
                  <a:schemeClr val="accent5">
                    <a:lumMod val="75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 name="Oval 105">
                <a:extLst>
                  <a:ext uri="{FF2B5EF4-FFF2-40B4-BE49-F238E27FC236}">
                    <a16:creationId xmlns:a16="http://schemas.microsoft.com/office/drawing/2014/main" id="{070D5081-9D38-4EA6-A035-BE25D6DD69FC}"/>
                  </a:ext>
                </a:extLst>
              </p:cNvPr>
              <p:cNvSpPr/>
              <p:nvPr/>
            </p:nvSpPr>
            <p:spPr bwMode="auto">
              <a:xfrm>
                <a:off x="11096261" y="3155146"/>
                <a:ext cx="91427" cy="91427"/>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A36F8876-8253-49EC-B3E5-9B3F06955803}"/>
                </a:ext>
              </a:extLst>
            </p:cNvPr>
            <p:cNvGrpSpPr/>
            <p:nvPr/>
          </p:nvGrpSpPr>
          <p:grpSpPr>
            <a:xfrm>
              <a:off x="4800959" y="4630285"/>
              <a:ext cx="117275" cy="117275"/>
              <a:chOff x="11065214" y="3124099"/>
              <a:chExt cx="153522" cy="153522"/>
            </a:xfrm>
            <a:grpFill/>
          </p:grpSpPr>
          <p:sp>
            <p:nvSpPr>
              <p:cNvPr id="103" name="Oval 102">
                <a:extLst>
                  <a:ext uri="{FF2B5EF4-FFF2-40B4-BE49-F238E27FC236}">
                    <a16:creationId xmlns:a16="http://schemas.microsoft.com/office/drawing/2014/main" id="{576B14DC-8B7B-472A-8D70-C7106910DDFB}"/>
                  </a:ext>
                </a:extLst>
              </p:cNvPr>
              <p:cNvSpPr/>
              <p:nvPr/>
            </p:nvSpPr>
            <p:spPr bwMode="auto">
              <a:xfrm>
                <a:off x="11065214" y="3124099"/>
                <a:ext cx="153522" cy="153522"/>
              </a:xfrm>
              <a:prstGeom prst="ellipse">
                <a:avLst/>
              </a:prstGeom>
              <a:grpFill/>
              <a:ln w="76200">
                <a:solidFill>
                  <a:schemeClr val="accent5">
                    <a:lumMod val="75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Oval 103">
                <a:extLst>
                  <a:ext uri="{FF2B5EF4-FFF2-40B4-BE49-F238E27FC236}">
                    <a16:creationId xmlns:a16="http://schemas.microsoft.com/office/drawing/2014/main" id="{A6C09CB7-A515-44E9-90A5-B7E7CA2FE789}"/>
                  </a:ext>
                </a:extLst>
              </p:cNvPr>
              <p:cNvSpPr/>
              <p:nvPr/>
            </p:nvSpPr>
            <p:spPr bwMode="auto">
              <a:xfrm>
                <a:off x="11096261" y="3155146"/>
                <a:ext cx="91427" cy="91427"/>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5" name="Group 84">
              <a:extLst>
                <a:ext uri="{FF2B5EF4-FFF2-40B4-BE49-F238E27FC236}">
                  <a16:creationId xmlns:a16="http://schemas.microsoft.com/office/drawing/2014/main" id="{A9B67D6E-7CD4-407C-BB98-82664D29310E}"/>
                </a:ext>
              </a:extLst>
            </p:cNvPr>
            <p:cNvGrpSpPr/>
            <p:nvPr/>
          </p:nvGrpSpPr>
          <p:grpSpPr>
            <a:xfrm>
              <a:off x="3422058" y="3133901"/>
              <a:ext cx="117275" cy="117275"/>
              <a:chOff x="11065214" y="3124099"/>
              <a:chExt cx="153522" cy="153522"/>
            </a:xfrm>
            <a:grpFill/>
          </p:grpSpPr>
          <p:sp>
            <p:nvSpPr>
              <p:cNvPr id="101" name="Oval 100">
                <a:extLst>
                  <a:ext uri="{FF2B5EF4-FFF2-40B4-BE49-F238E27FC236}">
                    <a16:creationId xmlns:a16="http://schemas.microsoft.com/office/drawing/2014/main" id="{60ACF075-7015-45C8-A597-B4B980FFCB0F}"/>
                  </a:ext>
                </a:extLst>
              </p:cNvPr>
              <p:cNvSpPr/>
              <p:nvPr/>
            </p:nvSpPr>
            <p:spPr bwMode="auto">
              <a:xfrm>
                <a:off x="11065214" y="3124099"/>
                <a:ext cx="153522" cy="153522"/>
              </a:xfrm>
              <a:prstGeom prst="ellipse">
                <a:avLst/>
              </a:prstGeom>
              <a:grpFill/>
              <a:ln w="76200">
                <a:solidFill>
                  <a:schemeClr val="accent5">
                    <a:lumMod val="75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Oval 101">
                <a:extLst>
                  <a:ext uri="{FF2B5EF4-FFF2-40B4-BE49-F238E27FC236}">
                    <a16:creationId xmlns:a16="http://schemas.microsoft.com/office/drawing/2014/main" id="{A15F2D11-00F5-4A93-B228-270F7092D73B}"/>
                  </a:ext>
                </a:extLst>
              </p:cNvPr>
              <p:cNvSpPr/>
              <p:nvPr/>
            </p:nvSpPr>
            <p:spPr bwMode="auto">
              <a:xfrm>
                <a:off x="11096261" y="3155146"/>
                <a:ext cx="91427" cy="91427"/>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C23B939E-7802-4949-8BEE-FF62A3650F15}"/>
                </a:ext>
              </a:extLst>
            </p:cNvPr>
            <p:cNvGrpSpPr/>
            <p:nvPr/>
          </p:nvGrpSpPr>
          <p:grpSpPr>
            <a:xfrm>
              <a:off x="3041056" y="2895697"/>
              <a:ext cx="117275" cy="117275"/>
              <a:chOff x="11065214" y="3124099"/>
              <a:chExt cx="153522" cy="153522"/>
            </a:xfrm>
            <a:grpFill/>
          </p:grpSpPr>
          <p:sp>
            <p:nvSpPr>
              <p:cNvPr id="99" name="Oval 98">
                <a:extLst>
                  <a:ext uri="{FF2B5EF4-FFF2-40B4-BE49-F238E27FC236}">
                    <a16:creationId xmlns:a16="http://schemas.microsoft.com/office/drawing/2014/main" id="{6FCD80D0-3287-4038-905C-6025A5BF72B3}"/>
                  </a:ext>
                </a:extLst>
              </p:cNvPr>
              <p:cNvSpPr/>
              <p:nvPr/>
            </p:nvSpPr>
            <p:spPr bwMode="auto">
              <a:xfrm>
                <a:off x="11065214" y="3124099"/>
                <a:ext cx="153522" cy="153522"/>
              </a:xfrm>
              <a:prstGeom prst="ellipse">
                <a:avLst/>
              </a:prstGeom>
              <a:grpFill/>
              <a:ln w="76200">
                <a:solidFill>
                  <a:schemeClr val="accent5">
                    <a:lumMod val="75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08629902-B765-4738-BF8B-D571A906CB81}"/>
                  </a:ext>
                </a:extLst>
              </p:cNvPr>
              <p:cNvSpPr/>
              <p:nvPr/>
            </p:nvSpPr>
            <p:spPr bwMode="auto">
              <a:xfrm>
                <a:off x="11096261" y="3155146"/>
                <a:ext cx="91427" cy="91427"/>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3A5C139D-52E9-4F51-B453-79E7F3881681}"/>
                </a:ext>
              </a:extLst>
            </p:cNvPr>
            <p:cNvGrpSpPr/>
            <p:nvPr/>
          </p:nvGrpSpPr>
          <p:grpSpPr>
            <a:xfrm>
              <a:off x="4117930" y="2918283"/>
              <a:ext cx="117275" cy="117275"/>
              <a:chOff x="11065214" y="3124099"/>
              <a:chExt cx="153522" cy="153522"/>
            </a:xfrm>
            <a:grpFill/>
          </p:grpSpPr>
          <p:sp>
            <p:nvSpPr>
              <p:cNvPr id="97" name="Oval 96">
                <a:extLst>
                  <a:ext uri="{FF2B5EF4-FFF2-40B4-BE49-F238E27FC236}">
                    <a16:creationId xmlns:a16="http://schemas.microsoft.com/office/drawing/2014/main" id="{EB711A87-B976-43F3-8AD5-EC017F89859B}"/>
                  </a:ext>
                </a:extLst>
              </p:cNvPr>
              <p:cNvSpPr/>
              <p:nvPr/>
            </p:nvSpPr>
            <p:spPr bwMode="auto">
              <a:xfrm>
                <a:off x="11065214" y="3124099"/>
                <a:ext cx="153522" cy="153522"/>
              </a:xfrm>
              <a:prstGeom prst="ellipse">
                <a:avLst/>
              </a:prstGeom>
              <a:grpFill/>
              <a:ln w="76200">
                <a:solidFill>
                  <a:schemeClr val="accent5">
                    <a:lumMod val="75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Oval 97">
                <a:extLst>
                  <a:ext uri="{FF2B5EF4-FFF2-40B4-BE49-F238E27FC236}">
                    <a16:creationId xmlns:a16="http://schemas.microsoft.com/office/drawing/2014/main" id="{2C14F885-B614-4772-ACAE-2FF4F30DD146}"/>
                  </a:ext>
                </a:extLst>
              </p:cNvPr>
              <p:cNvSpPr/>
              <p:nvPr/>
            </p:nvSpPr>
            <p:spPr bwMode="auto">
              <a:xfrm>
                <a:off x="11096261" y="3155146"/>
                <a:ext cx="91427" cy="91427"/>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203B1643-9762-4F7E-A717-1444D32CED40}"/>
                </a:ext>
              </a:extLst>
            </p:cNvPr>
            <p:cNvGrpSpPr/>
            <p:nvPr/>
          </p:nvGrpSpPr>
          <p:grpSpPr>
            <a:xfrm>
              <a:off x="3881458" y="2759752"/>
              <a:ext cx="117275" cy="117275"/>
              <a:chOff x="11065214" y="3124099"/>
              <a:chExt cx="153522" cy="153522"/>
            </a:xfrm>
            <a:grpFill/>
          </p:grpSpPr>
          <p:sp>
            <p:nvSpPr>
              <p:cNvPr id="95" name="Oval 94">
                <a:extLst>
                  <a:ext uri="{FF2B5EF4-FFF2-40B4-BE49-F238E27FC236}">
                    <a16:creationId xmlns:a16="http://schemas.microsoft.com/office/drawing/2014/main" id="{475CE6E7-E8FF-434E-A262-F4605A18845C}"/>
                  </a:ext>
                </a:extLst>
              </p:cNvPr>
              <p:cNvSpPr/>
              <p:nvPr/>
            </p:nvSpPr>
            <p:spPr bwMode="auto">
              <a:xfrm>
                <a:off x="11065214" y="3124099"/>
                <a:ext cx="153522" cy="153522"/>
              </a:xfrm>
              <a:prstGeom prst="ellipse">
                <a:avLst/>
              </a:prstGeom>
              <a:grpFill/>
              <a:ln w="76200">
                <a:solidFill>
                  <a:schemeClr val="accent5">
                    <a:lumMod val="75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6" name="Oval 95">
                <a:extLst>
                  <a:ext uri="{FF2B5EF4-FFF2-40B4-BE49-F238E27FC236}">
                    <a16:creationId xmlns:a16="http://schemas.microsoft.com/office/drawing/2014/main" id="{411345AE-80F1-4D99-8932-9D1094B3DDDF}"/>
                  </a:ext>
                </a:extLst>
              </p:cNvPr>
              <p:cNvSpPr/>
              <p:nvPr/>
            </p:nvSpPr>
            <p:spPr bwMode="auto">
              <a:xfrm>
                <a:off x="11096261" y="3155146"/>
                <a:ext cx="91427" cy="91427"/>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7212C9B6-42A4-41C4-B322-FA47BB2026B3}"/>
                </a:ext>
              </a:extLst>
            </p:cNvPr>
            <p:cNvGrpSpPr/>
            <p:nvPr/>
          </p:nvGrpSpPr>
          <p:grpSpPr>
            <a:xfrm>
              <a:off x="5798400" y="2457853"/>
              <a:ext cx="117275" cy="117275"/>
              <a:chOff x="11065214" y="3124099"/>
              <a:chExt cx="153522" cy="153522"/>
            </a:xfrm>
            <a:grpFill/>
          </p:grpSpPr>
          <p:sp>
            <p:nvSpPr>
              <p:cNvPr id="93" name="Oval 92">
                <a:extLst>
                  <a:ext uri="{FF2B5EF4-FFF2-40B4-BE49-F238E27FC236}">
                    <a16:creationId xmlns:a16="http://schemas.microsoft.com/office/drawing/2014/main" id="{D3E8A776-0CCA-47DF-B8F5-AB15A974FBF2}"/>
                  </a:ext>
                </a:extLst>
              </p:cNvPr>
              <p:cNvSpPr/>
              <p:nvPr/>
            </p:nvSpPr>
            <p:spPr bwMode="auto">
              <a:xfrm>
                <a:off x="11065214" y="3124099"/>
                <a:ext cx="153522" cy="153522"/>
              </a:xfrm>
              <a:prstGeom prst="ellipse">
                <a:avLst/>
              </a:prstGeom>
              <a:grpFill/>
              <a:ln w="76200">
                <a:solidFill>
                  <a:schemeClr val="accent5">
                    <a:lumMod val="75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a:extLst>
                  <a:ext uri="{FF2B5EF4-FFF2-40B4-BE49-F238E27FC236}">
                    <a16:creationId xmlns:a16="http://schemas.microsoft.com/office/drawing/2014/main" id="{C426EA2D-AB34-47F9-9717-2777171DB72D}"/>
                  </a:ext>
                </a:extLst>
              </p:cNvPr>
              <p:cNvSpPr/>
              <p:nvPr/>
            </p:nvSpPr>
            <p:spPr bwMode="auto">
              <a:xfrm>
                <a:off x="11096261" y="3155146"/>
                <a:ext cx="91427" cy="91427"/>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0" name="Group 89">
              <a:extLst>
                <a:ext uri="{FF2B5EF4-FFF2-40B4-BE49-F238E27FC236}">
                  <a16:creationId xmlns:a16="http://schemas.microsoft.com/office/drawing/2014/main" id="{D4DA7E4C-0A47-42CF-BB57-3B14024F0709}"/>
                </a:ext>
              </a:extLst>
            </p:cNvPr>
            <p:cNvGrpSpPr/>
            <p:nvPr/>
          </p:nvGrpSpPr>
          <p:grpSpPr>
            <a:xfrm>
              <a:off x="6137729" y="2475816"/>
              <a:ext cx="117275" cy="117275"/>
              <a:chOff x="11065214" y="3124099"/>
              <a:chExt cx="153522" cy="153522"/>
            </a:xfrm>
            <a:grpFill/>
          </p:grpSpPr>
          <p:sp>
            <p:nvSpPr>
              <p:cNvPr id="91" name="Oval 90">
                <a:extLst>
                  <a:ext uri="{FF2B5EF4-FFF2-40B4-BE49-F238E27FC236}">
                    <a16:creationId xmlns:a16="http://schemas.microsoft.com/office/drawing/2014/main" id="{F51AB8D2-505B-4292-86D2-223BB5A2EAAF}"/>
                  </a:ext>
                </a:extLst>
              </p:cNvPr>
              <p:cNvSpPr/>
              <p:nvPr/>
            </p:nvSpPr>
            <p:spPr bwMode="auto">
              <a:xfrm>
                <a:off x="11065214" y="3124099"/>
                <a:ext cx="153522" cy="153522"/>
              </a:xfrm>
              <a:prstGeom prst="ellipse">
                <a:avLst/>
              </a:prstGeom>
              <a:grpFill/>
              <a:ln w="76200">
                <a:solidFill>
                  <a:schemeClr val="accent5">
                    <a:lumMod val="75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745FC269-9313-4931-8AD3-5564C9062EB9}"/>
                  </a:ext>
                </a:extLst>
              </p:cNvPr>
              <p:cNvSpPr/>
              <p:nvPr/>
            </p:nvSpPr>
            <p:spPr bwMode="auto">
              <a:xfrm>
                <a:off x="11096261" y="3155146"/>
                <a:ext cx="91427" cy="91427"/>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23" name="Group 122">
            <a:extLst>
              <a:ext uri="{FF2B5EF4-FFF2-40B4-BE49-F238E27FC236}">
                <a16:creationId xmlns:a16="http://schemas.microsoft.com/office/drawing/2014/main" id="{D56D375B-0ED2-40D9-9A17-D8912AD75516}"/>
              </a:ext>
            </a:extLst>
          </p:cNvPr>
          <p:cNvGrpSpPr/>
          <p:nvPr/>
        </p:nvGrpSpPr>
        <p:grpSpPr>
          <a:xfrm>
            <a:off x="5437456" y="2450829"/>
            <a:ext cx="5983716" cy="2840783"/>
            <a:chOff x="3106918" y="2127187"/>
            <a:chExt cx="7098692" cy="3370120"/>
          </a:xfrm>
          <a:solidFill>
            <a:srgbClr val="C00000"/>
          </a:solidFill>
        </p:grpSpPr>
        <p:sp>
          <p:nvSpPr>
            <p:cNvPr id="124" name="Oval 123">
              <a:extLst>
                <a:ext uri="{FF2B5EF4-FFF2-40B4-BE49-F238E27FC236}">
                  <a16:creationId xmlns:a16="http://schemas.microsoft.com/office/drawing/2014/main" id="{C3DE517E-639B-42C3-A1E5-908699ED4DD6}"/>
                </a:ext>
              </a:extLst>
            </p:cNvPr>
            <p:cNvSpPr/>
            <p:nvPr/>
          </p:nvSpPr>
          <p:spPr bwMode="auto">
            <a:xfrm>
              <a:off x="3149643" y="3112944"/>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Oval 124">
              <a:extLst>
                <a:ext uri="{FF2B5EF4-FFF2-40B4-BE49-F238E27FC236}">
                  <a16:creationId xmlns:a16="http://schemas.microsoft.com/office/drawing/2014/main" id="{949B33E5-9973-45F8-8779-06CD0930306A}"/>
                </a:ext>
              </a:extLst>
            </p:cNvPr>
            <p:cNvSpPr/>
            <p:nvPr/>
          </p:nvSpPr>
          <p:spPr bwMode="auto">
            <a:xfrm>
              <a:off x="3106918" y="2581582"/>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Oval 125">
              <a:extLst>
                <a:ext uri="{FF2B5EF4-FFF2-40B4-BE49-F238E27FC236}">
                  <a16:creationId xmlns:a16="http://schemas.microsoft.com/office/drawing/2014/main" id="{64741FC3-E1D4-49B0-95DF-E2BFE9509D08}"/>
                </a:ext>
              </a:extLst>
            </p:cNvPr>
            <p:cNvSpPr/>
            <p:nvPr/>
          </p:nvSpPr>
          <p:spPr bwMode="auto">
            <a:xfrm>
              <a:off x="6295877" y="2365533"/>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Oval 126">
              <a:extLst>
                <a:ext uri="{FF2B5EF4-FFF2-40B4-BE49-F238E27FC236}">
                  <a16:creationId xmlns:a16="http://schemas.microsoft.com/office/drawing/2014/main" id="{D7593C85-A2F8-4423-982D-6ECF19C0265F}"/>
                </a:ext>
              </a:extLst>
            </p:cNvPr>
            <p:cNvSpPr/>
            <p:nvPr/>
          </p:nvSpPr>
          <p:spPr bwMode="auto">
            <a:xfrm>
              <a:off x="5987661" y="2538636"/>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Oval 127">
              <a:extLst>
                <a:ext uri="{FF2B5EF4-FFF2-40B4-BE49-F238E27FC236}">
                  <a16:creationId xmlns:a16="http://schemas.microsoft.com/office/drawing/2014/main" id="{85F25520-5D3B-46B2-A556-76B8DE620498}"/>
                </a:ext>
              </a:extLst>
            </p:cNvPr>
            <p:cNvSpPr/>
            <p:nvPr/>
          </p:nvSpPr>
          <p:spPr bwMode="auto">
            <a:xfrm>
              <a:off x="8851127" y="3809250"/>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Oval 128">
              <a:extLst>
                <a:ext uri="{FF2B5EF4-FFF2-40B4-BE49-F238E27FC236}">
                  <a16:creationId xmlns:a16="http://schemas.microsoft.com/office/drawing/2014/main" id="{C636C45E-2E07-4F82-881E-86E9290D48B3}"/>
                </a:ext>
              </a:extLst>
            </p:cNvPr>
            <p:cNvSpPr/>
            <p:nvPr/>
          </p:nvSpPr>
          <p:spPr bwMode="auto">
            <a:xfrm>
              <a:off x="8461175" y="4220864"/>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Oval 129">
              <a:extLst>
                <a:ext uri="{FF2B5EF4-FFF2-40B4-BE49-F238E27FC236}">
                  <a16:creationId xmlns:a16="http://schemas.microsoft.com/office/drawing/2014/main" id="{C130EC1E-F5CD-4371-A3B2-BF1F90EE391A}"/>
                </a:ext>
              </a:extLst>
            </p:cNvPr>
            <p:cNvSpPr/>
            <p:nvPr/>
          </p:nvSpPr>
          <p:spPr bwMode="auto">
            <a:xfrm>
              <a:off x="4343376" y="2728103"/>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Oval 130">
              <a:extLst>
                <a:ext uri="{FF2B5EF4-FFF2-40B4-BE49-F238E27FC236}">
                  <a16:creationId xmlns:a16="http://schemas.microsoft.com/office/drawing/2014/main" id="{78CD97AE-40F4-4FAB-B359-E09F2CC4F242}"/>
                </a:ext>
              </a:extLst>
            </p:cNvPr>
            <p:cNvSpPr/>
            <p:nvPr/>
          </p:nvSpPr>
          <p:spPr bwMode="auto">
            <a:xfrm>
              <a:off x="3991036" y="3233417"/>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Oval 131">
              <a:extLst>
                <a:ext uri="{FF2B5EF4-FFF2-40B4-BE49-F238E27FC236}">
                  <a16:creationId xmlns:a16="http://schemas.microsoft.com/office/drawing/2014/main" id="{9B525C7F-11CF-4332-B2DA-DF9D990B3924}"/>
                </a:ext>
              </a:extLst>
            </p:cNvPr>
            <p:cNvSpPr/>
            <p:nvPr/>
          </p:nvSpPr>
          <p:spPr bwMode="auto">
            <a:xfrm>
              <a:off x="4247945" y="2861573"/>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Oval 132">
              <a:extLst>
                <a:ext uri="{FF2B5EF4-FFF2-40B4-BE49-F238E27FC236}">
                  <a16:creationId xmlns:a16="http://schemas.microsoft.com/office/drawing/2014/main" id="{81522AEA-D4FA-4A6B-90E9-41BDCD680459}"/>
                </a:ext>
              </a:extLst>
            </p:cNvPr>
            <p:cNvSpPr/>
            <p:nvPr/>
          </p:nvSpPr>
          <p:spPr bwMode="auto">
            <a:xfrm>
              <a:off x="3376319" y="2848129"/>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Oval 133">
              <a:extLst>
                <a:ext uri="{FF2B5EF4-FFF2-40B4-BE49-F238E27FC236}">
                  <a16:creationId xmlns:a16="http://schemas.microsoft.com/office/drawing/2014/main" id="{BE8CF20E-851F-48B1-819C-28A12157BE2B}"/>
                </a:ext>
              </a:extLst>
            </p:cNvPr>
            <p:cNvSpPr/>
            <p:nvPr/>
          </p:nvSpPr>
          <p:spPr bwMode="auto">
            <a:xfrm>
              <a:off x="6158745" y="2750447"/>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5" name="Oval 134">
              <a:extLst>
                <a:ext uri="{FF2B5EF4-FFF2-40B4-BE49-F238E27FC236}">
                  <a16:creationId xmlns:a16="http://schemas.microsoft.com/office/drawing/2014/main" id="{1DE74619-FF63-4923-81EF-2D951BDBDB69}"/>
                </a:ext>
              </a:extLst>
            </p:cNvPr>
            <p:cNvSpPr/>
            <p:nvPr/>
          </p:nvSpPr>
          <p:spPr bwMode="auto">
            <a:xfrm>
              <a:off x="6376898" y="2636966"/>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6" name="Oval 135">
              <a:extLst>
                <a:ext uri="{FF2B5EF4-FFF2-40B4-BE49-F238E27FC236}">
                  <a16:creationId xmlns:a16="http://schemas.microsoft.com/office/drawing/2014/main" id="{69A23296-5A30-44F8-853B-AE4CE43B4048}"/>
                </a:ext>
              </a:extLst>
            </p:cNvPr>
            <p:cNvSpPr/>
            <p:nvPr/>
          </p:nvSpPr>
          <p:spPr bwMode="auto">
            <a:xfrm>
              <a:off x="6063626" y="2842107"/>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Oval 136">
              <a:extLst>
                <a:ext uri="{FF2B5EF4-FFF2-40B4-BE49-F238E27FC236}">
                  <a16:creationId xmlns:a16="http://schemas.microsoft.com/office/drawing/2014/main" id="{A5A89A00-4EB2-45C2-BD84-5E8A3ACEEBEB}"/>
                </a:ext>
              </a:extLst>
            </p:cNvPr>
            <p:cNvSpPr/>
            <p:nvPr/>
          </p:nvSpPr>
          <p:spPr bwMode="auto">
            <a:xfrm>
              <a:off x="6554117" y="2883049"/>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Oval 137">
              <a:extLst>
                <a:ext uri="{FF2B5EF4-FFF2-40B4-BE49-F238E27FC236}">
                  <a16:creationId xmlns:a16="http://schemas.microsoft.com/office/drawing/2014/main" id="{68D80D2D-BC95-46E7-9C1B-1377069CDC67}"/>
                </a:ext>
              </a:extLst>
            </p:cNvPr>
            <p:cNvSpPr/>
            <p:nvPr/>
          </p:nvSpPr>
          <p:spPr bwMode="auto">
            <a:xfrm>
              <a:off x="6252303" y="2721962"/>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Oval 138">
              <a:extLst>
                <a:ext uri="{FF2B5EF4-FFF2-40B4-BE49-F238E27FC236}">
                  <a16:creationId xmlns:a16="http://schemas.microsoft.com/office/drawing/2014/main" id="{CFDFB9E5-745A-4538-951E-F64226B2EF71}"/>
                </a:ext>
              </a:extLst>
            </p:cNvPr>
            <p:cNvSpPr/>
            <p:nvPr/>
          </p:nvSpPr>
          <p:spPr bwMode="auto">
            <a:xfrm>
              <a:off x="6395742" y="2180077"/>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Oval 139">
              <a:extLst>
                <a:ext uri="{FF2B5EF4-FFF2-40B4-BE49-F238E27FC236}">
                  <a16:creationId xmlns:a16="http://schemas.microsoft.com/office/drawing/2014/main" id="{F6CC5A25-C8C6-498D-B126-E31B6594EBF5}"/>
                </a:ext>
              </a:extLst>
            </p:cNvPr>
            <p:cNvSpPr/>
            <p:nvPr/>
          </p:nvSpPr>
          <p:spPr bwMode="auto">
            <a:xfrm>
              <a:off x="6573517" y="2127187"/>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Oval 140">
              <a:extLst>
                <a:ext uri="{FF2B5EF4-FFF2-40B4-BE49-F238E27FC236}">
                  <a16:creationId xmlns:a16="http://schemas.microsoft.com/office/drawing/2014/main" id="{16EDDA44-763E-4075-A651-C381DE063642}"/>
                </a:ext>
              </a:extLst>
            </p:cNvPr>
            <p:cNvSpPr/>
            <p:nvPr/>
          </p:nvSpPr>
          <p:spPr bwMode="auto">
            <a:xfrm>
              <a:off x="8958647" y="2885182"/>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2" name="Oval 141">
              <a:extLst>
                <a:ext uri="{FF2B5EF4-FFF2-40B4-BE49-F238E27FC236}">
                  <a16:creationId xmlns:a16="http://schemas.microsoft.com/office/drawing/2014/main" id="{C8878F96-C7C0-4A08-A77A-B3025BC52A75}"/>
                </a:ext>
              </a:extLst>
            </p:cNvPr>
            <p:cNvSpPr/>
            <p:nvPr/>
          </p:nvSpPr>
          <p:spPr bwMode="auto">
            <a:xfrm>
              <a:off x="8806451" y="3361492"/>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3" name="Oval 142">
              <a:extLst>
                <a:ext uri="{FF2B5EF4-FFF2-40B4-BE49-F238E27FC236}">
                  <a16:creationId xmlns:a16="http://schemas.microsoft.com/office/drawing/2014/main" id="{F6209B40-01D2-4059-926B-58D7D07935AA}"/>
                </a:ext>
              </a:extLst>
            </p:cNvPr>
            <p:cNvSpPr/>
            <p:nvPr/>
          </p:nvSpPr>
          <p:spPr bwMode="auto">
            <a:xfrm>
              <a:off x="8426254" y="3841303"/>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Oval 143">
              <a:extLst>
                <a:ext uri="{FF2B5EF4-FFF2-40B4-BE49-F238E27FC236}">
                  <a16:creationId xmlns:a16="http://schemas.microsoft.com/office/drawing/2014/main" id="{D81C7CBA-6EAB-4744-A633-E3213DC5F894}"/>
                </a:ext>
              </a:extLst>
            </p:cNvPr>
            <p:cNvSpPr/>
            <p:nvPr/>
          </p:nvSpPr>
          <p:spPr bwMode="auto">
            <a:xfrm>
              <a:off x="5924874" y="2931414"/>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Oval 144">
              <a:extLst>
                <a:ext uri="{FF2B5EF4-FFF2-40B4-BE49-F238E27FC236}">
                  <a16:creationId xmlns:a16="http://schemas.microsoft.com/office/drawing/2014/main" id="{A885ABE9-D852-41FF-A2F5-15941722A54B}"/>
                </a:ext>
              </a:extLst>
            </p:cNvPr>
            <p:cNvSpPr/>
            <p:nvPr/>
          </p:nvSpPr>
          <p:spPr bwMode="auto">
            <a:xfrm>
              <a:off x="6665479" y="4677719"/>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Oval 145">
              <a:extLst>
                <a:ext uri="{FF2B5EF4-FFF2-40B4-BE49-F238E27FC236}">
                  <a16:creationId xmlns:a16="http://schemas.microsoft.com/office/drawing/2014/main" id="{F557989F-CA2D-45A2-97C0-D359E9C80A7D}"/>
                </a:ext>
              </a:extLst>
            </p:cNvPr>
            <p:cNvSpPr/>
            <p:nvPr/>
          </p:nvSpPr>
          <p:spPr bwMode="auto">
            <a:xfrm>
              <a:off x="6503677" y="4977628"/>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Oval 146">
              <a:extLst>
                <a:ext uri="{FF2B5EF4-FFF2-40B4-BE49-F238E27FC236}">
                  <a16:creationId xmlns:a16="http://schemas.microsoft.com/office/drawing/2014/main" id="{59039530-0C90-42E7-9413-11811D9A8CA3}"/>
                </a:ext>
              </a:extLst>
            </p:cNvPr>
            <p:cNvSpPr/>
            <p:nvPr/>
          </p:nvSpPr>
          <p:spPr bwMode="auto">
            <a:xfrm>
              <a:off x="10135769" y="5427466"/>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Oval 147">
              <a:extLst>
                <a:ext uri="{FF2B5EF4-FFF2-40B4-BE49-F238E27FC236}">
                  <a16:creationId xmlns:a16="http://schemas.microsoft.com/office/drawing/2014/main" id="{84450205-9E30-4868-8ACC-41F6D429E315}"/>
                </a:ext>
              </a:extLst>
            </p:cNvPr>
            <p:cNvSpPr/>
            <p:nvPr/>
          </p:nvSpPr>
          <p:spPr bwMode="auto">
            <a:xfrm>
              <a:off x="6214937" y="2614540"/>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9" name="Oval 148">
              <a:extLst>
                <a:ext uri="{FF2B5EF4-FFF2-40B4-BE49-F238E27FC236}">
                  <a16:creationId xmlns:a16="http://schemas.microsoft.com/office/drawing/2014/main" id="{4FA1FF57-EC0C-4839-A854-B2CC47A72DAE}"/>
                </a:ext>
              </a:extLst>
            </p:cNvPr>
            <p:cNvSpPr/>
            <p:nvPr/>
          </p:nvSpPr>
          <p:spPr bwMode="auto">
            <a:xfrm>
              <a:off x="6307602" y="2589501"/>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0" name="Oval 149">
              <a:extLst>
                <a:ext uri="{FF2B5EF4-FFF2-40B4-BE49-F238E27FC236}">
                  <a16:creationId xmlns:a16="http://schemas.microsoft.com/office/drawing/2014/main" id="{7068CFEA-C852-48D3-83C1-33502F7101EE}"/>
                </a:ext>
              </a:extLst>
            </p:cNvPr>
            <p:cNvSpPr/>
            <p:nvPr/>
          </p:nvSpPr>
          <p:spPr bwMode="auto">
            <a:xfrm>
              <a:off x="5952741" y="2400258"/>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1" name="Oval 150">
              <a:extLst>
                <a:ext uri="{FF2B5EF4-FFF2-40B4-BE49-F238E27FC236}">
                  <a16:creationId xmlns:a16="http://schemas.microsoft.com/office/drawing/2014/main" id="{5D5BC3CD-F7FD-4523-BA1E-BD39AC863E76}"/>
                </a:ext>
              </a:extLst>
            </p:cNvPr>
            <p:cNvSpPr/>
            <p:nvPr/>
          </p:nvSpPr>
          <p:spPr bwMode="auto">
            <a:xfrm>
              <a:off x="6022582" y="2663669"/>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2" name="Oval 151">
              <a:extLst>
                <a:ext uri="{FF2B5EF4-FFF2-40B4-BE49-F238E27FC236}">
                  <a16:creationId xmlns:a16="http://schemas.microsoft.com/office/drawing/2014/main" id="{814B873C-81F5-4E49-8DD6-2CE601D1390E}"/>
                </a:ext>
              </a:extLst>
            </p:cNvPr>
            <p:cNvSpPr/>
            <p:nvPr/>
          </p:nvSpPr>
          <p:spPr bwMode="auto">
            <a:xfrm>
              <a:off x="6091877" y="2593828"/>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3" name="Oval 152">
              <a:extLst>
                <a:ext uri="{FF2B5EF4-FFF2-40B4-BE49-F238E27FC236}">
                  <a16:creationId xmlns:a16="http://schemas.microsoft.com/office/drawing/2014/main" id="{7AE11303-6456-4E87-B025-EB47F026EDA5}"/>
                </a:ext>
              </a:extLst>
            </p:cNvPr>
            <p:cNvSpPr/>
            <p:nvPr/>
          </p:nvSpPr>
          <p:spPr bwMode="auto">
            <a:xfrm>
              <a:off x="4973266" y="4825753"/>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Oval 153">
              <a:extLst>
                <a:ext uri="{FF2B5EF4-FFF2-40B4-BE49-F238E27FC236}">
                  <a16:creationId xmlns:a16="http://schemas.microsoft.com/office/drawing/2014/main" id="{BF65D820-264A-456F-AF6C-C18878AABE69}"/>
                </a:ext>
              </a:extLst>
            </p:cNvPr>
            <p:cNvSpPr/>
            <p:nvPr/>
          </p:nvSpPr>
          <p:spPr bwMode="auto">
            <a:xfrm>
              <a:off x="4310918" y="5102914"/>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5" name="Oval 154">
              <a:extLst>
                <a:ext uri="{FF2B5EF4-FFF2-40B4-BE49-F238E27FC236}">
                  <a16:creationId xmlns:a16="http://schemas.microsoft.com/office/drawing/2014/main" id="{67128F7F-E1CB-4775-85E9-964214CEE450}"/>
                </a:ext>
              </a:extLst>
            </p:cNvPr>
            <p:cNvSpPr/>
            <p:nvPr/>
          </p:nvSpPr>
          <p:spPr bwMode="auto">
            <a:xfrm>
              <a:off x="4358646" y="3593609"/>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6" name="Oval 155">
              <a:extLst>
                <a:ext uri="{FF2B5EF4-FFF2-40B4-BE49-F238E27FC236}">
                  <a16:creationId xmlns:a16="http://schemas.microsoft.com/office/drawing/2014/main" id="{D10A50C8-6761-4884-B54E-D33ABB26A20F}"/>
                </a:ext>
              </a:extLst>
            </p:cNvPr>
            <p:cNvSpPr/>
            <p:nvPr/>
          </p:nvSpPr>
          <p:spPr bwMode="auto">
            <a:xfrm>
              <a:off x="3622242" y="3619323"/>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Oval 156">
              <a:extLst>
                <a:ext uri="{FF2B5EF4-FFF2-40B4-BE49-F238E27FC236}">
                  <a16:creationId xmlns:a16="http://schemas.microsoft.com/office/drawing/2014/main" id="{AA99FD4A-4357-4FC2-B79B-3451DE4CBF8B}"/>
                </a:ext>
              </a:extLst>
            </p:cNvPr>
            <p:cNvSpPr/>
            <p:nvPr/>
          </p:nvSpPr>
          <p:spPr bwMode="auto">
            <a:xfrm>
              <a:off x="3553746" y="3046448"/>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8" name="Oval 157">
              <a:extLst>
                <a:ext uri="{FF2B5EF4-FFF2-40B4-BE49-F238E27FC236}">
                  <a16:creationId xmlns:a16="http://schemas.microsoft.com/office/drawing/2014/main" id="{6F449C50-1A6D-4918-90A0-D2330F466065}"/>
                </a:ext>
              </a:extLst>
            </p:cNvPr>
            <p:cNvSpPr/>
            <p:nvPr/>
          </p:nvSpPr>
          <p:spPr bwMode="auto">
            <a:xfrm>
              <a:off x="4066269" y="2671886"/>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Oval 158">
              <a:extLst>
                <a:ext uri="{FF2B5EF4-FFF2-40B4-BE49-F238E27FC236}">
                  <a16:creationId xmlns:a16="http://schemas.microsoft.com/office/drawing/2014/main" id="{93F6B9D0-0AB0-499C-A1AE-BDBE0BA9EC5F}"/>
                </a:ext>
              </a:extLst>
            </p:cNvPr>
            <p:cNvSpPr/>
            <p:nvPr/>
          </p:nvSpPr>
          <p:spPr bwMode="auto">
            <a:xfrm>
              <a:off x="3363766" y="2721962"/>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Oval 159">
              <a:extLst>
                <a:ext uri="{FF2B5EF4-FFF2-40B4-BE49-F238E27FC236}">
                  <a16:creationId xmlns:a16="http://schemas.microsoft.com/office/drawing/2014/main" id="{96004284-182C-4246-A11E-5CF255A33987}"/>
                </a:ext>
              </a:extLst>
            </p:cNvPr>
            <p:cNvSpPr/>
            <p:nvPr/>
          </p:nvSpPr>
          <p:spPr bwMode="auto">
            <a:xfrm>
              <a:off x="3674216" y="2750447"/>
              <a:ext cx="69841" cy="69841"/>
            </a:xfrm>
            <a:prstGeom prst="ellipse">
              <a:avLst/>
            </a:prstGeom>
            <a:grp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61" name="Oval 160">
            <a:extLst>
              <a:ext uri="{FF2B5EF4-FFF2-40B4-BE49-F238E27FC236}">
                <a16:creationId xmlns:a16="http://schemas.microsoft.com/office/drawing/2014/main" id="{0DA5ECB3-65AB-4187-8F6B-538F06AAED55}"/>
              </a:ext>
            </a:extLst>
          </p:cNvPr>
          <p:cNvSpPr/>
          <p:nvPr/>
        </p:nvSpPr>
        <p:spPr bwMode="auto">
          <a:xfrm>
            <a:off x="7687611" y="5723412"/>
            <a:ext cx="117244" cy="117244"/>
          </a:xfrm>
          <a:prstGeom prst="ellipse">
            <a:avLst/>
          </a:prstGeom>
          <a:solidFill>
            <a:schemeClr val="accent5">
              <a:lumMod val="75000"/>
            </a:schemeClr>
          </a:solidFill>
          <a:ln w="76200">
            <a:solidFill>
              <a:schemeClr val="accent5">
                <a:lumMod val="75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Oval 161">
            <a:extLst>
              <a:ext uri="{FF2B5EF4-FFF2-40B4-BE49-F238E27FC236}">
                <a16:creationId xmlns:a16="http://schemas.microsoft.com/office/drawing/2014/main" id="{DCC66E2A-DB60-4E85-A0C2-F3EED1F34DF3}"/>
              </a:ext>
            </a:extLst>
          </p:cNvPr>
          <p:cNvSpPr/>
          <p:nvPr/>
        </p:nvSpPr>
        <p:spPr bwMode="auto">
          <a:xfrm>
            <a:off x="7711111" y="5500629"/>
            <a:ext cx="69823" cy="69823"/>
          </a:xfrm>
          <a:prstGeom prst="ellipse">
            <a:avLst/>
          </a:prstGeom>
          <a:solidFill>
            <a:srgbClr val="C00000"/>
          </a:solidFill>
          <a:ln w="76200">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Rectangle 162">
            <a:extLst>
              <a:ext uri="{FF2B5EF4-FFF2-40B4-BE49-F238E27FC236}">
                <a16:creationId xmlns:a16="http://schemas.microsoft.com/office/drawing/2014/main" id="{331ED751-F43A-4FFB-BB1B-AC743ABAB421}"/>
              </a:ext>
            </a:extLst>
          </p:cNvPr>
          <p:cNvSpPr/>
          <p:nvPr/>
        </p:nvSpPr>
        <p:spPr>
          <a:xfrm>
            <a:off x="7812802" y="5648655"/>
            <a:ext cx="1957265" cy="261542"/>
          </a:xfrm>
          <a:prstGeom prst="rect">
            <a:avLst/>
          </a:prstGeom>
        </p:spPr>
        <p:txBody>
          <a:bodyPr wrap="square">
            <a:spAutoFit/>
          </a:bodyPr>
          <a:lstStyle/>
          <a:p>
            <a:pPr defTabSz="914126">
              <a:defRPr/>
            </a:pPr>
            <a:r>
              <a:rPr lang="en-US" sz="1100">
                <a:solidFill>
                  <a:srgbClr val="505050"/>
                </a:solidFill>
                <a:latin typeface="Segoe UI"/>
              </a:rPr>
              <a:t>CDN Regional Cache</a:t>
            </a:r>
          </a:p>
        </p:txBody>
      </p:sp>
      <p:sp>
        <p:nvSpPr>
          <p:cNvPr id="164" name="Rectangle 163">
            <a:extLst>
              <a:ext uri="{FF2B5EF4-FFF2-40B4-BE49-F238E27FC236}">
                <a16:creationId xmlns:a16="http://schemas.microsoft.com/office/drawing/2014/main" id="{B612DE1C-0D42-462B-B6F8-C9DDF00EDD3B}"/>
              </a:ext>
            </a:extLst>
          </p:cNvPr>
          <p:cNvSpPr/>
          <p:nvPr/>
        </p:nvSpPr>
        <p:spPr>
          <a:xfrm>
            <a:off x="7812802" y="5407948"/>
            <a:ext cx="2010203" cy="261542"/>
          </a:xfrm>
          <a:prstGeom prst="rect">
            <a:avLst/>
          </a:prstGeom>
        </p:spPr>
        <p:txBody>
          <a:bodyPr wrap="square">
            <a:spAutoFit/>
          </a:bodyPr>
          <a:lstStyle/>
          <a:p>
            <a:pPr defTabSz="914126">
              <a:defRPr/>
            </a:pPr>
            <a:r>
              <a:rPr lang="en-US" sz="1100">
                <a:solidFill>
                  <a:srgbClr val="505050"/>
                </a:solidFill>
                <a:latin typeface="Segoe UI"/>
              </a:rPr>
              <a:t>CDN Point-of-Presence (POP)</a:t>
            </a:r>
          </a:p>
        </p:txBody>
      </p:sp>
      <p:grpSp>
        <p:nvGrpSpPr>
          <p:cNvPr id="189" name="Group 188">
            <a:extLst>
              <a:ext uri="{FF2B5EF4-FFF2-40B4-BE49-F238E27FC236}">
                <a16:creationId xmlns:a16="http://schemas.microsoft.com/office/drawing/2014/main" id="{2269FB8C-F35D-4AF6-8A8F-AF37BE048435}"/>
              </a:ext>
            </a:extLst>
          </p:cNvPr>
          <p:cNvGrpSpPr/>
          <p:nvPr/>
        </p:nvGrpSpPr>
        <p:grpSpPr>
          <a:xfrm>
            <a:off x="10178766" y="6526580"/>
            <a:ext cx="1804262" cy="337991"/>
            <a:chOff x="10181418" y="6298727"/>
            <a:chExt cx="1804732" cy="338079"/>
          </a:xfrm>
        </p:grpSpPr>
        <p:grpSp>
          <p:nvGrpSpPr>
            <p:cNvPr id="190" name="Group 189">
              <a:extLst>
                <a:ext uri="{FF2B5EF4-FFF2-40B4-BE49-F238E27FC236}">
                  <a16:creationId xmlns:a16="http://schemas.microsoft.com/office/drawing/2014/main" id="{14ADAB28-7338-4170-A0F5-CA789791238C}"/>
                </a:ext>
              </a:extLst>
            </p:cNvPr>
            <p:cNvGrpSpPr/>
            <p:nvPr/>
          </p:nvGrpSpPr>
          <p:grpSpPr>
            <a:xfrm>
              <a:off x="10181418" y="6299980"/>
              <a:ext cx="336826" cy="336826"/>
              <a:chOff x="10151852" y="440684"/>
              <a:chExt cx="336826" cy="336826"/>
            </a:xfrm>
          </p:grpSpPr>
          <p:grpSp>
            <p:nvGrpSpPr>
              <p:cNvPr id="198" name="Group 197">
                <a:extLst>
                  <a:ext uri="{FF2B5EF4-FFF2-40B4-BE49-F238E27FC236}">
                    <a16:creationId xmlns:a16="http://schemas.microsoft.com/office/drawing/2014/main" id="{1BA19E60-F937-4801-81D9-1C16057E74DE}"/>
                  </a:ext>
                </a:extLst>
              </p:cNvPr>
              <p:cNvGrpSpPr/>
              <p:nvPr/>
            </p:nvGrpSpPr>
            <p:grpSpPr>
              <a:xfrm>
                <a:off x="10151853" y="609097"/>
                <a:ext cx="336825" cy="0"/>
                <a:chOff x="10151852" y="593763"/>
                <a:chExt cx="336825" cy="0"/>
              </a:xfrm>
            </p:grpSpPr>
            <p:cxnSp>
              <p:nvCxnSpPr>
                <p:cNvPr id="211" name="Straight Connector 210">
                  <a:extLst>
                    <a:ext uri="{FF2B5EF4-FFF2-40B4-BE49-F238E27FC236}">
                      <a16:creationId xmlns:a16="http://schemas.microsoft.com/office/drawing/2014/main" id="{F0AD4366-8C7B-4195-9EB7-089BA2EEA555}"/>
                    </a:ext>
                  </a:extLst>
                </p:cNvPr>
                <p:cNvCxnSpPr>
                  <a:cxnSpLocks/>
                </p:cNvCxnSpPr>
                <p:nvPr/>
              </p:nvCxnSpPr>
              <p:spPr>
                <a:xfrm>
                  <a:off x="10151852" y="593763"/>
                  <a:ext cx="4321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2" name="Straight Connector 211">
                  <a:extLst>
                    <a:ext uri="{FF2B5EF4-FFF2-40B4-BE49-F238E27FC236}">
                      <a16:creationId xmlns:a16="http://schemas.microsoft.com/office/drawing/2014/main" id="{F4C71E8B-71C7-4006-B9A1-C95BD6DB9B81}"/>
                    </a:ext>
                  </a:extLst>
                </p:cNvPr>
                <p:cNvCxnSpPr>
                  <a:cxnSpLocks/>
                </p:cNvCxnSpPr>
                <p:nvPr/>
              </p:nvCxnSpPr>
              <p:spPr>
                <a:xfrm>
                  <a:off x="10446523" y="593763"/>
                  <a:ext cx="4215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99" name="Group 198">
                <a:extLst>
                  <a:ext uri="{FF2B5EF4-FFF2-40B4-BE49-F238E27FC236}">
                    <a16:creationId xmlns:a16="http://schemas.microsoft.com/office/drawing/2014/main" id="{FF7CF8E7-A6D7-4BF9-90A8-3057828FF2F6}"/>
                  </a:ext>
                </a:extLst>
              </p:cNvPr>
              <p:cNvGrpSpPr/>
              <p:nvPr/>
            </p:nvGrpSpPr>
            <p:grpSpPr>
              <a:xfrm>
                <a:off x="10321269" y="440684"/>
                <a:ext cx="0" cy="336826"/>
                <a:chOff x="10320265" y="423863"/>
                <a:chExt cx="0" cy="336826"/>
              </a:xfrm>
            </p:grpSpPr>
            <p:cxnSp>
              <p:nvCxnSpPr>
                <p:cNvPr id="208" name="Straight Connector 207">
                  <a:extLst>
                    <a:ext uri="{FF2B5EF4-FFF2-40B4-BE49-F238E27FC236}">
                      <a16:creationId xmlns:a16="http://schemas.microsoft.com/office/drawing/2014/main" id="{EE12FA77-D03F-46AD-A802-D448C779658A}"/>
                    </a:ext>
                  </a:extLst>
                </p:cNvPr>
                <p:cNvCxnSpPr>
                  <a:cxnSpLocks/>
                </p:cNvCxnSpPr>
                <p:nvPr/>
              </p:nvCxnSpPr>
              <p:spPr>
                <a:xfrm>
                  <a:off x="10320265" y="718509"/>
                  <a:ext cx="0" cy="4218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9" name="Straight Connector 208">
                  <a:extLst>
                    <a:ext uri="{FF2B5EF4-FFF2-40B4-BE49-F238E27FC236}">
                      <a16:creationId xmlns:a16="http://schemas.microsoft.com/office/drawing/2014/main" id="{2A2522C7-A14A-49CD-B6D4-FB8E8ECE439F}"/>
                    </a:ext>
                  </a:extLst>
                </p:cNvPr>
                <p:cNvCxnSpPr>
                  <a:cxnSpLocks/>
                </p:cNvCxnSpPr>
                <p:nvPr/>
              </p:nvCxnSpPr>
              <p:spPr>
                <a:xfrm>
                  <a:off x="10320265" y="423863"/>
                  <a:ext cx="0" cy="3747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0" name="Straight Connector 209">
                  <a:extLst>
                    <a:ext uri="{FF2B5EF4-FFF2-40B4-BE49-F238E27FC236}">
                      <a16:creationId xmlns:a16="http://schemas.microsoft.com/office/drawing/2014/main" id="{A2880D5D-0CA6-41F8-BC4E-7D330BC16B3B}"/>
                    </a:ext>
                  </a:extLst>
                </p:cNvPr>
                <p:cNvCxnSpPr>
                  <a:cxnSpLocks/>
                </p:cNvCxnSpPr>
                <p:nvPr/>
              </p:nvCxnSpPr>
              <p:spPr>
                <a:xfrm>
                  <a:off x="10320265" y="493719"/>
                  <a:ext cx="0" cy="9855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00" name="Group 199">
                <a:extLst>
                  <a:ext uri="{FF2B5EF4-FFF2-40B4-BE49-F238E27FC236}">
                    <a16:creationId xmlns:a16="http://schemas.microsoft.com/office/drawing/2014/main" id="{A2C1EA09-5715-4C0D-A435-4BA88D331304}"/>
                  </a:ext>
                </a:extLst>
              </p:cNvPr>
              <p:cNvGrpSpPr/>
              <p:nvPr/>
            </p:nvGrpSpPr>
            <p:grpSpPr>
              <a:xfrm rot="18900000">
                <a:off x="10158623" y="592084"/>
                <a:ext cx="323006" cy="34301"/>
                <a:chOff x="10158567" y="631983"/>
                <a:chExt cx="323006" cy="34301"/>
              </a:xfrm>
            </p:grpSpPr>
            <p:cxnSp>
              <p:nvCxnSpPr>
                <p:cNvPr id="206" name="Straight Connector 205">
                  <a:extLst>
                    <a:ext uri="{FF2B5EF4-FFF2-40B4-BE49-F238E27FC236}">
                      <a16:creationId xmlns:a16="http://schemas.microsoft.com/office/drawing/2014/main" id="{3E25C4CB-0538-49A6-A143-4B0D5DBB9484}"/>
                    </a:ext>
                  </a:extLst>
                </p:cNvPr>
                <p:cNvCxnSpPr>
                  <a:cxnSpLocks/>
                </p:cNvCxnSpPr>
                <p:nvPr/>
              </p:nvCxnSpPr>
              <p:spPr>
                <a:xfrm rot="2700000" flipV="1">
                  <a:off x="10158567" y="632926"/>
                  <a:ext cx="32419" cy="32419"/>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FD0708A2-CDE4-4A0A-96A4-D97791FB3986}"/>
                    </a:ext>
                  </a:extLst>
                </p:cNvPr>
                <p:cNvCxnSpPr>
                  <a:cxnSpLocks/>
                </p:cNvCxnSpPr>
                <p:nvPr/>
              </p:nvCxnSpPr>
              <p:spPr>
                <a:xfrm rot="2700000" flipV="1">
                  <a:off x="10447272" y="631984"/>
                  <a:ext cx="34301" cy="3430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01" name="Group 200">
                <a:extLst>
                  <a:ext uri="{FF2B5EF4-FFF2-40B4-BE49-F238E27FC236}">
                    <a16:creationId xmlns:a16="http://schemas.microsoft.com/office/drawing/2014/main" id="{5AF6C561-C65F-47AF-BCF0-A225F68C67B2}"/>
                  </a:ext>
                </a:extLst>
              </p:cNvPr>
              <p:cNvGrpSpPr/>
              <p:nvPr/>
            </p:nvGrpSpPr>
            <p:grpSpPr>
              <a:xfrm rot="2700000">
                <a:off x="10157934" y="587792"/>
                <a:ext cx="325375" cy="43317"/>
                <a:chOff x="10158080" y="627475"/>
                <a:chExt cx="325375" cy="43317"/>
              </a:xfrm>
            </p:grpSpPr>
            <p:cxnSp>
              <p:nvCxnSpPr>
                <p:cNvPr id="203" name="Straight Connector 202">
                  <a:extLst>
                    <a:ext uri="{FF2B5EF4-FFF2-40B4-BE49-F238E27FC236}">
                      <a16:creationId xmlns:a16="http://schemas.microsoft.com/office/drawing/2014/main" id="{663A604E-6E36-41D1-AC16-EA815D1E530B}"/>
                    </a:ext>
                  </a:extLst>
                </p:cNvPr>
                <p:cNvCxnSpPr>
                  <a:cxnSpLocks/>
                </p:cNvCxnSpPr>
                <p:nvPr/>
              </p:nvCxnSpPr>
              <p:spPr>
                <a:xfrm rot="18900000">
                  <a:off x="10158080" y="634103"/>
                  <a:ext cx="30064" cy="30064"/>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4" name="Straight Connector 203">
                  <a:extLst>
                    <a:ext uri="{FF2B5EF4-FFF2-40B4-BE49-F238E27FC236}">
                      <a16:creationId xmlns:a16="http://schemas.microsoft.com/office/drawing/2014/main" id="{23D4E0CC-BC8E-4C68-B659-0D6C0DC9D4A6}"/>
                    </a:ext>
                  </a:extLst>
                </p:cNvPr>
                <p:cNvCxnSpPr>
                  <a:cxnSpLocks/>
                </p:cNvCxnSpPr>
                <p:nvPr/>
              </p:nvCxnSpPr>
              <p:spPr>
                <a:xfrm rot="18900000">
                  <a:off x="10458240" y="636527"/>
                  <a:ext cx="25215" cy="2521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3752BCA0-489C-44E6-A91A-36EB6C7A3DCD}"/>
                    </a:ext>
                  </a:extLst>
                </p:cNvPr>
                <p:cNvCxnSpPr>
                  <a:cxnSpLocks/>
                </p:cNvCxnSpPr>
                <p:nvPr/>
              </p:nvCxnSpPr>
              <p:spPr>
                <a:xfrm rot="18900000">
                  <a:off x="10330653" y="627475"/>
                  <a:ext cx="43317" cy="43317"/>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02" name="Oval 201">
                <a:hlinkClick r:id="rId6" action="ppaction://hlinksldjump"/>
                <a:extLst>
                  <a:ext uri="{FF2B5EF4-FFF2-40B4-BE49-F238E27FC236}">
                    <a16:creationId xmlns:a16="http://schemas.microsoft.com/office/drawing/2014/main" id="{A29984CD-C9BC-4932-9A2D-3B29D1CEB0A0}"/>
                  </a:ext>
                </a:extLst>
              </p:cNvPr>
              <p:cNvSpPr/>
              <p:nvPr userDrawn="1"/>
            </p:nvSpPr>
            <p:spPr bwMode="auto">
              <a:xfrm>
                <a:off x="10151852" y="440684"/>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sp>
          <p:nvSpPr>
            <p:cNvPr id="191" name="Freeform 5">
              <a:hlinkClick r:id="" action="ppaction://hlinkshowjump?jump=previousslide"/>
              <a:extLst>
                <a:ext uri="{FF2B5EF4-FFF2-40B4-BE49-F238E27FC236}">
                  <a16:creationId xmlns:a16="http://schemas.microsoft.com/office/drawing/2014/main" id="{BDF4D7DA-51AD-4AA8-BA78-93C36DD2163D}"/>
                </a:ext>
              </a:extLst>
            </p:cNvPr>
            <p:cNvSpPr>
              <a:spLocks noEditPoints="1"/>
            </p:cNvSpPr>
            <p:nvPr/>
          </p:nvSpPr>
          <p:spPr bwMode="auto">
            <a:xfrm flipH="1">
              <a:off x="10670720"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sp>
          <p:nvSpPr>
            <p:cNvPr id="192" name="Freeform 5">
              <a:hlinkClick r:id="" action="ppaction://hlinkshowjump?jump=nextslide"/>
              <a:extLst>
                <a:ext uri="{FF2B5EF4-FFF2-40B4-BE49-F238E27FC236}">
                  <a16:creationId xmlns:a16="http://schemas.microsoft.com/office/drawing/2014/main" id="{F9C4857E-D260-4F36-84F5-4498DD138094}"/>
                </a:ext>
              </a:extLst>
            </p:cNvPr>
            <p:cNvSpPr>
              <a:spLocks noEditPoints="1"/>
            </p:cNvSpPr>
            <p:nvPr/>
          </p:nvSpPr>
          <p:spPr bwMode="auto">
            <a:xfrm>
              <a:off x="11649324"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nvGrpSpPr>
            <p:cNvPr id="193" name="Group 192">
              <a:extLst>
                <a:ext uri="{FF2B5EF4-FFF2-40B4-BE49-F238E27FC236}">
                  <a16:creationId xmlns:a16="http://schemas.microsoft.com/office/drawing/2014/main" id="{B504BE57-1CED-487B-8D5E-D6C36A6854E9}"/>
                </a:ext>
              </a:extLst>
            </p:cNvPr>
            <p:cNvGrpSpPr/>
            <p:nvPr/>
          </p:nvGrpSpPr>
          <p:grpSpPr>
            <a:xfrm>
              <a:off x="11160022" y="6298727"/>
              <a:ext cx="336826" cy="336826"/>
              <a:chOff x="9003250" y="423863"/>
              <a:chExt cx="336826" cy="336826"/>
            </a:xfrm>
          </p:grpSpPr>
          <p:grpSp>
            <p:nvGrpSpPr>
              <p:cNvPr id="194" name="Group 14">
                <a:extLst>
                  <a:ext uri="{FF2B5EF4-FFF2-40B4-BE49-F238E27FC236}">
                    <a16:creationId xmlns:a16="http://schemas.microsoft.com/office/drawing/2014/main" id="{185FC480-5B2B-43D2-ADED-1739E521D26F}"/>
                  </a:ext>
                </a:extLst>
              </p:cNvPr>
              <p:cNvGrpSpPr>
                <a:grpSpLocks noChangeAspect="1"/>
              </p:cNvGrpSpPr>
              <p:nvPr userDrawn="1"/>
            </p:nvGrpSpPr>
            <p:grpSpPr bwMode="auto">
              <a:xfrm>
                <a:off x="9057081" y="495300"/>
                <a:ext cx="229164" cy="179665"/>
                <a:chOff x="1201" y="104"/>
                <a:chExt cx="5278" cy="4138"/>
              </a:xfrm>
            </p:grpSpPr>
            <p:sp>
              <p:nvSpPr>
                <p:cNvPr id="196" name="Freeform 15">
                  <a:extLst>
                    <a:ext uri="{FF2B5EF4-FFF2-40B4-BE49-F238E27FC236}">
                      <a16:creationId xmlns:a16="http://schemas.microsoft.com/office/drawing/2014/main" id="{94E9B4AB-4E4C-4D21-A8DC-93E332996D7A}"/>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sp>
              <p:nvSpPr>
                <p:cNvPr id="197" name="Freeform 16">
                  <a:extLst>
                    <a:ext uri="{FF2B5EF4-FFF2-40B4-BE49-F238E27FC236}">
                      <a16:creationId xmlns:a16="http://schemas.microsoft.com/office/drawing/2014/main" id="{16C3AAFB-0348-4129-988E-52926F6A070F}"/>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sp>
            <p:nvSpPr>
              <p:cNvPr id="195" name="Oval 194">
                <a:hlinkClick r:id="rId7" action="ppaction://hlinksldjump"/>
                <a:extLst>
                  <a:ext uri="{FF2B5EF4-FFF2-40B4-BE49-F238E27FC236}">
                    <a16:creationId xmlns:a16="http://schemas.microsoft.com/office/drawing/2014/main" id="{57FCB374-0021-4B9C-B989-D2654E996478}"/>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grpSp>
    </p:spTree>
    <p:extLst>
      <p:ext uri="{BB962C8B-B14F-4D97-AF65-F5344CB8AC3E}">
        <p14:creationId xmlns:p14="http://schemas.microsoft.com/office/powerpoint/2010/main" val="312853996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282" y="133035"/>
            <a:ext cx="4886470" cy="689111"/>
          </a:xfrm>
        </p:spPr>
        <p:txBody>
          <a:bodyPr>
            <a:normAutofit fontScale="90000"/>
          </a:bodyPr>
          <a:lstStyle/>
          <a:p>
            <a:r>
              <a:rPr lang="en-US" dirty="0"/>
              <a:t>Azure Virtual Network</a:t>
            </a:r>
          </a:p>
        </p:txBody>
      </p:sp>
      <p:sp>
        <p:nvSpPr>
          <p:cNvPr id="3" name="Content Placeholder 2"/>
          <p:cNvSpPr>
            <a:spLocks noGrp="1"/>
          </p:cNvSpPr>
          <p:nvPr>
            <p:ph type="body" sz="quarter" idx="10"/>
          </p:nvPr>
        </p:nvSpPr>
        <p:spPr>
          <a:xfrm>
            <a:off x="240597" y="1418677"/>
            <a:ext cx="5377147" cy="4601260"/>
          </a:xfrm>
        </p:spPr>
        <p:txBody>
          <a:bodyPr/>
          <a:lstStyle/>
          <a:p>
            <a:pPr>
              <a:buFont typeface="Arial" panose="020B0604020202020204" pitchFamily="34" charset="0"/>
              <a:buChar char="•"/>
            </a:pPr>
            <a:r>
              <a:rPr lang="en-US" sz="2400" dirty="0"/>
              <a:t>Logical isolation with control over network</a:t>
            </a:r>
          </a:p>
          <a:p>
            <a:pPr>
              <a:buFont typeface="Arial" panose="020B0604020202020204" pitchFamily="34" charset="0"/>
              <a:buChar char="•"/>
            </a:pPr>
            <a:r>
              <a:rPr lang="en-US" sz="2400" dirty="0"/>
              <a:t>Create subnets with your private IP addresses</a:t>
            </a:r>
          </a:p>
          <a:p>
            <a:pPr>
              <a:buFont typeface="Arial" panose="020B0604020202020204" pitchFamily="34" charset="0"/>
              <a:buChar char="•"/>
            </a:pPr>
            <a:r>
              <a:rPr lang="en-US" sz="2400" dirty="0"/>
              <a:t>Stable and persistent private IP addresses</a:t>
            </a:r>
          </a:p>
          <a:p>
            <a:pPr>
              <a:buFont typeface="Arial" panose="020B0604020202020204" pitchFamily="34" charset="0"/>
              <a:buChar char="•"/>
            </a:pPr>
            <a:r>
              <a:rPr lang="en-US" sz="2400" dirty="0"/>
              <a:t>Bring your own DNS</a:t>
            </a:r>
          </a:p>
          <a:p>
            <a:pPr>
              <a:buFont typeface="Arial" panose="020B0604020202020204" pitchFamily="34" charset="0"/>
              <a:buChar char="•"/>
            </a:pPr>
            <a:r>
              <a:rPr lang="en-US" sz="2400" dirty="0"/>
              <a:t>Use Azure-provided DNS</a:t>
            </a:r>
          </a:p>
          <a:p>
            <a:pPr>
              <a:buFont typeface="Arial" panose="020B0604020202020204" pitchFamily="34" charset="0"/>
              <a:buChar char="•"/>
            </a:pPr>
            <a:r>
              <a:rPr lang="en-US" sz="2400" dirty="0"/>
              <a:t>Secure VMs with input endpoint ACLs</a:t>
            </a:r>
          </a:p>
        </p:txBody>
      </p:sp>
      <p:sp>
        <p:nvSpPr>
          <p:cNvPr id="72" name="Freeform 95"/>
          <p:cNvSpPr>
            <a:spLocks/>
          </p:cNvSpPr>
          <p:nvPr/>
        </p:nvSpPr>
        <p:spPr bwMode="auto">
          <a:xfrm flipH="1">
            <a:off x="6029328" y="3246511"/>
            <a:ext cx="6049292" cy="34730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w="28575">
            <a:noFill/>
            <a:round/>
            <a:headEnd/>
            <a:tailEnd/>
          </a:ln>
          <a:extLst/>
        </p:spPr>
        <p:txBody>
          <a:bodyPr vert="horz" wrap="square" lIns="91403" tIns="45701" rIns="91403" bIns="45701" numCol="1" anchor="t" anchorCtr="0" compatLnSpc="1">
            <a:prstTxWarp prst="textNoShape">
              <a:avLst/>
            </a:prstTxWarp>
          </a:bodyPr>
          <a:lstStyle/>
          <a:p>
            <a:endParaRPr lang="en-US" sz="1799" kern="0" dirty="0">
              <a:solidFill>
                <a:srgbClr val="505050"/>
              </a:solidFill>
            </a:endParaRPr>
          </a:p>
        </p:txBody>
      </p:sp>
      <p:sp>
        <p:nvSpPr>
          <p:cNvPr id="73" name="Rounded Rectangle 72"/>
          <p:cNvSpPr/>
          <p:nvPr/>
        </p:nvSpPr>
        <p:spPr>
          <a:xfrm>
            <a:off x="7124747" y="4379114"/>
            <a:ext cx="4281730" cy="1951668"/>
          </a:xfrm>
          <a:prstGeom prst="roundRect">
            <a:avLst>
              <a:gd name="adj" fmla="val 7613"/>
            </a:avLst>
          </a:prstGeom>
          <a:solidFill>
            <a:srgbClr val="4F81BD"/>
          </a:solidFill>
          <a:ln w="25400" cap="flat" cmpd="sng" algn="ctr">
            <a:solidFill>
              <a:srgbClr val="4F81BD">
                <a:shade val="50000"/>
              </a:srgbClr>
            </a:solidFill>
            <a:prstDash val="solid"/>
          </a:ln>
          <a:effectLst/>
        </p:spPr>
        <p:txBody>
          <a:bodyPr rtlCol="0" anchor="ctr"/>
          <a:lstStyle/>
          <a:p>
            <a:pPr algn="ctr" defTabSz="896203">
              <a:defRPr/>
            </a:pPr>
            <a:endParaRPr lang="en-US" sz="2744" kern="0" dirty="0">
              <a:latin typeface="Calibri"/>
            </a:endParaRPr>
          </a:p>
        </p:txBody>
      </p:sp>
      <p:sp>
        <p:nvSpPr>
          <p:cNvPr id="74" name="TextBox 73"/>
          <p:cNvSpPr txBox="1"/>
          <p:nvPr/>
        </p:nvSpPr>
        <p:spPr>
          <a:xfrm>
            <a:off x="8236252" y="6267116"/>
            <a:ext cx="2124669" cy="452472"/>
          </a:xfrm>
          <a:prstGeom prst="rect">
            <a:avLst/>
          </a:prstGeom>
          <a:noFill/>
        </p:spPr>
        <p:txBody>
          <a:bodyPr wrap="none" rtlCol="0">
            <a:spAutoFit/>
          </a:bodyPr>
          <a:lstStyle/>
          <a:p>
            <a:pPr defTabSz="896203"/>
            <a:r>
              <a:rPr lang="en-US" sz="2352" dirty="0">
                <a:solidFill>
                  <a:schemeClr val="bg1"/>
                </a:solidFill>
                <a:latin typeface="Calibri"/>
              </a:rPr>
              <a:t>Virtual Network</a:t>
            </a:r>
          </a:p>
        </p:txBody>
      </p:sp>
      <p:grpSp>
        <p:nvGrpSpPr>
          <p:cNvPr id="75" name="Group 74"/>
          <p:cNvGrpSpPr/>
          <p:nvPr/>
        </p:nvGrpSpPr>
        <p:grpSpPr>
          <a:xfrm>
            <a:off x="7229900" y="4553791"/>
            <a:ext cx="727505" cy="725488"/>
            <a:chOff x="2915928" y="2972963"/>
            <a:chExt cx="822960" cy="828366"/>
          </a:xfrm>
        </p:grpSpPr>
        <p:sp>
          <p:nvSpPr>
            <p:cNvPr id="76" name="Oval 75"/>
            <p:cNvSpPr/>
            <p:nvPr/>
          </p:nvSpPr>
          <p:spPr bwMode="auto">
            <a:xfrm>
              <a:off x="2915928" y="2972963"/>
              <a:ext cx="822960" cy="822960"/>
            </a:xfrm>
            <a:prstGeom prst="ellipse">
              <a:avLst/>
            </a:prstGeom>
            <a:solidFill>
              <a:srgbClr val="FFFFFF"/>
            </a:solidFill>
            <a:ln w="7620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defRPr/>
              </a:pPr>
              <a:endParaRPr lang="en-US" sz="3136" kern="0" spc="-49" dirty="0">
                <a:latin typeface="Calibri"/>
              </a:endParaRPr>
            </a:p>
          </p:txBody>
        </p:sp>
        <p:sp>
          <p:nvSpPr>
            <p:cNvPr id="77" name="Freeform 52"/>
            <p:cNvSpPr>
              <a:spLocks noEditPoints="1"/>
            </p:cNvSpPr>
            <p:nvPr/>
          </p:nvSpPr>
          <p:spPr bwMode="auto">
            <a:xfrm>
              <a:off x="3127123" y="3048625"/>
              <a:ext cx="400570" cy="284882"/>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rgbClr val="4F81BD"/>
            </a:solidFill>
            <a:ln>
              <a:noFill/>
            </a:ln>
            <a:extLst/>
          </p:spPr>
          <p:txBody>
            <a:bodyPr vert="horz" wrap="square" lIns="89619" tIns="44810" rIns="89619" bIns="44810" numCol="1" anchor="t" anchorCtr="0" compatLnSpc="1">
              <a:prstTxWarp prst="textNoShape">
                <a:avLst/>
              </a:prstTxWarp>
            </a:bodyPr>
            <a:lstStyle/>
            <a:p>
              <a:pPr defTabSz="896203">
                <a:defRPr/>
              </a:pPr>
              <a:endParaRPr lang="en-US" sz="2744" kern="0" dirty="0">
                <a:latin typeface="Calibri"/>
              </a:endParaRPr>
            </a:p>
          </p:txBody>
        </p:sp>
        <p:sp>
          <p:nvSpPr>
            <p:cNvPr id="78" name="TextBox 77"/>
            <p:cNvSpPr txBox="1"/>
            <p:nvPr/>
          </p:nvSpPr>
          <p:spPr>
            <a:xfrm>
              <a:off x="3038190" y="3367356"/>
              <a:ext cx="578438" cy="433973"/>
            </a:xfrm>
            <a:prstGeom prst="rect">
              <a:avLst/>
            </a:prstGeom>
            <a:noFill/>
          </p:spPr>
          <p:txBody>
            <a:bodyPr wrap="square" lIns="0" tIns="0" rIns="0" bIns="0" rtlCol="0">
              <a:spAutoFit/>
            </a:bodyPr>
            <a:lstStyle/>
            <a:p>
              <a:pPr algn="ctr" defTabSz="896203">
                <a:lnSpc>
                  <a:spcPct val="90000"/>
                </a:lnSpc>
                <a:defRPr/>
              </a:pPr>
              <a:r>
                <a:rPr lang="en-US" sz="1372" kern="0" dirty="0">
                  <a:solidFill>
                    <a:srgbClr val="0070C0"/>
                  </a:solidFill>
                  <a:latin typeface="Calibri"/>
                </a:rPr>
                <a:t>VPN GW</a:t>
              </a:r>
            </a:p>
          </p:txBody>
        </p:sp>
      </p:grpSp>
      <p:grpSp>
        <p:nvGrpSpPr>
          <p:cNvPr id="79" name="Group 78"/>
          <p:cNvGrpSpPr/>
          <p:nvPr/>
        </p:nvGrpSpPr>
        <p:grpSpPr>
          <a:xfrm>
            <a:off x="10286238" y="4553793"/>
            <a:ext cx="875633" cy="1639625"/>
            <a:chOff x="10430213" y="4262723"/>
            <a:chExt cx="893424" cy="1672939"/>
          </a:xfrm>
        </p:grpSpPr>
        <p:sp>
          <p:nvSpPr>
            <p:cNvPr id="80" name="TextBox 79"/>
            <p:cNvSpPr txBox="1"/>
            <p:nvPr/>
          </p:nvSpPr>
          <p:spPr>
            <a:xfrm>
              <a:off x="10430213" y="5492465"/>
              <a:ext cx="893424" cy="443197"/>
            </a:xfrm>
            <a:prstGeom prst="rect">
              <a:avLst/>
            </a:prstGeom>
            <a:noFill/>
          </p:spPr>
          <p:txBody>
            <a:bodyPr wrap="square" lIns="0" tIns="0" rIns="0" bIns="0" rtlCol="0" anchor="ctr">
              <a:spAutoFit/>
            </a:bodyPr>
            <a:lstStyle/>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Front end</a:t>
              </a:r>
            </a:p>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10.1/16</a:t>
              </a:r>
            </a:p>
          </p:txBody>
        </p:sp>
        <p:grpSp>
          <p:nvGrpSpPr>
            <p:cNvPr id="81" name="Group 80"/>
            <p:cNvGrpSpPr/>
            <p:nvPr/>
          </p:nvGrpSpPr>
          <p:grpSpPr>
            <a:xfrm>
              <a:off x="10430213" y="4262723"/>
              <a:ext cx="893424" cy="1172757"/>
              <a:chOff x="6027733" y="2131654"/>
              <a:chExt cx="660349" cy="866811"/>
            </a:xfrm>
          </p:grpSpPr>
          <p:sp>
            <p:nvSpPr>
              <p:cNvPr id="82" name="Rounded Rectangle 81"/>
              <p:cNvSpPr/>
              <p:nvPr/>
            </p:nvSpPr>
            <p:spPr bwMode="auto">
              <a:xfrm>
                <a:off x="6027733" y="2131654"/>
                <a:ext cx="660349" cy="866811"/>
              </a:xfrm>
              <a:prstGeom prst="roundRect">
                <a:avLst>
                  <a:gd name="adj" fmla="val 10259"/>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defRPr/>
                </a:pPr>
                <a:endParaRPr lang="en-US" sz="3136" kern="0" spc="-49" dirty="0">
                  <a:latin typeface="Calibri"/>
                </a:endParaRPr>
              </a:p>
            </p:txBody>
          </p:sp>
          <p:grpSp>
            <p:nvGrpSpPr>
              <p:cNvPr id="83" name="Group 82"/>
              <p:cNvGrpSpPr/>
              <p:nvPr/>
            </p:nvGrpSpPr>
            <p:grpSpPr>
              <a:xfrm>
                <a:off x="6093279" y="2187723"/>
                <a:ext cx="529256" cy="754672"/>
                <a:chOff x="4045739" y="2177015"/>
                <a:chExt cx="529256" cy="754672"/>
              </a:xfrm>
            </p:grpSpPr>
            <p:pic>
              <p:nvPicPr>
                <p:cNvPr id="84" name="Picture 83"/>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85" name="Picture 8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86" name="Picture 85"/>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grpSp>
        <p:nvGrpSpPr>
          <p:cNvPr id="87" name="Group 86"/>
          <p:cNvGrpSpPr/>
          <p:nvPr/>
        </p:nvGrpSpPr>
        <p:grpSpPr>
          <a:xfrm>
            <a:off x="9250961" y="4553793"/>
            <a:ext cx="875633" cy="1639625"/>
            <a:chOff x="9058613" y="4262723"/>
            <a:chExt cx="893424" cy="1672939"/>
          </a:xfrm>
        </p:grpSpPr>
        <p:sp>
          <p:nvSpPr>
            <p:cNvPr id="88" name="TextBox 87"/>
            <p:cNvSpPr txBox="1"/>
            <p:nvPr/>
          </p:nvSpPr>
          <p:spPr>
            <a:xfrm>
              <a:off x="9062010" y="5492465"/>
              <a:ext cx="886631" cy="443197"/>
            </a:xfrm>
            <a:prstGeom prst="rect">
              <a:avLst/>
            </a:prstGeom>
            <a:noFill/>
          </p:spPr>
          <p:txBody>
            <a:bodyPr wrap="square" lIns="0" tIns="0" rIns="0" bIns="0" rtlCol="0" anchor="ctr">
              <a:spAutoFit/>
            </a:bodyPr>
            <a:lstStyle/>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Mid-tier</a:t>
              </a:r>
            </a:p>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10.2/16</a:t>
              </a:r>
            </a:p>
          </p:txBody>
        </p:sp>
        <p:grpSp>
          <p:nvGrpSpPr>
            <p:cNvPr id="89" name="Group 88"/>
            <p:cNvGrpSpPr/>
            <p:nvPr/>
          </p:nvGrpSpPr>
          <p:grpSpPr>
            <a:xfrm>
              <a:off x="9058613" y="4262723"/>
              <a:ext cx="893424" cy="1172757"/>
              <a:chOff x="5111286" y="2128637"/>
              <a:chExt cx="660349" cy="866811"/>
            </a:xfrm>
          </p:grpSpPr>
          <p:sp>
            <p:nvSpPr>
              <p:cNvPr id="90" name="Rounded Rectangle 89"/>
              <p:cNvSpPr/>
              <p:nvPr/>
            </p:nvSpPr>
            <p:spPr bwMode="auto">
              <a:xfrm>
                <a:off x="5111286" y="2128637"/>
                <a:ext cx="660349" cy="866811"/>
              </a:xfrm>
              <a:prstGeom prst="roundRect">
                <a:avLst>
                  <a:gd name="adj" fmla="val 10259"/>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defRPr/>
                </a:pPr>
                <a:endParaRPr lang="en-US" sz="3136" kern="0" spc="-49" dirty="0">
                  <a:latin typeface="Calibri"/>
                </a:endParaRPr>
              </a:p>
            </p:txBody>
          </p:sp>
          <p:grpSp>
            <p:nvGrpSpPr>
              <p:cNvPr id="91" name="Group 90"/>
              <p:cNvGrpSpPr/>
              <p:nvPr/>
            </p:nvGrpSpPr>
            <p:grpSpPr>
              <a:xfrm>
                <a:off x="5176832" y="2184706"/>
                <a:ext cx="529256" cy="754672"/>
                <a:chOff x="4045739" y="2177015"/>
                <a:chExt cx="529256" cy="754672"/>
              </a:xfrm>
            </p:grpSpPr>
            <p:pic>
              <p:nvPicPr>
                <p:cNvPr id="92" name="Picture 91"/>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93" name="Picture 92"/>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94" name="Picture 93"/>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grpSp>
        <p:nvGrpSpPr>
          <p:cNvPr id="95" name="Group 94"/>
          <p:cNvGrpSpPr/>
          <p:nvPr/>
        </p:nvGrpSpPr>
        <p:grpSpPr>
          <a:xfrm>
            <a:off x="8195125" y="4553793"/>
            <a:ext cx="875633" cy="1639625"/>
            <a:chOff x="7692915" y="4262723"/>
            <a:chExt cx="893424" cy="1672939"/>
          </a:xfrm>
        </p:grpSpPr>
        <p:sp>
          <p:nvSpPr>
            <p:cNvPr id="96" name="TextBox 95"/>
            <p:cNvSpPr txBox="1"/>
            <p:nvPr/>
          </p:nvSpPr>
          <p:spPr>
            <a:xfrm>
              <a:off x="7692915" y="5492465"/>
              <a:ext cx="893424" cy="443197"/>
            </a:xfrm>
            <a:prstGeom prst="rect">
              <a:avLst/>
            </a:prstGeom>
            <a:noFill/>
          </p:spPr>
          <p:txBody>
            <a:bodyPr wrap="square" lIns="0" tIns="0" rIns="0" bIns="0" rtlCol="0" anchor="ctr">
              <a:spAutoFit/>
            </a:bodyPr>
            <a:lstStyle/>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Back end</a:t>
              </a:r>
            </a:p>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10.3/16</a:t>
              </a:r>
            </a:p>
          </p:txBody>
        </p:sp>
        <p:grpSp>
          <p:nvGrpSpPr>
            <p:cNvPr id="97" name="Group 96"/>
            <p:cNvGrpSpPr/>
            <p:nvPr/>
          </p:nvGrpSpPr>
          <p:grpSpPr>
            <a:xfrm>
              <a:off x="7692915" y="4262723"/>
              <a:ext cx="893424" cy="1172757"/>
              <a:chOff x="3981473" y="2128637"/>
              <a:chExt cx="660349" cy="866811"/>
            </a:xfrm>
          </p:grpSpPr>
          <p:sp>
            <p:nvSpPr>
              <p:cNvPr id="98" name="Rounded Rectangle 97"/>
              <p:cNvSpPr/>
              <p:nvPr/>
            </p:nvSpPr>
            <p:spPr bwMode="auto">
              <a:xfrm>
                <a:off x="3981473" y="2128637"/>
                <a:ext cx="660349" cy="866811"/>
              </a:xfrm>
              <a:prstGeom prst="roundRect">
                <a:avLst>
                  <a:gd name="adj" fmla="val 10259"/>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defRPr/>
                </a:pPr>
                <a:endParaRPr lang="en-US" sz="3136" kern="0" spc="-49" dirty="0">
                  <a:latin typeface="Calibri"/>
                </a:endParaRPr>
              </a:p>
            </p:txBody>
          </p:sp>
          <p:grpSp>
            <p:nvGrpSpPr>
              <p:cNvPr id="99" name="Group 98"/>
              <p:cNvGrpSpPr/>
              <p:nvPr/>
            </p:nvGrpSpPr>
            <p:grpSpPr>
              <a:xfrm>
                <a:off x="4047019" y="2184706"/>
                <a:ext cx="529256" cy="754672"/>
                <a:chOff x="4045739" y="2177015"/>
                <a:chExt cx="529256" cy="754672"/>
              </a:xfrm>
            </p:grpSpPr>
            <p:pic>
              <p:nvPicPr>
                <p:cNvPr id="100" name="Picture 99"/>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101" name="Picture 100"/>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102" name="Picture 101"/>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sp>
        <p:nvSpPr>
          <p:cNvPr id="103" name="Left-Right Arrow 102"/>
          <p:cNvSpPr/>
          <p:nvPr/>
        </p:nvSpPr>
        <p:spPr>
          <a:xfrm rot="5400000">
            <a:off x="9554638" y="3672441"/>
            <a:ext cx="1196275" cy="454727"/>
          </a:xfrm>
          <a:prstGeom prst="leftRightArrow">
            <a:avLst/>
          </a:prstGeom>
          <a:gradFill rotWithShape="1">
            <a:gsLst>
              <a:gs pos="0">
                <a:srgbClr val="C0504D">
                  <a:shade val="51000"/>
                  <a:satMod val="130000"/>
                  <a:alpha val="0"/>
                </a:srgbClr>
              </a:gs>
              <a:gs pos="5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203">
              <a:defRPr/>
            </a:pPr>
            <a:endParaRPr lang="en-US" sz="2744" kern="0" dirty="0">
              <a:latin typeface="Calibri"/>
            </a:endParaRPr>
          </a:p>
        </p:txBody>
      </p:sp>
      <p:grpSp>
        <p:nvGrpSpPr>
          <p:cNvPr id="104" name="Group 103"/>
          <p:cNvGrpSpPr/>
          <p:nvPr/>
        </p:nvGrpSpPr>
        <p:grpSpPr>
          <a:xfrm>
            <a:off x="9496534" y="2014583"/>
            <a:ext cx="1312482" cy="1212508"/>
            <a:chOff x="1441498" y="2335312"/>
            <a:chExt cx="1209154" cy="1117050"/>
          </a:xfrm>
        </p:grpSpPr>
        <p:sp>
          <p:nvSpPr>
            <p:cNvPr id="105" name="Oval 104"/>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5908" fontAlgn="base">
                <a:lnSpc>
                  <a:spcPct val="90000"/>
                </a:lnSpc>
                <a:spcBef>
                  <a:spcPct val="0"/>
                </a:spcBef>
                <a:spcAft>
                  <a:spcPct val="0"/>
                </a:spcAft>
                <a:defRPr/>
              </a:pPr>
              <a:endParaRPr lang="en-US" sz="3528" kern="0" spc="-49" dirty="0">
                <a:gradFill>
                  <a:gsLst>
                    <a:gs pos="36283">
                      <a:srgbClr val="505050"/>
                    </a:gs>
                    <a:gs pos="28000">
                      <a:srgbClr val="505050"/>
                    </a:gs>
                  </a:gsLst>
                  <a:lin ang="5400000" scaled="0"/>
                </a:gradFill>
                <a:latin typeface="Calibri"/>
              </a:endParaRPr>
            </a:p>
          </p:txBody>
        </p:sp>
        <p:sp>
          <p:nvSpPr>
            <p:cNvPr id="106" name="Freeform 105"/>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89619" tIns="44810" rIns="89619" bIns="44810" numCol="1" anchor="t" anchorCtr="0" compatLnSpc="1">
              <a:prstTxWarp prst="textNoShape">
                <a:avLst/>
              </a:prstTxWarp>
            </a:bodyPr>
            <a:lstStyle/>
            <a:p>
              <a:pPr defTabSz="913946">
                <a:defRPr/>
              </a:pPr>
              <a:endParaRPr lang="en-US" sz="2744" kern="0" dirty="0">
                <a:solidFill>
                  <a:srgbClr val="00188F"/>
                </a:solidFill>
                <a:latin typeface="Calibri"/>
              </a:endParaRPr>
            </a:p>
          </p:txBody>
        </p:sp>
        <p:sp>
          <p:nvSpPr>
            <p:cNvPr id="107" name="TextBox 106"/>
            <p:cNvSpPr txBox="1"/>
            <p:nvPr/>
          </p:nvSpPr>
          <p:spPr>
            <a:xfrm>
              <a:off x="1441498" y="2804059"/>
              <a:ext cx="1209154" cy="566915"/>
            </a:xfrm>
            <a:prstGeom prst="rect">
              <a:avLst/>
            </a:prstGeom>
            <a:noFill/>
          </p:spPr>
          <p:txBody>
            <a:bodyPr wrap="none" lIns="179238" tIns="143391" rIns="179238" bIns="143391" rtlCol="0" anchor="ctr">
              <a:spAutoFit/>
            </a:bodyPr>
            <a:lstStyle/>
            <a:p>
              <a:pPr algn="ctr" defTabSz="913946">
                <a:lnSpc>
                  <a:spcPct val="90000"/>
                </a:lnSpc>
                <a:defRPr/>
              </a:pPr>
              <a:r>
                <a:rPr lang="en-US" sz="2352" kern="0" spc="-49" dirty="0">
                  <a:solidFill>
                    <a:srgbClr val="00188F"/>
                  </a:solidFill>
                  <a:latin typeface="Calibri"/>
                </a:rPr>
                <a:t>Internet</a:t>
              </a:r>
            </a:p>
          </p:txBody>
        </p:sp>
      </p:grpSp>
      <p:sp>
        <p:nvSpPr>
          <p:cNvPr id="108" name="Left-Right Arrow 107"/>
          <p:cNvSpPr/>
          <p:nvPr/>
        </p:nvSpPr>
        <p:spPr>
          <a:xfrm rot="5400000">
            <a:off x="6946992" y="3671746"/>
            <a:ext cx="1291059" cy="341914"/>
          </a:xfrm>
          <a:prstGeom prst="lef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203">
              <a:defRPr/>
            </a:pPr>
            <a:endParaRPr lang="en-US" sz="2744" kern="0" dirty="0">
              <a:latin typeface="Calibri"/>
            </a:endParaRPr>
          </a:p>
        </p:txBody>
      </p:sp>
      <p:grpSp>
        <p:nvGrpSpPr>
          <p:cNvPr id="109" name="Group 108"/>
          <p:cNvGrpSpPr/>
          <p:nvPr/>
        </p:nvGrpSpPr>
        <p:grpSpPr>
          <a:xfrm>
            <a:off x="7613034" y="2104754"/>
            <a:ext cx="444715" cy="1092418"/>
            <a:chOff x="10520791" y="5710226"/>
            <a:chExt cx="813223" cy="1100576"/>
          </a:xfrm>
        </p:grpSpPr>
        <p:sp>
          <p:nvSpPr>
            <p:cNvPr id="110"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11"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12"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13"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14"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15" name="Oval 14"/>
            <p:cNvSpPr>
              <a:spLocks noChangeArrowheads="1"/>
            </p:cNvSpPr>
            <p:nvPr/>
          </p:nvSpPr>
          <p:spPr bwMode="auto">
            <a:xfrm>
              <a:off x="11124807" y="5862451"/>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16" name="Oval 15"/>
            <p:cNvSpPr>
              <a:spLocks noChangeArrowheads="1"/>
            </p:cNvSpPr>
            <p:nvPr/>
          </p:nvSpPr>
          <p:spPr bwMode="auto">
            <a:xfrm>
              <a:off x="11124807" y="6061076"/>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17" name="Oval 16"/>
            <p:cNvSpPr>
              <a:spLocks noChangeArrowheads="1"/>
            </p:cNvSpPr>
            <p:nvPr/>
          </p:nvSpPr>
          <p:spPr bwMode="auto">
            <a:xfrm>
              <a:off x="11124807" y="6259701"/>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18" name="Oval 17"/>
            <p:cNvSpPr>
              <a:spLocks noChangeArrowheads="1"/>
            </p:cNvSpPr>
            <p:nvPr/>
          </p:nvSpPr>
          <p:spPr bwMode="auto">
            <a:xfrm>
              <a:off x="11124807" y="6458325"/>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grpSp>
      <p:grpSp>
        <p:nvGrpSpPr>
          <p:cNvPr id="119" name="Group 118"/>
          <p:cNvGrpSpPr/>
          <p:nvPr/>
        </p:nvGrpSpPr>
        <p:grpSpPr>
          <a:xfrm>
            <a:off x="7253370" y="1989408"/>
            <a:ext cx="469453" cy="1153182"/>
            <a:chOff x="10520791" y="5710226"/>
            <a:chExt cx="813223" cy="1100576"/>
          </a:xfrm>
        </p:grpSpPr>
        <p:sp>
          <p:nvSpPr>
            <p:cNvPr id="120"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21"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22"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23"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24"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25" name="Oval 14"/>
            <p:cNvSpPr>
              <a:spLocks noChangeArrowheads="1"/>
            </p:cNvSpPr>
            <p:nvPr/>
          </p:nvSpPr>
          <p:spPr bwMode="auto">
            <a:xfrm>
              <a:off x="11124807" y="5862451"/>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26" name="Oval 15"/>
            <p:cNvSpPr>
              <a:spLocks noChangeArrowheads="1"/>
            </p:cNvSpPr>
            <p:nvPr/>
          </p:nvSpPr>
          <p:spPr bwMode="auto">
            <a:xfrm>
              <a:off x="11124807" y="6061076"/>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27" name="Oval 16"/>
            <p:cNvSpPr>
              <a:spLocks noChangeArrowheads="1"/>
            </p:cNvSpPr>
            <p:nvPr/>
          </p:nvSpPr>
          <p:spPr bwMode="auto">
            <a:xfrm>
              <a:off x="11124807" y="6259701"/>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28" name="Oval 17"/>
            <p:cNvSpPr>
              <a:spLocks noChangeArrowheads="1"/>
            </p:cNvSpPr>
            <p:nvPr/>
          </p:nvSpPr>
          <p:spPr bwMode="auto">
            <a:xfrm>
              <a:off x="11124807" y="6458325"/>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grpSp>
      <p:sp>
        <p:nvSpPr>
          <p:cNvPr id="129" name="TextBox 128"/>
          <p:cNvSpPr txBox="1"/>
          <p:nvPr/>
        </p:nvSpPr>
        <p:spPr>
          <a:xfrm>
            <a:off x="6842329" y="1267758"/>
            <a:ext cx="1742016" cy="755913"/>
          </a:xfrm>
          <a:prstGeom prst="rect">
            <a:avLst/>
          </a:prstGeom>
          <a:noFill/>
        </p:spPr>
        <p:txBody>
          <a:bodyPr wrap="none" rtlCol="0">
            <a:spAutoFit/>
          </a:bodyPr>
          <a:lstStyle/>
          <a:p>
            <a:pPr algn="ctr" defTabSz="896203"/>
            <a:r>
              <a:rPr lang="en-US" sz="2352" dirty="0">
                <a:latin typeface="Calibri"/>
              </a:rPr>
              <a:t>On-Premises</a:t>
            </a:r>
          </a:p>
          <a:p>
            <a:pPr algn="ctr" defTabSz="896203"/>
            <a:r>
              <a:rPr lang="en-US" sz="1960" dirty="0">
                <a:latin typeface="Calibri"/>
              </a:rPr>
              <a:t>10.0/16</a:t>
            </a:r>
          </a:p>
        </p:txBody>
      </p:sp>
      <p:sp>
        <p:nvSpPr>
          <p:cNvPr id="130" name="TextBox 129"/>
          <p:cNvSpPr txBox="1"/>
          <p:nvPr/>
        </p:nvSpPr>
        <p:spPr>
          <a:xfrm>
            <a:off x="5723082" y="3624893"/>
            <a:ext cx="1830543" cy="693790"/>
          </a:xfrm>
          <a:prstGeom prst="rect">
            <a:avLst/>
          </a:prstGeom>
          <a:noFill/>
        </p:spPr>
        <p:txBody>
          <a:bodyPr wrap="square" rtlCol="0">
            <a:spAutoFit/>
          </a:bodyPr>
          <a:lstStyle/>
          <a:p>
            <a:pPr algn="ctr" defTabSz="896203"/>
            <a:r>
              <a:rPr lang="en-US" sz="1960" dirty="0">
                <a:latin typeface="Calibri"/>
              </a:rPr>
              <a:t>S2S VPNs &amp;</a:t>
            </a:r>
          </a:p>
          <a:p>
            <a:pPr algn="ctr" defTabSz="896203"/>
            <a:r>
              <a:rPr lang="en-US" sz="1960" dirty="0" err="1">
                <a:latin typeface="Calibri"/>
              </a:rPr>
              <a:t>ExpressRoute</a:t>
            </a:r>
            <a:endParaRPr lang="en-US" sz="1960" dirty="0">
              <a:latin typeface="Calibri"/>
            </a:endParaRPr>
          </a:p>
        </p:txBody>
      </p:sp>
      <p:grpSp>
        <p:nvGrpSpPr>
          <p:cNvPr id="131" name="Group 130"/>
          <p:cNvGrpSpPr/>
          <p:nvPr/>
        </p:nvGrpSpPr>
        <p:grpSpPr>
          <a:xfrm>
            <a:off x="7319610" y="5400841"/>
            <a:ext cx="675185" cy="751047"/>
            <a:chOff x="1711057" y="3451570"/>
            <a:chExt cx="878943" cy="947431"/>
          </a:xfrm>
        </p:grpSpPr>
        <p:grpSp>
          <p:nvGrpSpPr>
            <p:cNvPr id="132" name="Group 131"/>
            <p:cNvGrpSpPr/>
            <p:nvPr/>
          </p:nvGrpSpPr>
          <p:grpSpPr>
            <a:xfrm>
              <a:off x="1972774" y="3451570"/>
              <a:ext cx="479392" cy="712232"/>
              <a:chOff x="1972774" y="3451570"/>
              <a:chExt cx="479392" cy="712232"/>
            </a:xfrm>
          </p:grpSpPr>
          <p:pic>
            <p:nvPicPr>
              <p:cNvPr id="134"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1972774" y="3451570"/>
                <a:ext cx="355510" cy="712232"/>
              </a:xfrm>
              <a:prstGeom prst="rect">
                <a:avLst/>
              </a:prstGeom>
              <a:noFill/>
            </p:spPr>
          </p:pic>
          <p:grpSp>
            <p:nvGrpSpPr>
              <p:cNvPr id="135" name="Group 134"/>
              <p:cNvGrpSpPr/>
              <p:nvPr/>
            </p:nvGrpSpPr>
            <p:grpSpPr>
              <a:xfrm>
                <a:off x="2245986" y="3924261"/>
                <a:ext cx="206180" cy="206424"/>
                <a:chOff x="2245986" y="3924261"/>
                <a:chExt cx="206180" cy="206424"/>
              </a:xfrm>
            </p:grpSpPr>
            <p:grpSp>
              <p:nvGrpSpPr>
                <p:cNvPr id="136" name="Group 135"/>
                <p:cNvGrpSpPr/>
                <p:nvPr/>
              </p:nvGrpSpPr>
              <p:grpSpPr>
                <a:xfrm>
                  <a:off x="2245986" y="3924261"/>
                  <a:ext cx="206180" cy="206424"/>
                  <a:chOff x="1779323" y="4627897"/>
                  <a:chExt cx="472764" cy="473323"/>
                </a:xfrm>
              </p:grpSpPr>
              <p:sp>
                <p:nvSpPr>
                  <p:cNvPr id="138" name="Isosceles Triangle 137"/>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8549" tIns="34275" rIns="68549" bIns="34275" numCol="1" rtlCol="0" anchor="ctr" anchorCtr="0" compatLnSpc="1">
                    <a:prstTxWarp prst="textNoShape">
                      <a:avLst/>
                    </a:prstTxWarp>
                  </a:bodyPr>
                  <a:lstStyle/>
                  <a:p>
                    <a:pPr algn="ctr" defTabSz="685304"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139" name="Rectangle 138"/>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8549" tIns="34275" rIns="68549" bIns="34275" numCol="1" rtlCol="0" anchor="ctr" anchorCtr="0" compatLnSpc="1">
                    <a:prstTxWarp prst="textNoShape">
                      <a:avLst/>
                    </a:prstTxWarp>
                  </a:bodyPr>
                  <a:lstStyle/>
                  <a:p>
                    <a:pPr algn="ctr" defTabSz="685304"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140" name="Rectangle 139"/>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8549" tIns="34275" rIns="68549" bIns="34275" numCol="1" rtlCol="0" anchor="ctr" anchorCtr="0" compatLnSpc="1">
                    <a:prstTxWarp prst="textNoShape">
                      <a:avLst/>
                    </a:prstTxWarp>
                  </a:bodyPr>
                  <a:lstStyle/>
                  <a:p>
                    <a:pPr algn="ctr" defTabSz="685304"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sp>
              <p:nvSpPr>
                <p:cNvPr id="137" name="Isosceles Triangle 136"/>
                <p:cNvSpPr/>
                <p:nvPr/>
              </p:nvSpPr>
              <p:spPr bwMode="auto">
                <a:xfrm>
                  <a:off x="2304709" y="3989226"/>
                  <a:ext cx="88734" cy="76495"/>
                </a:xfrm>
                <a:prstGeom prst="triangle">
                  <a:avLst/>
                </a:prstGeom>
                <a:solidFill>
                  <a:srgbClr val="0070C0"/>
                </a:solidFill>
                <a:ln w="9525" cap="flat" cmpd="sng" algn="ctr">
                  <a:noFill/>
                  <a:prstDash val="solid"/>
                  <a:headEnd type="none" w="med" len="med"/>
                  <a:tailEnd type="none" w="med" len="med"/>
                </a:ln>
                <a:effectLst/>
              </p:spPr>
              <p:txBody>
                <a:bodyPr vert="horz" wrap="square" lIns="68549" tIns="34275" rIns="68549" bIns="34275" numCol="1" rtlCol="0" anchor="ctr" anchorCtr="0" compatLnSpc="1">
                  <a:prstTxWarp prst="textNoShape">
                    <a:avLst/>
                  </a:prstTxWarp>
                </a:bodyPr>
                <a:lstStyle/>
                <a:p>
                  <a:pPr algn="ctr" defTabSz="685304"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sp>
          <p:nvSpPr>
            <p:cNvPr id="133" name="Rectangle 132"/>
            <p:cNvSpPr/>
            <p:nvPr/>
          </p:nvSpPr>
          <p:spPr>
            <a:xfrm>
              <a:off x="1711057" y="4125283"/>
              <a:ext cx="878943" cy="273718"/>
            </a:xfrm>
            <a:prstGeom prst="rect">
              <a:avLst/>
            </a:prstGeom>
          </p:spPr>
          <p:txBody>
            <a:bodyPr wrap="none">
              <a:spAutoFit/>
            </a:bodyPr>
            <a:lstStyle/>
            <a:p>
              <a:pPr algn="ctr" defTabSz="685304"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AD / DNS</a:t>
              </a:r>
            </a:p>
          </p:txBody>
        </p:sp>
      </p:grpSp>
      <p:sp>
        <p:nvSpPr>
          <p:cNvPr id="141" name="TextBox 140"/>
          <p:cNvSpPr txBox="1"/>
          <p:nvPr/>
        </p:nvSpPr>
        <p:spPr>
          <a:xfrm>
            <a:off x="8419173" y="3706275"/>
            <a:ext cx="999459" cy="512801"/>
          </a:xfrm>
          <a:prstGeom prst="rect">
            <a:avLst/>
          </a:prstGeom>
          <a:noFill/>
        </p:spPr>
        <p:txBody>
          <a:bodyPr wrap="none" rtlCol="0">
            <a:spAutoFit/>
          </a:bodyPr>
          <a:lstStyle/>
          <a:p>
            <a:pPr defTabSz="896203"/>
            <a:r>
              <a:rPr lang="en-US" sz="2744" dirty="0">
                <a:solidFill>
                  <a:schemeClr val="bg1"/>
                </a:solidFill>
                <a:latin typeface="Calibri"/>
              </a:rPr>
              <a:t>Azure</a:t>
            </a:r>
          </a:p>
        </p:txBody>
      </p:sp>
      <p:sp>
        <p:nvSpPr>
          <p:cNvPr id="142" name="TextBox 141"/>
          <p:cNvSpPr txBox="1"/>
          <p:nvPr/>
        </p:nvSpPr>
        <p:spPr>
          <a:xfrm>
            <a:off x="10327062" y="3101945"/>
            <a:ext cx="1830543" cy="693790"/>
          </a:xfrm>
          <a:prstGeom prst="rect">
            <a:avLst/>
          </a:prstGeom>
          <a:noFill/>
        </p:spPr>
        <p:txBody>
          <a:bodyPr wrap="square" rtlCol="0">
            <a:spAutoFit/>
          </a:bodyPr>
          <a:lstStyle/>
          <a:p>
            <a:pPr algn="ctr" defTabSz="896203"/>
            <a:r>
              <a:rPr lang="en-US" sz="1960" dirty="0">
                <a:latin typeface="Calibri"/>
              </a:rPr>
              <a:t>Direct Internet</a:t>
            </a:r>
          </a:p>
          <a:p>
            <a:pPr algn="ctr" defTabSz="896203"/>
            <a:r>
              <a:rPr lang="en-US" sz="1960" dirty="0">
                <a:latin typeface="Calibri"/>
              </a:rPr>
              <a:t>Connectivity</a:t>
            </a:r>
          </a:p>
        </p:txBody>
      </p:sp>
    </p:spTree>
    <p:extLst>
      <p:ext uri="{BB962C8B-B14F-4D97-AF65-F5344CB8AC3E}">
        <p14:creationId xmlns:p14="http://schemas.microsoft.com/office/powerpoint/2010/main" val="38239535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Azure Scale</a:t>
            </a:r>
          </a:p>
        </p:txBody>
      </p:sp>
      <p:pic>
        <p:nvPicPr>
          <p:cNvPr id="4" name="Picture 3" descr="A screenshot of a cell phone&#10;&#10;Description generated with very high confidence">
            <a:extLst>
              <a:ext uri="{FF2B5EF4-FFF2-40B4-BE49-F238E27FC236}">
                <a16:creationId xmlns:a16="http://schemas.microsoft.com/office/drawing/2014/main" id="{F0DFAB7F-8B96-4B51-B02F-F0FCEDF0BD10}"/>
              </a:ext>
            </a:extLst>
          </p:cNvPr>
          <p:cNvPicPr>
            <a:picLocks noChangeAspect="1"/>
          </p:cNvPicPr>
          <p:nvPr/>
        </p:nvPicPr>
        <p:blipFill>
          <a:blip r:embed="rId3"/>
          <a:stretch>
            <a:fillRect/>
          </a:stretch>
        </p:blipFill>
        <p:spPr>
          <a:xfrm>
            <a:off x="-1" y="986465"/>
            <a:ext cx="12188825" cy="7020847"/>
          </a:xfrm>
          <a:prstGeom prst="rect">
            <a:avLst/>
          </a:prstGeom>
        </p:spPr>
      </p:pic>
    </p:spTree>
    <p:extLst>
      <p:ext uri="{BB962C8B-B14F-4D97-AF65-F5344CB8AC3E}">
        <p14:creationId xmlns:p14="http://schemas.microsoft.com/office/powerpoint/2010/main" val="425530345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4294967295"/>
          </p:nvPr>
        </p:nvSpPr>
        <p:spPr>
          <a:xfrm>
            <a:off x="240595" y="1418679"/>
            <a:ext cx="5596785" cy="4796199"/>
          </a:xfrm>
          <a:prstGeom prst="rect">
            <a:avLst/>
          </a:prstGeom>
        </p:spPr>
        <p:txBody>
          <a:bodyPr>
            <a:normAutofit/>
          </a:bodyPr>
          <a:lstStyle/>
          <a:p>
            <a:r>
              <a:rPr lang="en-US" dirty="0" err="1"/>
              <a:t>VNet</a:t>
            </a:r>
            <a:r>
              <a:rPr lang="en-US" dirty="0"/>
              <a:t> spans to an entire region</a:t>
            </a:r>
          </a:p>
          <a:p>
            <a:r>
              <a:rPr lang="en-US" dirty="0"/>
              <a:t>Fully connected private and secure network across datacenters</a:t>
            </a:r>
          </a:p>
          <a:p>
            <a:r>
              <a:rPr lang="en-US" dirty="0"/>
              <a:t>New services requiring specific SKUs (A8, A9) can be added to same </a:t>
            </a:r>
            <a:r>
              <a:rPr lang="en-US" dirty="0" err="1"/>
              <a:t>VNet</a:t>
            </a:r>
            <a:r>
              <a:rPr lang="en-US" dirty="0"/>
              <a:t> – seamless expansion</a:t>
            </a:r>
          </a:p>
        </p:txBody>
      </p:sp>
      <p:sp>
        <p:nvSpPr>
          <p:cNvPr id="7" name="Title 6"/>
          <p:cNvSpPr>
            <a:spLocks noGrp="1"/>
          </p:cNvSpPr>
          <p:nvPr>
            <p:ph type="title"/>
          </p:nvPr>
        </p:nvSpPr>
        <p:spPr>
          <a:xfrm>
            <a:off x="832057" y="112231"/>
            <a:ext cx="4554538" cy="689111"/>
          </a:xfrm>
        </p:spPr>
        <p:txBody>
          <a:bodyPr>
            <a:normAutofit fontScale="90000"/>
          </a:bodyPr>
          <a:lstStyle/>
          <a:p>
            <a:r>
              <a:rPr lang="en-US" dirty="0"/>
              <a:t>Regional scope</a:t>
            </a:r>
          </a:p>
        </p:txBody>
      </p:sp>
      <p:sp>
        <p:nvSpPr>
          <p:cNvPr id="2" name="Rectangle 1"/>
          <p:cNvSpPr/>
          <p:nvPr/>
        </p:nvSpPr>
        <p:spPr bwMode="auto">
          <a:xfrm>
            <a:off x="7858764" y="1457244"/>
            <a:ext cx="3316982" cy="7275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Azure Front End</a:t>
            </a:r>
          </a:p>
        </p:txBody>
      </p:sp>
      <p:sp>
        <p:nvSpPr>
          <p:cNvPr id="6" name="Freeform 5"/>
          <p:cNvSpPr>
            <a:spLocks noEditPoints="1"/>
          </p:cNvSpPr>
          <p:nvPr/>
        </p:nvSpPr>
        <p:spPr bwMode="black">
          <a:xfrm>
            <a:off x="10195878" y="3861818"/>
            <a:ext cx="757742" cy="1166790"/>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2"/>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10" name="Freeform 9"/>
          <p:cNvSpPr>
            <a:spLocks noEditPoints="1"/>
          </p:cNvSpPr>
          <p:nvPr/>
        </p:nvSpPr>
        <p:spPr bwMode="black">
          <a:xfrm>
            <a:off x="7746924" y="4583741"/>
            <a:ext cx="757742" cy="1166790"/>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2"/>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11" name="Freeform 10"/>
          <p:cNvSpPr>
            <a:spLocks noEditPoints="1"/>
          </p:cNvSpPr>
          <p:nvPr/>
        </p:nvSpPr>
        <p:spPr bwMode="black">
          <a:xfrm>
            <a:off x="7247704" y="3746334"/>
            <a:ext cx="757742" cy="1166790"/>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2"/>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12" name="Freeform 11"/>
          <p:cNvSpPr>
            <a:spLocks noEditPoints="1"/>
          </p:cNvSpPr>
          <p:nvPr/>
        </p:nvSpPr>
        <p:spPr bwMode="black">
          <a:xfrm>
            <a:off x="10710384" y="4690419"/>
            <a:ext cx="757742" cy="1166790"/>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2"/>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15" name="Oval 14"/>
          <p:cNvSpPr/>
          <p:nvPr/>
        </p:nvSpPr>
        <p:spPr bwMode="auto">
          <a:xfrm>
            <a:off x="6948111" y="2704990"/>
            <a:ext cx="2117223" cy="368720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9866160" y="2740138"/>
            <a:ext cx="2085902" cy="368720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p:cNvCxnSpPr/>
          <p:nvPr/>
        </p:nvCxnSpPr>
        <p:spPr>
          <a:xfrm flipH="1">
            <a:off x="9199672" y="4504489"/>
            <a:ext cx="494020" cy="0"/>
          </a:xfrm>
          <a:prstGeom prst="line">
            <a:avLst/>
          </a:prstGeom>
          <a:ln w="28575" cap="rnd">
            <a:solidFill>
              <a:schemeClr val="tx1"/>
            </a:solidFill>
            <a:prstDash val="sysDot"/>
            <a:headEnd type="none"/>
            <a:tailEnd type="none"/>
          </a:ln>
        </p:spPr>
        <p:style>
          <a:lnRef idx="1">
            <a:schemeClr val="accent6"/>
          </a:lnRef>
          <a:fillRef idx="0">
            <a:schemeClr val="accent6"/>
          </a:fillRef>
          <a:effectRef idx="0">
            <a:schemeClr val="accent6"/>
          </a:effectRef>
          <a:fontRef idx="minor">
            <a:schemeClr val="tx1"/>
          </a:fontRef>
        </p:style>
      </p:cxnSp>
      <p:sp>
        <p:nvSpPr>
          <p:cNvPr id="21" name="TextBox 20"/>
          <p:cNvSpPr txBox="1"/>
          <p:nvPr/>
        </p:nvSpPr>
        <p:spPr>
          <a:xfrm>
            <a:off x="7384797" y="2199256"/>
            <a:ext cx="1552630" cy="533917"/>
          </a:xfrm>
          <a:prstGeom prst="rect">
            <a:avLst/>
          </a:prstGeom>
          <a:noFill/>
        </p:spPr>
        <p:txBody>
          <a:bodyPr wrap="square" lIns="179238" tIns="143391" rIns="179238" bIns="143391" rtlCol="0">
            <a:spAutoFit/>
          </a:bodyPr>
          <a:lstStyle/>
          <a:p>
            <a:pPr>
              <a:lnSpc>
                <a:spcPct val="90000"/>
              </a:lnSpc>
              <a:spcAft>
                <a:spcPts val="588"/>
              </a:spcAft>
            </a:pPr>
            <a:r>
              <a:rPr lang="en-US" sz="1764" dirty="0">
                <a:gradFill>
                  <a:gsLst>
                    <a:gs pos="2917">
                      <a:schemeClr val="tx1"/>
                    </a:gs>
                    <a:gs pos="30000">
                      <a:schemeClr val="tx1"/>
                    </a:gs>
                  </a:gsLst>
                  <a:lin ang="5400000" scaled="0"/>
                </a:gradFill>
              </a:rPr>
              <a:t>US West</a:t>
            </a:r>
          </a:p>
        </p:txBody>
      </p:sp>
      <p:sp>
        <p:nvSpPr>
          <p:cNvPr id="22" name="TextBox 21"/>
          <p:cNvSpPr txBox="1"/>
          <p:nvPr/>
        </p:nvSpPr>
        <p:spPr>
          <a:xfrm>
            <a:off x="9936734" y="2277034"/>
            <a:ext cx="2015328" cy="533917"/>
          </a:xfrm>
          <a:prstGeom prst="rect">
            <a:avLst/>
          </a:prstGeom>
          <a:noFill/>
        </p:spPr>
        <p:txBody>
          <a:bodyPr wrap="square" lIns="179238" tIns="143391" rIns="179238" bIns="143391" rtlCol="0">
            <a:spAutoFit/>
          </a:bodyPr>
          <a:lstStyle/>
          <a:p>
            <a:pPr>
              <a:lnSpc>
                <a:spcPct val="90000"/>
              </a:lnSpc>
              <a:spcAft>
                <a:spcPts val="588"/>
              </a:spcAft>
            </a:pPr>
            <a:r>
              <a:rPr lang="en-US" sz="1764" dirty="0">
                <a:gradFill>
                  <a:gsLst>
                    <a:gs pos="2917">
                      <a:schemeClr val="tx1"/>
                    </a:gs>
                    <a:gs pos="30000">
                      <a:schemeClr val="tx1"/>
                    </a:gs>
                  </a:gsLst>
                  <a:lin ang="5400000" scaled="0"/>
                </a:gradFill>
              </a:rPr>
              <a:t>Southeast Asia</a:t>
            </a:r>
          </a:p>
        </p:txBody>
      </p:sp>
      <p:sp>
        <p:nvSpPr>
          <p:cNvPr id="25" name="Rounded Rectangle 24"/>
          <p:cNvSpPr/>
          <p:nvPr/>
        </p:nvSpPr>
        <p:spPr bwMode="auto">
          <a:xfrm>
            <a:off x="7547991" y="3022339"/>
            <a:ext cx="917463" cy="42344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RNM</a:t>
            </a:r>
          </a:p>
        </p:txBody>
      </p:sp>
      <p:sp>
        <p:nvSpPr>
          <p:cNvPr id="26" name="Rounded Rectangle 25"/>
          <p:cNvSpPr/>
          <p:nvPr/>
        </p:nvSpPr>
        <p:spPr bwMode="auto">
          <a:xfrm>
            <a:off x="10534152" y="3122246"/>
            <a:ext cx="917463" cy="42344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RNM</a:t>
            </a:r>
          </a:p>
        </p:txBody>
      </p:sp>
      <p:cxnSp>
        <p:nvCxnSpPr>
          <p:cNvPr id="31" name="Straight Arrow Connector 30"/>
          <p:cNvCxnSpPr>
            <a:endCxn id="2" idx="1"/>
          </p:cNvCxnSpPr>
          <p:nvPr/>
        </p:nvCxnSpPr>
        <p:spPr>
          <a:xfrm>
            <a:off x="6910833" y="1817310"/>
            <a:ext cx="947933" cy="37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 idx="2"/>
            <a:endCxn id="25" idx="3"/>
          </p:cNvCxnSpPr>
          <p:nvPr/>
        </p:nvCxnSpPr>
        <p:spPr>
          <a:xfrm flipH="1">
            <a:off x="8465454" y="2184841"/>
            <a:ext cx="1051803" cy="104922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 idx="2"/>
            <a:endCxn id="26" idx="1"/>
          </p:cNvCxnSpPr>
          <p:nvPr/>
        </p:nvCxnSpPr>
        <p:spPr>
          <a:xfrm>
            <a:off x="9517256" y="2184839"/>
            <a:ext cx="1016896" cy="11491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104499" y="3746333"/>
            <a:ext cx="832929" cy="669658"/>
          </a:xfrm>
          <a:prstGeom prst="rect">
            <a:avLst/>
          </a:prstGeom>
          <a:noFill/>
        </p:spPr>
        <p:txBody>
          <a:bodyPr wrap="square" lIns="179238" tIns="143391" rIns="179238" bIns="143391" rtlCol="0">
            <a:spAutoFit/>
          </a:bodyPr>
          <a:lstStyle/>
          <a:p>
            <a:pPr>
              <a:lnSpc>
                <a:spcPct val="90000"/>
              </a:lnSpc>
              <a:spcAft>
                <a:spcPts val="588"/>
              </a:spcAft>
            </a:pPr>
            <a:r>
              <a:rPr lang="en-US" sz="1372" i="1" dirty="0">
                <a:gradFill>
                  <a:gsLst>
                    <a:gs pos="2917">
                      <a:schemeClr val="tx1"/>
                    </a:gs>
                    <a:gs pos="30000">
                      <a:schemeClr val="tx1"/>
                    </a:gs>
                  </a:gsLst>
                  <a:lin ang="5400000" scaled="0"/>
                </a:gradFill>
              </a:rPr>
              <a:t>VNet scope</a:t>
            </a:r>
          </a:p>
        </p:txBody>
      </p:sp>
      <p:sp>
        <p:nvSpPr>
          <p:cNvPr id="41" name="TextBox 40"/>
          <p:cNvSpPr txBox="1"/>
          <p:nvPr/>
        </p:nvSpPr>
        <p:spPr>
          <a:xfrm>
            <a:off x="11022606" y="3840458"/>
            <a:ext cx="832929" cy="669658"/>
          </a:xfrm>
          <a:prstGeom prst="rect">
            <a:avLst/>
          </a:prstGeom>
          <a:noFill/>
        </p:spPr>
        <p:txBody>
          <a:bodyPr wrap="square" lIns="179238" tIns="143391" rIns="179238" bIns="143391" rtlCol="0">
            <a:spAutoFit/>
          </a:bodyPr>
          <a:lstStyle/>
          <a:p>
            <a:pPr>
              <a:lnSpc>
                <a:spcPct val="90000"/>
              </a:lnSpc>
              <a:spcAft>
                <a:spcPts val="588"/>
              </a:spcAft>
            </a:pPr>
            <a:r>
              <a:rPr lang="en-US" sz="1372" i="1" dirty="0">
                <a:gradFill>
                  <a:gsLst>
                    <a:gs pos="2917">
                      <a:schemeClr val="tx1"/>
                    </a:gs>
                    <a:gs pos="30000">
                      <a:schemeClr val="tx1"/>
                    </a:gs>
                  </a:gsLst>
                  <a:lin ang="5400000" scaled="0"/>
                </a:gradFill>
              </a:rPr>
              <a:t>VNet scope</a:t>
            </a:r>
          </a:p>
        </p:txBody>
      </p:sp>
      <p:sp>
        <p:nvSpPr>
          <p:cNvPr id="3" name="TextBox 2"/>
          <p:cNvSpPr txBox="1"/>
          <p:nvPr/>
        </p:nvSpPr>
        <p:spPr>
          <a:xfrm>
            <a:off x="6825209" y="1385324"/>
            <a:ext cx="1019951" cy="561064"/>
          </a:xfrm>
          <a:prstGeom prst="rect">
            <a:avLst/>
          </a:prstGeom>
          <a:noFill/>
        </p:spPr>
        <p:txBody>
          <a:bodyPr wrap="square" lIns="179238" tIns="143391" rIns="179238" bIns="143391" rtlCol="0">
            <a:spAutoFit/>
          </a:bodyPr>
          <a:lstStyle/>
          <a:p>
            <a:pPr>
              <a:lnSpc>
                <a:spcPct val="90000"/>
              </a:lnSpc>
              <a:spcAft>
                <a:spcPts val="588"/>
              </a:spcAft>
            </a:pPr>
            <a:r>
              <a:rPr lang="en-US" sz="1960" dirty="0">
                <a:gradFill>
                  <a:gsLst>
                    <a:gs pos="2917">
                      <a:schemeClr val="tx1"/>
                    </a:gs>
                    <a:gs pos="30000">
                      <a:schemeClr val="tx1"/>
                    </a:gs>
                  </a:gsLst>
                  <a:lin ang="5400000" scaled="0"/>
                </a:gradFill>
              </a:rPr>
              <a:t>Portal</a:t>
            </a:r>
          </a:p>
        </p:txBody>
      </p:sp>
      <p:sp>
        <p:nvSpPr>
          <p:cNvPr id="4" name="TextBox 3"/>
          <p:cNvSpPr txBox="1"/>
          <p:nvPr/>
        </p:nvSpPr>
        <p:spPr>
          <a:xfrm>
            <a:off x="6933456" y="1741284"/>
            <a:ext cx="798814" cy="561064"/>
          </a:xfrm>
          <a:prstGeom prst="rect">
            <a:avLst/>
          </a:prstGeom>
          <a:noFill/>
        </p:spPr>
        <p:txBody>
          <a:bodyPr wrap="square" lIns="179238" tIns="143391" rIns="179238" bIns="143391" rtlCol="0">
            <a:spAutoFit/>
          </a:bodyPr>
          <a:lstStyle/>
          <a:p>
            <a:pPr>
              <a:lnSpc>
                <a:spcPct val="90000"/>
              </a:lnSpc>
              <a:spcAft>
                <a:spcPts val="588"/>
              </a:spcAft>
            </a:pPr>
            <a:r>
              <a:rPr lang="en-US" sz="1960" dirty="0">
                <a:gradFill>
                  <a:gsLst>
                    <a:gs pos="2917">
                      <a:schemeClr val="tx1"/>
                    </a:gs>
                    <a:gs pos="30000">
                      <a:schemeClr val="tx1"/>
                    </a:gs>
                  </a:gsLst>
                  <a:lin ang="5400000" scaled="0"/>
                </a:gradFill>
              </a:rPr>
              <a:t>API</a:t>
            </a:r>
          </a:p>
        </p:txBody>
      </p:sp>
    </p:spTree>
    <p:extLst>
      <p:ext uri="{BB962C8B-B14F-4D97-AF65-F5344CB8AC3E}">
        <p14:creationId xmlns:p14="http://schemas.microsoft.com/office/powerpoint/2010/main" val="2434887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752" y="95016"/>
            <a:ext cx="8472955" cy="664910"/>
          </a:xfrm>
        </p:spPr>
        <p:txBody>
          <a:bodyPr>
            <a:normAutofit fontScale="90000"/>
          </a:bodyPr>
          <a:lstStyle/>
          <a:p>
            <a:r>
              <a:rPr lang="da-DK" sz="3600" dirty="0"/>
              <a:t>Multi-site VNet </a:t>
            </a:r>
            <a:r>
              <a:rPr lang="en-US" sz="3600" dirty="0"/>
              <a:t>connectivity</a:t>
            </a:r>
          </a:p>
        </p:txBody>
      </p:sp>
      <p:sp>
        <p:nvSpPr>
          <p:cNvPr id="43" name="Rectangle 42"/>
          <p:cNvSpPr/>
          <p:nvPr>
            <p:custDataLst>
              <p:tags r:id="rId1"/>
            </p:custDataLst>
          </p:nvPr>
        </p:nvSpPr>
        <p:spPr bwMode="auto">
          <a:xfrm>
            <a:off x="236654" y="1799668"/>
            <a:ext cx="4447594" cy="3154838"/>
          </a:xfrm>
          <a:prstGeom prst="rect">
            <a:avLst/>
          </a:prstGeom>
          <a:ln>
            <a:noFill/>
          </a:ln>
        </p:spPr>
        <p:txBody>
          <a:bodyPr vert="horz" wrap="square" lIns="0" tIns="0" rIns="0" bIns="0" rtlCol="0">
            <a:spAutoFit/>
          </a:bodyPr>
          <a:lstStyle/>
          <a:p>
            <a:pPr>
              <a:lnSpc>
                <a:spcPct val="90000"/>
              </a:lnSpc>
              <a:spcBef>
                <a:spcPct val="20000"/>
              </a:spcBef>
              <a:buClr>
                <a:srgbClr val="00BCF2"/>
              </a:buClr>
              <a:buSzPct val="100000"/>
            </a:pPr>
            <a:r>
              <a:rPr lang="en-US" sz="2400" b="1" dirty="0">
                <a:gradFill>
                  <a:gsLst>
                    <a:gs pos="13869">
                      <a:srgbClr val="00BCF2"/>
                    </a:gs>
                    <a:gs pos="42000">
                      <a:srgbClr val="00BCF2"/>
                    </a:gs>
                  </a:gsLst>
                  <a:lin ang="5400000" scaled="0"/>
                </a:gradFill>
                <a:latin typeface="Segoe UI Light"/>
              </a:rPr>
              <a:t>Multiple site-to-site connections </a:t>
            </a:r>
          </a:p>
          <a:p>
            <a:pPr marL="227097" lvl="1" indent="-227097">
              <a:lnSpc>
                <a:spcPct val="90000"/>
              </a:lnSpc>
              <a:spcBef>
                <a:spcPct val="20000"/>
              </a:spcBef>
              <a:buClr>
                <a:srgbClr val="FFFFFF"/>
              </a:buClr>
              <a:buSzPct val="100000"/>
              <a:buBlip>
                <a:blip r:embed="rId4"/>
              </a:buBlip>
            </a:pPr>
            <a:endParaRPr lang="en-US" sz="1764" dirty="0">
              <a:solidFill>
                <a:schemeClr val="bg2">
                  <a:lumMod val="50000"/>
                </a:schemeClr>
              </a:solidFill>
            </a:endParaRPr>
          </a:p>
          <a:p>
            <a:pPr marL="285750" lvl="1" indent="-285750">
              <a:lnSpc>
                <a:spcPct val="90000"/>
              </a:lnSpc>
              <a:spcBef>
                <a:spcPct val="20000"/>
              </a:spcBef>
              <a:buSzPct val="100000"/>
              <a:buFont typeface="Arial" panose="020B0604020202020204" pitchFamily="34" charset="0"/>
              <a:buChar char="•"/>
            </a:pPr>
            <a:r>
              <a:rPr lang="en-US" sz="2000" dirty="0">
                <a:solidFill>
                  <a:schemeClr val="bg2">
                    <a:lumMod val="50000"/>
                  </a:schemeClr>
                </a:solidFill>
              </a:rPr>
              <a:t>Multiple on-premises sites connect to same virtual network</a:t>
            </a:r>
          </a:p>
          <a:p>
            <a:pPr marL="285750" lvl="1" indent="-285750">
              <a:lnSpc>
                <a:spcPct val="90000"/>
              </a:lnSpc>
              <a:spcBef>
                <a:spcPct val="20000"/>
              </a:spcBef>
              <a:buSzPct val="100000"/>
              <a:buFont typeface="Arial" panose="020B0604020202020204" pitchFamily="34" charset="0"/>
              <a:buChar char="•"/>
            </a:pPr>
            <a:endParaRPr lang="en-US" sz="2000" dirty="0">
              <a:solidFill>
                <a:schemeClr val="bg2">
                  <a:lumMod val="50000"/>
                </a:schemeClr>
              </a:solidFill>
            </a:endParaRPr>
          </a:p>
          <a:p>
            <a:pPr marL="285750" lvl="1" indent="-285750">
              <a:lnSpc>
                <a:spcPct val="90000"/>
              </a:lnSpc>
              <a:spcBef>
                <a:spcPct val="20000"/>
              </a:spcBef>
              <a:buSzPct val="100000"/>
              <a:buFont typeface="Arial" panose="020B0604020202020204" pitchFamily="34" charset="0"/>
              <a:buChar char="•"/>
            </a:pPr>
            <a:r>
              <a:rPr lang="en-US" sz="2000" dirty="0">
                <a:solidFill>
                  <a:schemeClr val="bg2">
                    <a:lumMod val="50000"/>
                  </a:schemeClr>
                </a:solidFill>
              </a:rPr>
              <a:t>Sites may be geographically dispersed</a:t>
            </a:r>
          </a:p>
          <a:p>
            <a:pPr marL="285750" lvl="1" indent="-285750">
              <a:lnSpc>
                <a:spcPct val="90000"/>
              </a:lnSpc>
              <a:spcBef>
                <a:spcPct val="20000"/>
              </a:spcBef>
              <a:buSzPct val="100000"/>
              <a:buFont typeface="Arial" panose="020B0604020202020204" pitchFamily="34" charset="0"/>
              <a:buChar char="•"/>
            </a:pPr>
            <a:endParaRPr lang="en-US" sz="2000" dirty="0">
              <a:solidFill>
                <a:schemeClr val="bg2">
                  <a:lumMod val="50000"/>
                </a:schemeClr>
              </a:solidFill>
            </a:endParaRPr>
          </a:p>
          <a:p>
            <a:pPr marL="285750" lvl="1" indent="-285750">
              <a:lnSpc>
                <a:spcPct val="90000"/>
              </a:lnSpc>
              <a:spcBef>
                <a:spcPct val="20000"/>
              </a:spcBef>
              <a:buSzPct val="100000"/>
              <a:buFont typeface="Arial" panose="020B0604020202020204" pitchFamily="34" charset="0"/>
              <a:buChar char="•"/>
            </a:pPr>
            <a:r>
              <a:rPr lang="en-US" sz="2000" dirty="0">
                <a:solidFill>
                  <a:schemeClr val="bg2">
                    <a:lumMod val="50000"/>
                  </a:schemeClr>
                </a:solidFill>
              </a:rPr>
              <a:t>Connect up to 10 sites to a virtual network securely over IPsec</a:t>
            </a:r>
          </a:p>
        </p:txBody>
      </p:sp>
      <p:sp>
        <p:nvSpPr>
          <p:cNvPr id="167" name="TextBox 338"/>
          <p:cNvSpPr txBox="1"/>
          <p:nvPr/>
        </p:nvSpPr>
        <p:spPr>
          <a:xfrm>
            <a:off x="8994674" y="2894659"/>
            <a:ext cx="2224292" cy="961712"/>
          </a:xfrm>
          <a:prstGeom prst="rect">
            <a:avLst/>
          </a:prstGeom>
          <a:noFill/>
        </p:spPr>
        <p:txBody>
          <a:bodyPr wrap="square" lIns="89607" tIns="89607" rIns="182780" bIns="146225" rtlCol="0">
            <a:spAutoFit/>
          </a:bodyPr>
          <a:lstStyle/>
          <a:p>
            <a:pPr algn="ctr"/>
            <a:r>
              <a:rPr lang="en-US" sz="1567" dirty="0">
                <a:solidFill>
                  <a:schemeClr val="bg2">
                    <a:lumMod val="50000"/>
                  </a:schemeClr>
                </a:solidFill>
              </a:rPr>
              <a:t>Connect to multiple </a:t>
            </a:r>
            <a:br>
              <a:rPr lang="en-US" sz="1567" dirty="0">
                <a:solidFill>
                  <a:schemeClr val="bg2">
                    <a:lumMod val="50000"/>
                  </a:schemeClr>
                </a:solidFill>
              </a:rPr>
            </a:br>
            <a:r>
              <a:rPr lang="en-US" sz="1567" dirty="0">
                <a:solidFill>
                  <a:schemeClr val="bg2">
                    <a:lumMod val="50000"/>
                  </a:schemeClr>
                </a:solidFill>
              </a:rPr>
              <a:t>on-premises locations</a:t>
            </a:r>
          </a:p>
          <a:p>
            <a:pPr algn="ctr"/>
            <a:endParaRPr lang="en-US" sz="1567" dirty="0">
              <a:solidFill>
                <a:schemeClr val="bg2">
                  <a:lumMod val="50000"/>
                </a:schemeClr>
              </a:solidFill>
            </a:endParaRPr>
          </a:p>
        </p:txBody>
      </p:sp>
      <p:sp>
        <p:nvSpPr>
          <p:cNvPr id="161" name="TextBox 334"/>
          <p:cNvSpPr txBox="1"/>
          <p:nvPr/>
        </p:nvSpPr>
        <p:spPr>
          <a:xfrm>
            <a:off x="5235854" y="2107770"/>
            <a:ext cx="1259367" cy="634188"/>
          </a:xfrm>
          <a:prstGeom prst="rect">
            <a:avLst/>
          </a:prstGeom>
          <a:noFill/>
        </p:spPr>
        <p:txBody>
          <a:bodyPr wrap="square" lIns="182780" tIns="146225" rIns="182780" bIns="146225" rtlCol="0">
            <a:spAutoFit/>
          </a:bodyPr>
          <a:lstStyle/>
          <a:p>
            <a:pPr algn="r">
              <a:lnSpc>
                <a:spcPct val="90000"/>
              </a:lnSpc>
            </a:pPr>
            <a:r>
              <a:rPr lang="en-US" sz="2399" dirty="0">
                <a:solidFill>
                  <a:schemeClr val="bg2">
                    <a:lumMod val="50000"/>
                  </a:schemeClr>
                </a:solidFill>
                <a:latin typeface="Segoe UI Light"/>
              </a:rPr>
              <a:t>Before</a:t>
            </a:r>
          </a:p>
        </p:txBody>
      </p:sp>
      <p:sp>
        <p:nvSpPr>
          <p:cNvPr id="163" name="TextBox 335"/>
          <p:cNvSpPr txBox="1"/>
          <p:nvPr/>
        </p:nvSpPr>
        <p:spPr>
          <a:xfrm>
            <a:off x="7745230" y="2098496"/>
            <a:ext cx="4532496" cy="634237"/>
          </a:xfrm>
          <a:prstGeom prst="rect">
            <a:avLst/>
          </a:prstGeom>
          <a:noFill/>
        </p:spPr>
        <p:txBody>
          <a:bodyPr wrap="square" lIns="182780" tIns="146225" rIns="182780" bIns="146225" rtlCol="0">
            <a:spAutoFit/>
          </a:bodyPr>
          <a:lstStyle>
            <a:defPPr>
              <a:defRPr lang="en-US"/>
            </a:defPPr>
            <a:lvl1pPr algn="r">
              <a:lnSpc>
                <a:spcPct val="90000"/>
              </a:lnSpc>
              <a:defRPr sz="2400">
                <a:gradFill>
                  <a:gsLst>
                    <a:gs pos="2917">
                      <a:srgbClr val="505050"/>
                    </a:gs>
                    <a:gs pos="30000">
                      <a:srgbClr val="505050"/>
                    </a:gs>
                  </a:gsLst>
                  <a:lin ang="5400000" scaled="0"/>
                </a:gradFill>
              </a:defRPr>
            </a:lvl1pPr>
          </a:lstStyle>
          <a:p>
            <a:pPr algn="l"/>
            <a:r>
              <a:rPr lang="en-US" sz="2399" dirty="0">
                <a:solidFill>
                  <a:schemeClr val="bg2">
                    <a:lumMod val="50000"/>
                  </a:schemeClr>
                </a:solidFill>
                <a:latin typeface="Segoe UI Light"/>
              </a:rPr>
              <a:t>With multi-site </a:t>
            </a:r>
            <a:r>
              <a:rPr lang="en-US" sz="2399" dirty="0" err="1">
                <a:solidFill>
                  <a:schemeClr val="bg2">
                    <a:lumMod val="50000"/>
                  </a:schemeClr>
                </a:solidFill>
                <a:latin typeface="Segoe UI Light"/>
              </a:rPr>
              <a:t>Vnet</a:t>
            </a:r>
            <a:r>
              <a:rPr lang="en-US" sz="2399" dirty="0">
                <a:solidFill>
                  <a:schemeClr val="bg2">
                    <a:lumMod val="50000"/>
                  </a:schemeClr>
                </a:solidFill>
                <a:latin typeface="Segoe UI Light"/>
              </a:rPr>
              <a:t> connectivity</a:t>
            </a:r>
          </a:p>
        </p:txBody>
      </p:sp>
      <p:sp>
        <p:nvSpPr>
          <p:cNvPr id="386" name="Freeform 95"/>
          <p:cNvSpPr>
            <a:spLocks/>
          </p:cNvSpPr>
          <p:nvPr/>
        </p:nvSpPr>
        <p:spPr bwMode="auto">
          <a:xfrm flipH="1">
            <a:off x="5783123" y="3594869"/>
            <a:ext cx="1036468" cy="67310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1">
              <a:lumMod val="85000"/>
            </a:schemeClr>
          </a:solidFill>
          <a:ln>
            <a:noFill/>
          </a:ln>
          <a:extLst/>
        </p:spPr>
        <p:txBody>
          <a:bodyPr vert="horz" wrap="square" lIns="91390" tIns="45694" rIns="91390" bIns="45694" numCol="1" anchor="t" anchorCtr="0" compatLnSpc="1">
            <a:prstTxWarp prst="textNoShape">
              <a:avLst/>
            </a:prstTxWarp>
          </a:bodyPr>
          <a:lstStyle/>
          <a:p>
            <a:endParaRPr lang="en-US" sz="1799" kern="0">
              <a:solidFill>
                <a:srgbClr val="505050"/>
              </a:solidFill>
            </a:endParaRPr>
          </a:p>
        </p:txBody>
      </p:sp>
      <p:sp>
        <p:nvSpPr>
          <p:cNvPr id="364" name="Freeform 95"/>
          <p:cNvSpPr>
            <a:spLocks/>
          </p:cNvSpPr>
          <p:nvPr/>
        </p:nvSpPr>
        <p:spPr bwMode="auto">
          <a:xfrm flipH="1">
            <a:off x="6311482" y="3475985"/>
            <a:ext cx="1366349" cy="88733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4" rIns="91390" bIns="45694" numCol="1" anchor="t" anchorCtr="0" compatLnSpc="1">
            <a:prstTxWarp prst="textNoShape">
              <a:avLst/>
            </a:prstTxWarp>
          </a:bodyPr>
          <a:lstStyle/>
          <a:p>
            <a:endParaRPr lang="en-US" sz="1799" kern="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365" name="Freeform 95"/>
          <p:cNvSpPr>
            <a:spLocks/>
          </p:cNvSpPr>
          <p:nvPr/>
        </p:nvSpPr>
        <p:spPr bwMode="auto">
          <a:xfrm flipH="1">
            <a:off x="4806010" y="3475985"/>
            <a:ext cx="1366349" cy="88733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390" tIns="45694" rIns="91390" bIns="45694" numCol="1" anchor="t" anchorCtr="0" compatLnSpc="1">
            <a:prstTxWarp prst="textNoShape">
              <a:avLst/>
            </a:prstTxWarp>
          </a:bodyPr>
          <a:lstStyle/>
          <a:p>
            <a:endParaRPr lang="en-US" sz="1799" kern="0">
              <a:gradFill>
                <a:gsLst>
                  <a:gs pos="0">
                    <a:srgbClr val="FFFFFF"/>
                  </a:gs>
                  <a:gs pos="100000">
                    <a:srgbClr val="FFFFFF"/>
                  </a:gs>
                </a:gsLst>
                <a:lin ang="5400000" scaled="0"/>
              </a:gradFill>
            </a:endParaRPr>
          </a:p>
        </p:txBody>
      </p:sp>
      <p:sp>
        <p:nvSpPr>
          <p:cNvPr id="368" name="Rectangle 54"/>
          <p:cNvSpPr/>
          <p:nvPr/>
        </p:nvSpPr>
        <p:spPr bwMode="auto">
          <a:xfrm>
            <a:off x="5212323" y="3818322"/>
            <a:ext cx="689820" cy="40950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390" tIns="0" rIns="0" bIns="0" numCol="1" spcCol="0" rtlCol="0" fromWordArt="0" anchor="ctr" anchorCtr="0" forceAA="0" compatLnSpc="1">
            <a:prstTxWarp prst="textNoShape">
              <a:avLst/>
            </a:prstTxWarp>
            <a:noAutofit/>
          </a:bodyPr>
          <a:lstStyle/>
          <a:p>
            <a:pPr defTabSz="931834" fontAlgn="base">
              <a:lnSpc>
                <a:spcPct val="90000"/>
              </a:lnSpc>
              <a:spcBef>
                <a:spcPct val="0"/>
              </a:spcBef>
              <a:spcAft>
                <a:spcPct val="0"/>
              </a:spcAft>
            </a:pPr>
            <a:r>
              <a:rPr lang="en-US" sz="1050" b="1" kern="0" dirty="0">
                <a:solidFill>
                  <a:srgbClr val="FFFFFF"/>
                </a:solidFill>
                <a:ea typeface="Segoe UI" pitchFamily="34" charset="0"/>
                <a:cs typeface="Segoe UI" pitchFamily="34" charset="0"/>
              </a:rPr>
              <a:t>VNet1</a:t>
            </a:r>
          </a:p>
          <a:p>
            <a:pPr defTabSz="931834" fontAlgn="base">
              <a:lnSpc>
                <a:spcPct val="90000"/>
              </a:lnSpc>
              <a:spcBef>
                <a:spcPct val="0"/>
              </a:spcBef>
              <a:spcAft>
                <a:spcPct val="0"/>
              </a:spcAft>
            </a:pPr>
            <a:r>
              <a:rPr lang="en-US" sz="1050" b="1" kern="0" dirty="0">
                <a:solidFill>
                  <a:srgbClr val="FFFFFF"/>
                </a:solidFill>
                <a:ea typeface="Segoe UI" pitchFamily="34" charset="0"/>
                <a:cs typeface="Segoe UI" pitchFamily="34" charset="0"/>
              </a:rPr>
              <a:t>US West</a:t>
            </a:r>
          </a:p>
        </p:txBody>
      </p:sp>
      <p:sp>
        <p:nvSpPr>
          <p:cNvPr id="369" name="Rectangle 54"/>
          <p:cNvSpPr/>
          <p:nvPr/>
        </p:nvSpPr>
        <p:spPr bwMode="auto">
          <a:xfrm>
            <a:off x="6735278" y="3781635"/>
            <a:ext cx="689820" cy="40950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390" tIns="0" rIns="0" bIns="0" numCol="1" spcCol="0" rtlCol="0" fromWordArt="0" anchor="ctr" anchorCtr="0" forceAA="0" compatLnSpc="1">
            <a:prstTxWarp prst="textNoShape">
              <a:avLst/>
            </a:prstTxWarp>
            <a:noAutofit/>
          </a:bodyPr>
          <a:lstStyle/>
          <a:p>
            <a:pPr defTabSz="931834" fontAlgn="base">
              <a:lnSpc>
                <a:spcPct val="90000"/>
              </a:lnSpc>
              <a:spcBef>
                <a:spcPct val="0"/>
              </a:spcBef>
              <a:spcAft>
                <a:spcPct val="0"/>
              </a:spcAft>
            </a:pPr>
            <a:r>
              <a:rPr lang="en-US" sz="1050" b="1" kern="0" dirty="0">
                <a:solidFill>
                  <a:srgbClr val="FFFFFF"/>
                </a:solidFill>
                <a:ea typeface="Segoe UI" pitchFamily="34" charset="0"/>
                <a:cs typeface="Segoe UI" pitchFamily="34" charset="0"/>
              </a:rPr>
              <a:t>VNet2</a:t>
            </a:r>
          </a:p>
          <a:p>
            <a:pPr defTabSz="931834" fontAlgn="base">
              <a:lnSpc>
                <a:spcPct val="90000"/>
              </a:lnSpc>
              <a:spcBef>
                <a:spcPct val="0"/>
              </a:spcBef>
              <a:spcAft>
                <a:spcPct val="0"/>
              </a:spcAft>
            </a:pPr>
            <a:r>
              <a:rPr lang="en-US" sz="1050" b="1" kern="0" dirty="0">
                <a:solidFill>
                  <a:srgbClr val="FFFFFF"/>
                </a:solidFill>
                <a:ea typeface="Segoe UI" pitchFamily="34" charset="0"/>
                <a:cs typeface="Segoe UI" pitchFamily="34" charset="0"/>
              </a:rPr>
              <a:t>East Asia</a:t>
            </a:r>
          </a:p>
        </p:txBody>
      </p:sp>
      <p:sp>
        <p:nvSpPr>
          <p:cNvPr id="370" name="Freeform 92"/>
          <p:cNvSpPr>
            <a:spLocks noEditPoints="1"/>
          </p:cNvSpPr>
          <p:nvPr/>
        </p:nvSpPr>
        <p:spPr bwMode="black">
          <a:xfrm>
            <a:off x="6613955" y="3916149"/>
            <a:ext cx="140819" cy="1830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09" tIns="46604" rIns="93209" bIns="46604" numCol="1" anchor="t" anchorCtr="0" compatLnSpc="1">
            <a:prstTxWarp prst="textNoShape">
              <a:avLst/>
            </a:prstTxWarp>
          </a:bodyPr>
          <a:lstStyle/>
          <a:p>
            <a:endParaRPr lang="en-US" sz="1600">
              <a:solidFill>
                <a:srgbClr val="FFFFFF"/>
              </a:solidFill>
            </a:endParaRPr>
          </a:p>
        </p:txBody>
      </p:sp>
      <p:sp>
        <p:nvSpPr>
          <p:cNvPr id="371" name="Freeform 92"/>
          <p:cNvSpPr>
            <a:spLocks noEditPoints="1"/>
          </p:cNvSpPr>
          <p:nvPr/>
        </p:nvSpPr>
        <p:spPr bwMode="black">
          <a:xfrm>
            <a:off x="5097965" y="3951780"/>
            <a:ext cx="140819" cy="1830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09" tIns="46604" rIns="93209" bIns="46604" numCol="1" anchor="t" anchorCtr="0" compatLnSpc="1">
            <a:prstTxWarp prst="textNoShape">
              <a:avLst/>
            </a:prstTxWarp>
          </a:bodyPr>
          <a:lstStyle/>
          <a:p>
            <a:endParaRPr lang="en-US" sz="1600">
              <a:solidFill>
                <a:srgbClr val="FFFFFF"/>
              </a:solidFill>
            </a:endParaRPr>
          </a:p>
        </p:txBody>
      </p:sp>
      <p:sp>
        <p:nvSpPr>
          <p:cNvPr id="385" name="TextBox 384"/>
          <p:cNvSpPr txBox="1"/>
          <p:nvPr/>
        </p:nvSpPr>
        <p:spPr>
          <a:xfrm>
            <a:off x="4605057" y="4699693"/>
            <a:ext cx="1261594" cy="605990"/>
          </a:xfrm>
          <a:prstGeom prst="rect">
            <a:avLst/>
          </a:prstGeom>
          <a:noFill/>
        </p:spPr>
        <p:txBody>
          <a:bodyPr wrap="square" lIns="182780" tIns="146225" rIns="182780" bIns="146225" rtlCol="0">
            <a:spAutoFit/>
          </a:bodyPr>
          <a:lstStyle>
            <a:defPPr>
              <a:defRPr lang="en-US"/>
            </a:defPPr>
            <a:lvl1pPr>
              <a:lnSpc>
                <a:spcPct val="90000"/>
              </a:lnSpc>
              <a:defRPr sz="1100">
                <a:gradFill>
                  <a:gsLst>
                    <a:gs pos="2917">
                      <a:schemeClr val="tx1"/>
                    </a:gs>
                    <a:gs pos="30000">
                      <a:schemeClr val="tx1"/>
                    </a:gs>
                  </a:gsLst>
                  <a:lin ang="5400000" scaled="0"/>
                </a:gradFill>
              </a:defRPr>
            </a:lvl1pPr>
          </a:lstStyle>
          <a:p>
            <a:r>
              <a:rPr lang="en-US" b="1" dirty="0">
                <a:gradFill>
                  <a:gsLst>
                    <a:gs pos="2917">
                      <a:srgbClr val="FFFFFF"/>
                    </a:gs>
                    <a:gs pos="30000">
                      <a:srgbClr val="FFFFFF"/>
                    </a:gs>
                  </a:gsLst>
                  <a:lin ang="5400000" scaled="0"/>
                </a:gradFill>
              </a:rPr>
              <a:t>One-to-one</a:t>
            </a:r>
          </a:p>
          <a:p>
            <a:r>
              <a:rPr lang="en-US" b="1" dirty="0">
                <a:gradFill>
                  <a:gsLst>
                    <a:gs pos="2917">
                      <a:srgbClr val="FFFFFF"/>
                    </a:gs>
                    <a:gs pos="30000">
                      <a:srgbClr val="FFFFFF"/>
                    </a:gs>
                  </a:gsLst>
                  <a:lin ang="5400000" scaled="0"/>
                </a:gradFill>
              </a:rPr>
              <a:t>connection</a:t>
            </a:r>
            <a:endParaRPr lang="en-US" b="1" dirty="0">
              <a:gradFill>
                <a:gsLst>
                  <a:gs pos="2917">
                    <a:srgbClr val="505050"/>
                  </a:gs>
                  <a:gs pos="30000">
                    <a:srgbClr val="505050"/>
                  </a:gs>
                </a:gsLst>
                <a:lin ang="5400000" scaled="0"/>
              </a:gradFill>
            </a:endParaRPr>
          </a:p>
        </p:txBody>
      </p:sp>
      <p:grpSp>
        <p:nvGrpSpPr>
          <p:cNvPr id="388" name="Group 38"/>
          <p:cNvGrpSpPr/>
          <p:nvPr/>
        </p:nvGrpSpPr>
        <p:grpSpPr>
          <a:xfrm>
            <a:off x="10607569" y="5473593"/>
            <a:ext cx="922253" cy="1276702"/>
            <a:chOff x="13103226" y="2775830"/>
            <a:chExt cx="1039812" cy="1407232"/>
          </a:xfrm>
        </p:grpSpPr>
        <p:sp>
          <p:nvSpPr>
            <p:cNvPr id="389" name="Rectangle 431"/>
            <p:cNvSpPr>
              <a:spLocks noChangeArrowheads="1"/>
            </p:cNvSpPr>
            <p:nvPr/>
          </p:nvSpPr>
          <p:spPr bwMode="auto">
            <a:xfrm>
              <a:off x="13103226" y="2775830"/>
              <a:ext cx="1039812" cy="1407232"/>
            </a:xfrm>
            <a:prstGeom prst="rect">
              <a:avLst/>
            </a:prstGeom>
            <a:solidFill>
              <a:schemeClr val="accent4">
                <a:lumMod val="60000"/>
                <a:lumOff val="40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390" name="Freeform 432"/>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391" name="Freeform 433"/>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392" name="Freeform 434"/>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393" name="Freeform 435"/>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39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39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39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39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grpSp>
      <p:sp>
        <p:nvSpPr>
          <p:cNvPr id="409" name="Freeform 95"/>
          <p:cNvSpPr>
            <a:spLocks/>
          </p:cNvSpPr>
          <p:nvPr/>
        </p:nvSpPr>
        <p:spPr bwMode="auto">
          <a:xfrm flipH="1">
            <a:off x="8369484" y="3542311"/>
            <a:ext cx="1366349" cy="88733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390" tIns="45694" rIns="91390" bIns="45694" numCol="1" anchor="t" anchorCtr="0" compatLnSpc="1">
            <a:prstTxWarp prst="textNoShape">
              <a:avLst/>
            </a:prstTxWarp>
          </a:bodyPr>
          <a:lstStyle/>
          <a:p>
            <a:endParaRPr lang="en-US" sz="1799" kern="0">
              <a:solidFill>
                <a:srgbClr val="505050"/>
              </a:solidFill>
            </a:endParaRPr>
          </a:p>
        </p:txBody>
      </p:sp>
      <p:sp>
        <p:nvSpPr>
          <p:cNvPr id="410" name="Rectangle 54"/>
          <p:cNvSpPr/>
          <p:nvPr/>
        </p:nvSpPr>
        <p:spPr bwMode="auto">
          <a:xfrm>
            <a:off x="8775797" y="3859632"/>
            <a:ext cx="689820" cy="40950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390" tIns="0" rIns="0" bIns="0" numCol="1" spcCol="0" rtlCol="0" fromWordArt="0" anchor="ctr" anchorCtr="0" forceAA="0" compatLnSpc="1">
            <a:prstTxWarp prst="textNoShape">
              <a:avLst/>
            </a:prstTxWarp>
            <a:noAutofit/>
          </a:bodyPr>
          <a:lstStyle/>
          <a:p>
            <a:pPr defTabSz="931834" fontAlgn="base">
              <a:lnSpc>
                <a:spcPct val="90000"/>
              </a:lnSpc>
              <a:spcBef>
                <a:spcPct val="0"/>
              </a:spcBef>
              <a:spcAft>
                <a:spcPct val="0"/>
              </a:spcAft>
            </a:pPr>
            <a:r>
              <a:rPr lang="en-US" sz="1050" b="1" kern="0" dirty="0">
                <a:gradFill>
                  <a:gsLst>
                    <a:gs pos="0">
                      <a:srgbClr val="FFFFFF"/>
                    </a:gs>
                    <a:gs pos="100000">
                      <a:srgbClr val="FFFFFF"/>
                    </a:gs>
                  </a:gsLst>
                  <a:lin ang="5400000" scaled="0"/>
                </a:gradFill>
                <a:ea typeface="Segoe UI" pitchFamily="34" charset="0"/>
                <a:cs typeface="Segoe UI" pitchFamily="34" charset="0"/>
              </a:rPr>
              <a:t>VNet1</a:t>
            </a:r>
          </a:p>
          <a:p>
            <a:pPr defTabSz="931834" fontAlgn="base">
              <a:lnSpc>
                <a:spcPct val="90000"/>
              </a:lnSpc>
              <a:spcBef>
                <a:spcPct val="0"/>
              </a:spcBef>
              <a:spcAft>
                <a:spcPct val="0"/>
              </a:spcAft>
            </a:pPr>
            <a:r>
              <a:rPr lang="en-US" sz="1050" b="1" kern="0" dirty="0">
                <a:gradFill>
                  <a:gsLst>
                    <a:gs pos="0">
                      <a:srgbClr val="FFFFFF"/>
                    </a:gs>
                    <a:gs pos="100000">
                      <a:srgbClr val="FFFFFF"/>
                    </a:gs>
                  </a:gsLst>
                  <a:lin ang="5400000" scaled="0"/>
                </a:gradFill>
                <a:ea typeface="Segoe UI" pitchFamily="34" charset="0"/>
                <a:cs typeface="Segoe UI" pitchFamily="34" charset="0"/>
              </a:rPr>
              <a:t>US West</a:t>
            </a:r>
          </a:p>
        </p:txBody>
      </p:sp>
      <p:sp>
        <p:nvSpPr>
          <p:cNvPr id="411" name="Freeform 92"/>
          <p:cNvSpPr>
            <a:spLocks noEditPoints="1"/>
          </p:cNvSpPr>
          <p:nvPr/>
        </p:nvSpPr>
        <p:spPr bwMode="black">
          <a:xfrm>
            <a:off x="8669912" y="3997612"/>
            <a:ext cx="140819" cy="1830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09" tIns="46604" rIns="93209" bIns="46604" numCol="1" anchor="t" anchorCtr="0" compatLnSpc="1">
            <a:prstTxWarp prst="textNoShape">
              <a:avLst/>
            </a:prstTxWarp>
          </a:bodyPr>
          <a:lstStyle/>
          <a:p>
            <a:endParaRPr lang="en-US" sz="1600">
              <a:solidFill>
                <a:srgbClr val="FFFFFF"/>
              </a:solidFill>
            </a:endParaRPr>
          </a:p>
        </p:txBody>
      </p:sp>
      <p:grpSp>
        <p:nvGrpSpPr>
          <p:cNvPr id="32" name="Group 31"/>
          <p:cNvGrpSpPr/>
          <p:nvPr/>
        </p:nvGrpSpPr>
        <p:grpSpPr>
          <a:xfrm>
            <a:off x="10477811" y="3582929"/>
            <a:ext cx="1366349" cy="887336"/>
            <a:chOff x="10546529" y="3546277"/>
            <a:chExt cx="1491362" cy="968522"/>
          </a:xfrm>
        </p:grpSpPr>
        <p:sp>
          <p:nvSpPr>
            <p:cNvPr id="412" name="Freeform 95"/>
            <p:cNvSpPr>
              <a:spLocks/>
            </p:cNvSpPr>
            <p:nvPr/>
          </p:nvSpPr>
          <p:spPr bwMode="auto">
            <a:xfrm flipH="1">
              <a:off x="10546529" y="3546277"/>
              <a:ext cx="1491362" cy="96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4" rIns="91390" bIns="45694" numCol="1" anchor="t" anchorCtr="0" compatLnSpc="1">
              <a:prstTxWarp prst="textNoShape">
                <a:avLst/>
              </a:prstTxWarp>
            </a:bodyPr>
            <a:lstStyle/>
            <a:p>
              <a:endParaRPr lang="en-US" sz="1799" kern="0">
                <a:gradFill>
                  <a:gsLst>
                    <a:gs pos="0">
                      <a:srgbClr val="FFFFFF"/>
                    </a:gs>
                    <a:gs pos="100000">
                      <a:srgbClr val="FFFFFF"/>
                    </a:gs>
                  </a:gsLst>
                  <a:lin ang="5400000" scaled="0"/>
                </a:gradFill>
              </a:endParaRPr>
            </a:p>
          </p:txBody>
        </p:sp>
        <p:sp>
          <p:nvSpPr>
            <p:cNvPr id="413" name="Rectangle 54"/>
            <p:cNvSpPr/>
            <p:nvPr/>
          </p:nvSpPr>
          <p:spPr bwMode="auto">
            <a:xfrm>
              <a:off x="11015784" y="3896388"/>
              <a:ext cx="752935" cy="44696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390" tIns="0" rIns="0" bIns="0" numCol="1" spcCol="0" rtlCol="0" fromWordArt="0" anchor="ctr" anchorCtr="0" forceAA="0" compatLnSpc="1">
              <a:prstTxWarp prst="textNoShape">
                <a:avLst/>
              </a:prstTxWarp>
              <a:noAutofit/>
            </a:bodyPr>
            <a:lstStyle/>
            <a:p>
              <a:pPr defTabSz="931834" fontAlgn="base">
                <a:lnSpc>
                  <a:spcPct val="90000"/>
                </a:lnSpc>
                <a:spcBef>
                  <a:spcPct val="0"/>
                </a:spcBef>
                <a:spcAft>
                  <a:spcPct val="0"/>
                </a:spcAft>
              </a:pPr>
              <a:r>
                <a:rPr lang="en-US" sz="1050" b="1" kern="0" dirty="0">
                  <a:gradFill>
                    <a:gsLst>
                      <a:gs pos="0">
                        <a:srgbClr val="FFFFFF"/>
                      </a:gs>
                      <a:gs pos="100000">
                        <a:srgbClr val="FFFFFF"/>
                      </a:gs>
                    </a:gsLst>
                    <a:lin ang="5400000" scaled="0"/>
                  </a:gradFill>
                  <a:ea typeface="Segoe UI" pitchFamily="34" charset="0"/>
                  <a:cs typeface="Segoe UI" pitchFamily="34" charset="0"/>
                </a:rPr>
                <a:t>VNet2</a:t>
              </a:r>
            </a:p>
            <a:p>
              <a:pPr defTabSz="931834" fontAlgn="base">
                <a:lnSpc>
                  <a:spcPct val="90000"/>
                </a:lnSpc>
                <a:spcBef>
                  <a:spcPct val="0"/>
                </a:spcBef>
                <a:spcAft>
                  <a:spcPct val="0"/>
                </a:spcAft>
              </a:pPr>
              <a:r>
                <a:rPr lang="en-US" sz="1050" b="1" kern="0" dirty="0">
                  <a:gradFill>
                    <a:gsLst>
                      <a:gs pos="0">
                        <a:srgbClr val="FFFFFF"/>
                      </a:gs>
                      <a:gs pos="100000">
                        <a:srgbClr val="FFFFFF"/>
                      </a:gs>
                    </a:gsLst>
                    <a:lin ang="5400000" scaled="0"/>
                  </a:gradFill>
                  <a:ea typeface="Segoe UI" pitchFamily="34" charset="0"/>
                  <a:cs typeface="Segoe UI" pitchFamily="34" charset="0"/>
                </a:rPr>
                <a:t>East Asia</a:t>
              </a:r>
            </a:p>
          </p:txBody>
        </p:sp>
        <p:sp>
          <p:nvSpPr>
            <p:cNvPr id="414" name="Freeform 92"/>
            <p:cNvSpPr>
              <a:spLocks noEditPoints="1"/>
            </p:cNvSpPr>
            <p:nvPr/>
          </p:nvSpPr>
          <p:spPr bwMode="black">
            <a:xfrm>
              <a:off x="10887166" y="4054021"/>
              <a:ext cx="153703" cy="199805"/>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09" tIns="46604" rIns="93209" bIns="46604" numCol="1" anchor="t" anchorCtr="0" compatLnSpc="1">
              <a:prstTxWarp prst="textNoShape">
                <a:avLst/>
              </a:prstTxWarp>
            </a:bodyPr>
            <a:lstStyle/>
            <a:p>
              <a:endParaRPr lang="en-US" sz="1600">
                <a:gradFill>
                  <a:gsLst>
                    <a:gs pos="0">
                      <a:srgbClr val="FFFFFF"/>
                    </a:gs>
                    <a:gs pos="100000">
                      <a:srgbClr val="FFFFFF"/>
                    </a:gs>
                  </a:gsLst>
                  <a:lin ang="5400000" scaled="0"/>
                </a:gradFill>
              </a:endParaRPr>
            </a:p>
          </p:txBody>
        </p:sp>
      </p:grpSp>
      <p:grpSp>
        <p:nvGrpSpPr>
          <p:cNvPr id="441" name="Group 440"/>
          <p:cNvGrpSpPr/>
          <p:nvPr/>
        </p:nvGrpSpPr>
        <p:grpSpPr>
          <a:xfrm>
            <a:off x="4068859" y="5429408"/>
            <a:ext cx="3775337" cy="1334451"/>
            <a:chOff x="8615230" y="4995506"/>
            <a:chExt cx="3729871" cy="1318380"/>
          </a:xfrm>
        </p:grpSpPr>
        <p:sp>
          <p:nvSpPr>
            <p:cNvPr id="444" name="Rectangle 34"/>
            <p:cNvSpPr>
              <a:spLocks noChangeArrowheads="1"/>
            </p:cNvSpPr>
            <p:nvPr/>
          </p:nvSpPr>
          <p:spPr bwMode="auto">
            <a:xfrm>
              <a:off x="8615230" y="6256561"/>
              <a:ext cx="1546199" cy="573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4" rIns="91390" bIns="45694" numCol="1" anchor="t" anchorCtr="0" compatLnSpc="1">
              <a:prstTxWarp prst="textNoShape">
                <a:avLst/>
              </a:prstTxWarp>
            </a:bodyPr>
            <a:lstStyle/>
            <a:p>
              <a:endParaRPr lang="en-US" sz="1799" dirty="0">
                <a:solidFill>
                  <a:srgbClr val="505050"/>
                </a:solidFill>
              </a:endParaRPr>
            </a:p>
          </p:txBody>
        </p:sp>
        <p:sp>
          <p:nvSpPr>
            <p:cNvPr id="445" name="Rectangle 35"/>
            <p:cNvSpPr>
              <a:spLocks noChangeArrowheads="1"/>
            </p:cNvSpPr>
            <p:nvPr/>
          </p:nvSpPr>
          <p:spPr bwMode="auto">
            <a:xfrm>
              <a:off x="9613301" y="6065143"/>
              <a:ext cx="48806" cy="18396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46" name="Oval 36"/>
            <p:cNvSpPr>
              <a:spLocks noChangeArrowheads="1"/>
            </p:cNvSpPr>
            <p:nvPr/>
          </p:nvSpPr>
          <p:spPr bwMode="auto">
            <a:xfrm>
              <a:off x="9513812" y="5902770"/>
              <a:ext cx="244030" cy="2440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47" name="Oval 37"/>
            <p:cNvSpPr>
              <a:spLocks noChangeArrowheads="1"/>
            </p:cNvSpPr>
            <p:nvPr/>
          </p:nvSpPr>
          <p:spPr bwMode="auto">
            <a:xfrm>
              <a:off x="9538685" y="5784144"/>
              <a:ext cx="180207" cy="17926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48" name="Rectangle 38"/>
            <p:cNvSpPr>
              <a:spLocks noChangeArrowheads="1"/>
            </p:cNvSpPr>
            <p:nvPr/>
          </p:nvSpPr>
          <p:spPr bwMode="auto">
            <a:xfrm>
              <a:off x="9933355" y="6065143"/>
              <a:ext cx="47868" cy="18396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49" name="Oval 39"/>
            <p:cNvSpPr>
              <a:spLocks noChangeArrowheads="1"/>
            </p:cNvSpPr>
            <p:nvPr/>
          </p:nvSpPr>
          <p:spPr bwMode="auto">
            <a:xfrm>
              <a:off x="9832928" y="5902770"/>
              <a:ext cx="245907" cy="2440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50" name="Oval 40"/>
            <p:cNvSpPr>
              <a:spLocks noChangeArrowheads="1"/>
            </p:cNvSpPr>
            <p:nvPr/>
          </p:nvSpPr>
          <p:spPr bwMode="auto">
            <a:xfrm>
              <a:off x="9866716" y="5777000"/>
              <a:ext cx="179268" cy="17926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grpSp>
          <p:nvGrpSpPr>
            <p:cNvPr id="467" name="Group 466"/>
            <p:cNvGrpSpPr/>
            <p:nvPr/>
          </p:nvGrpSpPr>
          <p:grpSpPr>
            <a:xfrm>
              <a:off x="10350597" y="4995506"/>
              <a:ext cx="945062" cy="1308277"/>
              <a:chOff x="13103226" y="2775830"/>
              <a:chExt cx="1039812" cy="1407232"/>
            </a:xfrm>
          </p:grpSpPr>
          <p:sp>
            <p:nvSpPr>
              <p:cNvPr id="470"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7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7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7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7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75"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76"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77"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78"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grpSp>
        <p:sp>
          <p:nvSpPr>
            <p:cNvPr id="468" name="Rectangle 93"/>
            <p:cNvSpPr>
              <a:spLocks noChangeArrowheads="1"/>
            </p:cNvSpPr>
            <p:nvPr/>
          </p:nvSpPr>
          <p:spPr bwMode="auto">
            <a:xfrm>
              <a:off x="10126194" y="6258510"/>
              <a:ext cx="224401" cy="451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69" name="Rectangle 94"/>
            <p:cNvSpPr>
              <a:spLocks noChangeArrowheads="1"/>
            </p:cNvSpPr>
            <p:nvPr/>
          </p:nvSpPr>
          <p:spPr bwMode="auto">
            <a:xfrm>
              <a:off x="11295660" y="6256561"/>
              <a:ext cx="1049441" cy="451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grpSp>
      <p:cxnSp>
        <p:nvCxnSpPr>
          <p:cNvPr id="154" name="Straight Connector 53"/>
          <p:cNvCxnSpPr/>
          <p:nvPr/>
        </p:nvCxnSpPr>
        <p:spPr>
          <a:xfrm>
            <a:off x="7745934" y="2371725"/>
            <a:ext cx="0" cy="4377795"/>
          </a:xfrm>
          <a:prstGeom prst="line">
            <a:avLst/>
          </a:prstGeom>
          <a:ln w="25400" cap="rnd">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08" name="Left-Right Arrow 107"/>
          <p:cNvSpPr/>
          <p:nvPr/>
        </p:nvSpPr>
        <p:spPr bwMode="auto">
          <a:xfrm rot="5400000">
            <a:off x="6139034" y="4775009"/>
            <a:ext cx="1045118" cy="268819"/>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83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Left-Right Arrow 100"/>
          <p:cNvSpPr/>
          <p:nvPr/>
        </p:nvSpPr>
        <p:spPr bwMode="auto">
          <a:xfrm rot="5400000">
            <a:off x="5465514" y="4768548"/>
            <a:ext cx="1052903" cy="268819"/>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83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Left-Right Arrow 103"/>
          <p:cNvSpPr/>
          <p:nvPr/>
        </p:nvSpPr>
        <p:spPr bwMode="auto">
          <a:xfrm rot="2450239">
            <a:off x="9393122" y="4804592"/>
            <a:ext cx="1344096" cy="268819"/>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83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Left-Right Arrow 104"/>
          <p:cNvSpPr/>
          <p:nvPr/>
        </p:nvSpPr>
        <p:spPr bwMode="auto">
          <a:xfrm rot="8101982">
            <a:off x="9371707" y="4810920"/>
            <a:ext cx="1280270" cy="268819"/>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83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9470810" y="6006229"/>
            <a:ext cx="1134687" cy="5714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Left-Right Arrow 93"/>
          <p:cNvSpPr/>
          <p:nvPr/>
        </p:nvSpPr>
        <p:spPr bwMode="auto">
          <a:xfrm rot="5400000">
            <a:off x="8571973" y="4797357"/>
            <a:ext cx="1020511" cy="268819"/>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83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Left-Right Arrow 94"/>
          <p:cNvSpPr/>
          <p:nvPr/>
        </p:nvSpPr>
        <p:spPr bwMode="auto">
          <a:xfrm rot="5400000">
            <a:off x="10401581" y="4826822"/>
            <a:ext cx="1063161" cy="268819"/>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83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4" name="Group 503"/>
          <p:cNvGrpSpPr/>
          <p:nvPr/>
        </p:nvGrpSpPr>
        <p:grpSpPr>
          <a:xfrm>
            <a:off x="7814044" y="5431975"/>
            <a:ext cx="2793936" cy="1331884"/>
            <a:chOff x="9652709" y="4995506"/>
            <a:chExt cx="2760289" cy="1315845"/>
          </a:xfrm>
        </p:grpSpPr>
        <p:sp>
          <p:nvSpPr>
            <p:cNvPr id="505" name="Rectangle 34"/>
            <p:cNvSpPr>
              <a:spLocks noChangeArrowheads="1"/>
            </p:cNvSpPr>
            <p:nvPr/>
          </p:nvSpPr>
          <p:spPr bwMode="auto">
            <a:xfrm>
              <a:off x="9652709" y="6256561"/>
              <a:ext cx="508720" cy="451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06" name="Rectangle 35"/>
            <p:cNvSpPr>
              <a:spLocks noChangeArrowheads="1"/>
            </p:cNvSpPr>
            <p:nvPr/>
          </p:nvSpPr>
          <p:spPr bwMode="auto">
            <a:xfrm>
              <a:off x="11826774" y="6065143"/>
              <a:ext cx="48806" cy="18396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07" name="Oval 36"/>
            <p:cNvSpPr>
              <a:spLocks noChangeArrowheads="1"/>
            </p:cNvSpPr>
            <p:nvPr/>
          </p:nvSpPr>
          <p:spPr bwMode="auto">
            <a:xfrm>
              <a:off x="11727285" y="5902770"/>
              <a:ext cx="244030" cy="2440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08" name="Oval 37"/>
            <p:cNvSpPr>
              <a:spLocks noChangeArrowheads="1"/>
            </p:cNvSpPr>
            <p:nvPr/>
          </p:nvSpPr>
          <p:spPr bwMode="auto">
            <a:xfrm>
              <a:off x="11752158" y="5784144"/>
              <a:ext cx="180207" cy="17926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09" name="Rectangle 38"/>
            <p:cNvSpPr>
              <a:spLocks noChangeArrowheads="1"/>
            </p:cNvSpPr>
            <p:nvPr/>
          </p:nvSpPr>
          <p:spPr bwMode="auto">
            <a:xfrm>
              <a:off x="9933355" y="6065143"/>
              <a:ext cx="47868" cy="18396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10" name="Oval 39"/>
            <p:cNvSpPr>
              <a:spLocks noChangeArrowheads="1"/>
            </p:cNvSpPr>
            <p:nvPr/>
          </p:nvSpPr>
          <p:spPr bwMode="auto">
            <a:xfrm>
              <a:off x="9832928" y="5902770"/>
              <a:ext cx="245907" cy="2440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11" name="Oval 40"/>
            <p:cNvSpPr>
              <a:spLocks noChangeArrowheads="1"/>
            </p:cNvSpPr>
            <p:nvPr/>
          </p:nvSpPr>
          <p:spPr bwMode="auto">
            <a:xfrm>
              <a:off x="9866716" y="5777000"/>
              <a:ext cx="179268" cy="17926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grpSp>
          <p:nvGrpSpPr>
            <p:cNvPr id="512" name="Group 511"/>
            <p:cNvGrpSpPr/>
            <p:nvPr/>
          </p:nvGrpSpPr>
          <p:grpSpPr>
            <a:xfrm>
              <a:off x="10350597" y="4995506"/>
              <a:ext cx="945062" cy="1308277"/>
              <a:chOff x="13103226" y="2775830"/>
              <a:chExt cx="1039812" cy="1407232"/>
            </a:xfrm>
          </p:grpSpPr>
          <p:sp>
            <p:nvSpPr>
              <p:cNvPr id="515"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1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1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1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1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20"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21"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22"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23"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grpSp>
        <p:sp>
          <p:nvSpPr>
            <p:cNvPr id="513" name="Rectangle 93"/>
            <p:cNvSpPr>
              <a:spLocks noChangeArrowheads="1"/>
            </p:cNvSpPr>
            <p:nvPr/>
          </p:nvSpPr>
          <p:spPr bwMode="auto">
            <a:xfrm>
              <a:off x="10126194" y="6256562"/>
              <a:ext cx="213758" cy="5478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14" name="Rectangle 94"/>
            <p:cNvSpPr>
              <a:spLocks noChangeArrowheads="1"/>
            </p:cNvSpPr>
            <p:nvPr/>
          </p:nvSpPr>
          <p:spPr bwMode="auto">
            <a:xfrm>
              <a:off x="11303457" y="6252799"/>
              <a:ext cx="1109541" cy="451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grpSp>
      <p:grpSp>
        <p:nvGrpSpPr>
          <p:cNvPr id="99" name="Group 2"/>
          <p:cNvGrpSpPr/>
          <p:nvPr/>
        </p:nvGrpSpPr>
        <p:grpSpPr>
          <a:xfrm>
            <a:off x="-314" y="6690467"/>
            <a:ext cx="12187409" cy="403340"/>
            <a:chOff x="2577137" y="4571778"/>
            <a:chExt cx="9101124" cy="1390560"/>
          </a:xfrm>
        </p:grpSpPr>
        <p:sp>
          <p:nvSpPr>
            <p:cNvPr id="100" name="TextBox 4"/>
            <p:cNvSpPr txBox="1"/>
            <p:nvPr/>
          </p:nvSpPr>
          <p:spPr>
            <a:xfrm>
              <a:off x="2577137" y="4571778"/>
              <a:ext cx="3034890" cy="1390459"/>
            </a:xfrm>
            <a:prstGeom prst="rect">
              <a:avLst/>
            </a:prstGeom>
            <a:solidFill>
              <a:schemeClr val="accent2"/>
            </a:solidFill>
          </p:spPr>
          <p:txBody>
            <a:bodyPr wrap="square" lIns="456951" tIns="137085" rIns="365561" rtlCol="0">
              <a:noAutofit/>
            </a:bodyPr>
            <a:lstStyle/>
            <a:p>
              <a:pPr>
                <a:lnSpc>
                  <a:spcPts val="2999"/>
                </a:lnSpc>
              </a:pPr>
              <a:r>
                <a:rPr lang="en-US" sz="2799" dirty="0">
                  <a:solidFill>
                    <a:srgbClr val="FFFFFF"/>
                  </a:solidFill>
                  <a:latin typeface="Segoe UI Light"/>
                </a:rPr>
                <a:t> </a:t>
              </a:r>
            </a:p>
          </p:txBody>
        </p:sp>
        <p:sp>
          <p:nvSpPr>
            <p:cNvPr id="102" name="TextBox 6"/>
            <p:cNvSpPr txBox="1"/>
            <p:nvPr/>
          </p:nvSpPr>
          <p:spPr>
            <a:xfrm>
              <a:off x="5612027" y="4572324"/>
              <a:ext cx="6066234" cy="1390014"/>
            </a:xfrm>
            <a:prstGeom prst="rect">
              <a:avLst/>
            </a:prstGeom>
            <a:solidFill>
              <a:schemeClr val="accent2"/>
            </a:solidFill>
          </p:spPr>
          <p:txBody>
            <a:bodyPr wrap="square" lIns="456951" tIns="137085" rIns="639732" rtlCol="0">
              <a:noAutofit/>
            </a:bodyPr>
            <a:lstStyle/>
            <a:p>
              <a:pPr defTabSz="913324">
                <a:lnSpc>
                  <a:spcPts val="2940"/>
                </a:lnSpc>
                <a:defRPr/>
              </a:pPr>
              <a:endParaRPr lang="en-US" sz="2799" kern="0" dirty="0">
                <a:solidFill>
                  <a:srgbClr val="FFFFFF"/>
                </a:solidFill>
                <a:latin typeface="Segoe UI Light"/>
              </a:endParaRPr>
            </a:p>
          </p:txBody>
        </p:sp>
      </p:grpSp>
      <p:sp>
        <p:nvSpPr>
          <p:cNvPr id="524" name="Rectangle 34"/>
          <p:cNvSpPr>
            <a:spLocks noChangeArrowheads="1"/>
          </p:cNvSpPr>
          <p:nvPr/>
        </p:nvSpPr>
        <p:spPr bwMode="auto">
          <a:xfrm>
            <a:off x="11531891" y="6707634"/>
            <a:ext cx="646502" cy="5622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4" rIns="91390" bIns="45694" numCol="1" anchor="t" anchorCtr="0" compatLnSpc="1">
            <a:prstTxWarp prst="textNoShape">
              <a:avLst/>
            </a:prstTxWarp>
          </a:bodyPr>
          <a:lstStyle/>
          <a:p>
            <a:pPr algn="ctr"/>
            <a:endParaRPr lang="en-US" sz="2352" b="1">
              <a:solidFill>
                <a:srgbClr val="000000"/>
              </a:solidFill>
            </a:endParaRPr>
          </a:p>
        </p:txBody>
      </p:sp>
      <p:sp>
        <p:nvSpPr>
          <p:cNvPr id="363" name="Rectangle 54"/>
          <p:cNvSpPr/>
          <p:nvPr/>
        </p:nvSpPr>
        <p:spPr bwMode="auto">
          <a:xfrm>
            <a:off x="5317159" y="6654860"/>
            <a:ext cx="1716324" cy="40950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390" tIns="0" rIns="0" bIns="0" numCol="1" spcCol="0" rtlCol="0" fromWordArt="0" anchor="ctr" anchorCtr="0" forceAA="0" compatLnSpc="1">
            <a:prstTxWarp prst="textNoShape">
              <a:avLst/>
            </a:prstTxWarp>
            <a:noAutofit/>
          </a:bodyPr>
          <a:lstStyle/>
          <a:p>
            <a:pPr algn="ctr" defTabSz="931834" fontAlgn="base">
              <a:lnSpc>
                <a:spcPct val="90000"/>
              </a:lnSpc>
              <a:spcBef>
                <a:spcPct val="0"/>
              </a:spcBef>
              <a:spcAft>
                <a:spcPct val="0"/>
              </a:spcAft>
            </a:pPr>
            <a:r>
              <a:rPr lang="en-US" sz="1175" b="1" kern="0" dirty="0">
                <a:solidFill>
                  <a:schemeClr val="bg1"/>
                </a:solidFill>
                <a:ea typeface="Segoe UI" pitchFamily="34" charset="0"/>
                <a:cs typeface="Segoe UI" pitchFamily="34" charset="0"/>
              </a:rPr>
              <a:t>Contoso NorthAm HQ </a:t>
            </a:r>
            <a:r>
              <a:rPr lang="en-US" sz="1028" b="1" kern="0" dirty="0">
                <a:solidFill>
                  <a:schemeClr val="bg1"/>
                </a:solidFill>
                <a:ea typeface="Segoe UI" pitchFamily="34" charset="0"/>
                <a:cs typeface="Segoe UI" pitchFamily="34" charset="0"/>
              </a:rPr>
              <a:t>(10.0.0.0/16)</a:t>
            </a:r>
          </a:p>
        </p:txBody>
      </p:sp>
      <p:sp>
        <p:nvSpPr>
          <p:cNvPr id="387" name="Rectangle 54"/>
          <p:cNvSpPr/>
          <p:nvPr/>
        </p:nvSpPr>
        <p:spPr bwMode="auto">
          <a:xfrm>
            <a:off x="8168161" y="6658991"/>
            <a:ext cx="1716324" cy="40950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390" tIns="0" rIns="0" bIns="0" numCol="1" spcCol="0" rtlCol="0" fromWordArt="0" anchor="ctr" anchorCtr="0" forceAA="0" compatLnSpc="1">
            <a:prstTxWarp prst="textNoShape">
              <a:avLst/>
            </a:prstTxWarp>
            <a:noAutofit/>
          </a:bodyPr>
          <a:lstStyle/>
          <a:p>
            <a:pPr algn="ctr" defTabSz="931834" fontAlgn="base">
              <a:lnSpc>
                <a:spcPct val="90000"/>
              </a:lnSpc>
              <a:spcBef>
                <a:spcPct val="0"/>
              </a:spcBef>
              <a:spcAft>
                <a:spcPct val="0"/>
              </a:spcAft>
            </a:pPr>
            <a:r>
              <a:rPr lang="en-US" sz="1175" b="1" kern="0" dirty="0">
                <a:solidFill>
                  <a:schemeClr val="bg1"/>
                </a:solidFill>
                <a:ea typeface="Segoe UI" pitchFamily="34" charset="0"/>
                <a:cs typeface="Segoe UI" pitchFamily="34" charset="0"/>
              </a:rPr>
              <a:t>Contoso NorthAm HQ </a:t>
            </a:r>
            <a:r>
              <a:rPr lang="en-US" sz="1028" b="1" kern="0" dirty="0">
                <a:solidFill>
                  <a:schemeClr val="bg1"/>
                </a:solidFill>
                <a:ea typeface="Segoe UI" pitchFamily="34" charset="0"/>
                <a:cs typeface="Segoe UI" pitchFamily="34" charset="0"/>
              </a:rPr>
              <a:t>(10.0.0.0/16)</a:t>
            </a:r>
          </a:p>
        </p:txBody>
      </p:sp>
      <p:sp>
        <p:nvSpPr>
          <p:cNvPr id="408" name="Rectangle 54"/>
          <p:cNvSpPr/>
          <p:nvPr/>
        </p:nvSpPr>
        <p:spPr bwMode="auto">
          <a:xfrm>
            <a:off x="10204005" y="6653673"/>
            <a:ext cx="1716324" cy="40950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390" tIns="0" rIns="0" bIns="0" numCol="1" spcCol="0" rtlCol="0" fromWordArt="0" anchor="ctr" anchorCtr="0" forceAA="0" compatLnSpc="1">
            <a:prstTxWarp prst="textNoShape">
              <a:avLst/>
            </a:prstTxWarp>
            <a:noAutofit/>
          </a:bodyPr>
          <a:lstStyle/>
          <a:p>
            <a:pPr algn="ctr" defTabSz="931834" fontAlgn="base">
              <a:lnSpc>
                <a:spcPct val="90000"/>
              </a:lnSpc>
              <a:spcBef>
                <a:spcPct val="0"/>
              </a:spcBef>
              <a:spcAft>
                <a:spcPct val="0"/>
              </a:spcAft>
            </a:pPr>
            <a:r>
              <a:rPr lang="en-US" sz="1175" b="1" kern="0" dirty="0">
                <a:solidFill>
                  <a:schemeClr val="bg1"/>
                </a:solidFill>
                <a:ea typeface="Segoe UI" pitchFamily="34" charset="0"/>
                <a:cs typeface="Segoe UI" pitchFamily="34" charset="0"/>
              </a:rPr>
              <a:t>Contoso East Asia </a:t>
            </a:r>
            <a:r>
              <a:rPr lang="en-US" sz="1028" b="1" kern="0" dirty="0">
                <a:solidFill>
                  <a:schemeClr val="bg1"/>
                </a:solidFill>
                <a:ea typeface="Segoe UI" pitchFamily="34" charset="0"/>
                <a:cs typeface="Segoe UI" pitchFamily="34" charset="0"/>
              </a:rPr>
              <a:t>(10.3.0.0/16)</a:t>
            </a:r>
          </a:p>
        </p:txBody>
      </p:sp>
    </p:spTree>
    <p:extLst>
      <p:ext uri="{BB962C8B-B14F-4D97-AF65-F5344CB8AC3E}">
        <p14:creationId xmlns:p14="http://schemas.microsoft.com/office/powerpoint/2010/main" val="3437317152"/>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033670"/>
            <a:ext cx="12188825" cy="6051552"/>
          </a:xfrm>
          <a:prstGeom prst="rect">
            <a:avLst/>
          </a:prstGeom>
          <a:solidFill>
            <a:srgbClr val="FEFEF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2" name="Picture 1"/>
          <p:cNvPicPr>
            <a:picLocks noChangeAspect="1"/>
          </p:cNvPicPr>
          <p:nvPr/>
        </p:nvPicPr>
        <p:blipFill>
          <a:blip r:embed="rId3"/>
          <a:stretch>
            <a:fillRect/>
          </a:stretch>
        </p:blipFill>
        <p:spPr>
          <a:xfrm>
            <a:off x="4013379" y="2037489"/>
            <a:ext cx="8175446" cy="3885268"/>
          </a:xfrm>
          <a:prstGeom prst="rect">
            <a:avLst/>
          </a:prstGeom>
          <a:noFill/>
        </p:spPr>
      </p:pic>
      <p:sp>
        <p:nvSpPr>
          <p:cNvPr id="106" name="Text Placeholder 105"/>
          <p:cNvSpPr>
            <a:spLocks noGrp="1"/>
          </p:cNvSpPr>
          <p:nvPr>
            <p:ph type="body" sz="quarter" idx="10"/>
          </p:nvPr>
        </p:nvSpPr>
        <p:spPr>
          <a:xfrm>
            <a:off x="269170" y="1418679"/>
            <a:ext cx="5478145" cy="5435325"/>
          </a:xfrm>
        </p:spPr>
        <p:txBody>
          <a:bodyPr>
            <a:normAutofit fontScale="40000" lnSpcReduction="20000"/>
          </a:bodyPr>
          <a:lstStyle/>
          <a:p>
            <a:r>
              <a:rPr lang="en-US" dirty="0"/>
              <a:t>Full-mesh direct connectivity</a:t>
            </a:r>
          </a:p>
          <a:p>
            <a:endParaRPr lang="en-US" dirty="0"/>
          </a:p>
          <a:p>
            <a:r>
              <a:rPr lang="en-US" dirty="0"/>
              <a:t>High bandwidth</a:t>
            </a:r>
          </a:p>
          <a:p>
            <a:endParaRPr lang="en-US" dirty="0"/>
          </a:p>
          <a:p>
            <a:r>
              <a:rPr lang="en-US" dirty="0"/>
              <a:t>Low latency</a:t>
            </a:r>
          </a:p>
          <a:p>
            <a:endParaRPr lang="en-US" dirty="0"/>
          </a:p>
          <a:p>
            <a:r>
              <a:rPr lang="en-US" dirty="0"/>
              <a:t>Classic to ARM Peering</a:t>
            </a:r>
          </a:p>
          <a:p>
            <a:endParaRPr lang="en-US" dirty="0"/>
          </a:p>
          <a:p>
            <a:r>
              <a:rPr lang="en-US" dirty="0"/>
              <a:t>Cross subscription</a:t>
            </a:r>
          </a:p>
          <a:p>
            <a:endParaRPr lang="en-US" dirty="0"/>
          </a:p>
          <a:p>
            <a:r>
              <a:rPr lang="en-US" dirty="0"/>
              <a:t>Hub and Spoke configuration</a:t>
            </a:r>
          </a:p>
          <a:p>
            <a:endParaRPr lang="en-US" dirty="0"/>
          </a:p>
          <a:p>
            <a:r>
              <a:rPr lang="en-US" dirty="0"/>
              <a:t>Billing effective from 11/01</a:t>
            </a:r>
          </a:p>
        </p:txBody>
      </p:sp>
      <p:sp>
        <p:nvSpPr>
          <p:cNvPr id="3" name="Title 2"/>
          <p:cNvSpPr>
            <a:spLocks noGrp="1"/>
          </p:cNvSpPr>
          <p:nvPr>
            <p:ph type="title"/>
          </p:nvPr>
        </p:nvSpPr>
        <p:spPr>
          <a:xfrm>
            <a:off x="836612" y="371060"/>
            <a:ext cx="11352214" cy="556591"/>
          </a:xfrm>
        </p:spPr>
        <p:txBody>
          <a:bodyPr vert="horz" lIns="320040" tIns="152357" rIns="53325" bIns="53325" rtlCol="0" anchor="ctr">
            <a:normAutofit fontScale="90000"/>
          </a:bodyPr>
          <a:lstStyle/>
          <a:p>
            <a:r>
              <a:rPr lang="en-US" sz="3600" dirty="0" err="1"/>
              <a:t>VNet</a:t>
            </a:r>
            <a:r>
              <a:rPr lang="en-US" sz="3600" dirty="0"/>
              <a:t> Peering</a:t>
            </a:r>
          </a:p>
        </p:txBody>
      </p:sp>
    </p:spTree>
    <p:extLst>
      <p:ext uri="{BB962C8B-B14F-4D97-AF65-F5344CB8AC3E}">
        <p14:creationId xmlns:p14="http://schemas.microsoft.com/office/powerpoint/2010/main" val="264683351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D55D67E0-A7D6-42D4-AB84-B7815D1277B6}"/>
              </a:ext>
            </a:extLst>
          </p:cNvPr>
          <p:cNvSpPr/>
          <p:nvPr/>
        </p:nvSpPr>
        <p:spPr bwMode="auto">
          <a:xfrm>
            <a:off x="4918500" y="2677814"/>
            <a:ext cx="3208228" cy="2172319"/>
          </a:xfrm>
          <a:prstGeom prst="rect">
            <a:avLst/>
          </a:prstGeom>
          <a:solidFill>
            <a:schemeClr val="bg1">
              <a:lumMod val="85000"/>
            </a:schemeClr>
          </a:solidFill>
          <a:ln w="28575">
            <a:solidFill>
              <a:schemeClr val="bg1">
                <a:lumMod val="65000"/>
              </a:schemeClr>
            </a:solidFill>
          </a:ln>
        </p:spPr>
        <p:txBody>
          <a:bodyPr lIns="179238" tIns="143391" rIns="179238" bIns="143391" anchor="t" anchorCtr="0"/>
          <a:lstStyle/>
          <a:p>
            <a:pPr algn="ctr" defTabSz="931861">
              <a:defRPr/>
            </a:pPr>
            <a:endParaRPr lang="en-US" sz="1400" kern="0" err="1">
              <a:gradFill>
                <a:gsLst>
                  <a:gs pos="1250">
                    <a:srgbClr val="353535"/>
                  </a:gs>
                  <a:gs pos="100000">
                    <a:srgbClr val="353535"/>
                  </a:gs>
                </a:gsLst>
                <a:lin ang="5400000" scaled="0"/>
              </a:gradFill>
              <a:latin typeface="Segoe UI Semilight"/>
              <a:ea typeface="MS PGothic" pitchFamily="34" charset="-128"/>
            </a:endParaRPr>
          </a:p>
        </p:txBody>
      </p:sp>
      <p:sp>
        <p:nvSpPr>
          <p:cNvPr id="2" name="Title 1">
            <a:extLst>
              <a:ext uri="{FF2B5EF4-FFF2-40B4-BE49-F238E27FC236}">
                <a16:creationId xmlns:a16="http://schemas.microsoft.com/office/drawing/2014/main" id="{D05050C2-FC87-4629-8CFF-53B78D4FAD5E}"/>
              </a:ext>
            </a:extLst>
          </p:cNvPr>
          <p:cNvSpPr>
            <a:spLocks noGrp="1"/>
          </p:cNvSpPr>
          <p:nvPr>
            <p:ph type="title"/>
          </p:nvPr>
        </p:nvSpPr>
        <p:spPr/>
        <p:txBody>
          <a:bodyPr>
            <a:normAutofit fontScale="90000"/>
          </a:bodyPr>
          <a:lstStyle/>
          <a:p>
            <a:r>
              <a:rPr lang="en-US"/>
              <a:t>Global VNet Peering</a:t>
            </a:r>
          </a:p>
        </p:txBody>
      </p:sp>
      <p:grpSp>
        <p:nvGrpSpPr>
          <p:cNvPr id="150" name="Group 149">
            <a:extLst>
              <a:ext uri="{FF2B5EF4-FFF2-40B4-BE49-F238E27FC236}">
                <a16:creationId xmlns:a16="http://schemas.microsoft.com/office/drawing/2014/main" id="{ED7307E1-D36B-48B7-A8BA-201EBAA7C45E}"/>
              </a:ext>
            </a:extLst>
          </p:cNvPr>
          <p:cNvGrpSpPr/>
          <p:nvPr/>
        </p:nvGrpSpPr>
        <p:grpSpPr>
          <a:xfrm>
            <a:off x="279142" y="2695474"/>
            <a:ext cx="3208228" cy="2185969"/>
            <a:chOff x="3371850" y="2159937"/>
            <a:chExt cx="3617161" cy="2465618"/>
          </a:xfrm>
        </p:grpSpPr>
        <p:sp>
          <p:nvSpPr>
            <p:cNvPr id="5" name="Rectangle 4">
              <a:extLst>
                <a:ext uri="{FF2B5EF4-FFF2-40B4-BE49-F238E27FC236}">
                  <a16:creationId xmlns:a16="http://schemas.microsoft.com/office/drawing/2014/main" id="{C9D82E59-62B7-4EA2-96BC-32FF1B92F4C8}"/>
                </a:ext>
              </a:extLst>
            </p:cNvPr>
            <p:cNvSpPr/>
            <p:nvPr/>
          </p:nvSpPr>
          <p:spPr bwMode="auto">
            <a:xfrm>
              <a:off x="3371850" y="2159937"/>
              <a:ext cx="3617161" cy="2450221"/>
            </a:xfrm>
            <a:prstGeom prst="rect">
              <a:avLst/>
            </a:prstGeom>
            <a:solidFill>
              <a:schemeClr val="bg1">
                <a:lumMod val="85000"/>
              </a:schemeClr>
            </a:solidFill>
            <a:ln w="28575">
              <a:solidFill>
                <a:schemeClr val="bg1">
                  <a:lumMod val="65000"/>
                </a:schemeClr>
              </a:solidFill>
            </a:ln>
          </p:spPr>
          <p:txBody>
            <a:bodyPr lIns="179238" tIns="143391" rIns="179238" bIns="143391" anchor="t" anchorCtr="0"/>
            <a:lstStyle/>
            <a:p>
              <a:pPr algn="ctr" defTabSz="931861">
                <a:defRPr/>
              </a:pPr>
              <a:endParaRPr lang="en-US" sz="1400" kern="0" err="1">
                <a:gradFill>
                  <a:gsLst>
                    <a:gs pos="1250">
                      <a:srgbClr val="353535"/>
                    </a:gs>
                    <a:gs pos="100000">
                      <a:srgbClr val="353535"/>
                    </a:gs>
                  </a:gsLst>
                  <a:lin ang="5400000" scaled="0"/>
                </a:gradFill>
                <a:latin typeface="Segoe UI Semilight"/>
                <a:ea typeface="MS PGothic" pitchFamily="34" charset="-128"/>
              </a:endParaRPr>
            </a:p>
          </p:txBody>
        </p:sp>
        <p:pic>
          <p:nvPicPr>
            <p:cNvPr id="149" name="Picture 148">
              <a:extLst>
                <a:ext uri="{FF2B5EF4-FFF2-40B4-BE49-F238E27FC236}">
                  <a16:creationId xmlns:a16="http://schemas.microsoft.com/office/drawing/2014/main" id="{DB770AE9-13D2-4F32-B124-39E34427C09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21012" y="4143617"/>
              <a:ext cx="481937" cy="481938"/>
            </a:xfrm>
            <a:prstGeom prst="rect">
              <a:avLst/>
            </a:prstGeom>
          </p:spPr>
        </p:pic>
      </p:grpSp>
      <p:sp>
        <p:nvSpPr>
          <p:cNvPr id="173" name="TextBox 172">
            <a:extLst>
              <a:ext uri="{FF2B5EF4-FFF2-40B4-BE49-F238E27FC236}">
                <a16:creationId xmlns:a16="http://schemas.microsoft.com/office/drawing/2014/main" id="{7857F945-228E-45F8-A8E3-55102CF84DAA}"/>
              </a:ext>
            </a:extLst>
          </p:cNvPr>
          <p:cNvSpPr txBox="1"/>
          <p:nvPr/>
        </p:nvSpPr>
        <p:spPr>
          <a:xfrm>
            <a:off x="410506" y="2174133"/>
            <a:ext cx="3203380"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b="1">
                <a:gradFill>
                  <a:gsLst>
                    <a:gs pos="0">
                      <a:srgbClr val="353535"/>
                    </a:gs>
                    <a:gs pos="100000">
                      <a:srgbClr val="353535"/>
                    </a:gs>
                  </a:gsLst>
                  <a:lin ang="5400000" scaled="0"/>
                </a:gradFill>
                <a:latin typeface="Segoe UI Semilight"/>
              </a:rPr>
              <a:t>Azure Region 1</a:t>
            </a:r>
          </a:p>
        </p:txBody>
      </p:sp>
      <p:sp>
        <p:nvSpPr>
          <p:cNvPr id="478" name="globe_2">
            <a:extLst>
              <a:ext uri="{FF2B5EF4-FFF2-40B4-BE49-F238E27FC236}">
                <a16:creationId xmlns:a16="http://schemas.microsoft.com/office/drawing/2014/main" id="{7C4BD3ED-BB46-4363-AF52-08C5312AD881}"/>
              </a:ext>
            </a:extLst>
          </p:cNvPr>
          <p:cNvSpPr>
            <a:spLocks noChangeAspect="1" noEditPoints="1"/>
          </p:cNvSpPr>
          <p:nvPr/>
        </p:nvSpPr>
        <p:spPr bwMode="auto">
          <a:xfrm>
            <a:off x="3920884" y="1607687"/>
            <a:ext cx="472338" cy="47233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defRPr/>
            </a:pPr>
            <a:endParaRPr lang="en-US" sz="882">
              <a:gradFill>
                <a:gsLst>
                  <a:gs pos="0">
                    <a:srgbClr val="505050"/>
                  </a:gs>
                  <a:gs pos="100000">
                    <a:srgbClr val="505050"/>
                  </a:gs>
                </a:gsLst>
              </a:gradFill>
              <a:latin typeface="Segoe UI Semilight"/>
            </a:endParaRPr>
          </a:p>
        </p:txBody>
      </p:sp>
      <p:cxnSp>
        <p:nvCxnSpPr>
          <p:cNvPr id="158" name="Connector: Elbow 157">
            <a:extLst>
              <a:ext uri="{FF2B5EF4-FFF2-40B4-BE49-F238E27FC236}">
                <a16:creationId xmlns:a16="http://schemas.microsoft.com/office/drawing/2014/main" id="{9B8BD1BD-843D-4261-B29D-9400A649E9EC}"/>
              </a:ext>
            </a:extLst>
          </p:cNvPr>
          <p:cNvCxnSpPr>
            <a:cxnSpLocks/>
            <a:stCxn id="152" idx="2"/>
          </p:cNvCxnSpPr>
          <p:nvPr/>
        </p:nvCxnSpPr>
        <p:spPr>
          <a:xfrm rot="5400000">
            <a:off x="3601791" y="2545337"/>
            <a:ext cx="412732" cy="697791"/>
          </a:xfrm>
          <a:prstGeom prst="bentConnector2">
            <a:avLst/>
          </a:prstGeom>
          <a:ln w="19050">
            <a:solidFill>
              <a:schemeClr val="accent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5E1EEC70-31B3-4E72-8EEB-80C2A029F78B}"/>
              </a:ext>
            </a:extLst>
          </p:cNvPr>
          <p:cNvCxnSpPr>
            <a:cxnSpLocks/>
          </p:cNvCxnSpPr>
          <p:nvPr/>
        </p:nvCxnSpPr>
        <p:spPr>
          <a:xfrm>
            <a:off x="4173650" y="2799230"/>
            <a:ext cx="733572" cy="303950"/>
          </a:xfrm>
          <a:prstGeom prst="bentConnector3">
            <a:avLst>
              <a:gd name="adj1" fmla="val -1070"/>
            </a:avLst>
          </a:prstGeom>
          <a:ln w="19050">
            <a:solidFill>
              <a:schemeClr val="accent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54BC4C70-C019-493C-B280-45A776F7253B}"/>
              </a:ext>
            </a:extLst>
          </p:cNvPr>
          <p:cNvCxnSpPr>
            <a:cxnSpLocks/>
            <a:stCxn id="152" idx="0"/>
            <a:endCxn id="478" idx="3"/>
          </p:cNvCxnSpPr>
          <p:nvPr/>
        </p:nvCxnSpPr>
        <p:spPr>
          <a:xfrm flipV="1">
            <a:off x="4157052" y="2080025"/>
            <a:ext cx="706" cy="277638"/>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sp>
        <p:nvSpPr>
          <p:cNvPr id="490" name="TextBox 489">
            <a:extLst>
              <a:ext uri="{FF2B5EF4-FFF2-40B4-BE49-F238E27FC236}">
                <a16:creationId xmlns:a16="http://schemas.microsoft.com/office/drawing/2014/main" id="{13E4C3B6-BB5A-4B28-BD0B-4AFBD461210D}"/>
              </a:ext>
            </a:extLst>
          </p:cNvPr>
          <p:cNvSpPr txBox="1"/>
          <p:nvPr/>
        </p:nvSpPr>
        <p:spPr>
          <a:xfrm>
            <a:off x="4558322" y="2226956"/>
            <a:ext cx="3203380"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b="1">
                <a:gradFill>
                  <a:gsLst>
                    <a:gs pos="0">
                      <a:srgbClr val="353535"/>
                    </a:gs>
                    <a:gs pos="100000">
                      <a:srgbClr val="353535"/>
                    </a:gs>
                  </a:gsLst>
                  <a:lin ang="5400000" scaled="0"/>
                </a:gradFill>
                <a:latin typeface="Segoe UI Semilight"/>
              </a:rPr>
              <a:t>Azure Region 2</a:t>
            </a:r>
          </a:p>
        </p:txBody>
      </p:sp>
      <p:pic>
        <p:nvPicPr>
          <p:cNvPr id="152" name="Picture 151">
            <a:extLst>
              <a:ext uri="{FF2B5EF4-FFF2-40B4-BE49-F238E27FC236}">
                <a16:creationId xmlns:a16="http://schemas.microsoft.com/office/drawing/2014/main" id="{E19F2992-96FC-4CBD-B101-952EF9BB589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91950" y="2357663"/>
            <a:ext cx="330203" cy="330203"/>
          </a:xfrm>
          <a:prstGeom prst="rect">
            <a:avLst/>
          </a:prstGeom>
        </p:spPr>
      </p:pic>
      <p:grpSp>
        <p:nvGrpSpPr>
          <p:cNvPr id="4" name="Group 3">
            <a:extLst>
              <a:ext uri="{FF2B5EF4-FFF2-40B4-BE49-F238E27FC236}">
                <a16:creationId xmlns:a16="http://schemas.microsoft.com/office/drawing/2014/main" id="{DE2027B8-79F7-451D-BDA8-AA7B215CF18E}"/>
              </a:ext>
            </a:extLst>
          </p:cNvPr>
          <p:cNvGrpSpPr/>
          <p:nvPr/>
        </p:nvGrpSpPr>
        <p:grpSpPr>
          <a:xfrm>
            <a:off x="178455" y="2030928"/>
            <a:ext cx="1191815" cy="665078"/>
            <a:chOff x="120969" y="1371239"/>
            <a:chExt cx="1216030" cy="678591"/>
          </a:xfrm>
        </p:grpSpPr>
        <p:sp>
          <p:nvSpPr>
            <p:cNvPr id="422" name="Freeform 11">
              <a:extLst>
                <a:ext uri="{FF2B5EF4-FFF2-40B4-BE49-F238E27FC236}">
                  <a16:creationId xmlns:a16="http://schemas.microsoft.com/office/drawing/2014/main" id="{D2AD9C29-E68D-417B-88D5-183F9B633F50}"/>
                </a:ext>
              </a:extLst>
            </p:cNvPr>
            <p:cNvSpPr>
              <a:spLocks/>
            </p:cNvSpPr>
            <p:nvPr/>
          </p:nvSpPr>
          <p:spPr bwMode="auto">
            <a:xfrm>
              <a:off x="120969" y="1371239"/>
              <a:ext cx="1152480" cy="673979"/>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4"/>
            </a:solidFill>
            <a:ln w="28575" cap="flat">
              <a:noFill/>
              <a:prstDash val="solid"/>
              <a:miter lim="800000"/>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latin typeface="Segoe UI"/>
              </a:endParaRPr>
            </a:p>
          </p:txBody>
        </p:sp>
        <p:sp>
          <p:nvSpPr>
            <p:cNvPr id="423" name="TextBox 422">
              <a:extLst>
                <a:ext uri="{FF2B5EF4-FFF2-40B4-BE49-F238E27FC236}">
                  <a16:creationId xmlns:a16="http://schemas.microsoft.com/office/drawing/2014/main" id="{3BF011D4-EFB8-4C48-A126-72E5F7C48AFD}"/>
                </a:ext>
              </a:extLst>
            </p:cNvPr>
            <p:cNvSpPr txBox="1"/>
            <p:nvPr/>
          </p:nvSpPr>
          <p:spPr>
            <a:xfrm>
              <a:off x="120969" y="1505065"/>
              <a:ext cx="1216030" cy="544765"/>
            </a:xfrm>
            <a:prstGeom prst="rect">
              <a:avLst/>
            </a:prstGeom>
            <a:noFill/>
          </p:spPr>
          <p:txBody>
            <a:bodyPr wrap="square" lIns="179238" tIns="143391" rIns="179238" bIns="143391" rtlCol="0">
              <a:spAutoFit/>
            </a:bodyPr>
            <a:lstStyle/>
            <a:p>
              <a:pPr algn="ctr" defTabSz="896203">
                <a:lnSpc>
                  <a:spcPct val="90000"/>
                </a:lnSpc>
                <a:spcAft>
                  <a:spcPts val="2352"/>
                </a:spcAft>
                <a:defRPr/>
              </a:pPr>
              <a:r>
                <a:rPr lang="en-US" sz="1764"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p>
          </p:txBody>
        </p:sp>
      </p:grpSp>
      <p:grpSp>
        <p:nvGrpSpPr>
          <p:cNvPr id="3" name="Group 2">
            <a:extLst>
              <a:ext uri="{FF2B5EF4-FFF2-40B4-BE49-F238E27FC236}">
                <a16:creationId xmlns:a16="http://schemas.microsoft.com/office/drawing/2014/main" id="{81A6ECB7-642B-4186-B7CC-A04F75442777}"/>
              </a:ext>
            </a:extLst>
          </p:cNvPr>
          <p:cNvGrpSpPr/>
          <p:nvPr/>
        </p:nvGrpSpPr>
        <p:grpSpPr>
          <a:xfrm>
            <a:off x="6968189" y="2005696"/>
            <a:ext cx="1191815" cy="665078"/>
            <a:chOff x="7405306" y="1314792"/>
            <a:chExt cx="1216030" cy="678591"/>
          </a:xfrm>
        </p:grpSpPr>
        <p:sp>
          <p:nvSpPr>
            <p:cNvPr id="424" name="Freeform 11">
              <a:extLst>
                <a:ext uri="{FF2B5EF4-FFF2-40B4-BE49-F238E27FC236}">
                  <a16:creationId xmlns:a16="http://schemas.microsoft.com/office/drawing/2014/main" id="{F5B02690-4223-4415-837D-5B64D2A605F9}"/>
                </a:ext>
              </a:extLst>
            </p:cNvPr>
            <p:cNvSpPr>
              <a:spLocks/>
            </p:cNvSpPr>
            <p:nvPr/>
          </p:nvSpPr>
          <p:spPr bwMode="auto">
            <a:xfrm>
              <a:off x="7405306" y="1314792"/>
              <a:ext cx="1152480" cy="673979"/>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4"/>
            </a:solidFill>
            <a:ln w="28575" cap="flat">
              <a:noFill/>
              <a:prstDash val="solid"/>
              <a:miter lim="800000"/>
              <a:headEnd/>
              <a:tailEnd/>
            </a:ln>
          </p:spPr>
          <p:txBody>
            <a:bodyPr vert="horz" wrap="square" lIns="89619" tIns="44810" rIns="89619" bIns="44810" numCol="1" anchor="t" anchorCtr="0" compatLnSpc="1">
              <a:prstTxWarp prst="textNoShape">
                <a:avLst/>
              </a:prstTxWarp>
            </a:bodyPr>
            <a:lstStyle/>
            <a:p>
              <a:pPr defTabSz="896203"/>
              <a:endParaRPr lang="en-US" sz="2156" kern="0">
                <a:solidFill>
                  <a:sysClr val="windowText" lastClr="000000"/>
                </a:solidFill>
                <a:latin typeface="Segoe UI"/>
              </a:endParaRPr>
            </a:p>
          </p:txBody>
        </p:sp>
        <p:sp>
          <p:nvSpPr>
            <p:cNvPr id="425" name="TextBox 424">
              <a:extLst>
                <a:ext uri="{FF2B5EF4-FFF2-40B4-BE49-F238E27FC236}">
                  <a16:creationId xmlns:a16="http://schemas.microsoft.com/office/drawing/2014/main" id="{7C11BD14-07E6-4B26-9AA7-DFDC896FB324}"/>
                </a:ext>
              </a:extLst>
            </p:cNvPr>
            <p:cNvSpPr txBox="1"/>
            <p:nvPr/>
          </p:nvSpPr>
          <p:spPr>
            <a:xfrm>
              <a:off x="7405306" y="1448618"/>
              <a:ext cx="1216030" cy="544765"/>
            </a:xfrm>
            <a:prstGeom prst="rect">
              <a:avLst/>
            </a:prstGeom>
            <a:noFill/>
          </p:spPr>
          <p:txBody>
            <a:bodyPr wrap="square" lIns="179238" tIns="143391" rIns="179238" bIns="143391" rtlCol="0">
              <a:spAutoFit/>
            </a:bodyPr>
            <a:lstStyle/>
            <a:p>
              <a:pPr algn="ctr" defTabSz="896203">
                <a:lnSpc>
                  <a:spcPct val="90000"/>
                </a:lnSpc>
                <a:spcAft>
                  <a:spcPts val="2352"/>
                </a:spcAft>
                <a:defRPr/>
              </a:pPr>
              <a:r>
                <a:rPr lang="en-US" sz="1764" kern="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p>
          </p:txBody>
        </p:sp>
      </p:grpSp>
      <p:sp>
        <p:nvSpPr>
          <p:cNvPr id="428" name="Text Placeholder 549">
            <a:extLst>
              <a:ext uri="{FF2B5EF4-FFF2-40B4-BE49-F238E27FC236}">
                <a16:creationId xmlns:a16="http://schemas.microsoft.com/office/drawing/2014/main" id="{8BF85CCA-F09B-40DE-BCDA-78D46AFA0FF3}"/>
              </a:ext>
            </a:extLst>
          </p:cNvPr>
          <p:cNvSpPr txBox="1">
            <a:spLocks/>
          </p:cNvSpPr>
          <p:nvPr/>
        </p:nvSpPr>
        <p:spPr>
          <a:xfrm>
            <a:off x="8352731" y="230698"/>
            <a:ext cx="3836094" cy="6854523"/>
          </a:xfrm>
          <a:prstGeom prst="rect">
            <a:avLst/>
          </a:prstGeom>
          <a:solidFill>
            <a:schemeClr val="bg1">
              <a:lumMod val="85000"/>
            </a:schemeClr>
          </a:solidFill>
        </p:spPr>
        <p:txBody>
          <a:bodyPr lIns="179238" rIns="448096"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176"/>
              </a:spcBef>
              <a:buNone/>
              <a:defRPr/>
            </a:pPr>
            <a:r>
              <a:rPr lang="en-US" sz="2744">
                <a:gradFill>
                  <a:gsLst>
                    <a:gs pos="30531">
                      <a:schemeClr val="tx2"/>
                    </a:gs>
                    <a:gs pos="48000">
                      <a:schemeClr val="tx2"/>
                    </a:gs>
                  </a:gsLst>
                  <a:lin ang="5400000" scaled="0"/>
                </a:gradFill>
                <a:latin typeface="+mn-lt"/>
              </a:rPr>
              <a:t>VNet Peering</a:t>
            </a:r>
          </a:p>
          <a:p>
            <a:pPr marL="174262" lvl="1" indent="-174262">
              <a:spcBef>
                <a:spcPts val="588"/>
              </a:spcBef>
              <a:buFont typeface="Arial" panose="020B0604020202020204" pitchFamily="34" charset="0"/>
              <a:buChar char="•"/>
              <a:defRPr/>
            </a:pPr>
            <a:r>
              <a:rPr lang="en-US" sz="1960"/>
              <a:t>Extends peering to cross</a:t>
            </a:r>
            <a:br>
              <a:rPr lang="en-US" sz="1960"/>
            </a:br>
            <a:r>
              <a:rPr lang="en-US" sz="1960"/>
              <a:t>region </a:t>
            </a:r>
            <a:r>
              <a:rPr lang="en-US" sz="1960" err="1"/>
              <a:t>VNets</a:t>
            </a:r>
            <a:endParaRPr lang="en-US" sz="1960"/>
          </a:p>
          <a:p>
            <a:pPr marL="174262" lvl="1" indent="-174262">
              <a:spcBef>
                <a:spcPts val="588"/>
              </a:spcBef>
              <a:buFont typeface="Arial" panose="020B0604020202020204" pitchFamily="34" charset="0"/>
              <a:buChar char="•"/>
              <a:defRPr/>
            </a:pPr>
            <a:r>
              <a:rPr lang="en-US" sz="1960"/>
              <a:t>Simple and quick to configure</a:t>
            </a:r>
          </a:p>
          <a:p>
            <a:pPr marL="174262" lvl="1" indent="-174262">
              <a:spcBef>
                <a:spcPts val="588"/>
              </a:spcBef>
              <a:buFont typeface="Arial" panose="020B0604020202020204" pitchFamily="34" charset="0"/>
              <a:buChar char="•"/>
              <a:defRPr/>
            </a:pPr>
            <a:r>
              <a:rPr lang="en-US" sz="1960"/>
              <a:t>Enables cross region database replication over private IP addresses</a:t>
            </a:r>
          </a:p>
          <a:p>
            <a:pPr marL="0" indent="0">
              <a:spcBef>
                <a:spcPts val="1176"/>
              </a:spcBef>
              <a:buNone/>
              <a:defRPr/>
            </a:pPr>
            <a:endParaRPr lang="en-US" sz="1568"/>
          </a:p>
        </p:txBody>
      </p:sp>
      <p:grpSp>
        <p:nvGrpSpPr>
          <p:cNvPr id="25" name="Group 24">
            <a:extLst>
              <a:ext uri="{FF2B5EF4-FFF2-40B4-BE49-F238E27FC236}">
                <a16:creationId xmlns:a16="http://schemas.microsoft.com/office/drawing/2014/main" id="{D834936B-5603-4675-B155-80C978417D86}"/>
              </a:ext>
            </a:extLst>
          </p:cNvPr>
          <p:cNvGrpSpPr/>
          <p:nvPr/>
        </p:nvGrpSpPr>
        <p:grpSpPr>
          <a:xfrm>
            <a:off x="518244" y="2848241"/>
            <a:ext cx="3014345" cy="1960817"/>
            <a:chOff x="517297" y="2733971"/>
            <a:chExt cx="3075590" cy="2000656"/>
          </a:xfrm>
        </p:grpSpPr>
        <p:pic>
          <p:nvPicPr>
            <p:cNvPr id="11" name="Picture 10">
              <a:extLst>
                <a:ext uri="{FF2B5EF4-FFF2-40B4-BE49-F238E27FC236}">
                  <a16:creationId xmlns:a16="http://schemas.microsoft.com/office/drawing/2014/main" id="{7AFB2C51-CBB9-468B-B2DD-78C758D35357}"/>
                </a:ext>
              </a:extLst>
            </p:cNvPr>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2587556" y="2735661"/>
              <a:ext cx="579141" cy="579141"/>
            </a:xfrm>
            <a:prstGeom prst="rect">
              <a:avLst/>
            </a:prstGeom>
          </p:spPr>
        </p:pic>
        <p:pic>
          <p:nvPicPr>
            <p:cNvPr id="13" name="Picture 12">
              <a:extLst>
                <a:ext uri="{FF2B5EF4-FFF2-40B4-BE49-F238E27FC236}">
                  <a16:creationId xmlns:a16="http://schemas.microsoft.com/office/drawing/2014/main" id="{53D7804B-23E1-46B7-BF16-229088CCE68A}"/>
                </a:ext>
              </a:extLst>
            </p:cNvPr>
            <p:cNvPicPr>
              <a:picLocks noChangeAspect="1"/>
            </p:cNvPicPr>
            <p:nvPr/>
          </p:nvPicPr>
          <p:blipFill>
            <a:blip r:embed="rId6" cstate="email">
              <a:grayscl/>
              <a:extLst>
                <a:ext uri="{28A0092B-C50C-407E-A947-70E740481C1C}">
                  <a14:useLocalDpi xmlns:a14="http://schemas.microsoft.com/office/drawing/2010/main"/>
                </a:ext>
              </a:extLst>
            </a:blip>
            <a:stretch>
              <a:fillRect/>
            </a:stretch>
          </p:blipFill>
          <p:spPr>
            <a:xfrm>
              <a:off x="1567775" y="3545002"/>
              <a:ext cx="709383" cy="709383"/>
            </a:xfrm>
            <a:prstGeom prst="rect">
              <a:avLst/>
            </a:prstGeom>
          </p:spPr>
        </p:pic>
        <p:pic>
          <p:nvPicPr>
            <p:cNvPr id="17" name="Picture 16">
              <a:extLst>
                <a:ext uri="{FF2B5EF4-FFF2-40B4-BE49-F238E27FC236}">
                  <a16:creationId xmlns:a16="http://schemas.microsoft.com/office/drawing/2014/main" id="{9C8ED24E-B445-463F-A826-949B39160B10}"/>
                </a:ext>
              </a:extLst>
            </p:cNvPr>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1535614" y="2733971"/>
              <a:ext cx="668660" cy="668660"/>
            </a:xfrm>
            <a:prstGeom prst="rect">
              <a:avLst/>
            </a:prstGeom>
          </p:spPr>
        </p:pic>
        <p:pic>
          <p:nvPicPr>
            <p:cNvPr id="19" name="Picture 18">
              <a:extLst>
                <a:ext uri="{FF2B5EF4-FFF2-40B4-BE49-F238E27FC236}">
                  <a16:creationId xmlns:a16="http://schemas.microsoft.com/office/drawing/2014/main" id="{FB1B7225-CF3F-44B0-B5D7-4C068822CCB2}"/>
                </a:ext>
              </a:extLst>
            </p:cNvPr>
            <p:cNvPicPr>
              <a:picLocks noChangeAspect="1"/>
            </p:cNvPicPr>
            <p:nvPr/>
          </p:nvPicPr>
          <p:blipFill>
            <a:blip r:embed="rId8" cstate="email">
              <a:grayscl/>
              <a:extLst>
                <a:ext uri="{28A0092B-C50C-407E-A947-70E740481C1C}">
                  <a14:useLocalDpi xmlns:a14="http://schemas.microsoft.com/office/drawing/2010/main"/>
                </a:ext>
              </a:extLst>
            </a:blip>
            <a:stretch>
              <a:fillRect/>
            </a:stretch>
          </p:blipFill>
          <p:spPr>
            <a:xfrm>
              <a:off x="517297" y="2736231"/>
              <a:ext cx="682533" cy="682533"/>
            </a:xfrm>
            <a:prstGeom prst="rect">
              <a:avLst/>
            </a:prstGeom>
          </p:spPr>
        </p:pic>
        <p:pic>
          <p:nvPicPr>
            <p:cNvPr id="22" name="Picture 21">
              <a:extLst>
                <a:ext uri="{FF2B5EF4-FFF2-40B4-BE49-F238E27FC236}">
                  <a16:creationId xmlns:a16="http://schemas.microsoft.com/office/drawing/2014/main" id="{8D5B3169-DE1D-4D8C-B255-2C1570E55F13}"/>
                </a:ext>
              </a:extLst>
            </p:cNvPr>
            <p:cNvPicPr>
              <a:picLocks noChangeAspect="1"/>
            </p:cNvPicPr>
            <p:nvPr/>
          </p:nvPicPr>
          <p:blipFill>
            <a:blip r:embed="rId9" cstate="email">
              <a:grayscl/>
              <a:extLst>
                <a:ext uri="{28A0092B-C50C-407E-A947-70E740481C1C}">
                  <a14:useLocalDpi xmlns:a14="http://schemas.microsoft.com/office/drawing/2010/main"/>
                </a:ext>
              </a:extLst>
            </a:blip>
            <a:stretch>
              <a:fillRect/>
            </a:stretch>
          </p:blipFill>
          <p:spPr>
            <a:xfrm>
              <a:off x="2721318" y="3584692"/>
              <a:ext cx="594837" cy="594837"/>
            </a:xfrm>
            <a:prstGeom prst="rect">
              <a:avLst/>
            </a:prstGeom>
          </p:spPr>
        </p:pic>
        <p:pic>
          <p:nvPicPr>
            <p:cNvPr id="24" name="Picture 23">
              <a:extLst>
                <a:ext uri="{FF2B5EF4-FFF2-40B4-BE49-F238E27FC236}">
                  <a16:creationId xmlns:a16="http://schemas.microsoft.com/office/drawing/2014/main" id="{F11A4255-F601-4E52-A255-12DB7DFC9BE7}"/>
                </a:ext>
              </a:extLst>
            </p:cNvPr>
            <p:cNvPicPr>
              <a:picLocks noChangeAspect="1"/>
            </p:cNvPicPr>
            <p:nvPr/>
          </p:nvPicPr>
          <p:blipFill>
            <a:blip r:embed="rId10" cstate="email">
              <a:grayscl/>
              <a:extLst>
                <a:ext uri="{28A0092B-C50C-407E-A947-70E740481C1C}">
                  <a14:useLocalDpi xmlns:a14="http://schemas.microsoft.com/office/drawing/2010/main"/>
                </a:ext>
              </a:extLst>
            </a:blip>
            <a:stretch>
              <a:fillRect/>
            </a:stretch>
          </p:blipFill>
          <p:spPr>
            <a:xfrm>
              <a:off x="631422" y="3571869"/>
              <a:ext cx="655650" cy="655650"/>
            </a:xfrm>
            <a:prstGeom prst="rect">
              <a:avLst/>
            </a:prstGeom>
          </p:spPr>
        </p:pic>
        <p:pic>
          <p:nvPicPr>
            <p:cNvPr id="83" name="Picture 82">
              <a:extLst>
                <a:ext uri="{FF2B5EF4-FFF2-40B4-BE49-F238E27FC236}">
                  <a16:creationId xmlns:a16="http://schemas.microsoft.com/office/drawing/2014/main" id="{555D5336-3774-4E8D-871D-446CA2F4CC82}"/>
                </a:ext>
              </a:extLst>
            </p:cNvPr>
            <p:cNvPicPr>
              <a:picLocks noChangeAspect="1"/>
            </p:cNvPicPr>
            <p:nvPr/>
          </p:nvPicPr>
          <p:blipFill rotWithShape="1">
            <a:blip r:embed="rId11" cstate="email">
              <a:grayscl/>
              <a:extLst>
                <a:ext uri="{28A0092B-C50C-407E-A947-70E740481C1C}">
                  <a14:useLocalDpi xmlns:a14="http://schemas.microsoft.com/office/drawing/2010/main"/>
                </a:ext>
              </a:extLst>
            </a:blip>
            <a:srcRect t="1" b="26644"/>
            <a:stretch/>
          </p:blipFill>
          <p:spPr>
            <a:xfrm>
              <a:off x="3074688" y="4354502"/>
              <a:ext cx="518199" cy="380125"/>
            </a:xfrm>
            <a:prstGeom prst="rect">
              <a:avLst/>
            </a:prstGeom>
          </p:spPr>
        </p:pic>
      </p:grpSp>
      <p:pic>
        <p:nvPicPr>
          <p:cNvPr id="86" name="Picture 85">
            <a:extLst>
              <a:ext uri="{FF2B5EF4-FFF2-40B4-BE49-F238E27FC236}">
                <a16:creationId xmlns:a16="http://schemas.microsoft.com/office/drawing/2014/main" id="{79043DF3-5A4E-458D-9FE3-DA92686279A7}"/>
              </a:ext>
            </a:extLst>
          </p:cNvPr>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5079554" y="2909153"/>
            <a:ext cx="567608" cy="567608"/>
          </a:xfrm>
          <a:prstGeom prst="rect">
            <a:avLst/>
          </a:prstGeom>
        </p:spPr>
      </p:pic>
      <p:pic>
        <p:nvPicPr>
          <p:cNvPr id="87" name="Picture 86">
            <a:extLst>
              <a:ext uri="{FF2B5EF4-FFF2-40B4-BE49-F238E27FC236}">
                <a16:creationId xmlns:a16="http://schemas.microsoft.com/office/drawing/2014/main" id="{DEA400D2-E34D-4518-8EAD-87EA747DC437}"/>
              </a:ext>
            </a:extLst>
          </p:cNvPr>
          <p:cNvPicPr>
            <a:picLocks noChangeAspect="1"/>
          </p:cNvPicPr>
          <p:nvPr/>
        </p:nvPicPr>
        <p:blipFill>
          <a:blip r:embed="rId6" cstate="email">
            <a:grayscl/>
            <a:extLst>
              <a:ext uri="{28A0092B-C50C-407E-A947-70E740481C1C}">
                <a14:useLocalDpi xmlns:a14="http://schemas.microsoft.com/office/drawing/2010/main"/>
              </a:ext>
            </a:extLst>
          </a:blip>
          <a:stretch>
            <a:fillRect/>
          </a:stretch>
        </p:blipFill>
        <p:spPr>
          <a:xfrm>
            <a:off x="6053403" y="3642181"/>
            <a:ext cx="695257" cy="695257"/>
          </a:xfrm>
          <a:prstGeom prst="rect">
            <a:avLst/>
          </a:prstGeom>
        </p:spPr>
      </p:pic>
      <p:pic>
        <p:nvPicPr>
          <p:cNvPr id="88" name="Picture 87">
            <a:extLst>
              <a:ext uri="{FF2B5EF4-FFF2-40B4-BE49-F238E27FC236}">
                <a16:creationId xmlns:a16="http://schemas.microsoft.com/office/drawing/2014/main" id="{F5647EDE-6BB4-43ED-B7AA-ADC5C26D9CE8}"/>
              </a:ext>
            </a:extLst>
          </p:cNvPr>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6133461" y="2832325"/>
            <a:ext cx="655345" cy="655345"/>
          </a:xfrm>
          <a:prstGeom prst="rect">
            <a:avLst/>
          </a:prstGeom>
        </p:spPr>
      </p:pic>
      <p:pic>
        <p:nvPicPr>
          <p:cNvPr id="89" name="Picture 88">
            <a:extLst>
              <a:ext uri="{FF2B5EF4-FFF2-40B4-BE49-F238E27FC236}">
                <a16:creationId xmlns:a16="http://schemas.microsoft.com/office/drawing/2014/main" id="{1F4805BE-0FB7-4475-A98B-2F549AA5D976}"/>
              </a:ext>
            </a:extLst>
          </p:cNvPr>
          <p:cNvPicPr>
            <a:picLocks noChangeAspect="1"/>
          </p:cNvPicPr>
          <p:nvPr/>
        </p:nvPicPr>
        <p:blipFill>
          <a:blip r:embed="rId8" cstate="email">
            <a:grayscl/>
            <a:extLst>
              <a:ext uri="{28A0092B-C50C-407E-A947-70E740481C1C}">
                <a14:useLocalDpi xmlns:a14="http://schemas.microsoft.com/office/drawing/2010/main"/>
              </a:ext>
            </a:extLst>
          </a:blip>
          <a:stretch>
            <a:fillRect/>
          </a:stretch>
        </p:blipFill>
        <p:spPr>
          <a:xfrm>
            <a:off x="7153667" y="2799230"/>
            <a:ext cx="668942" cy="668942"/>
          </a:xfrm>
          <a:prstGeom prst="rect">
            <a:avLst/>
          </a:prstGeom>
        </p:spPr>
      </p:pic>
      <p:pic>
        <p:nvPicPr>
          <p:cNvPr id="90" name="Picture 89">
            <a:extLst>
              <a:ext uri="{FF2B5EF4-FFF2-40B4-BE49-F238E27FC236}">
                <a16:creationId xmlns:a16="http://schemas.microsoft.com/office/drawing/2014/main" id="{0272EC69-5D48-4FA5-9F3F-DEC087959643}"/>
              </a:ext>
            </a:extLst>
          </p:cNvPr>
          <p:cNvPicPr>
            <a:picLocks noChangeAspect="1"/>
          </p:cNvPicPr>
          <p:nvPr/>
        </p:nvPicPr>
        <p:blipFill>
          <a:blip r:embed="rId9" cstate="email">
            <a:grayscl/>
            <a:extLst>
              <a:ext uri="{28A0092B-C50C-407E-A947-70E740481C1C}">
                <a14:useLocalDpi xmlns:a14="http://schemas.microsoft.com/office/drawing/2010/main"/>
              </a:ext>
            </a:extLst>
          </a:blip>
          <a:stretch>
            <a:fillRect/>
          </a:stretch>
        </p:blipFill>
        <p:spPr>
          <a:xfrm>
            <a:off x="7236614" y="3698312"/>
            <a:ext cx="582992" cy="582992"/>
          </a:xfrm>
          <a:prstGeom prst="rect">
            <a:avLst/>
          </a:prstGeom>
        </p:spPr>
      </p:pic>
      <p:pic>
        <p:nvPicPr>
          <p:cNvPr id="91" name="Picture 90">
            <a:extLst>
              <a:ext uri="{FF2B5EF4-FFF2-40B4-BE49-F238E27FC236}">
                <a16:creationId xmlns:a16="http://schemas.microsoft.com/office/drawing/2014/main" id="{E46FD18D-A5A6-4866-9B9D-7BEF4E8AA594}"/>
              </a:ext>
            </a:extLst>
          </p:cNvPr>
          <p:cNvPicPr>
            <a:picLocks noChangeAspect="1"/>
          </p:cNvPicPr>
          <p:nvPr/>
        </p:nvPicPr>
        <p:blipFill>
          <a:blip r:embed="rId10" cstate="email">
            <a:grayscl/>
            <a:extLst>
              <a:ext uri="{28A0092B-C50C-407E-A947-70E740481C1C}">
                <a14:useLocalDpi xmlns:a14="http://schemas.microsoft.com/office/drawing/2010/main"/>
              </a:ext>
            </a:extLst>
          </a:blip>
          <a:stretch>
            <a:fillRect/>
          </a:stretch>
        </p:blipFill>
        <p:spPr>
          <a:xfrm>
            <a:off x="5099292" y="3668510"/>
            <a:ext cx="642594" cy="642594"/>
          </a:xfrm>
          <a:prstGeom prst="rect">
            <a:avLst/>
          </a:prstGeom>
        </p:spPr>
      </p:pic>
      <p:pic>
        <p:nvPicPr>
          <p:cNvPr id="92" name="Picture 91">
            <a:extLst>
              <a:ext uri="{FF2B5EF4-FFF2-40B4-BE49-F238E27FC236}">
                <a16:creationId xmlns:a16="http://schemas.microsoft.com/office/drawing/2014/main" id="{C3C9A48D-85FA-4F46-8F04-F006C1D2790E}"/>
              </a:ext>
            </a:extLst>
          </p:cNvPr>
          <p:cNvPicPr>
            <a:picLocks noChangeAspect="1"/>
          </p:cNvPicPr>
          <p:nvPr/>
        </p:nvPicPr>
        <p:blipFill rotWithShape="1">
          <a:blip r:embed="rId11" cstate="email">
            <a:grayscl/>
            <a:extLst>
              <a:ext uri="{28A0092B-C50C-407E-A947-70E740481C1C}">
                <a14:useLocalDpi xmlns:a14="http://schemas.microsoft.com/office/drawing/2010/main"/>
              </a:ext>
            </a:extLst>
          </a:blip>
          <a:srcRect t="1" b="26644"/>
          <a:stretch/>
        </p:blipFill>
        <p:spPr>
          <a:xfrm>
            <a:off x="4927262" y="4436502"/>
            <a:ext cx="507880" cy="372555"/>
          </a:xfrm>
          <a:prstGeom prst="rect">
            <a:avLst/>
          </a:prstGeom>
        </p:spPr>
      </p:pic>
      <p:sp>
        <p:nvSpPr>
          <p:cNvPr id="99" name="Cylinder 98">
            <a:extLst>
              <a:ext uri="{FF2B5EF4-FFF2-40B4-BE49-F238E27FC236}">
                <a16:creationId xmlns:a16="http://schemas.microsoft.com/office/drawing/2014/main" id="{2C17EBE5-3713-40C2-894A-0591275DC172}"/>
              </a:ext>
            </a:extLst>
          </p:cNvPr>
          <p:cNvSpPr/>
          <p:nvPr/>
        </p:nvSpPr>
        <p:spPr bwMode="auto">
          <a:xfrm rot="16200000">
            <a:off x="4016045" y="2962614"/>
            <a:ext cx="370704" cy="1484273"/>
          </a:xfrm>
          <a:prstGeom prst="ca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372" err="1">
                <a:gradFill>
                  <a:gsLst>
                    <a:gs pos="0">
                      <a:srgbClr val="FFFFFF"/>
                    </a:gs>
                    <a:gs pos="100000">
                      <a:srgbClr val="FFFFFF"/>
                    </a:gs>
                  </a:gsLst>
                  <a:lin ang="5400000" scaled="0"/>
                </a:gradFill>
                <a:latin typeface="Segoe UI Semilight"/>
                <a:ea typeface="Segoe UI" pitchFamily="34" charset="0"/>
                <a:cs typeface="Segoe UI" pitchFamily="34" charset="0"/>
              </a:rPr>
              <a:t>VNet</a:t>
            </a:r>
            <a:r>
              <a:rPr lang="en-US" sz="1372">
                <a:gradFill>
                  <a:gsLst>
                    <a:gs pos="0">
                      <a:srgbClr val="FFFFFF"/>
                    </a:gs>
                    <a:gs pos="100000">
                      <a:srgbClr val="FFFFFF"/>
                    </a:gs>
                  </a:gsLst>
                  <a:lin ang="5400000" scaled="0"/>
                </a:gradFill>
                <a:latin typeface="Segoe UI Semilight"/>
                <a:ea typeface="Segoe UI" pitchFamily="34" charset="0"/>
                <a:cs typeface="Segoe UI" pitchFamily="34" charset="0"/>
              </a:rPr>
              <a:t> Peering</a:t>
            </a:r>
          </a:p>
        </p:txBody>
      </p:sp>
      <p:pic>
        <p:nvPicPr>
          <p:cNvPr id="220" name="Picture 219">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70268" y="4440515"/>
            <a:ext cx="427452" cy="427277"/>
          </a:xfrm>
          <a:prstGeom prst="rect">
            <a:avLst/>
          </a:prstGeom>
        </p:spPr>
      </p:pic>
    </p:spTree>
    <p:extLst>
      <p:ext uri="{BB962C8B-B14F-4D97-AF65-F5344CB8AC3E}">
        <p14:creationId xmlns:p14="http://schemas.microsoft.com/office/powerpoint/2010/main" val="160166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8"/>
                                        </p:tgtEl>
                                        <p:attrNameLst>
                                          <p:attrName>style.visibility</p:attrName>
                                        </p:attrNameLst>
                                      </p:cBhvr>
                                      <p:to>
                                        <p:strVal val="visible"/>
                                      </p:to>
                                    </p:set>
                                    <p:animEffect transition="in" filter="fade">
                                      <p:cBhvr>
                                        <p:cTn id="7" dur="500"/>
                                        <p:tgtEl>
                                          <p:spTgt spid="4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 grpId="0" animBg="1"/>
      <p:bldP spid="9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DFA5B-97CF-44BB-B75E-7F882FA7EDD8}"/>
              </a:ext>
            </a:extLst>
          </p:cNvPr>
          <p:cNvSpPr>
            <a:spLocks noGrp="1"/>
          </p:cNvSpPr>
          <p:nvPr>
            <p:ph type="title"/>
          </p:nvPr>
        </p:nvSpPr>
        <p:spPr/>
        <p:txBody>
          <a:bodyPr>
            <a:normAutofit fontScale="90000"/>
          </a:bodyPr>
          <a:lstStyle/>
          <a:p>
            <a:r>
              <a:rPr lang="en-US" dirty="0"/>
              <a:t>Hub and Spoke Architecture</a:t>
            </a:r>
          </a:p>
        </p:txBody>
      </p:sp>
      <p:pic>
        <p:nvPicPr>
          <p:cNvPr id="6" name="Picture 5" descr="A picture containing screenshot&#10;&#10;Description generated with very high confidence">
            <a:extLst>
              <a:ext uri="{FF2B5EF4-FFF2-40B4-BE49-F238E27FC236}">
                <a16:creationId xmlns:a16="http://schemas.microsoft.com/office/drawing/2014/main" id="{68E717BD-9D11-4636-849D-7A0D40BF5267}"/>
              </a:ext>
            </a:extLst>
          </p:cNvPr>
          <p:cNvPicPr>
            <a:picLocks noChangeAspect="1"/>
          </p:cNvPicPr>
          <p:nvPr/>
        </p:nvPicPr>
        <p:blipFill>
          <a:blip r:embed="rId2"/>
          <a:stretch>
            <a:fillRect/>
          </a:stretch>
        </p:blipFill>
        <p:spPr>
          <a:xfrm>
            <a:off x="990201" y="1253765"/>
            <a:ext cx="9634106" cy="5467547"/>
          </a:xfrm>
          <a:prstGeom prst="rect">
            <a:avLst/>
          </a:prstGeom>
        </p:spPr>
      </p:pic>
    </p:spTree>
    <p:extLst>
      <p:ext uri="{BB962C8B-B14F-4D97-AF65-F5344CB8AC3E}">
        <p14:creationId xmlns:p14="http://schemas.microsoft.com/office/powerpoint/2010/main" val="134958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83603" y="134089"/>
            <a:ext cx="11352214" cy="689111"/>
          </a:xfrm>
        </p:spPr>
        <p:txBody>
          <a:bodyPr>
            <a:normAutofit fontScale="90000"/>
          </a:bodyPr>
          <a:lstStyle/>
          <a:p>
            <a:r>
              <a:rPr lang="en-US" dirty="0"/>
              <a:t>Your Virtual Data Center</a:t>
            </a:r>
          </a:p>
        </p:txBody>
      </p:sp>
      <p:sp>
        <p:nvSpPr>
          <p:cNvPr id="6" name="Text Placeholder 5"/>
          <p:cNvSpPr>
            <a:spLocks noGrp="1"/>
          </p:cNvSpPr>
          <p:nvPr>
            <p:ph type="body" sz="quarter" idx="10"/>
          </p:nvPr>
        </p:nvSpPr>
        <p:spPr>
          <a:xfrm>
            <a:off x="269169" y="1418679"/>
            <a:ext cx="5018680" cy="4717770"/>
          </a:xfrm>
        </p:spPr>
        <p:txBody>
          <a:bodyPr>
            <a:normAutofit fontScale="92500" lnSpcReduction="10000"/>
          </a:bodyPr>
          <a:lstStyle/>
          <a:p>
            <a:pPr lvl="1"/>
            <a:r>
              <a:rPr lang="en-US" dirty="0"/>
              <a:t>The cloud is great for individual workloads, but now that we have many isolated workloads, can we get more efficient?</a:t>
            </a:r>
          </a:p>
          <a:p>
            <a:pPr lvl="1"/>
            <a:endParaRPr lang="en-US" dirty="0"/>
          </a:p>
          <a:p>
            <a:pPr lvl="1"/>
            <a:r>
              <a:rPr lang="en-US" dirty="0"/>
              <a:t>Common Components:</a:t>
            </a:r>
          </a:p>
          <a:p>
            <a:pPr lvl="1"/>
            <a:r>
              <a:rPr lang="en-US" dirty="0"/>
              <a:t> - Infrastructure</a:t>
            </a:r>
          </a:p>
          <a:p>
            <a:pPr lvl="1"/>
            <a:r>
              <a:rPr lang="en-US" dirty="0"/>
              <a:t> - Perimeter Networks</a:t>
            </a:r>
          </a:p>
          <a:p>
            <a:pPr lvl="1"/>
            <a:r>
              <a:rPr lang="en-US" dirty="0"/>
              <a:t> - Monitoring</a:t>
            </a:r>
          </a:p>
          <a:p>
            <a:endParaRPr lang="en-US" dirty="0"/>
          </a:p>
          <a:p>
            <a:r>
              <a:rPr lang="en-US" sz="3136" dirty="0" err="1"/>
              <a:t>VNet</a:t>
            </a:r>
            <a:r>
              <a:rPr lang="en-US" sz="3136" dirty="0"/>
              <a:t> Peering is the key that unlocks the Virtual Data Center</a:t>
            </a:r>
          </a:p>
        </p:txBody>
      </p:sp>
      <p:pic>
        <p:nvPicPr>
          <p:cNvPr id="5" name="Picture 4"/>
          <p:cNvPicPr>
            <a:picLocks noChangeAspect="1"/>
          </p:cNvPicPr>
          <p:nvPr/>
        </p:nvPicPr>
        <p:blipFill>
          <a:blip r:embed="rId3"/>
          <a:stretch>
            <a:fillRect/>
          </a:stretch>
        </p:blipFill>
        <p:spPr>
          <a:xfrm>
            <a:off x="5198231" y="1686001"/>
            <a:ext cx="6994208" cy="4839380"/>
          </a:xfrm>
          <a:prstGeom prst="rect">
            <a:avLst/>
          </a:prstGeom>
        </p:spPr>
      </p:pic>
      <p:sp>
        <p:nvSpPr>
          <p:cNvPr id="7" name="Rectangle 6"/>
          <p:cNvSpPr/>
          <p:nvPr/>
        </p:nvSpPr>
        <p:spPr bwMode="auto">
          <a:xfrm>
            <a:off x="5467149" y="2223710"/>
            <a:ext cx="5197790" cy="1344272"/>
          </a:xfrm>
          <a:prstGeom prst="rect">
            <a:avLst/>
          </a:prstGeom>
          <a:noFill/>
          <a:ln w="127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a:gradFill>
                <a:gsLst>
                  <a:gs pos="5439">
                    <a:srgbClr val="F8F8F8"/>
                  </a:gs>
                  <a:gs pos="10000">
                    <a:srgbClr val="F8F8F8"/>
                  </a:gs>
                </a:gsLst>
                <a:lin ang="5400000" scaled="0"/>
              </a:gradFill>
            </a:endParaRPr>
          </a:p>
        </p:txBody>
      </p:sp>
      <p:sp>
        <p:nvSpPr>
          <p:cNvPr id="9" name="Rectangle 8"/>
          <p:cNvSpPr/>
          <p:nvPr/>
        </p:nvSpPr>
        <p:spPr bwMode="auto">
          <a:xfrm>
            <a:off x="10754556" y="2227604"/>
            <a:ext cx="1306337" cy="1878087"/>
          </a:xfrm>
          <a:prstGeom prst="rect">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38056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fade">
                                      <p:cBhvr>
                                        <p:cTn id="10" dur="500"/>
                                        <p:tgtEl>
                                          <p:spTgt spid="6">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5" end="5"/>
                                            </p:txEl>
                                          </p:spTgt>
                                        </p:tgtEl>
                                        <p:attrNameLst>
                                          <p:attrName>style.visibility</p:attrName>
                                        </p:attrNameLst>
                                      </p:cBhvr>
                                      <p:to>
                                        <p:strVal val="visible"/>
                                      </p:to>
                                    </p:set>
                                    <p:animEffect transition="in" filter="fade">
                                      <p:cBhvr>
                                        <p:cTn id="16" dur="500"/>
                                        <p:tgtEl>
                                          <p:spTgt spid="6">
                                            <p:txEl>
                                              <p:pRg st="5" end="5"/>
                                            </p:txEl>
                                          </p:spTgt>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26" presetClass="emph" presetSubtype="0" fill="remove" grpId="0" nodeType="withEffect">
                                  <p:stCondLst>
                                    <p:cond delay="0"/>
                                  </p:stCondLst>
                                  <p:childTnLst>
                                    <p:animEffect transition="out" filter="fade">
                                      <p:cBhvr>
                                        <p:cTn id="24" dur="500" tmFilter="0, 0; .2, .5; .8, .5; 1, 0"/>
                                        <p:tgtEl>
                                          <p:spTgt spid="9"/>
                                        </p:tgtEl>
                                      </p:cBhvr>
                                    </p:animEffect>
                                    <p:animScale>
                                      <p:cBhvr>
                                        <p:cTn id="25" dur="250" autoRev="1" fill="hold"/>
                                        <p:tgtEl>
                                          <p:spTgt spid="9"/>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9" grpId="1"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70351" y="146886"/>
            <a:ext cx="11352214" cy="689111"/>
          </a:xfrm>
        </p:spPr>
        <p:txBody>
          <a:bodyPr vert="horz" lIns="320040" tIns="152357" rIns="53325" bIns="53325" rtlCol="0" anchor="ctr">
            <a:normAutofit fontScale="90000"/>
          </a:bodyPr>
          <a:lstStyle/>
          <a:p>
            <a:r>
              <a:rPr lang="en-US" dirty="0"/>
              <a:t>IPv6 for Azure VMs</a:t>
            </a:r>
            <a:endParaRPr lang="da-DK" dirty="0"/>
          </a:p>
        </p:txBody>
      </p:sp>
      <p:sp>
        <p:nvSpPr>
          <p:cNvPr id="3" name="Text Placeholder 2"/>
          <p:cNvSpPr>
            <a:spLocks noGrp="1"/>
          </p:cNvSpPr>
          <p:nvPr>
            <p:ph type="body" sz="quarter" idx="10"/>
          </p:nvPr>
        </p:nvSpPr>
        <p:spPr>
          <a:xfrm>
            <a:off x="269169" y="1418678"/>
            <a:ext cx="5862662" cy="5375592"/>
          </a:xfrm>
        </p:spPr>
        <p:txBody>
          <a:bodyPr>
            <a:normAutofit fontScale="92500" lnSpcReduction="20000"/>
          </a:bodyPr>
          <a:lstStyle/>
          <a:p>
            <a:r>
              <a:rPr lang="en-US"/>
              <a:t>Native IPv6 to VMs</a:t>
            </a:r>
          </a:p>
          <a:p>
            <a:pPr lvl="1"/>
            <a:r>
              <a:rPr lang="en-US"/>
              <a:t>IPv6 clients connect to Azure-based services</a:t>
            </a:r>
          </a:p>
          <a:p>
            <a:pPr lvl="1"/>
            <a:endParaRPr lang="en-US"/>
          </a:p>
          <a:p>
            <a:pPr lvl="1"/>
            <a:r>
              <a:rPr lang="en-US"/>
              <a:t>Native dual-stack (IPv4+IPv6) VMs</a:t>
            </a:r>
          </a:p>
          <a:p>
            <a:pPr lvl="1"/>
            <a:endParaRPr lang="en-US"/>
          </a:p>
          <a:p>
            <a:pPr lvl="1"/>
            <a:r>
              <a:rPr lang="en-US"/>
              <a:t>Supported for both Linux &amp; Windows VMs</a:t>
            </a:r>
            <a:br>
              <a:rPr lang="en-US"/>
            </a:br>
            <a:endParaRPr lang="en-US"/>
          </a:p>
          <a:p>
            <a:pPr lvl="1"/>
            <a:r>
              <a:rPr lang="en-US"/>
              <a:t>Available globally</a:t>
            </a:r>
          </a:p>
          <a:p>
            <a:pPr lvl="1"/>
            <a:endParaRPr lang="en-US"/>
          </a:p>
          <a:p>
            <a:r>
              <a:rPr lang="en-US"/>
              <a:t>Maximize the reach of your Azure applications</a:t>
            </a:r>
          </a:p>
          <a:p>
            <a:pPr lvl="1"/>
            <a:endParaRPr lang="en-US"/>
          </a:p>
          <a:p>
            <a:pPr lvl="1"/>
            <a:r>
              <a:rPr lang="en-US"/>
              <a:t>Reach mobile (4G) &amp; </a:t>
            </a:r>
            <a:r>
              <a:rPr lang="en-US" err="1"/>
              <a:t>IoT</a:t>
            </a:r>
            <a:r>
              <a:rPr lang="en-US"/>
              <a:t> devices</a:t>
            </a:r>
            <a:br>
              <a:rPr lang="en-US"/>
            </a:br>
            <a:endParaRPr lang="en-US"/>
          </a:p>
          <a:p>
            <a:pPr lvl="1"/>
            <a:r>
              <a:rPr lang="en-US"/>
              <a:t>IPv6 required by governments and their suppliers</a:t>
            </a:r>
          </a:p>
          <a:p>
            <a:pPr lvl="1"/>
            <a:endParaRPr lang="en-US"/>
          </a:p>
          <a:p>
            <a:pPr lvl="1"/>
            <a:r>
              <a:rPr lang="en-US"/>
              <a:t>Apple iOS highlighting IPv6 support</a:t>
            </a:r>
          </a:p>
        </p:txBody>
      </p:sp>
      <p:sp>
        <p:nvSpPr>
          <p:cNvPr id="43" name="Rectangle 42"/>
          <p:cNvSpPr/>
          <p:nvPr>
            <p:custDataLst>
              <p:tags r:id="rId1"/>
            </p:custDataLst>
          </p:nvPr>
        </p:nvSpPr>
        <p:spPr bwMode="auto">
          <a:xfrm>
            <a:off x="269997" y="2138958"/>
            <a:ext cx="3558379" cy="184666"/>
          </a:xfrm>
          <a:prstGeom prst="rect">
            <a:avLst/>
          </a:prstGeom>
          <a:ln>
            <a:noFill/>
          </a:ln>
        </p:spPr>
        <p:txBody>
          <a:bodyPr vert="horz" wrap="square" lIns="182807" tIns="0" rIns="0" bIns="0" rtlCol="0">
            <a:spAutoFit/>
          </a:bodyPr>
          <a:lstStyle/>
          <a:p>
            <a:pPr defTabSz="914038">
              <a:defRPr/>
            </a:pPr>
            <a:endParaRPr lang="en-US" sz="1200">
              <a:solidFill>
                <a:srgbClr val="505050"/>
              </a:solidFill>
              <a:latin typeface="Segoe UI"/>
            </a:endParaRPr>
          </a:p>
        </p:txBody>
      </p:sp>
      <p:sp>
        <p:nvSpPr>
          <p:cNvPr id="73" name="Rounded Rectangle 72"/>
          <p:cNvSpPr/>
          <p:nvPr/>
        </p:nvSpPr>
        <p:spPr bwMode="auto">
          <a:xfrm>
            <a:off x="6542508" y="5496346"/>
            <a:ext cx="5150893" cy="1447289"/>
          </a:xfrm>
          <a:prstGeom prst="roundRect">
            <a:avLst>
              <a:gd name="adj" fmla="val 8391"/>
            </a:avLst>
          </a:prstGeom>
          <a:solidFill>
            <a:schemeClr val="tx1">
              <a:lumMod val="20000"/>
              <a:lumOff val="80000"/>
            </a:schemeClr>
          </a:solidFill>
          <a:ln w="19050" cap="flat" cmpd="sng" algn="ctr">
            <a:solidFill>
              <a:schemeClr val="bg1">
                <a:lumMod val="65000"/>
              </a:schemeClr>
            </a:solidFill>
            <a:prstDash val="sysDash"/>
            <a:headEnd type="none" w="med" len="med"/>
            <a:tailEnd type="none" w="med" len="med"/>
          </a:ln>
          <a:effectLst/>
        </p:spPr>
        <p:txBody>
          <a:bodyPr rot="0" spcFirstLastPara="0" vert="horz" wrap="square" lIns="186419" tIns="149136" rIns="186419" bIns="14913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469" fontAlgn="base">
              <a:lnSpc>
                <a:spcPct val="90000"/>
              </a:lnSpc>
              <a:spcBef>
                <a:spcPct val="0"/>
              </a:spcBef>
              <a:spcAft>
                <a:spcPct val="0"/>
              </a:spcAft>
              <a:defRPr/>
            </a:pPr>
            <a:endParaRPr lang="en-US" sz="244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Freeform 95"/>
          <p:cNvSpPr>
            <a:spLocks/>
          </p:cNvSpPr>
          <p:nvPr/>
        </p:nvSpPr>
        <p:spPr bwMode="auto">
          <a:xfrm flipH="1">
            <a:off x="6171342" y="1118391"/>
            <a:ext cx="5822997" cy="339098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2">
              <a:lumMod val="20000"/>
              <a:lumOff val="80000"/>
            </a:schemeClr>
          </a:solidFill>
          <a:ln w="28575" cap="flat" cmpd="sng" algn="ctr">
            <a:noFill/>
            <a:prstDash val="sysDot"/>
            <a:headEnd type="none" w="med" len="med"/>
            <a:tailEnd type="none" w="med" len="med"/>
          </a:ln>
          <a:effectLst/>
          <a:extLst/>
        </p:spPr>
        <p:txBody>
          <a:bodyPr rot="0" spcFirstLastPara="0" vert="horz" wrap="square" lIns="186419" tIns="149136" rIns="186419" bIns="149136" numCol="1" spcCol="0" rtlCol="0" fromWordArt="0" anchor="t" anchorCtr="0" forceAA="0" compatLnSpc="1">
            <a:prstTxWarp prst="textNoShape">
              <a:avLst/>
            </a:prstTxWarp>
            <a:noAutofit/>
          </a:bodyPr>
          <a:lstStyle/>
          <a:p>
            <a:pPr algn="ctr" defTabSz="950469" fontAlgn="base">
              <a:lnSpc>
                <a:spcPct val="90000"/>
              </a:lnSpc>
              <a:spcBef>
                <a:spcPct val="0"/>
              </a:spcBef>
              <a:spcAft>
                <a:spcPct val="0"/>
              </a:spcAft>
              <a:defRPr/>
            </a:pPr>
            <a:endParaRPr lang="en-US" sz="244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p:cNvGrpSpPr/>
          <p:nvPr/>
        </p:nvGrpSpPr>
        <p:grpSpPr>
          <a:xfrm>
            <a:off x="9487592" y="6079778"/>
            <a:ext cx="2361335" cy="835745"/>
            <a:chOff x="3897131" y="5621497"/>
            <a:chExt cx="2362285" cy="836080"/>
          </a:xfrm>
        </p:grpSpPr>
        <p:sp>
          <p:nvSpPr>
            <p:cNvPr id="139" name="TextBox 138"/>
            <p:cNvSpPr txBox="1">
              <a:spLocks noChangeArrowheads="1"/>
            </p:cNvSpPr>
            <p:nvPr/>
          </p:nvSpPr>
          <p:spPr bwMode="auto">
            <a:xfrm>
              <a:off x="3897131" y="6155808"/>
              <a:ext cx="2362285" cy="301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038">
                <a:lnSpc>
                  <a:spcPct val="100000"/>
                </a:lnSpc>
                <a:spcBef>
                  <a:spcPct val="0"/>
                </a:spcBef>
                <a:buNone/>
                <a:defRPr/>
              </a:pPr>
              <a:r>
                <a:rPr lang="en-US" altLang="en-US" sz="1372" b="1">
                  <a:solidFill>
                    <a:schemeClr val="accent2"/>
                  </a:solidFill>
                  <a:latin typeface="Segoe UI" panose="020B0502040204020203" pitchFamily="34" charset="0"/>
                  <a:cs typeface="Segoe UI" panose="020B0502040204020203" pitchFamily="34" charset="0"/>
                </a:rPr>
                <a:t>IPv4</a:t>
              </a:r>
              <a:r>
                <a:rPr lang="en-US" altLang="en-US" sz="1372" b="1">
                  <a:solidFill>
                    <a:srgbClr val="505050"/>
                  </a:solidFill>
                  <a:latin typeface="Segoe UI" panose="020B0502040204020203" pitchFamily="34" charset="0"/>
                  <a:cs typeface="Segoe UI" panose="020B0502040204020203" pitchFamily="34" charset="0"/>
                </a:rPr>
                <a:t> Clients and Services</a:t>
              </a:r>
            </a:p>
          </p:txBody>
        </p:sp>
        <p:grpSp>
          <p:nvGrpSpPr>
            <p:cNvPr id="226" name="Group 225"/>
            <p:cNvGrpSpPr/>
            <p:nvPr/>
          </p:nvGrpSpPr>
          <p:grpSpPr>
            <a:xfrm>
              <a:off x="4758841" y="5958801"/>
              <a:ext cx="739718" cy="163877"/>
              <a:chOff x="1935747" y="2807458"/>
              <a:chExt cx="4782375" cy="982489"/>
            </a:xfrm>
          </p:grpSpPr>
          <p:grpSp>
            <p:nvGrpSpPr>
              <p:cNvPr id="227" name="Group 226"/>
              <p:cNvGrpSpPr/>
              <p:nvPr/>
            </p:nvGrpSpPr>
            <p:grpSpPr>
              <a:xfrm>
                <a:off x="1935747" y="2807458"/>
                <a:ext cx="4782375" cy="982489"/>
                <a:chOff x="7398084" y="359193"/>
                <a:chExt cx="1492843" cy="597375"/>
              </a:xfrm>
            </p:grpSpPr>
            <p:sp>
              <p:nvSpPr>
                <p:cNvPr id="248" name="Round Same Side Corner Rectangle 247"/>
                <p:cNvSpPr/>
                <p:nvPr/>
              </p:nvSpPr>
              <p:spPr>
                <a:xfrm>
                  <a:off x="7398084" y="359193"/>
                  <a:ext cx="1491075" cy="300789"/>
                </a:xfrm>
                <a:prstGeom prst="round2SameRect">
                  <a:avLst>
                    <a:gd name="adj1" fmla="val 36667"/>
                    <a:gd name="adj2" fmla="val 0"/>
                  </a:avLst>
                </a:prstGeom>
                <a:solidFill>
                  <a:srgbClr val="44546A"/>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49" name="Round Same Side Corner Rectangle 248"/>
                <p:cNvSpPr/>
                <p:nvPr/>
              </p:nvSpPr>
              <p:spPr>
                <a:xfrm rot="10800000">
                  <a:off x="7399852" y="655779"/>
                  <a:ext cx="1491075" cy="300789"/>
                </a:xfrm>
                <a:prstGeom prst="round2SameRect">
                  <a:avLst>
                    <a:gd name="adj1" fmla="val 36667"/>
                    <a:gd name="adj2"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grpSp>
          <p:grpSp>
            <p:nvGrpSpPr>
              <p:cNvPr id="228" name="Group 227"/>
              <p:cNvGrpSpPr/>
              <p:nvPr/>
            </p:nvGrpSpPr>
            <p:grpSpPr>
              <a:xfrm>
                <a:off x="2182529" y="2901798"/>
                <a:ext cx="3492334" cy="800713"/>
                <a:chOff x="6489839" y="2201153"/>
                <a:chExt cx="2413510" cy="553364"/>
              </a:xfrm>
            </p:grpSpPr>
            <p:grpSp>
              <p:nvGrpSpPr>
                <p:cNvPr id="230" name="Group 229"/>
                <p:cNvGrpSpPr/>
                <p:nvPr/>
              </p:nvGrpSpPr>
              <p:grpSpPr>
                <a:xfrm flipV="1">
                  <a:off x="6489839" y="2201153"/>
                  <a:ext cx="2413510" cy="240586"/>
                  <a:chOff x="6489854" y="2441739"/>
                  <a:chExt cx="1527503" cy="152266"/>
                </a:xfrm>
              </p:grpSpPr>
              <p:sp>
                <p:nvSpPr>
                  <p:cNvPr id="240" name="Rectangle 239"/>
                  <p:cNvSpPr/>
                  <p:nvPr/>
                </p:nvSpPr>
                <p:spPr>
                  <a:xfrm>
                    <a:off x="648985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41" name="Rectangle 240"/>
                  <p:cNvSpPr/>
                  <p:nvPr/>
                </p:nvSpPr>
                <p:spPr>
                  <a:xfrm>
                    <a:off x="668631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42" name="Rectangle 241"/>
                  <p:cNvSpPr/>
                  <p:nvPr/>
                </p:nvSpPr>
                <p:spPr>
                  <a:xfrm>
                    <a:off x="6882778"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43" name="Rectangle 242"/>
                  <p:cNvSpPr/>
                  <p:nvPr/>
                </p:nvSpPr>
                <p:spPr>
                  <a:xfrm>
                    <a:off x="7079240"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44" name="Rectangle 243"/>
                  <p:cNvSpPr/>
                  <p:nvPr/>
                </p:nvSpPr>
                <p:spPr>
                  <a:xfrm>
                    <a:off x="7275702"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45" name="Rectangle 244"/>
                  <p:cNvSpPr/>
                  <p:nvPr/>
                </p:nvSpPr>
                <p:spPr>
                  <a:xfrm>
                    <a:off x="747216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46" name="Rectangle 245"/>
                  <p:cNvSpPr/>
                  <p:nvPr/>
                </p:nvSpPr>
                <p:spPr>
                  <a:xfrm>
                    <a:off x="766862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47" name="Rectangle 246"/>
                  <p:cNvSpPr/>
                  <p:nvPr/>
                </p:nvSpPr>
                <p:spPr>
                  <a:xfrm>
                    <a:off x="7865091"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grpSp>
            <p:grpSp>
              <p:nvGrpSpPr>
                <p:cNvPr id="231" name="Group 230"/>
                <p:cNvGrpSpPr/>
                <p:nvPr/>
              </p:nvGrpSpPr>
              <p:grpSpPr>
                <a:xfrm flipV="1">
                  <a:off x="6489839" y="2513931"/>
                  <a:ext cx="2413510" cy="240586"/>
                  <a:chOff x="6489854" y="2441739"/>
                  <a:chExt cx="1527503" cy="152266"/>
                </a:xfrm>
              </p:grpSpPr>
              <p:sp>
                <p:nvSpPr>
                  <p:cNvPr id="232" name="Rectangle 231"/>
                  <p:cNvSpPr/>
                  <p:nvPr/>
                </p:nvSpPr>
                <p:spPr>
                  <a:xfrm>
                    <a:off x="648985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33" name="Rectangle 232"/>
                  <p:cNvSpPr/>
                  <p:nvPr/>
                </p:nvSpPr>
                <p:spPr>
                  <a:xfrm>
                    <a:off x="668631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34" name="Rectangle 233"/>
                  <p:cNvSpPr/>
                  <p:nvPr/>
                </p:nvSpPr>
                <p:spPr>
                  <a:xfrm>
                    <a:off x="6882778"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35" name="Rectangle 234"/>
                  <p:cNvSpPr/>
                  <p:nvPr/>
                </p:nvSpPr>
                <p:spPr>
                  <a:xfrm>
                    <a:off x="7079240"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36" name="Rectangle 235"/>
                  <p:cNvSpPr/>
                  <p:nvPr/>
                </p:nvSpPr>
                <p:spPr>
                  <a:xfrm>
                    <a:off x="7275702"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37" name="Rectangle 236"/>
                  <p:cNvSpPr/>
                  <p:nvPr/>
                </p:nvSpPr>
                <p:spPr>
                  <a:xfrm>
                    <a:off x="747216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38" name="Rectangle 237"/>
                  <p:cNvSpPr/>
                  <p:nvPr/>
                </p:nvSpPr>
                <p:spPr>
                  <a:xfrm>
                    <a:off x="766862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39" name="Rectangle 238"/>
                  <p:cNvSpPr/>
                  <p:nvPr/>
                </p:nvSpPr>
                <p:spPr>
                  <a:xfrm>
                    <a:off x="7865091"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grpSp>
          </p:grpSp>
          <p:sp>
            <p:nvSpPr>
              <p:cNvPr id="229" name="Oval 228"/>
              <p:cNvSpPr/>
              <p:nvPr/>
            </p:nvSpPr>
            <p:spPr>
              <a:xfrm>
                <a:off x="6051884" y="3371990"/>
                <a:ext cx="348126" cy="348126"/>
              </a:xfrm>
              <a:prstGeom prst="ellipse">
                <a:avLst/>
              </a:prstGeom>
              <a:solidFill>
                <a:srgbClr val="70AD47">
                  <a:lumMod val="75000"/>
                </a:srgbClr>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grpSp>
        <p:grpSp>
          <p:nvGrpSpPr>
            <p:cNvPr id="141" name="Group 140"/>
            <p:cNvGrpSpPr/>
            <p:nvPr/>
          </p:nvGrpSpPr>
          <p:grpSpPr>
            <a:xfrm>
              <a:off x="4066774" y="5621497"/>
              <a:ext cx="935991" cy="502015"/>
              <a:chOff x="5798601" y="5130338"/>
              <a:chExt cx="1048955" cy="562603"/>
            </a:xfrm>
            <a:effectLst>
              <a:outerShdw dir="18900000" sy="23000" kx="-1200000" algn="bl" rotWithShape="0">
                <a:prstClr val="black">
                  <a:alpha val="20000"/>
                </a:prstClr>
              </a:outerShdw>
            </a:effectLst>
          </p:grpSpPr>
          <p:sp>
            <p:nvSpPr>
              <p:cNvPr id="142" name="Freeform 63"/>
              <p:cNvSpPr>
                <a:spLocks/>
              </p:cNvSpPr>
              <p:nvPr/>
            </p:nvSpPr>
            <p:spPr bwMode="auto">
              <a:xfrm>
                <a:off x="5960778" y="5153006"/>
                <a:ext cx="723264" cy="449260"/>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defRPr/>
                </a:pPr>
                <a:endParaRPr lang="en-US" sz="1600">
                  <a:solidFill>
                    <a:srgbClr val="505050"/>
                  </a:solidFill>
                  <a:latin typeface="Segoe UI"/>
                </a:endParaRPr>
              </a:p>
            </p:txBody>
          </p:sp>
          <p:sp>
            <p:nvSpPr>
              <p:cNvPr id="143" name="Freeform 64"/>
              <p:cNvSpPr>
                <a:spLocks noEditPoints="1"/>
              </p:cNvSpPr>
              <p:nvPr/>
            </p:nvSpPr>
            <p:spPr bwMode="auto">
              <a:xfrm>
                <a:off x="5798601" y="513033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defRPr/>
                </a:pPr>
                <a:endParaRPr lang="en-US" sz="1600">
                  <a:solidFill>
                    <a:srgbClr val="505050"/>
                  </a:solidFill>
                  <a:latin typeface="Segoe UI"/>
                </a:endParaRPr>
              </a:p>
            </p:txBody>
          </p:sp>
        </p:grpSp>
      </p:grpSp>
      <p:sp>
        <p:nvSpPr>
          <p:cNvPr id="370" name="TextBox 369"/>
          <p:cNvSpPr txBox="1">
            <a:spLocks noChangeArrowheads="1"/>
          </p:cNvSpPr>
          <p:nvPr/>
        </p:nvSpPr>
        <p:spPr bwMode="auto">
          <a:xfrm>
            <a:off x="8050748" y="2019416"/>
            <a:ext cx="1747090" cy="30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038">
              <a:lnSpc>
                <a:spcPct val="100000"/>
              </a:lnSpc>
              <a:spcBef>
                <a:spcPct val="0"/>
              </a:spcBef>
              <a:buNone/>
              <a:defRPr/>
            </a:pPr>
            <a:r>
              <a:rPr lang="en-US" altLang="en-US" sz="1372" b="1">
                <a:solidFill>
                  <a:srgbClr val="505050"/>
                </a:solidFill>
                <a:latin typeface="Segoe UI" panose="020B0502040204020203" pitchFamily="34" charset="0"/>
                <a:cs typeface="Segoe UI" panose="020B0502040204020203" pitchFamily="34" charset="0"/>
              </a:rPr>
              <a:t>Azure VMs (IaaS)</a:t>
            </a:r>
          </a:p>
        </p:txBody>
      </p:sp>
      <p:pic>
        <p:nvPicPr>
          <p:cNvPr id="377" name="Picture 2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351321" y="2906923"/>
            <a:ext cx="655359" cy="55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 name="TextBox 26"/>
          <p:cNvSpPr txBox="1">
            <a:spLocks noChangeArrowheads="1"/>
          </p:cNvSpPr>
          <p:nvPr/>
        </p:nvSpPr>
        <p:spPr bwMode="auto">
          <a:xfrm>
            <a:off x="10932189" y="2784280"/>
            <a:ext cx="1055528" cy="72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038">
              <a:lnSpc>
                <a:spcPct val="100000"/>
              </a:lnSpc>
              <a:spcBef>
                <a:spcPct val="0"/>
              </a:spcBef>
              <a:buNone/>
              <a:defRPr/>
            </a:pPr>
            <a:r>
              <a:rPr lang="en-US" altLang="en-US" sz="1372" b="1">
                <a:solidFill>
                  <a:srgbClr val="00ABEC"/>
                </a:solidFill>
                <a:latin typeface="Segoe UI" panose="020B0502040204020203" pitchFamily="34" charset="0"/>
                <a:cs typeface="Segoe UI" panose="020B0502040204020203" pitchFamily="34" charset="0"/>
              </a:rPr>
              <a:t>Azure Services &amp; Storage</a:t>
            </a:r>
          </a:p>
        </p:txBody>
      </p:sp>
      <p:sp>
        <p:nvSpPr>
          <p:cNvPr id="380" name="TextBox 379"/>
          <p:cNvSpPr txBox="1">
            <a:spLocks noChangeArrowheads="1"/>
          </p:cNvSpPr>
          <p:nvPr/>
        </p:nvSpPr>
        <p:spPr bwMode="auto">
          <a:xfrm>
            <a:off x="10600991" y="3501545"/>
            <a:ext cx="1067766" cy="814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038">
              <a:lnSpc>
                <a:spcPct val="100000"/>
              </a:lnSpc>
              <a:spcBef>
                <a:spcPct val="0"/>
              </a:spcBef>
              <a:buNone/>
              <a:defRPr/>
            </a:pPr>
            <a:r>
              <a:rPr lang="en-US" altLang="en-US" sz="1568" b="1">
                <a:solidFill>
                  <a:srgbClr val="505050"/>
                </a:solidFill>
                <a:latin typeface="Segoe UI" panose="020B0502040204020203" pitchFamily="34" charset="0"/>
                <a:cs typeface="Segoe UI" panose="020B0502040204020203" pitchFamily="34" charset="0"/>
              </a:rPr>
              <a:t>Azure </a:t>
            </a:r>
          </a:p>
          <a:p>
            <a:pPr algn="ctr" defTabSz="914038">
              <a:lnSpc>
                <a:spcPct val="100000"/>
              </a:lnSpc>
              <a:spcBef>
                <a:spcPct val="0"/>
              </a:spcBef>
              <a:buNone/>
              <a:defRPr/>
            </a:pPr>
            <a:r>
              <a:rPr lang="en-US" altLang="en-US" sz="1568" b="1">
                <a:solidFill>
                  <a:srgbClr val="505050"/>
                </a:solidFill>
                <a:latin typeface="Segoe UI" panose="020B0502040204020203" pitchFamily="34" charset="0"/>
                <a:cs typeface="Segoe UI" panose="020B0502040204020203" pitchFamily="34" charset="0"/>
              </a:rPr>
              <a:t>Load Balancer</a:t>
            </a:r>
          </a:p>
        </p:txBody>
      </p:sp>
      <p:sp>
        <p:nvSpPr>
          <p:cNvPr id="19" name="TextBox 18"/>
          <p:cNvSpPr txBox="1"/>
          <p:nvPr/>
        </p:nvSpPr>
        <p:spPr>
          <a:xfrm>
            <a:off x="10440937" y="5094578"/>
            <a:ext cx="1407992" cy="566830"/>
          </a:xfrm>
          <a:prstGeom prst="rect">
            <a:avLst/>
          </a:prstGeom>
          <a:noFill/>
        </p:spPr>
        <p:txBody>
          <a:bodyPr wrap="square" lIns="182807" tIns="146246" rIns="182807" bIns="146246" rtlCol="0">
            <a:spAutoFit/>
          </a:bodyPr>
          <a:lstStyle/>
          <a:p>
            <a:pPr defTabSz="914038">
              <a:lnSpc>
                <a:spcPct val="90000"/>
              </a:lnSpc>
              <a:defRPr/>
            </a:pPr>
            <a:r>
              <a:rPr lang="en-US" sz="1960" b="1">
                <a:latin typeface="Segoe UI"/>
              </a:rPr>
              <a:t>Internet</a:t>
            </a:r>
          </a:p>
        </p:txBody>
      </p:sp>
      <p:sp>
        <p:nvSpPr>
          <p:cNvPr id="385" name="TextBox 384"/>
          <p:cNvSpPr txBox="1"/>
          <p:nvPr/>
        </p:nvSpPr>
        <p:spPr>
          <a:xfrm>
            <a:off x="6168626" y="3253291"/>
            <a:ext cx="870505" cy="814449"/>
          </a:xfrm>
          <a:prstGeom prst="rect">
            <a:avLst/>
          </a:prstGeom>
          <a:noFill/>
        </p:spPr>
        <p:txBody>
          <a:bodyPr wrap="square" rtlCol="0">
            <a:spAutoFit/>
          </a:bodyPr>
          <a:lstStyle/>
          <a:p>
            <a:pPr algn="ctr" defTabSz="914038">
              <a:defRPr/>
            </a:pPr>
            <a:r>
              <a:rPr lang="en-US" sz="1568" kern="0">
                <a:gradFill>
                  <a:gsLst>
                    <a:gs pos="2917">
                      <a:srgbClr val="505050"/>
                    </a:gs>
                    <a:gs pos="30000">
                      <a:srgbClr val="505050"/>
                    </a:gs>
                  </a:gsLst>
                  <a:lin ang="5400000" scaled="0"/>
                </a:gradFill>
                <a:latin typeface="Segoe UI"/>
              </a:rPr>
              <a:t>IPv6 (AAAA) </a:t>
            </a:r>
          </a:p>
          <a:p>
            <a:pPr algn="ctr" defTabSz="914038">
              <a:defRPr/>
            </a:pPr>
            <a:r>
              <a:rPr lang="en-US" sz="1568" kern="0">
                <a:gradFill>
                  <a:gsLst>
                    <a:gs pos="2917">
                      <a:srgbClr val="505050"/>
                    </a:gs>
                    <a:gs pos="30000">
                      <a:srgbClr val="505050"/>
                    </a:gs>
                  </a:gsLst>
                  <a:lin ang="5400000" scaled="0"/>
                </a:gradFill>
                <a:latin typeface="Segoe UI"/>
              </a:rPr>
              <a:t>Record</a:t>
            </a:r>
          </a:p>
        </p:txBody>
      </p:sp>
      <p:sp>
        <p:nvSpPr>
          <p:cNvPr id="32" name="TextBox 31"/>
          <p:cNvSpPr txBox="1"/>
          <p:nvPr/>
        </p:nvSpPr>
        <p:spPr>
          <a:xfrm>
            <a:off x="8492108" y="4642297"/>
            <a:ext cx="1307612" cy="895823"/>
          </a:xfrm>
          <a:prstGeom prst="rect">
            <a:avLst/>
          </a:prstGeom>
          <a:noFill/>
        </p:spPr>
        <p:txBody>
          <a:bodyPr wrap="square" lIns="0" tIns="0" rIns="0" bIns="0" rtlCol="0">
            <a:spAutoFit/>
          </a:bodyPr>
          <a:lstStyle/>
          <a:p>
            <a:pPr algn="ctr" defTabSz="914038">
              <a:lnSpc>
                <a:spcPct val="90000"/>
              </a:lnSpc>
              <a:defRPr/>
            </a:pPr>
            <a:r>
              <a:rPr lang="en-US" sz="2156">
                <a:latin typeface="Segoe UI"/>
              </a:rPr>
              <a:t>Inbound</a:t>
            </a:r>
          </a:p>
          <a:p>
            <a:pPr algn="ctr" defTabSz="914038">
              <a:lnSpc>
                <a:spcPct val="90000"/>
              </a:lnSpc>
              <a:defRPr/>
            </a:pPr>
            <a:r>
              <a:rPr lang="en-US" sz="2156">
                <a:latin typeface="Segoe UI"/>
              </a:rPr>
              <a:t>&amp;</a:t>
            </a:r>
          </a:p>
          <a:p>
            <a:pPr algn="ctr" defTabSz="914038">
              <a:lnSpc>
                <a:spcPct val="90000"/>
              </a:lnSpc>
              <a:defRPr/>
            </a:pPr>
            <a:r>
              <a:rPr lang="en-US" sz="2156">
                <a:latin typeface="Segoe UI"/>
              </a:rPr>
              <a:t>Outbound</a:t>
            </a:r>
          </a:p>
        </p:txBody>
      </p:sp>
      <p:sp>
        <p:nvSpPr>
          <p:cNvPr id="399" name="TextBox 398"/>
          <p:cNvSpPr txBox="1">
            <a:spLocks noChangeArrowheads="1"/>
          </p:cNvSpPr>
          <p:nvPr/>
        </p:nvSpPr>
        <p:spPr bwMode="auto">
          <a:xfrm>
            <a:off x="7826028" y="2761181"/>
            <a:ext cx="614980" cy="3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038">
              <a:lnSpc>
                <a:spcPct val="100000"/>
              </a:lnSpc>
              <a:spcBef>
                <a:spcPct val="0"/>
              </a:spcBef>
              <a:buNone/>
              <a:defRPr/>
            </a:pPr>
            <a:r>
              <a:rPr lang="en-US" altLang="en-US" sz="1568" b="1">
                <a:solidFill>
                  <a:srgbClr val="0072C6"/>
                </a:solidFill>
                <a:latin typeface="Segoe UI" panose="020B0502040204020203" pitchFamily="34" charset="0"/>
                <a:cs typeface="Segoe UI" panose="020B0502040204020203" pitchFamily="34" charset="0"/>
              </a:rPr>
              <a:t>IPv6</a:t>
            </a:r>
          </a:p>
        </p:txBody>
      </p:sp>
      <p:sp>
        <p:nvSpPr>
          <p:cNvPr id="403" name="TextBox 402"/>
          <p:cNvSpPr txBox="1">
            <a:spLocks noChangeArrowheads="1"/>
          </p:cNvSpPr>
          <p:nvPr/>
        </p:nvSpPr>
        <p:spPr bwMode="auto">
          <a:xfrm>
            <a:off x="9155681" y="2760004"/>
            <a:ext cx="589743" cy="57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038">
              <a:lnSpc>
                <a:spcPct val="100000"/>
              </a:lnSpc>
              <a:spcBef>
                <a:spcPct val="0"/>
              </a:spcBef>
              <a:buNone/>
              <a:defRPr/>
            </a:pPr>
            <a:r>
              <a:rPr lang="en-US" altLang="en-US" sz="1568" b="1">
                <a:solidFill>
                  <a:schemeClr val="accent2"/>
                </a:solidFill>
                <a:latin typeface="Segoe UI" panose="020B0502040204020203" pitchFamily="34" charset="0"/>
                <a:cs typeface="Segoe UI" panose="020B0502040204020203" pitchFamily="34" charset="0"/>
              </a:rPr>
              <a:t>IPv4</a:t>
            </a:r>
          </a:p>
        </p:txBody>
      </p:sp>
      <p:sp>
        <p:nvSpPr>
          <p:cNvPr id="371" name="Trapezoid 370"/>
          <p:cNvSpPr/>
          <p:nvPr/>
        </p:nvSpPr>
        <p:spPr>
          <a:xfrm>
            <a:off x="7588522" y="3506029"/>
            <a:ext cx="3100005" cy="705517"/>
          </a:xfrm>
          <a:prstGeom prst="trapezoid">
            <a:avLst/>
          </a:prstGeom>
          <a:solidFill>
            <a:schemeClr val="tx1">
              <a:lumMod val="50000"/>
            </a:schemeClr>
          </a:solidFill>
          <a:ln w="12700" cap="flat" cmpd="sng" algn="ctr">
            <a:noFill/>
            <a:prstDash val="solid"/>
            <a:miter lim="800000"/>
          </a:ln>
          <a:effectLst/>
        </p:spPr>
        <p:txBody>
          <a:bodyPr anchor="ctr"/>
          <a:lstStyle/>
          <a:p>
            <a:pPr algn="ctr" defTabSz="914038">
              <a:defRPr/>
            </a:pPr>
            <a:endParaRPr lang="en-US" sz="1400" b="1" kern="0">
              <a:solidFill>
                <a:schemeClr val="bg1"/>
              </a:solidFill>
              <a:latin typeface="Calibri" panose="020F0502020204030204"/>
              <a:cs typeface="Segoe UI" panose="020B0502040204020203" pitchFamily="34" charset="0"/>
            </a:endParaRPr>
          </a:p>
        </p:txBody>
      </p:sp>
      <p:sp>
        <p:nvSpPr>
          <p:cNvPr id="394" name="TextBox 393"/>
          <p:cNvSpPr txBox="1">
            <a:spLocks noChangeArrowheads="1"/>
          </p:cNvSpPr>
          <p:nvPr/>
        </p:nvSpPr>
        <p:spPr bwMode="auto">
          <a:xfrm>
            <a:off x="7617369" y="3537540"/>
            <a:ext cx="756521" cy="57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038">
              <a:lnSpc>
                <a:spcPct val="100000"/>
              </a:lnSpc>
              <a:spcBef>
                <a:spcPct val="0"/>
              </a:spcBef>
              <a:buNone/>
              <a:defRPr/>
            </a:pPr>
            <a:r>
              <a:rPr lang="en-US" altLang="en-US" sz="1568">
                <a:solidFill>
                  <a:prstClr val="white"/>
                </a:solidFill>
                <a:latin typeface="Segoe UI" panose="020B0502040204020203" pitchFamily="34" charset="0"/>
                <a:cs typeface="Segoe UI" panose="020B0502040204020203" pitchFamily="34" charset="0"/>
              </a:rPr>
              <a:t>IPv6 </a:t>
            </a:r>
          </a:p>
          <a:p>
            <a:pPr algn="ctr" defTabSz="914038">
              <a:lnSpc>
                <a:spcPct val="100000"/>
              </a:lnSpc>
              <a:spcBef>
                <a:spcPct val="0"/>
              </a:spcBef>
              <a:buNone/>
              <a:defRPr/>
            </a:pPr>
            <a:r>
              <a:rPr lang="en-US" altLang="en-US" sz="1568">
                <a:solidFill>
                  <a:prstClr val="white"/>
                </a:solidFill>
                <a:latin typeface="Segoe UI" panose="020B0502040204020203" pitchFamily="34" charset="0"/>
                <a:cs typeface="Segoe UI" panose="020B0502040204020203" pitchFamily="34" charset="0"/>
              </a:rPr>
              <a:t>VIP</a:t>
            </a:r>
          </a:p>
        </p:txBody>
      </p:sp>
      <p:sp>
        <p:nvSpPr>
          <p:cNvPr id="396" name="TextBox 395"/>
          <p:cNvSpPr txBox="1">
            <a:spLocks noChangeArrowheads="1"/>
          </p:cNvSpPr>
          <p:nvPr/>
        </p:nvSpPr>
        <p:spPr bwMode="auto">
          <a:xfrm>
            <a:off x="9962186" y="3509877"/>
            <a:ext cx="574953" cy="57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038">
              <a:lnSpc>
                <a:spcPct val="100000"/>
              </a:lnSpc>
              <a:spcBef>
                <a:spcPct val="0"/>
              </a:spcBef>
              <a:buNone/>
              <a:defRPr/>
            </a:pPr>
            <a:r>
              <a:rPr lang="en-US" altLang="en-US" sz="1568">
                <a:solidFill>
                  <a:prstClr val="white"/>
                </a:solidFill>
                <a:latin typeface="Segoe UI" panose="020B0502040204020203" pitchFamily="34" charset="0"/>
                <a:cs typeface="Segoe UI" panose="020B0502040204020203" pitchFamily="34" charset="0"/>
              </a:rPr>
              <a:t>IPv4</a:t>
            </a:r>
          </a:p>
          <a:p>
            <a:pPr defTabSz="914038">
              <a:lnSpc>
                <a:spcPct val="100000"/>
              </a:lnSpc>
              <a:spcBef>
                <a:spcPct val="0"/>
              </a:spcBef>
              <a:buNone/>
              <a:defRPr/>
            </a:pPr>
            <a:r>
              <a:rPr lang="en-US" altLang="en-US" sz="1568">
                <a:solidFill>
                  <a:prstClr val="white"/>
                </a:solidFill>
                <a:latin typeface="Segoe UI" panose="020B0502040204020203" pitchFamily="34" charset="0"/>
                <a:cs typeface="Segoe UI" panose="020B0502040204020203" pitchFamily="34" charset="0"/>
              </a:rPr>
              <a:t> VIP</a:t>
            </a:r>
          </a:p>
        </p:txBody>
      </p:sp>
      <p:sp>
        <p:nvSpPr>
          <p:cNvPr id="409" name="TextBox 408"/>
          <p:cNvSpPr txBox="1"/>
          <p:nvPr/>
        </p:nvSpPr>
        <p:spPr>
          <a:xfrm>
            <a:off x="8183767" y="1506341"/>
            <a:ext cx="1261050" cy="284693"/>
          </a:xfrm>
          <a:prstGeom prst="rect">
            <a:avLst/>
          </a:prstGeom>
          <a:noFill/>
        </p:spPr>
        <p:txBody>
          <a:bodyPr wrap="none" rtlCol="0">
            <a:spAutoFit/>
          </a:bodyPr>
          <a:lstStyle/>
          <a:p>
            <a:pPr algn="r" defTabSz="914038">
              <a:lnSpc>
                <a:spcPts val="1500"/>
              </a:lnSpc>
              <a:defRPr/>
            </a:pPr>
            <a:r>
              <a:rPr lang="en-US" sz="3528" b="1">
                <a:solidFill>
                  <a:srgbClr val="505050"/>
                </a:solidFill>
                <a:latin typeface="Calibri" panose="020F0502020204030204"/>
              </a:rPr>
              <a:t>Azure</a:t>
            </a:r>
          </a:p>
        </p:txBody>
      </p:sp>
      <p:grpSp>
        <p:nvGrpSpPr>
          <p:cNvPr id="183" name="Group 182"/>
          <p:cNvGrpSpPr/>
          <p:nvPr/>
        </p:nvGrpSpPr>
        <p:grpSpPr>
          <a:xfrm>
            <a:off x="8092168" y="2332278"/>
            <a:ext cx="2150859" cy="284749"/>
            <a:chOff x="8570984" y="3419138"/>
            <a:chExt cx="1088946" cy="284863"/>
          </a:xfrm>
        </p:grpSpPr>
        <p:grpSp>
          <p:nvGrpSpPr>
            <p:cNvPr id="184" name="Group 183"/>
            <p:cNvGrpSpPr/>
            <p:nvPr/>
          </p:nvGrpSpPr>
          <p:grpSpPr>
            <a:xfrm>
              <a:off x="8570984" y="3419138"/>
              <a:ext cx="1088946" cy="284863"/>
              <a:chOff x="2737932" y="3309876"/>
              <a:chExt cx="1105214" cy="289119"/>
            </a:xfrm>
          </p:grpSpPr>
          <p:sp>
            <p:nvSpPr>
              <p:cNvPr id="186" name="Rectangle 71"/>
              <p:cNvSpPr>
                <a:spLocks noChangeArrowheads="1"/>
              </p:cNvSpPr>
              <p:nvPr/>
            </p:nvSpPr>
            <p:spPr bwMode="auto">
              <a:xfrm>
                <a:off x="2737932" y="3309876"/>
                <a:ext cx="1105214" cy="289119"/>
              </a:xfrm>
              <a:prstGeom prst="rect">
                <a:avLst/>
              </a:prstGeom>
              <a:solidFill>
                <a:srgbClr val="D2D2D2"/>
              </a:solidFill>
              <a:ln w="15875">
                <a:solidFill>
                  <a:srgbClr val="000000"/>
                </a:solidFill>
                <a:miter lim="800000"/>
                <a:headEnd/>
                <a:tailEnd/>
              </a:ln>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187" name="Rectangle 72"/>
              <p:cNvSpPr>
                <a:spLocks noChangeArrowheads="1"/>
              </p:cNvSpPr>
              <p:nvPr/>
            </p:nvSpPr>
            <p:spPr bwMode="auto">
              <a:xfrm>
                <a:off x="2778941"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188" name="Rectangle 73"/>
              <p:cNvSpPr>
                <a:spLocks noChangeArrowheads="1"/>
              </p:cNvSpPr>
              <p:nvPr/>
            </p:nvSpPr>
            <p:spPr bwMode="auto">
              <a:xfrm>
                <a:off x="2840456"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189" name="Rectangle 74"/>
              <p:cNvSpPr>
                <a:spLocks noChangeArrowheads="1"/>
              </p:cNvSpPr>
              <p:nvPr/>
            </p:nvSpPr>
            <p:spPr bwMode="auto">
              <a:xfrm>
                <a:off x="2904022"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190" name="Rectangle 75"/>
              <p:cNvSpPr>
                <a:spLocks noChangeArrowheads="1"/>
              </p:cNvSpPr>
              <p:nvPr/>
            </p:nvSpPr>
            <p:spPr bwMode="auto">
              <a:xfrm>
                <a:off x="2967586"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191" name="Rectangle 76"/>
              <p:cNvSpPr>
                <a:spLocks noChangeArrowheads="1"/>
              </p:cNvSpPr>
              <p:nvPr/>
            </p:nvSpPr>
            <p:spPr bwMode="auto">
              <a:xfrm>
                <a:off x="3029101"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192" name="Rectangle 77"/>
              <p:cNvSpPr>
                <a:spLocks noChangeArrowheads="1"/>
              </p:cNvSpPr>
              <p:nvPr/>
            </p:nvSpPr>
            <p:spPr bwMode="auto">
              <a:xfrm>
                <a:off x="3096768"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grpSp>
        <p:sp>
          <p:nvSpPr>
            <p:cNvPr id="185" name="TextBox 184"/>
            <p:cNvSpPr txBox="1"/>
            <p:nvPr/>
          </p:nvSpPr>
          <p:spPr>
            <a:xfrm>
              <a:off x="9102266" y="3469231"/>
              <a:ext cx="399224" cy="221688"/>
            </a:xfrm>
            <a:prstGeom prst="rect">
              <a:avLst/>
            </a:prstGeom>
            <a:noFill/>
          </p:spPr>
          <p:txBody>
            <a:bodyPr wrap="square" lIns="0" tIns="0" rIns="0" bIns="0" rtlCol="0">
              <a:spAutoFit/>
            </a:bodyPr>
            <a:lstStyle/>
            <a:p>
              <a:pPr algn="ctr" defTabSz="914038">
                <a:lnSpc>
                  <a:spcPct val="90000"/>
                </a:lnSpc>
                <a:defRPr/>
              </a:pPr>
              <a:r>
                <a:rPr lang="en-US" sz="1600">
                  <a:solidFill>
                    <a:srgbClr val="D2D2D2">
                      <a:lumMod val="25000"/>
                    </a:srgbClr>
                  </a:solidFill>
                  <a:latin typeface="Segoe UI"/>
                </a:rPr>
                <a:t>VM</a:t>
              </a:r>
            </a:p>
          </p:txBody>
        </p:sp>
      </p:grpSp>
      <p:grpSp>
        <p:nvGrpSpPr>
          <p:cNvPr id="153" name="Group 152"/>
          <p:cNvGrpSpPr/>
          <p:nvPr/>
        </p:nvGrpSpPr>
        <p:grpSpPr>
          <a:xfrm>
            <a:off x="7214652" y="6079777"/>
            <a:ext cx="2419600" cy="835745"/>
            <a:chOff x="3597088" y="5621497"/>
            <a:chExt cx="2420573" cy="836080"/>
          </a:xfrm>
        </p:grpSpPr>
        <p:sp>
          <p:nvSpPr>
            <p:cNvPr id="154" name="TextBox 153"/>
            <p:cNvSpPr txBox="1">
              <a:spLocks noChangeArrowheads="1"/>
            </p:cNvSpPr>
            <p:nvPr/>
          </p:nvSpPr>
          <p:spPr bwMode="auto">
            <a:xfrm>
              <a:off x="3597088" y="6155808"/>
              <a:ext cx="2420573" cy="301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038">
                <a:lnSpc>
                  <a:spcPct val="100000"/>
                </a:lnSpc>
                <a:spcBef>
                  <a:spcPct val="0"/>
                </a:spcBef>
                <a:buNone/>
                <a:defRPr/>
              </a:pPr>
              <a:r>
                <a:rPr lang="en-US" altLang="en-US" sz="1372" b="1">
                  <a:solidFill>
                    <a:srgbClr val="0070C0"/>
                  </a:solidFill>
                  <a:latin typeface="Segoe UI" panose="020B0502040204020203" pitchFamily="34" charset="0"/>
                  <a:cs typeface="Segoe UI" panose="020B0502040204020203" pitchFamily="34" charset="0"/>
                </a:rPr>
                <a:t>IPv6 </a:t>
              </a:r>
              <a:r>
                <a:rPr lang="en-US" altLang="en-US" sz="1372" b="1">
                  <a:solidFill>
                    <a:srgbClr val="505050"/>
                  </a:solidFill>
                  <a:latin typeface="Segoe UI" panose="020B0502040204020203" pitchFamily="34" charset="0"/>
                  <a:cs typeface="Segoe UI" panose="020B0502040204020203" pitchFamily="34" charset="0"/>
                </a:rPr>
                <a:t>Clients &amp; Services</a:t>
              </a:r>
            </a:p>
          </p:txBody>
        </p:sp>
        <p:grpSp>
          <p:nvGrpSpPr>
            <p:cNvPr id="155" name="Group 154"/>
            <p:cNvGrpSpPr/>
            <p:nvPr/>
          </p:nvGrpSpPr>
          <p:grpSpPr>
            <a:xfrm>
              <a:off x="4758841" y="5958801"/>
              <a:ext cx="739718" cy="163877"/>
              <a:chOff x="1935747" y="2807458"/>
              <a:chExt cx="4782375" cy="982489"/>
            </a:xfrm>
          </p:grpSpPr>
          <p:grpSp>
            <p:nvGrpSpPr>
              <p:cNvPr id="160" name="Group 159"/>
              <p:cNvGrpSpPr/>
              <p:nvPr/>
            </p:nvGrpSpPr>
            <p:grpSpPr>
              <a:xfrm>
                <a:off x="1935747" y="2807458"/>
                <a:ext cx="4782375" cy="982489"/>
                <a:chOff x="7398084" y="359193"/>
                <a:chExt cx="1492843" cy="597375"/>
              </a:xfrm>
            </p:grpSpPr>
            <p:sp>
              <p:nvSpPr>
                <p:cNvPr id="181" name="Round Same Side Corner Rectangle 180"/>
                <p:cNvSpPr/>
                <p:nvPr/>
              </p:nvSpPr>
              <p:spPr>
                <a:xfrm>
                  <a:off x="7398084" y="359193"/>
                  <a:ext cx="1491075" cy="300789"/>
                </a:xfrm>
                <a:prstGeom prst="round2SameRect">
                  <a:avLst>
                    <a:gd name="adj1" fmla="val 36667"/>
                    <a:gd name="adj2" fmla="val 0"/>
                  </a:avLst>
                </a:prstGeom>
                <a:solidFill>
                  <a:srgbClr val="44546A"/>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82" name="Round Same Side Corner Rectangle 181"/>
                <p:cNvSpPr/>
                <p:nvPr/>
              </p:nvSpPr>
              <p:spPr>
                <a:xfrm rot="10800000">
                  <a:off x="7399852" y="655779"/>
                  <a:ext cx="1491075" cy="300789"/>
                </a:xfrm>
                <a:prstGeom prst="round2SameRect">
                  <a:avLst>
                    <a:gd name="adj1" fmla="val 36667"/>
                    <a:gd name="adj2"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grpSp>
          <p:grpSp>
            <p:nvGrpSpPr>
              <p:cNvPr id="161" name="Group 160"/>
              <p:cNvGrpSpPr/>
              <p:nvPr/>
            </p:nvGrpSpPr>
            <p:grpSpPr>
              <a:xfrm>
                <a:off x="2182529" y="2901798"/>
                <a:ext cx="3492334" cy="800713"/>
                <a:chOff x="6489839" y="2201153"/>
                <a:chExt cx="2413510" cy="553364"/>
              </a:xfrm>
            </p:grpSpPr>
            <p:grpSp>
              <p:nvGrpSpPr>
                <p:cNvPr id="163" name="Group 162"/>
                <p:cNvGrpSpPr/>
                <p:nvPr/>
              </p:nvGrpSpPr>
              <p:grpSpPr>
                <a:xfrm flipV="1">
                  <a:off x="6489839" y="2201153"/>
                  <a:ext cx="2413510" cy="240586"/>
                  <a:chOff x="6489854" y="2441739"/>
                  <a:chExt cx="1527503" cy="152266"/>
                </a:xfrm>
              </p:grpSpPr>
              <p:sp>
                <p:nvSpPr>
                  <p:cNvPr id="173" name="Rectangle 172"/>
                  <p:cNvSpPr/>
                  <p:nvPr/>
                </p:nvSpPr>
                <p:spPr>
                  <a:xfrm>
                    <a:off x="648985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74" name="Rectangle 173"/>
                  <p:cNvSpPr/>
                  <p:nvPr/>
                </p:nvSpPr>
                <p:spPr>
                  <a:xfrm>
                    <a:off x="668631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75" name="Rectangle 174"/>
                  <p:cNvSpPr/>
                  <p:nvPr/>
                </p:nvSpPr>
                <p:spPr>
                  <a:xfrm>
                    <a:off x="6882778"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76" name="Rectangle 175"/>
                  <p:cNvSpPr/>
                  <p:nvPr/>
                </p:nvSpPr>
                <p:spPr>
                  <a:xfrm>
                    <a:off x="7079240"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77" name="Rectangle 176"/>
                  <p:cNvSpPr/>
                  <p:nvPr/>
                </p:nvSpPr>
                <p:spPr>
                  <a:xfrm>
                    <a:off x="7275702"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78" name="Rectangle 177"/>
                  <p:cNvSpPr/>
                  <p:nvPr/>
                </p:nvSpPr>
                <p:spPr>
                  <a:xfrm>
                    <a:off x="747216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79" name="Rectangle 178"/>
                  <p:cNvSpPr/>
                  <p:nvPr/>
                </p:nvSpPr>
                <p:spPr>
                  <a:xfrm>
                    <a:off x="766862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80" name="Rectangle 179"/>
                  <p:cNvSpPr/>
                  <p:nvPr/>
                </p:nvSpPr>
                <p:spPr>
                  <a:xfrm>
                    <a:off x="7865091"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grpSp>
            <p:grpSp>
              <p:nvGrpSpPr>
                <p:cNvPr id="164" name="Group 163"/>
                <p:cNvGrpSpPr/>
                <p:nvPr/>
              </p:nvGrpSpPr>
              <p:grpSpPr>
                <a:xfrm flipV="1">
                  <a:off x="6489839" y="2513931"/>
                  <a:ext cx="2413510" cy="240586"/>
                  <a:chOff x="6489854" y="2441739"/>
                  <a:chExt cx="1527503" cy="152266"/>
                </a:xfrm>
              </p:grpSpPr>
              <p:sp>
                <p:nvSpPr>
                  <p:cNvPr id="165" name="Rectangle 164"/>
                  <p:cNvSpPr/>
                  <p:nvPr/>
                </p:nvSpPr>
                <p:spPr>
                  <a:xfrm>
                    <a:off x="648985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66" name="Rectangle 165"/>
                  <p:cNvSpPr/>
                  <p:nvPr/>
                </p:nvSpPr>
                <p:spPr>
                  <a:xfrm>
                    <a:off x="668631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67" name="Rectangle 166"/>
                  <p:cNvSpPr/>
                  <p:nvPr/>
                </p:nvSpPr>
                <p:spPr>
                  <a:xfrm>
                    <a:off x="6882778"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68" name="Rectangle 167"/>
                  <p:cNvSpPr/>
                  <p:nvPr/>
                </p:nvSpPr>
                <p:spPr>
                  <a:xfrm>
                    <a:off x="7079240"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69" name="Rectangle 168"/>
                  <p:cNvSpPr/>
                  <p:nvPr/>
                </p:nvSpPr>
                <p:spPr>
                  <a:xfrm>
                    <a:off x="7275702"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70" name="Rectangle 169"/>
                  <p:cNvSpPr/>
                  <p:nvPr/>
                </p:nvSpPr>
                <p:spPr>
                  <a:xfrm>
                    <a:off x="747216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71" name="Rectangle 170"/>
                  <p:cNvSpPr/>
                  <p:nvPr/>
                </p:nvSpPr>
                <p:spPr>
                  <a:xfrm>
                    <a:off x="766862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72" name="Rectangle 171"/>
                  <p:cNvSpPr/>
                  <p:nvPr/>
                </p:nvSpPr>
                <p:spPr>
                  <a:xfrm>
                    <a:off x="7865091"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grpSp>
          </p:grpSp>
          <p:sp>
            <p:nvSpPr>
              <p:cNvPr id="162" name="Oval 161"/>
              <p:cNvSpPr/>
              <p:nvPr/>
            </p:nvSpPr>
            <p:spPr>
              <a:xfrm>
                <a:off x="6051884" y="3371990"/>
                <a:ext cx="348126" cy="348126"/>
              </a:xfrm>
              <a:prstGeom prst="ellipse">
                <a:avLst/>
              </a:prstGeom>
              <a:solidFill>
                <a:srgbClr val="70AD47">
                  <a:lumMod val="75000"/>
                </a:srgbClr>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grpSp>
        <p:grpSp>
          <p:nvGrpSpPr>
            <p:cNvPr id="156" name="Group 155"/>
            <p:cNvGrpSpPr/>
            <p:nvPr/>
          </p:nvGrpSpPr>
          <p:grpSpPr>
            <a:xfrm>
              <a:off x="4066774" y="5621497"/>
              <a:ext cx="935991" cy="502015"/>
              <a:chOff x="5798601" y="5130338"/>
              <a:chExt cx="1048955" cy="562603"/>
            </a:xfrm>
            <a:effectLst>
              <a:outerShdw dir="18900000" sy="23000" kx="-1200000" algn="bl" rotWithShape="0">
                <a:prstClr val="black">
                  <a:alpha val="20000"/>
                </a:prstClr>
              </a:outerShdw>
            </a:effectLst>
          </p:grpSpPr>
          <p:sp>
            <p:nvSpPr>
              <p:cNvPr id="158" name="Freeform 63"/>
              <p:cNvSpPr>
                <a:spLocks/>
              </p:cNvSpPr>
              <p:nvPr/>
            </p:nvSpPr>
            <p:spPr bwMode="auto">
              <a:xfrm>
                <a:off x="5960778" y="5153006"/>
                <a:ext cx="723264" cy="449260"/>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defRPr/>
                </a:pPr>
                <a:endParaRPr lang="en-US" sz="1600">
                  <a:solidFill>
                    <a:srgbClr val="505050"/>
                  </a:solidFill>
                  <a:latin typeface="Segoe UI"/>
                </a:endParaRPr>
              </a:p>
            </p:txBody>
          </p:sp>
          <p:sp>
            <p:nvSpPr>
              <p:cNvPr id="159" name="Freeform 64"/>
              <p:cNvSpPr>
                <a:spLocks noEditPoints="1"/>
              </p:cNvSpPr>
              <p:nvPr/>
            </p:nvSpPr>
            <p:spPr bwMode="auto">
              <a:xfrm>
                <a:off x="5798601" y="513033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defRPr/>
                </a:pPr>
                <a:endParaRPr lang="en-US" sz="1600">
                  <a:solidFill>
                    <a:srgbClr val="505050"/>
                  </a:solidFill>
                  <a:latin typeface="Segoe UI"/>
                </a:endParaRPr>
              </a:p>
            </p:txBody>
          </p:sp>
        </p:grpSp>
      </p:grpSp>
      <p:grpSp>
        <p:nvGrpSpPr>
          <p:cNvPr id="193" name="Group 192"/>
          <p:cNvGrpSpPr/>
          <p:nvPr/>
        </p:nvGrpSpPr>
        <p:grpSpPr>
          <a:xfrm>
            <a:off x="8149283" y="2403767"/>
            <a:ext cx="2150859" cy="284749"/>
            <a:chOff x="8570984" y="3419138"/>
            <a:chExt cx="1088946" cy="284863"/>
          </a:xfrm>
        </p:grpSpPr>
        <p:grpSp>
          <p:nvGrpSpPr>
            <p:cNvPr id="194" name="Group 193"/>
            <p:cNvGrpSpPr/>
            <p:nvPr/>
          </p:nvGrpSpPr>
          <p:grpSpPr>
            <a:xfrm>
              <a:off x="8570984" y="3419138"/>
              <a:ext cx="1088946" cy="284863"/>
              <a:chOff x="2737932" y="3309876"/>
              <a:chExt cx="1105214" cy="289119"/>
            </a:xfrm>
          </p:grpSpPr>
          <p:sp>
            <p:nvSpPr>
              <p:cNvPr id="196" name="Rectangle 71"/>
              <p:cNvSpPr>
                <a:spLocks noChangeArrowheads="1"/>
              </p:cNvSpPr>
              <p:nvPr/>
            </p:nvSpPr>
            <p:spPr bwMode="auto">
              <a:xfrm>
                <a:off x="2737932" y="3309876"/>
                <a:ext cx="1105214" cy="289119"/>
              </a:xfrm>
              <a:prstGeom prst="rect">
                <a:avLst/>
              </a:prstGeom>
              <a:solidFill>
                <a:srgbClr val="D2D2D2"/>
              </a:solidFill>
              <a:ln w="15875">
                <a:solidFill>
                  <a:srgbClr val="000000"/>
                </a:solidFill>
                <a:miter lim="800000"/>
                <a:headEnd/>
                <a:tailEnd/>
              </a:ln>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197" name="Rectangle 72"/>
              <p:cNvSpPr>
                <a:spLocks noChangeArrowheads="1"/>
              </p:cNvSpPr>
              <p:nvPr/>
            </p:nvSpPr>
            <p:spPr bwMode="auto">
              <a:xfrm>
                <a:off x="2778941"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198" name="Rectangle 73"/>
              <p:cNvSpPr>
                <a:spLocks noChangeArrowheads="1"/>
              </p:cNvSpPr>
              <p:nvPr/>
            </p:nvSpPr>
            <p:spPr bwMode="auto">
              <a:xfrm>
                <a:off x="2840456"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199" name="Rectangle 74"/>
              <p:cNvSpPr>
                <a:spLocks noChangeArrowheads="1"/>
              </p:cNvSpPr>
              <p:nvPr/>
            </p:nvSpPr>
            <p:spPr bwMode="auto">
              <a:xfrm>
                <a:off x="2904022"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200" name="Rectangle 75"/>
              <p:cNvSpPr>
                <a:spLocks noChangeArrowheads="1"/>
              </p:cNvSpPr>
              <p:nvPr/>
            </p:nvSpPr>
            <p:spPr bwMode="auto">
              <a:xfrm>
                <a:off x="2967586"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201" name="Rectangle 76"/>
              <p:cNvSpPr>
                <a:spLocks noChangeArrowheads="1"/>
              </p:cNvSpPr>
              <p:nvPr/>
            </p:nvSpPr>
            <p:spPr bwMode="auto">
              <a:xfrm>
                <a:off x="3029101"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202" name="Rectangle 77"/>
              <p:cNvSpPr>
                <a:spLocks noChangeArrowheads="1"/>
              </p:cNvSpPr>
              <p:nvPr/>
            </p:nvSpPr>
            <p:spPr bwMode="auto">
              <a:xfrm>
                <a:off x="3096768"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grpSp>
        <p:sp>
          <p:nvSpPr>
            <p:cNvPr id="195" name="TextBox 194"/>
            <p:cNvSpPr txBox="1"/>
            <p:nvPr/>
          </p:nvSpPr>
          <p:spPr>
            <a:xfrm>
              <a:off x="9102266" y="3469231"/>
              <a:ext cx="399224" cy="221688"/>
            </a:xfrm>
            <a:prstGeom prst="rect">
              <a:avLst/>
            </a:prstGeom>
            <a:noFill/>
          </p:spPr>
          <p:txBody>
            <a:bodyPr wrap="square" lIns="0" tIns="0" rIns="0" bIns="0" rtlCol="0">
              <a:spAutoFit/>
            </a:bodyPr>
            <a:lstStyle/>
            <a:p>
              <a:pPr algn="ctr" defTabSz="914038">
                <a:lnSpc>
                  <a:spcPct val="90000"/>
                </a:lnSpc>
                <a:defRPr/>
              </a:pPr>
              <a:r>
                <a:rPr lang="en-US" sz="1600">
                  <a:solidFill>
                    <a:srgbClr val="D2D2D2">
                      <a:lumMod val="25000"/>
                    </a:srgbClr>
                  </a:solidFill>
                  <a:latin typeface="Segoe UI"/>
                </a:rPr>
                <a:t>VM</a:t>
              </a:r>
            </a:p>
          </p:txBody>
        </p:sp>
      </p:grpSp>
      <p:grpSp>
        <p:nvGrpSpPr>
          <p:cNvPr id="17" name="Group 16"/>
          <p:cNvGrpSpPr/>
          <p:nvPr/>
        </p:nvGrpSpPr>
        <p:grpSpPr>
          <a:xfrm>
            <a:off x="8217835" y="2476660"/>
            <a:ext cx="2150859" cy="284749"/>
            <a:chOff x="8570984" y="3419138"/>
            <a:chExt cx="1088946" cy="284863"/>
          </a:xfrm>
        </p:grpSpPr>
        <p:grpSp>
          <p:nvGrpSpPr>
            <p:cNvPr id="361" name="Group 360"/>
            <p:cNvGrpSpPr/>
            <p:nvPr/>
          </p:nvGrpSpPr>
          <p:grpSpPr>
            <a:xfrm>
              <a:off x="8570984" y="3419138"/>
              <a:ext cx="1088946" cy="284863"/>
              <a:chOff x="2737932" y="3309876"/>
              <a:chExt cx="1105214" cy="289119"/>
            </a:xfrm>
          </p:grpSpPr>
          <p:sp>
            <p:nvSpPr>
              <p:cNvPr id="362" name="Rectangle 71"/>
              <p:cNvSpPr>
                <a:spLocks noChangeArrowheads="1"/>
              </p:cNvSpPr>
              <p:nvPr/>
            </p:nvSpPr>
            <p:spPr bwMode="auto">
              <a:xfrm>
                <a:off x="2737932" y="3309876"/>
                <a:ext cx="1105214" cy="289119"/>
              </a:xfrm>
              <a:prstGeom prst="rect">
                <a:avLst/>
              </a:prstGeom>
              <a:solidFill>
                <a:srgbClr val="D2D2D2"/>
              </a:solidFill>
              <a:ln w="15875">
                <a:solidFill>
                  <a:srgbClr val="000000"/>
                </a:solidFill>
                <a:miter lim="800000"/>
                <a:headEnd/>
                <a:tailEnd/>
              </a:ln>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363" name="Rectangle 72"/>
              <p:cNvSpPr>
                <a:spLocks noChangeArrowheads="1"/>
              </p:cNvSpPr>
              <p:nvPr/>
            </p:nvSpPr>
            <p:spPr bwMode="auto">
              <a:xfrm>
                <a:off x="2778941"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364" name="Rectangle 73"/>
              <p:cNvSpPr>
                <a:spLocks noChangeArrowheads="1"/>
              </p:cNvSpPr>
              <p:nvPr/>
            </p:nvSpPr>
            <p:spPr bwMode="auto">
              <a:xfrm>
                <a:off x="2840456"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365" name="Rectangle 74"/>
              <p:cNvSpPr>
                <a:spLocks noChangeArrowheads="1"/>
              </p:cNvSpPr>
              <p:nvPr/>
            </p:nvSpPr>
            <p:spPr bwMode="auto">
              <a:xfrm>
                <a:off x="2904022"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366" name="Rectangle 75"/>
              <p:cNvSpPr>
                <a:spLocks noChangeArrowheads="1"/>
              </p:cNvSpPr>
              <p:nvPr/>
            </p:nvSpPr>
            <p:spPr bwMode="auto">
              <a:xfrm>
                <a:off x="2967586"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367" name="Rectangle 76"/>
              <p:cNvSpPr>
                <a:spLocks noChangeArrowheads="1"/>
              </p:cNvSpPr>
              <p:nvPr/>
            </p:nvSpPr>
            <p:spPr bwMode="auto">
              <a:xfrm>
                <a:off x="3029101"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368" name="Rectangle 77"/>
              <p:cNvSpPr>
                <a:spLocks noChangeArrowheads="1"/>
              </p:cNvSpPr>
              <p:nvPr/>
            </p:nvSpPr>
            <p:spPr bwMode="auto">
              <a:xfrm>
                <a:off x="3096768"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grpSp>
        <p:sp>
          <p:nvSpPr>
            <p:cNvPr id="322" name="TextBox 321"/>
            <p:cNvSpPr txBox="1"/>
            <p:nvPr/>
          </p:nvSpPr>
          <p:spPr>
            <a:xfrm>
              <a:off x="9013363" y="3443853"/>
              <a:ext cx="399224" cy="221688"/>
            </a:xfrm>
            <a:prstGeom prst="rect">
              <a:avLst/>
            </a:prstGeom>
            <a:noFill/>
          </p:spPr>
          <p:txBody>
            <a:bodyPr wrap="square" lIns="0" tIns="0" rIns="0" bIns="0" rtlCol="0">
              <a:spAutoFit/>
            </a:bodyPr>
            <a:lstStyle/>
            <a:p>
              <a:pPr algn="ctr" defTabSz="914038">
                <a:lnSpc>
                  <a:spcPct val="90000"/>
                </a:lnSpc>
                <a:defRPr/>
              </a:pPr>
              <a:r>
                <a:rPr lang="en-US" sz="1600">
                  <a:solidFill>
                    <a:srgbClr val="D2D2D2">
                      <a:lumMod val="25000"/>
                    </a:srgbClr>
                  </a:solidFill>
                  <a:latin typeface="Segoe UI"/>
                </a:rPr>
                <a:t>VM</a:t>
              </a:r>
            </a:p>
          </p:txBody>
        </p:sp>
      </p:grpSp>
      <p:sp>
        <p:nvSpPr>
          <p:cNvPr id="128" name="Text Placeholder 3"/>
          <p:cNvSpPr txBox="1">
            <a:spLocks/>
          </p:cNvSpPr>
          <p:nvPr/>
        </p:nvSpPr>
        <p:spPr>
          <a:xfrm>
            <a:off x="393098" y="1558891"/>
            <a:ext cx="5495061" cy="48737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60"/>
          </a:p>
        </p:txBody>
      </p:sp>
      <p:sp>
        <p:nvSpPr>
          <p:cNvPr id="9" name="Rectangle 8"/>
          <p:cNvSpPr/>
          <p:nvPr/>
        </p:nvSpPr>
        <p:spPr bwMode="auto">
          <a:xfrm>
            <a:off x="8341314" y="2705605"/>
            <a:ext cx="271316" cy="149365"/>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a:gradFill>
                <a:gsLst>
                  <a:gs pos="5439">
                    <a:srgbClr val="F8F8F8"/>
                  </a:gs>
                  <a:gs pos="10000">
                    <a:srgbClr val="F8F8F8"/>
                  </a:gs>
                </a:gsLst>
                <a:lin ang="5400000" scaled="0"/>
              </a:gradFill>
            </a:endParaRPr>
          </a:p>
        </p:txBody>
      </p:sp>
      <p:sp>
        <p:nvSpPr>
          <p:cNvPr id="135" name="Rectangle 134"/>
          <p:cNvSpPr/>
          <p:nvPr/>
        </p:nvSpPr>
        <p:spPr bwMode="auto">
          <a:xfrm>
            <a:off x="9664421" y="2699014"/>
            <a:ext cx="271316" cy="149365"/>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a:gradFill>
                <a:gsLst>
                  <a:gs pos="5439">
                    <a:srgbClr val="F8F8F8"/>
                  </a:gs>
                  <a:gs pos="10000">
                    <a:srgbClr val="F8F8F8"/>
                  </a:gs>
                </a:gsLst>
                <a:lin ang="5400000" scaled="0"/>
              </a:gradFill>
            </a:endParaRPr>
          </a:p>
        </p:txBody>
      </p:sp>
      <p:cxnSp>
        <p:nvCxnSpPr>
          <p:cNvPr id="144" name="Straight Arrow Connector 143"/>
          <p:cNvCxnSpPr>
            <a:stCxn id="159" idx="23"/>
          </p:cNvCxnSpPr>
          <p:nvPr/>
        </p:nvCxnSpPr>
        <p:spPr>
          <a:xfrm flipV="1">
            <a:off x="8471252" y="4090113"/>
            <a:ext cx="3023" cy="2014507"/>
          </a:xfrm>
          <a:prstGeom prst="straightConnector1">
            <a:avLst/>
          </a:prstGeom>
          <a:noFill/>
          <a:ln w="47625">
            <a:solidFill>
              <a:schemeClr val="accent2">
                <a:lumMod val="50000"/>
              </a:schemeClr>
            </a:solidFill>
            <a:prstDash val="solid"/>
            <a:headEnd type="arrow" w="sm" len="sm"/>
            <a:tailEnd type="arrow" w="sm" len="sm"/>
          </a:ln>
          <a:effectLst/>
        </p:spPr>
        <p:style>
          <a:lnRef idx="1">
            <a:schemeClr val="accent2"/>
          </a:lnRef>
          <a:fillRef idx="3">
            <a:schemeClr val="accent2"/>
          </a:fillRef>
          <a:effectRef idx="2">
            <a:schemeClr val="accent2"/>
          </a:effectRef>
          <a:fontRef idx="minor">
            <a:schemeClr val="lt1"/>
          </a:fontRef>
        </p:style>
      </p:cxnSp>
      <p:cxnSp>
        <p:nvCxnSpPr>
          <p:cNvPr id="150" name="Straight Arrow Connector 149"/>
          <p:cNvCxnSpPr/>
          <p:nvPr/>
        </p:nvCxnSpPr>
        <p:spPr>
          <a:xfrm flipH="1" flipV="1">
            <a:off x="9803420" y="4138052"/>
            <a:ext cx="16285" cy="1957188"/>
          </a:xfrm>
          <a:prstGeom prst="straightConnector1">
            <a:avLst/>
          </a:prstGeom>
          <a:noFill/>
          <a:ln w="47625">
            <a:solidFill>
              <a:srgbClr val="00B050"/>
            </a:solidFill>
            <a:prstDash val="solid"/>
            <a:headEnd type="arrow" w="sm" len="sm"/>
            <a:tailEnd type="arrow" w="sm" len="sm"/>
          </a:ln>
          <a:effectLst/>
        </p:spPr>
        <p:style>
          <a:lnRef idx="1">
            <a:schemeClr val="accent2"/>
          </a:lnRef>
          <a:fillRef idx="3">
            <a:schemeClr val="accent2"/>
          </a:fillRef>
          <a:effectRef idx="2">
            <a:schemeClr val="accent2"/>
          </a:effectRef>
          <a:fontRef idx="minor">
            <a:schemeClr val="lt1"/>
          </a:fontRef>
        </p:style>
      </p:cxnSp>
      <p:cxnSp>
        <p:nvCxnSpPr>
          <p:cNvPr id="203" name="Straight Arrow Connector 202"/>
          <p:cNvCxnSpPr>
            <a:stCxn id="159" idx="5"/>
            <a:endCxn id="121" idx="2"/>
          </p:cNvCxnSpPr>
          <p:nvPr/>
        </p:nvCxnSpPr>
        <p:spPr>
          <a:xfrm flipH="1" flipV="1">
            <a:off x="7224650" y="4006195"/>
            <a:ext cx="578306" cy="2093457"/>
          </a:xfrm>
          <a:prstGeom prst="bentConnector4">
            <a:avLst>
              <a:gd name="adj1" fmla="val 100084"/>
              <a:gd name="adj2" fmla="val 50475"/>
            </a:avLst>
          </a:prstGeom>
          <a:noFill/>
          <a:ln w="38100">
            <a:solidFill>
              <a:schemeClr val="accent2">
                <a:lumMod val="50000"/>
              </a:schemeClr>
            </a:solidFill>
            <a:prstDash val="solid"/>
            <a:headEnd type="arrow" w="sm" len="sm"/>
            <a:tailEnd type="arrow" w="sm" len="sm"/>
          </a:ln>
          <a:effectLst/>
        </p:spPr>
        <p:style>
          <a:lnRef idx="1">
            <a:schemeClr val="accent2"/>
          </a:lnRef>
          <a:fillRef idx="3">
            <a:schemeClr val="accent2"/>
          </a:fillRef>
          <a:effectRef idx="2">
            <a:schemeClr val="accent2"/>
          </a:effectRef>
          <a:fontRef idx="minor">
            <a:schemeClr val="lt1"/>
          </a:fontRef>
        </p:style>
      </p:cxnSp>
      <p:cxnSp>
        <p:nvCxnSpPr>
          <p:cNvPr id="204" name="Straight Arrow Connector 203"/>
          <p:cNvCxnSpPr>
            <a:stCxn id="377" idx="1"/>
            <a:endCxn id="135" idx="2"/>
          </p:cNvCxnSpPr>
          <p:nvPr/>
        </p:nvCxnSpPr>
        <p:spPr>
          <a:xfrm rot="10800000">
            <a:off x="9800079" y="2848379"/>
            <a:ext cx="551242" cy="334353"/>
          </a:xfrm>
          <a:prstGeom prst="bentConnector2">
            <a:avLst/>
          </a:prstGeom>
          <a:noFill/>
          <a:ln w="47625">
            <a:solidFill>
              <a:srgbClr val="00B050"/>
            </a:solidFill>
            <a:prstDash val="solid"/>
            <a:headEnd type="arrow" w="sm" len="sm"/>
            <a:tailEnd type="arrow" w="sm" len="sm"/>
          </a:ln>
          <a:effectLst/>
        </p:spPr>
        <p:style>
          <a:lnRef idx="1">
            <a:schemeClr val="accent2"/>
          </a:lnRef>
          <a:fillRef idx="3">
            <a:schemeClr val="accent2"/>
          </a:fillRef>
          <a:effectRef idx="2">
            <a:schemeClr val="accent2"/>
          </a:effectRef>
          <a:fontRef idx="minor">
            <a:schemeClr val="lt1"/>
          </a:fontRef>
        </p:style>
      </p:cxnSp>
      <p:pic>
        <p:nvPicPr>
          <p:cNvPr id="124" name="Picture 123"/>
          <p:cNvPicPr>
            <a:picLocks noChangeAspect="1"/>
          </p:cNvPicPr>
          <p:nvPr/>
        </p:nvPicPr>
        <p:blipFill>
          <a:blip r:embed="rId5"/>
          <a:stretch>
            <a:fillRect/>
          </a:stretch>
        </p:blipFill>
        <p:spPr>
          <a:xfrm>
            <a:off x="8219559" y="3569033"/>
            <a:ext cx="516034" cy="516034"/>
          </a:xfrm>
          <a:prstGeom prst="rect">
            <a:avLst/>
          </a:prstGeom>
        </p:spPr>
      </p:pic>
      <p:cxnSp>
        <p:nvCxnSpPr>
          <p:cNvPr id="383" name="Straight Arrow Connector 382"/>
          <p:cNvCxnSpPr>
            <a:endCxn id="9" idx="2"/>
          </p:cNvCxnSpPr>
          <p:nvPr/>
        </p:nvCxnSpPr>
        <p:spPr>
          <a:xfrm flipV="1">
            <a:off x="8476971" y="2854970"/>
            <a:ext cx="1" cy="691374"/>
          </a:xfrm>
          <a:prstGeom prst="straightConnector1">
            <a:avLst/>
          </a:prstGeom>
          <a:noFill/>
          <a:ln w="47625">
            <a:solidFill>
              <a:schemeClr val="accent2"/>
            </a:solidFill>
            <a:prstDash val="solid"/>
            <a:headEnd type="arrow" w="sm" len="sm"/>
            <a:tailEnd type="arrow" w="sm" len="sm"/>
          </a:ln>
          <a:effectLst/>
        </p:spPr>
        <p:style>
          <a:lnRef idx="1">
            <a:schemeClr val="accent2"/>
          </a:lnRef>
          <a:fillRef idx="3">
            <a:schemeClr val="accent2"/>
          </a:fillRef>
          <a:effectRef idx="2">
            <a:schemeClr val="accent2"/>
          </a:effectRef>
          <a:fontRef idx="minor">
            <a:schemeClr val="lt1"/>
          </a:fontRef>
        </p:style>
      </p:cxnSp>
      <p:pic>
        <p:nvPicPr>
          <p:cNvPr id="126" name="Picture 125"/>
          <p:cNvPicPr>
            <a:picLocks noChangeAspect="1"/>
          </p:cNvPicPr>
          <p:nvPr/>
        </p:nvPicPr>
        <p:blipFill>
          <a:blip r:embed="rId5"/>
          <a:stretch>
            <a:fillRect/>
          </a:stretch>
        </p:blipFill>
        <p:spPr>
          <a:xfrm>
            <a:off x="9537226" y="3571694"/>
            <a:ext cx="516034" cy="516034"/>
          </a:xfrm>
          <a:prstGeom prst="rect">
            <a:avLst/>
          </a:prstGeom>
        </p:spPr>
      </p:pic>
      <p:cxnSp>
        <p:nvCxnSpPr>
          <p:cNvPr id="140" name="Straight Arrow Connector 139"/>
          <p:cNvCxnSpPr>
            <a:endCxn id="135" idx="2"/>
          </p:cNvCxnSpPr>
          <p:nvPr/>
        </p:nvCxnSpPr>
        <p:spPr>
          <a:xfrm flipV="1">
            <a:off x="9800079" y="2848380"/>
            <a:ext cx="1" cy="697965"/>
          </a:xfrm>
          <a:prstGeom prst="straightConnector1">
            <a:avLst/>
          </a:prstGeom>
          <a:noFill/>
          <a:ln w="47625">
            <a:solidFill>
              <a:srgbClr val="00B050"/>
            </a:solidFill>
            <a:prstDash val="solid"/>
            <a:headEnd type="arrow" w="sm" len="sm"/>
            <a:tailEnd type="arrow" w="sm" len="sm"/>
          </a:ln>
          <a:effectLst/>
        </p:spPr>
        <p:style>
          <a:lnRef idx="1">
            <a:schemeClr val="accent2"/>
          </a:lnRef>
          <a:fillRef idx="3">
            <a:schemeClr val="accent2"/>
          </a:fillRef>
          <a:effectRef idx="2">
            <a:schemeClr val="accent2"/>
          </a:effectRef>
          <a:fontRef idx="minor">
            <a:schemeClr val="lt1"/>
          </a:fontRef>
        </p:style>
      </p:cxnSp>
      <p:pic>
        <p:nvPicPr>
          <p:cNvPr id="121" name="Picture 120"/>
          <p:cNvPicPr>
            <a:picLocks noChangeAspect="1"/>
          </p:cNvPicPr>
          <p:nvPr/>
        </p:nvPicPr>
        <p:blipFill>
          <a:blip r:embed="rId6"/>
          <a:stretch>
            <a:fillRect/>
          </a:stretch>
        </p:blipFill>
        <p:spPr>
          <a:xfrm>
            <a:off x="6960862" y="3478619"/>
            <a:ext cx="527576" cy="527576"/>
          </a:xfrm>
          <a:prstGeom prst="rect">
            <a:avLst/>
          </a:prstGeom>
        </p:spPr>
      </p:pic>
    </p:spTree>
    <p:extLst>
      <p:ext uri="{BB962C8B-B14F-4D97-AF65-F5344CB8AC3E}">
        <p14:creationId xmlns:p14="http://schemas.microsoft.com/office/powerpoint/2010/main" val="1638967276"/>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D7210-4403-4ED3-AACD-08F1E1D720DC}"/>
              </a:ext>
            </a:extLst>
          </p:cNvPr>
          <p:cNvSpPr>
            <a:spLocks noGrp="1"/>
          </p:cNvSpPr>
          <p:nvPr>
            <p:ph type="title"/>
          </p:nvPr>
        </p:nvSpPr>
        <p:spPr/>
        <p:txBody>
          <a:bodyPr>
            <a:normAutofit fontScale="90000"/>
          </a:bodyPr>
          <a:lstStyle/>
          <a:p>
            <a:pPr algn="ctr"/>
            <a:r>
              <a:rPr lang="en-US" dirty="0"/>
              <a:t>Network Security Group Management</a:t>
            </a:r>
          </a:p>
        </p:txBody>
      </p:sp>
      <p:pic>
        <p:nvPicPr>
          <p:cNvPr id="3" name="Picture 2">
            <a:extLst>
              <a:ext uri="{FF2B5EF4-FFF2-40B4-BE49-F238E27FC236}">
                <a16:creationId xmlns:a16="http://schemas.microsoft.com/office/drawing/2014/main" id="{D1350E77-23E3-47B7-883A-0614880CD47B}"/>
              </a:ext>
            </a:extLst>
          </p:cNvPr>
          <p:cNvPicPr>
            <a:picLocks noChangeAspect="1"/>
          </p:cNvPicPr>
          <p:nvPr/>
        </p:nvPicPr>
        <p:blipFill>
          <a:blip r:embed="rId2"/>
          <a:stretch>
            <a:fillRect/>
          </a:stretch>
        </p:blipFill>
        <p:spPr>
          <a:xfrm>
            <a:off x="334883" y="979085"/>
            <a:ext cx="11352214" cy="6276753"/>
          </a:xfrm>
          <a:prstGeom prst="rect">
            <a:avLst/>
          </a:prstGeom>
        </p:spPr>
      </p:pic>
    </p:spTree>
    <p:extLst>
      <p:ext uri="{BB962C8B-B14F-4D97-AF65-F5344CB8AC3E}">
        <p14:creationId xmlns:p14="http://schemas.microsoft.com/office/powerpoint/2010/main" val="353285876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2"/>
          </p:nvPr>
        </p:nvSpPr>
        <p:spPr/>
        <p:txBody>
          <a:bodyPr/>
          <a:lstStyle/>
          <a:p>
            <a:r>
              <a:rPr lang="en-US" dirty="0"/>
              <a:t>Preview</a:t>
            </a:r>
          </a:p>
          <a:p>
            <a:r>
              <a:rPr lang="en-US" dirty="0"/>
              <a:t>Released @ INSPIRE</a:t>
            </a:r>
          </a:p>
          <a:p>
            <a:r>
              <a:rPr lang="en-US" dirty="0"/>
              <a:t>Jul ‘18</a:t>
            </a:r>
          </a:p>
        </p:txBody>
      </p:sp>
      <p:sp>
        <p:nvSpPr>
          <p:cNvPr id="7" name="Title 6"/>
          <p:cNvSpPr>
            <a:spLocks noGrp="1"/>
          </p:cNvSpPr>
          <p:nvPr>
            <p:ph type="title"/>
          </p:nvPr>
        </p:nvSpPr>
        <p:spPr>
          <a:xfrm>
            <a:off x="1074129" y="30118"/>
            <a:ext cx="4427227" cy="959643"/>
          </a:xfrm>
        </p:spPr>
        <p:txBody>
          <a:bodyPr/>
          <a:lstStyle/>
          <a:p>
            <a:r>
              <a:rPr lang="en-US" dirty="0"/>
              <a:t>Azure Firewall</a:t>
            </a:r>
          </a:p>
        </p:txBody>
      </p:sp>
      <p:sp>
        <p:nvSpPr>
          <p:cNvPr id="8" name="Text Placeholder 7"/>
          <p:cNvSpPr>
            <a:spLocks noGrp="1"/>
          </p:cNvSpPr>
          <p:nvPr>
            <p:ph type="body" sz="quarter" idx="10"/>
          </p:nvPr>
        </p:nvSpPr>
        <p:spPr>
          <a:xfrm>
            <a:off x="426312" y="2105533"/>
            <a:ext cx="3779261" cy="4290441"/>
          </a:xfrm>
        </p:spPr>
        <p:txBody>
          <a:bodyPr/>
          <a:lstStyle/>
          <a:p>
            <a:pPr marL="171399" indent="-171399">
              <a:spcBef>
                <a:spcPts val="0"/>
              </a:spcBef>
              <a:buFont typeface="Arial" panose="020B0604020202020204" pitchFamily="34" charset="0"/>
              <a:buChar char="•"/>
            </a:pPr>
            <a:r>
              <a:rPr lang="en-US" sz="1799" dirty="0" err="1">
                <a:latin typeface="Segoe UI" panose="020B0502040204020203" pitchFamily="34" charset="0"/>
              </a:rPr>
              <a:t>Stateful</a:t>
            </a:r>
            <a:r>
              <a:rPr lang="en-US" sz="1799" dirty="0">
                <a:latin typeface="Segoe UI" panose="020B0502040204020203" pitchFamily="34" charset="0"/>
              </a:rPr>
              <a:t> firewall as a Service</a:t>
            </a:r>
          </a:p>
          <a:p>
            <a:pPr marL="171399" indent="-171399">
              <a:spcBef>
                <a:spcPts val="0"/>
              </a:spcBef>
              <a:buFont typeface="Arial" panose="020B0604020202020204" pitchFamily="34" charset="0"/>
              <a:buChar char="•"/>
            </a:pPr>
            <a:r>
              <a:rPr lang="en-US" sz="1799" dirty="0">
                <a:latin typeface="Segoe UI" panose="020B0502040204020203" pitchFamily="34" charset="0"/>
              </a:rPr>
              <a:t>Built-in high availability with unrestricted cloud scalability </a:t>
            </a:r>
          </a:p>
          <a:p>
            <a:pPr marL="171399" indent="-171399">
              <a:spcBef>
                <a:spcPts val="0"/>
              </a:spcBef>
              <a:buFont typeface="Arial" panose="020B0604020202020204" pitchFamily="34" charset="0"/>
              <a:buChar char="•"/>
            </a:pPr>
            <a:r>
              <a:rPr lang="en-US" sz="1799" dirty="0">
                <a:latin typeface="Segoe UI" panose="020B0502040204020203" pitchFamily="34" charset="0"/>
              </a:rPr>
              <a:t>Centrally create, enforce, and log application and network connectivity policies across subscriptions and VNETs</a:t>
            </a:r>
          </a:p>
          <a:p>
            <a:pPr marL="171399" indent="-171399">
              <a:spcBef>
                <a:spcPts val="0"/>
              </a:spcBef>
              <a:buFont typeface="Arial" panose="020B0604020202020204" pitchFamily="34" charset="0"/>
              <a:buChar char="•"/>
            </a:pPr>
            <a:r>
              <a:rPr lang="en-US" sz="1799" dirty="0">
                <a:latin typeface="Segoe UI" panose="020B0502040204020203" pitchFamily="34" charset="0"/>
              </a:rPr>
              <a:t>Outbound SNAT support</a:t>
            </a:r>
          </a:p>
          <a:p>
            <a:pPr marL="171399" indent="-171399">
              <a:spcBef>
                <a:spcPts val="0"/>
              </a:spcBef>
              <a:buFont typeface="Arial" panose="020B0604020202020204" pitchFamily="34" charset="0"/>
              <a:buChar char="•"/>
            </a:pPr>
            <a:r>
              <a:rPr lang="en-US" sz="1799" dirty="0">
                <a:latin typeface="Segoe UI" panose="020B0502040204020203" pitchFamily="34" charset="0"/>
              </a:rPr>
              <a:t>Fully integrated with Azure Monitor for logging and analytics </a:t>
            </a:r>
          </a:p>
          <a:p>
            <a:pPr marL="171399" indent="-171399">
              <a:spcBef>
                <a:spcPts val="0"/>
              </a:spcBef>
              <a:buFont typeface="Arial" panose="020B0604020202020204" pitchFamily="34" charset="0"/>
              <a:buChar char="•"/>
            </a:pPr>
            <a:r>
              <a:rPr lang="en-US" sz="1799" dirty="0">
                <a:latin typeface="Segoe UI" panose="020B0502040204020203" pitchFamily="34" charset="0"/>
              </a:rPr>
              <a:t>Tentative for GA: ASC &amp; Network Watcher integration, DNAT for inbound internet connectivity</a:t>
            </a:r>
          </a:p>
        </p:txBody>
      </p:sp>
      <p:grpSp>
        <p:nvGrpSpPr>
          <p:cNvPr id="31" name="Group 30">
            <a:extLst>
              <a:ext uri="{FF2B5EF4-FFF2-40B4-BE49-F238E27FC236}">
                <a16:creationId xmlns:a16="http://schemas.microsoft.com/office/drawing/2014/main" id="{4E71973A-BF93-46B4-8145-45F534E6F4DA}"/>
              </a:ext>
            </a:extLst>
          </p:cNvPr>
          <p:cNvGrpSpPr/>
          <p:nvPr/>
        </p:nvGrpSpPr>
        <p:grpSpPr>
          <a:xfrm>
            <a:off x="10178766" y="6526580"/>
            <a:ext cx="1804262" cy="337991"/>
            <a:chOff x="10181418" y="6298727"/>
            <a:chExt cx="1804732" cy="338079"/>
          </a:xfrm>
        </p:grpSpPr>
        <p:grpSp>
          <p:nvGrpSpPr>
            <p:cNvPr id="32" name="Group 31">
              <a:extLst>
                <a:ext uri="{FF2B5EF4-FFF2-40B4-BE49-F238E27FC236}">
                  <a16:creationId xmlns:a16="http://schemas.microsoft.com/office/drawing/2014/main" id="{236811A4-4715-4409-BA1A-4193A394314A}"/>
                </a:ext>
              </a:extLst>
            </p:cNvPr>
            <p:cNvGrpSpPr/>
            <p:nvPr/>
          </p:nvGrpSpPr>
          <p:grpSpPr>
            <a:xfrm>
              <a:off x="10181418" y="6299980"/>
              <a:ext cx="336826" cy="336826"/>
              <a:chOff x="10151852" y="440684"/>
              <a:chExt cx="336826" cy="336826"/>
            </a:xfrm>
          </p:grpSpPr>
          <p:grpSp>
            <p:nvGrpSpPr>
              <p:cNvPr id="40" name="Group 39">
                <a:extLst>
                  <a:ext uri="{FF2B5EF4-FFF2-40B4-BE49-F238E27FC236}">
                    <a16:creationId xmlns:a16="http://schemas.microsoft.com/office/drawing/2014/main" id="{1418F5FD-C237-4668-A67A-BA8B6A112B4C}"/>
                  </a:ext>
                </a:extLst>
              </p:cNvPr>
              <p:cNvGrpSpPr/>
              <p:nvPr/>
            </p:nvGrpSpPr>
            <p:grpSpPr>
              <a:xfrm>
                <a:off x="10151853" y="609097"/>
                <a:ext cx="336825" cy="0"/>
                <a:chOff x="10151852" y="593763"/>
                <a:chExt cx="336825" cy="0"/>
              </a:xfrm>
            </p:grpSpPr>
            <p:cxnSp>
              <p:nvCxnSpPr>
                <p:cNvPr id="77" name="Straight Connector 76">
                  <a:extLst>
                    <a:ext uri="{FF2B5EF4-FFF2-40B4-BE49-F238E27FC236}">
                      <a16:creationId xmlns:a16="http://schemas.microsoft.com/office/drawing/2014/main" id="{C3DD220C-5061-4338-A565-283D699B0EEE}"/>
                    </a:ext>
                  </a:extLst>
                </p:cNvPr>
                <p:cNvCxnSpPr>
                  <a:cxnSpLocks/>
                </p:cNvCxnSpPr>
                <p:nvPr/>
              </p:nvCxnSpPr>
              <p:spPr>
                <a:xfrm>
                  <a:off x="10151852" y="593763"/>
                  <a:ext cx="4321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8" name="Straight Connector 77">
                  <a:extLst>
                    <a:ext uri="{FF2B5EF4-FFF2-40B4-BE49-F238E27FC236}">
                      <a16:creationId xmlns:a16="http://schemas.microsoft.com/office/drawing/2014/main" id="{69E3A54C-CC16-4CAB-BC45-E788CEA53FE0}"/>
                    </a:ext>
                  </a:extLst>
                </p:cNvPr>
                <p:cNvCxnSpPr>
                  <a:cxnSpLocks/>
                </p:cNvCxnSpPr>
                <p:nvPr/>
              </p:nvCxnSpPr>
              <p:spPr>
                <a:xfrm>
                  <a:off x="10446523" y="593763"/>
                  <a:ext cx="4215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41" name="Group 40">
                <a:extLst>
                  <a:ext uri="{FF2B5EF4-FFF2-40B4-BE49-F238E27FC236}">
                    <a16:creationId xmlns:a16="http://schemas.microsoft.com/office/drawing/2014/main" id="{BEDD7D76-5E96-48A1-9658-7CEEC9548BDD}"/>
                  </a:ext>
                </a:extLst>
              </p:cNvPr>
              <p:cNvGrpSpPr/>
              <p:nvPr/>
            </p:nvGrpSpPr>
            <p:grpSpPr>
              <a:xfrm>
                <a:off x="10321269" y="440684"/>
                <a:ext cx="0" cy="336826"/>
                <a:chOff x="10320265" y="423863"/>
                <a:chExt cx="0" cy="336826"/>
              </a:xfrm>
            </p:grpSpPr>
            <p:cxnSp>
              <p:nvCxnSpPr>
                <p:cNvPr id="74" name="Straight Connector 73">
                  <a:extLst>
                    <a:ext uri="{FF2B5EF4-FFF2-40B4-BE49-F238E27FC236}">
                      <a16:creationId xmlns:a16="http://schemas.microsoft.com/office/drawing/2014/main" id="{D18FC68F-1012-478F-8ED1-B7CA340A13A7}"/>
                    </a:ext>
                  </a:extLst>
                </p:cNvPr>
                <p:cNvCxnSpPr>
                  <a:cxnSpLocks/>
                </p:cNvCxnSpPr>
                <p:nvPr/>
              </p:nvCxnSpPr>
              <p:spPr>
                <a:xfrm>
                  <a:off x="10320265" y="718509"/>
                  <a:ext cx="0" cy="4218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a:extLst>
                    <a:ext uri="{FF2B5EF4-FFF2-40B4-BE49-F238E27FC236}">
                      <a16:creationId xmlns:a16="http://schemas.microsoft.com/office/drawing/2014/main" id="{7B918A63-6478-4E11-9085-C300DF12B46A}"/>
                    </a:ext>
                  </a:extLst>
                </p:cNvPr>
                <p:cNvCxnSpPr>
                  <a:cxnSpLocks/>
                </p:cNvCxnSpPr>
                <p:nvPr/>
              </p:nvCxnSpPr>
              <p:spPr>
                <a:xfrm>
                  <a:off x="10320265" y="423863"/>
                  <a:ext cx="0" cy="3747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B8D3665B-30E7-4A2A-A901-69CC61425D6F}"/>
                    </a:ext>
                  </a:extLst>
                </p:cNvPr>
                <p:cNvCxnSpPr>
                  <a:cxnSpLocks/>
                </p:cNvCxnSpPr>
                <p:nvPr/>
              </p:nvCxnSpPr>
              <p:spPr>
                <a:xfrm>
                  <a:off x="10320265" y="493719"/>
                  <a:ext cx="0" cy="9855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42" name="Group 41">
                <a:extLst>
                  <a:ext uri="{FF2B5EF4-FFF2-40B4-BE49-F238E27FC236}">
                    <a16:creationId xmlns:a16="http://schemas.microsoft.com/office/drawing/2014/main" id="{EF3F936D-8454-4006-A622-0AA30A16BB3B}"/>
                  </a:ext>
                </a:extLst>
              </p:cNvPr>
              <p:cNvGrpSpPr/>
              <p:nvPr/>
            </p:nvGrpSpPr>
            <p:grpSpPr>
              <a:xfrm rot="18900000">
                <a:off x="10158623" y="592084"/>
                <a:ext cx="323006" cy="34301"/>
                <a:chOff x="10158567" y="631983"/>
                <a:chExt cx="323006" cy="34301"/>
              </a:xfrm>
            </p:grpSpPr>
            <p:cxnSp>
              <p:nvCxnSpPr>
                <p:cNvPr id="72" name="Straight Connector 71">
                  <a:extLst>
                    <a:ext uri="{FF2B5EF4-FFF2-40B4-BE49-F238E27FC236}">
                      <a16:creationId xmlns:a16="http://schemas.microsoft.com/office/drawing/2014/main" id="{EA136925-118F-47B7-86CD-A5F982F6537B}"/>
                    </a:ext>
                  </a:extLst>
                </p:cNvPr>
                <p:cNvCxnSpPr>
                  <a:cxnSpLocks/>
                </p:cNvCxnSpPr>
                <p:nvPr/>
              </p:nvCxnSpPr>
              <p:spPr>
                <a:xfrm rot="2700000" flipV="1">
                  <a:off x="10158567" y="632926"/>
                  <a:ext cx="32419" cy="32419"/>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516544EC-E858-418D-B191-F443184EC939}"/>
                    </a:ext>
                  </a:extLst>
                </p:cNvPr>
                <p:cNvCxnSpPr>
                  <a:cxnSpLocks/>
                </p:cNvCxnSpPr>
                <p:nvPr/>
              </p:nvCxnSpPr>
              <p:spPr>
                <a:xfrm rot="2700000" flipV="1">
                  <a:off x="10447272" y="631984"/>
                  <a:ext cx="34301" cy="3430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43" name="Group 42">
                <a:extLst>
                  <a:ext uri="{FF2B5EF4-FFF2-40B4-BE49-F238E27FC236}">
                    <a16:creationId xmlns:a16="http://schemas.microsoft.com/office/drawing/2014/main" id="{550A7CBF-9938-4572-AD08-84A824338AC1}"/>
                  </a:ext>
                </a:extLst>
              </p:cNvPr>
              <p:cNvGrpSpPr/>
              <p:nvPr/>
            </p:nvGrpSpPr>
            <p:grpSpPr>
              <a:xfrm rot="2700000">
                <a:off x="10157934" y="587792"/>
                <a:ext cx="325375" cy="43317"/>
                <a:chOff x="10158080" y="627475"/>
                <a:chExt cx="325375" cy="43317"/>
              </a:xfrm>
            </p:grpSpPr>
            <p:cxnSp>
              <p:nvCxnSpPr>
                <p:cNvPr id="45" name="Straight Connector 44">
                  <a:extLst>
                    <a:ext uri="{FF2B5EF4-FFF2-40B4-BE49-F238E27FC236}">
                      <a16:creationId xmlns:a16="http://schemas.microsoft.com/office/drawing/2014/main" id="{CA02D120-6FC2-40AF-9483-3111468A5EBC}"/>
                    </a:ext>
                  </a:extLst>
                </p:cNvPr>
                <p:cNvCxnSpPr>
                  <a:cxnSpLocks/>
                </p:cNvCxnSpPr>
                <p:nvPr/>
              </p:nvCxnSpPr>
              <p:spPr>
                <a:xfrm rot="18900000">
                  <a:off x="10158080" y="634103"/>
                  <a:ext cx="30064" cy="30064"/>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B4292695-6BE3-418D-A0D9-C660FE4FFB2F}"/>
                    </a:ext>
                  </a:extLst>
                </p:cNvPr>
                <p:cNvCxnSpPr>
                  <a:cxnSpLocks/>
                </p:cNvCxnSpPr>
                <p:nvPr/>
              </p:nvCxnSpPr>
              <p:spPr>
                <a:xfrm rot="18900000">
                  <a:off x="10458240" y="636527"/>
                  <a:ext cx="25215" cy="2521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1" name="Straight Connector 70">
                  <a:extLst>
                    <a:ext uri="{FF2B5EF4-FFF2-40B4-BE49-F238E27FC236}">
                      <a16:creationId xmlns:a16="http://schemas.microsoft.com/office/drawing/2014/main" id="{F091867F-BA57-473A-994D-5B1334295E3B}"/>
                    </a:ext>
                  </a:extLst>
                </p:cNvPr>
                <p:cNvCxnSpPr>
                  <a:cxnSpLocks/>
                </p:cNvCxnSpPr>
                <p:nvPr/>
              </p:nvCxnSpPr>
              <p:spPr>
                <a:xfrm rot="18900000">
                  <a:off x="10330653" y="627475"/>
                  <a:ext cx="43317" cy="43317"/>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44" name="Oval 43">
                <a:hlinkClick r:id="rId3" action="ppaction://hlinksldjump"/>
                <a:extLst>
                  <a:ext uri="{FF2B5EF4-FFF2-40B4-BE49-F238E27FC236}">
                    <a16:creationId xmlns:a16="http://schemas.microsoft.com/office/drawing/2014/main" id="{B31F53C3-9092-4B4B-982C-1F0534885EE5}"/>
                  </a:ext>
                </a:extLst>
              </p:cNvPr>
              <p:cNvSpPr/>
              <p:nvPr userDrawn="1"/>
            </p:nvSpPr>
            <p:spPr bwMode="auto">
              <a:xfrm>
                <a:off x="10151852" y="440684"/>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sp>
          <p:nvSpPr>
            <p:cNvPr id="33" name="Freeform 5">
              <a:hlinkClick r:id="" action="ppaction://hlinkshowjump?jump=previousslide"/>
              <a:extLst>
                <a:ext uri="{FF2B5EF4-FFF2-40B4-BE49-F238E27FC236}">
                  <a16:creationId xmlns:a16="http://schemas.microsoft.com/office/drawing/2014/main" id="{2BFF733A-CF20-49B1-B3CF-68ECCBFBF20C}"/>
                </a:ext>
              </a:extLst>
            </p:cNvPr>
            <p:cNvSpPr>
              <a:spLocks noEditPoints="1"/>
            </p:cNvSpPr>
            <p:nvPr/>
          </p:nvSpPr>
          <p:spPr bwMode="auto">
            <a:xfrm flipH="1">
              <a:off x="10670720"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sp>
          <p:nvSpPr>
            <p:cNvPr id="34" name="Freeform 5">
              <a:hlinkClick r:id="" action="ppaction://hlinkshowjump?jump=nextslide"/>
              <a:extLst>
                <a:ext uri="{FF2B5EF4-FFF2-40B4-BE49-F238E27FC236}">
                  <a16:creationId xmlns:a16="http://schemas.microsoft.com/office/drawing/2014/main" id="{286614BD-99AC-487F-9D34-59F03E785985}"/>
                </a:ext>
              </a:extLst>
            </p:cNvPr>
            <p:cNvSpPr>
              <a:spLocks noEditPoints="1"/>
            </p:cNvSpPr>
            <p:nvPr/>
          </p:nvSpPr>
          <p:spPr bwMode="auto">
            <a:xfrm>
              <a:off x="11649324"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nvGrpSpPr>
            <p:cNvPr id="35" name="Group 34">
              <a:extLst>
                <a:ext uri="{FF2B5EF4-FFF2-40B4-BE49-F238E27FC236}">
                  <a16:creationId xmlns:a16="http://schemas.microsoft.com/office/drawing/2014/main" id="{FFF18EDB-EE1E-42D6-811B-FA5C4C90CC46}"/>
                </a:ext>
              </a:extLst>
            </p:cNvPr>
            <p:cNvGrpSpPr/>
            <p:nvPr/>
          </p:nvGrpSpPr>
          <p:grpSpPr>
            <a:xfrm>
              <a:off x="11160022" y="6298727"/>
              <a:ext cx="336826" cy="336826"/>
              <a:chOff x="9003250" y="423863"/>
              <a:chExt cx="336826" cy="336826"/>
            </a:xfrm>
          </p:grpSpPr>
          <p:grpSp>
            <p:nvGrpSpPr>
              <p:cNvPr id="36" name="Group 14">
                <a:extLst>
                  <a:ext uri="{FF2B5EF4-FFF2-40B4-BE49-F238E27FC236}">
                    <a16:creationId xmlns:a16="http://schemas.microsoft.com/office/drawing/2014/main" id="{AF3E5A42-278E-4941-8A42-E31E5F9D2662}"/>
                  </a:ext>
                </a:extLst>
              </p:cNvPr>
              <p:cNvGrpSpPr>
                <a:grpSpLocks noChangeAspect="1"/>
              </p:cNvGrpSpPr>
              <p:nvPr userDrawn="1"/>
            </p:nvGrpSpPr>
            <p:grpSpPr bwMode="auto">
              <a:xfrm>
                <a:off x="9057081" y="495300"/>
                <a:ext cx="229164" cy="179665"/>
                <a:chOff x="1201" y="104"/>
                <a:chExt cx="5278" cy="4138"/>
              </a:xfrm>
            </p:grpSpPr>
            <p:sp>
              <p:nvSpPr>
                <p:cNvPr id="38" name="Freeform 15">
                  <a:extLst>
                    <a:ext uri="{FF2B5EF4-FFF2-40B4-BE49-F238E27FC236}">
                      <a16:creationId xmlns:a16="http://schemas.microsoft.com/office/drawing/2014/main" id="{AADA23AC-90DC-4B69-9247-55F618A325E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sp>
              <p:nvSpPr>
                <p:cNvPr id="39" name="Freeform 16">
                  <a:extLst>
                    <a:ext uri="{FF2B5EF4-FFF2-40B4-BE49-F238E27FC236}">
                      <a16:creationId xmlns:a16="http://schemas.microsoft.com/office/drawing/2014/main" id="{D630179C-37B0-416B-BBE3-0656CDB4D43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sp>
            <p:nvSpPr>
              <p:cNvPr id="37" name="Oval 36">
                <a:hlinkClick r:id="rId4" action="ppaction://hlinksldjump"/>
                <a:extLst>
                  <a:ext uri="{FF2B5EF4-FFF2-40B4-BE49-F238E27FC236}">
                    <a16:creationId xmlns:a16="http://schemas.microsoft.com/office/drawing/2014/main" id="{449260AA-9873-4C59-8154-5D72A46C4283}"/>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grpSp>
      <p:pic>
        <p:nvPicPr>
          <p:cNvPr id="92" name="Graphic 36">
            <a:extLst>
              <a:ext uri="{FF2B5EF4-FFF2-40B4-BE49-F238E27FC236}">
                <a16:creationId xmlns:a16="http://schemas.microsoft.com/office/drawing/2014/main" id="{AA375EC6-96B5-D540-8D2C-8CC922244B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06684" y="459528"/>
            <a:ext cx="1043048" cy="1043048"/>
          </a:xfrm>
          <a:prstGeom prst="rect">
            <a:avLst/>
          </a:prstGeom>
        </p:spPr>
      </p:pic>
      <p:pic>
        <p:nvPicPr>
          <p:cNvPr id="93" name="Picture 92">
            <a:extLst>
              <a:ext uri="{FF2B5EF4-FFF2-40B4-BE49-F238E27FC236}">
                <a16:creationId xmlns:a16="http://schemas.microsoft.com/office/drawing/2014/main" id="{9F8ABB04-1067-564A-9DCB-86D2A6CC2DBC}"/>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374727" y="7001970"/>
            <a:ext cx="885851" cy="190410"/>
          </a:xfrm>
          <a:prstGeom prst="rect">
            <a:avLst/>
          </a:prstGeom>
        </p:spPr>
      </p:pic>
      <p:sp>
        <p:nvSpPr>
          <p:cNvPr id="94" name="Freeform 5">
            <a:extLst>
              <a:ext uri="{FF2B5EF4-FFF2-40B4-BE49-F238E27FC236}">
                <a16:creationId xmlns:a16="http://schemas.microsoft.com/office/drawing/2014/main" id="{D6B6B474-86E4-9046-841F-71F247D27C48}"/>
              </a:ext>
            </a:extLst>
          </p:cNvPr>
          <p:cNvSpPr>
            <a:spLocks noEditPoints="1"/>
          </p:cNvSpPr>
          <p:nvPr/>
        </p:nvSpPr>
        <p:spPr bwMode="auto">
          <a:xfrm>
            <a:off x="7532441" y="3450410"/>
            <a:ext cx="790391" cy="697037"/>
          </a:xfrm>
          <a:custGeom>
            <a:avLst/>
            <a:gdLst>
              <a:gd name="T0" fmla="*/ 245 w 245"/>
              <a:gd name="T1" fmla="*/ 56 h 215"/>
              <a:gd name="T2" fmla="*/ 245 w 245"/>
              <a:gd name="T3" fmla="*/ 105 h 215"/>
              <a:gd name="T4" fmla="*/ 122 w 245"/>
              <a:gd name="T5" fmla="*/ 105 h 215"/>
              <a:gd name="T6" fmla="*/ 122 w 245"/>
              <a:gd name="T7" fmla="*/ 56 h 215"/>
              <a:gd name="T8" fmla="*/ 245 w 245"/>
              <a:gd name="T9" fmla="*/ 56 h 215"/>
              <a:gd name="T10" fmla="*/ 245 w 245"/>
              <a:gd name="T11" fmla="*/ 166 h 215"/>
              <a:gd name="T12" fmla="*/ 122 w 245"/>
              <a:gd name="T13" fmla="*/ 166 h 215"/>
              <a:gd name="T14" fmla="*/ 122 w 245"/>
              <a:gd name="T15" fmla="*/ 215 h 215"/>
              <a:gd name="T16" fmla="*/ 245 w 245"/>
              <a:gd name="T17" fmla="*/ 215 h 215"/>
              <a:gd name="T18" fmla="*/ 245 w 245"/>
              <a:gd name="T19" fmla="*/ 166 h 215"/>
              <a:gd name="T20" fmla="*/ 115 w 245"/>
              <a:gd name="T21" fmla="*/ 105 h 215"/>
              <a:gd name="T22" fmla="*/ 115 w 245"/>
              <a:gd name="T23" fmla="*/ 56 h 215"/>
              <a:gd name="T24" fmla="*/ 0 w 245"/>
              <a:gd name="T25" fmla="*/ 56 h 215"/>
              <a:gd name="T26" fmla="*/ 0 w 245"/>
              <a:gd name="T27" fmla="*/ 105 h 215"/>
              <a:gd name="T28" fmla="*/ 115 w 245"/>
              <a:gd name="T29" fmla="*/ 105 h 215"/>
              <a:gd name="T30" fmla="*/ 115 w 245"/>
              <a:gd name="T31" fmla="*/ 214 h 215"/>
              <a:gd name="T32" fmla="*/ 115 w 245"/>
              <a:gd name="T33" fmla="*/ 166 h 215"/>
              <a:gd name="T34" fmla="*/ 0 w 245"/>
              <a:gd name="T35" fmla="*/ 166 h 215"/>
              <a:gd name="T36" fmla="*/ 0 w 245"/>
              <a:gd name="T37" fmla="*/ 214 h 215"/>
              <a:gd name="T38" fmla="*/ 115 w 245"/>
              <a:gd name="T39" fmla="*/ 214 h 215"/>
              <a:gd name="T40" fmla="*/ 176 w 245"/>
              <a:gd name="T41" fmla="*/ 1 h 215"/>
              <a:gd name="T42" fmla="*/ 68 w 245"/>
              <a:gd name="T43" fmla="*/ 1 h 215"/>
              <a:gd name="T44" fmla="*/ 68 w 245"/>
              <a:gd name="T45" fmla="*/ 49 h 215"/>
              <a:gd name="T46" fmla="*/ 176 w 245"/>
              <a:gd name="T47" fmla="*/ 49 h 215"/>
              <a:gd name="T48" fmla="*/ 176 w 245"/>
              <a:gd name="T49" fmla="*/ 1 h 215"/>
              <a:gd name="T50" fmla="*/ 68 w 245"/>
              <a:gd name="T51" fmla="*/ 111 h 215"/>
              <a:gd name="T52" fmla="*/ 68 w 245"/>
              <a:gd name="T53" fmla="*/ 159 h 215"/>
              <a:gd name="T54" fmla="*/ 176 w 245"/>
              <a:gd name="T55" fmla="*/ 159 h 215"/>
              <a:gd name="T56" fmla="*/ 176 w 245"/>
              <a:gd name="T57" fmla="*/ 111 h 215"/>
              <a:gd name="T58" fmla="*/ 68 w 245"/>
              <a:gd name="T59" fmla="*/ 111 h 215"/>
              <a:gd name="T60" fmla="*/ 0 w 245"/>
              <a:gd name="T61" fmla="*/ 1 h 215"/>
              <a:gd name="T62" fmla="*/ 0 w 245"/>
              <a:gd name="T63" fmla="*/ 49 h 215"/>
              <a:gd name="T64" fmla="*/ 61 w 245"/>
              <a:gd name="T65" fmla="*/ 49 h 215"/>
              <a:gd name="T66" fmla="*/ 61 w 245"/>
              <a:gd name="T67" fmla="*/ 1 h 215"/>
              <a:gd name="T68" fmla="*/ 0 w 245"/>
              <a:gd name="T69" fmla="*/ 1 h 215"/>
              <a:gd name="T70" fmla="*/ 245 w 245"/>
              <a:gd name="T71" fmla="*/ 49 h 215"/>
              <a:gd name="T72" fmla="*/ 244 w 245"/>
              <a:gd name="T73" fmla="*/ 1 h 215"/>
              <a:gd name="T74" fmla="*/ 184 w 245"/>
              <a:gd name="T75" fmla="*/ 1 h 215"/>
              <a:gd name="T76" fmla="*/ 184 w 245"/>
              <a:gd name="T77" fmla="*/ 49 h 215"/>
              <a:gd name="T78" fmla="*/ 245 w 245"/>
              <a:gd name="T79" fmla="*/ 49 h 215"/>
              <a:gd name="T80" fmla="*/ 0 w 245"/>
              <a:gd name="T81" fmla="*/ 111 h 215"/>
              <a:gd name="T82" fmla="*/ 0 w 245"/>
              <a:gd name="T83" fmla="*/ 159 h 215"/>
              <a:gd name="T84" fmla="*/ 61 w 245"/>
              <a:gd name="T85" fmla="*/ 159 h 215"/>
              <a:gd name="T86" fmla="*/ 61 w 245"/>
              <a:gd name="T87" fmla="*/ 111 h 215"/>
              <a:gd name="T88" fmla="*/ 0 w 245"/>
              <a:gd name="T89" fmla="*/ 111 h 215"/>
              <a:gd name="T90" fmla="*/ 184 w 245"/>
              <a:gd name="T91" fmla="*/ 159 h 215"/>
              <a:gd name="T92" fmla="*/ 245 w 245"/>
              <a:gd name="T93" fmla="*/ 159 h 215"/>
              <a:gd name="T94" fmla="*/ 245 w 245"/>
              <a:gd name="T95" fmla="*/ 111 h 215"/>
              <a:gd name="T96" fmla="*/ 184 w 245"/>
              <a:gd name="T97" fmla="*/ 111 h 215"/>
              <a:gd name="T98" fmla="*/ 184 w 245"/>
              <a:gd name="T99" fmla="*/ 15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215">
                <a:moveTo>
                  <a:pt x="245" y="56"/>
                </a:moveTo>
                <a:cubicBezTo>
                  <a:pt x="245" y="72"/>
                  <a:pt x="245" y="88"/>
                  <a:pt x="245" y="105"/>
                </a:cubicBezTo>
                <a:cubicBezTo>
                  <a:pt x="204" y="105"/>
                  <a:pt x="163" y="105"/>
                  <a:pt x="122" y="105"/>
                </a:cubicBezTo>
                <a:cubicBezTo>
                  <a:pt x="122" y="103"/>
                  <a:pt x="122" y="64"/>
                  <a:pt x="122" y="56"/>
                </a:cubicBezTo>
                <a:cubicBezTo>
                  <a:pt x="163" y="56"/>
                  <a:pt x="204" y="56"/>
                  <a:pt x="245" y="56"/>
                </a:cubicBezTo>
                <a:close/>
                <a:moveTo>
                  <a:pt x="245" y="166"/>
                </a:moveTo>
                <a:cubicBezTo>
                  <a:pt x="235" y="165"/>
                  <a:pt x="124" y="165"/>
                  <a:pt x="122" y="166"/>
                </a:cubicBezTo>
                <a:cubicBezTo>
                  <a:pt x="122" y="182"/>
                  <a:pt x="122" y="198"/>
                  <a:pt x="122" y="215"/>
                </a:cubicBezTo>
                <a:cubicBezTo>
                  <a:pt x="163" y="215"/>
                  <a:pt x="204" y="215"/>
                  <a:pt x="245" y="215"/>
                </a:cubicBezTo>
                <a:cubicBezTo>
                  <a:pt x="245" y="198"/>
                  <a:pt x="245" y="182"/>
                  <a:pt x="245" y="166"/>
                </a:cubicBezTo>
                <a:close/>
                <a:moveTo>
                  <a:pt x="115" y="105"/>
                </a:moveTo>
                <a:cubicBezTo>
                  <a:pt x="116" y="96"/>
                  <a:pt x="116" y="58"/>
                  <a:pt x="115" y="56"/>
                </a:cubicBezTo>
                <a:cubicBezTo>
                  <a:pt x="77" y="56"/>
                  <a:pt x="38" y="56"/>
                  <a:pt x="0" y="56"/>
                </a:cubicBezTo>
                <a:cubicBezTo>
                  <a:pt x="0" y="72"/>
                  <a:pt x="0" y="88"/>
                  <a:pt x="0" y="105"/>
                </a:cubicBezTo>
                <a:cubicBezTo>
                  <a:pt x="39" y="105"/>
                  <a:pt x="77" y="105"/>
                  <a:pt x="115" y="105"/>
                </a:cubicBezTo>
                <a:close/>
                <a:moveTo>
                  <a:pt x="115" y="214"/>
                </a:moveTo>
                <a:cubicBezTo>
                  <a:pt x="116" y="207"/>
                  <a:pt x="116" y="168"/>
                  <a:pt x="115" y="166"/>
                </a:cubicBezTo>
                <a:cubicBezTo>
                  <a:pt x="77" y="166"/>
                  <a:pt x="38" y="166"/>
                  <a:pt x="0" y="166"/>
                </a:cubicBezTo>
                <a:cubicBezTo>
                  <a:pt x="0" y="182"/>
                  <a:pt x="0" y="198"/>
                  <a:pt x="0" y="214"/>
                </a:cubicBezTo>
                <a:cubicBezTo>
                  <a:pt x="39" y="214"/>
                  <a:pt x="77" y="214"/>
                  <a:pt x="115" y="214"/>
                </a:cubicBezTo>
                <a:close/>
                <a:moveTo>
                  <a:pt x="176" y="1"/>
                </a:moveTo>
                <a:cubicBezTo>
                  <a:pt x="167" y="0"/>
                  <a:pt x="70" y="0"/>
                  <a:pt x="68" y="1"/>
                </a:cubicBezTo>
                <a:cubicBezTo>
                  <a:pt x="68" y="17"/>
                  <a:pt x="68" y="33"/>
                  <a:pt x="68" y="49"/>
                </a:cubicBezTo>
                <a:cubicBezTo>
                  <a:pt x="104" y="49"/>
                  <a:pt x="140" y="49"/>
                  <a:pt x="176" y="49"/>
                </a:cubicBezTo>
                <a:cubicBezTo>
                  <a:pt x="176" y="33"/>
                  <a:pt x="176" y="17"/>
                  <a:pt x="176" y="1"/>
                </a:cubicBezTo>
                <a:close/>
                <a:moveTo>
                  <a:pt x="68" y="111"/>
                </a:moveTo>
                <a:cubicBezTo>
                  <a:pt x="68" y="119"/>
                  <a:pt x="68" y="157"/>
                  <a:pt x="68" y="159"/>
                </a:cubicBezTo>
                <a:cubicBezTo>
                  <a:pt x="104" y="159"/>
                  <a:pt x="140" y="159"/>
                  <a:pt x="176" y="159"/>
                </a:cubicBezTo>
                <a:cubicBezTo>
                  <a:pt x="176" y="143"/>
                  <a:pt x="176" y="127"/>
                  <a:pt x="176" y="111"/>
                </a:cubicBezTo>
                <a:cubicBezTo>
                  <a:pt x="140" y="111"/>
                  <a:pt x="104" y="111"/>
                  <a:pt x="68" y="111"/>
                </a:cubicBezTo>
                <a:close/>
                <a:moveTo>
                  <a:pt x="0" y="1"/>
                </a:moveTo>
                <a:cubicBezTo>
                  <a:pt x="0" y="8"/>
                  <a:pt x="0" y="47"/>
                  <a:pt x="0" y="49"/>
                </a:cubicBezTo>
                <a:cubicBezTo>
                  <a:pt x="20" y="49"/>
                  <a:pt x="40" y="49"/>
                  <a:pt x="61" y="49"/>
                </a:cubicBezTo>
                <a:cubicBezTo>
                  <a:pt x="61" y="33"/>
                  <a:pt x="61" y="17"/>
                  <a:pt x="61" y="1"/>
                </a:cubicBezTo>
                <a:cubicBezTo>
                  <a:pt x="40" y="1"/>
                  <a:pt x="20" y="1"/>
                  <a:pt x="0" y="1"/>
                </a:cubicBezTo>
                <a:close/>
                <a:moveTo>
                  <a:pt x="245" y="49"/>
                </a:moveTo>
                <a:cubicBezTo>
                  <a:pt x="245" y="41"/>
                  <a:pt x="245" y="3"/>
                  <a:pt x="244" y="1"/>
                </a:cubicBezTo>
                <a:cubicBezTo>
                  <a:pt x="224" y="1"/>
                  <a:pt x="204" y="1"/>
                  <a:pt x="184" y="1"/>
                </a:cubicBezTo>
                <a:cubicBezTo>
                  <a:pt x="184" y="17"/>
                  <a:pt x="184" y="33"/>
                  <a:pt x="184" y="49"/>
                </a:cubicBezTo>
                <a:cubicBezTo>
                  <a:pt x="204" y="49"/>
                  <a:pt x="224" y="49"/>
                  <a:pt x="245" y="49"/>
                </a:cubicBezTo>
                <a:close/>
                <a:moveTo>
                  <a:pt x="0" y="111"/>
                </a:moveTo>
                <a:cubicBezTo>
                  <a:pt x="0" y="120"/>
                  <a:pt x="0" y="157"/>
                  <a:pt x="0" y="159"/>
                </a:cubicBezTo>
                <a:cubicBezTo>
                  <a:pt x="20" y="159"/>
                  <a:pt x="40" y="159"/>
                  <a:pt x="61" y="159"/>
                </a:cubicBezTo>
                <a:cubicBezTo>
                  <a:pt x="61" y="143"/>
                  <a:pt x="61" y="127"/>
                  <a:pt x="61" y="111"/>
                </a:cubicBezTo>
                <a:cubicBezTo>
                  <a:pt x="40" y="111"/>
                  <a:pt x="20" y="111"/>
                  <a:pt x="0" y="111"/>
                </a:cubicBezTo>
                <a:close/>
                <a:moveTo>
                  <a:pt x="184" y="159"/>
                </a:moveTo>
                <a:cubicBezTo>
                  <a:pt x="193" y="160"/>
                  <a:pt x="242" y="159"/>
                  <a:pt x="245" y="159"/>
                </a:cubicBezTo>
                <a:cubicBezTo>
                  <a:pt x="245" y="143"/>
                  <a:pt x="245" y="127"/>
                  <a:pt x="245" y="111"/>
                </a:cubicBezTo>
                <a:cubicBezTo>
                  <a:pt x="224" y="111"/>
                  <a:pt x="204" y="111"/>
                  <a:pt x="184" y="111"/>
                </a:cubicBezTo>
                <a:cubicBezTo>
                  <a:pt x="184" y="127"/>
                  <a:pt x="184" y="143"/>
                  <a:pt x="184" y="159"/>
                </a:cubicBezTo>
                <a:close/>
              </a:path>
            </a:pathLst>
          </a:custGeom>
          <a:solidFill>
            <a:srgbClr val="D83B01"/>
          </a:solidFill>
          <a:ln>
            <a:noFill/>
          </a:ln>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sp>
        <p:nvSpPr>
          <p:cNvPr id="95" name="Rectangle 94">
            <a:extLst>
              <a:ext uri="{FF2B5EF4-FFF2-40B4-BE49-F238E27FC236}">
                <a16:creationId xmlns:a16="http://schemas.microsoft.com/office/drawing/2014/main" id="{8FB41844-4FE4-3C44-8A44-EDE2F985E882}"/>
              </a:ext>
            </a:extLst>
          </p:cNvPr>
          <p:cNvSpPr/>
          <p:nvPr/>
        </p:nvSpPr>
        <p:spPr bwMode="auto">
          <a:xfrm>
            <a:off x="6929418" y="3000278"/>
            <a:ext cx="1948034" cy="1597299"/>
          </a:xfrm>
          <a:prstGeom prst="rect">
            <a:avLst/>
          </a:prstGeom>
          <a:noFill/>
          <a:ln w="28575" cap="flat" cmpd="sng" algn="ctr">
            <a:solidFill>
              <a:schemeClr val="accent1">
                <a:lumMod val="60000"/>
                <a:lumOff val="40000"/>
              </a:schemeClr>
            </a:solidFill>
            <a:prstDash val="sysDot"/>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br>
              <a:rPr lang="en-US" sz="1400" kern="0" dirty="0">
                <a:solidFill>
                  <a:srgbClr val="2F2F2F"/>
                </a:solidFill>
                <a:latin typeface="Segoe UI Semibold" panose="020B0702040204020203" pitchFamily="34" charset="0"/>
                <a:cs typeface="Segoe UI Semibold" panose="020B0702040204020203" pitchFamily="34" charset="0"/>
              </a:rPr>
            </a:br>
            <a:endParaRPr lang="en-US" sz="1400" kern="0" dirty="0">
              <a:solidFill>
                <a:srgbClr val="2F2F2F"/>
              </a:solidFill>
              <a:latin typeface="Segoe UI Semibold" panose="020B0702040204020203" pitchFamily="34" charset="0"/>
              <a:cs typeface="Segoe UI Semibold" panose="020B0702040204020203" pitchFamily="34" charset="0"/>
            </a:endParaRPr>
          </a:p>
        </p:txBody>
      </p:sp>
      <p:grpSp>
        <p:nvGrpSpPr>
          <p:cNvPr id="96" name="Group 95">
            <a:extLst>
              <a:ext uri="{FF2B5EF4-FFF2-40B4-BE49-F238E27FC236}">
                <a16:creationId xmlns:a16="http://schemas.microsoft.com/office/drawing/2014/main" id="{D2146BF9-9713-2442-AF57-B874004EF117}"/>
              </a:ext>
            </a:extLst>
          </p:cNvPr>
          <p:cNvGrpSpPr/>
          <p:nvPr/>
        </p:nvGrpSpPr>
        <p:grpSpPr>
          <a:xfrm>
            <a:off x="4538847" y="1897118"/>
            <a:ext cx="994770" cy="3843647"/>
            <a:chOff x="10941505" y="1948668"/>
            <a:chExt cx="1014981" cy="3921742"/>
          </a:xfrm>
        </p:grpSpPr>
        <p:grpSp>
          <p:nvGrpSpPr>
            <p:cNvPr id="97" name="Group 96">
              <a:extLst>
                <a:ext uri="{FF2B5EF4-FFF2-40B4-BE49-F238E27FC236}">
                  <a16:creationId xmlns:a16="http://schemas.microsoft.com/office/drawing/2014/main" id="{D80BB1C5-B0D8-5042-8DAA-54A17328BEAF}"/>
                </a:ext>
              </a:extLst>
            </p:cNvPr>
            <p:cNvGrpSpPr/>
            <p:nvPr/>
          </p:nvGrpSpPr>
          <p:grpSpPr>
            <a:xfrm>
              <a:off x="10941505" y="1948668"/>
              <a:ext cx="1014981" cy="1846571"/>
              <a:chOff x="10941505" y="1948668"/>
              <a:chExt cx="1014981" cy="1846571"/>
            </a:xfrm>
          </p:grpSpPr>
          <p:sp>
            <p:nvSpPr>
              <p:cNvPr id="103" name="Rectangle 102">
                <a:extLst>
                  <a:ext uri="{FF2B5EF4-FFF2-40B4-BE49-F238E27FC236}">
                    <a16:creationId xmlns:a16="http://schemas.microsoft.com/office/drawing/2014/main" id="{333F26E6-A83F-574C-8CD9-EFDF03F68470}"/>
                  </a:ext>
                </a:extLst>
              </p:cNvPr>
              <p:cNvSpPr/>
              <p:nvPr/>
            </p:nvSpPr>
            <p:spPr bwMode="auto">
              <a:xfrm>
                <a:off x="10941505" y="1948668"/>
                <a:ext cx="1014981" cy="1846571"/>
              </a:xfrm>
              <a:prstGeom prst="rect">
                <a:avLst/>
              </a:prstGeom>
              <a:noFill/>
              <a:ln w="28575" cap="flat" cmpd="sng" algn="ctr">
                <a:solidFill>
                  <a:schemeClr val="bg1">
                    <a:lumMod val="65000"/>
                  </a:schemeClr>
                </a:solidFill>
                <a:prstDash val="dash"/>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r>
                  <a:rPr lang="en-US" sz="1400" b="1" kern="0" dirty="0">
                    <a:gradFill>
                      <a:gsLst>
                        <a:gs pos="15190">
                          <a:srgbClr val="353535"/>
                        </a:gs>
                        <a:gs pos="43000">
                          <a:srgbClr val="353535"/>
                        </a:gs>
                      </a:gsLst>
                      <a:lin ang="5400000" scaled="0"/>
                    </a:gradFill>
                    <a:latin typeface="Segoe UI Semilight"/>
                    <a:cs typeface="Segoe UI" panose="020B0502040204020203" pitchFamily="34" charset="0"/>
                  </a:rPr>
                  <a:t>Spoke 1</a:t>
                </a:r>
              </a:p>
            </p:txBody>
          </p:sp>
          <p:grpSp>
            <p:nvGrpSpPr>
              <p:cNvPr id="104" name="Group 103">
                <a:extLst>
                  <a:ext uri="{FF2B5EF4-FFF2-40B4-BE49-F238E27FC236}">
                    <a16:creationId xmlns:a16="http://schemas.microsoft.com/office/drawing/2014/main" id="{26F411BC-BA96-4442-9073-DAFCE1F0FC93}"/>
                  </a:ext>
                </a:extLst>
              </p:cNvPr>
              <p:cNvGrpSpPr/>
              <p:nvPr/>
            </p:nvGrpSpPr>
            <p:grpSpPr>
              <a:xfrm>
                <a:off x="11187019" y="2323392"/>
                <a:ext cx="548562" cy="1195732"/>
                <a:chOff x="11187019" y="2396288"/>
                <a:chExt cx="548562" cy="1195732"/>
              </a:xfrm>
            </p:grpSpPr>
            <p:pic>
              <p:nvPicPr>
                <p:cNvPr id="105" name="Picture 104">
                  <a:extLst>
                    <a:ext uri="{FF2B5EF4-FFF2-40B4-BE49-F238E27FC236}">
                      <a16:creationId xmlns:a16="http://schemas.microsoft.com/office/drawing/2014/main" id="{A659F322-F736-7243-8B6A-4EABCBE21CF6}"/>
                    </a:ext>
                  </a:extLst>
                </p:cNvPr>
                <p:cNvPicPr>
                  <a:picLocks noChangeAspect="1"/>
                </p:cNvPicPr>
                <p:nvPr/>
              </p:nvPicPr>
              <p:blipFill>
                <a:blip r:embed="rId8"/>
                <a:stretch>
                  <a:fillRect/>
                </a:stretch>
              </p:blipFill>
              <p:spPr>
                <a:xfrm>
                  <a:off x="11187019" y="2396288"/>
                  <a:ext cx="548562" cy="548562"/>
                </a:xfrm>
                <a:prstGeom prst="rect">
                  <a:avLst/>
                </a:prstGeom>
              </p:spPr>
            </p:pic>
            <p:pic>
              <p:nvPicPr>
                <p:cNvPr id="106" name="Picture 105">
                  <a:extLst>
                    <a:ext uri="{FF2B5EF4-FFF2-40B4-BE49-F238E27FC236}">
                      <a16:creationId xmlns:a16="http://schemas.microsoft.com/office/drawing/2014/main" id="{D8A877F4-CA22-A340-AD97-129048041BBE}"/>
                    </a:ext>
                  </a:extLst>
                </p:cNvPr>
                <p:cNvPicPr>
                  <a:picLocks noChangeAspect="1"/>
                </p:cNvPicPr>
                <p:nvPr/>
              </p:nvPicPr>
              <p:blipFill>
                <a:blip r:embed="rId8"/>
                <a:stretch>
                  <a:fillRect/>
                </a:stretch>
              </p:blipFill>
              <p:spPr>
                <a:xfrm>
                  <a:off x="11187019" y="3043458"/>
                  <a:ext cx="548562" cy="548562"/>
                </a:xfrm>
                <a:prstGeom prst="rect">
                  <a:avLst/>
                </a:prstGeom>
              </p:spPr>
            </p:pic>
          </p:grpSp>
        </p:grpSp>
        <p:grpSp>
          <p:nvGrpSpPr>
            <p:cNvPr id="98" name="Group 97">
              <a:extLst>
                <a:ext uri="{FF2B5EF4-FFF2-40B4-BE49-F238E27FC236}">
                  <a16:creationId xmlns:a16="http://schemas.microsoft.com/office/drawing/2014/main" id="{00B44D77-7C1C-5B48-AD60-10F26E494BA2}"/>
                </a:ext>
              </a:extLst>
            </p:cNvPr>
            <p:cNvGrpSpPr/>
            <p:nvPr/>
          </p:nvGrpSpPr>
          <p:grpSpPr>
            <a:xfrm>
              <a:off x="10941506" y="4023839"/>
              <a:ext cx="1014980" cy="1846571"/>
              <a:chOff x="10941506" y="1948668"/>
              <a:chExt cx="1014980" cy="1846571"/>
            </a:xfrm>
          </p:grpSpPr>
          <p:sp>
            <p:nvSpPr>
              <p:cNvPr id="99" name="Rectangle 98">
                <a:extLst>
                  <a:ext uri="{FF2B5EF4-FFF2-40B4-BE49-F238E27FC236}">
                    <a16:creationId xmlns:a16="http://schemas.microsoft.com/office/drawing/2014/main" id="{ECEB9F44-AF90-574A-8BF9-BE0C1C71AAEE}"/>
                  </a:ext>
                </a:extLst>
              </p:cNvPr>
              <p:cNvSpPr/>
              <p:nvPr/>
            </p:nvSpPr>
            <p:spPr bwMode="auto">
              <a:xfrm>
                <a:off x="10941506" y="1948668"/>
                <a:ext cx="1014980" cy="1846571"/>
              </a:xfrm>
              <a:prstGeom prst="rect">
                <a:avLst/>
              </a:prstGeom>
              <a:noFill/>
              <a:ln w="28575" cap="flat" cmpd="sng" algn="ctr">
                <a:solidFill>
                  <a:schemeClr val="bg1">
                    <a:lumMod val="65000"/>
                  </a:schemeClr>
                </a:solidFill>
                <a:prstDash val="dash"/>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r>
                  <a:rPr lang="en-US" sz="1400" b="1" kern="0" dirty="0">
                    <a:gradFill>
                      <a:gsLst>
                        <a:gs pos="15190">
                          <a:srgbClr val="353535"/>
                        </a:gs>
                        <a:gs pos="43000">
                          <a:srgbClr val="353535"/>
                        </a:gs>
                      </a:gsLst>
                      <a:lin ang="5400000" scaled="0"/>
                    </a:gradFill>
                    <a:latin typeface="Segoe UI Semilight"/>
                    <a:ea typeface="Segoe UI" panose="020B0502040204020203" pitchFamily="34" charset="0"/>
                    <a:cs typeface="Segoe UI" panose="020B0502040204020203" pitchFamily="34" charset="0"/>
                  </a:rPr>
                  <a:t>Spoke 2</a:t>
                </a:r>
              </a:p>
            </p:txBody>
          </p:sp>
          <p:grpSp>
            <p:nvGrpSpPr>
              <p:cNvPr id="100" name="Group 99">
                <a:extLst>
                  <a:ext uri="{FF2B5EF4-FFF2-40B4-BE49-F238E27FC236}">
                    <a16:creationId xmlns:a16="http://schemas.microsoft.com/office/drawing/2014/main" id="{C666D08B-C038-A841-9D62-98DADBDF45EC}"/>
                  </a:ext>
                </a:extLst>
              </p:cNvPr>
              <p:cNvGrpSpPr/>
              <p:nvPr/>
            </p:nvGrpSpPr>
            <p:grpSpPr>
              <a:xfrm>
                <a:off x="11187019" y="2323392"/>
                <a:ext cx="548562" cy="1195732"/>
                <a:chOff x="11187019" y="2396288"/>
                <a:chExt cx="548562" cy="1195732"/>
              </a:xfrm>
            </p:grpSpPr>
            <p:pic>
              <p:nvPicPr>
                <p:cNvPr id="101" name="Picture 100">
                  <a:extLst>
                    <a:ext uri="{FF2B5EF4-FFF2-40B4-BE49-F238E27FC236}">
                      <a16:creationId xmlns:a16="http://schemas.microsoft.com/office/drawing/2014/main" id="{F202AEC2-7C64-C146-82AB-D7075E04B1FE}"/>
                    </a:ext>
                  </a:extLst>
                </p:cNvPr>
                <p:cNvPicPr>
                  <a:picLocks noChangeAspect="1"/>
                </p:cNvPicPr>
                <p:nvPr/>
              </p:nvPicPr>
              <p:blipFill>
                <a:blip r:embed="rId8"/>
                <a:stretch>
                  <a:fillRect/>
                </a:stretch>
              </p:blipFill>
              <p:spPr>
                <a:xfrm>
                  <a:off x="11187019" y="2396288"/>
                  <a:ext cx="548562" cy="548562"/>
                </a:xfrm>
                <a:prstGeom prst="rect">
                  <a:avLst/>
                </a:prstGeom>
              </p:spPr>
            </p:pic>
            <p:pic>
              <p:nvPicPr>
                <p:cNvPr id="102" name="Picture 101">
                  <a:extLst>
                    <a:ext uri="{FF2B5EF4-FFF2-40B4-BE49-F238E27FC236}">
                      <a16:creationId xmlns:a16="http://schemas.microsoft.com/office/drawing/2014/main" id="{3D7E87D7-0CA1-9746-BA83-603748F333E9}"/>
                    </a:ext>
                  </a:extLst>
                </p:cNvPr>
                <p:cNvPicPr>
                  <a:picLocks noChangeAspect="1"/>
                </p:cNvPicPr>
                <p:nvPr/>
              </p:nvPicPr>
              <p:blipFill>
                <a:blip r:embed="rId8"/>
                <a:stretch>
                  <a:fillRect/>
                </a:stretch>
              </p:blipFill>
              <p:spPr>
                <a:xfrm>
                  <a:off x="11187019" y="3043458"/>
                  <a:ext cx="548562" cy="548562"/>
                </a:xfrm>
                <a:prstGeom prst="rect">
                  <a:avLst/>
                </a:prstGeom>
              </p:spPr>
            </p:pic>
          </p:grpSp>
        </p:grpSp>
      </p:grpSp>
      <p:sp>
        <p:nvSpPr>
          <p:cNvPr id="107" name="Oval 106">
            <a:extLst>
              <a:ext uri="{FF2B5EF4-FFF2-40B4-BE49-F238E27FC236}">
                <a16:creationId xmlns:a16="http://schemas.microsoft.com/office/drawing/2014/main" id="{0D6EF99D-B855-3B40-AD5F-937E7BD8D8E5}"/>
              </a:ext>
            </a:extLst>
          </p:cNvPr>
          <p:cNvSpPr/>
          <p:nvPr/>
        </p:nvSpPr>
        <p:spPr bwMode="auto">
          <a:xfrm>
            <a:off x="5329295" y="3355371"/>
            <a:ext cx="344125" cy="351547"/>
          </a:xfrm>
          <a:prstGeom prst="ellipse">
            <a:avLst/>
          </a:prstGeom>
          <a:solidFill>
            <a:srgbClr val="F2F2F2"/>
          </a:solidFill>
          <a:ln w="28575">
            <a:solidFill>
              <a:schemeClr val="bg1">
                <a:lumMod val="65000"/>
              </a:schemeClr>
            </a:solidFill>
            <a:prstDash val="sysDash"/>
          </a:ln>
        </p:spPr>
        <p:txBody>
          <a:bodyPr lIns="179238" tIns="143391" rIns="179238" bIns="143391" anchor="t" anchorCtr="0"/>
          <a:lstStyle/>
          <a:p>
            <a:pPr algn="ctr" defTabSz="931772">
              <a:defRPr/>
            </a:pPr>
            <a:endParaRPr lang="en-US" sz="1400" kern="0" err="1">
              <a:gradFill>
                <a:gsLst>
                  <a:gs pos="1250">
                    <a:srgbClr val="353535"/>
                  </a:gs>
                  <a:gs pos="100000">
                    <a:srgbClr val="353535"/>
                  </a:gs>
                </a:gsLst>
                <a:lin ang="5400000" scaled="0"/>
              </a:gradFill>
              <a:latin typeface="Segoe UI"/>
              <a:ea typeface="MS PGothic" pitchFamily="34" charset="-128"/>
            </a:endParaRPr>
          </a:p>
        </p:txBody>
      </p:sp>
      <p:sp>
        <p:nvSpPr>
          <p:cNvPr id="108" name="Oval 107">
            <a:extLst>
              <a:ext uri="{FF2B5EF4-FFF2-40B4-BE49-F238E27FC236}">
                <a16:creationId xmlns:a16="http://schemas.microsoft.com/office/drawing/2014/main" id="{D612B298-F223-184A-A603-6F977DA939F6}"/>
              </a:ext>
            </a:extLst>
          </p:cNvPr>
          <p:cNvSpPr/>
          <p:nvPr/>
        </p:nvSpPr>
        <p:spPr bwMode="auto">
          <a:xfrm>
            <a:off x="5348637" y="5389218"/>
            <a:ext cx="344125" cy="351547"/>
          </a:xfrm>
          <a:prstGeom prst="ellipse">
            <a:avLst/>
          </a:prstGeom>
          <a:solidFill>
            <a:srgbClr val="F2F2F2"/>
          </a:solidFill>
          <a:ln w="28575">
            <a:solidFill>
              <a:schemeClr val="bg1">
                <a:lumMod val="65000"/>
              </a:schemeClr>
            </a:solidFill>
            <a:prstDash val="sysDash"/>
          </a:ln>
        </p:spPr>
        <p:txBody>
          <a:bodyPr lIns="179238" tIns="143391" rIns="179238" bIns="143391" anchor="t" anchorCtr="0"/>
          <a:lstStyle/>
          <a:p>
            <a:pPr algn="ctr" defTabSz="931772">
              <a:defRPr/>
            </a:pPr>
            <a:endParaRPr lang="en-US" sz="1400" kern="0" err="1">
              <a:gradFill>
                <a:gsLst>
                  <a:gs pos="1250">
                    <a:srgbClr val="353535"/>
                  </a:gs>
                  <a:gs pos="100000">
                    <a:srgbClr val="353535"/>
                  </a:gs>
                </a:gsLst>
                <a:lin ang="5400000" scaled="0"/>
              </a:gradFill>
              <a:latin typeface="Segoe UI"/>
              <a:ea typeface="MS PGothic" pitchFamily="34" charset="-128"/>
            </a:endParaRPr>
          </a:p>
        </p:txBody>
      </p:sp>
      <p:pic>
        <p:nvPicPr>
          <p:cNvPr id="109" name="Picture 108">
            <a:extLst>
              <a:ext uri="{FF2B5EF4-FFF2-40B4-BE49-F238E27FC236}">
                <a16:creationId xmlns:a16="http://schemas.microsoft.com/office/drawing/2014/main" id="{842A2CD8-0DA9-5D49-A415-13276DE7B9C5}"/>
              </a:ext>
            </a:extLst>
          </p:cNvPr>
          <p:cNvPicPr>
            <a:picLocks noChangeAspect="1"/>
          </p:cNvPicPr>
          <p:nvPr/>
        </p:nvPicPr>
        <p:blipFill>
          <a:blip r:embed="rId9"/>
          <a:stretch>
            <a:fillRect/>
          </a:stretch>
        </p:blipFill>
        <p:spPr>
          <a:xfrm>
            <a:off x="5380226" y="5432963"/>
            <a:ext cx="280945" cy="264054"/>
          </a:xfrm>
          <a:prstGeom prst="rect">
            <a:avLst/>
          </a:prstGeom>
          <a:ln>
            <a:noFill/>
            <a:prstDash val="sysDash"/>
          </a:ln>
        </p:spPr>
      </p:pic>
      <p:pic>
        <p:nvPicPr>
          <p:cNvPr id="110" name="Picture 109">
            <a:extLst>
              <a:ext uri="{FF2B5EF4-FFF2-40B4-BE49-F238E27FC236}">
                <a16:creationId xmlns:a16="http://schemas.microsoft.com/office/drawing/2014/main" id="{31F7B936-DE35-FD4E-A357-F5D92C725903}"/>
              </a:ext>
            </a:extLst>
          </p:cNvPr>
          <p:cNvPicPr>
            <a:picLocks noChangeAspect="1"/>
          </p:cNvPicPr>
          <p:nvPr/>
        </p:nvPicPr>
        <p:blipFill>
          <a:blip r:embed="rId9"/>
          <a:stretch>
            <a:fillRect/>
          </a:stretch>
        </p:blipFill>
        <p:spPr>
          <a:xfrm>
            <a:off x="5360884" y="3399117"/>
            <a:ext cx="280945" cy="264054"/>
          </a:xfrm>
          <a:prstGeom prst="rect">
            <a:avLst/>
          </a:prstGeom>
          <a:ln>
            <a:noFill/>
            <a:prstDash val="sysDash"/>
          </a:ln>
        </p:spPr>
      </p:pic>
      <p:sp>
        <p:nvSpPr>
          <p:cNvPr id="111" name="Oval 110">
            <a:extLst>
              <a:ext uri="{FF2B5EF4-FFF2-40B4-BE49-F238E27FC236}">
                <a16:creationId xmlns:a16="http://schemas.microsoft.com/office/drawing/2014/main" id="{6D696AEC-977B-E44A-80DA-96FFA86F93C1}"/>
              </a:ext>
            </a:extLst>
          </p:cNvPr>
          <p:cNvSpPr/>
          <p:nvPr/>
        </p:nvSpPr>
        <p:spPr bwMode="auto">
          <a:xfrm>
            <a:off x="8420169" y="4431178"/>
            <a:ext cx="344125" cy="351547"/>
          </a:xfrm>
          <a:prstGeom prst="ellipse">
            <a:avLst/>
          </a:prstGeom>
          <a:solidFill>
            <a:srgbClr val="F2F2F2"/>
          </a:solidFill>
          <a:ln w="28575">
            <a:solidFill>
              <a:schemeClr val="accent1">
                <a:lumMod val="60000"/>
                <a:lumOff val="40000"/>
              </a:schemeClr>
            </a:solidFill>
            <a:prstDash val="sysDot"/>
          </a:ln>
        </p:spPr>
        <p:txBody>
          <a:bodyPr lIns="179238" tIns="143391" rIns="179238" bIns="143391" anchor="t" anchorCtr="0"/>
          <a:lstStyle/>
          <a:p>
            <a:pPr algn="ctr" defTabSz="931772">
              <a:defRPr/>
            </a:pPr>
            <a:endParaRPr lang="en-US" sz="1400" kern="0" err="1">
              <a:gradFill>
                <a:gsLst>
                  <a:gs pos="1250">
                    <a:srgbClr val="353535"/>
                  </a:gs>
                  <a:gs pos="100000">
                    <a:srgbClr val="353535"/>
                  </a:gs>
                </a:gsLst>
                <a:lin ang="5400000" scaled="0"/>
              </a:gradFill>
              <a:latin typeface="Segoe UI"/>
              <a:ea typeface="MS PGothic" pitchFamily="34" charset="-128"/>
            </a:endParaRPr>
          </a:p>
        </p:txBody>
      </p:sp>
      <p:pic>
        <p:nvPicPr>
          <p:cNvPr id="112" name="Picture 111">
            <a:extLst>
              <a:ext uri="{FF2B5EF4-FFF2-40B4-BE49-F238E27FC236}">
                <a16:creationId xmlns:a16="http://schemas.microsoft.com/office/drawing/2014/main" id="{36E134BF-36E1-B049-B33E-847AE30AFB80}"/>
              </a:ext>
            </a:extLst>
          </p:cNvPr>
          <p:cNvPicPr>
            <a:picLocks noChangeAspect="1"/>
          </p:cNvPicPr>
          <p:nvPr/>
        </p:nvPicPr>
        <p:blipFill>
          <a:blip r:embed="rId9"/>
          <a:stretch>
            <a:fillRect/>
          </a:stretch>
        </p:blipFill>
        <p:spPr>
          <a:xfrm>
            <a:off x="8451758" y="4475748"/>
            <a:ext cx="280945" cy="264054"/>
          </a:xfrm>
          <a:prstGeom prst="rect">
            <a:avLst/>
          </a:prstGeom>
          <a:ln>
            <a:noFill/>
            <a:prstDash val="sysDash"/>
          </a:ln>
        </p:spPr>
      </p:pic>
      <p:sp>
        <p:nvSpPr>
          <p:cNvPr id="113" name="TextBox 112">
            <a:extLst>
              <a:ext uri="{FF2B5EF4-FFF2-40B4-BE49-F238E27FC236}">
                <a16:creationId xmlns:a16="http://schemas.microsoft.com/office/drawing/2014/main" id="{7A14E999-D511-8E40-B5A6-045F190A9B0C}"/>
              </a:ext>
            </a:extLst>
          </p:cNvPr>
          <p:cNvSpPr txBox="1"/>
          <p:nvPr/>
        </p:nvSpPr>
        <p:spPr>
          <a:xfrm>
            <a:off x="10255045" y="4143705"/>
            <a:ext cx="1387004" cy="926166"/>
          </a:xfrm>
          <a:prstGeom prst="rect">
            <a:avLst/>
          </a:prstGeom>
          <a:noFill/>
        </p:spPr>
        <p:txBody>
          <a:bodyPr wrap="square" lIns="182832" tIns="146266" rIns="182832" bIns="146266" rtlCol="0">
            <a:spAutoFit/>
          </a:bodyPr>
          <a:lstStyle/>
          <a:p>
            <a:pPr defTabSz="914126">
              <a:lnSpc>
                <a:spcPct val="90000"/>
              </a:lnSpc>
              <a:spcAft>
                <a:spcPts val="600"/>
              </a:spcAft>
              <a:defRPr/>
            </a:pPr>
            <a:r>
              <a:rPr lang="en-US" sz="1600" dirty="0">
                <a:solidFill>
                  <a:srgbClr val="2F2F2F"/>
                </a:solidFill>
                <a:latin typeface="Segoe UI"/>
                <a:ea typeface="Segoe UI" pitchFamily="34" charset="0"/>
                <a:cs typeface="Segoe UI" pitchFamily="34" charset="0"/>
              </a:rPr>
              <a:t>Internet</a:t>
            </a:r>
          </a:p>
          <a:p>
            <a:pPr defTabSz="914126">
              <a:lnSpc>
                <a:spcPct val="90000"/>
              </a:lnSpc>
              <a:spcAft>
                <a:spcPts val="600"/>
              </a:spcAft>
              <a:defRPr/>
            </a:pPr>
            <a:endParaRPr lang="en-US" sz="2399" dirty="0" err="1">
              <a:gradFill>
                <a:gsLst>
                  <a:gs pos="2917">
                    <a:srgbClr val="2F2F2F"/>
                  </a:gs>
                  <a:gs pos="30000">
                    <a:srgbClr val="2F2F2F"/>
                  </a:gs>
                </a:gsLst>
                <a:lin ang="5400000" scaled="0"/>
              </a:gradFill>
              <a:latin typeface="Segoe UI"/>
            </a:endParaRPr>
          </a:p>
        </p:txBody>
      </p:sp>
      <p:sp>
        <p:nvSpPr>
          <p:cNvPr id="114" name="TextBox 113">
            <a:extLst>
              <a:ext uri="{FF2B5EF4-FFF2-40B4-BE49-F238E27FC236}">
                <a16:creationId xmlns:a16="http://schemas.microsoft.com/office/drawing/2014/main" id="{752CE01C-F98F-644F-B188-6C7B75014682}"/>
              </a:ext>
            </a:extLst>
          </p:cNvPr>
          <p:cNvSpPr txBox="1"/>
          <p:nvPr/>
        </p:nvSpPr>
        <p:spPr>
          <a:xfrm>
            <a:off x="6807862" y="4552940"/>
            <a:ext cx="1527905" cy="516930"/>
          </a:xfrm>
          <a:prstGeom prst="rect">
            <a:avLst/>
          </a:prstGeom>
          <a:noFill/>
        </p:spPr>
        <p:txBody>
          <a:bodyPr wrap="none" lIns="182832" tIns="146266" rIns="182832" bIns="146266" rtlCol="0">
            <a:spAutoFit/>
          </a:bodyPr>
          <a:lstStyle/>
          <a:p>
            <a:pPr defTabSz="914126">
              <a:lnSpc>
                <a:spcPct val="90000"/>
              </a:lnSpc>
              <a:spcAft>
                <a:spcPts val="600"/>
              </a:spcAft>
              <a:defRPr/>
            </a:pPr>
            <a:r>
              <a:rPr lang="en-US" sz="1600" dirty="0">
                <a:gradFill>
                  <a:gsLst>
                    <a:gs pos="2917">
                      <a:srgbClr val="2F2F2F"/>
                    </a:gs>
                    <a:gs pos="30000">
                      <a:srgbClr val="2F2F2F"/>
                    </a:gs>
                  </a:gsLst>
                  <a:lin ang="5400000" scaled="0"/>
                </a:gradFill>
                <a:latin typeface="Segoe UI"/>
              </a:rPr>
              <a:t>Central VNet</a:t>
            </a:r>
          </a:p>
        </p:txBody>
      </p:sp>
      <p:sp>
        <p:nvSpPr>
          <p:cNvPr id="115" name="TextBox 114">
            <a:extLst>
              <a:ext uri="{FF2B5EF4-FFF2-40B4-BE49-F238E27FC236}">
                <a16:creationId xmlns:a16="http://schemas.microsoft.com/office/drawing/2014/main" id="{797A4197-5083-7245-A6D9-6EDAE4EDE6FE}"/>
              </a:ext>
            </a:extLst>
          </p:cNvPr>
          <p:cNvSpPr txBox="1"/>
          <p:nvPr/>
        </p:nvSpPr>
        <p:spPr>
          <a:xfrm>
            <a:off x="4328208" y="5733574"/>
            <a:ext cx="1525405" cy="516930"/>
          </a:xfrm>
          <a:prstGeom prst="rect">
            <a:avLst/>
          </a:prstGeom>
          <a:noFill/>
        </p:spPr>
        <p:txBody>
          <a:bodyPr wrap="none" lIns="182832" tIns="146266" rIns="182832" bIns="146266" rtlCol="0">
            <a:spAutoFit/>
          </a:bodyPr>
          <a:lstStyle/>
          <a:p>
            <a:pPr defTabSz="914126">
              <a:lnSpc>
                <a:spcPct val="90000"/>
              </a:lnSpc>
              <a:spcAft>
                <a:spcPts val="600"/>
              </a:spcAft>
              <a:defRPr/>
            </a:pPr>
            <a:r>
              <a:rPr lang="en-US" sz="1600" dirty="0">
                <a:gradFill>
                  <a:gsLst>
                    <a:gs pos="2917">
                      <a:srgbClr val="2F2F2F"/>
                    </a:gs>
                    <a:gs pos="30000">
                      <a:srgbClr val="2F2F2F"/>
                    </a:gs>
                  </a:gsLst>
                  <a:lin ang="5400000" scaled="0"/>
                </a:gradFill>
                <a:latin typeface="Segoe UI"/>
              </a:rPr>
              <a:t>Spoke VNets</a:t>
            </a:r>
          </a:p>
        </p:txBody>
      </p:sp>
      <p:cxnSp>
        <p:nvCxnSpPr>
          <p:cNvPr id="116" name="Connector: Elbow 152">
            <a:extLst>
              <a:ext uri="{FF2B5EF4-FFF2-40B4-BE49-F238E27FC236}">
                <a16:creationId xmlns:a16="http://schemas.microsoft.com/office/drawing/2014/main" id="{4D79CA89-B388-924C-8F15-6FE872FA6E6F}"/>
              </a:ext>
            </a:extLst>
          </p:cNvPr>
          <p:cNvCxnSpPr>
            <a:cxnSpLocks/>
            <a:stCxn id="103" idx="3"/>
          </p:cNvCxnSpPr>
          <p:nvPr/>
        </p:nvCxnSpPr>
        <p:spPr>
          <a:xfrm>
            <a:off x="5533617" y="2802019"/>
            <a:ext cx="1295675" cy="966080"/>
          </a:xfrm>
          <a:prstGeom prst="bentConnector3">
            <a:avLst>
              <a:gd name="adj1" fmla="val 50000"/>
            </a:avLst>
          </a:prstGeom>
          <a:ln w="19050">
            <a:solidFill>
              <a:srgbClr val="5C2D9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52">
            <a:extLst>
              <a:ext uri="{FF2B5EF4-FFF2-40B4-BE49-F238E27FC236}">
                <a16:creationId xmlns:a16="http://schemas.microsoft.com/office/drawing/2014/main" id="{70BBB927-7D8E-EB44-A840-DEC47BA195E4}"/>
              </a:ext>
            </a:extLst>
          </p:cNvPr>
          <p:cNvCxnSpPr>
            <a:cxnSpLocks/>
            <a:stCxn id="99" idx="3"/>
          </p:cNvCxnSpPr>
          <p:nvPr/>
        </p:nvCxnSpPr>
        <p:spPr>
          <a:xfrm flipV="1">
            <a:off x="5533617" y="3879317"/>
            <a:ext cx="1295675" cy="956549"/>
          </a:xfrm>
          <a:prstGeom prst="bentConnector3">
            <a:avLst>
              <a:gd name="adj1" fmla="val 50000"/>
            </a:avLst>
          </a:prstGeom>
          <a:ln w="19050">
            <a:solidFill>
              <a:srgbClr val="5C2D9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9BDD5DD-80E2-E943-908E-7A0B24F9E982}"/>
              </a:ext>
            </a:extLst>
          </p:cNvPr>
          <p:cNvCxnSpPr>
            <a:cxnSpLocks/>
          </p:cNvCxnSpPr>
          <p:nvPr/>
        </p:nvCxnSpPr>
        <p:spPr>
          <a:xfrm>
            <a:off x="9020361" y="3706918"/>
            <a:ext cx="1053830" cy="1614"/>
          </a:xfrm>
          <a:prstGeom prst="straightConnector1">
            <a:avLst/>
          </a:prstGeom>
          <a:noFill/>
          <a:ln w="25400" cap="flat" cmpd="sng" algn="ctr">
            <a:solidFill>
              <a:srgbClr val="00B050"/>
            </a:solidFill>
            <a:prstDash val="solid"/>
            <a:headEnd type="none" w="med" len="sm"/>
            <a:tailEnd type="triangle" w="med" len="sm"/>
          </a:ln>
          <a:effectLst/>
        </p:spPr>
      </p:cxnSp>
      <p:cxnSp>
        <p:nvCxnSpPr>
          <p:cNvPr id="119" name="Straight Arrow Connector 118">
            <a:extLst>
              <a:ext uri="{FF2B5EF4-FFF2-40B4-BE49-F238E27FC236}">
                <a16:creationId xmlns:a16="http://schemas.microsoft.com/office/drawing/2014/main" id="{4B9C3D5E-5023-6E4A-9CB8-FD59F8CA227F}"/>
              </a:ext>
            </a:extLst>
          </p:cNvPr>
          <p:cNvCxnSpPr>
            <a:cxnSpLocks/>
          </p:cNvCxnSpPr>
          <p:nvPr/>
        </p:nvCxnSpPr>
        <p:spPr>
          <a:xfrm>
            <a:off x="9020361" y="3907803"/>
            <a:ext cx="1053830" cy="0"/>
          </a:xfrm>
          <a:prstGeom prst="straightConnector1">
            <a:avLst/>
          </a:prstGeom>
          <a:noFill/>
          <a:ln w="25400" cap="flat" cmpd="sng" algn="ctr">
            <a:solidFill>
              <a:srgbClr val="D83B01"/>
            </a:solidFill>
            <a:prstDash val="solid"/>
            <a:headEnd type="none" w="med" len="sm"/>
            <a:tailEnd type="triangle" w="med" len="sm"/>
          </a:ln>
          <a:effectLst/>
        </p:spPr>
      </p:cxnSp>
      <p:sp>
        <p:nvSpPr>
          <p:cNvPr id="120" name="Cross 119">
            <a:extLst>
              <a:ext uri="{FF2B5EF4-FFF2-40B4-BE49-F238E27FC236}">
                <a16:creationId xmlns:a16="http://schemas.microsoft.com/office/drawing/2014/main" id="{26AC2C4A-1CB9-2943-9FD7-5D3868CAFA4C}"/>
              </a:ext>
            </a:extLst>
          </p:cNvPr>
          <p:cNvSpPr/>
          <p:nvPr/>
        </p:nvSpPr>
        <p:spPr>
          <a:xfrm rot="2700000">
            <a:off x="9414952" y="3775481"/>
            <a:ext cx="264643" cy="264643"/>
          </a:xfrm>
          <a:prstGeom prst="plus">
            <a:avLst>
              <a:gd name="adj" fmla="val 39815"/>
            </a:avLst>
          </a:prstGeom>
          <a:solidFill>
            <a:srgbClr val="C00000"/>
          </a:solidFill>
          <a:ln w="10795" cap="flat" cmpd="sng" algn="ctr">
            <a:noFill/>
            <a:prstDash val="solid"/>
          </a:ln>
          <a:effectLst/>
        </p:spPr>
        <p:txBody>
          <a:bodyPr rtlCol="0" anchor="ctr"/>
          <a:lstStyle/>
          <a:p>
            <a:pPr algn="ctr" defTabSz="914093">
              <a:defRPr/>
            </a:pPr>
            <a:endParaRPr lang="en-IE" sz="1799" kern="0">
              <a:solidFill>
                <a:srgbClr val="FFFFFF"/>
              </a:solidFill>
              <a:latin typeface="Segoe UI Semilight"/>
            </a:endParaRPr>
          </a:p>
        </p:txBody>
      </p:sp>
      <p:grpSp>
        <p:nvGrpSpPr>
          <p:cNvPr id="121" name="Group 120">
            <a:extLst>
              <a:ext uri="{FF2B5EF4-FFF2-40B4-BE49-F238E27FC236}">
                <a16:creationId xmlns:a16="http://schemas.microsoft.com/office/drawing/2014/main" id="{4047D048-7C0D-4540-B33E-9C479E409158}"/>
              </a:ext>
            </a:extLst>
          </p:cNvPr>
          <p:cNvGrpSpPr/>
          <p:nvPr/>
        </p:nvGrpSpPr>
        <p:grpSpPr>
          <a:xfrm>
            <a:off x="10302673" y="3337136"/>
            <a:ext cx="900579" cy="861926"/>
            <a:chOff x="7997429" y="912040"/>
            <a:chExt cx="1015942" cy="1015942"/>
          </a:xfrm>
        </p:grpSpPr>
        <p:sp>
          <p:nvSpPr>
            <p:cNvPr id="122" name="Oval 121">
              <a:extLst>
                <a:ext uri="{FF2B5EF4-FFF2-40B4-BE49-F238E27FC236}">
                  <a16:creationId xmlns:a16="http://schemas.microsoft.com/office/drawing/2014/main" id="{91755374-D9AA-3A4C-B895-B222585FC1C4}"/>
                </a:ext>
              </a:extLst>
            </p:cNvPr>
            <p:cNvSpPr/>
            <p:nvPr/>
          </p:nvSpPr>
          <p:spPr bwMode="auto">
            <a:xfrm>
              <a:off x="7997429" y="912040"/>
              <a:ext cx="1015942" cy="1015942"/>
            </a:xfrm>
            <a:prstGeom prst="ellipse">
              <a:avLst/>
            </a:prstGeom>
            <a:solidFill>
              <a:schemeClr val="bg1">
                <a:lumMod val="85000"/>
              </a:schemeClr>
            </a:solidFill>
            <a:ln w="28575">
              <a:solidFill>
                <a:schemeClr val="bg1">
                  <a:lumMod val="65000"/>
                </a:schemeClr>
              </a:solidFill>
              <a:prstDash val="solid"/>
            </a:ln>
          </p:spPr>
          <p:txBody>
            <a:bodyPr lIns="179238" tIns="143391" rIns="179238" bIns="143391" anchor="t" anchorCtr="0"/>
            <a:lstStyle/>
            <a:p>
              <a:pPr algn="ctr" defTabSz="931772">
                <a:defRPr/>
              </a:pPr>
              <a:endParaRPr lang="en-US" sz="1400" kern="0" err="1">
                <a:gradFill>
                  <a:gsLst>
                    <a:gs pos="1250">
                      <a:srgbClr val="353535"/>
                    </a:gs>
                    <a:gs pos="100000">
                      <a:srgbClr val="353535"/>
                    </a:gs>
                  </a:gsLst>
                  <a:lin ang="5400000" scaled="0"/>
                </a:gradFill>
                <a:latin typeface="Segoe UI"/>
                <a:ea typeface="MS PGothic" pitchFamily="34" charset="-128"/>
              </a:endParaRPr>
            </a:p>
          </p:txBody>
        </p:sp>
        <p:sp>
          <p:nvSpPr>
            <p:cNvPr id="123" name="globe_2">
              <a:extLst>
                <a:ext uri="{FF2B5EF4-FFF2-40B4-BE49-F238E27FC236}">
                  <a16:creationId xmlns:a16="http://schemas.microsoft.com/office/drawing/2014/main" id="{39807E50-98A2-E940-A3E8-5E5F24B48A56}"/>
                </a:ext>
              </a:extLst>
            </p:cNvPr>
            <p:cNvSpPr>
              <a:spLocks noChangeAspect="1" noEditPoints="1"/>
            </p:cNvSpPr>
            <p:nvPr/>
          </p:nvSpPr>
          <p:spPr bwMode="auto">
            <a:xfrm>
              <a:off x="8239017" y="1153628"/>
              <a:ext cx="532764" cy="5327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400">
                <a:gradFill>
                  <a:gsLst>
                    <a:gs pos="0">
                      <a:srgbClr val="505050"/>
                    </a:gs>
                    <a:gs pos="100000">
                      <a:srgbClr val="505050"/>
                    </a:gs>
                  </a:gsLst>
                </a:gradFill>
                <a:latin typeface="Segoe UI"/>
              </a:endParaRPr>
            </a:p>
          </p:txBody>
        </p:sp>
      </p:grpSp>
      <p:sp>
        <p:nvSpPr>
          <p:cNvPr id="124" name="Freeform: Shape 68">
            <a:extLst>
              <a:ext uri="{FF2B5EF4-FFF2-40B4-BE49-F238E27FC236}">
                <a16:creationId xmlns:a16="http://schemas.microsoft.com/office/drawing/2014/main" id="{3235C8AF-71C3-A049-B55E-C30E92C20165}"/>
              </a:ext>
            </a:extLst>
          </p:cNvPr>
          <p:cNvSpPr/>
          <p:nvPr/>
        </p:nvSpPr>
        <p:spPr bwMode="auto">
          <a:xfrm rot="16200000" flipV="1">
            <a:off x="8545361" y="796260"/>
            <a:ext cx="199050" cy="1696632"/>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bg1">
                <a:lumMod val="65000"/>
              </a:schemeClr>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defRPr/>
            </a:pPr>
            <a:endParaRPr lang="en-US" sz="1400">
              <a:solidFill>
                <a:srgbClr val="FFFFFF"/>
              </a:solidFill>
              <a:latin typeface="Segoe UI"/>
            </a:endParaRPr>
          </a:p>
        </p:txBody>
      </p:sp>
      <p:pic>
        <p:nvPicPr>
          <p:cNvPr id="125" name="Graphic 17" descr="Gears">
            <a:extLst>
              <a:ext uri="{FF2B5EF4-FFF2-40B4-BE49-F238E27FC236}">
                <a16:creationId xmlns:a16="http://schemas.microsoft.com/office/drawing/2014/main" id="{1D14F694-A215-BF48-8176-0779ADB5BD6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89397" y="1986830"/>
            <a:ext cx="667280" cy="667280"/>
          </a:xfrm>
          <a:prstGeom prst="rect">
            <a:avLst/>
          </a:prstGeom>
        </p:spPr>
      </p:pic>
      <p:pic>
        <p:nvPicPr>
          <p:cNvPr id="126" name="Graphic 43" descr="Monitor">
            <a:extLst>
              <a:ext uri="{FF2B5EF4-FFF2-40B4-BE49-F238E27FC236}">
                <a16:creationId xmlns:a16="http://schemas.microsoft.com/office/drawing/2014/main" id="{471A4CC8-B5C1-BF4E-9DE8-2DB2E862588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85557" y="887975"/>
            <a:ext cx="914162" cy="914162"/>
          </a:xfrm>
          <a:prstGeom prst="rect">
            <a:avLst/>
          </a:prstGeom>
        </p:spPr>
      </p:pic>
      <p:cxnSp>
        <p:nvCxnSpPr>
          <p:cNvPr id="127" name="Connector: Elbow 489">
            <a:extLst>
              <a:ext uri="{FF2B5EF4-FFF2-40B4-BE49-F238E27FC236}">
                <a16:creationId xmlns:a16="http://schemas.microsoft.com/office/drawing/2014/main" id="{8CD05541-103E-1749-A2F8-CB6D5AFF4153}"/>
              </a:ext>
            </a:extLst>
          </p:cNvPr>
          <p:cNvCxnSpPr>
            <a:cxnSpLocks/>
            <a:endCxn id="95" idx="0"/>
          </p:cNvCxnSpPr>
          <p:nvPr/>
        </p:nvCxnSpPr>
        <p:spPr>
          <a:xfrm rot="16200000" flipH="1">
            <a:off x="7155286" y="2252127"/>
            <a:ext cx="1335503" cy="160796"/>
          </a:xfrm>
          <a:prstGeom prst="bentConnector3">
            <a:avLst>
              <a:gd name="adj1" fmla="val 50000"/>
            </a:avLst>
          </a:prstGeom>
          <a:ln w="19050">
            <a:solidFill>
              <a:schemeClr val="accent1"/>
            </a:solidFill>
            <a:prstDash val="sysDash"/>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F6C7AFC2-8094-6049-B90C-82CFCF1EA3C3}"/>
              </a:ext>
            </a:extLst>
          </p:cNvPr>
          <p:cNvSpPr txBox="1"/>
          <p:nvPr/>
        </p:nvSpPr>
        <p:spPr>
          <a:xfrm>
            <a:off x="7048750" y="629510"/>
            <a:ext cx="1472200" cy="516930"/>
          </a:xfrm>
          <a:prstGeom prst="rect">
            <a:avLst/>
          </a:prstGeom>
          <a:noFill/>
        </p:spPr>
        <p:txBody>
          <a:bodyPr wrap="none" lIns="182832" tIns="146266" rIns="182832" bIns="146266" rtlCol="0">
            <a:spAutoFit/>
          </a:bodyPr>
          <a:lstStyle/>
          <a:p>
            <a:pPr defTabSz="914126">
              <a:lnSpc>
                <a:spcPct val="90000"/>
              </a:lnSpc>
              <a:spcAft>
                <a:spcPts val="600"/>
              </a:spcAft>
              <a:defRPr/>
            </a:pPr>
            <a:r>
              <a:rPr lang="en-US" sz="1600" dirty="0">
                <a:gradFill>
                  <a:gsLst>
                    <a:gs pos="2917">
                      <a:srgbClr val="2F2F2F"/>
                    </a:gs>
                    <a:gs pos="30000">
                      <a:srgbClr val="2F2F2F"/>
                    </a:gs>
                  </a:gsLst>
                  <a:lin ang="5400000" scaled="0"/>
                </a:gradFill>
                <a:latin typeface="Segoe UI"/>
              </a:rPr>
              <a:t>Azure Portal</a:t>
            </a:r>
          </a:p>
        </p:txBody>
      </p:sp>
      <p:sp>
        <p:nvSpPr>
          <p:cNvPr id="129" name="Freeform: Shape 68">
            <a:extLst>
              <a:ext uri="{FF2B5EF4-FFF2-40B4-BE49-F238E27FC236}">
                <a16:creationId xmlns:a16="http://schemas.microsoft.com/office/drawing/2014/main" id="{9F35A48C-1EE9-FA44-91AC-2F2BB0C79E0A}"/>
              </a:ext>
            </a:extLst>
          </p:cNvPr>
          <p:cNvSpPr/>
          <p:nvPr/>
        </p:nvSpPr>
        <p:spPr bwMode="auto">
          <a:xfrm rot="16200000" flipV="1">
            <a:off x="8269437" y="2111968"/>
            <a:ext cx="199050" cy="84788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bg1">
                <a:lumMod val="65000"/>
              </a:schemeClr>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defRPr/>
            </a:pPr>
            <a:endParaRPr lang="en-US" sz="1400">
              <a:solidFill>
                <a:srgbClr val="FFFFFF"/>
              </a:solidFill>
              <a:latin typeface="Segoe UI"/>
            </a:endParaRPr>
          </a:p>
        </p:txBody>
      </p:sp>
      <p:sp>
        <p:nvSpPr>
          <p:cNvPr id="130" name="Freeform: Shape 68">
            <a:extLst>
              <a:ext uri="{FF2B5EF4-FFF2-40B4-BE49-F238E27FC236}">
                <a16:creationId xmlns:a16="http://schemas.microsoft.com/office/drawing/2014/main" id="{1C3353A2-007B-A646-B063-11E65B35BB13}"/>
              </a:ext>
            </a:extLst>
          </p:cNvPr>
          <p:cNvSpPr/>
          <p:nvPr/>
        </p:nvSpPr>
        <p:spPr bwMode="auto">
          <a:xfrm flipV="1">
            <a:off x="9533683" y="4127635"/>
            <a:ext cx="199050" cy="1342514"/>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bg1">
                <a:lumMod val="65000"/>
              </a:schemeClr>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defRPr/>
            </a:pPr>
            <a:endParaRPr lang="en-US" sz="1400">
              <a:solidFill>
                <a:srgbClr val="FFFFFF"/>
              </a:solidFill>
              <a:latin typeface="Segoe UI"/>
            </a:endParaRPr>
          </a:p>
        </p:txBody>
      </p:sp>
      <p:sp>
        <p:nvSpPr>
          <p:cNvPr id="131" name="TextBox 130">
            <a:extLst>
              <a:ext uri="{FF2B5EF4-FFF2-40B4-BE49-F238E27FC236}">
                <a16:creationId xmlns:a16="http://schemas.microsoft.com/office/drawing/2014/main" id="{3EA36A39-C83A-6F49-9ABF-479A173B7F8A}"/>
              </a:ext>
            </a:extLst>
          </p:cNvPr>
          <p:cNvSpPr txBox="1"/>
          <p:nvPr/>
        </p:nvSpPr>
        <p:spPr>
          <a:xfrm>
            <a:off x="9491239" y="1513601"/>
            <a:ext cx="2465161" cy="489238"/>
          </a:xfrm>
          <a:prstGeom prst="rect">
            <a:avLst/>
          </a:prstGeom>
          <a:noFill/>
        </p:spPr>
        <p:txBody>
          <a:bodyPr wrap="none" lIns="182832" tIns="146266" rIns="182832" bIns="146266" rtlCol="0">
            <a:spAutoFit/>
          </a:bodyPr>
          <a:lstStyle/>
          <a:p>
            <a:pPr defTabSz="914126">
              <a:lnSpc>
                <a:spcPct val="90000"/>
              </a:lnSpc>
              <a:spcAft>
                <a:spcPts val="600"/>
              </a:spcAft>
              <a:defRPr/>
            </a:pPr>
            <a:r>
              <a:rPr lang="en-US" sz="1400" dirty="0">
                <a:gradFill>
                  <a:gsLst>
                    <a:gs pos="2917">
                      <a:srgbClr val="2F2F2F"/>
                    </a:gs>
                    <a:gs pos="30000">
                      <a:srgbClr val="2F2F2F"/>
                    </a:gs>
                  </a:gsLst>
                  <a:lin ang="5400000" scaled="0"/>
                </a:gradFill>
                <a:latin typeface="Segoe UI"/>
              </a:rPr>
              <a:t>L3-L7 Connectivity Policies</a:t>
            </a:r>
          </a:p>
        </p:txBody>
      </p:sp>
      <p:sp>
        <p:nvSpPr>
          <p:cNvPr id="132" name="TextBox 131">
            <a:extLst>
              <a:ext uri="{FF2B5EF4-FFF2-40B4-BE49-F238E27FC236}">
                <a16:creationId xmlns:a16="http://schemas.microsoft.com/office/drawing/2014/main" id="{D7BDF7F7-574F-7F44-A4BD-20D97622E90F}"/>
              </a:ext>
            </a:extLst>
          </p:cNvPr>
          <p:cNvSpPr txBox="1"/>
          <p:nvPr/>
        </p:nvSpPr>
        <p:spPr>
          <a:xfrm>
            <a:off x="8785072" y="2390815"/>
            <a:ext cx="1669253" cy="489238"/>
          </a:xfrm>
          <a:prstGeom prst="rect">
            <a:avLst/>
          </a:prstGeom>
          <a:noFill/>
        </p:spPr>
        <p:txBody>
          <a:bodyPr wrap="none" lIns="182832" tIns="146266" rIns="182832" bIns="146266" rtlCol="0">
            <a:spAutoFit/>
          </a:bodyPr>
          <a:lstStyle/>
          <a:p>
            <a:pPr defTabSz="914126">
              <a:lnSpc>
                <a:spcPct val="90000"/>
              </a:lnSpc>
              <a:spcAft>
                <a:spcPts val="600"/>
              </a:spcAft>
              <a:defRPr/>
            </a:pPr>
            <a:r>
              <a:rPr lang="en-US" sz="1400" dirty="0">
                <a:gradFill>
                  <a:gsLst>
                    <a:gs pos="2917">
                      <a:srgbClr val="2F2F2F"/>
                    </a:gs>
                    <a:gs pos="30000">
                      <a:srgbClr val="2F2F2F"/>
                    </a:gs>
                  </a:gsLst>
                  <a:lin ang="5400000" scaled="0"/>
                </a:gradFill>
                <a:latin typeface="Segoe UI"/>
              </a:rPr>
              <a:t>Effective Policies</a:t>
            </a:r>
          </a:p>
        </p:txBody>
      </p:sp>
      <p:sp>
        <p:nvSpPr>
          <p:cNvPr id="133" name="TextBox 132">
            <a:extLst>
              <a:ext uri="{FF2B5EF4-FFF2-40B4-BE49-F238E27FC236}">
                <a16:creationId xmlns:a16="http://schemas.microsoft.com/office/drawing/2014/main" id="{62870198-262E-474E-A3B2-4A85B2F7980B}"/>
              </a:ext>
            </a:extLst>
          </p:cNvPr>
          <p:cNvSpPr txBox="1"/>
          <p:nvPr/>
        </p:nvSpPr>
        <p:spPr>
          <a:xfrm>
            <a:off x="8010911" y="5502801"/>
            <a:ext cx="3555304" cy="489238"/>
          </a:xfrm>
          <a:prstGeom prst="rect">
            <a:avLst/>
          </a:prstGeom>
          <a:noFill/>
        </p:spPr>
        <p:txBody>
          <a:bodyPr wrap="none" lIns="182832" tIns="146266" rIns="182832" bIns="146266" rtlCol="0">
            <a:spAutoFit/>
          </a:bodyPr>
          <a:lstStyle/>
          <a:p>
            <a:pPr defTabSz="914126">
              <a:lnSpc>
                <a:spcPct val="90000"/>
              </a:lnSpc>
              <a:spcAft>
                <a:spcPts val="600"/>
              </a:spcAft>
              <a:defRPr/>
            </a:pPr>
            <a:r>
              <a:rPr lang="en-US" sz="1400" dirty="0">
                <a:gradFill>
                  <a:gsLst>
                    <a:gs pos="2917">
                      <a:srgbClr val="2F2F2F"/>
                    </a:gs>
                    <a:gs pos="30000">
                      <a:srgbClr val="2F2F2F"/>
                    </a:gs>
                  </a:gsLst>
                  <a:lin ang="5400000" scaled="0"/>
                </a:gradFill>
                <a:latin typeface="Segoe UI"/>
              </a:rPr>
              <a:t>Network and Application Traffic Filtering</a:t>
            </a:r>
          </a:p>
        </p:txBody>
      </p:sp>
      <p:sp>
        <p:nvSpPr>
          <p:cNvPr id="135" name="Text Placeholder 2">
            <a:extLst>
              <a:ext uri="{FF2B5EF4-FFF2-40B4-BE49-F238E27FC236}">
                <a16:creationId xmlns:a16="http://schemas.microsoft.com/office/drawing/2014/main" id="{F037A7EF-D93C-4254-9F61-0C5E27A0CDC8}"/>
              </a:ext>
            </a:extLst>
          </p:cNvPr>
          <p:cNvSpPr>
            <a:spLocks noGrp="1"/>
          </p:cNvSpPr>
          <p:nvPr>
            <p:ph type="body" sz="quarter" idx="11"/>
          </p:nvPr>
        </p:nvSpPr>
        <p:spPr>
          <a:xfrm>
            <a:off x="426312" y="6001087"/>
            <a:ext cx="3779261" cy="323165"/>
          </a:xfrm>
        </p:spPr>
        <p:txBody>
          <a:bodyPr/>
          <a:lstStyle/>
          <a:p>
            <a:r>
              <a:rPr lang="en-US" dirty="0">
                <a:solidFill>
                  <a:srgbClr val="505050"/>
                </a:solidFill>
                <a:hlinkClick r:id="rId14"/>
              </a:rPr>
              <a:t>https://aka.ms/vwanannouncement</a:t>
            </a:r>
            <a:endParaRPr lang="en-US" dirty="0">
              <a:solidFill>
                <a:srgbClr val="505050"/>
              </a:solidFill>
            </a:endParaRPr>
          </a:p>
        </p:txBody>
      </p:sp>
    </p:spTree>
    <p:extLst>
      <p:ext uri="{BB962C8B-B14F-4D97-AF65-F5344CB8AC3E}">
        <p14:creationId xmlns:p14="http://schemas.microsoft.com/office/powerpoint/2010/main" val="2488681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down)">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4"/>
                                        </p:tgtEl>
                                      </p:cBhvr>
                                    </p:animEffect>
                                    <p:set>
                                      <p:cBhvr>
                                        <p:cTn id="12" dur="1" fill="hold">
                                          <p:stCondLst>
                                            <p:cond delay="499"/>
                                          </p:stCondLst>
                                        </p:cTn>
                                        <p:tgtEl>
                                          <p:spTgt spid="124"/>
                                        </p:tgtEl>
                                        <p:attrNameLst>
                                          <p:attrName>style.visibility</p:attrName>
                                        </p:attrNameLst>
                                      </p:cBhvr>
                                      <p:to>
                                        <p:strVal val="hidden"/>
                                      </p:to>
                                    </p:set>
                                  </p:childTnLst>
                                </p:cTn>
                              </p:par>
                              <p:par>
                                <p:cTn id="13" presetID="22" presetClass="entr" presetSubtype="4" fill="hold" grpId="0" nodeType="with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wipe(down)">
                                      <p:cBhvr>
                                        <p:cTn id="15" dur="500"/>
                                        <p:tgtEl>
                                          <p:spTgt spid="1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29"/>
                                        </p:tgtEl>
                                      </p:cBhvr>
                                    </p:animEffect>
                                    <p:set>
                                      <p:cBhvr>
                                        <p:cTn id="20" dur="1" fill="hold">
                                          <p:stCondLst>
                                            <p:cond delay="499"/>
                                          </p:stCondLst>
                                        </p:cTn>
                                        <p:tgtEl>
                                          <p:spTgt spid="129"/>
                                        </p:tgtEl>
                                        <p:attrNameLst>
                                          <p:attrName>style.visibility</p:attrName>
                                        </p:attrNameLst>
                                      </p:cBhvr>
                                      <p:to>
                                        <p:strVal val="hidden"/>
                                      </p:to>
                                    </p:set>
                                  </p:childTnLst>
                                </p:cTn>
                              </p:par>
                              <p:par>
                                <p:cTn id="21" presetID="22" presetClass="entr" presetSubtype="4" fill="hold" grpId="0" nodeType="withEffect">
                                  <p:stCondLst>
                                    <p:cond delay="0"/>
                                  </p:stCondLst>
                                  <p:childTnLst>
                                    <p:set>
                                      <p:cBhvr>
                                        <p:cTn id="22" dur="1" fill="hold">
                                          <p:stCondLst>
                                            <p:cond delay="0"/>
                                          </p:stCondLst>
                                        </p:cTn>
                                        <p:tgtEl>
                                          <p:spTgt spid="130"/>
                                        </p:tgtEl>
                                        <p:attrNameLst>
                                          <p:attrName>style.visibility</p:attrName>
                                        </p:attrNameLst>
                                      </p:cBhvr>
                                      <p:to>
                                        <p:strVal val="visible"/>
                                      </p:to>
                                    </p:set>
                                    <p:animEffect transition="in" filter="wipe(down)">
                                      <p:cBhvr>
                                        <p:cTn id="23" dur="500"/>
                                        <p:tgtEl>
                                          <p:spTgt spid="13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30"/>
                                        </p:tgtEl>
                                      </p:cBhvr>
                                    </p:animEffect>
                                    <p:set>
                                      <p:cBhvr>
                                        <p:cTn id="28" dur="1" fill="hold">
                                          <p:stCondLst>
                                            <p:cond delay="499"/>
                                          </p:stCondLst>
                                        </p:cTn>
                                        <p:tgtEl>
                                          <p:spTgt spid="1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4" grpId="1" animBg="1"/>
      <p:bldP spid="129" grpId="0" animBg="1"/>
      <p:bldP spid="129" grpId="1" animBg="1"/>
      <p:bldP spid="130" grpId="0" animBg="1"/>
      <p:bldP spid="130"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4690" y="159878"/>
            <a:ext cx="11352214" cy="689111"/>
          </a:xfrm>
        </p:spPr>
        <p:txBody>
          <a:bodyPr vert="horz" lIns="320040" tIns="152357" rIns="53325" bIns="53325" rtlCol="0" anchor="ctr">
            <a:normAutofit fontScale="90000"/>
          </a:bodyPr>
          <a:lstStyle/>
          <a:p>
            <a:r>
              <a:rPr lang="en-US" dirty="0"/>
              <a:t>Azure Load Balancer Hierarchy</a:t>
            </a:r>
          </a:p>
        </p:txBody>
      </p:sp>
      <p:graphicFrame>
        <p:nvGraphicFramePr>
          <p:cNvPr id="108" name="Table 107"/>
          <p:cNvGraphicFramePr>
            <a:graphicFrameLocks noGrp="1"/>
          </p:cNvGraphicFramePr>
          <p:nvPr>
            <p:extLst/>
          </p:nvPr>
        </p:nvGraphicFramePr>
        <p:xfrm>
          <a:off x="165112" y="1428338"/>
          <a:ext cx="5257157" cy="5216566"/>
        </p:xfrm>
        <a:graphic>
          <a:graphicData uri="http://schemas.openxmlformats.org/drawingml/2006/table">
            <a:tbl>
              <a:tblPr firstRow="1" bandRow="1">
                <a:tableStyleId>{72833802-FEF1-4C79-8D5D-14CF1EAF98D9}</a:tableStyleId>
              </a:tblPr>
              <a:tblGrid>
                <a:gridCol w="1377997">
                  <a:extLst>
                    <a:ext uri="{9D8B030D-6E8A-4147-A177-3AD203B41FA5}">
                      <a16:colId xmlns:a16="http://schemas.microsoft.com/office/drawing/2014/main" val="20000"/>
                    </a:ext>
                  </a:extLst>
                </a:gridCol>
                <a:gridCol w="1685133">
                  <a:extLst>
                    <a:ext uri="{9D8B030D-6E8A-4147-A177-3AD203B41FA5}">
                      <a16:colId xmlns:a16="http://schemas.microsoft.com/office/drawing/2014/main" val="20001"/>
                    </a:ext>
                  </a:extLst>
                </a:gridCol>
                <a:gridCol w="2194027">
                  <a:extLst>
                    <a:ext uri="{9D8B030D-6E8A-4147-A177-3AD203B41FA5}">
                      <a16:colId xmlns:a16="http://schemas.microsoft.com/office/drawing/2014/main" val="20002"/>
                    </a:ext>
                  </a:extLst>
                </a:gridCol>
              </a:tblGrid>
              <a:tr h="985404">
                <a:tc>
                  <a:txBody>
                    <a:bodyPr/>
                    <a:lstStyle/>
                    <a:p>
                      <a:pPr algn="ctr"/>
                      <a:r>
                        <a:rPr lang="en-US" sz="2400" u="none">
                          <a:effectLst>
                            <a:outerShdw blurRad="38100" dist="38100" dir="2700000" algn="tl">
                              <a:srgbClr val="000000">
                                <a:alpha val="43137"/>
                              </a:srgbClr>
                            </a:outerShdw>
                          </a:effectLst>
                        </a:rPr>
                        <a:t>Azure</a:t>
                      </a:r>
                      <a:r>
                        <a:rPr lang="en-US" sz="2400" u="none" baseline="0">
                          <a:effectLst>
                            <a:outerShdw blurRad="38100" dist="38100" dir="2700000" algn="tl">
                              <a:srgbClr val="000000">
                                <a:alpha val="43137"/>
                              </a:srgbClr>
                            </a:outerShdw>
                          </a:effectLst>
                        </a:rPr>
                        <a:t> Service</a:t>
                      </a:r>
                      <a:endParaRPr lang="en-US" sz="2400" u="none" dirty="0">
                        <a:effectLst>
                          <a:outerShdw blurRad="38100" dist="38100" dir="2700000" algn="tl">
                            <a:srgbClr val="000000">
                              <a:alpha val="43137"/>
                            </a:srgbClr>
                          </a:outerShdw>
                        </a:effectLst>
                      </a:endParaRPr>
                    </a:p>
                  </a:txBody>
                  <a:tcPr marL="91377" marR="91377" marT="45688" marB="45688" anchor="ctr"/>
                </a:tc>
                <a:tc>
                  <a:txBody>
                    <a:bodyPr/>
                    <a:lstStyle/>
                    <a:p>
                      <a:pPr algn="ctr"/>
                      <a:r>
                        <a:rPr lang="en-US" sz="2400" u="none" dirty="0">
                          <a:effectLst>
                            <a:outerShdw blurRad="38100" dist="38100" dir="2700000" algn="tl">
                              <a:srgbClr val="000000">
                                <a:alpha val="43137"/>
                              </a:srgbClr>
                            </a:outerShdw>
                          </a:effectLst>
                        </a:rPr>
                        <a:t>What</a:t>
                      </a:r>
                    </a:p>
                  </a:txBody>
                  <a:tcPr marL="91377" marR="91377" marT="45688" marB="45688" anchor="ctr"/>
                </a:tc>
                <a:tc>
                  <a:txBody>
                    <a:bodyPr/>
                    <a:lstStyle/>
                    <a:p>
                      <a:pPr algn="ctr"/>
                      <a:r>
                        <a:rPr lang="en-US" sz="2400" u="none">
                          <a:effectLst>
                            <a:outerShdw blurRad="38100" dist="38100" dir="2700000" algn="tl">
                              <a:srgbClr val="000000">
                                <a:alpha val="43137"/>
                              </a:srgbClr>
                            </a:outerShdw>
                          </a:effectLst>
                        </a:rPr>
                        <a:t>Example</a:t>
                      </a:r>
                      <a:endParaRPr lang="en-US" sz="2400" u="none" dirty="0">
                        <a:effectLst>
                          <a:outerShdw blurRad="38100" dist="38100" dir="2700000" algn="tl">
                            <a:srgbClr val="000000">
                              <a:alpha val="43137"/>
                            </a:srgbClr>
                          </a:outerShdw>
                        </a:effectLst>
                      </a:endParaRPr>
                    </a:p>
                  </a:txBody>
                  <a:tcPr marL="91377" marR="91377" marT="45688" marB="45688" anchor="ctr"/>
                </a:tc>
                <a:extLst>
                  <a:ext uri="{0D108BD9-81ED-4DB2-BD59-A6C34878D82A}">
                    <a16:rowId xmlns:a16="http://schemas.microsoft.com/office/drawing/2014/main" val="10000"/>
                  </a:ext>
                </a:extLst>
              </a:tr>
              <a:tr h="1198144">
                <a:tc>
                  <a:txBody>
                    <a:bodyPr/>
                    <a:lstStyle/>
                    <a:p>
                      <a:r>
                        <a:rPr lang="en-US" sz="1800" dirty="0"/>
                        <a:t>Traffic Manager</a:t>
                      </a:r>
                      <a:endParaRPr lang="en-US" sz="1800" dirty="0">
                        <a:solidFill>
                          <a:srgbClr val="000000"/>
                        </a:solidFill>
                      </a:endParaRPr>
                    </a:p>
                  </a:txBody>
                  <a:tcPr marL="91377" marR="91377" marT="45688" marB="45688" anchor="ctr"/>
                </a:tc>
                <a:tc>
                  <a:txBody>
                    <a:bodyPr/>
                    <a:lstStyle/>
                    <a:p>
                      <a:r>
                        <a:rPr lang="en-US" sz="1800" dirty="0"/>
                        <a:t>Cross</a:t>
                      </a:r>
                      <a:r>
                        <a:rPr lang="en-US" sz="1800" baseline="0" dirty="0"/>
                        <a:t>-region redirection &amp; availability </a:t>
                      </a:r>
                      <a:endParaRPr lang="en-US" sz="1800" dirty="0">
                        <a:solidFill>
                          <a:srgbClr val="000000"/>
                        </a:solidFill>
                      </a:endParaRPr>
                    </a:p>
                  </a:txBody>
                  <a:tcPr marL="91377" marR="91377" marT="45688" marB="45688" anchor="ctr"/>
                </a:tc>
                <a:tc>
                  <a:txBody>
                    <a:bodyPr/>
                    <a:lstStyle/>
                    <a:p>
                      <a:r>
                        <a:rPr lang="en-US" sz="1800" dirty="0"/>
                        <a:t>http://news.com</a:t>
                      </a:r>
                      <a:br>
                        <a:rPr lang="en-US" sz="1800" dirty="0"/>
                      </a:br>
                      <a:r>
                        <a:rPr lang="en-US" sz="1800" dirty="0">
                          <a:sym typeface="Wingdings" panose="05000000000000000000" pitchFamily="2" charset="2"/>
                        </a:rPr>
                        <a:t> apac.news.com</a:t>
                      </a:r>
                      <a:br>
                        <a:rPr lang="en-US" sz="1800" dirty="0">
                          <a:sym typeface="Wingdings" panose="05000000000000000000" pitchFamily="2" charset="2"/>
                        </a:rPr>
                      </a:br>
                      <a:r>
                        <a:rPr lang="en-US" sz="1800" dirty="0">
                          <a:sym typeface="Wingdings" panose="05000000000000000000" pitchFamily="2" charset="2"/>
                        </a:rPr>
                        <a:t> emea.news.com</a:t>
                      </a:r>
                      <a:br>
                        <a:rPr lang="en-US" sz="1800" dirty="0">
                          <a:sym typeface="Wingdings" panose="05000000000000000000" pitchFamily="2" charset="2"/>
                        </a:rPr>
                      </a:br>
                      <a:r>
                        <a:rPr lang="en-US" sz="1800" dirty="0">
                          <a:sym typeface="Wingdings" panose="05000000000000000000" pitchFamily="2" charset="2"/>
                        </a:rPr>
                        <a:t> us.news.com</a:t>
                      </a:r>
                      <a:endParaRPr lang="en-US" sz="1800" dirty="0">
                        <a:solidFill>
                          <a:srgbClr val="000000"/>
                        </a:solidFill>
                        <a:sym typeface="Wingdings" panose="05000000000000000000" pitchFamily="2" charset="2"/>
                      </a:endParaRPr>
                    </a:p>
                  </a:txBody>
                  <a:tcPr marL="91377" marR="91377" marT="45688" marB="45688" anchor="ctr"/>
                </a:tc>
                <a:extLst>
                  <a:ext uri="{0D108BD9-81ED-4DB2-BD59-A6C34878D82A}">
                    <a16:rowId xmlns:a16="http://schemas.microsoft.com/office/drawing/2014/main" val="10001"/>
                  </a:ext>
                </a:extLst>
              </a:tr>
              <a:tr h="1106112">
                <a:tc>
                  <a:txBody>
                    <a:bodyPr/>
                    <a:lstStyle/>
                    <a:p>
                      <a:r>
                        <a:rPr lang="en-US" sz="1800" dirty="0"/>
                        <a:t>Azure Load Balancer</a:t>
                      </a:r>
                      <a:endParaRPr lang="en-US" sz="1800" dirty="0">
                        <a:solidFill>
                          <a:srgbClr val="000000"/>
                        </a:solidFill>
                      </a:endParaRPr>
                    </a:p>
                  </a:txBody>
                  <a:tcPr marL="91377" marR="91377" marT="45688" marB="45688" anchor="ctr"/>
                </a:tc>
                <a:tc>
                  <a:txBody>
                    <a:bodyPr/>
                    <a:lstStyle/>
                    <a:p>
                      <a:r>
                        <a:rPr lang="en-US" sz="1800" dirty="0"/>
                        <a:t>In-region</a:t>
                      </a:r>
                      <a:r>
                        <a:rPr lang="en-US" sz="1800" baseline="0" dirty="0"/>
                        <a:t> scalability &amp; availability</a:t>
                      </a:r>
                      <a:endParaRPr lang="en-US" sz="1800" dirty="0">
                        <a:solidFill>
                          <a:srgbClr val="000000"/>
                        </a:solidFill>
                      </a:endParaRPr>
                    </a:p>
                  </a:txBody>
                  <a:tcPr marL="91377" marR="91377" marT="45688" marB="45688" anchor="ctr"/>
                </a:tc>
                <a:tc>
                  <a:txBody>
                    <a:bodyPr/>
                    <a:lstStyle/>
                    <a:p>
                      <a:r>
                        <a:rPr lang="en-US" sz="1800" dirty="0"/>
                        <a:t>emea.news.com</a:t>
                      </a:r>
                    </a:p>
                    <a:p>
                      <a:pPr marL="285750" indent="-285750">
                        <a:buFont typeface="Wingdings" panose="05000000000000000000" pitchFamily="2" charset="2"/>
                        <a:buChar char="è"/>
                      </a:pPr>
                      <a:r>
                        <a:rPr lang="en-US" sz="1600" dirty="0">
                          <a:sym typeface="Wingdings" panose="05000000000000000000" pitchFamily="2" charset="2"/>
                        </a:rPr>
                        <a:t>AppGw1</a:t>
                      </a:r>
                    </a:p>
                    <a:p>
                      <a:pPr marL="285750" indent="-285750">
                        <a:buFont typeface="Wingdings" panose="05000000000000000000" pitchFamily="2" charset="2"/>
                        <a:buChar char="è"/>
                      </a:pPr>
                      <a:r>
                        <a:rPr lang="en-US" sz="1600" dirty="0">
                          <a:sym typeface="Wingdings" panose="05000000000000000000" pitchFamily="2" charset="2"/>
                        </a:rPr>
                        <a:t>AppGw2</a:t>
                      </a:r>
                    </a:p>
                    <a:p>
                      <a:pPr marL="285750" indent="-285750">
                        <a:buFont typeface="Wingdings" panose="05000000000000000000" pitchFamily="2" charset="2"/>
                        <a:buChar char="è"/>
                      </a:pPr>
                      <a:r>
                        <a:rPr lang="en-US" sz="1600" dirty="0">
                          <a:sym typeface="Wingdings" panose="05000000000000000000" pitchFamily="2" charset="2"/>
                        </a:rPr>
                        <a:t>AppGw2</a:t>
                      </a:r>
                      <a:endParaRPr lang="en-US" sz="1600" dirty="0">
                        <a:solidFill>
                          <a:srgbClr val="000000"/>
                        </a:solidFill>
                        <a:sym typeface="Wingdings" panose="05000000000000000000" pitchFamily="2" charset="2"/>
                      </a:endParaRPr>
                    </a:p>
                  </a:txBody>
                  <a:tcPr marL="91377" marR="91377" marT="45688" marB="45688" anchor="ctr"/>
                </a:tc>
                <a:extLst>
                  <a:ext uri="{0D108BD9-81ED-4DB2-BD59-A6C34878D82A}">
                    <a16:rowId xmlns:a16="http://schemas.microsoft.com/office/drawing/2014/main" val="10002"/>
                  </a:ext>
                </a:extLst>
              </a:tr>
              <a:tr h="1255920">
                <a:tc>
                  <a:txBody>
                    <a:bodyPr/>
                    <a:lstStyle/>
                    <a:p>
                      <a:r>
                        <a:rPr lang="en-US" sz="1800" dirty="0"/>
                        <a:t>Azure Application Gateway</a:t>
                      </a:r>
                      <a:endParaRPr lang="en-US" sz="1800" dirty="0">
                        <a:solidFill>
                          <a:srgbClr val="000000"/>
                        </a:solidFill>
                      </a:endParaRPr>
                    </a:p>
                  </a:txBody>
                  <a:tcPr marL="91377" marR="91377" marT="45688" marB="45688" anchor="ctr"/>
                </a:tc>
                <a:tc>
                  <a:txBody>
                    <a:bodyPr/>
                    <a:lstStyle/>
                    <a:p>
                      <a:r>
                        <a:rPr lang="en-US" sz="1800" dirty="0"/>
                        <a:t>URL/content-based</a:t>
                      </a:r>
                      <a:r>
                        <a:rPr lang="en-US" sz="1800" baseline="0" dirty="0"/>
                        <a:t> routing &amp; load balancing</a:t>
                      </a:r>
                      <a:endParaRPr lang="en-US" sz="1800" dirty="0">
                        <a:solidFill>
                          <a:srgbClr val="000000"/>
                        </a:solidFill>
                      </a:endParaRPr>
                    </a:p>
                  </a:txBody>
                  <a:tcPr marL="91377" marR="91377" marT="45688" marB="45688" anchor="ctr"/>
                </a:tc>
                <a:tc>
                  <a:txBody>
                    <a:bodyPr/>
                    <a:lstStyle/>
                    <a:p>
                      <a:r>
                        <a:rPr lang="en-US" sz="1800" dirty="0"/>
                        <a:t>news.com/</a:t>
                      </a:r>
                      <a:r>
                        <a:rPr lang="en-US" sz="1800" dirty="0" err="1"/>
                        <a:t>topnews</a:t>
                      </a:r>
                      <a:endParaRPr lang="en-US" sz="1800" dirty="0"/>
                    </a:p>
                    <a:p>
                      <a:r>
                        <a:rPr lang="en-US" sz="1800" dirty="0"/>
                        <a:t>news.com/sports</a:t>
                      </a:r>
                    </a:p>
                    <a:p>
                      <a:r>
                        <a:rPr lang="en-US" sz="1800" dirty="0"/>
                        <a:t>news.com/images</a:t>
                      </a:r>
                      <a:endParaRPr lang="en-US" sz="1800" dirty="0">
                        <a:solidFill>
                          <a:srgbClr val="000000"/>
                        </a:solidFill>
                      </a:endParaRPr>
                    </a:p>
                  </a:txBody>
                  <a:tcPr marL="91377" marR="91377" marT="45688" marB="45688" anchor="ctr"/>
                </a:tc>
                <a:extLst>
                  <a:ext uri="{0D108BD9-81ED-4DB2-BD59-A6C34878D82A}">
                    <a16:rowId xmlns:a16="http://schemas.microsoft.com/office/drawing/2014/main" val="10003"/>
                  </a:ext>
                </a:extLst>
              </a:tr>
              <a:tr h="670986">
                <a:tc>
                  <a:txBody>
                    <a:bodyPr/>
                    <a:lstStyle/>
                    <a:p>
                      <a:r>
                        <a:rPr lang="en-US" sz="1800" dirty="0"/>
                        <a:t>VMs</a:t>
                      </a:r>
                      <a:endParaRPr lang="en-US" sz="1800" dirty="0">
                        <a:solidFill>
                          <a:srgbClr val="000000"/>
                        </a:solidFill>
                      </a:endParaRPr>
                    </a:p>
                  </a:txBody>
                  <a:tcPr marL="91377" marR="91377" marT="45688" marB="45688" anchor="ctr"/>
                </a:tc>
                <a:tc>
                  <a:txBody>
                    <a:bodyPr/>
                    <a:lstStyle/>
                    <a:p>
                      <a:r>
                        <a:rPr lang="en-US" sz="1800" dirty="0"/>
                        <a:t>Web Servers</a:t>
                      </a:r>
                      <a:endParaRPr lang="en-US" sz="1800" dirty="0">
                        <a:solidFill>
                          <a:srgbClr val="000000"/>
                        </a:solidFill>
                      </a:endParaRPr>
                    </a:p>
                  </a:txBody>
                  <a:tcPr marL="91377" marR="91377" marT="45688" marB="45688" anchor="ctr"/>
                </a:tc>
                <a:tc>
                  <a:txBody>
                    <a:bodyPr/>
                    <a:lstStyle/>
                    <a:p>
                      <a:r>
                        <a:rPr lang="en-US" sz="1800" dirty="0"/>
                        <a:t>IIS,</a:t>
                      </a:r>
                      <a:r>
                        <a:rPr lang="en-US" sz="1800" baseline="0" dirty="0"/>
                        <a:t> Apache, Tomcat</a:t>
                      </a:r>
                      <a:endParaRPr lang="en-US" sz="1800" dirty="0">
                        <a:solidFill>
                          <a:srgbClr val="000000"/>
                        </a:solidFill>
                      </a:endParaRPr>
                    </a:p>
                  </a:txBody>
                  <a:tcPr marL="91377" marR="91377" marT="45688" marB="45688" anchor="ctr"/>
                </a:tc>
                <a:extLst>
                  <a:ext uri="{0D108BD9-81ED-4DB2-BD59-A6C34878D82A}">
                    <a16:rowId xmlns:a16="http://schemas.microsoft.com/office/drawing/2014/main" val="10004"/>
                  </a:ext>
                </a:extLst>
              </a:tr>
            </a:tbl>
          </a:graphicData>
        </a:graphic>
      </p:graphicFrame>
      <p:grpSp>
        <p:nvGrpSpPr>
          <p:cNvPr id="40" name="Group 39"/>
          <p:cNvGrpSpPr/>
          <p:nvPr/>
        </p:nvGrpSpPr>
        <p:grpSpPr>
          <a:xfrm>
            <a:off x="5870365" y="969026"/>
            <a:ext cx="6422704" cy="4987081"/>
            <a:chOff x="5761038" y="1212850"/>
            <a:chExt cx="6218237" cy="4741721"/>
          </a:xfrm>
        </p:grpSpPr>
        <p:cxnSp>
          <p:nvCxnSpPr>
            <p:cNvPr id="41" name="Straight Arrow Connector 40"/>
            <p:cNvCxnSpPr/>
            <p:nvPr/>
          </p:nvCxnSpPr>
          <p:spPr>
            <a:xfrm flipH="1">
              <a:off x="7750969" y="2916455"/>
              <a:ext cx="1119189" cy="424439"/>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8870156" y="2916455"/>
              <a:ext cx="1119189" cy="424439"/>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870157" y="2125663"/>
              <a:ext cx="0" cy="473158"/>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5761038" y="2668566"/>
              <a:ext cx="6218237" cy="423765"/>
            </a:xfrm>
            <a:prstGeom prst="rect">
              <a:avLst/>
            </a:prstGeom>
            <a:solidFill>
              <a:schemeClr val="accent2"/>
            </a:solidFill>
            <a:ln>
              <a:noFill/>
            </a:ln>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kern="0">
                  <a:gradFill>
                    <a:gsLst>
                      <a:gs pos="5439">
                        <a:schemeClr val="bg1"/>
                      </a:gs>
                      <a:gs pos="21000">
                        <a:schemeClr val="bg1"/>
                      </a:gs>
                    </a:gsLst>
                    <a:lin ang="5400000" scaled="0"/>
                  </a:gradFill>
                  <a:ea typeface="Segoe UI" pitchFamily="34" charset="0"/>
                  <a:cs typeface="Segoe UI Semibold" panose="020B0702040204020203" pitchFamily="34" charset="0"/>
                </a:rPr>
                <a:t>Azure traffic manager (DNS Load B</a:t>
              </a:r>
              <a:r>
                <a:rPr lang="en-US" sz="1960" kern="0" err="1">
                  <a:gradFill>
                    <a:gsLst>
                      <a:gs pos="5439">
                        <a:schemeClr val="bg1"/>
                      </a:gs>
                      <a:gs pos="21000">
                        <a:schemeClr val="bg1"/>
                      </a:gs>
                    </a:gsLst>
                    <a:lin ang="5400000" scaled="0"/>
                  </a:gradFill>
                  <a:ea typeface="Segoe UI" pitchFamily="34" charset="0"/>
                  <a:cs typeface="Segoe UI Semibold" panose="020B0702040204020203" pitchFamily="34" charset="0"/>
                </a:rPr>
                <a:t>alancer</a:t>
              </a:r>
              <a:r>
                <a:rPr lang="en-US" sz="1960" kern="0">
                  <a:gradFill>
                    <a:gsLst>
                      <a:gs pos="5439">
                        <a:schemeClr val="bg1"/>
                      </a:gs>
                      <a:gs pos="21000">
                        <a:schemeClr val="bg1"/>
                      </a:gs>
                    </a:gsLst>
                    <a:lin ang="5400000" scaled="0"/>
                  </a:gradFill>
                  <a:ea typeface="Segoe UI" pitchFamily="34" charset="0"/>
                  <a:cs typeface="Segoe UI Semibold" panose="020B0702040204020203" pitchFamily="34" charset="0"/>
                </a:rPr>
                <a:t>)</a:t>
              </a:r>
            </a:p>
          </p:txBody>
        </p:sp>
        <p:grpSp>
          <p:nvGrpSpPr>
            <p:cNvPr id="53" name="Group 52"/>
            <p:cNvGrpSpPr/>
            <p:nvPr/>
          </p:nvGrpSpPr>
          <p:grpSpPr>
            <a:xfrm>
              <a:off x="8351184" y="1212850"/>
              <a:ext cx="1037944" cy="1037943"/>
              <a:chOff x="8797942" y="1238250"/>
              <a:chExt cx="1037944" cy="1037943"/>
            </a:xfrm>
          </p:grpSpPr>
          <p:sp>
            <p:nvSpPr>
              <p:cNvPr id="103" name="Oval 102"/>
              <p:cNvSpPr/>
              <p:nvPr/>
            </p:nvSpPr>
            <p:spPr bwMode="auto">
              <a:xfrm>
                <a:off x="8797942" y="1238250"/>
                <a:ext cx="1037944" cy="1037943"/>
              </a:xfrm>
              <a:prstGeom prst="ellipse">
                <a:avLst/>
              </a:prstGeom>
              <a:solidFill>
                <a:srgbClr val="002050"/>
              </a:solidFill>
              <a:ln w="57150"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defTabSz="895736" fontAlgn="base">
                  <a:lnSpc>
                    <a:spcPct val="90000"/>
                  </a:lnSpc>
                  <a:spcBef>
                    <a:spcPct val="0"/>
                  </a:spcBef>
                  <a:spcAft>
                    <a:spcPct val="0"/>
                  </a:spcAft>
                  <a:defRPr/>
                </a:pPr>
                <a:endParaRPr lang="en-US" sz="2352" kern="0" spc="-49">
                  <a:gradFill>
                    <a:gsLst>
                      <a:gs pos="36283">
                        <a:srgbClr val="505050"/>
                      </a:gs>
                      <a:gs pos="28000">
                        <a:srgbClr val="505050"/>
                      </a:gs>
                    </a:gsLst>
                    <a:lin ang="5400000" scaled="0"/>
                  </a:gradFill>
                  <a:latin typeface="Calibri"/>
                </a:endParaRPr>
              </a:p>
            </p:txBody>
          </p:sp>
          <p:sp>
            <p:nvSpPr>
              <p:cNvPr id="104" name="Freeform 103"/>
              <p:cNvSpPr>
                <a:spLocks noChangeAspect="1" noEditPoints="1"/>
              </p:cNvSpPr>
              <p:nvPr/>
            </p:nvSpPr>
            <p:spPr bwMode="auto">
              <a:xfrm>
                <a:off x="8921582" y="1460305"/>
                <a:ext cx="790664" cy="593832"/>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F8F8F8"/>
              </a:solidFill>
              <a:ln>
                <a:noFill/>
              </a:ln>
              <a:extLst/>
            </p:spPr>
            <p:txBody>
              <a:bodyPr vert="horz" wrap="square" lIns="89606" tIns="44803" rIns="89606" bIns="44803" numCol="1" anchor="t" anchorCtr="0" compatLnSpc="1">
                <a:prstTxWarp prst="textNoShape">
                  <a:avLst/>
                </a:prstTxWarp>
              </a:bodyPr>
              <a:lstStyle/>
              <a:p>
                <a:pPr defTabSz="913771">
                  <a:defRPr/>
                </a:pPr>
                <a:endParaRPr lang="en-US" sz="1764" kern="0">
                  <a:solidFill>
                    <a:srgbClr val="00188F"/>
                  </a:solidFill>
                  <a:latin typeface="Calibri"/>
                </a:endParaRPr>
              </a:p>
            </p:txBody>
          </p:sp>
        </p:grpSp>
        <p:sp>
          <p:nvSpPr>
            <p:cNvPr id="54" name="TextBox 53"/>
            <p:cNvSpPr txBox="1"/>
            <p:nvPr/>
          </p:nvSpPr>
          <p:spPr>
            <a:xfrm>
              <a:off x="9389129" y="1492984"/>
              <a:ext cx="1802746" cy="477673"/>
            </a:xfrm>
            <a:prstGeom prst="rect">
              <a:avLst/>
            </a:prstGeom>
            <a:noFill/>
          </p:spPr>
          <p:txBody>
            <a:bodyPr wrap="square" lIns="89619" tIns="143370" rIns="179213" bIns="143370" rtlCol="0" anchor="ctr">
              <a:spAutoFit/>
            </a:bodyPr>
            <a:lstStyle/>
            <a:p>
              <a:pPr defTabSz="822376" fontAlgn="base">
                <a:lnSpc>
                  <a:spcPct val="90000"/>
                </a:lnSpc>
                <a:spcBef>
                  <a:spcPct val="0"/>
                </a:spcBef>
                <a:spcAft>
                  <a:spcPts val="2352"/>
                </a:spcAft>
                <a:defRPr/>
              </a:pPr>
              <a:r>
                <a:rPr lang="en-US" sz="1568" kern="0">
                  <a:gradFill>
                    <a:gsLst>
                      <a:gs pos="0">
                        <a:schemeClr val="tx1">
                          <a:lumMod val="50000"/>
                        </a:schemeClr>
                      </a:gs>
                      <a:gs pos="100000">
                        <a:schemeClr val="tx1">
                          <a:lumMod val="50000"/>
                        </a:schemeClr>
                      </a:gs>
                    </a:gsLst>
                    <a:lin ang="5400000" scaled="0"/>
                  </a:gradFill>
                  <a:ea typeface="Segoe UI" pitchFamily="34" charset="0"/>
                  <a:cs typeface="Segoe UI Light" panose="020B0502040204020203" pitchFamily="34" charset="0"/>
                </a:rPr>
                <a:t>Internet</a:t>
              </a:r>
            </a:p>
          </p:txBody>
        </p:sp>
        <p:grpSp>
          <p:nvGrpSpPr>
            <p:cNvPr id="59" name="Group 58"/>
            <p:cNvGrpSpPr/>
            <p:nvPr/>
          </p:nvGrpSpPr>
          <p:grpSpPr>
            <a:xfrm>
              <a:off x="5761038" y="4411662"/>
              <a:ext cx="3017520" cy="632659"/>
              <a:chOff x="5761038" y="4411662"/>
              <a:chExt cx="3017520" cy="632659"/>
            </a:xfrm>
            <a:solidFill>
              <a:schemeClr val="accent6"/>
            </a:solidFill>
          </p:grpSpPr>
          <p:sp>
            <p:nvSpPr>
              <p:cNvPr id="100" name="Rectangle 99"/>
              <p:cNvSpPr/>
              <p:nvPr/>
            </p:nvSpPr>
            <p:spPr bwMode="auto">
              <a:xfrm>
                <a:off x="5761038" y="4413394"/>
                <a:ext cx="960120" cy="630927"/>
              </a:xfrm>
              <a:prstGeom prst="rect">
                <a:avLst/>
              </a:prstGeom>
              <a:grpFill/>
              <a:ln>
                <a:noFill/>
              </a:ln>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176" b="1" kern="0">
                    <a:gradFill>
                      <a:gsLst>
                        <a:gs pos="5439">
                          <a:schemeClr val="tx1">
                            <a:lumMod val="50000"/>
                          </a:schemeClr>
                        </a:gs>
                        <a:gs pos="21000">
                          <a:schemeClr val="tx1">
                            <a:lumMod val="50000"/>
                          </a:schemeClr>
                        </a:gs>
                      </a:gsLst>
                      <a:lin ang="5400000" scaled="0"/>
                    </a:gradFill>
                    <a:ea typeface="Segoe UI" pitchFamily="34" charset="0"/>
                    <a:cs typeface="Segoe UI Semibold" panose="020B0702040204020203" pitchFamily="34" charset="0"/>
                  </a:rPr>
                  <a:t>Application</a:t>
                </a:r>
              </a:p>
              <a:p>
                <a:pPr algn="ctr" defTabSz="913916" fontAlgn="base">
                  <a:lnSpc>
                    <a:spcPct val="90000"/>
                  </a:lnSpc>
                  <a:spcBef>
                    <a:spcPct val="0"/>
                  </a:spcBef>
                  <a:spcAft>
                    <a:spcPct val="0"/>
                  </a:spcAft>
                  <a:defRPr/>
                </a:pPr>
                <a:r>
                  <a:rPr lang="en-US" sz="1176" b="1" kern="0">
                    <a:gradFill>
                      <a:gsLst>
                        <a:gs pos="5439">
                          <a:schemeClr val="tx1">
                            <a:lumMod val="50000"/>
                          </a:schemeClr>
                        </a:gs>
                        <a:gs pos="21000">
                          <a:schemeClr val="tx1">
                            <a:lumMod val="50000"/>
                          </a:schemeClr>
                        </a:gs>
                      </a:gsLst>
                      <a:lin ang="5400000" scaled="0"/>
                    </a:gradFill>
                    <a:ea typeface="Segoe UI" pitchFamily="34" charset="0"/>
                    <a:cs typeface="Segoe UI Semibold" panose="020B0702040204020203" pitchFamily="34" charset="0"/>
                  </a:rPr>
                  <a:t>Gateway</a:t>
                </a:r>
              </a:p>
            </p:txBody>
          </p:sp>
          <p:sp>
            <p:nvSpPr>
              <p:cNvPr id="101" name="Rectangle 100"/>
              <p:cNvSpPr/>
              <p:nvPr/>
            </p:nvSpPr>
            <p:spPr bwMode="auto">
              <a:xfrm>
                <a:off x="6789738" y="4411662"/>
                <a:ext cx="960120" cy="630927"/>
              </a:xfrm>
              <a:prstGeom prst="rect">
                <a:avLst/>
              </a:prstGeom>
              <a:grpFill/>
              <a:ln>
                <a:noFill/>
              </a:ln>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176" b="1" kern="0">
                    <a:gradFill>
                      <a:gsLst>
                        <a:gs pos="5439">
                          <a:schemeClr val="tx1">
                            <a:lumMod val="50000"/>
                          </a:schemeClr>
                        </a:gs>
                        <a:gs pos="21000">
                          <a:schemeClr val="tx1">
                            <a:lumMod val="50000"/>
                          </a:schemeClr>
                        </a:gs>
                      </a:gsLst>
                      <a:lin ang="5400000" scaled="0"/>
                    </a:gradFill>
                    <a:ea typeface="Segoe UI" pitchFamily="34" charset="0"/>
                    <a:cs typeface="Segoe UI Semibold" panose="020B0702040204020203" pitchFamily="34" charset="0"/>
                  </a:rPr>
                  <a:t>Application</a:t>
                </a:r>
              </a:p>
              <a:p>
                <a:pPr algn="ctr" defTabSz="913916" fontAlgn="base">
                  <a:lnSpc>
                    <a:spcPct val="90000"/>
                  </a:lnSpc>
                  <a:spcBef>
                    <a:spcPct val="0"/>
                  </a:spcBef>
                  <a:spcAft>
                    <a:spcPct val="0"/>
                  </a:spcAft>
                  <a:defRPr/>
                </a:pPr>
                <a:r>
                  <a:rPr lang="en-US" sz="1176" b="1" kern="0">
                    <a:gradFill>
                      <a:gsLst>
                        <a:gs pos="5439">
                          <a:schemeClr val="tx1">
                            <a:lumMod val="50000"/>
                          </a:schemeClr>
                        </a:gs>
                        <a:gs pos="21000">
                          <a:schemeClr val="tx1">
                            <a:lumMod val="50000"/>
                          </a:schemeClr>
                        </a:gs>
                      </a:gsLst>
                      <a:lin ang="5400000" scaled="0"/>
                    </a:gradFill>
                    <a:ea typeface="Segoe UI" pitchFamily="34" charset="0"/>
                    <a:cs typeface="Segoe UI Semibold" panose="020B0702040204020203" pitchFamily="34" charset="0"/>
                  </a:rPr>
                  <a:t>Gateway</a:t>
                </a:r>
              </a:p>
            </p:txBody>
          </p:sp>
          <p:sp>
            <p:nvSpPr>
              <p:cNvPr id="102" name="Rectangle 101"/>
              <p:cNvSpPr/>
              <p:nvPr/>
            </p:nvSpPr>
            <p:spPr bwMode="auto">
              <a:xfrm>
                <a:off x="7818438" y="4411662"/>
                <a:ext cx="960120" cy="630927"/>
              </a:xfrm>
              <a:prstGeom prst="rect">
                <a:avLst/>
              </a:prstGeom>
              <a:grpFill/>
              <a:ln>
                <a:noFill/>
              </a:ln>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176" b="1" kern="0">
                    <a:gradFill>
                      <a:gsLst>
                        <a:gs pos="5439">
                          <a:schemeClr val="tx1">
                            <a:lumMod val="50000"/>
                          </a:schemeClr>
                        </a:gs>
                        <a:gs pos="21000">
                          <a:schemeClr val="tx1">
                            <a:lumMod val="50000"/>
                          </a:schemeClr>
                        </a:gs>
                      </a:gsLst>
                      <a:lin ang="5400000" scaled="0"/>
                    </a:gradFill>
                    <a:ea typeface="Segoe UI" pitchFamily="34" charset="0"/>
                    <a:cs typeface="Segoe UI Semibold" panose="020B0702040204020203" pitchFamily="34" charset="0"/>
                  </a:rPr>
                  <a:t>Application</a:t>
                </a:r>
              </a:p>
              <a:p>
                <a:pPr algn="ctr" defTabSz="913916" fontAlgn="base">
                  <a:lnSpc>
                    <a:spcPct val="90000"/>
                  </a:lnSpc>
                  <a:spcBef>
                    <a:spcPct val="0"/>
                  </a:spcBef>
                  <a:spcAft>
                    <a:spcPct val="0"/>
                  </a:spcAft>
                  <a:defRPr/>
                </a:pPr>
                <a:r>
                  <a:rPr lang="en-US" sz="1176" b="1" kern="0">
                    <a:gradFill>
                      <a:gsLst>
                        <a:gs pos="5439">
                          <a:schemeClr val="tx1">
                            <a:lumMod val="50000"/>
                          </a:schemeClr>
                        </a:gs>
                        <a:gs pos="21000">
                          <a:schemeClr val="tx1">
                            <a:lumMod val="50000"/>
                          </a:schemeClr>
                        </a:gs>
                      </a:gsLst>
                      <a:lin ang="5400000" scaled="0"/>
                    </a:gradFill>
                    <a:ea typeface="Segoe UI" pitchFamily="34" charset="0"/>
                    <a:cs typeface="Segoe UI Semibold" panose="020B0702040204020203" pitchFamily="34" charset="0"/>
                  </a:rPr>
                  <a:t>Gateway</a:t>
                </a:r>
              </a:p>
            </p:txBody>
          </p:sp>
        </p:grpSp>
        <p:grpSp>
          <p:nvGrpSpPr>
            <p:cNvPr id="61" name="Group 60"/>
            <p:cNvGrpSpPr/>
            <p:nvPr/>
          </p:nvGrpSpPr>
          <p:grpSpPr>
            <a:xfrm>
              <a:off x="5761038" y="5376093"/>
              <a:ext cx="3017520" cy="578478"/>
              <a:chOff x="5761038" y="5376093"/>
              <a:chExt cx="3017520" cy="578478"/>
            </a:xfrm>
            <a:solidFill>
              <a:schemeClr val="accent4"/>
            </a:solidFill>
          </p:grpSpPr>
          <p:sp>
            <p:nvSpPr>
              <p:cNvPr id="95" name="Rectangle 94"/>
              <p:cNvSpPr/>
              <p:nvPr/>
            </p:nvSpPr>
            <p:spPr bwMode="auto">
              <a:xfrm>
                <a:off x="5761038"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5439">
                          <a:schemeClr val="tx1"/>
                        </a:gs>
                        <a:gs pos="21000">
                          <a:schemeClr val="tx1"/>
                        </a:gs>
                      </a:gsLst>
                      <a:lin ang="5400000" scaled="0"/>
                    </a:gradFill>
                    <a:ea typeface="Segoe UI" pitchFamily="34" charset="0"/>
                    <a:cs typeface="Segoe UI Semibold" panose="020B0702040204020203" pitchFamily="34" charset="0"/>
                  </a:rPr>
                  <a:t>VM</a:t>
                </a:r>
              </a:p>
            </p:txBody>
          </p:sp>
          <p:sp>
            <p:nvSpPr>
              <p:cNvPr id="96" name="Rectangle 95"/>
              <p:cNvSpPr/>
              <p:nvPr/>
            </p:nvSpPr>
            <p:spPr bwMode="auto">
              <a:xfrm>
                <a:off x="8202486"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5439">
                          <a:schemeClr val="tx1"/>
                        </a:gs>
                        <a:gs pos="21000">
                          <a:schemeClr val="tx1"/>
                        </a:gs>
                      </a:gsLst>
                      <a:lin ang="5400000" scaled="0"/>
                    </a:gradFill>
                    <a:ea typeface="Segoe UI" pitchFamily="34" charset="0"/>
                    <a:cs typeface="Segoe UI Semibold" panose="020B0702040204020203" pitchFamily="34" charset="0"/>
                  </a:rPr>
                  <a:t>VM</a:t>
                </a:r>
              </a:p>
            </p:txBody>
          </p:sp>
          <p:sp>
            <p:nvSpPr>
              <p:cNvPr id="97" name="Rectangle 96"/>
              <p:cNvSpPr/>
              <p:nvPr/>
            </p:nvSpPr>
            <p:spPr bwMode="auto">
              <a:xfrm>
                <a:off x="6371400"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5439">
                          <a:schemeClr val="tx1"/>
                        </a:gs>
                        <a:gs pos="21000">
                          <a:schemeClr val="tx1"/>
                        </a:gs>
                      </a:gsLst>
                      <a:lin ang="5400000" scaled="0"/>
                    </a:gradFill>
                    <a:ea typeface="Segoe UI" pitchFamily="34" charset="0"/>
                    <a:cs typeface="Segoe UI Semibold" panose="020B0702040204020203" pitchFamily="34" charset="0"/>
                  </a:rPr>
                  <a:t>VM</a:t>
                </a:r>
              </a:p>
            </p:txBody>
          </p:sp>
          <p:sp>
            <p:nvSpPr>
              <p:cNvPr id="98" name="Rectangle 97"/>
              <p:cNvSpPr/>
              <p:nvPr/>
            </p:nvSpPr>
            <p:spPr bwMode="auto">
              <a:xfrm>
                <a:off x="6981762"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5439">
                          <a:schemeClr val="tx1"/>
                        </a:gs>
                        <a:gs pos="21000">
                          <a:schemeClr val="tx1"/>
                        </a:gs>
                      </a:gsLst>
                      <a:lin ang="5400000" scaled="0"/>
                    </a:gradFill>
                    <a:ea typeface="Segoe UI" pitchFamily="34" charset="0"/>
                    <a:cs typeface="Segoe UI Semibold" panose="020B0702040204020203" pitchFamily="34" charset="0"/>
                  </a:rPr>
                  <a:t>VM</a:t>
                </a:r>
              </a:p>
            </p:txBody>
          </p:sp>
          <p:sp>
            <p:nvSpPr>
              <p:cNvPr id="99" name="Rectangle 98"/>
              <p:cNvSpPr/>
              <p:nvPr/>
            </p:nvSpPr>
            <p:spPr bwMode="auto">
              <a:xfrm>
                <a:off x="7592124"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5439">
                          <a:schemeClr val="tx1"/>
                        </a:gs>
                        <a:gs pos="21000">
                          <a:schemeClr val="tx1"/>
                        </a:gs>
                      </a:gsLst>
                      <a:lin ang="5400000" scaled="0"/>
                    </a:gradFill>
                    <a:ea typeface="Segoe UI" pitchFamily="34" charset="0"/>
                    <a:cs typeface="Segoe UI Semibold" panose="020B0702040204020203" pitchFamily="34" charset="0"/>
                  </a:rPr>
                  <a:t>VM</a:t>
                </a:r>
              </a:p>
            </p:txBody>
          </p:sp>
        </p:grpSp>
        <p:sp>
          <p:nvSpPr>
            <p:cNvPr id="62" name="Rectangle 61"/>
            <p:cNvSpPr/>
            <p:nvPr/>
          </p:nvSpPr>
          <p:spPr bwMode="auto">
            <a:xfrm>
              <a:off x="9990455" y="4413394"/>
              <a:ext cx="960120" cy="630927"/>
            </a:xfrm>
            <a:prstGeom prst="rect">
              <a:avLst/>
            </a:prstGeom>
            <a:solidFill>
              <a:schemeClr val="accent6"/>
            </a:solidFill>
            <a:ln>
              <a:noFill/>
            </a:ln>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176" b="1" kern="0">
                  <a:gradFill>
                    <a:gsLst>
                      <a:gs pos="5439">
                        <a:schemeClr val="tx1">
                          <a:lumMod val="50000"/>
                        </a:schemeClr>
                      </a:gs>
                      <a:gs pos="21000">
                        <a:schemeClr val="tx1">
                          <a:lumMod val="50000"/>
                        </a:schemeClr>
                      </a:gs>
                    </a:gsLst>
                    <a:lin ang="5400000" scaled="0"/>
                  </a:gradFill>
                  <a:ea typeface="Segoe UI" pitchFamily="34" charset="0"/>
                  <a:cs typeface="Segoe UI Semibold" panose="020B0702040204020203" pitchFamily="34" charset="0"/>
                </a:rPr>
                <a:t>Application</a:t>
              </a:r>
            </a:p>
            <a:p>
              <a:pPr algn="ctr" defTabSz="913916" fontAlgn="base">
                <a:lnSpc>
                  <a:spcPct val="90000"/>
                </a:lnSpc>
                <a:spcBef>
                  <a:spcPct val="0"/>
                </a:spcBef>
                <a:spcAft>
                  <a:spcPct val="0"/>
                </a:spcAft>
                <a:defRPr/>
              </a:pPr>
              <a:r>
                <a:rPr lang="en-US" sz="1176" b="1" kern="0">
                  <a:gradFill>
                    <a:gsLst>
                      <a:gs pos="5439">
                        <a:schemeClr val="tx1">
                          <a:lumMod val="50000"/>
                        </a:schemeClr>
                      </a:gs>
                      <a:gs pos="21000">
                        <a:schemeClr val="tx1">
                          <a:lumMod val="50000"/>
                        </a:schemeClr>
                      </a:gs>
                    </a:gsLst>
                    <a:lin ang="5400000" scaled="0"/>
                  </a:gradFill>
                  <a:ea typeface="Segoe UI" pitchFamily="34" charset="0"/>
                  <a:cs typeface="Segoe UI Semibold" panose="020B0702040204020203" pitchFamily="34" charset="0"/>
                </a:rPr>
                <a:t>Gateway</a:t>
              </a:r>
            </a:p>
          </p:txBody>
        </p:sp>
        <p:cxnSp>
          <p:nvCxnSpPr>
            <p:cNvPr id="64" name="Straight Arrow Connector 63"/>
            <p:cNvCxnSpPr/>
            <p:nvPr/>
          </p:nvCxnSpPr>
          <p:spPr>
            <a:xfrm flipH="1">
              <a:off x="6241098" y="3706510"/>
              <a:ext cx="1028700" cy="605989"/>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7269798" y="3691314"/>
              <a:ext cx="0" cy="607949"/>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7269798" y="3706510"/>
              <a:ext cx="1028700" cy="605989"/>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5761038" y="3407798"/>
              <a:ext cx="3017520" cy="420624"/>
            </a:xfrm>
            <a:prstGeom prst="rect">
              <a:avLst/>
            </a:prstGeom>
            <a:solidFill>
              <a:schemeClr val="accent1"/>
            </a:solidFill>
            <a:ln>
              <a:noFill/>
            </a:ln>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kern="0">
                  <a:gradFill>
                    <a:gsLst>
                      <a:gs pos="5439">
                        <a:schemeClr val="bg1"/>
                      </a:gs>
                      <a:gs pos="21000">
                        <a:schemeClr val="bg1"/>
                      </a:gs>
                    </a:gsLst>
                    <a:lin ang="5400000" scaled="0"/>
                  </a:gradFill>
                  <a:ea typeface="Segoe UI" pitchFamily="34" charset="0"/>
                  <a:cs typeface="Segoe UI Semibold" panose="020B0702040204020203" pitchFamily="34" charset="0"/>
                </a:rPr>
                <a:t>ALB (L4 Load Balancer)</a:t>
              </a:r>
            </a:p>
          </p:txBody>
        </p:sp>
        <p:cxnSp>
          <p:nvCxnSpPr>
            <p:cNvPr id="70" name="Straight Arrow Connector 69"/>
            <p:cNvCxnSpPr/>
            <p:nvPr/>
          </p:nvCxnSpPr>
          <p:spPr>
            <a:xfrm>
              <a:off x="10470515" y="3691314"/>
              <a:ext cx="0" cy="607949"/>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bwMode="auto">
            <a:xfrm>
              <a:off x="8961755" y="3407798"/>
              <a:ext cx="3017520" cy="420624"/>
            </a:xfrm>
            <a:prstGeom prst="rect">
              <a:avLst/>
            </a:prstGeom>
            <a:solidFill>
              <a:schemeClr val="accent1"/>
            </a:solidFill>
            <a:ln>
              <a:noFill/>
            </a:ln>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kern="0">
                  <a:gradFill>
                    <a:gsLst>
                      <a:gs pos="5439">
                        <a:schemeClr val="bg1"/>
                      </a:gs>
                      <a:gs pos="21000">
                        <a:schemeClr val="bg1"/>
                      </a:gs>
                    </a:gsLst>
                    <a:lin ang="5400000" scaled="0"/>
                  </a:gradFill>
                  <a:ea typeface="Segoe UI" pitchFamily="34" charset="0"/>
                  <a:cs typeface="Segoe UI Semibold" panose="020B0702040204020203" pitchFamily="34" charset="0"/>
                </a:rPr>
                <a:t>ALB (L4 Load Balancer)</a:t>
              </a:r>
            </a:p>
          </p:txBody>
        </p:sp>
        <p:grpSp>
          <p:nvGrpSpPr>
            <p:cNvPr id="72" name="Group 71"/>
            <p:cNvGrpSpPr/>
            <p:nvPr/>
          </p:nvGrpSpPr>
          <p:grpSpPr>
            <a:xfrm>
              <a:off x="9572117" y="5376093"/>
              <a:ext cx="1796796" cy="578478"/>
              <a:chOff x="6371400" y="5376093"/>
              <a:chExt cx="1796796" cy="578478"/>
            </a:xfrm>
            <a:solidFill>
              <a:schemeClr val="accent4"/>
            </a:solidFill>
          </p:grpSpPr>
          <p:sp>
            <p:nvSpPr>
              <p:cNvPr id="92" name="Rectangle 91"/>
              <p:cNvSpPr/>
              <p:nvPr/>
            </p:nvSpPr>
            <p:spPr bwMode="auto">
              <a:xfrm>
                <a:off x="6371400"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5439">
                          <a:schemeClr val="tx1"/>
                        </a:gs>
                        <a:gs pos="21000">
                          <a:schemeClr val="tx1"/>
                        </a:gs>
                      </a:gsLst>
                      <a:lin ang="5400000" scaled="0"/>
                    </a:gradFill>
                    <a:ea typeface="Segoe UI" pitchFamily="34" charset="0"/>
                    <a:cs typeface="Segoe UI Semibold" panose="020B0702040204020203" pitchFamily="34" charset="0"/>
                  </a:rPr>
                  <a:t>VM</a:t>
                </a:r>
              </a:p>
            </p:txBody>
          </p:sp>
          <p:sp>
            <p:nvSpPr>
              <p:cNvPr id="93" name="Rectangle 92"/>
              <p:cNvSpPr/>
              <p:nvPr/>
            </p:nvSpPr>
            <p:spPr bwMode="auto">
              <a:xfrm>
                <a:off x="6981762"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5439">
                          <a:schemeClr val="tx1"/>
                        </a:gs>
                        <a:gs pos="21000">
                          <a:schemeClr val="tx1"/>
                        </a:gs>
                      </a:gsLst>
                      <a:lin ang="5400000" scaled="0"/>
                    </a:gradFill>
                    <a:ea typeface="Segoe UI" pitchFamily="34" charset="0"/>
                    <a:cs typeface="Segoe UI Semibold" panose="020B0702040204020203" pitchFamily="34" charset="0"/>
                  </a:rPr>
                  <a:t>VM</a:t>
                </a:r>
              </a:p>
            </p:txBody>
          </p:sp>
          <p:sp>
            <p:nvSpPr>
              <p:cNvPr id="94" name="Rectangle 93"/>
              <p:cNvSpPr/>
              <p:nvPr/>
            </p:nvSpPr>
            <p:spPr bwMode="auto">
              <a:xfrm>
                <a:off x="7592124"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5439">
                          <a:schemeClr val="tx1"/>
                        </a:gs>
                        <a:gs pos="21000">
                          <a:schemeClr val="tx1"/>
                        </a:gs>
                      </a:gsLst>
                      <a:lin ang="5400000" scaled="0"/>
                    </a:gradFill>
                    <a:ea typeface="Segoe UI" pitchFamily="34" charset="0"/>
                    <a:cs typeface="Segoe UI Semibold" panose="020B0702040204020203" pitchFamily="34" charset="0"/>
                  </a:rPr>
                  <a:t>VM</a:t>
                </a:r>
              </a:p>
            </p:txBody>
          </p:sp>
        </p:grpSp>
        <p:cxnSp>
          <p:nvCxnSpPr>
            <p:cNvPr id="73" name="Straight Arrow Connector 72"/>
            <p:cNvCxnSpPr>
              <a:stCxn id="100" idx="2"/>
            </p:cNvCxnSpPr>
            <p:nvPr/>
          </p:nvCxnSpPr>
          <p:spPr>
            <a:xfrm flipH="1">
              <a:off x="6038850" y="5044321"/>
              <a:ext cx="202248" cy="270629"/>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00" idx="2"/>
            </p:cNvCxnSpPr>
            <p:nvPr/>
          </p:nvCxnSpPr>
          <p:spPr>
            <a:xfrm>
              <a:off x="6241098" y="5044321"/>
              <a:ext cx="411164" cy="276979"/>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101" idx="2"/>
            </p:cNvCxnSpPr>
            <p:nvPr/>
          </p:nvCxnSpPr>
          <p:spPr>
            <a:xfrm>
              <a:off x="7269798" y="5042589"/>
              <a:ext cx="0" cy="278711"/>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01" idx="2"/>
            </p:cNvCxnSpPr>
            <p:nvPr/>
          </p:nvCxnSpPr>
          <p:spPr>
            <a:xfrm flipH="1">
              <a:off x="6721158" y="5042589"/>
              <a:ext cx="548640" cy="272361"/>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7269798" y="5042589"/>
              <a:ext cx="548640" cy="278711"/>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02" idx="2"/>
            </p:cNvCxnSpPr>
            <p:nvPr/>
          </p:nvCxnSpPr>
          <p:spPr>
            <a:xfrm flipH="1">
              <a:off x="7899400" y="5042589"/>
              <a:ext cx="399098" cy="278711"/>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102" idx="2"/>
            </p:cNvCxnSpPr>
            <p:nvPr/>
          </p:nvCxnSpPr>
          <p:spPr>
            <a:xfrm>
              <a:off x="8298498" y="5042589"/>
              <a:ext cx="176326" cy="278711"/>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9921875" y="5042589"/>
              <a:ext cx="1097280" cy="278711"/>
              <a:chOff x="6873558" y="5194989"/>
              <a:chExt cx="1097280" cy="278711"/>
            </a:xfrm>
          </p:grpSpPr>
          <p:cxnSp>
            <p:nvCxnSpPr>
              <p:cNvPr id="83" name="Straight Arrow Connector 82"/>
              <p:cNvCxnSpPr/>
              <p:nvPr/>
            </p:nvCxnSpPr>
            <p:spPr>
              <a:xfrm>
                <a:off x="7422198" y="5194989"/>
                <a:ext cx="0" cy="278711"/>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a:off x="6873558" y="5194989"/>
                <a:ext cx="548640" cy="272361"/>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7422198" y="5194989"/>
                <a:ext cx="548640" cy="278711"/>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534224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6" name="Group 375">
            <a:extLst>
              <a:ext uri="{FF2B5EF4-FFF2-40B4-BE49-F238E27FC236}">
                <a16:creationId xmlns:a16="http://schemas.microsoft.com/office/drawing/2014/main" id="{5F327574-7C21-4991-AD96-4FC23B7F0BB8}"/>
              </a:ext>
            </a:extLst>
          </p:cNvPr>
          <p:cNvGrpSpPr/>
          <p:nvPr/>
        </p:nvGrpSpPr>
        <p:grpSpPr>
          <a:xfrm>
            <a:off x="483561" y="1694842"/>
            <a:ext cx="6942830" cy="4441748"/>
            <a:chOff x="349573" y="1089329"/>
            <a:chExt cx="7339338" cy="4634023"/>
          </a:xfrm>
        </p:grpSpPr>
        <p:grpSp>
          <p:nvGrpSpPr>
            <p:cNvPr id="377" name="Group 376">
              <a:extLst>
                <a:ext uri="{FF2B5EF4-FFF2-40B4-BE49-F238E27FC236}">
                  <a16:creationId xmlns:a16="http://schemas.microsoft.com/office/drawing/2014/main" id="{3023AFF1-BD47-42E7-A0F2-7103CA57D84C}"/>
                </a:ext>
              </a:extLst>
            </p:cNvPr>
            <p:cNvGrpSpPr/>
            <p:nvPr/>
          </p:nvGrpSpPr>
          <p:grpSpPr>
            <a:xfrm>
              <a:off x="349573" y="1089329"/>
              <a:ext cx="7339338" cy="4634023"/>
              <a:chOff x="6483218" y="2133703"/>
              <a:chExt cx="4688181" cy="2902209"/>
            </a:xfrm>
            <a:solidFill>
              <a:srgbClr val="737373">
                <a:lumMod val="20000"/>
                <a:lumOff val="80000"/>
              </a:srgbClr>
            </a:solidFill>
          </p:grpSpPr>
          <p:sp>
            <p:nvSpPr>
              <p:cNvPr id="390" name="Freeform 5">
                <a:extLst>
                  <a:ext uri="{FF2B5EF4-FFF2-40B4-BE49-F238E27FC236}">
                    <a16:creationId xmlns:a16="http://schemas.microsoft.com/office/drawing/2014/main" id="{4C768219-AB94-4468-93DA-D07EF16E93F0}"/>
                  </a:ext>
                </a:extLst>
              </p:cNvPr>
              <p:cNvSpPr>
                <a:spLocks/>
              </p:cNvSpPr>
              <p:nvPr/>
            </p:nvSpPr>
            <p:spPr bwMode="auto">
              <a:xfrm>
                <a:off x="7600496" y="2757447"/>
                <a:ext cx="623717" cy="518067"/>
              </a:xfrm>
              <a:custGeom>
                <a:avLst/>
                <a:gdLst>
                  <a:gd name="T0" fmla="*/ 248 w 254"/>
                  <a:gd name="T1" fmla="*/ 117 h 210"/>
                  <a:gd name="T2" fmla="*/ 254 w 254"/>
                  <a:gd name="T3" fmla="*/ 25 h 210"/>
                  <a:gd name="T4" fmla="*/ 254 w 254"/>
                  <a:gd name="T5" fmla="*/ 24 h 210"/>
                  <a:gd name="T6" fmla="*/ 40 w 254"/>
                  <a:gd name="T7" fmla="*/ 3 h 210"/>
                  <a:gd name="T8" fmla="*/ 26 w 254"/>
                  <a:gd name="T9" fmla="*/ 6 h 210"/>
                  <a:gd name="T10" fmla="*/ 24 w 254"/>
                  <a:gd name="T11" fmla="*/ 23 h 210"/>
                  <a:gd name="T12" fmla="*/ 23 w 254"/>
                  <a:gd name="T13" fmla="*/ 24 h 210"/>
                  <a:gd name="T14" fmla="*/ 7 w 254"/>
                  <a:gd name="T15" fmla="*/ 138 h 210"/>
                  <a:gd name="T16" fmla="*/ 1 w 254"/>
                  <a:gd name="T17" fmla="*/ 177 h 210"/>
                  <a:gd name="T18" fmla="*/ 3 w 254"/>
                  <a:gd name="T19" fmla="*/ 184 h 210"/>
                  <a:gd name="T20" fmla="*/ 68 w 254"/>
                  <a:gd name="T21" fmla="*/ 193 h 210"/>
                  <a:gd name="T22" fmla="*/ 68 w 254"/>
                  <a:gd name="T23" fmla="*/ 193 h 210"/>
                  <a:gd name="T24" fmla="*/ 217 w 254"/>
                  <a:gd name="T25" fmla="*/ 209 h 210"/>
                  <a:gd name="T26" fmla="*/ 241 w 254"/>
                  <a:gd name="T27" fmla="*/ 210 h 210"/>
                  <a:gd name="T28" fmla="*/ 248 w 254"/>
                  <a:gd name="T29" fmla="*/ 11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4" h="210">
                    <a:moveTo>
                      <a:pt x="248" y="117"/>
                    </a:moveTo>
                    <a:cubicBezTo>
                      <a:pt x="254" y="25"/>
                      <a:pt x="254" y="25"/>
                      <a:pt x="254" y="25"/>
                    </a:cubicBezTo>
                    <a:cubicBezTo>
                      <a:pt x="254" y="25"/>
                      <a:pt x="254" y="24"/>
                      <a:pt x="254" y="24"/>
                    </a:cubicBezTo>
                    <a:cubicBezTo>
                      <a:pt x="199" y="25"/>
                      <a:pt x="55" y="5"/>
                      <a:pt x="40" y="3"/>
                    </a:cubicBezTo>
                    <a:cubicBezTo>
                      <a:pt x="25" y="0"/>
                      <a:pt x="27" y="3"/>
                      <a:pt x="26" y="6"/>
                    </a:cubicBezTo>
                    <a:cubicBezTo>
                      <a:pt x="26" y="7"/>
                      <a:pt x="25" y="13"/>
                      <a:pt x="24" y="23"/>
                    </a:cubicBezTo>
                    <a:cubicBezTo>
                      <a:pt x="23" y="24"/>
                      <a:pt x="23" y="24"/>
                      <a:pt x="23" y="24"/>
                    </a:cubicBezTo>
                    <a:cubicBezTo>
                      <a:pt x="18" y="60"/>
                      <a:pt x="7" y="138"/>
                      <a:pt x="7" y="138"/>
                    </a:cubicBezTo>
                    <a:cubicBezTo>
                      <a:pt x="7" y="138"/>
                      <a:pt x="1" y="173"/>
                      <a:pt x="1" y="177"/>
                    </a:cubicBezTo>
                    <a:cubicBezTo>
                      <a:pt x="1" y="182"/>
                      <a:pt x="0" y="183"/>
                      <a:pt x="3" y="184"/>
                    </a:cubicBezTo>
                    <a:cubicBezTo>
                      <a:pt x="8" y="185"/>
                      <a:pt x="35" y="189"/>
                      <a:pt x="68" y="193"/>
                    </a:cubicBezTo>
                    <a:cubicBezTo>
                      <a:pt x="68" y="193"/>
                      <a:pt x="68" y="193"/>
                      <a:pt x="68" y="193"/>
                    </a:cubicBezTo>
                    <a:cubicBezTo>
                      <a:pt x="119" y="199"/>
                      <a:pt x="184" y="206"/>
                      <a:pt x="217" y="209"/>
                    </a:cubicBezTo>
                    <a:cubicBezTo>
                      <a:pt x="226" y="209"/>
                      <a:pt x="234" y="210"/>
                      <a:pt x="241" y="210"/>
                    </a:cubicBezTo>
                    <a:cubicBezTo>
                      <a:pt x="248" y="117"/>
                      <a:pt x="248" y="117"/>
                      <a:pt x="248" y="117"/>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391" name="Freeform 6">
                <a:extLst>
                  <a:ext uri="{FF2B5EF4-FFF2-40B4-BE49-F238E27FC236}">
                    <a16:creationId xmlns:a16="http://schemas.microsoft.com/office/drawing/2014/main" id="{A71E9875-FEB1-48DC-8FF1-D9F34D37CAB3}"/>
                  </a:ext>
                </a:extLst>
              </p:cNvPr>
              <p:cNvSpPr>
                <a:spLocks/>
              </p:cNvSpPr>
              <p:nvPr/>
            </p:nvSpPr>
            <p:spPr bwMode="auto">
              <a:xfrm>
                <a:off x="9283498" y="2597645"/>
                <a:ext cx="3866" cy="6443"/>
              </a:xfrm>
              <a:custGeom>
                <a:avLst/>
                <a:gdLst>
                  <a:gd name="T0" fmla="*/ 0 w 2"/>
                  <a:gd name="T1" fmla="*/ 3 h 3"/>
                  <a:gd name="T2" fmla="*/ 2 w 2"/>
                  <a:gd name="T3" fmla="*/ 1 h 3"/>
                  <a:gd name="T4" fmla="*/ 0 w 2"/>
                  <a:gd name="T5" fmla="*/ 3 h 3"/>
                </a:gdLst>
                <a:ahLst/>
                <a:cxnLst>
                  <a:cxn ang="0">
                    <a:pos x="T0" y="T1"/>
                  </a:cxn>
                  <a:cxn ang="0">
                    <a:pos x="T2" y="T3"/>
                  </a:cxn>
                  <a:cxn ang="0">
                    <a:pos x="T4" y="T5"/>
                  </a:cxn>
                </a:cxnLst>
                <a:rect l="0" t="0" r="r" b="b"/>
                <a:pathLst>
                  <a:path w="2" h="3">
                    <a:moveTo>
                      <a:pt x="0" y="3"/>
                    </a:moveTo>
                    <a:cubicBezTo>
                      <a:pt x="0" y="2"/>
                      <a:pt x="2" y="0"/>
                      <a:pt x="2" y="1"/>
                    </a:cubicBezTo>
                    <a:cubicBezTo>
                      <a:pt x="2" y="2"/>
                      <a:pt x="0" y="3"/>
                      <a:pt x="0" y="3"/>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392" name="Freeform 7">
                <a:extLst>
                  <a:ext uri="{FF2B5EF4-FFF2-40B4-BE49-F238E27FC236}">
                    <a16:creationId xmlns:a16="http://schemas.microsoft.com/office/drawing/2014/main" id="{5F9D5739-F616-470C-88FE-4FC704CFCF37}"/>
                  </a:ext>
                </a:extLst>
              </p:cNvPr>
              <p:cNvSpPr>
                <a:spLocks/>
              </p:cNvSpPr>
              <p:nvPr/>
            </p:nvSpPr>
            <p:spPr bwMode="auto">
              <a:xfrm>
                <a:off x="9268035" y="2609243"/>
                <a:ext cx="18041" cy="18041"/>
              </a:xfrm>
              <a:custGeom>
                <a:avLst/>
                <a:gdLst>
                  <a:gd name="T0" fmla="*/ 0 w 7"/>
                  <a:gd name="T1" fmla="*/ 7 h 7"/>
                  <a:gd name="T2" fmla="*/ 3 w 7"/>
                  <a:gd name="T3" fmla="*/ 2 h 7"/>
                  <a:gd name="T4" fmla="*/ 6 w 7"/>
                  <a:gd name="T5" fmla="*/ 1 h 7"/>
                  <a:gd name="T6" fmla="*/ 5 w 7"/>
                  <a:gd name="T7" fmla="*/ 3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cubicBezTo>
                      <a:pt x="0" y="7"/>
                      <a:pt x="1" y="3"/>
                      <a:pt x="3" y="2"/>
                    </a:cubicBezTo>
                    <a:cubicBezTo>
                      <a:pt x="4" y="2"/>
                      <a:pt x="5" y="0"/>
                      <a:pt x="6" y="1"/>
                    </a:cubicBezTo>
                    <a:cubicBezTo>
                      <a:pt x="7" y="2"/>
                      <a:pt x="6" y="2"/>
                      <a:pt x="5" y="3"/>
                    </a:cubicBezTo>
                    <a:cubicBezTo>
                      <a:pt x="4" y="4"/>
                      <a:pt x="2" y="7"/>
                      <a:pt x="0" y="7"/>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393" name="Freeform 8">
                <a:extLst>
                  <a:ext uri="{FF2B5EF4-FFF2-40B4-BE49-F238E27FC236}">
                    <a16:creationId xmlns:a16="http://schemas.microsoft.com/office/drawing/2014/main" id="{869A8BD5-B82F-4BB9-AA74-0752CC8C5CB7}"/>
                  </a:ext>
                </a:extLst>
              </p:cNvPr>
              <p:cNvSpPr>
                <a:spLocks/>
              </p:cNvSpPr>
              <p:nvPr/>
            </p:nvSpPr>
            <p:spPr bwMode="auto">
              <a:xfrm>
                <a:off x="9110816" y="2601511"/>
                <a:ext cx="466499" cy="506469"/>
              </a:xfrm>
              <a:custGeom>
                <a:avLst/>
                <a:gdLst>
                  <a:gd name="T0" fmla="*/ 59 w 190"/>
                  <a:gd name="T1" fmla="*/ 161 h 205"/>
                  <a:gd name="T2" fmla="*/ 62 w 190"/>
                  <a:gd name="T3" fmla="*/ 175 h 205"/>
                  <a:gd name="T4" fmla="*/ 65 w 190"/>
                  <a:gd name="T5" fmla="*/ 191 h 205"/>
                  <a:gd name="T6" fmla="*/ 77 w 190"/>
                  <a:gd name="T7" fmla="*/ 198 h 205"/>
                  <a:gd name="T8" fmla="*/ 81 w 190"/>
                  <a:gd name="T9" fmla="*/ 205 h 205"/>
                  <a:gd name="T10" fmla="*/ 177 w 190"/>
                  <a:gd name="T11" fmla="*/ 196 h 205"/>
                  <a:gd name="T12" fmla="*/ 173 w 190"/>
                  <a:gd name="T13" fmla="*/ 177 h 205"/>
                  <a:gd name="T14" fmla="*/ 170 w 190"/>
                  <a:gd name="T15" fmla="*/ 162 h 205"/>
                  <a:gd name="T16" fmla="*/ 173 w 190"/>
                  <a:gd name="T17" fmla="*/ 145 h 205"/>
                  <a:gd name="T18" fmla="*/ 173 w 190"/>
                  <a:gd name="T19" fmla="*/ 132 h 205"/>
                  <a:gd name="T20" fmla="*/ 180 w 190"/>
                  <a:gd name="T21" fmla="*/ 118 h 205"/>
                  <a:gd name="T22" fmla="*/ 178 w 190"/>
                  <a:gd name="T23" fmla="*/ 108 h 205"/>
                  <a:gd name="T24" fmla="*/ 182 w 190"/>
                  <a:gd name="T25" fmla="*/ 93 h 205"/>
                  <a:gd name="T26" fmla="*/ 185 w 190"/>
                  <a:gd name="T27" fmla="*/ 88 h 205"/>
                  <a:gd name="T28" fmla="*/ 188 w 190"/>
                  <a:gd name="T29" fmla="*/ 79 h 205"/>
                  <a:gd name="T30" fmla="*/ 190 w 190"/>
                  <a:gd name="T31" fmla="*/ 67 h 205"/>
                  <a:gd name="T32" fmla="*/ 183 w 190"/>
                  <a:gd name="T33" fmla="*/ 74 h 205"/>
                  <a:gd name="T34" fmla="*/ 179 w 190"/>
                  <a:gd name="T35" fmla="*/ 84 h 205"/>
                  <a:gd name="T36" fmla="*/ 175 w 190"/>
                  <a:gd name="T37" fmla="*/ 90 h 205"/>
                  <a:gd name="T38" fmla="*/ 169 w 190"/>
                  <a:gd name="T39" fmla="*/ 97 h 205"/>
                  <a:gd name="T40" fmla="*/ 162 w 190"/>
                  <a:gd name="T41" fmla="*/ 103 h 205"/>
                  <a:gd name="T42" fmla="*/ 164 w 190"/>
                  <a:gd name="T43" fmla="*/ 92 h 205"/>
                  <a:gd name="T44" fmla="*/ 171 w 190"/>
                  <a:gd name="T45" fmla="*/ 84 h 205"/>
                  <a:gd name="T46" fmla="*/ 171 w 190"/>
                  <a:gd name="T47" fmla="*/ 77 h 205"/>
                  <a:gd name="T48" fmla="*/ 168 w 190"/>
                  <a:gd name="T49" fmla="*/ 71 h 205"/>
                  <a:gd name="T50" fmla="*/ 164 w 190"/>
                  <a:gd name="T51" fmla="*/ 66 h 205"/>
                  <a:gd name="T52" fmla="*/ 164 w 190"/>
                  <a:gd name="T53" fmla="*/ 55 h 205"/>
                  <a:gd name="T54" fmla="*/ 153 w 190"/>
                  <a:gd name="T55" fmla="*/ 47 h 205"/>
                  <a:gd name="T56" fmla="*/ 146 w 190"/>
                  <a:gd name="T57" fmla="*/ 40 h 205"/>
                  <a:gd name="T58" fmla="*/ 128 w 190"/>
                  <a:gd name="T59" fmla="*/ 39 h 205"/>
                  <a:gd name="T60" fmla="*/ 110 w 190"/>
                  <a:gd name="T61" fmla="*/ 32 h 205"/>
                  <a:gd name="T62" fmla="*/ 85 w 190"/>
                  <a:gd name="T63" fmla="*/ 25 h 205"/>
                  <a:gd name="T64" fmla="*/ 76 w 190"/>
                  <a:gd name="T65" fmla="*/ 17 h 205"/>
                  <a:gd name="T66" fmla="*/ 66 w 190"/>
                  <a:gd name="T67" fmla="*/ 15 h 205"/>
                  <a:gd name="T68" fmla="*/ 61 w 190"/>
                  <a:gd name="T69" fmla="*/ 12 h 205"/>
                  <a:gd name="T70" fmla="*/ 62 w 190"/>
                  <a:gd name="T71" fmla="*/ 1 h 205"/>
                  <a:gd name="T72" fmla="*/ 43 w 190"/>
                  <a:gd name="T73" fmla="*/ 11 h 205"/>
                  <a:gd name="T74" fmla="*/ 24 w 190"/>
                  <a:gd name="T75" fmla="*/ 13 h 205"/>
                  <a:gd name="T76" fmla="*/ 17 w 190"/>
                  <a:gd name="T77" fmla="*/ 39 h 205"/>
                  <a:gd name="T78" fmla="*/ 6 w 190"/>
                  <a:gd name="T79" fmla="*/ 52 h 205"/>
                  <a:gd name="T80" fmla="*/ 0 w 190"/>
                  <a:gd name="T81" fmla="*/ 61 h 205"/>
                  <a:gd name="T82" fmla="*/ 6 w 190"/>
                  <a:gd name="T83" fmla="*/ 71 h 205"/>
                  <a:gd name="T84" fmla="*/ 5 w 190"/>
                  <a:gd name="T85" fmla="*/ 83 h 205"/>
                  <a:gd name="T86" fmla="*/ 5 w 190"/>
                  <a:gd name="T87" fmla="*/ 98 h 205"/>
                  <a:gd name="T88" fmla="*/ 8 w 190"/>
                  <a:gd name="T89" fmla="*/ 110 h 205"/>
                  <a:gd name="T90" fmla="*/ 19 w 190"/>
                  <a:gd name="T91" fmla="*/ 114 h 205"/>
                  <a:gd name="T92" fmla="*/ 32 w 190"/>
                  <a:gd name="T93" fmla="*/ 123 h 205"/>
                  <a:gd name="T94" fmla="*/ 47 w 190"/>
                  <a:gd name="T95" fmla="*/ 136 h 205"/>
                  <a:gd name="T96" fmla="*/ 57 w 190"/>
                  <a:gd name="T97" fmla="*/ 15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0" h="205">
                    <a:moveTo>
                      <a:pt x="59" y="160"/>
                    </a:moveTo>
                    <a:cubicBezTo>
                      <a:pt x="59" y="160"/>
                      <a:pt x="59" y="161"/>
                      <a:pt x="59" y="161"/>
                    </a:cubicBezTo>
                    <a:cubicBezTo>
                      <a:pt x="59" y="165"/>
                      <a:pt x="65" y="171"/>
                      <a:pt x="65" y="171"/>
                    </a:cubicBezTo>
                    <a:cubicBezTo>
                      <a:pt x="65" y="171"/>
                      <a:pt x="63" y="173"/>
                      <a:pt x="62" y="175"/>
                    </a:cubicBezTo>
                    <a:cubicBezTo>
                      <a:pt x="61" y="177"/>
                      <a:pt x="63" y="180"/>
                      <a:pt x="63" y="183"/>
                    </a:cubicBezTo>
                    <a:cubicBezTo>
                      <a:pt x="63" y="187"/>
                      <a:pt x="65" y="189"/>
                      <a:pt x="65" y="191"/>
                    </a:cubicBezTo>
                    <a:cubicBezTo>
                      <a:pt x="65" y="192"/>
                      <a:pt x="65" y="194"/>
                      <a:pt x="68" y="196"/>
                    </a:cubicBezTo>
                    <a:cubicBezTo>
                      <a:pt x="70" y="198"/>
                      <a:pt x="74" y="198"/>
                      <a:pt x="77" y="198"/>
                    </a:cubicBezTo>
                    <a:cubicBezTo>
                      <a:pt x="79" y="199"/>
                      <a:pt x="80" y="201"/>
                      <a:pt x="80" y="204"/>
                    </a:cubicBezTo>
                    <a:cubicBezTo>
                      <a:pt x="80" y="204"/>
                      <a:pt x="80" y="204"/>
                      <a:pt x="81" y="205"/>
                    </a:cubicBezTo>
                    <a:cubicBezTo>
                      <a:pt x="95" y="204"/>
                      <a:pt x="148" y="201"/>
                      <a:pt x="177" y="198"/>
                    </a:cubicBezTo>
                    <a:cubicBezTo>
                      <a:pt x="177" y="198"/>
                      <a:pt x="177" y="197"/>
                      <a:pt x="177" y="196"/>
                    </a:cubicBezTo>
                    <a:cubicBezTo>
                      <a:pt x="176" y="195"/>
                      <a:pt x="176" y="186"/>
                      <a:pt x="177" y="185"/>
                    </a:cubicBezTo>
                    <a:cubicBezTo>
                      <a:pt x="177" y="183"/>
                      <a:pt x="174" y="178"/>
                      <a:pt x="173" y="177"/>
                    </a:cubicBezTo>
                    <a:cubicBezTo>
                      <a:pt x="172" y="175"/>
                      <a:pt x="173" y="171"/>
                      <a:pt x="172" y="169"/>
                    </a:cubicBezTo>
                    <a:cubicBezTo>
                      <a:pt x="171" y="168"/>
                      <a:pt x="170" y="163"/>
                      <a:pt x="170" y="162"/>
                    </a:cubicBezTo>
                    <a:cubicBezTo>
                      <a:pt x="170" y="160"/>
                      <a:pt x="172" y="154"/>
                      <a:pt x="172" y="152"/>
                    </a:cubicBezTo>
                    <a:cubicBezTo>
                      <a:pt x="171" y="150"/>
                      <a:pt x="172" y="147"/>
                      <a:pt x="173" y="145"/>
                    </a:cubicBezTo>
                    <a:cubicBezTo>
                      <a:pt x="174" y="143"/>
                      <a:pt x="175" y="141"/>
                      <a:pt x="174" y="138"/>
                    </a:cubicBezTo>
                    <a:cubicBezTo>
                      <a:pt x="173" y="136"/>
                      <a:pt x="173" y="133"/>
                      <a:pt x="173" y="132"/>
                    </a:cubicBezTo>
                    <a:cubicBezTo>
                      <a:pt x="173" y="130"/>
                      <a:pt x="175" y="126"/>
                      <a:pt x="176" y="124"/>
                    </a:cubicBezTo>
                    <a:cubicBezTo>
                      <a:pt x="177" y="123"/>
                      <a:pt x="179" y="119"/>
                      <a:pt x="180" y="118"/>
                    </a:cubicBezTo>
                    <a:cubicBezTo>
                      <a:pt x="181" y="118"/>
                      <a:pt x="178" y="115"/>
                      <a:pt x="177" y="114"/>
                    </a:cubicBezTo>
                    <a:cubicBezTo>
                      <a:pt x="177" y="113"/>
                      <a:pt x="177" y="111"/>
                      <a:pt x="178" y="108"/>
                    </a:cubicBezTo>
                    <a:cubicBezTo>
                      <a:pt x="179" y="105"/>
                      <a:pt x="177" y="102"/>
                      <a:pt x="178" y="101"/>
                    </a:cubicBezTo>
                    <a:cubicBezTo>
                      <a:pt x="178" y="100"/>
                      <a:pt x="182" y="95"/>
                      <a:pt x="182" y="93"/>
                    </a:cubicBezTo>
                    <a:cubicBezTo>
                      <a:pt x="183" y="91"/>
                      <a:pt x="182" y="90"/>
                      <a:pt x="182" y="90"/>
                    </a:cubicBezTo>
                    <a:cubicBezTo>
                      <a:pt x="185" y="88"/>
                      <a:pt x="185" y="88"/>
                      <a:pt x="185" y="88"/>
                    </a:cubicBezTo>
                    <a:cubicBezTo>
                      <a:pt x="185" y="88"/>
                      <a:pt x="187" y="84"/>
                      <a:pt x="187" y="83"/>
                    </a:cubicBezTo>
                    <a:cubicBezTo>
                      <a:pt x="187" y="82"/>
                      <a:pt x="187" y="80"/>
                      <a:pt x="188" y="79"/>
                    </a:cubicBezTo>
                    <a:cubicBezTo>
                      <a:pt x="189" y="77"/>
                      <a:pt x="190" y="76"/>
                      <a:pt x="190" y="73"/>
                    </a:cubicBezTo>
                    <a:cubicBezTo>
                      <a:pt x="190" y="70"/>
                      <a:pt x="190" y="67"/>
                      <a:pt x="190" y="67"/>
                    </a:cubicBezTo>
                    <a:cubicBezTo>
                      <a:pt x="190" y="67"/>
                      <a:pt x="187" y="69"/>
                      <a:pt x="186" y="72"/>
                    </a:cubicBezTo>
                    <a:cubicBezTo>
                      <a:pt x="186" y="74"/>
                      <a:pt x="183" y="73"/>
                      <a:pt x="183" y="74"/>
                    </a:cubicBezTo>
                    <a:cubicBezTo>
                      <a:pt x="183" y="76"/>
                      <a:pt x="183" y="78"/>
                      <a:pt x="181" y="79"/>
                    </a:cubicBezTo>
                    <a:cubicBezTo>
                      <a:pt x="179" y="81"/>
                      <a:pt x="179" y="82"/>
                      <a:pt x="179" y="84"/>
                    </a:cubicBezTo>
                    <a:cubicBezTo>
                      <a:pt x="178" y="87"/>
                      <a:pt x="179" y="90"/>
                      <a:pt x="179" y="90"/>
                    </a:cubicBezTo>
                    <a:cubicBezTo>
                      <a:pt x="179" y="90"/>
                      <a:pt x="177" y="90"/>
                      <a:pt x="175" y="90"/>
                    </a:cubicBezTo>
                    <a:cubicBezTo>
                      <a:pt x="174" y="90"/>
                      <a:pt x="172" y="90"/>
                      <a:pt x="171" y="92"/>
                    </a:cubicBezTo>
                    <a:cubicBezTo>
                      <a:pt x="170" y="95"/>
                      <a:pt x="170" y="95"/>
                      <a:pt x="169" y="97"/>
                    </a:cubicBezTo>
                    <a:cubicBezTo>
                      <a:pt x="168" y="99"/>
                      <a:pt x="167" y="99"/>
                      <a:pt x="166" y="100"/>
                    </a:cubicBezTo>
                    <a:cubicBezTo>
                      <a:pt x="165" y="102"/>
                      <a:pt x="163" y="104"/>
                      <a:pt x="162" y="103"/>
                    </a:cubicBezTo>
                    <a:cubicBezTo>
                      <a:pt x="161" y="102"/>
                      <a:pt x="162" y="100"/>
                      <a:pt x="162" y="99"/>
                    </a:cubicBezTo>
                    <a:cubicBezTo>
                      <a:pt x="162" y="97"/>
                      <a:pt x="163" y="93"/>
                      <a:pt x="164" y="92"/>
                    </a:cubicBezTo>
                    <a:cubicBezTo>
                      <a:pt x="166" y="92"/>
                      <a:pt x="165" y="88"/>
                      <a:pt x="165" y="86"/>
                    </a:cubicBezTo>
                    <a:cubicBezTo>
                      <a:pt x="166" y="84"/>
                      <a:pt x="169" y="84"/>
                      <a:pt x="171" y="84"/>
                    </a:cubicBezTo>
                    <a:cubicBezTo>
                      <a:pt x="173" y="83"/>
                      <a:pt x="171" y="79"/>
                      <a:pt x="171" y="78"/>
                    </a:cubicBezTo>
                    <a:cubicBezTo>
                      <a:pt x="171" y="77"/>
                      <a:pt x="171" y="77"/>
                      <a:pt x="171" y="77"/>
                    </a:cubicBezTo>
                    <a:cubicBezTo>
                      <a:pt x="168" y="76"/>
                      <a:pt x="168" y="76"/>
                      <a:pt x="168" y="76"/>
                    </a:cubicBezTo>
                    <a:cubicBezTo>
                      <a:pt x="168" y="71"/>
                      <a:pt x="168" y="71"/>
                      <a:pt x="168" y="71"/>
                    </a:cubicBezTo>
                    <a:cubicBezTo>
                      <a:pt x="169" y="65"/>
                      <a:pt x="169" y="65"/>
                      <a:pt x="169" y="65"/>
                    </a:cubicBezTo>
                    <a:cubicBezTo>
                      <a:pt x="169" y="65"/>
                      <a:pt x="166" y="65"/>
                      <a:pt x="164" y="66"/>
                    </a:cubicBezTo>
                    <a:cubicBezTo>
                      <a:pt x="161" y="67"/>
                      <a:pt x="163" y="64"/>
                      <a:pt x="163" y="62"/>
                    </a:cubicBezTo>
                    <a:cubicBezTo>
                      <a:pt x="163" y="60"/>
                      <a:pt x="164" y="55"/>
                      <a:pt x="164" y="55"/>
                    </a:cubicBezTo>
                    <a:cubicBezTo>
                      <a:pt x="164" y="55"/>
                      <a:pt x="161" y="50"/>
                      <a:pt x="159" y="50"/>
                    </a:cubicBezTo>
                    <a:cubicBezTo>
                      <a:pt x="158" y="50"/>
                      <a:pt x="153" y="47"/>
                      <a:pt x="153" y="47"/>
                    </a:cubicBezTo>
                    <a:cubicBezTo>
                      <a:pt x="152" y="41"/>
                      <a:pt x="152" y="41"/>
                      <a:pt x="152" y="41"/>
                    </a:cubicBezTo>
                    <a:cubicBezTo>
                      <a:pt x="152" y="41"/>
                      <a:pt x="147" y="41"/>
                      <a:pt x="146" y="40"/>
                    </a:cubicBezTo>
                    <a:cubicBezTo>
                      <a:pt x="145" y="40"/>
                      <a:pt x="142" y="39"/>
                      <a:pt x="140" y="38"/>
                    </a:cubicBezTo>
                    <a:cubicBezTo>
                      <a:pt x="137" y="37"/>
                      <a:pt x="130" y="39"/>
                      <a:pt x="128" y="39"/>
                    </a:cubicBezTo>
                    <a:cubicBezTo>
                      <a:pt x="127" y="39"/>
                      <a:pt x="123" y="36"/>
                      <a:pt x="121" y="35"/>
                    </a:cubicBezTo>
                    <a:cubicBezTo>
                      <a:pt x="119" y="34"/>
                      <a:pt x="114" y="34"/>
                      <a:pt x="110" y="32"/>
                    </a:cubicBezTo>
                    <a:cubicBezTo>
                      <a:pt x="107" y="31"/>
                      <a:pt x="90" y="29"/>
                      <a:pt x="88" y="29"/>
                    </a:cubicBezTo>
                    <a:cubicBezTo>
                      <a:pt x="87" y="28"/>
                      <a:pt x="86" y="26"/>
                      <a:pt x="85" y="25"/>
                    </a:cubicBezTo>
                    <a:cubicBezTo>
                      <a:pt x="84" y="23"/>
                      <a:pt x="82" y="20"/>
                      <a:pt x="79" y="20"/>
                    </a:cubicBezTo>
                    <a:cubicBezTo>
                      <a:pt x="78" y="20"/>
                      <a:pt x="77" y="18"/>
                      <a:pt x="76" y="17"/>
                    </a:cubicBezTo>
                    <a:cubicBezTo>
                      <a:pt x="75" y="18"/>
                      <a:pt x="74" y="18"/>
                      <a:pt x="73" y="18"/>
                    </a:cubicBezTo>
                    <a:cubicBezTo>
                      <a:pt x="72" y="18"/>
                      <a:pt x="67" y="14"/>
                      <a:pt x="66" y="15"/>
                    </a:cubicBezTo>
                    <a:cubicBezTo>
                      <a:pt x="65" y="16"/>
                      <a:pt x="61" y="17"/>
                      <a:pt x="60" y="16"/>
                    </a:cubicBezTo>
                    <a:cubicBezTo>
                      <a:pt x="59" y="16"/>
                      <a:pt x="61" y="13"/>
                      <a:pt x="61" y="12"/>
                    </a:cubicBezTo>
                    <a:cubicBezTo>
                      <a:pt x="62" y="10"/>
                      <a:pt x="62" y="8"/>
                      <a:pt x="63" y="7"/>
                    </a:cubicBezTo>
                    <a:cubicBezTo>
                      <a:pt x="64" y="5"/>
                      <a:pt x="64" y="3"/>
                      <a:pt x="62" y="1"/>
                    </a:cubicBezTo>
                    <a:cubicBezTo>
                      <a:pt x="59" y="0"/>
                      <a:pt x="59" y="1"/>
                      <a:pt x="56" y="4"/>
                    </a:cubicBezTo>
                    <a:cubicBezTo>
                      <a:pt x="53" y="7"/>
                      <a:pt x="47" y="8"/>
                      <a:pt x="43" y="11"/>
                    </a:cubicBezTo>
                    <a:cubicBezTo>
                      <a:pt x="39" y="13"/>
                      <a:pt x="32" y="15"/>
                      <a:pt x="29" y="16"/>
                    </a:cubicBezTo>
                    <a:cubicBezTo>
                      <a:pt x="27" y="17"/>
                      <a:pt x="24" y="15"/>
                      <a:pt x="24" y="13"/>
                    </a:cubicBezTo>
                    <a:cubicBezTo>
                      <a:pt x="21" y="15"/>
                      <a:pt x="17" y="18"/>
                      <a:pt x="17" y="18"/>
                    </a:cubicBezTo>
                    <a:cubicBezTo>
                      <a:pt x="17" y="39"/>
                      <a:pt x="17" y="39"/>
                      <a:pt x="17" y="39"/>
                    </a:cubicBezTo>
                    <a:cubicBezTo>
                      <a:pt x="17" y="39"/>
                      <a:pt x="16" y="43"/>
                      <a:pt x="16" y="45"/>
                    </a:cubicBezTo>
                    <a:cubicBezTo>
                      <a:pt x="16" y="47"/>
                      <a:pt x="8" y="50"/>
                      <a:pt x="6" y="52"/>
                    </a:cubicBezTo>
                    <a:cubicBezTo>
                      <a:pt x="3" y="53"/>
                      <a:pt x="3" y="53"/>
                      <a:pt x="3" y="57"/>
                    </a:cubicBezTo>
                    <a:cubicBezTo>
                      <a:pt x="3" y="61"/>
                      <a:pt x="0" y="60"/>
                      <a:pt x="0" y="61"/>
                    </a:cubicBezTo>
                    <a:cubicBezTo>
                      <a:pt x="0" y="62"/>
                      <a:pt x="0" y="67"/>
                      <a:pt x="2" y="67"/>
                    </a:cubicBezTo>
                    <a:cubicBezTo>
                      <a:pt x="4" y="67"/>
                      <a:pt x="5" y="70"/>
                      <a:pt x="6" y="71"/>
                    </a:cubicBezTo>
                    <a:cubicBezTo>
                      <a:pt x="8" y="72"/>
                      <a:pt x="8" y="77"/>
                      <a:pt x="8" y="78"/>
                    </a:cubicBezTo>
                    <a:cubicBezTo>
                      <a:pt x="8" y="79"/>
                      <a:pt x="5" y="81"/>
                      <a:pt x="5" y="83"/>
                    </a:cubicBezTo>
                    <a:cubicBezTo>
                      <a:pt x="5" y="84"/>
                      <a:pt x="3" y="87"/>
                      <a:pt x="3" y="90"/>
                    </a:cubicBezTo>
                    <a:cubicBezTo>
                      <a:pt x="3" y="92"/>
                      <a:pt x="4" y="96"/>
                      <a:pt x="5" y="98"/>
                    </a:cubicBezTo>
                    <a:cubicBezTo>
                      <a:pt x="6" y="100"/>
                      <a:pt x="4" y="103"/>
                      <a:pt x="4" y="105"/>
                    </a:cubicBezTo>
                    <a:cubicBezTo>
                      <a:pt x="4" y="107"/>
                      <a:pt x="7" y="108"/>
                      <a:pt x="8" y="110"/>
                    </a:cubicBezTo>
                    <a:cubicBezTo>
                      <a:pt x="10" y="112"/>
                      <a:pt x="13" y="114"/>
                      <a:pt x="15" y="114"/>
                    </a:cubicBezTo>
                    <a:cubicBezTo>
                      <a:pt x="16" y="114"/>
                      <a:pt x="19" y="114"/>
                      <a:pt x="19" y="114"/>
                    </a:cubicBezTo>
                    <a:cubicBezTo>
                      <a:pt x="19" y="114"/>
                      <a:pt x="20" y="119"/>
                      <a:pt x="24" y="120"/>
                    </a:cubicBezTo>
                    <a:cubicBezTo>
                      <a:pt x="28" y="121"/>
                      <a:pt x="31" y="121"/>
                      <a:pt x="32" y="123"/>
                    </a:cubicBezTo>
                    <a:cubicBezTo>
                      <a:pt x="33" y="124"/>
                      <a:pt x="40" y="132"/>
                      <a:pt x="42" y="134"/>
                    </a:cubicBezTo>
                    <a:cubicBezTo>
                      <a:pt x="43" y="136"/>
                      <a:pt x="46" y="136"/>
                      <a:pt x="47" y="136"/>
                    </a:cubicBezTo>
                    <a:cubicBezTo>
                      <a:pt x="49" y="137"/>
                      <a:pt x="52" y="141"/>
                      <a:pt x="54" y="142"/>
                    </a:cubicBezTo>
                    <a:cubicBezTo>
                      <a:pt x="55" y="144"/>
                      <a:pt x="57" y="145"/>
                      <a:pt x="57" y="150"/>
                    </a:cubicBezTo>
                    <a:cubicBezTo>
                      <a:pt x="58" y="154"/>
                      <a:pt x="58" y="157"/>
                      <a:pt x="59" y="160"/>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394" name="Freeform 9">
                <a:extLst>
                  <a:ext uri="{FF2B5EF4-FFF2-40B4-BE49-F238E27FC236}">
                    <a16:creationId xmlns:a16="http://schemas.microsoft.com/office/drawing/2014/main" id="{D8C90D5C-2039-4133-AF47-E8230DA552A8}"/>
                  </a:ext>
                </a:extLst>
              </p:cNvPr>
              <p:cNvSpPr>
                <a:spLocks/>
              </p:cNvSpPr>
              <p:nvPr/>
            </p:nvSpPr>
            <p:spPr bwMode="auto">
              <a:xfrm>
                <a:off x="10043814" y="3221387"/>
                <a:ext cx="400777" cy="399505"/>
              </a:xfrm>
              <a:custGeom>
                <a:avLst/>
                <a:gdLst>
                  <a:gd name="T0" fmla="*/ 28 w 163"/>
                  <a:gd name="T1" fmla="*/ 154 h 162"/>
                  <a:gd name="T2" fmla="*/ 40 w 163"/>
                  <a:gd name="T3" fmla="*/ 162 h 162"/>
                  <a:gd name="T4" fmla="*/ 50 w 163"/>
                  <a:gd name="T5" fmla="*/ 155 h 162"/>
                  <a:gd name="T6" fmla="*/ 58 w 163"/>
                  <a:gd name="T7" fmla="*/ 156 h 162"/>
                  <a:gd name="T8" fmla="*/ 68 w 163"/>
                  <a:gd name="T9" fmla="*/ 151 h 162"/>
                  <a:gd name="T10" fmla="*/ 73 w 163"/>
                  <a:gd name="T11" fmla="*/ 148 h 162"/>
                  <a:gd name="T12" fmla="*/ 82 w 163"/>
                  <a:gd name="T13" fmla="*/ 144 h 162"/>
                  <a:gd name="T14" fmla="*/ 88 w 163"/>
                  <a:gd name="T15" fmla="*/ 140 h 162"/>
                  <a:gd name="T16" fmla="*/ 89 w 163"/>
                  <a:gd name="T17" fmla="*/ 134 h 162"/>
                  <a:gd name="T18" fmla="*/ 88 w 163"/>
                  <a:gd name="T19" fmla="*/ 128 h 162"/>
                  <a:gd name="T20" fmla="*/ 93 w 163"/>
                  <a:gd name="T21" fmla="*/ 117 h 162"/>
                  <a:gd name="T22" fmla="*/ 95 w 163"/>
                  <a:gd name="T23" fmla="*/ 107 h 162"/>
                  <a:gd name="T24" fmla="*/ 99 w 163"/>
                  <a:gd name="T25" fmla="*/ 99 h 162"/>
                  <a:gd name="T26" fmla="*/ 101 w 163"/>
                  <a:gd name="T27" fmla="*/ 88 h 162"/>
                  <a:gd name="T28" fmla="*/ 108 w 163"/>
                  <a:gd name="T29" fmla="*/ 91 h 162"/>
                  <a:gd name="T30" fmla="*/ 118 w 163"/>
                  <a:gd name="T31" fmla="*/ 88 h 162"/>
                  <a:gd name="T32" fmla="*/ 121 w 163"/>
                  <a:gd name="T33" fmla="*/ 74 h 162"/>
                  <a:gd name="T34" fmla="*/ 127 w 163"/>
                  <a:gd name="T35" fmla="*/ 71 h 162"/>
                  <a:gd name="T36" fmla="*/ 132 w 163"/>
                  <a:gd name="T37" fmla="*/ 65 h 162"/>
                  <a:gd name="T38" fmla="*/ 136 w 163"/>
                  <a:gd name="T39" fmla="*/ 57 h 162"/>
                  <a:gd name="T40" fmla="*/ 139 w 163"/>
                  <a:gd name="T41" fmla="*/ 45 h 162"/>
                  <a:gd name="T42" fmla="*/ 149 w 163"/>
                  <a:gd name="T43" fmla="*/ 44 h 162"/>
                  <a:gd name="T44" fmla="*/ 159 w 163"/>
                  <a:gd name="T45" fmla="*/ 49 h 162"/>
                  <a:gd name="T46" fmla="*/ 163 w 163"/>
                  <a:gd name="T47" fmla="*/ 41 h 162"/>
                  <a:gd name="T48" fmla="*/ 161 w 163"/>
                  <a:gd name="T49" fmla="*/ 38 h 162"/>
                  <a:gd name="T50" fmla="*/ 154 w 163"/>
                  <a:gd name="T51" fmla="*/ 30 h 162"/>
                  <a:gd name="T52" fmla="*/ 147 w 163"/>
                  <a:gd name="T53" fmla="*/ 28 h 162"/>
                  <a:gd name="T54" fmla="*/ 139 w 163"/>
                  <a:gd name="T55" fmla="*/ 31 h 162"/>
                  <a:gd name="T56" fmla="*/ 135 w 163"/>
                  <a:gd name="T57" fmla="*/ 34 h 162"/>
                  <a:gd name="T58" fmla="*/ 126 w 163"/>
                  <a:gd name="T59" fmla="*/ 38 h 162"/>
                  <a:gd name="T60" fmla="*/ 122 w 163"/>
                  <a:gd name="T61" fmla="*/ 37 h 162"/>
                  <a:gd name="T62" fmla="*/ 117 w 163"/>
                  <a:gd name="T63" fmla="*/ 42 h 162"/>
                  <a:gd name="T64" fmla="*/ 111 w 163"/>
                  <a:gd name="T65" fmla="*/ 47 h 162"/>
                  <a:gd name="T66" fmla="*/ 102 w 163"/>
                  <a:gd name="T67" fmla="*/ 57 h 162"/>
                  <a:gd name="T68" fmla="*/ 62 w 163"/>
                  <a:gd name="T69" fmla="*/ 40 h 162"/>
                  <a:gd name="T70" fmla="*/ 52 w 163"/>
                  <a:gd name="T71" fmla="*/ 1 h 162"/>
                  <a:gd name="T72" fmla="*/ 54 w 163"/>
                  <a:gd name="T73" fmla="*/ 18 h 162"/>
                  <a:gd name="T74" fmla="*/ 50 w 163"/>
                  <a:gd name="T75" fmla="*/ 49 h 162"/>
                  <a:gd name="T76" fmla="*/ 36 w 163"/>
                  <a:gd name="T77" fmla="*/ 60 h 162"/>
                  <a:gd name="T78" fmla="*/ 27 w 163"/>
                  <a:gd name="T79" fmla="*/ 68 h 162"/>
                  <a:gd name="T80" fmla="*/ 21 w 163"/>
                  <a:gd name="T81" fmla="*/ 77 h 162"/>
                  <a:gd name="T82" fmla="*/ 21 w 163"/>
                  <a:gd name="T83" fmla="*/ 87 h 162"/>
                  <a:gd name="T84" fmla="*/ 14 w 163"/>
                  <a:gd name="T85" fmla="*/ 83 h 162"/>
                  <a:gd name="T86" fmla="*/ 13 w 163"/>
                  <a:gd name="T87" fmla="*/ 101 h 162"/>
                  <a:gd name="T88" fmla="*/ 4 w 163"/>
                  <a:gd name="T89" fmla="*/ 111 h 162"/>
                  <a:gd name="T90" fmla="*/ 1 w 163"/>
                  <a:gd name="T91" fmla="*/ 120 h 162"/>
                  <a:gd name="T92" fmla="*/ 9 w 163"/>
                  <a:gd name="T93" fmla="*/ 135 h 162"/>
                  <a:gd name="T94" fmla="*/ 18 w 163"/>
                  <a:gd name="T95" fmla="*/ 145 h 162"/>
                  <a:gd name="T96" fmla="*/ 27 w 163"/>
                  <a:gd name="T97"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3" h="162">
                    <a:moveTo>
                      <a:pt x="28" y="149"/>
                    </a:moveTo>
                    <a:cubicBezTo>
                      <a:pt x="28" y="149"/>
                      <a:pt x="28" y="153"/>
                      <a:pt x="28" y="154"/>
                    </a:cubicBezTo>
                    <a:cubicBezTo>
                      <a:pt x="29" y="154"/>
                      <a:pt x="32" y="157"/>
                      <a:pt x="34" y="159"/>
                    </a:cubicBezTo>
                    <a:cubicBezTo>
                      <a:pt x="37" y="161"/>
                      <a:pt x="39" y="162"/>
                      <a:pt x="40" y="162"/>
                    </a:cubicBezTo>
                    <a:cubicBezTo>
                      <a:pt x="41" y="161"/>
                      <a:pt x="45" y="161"/>
                      <a:pt x="46" y="160"/>
                    </a:cubicBezTo>
                    <a:cubicBezTo>
                      <a:pt x="47" y="159"/>
                      <a:pt x="50" y="155"/>
                      <a:pt x="50" y="155"/>
                    </a:cubicBezTo>
                    <a:cubicBezTo>
                      <a:pt x="50" y="155"/>
                      <a:pt x="53" y="155"/>
                      <a:pt x="54" y="156"/>
                    </a:cubicBezTo>
                    <a:cubicBezTo>
                      <a:pt x="55" y="157"/>
                      <a:pt x="57" y="157"/>
                      <a:pt x="58" y="156"/>
                    </a:cubicBezTo>
                    <a:cubicBezTo>
                      <a:pt x="59" y="156"/>
                      <a:pt x="62" y="155"/>
                      <a:pt x="63" y="154"/>
                    </a:cubicBezTo>
                    <a:cubicBezTo>
                      <a:pt x="65" y="153"/>
                      <a:pt x="68" y="152"/>
                      <a:pt x="68" y="151"/>
                    </a:cubicBezTo>
                    <a:cubicBezTo>
                      <a:pt x="68" y="150"/>
                      <a:pt x="68" y="148"/>
                      <a:pt x="68" y="148"/>
                    </a:cubicBezTo>
                    <a:cubicBezTo>
                      <a:pt x="68" y="148"/>
                      <a:pt x="71" y="150"/>
                      <a:pt x="73" y="148"/>
                    </a:cubicBezTo>
                    <a:cubicBezTo>
                      <a:pt x="75" y="147"/>
                      <a:pt x="75" y="145"/>
                      <a:pt x="76" y="145"/>
                    </a:cubicBezTo>
                    <a:cubicBezTo>
                      <a:pt x="78" y="144"/>
                      <a:pt x="80" y="145"/>
                      <a:pt x="82" y="144"/>
                    </a:cubicBezTo>
                    <a:cubicBezTo>
                      <a:pt x="83" y="144"/>
                      <a:pt x="85" y="143"/>
                      <a:pt x="85" y="142"/>
                    </a:cubicBezTo>
                    <a:cubicBezTo>
                      <a:pt x="86" y="142"/>
                      <a:pt x="88" y="141"/>
                      <a:pt x="88" y="140"/>
                    </a:cubicBezTo>
                    <a:cubicBezTo>
                      <a:pt x="87" y="139"/>
                      <a:pt x="87" y="137"/>
                      <a:pt x="87" y="137"/>
                    </a:cubicBezTo>
                    <a:cubicBezTo>
                      <a:pt x="87" y="137"/>
                      <a:pt x="88" y="135"/>
                      <a:pt x="89" y="134"/>
                    </a:cubicBezTo>
                    <a:cubicBezTo>
                      <a:pt x="89" y="134"/>
                      <a:pt x="86" y="132"/>
                      <a:pt x="86" y="131"/>
                    </a:cubicBezTo>
                    <a:cubicBezTo>
                      <a:pt x="86" y="130"/>
                      <a:pt x="88" y="131"/>
                      <a:pt x="88" y="128"/>
                    </a:cubicBezTo>
                    <a:cubicBezTo>
                      <a:pt x="88" y="126"/>
                      <a:pt x="88" y="124"/>
                      <a:pt x="89" y="123"/>
                    </a:cubicBezTo>
                    <a:cubicBezTo>
                      <a:pt x="90" y="122"/>
                      <a:pt x="93" y="118"/>
                      <a:pt x="93" y="117"/>
                    </a:cubicBezTo>
                    <a:cubicBezTo>
                      <a:pt x="94" y="116"/>
                      <a:pt x="95" y="113"/>
                      <a:pt x="95" y="112"/>
                    </a:cubicBezTo>
                    <a:cubicBezTo>
                      <a:pt x="95" y="111"/>
                      <a:pt x="95" y="108"/>
                      <a:pt x="95" y="107"/>
                    </a:cubicBezTo>
                    <a:cubicBezTo>
                      <a:pt x="96" y="106"/>
                      <a:pt x="98" y="104"/>
                      <a:pt x="98" y="102"/>
                    </a:cubicBezTo>
                    <a:cubicBezTo>
                      <a:pt x="98" y="101"/>
                      <a:pt x="98" y="100"/>
                      <a:pt x="99" y="99"/>
                    </a:cubicBezTo>
                    <a:cubicBezTo>
                      <a:pt x="100" y="98"/>
                      <a:pt x="101" y="97"/>
                      <a:pt x="101" y="95"/>
                    </a:cubicBezTo>
                    <a:cubicBezTo>
                      <a:pt x="101" y="93"/>
                      <a:pt x="101" y="88"/>
                      <a:pt x="101" y="88"/>
                    </a:cubicBezTo>
                    <a:cubicBezTo>
                      <a:pt x="101" y="88"/>
                      <a:pt x="103" y="87"/>
                      <a:pt x="105" y="87"/>
                    </a:cubicBezTo>
                    <a:cubicBezTo>
                      <a:pt x="106" y="88"/>
                      <a:pt x="107" y="91"/>
                      <a:pt x="108" y="91"/>
                    </a:cubicBezTo>
                    <a:cubicBezTo>
                      <a:pt x="109" y="91"/>
                      <a:pt x="111" y="93"/>
                      <a:pt x="113" y="92"/>
                    </a:cubicBezTo>
                    <a:cubicBezTo>
                      <a:pt x="115" y="91"/>
                      <a:pt x="117" y="89"/>
                      <a:pt x="118" y="88"/>
                    </a:cubicBezTo>
                    <a:cubicBezTo>
                      <a:pt x="118" y="86"/>
                      <a:pt x="119" y="82"/>
                      <a:pt x="119" y="82"/>
                    </a:cubicBezTo>
                    <a:cubicBezTo>
                      <a:pt x="119" y="82"/>
                      <a:pt x="120" y="75"/>
                      <a:pt x="121" y="74"/>
                    </a:cubicBezTo>
                    <a:cubicBezTo>
                      <a:pt x="121" y="72"/>
                      <a:pt x="122" y="72"/>
                      <a:pt x="124" y="72"/>
                    </a:cubicBezTo>
                    <a:cubicBezTo>
                      <a:pt x="125" y="71"/>
                      <a:pt x="127" y="72"/>
                      <a:pt x="127" y="71"/>
                    </a:cubicBezTo>
                    <a:cubicBezTo>
                      <a:pt x="127" y="69"/>
                      <a:pt x="128" y="69"/>
                      <a:pt x="129" y="67"/>
                    </a:cubicBezTo>
                    <a:cubicBezTo>
                      <a:pt x="130" y="66"/>
                      <a:pt x="130" y="66"/>
                      <a:pt x="132" y="65"/>
                    </a:cubicBezTo>
                    <a:cubicBezTo>
                      <a:pt x="134" y="64"/>
                      <a:pt x="135" y="63"/>
                      <a:pt x="135" y="61"/>
                    </a:cubicBezTo>
                    <a:cubicBezTo>
                      <a:pt x="136" y="60"/>
                      <a:pt x="136" y="57"/>
                      <a:pt x="136" y="57"/>
                    </a:cubicBezTo>
                    <a:cubicBezTo>
                      <a:pt x="136" y="57"/>
                      <a:pt x="139" y="55"/>
                      <a:pt x="139" y="54"/>
                    </a:cubicBezTo>
                    <a:cubicBezTo>
                      <a:pt x="139" y="53"/>
                      <a:pt x="139" y="45"/>
                      <a:pt x="139" y="45"/>
                    </a:cubicBezTo>
                    <a:cubicBezTo>
                      <a:pt x="139" y="45"/>
                      <a:pt x="140" y="41"/>
                      <a:pt x="141" y="41"/>
                    </a:cubicBezTo>
                    <a:cubicBezTo>
                      <a:pt x="143" y="40"/>
                      <a:pt x="146" y="42"/>
                      <a:pt x="149" y="44"/>
                    </a:cubicBezTo>
                    <a:cubicBezTo>
                      <a:pt x="151" y="45"/>
                      <a:pt x="155" y="46"/>
                      <a:pt x="156" y="47"/>
                    </a:cubicBezTo>
                    <a:cubicBezTo>
                      <a:pt x="157" y="48"/>
                      <a:pt x="159" y="49"/>
                      <a:pt x="159" y="49"/>
                    </a:cubicBezTo>
                    <a:cubicBezTo>
                      <a:pt x="159" y="49"/>
                      <a:pt x="161" y="45"/>
                      <a:pt x="161" y="43"/>
                    </a:cubicBezTo>
                    <a:cubicBezTo>
                      <a:pt x="161" y="42"/>
                      <a:pt x="162" y="41"/>
                      <a:pt x="163" y="41"/>
                    </a:cubicBezTo>
                    <a:cubicBezTo>
                      <a:pt x="163" y="41"/>
                      <a:pt x="163" y="41"/>
                      <a:pt x="163" y="41"/>
                    </a:cubicBezTo>
                    <a:cubicBezTo>
                      <a:pt x="162" y="39"/>
                      <a:pt x="161" y="38"/>
                      <a:pt x="161" y="38"/>
                    </a:cubicBezTo>
                    <a:cubicBezTo>
                      <a:pt x="161" y="38"/>
                      <a:pt x="159" y="36"/>
                      <a:pt x="158" y="35"/>
                    </a:cubicBezTo>
                    <a:cubicBezTo>
                      <a:pt x="157" y="34"/>
                      <a:pt x="154" y="30"/>
                      <a:pt x="154" y="30"/>
                    </a:cubicBezTo>
                    <a:cubicBezTo>
                      <a:pt x="152" y="30"/>
                      <a:pt x="152" y="30"/>
                      <a:pt x="152" y="30"/>
                    </a:cubicBezTo>
                    <a:cubicBezTo>
                      <a:pt x="152" y="30"/>
                      <a:pt x="148" y="29"/>
                      <a:pt x="147" y="28"/>
                    </a:cubicBezTo>
                    <a:cubicBezTo>
                      <a:pt x="146" y="27"/>
                      <a:pt x="141" y="27"/>
                      <a:pt x="141" y="27"/>
                    </a:cubicBezTo>
                    <a:cubicBezTo>
                      <a:pt x="139" y="31"/>
                      <a:pt x="139" y="31"/>
                      <a:pt x="139" y="31"/>
                    </a:cubicBezTo>
                    <a:cubicBezTo>
                      <a:pt x="137" y="31"/>
                      <a:pt x="137" y="31"/>
                      <a:pt x="137" y="31"/>
                    </a:cubicBezTo>
                    <a:cubicBezTo>
                      <a:pt x="135" y="34"/>
                      <a:pt x="135" y="34"/>
                      <a:pt x="135" y="34"/>
                    </a:cubicBezTo>
                    <a:cubicBezTo>
                      <a:pt x="135" y="34"/>
                      <a:pt x="134" y="36"/>
                      <a:pt x="132" y="37"/>
                    </a:cubicBezTo>
                    <a:cubicBezTo>
                      <a:pt x="130" y="38"/>
                      <a:pt x="127" y="38"/>
                      <a:pt x="126" y="38"/>
                    </a:cubicBezTo>
                    <a:cubicBezTo>
                      <a:pt x="126" y="37"/>
                      <a:pt x="123" y="34"/>
                      <a:pt x="123" y="34"/>
                    </a:cubicBezTo>
                    <a:cubicBezTo>
                      <a:pt x="123" y="34"/>
                      <a:pt x="122" y="37"/>
                      <a:pt x="122" y="37"/>
                    </a:cubicBezTo>
                    <a:cubicBezTo>
                      <a:pt x="121" y="38"/>
                      <a:pt x="120" y="42"/>
                      <a:pt x="120" y="42"/>
                    </a:cubicBezTo>
                    <a:cubicBezTo>
                      <a:pt x="117" y="42"/>
                      <a:pt x="117" y="42"/>
                      <a:pt x="117" y="42"/>
                    </a:cubicBezTo>
                    <a:cubicBezTo>
                      <a:pt x="117" y="42"/>
                      <a:pt x="114" y="42"/>
                      <a:pt x="114" y="43"/>
                    </a:cubicBezTo>
                    <a:cubicBezTo>
                      <a:pt x="113" y="44"/>
                      <a:pt x="112" y="46"/>
                      <a:pt x="111" y="47"/>
                    </a:cubicBezTo>
                    <a:cubicBezTo>
                      <a:pt x="109" y="48"/>
                      <a:pt x="109" y="50"/>
                      <a:pt x="107" y="52"/>
                    </a:cubicBezTo>
                    <a:cubicBezTo>
                      <a:pt x="105" y="54"/>
                      <a:pt x="102" y="57"/>
                      <a:pt x="102" y="57"/>
                    </a:cubicBezTo>
                    <a:cubicBezTo>
                      <a:pt x="98" y="34"/>
                      <a:pt x="98" y="34"/>
                      <a:pt x="98" y="34"/>
                    </a:cubicBezTo>
                    <a:cubicBezTo>
                      <a:pt x="76" y="38"/>
                      <a:pt x="62" y="40"/>
                      <a:pt x="62" y="40"/>
                    </a:cubicBezTo>
                    <a:cubicBezTo>
                      <a:pt x="54" y="0"/>
                      <a:pt x="54" y="0"/>
                      <a:pt x="54" y="0"/>
                    </a:cubicBezTo>
                    <a:cubicBezTo>
                      <a:pt x="54" y="0"/>
                      <a:pt x="53" y="0"/>
                      <a:pt x="52" y="1"/>
                    </a:cubicBezTo>
                    <a:cubicBezTo>
                      <a:pt x="48" y="2"/>
                      <a:pt x="52" y="4"/>
                      <a:pt x="53" y="7"/>
                    </a:cubicBezTo>
                    <a:cubicBezTo>
                      <a:pt x="55" y="11"/>
                      <a:pt x="56" y="15"/>
                      <a:pt x="54" y="18"/>
                    </a:cubicBezTo>
                    <a:cubicBezTo>
                      <a:pt x="52" y="21"/>
                      <a:pt x="51" y="28"/>
                      <a:pt x="51" y="28"/>
                    </a:cubicBezTo>
                    <a:cubicBezTo>
                      <a:pt x="51" y="28"/>
                      <a:pt x="52" y="46"/>
                      <a:pt x="50" y="49"/>
                    </a:cubicBezTo>
                    <a:cubicBezTo>
                      <a:pt x="48" y="51"/>
                      <a:pt x="41" y="55"/>
                      <a:pt x="41" y="57"/>
                    </a:cubicBezTo>
                    <a:cubicBezTo>
                      <a:pt x="40" y="59"/>
                      <a:pt x="38" y="61"/>
                      <a:pt x="36" y="60"/>
                    </a:cubicBezTo>
                    <a:cubicBezTo>
                      <a:pt x="35" y="59"/>
                      <a:pt x="31" y="61"/>
                      <a:pt x="30" y="63"/>
                    </a:cubicBezTo>
                    <a:cubicBezTo>
                      <a:pt x="28" y="64"/>
                      <a:pt x="29" y="67"/>
                      <a:pt x="27" y="68"/>
                    </a:cubicBezTo>
                    <a:cubicBezTo>
                      <a:pt x="24" y="68"/>
                      <a:pt x="24" y="69"/>
                      <a:pt x="24" y="72"/>
                    </a:cubicBezTo>
                    <a:cubicBezTo>
                      <a:pt x="24" y="75"/>
                      <a:pt x="21" y="77"/>
                      <a:pt x="21" y="77"/>
                    </a:cubicBezTo>
                    <a:cubicBezTo>
                      <a:pt x="23" y="82"/>
                      <a:pt x="23" y="82"/>
                      <a:pt x="23" y="82"/>
                    </a:cubicBezTo>
                    <a:cubicBezTo>
                      <a:pt x="21" y="87"/>
                      <a:pt x="21" y="87"/>
                      <a:pt x="21" y="87"/>
                    </a:cubicBezTo>
                    <a:cubicBezTo>
                      <a:pt x="21" y="87"/>
                      <a:pt x="19" y="84"/>
                      <a:pt x="19" y="82"/>
                    </a:cubicBezTo>
                    <a:cubicBezTo>
                      <a:pt x="19" y="79"/>
                      <a:pt x="15" y="82"/>
                      <a:pt x="14" y="83"/>
                    </a:cubicBezTo>
                    <a:cubicBezTo>
                      <a:pt x="13" y="85"/>
                      <a:pt x="10" y="90"/>
                      <a:pt x="10" y="93"/>
                    </a:cubicBezTo>
                    <a:cubicBezTo>
                      <a:pt x="10" y="97"/>
                      <a:pt x="13" y="101"/>
                      <a:pt x="13" y="101"/>
                    </a:cubicBezTo>
                    <a:cubicBezTo>
                      <a:pt x="13" y="101"/>
                      <a:pt x="10" y="102"/>
                      <a:pt x="9" y="105"/>
                    </a:cubicBezTo>
                    <a:cubicBezTo>
                      <a:pt x="9" y="108"/>
                      <a:pt x="7" y="110"/>
                      <a:pt x="4" y="111"/>
                    </a:cubicBezTo>
                    <a:cubicBezTo>
                      <a:pt x="3" y="112"/>
                      <a:pt x="2" y="113"/>
                      <a:pt x="1" y="114"/>
                    </a:cubicBezTo>
                    <a:cubicBezTo>
                      <a:pt x="1" y="116"/>
                      <a:pt x="1" y="118"/>
                      <a:pt x="1" y="120"/>
                    </a:cubicBezTo>
                    <a:cubicBezTo>
                      <a:pt x="0" y="122"/>
                      <a:pt x="0" y="126"/>
                      <a:pt x="1" y="127"/>
                    </a:cubicBezTo>
                    <a:cubicBezTo>
                      <a:pt x="3" y="129"/>
                      <a:pt x="7" y="134"/>
                      <a:pt x="9" y="135"/>
                    </a:cubicBezTo>
                    <a:cubicBezTo>
                      <a:pt x="10" y="137"/>
                      <a:pt x="11" y="140"/>
                      <a:pt x="13" y="141"/>
                    </a:cubicBezTo>
                    <a:cubicBezTo>
                      <a:pt x="14" y="142"/>
                      <a:pt x="17" y="145"/>
                      <a:pt x="18" y="145"/>
                    </a:cubicBezTo>
                    <a:cubicBezTo>
                      <a:pt x="18" y="146"/>
                      <a:pt x="22" y="149"/>
                      <a:pt x="23" y="149"/>
                    </a:cubicBezTo>
                    <a:cubicBezTo>
                      <a:pt x="25" y="149"/>
                      <a:pt x="27" y="149"/>
                      <a:pt x="27" y="149"/>
                    </a:cubicBezTo>
                    <a:lnTo>
                      <a:pt x="28" y="149"/>
                    </a:ln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395" name="Freeform 10">
                <a:extLst>
                  <a:ext uri="{FF2B5EF4-FFF2-40B4-BE49-F238E27FC236}">
                    <a16:creationId xmlns:a16="http://schemas.microsoft.com/office/drawing/2014/main" id="{7128E0D3-AC92-4E35-9E19-BEC8737E060F}"/>
                  </a:ext>
                </a:extLst>
              </p:cNvPr>
              <p:cNvSpPr>
                <a:spLocks/>
              </p:cNvSpPr>
              <p:nvPr/>
            </p:nvSpPr>
            <p:spPr bwMode="auto">
              <a:xfrm>
                <a:off x="6691984" y="2133703"/>
                <a:ext cx="596654" cy="431723"/>
              </a:xfrm>
              <a:custGeom>
                <a:avLst/>
                <a:gdLst>
                  <a:gd name="T0" fmla="*/ 36 w 243"/>
                  <a:gd name="T1" fmla="*/ 131 h 175"/>
                  <a:gd name="T2" fmla="*/ 39 w 243"/>
                  <a:gd name="T3" fmla="*/ 151 h 175"/>
                  <a:gd name="T4" fmla="*/ 59 w 243"/>
                  <a:gd name="T5" fmla="*/ 155 h 175"/>
                  <a:gd name="T6" fmla="*/ 72 w 243"/>
                  <a:gd name="T7" fmla="*/ 154 h 175"/>
                  <a:gd name="T8" fmla="*/ 82 w 243"/>
                  <a:gd name="T9" fmla="*/ 160 h 175"/>
                  <a:gd name="T10" fmla="*/ 96 w 243"/>
                  <a:gd name="T11" fmla="*/ 162 h 175"/>
                  <a:gd name="T12" fmla="*/ 108 w 243"/>
                  <a:gd name="T13" fmla="*/ 165 h 175"/>
                  <a:gd name="T14" fmla="*/ 129 w 243"/>
                  <a:gd name="T15" fmla="*/ 163 h 175"/>
                  <a:gd name="T16" fmla="*/ 142 w 243"/>
                  <a:gd name="T17" fmla="*/ 162 h 175"/>
                  <a:gd name="T18" fmla="*/ 155 w 243"/>
                  <a:gd name="T19" fmla="*/ 162 h 175"/>
                  <a:gd name="T20" fmla="*/ 220 w 243"/>
                  <a:gd name="T21" fmla="*/ 175 h 175"/>
                  <a:gd name="T22" fmla="*/ 218 w 243"/>
                  <a:gd name="T23" fmla="*/ 159 h 175"/>
                  <a:gd name="T24" fmla="*/ 222 w 243"/>
                  <a:gd name="T25" fmla="*/ 140 h 175"/>
                  <a:gd name="T26" fmla="*/ 71 w 243"/>
                  <a:gd name="T27" fmla="*/ 0 h 175"/>
                  <a:gd name="T28" fmla="*/ 78 w 243"/>
                  <a:gd name="T29" fmla="*/ 13 h 175"/>
                  <a:gd name="T30" fmla="*/ 75 w 243"/>
                  <a:gd name="T31" fmla="*/ 25 h 175"/>
                  <a:gd name="T32" fmla="*/ 75 w 243"/>
                  <a:gd name="T33" fmla="*/ 41 h 175"/>
                  <a:gd name="T34" fmla="*/ 72 w 243"/>
                  <a:gd name="T35" fmla="*/ 52 h 175"/>
                  <a:gd name="T36" fmla="*/ 69 w 243"/>
                  <a:gd name="T37" fmla="*/ 62 h 175"/>
                  <a:gd name="T38" fmla="*/ 67 w 243"/>
                  <a:gd name="T39" fmla="*/ 73 h 175"/>
                  <a:gd name="T40" fmla="*/ 59 w 243"/>
                  <a:gd name="T41" fmla="*/ 78 h 175"/>
                  <a:gd name="T42" fmla="*/ 51 w 243"/>
                  <a:gd name="T43" fmla="*/ 79 h 175"/>
                  <a:gd name="T44" fmla="*/ 46 w 243"/>
                  <a:gd name="T45" fmla="*/ 76 h 175"/>
                  <a:gd name="T46" fmla="*/ 53 w 243"/>
                  <a:gd name="T47" fmla="*/ 76 h 175"/>
                  <a:gd name="T48" fmla="*/ 60 w 243"/>
                  <a:gd name="T49" fmla="*/ 74 h 175"/>
                  <a:gd name="T50" fmla="*/ 60 w 243"/>
                  <a:gd name="T51" fmla="*/ 63 h 175"/>
                  <a:gd name="T52" fmla="*/ 62 w 243"/>
                  <a:gd name="T53" fmla="*/ 56 h 175"/>
                  <a:gd name="T54" fmla="*/ 68 w 243"/>
                  <a:gd name="T55" fmla="*/ 52 h 175"/>
                  <a:gd name="T56" fmla="*/ 62 w 243"/>
                  <a:gd name="T57" fmla="*/ 52 h 175"/>
                  <a:gd name="T58" fmla="*/ 53 w 243"/>
                  <a:gd name="T59" fmla="*/ 59 h 175"/>
                  <a:gd name="T60" fmla="*/ 46 w 243"/>
                  <a:gd name="T61" fmla="*/ 66 h 175"/>
                  <a:gd name="T62" fmla="*/ 45 w 243"/>
                  <a:gd name="T63" fmla="*/ 69 h 175"/>
                  <a:gd name="T64" fmla="*/ 46 w 243"/>
                  <a:gd name="T65" fmla="*/ 62 h 175"/>
                  <a:gd name="T66" fmla="*/ 56 w 243"/>
                  <a:gd name="T67" fmla="*/ 54 h 175"/>
                  <a:gd name="T68" fmla="*/ 62 w 243"/>
                  <a:gd name="T69" fmla="*/ 50 h 175"/>
                  <a:gd name="T70" fmla="*/ 62 w 243"/>
                  <a:gd name="T71" fmla="*/ 37 h 175"/>
                  <a:gd name="T72" fmla="*/ 57 w 243"/>
                  <a:gd name="T73" fmla="*/ 37 h 175"/>
                  <a:gd name="T74" fmla="*/ 54 w 243"/>
                  <a:gd name="T75" fmla="*/ 33 h 175"/>
                  <a:gd name="T76" fmla="*/ 40 w 243"/>
                  <a:gd name="T77" fmla="*/ 30 h 175"/>
                  <a:gd name="T78" fmla="*/ 27 w 243"/>
                  <a:gd name="T79" fmla="*/ 25 h 175"/>
                  <a:gd name="T80" fmla="*/ 20 w 243"/>
                  <a:gd name="T81" fmla="*/ 19 h 175"/>
                  <a:gd name="T82" fmla="*/ 9 w 243"/>
                  <a:gd name="T83" fmla="*/ 11 h 175"/>
                  <a:gd name="T84" fmla="*/ 6 w 243"/>
                  <a:gd name="T85" fmla="*/ 19 h 175"/>
                  <a:gd name="T86" fmla="*/ 8 w 243"/>
                  <a:gd name="T87" fmla="*/ 37 h 175"/>
                  <a:gd name="T88" fmla="*/ 8 w 243"/>
                  <a:gd name="T89" fmla="*/ 52 h 175"/>
                  <a:gd name="T90" fmla="*/ 8 w 243"/>
                  <a:gd name="T91" fmla="*/ 74 h 175"/>
                  <a:gd name="T92" fmla="*/ 16 w 243"/>
                  <a:gd name="T93" fmla="*/ 79 h 175"/>
                  <a:gd name="T94" fmla="*/ 7 w 243"/>
                  <a:gd name="T95" fmla="*/ 87 h 175"/>
                  <a:gd name="T96" fmla="*/ 15 w 243"/>
                  <a:gd name="T97" fmla="*/ 92 h 175"/>
                  <a:gd name="T98" fmla="*/ 9 w 243"/>
                  <a:gd name="T99" fmla="*/ 96 h 175"/>
                  <a:gd name="T100" fmla="*/ 6 w 243"/>
                  <a:gd name="T101" fmla="*/ 100 h 175"/>
                  <a:gd name="T102" fmla="*/ 3 w 243"/>
                  <a:gd name="T103" fmla="*/ 103 h 175"/>
                  <a:gd name="T104" fmla="*/ 5 w 243"/>
                  <a:gd name="T105" fmla="*/ 108 h 175"/>
                  <a:gd name="T106" fmla="*/ 13 w 243"/>
                  <a:gd name="T107" fmla="*/ 110 h 175"/>
                  <a:gd name="T108" fmla="*/ 22 w 243"/>
                  <a:gd name="T109" fmla="*/ 117 h 175"/>
                  <a:gd name="T110" fmla="*/ 31 w 243"/>
                  <a:gd name="T111" fmla="*/ 12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3" h="175">
                    <a:moveTo>
                      <a:pt x="31" y="124"/>
                    </a:moveTo>
                    <a:cubicBezTo>
                      <a:pt x="34" y="128"/>
                      <a:pt x="36" y="127"/>
                      <a:pt x="36" y="131"/>
                    </a:cubicBezTo>
                    <a:cubicBezTo>
                      <a:pt x="36" y="136"/>
                      <a:pt x="35" y="143"/>
                      <a:pt x="34" y="145"/>
                    </a:cubicBezTo>
                    <a:cubicBezTo>
                      <a:pt x="33" y="148"/>
                      <a:pt x="36" y="150"/>
                      <a:pt x="39" y="151"/>
                    </a:cubicBezTo>
                    <a:cubicBezTo>
                      <a:pt x="42" y="152"/>
                      <a:pt x="43" y="155"/>
                      <a:pt x="46" y="155"/>
                    </a:cubicBezTo>
                    <a:cubicBezTo>
                      <a:pt x="49" y="155"/>
                      <a:pt x="58" y="156"/>
                      <a:pt x="59" y="155"/>
                    </a:cubicBezTo>
                    <a:cubicBezTo>
                      <a:pt x="60" y="153"/>
                      <a:pt x="60" y="152"/>
                      <a:pt x="63" y="152"/>
                    </a:cubicBezTo>
                    <a:cubicBezTo>
                      <a:pt x="66" y="152"/>
                      <a:pt x="70" y="154"/>
                      <a:pt x="72" y="154"/>
                    </a:cubicBezTo>
                    <a:cubicBezTo>
                      <a:pt x="74" y="155"/>
                      <a:pt x="78" y="157"/>
                      <a:pt x="80" y="157"/>
                    </a:cubicBezTo>
                    <a:cubicBezTo>
                      <a:pt x="82" y="157"/>
                      <a:pt x="82" y="160"/>
                      <a:pt x="82" y="160"/>
                    </a:cubicBezTo>
                    <a:cubicBezTo>
                      <a:pt x="82" y="160"/>
                      <a:pt x="87" y="160"/>
                      <a:pt x="90" y="161"/>
                    </a:cubicBezTo>
                    <a:cubicBezTo>
                      <a:pt x="93" y="162"/>
                      <a:pt x="93" y="163"/>
                      <a:pt x="96" y="162"/>
                    </a:cubicBezTo>
                    <a:cubicBezTo>
                      <a:pt x="98" y="161"/>
                      <a:pt x="101" y="159"/>
                      <a:pt x="102" y="160"/>
                    </a:cubicBezTo>
                    <a:cubicBezTo>
                      <a:pt x="104" y="162"/>
                      <a:pt x="106" y="165"/>
                      <a:pt x="108" y="165"/>
                    </a:cubicBezTo>
                    <a:cubicBezTo>
                      <a:pt x="111" y="165"/>
                      <a:pt x="117" y="163"/>
                      <a:pt x="119" y="163"/>
                    </a:cubicBezTo>
                    <a:cubicBezTo>
                      <a:pt x="121" y="162"/>
                      <a:pt x="129" y="163"/>
                      <a:pt x="129" y="163"/>
                    </a:cubicBezTo>
                    <a:cubicBezTo>
                      <a:pt x="129" y="163"/>
                      <a:pt x="133" y="165"/>
                      <a:pt x="134" y="163"/>
                    </a:cubicBezTo>
                    <a:cubicBezTo>
                      <a:pt x="135" y="161"/>
                      <a:pt x="142" y="162"/>
                      <a:pt x="142" y="162"/>
                    </a:cubicBezTo>
                    <a:cubicBezTo>
                      <a:pt x="142" y="162"/>
                      <a:pt x="148" y="163"/>
                      <a:pt x="150" y="163"/>
                    </a:cubicBezTo>
                    <a:cubicBezTo>
                      <a:pt x="153" y="163"/>
                      <a:pt x="155" y="162"/>
                      <a:pt x="155" y="162"/>
                    </a:cubicBezTo>
                    <a:cubicBezTo>
                      <a:pt x="155" y="162"/>
                      <a:pt x="203" y="172"/>
                      <a:pt x="220" y="175"/>
                    </a:cubicBezTo>
                    <a:cubicBezTo>
                      <a:pt x="220" y="175"/>
                      <a:pt x="220" y="175"/>
                      <a:pt x="220" y="175"/>
                    </a:cubicBezTo>
                    <a:cubicBezTo>
                      <a:pt x="220" y="171"/>
                      <a:pt x="221" y="166"/>
                      <a:pt x="221" y="164"/>
                    </a:cubicBezTo>
                    <a:cubicBezTo>
                      <a:pt x="220" y="161"/>
                      <a:pt x="218" y="159"/>
                      <a:pt x="218" y="159"/>
                    </a:cubicBezTo>
                    <a:cubicBezTo>
                      <a:pt x="218" y="159"/>
                      <a:pt x="220" y="156"/>
                      <a:pt x="220" y="153"/>
                    </a:cubicBezTo>
                    <a:cubicBezTo>
                      <a:pt x="221" y="151"/>
                      <a:pt x="220" y="148"/>
                      <a:pt x="222" y="140"/>
                    </a:cubicBezTo>
                    <a:cubicBezTo>
                      <a:pt x="224" y="133"/>
                      <a:pt x="239" y="61"/>
                      <a:pt x="243" y="41"/>
                    </a:cubicBezTo>
                    <a:cubicBezTo>
                      <a:pt x="139" y="19"/>
                      <a:pt x="71" y="0"/>
                      <a:pt x="71" y="0"/>
                    </a:cubicBezTo>
                    <a:cubicBezTo>
                      <a:pt x="70" y="1"/>
                      <a:pt x="72" y="6"/>
                      <a:pt x="73" y="8"/>
                    </a:cubicBezTo>
                    <a:cubicBezTo>
                      <a:pt x="73" y="10"/>
                      <a:pt x="78" y="13"/>
                      <a:pt x="78" y="13"/>
                    </a:cubicBezTo>
                    <a:cubicBezTo>
                      <a:pt x="78" y="13"/>
                      <a:pt x="78" y="19"/>
                      <a:pt x="76" y="20"/>
                    </a:cubicBezTo>
                    <a:cubicBezTo>
                      <a:pt x="74" y="21"/>
                      <a:pt x="77" y="22"/>
                      <a:pt x="75" y="25"/>
                    </a:cubicBezTo>
                    <a:cubicBezTo>
                      <a:pt x="73" y="29"/>
                      <a:pt x="75" y="31"/>
                      <a:pt x="75" y="31"/>
                    </a:cubicBezTo>
                    <a:cubicBezTo>
                      <a:pt x="75" y="31"/>
                      <a:pt x="74" y="38"/>
                      <a:pt x="75" y="41"/>
                    </a:cubicBezTo>
                    <a:cubicBezTo>
                      <a:pt x="75" y="44"/>
                      <a:pt x="76" y="46"/>
                      <a:pt x="76" y="47"/>
                    </a:cubicBezTo>
                    <a:cubicBezTo>
                      <a:pt x="76" y="48"/>
                      <a:pt x="73" y="51"/>
                      <a:pt x="72" y="52"/>
                    </a:cubicBezTo>
                    <a:cubicBezTo>
                      <a:pt x="70" y="52"/>
                      <a:pt x="69" y="55"/>
                      <a:pt x="69" y="57"/>
                    </a:cubicBezTo>
                    <a:cubicBezTo>
                      <a:pt x="69" y="59"/>
                      <a:pt x="69" y="62"/>
                      <a:pt x="69" y="62"/>
                    </a:cubicBezTo>
                    <a:cubicBezTo>
                      <a:pt x="67" y="65"/>
                      <a:pt x="67" y="65"/>
                      <a:pt x="67" y="65"/>
                    </a:cubicBezTo>
                    <a:cubicBezTo>
                      <a:pt x="67" y="65"/>
                      <a:pt x="68" y="71"/>
                      <a:pt x="67" y="73"/>
                    </a:cubicBezTo>
                    <a:cubicBezTo>
                      <a:pt x="67" y="74"/>
                      <a:pt x="64" y="76"/>
                      <a:pt x="63" y="77"/>
                    </a:cubicBezTo>
                    <a:cubicBezTo>
                      <a:pt x="62" y="77"/>
                      <a:pt x="59" y="77"/>
                      <a:pt x="59" y="78"/>
                    </a:cubicBezTo>
                    <a:cubicBezTo>
                      <a:pt x="59" y="80"/>
                      <a:pt x="55" y="81"/>
                      <a:pt x="54" y="81"/>
                    </a:cubicBezTo>
                    <a:cubicBezTo>
                      <a:pt x="53" y="81"/>
                      <a:pt x="52" y="79"/>
                      <a:pt x="51" y="79"/>
                    </a:cubicBezTo>
                    <a:cubicBezTo>
                      <a:pt x="49" y="79"/>
                      <a:pt x="47" y="78"/>
                      <a:pt x="46" y="80"/>
                    </a:cubicBezTo>
                    <a:cubicBezTo>
                      <a:pt x="45" y="81"/>
                      <a:pt x="45" y="77"/>
                      <a:pt x="46" y="76"/>
                    </a:cubicBezTo>
                    <a:cubicBezTo>
                      <a:pt x="46" y="75"/>
                      <a:pt x="50" y="73"/>
                      <a:pt x="52" y="73"/>
                    </a:cubicBezTo>
                    <a:cubicBezTo>
                      <a:pt x="53" y="73"/>
                      <a:pt x="53" y="76"/>
                      <a:pt x="53" y="76"/>
                    </a:cubicBezTo>
                    <a:cubicBezTo>
                      <a:pt x="55" y="73"/>
                      <a:pt x="58" y="72"/>
                      <a:pt x="57" y="74"/>
                    </a:cubicBezTo>
                    <a:cubicBezTo>
                      <a:pt x="56" y="76"/>
                      <a:pt x="59" y="76"/>
                      <a:pt x="60" y="74"/>
                    </a:cubicBezTo>
                    <a:cubicBezTo>
                      <a:pt x="61" y="73"/>
                      <a:pt x="62" y="69"/>
                      <a:pt x="62" y="68"/>
                    </a:cubicBezTo>
                    <a:cubicBezTo>
                      <a:pt x="63" y="67"/>
                      <a:pt x="61" y="64"/>
                      <a:pt x="60" y="63"/>
                    </a:cubicBezTo>
                    <a:cubicBezTo>
                      <a:pt x="59" y="62"/>
                      <a:pt x="62" y="59"/>
                      <a:pt x="62" y="59"/>
                    </a:cubicBezTo>
                    <a:cubicBezTo>
                      <a:pt x="62" y="56"/>
                      <a:pt x="62" y="56"/>
                      <a:pt x="62" y="56"/>
                    </a:cubicBezTo>
                    <a:cubicBezTo>
                      <a:pt x="66" y="55"/>
                      <a:pt x="66" y="55"/>
                      <a:pt x="66" y="55"/>
                    </a:cubicBezTo>
                    <a:cubicBezTo>
                      <a:pt x="68" y="52"/>
                      <a:pt x="68" y="52"/>
                      <a:pt x="68" y="52"/>
                    </a:cubicBezTo>
                    <a:cubicBezTo>
                      <a:pt x="66" y="49"/>
                      <a:pt x="66" y="49"/>
                      <a:pt x="66" y="49"/>
                    </a:cubicBezTo>
                    <a:cubicBezTo>
                      <a:pt x="62" y="52"/>
                      <a:pt x="62" y="52"/>
                      <a:pt x="62" y="52"/>
                    </a:cubicBezTo>
                    <a:cubicBezTo>
                      <a:pt x="57" y="58"/>
                      <a:pt x="57" y="58"/>
                      <a:pt x="57" y="58"/>
                    </a:cubicBezTo>
                    <a:cubicBezTo>
                      <a:pt x="53" y="59"/>
                      <a:pt x="53" y="59"/>
                      <a:pt x="53" y="59"/>
                    </a:cubicBezTo>
                    <a:cubicBezTo>
                      <a:pt x="49" y="62"/>
                      <a:pt x="49" y="62"/>
                      <a:pt x="49" y="62"/>
                    </a:cubicBezTo>
                    <a:cubicBezTo>
                      <a:pt x="46" y="66"/>
                      <a:pt x="46" y="66"/>
                      <a:pt x="46" y="66"/>
                    </a:cubicBezTo>
                    <a:cubicBezTo>
                      <a:pt x="51" y="69"/>
                      <a:pt x="51" y="69"/>
                      <a:pt x="51" y="69"/>
                    </a:cubicBezTo>
                    <a:cubicBezTo>
                      <a:pt x="45" y="69"/>
                      <a:pt x="45" y="69"/>
                      <a:pt x="45" y="69"/>
                    </a:cubicBezTo>
                    <a:cubicBezTo>
                      <a:pt x="43" y="66"/>
                      <a:pt x="43" y="66"/>
                      <a:pt x="43" y="66"/>
                    </a:cubicBezTo>
                    <a:cubicBezTo>
                      <a:pt x="46" y="62"/>
                      <a:pt x="46" y="62"/>
                      <a:pt x="46" y="62"/>
                    </a:cubicBezTo>
                    <a:cubicBezTo>
                      <a:pt x="53" y="57"/>
                      <a:pt x="53" y="57"/>
                      <a:pt x="53" y="57"/>
                    </a:cubicBezTo>
                    <a:cubicBezTo>
                      <a:pt x="56" y="54"/>
                      <a:pt x="56" y="54"/>
                      <a:pt x="56" y="54"/>
                    </a:cubicBezTo>
                    <a:cubicBezTo>
                      <a:pt x="60" y="52"/>
                      <a:pt x="60" y="52"/>
                      <a:pt x="60" y="52"/>
                    </a:cubicBezTo>
                    <a:cubicBezTo>
                      <a:pt x="62" y="50"/>
                      <a:pt x="62" y="50"/>
                      <a:pt x="62" y="50"/>
                    </a:cubicBezTo>
                    <a:cubicBezTo>
                      <a:pt x="62" y="43"/>
                      <a:pt x="62" y="43"/>
                      <a:pt x="62" y="43"/>
                    </a:cubicBezTo>
                    <a:cubicBezTo>
                      <a:pt x="62" y="37"/>
                      <a:pt x="62" y="37"/>
                      <a:pt x="62" y="37"/>
                    </a:cubicBezTo>
                    <a:cubicBezTo>
                      <a:pt x="59" y="40"/>
                      <a:pt x="59" y="40"/>
                      <a:pt x="59" y="40"/>
                    </a:cubicBezTo>
                    <a:cubicBezTo>
                      <a:pt x="57" y="37"/>
                      <a:pt x="57" y="37"/>
                      <a:pt x="57" y="37"/>
                    </a:cubicBezTo>
                    <a:cubicBezTo>
                      <a:pt x="54" y="37"/>
                      <a:pt x="54" y="37"/>
                      <a:pt x="54" y="37"/>
                    </a:cubicBezTo>
                    <a:cubicBezTo>
                      <a:pt x="54" y="33"/>
                      <a:pt x="54" y="33"/>
                      <a:pt x="54" y="33"/>
                    </a:cubicBezTo>
                    <a:cubicBezTo>
                      <a:pt x="47" y="33"/>
                      <a:pt x="47" y="33"/>
                      <a:pt x="47" y="33"/>
                    </a:cubicBezTo>
                    <a:cubicBezTo>
                      <a:pt x="40" y="30"/>
                      <a:pt x="40" y="30"/>
                      <a:pt x="40" y="30"/>
                    </a:cubicBezTo>
                    <a:cubicBezTo>
                      <a:pt x="31" y="26"/>
                      <a:pt x="31" y="26"/>
                      <a:pt x="31" y="26"/>
                    </a:cubicBezTo>
                    <a:cubicBezTo>
                      <a:pt x="27" y="25"/>
                      <a:pt x="27" y="25"/>
                      <a:pt x="27" y="25"/>
                    </a:cubicBezTo>
                    <a:cubicBezTo>
                      <a:pt x="24" y="22"/>
                      <a:pt x="24" y="22"/>
                      <a:pt x="24" y="22"/>
                    </a:cubicBezTo>
                    <a:cubicBezTo>
                      <a:pt x="20" y="19"/>
                      <a:pt x="20" y="19"/>
                      <a:pt x="20" y="19"/>
                    </a:cubicBezTo>
                    <a:cubicBezTo>
                      <a:pt x="20" y="19"/>
                      <a:pt x="17" y="17"/>
                      <a:pt x="15" y="14"/>
                    </a:cubicBezTo>
                    <a:cubicBezTo>
                      <a:pt x="13" y="12"/>
                      <a:pt x="9" y="11"/>
                      <a:pt x="9" y="11"/>
                    </a:cubicBezTo>
                    <a:cubicBezTo>
                      <a:pt x="9" y="11"/>
                      <a:pt x="9" y="11"/>
                      <a:pt x="9" y="13"/>
                    </a:cubicBezTo>
                    <a:cubicBezTo>
                      <a:pt x="9" y="15"/>
                      <a:pt x="6" y="18"/>
                      <a:pt x="6" y="19"/>
                    </a:cubicBezTo>
                    <a:cubicBezTo>
                      <a:pt x="5" y="21"/>
                      <a:pt x="5" y="28"/>
                      <a:pt x="5" y="30"/>
                    </a:cubicBezTo>
                    <a:cubicBezTo>
                      <a:pt x="5" y="33"/>
                      <a:pt x="7" y="32"/>
                      <a:pt x="8" y="37"/>
                    </a:cubicBezTo>
                    <a:cubicBezTo>
                      <a:pt x="9" y="41"/>
                      <a:pt x="9" y="42"/>
                      <a:pt x="9" y="44"/>
                    </a:cubicBezTo>
                    <a:cubicBezTo>
                      <a:pt x="9" y="46"/>
                      <a:pt x="8" y="50"/>
                      <a:pt x="8" y="52"/>
                    </a:cubicBezTo>
                    <a:cubicBezTo>
                      <a:pt x="8" y="55"/>
                      <a:pt x="9" y="62"/>
                      <a:pt x="9" y="63"/>
                    </a:cubicBezTo>
                    <a:cubicBezTo>
                      <a:pt x="9" y="64"/>
                      <a:pt x="8" y="74"/>
                      <a:pt x="8" y="74"/>
                    </a:cubicBezTo>
                    <a:cubicBezTo>
                      <a:pt x="9" y="73"/>
                      <a:pt x="12" y="75"/>
                      <a:pt x="13" y="76"/>
                    </a:cubicBezTo>
                    <a:cubicBezTo>
                      <a:pt x="14" y="77"/>
                      <a:pt x="16" y="79"/>
                      <a:pt x="16" y="79"/>
                    </a:cubicBezTo>
                    <a:cubicBezTo>
                      <a:pt x="14" y="79"/>
                      <a:pt x="9" y="81"/>
                      <a:pt x="8" y="82"/>
                    </a:cubicBezTo>
                    <a:cubicBezTo>
                      <a:pt x="7" y="82"/>
                      <a:pt x="7" y="85"/>
                      <a:pt x="7" y="87"/>
                    </a:cubicBezTo>
                    <a:cubicBezTo>
                      <a:pt x="7" y="88"/>
                      <a:pt x="9" y="89"/>
                      <a:pt x="11" y="89"/>
                    </a:cubicBezTo>
                    <a:cubicBezTo>
                      <a:pt x="13" y="89"/>
                      <a:pt x="15" y="92"/>
                      <a:pt x="15" y="92"/>
                    </a:cubicBezTo>
                    <a:cubicBezTo>
                      <a:pt x="10" y="91"/>
                      <a:pt x="10" y="91"/>
                      <a:pt x="10" y="91"/>
                    </a:cubicBezTo>
                    <a:cubicBezTo>
                      <a:pt x="10" y="91"/>
                      <a:pt x="10" y="95"/>
                      <a:pt x="9" y="96"/>
                    </a:cubicBezTo>
                    <a:cubicBezTo>
                      <a:pt x="9" y="97"/>
                      <a:pt x="9" y="100"/>
                      <a:pt x="9" y="101"/>
                    </a:cubicBezTo>
                    <a:cubicBezTo>
                      <a:pt x="9" y="103"/>
                      <a:pt x="6" y="102"/>
                      <a:pt x="6" y="100"/>
                    </a:cubicBezTo>
                    <a:cubicBezTo>
                      <a:pt x="5" y="97"/>
                      <a:pt x="5" y="94"/>
                      <a:pt x="5" y="94"/>
                    </a:cubicBezTo>
                    <a:cubicBezTo>
                      <a:pt x="4" y="95"/>
                      <a:pt x="3" y="101"/>
                      <a:pt x="3" y="103"/>
                    </a:cubicBezTo>
                    <a:cubicBezTo>
                      <a:pt x="3" y="105"/>
                      <a:pt x="0" y="109"/>
                      <a:pt x="0" y="109"/>
                    </a:cubicBezTo>
                    <a:cubicBezTo>
                      <a:pt x="0" y="109"/>
                      <a:pt x="3" y="108"/>
                      <a:pt x="5" y="108"/>
                    </a:cubicBezTo>
                    <a:cubicBezTo>
                      <a:pt x="6" y="109"/>
                      <a:pt x="8" y="110"/>
                      <a:pt x="9" y="110"/>
                    </a:cubicBezTo>
                    <a:cubicBezTo>
                      <a:pt x="11" y="110"/>
                      <a:pt x="11" y="110"/>
                      <a:pt x="13" y="110"/>
                    </a:cubicBezTo>
                    <a:cubicBezTo>
                      <a:pt x="14" y="110"/>
                      <a:pt x="16" y="112"/>
                      <a:pt x="17" y="113"/>
                    </a:cubicBezTo>
                    <a:cubicBezTo>
                      <a:pt x="18" y="113"/>
                      <a:pt x="22" y="116"/>
                      <a:pt x="22" y="117"/>
                    </a:cubicBezTo>
                    <a:cubicBezTo>
                      <a:pt x="23" y="118"/>
                      <a:pt x="26" y="120"/>
                      <a:pt x="27" y="120"/>
                    </a:cubicBezTo>
                    <a:cubicBezTo>
                      <a:pt x="29" y="121"/>
                      <a:pt x="30" y="122"/>
                      <a:pt x="31" y="124"/>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396" name="Freeform 11">
                <a:extLst>
                  <a:ext uri="{FF2B5EF4-FFF2-40B4-BE49-F238E27FC236}">
                    <a16:creationId xmlns:a16="http://schemas.microsoft.com/office/drawing/2014/main" id="{109261CF-981B-4CEB-B905-2459F23C4554}"/>
                  </a:ext>
                </a:extLst>
              </p:cNvPr>
              <p:cNvSpPr>
                <a:spLocks/>
              </p:cNvSpPr>
              <p:nvPr/>
            </p:nvSpPr>
            <p:spPr bwMode="auto">
              <a:xfrm>
                <a:off x="6829872" y="2165923"/>
                <a:ext cx="14175" cy="14175"/>
              </a:xfrm>
              <a:custGeom>
                <a:avLst/>
                <a:gdLst>
                  <a:gd name="T0" fmla="*/ 1 w 6"/>
                  <a:gd name="T1" fmla="*/ 5 h 6"/>
                  <a:gd name="T2" fmla="*/ 0 w 6"/>
                  <a:gd name="T3" fmla="*/ 2 h 6"/>
                  <a:gd name="T4" fmla="*/ 1 w 6"/>
                  <a:gd name="T5" fmla="*/ 0 h 6"/>
                  <a:gd name="T6" fmla="*/ 4 w 6"/>
                  <a:gd name="T7" fmla="*/ 2 h 6"/>
                  <a:gd name="T8" fmla="*/ 4 w 6"/>
                  <a:gd name="T9" fmla="*/ 5 h 6"/>
                  <a:gd name="T10" fmla="*/ 1 w 6"/>
                  <a:gd name="T11" fmla="*/ 5 h 6"/>
                </a:gdLst>
                <a:ahLst/>
                <a:cxnLst>
                  <a:cxn ang="0">
                    <a:pos x="T0" y="T1"/>
                  </a:cxn>
                  <a:cxn ang="0">
                    <a:pos x="T2" y="T3"/>
                  </a:cxn>
                  <a:cxn ang="0">
                    <a:pos x="T4" y="T5"/>
                  </a:cxn>
                  <a:cxn ang="0">
                    <a:pos x="T6" y="T7"/>
                  </a:cxn>
                  <a:cxn ang="0">
                    <a:pos x="T8" y="T9"/>
                  </a:cxn>
                  <a:cxn ang="0">
                    <a:pos x="T10" y="T11"/>
                  </a:cxn>
                </a:cxnLst>
                <a:rect l="0" t="0" r="r" b="b"/>
                <a:pathLst>
                  <a:path w="6" h="6">
                    <a:moveTo>
                      <a:pt x="1" y="5"/>
                    </a:moveTo>
                    <a:cubicBezTo>
                      <a:pt x="0" y="4"/>
                      <a:pt x="0" y="4"/>
                      <a:pt x="0" y="2"/>
                    </a:cubicBezTo>
                    <a:cubicBezTo>
                      <a:pt x="0" y="1"/>
                      <a:pt x="0" y="0"/>
                      <a:pt x="1" y="0"/>
                    </a:cubicBezTo>
                    <a:cubicBezTo>
                      <a:pt x="2" y="0"/>
                      <a:pt x="3" y="2"/>
                      <a:pt x="4" y="2"/>
                    </a:cubicBezTo>
                    <a:cubicBezTo>
                      <a:pt x="5" y="3"/>
                      <a:pt x="6" y="4"/>
                      <a:pt x="4" y="5"/>
                    </a:cubicBezTo>
                    <a:cubicBezTo>
                      <a:pt x="2" y="6"/>
                      <a:pt x="1" y="5"/>
                      <a:pt x="1" y="5"/>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397" name="Freeform 12">
                <a:extLst>
                  <a:ext uri="{FF2B5EF4-FFF2-40B4-BE49-F238E27FC236}">
                    <a16:creationId xmlns:a16="http://schemas.microsoft.com/office/drawing/2014/main" id="{3AD4B088-EB2C-485D-945A-91B35168B568}"/>
                  </a:ext>
                </a:extLst>
              </p:cNvPr>
              <p:cNvSpPr>
                <a:spLocks/>
              </p:cNvSpPr>
              <p:nvPr/>
            </p:nvSpPr>
            <p:spPr bwMode="auto">
              <a:xfrm>
                <a:off x="6844047" y="2158190"/>
                <a:ext cx="18041" cy="12889"/>
              </a:xfrm>
              <a:custGeom>
                <a:avLst/>
                <a:gdLst>
                  <a:gd name="T0" fmla="*/ 4 w 7"/>
                  <a:gd name="T1" fmla="*/ 5 h 5"/>
                  <a:gd name="T2" fmla="*/ 1 w 7"/>
                  <a:gd name="T3" fmla="*/ 2 h 5"/>
                  <a:gd name="T4" fmla="*/ 4 w 7"/>
                  <a:gd name="T5" fmla="*/ 0 h 5"/>
                  <a:gd name="T6" fmla="*/ 6 w 7"/>
                  <a:gd name="T7" fmla="*/ 2 h 5"/>
                  <a:gd name="T8" fmla="*/ 6 w 7"/>
                  <a:gd name="T9" fmla="*/ 5 h 5"/>
                  <a:gd name="T10" fmla="*/ 4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4" y="5"/>
                    </a:moveTo>
                    <a:cubicBezTo>
                      <a:pt x="1" y="3"/>
                      <a:pt x="0" y="3"/>
                      <a:pt x="1" y="2"/>
                    </a:cubicBezTo>
                    <a:cubicBezTo>
                      <a:pt x="2" y="1"/>
                      <a:pt x="3" y="0"/>
                      <a:pt x="4" y="0"/>
                    </a:cubicBezTo>
                    <a:cubicBezTo>
                      <a:pt x="5" y="1"/>
                      <a:pt x="5" y="1"/>
                      <a:pt x="6" y="2"/>
                    </a:cubicBezTo>
                    <a:cubicBezTo>
                      <a:pt x="7" y="3"/>
                      <a:pt x="7" y="5"/>
                      <a:pt x="6" y="5"/>
                    </a:cubicBezTo>
                    <a:cubicBezTo>
                      <a:pt x="5" y="5"/>
                      <a:pt x="4" y="5"/>
                      <a:pt x="4" y="5"/>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398" name="Freeform 13">
                <a:extLst>
                  <a:ext uri="{FF2B5EF4-FFF2-40B4-BE49-F238E27FC236}">
                    <a16:creationId xmlns:a16="http://schemas.microsoft.com/office/drawing/2014/main" id="{0D25990B-C80A-4A48-B902-8CE38924B71C}"/>
                  </a:ext>
                </a:extLst>
              </p:cNvPr>
              <p:cNvSpPr>
                <a:spLocks/>
              </p:cNvSpPr>
              <p:nvPr/>
            </p:nvSpPr>
            <p:spPr bwMode="auto">
              <a:xfrm>
                <a:off x="6846624" y="2198139"/>
                <a:ext cx="23196" cy="29640"/>
              </a:xfrm>
              <a:custGeom>
                <a:avLst/>
                <a:gdLst>
                  <a:gd name="T0" fmla="*/ 2 w 9"/>
                  <a:gd name="T1" fmla="*/ 9 h 12"/>
                  <a:gd name="T2" fmla="*/ 3 w 9"/>
                  <a:gd name="T3" fmla="*/ 5 h 12"/>
                  <a:gd name="T4" fmla="*/ 6 w 9"/>
                  <a:gd name="T5" fmla="*/ 1 h 12"/>
                  <a:gd name="T6" fmla="*/ 8 w 9"/>
                  <a:gd name="T7" fmla="*/ 1 h 12"/>
                  <a:gd name="T8" fmla="*/ 8 w 9"/>
                  <a:gd name="T9" fmla="*/ 4 h 12"/>
                  <a:gd name="T10" fmla="*/ 6 w 9"/>
                  <a:gd name="T11" fmla="*/ 5 h 12"/>
                  <a:gd name="T12" fmla="*/ 4 w 9"/>
                  <a:gd name="T13" fmla="*/ 7 h 12"/>
                  <a:gd name="T14" fmla="*/ 5 w 9"/>
                  <a:gd name="T15" fmla="*/ 8 h 12"/>
                  <a:gd name="T16" fmla="*/ 5 w 9"/>
                  <a:gd name="T17" fmla="*/ 11 h 12"/>
                  <a:gd name="T18" fmla="*/ 2 w 9"/>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2">
                    <a:moveTo>
                      <a:pt x="2" y="9"/>
                    </a:moveTo>
                    <a:cubicBezTo>
                      <a:pt x="0" y="5"/>
                      <a:pt x="2" y="6"/>
                      <a:pt x="3" y="5"/>
                    </a:cubicBezTo>
                    <a:cubicBezTo>
                      <a:pt x="4" y="3"/>
                      <a:pt x="5" y="2"/>
                      <a:pt x="6" y="1"/>
                    </a:cubicBezTo>
                    <a:cubicBezTo>
                      <a:pt x="7" y="1"/>
                      <a:pt x="8" y="0"/>
                      <a:pt x="8" y="1"/>
                    </a:cubicBezTo>
                    <a:cubicBezTo>
                      <a:pt x="9" y="3"/>
                      <a:pt x="9" y="4"/>
                      <a:pt x="8" y="4"/>
                    </a:cubicBezTo>
                    <a:cubicBezTo>
                      <a:pt x="7" y="5"/>
                      <a:pt x="6" y="5"/>
                      <a:pt x="6" y="5"/>
                    </a:cubicBezTo>
                    <a:cubicBezTo>
                      <a:pt x="5" y="6"/>
                      <a:pt x="4" y="7"/>
                      <a:pt x="4" y="7"/>
                    </a:cubicBezTo>
                    <a:cubicBezTo>
                      <a:pt x="4" y="7"/>
                      <a:pt x="3" y="7"/>
                      <a:pt x="5" y="8"/>
                    </a:cubicBezTo>
                    <a:cubicBezTo>
                      <a:pt x="7" y="10"/>
                      <a:pt x="5" y="11"/>
                      <a:pt x="5" y="11"/>
                    </a:cubicBezTo>
                    <a:cubicBezTo>
                      <a:pt x="4" y="12"/>
                      <a:pt x="3" y="10"/>
                      <a:pt x="2" y="9"/>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399" name="Freeform 14">
                <a:extLst>
                  <a:ext uri="{FF2B5EF4-FFF2-40B4-BE49-F238E27FC236}">
                    <a16:creationId xmlns:a16="http://schemas.microsoft.com/office/drawing/2014/main" id="{C5329AEE-1D06-43C2-8BE1-75D796BA90AA}"/>
                  </a:ext>
                </a:extLst>
              </p:cNvPr>
              <p:cNvSpPr>
                <a:spLocks/>
              </p:cNvSpPr>
              <p:nvPr/>
            </p:nvSpPr>
            <p:spPr bwMode="auto">
              <a:xfrm>
                <a:off x="6856934" y="2230359"/>
                <a:ext cx="16753" cy="24487"/>
              </a:xfrm>
              <a:custGeom>
                <a:avLst/>
                <a:gdLst>
                  <a:gd name="T0" fmla="*/ 1 w 7"/>
                  <a:gd name="T1" fmla="*/ 0 h 10"/>
                  <a:gd name="T2" fmla="*/ 0 w 7"/>
                  <a:gd name="T3" fmla="*/ 4 h 10"/>
                  <a:gd name="T4" fmla="*/ 2 w 7"/>
                  <a:gd name="T5" fmla="*/ 6 h 10"/>
                  <a:gd name="T6" fmla="*/ 4 w 7"/>
                  <a:gd name="T7" fmla="*/ 8 h 10"/>
                  <a:gd name="T8" fmla="*/ 6 w 7"/>
                  <a:gd name="T9" fmla="*/ 9 h 10"/>
                  <a:gd name="T10" fmla="*/ 7 w 7"/>
                  <a:gd name="T11" fmla="*/ 6 h 10"/>
                  <a:gd name="T12" fmla="*/ 5 w 7"/>
                  <a:gd name="T13" fmla="*/ 4 h 10"/>
                  <a:gd name="T14" fmla="*/ 3 w 7"/>
                  <a:gd name="T15" fmla="*/ 2 h 10"/>
                  <a:gd name="T16" fmla="*/ 1 w 7"/>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0">
                    <a:moveTo>
                      <a:pt x="1" y="0"/>
                    </a:moveTo>
                    <a:cubicBezTo>
                      <a:pt x="1" y="0"/>
                      <a:pt x="0" y="3"/>
                      <a:pt x="0" y="4"/>
                    </a:cubicBezTo>
                    <a:cubicBezTo>
                      <a:pt x="1" y="5"/>
                      <a:pt x="2" y="6"/>
                      <a:pt x="2" y="6"/>
                    </a:cubicBezTo>
                    <a:cubicBezTo>
                      <a:pt x="3" y="6"/>
                      <a:pt x="4" y="7"/>
                      <a:pt x="4" y="8"/>
                    </a:cubicBezTo>
                    <a:cubicBezTo>
                      <a:pt x="4" y="9"/>
                      <a:pt x="5" y="10"/>
                      <a:pt x="6" y="9"/>
                    </a:cubicBezTo>
                    <a:cubicBezTo>
                      <a:pt x="7" y="9"/>
                      <a:pt x="7" y="6"/>
                      <a:pt x="7" y="6"/>
                    </a:cubicBezTo>
                    <a:cubicBezTo>
                      <a:pt x="7" y="5"/>
                      <a:pt x="6" y="5"/>
                      <a:pt x="5" y="4"/>
                    </a:cubicBezTo>
                    <a:cubicBezTo>
                      <a:pt x="4" y="2"/>
                      <a:pt x="4" y="3"/>
                      <a:pt x="3" y="2"/>
                    </a:cubicBezTo>
                    <a:cubicBezTo>
                      <a:pt x="2" y="2"/>
                      <a:pt x="1" y="1"/>
                      <a:pt x="1" y="0"/>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00" name="Freeform 15">
                <a:extLst>
                  <a:ext uri="{FF2B5EF4-FFF2-40B4-BE49-F238E27FC236}">
                    <a16:creationId xmlns:a16="http://schemas.microsoft.com/office/drawing/2014/main" id="{7EDD51E7-5E00-4AF7-B8A5-5490301DFAA1}"/>
                  </a:ext>
                </a:extLst>
              </p:cNvPr>
              <p:cNvSpPr>
                <a:spLocks/>
              </p:cNvSpPr>
              <p:nvPr/>
            </p:nvSpPr>
            <p:spPr bwMode="auto">
              <a:xfrm>
                <a:off x="6862088" y="2190408"/>
                <a:ext cx="7732" cy="5156"/>
              </a:xfrm>
              <a:custGeom>
                <a:avLst/>
                <a:gdLst>
                  <a:gd name="T0" fmla="*/ 3 w 3"/>
                  <a:gd name="T1" fmla="*/ 2 h 2"/>
                  <a:gd name="T2" fmla="*/ 1 w 3"/>
                  <a:gd name="T3" fmla="*/ 1 h 2"/>
                  <a:gd name="T4" fmla="*/ 2 w 3"/>
                  <a:gd name="T5" fmla="*/ 0 h 2"/>
                  <a:gd name="T6" fmla="*/ 3 w 3"/>
                  <a:gd name="T7" fmla="*/ 2 h 2"/>
                </a:gdLst>
                <a:ahLst/>
                <a:cxnLst>
                  <a:cxn ang="0">
                    <a:pos x="T0" y="T1"/>
                  </a:cxn>
                  <a:cxn ang="0">
                    <a:pos x="T2" y="T3"/>
                  </a:cxn>
                  <a:cxn ang="0">
                    <a:pos x="T4" y="T5"/>
                  </a:cxn>
                  <a:cxn ang="0">
                    <a:pos x="T6" y="T7"/>
                  </a:cxn>
                </a:cxnLst>
                <a:rect l="0" t="0" r="r" b="b"/>
                <a:pathLst>
                  <a:path w="3" h="2">
                    <a:moveTo>
                      <a:pt x="3" y="2"/>
                    </a:moveTo>
                    <a:cubicBezTo>
                      <a:pt x="1" y="2"/>
                      <a:pt x="0" y="2"/>
                      <a:pt x="1" y="1"/>
                    </a:cubicBezTo>
                    <a:cubicBezTo>
                      <a:pt x="1" y="0"/>
                      <a:pt x="2" y="0"/>
                      <a:pt x="2" y="0"/>
                    </a:cubicBezTo>
                    <a:cubicBezTo>
                      <a:pt x="3" y="0"/>
                      <a:pt x="3" y="2"/>
                      <a:pt x="3" y="2"/>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01" name="Freeform 16">
                <a:extLst>
                  <a:ext uri="{FF2B5EF4-FFF2-40B4-BE49-F238E27FC236}">
                    <a16:creationId xmlns:a16="http://schemas.microsoft.com/office/drawing/2014/main" id="{D40EDD11-DC73-4946-96FC-B10C1EED2D06}"/>
                  </a:ext>
                </a:extLst>
              </p:cNvPr>
              <p:cNvSpPr>
                <a:spLocks/>
              </p:cNvSpPr>
              <p:nvPr/>
            </p:nvSpPr>
            <p:spPr bwMode="auto">
              <a:xfrm>
                <a:off x="9985824" y="3319330"/>
                <a:ext cx="675263" cy="393061"/>
              </a:xfrm>
              <a:custGeom>
                <a:avLst/>
                <a:gdLst>
                  <a:gd name="T0" fmla="*/ 183 w 275"/>
                  <a:gd name="T1" fmla="*/ 132 h 159"/>
                  <a:gd name="T2" fmla="*/ 271 w 275"/>
                  <a:gd name="T3" fmla="*/ 98 h 159"/>
                  <a:gd name="T4" fmla="*/ 257 w 275"/>
                  <a:gd name="T5" fmla="*/ 101 h 159"/>
                  <a:gd name="T6" fmla="*/ 248 w 275"/>
                  <a:gd name="T7" fmla="*/ 98 h 159"/>
                  <a:gd name="T8" fmla="*/ 238 w 275"/>
                  <a:gd name="T9" fmla="*/ 91 h 159"/>
                  <a:gd name="T10" fmla="*/ 221 w 275"/>
                  <a:gd name="T11" fmla="*/ 87 h 159"/>
                  <a:gd name="T12" fmla="*/ 235 w 275"/>
                  <a:gd name="T13" fmla="*/ 86 h 159"/>
                  <a:gd name="T14" fmla="*/ 246 w 275"/>
                  <a:gd name="T15" fmla="*/ 92 h 159"/>
                  <a:gd name="T16" fmla="*/ 258 w 275"/>
                  <a:gd name="T17" fmla="*/ 93 h 159"/>
                  <a:gd name="T18" fmla="*/ 242 w 275"/>
                  <a:gd name="T19" fmla="*/ 82 h 159"/>
                  <a:gd name="T20" fmla="*/ 249 w 275"/>
                  <a:gd name="T21" fmla="*/ 84 h 159"/>
                  <a:gd name="T22" fmla="*/ 252 w 275"/>
                  <a:gd name="T23" fmla="*/ 79 h 159"/>
                  <a:gd name="T24" fmla="*/ 253 w 275"/>
                  <a:gd name="T25" fmla="*/ 73 h 159"/>
                  <a:gd name="T26" fmla="*/ 244 w 275"/>
                  <a:gd name="T27" fmla="*/ 68 h 159"/>
                  <a:gd name="T28" fmla="*/ 227 w 275"/>
                  <a:gd name="T29" fmla="*/ 54 h 159"/>
                  <a:gd name="T30" fmla="*/ 236 w 275"/>
                  <a:gd name="T31" fmla="*/ 59 h 159"/>
                  <a:gd name="T32" fmla="*/ 251 w 275"/>
                  <a:gd name="T33" fmla="*/ 61 h 159"/>
                  <a:gd name="T34" fmla="*/ 246 w 275"/>
                  <a:gd name="T35" fmla="*/ 52 h 159"/>
                  <a:gd name="T36" fmla="*/ 226 w 275"/>
                  <a:gd name="T37" fmla="*/ 46 h 159"/>
                  <a:gd name="T38" fmla="*/ 214 w 275"/>
                  <a:gd name="T39" fmla="*/ 42 h 159"/>
                  <a:gd name="T40" fmla="*/ 208 w 275"/>
                  <a:gd name="T41" fmla="*/ 31 h 159"/>
                  <a:gd name="T42" fmla="*/ 213 w 275"/>
                  <a:gd name="T43" fmla="*/ 16 h 159"/>
                  <a:gd name="T44" fmla="*/ 200 w 275"/>
                  <a:gd name="T45" fmla="*/ 10 h 159"/>
                  <a:gd name="T46" fmla="*/ 188 w 275"/>
                  <a:gd name="T47" fmla="*/ 1 h 159"/>
                  <a:gd name="T48" fmla="*/ 185 w 275"/>
                  <a:gd name="T49" fmla="*/ 3 h 159"/>
                  <a:gd name="T50" fmla="*/ 173 w 275"/>
                  <a:gd name="T51" fmla="*/ 4 h 159"/>
                  <a:gd name="T52" fmla="*/ 163 w 275"/>
                  <a:gd name="T53" fmla="*/ 14 h 159"/>
                  <a:gd name="T54" fmla="*/ 156 w 275"/>
                  <a:gd name="T55" fmla="*/ 25 h 159"/>
                  <a:gd name="T56" fmla="*/ 148 w 275"/>
                  <a:gd name="T57" fmla="*/ 32 h 159"/>
                  <a:gd name="T58" fmla="*/ 142 w 275"/>
                  <a:gd name="T59" fmla="*/ 48 h 159"/>
                  <a:gd name="T60" fmla="*/ 129 w 275"/>
                  <a:gd name="T61" fmla="*/ 47 h 159"/>
                  <a:gd name="T62" fmla="*/ 123 w 275"/>
                  <a:gd name="T63" fmla="*/ 59 h 159"/>
                  <a:gd name="T64" fmla="*/ 119 w 275"/>
                  <a:gd name="T65" fmla="*/ 72 h 159"/>
                  <a:gd name="T66" fmla="*/ 112 w 275"/>
                  <a:gd name="T67" fmla="*/ 88 h 159"/>
                  <a:gd name="T68" fmla="*/ 111 w 275"/>
                  <a:gd name="T69" fmla="*/ 97 h 159"/>
                  <a:gd name="T70" fmla="*/ 106 w 275"/>
                  <a:gd name="T71" fmla="*/ 104 h 159"/>
                  <a:gd name="T72" fmla="*/ 92 w 275"/>
                  <a:gd name="T73" fmla="*/ 108 h 159"/>
                  <a:gd name="T74" fmla="*/ 82 w 275"/>
                  <a:gd name="T75" fmla="*/ 116 h 159"/>
                  <a:gd name="T76" fmla="*/ 70 w 275"/>
                  <a:gd name="T77" fmla="*/ 120 h 159"/>
                  <a:gd name="T78" fmla="*/ 52 w 275"/>
                  <a:gd name="T79" fmla="*/ 114 h 159"/>
                  <a:gd name="T80" fmla="*/ 48 w 275"/>
                  <a:gd name="T81" fmla="*/ 113 h 159"/>
                  <a:gd name="T82" fmla="*/ 28 w 275"/>
                  <a:gd name="T83" fmla="*/ 132 h 159"/>
                  <a:gd name="T84" fmla="*/ 21 w 275"/>
                  <a:gd name="T85" fmla="*/ 144 h 159"/>
                  <a:gd name="T86" fmla="*/ 11 w 275"/>
                  <a:gd name="T87" fmla="*/ 153 h 159"/>
                  <a:gd name="T88" fmla="*/ 26 w 275"/>
                  <a:gd name="T89" fmla="*/ 15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5" h="159">
                    <a:moveTo>
                      <a:pt x="68" y="150"/>
                    </a:moveTo>
                    <a:cubicBezTo>
                      <a:pt x="69" y="150"/>
                      <a:pt x="69" y="150"/>
                      <a:pt x="70" y="150"/>
                    </a:cubicBezTo>
                    <a:cubicBezTo>
                      <a:pt x="71" y="151"/>
                      <a:pt x="107" y="148"/>
                      <a:pt x="183" y="132"/>
                    </a:cubicBezTo>
                    <a:cubicBezTo>
                      <a:pt x="239" y="121"/>
                      <a:pt x="264" y="116"/>
                      <a:pt x="273" y="114"/>
                    </a:cubicBezTo>
                    <a:cubicBezTo>
                      <a:pt x="274" y="113"/>
                      <a:pt x="275" y="107"/>
                      <a:pt x="274" y="106"/>
                    </a:cubicBezTo>
                    <a:cubicBezTo>
                      <a:pt x="274" y="105"/>
                      <a:pt x="271" y="98"/>
                      <a:pt x="271" y="98"/>
                    </a:cubicBezTo>
                    <a:cubicBezTo>
                      <a:pt x="271" y="98"/>
                      <a:pt x="261" y="98"/>
                      <a:pt x="260" y="98"/>
                    </a:cubicBezTo>
                    <a:cubicBezTo>
                      <a:pt x="260" y="99"/>
                      <a:pt x="259" y="102"/>
                      <a:pt x="259" y="102"/>
                    </a:cubicBezTo>
                    <a:cubicBezTo>
                      <a:pt x="259" y="102"/>
                      <a:pt x="258" y="101"/>
                      <a:pt x="257" y="101"/>
                    </a:cubicBezTo>
                    <a:cubicBezTo>
                      <a:pt x="255" y="100"/>
                      <a:pt x="253" y="104"/>
                      <a:pt x="253" y="104"/>
                    </a:cubicBezTo>
                    <a:cubicBezTo>
                      <a:pt x="253" y="104"/>
                      <a:pt x="253" y="102"/>
                      <a:pt x="252" y="101"/>
                    </a:cubicBezTo>
                    <a:cubicBezTo>
                      <a:pt x="252" y="100"/>
                      <a:pt x="249" y="98"/>
                      <a:pt x="248" y="98"/>
                    </a:cubicBezTo>
                    <a:cubicBezTo>
                      <a:pt x="247" y="97"/>
                      <a:pt x="246" y="96"/>
                      <a:pt x="244" y="95"/>
                    </a:cubicBezTo>
                    <a:cubicBezTo>
                      <a:pt x="243" y="93"/>
                      <a:pt x="242" y="91"/>
                      <a:pt x="241" y="91"/>
                    </a:cubicBezTo>
                    <a:cubicBezTo>
                      <a:pt x="240" y="90"/>
                      <a:pt x="239" y="91"/>
                      <a:pt x="238" y="91"/>
                    </a:cubicBezTo>
                    <a:cubicBezTo>
                      <a:pt x="237" y="91"/>
                      <a:pt x="235" y="89"/>
                      <a:pt x="234" y="90"/>
                    </a:cubicBezTo>
                    <a:cubicBezTo>
                      <a:pt x="234" y="90"/>
                      <a:pt x="232" y="90"/>
                      <a:pt x="230" y="89"/>
                    </a:cubicBezTo>
                    <a:cubicBezTo>
                      <a:pt x="229" y="88"/>
                      <a:pt x="221" y="87"/>
                      <a:pt x="221" y="87"/>
                    </a:cubicBezTo>
                    <a:cubicBezTo>
                      <a:pt x="221" y="87"/>
                      <a:pt x="225" y="87"/>
                      <a:pt x="227" y="86"/>
                    </a:cubicBezTo>
                    <a:cubicBezTo>
                      <a:pt x="229" y="85"/>
                      <a:pt x="231" y="87"/>
                      <a:pt x="232" y="87"/>
                    </a:cubicBezTo>
                    <a:cubicBezTo>
                      <a:pt x="233" y="87"/>
                      <a:pt x="234" y="86"/>
                      <a:pt x="235" y="86"/>
                    </a:cubicBezTo>
                    <a:cubicBezTo>
                      <a:pt x="236" y="87"/>
                      <a:pt x="238" y="89"/>
                      <a:pt x="240" y="89"/>
                    </a:cubicBezTo>
                    <a:cubicBezTo>
                      <a:pt x="241" y="89"/>
                      <a:pt x="242" y="88"/>
                      <a:pt x="243" y="88"/>
                    </a:cubicBezTo>
                    <a:cubicBezTo>
                      <a:pt x="244" y="89"/>
                      <a:pt x="245" y="91"/>
                      <a:pt x="246" y="92"/>
                    </a:cubicBezTo>
                    <a:cubicBezTo>
                      <a:pt x="246" y="93"/>
                      <a:pt x="251" y="97"/>
                      <a:pt x="252" y="97"/>
                    </a:cubicBezTo>
                    <a:cubicBezTo>
                      <a:pt x="253" y="97"/>
                      <a:pt x="255" y="97"/>
                      <a:pt x="256" y="96"/>
                    </a:cubicBezTo>
                    <a:cubicBezTo>
                      <a:pt x="257" y="95"/>
                      <a:pt x="258" y="94"/>
                      <a:pt x="258" y="93"/>
                    </a:cubicBezTo>
                    <a:cubicBezTo>
                      <a:pt x="258" y="92"/>
                      <a:pt x="257" y="90"/>
                      <a:pt x="256" y="89"/>
                    </a:cubicBezTo>
                    <a:cubicBezTo>
                      <a:pt x="255" y="88"/>
                      <a:pt x="253" y="86"/>
                      <a:pt x="250" y="86"/>
                    </a:cubicBezTo>
                    <a:cubicBezTo>
                      <a:pt x="248" y="85"/>
                      <a:pt x="244" y="86"/>
                      <a:pt x="242" y="82"/>
                    </a:cubicBezTo>
                    <a:cubicBezTo>
                      <a:pt x="239" y="78"/>
                      <a:pt x="236" y="77"/>
                      <a:pt x="236" y="77"/>
                    </a:cubicBezTo>
                    <a:cubicBezTo>
                      <a:pt x="239" y="77"/>
                      <a:pt x="244" y="82"/>
                      <a:pt x="244" y="82"/>
                    </a:cubicBezTo>
                    <a:cubicBezTo>
                      <a:pt x="245" y="83"/>
                      <a:pt x="247" y="84"/>
                      <a:pt x="249" y="84"/>
                    </a:cubicBezTo>
                    <a:cubicBezTo>
                      <a:pt x="251" y="84"/>
                      <a:pt x="251" y="82"/>
                      <a:pt x="251" y="82"/>
                    </a:cubicBezTo>
                    <a:cubicBezTo>
                      <a:pt x="251" y="82"/>
                      <a:pt x="249" y="80"/>
                      <a:pt x="249" y="79"/>
                    </a:cubicBezTo>
                    <a:cubicBezTo>
                      <a:pt x="250" y="78"/>
                      <a:pt x="250" y="78"/>
                      <a:pt x="252" y="79"/>
                    </a:cubicBezTo>
                    <a:cubicBezTo>
                      <a:pt x="254" y="80"/>
                      <a:pt x="255" y="81"/>
                      <a:pt x="256" y="80"/>
                    </a:cubicBezTo>
                    <a:cubicBezTo>
                      <a:pt x="257" y="80"/>
                      <a:pt x="256" y="75"/>
                      <a:pt x="256" y="74"/>
                    </a:cubicBezTo>
                    <a:cubicBezTo>
                      <a:pt x="256" y="74"/>
                      <a:pt x="254" y="73"/>
                      <a:pt x="253" y="73"/>
                    </a:cubicBezTo>
                    <a:cubicBezTo>
                      <a:pt x="252" y="73"/>
                      <a:pt x="251" y="73"/>
                      <a:pt x="250" y="72"/>
                    </a:cubicBezTo>
                    <a:cubicBezTo>
                      <a:pt x="250" y="70"/>
                      <a:pt x="249" y="70"/>
                      <a:pt x="248" y="69"/>
                    </a:cubicBezTo>
                    <a:cubicBezTo>
                      <a:pt x="247" y="69"/>
                      <a:pt x="245" y="69"/>
                      <a:pt x="244" y="68"/>
                    </a:cubicBezTo>
                    <a:cubicBezTo>
                      <a:pt x="243" y="67"/>
                      <a:pt x="241" y="66"/>
                      <a:pt x="240" y="65"/>
                    </a:cubicBezTo>
                    <a:cubicBezTo>
                      <a:pt x="239" y="64"/>
                      <a:pt x="236" y="62"/>
                      <a:pt x="234" y="61"/>
                    </a:cubicBezTo>
                    <a:cubicBezTo>
                      <a:pt x="232" y="60"/>
                      <a:pt x="230" y="57"/>
                      <a:pt x="227" y="54"/>
                    </a:cubicBezTo>
                    <a:cubicBezTo>
                      <a:pt x="224" y="51"/>
                      <a:pt x="218" y="50"/>
                      <a:pt x="218" y="50"/>
                    </a:cubicBezTo>
                    <a:cubicBezTo>
                      <a:pt x="222" y="49"/>
                      <a:pt x="227" y="53"/>
                      <a:pt x="229" y="54"/>
                    </a:cubicBezTo>
                    <a:cubicBezTo>
                      <a:pt x="230" y="56"/>
                      <a:pt x="235" y="58"/>
                      <a:pt x="236" y="59"/>
                    </a:cubicBezTo>
                    <a:cubicBezTo>
                      <a:pt x="238" y="60"/>
                      <a:pt x="245" y="65"/>
                      <a:pt x="246" y="66"/>
                    </a:cubicBezTo>
                    <a:cubicBezTo>
                      <a:pt x="246" y="67"/>
                      <a:pt x="249" y="66"/>
                      <a:pt x="249" y="66"/>
                    </a:cubicBezTo>
                    <a:cubicBezTo>
                      <a:pt x="249" y="66"/>
                      <a:pt x="252" y="62"/>
                      <a:pt x="251" y="61"/>
                    </a:cubicBezTo>
                    <a:cubicBezTo>
                      <a:pt x="250" y="59"/>
                      <a:pt x="249" y="58"/>
                      <a:pt x="250" y="58"/>
                    </a:cubicBezTo>
                    <a:cubicBezTo>
                      <a:pt x="251" y="57"/>
                      <a:pt x="251" y="55"/>
                      <a:pt x="251" y="54"/>
                    </a:cubicBezTo>
                    <a:cubicBezTo>
                      <a:pt x="251" y="54"/>
                      <a:pt x="247" y="53"/>
                      <a:pt x="246" y="52"/>
                    </a:cubicBezTo>
                    <a:cubicBezTo>
                      <a:pt x="245" y="52"/>
                      <a:pt x="240" y="50"/>
                      <a:pt x="239" y="49"/>
                    </a:cubicBezTo>
                    <a:cubicBezTo>
                      <a:pt x="238" y="48"/>
                      <a:pt x="234" y="47"/>
                      <a:pt x="232" y="47"/>
                    </a:cubicBezTo>
                    <a:cubicBezTo>
                      <a:pt x="231" y="47"/>
                      <a:pt x="226" y="47"/>
                      <a:pt x="226" y="46"/>
                    </a:cubicBezTo>
                    <a:cubicBezTo>
                      <a:pt x="225" y="45"/>
                      <a:pt x="223" y="44"/>
                      <a:pt x="222" y="43"/>
                    </a:cubicBezTo>
                    <a:cubicBezTo>
                      <a:pt x="220" y="42"/>
                      <a:pt x="218" y="40"/>
                      <a:pt x="217" y="40"/>
                    </a:cubicBezTo>
                    <a:cubicBezTo>
                      <a:pt x="216" y="40"/>
                      <a:pt x="214" y="41"/>
                      <a:pt x="214" y="42"/>
                    </a:cubicBezTo>
                    <a:cubicBezTo>
                      <a:pt x="213" y="42"/>
                      <a:pt x="211" y="42"/>
                      <a:pt x="210" y="41"/>
                    </a:cubicBezTo>
                    <a:cubicBezTo>
                      <a:pt x="208" y="41"/>
                      <a:pt x="208" y="39"/>
                      <a:pt x="208" y="38"/>
                    </a:cubicBezTo>
                    <a:cubicBezTo>
                      <a:pt x="208" y="37"/>
                      <a:pt x="208" y="33"/>
                      <a:pt x="208" y="31"/>
                    </a:cubicBezTo>
                    <a:cubicBezTo>
                      <a:pt x="209" y="30"/>
                      <a:pt x="210" y="29"/>
                      <a:pt x="211" y="27"/>
                    </a:cubicBezTo>
                    <a:cubicBezTo>
                      <a:pt x="211" y="26"/>
                      <a:pt x="214" y="24"/>
                      <a:pt x="215" y="23"/>
                    </a:cubicBezTo>
                    <a:cubicBezTo>
                      <a:pt x="215" y="21"/>
                      <a:pt x="214" y="17"/>
                      <a:pt x="213" y="16"/>
                    </a:cubicBezTo>
                    <a:cubicBezTo>
                      <a:pt x="213" y="15"/>
                      <a:pt x="211" y="15"/>
                      <a:pt x="209" y="13"/>
                    </a:cubicBezTo>
                    <a:cubicBezTo>
                      <a:pt x="207" y="12"/>
                      <a:pt x="206" y="11"/>
                      <a:pt x="205" y="11"/>
                    </a:cubicBezTo>
                    <a:cubicBezTo>
                      <a:pt x="203" y="10"/>
                      <a:pt x="201" y="10"/>
                      <a:pt x="200" y="10"/>
                    </a:cubicBezTo>
                    <a:cubicBezTo>
                      <a:pt x="198" y="11"/>
                      <a:pt x="196" y="8"/>
                      <a:pt x="196" y="7"/>
                    </a:cubicBezTo>
                    <a:cubicBezTo>
                      <a:pt x="196" y="6"/>
                      <a:pt x="194" y="2"/>
                      <a:pt x="194" y="2"/>
                    </a:cubicBezTo>
                    <a:cubicBezTo>
                      <a:pt x="194" y="2"/>
                      <a:pt x="189" y="1"/>
                      <a:pt x="188" y="1"/>
                    </a:cubicBezTo>
                    <a:cubicBezTo>
                      <a:pt x="187" y="1"/>
                      <a:pt x="187" y="1"/>
                      <a:pt x="187" y="1"/>
                    </a:cubicBezTo>
                    <a:cubicBezTo>
                      <a:pt x="187" y="1"/>
                      <a:pt x="187" y="1"/>
                      <a:pt x="187" y="1"/>
                    </a:cubicBezTo>
                    <a:cubicBezTo>
                      <a:pt x="186" y="1"/>
                      <a:pt x="185" y="2"/>
                      <a:pt x="185" y="3"/>
                    </a:cubicBezTo>
                    <a:cubicBezTo>
                      <a:pt x="185" y="5"/>
                      <a:pt x="183" y="9"/>
                      <a:pt x="183" y="9"/>
                    </a:cubicBezTo>
                    <a:cubicBezTo>
                      <a:pt x="183" y="9"/>
                      <a:pt x="181" y="8"/>
                      <a:pt x="180" y="7"/>
                    </a:cubicBezTo>
                    <a:cubicBezTo>
                      <a:pt x="179" y="6"/>
                      <a:pt x="175" y="5"/>
                      <a:pt x="173" y="4"/>
                    </a:cubicBezTo>
                    <a:cubicBezTo>
                      <a:pt x="170" y="2"/>
                      <a:pt x="167" y="0"/>
                      <a:pt x="165" y="1"/>
                    </a:cubicBezTo>
                    <a:cubicBezTo>
                      <a:pt x="164" y="1"/>
                      <a:pt x="163" y="5"/>
                      <a:pt x="163" y="5"/>
                    </a:cubicBezTo>
                    <a:cubicBezTo>
                      <a:pt x="163" y="5"/>
                      <a:pt x="163" y="13"/>
                      <a:pt x="163" y="14"/>
                    </a:cubicBezTo>
                    <a:cubicBezTo>
                      <a:pt x="163" y="15"/>
                      <a:pt x="160" y="17"/>
                      <a:pt x="160" y="17"/>
                    </a:cubicBezTo>
                    <a:cubicBezTo>
                      <a:pt x="160" y="17"/>
                      <a:pt x="160" y="20"/>
                      <a:pt x="159" y="21"/>
                    </a:cubicBezTo>
                    <a:cubicBezTo>
                      <a:pt x="159" y="23"/>
                      <a:pt x="158" y="24"/>
                      <a:pt x="156" y="25"/>
                    </a:cubicBezTo>
                    <a:cubicBezTo>
                      <a:pt x="154" y="26"/>
                      <a:pt x="154" y="26"/>
                      <a:pt x="153" y="27"/>
                    </a:cubicBezTo>
                    <a:cubicBezTo>
                      <a:pt x="152" y="29"/>
                      <a:pt x="151" y="29"/>
                      <a:pt x="151" y="31"/>
                    </a:cubicBezTo>
                    <a:cubicBezTo>
                      <a:pt x="151" y="32"/>
                      <a:pt x="149" y="31"/>
                      <a:pt x="148" y="32"/>
                    </a:cubicBezTo>
                    <a:cubicBezTo>
                      <a:pt x="146" y="32"/>
                      <a:pt x="145" y="32"/>
                      <a:pt x="145" y="34"/>
                    </a:cubicBezTo>
                    <a:cubicBezTo>
                      <a:pt x="144" y="35"/>
                      <a:pt x="143" y="42"/>
                      <a:pt x="143" y="42"/>
                    </a:cubicBezTo>
                    <a:cubicBezTo>
                      <a:pt x="143" y="42"/>
                      <a:pt x="142" y="46"/>
                      <a:pt x="142" y="48"/>
                    </a:cubicBezTo>
                    <a:cubicBezTo>
                      <a:pt x="141" y="49"/>
                      <a:pt x="139" y="51"/>
                      <a:pt x="137" y="52"/>
                    </a:cubicBezTo>
                    <a:cubicBezTo>
                      <a:pt x="135" y="53"/>
                      <a:pt x="133" y="51"/>
                      <a:pt x="132" y="51"/>
                    </a:cubicBezTo>
                    <a:cubicBezTo>
                      <a:pt x="131" y="51"/>
                      <a:pt x="130" y="48"/>
                      <a:pt x="129" y="47"/>
                    </a:cubicBezTo>
                    <a:cubicBezTo>
                      <a:pt x="127" y="47"/>
                      <a:pt x="125" y="48"/>
                      <a:pt x="125" y="48"/>
                    </a:cubicBezTo>
                    <a:cubicBezTo>
                      <a:pt x="125" y="48"/>
                      <a:pt x="125" y="53"/>
                      <a:pt x="125" y="55"/>
                    </a:cubicBezTo>
                    <a:cubicBezTo>
                      <a:pt x="125" y="57"/>
                      <a:pt x="124" y="58"/>
                      <a:pt x="123" y="59"/>
                    </a:cubicBezTo>
                    <a:cubicBezTo>
                      <a:pt x="122" y="60"/>
                      <a:pt x="122" y="61"/>
                      <a:pt x="122" y="62"/>
                    </a:cubicBezTo>
                    <a:cubicBezTo>
                      <a:pt x="122" y="64"/>
                      <a:pt x="120" y="66"/>
                      <a:pt x="119" y="67"/>
                    </a:cubicBezTo>
                    <a:cubicBezTo>
                      <a:pt x="119" y="68"/>
                      <a:pt x="119" y="71"/>
                      <a:pt x="119" y="72"/>
                    </a:cubicBezTo>
                    <a:cubicBezTo>
                      <a:pt x="119" y="73"/>
                      <a:pt x="118" y="76"/>
                      <a:pt x="117" y="77"/>
                    </a:cubicBezTo>
                    <a:cubicBezTo>
                      <a:pt x="117" y="78"/>
                      <a:pt x="114" y="82"/>
                      <a:pt x="113" y="83"/>
                    </a:cubicBezTo>
                    <a:cubicBezTo>
                      <a:pt x="112" y="84"/>
                      <a:pt x="112" y="86"/>
                      <a:pt x="112" y="88"/>
                    </a:cubicBezTo>
                    <a:cubicBezTo>
                      <a:pt x="112" y="91"/>
                      <a:pt x="110" y="90"/>
                      <a:pt x="110" y="91"/>
                    </a:cubicBezTo>
                    <a:cubicBezTo>
                      <a:pt x="110" y="92"/>
                      <a:pt x="113" y="94"/>
                      <a:pt x="113" y="94"/>
                    </a:cubicBezTo>
                    <a:cubicBezTo>
                      <a:pt x="112" y="95"/>
                      <a:pt x="111" y="97"/>
                      <a:pt x="111" y="97"/>
                    </a:cubicBezTo>
                    <a:cubicBezTo>
                      <a:pt x="111" y="97"/>
                      <a:pt x="111" y="99"/>
                      <a:pt x="112" y="100"/>
                    </a:cubicBezTo>
                    <a:cubicBezTo>
                      <a:pt x="112" y="101"/>
                      <a:pt x="110" y="102"/>
                      <a:pt x="109" y="102"/>
                    </a:cubicBezTo>
                    <a:cubicBezTo>
                      <a:pt x="109" y="103"/>
                      <a:pt x="107" y="104"/>
                      <a:pt x="106" y="104"/>
                    </a:cubicBezTo>
                    <a:cubicBezTo>
                      <a:pt x="104" y="105"/>
                      <a:pt x="102" y="104"/>
                      <a:pt x="100" y="105"/>
                    </a:cubicBezTo>
                    <a:cubicBezTo>
                      <a:pt x="99" y="105"/>
                      <a:pt x="99" y="107"/>
                      <a:pt x="97" y="108"/>
                    </a:cubicBezTo>
                    <a:cubicBezTo>
                      <a:pt x="95" y="110"/>
                      <a:pt x="92" y="108"/>
                      <a:pt x="92" y="108"/>
                    </a:cubicBezTo>
                    <a:cubicBezTo>
                      <a:pt x="92" y="108"/>
                      <a:pt x="92" y="110"/>
                      <a:pt x="92" y="111"/>
                    </a:cubicBezTo>
                    <a:cubicBezTo>
                      <a:pt x="92" y="112"/>
                      <a:pt x="89" y="113"/>
                      <a:pt x="87" y="114"/>
                    </a:cubicBezTo>
                    <a:cubicBezTo>
                      <a:pt x="86" y="115"/>
                      <a:pt x="83" y="116"/>
                      <a:pt x="82" y="116"/>
                    </a:cubicBezTo>
                    <a:cubicBezTo>
                      <a:pt x="81" y="117"/>
                      <a:pt x="79" y="117"/>
                      <a:pt x="78" y="116"/>
                    </a:cubicBezTo>
                    <a:cubicBezTo>
                      <a:pt x="77" y="115"/>
                      <a:pt x="74" y="115"/>
                      <a:pt x="74" y="115"/>
                    </a:cubicBezTo>
                    <a:cubicBezTo>
                      <a:pt x="74" y="115"/>
                      <a:pt x="71" y="119"/>
                      <a:pt x="70" y="120"/>
                    </a:cubicBezTo>
                    <a:cubicBezTo>
                      <a:pt x="69" y="121"/>
                      <a:pt x="65" y="121"/>
                      <a:pt x="64" y="122"/>
                    </a:cubicBezTo>
                    <a:cubicBezTo>
                      <a:pt x="63" y="122"/>
                      <a:pt x="61" y="121"/>
                      <a:pt x="58" y="119"/>
                    </a:cubicBezTo>
                    <a:cubicBezTo>
                      <a:pt x="56" y="117"/>
                      <a:pt x="53" y="114"/>
                      <a:pt x="52" y="114"/>
                    </a:cubicBezTo>
                    <a:cubicBezTo>
                      <a:pt x="52" y="113"/>
                      <a:pt x="52" y="109"/>
                      <a:pt x="52" y="109"/>
                    </a:cubicBezTo>
                    <a:cubicBezTo>
                      <a:pt x="52" y="109"/>
                      <a:pt x="52" y="109"/>
                      <a:pt x="52" y="109"/>
                    </a:cubicBezTo>
                    <a:cubicBezTo>
                      <a:pt x="51" y="110"/>
                      <a:pt x="49" y="111"/>
                      <a:pt x="48" y="113"/>
                    </a:cubicBezTo>
                    <a:cubicBezTo>
                      <a:pt x="46" y="114"/>
                      <a:pt x="43" y="117"/>
                      <a:pt x="42" y="120"/>
                    </a:cubicBezTo>
                    <a:cubicBezTo>
                      <a:pt x="40" y="123"/>
                      <a:pt x="37" y="126"/>
                      <a:pt x="33" y="127"/>
                    </a:cubicBezTo>
                    <a:cubicBezTo>
                      <a:pt x="29" y="128"/>
                      <a:pt x="28" y="132"/>
                      <a:pt x="28" y="132"/>
                    </a:cubicBezTo>
                    <a:cubicBezTo>
                      <a:pt x="28" y="136"/>
                      <a:pt x="28" y="136"/>
                      <a:pt x="28" y="136"/>
                    </a:cubicBezTo>
                    <a:cubicBezTo>
                      <a:pt x="25" y="138"/>
                      <a:pt x="25" y="138"/>
                      <a:pt x="25" y="138"/>
                    </a:cubicBezTo>
                    <a:cubicBezTo>
                      <a:pt x="25" y="138"/>
                      <a:pt x="24" y="142"/>
                      <a:pt x="21" y="144"/>
                    </a:cubicBezTo>
                    <a:cubicBezTo>
                      <a:pt x="17" y="145"/>
                      <a:pt x="16" y="147"/>
                      <a:pt x="16" y="147"/>
                    </a:cubicBezTo>
                    <a:cubicBezTo>
                      <a:pt x="16" y="152"/>
                      <a:pt x="16" y="152"/>
                      <a:pt x="16" y="152"/>
                    </a:cubicBezTo>
                    <a:cubicBezTo>
                      <a:pt x="11" y="153"/>
                      <a:pt x="11" y="153"/>
                      <a:pt x="11" y="153"/>
                    </a:cubicBezTo>
                    <a:cubicBezTo>
                      <a:pt x="11" y="153"/>
                      <a:pt x="8" y="154"/>
                      <a:pt x="4" y="155"/>
                    </a:cubicBezTo>
                    <a:cubicBezTo>
                      <a:pt x="2" y="156"/>
                      <a:pt x="1" y="158"/>
                      <a:pt x="0" y="159"/>
                    </a:cubicBezTo>
                    <a:cubicBezTo>
                      <a:pt x="6" y="158"/>
                      <a:pt x="21" y="157"/>
                      <a:pt x="26" y="157"/>
                    </a:cubicBezTo>
                    <a:cubicBezTo>
                      <a:pt x="32" y="156"/>
                      <a:pt x="49" y="154"/>
                      <a:pt x="56" y="153"/>
                    </a:cubicBezTo>
                    <a:cubicBezTo>
                      <a:pt x="61" y="152"/>
                      <a:pt x="66" y="150"/>
                      <a:pt x="68" y="150"/>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02" name="Freeform 17">
                <a:extLst>
                  <a:ext uri="{FF2B5EF4-FFF2-40B4-BE49-F238E27FC236}">
                    <a16:creationId xmlns:a16="http://schemas.microsoft.com/office/drawing/2014/main" id="{2CFD14A4-6FA7-4F8F-B340-51B5835B7FF7}"/>
                  </a:ext>
                </a:extLst>
              </p:cNvPr>
              <p:cNvSpPr>
                <a:spLocks/>
              </p:cNvSpPr>
              <p:nvPr/>
            </p:nvSpPr>
            <p:spPr bwMode="auto">
              <a:xfrm>
                <a:off x="10655933" y="2570580"/>
                <a:ext cx="149486" cy="288674"/>
              </a:xfrm>
              <a:custGeom>
                <a:avLst/>
                <a:gdLst>
                  <a:gd name="T0" fmla="*/ 2 w 61"/>
                  <a:gd name="T1" fmla="*/ 25 h 117"/>
                  <a:gd name="T2" fmla="*/ 2 w 61"/>
                  <a:gd name="T3" fmla="*/ 32 h 117"/>
                  <a:gd name="T4" fmla="*/ 6 w 61"/>
                  <a:gd name="T5" fmla="*/ 37 h 117"/>
                  <a:gd name="T6" fmla="*/ 6 w 61"/>
                  <a:gd name="T7" fmla="*/ 43 h 117"/>
                  <a:gd name="T8" fmla="*/ 8 w 61"/>
                  <a:gd name="T9" fmla="*/ 54 h 117"/>
                  <a:gd name="T10" fmla="*/ 10 w 61"/>
                  <a:gd name="T11" fmla="*/ 64 h 117"/>
                  <a:gd name="T12" fmla="*/ 12 w 61"/>
                  <a:gd name="T13" fmla="*/ 74 h 117"/>
                  <a:gd name="T14" fmla="*/ 13 w 61"/>
                  <a:gd name="T15" fmla="*/ 80 h 117"/>
                  <a:gd name="T16" fmla="*/ 17 w 61"/>
                  <a:gd name="T17" fmla="*/ 79 h 117"/>
                  <a:gd name="T18" fmla="*/ 20 w 61"/>
                  <a:gd name="T19" fmla="*/ 86 h 117"/>
                  <a:gd name="T20" fmla="*/ 23 w 61"/>
                  <a:gd name="T21" fmla="*/ 97 h 117"/>
                  <a:gd name="T22" fmla="*/ 26 w 61"/>
                  <a:gd name="T23" fmla="*/ 109 h 117"/>
                  <a:gd name="T24" fmla="*/ 27 w 61"/>
                  <a:gd name="T25" fmla="*/ 116 h 117"/>
                  <a:gd name="T26" fmla="*/ 27 w 61"/>
                  <a:gd name="T27" fmla="*/ 117 h 117"/>
                  <a:gd name="T28" fmla="*/ 53 w 61"/>
                  <a:gd name="T29" fmla="*/ 111 h 117"/>
                  <a:gd name="T30" fmla="*/ 50 w 61"/>
                  <a:gd name="T31" fmla="*/ 107 h 117"/>
                  <a:gd name="T32" fmla="*/ 49 w 61"/>
                  <a:gd name="T33" fmla="*/ 102 h 117"/>
                  <a:gd name="T34" fmla="*/ 50 w 61"/>
                  <a:gd name="T35" fmla="*/ 96 h 117"/>
                  <a:gd name="T36" fmla="*/ 48 w 61"/>
                  <a:gd name="T37" fmla="*/ 91 h 117"/>
                  <a:gd name="T38" fmla="*/ 48 w 61"/>
                  <a:gd name="T39" fmla="*/ 85 h 117"/>
                  <a:gd name="T40" fmla="*/ 48 w 61"/>
                  <a:gd name="T41" fmla="*/ 81 h 117"/>
                  <a:gd name="T42" fmla="*/ 47 w 61"/>
                  <a:gd name="T43" fmla="*/ 76 h 117"/>
                  <a:gd name="T44" fmla="*/ 47 w 61"/>
                  <a:gd name="T45" fmla="*/ 71 h 117"/>
                  <a:gd name="T46" fmla="*/ 47 w 61"/>
                  <a:gd name="T47" fmla="*/ 65 h 117"/>
                  <a:gd name="T48" fmla="*/ 49 w 61"/>
                  <a:gd name="T49" fmla="*/ 62 h 117"/>
                  <a:gd name="T50" fmla="*/ 50 w 61"/>
                  <a:gd name="T51" fmla="*/ 55 h 117"/>
                  <a:gd name="T52" fmla="*/ 50 w 61"/>
                  <a:gd name="T53" fmla="*/ 49 h 117"/>
                  <a:gd name="T54" fmla="*/ 51 w 61"/>
                  <a:gd name="T55" fmla="*/ 46 h 117"/>
                  <a:gd name="T56" fmla="*/ 49 w 61"/>
                  <a:gd name="T57" fmla="*/ 41 h 117"/>
                  <a:gd name="T58" fmla="*/ 49 w 61"/>
                  <a:gd name="T59" fmla="*/ 37 h 117"/>
                  <a:gd name="T60" fmla="*/ 53 w 61"/>
                  <a:gd name="T61" fmla="*/ 33 h 117"/>
                  <a:gd name="T62" fmla="*/ 60 w 61"/>
                  <a:gd name="T63" fmla="*/ 25 h 117"/>
                  <a:gd name="T64" fmla="*/ 60 w 61"/>
                  <a:gd name="T65" fmla="*/ 19 h 117"/>
                  <a:gd name="T66" fmla="*/ 57 w 61"/>
                  <a:gd name="T67" fmla="*/ 16 h 117"/>
                  <a:gd name="T68" fmla="*/ 57 w 61"/>
                  <a:gd name="T69" fmla="*/ 13 h 117"/>
                  <a:gd name="T70" fmla="*/ 58 w 61"/>
                  <a:gd name="T71" fmla="*/ 8 h 117"/>
                  <a:gd name="T72" fmla="*/ 58 w 61"/>
                  <a:gd name="T73" fmla="*/ 3 h 117"/>
                  <a:gd name="T74" fmla="*/ 56 w 61"/>
                  <a:gd name="T75" fmla="*/ 0 h 117"/>
                  <a:gd name="T76" fmla="*/ 0 w 61"/>
                  <a:gd name="T77" fmla="*/ 16 h 117"/>
                  <a:gd name="T78" fmla="*/ 0 w 61"/>
                  <a:gd name="T79" fmla="*/ 23 h 117"/>
                  <a:gd name="T80" fmla="*/ 2 w 61"/>
                  <a:gd name="T81" fmla="*/ 2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117">
                    <a:moveTo>
                      <a:pt x="2" y="25"/>
                    </a:moveTo>
                    <a:cubicBezTo>
                      <a:pt x="3" y="26"/>
                      <a:pt x="2" y="29"/>
                      <a:pt x="2" y="32"/>
                    </a:cubicBezTo>
                    <a:cubicBezTo>
                      <a:pt x="2" y="34"/>
                      <a:pt x="5" y="36"/>
                      <a:pt x="6" y="37"/>
                    </a:cubicBezTo>
                    <a:cubicBezTo>
                      <a:pt x="7" y="39"/>
                      <a:pt x="7" y="41"/>
                      <a:pt x="6" y="43"/>
                    </a:cubicBezTo>
                    <a:cubicBezTo>
                      <a:pt x="5" y="45"/>
                      <a:pt x="8" y="51"/>
                      <a:pt x="8" y="54"/>
                    </a:cubicBezTo>
                    <a:cubicBezTo>
                      <a:pt x="8" y="58"/>
                      <a:pt x="8" y="62"/>
                      <a:pt x="10" y="64"/>
                    </a:cubicBezTo>
                    <a:cubicBezTo>
                      <a:pt x="12" y="66"/>
                      <a:pt x="12" y="71"/>
                      <a:pt x="12" y="74"/>
                    </a:cubicBezTo>
                    <a:cubicBezTo>
                      <a:pt x="12" y="77"/>
                      <a:pt x="12" y="80"/>
                      <a:pt x="13" y="80"/>
                    </a:cubicBezTo>
                    <a:cubicBezTo>
                      <a:pt x="14" y="79"/>
                      <a:pt x="15" y="78"/>
                      <a:pt x="17" y="79"/>
                    </a:cubicBezTo>
                    <a:cubicBezTo>
                      <a:pt x="19" y="80"/>
                      <a:pt x="19" y="84"/>
                      <a:pt x="20" y="86"/>
                    </a:cubicBezTo>
                    <a:cubicBezTo>
                      <a:pt x="21" y="88"/>
                      <a:pt x="21" y="94"/>
                      <a:pt x="23" y="97"/>
                    </a:cubicBezTo>
                    <a:cubicBezTo>
                      <a:pt x="24" y="99"/>
                      <a:pt x="25" y="106"/>
                      <a:pt x="26" y="109"/>
                    </a:cubicBezTo>
                    <a:cubicBezTo>
                      <a:pt x="26" y="113"/>
                      <a:pt x="27" y="116"/>
                      <a:pt x="27" y="116"/>
                    </a:cubicBezTo>
                    <a:cubicBezTo>
                      <a:pt x="27" y="117"/>
                      <a:pt x="27" y="117"/>
                      <a:pt x="27" y="117"/>
                    </a:cubicBezTo>
                    <a:cubicBezTo>
                      <a:pt x="31" y="116"/>
                      <a:pt x="42" y="113"/>
                      <a:pt x="53" y="111"/>
                    </a:cubicBezTo>
                    <a:cubicBezTo>
                      <a:pt x="52" y="109"/>
                      <a:pt x="50" y="107"/>
                      <a:pt x="50" y="107"/>
                    </a:cubicBezTo>
                    <a:cubicBezTo>
                      <a:pt x="49" y="105"/>
                      <a:pt x="48" y="103"/>
                      <a:pt x="49" y="102"/>
                    </a:cubicBezTo>
                    <a:cubicBezTo>
                      <a:pt x="49" y="100"/>
                      <a:pt x="51" y="97"/>
                      <a:pt x="50" y="96"/>
                    </a:cubicBezTo>
                    <a:cubicBezTo>
                      <a:pt x="50" y="95"/>
                      <a:pt x="49" y="92"/>
                      <a:pt x="48" y="91"/>
                    </a:cubicBezTo>
                    <a:cubicBezTo>
                      <a:pt x="48" y="90"/>
                      <a:pt x="48" y="87"/>
                      <a:pt x="48" y="85"/>
                    </a:cubicBezTo>
                    <a:cubicBezTo>
                      <a:pt x="48" y="83"/>
                      <a:pt x="49" y="81"/>
                      <a:pt x="48" y="81"/>
                    </a:cubicBezTo>
                    <a:cubicBezTo>
                      <a:pt x="47" y="80"/>
                      <a:pt x="47" y="78"/>
                      <a:pt x="47" y="76"/>
                    </a:cubicBezTo>
                    <a:cubicBezTo>
                      <a:pt x="47" y="75"/>
                      <a:pt x="47" y="73"/>
                      <a:pt x="47" y="71"/>
                    </a:cubicBezTo>
                    <a:cubicBezTo>
                      <a:pt x="47" y="68"/>
                      <a:pt x="47" y="65"/>
                      <a:pt x="47" y="65"/>
                    </a:cubicBezTo>
                    <a:cubicBezTo>
                      <a:pt x="47" y="65"/>
                      <a:pt x="49" y="63"/>
                      <a:pt x="49" y="62"/>
                    </a:cubicBezTo>
                    <a:cubicBezTo>
                      <a:pt x="49" y="60"/>
                      <a:pt x="49" y="57"/>
                      <a:pt x="50" y="55"/>
                    </a:cubicBezTo>
                    <a:cubicBezTo>
                      <a:pt x="50" y="53"/>
                      <a:pt x="50" y="49"/>
                      <a:pt x="50" y="49"/>
                    </a:cubicBezTo>
                    <a:cubicBezTo>
                      <a:pt x="50" y="49"/>
                      <a:pt x="52" y="48"/>
                      <a:pt x="51" y="46"/>
                    </a:cubicBezTo>
                    <a:cubicBezTo>
                      <a:pt x="50" y="43"/>
                      <a:pt x="50" y="43"/>
                      <a:pt x="49" y="41"/>
                    </a:cubicBezTo>
                    <a:cubicBezTo>
                      <a:pt x="49" y="39"/>
                      <a:pt x="49" y="39"/>
                      <a:pt x="49" y="37"/>
                    </a:cubicBezTo>
                    <a:cubicBezTo>
                      <a:pt x="49" y="36"/>
                      <a:pt x="52" y="34"/>
                      <a:pt x="53" y="33"/>
                    </a:cubicBezTo>
                    <a:cubicBezTo>
                      <a:pt x="54" y="31"/>
                      <a:pt x="59" y="27"/>
                      <a:pt x="60" y="25"/>
                    </a:cubicBezTo>
                    <a:cubicBezTo>
                      <a:pt x="60" y="23"/>
                      <a:pt x="61" y="20"/>
                      <a:pt x="60" y="19"/>
                    </a:cubicBezTo>
                    <a:cubicBezTo>
                      <a:pt x="60" y="18"/>
                      <a:pt x="58" y="17"/>
                      <a:pt x="57" y="16"/>
                    </a:cubicBezTo>
                    <a:cubicBezTo>
                      <a:pt x="57" y="15"/>
                      <a:pt x="57" y="15"/>
                      <a:pt x="57" y="13"/>
                    </a:cubicBezTo>
                    <a:cubicBezTo>
                      <a:pt x="57" y="11"/>
                      <a:pt x="58" y="10"/>
                      <a:pt x="58" y="8"/>
                    </a:cubicBezTo>
                    <a:cubicBezTo>
                      <a:pt x="58" y="6"/>
                      <a:pt x="58" y="3"/>
                      <a:pt x="58" y="3"/>
                    </a:cubicBezTo>
                    <a:cubicBezTo>
                      <a:pt x="57" y="3"/>
                      <a:pt x="56" y="2"/>
                      <a:pt x="56" y="0"/>
                    </a:cubicBezTo>
                    <a:cubicBezTo>
                      <a:pt x="50" y="2"/>
                      <a:pt x="20" y="10"/>
                      <a:pt x="0" y="16"/>
                    </a:cubicBezTo>
                    <a:cubicBezTo>
                      <a:pt x="0" y="23"/>
                      <a:pt x="0" y="23"/>
                      <a:pt x="0" y="23"/>
                    </a:cubicBezTo>
                    <a:cubicBezTo>
                      <a:pt x="0" y="23"/>
                      <a:pt x="1" y="24"/>
                      <a:pt x="2" y="25"/>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03" name="Freeform 18">
                <a:extLst>
                  <a:ext uri="{FF2B5EF4-FFF2-40B4-BE49-F238E27FC236}">
                    <a16:creationId xmlns:a16="http://schemas.microsoft.com/office/drawing/2014/main" id="{CF864374-C172-44BD-8666-F6D2BE6CD1A7}"/>
                  </a:ext>
                </a:extLst>
              </p:cNvPr>
              <p:cNvSpPr>
                <a:spLocks/>
              </p:cNvSpPr>
              <p:nvPr/>
            </p:nvSpPr>
            <p:spPr bwMode="auto">
              <a:xfrm>
                <a:off x="7271885" y="3059007"/>
                <a:ext cx="496137" cy="626319"/>
              </a:xfrm>
              <a:custGeom>
                <a:avLst/>
                <a:gdLst>
                  <a:gd name="T0" fmla="*/ 137 w 202"/>
                  <a:gd name="T1" fmla="*/ 62 h 254"/>
                  <a:gd name="T2" fmla="*/ 135 w 202"/>
                  <a:gd name="T3" fmla="*/ 55 h 254"/>
                  <a:gd name="T4" fmla="*/ 141 w 202"/>
                  <a:gd name="T5" fmla="*/ 16 h 254"/>
                  <a:gd name="T6" fmla="*/ 41 w 202"/>
                  <a:gd name="T7" fmla="*/ 0 h 254"/>
                  <a:gd name="T8" fmla="*/ 1 w 202"/>
                  <a:gd name="T9" fmla="*/ 223 h 254"/>
                  <a:gd name="T10" fmla="*/ 0 w 202"/>
                  <a:gd name="T11" fmla="*/ 227 h 254"/>
                  <a:gd name="T12" fmla="*/ 180 w 202"/>
                  <a:gd name="T13" fmla="*/ 254 h 254"/>
                  <a:gd name="T14" fmla="*/ 202 w 202"/>
                  <a:gd name="T15" fmla="*/ 71 h 254"/>
                  <a:gd name="T16" fmla="*/ 137 w 202"/>
                  <a:gd name="T17" fmla="*/ 6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254">
                    <a:moveTo>
                      <a:pt x="137" y="62"/>
                    </a:moveTo>
                    <a:cubicBezTo>
                      <a:pt x="134" y="61"/>
                      <a:pt x="135" y="60"/>
                      <a:pt x="135" y="55"/>
                    </a:cubicBezTo>
                    <a:cubicBezTo>
                      <a:pt x="135" y="51"/>
                      <a:pt x="141" y="16"/>
                      <a:pt x="141" y="16"/>
                    </a:cubicBezTo>
                    <a:cubicBezTo>
                      <a:pt x="107" y="11"/>
                      <a:pt x="74" y="6"/>
                      <a:pt x="41" y="0"/>
                    </a:cubicBezTo>
                    <a:cubicBezTo>
                      <a:pt x="36" y="29"/>
                      <a:pt x="2" y="218"/>
                      <a:pt x="1" y="223"/>
                    </a:cubicBezTo>
                    <a:cubicBezTo>
                      <a:pt x="1" y="224"/>
                      <a:pt x="1" y="226"/>
                      <a:pt x="0" y="227"/>
                    </a:cubicBezTo>
                    <a:cubicBezTo>
                      <a:pt x="15" y="230"/>
                      <a:pt x="81" y="242"/>
                      <a:pt x="180" y="254"/>
                    </a:cubicBezTo>
                    <a:cubicBezTo>
                      <a:pt x="202" y="71"/>
                      <a:pt x="202" y="71"/>
                      <a:pt x="202" y="71"/>
                    </a:cubicBezTo>
                    <a:cubicBezTo>
                      <a:pt x="169" y="67"/>
                      <a:pt x="142" y="63"/>
                      <a:pt x="137" y="62"/>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04" name="Freeform 19">
                <a:extLst>
                  <a:ext uri="{FF2B5EF4-FFF2-40B4-BE49-F238E27FC236}">
                    <a16:creationId xmlns:a16="http://schemas.microsoft.com/office/drawing/2014/main" id="{E2E45BC5-585A-4C76-82F5-6598D21B55B6}"/>
                  </a:ext>
                </a:extLst>
              </p:cNvPr>
              <p:cNvSpPr>
                <a:spLocks/>
              </p:cNvSpPr>
              <p:nvPr/>
            </p:nvSpPr>
            <p:spPr bwMode="auto">
              <a:xfrm>
                <a:off x="7870034" y="3793580"/>
                <a:ext cx="1252587" cy="1228155"/>
              </a:xfrm>
              <a:custGeom>
                <a:avLst/>
                <a:gdLst>
                  <a:gd name="T0" fmla="*/ 6 w 510"/>
                  <a:gd name="T1" fmla="*/ 197 h 498"/>
                  <a:gd name="T2" fmla="*/ 21 w 510"/>
                  <a:gd name="T3" fmla="*/ 226 h 498"/>
                  <a:gd name="T4" fmla="*/ 48 w 510"/>
                  <a:gd name="T5" fmla="*/ 255 h 498"/>
                  <a:gd name="T6" fmla="*/ 67 w 510"/>
                  <a:gd name="T7" fmla="*/ 281 h 498"/>
                  <a:gd name="T8" fmla="*/ 82 w 510"/>
                  <a:gd name="T9" fmla="*/ 319 h 498"/>
                  <a:gd name="T10" fmla="*/ 107 w 510"/>
                  <a:gd name="T11" fmla="*/ 336 h 498"/>
                  <a:gd name="T12" fmla="*/ 134 w 510"/>
                  <a:gd name="T13" fmla="*/ 339 h 498"/>
                  <a:gd name="T14" fmla="*/ 156 w 510"/>
                  <a:gd name="T15" fmla="*/ 311 h 498"/>
                  <a:gd name="T16" fmla="*/ 191 w 510"/>
                  <a:gd name="T17" fmla="*/ 313 h 498"/>
                  <a:gd name="T18" fmla="*/ 218 w 510"/>
                  <a:gd name="T19" fmla="*/ 336 h 498"/>
                  <a:gd name="T20" fmla="*/ 240 w 510"/>
                  <a:gd name="T21" fmla="*/ 381 h 498"/>
                  <a:gd name="T22" fmla="*/ 261 w 510"/>
                  <a:gd name="T23" fmla="*/ 410 h 498"/>
                  <a:gd name="T24" fmla="*/ 273 w 510"/>
                  <a:gd name="T25" fmla="*/ 441 h 498"/>
                  <a:gd name="T26" fmla="*/ 303 w 510"/>
                  <a:gd name="T27" fmla="*/ 477 h 498"/>
                  <a:gd name="T28" fmla="*/ 357 w 510"/>
                  <a:gd name="T29" fmla="*/ 498 h 498"/>
                  <a:gd name="T30" fmla="*/ 362 w 510"/>
                  <a:gd name="T31" fmla="*/ 486 h 498"/>
                  <a:gd name="T32" fmla="*/ 356 w 510"/>
                  <a:gd name="T33" fmla="*/ 468 h 498"/>
                  <a:gd name="T34" fmla="*/ 354 w 510"/>
                  <a:gd name="T35" fmla="*/ 450 h 498"/>
                  <a:gd name="T36" fmla="*/ 352 w 510"/>
                  <a:gd name="T37" fmla="*/ 433 h 498"/>
                  <a:gd name="T38" fmla="*/ 351 w 510"/>
                  <a:gd name="T39" fmla="*/ 428 h 498"/>
                  <a:gd name="T40" fmla="*/ 367 w 510"/>
                  <a:gd name="T41" fmla="*/ 413 h 498"/>
                  <a:gd name="T42" fmla="*/ 359 w 510"/>
                  <a:gd name="T43" fmla="*/ 409 h 498"/>
                  <a:gd name="T44" fmla="*/ 369 w 510"/>
                  <a:gd name="T45" fmla="*/ 402 h 498"/>
                  <a:gd name="T46" fmla="*/ 366 w 510"/>
                  <a:gd name="T47" fmla="*/ 394 h 498"/>
                  <a:gd name="T48" fmla="*/ 380 w 510"/>
                  <a:gd name="T49" fmla="*/ 390 h 498"/>
                  <a:gd name="T50" fmla="*/ 387 w 510"/>
                  <a:gd name="T51" fmla="*/ 383 h 498"/>
                  <a:gd name="T52" fmla="*/ 393 w 510"/>
                  <a:gd name="T53" fmla="*/ 374 h 498"/>
                  <a:gd name="T54" fmla="*/ 397 w 510"/>
                  <a:gd name="T55" fmla="*/ 372 h 498"/>
                  <a:gd name="T56" fmla="*/ 405 w 510"/>
                  <a:gd name="T57" fmla="*/ 371 h 498"/>
                  <a:gd name="T58" fmla="*/ 409 w 510"/>
                  <a:gd name="T59" fmla="*/ 376 h 498"/>
                  <a:gd name="T60" fmla="*/ 421 w 510"/>
                  <a:gd name="T61" fmla="*/ 367 h 498"/>
                  <a:gd name="T62" fmla="*/ 429 w 510"/>
                  <a:gd name="T63" fmla="*/ 364 h 498"/>
                  <a:gd name="T64" fmla="*/ 447 w 510"/>
                  <a:gd name="T65" fmla="*/ 351 h 498"/>
                  <a:gd name="T66" fmla="*/ 458 w 510"/>
                  <a:gd name="T67" fmla="*/ 334 h 498"/>
                  <a:gd name="T68" fmla="*/ 452 w 510"/>
                  <a:gd name="T69" fmla="*/ 322 h 498"/>
                  <a:gd name="T70" fmla="*/ 461 w 510"/>
                  <a:gd name="T71" fmla="*/ 317 h 498"/>
                  <a:gd name="T72" fmla="*/ 466 w 510"/>
                  <a:gd name="T73" fmla="*/ 327 h 498"/>
                  <a:gd name="T74" fmla="*/ 473 w 510"/>
                  <a:gd name="T75" fmla="*/ 329 h 498"/>
                  <a:gd name="T76" fmla="*/ 498 w 510"/>
                  <a:gd name="T77" fmla="*/ 319 h 498"/>
                  <a:gd name="T78" fmla="*/ 504 w 510"/>
                  <a:gd name="T79" fmla="*/ 297 h 498"/>
                  <a:gd name="T80" fmla="*/ 505 w 510"/>
                  <a:gd name="T81" fmla="*/ 274 h 498"/>
                  <a:gd name="T82" fmla="*/ 509 w 510"/>
                  <a:gd name="T83" fmla="*/ 254 h 498"/>
                  <a:gd name="T84" fmla="*/ 498 w 510"/>
                  <a:gd name="T85" fmla="*/ 233 h 498"/>
                  <a:gd name="T86" fmla="*/ 487 w 510"/>
                  <a:gd name="T87" fmla="*/ 167 h 498"/>
                  <a:gd name="T88" fmla="*/ 476 w 510"/>
                  <a:gd name="T89" fmla="*/ 140 h 498"/>
                  <a:gd name="T90" fmla="*/ 469 w 510"/>
                  <a:gd name="T91" fmla="*/ 138 h 498"/>
                  <a:gd name="T92" fmla="*/ 443 w 510"/>
                  <a:gd name="T93" fmla="*/ 125 h 498"/>
                  <a:gd name="T94" fmla="*/ 427 w 510"/>
                  <a:gd name="T95" fmla="*/ 125 h 498"/>
                  <a:gd name="T96" fmla="*/ 411 w 510"/>
                  <a:gd name="T97" fmla="*/ 130 h 498"/>
                  <a:gd name="T98" fmla="*/ 396 w 510"/>
                  <a:gd name="T99" fmla="*/ 134 h 498"/>
                  <a:gd name="T100" fmla="*/ 381 w 510"/>
                  <a:gd name="T101" fmla="*/ 129 h 498"/>
                  <a:gd name="T102" fmla="*/ 366 w 510"/>
                  <a:gd name="T103" fmla="*/ 129 h 498"/>
                  <a:gd name="T104" fmla="*/ 338 w 510"/>
                  <a:gd name="T105" fmla="*/ 124 h 498"/>
                  <a:gd name="T106" fmla="*/ 315 w 510"/>
                  <a:gd name="T107" fmla="*/ 116 h 498"/>
                  <a:gd name="T108" fmla="*/ 287 w 510"/>
                  <a:gd name="T109" fmla="*/ 100 h 498"/>
                  <a:gd name="T110" fmla="*/ 264 w 510"/>
                  <a:gd name="T111" fmla="*/ 1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0" h="498">
                    <a:moveTo>
                      <a:pt x="154" y="1"/>
                    </a:moveTo>
                    <a:cubicBezTo>
                      <a:pt x="153" y="1"/>
                      <a:pt x="152" y="1"/>
                      <a:pt x="152" y="2"/>
                    </a:cubicBezTo>
                    <a:cubicBezTo>
                      <a:pt x="152" y="4"/>
                      <a:pt x="139" y="195"/>
                      <a:pt x="139" y="201"/>
                    </a:cubicBezTo>
                    <a:cubicBezTo>
                      <a:pt x="139" y="207"/>
                      <a:pt x="135" y="208"/>
                      <a:pt x="133" y="208"/>
                    </a:cubicBezTo>
                    <a:cubicBezTo>
                      <a:pt x="130" y="208"/>
                      <a:pt x="11" y="198"/>
                      <a:pt x="6" y="197"/>
                    </a:cubicBezTo>
                    <a:cubicBezTo>
                      <a:pt x="1" y="197"/>
                      <a:pt x="0" y="196"/>
                      <a:pt x="0" y="198"/>
                    </a:cubicBezTo>
                    <a:cubicBezTo>
                      <a:pt x="0" y="199"/>
                      <a:pt x="1" y="203"/>
                      <a:pt x="3" y="207"/>
                    </a:cubicBezTo>
                    <a:cubicBezTo>
                      <a:pt x="9" y="208"/>
                      <a:pt x="11" y="210"/>
                      <a:pt x="11" y="213"/>
                    </a:cubicBezTo>
                    <a:cubicBezTo>
                      <a:pt x="12" y="216"/>
                      <a:pt x="14" y="218"/>
                      <a:pt x="14" y="220"/>
                    </a:cubicBezTo>
                    <a:cubicBezTo>
                      <a:pt x="15" y="222"/>
                      <a:pt x="17" y="225"/>
                      <a:pt x="21" y="226"/>
                    </a:cubicBezTo>
                    <a:cubicBezTo>
                      <a:pt x="25" y="227"/>
                      <a:pt x="25" y="230"/>
                      <a:pt x="26" y="231"/>
                    </a:cubicBezTo>
                    <a:cubicBezTo>
                      <a:pt x="28" y="233"/>
                      <a:pt x="32" y="238"/>
                      <a:pt x="33" y="240"/>
                    </a:cubicBezTo>
                    <a:cubicBezTo>
                      <a:pt x="34" y="242"/>
                      <a:pt x="38" y="245"/>
                      <a:pt x="38" y="245"/>
                    </a:cubicBezTo>
                    <a:cubicBezTo>
                      <a:pt x="39" y="247"/>
                      <a:pt x="41" y="249"/>
                      <a:pt x="43" y="252"/>
                    </a:cubicBezTo>
                    <a:cubicBezTo>
                      <a:pt x="45" y="254"/>
                      <a:pt x="46" y="255"/>
                      <a:pt x="48" y="255"/>
                    </a:cubicBezTo>
                    <a:cubicBezTo>
                      <a:pt x="50" y="255"/>
                      <a:pt x="54" y="260"/>
                      <a:pt x="54" y="261"/>
                    </a:cubicBezTo>
                    <a:cubicBezTo>
                      <a:pt x="55" y="261"/>
                      <a:pt x="58" y="263"/>
                      <a:pt x="59" y="264"/>
                    </a:cubicBezTo>
                    <a:cubicBezTo>
                      <a:pt x="60" y="265"/>
                      <a:pt x="61" y="267"/>
                      <a:pt x="62" y="267"/>
                    </a:cubicBezTo>
                    <a:cubicBezTo>
                      <a:pt x="63" y="268"/>
                      <a:pt x="63" y="272"/>
                      <a:pt x="63" y="274"/>
                    </a:cubicBezTo>
                    <a:cubicBezTo>
                      <a:pt x="63" y="276"/>
                      <a:pt x="66" y="281"/>
                      <a:pt x="67" y="281"/>
                    </a:cubicBezTo>
                    <a:cubicBezTo>
                      <a:pt x="68" y="282"/>
                      <a:pt x="69" y="286"/>
                      <a:pt x="69" y="287"/>
                    </a:cubicBezTo>
                    <a:cubicBezTo>
                      <a:pt x="69" y="288"/>
                      <a:pt x="68" y="291"/>
                      <a:pt x="68" y="293"/>
                    </a:cubicBezTo>
                    <a:cubicBezTo>
                      <a:pt x="68" y="296"/>
                      <a:pt x="69" y="300"/>
                      <a:pt x="70" y="302"/>
                    </a:cubicBezTo>
                    <a:cubicBezTo>
                      <a:pt x="71" y="304"/>
                      <a:pt x="74" y="310"/>
                      <a:pt x="75" y="312"/>
                    </a:cubicBezTo>
                    <a:cubicBezTo>
                      <a:pt x="76" y="315"/>
                      <a:pt x="81" y="318"/>
                      <a:pt x="82" y="319"/>
                    </a:cubicBezTo>
                    <a:cubicBezTo>
                      <a:pt x="84" y="319"/>
                      <a:pt x="87" y="321"/>
                      <a:pt x="89" y="324"/>
                    </a:cubicBezTo>
                    <a:cubicBezTo>
                      <a:pt x="90" y="326"/>
                      <a:pt x="92" y="327"/>
                      <a:pt x="94" y="329"/>
                    </a:cubicBezTo>
                    <a:cubicBezTo>
                      <a:pt x="95" y="331"/>
                      <a:pt x="98" y="331"/>
                      <a:pt x="99" y="331"/>
                    </a:cubicBezTo>
                    <a:cubicBezTo>
                      <a:pt x="101" y="331"/>
                      <a:pt x="103" y="332"/>
                      <a:pt x="103" y="334"/>
                    </a:cubicBezTo>
                    <a:cubicBezTo>
                      <a:pt x="104" y="335"/>
                      <a:pt x="106" y="336"/>
                      <a:pt x="107" y="336"/>
                    </a:cubicBezTo>
                    <a:cubicBezTo>
                      <a:pt x="109" y="336"/>
                      <a:pt x="111" y="338"/>
                      <a:pt x="112" y="339"/>
                    </a:cubicBezTo>
                    <a:cubicBezTo>
                      <a:pt x="113" y="340"/>
                      <a:pt x="116" y="342"/>
                      <a:pt x="117" y="343"/>
                    </a:cubicBezTo>
                    <a:cubicBezTo>
                      <a:pt x="118" y="344"/>
                      <a:pt x="121" y="346"/>
                      <a:pt x="124" y="346"/>
                    </a:cubicBezTo>
                    <a:cubicBezTo>
                      <a:pt x="126" y="346"/>
                      <a:pt x="128" y="345"/>
                      <a:pt x="128" y="344"/>
                    </a:cubicBezTo>
                    <a:cubicBezTo>
                      <a:pt x="129" y="343"/>
                      <a:pt x="132" y="340"/>
                      <a:pt x="134" y="339"/>
                    </a:cubicBezTo>
                    <a:cubicBezTo>
                      <a:pt x="135" y="338"/>
                      <a:pt x="137" y="336"/>
                      <a:pt x="137" y="335"/>
                    </a:cubicBezTo>
                    <a:cubicBezTo>
                      <a:pt x="138" y="334"/>
                      <a:pt x="139" y="330"/>
                      <a:pt x="140" y="328"/>
                    </a:cubicBezTo>
                    <a:cubicBezTo>
                      <a:pt x="141" y="326"/>
                      <a:pt x="144" y="320"/>
                      <a:pt x="145" y="319"/>
                    </a:cubicBezTo>
                    <a:cubicBezTo>
                      <a:pt x="147" y="317"/>
                      <a:pt x="147" y="314"/>
                      <a:pt x="149" y="314"/>
                    </a:cubicBezTo>
                    <a:cubicBezTo>
                      <a:pt x="150" y="313"/>
                      <a:pt x="154" y="311"/>
                      <a:pt x="156" y="311"/>
                    </a:cubicBezTo>
                    <a:cubicBezTo>
                      <a:pt x="159" y="311"/>
                      <a:pt x="160" y="311"/>
                      <a:pt x="162" y="309"/>
                    </a:cubicBezTo>
                    <a:cubicBezTo>
                      <a:pt x="163" y="306"/>
                      <a:pt x="167" y="308"/>
                      <a:pt x="168" y="310"/>
                    </a:cubicBezTo>
                    <a:cubicBezTo>
                      <a:pt x="169" y="311"/>
                      <a:pt x="172" y="311"/>
                      <a:pt x="175" y="311"/>
                    </a:cubicBezTo>
                    <a:cubicBezTo>
                      <a:pt x="178" y="311"/>
                      <a:pt x="182" y="311"/>
                      <a:pt x="184" y="312"/>
                    </a:cubicBezTo>
                    <a:cubicBezTo>
                      <a:pt x="185" y="314"/>
                      <a:pt x="188" y="314"/>
                      <a:pt x="191" y="313"/>
                    </a:cubicBezTo>
                    <a:cubicBezTo>
                      <a:pt x="194" y="312"/>
                      <a:pt x="196" y="313"/>
                      <a:pt x="196" y="313"/>
                    </a:cubicBezTo>
                    <a:cubicBezTo>
                      <a:pt x="197" y="314"/>
                      <a:pt x="199" y="318"/>
                      <a:pt x="201" y="319"/>
                    </a:cubicBezTo>
                    <a:cubicBezTo>
                      <a:pt x="202" y="321"/>
                      <a:pt x="202" y="321"/>
                      <a:pt x="205" y="324"/>
                    </a:cubicBezTo>
                    <a:cubicBezTo>
                      <a:pt x="209" y="327"/>
                      <a:pt x="210" y="327"/>
                      <a:pt x="211" y="329"/>
                    </a:cubicBezTo>
                    <a:cubicBezTo>
                      <a:pt x="212" y="331"/>
                      <a:pt x="215" y="334"/>
                      <a:pt x="218" y="336"/>
                    </a:cubicBezTo>
                    <a:cubicBezTo>
                      <a:pt x="221" y="338"/>
                      <a:pt x="224" y="343"/>
                      <a:pt x="225" y="344"/>
                    </a:cubicBezTo>
                    <a:cubicBezTo>
                      <a:pt x="227" y="345"/>
                      <a:pt x="228" y="348"/>
                      <a:pt x="228" y="351"/>
                    </a:cubicBezTo>
                    <a:cubicBezTo>
                      <a:pt x="228" y="353"/>
                      <a:pt x="231" y="357"/>
                      <a:pt x="231" y="360"/>
                    </a:cubicBezTo>
                    <a:cubicBezTo>
                      <a:pt x="231" y="363"/>
                      <a:pt x="237" y="371"/>
                      <a:pt x="238" y="372"/>
                    </a:cubicBezTo>
                    <a:cubicBezTo>
                      <a:pt x="240" y="374"/>
                      <a:pt x="239" y="377"/>
                      <a:pt x="240" y="381"/>
                    </a:cubicBezTo>
                    <a:cubicBezTo>
                      <a:pt x="241" y="385"/>
                      <a:pt x="245" y="388"/>
                      <a:pt x="247" y="389"/>
                    </a:cubicBezTo>
                    <a:cubicBezTo>
                      <a:pt x="248" y="390"/>
                      <a:pt x="249" y="391"/>
                      <a:pt x="250" y="393"/>
                    </a:cubicBezTo>
                    <a:cubicBezTo>
                      <a:pt x="250" y="395"/>
                      <a:pt x="251" y="396"/>
                      <a:pt x="254" y="398"/>
                    </a:cubicBezTo>
                    <a:cubicBezTo>
                      <a:pt x="256" y="401"/>
                      <a:pt x="256" y="400"/>
                      <a:pt x="257" y="404"/>
                    </a:cubicBezTo>
                    <a:cubicBezTo>
                      <a:pt x="258" y="408"/>
                      <a:pt x="260" y="408"/>
                      <a:pt x="261" y="410"/>
                    </a:cubicBezTo>
                    <a:cubicBezTo>
                      <a:pt x="263" y="413"/>
                      <a:pt x="263" y="413"/>
                      <a:pt x="266" y="414"/>
                    </a:cubicBezTo>
                    <a:cubicBezTo>
                      <a:pt x="269" y="415"/>
                      <a:pt x="271" y="417"/>
                      <a:pt x="271" y="419"/>
                    </a:cubicBezTo>
                    <a:cubicBezTo>
                      <a:pt x="272" y="420"/>
                      <a:pt x="271" y="429"/>
                      <a:pt x="271" y="429"/>
                    </a:cubicBezTo>
                    <a:cubicBezTo>
                      <a:pt x="271" y="429"/>
                      <a:pt x="272" y="430"/>
                      <a:pt x="272" y="432"/>
                    </a:cubicBezTo>
                    <a:cubicBezTo>
                      <a:pt x="273" y="433"/>
                      <a:pt x="273" y="439"/>
                      <a:pt x="273" y="441"/>
                    </a:cubicBezTo>
                    <a:cubicBezTo>
                      <a:pt x="273" y="443"/>
                      <a:pt x="277" y="448"/>
                      <a:pt x="280" y="452"/>
                    </a:cubicBezTo>
                    <a:cubicBezTo>
                      <a:pt x="283" y="456"/>
                      <a:pt x="284" y="464"/>
                      <a:pt x="284" y="464"/>
                    </a:cubicBezTo>
                    <a:cubicBezTo>
                      <a:pt x="285" y="465"/>
                      <a:pt x="288" y="471"/>
                      <a:pt x="288" y="471"/>
                    </a:cubicBezTo>
                    <a:cubicBezTo>
                      <a:pt x="288" y="471"/>
                      <a:pt x="291" y="472"/>
                      <a:pt x="294" y="472"/>
                    </a:cubicBezTo>
                    <a:cubicBezTo>
                      <a:pt x="297" y="472"/>
                      <a:pt x="301" y="474"/>
                      <a:pt x="303" y="477"/>
                    </a:cubicBezTo>
                    <a:cubicBezTo>
                      <a:pt x="304" y="480"/>
                      <a:pt x="309" y="479"/>
                      <a:pt x="311" y="479"/>
                    </a:cubicBezTo>
                    <a:cubicBezTo>
                      <a:pt x="313" y="479"/>
                      <a:pt x="316" y="482"/>
                      <a:pt x="318" y="484"/>
                    </a:cubicBezTo>
                    <a:cubicBezTo>
                      <a:pt x="321" y="487"/>
                      <a:pt x="324" y="487"/>
                      <a:pt x="330" y="487"/>
                    </a:cubicBezTo>
                    <a:cubicBezTo>
                      <a:pt x="335" y="487"/>
                      <a:pt x="343" y="487"/>
                      <a:pt x="346" y="489"/>
                    </a:cubicBezTo>
                    <a:cubicBezTo>
                      <a:pt x="349" y="490"/>
                      <a:pt x="354" y="498"/>
                      <a:pt x="357" y="498"/>
                    </a:cubicBezTo>
                    <a:cubicBezTo>
                      <a:pt x="359" y="498"/>
                      <a:pt x="361" y="494"/>
                      <a:pt x="361" y="494"/>
                    </a:cubicBezTo>
                    <a:cubicBezTo>
                      <a:pt x="366" y="493"/>
                      <a:pt x="367" y="491"/>
                      <a:pt x="367" y="491"/>
                    </a:cubicBezTo>
                    <a:cubicBezTo>
                      <a:pt x="366" y="488"/>
                      <a:pt x="365" y="491"/>
                      <a:pt x="364" y="491"/>
                    </a:cubicBezTo>
                    <a:cubicBezTo>
                      <a:pt x="363" y="491"/>
                      <a:pt x="362" y="489"/>
                      <a:pt x="361" y="489"/>
                    </a:cubicBezTo>
                    <a:cubicBezTo>
                      <a:pt x="360" y="488"/>
                      <a:pt x="361" y="487"/>
                      <a:pt x="362" y="486"/>
                    </a:cubicBezTo>
                    <a:cubicBezTo>
                      <a:pt x="362" y="485"/>
                      <a:pt x="362" y="484"/>
                      <a:pt x="361" y="483"/>
                    </a:cubicBezTo>
                    <a:cubicBezTo>
                      <a:pt x="361" y="483"/>
                      <a:pt x="361" y="482"/>
                      <a:pt x="361" y="481"/>
                    </a:cubicBezTo>
                    <a:cubicBezTo>
                      <a:pt x="361" y="481"/>
                      <a:pt x="361" y="478"/>
                      <a:pt x="360" y="477"/>
                    </a:cubicBezTo>
                    <a:cubicBezTo>
                      <a:pt x="359" y="477"/>
                      <a:pt x="359" y="474"/>
                      <a:pt x="358" y="473"/>
                    </a:cubicBezTo>
                    <a:cubicBezTo>
                      <a:pt x="357" y="472"/>
                      <a:pt x="356" y="471"/>
                      <a:pt x="356" y="468"/>
                    </a:cubicBezTo>
                    <a:cubicBezTo>
                      <a:pt x="357" y="465"/>
                      <a:pt x="355" y="463"/>
                      <a:pt x="355" y="463"/>
                    </a:cubicBezTo>
                    <a:cubicBezTo>
                      <a:pt x="354" y="462"/>
                      <a:pt x="354" y="458"/>
                      <a:pt x="354" y="456"/>
                    </a:cubicBezTo>
                    <a:cubicBezTo>
                      <a:pt x="354" y="455"/>
                      <a:pt x="352" y="453"/>
                      <a:pt x="351" y="453"/>
                    </a:cubicBezTo>
                    <a:cubicBezTo>
                      <a:pt x="350" y="453"/>
                      <a:pt x="350" y="451"/>
                      <a:pt x="352" y="451"/>
                    </a:cubicBezTo>
                    <a:cubicBezTo>
                      <a:pt x="353" y="451"/>
                      <a:pt x="353" y="451"/>
                      <a:pt x="354" y="450"/>
                    </a:cubicBezTo>
                    <a:cubicBezTo>
                      <a:pt x="354" y="450"/>
                      <a:pt x="352" y="449"/>
                      <a:pt x="351" y="448"/>
                    </a:cubicBezTo>
                    <a:cubicBezTo>
                      <a:pt x="350" y="446"/>
                      <a:pt x="351" y="445"/>
                      <a:pt x="352" y="445"/>
                    </a:cubicBezTo>
                    <a:cubicBezTo>
                      <a:pt x="353" y="445"/>
                      <a:pt x="353" y="443"/>
                      <a:pt x="353" y="442"/>
                    </a:cubicBezTo>
                    <a:cubicBezTo>
                      <a:pt x="353" y="440"/>
                      <a:pt x="355" y="438"/>
                      <a:pt x="355" y="436"/>
                    </a:cubicBezTo>
                    <a:cubicBezTo>
                      <a:pt x="356" y="435"/>
                      <a:pt x="355" y="433"/>
                      <a:pt x="352" y="433"/>
                    </a:cubicBezTo>
                    <a:cubicBezTo>
                      <a:pt x="349" y="433"/>
                      <a:pt x="347" y="433"/>
                      <a:pt x="346" y="433"/>
                    </a:cubicBezTo>
                    <a:cubicBezTo>
                      <a:pt x="344" y="432"/>
                      <a:pt x="344" y="429"/>
                      <a:pt x="344" y="428"/>
                    </a:cubicBezTo>
                    <a:cubicBezTo>
                      <a:pt x="343" y="427"/>
                      <a:pt x="342" y="425"/>
                      <a:pt x="343" y="425"/>
                    </a:cubicBezTo>
                    <a:cubicBezTo>
                      <a:pt x="344" y="425"/>
                      <a:pt x="345" y="426"/>
                      <a:pt x="346" y="428"/>
                    </a:cubicBezTo>
                    <a:cubicBezTo>
                      <a:pt x="347" y="429"/>
                      <a:pt x="349" y="428"/>
                      <a:pt x="351" y="428"/>
                    </a:cubicBezTo>
                    <a:cubicBezTo>
                      <a:pt x="353" y="428"/>
                      <a:pt x="354" y="430"/>
                      <a:pt x="355" y="429"/>
                    </a:cubicBezTo>
                    <a:cubicBezTo>
                      <a:pt x="356" y="429"/>
                      <a:pt x="357" y="429"/>
                      <a:pt x="357" y="431"/>
                    </a:cubicBezTo>
                    <a:cubicBezTo>
                      <a:pt x="356" y="432"/>
                      <a:pt x="358" y="436"/>
                      <a:pt x="358" y="434"/>
                    </a:cubicBezTo>
                    <a:cubicBezTo>
                      <a:pt x="359" y="433"/>
                      <a:pt x="360" y="426"/>
                      <a:pt x="361" y="424"/>
                    </a:cubicBezTo>
                    <a:cubicBezTo>
                      <a:pt x="362" y="423"/>
                      <a:pt x="366" y="415"/>
                      <a:pt x="367" y="413"/>
                    </a:cubicBezTo>
                    <a:cubicBezTo>
                      <a:pt x="369" y="411"/>
                      <a:pt x="370" y="407"/>
                      <a:pt x="369" y="407"/>
                    </a:cubicBezTo>
                    <a:cubicBezTo>
                      <a:pt x="367" y="407"/>
                      <a:pt x="367" y="410"/>
                      <a:pt x="365" y="412"/>
                    </a:cubicBezTo>
                    <a:cubicBezTo>
                      <a:pt x="363" y="414"/>
                      <a:pt x="361" y="418"/>
                      <a:pt x="361" y="417"/>
                    </a:cubicBezTo>
                    <a:cubicBezTo>
                      <a:pt x="361" y="415"/>
                      <a:pt x="361" y="414"/>
                      <a:pt x="361" y="413"/>
                    </a:cubicBezTo>
                    <a:cubicBezTo>
                      <a:pt x="361" y="412"/>
                      <a:pt x="359" y="410"/>
                      <a:pt x="359" y="409"/>
                    </a:cubicBezTo>
                    <a:cubicBezTo>
                      <a:pt x="358" y="409"/>
                      <a:pt x="358" y="408"/>
                      <a:pt x="356" y="407"/>
                    </a:cubicBezTo>
                    <a:cubicBezTo>
                      <a:pt x="355" y="407"/>
                      <a:pt x="355" y="407"/>
                      <a:pt x="355" y="406"/>
                    </a:cubicBezTo>
                    <a:cubicBezTo>
                      <a:pt x="356" y="405"/>
                      <a:pt x="360" y="404"/>
                      <a:pt x="361" y="405"/>
                    </a:cubicBezTo>
                    <a:cubicBezTo>
                      <a:pt x="363" y="405"/>
                      <a:pt x="363" y="406"/>
                      <a:pt x="365" y="407"/>
                    </a:cubicBezTo>
                    <a:cubicBezTo>
                      <a:pt x="366" y="407"/>
                      <a:pt x="368" y="403"/>
                      <a:pt x="369" y="402"/>
                    </a:cubicBezTo>
                    <a:cubicBezTo>
                      <a:pt x="369" y="401"/>
                      <a:pt x="370" y="400"/>
                      <a:pt x="371" y="398"/>
                    </a:cubicBezTo>
                    <a:cubicBezTo>
                      <a:pt x="372" y="397"/>
                      <a:pt x="372" y="396"/>
                      <a:pt x="372" y="395"/>
                    </a:cubicBezTo>
                    <a:cubicBezTo>
                      <a:pt x="371" y="394"/>
                      <a:pt x="370" y="394"/>
                      <a:pt x="369" y="395"/>
                    </a:cubicBezTo>
                    <a:cubicBezTo>
                      <a:pt x="369" y="396"/>
                      <a:pt x="368" y="397"/>
                      <a:pt x="367" y="397"/>
                    </a:cubicBezTo>
                    <a:cubicBezTo>
                      <a:pt x="366" y="397"/>
                      <a:pt x="366" y="396"/>
                      <a:pt x="366" y="394"/>
                    </a:cubicBezTo>
                    <a:cubicBezTo>
                      <a:pt x="367" y="392"/>
                      <a:pt x="369" y="392"/>
                      <a:pt x="371" y="392"/>
                    </a:cubicBezTo>
                    <a:cubicBezTo>
                      <a:pt x="372" y="391"/>
                      <a:pt x="373" y="392"/>
                      <a:pt x="374" y="392"/>
                    </a:cubicBezTo>
                    <a:cubicBezTo>
                      <a:pt x="374" y="392"/>
                      <a:pt x="375" y="391"/>
                      <a:pt x="376" y="390"/>
                    </a:cubicBezTo>
                    <a:cubicBezTo>
                      <a:pt x="377" y="389"/>
                      <a:pt x="376" y="390"/>
                      <a:pt x="377" y="391"/>
                    </a:cubicBezTo>
                    <a:cubicBezTo>
                      <a:pt x="378" y="393"/>
                      <a:pt x="379" y="391"/>
                      <a:pt x="380" y="390"/>
                    </a:cubicBezTo>
                    <a:cubicBezTo>
                      <a:pt x="380" y="390"/>
                      <a:pt x="381" y="388"/>
                      <a:pt x="382" y="387"/>
                    </a:cubicBezTo>
                    <a:cubicBezTo>
                      <a:pt x="383" y="385"/>
                      <a:pt x="382" y="385"/>
                      <a:pt x="381" y="383"/>
                    </a:cubicBezTo>
                    <a:cubicBezTo>
                      <a:pt x="380" y="381"/>
                      <a:pt x="381" y="380"/>
                      <a:pt x="381" y="379"/>
                    </a:cubicBezTo>
                    <a:cubicBezTo>
                      <a:pt x="382" y="378"/>
                      <a:pt x="383" y="379"/>
                      <a:pt x="384" y="380"/>
                    </a:cubicBezTo>
                    <a:cubicBezTo>
                      <a:pt x="384" y="381"/>
                      <a:pt x="386" y="383"/>
                      <a:pt x="387" y="383"/>
                    </a:cubicBezTo>
                    <a:cubicBezTo>
                      <a:pt x="388" y="384"/>
                      <a:pt x="389" y="383"/>
                      <a:pt x="390" y="382"/>
                    </a:cubicBezTo>
                    <a:cubicBezTo>
                      <a:pt x="391" y="381"/>
                      <a:pt x="394" y="381"/>
                      <a:pt x="395" y="380"/>
                    </a:cubicBezTo>
                    <a:cubicBezTo>
                      <a:pt x="396" y="379"/>
                      <a:pt x="397" y="378"/>
                      <a:pt x="397" y="378"/>
                    </a:cubicBezTo>
                    <a:cubicBezTo>
                      <a:pt x="397" y="377"/>
                      <a:pt x="395" y="377"/>
                      <a:pt x="394" y="376"/>
                    </a:cubicBezTo>
                    <a:cubicBezTo>
                      <a:pt x="392" y="376"/>
                      <a:pt x="394" y="375"/>
                      <a:pt x="393" y="374"/>
                    </a:cubicBezTo>
                    <a:cubicBezTo>
                      <a:pt x="391" y="373"/>
                      <a:pt x="391" y="372"/>
                      <a:pt x="390" y="371"/>
                    </a:cubicBezTo>
                    <a:cubicBezTo>
                      <a:pt x="389" y="370"/>
                      <a:pt x="389" y="369"/>
                      <a:pt x="388" y="368"/>
                    </a:cubicBezTo>
                    <a:cubicBezTo>
                      <a:pt x="387" y="367"/>
                      <a:pt x="389" y="366"/>
                      <a:pt x="390" y="367"/>
                    </a:cubicBezTo>
                    <a:cubicBezTo>
                      <a:pt x="391" y="367"/>
                      <a:pt x="393" y="369"/>
                      <a:pt x="394" y="370"/>
                    </a:cubicBezTo>
                    <a:cubicBezTo>
                      <a:pt x="394" y="371"/>
                      <a:pt x="396" y="372"/>
                      <a:pt x="397" y="372"/>
                    </a:cubicBezTo>
                    <a:cubicBezTo>
                      <a:pt x="399" y="372"/>
                      <a:pt x="400" y="370"/>
                      <a:pt x="397" y="368"/>
                    </a:cubicBezTo>
                    <a:cubicBezTo>
                      <a:pt x="395" y="367"/>
                      <a:pt x="395" y="366"/>
                      <a:pt x="396" y="366"/>
                    </a:cubicBezTo>
                    <a:cubicBezTo>
                      <a:pt x="397" y="366"/>
                      <a:pt x="399" y="368"/>
                      <a:pt x="400" y="369"/>
                    </a:cubicBezTo>
                    <a:cubicBezTo>
                      <a:pt x="401" y="369"/>
                      <a:pt x="402" y="369"/>
                      <a:pt x="403" y="368"/>
                    </a:cubicBezTo>
                    <a:cubicBezTo>
                      <a:pt x="405" y="368"/>
                      <a:pt x="404" y="370"/>
                      <a:pt x="405" y="371"/>
                    </a:cubicBezTo>
                    <a:cubicBezTo>
                      <a:pt x="406" y="372"/>
                      <a:pt x="407" y="371"/>
                      <a:pt x="408" y="371"/>
                    </a:cubicBezTo>
                    <a:cubicBezTo>
                      <a:pt x="409" y="371"/>
                      <a:pt x="411" y="370"/>
                      <a:pt x="411" y="371"/>
                    </a:cubicBezTo>
                    <a:cubicBezTo>
                      <a:pt x="412" y="371"/>
                      <a:pt x="410" y="372"/>
                      <a:pt x="409" y="373"/>
                    </a:cubicBezTo>
                    <a:cubicBezTo>
                      <a:pt x="408" y="373"/>
                      <a:pt x="405" y="375"/>
                      <a:pt x="405" y="376"/>
                    </a:cubicBezTo>
                    <a:cubicBezTo>
                      <a:pt x="406" y="377"/>
                      <a:pt x="408" y="376"/>
                      <a:pt x="409" y="376"/>
                    </a:cubicBezTo>
                    <a:cubicBezTo>
                      <a:pt x="409" y="375"/>
                      <a:pt x="411" y="374"/>
                      <a:pt x="412" y="373"/>
                    </a:cubicBezTo>
                    <a:cubicBezTo>
                      <a:pt x="413" y="372"/>
                      <a:pt x="414" y="372"/>
                      <a:pt x="415" y="371"/>
                    </a:cubicBezTo>
                    <a:cubicBezTo>
                      <a:pt x="415" y="371"/>
                      <a:pt x="416" y="372"/>
                      <a:pt x="417" y="371"/>
                    </a:cubicBezTo>
                    <a:cubicBezTo>
                      <a:pt x="418" y="370"/>
                      <a:pt x="420" y="369"/>
                      <a:pt x="421" y="369"/>
                    </a:cubicBezTo>
                    <a:cubicBezTo>
                      <a:pt x="423" y="368"/>
                      <a:pt x="423" y="367"/>
                      <a:pt x="421" y="367"/>
                    </a:cubicBezTo>
                    <a:cubicBezTo>
                      <a:pt x="420" y="367"/>
                      <a:pt x="419" y="368"/>
                      <a:pt x="418" y="368"/>
                    </a:cubicBezTo>
                    <a:cubicBezTo>
                      <a:pt x="417" y="368"/>
                      <a:pt x="417" y="367"/>
                      <a:pt x="418" y="367"/>
                    </a:cubicBezTo>
                    <a:cubicBezTo>
                      <a:pt x="418" y="366"/>
                      <a:pt x="420" y="366"/>
                      <a:pt x="421" y="366"/>
                    </a:cubicBezTo>
                    <a:cubicBezTo>
                      <a:pt x="421" y="365"/>
                      <a:pt x="424" y="365"/>
                      <a:pt x="426" y="365"/>
                    </a:cubicBezTo>
                    <a:cubicBezTo>
                      <a:pt x="428" y="365"/>
                      <a:pt x="428" y="364"/>
                      <a:pt x="429" y="364"/>
                    </a:cubicBezTo>
                    <a:cubicBezTo>
                      <a:pt x="430" y="364"/>
                      <a:pt x="430" y="363"/>
                      <a:pt x="432" y="362"/>
                    </a:cubicBezTo>
                    <a:cubicBezTo>
                      <a:pt x="433" y="362"/>
                      <a:pt x="434" y="361"/>
                      <a:pt x="434" y="360"/>
                    </a:cubicBezTo>
                    <a:cubicBezTo>
                      <a:pt x="435" y="359"/>
                      <a:pt x="436" y="359"/>
                      <a:pt x="437" y="359"/>
                    </a:cubicBezTo>
                    <a:cubicBezTo>
                      <a:pt x="438" y="359"/>
                      <a:pt x="439" y="358"/>
                      <a:pt x="440" y="356"/>
                    </a:cubicBezTo>
                    <a:cubicBezTo>
                      <a:pt x="442" y="355"/>
                      <a:pt x="447" y="351"/>
                      <a:pt x="447" y="351"/>
                    </a:cubicBezTo>
                    <a:cubicBezTo>
                      <a:pt x="447" y="346"/>
                      <a:pt x="447" y="346"/>
                      <a:pt x="447" y="346"/>
                    </a:cubicBezTo>
                    <a:cubicBezTo>
                      <a:pt x="447" y="346"/>
                      <a:pt x="449" y="344"/>
                      <a:pt x="450" y="344"/>
                    </a:cubicBezTo>
                    <a:cubicBezTo>
                      <a:pt x="452" y="344"/>
                      <a:pt x="454" y="340"/>
                      <a:pt x="455" y="339"/>
                    </a:cubicBezTo>
                    <a:cubicBezTo>
                      <a:pt x="456" y="339"/>
                      <a:pt x="457" y="337"/>
                      <a:pt x="457" y="337"/>
                    </a:cubicBezTo>
                    <a:cubicBezTo>
                      <a:pt x="457" y="337"/>
                      <a:pt x="458" y="335"/>
                      <a:pt x="458" y="334"/>
                    </a:cubicBezTo>
                    <a:cubicBezTo>
                      <a:pt x="458" y="334"/>
                      <a:pt x="457" y="334"/>
                      <a:pt x="456" y="333"/>
                    </a:cubicBezTo>
                    <a:cubicBezTo>
                      <a:pt x="455" y="333"/>
                      <a:pt x="455" y="331"/>
                      <a:pt x="455" y="330"/>
                    </a:cubicBezTo>
                    <a:cubicBezTo>
                      <a:pt x="455" y="329"/>
                      <a:pt x="455" y="329"/>
                      <a:pt x="453" y="328"/>
                    </a:cubicBezTo>
                    <a:cubicBezTo>
                      <a:pt x="451" y="327"/>
                      <a:pt x="453" y="325"/>
                      <a:pt x="453" y="325"/>
                    </a:cubicBezTo>
                    <a:cubicBezTo>
                      <a:pt x="452" y="324"/>
                      <a:pt x="452" y="323"/>
                      <a:pt x="452" y="322"/>
                    </a:cubicBezTo>
                    <a:cubicBezTo>
                      <a:pt x="451" y="321"/>
                      <a:pt x="452" y="320"/>
                      <a:pt x="452" y="320"/>
                    </a:cubicBezTo>
                    <a:cubicBezTo>
                      <a:pt x="453" y="319"/>
                      <a:pt x="454" y="320"/>
                      <a:pt x="455" y="320"/>
                    </a:cubicBezTo>
                    <a:cubicBezTo>
                      <a:pt x="455" y="320"/>
                      <a:pt x="456" y="321"/>
                      <a:pt x="456" y="322"/>
                    </a:cubicBezTo>
                    <a:cubicBezTo>
                      <a:pt x="457" y="323"/>
                      <a:pt x="457" y="321"/>
                      <a:pt x="458" y="320"/>
                    </a:cubicBezTo>
                    <a:cubicBezTo>
                      <a:pt x="459" y="319"/>
                      <a:pt x="460" y="317"/>
                      <a:pt x="461" y="317"/>
                    </a:cubicBezTo>
                    <a:cubicBezTo>
                      <a:pt x="461" y="317"/>
                      <a:pt x="464" y="317"/>
                      <a:pt x="464" y="318"/>
                    </a:cubicBezTo>
                    <a:cubicBezTo>
                      <a:pt x="465" y="318"/>
                      <a:pt x="465" y="321"/>
                      <a:pt x="464" y="322"/>
                    </a:cubicBezTo>
                    <a:cubicBezTo>
                      <a:pt x="464" y="322"/>
                      <a:pt x="463" y="324"/>
                      <a:pt x="462" y="325"/>
                    </a:cubicBezTo>
                    <a:cubicBezTo>
                      <a:pt x="462" y="325"/>
                      <a:pt x="462" y="327"/>
                      <a:pt x="463" y="327"/>
                    </a:cubicBezTo>
                    <a:cubicBezTo>
                      <a:pt x="463" y="328"/>
                      <a:pt x="465" y="328"/>
                      <a:pt x="466" y="327"/>
                    </a:cubicBezTo>
                    <a:cubicBezTo>
                      <a:pt x="468" y="327"/>
                      <a:pt x="470" y="327"/>
                      <a:pt x="470" y="327"/>
                    </a:cubicBezTo>
                    <a:cubicBezTo>
                      <a:pt x="470" y="327"/>
                      <a:pt x="465" y="331"/>
                      <a:pt x="464" y="332"/>
                    </a:cubicBezTo>
                    <a:cubicBezTo>
                      <a:pt x="463" y="333"/>
                      <a:pt x="461" y="338"/>
                      <a:pt x="461" y="338"/>
                    </a:cubicBezTo>
                    <a:cubicBezTo>
                      <a:pt x="461" y="338"/>
                      <a:pt x="464" y="334"/>
                      <a:pt x="466" y="333"/>
                    </a:cubicBezTo>
                    <a:cubicBezTo>
                      <a:pt x="467" y="332"/>
                      <a:pt x="471" y="330"/>
                      <a:pt x="473" y="329"/>
                    </a:cubicBezTo>
                    <a:cubicBezTo>
                      <a:pt x="475" y="329"/>
                      <a:pt x="475" y="328"/>
                      <a:pt x="476" y="327"/>
                    </a:cubicBezTo>
                    <a:cubicBezTo>
                      <a:pt x="478" y="326"/>
                      <a:pt x="482" y="325"/>
                      <a:pt x="483" y="324"/>
                    </a:cubicBezTo>
                    <a:cubicBezTo>
                      <a:pt x="484" y="323"/>
                      <a:pt x="487" y="322"/>
                      <a:pt x="489" y="321"/>
                    </a:cubicBezTo>
                    <a:cubicBezTo>
                      <a:pt x="491" y="321"/>
                      <a:pt x="493" y="320"/>
                      <a:pt x="495" y="320"/>
                    </a:cubicBezTo>
                    <a:cubicBezTo>
                      <a:pt x="496" y="320"/>
                      <a:pt x="497" y="320"/>
                      <a:pt x="498" y="319"/>
                    </a:cubicBezTo>
                    <a:cubicBezTo>
                      <a:pt x="498" y="319"/>
                      <a:pt x="497" y="317"/>
                      <a:pt x="496" y="316"/>
                    </a:cubicBezTo>
                    <a:cubicBezTo>
                      <a:pt x="496" y="315"/>
                      <a:pt x="494" y="314"/>
                      <a:pt x="495" y="313"/>
                    </a:cubicBezTo>
                    <a:cubicBezTo>
                      <a:pt x="495" y="312"/>
                      <a:pt x="496" y="311"/>
                      <a:pt x="499" y="307"/>
                    </a:cubicBezTo>
                    <a:cubicBezTo>
                      <a:pt x="501" y="303"/>
                      <a:pt x="502" y="303"/>
                      <a:pt x="502" y="303"/>
                    </a:cubicBezTo>
                    <a:cubicBezTo>
                      <a:pt x="504" y="301"/>
                      <a:pt x="505" y="298"/>
                      <a:pt x="504" y="297"/>
                    </a:cubicBezTo>
                    <a:cubicBezTo>
                      <a:pt x="504" y="296"/>
                      <a:pt x="504" y="294"/>
                      <a:pt x="503" y="291"/>
                    </a:cubicBezTo>
                    <a:cubicBezTo>
                      <a:pt x="501" y="288"/>
                      <a:pt x="501" y="288"/>
                      <a:pt x="502" y="287"/>
                    </a:cubicBezTo>
                    <a:cubicBezTo>
                      <a:pt x="503" y="286"/>
                      <a:pt x="503" y="284"/>
                      <a:pt x="503" y="283"/>
                    </a:cubicBezTo>
                    <a:cubicBezTo>
                      <a:pt x="503" y="281"/>
                      <a:pt x="503" y="278"/>
                      <a:pt x="503" y="278"/>
                    </a:cubicBezTo>
                    <a:cubicBezTo>
                      <a:pt x="503" y="278"/>
                      <a:pt x="504" y="276"/>
                      <a:pt x="505" y="274"/>
                    </a:cubicBezTo>
                    <a:cubicBezTo>
                      <a:pt x="506" y="273"/>
                      <a:pt x="506" y="270"/>
                      <a:pt x="507" y="269"/>
                    </a:cubicBezTo>
                    <a:cubicBezTo>
                      <a:pt x="508" y="268"/>
                      <a:pt x="508" y="266"/>
                      <a:pt x="508" y="266"/>
                    </a:cubicBezTo>
                    <a:cubicBezTo>
                      <a:pt x="508" y="266"/>
                      <a:pt x="507" y="263"/>
                      <a:pt x="508" y="263"/>
                    </a:cubicBezTo>
                    <a:cubicBezTo>
                      <a:pt x="510" y="262"/>
                      <a:pt x="508" y="260"/>
                      <a:pt x="508" y="259"/>
                    </a:cubicBezTo>
                    <a:cubicBezTo>
                      <a:pt x="508" y="258"/>
                      <a:pt x="509" y="255"/>
                      <a:pt x="509" y="254"/>
                    </a:cubicBezTo>
                    <a:cubicBezTo>
                      <a:pt x="509" y="253"/>
                      <a:pt x="508" y="250"/>
                      <a:pt x="508" y="249"/>
                    </a:cubicBezTo>
                    <a:cubicBezTo>
                      <a:pt x="507" y="248"/>
                      <a:pt x="505" y="246"/>
                      <a:pt x="504" y="245"/>
                    </a:cubicBezTo>
                    <a:cubicBezTo>
                      <a:pt x="502" y="244"/>
                      <a:pt x="503" y="241"/>
                      <a:pt x="503" y="241"/>
                    </a:cubicBezTo>
                    <a:cubicBezTo>
                      <a:pt x="503" y="241"/>
                      <a:pt x="502" y="238"/>
                      <a:pt x="501" y="237"/>
                    </a:cubicBezTo>
                    <a:cubicBezTo>
                      <a:pt x="500" y="236"/>
                      <a:pt x="499" y="234"/>
                      <a:pt x="498" y="233"/>
                    </a:cubicBezTo>
                    <a:cubicBezTo>
                      <a:pt x="497" y="233"/>
                      <a:pt x="497" y="230"/>
                      <a:pt x="497" y="230"/>
                    </a:cubicBezTo>
                    <a:cubicBezTo>
                      <a:pt x="497" y="229"/>
                      <a:pt x="497" y="225"/>
                      <a:pt x="496" y="223"/>
                    </a:cubicBezTo>
                    <a:cubicBezTo>
                      <a:pt x="495" y="222"/>
                      <a:pt x="493" y="218"/>
                      <a:pt x="492" y="218"/>
                    </a:cubicBezTo>
                    <a:cubicBezTo>
                      <a:pt x="491" y="217"/>
                      <a:pt x="488" y="213"/>
                      <a:pt x="488" y="213"/>
                    </a:cubicBezTo>
                    <a:cubicBezTo>
                      <a:pt x="487" y="167"/>
                      <a:pt x="487" y="167"/>
                      <a:pt x="487" y="167"/>
                    </a:cubicBezTo>
                    <a:cubicBezTo>
                      <a:pt x="487" y="167"/>
                      <a:pt x="487" y="167"/>
                      <a:pt x="487" y="167"/>
                    </a:cubicBezTo>
                    <a:cubicBezTo>
                      <a:pt x="487" y="167"/>
                      <a:pt x="487" y="167"/>
                      <a:pt x="487" y="167"/>
                    </a:cubicBezTo>
                    <a:cubicBezTo>
                      <a:pt x="486" y="143"/>
                      <a:pt x="486" y="143"/>
                      <a:pt x="486" y="143"/>
                    </a:cubicBezTo>
                    <a:cubicBezTo>
                      <a:pt x="486" y="143"/>
                      <a:pt x="484" y="141"/>
                      <a:pt x="483" y="141"/>
                    </a:cubicBezTo>
                    <a:cubicBezTo>
                      <a:pt x="482" y="141"/>
                      <a:pt x="477" y="140"/>
                      <a:pt x="476" y="140"/>
                    </a:cubicBezTo>
                    <a:cubicBezTo>
                      <a:pt x="475" y="140"/>
                      <a:pt x="475" y="142"/>
                      <a:pt x="473" y="142"/>
                    </a:cubicBezTo>
                    <a:cubicBezTo>
                      <a:pt x="472" y="143"/>
                      <a:pt x="472" y="142"/>
                      <a:pt x="472" y="141"/>
                    </a:cubicBezTo>
                    <a:cubicBezTo>
                      <a:pt x="471" y="141"/>
                      <a:pt x="470" y="140"/>
                      <a:pt x="469" y="139"/>
                    </a:cubicBezTo>
                    <a:cubicBezTo>
                      <a:pt x="469" y="139"/>
                      <a:pt x="469" y="139"/>
                      <a:pt x="469" y="139"/>
                    </a:cubicBezTo>
                    <a:cubicBezTo>
                      <a:pt x="469" y="139"/>
                      <a:pt x="469" y="138"/>
                      <a:pt x="469" y="138"/>
                    </a:cubicBezTo>
                    <a:cubicBezTo>
                      <a:pt x="468" y="138"/>
                      <a:pt x="468" y="138"/>
                      <a:pt x="468" y="138"/>
                    </a:cubicBezTo>
                    <a:cubicBezTo>
                      <a:pt x="467" y="137"/>
                      <a:pt x="464" y="137"/>
                      <a:pt x="462" y="137"/>
                    </a:cubicBezTo>
                    <a:cubicBezTo>
                      <a:pt x="461" y="137"/>
                      <a:pt x="459" y="135"/>
                      <a:pt x="456" y="134"/>
                    </a:cubicBezTo>
                    <a:cubicBezTo>
                      <a:pt x="454" y="133"/>
                      <a:pt x="450" y="129"/>
                      <a:pt x="449" y="129"/>
                    </a:cubicBezTo>
                    <a:cubicBezTo>
                      <a:pt x="448" y="129"/>
                      <a:pt x="444" y="126"/>
                      <a:pt x="443" y="125"/>
                    </a:cubicBezTo>
                    <a:cubicBezTo>
                      <a:pt x="442" y="124"/>
                      <a:pt x="439" y="125"/>
                      <a:pt x="439" y="125"/>
                    </a:cubicBezTo>
                    <a:cubicBezTo>
                      <a:pt x="439" y="126"/>
                      <a:pt x="437" y="127"/>
                      <a:pt x="436" y="128"/>
                    </a:cubicBezTo>
                    <a:cubicBezTo>
                      <a:pt x="436" y="129"/>
                      <a:pt x="433" y="129"/>
                      <a:pt x="432" y="129"/>
                    </a:cubicBezTo>
                    <a:cubicBezTo>
                      <a:pt x="431" y="129"/>
                      <a:pt x="431" y="127"/>
                      <a:pt x="430" y="127"/>
                    </a:cubicBezTo>
                    <a:cubicBezTo>
                      <a:pt x="429" y="127"/>
                      <a:pt x="428" y="125"/>
                      <a:pt x="427" y="125"/>
                    </a:cubicBezTo>
                    <a:cubicBezTo>
                      <a:pt x="426" y="125"/>
                      <a:pt x="424" y="127"/>
                      <a:pt x="423" y="127"/>
                    </a:cubicBezTo>
                    <a:cubicBezTo>
                      <a:pt x="421" y="127"/>
                      <a:pt x="421" y="129"/>
                      <a:pt x="420" y="129"/>
                    </a:cubicBezTo>
                    <a:cubicBezTo>
                      <a:pt x="419" y="129"/>
                      <a:pt x="417" y="130"/>
                      <a:pt x="416" y="129"/>
                    </a:cubicBezTo>
                    <a:cubicBezTo>
                      <a:pt x="415" y="129"/>
                      <a:pt x="414" y="128"/>
                      <a:pt x="413" y="128"/>
                    </a:cubicBezTo>
                    <a:cubicBezTo>
                      <a:pt x="413" y="128"/>
                      <a:pt x="412" y="129"/>
                      <a:pt x="411" y="130"/>
                    </a:cubicBezTo>
                    <a:cubicBezTo>
                      <a:pt x="410" y="130"/>
                      <a:pt x="408" y="130"/>
                      <a:pt x="407" y="130"/>
                    </a:cubicBezTo>
                    <a:cubicBezTo>
                      <a:pt x="407" y="131"/>
                      <a:pt x="406" y="133"/>
                      <a:pt x="405" y="133"/>
                    </a:cubicBezTo>
                    <a:cubicBezTo>
                      <a:pt x="403" y="134"/>
                      <a:pt x="402" y="134"/>
                      <a:pt x="401" y="135"/>
                    </a:cubicBezTo>
                    <a:cubicBezTo>
                      <a:pt x="400" y="136"/>
                      <a:pt x="399" y="136"/>
                      <a:pt x="399" y="136"/>
                    </a:cubicBezTo>
                    <a:cubicBezTo>
                      <a:pt x="399" y="136"/>
                      <a:pt x="397" y="135"/>
                      <a:pt x="396" y="134"/>
                    </a:cubicBezTo>
                    <a:cubicBezTo>
                      <a:pt x="396" y="133"/>
                      <a:pt x="394" y="133"/>
                      <a:pt x="394" y="133"/>
                    </a:cubicBezTo>
                    <a:cubicBezTo>
                      <a:pt x="393" y="133"/>
                      <a:pt x="390" y="131"/>
                      <a:pt x="389" y="130"/>
                    </a:cubicBezTo>
                    <a:cubicBezTo>
                      <a:pt x="388" y="129"/>
                      <a:pt x="387" y="128"/>
                      <a:pt x="386" y="128"/>
                    </a:cubicBezTo>
                    <a:cubicBezTo>
                      <a:pt x="385" y="128"/>
                      <a:pt x="384" y="129"/>
                      <a:pt x="383" y="130"/>
                    </a:cubicBezTo>
                    <a:cubicBezTo>
                      <a:pt x="382" y="131"/>
                      <a:pt x="382" y="129"/>
                      <a:pt x="381" y="129"/>
                    </a:cubicBezTo>
                    <a:cubicBezTo>
                      <a:pt x="380" y="129"/>
                      <a:pt x="379" y="128"/>
                      <a:pt x="378" y="127"/>
                    </a:cubicBezTo>
                    <a:cubicBezTo>
                      <a:pt x="376" y="125"/>
                      <a:pt x="375" y="126"/>
                      <a:pt x="374" y="127"/>
                    </a:cubicBezTo>
                    <a:cubicBezTo>
                      <a:pt x="373" y="128"/>
                      <a:pt x="371" y="130"/>
                      <a:pt x="371" y="131"/>
                    </a:cubicBezTo>
                    <a:cubicBezTo>
                      <a:pt x="370" y="133"/>
                      <a:pt x="369" y="137"/>
                      <a:pt x="367" y="134"/>
                    </a:cubicBezTo>
                    <a:cubicBezTo>
                      <a:pt x="365" y="132"/>
                      <a:pt x="367" y="129"/>
                      <a:pt x="366" y="129"/>
                    </a:cubicBezTo>
                    <a:cubicBezTo>
                      <a:pt x="364" y="129"/>
                      <a:pt x="359" y="132"/>
                      <a:pt x="358" y="130"/>
                    </a:cubicBezTo>
                    <a:cubicBezTo>
                      <a:pt x="356" y="128"/>
                      <a:pt x="353" y="127"/>
                      <a:pt x="352" y="125"/>
                    </a:cubicBezTo>
                    <a:cubicBezTo>
                      <a:pt x="351" y="122"/>
                      <a:pt x="347" y="123"/>
                      <a:pt x="346" y="126"/>
                    </a:cubicBezTo>
                    <a:cubicBezTo>
                      <a:pt x="345" y="128"/>
                      <a:pt x="340" y="129"/>
                      <a:pt x="338" y="129"/>
                    </a:cubicBezTo>
                    <a:cubicBezTo>
                      <a:pt x="337" y="128"/>
                      <a:pt x="338" y="124"/>
                      <a:pt x="338" y="124"/>
                    </a:cubicBezTo>
                    <a:cubicBezTo>
                      <a:pt x="334" y="121"/>
                      <a:pt x="334" y="121"/>
                      <a:pt x="334" y="121"/>
                    </a:cubicBezTo>
                    <a:cubicBezTo>
                      <a:pt x="334" y="121"/>
                      <a:pt x="333" y="119"/>
                      <a:pt x="332" y="117"/>
                    </a:cubicBezTo>
                    <a:cubicBezTo>
                      <a:pt x="331" y="115"/>
                      <a:pt x="325" y="115"/>
                      <a:pt x="323" y="115"/>
                    </a:cubicBezTo>
                    <a:cubicBezTo>
                      <a:pt x="322" y="116"/>
                      <a:pt x="320" y="119"/>
                      <a:pt x="317" y="119"/>
                    </a:cubicBezTo>
                    <a:cubicBezTo>
                      <a:pt x="315" y="119"/>
                      <a:pt x="315" y="116"/>
                      <a:pt x="315" y="116"/>
                    </a:cubicBezTo>
                    <a:cubicBezTo>
                      <a:pt x="315" y="116"/>
                      <a:pt x="309" y="115"/>
                      <a:pt x="306" y="115"/>
                    </a:cubicBezTo>
                    <a:cubicBezTo>
                      <a:pt x="303" y="115"/>
                      <a:pt x="299" y="112"/>
                      <a:pt x="299" y="112"/>
                    </a:cubicBezTo>
                    <a:cubicBezTo>
                      <a:pt x="299" y="112"/>
                      <a:pt x="292" y="113"/>
                      <a:pt x="291" y="112"/>
                    </a:cubicBezTo>
                    <a:cubicBezTo>
                      <a:pt x="289" y="111"/>
                      <a:pt x="291" y="106"/>
                      <a:pt x="289" y="104"/>
                    </a:cubicBezTo>
                    <a:cubicBezTo>
                      <a:pt x="287" y="103"/>
                      <a:pt x="287" y="100"/>
                      <a:pt x="287" y="100"/>
                    </a:cubicBezTo>
                    <a:cubicBezTo>
                      <a:pt x="287" y="100"/>
                      <a:pt x="284" y="103"/>
                      <a:pt x="282" y="103"/>
                    </a:cubicBezTo>
                    <a:cubicBezTo>
                      <a:pt x="280" y="103"/>
                      <a:pt x="279" y="102"/>
                      <a:pt x="276" y="103"/>
                    </a:cubicBezTo>
                    <a:cubicBezTo>
                      <a:pt x="273" y="105"/>
                      <a:pt x="271" y="102"/>
                      <a:pt x="269" y="100"/>
                    </a:cubicBezTo>
                    <a:cubicBezTo>
                      <a:pt x="268" y="97"/>
                      <a:pt x="261" y="93"/>
                      <a:pt x="261" y="93"/>
                    </a:cubicBezTo>
                    <a:cubicBezTo>
                      <a:pt x="261" y="93"/>
                      <a:pt x="264" y="13"/>
                      <a:pt x="264" y="11"/>
                    </a:cubicBezTo>
                    <a:cubicBezTo>
                      <a:pt x="263" y="8"/>
                      <a:pt x="261" y="5"/>
                      <a:pt x="259" y="5"/>
                    </a:cubicBezTo>
                    <a:cubicBezTo>
                      <a:pt x="257" y="5"/>
                      <a:pt x="187" y="2"/>
                      <a:pt x="173" y="2"/>
                    </a:cubicBezTo>
                    <a:cubicBezTo>
                      <a:pt x="164" y="1"/>
                      <a:pt x="157" y="0"/>
                      <a:pt x="154" y="1"/>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05" name="Freeform 23">
                <a:extLst>
                  <a:ext uri="{FF2B5EF4-FFF2-40B4-BE49-F238E27FC236}">
                    <a16:creationId xmlns:a16="http://schemas.microsoft.com/office/drawing/2014/main" id="{672160C1-A700-4CDB-B6EF-DD50DCBC64D6}"/>
                  </a:ext>
                </a:extLst>
              </p:cNvPr>
              <p:cNvSpPr>
                <a:spLocks/>
              </p:cNvSpPr>
              <p:nvPr/>
            </p:nvSpPr>
            <p:spPr bwMode="auto">
              <a:xfrm>
                <a:off x="8847928" y="4720174"/>
                <a:ext cx="10309" cy="7732"/>
              </a:xfrm>
              <a:custGeom>
                <a:avLst/>
                <a:gdLst>
                  <a:gd name="T0" fmla="*/ 0 w 4"/>
                  <a:gd name="T1" fmla="*/ 3 h 3"/>
                  <a:gd name="T2" fmla="*/ 3 w 4"/>
                  <a:gd name="T3" fmla="*/ 1 h 3"/>
                  <a:gd name="T4" fmla="*/ 2 w 4"/>
                  <a:gd name="T5" fmla="*/ 3 h 3"/>
                  <a:gd name="T6" fmla="*/ 0 w 4"/>
                  <a:gd name="T7" fmla="*/ 3 h 3"/>
                </a:gdLst>
                <a:ahLst/>
                <a:cxnLst>
                  <a:cxn ang="0">
                    <a:pos x="T0" y="T1"/>
                  </a:cxn>
                  <a:cxn ang="0">
                    <a:pos x="T2" y="T3"/>
                  </a:cxn>
                  <a:cxn ang="0">
                    <a:pos x="T4" y="T5"/>
                  </a:cxn>
                  <a:cxn ang="0">
                    <a:pos x="T6" y="T7"/>
                  </a:cxn>
                </a:cxnLst>
                <a:rect l="0" t="0" r="r" b="b"/>
                <a:pathLst>
                  <a:path w="4" h="3">
                    <a:moveTo>
                      <a:pt x="0" y="3"/>
                    </a:moveTo>
                    <a:cubicBezTo>
                      <a:pt x="0" y="2"/>
                      <a:pt x="2" y="1"/>
                      <a:pt x="3" y="1"/>
                    </a:cubicBezTo>
                    <a:cubicBezTo>
                      <a:pt x="4" y="0"/>
                      <a:pt x="4" y="2"/>
                      <a:pt x="2" y="3"/>
                    </a:cubicBezTo>
                    <a:cubicBezTo>
                      <a:pt x="0" y="3"/>
                      <a:pt x="0" y="3"/>
                      <a:pt x="0" y="3"/>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06" name="Freeform 24">
                <a:extLst>
                  <a:ext uri="{FF2B5EF4-FFF2-40B4-BE49-F238E27FC236}">
                    <a16:creationId xmlns:a16="http://schemas.microsoft.com/office/drawing/2014/main" id="{DDDD0C5D-9321-4AB8-89E9-F9AE168129DB}"/>
                  </a:ext>
                </a:extLst>
              </p:cNvPr>
              <p:cNvSpPr>
                <a:spLocks/>
              </p:cNvSpPr>
              <p:nvPr/>
            </p:nvSpPr>
            <p:spPr bwMode="auto">
              <a:xfrm>
                <a:off x="9398191" y="3689194"/>
                <a:ext cx="753872" cy="269343"/>
              </a:xfrm>
              <a:custGeom>
                <a:avLst/>
                <a:gdLst>
                  <a:gd name="T0" fmla="*/ 239 w 307"/>
                  <a:gd name="T1" fmla="*/ 9 h 109"/>
                  <a:gd name="T2" fmla="*/ 236 w 307"/>
                  <a:gd name="T3" fmla="*/ 10 h 109"/>
                  <a:gd name="T4" fmla="*/ 225 w 307"/>
                  <a:gd name="T5" fmla="*/ 13 h 109"/>
                  <a:gd name="T6" fmla="*/ 212 w 307"/>
                  <a:gd name="T7" fmla="*/ 14 h 109"/>
                  <a:gd name="T8" fmla="*/ 178 w 307"/>
                  <a:gd name="T9" fmla="*/ 16 h 109"/>
                  <a:gd name="T10" fmla="*/ 143 w 307"/>
                  <a:gd name="T11" fmla="*/ 21 h 109"/>
                  <a:gd name="T12" fmla="*/ 112 w 307"/>
                  <a:gd name="T13" fmla="*/ 24 h 109"/>
                  <a:gd name="T14" fmla="*/ 84 w 307"/>
                  <a:gd name="T15" fmla="*/ 26 h 109"/>
                  <a:gd name="T16" fmla="*/ 75 w 307"/>
                  <a:gd name="T17" fmla="*/ 25 h 109"/>
                  <a:gd name="T18" fmla="*/ 77 w 307"/>
                  <a:gd name="T19" fmla="*/ 35 h 109"/>
                  <a:gd name="T20" fmla="*/ 27 w 307"/>
                  <a:gd name="T21" fmla="*/ 38 h 109"/>
                  <a:gd name="T22" fmla="*/ 27 w 307"/>
                  <a:gd name="T23" fmla="*/ 38 h 109"/>
                  <a:gd name="T24" fmla="*/ 25 w 307"/>
                  <a:gd name="T25" fmla="*/ 38 h 109"/>
                  <a:gd name="T26" fmla="*/ 23 w 307"/>
                  <a:gd name="T27" fmla="*/ 38 h 109"/>
                  <a:gd name="T28" fmla="*/ 23 w 307"/>
                  <a:gd name="T29" fmla="*/ 40 h 109"/>
                  <a:gd name="T30" fmla="*/ 24 w 307"/>
                  <a:gd name="T31" fmla="*/ 44 h 109"/>
                  <a:gd name="T32" fmla="*/ 21 w 307"/>
                  <a:gd name="T33" fmla="*/ 46 h 109"/>
                  <a:gd name="T34" fmla="*/ 21 w 307"/>
                  <a:gd name="T35" fmla="*/ 49 h 109"/>
                  <a:gd name="T36" fmla="*/ 18 w 307"/>
                  <a:gd name="T37" fmla="*/ 52 h 109"/>
                  <a:gd name="T38" fmla="*/ 21 w 307"/>
                  <a:gd name="T39" fmla="*/ 55 h 109"/>
                  <a:gd name="T40" fmla="*/ 18 w 307"/>
                  <a:gd name="T41" fmla="*/ 59 h 109"/>
                  <a:gd name="T42" fmla="*/ 19 w 307"/>
                  <a:gd name="T43" fmla="*/ 62 h 109"/>
                  <a:gd name="T44" fmla="*/ 19 w 307"/>
                  <a:gd name="T45" fmla="*/ 62 h 109"/>
                  <a:gd name="T46" fmla="*/ 20 w 307"/>
                  <a:gd name="T47" fmla="*/ 65 h 109"/>
                  <a:gd name="T48" fmla="*/ 17 w 307"/>
                  <a:gd name="T49" fmla="*/ 67 h 109"/>
                  <a:gd name="T50" fmla="*/ 17 w 307"/>
                  <a:gd name="T51" fmla="*/ 71 h 109"/>
                  <a:gd name="T52" fmla="*/ 13 w 307"/>
                  <a:gd name="T53" fmla="*/ 74 h 109"/>
                  <a:gd name="T54" fmla="*/ 10 w 307"/>
                  <a:gd name="T55" fmla="*/ 77 h 109"/>
                  <a:gd name="T56" fmla="*/ 12 w 307"/>
                  <a:gd name="T57" fmla="*/ 80 h 109"/>
                  <a:gd name="T58" fmla="*/ 9 w 307"/>
                  <a:gd name="T59" fmla="*/ 83 h 109"/>
                  <a:gd name="T60" fmla="*/ 8 w 307"/>
                  <a:gd name="T61" fmla="*/ 86 h 109"/>
                  <a:gd name="T62" fmla="*/ 5 w 307"/>
                  <a:gd name="T63" fmla="*/ 89 h 109"/>
                  <a:gd name="T64" fmla="*/ 5 w 307"/>
                  <a:gd name="T65" fmla="*/ 92 h 109"/>
                  <a:gd name="T66" fmla="*/ 5 w 307"/>
                  <a:gd name="T67" fmla="*/ 95 h 109"/>
                  <a:gd name="T68" fmla="*/ 7 w 307"/>
                  <a:gd name="T69" fmla="*/ 100 h 109"/>
                  <a:gd name="T70" fmla="*/ 4 w 307"/>
                  <a:gd name="T71" fmla="*/ 104 h 109"/>
                  <a:gd name="T72" fmla="*/ 0 w 307"/>
                  <a:gd name="T73" fmla="*/ 109 h 109"/>
                  <a:gd name="T74" fmla="*/ 1 w 307"/>
                  <a:gd name="T75" fmla="*/ 109 h 109"/>
                  <a:gd name="T76" fmla="*/ 79 w 307"/>
                  <a:gd name="T77" fmla="*/ 103 h 109"/>
                  <a:gd name="T78" fmla="*/ 172 w 307"/>
                  <a:gd name="T79" fmla="*/ 93 h 109"/>
                  <a:gd name="T80" fmla="*/ 221 w 307"/>
                  <a:gd name="T81" fmla="*/ 87 h 109"/>
                  <a:gd name="T82" fmla="*/ 222 w 307"/>
                  <a:gd name="T83" fmla="*/ 78 h 109"/>
                  <a:gd name="T84" fmla="*/ 227 w 307"/>
                  <a:gd name="T85" fmla="*/ 75 h 109"/>
                  <a:gd name="T86" fmla="*/ 231 w 307"/>
                  <a:gd name="T87" fmla="*/ 69 h 109"/>
                  <a:gd name="T88" fmla="*/ 236 w 307"/>
                  <a:gd name="T89" fmla="*/ 60 h 109"/>
                  <a:gd name="T90" fmla="*/ 245 w 307"/>
                  <a:gd name="T91" fmla="*/ 58 h 109"/>
                  <a:gd name="T92" fmla="*/ 250 w 307"/>
                  <a:gd name="T93" fmla="*/ 54 h 109"/>
                  <a:gd name="T94" fmla="*/ 257 w 307"/>
                  <a:gd name="T95" fmla="*/ 49 h 109"/>
                  <a:gd name="T96" fmla="*/ 266 w 307"/>
                  <a:gd name="T97" fmla="*/ 46 h 109"/>
                  <a:gd name="T98" fmla="*/ 269 w 307"/>
                  <a:gd name="T99" fmla="*/ 36 h 109"/>
                  <a:gd name="T100" fmla="*/ 271 w 307"/>
                  <a:gd name="T101" fmla="*/ 36 h 109"/>
                  <a:gd name="T102" fmla="*/ 275 w 307"/>
                  <a:gd name="T103" fmla="*/ 31 h 109"/>
                  <a:gd name="T104" fmla="*/ 279 w 307"/>
                  <a:gd name="T105" fmla="*/ 33 h 109"/>
                  <a:gd name="T106" fmla="*/ 286 w 307"/>
                  <a:gd name="T107" fmla="*/ 27 h 109"/>
                  <a:gd name="T108" fmla="*/ 292 w 307"/>
                  <a:gd name="T109" fmla="*/ 24 h 109"/>
                  <a:gd name="T110" fmla="*/ 297 w 307"/>
                  <a:gd name="T111" fmla="*/ 24 h 109"/>
                  <a:gd name="T112" fmla="*/ 301 w 307"/>
                  <a:gd name="T113" fmla="*/ 18 h 109"/>
                  <a:gd name="T114" fmla="*/ 305 w 307"/>
                  <a:gd name="T115" fmla="*/ 13 h 109"/>
                  <a:gd name="T116" fmla="*/ 307 w 307"/>
                  <a:gd name="T117" fmla="*/ 0 h 109"/>
                  <a:gd name="T118" fmla="*/ 295 w 307"/>
                  <a:gd name="T119" fmla="*/ 3 h 109"/>
                  <a:gd name="T120" fmla="*/ 265 w 307"/>
                  <a:gd name="T121" fmla="*/ 7 h 109"/>
                  <a:gd name="T122" fmla="*/ 239 w 307"/>
                  <a:gd name="T123" fmla="*/ 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7" h="109">
                    <a:moveTo>
                      <a:pt x="239" y="9"/>
                    </a:moveTo>
                    <a:cubicBezTo>
                      <a:pt x="237" y="9"/>
                      <a:pt x="236" y="10"/>
                      <a:pt x="236" y="10"/>
                    </a:cubicBezTo>
                    <a:cubicBezTo>
                      <a:pt x="234" y="11"/>
                      <a:pt x="229" y="13"/>
                      <a:pt x="225" y="13"/>
                    </a:cubicBezTo>
                    <a:cubicBezTo>
                      <a:pt x="221" y="13"/>
                      <a:pt x="215" y="13"/>
                      <a:pt x="212" y="14"/>
                    </a:cubicBezTo>
                    <a:cubicBezTo>
                      <a:pt x="210" y="15"/>
                      <a:pt x="193" y="15"/>
                      <a:pt x="178" y="16"/>
                    </a:cubicBezTo>
                    <a:cubicBezTo>
                      <a:pt x="163" y="18"/>
                      <a:pt x="148" y="21"/>
                      <a:pt x="143" y="21"/>
                    </a:cubicBezTo>
                    <a:cubicBezTo>
                      <a:pt x="139" y="21"/>
                      <a:pt x="119" y="23"/>
                      <a:pt x="112" y="24"/>
                    </a:cubicBezTo>
                    <a:cubicBezTo>
                      <a:pt x="106" y="25"/>
                      <a:pt x="87" y="27"/>
                      <a:pt x="84" y="26"/>
                    </a:cubicBezTo>
                    <a:cubicBezTo>
                      <a:pt x="82" y="25"/>
                      <a:pt x="75" y="25"/>
                      <a:pt x="75" y="25"/>
                    </a:cubicBezTo>
                    <a:cubicBezTo>
                      <a:pt x="75" y="25"/>
                      <a:pt x="79" y="34"/>
                      <a:pt x="77" y="35"/>
                    </a:cubicBezTo>
                    <a:cubicBezTo>
                      <a:pt x="76" y="35"/>
                      <a:pt x="43" y="37"/>
                      <a:pt x="27" y="38"/>
                    </a:cubicBezTo>
                    <a:cubicBezTo>
                      <a:pt x="27" y="38"/>
                      <a:pt x="27" y="38"/>
                      <a:pt x="27" y="38"/>
                    </a:cubicBezTo>
                    <a:cubicBezTo>
                      <a:pt x="26" y="38"/>
                      <a:pt x="26" y="38"/>
                      <a:pt x="25" y="38"/>
                    </a:cubicBezTo>
                    <a:cubicBezTo>
                      <a:pt x="24" y="38"/>
                      <a:pt x="24" y="38"/>
                      <a:pt x="23" y="38"/>
                    </a:cubicBezTo>
                    <a:cubicBezTo>
                      <a:pt x="23" y="40"/>
                      <a:pt x="23" y="40"/>
                      <a:pt x="23" y="40"/>
                    </a:cubicBezTo>
                    <a:cubicBezTo>
                      <a:pt x="24" y="44"/>
                      <a:pt x="24" y="44"/>
                      <a:pt x="24" y="44"/>
                    </a:cubicBezTo>
                    <a:cubicBezTo>
                      <a:pt x="21" y="46"/>
                      <a:pt x="21" y="46"/>
                      <a:pt x="21" y="46"/>
                    </a:cubicBezTo>
                    <a:cubicBezTo>
                      <a:pt x="21" y="49"/>
                      <a:pt x="21" y="49"/>
                      <a:pt x="21" y="49"/>
                    </a:cubicBezTo>
                    <a:cubicBezTo>
                      <a:pt x="18" y="52"/>
                      <a:pt x="18" y="52"/>
                      <a:pt x="18" y="52"/>
                    </a:cubicBezTo>
                    <a:cubicBezTo>
                      <a:pt x="21" y="55"/>
                      <a:pt x="21" y="55"/>
                      <a:pt x="21" y="55"/>
                    </a:cubicBezTo>
                    <a:cubicBezTo>
                      <a:pt x="21" y="55"/>
                      <a:pt x="20" y="57"/>
                      <a:pt x="18" y="59"/>
                    </a:cubicBezTo>
                    <a:cubicBezTo>
                      <a:pt x="18" y="60"/>
                      <a:pt x="18" y="61"/>
                      <a:pt x="19" y="62"/>
                    </a:cubicBezTo>
                    <a:cubicBezTo>
                      <a:pt x="19" y="62"/>
                      <a:pt x="19" y="62"/>
                      <a:pt x="19" y="62"/>
                    </a:cubicBezTo>
                    <a:cubicBezTo>
                      <a:pt x="20" y="63"/>
                      <a:pt x="20" y="65"/>
                      <a:pt x="20" y="65"/>
                    </a:cubicBezTo>
                    <a:cubicBezTo>
                      <a:pt x="17" y="67"/>
                      <a:pt x="17" y="67"/>
                      <a:pt x="17" y="67"/>
                    </a:cubicBezTo>
                    <a:cubicBezTo>
                      <a:pt x="17" y="67"/>
                      <a:pt x="17" y="70"/>
                      <a:pt x="17" y="71"/>
                    </a:cubicBezTo>
                    <a:cubicBezTo>
                      <a:pt x="17" y="73"/>
                      <a:pt x="13" y="74"/>
                      <a:pt x="13" y="74"/>
                    </a:cubicBezTo>
                    <a:cubicBezTo>
                      <a:pt x="10" y="77"/>
                      <a:pt x="10" y="77"/>
                      <a:pt x="10" y="77"/>
                    </a:cubicBezTo>
                    <a:cubicBezTo>
                      <a:pt x="12" y="80"/>
                      <a:pt x="12" y="80"/>
                      <a:pt x="12" y="80"/>
                    </a:cubicBezTo>
                    <a:cubicBezTo>
                      <a:pt x="12" y="80"/>
                      <a:pt x="11" y="82"/>
                      <a:pt x="9" y="83"/>
                    </a:cubicBezTo>
                    <a:cubicBezTo>
                      <a:pt x="7" y="84"/>
                      <a:pt x="8" y="86"/>
                      <a:pt x="8" y="86"/>
                    </a:cubicBezTo>
                    <a:cubicBezTo>
                      <a:pt x="8" y="86"/>
                      <a:pt x="6" y="88"/>
                      <a:pt x="5" y="89"/>
                    </a:cubicBezTo>
                    <a:cubicBezTo>
                      <a:pt x="3" y="89"/>
                      <a:pt x="3" y="91"/>
                      <a:pt x="5" y="92"/>
                    </a:cubicBezTo>
                    <a:cubicBezTo>
                      <a:pt x="6" y="92"/>
                      <a:pt x="6" y="94"/>
                      <a:pt x="5" y="95"/>
                    </a:cubicBezTo>
                    <a:cubicBezTo>
                      <a:pt x="4" y="97"/>
                      <a:pt x="7" y="99"/>
                      <a:pt x="7" y="100"/>
                    </a:cubicBezTo>
                    <a:cubicBezTo>
                      <a:pt x="7" y="102"/>
                      <a:pt x="7" y="103"/>
                      <a:pt x="4" y="104"/>
                    </a:cubicBezTo>
                    <a:cubicBezTo>
                      <a:pt x="1" y="106"/>
                      <a:pt x="0" y="109"/>
                      <a:pt x="0" y="109"/>
                    </a:cubicBezTo>
                    <a:cubicBezTo>
                      <a:pt x="0" y="109"/>
                      <a:pt x="0" y="109"/>
                      <a:pt x="1" y="109"/>
                    </a:cubicBezTo>
                    <a:cubicBezTo>
                      <a:pt x="10" y="109"/>
                      <a:pt x="40" y="107"/>
                      <a:pt x="79" y="103"/>
                    </a:cubicBezTo>
                    <a:cubicBezTo>
                      <a:pt x="172" y="93"/>
                      <a:pt x="172" y="93"/>
                      <a:pt x="172" y="93"/>
                    </a:cubicBezTo>
                    <a:cubicBezTo>
                      <a:pt x="192" y="91"/>
                      <a:pt x="208" y="89"/>
                      <a:pt x="221" y="87"/>
                    </a:cubicBezTo>
                    <a:cubicBezTo>
                      <a:pt x="221" y="84"/>
                      <a:pt x="221" y="80"/>
                      <a:pt x="222" y="78"/>
                    </a:cubicBezTo>
                    <a:cubicBezTo>
                      <a:pt x="223" y="75"/>
                      <a:pt x="227" y="75"/>
                      <a:pt x="227" y="75"/>
                    </a:cubicBezTo>
                    <a:cubicBezTo>
                      <a:pt x="227" y="75"/>
                      <a:pt x="231" y="71"/>
                      <a:pt x="231" y="69"/>
                    </a:cubicBezTo>
                    <a:cubicBezTo>
                      <a:pt x="231" y="67"/>
                      <a:pt x="231" y="64"/>
                      <a:pt x="236" y="60"/>
                    </a:cubicBezTo>
                    <a:cubicBezTo>
                      <a:pt x="240" y="57"/>
                      <a:pt x="243" y="58"/>
                      <a:pt x="245" y="58"/>
                    </a:cubicBezTo>
                    <a:cubicBezTo>
                      <a:pt x="247" y="58"/>
                      <a:pt x="249" y="56"/>
                      <a:pt x="250" y="54"/>
                    </a:cubicBezTo>
                    <a:cubicBezTo>
                      <a:pt x="252" y="52"/>
                      <a:pt x="254" y="52"/>
                      <a:pt x="257" y="49"/>
                    </a:cubicBezTo>
                    <a:cubicBezTo>
                      <a:pt x="260" y="46"/>
                      <a:pt x="264" y="48"/>
                      <a:pt x="266" y="46"/>
                    </a:cubicBezTo>
                    <a:cubicBezTo>
                      <a:pt x="267" y="43"/>
                      <a:pt x="269" y="36"/>
                      <a:pt x="269" y="36"/>
                    </a:cubicBezTo>
                    <a:cubicBezTo>
                      <a:pt x="271" y="36"/>
                      <a:pt x="271" y="36"/>
                      <a:pt x="271" y="36"/>
                    </a:cubicBezTo>
                    <a:cubicBezTo>
                      <a:pt x="275" y="31"/>
                      <a:pt x="275" y="31"/>
                      <a:pt x="275" y="31"/>
                    </a:cubicBezTo>
                    <a:cubicBezTo>
                      <a:pt x="275" y="31"/>
                      <a:pt x="277" y="31"/>
                      <a:pt x="279" y="33"/>
                    </a:cubicBezTo>
                    <a:cubicBezTo>
                      <a:pt x="281" y="35"/>
                      <a:pt x="284" y="29"/>
                      <a:pt x="286" y="27"/>
                    </a:cubicBezTo>
                    <a:cubicBezTo>
                      <a:pt x="288" y="26"/>
                      <a:pt x="290" y="24"/>
                      <a:pt x="292" y="24"/>
                    </a:cubicBezTo>
                    <a:cubicBezTo>
                      <a:pt x="294" y="24"/>
                      <a:pt x="297" y="24"/>
                      <a:pt x="297" y="24"/>
                    </a:cubicBezTo>
                    <a:cubicBezTo>
                      <a:pt x="297" y="24"/>
                      <a:pt x="300" y="21"/>
                      <a:pt x="301" y="18"/>
                    </a:cubicBezTo>
                    <a:cubicBezTo>
                      <a:pt x="301" y="14"/>
                      <a:pt x="304" y="14"/>
                      <a:pt x="305" y="13"/>
                    </a:cubicBezTo>
                    <a:cubicBezTo>
                      <a:pt x="307" y="11"/>
                      <a:pt x="307" y="8"/>
                      <a:pt x="307" y="0"/>
                    </a:cubicBezTo>
                    <a:cubicBezTo>
                      <a:pt x="305" y="0"/>
                      <a:pt x="300" y="2"/>
                      <a:pt x="295" y="3"/>
                    </a:cubicBezTo>
                    <a:cubicBezTo>
                      <a:pt x="288" y="4"/>
                      <a:pt x="271" y="6"/>
                      <a:pt x="265" y="7"/>
                    </a:cubicBezTo>
                    <a:cubicBezTo>
                      <a:pt x="260" y="7"/>
                      <a:pt x="245" y="8"/>
                      <a:pt x="239" y="9"/>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07" name="Freeform 25">
                <a:extLst>
                  <a:ext uri="{FF2B5EF4-FFF2-40B4-BE49-F238E27FC236}">
                    <a16:creationId xmlns:a16="http://schemas.microsoft.com/office/drawing/2014/main" id="{F5FED94A-C66E-4BBC-9FD2-4F995019FB03}"/>
                  </a:ext>
                </a:extLst>
              </p:cNvPr>
              <p:cNvSpPr>
                <a:spLocks/>
              </p:cNvSpPr>
              <p:nvPr/>
            </p:nvSpPr>
            <p:spPr bwMode="auto">
              <a:xfrm>
                <a:off x="8210037" y="2716207"/>
                <a:ext cx="621139" cy="411103"/>
              </a:xfrm>
              <a:custGeom>
                <a:avLst/>
                <a:gdLst>
                  <a:gd name="T0" fmla="*/ 185 w 253"/>
                  <a:gd name="T1" fmla="*/ 143 h 167"/>
                  <a:gd name="T2" fmla="*/ 190 w 253"/>
                  <a:gd name="T3" fmla="*/ 147 h 167"/>
                  <a:gd name="T4" fmla="*/ 196 w 253"/>
                  <a:gd name="T5" fmla="*/ 150 h 167"/>
                  <a:gd name="T6" fmla="*/ 200 w 253"/>
                  <a:gd name="T7" fmla="*/ 153 h 167"/>
                  <a:gd name="T8" fmla="*/ 204 w 253"/>
                  <a:gd name="T9" fmla="*/ 152 h 167"/>
                  <a:gd name="T10" fmla="*/ 208 w 253"/>
                  <a:gd name="T11" fmla="*/ 149 h 167"/>
                  <a:gd name="T12" fmla="*/ 224 w 253"/>
                  <a:gd name="T13" fmla="*/ 149 h 167"/>
                  <a:gd name="T14" fmla="*/ 229 w 253"/>
                  <a:gd name="T15" fmla="*/ 152 h 167"/>
                  <a:gd name="T16" fmla="*/ 233 w 253"/>
                  <a:gd name="T17" fmla="*/ 154 h 167"/>
                  <a:gd name="T18" fmla="*/ 239 w 253"/>
                  <a:gd name="T19" fmla="*/ 157 h 167"/>
                  <a:gd name="T20" fmla="*/ 243 w 253"/>
                  <a:gd name="T21" fmla="*/ 159 h 167"/>
                  <a:gd name="T22" fmla="*/ 246 w 253"/>
                  <a:gd name="T23" fmla="*/ 162 h 167"/>
                  <a:gd name="T24" fmla="*/ 253 w 253"/>
                  <a:gd name="T25" fmla="*/ 166 h 167"/>
                  <a:gd name="T26" fmla="*/ 251 w 253"/>
                  <a:gd name="T27" fmla="*/ 165 h 167"/>
                  <a:gd name="T28" fmla="*/ 248 w 253"/>
                  <a:gd name="T29" fmla="*/ 158 h 167"/>
                  <a:gd name="T30" fmla="*/ 247 w 253"/>
                  <a:gd name="T31" fmla="*/ 153 h 167"/>
                  <a:gd name="T32" fmla="*/ 250 w 253"/>
                  <a:gd name="T33" fmla="*/ 148 h 167"/>
                  <a:gd name="T34" fmla="*/ 251 w 253"/>
                  <a:gd name="T35" fmla="*/ 141 h 167"/>
                  <a:gd name="T36" fmla="*/ 253 w 253"/>
                  <a:gd name="T37" fmla="*/ 136 h 167"/>
                  <a:gd name="T38" fmla="*/ 248 w 253"/>
                  <a:gd name="T39" fmla="*/ 132 h 167"/>
                  <a:gd name="T40" fmla="*/ 250 w 253"/>
                  <a:gd name="T41" fmla="*/ 128 h 167"/>
                  <a:gd name="T42" fmla="*/ 249 w 253"/>
                  <a:gd name="T43" fmla="*/ 124 h 167"/>
                  <a:gd name="T44" fmla="*/ 248 w 253"/>
                  <a:gd name="T45" fmla="*/ 120 h 167"/>
                  <a:gd name="T46" fmla="*/ 253 w 253"/>
                  <a:gd name="T47" fmla="*/ 120 h 167"/>
                  <a:gd name="T48" fmla="*/ 253 w 253"/>
                  <a:gd name="T49" fmla="*/ 120 h 167"/>
                  <a:gd name="T50" fmla="*/ 251 w 253"/>
                  <a:gd name="T51" fmla="*/ 120 h 167"/>
                  <a:gd name="T52" fmla="*/ 253 w 253"/>
                  <a:gd name="T53" fmla="*/ 120 h 167"/>
                  <a:gd name="T54" fmla="*/ 252 w 253"/>
                  <a:gd name="T55" fmla="*/ 38 h 167"/>
                  <a:gd name="T56" fmla="*/ 247 w 253"/>
                  <a:gd name="T57" fmla="*/ 34 h 167"/>
                  <a:gd name="T58" fmla="*/ 242 w 253"/>
                  <a:gd name="T59" fmla="*/ 30 h 167"/>
                  <a:gd name="T60" fmla="*/ 239 w 253"/>
                  <a:gd name="T61" fmla="*/ 24 h 167"/>
                  <a:gd name="T62" fmla="*/ 241 w 253"/>
                  <a:gd name="T63" fmla="*/ 20 h 167"/>
                  <a:gd name="T64" fmla="*/ 245 w 253"/>
                  <a:gd name="T65" fmla="*/ 17 h 167"/>
                  <a:gd name="T66" fmla="*/ 248 w 253"/>
                  <a:gd name="T67" fmla="*/ 11 h 167"/>
                  <a:gd name="T68" fmla="*/ 248 w 253"/>
                  <a:gd name="T69" fmla="*/ 8 h 167"/>
                  <a:gd name="T70" fmla="*/ 10 w 253"/>
                  <a:gd name="T71" fmla="*/ 0 h 167"/>
                  <a:gd name="T72" fmla="*/ 7 w 253"/>
                  <a:gd name="T73" fmla="*/ 38 h 167"/>
                  <a:gd name="T74" fmla="*/ 6 w 253"/>
                  <a:gd name="T75" fmla="*/ 42 h 167"/>
                  <a:gd name="T76" fmla="*/ 0 w 253"/>
                  <a:gd name="T77" fmla="*/ 134 h 167"/>
                  <a:gd name="T78" fmla="*/ 185 w 253"/>
                  <a:gd name="T79" fmla="*/ 14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3" h="167">
                    <a:moveTo>
                      <a:pt x="185" y="143"/>
                    </a:moveTo>
                    <a:cubicBezTo>
                      <a:pt x="185" y="143"/>
                      <a:pt x="187" y="146"/>
                      <a:pt x="190" y="147"/>
                    </a:cubicBezTo>
                    <a:cubicBezTo>
                      <a:pt x="192" y="148"/>
                      <a:pt x="195" y="150"/>
                      <a:pt x="196" y="150"/>
                    </a:cubicBezTo>
                    <a:cubicBezTo>
                      <a:pt x="197" y="151"/>
                      <a:pt x="199" y="153"/>
                      <a:pt x="200" y="153"/>
                    </a:cubicBezTo>
                    <a:cubicBezTo>
                      <a:pt x="202" y="153"/>
                      <a:pt x="203" y="153"/>
                      <a:pt x="204" y="152"/>
                    </a:cubicBezTo>
                    <a:cubicBezTo>
                      <a:pt x="205" y="150"/>
                      <a:pt x="208" y="149"/>
                      <a:pt x="208" y="149"/>
                    </a:cubicBezTo>
                    <a:cubicBezTo>
                      <a:pt x="208" y="149"/>
                      <a:pt x="220" y="150"/>
                      <a:pt x="224" y="149"/>
                    </a:cubicBezTo>
                    <a:cubicBezTo>
                      <a:pt x="229" y="152"/>
                      <a:pt x="229" y="152"/>
                      <a:pt x="229" y="152"/>
                    </a:cubicBezTo>
                    <a:cubicBezTo>
                      <a:pt x="229" y="152"/>
                      <a:pt x="231" y="154"/>
                      <a:pt x="233" y="154"/>
                    </a:cubicBezTo>
                    <a:cubicBezTo>
                      <a:pt x="235" y="154"/>
                      <a:pt x="237" y="157"/>
                      <a:pt x="239" y="157"/>
                    </a:cubicBezTo>
                    <a:cubicBezTo>
                      <a:pt x="242" y="156"/>
                      <a:pt x="242" y="159"/>
                      <a:pt x="243" y="159"/>
                    </a:cubicBezTo>
                    <a:cubicBezTo>
                      <a:pt x="245" y="159"/>
                      <a:pt x="244" y="161"/>
                      <a:pt x="246" y="162"/>
                    </a:cubicBezTo>
                    <a:cubicBezTo>
                      <a:pt x="248" y="163"/>
                      <a:pt x="246" y="167"/>
                      <a:pt x="253" y="166"/>
                    </a:cubicBezTo>
                    <a:cubicBezTo>
                      <a:pt x="251" y="165"/>
                      <a:pt x="251" y="165"/>
                      <a:pt x="251" y="165"/>
                    </a:cubicBezTo>
                    <a:cubicBezTo>
                      <a:pt x="251" y="165"/>
                      <a:pt x="250" y="159"/>
                      <a:pt x="248" y="158"/>
                    </a:cubicBezTo>
                    <a:cubicBezTo>
                      <a:pt x="246" y="156"/>
                      <a:pt x="246" y="154"/>
                      <a:pt x="247" y="153"/>
                    </a:cubicBezTo>
                    <a:cubicBezTo>
                      <a:pt x="249" y="151"/>
                      <a:pt x="250" y="149"/>
                      <a:pt x="250" y="148"/>
                    </a:cubicBezTo>
                    <a:cubicBezTo>
                      <a:pt x="250" y="146"/>
                      <a:pt x="250" y="142"/>
                      <a:pt x="251" y="141"/>
                    </a:cubicBezTo>
                    <a:cubicBezTo>
                      <a:pt x="252" y="140"/>
                      <a:pt x="253" y="137"/>
                      <a:pt x="253" y="136"/>
                    </a:cubicBezTo>
                    <a:cubicBezTo>
                      <a:pt x="252" y="136"/>
                      <a:pt x="249" y="135"/>
                      <a:pt x="248" y="132"/>
                    </a:cubicBezTo>
                    <a:cubicBezTo>
                      <a:pt x="248" y="130"/>
                      <a:pt x="249" y="130"/>
                      <a:pt x="250" y="128"/>
                    </a:cubicBezTo>
                    <a:cubicBezTo>
                      <a:pt x="250" y="126"/>
                      <a:pt x="250" y="126"/>
                      <a:pt x="249" y="124"/>
                    </a:cubicBezTo>
                    <a:cubicBezTo>
                      <a:pt x="248" y="123"/>
                      <a:pt x="248" y="120"/>
                      <a:pt x="248" y="120"/>
                    </a:cubicBezTo>
                    <a:cubicBezTo>
                      <a:pt x="253" y="120"/>
                      <a:pt x="253" y="120"/>
                      <a:pt x="253" y="120"/>
                    </a:cubicBezTo>
                    <a:cubicBezTo>
                      <a:pt x="253" y="120"/>
                      <a:pt x="253" y="120"/>
                      <a:pt x="253" y="120"/>
                    </a:cubicBezTo>
                    <a:cubicBezTo>
                      <a:pt x="252" y="120"/>
                      <a:pt x="251" y="120"/>
                      <a:pt x="251" y="120"/>
                    </a:cubicBezTo>
                    <a:cubicBezTo>
                      <a:pt x="251" y="120"/>
                      <a:pt x="252" y="120"/>
                      <a:pt x="253" y="120"/>
                    </a:cubicBezTo>
                    <a:cubicBezTo>
                      <a:pt x="252" y="38"/>
                      <a:pt x="252" y="38"/>
                      <a:pt x="252" y="38"/>
                    </a:cubicBezTo>
                    <a:cubicBezTo>
                      <a:pt x="252" y="38"/>
                      <a:pt x="251" y="34"/>
                      <a:pt x="247" y="34"/>
                    </a:cubicBezTo>
                    <a:cubicBezTo>
                      <a:pt x="243" y="33"/>
                      <a:pt x="243" y="32"/>
                      <a:pt x="242" y="30"/>
                    </a:cubicBezTo>
                    <a:cubicBezTo>
                      <a:pt x="242" y="29"/>
                      <a:pt x="240" y="24"/>
                      <a:pt x="239" y="24"/>
                    </a:cubicBezTo>
                    <a:cubicBezTo>
                      <a:pt x="238" y="24"/>
                      <a:pt x="239" y="21"/>
                      <a:pt x="241" y="20"/>
                    </a:cubicBezTo>
                    <a:cubicBezTo>
                      <a:pt x="242" y="19"/>
                      <a:pt x="245" y="18"/>
                      <a:pt x="245" y="17"/>
                    </a:cubicBezTo>
                    <a:cubicBezTo>
                      <a:pt x="246" y="16"/>
                      <a:pt x="248" y="12"/>
                      <a:pt x="248" y="11"/>
                    </a:cubicBezTo>
                    <a:cubicBezTo>
                      <a:pt x="248" y="10"/>
                      <a:pt x="248" y="9"/>
                      <a:pt x="248" y="8"/>
                    </a:cubicBezTo>
                    <a:cubicBezTo>
                      <a:pt x="113" y="9"/>
                      <a:pt x="10" y="0"/>
                      <a:pt x="10" y="0"/>
                    </a:cubicBezTo>
                    <a:cubicBezTo>
                      <a:pt x="10" y="0"/>
                      <a:pt x="8" y="32"/>
                      <a:pt x="7" y="38"/>
                    </a:cubicBezTo>
                    <a:cubicBezTo>
                      <a:pt x="7" y="41"/>
                      <a:pt x="7" y="42"/>
                      <a:pt x="6" y="42"/>
                    </a:cubicBezTo>
                    <a:cubicBezTo>
                      <a:pt x="0" y="134"/>
                      <a:pt x="0" y="134"/>
                      <a:pt x="0" y="134"/>
                    </a:cubicBezTo>
                    <a:cubicBezTo>
                      <a:pt x="8" y="136"/>
                      <a:pt x="44" y="139"/>
                      <a:pt x="185" y="143"/>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08" name="Freeform 26">
                <a:extLst>
                  <a:ext uri="{FF2B5EF4-FFF2-40B4-BE49-F238E27FC236}">
                    <a16:creationId xmlns:a16="http://schemas.microsoft.com/office/drawing/2014/main" id="{5F6FC816-A872-4678-BC2B-5853C18C93DE}"/>
                  </a:ext>
                </a:extLst>
              </p:cNvPr>
              <p:cNvSpPr>
                <a:spLocks/>
              </p:cNvSpPr>
              <p:nvPr/>
            </p:nvSpPr>
            <p:spPr bwMode="auto">
              <a:xfrm>
                <a:off x="10034793" y="3842552"/>
                <a:ext cx="453612" cy="347955"/>
              </a:xfrm>
              <a:custGeom>
                <a:avLst/>
                <a:gdLst>
                  <a:gd name="T0" fmla="*/ 95 w 185"/>
                  <a:gd name="T1" fmla="*/ 11 h 141"/>
                  <a:gd name="T2" fmla="*/ 85 w 185"/>
                  <a:gd name="T3" fmla="*/ 3 h 141"/>
                  <a:gd name="T4" fmla="*/ 37 w 185"/>
                  <a:gd name="T5" fmla="*/ 4 h 141"/>
                  <a:gd name="T6" fmla="*/ 26 w 185"/>
                  <a:gd name="T7" fmla="*/ 9 h 141"/>
                  <a:gd name="T8" fmla="*/ 9 w 185"/>
                  <a:gd name="T9" fmla="*/ 19 h 141"/>
                  <a:gd name="T10" fmla="*/ 2 w 185"/>
                  <a:gd name="T11" fmla="*/ 30 h 141"/>
                  <a:gd name="T12" fmla="*/ 8 w 185"/>
                  <a:gd name="T13" fmla="*/ 37 h 141"/>
                  <a:gd name="T14" fmla="*/ 19 w 185"/>
                  <a:gd name="T15" fmla="*/ 42 h 141"/>
                  <a:gd name="T16" fmla="*/ 28 w 185"/>
                  <a:gd name="T17" fmla="*/ 55 h 141"/>
                  <a:gd name="T18" fmla="*/ 43 w 185"/>
                  <a:gd name="T19" fmla="*/ 68 h 141"/>
                  <a:gd name="T20" fmla="*/ 52 w 185"/>
                  <a:gd name="T21" fmla="*/ 78 h 141"/>
                  <a:gd name="T22" fmla="*/ 60 w 185"/>
                  <a:gd name="T23" fmla="*/ 82 h 141"/>
                  <a:gd name="T24" fmla="*/ 66 w 185"/>
                  <a:gd name="T25" fmla="*/ 90 h 141"/>
                  <a:gd name="T26" fmla="*/ 75 w 185"/>
                  <a:gd name="T27" fmla="*/ 98 h 141"/>
                  <a:gd name="T28" fmla="*/ 83 w 185"/>
                  <a:gd name="T29" fmla="*/ 105 h 141"/>
                  <a:gd name="T30" fmla="*/ 88 w 185"/>
                  <a:gd name="T31" fmla="*/ 116 h 141"/>
                  <a:gd name="T32" fmla="*/ 97 w 185"/>
                  <a:gd name="T33" fmla="*/ 125 h 141"/>
                  <a:gd name="T34" fmla="*/ 102 w 185"/>
                  <a:gd name="T35" fmla="*/ 138 h 141"/>
                  <a:gd name="T36" fmla="*/ 112 w 185"/>
                  <a:gd name="T37" fmla="*/ 141 h 141"/>
                  <a:gd name="T38" fmla="*/ 115 w 185"/>
                  <a:gd name="T39" fmla="*/ 135 h 141"/>
                  <a:gd name="T40" fmla="*/ 119 w 185"/>
                  <a:gd name="T41" fmla="*/ 133 h 141"/>
                  <a:gd name="T42" fmla="*/ 113 w 185"/>
                  <a:gd name="T43" fmla="*/ 126 h 141"/>
                  <a:gd name="T44" fmla="*/ 113 w 185"/>
                  <a:gd name="T45" fmla="*/ 122 h 141"/>
                  <a:gd name="T46" fmla="*/ 117 w 185"/>
                  <a:gd name="T47" fmla="*/ 122 h 141"/>
                  <a:gd name="T48" fmla="*/ 121 w 185"/>
                  <a:gd name="T49" fmla="*/ 128 h 141"/>
                  <a:gd name="T50" fmla="*/ 125 w 185"/>
                  <a:gd name="T51" fmla="*/ 124 h 141"/>
                  <a:gd name="T52" fmla="*/ 122 w 185"/>
                  <a:gd name="T53" fmla="*/ 120 h 141"/>
                  <a:gd name="T54" fmla="*/ 121 w 185"/>
                  <a:gd name="T55" fmla="*/ 117 h 141"/>
                  <a:gd name="T56" fmla="*/ 132 w 185"/>
                  <a:gd name="T57" fmla="*/ 114 h 141"/>
                  <a:gd name="T58" fmla="*/ 137 w 185"/>
                  <a:gd name="T59" fmla="*/ 111 h 141"/>
                  <a:gd name="T60" fmla="*/ 144 w 185"/>
                  <a:gd name="T61" fmla="*/ 105 h 141"/>
                  <a:gd name="T62" fmla="*/ 142 w 185"/>
                  <a:gd name="T63" fmla="*/ 99 h 141"/>
                  <a:gd name="T64" fmla="*/ 149 w 185"/>
                  <a:gd name="T65" fmla="*/ 101 h 141"/>
                  <a:gd name="T66" fmla="*/ 153 w 185"/>
                  <a:gd name="T67" fmla="*/ 94 h 141"/>
                  <a:gd name="T68" fmla="*/ 155 w 185"/>
                  <a:gd name="T69" fmla="*/ 88 h 141"/>
                  <a:gd name="T70" fmla="*/ 161 w 185"/>
                  <a:gd name="T71" fmla="*/ 87 h 141"/>
                  <a:gd name="T72" fmla="*/ 162 w 185"/>
                  <a:gd name="T73" fmla="*/ 81 h 141"/>
                  <a:gd name="T74" fmla="*/ 163 w 185"/>
                  <a:gd name="T75" fmla="*/ 74 h 141"/>
                  <a:gd name="T76" fmla="*/ 164 w 185"/>
                  <a:gd name="T77" fmla="*/ 72 h 141"/>
                  <a:gd name="T78" fmla="*/ 168 w 185"/>
                  <a:gd name="T79" fmla="*/ 65 h 141"/>
                  <a:gd name="T80" fmla="*/ 180 w 185"/>
                  <a:gd name="T81" fmla="*/ 47 h 141"/>
                  <a:gd name="T82" fmla="*/ 135 w 185"/>
                  <a:gd name="T8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41">
                    <a:moveTo>
                      <a:pt x="95" y="13"/>
                    </a:moveTo>
                    <a:cubicBezTo>
                      <a:pt x="92" y="11"/>
                      <a:pt x="95" y="13"/>
                      <a:pt x="95" y="11"/>
                    </a:cubicBezTo>
                    <a:cubicBezTo>
                      <a:pt x="95" y="9"/>
                      <a:pt x="92" y="6"/>
                      <a:pt x="90" y="3"/>
                    </a:cubicBezTo>
                    <a:cubicBezTo>
                      <a:pt x="87" y="0"/>
                      <a:pt x="85" y="3"/>
                      <a:pt x="85" y="3"/>
                    </a:cubicBezTo>
                    <a:cubicBezTo>
                      <a:pt x="85" y="3"/>
                      <a:pt x="83" y="0"/>
                      <a:pt x="81" y="0"/>
                    </a:cubicBezTo>
                    <a:cubicBezTo>
                      <a:pt x="80" y="0"/>
                      <a:pt x="40" y="4"/>
                      <a:pt x="37" y="4"/>
                    </a:cubicBezTo>
                    <a:cubicBezTo>
                      <a:pt x="35" y="4"/>
                      <a:pt x="33" y="6"/>
                      <a:pt x="31" y="8"/>
                    </a:cubicBezTo>
                    <a:cubicBezTo>
                      <a:pt x="30" y="9"/>
                      <a:pt x="27" y="8"/>
                      <a:pt x="26" y="9"/>
                    </a:cubicBezTo>
                    <a:cubicBezTo>
                      <a:pt x="24" y="11"/>
                      <a:pt x="22" y="13"/>
                      <a:pt x="19" y="13"/>
                    </a:cubicBezTo>
                    <a:cubicBezTo>
                      <a:pt x="17" y="13"/>
                      <a:pt x="11" y="18"/>
                      <a:pt x="9" y="19"/>
                    </a:cubicBezTo>
                    <a:cubicBezTo>
                      <a:pt x="8" y="21"/>
                      <a:pt x="7" y="23"/>
                      <a:pt x="6" y="24"/>
                    </a:cubicBezTo>
                    <a:cubicBezTo>
                      <a:pt x="5" y="26"/>
                      <a:pt x="3" y="28"/>
                      <a:pt x="2" y="30"/>
                    </a:cubicBezTo>
                    <a:cubicBezTo>
                      <a:pt x="1" y="32"/>
                      <a:pt x="0" y="34"/>
                      <a:pt x="2" y="35"/>
                    </a:cubicBezTo>
                    <a:cubicBezTo>
                      <a:pt x="4" y="36"/>
                      <a:pt x="7" y="35"/>
                      <a:pt x="8" y="37"/>
                    </a:cubicBezTo>
                    <a:cubicBezTo>
                      <a:pt x="9" y="39"/>
                      <a:pt x="11" y="42"/>
                      <a:pt x="13" y="42"/>
                    </a:cubicBezTo>
                    <a:cubicBezTo>
                      <a:pt x="15" y="42"/>
                      <a:pt x="17" y="42"/>
                      <a:pt x="19" y="42"/>
                    </a:cubicBezTo>
                    <a:cubicBezTo>
                      <a:pt x="21" y="43"/>
                      <a:pt x="22" y="44"/>
                      <a:pt x="23" y="47"/>
                    </a:cubicBezTo>
                    <a:cubicBezTo>
                      <a:pt x="24" y="49"/>
                      <a:pt x="26" y="54"/>
                      <a:pt x="28" y="55"/>
                    </a:cubicBezTo>
                    <a:cubicBezTo>
                      <a:pt x="30" y="57"/>
                      <a:pt x="33" y="60"/>
                      <a:pt x="34" y="63"/>
                    </a:cubicBezTo>
                    <a:cubicBezTo>
                      <a:pt x="36" y="66"/>
                      <a:pt x="41" y="66"/>
                      <a:pt x="43" y="68"/>
                    </a:cubicBezTo>
                    <a:cubicBezTo>
                      <a:pt x="46" y="69"/>
                      <a:pt x="46" y="72"/>
                      <a:pt x="48" y="73"/>
                    </a:cubicBezTo>
                    <a:cubicBezTo>
                      <a:pt x="49" y="74"/>
                      <a:pt x="51" y="77"/>
                      <a:pt x="52" y="78"/>
                    </a:cubicBezTo>
                    <a:cubicBezTo>
                      <a:pt x="53" y="79"/>
                      <a:pt x="56" y="79"/>
                      <a:pt x="57" y="79"/>
                    </a:cubicBezTo>
                    <a:cubicBezTo>
                      <a:pt x="58" y="79"/>
                      <a:pt x="59" y="82"/>
                      <a:pt x="60" y="82"/>
                    </a:cubicBezTo>
                    <a:cubicBezTo>
                      <a:pt x="62" y="82"/>
                      <a:pt x="63" y="83"/>
                      <a:pt x="63" y="85"/>
                    </a:cubicBezTo>
                    <a:cubicBezTo>
                      <a:pt x="63" y="87"/>
                      <a:pt x="65" y="89"/>
                      <a:pt x="66" y="90"/>
                    </a:cubicBezTo>
                    <a:cubicBezTo>
                      <a:pt x="67" y="90"/>
                      <a:pt x="68" y="93"/>
                      <a:pt x="70" y="94"/>
                    </a:cubicBezTo>
                    <a:cubicBezTo>
                      <a:pt x="72" y="94"/>
                      <a:pt x="74" y="97"/>
                      <a:pt x="75" y="98"/>
                    </a:cubicBezTo>
                    <a:cubicBezTo>
                      <a:pt x="77" y="98"/>
                      <a:pt x="81" y="100"/>
                      <a:pt x="81" y="100"/>
                    </a:cubicBezTo>
                    <a:cubicBezTo>
                      <a:pt x="81" y="100"/>
                      <a:pt x="82" y="102"/>
                      <a:pt x="83" y="105"/>
                    </a:cubicBezTo>
                    <a:cubicBezTo>
                      <a:pt x="83" y="107"/>
                      <a:pt x="87" y="107"/>
                      <a:pt x="87" y="109"/>
                    </a:cubicBezTo>
                    <a:cubicBezTo>
                      <a:pt x="87" y="112"/>
                      <a:pt x="86" y="113"/>
                      <a:pt x="88" y="116"/>
                    </a:cubicBezTo>
                    <a:cubicBezTo>
                      <a:pt x="90" y="118"/>
                      <a:pt x="90" y="121"/>
                      <a:pt x="92" y="121"/>
                    </a:cubicBezTo>
                    <a:cubicBezTo>
                      <a:pt x="94" y="121"/>
                      <a:pt x="96" y="125"/>
                      <a:pt x="97" y="125"/>
                    </a:cubicBezTo>
                    <a:cubicBezTo>
                      <a:pt x="98" y="126"/>
                      <a:pt x="100" y="129"/>
                      <a:pt x="100" y="131"/>
                    </a:cubicBezTo>
                    <a:cubicBezTo>
                      <a:pt x="101" y="134"/>
                      <a:pt x="100" y="137"/>
                      <a:pt x="102" y="138"/>
                    </a:cubicBezTo>
                    <a:cubicBezTo>
                      <a:pt x="103" y="139"/>
                      <a:pt x="106" y="140"/>
                      <a:pt x="107" y="140"/>
                    </a:cubicBezTo>
                    <a:cubicBezTo>
                      <a:pt x="108" y="140"/>
                      <a:pt x="110" y="140"/>
                      <a:pt x="112" y="141"/>
                    </a:cubicBezTo>
                    <a:cubicBezTo>
                      <a:pt x="112" y="140"/>
                      <a:pt x="113" y="139"/>
                      <a:pt x="113" y="138"/>
                    </a:cubicBezTo>
                    <a:cubicBezTo>
                      <a:pt x="113" y="137"/>
                      <a:pt x="114" y="135"/>
                      <a:pt x="115" y="135"/>
                    </a:cubicBezTo>
                    <a:cubicBezTo>
                      <a:pt x="115" y="134"/>
                      <a:pt x="115" y="135"/>
                      <a:pt x="117" y="135"/>
                    </a:cubicBezTo>
                    <a:cubicBezTo>
                      <a:pt x="118" y="135"/>
                      <a:pt x="119" y="134"/>
                      <a:pt x="119" y="133"/>
                    </a:cubicBezTo>
                    <a:cubicBezTo>
                      <a:pt x="120" y="133"/>
                      <a:pt x="119" y="131"/>
                      <a:pt x="117" y="130"/>
                    </a:cubicBezTo>
                    <a:cubicBezTo>
                      <a:pt x="115" y="129"/>
                      <a:pt x="114" y="127"/>
                      <a:pt x="113" y="126"/>
                    </a:cubicBezTo>
                    <a:cubicBezTo>
                      <a:pt x="111" y="124"/>
                      <a:pt x="111" y="122"/>
                      <a:pt x="112" y="121"/>
                    </a:cubicBezTo>
                    <a:cubicBezTo>
                      <a:pt x="112" y="121"/>
                      <a:pt x="112" y="121"/>
                      <a:pt x="113" y="122"/>
                    </a:cubicBezTo>
                    <a:cubicBezTo>
                      <a:pt x="114" y="124"/>
                      <a:pt x="115" y="126"/>
                      <a:pt x="116" y="126"/>
                    </a:cubicBezTo>
                    <a:cubicBezTo>
                      <a:pt x="117" y="126"/>
                      <a:pt x="117" y="122"/>
                      <a:pt x="117" y="122"/>
                    </a:cubicBezTo>
                    <a:cubicBezTo>
                      <a:pt x="117" y="122"/>
                      <a:pt x="118" y="123"/>
                      <a:pt x="118" y="124"/>
                    </a:cubicBezTo>
                    <a:cubicBezTo>
                      <a:pt x="118" y="126"/>
                      <a:pt x="120" y="127"/>
                      <a:pt x="121" y="128"/>
                    </a:cubicBezTo>
                    <a:cubicBezTo>
                      <a:pt x="122" y="129"/>
                      <a:pt x="123" y="129"/>
                      <a:pt x="124" y="128"/>
                    </a:cubicBezTo>
                    <a:cubicBezTo>
                      <a:pt x="126" y="127"/>
                      <a:pt x="125" y="125"/>
                      <a:pt x="125" y="124"/>
                    </a:cubicBezTo>
                    <a:cubicBezTo>
                      <a:pt x="124" y="124"/>
                      <a:pt x="126" y="123"/>
                      <a:pt x="126" y="122"/>
                    </a:cubicBezTo>
                    <a:cubicBezTo>
                      <a:pt x="126" y="121"/>
                      <a:pt x="124" y="120"/>
                      <a:pt x="122" y="120"/>
                    </a:cubicBezTo>
                    <a:cubicBezTo>
                      <a:pt x="121" y="120"/>
                      <a:pt x="119" y="120"/>
                      <a:pt x="118" y="119"/>
                    </a:cubicBezTo>
                    <a:cubicBezTo>
                      <a:pt x="116" y="118"/>
                      <a:pt x="120" y="117"/>
                      <a:pt x="121" y="117"/>
                    </a:cubicBezTo>
                    <a:cubicBezTo>
                      <a:pt x="122" y="117"/>
                      <a:pt x="125" y="117"/>
                      <a:pt x="126" y="116"/>
                    </a:cubicBezTo>
                    <a:cubicBezTo>
                      <a:pt x="128" y="116"/>
                      <a:pt x="131" y="115"/>
                      <a:pt x="132" y="114"/>
                    </a:cubicBezTo>
                    <a:cubicBezTo>
                      <a:pt x="134" y="114"/>
                      <a:pt x="133" y="112"/>
                      <a:pt x="133" y="112"/>
                    </a:cubicBezTo>
                    <a:cubicBezTo>
                      <a:pt x="133" y="112"/>
                      <a:pt x="135" y="112"/>
                      <a:pt x="137" y="111"/>
                    </a:cubicBezTo>
                    <a:cubicBezTo>
                      <a:pt x="138" y="110"/>
                      <a:pt x="140" y="108"/>
                      <a:pt x="142" y="108"/>
                    </a:cubicBezTo>
                    <a:cubicBezTo>
                      <a:pt x="143" y="108"/>
                      <a:pt x="144" y="106"/>
                      <a:pt x="144" y="105"/>
                    </a:cubicBezTo>
                    <a:cubicBezTo>
                      <a:pt x="145" y="103"/>
                      <a:pt x="144" y="103"/>
                      <a:pt x="143" y="102"/>
                    </a:cubicBezTo>
                    <a:cubicBezTo>
                      <a:pt x="142" y="101"/>
                      <a:pt x="142" y="99"/>
                      <a:pt x="142" y="99"/>
                    </a:cubicBezTo>
                    <a:cubicBezTo>
                      <a:pt x="143" y="99"/>
                      <a:pt x="144" y="99"/>
                      <a:pt x="144" y="100"/>
                    </a:cubicBezTo>
                    <a:cubicBezTo>
                      <a:pt x="144" y="101"/>
                      <a:pt x="147" y="101"/>
                      <a:pt x="149" y="101"/>
                    </a:cubicBezTo>
                    <a:cubicBezTo>
                      <a:pt x="150" y="101"/>
                      <a:pt x="150" y="98"/>
                      <a:pt x="150" y="97"/>
                    </a:cubicBezTo>
                    <a:cubicBezTo>
                      <a:pt x="151" y="96"/>
                      <a:pt x="152" y="95"/>
                      <a:pt x="153" y="94"/>
                    </a:cubicBezTo>
                    <a:cubicBezTo>
                      <a:pt x="155" y="93"/>
                      <a:pt x="154" y="92"/>
                      <a:pt x="153" y="91"/>
                    </a:cubicBezTo>
                    <a:cubicBezTo>
                      <a:pt x="153" y="89"/>
                      <a:pt x="154" y="89"/>
                      <a:pt x="155" y="88"/>
                    </a:cubicBezTo>
                    <a:cubicBezTo>
                      <a:pt x="156" y="87"/>
                      <a:pt x="157" y="88"/>
                      <a:pt x="159" y="88"/>
                    </a:cubicBezTo>
                    <a:cubicBezTo>
                      <a:pt x="161" y="89"/>
                      <a:pt x="161" y="88"/>
                      <a:pt x="161" y="87"/>
                    </a:cubicBezTo>
                    <a:cubicBezTo>
                      <a:pt x="162" y="85"/>
                      <a:pt x="163" y="84"/>
                      <a:pt x="163" y="83"/>
                    </a:cubicBezTo>
                    <a:cubicBezTo>
                      <a:pt x="164" y="82"/>
                      <a:pt x="162" y="81"/>
                      <a:pt x="162" y="81"/>
                    </a:cubicBezTo>
                    <a:cubicBezTo>
                      <a:pt x="162" y="81"/>
                      <a:pt x="165" y="81"/>
                      <a:pt x="166" y="80"/>
                    </a:cubicBezTo>
                    <a:cubicBezTo>
                      <a:pt x="167" y="80"/>
                      <a:pt x="165" y="78"/>
                      <a:pt x="163" y="74"/>
                    </a:cubicBezTo>
                    <a:cubicBezTo>
                      <a:pt x="161" y="70"/>
                      <a:pt x="163" y="68"/>
                      <a:pt x="163" y="68"/>
                    </a:cubicBezTo>
                    <a:cubicBezTo>
                      <a:pt x="163" y="68"/>
                      <a:pt x="163" y="70"/>
                      <a:pt x="164" y="72"/>
                    </a:cubicBezTo>
                    <a:cubicBezTo>
                      <a:pt x="164" y="73"/>
                      <a:pt x="167" y="73"/>
                      <a:pt x="167" y="72"/>
                    </a:cubicBezTo>
                    <a:cubicBezTo>
                      <a:pt x="167" y="71"/>
                      <a:pt x="167" y="66"/>
                      <a:pt x="168" y="65"/>
                    </a:cubicBezTo>
                    <a:cubicBezTo>
                      <a:pt x="168" y="65"/>
                      <a:pt x="171" y="60"/>
                      <a:pt x="172" y="57"/>
                    </a:cubicBezTo>
                    <a:cubicBezTo>
                      <a:pt x="174" y="53"/>
                      <a:pt x="177" y="50"/>
                      <a:pt x="180" y="47"/>
                    </a:cubicBezTo>
                    <a:cubicBezTo>
                      <a:pt x="181" y="45"/>
                      <a:pt x="183" y="44"/>
                      <a:pt x="185" y="42"/>
                    </a:cubicBezTo>
                    <a:cubicBezTo>
                      <a:pt x="135" y="6"/>
                      <a:pt x="135" y="6"/>
                      <a:pt x="135" y="6"/>
                    </a:cubicBezTo>
                    <a:cubicBezTo>
                      <a:pt x="135" y="6"/>
                      <a:pt x="98" y="15"/>
                      <a:pt x="95" y="13"/>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09" name="Freeform 27">
                <a:extLst>
                  <a:ext uri="{FF2B5EF4-FFF2-40B4-BE49-F238E27FC236}">
                    <a16:creationId xmlns:a16="http://schemas.microsoft.com/office/drawing/2014/main" id="{5183CA94-264B-4B1B-BB64-8F0AD95076D0}"/>
                  </a:ext>
                </a:extLst>
              </p:cNvPr>
              <p:cNvSpPr>
                <a:spLocks/>
              </p:cNvSpPr>
              <p:nvPr/>
            </p:nvSpPr>
            <p:spPr bwMode="auto">
              <a:xfrm>
                <a:off x="10862119" y="2900495"/>
                <a:ext cx="46392" cy="83766"/>
              </a:xfrm>
              <a:custGeom>
                <a:avLst/>
                <a:gdLst>
                  <a:gd name="T0" fmla="*/ 9 w 19"/>
                  <a:gd name="T1" fmla="*/ 0 h 34"/>
                  <a:gd name="T2" fmla="*/ 1 w 19"/>
                  <a:gd name="T3" fmla="*/ 3 h 34"/>
                  <a:gd name="T4" fmla="*/ 0 w 19"/>
                  <a:gd name="T5" fmla="*/ 3 h 34"/>
                  <a:gd name="T6" fmla="*/ 1 w 19"/>
                  <a:gd name="T7" fmla="*/ 9 h 34"/>
                  <a:gd name="T8" fmla="*/ 4 w 19"/>
                  <a:gd name="T9" fmla="*/ 20 h 34"/>
                  <a:gd name="T10" fmla="*/ 6 w 19"/>
                  <a:gd name="T11" fmla="*/ 28 h 34"/>
                  <a:gd name="T12" fmla="*/ 6 w 19"/>
                  <a:gd name="T13" fmla="*/ 34 h 34"/>
                  <a:gd name="T14" fmla="*/ 9 w 19"/>
                  <a:gd name="T15" fmla="*/ 32 h 34"/>
                  <a:gd name="T16" fmla="*/ 17 w 19"/>
                  <a:gd name="T17" fmla="*/ 28 h 34"/>
                  <a:gd name="T18" fmla="*/ 18 w 19"/>
                  <a:gd name="T19" fmla="*/ 24 h 34"/>
                  <a:gd name="T20" fmla="*/ 17 w 19"/>
                  <a:gd name="T21" fmla="*/ 21 h 34"/>
                  <a:gd name="T22" fmla="*/ 17 w 19"/>
                  <a:gd name="T23" fmla="*/ 18 h 34"/>
                  <a:gd name="T24" fmla="*/ 15 w 19"/>
                  <a:gd name="T25" fmla="*/ 14 h 34"/>
                  <a:gd name="T26" fmla="*/ 16 w 19"/>
                  <a:gd name="T27" fmla="*/ 12 h 34"/>
                  <a:gd name="T28" fmla="*/ 19 w 19"/>
                  <a:gd name="T29" fmla="*/ 11 h 34"/>
                  <a:gd name="T30" fmla="*/ 19 w 19"/>
                  <a:gd name="T31" fmla="*/ 11 h 34"/>
                  <a:gd name="T32" fmla="*/ 15 w 19"/>
                  <a:gd name="T33" fmla="*/ 3 h 34"/>
                  <a:gd name="T34" fmla="*/ 9 w 1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34">
                    <a:moveTo>
                      <a:pt x="9" y="0"/>
                    </a:moveTo>
                    <a:cubicBezTo>
                      <a:pt x="9" y="0"/>
                      <a:pt x="2" y="3"/>
                      <a:pt x="1" y="3"/>
                    </a:cubicBezTo>
                    <a:cubicBezTo>
                      <a:pt x="1" y="3"/>
                      <a:pt x="0" y="3"/>
                      <a:pt x="0" y="3"/>
                    </a:cubicBezTo>
                    <a:cubicBezTo>
                      <a:pt x="1" y="5"/>
                      <a:pt x="1" y="8"/>
                      <a:pt x="1" y="9"/>
                    </a:cubicBezTo>
                    <a:cubicBezTo>
                      <a:pt x="2" y="10"/>
                      <a:pt x="3" y="15"/>
                      <a:pt x="4" y="20"/>
                    </a:cubicBezTo>
                    <a:cubicBezTo>
                      <a:pt x="6" y="24"/>
                      <a:pt x="6" y="26"/>
                      <a:pt x="6" y="28"/>
                    </a:cubicBezTo>
                    <a:cubicBezTo>
                      <a:pt x="7" y="29"/>
                      <a:pt x="6" y="32"/>
                      <a:pt x="6" y="34"/>
                    </a:cubicBezTo>
                    <a:cubicBezTo>
                      <a:pt x="7" y="34"/>
                      <a:pt x="8" y="33"/>
                      <a:pt x="9" y="32"/>
                    </a:cubicBezTo>
                    <a:cubicBezTo>
                      <a:pt x="11" y="31"/>
                      <a:pt x="17" y="28"/>
                      <a:pt x="17" y="28"/>
                    </a:cubicBezTo>
                    <a:cubicBezTo>
                      <a:pt x="18" y="27"/>
                      <a:pt x="18" y="25"/>
                      <a:pt x="18" y="24"/>
                    </a:cubicBezTo>
                    <a:cubicBezTo>
                      <a:pt x="19" y="22"/>
                      <a:pt x="18" y="22"/>
                      <a:pt x="17" y="21"/>
                    </a:cubicBezTo>
                    <a:cubicBezTo>
                      <a:pt x="17" y="21"/>
                      <a:pt x="17" y="18"/>
                      <a:pt x="17" y="18"/>
                    </a:cubicBezTo>
                    <a:cubicBezTo>
                      <a:pt x="17" y="17"/>
                      <a:pt x="16" y="15"/>
                      <a:pt x="15" y="14"/>
                    </a:cubicBezTo>
                    <a:cubicBezTo>
                      <a:pt x="15" y="14"/>
                      <a:pt x="15" y="12"/>
                      <a:pt x="16" y="12"/>
                    </a:cubicBezTo>
                    <a:cubicBezTo>
                      <a:pt x="16" y="12"/>
                      <a:pt x="18" y="11"/>
                      <a:pt x="19" y="11"/>
                    </a:cubicBezTo>
                    <a:cubicBezTo>
                      <a:pt x="19" y="11"/>
                      <a:pt x="19" y="11"/>
                      <a:pt x="19" y="11"/>
                    </a:cubicBezTo>
                    <a:cubicBezTo>
                      <a:pt x="18" y="9"/>
                      <a:pt x="16" y="4"/>
                      <a:pt x="15" y="3"/>
                    </a:cubicBezTo>
                    <a:cubicBezTo>
                      <a:pt x="13" y="1"/>
                      <a:pt x="10" y="0"/>
                      <a:pt x="9" y="0"/>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10" name="Freeform 28">
                <a:extLst>
                  <a:ext uri="{FF2B5EF4-FFF2-40B4-BE49-F238E27FC236}">
                    <a16:creationId xmlns:a16="http://schemas.microsoft.com/office/drawing/2014/main" id="{B8818CCB-7893-471B-A446-23AF52AB7958}"/>
                  </a:ext>
                </a:extLst>
              </p:cNvPr>
              <p:cNvSpPr>
                <a:spLocks/>
              </p:cNvSpPr>
              <p:nvPr/>
            </p:nvSpPr>
            <p:spPr bwMode="auto">
              <a:xfrm>
                <a:off x="10149485" y="2976529"/>
                <a:ext cx="525777" cy="342801"/>
              </a:xfrm>
              <a:custGeom>
                <a:avLst/>
                <a:gdLst>
                  <a:gd name="T0" fmla="*/ 11 w 214"/>
                  <a:gd name="T1" fmla="*/ 99 h 139"/>
                  <a:gd name="T2" fmla="*/ 19 w 214"/>
                  <a:gd name="T3" fmla="*/ 139 h 139"/>
                  <a:gd name="T4" fmla="*/ 55 w 214"/>
                  <a:gd name="T5" fmla="*/ 133 h 139"/>
                  <a:gd name="T6" fmla="*/ 55 w 214"/>
                  <a:gd name="T7" fmla="*/ 133 h 139"/>
                  <a:gd name="T8" fmla="*/ 182 w 214"/>
                  <a:gd name="T9" fmla="*/ 106 h 139"/>
                  <a:gd name="T10" fmla="*/ 182 w 214"/>
                  <a:gd name="T11" fmla="*/ 107 h 139"/>
                  <a:gd name="T12" fmla="*/ 186 w 214"/>
                  <a:gd name="T13" fmla="*/ 101 h 139"/>
                  <a:gd name="T14" fmla="*/ 194 w 214"/>
                  <a:gd name="T15" fmla="*/ 100 h 139"/>
                  <a:gd name="T16" fmla="*/ 199 w 214"/>
                  <a:gd name="T17" fmla="*/ 97 h 139"/>
                  <a:gd name="T18" fmla="*/ 203 w 214"/>
                  <a:gd name="T19" fmla="*/ 94 h 139"/>
                  <a:gd name="T20" fmla="*/ 203 w 214"/>
                  <a:gd name="T21" fmla="*/ 89 h 139"/>
                  <a:gd name="T22" fmla="*/ 205 w 214"/>
                  <a:gd name="T23" fmla="*/ 86 h 139"/>
                  <a:gd name="T24" fmla="*/ 208 w 214"/>
                  <a:gd name="T25" fmla="*/ 85 h 139"/>
                  <a:gd name="T26" fmla="*/ 211 w 214"/>
                  <a:gd name="T27" fmla="*/ 82 h 139"/>
                  <a:gd name="T28" fmla="*/ 213 w 214"/>
                  <a:gd name="T29" fmla="*/ 78 h 139"/>
                  <a:gd name="T30" fmla="*/ 209 w 214"/>
                  <a:gd name="T31" fmla="*/ 76 h 139"/>
                  <a:gd name="T32" fmla="*/ 205 w 214"/>
                  <a:gd name="T33" fmla="*/ 73 h 139"/>
                  <a:gd name="T34" fmla="*/ 202 w 214"/>
                  <a:gd name="T35" fmla="*/ 71 h 139"/>
                  <a:gd name="T36" fmla="*/ 200 w 214"/>
                  <a:gd name="T37" fmla="*/ 69 h 139"/>
                  <a:gd name="T38" fmla="*/ 198 w 214"/>
                  <a:gd name="T39" fmla="*/ 67 h 139"/>
                  <a:gd name="T40" fmla="*/ 197 w 214"/>
                  <a:gd name="T41" fmla="*/ 65 h 139"/>
                  <a:gd name="T42" fmla="*/ 195 w 214"/>
                  <a:gd name="T43" fmla="*/ 65 h 139"/>
                  <a:gd name="T44" fmla="*/ 192 w 214"/>
                  <a:gd name="T45" fmla="*/ 62 h 139"/>
                  <a:gd name="T46" fmla="*/ 191 w 214"/>
                  <a:gd name="T47" fmla="*/ 58 h 139"/>
                  <a:gd name="T48" fmla="*/ 192 w 214"/>
                  <a:gd name="T49" fmla="*/ 55 h 139"/>
                  <a:gd name="T50" fmla="*/ 194 w 214"/>
                  <a:gd name="T51" fmla="*/ 52 h 139"/>
                  <a:gd name="T52" fmla="*/ 193 w 214"/>
                  <a:gd name="T53" fmla="*/ 49 h 139"/>
                  <a:gd name="T54" fmla="*/ 190 w 214"/>
                  <a:gd name="T55" fmla="*/ 46 h 139"/>
                  <a:gd name="T56" fmla="*/ 192 w 214"/>
                  <a:gd name="T57" fmla="*/ 44 h 139"/>
                  <a:gd name="T58" fmla="*/ 195 w 214"/>
                  <a:gd name="T59" fmla="*/ 40 h 139"/>
                  <a:gd name="T60" fmla="*/ 196 w 214"/>
                  <a:gd name="T61" fmla="*/ 37 h 139"/>
                  <a:gd name="T62" fmla="*/ 197 w 214"/>
                  <a:gd name="T63" fmla="*/ 31 h 139"/>
                  <a:gd name="T64" fmla="*/ 199 w 214"/>
                  <a:gd name="T65" fmla="*/ 27 h 139"/>
                  <a:gd name="T66" fmla="*/ 201 w 214"/>
                  <a:gd name="T67" fmla="*/ 24 h 139"/>
                  <a:gd name="T68" fmla="*/ 198 w 214"/>
                  <a:gd name="T69" fmla="*/ 23 h 139"/>
                  <a:gd name="T70" fmla="*/ 189 w 214"/>
                  <a:gd name="T71" fmla="*/ 19 h 139"/>
                  <a:gd name="T72" fmla="*/ 185 w 214"/>
                  <a:gd name="T73" fmla="*/ 9 h 139"/>
                  <a:gd name="T74" fmla="*/ 177 w 214"/>
                  <a:gd name="T75" fmla="*/ 6 h 139"/>
                  <a:gd name="T76" fmla="*/ 165 w 214"/>
                  <a:gd name="T77" fmla="*/ 3 h 139"/>
                  <a:gd name="T78" fmla="*/ 26 w 214"/>
                  <a:gd name="T79" fmla="*/ 32 h 139"/>
                  <a:gd name="T80" fmla="*/ 24 w 214"/>
                  <a:gd name="T81" fmla="*/ 19 h 139"/>
                  <a:gd name="T82" fmla="*/ 20 w 214"/>
                  <a:gd name="T83" fmla="*/ 23 h 139"/>
                  <a:gd name="T84" fmla="*/ 14 w 214"/>
                  <a:gd name="T85" fmla="*/ 26 h 139"/>
                  <a:gd name="T86" fmla="*/ 4 w 214"/>
                  <a:gd name="T87" fmla="*/ 36 h 139"/>
                  <a:gd name="T88" fmla="*/ 0 w 214"/>
                  <a:gd name="T89" fmla="*/ 38 h 139"/>
                  <a:gd name="T90" fmla="*/ 11 w 214"/>
                  <a:gd name="T91" fmla="*/ 9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4" h="139">
                    <a:moveTo>
                      <a:pt x="11" y="99"/>
                    </a:moveTo>
                    <a:cubicBezTo>
                      <a:pt x="19" y="139"/>
                      <a:pt x="19" y="139"/>
                      <a:pt x="19" y="139"/>
                    </a:cubicBezTo>
                    <a:cubicBezTo>
                      <a:pt x="19" y="139"/>
                      <a:pt x="33" y="137"/>
                      <a:pt x="55" y="133"/>
                    </a:cubicBezTo>
                    <a:cubicBezTo>
                      <a:pt x="55" y="133"/>
                      <a:pt x="55" y="133"/>
                      <a:pt x="55" y="133"/>
                    </a:cubicBezTo>
                    <a:cubicBezTo>
                      <a:pt x="88" y="126"/>
                      <a:pt x="139" y="116"/>
                      <a:pt x="182" y="106"/>
                    </a:cubicBezTo>
                    <a:cubicBezTo>
                      <a:pt x="182" y="107"/>
                      <a:pt x="182" y="107"/>
                      <a:pt x="182" y="107"/>
                    </a:cubicBezTo>
                    <a:cubicBezTo>
                      <a:pt x="183" y="104"/>
                      <a:pt x="184" y="102"/>
                      <a:pt x="186" y="101"/>
                    </a:cubicBezTo>
                    <a:cubicBezTo>
                      <a:pt x="189" y="99"/>
                      <a:pt x="192" y="100"/>
                      <a:pt x="194" y="100"/>
                    </a:cubicBezTo>
                    <a:cubicBezTo>
                      <a:pt x="195" y="99"/>
                      <a:pt x="198" y="97"/>
                      <a:pt x="199" y="97"/>
                    </a:cubicBezTo>
                    <a:cubicBezTo>
                      <a:pt x="200" y="96"/>
                      <a:pt x="202" y="95"/>
                      <a:pt x="203" y="94"/>
                    </a:cubicBezTo>
                    <a:cubicBezTo>
                      <a:pt x="203" y="94"/>
                      <a:pt x="203" y="90"/>
                      <a:pt x="203" y="89"/>
                    </a:cubicBezTo>
                    <a:cubicBezTo>
                      <a:pt x="203" y="88"/>
                      <a:pt x="204" y="88"/>
                      <a:pt x="205" y="86"/>
                    </a:cubicBezTo>
                    <a:cubicBezTo>
                      <a:pt x="206" y="85"/>
                      <a:pt x="208" y="85"/>
                      <a:pt x="208" y="85"/>
                    </a:cubicBezTo>
                    <a:cubicBezTo>
                      <a:pt x="208" y="85"/>
                      <a:pt x="210" y="83"/>
                      <a:pt x="211" y="82"/>
                    </a:cubicBezTo>
                    <a:cubicBezTo>
                      <a:pt x="211" y="81"/>
                      <a:pt x="213" y="79"/>
                      <a:pt x="213" y="78"/>
                    </a:cubicBezTo>
                    <a:cubicBezTo>
                      <a:pt x="214" y="78"/>
                      <a:pt x="210" y="77"/>
                      <a:pt x="209" y="76"/>
                    </a:cubicBezTo>
                    <a:cubicBezTo>
                      <a:pt x="208" y="76"/>
                      <a:pt x="205" y="73"/>
                      <a:pt x="205" y="73"/>
                    </a:cubicBezTo>
                    <a:cubicBezTo>
                      <a:pt x="205" y="73"/>
                      <a:pt x="204" y="71"/>
                      <a:pt x="202" y="71"/>
                    </a:cubicBezTo>
                    <a:cubicBezTo>
                      <a:pt x="201" y="71"/>
                      <a:pt x="201" y="69"/>
                      <a:pt x="200" y="69"/>
                    </a:cubicBezTo>
                    <a:cubicBezTo>
                      <a:pt x="199" y="68"/>
                      <a:pt x="198" y="67"/>
                      <a:pt x="198" y="67"/>
                    </a:cubicBezTo>
                    <a:cubicBezTo>
                      <a:pt x="197" y="65"/>
                      <a:pt x="197" y="65"/>
                      <a:pt x="197" y="65"/>
                    </a:cubicBezTo>
                    <a:cubicBezTo>
                      <a:pt x="197" y="65"/>
                      <a:pt x="196" y="65"/>
                      <a:pt x="195" y="65"/>
                    </a:cubicBezTo>
                    <a:cubicBezTo>
                      <a:pt x="194" y="65"/>
                      <a:pt x="192" y="62"/>
                      <a:pt x="192" y="62"/>
                    </a:cubicBezTo>
                    <a:cubicBezTo>
                      <a:pt x="192" y="62"/>
                      <a:pt x="191" y="60"/>
                      <a:pt x="191" y="58"/>
                    </a:cubicBezTo>
                    <a:cubicBezTo>
                      <a:pt x="191" y="56"/>
                      <a:pt x="192" y="55"/>
                      <a:pt x="192" y="55"/>
                    </a:cubicBezTo>
                    <a:cubicBezTo>
                      <a:pt x="193" y="55"/>
                      <a:pt x="194" y="52"/>
                      <a:pt x="194" y="52"/>
                    </a:cubicBezTo>
                    <a:cubicBezTo>
                      <a:pt x="194" y="51"/>
                      <a:pt x="193" y="50"/>
                      <a:pt x="193" y="49"/>
                    </a:cubicBezTo>
                    <a:cubicBezTo>
                      <a:pt x="192" y="48"/>
                      <a:pt x="190" y="46"/>
                      <a:pt x="190" y="46"/>
                    </a:cubicBezTo>
                    <a:cubicBezTo>
                      <a:pt x="190" y="46"/>
                      <a:pt x="191" y="45"/>
                      <a:pt x="192" y="44"/>
                    </a:cubicBezTo>
                    <a:cubicBezTo>
                      <a:pt x="193" y="43"/>
                      <a:pt x="195" y="40"/>
                      <a:pt x="195" y="40"/>
                    </a:cubicBezTo>
                    <a:cubicBezTo>
                      <a:pt x="195" y="40"/>
                      <a:pt x="195" y="39"/>
                      <a:pt x="196" y="37"/>
                    </a:cubicBezTo>
                    <a:cubicBezTo>
                      <a:pt x="197" y="35"/>
                      <a:pt x="197" y="32"/>
                      <a:pt x="197" y="31"/>
                    </a:cubicBezTo>
                    <a:cubicBezTo>
                      <a:pt x="197" y="30"/>
                      <a:pt x="198" y="29"/>
                      <a:pt x="199" y="27"/>
                    </a:cubicBezTo>
                    <a:cubicBezTo>
                      <a:pt x="200" y="26"/>
                      <a:pt x="200" y="25"/>
                      <a:pt x="201" y="24"/>
                    </a:cubicBezTo>
                    <a:cubicBezTo>
                      <a:pt x="200" y="24"/>
                      <a:pt x="199" y="23"/>
                      <a:pt x="198" y="23"/>
                    </a:cubicBezTo>
                    <a:cubicBezTo>
                      <a:pt x="196" y="23"/>
                      <a:pt x="191" y="21"/>
                      <a:pt x="189" y="19"/>
                    </a:cubicBezTo>
                    <a:cubicBezTo>
                      <a:pt x="187" y="18"/>
                      <a:pt x="187" y="11"/>
                      <a:pt x="185" y="9"/>
                    </a:cubicBezTo>
                    <a:cubicBezTo>
                      <a:pt x="183" y="7"/>
                      <a:pt x="177" y="6"/>
                      <a:pt x="177" y="6"/>
                    </a:cubicBezTo>
                    <a:cubicBezTo>
                      <a:pt x="177" y="6"/>
                      <a:pt x="177" y="0"/>
                      <a:pt x="165" y="3"/>
                    </a:cubicBezTo>
                    <a:cubicBezTo>
                      <a:pt x="154" y="6"/>
                      <a:pt x="26" y="32"/>
                      <a:pt x="26" y="32"/>
                    </a:cubicBezTo>
                    <a:cubicBezTo>
                      <a:pt x="24" y="19"/>
                      <a:pt x="24" y="19"/>
                      <a:pt x="24" y="19"/>
                    </a:cubicBezTo>
                    <a:cubicBezTo>
                      <a:pt x="22" y="20"/>
                      <a:pt x="21" y="22"/>
                      <a:pt x="20" y="23"/>
                    </a:cubicBezTo>
                    <a:cubicBezTo>
                      <a:pt x="19" y="24"/>
                      <a:pt x="15" y="26"/>
                      <a:pt x="14" y="26"/>
                    </a:cubicBezTo>
                    <a:cubicBezTo>
                      <a:pt x="13" y="27"/>
                      <a:pt x="6" y="34"/>
                      <a:pt x="4" y="36"/>
                    </a:cubicBezTo>
                    <a:cubicBezTo>
                      <a:pt x="3" y="36"/>
                      <a:pt x="1" y="37"/>
                      <a:pt x="0" y="38"/>
                    </a:cubicBezTo>
                    <a:cubicBezTo>
                      <a:pt x="11" y="99"/>
                      <a:pt x="11" y="99"/>
                      <a:pt x="11" y="99"/>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11" name="Freeform 29">
                <a:extLst>
                  <a:ext uri="{FF2B5EF4-FFF2-40B4-BE49-F238E27FC236}">
                    <a16:creationId xmlns:a16="http://schemas.microsoft.com/office/drawing/2014/main" id="{F81BADF1-09E2-468A-B833-9B40D9640138}"/>
                  </a:ext>
                </a:extLst>
              </p:cNvPr>
              <p:cNvSpPr>
                <a:spLocks/>
              </p:cNvSpPr>
              <p:nvPr/>
            </p:nvSpPr>
            <p:spPr bwMode="auto">
              <a:xfrm>
                <a:off x="6539921" y="2412069"/>
                <a:ext cx="720366" cy="596679"/>
              </a:xfrm>
              <a:custGeom>
                <a:avLst/>
                <a:gdLst>
                  <a:gd name="T0" fmla="*/ 240 w 293"/>
                  <a:gd name="T1" fmla="*/ 242 h 242"/>
                  <a:gd name="T2" fmla="*/ 256 w 293"/>
                  <a:gd name="T3" fmla="*/ 161 h 242"/>
                  <a:gd name="T4" fmla="*/ 261 w 293"/>
                  <a:gd name="T5" fmla="*/ 148 h 242"/>
                  <a:gd name="T6" fmla="*/ 257 w 293"/>
                  <a:gd name="T7" fmla="*/ 139 h 242"/>
                  <a:gd name="T8" fmla="*/ 262 w 293"/>
                  <a:gd name="T9" fmla="*/ 125 h 242"/>
                  <a:gd name="T10" fmla="*/ 275 w 293"/>
                  <a:gd name="T11" fmla="*/ 106 h 242"/>
                  <a:gd name="T12" fmla="*/ 287 w 293"/>
                  <a:gd name="T13" fmla="*/ 89 h 242"/>
                  <a:gd name="T14" fmla="*/ 288 w 293"/>
                  <a:gd name="T15" fmla="*/ 74 h 242"/>
                  <a:gd name="T16" fmla="*/ 217 w 293"/>
                  <a:gd name="T17" fmla="*/ 49 h 242"/>
                  <a:gd name="T18" fmla="*/ 204 w 293"/>
                  <a:gd name="T19" fmla="*/ 49 h 242"/>
                  <a:gd name="T20" fmla="*/ 191 w 293"/>
                  <a:gd name="T21" fmla="*/ 50 h 242"/>
                  <a:gd name="T22" fmla="*/ 170 w 293"/>
                  <a:gd name="T23" fmla="*/ 52 h 242"/>
                  <a:gd name="T24" fmla="*/ 158 w 293"/>
                  <a:gd name="T25" fmla="*/ 49 h 242"/>
                  <a:gd name="T26" fmla="*/ 144 w 293"/>
                  <a:gd name="T27" fmla="*/ 47 h 242"/>
                  <a:gd name="T28" fmla="*/ 134 w 293"/>
                  <a:gd name="T29" fmla="*/ 41 h 242"/>
                  <a:gd name="T30" fmla="*/ 121 w 293"/>
                  <a:gd name="T31" fmla="*/ 42 h 242"/>
                  <a:gd name="T32" fmla="*/ 101 w 293"/>
                  <a:gd name="T33" fmla="*/ 38 h 242"/>
                  <a:gd name="T34" fmla="*/ 98 w 293"/>
                  <a:gd name="T35" fmla="*/ 18 h 242"/>
                  <a:gd name="T36" fmla="*/ 89 w 293"/>
                  <a:gd name="T37" fmla="*/ 7 h 242"/>
                  <a:gd name="T38" fmla="*/ 85 w 293"/>
                  <a:gd name="T39" fmla="*/ 7 h 242"/>
                  <a:gd name="T40" fmla="*/ 74 w 293"/>
                  <a:gd name="T41" fmla="*/ 2 h 242"/>
                  <a:gd name="T42" fmla="*/ 65 w 293"/>
                  <a:gd name="T43" fmla="*/ 0 h 242"/>
                  <a:gd name="T44" fmla="*/ 62 w 293"/>
                  <a:gd name="T45" fmla="*/ 10 h 242"/>
                  <a:gd name="T46" fmla="*/ 60 w 293"/>
                  <a:gd name="T47" fmla="*/ 15 h 242"/>
                  <a:gd name="T48" fmla="*/ 61 w 293"/>
                  <a:gd name="T49" fmla="*/ 23 h 242"/>
                  <a:gd name="T50" fmla="*/ 58 w 293"/>
                  <a:gd name="T51" fmla="*/ 27 h 242"/>
                  <a:gd name="T52" fmla="*/ 57 w 293"/>
                  <a:gd name="T53" fmla="*/ 30 h 242"/>
                  <a:gd name="T54" fmla="*/ 54 w 293"/>
                  <a:gd name="T55" fmla="*/ 40 h 242"/>
                  <a:gd name="T56" fmla="*/ 49 w 293"/>
                  <a:gd name="T57" fmla="*/ 48 h 242"/>
                  <a:gd name="T58" fmla="*/ 46 w 293"/>
                  <a:gd name="T59" fmla="*/ 56 h 242"/>
                  <a:gd name="T60" fmla="*/ 42 w 293"/>
                  <a:gd name="T61" fmla="*/ 66 h 242"/>
                  <a:gd name="T62" fmla="*/ 41 w 293"/>
                  <a:gd name="T63" fmla="*/ 77 h 242"/>
                  <a:gd name="T64" fmla="*/ 36 w 293"/>
                  <a:gd name="T65" fmla="*/ 82 h 242"/>
                  <a:gd name="T66" fmla="*/ 31 w 293"/>
                  <a:gd name="T67" fmla="*/ 97 h 242"/>
                  <a:gd name="T68" fmla="*/ 32 w 293"/>
                  <a:gd name="T69" fmla="*/ 107 h 242"/>
                  <a:gd name="T70" fmla="*/ 23 w 293"/>
                  <a:gd name="T71" fmla="*/ 113 h 242"/>
                  <a:gd name="T72" fmla="*/ 23 w 293"/>
                  <a:gd name="T73" fmla="*/ 121 h 242"/>
                  <a:gd name="T74" fmla="*/ 12 w 293"/>
                  <a:gd name="T75" fmla="*/ 130 h 242"/>
                  <a:gd name="T76" fmla="*/ 5 w 293"/>
                  <a:gd name="T77" fmla="*/ 148 h 242"/>
                  <a:gd name="T78" fmla="*/ 3 w 293"/>
                  <a:gd name="T79" fmla="*/ 158 h 242"/>
                  <a:gd name="T80" fmla="*/ 0 w 293"/>
                  <a:gd name="T81" fmla="*/ 176 h 242"/>
                  <a:gd name="T82" fmla="*/ 4 w 293"/>
                  <a:gd name="T83" fmla="*/ 18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3" h="242">
                    <a:moveTo>
                      <a:pt x="142" y="219"/>
                    </a:moveTo>
                    <a:cubicBezTo>
                      <a:pt x="171" y="227"/>
                      <a:pt x="205" y="235"/>
                      <a:pt x="240" y="242"/>
                    </a:cubicBezTo>
                    <a:cubicBezTo>
                      <a:pt x="243" y="229"/>
                      <a:pt x="252" y="183"/>
                      <a:pt x="254" y="173"/>
                    </a:cubicBezTo>
                    <a:cubicBezTo>
                      <a:pt x="256" y="163"/>
                      <a:pt x="256" y="161"/>
                      <a:pt x="256" y="161"/>
                    </a:cubicBezTo>
                    <a:cubicBezTo>
                      <a:pt x="256" y="161"/>
                      <a:pt x="260" y="156"/>
                      <a:pt x="261" y="154"/>
                    </a:cubicBezTo>
                    <a:cubicBezTo>
                      <a:pt x="263" y="152"/>
                      <a:pt x="260" y="149"/>
                      <a:pt x="261" y="148"/>
                    </a:cubicBezTo>
                    <a:cubicBezTo>
                      <a:pt x="263" y="147"/>
                      <a:pt x="264" y="143"/>
                      <a:pt x="261" y="142"/>
                    </a:cubicBezTo>
                    <a:cubicBezTo>
                      <a:pt x="258" y="142"/>
                      <a:pt x="255" y="141"/>
                      <a:pt x="257" y="139"/>
                    </a:cubicBezTo>
                    <a:cubicBezTo>
                      <a:pt x="258" y="138"/>
                      <a:pt x="256" y="136"/>
                      <a:pt x="257" y="131"/>
                    </a:cubicBezTo>
                    <a:cubicBezTo>
                      <a:pt x="257" y="126"/>
                      <a:pt x="262" y="125"/>
                      <a:pt x="262" y="125"/>
                    </a:cubicBezTo>
                    <a:cubicBezTo>
                      <a:pt x="262" y="125"/>
                      <a:pt x="261" y="123"/>
                      <a:pt x="268" y="118"/>
                    </a:cubicBezTo>
                    <a:cubicBezTo>
                      <a:pt x="275" y="113"/>
                      <a:pt x="272" y="107"/>
                      <a:pt x="275" y="106"/>
                    </a:cubicBezTo>
                    <a:cubicBezTo>
                      <a:pt x="279" y="105"/>
                      <a:pt x="278" y="100"/>
                      <a:pt x="282" y="98"/>
                    </a:cubicBezTo>
                    <a:cubicBezTo>
                      <a:pt x="285" y="95"/>
                      <a:pt x="283" y="91"/>
                      <a:pt x="287" y="89"/>
                    </a:cubicBezTo>
                    <a:cubicBezTo>
                      <a:pt x="291" y="88"/>
                      <a:pt x="290" y="85"/>
                      <a:pt x="292" y="82"/>
                    </a:cubicBezTo>
                    <a:cubicBezTo>
                      <a:pt x="293" y="80"/>
                      <a:pt x="291" y="80"/>
                      <a:pt x="288" y="74"/>
                    </a:cubicBezTo>
                    <a:cubicBezTo>
                      <a:pt x="285" y="70"/>
                      <a:pt x="282" y="66"/>
                      <a:pt x="282" y="62"/>
                    </a:cubicBezTo>
                    <a:cubicBezTo>
                      <a:pt x="265" y="59"/>
                      <a:pt x="217" y="49"/>
                      <a:pt x="217" y="49"/>
                    </a:cubicBezTo>
                    <a:cubicBezTo>
                      <a:pt x="217" y="49"/>
                      <a:pt x="215" y="50"/>
                      <a:pt x="212" y="50"/>
                    </a:cubicBezTo>
                    <a:cubicBezTo>
                      <a:pt x="210" y="50"/>
                      <a:pt x="204" y="49"/>
                      <a:pt x="204" y="49"/>
                    </a:cubicBezTo>
                    <a:cubicBezTo>
                      <a:pt x="204" y="49"/>
                      <a:pt x="197" y="48"/>
                      <a:pt x="196" y="50"/>
                    </a:cubicBezTo>
                    <a:cubicBezTo>
                      <a:pt x="195" y="52"/>
                      <a:pt x="191" y="50"/>
                      <a:pt x="191" y="50"/>
                    </a:cubicBezTo>
                    <a:cubicBezTo>
                      <a:pt x="191" y="50"/>
                      <a:pt x="183" y="49"/>
                      <a:pt x="181" y="50"/>
                    </a:cubicBezTo>
                    <a:cubicBezTo>
                      <a:pt x="179" y="50"/>
                      <a:pt x="173" y="52"/>
                      <a:pt x="170" y="52"/>
                    </a:cubicBezTo>
                    <a:cubicBezTo>
                      <a:pt x="168" y="52"/>
                      <a:pt x="166" y="49"/>
                      <a:pt x="164" y="47"/>
                    </a:cubicBezTo>
                    <a:cubicBezTo>
                      <a:pt x="163" y="46"/>
                      <a:pt x="160" y="48"/>
                      <a:pt x="158" y="49"/>
                    </a:cubicBezTo>
                    <a:cubicBezTo>
                      <a:pt x="155" y="50"/>
                      <a:pt x="155" y="49"/>
                      <a:pt x="152" y="48"/>
                    </a:cubicBezTo>
                    <a:cubicBezTo>
                      <a:pt x="149" y="47"/>
                      <a:pt x="144" y="47"/>
                      <a:pt x="144" y="47"/>
                    </a:cubicBezTo>
                    <a:cubicBezTo>
                      <a:pt x="144" y="47"/>
                      <a:pt x="144" y="44"/>
                      <a:pt x="142" y="44"/>
                    </a:cubicBezTo>
                    <a:cubicBezTo>
                      <a:pt x="140" y="44"/>
                      <a:pt x="136" y="42"/>
                      <a:pt x="134" y="41"/>
                    </a:cubicBezTo>
                    <a:cubicBezTo>
                      <a:pt x="132" y="41"/>
                      <a:pt x="128" y="39"/>
                      <a:pt x="125" y="39"/>
                    </a:cubicBezTo>
                    <a:cubicBezTo>
                      <a:pt x="122" y="39"/>
                      <a:pt x="122" y="40"/>
                      <a:pt x="121" y="42"/>
                    </a:cubicBezTo>
                    <a:cubicBezTo>
                      <a:pt x="120" y="43"/>
                      <a:pt x="111" y="42"/>
                      <a:pt x="108" y="42"/>
                    </a:cubicBezTo>
                    <a:cubicBezTo>
                      <a:pt x="105" y="42"/>
                      <a:pt x="104" y="39"/>
                      <a:pt x="101" y="38"/>
                    </a:cubicBezTo>
                    <a:cubicBezTo>
                      <a:pt x="98" y="37"/>
                      <a:pt x="95" y="35"/>
                      <a:pt x="96" y="32"/>
                    </a:cubicBezTo>
                    <a:cubicBezTo>
                      <a:pt x="97" y="30"/>
                      <a:pt x="98" y="23"/>
                      <a:pt x="98" y="18"/>
                    </a:cubicBezTo>
                    <a:cubicBezTo>
                      <a:pt x="98" y="14"/>
                      <a:pt x="96" y="15"/>
                      <a:pt x="93" y="11"/>
                    </a:cubicBezTo>
                    <a:cubicBezTo>
                      <a:pt x="92" y="9"/>
                      <a:pt x="91" y="8"/>
                      <a:pt x="89" y="7"/>
                    </a:cubicBezTo>
                    <a:cubicBezTo>
                      <a:pt x="89" y="7"/>
                      <a:pt x="89" y="8"/>
                      <a:pt x="89" y="8"/>
                    </a:cubicBezTo>
                    <a:cubicBezTo>
                      <a:pt x="89" y="8"/>
                      <a:pt x="87" y="7"/>
                      <a:pt x="85" y="7"/>
                    </a:cubicBezTo>
                    <a:cubicBezTo>
                      <a:pt x="84" y="7"/>
                      <a:pt x="83" y="5"/>
                      <a:pt x="81" y="4"/>
                    </a:cubicBezTo>
                    <a:cubicBezTo>
                      <a:pt x="79" y="2"/>
                      <a:pt x="75" y="2"/>
                      <a:pt x="74" y="2"/>
                    </a:cubicBezTo>
                    <a:cubicBezTo>
                      <a:pt x="72" y="2"/>
                      <a:pt x="70" y="2"/>
                      <a:pt x="70" y="2"/>
                    </a:cubicBezTo>
                    <a:cubicBezTo>
                      <a:pt x="69" y="1"/>
                      <a:pt x="65" y="0"/>
                      <a:pt x="65" y="0"/>
                    </a:cubicBezTo>
                    <a:cubicBezTo>
                      <a:pt x="65" y="8"/>
                      <a:pt x="65" y="8"/>
                      <a:pt x="65" y="8"/>
                    </a:cubicBezTo>
                    <a:cubicBezTo>
                      <a:pt x="62" y="10"/>
                      <a:pt x="62" y="10"/>
                      <a:pt x="62" y="10"/>
                    </a:cubicBezTo>
                    <a:cubicBezTo>
                      <a:pt x="62" y="13"/>
                      <a:pt x="62" y="13"/>
                      <a:pt x="62" y="13"/>
                    </a:cubicBezTo>
                    <a:cubicBezTo>
                      <a:pt x="60" y="15"/>
                      <a:pt x="60" y="15"/>
                      <a:pt x="60" y="15"/>
                    </a:cubicBezTo>
                    <a:cubicBezTo>
                      <a:pt x="60" y="19"/>
                      <a:pt x="60" y="19"/>
                      <a:pt x="60" y="19"/>
                    </a:cubicBezTo>
                    <a:cubicBezTo>
                      <a:pt x="61" y="23"/>
                      <a:pt x="61" y="23"/>
                      <a:pt x="61" y="23"/>
                    </a:cubicBezTo>
                    <a:cubicBezTo>
                      <a:pt x="59" y="25"/>
                      <a:pt x="59" y="25"/>
                      <a:pt x="59" y="25"/>
                    </a:cubicBezTo>
                    <a:cubicBezTo>
                      <a:pt x="58" y="27"/>
                      <a:pt x="58" y="27"/>
                      <a:pt x="58" y="27"/>
                    </a:cubicBezTo>
                    <a:cubicBezTo>
                      <a:pt x="60" y="30"/>
                      <a:pt x="60" y="30"/>
                      <a:pt x="60" y="30"/>
                    </a:cubicBezTo>
                    <a:cubicBezTo>
                      <a:pt x="57" y="30"/>
                      <a:pt x="57" y="30"/>
                      <a:pt x="57" y="30"/>
                    </a:cubicBezTo>
                    <a:cubicBezTo>
                      <a:pt x="55" y="34"/>
                      <a:pt x="55" y="34"/>
                      <a:pt x="55" y="34"/>
                    </a:cubicBezTo>
                    <a:cubicBezTo>
                      <a:pt x="54" y="40"/>
                      <a:pt x="54" y="40"/>
                      <a:pt x="54" y="40"/>
                    </a:cubicBezTo>
                    <a:cubicBezTo>
                      <a:pt x="52" y="45"/>
                      <a:pt x="52" y="45"/>
                      <a:pt x="52" y="45"/>
                    </a:cubicBezTo>
                    <a:cubicBezTo>
                      <a:pt x="49" y="48"/>
                      <a:pt x="49" y="48"/>
                      <a:pt x="49" y="48"/>
                    </a:cubicBezTo>
                    <a:cubicBezTo>
                      <a:pt x="49" y="52"/>
                      <a:pt x="49" y="52"/>
                      <a:pt x="49" y="52"/>
                    </a:cubicBezTo>
                    <a:cubicBezTo>
                      <a:pt x="46" y="56"/>
                      <a:pt x="46" y="56"/>
                      <a:pt x="46" y="56"/>
                    </a:cubicBezTo>
                    <a:cubicBezTo>
                      <a:pt x="44" y="61"/>
                      <a:pt x="44" y="61"/>
                      <a:pt x="44" y="61"/>
                    </a:cubicBezTo>
                    <a:cubicBezTo>
                      <a:pt x="42" y="66"/>
                      <a:pt x="42" y="66"/>
                      <a:pt x="42" y="66"/>
                    </a:cubicBezTo>
                    <a:cubicBezTo>
                      <a:pt x="41" y="70"/>
                      <a:pt x="41" y="70"/>
                      <a:pt x="41" y="70"/>
                    </a:cubicBezTo>
                    <a:cubicBezTo>
                      <a:pt x="41" y="77"/>
                      <a:pt x="41" y="77"/>
                      <a:pt x="41" y="77"/>
                    </a:cubicBezTo>
                    <a:cubicBezTo>
                      <a:pt x="38" y="78"/>
                      <a:pt x="38" y="78"/>
                      <a:pt x="38" y="78"/>
                    </a:cubicBezTo>
                    <a:cubicBezTo>
                      <a:pt x="36" y="82"/>
                      <a:pt x="36" y="82"/>
                      <a:pt x="36" y="82"/>
                    </a:cubicBezTo>
                    <a:cubicBezTo>
                      <a:pt x="33" y="92"/>
                      <a:pt x="33" y="92"/>
                      <a:pt x="33" y="92"/>
                    </a:cubicBezTo>
                    <a:cubicBezTo>
                      <a:pt x="31" y="97"/>
                      <a:pt x="31" y="97"/>
                      <a:pt x="31" y="97"/>
                    </a:cubicBezTo>
                    <a:cubicBezTo>
                      <a:pt x="31" y="97"/>
                      <a:pt x="27" y="104"/>
                      <a:pt x="27" y="105"/>
                    </a:cubicBezTo>
                    <a:cubicBezTo>
                      <a:pt x="27" y="107"/>
                      <a:pt x="32" y="107"/>
                      <a:pt x="32" y="107"/>
                    </a:cubicBezTo>
                    <a:cubicBezTo>
                      <a:pt x="32" y="107"/>
                      <a:pt x="29" y="108"/>
                      <a:pt x="28" y="108"/>
                    </a:cubicBezTo>
                    <a:cubicBezTo>
                      <a:pt x="26" y="108"/>
                      <a:pt x="24" y="112"/>
                      <a:pt x="23" y="113"/>
                    </a:cubicBezTo>
                    <a:cubicBezTo>
                      <a:pt x="22" y="114"/>
                      <a:pt x="20" y="117"/>
                      <a:pt x="20" y="119"/>
                    </a:cubicBezTo>
                    <a:cubicBezTo>
                      <a:pt x="20" y="120"/>
                      <a:pt x="23" y="121"/>
                      <a:pt x="23" y="121"/>
                    </a:cubicBezTo>
                    <a:cubicBezTo>
                      <a:pt x="21" y="121"/>
                      <a:pt x="17" y="122"/>
                      <a:pt x="15" y="122"/>
                    </a:cubicBezTo>
                    <a:cubicBezTo>
                      <a:pt x="13" y="123"/>
                      <a:pt x="12" y="128"/>
                      <a:pt x="12" y="130"/>
                    </a:cubicBezTo>
                    <a:cubicBezTo>
                      <a:pt x="11" y="133"/>
                      <a:pt x="5" y="140"/>
                      <a:pt x="5" y="140"/>
                    </a:cubicBezTo>
                    <a:cubicBezTo>
                      <a:pt x="5" y="140"/>
                      <a:pt x="5" y="146"/>
                      <a:pt x="5" y="148"/>
                    </a:cubicBezTo>
                    <a:cubicBezTo>
                      <a:pt x="5" y="150"/>
                      <a:pt x="6" y="151"/>
                      <a:pt x="6" y="152"/>
                    </a:cubicBezTo>
                    <a:cubicBezTo>
                      <a:pt x="7" y="154"/>
                      <a:pt x="5" y="156"/>
                      <a:pt x="3" y="158"/>
                    </a:cubicBezTo>
                    <a:cubicBezTo>
                      <a:pt x="1" y="160"/>
                      <a:pt x="0" y="165"/>
                      <a:pt x="0" y="165"/>
                    </a:cubicBezTo>
                    <a:cubicBezTo>
                      <a:pt x="0" y="165"/>
                      <a:pt x="0" y="174"/>
                      <a:pt x="0" y="176"/>
                    </a:cubicBezTo>
                    <a:cubicBezTo>
                      <a:pt x="0" y="178"/>
                      <a:pt x="2" y="179"/>
                      <a:pt x="3" y="181"/>
                    </a:cubicBezTo>
                    <a:cubicBezTo>
                      <a:pt x="3" y="181"/>
                      <a:pt x="4" y="182"/>
                      <a:pt x="4" y="182"/>
                    </a:cubicBezTo>
                    <a:cubicBezTo>
                      <a:pt x="22" y="187"/>
                      <a:pt x="72" y="202"/>
                      <a:pt x="142" y="219"/>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12" name="Freeform 30">
                <a:extLst>
                  <a:ext uri="{FF2B5EF4-FFF2-40B4-BE49-F238E27FC236}">
                    <a16:creationId xmlns:a16="http://schemas.microsoft.com/office/drawing/2014/main" id="{8F7DD498-2DFD-4048-B60A-6F11584DB0AC}"/>
                  </a:ext>
                </a:extLst>
              </p:cNvPr>
              <p:cNvSpPr>
                <a:spLocks/>
              </p:cNvSpPr>
              <p:nvPr/>
            </p:nvSpPr>
            <p:spPr bwMode="auto">
              <a:xfrm>
                <a:off x="8247408" y="3736877"/>
                <a:ext cx="773201" cy="396927"/>
              </a:xfrm>
              <a:custGeom>
                <a:avLst/>
                <a:gdLst>
                  <a:gd name="T0" fmla="*/ 2 w 315"/>
                  <a:gd name="T1" fmla="*/ 0 h 161"/>
                  <a:gd name="T2" fmla="*/ 19 w 315"/>
                  <a:gd name="T3" fmla="*/ 25 h 161"/>
                  <a:gd name="T4" fmla="*/ 110 w 315"/>
                  <a:gd name="T5" fmla="*/ 34 h 161"/>
                  <a:gd name="T6" fmla="*/ 115 w 315"/>
                  <a:gd name="T7" fmla="*/ 123 h 161"/>
                  <a:gd name="T8" fmla="*/ 128 w 315"/>
                  <a:gd name="T9" fmla="*/ 126 h 161"/>
                  <a:gd name="T10" fmla="*/ 135 w 315"/>
                  <a:gd name="T11" fmla="*/ 127 h 161"/>
                  <a:gd name="T12" fmla="*/ 145 w 315"/>
                  <a:gd name="T13" fmla="*/ 135 h 161"/>
                  <a:gd name="T14" fmla="*/ 161 w 315"/>
                  <a:gd name="T15" fmla="*/ 139 h 161"/>
                  <a:gd name="T16" fmla="*/ 169 w 315"/>
                  <a:gd name="T17" fmla="*/ 138 h 161"/>
                  <a:gd name="T18" fmla="*/ 180 w 315"/>
                  <a:gd name="T19" fmla="*/ 144 h 161"/>
                  <a:gd name="T20" fmla="*/ 184 w 315"/>
                  <a:gd name="T21" fmla="*/ 152 h 161"/>
                  <a:gd name="T22" fmla="*/ 198 w 315"/>
                  <a:gd name="T23" fmla="*/ 148 h 161"/>
                  <a:gd name="T24" fmla="*/ 212 w 315"/>
                  <a:gd name="T25" fmla="*/ 152 h 161"/>
                  <a:gd name="T26" fmla="*/ 217 w 315"/>
                  <a:gd name="T27" fmla="*/ 154 h 161"/>
                  <a:gd name="T28" fmla="*/ 224 w 315"/>
                  <a:gd name="T29" fmla="*/ 150 h 161"/>
                  <a:gd name="T30" fmla="*/ 229 w 315"/>
                  <a:gd name="T31" fmla="*/ 153 h 161"/>
                  <a:gd name="T32" fmla="*/ 235 w 315"/>
                  <a:gd name="T33" fmla="*/ 153 h 161"/>
                  <a:gd name="T34" fmla="*/ 242 w 315"/>
                  <a:gd name="T35" fmla="*/ 157 h 161"/>
                  <a:gd name="T36" fmla="*/ 247 w 315"/>
                  <a:gd name="T37" fmla="*/ 158 h 161"/>
                  <a:gd name="T38" fmla="*/ 253 w 315"/>
                  <a:gd name="T39" fmla="*/ 153 h 161"/>
                  <a:gd name="T40" fmla="*/ 259 w 315"/>
                  <a:gd name="T41" fmla="*/ 151 h 161"/>
                  <a:gd name="T42" fmla="*/ 266 w 315"/>
                  <a:gd name="T43" fmla="*/ 152 h 161"/>
                  <a:gd name="T44" fmla="*/ 273 w 315"/>
                  <a:gd name="T45" fmla="*/ 148 h 161"/>
                  <a:gd name="T46" fmla="*/ 278 w 315"/>
                  <a:gd name="T47" fmla="*/ 152 h 161"/>
                  <a:gd name="T48" fmla="*/ 285 w 315"/>
                  <a:gd name="T49" fmla="*/ 148 h 161"/>
                  <a:gd name="T50" fmla="*/ 295 w 315"/>
                  <a:gd name="T51" fmla="*/ 152 h 161"/>
                  <a:gd name="T52" fmla="*/ 308 w 315"/>
                  <a:gd name="T53" fmla="*/ 160 h 161"/>
                  <a:gd name="T54" fmla="*/ 315 w 315"/>
                  <a:gd name="T55" fmla="*/ 161 h 161"/>
                  <a:gd name="T56" fmla="*/ 311 w 315"/>
                  <a:gd name="T57" fmla="*/ 61 h 161"/>
                  <a:gd name="T58" fmla="*/ 307 w 315"/>
                  <a:gd name="T59" fmla="*/ 30 h 161"/>
                  <a:gd name="T60" fmla="*/ 307 w 315"/>
                  <a:gd name="T61" fmla="*/ 26 h 161"/>
                  <a:gd name="T62" fmla="*/ 37 w 315"/>
                  <a:gd name="T63"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5" h="161">
                    <a:moveTo>
                      <a:pt x="37" y="3"/>
                    </a:moveTo>
                    <a:cubicBezTo>
                      <a:pt x="25" y="2"/>
                      <a:pt x="13" y="1"/>
                      <a:pt x="2" y="0"/>
                    </a:cubicBezTo>
                    <a:cubicBezTo>
                      <a:pt x="0" y="24"/>
                      <a:pt x="0" y="24"/>
                      <a:pt x="0" y="24"/>
                    </a:cubicBezTo>
                    <a:cubicBezTo>
                      <a:pt x="3" y="23"/>
                      <a:pt x="10" y="24"/>
                      <a:pt x="19" y="25"/>
                    </a:cubicBezTo>
                    <a:cubicBezTo>
                      <a:pt x="33" y="25"/>
                      <a:pt x="103" y="28"/>
                      <a:pt x="105" y="28"/>
                    </a:cubicBezTo>
                    <a:cubicBezTo>
                      <a:pt x="107" y="28"/>
                      <a:pt x="109" y="31"/>
                      <a:pt x="110" y="34"/>
                    </a:cubicBezTo>
                    <a:cubicBezTo>
                      <a:pt x="110" y="36"/>
                      <a:pt x="107" y="116"/>
                      <a:pt x="107" y="116"/>
                    </a:cubicBezTo>
                    <a:cubicBezTo>
                      <a:pt x="107" y="116"/>
                      <a:pt x="114" y="120"/>
                      <a:pt x="115" y="123"/>
                    </a:cubicBezTo>
                    <a:cubicBezTo>
                      <a:pt x="117" y="125"/>
                      <a:pt x="119" y="128"/>
                      <a:pt x="122" y="126"/>
                    </a:cubicBezTo>
                    <a:cubicBezTo>
                      <a:pt x="125" y="125"/>
                      <a:pt x="126" y="126"/>
                      <a:pt x="128" y="126"/>
                    </a:cubicBezTo>
                    <a:cubicBezTo>
                      <a:pt x="130" y="126"/>
                      <a:pt x="133" y="123"/>
                      <a:pt x="133" y="123"/>
                    </a:cubicBezTo>
                    <a:cubicBezTo>
                      <a:pt x="133" y="123"/>
                      <a:pt x="133" y="126"/>
                      <a:pt x="135" y="127"/>
                    </a:cubicBezTo>
                    <a:cubicBezTo>
                      <a:pt x="137" y="129"/>
                      <a:pt x="135" y="134"/>
                      <a:pt x="137" y="135"/>
                    </a:cubicBezTo>
                    <a:cubicBezTo>
                      <a:pt x="138" y="136"/>
                      <a:pt x="145" y="135"/>
                      <a:pt x="145" y="135"/>
                    </a:cubicBezTo>
                    <a:cubicBezTo>
                      <a:pt x="145" y="135"/>
                      <a:pt x="149" y="138"/>
                      <a:pt x="152" y="138"/>
                    </a:cubicBezTo>
                    <a:cubicBezTo>
                      <a:pt x="155" y="138"/>
                      <a:pt x="161" y="139"/>
                      <a:pt x="161" y="139"/>
                    </a:cubicBezTo>
                    <a:cubicBezTo>
                      <a:pt x="161" y="139"/>
                      <a:pt x="161" y="142"/>
                      <a:pt x="163" y="142"/>
                    </a:cubicBezTo>
                    <a:cubicBezTo>
                      <a:pt x="166" y="142"/>
                      <a:pt x="168" y="139"/>
                      <a:pt x="169" y="138"/>
                    </a:cubicBezTo>
                    <a:cubicBezTo>
                      <a:pt x="171" y="138"/>
                      <a:pt x="177" y="138"/>
                      <a:pt x="178" y="140"/>
                    </a:cubicBezTo>
                    <a:cubicBezTo>
                      <a:pt x="179" y="142"/>
                      <a:pt x="180" y="144"/>
                      <a:pt x="180" y="144"/>
                    </a:cubicBezTo>
                    <a:cubicBezTo>
                      <a:pt x="184" y="147"/>
                      <a:pt x="184" y="147"/>
                      <a:pt x="184" y="147"/>
                    </a:cubicBezTo>
                    <a:cubicBezTo>
                      <a:pt x="184" y="147"/>
                      <a:pt x="183" y="151"/>
                      <a:pt x="184" y="152"/>
                    </a:cubicBezTo>
                    <a:cubicBezTo>
                      <a:pt x="186" y="152"/>
                      <a:pt x="191" y="151"/>
                      <a:pt x="192" y="149"/>
                    </a:cubicBezTo>
                    <a:cubicBezTo>
                      <a:pt x="193" y="146"/>
                      <a:pt x="197" y="145"/>
                      <a:pt x="198" y="148"/>
                    </a:cubicBezTo>
                    <a:cubicBezTo>
                      <a:pt x="199" y="150"/>
                      <a:pt x="202" y="151"/>
                      <a:pt x="204" y="153"/>
                    </a:cubicBezTo>
                    <a:cubicBezTo>
                      <a:pt x="205" y="155"/>
                      <a:pt x="210" y="152"/>
                      <a:pt x="212" y="152"/>
                    </a:cubicBezTo>
                    <a:cubicBezTo>
                      <a:pt x="213" y="152"/>
                      <a:pt x="211" y="155"/>
                      <a:pt x="213" y="157"/>
                    </a:cubicBezTo>
                    <a:cubicBezTo>
                      <a:pt x="215" y="160"/>
                      <a:pt x="216" y="156"/>
                      <a:pt x="217" y="154"/>
                    </a:cubicBezTo>
                    <a:cubicBezTo>
                      <a:pt x="217" y="153"/>
                      <a:pt x="219" y="151"/>
                      <a:pt x="220" y="150"/>
                    </a:cubicBezTo>
                    <a:cubicBezTo>
                      <a:pt x="221" y="149"/>
                      <a:pt x="222" y="148"/>
                      <a:pt x="224" y="150"/>
                    </a:cubicBezTo>
                    <a:cubicBezTo>
                      <a:pt x="225" y="151"/>
                      <a:pt x="226" y="152"/>
                      <a:pt x="227" y="152"/>
                    </a:cubicBezTo>
                    <a:cubicBezTo>
                      <a:pt x="228" y="152"/>
                      <a:pt x="228" y="154"/>
                      <a:pt x="229" y="153"/>
                    </a:cubicBezTo>
                    <a:cubicBezTo>
                      <a:pt x="230" y="152"/>
                      <a:pt x="231" y="151"/>
                      <a:pt x="232" y="151"/>
                    </a:cubicBezTo>
                    <a:cubicBezTo>
                      <a:pt x="233" y="151"/>
                      <a:pt x="234" y="152"/>
                      <a:pt x="235" y="153"/>
                    </a:cubicBezTo>
                    <a:cubicBezTo>
                      <a:pt x="236" y="154"/>
                      <a:pt x="239" y="156"/>
                      <a:pt x="240" y="156"/>
                    </a:cubicBezTo>
                    <a:cubicBezTo>
                      <a:pt x="240" y="156"/>
                      <a:pt x="242" y="156"/>
                      <a:pt x="242" y="157"/>
                    </a:cubicBezTo>
                    <a:cubicBezTo>
                      <a:pt x="243" y="158"/>
                      <a:pt x="245" y="159"/>
                      <a:pt x="245" y="159"/>
                    </a:cubicBezTo>
                    <a:cubicBezTo>
                      <a:pt x="245" y="159"/>
                      <a:pt x="246" y="159"/>
                      <a:pt x="247" y="158"/>
                    </a:cubicBezTo>
                    <a:cubicBezTo>
                      <a:pt x="248" y="157"/>
                      <a:pt x="249" y="157"/>
                      <a:pt x="251" y="156"/>
                    </a:cubicBezTo>
                    <a:cubicBezTo>
                      <a:pt x="252" y="156"/>
                      <a:pt x="253" y="154"/>
                      <a:pt x="253" y="153"/>
                    </a:cubicBezTo>
                    <a:cubicBezTo>
                      <a:pt x="254" y="153"/>
                      <a:pt x="256" y="153"/>
                      <a:pt x="257" y="153"/>
                    </a:cubicBezTo>
                    <a:cubicBezTo>
                      <a:pt x="258" y="152"/>
                      <a:pt x="259" y="151"/>
                      <a:pt x="259" y="151"/>
                    </a:cubicBezTo>
                    <a:cubicBezTo>
                      <a:pt x="260" y="151"/>
                      <a:pt x="261" y="152"/>
                      <a:pt x="262" y="152"/>
                    </a:cubicBezTo>
                    <a:cubicBezTo>
                      <a:pt x="263" y="153"/>
                      <a:pt x="265" y="152"/>
                      <a:pt x="266" y="152"/>
                    </a:cubicBezTo>
                    <a:cubicBezTo>
                      <a:pt x="267" y="152"/>
                      <a:pt x="267" y="150"/>
                      <a:pt x="269" y="150"/>
                    </a:cubicBezTo>
                    <a:cubicBezTo>
                      <a:pt x="270" y="150"/>
                      <a:pt x="272" y="148"/>
                      <a:pt x="273" y="148"/>
                    </a:cubicBezTo>
                    <a:cubicBezTo>
                      <a:pt x="274" y="148"/>
                      <a:pt x="275" y="150"/>
                      <a:pt x="276" y="150"/>
                    </a:cubicBezTo>
                    <a:cubicBezTo>
                      <a:pt x="277" y="150"/>
                      <a:pt x="277" y="152"/>
                      <a:pt x="278" y="152"/>
                    </a:cubicBezTo>
                    <a:cubicBezTo>
                      <a:pt x="279" y="152"/>
                      <a:pt x="282" y="152"/>
                      <a:pt x="282" y="151"/>
                    </a:cubicBezTo>
                    <a:cubicBezTo>
                      <a:pt x="283" y="150"/>
                      <a:pt x="285" y="149"/>
                      <a:pt x="285" y="148"/>
                    </a:cubicBezTo>
                    <a:cubicBezTo>
                      <a:pt x="285" y="148"/>
                      <a:pt x="288" y="147"/>
                      <a:pt x="289" y="148"/>
                    </a:cubicBezTo>
                    <a:cubicBezTo>
                      <a:pt x="290" y="149"/>
                      <a:pt x="294" y="152"/>
                      <a:pt x="295" y="152"/>
                    </a:cubicBezTo>
                    <a:cubicBezTo>
                      <a:pt x="296" y="152"/>
                      <a:pt x="300" y="156"/>
                      <a:pt x="302" y="157"/>
                    </a:cubicBezTo>
                    <a:cubicBezTo>
                      <a:pt x="305" y="158"/>
                      <a:pt x="307" y="160"/>
                      <a:pt x="308" y="160"/>
                    </a:cubicBezTo>
                    <a:cubicBezTo>
                      <a:pt x="310" y="160"/>
                      <a:pt x="313" y="160"/>
                      <a:pt x="314" y="161"/>
                    </a:cubicBezTo>
                    <a:cubicBezTo>
                      <a:pt x="314" y="161"/>
                      <a:pt x="314" y="161"/>
                      <a:pt x="315" y="161"/>
                    </a:cubicBezTo>
                    <a:cubicBezTo>
                      <a:pt x="315" y="145"/>
                      <a:pt x="315" y="92"/>
                      <a:pt x="314" y="86"/>
                    </a:cubicBezTo>
                    <a:cubicBezTo>
                      <a:pt x="314" y="79"/>
                      <a:pt x="311" y="61"/>
                      <a:pt x="311" y="61"/>
                    </a:cubicBezTo>
                    <a:cubicBezTo>
                      <a:pt x="311" y="61"/>
                      <a:pt x="310" y="49"/>
                      <a:pt x="309" y="45"/>
                    </a:cubicBezTo>
                    <a:cubicBezTo>
                      <a:pt x="308" y="42"/>
                      <a:pt x="307" y="35"/>
                      <a:pt x="307" y="30"/>
                    </a:cubicBezTo>
                    <a:cubicBezTo>
                      <a:pt x="307" y="30"/>
                      <a:pt x="307" y="30"/>
                      <a:pt x="307" y="30"/>
                    </a:cubicBezTo>
                    <a:cubicBezTo>
                      <a:pt x="307" y="28"/>
                      <a:pt x="307" y="27"/>
                      <a:pt x="307" y="26"/>
                    </a:cubicBezTo>
                    <a:cubicBezTo>
                      <a:pt x="307" y="24"/>
                      <a:pt x="306" y="17"/>
                      <a:pt x="306" y="7"/>
                    </a:cubicBezTo>
                    <a:cubicBezTo>
                      <a:pt x="213" y="9"/>
                      <a:pt x="121" y="7"/>
                      <a:pt x="37" y="3"/>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13" name="Freeform 31">
                <a:extLst>
                  <a:ext uri="{FF2B5EF4-FFF2-40B4-BE49-F238E27FC236}">
                    <a16:creationId xmlns:a16="http://schemas.microsoft.com/office/drawing/2014/main" id="{4E216A68-16C7-4CA5-A603-C866830A9BFF}"/>
                  </a:ext>
                </a:extLst>
              </p:cNvPr>
              <p:cNvSpPr>
                <a:spLocks/>
              </p:cNvSpPr>
              <p:nvPr/>
            </p:nvSpPr>
            <p:spPr bwMode="auto">
              <a:xfrm>
                <a:off x="9801544" y="3070605"/>
                <a:ext cx="380158" cy="431722"/>
              </a:xfrm>
              <a:custGeom>
                <a:avLst/>
                <a:gdLst>
                  <a:gd name="T0" fmla="*/ 135 w 155"/>
                  <a:gd name="T1" fmla="*/ 3 h 175"/>
                  <a:gd name="T2" fmla="*/ 123 w 155"/>
                  <a:gd name="T3" fmla="*/ 11 h 175"/>
                  <a:gd name="T4" fmla="*/ 113 w 155"/>
                  <a:gd name="T5" fmla="*/ 18 h 175"/>
                  <a:gd name="T6" fmla="*/ 106 w 155"/>
                  <a:gd name="T7" fmla="*/ 28 h 175"/>
                  <a:gd name="T8" fmla="*/ 95 w 155"/>
                  <a:gd name="T9" fmla="*/ 29 h 175"/>
                  <a:gd name="T10" fmla="*/ 84 w 155"/>
                  <a:gd name="T11" fmla="*/ 36 h 175"/>
                  <a:gd name="T12" fmla="*/ 77 w 155"/>
                  <a:gd name="T13" fmla="*/ 35 h 175"/>
                  <a:gd name="T14" fmla="*/ 70 w 155"/>
                  <a:gd name="T15" fmla="*/ 33 h 175"/>
                  <a:gd name="T16" fmla="*/ 68 w 155"/>
                  <a:gd name="T17" fmla="*/ 29 h 175"/>
                  <a:gd name="T18" fmla="*/ 66 w 155"/>
                  <a:gd name="T19" fmla="*/ 33 h 175"/>
                  <a:gd name="T20" fmla="*/ 60 w 155"/>
                  <a:gd name="T21" fmla="*/ 30 h 175"/>
                  <a:gd name="T22" fmla="*/ 52 w 155"/>
                  <a:gd name="T23" fmla="*/ 28 h 175"/>
                  <a:gd name="T24" fmla="*/ 46 w 155"/>
                  <a:gd name="T25" fmla="*/ 26 h 175"/>
                  <a:gd name="T26" fmla="*/ 46 w 155"/>
                  <a:gd name="T27" fmla="*/ 25 h 175"/>
                  <a:gd name="T28" fmla="*/ 0 w 155"/>
                  <a:gd name="T29" fmla="*/ 34 h 175"/>
                  <a:gd name="T30" fmla="*/ 2 w 155"/>
                  <a:gd name="T31" fmla="*/ 39 h 175"/>
                  <a:gd name="T32" fmla="*/ 16 w 155"/>
                  <a:gd name="T33" fmla="*/ 153 h 175"/>
                  <a:gd name="T34" fmla="*/ 26 w 155"/>
                  <a:gd name="T35" fmla="*/ 152 h 175"/>
                  <a:gd name="T36" fmla="*/ 34 w 155"/>
                  <a:gd name="T37" fmla="*/ 155 h 175"/>
                  <a:gd name="T38" fmla="*/ 39 w 155"/>
                  <a:gd name="T39" fmla="*/ 163 h 175"/>
                  <a:gd name="T40" fmla="*/ 47 w 155"/>
                  <a:gd name="T41" fmla="*/ 164 h 175"/>
                  <a:gd name="T42" fmla="*/ 55 w 155"/>
                  <a:gd name="T43" fmla="*/ 167 h 175"/>
                  <a:gd name="T44" fmla="*/ 62 w 155"/>
                  <a:gd name="T45" fmla="*/ 166 h 175"/>
                  <a:gd name="T46" fmla="*/ 69 w 155"/>
                  <a:gd name="T47" fmla="*/ 166 h 175"/>
                  <a:gd name="T48" fmla="*/ 76 w 155"/>
                  <a:gd name="T49" fmla="*/ 167 h 175"/>
                  <a:gd name="T50" fmla="*/ 82 w 155"/>
                  <a:gd name="T51" fmla="*/ 162 h 175"/>
                  <a:gd name="T52" fmla="*/ 86 w 155"/>
                  <a:gd name="T53" fmla="*/ 162 h 175"/>
                  <a:gd name="T54" fmla="*/ 91 w 155"/>
                  <a:gd name="T55" fmla="*/ 167 h 175"/>
                  <a:gd name="T56" fmla="*/ 99 w 155"/>
                  <a:gd name="T57" fmla="*/ 174 h 175"/>
                  <a:gd name="T58" fmla="*/ 100 w 155"/>
                  <a:gd name="T59" fmla="*/ 175 h 175"/>
                  <a:gd name="T60" fmla="*/ 100 w 155"/>
                  <a:gd name="T61" fmla="*/ 172 h 175"/>
                  <a:gd name="T62" fmla="*/ 100 w 155"/>
                  <a:gd name="T63" fmla="*/ 175 h 175"/>
                  <a:gd name="T64" fmla="*/ 103 w 155"/>
                  <a:gd name="T65" fmla="*/ 172 h 175"/>
                  <a:gd name="T66" fmla="*/ 108 w 155"/>
                  <a:gd name="T67" fmla="*/ 166 h 175"/>
                  <a:gd name="T68" fmla="*/ 112 w 155"/>
                  <a:gd name="T69" fmla="*/ 162 h 175"/>
                  <a:gd name="T70" fmla="*/ 109 w 155"/>
                  <a:gd name="T71" fmla="*/ 154 h 175"/>
                  <a:gd name="T72" fmla="*/ 113 w 155"/>
                  <a:gd name="T73" fmla="*/ 144 h 175"/>
                  <a:gd name="T74" fmla="*/ 118 w 155"/>
                  <a:gd name="T75" fmla="*/ 143 h 175"/>
                  <a:gd name="T76" fmla="*/ 120 w 155"/>
                  <a:gd name="T77" fmla="*/ 148 h 175"/>
                  <a:gd name="T78" fmla="*/ 122 w 155"/>
                  <a:gd name="T79" fmla="*/ 143 h 175"/>
                  <a:gd name="T80" fmla="*/ 120 w 155"/>
                  <a:gd name="T81" fmla="*/ 138 h 175"/>
                  <a:gd name="T82" fmla="*/ 123 w 155"/>
                  <a:gd name="T83" fmla="*/ 133 h 175"/>
                  <a:gd name="T84" fmla="*/ 126 w 155"/>
                  <a:gd name="T85" fmla="*/ 129 h 175"/>
                  <a:gd name="T86" fmla="*/ 129 w 155"/>
                  <a:gd name="T87" fmla="*/ 124 h 175"/>
                  <a:gd name="T88" fmla="*/ 135 w 155"/>
                  <a:gd name="T89" fmla="*/ 121 h 175"/>
                  <a:gd name="T90" fmla="*/ 140 w 155"/>
                  <a:gd name="T91" fmla="*/ 118 h 175"/>
                  <a:gd name="T92" fmla="*/ 149 w 155"/>
                  <a:gd name="T93" fmla="*/ 110 h 175"/>
                  <a:gd name="T94" fmla="*/ 150 w 155"/>
                  <a:gd name="T95" fmla="*/ 89 h 175"/>
                  <a:gd name="T96" fmla="*/ 153 w 155"/>
                  <a:gd name="T97" fmla="*/ 79 h 175"/>
                  <a:gd name="T98" fmla="*/ 152 w 155"/>
                  <a:gd name="T99" fmla="*/ 68 h 175"/>
                  <a:gd name="T100" fmla="*/ 151 w 155"/>
                  <a:gd name="T101" fmla="*/ 62 h 175"/>
                  <a:gd name="T102" fmla="*/ 153 w 155"/>
                  <a:gd name="T103" fmla="*/ 61 h 175"/>
                  <a:gd name="T104" fmla="*/ 142 w 155"/>
                  <a:gd name="T105" fmla="*/ 0 h 175"/>
                  <a:gd name="T106" fmla="*/ 135 w 155"/>
                  <a:gd name="T107" fmla="*/ 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5" h="175">
                    <a:moveTo>
                      <a:pt x="135" y="3"/>
                    </a:moveTo>
                    <a:cubicBezTo>
                      <a:pt x="133" y="5"/>
                      <a:pt x="125" y="9"/>
                      <a:pt x="123" y="11"/>
                    </a:cubicBezTo>
                    <a:cubicBezTo>
                      <a:pt x="121" y="12"/>
                      <a:pt x="114" y="17"/>
                      <a:pt x="113" y="18"/>
                    </a:cubicBezTo>
                    <a:cubicBezTo>
                      <a:pt x="112" y="19"/>
                      <a:pt x="108" y="26"/>
                      <a:pt x="106" y="28"/>
                    </a:cubicBezTo>
                    <a:cubicBezTo>
                      <a:pt x="104" y="29"/>
                      <a:pt x="98" y="28"/>
                      <a:pt x="95" y="29"/>
                    </a:cubicBezTo>
                    <a:cubicBezTo>
                      <a:pt x="92" y="29"/>
                      <a:pt x="86" y="34"/>
                      <a:pt x="84" y="36"/>
                    </a:cubicBezTo>
                    <a:cubicBezTo>
                      <a:pt x="82" y="38"/>
                      <a:pt x="77" y="35"/>
                      <a:pt x="77" y="35"/>
                    </a:cubicBezTo>
                    <a:cubicBezTo>
                      <a:pt x="70" y="33"/>
                      <a:pt x="70" y="33"/>
                      <a:pt x="70" y="33"/>
                    </a:cubicBezTo>
                    <a:cubicBezTo>
                      <a:pt x="70" y="33"/>
                      <a:pt x="69" y="30"/>
                      <a:pt x="68" y="29"/>
                    </a:cubicBezTo>
                    <a:cubicBezTo>
                      <a:pt x="67" y="28"/>
                      <a:pt x="67" y="33"/>
                      <a:pt x="66" y="33"/>
                    </a:cubicBezTo>
                    <a:cubicBezTo>
                      <a:pt x="64" y="33"/>
                      <a:pt x="62" y="31"/>
                      <a:pt x="60" y="30"/>
                    </a:cubicBezTo>
                    <a:cubicBezTo>
                      <a:pt x="58" y="28"/>
                      <a:pt x="54" y="28"/>
                      <a:pt x="52" y="28"/>
                    </a:cubicBezTo>
                    <a:cubicBezTo>
                      <a:pt x="51" y="28"/>
                      <a:pt x="46" y="26"/>
                      <a:pt x="46" y="26"/>
                    </a:cubicBezTo>
                    <a:cubicBezTo>
                      <a:pt x="46" y="26"/>
                      <a:pt x="46" y="26"/>
                      <a:pt x="46" y="25"/>
                    </a:cubicBezTo>
                    <a:cubicBezTo>
                      <a:pt x="0" y="34"/>
                      <a:pt x="0" y="34"/>
                      <a:pt x="0" y="34"/>
                    </a:cubicBezTo>
                    <a:cubicBezTo>
                      <a:pt x="1" y="35"/>
                      <a:pt x="2" y="37"/>
                      <a:pt x="2" y="39"/>
                    </a:cubicBezTo>
                    <a:cubicBezTo>
                      <a:pt x="2" y="44"/>
                      <a:pt x="14" y="133"/>
                      <a:pt x="16" y="153"/>
                    </a:cubicBezTo>
                    <a:cubicBezTo>
                      <a:pt x="19" y="152"/>
                      <a:pt x="24" y="152"/>
                      <a:pt x="26" y="152"/>
                    </a:cubicBezTo>
                    <a:cubicBezTo>
                      <a:pt x="27" y="152"/>
                      <a:pt x="32" y="153"/>
                      <a:pt x="34" y="155"/>
                    </a:cubicBezTo>
                    <a:cubicBezTo>
                      <a:pt x="37" y="157"/>
                      <a:pt x="37" y="163"/>
                      <a:pt x="39" y="163"/>
                    </a:cubicBezTo>
                    <a:cubicBezTo>
                      <a:pt x="41" y="163"/>
                      <a:pt x="47" y="164"/>
                      <a:pt x="47" y="164"/>
                    </a:cubicBezTo>
                    <a:cubicBezTo>
                      <a:pt x="47" y="164"/>
                      <a:pt x="53" y="165"/>
                      <a:pt x="55" y="167"/>
                    </a:cubicBezTo>
                    <a:cubicBezTo>
                      <a:pt x="58" y="169"/>
                      <a:pt x="61" y="167"/>
                      <a:pt x="62" y="166"/>
                    </a:cubicBezTo>
                    <a:cubicBezTo>
                      <a:pt x="63" y="164"/>
                      <a:pt x="66" y="164"/>
                      <a:pt x="69" y="166"/>
                    </a:cubicBezTo>
                    <a:cubicBezTo>
                      <a:pt x="72" y="168"/>
                      <a:pt x="74" y="169"/>
                      <a:pt x="76" y="167"/>
                    </a:cubicBezTo>
                    <a:cubicBezTo>
                      <a:pt x="77" y="166"/>
                      <a:pt x="80" y="162"/>
                      <a:pt x="82" y="162"/>
                    </a:cubicBezTo>
                    <a:cubicBezTo>
                      <a:pt x="84" y="161"/>
                      <a:pt x="86" y="159"/>
                      <a:pt x="86" y="162"/>
                    </a:cubicBezTo>
                    <a:cubicBezTo>
                      <a:pt x="87" y="165"/>
                      <a:pt x="90" y="167"/>
                      <a:pt x="91" y="167"/>
                    </a:cubicBezTo>
                    <a:cubicBezTo>
                      <a:pt x="93" y="167"/>
                      <a:pt x="98" y="172"/>
                      <a:pt x="99" y="174"/>
                    </a:cubicBezTo>
                    <a:cubicBezTo>
                      <a:pt x="99" y="175"/>
                      <a:pt x="100" y="175"/>
                      <a:pt x="100" y="175"/>
                    </a:cubicBezTo>
                    <a:cubicBezTo>
                      <a:pt x="100" y="173"/>
                      <a:pt x="100" y="172"/>
                      <a:pt x="100" y="172"/>
                    </a:cubicBezTo>
                    <a:cubicBezTo>
                      <a:pt x="100" y="172"/>
                      <a:pt x="100" y="173"/>
                      <a:pt x="100" y="175"/>
                    </a:cubicBezTo>
                    <a:cubicBezTo>
                      <a:pt x="101" y="174"/>
                      <a:pt x="102" y="173"/>
                      <a:pt x="103" y="172"/>
                    </a:cubicBezTo>
                    <a:cubicBezTo>
                      <a:pt x="106" y="171"/>
                      <a:pt x="108" y="169"/>
                      <a:pt x="108" y="166"/>
                    </a:cubicBezTo>
                    <a:cubicBezTo>
                      <a:pt x="109" y="163"/>
                      <a:pt x="112" y="162"/>
                      <a:pt x="112" y="162"/>
                    </a:cubicBezTo>
                    <a:cubicBezTo>
                      <a:pt x="112" y="162"/>
                      <a:pt x="109" y="158"/>
                      <a:pt x="109" y="154"/>
                    </a:cubicBezTo>
                    <a:cubicBezTo>
                      <a:pt x="109" y="151"/>
                      <a:pt x="112" y="146"/>
                      <a:pt x="113" y="144"/>
                    </a:cubicBezTo>
                    <a:cubicBezTo>
                      <a:pt x="114" y="143"/>
                      <a:pt x="118" y="140"/>
                      <a:pt x="118" y="143"/>
                    </a:cubicBezTo>
                    <a:cubicBezTo>
                      <a:pt x="118" y="145"/>
                      <a:pt x="120" y="148"/>
                      <a:pt x="120" y="148"/>
                    </a:cubicBezTo>
                    <a:cubicBezTo>
                      <a:pt x="122" y="143"/>
                      <a:pt x="122" y="143"/>
                      <a:pt x="122" y="143"/>
                    </a:cubicBezTo>
                    <a:cubicBezTo>
                      <a:pt x="120" y="138"/>
                      <a:pt x="120" y="138"/>
                      <a:pt x="120" y="138"/>
                    </a:cubicBezTo>
                    <a:cubicBezTo>
                      <a:pt x="120" y="138"/>
                      <a:pt x="123" y="136"/>
                      <a:pt x="123" y="133"/>
                    </a:cubicBezTo>
                    <a:cubicBezTo>
                      <a:pt x="123" y="130"/>
                      <a:pt x="123" y="129"/>
                      <a:pt x="126" y="129"/>
                    </a:cubicBezTo>
                    <a:cubicBezTo>
                      <a:pt x="128" y="128"/>
                      <a:pt x="127" y="125"/>
                      <a:pt x="129" y="124"/>
                    </a:cubicBezTo>
                    <a:cubicBezTo>
                      <a:pt x="130" y="122"/>
                      <a:pt x="134" y="120"/>
                      <a:pt x="135" y="121"/>
                    </a:cubicBezTo>
                    <a:cubicBezTo>
                      <a:pt x="137" y="122"/>
                      <a:pt x="139" y="120"/>
                      <a:pt x="140" y="118"/>
                    </a:cubicBezTo>
                    <a:cubicBezTo>
                      <a:pt x="140" y="116"/>
                      <a:pt x="147" y="112"/>
                      <a:pt x="149" y="110"/>
                    </a:cubicBezTo>
                    <a:cubicBezTo>
                      <a:pt x="151" y="107"/>
                      <a:pt x="150" y="89"/>
                      <a:pt x="150" y="89"/>
                    </a:cubicBezTo>
                    <a:cubicBezTo>
                      <a:pt x="150" y="89"/>
                      <a:pt x="151" y="82"/>
                      <a:pt x="153" y="79"/>
                    </a:cubicBezTo>
                    <a:cubicBezTo>
                      <a:pt x="155" y="76"/>
                      <a:pt x="154" y="72"/>
                      <a:pt x="152" y="68"/>
                    </a:cubicBezTo>
                    <a:cubicBezTo>
                      <a:pt x="151" y="65"/>
                      <a:pt x="147" y="63"/>
                      <a:pt x="151" y="62"/>
                    </a:cubicBezTo>
                    <a:cubicBezTo>
                      <a:pt x="152" y="61"/>
                      <a:pt x="153" y="61"/>
                      <a:pt x="153" y="61"/>
                    </a:cubicBezTo>
                    <a:cubicBezTo>
                      <a:pt x="142" y="0"/>
                      <a:pt x="142" y="0"/>
                      <a:pt x="142" y="0"/>
                    </a:cubicBezTo>
                    <a:cubicBezTo>
                      <a:pt x="140" y="1"/>
                      <a:pt x="137" y="2"/>
                      <a:pt x="135" y="3"/>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14" name="Freeform 32">
                <a:extLst>
                  <a:ext uri="{FF2B5EF4-FFF2-40B4-BE49-F238E27FC236}">
                    <a16:creationId xmlns:a16="http://schemas.microsoft.com/office/drawing/2014/main" id="{DB56E881-B4CC-4B10-8707-37C499DE83F5}"/>
                  </a:ext>
                </a:extLst>
              </p:cNvPr>
              <p:cNvSpPr>
                <a:spLocks/>
              </p:cNvSpPr>
              <p:nvPr/>
            </p:nvSpPr>
            <p:spPr bwMode="auto">
              <a:xfrm>
                <a:off x="8231945" y="2370830"/>
                <a:ext cx="587634" cy="367286"/>
              </a:xfrm>
              <a:custGeom>
                <a:avLst/>
                <a:gdLst>
                  <a:gd name="T0" fmla="*/ 1 w 239"/>
                  <a:gd name="T1" fmla="*/ 140 h 149"/>
                  <a:gd name="T2" fmla="*/ 239 w 239"/>
                  <a:gd name="T3" fmla="*/ 148 h 149"/>
                  <a:gd name="T4" fmla="*/ 239 w 239"/>
                  <a:gd name="T5" fmla="*/ 147 h 149"/>
                  <a:gd name="T6" fmla="*/ 238 w 239"/>
                  <a:gd name="T7" fmla="*/ 133 h 149"/>
                  <a:gd name="T8" fmla="*/ 235 w 239"/>
                  <a:gd name="T9" fmla="*/ 126 h 149"/>
                  <a:gd name="T10" fmla="*/ 233 w 239"/>
                  <a:gd name="T11" fmla="*/ 120 h 149"/>
                  <a:gd name="T12" fmla="*/ 232 w 239"/>
                  <a:gd name="T13" fmla="*/ 115 h 149"/>
                  <a:gd name="T14" fmla="*/ 232 w 239"/>
                  <a:gd name="T15" fmla="*/ 105 h 149"/>
                  <a:gd name="T16" fmla="*/ 232 w 239"/>
                  <a:gd name="T17" fmla="*/ 101 h 149"/>
                  <a:gd name="T18" fmla="*/ 231 w 239"/>
                  <a:gd name="T19" fmla="*/ 96 h 149"/>
                  <a:gd name="T20" fmla="*/ 230 w 239"/>
                  <a:gd name="T21" fmla="*/ 81 h 149"/>
                  <a:gd name="T22" fmla="*/ 230 w 239"/>
                  <a:gd name="T23" fmla="*/ 75 h 149"/>
                  <a:gd name="T24" fmla="*/ 228 w 239"/>
                  <a:gd name="T25" fmla="*/ 66 h 149"/>
                  <a:gd name="T26" fmla="*/ 225 w 239"/>
                  <a:gd name="T27" fmla="*/ 59 h 149"/>
                  <a:gd name="T28" fmla="*/ 222 w 239"/>
                  <a:gd name="T29" fmla="*/ 50 h 149"/>
                  <a:gd name="T30" fmla="*/ 221 w 239"/>
                  <a:gd name="T31" fmla="*/ 41 h 149"/>
                  <a:gd name="T32" fmla="*/ 221 w 239"/>
                  <a:gd name="T33" fmla="*/ 36 h 149"/>
                  <a:gd name="T34" fmla="*/ 222 w 239"/>
                  <a:gd name="T35" fmla="*/ 26 h 149"/>
                  <a:gd name="T36" fmla="*/ 222 w 239"/>
                  <a:gd name="T37" fmla="*/ 21 h 149"/>
                  <a:gd name="T38" fmla="*/ 217 w 239"/>
                  <a:gd name="T39" fmla="*/ 8 h 149"/>
                  <a:gd name="T40" fmla="*/ 10 w 239"/>
                  <a:gd name="T41" fmla="*/ 0 h 149"/>
                  <a:gd name="T42" fmla="*/ 0 w 239"/>
                  <a:gd name="T43" fmla="*/ 140 h 149"/>
                  <a:gd name="T44" fmla="*/ 1 w 239"/>
                  <a:gd name="T45" fmla="*/ 14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9" h="149">
                    <a:moveTo>
                      <a:pt x="1" y="140"/>
                    </a:moveTo>
                    <a:cubicBezTo>
                      <a:pt x="1" y="140"/>
                      <a:pt x="104" y="149"/>
                      <a:pt x="239" y="148"/>
                    </a:cubicBezTo>
                    <a:cubicBezTo>
                      <a:pt x="239" y="147"/>
                      <a:pt x="239" y="147"/>
                      <a:pt x="239" y="147"/>
                    </a:cubicBezTo>
                    <a:cubicBezTo>
                      <a:pt x="239" y="145"/>
                      <a:pt x="239" y="137"/>
                      <a:pt x="238" y="133"/>
                    </a:cubicBezTo>
                    <a:cubicBezTo>
                      <a:pt x="238" y="130"/>
                      <a:pt x="236" y="127"/>
                      <a:pt x="235" y="126"/>
                    </a:cubicBezTo>
                    <a:cubicBezTo>
                      <a:pt x="234" y="124"/>
                      <a:pt x="233" y="123"/>
                      <a:pt x="233" y="120"/>
                    </a:cubicBezTo>
                    <a:cubicBezTo>
                      <a:pt x="233" y="117"/>
                      <a:pt x="234" y="116"/>
                      <a:pt x="232" y="115"/>
                    </a:cubicBezTo>
                    <a:cubicBezTo>
                      <a:pt x="231" y="114"/>
                      <a:pt x="232" y="106"/>
                      <a:pt x="232" y="105"/>
                    </a:cubicBezTo>
                    <a:cubicBezTo>
                      <a:pt x="232" y="104"/>
                      <a:pt x="234" y="102"/>
                      <a:pt x="232" y="101"/>
                    </a:cubicBezTo>
                    <a:cubicBezTo>
                      <a:pt x="231" y="100"/>
                      <a:pt x="231" y="98"/>
                      <a:pt x="231" y="96"/>
                    </a:cubicBezTo>
                    <a:cubicBezTo>
                      <a:pt x="231" y="94"/>
                      <a:pt x="231" y="83"/>
                      <a:pt x="230" y="81"/>
                    </a:cubicBezTo>
                    <a:cubicBezTo>
                      <a:pt x="229" y="79"/>
                      <a:pt x="230" y="77"/>
                      <a:pt x="230" y="75"/>
                    </a:cubicBezTo>
                    <a:cubicBezTo>
                      <a:pt x="230" y="73"/>
                      <a:pt x="229" y="68"/>
                      <a:pt x="228" y="66"/>
                    </a:cubicBezTo>
                    <a:cubicBezTo>
                      <a:pt x="227" y="64"/>
                      <a:pt x="226" y="61"/>
                      <a:pt x="225" y="59"/>
                    </a:cubicBezTo>
                    <a:cubicBezTo>
                      <a:pt x="224" y="56"/>
                      <a:pt x="223" y="52"/>
                      <a:pt x="222" y="50"/>
                    </a:cubicBezTo>
                    <a:cubicBezTo>
                      <a:pt x="221" y="48"/>
                      <a:pt x="221" y="45"/>
                      <a:pt x="221" y="41"/>
                    </a:cubicBezTo>
                    <a:cubicBezTo>
                      <a:pt x="221" y="37"/>
                      <a:pt x="221" y="37"/>
                      <a:pt x="221" y="36"/>
                    </a:cubicBezTo>
                    <a:cubicBezTo>
                      <a:pt x="222" y="34"/>
                      <a:pt x="220" y="29"/>
                      <a:pt x="222" y="26"/>
                    </a:cubicBezTo>
                    <a:cubicBezTo>
                      <a:pt x="224" y="24"/>
                      <a:pt x="223" y="23"/>
                      <a:pt x="222" y="21"/>
                    </a:cubicBezTo>
                    <a:cubicBezTo>
                      <a:pt x="221" y="20"/>
                      <a:pt x="219" y="13"/>
                      <a:pt x="217" y="8"/>
                    </a:cubicBezTo>
                    <a:cubicBezTo>
                      <a:pt x="169" y="8"/>
                      <a:pt x="97" y="7"/>
                      <a:pt x="10" y="0"/>
                    </a:cubicBezTo>
                    <a:cubicBezTo>
                      <a:pt x="0" y="140"/>
                      <a:pt x="0" y="140"/>
                      <a:pt x="0" y="140"/>
                    </a:cubicBezTo>
                    <a:lnTo>
                      <a:pt x="1" y="140"/>
                    </a:ln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15" name="Freeform 33">
                <a:extLst>
                  <a:ext uri="{FF2B5EF4-FFF2-40B4-BE49-F238E27FC236}">
                    <a16:creationId xmlns:a16="http://schemas.microsoft.com/office/drawing/2014/main" id="{B592DA60-4616-47EF-A257-EE9F72811554}"/>
                  </a:ext>
                </a:extLst>
              </p:cNvPr>
              <p:cNvSpPr>
                <a:spLocks/>
              </p:cNvSpPr>
              <p:nvPr/>
            </p:nvSpPr>
            <p:spPr bwMode="auto">
              <a:xfrm>
                <a:off x="9940720" y="3601561"/>
                <a:ext cx="764181" cy="344089"/>
              </a:xfrm>
              <a:custGeom>
                <a:avLst/>
                <a:gdLst>
                  <a:gd name="T0" fmla="*/ 64 w 311"/>
                  <a:gd name="T1" fmla="*/ 107 h 140"/>
                  <a:gd name="T2" fmla="*/ 119 w 311"/>
                  <a:gd name="T3" fmla="*/ 98 h 140"/>
                  <a:gd name="T4" fmla="*/ 133 w 311"/>
                  <a:gd name="T5" fmla="*/ 109 h 140"/>
                  <a:gd name="T6" fmla="*/ 223 w 311"/>
                  <a:gd name="T7" fmla="*/ 140 h 140"/>
                  <a:gd name="T8" fmla="*/ 244 w 311"/>
                  <a:gd name="T9" fmla="*/ 131 h 140"/>
                  <a:gd name="T10" fmla="*/ 246 w 311"/>
                  <a:gd name="T11" fmla="*/ 122 h 140"/>
                  <a:gd name="T12" fmla="*/ 257 w 311"/>
                  <a:gd name="T13" fmla="*/ 105 h 140"/>
                  <a:gd name="T14" fmla="*/ 258 w 311"/>
                  <a:gd name="T15" fmla="*/ 96 h 140"/>
                  <a:gd name="T16" fmla="*/ 266 w 311"/>
                  <a:gd name="T17" fmla="*/ 94 h 140"/>
                  <a:gd name="T18" fmla="*/ 276 w 311"/>
                  <a:gd name="T19" fmla="*/ 90 h 140"/>
                  <a:gd name="T20" fmla="*/ 284 w 311"/>
                  <a:gd name="T21" fmla="*/ 86 h 140"/>
                  <a:gd name="T22" fmla="*/ 291 w 311"/>
                  <a:gd name="T23" fmla="*/ 83 h 140"/>
                  <a:gd name="T24" fmla="*/ 295 w 311"/>
                  <a:gd name="T25" fmla="*/ 72 h 140"/>
                  <a:gd name="T26" fmla="*/ 290 w 311"/>
                  <a:gd name="T27" fmla="*/ 70 h 140"/>
                  <a:gd name="T28" fmla="*/ 281 w 311"/>
                  <a:gd name="T29" fmla="*/ 77 h 140"/>
                  <a:gd name="T30" fmla="*/ 268 w 311"/>
                  <a:gd name="T31" fmla="*/ 74 h 140"/>
                  <a:gd name="T32" fmla="*/ 277 w 311"/>
                  <a:gd name="T33" fmla="*/ 76 h 140"/>
                  <a:gd name="T34" fmla="*/ 284 w 311"/>
                  <a:gd name="T35" fmla="*/ 64 h 140"/>
                  <a:gd name="T36" fmla="*/ 271 w 311"/>
                  <a:gd name="T37" fmla="*/ 56 h 140"/>
                  <a:gd name="T38" fmla="*/ 279 w 311"/>
                  <a:gd name="T39" fmla="*/ 52 h 140"/>
                  <a:gd name="T40" fmla="*/ 283 w 311"/>
                  <a:gd name="T41" fmla="*/ 54 h 140"/>
                  <a:gd name="T42" fmla="*/ 296 w 311"/>
                  <a:gd name="T43" fmla="*/ 55 h 140"/>
                  <a:gd name="T44" fmla="*/ 304 w 311"/>
                  <a:gd name="T45" fmla="*/ 43 h 140"/>
                  <a:gd name="T46" fmla="*/ 308 w 311"/>
                  <a:gd name="T47" fmla="*/ 35 h 140"/>
                  <a:gd name="T48" fmla="*/ 302 w 311"/>
                  <a:gd name="T49" fmla="*/ 28 h 140"/>
                  <a:gd name="T50" fmla="*/ 299 w 311"/>
                  <a:gd name="T51" fmla="*/ 38 h 140"/>
                  <a:gd name="T52" fmla="*/ 295 w 311"/>
                  <a:gd name="T53" fmla="*/ 35 h 140"/>
                  <a:gd name="T54" fmla="*/ 289 w 311"/>
                  <a:gd name="T55" fmla="*/ 27 h 140"/>
                  <a:gd name="T56" fmla="*/ 277 w 311"/>
                  <a:gd name="T57" fmla="*/ 32 h 140"/>
                  <a:gd name="T58" fmla="*/ 267 w 311"/>
                  <a:gd name="T59" fmla="*/ 17 h 140"/>
                  <a:gd name="T60" fmla="*/ 280 w 311"/>
                  <a:gd name="T61" fmla="*/ 26 h 140"/>
                  <a:gd name="T62" fmla="*/ 290 w 311"/>
                  <a:gd name="T63" fmla="*/ 19 h 140"/>
                  <a:gd name="T64" fmla="*/ 289 w 311"/>
                  <a:gd name="T65" fmla="*/ 13 h 140"/>
                  <a:gd name="T66" fmla="*/ 302 w 311"/>
                  <a:gd name="T67" fmla="*/ 18 h 140"/>
                  <a:gd name="T68" fmla="*/ 292 w 311"/>
                  <a:gd name="T69" fmla="*/ 0 h 140"/>
                  <a:gd name="T70" fmla="*/ 88 w 311"/>
                  <a:gd name="T71" fmla="*/ 36 h 140"/>
                  <a:gd name="T72" fmla="*/ 80 w 311"/>
                  <a:gd name="T73" fmla="*/ 54 h 140"/>
                  <a:gd name="T74" fmla="*/ 65 w 311"/>
                  <a:gd name="T75" fmla="*/ 63 h 140"/>
                  <a:gd name="T76" fmla="*/ 50 w 311"/>
                  <a:gd name="T77" fmla="*/ 72 h 140"/>
                  <a:gd name="T78" fmla="*/ 36 w 311"/>
                  <a:gd name="T79" fmla="*/ 85 h 140"/>
                  <a:gd name="T80" fmla="*/ 15 w 311"/>
                  <a:gd name="T81" fmla="*/ 96 h 140"/>
                  <a:gd name="T82" fmla="*/ 1 w 311"/>
                  <a:gd name="T83" fmla="*/ 114 h 140"/>
                  <a:gd name="T84" fmla="*/ 47 w 311"/>
                  <a:gd name="T85" fmla="*/ 11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140">
                    <a:moveTo>
                      <a:pt x="47" y="117"/>
                    </a:moveTo>
                    <a:cubicBezTo>
                      <a:pt x="49" y="116"/>
                      <a:pt x="55" y="111"/>
                      <a:pt x="57" y="111"/>
                    </a:cubicBezTo>
                    <a:cubicBezTo>
                      <a:pt x="60" y="111"/>
                      <a:pt x="62" y="109"/>
                      <a:pt x="64" y="107"/>
                    </a:cubicBezTo>
                    <a:cubicBezTo>
                      <a:pt x="65" y="106"/>
                      <a:pt x="68" y="107"/>
                      <a:pt x="69" y="106"/>
                    </a:cubicBezTo>
                    <a:cubicBezTo>
                      <a:pt x="71" y="104"/>
                      <a:pt x="73" y="102"/>
                      <a:pt x="75" y="102"/>
                    </a:cubicBezTo>
                    <a:cubicBezTo>
                      <a:pt x="78" y="102"/>
                      <a:pt x="118" y="98"/>
                      <a:pt x="119" y="98"/>
                    </a:cubicBezTo>
                    <a:cubicBezTo>
                      <a:pt x="121" y="98"/>
                      <a:pt x="123" y="101"/>
                      <a:pt x="123" y="101"/>
                    </a:cubicBezTo>
                    <a:cubicBezTo>
                      <a:pt x="123" y="101"/>
                      <a:pt x="125" y="98"/>
                      <a:pt x="128" y="101"/>
                    </a:cubicBezTo>
                    <a:cubicBezTo>
                      <a:pt x="130" y="104"/>
                      <a:pt x="133" y="107"/>
                      <a:pt x="133" y="109"/>
                    </a:cubicBezTo>
                    <a:cubicBezTo>
                      <a:pt x="133" y="111"/>
                      <a:pt x="130" y="109"/>
                      <a:pt x="133" y="111"/>
                    </a:cubicBezTo>
                    <a:cubicBezTo>
                      <a:pt x="136" y="113"/>
                      <a:pt x="173" y="104"/>
                      <a:pt x="173" y="104"/>
                    </a:cubicBezTo>
                    <a:cubicBezTo>
                      <a:pt x="223" y="140"/>
                      <a:pt x="223" y="140"/>
                      <a:pt x="223" y="140"/>
                    </a:cubicBezTo>
                    <a:cubicBezTo>
                      <a:pt x="226" y="138"/>
                      <a:pt x="229" y="137"/>
                      <a:pt x="231" y="136"/>
                    </a:cubicBezTo>
                    <a:cubicBezTo>
                      <a:pt x="235" y="136"/>
                      <a:pt x="241" y="135"/>
                      <a:pt x="242" y="135"/>
                    </a:cubicBezTo>
                    <a:cubicBezTo>
                      <a:pt x="243" y="135"/>
                      <a:pt x="244" y="132"/>
                      <a:pt x="244" y="131"/>
                    </a:cubicBezTo>
                    <a:cubicBezTo>
                      <a:pt x="245" y="130"/>
                      <a:pt x="243" y="123"/>
                      <a:pt x="243" y="123"/>
                    </a:cubicBezTo>
                    <a:cubicBezTo>
                      <a:pt x="243" y="123"/>
                      <a:pt x="245" y="126"/>
                      <a:pt x="246" y="126"/>
                    </a:cubicBezTo>
                    <a:cubicBezTo>
                      <a:pt x="247" y="126"/>
                      <a:pt x="246" y="123"/>
                      <a:pt x="246" y="122"/>
                    </a:cubicBezTo>
                    <a:cubicBezTo>
                      <a:pt x="246" y="121"/>
                      <a:pt x="247" y="119"/>
                      <a:pt x="247" y="118"/>
                    </a:cubicBezTo>
                    <a:cubicBezTo>
                      <a:pt x="248" y="117"/>
                      <a:pt x="249" y="114"/>
                      <a:pt x="249" y="113"/>
                    </a:cubicBezTo>
                    <a:cubicBezTo>
                      <a:pt x="249" y="111"/>
                      <a:pt x="255" y="107"/>
                      <a:pt x="257" y="105"/>
                    </a:cubicBezTo>
                    <a:cubicBezTo>
                      <a:pt x="259" y="104"/>
                      <a:pt x="260" y="103"/>
                      <a:pt x="260" y="102"/>
                    </a:cubicBezTo>
                    <a:cubicBezTo>
                      <a:pt x="260" y="101"/>
                      <a:pt x="258" y="101"/>
                      <a:pt x="258" y="100"/>
                    </a:cubicBezTo>
                    <a:cubicBezTo>
                      <a:pt x="259" y="99"/>
                      <a:pt x="258" y="96"/>
                      <a:pt x="258" y="96"/>
                    </a:cubicBezTo>
                    <a:cubicBezTo>
                      <a:pt x="260" y="96"/>
                      <a:pt x="260" y="98"/>
                      <a:pt x="260" y="99"/>
                    </a:cubicBezTo>
                    <a:cubicBezTo>
                      <a:pt x="260" y="100"/>
                      <a:pt x="263" y="100"/>
                      <a:pt x="264" y="99"/>
                    </a:cubicBezTo>
                    <a:cubicBezTo>
                      <a:pt x="264" y="99"/>
                      <a:pt x="265" y="95"/>
                      <a:pt x="266" y="94"/>
                    </a:cubicBezTo>
                    <a:cubicBezTo>
                      <a:pt x="267" y="93"/>
                      <a:pt x="269" y="91"/>
                      <a:pt x="270" y="91"/>
                    </a:cubicBezTo>
                    <a:cubicBezTo>
                      <a:pt x="272" y="91"/>
                      <a:pt x="272" y="93"/>
                      <a:pt x="273" y="92"/>
                    </a:cubicBezTo>
                    <a:cubicBezTo>
                      <a:pt x="275" y="92"/>
                      <a:pt x="275" y="91"/>
                      <a:pt x="276" y="90"/>
                    </a:cubicBezTo>
                    <a:cubicBezTo>
                      <a:pt x="277" y="89"/>
                      <a:pt x="280" y="90"/>
                      <a:pt x="281" y="89"/>
                    </a:cubicBezTo>
                    <a:cubicBezTo>
                      <a:pt x="281" y="88"/>
                      <a:pt x="282" y="85"/>
                      <a:pt x="282" y="85"/>
                    </a:cubicBezTo>
                    <a:cubicBezTo>
                      <a:pt x="284" y="86"/>
                      <a:pt x="284" y="86"/>
                      <a:pt x="284" y="86"/>
                    </a:cubicBezTo>
                    <a:cubicBezTo>
                      <a:pt x="285" y="84"/>
                      <a:pt x="285" y="84"/>
                      <a:pt x="285" y="84"/>
                    </a:cubicBezTo>
                    <a:cubicBezTo>
                      <a:pt x="285" y="84"/>
                      <a:pt x="288" y="87"/>
                      <a:pt x="289" y="87"/>
                    </a:cubicBezTo>
                    <a:cubicBezTo>
                      <a:pt x="290" y="87"/>
                      <a:pt x="291" y="85"/>
                      <a:pt x="291" y="83"/>
                    </a:cubicBezTo>
                    <a:cubicBezTo>
                      <a:pt x="291" y="81"/>
                      <a:pt x="292" y="80"/>
                      <a:pt x="293" y="79"/>
                    </a:cubicBezTo>
                    <a:cubicBezTo>
                      <a:pt x="294" y="77"/>
                      <a:pt x="296" y="76"/>
                      <a:pt x="296" y="75"/>
                    </a:cubicBezTo>
                    <a:cubicBezTo>
                      <a:pt x="296" y="74"/>
                      <a:pt x="296" y="72"/>
                      <a:pt x="295" y="72"/>
                    </a:cubicBezTo>
                    <a:cubicBezTo>
                      <a:pt x="294" y="72"/>
                      <a:pt x="294" y="73"/>
                      <a:pt x="293" y="74"/>
                    </a:cubicBezTo>
                    <a:cubicBezTo>
                      <a:pt x="293" y="76"/>
                      <a:pt x="291" y="75"/>
                      <a:pt x="291" y="74"/>
                    </a:cubicBezTo>
                    <a:cubicBezTo>
                      <a:pt x="290" y="73"/>
                      <a:pt x="290" y="70"/>
                      <a:pt x="290" y="70"/>
                    </a:cubicBezTo>
                    <a:cubicBezTo>
                      <a:pt x="290" y="70"/>
                      <a:pt x="288" y="72"/>
                      <a:pt x="287" y="73"/>
                    </a:cubicBezTo>
                    <a:cubicBezTo>
                      <a:pt x="287" y="74"/>
                      <a:pt x="285" y="75"/>
                      <a:pt x="284" y="75"/>
                    </a:cubicBezTo>
                    <a:cubicBezTo>
                      <a:pt x="283" y="76"/>
                      <a:pt x="282" y="76"/>
                      <a:pt x="281" y="77"/>
                    </a:cubicBezTo>
                    <a:cubicBezTo>
                      <a:pt x="279" y="78"/>
                      <a:pt x="279" y="79"/>
                      <a:pt x="277" y="79"/>
                    </a:cubicBezTo>
                    <a:cubicBezTo>
                      <a:pt x="276" y="79"/>
                      <a:pt x="274" y="79"/>
                      <a:pt x="272" y="78"/>
                    </a:cubicBezTo>
                    <a:cubicBezTo>
                      <a:pt x="270" y="78"/>
                      <a:pt x="269" y="75"/>
                      <a:pt x="268" y="74"/>
                    </a:cubicBezTo>
                    <a:cubicBezTo>
                      <a:pt x="267" y="73"/>
                      <a:pt x="265" y="71"/>
                      <a:pt x="265" y="71"/>
                    </a:cubicBezTo>
                    <a:cubicBezTo>
                      <a:pt x="265" y="71"/>
                      <a:pt x="268" y="72"/>
                      <a:pt x="270" y="73"/>
                    </a:cubicBezTo>
                    <a:cubicBezTo>
                      <a:pt x="272" y="74"/>
                      <a:pt x="275" y="76"/>
                      <a:pt x="277" y="76"/>
                    </a:cubicBezTo>
                    <a:cubicBezTo>
                      <a:pt x="278" y="76"/>
                      <a:pt x="280" y="76"/>
                      <a:pt x="281" y="74"/>
                    </a:cubicBezTo>
                    <a:cubicBezTo>
                      <a:pt x="283" y="72"/>
                      <a:pt x="285" y="68"/>
                      <a:pt x="284" y="68"/>
                    </a:cubicBezTo>
                    <a:cubicBezTo>
                      <a:pt x="283" y="67"/>
                      <a:pt x="283" y="66"/>
                      <a:pt x="284" y="64"/>
                    </a:cubicBezTo>
                    <a:cubicBezTo>
                      <a:pt x="285" y="63"/>
                      <a:pt x="288" y="60"/>
                      <a:pt x="279" y="59"/>
                    </a:cubicBezTo>
                    <a:cubicBezTo>
                      <a:pt x="270" y="58"/>
                      <a:pt x="265" y="55"/>
                      <a:pt x="265" y="55"/>
                    </a:cubicBezTo>
                    <a:cubicBezTo>
                      <a:pt x="266" y="55"/>
                      <a:pt x="270" y="56"/>
                      <a:pt x="271" y="56"/>
                    </a:cubicBezTo>
                    <a:cubicBezTo>
                      <a:pt x="272" y="56"/>
                      <a:pt x="274" y="56"/>
                      <a:pt x="275" y="56"/>
                    </a:cubicBezTo>
                    <a:cubicBezTo>
                      <a:pt x="277" y="57"/>
                      <a:pt x="279" y="56"/>
                      <a:pt x="279" y="56"/>
                    </a:cubicBezTo>
                    <a:cubicBezTo>
                      <a:pt x="279" y="55"/>
                      <a:pt x="279" y="54"/>
                      <a:pt x="279" y="52"/>
                    </a:cubicBezTo>
                    <a:cubicBezTo>
                      <a:pt x="279" y="50"/>
                      <a:pt x="281" y="48"/>
                      <a:pt x="281" y="48"/>
                    </a:cubicBezTo>
                    <a:cubicBezTo>
                      <a:pt x="280" y="50"/>
                      <a:pt x="281" y="51"/>
                      <a:pt x="281" y="51"/>
                    </a:cubicBezTo>
                    <a:cubicBezTo>
                      <a:pt x="281" y="51"/>
                      <a:pt x="282" y="54"/>
                      <a:pt x="283" y="54"/>
                    </a:cubicBezTo>
                    <a:cubicBezTo>
                      <a:pt x="285" y="55"/>
                      <a:pt x="286" y="53"/>
                      <a:pt x="286" y="53"/>
                    </a:cubicBezTo>
                    <a:cubicBezTo>
                      <a:pt x="286" y="53"/>
                      <a:pt x="288" y="54"/>
                      <a:pt x="289" y="54"/>
                    </a:cubicBezTo>
                    <a:cubicBezTo>
                      <a:pt x="291" y="54"/>
                      <a:pt x="294" y="55"/>
                      <a:pt x="296" y="55"/>
                    </a:cubicBezTo>
                    <a:cubicBezTo>
                      <a:pt x="297" y="55"/>
                      <a:pt x="298" y="55"/>
                      <a:pt x="299" y="54"/>
                    </a:cubicBezTo>
                    <a:cubicBezTo>
                      <a:pt x="300" y="52"/>
                      <a:pt x="301" y="50"/>
                      <a:pt x="302" y="48"/>
                    </a:cubicBezTo>
                    <a:cubicBezTo>
                      <a:pt x="302" y="47"/>
                      <a:pt x="303" y="44"/>
                      <a:pt x="304" y="43"/>
                    </a:cubicBezTo>
                    <a:cubicBezTo>
                      <a:pt x="305" y="42"/>
                      <a:pt x="306" y="42"/>
                      <a:pt x="307" y="41"/>
                    </a:cubicBezTo>
                    <a:cubicBezTo>
                      <a:pt x="308" y="41"/>
                      <a:pt x="310" y="40"/>
                      <a:pt x="310" y="39"/>
                    </a:cubicBezTo>
                    <a:cubicBezTo>
                      <a:pt x="311" y="38"/>
                      <a:pt x="308" y="36"/>
                      <a:pt x="308" y="35"/>
                    </a:cubicBezTo>
                    <a:cubicBezTo>
                      <a:pt x="308" y="34"/>
                      <a:pt x="308" y="31"/>
                      <a:pt x="307" y="29"/>
                    </a:cubicBezTo>
                    <a:cubicBezTo>
                      <a:pt x="306" y="28"/>
                      <a:pt x="305" y="25"/>
                      <a:pt x="304" y="26"/>
                    </a:cubicBezTo>
                    <a:cubicBezTo>
                      <a:pt x="303" y="26"/>
                      <a:pt x="303" y="28"/>
                      <a:pt x="302" y="28"/>
                    </a:cubicBezTo>
                    <a:cubicBezTo>
                      <a:pt x="301" y="29"/>
                      <a:pt x="299" y="29"/>
                      <a:pt x="299" y="30"/>
                    </a:cubicBezTo>
                    <a:cubicBezTo>
                      <a:pt x="299" y="32"/>
                      <a:pt x="299" y="32"/>
                      <a:pt x="300" y="34"/>
                    </a:cubicBezTo>
                    <a:cubicBezTo>
                      <a:pt x="300" y="36"/>
                      <a:pt x="299" y="37"/>
                      <a:pt x="299" y="38"/>
                    </a:cubicBezTo>
                    <a:cubicBezTo>
                      <a:pt x="298" y="40"/>
                      <a:pt x="296" y="41"/>
                      <a:pt x="296" y="40"/>
                    </a:cubicBezTo>
                    <a:cubicBezTo>
                      <a:pt x="296" y="39"/>
                      <a:pt x="298" y="38"/>
                      <a:pt x="297" y="37"/>
                    </a:cubicBezTo>
                    <a:cubicBezTo>
                      <a:pt x="296" y="36"/>
                      <a:pt x="294" y="35"/>
                      <a:pt x="295" y="35"/>
                    </a:cubicBezTo>
                    <a:cubicBezTo>
                      <a:pt x="295" y="34"/>
                      <a:pt x="296" y="31"/>
                      <a:pt x="296" y="29"/>
                    </a:cubicBezTo>
                    <a:cubicBezTo>
                      <a:pt x="296" y="27"/>
                      <a:pt x="294" y="26"/>
                      <a:pt x="292" y="26"/>
                    </a:cubicBezTo>
                    <a:cubicBezTo>
                      <a:pt x="291" y="26"/>
                      <a:pt x="289" y="27"/>
                      <a:pt x="289" y="27"/>
                    </a:cubicBezTo>
                    <a:cubicBezTo>
                      <a:pt x="288" y="28"/>
                      <a:pt x="287" y="29"/>
                      <a:pt x="286" y="30"/>
                    </a:cubicBezTo>
                    <a:cubicBezTo>
                      <a:pt x="285" y="30"/>
                      <a:pt x="284" y="29"/>
                      <a:pt x="282" y="30"/>
                    </a:cubicBezTo>
                    <a:cubicBezTo>
                      <a:pt x="280" y="30"/>
                      <a:pt x="278" y="31"/>
                      <a:pt x="277" y="32"/>
                    </a:cubicBezTo>
                    <a:cubicBezTo>
                      <a:pt x="276" y="32"/>
                      <a:pt x="273" y="32"/>
                      <a:pt x="273" y="31"/>
                    </a:cubicBezTo>
                    <a:cubicBezTo>
                      <a:pt x="273" y="29"/>
                      <a:pt x="275" y="30"/>
                      <a:pt x="269" y="26"/>
                    </a:cubicBezTo>
                    <a:cubicBezTo>
                      <a:pt x="264" y="23"/>
                      <a:pt x="267" y="17"/>
                      <a:pt x="267" y="17"/>
                    </a:cubicBezTo>
                    <a:cubicBezTo>
                      <a:pt x="267" y="17"/>
                      <a:pt x="268" y="22"/>
                      <a:pt x="269" y="23"/>
                    </a:cubicBezTo>
                    <a:cubicBezTo>
                      <a:pt x="270" y="24"/>
                      <a:pt x="274" y="26"/>
                      <a:pt x="275" y="27"/>
                    </a:cubicBezTo>
                    <a:cubicBezTo>
                      <a:pt x="276" y="27"/>
                      <a:pt x="278" y="27"/>
                      <a:pt x="280" y="26"/>
                    </a:cubicBezTo>
                    <a:cubicBezTo>
                      <a:pt x="281" y="25"/>
                      <a:pt x="281" y="21"/>
                      <a:pt x="281" y="21"/>
                    </a:cubicBezTo>
                    <a:cubicBezTo>
                      <a:pt x="282" y="21"/>
                      <a:pt x="284" y="19"/>
                      <a:pt x="285" y="19"/>
                    </a:cubicBezTo>
                    <a:cubicBezTo>
                      <a:pt x="285" y="19"/>
                      <a:pt x="288" y="19"/>
                      <a:pt x="290" y="19"/>
                    </a:cubicBezTo>
                    <a:cubicBezTo>
                      <a:pt x="291" y="19"/>
                      <a:pt x="291" y="18"/>
                      <a:pt x="291" y="17"/>
                    </a:cubicBezTo>
                    <a:cubicBezTo>
                      <a:pt x="290" y="16"/>
                      <a:pt x="285" y="13"/>
                      <a:pt x="285" y="13"/>
                    </a:cubicBezTo>
                    <a:cubicBezTo>
                      <a:pt x="285" y="13"/>
                      <a:pt x="287" y="13"/>
                      <a:pt x="289" y="13"/>
                    </a:cubicBezTo>
                    <a:cubicBezTo>
                      <a:pt x="291" y="13"/>
                      <a:pt x="296" y="17"/>
                      <a:pt x="296" y="16"/>
                    </a:cubicBezTo>
                    <a:cubicBezTo>
                      <a:pt x="296" y="15"/>
                      <a:pt x="294" y="11"/>
                      <a:pt x="294" y="11"/>
                    </a:cubicBezTo>
                    <a:cubicBezTo>
                      <a:pt x="295" y="11"/>
                      <a:pt x="302" y="19"/>
                      <a:pt x="302" y="18"/>
                    </a:cubicBezTo>
                    <a:cubicBezTo>
                      <a:pt x="302" y="18"/>
                      <a:pt x="299" y="11"/>
                      <a:pt x="298" y="10"/>
                    </a:cubicBezTo>
                    <a:cubicBezTo>
                      <a:pt x="298" y="9"/>
                      <a:pt x="294" y="5"/>
                      <a:pt x="292" y="4"/>
                    </a:cubicBezTo>
                    <a:cubicBezTo>
                      <a:pt x="291" y="2"/>
                      <a:pt x="291" y="1"/>
                      <a:pt x="292" y="0"/>
                    </a:cubicBezTo>
                    <a:cubicBezTo>
                      <a:pt x="292" y="0"/>
                      <a:pt x="291" y="0"/>
                      <a:pt x="291" y="0"/>
                    </a:cubicBezTo>
                    <a:cubicBezTo>
                      <a:pt x="282" y="2"/>
                      <a:pt x="257" y="7"/>
                      <a:pt x="201" y="18"/>
                    </a:cubicBezTo>
                    <a:cubicBezTo>
                      <a:pt x="125" y="34"/>
                      <a:pt x="89" y="37"/>
                      <a:pt x="88" y="36"/>
                    </a:cubicBezTo>
                    <a:cubicBezTo>
                      <a:pt x="87" y="36"/>
                      <a:pt x="87" y="36"/>
                      <a:pt x="86" y="36"/>
                    </a:cubicBezTo>
                    <a:cubicBezTo>
                      <a:pt x="86" y="44"/>
                      <a:pt x="86" y="47"/>
                      <a:pt x="84" y="49"/>
                    </a:cubicBezTo>
                    <a:cubicBezTo>
                      <a:pt x="83" y="50"/>
                      <a:pt x="80" y="50"/>
                      <a:pt x="80" y="54"/>
                    </a:cubicBezTo>
                    <a:cubicBezTo>
                      <a:pt x="79" y="57"/>
                      <a:pt x="76" y="60"/>
                      <a:pt x="76" y="60"/>
                    </a:cubicBezTo>
                    <a:cubicBezTo>
                      <a:pt x="76" y="60"/>
                      <a:pt x="73" y="60"/>
                      <a:pt x="71" y="60"/>
                    </a:cubicBezTo>
                    <a:cubicBezTo>
                      <a:pt x="69" y="60"/>
                      <a:pt x="67" y="62"/>
                      <a:pt x="65" y="63"/>
                    </a:cubicBezTo>
                    <a:cubicBezTo>
                      <a:pt x="63" y="65"/>
                      <a:pt x="60" y="71"/>
                      <a:pt x="58" y="69"/>
                    </a:cubicBezTo>
                    <a:cubicBezTo>
                      <a:pt x="56" y="67"/>
                      <a:pt x="54" y="67"/>
                      <a:pt x="54" y="67"/>
                    </a:cubicBezTo>
                    <a:cubicBezTo>
                      <a:pt x="50" y="72"/>
                      <a:pt x="50" y="72"/>
                      <a:pt x="50" y="72"/>
                    </a:cubicBezTo>
                    <a:cubicBezTo>
                      <a:pt x="48" y="72"/>
                      <a:pt x="48" y="72"/>
                      <a:pt x="48" y="72"/>
                    </a:cubicBezTo>
                    <a:cubicBezTo>
                      <a:pt x="48" y="72"/>
                      <a:pt x="46" y="79"/>
                      <a:pt x="45" y="82"/>
                    </a:cubicBezTo>
                    <a:cubicBezTo>
                      <a:pt x="43" y="84"/>
                      <a:pt x="39" y="82"/>
                      <a:pt x="36" y="85"/>
                    </a:cubicBezTo>
                    <a:cubicBezTo>
                      <a:pt x="33" y="88"/>
                      <a:pt x="31" y="88"/>
                      <a:pt x="29" y="90"/>
                    </a:cubicBezTo>
                    <a:cubicBezTo>
                      <a:pt x="28" y="92"/>
                      <a:pt x="26" y="94"/>
                      <a:pt x="24" y="94"/>
                    </a:cubicBezTo>
                    <a:cubicBezTo>
                      <a:pt x="22" y="94"/>
                      <a:pt x="19" y="93"/>
                      <a:pt x="15" y="96"/>
                    </a:cubicBezTo>
                    <a:cubicBezTo>
                      <a:pt x="10" y="100"/>
                      <a:pt x="10" y="103"/>
                      <a:pt x="10" y="105"/>
                    </a:cubicBezTo>
                    <a:cubicBezTo>
                      <a:pt x="10" y="107"/>
                      <a:pt x="6" y="111"/>
                      <a:pt x="6" y="111"/>
                    </a:cubicBezTo>
                    <a:cubicBezTo>
                      <a:pt x="6" y="111"/>
                      <a:pt x="2" y="111"/>
                      <a:pt x="1" y="114"/>
                    </a:cubicBezTo>
                    <a:cubicBezTo>
                      <a:pt x="0" y="116"/>
                      <a:pt x="0" y="120"/>
                      <a:pt x="0" y="123"/>
                    </a:cubicBezTo>
                    <a:cubicBezTo>
                      <a:pt x="36" y="119"/>
                      <a:pt x="47" y="117"/>
                      <a:pt x="47" y="117"/>
                    </a:cubicBezTo>
                    <a:cubicBezTo>
                      <a:pt x="47" y="117"/>
                      <a:pt x="47" y="117"/>
                      <a:pt x="47" y="117"/>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16" name="Freeform 34">
                <a:extLst>
                  <a:ext uri="{FF2B5EF4-FFF2-40B4-BE49-F238E27FC236}">
                    <a16:creationId xmlns:a16="http://schemas.microsoft.com/office/drawing/2014/main" id="{518B1C5F-0799-433C-9993-88517E9028F1}"/>
                  </a:ext>
                </a:extLst>
              </p:cNvPr>
              <p:cNvSpPr>
                <a:spLocks/>
              </p:cNvSpPr>
              <p:nvPr/>
            </p:nvSpPr>
            <p:spPr bwMode="auto">
              <a:xfrm>
                <a:off x="10680416" y="3763941"/>
                <a:ext cx="7732" cy="7732"/>
              </a:xfrm>
              <a:custGeom>
                <a:avLst/>
                <a:gdLst>
                  <a:gd name="T0" fmla="*/ 0 w 3"/>
                  <a:gd name="T1" fmla="*/ 3 h 3"/>
                  <a:gd name="T2" fmla="*/ 2 w 3"/>
                  <a:gd name="T3" fmla="*/ 0 h 3"/>
                  <a:gd name="T4" fmla="*/ 2 w 3"/>
                  <a:gd name="T5" fmla="*/ 2 h 3"/>
                  <a:gd name="T6" fmla="*/ 0 w 3"/>
                  <a:gd name="T7" fmla="*/ 3 h 3"/>
                </a:gdLst>
                <a:ahLst/>
                <a:cxnLst>
                  <a:cxn ang="0">
                    <a:pos x="T0" y="T1"/>
                  </a:cxn>
                  <a:cxn ang="0">
                    <a:pos x="T2" y="T3"/>
                  </a:cxn>
                  <a:cxn ang="0">
                    <a:pos x="T4" y="T5"/>
                  </a:cxn>
                  <a:cxn ang="0">
                    <a:pos x="T6" y="T7"/>
                  </a:cxn>
                </a:cxnLst>
                <a:rect l="0" t="0" r="r" b="b"/>
                <a:pathLst>
                  <a:path w="3" h="3">
                    <a:moveTo>
                      <a:pt x="0" y="3"/>
                    </a:moveTo>
                    <a:cubicBezTo>
                      <a:pt x="1" y="1"/>
                      <a:pt x="1" y="0"/>
                      <a:pt x="2" y="0"/>
                    </a:cubicBezTo>
                    <a:cubicBezTo>
                      <a:pt x="3" y="0"/>
                      <a:pt x="3" y="1"/>
                      <a:pt x="2" y="2"/>
                    </a:cubicBezTo>
                    <a:cubicBezTo>
                      <a:pt x="1" y="3"/>
                      <a:pt x="0" y="3"/>
                      <a:pt x="0" y="3"/>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17" name="Freeform 35">
                <a:extLst>
                  <a:ext uri="{FF2B5EF4-FFF2-40B4-BE49-F238E27FC236}">
                    <a16:creationId xmlns:a16="http://schemas.microsoft.com/office/drawing/2014/main" id="{B8EEAE13-C466-4D07-BF52-ACC7040A2D7D}"/>
                  </a:ext>
                </a:extLst>
              </p:cNvPr>
              <p:cNvSpPr>
                <a:spLocks/>
              </p:cNvSpPr>
              <p:nvPr/>
            </p:nvSpPr>
            <p:spPr bwMode="auto">
              <a:xfrm>
                <a:off x="10692014" y="3742033"/>
                <a:ext cx="18041" cy="16755"/>
              </a:xfrm>
              <a:custGeom>
                <a:avLst/>
                <a:gdLst>
                  <a:gd name="T0" fmla="*/ 0 w 7"/>
                  <a:gd name="T1" fmla="*/ 7 h 7"/>
                  <a:gd name="T2" fmla="*/ 2 w 7"/>
                  <a:gd name="T3" fmla="*/ 3 h 7"/>
                  <a:gd name="T4" fmla="*/ 6 w 7"/>
                  <a:gd name="T5" fmla="*/ 1 h 7"/>
                  <a:gd name="T6" fmla="*/ 5 w 7"/>
                  <a:gd name="T7" fmla="*/ 3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cubicBezTo>
                      <a:pt x="1" y="5"/>
                      <a:pt x="1" y="4"/>
                      <a:pt x="2" y="3"/>
                    </a:cubicBezTo>
                    <a:cubicBezTo>
                      <a:pt x="4" y="2"/>
                      <a:pt x="5" y="0"/>
                      <a:pt x="6" y="1"/>
                    </a:cubicBezTo>
                    <a:cubicBezTo>
                      <a:pt x="7" y="1"/>
                      <a:pt x="7" y="1"/>
                      <a:pt x="5" y="3"/>
                    </a:cubicBezTo>
                    <a:cubicBezTo>
                      <a:pt x="3" y="4"/>
                      <a:pt x="0" y="7"/>
                      <a:pt x="0" y="7"/>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18" name="Freeform 36">
                <a:extLst>
                  <a:ext uri="{FF2B5EF4-FFF2-40B4-BE49-F238E27FC236}">
                    <a16:creationId xmlns:a16="http://schemas.microsoft.com/office/drawing/2014/main" id="{38B9A98E-2751-4655-805C-821085AAFE77}"/>
                  </a:ext>
                </a:extLst>
              </p:cNvPr>
              <p:cNvSpPr>
                <a:spLocks/>
              </p:cNvSpPr>
              <p:nvPr/>
            </p:nvSpPr>
            <p:spPr bwMode="auto">
              <a:xfrm>
                <a:off x="10716500" y="3675018"/>
                <a:ext cx="15464" cy="64436"/>
              </a:xfrm>
              <a:custGeom>
                <a:avLst/>
                <a:gdLst>
                  <a:gd name="T0" fmla="*/ 1 w 6"/>
                  <a:gd name="T1" fmla="*/ 26 h 26"/>
                  <a:gd name="T2" fmla="*/ 4 w 6"/>
                  <a:gd name="T3" fmla="*/ 22 h 26"/>
                  <a:gd name="T4" fmla="*/ 4 w 6"/>
                  <a:gd name="T5" fmla="*/ 14 h 26"/>
                  <a:gd name="T6" fmla="*/ 3 w 6"/>
                  <a:gd name="T7" fmla="*/ 9 h 26"/>
                  <a:gd name="T8" fmla="*/ 2 w 6"/>
                  <a:gd name="T9" fmla="*/ 3 h 26"/>
                  <a:gd name="T10" fmla="*/ 0 w 6"/>
                  <a:gd name="T11" fmla="*/ 0 h 26"/>
                  <a:gd name="T12" fmla="*/ 3 w 6"/>
                  <a:gd name="T13" fmla="*/ 4 h 26"/>
                  <a:gd name="T14" fmla="*/ 5 w 6"/>
                  <a:gd name="T15" fmla="*/ 11 h 26"/>
                  <a:gd name="T16" fmla="*/ 6 w 6"/>
                  <a:gd name="T17" fmla="*/ 17 h 26"/>
                  <a:gd name="T18" fmla="*/ 5 w 6"/>
                  <a:gd name="T19" fmla="*/ 23 h 26"/>
                  <a:gd name="T20" fmla="*/ 1 w 6"/>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6">
                    <a:moveTo>
                      <a:pt x="1" y="26"/>
                    </a:moveTo>
                    <a:cubicBezTo>
                      <a:pt x="1" y="24"/>
                      <a:pt x="3" y="24"/>
                      <a:pt x="4" y="22"/>
                    </a:cubicBezTo>
                    <a:cubicBezTo>
                      <a:pt x="4" y="20"/>
                      <a:pt x="5" y="17"/>
                      <a:pt x="4" y="14"/>
                    </a:cubicBezTo>
                    <a:cubicBezTo>
                      <a:pt x="3" y="12"/>
                      <a:pt x="4" y="10"/>
                      <a:pt x="3" y="9"/>
                    </a:cubicBezTo>
                    <a:cubicBezTo>
                      <a:pt x="3" y="7"/>
                      <a:pt x="3" y="6"/>
                      <a:pt x="2" y="3"/>
                    </a:cubicBezTo>
                    <a:cubicBezTo>
                      <a:pt x="0" y="1"/>
                      <a:pt x="0" y="0"/>
                      <a:pt x="0" y="0"/>
                    </a:cubicBezTo>
                    <a:cubicBezTo>
                      <a:pt x="0" y="0"/>
                      <a:pt x="3" y="3"/>
                      <a:pt x="3" y="4"/>
                    </a:cubicBezTo>
                    <a:cubicBezTo>
                      <a:pt x="4" y="5"/>
                      <a:pt x="5" y="9"/>
                      <a:pt x="5" y="11"/>
                    </a:cubicBezTo>
                    <a:cubicBezTo>
                      <a:pt x="5" y="13"/>
                      <a:pt x="6" y="13"/>
                      <a:pt x="6" y="17"/>
                    </a:cubicBezTo>
                    <a:cubicBezTo>
                      <a:pt x="6" y="20"/>
                      <a:pt x="5" y="22"/>
                      <a:pt x="5" y="23"/>
                    </a:cubicBezTo>
                    <a:cubicBezTo>
                      <a:pt x="4" y="25"/>
                      <a:pt x="2" y="25"/>
                      <a:pt x="1" y="26"/>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19" name="Freeform 37">
                <a:extLst>
                  <a:ext uri="{FF2B5EF4-FFF2-40B4-BE49-F238E27FC236}">
                    <a16:creationId xmlns:a16="http://schemas.microsoft.com/office/drawing/2014/main" id="{0BF505BD-D4F5-46D6-A868-47CACB6D80A6}"/>
                  </a:ext>
                </a:extLst>
              </p:cNvPr>
              <p:cNvSpPr>
                <a:spLocks/>
              </p:cNvSpPr>
              <p:nvPr/>
            </p:nvSpPr>
            <p:spPr bwMode="auto">
              <a:xfrm>
                <a:off x="10663664" y="3583518"/>
                <a:ext cx="48969" cy="83766"/>
              </a:xfrm>
              <a:custGeom>
                <a:avLst/>
                <a:gdLst>
                  <a:gd name="T0" fmla="*/ 20 w 20"/>
                  <a:gd name="T1" fmla="*/ 34 h 34"/>
                  <a:gd name="T2" fmla="*/ 13 w 20"/>
                  <a:gd name="T3" fmla="*/ 23 h 34"/>
                  <a:gd name="T4" fmla="*/ 3 w 20"/>
                  <a:gd name="T5" fmla="*/ 4 h 34"/>
                  <a:gd name="T6" fmla="*/ 0 w 20"/>
                  <a:gd name="T7" fmla="*/ 0 h 34"/>
                  <a:gd name="T8" fmla="*/ 1 w 20"/>
                  <a:gd name="T9" fmla="*/ 6 h 34"/>
                  <a:gd name="T10" fmla="*/ 6 w 20"/>
                  <a:gd name="T11" fmla="*/ 15 h 34"/>
                  <a:gd name="T12" fmla="*/ 13 w 20"/>
                  <a:gd name="T13" fmla="*/ 26 h 34"/>
                  <a:gd name="T14" fmla="*/ 20 w 20"/>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4">
                    <a:moveTo>
                      <a:pt x="20" y="34"/>
                    </a:moveTo>
                    <a:cubicBezTo>
                      <a:pt x="20" y="34"/>
                      <a:pt x="18" y="31"/>
                      <a:pt x="13" y="23"/>
                    </a:cubicBezTo>
                    <a:cubicBezTo>
                      <a:pt x="9" y="16"/>
                      <a:pt x="4" y="7"/>
                      <a:pt x="3" y="4"/>
                    </a:cubicBezTo>
                    <a:cubicBezTo>
                      <a:pt x="2" y="1"/>
                      <a:pt x="0" y="0"/>
                      <a:pt x="0" y="0"/>
                    </a:cubicBezTo>
                    <a:cubicBezTo>
                      <a:pt x="0" y="0"/>
                      <a:pt x="1" y="4"/>
                      <a:pt x="1" y="6"/>
                    </a:cubicBezTo>
                    <a:cubicBezTo>
                      <a:pt x="1" y="9"/>
                      <a:pt x="5" y="13"/>
                      <a:pt x="6" y="15"/>
                    </a:cubicBezTo>
                    <a:cubicBezTo>
                      <a:pt x="7" y="18"/>
                      <a:pt x="10" y="22"/>
                      <a:pt x="13" y="26"/>
                    </a:cubicBezTo>
                    <a:cubicBezTo>
                      <a:pt x="16" y="30"/>
                      <a:pt x="18" y="31"/>
                      <a:pt x="20" y="34"/>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20" name="Freeform 38">
                <a:extLst>
                  <a:ext uri="{FF2B5EF4-FFF2-40B4-BE49-F238E27FC236}">
                    <a16:creationId xmlns:a16="http://schemas.microsoft.com/office/drawing/2014/main" id="{2100D277-AF73-42A7-899A-9964B80CF8BF}"/>
                  </a:ext>
                </a:extLst>
              </p:cNvPr>
              <p:cNvSpPr>
                <a:spLocks/>
              </p:cNvSpPr>
              <p:nvPr/>
            </p:nvSpPr>
            <p:spPr bwMode="auto">
              <a:xfrm>
                <a:off x="10208763" y="2609243"/>
                <a:ext cx="672686" cy="498736"/>
              </a:xfrm>
              <a:custGeom>
                <a:avLst/>
                <a:gdLst>
                  <a:gd name="T0" fmla="*/ 209 w 274"/>
                  <a:gd name="T1" fmla="*/ 100 h 202"/>
                  <a:gd name="T2" fmla="*/ 205 w 274"/>
                  <a:gd name="T3" fmla="*/ 81 h 202"/>
                  <a:gd name="T4" fmla="*/ 199 w 274"/>
                  <a:gd name="T5" fmla="*/ 63 h 202"/>
                  <a:gd name="T6" fmla="*/ 194 w 274"/>
                  <a:gd name="T7" fmla="*/ 58 h 202"/>
                  <a:gd name="T8" fmla="*/ 190 w 274"/>
                  <a:gd name="T9" fmla="*/ 38 h 202"/>
                  <a:gd name="T10" fmla="*/ 188 w 274"/>
                  <a:gd name="T11" fmla="*/ 21 h 202"/>
                  <a:gd name="T12" fmla="*/ 184 w 274"/>
                  <a:gd name="T13" fmla="*/ 9 h 202"/>
                  <a:gd name="T14" fmla="*/ 182 w 274"/>
                  <a:gd name="T15" fmla="*/ 0 h 202"/>
                  <a:gd name="T16" fmla="*/ 140 w 274"/>
                  <a:gd name="T17" fmla="*/ 10 h 202"/>
                  <a:gd name="T18" fmla="*/ 122 w 274"/>
                  <a:gd name="T19" fmla="*/ 22 h 202"/>
                  <a:gd name="T20" fmla="*/ 104 w 274"/>
                  <a:gd name="T21" fmla="*/ 49 h 202"/>
                  <a:gd name="T22" fmla="*/ 95 w 274"/>
                  <a:gd name="T23" fmla="*/ 64 h 202"/>
                  <a:gd name="T24" fmla="*/ 101 w 274"/>
                  <a:gd name="T25" fmla="*/ 63 h 202"/>
                  <a:gd name="T26" fmla="*/ 105 w 274"/>
                  <a:gd name="T27" fmla="*/ 65 h 202"/>
                  <a:gd name="T28" fmla="*/ 100 w 274"/>
                  <a:gd name="T29" fmla="*/ 73 h 202"/>
                  <a:gd name="T30" fmla="*/ 105 w 274"/>
                  <a:gd name="T31" fmla="*/ 87 h 202"/>
                  <a:gd name="T32" fmla="*/ 96 w 274"/>
                  <a:gd name="T33" fmla="*/ 92 h 202"/>
                  <a:gd name="T34" fmla="*/ 86 w 274"/>
                  <a:gd name="T35" fmla="*/ 102 h 202"/>
                  <a:gd name="T36" fmla="*/ 81 w 274"/>
                  <a:gd name="T37" fmla="*/ 104 h 202"/>
                  <a:gd name="T38" fmla="*/ 66 w 274"/>
                  <a:gd name="T39" fmla="*/ 110 h 202"/>
                  <a:gd name="T40" fmla="*/ 55 w 274"/>
                  <a:gd name="T41" fmla="*/ 107 h 202"/>
                  <a:gd name="T42" fmla="*/ 32 w 274"/>
                  <a:gd name="T43" fmla="*/ 110 h 202"/>
                  <a:gd name="T44" fmla="*/ 15 w 274"/>
                  <a:gd name="T45" fmla="*/ 119 h 202"/>
                  <a:gd name="T46" fmla="*/ 16 w 274"/>
                  <a:gd name="T47" fmla="*/ 127 h 202"/>
                  <a:gd name="T48" fmla="*/ 22 w 274"/>
                  <a:gd name="T49" fmla="*/ 135 h 202"/>
                  <a:gd name="T50" fmla="*/ 20 w 274"/>
                  <a:gd name="T51" fmla="*/ 144 h 202"/>
                  <a:gd name="T52" fmla="*/ 14 w 274"/>
                  <a:gd name="T53" fmla="*/ 153 h 202"/>
                  <a:gd name="T54" fmla="*/ 0 w 274"/>
                  <a:gd name="T55" fmla="*/ 168 h 202"/>
                  <a:gd name="T56" fmla="*/ 141 w 274"/>
                  <a:gd name="T57" fmla="*/ 152 h 202"/>
                  <a:gd name="T58" fmla="*/ 161 w 274"/>
                  <a:gd name="T59" fmla="*/ 158 h 202"/>
                  <a:gd name="T60" fmla="*/ 174 w 274"/>
                  <a:gd name="T61" fmla="*/ 172 h 202"/>
                  <a:gd name="T62" fmla="*/ 177 w 274"/>
                  <a:gd name="T63" fmla="*/ 173 h 202"/>
                  <a:gd name="T64" fmla="*/ 207 w 274"/>
                  <a:gd name="T65" fmla="*/ 185 h 202"/>
                  <a:gd name="T66" fmla="*/ 208 w 274"/>
                  <a:gd name="T67" fmla="*/ 187 h 202"/>
                  <a:gd name="T68" fmla="*/ 209 w 274"/>
                  <a:gd name="T69" fmla="*/ 189 h 202"/>
                  <a:gd name="T70" fmla="*/ 207 w 274"/>
                  <a:gd name="T71" fmla="*/ 198 h 202"/>
                  <a:gd name="T72" fmla="*/ 215 w 274"/>
                  <a:gd name="T73" fmla="*/ 201 h 202"/>
                  <a:gd name="T74" fmla="*/ 226 w 274"/>
                  <a:gd name="T75" fmla="*/ 196 h 202"/>
                  <a:gd name="T76" fmla="*/ 240 w 274"/>
                  <a:gd name="T77" fmla="*/ 187 h 202"/>
                  <a:gd name="T78" fmla="*/ 252 w 274"/>
                  <a:gd name="T79" fmla="*/ 182 h 202"/>
                  <a:gd name="T80" fmla="*/ 262 w 274"/>
                  <a:gd name="T81" fmla="*/ 175 h 202"/>
                  <a:gd name="T82" fmla="*/ 274 w 274"/>
                  <a:gd name="T83" fmla="*/ 163 h 202"/>
                  <a:gd name="T84" fmla="*/ 265 w 274"/>
                  <a:gd name="T85" fmla="*/ 167 h 202"/>
                  <a:gd name="T86" fmla="*/ 254 w 274"/>
                  <a:gd name="T87" fmla="*/ 177 h 202"/>
                  <a:gd name="T88" fmla="*/ 257 w 274"/>
                  <a:gd name="T89" fmla="*/ 169 h 202"/>
                  <a:gd name="T90" fmla="*/ 250 w 274"/>
                  <a:gd name="T91" fmla="*/ 173 h 202"/>
                  <a:gd name="T92" fmla="*/ 245 w 274"/>
                  <a:gd name="T93" fmla="*/ 176 h 202"/>
                  <a:gd name="T94" fmla="*/ 234 w 274"/>
                  <a:gd name="T95" fmla="*/ 179 h 202"/>
                  <a:gd name="T96" fmla="*/ 229 w 274"/>
                  <a:gd name="T97" fmla="*/ 182 h 202"/>
                  <a:gd name="T98" fmla="*/ 222 w 274"/>
                  <a:gd name="T99" fmla="*/ 185 h 202"/>
                  <a:gd name="T100" fmla="*/ 218 w 274"/>
                  <a:gd name="T101" fmla="*/ 188 h 202"/>
                  <a:gd name="T102" fmla="*/ 214 w 274"/>
                  <a:gd name="T103" fmla="*/ 187 h 202"/>
                  <a:gd name="T104" fmla="*/ 217 w 274"/>
                  <a:gd name="T105" fmla="*/ 183 h 202"/>
                  <a:gd name="T106" fmla="*/ 216 w 274"/>
                  <a:gd name="T107" fmla="*/ 173 h 202"/>
                  <a:gd name="T108" fmla="*/ 215 w 274"/>
                  <a:gd name="T109" fmla="*/ 164 h 202"/>
                  <a:gd name="T110" fmla="*/ 212 w 274"/>
                  <a:gd name="T111" fmla="*/ 151 h 202"/>
                  <a:gd name="T112" fmla="*/ 210 w 274"/>
                  <a:gd name="T113" fmla="*/ 13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4" h="202">
                    <a:moveTo>
                      <a:pt x="209" y="101"/>
                    </a:moveTo>
                    <a:cubicBezTo>
                      <a:pt x="209" y="100"/>
                      <a:pt x="209" y="100"/>
                      <a:pt x="209" y="100"/>
                    </a:cubicBezTo>
                    <a:cubicBezTo>
                      <a:pt x="209" y="100"/>
                      <a:pt x="208" y="97"/>
                      <a:pt x="208" y="93"/>
                    </a:cubicBezTo>
                    <a:cubicBezTo>
                      <a:pt x="207" y="90"/>
                      <a:pt x="206" y="83"/>
                      <a:pt x="205" y="81"/>
                    </a:cubicBezTo>
                    <a:cubicBezTo>
                      <a:pt x="203" y="78"/>
                      <a:pt x="203" y="72"/>
                      <a:pt x="202" y="70"/>
                    </a:cubicBezTo>
                    <a:cubicBezTo>
                      <a:pt x="201" y="68"/>
                      <a:pt x="201" y="64"/>
                      <a:pt x="199" y="63"/>
                    </a:cubicBezTo>
                    <a:cubicBezTo>
                      <a:pt x="197" y="62"/>
                      <a:pt x="196" y="63"/>
                      <a:pt x="195" y="64"/>
                    </a:cubicBezTo>
                    <a:cubicBezTo>
                      <a:pt x="194" y="64"/>
                      <a:pt x="194" y="61"/>
                      <a:pt x="194" y="58"/>
                    </a:cubicBezTo>
                    <a:cubicBezTo>
                      <a:pt x="194" y="55"/>
                      <a:pt x="194" y="50"/>
                      <a:pt x="192" y="48"/>
                    </a:cubicBezTo>
                    <a:cubicBezTo>
                      <a:pt x="190" y="46"/>
                      <a:pt x="190" y="42"/>
                      <a:pt x="190" y="38"/>
                    </a:cubicBezTo>
                    <a:cubicBezTo>
                      <a:pt x="190" y="35"/>
                      <a:pt x="187" y="29"/>
                      <a:pt x="188" y="27"/>
                    </a:cubicBezTo>
                    <a:cubicBezTo>
                      <a:pt x="189" y="25"/>
                      <a:pt x="189" y="23"/>
                      <a:pt x="188" y="21"/>
                    </a:cubicBezTo>
                    <a:cubicBezTo>
                      <a:pt x="187" y="20"/>
                      <a:pt x="184" y="18"/>
                      <a:pt x="184" y="16"/>
                    </a:cubicBezTo>
                    <a:cubicBezTo>
                      <a:pt x="184" y="13"/>
                      <a:pt x="185" y="10"/>
                      <a:pt x="184" y="9"/>
                    </a:cubicBezTo>
                    <a:cubicBezTo>
                      <a:pt x="183" y="8"/>
                      <a:pt x="182" y="7"/>
                      <a:pt x="182" y="7"/>
                    </a:cubicBezTo>
                    <a:cubicBezTo>
                      <a:pt x="182" y="0"/>
                      <a:pt x="182" y="0"/>
                      <a:pt x="182" y="0"/>
                    </a:cubicBezTo>
                    <a:cubicBezTo>
                      <a:pt x="174" y="2"/>
                      <a:pt x="167" y="4"/>
                      <a:pt x="165" y="4"/>
                    </a:cubicBezTo>
                    <a:cubicBezTo>
                      <a:pt x="157" y="7"/>
                      <a:pt x="143" y="10"/>
                      <a:pt x="140" y="10"/>
                    </a:cubicBezTo>
                    <a:cubicBezTo>
                      <a:pt x="137" y="10"/>
                      <a:pt x="135" y="11"/>
                      <a:pt x="132" y="12"/>
                    </a:cubicBezTo>
                    <a:cubicBezTo>
                      <a:pt x="130" y="13"/>
                      <a:pt x="125" y="17"/>
                      <a:pt x="122" y="22"/>
                    </a:cubicBezTo>
                    <a:cubicBezTo>
                      <a:pt x="118" y="26"/>
                      <a:pt x="112" y="35"/>
                      <a:pt x="110" y="38"/>
                    </a:cubicBezTo>
                    <a:cubicBezTo>
                      <a:pt x="109" y="42"/>
                      <a:pt x="106" y="47"/>
                      <a:pt x="104" y="49"/>
                    </a:cubicBezTo>
                    <a:cubicBezTo>
                      <a:pt x="103" y="50"/>
                      <a:pt x="97" y="56"/>
                      <a:pt x="95" y="59"/>
                    </a:cubicBezTo>
                    <a:cubicBezTo>
                      <a:pt x="95" y="61"/>
                      <a:pt x="95" y="63"/>
                      <a:pt x="95" y="64"/>
                    </a:cubicBezTo>
                    <a:cubicBezTo>
                      <a:pt x="95" y="66"/>
                      <a:pt x="97" y="67"/>
                      <a:pt x="97" y="67"/>
                    </a:cubicBezTo>
                    <a:cubicBezTo>
                      <a:pt x="98" y="65"/>
                      <a:pt x="100" y="63"/>
                      <a:pt x="101" y="63"/>
                    </a:cubicBezTo>
                    <a:cubicBezTo>
                      <a:pt x="103" y="63"/>
                      <a:pt x="102" y="66"/>
                      <a:pt x="102" y="66"/>
                    </a:cubicBezTo>
                    <a:cubicBezTo>
                      <a:pt x="105" y="65"/>
                      <a:pt x="105" y="65"/>
                      <a:pt x="105" y="65"/>
                    </a:cubicBezTo>
                    <a:cubicBezTo>
                      <a:pt x="105" y="65"/>
                      <a:pt x="104" y="68"/>
                      <a:pt x="104" y="69"/>
                    </a:cubicBezTo>
                    <a:cubicBezTo>
                      <a:pt x="103" y="70"/>
                      <a:pt x="101" y="72"/>
                      <a:pt x="100" y="73"/>
                    </a:cubicBezTo>
                    <a:cubicBezTo>
                      <a:pt x="99" y="74"/>
                      <a:pt x="101" y="75"/>
                      <a:pt x="103" y="77"/>
                    </a:cubicBezTo>
                    <a:cubicBezTo>
                      <a:pt x="104" y="79"/>
                      <a:pt x="104" y="85"/>
                      <a:pt x="105" y="87"/>
                    </a:cubicBezTo>
                    <a:cubicBezTo>
                      <a:pt x="107" y="89"/>
                      <a:pt x="102" y="88"/>
                      <a:pt x="101" y="88"/>
                    </a:cubicBezTo>
                    <a:cubicBezTo>
                      <a:pt x="100" y="88"/>
                      <a:pt x="97" y="91"/>
                      <a:pt x="96" y="92"/>
                    </a:cubicBezTo>
                    <a:cubicBezTo>
                      <a:pt x="95" y="93"/>
                      <a:pt x="92" y="96"/>
                      <a:pt x="91" y="98"/>
                    </a:cubicBezTo>
                    <a:cubicBezTo>
                      <a:pt x="90" y="99"/>
                      <a:pt x="88" y="100"/>
                      <a:pt x="86" y="102"/>
                    </a:cubicBezTo>
                    <a:cubicBezTo>
                      <a:pt x="84" y="103"/>
                      <a:pt x="85" y="106"/>
                      <a:pt x="85" y="106"/>
                    </a:cubicBezTo>
                    <a:cubicBezTo>
                      <a:pt x="85" y="106"/>
                      <a:pt x="82" y="105"/>
                      <a:pt x="81" y="104"/>
                    </a:cubicBezTo>
                    <a:cubicBezTo>
                      <a:pt x="80" y="104"/>
                      <a:pt x="76" y="105"/>
                      <a:pt x="74" y="106"/>
                    </a:cubicBezTo>
                    <a:cubicBezTo>
                      <a:pt x="72" y="106"/>
                      <a:pt x="68" y="108"/>
                      <a:pt x="66" y="110"/>
                    </a:cubicBezTo>
                    <a:cubicBezTo>
                      <a:pt x="64" y="111"/>
                      <a:pt x="62" y="110"/>
                      <a:pt x="61" y="109"/>
                    </a:cubicBezTo>
                    <a:cubicBezTo>
                      <a:pt x="60" y="108"/>
                      <a:pt x="57" y="106"/>
                      <a:pt x="55" y="107"/>
                    </a:cubicBezTo>
                    <a:cubicBezTo>
                      <a:pt x="53" y="108"/>
                      <a:pt x="45" y="107"/>
                      <a:pt x="44" y="107"/>
                    </a:cubicBezTo>
                    <a:cubicBezTo>
                      <a:pt x="43" y="107"/>
                      <a:pt x="35" y="110"/>
                      <a:pt x="32" y="110"/>
                    </a:cubicBezTo>
                    <a:cubicBezTo>
                      <a:pt x="30" y="111"/>
                      <a:pt x="26" y="112"/>
                      <a:pt x="23" y="114"/>
                    </a:cubicBezTo>
                    <a:cubicBezTo>
                      <a:pt x="21" y="115"/>
                      <a:pt x="17" y="117"/>
                      <a:pt x="15" y="119"/>
                    </a:cubicBezTo>
                    <a:cubicBezTo>
                      <a:pt x="15" y="119"/>
                      <a:pt x="15" y="119"/>
                      <a:pt x="15" y="120"/>
                    </a:cubicBezTo>
                    <a:cubicBezTo>
                      <a:pt x="16" y="121"/>
                      <a:pt x="16" y="126"/>
                      <a:pt x="16" y="127"/>
                    </a:cubicBezTo>
                    <a:cubicBezTo>
                      <a:pt x="16" y="128"/>
                      <a:pt x="19" y="132"/>
                      <a:pt x="21" y="134"/>
                    </a:cubicBezTo>
                    <a:cubicBezTo>
                      <a:pt x="22" y="134"/>
                      <a:pt x="22" y="135"/>
                      <a:pt x="22" y="135"/>
                    </a:cubicBezTo>
                    <a:cubicBezTo>
                      <a:pt x="24" y="137"/>
                      <a:pt x="24" y="138"/>
                      <a:pt x="24" y="139"/>
                    </a:cubicBezTo>
                    <a:cubicBezTo>
                      <a:pt x="25" y="142"/>
                      <a:pt x="22" y="143"/>
                      <a:pt x="20" y="144"/>
                    </a:cubicBezTo>
                    <a:cubicBezTo>
                      <a:pt x="18" y="145"/>
                      <a:pt x="19" y="147"/>
                      <a:pt x="19" y="148"/>
                    </a:cubicBezTo>
                    <a:cubicBezTo>
                      <a:pt x="19" y="150"/>
                      <a:pt x="14" y="153"/>
                      <a:pt x="14" y="153"/>
                    </a:cubicBezTo>
                    <a:cubicBezTo>
                      <a:pt x="14" y="153"/>
                      <a:pt x="5" y="163"/>
                      <a:pt x="4" y="164"/>
                    </a:cubicBezTo>
                    <a:cubicBezTo>
                      <a:pt x="3" y="165"/>
                      <a:pt x="1" y="167"/>
                      <a:pt x="0" y="168"/>
                    </a:cubicBezTo>
                    <a:cubicBezTo>
                      <a:pt x="2" y="181"/>
                      <a:pt x="2" y="181"/>
                      <a:pt x="2" y="181"/>
                    </a:cubicBezTo>
                    <a:cubicBezTo>
                      <a:pt x="2" y="181"/>
                      <a:pt x="130" y="155"/>
                      <a:pt x="141" y="152"/>
                    </a:cubicBezTo>
                    <a:cubicBezTo>
                      <a:pt x="153" y="149"/>
                      <a:pt x="153" y="155"/>
                      <a:pt x="153" y="155"/>
                    </a:cubicBezTo>
                    <a:cubicBezTo>
                      <a:pt x="153" y="155"/>
                      <a:pt x="159" y="156"/>
                      <a:pt x="161" y="158"/>
                    </a:cubicBezTo>
                    <a:cubicBezTo>
                      <a:pt x="163" y="160"/>
                      <a:pt x="163" y="167"/>
                      <a:pt x="165" y="168"/>
                    </a:cubicBezTo>
                    <a:cubicBezTo>
                      <a:pt x="167" y="170"/>
                      <a:pt x="172" y="172"/>
                      <a:pt x="174" y="172"/>
                    </a:cubicBezTo>
                    <a:cubicBezTo>
                      <a:pt x="175" y="172"/>
                      <a:pt x="176" y="172"/>
                      <a:pt x="177" y="173"/>
                    </a:cubicBezTo>
                    <a:cubicBezTo>
                      <a:pt x="177" y="173"/>
                      <a:pt x="177" y="173"/>
                      <a:pt x="177" y="173"/>
                    </a:cubicBezTo>
                    <a:cubicBezTo>
                      <a:pt x="178" y="174"/>
                      <a:pt x="179" y="175"/>
                      <a:pt x="179" y="175"/>
                    </a:cubicBezTo>
                    <a:cubicBezTo>
                      <a:pt x="207" y="185"/>
                      <a:pt x="207" y="185"/>
                      <a:pt x="207" y="185"/>
                    </a:cubicBezTo>
                    <a:cubicBezTo>
                      <a:pt x="208" y="187"/>
                      <a:pt x="208" y="187"/>
                      <a:pt x="208" y="187"/>
                    </a:cubicBezTo>
                    <a:cubicBezTo>
                      <a:pt x="208" y="187"/>
                      <a:pt x="208" y="187"/>
                      <a:pt x="208" y="187"/>
                    </a:cubicBezTo>
                    <a:cubicBezTo>
                      <a:pt x="208" y="187"/>
                      <a:pt x="208" y="187"/>
                      <a:pt x="208" y="188"/>
                    </a:cubicBezTo>
                    <a:cubicBezTo>
                      <a:pt x="209" y="189"/>
                      <a:pt x="209" y="189"/>
                      <a:pt x="209" y="189"/>
                    </a:cubicBezTo>
                    <a:cubicBezTo>
                      <a:pt x="208" y="188"/>
                      <a:pt x="208" y="188"/>
                      <a:pt x="208" y="188"/>
                    </a:cubicBezTo>
                    <a:cubicBezTo>
                      <a:pt x="208" y="191"/>
                      <a:pt x="207" y="197"/>
                      <a:pt x="207" y="198"/>
                    </a:cubicBezTo>
                    <a:cubicBezTo>
                      <a:pt x="207" y="199"/>
                      <a:pt x="208" y="202"/>
                      <a:pt x="210" y="202"/>
                    </a:cubicBezTo>
                    <a:cubicBezTo>
                      <a:pt x="212" y="202"/>
                      <a:pt x="214" y="202"/>
                      <a:pt x="215" y="201"/>
                    </a:cubicBezTo>
                    <a:cubicBezTo>
                      <a:pt x="217" y="201"/>
                      <a:pt x="219" y="201"/>
                      <a:pt x="220" y="199"/>
                    </a:cubicBezTo>
                    <a:cubicBezTo>
                      <a:pt x="221" y="198"/>
                      <a:pt x="226" y="196"/>
                      <a:pt x="226" y="196"/>
                    </a:cubicBezTo>
                    <a:cubicBezTo>
                      <a:pt x="227" y="195"/>
                      <a:pt x="230" y="193"/>
                      <a:pt x="232" y="192"/>
                    </a:cubicBezTo>
                    <a:cubicBezTo>
                      <a:pt x="234" y="191"/>
                      <a:pt x="239" y="188"/>
                      <a:pt x="240" y="187"/>
                    </a:cubicBezTo>
                    <a:cubicBezTo>
                      <a:pt x="241" y="187"/>
                      <a:pt x="245" y="184"/>
                      <a:pt x="247" y="184"/>
                    </a:cubicBezTo>
                    <a:cubicBezTo>
                      <a:pt x="249" y="184"/>
                      <a:pt x="251" y="182"/>
                      <a:pt x="252" y="182"/>
                    </a:cubicBezTo>
                    <a:cubicBezTo>
                      <a:pt x="253" y="182"/>
                      <a:pt x="256" y="179"/>
                      <a:pt x="257" y="178"/>
                    </a:cubicBezTo>
                    <a:cubicBezTo>
                      <a:pt x="257" y="177"/>
                      <a:pt x="260" y="176"/>
                      <a:pt x="262" y="175"/>
                    </a:cubicBezTo>
                    <a:cubicBezTo>
                      <a:pt x="263" y="173"/>
                      <a:pt x="264" y="172"/>
                      <a:pt x="266" y="171"/>
                    </a:cubicBezTo>
                    <a:cubicBezTo>
                      <a:pt x="268" y="170"/>
                      <a:pt x="274" y="163"/>
                      <a:pt x="274" y="163"/>
                    </a:cubicBezTo>
                    <a:cubicBezTo>
                      <a:pt x="274" y="163"/>
                      <a:pt x="272" y="164"/>
                      <a:pt x="270" y="165"/>
                    </a:cubicBezTo>
                    <a:cubicBezTo>
                      <a:pt x="268" y="167"/>
                      <a:pt x="267" y="167"/>
                      <a:pt x="265" y="167"/>
                    </a:cubicBezTo>
                    <a:cubicBezTo>
                      <a:pt x="263" y="167"/>
                      <a:pt x="260" y="170"/>
                      <a:pt x="259" y="171"/>
                    </a:cubicBezTo>
                    <a:cubicBezTo>
                      <a:pt x="258" y="172"/>
                      <a:pt x="256" y="177"/>
                      <a:pt x="254" y="177"/>
                    </a:cubicBezTo>
                    <a:cubicBezTo>
                      <a:pt x="252" y="178"/>
                      <a:pt x="252" y="175"/>
                      <a:pt x="253" y="174"/>
                    </a:cubicBezTo>
                    <a:cubicBezTo>
                      <a:pt x="254" y="173"/>
                      <a:pt x="257" y="172"/>
                      <a:pt x="257" y="169"/>
                    </a:cubicBezTo>
                    <a:cubicBezTo>
                      <a:pt x="257" y="167"/>
                      <a:pt x="258" y="164"/>
                      <a:pt x="258" y="164"/>
                    </a:cubicBezTo>
                    <a:cubicBezTo>
                      <a:pt x="255" y="167"/>
                      <a:pt x="252" y="171"/>
                      <a:pt x="250" y="173"/>
                    </a:cubicBezTo>
                    <a:cubicBezTo>
                      <a:pt x="250" y="174"/>
                      <a:pt x="248" y="174"/>
                      <a:pt x="248" y="175"/>
                    </a:cubicBezTo>
                    <a:cubicBezTo>
                      <a:pt x="247" y="175"/>
                      <a:pt x="246" y="175"/>
                      <a:pt x="245" y="176"/>
                    </a:cubicBezTo>
                    <a:cubicBezTo>
                      <a:pt x="243" y="176"/>
                      <a:pt x="243" y="177"/>
                      <a:pt x="242" y="177"/>
                    </a:cubicBezTo>
                    <a:cubicBezTo>
                      <a:pt x="241" y="177"/>
                      <a:pt x="235" y="178"/>
                      <a:pt x="234" y="179"/>
                    </a:cubicBezTo>
                    <a:cubicBezTo>
                      <a:pt x="233" y="179"/>
                      <a:pt x="232" y="181"/>
                      <a:pt x="232" y="181"/>
                    </a:cubicBezTo>
                    <a:cubicBezTo>
                      <a:pt x="231" y="182"/>
                      <a:pt x="230" y="181"/>
                      <a:pt x="229" y="182"/>
                    </a:cubicBezTo>
                    <a:cubicBezTo>
                      <a:pt x="228" y="182"/>
                      <a:pt x="226" y="183"/>
                      <a:pt x="226" y="184"/>
                    </a:cubicBezTo>
                    <a:cubicBezTo>
                      <a:pt x="225" y="184"/>
                      <a:pt x="224" y="185"/>
                      <a:pt x="222" y="185"/>
                    </a:cubicBezTo>
                    <a:cubicBezTo>
                      <a:pt x="219" y="185"/>
                      <a:pt x="220" y="185"/>
                      <a:pt x="219" y="186"/>
                    </a:cubicBezTo>
                    <a:cubicBezTo>
                      <a:pt x="218" y="186"/>
                      <a:pt x="218" y="187"/>
                      <a:pt x="218" y="188"/>
                    </a:cubicBezTo>
                    <a:cubicBezTo>
                      <a:pt x="218" y="189"/>
                      <a:pt x="217" y="189"/>
                      <a:pt x="216" y="189"/>
                    </a:cubicBezTo>
                    <a:cubicBezTo>
                      <a:pt x="214" y="189"/>
                      <a:pt x="213" y="188"/>
                      <a:pt x="214" y="187"/>
                    </a:cubicBezTo>
                    <a:cubicBezTo>
                      <a:pt x="214" y="185"/>
                      <a:pt x="216" y="184"/>
                      <a:pt x="216" y="183"/>
                    </a:cubicBezTo>
                    <a:cubicBezTo>
                      <a:pt x="216" y="183"/>
                      <a:pt x="216" y="183"/>
                      <a:pt x="217" y="183"/>
                    </a:cubicBezTo>
                    <a:cubicBezTo>
                      <a:pt x="215" y="181"/>
                      <a:pt x="212" y="179"/>
                      <a:pt x="213" y="178"/>
                    </a:cubicBezTo>
                    <a:cubicBezTo>
                      <a:pt x="214" y="176"/>
                      <a:pt x="214" y="175"/>
                      <a:pt x="216" y="173"/>
                    </a:cubicBezTo>
                    <a:cubicBezTo>
                      <a:pt x="217" y="172"/>
                      <a:pt x="218" y="172"/>
                      <a:pt x="218" y="170"/>
                    </a:cubicBezTo>
                    <a:cubicBezTo>
                      <a:pt x="218" y="168"/>
                      <a:pt x="216" y="168"/>
                      <a:pt x="215" y="164"/>
                    </a:cubicBezTo>
                    <a:cubicBezTo>
                      <a:pt x="214" y="160"/>
                      <a:pt x="216" y="160"/>
                      <a:pt x="214" y="157"/>
                    </a:cubicBezTo>
                    <a:cubicBezTo>
                      <a:pt x="213" y="155"/>
                      <a:pt x="213" y="154"/>
                      <a:pt x="212" y="151"/>
                    </a:cubicBezTo>
                    <a:cubicBezTo>
                      <a:pt x="212" y="147"/>
                      <a:pt x="212" y="147"/>
                      <a:pt x="212" y="143"/>
                    </a:cubicBezTo>
                    <a:cubicBezTo>
                      <a:pt x="212" y="140"/>
                      <a:pt x="211" y="133"/>
                      <a:pt x="210" y="133"/>
                    </a:cubicBezTo>
                    <a:lnTo>
                      <a:pt x="209" y="101"/>
                    </a:ln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21" name="Freeform 39">
                <a:extLst>
                  <a:ext uri="{FF2B5EF4-FFF2-40B4-BE49-F238E27FC236}">
                    <a16:creationId xmlns:a16="http://schemas.microsoft.com/office/drawing/2014/main" id="{85845EA5-7F26-4C75-A81B-64E6D7D74395}"/>
                  </a:ext>
                </a:extLst>
              </p:cNvPr>
              <p:cNvSpPr>
                <a:spLocks/>
              </p:cNvSpPr>
              <p:nvPr/>
            </p:nvSpPr>
            <p:spPr bwMode="auto">
              <a:xfrm>
                <a:off x="7636375" y="3685328"/>
                <a:ext cx="618561" cy="650806"/>
              </a:xfrm>
              <a:custGeom>
                <a:avLst/>
                <a:gdLst>
                  <a:gd name="T0" fmla="*/ 102 w 252"/>
                  <a:gd name="T1" fmla="*/ 241 h 264"/>
                  <a:gd name="T2" fmla="*/ 229 w 252"/>
                  <a:gd name="T3" fmla="*/ 252 h 264"/>
                  <a:gd name="T4" fmla="*/ 235 w 252"/>
                  <a:gd name="T5" fmla="*/ 245 h 264"/>
                  <a:gd name="T6" fmla="*/ 248 w 252"/>
                  <a:gd name="T7" fmla="*/ 46 h 264"/>
                  <a:gd name="T8" fmla="*/ 250 w 252"/>
                  <a:gd name="T9" fmla="*/ 45 h 264"/>
                  <a:gd name="T10" fmla="*/ 252 w 252"/>
                  <a:gd name="T11" fmla="*/ 21 h 264"/>
                  <a:gd name="T12" fmla="*/ 33 w 252"/>
                  <a:gd name="T13" fmla="*/ 0 h 264"/>
                  <a:gd name="T14" fmla="*/ 0 w 252"/>
                  <a:gd name="T15" fmla="*/ 261 h 264"/>
                  <a:gd name="T16" fmla="*/ 25 w 252"/>
                  <a:gd name="T17" fmla="*/ 264 h 264"/>
                  <a:gd name="T18" fmla="*/ 33 w 252"/>
                  <a:gd name="T19" fmla="*/ 262 h 264"/>
                  <a:gd name="T20" fmla="*/ 35 w 252"/>
                  <a:gd name="T21" fmla="*/ 250 h 264"/>
                  <a:gd name="T22" fmla="*/ 38 w 252"/>
                  <a:gd name="T23" fmla="*/ 245 h 264"/>
                  <a:gd name="T24" fmla="*/ 98 w 252"/>
                  <a:gd name="T25" fmla="*/ 251 h 264"/>
                  <a:gd name="T26" fmla="*/ 99 w 252"/>
                  <a:gd name="T27" fmla="*/ 251 h 264"/>
                  <a:gd name="T28" fmla="*/ 96 w 252"/>
                  <a:gd name="T29" fmla="*/ 242 h 264"/>
                  <a:gd name="T30" fmla="*/ 102 w 252"/>
                  <a:gd name="T31" fmla="*/ 2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264">
                    <a:moveTo>
                      <a:pt x="102" y="241"/>
                    </a:moveTo>
                    <a:cubicBezTo>
                      <a:pt x="107" y="242"/>
                      <a:pt x="226" y="252"/>
                      <a:pt x="229" y="252"/>
                    </a:cubicBezTo>
                    <a:cubicBezTo>
                      <a:pt x="231" y="252"/>
                      <a:pt x="235" y="251"/>
                      <a:pt x="235" y="245"/>
                    </a:cubicBezTo>
                    <a:cubicBezTo>
                      <a:pt x="235" y="239"/>
                      <a:pt x="248" y="48"/>
                      <a:pt x="248" y="46"/>
                    </a:cubicBezTo>
                    <a:cubicBezTo>
                      <a:pt x="248" y="45"/>
                      <a:pt x="249" y="45"/>
                      <a:pt x="250" y="45"/>
                    </a:cubicBezTo>
                    <a:cubicBezTo>
                      <a:pt x="252" y="21"/>
                      <a:pt x="252" y="21"/>
                      <a:pt x="252" y="21"/>
                    </a:cubicBezTo>
                    <a:cubicBezTo>
                      <a:pt x="169" y="16"/>
                      <a:pt x="95" y="8"/>
                      <a:pt x="33" y="0"/>
                    </a:cubicBezTo>
                    <a:cubicBezTo>
                      <a:pt x="0" y="261"/>
                      <a:pt x="0" y="261"/>
                      <a:pt x="0" y="261"/>
                    </a:cubicBezTo>
                    <a:cubicBezTo>
                      <a:pt x="12" y="262"/>
                      <a:pt x="23" y="264"/>
                      <a:pt x="25" y="264"/>
                    </a:cubicBezTo>
                    <a:cubicBezTo>
                      <a:pt x="33" y="264"/>
                      <a:pt x="33" y="263"/>
                      <a:pt x="33" y="262"/>
                    </a:cubicBezTo>
                    <a:cubicBezTo>
                      <a:pt x="33" y="262"/>
                      <a:pt x="35" y="253"/>
                      <a:pt x="35" y="250"/>
                    </a:cubicBezTo>
                    <a:cubicBezTo>
                      <a:pt x="35" y="247"/>
                      <a:pt x="37" y="244"/>
                      <a:pt x="38" y="245"/>
                    </a:cubicBezTo>
                    <a:cubicBezTo>
                      <a:pt x="39" y="245"/>
                      <a:pt x="91" y="250"/>
                      <a:pt x="98" y="251"/>
                    </a:cubicBezTo>
                    <a:cubicBezTo>
                      <a:pt x="98" y="251"/>
                      <a:pt x="99" y="251"/>
                      <a:pt x="99" y="251"/>
                    </a:cubicBezTo>
                    <a:cubicBezTo>
                      <a:pt x="97" y="247"/>
                      <a:pt x="96" y="243"/>
                      <a:pt x="96" y="242"/>
                    </a:cubicBezTo>
                    <a:cubicBezTo>
                      <a:pt x="96" y="240"/>
                      <a:pt x="97" y="241"/>
                      <a:pt x="102" y="241"/>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22" name="Freeform 40">
                <a:extLst>
                  <a:ext uri="{FF2B5EF4-FFF2-40B4-BE49-F238E27FC236}">
                    <a16:creationId xmlns:a16="http://schemas.microsoft.com/office/drawing/2014/main" id="{7385125B-4511-4432-AD5E-5335A322DA41}"/>
                  </a:ext>
                </a:extLst>
              </p:cNvPr>
              <p:cNvSpPr>
                <a:spLocks/>
              </p:cNvSpPr>
              <p:nvPr/>
            </p:nvSpPr>
            <p:spPr bwMode="auto">
              <a:xfrm>
                <a:off x="10615983" y="3035811"/>
                <a:ext cx="121134" cy="279652"/>
              </a:xfrm>
              <a:custGeom>
                <a:avLst/>
                <a:gdLst>
                  <a:gd name="T0" fmla="*/ 4 w 49"/>
                  <a:gd name="T1" fmla="*/ 76 h 113"/>
                  <a:gd name="T2" fmla="*/ 3 w 49"/>
                  <a:gd name="T3" fmla="*/ 77 h 113"/>
                  <a:gd name="T4" fmla="*/ 3 w 49"/>
                  <a:gd name="T5" fmla="*/ 79 h 113"/>
                  <a:gd name="T6" fmla="*/ 3 w 49"/>
                  <a:gd name="T7" fmla="*/ 79 h 113"/>
                  <a:gd name="T8" fmla="*/ 2 w 49"/>
                  <a:gd name="T9" fmla="*/ 81 h 113"/>
                  <a:gd name="T10" fmla="*/ 2 w 49"/>
                  <a:gd name="T11" fmla="*/ 88 h 113"/>
                  <a:gd name="T12" fmla="*/ 5 w 49"/>
                  <a:gd name="T13" fmla="*/ 94 h 113"/>
                  <a:gd name="T14" fmla="*/ 10 w 49"/>
                  <a:gd name="T15" fmla="*/ 96 h 113"/>
                  <a:gd name="T16" fmla="*/ 17 w 49"/>
                  <a:gd name="T17" fmla="*/ 100 h 113"/>
                  <a:gd name="T18" fmla="*/ 21 w 49"/>
                  <a:gd name="T19" fmla="*/ 102 h 113"/>
                  <a:gd name="T20" fmla="*/ 28 w 49"/>
                  <a:gd name="T21" fmla="*/ 103 h 113"/>
                  <a:gd name="T22" fmla="*/ 27 w 49"/>
                  <a:gd name="T23" fmla="*/ 110 h 113"/>
                  <a:gd name="T24" fmla="*/ 30 w 49"/>
                  <a:gd name="T25" fmla="*/ 113 h 113"/>
                  <a:gd name="T26" fmla="*/ 33 w 49"/>
                  <a:gd name="T27" fmla="*/ 107 h 113"/>
                  <a:gd name="T28" fmla="*/ 36 w 49"/>
                  <a:gd name="T29" fmla="*/ 101 h 113"/>
                  <a:gd name="T30" fmla="*/ 36 w 49"/>
                  <a:gd name="T31" fmla="*/ 95 h 113"/>
                  <a:gd name="T32" fmla="*/ 39 w 49"/>
                  <a:gd name="T33" fmla="*/ 91 h 113"/>
                  <a:gd name="T34" fmla="*/ 41 w 49"/>
                  <a:gd name="T35" fmla="*/ 85 h 113"/>
                  <a:gd name="T36" fmla="*/ 43 w 49"/>
                  <a:gd name="T37" fmla="*/ 79 h 113"/>
                  <a:gd name="T38" fmla="*/ 46 w 49"/>
                  <a:gd name="T39" fmla="*/ 73 h 113"/>
                  <a:gd name="T40" fmla="*/ 47 w 49"/>
                  <a:gd name="T41" fmla="*/ 62 h 113"/>
                  <a:gd name="T42" fmla="*/ 48 w 49"/>
                  <a:gd name="T43" fmla="*/ 53 h 113"/>
                  <a:gd name="T44" fmla="*/ 47 w 49"/>
                  <a:gd name="T45" fmla="*/ 41 h 113"/>
                  <a:gd name="T46" fmla="*/ 40 w 49"/>
                  <a:gd name="T47" fmla="*/ 39 h 113"/>
                  <a:gd name="T48" fmla="*/ 35 w 49"/>
                  <a:gd name="T49" fmla="*/ 31 h 113"/>
                  <a:gd name="T50" fmla="*/ 38 w 49"/>
                  <a:gd name="T51" fmla="*/ 24 h 113"/>
                  <a:gd name="T52" fmla="*/ 42 w 49"/>
                  <a:gd name="T53" fmla="*/ 14 h 113"/>
                  <a:gd name="T54" fmla="*/ 41 w 49"/>
                  <a:gd name="T55" fmla="*/ 12 h 113"/>
                  <a:gd name="T56" fmla="*/ 13 w 49"/>
                  <a:gd name="T57" fmla="*/ 2 h 113"/>
                  <a:gd name="T58" fmla="*/ 11 w 49"/>
                  <a:gd name="T59" fmla="*/ 0 h 113"/>
                  <a:gd name="T60" fmla="*/ 9 w 49"/>
                  <a:gd name="T61" fmla="*/ 3 h 113"/>
                  <a:gd name="T62" fmla="*/ 7 w 49"/>
                  <a:gd name="T63" fmla="*/ 7 h 113"/>
                  <a:gd name="T64" fmla="*/ 6 w 49"/>
                  <a:gd name="T65" fmla="*/ 13 h 113"/>
                  <a:gd name="T66" fmla="*/ 5 w 49"/>
                  <a:gd name="T67" fmla="*/ 16 h 113"/>
                  <a:gd name="T68" fmla="*/ 2 w 49"/>
                  <a:gd name="T69" fmla="*/ 20 h 113"/>
                  <a:gd name="T70" fmla="*/ 0 w 49"/>
                  <a:gd name="T71" fmla="*/ 22 h 113"/>
                  <a:gd name="T72" fmla="*/ 3 w 49"/>
                  <a:gd name="T73" fmla="*/ 25 h 113"/>
                  <a:gd name="T74" fmla="*/ 4 w 49"/>
                  <a:gd name="T75" fmla="*/ 28 h 113"/>
                  <a:gd name="T76" fmla="*/ 2 w 49"/>
                  <a:gd name="T77" fmla="*/ 31 h 113"/>
                  <a:gd name="T78" fmla="*/ 1 w 49"/>
                  <a:gd name="T79" fmla="*/ 34 h 113"/>
                  <a:gd name="T80" fmla="*/ 2 w 49"/>
                  <a:gd name="T81" fmla="*/ 38 h 113"/>
                  <a:gd name="T82" fmla="*/ 5 w 49"/>
                  <a:gd name="T83" fmla="*/ 41 h 113"/>
                  <a:gd name="T84" fmla="*/ 7 w 49"/>
                  <a:gd name="T85" fmla="*/ 41 h 113"/>
                  <a:gd name="T86" fmla="*/ 8 w 49"/>
                  <a:gd name="T87" fmla="*/ 43 h 113"/>
                  <a:gd name="T88" fmla="*/ 10 w 49"/>
                  <a:gd name="T89" fmla="*/ 45 h 113"/>
                  <a:gd name="T90" fmla="*/ 12 w 49"/>
                  <a:gd name="T91" fmla="*/ 47 h 113"/>
                  <a:gd name="T92" fmla="*/ 15 w 49"/>
                  <a:gd name="T93" fmla="*/ 49 h 113"/>
                  <a:gd name="T94" fmla="*/ 19 w 49"/>
                  <a:gd name="T95" fmla="*/ 52 h 113"/>
                  <a:gd name="T96" fmla="*/ 23 w 49"/>
                  <a:gd name="T97" fmla="*/ 54 h 113"/>
                  <a:gd name="T98" fmla="*/ 21 w 49"/>
                  <a:gd name="T99" fmla="*/ 58 h 113"/>
                  <a:gd name="T100" fmla="*/ 18 w 49"/>
                  <a:gd name="T101" fmla="*/ 61 h 113"/>
                  <a:gd name="T102" fmla="*/ 15 w 49"/>
                  <a:gd name="T103" fmla="*/ 62 h 113"/>
                  <a:gd name="T104" fmla="*/ 13 w 49"/>
                  <a:gd name="T105" fmla="*/ 65 h 113"/>
                  <a:gd name="T106" fmla="*/ 13 w 49"/>
                  <a:gd name="T107" fmla="*/ 70 h 113"/>
                  <a:gd name="T108" fmla="*/ 9 w 49"/>
                  <a:gd name="T109" fmla="*/ 73 h 113"/>
                  <a:gd name="T110" fmla="*/ 4 w 49"/>
                  <a:gd name="T111" fmla="*/ 7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 h="113">
                    <a:moveTo>
                      <a:pt x="4" y="76"/>
                    </a:moveTo>
                    <a:cubicBezTo>
                      <a:pt x="4" y="76"/>
                      <a:pt x="3" y="77"/>
                      <a:pt x="3" y="77"/>
                    </a:cubicBezTo>
                    <a:cubicBezTo>
                      <a:pt x="3" y="77"/>
                      <a:pt x="3" y="78"/>
                      <a:pt x="3" y="79"/>
                    </a:cubicBezTo>
                    <a:cubicBezTo>
                      <a:pt x="3" y="78"/>
                      <a:pt x="3" y="79"/>
                      <a:pt x="3" y="79"/>
                    </a:cubicBezTo>
                    <a:cubicBezTo>
                      <a:pt x="2" y="80"/>
                      <a:pt x="3" y="80"/>
                      <a:pt x="2" y="81"/>
                    </a:cubicBezTo>
                    <a:cubicBezTo>
                      <a:pt x="2" y="83"/>
                      <a:pt x="1" y="84"/>
                      <a:pt x="2" y="88"/>
                    </a:cubicBezTo>
                    <a:cubicBezTo>
                      <a:pt x="2" y="92"/>
                      <a:pt x="3" y="92"/>
                      <a:pt x="5" y="94"/>
                    </a:cubicBezTo>
                    <a:cubicBezTo>
                      <a:pt x="8" y="95"/>
                      <a:pt x="9" y="94"/>
                      <a:pt x="10" y="96"/>
                    </a:cubicBezTo>
                    <a:cubicBezTo>
                      <a:pt x="11" y="97"/>
                      <a:pt x="13" y="98"/>
                      <a:pt x="17" y="100"/>
                    </a:cubicBezTo>
                    <a:cubicBezTo>
                      <a:pt x="20" y="103"/>
                      <a:pt x="21" y="102"/>
                      <a:pt x="21" y="102"/>
                    </a:cubicBezTo>
                    <a:cubicBezTo>
                      <a:pt x="21" y="102"/>
                      <a:pt x="27" y="100"/>
                      <a:pt x="28" y="103"/>
                    </a:cubicBezTo>
                    <a:cubicBezTo>
                      <a:pt x="30" y="105"/>
                      <a:pt x="27" y="108"/>
                      <a:pt x="27" y="110"/>
                    </a:cubicBezTo>
                    <a:cubicBezTo>
                      <a:pt x="27" y="113"/>
                      <a:pt x="28" y="113"/>
                      <a:pt x="30" y="113"/>
                    </a:cubicBezTo>
                    <a:cubicBezTo>
                      <a:pt x="31" y="113"/>
                      <a:pt x="33" y="108"/>
                      <a:pt x="33" y="107"/>
                    </a:cubicBezTo>
                    <a:cubicBezTo>
                      <a:pt x="33" y="106"/>
                      <a:pt x="35" y="104"/>
                      <a:pt x="36" y="101"/>
                    </a:cubicBezTo>
                    <a:cubicBezTo>
                      <a:pt x="36" y="98"/>
                      <a:pt x="36" y="97"/>
                      <a:pt x="36" y="95"/>
                    </a:cubicBezTo>
                    <a:cubicBezTo>
                      <a:pt x="36" y="93"/>
                      <a:pt x="38" y="91"/>
                      <a:pt x="39" y="91"/>
                    </a:cubicBezTo>
                    <a:cubicBezTo>
                      <a:pt x="39" y="90"/>
                      <a:pt x="41" y="86"/>
                      <a:pt x="41" y="85"/>
                    </a:cubicBezTo>
                    <a:cubicBezTo>
                      <a:pt x="41" y="83"/>
                      <a:pt x="42" y="81"/>
                      <a:pt x="43" y="79"/>
                    </a:cubicBezTo>
                    <a:cubicBezTo>
                      <a:pt x="44" y="77"/>
                      <a:pt x="47" y="77"/>
                      <a:pt x="46" y="73"/>
                    </a:cubicBezTo>
                    <a:cubicBezTo>
                      <a:pt x="46" y="68"/>
                      <a:pt x="48" y="66"/>
                      <a:pt x="47" y="62"/>
                    </a:cubicBezTo>
                    <a:cubicBezTo>
                      <a:pt x="47" y="58"/>
                      <a:pt x="49" y="56"/>
                      <a:pt x="48" y="53"/>
                    </a:cubicBezTo>
                    <a:cubicBezTo>
                      <a:pt x="47" y="50"/>
                      <a:pt x="47" y="43"/>
                      <a:pt x="47" y="41"/>
                    </a:cubicBezTo>
                    <a:cubicBezTo>
                      <a:pt x="47" y="40"/>
                      <a:pt x="45" y="39"/>
                      <a:pt x="40" y="39"/>
                    </a:cubicBezTo>
                    <a:cubicBezTo>
                      <a:pt x="35" y="38"/>
                      <a:pt x="35" y="33"/>
                      <a:pt x="35" y="31"/>
                    </a:cubicBezTo>
                    <a:cubicBezTo>
                      <a:pt x="36" y="30"/>
                      <a:pt x="35" y="26"/>
                      <a:pt x="38" y="24"/>
                    </a:cubicBezTo>
                    <a:cubicBezTo>
                      <a:pt x="40" y="22"/>
                      <a:pt x="42" y="16"/>
                      <a:pt x="42" y="14"/>
                    </a:cubicBezTo>
                    <a:cubicBezTo>
                      <a:pt x="41" y="12"/>
                      <a:pt x="41" y="12"/>
                      <a:pt x="41" y="12"/>
                    </a:cubicBezTo>
                    <a:cubicBezTo>
                      <a:pt x="13" y="2"/>
                      <a:pt x="13" y="2"/>
                      <a:pt x="13" y="2"/>
                    </a:cubicBezTo>
                    <a:cubicBezTo>
                      <a:pt x="13" y="2"/>
                      <a:pt x="12" y="1"/>
                      <a:pt x="11" y="0"/>
                    </a:cubicBezTo>
                    <a:cubicBezTo>
                      <a:pt x="10" y="1"/>
                      <a:pt x="10" y="2"/>
                      <a:pt x="9" y="3"/>
                    </a:cubicBezTo>
                    <a:cubicBezTo>
                      <a:pt x="8" y="5"/>
                      <a:pt x="7" y="6"/>
                      <a:pt x="7" y="7"/>
                    </a:cubicBezTo>
                    <a:cubicBezTo>
                      <a:pt x="7" y="8"/>
                      <a:pt x="7" y="11"/>
                      <a:pt x="6" y="13"/>
                    </a:cubicBezTo>
                    <a:cubicBezTo>
                      <a:pt x="5" y="15"/>
                      <a:pt x="5" y="16"/>
                      <a:pt x="5" y="16"/>
                    </a:cubicBezTo>
                    <a:cubicBezTo>
                      <a:pt x="5" y="16"/>
                      <a:pt x="3" y="19"/>
                      <a:pt x="2" y="20"/>
                    </a:cubicBezTo>
                    <a:cubicBezTo>
                      <a:pt x="1" y="21"/>
                      <a:pt x="0" y="22"/>
                      <a:pt x="0" y="22"/>
                    </a:cubicBezTo>
                    <a:cubicBezTo>
                      <a:pt x="0" y="22"/>
                      <a:pt x="2" y="24"/>
                      <a:pt x="3" y="25"/>
                    </a:cubicBezTo>
                    <a:cubicBezTo>
                      <a:pt x="3" y="26"/>
                      <a:pt x="4" y="27"/>
                      <a:pt x="4" y="28"/>
                    </a:cubicBezTo>
                    <a:cubicBezTo>
                      <a:pt x="4" y="28"/>
                      <a:pt x="3" y="31"/>
                      <a:pt x="2" y="31"/>
                    </a:cubicBezTo>
                    <a:cubicBezTo>
                      <a:pt x="2" y="31"/>
                      <a:pt x="1" y="32"/>
                      <a:pt x="1" y="34"/>
                    </a:cubicBezTo>
                    <a:cubicBezTo>
                      <a:pt x="1" y="36"/>
                      <a:pt x="2" y="38"/>
                      <a:pt x="2" y="38"/>
                    </a:cubicBezTo>
                    <a:cubicBezTo>
                      <a:pt x="2" y="38"/>
                      <a:pt x="4" y="41"/>
                      <a:pt x="5" y="41"/>
                    </a:cubicBezTo>
                    <a:cubicBezTo>
                      <a:pt x="6" y="41"/>
                      <a:pt x="7" y="41"/>
                      <a:pt x="7" y="41"/>
                    </a:cubicBezTo>
                    <a:cubicBezTo>
                      <a:pt x="8" y="43"/>
                      <a:pt x="8" y="43"/>
                      <a:pt x="8" y="43"/>
                    </a:cubicBezTo>
                    <a:cubicBezTo>
                      <a:pt x="8" y="43"/>
                      <a:pt x="9" y="44"/>
                      <a:pt x="10" y="45"/>
                    </a:cubicBezTo>
                    <a:cubicBezTo>
                      <a:pt x="11" y="45"/>
                      <a:pt x="11" y="47"/>
                      <a:pt x="12" y="47"/>
                    </a:cubicBezTo>
                    <a:cubicBezTo>
                      <a:pt x="14" y="47"/>
                      <a:pt x="15" y="49"/>
                      <a:pt x="15" y="49"/>
                    </a:cubicBezTo>
                    <a:cubicBezTo>
                      <a:pt x="15" y="49"/>
                      <a:pt x="18" y="52"/>
                      <a:pt x="19" y="52"/>
                    </a:cubicBezTo>
                    <a:cubicBezTo>
                      <a:pt x="20" y="53"/>
                      <a:pt x="24" y="54"/>
                      <a:pt x="23" y="54"/>
                    </a:cubicBezTo>
                    <a:cubicBezTo>
                      <a:pt x="23" y="55"/>
                      <a:pt x="21" y="57"/>
                      <a:pt x="21" y="58"/>
                    </a:cubicBezTo>
                    <a:cubicBezTo>
                      <a:pt x="20" y="59"/>
                      <a:pt x="18" y="61"/>
                      <a:pt x="18" y="61"/>
                    </a:cubicBezTo>
                    <a:cubicBezTo>
                      <a:pt x="18" y="61"/>
                      <a:pt x="16" y="61"/>
                      <a:pt x="15" y="62"/>
                    </a:cubicBezTo>
                    <a:cubicBezTo>
                      <a:pt x="14" y="64"/>
                      <a:pt x="13" y="64"/>
                      <a:pt x="13" y="65"/>
                    </a:cubicBezTo>
                    <a:cubicBezTo>
                      <a:pt x="13" y="66"/>
                      <a:pt x="13" y="70"/>
                      <a:pt x="13" y="70"/>
                    </a:cubicBezTo>
                    <a:cubicBezTo>
                      <a:pt x="12" y="71"/>
                      <a:pt x="10" y="72"/>
                      <a:pt x="9" y="73"/>
                    </a:cubicBezTo>
                    <a:cubicBezTo>
                      <a:pt x="8" y="73"/>
                      <a:pt x="5" y="75"/>
                      <a:pt x="4" y="76"/>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23" name="Freeform 41">
                <a:extLst>
                  <a:ext uri="{FF2B5EF4-FFF2-40B4-BE49-F238E27FC236}">
                    <a16:creationId xmlns:a16="http://schemas.microsoft.com/office/drawing/2014/main" id="{58A88271-DB8E-4206-8EE6-34C89473F401}"/>
                  </a:ext>
                </a:extLst>
              </p:cNvPr>
              <p:cNvSpPr>
                <a:spLocks/>
              </p:cNvSpPr>
              <p:nvPr/>
            </p:nvSpPr>
            <p:spPr bwMode="auto">
              <a:xfrm>
                <a:off x="10770623" y="2530632"/>
                <a:ext cx="150774" cy="313161"/>
              </a:xfrm>
              <a:custGeom>
                <a:avLst/>
                <a:gdLst>
                  <a:gd name="T0" fmla="*/ 54 w 61"/>
                  <a:gd name="T1" fmla="*/ 90 h 127"/>
                  <a:gd name="T2" fmla="*/ 50 w 61"/>
                  <a:gd name="T3" fmla="*/ 87 h 127"/>
                  <a:gd name="T4" fmla="*/ 47 w 61"/>
                  <a:gd name="T5" fmla="*/ 84 h 127"/>
                  <a:gd name="T6" fmla="*/ 45 w 61"/>
                  <a:gd name="T7" fmla="*/ 82 h 127"/>
                  <a:gd name="T8" fmla="*/ 46 w 61"/>
                  <a:gd name="T9" fmla="*/ 79 h 127"/>
                  <a:gd name="T10" fmla="*/ 43 w 61"/>
                  <a:gd name="T11" fmla="*/ 70 h 127"/>
                  <a:gd name="T12" fmla="*/ 20 w 61"/>
                  <a:gd name="T13" fmla="*/ 0 h 127"/>
                  <a:gd name="T14" fmla="*/ 14 w 61"/>
                  <a:gd name="T15" fmla="*/ 3 h 127"/>
                  <a:gd name="T16" fmla="*/ 11 w 61"/>
                  <a:gd name="T17" fmla="*/ 7 h 127"/>
                  <a:gd name="T18" fmla="*/ 10 w 61"/>
                  <a:gd name="T19" fmla="*/ 16 h 127"/>
                  <a:gd name="T20" fmla="*/ 9 w 61"/>
                  <a:gd name="T21" fmla="*/ 16 h 127"/>
                  <a:gd name="T22" fmla="*/ 11 w 61"/>
                  <a:gd name="T23" fmla="*/ 19 h 127"/>
                  <a:gd name="T24" fmla="*/ 11 w 61"/>
                  <a:gd name="T25" fmla="*/ 24 h 127"/>
                  <a:gd name="T26" fmla="*/ 10 w 61"/>
                  <a:gd name="T27" fmla="*/ 29 h 127"/>
                  <a:gd name="T28" fmla="*/ 10 w 61"/>
                  <a:gd name="T29" fmla="*/ 32 h 127"/>
                  <a:gd name="T30" fmla="*/ 13 w 61"/>
                  <a:gd name="T31" fmla="*/ 35 h 127"/>
                  <a:gd name="T32" fmla="*/ 13 w 61"/>
                  <a:gd name="T33" fmla="*/ 41 h 127"/>
                  <a:gd name="T34" fmla="*/ 6 w 61"/>
                  <a:gd name="T35" fmla="*/ 49 h 127"/>
                  <a:gd name="T36" fmla="*/ 2 w 61"/>
                  <a:gd name="T37" fmla="*/ 53 h 127"/>
                  <a:gd name="T38" fmla="*/ 2 w 61"/>
                  <a:gd name="T39" fmla="*/ 57 h 127"/>
                  <a:gd name="T40" fmla="*/ 4 w 61"/>
                  <a:gd name="T41" fmla="*/ 62 h 127"/>
                  <a:gd name="T42" fmla="*/ 3 w 61"/>
                  <a:gd name="T43" fmla="*/ 65 h 127"/>
                  <a:gd name="T44" fmla="*/ 3 w 61"/>
                  <a:gd name="T45" fmla="*/ 71 h 127"/>
                  <a:gd name="T46" fmla="*/ 2 w 61"/>
                  <a:gd name="T47" fmla="*/ 78 h 127"/>
                  <a:gd name="T48" fmla="*/ 0 w 61"/>
                  <a:gd name="T49" fmla="*/ 81 h 127"/>
                  <a:gd name="T50" fmla="*/ 0 w 61"/>
                  <a:gd name="T51" fmla="*/ 87 h 127"/>
                  <a:gd name="T52" fmla="*/ 0 w 61"/>
                  <a:gd name="T53" fmla="*/ 92 h 127"/>
                  <a:gd name="T54" fmla="*/ 1 w 61"/>
                  <a:gd name="T55" fmla="*/ 97 h 127"/>
                  <a:gd name="T56" fmla="*/ 1 w 61"/>
                  <a:gd name="T57" fmla="*/ 101 h 127"/>
                  <a:gd name="T58" fmla="*/ 1 w 61"/>
                  <a:gd name="T59" fmla="*/ 107 h 127"/>
                  <a:gd name="T60" fmla="*/ 3 w 61"/>
                  <a:gd name="T61" fmla="*/ 112 h 127"/>
                  <a:gd name="T62" fmla="*/ 2 w 61"/>
                  <a:gd name="T63" fmla="*/ 118 h 127"/>
                  <a:gd name="T64" fmla="*/ 3 w 61"/>
                  <a:gd name="T65" fmla="*/ 123 h 127"/>
                  <a:gd name="T66" fmla="*/ 6 w 61"/>
                  <a:gd name="T67" fmla="*/ 127 h 127"/>
                  <a:gd name="T68" fmla="*/ 42 w 61"/>
                  <a:gd name="T69" fmla="*/ 118 h 127"/>
                  <a:gd name="T70" fmla="*/ 46 w 61"/>
                  <a:gd name="T71" fmla="*/ 115 h 127"/>
                  <a:gd name="T72" fmla="*/ 54 w 61"/>
                  <a:gd name="T73" fmla="*/ 107 h 127"/>
                  <a:gd name="T74" fmla="*/ 58 w 61"/>
                  <a:gd name="T75" fmla="*/ 105 h 127"/>
                  <a:gd name="T76" fmla="*/ 59 w 61"/>
                  <a:gd name="T77" fmla="*/ 103 h 127"/>
                  <a:gd name="T78" fmla="*/ 61 w 61"/>
                  <a:gd name="T79" fmla="*/ 99 h 127"/>
                  <a:gd name="T80" fmla="*/ 59 w 61"/>
                  <a:gd name="T81" fmla="*/ 96 h 127"/>
                  <a:gd name="T82" fmla="*/ 55 w 61"/>
                  <a:gd name="T83" fmla="*/ 94 h 127"/>
                  <a:gd name="T84" fmla="*/ 54 w 61"/>
                  <a:gd name="T85" fmla="*/ 9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127">
                    <a:moveTo>
                      <a:pt x="54" y="90"/>
                    </a:moveTo>
                    <a:cubicBezTo>
                      <a:pt x="53" y="90"/>
                      <a:pt x="51" y="87"/>
                      <a:pt x="50" y="87"/>
                    </a:cubicBezTo>
                    <a:cubicBezTo>
                      <a:pt x="49" y="87"/>
                      <a:pt x="47" y="84"/>
                      <a:pt x="47" y="84"/>
                    </a:cubicBezTo>
                    <a:cubicBezTo>
                      <a:pt x="47" y="84"/>
                      <a:pt x="45" y="83"/>
                      <a:pt x="45" y="82"/>
                    </a:cubicBezTo>
                    <a:cubicBezTo>
                      <a:pt x="44" y="82"/>
                      <a:pt x="45" y="80"/>
                      <a:pt x="46" y="79"/>
                    </a:cubicBezTo>
                    <a:cubicBezTo>
                      <a:pt x="47" y="78"/>
                      <a:pt x="44" y="73"/>
                      <a:pt x="43" y="70"/>
                    </a:cubicBezTo>
                    <a:cubicBezTo>
                      <a:pt x="42" y="68"/>
                      <a:pt x="25" y="14"/>
                      <a:pt x="20" y="0"/>
                    </a:cubicBezTo>
                    <a:cubicBezTo>
                      <a:pt x="18" y="2"/>
                      <a:pt x="17" y="2"/>
                      <a:pt x="14" y="3"/>
                    </a:cubicBezTo>
                    <a:cubicBezTo>
                      <a:pt x="11" y="3"/>
                      <a:pt x="11" y="5"/>
                      <a:pt x="11" y="7"/>
                    </a:cubicBezTo>
                    <a:cubicBezTo>
                      <a:pt x="11" y="9"/>
                      <a:pt x="10" y="16"/>
                      <a:pt x="10" y="16"/>
                    </a:cubicBezTo>
                    <a:cubicBezTo>
                      <a:pt x="10" y="16"/>
                      <a:pt x="9" y="16"/>
                      <a:pt x="9" y="16"/>
                    </a:cubicBezTo>
                    <a:cubicBezTo>
                      <a:pt x="9" y="18"/>
                      <a:pt x="10" y="19"/>
                      <a:pt x="11" y="19"/>
                    </a:cubicBezTo>
                    <a:cubicBezTo>
                      <a:pt x="11" y="19"/>
                      <a:pt x="11" y="22"/>
                      <a:pt x="11" y="24"/>
                    </a:cubicBezTo>
                    <a:cubicBezTo>
                      <a:pt x="11" y="26"/>
                      <a:pt x="10" y="27"/>
                      <a:pt x="10" y="29"/>
                    </a:cubicBezTo>
                    <a:cubicBezTo>
                      <a:pt x="10" y="31"/>
                      <a:pt x="10" y="31"/>
                      <a:pt x="10" y="32"/>
                    </a:cubicBezTo>
                    <a:cubicBezTo>
                      <a:pt x="11" y="33"/>
                      <a:pt x="13" y="34"/>
                      <a:pt x="13" y="35"/>
                    </a:cubicBezTo>
                    <a:cubicBezTo>
                      <a:pt x="14" y="36"/>
                      <a:pt x="13" y="39"/>
                      <a:pt x="13" y="41"/>
                    </a:cubicBezTo>
                    <a:cubicBezTo>
                      <a:pt x="12" y="43"/>
                      <a:pt x="7" y="47"/>
                      <a:pt x="6" y="49"/>
                    </a:cubicBezTo>
                    <a:cubicBezTo>
                      <a:pt x="5" y="50"/>
                      <a:pt x="2" y="52"/>
                      <a:pt x="2" y="53"/>
                    </a:cubicBezTo>
                    <a:cubicBezTo>
                      <a:pt x="2" y="55"/>
                      <a:pt x="2" y="55"/>
                      <a:pt x="2" y="57"/>
                    </a:cubicBezTo>
                    <a:cubicBezTo>
                      <a:pt x="3" y="59"/>
                      <a:pt x="3" y="59"/>
                      <a:pt x="4" y="62"/>
                    </a:cubicBezTo>
                    <a:cubicBezTo>
                      <a:pt x="5" y="64"/>
                      <a:pt x="3" y="65"/>
                      <a:pt x="3" y="65"/>
                    </a:cubicBezTo>
                    <a:cubicBezTo>
                      <a:pt x="3" y="65"/>
                      <a:pt x="3" y="69"/>
                      <a:pt x="3" y="71"/>
                    </a:cubicBezTo>
                    <a:cubicBezTo>
                      <a:pt x="2" y="73"/>
                      <a:pt x="2" y="76"/>
                      <a:pt x="2" y="78"/>
                    </a:cubicBezTo>
                    <a:cubicBezTo>
                      <a:pt x="2" y="79"/>
                      <a:pt x="0" y="81"/>
                      <a:pt x="0" y="81"/>
                    </a:cubicBezTo>
                    <a:cubicBezTo>
                      <a:pt x="0" y="81"/>
                      <a:pt x="0" y="84"/>
                      <a:pt x="0" y="87"/>
                    </a:cubicBezTo>
                    <a:cubicBezTo>
                      <a:pt x="0" y="89"/>
                      <a:pt x="0" y="91"/>
                      <a:pt x="0" y="92"/>
                    </a:cubicBezTo>
                    <a:cubicBezTo>
                      <a:pt x="0" y="94"/>
                      <a:pt x="0" y="96"/>
                      <a:pt x="1" y="97"/>
                    </a:cubicBezTo>
                    <a:cubicBezTo>
                      <a:pt x="2" y="97"/>
                      <a:pt x="1" y="99"/>
                      <a:pt x="1" y="101"/>
                    </a:cubicBezTo>
                    <a:cubicBezTo>
                      <a:pt x="1" y="103"/>
                      <a:pt x="1" y="106"/>
                      <a:pt x="1" y="107"/>
                    </a:cubicBezTo>
                    <a:cubicBezTo>
                      <a:pt x="2" y="108"/>
                      <a:pt x="3" y="111"/>
                      <a:pt x="3" y="112"/>
                    </a:cubicBezTo>
                    <a:cubicBezTo>
                      <a:pt x="4" y="113"/>
                      <a:pt x="2" y="116"/>
                      <a:pt x="2" y="118"/>
                    </a:cubicBezTo>
                    <a:cubicBezTo>
                      <a:pt x="1" y="119"/>
                      <a:pt x="2" y="121"/>
                      <a:pt x="3" y="123"/>
                    </a:cubicBezTo>
                    <a:cubicBezTo>
                      <a:pt x="3" y="123"/>
                      <a:pt x="5" y="125"/>
                      <a:pt x="6" y="127"/>
                    </a:cubicBezTo>
                    <a:cubicBezTo>
                      <a:pt x="23" y="123"/>
                      <a:pt x="41" y="119"/>
                      <a:pt x="42" y="118"/>
                    </a:cubicBezTo>
                    <a:cubicBezTo>
                      <a:pt x="42" y="118"/>
                      <a:pt x="45" y="116"/>
                      <a:pt x="46" y="115"/>
                    </a:cubicBezTo>
                    <a:cubicBezTo>
                      <a:pt x="47" y="114"/>
                      <a:pt x="52" y="109"/>
                      <a:pt x="54" y="107"/>
                    </a:cubicBezTo>
                    <a:cubicBezTo>
                      <a:pt x="55" y="106"/>
                      <a:pt x="57" y="105"/>
                      <a:pt x="58" y="105"/>
                    </a:cubicBezTo>
                    <a:cubicBezTo>
                      <a:pt x="58" y="104"/>
                      <a:pt x="59" y="103"/>
                      <a:pt x="59" y="103"/>
                    </a:cubicBezTo>
                    <a:cubicBezTo>
                      <a:pt x="59" y="102"/>
                      <a:pt x="61" y="100"/>
                      <a:pt x="61" y="99"/>
                    </a:cubicBezTo>
                    <a:cubicBezTo>
                      <a:pt x="61" y="98"/>
                      <a:pt x="60" y="97"/>
                      <a:pt x="59" y="96"/>
                    </a:cubicBezTo>
                    <a:cubicBezTo>
                      <a:pt x="58" y="96"/>
                      <a:pt x="56" y="95"/>
                      <a:pt x="55" y="94"/>
                    </a:cubicBezTo>
                    <a:cubicBezTo>
                      <a:pt x="54" y="94"/>
                      <a:pt x="55" y="90"/>
                      <a:pt x="54" y="90"/>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24" name="Freeform 42">
                <a:extLst>
                  <a:ext uri="{FF2B5EF4-FFF2-40B4-BE49-F238E27FC236}">
                    <a16:creationId xmlns:a16="http://schemas.microsoft.com/office/drawing/2014/main" id="{C7842234-A508-476F-B100-D262B9FF57B5}"/>
                  </a:ext>
                </a:extLst>
              </p:cNvPr>
              <p:cNvSpPr>
                <a:spLocks/>
              </p:cNvSpPr>
              <p:nvPr/>
            </p:nvSpPr>
            <p:spPr bwMode="auto">
              <a:xfrm>
                <a:off x="6805387" y="2952044"/>
                <a:ext cx="567015" cy="880199"/>
              </a:xfrm>
              <a:custGeom>
                <a:avLst/>
                <a:gdLst>
                  <a:gd name="T0" fmla="*/ 190 w 231"/>
                  <a:gd name="T1" fmla="*/ 270 h 357"/>
                  <a:gd name="T2" fmla="*/ 191 w 231"/>
                  <a:gd name="T3" fmla="*/ 266 h 357"/>
                  <a:gd name="T4" fmla="*/ 231 w 231"/>
                  <a:gd name="T5" fmla="*/ 43 h 357"/>
                  <a:gd name="T6" fmla="*/ 132 w 231"/>
                  <a:gd name="T7" fmla="*/ 23 h 357"/>
                  <a:gd name="T8" fmla="*/ 132 w 231"/>
                  <a:gd name="T9" fmla="*/ 23 h 357"/>
                  <a:gd name="T10" fmla="*/ 34 w 231"/>
                  <a:gd name="T11" fmla="*/ 0 h 357"/>
                  <a:gd name="T12" fmla="*/ 0 w 231"/>
                  <a:gd name="T13" fmla="*/ 136 h 357"/>
                  <a:gd name="T14" fmla="*/ 152 w 231"/>
                  <a:gd name="T15" fmla="*/ 357 h 357"/>
                  <a:gd name="T16" fmla="*/ 154 w 231"/>
                  <a:gd name="T17" fmla="*/ 351 h 357"/>
                  <a:gd name="T18" fmla="*/ 156 w 231"/>
                  <a:gd name="T19" fmla="*/ 347 h 357"/>
                  <a:gd name="T20" fmla="*/ 156 w 231"/>
                  <a:gd name="T21" fmla="*/ 337 h 357"/>
                  <a:gd name="T22" fmla="*/ 156 w 231"/>
                  <a:gd name="T23" fmla="*/ 332 h 357"/>
                  <a:gd name="T24" fmla="*/ 158 w 231"/>
                  <a:gd name="T25" fmla="*/ 329 h 357"/>
                  <a:gd name="T26" fmla="*/ 156 w 231"/>
                  <a:gd name="T27" fmla="*/ 322 h 357"/>
                  <a:gd name="T28" fmla="*/ 159 w 231"/>
                  <a:gd name="T29" fmla="*/ 317 h 357"/>
                  <a:gd name="T30" fmla="*/ 157 w 231"/>
                  <a:gd name="T31" fmla="*/ 314 h 357"/>
                  <a:gd name="T32" fmla="*/ 159 w 231"/>
                  <a:gd name="T33" fmla="*/ 308 h 357"/>
                  <a:gd name="T34" fmla="*/ 165 w 231"/>
                  <a:gd name="T35" fmla="*/ 305 h 357"/>
                  <a:gd name="T36" fmla="*/ 169 w 231"/>
                  <a:gd name="T37" fmla="*/ 307 h 357"/>
                  <a:gd name="T38" fmla="*/ 173 w 231"/>
                  <a:gd name="T39" fmla="*/ 310 h 357"/>
                  <a:gd name="T40" fmla="*/ 176 w 231"/>
                  <a:gd name="T41" fmla="*/ 313 h 357"/>
                  <a:gd name="T42" fmla="*/ 180 w 231"/>
                  <a:gd name="T43" fmla="*/ 311 h 357"/>
                  <a:gd name="T44" fmla="*/ 184 w 231"/>
                  <a:gd name="T45" fmla="*/ 306 h 357"/>
                  <a:gd name="T46" fmla="*/ 188 w 231"/>
                  <a:gd name="T47" fmla="*/ 283 h 357"/>
                  <a:gd name="T48" fmla="*/ 190 w 231"/>
                  <a:gd name="T49" fmla="*/ 27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1" h="357">
                    <a:moveTo>
                      <a:pt x="190" y="270"/>
                    </a:moveTo>
                    <a:cubicBezTo>
                      <a:pt x="191" y="269"/>
                      <a:pt x="191" y="267"/>
                      <a:pt x="191" y="266"/>
                    </a:cubicBezTo>
                    <a:cubicBezTo>
                      <a:pt x="192" y="261"/>
                      <a:pt x="226" y="72"/>
                      <a:pt x="231" y="43"/>
                    </a:cubicBezTo>
                    <a:cubicBezTo>
                      <a:pt x="197" y="37"/>
                      <a:pt x="163" y="30"/>
                      <a:pt x="132" y="23"/>
                    </a:cubicBezTo>
                    <a:cubicBezTo>
                      <a:pt x="132" y="23"/>
                      <a:pt x="132" y="23"/>
                      <a:pt x="132" y="23"/>
                    </a:cubicBezTo>
                    <a:cubicBezTo>
                      <a:pt x="96" y="16"/>
                      <a:pt x="63" y="8"/>
                      <a:pt x="34" y="0"/>
                    </a:cubicBezTo>
                    <a:cubicBezTo>
                      <a:pt x="0" y="136"/>
                      <a:pt x="0" y="136"/>
                      <a:pt x="0" y="136"/>
                    </a:cubicBezTo>
                    <a:cubicBezTo>
                      <a:pt x="152" y="357"/>
                      <a:pt x="152" y="357"/>
                      <a:pt x="152" y="357"/>
                    </a:cubicBezTo>
                    <a:cubicBezTo>
                      <a:pt x="153" y="355"/>
                      <a:pt x="153" y="352"/>
                      <a:pt x="154" y="351"/>
                    </a:cubicBezTo>
                    <a:cubicBezTo>
                      <a:pt x="155" y="350"/>
                      <a:pt x="156" y="349"/>
                      <a:pt x="156" y="347"/>
                    </a:cubicBezTo>
                    <a:cubicBezTo>
                      <a:pt x="156" y="344"/>
                      <a:pt x="157" y="339"/>
                      <a:pt x="156" y="337"/>
                    </a:cubicBezTo>
                    <a:cubicBezTo>
                      <a:pt x="155" y="336"/>
                      <a:pt x="156" y="333"/>
                      <a:pt x="156" y="332"/>
                    </a:cubicBezTo>
                    <a:cubicBezTo>
                      <a:pt x="157" y="331"/>
                      <a:pt x="159" y="331"/>
                      <a:pt x="158" y="329"/>
                    </a:cubicBezTo>
                    <a:cubicBezTo>
                      <a:pt x="158" y="327"/>
                      <a:pt x="156" y="325"/>
                      <a:pt x="156" y="322"/>
                    </a:cubicBezTo>
                    <a:cubicBezTo>
                      <a:pt x="157" y="320"/>
                      <a:pt x="159" y="319"/>
                      <a:pt x="159" y="317"/>
                    </a:cubicBezTo>
                    <a:cubicBezTo>
                      <a:pt x="159" y="316"/>
                      <a:pt x="157" y="315"/>
                      <a:pt x="157" y="314"/>
                    </a:cubicBezTo>
                    <a:cubicBezTo>
                      <a:pt x="157" y="312"/>
                      <a:pt x="157" y="311"/>
                      <a:pt x="159" y="308"/>
                    </a:cubicBezTo>
                    <a:cubicBezTo>
                      <a:pt x="161" y="306"/>
                      <a:pt x="164" y="305"/>
                      <a:pt x="165" y="305"/>
                    </a:cubicBezTo>
                    <a:cubicBezTo>
                      <a:pt x="166" y="305"/>
                      <a:pt x="168" y="307"/>
                      <a:pt x="169" y="307"/>
                    </a:cubicBezTo>
                    <a:cubicBezTo>
                      <a:pt x="170" y="307"/>
                      <a:pt x="173" y="309"/>
                      <a:pt x="173" y="310"/>
                    </a:cubicBezTo>
                    <a:cubicBezTo>
                      <a:pt x="174" y="311"/>
                      <a:pt x="175" y="313"/>
                      <a:pt x="176" y="313"/>
                    </a:cubicBezTo>
                    <a:cubicBezTo>
                      <a:pt x="177" y="314"/>
                      <a:pt x="179" y="312"/>
                      <a:pt x="180" y="311"/>
                    </a:cubicBezTo>
                    <a:cubicBezTo>
                      <a:pt x="181" y="311"/>
                      <a:pt x="184" y="308"/>
                      <a:pt x="184" y="306"/>
                    </a:cubicBezTo>
                    <a:cubicBezTo>
                      <a:pt x="184" y="304"/>
                      <a:pt x="187" y="289"/>
                      <a:pt x="188" y="283"/>
                    </a:cubicBezTo>
                    <a:cubicBezTo>
                      <a:pt x="189" y="278"/>
                      <a:pt x="190" y="274"/>
                      <a:pt x="190" y="270"/>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25" name="Freeform 43">
                <a:extLst>
                  <a:ext uri="{FF2B5EF4-FFF2-40B4-BE49-F238E27FC236}">
                    <a16:creationId xmlns:a16="http://schemas.microsoft.com/office/drawing/2014/main" id="{7F36453F-D517-4B1B-9EB0-2D21EDEFAFBC}"/>
                  </a:ext>
                </a:extLst>
              </p:cNvPr>
              <p:cNvSpPr>
                <a:spLocks/>
              </p:cNvSpPr>
              <p:nvPr/>
            </p:nvSpPr>
            <p:spPr bwMode="auto">
              <a:xfrm>
                <a:off x="8193284" y="3046121"/>
                <a:ext cx="730676" cy="362132"/>
              </a:xfrm>
              <a:custGeom>
                <a:avLst/>
                <a:gdLst>
                  <a:gd name="T0" fmla="*/ 298 w 298"/>
                  <a:gd name="T1" fmla="*/ 147 h 147"/>
                  <a:gd name="T2" fmla="*/ 297 w 298"/>
                  <a:gd name="T3" fmla="*/ 145 h 147"/>
                  <a:gd name="T4" fmla="*/ 296 w 298"/>
                  <a:gd name="T5" fmla="*/ 140 h 147"/>
                  <a:gd name="T6" fmla="*/ 294 w 298"/>
                  <a:gd name="T7" fmla="*/ 136 h 147"/>
                  <a:gd name="T8" fmla="*/ 289 w 298"/>
                  <a:gd name="T9" fmla="*/ 131 h 147"/>
                  <a:gd name="T10" fmla="*/ 286 w 298"/>
                  <a:gd name="T11" fmla="*/ 127 h 147"/>
                  <a:gd name="T12" fmla="*/ 284 w 298"/>
                  <a:gd name="T13" fmla="*/ 123 h 147"/>
                  <a:gd name="T14" fmla="*/ 284 w 298"/>
                  <a:gd name="T15" fmla="*/ 120 h 147"/>
                  <a:gd name="T16" fmla="*/ 285 w 298"/>
                  <a:gd name="T17" fmla="*/ 119 h 147"/>
                  <a:gd name="T18" fmla="*/ 282 w 298"/>
                  <a:gd name="T19" fmla="*/ 117 h 147"/>
                  <a:gd name="T20" fmla="*/ 281 w 298"/>
                  <a:gd name="T21" fmla="*/ 111 h 147"/>
                  <a:gd name="T22" fmla="*/ 281 w 298"/>
                  <a:gd name="T23" fmla="*/ 106 h 147"/>
                  <a:gd name="T24" fmla="*/ 282 w 298"/>
                  <a:gd name="T25" fmla="*/ 103 h 147"/>
                  <a:gd name="T26" fmla="*/ 279 w 298"/>
                  <a:gd name="T27" fmla="*/ 99 h 147"/>
                  <a:gd name="T28" fmla="*/ 281 w 298"/>
                  <a:gd name="T29" fmla="*/ 95 h 147"/>
                  <a:gd name="T30" fmla="*/ 279 w 298"/>
                  <a:gd name="T31" fmla="*/ 91 h 147"/>
                  <a:gd name="T32" fmla="*/ 279 w 298"/>
                  <a:gd name="T33" fmla="*/ 87 h 147"/>
                  <a:gd name="T34" fmla="*/ 278 w 298"/>
                  <a:gd name="T35" fmla="*/ 83 h 147"/>
                  <a:gd name="T36" fmla="*/ 276 w 298"/>
                  <a:gd name="T37" fmla="*/ 79 h 147"/>
                  <a:gd name="T38" fmla="*/ 275 w 298"/>
                  <a:gd name="T39" fmla="*/ 77 h 147"/>
                  <a:gd name="T40" fmla="*/ 272 w 298"/>
                  <a:gd name="T41" fmla="*/ 71 h 147"/>
                  <a:gd name="T42" fmla="*/ 273 w 298"/>
                  <a:gd name="T43" fmla="*/ 63 h 147"/>
                  <a:gd name="T44" fmla="*/ 270 w 298"/>
                  <a:gd name="T45" fmla="*/ 59 h 147"/>
                  <a:gd name="T46" fmla="*/ 269 w 298"/>
                  <a:gd name="T47" fmla="*/ 55 h 147"/>
                  <a:gd name="T48" fmla="*/ 267 w 298"/>
                  <a:gd name="T49" fmla="*/ 52 h 147"/>
                  <a:gd name="T50" fmla="*/ 264 w 298"/>
                  <a:gd name="T51" fmla="*/ 48 h 147"/>
                  <a:gd name="T52" fmla="*/ 263 w 298"/>
                  <a:gd name="T53" fmla="*/ 43 h 147"/>
                  <a:gd name="T54" fmla="*/ 261 w 298"/>
                  <a:gd name="T55" fmla="*/ 38 h 147"/>
                  <a:gd name="T56" fmla="*/ 262 w 298"/>
                  <a:gd name="T57" fmla="*/ 33 h 147"/>
                  <a:gd name="T58" fmla="*/ 260 w 298"/>
                  <a:gd name="T59" fmla="*/ 32 h 147"/>
                  <a:gd name="T60" fmla="*/ 253 w 298"/>
                  <a:gd name="T61" fmla="*/ 28 h 147"/>
                  <a:gd name="T62" fmla="*/ 250 w 298"/>
                  <a:gd name="T63" fmla="*/ 25 h 147"/>
                  <a:gd name="T64" fmla="*/ 246 w 298"/>
                  <a:gd name="T65" fmla="*/ 23 h 147"/>
                  <a:gd name="T66" fmla="*/ 240 w 298"/>
                  <a:gd name="T67" fmla="*/ 20 h 147"/>
                  <a:gd name="T68" fmla="*/ 236 w 298"/>
                  <a:gd name="T69" fmla="*/ 18 h 147"/>
                  <a:gd name="T70" fmla="*/ 231 w 298"/>
                  <a:gd name="T71" fmla="*/ 15 h 147"/>
                  <a:gd name="T72" fmla="*/ 215 w 298"/>
                  <a:gd name="T73" fmla="*/ 15 h 147"/>
                  <a:gd name="T74" fmla="*/ 211 w 298"/>
                  <a:gd name="T75" fmla="*/ 18 h 147"/>
                  <a:gd name="T76" fmla="*/ 207 w 298"/>
                  <a:gd name="T77" fmla="*/ 19 h 147"/>
                  <a:gd name="T78" fmla="*/ 203 w 298"/>
                  <a:gd name="T79" fmla="*/ 16 h 147"/>
                  <a:gd name="T80" fmla="*/ 197 w 298"/>
                  <a:gd name="T81" fmla="*/ 13 h 147"/>
                  <a:gd name="T82" fmla="*/ 192 w 298"/>
                  <a:gd name="T83" fmla="*/ 9 h 147"/>
                  <a:gd name="T84" fmla="*/ 7 w 298"/>
                  <a:gd name="T85" fmla="*/ 0 h 147"/>
                  <a:gd name="T86" fmla="*/ 0 w 298"/>
                  <a:gd name="T87" fmla="*/ 93 h 147"/>
                  <a:gd name="T88" fmla="*/ 61 w 298"/>
                  <a:gd name="T89" fmla="*/ 97 h 147"/>
                  <a:gd name="T90" fmla="*/ 68 w 298"/>
                  <a:gd name="T91" fmla="*/ 103 h 147"/>
                  <a:gd name="T92" fmla="*/ 66 w 298"/>
                  <a:gd name="T93" fmla="*/ 143 h 147"/>
                  <a:gd name="T94" fmla="*/ 298 w 298"/>
                  <a:gd name="T9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8" h="147">
                    <a:moveTo>
                      <a:pt x="298" y="147"/>
                    </a:moveTo>
                    <a:cubicBezTo>
                      <a:pt x="298" y="146"/>
                      <a:pt x="297" y="146"/>
                      <a:pt x="297" y="145"/>
                    </a:cubicBezTo>
                    <a:cubicBezTo>
                      <a:pt x="295" y="143"/>
                      <a:pt x="297" y="141"/>
                      <a:pt x="296" y="140"/>
                    </a:cubicBezTo>
                    <a:cubicBezTo>
                      <a:pt x="295" y="139"/>
                      <a:pt x="296" y="138"/>
                      <a:pt x="294" y="136"/>
                    </a:cubicBezTo>
                    <a:cubicBezTo>
                      <a:pt x="293" y="134"/>
                      <a:pt x="290" y="133"/>
                      <a:pt x="289" y="131"/>
                    </a:cubicBezTo>
                    <a:cubicBezTo>
                      <a:pt x="288" y="129"/>
                      <a:pt x="287" y="128"/>
                      <a:pt x="286" y="127"/>
                    </a:cubicBezTo>
                    <a:cubicBezTo>
                      <a:pt x="286" y="125"/>
                      <a:pt x="285" y="125"/>
                      <a:pt x="284" y="123"/>
                    </a:cubicBezTo>
                    <a:cubicBezTo>
                      <a:pt x="284" y="122"/>
                      <a:pt x="284" y="120"/>
                      <a:pt x="284" y="120"/>
                    </a:cubicBezTo>
                    <a:cubicBezTo>
                      <a:pt x="285" y="119"/>
                      <a:pt x="285" y="119"/>
                      <a:pt x="285" y="119"/>
                    </a:cubicBezTo>
                    <a:cubicBezTo>
                      <a:pt x="285" y="119"/>
                      <a:pt x="284" y="118"/>
                      <a:pt x="282" y="117"/>
                    </a:cubicBezTo>
                    <a:cubicBezTo>
                      <a:pt x="281" y="115"/>
                      <a:pt x="281" y="114"/>
                      <a:pt x="281" y="111"/>
                    </a:cubicBezTo>
                    <a:cubicBezTo>
                      <a:pt x="281" y="109"/>
                      <a:pt x="280" y="107"/>
                      <a:pt x="281" y="106"/>
                    </a:cubicBezTo>
                    <a:cubicBezTo>
                      <a:pt x="283" y="105"/>
                      <a:pt x="284" y="104"/>
                      <a:pt x="282" y="103"/>
                    </a:cubicBezTo>
                    <a:cubicBezTo>
                      <a:pt x="280" y="102"/>
                      <a:pt x="279" y="101"/>
                      <a:pt x="279" y="99"/>
                    </a:cubicBezTo>
                    <a:cubicBezTo>
                      <a:pt x="279" y="98"/>
                      <a:pt x="280" y="95"/>
                      <a:pt x="281" y="95"/>
                    </a:cubicBezTo>
                    <a:cubicBezTo>
                      <a:pt x="281" y="94"/>
                      <a:pt x="279" y="91"/>
                      <a:pt x="279" y="91"/>
                    </a:cubicBezTo>
                    <a:cubicBezTo>
                      <a:pt x="279" y="91"/>
                      <a:pt x="278" y="88"/>
                      <a:pt x="279" y="87"/>
                    </a:cubicBezTo>
                    <a:cubicBezTo>
                      <a:pt x="279" y="85"/>
                      <a:pt x="277" y="86"/>
                      <a:pt x="278" y="83"/>
                    </a:cubicBezTo>
                    <a:cubicBezTo>
                      <a:pt x="278" y="81"/>
                      <a:pt x="277" y="81"/>
                      <a:pt x="276" y="79"/>
                    </a:cubicBezTo>
                    <a:cubicBezTo>
                      <a:pt x="275" y="78"/>
                      <a:pt x="276" y="78"/>
                      <a:pt x="275" y="77"/>
                    </a:cubicBezTo>
                    <a:cubicBezTo>
                      <a:pt x="273" y="75"/>
                      <a:pt x="272" y="74"/>
                      <a:pt x="272" y="71"/>
                    </a:cubicBezTo>
                    <a:cubicBezTo>
                      <a:pt x="272" y="68"/>
                      <a:pt x="274" y="64"/>
                      <a:pt x="273" y="63"/>
                    </a:cubicBezTo>
                    <a:cubicBezTo>
                      <a:pt x="271" y="61"/>
                      <a:pt x="270" y="61"/>
                      <a:pt x="270" y="59"/>
                    </a:cubicBezTo>
                    <a:cubicBezTo>
                      <a:pt x="270" y="57"/>
                      <a:pt x="271" y="57"/>
                      <a:pt x="269" y="55"/>
                    </a:cubicBezTo>
                    <a:cubicBezTo>
                      <a:pt x="267" y="54"/>
                      <a:pt x="268" y="53"/>
                      <a:pt x="267" y="52"/>
                    </a:cubicBezTo>
                    <a:cubicBezTo>
                      <a:pt x="267" y="51"/>
                      <a:pt x="265" y="49"/>
                      <a:pt x="264" y="48"/>
                    </a:cubicBezTo>
                    <a:cubicBezTo>
                      <a:pt x="263" y="47"/>
                      <a:pt x="263" y="44"/>
                      <a:pt x="263" y="43"/>
                    </a:cubicBezTo>
                    <a:cubicBezTo>
                      <a:pt x="263" y="41"/>
                      <a:pt x="261" y="39"/>
                      <a:pt x="261" y="38"/>
                    </a:cubicBezTo>
                    <a:cubicBezTo>
                      <a:pt x="261" y="36"/>
                      <a:pt x="262" y="33"/>
                      <a:pt x="262" y="33"/>
                    </a:cubicBezTo>
                    <a:cubicBezTo>
                      <a:pt x="260" y="32"/>
                      <a:pt x="260" y="32"/>
                      <a:pt x="260" y="32"/>
                    </a:cubicBezTo>
                    <a:cubicBezTo>
                      <a:pt x="253" y="33"/>
                      <a:pt x="255" y="29"/>
                      <a:pt x="253" y="28"/>
                    </a:cubicBezTo>
                    <a:cubicBezTo>
                      <a:pt x="251" y="27"/>
                      <a:pt x="252" y="25"/>
                      <a:pt x="250" y="25"/>
                    </a:cubicBezTo>
                    <a:cubicBezTo>
                      <a:pt x="249" y="25"/>
                      <a:pt x="249" y="22"/>
                      <a:pt x="246" y="23"/>
                    </a:cubicBezTo>
                    <a:cubicBezTo>
                      <a:pt x="244" y="23"/>
                      <a:pt x="242" y="20"/>
                      <a:pt x="240" y="20"/>
                    </a:cubicBezTo>
                    <a:cubicBezTo>
                      <a:pt x="238" y="20"/>
                      <a:pt x="236" y="18"/>
                      <a:pt x="236" y="18"/>
                    </a:cubicBezTo>
                    <a:cubicBezTo>
                      <a:pt x="231" y="15"/>
                      <a:pt x="231" y="15"/>
                      <a:pt x="231" y="15"/>
                    </a:cubicBezTo>
                    <a:cubicBezTo>
                      <a:pt x="227" y="16"/>
                      <a:pt x="215" y="15"/>
                      <a:pt x="215" y="15"/>
                    </a:cubicBezTo>
                    <a:cubicBezTo>
                      <a:pt x="215" y="15"/>
                      <a:pt x="212" y="16"/>
                      <a:pt x="211" y="18"/>
                    </a:cubicBezTo>
                    <a:cubicBezTo>
                      <a:pt x="210" y="19"/>
                      <a:pt x="209" y="19"/>
                      <a:pt x="207" y="19"/>
                    </a:cubicBezTo>
                    <a:cubicBezTo>
                      <a:pt x="206" y="19"/>
                      <a:pt x="204" y="17"/>
                      <a:pt x="203" y="16"/>
                    </a:cubicBezTo>
                    <a:cubicBezTo>
                      <a:pt x="202" y="16"/>
                      <a:pt x="199" y="14"/>
                      <a:pt x="197" y="13"/>
                    </a:cubicBezTo>
                    <a:cubicBezTo>
                      <a:pt x="194" y="12"/>
                      <a:pt x="192" y="9"/>
                      <a:pt x="192" y="9"/>
                    </a:cubicBezTo>
                    <a:cubicBezTo>
                      <a:pt x="51" y="5"/>
                      <a:pt x="15" y="2"/>
                      <a:pt x="7" y="0"/>
                    </a:cubicBezTo>
                    <a:cubicBezTo>
                      <a:pt x="0" y="93"/>
                      <a:pt x="0" y="93"/>
                      <a:pt x="0" y="93"/>
                    </a:cubicBezTo>
                    <a:cubicBezTo>
                      <a:pt x="38" y="96"/>
                      <a:pt x="57" y="96"/>
                      <a:pt x="61" y="97"/>
                    </a:cubicBezTo>
                    <a:cubicBezTo>
                      <a:pt x="66" y="97"/>
                      <a:pt x="68" y="99"/>
                      <a:pt x="68" y="103"/>
                    </a:cubicBezTo>
                    <a:cubicBezTo>
                      <a:pt x="68" y="103"/>
                      <a:pt x="67" y="120"/>
                      <a:pt x="66" y="143"/>
                    </a:cubicBezTo>
                    <a:cubicBezTo>
                      <a:pt x="82" y="144"/>
                      <a:pt x="147" y="147"/>
                      <a:pt x="298" y="147"/>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26" name="Freeform 44">
                <a:extLst>
                  <a:ext uri="{FF2B5EF4-FFF2-40B4-BE49-F238E27FC236}">
                    <a16:creationId xmlns:a16="http://schemas.microsoft.com/office/drawing/2014/main" id="{B752B503-DE30-4A57-803A-414DD09C6DA3}"/>
                  </a:ext>
                </a:extLst>
              </p:cNvPr>
              <p:cNvSpPr>
                <a:spLocks/>
              </p:cNvSpPr>
              <p:nvPr/>
            </p:nvSpPr>
            <p:spPr bwMode="auto">
              <a:xfrm>
                <a:off x="7340184" y="2249688"/>
                <a:ext cx="916245" cy="569617"/>
              </a:xfrm>
              <a:custGeom>
                <a:avLst/>
                <a:gdLst>
                  <a:gd name="T0" fmla="*/ 3 w 373"/>
                  <a:gd name="T1" fmla="*/ 50 h 231"/>
                  <a:gd name="T2" fmla="*/ 8 w 373"/>
                  <a:gd name="T3" fmla="*/ 61 h 231"/>
                  <a:gd name="T4" fmla="*/ 6 w 373"/>
                  <a:gd name="T5" fmla="*/ 69 h 231"/>
                  <a:gd name="T6" fmla="*/ 10 w 373"/>
                  <a:gd name="T7" fmla="*/ 75 h 231"/>
                  <a:gd name="T8" fmla="*/ 13 w 373"/>
                  <a:gd name="T9" fmla="*/ 81 h 231"/>
                  <a:gd name="T10" fmla="*/ 21 w 373"/>
                  <a:gd name="T11" fmla="*/ 91 h 231"/>
                  <a:gd name="T12" fmla="*/ 26 w 373"/>
                  <a:gd name="T13" fmla="*/ 102 h 231"/>
                  <a:gd name="T14" fmla="*/ 30 w 373"/>
                  <a:gd name="T15" fmla="*/ 108 h 231"/>
                  <a:gd name="T16" fmla="*/ 33 w 373"/>
                  <a:gd name="T17" fmla="*/ 112 h 231"/>
                  <a:gd name="T18" fmla="*/ 38 w 373"/>
                  <a:gd name="T19" fmla="*/ 115 h 231"/>
                  <a:gd name="T20" fmla="*/ 42 w 373"/>
                  <a:gd name="T21" fmla="*/ 119 h 231"/>
                  <a:gd name="T22" fmla="*/ 37 w 373"/>
                  <a:gd name="T23" fmla="*/ 126 h 231"/>
                  <a:gd name="T24" fmla="*/ 34 w 373"/>
                  <a:gd name="T25" fmla="*/ 137 h 231"/>
                  <a:gd name="T26" fmla="*/ 34 w 373"/>
                  <a:gd name="T27" fmla="*/ 147 h 231"/>
                  <a:gd name="T28" fmla="*/ 30 w 373"/>
                  <a:gd name="T29" fmla="*/ 151 h 231"/>
                  <a:gd name="T30" fmla="*/ 29 w 373"/>
                  <a:gd name="T31" fmla="*/ 157 h 231"/>
                  <a:gd name="T32" fmla="*/ 25 w 373"/>
                  <a:gd name="T33" fmla="*/ 161 h 231"/>
                  <a:gd name="T34" fmla="*/ 28 w 373"/>
                  <a:gd name="T35" fmla="*/ 164 h 231"/>
                  <a:gd name="T36" fmla="*/ 32 w 373"/>
                  <a:gd name="T37" fmla="*/ 167 h 231"/>
                  <a:gd name="T38" fmla="*/ 41 w 373"/>
                  <a:gd name="T39" fmla="*/ 165 h 231"/>
                  <a:gd name="T40" fmla="*/ 46 w 373"/>
                  <a:gd name="T41" fmla="*/ 162 h 231"/>
                  <a:gd name="T42" fmla="*/ 51 w 373"/>
                  <a:gd name="T43" fmla="*/ 169 h 231"/>
                  <a:gd name="T44" fmla="*/ 51 w 373"/>
                  <a:gd name="T45" fmla="*/ 180 h 231"/>
                  <a:gd name="T46" fmla="*/ 55 w 373"/>
                  <a:gd name="T47" fmla="*/ 187 h 231"/>
                  <a:gd name="T48" fmla="*/ 56 w 373"/>
                  <a:gd name="T49" fmla="*/ 194 h 231"/>
                  <a:gd name="T50" fmla="*/ 56 w 373"/>
                  <a:gd name="T51" fmla="*/ 203 h 231"/>
                  <a:gd name="T52" fmla="*/ 62 w 373"/>
                  <a:gd name="T53" fmla="*/ 204 h 231"/>
                  <a:gd name="T54" fmla="*/ 66 w 373"/>
                  <a:gd name="T55" fmla="*/ 210 h 231"/>
                  <a:gd name="T56" fmla="*/ 68 w 373"/>
                  <a:gd name="T57" fmla="*/ 219 h 231"/>
                  <a:gd name="T58" fmla="*/ 71 w 373"/>
                  <a:gd name="T59" fmla="*/ 226 h 231"/>
                  <a:gd name="T60" fmla="*/ 73 w 373"/>
                  <a:gd name="T61" fmla="*/ 223 h 231"/>
                  <a:gd name="T62" fmla="*/ 80 w 373"/>
                  <a:gd name="T63" fmla="*/ 223 h 231"/>
                  <a:gd name="T64" fmla="*/ 89 w 373"/>
                  <a:gd name="T65" fmla="*/ 223 h 231"/>
                  <a:gd name="T66" fmla="*/ 95 w 373"/>
                  <a:gd name="T67" fmla="*/ 222 h 231"/>
                  <a:gd name="T68" fmla="*/ 107 w 373"/>
                  <a:gd name="T69" fmla="*/ 224 h 231"/>
                  <a:gd name="T70" fmla="*/ 116 w 373"/>
                  <a:gd name="T71" fmla="*/ 225 h 231"/>
                  <a:gd name="T72" fmla="*/ 121 w 373"/>
                  <a:gd name="T73" fmla="*/ 218 h 231"/>
                  <a:gd name="T74" fmla="*/ 125 w 373"/>
                  <a:gd name="T75" fmla="*/ 223 h 231"/>
                  <a:gd name="T76" fmla="*/ 130 w 373"/>
                  <a:gd name="T77" fmla="*/ 229 h 231"/>
                  <a:gd name="T78" fmla="*/ 130 w 373"/>
                  <a:gd name="T79" fmla="*/ 229 h 231"/>
                  <a:gd name="T80" fmla="*/ 132 w 373"/>
                  <a:gd name="T81" fmla="*/ 212 h 231"/>
                  <a:gd name="T82" fmla="*/ 146 w 373"/>
                  <a:gd name="T83" fmla="*/ 209 h 231"/>
                  <a:gd name="T84" fmla="*/ 360 w 373"/>
                  <a:gd name="T85" fmla="*/ 230 h 231"/>
                  <a:gd name="T86" fmla="*/ 360 w 373"/>
                  <a:gd name="T87" fmla="*/ 231 h 231"/>
                  <a:gd name="T88" fmla="*/ 373 w 373"/>
                  <a:gd name="T89" fmla="*/ 49 h 231"/>
                  <a:gd name="T90" fmla="*/ 234 w 373"/>
                  <a:gd name="T91" fmla="*/ 36 h 231"/>
                  <a:gd name="T92" fmla="*/ 9 w 373"/>
                  <a:gd name="T93" fmla="*/ 0 h 231"/>
                  <a:gd name="T94" fmla="*/ 2 w 373"/>
                  <a:gd name="T95" fmla="*/ 40 h 231"/>
                  <a:gd name="T96" fmla="*/ 3 w 373"/>
                  <a:gd name="T97" fmla="*/ 5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3" h="231">
                    <a:moveTo>
                      <a:pt x="3" y="50"/>
                    </a:moveTo>
                    <a:cubicBezTo>
                      <a:pt x="5" y="53"/>
                      <a:pt x="5" y="59"/>
                      <a:pt x="8" y="61"/>
                    </a:cubicBezTo>
                    <a:cubicBezTo>
                      <a:pt x="10" y="63"/>
                      <a:pt x="6" y="69"/>
                      <a:pt x="6" y="69"/>
                    </a:cubicBezTo>
                    <a:cubicBezTo>
                      <a:pt x="6" y="69"/>
                      <a:pt x="7" y="72"/>
                      <a:pt x="10" y="75"/>
                    </a:cubicBezTo>
                    <a:cubicBezTo>
                      <a:pt x="12" y="78"/>
                      <a:pt x="9" y="79"/>
                      <a:pt x="13" y="81"/>
                    </a:cubicBezTo>
                    <a:cubicBezTo>
                      <a:pt x="17" y="83"/>
                      <a:pt x="19" y="89"/>
                      <a:pt x="21" y="91"/>
                    </a:cubicBezTo>
                    <a:cubicBezTo>
                      <a:pt x="22" y="93"/>
                      <a:pt x="25" y="99"/>
                      <a:pt x="26" y="102"/>
                    </a:cubicBezTo>
                    <a:cubicBezTo>
                      <a:pt x="26" y="104"/>
                      <a:pt x="28" y="107"/>
                      <a:pt x="30" y="108"/>
                    </a:cubicBezTo>
                    <a:cubicBezTo>
                      <a:pt x="31" y="109"/>
                      <a:pt x="33" y="110"/>
                      <a:pt x="33" y="112"/>
                    </a:cubicBezTo>
                    <a:cubicBezTo>
                      <a:pt x="33" y="115"/>
                      <a:pt x="36" y="115"/>
                      <a:pt x="38" y="115"/>
                    </a:cubicBezTo>
                    <a:cubicBezTo>
                      <a:pt x="41" y="115"/>
                      <a:pt x="42" y="117"/>
                      <a:pt x="42" y="119"/>
                    </a:cubicBezTo>
                    <a:cubicBezTo>
                      <a:pt x="41" y="120"/>
                      <a:pt x="37" y="124"/>
                      <a:pt x="37" y="126"/>
                    </a:cubicBezTo>
                    <a:cubicBezTo>
                      <a:pt x="36" y="129"/>
                      <a:pt x="35" y="133"/>
                      <a:pt x="34" y="137"/>
                    </a:cubicBezTo>
                    <a:cubicBezTo>
                      <a:pt x="33" y="141"/>
                      <a:pt x="35" y="145"/>
                      <a:pt x="34" y="147"/>
                    </a:cubicBezTo>
                    <a:cubicBezTo>
                      <a:pt x="34" y="150"/>
                      <a:pt x="30" y="151"/>
                      <a:pt x="30" y="151"/>
                    </a:cubicBezTo>
                    <a:cubicBezTo>
                      <a:pt x="30" y="151"/>
                      <a:pt x="29" y="155"/>
                      <a:pt x="29" y="157"/>
                    </a:cubicBezTo>
                    <a:cubicBezTo>
                      <a:pt x="29" y="159"/>
                      <a:pt x="25" y="161"/>
                      <a:pt x="25" y="161"/>
                    </a:cubicBezTo>
                    <a:cubicBezTo>
                      <a:pt x="28" y="164"/>
                      <a:pt x="28" y="164"/>
                      <a:pt x="28" y="164"/>
                    </a:cubicBezTo>
                    <a:cubicBezTo>
                      <a:pt x="28" y="164"/>
                      <a:pt x="31" y="165"/>
                      <a:pt x="32" y="167"/>
                    </a:cubicBezTo>
                    <a:cubicBezTo>
                      <a:pt x="34" y="170"/>
                      <a:pt x="36" y="166"/>
                      <a:pt x="41" y="165"/>
                    </a:cubicBezTo>
                    <a:cubicBezTo>
                      <a:pt x="45" y="164"/>
                      <a:pt x="43" y="161"/>
                      <a:pt x="46" y="162"/>
                    </a:cubicBezTo>
                    <a:cubicBezTo>
                      <a:pt x="48" y="163"/>
                      <a:pt x="50" y="166"/>
                      <a:pt x="51" y="169"/>
                    </a:cubicBezTo>
                    <a:cubicBezTo>
                      <a:pt x="51" y="172"/>
                      <a:pt x="50" y="178"/>
                      <a:pt x="51" y="180"/>
                    </a:cubicBezTo>
                    <a:cubicBezTo>
                      <a:pt x="52" y="182"/>
                      <a:pt x="53" y="184"/>
                      <a:pt x="55" y="187"/>
                    </a:cubicBezTo>
                    <a:cubicBezTo>
                      <a:pt x="56" y="189"/>
                      <a:pt x="57" y="192"/>
                      <a:pt x="56" y="194"/>
                    </a:cubicBezTo>
                    <a:cubicBezTo>
                      <a:pt x="56" y="197"/>
                      <a:pt x="55" y="202"/>
                      <a:pt x="56" y="203"/>
                    </a:cubicBezTo>
                    <a:cubicBezTo>
                      <a:pt x="57" y="203"/>
                      <a:pt x="60" y="205"/>
                      <a:pt x="62" y="204"/>
                    </a:cubicBezTo>
                    <a:cubicBezTo>
                      <a:pt x="63" y="204"/>
                      <a:pt x="66" y="206"/>
                      <a:pt x="66" y="210"/>
                    </a:cubicBezTo>
                    <a:cubicBezTo>
                      <a:pt x="66" y="213"/>
                      <a:pt x="67" y="216"/>
                      <a:pt x="68" y="219"/>
                    </a:cubicBezTo>
                    <a:cubicBezTo>
                      <a:pt x="68" y="222"/>
                      <a:pt x="69" y="226"/>
                      <a:pt x="71" y="226"/>
                    </a:cubicBezTo>
                    <a:cubicBezTo>
                      <a:pt x="73" y="226"/>
                      <a:pt x="73" y="223"/>
                      <a:pt x="73" y="223"/>
                    </a:cubicBezTo>
                    <a:cubicBezTo>
                      <a:pt x="73" y="223"/>
                      <a:pt x="76" y="221"/>
                      <a:pt x="80" y="223"/>
                    </a:cubicBezTo>
                    <a:cubicBezTo>
                      <a:pt x="83" y="224"/>
                      <a:pt x="87" y="225"/>
                      <a:pt x="89" y="223"/>
                    </a:cubicBezTo>
                    <a:cubicBezTo>
                      <a:pt x="91" y="220"/>
                      <a:pt x="94" y="220"/>
                      <a:pt x="95" y="222"/>
                    </a:cubicBezTo>
                    <a:cubicBezTo>
                      <a:pt x="96" y="224"/>
                      <a:pt x="104" y="224"/>
                      <a:pt x="107" y="224"/>
                    </a:cubicBezTo>
                    <a:cubicBezTo>
                      <a:pt x="109" y="224"/>
                      <a:pt x="114" y="227"/>
                      <a:pt x="116" y="225"/>
                    </a:cubicBezTo>
                    <a:cubicBezTo>
                      <a:pt x="118" y="223"/>
                      <a:pt x="118" y="218"/>
                      <a:pt x="121" y="218"/>
                    </a:cubicBezTo>
                    <a:cubicBezTo>
                      <a:pt x="124" y="218"/>
                      <a:pt x="125" y="221"/>
                      <a:pt x="125" y="223"/>
                    </a:cubicBezTo>
                    <a:cubicBezTo>
                      <a:pt x="125" y="224"/>
                      <a:pt x="125" y="227"/>
                      <a:pt x="130" y="229"/>
                    </a:cubicBezTo>
                    <a:cubicBezTo>
                      <a:pt x="130" y="229"/>
                      <a:pt x="130" y="229"/>
                      <a:pt x="130" y="229"/>
                    </a:cubicBezTo>
                    <a:cubicBezTo>
                      <a:pt x="131" y="219"/>
                      <a:pt x="132" y="213"/>
                      <a:pt x="132" y="212"/>
                    </a:cubicBezTo>
                    <a:cubicBezTo>
                      <a:pt x="133" y="209"/>
                      <a:pt x="131" y="206"/>
                      <a:pt x="146" y="209"/>
                    </a:cubicBezTo>
                    <a:cubicBezTo>
                      <a:pt x="161" y="211"/>
                      <a:pt x="305" y="231"/>
                      <a:pt x="360" y="230"/>
                    </a:cubicBezTo>
                    <a:cubicBezTo>
                      <a:pt x="360" y="230"/>
                      <a:pt x="360" y="231"/>
                      <a:pt x="360" y="231"/>
                    </a:cubicBezTo>
                    <a:cubicBezTo>
                      <a:pt x="373" y="49"/>
                      <a:pt x="373" y="49"/>
                      <a:pt x="373" y="49"/>
                    </a:cubicBezTo>
                    <a:cubicBezTo>
                      <a:pt x="330" y="46"/>
                      <a:pt x="283" y="42"/>
                      <a:pt x="234" y="36"/>
                    </a:cubicBezTo>
                    <a:cubicBezTo>
                      <a:pt x="152" y="26"/>
                      <a:pt x="75" y="13"/>
                      <a:pt x="9" y="0"/>
                    </a:cubicBezTo>
                    <a:cubicBezTo>
                      <a:pt x="7" y="14"/>
                      <a:pt x="3" y="37"/>
                      <a:pt x="2" y="40"/>
                    </a:cubicBezTo>
                    <a:cubicBezTo>
                      <a:pt x="0" y="45"/>
                      <a:pt x="1" y="47"/>
                      <a:pt x="3" y="50"/>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27" name="Freeform 45">
                <a:extLst>
                  <a:ext uri="{FF2B5EF4-FFF2-40B4-BE49-F238E27FC236}">
                    <a16:creationId xmlns:a16="http://schemas.microsoft.com/office/drawing/2014/main" id="{2D72D101-0B78-4260-A1F9-CE02D229101A}"/>
                  </a:ext>
                </a:extLst>
              </p:cNvPr>
              <p:cNvSpPr>
                <a:spLocks/>
              </p:cNvSpPr>
              <p:nvPr/>
            </p:nvSpPr>
            <p:spPr bwMode="auto">
              <a:xfrm>
                <a:off x="8890454" y="3329640"/>
                <a:ext cx="596654" cy="518067"/>
              </a:xfrm>
              <a:custGeom>
                <a:avLst/>
                <a:gdLst>
                  <a:gd name="T0" fmla="*/ 231 w 243"/>
                  <a:gd name="T1" fmla="*/ 183 h 210"/>
                  <a:gd name="T2" fmla="*/ 234 w 243"/>
                  <a:gd name="T3" fmla="*/ 184 h 210"/>
                  <a:gd name="T4" fmla="*/ 241 w 243"/>
                  <a:gd name="T5" fmla="*/ 178 h 210"/>
                  <a:gd name="T6" fmla="*/ 243 w 243"/>
                  <a:gd name="T7" fmla="*/ 172 h 210"/>
                  <a:gd name="T8" fmla="*/ 241 w 243"/>
                  <a:gd name="T9" fmla="*/ 161 h 210"/>
                  <a:gd name="T10" fmla="*/ 239 w 243"/>
                  <a:gd name="T11" fmla="*/ 160 h 210"/>
                  <a:gd name="T12" fmla="*/ 229 w 243"/>
                  <a:gd name="T13" fmla="*/ 150 h 210"/>
                  <a:gd name="T14" fmla="*/ 227 w 243"/>
                  <a:gd name="T15" fmla="*/ 138 h 210"/>
                  <a:gd name="T16" fmla="*/ 219 w 243"/>
                  <a:gd name="T17" fmla="*/ 125 h 210"/>
                  <a:gd name="T18" fmla="*/ 209 w 243"/>
                  <a:gd name="T19" fmla="*/ 120 h 210"/>
                  <a:gd name="T20" fmla="*/ 194 w 243"/>
                  <a:gd name="T21" fmla="*/ 101 h 210"/>
                  <a:gd name="T22" fmla="*/ 200 w 243"/>
                  <a:gd name="T23" fmla="*/ 81 h 210"/>
                  <a:gd name="T24" fmla="*/ 188 w 243"/>
                  <a:gd name="T25" fmla="*/ 73 h 210"/>
                  <a:gd name="T26" fmla="*/ 185 w 243"/>
                  <a:gd name="T27" fmla="*/ 77 h 210"/>
                  <a:gd name="T28" fmla="*/ 178 w 243"/>
                  <a:gd name="T29" fmla="*/ 62 h 210"/>
                  <a:gd name="T30" fmla="*/ 165 w 243"/>
                  <a:gd name="T31" fmla="*/ 51 h 210"/>
                  <a:gd name="T32" fmla="*/ 158 w 243"/>
                  <a:gd name="T33" fmla="*/ 43 h 210"/>
                  <a:gd name="T34" fmla="*/ 149 w 243"/>
                  <a:gd name="T35" fmla="*/ 24 h 210"/>
                  <a:gd name="T36" fmla="*/ 150 w 243"/>
                  <a:gd name="T37" fmla="*/ 10 h 210"/>
                  <a:gd name="T38" fmla="*/ 0 w 243"/>
                  <a:gd name="T39" fmla="*/ 5 h 210"/>
                  <a:gd name="T40" fmla="*/ 2 w 243"/>
                  <a:gd name="T41" fmla="*/ 12 h 210"/>
                  <a:gd name="T42" fmla="*/ 10 w 243"/>
                  <a:gd name="T43" fmla="*/ 21 h 210"/>
                  <a:gd name="T44" fmla="*/ 13 w 243"/>
                  <a:gd name="T45" fmla="*/ 30 h 210"/>
                  <a:gd name="T46" fmla="*/ 23 w 243"/>
                  <a:gd name="T47" fmla="*/ 38 h 210"/>
                  <a:gd name="T48" fmla="*/ 32 w 243"/>
                  <a:gd name="T49" fmla="*/ 40 h 210"/>
                  <a:gd name="T50" fmla="*/ 28 w 243"/>
                  <a:gd name="T51" fmla="*/ 45 h 210"/>
                  <a:gd name="T52" fmla="*/ 29 w 243"/>
                  <a:gd name="T53" fmla="*/ 58 h 210"/>
                  <a:gd name="T54" fmla="*/ 34 w 243"/>
                  <a:gd name="T55" fmla="*/ 67 h 210"/>
                  <a:gd name="T56" fmla="*/ 42 w 243"/>
                  <a:gd name="T57" fmla="*/ 73 h 210"/>
                  <a:gd name="T58" fmla="*/ 44 w 243"/>
                  <a:gd name="T59" fmla="*/ 172 h 210"/>
                  <a:gd name="T60" fmla="*/ 45 w 243"/>
                  <a:gd name="T61" fmla="*/ 195 h 210"/>
                  <a:gd name="T62" fmla="*/ 204 w 243"/>
                  <a:gd name="T63" fmla="*/ 187 h 210"/>
                  <a:gd name="T64" fmla="*/ 206 w 243"/>
                  <a:gd name="T65" fmla="*/ 202 h 210"/>
                  <a:gd name="T66" fmla="*/ 210 w 243"/>
                  <a:gd name="T67" fmla="*/ 210 h 210"/>
                  <a:gd name="T68" fmla="*/ 225 w 243"/>
                  <a:gd name="T69" fmla="*/ 205 h 210"/>
                  <a:gd name="T70" fmla="*/ 225 w 243"/>
                  <a:gd name="T71" fmla="*/ 198 h 210"/>
                  <a:gd name="T72" fmla="*/ 228 w 243"/>
                  <a:gd name="T73" fmla="*/ 192 h 210"/>
                  <a:gd name="T74" fmla="*/ 230 w 243"/>
                  <a:gd name="T75" fmla="*/ 18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 h="210">
                    <a:moveTo>
                      <a:pt x="230" y="184"/>
                    </a:moveTo>
                    <a:cubicBezTo>
                      <a:pt x="231" y="183"/>
                      <a:pt x="231" y="183"/>
                      <a:pt x="231" y="183"/>
                    </a:cubicBezTo>
                    <a:cubicBezTo>
                      <a:pt x="231" y="183"/>
                      <a:pt x="231" y="183"/>
                      <a:pt x="232" y="184"/>
                    </a:cubicBezTo>
                    <a:cubicBezTo>
                      <a:pt x="233" y="184"/>
                      <a:pt x="233" y="184"/>
                      <a:pt x="234" y="184"/>
                    </a:cubicBezTo>
                    <a:cubicBezTo>
                      <a:pt x="235" y="181"/>
                      <a:pt x="232" y="180"/>
                      <a:pt x="235" y="180"/>
                    </a:cubicBezTo>
                    <a:cubicBezTo>
                      <a:pt x="237" y="180"/>
                      <a:pt x="241" y="178"/>
                      <a:pt x="241" y="178"/>
                    </a:cubicBezTo>
                    <a:cubicBezTo>
                      <a:pt x="241" y="178"/>
                      <a:pt x="243" y="177"/>
                      <a:pt x="242" y="175"/>
                    </a:cubicBezTo>
                    <a:cubicBezTo>
                      <a:pt x="241" y="174"/>
                      <a:pt x="243" y="172"/>
                      <a:pt x="243" y="172"/>
                    </a:cubicBezTo>
                    <a:cubicBezTo>
                      <a:pt x="243" y="172"/>
                      <a:pt x="243" y="166"/>
                      <a:pt x="243" y="164"/>
                    </a:cubicBezTo>
                    <a:cubicBezTo>
                      <a:pt x="243" y="163"/>
                      <a:pt x="242" y="162"/>
                      <a:pt x="241" y="161"/>
                    </a:cubicBezTo>
                    <a:cubicBezTo>
                      <a:pt x="241" y="161"/>
                      <a:pt x="241" y="161"/>
                      <a:pt x="241" y="161"/>
                    </a:cubicBezTo>
                    <a:cubicBezTo>
                      <a:pt x="240" y="160"/>
                      <a:pt x="240" y="160"/>
                      <a:pt x="239" y="160"/>
                    </a:cubicBezTo>
                    <a:cubicBezTo>
                      <a:pt x="237" y="160"/>
                      <a:pt x="235" y="160"/>
                      <a:pt x="234" y="159"/>
                    </a:cubicBezTo>
                    <a:cubicBezTo>
                      <a:pt x="233" y="158"/>
                      <a:pt x="230" y="153"/>
                      <a:pt x="229" y="150"/>
                    </a:cubicBezTo>
                    <a:cubicBezTo>
                      <a:pt x="227" y="148"/>
                      <a:pt x="231" y="146"/>
                      <a:pt x="231" y="145"/>
                    </a:cubicBezTo>
                    <a:cubicBezTo>
                      <a:pt x="231" y="144"/>
                      <a:pt x="227" y="138"/>
                      <a:pt x="227" y="138"/>
                    </a:cubicBezTo>
                    <a:cubicBezTo>
                      <a:pt x="227" y="138"/>
                      <a:pt x="226" y="134"/>
                      <a:pt x="226" y="132"/>
                    </a:cubicBezTo>
                    <a:cubicBezTo>
                      <a:pt x="225" y="130"/>
                      <a:pt x="222" y="128"/>
                      <a:pt x="219" y="125"/>
                    </a:cubicBezTo>
                    <a:cubicBezTo>
                      <a:pt x="217" y="123"/>
                      <a:pt x="216" y="121"/>
                      <a:pt x="214" y="122"/>
                    </a:cubicBezTo>
                    <a:cubicBezTo>
                      <a:pt x="211" y="122"/>
                      <a:pt x="212" y="122"/>
                      <a:pt x="209" y="120"/>
                    </a:cubicBezTo>
                    <a:cubicBezTo>
                      <a:pt x="206" y="118"/>
                      <a:pt x="197" y="110"/>
                      <a:pt x="196" y="108"/>
                    </a:cubicBezTo>
                    <a:cubicBezTo>
                      <a:pt x="194" y="107"/>
                      <a:pt x="194" y="103"/>
                      <a:pt x="194" y="101"/>
                    </a:cubicBezTo>
                    <a:cubicBezTo>
                      <a:pt x="194" y="98"/>
                      <a:pt x="196" y="93"/>
                      <a:pt x="197" y="91"/>
                    </a:cubicBezTo>
                    <a:cubicBezTo>
                      <a:pt x="198" y="90"/>
                      <a:pt x="200" y="84"/>
                      <a:pt x="200" y="81"/>
                    </a:cubicBezTo>
                    <a:cubicBezTo>
                      <a:pt x="200" y="78"/>
                      <a:pt x="199" y="77"/>
                      <a:pt x="197" y="75"/>
                    </a:cubicBezTo>
                    <a:cubicBezTo>
                      <a:pt x="195" y="74"/>
                      <a:pt x="188" y="73"/>
                      <a:pt x="188" y="73"/>
                    </a:cubicBezTo>
                    <a:cubicBezTo>
                      <a:pt x="188" y="73"/>
                      <a:pt x="184" y="72"/>
                      <a:pt x="186" y="74"/>
                    </a:cubicBezTo>
                    <a:cubicBezTo>
                      <a:pt x="188" y="77"/>
                      <a:pt x="188" y="77"/>
                      <a:pt x="185" y="77"/>
                    </a:cubicBezTo>
                    <a:cubicBezTo>
                      <a:pt x="183" y="77"/>
                      <a:pt x="178" y="74"/>
                      <a:pt x="179" y="71"/>
                    </a:cubicBezTo>
                    <a:cubicBezTo>
                      <a:pt x="181" y="69"/>
                      <a:pt x="178" y="63"/>
                      <a:pt x="178" y="62"/>
                    </a:cubicBezTo>
                    <a:cubicBezTo>
                      <a:pt x="177" y="61"/>
                      <a:pt x="177" y="59"/>
                      <a:pt x="173" y="57"/>
                    </a:cubicBezTo>
                    <a:cubicBezTo>
                      <a:pt x="169" y="55"/>
                      <a:pt x="166" y="53"/>
                      <a:pt x="165" y="51"/>
                    </a:cubicBezTo>
                    <a:cubicBezTo>
                      <a:pt x="165" y="50"/>
                      <a:pt x="165" y="48"/>
                      <a:pt x="165" y="48"/>
                    </a:cubicBezTo>
                    <a:cubicBezTo>
                      <a:pt x="165" y="48"/>
                      <a:pt x="160" y="44"/>
                      <a:pt x="158" y="43"/>
                    </a:cubicBezTo>
                    <a:cubicBezTo>
                      <a:pt x="155" y="42"/>
                      <a:pt x="154" y="39"/>
                      <a:pt x="153" y="37"/>
                    </a:cubicBezTo>
                    <a:cubicBezTo>
                      <a:pt x="152" y="35"/>
                      <a:pt x="150" y="25"/>
                      <a:pt x="149" y="24"/>
                    </a:cubicBezTo>
                    <a:cubicBezTo>
                      <a:pt x="147" y="22"/>
                      <a:pt x="147" y="14"/>
                      <a:pt x="148" y="12"/>
                    </a:cubicBezTo>
                    <a:cubicBezTo>
                      <a:pt x="148" y="11"/>
                      <a:pt x="149" y="10"/>
                      <a:pt x="150" y="10"/>
                    </a:cubicBezTo>
                    <a:cubicBezTo>
                      <a:pt x="139" y="0"/>
                      <a:pt x="139" y="0"/>
                      <a:pt x="139" y="0"/>
                    </a:cubicBezTo>
                    <a:cubicBezTo>
                      <a:pt x="88" y="5"/>
                      <a:pt x="17" y="5"/>
                      <a:pt x="0" y="5"/>
                    </a:cubicBezTo>
                    <a:cubicBezTo>
                      <a:pt x="0" y="5"/>
                      <a:pt x="0" y="7"/>
                      <a:pt x="0" y="8"/>
                    </a:cubicBezTo>
                    <a:cubicBezTo>
                      <a:pt x="1" y="10"/>
                      <a:pt x="2" y="10"/>
                      <a:pt x="2" y="12"/>
                    </a:cubicBezTo>
                    <a:cubicBezTo>
                      <a:pt x="3" y="13"/>
                      <a:pt x="4" y="14"/>
                      <a:pt x="5" y="16"/>
                    </a:cubicBezTo>
                    <a:cubicBezTo>
                      <a:pt x="6" y="18"/>
                      <a:pt x="9" y="19"/>
                      <a:pt x="10" y="21"/>
                    </a:cubicBezTo>
                    <a:cubicBezTo>
                      <a:pt x="12" y="23"/>
                      <a:pt x="11" y="24"/>
                      <a:pt x="12" y="25"/>
                    </a:cubicBezTo>
                    <a:cubicBezTo>
                      <a:pt x="13" y="26"/>
                      <a:pt x="11" y="28"/>
                      <a:pt x="13" y="30"/>
                    </a:cubicBezTo>
                    <a:cubicBezTo>
                      <a:pt x="14" y="32"/>
                      <a:pt x="17" y="33"/>
                      <a:pt x="19" y="34"/>
                    </a:cubicBezTo>
                    <a:cubicBezTo>
                      <a:pt x="21" y="35"/>
                      <a:pt x="22" y="38"/>
                      <a:pt x="23" y="38"/>
                    </a:cubicBezTo>
                    <a:cubicBezTo>
                      <a:pt x="24" y="39"/>
                      <a:pt x="26" y="37"/>
                      <a:pt x="26" y="37"/>
                    </a:cubicBezTo>
                    <a:cubicBezTo>
                      <a:pt x="26" y="37"/>
                      <a:pt x="30" y="39"/>
                      <a:pt x="32" y="40"/>
                    </a:cubicBezTo>
                    <a:cubicBezTo>
                      <a:pt x="33" y="41"/>
                      <a:pt x="32" y="42"/>
                      <a:pt x="32" y="44"/>
                    </a:cubicBezTo>
                    <a:cubicBezTo>
                      <a:pt x="31" y="46"/>
                      <a:pt x="28" y="44"/>
                      <a:pt x="28" y="45"/>
                    </a:cubicBezTo>
                    <a:cubicBezTo>
                      <a:pt x="28" y="46"/>
                      <a:pt x="26" y="50"/>
                      <a:pt x="24" y="52"/>
                    </a:cubicBezTo>
                    <a:cubicBezTo>
                      <a:pt x="23" y="54"/>
                      <a:pt x="27" y="57"/>
                      <a:pt x="29" y="58"/>
                    </a:cubicBezTo>
                    <a:cubicBezTo>
                      <a:pt x="30" y="60"/>
                      <a:pt x="32" y="60"/>
                      <a:pt x="32" y="62"/>
                    </a:cubicBezTo>
                    <a:cubicBezTo>
                      <a:pt x="32" y="64"/>
                      <a:pt x="32" y="65"/>
                      <a:pt x="34" y="67"/>
                    </a:cubicBezTo>
                    <a:cubicBezTo>
                      <a:pt x="35" y="68"/>
                      <a:pt x="36" y="70"/>
                      <a:pt x="38" y="70"/>
                    </a:cubicBezTo>
                    <a:cubicBezTo>
                      <a:pt x="40" y="71"/>
                      <a:pt x="42" y="73"/>
                      <a:pt x="42" y="73"/>
                    </a:cubicBezTo>
                    <a:cubicBezTo>
                      <a:pt x="42" y="73"/>
                      <a:pt x="43" y="136"/>
                      <a:pt x="44" y="170"/>
                    </a:cubicBezTo>
                    <a:cubicBezTo>
                      <a:pt x="44" y="172"/>
                      <a:pt x="44" y="172"/>
                      <a:pt x="44" y="172"/>
                    </a:cubicBezTo>
                    <a:cubicBezTo>
                      <a:pt x="44" y="182"/>
                      <a:pt x="45" y="189"/>
                      <a:pt x="45" y="191"/>
                    </a:cubicBezTo>
                    <a:cubicBezTo>
                      <a:pt x="45" y="192"/>
                      <a:pt x="45" y="193"/>
                      <a:pt x="45" y="195"/>
                    </a:cubicBezTo>
                    <a:cubicBezTo>
                      <a:pt x="56" y="194"/>
                      <a:pt x="91" y="193"/>
                      <a:pt x="129" y="191"/>
                    </a:cubicBezTo>
                    <a:cubicBezTo>
                      <a:pt x="175" y="188"/>
                      <a:pt x="201" y="187"/>
                      <a:pt x="204" y="187"/>
                    </a:cubicBezTo>
                    <a:cubicBezTo>
                      <a:pt x="208" y="187"/>
                      <a:pt x="211" y="191"/>
                      <a:pt x="211" y="194"/>
                    </a:cubicBezTo>
                    <a:cubicBezTo>
                      <a:pt x="211" y="197"/>
                      <a:pt x="209" y="200"/>
                      <a:pt x="206" y="202"/>
                    </a:cubicBezTo>
                    <a:cubicBezTo>
                      <a:pt x="203" y="205"/>
                      <a:pt x="200" y="208"/>
                      <a:pt x="203" y="209"/>
                    </a:cubicBezTo>
                    <a:cubicBezTo>
                      <a:pt x="205" y="210"/>
                      <a:pt x="206" y="210"/>
                      <a:pt x="210" y="210"/>
                    </a:cubicBezTo>
                    <a:cubicBezTo>
                      <a:pt x="213" y="210"/>
                      <a:pt x="220" y="209"/>
                      <a:pt x="225" y="208"/>
                    </a:cubicBezTo>
                    <a:cubicBezTo>
                      <a:pt x="225" y="207"/>
                      <a:pt x="225" y="206"/>
                      <a:pt x="225" y="205"/>
                    </a:cubicBezTo>
                    <a:cubicBezTo>
                      <a:pt x="227" y="203"/>
                      <a:pt x="228" y="201"/>
                      <a:pt x="228" y="201"/>
                    </a:cubicBezTo>
                    <a:cubicBezTo>
                      <a:pt x="225" y="198"/>
                      <a:pt x="225" y="198"/>
                      <a:pt x="225" y="198"/>
                    </a:cubicBezTo>
                    <a:cubicBezTo>
                      <a:pt x="228" y="195"/>
                      <a:pt x="228" y="195"/>
                      <a:pt x="228" y="195"/>
                    </a:cubicBezTo>
                    <a:cubicBezTo>
                      <a:pt x="228" y="192"/>
                      <a:pt x="228" y="192"/>
                      <a:pt x="228" y="192"/>
                    </a:cubicBezTo>
                    <a:cubicBezTo>
                      <a:pt x="231" y="190"/>
                      <a:pt x="231" y="190"/>
                      <a:pt x="231" y="190"/>
                    </a:cubicBezTo>
                    <a:cubicBezTo>
                      <a:pt x="230" y="186"/>
                      <a:pt x="230" y="186"/>
                      <a:pt x="230" y="186"/>
                    </a:cubicBezTo>
                    <a:cubicBezTo>
                      <a:pt x="230" y="184"/>
                      <a:pt x="230" y="184"/>
                      <a:pt x="230" y="184"/>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28" name="Freeform 46">
                <a:extLst>
                  <a:ext uri="{FF2B5EF4-FFF2-40B4-BE49-F238E27FC236}">
                    <a16:creationId xmlns:a16="http://schemas.microsoft.com/office/drawing/2014/main" id="{C1D4AC34-56FE-42B3-9BFB-AD4EF7153A11}"/>
                  </a:ext>
                </a:extLst>
              </p:cNvPr>
              <p:cNvSpPr>
                <a:spLocks/>
              </p:cNvSpPr>
              <p:nvPr/>
            </p:nvSpPr>
            <p:spPr bwMode="auto">
              <a:xfrm>
                <a:off x="9300252" y="3944361"/>
                <a:ext cx="319591" cy="556728"/>
              </a:xfrm>
              <a:custGeom>
                <a:avLst/>
                <a:gdLst>
                  <a:gd name="T0" fmla="*/ 123 w 130"/>
                  <a:gd name="T1" fmla="*/ 6 h 226"/>
                  <a:gd name="T2" fmla="*/ 41 w 130"/>
                  <a:gd name="T3" fmla="*/ 6 h 226"/>
                  <a:gd name="T4" fmla="*/ 40 w 130"/>
                  <a:gd name="T5" fmla="*/ 13 h 226"/>
                  <a:gd name="T6" fmla="*/ 36 w 130"/>
                  <a:gd name="T7" fmla="*/ 16 h 226"/>
                  <a:gd name="T8" fmla="*/ 33 w 130"/>
                  <a:gd name="T9" fmla="*/ 22 h 226"/>
                  <a:gd name="T10" fmla="*/ 33 w 130"/>
                  <a:gd name="T11" fmla="*/ 27 h 226"/>
                  <a:gd name="T12" fmla="*/ 29 w 130"/>
                  <a:gd name="T13" fmla="*/ 36 h 226"/>
                  <a:gd name="T14" fmla="*/ 23 w 130"/>
                  <a:gd name="T15" fmla="*/ 41 h 226"/>
                  <a:gd name="T16" fmla="*/ 21 w 130"/>
                  <a:gd name="T17" fmla="*/ 53 h 226"/>
                  <a:gd name="T18" fmla="*/ 15 w 130"/>
                  <a:gd name="T19" fmla="*/ 62 h 226"/>
                  <a:gd name="T20" fmla="*/ 14 w 130"/>
                  <a:gd name="T21" fmla="*/ 68 h 226"/>
                  <a:gd name="T22" fmla="*/ 11 w 130"/>
                  <a:gd name="T23" fmla="*/ 73 h 226"/>
                  <a:gd name="T24" fmla="*/ 12 w 130"/>
                  <a:gd name="T25" fmla="*/ 79 h 226"/>
                  <a:gd name="T26" fmla="*/ 13 w 130"/>
                  <a:gd name="T27" fmla="*/ 87 h 226"/>
                  <a:gd name="T28" fmla="*/ 13 w 130"/>
                  <a:gd name="T29" fmla="*/ 96 h 226"/>
                  <a:gd name="T30" fmla="*/ 12 w 130"/>
                  <a:gd name="T31" fmla="*/ 101 h 226"/>
                  <a:gd name="T32" fmla="*/ 16 w 130"/>
                  <a:gd name="T33" fmla="*/ 104 h 226"/>
                  <a:gd name="T34" fmla="*/ 16 w 130"/>
                  <a:gd name="T35" fmla="*/ 113 h 226"/>
                  <a:gd name="T36" fmla="*/ 16 w 130"/>
                  <a:gd name="T37" fmla="*/ 119 h 226"/>
                  <a:gd name="T38" fmla="*/ 17 w 130"/>
                  <a:gd name="T39" fmla="*/ 123 h 226"/>
                  <a:gd name="T40" fmla="*/ 20 w 130"/>
                  <a:gd name="T41" fmla="*/ 129 h 226"/>
                  <a:gd name="T42" fmla="*/ 22 w 130"/>
                  <a:gd name="T43" fmla="*/ 136 h 226"/>
                  <a:gd name="T44" fmla="*/ 21 w 130"/>
                  <a:gd name="T45" fmla="*/ 140 h 226"/>
                  <a:gd name="T46" fmla="*/ 17 w 130"/>
                  <a:gd name="T47" fmla="*/ 148 h 226"/>
                  <a:gd name="T48" fmla="*/ 9 w 130"/>
                  <a:gd name="T49" fmla="*/ 158 h 226"/>
                  <a:gd name="T50" fmla="*/ 6 w 130"/>
                  <a:gd name="T51" fmla="*/ 168 h 226"/>
                  <a:gd name="T52" fmla="*/ 3 w 130"/>
                  <a:gd name="T53" fmla="*/ 179 h 226"/>
                  <a:gd name="T54" fmla="*/ 1 w 130"/>
                  <a:gd name="T55" fmla="*/ 187 h 226"/>
                  <a:gd name="T56" fmla="*/ 1 w 130"/>
                  <a:gd name="T57" fmla="*/ 195 h 226"/>
                  <a:gd name="T58" fmla="*/ 73 w 130"/>
                  <a:gd name="T59" fmla="*/ 199 h 226"/>
                  <a:gd name="T60" fmla="*/ 80 w 130"/>
                  <a:gd name="T61" fmla="*/ 217 h 226"/>
                  <a:gd name="T62" fmla="*/ 87 w 130"/>
                  <a:gd name="T63" fmla="*/ 226 h 226"/>
                  <a:gd name="T64" fmla="*/ 90 w 130"/>
                  <a:gd name="T65" fmla="*/ 224 h 226"/>
                  <a:gd name="T66" fmla="*/ 95 w 130"/>
                  <a:gd name="T67" fmla="*/ 219 h 226"/>
                  <a:gd name="T68" fmla="*/ 101 w 130"/>
                  <a:gd name="T69" fmla="*/ 217 h 226"/>
                  <a:gd name="T70" fmla="*/ 108 w 130"/>
                  <a:gd name="T71" fmla="*/ 216 h 226"/>
                  <a:gd name="T72" fmla="*/ 113 w 130"/>
                  <a:gd name="T73" fmla="*/ 214 h 226"/>
                  <a:gd name="T74" fmla="*/ 119 w 130"/>
                  <a:gd name="T75" fmla="*/ 216 h 226"/>
                  <a:gd name="T76" fmla="*/ 124 w 130"/>
                  <a:gd name="T77" fmla="*/ 215 h 226"/>
                  <a:gd name="T78" fmla="*/ 129 w 130"/>
                  <a:gd name="T79" fmla="*/ 214 h 226"/>
                  <a:gd name="T80" fmla="*/ 121 w 130"/>
                  <a:gd name="T81" fmla="*/ 15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0" h="226">
                    <a:moveTo>
                      <a:pt x="121" y="85"/>
                    </a:moveTo>
                    <a:cubicBezTo>
                      <a:pt x="121" y="75"/>
                      <a:pt x="124" y="8"/>
                      <a:pt x="123" y="6"/>
                    </a:cubicBezTo>
                    <a:cubicBezTo>
                      <a:pt x="123" y="5"/>
                      <a:pt x="121" y="2"/>
                      <a:pt x="119" y="0"/>
                    </a:cubicBezTo>
                    <a:cubicBezTo>
                      <a:pt x="79" y="4"/>
                      <a:pt x="50" y="6"/>
                      <a:pt x="41" y="6"/>
                    </a:cubicBezTo>
                    <a:cubicBezTo>
                      <a:pt x="41" y="7"/>
                      <a:pt x="42" y="9"/>
                      <a:pt x="42" y="10"/>
                    </a:cubicBezTo>
                    <a:cubicBezTo>
                      <a:pt x="42" y="11"/>
                      <a:pt x="40" y="13"/>
                      <a:pt x="40" y="13"/>
                    </a:cubicBezTo>
                    <a:cubicBezTo>
                      <a:pt x="35" y="14"/>
                      <a:pt x="35" y="14"/>
                      <a:pt x="35" y="14"/>
                    </a:cubicBezTo>
                    <a:cubicBezTo>
                      <a:pt x="36" y="16"/>
                      <a:pt x="36" y="16"/>
                      <a:pt x="36" y="16"/>
                    </a:cubicBezTo>
                    <a:cubicBezTo>
                      <a:pt x="36" y="16"/>
                      <a:pt x="33" y="16"/>
                      <a:pt x="31" y="17"/>
                    </a:cubicBezTo>
                    <a:cubicBezTo>
                      <a:pt x="29" y="19"/>
                      <a:pt x="33" y="22"/>
                      <a:pt x="33" y="22"/>
                    </a:cubicBezTo>
                    <a:cubicBezTo>
                      <a:pt x="29" y="23"/>
                      <a:pt x="29" y="23"/>
                      <a:pt x="29" y="23"/>
                    </a:cubicBezTo>
                    <a:cubicBezTo>
                      <a:pt x="29" y="23"/>
                      <a:pt x="31" y="25"/>
                      <a:pt x="33" y="27"/>
                    </a:cubicBezTo>
                    <a:cubicBezTo>
                      <a:pt x="34" y="28"/>
                      <a:pt x="32" y="29"/>
                      <a:pt x="32" y="31"/>
                    </a:cubicBezTo>
                    <a:cubicBezTo>
                      <a:pt x="31" y="32"/>
                      <a:pt x="31" y="33"/>
                      <a:pt x="29" y="36"/>
                    </a:cubicBezTo>
                    <a:cubicBezTo>
                      <a:pt x="28" y="39"/>
                      <a:pt x="26" y="36"/>
                      <a:pt x="26" y="36"/>
                    </a:cubicBezTo>
                    <a:cubicBezTo>
                      <a:pt x="23" y="41"/>
                      <a:pt x="23" y="41"/>
                      <a:pt x="23" y="41"/>
                    </a:cubicBezTo>
                    <a:cubicBezTo>
                      <a:pt x="23" y="41"/>
                      <a:pt x="21" y="43"/>
                      <a:pt x="19" y="45"/>
                    </a:cubicBezTo>
                    <a:cubicBezTo>
                      <a:pt x="18" y="47"/>
                      <a:pt x="21" y="53"/>
                      <a:pt x="21" y="53"/>
                    </a:cubicBezTo>
                    <a:cubicBezTo>
                      <a:pt x="15" y="55"/>
                      <a:pt x="15" y="55"/>
                      <a:pt x="15" y="55"/>
                    </a:cubicBezTo>
                    <a:cubicBezTo>
                      <a:pt x="15" y="62"/>
                      <a:pt x="15" y="62"/>
                      <a:pt x="15" y="62"/>
                    </a:cubicBezTo>
                    <a:cubicBezTo>
                      <a:pt x="15" y="62"/>
                      <a:pt x="13" y="64"/>
                      <a:pt x="12" y="65"/>
                    </a:cubicBezTo>
                    <a:cubicBezTo>
                      <a:pt x="11" y="66"/>
                      <a:pt x="14" y="68"/>
                      <a:pt x="14" y="68"/>
                    </a:cubicBezTo>
                    <a:cubicBezTo>
                      <a:pt x="8" y="69"/>
                      <a:pt x="8" y="69"/>
                      <a:pt x="8" y="69"/>
                    </a:cubicBezTo>
                    <a:cubicBezTo>
                      <a:pt x="11" y="73"/>
                      <a:pt x="11" y="73"/>
                      <a:pt x="11" y="73"/>
                    </a:cubicBezTo>
                    <a:cubicBezTo>
                      <a:pt x="9" y="76"/>
                      <a:pt x="9" y="76"/>
                      <a:pt x="9" y="76"/>
                    </a:cubicBezTo>
                    <a:cubicBezTo>
                      <a:pt x="12" y="79"/>
                      <a:pt x="12" y="79"/>
                      <a:pt x="12" y="79"/>
                    </a:cubicBezTo>
                    <a:cubicBezTo>
                      <a:pt x="12" y="79"/>
                      <a:pt x="11" y="82"/>
                      <a:pt x="13" y="82"/>
                    </a:cubicBezTo>
                    <a:cubicBezTo>
                      <a:pt x="14" y="83"/>
                      <a:pt x="13" y="85"/>
                      <a:pt x="13" y="87"/>
                    </a:cubicBezTo>
                    <a:cubicBezTo>
                      <a:pt x="14" y="88"/>
                      <a:pt x="17" y="93"/>
                      <a:pt x="17" y="93"/>
                    </a:cubicBezTo>
                    <a:cubicBezTo>
                      <a:pt x="17" y="93"/>
                      <a:pt x="13" y="93"/>
                      <a:pt x="13" y="96"/>
                    </a:cubicBezTo>
                    <a:cubicBezTo>
                      <a:pt x="13" y="98"/>
                      <a:pt x="12" y="100"/>
                      <a:pt x="11" y="101"/>
                    </a:cubicBezTo>
                    <a:cubicBezTo>
                      <a:pt x="12" y="101"/>
                      <a:pt x="12" y="101"/>
                      <a:pt x="12" y="101"/>
                    </a:cubicBezTo>
                    <a:cubicBezTo>
                      <a:pt x="12" y="101"/>
                      <a:pt x="10" y="102"/>
                      <a:pt x="12" y="105"/>
                    </a:cubicBezTo>
                    <a:cubicBezTo>
                      <a:pt x="13" y="107"/>
                      <a:pt x="15" y="104"/>
                      <a:pt x="16" y="104"/>
                    </a:cubicBezTo>
                    <a:cubicBezTo>
                      <a:pt x="17" y="105"/>
                      <a:pt x="14" y="109"/>
                      <a:pt x="14" y="109"/>
                    </a:cubicBezTo>
                    <a:cubicBezTo>
                      <a:pt x="14" y="109"/>
                      <a:pt x="15" y="113"/>
                      <a:pt x="16" y="113"/>
                    </a:cubicBezTo>
                    <a:cubicBezTo>
                      <a:pt x="17" y="114"/>
                      <a:pt x="16" y="117"/>
                      <a:pt x="15" y="117"/>
                    </a:cubicBezTo>
                    <a:cubicBezTo>
                      <a:pt x="14" y="118"/>
                      <a:pt x="14" y="119"/>
                      <a:pt x="16" y="119"/>
                    </a:cubicBezTo>
                    <a:cubicBezTo>
                      <a:pt x="18" y="119"/>
                      <a:pt x="19" y="121"/>
                      <a:pt x="19" y="121"/>
                    </a:cubicBezTo>
                    <a:cubicBezTo>
                      <a:pt x="17" y="123"/>
                      <a:pt x="17" y="123"/>
                      <a:pt x="17" y="123"/>
                    </a:cubicBezTo>
                    <a:cubicBezTo>
                      <a:pt x="18" y="125"/>
                      <a:pt x="18" y="125"/>
                      <a:pt x="18" y="125"/>
                    </a:cubicBezTo>
                    <a:cubicBezTo>
                      <a:pt x="18" y="125"/>
                      <a:pt x="18" y="129"/>
                      <a:pt x="20" y="129"/>
                    </a:cubicBezTo>
                    <a:cubicBezTo>
                      <a:pt x="21" y="130"/>
                      <a:pt x="24" y="132"/>
                      <a:pt x="24" y="132"/>
                    </a:cubicBezTo>
                    <a:cubicBezTo>
                      <a:pt x="24" y="132"/>
                      <a:pt x="24" y="136"/>
                      <a:pt x="22" y="136"/>
                    </a:cubicBezTo>
                    <a:cubicBezTo>
                      <a:pt x="21" y="136"/>
                      <a:pt x="15" y="139"/>
                      <a:pt x="15" y="139"/>
                    </a:cubicBezTo>
                    <a:cubicBezTo>
                      <a:pt x="21" y="140"/>
                      <a:pt x="21" y="140"/>
                      <a:pt x="21" y="140"/>
                    </a:cubicBezTo>
                    <a:cubicBezTo>
                      <a:pt x="21" y="140"/>
                      <a:pt x="21" y="145"/>
                      <a:pt x="18" y="145"/>
                    </a:cubicBezTo>
                    <a:cubicBezTo>
                      <a:pt x="16" y="145"/>
                      <a:pt x="20" y="147"/>
                      <a:pt x="17" y="148"/>
                    </a:cubicBezTo>
                    <a:cubicBezTo>
                      <a:pt x="14" y="149"/>
                      <a:pt x="14" y="153"/>
                      <a:pt x="12" y="154"/>
                    </a:cubicBezTo>
                    <a:cubicBezTo>
                      <a:pt x="10" y="155"/>
                      <a:pt x="8" y="157"/>
                      <a:pt x="9" y="158"/>
                    </a:cubicBezTo>
                    <a:cubicBezTo>
                      <a:pt x="10" y="159"/>
                      <a:pt x="11" y="161"/>
                      <a:pt x="9" y="162"/>
                    </a:cubicBezTo>
                    <a:cubicBezTo>
                      <a:pt x="6" y="163"/>
                      <a:pt x="7" y="166"/>
                      <a:pt x="6" y="168"/>
                    </a:cubicBezTo>
                    <a:cubicBezTo>
                      <a:pt x="5" y="170"/>
                      <a:pt x="3" y="173"/>
                      <a:pt x="4" y="174"/>
                    </a:cubicBezTo>
                    <a:cubicBezTo>
                      <a:pt x="4" y="175"/>
                      <a:pt x="5" y="178"/>
                      <a:pt x="3" y="179"/>
                    </a:cubicBezTo>
                    <a:cubicBezTo>
                      <a:pt x="1" y="180"/>
                      <a:pt x="0" y="184"/>
                      <a:pt x="0" y="184"/>
                    </a:cubicBezTo>
                    <a:cubicBezTo>
                      <a:pt x="0" y="184"/>
                      <a:pt x="1" y="185"/>
                      <a:pt x="1" y="187"/>
                    </a:cubicBezTo>
                    <a:cubicBezTo>
                      <a:pt x="1" y="190"/>
                      <a:pt x="0" y="192"/>
                      <a:pt x="2" y="192"/>
                    </a:cubicBezTo>
                    <a:cubicBezTo>
                      <a:pt x="3" y="193"/>
                      <a:pt x="1" y="195"/>
                      <a:pt x="1" y="195"/>
                    </a:cubicBezTo>
                    <a:cubicBezTo>
                      <a:pt x="75" y="190"/>
                      <a:pt x="75" y="190"/>
                      <a:pt x="75" y="190"/>
                    </a:cubicBezTo>
                    <a:cubicBezTo>
                      <a:pt x="75" y="190"/>
                      <a:pt x="75" y="197"/>
                      <a:pt x="73" y="199"/>
                    </a:cubicBezTo>
                    <a:cubicBezTo>
                      <a:pt x="71" y="202"/>
                      <a:pt x="72" y="206"/>
                      <a:pt x="74" y="209"/>
                    </a:cubicBezTo>
                    <a:cubicBezTo>
                      <a:pt x="76" y="213"/>
                      <a:pt x="80" y="217"/>
                      <a:pt x="80" y="217"/>
                    </a:cubicBezTo>
                    <a:cubicBezTo>
                      <a:pt x="81" y="217"/>
                      <a:pt x="82" y="222"/>
                      <a:pt x="82" y="223"/>
                    </a:cubicBezTo>
                    <a:cubicBezTo>
                      <a:pt x="82" y="224"/>
                      <a:pt x="85" y="226"/>
                      <a:pt x="87" y="226"/>
                    </a:cubicBezTo>
                    <a:cubicBezTo>
                      <a:pt x="89" y="226"/>
                      <a:pt x="88" y="226"/>
                      <a:pt x="89" y="225"/>
                    </a:cubicBezTo>
                    <a:cubicBezTo>
                      <a:pt x="89" y="225"/>
                      <a:pt x="90" y="224"/>
                      <a:pt x="90" y="224"/>
                    </a:cubicBezTo>
                    <a:cubicBezTo>
                      <a:pt x="90" y="223"/>
                      <a:pt x="92" y="222"/>
                      <a:pt x="93" y="222"/>
                    </a:cubicBezTo>
                    <a:cubicBezTo>
                      <a:pt x="94" y="221"/>
                      <a:pt x="94" y="220"/>
                      <a:pt x="95" y="219"/>
                    </a:cubicBezTo>
                    <a:cubicBezTo>
                      <a:pt x="96" y="218"/>
                      <a:pt x="98" y="219"/>
                      <a:pt x="99" y="219"/>
                    </a:cubicBezTo>
                    <a:cubicBezTo>
                      <a:pt x="100" y="219"/>
                      <a:pt x="101" y="217"/>
                      <a:pt x="101" y="217"/>
                    </a:cubicBezTo>
                    <a:cubicBezTo>
                      <a:pt x="102" y="217"/>
                      <a:pt x="103" y="217"/>
                      <a:pt x="103" y="216"/>
                    </a:cubicBezTo>
                    <a:cubicBezTo>
                      <a:pt x="104" y="215"/>
                      <a:pt x="107" y="216"/>
                      <a:pt x="108" y="216"/>
                    </a:cubicBezTo>
                    <a:cubicBezTo>
                      <a:pt x="108" y="215"/>
                      <a:pt x="109" y="214"/>
                      <a:pt x="110" y="214"/>
                    </a:cubicBezTo>
                    <a:cubicBezTo>
                      <a:pt x="110" y="214"/>
                      <a:pt x="112" y="214"/>
                      <a:pt x="113" y="214"/>
                    </a:cubicBezTo>
                    <a:cubicBezTo>
                      <a:pt x="114" y="214"/>
                      <a:pt x="115" y="215"/>
                      <a:pt x="116" y="216"/>
                    </a:cubicBezTo>
                    <a:cubicBezTo>
                      <a:pt x="116" y="216"/>
                      <a:pt x="118" y="216"/>
                      <a:pt x="119" y="216"/>
                    </a:cubicBezTo>
                    <a:cubicBezTo>
                      <a:pt x="121" y="216"/>
                      <a:pt x="121" y="215"/>
                      <a:pt x="122" y="215"/>
                    </a:cubicBezTo>
                    <a:cubicBezTo>
                      <a:pt x="124" y="214"/>
                      <a:pt x="124" y="215"/>
                      <a:pt x="124" y="215"/>
                    </a:cubicBezTo>
                    <a:cubicBezTo>
                      <a:pt x="125" y="216"/>
                      <a:pt x="127" y="216"/>
                      <a:pt x="128" y="216"/>
                    </a:cubicBezTo>
                    <a:cubicBezTo>
                      <a:pt x="129" y="216"/>
                      <a:pt x="129" y="215"/>
                      <a:pt x="129" y="214"/>
                    </a:cubicBezTo>
                    <a:cubicBezTo>
                      <a:pt x="129" y="214"/>
                      <a:pt x="130" y="214"/>
                      <a:pt x="130" y="214"/>
                    </a:cubicBezTo>
                    <a:cubicBezTo>
                      <a:pt x="128" y="199"/>
                      <a:pt x="121" y="154"/>
                      <a:pt x="121" y="150"/>
                    </a:cubicBezTo>
                    <a:cubicBezTo>
                      <a:pt x="121" y="146"/>
                      <a:pt x="120" y="95"/>
                      <a:pt x="121" y="85"/>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29" name="Freeform 47">
                <a:extLst>
                  <a:ext uri="{FF2B5EF4-FFF2-40B4-BE49-F238E27FC236}">
                    <a16:creationId xmlns:a16="http://schemas.microsoft.com/office/drawing/2014/main" id="{1B9A2047-50F8-4302-8639-BD9CC8D34DA1}"/>
                  </a:ext>
                </a:extLst>
              </p:cNvPr>
              <p:cNvSpPr>
                <a:spLocks/>
              </p:cNvSpPr>
              <p:nvPr/>
            </p:nvSpPr>
            <p:spPr bwMode="auto">
              <a:xfrm>
                <a:off x="9530924" y="4503667"/>
                <a:ext cx="12887" cy="7732"/>
              </a:xfrm>
              <a:custGeom>
                <a:avLst/>
                <a:gdLst>
                  <a:gd name="T0" fmla="*/ 0 w 5"/>
                  <a:gd name="T1" fmla="*/ 3 h 3"/>
                  <a:gd name="T2" fmla="*/ 3 w 5"/>
                  <a:gd name="T3" fmla="*/ 0 h 3"/>
                  <a:gd name="T4" fmla="*/ 3 w 5"/>
                  <a:gd name="T5" fmla="*/ 2 h 3"/>
                  <a:gd name="T6" fmla="*/ 0 w 5"/>
                  <a:gd name="T7" fmla="*/ 3 h 3"/>
                </a:gdLst>
                <a:ahLst/>
                <a:cxnLst>
                  <a:cxn ang="0">
                    <a:pos x="T0" y="T1"/>
                  </a:cxn>
                  <a:cxn ang="0">
                    <a:pos x="T2" y="T3"/>
                  </a:cxn>
                  <a:cxn ang="0">
                    <a:pos x="T4" y="T5"/>
                  </a:cxn>
                  <a:cxn ang="0">
                    <a:pos x="T6" y="T7"/>
                  </a:cxn>
                </a:cxnLst>
                <a:rect l="0" t="0" r="r" b="b"/>
                <a:pathLst>
                  <a:path w="5" h="3">
                    <a:moveTo>
                      <a:pt x="0" y="3"/>
                    </a:moveTo>
                    <a:cubicBezTo>
                      <a:pt x="1" y="1"/>
                      <a:pt x="3" y="0"/>
                      <a:pt x="3" y="0"/>
                    </a:cubicBezTo>
                    <a:cubicBezTo>
                      <a:pt x="4" y="0"/>
                      <a:pt x="5" y="1"/>
                      <a:pt x="3" y="2"/>
                    </a:cubicBezTo>
                    <a:cubicBezTo>
                      <a:pt x="2" y="3"/>
                      <a:pt x="0" y="3"/>
                      <a:pt x="0" y="3"/>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30" name="Freeform 48">
                <a:extLst>
                  <a:ext uri="{FF2B5EF4-FFF2-40B4-BE49-F238E27FC236}">
                    <a16:creationId xmlns:a16="http://schemas.microsoft.com/office/drawing/2014/main" id="{C43BC936-2119-49CC-872B-848657F5AE27}"/>
                  </a:ext>
                </a:extLst>
              </p:cNvPr>
              <p:cNvSpPr>
                <a:spLocks/>
              </p:cNvSpPr>
              <p:nvPr/>
            </p:nvSpPr>
            <p:spPr bwMode="auto">
              <a:xfrm>
                <a:off x="9590201" y="4481759"/>
                <a:ext cx="14175" cy="6443"/>
              </a:xfrm>
              <a:custGeom>
                <a:avLst/>
                <a:gdLst>
                  <a:gd name="T0" fmla="*/ 0 w 6"/>
                  <a:gd name="T1" fmla="*/ 2 h 3"/>
                  <a:gd name="T2" fmla="*/ 5 w 6"/>
                  <a:gd name="T3" fmla="*/ 1 h 3"/>
                  <a:gd name="T4" fmla="*/ 4 w 6"/>
                  <a:gd name="T5" fmla="*/ 3 h 3"/>
                  <a:gd name="T6" fmla="*/ 0 w 6"/>
                  <a:gd name="T7" fmla="*/ 2 h 3"/>
                </a:gdLst>
                <a:ahLst/>
                <a:cxnLst>
                  <a:cxn ang="0">
                    <a:pos x="T0" y="T1"/>
                  </a:cxn>
                  <a:cxn ang="0">
                    <a:pos x="T2" y="T3"/>
                  </a:cxn>
                  <a:cxn ang="0">
                    <a:pos x="T4" y="T5"/>
                  </a:cxn>
                  <a:cxn ang="0">
                    <a:pos x="T6" y="T7"/>
                  </a:cxn>
                </a:cxnLst>
                <a:rect l="0" t="0" r="r" b="b"/>
                <a:pathLst>
                  <a:path w="6" h="3">
                    <a:moveTo>
                      <a:pt x="0" y="2"/>
                    </a:moveTo>
                    <a:cubicBezTo>
                      <a:pt x="0" y="0"/>
                      <a:pt x="4" y="1"/>
                      <a:pt x="5" y="1"/>
                    </a:cubicBezTo>
                    <a:cubicBezTo>
                      <a:pt x="6" y="1"/>
                      <a:pt x="6" y="3"/>
                      <a:pt x="4" y="3"/>
                    </a:cubicBezTo>
                    <a:cubicBezTo>
                      <a:pt x="3" y="3"/>
                      <a:pt x="0" y="2"/>
                      <a:pt x="0" y="2"/>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31" name="Freeform 49">
                <a:extLst>
                  <a:ext uri="{FF2B5EF4-FFF2-40B4-BE49-F238E27FC236}">
                    <a16:creationId xmlns:a16="http://schemas.microsoft.com/office/drawing/2014/main" id="{9C206F7B-E506-4FC7-B713-854215D12D0B}"/>
                  </a:ext>
                </a:extLst>
              </p:cNvPr>
              <p:cNvSpPr>
                <a:spLocks/>
              </p:cNvSpPr>
              <p:nvPr/>
            </p:nvSpPr>
            <p:spPr bwMode="auto">
              <a:xfrm>
                <a:off x="8765453" y="2350210"/>
                <a:ext cx="586344" cy="661116"/>
              </a:xfrm>
              <a:custGeom>
                <a:avLst/>
                <a:gdLst>
                  <a:gd name="T0" fmla="*/ 4 w 239"/>
                  <a:gd name="T1" fmla="*/ 44 h 268"/>
                  <a:gd name="T2" fmla="*/ 5 w 239"/>
                  <a:gd name="T3" fmla="*/ 58 h 268"/>
                  <a:gd name="T4" fmla="*/ 11 w 239"/>
                  <a:gd name="T5" fmla="*/ 74 h 268"/>
                  <a:gd name="T6" fmla="*/ 13 w 239"/>
                  <a:gd name="T7" fmla="*/ 89 h 268"/>
                  <a:gd name="T8" fmla="*/ 15 w 239"/>
                  <a:gd name="T9" fmla="*/ 109 h 268"/>
                  <a:gd name="T10" fmla="*/ 15 w 239"/>
                  <a:gd name="T11" fmla="*/ 123 h 268"/>
                  <a:gd name="T12" fmla="*/ 18 w 239"/>
                  <a:gd name="T13" fmla="*/ 134 h 268"/>
                  <a:gd name="T14" fmla="*/ 22 w 239"/>
                  <a:gd name="T15" fmla="*/ 155 h 268"/>
                  <a:gd name="T16" fmla="*/ 22 w 239"/>
                  <a:gd name="T17" fmla="*/ 155 h 268"/>
                  <a:gd name="T18" fmla="*/ 22 w 239"/>
                  <a:gd name="T19" fmla="*/ 156 h 268"/>
                  <a:gd name="T20" fmla="*/ 19 w 239"/>
                  <a:gd name="T21" fmla="*/ 165 h 268"/>
                  <a:gd name="T22" fmla="*/ 13 w 239"/>
                  <a:gd name="T23" fmla="*/ 172 h 268"/>
                  <a:gd name="T24" fmla="*/ 21 w 239"/>
                  <a:gd name="T25" fmla="*/ 182 h 268"/>
                  <a:gd name="T26" fmla="*/ 27 w 239"/>
                  <a:gd name="T27" fmla="*/ 268 h 268"/>
                  <a:gd name="T28" fmla="*/ 198 w 239"/>
                  <a:gd name="T29" fmla="*/ 252 h 268"/>
                  <a:gd name="T30" fmla="*/ 188 w 239"/>
                  <a:gd name="T31" fmla="*/ 238 h 268"/>
                  <a:gd name="T32" fmla="*/ 173 w 239"/>
                  <a:gd name="T33" fmla="*/ 225 h 268"/>
                  <a:gd name="T34" fmla="*/ 160 w 239"/>
                  <a:gd name="T35" fmla="*/ 216 h 268"/>
                  <a:gd name="T36" fmla="*/ 149 w 239"/>
                  <a:gd name="T37" fmla="*/ 212 h 268"/>
                  <a:gd name="T38" fmla="*/ 146 w 239"/>
                  <a:gd name="T39" fmla="*/ 200 h 268"/>
                  <a:gd name="T40" fmla="*/ 146 w 239"/>
                  <a:gd name="T41" fmla="*/ 185 h 268"/>
                  <a:gd name="T42" fmla="*/ 147 w 239"/>
                  <a:gd name="T43" fmla="*/ 173 h 268"/>
                  <a:gd name="T44" fmla="*/ 141 w 239"/>
                  <a:gd name="T45" fmla="*/ 163 h 268"/>
                  <a:gd name="T46" fmla="*/ 147 w 239"/>
                  <a:gd name="T47" fmla="*/ 154 h 268"/>
                  <a:gd name="T48" fmla="*/ 158 w 239"/>
                  <a:gd name="T49" fmla="*/ 141 h 268"/>
                  <a:gd name="T50" fmla="*/ 165 w 239"/>
                  <a:gd name="T51" fmla="*/ 115 h 268"/>
                  <a:gd name="T52" fmla="*/ 176 w 239"/>
                  <a:gd name="T53" fmla="*/ 102 h 268"/>
                  <a:gd name="T54" fmla="*/ 203 w 239"/>
                  <a:gd name="T55" fmla="*/ 73 h 268"/>
                  <a:gd name="T56" fmla="*/ 231 w 239"/>
                  <a:gd name="T57" fmla="*/ 58 h 268"/>
                  <a:gd name="T58" fmla="*/ 234 w 239"/>
                  <a:gd name="T59" fmla="*/ 53 h 268"/>
                  <a:gd name="T60" fmla="*/ 225 w 239"/>
                  <a:gd name="T61" fmla="*/ 51 h 268"/>
                  <a:gd name="T62" fmla="*/ 216 w 239"/>
                  <a:gd name="T63" fmla="*/ 50 h 268"/>
                  <a:gd name="T64" fmla="*/ 202 w 239"/>
                  <a:gd name="T65" fmla="*/ 51 h 268"/>
                  <a:gd name="T66" fmla="*/ 188 w 239"/>
                  <a:gd name="T67" fmla="*/ 51 h 268"/>
                  <a:gd name="T68" fmla="*/ 173 w 239"/>
                  <a:gd name="T69" fmla="*/ 51 h 268"/>
                  <a:gd name="T70" fmla="*/ 158 w 239"/>
                  <a:gd name="T71" fmla="*/ 42 h 268"/>
                  <a:gd name="T72" fmla="*/ 150 w 239"/>
                  <a:gd name="T73" fmla="*/ 46 h 268"/>
                  <a:gd name="T74" fmla="*/ 142 w 239"/>
                  <a:gd name="T75" fmla="*/ 36 h 268"/>
                  <a:gd name="T76" fmla="*/ 127 w 239"/>
                  <a:gd name="T77" fmla="*/ 31 h 268"/>
                  <a:gd name="T78" fmla="*/ 113 w 239"/>
                  <a:gd name="T79" fmla="*/ 36 h 268"/>
                  <a:gd name="T80" fmla="*/ 104 w 239"/>
                  <a:gd name="T81" fmla="*/ 32 h 268"/>
                  <a:gd name="T82" fmla="*/ 91 w 239"/>
                  <a:gd name="T83" fmla="*/ 30 h 268"/>
                  <a:gd name="T84" fmla="*/ 79 w 239"/>
                  <a:gd name="T85" fmla="*/ 25 h 268"/>
                  <a:gd name="T86" fmla="*/ 76 w 239"/>
                  <a:gd name="T87" fmla="*/ 9 h 268"/>
                  <a:gd name="T88" fmla="*/ 64 w 239"/>
                  <a:gd name="T89" fmla="*/ 0 h 268"/>
                  <a:gd name="T90" fmla="*/ 0 w 239"/>
                  <a:gd name="T91" fmla="*/ 16 h 268"/>
                  <a:gd name="T92" fmla="*/ 5 w 239"/>
                  <a:gd name="T93" fmla="*/ 3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9" h="268">
                    <a:moveTo>
                      <a:pt x="5" y="34"/>
                    </a:moveTo>
                    <a:cubicBezTo>
                      <a:pt x="3" y="37"/>
                      <a:pt x="5" y="42"/>
                      <a:pt x="4" y="44"/>
                    </a:cubicBezTo>
                    <a:cubicBezTo>
                      <a:pt x="4" y="45"/>
                      <a:pt x="4" y="45"/>
                      <a:pt x="4" y="49"/>
                    </a:cubicBezTo>
                    <a:cubicBezTo>
                      <a:pt x="4" y="53"/>
                      <a:pt x="4" y="56"/>
                      <a:pt x="5" y="58"/>
                    </a:cubicBezTo>
                    <a:cubicBezTo>
                      <a:pt x="6" y="60"/>
                      <a:pt x="7" y="64"/>
                      <a:pt x="8" y="67"/>
                    </a:cubicBezTo>
                    <a:cubicBezTo>
                      <a:pt x="9" y="69"/>
                      <a:pt x="10" y="72"/>
                      <a:pt x="11" y="74"/>
                    </a:cubicBezTo>
                    <a:cubicBezTo>
                      <a:pt x="12" y="76"/>
                      <a:pt x="13" y="81"/>
                      <a:pt x="13" y="83"/>
                    </a:cubicBezTo>
                    <a:cubicBezTo>
                      <a:pt x="13" y="85"/>
                      <a:pt x="12" y="87"/>
                      <a:pt x="13" y="89"/>
                    </a:cubicBezTo>
                    <a:cubicBezTo>
                      <a:pt x="14" y="91"/>
                      <a:pt x="14" y="102"/>
                      <a:pt x="14" y="104"/>
                    </a:cubicBezTo>
                    <a:cubicBezTo>
                      <a:pt x="14" y="106"/>
                      <a:pt x="14" y="108"/>
                      <a:pt x="15" y="109"/>
                    </a:cubicBezTo>
                    <a:cubicBezTo>
                      <a:pt x="17" y="110"/>
                      <a:pt x="15" y="112"/>
                      <a:pt x="15" y="113"/>
                    </a:cubicBezTo>
                    <a:cubicBezTo>
                      <a:pt x="15" y="114"/>
                      <a:pt x="14" y="122"/>
                      <a:pt x="15" y="123"/>
                    </a:cubicBezTo>
                    <a:cubicBezTo>
                      <a:pt x="17" y="124"/>
                      <a:pt x="16" y="125"/>
                      <a:pt x="16" y="128"/>
                    </a:cubicBezTo>
                    <a:cubicBezTo>
                      <a:pt x="16" y="131"/>
                      <a:pt x="17" y="132"/>
                      <a:pt x="18" y="134"/>
                    </a:cubicBezTo>
                    <a:cubicBezTo>
                      <a:pt x="19" y="135"/>
                      <a:pt x="21" y="138"/>
                      <a:pt x="21" y="141"/>
                    </a:cubicBezTo>
                    <a:cubicBezTo>
                      <a:pt x="22" y="145"/>
                      <a:pt x="22" y="153"/>
                      <a:pt x="22" y="155"/>
                    </a:cubicBezTo>
                    <a:cubicBezTo>
                      <a:pt x="22" y="153"/>
                      <a:pt x="22" y="150"/>
                      <a:pt x="22" y="150"/>
                    </a:cubicBezTo>
                    <a:cubicBezTo>
                      <a:pt x="22" y="150"/>
                      <a:pt x="22" y="153"/>
                      <a:pt x="22" y="155"/>
                    </a:cubicBezTo>
                    <a:cubicBezTo>
                      <a:pt x="22" y="155"/>
                      <a:pt x="22" y="156"/>
                      <a:pt x="22" y="156"/>
                    </a:cubicBezTo>
                    <a:cubicBezTo>
                      <a:pt x="22" y="156"/>
                      <a:pt x="22" y="156"/>
                      <a:pt x="22" y="156"/>
                    </a:cubicBezTo>
                    <a:cubicBezTo>
                      <a:pt x="22" y="157"/>
                      <a:pt x="22" y="158"/>
                      <a:pt x="22" y="159"/>
                    </a:cubicBezTo>
                    <a:cubicBezTo>
                      <a:pt x="22" y="160"/>
                      <a:pt x="20" y="164"/>
                      <a:pt x="19" y="165"/>
                    </a:cubicBezTo>
                    <a:cubicBezTo>
                      <a:pt x="19" y="166"/>
                      <a:pt x="16" y="167"/>
                      <a:pt x="15" y="168"/>
                    </a:cubicBezTo>
                    <a:cubicBezTo>
                      <a:pt x="13" y="169"/>
                      <a:pt x="12" y="172"/>
                      <a:pt x="13" y="172"/>
                    </a:cubicBezTo>
                    <a:cubicBezTo>
                      <a:pt x="14" y="172"/>
                      <a:pt x="16" y="177"/>
                      <a:pt x="16" y="178"/>
                    </a:cubicBezTo>
                    <a:cubicBezTo>
                      <a:pt x="17" y="180"/>
                      <a:pt x="17" y="181"/>
                      <a:pt x="21" y="182"/>
                    </a:cubicBezTo>
                    <a:cubicBezTo>
                      <a:pt x="25" y="182"/>
                      <a:pt x="26" y="186"/>
                      <a:pt x="26" y="186"/>
                    </a:cubicBezTo>
                    <a:cubicBezTo>
                      <a:pt x="27" y="268"/>
                      <a:pt x="27" y="268"/>
                      <a:pt x="27" y="268"/>
                    </a:cubicBezTo>
                    <a:cubicBezTo>
                      <a:pt x="41" y="268"/>
                      <a:pt x="131" y="268"/>
                      <a:pt x="200" y="262"/>
                    </a:cubicBezTo>
                    <a:cubicBezTo>
                      <a:pt x="199" y="259"/>
                      <a:pt x="199" y="256"/>
                      <a:pt x="198" y="252"/>
                    </a:cubicBezTo>
                    <a:cubicBezTo>
                      <a:pt x="198" y="247"/>
                      <a:pt x="196" y="246"/>
                      <a:pt x="195" y="244"/>
                    </a:cubicBezTo>
                    <a:cubicBezTo>
                      <a:pt x="193" y="243"/>
                      <a:pt x="190" y="239"/>
                      <a:pt x="188" y="238"/>
                    </a:cubicBezTo>
                    <a:cubicBezTo>
                      <a:pt x="187" y="238"/>
                      <a:pt x="184" y="238"/>
                      <a:pt x="183" y="236"/>
                    </a:cubicBezTo>
                    <a:cubicBezTo>
                      <a:pt x="181" y="234"/>
                      <a:pt x="174" y="226"/>
                      <a:pt x="173" y="225"/>
                    </a:cubicBezTo>
                    <a:cubicBezTo>
                      <a:pt x="172" y="223"/>
                      <a:pt x="169" y="223"/>
                      <a:pt x="165" y="222"/>
                    </a:cubicBezTo>
                    <a:cubicBezTo>
                      <a:pt x="161" y="221"/>
                      <a:pt x="160" y="216"/>
                      <a:pt x="160" y="216"/>
                    </a:cubicBezTo>
                    <a:cubicBezTo>
                      <a:pt x="160" y="216"/>
                      <a:pt x="157" y="216"/>
                      <a:pt x="156" y="216"/>
                    </a:cubicBezTo>
                    <a:cubicBezTo>
                      <a:pt x="154" y="216"/>
                      <a:pt x="151" y="214"/>
                      <a:pt x="149" y="212"/>
                    </a:cubicBezTo>
                    <a:cubicBezTo>
                      <a:pt x="148" y="210"/>
                      <a:pt x="145" y="209"/>
                      <a:pt x="145" y="207"/>
                    </a:cubicBezTo>
                    <a:cubicBezTo>
                      <a:pt x="145" y="205"/>
                      <a:pt x="147" y="202"/>
                      <a:pt x="146" y="200"/>
                    </a:cubicBezTo>
                    <a:cubicBezTo>
                      <a:pt x="145" y="198"/>
                      <a:pt x="144" y="194"/>
                      <a:pt x="144" y="192"/>
                    </a:cubicBezTo>
                    <a:cubicBezTo>
                      <a:pt x="144" y="189"/>
                      <a:pt x="146" y="186"/>
                      <a:pt x="146" y="185"/>
                    </a:cubicBezTo>
                    <a:cubicBezTo>
                      <a:pt x="146" y="183"/>
                      <a:pt x="149" y="181"/>
                      <a:pt x="149" y="180"/>
                    </a:cubicBezTo>
                    <a:cubicBezTo>
                      <a:pt x="149" y="179"/>
                      <a:pt x="149" y="174"/>
                      <a:pt x="147" y="173"/>
                    </a:cubicBezTo>
                    <a:cubicBezTo>
                      <a:pt x="146" y="172"/>
                      <a:pt x="145" y="169"/>
                      <a:pt x="143" y="169"/>
                    </a:cubicBezTo>
                    <a:cubicBezTo>
                      <a:pt x="141" y="169"/>
                      <a:pt x="141" y="164"/>
                      <a:pt x="141" y="163"/>
                    </a:cubicBezTo>
                    <a:cubicBezTo>
                      <a:pt x="141" y="162"/>
                      <a:pt x="144" y="163"/>
                      <a:pt x="144" y="159"/>
                    </a:cubicBezTo>
                    <a:cubicBezTo>
                      <a:pt x="144" y="155"/>
                      <a:pt x="144" y="155"/>
                      <a:pt x="147" y="154"/>
                    </a:cubicBezTo>
                    <a:cubicBezTo>
                      <a:pt x="149" y="152"/>
                      <a:pt x="157" y="149"/>
                      <a:pt x="157" y="147"/>
                    </a:cubicBezTo>
                    <a:cubicBezTo>
                      <a:pt x="157" y="145"/>
                      <a:pt x="158" y="141"/>
                      <a:pt x="158" y="141"/>
                    </a:cubicBezTo>
                    <a:cubicBezTo>
                      <a:pt x="158" y="120"/>
                      <a:pt x="158" y="120"/>
                      <a:pt x="158" y="120"/>
                    </a:cubicBezTo>
                    <a:cubicBezTo>
                      <a:pt x="158" y="120"/>
                      <a:pt x="162" y="117"/>
                      <a:pt x="165" y="115"/>
                    </a:cubicBezTo>
                    <a:cubicBezTo>
                      <a:pt x="165" y="114"/>
                      <a:pt x="164" y="114"/>
                      <a:pt x="164" y="114"/>
                    </a:cubicBezTo>
                    <a:cubicBezTo>
                      <a:pt x="165" y="111"/>
                      <a:pt x="171" y="106"/>
                      <a:pt x="176" y="102"/>
                    </a:cubicBezTo>
                    <a:cubicBezTo>
                      <a:pt x="180" y="98"/>
                      <a:pt x="188" y="89"/>
                      <a:pt x="189" y="86"/>
                    </a:cubicBezTo>
                    <a:cubicBezTo>
                      <a:pt x="191" y="84"/>
                      <a:pt x="198" y="76"/>
                      <a:pt x="203" y="73"/>
                    </a:cubicBezTo>
                    <a:cubicBezTo>
                      <a:pt x="208" y="71"/>
                      <a:pt x="212" y="66"/>
                      <a:pt x="216" y="66"/>
                    </a:cubicBezTo>
                    <a:cubicBezTo>
                      <a:pt x="219" y="66"/>
                      <a:pt x="227" y="60"/>
                      <a:pt x="231" y="58"/>
                    </a:cubicBezTo>
                    <a:cubicBezTo>
                      <a:pt x="234" y="57"/>
                      <a:pt x="237" y="54"/>
                      <a:pt x="239" y="52"/>
                    </a:cubicBezTo>
                    <a:cubicBezTo>
                      <a:pt x="238" y="52"/>
                      <a:pt x="236" y="53"/>
                      <a:pt x="234" y="53"/>
                    </a:cubicBezTo>
                    <a:cubicBezTo>
                      <a:pt x="232" y="53"/>
                      <a:pt x="229" y="54"/>
                      <a:pt x="228" y="54"/>
                    </a:cubicBezTo>
                    <a:cubicBezTo>
                      <a:pt x="227" y="54"/>
                      <a:pt x="226" y="54"/>
                      <a:pt x="225" y="51"/>
                    </a:cubicBezTo>
                    <a:cubicBezTo>
                      <a:pt x="223" y="49"/>
                      <a:pt x="222" y="49"/>
                      <a:pt x="220" y="49"/>
                    </a:cubicBezTo>
                    <a:cubicBezTo>
                      <a:pt x="218" y="49"/>
                      <a:pt x="217" y="49"/>
                      <a:pt x="216" y="50"/>
                    </a:cubicBezTo>
                    <a:cubicBezTo>
                      <a:pt x="215" y="50"/>
                      <a:pt x="214" y="51"/>
                      <a:pt x="209" y="51"/>
                    </a:cubicBezTo>
                    <a:cubicBezTo>
                      <a:pt x="205" y="51"/>
                      <a:pt x="202" y="51"/>
                      <a:pt x="202" y="51"/>
                    </a:cubicBezTo>
                    <a:cubicBezTo>
                      <a:pt x="201" y="48"/>
                      <a:pt x="199" y="46"/>
                      <a:pt x="197" y="46"/>
                    </a:cubicBezTo>
                    <a:cubicBezTo>
                      <a:pt x="194" y="46"/>
                      <a:pt x="190" y="50"/>
                      <a:pt x="188" y="51"/>
                    </a:cubicBezTo>
                    <a:cubicBezTo>
                      <a:pt x="187" y="53"/>
                      <a:pt x="184" y="55"/>
                      <a:pt x="180" y="55"/>
                    </a:cubicBezTo>
                    <a:cubicBezTo>
                      <a:pt x="176" y="54"/>
                      <a:pt x="176" y="55"/>
                      <a:pt x="173" y="51"/>
                    </a:cubicBezTo>
                    <a:cubicBezTo>
                      <a:pt x="170" y="48"/>
                      <a:pt x="167" y="49"/>
                      <a:pt x="165" y="47"/>
                    </a:cubicBezTo>
                    <a:cubicBezTo>
                      <a:pt x="164" y="46"/>
                      <a:pt x="162" y="43"/>
                      <a:pt x="158" y="42"/>
                    </a:cubicBezTo>
                    <a:cubicBezTo>
                      <a:pt x="155" y="42"/>
                      <a:pt x="155" y="45"/>
                      <a:pt x="155" y="45"/>
                    </a:cubicBezTo>
                    <a:cubicBezTo>
                      <a:pt x="154" y="46"/>
                      <a:pt x="151" y="47"/>
                      <a:pt x="150" y="46"/>
                    </a:cubicBezTo>
                    <a:cubicBezTo>
                      <a:pt x="149" y="46"/>
                      <a:pt x="150" y="43"/>
                      <a:pt x="148" y="41"/>
                    </a:cubicBezTo>
                    <a:cubicBezTo>
                      <a:pt x="147" y="39"/>
                      <a:pt x="143" y="38"/>
                      <a:pt x="142" y="36"/>
                    </a:cubicBezTo>
                    <a:cubicBezTo>
                      <a:pt x="140" y="34"/>
                      <a:pt x="136" y="33"/>
                      <a:pt x="135" y="32"/>
                    </a:cubicBezTo>
                    <a:cubicBezTo>
                      <a:pt x="133" y="32"/>
                      <a:pt x="130" y="31"/>
                      <a:pt x="127" y="31"/>
                    </a:cubicBezTo>
                    <a:cubicBezTo>
                      <a:pt x="125" y="31"/>
                      <a:pt x="121" y="31"/>
                      <a:pt x="120" y="32"/>
                    </a:cubicBezTo>
                    <a:cubicBezTo>
                      <a:pt x="119" y="32"/>
                      <a:pt x="115" y="36"/>
                      <a:pt x="113" y="36"/>
                    </a:cubicBezTo>
                    <a:cubicBezTo>
                      <a:pt x="112" y="37"/>
                      <a:pt x="108" y="37"/>
                      <a:pt x="108" y="36"/>
                    </a:cubicBezTo>
                    <a:cubicBezTo>
                      <a:pt x="107" y="35"/>
                      <a:pt x="105" y="32"/>
                      <a:pt x="104" y="32"/>
                    </a:cubicBezTo>
                    <a:cubicBezTo>
                      <a:pt x="103" y="32"/>
                      <a:pt x="97" y="32"/>
                      <a:pt x="96" y="32"/>
                    </a:cubicBezTo>
                    <a:cubicBezTo>
                      <a:pt x="95" y="32"/>
                      <a:pt x="92" y="31"/>
                      <a:pt x="91" y="30"/>
                    </a:cubicBezTo>
                    <a:cubicBezTo>
                      <a:pt x="90" y="30"/>
                      <a:pt x="87" y="30"/>
                      <a:pt x="84" y="29"/>
                    </a:cubicBezTo>
                    <a:cubicBezTo>
                      <a:pt x="81" y="29"/>
                      <a:pt x="80" y="26"/>
                      <a:pt x="79" y="25"/>
                    </a:cubicBezTo>
                    <a:cubicBezTo>
                      <a:pt x="79" y="24"/>
                      <a:pt x="78" y="20"/>
                      <a:pt x="78" y="19"/>
                    </a:cubicBezTo>
                    <a:cubicBezTo>
                      <a:pt x="78" y="17"/>
                      <a:pt x="76" y="12"/>
                      <a:pt x="76" y="9"/>
                    </a:cubicBezTo>
                    <a:cubicBezTo>
                      <a:pt x="76" y="7"/>
                      <a:pt x="72" y="2"/>
                      <a:pt x="71" y="1"/>
                    </a:cubicBezTo>
                    <a:cubicBezTo>
                      <a:pt x="70" y="0"/>
                      <a:pt x="64" y="0"/>
                      <a:pt x="64" y="0"/>
                    </a:cubicBezTo>
                    <a:cubicBezTo>
                      <a:pt x="64" y="15"/>
                      <a:pt x="64" y="15"/>
                      <a:pt x="64" y="15"/>
                    </a:cubicBezTo>
                    <a:cubicBezTo>
                      <a:pt x="64" y="15"/>
                      <a:pt x="41" y="16"/>
                      <a:pt x="0" y="16"/>
                    </a:cubicBezTo>
                    <a:cubicBezTo>
                      <a:pt x="2" y="21"/>
                      <a:pt x="4" y="28"/>
                      <a:pt x="5" y="29"/>
                    </a:cubicBezTo>
                    <a:cubicBezTo>
                      <a:pt x="6" y="31"/>
                      <a:pt x="7" y="32"/>
                      <a:pt x="5" y="34"/>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32" name="Freeform 50">
                <a:extLst>
                  <a:ext uri="{FF2B5EF4-FFF2-40B4-BE49-F238E27FC236}">
                    <a16:creationId xmlns:a16="http://schemas.microsoft.com/office/drawing/2014/main" id="{E082C4EF-6E77-4616-9C68-DD2FEC7DD262}"/>
                  </a:ext>
                </a:extLst>
              </p:cNvPr>
              <p:cNvSpPr>
                <a:spLocks/>
              </p:cNvSpPr>
              <p:nvPr/>
            </p:nvSpPr>
            <p:spPr bwMode="auto">
              <a:xfrm>
                <a:off x="9381438" y="2454596"/>
                <a:ext cx="51546" cy="46394"/>
              </a:xfrm>
              <a:custGeom>
                <a:avLst/>
                <a:gdLst>
                  <a:gd name="T0" fmla="*/ 1 w 21"/>
                  <a:gd name="T1" fmla="*/ 17 h 19"/>
                  <a:gd name="T2" fmla="*/ 2 w 21"/>
                  <a:gd name="T3" fmla="*/ 12 h 19"/>
                  <a:gd name="T4" fmla="*/ 7 w 21"/>
                  <a:gd name="T5" fmla="*/ 8 h 19"/>
                  <a:gd name="T6" fmla="*/ 12 w 21"/>
                  <a:gd name="T7" fmla="*/ 6 h 19"/>
                  <a:gd name="T8" fmla="*/ 16 w 21"/>
                  <a:gd name="T9" fmla="*/ 2 h 19"/>
                  <a:gd name="T10" fmla="*/ 21 w 21"/>
                  <a:gd name="T11" fmla="*/ 0 h 19"/>
                  <a:gd name="T12" fmla="*/ 18 w 21"/>
                  <a:gd name="T13" fmla="*/ 4 h 19"/>
                  <a:gd name="T14" fmla="*/ 15 w 21"/>
                  <a:gd name="T15" fmla="*/ 8 h 19"/>
                  <a:gd name="T16" fmla="*/ 11 w 21"/>
                  <a:gd name="T17" fmla="*/ 11 h 19"/>
                  <a:gd name="T18" fmla="*/ 7 w 21"/>
                  <a:gd name="T19" fmla="*/ 13 h 19"/>
                  <a:gd name="T20" fmla="*/ 1 w 21"/>
                  <a:gd name="T21"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9">
                    <a:moveTo>
                      <a:pt x="1" y="17"/>
                    </a:moveTo>
                    <a:cubicBezTo>
                      <a:pt x="0" y="15"/>
                      <a:pt x="0" y="13"/>
                      <a:pt x="2" y="12"/>
                    </a:cubicBezTo>
                    <a:cubicBezTo>
                      <a:pt x="5" y="10"/>
                      <a:pt x="6" y="9"/>
                      <a:pt x="7" y="8"/>
                    </a:cubicBezTo>
                    <a:cubicBezTo>
                      <a:pt x="9" y="7"/>
                      <a:pt x="10" y="8"/>
                      <a:pt x="12" y="6"/>
                    </a:cubicBezTo>
                    <a:cubicBezTo>
                      <a:pt x="13" y="5"/>
                      <a:pt x="15" y="3"/>
                      <a:pt x="16" y="2"/>
                    </a:cubicBezTo>
                    <a:cubicBezTo>
                      <a:pt x="17" y="2"/>
                      <a:pt x="21" y="0"/>
                      <a:pt x="21" y="0"/>
                    </a:cubicBezTo>
                    <a:cubicBezTo>
                      <a:pt x="21" y="0"/>
                      <a:pt x="18" y="3"/>
                      <a:pt x="18" y="4"/>
                    </a:cubicBezTo>
                    <a:cubicBezTo>
                      <a:pt x="17" y="5"/>
                      <a:pt x="17" y="8"/>
                      <a:pt x="15" y="8"/>
                    </a:cubicBezTo>
                    <a:cubicBezTo>
                      <a:pt x="14" y="9"/>
                      <a:pt x="12" y="10"/>
                      <a:pt x="11" y="11"/>
                    </a:cubicBezTo>
                    <a:cubicBezTo>
                      <a:pt x="10" y="12"/>
                      <a:pt x="8" y="11"/>
                      <a:pt x="7" y="13"/>
                    </a:cubicBezTo>
                    <a:cubicBezTo>
                      <a:pt x="6" y="15"/>
                      <a:pt x="2" y="19"/>
                      <a:pt x="1" y="17"/>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33" name="Freeform 51">
                <a:extLst>
                  <a:ext uri="{FF2B5EF4-FFF2-40B4-BE49-F238E27FC236}">
                    <a16:creationId xmlns:a16="http://schemas.microsoft.com/office/drawing/2014/main" id="{C5567161-90BF-41FC-9B01-8E8488AF1D2B}"/>
                  </a:ext>
                </a:extLst>
              </p:cNvPr>
              <p:cNvSpPr>
                <a:spLocks/>
              </p:cNvSpPr>
              <p:nvPr/>
            </p:nvSpPr>
            <p:spPr bwMode="auto">
              <a:xfrm>
                <a:off x="9680408" y="2700742"/>
                <a:ext cx="15464" cy="24487"/>
              </a:xfrm>
              <a:custGeom>
                <a:avLst/>
                <a:gdLst>
                  <a:gd name="T0" fmla="*/ 1 w 6"/>
                  <a:gd name="T1" fmla="*/ 7 h 10"/>
                  <a:gd name="T2" fmla="*/ 1 w 6"/>
                  <a:gd name="T3" fmla="*/ 3 h 10"/>
                  <a:gd name="T4" fmla="*/ 4 w 6"/>
                  <a:gd name="T5" fmla="*/ 2 h 10"/>
                  <a:gd name="T6" fmla="*/ 5 w 6"/>
                  <a:gd name="T7" fmla="*/ 7 h 10"/>
                  <a:gd name="T8" fmla="*/ 1 w 6"/>
                  <a:gd name="T9" fmla="*/ 7 h 10"/>
                </a:gdLst>
                <a:ahLst/>
                <a:cxnLst>
                  <a:cxn ang="0">
                    <a:pos x="T0" y="T1"/>
                  </a:cxn>
                  <a:cxn ang="0">
                    <a:pos x="T2" y="T3"/>
                  </a:cxn>
                  <a:cxn ang="0">
                    <a:pos x="T4" y="T5"/>
                  </a:cxn>
                  <a:cxn ang="0">
                    <a:pos x="T6" y="T7"/>
                  </a:cxn>
                  <a:cxn ang="0">
                    <a:pos x="T8" y="T9"/>
                  </a:cxn>
                </a:cxnLst>
                <a:rect l="0" t="0" r="r" b="b"/>
                <a:pathLst>
                  <a:path w="6" h="10">
                    <a:moveTo>
                      <a:pt x="1" y="7"/>
                    </a:moveTo>
                    <a:cubicBezTo>
                      <a:pt x="1" y="6"/>
                      <a:pt x="0" y="3"/>
                      <a:pt x="1" y="3"/>
                    </a:cubicBezTo>
                    <a:cubicBezTo>
                      <a:pt x="2" y="2"/>
                      <a:pt x="3" y="0"/>
                      <a:pt x="4" y="2"/>
                    </a:cubicBezTo>
                    <a:cubicBezTo>
                      <a:pt x="5" y="3"/>
                      <a:pt x="6" y="6"/>
                      <a:pt x="5" y="7"/>
                    </a:cubicBezTo>
                    <a:cubicBezTo>
                      <a:pt x="4" y="8"/>
                      <a:pt x="2" y="10"/>
                      <a:pt x="1" y="7"/>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34" name="Freeform 52">
                <a:extLst>
                  <a:ext uri="{FF2B5EF4-FFF2-40B4-BE49-F238E27FC236}">
                    <a16:creationId xmlns:a16="http://schemas.microsoft.com/office/drawing/2014/main" id="{EC826403-2250-44E2-9923-B278F38D56A8}"/>
                  </a:ext>
                </a:extLst>
              </p:cNvPr>
              <p:cNvSpPr>
                <a:spLocks/>
              </p:cNvSpPr>
              <p:nvPr/>
            </p:nvSpPr>
            <p:spPr bwMode="auto">
              <a:xfrm>
                <a:off x="9631439" y="2693010"/>
                <a:ext cx="349229" cy="471674"/>
              </a:xfrm>
              <a:custGeom>
                <a:avLst/>
                <a:gdLst>
                  <a:gd name="T0" fmla="*/ 115 w 142"/>
                  <a:gd name="T1" fmla="*/ 178 h 191"/>
                  <a:gd name="T2" fmla="*/ 123 w 142"/>
                  <a:gd name="T3" fmla="*/ 164 h 191"/>
                  <a:gd name="T4" fmla="*/ 124 w 142"/>
                  <a:gd name="T5" fmla="*/ 162 h 191"/>
                  <a:gd name="T6" fmla="*/ 128 w 142"/>
                  <a:gd name="T7" fmla="*/ 148 h 191"/>
                  <a:gd name="T8" fmla="*/ 129 w 142"/>
                  <a:gd name="T9" fmla="*/ 142 h 191"/>
                  <a:gd name="T10" fmla="*/ 136 w 142"/>
                  <a:gd name="T11" fmla="*/ 133 h 191"/>
                  <a:gd name="T12" fmla="*/ 140 w 142"/>
                  <a:gd name="T13" fmla="*/ 135 h 191"/>
                  <a:gd name="T14" fmla="*/ 141 w 142"/>
                  <a:gd name="T15" fmla="*/ 120 h 191"/>
                  <a:gd name="T16" fmla="*/ 142 w 142"/>
                  <a:gd name="T17" fmla="*/ 113 h 191"/>
                  <a:gd name="T18" fmla="*/ 136 w 142"/>
                  <a:gd name="T19" fmla="*/ 105 h 191"/>
                  <a:gd name="T20" fmla="*/ 133 w 142"/>
                  <a:gd name="T21" fmla="*/ 92 h 191"/>
                  <a:gd name="T22" fmla="*/ 129 w 142"/>
                  <a:gd name="T23" fmla="*/ 82 h 191"/>
                  <a:gd name="T24" fmla="*/ 119 w 142"/>
                  <a:gd name="T25" fmla="*/ 70 h 191"/>
                  <a:gd name="T26" fmla="*/ 109 w 142"/>
                  <a:gd name="T27" fmla="*/ 74 h 191"/>
                  <a:gd name="T28" fmla="*/ 104 w 142"/>
                  <a:gd name="T29" fmla="*/ 81 h 191"/>
                  <a:gd name="T30" fmla="*/ 99 w 142"/>
                  <a:gd name="T31" fmla="*/ 91 h 191"/>
                  <a:gd name="T32" fmla="*/ 89 w 142"/>
                  <a:gd name="T33" fmla="*/ 92 h 191"/>
                  <a:gd name="T34" fmla="*/ 86 w 142"/>
                  <a:gd name="T35" fmla="*/ 82 h 191"/>
                  <a:gd name="T36" fmla="*/ 94 w 142"/>
                  <a:gd name="T37" fmla="*/ 76 h 191"/>
                  <a:gd name="T38" fmla="*/ 96 w 142"/>
                  <a:gd name="T39" fmla="*/ 65 h 191"/>
                  <a:gd name="T40" fmla="*/ 103 w 142"/>
                  <a:gd name="T41" fmla="*/ 55 h 191"/>
                  <a:gd name="T42" fmla="*/ 102 w 142"/>
                  <a:gd name="T43" fmla="*/ 43 h 191"/>
                  <a:gd name="T44" fmla="*/ 94 w 142"/>
                  <a:gd name="T45" fmla="*/ 31 h 191"/>
                  <a:gd name="T46" fmla="*/ 98 w 142"/>
                  <a:gd name="T47" fmla="*/ 25 h 191"/>
                  <a:gd name="T48" fmla="*/ 92 w 142"/>
                  <a:gd name="T49" fmla="*/ 16 h 191"/>
                  <a:gd name="T50" fmla="*/ 81 w 142"/>
                  <a:gd name="T51" fmla="*/ 13 h 191"/>
                  <a:gd name="T52" fmla="*/ 70 w 142"/>
                  <a:gd name="T53" fmla="*/ 9 h 191"/>
                  <a:gd name="T54" fmla="*/ 62 w 142"/>
                  <a:gd name="T55" fmla="*/ 3 h 191"/>
                  <a:gd name="T56" fmla="*/ 50 w 142"/>
                  <a:gd name="T57" fmla="*/ 1 h 191"/>
                  <a:gd name="T58" fmla="*/ 42 w 142"/>
                  <a:gd name="T59" fmla="*/ 4 h 191"/>
                  <a:gd name="T60" fmla="*/ 38 w 142"/>
                  <a:gd name="T61" fmla="*/ 13 h 191"/>
                  <a:gd name="T62" fmla="*/ 42 w 142"/>
                  <a:gd name="T63" fmla="*/ 18 h 191"/>
                  <a:gd name="T64" fmla="*/ 32 w 142"/>
                  <a:gd name="T65" fmla="*/ 22 h 191"/>
                  <a:gd name="T66" fmla="*/ 30 w 142"/>
                  <a:gd name="T67" fmla="*/ 32 h 191"/>
                  <a:gd name="T68" fmla="*/ 30 w 142"/>
                  <a:gd name="T69" fmla="*/ 44 h 191"/>
                  <a:gd name="T70" fmla="*/ 27 w 142"/>
                  <a:gd name="T71" fmla="*/ 47 h 191"/>
                  <a:gd name="T72" fmla="*/ 24 w 142"/>
                  <a:gd name="T73" fmla="*/ 40 h 191"/>
                  <a:gd name="T74" fmla="*/ 24 w 142"/>
                  <a:gd name="T75" fmla="*/ 29 h 191"/>
                  <a:gd name="T76" fmla="*/ 20 w 142"/>
                  <a:gd name="T77" fmla="*/ 34 h 191"/>
                  <a:gd name="T78" fmla="*/ 15 w 142"/>
                  <a:gd name="T79" fmla="*/ 40 h 191"/>
                  <a:gd name="T80" fmla="*/ 10 w 142"/>
                  <a:gd name="T81" fmla="*/ 48 h 191"/>
                  <a:gd name="T82" fmla="*/ 6 w 142"/>
                  <a:gd name="T83" fmla="*/ 57 h 191"/>
                  <a:gd name="T84" fmla="*/ 7 w 142"/>
                  <a:gd name="T85" fmla="*/ 71 h 191"/>
                  <a:gd name="T86" fmla="*/ 3 w 142"/>
                  <a:gd name="T87" fmla="*/ 80 h 191"/>
                  <a:gd name="T88" fmla="*/ 3 w 142"/>
                  <a:gd name="T89" fmla="*/ 91 h 191"/>
                  <a:gd name="T90" fmla="*/ 1 w 142"/>
                  <a:gd name="T91" fmla="*/ 102 h 191"/>
                  <a:gd name="T92" fmla="*/ 6 w 142"/>
                  <a:gd name="T93" fmla="*/ 113 h 191"/>
                  <a:gd name="T94" fmla="*/ 14 w 142"/>
                  <a:gd name="T95" fmla="*/ 121 h 191"/>
                  <a:gd name="T96" fmla="*/ 15 w 142"/>
                  <a:gd name="T97" fmla="*/ 131 h 191"/>
                  <a:gd name="T98" fmla="*/ 17 w 142"/>
                  <a:gd name="T99" fmla="*/ 146 h 191"/>
                  <a:gd name="T100" fmla="*/ 14 w 142"/>
                  <a:gd name="T101" fmla="*/ 166 h 191"/>
                  <a:gd name="T102" fmla="*/ 8 w 142"/>
                  <a:gd name="T103" fmla="*/ 180 h 191"/>
                  <a:gd name="T104" fmla="*/ 1 w 142"/>
                  <a:gd name="T105" fmla="*/ 191 h 191"/>
                  <a:gd name="T106" fmla="*/ 69 w 142"/>
                  <a:gd name="T107" fmla="*/ 18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2" h="191">
                    <a:moveTo>
                      <a:pt x="69" y="187"/>
                    </a:moveTo>
                    <a:cubicBezTo>
                      <a:pt x="115" y="178"/>
                      <a:pt x="115" y="178"/>
                      <a:pt x="115" y="178"/>
                    </a:cubicBezTo>
                    <a:cubicBezTo>
                      <a:pt x="116" y="176"/>
                      <a:pt x="116" y="172"/>
                      <a:pt x="117" y="171"/>
                    </a:cubicBezTo>
                    <a:cubicBezTo>
                      <a:pt x="117" y="170"/>
                      <a:pt x="122" y="166"/>
                      <a:pt x="123" y="164"/>
                    </a:cubicBezTo>
                    <a:cubicBezTo>
                      <a:pt x="123" y="164"/>
                      <a:pt x="123" y="163"/>
                      <a:pt x="124" y="162"/>
                    </a:cubicBezTo>
                    <a:cubicBezTo>
                      <a:pt x="124" y="162"/>
                      <a:pt x="124" y="162"/>
                      <a:pt x="124" y="162"/>
                    </a:cubicBezTo>
                    <a:cubicBezTo>
                      <a:pt x="123" y="160"/>
                      <a:pt x="123" y="157"/>
                      <a:pt x="123" y="155"/>
                    </a:cubicBezTo>
                    <a:cubicBezTo>
                      <a:pt x="123" y="153"/>
                      <a:pt x="127" y="149"/>
                      <a:pt x="128" y="148"/>
                    </a:cubicBezTo>
                    <a:cubicBezTo>
                      <a:pt x="128" y="148"/>
                      <a:pt x="129" y="148"/>
                      <a:pt x="129" y="147"/>
                    </a:cubicBezTo>
                    <a:cubicBezTo>
                      <a:pt x="129" y="145"/>
                      <a:pt x="129" y="144"/>
                      <a:pt x="129" y="142"/>
                    </a:cubicBezTo>
                    <a:cubicBezTo>
                      <a:pt x="128" y="139"/>
                      <a:pt x="130" y="136"/>
                      <a:pt x="131" y="134"/>
                    </a:cubicBezTo>
                    <a:cubicBezTo>
                      <a:pt x="133" y="131"/>
                      <a:pt x="135" y="133"/>
                      <a:pt x="136" y="133"/>
                    </a:cubicBezTo>
                    <a:cubicBezTo>
                      <a:pt x="137" y="133"/>
                      <a:pt x="138" y="135"/>
                      <a:pt x="138" y="137"/>
                    </a:cubicBezTo>
                    <a:cubicBezTo>
                      <a:pt x="139" y="136"/>
                      <a:pt x="139" y="135"/>
                      <a:pt x="140" y="135"/>
                    </a:cubicBezTo>
                    <a:cubicBezTo>
                      <a:pt x="142" y="134"/>
                      <a:pt x="141" y="129"/>
                      <a:pt x="141" y="128"/>
                    </a:cubicBezTo>
                    <a:cubicBezTo>
                      <a:pt x="140" y="126"/>
                      <a:pt x="141" y="121"/>
                      <a:pt x="141" y="120"/>
                    </a:cubicBezTo>
                    <a:cubicBezTo>
                      <a:pt x="141" y="118"/>
                      <a:pt x="142" y="116"/>
                      <a:pt x="142" y="114"/>
                    </a:cubicBezTo>
                    <a:cubicBezTo>
                      <a:pt x="142" y="114"/>
                      <a:pt x="142" y="113"/>
                      <a:pt x="142" y="113"/>
                    </a:cubicBezTo>
                    <a:cubicBezTo>
                      <a:pt x="140" y="112"/>
                      <a:pt x="138" y="111"/>
                      <a:pt x="138" y="111"/>
                    </a:cubicBezTo>
                    <a:cubicBezTo>
                      <a:pt x="138" y="111"/>
                      <a:pt x="137" y="106"/>
                      <a:pt x="136" y="105"/>
                    </a:cubicBezTo>
                    <a:cubicBezTo>
                      <a:pt x="136" y="103"/>
                      <a:pt x="135" y="98"/>
                      <a:pt x="135" y="98"/>
                    </a:cubicBezTo>
                    <a:cubicBezTo>
                      <a:pt x="133" y="92"/>
                      <a:pt x="133" y="92"/>
                      <a:pt x="133" y="92"/>
                    </a:cubicBezTo>
                    <a:cubicBezTo>
                      <a:pt x="130" y="87"/>
                      <a:pt x="130" y="87"/>
                      <a:pt x="130" y="87"/>
                    </a:cubicBezTo>
                    <a:cubicBezTo>
                      <a:pt x="130" y="87"/>
                      <a:pt x="130" y="84"/>
                      <a:pt x="129" y="82"/>
                    </a:cubicBezTo>
                    <a:cubicBezTo>
                      <a:pt x="129" y="79"/>
                      <a:pt x="127" y="77"/>
                      <a:pt x="126" y="75"/>
                    </a:cubicBezTo>
                    <a:cubicBezTo>
                      <a:pt x="124" y="72"/>
                      <a:pt x="121" y="71"/>
                      <a:pt x="119" y="70"/>
                    </a:cubicBezTo>
                    <a:cubicBezTo>
                      <a:pt x="116" y="70"/>
                      <a:pt x="115" y="69"/>
                      <a:pt x="113" y="71"/>
                    </a:cubicBezTo>
                    <a:cubicBezTo>
                      <a:pt x="112" y="72"/>
                      <a:pt x="109" y="74"/>
                      <a:pt x="109" y="74"/>
                    </a:cubicBezTo>
                    <a:cubicBezTo>
                      <a:pt x="106" y="77"/>
                      <a:pt x="106" y="77"/>
                      <a:pt x="106" y="77"/>
                    </a:cubicBezTo>
                    <a:cubicBezTo>
                      <a:pt x="106" y="77"/>
                      <a:pt x="103" y="80"/>
                      <a:pt x="104" y="81"/>
                    </a:cubicBezTo>
                    <a:cubicBezTo>
                      <a:pt x="104" y="83"/>
                      <a:pt x="105" y="85"/>
                      <a:pt x="102" y="86"/>
                    </a:cubicBezTo>
                    <a:cubicBezTo>
                      <a:pt x="99" y="86"/>
                      <a:pt x="99" y="90"/>
                      <a:pt x="99" y="91"/>
                    </a:cubicBezTo>
                    <a:cubicBezTo>
                      <a:pt x="100" y="92"/>
                      <a:pt x="97" y="94"/>
                      <a:pt x="95" y="94"/>
                    </a:cubicBezTo>
                    <a:cubicBezTo>
                      <a:pt x="93" y="93"/>
                      <a:pt x="91" y="93"/>
                      <a:pt x="89" y="92"/>
                    </a:cubicBezTo>
                    <a:cubicBezTo>
                      <a:pt x="87" y="92"/>
                      <a:pt x="86" y="90"/>
                      <a:pt x="86" y="89"/>
                    </a:cubicBezTo>
                    <a:cubicBezTo>
                      <a:pt x="86" y="88"/>
                      <a:pt x="86" y="84"/>
                      <a:pt x="86" y="82"/>
                    </a:cubicBezTo>
                    <a:cubicBezTo>
                      <a:pt x="86" y="81"/>
                      <a:pt x="88" y="79"/>
                      <a:pt x="89" y="78"/>
                    </a:cubicBezTo>
                    <a:cubicBezTo>
                      <a:pt x="90" y="77"/>
                      <a:pt x="93" y="77"/>
                      <a:pt x="94" y="76"/>
                    </a:cubicBezTo>
                    <a:cubicBezTo>
                      <a:pt x="95" y="75"/>
                      <a:pt x="94" y="72"/>
                      <a:pt x="96" y="71"/>
                    </a:cubicBezTo>
                    <a:cubicBezTo>
                      <a:pt x="97" y="70"/>
                      <a:pt x="96" y="65"/>
                      <a:pt x="96" y="65"/>
                    </a:cubicBezTo>
                    <a:cubicBezTo>
                      <a:pt x="96" y="64"/>
                      <a:pt x="98" y="61"/>
                      <a:pt x="101" y="60"/>
                    </a:cubicBezTo>
                    <a:cubicBezTo>
                      <a:pt x="104" y="59"/>
                      <a:pt x="103" y="56"/>
                      <a:pt x="103" y="55"/>
                    </a:cubicBezTo>
                    <a:cubicBezTo>
                      <a:pt x="103" y="54"/>
                      <a:pt x="101" y="50"/>
                      <a:pt x="101" y="50"/>
                    </a:cubicBezTo>
                    <a:cubicBezTo>
                      <a:pt x="101" y="50"/>
                      <a:pt x="102" y="45"/>
                      <a:pt x="102" y="43"/>
                    </a:cubicBezTo>
                    <a:cubicBezTo>
                      <a:pt x="102" y="40"/>
                      <a:pt x="99" y="36"/>
                      <a:pt x="100" y="35"/>
                    </a:cubicBezTo>
                    <a:cubicBezTo>
                      <a:pt x="101" y="34"/>
                      <a:pt x="97" y="32"/>
                      <a:pt x="94" y="31"/>
                    </a:cubicBezTo>
                    <a:cubicBezTo>
                      <a:pt x="92" y="30"/>
                      <a:pt x="93" y="28"/>
                      <a:pt x="93" y="28"/>
                    </a:cubicBezTo>
                    <a:cubicBezTo>
                      <a:pt x="93" y="28"/>
                      <a:pt x="97" y="26"/>
                      <a:pt x="98" y="25"/>
                    </a:cubicBezTo>
                    <a:cubicBezTo>
                      <a:pt x="99" y="24"/>
                      <a:pt x="96" y="21"/>
                      <a:pt x="95" y="20"/>
                    </a:cubicBezTo>
                    <a:cubicBezTo>
                      <a:pt x="94" y="20"/>
                      <a:pt x="94" y="16"/>
                      <a:pt x="92" y="16"/>
                    </a:cubicBezTo>
                    <a:cubicBezTo>
                      <a:pt x="91" y="15"/>
                      <a:pt x="89" y="13"/>
                      <a:pt x="88" y="13"/>
                    </a:cubicBezTo>
                    <a:cubicBezTo>
                      <a:pt x="86" y="13"/>
                      <a:pt x="84" y="12"/>
                      <a:pt x="81" y="13"/>
                    </a:cubicBezTo>
                    <a:cubicBezTo>
                      <a:pt x="79" y="13"/>
                      <a:pt x="78" y="10"/>
                      <a:pt x="77" y="9"/>
                    </a:cubicBezTo>
                    <a:cubicBezTo>
                      <a:pt x="76" y="8"/>
                      <a:pt x="71" y="9"/>
                      <a:pt x="70" y="9"/>
                    </a:cubicBezTo>
                    <a:cubicBezTo>
                      <a:pt x="69" y="9"/>
                      <a:pt x="69" y="6"/>
                      <a:pt x="67" y="5"/>
                    </a:cubicBezTo>
                    <a:cubicBezTo>
                      <a:pt x="64" y="3"/>
                      <a:pt x="63" y="3"/>
                      <a:pt x="62" y="3"/>
                    </a:cubicBezTo>
                    <a:cubicBezTo>
                      <a:pt x="61" y="3"/>
                      <a:pt x="57" y="3"/>
                      <a:pt x="56" y="3"/>
                    </a:cubicBezTo>
                    <a:cubicBezTo>
                      <a:pt x="56" y="3"/>
                      <a:pt x="53" y="2"/>
                      <a:pt x="50" y="1"/>
                    </a:cubicBezTo>
                    <a:cubicBezTo>
                      <a:pt x="48" y="0"/>
                      <a:pt x="47" y="0"/>
                      <a:pt x="45" y="1"/>
                    </a:cubicBezTo>
                    <a:cubicBezTo>
                      <a:pt x="44" y="2"/>
                      <a:pt x="42" y="2"/>
                      <a:pt x="42" y="4"/>
                    </a:cubicBezTo>
                    <a:cubicBezTo>
                      <a:pt x="42" y="6"/>
                      <a:pt x="39" y="5"/>
                      <a:pt x="39" y="7"/>
                    </a:cubicBezTo>
                    <a:cubicBezTo>
                      <a:pt x="38" y="10"/>
                      <a:pt x="38" y="11"/>
                      <a:pt x="38" y="13"/>
                    </a:cubicBezTo>
                    <a:cubicBezTo>
                      <a:pt x="38" y="15"/>
                      <a:pt x="38" y="15"/>
                      <a:pt x="40" y="16"/>
                    </a:cubicBezTo>
                    <a:cubicBezTo>
                      <a:pt x="42" y="17"/>
                      <a:pt x="42" y="18"/>
                      <a:pt x="42" y="18"/>
                    </a:cubicBezTo>
                    <a:cubicBezTo>
                      <a:pt x="42" y="18"/>
                      <a:pt x="39" y="19"/>
                      <a:pt x="38" y="19"/>
                    </a:cubicBezTo>
                    <a:cubicBezTo>
                      <a:pt x="37" y="19"/>
                      <a:pt x="34" y="21"/>
                      <a:pt x="32" y="22"/>
                    </a:cubicBezTo>
                    <a:cubicBezTo>
                      <a:pt x="31" y="23"/>
                      <a:pt x="29" y="25"/>
                      <a:pt x="30" y="28"/>
                    </a:cubicBezTo>
                    <a:cubicBezTo>
                      <a:pt x="31" y="30"/>
                      <a:pt x="31" y="30"/>
                      <a:pt x="30" y="32"/>
                    </a:cubicBezTo>
                    <a:cubicBezTo>
                      <a:pt x="29" y="34"/>
                      <a:pt x="32" y="37"/>
                      <a:pt x="32" y="40"/>
                    </a:cubicBezTo>
                    <a:cubicBezTo>
                      <a:pt x="32" y="42"/>
                      <a:pt x="30" y="44"/>
                      <a:pt x="30" y="44"/>
                    </a:cubicBezTo>
                    <a:cubicBezTo>
                      <a:pt x="30" y="44"/>
                      <a:pt x="29" y="40"/>
                      <a:pt x="28" y="42"/>
                    </a:cubicBezTo>
                    <a:cubicBezTo>
                      <a:pt x="27" y="43"/>
                      <a:pt x="28" y="46"/>
                      <a:pt x="27" y="47"/>
                    </a:cubicBezTo>
                    <a:cubicBezTo>
                      <a:pt x="25" y="49"/>
                      <a:pt x="25" y="47"/>
                      <a:pt x="24" y="44"/>
                    </a:cubicBezTo>
                    <a:cubicBezTo>
                      <a:pt x="24" y="42"/>
                      <a:pt x="24" y="40"/>
                      <a:pt x="24" y="40"/>
                    </a:cubicBezTo>
                    <a:cubicBezTo>
                      <a:pt x="23" y="39"/>
                      <a:pt x="24" y="35"/>
                      <a:pt x="24" y="33"/>
                    </a:cubicBezTo>
                    <a:cubicBezTo>
                      <a:pt x="24" y="31"/>
                      <a:pt x="27" y="28"/>
                      <a:pt x="24" y="29"/>
                    </a:cubicBezTo>
                    <a:cubicBezTo>
                      <a:pt x="21" y="30"/>
                      <a:pt x="22" y="29"/>
                      <a:pt x="22" y="33"/>
                    </a:cubicBezTo>
                    <a:cubicBezTo>
                      <a:pt x="22" y="36"/>
                      <a:pt x="21" y="32"/>
                      <a:pt x="20" y="34"/>
                    </a:cubicBezTo>
                    <a:cubicBezTo>
                      <a:pt x="18" y="36"/>
                      <a:pt x="19" y="38"/>
                      <a:pt x="19" y="40"/>
                    </a:cubicBezTo>
                    <a:cubicBezTo>
                      <a:pt x="19" y="42"/>
                      <a:pt x="17" y="40"/>
                      <a:pt x="15" y="40"/>
                    </a:cubicBezTo>
                    <a:cubicBezTo>
                      <a:pt x="14" y="40"/>
                      <a:pt x="13" y="42"/>
                      <a:pt x="12" y="43"/>
                    </a:cubicBezTo>
                    <a:cubicBezTo>
                      <a:pt x="11" y="45"/>
                      <a:pt x="10" y="46"/>
                      <a:pt x="10" y="48"/>
                    </a:cubicBezTo>
                    <a:cubicBezTo>
                      <a:pt x="10" y="50"/>
                      <a:pt x="9" y="51"/>
                      <a:pt x="6" y="53"/>
                    </a:cubicBezTo>
                    <a:cubicBezTo>
                      <a:pt x="3" y="54"/>
                      <a:pt x="4" y="56"/>
                      <a:pt x="6" y="57"/>
                    </a:cubicBezTo>
                    <a:cubicBezTo>
                      <a:pt x="8" y="59"/>
                      <a:pt x="5" y="60"/>
                      <a:pt x="5" y="63"/>
                    </a:cubicBezTo>
                    <a:cubicBezTo>
                      <a:pt x="5" y="66"/>
                      <a:pt x="8" y="70"/>
                      <a:pt x="7" y="71"/>
                    </a:cubicBezTo>
                    <a:cubicBezTo>
                      <a:pt x="7" y="72"/>
                      <a:pt x="5" y="72"/>
                      <a:pt x="5" y="74"/>
                    </a:cubicBezTo>
                    <a:cubicBezTo>
                      <a:pt x="5" y="77"/>
                      <a:pt x="5" y="78"/>
                      <a:pt x="3" y="80"/>
                    </a:cubicBezTo>
                    <a:cubicBezTo>
                      <a:pt x="2" y="81"/>
                      <a:pt x="1" y="84"/>
                      <a:pt x="1" y="85"/>
                    </a:cubicBezTo>
                    <a:cubicBezTo>
                      <a:pt x="0" y="87"/>
                      <a:pt x="2" y="89"/>
                      <a:pt x="3" y="91"/>
                    </a:cubicBezTo>
                    <a:cubicBezTo>
                      <a:pt x="5" y="93"/>
                      <a:pt x="4" y="97"/>
                      <a:pt x="4" y="97"/>
                    </a:cubicBezTo>
                    <a:cubicBezTo>
                      <a:pt x="4" y="97"/>
                      <a:pt x="2" y="99"/>
                      <a:pt x="1" y="102"/>
                    </a:cubicBezTo>
                    <a:cubicBezTo>
                      <a:pt x="0" y="104"/>
                      <a:pt x="0" y="105"/>
                      <a:pt x="1" y="106"/>
                    </a:cubicBezTo>
                    <a:cubicBezTo>
                      <a:pt x="2" y="107"/>
                      <a:pt x="4" y="111"/>
                      <a:pt x="6" y="113"/>
                    </a:cubicBezTo>
                    <a:cubicBezTo>
                      <a:pt x="8" y="115"/>
                      <a:pt x="8" y="118"/>
                      <a:pt x="9" y="119"/>
                    </a:cubicBezTo>
                    <a:cubicBezTo>
                      <a:pt x="10" y="120"/>
                      <a:pt x="14" y="121"/>
                      <a:pt x="14" y="121"/>
                    </a:cubicBezTo>
                    <a:cubicBezTo>
                      <a:pt x="14" y="121"/>
                      <a:pt x="12" y="123"/>
                      <a:pt x="13" y="125"/>
                    </a:cubicBezTo>
                    <a:cubicBezTo>
                      <a:pt x="13" y="126"/>
                      <a:pt x="13" y="129"/>
                      <a:pt x="15" y="131"/>
                    </a:cubicBezTo>
                    <a:cubicBezTo>
                      <a:pt x="16" y="134"/>
                      <a:pt x="15" y="137"/>
                      <a:pt x="15" y="139"/>
                    </a:cubicBezTo>
                    <a:cubicBezTo>
                      <a:pt x="15" y="142"/>
                      <a:pt x="17" y="143"/>
                      <a:pt x="17" y="146"/>
                    </a:cubicBezTo>
                    <a:cubicBezTo>
                      <a:pt x="17" y="149"/>
                      <a:pt x="16" y="156"/>
                      <a:pt x="15" y="160"/>
                    </a:cubicBezTo>
                    <a:cubicBezTo>
                      <a:pt x="15" y="164"/>
                      <a:pt x="14" y="165"/>
                      <a:pt x="14" y="166"/>
                    </a:cubicBezTo>
                    <a:cubicBezTo>
                      <a:pt x="14" y="168"/>
                      <a:pt x="11" y="171"/>
                      <a:pt x="11" y="173"/>
                    </a:cubicBezTo>
                    <a:cubicBezTo>
                      <a:pt x="11" y="174"/>
                      <a:pt x="9" y="178"/>
                      <a:pt x="8" y="180"/>
                    </a:cubicBezTo>
                    <a:cubicBezTo>
                      <a:pt x="7" y="182"/>
                      <a:pt x="6" y="186"/>
                      <a:pt x="4" y="187"/>
                    </a:cubicBezTo>
                    <a:cubicBezTo>
                      <a:pt x="3" y="188"/>
                      <a:pt x="2" y="190"/>
                      <a:pt x="1" y="191"/>
                    </a:cubicBezTo>
                    <a:cubicBezTo>
                      <a:pt x="16" y="189"/>
                      <a:pt x="62" y="184"/>
                      <a:pt x="64" y="184"/>
                    </a:cubicBezTo>
                    <a:cubicBezTo>
                      <a:pt x="66" y="184"/>
                      <a:pt x="68" y="185"/>
                      <a:pt x="69" y="187"/>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35" name="Freeform 53">
                <a:extLst>
                  <a:ext uri="{FF2B5EF4-FFF2-40B4-BE49-F238E27FC236}">
                    <a16:creationId xmlns:a16="http://schemas.microsoft.com/office/drawing/2014/main" id="{554D1AB8-577D-4BF6-81C7-D073B7BB1757}"/>
                  </a:ext>
                </a:extLst>
              </p:cNvPr>
              <p:cNvSpPr>
                <a:spLocks/>
              </p:cNvSpPr>
              <p:nvPr/>
            </p:nvSpPr>
            <p:spPr bwMode="auto">
              <a:xfrm>
                <a:off x="9297674" y="2528052"/>
                <a:ext cx="542530" cy="264188"/>
              </a:xfrm>
              <a:custGeom>
                <a:avLst/>
                <a:gdLst>
                  <a:gd name="T0" fmla="*/ 9 w 221"/>
                  <a:gd name="T1" fmla="*/ 55 h 107"/>
                  <a:gd name="T2" fmla="*/ 34 w 221"/>
                  <a:gd name="T3" fmla="*/ 62 h 107"/>
                  <a:gd name="T4" fmla="*/ 52 w 221"/>
                  <a:gd name="T5" fmla="*/ 69 h 107"/>
                  <a:gd name="T6" fmla="*/ 70 w 221"/>
                  <a:gd name="T7" fmla="*/ 70 h 107"/>
                  <a:gd name="T8" fmla="*/ 77 w 221"/>
                  <a:gd name="T9" fmla="*/ 77 h 107"/>
                  <a:gd name="T10" fmla="*/ 88 w 221"/>
                  <a:gd name="T11" fmla="*/ 85 h 107"/>
                  <a:gd name="T12" fmla="*/ 88 w 221"/>
                  <a:gd name="T13" fmla="*/ 96 h 107"/>
                  <a:gd name="T14" fmla="*/ 92 w 221"/>
                  <a:gd name="T15" fmla="*/ 101 h 107"/>
                  <a:gd name="T16" fmla="*/ 95 w 221"/>
                  <a:gd name="T17" fmla="*/ 107 h 107"/>
                  <a:gd name="T18" fmla="*/ 101 w 221"/>
                  <a:gd name="T19" fmla="*/ 97 h 107"/>
                  <a:gd name="T20" fmla="*/ 106 w 221"/>
                  <a:gd name="T21" fmla="*/ 84 h 107"/>
                  <a:gd name="T22" fmla="*/ 110 w 221"/>
                  <a:gd name="T23" fmla="*/ 75 h 107"/>
                  <a:gd name="T24" fmla="*/ 112 w 221"/>
                  <a:gd name="T25" fmla="*/ 77 h 107"/>
                  <a:gd name="T26" fmla="*/ 118 w 221"/>
                  <a:gd name="T27" fmla="*/ 73 h 107"/>
                  <a:gd name="T28" fmla="*/ 126 w 221"/>
                  <a:gd name="T29" fmla="*/ 72 h 107"/>
                  <a:gd name="T30" fmla="*/ 124 w 221"/>
                  <a:gd name="T31" fmla="*/ 79 h 107"/>
                  <a:gd name="T32" fmla="*/ 130 w 221"/>
                  <a:gd name="T33" fmla="*/ 74 h 107"/>
                  <a:gd name="T34" fmla="*/ 137 w 221"/>
                  <a:gd name="T35" fmla="*/ 64 h 107"/>
                  <a:gd name="T36" fmla="*/ 152 w 221"/>
                  <a:gd name="T37" fmla="*/ 62 h 107"/>
                  <a:gd name="T38" fmla="*/ 162 w 221"/>
                  <a:gd name="T39" fmla="*/ 55 h 107"/>
                  <a:gd name="T40" fmla="*/ 176 w 221"/>
                  <a:gd name="T41" fmla="*/ 59 h 107"/>
                  <a:gd name="T42" fmla="*/ 184 w 221"/>
                  <a:gd name="T43" fmla="*/ 57 h 107"/>
                  <a:gd name="T44" fmla="*/ 190 w 221"/>
                  <a:gd name="T45" fmla="*/ 55 h 107"/>
                  <a:gd name="T46" fmla="*/ 209 w 221"/>
                  <a:gd name="T47" fmla="*/ 56 h 107"/>
                  <a:gd name="T48" fmla="*/ 218 w 221"/>
                  <a:gd name="T49" fmla="*/ 54 h 107"/>
                  <a:gd name="T50" fmla="*/ 217 w 221"/>
                  <a:gd name="T51" fmla="*/ 48 h 107"/>
                  <a:gd name="T52" fmla="*/ 211 w 221"/>
                  <a:gd name="T53" fmla="*/ 54 h 107"/>
                  <a:gd name="T54" fmla="*/ 203 w 221"/>
                  <a:gd name="T55" fmla="*/ 48 h 107"/>
                  <a:gd name="T56" fmla="*/ 197 w 221"/>
                  <a:gd name="T57" fmla="*/ 38 h 107"/>
                  <a:gd name="T58" fmla="*/ 186 w 221"/>
                  <a:gd name="T59" fmla="*/ 37 h 107"/>
                  <a:gd name="T60" fmla="*/ 178 w 221"/>
                  <a:gd name="T61" fmla="*/ 36 h 107"/>
                  <a:gd name="T62" fmla="*/ 171 w 221"/>
                  <a:gd name="T63" fmla="*/ 32 h 107"/>
                  <a:gd name="T64" fmla="*/ 168 w 221"/>
                  <a:gd name="T65" fmla="*/ 23 h 107"/>
                  <a:gd name="T66" fmla="*/ 155 w 221"/>
                  <a:gd name="T67" fmla="*/ 28 h 107"/>
                  <a:gd name="T68" fmla="*/ 140 w 221"/>
                  <a:gd name="T69" fmla="*/ 31 h 107"/>
                  <a:gd name="T70" fmla="*/ 129 w 221"/>
                  <a:gd name="T71" fmla="*/ 36 h 107"/>
                  <a:gd name="T72" fmla="*/ 119 w 221"/>
                  <a:gd name="T73" fmla="*/ 43 h 107"/>
                  <a:gd name="T74" fmla="*/ 109 w 221"/>
                  <a:gd name="T75" fmla="*/ 40 h 107"/>
                  <a:gd name="T76" fmla="*/ 99 w 221"/>
                  <a:gd name="T77" fmla="*/ 43 h 107"/>
                  <a:gd name="T78" fmla="*/ 90 w 221"/>
                  <a:gd name="T79" fmla="*/ 32 h 107"/>
                  <a:gd name="T80" fmla="*/ 73 w 221"/>
                  <a:gd name="T81" fmla="*/ 26 h 107"/>
                  <a:gd name="T82" fmla="*/ 69 w 221"/>
                  <a:gd name="T83" fmla="*/ 25 h 107"/>
                  <a:gd name="T84" fmla="*/ 61 w 221"/>
                  <a:gd name="T85" fmla="*/ 32 h 107"/>
                  <a:gd name="T86" fmla="*/ 63 w 221"/>
                  <a:gd name="T87" fmla="*/ 23 h 107"/>
                  <a:gd name="T88" fmla="*/ 69 w 221"/>
                  <a:gd name="T89" fmla="*/ 13 h 107"/>
                  <a:gd name="T90" fmla="*/ 75 w 221"/>
                  <a:gd name="T91" fmla="*/ 6 h 107"/>
                  <a:gd name="T92" fmla="*/ 80 w 221"/>
                  <a:gd name="T93" fmla="*/ 1 h 107"/>
                  <a:gd name="T94" fmla="*/ 64 w 221"/>
                  <a:gd name="T95" fmla="*/ 4 h 107"/>
                  <a:gd name="T96" fmla="*/ 55 w 221"/>
                  <a:gd name="T97" fmla="*/ 15 h 107"/>
                  <a:gd name="T98" fmla="*/ 60 w 221"/>
                  <a:gd name="T99" fmla="*/ 22 h 107"/>
                  <a:gd name="T100" fmla="*/ 52 w 221"/>
                  <a:gd name="T101" fmla="*/ 15 h 107"/>
                  <a:gd name="T102" fmla="*/ 45 w 221"/>
                  <a:gd name="T103" fmla="*/ 23 h 107"/>
                  <a:gd name="T104" fmla="*/ 34 w 221"/>
                  <a:gd name="T105" fmla="*/ 31 h 107"/>
                  <a:gd name="T106" fmla="*/ 17 w 221"/>
                  <a:gd name="T107" fmla="*/ 38 h 107"/>
                  <a:gd name="T108" fmla="*/ 0 w 221"/>
                  <a:gd name="T109" fmla="*/ 4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1" h="107">
                    <a:moveTo>
                      <a:pt x="3" y="50"/>
                    </a:moveTo>
                    <a:cubicBezTo>
                      <a:pt x="6" y="50"/>
                      <a:pt x="8" y="53"/>
                      <a:pt x="9" y="55"/>
                    </a:cubicBezTo>
                    <a:cubicBezTo>
                      <a:pt x="10" y="56"/>
                      <a:pt x="11" y="58"/>
                      <a:pt x="12" y="59"/>
                    </a:cubicBezTo>
                    <a:cubicBezTo>
                      <a:pt x="14" y="59"/>
                      <a:pt x="31" y="61"/>
                      <a:pt x="34" y="62"/>
                    </a:cubicBezTo>
                    <a:cubicBezTo>
                      <a:pt x="38" y="64"/>
                      <a:pt x="43" y="64"/>
                      <a:pt x="45" y="65"/>
                    </a:cubicBezTo>
                    <a:cubicBezTo>
                      <a:pt x="47" y="66"/>
                      <a:pt x="51" y="69"/>
                      <a:pt x="52" y="69"/>
                    </a:cubicBezTo>
                    <a:cubicBezTo>
                      <a:pt x="54" y="69"/>
                      <a:pt x="61" y="67"/>
                      <a:pt x="64" y="68"/>
                    </a:cubicBezTo>
                    <a:cubicBezTo>
                      <a:pt x="66" y="69"/>
                      <a:pt x="69" y="70"/>
                      <a:pt x="70" y="70"/>
                    </a:cubicBezTo>
                    <a:cubicBezTo>
                      <a:pt x="71" y="71"/>
                      <a:pt x="76" y="71"/>
                      <a:pt x="76" y="71"/>
                    </a:cubicBezTo>
                    <a:cubicBezTo>
                      <a:pt x="77" y="77"/>
                      <a:pt x="77" y="77"/>
                      <a:pt x="77" y="77"/>
                    </a:cubicBezTo>
                    <a:cubicBezTo>
                      <a:pt x="77" y="77"/>
                      <a:pt x="82" y="80"/>
                      <a:pt x="83" y="80"/>
                    </a:cubicBezTo>
                    <a:cubicBezTo>
                      <a:pt x="85" y="80"/>
                      <a:pt x="88" y="85"/>
                      <a:pt x="88" y="85"/>
                    </a:cubicBezTo>
                    <a:cubicBezTo>
                      <a:pt x="88" y="85"/>
                      <a:pt x="87" y="90"/>
                      <a:pt x="87" y="92"/>
                    </a:cubicBezTo>
                    <a:cubicBezTo>
                      <a:pt x="87" y="94"/>
                      <a:pt x="85" y="97"/>
                      <a:pt x="88" y="96"/>
                    </a:cubicBezTo>
                    <a:cubicBezTo>
                      <a:pt x="90" y="95"/>
                      <a:pt x="93" y="95"/>
                      <a:pt x="93" y="95"/>
                    </a:cubicBezTo>
                    <a:cubicBezTo>
                      <a:pt x="92" y="101"/>
                      <a:pt x="92" y="101"/>
                      <a:pt x="92" y="101"/>
                    </a:cubicBezTo>
                    <a:cubicBezTo>
                      <a:pt x="92" y="106"/>
                      <a:pt x="92" y="106"/>
                      <a:pt x="92" y="106"/>
                    </a:cubicBezTo>
                    <a:cubicBezTo>
                      <a:pt x="95" y="107"/>
                      <a:pt x="95" y="107"/>
                      <a:pt x="95" y="107"/>
                    </a:cubicBezTo>
                    <a:cubicBezTo>
                      <a:pt x="96" y="105"/>
                      <a:pt x="97" y="103"/>
                      <a:pt x="97" y="102"/>
                    </a:cubicBezTo>
                    <a:cubicBezTo>
                      <a:pt x="97" y="101"/>
                      <a:pt x="99" y="98"/>
                      <a:pt x="101" y="97"/>
                    </a:cubicBezTo>
                    <a:cubicBezTo>
                      <a:pt x="102" y="96"/>
                      <a:pt x="103" y="92"/>
                      <a:pt x="104" y="90"/>
                    </a:cubicBezTo>
                    <a:cubicBezTo>
                      <a:pt x="105" y="88"/>
                      <a:pt x="106" y="86"/>
                      <a:pt x="106" y="84"/>
                    </a:cubicBezTo>
                    <a:cubicBezTo>
                      <a:pt x="107" y="83"/>
                      <a:pt x="105" y="82"/>
                      <a:pt x="108" y="79"/>
                    </a:cubicBezTo>
                    <a:cubicBezTo>
                      <a:pt x="111" y="77"/>
                      <a:pt x="109" y="77"/>
                      <a:pt x="110" y="75"/>
                    </a:cubicBezTo>
                    <a:cubicBezTo>
                      <a:pt x="110" y="73"/>
                      <a:pt x="112" y="70"/>
                      <a:pt x="112" y="70"/>
                    </a:cubicBezTo>
                    <a:cubicBezTo>
                      <a:pt x="112" y="70"/>
                      <a:pt x="112" y="75"/>
                      <a:pt x="112" y="77"/>
                    </a:cubicBezTo>
                    <a:cubicBezTo>
                      <a:pt x="113" y="79"/>
                      <a:pt x="115" y="77"/>
                      <a:pt x="117" y="77"/>
                    </a:cubicBezTo>
                    <a:cubicBezTo>
                      <a:pt x="118" y="76"/>
                      <a:pt x="118" y="73"/>
                      <a:pt x="118" y="73"/>
                    </a:cubicBezTo>
                    <a:cubicBezTo>
                      <a:pt x="118" y="73"/>
                      <a:pt x="122" y="70"/>
                      <a:pt x="124" y="70"/>
                    </a:cubicBezTo>
                    <a:cubicBezTo>
                      <a:pt x="126" y="70"/>
                      <a:pt x="127" y="71"/>
                      <a:pt x="126" y="72"/>
                    </a:cubicBezTo>
                    <a:cubicBezTo>
                      <a:pt x="125" y="73"/>
                      <a:pt x="123" y="75"/>
                      <a:pt x="122" y="77"/>
                    </a:cubicBezTo>
                    <a:cubicBezTo>
                      <a:pt x="121" y="78"/>
                      <a:pt x="121" y="79"/>
                      <a:pt x="124" y="79"/>
                    </a:cubicBezTo>
                    <a:cubicBezTo>
                      <a:pt x="126" y="79"/>
                      <a:pt x="126" y="77"/>
                      <a:pt x="126" y="76"/>
                    </a:cubicBezTo>
                    <a:cubicBezTo>
                      <a:pt x="127" y="75"/>
                      <a:pt x="129" y="75"/>
                      <a:pt x="130" y="74"/>
                    </a:cubicBezTo>
                    <a:cubicBezTo>
                      <a:pt x="132" y="73"/>
                      <a:pt x="132" y="71"/>
                      <a:pt x="132" y="69"/>
                    </a:cubicBezTo>
                    <a:cubicBezTo>
                      <a:pt x="132" y="67"/>
                      <a:pt x="134" y="64"/>
                      <a:pt x="137" y="64"/>
                    </a:cubicBezTo>
                    <a:cubicBezTo>
                      <a:pt x="139" y="64"/>
                      <a:pt x="143" y="65"/>
                      <a:pt x="145" y="64"/>
                    </a:cubicBezTo>
                    <a:cubicBezTo>
                      <a:pt x="147" y="63"/>
                      <a:pt x="150" y="62"/>
                      <a:pt x="152" y="62"/>
                    </a:cubicBezTo>
                    <a:cubicBezTo>
                      <a:pt x="153" y="61"/>
                      <a:pt x="154" y="60"/>
                      <a:pt x="156" y="57"/>
                    </a:cubicBezTo>
                    <a:cubicBezTo>
                      <a:pt x="158" y="54"/>
                      <a:pt x="160" y="55"/>
                      <a:pt x="162" y="55"/>
                    </a:cubicBezTo>
                    <a:cubicBezTo>
                      <a:pt x="164" y="55"/>
                      <a:pt x="168" y="56"/>
                      <a:pt x="170" y="56"/>
                    </a:cubicBezTo>
                    <a:cubicBezTo>
                      <a:pt x="173" y="56"/>
                      <a:pt x="174" y="58"/>
                      <a:pt x="176" y="59"/>
                    </a:cubicBezTo>
                    <a:cubicBezTo>
                      <a:pt x="178" y="60"/>
                      <a:pt x="181" y="64"/>
                      <a:pt x="183" y="64"/>
                    </a:cubicBezTo>
                    <a:cubicBezTo>
                      <a:pt x="184" y="64"/>
                      <a:pt x="184" y="60"/>
                      <a:pt x="184" y="57"/>
                    </a:cubicBezTo>
                    <a:cubicBezTo>
                      <a:pt x="185" y="54"/>
                      <a:pt x="185" y="54"/>
                      <a:pt x="187" y="54"/>
                    </a:cubicBezTo>
                    <a:cubicBezTo>
                      <a:pt x="188" y="54"/>
                      <a:pt x="189" y="56"/>
                      <a:pt x="190" y="55"/>
                    </a:cubicBezTo>
                    <a:cubicBezTo>
                      <a:pt x="191" y="54"/>
                      <a:pt x="194" y="55"/>
                      <a:pt x="197" y="55"/>
                    </a:cubicBezTo>
                    <a:cubicBezTo>
                      <a:pt x="200" y="55"/>
                      <a:pt x="206" y="56"/>
                      <a:pt x="209" y="56"/>
                    </a:cubicBezTo>
                    <a:cubicBezTo>
                      <a:pt x="211" y="56"/>
                      <a:pt x="211" y="55"/>
                      <a:pt x="213" y="55"/>
                    </a:cubicBezTo>
                    <a:cubicBezTo>
                      <a:pt x="215" y="55"/>
                      <a:pt x="216" y="54"/>
                      <a:pt x="218" y="54"/>
                    </a:cubicBezTo>
                    <a:cubicBezTo>
                      <a:pt x="220" y="54"/>
                      <a:pt x="220" y="52"/>
                      <a:pt x="220" y="51"/>
                    </a:cubicBezTo>
                    <a:cubicBezTo>
                      <a:pt x="221" y="50"/>
                      <a:pt x="218" y="49"/>
                      <a:pt x="217" y="48"/>
                    </a:cubicBezTo>
                    <a:cubicBezTo>
                      <a:pt x="215" y="47"/>
                      <a:pt x="215" y="48"/>
                      <a:pt x="214" y="50"/>
                    </a:cubicBezTo>
                    <a:cubicBezTo>
                      <a:pt x="213" y="52"/>
                      <a:pt x="211" y="54"/>
                      <a:pt x="211" y="54"/>
                    </a:cubicBezTo>
                    <a:cubicBezTo>
                      <a:pt x="211" y="54"/>
                      <a:pt x="209" y="53"/>
                      <a:pt x="208" y="52"/>
                    </a:cubicBezTo>
                    <a:cubicBezTo>
                      <a:pt x="206" y="52"/>
                      <a:pt x="204" y="50"/>
                      <a:pt x="203" y="48"/>
                    </a:cubicBezTo>
                    <a:cubicBezTo>
                      <a:pt x="202" y="45"/>
                      <a:pt x="198" y="45"/>
                      <a:pt x="197" y="43"/>
                    </a:cubicBezTo>
                    <a:cubicBezTo>
                      <a:pt x="196" y="41"/>
                      <a:pt x="197" y="39"/>
                      <a:pt x="197" y="38"/>
                    </a:cubicBezTo>
                    <a:cubicBezTo>
                      <a:pt x="196" y="37"/>
                      <a:pt x="193" y="34"/>
                      <a:pt x="192" y="34"/>
                    </a:cubicBezTo>
                    <a:cubicBezTo>
                      <a:pt x="190" y="34"/>
                      <a:pt x="187" y="36"/>
                      <a:pt x="186" y="37"/>
                    </a:cubicBezTo>
                    <a:cubicBezTo>
                      <a:pt x="185" y="38"/>
                      <a:pt x="183" y="35"/>
                      <a:pt x="182" y="35"/>
                    </a:cubicBezTo>
                    <a:cubicBezTo>
                      <a:pt x="181" y="34"/>
                      <a:pt x="180" y="35"/>
                      <a:pt x="178" y="36"/>
                    </a:cubicBezTo>
                    <a:cubicBezTo>
                      <a:pt x="177" y="36"/>
                      <a:pt x="177" y="36"/>
                      <a:pt x="174" y="36"/>
                    </a:cubicBezTo>
                    <a:cubicBezTo>
                      <a:pt x="171" y="35"/>
                      <a:pt x="171" y="33"/>
                      <a:pt x="171" y="32"/>
                    </a:cubicBezTo>
                    <a:cubicBezTo>
                      <a:pt x="171" y="31"/>
                      <a:pt x="171" y="25"/>
                      <a:pt x="171" y="24"/>
                    </a:cubicBezTo>
                    <a:cubicBezTo>
                      <a:pt x="171" y="23"/>
                      <a:pt x="169" y="23"/>
                      <a:pt x="168" y="23"/>
                    </a:cubicBezTo>
                    <a:cubicBezTo>
                      <a:pt x="167" y="22"/>
                      <a:pt x="164" y="23"/>
                      <a:pt x="162" y="24"/>
                    </a:cubicBezTo>
                    <a:cubicBezTo>
                      <a:pt x="159" y="25"/>
                      <a:pt x="158" y="27"/>
                      <a:pt x="155" y="28"/>
                    </a:cubicBezTo>
                    <a:cubicBezTo>
                      <a:pt x="152" y="28"/>
                      <a:pt x="149" y="29"/>
                      <a:pt x="146" y="29"/>
                    </a:cubicBezTo>
                    <a:cubicBezTo>
                      <a:pt x="142" y="29"/>
                      <a:pt x="141" y="30"/>
                      <a:pt x="140" y="31"/>
                    </a:cubicBezTo>
                    <a:cubicBezTo>
                      <a:pt x="139" y="31"/>
                      <a:pt x="135" y="31"/>
                      <a:pt x="133" y="31"/>
                    </a:cubicBezTo>
                    <a:cubicBezTo>
                      <a:pt x="132" y="32"/>
                      <a:pt x="130" y="35"/>
                      <a:pt x="129" y="36"/>
                    </a:cubicBezTo>
                    <a:cubicBezTo>
                      <a:pt x="128" y="38"/>
                      <a:pt x="125" y="37"/>
                      <a:pt x="124" y="38"/>
                    </a:cubicBezTo>
                    <a:cubicBezTo>
                      <a:pt x="123" y="39"/>
                      <a:pt x="121" y="43"/>
                      <a:pt x="119" y="43"/>
                    </a:cubicBezTo>
                    <a:cubicBezTo>
                      <a:pt x="118" y="43"/>
                      <a:pt x="113" y="43"/>
                      <a:pt x="113" y="43"/>
                    </a:cubicBezTo>
                    <a:cubicBezTo>
                      <a:pt x="113" y="43"/>
                      <a:pt x="110" y="40"/>
                      <a:pt x="109" y="40"/>
                    </a:cubicBezTo>
                    <a:cubicBezTo>
                      <a:pt x="107" y="40"/>
                      <a:pt x="105" y="41"/>
                      <a:pt x="104" y="43"/>
                    </a:cubicBezTo>
                    <a:cubicBezTo>
                      <a:pt x="103" y="44"/>
                      <a:pt x="100" y="43"/>
                      <a:pt x="99" y="43"/>
                    </a:cubicBezTo>
                    <a:cubicBezTo>
                      <a:pt x="97" y="43"/>
                      <a:pt x="96" y="40"/>
                      <a:pt x="94" y="38"/>
                    </a:cubicBezTo>
                    <a:cubicBezTo>
                      <a:pt x="93" y="36"/>
                      <a:pt x="91" y="35"/>
                      <a:pt x="90" y="32"/>
                    </a:cubicBezTo>
                    <a:cubicBezTo>
                      <a:pt x="89" y="29"/>
                      <a:pt x="87" y="29"/>
                      <a:pt x="84" y="28"/>
                    </a:cubicBezTo>
                    <a:cubicBezTo>
                      <a:pt x="81" y="27"/>
                      <a:pt x="75" y="27"/>
                      <a:pt x="73" y="26"/>
                    </a:cubicBezTo>
                    <a:cubicBezTo>
                      <a:pt x="70" y="25"/>
                      <a:pt x="69" y="29"/>
                      <a:pt x="69" y="29"/>
                    </a:cubicBezTo>
                    <a:cubicBezTo>
                      <a:pt x="69" y="25"/>
                      <a:pt x="69" y="25"/>
                      <a:pt x="69" y="25"/>
                    </a:cubicBezTo>
                    <a:cubicBezTo>
                      <a:pt x="69" y="25"/>
                      <a:pt x="67" y="27"/>
                      <a:pt x="65" y="28"/>
                    </a:cubicBezTo>
                    <a:cubicBezTo>
                      <a:pt x="63" y="29"/>
                      <a:pt x="62" y="32"/>
                      <a:pt x="61" y="32"/>
                    </a:cubicBezTo>
                    <a:cubicBezTo>
                      <a:pt x="60" y="32"/>
                      <a:pt x="60" y="26"/>
                      <a:pt x="60" y="24"/>
                    </a:cubicBezTo>
                    <a:cubicBezTo>
                      <a:pt x="61" y="23"/>
                      <a:pt x="63" y="23"/>
                      <a:pt x="63" y="23"/>
                    </a:cubicBezTo>
                    <a:cubicBezTo>
                      <a:pt x="63" y="23"/>
                      <a:pt x="64" y="20"/>
                      <a:pt x="64" y="18"/>
                    </a:cubicBezTo>
                    <a:cubicBezTo>
                      <a:pt x="65" y="16"/>
                      <a:pt x="68" y="15"/>
                      <a:pt x="69" y="13"/>
                    </a:cubicBezTo>
                    <a:cubicBezTo>
                      <a:pt x="69" y="12"/>
                      <a:pt x="71" y="11"/>
                      <a:pt x="73" y="9"/>
                    </a:cubicBezTo>
                    <a:cubicBezTo>
                      <a:pt x="76" y="8"/>
                      <a:pt x="74" y="7"/>
                      <a:pt x="75" y="6"/>
                    </a:cubicBezTo>
                    <a:cubicBezTo>
                      <a:pt x="75" y="4"/>
                      <a:pt x="80" y="4"/>
                      <a:pt x="82" y="4"/>
                    </a:cubicBezTo>
                    <a:cubicBezTo>
                      <a:pt x="84" y="3"/>
                      <a:pt x="81" y="1"/>
                      <a:pt x="80" y="1"/>
                    </a:cubicBezTo>
                    <a:cubicBezTo>
                      <a:pt x="79" y="0"/>
                      <a:pt x="75" y="0"/>
                      <a:pt x="72" y="0"/>
                    </a:cubicBezTo>
                    <a:cubicBezTo>
                      <a:pt x="68" y="0"/>
                      <a:pt x="66" y="2"/>
                      <a:pt x="64" y="4"/>
                    </a:cubicBezTo>
                    <a:cubicBezTo>
                      <a:pt x="61" y="6"/>
                      <a:pt x="60" y="7"/>
                      <a:pt x="57" y="9"/>
                    </a:cubicBezTo>
                    <a:cubicBezTo>
                      <a:pt x="55" y="11"/>
                      <a:pt x="55" y="14"/>
                      <a:pt x="55" y="15"/>
                    </a:cubicBezTo>
                    <a:cubicBezTo>
                      <a:pt x="55" y="16"/>
                      <a:pt x="59" y="18"/>
                      <a:pt x="60" y="18"/>
                    </a:cubicBezTo>
                    <a:cubicBezTo>
                      <a:pt x="61" y="18"/>
                      <a:pt x="60" y="23"/>
                      <a:pt x="60" y="22"/>
                    </a:cubicBezTo>
                    <a:cubicBezTo>
                      <a:pt x="60" y="20"/>
                      <a:pt x="58" y="21"/>
                      <a:pt x="56" y="20"/>
                    </a:cubicBezTo>
                    <a:cubicBezTo>
                      <a:pt x="54" y="20"/>
                      <a:pt x="54" y="16"/>
                      <a:pt x="52" y="15"/>
                    </a:cubicBezTo>
                    <a:cubicBezTo>
                      <a:pt x="51" y="14"/>
                      <a:pt x="50" y="17"/>
                      <a:pt x="49" y="18"/>
                    </a:cubicBezTo>
                    <a:cubicBezTo>
                      <a:pt x="48" y="19"/>
                      <a:pt x="45" y="21"/>
                      <a:pt x="45" y="23"/>
                    </a:cubicBezTo>
                    <a:cubicBezTo>
                      <a:pt x="44" y="25"/>
                      <a:pt x="43" y="26"/>
                      <a:pt x="40" y="26"/>
                    </a:cubicBezTo>
                    <a:cubicBezTo>
                      <a:pt x="38" y="26"/>
                      <a:pt x="36" y="29"/>
                      <a:pt x="34" y="31"/>
                    </a:cubicBezTo>
                    <a:cubicBezTo>
                      <a:pt x="33" y="33"/>
                      <a:pt x="28" y="33"/>
                      <a:pt x="24" y="34"/>
                    </a:cubicBezTo>
                    <a:cubicBezTo>
                      <a:pt x="20" y="34"/>
                      <a:pt x="18" y="36"/>
                      <a:pt x="17" y="38"/>
                    </a:cubicBezTo>
                    <a:cubicBezTo>
                      <a:pt x="16" y="40"/>
                      <a:pt x="10" y="43"/>
                      <a:pt x="7" y="44"/>
                    </a:cubicBezTo>
                    <a:cubicBezTo>
                      <a:pt x="5" y="44"/>
                      <a:pt x="2" y="46"/>
                      <a:pt x="0" y="47"/>
                    </a:cubicBezTo>
                    <a:cubicBezTo>
                      <a:pt x="1" y="48"/>
                      <a:pt x="2" y="50"/>
                      <a:pt x="3" y="50"/>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36" name="Freeform 54">
                <a:extLst>
                  <a:ext uri="{FF2B5EF4-FFF2-40B4-BE49-F238E27FC236}">
                    <a16:creationId xmlns:a16="http://schemas.microsoft.com/office/drawing/2014/main" id="{2F01860C-E124-41C3-BC0D-C33CDE6A5493}"/>
                  </a:ext>
                </a:extLst>
              </p:cNvPr>
              <p:cNvSpPr>
                <a:spLocks/>
              </p:cNvSpPr>
              <p:nvPr/>
            </p:nvSpPr>
            <p:spPr bwMode="auto">
              <a:xfrm>
                <a:off x="10721654" y="2789664"/>
                <a:ext cx="300260" cy="162379"/>
              </a:xfrm>
              <a:custGeom>
                <a:avLst/>
                <a:gdLst>
                  <a:gd name="T0" fmla="*/ 58 w 122"/>
                  <a:gd name="T1" fmla="*/ 48 h 66"/>
                  <a:gd name="T2" fmla="*/ 72 w 122"/>
                  <a:gd name="T3" fmla="*/ 48 h 66"/>
                  <a:gd name="T4" fmla="*/ 78 w 122"/>
                  <a:gd name="T5" fmla="*/ 55 h 66"/>
                  <a:gd name="T6" fmla="*/ 81 w 122"/>
                  <a:gd name="T7" fmla="*/ 58 h 66"/>
                  <a:gd name="T8" fmla="*/ 83 w 122"/>
                  <a:gd name="T9" fmla="*/ 66 h 66"/>
                  <a:gd name="T10" fmla="*/ 87 w 122"/>
                  <a:gd name="T11" fmla="*/ 62 h 66"/>
                  <a:gd name="T12" fmla="*/ 92 w 122"/>
                  <a:gd name="T13" fmla="*/ 56 h 66"/>
                  <a:gd name="T14" fmla="*/ 98 w 122"/>
                  <a:gd name="T15" fmla="*/ 54 h 66"/>
                  <a:gd name="T16" fmla="*/ 102 w 122"/>
                  <a:gd name="T17" fmla="*/ 58 h 66"/>
                  <a:gd name="T18" fmla="*/ 111 w 122"/>
                  <a:gd name="T19" fmla="*/ 51 h 66"/>
                  <a:gd name="T20" fmla="*/ 120 w 122"/>
                  <a:gd name="T21" fmla="*/ 49 h 66"/>
                  <a:gd name="T22" fmla="*/ 122 w 122"/>
                  <a:gd name="T23" fmla="*/ 51 h 66"/>
                  <a:gd name="T24" fmla="*/ 119 w 122"/>
                  <a:gd name="T25" fmla="*/ 38 h 66"/>
                  <a:gd name="T26" fmla="*/ 110 w 122"/>
                  <a:gd name="T27" fmla="*/ 29 h 66"/>
                  <a:gd name="T28" fmla="*/ 110 w 122"/>
                  <a:gd name="T29" fmla="*/ 31 h 66"/>
                  <a:gd name="T30" fmla="*/ 115 w 122"/>
                  <a:gd name="T31" fmla="*/ 37 h 66"/>
                  <a:gd name="T32" fmla="*/ 113 w 122"/>
                  <a:gd name="T33" fmla="*/ 45 h 66"/>
                  <a:gd name="T34" fmla="*/ 100 w 122"/>
                  <a:gd name="T35" fmla="*/ 41 h 66"/>
                  <a:gd name="T36" fmla="*/ 94 w 122"/>
                  <a:gd name="T37" fmla="*/ 38 h 66"/>
                  <a:gd name="T38" fmla="*/ 96 w 122"/>
                  <a:gd name="T39" fmla="*/ 35 h 66"/>
                  <a:gd name="T40" fmla="*/ 89 w 122"/>
                  <a:gd name="T41" fmla="*/ 29 h 66"/>
                  <a:gd name="T42" fmla="*/ 81 w 122"/>
                  <a:gd name="T43" fmla="*/ 29 h 66"/>
                  <a:gd name="T44" fmla="*/ 79 w 122"/>
                  <a:gd name="T45" fmla="*/ 25 h 66"/>
                  <a:gd name="T46" fmla="*/ 81 w 122"/>
                  <a:gd name="T47" fmla="*/ 18 h 66"/>
                  <a:gd name="T48" fmla="*/ 87 w 122"/>
                  <a:gd name="T49" fmla="*/ 11 h 66"/>
                  <a:gd name="T50" fmla="*/ 85 w 122"/>
                  <a:gd name="T51" fmla="*/ 9 h 66"/>
                  <a:gd name="T52" fmla="*/ 80 w 122"/>
                  <a:gd name="T53" fmla="*/ 7 h 66"/>
                  <a:gd name="T54" fmla="*/ 78 w 122"/>
                  <a:gd name="T55" fmla="*/ 3 h 66"/>
                  <a:gd name="T56" fmla="*/ 74 w 122"/>
                  <a:gd name="T57" fmla="*/ 2 h 66"/>
                  <a:gd name="T58" fmla="*/ 62 w 122"/>
                  <a:gd name="T59" fmla="*/ 13 h 66"/>
                  <a:gd name="T60" fmla="*/ 26 w 122"/>
                  <a:gd name="T61" fmla="*/ 22 h 66"/>
                  <a:gd name="T62" fmla="*/ 0 w 122"/>
                  <a:gd name="T63" fmla="*/ 59 h 66"/>
                  <a:gd name="T64" fmla="*/ 1 w 122"/>
                  <a:gd name="T65" fmla="*/ 60 h 66"/>
                  <a:gd name="T66" fmla="*/ 35 w 122"/>
                  <a:gd name="T67" fmla="*/ 53 h 66"/>
                  <a:gd name="T68" fmla="*/ 57 w 122"/>
                  <a:gd name="T69"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 h="66">
                    <a:moveTo>
                      <a:pt x="57" y="48"/>
                    </a:moveTo>
                    <a:cubicBezTo>
                      <a:pt x="57" y="48"/>
                      <a:pt x="58" y="48"/>
                      <a:pt x="58" y="48"/>
                    </a:cubicBezTo>
                    <a:cubicBezTo>
                      <a:pt x="59" y="48"/>
                      <a:pt x="66" y="45"/>
                      <a:pt x="66" y="45"/>
                    </a:cubicBezTo>
                    <a:cubicBezTo>
                      <a:pt x="67" y="45"/>
                      <a:pt x="70" y="46"/>
                      <a:pt x="72" y="48"/>
                    </a:cubicBezTo>
                    <a:cubicBezTo>
                      <a:pt x="73" y="49"/>
                      <a:pt x="75" y="54"/>
                      <a:pt x="76" y="56"/>
                    </a:cubicBezTo>
                    <a:cubicBezTo>
                      <a:pt x="77" y="56"/>
                      <a:pt x="77" y="56"/>
                      <a:pt x="78" y="55"/>
                    </a:cubicBezTo>
                    <a:cubicBezTo>
                      <a:pt x="79" y="54"/>
                      <a:pt x="81" y="53"/>
                      <a:pt x="81" y="54"/>
                    </a:cubicBezTo>
                    <a:cubicBezTo>
                      <a:pt x="81" y="55"/>
                      <a:pt x="80" y="58"/>
                      <a:pt x="81" y="58"/>
                    </a:cubicBezTo>
                    <a:cubicBezTo>
                      <a:pt x="81" y="59"/>
                      <a:pt x="81" y="62"/>
                      <a:pt x="81" y="63"/>
                    </a:cubicBezTo>
                    <a:cubicBezTo>
                      <a:pt x="82" y="63"/>
                      <a:pt x="82" y="65"/>
                      <a:pt x="83" y="66"/>
                    </a:cubicBezTo>
                    <a:cubicBezTo>
                      <a:pt x="84" y="66"/>
                      <a:pt x="84" y="64"/>
                      <a:pt x="85" y="64"/>
                    </a:cubicBezTo>
                    <a:cubicBezTo>
                      <a:pt x="86" y="63"/>
                      <a:pt x="86" y="62"/>
                      <a:pt x="87" y="62"/>
                    </a:cubicBezTo>
                    <a:cubicBezTo>
                      <a:pt x="88" y="62"/>
                      <a:pt x="89" y="61"/>
                      <a:pt x="90" y="60"/>
                    </a:cubicBezTo>
                    <a:cubicBezTo>
                      <a:pt x="90" y="59"/>
                      <a:pt x="91" y="57"/>
                      <a:pt x="92" y="56"/>
                    </a:cubicBezTo>
                    <a:cubicBezTo>
                      <a:pt x="94" y="55"/>
                      <a:pt x="96" y="51"/>
                      <a:pt x="97" y="50"/>
                    </a:cubicBezTo>
                    <a:cubicBezTo>
                      <a:pt x="98" y="50"/>
                      <a:pt x="98" y="53"/>
                      <a:pt x="98" y="54"/>
                    </a:cubicBezTo>
                    <a:cubicBezTo>
                      <a:pt x="98" y="55"/>
                      <a:pt x="99" y="57"/>
                      <a:pt x="99" y="58"/>
                    </a:cubicBezTo>
                    <a:cubicBezTo>
                      <a:pt x="99" y="59"/>
                      <a:pt x="101" y="58"/>
                      <a:pt x="102" y="58"/>
                    </a:cubicBezTo>
                    <a:cubicBezTo>
                      <a:pt x="102" y="57"/>
                      <a:pt x="105" y="56"/>
                      <a:pt x="106" y="55"/>
                    </a:cubicBezTo>
                    <a:cubicBezTo>
                      <a:pt x="106" y="55"/>
                      <a:pt x="110" y="52"/>
                      <a:pt x="111" y="51"/>
                    </a:cubicBezTo>
                    <a:cubicBezTo>
                      <a:pt x="112" y="51"/>
                      <a:pt x="114" y="50"/>
                      <a:pt x="115" y="50"/>
                    </a:cubicBezTo>
                    <a:cubicBezTo>
                      <a:pt x="115" y="49"/>
                      <a:pt x="119" y="48"/>
                      <a:pt x="120" y="49"/>
                    </a:cubicBezTo>
                    <a:cubicBezTo>
                      <a:pt x="120" y="50"/>
                      <a:pt x="121" y="55"/>
                      <a:pt x="122" y="55"/>
                    </a:cubicBezTo>
                    <a:cubicBezTo>
                      <a:pt x="122" y="54"/>
                      <a:pt x="122" y="52"/>
                      <a:pt x="122" y="51"/>
                    </a:cubicBezTo>
                    <a:cubicBezTo>
                      <a:pt x="121" y="49"/>
                      <a:pt x="122" y="45"/>
                      <a:pt x="122" y="44"/>
                    </a:cubicBezTo>
                    <a:cubicBezTo>
                      <a:pt x="122" y="43"/>
                      <a:pt x="120" y="39"/>
                      <a:pt x="119" y="38"/>
                    </a:cubicBezTo>
                    <a:cubicBezTo>
                      <a:pt x="119" y="37"/>
                      <a:pt x="117" y="33"/>
                      <a:pt x="115" y="32"/>
                    </a:cubicBezTo>
                    <a:cubicBezTo>
                      <a:pt x="114" y="31"/>
                      <a:pt x="114" y="29"/>
                      <a:pt x="110" y="29"/>
                    </a:cubicBezTo>
                    <a:cubicBezTo>
                      <a:pt x="107" y="29"/>
                      <a:pt x="107" y="32"/>
                      <a:pt x="107" y="32"/>
                    </a:cubicBezTo>
                    <a:cubicBezTo>
                      <a:pt x="108" y="32"/>
                      <a:pt x="109" y="31"/>
                      <a:pt x="110" y="31"/>
                    </a:cubicBezTo>
                    <a:cubicBezTo>
                      <a:pt x="111" y="32"/>
                      <a:pt x="112" y="33"/>
                      <a:pt x="112" y="34"/>
                    </a:cubicBezTo>
                    <a:cubicBezTo>
                      <a:pt x="113" y="36"/>
                      <a:pt x="114" y="36"/>
                      <a:pt x="115" y="37"/>
                    </a:cubicBezTo>
                    <a:cubicBezTo>
                      <a:pt x="116" y="38"/>
                      <a:pt x="117" y="40"/>
                      <a:pt x="117" y="41"/>
                    </a:cubicBezTo>
                    <a:cubicBezTo>
                      <a:pt x="117" y="42"/>
                      <a:pt x="115" y="43"/>
                      <a:pt x="113" y="45"/>
                    </a:cubicBezTo>
                    <a:cubicBezTo>
                      <a:pt x="112" y="46"/>
                      <a:pt x="103" y="46"/>
                      <a:pt x="102" y="46"/>
                    </a:cubicBezTo>
                    <a:cubicBezTo>
                      <a:pt x="102" y="45"/>
                      <a:pt x="100" y="42"/>
                      <a:pt x="100" y="41"/>
                    </a:cubicBezTo>
                    <a:cubicBezTo>
                      <a:pt x="99" y="41"/>
                      <a:pt x="98" y="40"/>
                      <a:pt x="97" y="40"/>
                    </a:cubicBezTo>
                    <a:cubicBezTo>
                      <a:pt x="96" y="39"/>
                      <a:pt x="94" y="39"/>
                      <a:pt x="94" y="38"/>
                    </a:cubicBezTo>
                    <a:cubicBezTo>
                      <a:pt x="93" y="38"/>
                      <a:pt x="94" y="37"/>
                      <a:pt x="95" y="37"/>
                    </a:cubicBezTo>
                    <a:cubicBezTo>
                      <a:pt x="95" y="37"/>
                      <a:pt x="96" y="36"/>
                      <a:pt x="96" y="35"/>
                    </a:cubicBezTo>
                    <a:cubicBezTo>
                      <a:pt x="95" y="35"/>
                      <a:pt x="94" y="34"/>
                      <a:pt x="93" y="33"/>
                    </a:cubicBezTo>
                    <a:cubicBezTo>
                      <a:pt x="92" y="32"/>
                      <a:pt x="90" y="30"/>
                      <a:pt x="89" y="29"/>
                    </a:cubicBezTo>
                    <a:cubicBezTo>
                      <a:pt x="88" y="29"/>
                      <a:pt x="85" y="28"/>
                      <a:pt x="85" y="28"/>
                    </a:cubicBezTo>
                    <a:cubicBezTo>
                      <a:pt x="84" y="28"/>
                      <a:pt x="82" y="29"/>
                      <a:pt x="81" y="29"/>
                    </a:cubicBezTo>
                    <a:cubicBezTo>
                      <a:pt x="81" y="29"/>
                      <a:pt x="79" y="28"/>
                      <a:pt x="78" y="27"/>
                    </a:cubicBezTo>
                    <a:cubicBezTo>
                      <a:pt x="77" y="26"/>
                      <a:pt x="79" y="25"/>
                      <a:pt x="79" y="25"/>
                    </a:cubicBezTo>
                    <a:cubicBezTo>
                      <a:pt x="79" y="24"/>
                      <a:pt x="79" y="22"/>
                      <a:pt x="80" y="21"/>
                    </a:cubicBezTo>
                    <a:cubicBezTo>
                      <a:pt x="80" y="20"/>
                      <a:pt x="81" y="19"/>
                      <a:pt x="81" y="18"/>
                    </a:cubicBezTo>
                    <a:cubicBezTo>
                      <a:pt x="81" y="17"/>
                      <a:pt x="82" y="15"/>
                      <a:pt x="83" y="15"/>
                    </a:cubicBezTo>
                    <a:cubicBezTo>
                      <a:pt x="84" y="14"/>
                      <a:pt x="85" y="13"/>
                      <a:pt x="87" y="11"/>
                    </a:cubicBezTo>
                    <a:cubicBezTo>
                      <a:pt x="89" y="9"/>
                      <a:pt x="87" y="8"/>
                      <a:pt x="86" y="8"/>
                    </a:cubicBezTo>
                    <a:cubicBezTo>
                      <a:pt x="86" y="9"/>
                      <a:pt x="85" y="9"/>
                      <a:pt x="85" y="9"/>
                    </a:cubicBezTo>
                    <a:cubicBezTo>
                      <a:pt x="84" y="9"/>
                      <a:pt x="83" y="9"/>
                      <a:pt x="82" y="9"/>
                    </a:cubicBezTo>
                    <a:cubicBezTo>
                      <a:pt x="82" y="8"/>
                      <a:pt x="80" y="7"/>
                      <a:pt x="80" y="7"/>
                    </a:cubicBezTo>
                    <a:cubicBezTo>
                      <a:pt x="80" y="7"/>
                      <a:pt x="80" y="6"/>
                      <a:pt x="79" y="5"/>
                    </a:cubicBezTo>
                    <a:cubicBezTo>
                      <a:pt x="79" y="4"/>
                      <a:pt x="78" y="3"/>
                      <a:pt x="78" y="3"/>
                    </a:cubicBezTo>
                    <a:cubicBezTo>
                      <a:pt x="78" y="2"/>
                      <a:pt x="78" y="1"/>
                      <a:pt x="78" y="0"/>
                    </a:cubicBezTo>
                    <a:cubicBezTo>
                      <a:pt x="77" y="0"/>
                      <a:pt x="75" y="1"/>
                      <a:pt x="74" y="2"/>
                    </a:cubicBezTo>
                    <a:cubicBezTo>
                      <a:pt x="72" y="4"/>
                      <a:pt x="67" y="9"/>
                      <a:pt x="66" y="10"/>
                    </a:cubicBezTo>
                    <a:cubicBezTo>
                      <a:pt x="65" y="11"/>
                      <a:pt x="62" y="13"/>
                      <a:pt x="62" y="13"/>
                    </a:cubicBezTo>
                    <a:cubicBezTo>
                      <a:pt x="61" y="14"/>
                      <a:pt x="43" y="18"/>
                      <a:pt x="26" y="21"/>
                    </a:cubicBezTo>
                    <a:cubicBezTo>
                      <a:pt x="26" y="22"/>
                      <a:pt x="26" y="22"/>
                      <a:pt x="26" y="22"/>
                    </a:cubicBezTo>
                    <a:cubicBezTo>
                      <a:pt x="15" y="24"/>
                      <a:pt x="4" y="27"/>
                      <a:pt x="0" y="28"/>
                    </a:cubicBezTo>
                    <a:cubicBezTo>
                      <a:pt x="0" y="59"/>
                      <a:pt x="0" y="59"/>
                      <a:pt x="0" y="59"/>
                    </a:cubicBezTo>
                    <a:cubicBezTo>
                      <a:pt x="1" y="60"/>
                      <a:pt x="1" y="60"/>
                      <a:pt x="1" y="60"/>
                    </a:cubicBezTo>
                    <a:cubicBezTo>
                      <a:pt x="1" y="60"/>
                      <a:pt x="1" y="60"/>
                      <a:pt x="1" y="60"/>
                    </a:cubicBezTo>
                    <a:cubicBezTo>
                      <a:pt x="5" y="59"/>
                      <a:pt x="12" y="58"/>
                      <a:pt x="16" y="57"/>
                    </a:cubicBezTo>
                    <a:cubicBezTo>
                      <a:pt x="21" y="56"/>
                      <a:pt x="30" y="54"/>
                      <a:pt x="35" y="53"/>
                    </a:cubicBezTo>
                    <a:cubicBezTo>
                      <a:pt x="40" y="51"/>
                      <a:pt x="45" y="50"/>
                      <a:pt x="48" y="49"/>
                    </a:cubicBezTo>
                    <a:cubicBezTo>
                      <a:pt x="51" y="48"/>
                      <a:pt x="55" y="48"/>
                      <a:pt x="57" y="48"/>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37" name="Freeform 55">
                <a:extLst>
                  <a:ext uri="{FF2B5EF4-FFF2-40B4-BE49-F238E27FC236}">
                    <a16:creationId xmlns:a16="http://schemas.microsoft.com/office/drawing/2014/main" id="{BC654EF9-3BBF-46BF-B62C-B4EF539B55FD}"/>
                  </a:ext>
                </a:extLst>
              </p:cNvPr>
              <p:cNvSpPr>
                <a:spLocks/>
              </p:cNvSpPr>
              <p:nvPr/>
            </p:nvSpPr>
            <p:spPr bwMode="auto">
              <a:xfrm>
                <a:off x="10962636" y="2937867"/>
                <a:ext cx="21907" cy="16755"/>
              </a:xfrm>
              <a:custGeom>
                <a:avLst/>
                <a:gdLst>
                  <a:gd name="T0" fmla="*/ 0 w 9"/>
                  <a:gd name="T1" fmla="*/ 7 h 7"/>
                  <a:gd name="T2" fmla="*/ 2 w 9"/>
                  <a:gd name="T3" fmla="*/ 3 h 7"/>
                  <a:gd name="T4" fmla="*/ 5 w 9"/>
                  <a:gd name="T5" fmla="*/ 0 h 7"/>
                  <a:gd name="T6" fmla="*/ 7 w 9"/>
                  <a:gd name="T7" fmla="*/ 3 h 7"/>
                  <a:gd name="T8" fmla="*/ 3 w 9"/>
                  <a:gd name="T9" fmla="*/ 6 h 7"/>
                  <a:gd name="T10" fmla="*/ 0 w 9"/>
                  <a:gd name="T11" fmla="*/ 7 h 7"/>
                </a:gdLst>
                <a:ahLst/>
                <a:cxnLst>
                  <a:cxn ang="0">
                    <a:pos x="T0" y="T1"/>
                  </a:cxn>
                  <a:cxn ang="0">
                    <a:pos x="T2" y="T3"/>
                  </a:cxn>
                  <a:cxn ang="0">
                    <a:pos x="T4" y="T5"/>
                  </a:cxn>
                  <a:cxn ang="0">
                    <a:pos x="T6" y="T7"/>
                  </a:cxn>
                  <a:cxn ang="0">
                    <a:pos x="T8" y="T9"/>
                  </a:cxn>
                  <a:cxn ang="0">
                    <a:pos x="T10" y="T11"/>
                  </a:cxn>
                </a:cxnLst>
                <a:rect l="0" t="0" r="r" b="b"/>
                <a:pathLst>
                  <a:path w="9" h="7">
                    <a:moveTo>
                      <a:pt x="0" y="7"/>
                    </a:moveTo>
                    <a:cubicBezTo>
                      <a:pt x="1" y="5"/>
                      <a:pt x="1" y="4"/>
                      <a:pt x="2" y="3"/>
                    </a:cubicBezTo>
                    <a:cubicBezTo>
                      <a:pt x="3" y="1"/>
                      <a:pt x="3" y="0"/>
                      <a:pt x="5" y="0"/>
                    </a:cubicBezTo>
                    <a:cubicBezTo>
                      <a:pt x="7" y="0"/>
                      <a:pt x="9" y="2"/>
                      <a:pt x="7" y="3"/>
                    </a:cubicBezTo>
                    <a:cubicBezTo>
                      <a:pt x="6" y="4"/>
                      <a:pt x="5" y="5"/>
                      <a:pt x="3" y="6"/>
                    </a:cubicBezTo>
                    <a:cubicBezTo>
                      <a:pt x="1" y="7"/>
                      <a:pt x="0" y="7"/>
                      <a:pt x="0" y="7"/>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38" name="Freeform 56">
                <a:extLst>
                  <a:ext uri="{FF2B5EF4-FFF2-40B4-BE49-F238E27FC236}">
                    <a16:creationId xmlns:a16="http://schemas.microsoft.com/office/drawing/2014/main" id="{7BC271BA-E697-48E0-AE6D-99A906F270AE}"/>
                  </a:ext>
                </a:extLst>
              </p:cNvPr>
              <p:cNvSpPr>
                <a:spLocks/>
              </p:cNvSpPr>
              <p:nvPr/>
            </p:nvSpPr>
            <p:spPr bwMode="auto">
              <a:xfrm>
                <a:off x="11016760" y="2932713"/>
                <a:ext cx="11598" cy="16755"/>
              </a:xfrm>
              <a:custGeom>
                <a:avLst/>
                <a:gdLst>
                  <a:gd name="T0" fmla="*/ 2 w 5"/>
                  <a:gd name="T1" fmla="*/ 7 h 7"/>
                  <a:gd name="T2" fmla="*/ 1 w 5"/>
                  <a:gd name="T3" fmla="*/ 5 h 7"/>
                  <a:gd name="T4" fmla="*/ 3 w 5"/>
                  <a:gd name="T5" fmla="*/ 1 h 7"/>
                  <a:gd name="T6" fmla="*/ 5 w 5"/>
                  <a:gd name="T7" fmla="*/ 3 h 7"/>
                  <a:gd name="T8" fmla="*/ 4 w 5"/>
                  <a:gd name="T9" fmla="*/ 6 h 7"/>
                  <a:gd name="T10" fmla="*/ 2 w 5"/>
                  <a:gd name="T11" fmla="*/ 7 h 7"/>
                </a:gdLst>
                <a:ahLst/>
                <a:cxnLst>
                  <a:cxn ang="0">
                    <a:pos x="T0" y="T1"/>
                  </a:cxn>
                  <a:cxn ang="0">
                    <a:pos x="T2" y="T3"/>
                  </a:cxn>
                  <a:cxn ang="0">
                    <a:pos x="T4" y="T5"/>
                  </a:cxn>
                  <a:cxn ang="0">
                    <a:pos x="T6" y="T7"/>
                  </a:cxn>
                  <a:cxn ang="0">
                    <a:pos x="T8" y="T9"/>
                  </a:cxn>
                  <a:cxn ang="0">
                    <a:pos x="T10" y="T11"/>
                  </a:cxn>
                </a:cxnLst>
                <a:rect l="0" t="0" r="r" b="b"/>
                <a:pathLst>
                  <a:path w="5" h="7">
                    <a:moveTo>
                      <a:pt x="2" y="7"/>
                    </a:moveTo>
                    <a:cubicBezTo>
                      <a:pt x="0" y="6"/>
                      <a:pt x="0" y="6"/>
                      <a:pt x="1" y="5"/>
                    </a:cubicBezTo>
                    <a:cubicBezTo>
                      <a:pt x="3" y="3"/>
                      <a:pt x="3" y="2"/>
                      <a:pt x="3" y="1"/>
                    </a:cubicBezTo>
                    <a:cubicBezTo>
                      <a:pt x="3" y="0"/>
                      <a:pt x="4" y="2"/>
                      <a:pt x="5" y="3"/>
                    </a:cubicBezTo>
                    <a:cubicBezTo>
                      <a:pt x="5" y="4"/>
                      <a:pt x="5" y="6"/>
                      <a:pt x="4" y="6"/>
                    </a:cubicBezTo>
                    <a:cubicBezTo>
                      <a:pt x="2" y="7"/>
                      <a:pt x="2" y="7"/>
                      <a:pt x="2" y="7"/>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39" name="Freeform 57">
                <a:extLst>
                  <a:ext uri="{FF2B5EF4-FFF2-40B4-BE49-F238E27FC236}">
                    <a16:creationId xmlns:a16="http://schemas.microsoft.com/office/drawing/2014/main" id="{A0FA410B-945F-4E13-ACF5-675EF10AF589}"/>
                  </a:ext>
                </a:extLst>
              </p:cNvPr>
              <p:cNvSpPr>
                <a:spLocks/>
              </p:cNvSpPr>
              <p:nvPr/>
            </p:nvSpPr>
            <p:spPr bwMode="auto">
              <a:xfrm>
                <a:off x="10284795" y="3238140"/>
                <a:ext cx="405931" cy="291252"/>
              </a:xfrm>
              <a:custGeom>
                <a:avLst/>
                <a:gdLst>
                  <a:gd name="T0" fmla="*/ 0 w 165"/>
                  <a:gd name="T1" fmla="*/ 27 h 118"/>
                  <a:gd name="T2" fmla="*/ 13 w 165"/>
                  <a:gd name="T3" fmla="*/ 40 h 118"/>
                  <a:gd name="T4" fmla="*/ 22 w 165"/>
                  <a:gd name="T5" fmla="*/ 35 h 118"/>
                  <a:gd name="T6" fmla="*/ 28 w 165"/>
                  <a:gd name="T7" fmla="*/ 31 h 118"/>
                  <a:gd name="T8" fmla="*/ 39 w 165"/>
                  <a:gd name="T9" fmla="*/ 24 h 118"/>
                  <a:gd name="T10" fmla="*/ 49 w 165"/>
                  <a:gd name="T11" fmla="*/ 21 h 118"/>
                  <a:gd name="T12" fmla="*/ 60 w 165"/>
                  <a:gd name="T13" fmla="*/ 28 h 118"/>
                  <a:gd name="T14" fmla="*/ 72 w 165"/>
                  <a:gd name="T15" fmla="*/ 35 h 118"/>
                  <a:gd name="T16" fmla="*/ 83 w 165"/>
                  <a:gd name="T17" fmla="*/ 44 h 118"/>
                  <a:gd name="T18" fmla="*/ 93 w 165"/>
                  <a:gd name="T19" fmla="*/ 56 h 118"/>
                  <a:gd name="T20" fmla="*/ 92 w 165"/>
                  <a:gd name="T21" fmla="*/ 57 h 118"/>
                  <a:gd name="T22" fmla="*/ 89 w 165"/>
                  <a:gd name="T23" fmla="*/ 64 h 118"/>
                  <a:gd name="T24" fmla="*/ 95 w 165"/>
                  <a:gd name="T25" fmla="*/ 69 h 118"/>
                  <a:gd name="T26" fmla="*/ 106 w 165"/>
                  <a:gd name="T27" fmla="*/ 73 h 118"/>
                  <a:gd name="T28" fmla="*/ 115 w 165"/>
                  <a:gd name="T29" fmla="*/ 77 h 118"/>
                  <a:gd name="T30" fmla="*/ 126 w 165"/>
                  <a:gd name="T31" fmla="*/ 82 h 118"/>
                  <a:gd name="T32" fmla="*/ 118 w 165"/>
                  <a:gd name="T33" fmla="*/ 71 h 118"/>
                  <a:gd name="T34" fmla="*/ 106 w 165"/>
                  <a:gd name="T35" fmla="*/ 57 h 118"/>
                  <a:gd name="T36" fmla="*/ 116 w 165"/>
                  <a:gd name="T37" fmla="*/ 68 h 118"/>
                  <a:gd name="T38" fmla="*/ 114 w 165"/>
                  <a:gd name="T39" fmla="*/ 61 h 118"/>
                  <a:gd name="T40" fmla="*/ 111 w 165"/>
                  <a:gd name="T41" fmla="*/ 48 h 118"/>
                  <a:gd name="T42" fmla="*/ 111 w 165"/>
                  <a:gd name="T43" fmla="*/ 34 h 118"/>
                  <a:gd name="T44" fmla="*/ 110 w 165"/>
                  <a:gd name="T45" fmla="*/ 24 h 118"/>
                  <a:gd name="T46" fmla="*/ 114 w 165"/>
                  <a:gd name="T47" fmla="*/ 17 h 118"/>
                  <a:gd name="T48" fmla="*/ 119 w 165"/>
                  <a:gd name="T49" fmla="*/ 14 h 118"/>
                  <a:gd name="T50" fmla="*/ 125 w 165"/>
                  <a:gd name="T51" fmla="*/ 12 h 118"/>
                  <a:gd name="T52" fmla="*/ 123 w 165"/>
                  <a:gd name="T53" fmla="*/ 19 h 118"/>
                  <a:gd name="T54" fmla="*/ 116 w 165"/>
                  <a:gd name="T55" fmla="*/ 30 h 118"/>
                  <a:gd name="T56" fmla="*/ 118 w 165"/>
                  <a:gd name="T57" fmla="*/ 37 h 118"/>
                  <a:gd name="T58" fmla="*/ 116 w 165"/>
                  <a:gd name="T59" fmla="*/ 42 h 118"/>
                  <a:gd name="T60" fmla="*/ 122 w 165"/>
                  <a:gd name="T61" fmla="*/ 44 h 118"/>
                  <a:gd name="T62" fmla="*/ 122 w 165"/>
                  <a:gd name="T63" fmla="*/ 48 h 118"/>
                  <a:gd name="T64" fmla="*/ 122 w 165"/>
                  <a:gd name="T65" fmla="*/ 54 h 118"/>
                  <a:gd name="T66" fmla="*/ 126 w 165"/>
                  <a:gd name="T67" fmla="*/ 66 h 118"/>
                  <a:gd name="T68" fmla="*/ 134 w 165"/>
                  <a:gd name="T69" fmla="*/ 67 h 118"/>
                  <a:gd name="T70" fmla="*/ 138 w 165"/>
                  <a:gd name="T71" fmla="*/ 71 h 118"/>
                  <a:gd name="T72" fmla="*/ 150 w 165"/>
                  <a:gd name="T73" fmla="*/ 80 h 118"/>
                  <a:gd name="T74" fmla="*/ 147 w 165"/>
                  <a:gd name="T75" fmla="*/ 91 h 118"/>
                  <a:gd name="T76" fmla="*/ 143 w 165"/>
                  <a:gd name="T77" fmla="*/ 115 h 118"/>
                  <a:gd name="T78" fmla="*/ 149 w 165"/>
                  <a:gd name="T79" fmla="*/ 104 h 118"/>
                  <a:gd name="T80" fmla="*/ 155 w 165"/>
                  <a:gd name="T81" fmla="*/ 87 h 118"/>
                  <a:gd name="T82" fmla="*/ 161 w 165"/>
                  <a:gd name="T83" fmla="*/ 67 h 118"/>
                  <a:gd name="T84" fmla="*/ 164 w 165"/>
                  <a:gd name="T85" fmla="*/ 54 h 118"/>
                  <a:gd name="T86" fmla="*/ 127 w 165"/>
                  <a:gd name="T8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5" h="118">
                    <a:moveTo>
                      <a:pt x="127" y="1"/>
                    </a:moveTo>
                    <a:cubicBezTo>
                      <a:pt x="127" y="0"/>
                      <a:pt x="127" y="0"/>
                      <a:pt x="127" y="0"/>
                    </a:cubicBezTo>
                    <a:cubicBezTo>
                      <a:pt x="84" y="10"/>
                      <a:pt x="33" y="20"/>
                      <a:pt x="0" y="27"/>
                    </a:cubicBezTo>
                    <a:cubicBezTo>
                      <a:pt x="4" y="50"/>
                      <a:pt x="4" y="50"/>
                      <a:pt x="4" y="50"/>
                    </a:cubicBezTo>
                    <a:cubicBezTo>
                      <a:pt x="4" y="50"/>
                      <a:pt x="7" y="47"/>
                      <a:pt x="9" y="45"/>
                    </a:cubicBezTo>
                    <a:cubicBezTo>
                      <a:pt x="11" y="43"/>
                      <a:pt x="11" y="41"/>
                      <a:pt x="13" y="40"/>
                    </a:cubicBezTo>
                    <a:cubicBezTo>
                      <a:pt x="14" y="39"/>
                      <a:pt x="15" y="37"/>
                      <a:pt x="16" y="36"/>
                    </a:cubicBezTo>
                    <a:cubicBezTo>
                      <a:pt x="16" y="35"/>
                      <a:pt x="19" y="35"/>
                      <a:pt x="19" y="35"/>
                    </a:cubicBezTo>
                    <a:cubicBezTo>
                      <a:pt x="22" y="35"/>
                      <a:pt x="22" y="35"/>
                      <a:pt x="22" y="35"/>
                    </a:cubicBezTo>
                    <a:cubicBezTo>
                      <a:pt x="22" y="35"/>
                      <a:pt x="23" y="31"/>
                      <a:pt x="24" y="30"/>
                    </a:cubicBezTo>
                    <a:cubicBezTo>
                      <a:pt x="24" y="30"/>
                      <a:pt x="25" y="27"/>
                      <a:pt x="25" y="27"/>
                    </a:cubicBezTo>
                    <a:cubicBezTo>
                      <a:pt x="25" y="27"/>
                      <a:pt x="28" y="30"/>
                      <a:pt x="28" y="31"/>
                    </a:cubicBezTo>
                    <a:cubicBezTo>
                      <a:pt x="29" y="31"/>
                      <a:pt x="32" y="31"/>
                      <a:pt x="34" y="30"/>
                    </a:cubicBezTo>
                    <a:cubicBezTo>
                      <a:pt x="36" y="29"/>
                      <a:pt x="37" y="27"/>
                      <a:pt x="37" y="27"/>
                    </a:cubicBezTo>
                    <a:cubicBezTo>
                      <a:pt x="39" y="24"/>
                      <a:pt x="39" y="24"/>
                      <a:pt x="39" y="24"/>
                    </a:cubicBezTo>
                    <a:cubicBezTo>
                      <a:pt x="41" y="24"/>
                      <a:pt x="41" y="24"/>
                      <a:pt x="41" y="24"/>
                    </a:cubicBezTo>
                    <a:cubicBezTo>
                      <a:pt x="43" y="20"/>
                      <a:pt x="43" y="20"/>
                      <a:pt x="43" y="20"/>
                    </a:cubicBezTo>
                    <a:cubicBezTo>
                      <a:pt x="43" y="20"/>
                      <a:pt x="48" y="20"/>
                      <a:pt x="49" y="21"/>
                    </a:cubicBezTo>
                    <a:cubicBezTo>
                      <a:pt x="50" y="22"/>
                      <a:pt x="54" y="23"/>
                      <a:pt x="54" y="23"/>
                    </a:cubicBezTo>
                    <a:cubicBezTo>
                      <a:pt x="56" y="23"/>
                      <a:pt x="56" y="23"/>
                      <a:pt x="56" y="23"/>
                    </a:cubicBezTo>
                    <a:cubicBezTo>
                      <a:pt x="56" y="23"/>
                      <a:pt x="59" y="27"/>
                      <a:pt x="60" y="28"/>
                    </a:cubicBezTo>
                    <a:cubicBezTo>
                      <a:pt x="61" y="29"/>
                      <a:pt x="63" y="31"/>
                      <a:pt x="63" y="31"/>
                    </a:cubicBezTo>
                    <a:cubicBezTo>
                      <a:pt x="63" y="31"/>
                      <a:pt x="64" y="32"/>
                      <a:pt x="65" y="34"/>
                    </a:cubicBezTo>
                    <a:cubicBezTo>
                      <a:pt x="67" y="34"/>
                      <a:pt x="72" y="35"/>
                      <a:pt x="72" y="35"/>
                    </a:cubicBezTo>
                    <a:cubicBezTo>
                      <a:pt x="72" y="35"/>
                      <a:pt x="74" y="39"/>
                      <a:pt x="74" y="40"/>
                    </a:cubicBezTo>
                    <a:cubicBezTo>
                      <a:pt x="74" y="41"/>
                      <a:pt x="76" y="44"/>
                      <a:pt x="78" y="43"/>
                    </a:cubicBezTo>
                    <a:cubicBezTo>
                      <a:pt x="79" y="43"/>
                      <a:pt x="81" y="43"/>
                      <a:pt x="83" y="44"/>
                    </a:cubicBezTo>
                    <a:cubicBezTo>
                      <a:pt x="84" y="44"/>
                      <a:pt x="85" y="45"/>
                      <a:pt x="87" y="46"/>
                    </a:cubicBezTo>
                    <a:cubicBezTo>
                      <a:pt x="89" y="48"/>
                      <a:pt x="91" y="48"/>
                      <a:pt x="91" y="49"/>
                    </a:cubicBezTo>
                    <a:cubicBezTo>
                      <a:pt x="92" y="50"/>
                      <a:pt x="93" y="54"/>
                      <a:pt x="93" y="56"/>
                    </a:cubicBezTo>
                    <a:cubicBezTo>
                      <a:pt x="93" y="56"/>
                      <a:pt x="93" y="56"/>
                      <a:pt x="93" y="56"/>
                    </a:cubicBezTo>
                    <a:cubicBezTo>
                      <a:pt x="93" y="56"/>
                      <a:pt x="93" y="56"/>
                      <a:pt x="93" y="56"/>
                    </a:cubicBezTo>
                    <a:cubicBezTo>
                      <a:pt x="92" y="57"/>
                      <a:pt x="92" y="57"/>
                      <a:pt x="92" y="57"/>
                    </a:cubicBezTo>
                    <a:cubicBezTo>
                      <a:pt x="92" y="57"/>
                      <a:pt x="92" y="57"/>
                      <a:pt x="93" y="56"/>
                    </a:cubicBezTo>
                    <a:cubicBezTo>
                      <a:pt x="92" y="57"/>
                      <a:pt x="91" y="58"/>
                      <a:pt x="91" y="60"/>
                    </a:cubicBezTo>
                    <a:cubicBezTo>
                      <a:pt x="91" y="61"/>
                      <a:pt x="89" y="63"/>
                      <a:pt x="89" y="64"/>
                    </a:cubicBezTo>
                    <a:cubicBezTo>
                      <a:pt x="89" y="65"/>
                      <a:pt x="88" y="69"/>
                      <a:pt x="88" y="69"/>
                    </a:cubicBezTo>
                    <a:cubicBezTo>
                      <a:pt x="88" y="70"/>
                      <a:pt x="91" y="71"/>
                      <a:pt x="92" y="72"/>
                    </a:cubicBezTo>
                    <a:cubicBezTo>
                      <a:pt x="93" y="72"/>
                      <a:pt x="94" y="69"/>
                      <a:pt x="95" y="69"/>
                    </a:cubicBezTo>
                    <a:cubicBezTo>
                      <a:pt x="96" y="68"/>
                      <a:pt x="97" y="71"/>
                      <a:pt x="98" y="71"/>
                    </a:cubicBezTo>
                    <a:cubicBezTo>
                      <a:pt x="99" y="72"/>
                      <a:pt x="100" y="74"/>
                      <a:pt x="101" y="74"/>
                    </a:cubicBezTo>
                    <a:cubicBezTo>
                      <a:pt x="103" y="74"/>
                      <a:pt x="106" y="73"/>
                      <a:pt x="106" y="73"/>
                    </a:cubicBezTo>
                    <a:cubicBezTo>
                      <a:pt x="106" y="73"/>
                      <a:pt x="106" y="74"/>
                      <a:pt x="107" y="75"/>
                    </a:cubicBezTo>
                    <a:cubicBezTo>
                      <a:pt x="108" y="76"/>
                      <a:pt x="110" y="76"/>
                      <a:pt x="110" y="76"/>
                    </a:cubicBezTo>
                    <a:cubicBezTo>
                      <a:pt x="111" y="75"/>
                      <a:pt x="114" y="76"/>
                      <a:pt x="115" y="77"/>
                    </a:cubicBezTo>
                    <a:cubicBezTo>
                      <a:pt x="116" y="77"/>
                      <a:pt x="118" y="78"/>
                      <a:pt x="119" y="78"/>
                    </a:cubicBezTo>
                    <a:cubicBezTo>
                      <a:pt x="120" y="78"/>
                      <a:pt x="121" y="79"/>
                      <a:pt x="122" y="80"/>
                    </a:cubicBezTo>
                    <a:cubicBezTo>
                      <a:pt x="123" y="80"/>
                      <a:pt x="125" y="82"/>
                      <a:pt x="126" y="82"/>
                    </a:cubicBezTo>
                    <a:cubicBezTo>
                      <a:pt x="127" y="82"/>
                      <a:pt x="126" y="79"/>
                      <a:pt x="125" y="78"/>
                    </a:cubicBezTo>
                    <a:cubicBezTo>
                      <a:pt x="125" y="78"/>
                      <a:pt x="123" y="75"/>
                      <a:pt x="122" y="74"/>
                    </a:cubicBezTo>
                    <a:cubicBezTo>
                      <a:pt x="121" y="73"/>
                      <a:pt x="119" y="72"/>
                      <a:pt x="118" y="71"/>
                    </a:cubicBezTo>
                    <a:cubicBezTo>
                      <a:pt x="116" y="70"/>
                      <a:pt x="114" y="69"/>
                      <a:pt x="112" y="68"/>
                    </a:cubicBezTo>
                    <a:cubicBezTo>
                      <a:pt x="111" y="67"/>
                      <a:pt x="109" y="64"/>
                      <a:pt x="107" y="62"/>
                    </a:cubicBezTo>
                    <a:cubicBezTo>
                      <a:pt x="106" y="60"/>
                      <a:pt x="106" y="57"/>
                      <a:pt x="106" y="57"/>
                    </a:cubicBezTo>
                    <a:cubicBezTo>
                      <a:pt x="107" y="57"/>
                      <a:pt x="108" y="59"/>
                      <a:pt x="108" y="59"/>
                    </a:cubicBezTo>
                    <a:cubicBezTo>
                      <a:pt x="108" y="60"/>
                      <a:pt x="111" y="64"/>
                      <a:pt x="112" y="64"/>
                    </a:cubicBezTo>
                    <a:cubicBezTo>
                      <a:pt x="112" y="65"/>
                      <a:pt x="115" y="68"/>
                      <a:pt x="116" y="68"/>
                    </a:cubicBezTo>
                    <a:cubicBezTo>
                      <a:pt x="117" y="69"/>
                      <a:pt x="120" y="68"/>
                      <a:pt x="120" y="68"/>
                    </a:cubicBezTo>
                    <a:cubicBezTo>
                      <a:pt x="121" y="68"/>
                      <a:pt x="119" y="65"/>
                      <a:pt x="118" y="65"/>
                    </a:cubicBezTo>
                    <a:cubicBezTo>
                      <a:pt x="117" y="65"/>
                      <a:pt x="114" y="62"/>
                      <a:pt x="114" y="61"/>
                    </a:cubicBezTo>
                    <a:cubicBezTo>
                      <a:pt x="113" y="60"/>
                      <a:pt x="112" y="57"/>
                      <a:pt x="112" y="56"/>
                    </a:cubicBezTo>
                    <a:cubicBezTo>
                      <a:pt x="112" y="56"/>
                      <a:pt x="112" y="54"/>
                      <a:pt x="111" y="52"/>
                    </a:cubicBezTo>
                    <a:cubicBezTo>
                      <a:pt x="110" y="50"/>
                      <a:pt x="111" y="49"/>
                      <a:pt x="111" y="48"/>
                    </a:cubicBezTo>
                    <a:cubicBezTo>
                      <a:pt x="110" y="47"/>
                      <a:pt x="110" y="42"/>
                      <a:pt x="110" y="41"/>
                    </a:cubicBezTo>
                    <a:cubicBezTo>
                      <a:pt x="110" y="40"/>
                      <a:pt x="112" y="38"/>
                      <a:pt x="113" y="37"/>
                    </a:cubicBezTo>
                    <a:cubicBezTo>
                      <a:pt x="113" y="36"/>
                      <a:pt x="111" y="35"/>
                      <a:pt x="111" y="34"/>
                    </a:cubicBezTo>
                    <a:cubicBezTo>
                      <a:pt x="110" y="33"/>
                      <a:pt x="107" y="31"/>
                      <a:pt x="105" y="31"/>
                    </a:cubicBezTo>
                    <a:cubicBezTo>
                      <a:pt x="104" y="30"/>
                      <a:pt x="106" y="28"/>
                      <a:pt x="108" y="28"/>
                    </a:cubicBezTo>
                    <a:cubicBezTo>
                      <a:pt x="110" y="28"/>
                      <a:pt x="110" y="25"/>
                      <a:pt x="110" y="24"/>
                    </a:cubicBezTo>
                    <a:cubicBezTo>
                      <a:pt x="110" y="24"/>
                      <a:pt x="110" y="22"/>
                      <a:pt x="111" y="21"/>
                    </a:cubicBezTo>
                    <a:cubicBezTo>
                      <a:pt x="112" y="20"/>
                      <a:pt x="113" y="23"/>
                      <a:pt x="113" y="22"/>
                    </a:cubicBezTo>
                    <a:cubicBezTo>
                      <a:pt x="114" y="22"/>
                      <a:pt x="114" y="17"/>
                      <a:pt x="114" y="17"/>
                    </a:cubicBezTo>
                    <a:cubicBezTo>
                      <a:pt x="114" y="17"/>
                      <a:pt x="115" y="19"/>
                      <a:pt x="116" y="19"/>
                    </a:cubicBezTo>
                    <a:cubicBezTo>
                      <a:pt x="117" y="19"/>
                      <a:pt x="118" y="18"/>
                      <a:pt x="119" y="17"/>
                    </a:cubicBezTo>
                    <a:cubicBezTo>
                      <a:pt x="119" y="16"/>
                      <a:pt x="120" y="14"/>
                      <a:pt x="119" y="14"/>
                    </a:cubicBezTo>
                    <a:cubicBezTo>
                      <a:pt x="119" y="13"/>
                      <a:pt x="117" y="12"/>
                      <a:pt x="118" y="12"/>
                    </a:cubicBezTo>
                    <a:cubicBezTo>
                      <a:pt x="118" y="11"/>
                      <a:pt x="120" y="11"/>
                      <a:pt x="122" y="11"/>
                    </a:cubicBezTo>
                    <a:cubicBezTo>
                      <a:pt x="123" y="11"/>
                      <a:pt x="124" y="11"/>
                      <a:pt x="125" y="12"/>
                    </a:cubicBezTo>
                    <a:cubicBezTo>
                      <a:pt x="125" y="13"/>
                      <a:pt x="124" y="14"/>
                      <a:pt x="124" y="15"/>
                    </a:cubicBezTo>
                    <a:cubicBezTo>
                      <a:pt x="123" y="16"/>
                      <a:pt x="124" y="17"/>
                      <a:pt x="125" y="17"/>
                    </a:cubicBezTo>
                    <a:cubicBezTo>
                      <a:pt x="126" y="17"/>
                      <a:pt x="124" y="19"/>
                      <a:pt x="123" y="19"/>
                    </a:cubicBezTo>
                    <a:cubicBezTo>
                      <a:pt x="122" y="19"/>
                      <a:pt x="121" y="19"/>
                      <a:pt x="120" y="20"/>
                    </a:cubicBezTo>
                    <a:cubicBezTo>
                      <a:pt x="118" y="22"/>
                      <a:pt x="116" y="24"/>
                      <a:pt x="117" y="25"/>
                    </a:cubicBezTo>
                    <a:cubicBezTo>
                      <a:pt x="117" y="26"/>
                      <a:pt x="116" y="28"/>
                      <a:pt x="116" y="30"/>
                    </a:cubicBezTo>
                    <a:cubicBezTo>
                      <a:pt x="116" y="32"/>
                      <a:pt x="117" y="33"/>
                      <a:pt x="119" y="33"/>
                    </a:cubicBezTo>
                    <a:cubicBezTo>
                      <a:pt x="121" y="33"/>
                      <a:pt x="121" y="34"/>
                      <a:pt x="121" y="35"/>
                    </a:cubicBezTo>
                    <a:cubicBezTo>
                      <a:pt x="120" y="36"/>
                      <a:pt x="118" y="37"/>
                      <a:pt x="118" y="37"/>
                    </a:cubicBezTo>
                    <a:cubicBezTo>
                      <a:pt x="117" y="38"/>
                      <a:pt x="115" y="38"/>
                      <a:pt x="115" y="40"/>
                    </a:cubicBezTo>
                    <a:cubicBezTo>
                      <a:pt x="115" y="41"/>
                      <a:pt x="113" y="45"/>
                      <a:pt x="113" y="45"/>
                    </a:cubicBezTo>
                    <a:cubicBezTo>
                      <a:pt x="113" y="45"/>
                      <a:pt x="116" y="43"/>
                      <a:pt x="116" y="42"/>
                    </a:cubicBezTo>
                    <a:cubicBezTo>
                      <a:pt x="117" y="41"/>
                      <a:pt x="119" y="40"/>
                      <a:pt x="120" y="40"/>
                    </a:cubicBezTo>
                    <a:cubicBezTo>
                      <a:pt x="121" y="40"/>
                      <a:pt x="122" y="41"/>
                      <a:pt x="123" y="42"/>
                    </a:cubicBezTo>
                    <a:cubicBezTo>
                      <a:pt x="124" y="43"/>
                      <a:pt x="123" y="43"/>
                      <a:pt x="122" y="44"/>
                    </a:cubicBezTo>
                    <a:cubicBezTo>
                      <a:pt x="120" y="45"/>
                      <a:pt x="118" y="46"/>
                      <a:pt x="117" y="48"/>
                    </a:cubicBezTo>
                    <a:cubicBezTo>
                      <a:pt x="117" y="50"/>
                      <a:pt x="117" y="51"/>
                      <a:pt x="118" y="50"/>
                    </a:cubicBezTo>
                    <a:cubicBezTo>
                      <a:pt x="119" y="49"/>
                      <a:pt x="121" y="49"/>
                      <a:pt x="122" y="48"/>
                    </a:cubicBezTo>
                    <a:cubicBezTo>
                      <a:pt x="124" y="47"/>
                      <a:pt x="124" y="50"/>
                      <a:pt x="125" y="51"/>
                    </a:cubicBezTo>
                    <a:cubicBezTo>
                      <a:pt x="126" y="51"/>
                      <a:pt x="128" y="54"/>
                      <a:pt x="127" y="55"/>
                    </a:cubicBezTo>
                    <a:cubicBezTo>
                      <a:pt x="127" y="55"/>
                      <a:pt x="124" y="53"/>
                      <a:pt x="122" y="54"/>
                    </a:cubicBezTo>
                    <a:cubicBezTo>
                      <a:pt x="121" y="55"/>
                      <a:pt x="122" y="57"/>
                      <a:pt x="123" y="58"/>
                    </a:cubicBezTo>
                    <a:cubicBezTo>
                      <a:pt x="123" y="59"/>
                      <a:pt x="122" y="60"/>
                      <a:pt x="122" y="62"/>
                    </a:cubicBezTo>
                    <a:cubicBezTo>
                      <a:pt x="122" y="64"/>
                      <a:pt x="125" y="65"/>
                      <a:pt x="126" y="66"/>
                    </a:cubicBezTo>
                    <a:cubicBezTo>
                      <a:pt x="126" y="66"/>
                      <a:pt x="130" y="68"/>
                      <a:pt x="131" y="68"/>
                    </a:cubicBezTo>
                    <a:cubicBezTo>
                      <a:pt x="132" y="68"/>
                      <a:pt x="133" y="66"/>
                      <a:pt x="133" y="66"/>
                    </a:cubicBezTo>
                    <a:cubicBezTo>
                      <a:pt x="133" y="66"/>
                      <a:pt x="133" y="67"/>
                      <a:pt x="134" y="67"/>
                    </a:cubicBezTo>
                    <a:cubicBezTo>
                      <a:pt x="135" y="68"/>
                      <a:pt x="137" y="64"/>
                      <a:pt x="137" y="64"/>
                    </a:cubicBezTo>
                    <a:cubicBezTo>
                      <a:pt x="137" y="64"/>
                      <a:pt x="137" y="66"/>
                      <a:pt x="138" y="67"/>
                    </a:cubicBezTo>
                    <a:cubicBezTo>
                      <a:pt x="139" y="68"/>
                      <a:pt x="138" y="70"/>
                      <a:pt x="138" y="71"/>
                    </a:cubicBezTo>
                    <a:cubicBezTo>
                      <a:pt x="138" y="71"/>
                      <a:pt x="139" y="74"/>
                      <a:pt x="141" y="74"/>
                    </a:cubicBezTo>
                    <a:cubicBezTo>
                      <a:pt x="143" y="74"/>
                      <a:pt x="145" y="77"/>
                      <a:pt x="146" y="79"/>
                    </a:cubicBezTo>
                    <a:cubicBezTo>
                      <a:pt x="147" y="80"/>
                      <a:pt x="150" y="80"/>
                      <a:pt x="150" y="80"/>
                    </a:cubicBezTo>
                    <a:cubicBezTo>
                      <a:pt x="150" y="80"/>
                      <a:pt x="148" y="83"/>
                      <a:pt x="149" y="84"/>
                    </a:cubicBezTo>
                    <a:cubicBezTo>
                      <a:pt x="150" y="84"/>
                      <a:pt x="149" y="87"/>
                      <a:pt x="148" y="87"/>
                    </a:cubicBezTo>
                    <a:cubicBezTo>
                      <a:pt x="147" y="88"/>
                      <a:pt x="147" y="89"/>
                      <a:pt x="147" y="91"/>
                    </a:cubicBezTo>
                    <a:cubicBezTo>
                      <a:pt x="147" y="94"/>
                      <a:pt x="144" y="97"/>
                      <a:pt x="144" y="99"/>
                    </a:cubicBezTo>
                    <a:cubicBezTo>
                      <a:pt x="143" y="101"/>
                      <a:pt x="144" y="107"/>
                      <a:pt x="143" y="109"/>
                    </a:cubicBezTo>
                    <a:cubicBezTo>
                      <a:pt x="143" y="111"/>
                      <a:pt x="143" y="114"/>
                      <a:pt x="143" y="115"/>
                    </a:cubicBezTo>
                    <a:cubicBezTo>
                      <a:pt x="144" y="116"/>
                      <a:pt x="145" y="118"/>
                      <a:pt x="147" y="118"/>
                    </a:cubicBezTo>
                    <a:cubicBezTo>
                      <a:pt x="150" y="117"/>
                      <a:pt x="148" y="113"/>
                      <a:pt x="148" y="110"/>
                    </a:cubicBezTo>
                    <a:cubicBezTo>
                      <a:pt x="147" y="108"/>
                      <a:pt x="149" y="106"/>
                      <a:pt x="149" y="104"/>
                    </a:cubicBezTo>
                    <a:cubicBezTo>
                      <a:pt x="149" y="103"/>
                      <a:pt x="150" y="100"/>
                      <a:pt x="152" y="99"/>
                    </a:cubicBezTo>
                    <a:cubicBezTo>
                      <a:pt x="153" y="98"/>
                      <a:pt x="155" y="101"/>
                      <a:pt x="155" y="101"/>
                    </a:cubicBezTo>
                    <a:cubicBezTo>
                      <a:pt x="155" y="101"/>
                      <a:pt x="155" y="88"/>
                      <a:pt x="155" y="87"/>
                    </a:cubicBezTo>
                    <a:cubicBezTo>
                      <a:pt x="156" y="86"/>
                      <a:pt x="158" y="83"/>
                      <a:pt x="158" y="81"/>
                    </a:cubicBezTo>
                    <a:cubicBezTo>
                      <a:pt x="157" y="79"/>
                      <a:pt x="157" y="74"/>
                      <a:pt x="157" y="73"/>
                    </a:cubicBezTo>
                    <a:cubicBezTo>
                      <a:pt x="157" y="71"/>
                      <a:pt x="160" y="68"/>
                      <a:pt x="161" y="67"/>
                    </a:cubicBezTo>
                    <a:cubicBezTo>
                      <a:pt x="161" y="66"/>
                      <a:pt x="163" y="62"/>
                      <a:pt x="163" y="60"/>
                    </a:cubicBezTo>
                    <a:cubicBezTo>
                      <a:pt x="163" y="58"/>
                      <a:pt x="162" y="57"/>
                      <a:pt x="162" y="57"/>
                    </a:cubicBezTo>
                    <a:cubicBezTo>
                      <a:pt x="162" y="57"/>
                      <a:pt x="162" y="55"/>
                      <a:pt x="164" y="54"/>
                    </a:cubicBezTo>
                    <a:cubicBezTo>
                      <a:pt x="165" y="53"/>
                      <a:pt x="164" y="53"/>
                      <a:pt x="164" y="53"/>
                    </a:cubicBezTo>
                    <a:cubicBezTo>
                      <a:pt x="143" y="58"/>
                      <a:pt x="143" y="58"/>
                      <a:pt x="143" y="58"/>
                    </a:cubicBezTo>
                    <a:cubicBezTo>
                      <a:pt x="127" y="1"/>
                      <a:pt x="127" y="1"/>
                      <a:pt x="127" y="1"/>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40" name="Freeform 58">
                <a:extLst>
                  <a:ext uri="{FF2B5EF4-FFF2-40B4-BE49-F238E27FC236}">
                    <a16:creationId xmlns:a16="http://schemas.microsoft.com/office/drawing/2014/main" id="{92BDCD4E-4E79-4BDF-91D9-BD1E4D1A7F5F}"/>
                  </a:ext>
                </a:extLst>
              </p:cNvPr>
              <p:cNvSpPr>
                <a:spLocks/>
              </p:cNvSpPr>
              <p:nvPr/>
            </p:nvSpPr>
            <p:spPr bwMode="auto">
              <a:xfrm>
                <a:off x="10819593" y="2247111"/>
                <a:ext cx="327322" cy="520645"/>
              </a:xfrm>
              <a:custGeom>
                <a:avLst/>
                <a:gdLst>
                  <a:gd name="T0" fmla="*/ 127 w 133"/>
                  <a:gd name="T1" fmla="*/ 97 h 211"/>
                  <a:gd name="T2" fmla="*/ 123 w 133"/>
                  <a:gd name="T3" fmla="*/ 86 h 211"/>
                  <a:gd name="T4" fmla="*/ 115 w 133"/>
                  <a:gd name="T5" fmla="*/ 85 h 211"/>
                  <a:gd name="T6" fmla="*/ 110 w 133"/>
                  <a:gd name="T7" fmla="*/ 76 h 211"/>
                  <a:gd name="T8" fmla="*/ 100 w 133"/>
                  <a:gd name="T9" fmla="*/ 69 h 211"/>
                  <a:gd name="T10" fmla="*/ 91 w 133"/>
                  <a:gd name="T11" fmla="*/ 49 h 211"/>
                  <a:gd name="T12" fmla="*/ 60 w 133"/>
                  <a:gd name="T13" fmla="*/ 0 h 211"/>
                  <a:gd name="T14" fmla="*/ 42 w 133"/>
                  <a:gd name="T15" fmla="*/ 13 h 211"/>
                  <a:gd name="T16" fmla="*/ 32 w 133"/>
                  <a:gd name="T17" fmla="*/ 3 h 211"/>
                  <a:gd name="T18" fmla="*/ 17 w 133"/>
                  <a:gd name="T19" fmla="*/ 42 h 211"/>
                  <a:gd name="T20" fmla="*/ 16 w 133"/>
                  <a:gd name="T21" fmla="*/ 59 h 211"/>
                  <a:gd name="T22" fmla="*/ 15 w 133"/>
                  <a:gd name="T23" fmla="*/ 71 h 211"/>
                  <a:gd name="T24" fmla="*/ 18 w 133"/>
                  <a:gd name="T25" fmla="*/ 82 h 211"/>
                  <a:gd name="T26" fmla="*/ 11 w 133"/>
                  <a:gd name="T27" fmla="*/ 95 h 211"/>
                  <a:gd name="T28" fmla="*/ 7 w 133"/>
                  <a:gd name="T29" fmla="*/ 110 h 211"/>
                  <a:gd name="T30" fmla="*/ 0 w 133"/>
                  <a:gd name="T31" fmla="*/ 115 h 211"/>
                  <a:gd name="T32" fmla="*/ 25 w 133"/>
                  <a:gd name="T33" fmla="*/ 197 h 211"/>
                  <a:gd name="T34" fmla="*/ 34 w 133"/>
                  <a:gd name="T35" fmla="*/ 205 h 211"/>
                  <a:gd name="T36" fmla="*/ 39 w 133"/>
                  <a:gd name="T37" fmla="*/ 211 h 211"/>
                  <a:gd name="T38" fmla="*/ 41 w 133"/>
                  <a:gd name="T39" fmla="*/ 203 h 211"/>
                  <a:gd name="T40" fmla="*/ 46 w 133"/>
                  <a:gd name="T41" fmla="*/ 192 h 211"/>
                  <a:gd name="T42" fmla="*/ 46 w 133"/>
                  <a:gd name="T43" fmla="*/ 185 h 211"/>
                  <a:gd name="T44" fmla="*/ 46 w 133"/>
                  <a:gd name="T45" fmla="*/ 178 h 211"/>
                  <a:gd name="T46" fmla="*/ 53 w 133"/>
                  <a:gd name="T47" fmla="*/ 172 h 211"/>
                  <a:gd name="T48" fmla="*/ 58 w 133"/>
                  <a:gd name="T49" fmla="*/ 167 h 211"/>
                  <a:gd name="T50" fmla="*/ 55 w 133"/>
                  <a:gd name="T51" fmla="*/ 160 h 211"/>
                  <a:gd name="T52" fmla="*/ 57 w 133"/>
                  <a:gd name="T53" fmla="*/ 163 h 211"/>
                  <a:gd name="T54" fmla="*/ 63 w 133"/>
                  <a:gd name="T55" fmla="*/ 162 h 211"/>
                  <a:gd name="T56" fmla="*/ 67 w 133"/>
                  <a:gd name="T57" fmla="*/ 165 h 211"/>
                  <a:gd name="T58" fmla="*/ 70 w 133"/>
                  <a:gd name="T59" fmla="*/ 157 h 211"/>
                  <a:gd name="T60" fmla="*/ 78 w 133"/>
                  <a:gd name="T61" fmla="*/ 153 h 211"/>
                  <a:gd name="T62" fmla="*/ 78 w 133"/>
                  <a:gd name="T63" fmla="*/ 142 h 211"/>
                  <a:gd name="T64" fmla="*/ 79 w 133"/>
                  <a:gd name="T65" fmla="*/ 130 h 211"/>
                  <a:gd name="T66" fmla="*/ 84 w 133"/>
                  <a:gd name="T67" fmla="*/ 135 h 211"/>
                  <a:gd name="T68" fmla="*/ 92 w 133"/>
                  <a:gd name="T69" fmla="*/ 136 h 211"/>
                  <a:gd name="T70" fmla="*/ 93 w 133"/>
                  <a:gd name="T71" fmla="*/ 128 h 211"/>
                  <a:gd name="T72" fmla="*/ 99 w 133"/>
                  <a:gd name="T73" fmla="*/ 125 h 211"/>
                  <a:gd name="T74" fmla="*/ 107 w 133"/>
                  <a:gd name="T75" fmla="*/ 126 h 211"/>
                  <a:gd name="T76" fmla="*/ 110 w 133"/>
                  <a:gd name="T77" fmla="*/ 123 h 211"/>
                  <a:gd name="T78" fmla="*/ 112 w 133"/>
                  <a:gd name="T79" fmla="*/ 117 h 211"/>
                  <a:gd name="T80" fmla="*/ 118 w 133"/>
                  <a:gd name="T81" fmla="*/ 116 h 211"/>
                  <a:gd name="T82" fmla="*/ 127 w 133"/>
                  <a:gd name="T83" fmla="*/ 108 h 211"/>
                  <a:gd name="T84" fmla="*/ 132 w 133"/>
                  <a:gd name="T85" fmla="*/ 9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211">
                    <a:moveTo>
                      <a:pt x="132" y="97"/>
                    </a:moveTo>
                    <a:cubicBezTo>
                      <a:pt x="132" y="97"/>
                      <a:pt x="130" y="97"/>
                      <a:pt x="129" y="98"/>
                    </a:cubicBezTo>
                    <a:cubicBezTo>
                      <a:pt x="129" y="98"/>
                      <a:pt x="127" y="98"/>
                      <a:pt x="127" y="97"/>
                    </a:cubicBezTo>
                    <a:cubicBezTo>
                      <a:pt x="126" y="96"/>
                      <a:pt x="127" y="96"/>
                      <a:pt x="127" y="95"/>
                    </a:cubicBezTo>
                    <a:cubicBezTo>
                      <a:pt x="128" y="93"/>
                      <a:pt x="128" y="92"/>
                      <a:pt x="128" y="91"/>
                    </a:cubicBezTo>
                    <a:cubicBezTo>
                      <a:pt x="127" y="91"/>
                      <a:pt x="124" y="87"/>
                      <a:pt x="123" y="86"/>
                    </a:cubicBezTo>
                    <a:cubicBezTo>
                      <a:pt x="122" y="85"/>
                      <a:pt x="120" y="85"/>
                      <a:pt x="120" y="85"/>
                    </a:cubicBezTo>
                    <a:cubicBezTo>
                      <a:pt x="120" y="85"/>
                      <a:pt x="119" y="86"/>
                      <a:pt x="119" y="86"/>
                    </a:cubicBezTo>
                    <a:cubicBezTo>
                      <a:pt x="118" y="86"/>
                      <a:pt x="116" y="86"/>
                      <a:pt x="115" y="85"/>
                    </a:cubicBezTo>
                    <a:cubicBezTo>
                      <a:pt x="114" y="84"/>
                      <a:pt x="113" y="83"/>
                      <a:pt x="113" y="83"/>
                    </a:cubicBezTo>
                    <a:cubicBezTo>
                      <a:pt x="113" y="82"/>
                      <a:pt x="113" y="80"/>
                      <a:pt x="113" y="79"/>
                    </a:cubicBezTo>
                    <a:cubicBezTo>
                      <a:pt x="112" y="78"/>
                      <a:pt x="111" y="77"/>
                      <a:pt x="110" y="76"/>
                    </a:cubicBezTo>
                    <a:cubicBezTo>
                      <a:pt x="109" y="75"/>
                      <a:pt x="109" y="71"/>
                      <a:pt x="109" y="71"/>
                    </a:cubicBezTo>
                    <a:cubicBezTo>
                      <a:pt x="110" y="70"/>
                      <a:pt x="109" y="69"/>
                      <a:pt x="107" y="69"/>
                    </a:cubicBezTo>
                    <a:cubicBezTo>
                      <a:pt x="105" y="69"/>
                      <a:pt x="102" y="69"/>
                      <a:pt x="100" y="69"/>
                    </a:cubicBezTo>
                    <a:cubicBezTo>
                      <a:pt x="99" y="69"/>
                      <a:pt x="96" y="68"/>
                      <a:pt x="96" y="66"/>
                    </a:cubicBezTo>
                    <a:cubicBezTo>
                      <a:pt x="96" y="63"/>
                      <a:pt x="95" y="61"/>
                      <a:pt x="94" y="59"/>
                    </a:cubicBezTo>
                    <a:cubicBezTo>
                      <a:pt x="93" y="57"/>
                      <a:pt x="92" y="52"/>
                      <a:pt x="91" y="49"/>
                    </a:cubicBezTo>
                    <a:cubicBezTo>
                      <a:pt x="90" y="46"/>
                      <a:pt x="78" y="9"/>
                      <a:pt x="78" y="9"/>
                    </a:cubicBezTo>
                    <a:cubicBezTo>
                      <a:pt x="78" y="9"/>
                      <a:pt x="73" y="6"/>
                      <a:pt x="70" y="4"/>
                    </a:cubicBezTo>
                    <a:cubicBezTo>
                      <a:pt x="68" y="2"/>
                      <a:pt x="63" y="0"/>
                      <a:pt x="60" y="0"/>
                    </a:cubicBezTo>
                    <a:cubicBezTo>
                      <a:pt x="57" y="0"/>
                      <a:pt x="56" y="2"/>
                      <a:pt x="55" y="3"/>
                    </a:cubicBezTo>
                    <a:cubicBezTo>
                      <a:pt x="54" y="4"/>
                      <a:pt x="50" y="7"/>
                      <a:pt x="49" y="8"/>
                    </a:cubicBezTo>
                    <a:cubicBezTo>
                      <a:pt x="47" y="10"/>
                      <a:pt x="43" y="13"/>
                      <a:pt x="42" y="13"/>
                    </a:cubicBezTo>
                    <a:cubicBezTo>
                      <a:pt x="41" y="13"/>
                      <a:pt x="39" y="12"/>
                      <a:pt x="38" y="11"/>
                    </a:cubicBezTo>
                    <a:cubicBezTo>
                      <a:pt x="38" y="11"/>
                      <a:pt x="37" y="9"/>
                      <a:pt x="36" y="7"/>
                    </a:cubicBezTo>
                    <a:cubicBezTo>
                      <a:pt x="35" y="5"/>
                      <a:pt x="35" y="3"/>
                      <a:pt x="32" y="3"/>
                    </a:cubicBezTo>
                    <a:cubicBezTo>
                      <a:pt x="29" y="3"/>
                      <a:pt x="29" y="3"/>
                      <a:pt x="29" y="5"/>
                    </a:cubicBezTo>
                    <a:cubicBezTo>
                      <a:pt x="28" y="6"/>
                      <a:pt x="19" y="31"/>
                      <a:pt x="19" y="34"/>
                    </a:cubicBezTo>
                    <a:cubicBezTo>
                      <a:pt x="18" y="37"/>
                      <a:pt x="17" y="40"/>
                      <a:pt x="17" y="42"/>
                    </a:cubicBezTo>
                    <a:cubicBezTo>
                      <a:pt x="16" y="43"/>
                      <a:pt x="16" y="44"/>
                      <a:pt x="16" y="47"/>
                    </a:cubicBezTo>
                    <a:cubicBezTo>
                      <a:pt x="16" y="49"/>
                      <a:pt x="17" y="53"/>
                      <a:pt x="17" y="54"/>
                    </a:cubicBezTo>
                    <a:cubicBezTo>
                      <a:pt x="18" y="55"/>
                      <a:pt x="17" y="58"/>
                      <a:pt x="16" y="59"/>
                    </a:cubicBezTo>
                    <a:cubicBezTo>
                      <a:pt x="15" y="60"/>
                      <a:pt x="15" y="61"/>
                      <a:pt x="15" y="63"/>
                    </a:cubicBezTo>
                    <a:cubicBezTo>
                      <a:pt x="14" y="64"/>
                      <a:pt x="14" y="66"/>
                      <a:pt x="14" y="68"/>
                    </a:cubicBezTo>
                    <a:cubicBezTo>
                      <a:pt x="14" y="69"/>
                      <a:pt x="14" y="71"/>
                      <a:pt x="15" y="71"/>
                    </a:cubicBezTo>
                    <a:cubicBezTo>
                      <a:pt x="15" y="72"/>
                      <a:pt x="15" y="74"/>
                      <a:pt x="15" y="76"/>
                    </a:cubicBezTo>
                    <a:cubicBezTo>
                      <a:pt x="15" y="77"/>
                      <a:pt x="16" y="78"/>
                      <a:pt x="16" y="79"/>
                    </a:cubicBezTo>
                    <a:cubicBezTo>
                      <a:pt x="16" y="80"/>
                      <a:pt x="18" y="81"/>
                      <a:pt x="18" y="82"/>
                    </a:cubicBezTo>
                    <a:cubicBezTo>
                      <a:pt x="18" y="83"/>
                      <a:pt x="16" y="84"/>
                      <a:pt x="16" y="85"/>
                    </a:cubicBezTo>
                    <a:cubicBezTo>
                      <a:pt x="15" y="87"/>
                      <a:pt x="15" y="90"/>
                      <a:pt x="15" y="91"/>
                    </a:cubicBezTo>
                    <a:cubicBezTo>
                      <a:pt x="15" y="92"/>
                      <a:pt x="12" y="94"/>
                      <a:pt x="11" y="95"/>
                    </a:cubicBezTo>
                    <a:cubicBezTo>
                      <a:pt x="9" y="97"/>
                      <a:pt x="9" y="100"/>
                      <a:pt x="9" y="103"/>
                    </a:cubicBezTo>
                    <a:cubicBezTo>
                      <a:pt x="9" y="105"/>
                      <a:pt x="9" y="106"/>
                      <a:pt x="9" y="107"/>
                    </a:cubicBezTo>
                    <a:cubicBezTo>
                      <a:pt x="8" y="107"/>
                      <a:pt x="7" y="109"/>
                      <a:pt x="7" y="110"/>
                    </a:cubicBezTo>
                    <a:cubicBezTo>
                      <a:pt x="7" y="112"/>
                      <a:pt x="6" y="114"/>
                      <a:pt x="5" y="113"/>
                    </a:cubicBezTo>
                    <a:cubicBezTo>
                      <a:pt x="3" y="113"/>
                      <a:pt x="2" y="112"/>
                      <a:pt x="0" y="115"/>
                    </a:cubicBezTo>
                    <a:cubicBezTo>
                      <a:pt x="0" y="115"/>
                      <a:pt x="0" y="115"/>
                      <a:pt x="0" y="115"/>
                    </a:cubicBezTo>
                    <a:cubicBezTo>
                      <a:pt x="5" y="129"/>
                      <a:pt x="22" y="183"/>
                      <a:pt x="23" y="185"/>
                    </a:cubicBezTo>
                    <a:cubicBezTo>
                      <a:pt x="24" y="188"/>
                      <a:pt x="27" y="193"/>
                      <a:pt x="26" y="194"/>
                    </a:cubicBezTo>
                    <a:cubicBezTo>
                      <a:pt x="25" y="195"/>
                      <a:pt x="24" y="197"/>
                      <a:pt x="25" y="197"/>
                    </a:cubicBezTo>
                    <a:cubicBezTo>
                      <a:pt x="25" y="198"/>
                      <a:pt x="27" y="199"/>
                      <a:pt x="27" y="199"/>
                    </a:cubicBezTo>
                    <a:cubicBezTo>
                      <a:pt x="27" y="199"/>
                      <a:pt x="29" y="202"/>
                      <a:pt x="30" y="202"/>
                    </a:cubicBezTo>
                    <a:cubicBezTo>
                      <a:pt x="31" y="202"/>
                      <a:pt x="33" y="205"/>
                      <a:pt x="34" y="205"/>
                    </a:cubicBezTo>
                    <a:cubicBezTo>
                      <a:pt x="35" y="205"/>
                      <a:pt x="34" y="209"/>
                      <a:pt x="35" y="209"/>
                    </a:cubicBezTo>
                    <a:cubicBezTo>
                      <a:pt x="36" y="210"/>
                      <a:pt x="38" y="211"/>
                      <a:pt x="39" y="211"/>
                    </a:cubicBezTo>
                    <a:cubicBezTo>
                      <a:pt x="39" y="211"/>
                      <a:pt x="39" y="211"/>
                      <a:pt x="39" y="211"/>
                    </a:cubicBezTo>
                    <a:cubicBezTo>
                      <a:pt x="39" y="211"/>
                      <a:pt x="40" y="209"/>
                      <a:pt x="41" y="208"/>
                    </a:cubicBezTo>
                    <a:cubicBezTo>
                      <a:pt x="41" y="207"/>
                      <a:pt x="42" y="205"/>
                      <a:pt x="42" y="205"/>
                    </a:cubicBezTo>
                    <a:cubicBezTo>
                      <a:pt x="43" y="205"/>
                      <a:pt x="41" y="203"/>
                      <a:pt x="41" y="203"/>
                    </a:cubicBezTo>
                    <a:cubicBezTo>
                      <a:pt x="41" y="202"/>
                      <a:pt x="41" y="198"/>
                      <a:pt x="41" y="198"/>
                    </a:cubicBezTo>
                    <a:cubicBezTo>
                      <a:pt x="41" y="198"/>
                      <a:pt x="43" y="197"/>
                      <a:pt x="44" y="196"/>
                    </a:cubicBezTo>
                    <a:cubicBezTo>
                      <a:pt x="44" y="195"/>
                      <a:pt x="45" y="193"/>
                      <a:pt x="46" y="192"/>
                    </a:cubicBezTo>
                    <a:cubicBezTo>
                      <a:pt x="46" y="191"/>
                      <a:pt x="46" y="190"/>
                      <a:pt x="45" y="189"/>
                    </a:cubicBezTo>
                    <a:cubicBezTo>
                      <a:pt x="45" y="189"/>
                      <a:pt x="45" y="188"/>
                      <a:pt x="45" y="187"/>
                    </a:cubicBezTo>
                    <a:cubicBezTo>
                      <a:pt x="45" y="186"/>
                      <a:pt x="46" y="185"/>
                      <a:pt x="46" y="185"/>
                    </a:cubicBezTo>
                    <a:cubicBezTo>
                      <a:pt x="47" y="184"/>
                      <a:pt x="49" y="182"/>
                      <a:pt x="49" y="182"/>
                    </a:cubicBezTo>
                    <a:cubicBezTo>
                      <a:pt x="49" y="182"/>
                      <a:pt x="48" y="181"/>
                      <a:pt x="47" y="180"/>
                    </a:cubicBezTo>
                    <a:cubicBezTo>
                      <a:pt x="46" y="180"/>
                      <a:pt x="46" y="178"/>
                      <a:pt x="46" y="178"/>
                    </a:cubicBezTo>
                    <a:cubicBezTo>
                      <a:pt x="46" y="177"/>
                      <a:pt x="47" y="175"/>
                      <a:pt x="48" y="174"/>
                    </a:cubicBezTo>
                    <a:cubicBezTo>
                      <a:pt x="48" y="174"/>
                      <a:pt x="51" y="171"/>
                      <a:pt x="51" y="171"/>
                    </a:cubicBezTo>
                    <a:cubicBezTo>
                      <a:pt x="51" y="171"/>
                      <a:pt x="52" y="171"/>
                      <a:pt x="53" y="172"/>
                    </a:cubicBezTo>
                    <a:cubicBezTo>
                      <a:pt x="54" y="173"/>
                      <a:pt x="55" y="171"/>
                      <a:pt x="56" y="171"/>
                    </a:cubicBezTo>
                    <a:cubicBezTo>
                      <a:pt x="56" y="171"/>
                      <a:pt x="56" y="170"/>
                      <a:pt x="56" y="170"/>
                    </a:cubicBezTo>
                    <a:cubicBezTo>
                      <a:pt x="57" y="170"/>
                      <a:pt x="58" y="168"/>
                      <a:pt x="58" y="167"/>
                    </a:cubicBezTo>
                    <a:cubicBezTo>
                      <a:pt x="58" y="166"/>
                      <a:pt x="56" y="164"/>
                      <a:pt x="55" y="164"/>
                    </a:cubicBezTo>
                    <a:cubicBezTo>
                      <a:pt x="55" y="163"/>
                      <a:pt x="55" y="161"/>
                      <a:pt x="55" y="161"/>
                    </a:cubicBezTo>
                    <a:cubicBezTo>
                      <a:pt x="55" y="161"/>
                      <a:pt x="55" y="161"/>
                      <a:pt x="55" y="160"/>
                    </a:cubicBezTo>
                    <a:cubicBezTo>
                      <a:pt x="55" y="159"/>
                      <a:pt x="56" y="158"/>
                      <a:pt x="57" y="159"/>
                    </a:cubicBezTo>
                    <a:cubicBezTo>
                      <a:pt x="57" y="159"/>
                      <a:pt x="57" y="160"/>
                      <a:pt x="57" y="161"/>
                    </a:cubicBezTo>
                    <a:cubicBezTo>
                      <a:pt x="56" y="161"/>
                      <a:pt x="57" y="163"/>
                      <a:pt x="57" y="163"/>
                    </a:cubicBezTo>
                    <a:cubicBezTo>
                      <a:pt x="58" y="164"/>
                      <a:pt x="60" y="164"/>
                      <a:pt x="60" y="163"/>
                    </a:cubicBezTo>
                    <a:cubicBezTo>
                      <a:pt x="60" y="163"/>
                      <a:pt x="61" y="161"/>
                      <a:pt x="61" y="161"/>
                    </a:cubicBezTo>
                    <a:cubicBezTo>
                      <a:pt x="62" y="161"/>
                      <a:pt x="62" y="162"/>
                      <a:pt x="63" y="162"/>
                    </a:cubicBezTo>
                    <a:cubicBezTo>
                      <a:pt x="63" y="162"/>
                      <a:pt x="65" y="160"/>
                      <a:pt x="65" y="160"/>
                    </a:cubicBezTo>
                    <a:cubicBezTo>
                      <a:pt x="65" y="161"/>
                      <a:pt x="64" y="164"/>
                      <a:pt x="65" y="164"/>
                    </a:cubicBezTo>
                    <a:cubicBezTo>
                      <a:pt x="66" y="164"/>
                      <a:pt x="67" y="165"/>
                      <a:pt x="67" y="165"/>
                    </a:cubicBezTo>
                    <a:cubicBezTo>
                      <a:pt x="68" y="166"/>
                      <a:pt x="68" y="164"/>
                      <a:pt x="68" y="163"/>
                    </a:cubicBezTo>
                    <a:cubicBezTo>
                      <a:pt x="69" y="163"/>
                      <a:pt x="68" y="159"/>
                      <a:pt x="68" y="159"/>
                    </a:cubicBezTo>
                    <a:cubicBezTo>
                      <a:pt x="69" y="158"/>
                      <a:pt x="69" y="157"/>
                      <a:pt x="70" y="157"/>
                    </a:cubicBezTo>
                    <a:cubicBezTo>
                      <a:pt x="71" y="157"/>
                      <a:pt x="74" y="158"/>
                      <a:pt x="75" y="157"/>
                    </a:cubicBezTo>
                    <a:cubicBezTo>
                      <a:pt x="75" y="157"/>
                      <a:pt x="75" y="156"/>
                      <a:pt x="75" y="156"/>
                    </a:cubicBezTo>
                    <a:cubicBezTo>
                      <a:pt x="76" y="155"/>
                      <a:pt x="78" y="154"/>
                      <a:pt x="78" y="153"/>
                    </a:cubicBezTo>
                    <a:cubicBezTo>
                      <a:pt x="78" y="153"/>
                      <a:pt x="78" y="151"/>
                      <a:pt x="78" y="150"/>
                    </a:cubicBezTo>
                    <a:cubicBezTo>
                      <a:pt x="78" y="150"/>
                      <a:pt x="77" y="149"/>
                      <a:pt x="77" y="148"/>
                    </a:cubicBezTo>
                    <a:cubicBezTo>
                      <a:pt x="78" y="147"/>
                      <a:pt x="78" y="144"/>
                      <a:pt x="78" y="142"/>
                    </a:cubicBezTo>
                    <a:cubicBezTo>
                      <a:pt x="78" y="141"/>
                      <a:pt x="78" y="139"/>
                      <a:pt x="78" y="138"/>
                    </a:cubicBezTo>
                    <a:cubicBezTo>
                      <a:pt x="78" y="137"/>
                      <a:pt x="77" y="134"/>
                      <a:pt x="78" y="134"/>
                    </a:cubicBezTo>
                    <a:cubicBezTo>
                      <a:pt x="78" y="134"/>
                      <a:pt x="79" y="130"/>
                      <a:pt x="79" y="130"/>
                    </a:cubicBezTo>
                    <a:cubicBezTo>
                      <a:pt x="79" y="129"/>
                      <a:pt x="81" y="128"/>
                      <a:pt x="82" y="129"/>
                    </a:cubicBezTo>
                    <a:cubicBezTo>
                      <a:pt x="82" y="130"/>
                      <a:pt x="83" y="132"/>
                      <a:pt x="84" y="132"/>
                    </a:cubicBezTo>
                    <a:cubicBezTo>
                      <a:pt x="84" y="133"/>
                      <a:pt x="84" y="134"/>
                      <a:pt x="84" y="135"/>
                    </a:cubicBezTo>
                    <a:cubicBezTo>
                      <a:pt x="84" y="136"/>
                      <a:pt x="88" y="137"/>
                      <a:pt x="88" y="137"/>
                    </a:cubicBezTo>
                    <a:cubicBezTo>
                      <a:pt x="89" y="137"/>
                      <a:pt x="92" y="138"/>
                      <a:pt x="93" y="138"/>
                    </a:cubicBezTo>
                    <a:cubicBezTo>
                      <a:pt x="93" y="138"/>
                      <a:pt x="92" y="137"/>
                      <a:pt x="92" y="136"/>
                    </a:cubicBezTo>
                    <a:cubicBezTo>
                      <a:pt x="92" y="135"/>
                      <a:pt x="91" y="134"/>
                      <a:pt x="91" y="133"/>
                    </a:cubicBezTo>
                    <a:cubicBezTo>
                      <a:pt x="91" y="133"/>
                      <a:pt x="92" y="130"/>
                      <a:pt x="92" y="130"/>
                    </a:cubicBezTo>
                    <a:cubicBezTo>
                      <a:pt x="92" y="129"/>
                      <a:pt x="92" y="128"/>
                      <a:pt x="93" y="128"/>
                    </a:cubicBezTo>
                    <a:cubicBezTo>
                      <a:pt x="93" y="128"/>
                      <a:pt x="94" y="129"/>
                      <a:pt x="96" y="128"/>
                    </a:cubicBezTo>
                    <a:cubicBezTo>
                      <a:pt x="98" y="127"/>
                      <a:pt x="96" y="127"/>
                      <a:pt x="96" y="126"/>
                    </a:cubicBezTo>
                    <a:cubicBezTo>
                      <a:pt x="96" y="126"/>
                      <a:pt x="98" y="125"/>
                      <a:pt x="99" y="125"/>
                    </a:cubicBezTo>
                    <a:cubicBezTo>
                      <a:pt x="100" y="124"/>
                      <a:pt x="102" y="125"/>
                      <a:pt x="103" y="126"/>
                    </a:cubicBezTo>
                    <a:cubicBezTo>
                      <a:pt x="104" y="126"/>
                      <a:pt x="105" y="128"/>
                      <a:pt x="106" y="128"/>
                    </a:cubicBezTo>
                    <a:cubicBezTo>
                      <a:pt x="107" y="128"/>
                      <a:pt x="107" y="127"/>
                      <a:pt x="107" y="126"/>
                    </a:cubicBezTo>
                    <a:cubicBezTo>
                      <a:pt x="107" y="126"/>
                      <a:pt x="107" y="124"/>
                      <a:pt x="107" y="124"/>
                    </a:cubicBezTo>
                    <a:cubicBezTo>
                      <a:pt x="107" y="123"/>
                      <a:pt x="108" y="124"/>
                      <a:pt x="109" y="124"/>
                    </a:cubicBezTo>
                    <a:cubicBezTo>
                      <a:pt x="109" y="124"/>
                      <a:pt x="110" y="124"/>
                      <a:pt x="110" y="123"/>
                    </a:cubicBezTo>
                    <a:cubicBezTo>
                      <a:pt x="110" y="121"/>
                      <a:pt x="110" y="120"/>
                      <a:pt x="110" y="120"/>
                    </a:cubicBezTo>
                    <a:cubicBezTo>
                      <a:pt x="109" y="119"/>
                      <a:pt x="110" y="118"/>
                      <a:pt x="110" y="118"/>
                    </a:cubicBezTo>
                    <a:cubicBezTo>
                      <a:pt x="110" y="117"/>
                      <a:pt x="112" y="116"/>
                      <a:pt x="112" y="117"/>
                    </a:cubicBezTo>
                    <a:cubicBezTo>
                      <a:pt x="113" y="117"/>
                      <a:pt x="115" y="118"/>
                      <a:pt x="115" y="118"/>
                    </a:cubicBezTo>
                    <a:cubicBezTo>
                      <a:pt x="116" y="118"/>
                      <a:pt x="115" y="117"/>
                      <a:pt x="116" y="116"/>
                    </a:cubicBezTo>
                    <a:cubicBezTo>
                      <a:pt x="116" y="116"/>
                      <a:pt x="117" y="116"/>
                      <a:pt x="118" y="116"/>
                    </a:cubicBezTo>
                    <a:cubicBezTo>
                      <a:pt x="118" y="116"/>
                      <a:pt x="118" y="114"/>
                      <a:pt x="119" y="113"/>
                    </a:cubicBezTo>
                    <a:cubicBezTo>
                      <a:pt x="120" y="113"/>
                      <a:pt x="124" y="108"/>
                      <a:pt x="124" y="108"/>
                    </a:cubicBezTo>
                    <a:cubicBezTo>
                      <a:pt x="124" y="108"/>
                      <a:pt x="126" y="108"/>
                      <a:pt x="127" y="108"/>
                    </a:cubicBezTo>
                    <a:cubicBezTo>
                      <a:pt x="129" y="108"/>
                      <a:pt x="129" y="106"/>
                      <a:pt x="130" y="105"/>
                    </a:cubicBezTo>
                    <a:cubicBezTo>
                      <a:pt x="130" y="105"/>
                      <a:pt x="131" y="103"/>
                      <a:pt x="132" y="102"/>
                    </a:cubicBezTo>
                    <a:cubicBezTo>
                      <a:pt x="133" y="102"/>
                      <a:pt x="133" y="98"/>
                      <a:pt x="132" y="97"/>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41" name="Freeform 59">
                <a:extLst>
                  <a:ext uri="{FF2B5EF4-FFF2-40B4-BE49-F238E27FC236}">
                    <a16:creationId xmlns:a16="http://schemas.microsoft.com/office/drawing/2014/main" id="{EFD5F32D-7B18-415C-8435-1FDBDEEF317D}"/>
                  </a:ext>
                </a:extLst>
              </p:cNvPr>
              <p:cNvSpPr>
                <a:spLocks/>
              </p:cNvSpPr>
              <p:nvPr/>
            </p:nvSpPr>
            <p:spPr bwMode="auto">
              <a:xfrm>
                <a:off x="11054131" y="2560272"/>
                <a:ext cx="19330" cy="19331"/>
              </a:xfrm>
              <a:custGeom>
                <a:avLst/>
                <a:gdLst>
                  <a:gd name="T0" fmla="*/ 1 w 8"/>
                  <a:gd name="T1" fmla="*/ 7 h 8"/>
                  <a:gd name="T2" fmla="*/ 1 w 8"/>
                  <a:gd name="T3" fmla="*/ 3 h 8"/>
                  <a:gd name="T4" fmla="*/ 4 w 8"/>
                  <a:gd name="T5" fmla="*/ 0 h 8"/>
                  <a:gd name="T6" fmla="*/ 8 w 8"/>
                  <a:gd name="T7" fmla="*/ 2 h 8"/>
                  <a:gd name="T8" fmla="*/ 6 w 8"/>
                  <a:gd name="T9" fmla="*/ 6 h 8"/>
                  <a:gd name="T10" fmla="*/ 1 w 8"/>
                  <a:gd name="T11" fmla="*/ 7 h 8"/>
                </a:gdLst>
                <a:ahLst/>
                <a:cxnLst>
                  <a:cxn ang="0">
                    <a:pos x="T0" y="T1"/>
                  </a:cxn>
                  <a:cxn ang="0">
                    <a:pos x="T2" y="T3"/>
                  </a:cxn>
                  <a:cxn ang="0">
                    <a:pos x="T4" y="T5"/>
                  </a:cxn>
                  <a:cxn ang="0">
                    <a:pos x="T6" y="T7"/>
                  </a:cxn>
                  <a:cxn ang="0">
                    <a:pos x="T8" y="T9"/>
                  </a:cxn>
                  <a:cxn ang="0">
                    <a:pos x="T10" y="T11"/>
                  </a:cxn>
                </a:cxnLst>
                <a:rect l="0" t="0" r="r" b="b"/>
                <a:pathLst>
                  <a:path w="8" h="8">
                    <a:moveTo>
                      <a:pt x="1" y="7"/>
                    </a:moveTo>
                    <a:cubicBezTo>
                      <a:pt x="0" y="6"/>
                      <a:pt x="0" y="4"/>
                      <a:pt x="1" y="3"/>
                    </a:cubicBezTo>
                    <a:cubicBezTo>
                      <a:pt x="3" y="2"/>
                      <a:pt x="3" y="0"/>
                      <a:pt x="4" y="0"/>
                    </a:cubicBezTo>
                    <a:cubicBezTo>
                      <a:pt x="5" y="0"/>
                      <a:pt x="8" y="1"/>
                      <a:pt x="8" y="2"/>
                    </a:cubicBezTo>
                    <a:cubicBezTo>
                      <a:pt x="8" y="3"/>
                      <a:pt x="7" y="5"/>
                      <a:pt x="6" y="6"/>
                    </a:cubicBezTo>
                    <a:cubicBezTo>
                      <a:pt x="5" y="6"/>
                      <a:pt x="2" y="8"/>
                      <a:pt x="1" y="7"/>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42" name="Freeform 60">
                <a:extLst>
                  <a:ext uri="{FF2B5EF4-FFF2-40B4-BE49-F238E27FC236}">
                    <a16:creationId xmlns:a16="http://schemas.microsoft.com/office/drawing/2014/main" id="{117A1926-BFB9-492F-BF79-B849258888EB}"/>
                  </a:ext>
                </a:extLst>
              </p:cNvPr>
              <p:cNvSpPr>
                <a:spLocks/>
              </p:cNvSpPr>
              <p:nvPr/>
            </p:nvSpPr>
            <p:spPr bwMode="auto">
              <a:xfrm>
                <a:off x="11158512" y="2484237"/>
                <a:ext cx="12887" cy="21908"/>
              </a:xfrm>
              <a:custGeom>
                <a:avLst/>
                <a:gdLst>
                  <a:gd name="T0" fmla="*/ 2 w 5"/>
                  <a:gd name="T1" fmla="*/ 7 h 9"/>
                  <a:gd name="T2" fmla="*/ 0 w 5"/>
                  <a:gd name="T3" fmla="*/ 3 h 9"/>
                  <a:gd name="T4" fmla="*/ 2 w 5"/>
                  <a:gd name="T5" fmla="*/ 0 h 9"/>
                  <a:gd name="T6" fmla="*/ 4 w 5"/>
                  <a:gd name="T7" fmla="*/ 2 h 9"/>
                  <a:gd name="T8" fmla="*/ 5 w 5"/>
                  <a:gd name="T9" fmla="*/ 5 h 9"/>
                  <a:gd name="T10" fmla="*/ 2 w 5"/>
                  <a:gd name="T11" fmla="*/ 7 h 9"/>
                </a:gdLst>
                <a:ahLst/>
                <a:cxnLst>
                  <a:cxn ang="0">
                    <a:pos x="T0" y="T1"/>
                  </a:cxn>
                  <a:cxn ang="0">
                    <a:pos x="T2" y="T3"/>
                  </a:cxn>
                  <a:cxn ang="0">
                    <a:pos x="T4" y="T5"/>
                  </a:cxn>
                  <a:cxn ang="0">
                    <a:pos x="T6" y="T7"/>
                  </a:cxn>
                  <a:cxn ang="0">
                    <a:pos x="T8" y="T9"/>
                  </a:cxn>
                  <a:cxn ang="0">
                    <a:pos x="T10" y="T11"/>
                  </a:cxn>
                </a:cxnLst>
                <a:rect l="0" t="0" r="r" b="b"/>
                <a:pathLst>
                  <a:path w="5" h="9">
                    <a:moveTo>
                      <a:pt x="2" y="7"/>
                    </a:moveTo>
                    <a:cubicBezTo>
                      <a:pt x="0" y="5"/>
                      <a:pt x="0" y="4"/>
                      <a:pt x="0" y="3"/>
                    </a:cubicBezTo>
                    <a:cubicBezTo>
                      <a:pt x="1" y="1"/>
                      <a:pt x="1" y="0"/>
                      <a:pt x="2" y="0"/>
                    </a:cubicBezTo>
                    <a:cubicBezTo>
                      <a:pt x="4" y="0"/>
                      <a:pt x="4" y="2"/>
                      <a:pt x="4" y="2"/>
                    </a:cubicBezTo>
                    <a:cubicBezTo>
                      <a:pt x="5" y="3"/>
                      <a:pt x="5" y="4"/>
                      <a:pt x="5" y="5"/>
                    </a:cubicBezTo>
                    <a:cubicBezTo>
                      <a:pt x="4" y="6"/>
                      <a:pt x="3" y="9"/>
                      <a:pt x="2" y="7"/>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43" name="Freeform 61">
                <a:extLst>
                  <a:ext uri="{FF2B5EF4-FFF2-40B4-BE49-F238E27FC236}">
                    <a16:creationId xmlns:a16="http://schemas.microsoft.com/office/drawing/2014/main" id="{FAD21F18-380D-4AE4-A67D-90CCC53D4859}"/>
                  </a:ext>
                </a:extLst>
              </p:cNvPr>
              <p:cNvSpPr>
                <a:spLocks/>
              </p:cNvSpPr>
              <p:nvPr/>
            </p:nvSpPr>
            <p:spPr bwMode="auto">
              <a:xfrm>
                <a:off x="9064425" y="4193086"/>
                <a:ext cx="503869" cy="448477"/>
              </a:xfrm>
              <a:custGeom>
                <a:avLst/>
                <a:gdLst>
                  <a:gd name="T0" fmla="*/ 5 w 205"/>
                  <a:gd name="T1" fmla="*/ 56 h 182"/>
                  <a:gd name="T2" fmla="*/ 14 w 205"/>
                  <a:gd name="T3" fmla="*/ 75 h 182"/>
                  <a:gd name="T4" fmla="*/ 22 w 205"/>
                  <a:gd name="T5" fmla="*/ 92 h 182"/>
                  <a:gd name="T6" fmla="*/ 20 w 205"/>
                  <a:gd name="T7" fmla="*/ 107 h 182"/>
                  <a:gd name="T8" fmla="*/ 15 w 205"/>
                  <a:gd name="T9" fmla="*/ 125 h 182"/>
                  <a:gd name="T10" fmla="*/ 15 w 205"/>
                  <a:gd name="T11" fmla="*/ 141 h 182"/>
                  <a:gd name="T12" fmla="*/ 11 w 205"/>
                  <a:gd name="T13" fmla="*/ 153 h 182"/>
                  <a:gd name="T14" fmla="*/ 30 w 205"/>
                  <a:gd name="T15" fmla="*/ 153 h 182"/>
                  <a:gd name="T16" fmla="*/ 31 w 205"/>
                  <a:gd name="T17" fmla="*/ 143 h 182"/>
                  <a:gd name="T18" fmla="*/ 34 w 205"/>
                  <a:gd name="T19" fmla="*/ 148 h 182"/>
                  <a:gd name="T20" fmla="*/ 52 w 205"/>
                  <a:gd name="T21" fmla="*/ 157 h 182"/>
                  <a:gd name="T22" fmla="*/ 68 w 205"/>
                  <a:gd name="T23" fmla="*/ 161 h 182"/>
                  <a:gd name="T24" fmla="*/ 82 w 205"/>
                  <a:gd name="T25" fmla="*/ 159 h 182"/>
                  <a:gd name="T26" fmla="*/ 84 w 205"/>
                  <a:gd name="T27" fmla="*/ 150 h 182"/>
                  <a:gd name="T28" fmla="*/ 99 w 205"/>
                  <a:gd name="T29" fmla="*/ 152 h 182"/>
                  <a:gd name="T30" fmla="*/ 109 w 205"/>
                  <a:gd name="T31" fmla="*/ 160 h 182"/>
                  <a:gd name="T32" fmla="*/ 116 w 205"/>
                  <a:gd name="T33" fmla="*/ 163 h 182"/>
                  <a:gd name="T34" fmla="*/ 126 w 205"/>
                  <a:gd name="T35" fmla="*/ 174 h 182"/>
                  <a:gd name="T36" fmla="*/ 139 w 205"/>
                  <a:gd name="T37" fmla="*/ 178 h 182"/>
                  <a:gd name="T38" fmla="*/ 145 w 205"/>
                  <a:gd name="T39" fmla="*/ 169 h 182"/>
                  <a:gd name="T40" fmla="*/ 153 w 205"/>
                  <a:gd name="T41" fmla="*/ 169 h 182"/>
                  <a:gd name="T42" fmla="*/ 160 w 205"/>
                  <a:gd name="T43" fmla="*/ 177 h 182"/>
                  <a:gd name="T44" fmla="*/ 163 w 205"/>
                  <a:gd name="T45" fmla="*/ 168 h 182"/>
                  <a:gd name="T46" fmla="*/ 161 w 205"/>
                  <a:gd name="T47" fmla="*/ 160 h 182"/>
                  <a:gd name="T48" fmla="*/ 165 w 205"/>
                  <a:gd name="T49" fmla="*/ 158 h 182"/>
                  <a:gd name="T50" fmla="*/ 174 w 205"/>
                  <a:gd name="T51" fmla="*/ 164 h 182"/>
                  <a:gd name="T52" fmla="*/ 181 w 205"/>
                  <a:gd name="T53" fmla="*/ 168 h 182"/>
                  <a:gd name="T54" fmla="*/ 190 w 205"/>
                  <a:gd name="T55" fmla="*/ 172 h 182"/>
                  <a:gd name="T56" fmla="*/ 194 w 205"/>
                  <a:gd name="T57" fmla="*/ 176 h 182"/>
                  <a:gd name="T58" fmla="*/ 199 w 205"/>
                  <a:gd name="T59" fmla="*/ 176 h 182"/>
                  <a:gd name="T60" fmla="*/ 205 w 205"/>
                  <a:gd name="T61" fmla="*/ 171 h 182"/>
                  <a:gd name="T62" fmla="*/ 195 w 205"/>
                  <a:gd name="T63" fmla="*/ 164 h 182"/>
                  <a:gd name="T64" fmla="*/ 186 w 205"/>
                  <a:gd name="T65" fmla="*/ 160 h 182"/>
                  <a:gd name="T66" fmla="*/ 179 w 205"/>
                  <a:gd name="T67" fmla="*/ 156 h 182"/>
                  <a:gd name="T68" fmla="*/ 184 w 205"/>
                  <a:gd name="T69" fmla="*/ 151 h 182"/>
                  <a:gd name="T70" fmla="*/ 184 w 205"/>
                  <a:gd name="T71" fmla="*/ 144 h 182"/>
                  <a:gd name="T72" fmla="*/ 188 w 205"/>
                  <a:gd name="T73" fmla="*/ 138 h 182"/>
                  <a:gd name="T74" fmla="*/ 181 w 205"/>
                  <a:gd name="T75" fmla="*/ 136 h 182"/>
                  <a:gd name="T76" fmla="*/ 173 w 205"/>
                  <a:gd name="T77" fmla="*/ 137 h 182"/>
                  <a:gd name="T78" fmla="*/ 177 w 205"/>
                  <a:gd name="T79" fmla="*/ 130 h 182"/>
                  <a:gd name="T80" fmla="*/ 169 w 205"/>
                  <a:gd name="T81" fmla="*/ 129 h 182"/>
                  <a:gd name="T82" fmla="*/ 150 w 205"/>
                  <a:gd name="T83" fmla="*/ 132 h 182"/>
                  <a:gd name="T84" fmla="*/ 154 w 205"/>
                  <a:gd name="T85" fmla="*/ 119 h 182"/>
                  <a:gd name="T86" fmla="*/ 168 w 205"/>
                  <a:gd name="T87" fmla="*/ 124 h 182"/>
                  <a:gd name="T88" fmla="*/ 183 w 205"/>
                  <a:gd name="T89" fmla="*/ 125 h 182"/>
                  <a:gd name="T90" fmla="*/ 170 w 205"/>
                  <a:gd name="T91" fmla="*/ 108 h 182"/>
                  <a:gd name="T92" fmla="*/ 98 w 205"/>
                  <a:gd name="T93" fmla="*/ 91 h 182"/>
                  <a:gd name="T94" fmla="*/ 100 w 205"/>
                  <a:gd name="T95" fmla="*/ 73 h 182"/>
                  <a:gd name="T96" fmla="*/ 108 w 205"/>
                  <a:gd name="T97" fmla="*/ 53 h 182"/>
                  <a:gd name="T98" fmla="*/ 111 w 205"/>
                  <a:gd name="T99" fmla="*/ 38 h 182"/>
                  <a:gd name="T100" fmla="*/ 114 w 205"/>
                  <a:gd name="T101" fmla="*/ 24 h 182"/>
                  <a:gd name="T102" fmla="*/ 111 w 205"/>
                  <a:gd name="T103" fmla="*/ 16 h 182"/>
                  <a:gd name="T104" fmla="*/ 108 w 205"/>
                  <a:gd name="T105" fmla="*/ 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5" h="182">
                    <a:moveTo>
                      <a:pt x="107" y="0"/>
                    </a:moveTo>
                    <a:cubicBezTo>
                      <a:pt x="0" y="5"/>
                      <a:pt x="0" y="5"/>
                      <a:pt x="0" y="5"/>
                    </a:cubicBezTo>
                    <a:cubicBezTo>
                      <a:pt x="1" y="51"/>
                      <a:pt x="1" y="51"/>
                      <a:pt x="1" y="51"/>
                    </a:cubicBezTo>
                    <a:cubicBezTo>
                      <a:pt x="1" y="51"/>
                      <a:pt x="4" y="55"/>
                      <a:pt x="5" y="56"/>
                    </a:cubicBezTo>
                    <a:cubicBezTo>
                      <a:pt x="6" y="56"/>
                      <a:pt x="8" y="60"/>
                      <a:pt x="9" y="61"/>
                    </a:cubicBezTo>
                    <a:cubicBezTo>
                      <a:pt x="10" y="63"/>
                      <a:pt x="10" y="67"/>
                      <a:pt x="10" y="68"/>
                    </a:cubicBezTo>
                    <a:cubicBezTo>
                      <a:pt x="10" y="68"/>
                      <a:pt x="10" y="71"/>
                      <a:pt x="11" y="71"/>
                    </a:cubicBezTo>
                    <a:cubicBezTo>
                      <a:pt x="12" y="72"/>
                      <a:pt x="13" y="74"/>
                      <a:pt x="14" y="75"/>
                    </a:cubicBezTo>
                    <a:cubicBezTo>
                      <a:pt x="15" y="76"/>
                      <a:pt x="16" y="79"/>
                      <a:pt x="16" y="79"/>
                    </a:cubicBezTo>
                    <a:cubicBezTo>
                      <a:pt x="16" y="79"/>
                      <a:pt x="15" y="82"/>
                      <a:pt x="17" y="83"/>
                    </a:cubicBezTo>
                    <a:cubicBezTo>
                      <a:pt x="18" y="84"/>
                      <a:pt x="20" y="86"/>
                      <a:pt x="21" y="87"/>
                    </a:cubicBezTo>
                    <a:cubicBezTo>
                      <a:pt x="21" y="88"/>
                      <a:pt x="22" y="91"/>
                      <a:pt x="22" y="92"/>
                    </a:cubicBezTo>
                    <a:cubicBezTo>
                      <a:pt x="22" y="93"/>
                      <a:pt x="21" y="96"/>
                      <a:pt x="21" y="97"/>
                    </a:cubicBezTo>
                    <a:cubicBezTo>
                      <a:pt x="21" y="98"/>
                      <a:pt x="23" y="100"/>
                      <a:pt x="21" y="101"/>
                    </a:cubicBezTo>
                    <a:cubicBezTo>
                      <a:pt x="20" y="101"/>
                      <a:pt x="21" y="104"/>
                      <a:pt x="21" y="104"/>
                    </a:cubicBezTo>
                    <a:cubicBezTo>
                      <a:pt x="21" y="104"/>
                      <a:pt x="21" y="106"/>
                      <a:pt x="20" y="107"/>
                    </a:cubicBezTo>
                    <a:cubicBezTo>
                      <a:pt x="19" y="108"/>
                      <a:pt x="19" y="111"/>
                      <a:pt x="18" y="112"/>
                    </a:cubicBezTo>
                    <a:cubicBezTo>
                      <a:pt x="17" y="114"/>
                      <a:pt x="16" y="116"/>
                      <a:pt x="16" y="116"/>
                    </a:cubicBezTo>
                    <a:cubicBezTo>
                      <a:pt x="16" y="116"/>
                      <a:pt x="16" y="119"/>
                      <a:pt x="16" y="121"/>
                    </a:cubicBezTo>
                    <a:cubicBezTo>
                      <a:pt x="16" y="122"/>
                      <a:pt x="16" y="124"/>
                      <a:pt x="15" y="125"/>
                    </a:cubicBezTo>
                    <a:cubicBezTo>
                      <a:pt x="14" y="126"/>
                      <a:pt x="14" y="126"/>
                      <a:pt x="16" y="129"/>
                    </a:cubicBezTo>
                    <a:cubicBezTo>
                      <a:pt x="17" y="132"/>
                      <a:pt x="17" y="134"/>
                      <a:pt x="17" y="135"/>
                    </a:cubicBezTo>
                    <a:cubicBezTo>
                      <a:pt x="18" y="136"/>
                      <a:pt x="17" y="139"/>
                      <a:pt x="15" y="141"/>
                    </a:cubicBezTo>
                    <a:cubicBezTo>
                      <a:pt x="15" y="141"/>
                      <a:pt x="15" y="141"/>
                      <a:pt x="15" y="141"/>
                    </a:cubicBezTo>
                    <a:cubicBezTo>
                      <a:pt x="15" y="142"/>
                      <a:pt x="15" y="145"/>
                      <a:pt x="15" y="145"/>
                    </a:cubicBezTo>
                    <a:cubicBezTo>
                      <a:pt x="15" y="145"/>
                      <a:pt x="15" y="147"/>
                      <a:pt x="14" y="148"/>
                    </a:cubicBezTo>
                    <a:cubicBezTo>
                      <a:pt x="14" y="149"/>
                      <a:pt x="13" y="149"/>
                      <a:pt x="12" y="150"/>
                    </a:cubicBezTo>
                    <a:cubicBezTo>
                      <a:pt x="11" y="151"/>
                      <a:pt x="11" y="152"/>
                      <a:pt x="11" y="153"/>
                    </a:cubicBezTo>
                    <a:cubicBezTo>
                      <a:pt x="11" y="154"/>
                      <a:pt x="13" y="156"/>
                      <a:pt x="14" y="156"/>
                    </a:cubicBezTo>
                    <a:cubicBezTo>
                      <a:pt x="14" y="156"/>
                      <a:pt x="16" y="155"/>
                      <a:pt x="16" y="154"/>
                    </a:cubicBezTo>
                    <a:cubicBezTo>
                      <a:pt x="17" y="154"/>
                      <a:pt x="20" y="154"/>
                      <a:pt x="23" y="154"/>
                    </a:cubicBezTo>
                    <a:cubicBezTo>
                      <a:pt x="26" y="153"/>
                      <a:pt x="29" y="153"/>
                      <a:pt x="30" y="153"/>
                    </a:cubicBezTo>
                    <a:cubicBezTo>
                      <a:pt x="30" y="153"/>
                      <a:pt x="31" y="152"/>
                      <a:pt x="31" y="152"/>
                    </a:cubicBezTo>
                    <a:cubicBezTo>
                      <a:pt x="31" y="151"/>
                      <a:pt x="30" y="150"/>
                      <a:pt x="29" y="149"/>
                    </a:cubicBezTo>
                    <a:cubicBezTo>
                      <a:pt x="28" y="149"/>
                      <a:pt x="30" y="148"/>
                      <a:pt x="31" y="148"/>
                    </a:cubicBezTo>
                    <a:cubicBezTo>
                      <a:pt x="31" y="148"/>
                      <a:pt x="31" y="144"/>
                      <a:pt x="31" y="143"/>
                    </a:cubicBezTo>
                    <a:cubicBezTo>
                      <a:pt x="31" y="141"/>
                      <a:pt x="32" y="141"/>
                      <a:pt x="33" y="141"/>
                    </a:cubicBezTo>
                    <a:cubicBezTo>
                      <a:pt x="33" y="141"/>
                      <a:pt x="34" y="142"/>
                      <a:pt x="34" y="144"/>
                    </a:cubicBezTo>
                    <a:cubicBezTo>
                      <a:pt x="35" y="145"/>
                      <a:pt x="36" y="145"/>
                      <a:pt x="36" y="146"/>
                    </a:cubicBezTo>
                    <a:cubicBezTo>
                      <a:pt x="36" y="148"/>
                      <a:pt x="35" y="148"/>
                      <a:pt x="34" y="148"/>
                    </a:cubicBezTo>
                    <a:cubicBezTo>
                      <a:pt x="33" y="149"/>
                      <a:pt x="32" y="150"/>
                      <a:pt x="32" y="151"/>
                    </a:cubicBezTo>
                    <a:cubicBezTo>
                      <a:pt x="32" y="152"/>
                      <a:pt x="35" y="153"/>
                      <a:pt x="36" y="153"/>
                    </a:cubicBezTo>
                    <a:cubicBezTo>
                      <a:pt x="38" y="153"/>
                      <a:pt x="40" y="153"/>
                      <a:pt x="41" y="153"/>
                    </a:cubicBezTo>
                    <a:cubicBezTo>
                      <a:pt x="42" y="154"/>
                      <a:pt x="49" y="156"/>
                      <a:pt x="52" y="157"/>
                    </a:cubicBezTo>
                    <a:cubicBezTo>
                      <a:pt x="55" y="159"/>
                      <a:pt x="53" y="158"/>
                      <a:pt x="55" y="159"/>
                    </a:cubicBezTo>
                    <a:cubicBezTo>
                      <a:pt x="56" y="159"/>
                      <a:pt x="57" y="160"/>
                      <a:pt x="58" y="160"/>
                    </a:cubicBezTo>
                    <a:cubicBezTo>
                      <a:pt x="59" y="160"/>
                      <a:pt x="60" y="161"/>
                      <a:pt x="62" y="161"/>
                    </a:cubicBezTo>
                    <a:cubicBezTo>
                      <a:pt x="64" y="161"/>
                      <a:pt x="67" y="161"/>
                      <a:pt x="68" y="161"/>
                    </a:cubicBezTo>
                    <a:cubicBezTo>
                      <a:pt x="70" y="160"/>
                      <a:pt x="71" y="162"/>
                      <a:pt x="73" y="162"/>
                    </a:cubicBezTo>
                    <a:cubicBezTo>
                      <a:pt x="75" y="162"/>
                      <a:pt x="75" y="161"/>
                      <a:pt x="76" y="161"/>
                    </a:cubicBezTo>
                    <a:cubicBezTo>
                      <a:pt x="77" y="161"/>
                      <a:pt x="77" y="160"/>
                      <a:pt x="79" y="160"/>
                    </a:cubicBezTo>
                    <a:cubicBezTo>
                      <a:pt x="81" y="160"/>
                      <a:pt x="82" y="159"/>
                      <a:pt x="82" y="159"/>
                    </a:cubicBezTo>
                    <a:cubicBezTo>
                      <a:pt x="83" y="158"/>
                      <a:pt x="82" y="156"/>
                      <a:pt x="81" y="155"/>
                    </a:cubicBezTo>
                    <a:cubicBezTo>
                      <a:pt x="81" y="155"/>
                      <a:pt x="79" y="154"/>
                      <a:pt x="79" y="153"/>
                    </a:cubicBezTo>
                    <a:cubicBezTo>
                      <a:pt x="79" y="152"/>
                      <a:pt x="80" y="152"/>
                      <a:pt x="81" y="152"/>
                    </a:cubicBezTo>
                    <a:cubicBezTo>
                      <a:pt x="82" y="151"/>
                      <a:pt x="82" y="150"/>
                      <a:pt x="84" y="150"/>
                    </a:cubicBezTo>
                    <a:cubicBezTo>
                      <a:pt x="86" y="150"/>
                      <a:pt x="86" y="148"/>
                      <a:pt x="88" y="148"/>
                    </a:cubicBezTo>
                    <a:cubicBezTo>
                      <a:pt x="91" y="148"/>
                      <a:pt x="90" y="149"/>
                      <a:pt x="91" y="150"/>
                    </a:cubicBezTo>
                    <a:cubicBezTo>
                      <a:pt x="91" y="152"/>
                      <a:pt x="91" y="152"/>
                      <a:pt x="93" y="152"/>
                    </a:cubicBezTo>
                    <a:cubicBezTo>
                      <a:pt x="96" y="152"/>
                      <a:pt x="99" y="151"/>
                      <a:pt x="99" y="152"/>
                    </a:cubicBezTo>
                    <a:cubicBezTo>
                      <a:pt x="100" y="154"/>
                      <a:pt x="101" y="155"/>
                      <a:pt x="102" y="155"/>
                    </a:cubicBezTo>
                    <a:cubicBezTo>
                      <a:pt x="102" y="155"/>
                      <a:pt x="103" y="156"/>
                      <a:pt x="103" y="157"/>
                    </a:cubicBezTo>
                    <a:cubicBezTo>
                      <a:pt x="104" y="158"/>
                      <a:pt x="104" y="160"/>
                      <a:pt x="106" y="160"/>
                    </a:cubicBezTo>
                    <a:cubicBezTo>
                      <a:pt x="107" y="160"/>
                      <a:pt x="107" y="160"/>
                      <a:pt x="109" y="160"/>
                    </a:cubicBezTo>
                    <a:cubicBezTo>
                      <a:pt x="110" y="161"/>
                      <a:pt x="112" y="161"/>
                      <a:pt x="113" y="161"/>
                    </a:cubicBezTo>
                    <a:cubicBezTo>
                      <a:pt x="114" y="161"/>
                      <a:pt x="116" y="157"/>
                      <a:pt x="116" y="157"/>
                    </a:cubicBezTo>
                    <a:cubicBezTo>
                      <a:pt x="117" y="157"/>
                      <a:pt x="116" y="158"/>
                      <a:pt x="116" y="159"/>
                    </a:cubicBezTo>
                    <a:cubicBezTo>
                      <a:pt x="116" y="160"/>
                      <a:pt x="115" y="162"/>
                      <a:pt x="116" y="163"/>
                    </a:cubicBezTo>
                    <a:cubicBezTo>
                      <a:pt x="117" y="164"/>
                      <a:pt x="118" y="166"/>
                      <a:pt x="119" y="167"/>
                    </a:cubicBezTo>
                    <a:cubicBezTo>
                      <a:pt x="121" y="168"/>
                      <a:pt x="121" y="168"/>
                      <a:pt x="121" y="170"/>
                    </a:cubicBezTo>
                    <a:cubicBezTo>
                      <a:pt x="121" y="171"/>
                      <a:pt x="122" y="175"/>
                      <a:pt x="123" y="175"/>
                    </a:cubicBezTo>
                    <a:cubicBezTo>
                      <a:pt x="124" y="175"/>
                      <a:pt x="125" y="174"/>
                      <a:pt x="126" y="174"/>
                    </a:cubicBezTo>
                    <a:cubicBezTo>
                      <a:pt x="128" y="174"/>
                      <a:pt x="129" y="175"/>
                      <a:pt x="130" y="176"/>
                    </a:cubicBezTo>
                    <a:cubicBezTo>
                      <a:pt x="131" y="177"/>
                      <a:pt x="132" y="177"/>
                      <a:pt x="133" y="177"/>
                    </a:cubicBezTo>
                    <a:cubicBezTo>
                      <a:pt x="134" y="177"/>
                      <a:pt x="135" y="176"/>
                      <a:pt x="136" y="176"/>
                    </a:cubicBezTo>
                    <a:cubicBezTo>
                      <a:pt x="138" y="177"/>
                      <a:pt x="137" y="178"/>
                      <a:pt x="139" y="178"/>
                    </a:cubicBezTo>
                    <a:cubicBezTo>
                      <a:pt x="141" y="178"/>
                      <a:pt x="140" y="177"/>
                      <a:pt x="141" y="177"/>
                    </a:cubicBezTo>
                    <a:cubicBezTo>
                      <a:pt x="141" y="177"/>
                      <a:pt x="141" y="175"/>
                      <a:pt x="141" y="173"/>
                    </a:cubicBezTo>
                    <a:cubicBezTo>
                      <a:pt x="141" y="171"/>
                      <a:pt x="141" y="170"/>
                      <a:pt x="142" y="170"/>
                    </a:cubicBezTo>
                    <a:cubicBezTo>
                      <a:pt x="142" y="169"/>
                      <a:pt x="144" y="169"/>
                      <a:pt x="145" y="169"/>
                    </a:cubicBezTo>
                    <a:cubicBezTo>
                      <a:pt x="146" y="169"/>
                      <a:pt x="146" y="169"/>
                      <a:pt x="146" y="168"/>
                    </a:cubicBezTo>
                    <a:cubicBezTo>
                      <a:pt x="147" y="168"/>
                      <a:pt x="148" y="168"/>
                      <a:pt x="149" y="168"/>
                    </a:cubicBezTo>
                    <a:cubicBezTo>
                      <a:pt x="150" y="168"/>
                      <a:pt x="150" y="170"/>
                      <a:pt x="151" y="171"/>
                    </a:cubicBezTo>
                    <a:cubicBezTo>
                      <a:pt x="151" y="171"/>
                      <a:pt x="152" y="170"/>
                      <a:pt x="153" y="169"/>
                    </a:cubicBezTo>
                    <a:cubicBezTo>
                      <a:pt x="153" y="169"/>
                      <a:pt x="156" y="170"/>
                      <a:pt x="156" y="170"/>
                    </a:cubicBezTo>
                    <a:cubicBezTo>
                      <a:pt x="157" y="170"/>
                      <a:pt x="157" y="172"/>
                      <a:pt x="156" y="174"/>
                    </a:cubicBezTo>
                    <a:cubicBezTo>
                      <a:pt x="156" y="176"/>
                      <a:pt x="157" y="177"/>
                      <a:pt x="158" y="177"/>
                    </a:cubicBezTo>
                    <a:cubicBezTo>
                      <a:pt x="158" y="177"/>
                      <a:pt x="159" y="177"/>
                      <a:pt x="160" y="177"/>
                    </a:cubicBezTo>
                    <a:cubicBezTo>
                      <a:pt x="161" y="176"/>
                      <a:pt x="161" y="176"/>
                      <a:pt x="162" y="175"/>
                    </a:cubicBezTo>
                    <a:cubicBezTo>
                      <a:pt x="162" y="175"/>
                      <a:pt x="163" y="174"/>
                      <a:pt x="164" y="173"/>
                    </a:cubicBezTo>
                    <a:cubicBezTo>
                      <a:pt x="165" y="173"/>
                      <a:pt x="164" y="171"/>
                      <a:pt x="163" y="170"/>
                    </a:cubicBezTo>
                    <a:cubicBezTo>
                      <a:pt x="163" y="170"/>
                      <a:pt x="162" y="169"/>
                      <a:pt x="163" y="168"/>
                    </a:cubicBezTo>
                    <a:cubicBezTo>
                      <a:pt x="163" y="168"/>
                      <a:pt x="165" y="168"/>
                      <a:pt x="165" y="168"/>
                    </a:cubicBezTo>
                    <a:cubicBezTo>
                      <a:pt x="166" y="168"/>
                      <a:pt x="165" y="166"/>
                      <a:pt x="166" y="165"/>
                    </a:cubicBezTo>
                    <a:cubicBezTo>
                      <a:pt x="166" y="165"/>
                      <a:pt x="164" y="163"/>
                      <a:pt x="164" y="162"/>
                    </a:cubicBezTo>
                    <a:cubicBezTo>
                      <a:pt x="164" y="162"/>
                      <a:pt x="161" y="160"/>
                      <a:pt x="161" y="160"/>
                    </a:cubicBezTo>
                    <a:cubicBezTo>
                      <a:pt x="161" y="160"/>
                      <a:pt x="159" y="158"/>
                      <a:pt x="158" y="158"/>
                    </a:cubicBezTo>
                    <a:cubicBezTo>
                      <a:pt x="158" y="157"/>
                      <a:pt x="158" y="156"/>
                      <a:pt x="159" y="156"/>
                    </a:cubicBezTo>
                    <a:cubicBezTo>
                      <a:pt x="160" y="155"/>
                      <a:pt x="161" y="156"/>
                      <a:pt x="162" y="157"/>
                    </a:cubicBezTo>
                    <a:cubicBezTo>
                      <a:pt x="163" y="157"/>
                      <a:pt x="164" y="158"/>
                      <a:pt x="165" y="158"/>
                    </a:cubicBezTo>
                    <a:cubicBezTo>
                      <a:pt x="166" y="158"/>
                      <a:pt x="168" y="160"/>
                      <a:pt x="169" y="160"/>
                    </a:cubicBezTo>
                    <a:cubicBezTo>
                      <a:pt x="170" y="160"/>
                      <a:pt x="171" y="160"/>
                      <a:pt x="172" y="160"/>
                    </a:cubicBezTo>
                    <a:cubicBezTo>
                      <a:pt x="173" y="160"/>
                      <a:pt x="174" y="161"/>
                      <a:pt x="175" y="162"/>
                    </a:cubicBezTo>
                    <a:cubicBezTo>
                      <a:pt x="176" y="162"/>
                      <a:pt x="175" y="163"/>
                      <a:pt x="174" y="164"/>
                    </a:cubicBezTo>
                    <a:cubicBezTo>
                      <a:pt x="174" y="165"/>
                      <a:pt x="174" y="166"/>
                      <a:pt x="174" y="166"/>
                    </a:cubicBezTo>
                    <a:cubicBezTo>
                      <a:pt x="177" y="166"/>
                      <a:pt x="177" y="166"/>
                      <a:pt x="177" y="166"/>
                    </a:cubicBezTo>
                    <a:cubicBezTo>
                      <a:pt x="181" y="166"/>
                      <a:pt x="181" y="166"/>
                      <a:pt x="181" y="166"/>
                    </a:cubicBezTo>
                    <a:cubicBezTo>
                      <a:pt x="181" y="168"/>
                      <a:pt x="181" y="168"/>
                      <a:pt x="181" y="168"/>
                    </a:cubicBezTo>
                    <a:cubicBezTo>
                      <a:pt x="181" y="168"/>
                      <a:pt x="183" y="168"/>
                      <a:pt x="183" y="168"/>
                    </a:cubicBezTo>
                    <a:cubicBezTo>
                      <a:pt x="183" y="168"/>
                      <a:pt x="186" y="168"/>
                      <a:pt x="187" y="168"/>
                    </a:cubicBezTo>
                    <a:cubicBezTo>
                      <a:pt x="188" y="168"/>
                      <a:pt x="188" y="169"/>
                      <a:pt x="188" y="170"/>
                    </a:cubicBezTo>
                    <a:cubicBezTo>
                      <a:pt x="188" y="171"/>
                      <a:pt x="189" y="172"/>
                      <a:pt x="190" y="172"/>
                    </a:cubicBezTo>
                    <a:cubicBezTo>
                      <a:pt x="190" y="173"/>
                      <a:pt x="191" y="174"/>
                      <a:pt x="192" y="174"/>
                    </a:cubicBezTo>
                    <a:cubicBezTo>
                      <a:pt x="193" y="174"/>
                      <a:pt x="193" y="172"/>
                      <a:pt x="193" y="172"/>
                    </a:cubicBezTo>
                    <a:cubicBezTo>
                      <a:pt x="193" y="171"/>
                      <a:pt x="193" y="173"/>
                      <a:pt x="194" y="173"/>
                    </a:cubicBezTo>
                    <a:cubicBezTo>
                      <a:pt x="194" y="173"/>
                      <a:pt x="194" y="175"/>
                      <a:pt x="194" y="176"/>
                    </a:cubicBezTo>
                    <a:cubicBezTo>
                      <a:pt x="193" y="177"/>
                      <a:pt x="192" y="182"/>
                      <a:pt x="192" y="182"/>
                    </a:cubicBezTo>
                    <a:cubicBezTo>
                      <a:pt x="192" y="182"/>
                      <a:pt x="193" y="181"/>
                      <a:pt x="194" y="180"/>
                    </a:cubicBezTo>
                    <a:cubicBezTo>
                      <a:pt x="195" y="179"/>
                      <a:pt x="196" y="176"/>
                      <a:pt x="196" y="176"/>
                    </a:cubicBezTo>
                    <a:cubicBezTo>
                      <a:pt x="197" y="175"/>
                      <a:pt x="198" y="176"/>
                      <a:pt x="199" y="176"/>
                    </a:cubicBezTo>
                    <a:cubicBezTo>
                      <a:pt x="200" y="177"/>
                      <a:pt x="200" y="178"/>
                      <a:pt x="201" y="177"/>
                    </a:cubicBezTo>
                    <a:cubicBezTo>
                      <a:pt x="202" y="177"/>
                      <a:pt x="201" y="176"/>
                      <a:pt x="202" y="175"/>
                    </a:cubicBezTo>
                    <a:cubicBezTo>
                      <a:pt x="202" y="175"/>
                      <a:pt x="203" y="173"/>
                      <a:pt x="203" y="173"/>
                    </a:cubicBezTo>
                    <a:cubicBezTo>
                      <a:pt x="203" y="172"/>
                      <a:pt x="204" y="171"/>
                      <a:pt x="205" y="171"/>
                    </a:cubicBezTo>
                    <a:cubicBezTo>
                      <a:pt x="205" y="170"/>
                      <a:pt x="205" y="170"/>
                      <a:pt x="204" y="169"/>
                    </a:cubicBezTo>
                    <a:cubicBezTo>
                      <a:pt x="202" y="168"/>
                      <a:pt x="202" y="167"/>
                      <a:pt x="201" y="166"/>
                    </a:cubicBezTo>
                    <a:cubicBezTo>
                      <a:pt x="201" y="165"/>
                      <a:pt x="200" y="165"/>
                      <a:pt x="199" y="164"/>
                    </a:cubicBezTo>
                    <a:cubicBezTo>
                      <a:pt x="198" y="163"/>
                      <a:pt x="197" y="164"/>
                      <a:pt x="195" y="164"/>
                    </a:cubicBezTo>
                    <a:cubicBezTo>
                      <a:pt x="193" y="163"/>
                      <a:pt x="194" y="162"/>
                      <a:pt x="193" y="162"/>
                    </a:cubicBezTo>
                    <a:cubicBezTo>
                      <a:pt x="192" y="162"/>
                      <a:pt x="192" y="162"/>
                      <a:pt x="191" y="161"/>
                    </a:cubicBezTo>
                    <a:cubicBezTo>
                      <a:pt x="190" y="161"/>
                      <a:pt x="190" y="161"/>
                      <a:pt x="188" y="161"/>
                    </a:cubicBezTo>
                    <a:cubicBezTo>
                      <a:pt x="186" y="161"/>
                      <a:pt x="186" y="161"/>
                      <a:pt x="186" y="160"/>
                    </a:cubicBezTo>
                    <a:cubicBezTo>
                      <a:pt x="186" y="160"/>
                      <a:pt x="185" y="159"/>
                      <a:pt x="184" y="159"/>
                    </a:cubicBezTo>
                    <a:cubicBezTo>
                      <a:pt x="184" y="158"/>
                      <a:pt x="183" y="157"/>
                      <a:pt x="183" y="157"/>
                    </a:cubicBezTo>
                    <a:cubicBezTo>
                      <a:pt x="182" y="157"/>
                      <a:pt x="182" y="157"/>
                      <a:pt x="181" y="157"/>
                    </a:cubicBezTo>
                    <a:cubicBezTo>
                      <a:pt x="180" y="157"/>
                      <a:pt x="179" y="156"/>
                      <a:pt x="179" y="156"/>
                    </a:cubicBezTo>
                    <a:cubicBezTo>
                      <a:pt x="178" y="156"/>
                      <a:pt x="177" y="154"/>
                      <a:pt x="177" y="154"/>
                    </a:cubicBezTo>
                    <a:cubicBezTo>
                      <a:pt x="177" y="153"/>
                      <a:pt x="178" y="153"/>
                      <a:pt x="178" y="152"/>
                    </a:cubicBezTo>
                    <a:cubicBezTo>
                      <a:pt x="178" y="151"/>
                      <a:pt x="179" y="151"/>
                      <a:pt x="180" y="151"/>
                    </a:cubicBezTo>
                    <a:cubicBezTo>
                      <a:pt x="180" y="150"/>
                      <a:pt x="182" y="150"/>
                      <a:pt x="184" y="151"/>
                    </a:cubicBezTo>
                    <a:cubicBezTo>
                      <a:pt x="185" y="152"/>
                      <a:pt x="186" y="152"/>
                      <a:pt x="186" y="151"/>
                    </a:cubicBezTo>
                    <a:cubicBezTo>
                      <a:pt x="186" y="150"/>
                      <a:pt x="185" y="149"/>
                      <a:pt x="185" y="149"/>
                    </a:cubicBezTo>
                    <a:cubicBezTo>
                      <a:pt x="184" y="148"/>
                      <a:pt x="183" y="148"/>
                      <a:pt x="182" y="146"/>
                    </a:cubicBezTo>
                    <a:cubicBezTo>
                      <a:pt x="182" y="145"/>
                      <a:pt x="183" y="144"/>
                      <a:pt x="184" y="144"/>
                    </a:cubicBezTo>
                    <a:cubicBezTo>
                      <a:pt x="184" y="144"/>
                      <a:pt x="185" y="143"/>
                      <a:pt x="187" y="143"/>
                    </a:cubicBezTo>
                    <a:cubicBezTo>
                      <a:pt x="188" y="144"/>
                      <a:pt x="188" y="143"/>
                      <a:pt x="189" y="143"/>
                    </a:cubicBezTo>
                    <a:cubicBezTo>
                      <a:pt x="189" y="142"/>
                      <a:pt x="189" y="141"/>
                      <a:pt x="189" y="140"/>
                    </a:cubicBezTo>
                    <a:cubicBezTo>
                      <a:pt x="189" y="139"/>
                      <a:pt x="189" y="138"/>
                      <a:pt x="188" y="138"/>
                    </a:cubicBezTo>
                    <a:cubicBezTo>
                      <a:pt x="187" y="137"/>
                      <a:pt x="186" y="136"/>
                      <a:pt x="186" y="135"/>
                    </a:cubicBezTo>
                    <a:cubicBezTo>
                      <a:pt x="186" y="133"/>
                      <a:pt x="186" y="130"/>
                      <a:pt x="185" y="130"/>
                    </a:cubicBezTo>
                    <a:cubicBezTo>
                      <a:pt x="184" y="130"/>
                      <a:pt x="183" y="132"/>
                      <a:pt x="183" y="133"/>
                    </a:cubicBezTo>
                    <a:cubicBezTo>
                      <a:pt x="182" y="134"/>
                      <a:pt x="181" y="135"/>
                      <a:pt x="181" y="136"/>
                    </a:cubicBezTo>
                    <a:cubicBezTo>
                      <a:pt x="181" y="137"/>
                      <a:pt x="180" y="138"/>
                      <a:pt x="179" y="139"/>
                    </a:cubicBezTo>
                    <a:cubicBezTo>
                      <a:pt x="179" y="140"/>
                      <a:pt x="178" y="139"/>
                      <a:pt x="177" y="139"/>
                    </a:cubicBezTo>
                    <a:cubicBezTo>
                      <a:pt x="177" y="139"/>
                      <a:pt x="177" y="138"/>
                      <a:pt x="176" y="137"/>
                    </a:cubicBezTo>
                    <a:cubicBezTo>
                      <a:pt x="176" y="137"/>
                      <a:pt x="173" y="137"/>
                      <a:pt x="173" y="137"/>
                    </a:cubicBezTo>
                    <a:cubicBezTo>
                      <a:pt x="172" y="137"/>
                      <a:pt x="171" y="135"/>
                      <a:pt x="170" y="135"/>
                    </a:cubicBezTo>
                    <a:cubicBezTo>
                      <a:pt x="170" y="134"/>
                      <a:pt x="171" y="134"/>
                      <a:pt x="172" y="133"/>
                    </a:cubicBezTo>
                    <a:cubicBezTo>
                      <a:pt x="173" y="133"/>
                      <a:pt x="174" y="133"/>
                      <a:pt x="175" y="132"/>
                    </a:cubicBezTo>
                    <a:cubicBezTo>
                      <a:pt x="177" y="131"/>
                      <a:pt x="177" y="130"/>
                      <a:pt x="177" y="130"/>
                    </a:cubicBezTo>
                    <a:cubicBezTo>
                      <a:pt x="177" y="129"/>
                      <a:pt x="176" y="128"/>
                      <a:pt x="175" y="128"/>
                    </a:cubicBezTo>
                    <a:cubicBezTo>
                      <a:pt x="175" y="128"/>
                      <a:pt x="174" y="129"/>
                      <a:pt x="173" y="129"/>
                    </a:cubicBezTo>
                    <a:cubicBezTo>
                      <a:pt x="172" y="129"/>
                      <a:pt x="171" y="128"/>
                      <a:pt x="170" y="128"/>
                    </a:cubicBezTo>
                    <a:cubicBezTo>
                      <a:pt x="170" y="128"/>
                      <a:pt x="169" y="128"/>
                      <a:pt x="169" y="129"/>
                    </a:cubicBezTo>
                    <a:cubicBezTo>
                      <a:pt x="168" y="129"/>
                      <a:pt x="167" y="130"/>
                      <a:pt x="167" y="130"/>
                    </a:cubicBezTo>
                    <a:cubicBezTo>
                      <a:pt x="167" y="131"/>
                      <a:pt x="163" y="132"/>
                      <a:pt x="161" y="133"/>
                    </a:cubicBezTo>
                    <a:cubicBezTo>
                      <a:pt x="160" y="133"/>
                      <a:pt x="158" y="133"/>
                      <a:pt x="154" y="133"/>
                    </a:cubicBezTo>
                    <a:cubicBezTo>
                      <a:pt x="150" y="133"/>
                      <a:pt x="150" y="132"/>
                      <a:pt x="150" y="132"/>
                    </a:cubicBezTo>
                    <a:cubicBezTo>
                      <a:pt x="149" y="132"/>
                      <a:pt x="149" y="132"/>
                      <a:pt x="148" y="131"/>
                    </a:cubicBezTo>
                    <a:cubicBezTo>
                      <a:pt x="147" y="131"/>
                      <a:pt x="147" y="130"/>
                      <a:pt x="147" y="129"/>
                    </a:cubicBezTo>
                    <a:cubicBezTo>
                      <a:pt x="147" y="128"/>
                      <a:pt x="148" y="126"/>
                      <a:pt x="149" y="125"/>
                    </a:cubicBezTo>
                    <a:cubicBezTo>
                      <a:pt x="150" y="124"/>
                      <a:pt x="154" y="119"/>
                      <a:pt x="154" y="119"/>
                    </a:cubicBezTo>
                    <a:cubicBezTo>
                      <a:pt x="154" y="119"/>
                      <a:pt x="158" y="119"/>
                      <a:pt x="159" y="119"/>
                    </a:cubicBezTo>
                    <a:cubicBezTo>
                      <a:pt x="161" y="119"/>
                      <a:pt x="161" y="120"/>
                      <a:pt x="162" y="120"/>
                    </a:cubicBezTo>
                    <a:cubicBezTo>
                      <a:pt x="162" y="120"/>
                      <a:pt x="164" y="122"/>
                      <a:pt x="164" y="122"/>
                    </a:cubicBezTo>
                    <a:cubicBezTo>
                      <a:pt x="165" y="123"/>
                      <a:pt x="166" y="123"/>
                      <a:pt x="168" y="124"/>
                    </a:cubicBezTo>
                    <a:cubicBezTo>
                      <a:pt x="170" y="125"/>
                      <a:pt x="171" y="124"/>
                      <a:pt x="172" y="124"/>
                    </a:cubicBezTo>
                    <a:cubicBezTo>
                      <a:pt x="173" y="124"/>
                      <a:pt x="174" y="126"/>
                      <a:pt x="175" y="126"/>
                    </a:cubicBezTo>
                    <a:cubicBezTo>
                      <a:pt x="176" y="127"/>
                      <a:pt x="179" y="127"/>
                      <a:pt x="179" y="127"/>
                    </a:cubicBezTo>
                    <a:cubicBezTo>
                      <a:pt x="180" y="127"/>
                      <a:pt x="182" y="126"/>
                      <a:pt x="183" y="125"/>
                    </a:cubicBezTo>
                    <a:cubicBezTo>
                      <a:pt x="183" y="125"/>
                      <a:pt x="183" y="125"/>
                      <a:pt x="183" y="125"/>
                    </a:cubicBezTo>
                    <a:cubicBezTo>
                      <a:pt x="181" y="125"/>
                      <a:pt x="178" y="123"/>
                      <a:pt x="178" y="122"/>
                    </a:cubicBezTo>
                    <a:cubicBezTo>
                      <a:pt x="178" y="121"/>
                      <a:pt x="177" y="116"/>
                      <a:pt x="176" y="116"/>
                    </a:cubicBezTo>
                    <a:cubicBezTo>
                      <a:pt x="176" y="116"/>
                      <a:pt x="172" y="112"/>
                      <a:pt x="170" y="108"/>
                    </a:cubicBezTo>
                    <a:cubicBezTo>
                      <a:pt x="168" y="105"/>
                      <a:pt x="167" y="101"/>
                      <a:pt x="169" y="98"/>
                    </a:cubicBezTo>
                    <a:cubicBezTo>
                      <a:pt x="171" y="96"/>
                      <a:pt x="171" y="89"/>
                      <a:pt x="171" y="89"/>
                    </a:cubicBezTo>
                    <a:cubicBezTo>
                      <a:pt x="97" y="94"/>
                      <a:pt x="97" y="94"/>
                      <a:pt x="97" y="94"/>
                    </a:cubicBezTo>
                    <a:cubicBezTo>
                      <a:pt x="97" y="94"/>
                      <a:pt x="99" y="92"/>
                      <a:pt x="98" y="91"/>
                    </a:cubicBezTo>
                    <a:cubicBezTo>
                      <a:pt x="96" y="91"/>
                      <a:pt x="97" y="89"/>
                      <a:pt x="97" y="86"/>
                    </a:cubicBezTo>
                    <a:cubicBezTo>
                      <a:pt x="97" y="84"/>
                      <a:pt x="96" y="83"/>
                      <a:pt x="96" y="83"/>
                    </a:cubicBezTo>
                    <a:cubicBezTo>
                      <a:pt x="96" y="83"/>
                      <a:pt x="97" y="79"/>
                      <a:pt x="99" y="78"/>
                    </a:cubicBezTo>
                    <a:cubicBezTo>
                      <a:pt x="101" y="77"/>
                      <a:pt x="100" y="74"/>
                      <a:pt x="100" y="73"/>
                    </a:cubicBezTo>
                    <a:cubicBezTo>
                      <a:pt x="99" y="72"/>
                      <a:pt x="101" y="69"/>
                      <a:pt x="102" y="67"/>
                    </a:cubicBezTo>
                    <a:cubicBezTo>
                      <a:pt x="103" y="65"/>
                      <a:pt x="102" y="62"/>
                      <a:pt x="105" y="61"/>
                    </a:cubicBezTo>
                    <a:cubicBezTo>
                      <a:pt x="107" y="60"/>
                      <a:pt x="106" y="58"/>
                      <a:pt x="105" y="57"/>
                    </a:cubicBezTo>
                    <a:cubicBezTo>
                      <a:pt x="104" y="56"/>
                      <a:pt x="106" y="54"/>
                      <a:pt x="108" y="53"/>
                    </a:cubicBezTo>
                    <a:cubicBezTo>
                      <a:pt x="110" y="52"/>
                      <a:pt x="110" y="48"/>
                      <a:pt x="113" y="47"/>
                    </a:cubicBezTo>
                    <a:cubicBezTo>
                      <a:pt x="116" y="46"/>
                      <a:pt x="112" y="44"/>
                      <a:pt x="114" y="44"/>
                    </a:cubicBezTo>
                    <a:cubicBezTo>
                      <a:pt x="117" y="44"/>
                      <a:pt x="117" y="39"/>
                      <a:pt x="117" y="39"/>
                    </a:cubicBezTo>
                    <a:cubicBezTo>
                      <a:pt x="111" y="38"/>
                      <a:pt x="111" y="38"/>
                      <a:pt x="111" y="38"/>
                    </a:cubicBezTo>
                    <a:cubicBezTo>
                      <a:pt x="111" y="38"/>
                      <a:pt x="117" y="35"/>
                      <a:pt x="118" y="35"/>
                    </a:cubicBezTo>
                    <a:cubicBezTo>
                      <a:pt x="120" y="35"/>
                      <a:pt x="120" y="31"/>
                      <a:pt x="120" y="31"/>
                    </a:cubicBezTo>
                    <a:cubicBezTo>
                      <a:pt x="120" y="31"/>
                      <a:pt x="117" y="29"/>
                      <a:pt x="116" y="28"/>
                    </a:cubicBezTo>
                    <a:cubicBezTo>
                      <a:pt x="114" y="28"/>
                      <a:pt x="114" y="24"/>
                      <a:pt x="114" y="24"/>
                    </a:cubicBezTo>
                    <a:cubicBezTo>
                      <a:pt x="113" y="22"/>
                      <a:pt x="113" y="22"/>
                      <a:pt x="113" y="22"/>
                    </a:cubicBezTo>
                    <a:cubicBezTo>
                      <a:pt x="115" y="20"/>
                      <a:pt x="115" y="20"/>
                      <a:pt x="115" y="20"/>
                    </a:cubicBezTo>
                    <a:cubicBezTo>
                      <a:pt x="115" y="20"/>
                      <a:pt x="114" y="18"/>
                      <a:pt x="112" y="18"/>
                    </a:cubicBezTo>
                    <a:cubicBezTo>
                      <a:pt x="110" y="18"/>
                      <a:pt x="110" y="17"/>
                      <a:pt x="111" y="16"/>
                    </a:cubicBezTo>
                    <a:cubicBezTo>
                      <a:pt x="112" y="16"/>
                      <a:pt x="113" y="13"/>
                      <a:pt x="112" y="12"/>
                    </a:cubicBezTo>
                    <a:cubicBezTo>
                      <a:pt x="111" y="12"/>
                      <a:pt x="110" y="8"/>
                      <a:pt x="110" y="8"/>
                    </a:cubicBezTo>
                    <a:cubicBezTo>
                      <a:pt x="110" y="8"/>
                      <a:pt x="113" y="4"/>
                      <a:pt x="112" y="3"/>
                    </a:cubicBezTo>
                    <a:cubicBezTo>
                      <a:pt x="111" y="3"/>
                      <a:pt x="109" y="6"/>
                      <a:pt x="108" y="4"/>
                    </a:cubicBezTo>
                    <a:cubicBezTo>
                      <a:pt x="106" y="1"/>
                      <a:pt x="108" y="0"/>
                      <a:pt x="108" y="0"/>
                    </a:cubicBezTo>
                    <a:cubicBezTo>
                      <a:pt x="107" y="0"/>
                      <a:pt x="107" y="0"/>
                      <a:pt x="107" y="0"/>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44" name="Freeform 62">
                <a:extLst>
                  <a:ext uri="{FF2B5EF4-FFF2-40B4-BE49-F238E27FC236}">
                    <a16:creationId xmlns:a16="http://schemas.microsoft.com/office/drawing/2014/main" id="{7B282CE8-2D16-40BD-8E17-99F3E1F2744B}"/>
                  </a:ext>
                </a:extLst>
              </p:cNvPr>
              <p:cNvSpPr>
                <a:spLocks/>
              </p:cNvSpPr>
              <p:nvPr/>
            </p:nvSpPr>
            <p:spPr bwMode="auto">
              <a:xfrm>
                <a:off x="9270612" y="4574547"/>
                <a:ext cx="32217" cy="20621"/>
              </a:xfrm>
              <a:custGeom>
                <a:avLst/>
                <a:gdLst>
                  <a:gd name="T0" fmla="*/ 3 w 13"/>
                  <a:gd name="T1" fmla="*/ 1 h 8"/>
                  <a:gd name="T2" fmla="*/ 7 w 13"/>
                  <a:gd name="T3" fmla="*/ 1 h 8"/>
                  <a:gd name="T4" fmla="*/ 12 w 13"/>
                  <a:gd name="T5" fmla="*/ 3 h 8"/>
                  <a:gd name="T6" fmla="*/ 12 w 13"/>
                  <a:gd name="T7" fmla="*/ 6 h 8"/>
                  <a:gd name="T8" fmla="*/ 9 w 13"/>
                  <a:gd name="T9" fmla="*/ 8 h 8"/>
                  <a:gd name="T10" fmla="*/ 4 w 13"/>
                  <a:gd name="T11" fmla="*/ 5 h 8"/>
                  <a:gd name="T12" fmla="*/ 0 w 13"/>
                  <a:gd name="T13" fmla="*/ 3 h 8"/>
                  <a:gd name="T14" fmla="*/ 3 w 13"/>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8">
                    <a:moveTo>
                      <a:pt x="3" y="1"/>
                    </a:moveTo>
                    <a:cubicBezTo>
                      <a:pt x="5" y="0"/>
                      <a:pt x="6" y="1"/>
                      <a:pt x="7" y="1"/>
                    </a:cubicBezTo>
                    <a:cubicBezTo>
                      <a:pt x="9" y="2"/>
                      <a:pt x="11" y="2"/>
                      <a:pt x="12" y="3"/>
                    </a:cubicBezTo>
                    <a:cubicBezTo>
                      <a:pt x="12" y="4"/>
                      <a:pt x="13" y="4"/>
                      <a:pt x="12" y="6"/>
                    </a:cubicBezTo>
                    <a:cubicBezTo>
                      <a:pt x="11" y="7"/>
                      <a:pt x="11" y="8"/>
                      <a:pt x="9" y="8"/>
                    </a:cubicBezTo>
                    <a:cubicBezTo>
                      <a:pt x="7" y="7"/>
                      <a:pt x="5" y="5"/>
                      <a:pt x="4" y="5"/>
                    </a:cubicBezTo>
                    <a:cubicBezTo>
                      <a:pt x="3" y="5"/>
                      <a:pt x="0" y="3"/>
                      <a:pt x="0" y="3"/>
                    </a:cubicBezTo>
                    <a:cubicBezTo>
                      <a:pt x="0" y="2"/>
                      <a:pt x="3" y="1"/>
                      <a:pt x="3" y="1"/>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45" name="Freeform 63">
                <a:extLst>
                  <a:ext uri="{FF2B5EF4-FFF2-40B4-BE49-F238E27FC236}">
                    <a16:creationId xmlns:a16="http://schemas.microsoft.com/office/drawing/2014/main" id="{03535C89-AE6D-4A8E-8AC6-DA5BAF5A5508}"/>
                  </a:ext>
                </a:extLst>
              </p:cNvPr>
              <p:cNvSpPr>
                <a:spLocks/>
              </p:cNvSpPr>
              <p:nvPr/>
            </p:nvSpPr>
            <p:spPr bwMode="auto">
              <a:xfrm>
                <a:off x="9341489" y="4604188"/>
                <a:ext cx="18041" cy="15465"/>
              </a:xfrm>
              <a:custGeom>
                <a:avLst/>
                <a:gdLst>
                  <a:gd name="T0" fmla="*/ 1 w 7"/>
                  <a:gd name="T1" fmla="*/ 3 h 6"/>
                  <a:gd name="T2" fmla="*/ 3 w 7"/>
                  <a:gd name="T3" fmla="*/ 1 h 6"/>
                  <a:gd name="T4" fmla="*/ 6 w 7"/>
                  <a:gd name="T5" fmla="*/ 2 h 6"/>
                  <a:gd name="T6" fmla="*/ 6 w 7"/>
                  <a:gd name="T7" fmla="*/ 5 h 6"/>
                  <a:gd name="T8" fmla="*/ 1 w 7"/>
                  <a:gd name="T9" fmla="*/ 3 h 6"/>
                </a:gdLst>
                <a:ahLst/>
                <a:cxnLst>
                  <a:cxn ang="0">
                    <a:pos x="T0" y="T1"/>
                  </a:cxn>
                  <a:cxn ang="0">
                    <a:pos x="T2" y="T3"/>
                  </a:cxn>
                  <a:cxn ang="0">
                    <a:pos x="T4" y="T5"/>
                  </a:cxn>
                  <a:cxn ang="0">
                    <a:pos x="T6" y="T7"/>
                  </a:cxn>
                  <a:cxn ang="0">
                    <a:pos x="T8" y="T9"/>
                  </a:cxn>
                </a:cxnLst>
                <a:rect l="0" t="0" r="r" b="b"/>
                <a:pathLst>
                  <a:path w="7" h="6">
                    <a:moveTo>
                      <a:pt x="1" y="3"/>
                    </a:moveTo>
                    <a:cubicBezTo>
                      <a:pt x="0" y="1"/>
                      <a:pt x="1" y="1"/>
                      <a:pt x="3" y="1"/>
                    </a:cubicBezTo>
                    <a:cubicBezTo>
                      <a:pt x="4" y="0"/>
                      <a:pt x="6" y="1"/>
                      <a:pt x="6" y="2"/>
                    </a:cubicBezTo>
                    <a:cubicBezTo>
                      <a:pt x="6" y="3"/>
                      <a:pt x="7" y="5"/>
                      <a:pt x="6" y="5"/>
                    </a:cubicBezTo>
                    <a:cubicBezTo>
                      <a:pt x="5" y="6"/>
                      <a:pt x="2" y="5"/>
                      <a:pt x="1" y="3"/>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46" name="Freeform 64">
                <a:extLst>
                  <a:ext uri="{FF2B5EF4-FFF2-40B4-BE49-F238E27FC236}">
                    <a16:creationId xmlns:a16="http://schemas.microsoft.com/office/drawing/2014/main" id="{4F727B44-79FF-4684-A4EC-143A4A290E49}"/>
                  </a:ext>
                </a:extLst>
              </p:cNvPr>
              <p:cNvSpPr>
                <a:spLocks/>
              </p:cNvSpPr>
              <p:nvPr/>
            </p:nvSpPr>
            <p:spPr bwMode="auto">
              <a:xfrm>
                <a:off x="9460046" y="3445626"/>
                <a:ext cx="650779" cy="337646"/>
              </a:xfrm>
              <a:custGeom>
                <a:avLst/>
                <a:gdLst>
                  <a:gd name="T0" fmla="*/ 256 w 265"/>
                  <a:gd name="T1" fmla="*/ 54 h 137"/>
                  <a:gd name="T2" fmla="*/ 247 w 265"/>
                  <a:gd name="T3" fmla="*/ 44 h 137"/>
                  <a:gd name="T4" fmla="*/ 239 w 265"/>
                  <a:gd name="T5" fmla="*/ 29 h 137"/>
                  <a:gd name="T6" fmla="*/ 238 w 265"/>
                  <a:gd name="T7" fmla="*/ 22 h 137"/>
                  <a:gd name="T8" fmla="*/ 225 w 265"/>
                  <a:gd name="T9" fmla="*/ 10 h 137"/>
                  <a:gd name="T10" fmla="*/ 215 w 265"/>
                  <a:gd name="T11" fmla="*/ 15 h 137"/>
                  <a:gd name="T12" fmla="*/ 201 w 265"/>
                  <a:gd name="T13" fmla="*/ 14 h 137"/>
                  <a:gd name="T14" fmla="*/ 186 w 265"/>
                  <a:gd name="T15" fmla="*/ 12 h 137"/>
                  <a:gd name="T16" fmla="*/ 173 w 265"/>
                  <a:gd name="T17" fmla="*/ 3 h 137"/>
                  <a:gd name="T18" fmla="*/ 155 w 265"/>
                  <a:gd name="T19" fmla="*/ 1 h 137"/>
                  <a:gd name="T20" fmla="*/ 155 w 265"/>
                  <a:gd name="T21" fmla="*/ 1 h 137"/>
                  <a:gd name="T22" fmla="*/ 154 w 265"/>
                  <a:gd name="T23" fmla="*/ 7 h 137"/>
                  <a:gd name="T24" fmla="*/ 157 w 265"/>
                  <a:gd name="T25" fmla="*/ 14 h 137"/>
                  <a:gd name="T26" fmla="*/ 144 w 265"/>
                  <a:gd name="T27" fmla="*/ 21 h 137"/>
                  <a:gd name="T28" fmla="*/ 136 w 265"/>
                  <a:gd name="T29" fmla="*/ 19 h 137"/>
                  <a:gd name="T30" fmla="*/ 136 w 265"/>
                  <a:gd name="T31" fmla="*/ 31 h 137"/>
                  <a:gd name="T32" fmla="*/ 129 w 265"/>
                  <a:gd name="T33" fmla="*/ 40 h 137"/>
                  <a:gd name="T34" fmla="*/ 122 w 265"/>
                  <a:gd name="T35" fmla="*/ 51 h 137"/>
                  <a:gd name="T36" fmla="*/ 111 w 265"/>
                  <a:gd name="T37" fmla="*/ 54 h 137"/>
                  <a:gd name="T38" fmla="*/ 102 w 265"/>
                  <a:gd name="T39" fmla="*/ 55 h 137"/>
                  <a:gd name="T40" fmla="*/ 95 w 265"/>
                  <a:gd name="T41" fmla="*/ 63 h 137"/>
                  <a:gd name="T42" fmla="*/ 80 w 265"/>
                  <a:gd name="T43" fmla="*/ 71 h 137"/>
                  <a:gd name="T44" fmla="*/ 68 w 265"/>
                  <a:gd name="T45" fmla="*/ 65 h 137"/>
                  <a:gd name="T46" fmla="*/ 58 w 265"/>
                  <a:gd name="T47" fmla="*/ 68 h 137"/>
                  <a:gd name="T48" fmla="*/ 51 w 265"/>
                  <a:gd name="T49" fmla="*/ 70 h 137"/>
                  <a:gd name="T50" fmla="*/ 51 w 265"/>
                  <a:gd name="T51" fmla="*/ 73 h 137"/>
                  <a:gd name="T52" fmla="*/ 51 w 265"/>
                  <a:gd name="T53" fmla="*/ 74 h 137"/>
                  <a:gd name="T54" fmla="*/ 44 w 265"/>
                  <a:gd name="T55" fmla="*/ 81 h 137"/>
                  <a:gd name="T56" fmla="*/ 40 w 265"/>
                  <a:gd name="T57" fmla="*/ 89 h 137"/>
                  <a:gd name="T58" fmla="*/ 35 w 265"/>
                  <a:gd name="T59" fmla="*/ 100 h 137"/>
                  <a:gd name="T60" fmla="*/ 21 w 265"/>
                  <a:gd name="T61" fmla="*/ 104 h 137"/>
                  <a:gd name="T62" fmla="*/ 9 w 265"/>
                  <a:gd name="T63" fmla="*/ 114 h 137"/>
                  <a:gd name="T64" fmla="*/ 11 w 265"/>
                  <a:gd name="T65" fmla="*/ 125 h 137"/>
                  <a:gd name="T66" fmla="*/ 9 w 265"/>
                  <a:gd name="T67" fmla="*/ 131 h 137"/>
                  <a:gd name="T68" fmla="*/ 2 w 265"/>
                  <a:gd name="T69" fmla="*/ 137 h 137"/>
                  <a:gd name="T70" fmla="*/ 50 w 265"/>
                  <a:gd name="T71" fmla="*/ 124 h 137"/>
                  <a:gd name="T72" fmla="*/ 87 w 265"/>
                  <a:gd name="T73" fmla="*/ 123 h 137"/>
                  <a:gd name="T74" fmla="*/ 153 w 265"/>
                  <a:gd name="T75" fmla="*/ 115 h 137"/>
                  <a:gd name="T76" fmla="*/ 200 w 265"/>
                  <a:gd name="T77" fmla="*/ 112 h 137"/>
                  <a:gd name="T78" fmla="*/ 214 w 265"/>
                  <a:gd name="T79" fmla="*/ 108 h 137"/>
                  <a:gd name="T80" fmla="*/ 225 w 265"/>
                  <a:gd name="T81" fmla="*/ 102 h 137"/>
                  <a:gd name="T82" fmla="*/ 230 w 265"/>
                  <a:gd name="T83" fmla="*/ 96 h 137"/>
                  <a:gd name="T84" fmla="*/ 239 w 265"/>
                  <a:gd name="T85" fmla="*/ 87 h 137"/>
                  <a:gd name="T86" fmla="*/ 242 w 265"/>
                  <a:gd name="T87" fmla="*/ 81 h 137"/>
                  <a:gd name="T88" fmla="*/ 256 w 265"/>
                  <a:gd name="T89" fmla="*/ 69 h 137"/>
                  <a:gd name="T90" fmla="*/ 265 w 265"/>
                  <a:gd name="T91" fmla="*/ 5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5" h="137">
                    <a:moveTo>
                      <a:pt x="261" y="58"/>
                    </a:moveTo>
                    <a:cubicBezTo>
                      <a:pt x="260" y="58"/>
                      <a:pt x="256" y="55"/>
                      <a:pt x="256" y="54"/>
                    </a:cubicBezTo>
                    <a:cubicBezTo>
                      <a:pt x="255" y="54"/>
                      <a:pt x="252" y="51"/>
                      <a:pt x="251" y="50"/>
                    </a:cubicBezTo>
                    <a:cubicBezTo>
                      <a:pt x="249" y="49"/>
                      <a:pt x="248" y="46"/>
                      <a:pt x="247" y="44"/>
                    </a:cubicBezTo>
                    <a:cubicBezTo>
                      <a:pt x="245" y="43"/>
                      <a:pt x="241" y="38"/>
                      <a:pt x="239" y="36"/>
                    </a:cubicBezTo>
                    <a:cubicBezTo>
                      <a:pt x="238" y="35"/>
                      <a:pt x="238" y="31"/>
                      <a:pt x="239" y="29"/>
                    </a:cubicBezTo>
                    <a:cubicBezTo>
                      <a:pt x="239" y="27"/>
                      <a:pt x="239" y="25"/>
                      <a:pt x="239" y="23"/>
                    </a:cubicBezTo>
                    <a:cubicBezTo>
                      <a:pt x="239" y="23"/>
                      <a:pt x="238" y="23"/>
                      <a:pt x="238" y="22"/>
                    </a:cubicBezTo>
                    <a:cubicBezTo>
                      <a:pt x="237" y="20"/>
                      <a:pt x="232" y="15"/>
                      <a:pt x="230" y="15"/>
                    </a:cubicBezTo>
                    <a:cubicBezTo>
                      <a:pt x="229" y="15"/>
                      <a:pt x="226" y="13"/>
                      <a:pt x="225" y="10"/>
                    </a:cubicBezTo>
                    <a:cubicBezTo>
                      <a:pt x="225" y="7"/>
                      <a:pt x="223" y="9"/>
                      <a:pt x="221" y="10"/>
                    </a:cubicBezTo>
                    <a:cubicBezTo>
                      <a:pt x="219" y="10"/>
                      <a:pt x="216" y="14"/>
                      <a:pt x="215" y="15"/>
                    </a:cubicBezTo>
                    <a:cubicBezTo>
                      <a:pt x="213" y="17"/>
                      <a:pt x="211" y="16"/>
                      <a:pt x="208" y="14"/>
                    </a:cubicBezTo>
                    <a:cubicBezTo>
                      <a:pt x="205" y="12"/>
                      <a:pt x="202" y="12"/>
                      <a:pt x="201" y="14"/>
                    </a:cubicBezTo>
                    <a:cubicBezTo>
                      <a:pt x="200" y="15"/>
                      <a:pt x="197" y="17"/>
                      <a:pt x="194" y="15"/>
                    </a:cubicBezTo>
                    <a:cubicBezTo>
                      <a:pt x="192" y="13"/>
                      <a:pt x="186" y="12"/>
                      <a:pt x="186" y="12"/>
                    </a:cubicBezTo>
                    <a:cubicBezTo>
                      <a:pt x="186" y="12"/>
                      <a:pt x="180" y="11"/>
                      <a:pt x="178" y="11"/>
                    </a:cubicBezTo>
                    <a:cubicBezTo>
                      <a:pt x="176" y="11"/>
                      <a:pt x="176" y="5"/>
                      <a:pt x="173" y="3"/>
                    </a:cubicBezTo>
                    <a:cubicBezTo>
                      <a:pt x="171" y="1"/>
                      <a:pt x="166" y="0"/>
                      <a:pt x="165" y="0"/>
                    </a:cubicBezTo>
                    <a:cubicBezTo>
                      <a:pt x="164" y="0"/>
                      <a:pt x="158" y="0"/>
                      <a:pt x="155" y="1"/>
                    </a:cubicBezTo>
                    <a:cubicBezTo>
                      <a:pt x="155" y="1"/>
                      <a:pt x="155" y="1"/>
                      <a:pt x="155" y="1"/>
                    </a:cubicBezTo>
                    <a:cubicBezTo>
                      <a:pt x="155" y="1"/>
                      <a:pt x="155" y="1"/>
                      <a:pt x="155" y="1"/>
                    </a:cubicBezTo>
                    <a:cubicBezTo>
                      <a:pt x="153" y="3"/>
                      <a:pt x="153" y="3"/>
                      <a:pt x="153" y="3"/>
                    </a:cubicBezTo>
                    <a:cubicBezTo>
                      <a:pt x="152" y="4"/>
                      <a:pt x="154" y="6"/>
                      <a:pt x="154" y="7"/>
                    </a:cubicBezTo>
                    <a:cubicBezTo>
                      <a:pt x="153" y="9"/>
                      <a:pt x="155" y="10"/>
                      <a:pt x="155" y="10"/>
                    </a:cubicBezTo>
                    <a:cubicBezTo>
                      <a:pt x="155" y="10"/>
                      <a:pt x="157" y="13"/>
                      <a:pt x="157" y="14"/>
                    </a:cubicBezTo>
                    <a:cubicBezTo>
                      <a:pt x="157" y="15"/>
                      <a:pt x="154" y="15"/>
                      <a:pt x="151" y="16"/>
                    </a:cubicBezTo>
                    <a:cubicBezTo>
                      <a:pt x="149" y="17"/>
                      <a:pt x="144" y="21"/>
                      <a:pt x="144" y="21"/>
                    </a:cubicBezTo>
                    <a:cubicBezTo>
                      <a:pt x="142" y="19"/>
                      <a:pt x="142" y="19"/>
                      <a:pt x="142" y="19"/>
                    </a:cubicBezTo>
                    <a:cubicBezTo>
                      <a:pt x="142" y="19"/>
                      <a:pt x="139" y="19"/>
                      <a:pt x="136" y="19"/>
                    </a:cubicBezTo>
                    <a:cubicBezTo>
                      <a:pt x="134" y="19"/>
                      <a:pt x="134" y="23"/>
                      <a:pt x="137" y="26"/>
                    </a:cubicBezTo>
                    <a:cubicBezTo>
                      <a:pt x="139" y="28"/>
                      <a:pt x="136" y="30"/>
                      <a:pt x="136" y="31"/>
                    </a:cubicBezTo>
                    <a:cubicBezTo>
                      <a:pt x="135" y="33"/>
                      <a:pt x="131" y="34"/>
                      <a:pt x="131" y="34"/>
                    </a:cubicBezTo>
                    <a:cubicBezTo>
                      <a:pt x="131" y="34"/>
                      <a:pt x="130" y="38"/>
                      <a:pt x="129" y="40"/>
                    </a:cubicBezTo>
                    <a:cubicBezTo>
                      <a:pt x="128" y="43"/>
                      <a:pt x="125" y="43"/>
                      <a:pt x="123" y="43"/>
                    </a:cubicBezTo>
                    <a:cubicBezTo>
                      <a:pt x="121" y="43"/>
                      <a:pt x="121" y="48"/>
                      <a:pt x="122" y="51"/>
                    </a:cubicBezTo>
                    <a:cubicBezTo>
                      <a:pt x="122" y="53"/>
                      <a:pt x="120" y="55"/>
                      <a:pt x="117" y="57"/>
                    </a:cubicBezTo>
                    <a:cubicBezTo>
                      <a:pt x="115" y="58"/>
                      <a:pt x="112" y="57"/>
                      <a:pt x="111" y="54"/>
                    </a:cubicBezTo>
                    <a:cubicBezTo>
                      <a:pt x="110" y="52"/>
                      <a:pt x="109" y="50"/>
                      <a:pt x="106" y="50"/>
                    </a:cubicBezTo>
                    <a:cubicBezTo>
                      <a:pt x="103" y="50"/>
                      <a:pt x="104" y="53"/>
                      <a:pt x="102" y="55"/>
                    </a:cubicBezTo>
                    <a:cubicBezTo>
                      <a:pt x="100" y="57"/>
                      <a:pt x="99" y="61"/>
                      <a:pt x="99" y="64"/>
                    </a:cubicBezTo>
                    <a:cubicBezTo>
                      <a:pt x="99" y="66"/>
                      <a:pt x="95" y="63"/>
                      <a:pt x="95" y="63"/>
                    </a:cubicBezTo>
                    <a:cubicBezTo>
                      <a:pt x="95" y="63"/>
                      <a:pt x="91" y="61"/>
                      <a:pt x="86" y="61"/>
                    </a:cubicBezTo>
                    <a:cubicBezTo>
                      <a:pt x="81" y="62"/>
                      <a:pt x="82" y="68"/>
                      <a:pt x="80" y="71"/>
                    </a:cubicBezTo>
                    <a:cubicBezTo>
                      <a:pt x="78" y="73"/>
                      <a:pt x="77" y="69"/>
                      <a:pt x="75" y="67"/>
                    </a:cubicBezTo>
                    <a:cubicBezTo>
                      <a:pt x="74" y="65"/>
                      <a:pt x="70" y="65"/>
                      <a:pt x="68" y="65"/>
                    </a:cubicBezTo>
                    <a:cubicBezTo>
                      <a:pt x="66" y="65"/>
                      <a:pt x="63" y="64"/>
                      <a:pt x="62" y="70"/>
                    </a:cubicBezTo>
                    <a:cubicBezTo>
                      <a:pt x="61" y="75"/>
                      <a:pt x="60" y="67"/>
                      <a:pt x="58" y="68"/>
                    </a:cubicBezTo>
                    <a:cubicBezTo>
                      <a:pt x="57" y="69"/>
                      <a:pt x="56" y="68"/>
                      <a:pt x="54" y="68"/>
                    </a:cubicBezTo>
                    <a:cubicBezTo>
                      <a:pt x="51" y="70"/>
                      <a:pt x="51" y="70"/>
                      <a:pt x="51" y="70"/>
                    </a:cubicBezTo>
                    <a:cubicBezTo>
                      <a:pt x="51" y="70"/>
                      <a:pt x="51" y="71"/>
                      <a:pt x="51" y="72"/>
                    </a:cubicBezTo>
                    <a:cubicBezTo>
                      <a:pt x="51" y="72"/>
                      <a:pt x="51" y="73"/>
                      <a:pt x="51" y="73"/>
                    </a:cubicBezTo>
                    <a:cubicBezTo>
                      <a:pt x="51" y="73"/>
                      <a:pt x="51" y="73"/>
                      <a:pt x="51" y="73"/>
                    </a:cubicBezTo>
                    <a:cubicBezTo>
                      <a:pt x="51" y="74"/>
                      <a:pt x="51" y="74"/>
                      <a:pt x="51" y="74"/>
                    </a:cubicBezTo>
                    <a:cubicBezTo>
                      <a:pt x="51" y="76"/>
                      <a:pt x="48" y="74"/>
                      <a:pt x="48" y="74"/>
                    </a:cubicBezTo>
                    <a:cubicBezTo>
                      <a:pt x="48" y="74"/>
                      <a:pt x="45" y="77"/>
                      <a:pt x="44" y="81"/>
                    </a:cubicBezTo>
                    <a:cubicBezTo>
                      <a:pt x="44" y="84"/>
                      <a:pt x="46" y="85"/>
                      <a:pt x="46" y="87"/>
                    </a:cubicBezTo>
                    <a:cubicBezTo>
                      <a:pt x="46" y="89"/>
                      <a:pt x="42" y="87"/>
                      <a:pt x="40" y="89"/>
                    </a:cubicBezTo>
                    <a:cubicBezTo>
                      <a:pt x="39" y="90"/>
                      <a:pt x="38" y="92"/>
                      <a:pt x="34" y="92"/>
                    </a:cubicBezTo>
                    <a:cubicBezTo>
                      <a:pt x="30" y="93"/>
                      <a:pt x="32" y="98"/>
                      <a:pt x="35" y="100"/>
                    </a:cubicBezTo>
                    <a:cubicBezTo>
                      <a:pt x="39" y="102"/>
                      <a:pt x="36" y="106"/>
                      <a:pt x="35" y="108"/>
                    </a:cubicBezTo>
                    <a:cubicBezTo>
                      <a:pt x="34" y="110"/>
                      <a:pt x="28" y="107"/>
                      <a:pt x="21" y="104"/>
                    </a:cubicBezTo>
                    <a:cubicBezTo>
                      <a:pt x="14" y="102"/>
                      <a:pt x="15" y="103"/>
                      <a:pt x="12" y="105"/>
                    </a:cubicBezTo>
                    <a:cubicBezTo>
                      <a:pt x="11" y="107"/>
                      <a:pt x="10" y="111"/>
                      <a:pt x="9" y="114"/>
                    </a:cubicBezTo>
                    <a:cubicBezTo>
                      <a:pt x="10" y="115"/>
                      <a:pt x="11" y="116"/>
                      <a:pt x="11" y="117"/>
                    </a:cubicBezTo>
                    <a:cubicBezTo>
                      <a:pt x="11" y="119"/>
                      <a:pt x="11" y="125"/>
                      <a:pt x="11" y="125"/>
                    </a:cubicBezTo>
                    <a:cubicBezTo>
                      <a:pt x="11" y="125"/>
                      <a:pt x="9" y="127"/>
                      <a:pt x="10" y="128"/>
                    </a:cubicBezTo>
                    <a:cubicBezTo>
                      <a:pt x="11" y="130"/>
                      <a:pt x="9" y="131"/>
                      <a:pt x="9" y="131"/>
                    </a:cubicBezTo>
                    <a:cubicBezTo>
                      <a:pt x="9" y="131"/>
                      <a:pt x="5" y="133"/>
                      <a:pt x="3" y="133"/>
                    </a:cubicBezTo>
                    <a:cubicBezTo>
                      <a:pt x="0" y="133"/>
                      <a:pt x="3" y="134"/>
                      <a:pt x="2" y="137"/>
                    </a:cubicBezTo>
                    <a:cubicBezTo>
                      <a:pt x="18" y="136"/>
                      <a:pt x="51" y="134"/>
                      <a:pt x="52" y="134"/>
                    </a:cubicBezTo>
                    <a:cubicBezTo>
                      <a:pt x="54" y="133"/>
                      <a:pt x="50" y="124"/>
                      <a:pt x="50" y="124"/>
                    </a:cubicBezTo>
                    <a:cubicBezTo>
                      <a:pt x="50" y="124"/>
                      <a:pt x="57" y="124"/>
                      <a:pt x="59" y="125"/>
                    </a:cubicBezTo>
                    <a:cubicBezTo>
                      <a:pt x="62" y="126"/>
                      <a:pt x="81" y="124"/>
                      <a:pt x="87" y="123"/>
                    </a:cubicBezTo>
                    <a:cubicBezTo>
                      <a:pt x="94" y="122"/>
                      <a:pt x="114" y="120"/>
                      <a:pt x="118" y="120"/>
                    </a:cubicBezTo>
                    <a:cubicBezTo>
                      <a:pt x="123" y="120"/>
                      <a:pt x="138" y="117"/>
                      <a:pt x="153" y="115"/>
                    </a:cubicBezTo>
                    <a:cubicBezTo>
                      <a:pt x="168" y="114"/>
                      <a:pt x="185" y="114"/>
                      <a:pt x="187" y="113"/>
                    </a:cubicBezTo>
                    <a:cubicBezTo>
                      <a:pt x="190" y="112"/>
                      <a:pt x="196" y="112"/>
                      <a:pt x="200" y="112"/>
                    </a:cubicBezTo>
                    <a:cubicBezTo>
                      <a:pt x="204" y="112"/>
                      <a:pt x="209" y="110"/>
                      <a:pt x="211" y="109"/>
                    </a:cubicBezTo>
                    <a:cubicBezTo>
                      <a:pt x="211" y="109"/>
                      <a:pt x="212" y="108"/>
                      <a:pt x="214" y="108"/>
                    </a:cubicBezTo>
                    <a:cubicBezTo>
                      <a:pt x="215" y="107"/>
                      <a:pt x="216" y="105"/>
                      <a:pt x="218" y="104"/>
                    </a:cubicBezTo>
                    <a:cubicBezTo>
                      <a:pt x="222" y="103"/>
                      <a:pt x="225" y="102"/>
                      <a:pt x="225" y="102"/>
                    </a:cubicBezTo>
                    <a:cubicBezTo>
                      <a:pt x="230" y="101"/>
                      <a:pt x="230" y="101"/>
                      <a:pt x="230" y="101"/>
                    </a:cubicBezTo>
                    <a:cubicBezTo>
                      <a:pt x="230" y="96"/>
                      <a:pt x="230" y="96"/>
                      <a:pt x="230" y="96"/>
                    </a:cubicBezTo>
                    <a:cubicBezTo>
                      <a:pt x="230" y="96"/>
                      <a:pt x="231" y="94"/>
                      <a:pt x="235" y="93"/>
                    </a:cubicBezTo>
                    <a:cubicBezTo>
                      <a:pt x="238" y="91"/>
                      <a:pt x="239" y="87"/>
                      <a:pt x="239" y="87"/>
                    </a:cubicBezTo>
                    <a:cubicBezTo>
                      <a:pt x="242" y="85"/>
                      <a:pt x="242" y="85"/>
                      <a:pt x="242" y="85"/>
                    </a:cubicBezTo>
                    <a:cubicBezTo>
                      <a:pt x="242" y="81"/>
                      <a:pt x="242" y="81"/>
                      <a:pt x="242" y="81"/>
                    </a:cubicBezTo>
                    <a:cubicBezTo>
                      <a:pt x="242" y="81"/>
                      <a:pt x="243" y="77"/>
                      <a:pt x="247" y="76"/>
                    </a:cubicBezTo>
                    <a:cubicBezTo>
                      <a:pt x="251" y="75"/>
                      <a:pt x="254" y="72"/>
                      <a:pt x="256" y="69"/>
                    </a:cubicBezTo>
                    <a:cubicBezTo>
                      <a:pt x="257" y="66"/>
                      <a:pt x="260" y="63"/>
                      <a:pt x="262" y="62"/>
                    </a:cubicBezTo>
                    <a:cubicBezTo>
                      <a:pt x="263" y="60"/>
                      <a:pt x="264" y="59"/>
                      <a:pt x="265" y="58"/>
                    </a:cubicBezTo>
                    <a:cubicBezTo>
                      <a:pt x="265" y="58"/>
                      <a:pt x="263" y="58"/>
                      <a:pt x="261" y="58"/>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47" name="Freeform 65">
                <a:extLst>
                  <a:ext uri="{FF2B5EF4-FFF2-40B4-BE49-F238E27FC236}">
                    <a16:creationId xmlns:a16="http://schemas.microsoft.com/office/drawing/2014/main" id="{7BDBFC58-09A0-48BC-B651-275ADF1CA726}"/>
                  </a:ext>
                </a:extLst>
              </p:cNvPr>
              <p:cNvSpPr>
                <a:spLocks/>
              </p:cNvSpPr>
              <p:nvPr/>
            </p:nvSpPr>
            <p:spPr bwMode="auto">
              <a:xfrm>
                <a:off x="8337615" y="3399231"/>
                <a:ext cx="661087" cy="359554"/>
              </a:xfrm>
              <a:custGeom>
                <a:avLst/>
                <a:gdLst>
                  <a:gd name="T0" fmla="*/ 267 w 269"/>
                  <a:gd name="T1" fmla="*/ 45 h 146"/>
                  <a:gd name="T2" fmla="*/ 263 w 269"/>
                  <a:gd name="T3" fmla="*/ 42 h 146"/>
                  <a:gd name="T4" fmla="*/ 259 w 269"/>
                  <a:gd name="T5" fmla="*/ 39 h 146"/>
                  <a:gd name="T6" fmla="*/ 257 w 269"/>
                  <a:gd name="T7" fmla="*/ 34 h 146"/>
                  <a:gd name="T8" fmla="*/ 254 w 269"/>
                  <a:gd name="T9" fmla="*/ 30 h 146"/>
                  <a:gd name="T10" fmla="*/ 249 w 269"/>
                  <a:gd name="T11" fmla="*/ 24 h 146"/>
                  <a:gd name="T12" fmla="*/ 253 w 269"/>
                  <a:gd name="T13" fmla="*/ 17 h 146"/>
                  <a:gd name="T14" fmla="*/ 257 w 269"/>
                  <a:gd name="T15" fmla="*/ 16 h 146"/>
                  <a:gd name="T16" fmla="*/ 257 w 269"/>
                  <a:gd name="T17" fmla="*/ 12 h 146"/>
                  <a:gd name="T18" fmla="*/ 251 w 269"/>
                  <a:gd name="T19" fmla="*/ 9 h 146"/>
                  <a:gd name="T20" fmla="*/ 248 w 269"/>
                  <a:gd name="T21" fmla="*/ 10 h 146"/>
                  <a:gd name="T22" fmla="*/ 244 w 269"/>
                  <a:gd name="T23" fmla="*/ 6 h 146"/>
                  <a:gd name="T24" fmla="*/ 239 w 269"/>
                  <a:gd name="T25" fmla="*/ 4 h 146"/>
                  <a:gd name="T26" fmla="*/ 7 w 269"/>
                  <a:gd name="T27" fmla="*/ 0 h 146"/>
                  <a:gd name="T28" fmla="*/ 0 w 269"/>
                  <a:gd name="T29" fmla="*/ 140 h 146"/>
                  <a:gd name="T30" fmla="*/ 269 w 269"/>
                  <a:gd name="T31" fmla="*/ 144 h 146"/>
                  <a:gd name="T32" fmla="*/ 267 w 269"/>
                  <a:gd name="T33" fmla="*/ 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9" h="146">
                    <a:moveTo>
                      <a:pt x="267" y="45"/>
                    </a:moveTo>
                    <a:cubicBezTo>
                      <a:pt x="267" y="45"/>
                      <a:pt x="265" y="43"/>
                      <a:pt x="263" y="42"/>
                    </a:cubicBezTo>
                    <a:cubicBezTo>
                      <a:pt x="261" y="42"/>
                      <a:pt x="260" y="40"/>
                      <a:pt x="259" y="39"/>
                    </a:cubicBezTo>
                    <a:cubicBezTo>
                      <a:pt x="257" y="37"/>
                      <a:pt x="257" y="36"/>
                      <a:pt x="257" y="34"/>
                    </a:cubicBezTo>
                    <a:cubicBezTo>
                      <a:pt x="257" y="32"/>
                      <a:pt x="255" y="32"/>
                      <a:pt x="254" y="30"/>
                    </a:cubicBezTo>
                    <a:cubicBezTo>
                      <a:pt x="252" y="29"/>
                      <a:pt x="248" y="26"/>
                      <a:pt x="249" y="24"/>
                    </a:cubicBezTo>
                    <a:cubicBezTo>
                      <a:pt x="251" y="22"/>
                      <a:pt x="253" y="18"/>
                      <a:pt x="253" y="17"/>
                    </a:cubicBezTo>
                    <a:cubicBezTo>
                      <a:pt x="253" y="16"/>
                      <a:pt x="256" y="18"/>
                      <a:pt x="257" y="16"/>
                    </a:cubicBezTo>
                    <a:cubicBezTo>
                      <a:pt x="257" y="14"/>
                      <a:pt x="258" y="13"/>
                      <a:pt x="257" y="12"/>
                    </a:cubicBezTo>
                    <a:cubicBezTo>
                      <a:pt x="255" y="11"/>
                      <a:pt x="251" y="9"/>
                      <a:pt x="251" y="9"/>
                    </a:cubicBezTo>
                    <a:cubicBezTo>
                      <a:pt x="251" y="9"/>
                      <a:pt x="249" y="11"/>
                      <a:pt x="248" y="10"/>
                    </a:cubicBezTo>
                    <a:cubicBezTo>
                      <a:pt x="247" y="10"/>
                      <a:pt x="246" y="7"/>
                      <a:pt x="244" y="6"/>
                    </a:cubicBezTo>
                    <a:cubicBezTo>
                      <a:pt x="243" y="6"/>
                      <a:pt x="241" y="5"/>
                      <a:pt x="239" y="4"/>
                    </a:cubicBezTo>
                    <a:cubicBezTo>
                      <a:pt x="88" y="4"/>
                      <a:pt x="23" y="1"/>
                      <a:pt x="7" y="0"/>
                    </a:cubicBezTo>
                    <a:cubicBezTo>
                      <a:pt x="4" y="48"/>
                      <a:pt x="1" y="124"/>
                      <a:pt x="0" y="140"/>
                    </a:cubicBezTo>
                    <a:cubicBezTo>
                      <a:pt x="84" y="144"/>
                      <a:pt x="176" y="146"/>
                      <a:pt x="269" y="144"/>
                    </a:cubicBezTo>
                    <a:cubicBezTo>
                      <a:pt x="268" y="110"/>
                      <a:pt x="267" y="45"/>
                      <a:pt x="267" y="45"/>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48" name="Freeform 66">
                <a:extLst>
                  <a:ext uri="{FF2B5EF4-FFF2-40B4-BE49-F238E27FC236}">
                    <a16:creationId xmlns:a16="http://schemas.microsoft.com/office/drawing/2014/main" id="{46A143C3-F210-4B00-AC2C-BD850B476859}"/>
                  </a:ext>
                </a:extLst>
              </p:cNvPr>
              <p:cNvSpPr>
                <a:spLocks/>
              </p:cNvSpPr>
              <p:nvPr/>
            </p:nvSpPr>
            <p:spPr bwMode="auto">
              <a:xfrm>
                <a:off x="8814422" y="2997150"/>
                <a:ext cx="545108" cy="356977"/>
              </a:xfrm>
              <a:custGeom>
                <a:avLst/>
                <a:gdLst>
                  <a:gd name="T0" fmla="*/ 201 w 222"/>
                  <a:gd name="T1" fmla="*/ 44 h 145"/>
                  <a:gd name="T2" fmla="*/ 189 w 222"/>
                  <a:gd name="T3" fmla="*/ 36 h 145"/>
                  <a:gd name="T4" fmla="*/ 184 w 222"/>
                  <a:gd name="T5" fmla="*/ 23 h 145"/>
                  <a:gd name="T6" fmla="*/ 186 w 222"/>
                  <a:gd name="T7" fmla="*/ 11 h 145"/>
                  <a:gd name="T8" fmla="*/ 180 w 222"/>
                  <a:gd name="T9" fmla="*/ 0 h 145"/>
                  <a:gd name="T10" fmla="*/ 7 w 222"/>
                  <a:gd name="T11" fmla="*/ 6 h 145"/>
                  <a:gd name="T12" fmla="*/ 3 w 222"/>
                  <a:gd name="T13" fmla="*/ 10 h 145"/>
                  <a:gd name="T14" fmla="*/ 2 w 222"/>
                  <a:gd name="T15" fmla="*/ 18 h 145"/>
                  <a:gd name="T16" fmla="*/ 5 w 222"/>
                  <a:gd name="T17" fmla="*/ 27 h 145"/>
                  <a:gd name="T18" fmla="*/ 1 w 222"/>
                  <a:gd name="T19" fmla="*/ 39 h 145"/>
                  <a:gd name="T20" fmla="*/ 5 w 222"/>
                  <a:gd name="T21" fmla="*/ 51 h 145"/>
                  <a:gd name="T22" fmla="*/ 9 w 222"/>
                  <a:gd name="T23" fmla="*/ 51 h 145"/>
                  <a:gd name="T24" fmla="*/ 9 w 222"/>
                  <a:gd name="T25" fmla="*/ 53 h 145"/>
                  <a:gd name="T26" fmla="*/ 10 w 222"/>
                  <a:gd name="T27" fmla="*/ 63 h 145"/>
                  <a:gd name="T28" fmla="*/ 14 w 222"/>
                  <a:gd name="T29" fmla="*/ 72 h 145"/>
                  <a:gd name="T30" fmla="*/ 17 w 222"/>
                  <a:gd name="T31" fmla="*/ 79 h 145"/>
                  <a:gd name="T32" fmla="*/ 19 w 222"/>
                  <a:gd name="T33" fmla="*/ 91 h 145"/>
                  <a:gd name="T34" fmla="*/ 23 w 222"/>
                  <a:gd name="T35" fmla="*/ 99 h 145"/>
                  <a:gd name="T36" fmla="*/ 26 w 222"/>
                  <a:gd name="T37" fmla="*/ 107 h 145"/>
                  <a:gd name="T38" fmla="*/ 28 w 222"/>
                  <a:gd name="T39" fmla="*/ 115 h 145"/>
                  <a:gd name="T40" fmla="*/ 29 w 222"/>
                  <a:gd name="T41" fmla="*/ 123 h 145"/>
                  <a:gd name="T42" fmla="*/ 28 w 222"/>
                  <a:gd name="T43" fmla="*/ 131 h 145"/>
                  <a:gd name="T44" fmla="*/ 32 w 222"/>
                  <a:gd name="T45" fmla="*/ 139 h 145"/>
                  <a:gd name="T46" fmla="*/ 170 w 222"/>
                  <a:gd name="T47" fmla="*/ 135 h 145"/>
                  <a:gd name="T48" fmla="*/ 184 w 222"/>
                  <a:gd name="T49" fmla="*/ 142 h 145"/>
                  <a:gd name="T50" fmla="*/ 187 w 222"/>
                  <a:gd name="T51" fmla="*/ 132 h 145"/>
                  <a:gd name="T52" fmla="*/ 193 w 222"/>
                  <a:gd name="T53" fmla="*/ 123 h 145"/>
                  <a:gd name="T54" fmla="*/ 197 w 222"/>
                  <a:gd name="T55" fmla="*/ 113 h 145"/>
                  <a:gd name="T56" fmla="*/ 191 w 222"/>
                  <a:gd name="T57" fmla="*/ 105 h 145"/>
                  <a:gd name="T58" fmla="*/ 196 w 222"/>
                  <a:gd name="T59" fmla="*/ 94 h 145"/>
                  <a:gd name="T60" fmla="*/ 210 w 222"/>
                  <a:gd name="T61" fmla="*/ 89 h 145"/>
                  <a:gd name="T62" fmla="*/ 216 w 222"/>
                  <a:gd name="T63" fmla="*/ 80 h 145"/>
                  <a:gd name="T64" fmla="*/ 220 w 222"/>
                  <a:gd name="T65" fmla="*/ 70 h 145"/>
                  <a:gd name="T66" fmla="*/ 215 w 222"/>
                  <a:gd name="T67" fmla="*/ 58 h 145"/>
                  <a:gd name="T68" fmla="*/ 207 w 222"/>
                  <a:gd name="T69" fmla="*/ 4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2" h="145">
                    <a:moveTo>
                      <a:pt x="202" y="45"/>
                    </a:moveTo>
                    <a:cubicBezTo>
                      <a:pt x="201" y="44"/>
                      <a:pt x="201" y="44"/>
                      <a:pt x="201" y="44"/>
                    </a:cubicBezTo>
                    <a:cubicBezTo>
                      <a:pt x="201" y="41"/>
                      <a:pt x="200" y="39"/>
                      <a:pt x="198" y="38"/>
                    </a:cubicBezTo>
                    <a:cubicBezTo>
                      <a:pt x="195" y="38"/>
                      <a:pt x="191" y="38"/>
                      <a:pt x="189" y="36"/>
                    </a:cubicBezTo>
                    <a:cubicBezTo>
                      <a:pt x="186" y="34"/>
                      <a:pt x="186" y="32"/>
                      <a:pt x="186" y="31"/>
                    </a:cubicBezTo>
                    <a:cubicBezTo>
                      <a:pt x="186" y="29"/>
                      <a:pt x="184" y="27"/>
                      <a:pt x="184" y="23"/>
                    </a:cubicBezTo>
                    <a:cubicBezTo>
                      <a:pt x="184" y="20"/>
                      <a:pt x="182" y="17"/>
                      <a:pt x="183" y="15"/>
                    </a:cubicBezTo>
                    <a:cubicBezTo>
                      <a:pt x="184" y="13"/>
                      <a:pt x="186" y="11"/>
                      <a:pt x="186" y="11"/>
                    </a:cubicBezTo>
                    <a:cubicBezTo>
                      <a:pt x="186" y="11"/>
                      <a:pt x="180" y="5"/>
                      <a:pt x="180" y="1"/>
                    </a:cubicBezTo>
                    <a:cubicBezTo>
                      <a:pt x="180" y="1"/>
                      <a:pt x="180" y="0"/>
                      <a:pt x="180" y="0"/>
                    </a:cubicBezTo>
                    <a:cubicBezTo>
                      <a:pt x="111" y="6"/>
                      <a:pt x="21" y="6"/>
                      <a:pt x="7" y="6"/>
                    </a:cubicBezTo>
                    <a:cubicBezTo>
                      <a:pt x="7" y="6"/>
                      <a:pt x="7" y="6"/>
                      <a:pt x="7" y="6"/>
                    </a:cubicBezTo>
                    <a:cubicBezTo>
                      <a:pt x="2" y="6"/>
                      <a:pt x="2" y="6"/>
                      <a:pt x="2" y="6"/>
                    </a:cubicBezTo>
                    <a:cubicBezTo>
                      <a:pt x="2" y="6"/>
                      <a:pt x="2" y="9"/>
                      <a:pt x="3" y="10"/>
                    </a:cubicBezTo>
                    <a:cubicBezTo>
                      <a:pt x="4" y="12"/>
                      <a:pt x="4" y="12"/>
                      <a:pt x="4" y="14"/>
                    </a:cubicBezTo>
                    <a:cubicBezTo>
                      <a:pt x="3" y="16"/>
                      <a:pt x="2" y="16"/>
                      <a:pt x="2" y="18"/>
                    </a:cubicBezTo>
                    <a:cubicBezTo>
                      <a:pt x="3" y="21"/>
                      <a:pt x="6" y="22"/>
                      <a:pt x="7" y="22"/>
                    </a:cubicBezTo>
                    <a:cubicBezTo>
                      <a:pt x="7" y="23"/>
                      <a:pt x="6" y="26"/>
                      <a:pt x="5" y="27"/>
                    </a:cubicBezTo>
                    <a:cubicBezTo>
                      <a:pt x="4" y="28"/>
                      <a:pt x="4" y="32"/>
                      <a:pt x="4" y="34"/>
                    </a:cubicBezTo>
                    <a:cubicBezTo>
                      <a:pt x="4" y="35"/>
                      <a:pt x="3" y="37"/>
                      <a:pt x="1" y="39"/>
                    </a:cubicBezTo>
                    <a:cubicBezTo>
                      <a:pt x="0" y="40"/>
                      <a:pt x="0" y="42"/>
                      <a:pt x="2" y="44"/>
                    </a:cubicBezTo>
                    <a:cubicBezTo>
                      <a:pt x="4" y="45"/>
                      <a:pt x="5" y="51"/>
                      <a:pt x="5" y="51"/>
                    </a:cubicBezTo>
                    <a:cubicBezTo>
                      <a:pt x="7" y="52"/>
                      <a:pt x="7" y="52"/>
                      <a:pt x="7" y="52"/>
                    </a:cubicBezTo>
                    <a:cubicBezTo>
                      <a:pt x="7" y="52"/>
                      <a:pt x="8" y="51"/>
                      <a:pt x="9" y="51"/>
                    </a:cubicBezTo>
                    <a:cubicBezTo>
                      <a:pt x="8" y="51"/>
                      <a:pt x="7" y="52"/>
                      <a:pt x="7" y="52"/>
                    </a:cubicBezTo>
                    <a:cubicBezTo>
                      <a:pt x="9" y="53"/>
                      <a:pt x="9" y="53"/>
                      <a:pt x="9" y="53"/>
                    </a:cubicBezTo>
                    <a:cubicBezTo>
                      <a:pt x="9" y="53"/>
                      <a:pt x="8" y="56"/>
                      <a:pt x="8" y="58"/>
                    </a:cubicBezTo>
                    <a:cubicBezTo>
                      <a:pt x="8" y="59"/>
                      <a:pt x="10" y="61"/>
                      <a:pt x="10" y="63"/>
                    </a:cubicBezTo>
                    <a:cubicBezTo>
                      <a:pt x="10" y="64"/>
                      <a:pt x="10" y="67"/>
                      <a:pt x="11" y="68"/>
                    </a:cubicBezTo>
                    <a:cubicBezTo>
                      <a:pt x="12" y="69"/>
                      <a:pt x="14" y="71"/>
                      <a:pt x="14" y="72"/>
                    </a:cubicBezTo>
                    <a:cubicBezTo>
                      <a:pt x="15" y="73"/>
                      <a:pt x="14" y="74"/>
                      <a:pt x="16" y="75"/>
                    </a:cubicBezTo>
                    <a:cubicBezTo>
                      <a:pt x="18" y="77"/>
                      <a:pt x="17" y="77"/>
                      <a:pt x="17" y="79"/>
                    </a:cubicBezTo>
                    <a:cubicBezTo>
                      <a:pt x="17" y="81"/>
                      <a:pt x="18" y="81"/>
                      <a:pt x="20" y="83"/>
                    </a:cubicBezTo>
                    <a:cubicBezTo>
                      <a:pt x="21" y="84"/>
                      <a:pt x="19" y="88"/>
                      <a:pt x="19" y="91"/>
                    </a:cubicBezTo>
                    <a:cubicBezTo>
                      <a:pt x="19" y="94"/>
                      <a:pt x="20" y="95"/>
                      <a:pt x="22" y="97"/>
                    </a:cubicBezTo>
                    <a:cubicBezTo>
                      <a:pt x="23" y="98"/>
                      <a:pt x="22" y="98"/>
                      <a:pt x="23" y="99"/>
                    </a:cubicBezTo>
                    <a:cubicBezTo>
                      <a:pt x="24" y="101"/>
                      <a:pt x="25" y="101"/>
                      <a:pt x="25" y="103"/>
                    </a:cubicBezTo>
                    <a:cubicBezTo>
                      <a:pt x="24" y="106"/>
                      <a:pt x="26" y="105"/>
                      <a:pt x="26" y="107"/>
                    </a:cubicBezTo>
                    <a:cubicBezTo>
                      <a:pt x="25" y="108"/>
                      <a:pt x="26" y="111"/>
                      <a:pt x="26" y="111"/>
                    </a:cubicBezTo>
                    <a:cubicBezTo>
                      <a:pt x="26" y="111"/>
                      <a:pt x="28" y="114"/>
                      <a:pt x="28" y="115"/>
                    </a:cubicBezTo>
                    <a:cubicBezTo>
                      <a:pt x="27" y="115"/>
                      <a:pt x="26" y="118"/>
                      <a:pt x="26" y="119"/>
                    </a:cubicBezTo>
                    <a:cubicBezTo>
                      <a:pt x="26" y="121"/>
                      <a:pt x="27" y="122"/>
                      <a:pt x="29" y="123"/>
                    </a:cubicBezTo>
                    <a:cubicBezTo>
                      <a:pt x="31" y="124"/>
                      <a:pt x="30" y="125"/>
                      <a:pt x="28" y="126"/>
                    </a:cubicBezTo>
                    <a:cubicBezTo>
                      <a:pt x="27" y="127"/>
                      <a:pt x="28" y="129"/>
                      <a:pt x="28" y="131"/>
                    </a:cubicBezTo>
                    <a:cubicBezTo>
                      <a:pt x="28" y="134"/>
                      <a:pt x="28" y="135"/>
                      <a:pt x="29" y="137"/>
                    </a:cubicBezTo>
                    <a:cubicBezTo>
                      <a:pt x="31" y="138"/>
                      <a:pt x="32" y="139"/>
                      <a:pt x="32" y="139"/>
                    </a:cubicBezTo>
                    <a:cubicBezTo>
                      <a:pt x="32" y="139"/>
                      <a:pt x="32" y="139"/>
                      <a:pt x="31" y="140"/>
                    </a:cubicBezTo>
                    <a:cubicBezTo>
                      <a:pt x="48" y="140"/>
                      <a:pt x="119" y="140"/>
                      <a:pt x="170" y="135"/>
                    </a:cubicBezTo>
                    <a:cubicBezTo>
                      <a:pt x="181" y="145"/>
                      <a:pt x="181" y="145"/>
                      <a:pt x="181" y="145"/>
                    </a:cubicBezTo>
                    <a:cubicBezTo>
                      <a:pt x="183" y="144"/>
                      <a:pt x="184" y="143"/>
                      <a:pt x="184" y="142"/>
                    </a:cubicBezTo>
                    <a:cubicBezTo>
                      <a:pt x="184" y="140"/>
                      <a:pt x="183" y="139"/>
                      <a:pt x="182" y="137"/>
                    </a:cubicBezTo>
                    <a:cubicBezTo>
                      <a:pt x="182" y="136"/>
                      <a:pt x="187" y="132"/>
                      <a:pt x="187" y="132"/>
                    </a:cubicBezTo>
                    <a:cubicBezTo>
                      <a:pt x="187" y="132"/>
                      <a:pt x="192" y="131"/>
                      <a:pt x="192" y="129"/>
                    </a:cubicBezTo>
                    <a:cubicBezTo>
                      <a:pt x="192" y="127"/>
                      <a:pt x="192" y="124"/>
                      <a:pt x="193" y="123"/>
                    </a:cubicBezTo>
                    <a:cubicBezTo>
                      <a:pt x="193" y="121"/>
                      <a:pt x="197" y="117"/>
                      <a:pt x="197" y="117"/>
                    </a:cubicBezTo>
                    <a:cubicBezTo>
                      <a:pt x="197" y="113"/>
                      <a:pt x="197" y="113"/>
                      <a:pt x="197" y="113"/>
                    </a:cubicBezTo>
                    <a:cubicBezTo>
                      <a:pt x="197" y="113"/>
                      <a:pt x="195" y="109"/>
                      <a:pt x="193" y="108"/>
                    </a:cubicBezTo>
                    <a:cubicBezTo>
                      <a:pt x="192" y="107"/>
                      <a:pt x="191" y="107"/>
                      <a:pt x="191" y="105"/>
                    </a:cubicBezTo>
                    <a:cubicBezTo>
                      <a:pt x="191" y="103"/>
                      <a:pt x="192" y="100"/>
                      <a:pt x="192" y="98"/>
                    </a:cubicBezTo>
                    <a:cubicBezTo>
                      <a:pt x="192" y="96"/>
                      <a:pt x="194" y="94"/>
                      <a:pt x="196" y="94"/>
                    </a:cubicBezTo>
                    <a:cubicBezTo>
                      <a:pt x="198" y="94"/>
                      <a:pt x="203" y="93"/>
                      <a:pt x="204" y="92"/>
                    </a:cubicBezTo>
                    <a:cubicBezTo>
                      <a:pt x="206" y="91"/>
                      <a:pt x="208" y="89"/>
                      <a:pt x="210" y="89"/>
                    </a:cubicBezTo>
                    <a:cubicBezTo>
                      <a:pt x="213" y="89"/>
                      <a:pt x="215" y="89"/>
                      <a:pt x="215" y="88"/>
                    </a:cubicBezTo>
                    <a:cubicBezTo>
                      <a:pt x="215" y="86"/>
                      <a:pt x="216" y="80"/>
                      <a:pt x="216" y="80"/>
                    </a:cubicBezTo>
                    <a:cubicBezTo>
                      <a:pt x="220" y="76"/>
                      <a:pt x="220" y="76"/>
                      <a:pt x="220" y="76"/>
                    </a:cubicBezTo>
                    <a:cubicBezTo>
                      <a:pt x="220" y="70"/>
                      <a:pt x="220" y="70"/>
                      <a:pt x="220" y="70"/>
                    </a:cubicBezTo>
                    <a:cubicBezTo>
                      <a:pt x="220" y="70"/>
                      <a:pt x="222" y="65"/>
                      <a:pt x="221" y="64"/>
                    </a:cubicBezTo>
                    <a:cubicBezTo>
                      <a:pt x="219" y="63"/>
                      <a:pt x="218" y="60"/>
                      <a:pt x="215" y="58"/>
                    </a:cubicBezTo>
                    <a:cubicBezTo>
                      <a:pt x="213" y="56"/>
                      <a:pt x="214" y="58"/>
                      <a:pt x="213" y="56"/>
                    </a:cubicBezTo>
                    <a:cubicBezTo>
                      <a:pt x="212" y="53"/>
                      <a:pt x="210" y="50"/>
                      <a:pt x="207" y="49"/>
                    </a:cubicBezTo>
                    <a:cubicBezTo>
                      <a:pt x="205" y="48"/>
                      <a:pt x="203" y="47"/>
                      <a:pt x="202" y="45"/>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49" name="Freeform 67">
                <a:extLst>
                  <a:ext uri="{FF2B5EF4-FFF2-40B4-BE49-F238E27FC236}">
                    <a16:creationId xmlns:a16="http://schemas.microsoft.com/office/drawing/2014/main" id="{9D5AC470-000A-4EED-8C57-7A952149B183}"/>
                  </a:ext>
                </a:extLst>
              </p:cNvPr>
              <p:cNvSpPr>
                <a:spLocks/>
              </p:cNvSpPr>
              <p:nvPr/>
            </p:nvSpPr>
            <p:spPr bwMode="auto">
              <a:xfrm>
                <a:off x="9570872" y="3146640"/>
                <a:ext cx="274487" cy="483272"/>
              </a:xfrm>
              <a:custGeom>
                <a:avLst/>
                <a:gdLst>
                  <a:gd name="T0" fmla="*/ 94 w 112"/>
                  <a:gd name="T1" fmla="*/ 3 h 196"/>
                  <a:gd name="T2" fmla="*/ 89 w 112"/>
                  <a:gd name="T3" fmla="*/ 0 h 196"/>
                  <a:gd name="T4" fmla="*/ 26 w 112"/>
                  <a:gd name="T5" fmla="*/ 7 h 196"/>
                  <a:gd name="T6" fmla="*/ 24 w 112"/>
                  <a:gd name="T7" fmla="*/ 9 h 196"/>
                  <a:gd name="T8" fmla="*/ 17 w 112"/>
                  <a:gd name="T9" fmla="*/ 12 h 196"/>
                  <a:gd name="T10" fmla="*/ 10 w 112"/>
                  <a:gd name="T11" fmla="*/ 15 h 196"/>
                  <a:gd name="T12" fmla="*/ 4 w 112"/>
                  <a:gd name="T13" fmla="*/ 12 h 196"/>
                  <a:gd name="T14" fmla="*/ 3 w 112"/>
                  <a:gd name="T15" fmla="*/ 10 h 196"/>
                  <a:gd name="T16" fmla="*/ 13 w 112"/>
                  <a:gd name="T17" fmla="*/ 121 h 196"/>
                  <a:gd name="T18" fmla="*/ 11 w 112"/>
                  <a:gd name="T19" fmla="*/ 124 h 196"/>
                  <a:gd name="T20" fmla="*/ 10 w 112"/>
                  <a:gd name="T21" fmla="*/ 129 h 196"/>
                  <a:gd name="T22" fmla="*/ 11 w 112"/>
                  <a:gd name="T23" fmla="*/ 135 h 196"/>
                  <a:gd name="T24" fmla="*/ 15 w 112"/>
                  <a:gd name="T25" fmla="*/ 141 h 196"/>
                  <a:gd name="T26" fmla="*/ 16 w 112"/>
                  <a:gd name="T27" fmla="*/ 145 h 196"/>
                  <a:gd name="T28" fmla="*/ 15 w 112"/>
                  <a:gd name="T29" fmla="*/ 151 h 196"/>
                  <a:gd name="T30" fmla="*/ 12 w 112"/>
                  <a:gd name="T31" fmla="*/ 156 h 196"/>
                  <a:gd name="T32" fmla="*/ 8 w 112"/>
                  <a:gd name="T33" fmla="*/ 166 h 196"/>
                  <a:gd name="T34" fmla="*/ 2 w 112"/>
                  <a:gd name="T35" fmla="*/ 174 h 196"/>
                  <a:gd name="T36" fmla="*/ 2 w 112"/>
                  <a:gd name="T37" fmla="*/ 182 h 196"/>
                  <a:gd name="T38" fmla="*/ 0 w 112"/>
                  <a:gd name="T39" fmla="*/ 191 h 196"/>
                  <a:gd name="T40" fmla="*/ 6 w 112"/>
                  <a:gd name="T41" fmla="*/ 194 h 196"/>
                  <a:gd name="T42" fmla="*/ 8 w 112"/>
                  <a:gd name="T43" fmla="*/ 189 h 196"/>
                  <a:gd name="T44" fmla="*/ 13 w 112"/>
                  <a:gd name="T45" fmla="*/ 189 h 196"/>
                  <a:gd name="T46" fmla="*/ 17 w 112"/>
                  <a:gd name="T47" fmla="*/ 191 h 196"/>
                  <a:gd name="T48" fmla="*/ 23 w 112"/>
                  <a:gd name="T49" fmla="*/ 186 h 196"/>
                  <a:gd name="T50" fmla="*/ 30 w 112"/>
                  <a:gd name="T51" fmla="*/ 188 h 196"/>
                  <a:gd name="T52" fmla="*/ 35 w 112"/>
                  <a:gd name="T53" fmla="*/ 192 h 196"/>
                  <a:gd name="T54" fmla="*/ 41 w 112"/>
                  <a:gd name="T55" fmla="*/ 182 h 196"/>
                  <a:gd name="T56" fmla="*/ 50 w 112"/>
                  <a:gd name="T57" fmla="*/ 184 h 196"/>
                  <a:gd name="T58" fmla="*/ 54 w 112"/>
                  <a:gd name="T59" fmla="*/ 185 h 196"/>
                  <a:gd name="T60" fmla="*/ 57 w 112"/>
                  <a:gd name="T61" fmla="*/ 176 h 196"/>
                  <a:gd name="T62" fmla="*/ 61 w 112"/>
                  <a:gd name="T63" fmla="*/ 171 h 196"/>
                  <a:gd name="T64" fmla="*/ 66 w 112"/>
                  <a:gd name="T65" fmla="*/ 175 h 196"/>
                  <a:gd name="T66" fmla="*/ 72 w 112"/>
                  <a:gd name="T67" fmla="*/ 178 h 196"/>
                  <a:gd name="T68" fmla="*/ 77 w 112"/>
                  <a:gd name="T69" fmla="*/ 172 h 196"/>
                  <a:gd name="T70" fmla="*/ 78 w 112"/>
                  <a:gd name="T71" fmla="*/ 164 h 196"/>
                  <a:gd name="T72" fmla="*/ 84 w 112"/>
                  <a:gd name="T73" fmla="*/ 161 h 196"/>
                  <a:gd name="T74" fmla="*/ 86 w 112"/>
                  <a:gd name="T75" fmla="*/ 155 h 196"/>
                  <a:gd name="T76" fmla="*/ 91 w 112"/>
                  <a:gd name="T77" fmla="*/ 152 h 196"/>
                  <a:gd name="T78" fmla="*/ 92 w 112"/>
                  <a:gd name="T79" fmla="*/ 147 h 196"/>
                  <a:gd name="T80" fmla="*/ 91 w 112"/>
                  <a:gd name="T81" fmla="*/ 140 h 196"/>
                  <a:gd name="T82" fmla="*/ 97 w 112"/>
                  <a:gd name="T83" fmla="*/ 140 h 196"/>
                  <a:gd name="T84" fmla="*/ 99 w 112"/>
                  <a:gd name="T85" fmla="*/ 142 h 196"/>
                  <a:gd name="T86" fmla="*/ 106 w 112"/>
                  <a:gd name="T87" fmla="*/ 137 h 196"/>
                  <a:gd name="T88" fmla="*/ 112 w 112"/>
                  <a:gd name="T89" fmla="*/ 135 h 196"/>
                  <a:gd name="T90" fmla="*/ 110 w 112"/>
                  <a:gd name="T91" fmla="*/ 131 h 196"/>
                  <a:gd name="T92" fmla="*/ 109 w 112"/>
                  <a:gd name="T93" fmla="*/ 128 h 196"/>
                  <a:gd name="T94" fmla="*/ 109 w 112"/>
                  <a:gd name="T95" fmla="*/ 123 h 196"/>
                  <a:gd name="T96" fmla="*/ 110 w 112"/>
                  <a:gd name="T97" fmla="*/ 122 h 196"/>
                  <a:gd name="T98" fmla="*/ 96 w 112"/>
                  <a:gd name="T99" fmla="*/ 8 h 196"/>
                  <a:gd name="T100" fmla="*/ 94 w 112"/>
                  <a:gd name="T101" fmla="*/ 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2" h="196">
                    <a:moveTo>
                      <a:pt x="94" y="3"/>
                    </a:moveTo>
                    <a:cubicBezTo>
                      <a:pt x="93" y="1"/>
                      <a:pt x="91" y="0"/>
                      <a:pt x="89" y="0"/>
                    </a:cubicBezTo>
                    <a:cubicBezTo>
                      <a:pt x="87" y="0"/>
                      <a:pt x="41" y="5"/>
                      <a:pt x="26" y="7"/>
                    </a:cubicBezTo>
                    <a:cubicBezTo>
                      <a:pt x="25" y="8"/>
                      <a:pt x="25" y="8"/>
                      <a:pt x="24" y="9"/>
                    </a:cubicBezTo>
                    <a:cubicBezTo>
                      <a:pt x="22" y="11"/>
                      <a:pt x="19" y="12"/>
                      <a:pt x="17" y="12"/>
                    </a:cubicBezTo>
                    <a:cubicBezTo>
                      <a:pt x="16" y="13"/>
                      <a:pt x="14" y="15"/>
                      <a:pt x="10" y="15"/>
                    </a:cubicBezTo>
                    <a:cubicBezTo>
                      <a:pt x="6" y="16"/>
                      <a:pt x="5" y="12"/>
                      <a:pt x="4" y="12"/>
                    </a:cubicBezTo>
                    <a:cubicBezTo>
                      <a:pt x="4" y="12"/>
                      <a:pt x="3" y="11"/>
                      <a:pt x="3" y="10"/>
                    </a:cubicBezTo>
                    <a:cubicBezTo>
                      <a:pt x="13" y="121"/>
                      <a:pt x="13" y="121"/>
                      <a:pt x="13" y="121"/>
                    </a:cubicBezTo>
                    <a:cubicBezTo>
                      <a:pt x="11" y="124"/>
                      <a:pt x="11" y="124"/>
                      <a:pt x="11" y="124"/>
                    </a:cubicBezTo>
                    <a:cubicBezTo>
                      <a:pt x="11" y="124"/>
                      <a:pt x="10" y="127"/>
                      <a:pt x="10" y="129"/>
                    </a:cubicBezTo>
                    <a:cubicBezTo>
                      <a:pt x="9" y="130"/>
                      <a:pt x="11" y="135"/>
                      <a:pt x="11" y="135"/>
                    </a:cubicBezTo>
                    <a:cubicBezTo>
                      <a:pt x="15" y="141"/>
                      <a:pt x="15" y="141"/>
                      <a:pt x="15" y="141"/>
                    </a:cubicBezTo>
                    <a:cubicBezTo>
                      <a:pt x="15" y="141"/>
                      <a:pt x="15" y="144"/>
                      <a:pt x="16" y="145"/>
                    </a:cubicBezTo>
                    <a:cubicBezTo>
                      <a:pt x="18" y="147"/>
                      <a:pt x="17" y="149"/>
                      <a:pt x="15" y="151"/>
                    </a:cubicBezTo>
                    <a:cubicBezTo>
                      <a:pt x="14" y="153"/>
                      <a:pt x="13" y="154"/>
                      <a:pt x="12" y="156"/>
                    </a:cubicBezTo>
                    <a:cubicBezTo>
                      <a:pt x="12" y="159"/>
                      <a:pt x="10" y="163"/>
                      <a:pt x="8" y="166"/>
                    </a:cubicBezTo>
                    <a:cubicBezTo>
                      <a:pt x="5" y="169"/>
                      <a:pt x="3" y="172"/>
                      <a:pt x="2" y="174"/>
                    </a:cubicBezTo>
                    <a:cubicBezTo>
                      <a:pt x="2" y="176"/>
                      <a:pt x="2" y="180"/>
                      <a:pt x="2" y="182"/>
                    </a:cubicBezTo>
                    <a:cubicBezTo>
                      <a:pt x="2" y="184"/>
                      <a:pt x="0" y="188"/>
                      <a:pt x="0" y="191"/>
                    </a:cubicBezTo>
                    <a:cubicBezTo>
                      <a:pt x="0" y="193"/>
                      <a:pt x="4" y="194"/>
                      <a:pt x="6" y="194"/>
                    </a:cubicBezTo>
                    <a:cubicBezTo>
                      <a:pt x="6" y="192"/>
                      <a:pt x="5" y="190"/>
                      <a:pt x="8" y="189"/>
                    </a:cubicBezTo>
                    <a:cubicBezTo>
                      <a:pt x="10" y="188"/>
                      <a:pt x="12" y="190"/>
                      <a:pt x="13" y="189"/>
                    </a:cubicBezTo>
                    <a:cubicBezTo>
                      <a:pt x="15" y="188"/>
                      <a:pt x="16" y="196"/>
                      <a:pt x="17" y="191"/>
                    </a:cubicBezTo>
                    <a:cubicBezTo>
                      <a:pt x="18" y="185"/>
                      <a:pt x="21" y="186"/>
                      <a:pt x="23" y="186"/>
                    </a:cubicBezTo>
                    <a:cubicBezTo>
                      <a:pt x="25" y="186"/>
                      <a:pt x="29" y="186"/>
                      <a:pt x="30" y="188"/>
                    </a:cubicBezTo>
                    <a:cubicBezTo>
                      <a:pt x="32" y="190"/>
                      <a:pt x="33" y="194"/>
                      <a:pt x="35" y="192"/>
                    </a:cubicBezTo>
                    <a:cubicBezTo>
                      <a:pt x="37" y="189"/>
                      <a:pt x="36" y="183"/>
                      <a:pt x="41" y="182"/>
                    </a:cubicBezTo>
                    <a:cubicBezTo>
                      <a:pt x="46" y="182"/>
                      <a:pt x="50" y="184"/>
                      <a:pt x="50" y="184"/>
                    </a:cubicBezTo>
                    <a:cubicBezTo>
                      <a:pt x="50" y="184"/>
                      <a:pt x="54" y="187"/>
                      <a:pt x="54" y="185"/>
                    </a:cubicBezTo>
                    <a:cubicBezTo>
                      <a:pt x="54" y="182"/>
                      <a:pt x="55" y="178"/>
                      <a:pt x="57" y="176"/>
                    </a:cubicBezTo>
                    <a:cubicBezTo>
                      <a:pt x="59" y="174"/>
                      <a:pt x="58" y="171"/>
                      <a:pt x="61" y="171"/>
                    </a:cubicBezTo>
                    <a:cubicBezTo>
                      <a:pt x="64" y="171"/>
                      <a:pt x="65" y="173"/>
                      <a:pt x="66" y="175"/>
                    </a:cubicBezTo>
                    <a:cubicBezTo>
                      <a:pt x="67" y="178"/>
                      <a:pt x="70" y="179"/>
                      <a:pt x="72" y="178"/>
                    </a:cubicBezTo>
                    <a:cubicBezTo>
                      <a:pt x="75" y="176"/>
                      <a:pt x="77" y="174"/>
                      <a:pt x="77" y="172"/>
                    </a:cubicBezTo>
                    <a:cubicBezTo>
                      <a:pt x="76" y="169"/>
                      <a:pt x="76" y="164"/>
                      <a:pt x="78" y="164"/>
                    </a:cubicBezTo>
                    <a:cubicBezTo>
                      <a:pt x="80" y="164"/>
                      <a:pt x="83" y="164"/>
                      <a:pt x="84" y="161"/>
                    </a:cubicBezTo>
                    <a:cubicBezTo>
                      <a:pt x="85" y="159"/>
                      <a:pt x="86" y="155"/>
                      <a:pt x="86" y="155"/>
                    </a:cubicBezTo>
                    <a:cubicBezTo>
                      <a:pt x="86" y="155"/>
                      <a:pt x="90" y="154"/>
                      <a:pt x="91" y="152"/>
                    </a:cubicBezTo>
                    <a:cubicBezTo>
                      <a:pt x="91" y="151"/>
                      <a:pt x="94" y="149"/>
                      <a:pt x="92" y="147"/>
                    </a:cubicBezTo>
                    <a:cubicBezTo>
                      <a:pt x="89" y="144"/>
                      <a:pt x="89" y="140"/>
                      <a:pt x="91" y="140"/>
                    </a:cubicBezTo>
                    <a:cubicBezTo>
                      <a:pt x="94" y="140"/>
                      <a:pt x="97" y="140"/>
                      <a:pt x="97" y="140"/>
                    </a:cubicBezTo>
                    <a:cubicBezTo>
                      <a:pt x="99" y="142"/>
                      <a:pt x="99" y="142"/>
                      <a:pt x="99" y="142"/>
                    </a:cubicBezTo>
                    <a:cubicBezTo>
                      <a:pt x="99" y="142"/>
                      <a:pt x="104" y="138"/>
                      <a:pt x="106" y="137"/>
                    </a:cubicBezTo>
                    <a:cubicBezTo>
                      <a:pt x="109" y="136"/>
                      <a:pt x="112" y="136"/>
                      <a:pt x="112" y="135"/>
                    </a:cubicBezTo>
                    <a:cubicBezTo>
                      <a:pt x="112" y="134"/>
                      <a:pt x="110" y="131"/>
                      <a:pt x="110" y="131"/>
                    </a:cubicBezTo>
                    <a:cubicBezTo>
                      <a:pt x="110" y="131"/>
                      <a:pt x="108" y="130"/>
                      <a:pt x="109" y="128"/>
                    </a:cubicBezTo>
                    <a:cubicBezTo>
                      <a:pt x="109" y="127"/>
                      <a:pt x="107" y="124"/>
                      <a:pt x="109" y="123"/>
                    </a:cubicBezTo>
                    <a:cubicBezTo>
                      <a:pt x="109" y="123"/>
                      <a:pt x="110" y="122"/>
                      <a:pt x="110" y="122"/>
                    </a:cubicBezTo>
                    <a:cubicBezTo>
                      <a:pt x="108" y="102"/>
                      <a:pt x="96" y="13"/>
                      <a:pt x="96" y="8"/>
                    </a:cubicBezTo>
                    <a:cubicBezTo>
                      <a:pt x="96" y="6"/>
                      <a:pt x="95" y="4"/>
                      <a:pt x="94" y="3"/>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50" name="Freeform 68">
                <a:extLst>
                  <a:ext uri="{FF2B5EF4-FFF2-40B4-BE49-F238E27FC236}">
                    <a16:creationId xmlns:a16="http://schemas.microsoft.com/office/drawing/2014/main" id="{D2967527-0848-406B-ACAE-DADC68B4E5C9}"/>
                  </a:ext>
                </a:extLst>
              </p:cNvPr>
              <p:cNvSpPr>
                <a:spLocks/>
              </p:cNvSpPr>
              <p:nvPr/>
            </p:nvSpPr>
            <p:spPr bwMode="auto">
              <a:xfrm>
                <a:off x="9251281" y="3089936"/>
                <a:ext cx="363405" cy="636630"/>
              </a:xfrm>
              <a:custGeom>
                <a:avLst/>
                <a:gdLst>
                  <a:gd name="T0" fmla="*/ 1 w 148"/>
                  <a:gd name="T1" fmla="*/ 109 h 258"/>
                  <a:gd name="T2" fmla="*/ 6 w 148"/>
                  <a:gd name="T3" fmla="*/ 134 h 258"/>
                  <a:gd name="T4" fmla="*/ 18 w 148"/>
                  <a:gd name="T5" fmla="*/ 145 h 258"/>
                  <a:gd name="T6" fmla="*/ 26 w 148"/>
                  <a:gd name="T7" fmla="*/ 154 h 258"/>
                  <a:gd name="T8" fmla="*/ 32 w 148"/>
                  <a:gd name="T9" fmla="*/ 168 h 258"/>
                  <a:gd name="T10" fmla="*/ 39 w 148"/>
                  <a:gd name="T11" fmla="*/ 171 h 258"/>
                  <a:gd name="T12" fmla="*/ 50 w 148"/>
                  <a:gd name="T13" fmla="*/ 172 h 258"/>
                  <a:gd name="T14" fmla="*/ 50 w 148"/>
                  <a:gd name="T15" fmla="*/ 188 h 258"/>
                  <a:gd name="T16" fmla="*/ 49 w 148"/>
                  <a:gd name="T17" fmla="*/ 205 h 258"/>
                  <a:gd name="T18" fmla="*/ 67 w 148"/>
                  <a:gd name="T19" fmla="*/ 219 h 258"/>
                  <a:gd name="T20" fmla="*/ 79 w 148"/>
                  <a:gd name="T21" fmla="*/ 229 h 258"/>
                  <a:gd name="T22" fmla="*/ 84 w 148"/>
                  <a:gd name="T23" fmla="*/ 242 h 258"/>
                  <a:gd name="T24" fmla="*/ 87 w 148"/>
                  <a:gd name="T25" fmla="*/ 256 h 258"/>
                  <a:gd name="T26" fmla="*/ 94 w 148"/>
                  <a:gd name="T27" fmla="*/ 258 h 258"/>
                  <a:gd name="T28" fmla="*/ 106 w 148"/>
                  <a:gd name="T29" fmla="*/ 248 h 258"/>
                  <a:gd name="T30" fmla="*/ 120 w 148"/>
                  <a:gd name="T31" fmla="*/ 244 h 258"/>
                  <a:gd name="T32" fmla="*/ 125 w 148"/>
                  <a:gd name="T33" fmla="*/ 233 h 258"/>
                  <a:gd name="T34" fmla="*/ 129 w 148"/>
                  <a:gd name="T35" fmla="*/ 225 h 258"/>
                  <a:gd name="T36" fmla="*/ 136 w 148"/>
                  <a:gd name="T37" fmla="*/ 218 h 258"/>
                  <a:gd name="T38" fmla="*/ 130 w 148"/>
                  <a:gd name="T39" fmla="*/ 214 h 258"/>
                  <a:gd name="T40" fmla="*/ 132 w 148"/>
                  <a:gd name="T41" fmla="*/ 197 h 258"/>
                  <a:gd name="T42" fmla="*/ 142 w 148"/>
                  <a:gd name="T43" fmla="*/ 179 h 258"/>
                  <a:gd name="T44" fmla="*/ 146 w 148"/>
                  <a:gd name="T45" fmla="*/ 168 h 258"/>
                  <a:gd name="T46" fmla="*/ 141 w 148"/>
                  <a:gd name="T47" fmla="*/ 158 h 258"/>
                  <a:gd name="T48" fmla="*/ 141 w 148"/>
                  <a:gd name="T49" fmla="*/ 147 h 258"/>
                  <a:gd name="T50" fmla="*/ 133 w 148"/>
                  <a:gd name="T51" fmla="*/ 33 h 258"/>
                  <a:gd name="T52" fmla="*/ 128 w 148"/>
                  <a:gd name="T53" fmla="*/ 23 h 258"/>
                  <a:gd name="T54" fmla="*/ 121 w 148"/>
                  <a:gd name="T55" fmla="*/ 13 h 258"/>
                  <a:gd name="T56" fmla="*/ 120 w 148"/>
                  <a:gd name="T57" fmla="*/ 0 h 258"/>
                  <a:gd name="T58" fmla="*/ 29 w 148"/>
                  <a:gd name="T59" fmla="*/ 11 h 258"/>
                  <a:gd name="T60" fmla="*/ 37 w 148"/>
                  <a:gd name="T61" fmla="*/ 20 h 258"/>
                  <a:gd name="T62" fmla="*/ 42 w 148"/>
                  <a:gd name="T63" fmla="*/ 32 h 258"/>
                  <a:gd name="T64" fmla="*/ 38 w 148"/>
                  <a:gd name="T65" fmla="*/ 42 h 258"/>
                  <a:gd name="T66" fmla="*/ 32 w 148"/>
                  <a:gd name="T67" fmla="*/ 51 h 258"/>
                  <a:gd name="T68" fmla="*/ 18 w 148"/>
                  <a:gd name="T69" fmla="*/ 56 h 258"/>
                  <a:gd name="T70" fmla="*/ 13 w 148"/>
                  <a:gd name="T71" fmla="*/ 67 h 258"/>
                  <a:gd name="T72" fmla="*/ 19 w 148"/>
                  <a:gd name="T73" fmla="*/ 75 h 258"/>
                  <a:gd name="T74" fmla="*/ 15 w 148"/>
                  <a:gd name="T75" fmla="*/ 85 h 258"/>
                  <a:gd name="T76" fmla="*/ 9 w 148"/>
                  <a:gd name="T77" fmla="*/ 94 h 258"/>
                  <a:gd name="T78" fmla="*/ 6 w 148"/>
                  <a:gd name="T79" fmla="*/ 10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8" h="258">
                    <a:moveTo>
                      <a:pt x="3" y="107"/>
                    </a:moveTo>
                    <a:cubicBezTo>
                      <a:pt x="2" y="107"/>
                      <a:pt x="1" y="108"/>
                      <a:pt x="1" y="109"/>
                    </a:cubicBezTo>
                    <a:cubicBezTo>
                      <a:pt x="0" y="111"/>
                      <a:pt x="0" y="119"/>
                      <a:pt x="2" y="121"/>
                    </a:cubicBezTo>
                    <a:cubicBezTo>
                      <a:pt x="3" y="122"/>
                      <a:pt x="5" y="132"/>
                      <a:pt x="6" y="134"/>
                    </a:cubicBezTo>
                    <a:cubicBezTo>
                      <a:pt x="7" y="136"/>
                      <a:pt x="8" y="139"/>
                      <a:pt x="11" y="140"/>
                    </a:cubicBezTo>
                    <a:cubicBezTo>
                      <a:pt x="13" y="141"/>
                      <a:pt x="18" y="145"/>
                      <a:pt x="18" y="145"/>
                    </a:cubicBezTo>
                    <a:cubicBezTo>
                      <a:pt x="18" y="145"/>
                      <a:pt x="18" y="147"/>
                      <a:pt x="18" y="148"/>
                    </a:cubicBezTo>
                    <a:cubicBezTo>
                      <a:pt x="19" y="150"/>
                      <a:pt x="22" y="152"/>
                      <a:pt x="26" y="154"/>
                    </a:cubicBezTo>
                    <a:cubicBezTo>
                      <a:pt x="30" y="156"/>
                      <a:pt x="30" y="158"/>
                      <a:pt x="31" y="159"/>
                    </a:cubicBezTo>
                    <a:cubicBezTo>
                      <a:pt x="31" y="160"/>
                      <a:pt x="34" y="166"/>
                      <a:pt x="32" y="168"/>
                    </a:cubicBezTo>
                    <a:cubicBezTo>
                      <a:pt x="31" y="171"/>
                      <a:pt x="36" y="174"/>
                      <a:pt x="38" y="174"/>
                    </a:cubicBezTo>
                    <a:cubicBezTo>
                      <a:pt x="41" y="174"/>
                      <a:pt x="41" y="174"/>
                      <a:pt x="39" y="171"/>
                    </a:cubicBezTo>
                    <a:cubicBezTo>
                      <a:pt x="37" y="169"/>
                      <a:pt x="41" y="170"/>
                      <a:pt x="41" y="170"/>
                    </a:cubicBezTo>
                    <a:cubicBezTo>
                      <a:pt x="41" y="170"/>
                      <a:pt x="48" y="171"/>
                      <a:pt x="50" y="172"/>
                    </a:cubicBezTo>
                    <a:cubicBezTo>
                      <a:pt x="52" y="174"/>
                      <a:pt x="53" y="175"/>
                      <a:pt x="53" y="178"/>
                    </a:cubicBezTo>
                    <a:cubicBezTo>
                      <a:pt x="53" y="181"/>
                      <a:pt x="51" y="187"/>
                      <a:pt x="50" y="188"/>
                    </a:cubicBezTo>
                    <a:cubicBezTo>
                      <a:pt x="49" y="190"/>
                      <a:pt x="47" y="195"/>
                      <a:pt x="47" y="198"/>
                    </a:cubicBezTo>
                    <a:cubicBezTo>
                      <a:pt x="47" y="200"/>
                      <a:pt x="47" y="204"/>
                      <a:pt x="49" y="205"/>
                    </a:cubicBezTo>
                    <a:cubicBezTo>
                      <a:pt x="50" y="207"/>
                      <a:pt x="59" y="215"/>
                      <a:pt x="62" y="217"/>
                    </a:cubicBezTo>
                    <a:cubicBezTo>
                      <a:pt x="65" y="219"/>
                      <a:pt x="64" y="219"/>
                      <a:pt x="67" y="219"/>
                    </a:cubicBezTo>
                    <a:cubicBezTo>
                      <a:pt x="69" y="218"/>
                      <a:pt x="70" y="220"/>
                      <a:pt x="72" y="222"/>
                    </a:cubicBezTo>
                    <a:cubicBezTo>
                      <a:pt x="75" y="225"/>
                      <a:pt x="78" y="227"/>
                      <a:pt x="79" y="229"/>
                    </a:cubicBezTo>
                    <a:cubicBezTo>
                      <a:pt x="79" y="231"/>
                      <a:pt x="80" y="235"/>
                      <a:pt x="80" y="235"/>
                    </a:cubicBezTo>
                    <a:cubicBezTo>
                      <a:pt x="80" y="235"/>
                      <a:pt x="84" y="241"/>
                      <a:pt x="84" y="242"/>
                    </a:cubicBezTo>
                    <a:cubicBezTo>
                      <a:pt x="84" y="243"/>
                      <a:pt x="80" y="245"/>
                      <a:pt x="82" y="247"/>
                    </a:cubicBezTo>
                    <a:cubicBezTo>
                      <a:pt x="83" y="250"/>
                      <a:pt x="86" y="255"/>
                      <a:pt x="87" y="256"/>
                    </a:cubicBezTo>
                    <a:cubicBezTo>
                      <a:pt x="88" y="257"/>
                      <a:pt x="90" y="257"/>
                      <a:pt x="92" y="257"/>
                    </a:cubicBezTo>
                    <a:cubicBezTo>
                      <a:pt x="93" y="257"/>
                      <a:pt x="93" y="257"/>
                      <a:pt x="94" y="258"/>
                    </a:cubicBezTo>
                    <a:cubicBezTo>
                      <a:pt x="95" y="255"/>
                      <a:pt x="96" y="251"/>
                      <a:pt x="97" y="249"/>
                    </a:cubicBezTo>
                    <a:cubicBezTo>
                      <a:pt x="100" y="247"/>
                      <a:pt x="99" y="246"/>
                      <a:pt x="106" y="248"/>
                    </a:cubicBezTo>
                    <a:cubicBezTo>
                      <a:pt x="113" y="251"/>
                      <a:pt x="119" y="254"/>
                      <a:pt x="120" y="252"/>
                    </a:cubicBezTo>
                    <a:cubicBezTo>
                      <a:pt x="121" y="250"/>
                      <a:pt x="124" y="246"/>
                      <a:pt x="120" y="244"/>
                    </a:cubicBezTo>
                    <a:cubicBezTo>
                      <a:pt x="117" y="242"/>
                      <a:pt x="115" y="237"/>
                      <a:pt x="119" y="236"/>
                    </a:cubicBezTo>
                    <a:cubicBezTo>
                      <a:pt x="123" y="236"/>
                      <a:pt x="124" y="234"/>
                      <a:pt x="125" y="233"/>
                    </a:cubicBezTo>
                    <a:cubicBezTo>
                      <a:pt x="127" y="231"/>
                      <a:pt x="131" y="233"/>
                      <a:pt x="131" y="231"/>
                    </a:cubicBezTo>
                    <a:cubicBezTo>
                      <a:pt x="131" y="229"/>
                      <a:pt x="129" y="228"/>
                      <a:pt x="129" y="225"/>
                    </a:cubicBezTo>
                    <a:cubicBezTo>
                      <a:pt x="130" y="221"/>
                      <a:pt x="133" y="218"/>
                      <a:pt x="133" y="218"/>
                    </a:cubicBezTo>
                    <a:cubicBezTo>
                      <a:pt x="133" y="218"/>
                      <a:pt x="136" y="220"/>
                      <a:pt x="136" y="218"/>
                    </a:cubicBezTo>
                    <a:cubicBezTo>
                      <a:pt x="136" y="218"/>
                      <a:pt x="136" y="217"/>
                      <a:pt x="136" y="217"/>
                    </a:cubicBezTo>
                    <a:cubicBezTo>
                      <a:pt x="134" y="217"/>
                      <a:pt x="130" y="216"/>
                      <a:pt x="130" y="214"/>
                    </a:cubicBezTo>
                    <a:cubicBezTo>
                      <a:pt x="130" y="211"/>
                      <a:pt x="132" y="207"/>
                      <a:pt x="132" y="205"/>
                    </a:cubicBezTo>
                    <a:cubicBezTo>
                      <a:pt x="132" y="203"/>
                      <a:pt x="132" y="199"/>
                      <a:pt x="132" y="197"/>
                    </a:cubicBezTo>
                    <a:cubicBezTo>
                      <a:pt x="133" y="195"/>
                      <a:pt x="135" y="192"/>
                      <a:pt x="138" y="189"/>
                    </a:cubicBezTo>
                    <a:cubicBezTo>
                      <a:pt x="140" y="186"/>
                      <a:pt x="142" y="182"/>
                      <a:pt x="142" y="179"/>
                    </a:cubicBezTo>
                    <a:cubicBezTo>
                      <a:pt x="143" y="177"/>
                      <a:pt x="144" y="176"/>
                      <a:pt x="145" y="174"/>
                    </a:cubicBezTo>
                    <a:cubicBezTo>
                      <a:pt x="147" y="172"/>
                      <a:pt x="148" y="170"/>
                      <a:pt x="146" y="168"/>
                    </a:cubicBezTo>
                    <a:cubicBezTo>
                      <a:pt x="145" y="167"/>
                      <a:pt x="145" y="164"/>
                      <a:pt x="145" y="164"/>
                    </a:cubicBezTo>
                    <a:cubicBezTo>
                      <a:pt x="141" y="158"/>
                      <a:pt x="141" y="158"/>
                      <a:pt x="141" y="158"/>
                    </a:cubicBezTo>
                    <a:cubicBezTo>
                      <a:pt x="141" y="158"/>
                      <a:pt x="139" y="153"/>
                      <a:pt x="140" y="152"/>
                    </a:cubicBezTo>
                    <a:cubicBezTo>
                      <a:pt x="140" y="150"/>
                      <a:pt x="141" y="147"/>
                      <a:pt x="141" y="147"/>
                    </a:cubicBezTo>
                    <a:cubicBezTo>
                      <a:pt x="143" y="144"/>
                      <a:pt x="143" y="144"/>
                      <a:pt x="143" y="144"/>
                    </a:cubicBezTo>
                    <a:cubicBezTo>
                      <a:pt x="133" y="33"/>
                      <a:pt x="133" y="33"/>
                      <a:pt x="133" y="33"/>
                    </a:cubicBezTo>
                    <a:cubicBezTo>
                      <a:pt x="132" y="31"/>
                      <a:pt x="131" y="30"/>
                      <a:pt x="130" y="29"/>
                    </a:cubicBezTo>
                    <a:cubicBezTo>
                      <a:pt x="128" y="27"/>
                      <a:pt x="128" y="24"/>
                      <a:pt x="128" y="23"/>
                    </a:cubicBezTo>
                    <a:cubicBezTo>
                      <a:pt x="128" y="22"/>
                      <a:pt x="126" y="19"/>
                      <a:pt x="125" y="18"/>
                    </a:cubicBezTo>
                    <a:cubicBezTo>
                      <a:pt x="123" y="17"/>
                      <a:pt x="123" y="14"/>
                      <a:pt x="121" y="13"/>
                    </a:cubicBezTo>
                    <a:cubicBezTo>
                      <a:pt x="119" y="12"/>
                      <a:pt x="119" y="8"/>
                      <a:pt x="120" y="5"/>
                    </a:cubicBezTo>
                    <a:cubicBezTo>
                      <a:pt x="120" y="4"/>
                      <a:pt x="120" y="2"/>
                      <a:pt x="120" y="0"/>
                    </a:cubicBezTo>
                    <a:cubicBezTo>
                      <a:pt x="91" y="3"/>
                      <a:pt x="38" y="6"/>
                      <a:pt x="24" y="7"/>
                    </a:cubicBezTo>
                    <a:cubicBezTo>
                      <a:pt x="25" y="9"/>
                      <a:pt x="27" y="10"/>
                      <a:pt x="29" y="11"/>
                    </a:cubicBezTo>
                    <a:cubicBezTo>
                      <a:pt x="32" y="12"/>
                      <a:pt x="34" y="15"/>
                      <a:pt x="35" y="18"/>
                    </a:cubicBezTo>
                    <a:cubicBezTo>
                      <a:pt x="36" y="20"/>
                      <a:pt x="35" y="18"/>
                      <a:pt x="37" y="20"/>
                    </a:cubicBezTo>
                    <a:cubicBezTo>
                      <a:pt x="40" y="22"/>
                      <a:pt x="41" y="25"/>
                      <a:pt x="43" y="26"/>
                    </a:cubicBezTo>
                    <a:cubicBezTo>
                      <a:pt x="44" y="27"/>
                      <a:pt x="42" y="32"/>
                      <a:pt x="42" y="32"/>
                    </a:cubicBezTo>
                    <a:cubicBezTo>
                      <a:pt x="42" y="38"/>
                      <a:pt x="42" y="38"/>
                      <a:pt x="42" y="38"/>
                    </a:cubicBezTo>
                    <a:cubicBezTo>
                      <a:pt x="38" y="42"/>
                      <a:pt x="38" y="42"/>
                      <a:pt x="38" y="42"/>
                    </a:cubicBezTo>
                    <a:cubicBezTo>
                      <a:pt x="38" y="42"/>
                      <a:pt x="37" y="48"/>
                      <a:pt x="37" y="50"/>
                    </a:cubicBezTo>
                    <a:cubicBezTo>
                      <a:pt x="37" y="51"/>
                      <a:pt x="35" y="51"/>
                      <a:pt x="32" y="51"/>
                    </a:cubicBezTo>
                    <a:cubicBezTo>
                      <a:pt x="30" y="51"/>
                      <a:pt x="28" y="53"/>
                      <a:pt x="26" y="54"/>
                    </a:cubicBezTo>
                    <a:cubicBezTo>
                      <a:pt x="25" y="55"/>
                      <a:pt x="20" y="56"/>
                      <a:pt x="18" y="56"/>
                    </a:cubicBezTo>
                    <a:cubicBezTo>
                      <a:pt x="16" y="56"/>
                      <a:pt x="14" y="58"/>
                      <a:pt x="14" y="60"/>
                    </a:cubicBezTo>
                    <a:cubicBezTo>
                      <a:pt x="14" y="62"/>
                      <a:pt x="13" y="65"/>
                      <a:pt x="13" y="67"/>
                    </a:cubicBezTo>
                    <a:cubicBezTo>
                      <a:pt x="13" y="69"/>
                      <a:pt x="14" y="69"/>
                      <a:pt x="15" y="70"/>
                    </a:cubicBezTo>
                    <a:cubicBezTo>
                      <a:pt x="17" y="71"/>
                      <a:pt x="19" y="75"/>
                      <a:pt x="19" y="75"/>
                    </a:cubicBezTo>
                    <a:cubicBezTo>
                      <a:pt x="19" y="79"/>
                      <a:pt x="19" y="79"/>
                      <a:pt x="19" y="79"/>
                    </a:cubicBezTo>
                    <a:cubicBezTo>
                      <a:pt x="19" y="79"/>
                      <a:pt x="15" y="83"/>
                      <a:pt x="15" y="85"/>
                    </a:cubicBezTo>
                    <a:cubicBezTo>
                      <a:pt x="14" y="86"/>
                      <a:pt x="14" y="89"/>
                      <a:pt x="14" y="91"/>
                    </a:cubicBezTo>
                    <a:cubicBezTo>
                      <a:pt x="14" y="93"/>
                      <a:pt x="9" y="94"/>
                      <a:pt x="9" y="94"/>
                    </a:cubicBezTo>
                    <a:cubicBezTo>
                      <a:pt x="9" y="94"/>
                      <a:pt x="4" y="98"/>
                      <a:pt x="4" y="99"/>
                    </a:cubicBezTo>
                    <a:cubicBezTo>
                      <a:pt x="5" y="101"/>
                      <a:pt x="6" y="102"/>
                      <a:pt x="6" y="104"/>
                    </a:cubicBezTo>
                    <a:cubicBezTo>
                      <a:pt x="6" y="105"/>
                      <a:pt x="5" y="106"/>
                      <a:pt x="3" y="107"/>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51" name="Freeform 69">
                <a:extLst>
                  <a:ext uri="{FF2B5EF4-FFF2-40B4-BE49-F238E27FC236}">
                    <a16:creationId xmlns:a16="http://schemas.microsoft.com/office/drawing/2014/main" id="{7CF42E0B-412E-4E67-921E-5A36275AE070}"/>
                  </a:ext>
                </a:extLst>
              </p:cNvPr>
              <p:cNvSpPr>
                <a:spLocks/>
              </p:cNvSpPr>
              <p:nvPr/>
            </p:nvSpPr>
            <p:spPr bwMode="auto">
              <a:xfrm>
                <a:off x="7130131" y="2234226"/>
                <a:ext cx="529643" cy="863446"/>
              </a:xfrm>
              <a:custGeom>
                <a:avLst/>
                <a:gdLst>
                  <a:gd name="T0" fmla="*/ 199 w 216"/>
                  <a:gd name="T1" fmla="*/ 350 h 350"/>
                  <a:gd name="T2" fmla="*/ 216 w 216"/>
                  <a:gd name="T3" fmla="*/ 235 h 350"/>
                  <a:gd name="T4" fmla="*/ 207 w 216"/>
                  <a:gd name="T5" fmla="*/ 224 h 350"/>
                  <a:gd name="T6" fmla="*/ 193 w 216"/>
                  <a:gd name="T7" fmla="*/ 230 h 350"/>
                  <a:gd name="T8" fmla="*/ 175 w 216"/>
                  <a:gd name="T9" fmla="*/ 229 h 350"/>
                  <a:gd name="T10" fmla="*/ 159 w 216"/>
                  <a:gd name="T11" fmla="*/ 229 h 350"/>
                  <a:gd name="T12" fmla="*/ 154 w 216"/>
                  <a:gd name="T13" fmla="*/ 225 h 350"/>
                  <a:gd name="T14" fmla="*/ 148 w 216"/>
                  <a:gd name="T15" fmla="*/ 210 h 350"/>
                  <a:gd name="T16" fmla="*/ 142 w 216"/>
                  <a:gd name="T17" fmla="*/ 200 h 350"/>
                  <a:gd name="T18" fmla="*/ 137 w 216"/>
                  <a:gd name="T19" fmla="*/ 186 h 350"/>
                  <a:gd name="T20" fmla="*/ 132 w 216"/>
                  <a:gd name="T21" fmla="*/ 168 h 350"/>
                  <a:gd name="T22" fmla="*/ 118 w 216"/>
                  <a:gd name="T23" fmla="*/ 173 h 350"/>
                  <a:gd name="T24" fmla="*/ 111 w 216"/>
                  <a:gd name="T25" fmla="*/ 167 h 350"/>
                  <a:gd name="T26" fmla="*/ 116 w 216"/>
                  <a:gd name="T27" fmla="*/ 157 h 350"/>
                  <a:gd name="T28" fmla="*/ 120 w 216"/>
                  <a:gd name="T29" fmla="*/ 143 h 350"/>
                  <a:gd name="T30" fmla="*/ 128 w 216"/>
                  <a:gd name="T31" fmla="*/ 125 h 350"/>
                  <a:gd name="T32" fmla="*/ 119 w 216"/>
                  <a:gd name="T33" fmla="*/ 118 h 350"/>
                  <a:gd name="T34" fmla="*/ 112 w 216"/>
                  <a:gd name="T35" fmla="*/ 108 h 350"/>
                  <a:gd name="T36" fmla="*/ 99 w 216"/>
                  <a:gd name="T37" fmla="*/ 87 h 350"/>
                  <a:gd name="T38" fmla="*/ 92 w 216"/>
                  <a:gd name="T39" fmla="*/ 75 h 350"/>
                  <a:gd name="T40" fmla="*/ 89 w 216"/>
                  <a:gd name="T41" fmla="*/ 56 h 350"/>
                  <a:gd name="T42" fmla="*/ 95 w 216"/>
                  <a:gd name="T43" fmla="*/ 6 h 350"/>
                  <a:gd name="T44" fmla="*/ 44 w 216"/>
                  <a:gd name="T45" fmla="*/ 99 h 350"/>
                  <a:gd name="T46" fmla="*/ 40 w 216"/>
                  <a:gd name="T47" fmla="*/ 118 h 350"/>
                  <a:gd name="T48" fmla="*/ 42 w 216"/>
                  <a:gd name="T49" fmla="*/ 133 h 350"/>
                  <a:gd name="T50" fmla="*/ 42 w 216"/>
                  <a:gd name="T51" fmla="*/ 134 h 350"/>
                  <a:gd name="T52" fmla="*/ 48 w 216"/>
                  <a:gd name="T53" fmla="*/ 146 h 350"/>
                  <a:gd name="T54" fmla="*/ 47 w 216"/>
                  <a:gd name="T55" fmla="*/ 161 h 350"/>
                  <a:gd name="T56" fmla="*/ 35 w 216"/>
                  <a:gd name="T57" fmla="*/ 178 h 350"/>
                  <a:gd name="T58" fmla="*/ 22 w 216"/>
                  <a:gd name="T59" fmla="*/ 197 h 350"/>
                  <a:gd name="T60" fmla="*/ 17 w 216"/>
                  <a:gd name="T61" fmla="*/ 211 h 350"/>
                  <a:gd name="T62" fmla="*/ 21 w 216"/>
                  <a:gd name="T63" fmla="*/ 220 h 350"/>
                  <a:gd name="T64" fmla="*/ 16 w 216"/>
                  <a:gd name="T65" fmla="*/ 233 h 350"/>
                  <a:gd name="T66" fmla="*/ 0 w 216"/>
                  <a:gd name="T67" fmla="*/ 31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350">
                    <a:moveTo>
                      <a:pt x="99" y="334"/>
                    </a:moveTo>
                    <a:cubicBezTo>
                      <a:pt x="132" y="340"/>
                      <a:pt x="165" y="345"/>
                      <a:pt x="199" y="350"/>
                    </a:cubicBezTo>
                    <a:cubicBezTo>
                      <a:pt x="199" y="350"/>
                      <a:pt x="211" y="270"/>
                      <a:pt x="216" y="235"/>
                    </a:cubicBezTo>
                    <a:cubicBezTo>
                      <a:pt x="216" y="235"/>
                      <a:pt x="216" y="235"/>
                      <a:pt x="216" y="235"/>
                    </a:cubicBezTo>
                    <a:cubicBezTo>
                      <a:pt x="211" y="233"/>
                      <a:pt x="211" y="230"/>
                      <a:pt x="211" y="229"/>
                    </a:cubicBezTo>
                    <a:cubicBezTo>
                      <a:pt x="211" y="227"/>
                      <a:pt x="210" y="224"/>
                      <a:pt x="207" y="224"/>
                    </a:cubicBezTo>
                    <a:cubicBezTo>
                      <a:pt x="204" y="224"/>
                      <a:pt x="204" y="229"/>
                      <a:pt x="202" y="231"/>
                    </a:cubicBezTo>
                    <a:cubicBezTo>
                      <a:pt x="200" y="233"/>
                      <a:pt x="195" y="230"/>
                      <a:pt x="193" y="230"/>
                    </a:cubicBezTo>
                    <a:cubicBezTo>
                      <a:pt x="190" y="230"/>
                      <a:pt x="182" y="230"/>
                      <a:pt x="181" y="228"/>
                    </a:cubicBezTo>
                    <a:cubicBezTo>
                      <a:pt x="180" y="226"/>
                      <a:pt x="177" y="226"/>
                      <a:pt x="175" y="229"/>
                    </a:cubicBezTo>
                    <a:cubicBezTo>
                      <a:pt x="173" y="231"/>
                      <a:pt x="169" y="230"/>
                      <a:pt x="166" y="229"/>
                    </a:cubicBezTo>
                    <a:cubicBezTo>
                      <a:pt x="162" y="227"/>
                      <a:pt x="159" y="229"/>
                      <a:pt x="159" y="229"/>
                    </a:cubicBezTo>
                    <a:cubicBezTo>
                      <a:pt x="159" y="229"/>
                      <a:pt x="159" y="232"/>
                      <a:pt x="157" y="232"/>
                    </a:cubicBezTo>
                    <a:cubicBezTo>
                      <a:pt x="155" y="232"/>
                      <a:pt x="154" y="228"/>
                      <a:pt x="154" y="225"/>
                    </a:cubicBezTo>
                    <a:cubicBezTo>
                      <a:pt x="153" y="222"/>
                      <a:pt x="152" y="219"/>
                      <a:pt x="152" y="216"/>
                    </a:cubicBezTo>
                    <a:cubicBezTo>
                      <a:pt x="152" y="212"/>
                      <a:pt x="149" y="210"/>
                      <a:pt x="148" y="210"/>
                    </a:cubicBezTo>
                    <a:cubicBezTo>
                      <a:pt x="146" y="211"/>
                      <a:pt x="143" y="209"/>
                      <a:pt x="142" y="209"/>
                    </a:cubicBezTo>
                    <a:cubicBezTo>
                      <a:pt x="141" y="208"/>
                      <a:pt x="142" y="203"/>
                      <a:pt x="142" y="200"/>
                    </a:cubicBezTo>
                    <a:cubicBezTo>
                      <a:pt x="143" y="198"/>
                      <a:pt x="142" y="195"/>
                      <a:pt x="141" y="193"/>
                    </a:cubicBezTo>
                    <a:cubicBezTo>
                      <a:pt x="139" y="190"/>
                      <a:pt x="138" y="188"/>
                      <a:pt x="137" y="186"/>
                    </a:cubicBezTo>
                    <a:cubicBezTo>
                      <a:pt x="136" y="184"/>
                      <a:pt x="137" y="178"/>
                      <a:pt x="137" y="175"/>
                    </a:cubicBezTo>
                    <a:cubicBezTo>
                      <a:pt x="136" y="172"/>
                      <a:pt x="134" y="169"/>
                      <a:pt x="132" y="168"/>
                    </a:cubicBezTo>
                    <a:cubicBezTo>
                      <a:pt x="129" y="167"/>
                      <a:pt x="131" y="170"/>
                      <a:pt x="127" y="171"/>
                    </a:cubicBezTo>
                    <a:cubicBezTo>
                      <a:pt x="122" y="172"/>
                      <a:pt x="120" y="176"/>
                      <a:pt x="118" y="173"/>
                    </a:cubicBezTo>
                    <a:cubicBezTo>
                      <a:pt x="117" y="171"/>
                      <a:pt x="114" y="170"/>
                      <a:pt x="114" y="170"/>
                    </a:cubicBezTo>
                    <a:cubicBezTo>
                      <a:pt x="111" y="167"/>
                      <a:pt x="111" y="167"/>
                      <a:pt x="111" y="167"/>
                    </a:cubicBezTo>
                    <a:cubicBezTo>
                      <a:pt x="111" y="167"/>
                      <a:pt x="115" y="165"/>
                      <a:pt x="115" y="163"/>
                    </a:cubicBezTo>
                    <a:cubicBezTo>
                      <a:pt x="115" y="161"/>
                      <a:pt x="116" y="157"/>
                      <a:pt x="116" y="157"/>
                    </a:cubicBezTo>
                    <a:cubicBezTo>
                      <a:pt x="116" y="157"/>
                      <a:pt x="120" y="156"/>
                      <a:pt x="120" y="153"/>
                    </a:cubicBezTo>
                    <a:cubicBezTo>
                      <a:pt x="121" y="151"/>
                      <a:pt x="119" y="147"/>
                      <a:pt x="120" y="143"/>
                    </a:cubicBezTo>
                    <a:cubicBezTo>
                      <a:pt x="121" y="139"/>
                      <a:pt x="122" y="135"/>
                      <a:pt x="123" y="132"/>
                    </a:cubicBezTo>
                    <a:cubicBezTo>
                      <a:pt x="123" y="130"/>
                      <a:pt x="127" y="126"/>
                      <a:pt x="128" y="125"/>
                    </a:cubicBezTo>
                    <a:cubicBezTo>
                      <a:pt x="128" y="123"/>
                      <a:pt x="127" y="121"/>
                      <a:pt x="124" y="121"/>
                    </a:cubicBezTo>
                    <a:cubicBezTo>
                      <a:pt x="122" y="121"/>
                      <a:pt x="119" y="121"/>
                      <a:pt x="119" y="118"/>
                    </a:cubicBezTo>
                    <a:cubicBezTo>
                      <a:pt x="119" y="116"/>
                      <a:pt x="117" y="115"/>
                      <a:pt x="116" y="114"/>
                    </a:cubicBezTo>
                    <a:cubicBezTo>
                      <a:pt x="114" y="113"/>
                      <a:pt x="112" y="110"/>
                      <a:pt x="112" y="108"/>
                    </a:cubicBezTo>
                    <a:cubicBezTo>
                      <a:pt x="111" y="105"/>
                      <a:pt x="108" y="99"/>
                      <a:pt x="107" y="97"/>
                    </a:cubicBezTo>
                    <a:cubicBezTo>
                      <a:pt x="105" y="95"/>
                      <a:pt x="103" y="89"/>
                      <a:pt x="99" y="87"/>
                    </a:cubicBezTo>
                    <a:cubicBezTo>
                      <a:pt x="95" y="85"/>
                      <a:pt x="98" y="84"/>
                      <a:pt x="96" y="81"/>
                    </a:cubicBezTo>
                    <a:cubicBezTo>
                      <a:pt x="93" y="78"/>
                      <a:pt x="92" y="75"/>
                      <a:pt x="92" y="75"/>
                    </a:cubicBezTo>
                    <a:cubicBezTo>
                      <a:pt x="92" y="75"/>
                      <a:pt x="96" y="69"/>
                      <a:pt x="94" y="67"/>
                    </a:cubicBezTo>
                    <a:cubicBezTo>
                      <a:pt x="91" y="65"/>
                      <a:pt x="91" y="59"/>
                      <a:pt x="89" y="56"/>
                    </a:cubicBezTo>
                    <a:cubicBezTo>
                      <a:pt x="87" y="53"/>
                      <a:pt x="86" y="51"/>
                      <a:pt x="88" y="46"/>
                    </a:cubicBezTo>
                    <a:cubicBezTo>
                      <a:pt x="89" y="43"/>
                      <a:pt x="93" y="20"/>
                      <a:pt x="95" y="6"/>
                    </a:cubicBezTo>
                    <a:cubicBezTo>
                      <a:pt x="85" y="4"/>
                      <a:pt x="75" y="2"/>
                      <a:pt x="65" y="0"/>
                    </a:cubicBezTo>
                    <a:cubicBezTo>
                      <a:pt x="61" y="20"/>
                      <a:pt x="46" y="92"/>
                      <a:pt x="44" y="99"/>
                    </a:cubicBezTo>
                    <a:cubicBezTo>
                      <a:pt x="42" y="107"/>
                      <a:pt x="43" y="110"/>
                      <a:pt x="42" y="112"/>
                    </a:cubicBezTo>
                    <a:cubicBezTo>
                      <a:pt x="42" y="115"/>
                      <a:pt x="40" y="118"/>
                      <a:pt x="40" y="118"/>
                    </a:cubicBezTo>
                    <a:cubicBezTo>
                      <a:pt x="40" y="118"/>
                      <a:pt x="42" y="120"/>
                      <a:pt x="43" y="123"/>
                    </a:cubicBezTo>
                    <a:cubicBezTo>
                      <a:pt x="43" y="125"/>
                      <a:pt x="42" y="130"/>
                      <a:pt x="42" y="133"/>
                    </a:cubicBezTo>
                    <a:cubicBezTo>
                      <a:pt x="42" y="133"/>
                      <a:pt x="42" y="134"/>
                      <a:pt x="42" y="134"/>
                    </a:cubicBezTo>
                    <a:cubicBezTo>
                      <a:pt x="42" y="134"/>
                      <a:pt x="42" y="134"/>
                      <a:pt x="42" y="134"/>
                    </a:cubicBezTo>
                    <a:cubicBezTo>
                      <a:pt x="42" y="134"/>
                      <a:pt x="42" y="134"/>
                      <a:pt x="42" y="134"/>
                    </a:cubicBezTo>
                    <a:cubicBezTo>
                      <a:pt x="42" y="138"/>
                      <a:pt x="45" y="142"/>
                      <a:pt x="48" y="146"/>
                    </a:cubicBezTo>
                    <a:cubicBezTo>
                      <a:pt x="51" y="152"/>
                      <a:pt x="53" y="152"/>
                      <a:pt x="52" y="154"/>
                    </a:cubicBezTo>
                    <a:cubicBezTo>
                      <a:pt x="50" y="157"/>
                      <a:pt x="51" y="160"/>
                      <a:pt x="47" y="161"/>
                    </a:cubicBezTo>
                    <a:cubicBezTo>
                      <a:pt x="43" y="163"/>
                      <a:pt x="45" y="167"/>
                      <a:pt x="42" y="170"/>
                    </a:cubicBezTo>
                    <a:cubicBezTo>
                      <a:pt x="38" y="172"/>
                      <a:pt x="39" y="177"/>
                      <a:pt x="35" y="178"/>
                    </a:cubicBezTo>
                    <a:cubicBezTo>
                      <a:pt x="32" y="179"/>
                      <a:pt x="35" y="185"/>
                      <a:pt x="28" y="190"/>
                    </a:cubicBezTo>
                    <a:cubicBezTo>
                      <a:pt x="21" y="195"/>
                      <a:pt x="22" y="197"/>
                      <a:pt x="22" y="197"/>
                    </a:cubicBezTo>
                    <a:cubicBezTo>
                      <a:pt x="22" y="197"/>
                      <a:pt x="17" y="198"/>
                      <a:pt x="17" y="203"/>
                    </a:cubicBezTo>
                    <a:cubicBezTo>
                      <a:pt x="16" y="208"/>
                      <a:pt x="18" y="210"/>
                      <a:pt x="17" y="211"/>
                    </a:cubicBezTo>
                    <a:cubicBezTo>
                      <a:pt x="15" y="213"/>
                      <a:pt x="18" y="214"/>
                      <a:pt x="21" y="214"/>
                    </a:cubicBezTo>
                    <a:cubicBezTo>
                      <a:pt x="24" y="215"/>
                      <a:pt x="23" y="219"/>
                      <a:pt x="21" y="220"/>
                    </a:cubicBezTo>
                    <a:cubicBezTo>
                      <a:pt x="20" y="221"/>
                      <a:pt x="23" y="224"/>
                      <a:pt x="21" y="226"/>
                    </a:cubicBezTo>
                    <a:cubicBezTo>
                      <a:pt x="20" y="228"/>
                      <a:pt x="16" y="233"/>
                      <a:pt x="16" y="233"/>
                    </a:cubicBezTo>
                    <a:cubicBezTo>
                      <a:pt x="16" y="233"/>
                      <a:pt x="16" y="235"/>
                      <a:pt x="14" y="245"/>
                    </a:cubicBezTo>
                    <a:cubicBezTo>
                      <a:pt x="12" y="255"/>
                      <a:pt x="3" y="301"/>
                      <a:pt x="0" y="314"/>
                    </a:cubicBezTo>
                    <a:cubicBezTo>
                      <a:pt x="31" y="321"/>
                      <a:pt x="65" y="328"/>
                      <a:pt x="99" y="334"/>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52" name="Freeform 86">
                <a:extLst>
                  <a:ext uri="{FF2B5EF4-FFF2-40B4-BE49-F238E27FC236}">
                    <a16:creationId xmlns:a16="http://schemas.microsoft.com/office/drawing/2014/main" id="{5714CDA7-4A6D-49DC-AC47-07F713CF338C}"/>
                  </a:ext>
                </a:extLst>
              </p:cNvPr>
              <p:cNvSpPr>
                <a:spLocks/>
              </p:cNvSpPr>
              <p:nvPr/>
            </p:nvSpPr>
            <p:spPr bwMode="auto">
              <a:xfrm>
                <a:off x="9820873" y="3888948"/>
                <a:ext cx="496137" cy="512913"/>
              </a:xfrm>
              <a:custGeom>
                <a:avLst/>
                <a:gdLst>
                  <a:gd name="T0" fmla="*/ 52 w 202"/>
                  <a:gd name="T1" fmla="*/ 199 h 208"/>
                  <a:gd name="T2" fmla="*/ 153 w 202"/>
                  <a:gd name="T3" fmla="*/ 197 h 208"/>
                  <a:gd name="T4" fmla="*/ 164 w 202"/>
                  <a:gd name="T5" fmla="*/ 207 h 208"/>
                  <a:gd name="T6" fmla="*/ 165 w 202"/>
                  <a:gd name="T7" fmla="*/ 193 h 208"/>
                  <a:gd name="T8" fmla="*/ 175 w 202"/>
                  <a:gd name="T9" fmla="*/ 186 h 208"/>
                  <a:gd name="T10" fmla="*/ 186 w 202"/>
                  <a:gd name="T11" fmla="*/ 186 h 208"/>
                  <a:gd name="T12" fmla="*/ 184 w 202"/>
                  <a:gd name="T13" fmla="*/ 179 h 208"/>
                  <a:gd name="T14" fmla="*/ 185 w 202"/>
                  <a:gd name="T15" fmla="*/ 171 h 208"/>
                  <a:gd name="T16" fmla="*/ 187 w 202"/>
                  <a:gd name="T17" fmla="*/ 166 h 208"/>
                  <a:gd name="T18" fmla="*/ 188 w 202"/>
                  <a:gd name="T19" fmla="*/ 158 h 208"/>
                  <a:gd name="T20" fmla="*/ 187 w 202"/>
                  <a:gd name="T21" fmla="*/ 156 h 208"/>
                  <a:gd name="T22" fmla="*/ 190 w 202"/>
                  <a:gd name="T23" fmla="*/ 150 h 208"/>
                  <a:gd name="T24" fmla="*/ 191 w 202"/>
                  <a:gd name="T25" fmla="*/ 144 h 208"/>
                  <a:gd name="T26" fmla="*/ 189 w 202"/>
                  <a:gd name="T27" fmla="*/ 139 h 208"/>
                  <a:gd name="T28" fmla="*/ 191 w 202"/>
                  <a:gd name="T29" fmla="*/ 133 h 208"/>
                  <a:gd name="T30" fmla="*/ 195 w 202"/>
                  <a:gd name="T31" fmla="*/ 131 h 208"/>
                  <a:gd name="T32" fmla="*/ 200 w 202"/>
                  <a:gd name="T33" fmla="*/ 127 h 208"/>
                  <a:gd name="T34" fmla="*/ 199 w 202"/>
                  <a:gd name="T35" fmla="*/ 122 h 208"/>
                  <a:gd name="T36" fmla="*/ 189 w 202"/>
                  <a:gd name="T37" fmla="*/ 119 h 208"/>
                  <a:gd name="T38" fmla="*/ 184 w 202"/>
                  <a:gd name="T39" fmla="*/ 106 h 208"/>
                  <a:gd name="T40" fmla="*/ 175 w 202"/>
                  <a:gd name="T41" fmla="*/ 97 h 208"/>
                  <a:gd name="T42" fmla="*/ 170 w 202"/>
                  <a:gd name="T43" fmla="*/ 86 h 208"/>
                  <a:gd name="T44" fmla="*/ 162 w 202"/>
                  <a:gd name="T45" fmla="*/ 79 h 208"/>
                  <a:gd name="T46" fmla="*/ 153 w 202"/>
                  <a:gd name="T47" fmla="*/ 71 h 208"/>
                  <a:gd name="T48" fmla="*/ 147 w 202"/>
                  <a:gd name="T49" fmla="*/ 63 h 208"/>
                  <a:gd name="T50" fmla="*/ 139 w 202"/>
                  <a:gd name="T51" fmla="*/ 59 h 208"/>
                  <a:gd name="T52" fmla="*/ 130 w 202"/>
                  <a:gd name="T53" fmla="*/ 49 h 208"/>
                  <a:gd name="T54" fmla="*/ 115 w 202"/>
                  <a:gd name="T55" fmla="*/ 36 h 208"/>
                  <a:gd name="T56" fmla="*/ 106 w 202"/>
                  <a:gd name="T57" fmla="*/ 23 h 208"/>
                  <a:gd name="T58" fmla="*/ 95 w 202"/>
                  <a:gd name="T59" fmla="*/ 18 h 208"/>
                  <a:gd name="T60" fmla="*/ 89 w 202"/>
                  <a:gd name="T61" fmla="*/ 11 h 208"/>
                  <a:gd name="T62" fmla="*/ 96 w 202"/>
                  <a:gd name="T63" fmla="*/ 0 h 208"/>
                  <a:gd name="T64" fmla="*/ 49 w 202"/>
                  <a:gd name="T65" fmla="*/ 6 h 208"/>
                  <a:gd name="T66" fmla="*/ 0 w 202"/>
                  <a:gd name="T67" fmla="*/ 12 h 208"/>
                  <a:gd name="T68" fmla="*/ 29 w 202"/>
                  <a:gd name="T69" fmla="*/ 103 h 208"/>
                  <a:gd name="T70" fmla="*/ 36 w 202"/>
                  <a:gd name="T71" fmla="*/ 121 h 208"/>
                  <a:gd name="T72" fmla="*/ 40 w 202"/>
                  <a:gd name="T73" fmla="*/ 132 h 208"/>
                  <a:gd name="T74" fmla="*/ 39 w 202"/>
                  <a:gd name="T75" fmla="*/ 142 h 208"/>
                  <a:gd name="T76" fmla="*/ 38 w 202"/>
                  <a:gd name="T77" fmla="*/ 156 h 208"/>
                  <a:gd name="T78" fmla="*/ 43 w 202"/>
                  <a:gd name="T79" fmla="*/ 171 h 208"/>
                  <a:gd name="T80" fmla="*/ 47 w 202"/>
                  <a:gd name="T81" fmla="*/ 19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 h="208">
                    <a:moveTo>
                      <a:pt x="48" y="193"/>
                    </a:moveTo>
                    <a:cubicBezTo>
                      <a:pt x="49" y="195"/>
                      <a:pt x="50" y="198"/>
                      <a:pt x="52" y="199"/>
                    </a:cubicBezTo>
                    <a:cubicBezTo>
                      <a:pt x="54" y="202"/>
                      <a:pt x="52" y="205"/>
                      <a:pt x="54" y="205"/>
                    </a:cubicBezTo>
                    <a:cubicBezTo>
                      <a:pt x="57" y="205"/>
                      <a:pt x="151" y="197"/>
                      <a:pt x="153" y="197"/>
                    </a:cubicBezTo>
                    <a:cubicBezTo>
                      <a:pt x="155" y="197"/>
                      <a:pt x="159" y="198"/>
                      <a:pt x="160" y="201"/>
                    </a:cubicBezTo>
                    <a:cubicBezTo>
                      <a:pt x="160" y="205"/>
                      <a:pt x="162" y="208"/>
                      <a:pt x="164" y="207"/>
                    </a:cubicBezTo>
                    <a:cubicBezTo>
                      <a:pt x="166" y="206"/>
                      <a:pt x="166" y="202"/>
                      <a:pt x="167" y="200"/>
                    </a:cubicBezTo>
                    <a:cubicBezTo>
                      <a:pt x="167" y="198"/>
                      <a:pt x="168" y="195"/>
                      <a:pt x="165" y="193"/>
                    </a:cubicBezTo>
                    <a:cubicBezTo>
                      <a:pt x="163" y="191"/>
                      <a:pt x="163" y="186"/>
                      <a:pt x="167" y="185"/>
                    </a:cubicBezTo>
                    <a:cubicBezTo>
                      <a:pt x="170" y="184"/>
                      <a:pt x="175" y="186"/>
                      <a:pt x="175" y="186"/>
                    </a:cubicBezTo>
                    <a:cubicBezTo>
                      <a:pt x="175" y="186"/>
                      <a:pt x="181" y="187"/>
                      <a:pt x="187" y="187"/>
                    </a:cubicBezTo>
                    <a:cubicBezTo>
                      <a:pt x="187" y="187"/>
                      <a:pt x="186" y="186"/>
                      <a:pt x="186" y="186"/>
                    </a:cubicBezTo>
                    <a:cubicBezTo>
                      <a:pt x="186" y="185"/>
                      <a:pt x="186" y="184"/>
                      <a:pt x="185" y="182"/>
                    </a:cubicBezTo>
                    <a:cubicBezTo>
                      <a:pt x="184" y="181"/>
                      <a:pt x="184" y="181"/>
                      <a:pt x="184" y="179"/>
                    </a:cubicBezTo>
                    <a:cubicBezTo>
                      <a:pt x="184" y="177"/>
                      <a:pt x="185" y="176"/>
                      <a:pt x="185" y="175"/>
                    </a:cubicBezTo>
                    <a:cubicBezTo>
                      <a:pt x="185" y="174"/>
                      <a:pt x="185" y="173"/>
                      <a:pt x="185" y="171"/>
                    </a:cubicBezTo>
                    <a:cubicBezTo>
                      <a:pt x="186" y="169"/>
                      <a:pt x="184" y="168"/>
                      <a:pt x="183" y="167"/>
                    </a:cubicBezTo>
                    <a:cubicBezTo>
                      <a:pt x="183" y="166"/>
                      <a:pt x="186" y="166"/>
                      <a:pt x="187" y="166"/>
                    </a:cubicBezTo>
                    <a:cubicBezTo>
                      <a:pt x="187" y="165"/>
                      <a:pt x="190" y="161"/>
                      <a:pt x="190" y="160"/>
                    </a:cubicBezTo>
                    <a:cubicBezTo>
                      <a:pt x="190" y="160"/>
                      <a:pt x="189" y="158"/>
                      <a:pt x="188" y="158"/>
                    </a:cubicBezTo>
                    <a:cubicBezTo>
                      <a:pt x="186" y="158"/>
                      <a:pt x="184" y="157"/>
                      <a:pt x="184" y="157"/>
                    </a:cubicBezTo>
                    <a:cubicBezTo>
                      <a:pt x="184" y="157"/>
                      <a:pt x="187" y="156"/>
                      <a:pt x="187" y="156"/>
                    </a:cubicBezTo>
                    <a:cubicBezTo>
                      <a:pt x="187" y="155"/>
                      <a:pt x="189" y="154"/>
                      <a:pt x="191" y="152"/>
                    </a:cubicBezTo>
                    <a:cubicBezTo>
                      <a:pt x="192" y="151"/>
                      <a:pt x="191" y="150"/>
                      <a:pt x="190" y="150"/>
                    </a:cubicBezTo>
                    <a:cubicBezTo>
                      <a:pt x="190" y="150"/>
                      <a:pt x="188" y="148"/>
                      <a:pt x="189" y="146"/>
                    </a:cubicBezTo>
                    <a:cubicBezTo>
                      <a:pt x="190" y="145"/>
                      <a:pt x="189" y="144"/>
                      <a:pt x="191" y="144"/>
                    </a:cubicBezTo>
                    <a:cubicBezTo>
                      <a:pt x="193" y="144"/>
                      <a:pt x="193" y="141"/>
                      <a:pt x="191" y="141"/>
                    </a:cubicBezTo>
                    <a:cubicBezTo>
                      <a:pt x="190" y="140"/>
                      <a:pt x="189" y="140"/>
                      <a:pt x="189" y="139"/>
                    </a:cubicBezTo>
                    <a:cubicBezTo>
                      <a:pt x="189" y="139"/>
                      <a:pt x="193" y="137"/>
                      <a:pt x="193" y="136"/>
                    </a:cubicBezTo>
                    <a:cubicBezTo>
                      <a:pt x="193" y="136"/>
                      <a:pt x="192" y="134"/>
                      <a:pt x="191" y="133"/>
                    </a:cubicBezTo>
                    <a:cubicBezTo>
                      <a:pt x="189" y="133"/>
                      <a:pt x="191" y="129"/>
                      <a:pt x="193" y="130"/>
                    </a:cubicBezTo>
                    <a:cubicBezTo>
                      <a:pt x="194" y="130"/>
                      <a:pt x="195" y="131"/>
                      <a:pt x="195" y="131"/>
                    </a:cubicBezTo>
                    <a:cubicBezTo>
                      <a:pt x="196" y="131"/>
                      <a:pt x="197" y="131"/>
                      <a:pt x="198" y="129"/>
                    </a:cubicBezTo>
                    <a:cubicBezTo>
                      <a:pt x="198" y="127"/>
                      <a:pt x="199" y="128"/>
                      <a:pt x="200" y="127"/>
                    </a:cubicBezTo>
                    <a:cubicBezTo>
                      <a:pt x="201" y="125"/>
                      <a:pt x="202" y="124"/>
                      <a:pt x="200" y="122"/>
                    </a:cubicBezTo>
                    <a:cubicBezTo>
                      <a:pt x="200" y="122"/>
                      <a:pt x="200" y="122"/>
                      <a:pt x="199" y="122"/>
                    </a:cubicBezTo>
                    <a:cubicBezTo>
                      <a:pt x="197" y="121"/>
                      <a:pt x="195" y="121"/>
                      <a:pt x="194" y="121"/>
                    </a:cubicBezTo>
                    <a:cubicBezTo>
                      <a:pt x="193" y="121"/>
                      <a:pt x="190" y="120"/>
                      <a:pt x="189" y="119"/>
                    </a:cubicBezTo>
                    <a:cubicBezTo>
                      <a:pt x="187" y="118"/>
                      <a:pt x="188" y="115"/>
                      <a:pt x="187" y="112"/>
                    </a:cubicBezTo>
                    <a:cubicBezTo>
                      <a:pt x="187" y="110"/>
                      <a:pt x="185" y="107"/>
                      <a:pt x="184" y="106"/>
                    </a:cubicBezTo>
                    <a:cubicBezTo>
                      <a:pt x="183" y="106"/>
                      <a:pt x="181" y="102"/>
                      <a:pt x="179" y="102"/>
                    </a:cubicBezTo>
                    <a:cubicBezTo>
                      <a:pt x="177" y="102"/>
                      <a:pt x="177" y="99"/>
                      <a:pt x="175" y="97"/>
                    </a:cubicBezTo>
                    <a:cubicBezTo>
                      <a:pt x="173" y="94"/>
                      <a:pt x="174" y="93"/>
                      <a:pt x="174" y="90"/>
                    </a:cubicBezTo>
                    <a:cubicBezTo>
                      <a:pt x="174" y="88"/>
                      <a:pt x="170" y="88"/>
                      <a:pt x="170" y="86"/>
                    </a:cubicBezTo>
                    <a:cubicBezTo>
                      <a:pt x="169" y="83"/>
                      <a:pt x="168" y="81"/>
                      <a:pt x="168" y="81"/>
                    </a:cubicBezTo>
                    <a:cubicBezTo>
                      <a:pt x="168" y="81"/>
                      <a:pt x="164" y="79"/>
                      <a:pt x="162" y="79"/>
                    </a:cubicBezTo>
                    <a:cubicBezTo>
                      <a:pt x="161" y="78"/>
                      <a:pt x="159" y="75"/>
                      <a:pt x="157" y="75"/>
                    </a:cubicBezTo>
                    <a:cubicBezTo>
                      <a:pt x="155" y="74"/>
                      <a:pt x="154" y="71"/>
                      <a:pt x="153" y="71"/>
                    </a:cubicBezTo>
                    <a:cubicBezTo>
                      <a:pt x="152" y="70"/>
                      <a:pt x="150" y="68"/>
                      <a:pt x="150" y="66"/>
                    </a:cubicBezTo>
                    <a:cubicBezTo>
                      <a:pt x="150" y="64"/>
                      <a:pt x="149" y="63"/>
                      <a:pt x="147" y="63"/>
                    </a:cubicBezTo>
                    <a:cubicBezTo>
                      <a:pt x="146" y="63"/>
                      <a:pt x="145" y="60"/>
                      <a:pt x="144" y="60"/>
                    </a:cubicBezTo>
                    <a:cubicBezTo>
                      <a:pt x="143" y="60"/>
                      <a:pt x="140" y="60"/>
                      <a:pt x="139" y="59"/>
                    </a:cubicBezTo>
                    <a:cubicBezTo>
                      <a:pt x="138" y="58"/>
                      <a:pt x="136" y="55"/>
                      <a:pt x="135" y="54"/>
                    </a:cubicBezTo>
                    <a:cubicBezTo>
                      <a:pt x="133" y="53"/>
                      <a:pt x="133" y="50"/>
                      <a:pt x="130" y="49"/>
                    </a:cubicBezTo>
                    <a:cubicBezTo>
                      <a:pt x="128" y="47"/>
                      <a:pt x="123" y="47"/>
                      <a:pt x="121" y="44"/>
                    </a:cubicBezTo>
                    <a:cubicBezTo>
                      <a:pt x="120" y="41"/>
                      <a:pt x="117" y="38"/>
                      <a:pt x="115" y="36"/>
                    </a:cubicBezTo>
                    <a:cubicBezTo>
                      <a:pt x="113" y="35"/>
                      <a:pt x="111" y="30"/>
                      <a:pt x="110" y="28"/>
                    </a:cubicBezTo>
                    <a:cubicBezTo>
                      <a:pt x="109" y="25"/>
                      <a:pt x="108" y="24"/>
                      <a:pt x="106" y="23"/>
                    </a:cubicBezTo>
                    <a:cubicBezTo>
                      <a:pt x="104" y="23"/>
                      <a:pt x="102" y="23"/>
                      <a:pt x="100" y="23"/>
                    </a:cubicBezTo>
                    <a:cubicBezTo>
                      <a:pt x="98" y="23"/>
                      <a:pt x="96" y="20"/>
                      <a:pt x="95" y="18"/>
                    </a:cubicBezTo>
                    <a:cubicBezTo>
                      <a:pt x="94" y="16"/>
                      <a:pt x="91" y="17"/>
                      <a:pt x="89" y="16"/>
                    </a:cubicBezTo>
                    <a:cubicBezTo>
                      <a:pt x="87" y="15"/>
                      <a:pt x="88" y="13"/>
                      <a:pt x="89" y="11"/>
                    </a:cubicBezTo>
                    <a:cubicBezTo>
                      <a:pt x="90" y="9"/>
                      <a:pt x="92" y="7"/>
                      <a:pt x="93" y="5"/>
                    </a:cubicBezTo>
                    <a:cubicBezTo>
                      <a:pt x="94" y="4"/>
                      <a:pt x="95" y="2"/>
                      <a:pt x="96" y="0"/>
                    </a:cubicBezTo>
                    <a:cubicBezTo>
                      <a:pt x="96" y="0"/>
                      <a:pt x="96" y="0"/>
                      <a:pt x="96" y="0"/>
                    </a:cubicBezTo>
                    <a:cubicBezTo>
                      <a:pt x="96" y="0"/>
                      <a:pt x="85" y="2"/>
                      <a:pt x="49" y="6"/>
                    </a:cubicBezTo>
                    <a:cubicBezTo>
                      <a:pt x="49" y="7"/>
                      <a:pt x="49" y="7"/>
                      <a:pt x="49" y="7"/>
                    </a:cubicBezTo>
                    <a:cubicBezTo>
                      <a:pt x="36" y="8"/>
                      <a:pt x="20" y="10"/>
                      <a:pt x="0" y="12"/>
                    </a:cubicBezTo>
                    <a:cubicBezTo>
                      <a:pt x="4" y="21"/>
                      <a:pt x="12" y="44"/>
                      <a:pt x="17" y="61"/>
                    </a:cubicBezTo>
                    <a:cubicBezTo>
                      <a:pt x="23" y="82"/>
                      <a:pt x="29" y="101"/>
                      <a:pt x="29" y="103"/>
                    </a:cubicBezTo>
                    <a:cubicBezTo>
                      <a:pt x="29" y="105"/>
                      <a:pt x="32" y="112"/>
                      <a:pt x="33" y="114"/>
                    </a:cubicBezTo>
                    <a:cubicBezTo>
                      <a:pt x="34" y="116"/>
                      <a:pt x="36" y="119"/>
                      <a:pt x="36" y="121"/>
                    </a:cubicBezTo>
                    <a:cubicBezTo>
                      <a:pt x="37" y="123"/>
                      <a:pt x="42" y="124"/>
                      <a:pt x="41" y="125"/>
                    </a:cubicBezTo>
                    <a:cubicBezTo>
                      <a:pt x="41" y="127"/>
                      <a:pt x="40" y="132"/>
                      <a:pt x="40" y="132"/>
                    </a:cubicBezTo>
                    <a:cubicBezTo>
                      <a:pt x="40" y="132"/>
                      <a:pt x="44" y="135"/>
                      <a:pt x="43" y="136"/>
                    </a:cubicBezTo>
                    <a:cubicBezTo>
                      <a:pt x="43" y="138"/>
                      <a:pt x="39" y="140"/>
                      <a:pt x="39" y="142"/>
                    </a:cubicBezTo>
                    <a:cubicBezTo>
                      <a:pt x="39" y="144"/>
                      <a:pt x="39" y="148"/>
                      <a:pt x="39" y="150"/>
                    </a:cubicBezTo>
                    <a:cubicBezTo>
                      <a:pt x="38" y="151"/>
                      <a:pt x="38" y="154"/>
                      <a:pt x="38" y="156"/>
                    </a:cubicBezTo>
                    <a:cubicBezTo>
                      <a:pt x="38" y="158"/>
                      <a:pt x="40" y="162"/>
                      <a:pt x="41" y="163"/>
                    </a:cubicBezTo>
                    <a:cubicBezTo>
                      <a:pt x="41" y="164"/>
                      <a:pt x="43" y="167"/>
                      <a:pt x="43" y="171"/>
                    </a:cubicBezTo>
                    <a:cubicBezTo>
                      <a:pt x="42" y="175"/>
                      <a:pt x="43" y="182"/>
                      <a:pt x="43" y="184"/>
                    </a:cubicBezTo>
                    <a:cubicBezTo>
                      <a:pt x="43" y="186"/>
                      <a:pt x="46" y="188"/>
                      <a:pt x="47" y="190"/>
                    </a:cubicBezTo>
                    <a:cubicBezTo>
                      <a:pt x="47" y="191"/>
                      <a:pt x="47" y="192"/>
                      <a:pt x="48" y="193"/>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53" name="Freeform 87">
                <a:extLst>
                  <a:ext uri="{FF2B5EF4-FFF2-40B4-BE49-F238E27FC236}">
                    <a16:creationId xmlns:a16="http://schemas.microsoft.com/office/drawing/2014/main" id="{314EC92C-A2EE-4702-818D-AE043199FD5E}"/>
                  </a:ext>
                </a:extLst>
              </p:cNvPr>
              <p:cNvSpPr>
                <a:spLocks/>
              </p:cNvSpPr>
              <p:nvPr/>
            </p:nvSpPr>
            <p:spPr bwMode="auto">
              <a:xfrm>
                <a:off x="9688141" y="4343866"/>
                <a:ext cx="813150" cy="621165"/>
              </a:xfrm>
              <a:custGeom>
                <a:avLst/>
                <a:gdLst>
                  <a:gd name="T0" fmla="*/ 221 w 331"/>
                  <a:gd name="T1" fmla="*/ 16 h 252"/>
                  <a:gd name="T2" fmla="*/ 108 w 331"/>
                  <a:gd name="T3" fmla="*/ 21 h 252"/>
                  <a:gd name="T4" fmla="*/ 0 w 331"/>
                  <a:gd name="T5" fmla="*/ 24 h 252"/>
                  <a:gd name="T6" fmla="*/ 10 w 331"/>
                  <a:gd name="T7" fmla="*/ 44 h 252"/>
                  <a:gd name="T8" fmla="*/ 9 w 331"/>
                  <a:gd name="T9" fmla="*/ 51 h 252"/>
                  <a:gd name="T10" fmla="*/ 20 w 331"/>
                  <a:gd name="T11" fmla="*/ 41 h 252"/>
                  <a:gd name="T12" fmla="*/ 29 w 331"/>
                  <a:gd name="T13" fmla="*/ 46 h 252"/>
                  <a:gd name="T14" fmla="*/ 50 w 331"/>
                  <a:gd name="T15" fmla="*/ 39 h 252"/>
                  <a:gd name="T16" fmla="*/ 52 w 331"/>
                  <a:gd name="T17" fmla="*/ 42 h 252"/>
                  <a:gd name="T18" fmla="*/ 70 w 331"/>
                  <a:gd name="T19" fmla="*/ 48 h 252"/>
                  <a:gd name="T20" fmla="*/ 74 w 331"/>
                  <a:gd name="T21" fmla="*/ 46 h 252"/>
                  <a:gd name="T22" fmla="*/ 80 w 331"/>
                  <a:gd name="T23" fmla="*/ 47 h 252"/>
                  <a:gd name="T24" fmla="*/ 88 w 331"/>
                  <a:gd name="T25" fmla="*/ 57 h 252"/>
                  <a:gd name="T26" fmla="*/ 94 w 331"/>
                  <a:gd name="T27" fmla="*/ 67 h 252"/>
                  <a:gd name="T28" fmla="*/ 109 w 331"/>
                  <a:gd name="T29" fmla="*/ 67 h 252"/>
                  <a:gd name="T30" fmla="*/ 127 w 331"/>
                  <a:gd name="T31" fmla="*/ 57 h 252"/>
                  <a:gd name="T32" fmla="*/ 138 w 331"/>
                  <a:gd name="T33" fmla="*/ 46 h 252"/>
                  <a:gd name="T34" fmla="*/ 157 w 331"/>
                  <a:gd name="T35" fmla="*/ 50 h 252"/>
                  <a:gd name="T36" fmla="*/ 172 w 331"/>
                  <a:gd name="T37" fmla="*/ 62 h 252"/>
                  <a:gd name="T38" fmla="*/ 188 w 331"/>
                  <a:gd name="T39" fmla="*/ 79 h 252"/>
                  <a:gd name="T40" fmla="*/ 206 w 331"/>
                  <a:gd name="T41" fmla="*/ 90 h 252"/>
                  <a:gd name="T42" fmla="*/ 209 w 331"/>
                  <a:gd name="T43" fmla="*/ 110 h 252"/>
                  <a:gd name="T44" fmla="*/ 208 w 331"/>
                  <a:gd name="T45" fmla="*/ 134 h 252"/>
                  <a:gd name="T46" fmla="*/ 212 w 331"/>
                  <a:gd name="T47" fmla="*/ 146 h 252"/>
                  <a:gd name="T48" fmla="*/ 215 w 331"/>
                  <a:gd name="T49" fmla="*/ 136 h 252"/>
                  <a:gd name="T50" fmla="*/ 218 w 331"/>
                  <a:gd name="T51" fmla="*/ 136 h 252"/>
                  <a:gd name="T52" fmla="*/ 224 w 331"/>
                  <a:gd name="T53" fmla="*/ 141 h 252"/>
                  <a:gd name="T54" fmla="*/ 216 w 331"/>
                  <a:gd name="T55" fmla="*/ 154 h 252"/>
                  <a:gd name="T56" fmla="*/ 223 w 331"/>
                  <a:gd name="T57" fmla="*/ 166 h 252"/>
                  <a:gd name="T58" fmla="*/ 241 w 331"/>
                  <a:gd name="T59" fmla="*/ 183 h 252"/>
                  <a:gd name="T60" fmla="*/ 245 w 331"/>
                  <a:gd name="T61" fmla="*/ 176 h 252"/>
                  <a:gd name="T62" fmla="*/ 246 w 331"/>
                  <a:gd name="T63" fmla="*/ 191 h 252"/>
                  <a:gd name="T64" fmla="*/ 256 w 331"/>
                  <a:gd name="T65" fmla="*/ 188 h 252"/>
                  <a:gd name="T66" fmla="*/ 260 w 331"/>
                  <a:gd name="T67" fmla="*/ 206 h 252"/>
                  <a:gd name="T68" fmla="*/ 272 w 331"/>
                  <a:gd name="T69" fmla="*/ 220 h 252"/>
                  <a:gd name="T70" fmla="*/ 289 w 331"/>
                  <a:gd name="T71" fmla="*/ 233 h 252"/>
                  <a:gd name="T72" fmla="*/ 303 w 331"/>
                  <a:gd name="T73" fmla="*/ 246 h 252"/>
                  <a:gd name="T74" fmla="*/ 294 w 331"/>
                  <a:gd name="T75" fmla="*/ 251 h 252"/>
                  <a:gd name="T76" fmla="*/ 319 w 331"/>
                  <a:gd name="T77" fmla="*/ 244 h 252"/>
                  <a:gd name="T78" fmla="*/ 327 w 331"/>
                  <a:gd name="T79" fmla="*/ 232 h 252"/>
                  <a:gd name="T80" fmla="*/ 331 w 331"/>
                  <a:gd name="T81" fmla="*/ 212 h 252"/>
                  <a:gd name="T82" fmla="*/ 325 w 331"/>
                  <a:gd name="T83" fmla="*/ 164 h 252"/>
                  <a:gd name="T84" fmla="*/ 312 w 331"/>
                  <a:gd name="T85" fmla="*/ 143 h 252"/>
                  <a:gd name="T86" fmla="*/ 282 w 331"/>
                  <a:gd name="T87" fmla="*/ 94 h 252"/>
                  <a:gd name="T88" fmla="*/ 291 w 331"/>
                  <a:gd name="T89" fmla="*/ 97 h 252"/>
                  <a:gd name="T90" fmla="*/ 290 w 331"/>
                  <a:gd name="T91" fmla="*/ 91 h 252"/>
                  <a:gd name="T92" fmla="*/ 270 w 331"/>
                  <a:gd name="T93" fmla="*/ 66 h 252"/>
                  <a:gd name="T94" fmla="*/ 255 w 331"/>
                  <a:gd name="T95" fmla="*/ 40 h 252"/>
                  <a:gd name="T96" fmla="*/ 246 w 331"/>
                  <a:gd name="T97" fmla="*/ 18 h 252"/>
                  <a:gd name="T98" fmla="*/ 243 w 331"/>
                  <a:gd name="T99" fmla="*/ 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52">
                    <a:moveTo>
                      <a:pt x="229" y="2"/>
                    </a:moveTo>
                    <a:cubicBezTo>
                      <a:pt x="229" y="2"/>
                      <a:pt x="224" y="0"/>
                      <a:pt x="221" y="1"/>
                    </a:cubicBezTo>
                    <a:cubicBezTo>
                      <a:pt x="217" y="2"/>
                      <a:pt x="217" y="7"/>
                      <a:pt x="219" y="9"/>
                    </a:cubicBezTo>
                    <a:cubicBezTo>
                      <a:pt x="222" y="11"/>
                      <a:pt x="221" y="14"/>
                      <a:pt x="221" y="16"/>
                    </a:cubicBezTo>
                    <a:cubicBezTo>
                      <a:pt x="220" y="18"/>
                      <a:pt x="220" y="22"/>
                      <a:pt x="218" y="23"/>
                    </a:cubicBezTo>
                    <a:cubicBezTo>
                      <a:pt x="216" y="24"/>
                      <a:pt x="214" y="21"/>
                      <a:pt x="214" y="17"/>
                    </a:cubicBezTo>
                    <a:cubicBezTo>
                      <a:pt x="213" y="14"/>
                      <a:pt x="209" y="13"/>
                      <a:pt x="207" y="13"/>
                    </a:cubicBezTo>
                    <a:cubicBezTo>
                      <a:pt x="205" y="13"/>
                      <a:pt x="111" y="21"/>
                      <a:pt x="108" y="21"/>
                    </a:cubicBezTo>
                    <a:cubicBezTo>
                      <a:pt x="106" y="21"/>
                      <a:pt x="108" y="18"/>
                      <a:pt x="106" y="15"/>
                    </a:cubicBezTo>
                    <a:cubicBezTo>
                      <a:pt x="104" y="14"/>
                      <a:pt x="103" y="11"/>
                      <a:pt x="102" y="9"/>
                    </a:cubicBezTo>
                    <a:cubicBezTo>
                      <a:pt x="86" y="11"/>
                      <a:pt x="22" y="17"/>
                      <a:pt x="12" y="18"/>
                    </a:cubicBezTo>
                    <a:cubicBezTo>
                      <a:pt x="0" y="20"/>
                      <a:pt x="0" y="22"/>
                      <a:pt x="0" y="24"/>
                    </a:cubicBezTo>
                    <a:cubicBezTo>
                      <a:pt x="0" y="27"/>
                      <a:pt x="4" y="32"/>
                      <a:pt x="7" y="33"/>
                    </a:cubicBezTo>
                    <a:cubicBezTo>
                      <a:pt x="9" y="35"/>
                      <a:pt x="9" y="36"/>
                      <a:pt x="8" y="38"/>
                    </a:cubicBezTo>
                    <a:cubicBezTo>
                      <a:pt x="7" y="40"/>
                      <a:pt x="8" y="40"/>
                      <a:pt x="10" y="42"/>
                    </a:cubicBezTo>
                    <a:cubicBezTo>
                      <a:pt x="10" y="42"/>
                      <a:pt x="10" y="43"/>
                      <a:pt x="10" y="44"/>
                    </a:cubicBezTo>
                    <a:cubicBezTo>
                      <a:pt x="10" y="44"/>
                      <a:pt x="11" y="44"/>
                      <a:pt x="12" y="44"/>
                    </a:cubicBezTo>
                    <a:cubicBezTo>
                      <a:pt x="13" y="44"/>
                      <a:pt x="12" y="45"/>
                      <a:pt x="12" y="46"/>
                    </a:cubicBezTo>
                    <a:cubicBezTo>
                      <a:pt x="12" y="46"/>
                      <a:pt x="12" y="47"/>
                      <a:pt x="11" y="48"/>
                    </a:cubicBezTo>
                    <a:cubicBezTo>
                      <a:pt x="10" y="49"/>
                      <a:pt x="9" y="50"/>
                      <a:pt x="9" y="51"/>
                    </a:cubicBezTo>
                    <a:cubicBezTo>
                      <a:pt x="9" y="52"/>
                      <a:pt x="12" y="52"/>
                      <a:pt x="13" y="52"/>
                    </a:cubicBezTo>
                    <a:cubicBezTo>
                      <a:pt x="14" y="51"/>
                      <a:pt x="15" y="48"/>
                      <a:pt x="16" y="48"/>
                    </a:cubicBezTo>
                    <a:cubicBezTo>
                      <a:pt x="17" y="47"/>
                      <a:pt x="18" y="44"/>
                      <a:pt x="18" y="44"/>
                    </a:cubicBezTo>
                    <a:cubicBezTo>
                      <a:pt x="20" y="41"/>
                      <a:pt x="20" y="41"/>
                      <a:pt x="20" y="41"/>
                    </a:cubicBezTo>
                    <a:cubicBezTo>
                      <a:pt x="20" y="41"/>
                      <a:pt x="21" y="42"/>
                      <a:pt x="23" y="42"/>
                    </a:cubicBezTo>
                    <a:cubicBezTo>
                      <a:pt x="24" y="42"/>
                      <a:pt x="25" y="40"/>
                      <a:pt x="26" y="40"/>
                    </a:cubicBezTo>
                    <a:cubicBezTo>
                      <a:pt x="26" y="40"/>
                      <a:pt x="28" y="41"/>
                      <a:pt x="28" y="42"/>
                    </a:cubicBezTo>
                    <a:cubicBezTo>
                      <a:pt x="29" y="42"/>
                      <a:pt x="29" y="46"/>
                      <a:pt x="29" y="46"/>
                    </a:cubicBezTo>
                    <a:cubicBezTo>
                      <a:pt x="29" y="46"/>
                      <a:pt x="42" y="45"/>
                      <a:pt x="43" y="44"/>
                    </a:cubicBezTo>
                    <a:cubicBezTo>
                      <a:pt x="44" y="42"/>
                      <a:pt x="45" y="40"/>
                      <a:pt x="45" y="40"/>
                    </a:cubicBezTo>
                    <a:cubicBezTo>
                      <a:pt x="47" y="38"/>
                      <a:pt x="47" y="38"/>
                      <a:pt x="47" y="38"/>
                    </a:cubicBezTo>
                    <a:cubicBezTo>
                      <a:pt x="47" y="38"/>
                      <a:pt x="49" y="40"/>
                      <a:pt x="50" y="39"/>
                    </a:cubicBezTo>
                    <a:cubicBezTo>
                      <a:pt x="51" y="38"/>
                      <a:pt x="55" y="38"/>
                      <a:pt x="56" y="38"/>
                    </a:cubicBezTo>
                    <a:cubicBezTo>
                      <a:pt x="57" y="39"/>
                      <a:pt x="60" y="40"/>
                      <a:pt x="60" y="41"/>
                    </a:cubicBezTo>
                    <a:cubicBezTo>
                      <a:pt x="59" y="43"/>
                      <a:pt x="58" y="41"/>
                      <a:pt x="56" y="41"/>
                    </a:cubicBezTo>
                    <a:cubicBezTo>
                      <a:pt x="54" y="41"/>
                      <a:pt x="53" y="41"/>
                      <a:pt x="52" y="42"/>
                    </a:cubicBezTo>
                    <a:cubicBezTo>
                      <a:pt x="51" y="43"/>
                      <a:pt x="49" y="44"/>
                      <a:pt x="49" y="44"/>
                    </a:cubicBezTo>
                    <a:cubicBezTo>
                      <a:pt x="49" y="44"/>
                      <a:pt x="52" y="44"/>
                      <a:pt x="58" y="45"/>
                    </a:cubicBezTo>
                    <a:cubicBezTo>
                      <a:pt x="65" y="46"/>
                      <a:pt x="63" y="46"/>
                      <a:pt x="65" y="46"/>
                    </a:cubicBezTo>
                    <a:cubicBezTo>
                      <a:pt x="68" y="47"/>
                      <a:pt x="69" y="47"/>
                      <a:pt x="70" y="48"/>
                    </a:cubicBezTo>
                    <a:cubicBezTo>
                      <a:pt x="72" y="49"/>
                      <a:pt x="74" y="51"/>
                      <a:pt x="76" y="51"/>
                    </a:cubicBezTo>
                    <a:cubicBezTo>
                      <a:pt x="77" y="52"/>
                      <a:pt x="78" y="52"/>
                      <a:pt x="78" y="51"/>
                    </a:cubicBezTo>
                    <a:cubicBezTo>
                      <a:pt x="78" y="50"/>
                      <a:pt x="76" y="49"/>
                      <a:pt x="76" y="48"/>
                    </a:cubicBezTo>
                    <a:cubicBezTo>
                      <a:pt x="75" y="48"/>
                      <a:pt x="74" y="47"/>
                      <a:pt x="74" y="46"/>
                    </a:cubicBezTo>
                    <a:cubicBezTo>
                      <a:pt x="73" y="45"/>
                      <a:pt x="74" y="45"/>
                      <a:pt x="75" y="45"/>
                    </a:cubicBezTo>
                    <a:cubicBezTo>
                      <a:pt x="76" y="45"/>
                      <a:pt x="77" y="45"/>
                      <a:pt x="78" y="45"/>
                    </a:cubicBezTo>
                    <a:cubicBezTo>
                      <a:pt x="80" y="45"/>
                      <a:pt x="82" y="44"/>
                      <a:pt x="82" y="44"/>
                    </a:cubicBezTo>
                    <a:cubicBezTo>
                      <a:pt x="82" y="44"/>
                      <a:pt x="81" y="46"/>
                      <a:pt x="80" y="47"/>
                    </a:cubicBezTo>
                    <a:cubicBezTo>
                      <a:pt x="80" y="48"/>
                      <a:pt x="80" y="48"/>
                      <a:pt x="80" y="50"/>
                    </a:cubicBezTo>
                    <a:cubicBezTo>
                      <a:pt x="80" y="51"/>
                      <a:pt x="80" y="51"/>
                      <a:pt x="81" y="52"/>
                    </a:cubicBezTo>
                    <a:cubicBezTo>
                      <a:pt x="82" y="53"/>
                      <a:pt x="83" y="54"/>
                      <a:pt x="84" y="55"/>
                    </a:cubicBezTo>
                    <a:cubicBezTo>
                      <a:pt x="85" y="57"/>
                      <a:pt x="87" y="56"/>
                      <a:pt x="88" y="57"/>
                    </a:cubicBezTo>
                    <a:cubicBezTo>
                      <a:pt x="88" y="58"/>
                      <a:pt x="90" y="59"/>
                      <a:pt x="90" y="60"/>
                    </a:cubicBezTo>
                    <a:cubicBezTo>
                      <a:pt x="91" y="60"/>
                      <a:pt x="95" y="63"/>
                      <a:pt x="96" y="63"/>
                    </a:cubicBezTo>
                    <a:cubicBezTo>
                      <a:pt x="97" y="64"/>
                      <a:pt x="97" y="67"/>
                      <a:pt x="97" y="67"/>
                    </a:cubicBezTo>
                    <a:cubicBezTo>
                      <a:pt x="96" y="68"/>
                      <a:pt x="95" y="68"/>
                      <a:pt x="94" y="67"/>
                    </a:cubicBezTo>
                    <a:cubicBezTo>
                      <a:pt x="93" y="66"/>
                      <a:pt x="92" y="65"/>
                      <a:pt x="92" y="66"/>
                    </a:cubicBezTo>
                    <a:cubicBezTo>
                      <a:pt x="92" y="67"/>
                      <a:pt x="94" y="70"/>
                      <a:pt x="95" y="70"/>
                    </a:cubicBezTo>
                    <a:cubicBezTo>
                      <a:pt x="95" y="70"/>
                      <a:pt x="100" y="70"/>
                      <a:pt x="101" y="69"/>
                    </a:cubicBezTo>
                    <a:cubicBezTo>
                      <a:pt x="102" y="69"/>
                      <a:pt x="107" y="69"/>
                      <a:pt x="109" y="67"/>
                    </a:cubicBezTo>
                    <a:cubicBezTo>
                      <a:pt x="110" y="66"/>
                      <a:pt x="113" y="63"/>
                      <a:pt x="113" y="63"/>
                    </a:cubicBezTo>
                    <a:cubicBezTo>
                      <a:pt x="113" y="63"/>
                      <a:pt x="114" y="64"/>
                      <a:pt x="116" y="64"/>
                    </a:cubicBezTo>
                    <a:cubicBezTo>
                      <a:pt x="118" y="63"/>
                      <a:pt x="119" y="62"/>
                      <a:pt x="121" y="61"/>
                    </a:cubicBezTo>
                    <a:cubicBezTo>
                      <a:pt x="124" y="59"/>
                      <a:pt x="126" y="58"/>
                      <a:pt x="127" y="57"/>
                    </a:cubicBezTo>
                    <a:cubicBezTo>
                      <a:pt x="129" y="56"/>
                      <a:pt x="133" y="56"/>
                      <a:pt x="133" y="56"/>
                    </a:cubicBezTo>
                    <a:cubicBezTo>
                      <a:pt x="132" y="56"/>
                      <a:pt x="131" y="52"/>
                      <a:pt x="131" y="51"/>
                    </a:cubicBezTo>
                    <a:cubicBezTo>
                      <a:pt x="131" y="50"/>
                      <a:pt x="132" y="49"/>
                      <a:pt x="133" y="48"/>
                    </a:cubicBezTo>
                    <a:cubicBezTo>
                      <a:pt x="134" y="47"/>
                      <a:pt x="137" y="47"/>
                      <a:pt x="138" y="46"/>
                    </a:cubicBezTo>
                    <a:cubicBezTo>
                      <a:pt x="139" y="46"/>
                      <a:pt x="141" y="46"/>
                      <a:pt x="143" y="45"/>
                    </a:cubicBezTo>
                    <a:cubicBezTo>
                      <a:pt x="145" y="45"/>
                      <a:pt x="147" y="46"/>
                      <a:pt x="148" y="46"/>
                    </a:cubicBezTo>
                    <a:cubicBezTo>
                      <a:pt x="150" y="47"/>
                      <a:pt x="151" y="48"/>
                      <a:pt x="152" y="48"/>
                    </a:cubicBezTo>
                    <a:cubicBezTo>
                      <a:pt x="154" y="48"/>
                      <a:pt x="155" y="50"/>
                      <a:pt x="157" y="50"/>
                    </a:cubicBezTo>
                    <a:cubicBezTo>
                      <a:pt x="159" y="50"/>
                      <a:pt x="160" y="52"/>
                      <a:pt x="161" y="53"/>
                    </a:cubicBezTo>
                    <a:cubicBezTo>
                      <a:pt x="163" y="54"/>
                      <a:pt x="164" y="56"/>
                      <a:pt x="165" y="57"/>
                    </a:cubicBezTo>
                    <a:cubicBezTo>
                      <a:pt x="165" y="58"/>
                      <a:pt x="166" y="59"/>
                      <a:pt x="168" y="60"/>
                    </a:cubicBezTo>
                    <a:cubicBezTo>
                      <a:pt x="170" y="60"/>
                      <a:pt x="170" y="61"/>
                      <a:pt x="172" y="62"/>
                    </a:cubicBezTo>
                    <a:cubicBezTo>
                      <a:pt x="175" y="64"/>
                      <a:pt x="174" y="64"/>
                      <a:pt x="174" y="67"/>
                    </a:cubicBezTo>
                    <a:cubicBezTo>
                      <a:pt x="174" y="69"/>
                      <a:pt x="175" y="68"/>
                      <a:pt x="177" y="69"/>
                    </a:cubicBezTo>
                    <a:cubicBezTo>
                      <a:pt x="178" y="69"/>
                      <a:pt x="180" y="72"/>
                      <a:pt x="181" y="73"/>
                    </a:cubicBezTo>
                    <a:cubicBezTo>
                      <a:pt x="183" y="75"/>
                      <a:pt x="185" y="76"/>
                      <a:pt x="188" y="79"/>
                    </a:cubicBezTo>
                    <a:cubicBezTo>
                      <a:pt x="191" y="82"/>
                      <a:pt x="192" y="82"/>
                      <a:pt x="195" y="82"/>
                    </a:cubicBezTo>
                    <a:cubicBezTo>
                      <a:pt x="199" y="82"/>
                      <a:pt x="200" y="82"/>
                      <a:pt x="201" y="84"/>
                    </a:cubicBezTo>
                    <a:cubicBezTo>
                      <a:pt x="202" y="85"/>
                      <a:pt x="203" y="87"/>
                      <a:pt x="203" y="88"/>
                    </a:cubicBezTo>
                    <a:cubicBezTo>
                      <a:pt x="203" y="90"/>
                      <a:pt x="204" y="89"/>
                      <a:pt x="206" y="90"/>
                    </a:cubicBezTo>
                    <a:cubicBezTo>
                      <a:pt x="208" y="92"/>
                      <a:pt x="208" y="92"/>
                      <a:pt x="208" y="93"/>
                    </a:cubicBezTo>
                    <a:cubicBezTo>
                      <a:pt x="208" y="94"/>
                      <a:pt x="208" y="96"/>
                      <a:pt x="209" y="98"/>
                    </a:cubicBezTo>
                    <a:cubicBezTo>
                      <a:pt x="210" y="100"/>
                      <a:pt x="208" y="102"/>
                      <a:pt x="209" y="104"/>
                    </a:cubicBezTo>
                    <a:cubicBezTo>
                      <a:pt x="209" y="106"/>
                      <a:pt x="210" y="108"/>
                      <a:pt x="209" y="110"/>
                    </a:cubicBezTo>
                    <a:cubicBezTo>
                      <a:pt x="209" y="111"/>
                      <a:pt x="210" y="114"/>
                      <a:pt x="209" y="116"/>
                    </a:cubicBezTo>
                    <a:cubicBezTo>
                      <a:pt x="209" y="118"/>
                      <a:pt x="208" y="120"/>
                      <a:pt x="208" y="122"/>
                    </a:cubicBezTo>
                    <a:cubicBezTo>
                      <a:pt x="208" y="124"/>
                      <a:pt x="207" y="126"/>
                      <a:pt x="207" y="127"/>
                    </a:cubicBezTo>
                    <a:cubicBezTo>
                      <a:pt x="208" y="127"/>
                      <a:pt x="208" y="133"/>
                      <a:pt x="208" y="134"/>
                    </a:cubicBezTo>
                    <a:cubicBezTo>
                      <a:pt x="208" y="135"/>
                      <a:pt x="206" y="137"/>
                      <a:pt x="206" y="139"/>
                    </a:cubicBezTo>
                    <a:cubicBezTo>
                      <a:pt x="206" y="142"/>
                      <a:pt x="208" y="141"/>
                      <a:pt x="208" y="142"/>
                    </a:cubicBezTo>
                    <a:cubicBezTo>
                      <a:pt x="209" y="142"/>
                      <a:pt x="210" y="142"/>
                      <a:pt x="210" y="144"/>
                    </a:cubicBezTo>
                    <a:cubicBezTo>
                      <a:pt x="211" y="145"/>
                      <a:pt x="211" y="146"/>
                      <a:pt x="212" y="146"/>
                    </a:cubicBezTo>
                    <a:cubicBezTo>
                      <a:pt x="214" y="146"/>
                      <a:pt x="214" y="145"/>
                      <a:pt x="215" y="144"/>
                    </a:cubicBezTo>
                    <a:cubicBezTo>
                      <a:pt x="215" y="143"/>
                      <a:pt x="216" y="143"/>
                      <a:pt x="217" y="141"/>
                    </a:cubicBezTo>
                    <a:cubicBezTo>
                      <a:pt x="217" y="139"/>
                      <a:pt x="217" y="138"/>
                      <a:pt x="216" y="138"/>
                    </a:cubicBezTo>
                    <a:cubicBezTo>
                      <a:pt x="216" y="138"/>
                      <a:pt x="215" y="137"/>
                      <a:pt x="215" y="136"/>
                    </a:cubicBezTo>
                    <a:cubicBezTo>
                      <a:pt x="214" y="135"/>
                      <a:pt x="214" y="134"/>
                      <a:pt x="214" y="134"/>
                    </a:cubicBezTo>
                    <a:cubicBezTo>
                      <a:pt x="213" y="134"/>
                      <a:pt x="213" y="132"/>
                      <a:pt x="213" y="132"/>
                    </a:cubicBezTo>
                    <a:cubicBezTo>
                      <a:pt x="214" y="132"/>
                      <a:pt x="214" y="133"/>
                      <a:pt x="216" y="133"/>
                    </a:cubicBezTo>
                    <a:cubicBezTo>
                      <a:pt x="218" y="133"/>
                      <a:pt x="218" y="134"/>
                      <a:pt x="218" y="136"/>
                    </a:cubicBezTo>
                    <a:cubicBezTo>
                      <a:pt x="219" y="138"/>
                      <a:pt x="220" y="135"/>
                      <a:pt x="220" y="135"/>
                    </a:cubicBezTo>
                    <a:cubicBezTo>
                      <a:pt x="221" y="134"/>
                      <a:pt x="223" y="135"/>
                      <a:pt x="223" y="135"/>
                    </a:cubicBezTo>
                    <a:cubicBezTo>
                      <a:pt x="224" y="136"/>
                      <a:pt x="225" y="138"/>
                      <a:pt x="225" y="138"/>
                    </a:cubicBezTo>
                    <a:cubicBezTo>
                      <a:pt x="225" y="139"/>
                      <a:pt x="225" y="140"/>
                      <a:pt x="224" y="141"/>
                    </a:cubicBezTo>
                    <a:cubicBezTo>
                      <a:pt x="223" y="143"/>
                      <a:pt x="223" y="144"/>
                      <a:pt x="221" y="145"/>
                    </a:cubicBezTo>
                    <a:cubicBezTo>
                      <a:pt x="220" y="146"/>
                      <a:pt x="220" y="147"/>
                      <a:pt x="220" y="149"/>
                    </a:cubicBezTo>
                    <a:cubicBezTo>
                      <a:pt x="219" y="150"/>
                      <a:pt x="219" y="151"/>
                      <a:pt x="219" y="152"/>
                    </a:cubicBezTo>
                    <a:cubicBezTo>
                      <a:pt x="219" y="154"/>
                      <a:pt x="218" y="153"/>
                      <a:pt x="216" y="154"/>
                    </a:cubicBezTo>
                    <a:cubicBezTo>
                      <a:pt x="215" y="155"/>
                      <a:pt x="214" y="156"/>
                      <a:pt x="215" y="157"/>
                    </a:cubicBezTo>
                    <a:cubicBezTo>
                      <a:pt x="215" y="158"/>
                      <a:pt x="218" y="157"/>
                      <a:pt x="219" y="158"/>
                    </a:cubicBezTo>
                    <a:cubicBezTo>
                      <a:pt x="221" y="159"/>
                      <a:pt x="222" y="160"/>
                      <a:pt x="222" y="162"/>
                    </a:cubicBezTo>
                    <a:cubicBezTo>
                      <a:pt x="222" y="163"/>
                      <a:pt x="222" y="165"/>
                      <a:pt x="223" y="166"/>
                    </a:cubicBezTo>
                    <a:cubicBezTo>
                      <a:pt x="224" y="166"/>
                      <a:pt x="225" y="168"/>
                      <a:pt x="226" y="171"/>
                    </a:cubicBezTo>
                    <a:cubicBezTo>
                      <a:pt x="228" y="173"/>
                      <a:pt x="231" y="178"/>
                      <a:pt x="233" y="180"/>
                    </a:cubicBezTo>
                    <a:cubicBezTo>
                      <a:pt x="235" y="181"/>
                      <a:pt x="237" y="182"/>
                      <a:pt x="238" y="183"/>
                    </a:cubicBezTo>
                    <a:cubicBezTo>
                      <a:pt x="239" y="183"/>
                      <a:pt x="240" y="184"/>
                      <a:pt x="241" y="183"/>
                    </a:cubicBezTo>
                    <a:cubicBezTo>
                      <a:pt x="242" y="182"/>
                      <a:pt x="242" y="180"/>
                      <a:pt x="240" y="180"/>
                    </a:cubicBezTo>
                    <a:cubicBezTo>
                      <a:pt x="239" y="179"/>
                      <a:pt x="240" y="177"/>
                      <a:pt x="240" y="177"/>
                    </a:cubicBezTo>
                    <a:cubicBezTo>
                      <a:pt x="240" y="177"/>
                      <a:pt x="241" y="177"/>
                      <a:pt x="243" y="177"/>
                    </a:cubicBezTo>
                    <a:cubicBezTo>
                      <a:pt x="244" y="178"/>
                      <a:pt x="245" y="176"/>
                      <a:pt x="245" y="176"/>
                    </a:cubicBezTo>
                    <a:cubicBezTo>
                      <a:pt x="245" y="176"/>
                      <a:pt x="245" y="179"/>
                      <a:pt x="245" y="179"/>
                    </a:cubicBezTo>
                    <a:cubicBezTo>
                      <a:pt x="246" y="179"/>
                      <a:pt x="246" y="181"/>
                      <a:pt x="246" y="181"/>
                    </a:cubicBezTo>
                    <a:cubicBezTo>
                      <a:pt x="246" y="181"/>
                      <a:pt x="245" y="184"/>
                      <a:pt x="245" y="186"/>
                    </a:cubicBezTo>
                    <a:cubicBezTo>
                      <a:pt x="246" y="189"/>
                      <a:pt x="246" y="190"/>
                      <a:pt x="246" y="191"/>
                    </a:cubicBezTo>
                    <a:cubicBezTo>
                      <a:pt x="247" y="192"/>
                      <a:pt x="247" y="195"/>
                      <a:pt x="248" y="194"/>
                    </a:cubicBezTo>
                    <a:cubicBezTo>
                      <a:pt x="249" y="194"/>
                      <a:pt x="251" y="190"/>
                      <a:pt x="253" y="189"/>
                    </a:cubicBezTo>
                    <a:cubicBezTo>
                      <a:pt x="255" y="187"/>
                      <a:pt x="258" y="185"/>
                      <a:pt x="258" y="185"/>
                    </a:cubicBezTo>
                    <a:cubicBezTo>
                      <a:pt x="258" y="185"/>
                      <a:pt x="257" y="186"/>
                      <a:pt x="256" y="188"/>
                    </a:cubicBezTo>
                    <a:cubicBezTo>
                      <a:pt x="255" y="189"/>
                      <a:pt x="251" y="194"/>
                      <a:pt x="251" y="195"/>
                    </a:cubicBezTo>
                    <a:cubicBezTo>
                      <a:pt x="251" y="196"/>
                      <a:pt x="253" y="197"/>
                      <a:pt x="254" y="197"/>
                    </a:cubicBezTo>
                    <a:cubicBezTo>
                      <a:pt x="255" y="197"/>
                      <a:pt x="257" y="200"/>
                      <a:pt x="258" y="201"/>
                    </a:cubicBezTo>
                    <a:cubicBezTo>
                      <a:pt x="259" y="202"/>
                      <a:pt x="259" y="205"/>
                      <a:pt x="260" y="206"/>
                    </a:cubicBezTo>
                    <a:cubicBezTo>
                      <a:pt x="261" y="207"/>
                      <a:pt x="259" y="208"/>
                      <a:pt x="260" y="209"/>
                    </a:cubicBezTo>
                    <a:cubicBezTo>
                      <a:pt x="260" y="211"/>
                      <a:pt x="261" y="212"/>
                      <a:pt x="262" y="213"/>
                    </a:cubicBezTo>
                    <a:cubicBezTo>
                      <a:pt x="263" y="215"/>
                      <a:pt x="265" y="217"/>
                      <a:pt x="266" y="218"/>
                    </a:cubicBezTo>
                    <a:cubicBezTo>
                      <a:pt x="267" y="219"/>
                      <a:pt x="269" y="220"/>
                      <a:pt x="272" y="220"/>
                    </a:cubicBezTo>
                    <a:cubicBezTo>
                      <a:pt x="276" y="220"/>
                      <a:pt x="276" y="221"/>
                      <a:pt x="278" y="221"/>
                    </a:cubicBezTo>
                    <a:cubicBezTo>
                      <a:pt x="280" y="221"/>
                      <a:pt x="281" y="223"/>
                      <a:pt x="282" y="224"/>
                    </a:cubicBezTo>
                    <a:cubicBezTo>
                      <a:pt x="282" y="226"/>
                      <a:pt x="284" y="227"/>
                      <a:pt x="286" y="228"/>
                    </a:cubicBezTo>
                    <a:cubicBezTo>
                      <a:pt x="288" y="230"/>
                      <a:pt x="288" y="232"/>
                      <a:pt x="289" y="233"/>
                    </a:cubicBezTo>
                    <a:cubicBezTo>
                      <a:pt x="290" y="235"/>
                      <a:pt x="293" y="239"/>
                      <a:pt x="294" y="240"/>
                    </a:cubicBezTo>
                    <a:cubicBezTo>
                      <a:pt x="296" y="242"/>
                      <a:pt x="297" y="242"/>
                      <a:pt x="298" y="242"/>
                    </a:cubicBezTo>
                    <a:cubicBezTo>
                      <a:pt x="299" y="242"/>
                      <a:pt x="303" y="243"/>
                      <a:pt x="304" y="244"/>
                    </a:cubicBezTo>
                    <a:cubicBezTo>
                      <a:pt x="304" y="244"/>
                      <a:pt x="304" y="245"/>
                      <a:pt x="303" y="246"/>
                    </a:cubicBezTo>
                    <a:cubicBezTo>
                      <a:pt x="301" y="247"/>
                      <a:pt x="301" y="246"/>
                      <a:pt x="299" y="245"/>
                    </a:cubicBezTo>
                    <a:cubicBezTo>
                      <a:pt x="297" y="244"/>
                      <a:pt x="296" y="244"/>
                      <a:pt x="296" y="244"/>
                    </a:cubicBezTo>
                    <a:cubicBezTo>
                      <a:pt x="295" y="244"/>
                      <a:pt x="294" y="245"/>
                      <a:pt x="293" y="246"/>
                    </a:cubicBezTo>
                    <a:cubicBezTo>
                      <a:pt x="293" y="247"/>
                      <a:pt x="294" y="249"/>
                      <a:pt x="294" y="251"/>
                    </a:cubicBezTo>
                    <a:cubicBezTo>
                      <a:pt x="295" y="252"/>
                      <a:pt x="300" y="252"/>
                      <a:pt x="301" y="252"/>
                    </a:cubicBezTo>
                    <a:cubicBezTo>
                      <a:pt x="302" y="251"/>
                      <a:pt x="305" y="249"/>
                      <a:pt x="306" y="248"/>
                    </a:cubicBezTo>
                    <a:cubicBezTo>
                      <a:pt x="307" y="248"/>
                      <a:pt x="313" y="249"/>
                      <a:pt x="314" y="249"/>
                    </a:cubicBezTo>
                    <a:cubicBezTo>
                      <a:pt x="315" y="248"/>
                      <a:pt x="316" y="245"/>
                      <a:pt x="319" y="244"/>
                    </a:cubicBezTo>
                    <a:cubicBezTo>
                      <a:pt x="321" y="243"/>
                      <a:pt x="321" y="243"/>
                      <a:pt x="323" y="244"/>
                    </a:cubicBezTo>
                    <a:cubicBezTo>
                      <a:pt x="324" y="245"/>
                      <a:pt x="325" y="243"/>
                      <a:pt x="325" y="242"/>
                    </a:cubicBezTo>
                    <a:cubicBezTo>
                      <a:pt x="325" y="240"/>
                      <a:pt x="326" y="237"/>
                      <a:pt x="327" y="237"/>
                    </a:cubicBezTo>
                    <a:cubicBezTo>
                      <a:pt x="327" y="236"/>
                      <a:pt x="327" y="233"/>
                      <a:pt x="327" y="232"/>
                    </a:cubicBezTo>
                    <a:cubicBezTo>
                      <a:pt x="326" y="231"/>
                      <a:pt x="326" y="229"/>
                      <a:pt x="326" y="227"/>
                    </a:cubicBezTo>
                    <a:cubicBezTo>
                      <a:pt x="326" y="226"/>
                      <a:pt x="327" y="222"/>
                      <a:pt x="327" y="222"/>
                    </a:cubicBezTo>
                    <a:cubicBezTo>
                      <a:pt x="328" y="221"/>
                      <a:pt x="328" y="218"/>
                      <a:pt x="329" y="217"/>
                    </a:cubicBezTo>
                    <a:cubicBezTo>
                      <a:pt x="330" y="217"/>
                      <a:pt x="331" y="214"/>
                      <a:pt x="331" y="212"/>
                    </a:cubicBezTo>
                    <a:cubicBezTo>
                      <a:pt x="331" y="210"/>
                      <a:pt x="331" y="207"/>
                      <a:pt x="331" y="205"/>
                    </a:cubicBezTo>
                    <a:cubicBezTo>
                      <a:pt x="331" y="204"/>
                      <a:pt x="330" y="194"/>
                      <a:pt x="330" y="188"/>
                    </a:cubicBezTo>
                    <a:cubicBezTo>
                      <a:pt x="330" y="182"/>
                      <a:pt x="329" y="174"/>
                      <a:pt x="328" y="172"/>
                    </a:cubicBezTo>
                    <a:cubicBezTo>
                      <a:pt x="327" y="170"/>
                      <a:pt x="326" y="167"/>
                      <a:pt x="325" y="164"/>
                    </a:cubicBezTo>
                    <a:cubicBezTo>
                      <a:pt x="323" y="162"/>
                      <a:pt x="320" y="154"/>
                      <a:pt x="319" y="154"/>
                    </a:cubicBezTo>
                    <a:cubicBezTo>
                      <a:pt x="318" y="155"/>
                      <a:pt x="316" y="152"/>
                      <a:pt x="316" y="152"/>
                    </a:cubicBezTo>
                    <a:cubicBezTo>
                      <a:pt x="316" y="151"/>
                      <a:pt x="316" y="149"/>
                      <a:pt x="316" y="148"/>
                    </a:cubicBezTo>
                    <a:cubicBezTo>
                      <a:pt x="315" y="147"/>
                      <a:pt x="313" y="144"/>
                      <a:pt x="312" y="143"/>
                    </a:cubicBezTo>
                    <a:cubicBezTo>
                      <a:pt x="311" y="141"/>
                      <a:pt x="308" y="135"/>
                      <a:pt x="307" y="133"/>
                    </a:cubicBezTo>
                    <a:cubicBezTo>
                      <a:pt x="306" y="131"/>
                      <a:pt x="292" y="112"/>
                      <a:pt x="291" y="109"/>
                    </a:cubicBezTo>
                    <a:cubicBezTo>
                      <a:pt x="289" y="106"/>
                      <a:pt x="287" y="102"/>
                      <a:pt x="286" y="101"/>
                    </a:cubicBezTo>
                    <a:cubicBezTo>
                      <a:pt x="286" y="99"/>
                      <a:pt x="284" y="95"/>
                      <a:pt x="282" y="94"/>
                    </a:cubicBezTo>
                    <a:cubicBezTo>
                      <a:pt x="281" y="93"/>
                      <a:pt x="281" y="89"/>
                      <a:pt x="282" y="88"/>
                    </a:cubicBezTo>
                    <a:cubicBezTo>
                      <a:pt x="282" y="87"/>
                      <a:pt x="283" y="87"/>
                      <a:pt x="283" y="88"/>
                    </a:cubicBezTo>
                    <a:cubicBezTo>
                      <a:pt x="284" y="90"/>
                      <a:pt x="287" y="92"/>
                      <a:pt x="288" y="92"/>
                    </a:cubicBezTo>
                    <a:cubicBezTo>
                      <a:pt x="289" y="92"/>
                      <a:pt x="291" y="94"/>
                      <a:pt x="291" y="97"/>
                    </a:cubicBezTo>
                    <a:cubicBezTo>
                      <a:pt x="291" y="100"/>
                      <a:pt x="294" y="108"/>
                      <a:pt x="294" y="108"/>
                    </a:cubicBezTo>
                    <a:cubicBezTo>
                      <a:pt x="294" y="106"/>
                      <a:pt x="295" y="99"/>
                      <a:pt x="295" y="99"/>
                    </a:cubicBezTo>
                    <a:cubicBezTo>
                      <a:pt x="295" y="99"/>
                      <a:pt x="295" y="98"/>
                      <a:pt x="294" y="96"/>
                    </a:cubicBezTo>
                    <a:cubicBezTo>
                      <a:pt x="294" y="94"/>
                      <a:pt x="290" y="92"/>
                      <a:pt x="290" y="91"/>
                    </a:cubicBezTo>
                    <a:cubicBezTo>
                      <a:pt x="291" y="90"/>
                      <a:pt x="288" y="88"/>
                      <a:pt x="286" y="87"/>
                    </a:cubicBezTo>
                    <a:cubicBezTo>
                      <a:pt x="285" y="86"/>
                      <a:pt x="282" y="82"/>
                      <a:pt x="280" y="80"/>
                    </a:cubicBezTo>
                    <a:cubicBezTo>
                      <a:pt x="279" y="77"/>
                      <a:pt x="276" y="76"/>
                      <a:pt x="275" y="73"/>
                    </a:cubicBezTo>
                    <a:cubicBezTo>
                      <a:pt x="274" y="71"/>
                      <a:pt x="271" y="67"/>
                      <a:pt x="270" y="66"/>
                    </a:cubicBezTo>
                    <a:cubicBezTo>
                      <a:pt x="269" y="66"/>
                      <a:pt x="266" y="60"/>
                      <a:pt x="265" y="58"/>
                    </a:cubicBezTo>
                    <a:cubicBezTo>
                      <a:pt x="264" y="57"/>
                      <a:pt x="261" y="52"/>
                      <a:pt x="260" y="51"/>
                    </a:cubicBezTo>
                    <a:cubicBezTo>
                      <a:pt x="259" y="49"/>
                      <a:pt x="259" y="46"/>
                      <a:pt x="257" y="44"/>
                    </a:cubicBezTo>
                    <a:cubicBezTo>
                      <a:pt x="255" y="42"/>
                      <a:pt x="256" y="41"/>
                      <a:pt x="255" y="40"/>
                    </a:cubicBezTo>
                    <a:cubicBezTo>
                      <a:pt x="254" y="38"/>
                      <a:pt x="253" y="35"/>
                      <a:pt x="252" y="34"/>
                    </a:cubicBezTo>
                    <a:cubicBezTo>
                      <a:pt x="252" y="33"/>
                      <a:pt x="251" y="27"/>
                      <a:pt x="250" y="26"/>
                    </a:cubicBezTo>
                    <a:cubicBezTo>
                      <a:pt x="250" y="25"/>
                      <a:pt x="249" y="24"/>
                      <a:pt x="248" y="22"/>
                    </a:cubicBezTo>
                    <a:cubicBezTo>
                      <a:pt x="247" y="20"/>
                      <a:pt x="246" y="20"/>
                      <a:pt x="246" y="18"/>
                    </a:cubicBezTo>
                    <a:cubicBezTo>
                      <a:pt x="246" y="16"/>
                      <a:pt x="245" y="15"/>
                      <a:pt x="245" y="14"/>
                    </a:cubicBezTo>
                    <a:cubicBezTo>
                      <a:pt x="245" y="13"/>
                      <a:pt x="243" y="11"/>
                      <a:pt x="242" y="11"/>
                    </a:cubicBezTo>
                    <a:cubicBezTo>
                      <a:pt x="241" y="10"/>
                      <a:pt x="241" y="9"/>
                      <a:pt x="241" y="9"/>
                    </a:cubicBezTo>
                    <a:cubicBezTo>
                      <a:pt x="242" y="8"/>
                      <a:pt x="243" y="8"/>
                      <a:pt x="243" y="7"/>
                    </a:cubicBezTo>
                    <a:cubicBezTo>
                      <a:pt x="243" y="7"/>
                      <a:pt x="243" y="4"/>
                      <a:pt x="243" y="4"/>
                    </a:cubicBezTo>
                    <a:cubicBezTo>
                      <a:pt x="242" y="3"/>
                      <a:pt x="241" y="3"/>
                      <a:pt x="241" y="3"/>
                    </a:cubicBezTo>
                    <a:cubicBezTo>
                      <a:pt x="235" y="3"/>
                      <a:pt x="229" y="2"/>
                      <a:pt x="229" y="2"/>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54" name="Freeform 88">
                <a:extLst>
                  <a:ext uri="{FF2B5EF4-FFF2-40B4-BE49-F238E27FC236}">
                    <a16:creationId xmlns:a16="http://schemas.microsoft.com/office/drawing/2014/main" id="{0FFA10A9-AF88-42A3-9CD7-B25AC04F9253}"/>
                  </a:ext>
                </a:extLst>
              </p:cNvPr>
              <p:cNvSpPr>
                <a:spLocks/>
              </p:cNvSpPr>
              <p:nvPr/>
            </p:nvSpPr>
            <p:spPr bwMode="auto">
              <a:xfrm>
                <a:off x="10474230" y="4922504"/>
                <a:ext cx="29639" cy="48972"/>
              </a:xfrm>
              <a:custGeom>
                <a:avLst/>
                <a:gdLst>
                  <a:gd name="T0" fmla="*/ 0 w 12"/>
                  <a:gd name="T1" fmla="*/ 20 h 20"/>
                  <a:gd name="T2" fmla="*/ 5 w 12"/>
                  <a:gd name="T3" fmla="*/ 13 h 20"/>
                  <a:gd name="T4" fmla="*/ 8 w 12"/>
                  <a:gd name="T5" fmla="*/ 5 h 20"/>
                  <a:gd name="T6" fmla="*/ 11 w 12"/>
                  <a:gd name="T7" fmla="*/ 1 h 20"/>
                  <a:gd name="T8" fmla="*/ 10 w 12"/>
                  <a:gd name="T9" fmla="*/ 5 h 20"/>
                  <a:gd name="T10" fmla="*/ 6 w 12"/>
                  <a:gd name="T11" fmla="*/ 13 h 20"/>
                  <a:gd name="T12" fmla="*/ 3 w 12"/>
                  <a:gd name="T13" fmla="*/ 17 h 20"/>
                  <a:gd name="T14" fmla="*/ 0 w 12"/>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20">
                    <a:moveTo>
                      <a:pt x="0" y="20"/>
                    </a:moveTo>
                    <a:cubicBezTo>
                      <a:pt x="1" y="16"/>
                      <a:pt x="3" y="16"/>
                      <a:pt x="5" y="13"/>
                    </a:cubicBezTo>
                    <a:cubicBezTo>
                      <a:pt x="6" y="11"/>
                      <a:pt x="8" y="8"/>
                      <a:pt x="8" y="5"/>
                    </a:cubicBezTo>
                    <a:cubicBezTo>
                      <a:pt x="9" y="2"/>
                      <a:pt x="10" y="0"/>
                      <a:pt x="11" y="1"/>
                    </a:cubicBezTo>
                    <a:cubicBezTo>
                      <a:pt x="12" y="1"/>
                      <a:pt x="11" y="4"/>
                      <a:pt x="10" y="5"/>
                    </a:cubicBezTo>
                    <a:cubicBezTo>
                      <a:pt x="9" y="7"/>
                      <a:pt x="8" y="10"/>
                      <a:pt x="6" y="13"/>
                    </a:cubicBezTo>
                    <a:cubicBezTo>
                      <a:pt x="5" y="15"/>
                      <a:pt x="4" y="15"/>
                      <a:pt x="3" y="17"/>
                    </a:cubicBezTo>
                    <a:cubicBezTo>
                      <a:pt x="1" y="18"/>
                      <a:pt x="0" y="20"/>
                      <a:pt x="0" y="20"/>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55" name="Freeform 89">
                <a:extLst>
                  <a:ext uri="{FF2B5EF4-FFF2-40B4-BE49-F238E27FC236}">
                    <a16:creationId xmlns:a16="http://schemas.microsoft.com/office/drawing/2014/main" id="{22754D2B-8F9F-49E8-8867-9131202F5EF1}"/>
                  </a:ext>
                </a:extLst>
              </p:cNvPr>
              <p:cNvSpPr>
                <a:spLocks/>
              </p:cNvSpPr>
              <p:nvPr/>
            </p:nvSpPr>
            <p:spPr bwMode="auto">
              <a:xfrm>
                <a:off x="10501291" y="4903174"/>
                <a:ext cx="6443" cy="10309"/>
              </a:xfrm>
              <a:custGeom>
                <a:avLst/>
                <a:gdLst>
                  <a:gd name="T0" fmla="*/ 0 w 3"/>
                  <a:gd name="T1" fmla="*/ 4 h 4"/>
                  <a:gd name="T2" fmla="*/ 2 w 3"/>
                  <a:gd name="T3" fmla="*/ 0 h 4"/>
                  <a:gd name="T4" fmla="*/ 2 w 3"/>
                  <a:gd name="T5" fmla="*/ 3 h 4"/>
                  <a:gd name="T6" fmla="*/ 0 w 3"/>
                  <a:gd name="T7" fmla="*/ 4 h 4"/>
                </a:gdLst>
                <a:ahLst/>
                <a:cxnLst>
                  <a:cxn ang="0">
                    <a:pos x="T0" y="T1"/>
                  </a:cxn>
                  <a:cxn ang="0">
                    <a:pos x="T2" y="T3"/>
                  </a:cxn>
                  <a:cxn ang="0">
                    <a:pos x="T4" y="T5"/>
                  </a:cxn>
                  <a:cxn ang="0">
                    <a:pos x="T6" y="T7"/>
                  </a:cxn>
                </a:cxnLst>
                <a:rect l="0" t="0" r="r" b="b"/>
                <a:pathLst>
                  <a:path w="3" h="4">
                    <a:moveTo>
                      <a:pt x="0" y="4"/>
                    </a:moveTo>
                    <a:cubicBezTo>
                      <a:pt x="0" y="2"/>
                      <a:pt x="1" y="0"/>
                      <a:pt x="2" y="0"/>
                    </a:cubicBezTo>
                    <a:cubicBezTo>
                      <a:pt x="3" y="1"/>
                      <a:pt x="3" y="2"/>
                      <a:pt x="2" y="3"/>
                    </a:cubicBezTo>
                    <a:cubicBezTo>
                      <a:pt x="1" y="3"/>
                      <a:pt x="0" y="4"/>
                      <a:pt x="0" y="4"/>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56" name="Freeform 90">
                <a:extLst>
                  <a:ext uri="{FF2B5EF4-FFF2-40B4-BE49-F238E27FC236}">
                    <a16:creationId xmlns:a16="http://schemas.microsoft.com/office/drawing/2014/main" id="{E8A00729-B249-4871-A0E0-BC1AB53BBDED}"/>
                  </a:ext>
                </a:extLst>
              </p:cNvPr>
              <p:cNvSpPr>
                <a:spLocks/>
              </p:cNvSpPr>
              <p:nvPr/>
            </p:nvSpPr>
            <p:spPr bwMode="auto">
              <a:xfrm>
                <a:off x="10422683" y="4994673"/>
                <a:ext cx="24485" cy="14175"/>
              </a:xfrm>
              <a:custGeom>
                <a:avLst/>
                <a:gdLst>
                  <a:gd name="T0" fmla="*/ 0 w 10"/>
                  <a:gd name="T1" fmla="*/ 6 h 6"/>
                  <a:gd name="T2" fmla="*/ 4 w 10"/>
                  <a:gd name="T3" fmla="*/ 3 h 6"/>
                  <a:gd name="T4" fmla="*/ 8 w 10"/>
                  <a:gd name="T5" fmla="*/ 0 h 6"/>
                  <a:gd name="T6" fmla="*/ 8 w 10"/>
                  <a:gd name="T7" fmla="*/ 3 h 6"/>
                  <a:gd name="T8" fmla="*/ 4 w 10"/>
                  <a:gd name="T9" fmla="*/ 5 h 6"/>
                  <a:gd name="T10" fmla="*/ 0 w 10"/>
                  <a:gd name="T11" fmla="*/ 6 h 6"/>
                </a:gdLst>
                <a:ahLst/>
                <a:cxnLst>
                  <a:cxn ang="0">
                    <a:pos x="T0" y="T1"/>
                  </a:cxn>
                  <a:cxn ang="0">
                    <a:pos x="T2" y="T3"/>
                  </a:cxn>
                  <a:cxn ang="0">
                    <a:pos x="T4" y="T5"/>
                  </a:cxn>
                  <a:cxn ang="0">
                    <a:pos x="T6" y="T7"/>
                  </a:cxn>
                  <a:cxn ang="0">
                    <a:pos x="T8" y="T9"/>
                  </a:cxn>
                  <a:cxn ang="0">
                    <a:pos x="T10" y="T11"/>
                  </a:cxn>
                </a:cxnLst>
                <a:rect l="0" t="0" r="r" b="b"/>
                <a:pathLst>
                  <a:path w="10" h="6">
                    <a:moveTo>
                      <a:pt x="0" y="6"/>
                    </a:moveTo>
                    <a:cubicBezTo>
                      <a:pt x="1" y="5"/>
                      <a:pt x="2" y="5"/>
                      <a:pt x="4" y="3"/>
                    </a:cubicBezTo>
                    <a:cubicBezTo>
                      <a:pt x="6" y="2"/>
                      <a:pt x="8" y="0"/>
                      <a:pt x="8" y="0"/>
                    </a:cubicBezTo>
                    <a:cubicBezTo>
                      <a:pt x="9" y="1"/>
                      <a:pt x="10" y="2"/>
                      <a:pt x="8" y="3"/>
                    </a:cubicBezTo>
                    <a:cubicBezTo>
                      <a:pt x="6" y="3"/>
                      <a:pt x="6" y="5"/>
                      <a:pt x="4" y="5"/>
                    </a:cubicBezTo>
                    <a:cubicBezTo>
                      <a:pt x="1" y="5"/>
                      <a:pt x="0" y="6"/>
                      <a:pt x="0" y="6"/>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57" name="Freeform 91">
                <a:extLst>
                  <a:ext uri="{FF2B5EF4-FFF2-40B4-BE49-F238E27FC236}">
                    <a16:creationId xmlns:a16="http://schemas.microsoft.com/office/drawing/2014/main" id="{474B22D9-B04A-4CA5-94A4-0F573C647BEC}"/>
                  </a:ext>
                </a:extLst>
              </p:cNvPr>
              <p:cNvSpPr>
                <a:spLocks/>
              </p:cNvSpPr>
              <p:nvPr/>
            </p:nvSpPr>
            <p:spPr bwMode="auto">
              <a:xfrm>
                <a:off x="10449745" y="4984363"/>
                <a:ext cx="6443" cy="7732"/>
              </a:xfrm>
              <a:custGeom>
                <a:avLst/>
                <a:gdLst>
                  <a:gd name="T0" fmla="*/ 0 w 3"/>
                  <a:gd name="T1" fmla="*/ 3 h 3"/>
                  <a:gd name="T2" fmla="*/ 2 w 3"/>
                  <a:gd name="T3" fmla="*/ 1 h 3"/>
                  <a:gd name="T4" fmla="*/ 1 w 3"/>
                  <a:gd name="T5" fmla="*/ 3 h 3"/>
                  <a:gd name="T6" fmla="*/ 0 w 3"/>
                  <a:gd name="T7" fmla="*/ 3 h 3"/>
                </a:gdLst>
                <a:ahLst/>
                <a:cxnLst>
                  <a:cxn ang="0">
                    <a:pos x="T0" y="T1"/>
                  </a:cxn>
                  <a:cxn ang="0">
                    <a:pos x="T2" y="T3"/>
                  </a:cxn>
                  <a:cxn ang="0">
                    <a:pos x="T4" y="T5"/>
                  </a:cxn>
                  <a:cxn ang="0">
                    <a:pos x="T6" y="T7"/>
                  </a:cxn>
                </a:cxnLst>
                <a:rect l="0" t="0" r="r" b="b"/>
                <a:pathLst>
                  <a:path w="3" h="3">
                    <a:moveTo>
                      <a:pt x="0" y="3"/>
                    </a:moveTo>
                    <a:cubicBezTo>
                      <a:pt x="1" y="2"/>
                      <a:pt x="1" y="0"/>
                      <a:pt x="2" y="1"/>
                    </a:cubicBezTo>
                    <a:cubicBezTo>
                      <a:pt x="3" y="2"/>
                      <a:pt x="1" y="3"/>
                      <a:pt x="1" y="3"/>
                    </a:cubicBezTo>
                    <a:cubicBezTo>
                      <a:pt x="0" y="3"/>
                      <a:pt x="0" y="3"/>
                      <a:pt x="0" y="3"/>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58" name="Freeform 92">
                <a:extLst>
                  <a:ext uri="{FF2B5EF4-FFF2-40B4-BE49-F238E27FC236}">
                    <a16:creationId xmlns:a16="http://schemas.microsoft.com/office/drawing/2014/main" id="{FD0E985F-2B10-4287-825E-DC4317146F24}"/>
                  </a:ext>
                </a:extLst>
              </p:cNvPr>
              <p:cNvSpPr>
                <a:spLocks/>
              </p:cNvSpPr>
              <p:nvPr/>
            </p:nvSpPr>
            <p:spPr bwMode="auto">
              <a:xfrm>
                <a:off x="10461343" y="4976631"/>
                <a:ext cx="5155" cy="7732"/>
              </a:xfrm>
              <a:custGeom>
                <a:avLst/>
                <a:gdLst>
                  <a:gd name="T0" fmla="*/ 0 w 2"/>
                  <a:gd name="T1" fmla="*/ 3 h 3"/>
                  <a:gd name="T2" fmla="*/ 1 w 2"/>
                  <a:gd name="T3" fmla="*/ 1 h 3"/>
                  <a:gd name="T4" fmla="*/ 0 w 2"/>
                  <a:gd name="T5" fmla="*/ 3 h 3"/>
                </a:gdLst>
                <a:ahLst/>
                <a:cxnLst>
                  <a:cxn ang="0">
                    <a:pos x="T0" y="T1"/>
                  </a:cxn>
                  <a:cxn ang="0">
                    <a:pos x="T2" y="T3"/>
                  </a:cxn>
                  <a:cxn ang="0">
                    <a:pos x="T4" y="T5"/>
                  </a:cxn>
                </a:cxnLst>
                <a:rect l="0" t="0" r="r" b="b"/>
                <a:pathLst>
                  <a:path w="2" h="3">
                    <a:moveTo>
                      <a:pt x="0" y="3"/>
                    </a:moveTo>
                    <a:cubicBezTo>
                      <a:pt x="0" y="1"/>
                      <a:pt x="0" y="0"/>
                      <a:pt x="1" y="1"/>
                    </a:cubicBezTo>
                    <a:cubicBezTo>
                      <a:pt x="2" y="2"/>
                      <a:pt x="0" y="3"/>
                      <a:pt x="0" y="3"/>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59" name="Freeform 93">
                <a:extLst>
                  <a:ext uri="{FF2B5EF4-FFF2-40B4-BE49-F238E27FC236}">
                    <a16:creationId xmlns:a16="http://schemas.microsoft.com/office/drawing/2014/main" id="{3CFA8F8E-F5DC-47BF-ACF2-0FF8BA18E653}"/>
                  </a:ext>
                </a:extLst>
              </p:cNvPr>
              <p:cNvSpPr>
                <a:spLocks/>
              </p:cNvSpPr>
              <p:nvPr/>
            </p:nvSpPr>
            <p:spPr bwMode="auto">
              <a:xfrm>
                <a:off x="10355672" y="5016581"/>
                <a:ext cx="42526" cy="19331"/>
              </a:xfrm>
              <a:custGeom>
                <a:avLst/>
                <a:gdLst>
                  <a:gd name="T0" fmla="*/ 0 w 17"/>
                  <a:gd name="T1" fmla="*/ 8 h 8"/>
                  <a:gd name="T2" fmla="*/ 7 w 17"/>
                  <a:gd name="T3" fmla="*/ 4 h 8"/>
                  <a:gd name="T4" fmla="*/ 12 w 17"/>
                  <a:gd name="T5" fmla="*/ 1 h 8"/>
                  <a:gd name="T6" fmla="*/ 14 w 17"/>
                  <a:gd name="T7" fmla="*/ 2 h 8"/>
                  <a:gd name="T8" fmla="*/ 6 w 17"/>
                  <a:gd name="T9" fmla="*/ 6 h 8"/>
                  <a:gd name="T10" fmla="*/ 0 w 17"/>
                  <a:gd name="T11" fmla="*/ 8 h 8"/>
                </a:gdLst>
                <a:ahLst/>
                <a:cxnLst>
                  <a:cxn ang="0">
                    <a:pos x="T0" y="T1"/>
                  </a:cxn>
                  <a:cxn ang="0">
                    <a:pos x="T2" y="T3"/>
                  </a:cxn>
                  <a:cxn ang="0">
                    <a:pos x="T4" y="T5"/>
                  </a:cxn>
                  <a:cxn ang="0">
                    <a:pos x="T6" y="T7"/>
                  </a:cxn>
                  <a:cxn ang="0">
                    <a:pos x="T8" y="T9"/>
                  </a:cxn>
                  <a:cxn ang="0">
                    <a:pos x="T10" y="T11"/>
                  </a:cxn>
                </a:cxnLst>
                <a:rect l="0" t="0" r="r" b="b"/>
                <a:pathLst>
                  <a:path w="17" h="8">
                    <a:moveTo>
                      <a:pt x="0" y="8"/>
                    </a:moveTo>
                    <a:cubicBezTo>
                      <a:pt x="1" y="7"/>
                      <a:pt x="5" y="5"/>
                      <a:pt x="7" y="4"/>
                    </a:cubicBezTo>
                    <a:cubicBezTo>
                      <a:pt x="8" y="3"/>
                      <a:pt x="11" y="1"/>
                      <a:pt x="12" y="1"/>
                    </a:cubicBezTo>
                    <a:cubicBezTo>
                      <a:pt x="12" y="0"/>
                      <a:pt x="17" y="0"/>
                      <a:pt x="14" y="2"/>
                    </a:cubicBezTo>
                    <a:cubicBezTo>
                      <a:pt x="11" y="3"/>
                      <a:pt x="8" y="5"/>
                      <a:pt x="6" y="6"/>
                    </a:cubicBezTo>
                    <a:cubicBezTo>
                      <a:pt x="4" y="7"/>
                      <a:pt x="0" y="8"/>
                      <a:pt x="0" y="8"/>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60" name="Freeform 94">
                <a:extLst>
                  <a:ext uri="{FF2B5EF4-FFF2-40B4-BE49-F238E27FC236}">
                    <a16:creationId xmlns:a16="http://schemas.microsoft.com/office/drawing/2014/main" id="{DFD3EA02-2C6D-455B-95C9-B7B9A6ADC0A7}"/>
                  </a:ext>
                </a:extLst>
              </p:cNvPr>
              <p:cNvSpPr>
                <a:spLocks/>
              </p:cNvSpPr>
              <p:nvPr/>
            </p:nvSpPr>
            <p:spPr bwMode="auto">
              <a:xfrm>
                <a:off x="10393043" y="5006271"/>
                <a:ext cx="7732" cy="12889"/>
              </a:xfrm>
              <a:custGeom>
                <a:avLst/>
                <a:gdLst>
                  <a:gd name="T0" fmla="*/ 3 w 3"/>
                  <a:gd name="T1" fmla="*/ 5 h 5"/>
                  <a:gd name="T2" fmla="*/ 0 w 3"/>
                  <a:gd name="T3" fmla="*/ 2 h 5"/>
                  <a:gd name="T4" fmla="*/ 2 w 3"/>
                  <a:gd name="T5" fmla="*/ 1 h 5"/>
                  <a:gd name="T6" fmla="*/ 3 w 3"/>
                  <a:gd name="T7" fmla="*/ 5 h 5"/>
                </a:gdLst>
                <a:ahLst/>
                <a:cxnLst>
                  <a:cxn ang="0">
                    <a:pos x="T0" y="T1"/>
                  </a:cxn>
                  <a:cxn ang="0">
                    <a:pos x="T2" y="T3"/>
                  </a:cxn>
                  <a:cxn ang="0">
                    <a:pos x="T4" y="T5"/>
                  </a:cxn>
                  <a:cxn ang="0">
                    <a:pos x="T6" y="T7"/>
                  </a:cxn>
                </a:cxnLst>
                <a:rect l="0" t="0" r="r" b="b"/>
                <a:pathLst>
                  <a:path w="3" h="5">
                    <a:moveTo>
                      <a:pt x="3" y="5"/>
                    </a:moveTo>
                    <a:cubicBezTo>
                      <a:pt x="2" y="4"/>
                      <a:pt x="0" y="4"/>
                      <a:pt x="0" y="2"/>
                    </a:cubicBezTo>
                    <a:cubicBezTo>
                      <a:pt x="0" y="0"/>
                      <a:pt x="1" y="0"/>
                      <a:pt x="2" y="1"/>
                    </a:cubicBezTo>
                    <a:cubicBezTo>
                      <a:pt x="3" y="2"/>
                      <a:pt x="3" y="5"/>
                      <a:pt x="3" y="5"/>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61" name="Freeform 95">
                <a:extLst>
                  <a:ext uri="{FF2B5EF4-FFF2-40B4-BE49-F238E27FC236}">
                    <a16:creationId xmlns:a16="http://schemas.microsoft.com/office/drawing/2014/main" id="{D0267671-AF8F-4D09-B4CA-50E4F1374645}"/>
                  </a:ext>
                </a:extLst>
              </p:cNvPr>
              <p:cNvSpPr>
                <a:spLocks/>
              </p:cNvSpPr>
              <p:nvPr/>
            </p:nvSpPr>
            <p:spPr bwMode="auto">
              <a:xfrm>
                <a:off x="10279640" y="4819405"/>
                <a:ext cx="18041" cy="14175"/>
              </a:xfrm>
              <a:custGeom>
                <a:avLst/>
                <a:gdLst>
                  <a:gd name="T0" fmla="*/ 2 w 7"/>
                  <a:gd name="T1" fmla="*/ 4 h 6"/>
                  <a:gd name="T2" fmla="*/ 6 w 7"/>
                  <a:gd name="T3" fmla="*/ 5 h 6"/>
                  <a:gd name="T4" fmla="*/ 5 w 7"/>
                  <a:gd name="T5" fmla="*/ 3 h 6"/>
                  <a:gd name="T6" fmla="*/ 0 w 7"/>
                  <a:gd name="T7" fmla="*/ 1 h 6"/>
                  <a:gd name="T8" fmla="*/ 2 w 7"/>
                  <a:gd name="T9" fmla="*/ 4 h 6"/>
                </a:gdLst>
                <a:ahLst/>
                <a:cxnLst>
                  <a:cxn ang="0">
                    <a:pos x="T0" y="T1"/>
                  </a:cxn>
                  <a:cxn ang="0">
                    <a:pos x="T2" y="T3"/>
                  </a:cxn>
                  <a:cxn ang="0">
                    <a:pos x="T4" y="T5"/>
                  </a:cxn>
                  <a:cxn ang="0">
                    <a:pos x="T6" y="T7"/>
                  </a:cxn>
                  <a:cxn ang="0">
                    <a:pos x="T8" y="T9"/>
                  </a:cxn>
                </a:cxnLst>
                <a:rect l="0" t="0" r="r" b="b"/>
                <a:pathLst>
                  <a:path w="7" h="6">
                    <a:moveTo>
                      <a:pt x="2" y="4"/>
                    </a:moveTo>
                    <a:cubicBezTo>
                      <a:pt x="4" y="6"/>
                      <a:pt x="6" y="6"/>
                      <a:pt x="6" y="5"/>
                    </a:cubicBezTo>
                    <a:cubicBezTo>
                      <a:pt x="7" y="4"/>
                      <a:pt x="7" y="3"/>
                      <a:pt x="5" y="3"/>
                    </a:cubicBezTo>
                    <a:cubicBezTo>
                      <a:pt x="2" y="3"/>
                      <a:pt x="1" y="0"/>
                      <a:pt x="0" y="1"/>
                    </a:cubicBezTo>
                    <a:cubicBezTo>
                      <a:pt x="0" y="2"/>
                      <a:pt x="2" y="4"/>
                      <a:pt x="2" y="4"/>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62" name="Freeform 96">
                <a:extLst>
                  <a:ext uri="{FF2B5EF4-FFF2-40B4-BE49-F238E27FC236}">
                    <a16:creationId xmlns:a16="http://schemas.microsoft.com/office/drawing/2014/main" id="{6A0370AC-1719-4BF5-AA56-207056D3E704}"/>
                  </a:ext>
                </a:extLst>
              </p:cNvPr>
              <p:cNvSpPr>
                <a:spLocks/>
              </p:cNvSpPr>
              <p:nvPr/>
            </p:nvSpPr>
            <p:spPr bwMode="auto">
              <a:xfrm>
                <a:off x="10596652" y="3221388"/>
                <a:ext cx="95362" cy="159802"/>
              </a:xfrm>
              <a:custGeom>
                <a:avLst/>
                <a:gdLst>
                  <a:gd name="T0" fmla="*/ 12 w 39"/>
                  <a:gd name="T1" fmla="*/ 1 h 65"/>
                  <a:gd name="T2" fmla="*/ 4 w 39"/>
                  <a:gd name="T3" fmla="*/ 2 h 65"/>
                  <a:gd name="T4" fmla="*/ 0 w 39"/>
                  <a:gd name="T5" fmla="*/ 8 h 65"/>
                  <a:gd name="T6" fmla="*/ 16 w 39"/>
                  <a:gd name="T7" fmla="*/ 65 h 65"/>
                  <a:gd name="T8" fmla="*/ 38 w 39"/>
                  <a:gd name="T9" fmla="*/ 60 h 65"/>
                  <a:gd name="T10" fmla="*/ 38 w 39"/>
                  <a:gd name="T11" fmla="*/ 55 h 65"/>
                  <a:gd name="T12" fmla="*/ 33 w 39"/>
                  <a:gd name="T13" fmla="*/ 52 h 65"/>
                  <a:gd name="T14" fmla="*/ 34 w 39"/>
                  <a:gd name="T15" fmla="*/ 45 h 65"/>
                  <a:gd name="T16" fmla="*/ 28 w 39"/>
                  <a:gd name="T17" fmla="*/ 45 h 65"/>
                  <a:gd name="T18" fmla="*/ 23 w 39"/>
                  <a:gd name="T19" fmla="*/ 37 h 65"/>
                  <a:gd name="T20" fmla="*/ 20 w 39"/>
                  <a:gd name="T21" fmla="*/ 29 h 65"/>
                  <a:gd name="T22" fmla="*/ 11 w 39"/>
                  <a:gd name="T23" fmla="*/ 20 h 65"/>
                  <a:gd name="T24" fmla="*/ 7 w 39"/>
                  <a:gd name="T25" fmla="*/ 10 h 65"/>
                  <a:gd name="T26" fmla="*/ 11 w 39"/>
                  <a:gd name="T27" fmla="*/ 4 h 65"/>
                  <a:gd name="T28" fmla="*/ 11 w 39"/>
                  <a:gd name="T29" fmla="*/ 2 h 65"/>
                  <a:gd name="T30" fmla="*/ 12 w 39"/>
                  <a:gd name="T31" fmla="*/ 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65">
                    <a:moveTo>
                      <a:pt x="12" y="1"/>
                    </a:moveTo>
                    <a:cubicBezTo>
                      <a:pt x="10" y="1"/>
                      <a:pt x="7" y="0"/>
                      <a:pt x="4" y="2"/>
                    </a:cubicBezTo>
                    <a:cubicBezTo>
                      <a:pt x="2" y="3"/>
                      <a:pt x="1" y="5"/>
                      <a:pt x="0" y="8"/>
                    </a:cubicBezTo>
                    <a:cubicBezTo>
                      <a:pt x="16" y="65"/>
                      <a:pt x="16" y="65"/>
                      <a:pt x="16" y="65"/>
                    </a:cubicBezTo>
                    <a:cubicBezTo>
                      <a:pt x="38" y="60"/>
                      <a:pt x="38" y="60"/>
                      <a:pt x="38" y="60"/>
                    </a:cubicBezTo>
                    <a:cubicBezTo>
                      <a:pt x="39" y="59"/>
                      <a:pt x="38" y="57"/>
                      <a:pt x="38" y="55"/>
                    </a:cubicBezTo>
                    <a:cubicBezTo>
                      <a:pt x="38" y="54"/>
                      <a:pt x="33" y="54"/>
                      <a:pt x="33" y="52"/>
                    </a:cubicBezTo>
                    <a:cubicBezTo>
                      <a:pt x="32" y="50"/>
                      <a:pt x="34" y="45"/>
                      <a:pt x="34" y="45"/>
                    </a:cubicBezTo>
                    <a:cubicBezTo>
                      <a:pt x="34" y="45"/>
                      <a:pt x="30" y="45"/>
                      <a:pt x="28" y="45"/>
                    </a:cubicBezTo>
                    <a:cubicBezTo>
                      <a:pt x="27" y="44"/>
                      <a:pt x="25" y="39"/>
                      <a:pt x="23" y="37"/>
                    </a:cubicBezTo>
                    <a:cubicBezTo>
                      <a:pt x="22" y="34"/>
                      <a:pt x="20" y="31"/>
                      <a:pt x="20" y="29"/>
                    </a:cubicBezTo>
                    <a:cubicBezTo>
                      <a:pt x="19" y="28"/>
                      <a:pt x="13" y="21"/>
                      <a:pt x="11" y="20"/>
                    </a:cubicBezTo>
                    <a:cubicBezTo>
                      <a:pt x="9" y="19"/>
                      <a:pt x="7" y="13"/>
                      <a:pt x="7" y="10"/>
                    </a:cubicBezTo>
                    <a:cubicBezTo>
                      <a:pt x="7" y="9"/>
                      <a:pt x="9" y="6"/>
                      <a:pt x="11" y="4"/>
                    </a:cubicBezTo>
                    <a:cubicBezTo>
                      <a:pt x="11" y="3"/>
                      <a:pt x="11" y="2"/>
                      <a:pt x="11" y="2"/>
                    </a:cubicBezTo>
                    <a:cubicBezTo>
                      <a:pt x="11" y="2"/>
                      <a:pt x="12" y="1"/>
                      <a:pt x="12" y="1"/>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63" name="Freeform 97">
                <a:extLst>
                  <a:ext uri="{FF2B5EF4-FFF2-40B4-BE49-F238E27FC236}">
                    <a16:creationId xmlns:a16="http://schemas.microsoft.com/office/drawing/2014/main" id="{1B94A99D-CC59-4481-AD6E-1B92E4C53F32}"/>
                  </a:ext>
                </a:extLst>
              </p:cNvPr>
              <p:cNvSpPr>
                <a:spLocks/>
              </p:cNvSpPr>
              <p:nvPr/>
            </p:nvSpPr>
            <p:spPr bwMode="auto">
              <a:xfrm>
                <a:off x="10724231" y="2908228"/>
                <a:ext cx="154640" cy="152069"/>
              </a:xfrm>
              <a:custGeom>
                <a:avLst/>
                <a:gdLst>
                  <a:gd name="T0" fmla="*/ 62 w 63"/>
                  <a:gd name="T1" fmla="*/ 25 h 62"/>
                  <a:gd name="T2" fmla="*/ 60 w 63"/>
                  <a:gd name="T3" fmla="*/ 17 h 62"/>
                  <a:gd name="T4" fmla="*/ 57 w 63"/>
                  <a:gd name="T5" fmla="*/ 6 h 62"/>
                  <a:gd name="T6" fmla="*/ 56 w 63"/>
                  <a:gd name="T7" fmla="*/ 0 h 62"/>
                  <a:gd name="T8" fmla="*/ 47 w 63"/>
                  <a:gd name="T9" fmla="*/ 1 h 62"/>
                  <a:gd name="T10" fmla="*/ 34 w 63"/>
                  <a:gd name="T11" fmla="*/ 5 h 62"/>
                  <a:gd name="T12" fmla="*/ 15 w 63"/>
                  <a:gd name="T13" fmla="*/ 9 h 62"/>
                  <a:gd name="T14" fmla="*/ 0 w 63"/>
                  <a:gd name="T15" fmla="*/ 12 h 62"/>
                  <a:gd name="T16" fmla="*/ 2 w 63"/>
                  <a:gd name="T17" fmla="*/ 22 h 62"/>
                  <a:gd name="T18" fmla="*/ 2 w 63"/>
                  <a:gd name="T19" fmla="*/ 30 h 62"/>
                  <a:gd name="T20" fmla="*/ 4 w 63"/>
                  <a:gd name="T21" fmla="*/ 36 h 62"/>
                  <a:gd name="T22" fmla="*/ 5 w 63"/>
                  <a:gd name="T23" fmla="*/ 43 h 62"/>
                  <a:gd name="T24" fmla="*/ 8 w 63"/>
                  <a:gd name="T25" fmla="*/ 49 h 62"/>
                  <a:gd name="T26" fmla="*/ 6 w 63"/>
                  <a:gd name="T27" fmla="*/ 52 h 62"/>
                  <a:gd name="T28" fmla="*/ 3 w 63"/>
                  <a:gd name="T29" fmla="*/ 57 h 62"/>
                  <a:gd name="T30" fmla="*/ 7 w 63"/>
                  <a:gd name="T31" fmla="*/ 62 h 62"/>
                  <a:gd name="T32" fmla="*/ 9 w 63"/>
                  <a:gd name="T33" fmla="*/ 60 h 62"/>
                  <a:gd name="T34" fmla="*/ 19 w 63"/>
                  <a:gd name="T35" fmla="*/ 50 h 62"/>
                  <a:gd name="T36" fmla="*/ 21 w 63"/>
                  <a:gd name="T37" fmla="*/ 49 h 62"/>
                  <a:gd name="T38" fmla="*/ 24 w 63"/>
                  <a:gd name="T39" fmla="*/ 47 h 62"/>
                  <a:gd name="T40" fmla="*/ 26 w 63"/>
                  <a:gd name="T41" fmla="*/ 44 h 62"/>
                  <a:gd name="T42" fmla="*/ 29 w 63"/>
                  <a:gd name="T43" fmla="*/ 43 h 62"/>
                  <a:gd name="T44" fmla="*/ 34 w 63"/>
                  <a:gd name="T45" fmla="*/ 42 h 62"/>
                  <a:gd name="T46" fmla="*/ 37 w 63"/>
                  <a:gd name="T47" fmla="*/ 40 h 62"/>
                  <a:gd name="T48" fmla="*/ 41 w 63"/>
                  <a:gd name="T49" fmla="*/ 39 h 62"/>
                  <a:gd name="T50" fmla="*/ 44 w 63"/>
                  <a:gd name="T51" fmla="*/ 37 h 62"/>
                  <a:gd name="T52" fmla="*/ 45 w 63"/>
                  <a:gd name="T53" fmla="*/ 34 h 62"/>
                  <a:gd name="T54" fmla="*/ 48 w 63"/>
                  <a:gd name="T55" fmla="*/ 36 h 62"/>
                  <a:gd name="T56" fmla="*/ 52 w 63"/>
                  <a:gd name="T57" fmla="*/ 35 h 62"/>
                  <a:gd name="T58" fmla="*/ 56 w 63"/>
                  <a:gd name="T59" fmla="*/ 32 h 62"/>
                  <a:gd name="T60" fmla="*/ 61 w 63"/>
                  <a:gd name="T61" fmla="*/ 31 h 62"/>
                  <a:gd name="T62" fmla="*/ 62 w 63"/>
                  <a:gd name="T63" fmla="*/ 31 h 62"/>
                  <a:gd name="T64" fmla="*/ 62 w 63"/>
                  <a:gd name="T65" fmla="*/ 2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 h="62">
                    <a:moveTo>
                      <a:pt x="62" y="25"/>
                    </a:moveTo>
                    <a:cubicBezTo>
                      <a:pt x="62" y="23"/>
                      <a:pt x="62" y="21"/>
                      <a:pt x="60" y="17"/>
                    </a:cubicBezTo>
                    <a:cubicBezTo>
                      <a:pt x="59" y="12"/>
                      <a:pt x="58" y="7"/>
                      <a:pt x="57" y="6"/>
                    </a:cubicBezTo>
                    <a:cubicBezTo>
                      <a:pt x="57" y="5"/>
                      <a:pt x="57" y="2"/>
                      <a:pt x="56" y="0"/>
                    </a:cubicBezTo>
                    <a:cubicBezTo>
                      <a:pt x="54" y="0"/>
                      <a:pt x="50" y="0"/>
                      <a:pt x="47" y="1"/>
                    </a:cubicBezTo>
                    <a:cubicBezTo>
                      <a:pt x="44" y="2"/>
                      <a:pt x="39" y="3"/>
                      <a:pt x="34" y="5"/>
                    </a:cubicBezTo>
                    <a:cubicBezTo>
                      <a:pt x="29" y="6"/>
                      <a:pt x="20" y="8"/>
                      <a:pt x="15" y="9"/>
                    </a:cubicBezTo>
                    <a:cubicBezTo>
                      <a:pt x="11" y="10"/>
                      <a:pt x="4" y="11"/>
                      <a:pt x="0" y="12"/>
                    </a:cubicBezTo>
                    <a:cubicBezTo>
                      <a:pt x="1" y="12"/>
                      <a:pt x="2" y="19"/>
                      <a:pt x="2" y="22"/>
                    </a:cubicBezTo>
                    <a:cubicBezTo>
                      <a:pt x="2" y="26"/>
                      <a:pt x="2" y="26"/>
                      <a:pt x="2" y="30"/>
                    </a:cubicBezTo>
                    <a:cubicBezTo>
                      <a:pt x="3" y="33"/>
                      <a:pt x="3" y="34"/>
                      <a:pt x="4" y="36"/>
                    </a:cubicBezTo>
                    <a:cubicBezTo>
                      <a:pt x="6" y="39"/>
                      <a:pt x="4" y="39"/>
                      <a:pt x="5" y="43"/>
                    </a:cubicBezTo>
                    <a:cubicBezTo>
                      <a:pt x="6" y="47"/>
                      <a:pt x="8" y="47"/>
                      <a:pt x="8" y="49"/>
                    </a:cubicBezTo>
                    <a:cubicBezTo>
                      <a:pt x="8" y="51"/>
                      <a:pt x="7" y="51"/>
                      <a:pt x="6" y="52"/>
                    </a:cubicBezTo>
                    <a:cubicBezTo>
                      <a:pt x="4" y="54"/>
                      <a:pt x="4" y="55"/>
                      <a:pt x="3" y="57"/>
                    </a:cubicBezTo>
                    <a:cubicBezTo>
                      <a:pt x="2" y="58"/>
                      <a:pt x="5" y="60"/>
                      <a:pt x="7" y="62"/>
                    </a:cubicBezTo>
                    <a:cubicBezTo>
                      <a:pt x="7" y="61"/>
                      <a:pt x="7" y="61"/>
                      <a:pt x="9" y="60"/>
                    </a:cubicBezTo>
                    <a:cubicBezTo>
                      <a:pt x="11" y="57"/>
                      <a:pt x="18" y="51"/>
                      <a:pt x="19" y="50"/>
                    </a:cubicBezTo>
                    <a:cubicBezTo>
                      <a:pt x="19" y="49"/>
                      <a:pt x="20" y="49"/>
                      <a:pt x="21" y="49"/>
                    </a:cubicBezTo>
                    <a:cubicBezTo>
                      <a:pt x="23" y="49"/>
                      <a:pt x="23" y="48"/>
                      <a:pt x="24" y="47"/>
                    </a:cubicBezTo>
                    <a:cubicBezTo>
                      <a:pt x="25" y="45"/>
                      <a:pt x="25" y="44"/>
                      <a:pt x="26" y="44"/>
                    </a:cubicBezTo>
                    <a:cubicBezTo>
                      <a:pt x="26" y="43"/>
                      <a:pt x="29" y="43"/>
                      <a:pt x="29" y="43"/>
                    </a:cubicBezTo>
                    <a:cubicBezTo>
                      <a:pt x="30" y="42"/>
                      <a:pt x="32" y="42"/>
                      <a:pt x="34" y="42"/>
                    </a:cubicBezTo>
                    <a:cubicBezTo>
                      <a:pt x="35" y="42"/>
                      <a:pt x="36" y="40"/>
                      <a:pt x="37" y="40"/>
                    </a:cubicBezTo>
                    <a:cubicBezTo>
                      <a:pt x="38" y="40"/>
                      <a:pt x="40" y="39"/>
                      <a:pt x="41" y="39"/>
                    </a:cubicBezTo>
                    <a:cubicBezTo>
                      <a:pt x="42" y="39"/>
                      <a:pt x="43" y="38"/>
                      <a:pt x="44" y="37"/>
                    </a:cubicBezTo>
                    <a:cubicBezTo>
                      <a:pt x="45" y="37"/>
                      <a:pt x="45" y="34"/>
                      <a:pt x="45" y="34"/>
                    </a:cubicBezTo>
                    <a:cubicBezTo>
                      <a:pt x="46" y="34"/>
                      <a:pt x="47" y="36"/>
                      <a:pt x="48" y="36"/>
                    </a:cubicBezTo>
                    <a:cubicBezTo>
                      <a:pt x="49" y="36"/>
                      <a:pt x="51" y="35"/>
                      <a:pt x="52" y="35"/>
                    </a:cubicBezTo>
                    <a:cubicBezTo>
                      <a:pt x="52" y="34"/>
                      <a:pt x="55" y="33"/>
                      <a:pt x="56" y="32"/>
                    </a:cubicBezTo>
                    <a:cubicBezTo>
                      <a:pt x="57" y="32"/>
                      <a:pt x="59" y="31"/>
                      <a:pt x="61" y="31"/>
                    </a:cubicBezTo>
                    <a:cubicBezTo>
                      <a:pt x="61" y="31"/>
                      <a:pt x="61" y="31"/>
                      <a:pt x="62" y="31"/>
                    </a:cubicBezTo>
                    <a:cubicBezTo>
                      <a:pt x="62" y="29"/>
                      <a:pt x="63" y="26"/>
                      <a:pt x="62" y="25"/>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64" name="Freeform 98">
                <a:extLst>
                  <a:ext uri="{FF2B5EF4-FFF2-40B4-BE49-F238E27FC236}">
                    <a16:creationId xmlns:a16="http://schemas.microsoft.com/office/drawing/2014/main" id="{204B5642-CC1F-4F0C-BBF5-0EB20661FE88}"/>
                  </a:ext>
                </a:extLst>
              </p:cNvPr>
              <p:cNvSpPr>
                <a:spLocks/>
              </p:cNvSpPr>
              <p:nvPr/>
            </p:nvSpPr>
            <p:spPr bwMode="auto">
              <a:xfrm>
                <a:off x="7713898" y="3232987"/>
                <a:ext cx="645624" cy="511623"/>
              </a:xfrm>
              <a:custGeom>
                <a:avLst/>
                <a:gdLst>
                  <a:gd name="T0" fmla="*/ 219 w 263"/>
                  <a:gd name="T1" fmla="*/ 204 h 207"/>
                  <a:gd name="T2" fmla="*/ 254 w 263"/>
                  <a:gd name="T3" fmla="*/ 207 h 207"/>
                  <a:gd name="T4" fmla="*/ 263 w 263"/>
                  <a:gd name="T5" fmla="*/ 27 h 207"/>
                  <a:gd name="T6" fmla="*/ 256 w 263"/>
                  <a:gd name="T7" fmla="*/ 21 h 207"/>
                  <a:gd name="T8" fmla="*/ 195 w 263"/>
                  <a:gd name="T9" fmla="*/ 18 h 207"/>
                  <a:gd name="T10" fmla="*/ 195 w 263"/>
                  <a:gd name="T11" fmla="*/ 17 h 207"/>
                  <a:gd name="T12" fmla="*/ 171 w 263"/>
                  <a:gd name="T13" fmla="*/ 16 h 207"/>
                  <a:gd name="T14" fmla="*/ 22 w 263"/>
                  <a:gd name="T15" fmla="*/ 0 h 207"/>
                  <a:gd name="T16" fmla="*/ 0 w 263"/>
                  <a:gd name="T17" fmla="*/ 183 h 207"/>
                  <a:gd name="T18" fmla="*/ 219 w 263"/>
                  <a:gd name="T19" fmla="*/ 20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07">
                    <a:moveTo>
                      <a:pt x="219" y="204"/>
                    </a:moveTo>
                    <a:cubicBezTo>
                      <a:pt x="230" y="205"/>
                      <a:pt x="242" y="206"/>
                      <a:pt x="254" y="207"/>
                    </a:cubicBezTo>
                    <a:cubicBezTo>
                      <a:pt x="255" y="184"/>
                      <a:pt x="263" y="29"/>
                      <a:pt x="263" y="27"/>
                    </a:cubicBezTo>
                    <a:cubicBezTo>
                      <a:pt x="263" y="23"/>
                      <a:pt x="261" y="21"/>
                      <a:pt x="256" y="21"/>
                    </a:cubicBezTo>
                    <a:cubicBezTo>
                      <a:pt x="252" y="20"/>
                      <a:pt x="234" y="20"/>
                      <a:pt x="195" y="18"/>
                    </a:cubicBezTo>
                    <a:cubicBezTo>
                      <a:pt x="195" y="17"/>
                      <a:pt x="195" y="17"/>
                      <a:pt x="195" y="17"/>
                    </a:cubicBezTo>
                    <a:cubicBezTo>
                      <a:pt x="188" y="17"/>
                      <a:pt x="180" y="16"/>
                      <a:pt x="171" y="16"/>
                    </a:cubicBezTo>
                    <a:cubicBezTo>
                      <a:pt x="138" y="13"/>
                      <a:pt x="73" y="6"/>
                      <a:pt x="22" y="0"/>
                    </a:cubicBezTo>
                    <a:cubicBezTo>
                      <a:pt x="0" y="183"/>
                      <a:pt x="0" y="183"/>
                      <a:pt x="0" y="183"/>
                    </a:cubicBezTo>
                    <a:cubicBezTo>
                      <a:pt x="62" y="191"/>
                      <a:pt x="136" y="199"/>
                      <a:pt x="219" y="204"/>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65" name="Freeform 99">
                <a:extLst>
                  <a:ext uri="{FF2B5EF4-FFF2-40B4-BE49-F238E27FC236}">
                    <a16:creationId xmlns:a16="http://schemas.microsoft.com/office/drawing/2014/main" id="{4BC8CAD4-2D98-4F6C-9C75-1BBE9AB9ED99}"/>
                  </a:ext>
                </a:extLst>
              </p:cNvPr>
              <p:cNvSpPr>
                <a:spLocks/>
              </p:cNvSpPr>
              <p:nvPr/>
            </p:nvSpPr>
            <p:spPr bwMode="auto">
              <a:xfrm>
                <a:off x="6483218" y="2860545"/>
                <a:ext cx="729387" cy="1230732"/>
              </a:xfrm>
              <a:custGeom>
                <a:avLst/>
                <a:gdLst>
                  <a:gd name="T0" fmla="*/ 268 w 297"/>
                  <a:gd name="T1" fmla="*/ 497 h 499"/>
                  <a:gd name="T2" fmla="*/ 273 w 297"/>
                  <a:gd name="T3" fmla="*/ 490 h 499"/>
                  <a:gd name="T4" fmla="*/ 265 w 297"/>
                  <a:gd name="T5" fmla="*/ 482 h 499"/>
                  <a:gd name="T6" fmla="*/ 267 w 297"/>
                  <a:gd name="T7" fmla="*/ 472 h 499"/>
                  <a:gd name="T8" fmla="*/ 275 w 297"/>
                  <a:gd name="T9" fmla="*/ 459 h 499"/>
                  <a:gd name="T10" fmla="*/ 279 w 297"/>
                  <a:gd name="T11" fmla="*/ 443 h 499"/>
                  <a:gd name="T12" fmla="*/ 290 w 297"/>
                  <a:gd name="T13" fmla="*/ 435 h 499"/>
                  <a:gd name="T14" fmla="*/ 293 w 297"/>
                  <a:gd name="T15" fmla="*/ 425 h 499"/>
                  <a:gd name="T16" fmla="*/ 288 w 297"/>
                  <a:gd name="T17" fmla="*/ 414 h 499"/>
                  <a:gd name="T18" fmla="*/ 285 w 297"/>
                  <a:gd name="T19" fmla="*/ 404 h 499"/>
                  <a:gd name="T20" fmla="*/ 283 w 297"/>
                  <a:gd name="T21" fmla="*/ 394 h 499"/>
                  <a:gd name="T22" fmla="*/ 131 w 297"/>
                  <a:gd name="T23" fmla="*/ 173 h 499"/>
                  <a:gd name="T24" fmla="*/ 27 w 297"/>
                  <a:gd name="T25" fmla="*/ 0 h 499"/>
                  <a:gd name="T26" fmla="*/ 25 w 297"/>
                  <a:gd name="T27" fmla="*/ 12 h 499"/>
                  <a:gd name="T28" fmla="*/ 22 w 297"/>
                  <a:gd name="T29" fmla="*/ 33 h 499"/>
                  <a:gd name="T30" fmla="*/ 15 w 297"/>
                  <a:gd name="T31" fmla="*/ 49 h 499"/>
                  <a:gd name="T32" fmla="*/ 6 w 297"/>
                  <a:gd name="T33" fmla="*/ 60 h 499"/>
                  <a:gd name="T34" fmla="*/ 0 w 297"/>
                  <a:gd name="T35" fmla="*/ 77 h 499"/>
                  <a:gd name="T36" fmla="*/ 8 w 297"/>
                  <a:gd name="T37" fmla="*/ 92 h 499"/>
                  <a:gd name="T38" fmla="*/ 11 w 297"/>
                  <a:gd name="T39" fmla="*/ 112 h 499"/>
                  <a:gd name="T40" fmla="*/ 7 w 297"/>
                  <a:gd name="T41" fmla="*/ 134 h 499"/>
                  <a:gd name="T42" fmla="*/ 6 w 297"/>
                  <a:gd name="T43" fmla="*/ 147 h 499"/>
                  <a:gd name="T44" fmla="*/ 17 w 297"/>
                  <a:gd name="T45" fmla="*/ 169 h 499"/>
                  <a:gd name="T46" fmla="*/ 23 w 297"/>
                  <a:gd name="T47" fmla="*/ 186 h 499"/>
                  <a:gd name="T48" fmla="*/ 20 w 297"/>
                  <a:gd name="T49" fmla="*/ 185 h 499"/>
                  <a:gd name="T50" fmla="*/ 23 w 297"/>
                  <a:gd name="T51" fmla="*/ 191 h 499"/>
                  <a:gd name="T52" fmla="*/ 29 w 297"/>
                  <a:gd name="T53" fmla="*/ 201 h 499"/>
                  <a:gd name="T54" fmla="*/ 34 w 297"/>
                  <a:gd name="T55" fmla="*/ 198 h 499"/>
                  <a:gd name="T56" fmla="*/ 44 w 297"/>
                  <a:gd name="T57" fmla="*/ 192 h 499"/>
                  <a:gd name="T58" fmla="*/ 58 w 297"/>
                  <a:gd name="T59" fmla="*/ 196 h 499"/>
                  <a:gd name="T60" fmla="*/ 67 w 297"/>
                  <a:gd name="T61" fmla="*/ 198 h 499"/>
                  <a:gd name="T62" fmla="*/ 64 w 297"/>
                  <a:gd name="T63" fmla="*/ 200 h 499"/>
                  <a:gd name="T64" fmla="*/ 56 w 297"/>
                  <a:gd name="T65" fmla="*/ 199 h 499"/>
                  <a:gd name="T66" fmla="*/ 45 w 297"/>
                  <a:gd name="T67" fmla="*/ 196 h 499"/>
                  <a:gd name="T68" fmla="*/ 38 w 297"/>
                  <a:gd name="T69" fmla="*/ 198 h 499"/>
                  <a:gd name="T70" fmla="*/ 40 w 297"/>
                  <a:gd name="T71" fmla="*/ 207 h 499"/>
                  <a:gd name="T72" fmla="*/ 43 w 297"/>
                  <a:gd name="T73" fmla="*/ 220 h 499"/>
                  <a:gd name="T74" fmla="*/ 38 w 297"/>
                  <a:gd name="T75" fmla="*/ 219 h 499"/>
                  <a:gd name="T76" fmla="*/ 32 w 297"/>
                  <a:gd name="T77" fmla="*/ 207 h 499"/>
                  <a:gd name="T78" fmla="*/ 30 w 297"/>
                  <a:gd name="T79" fmla="*/ 218 h 499"/>
                  <a:gd name="T80" fmla="*/ 28 w 297"/>
                  <a:gd name="T81" fmla="*/ 230 h 499"/>
                  <a:gd name="T82" fmla="*/ 38 w 297"/>
                  <a:gd name="T83" fmla="*/ 246 h 499"/>
                  <a:gd name="T84" fmla="*/ 44 w 297"/>
                  <a:gd name="T85" fmla="*/ 259 h 499"/>
                  <a:gd name="T86" fmla="*/ 36 w 297"/>
                  <a:gd name="T87" fmla="*/ 278 h 499"/>
                  <a:gd name="T88" fmla="*/ 43 w 297"/>
                  <a:gd name="T89" fmla="*/ 292 h 499"/>
                  <a:gd name="T90" fmla="*/ 48 w 297"/>
                  <a:gd name="T91" fmla="*/ 304 h 499"/>
                  <a:gd name="T92" fmla="*/ 55 w 297"/>
                  <a:gd name="T93" fmla="*/ 316 h 499"/>
                  <a:gd name="T94" fmla="*/ 61 w 297"/>
                  <a:gd name="T95" fmla="*/ 326 h 499"/>
                  <a:gd name="T96" fmla="*/ 60 w 297"/>
                  <a:gd name="T97" fmla="*/ 334 h 499"/>
                  <a:gd name="T98" fmla="*/ 67 w 297"/>
                  <a:gd name="T99" fmla="*/ 343 h 499"/>
                  <a:gd name="T100" fmla="*/ 63 w 297"/>
                  <a:gd name="T101" fmla="*/ 356 h 499"/>
                  <a:gd name="T102" fmla="*/ 64 w 297"/>
                  <a:gd name="T103" fmla="*/ 369 h 499"/>
                  <a:gd name="T104" fmla="*/ 79 w 297"/>
                  <a:gd name="T105" fmla="*/ 375 h 499"/>
                  <a:gd name="T106" fmla="*/ 96 w 297"/>
                  <a:gd name="T107" fmla="*/ 382 h 499"/>
                  <a:gd name="T108" fmla="*/ 107 w 297"/>
                  <a:gd name="T109" fmla="*/ 395 h 499"/>
                  <a:gd name="T110" fmla="*/ 119 w 297"/>
                  <a:gd name="T111" fmla="*/ 406 h 499"/>
                  <a:gd name="T112" fmla="*/ 133 w 297"/>
                  <a:gd name="T113" fmla="*/ 412 h 499"/>
                  <a:gd name="T114" fmla="*/ 134 w 297"/>
                  <a:gd name="T115" fmla="*/ 424 h 499"/>
                  <a:gd name="T116" fmla="*/ 146 w 297"/>
                  <a:gd name="T117" fmla="*/ 428 h 499"/>
                  <a:gd name="T118" fmla="*/ 168 w 297"/>
                  <a:gd name="T119" fmla="*/ 465 h 499"/>
                  <a:gd name="T120" fmla="*/ 168 w 297"/>
                  <a:gd name="T121" fmla="*/ 481 h 499"/>
                  <a:gd name="T122" fmla="*/ 235 w 297"/>
                  <a:gd name="T123" fmla="*/ 495 h 499"/>
                  <a:gd name="T124" fmla="*/ 263 w 297"/>
                  <a:gd name="T125" fmla="*/ 496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7" h="499">
                    <a:moveTo>
                      <a:pt x="263" y="496"/>
                    </a:moveTo>
                    <a:cubicBezTo>
                      <a:pt x="265" y="497"/>
                      <a:pt x="267" y="499"/>
                      <a:pt x="268" y="497"/>
                    </a:cubicBezTo>
                    <a:cubicBezTo>
                      <a:pt x="268" y="496"/>
                      <a:pt x="270" y="495"/>
                      <a:pt x="270" y="494"/>
                    </a:cubicBezTo>
                    <a:cubicBezTo>
                      <a:pt x="271" y="493"/>
                      <a:pt x="273" y="492"/>
                      <a:pt x="273" y="490"/>
                    </a:cubicBezTo>
                    <a:cubicBezTo>
                      <a:pt x="273" y="489"/>
                      <a:pt x="271" y="485"/>
                      <a:pt x="270" y="485"/>
                    </a:cubicBezTo>
                    <a:cubicBezTo>
                      <a:pt x="269" y="485"/>
                      <a:pt x="265" y="484"/>
                      <a:pt x="265" y="482"/>
                    </a:cubicBezTo>
                    <a:cubicBezTo>
                      <a:pt x="264" y="479"/>
                      <a:pt x="267" y="478"/>
                      <a:pt x="267" y="477"/>
                    </a:cubicBezTo>
                    <a:cubicBezTo>
                      <a:pt x="267" y="476"/>
                      <a:pt x="268" y="473"/>
                      <a:pt x="267" y="472"/>
                    </a:cubicBezTo>
                    <a:cubicBezTo>
                      <a:pt x="266" y="470"/>
                      <a:pt x="264" y="470"/>
                      <a:pt x="268" y="468"/>
                    </a:cubicBezTo>
                    <a:cubicBezTo>
                      <a:pt x="271" y="465"/>
                      <a:pt x="274" y="461"/>
                      <a:pt x="275" y="459"/>
                    </a:cubicBezTo>
                    <a:cubicBezTo>
                      <a:pt x="276" y="457"/>
                      <a:pt x="278" y="452"/>
                      <a:pt x="278" y="451"/>
                    </a:cubicBezTo>
                    <a:cubicBezTo>
                      <a:pt x="278" y="449"/>
                      <a:pt x="279" y="444"/>
                      <a:pt x="279" y="443"/>
                    </a:cubicBezTo>
                    <a:cubicBezTo>
                      <a:pt x="280" y="442"/>
                      <a:pt x="283" y="439"/>
                      <a:pt x="284" y="438"/>
                    </a:cubicBezTo>
                    <a:cubicBezTo>
                      <a:pt x="285" y="437"/>
                      <a:pt x="289" y="436"/>
                      <a:pt x="290" y="435"/>
                    </a:cubicBezTo>
                    <a:cubicBezTo>
                      <a:pt x="291" y="434"/>
                      <a:pt x="294" y="431"/>
                      <a:pt x="296" y="430"/>
                    </a:cubicBezTo>
                    <a:cubicBezTo>
                      <a:pt x="297" y="429"/>
                      <a:pt x="294" y="427"/>
                      <a:pt x="293" y="425"/>
                    </a:cubicBezTo>
                    <a:cubicBezTo>
                      <a:pt x="291" y="422"/>
                      <a:pt x="289" y="420"/>
                      <a:pt x="289" y="419"/>
                    </a:cubicBezTo>
                    <a:cubicBezTo>
                      <a:pt x="289" y="417"/>
                      <a:pt x="289" y="416"/>
                      <a:pt x="288" y="414"/>
                    </a:cubicBezTo>
                    <a:cubicBezTo>
                      <a:pt x="287" y="413"/>
                      <a:pt x="287" y="412"/>
                      <a:pt x="287" y="410"/>
                    </a:cubicBezTo>
                    <a:cubicBezTo>
                      <a:pt x="287" y="408"/>
                      <a:pt x="286" y="406"/>
                      <a:pt x="285" y="404"/>
                    </a:cubicBezTo>
                    <a:cubicBezTo>
                      <a:pt x="284" y="403"/>
                      <a:pt x="283" y="403"/>
                      <a:pt x="283" y="401"/>
                    </a:cubicBezTo>
                    <a:cubicBezTo>
                      <a:pt x="283" y="399"/>
                      <a:pt x="283" y="395"/>
                      <a:pt x="283" y="394"/>
                    </a:cubicBezTo>
                    <a:cubicBezTo>
                      <a:pt x="283" y="394"/>
                      <a:pt x="283" y="394"/>
                      <a:pt x="283" y="394"/>
                    </a:cubicBezTo>
                    <a:cubicBezTo>
                      <a:pt x="131" y="173"/>
                      <a:pt x="131" y="173"/>
                      <a:pt x="131" y="173"/>
                    </a:cubicBezTo>
                    <a:cubicBezTo>
                      <a:pt x="165" y="37"/>
                      <a:pt x="165" y="37"/>
                      <a:pt x="165" y="37"/>
                    </a:cubicBezTo>
                    <a:cubicBezTo>
                      <a:pt x="95" y="20"/>
                      <a:pt x="45" y="5"/>
                      <a:pt x="27" y="0"/>
                    </a:cubicBezTo>
                    <a:cubicBezTo>
                      <a:pt x="27" y="2"/>
                      <a:pt x="25" y="5"/>
                      <a:pt x="24" y="8"/>
                    </a:cubicBezTo>
                    <a:cubicBezTo>
                      <a:pt x="22" y="11"/>
                      <a:pt x="25" y="12"/>
                      <a:pt x="25" y="12"/>
                    </a:cubicBezTo>
                    <a:cubicBezTo>
                      <a:pt x="25" y="12"/>
                      <a:pt x="25" y="19"/>
                      <a:pt x="25" y="22"/>
                    </a:cubicBezTo>
                    <a:cubicBezTo>
                      <a:pt x="25" y="24"/>
                      <a:pt x="23" y="31"/>
                      <a:pt x="22" y="33"/>
                    </a:cubicBezTo>
                    <a:cubicBezTo>
                      <a:pt x="20" y="35"/>
                      <a:pt x="17" y="41"/>
                      <a:pt x="17" y="41"/>
                    </a:cubicBezTo>
                    <a:cubicBezTo>
                      <a:pt x="18" y="45"/>
                      <a:pt x="16" y="48"/>
                      <a:pt x="15" y="49"/>
                    </a:cubicBezTo>
                    <a:cubicBezTo>
                      <a:pt x="14" y="50"/>
                      <a:pt x="14" y="53"/>
                      <a:pt x="13" y="54"/>
                    </a:cubicBezTo>
                    <a:cubicBezTo>
                      <a:pt x="11" y="56"/>
                      <a:pt x="8" y="58"/>
                      <a:pt x="6" y="60"/>
                    </a:cubicBezTo>
                    <a:cubicBezTo>
                      <a:pt x="4" y="62"/>
                      <a:pt x="1" y="68"/>
                      <a:pt x="1" y="68"/>
                    </a:cubicBezTo>
                    <a:cubicBezTo>
                      <a:pt x="1" y="68"/>
                      <a:pt x="0" y="75"/>
                      <a:pt x="0" y="77"/>
                    </a:cubicBezTo>
                    <a:cubicBezTo>
                      <a:pt x="0" y="79"/>
                      <a:pt x="5" y="84"/>
                      <a:pt x="6" y="86"/>
                    </a:cubicBezTo>
                    <a:cubicBezTo>
                      <a:pt x="7" y="87"/>
                      <a:pt x="7" y="90"/>
                      <a:pt x="8" y="92"/>
                    </a:cubicBezTo>
                    <a:cubicBezTo>
                      <a:pt x="9" y="94"/>
                      <a:pt x="10" y="97"/>
                      <a:pt x="11" y="100"/>
                    </a:cubicBezTo>
                    <a:cubicBezTo>
                      <a:pt x="11" y="103"/>
                      <a:pt x="11" y="111"/>
                      <a:pt x="11" y="112"/>
                    </a:cubicBezTo>
                    <a:cubicBezTo>
                      <a:pt x="11" y="114"/>
                      <a:pt x="8" y="119"/>
                      <a:pt x="7" y="121"/>
                    </a:cubicBezTo>
                    <a:cubicBezTo>
                      <a:pt x="5" y="123"/>
                      <a:pt x="7" y="134"/>
                      <a:pt x="7" y="134"/>
                    </a:cubicBezTo>
                    <a:cubicBezTo>
                      <a:pt x="7" y="134"/>
                      <a:pt x="7" y="138"/>
                      <a:pt x="5" y="140"/>
                    </a:cubicBezTo>
                    <a:cubicBezTo>
                      <a:pt x="2" y="141"/>
                      <a:pt x="5" y="143"/>
                      <a:pt x="6" y="147"/>
                    </a:cubicBezTo>
                    <a:cubicBezTo>
                      <a:pt x="8" y="150"/>
                      <a:pt x="12" y="156"/>
                      <a:pt x="12" y="159"/>
                    </a:cubicBezTo>
                    <a:cubicBezTo>
                      <a:pt x="12" y="162"/>
                      <a:pt x="14" y="165"/>
                      <a:pt x="17" y="169"/>
                    </a:cubicBezTo>
                    <a:cubicBezTo>
                      <a:pt x="20" y="172"/>
                      <a:pt x="17" y="174"/>
                      <a:pt x="21" y="176"/>
                    </a:cubicBezTo>
                    <a:cubicBezTo>
                      <a:pt x="24" y="179"/>
                      <a:pt x="23" y="186"/>
                      <a:pt x="23" y="186"/>
                    </a:cubicBezTo>
                    <a:cubicBezTo>
                      <a:pt x="23" y="183"/>
                      <a:pt x="20" y="182"/>
                      <a:pt x="20" y="182"/>
                    </a:cubicBezTo>
                    <a:cubicBezTo>
                      <a:pt x="20" y="182"/>
                      <a:pt x="22" y="183"/>
                      <a:pt x="20" y="185"/>
                    </a:cubicBezTo>
                    <a:cubicBezTo>
                      <a:pt x="19" y="187"/>
                      <a:pt x="18" y="189"/>
                      <a:pt x="18" y="189"/>
                    </a:cubicBezTo>
                    <a:cubicBezTo>
                      <a:pt x="19" y="188"/>
                      <a:pt x="21" y="190"/>
                      <a:pt x="23" y="191"/>
                    </a:cubicBezTo>
                    <a:cubicBezTo>
                      <a:pt x="25" y="193"/>
                      <a:pt x="24" y="196"/>
                      <a:pt x="24" y="196"/>
                    </a:cubicBezTo>
                    <a:cubicBezTo>
                      <a:pt x="26" y="196"/>
                      <a:pt x="28" y="199"/>
                      <a:pt x="29" y="201"/>
                    </a:cubicBezTo>
                    <a:cubicBezTo>
                      <a:pt x="31" y="203"/>
                      <a:pt x="33" y="203"/>
                      <a:pt x="34" y="202"/>
                    </a:cubicBezTo>
                    <a:cubicBezTo>
                      <a:pt x="35" y="202"/>
                      <a:pt x="34" y="198"/>
                      <a:pt x="34" y="198"/>
                    </a:cubicBezTo>
                    <a:cubicBezTo>
                      <a:pt x="34" y="198"/>
                      <a:pt x="35" y="197"/>
                      <a:pt x="36" y="194"/>
                    </a:cubicBezTo>
                    <a:cubicBezTo>
                      <a:pt x="37" y="190"/>
                      <a:pt x="42" y="188"/>
                      <a:pt x="44" y="192"/>
                    </a:cubicBezTo>
                    <a:cubicBezTo>
                      <a:pt x="46" y="196"/>
                      <a:pt x="48" y="194"/>
                      <a:pt x="51" y="194"/>
                    </a:cubicBezTo>
                    <a:cubicBezTo>
                      <a:pt x="54" y="194"/>
                      <a:pt x="55" y="196"/>
                      <a:pt x="58" y="196"/>
                    </a:cubicBezTo>
                    <a:cubicBezTo>
                      <a:pt x="62" y="196"/>
                      <a:pt x="60" y="195"/>
                      <a:pt x="62" y="195"/>
                    </a:cubicBezTo>
                    <a:cubicBezTo>
                      <a:pt x="64" y="195"/>
                      <a:pt x="64" y="197"/>
                      <a:pt x="67" y="198"/>
                    </a:cubicBezTo>
                    <a:cubicBezTo>
                      <a:pt x="69" y="199"/>
                      <a:pt x="71" y="205"/>
                      <a:pt x="71" y="205"/>
                    </a:cubicBezTo>
                    <a:cubicBezTo>
                      <a:pt x="69" y="203"/>
                      <a:pt x="65" y="200"/>
                      <a:pt x="64" y="200"/>
                    </a:cubicBezTo>
                    <a:cubicBezTo>
                      <a:pt x="64" y="200"/>
                      <a:pt x="62" y="200"/>
                      <a:pt x="60" y="201"/>
                    </a:cubicBezTo>
                    <a:cubicBezTo>
                      <a:pt x="58" y="201"/>
                      <a:pt x="56" y="199"/>
                      <a:pt x="56" y="199"/>
                    </a:cubicBezTo>
                    <a:cubicBezTo>
                      <a:pt x="56" y="199"/>
                      <a:pt x="53" y="197"/>
                      <a:pt x="50" y="197"/>
                    </a:cubicBezTo>
                    <a:cubicBezTo>
                      <a:pt x="48" y="197"/>
                      <a:pt x="45" y="196"/>
                      <a:pt x="45" y="196"/>
                    </a:cubicBezTo>
                    <a:cubicBezTo>
                      <a:pt x="41" y="196"/>
                      <a:pt x="41" y="196"/>
                      <a:pt x="41" y="196"/>
                    </a:cubicBezTo>
                    <a:cubicBezTo>
                      <a:pt x="41" y="196"/>
                      <a:pt x="39" y="196"/>
                      <a:pt x="38" y="198"/>
                    </a:cubicBezTo>
                    <a:cubicBezTo>
                      <a:pt x="38" y="199"/>
                      <a:pt x="39" y="202"/>
                      <a:pt x="39" y="202"/>
                    </a:cubicBezTo>
                    <a:cubicBezTo>
                      <a:pt x="40" y="207"/>
                      <a:pt x="40" y="207"/>
                      <a:pt x="40" y="207"/>
                    </a:cubicBezTo>
                    <a:cubicBezTo>
                      <a:pt x="40" y="207"/>
                      <a:pt x="42" y="212"/>
                      <a:pt x="42" y="214"/>
                    </a:cubicBezTo>
                    <a:cubicBezTo>
                      <a:pt x="42" y="217"/>
                      <a:pt x="41" y="219"/>
                      <a:pt x="43" y="220"/>
                    </a:cubicBezTo>
                    <a:cubicBezTo>
                      <a:pt x="44" y="222"/>
                      <a:pt x="43" y="224"/>
                      <a:pt x="42" y="224"/>
                    </a:cubicBezTo>
                    <a:cubicBezTo>
                      <a:pt x="40" y="223"/>
                      <a:pt x="41" y="221"/>
                      <a:pt x="38" y="219"/>
                    </a:cubicBezTo>
                    <a:cubicBezTo>
                      <a:pt x="36" y="217"/>
                      <a:pt x="35" y="214"/>
                      <a:pt x="35" y="214"/>
                    </a:cubicBezTo>
                    <a:cubicBezTo>
                      <a:pt x="35" y="214"/>
                      <a:pt x="34" y="207"/>
                      <a:pt x="32" y="207"/>
                    </a:cubicBezTo>
                    <a:cubicBezTo>
                      <a:pt x="31" y="207"/>
                      <a:pt x="31" y="210"/>
                      <a:pt x="30" y="212"/>
                    </a:cubicBezTo>
                    <a:cubicBezTo>
                      <a:pt x="28" y="215"/>
                      <a:pt x="29" y="217"/>
                      <a:pt x="30" y="218"/>
                    </a:cubicBezTo>
                    <a:cubicBezTo>
                      <a:pt x="30" y="218"/>
                      <a:pt x="30" y="222"/>
                      <a:pt x="30" y="224"/>
                    </a:cubicBezTo>
                    <a:cubicBezTo>
                      <a:pt x="30" y="227"/>
                      <a:pt x="28" y="227"/>
                      <a:pt x="28" y="230"/>
                    </a:cubicBezTo>
                    <a:cubicBezTo>
                      <a:pt x="27" y="233"/>
                      <a:pt x="30" y="235"/>
                      <a:pt x="32" y="240"/>
                    </a:cubicBezTo>
                    <a:cubicBezTo>
                      <a:pt x="35" y="245"/>
                      <a:pt x="37" y="246"/>
                      <a:pt x="38" y="246"/>
                    </a:cubicBezTo>
                    <a:cubicBezTo>
                      <a:pt x="40" y="247"/>
                      <a:pt x="44" y="249"/>
                      <a:pt x="45" y="250"/>
                    </a:cubicBezTo>
                    <a:cubicBezTo>
                      <a:pt x="45" y="251"/>
                      <a:pt x="45" y="257"/>
                      <a:pt x="44" y="259"/>
                    </a:cubicBezTo>
                    <a:cubicBezTo>
                      <a:pt x="43" y="260"/>
                      <a:pt x="37" y="263"/>
                      <a:pt x="36" y="265"/>
                    </a:cubicBezTo>
                    <a:cubicBezTo>
                      <a:pt x="35" y="267"/>
                      <a:pt x="35" y="276"/>
                      <a:pt x="36" y="278"/>
                    </a:cubicBezTo>
                    <a:cubicBezTo>
                      <a:pt x="37" y="279"/>
                      <a:pt x="41" y="285"/>
                      <a:pt x="42" y="286"/>
                    </a:cubicBezTo>
                    <a:cubicBezTo>
                      <a:pt x="43" y="287"/>
                      <a:pt x="43" y="292"/>
                      <a:pt x="43" y="292"/>
                    </a:cubicBezTo>
                    <a:cubicBezTo>
                      <a:pt x="46" y="294"/>
                      <a:pt x="46" y="296"/>
                      <a:pt x="46" y="298"/>
                    </a:cubicBezTo>
                    <a:cubicBezTo>
                      <a:pt x="46" y="300"/>
                      <a:pt x="47" y="303"/>
                      <a:pt x="48" y="304"/>
                    </a:cubicBezTo>
                    <a:cubicBezTo>
                      <a:pt x="49" y="305"/>
                      <a:pt x="49" y="309"/>
                      <a:pt x="50" y="310"/>
                    </a:cubicBezTo>
                    <a:cubicBezTo>
                      <a:pt x="51" y="312"/>
                      <a:pt x="55" y="315"/>
                      <a:pt x="55" y="316"/>
                    </a:cubicBezTo>
                    <a:cubicBezTo>
                      <a:pt x="56" y="318"/>
                      <a:pt x="56" y="320"/>
                      <a:pt x="57" y="321"/>
                    </a:cubicBezTo>
                    <a:cubicBezTo>
                      <a:pt x="59" y="322"/>
                      <a:pt x="61" y="326"/>
                      <a:pt x="61" y="326"/>
                    </a:cubicBezTo>
                    <a:cubicBezTo>
                      <a:pt x="61" y="329"/>
                      <a:pt x="61" y="329"/>
                      <a:pt x="61" y="329"/>
                    </a:cubicBezTo>
                    <a:cubicBezTo>
                      <a:pt x="61" y="329"/>
                      <a:pt x="60" y="332"/>
                      <a:pt x="60" y="334"/>
                    </a:cubicBezTo>
                    <a:cubicBezTo>
                      <a:pt x="60" y="335"/>
                      <a:pt x="61" y="337"/>
                      <a:pt x="64" y="338"/>
                    </a:cubicBezTo>
                    <a:cubicBezTo>
                      <a:pt x="67" y="338"/>
                      <a:pt x="67" y="341"/>
                      <a:pt x="67" y="343"/>
                    </a:cubicBezTo>
                    <a:cubicBezTo>
                      <a:pt x="66" y="345"/>
                      <a:pt x="64" y="348"/>
                      <a:pt x="64" y="348"/>
                    </a:cubicBezTo>
                    <a:cubicBezTo>
                      <a:pt x="64" y="352"/>
                      <a:pt x="64" y="355"/>
                      <a:pt x="63" y="356"/>
                    </a:cubicBezTo>
                    <a:cubicBezTo>
                      <a:pt x="63" y="357"/>
                      <a:pt x="63" y="359"/>
                      <a:pt x="61" y="363"/>
                    </a:cubicBezTo>
                    <a:cubicBezTo>
                      <a:pt x="59" y="366"/>
                      <a:pt x="63" y="367"/>
                      <a:pt x="64" y="369"/>
                    </a:cubicBezTo>
                    <a:cubicBezTo>
                      <a:pt x="65" y="371"/>
                      <a:pt x="67" y="374"/>
                      <a:pt x="69" y="374"/>
                    </a:cubicBezTo>
                    <a:cubicBezTo>
                      <a:pt x="71" y="374"/>
                      <a:pt x="78" y="375"/>
                      <a:pt x="79" y="375"/>
                    </a:cubicBezTo>
                    <a:cubicBezTo>
                      <a:pt x="81" y="376"/>
                      <a:pt x="86" y="379"/>
                      <a:pt x="89" y="381"/>
                    </a:cubicBezTo>
                    <a:cubicBezTo>
                      <a:pt x="91" y="382"/>
                      <a:pt x="94" y="382"/>
                      <a:pt x="96" y="382"/>
                    </a:cubicBezTo>
                    <a:cubicBezTo>
                      <a:pt x="98" y="382"/>
                      <a:pt x="101" y="386"/>
                      <a:pt x="103" y="388"/>
                    </a:cubicBezTo>
                    <a:cubicBezTo>
                      <a:pt x="105" y="390"/>
                      <a:pt x="107" y="393"/>
                      <a:pt x="107" y="395"/>
                    </a:cubicBezTo>
                    <a:cubicBezTo>
                      <a:pt x="107" y="398"/>
                      <a:pt x="108" y="398"/>
                      <a:pt x="111" y="399"/>
                    </a:cubicBezTo>
                    <a:cubicBezTo>
                      <a:pt x="113" y="401"/>
                      <a:pt x="118" y="404"/>
                      <a:pt x="119" y="406"/>
                    </a:cubicBezTo>
                    <a:cubicBezTo>
                      <a:pt x="120" y="407"/>
                      <a:pt x="126" y="407"/>
                      <a:pt x="128" y="407"/>
                    </a:cubicBezTo>
                    <a:cubicBezTo>
                      <a:pt x="131" y="407"/>
                      <a:pt x="132" y="410"/>
                      <a:pt x="133" y="412"/>
                    </a:cubicBezTo>
                    <a:cubicBezTo>
                      <a:pt x="134" y="413"/>
                      <a:pt x="134" y="416"/>
                      <a:pt x="134" y="418"/>
                    </a:cubicBezTo>
                    <a:cubicBezTo>
                      <a:pt x="133" y="420"/>
                      <a:pt x="132" y="422"/>
                      <a:pt x="134" y="424"/>
                    </a:cubicBezTo>
                    <a:cubicBezTo>
                      <a:pt x="136" y="425"/>
                      <a:pt x="137" y="424"/>
                      <a:pt x="139" y="423"/>
                    </a:cubicBezTo>
                    <a:cubicBezTo>
                      <a:pt x="141" y="422"/>
                      <a:pt x="144" y="425"/>
                      <a:pt x="146" y="428"/>
                    </a:cubicBezTo>
                    <a:cubicBezTo>
                      <a:pt x="147" y="430"/>
                      <a:pt x="152" y="436"/>
                      <a:pt x="158" y="444"/>
                    </a:cubicBezTo>
                    <a:cubicBezTo>
                      <a:pt x="164" y="451"/>
                      <a:pt x="167" y="462"/>
                      <a:pt x="168" y="465"/>
                    </a:cubicBezTo>
                    <a:cubicBezTo>
                      <a:pt x="168" y="469"/>
                      <a:pt x="165" y="477"/>
                      <a:pt x="165" y="478"/>
                    </a:cubicBezTo>
                    <a:cubicBezTo>
                      <a:pt x="165" y="479"/>
                      <a:pt x="168" y="481"/>
                      <a:pt x="168" y="481"/>
                    </a:cubicBezTo>
                    <a:cubicBezTo>
                      <a:pt x="170" y="488"/>
                      <a:pt x="170" y="488"/>
                      <a:pt x="170" y="488"/>
                    </a:cubicBezTo>
                    <a:cubicBezTo>
                      <a:pt x="170" y="488"/>
                      <a:pt x="209" y="493"/>
                      <a:pt x="235" y="495"/>
                    </a:cubicBezTo>
                    <a:cubicBezTo>
                      <a:pt x="252" y="497"/>
                      <a:pt x="257" y="497"/>
                      <a:pt x="259" y="498"/>
                    </a:cubicBezTo>
                    <a:cubicBezTo>
                      <a:pt x="260" y="497"/>
                      <a:pt x="262" y="496"/>
                      <a:pt x="263" y="496"/>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66" name="Freeform 100">
                <a:extLst>
                  <a:ext uri="{FF2B5EF4-FFF2-40B4-BE49-F238E27FC236}">
                    <a16:creationId xmlns:a16="http://schemas.microsoft.com/office/drawing/2014/main" id="{9A57280F-EFB2-4E06-910C-5B2673E8500C}"/>
                  </a:ext>
                </a:extLst>
              </p:cNvPr>
              <p:cNvSpPr>
                <a:spLocks/>
              </p:cNvSpPr>
              <p:nvPr/>
            </p:nvSpPr>
            <p:spPr bwMode="auto">
              <a:xfrm>
                <a:off x="6650746" y="3832243"/>
                <a:ext cx="21907" cy="12889"/>
              </a:xfrm>
              <a:custGeom>
                <a:avLst/>
                <a:gdLst>
                  <a:gd name="T0" fmla="*/ 4 w 9"/>
                  <a:gd name="T1" fmla="*/ 5 h 5"/>
                  <a:gd name="T2" fmla="*/ 1 w 9"/>
                  <a:gd name="T3" fmla="*/ 2 h 5"/>
                  <a:gd name="T4" fmla="*/ 4 w 9"/>
                  <a:gd name="T5" fmla="*/ 0 h 5"/>
                  <a:gd name="T6" fmla="*/ 8 w 9"/>
                  <a:gd name="T7" fmla="*/ 1 h 5"/>
                  <a:gd name="T8" fmla="*/ 8 w 9"/>
                  <a:gd name="T9" fmla="*/ 5 h 5"/>
                  <a:gd name="T10" fmla="*/ 4 w 9"/>
                  <a:gd name="T11" fmla="*/ 5 h 5"/>
                </a:gdLst>
                <a:ahLst/>
                <a:cxnLst>
                  <a:cxn ang="0">
                    <a:pos x="T0" y="T1"/>
                  </a:cxn>
                  <a:cxn ang="0">
                    <a:pos x="T2" y="T3"/>
                  </a:cxn>
                  <a:cxn ang="0">
                    <a:pos x="T4" y="T5"/>
                  </a:cxn>
                  <a:cxn ang="0">
                    <a:pos x="T6" y="T7"/>
                  </a:cxn>
                  <a:cxn ang="0">
                    <a:pos x="T8" y="T9"/>
                  </a:cxn>
                  <a:cxn ang="0">
                    <a:pos x="T10" y="T11"/>
                  </a:cxn>
                </a:cxnLst>
                <a:rect l="0" t="0" r="r" b="b"/>
                <a:pathLst>
                  <a:path w="9" h="5">
                    <a:moveTo>
                      <a:pt x="4" y="5"/>
                    </a:moveTo>
                    <a:cubicBezTo>
                      <a:pt x="1" y="4"/>
                      <a:pt x="0" y="3"/>
                      <a:pt x="1" y="2"/>
                    </a:cubicBezTo>
                    <a:cubicBezTo>
                      <a:pt x="2" y="1"/>
                      <a:pt x="3" y="1"/>
                      <a:pt x="4" y="0"/>
                    </a:cubicBezTo>
                    <a:cubicBezTo>
                      <a:pt x="6" y="0"/>
                      <a:pt x="6" y="0"/>
                      <a:pt x="8" y="1"/>
                    </a:cubicBezTo>
                    <a:cubicBezTo>
                      <a:pt x="9" y="2"/>
                      <a:pt x="9" y="4"/>
                      <a:pt x="8" y="5"/>
                    </a:cubicBezTo>
                    <a:cubicBezTo>
                      <a:pt x="7" y="5"/>
                      <a:pt x="5" y="5"/>
                      <a:pt x="4" y="5"/>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67" name="Freeform 101">
                <a:extLst>
                  <a:ext uri="{FF2B5EF4-FFF2-40B4-BE49-F238E27FC236}">
                    <a16:creationId xmlns:a16="http://schemas.microsoft.com/office/drawing/2014/main" id="{0B701239-48C5-416D-BB94-D341CFF8E5A8}"/>
                  </a:ext>
                </a:extLst>
              </p:cNvPr>
              <p:cNvSpPr>
                <a:spLocks/>
              </p:cNvSpPr>
              <p:nvPr/>
            </p:nvSpPr>
            <p:spPr bwMode="auto">
              <a:xfrm>
                <a:off x="6682962" y="3832243"/>
                <a:ext cx="30928" cy="15465"/>
              </a:xfrm>
              <a:custGeom>
                <a:avLst/>
                <a:gdLst>
                  <a:gd name="T0" fmla="*/ 6 w 13"/>
                  <a:gd name="T1" fmla="*/ 6 h 6"/>
                  <a:gd name="T2" fmla="*/ 1 w 13"/>
                  <a:gd name="T3" fmla="*/ 3 h 6"/>
                  <a:gd name="T4" fmla="*/ 2 w 13"/>
                  <a:gd name="T5" fmla="*/ 0 h 6"/>
                  <a:gd name="T6" fmla="*/ 4 w 13"/>
                  <a:gd name="T7" fmla="*/ 2 h 6"/>
                  <a:gd name="T8" fmla="*/ 7 w 13"/>
                  <a:gd name="T9" fmla="*/ 3 h 6"/>
                  <a:gd name="T10" fmla="*/ 10 w 13"/>
                  <a:gd name="T11" fmla="*/ 4 h 6"/>
                  <a:gd name="T12" fmla="*/ 13 w 13"/>
                  <a:gd name="T13" fmla="*/ 4 h 6"/>
                  <a:gd name="T14" fmla="*/ 11 w 13"/>
                  <a:gd name="T15" fmla="*/ 5 h 6"/>
                  <a:gd name="T16" fmla="*/ 6 w 1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
                    <a:moveTo>
                      <a:pt x="6" y="6"/>
                    </a:moveTo>
                    <a:cubicBezTo>
                      <a:pt x="3" y="6"/>
                      <a:pt x="1" y="4"/>
                      <a:pt x="1" y="3"/>
                    </a:cubicBezTo>
                    <a:cubicBezTo>
                      <a:pt x="0" y="2"/>
                      <a:pt x="1" y="1"/>
                      <a:pt x="2" y="0"/>
                    </a:cubicBezTo>
                    <a:cubicBezTo>
                      <a:pt x="3" y="0"/>
                      <a:pt x="3" y="1"/>
                      <a:pt x="4" y="2"/>
                    </a:cubicBezTo>
                    <a:cubicBezTo>
                      <a:pt x="5" y="2"/>
                      <a:pt x="6" y="2"/>
                      <a:pt x="7" y="3"/>
                    </a:cubicBezTo>
                    <a:cubicBezTo>
                      <a:pt x="8" y="4"/>
                      <a:pt x="10" y="5"/>
                      <a:pt x="10" y="4"/>
                    </a:cubicBezTo>
                    <a:cubicBezTo>
                      <a:pt x="11" y="4"/>
                      <a:pt x="13" y="4"/>
                      <a:pt x="13" y="4"/>
                    </a:cubicBezTo>
                    <a:cubicBezTo>
                      <a:pt x="13" y="4"/>
                      <a:pt x="12" y="5"/>
                      <a:pt x="11" y="5"/>
                    </a:cubicBezTo>
                    <a:cubicBezTo>
                      <a:pt x="9" y="6"/>
                      <a:pt x="7" y="6"/>
                      <a:pt x="6" y="6"/>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68" name="Freeform 102">
                <a:extLst>
                  <a:ext uri="{FF2B5EF4-FFF2-40B4-BE49-F238E27FC236}">
                    <a16:creationId xmlns:a16="http://schemas.microsoft.com/office/drawing/2014/main" id="{AE65C037-9668-4128-BC3F-079FFFCC2F80}"/>
                  </a:ext>
                </a:extLst>
              </p:cNvPr>
              <p:cNvSpPr>
                <a:spLocks/>
              </p:cNvSpPr>
              <p:nvPr/>
            </p:nvSpPr>
            <p:spPr bwMode="auto">
              <a:xfrm>
                <a:off x="6631416" y="3823221"/>
                <a:ext cx="14175" cy="5156"/>
              </a:xfrm>
              <a:custGeom>
                <a:avLst/>
                <a:gdLst>
                  <a:gd name="T0" fmla="*/ 5 w 6"/>
                  <a:gd name="T1" fmla="*/ 2 h 2"/>
                  <a:gd name="T2" fmla="*/ 2 w 6"/>
                  <a:gd name="T3" fmla="*/ 1 h 2"/>
                  <a:gd name="T4" fmla="*/ 5 w 6"/>
                  <a:gd name="T5" fmla="*/ 0 h 2"/>
                  <a:gd name="T6" fmla="*/ 5 w 6"/>
                  <a:gd name="T7" fmla="*/ 2 h 2"/>
                </a:gdLst>
                <a:ahLst/>
                <a:cxnLst>
                  <a:cxn ang="0">
                    <a:pos x="T0" y="T1"/>
                  </a:cxn>
                  <a:cxn ang="0">
                    <a:pos x="T2" y="T3"/>
                  </a:cxn>
                  <a:cxn ang="0">
                    <a:pos x="T4" y="T5"/>
                  </a:cxn>
                  <a:cxn ang="0">
                    <a:pos x="T6" y="T7"/>
                  </a:cxn>
                </a:cxnLst>
                <a:rect l="0" t="0" r="r" b="b"/>
                <a:pathLst>
                  <a:path w="6" h="2">
                    <a:moveTo>
                      <a:pt x="5" y="2"/>
                    </a:moveTo>
                    <a:cubicBezTo>
                      <a:pt x="2" y="2"/>
                      <a:pt x="0" y="1"/>
                      <a:pt x="2" y="1"/>
                    </a:cubicBezTo>
                    <a:cubicBezTo>
                      <a:pt x="4" y="1"/>
                      <a:pt x="5" y="0"/>
                      <a:pt x="5" y="0"/>
                    </a:cubicBezTo>
                    <a:cubicBezTo>
                      <a:pt x="6" y="0"/>
                      <a:pt x="5" y="2"/>
                      <a:pt x="5" y="2"/>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69" name="Freeform 103">
                <a:extLst>
                  <a:ext uri="{FF2B5EF4-FFF2-40B4-BE49-F238E27FC236}">
                    <a16:creationId xmlns:a16="http://schemas.microsoft.com/office/drawing/2014/main" id="{E8F35EED-3386-4DAB-BD22-B8B1258F5E47}"/>
                  </a:ext>
                </a:extLst>
              </p:cNvPr>
              <p:cNvSpPr>
                <a:spLocks/>
              </p:cNvSpPr>
              <p:nvPr/>
            </p:nvSpPr>
            <p:spPr bwMode="auto">
              <a:xfrm>
                <a:off x="6788635" y="3923742"/>
                <a:ext cx="21907" cy="24487"/>
              </a:xfrm>
              <a:custGeom>
                <a:avLst/>
                <a:gdLst>
                  <a:gd name="T0" fmla="*/ 5 w 9"/>
                  <a:gd name="T1" fmla="*/ 10 h 10"/>
                  <a:gd name="T2" fmla="*/ 2 w 9"/>
                  <a:gd name="T3" fmla="*/ 5 h 10"/>
                  <a:gd name="T4" fmla="*/ 0 w 9"/>
                  <a:gd name="T5" fmla="*/ 1 h 10"/>
                  <a:gd name="T6" fmla="*/ 2 w 9"/>
                  <a:gd name="T7" fmla="*/ 3 h 10"/>
                  <a:gd name="T8" fmla="*/ 7 w 9"/>
                  <a:gd name="T9" fmla="*/ 6 h 10"/>
                  <a:gd name="T10" fmla="*/ 8 w 9"/>
                  <a:gd name="T11" fmla="*/ 9 h 10"/>
                  <a:gd name="T12" fmla="*/ 5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5" y="10"/>
                    </a:moveTo>
                    <a:cubicBezTo>
                      <a:pt x="4" y="9"/>
                      <a:pt x="3" y="6"/>
                      <a:pt x="2" y="5"/>
                    </a:cubicBezTo>
                    <a:cubicBezTo>
                      <a:pt x="1" y="3"/>
                      <a:pt x="0" y="3"/>
                      <a:pt x="0" y="1"/>
                    </a:cubicBezTo>
                    <a:cubicBezTo>
                      <a:pt x="0" y="0"/>
                      <a:pt x="0" y="2"/>
                      <a:pt x="2" y="3"/>
                    </a:cubicBezTo>
                    <a:cubicBezTo>
                      <a:pt x="5" y="4"/>
                      <a:pt x="6" y="5"/>
                      <a:pt x="7" y="6"/>
                    </a:cubicBezTo>
                    <a:cubicBezTo>
                      <a:pt x="8" y="8"/>
                      <a:pt x="9" y="9"/>
                      <a:pt x="8" y="9"/>
                    </a:cubicBezTo>
                    <a:cubicBezTo>
                      <a:pt x="8" y="10"/>
                      <a:pt x="5" y="10"/>
                      <a:pt x="5" y="10"/>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70" name="Freeform 104">
                <a:extLst>
                  <a:ext uri="{FF2B5EF4-FFF2-40B4-BE49-F238E27FC236}">
                    <a16:creationId xmlns:a16="http://schemas.microsoft.com/office/drawing/2014/main" id="{CEC1DD8B-0895-4344-8AC8-693FCCA5AF3D}"/>
                  </a:ext>
                </a:extLst>
              </p:cNvPr>
              <p:cNvSpPr>
                <a:spLocks/>
              </p:cNvSpPr>
              <p:nvPr/>
            </p:nvSpPr>
            <p:spPr bwMode="auto">
              <a:xfrm>
                <a:off x="6773169" y="3972713"/>
                <a:ext cx="19330" cy="29640"/>
              </a:xfrm>
              <a:custGeom>
                <a:avLst/>
                <a:gdLst>
                  <a:gd name="T0" fmla="*/ 5 w 8"/>
                  <a:gd name="T1" fmla="*/ 12 h 12"/>
                  <a:gd name="T2" fmla="*/ 1 w 8"/>
                  <a:gd name="T3" fmla="*/ 8 h 12"/>
                  <a:gd name="T4" fmla="*/ 0 w 8"/>
                  <a:gd name="T5" fmla="*/ 2 h 12"/>
                  <a:gd name="T6" fmla="*/ 2 w 8"/>
                  <a:gd name="T7" fmla="*/ 3 h 12"/>
                  <a:gd name="T8" fmla="*/ 5 w 8"/>
                  <a:gd name="T9" fmla="*/ 7 h 12"/>
                  <a:gd name="T10" fmla="*/ 7 w 8"/>
                  <a:gd name="T11" fmla="*/ 11 h 12"/>
                  <a:gd name="T12" fmla="*/ 5 w 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5" y="12"/>
                    </a:moveTo>
                    <a:cubicBezTo>
                      <a:pt x="4" y="11"/>
                      <a:pt x="1" y="9"/>
                      <a:pt x="1" y="8"/>
                    </a:cubicBezTo>
                    <a:cubicBezTo>
                      <a:pt x="1" y="6"/>
                      <a:pt x="0" y="4"/>
                      <a:pt x="0" y="2"/>
                    </a:cubicBezTo>
                    <a:cubicBezTo>
                      <a:pt x="0" y="0"/>
                      <a:pt x="1" y="2"/>
                      <a:pt x="2" y="3"/>
                    </a:cubicBezTo>
                    <a:cubicBezTo>
                      <a:pt x="3" y="4"/>
                      <a:pt x="2" y="6"/>
                      <a:pt x="5" y="7"/>
                    </a:cubicBezTo>
                    <a:cubicBezTo>
                      <a:pt x="7" y="9"/>
                      <a:pt x="8" y="10"/>
                      <a:pt x="7" y="11"/>
                    </a:cubicBezTo>
                    <a:cubicBezTo>
                      <a:pt x="7" y="12"/>
                      <a:pt x="5" y="12"/>
                      <a:pt x="5" y="12"/>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71" name="Freeform 105">
                <a:extLst>
                  <a:ext uri="{FF2B5EF4-FFF2-40B4-BE49-F238E27FC236}">
                    <a16:creationId xmlns:a16="http://schemas.microsoft.com/office/drawing/2014/main" id="{BE22A108-5CC3-4CA2-BAA4-72543537AFA5}"/>
                  </a:ext>
                </a:extLst>
              </p:cNvPr>
              <p:cNvSpPr>
                <a:spLocks/>
              </p:cNvSpPr>
              <p:nvPr/>
            </p:nvSpPr>
            <p:spPr bwMode="auto">
              <a:xfrm>
                <a:off x="6691982" y="3928896"/>
                <a:ext cx="12887" cy="7732"/>
              </a:xfrm>
              <a:custGeom>
                <a:avLst/>
                <a:gdLst>
                  <a:gd name="T0" fmla="*/ 3 w 5"/>
                  <a:gd name="T1" fmla="*/ 3 h 3"/>
                  <a:gd name="T2" fmla="*/ 0 w 5"/>
                  <a:gd name="T3" fmla="*/ 1 h 3"/>
                  <a:gd name="T4" fmla="*/ 2 w 5"/>
                  <a:gd name="T5" fmla="*/ 1 h 3"/>
                  <a:gd name="T6" fmla="*/ 4 w 5"/>
                  <a:gd name="T7" fmla="*/ 2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1" y="3"/>
                      <a:pt x="0" y="2"/>
                      <a:pt x="0" y="1"/>
                    </a:cubicBezTo>
                    <a:cubicBezTo>
                      <a:pt x="1" y="0"/>
                      <a:pt x="1" y="0"/>
                      <a:pt x="2" y="1"/>
                    </a:cubicBezTo>
                    <a:cubicBezTo>
                      <a:pt x="3" y="2"/>
                      <a:pt x="5" y="1"/>
                      <a:pt x="4" y="2"/>
                    </a:cubicBezTo>
                    <a:cubicBezTo>
                      <a:pt x="4" y="3"/>
                      <a:pt x="3" y="3"/>
                      <a:pt x="3" y="3"/>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72" name="Freeform 106">
                <a:extLst>
                  <a:ext uri="{FF2B5EF4-FFF2-40B4-BE49-F238E27FC236}">
                    <a16:creationId xmlns:a16="http://schemas.microsoft.com/office/drawing/2014/main" id="{FAB9F9C1-98C9-4ADE-BFDA-C49CA63006DF}"/>
                  </a:ext>
                </a:extLst>
              </p:cNvPr>
              <p:cNvSpPr>
                <a:spLocks/>
              </p:cNvSpPr>
              <p:nvPr/>
            </p:nvSpPr>
            <p:spPr bwMode="auto">
              <a:xfrm>
                <a:off x="9001279" y="3791004"/>
                <a:ext cx="445880" cy="413681"/>
              </a:xfrm>
              <a:custGeom>
                <a:avLst/>
                <a:gdLst>
                  <a:gd name="T0" fmla="*/ 163 w 182"/>
                  <a:gd name="T1" fmla="*/ 68 h 168"/>
                  <a:gd name="T2" fmla="*/ 162 w 182"/>
                  <a:gd name="T3" fmla="*/ 68 h 168"/>
                  <a:gd name="T4" fmla="*/ 166 w 182"/>
                  <a:gd name="T5" fmla="*/ 63 h 168"/>
                  <a:gd name="T6" fmla="*/ 169 w 182"/>
                  <a:gd name="T7" fmla="*/ 59 h 168"/>
                  <a:gd name="T8" fmla="*/ 167 w 182"/>
                  <a:gd name="T9" fmla="*/ 54 h 168"/>
                  <a:gd name="T10" fmla="*/ 167 w 182"/>
                  <a:gd name="T11" fmla="*/ 51 h 168"/>
                  <a:gd name="T12" fmla="*/ 167 w 182"/>
                  <a:gd name="T13" fmla="*/ 48 h 168"/>
                  <a:gd name="T14" fmla="*/ 170 w 182"/>
                  <a:gd name="T15" fmla="*/ 45 h 168"/>
                  <a:gd name="T16" fmla="*/ 171 w 182"/>
                  <a:gd name="T17" fmla="*/ 42 h 168"/>
                  <a:gd name="T18" fmla="*/ 174 w 182"/>
                  <a:gd name="T19" fmla="*/ 39 h 168"/>
                  <a:gd name="T20" fmla="*/ 172 w 182"/>
                  <a:gd name="T21" fmla="*/ 36 h 168"/>
                  <a:gd name="T22" fmla="*/ 175 w 182"/>
                  <a:gd name="T23" fmla="*/ 33 h 168"/>
                  <a:gd name="T24" fmla="*/ 179 w 182"/>
                  <a:gd name="T25" fmla="*/ 30 h 168"/>
                  <a:gd name="T26" fmla="*/ 179 w 182"/>
                  <a:gd name="T27" fmla="*/ 26 h 168"/>
                  <a:gd name="T28" fmla="*/ 182 w 182"/>
                  <a:gd name="T29" fmla="*/ 24 h 168"/>
                  <a:gd name="T30" fmla="*/ 180 w 182"/>
                  <a:gd name="T31" fmla="*/ 21 h 168"/>
                  <a:gd name="T32" fmla="*/ 165 w 182"/>
                  <a:gd name="T33" fmla="*/ 23 h 168"/>
                  <a:gd name="T34" fmla="*/ 158 w 182"/>
                  <a:gd name="T35" fmla="*/ 22 h 168"/>
                  <a:gd name="T36" fmla="*/ 161 w 182"/>
                  <a:gd name="T37" fmla="*/ 15 h 168"/>
                  <a:gd name="T38" fmla="*/ 166 w 182"/>
                  <a:gd name="T39" fmla="*/ 7 h 168"/>
                  <a:gd name="T40" fmla="*/ 159 w 182"/>
                  <a:gd name="T41" fmla="*/ 0 h 168"/>
                  <a:gd name="T42" fmla="*/ 84 w 182"/>
                  <a:gd name="T43" fmla="*/ 4 h 168"/>
                  <a:gd name="T44" fmla="*/ 0 w 182"/>
                  <a:gd name="T45" fmla="*/ 8 h 168"/>
                  <a:gd name="T46" fmla="*/ 2 w 182"/>
                  <a:gd name="T47" fmla="*/ 23 h 168"/>
                  <a:gd name="T48" fmla="*/ 4 w 182"/>
                  <a:gd name="T49" fmla="*/ 39 h 168"/>
                  <a:gd name="T50" fmla="*/ 7 w 182"/>
                  <a:gd name="T51" fmla="*/ 64 h 168"/>
                  <a:gd name="T52" fmla="*/ 8 w 182"/>
                  <a:gd name="T53" fmla="*/ 139 h 168"/>
                  <a:gd name="T54" fmla="*/ 11 w 182"/>
                  <a:gd name="T55" fmla="*/ 142 h 168"/>
                  <a:gd name="T56" fmla="*/ 12 w 182"/>
                  <a:gd name="T57" fmla="*/ 143 h 168"/>
                  <a:gd name="T58" fmla="*/ 15 w 182"/>
                  <a:gd name="T59" fmla="*/ 141 h 168"/>
                  <a:gd name="T60" fmla="*/ 22 w 182"/>
                  <a:gd name="T61" fmla="*/ 142 h 168"/>
                  <a:gd name="T62" fmla="*/ 25 w 182"/>
                  <a:gd name="T63" fmla="*/ 144 h 168"/>
                  <a:gd name="T64" fmla="*/ 26 w 182"/>
                  <a:gd name="T65" fmla="*/ 168 h 168"/>
                  <a:gd name="T66" fmla="*/ 133 w 182"/>
                  <a:gd name="T67" fmla="*/ 163 h 168"/>
                  <a:gd name="T68" fmla="*/ 135 w 182"/>
                  <a:gd name="T69" fmla="*/ 158 h 168"/>
                  <a:gd name="T70" fmla="*/ 139 w 182"/>
                  <a:gd name="T71" fmla="*/ 155 h 168"/>
                  <a:gd name="T72" fmla="*/ 135 w 182"/>
                  <a:gd name="T73" fmla="*/ 149 h 168"/>
                  <a:gd name="T74" fmla="*/ 135 w 182"/>
                  <a:gd name="T75" fmla="*/ 144 h 168"/>
                  <a:gd name="T76" fmla="*/ 134 w 182"/>
                  <a:gd name="T77" fmla="*/ 141 h 168"/>
                  <a:gd name="T78" fmla="*/ 131 w 182"/>
                  <a:gd name="T79" fmla="*/ 138 h 168"/>
                  <a:gd name="T80" fmla="*/ 133 w 182"/>
                  <a:gd name="T81" fmla="*/ 135 h 168"/>
                  <a:gd name="T82" fmla="*/ 130 w 182"/>
                  <a:gd name="T83" fmla="*/ 131 h 168"/>
                  <a:gd name="T84" fmla="*/ 136 w 182"/>
                  <a:gd name="T85" fmla="*/ 130 h 168"/>
                  <a:gd name="T86" fmla="*/ 134 w 182"/>
                  <a:gd name="T87" fmla="*/ 127 h 168"/>
                  <a:gd name="T88" fmla="*/ 137 w 182"/>
                  <a:gd name="T89" fmla="*/ 124 h 168"/>
                  <a:gd name="T90" fmla="*/ 137 w 182"/>
                  <a:gd name="T91" fmla="*/ 117 h 168"/>
                  <a:gd name="T92" fmla="*/ 143 w 182"/>
                  <a:gd name="T93" fmla="*/ 115 h 168"/>
                  <a:gd name="T94" fmla="*/ 141 w 182"/>
                  <a:gd name="T95" fmla="*/ 107 h 168"/>
                  <a:gd name="T96" fmla="*/ 145 w 182"/>
                  <a:gd name="T97" fmla="*/ 103 h 168"/>
                  <a:gd name="T98" fmla="*/ 148 w 182"/>
                  <a:gd name="T99" fmla="*/ 98 h 168"/>
                  <a:gd name="T100" fmla="*/ 151 w 182"/>
                  <a:gd name="T101" fmla="*/ 98 h 168"/>
                  <a:gd name="T102" fmla="*/ 154 w 182"/>
                  <a:gd name="T103" fmla="*/ 93 h 168"/>
                  <a:gd name="T104" fmla="*/ 155 w 182"/>
                  <a:gd name="T105" fmla="*/ 89 h 168"/>
                  <a:gd name="T106" fmla="*/ 151 w 182"/>
                  <a:gd name="T107" fmla="*/ 85 h 168"/>
                  <a:gd name="T108" fmla="*/ 155 w 182"/>
                  <a:gd name="T109" fmla="*/ 84 h 168"/>
                  <a:gd name="T110" fmla="*/ 153 w 182"/>
                  <a:gd name="T111" fmla="*/ 79 h 168"/>
                  <a:gd name="T112" fmla="*/ 158 w 182"/>
                  <a:gd name="T113" fmla="*/ 78 h 168"/>
                  <a:gd name="T114" fmla="*/ 157 w 182"/>
                  <a:gd name="T115" fmla="*/ 76 h 168"/>
                  <a:gd name="T116" fmla="*/ 162 w 182"/>
                  <a:gd name="T117" fmla="*/ 75 h 168"/>
                  <a:gd name="T118" fmla="*/ 164 w 182"/>
                  <a:gd name="T119" fmla="*/ 72 h 168"/>
                  <a:gd name="T120" fmla="*/ 163 w 182"/>
                  <a:gd name="T121" fmla="*/ 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2" h="168">
                    <a:moveTo>
                      <a:pt x="163" y="68"/>
                    </a:moveTo>
                    <a:cubicBezTo>
                      <a:pt x="162" y="68"/>
                      <a:pt x="162" y="68"/>
                      <a:pt x="162" y="68"/>
                    </a:cubicBezTo>
                    <a:cubicBezTo>
                      <a:pt x="162" y="68"/>
                      <a:pt x="163" y="65"/>
                      <a:pt x="166" y="63"/>
                    </a:cubicBezTo>
                    <a:cubicBezTo>
                      <a:pt x="169" y="62"/>
                      <a:pt x="169" y="61"/>
                      <a:pt x="169" y="59"/>
                    </a:cubicBezTo>
                    <a:cubicBezTo>
                      <a:pt x="169" y="58"/>
                      <a:pt x="166" y="56"/>
                      <a:pt x="167" y="54"/>
                    </a:cubicBezTo>
                    <a:cubicBezTo>
                      <a:pt x="168" y="53"/>
                      <a:pt x="168" y="51"/>
                      <a:pt x="167" y="51"/>
                    </a:cubicBezTo>
                    <a:cubicBezTo>
                      <a:pt x="165" y="50"/>
                      <a:pt x="165" y="48"/>
                      <a:pt x="167" y="48"/>
                    </a:cubicBezTo>
                    <a:cubicBezTo>
                      <a:pt x="168" y="47"/>
                      <a:pt x="170" y="45"/>
                      <a:pt x="170" y="45"/>
                    </a:cubicBezTo>
                    <a:cubicBezTo>
                      <a:pt x="170" y="45"/>
                      <a:pt x="169" y="43"/>
                      <a:pt x="171" y="42"/>
                    </a:cubicBezTo>
                    <a:cubicBezTo>
                      <a:pt x="173" y="41"/>
                      <a:pt x="174" y="39"/>
                      <a:pt x="174" y="39"/>
                    </a:cubicBezTo>
                    <a:cubicBezTo>
                      <a:pt x="172" y="36"/>
                      <a:pt x="172" y="36"/>
                      <a:pt x="172" y="36"/>
                    </a:cubicBezTo>
                    <a:cubicBezTo>
                      <a:pt x="175" y="33"/>
                      <a:pt x="175" y="33"/>
                      <a:pt x="175" y="33"/>
                    </a:cubicBezTo>
                    <a:cubicBezTo>
                      <a:pt x="175" y="33"/>
                      <a:pt x="179" y="32"/>
                      <a:pt x="179" y="30"/>
                    </a:cubicBezTo>
                    <a:cubicBezTo>
                      <a:pt x="179" y="29"/>
                      <a:pt x="179" y="26"/>
                      <a:pt x="179" y="26"/>
                    </a:cubicBezTo>
                    <a:cubicBezTo>
                      <a:pt x="182" y="24"/>
                      <a:pt x="182" y="24"/>
                      <a:pt x="182" y="24"/>
                    </a:cubicBezTo>
                    <a:cubicBezTo>
                      <a:pt x="182" y="24"/>
                      <a:pt x="181" y="23"/>
                      <a:pt x="180" y="21"/>
                    </a:cubicBezTo>
                    <a:cubicBezTo>
                      <a:pt x="175" y="22"/>
                      <a:pt x="168" y="23"/>
                      <a:pt x="165" y="23"/>
                    </a:cubicBezTo>
                    <a:cubicBezTo>
                      <a:pt x="161" y="23"/>
                      <a:pt x="160" y="23"/>
                      <a:pt x="158" y="22"/>
                    </a:cubicBezTo>
                    <a:cubicBezTo>
                      <a:pt x="155" y="21"/>
                      <a:pt x="158" y="18"/>
                      <a:pt x="161" y="15"/>
                    </a:cubicBezTo>
                    <a:cubicBezTo>
                      <a:pt x="164" y="13"/>
                      <a:pt x="166" y="10"/>
                      <a:pt x="166" y="7"/>
                    </a:cubicBezTo>
                    <a:cubicBezTo>
                      <a:pt x="166" y="4"/>
                      <a:pt x="163" y="0"/>
                      <a:pt x="159" y="0"/>
                    </a:cubicBezTo>
                    <a:cubicBezTo>
                      <a:pt x="156" y="0"/>
                      <a:pt x="130" y="1"/>
                      <a:pt x="84" y="4"/>
                    </a:cubicBezTo>
                    <a:cubicBezTo>
                      <a:pt x="46" y="6"/>
                      <a:pt x="11" y="7"/>
                      <a:pt x="0" y="8"/>
                    </a:cubicBezTo>
                    <a:cubicBezTo>
                      <a:pt x="0" y="12"/>
                      <a:pt x="1" y="20"/>
                      <a:pt x="2" y="23"/>
                    </a:cubicBezTo>
                    <a:cubicBezTo>
                      <a:pt x="3" y="27"/>
                      <a:pt x="4" y="39"/>
                      <a:pt x="4" y="39"/>
                    </a:cubicBezTo>
                    <a:cubicBezTo>
                      <a:pt x="4" y="39"/>
                      <a:pt x="7" y="57"/>
                      <a:pt x="7" y="64"/>
                    </a:cubicBezTo>
                    <a:cubicBezTo>
                      <a:pt x="8" y="70"/>
                      <a:pt x="8" y="123"/>
                      <a:pt x="8" y="139"/>
                    </a:cubicBezTo>
                    <a:cubicBezTo>
                      <a:pt x="9" y="140"/>
                      <a:pt x="10" y="142"/>
                      <a:pt x="11" y="142"/>
                    </a:cubicBezTo>
                    <a:cubicBezTo>
                      <a:pt x="11" y="143"/>
                      <a:pt x="11" y="144"/>
                      <a:pt x="12" y="143"/>
                    </a:cubicBezTo>
                    <a:cubicBezTo>
                      <a:pt x="14" y="143"/>
                      <a:pt x="14" y="141"/>
                      <a:pt x="15" y="141"/>
                    </a:cubicBezTo>
                    <a:cubicBezTo>
                      <a:pt x="16" y="141"/>
                      <a:pt x="21" y="142"/>
                      <a:pt x="22" y="142"/>
                    </a:cubicBezTo>
                    <a:cubicBezTo>
                      <a:pt x="23" y="142"/>
                      <a:pt x="25" y="144"/>
                      <a:pt x="25" y="144"/>
                    </a:cubicBezTo>
                    <a:cubicBezTo>
                      <a:pt x="26" y="168"/>
                      <a:pt x="26" y="168"/>
                      <a:pt x="26" y="168"/>
                    </a:cubicBezTo>
                    <a:cubicBezTo>
                      <a:pt x="133" y="163"/>
                      <a:pt x="133" y="163"/>
                      <a:pt x="133" y="163"/>
                    </a:cubicBezTo>
                    <a:cubicBezTo>
                      <a:pt x="134" y="162"/>
                      <a:pt x="135" y="160"/>
                      <a:pt x="135" y="158"/>
                    </a:cubicBezTo>
                    <a:cubicBezTo>
                      <a:pt x="135" y="155"/>
                      <a:pt x="139" y="155"/>
                      <a:pt x="139" y="155"/>
                    </a:cubicBezTo>
                    <a:cubicBezTo>
                      <a:pt x="139" y="155"/>
                      <a:pt x="136" y="150"/>
                      <a:pt x="135" y="149"/>
                    </a:cubicBezTo>
                    <a:cubicBezTo>
                      <a:pt x="135" y="147"/>
                      <a:pt x="136" y="145"/>
                      <a:pt x="135" y="144"/>
                    </a:cubicBezTo>
                    <a:cubicBezTo>
                      <a:pt x="133" y="144"/>
                      <a:pt x="134" y="141"/>
                      <a:pt x="134" y="141"/>
                    </a:cubicBezTo>
                    <a:cubicBezTo>
                      <a:pt x="131" y="138"/>
                      <a:pt x="131" y="138"/>
                      <a:pt x="131" y="138"/>
                    </a:cubicBezTo>
                    <a:cubicBezTo>
                      <a:pt x="133" y="135"/>
                      <a:pt x="133" y="135"/>
                      <a:pt x="133" y="135"/>
                    </a:cubicBezTo>
                    <a:cubicBezTo>
                      <a:pt x="130" y="131"/>
                      <a:pt x="130" y="131"/>
                      <a:pt x="130" y="131"/>
                    </a:cubicBezTo>
                    <a:cubicBezTo>
                      <a:pt x="136" y="130"/>
                      <a:pt x="136" y="130"/>
                      <a:pt x="136" y="130"/>
                    </a:cubicBezTo>
                    <a:cubicBezTo>
                      <a:pt x="136" y="130"/>
                      <a:pt x="133" y="128"/>
                      <a:pt x="134" y="127"/>
                    </a:cubicBezTo>
                    <a:cubicBezTo>
                      <a:pt x="135" y="126"/>
                      <a:pt x="137" y="124"/>
                      <a:pt x="137" y="124"/>
                    </a:cubicBezTo>
                    <a:cubicBezTo>
                      <a:pt x="137" y="117"/>
                      <a:pt x="137" y="117"/>
                      <a:pt x="137" y="117"/>
                    </a:cubicBezTo>
                    <a:cubicBezTo>
                      <a:pt x="143" y="115"/>
                      <a:pt x="143" y="115"/>
                      <a:pt x="143" y="115"/>
                    </a:cubicBezTo>
                    <a:cubicBezTo>
                      <a:pt x="143" y="115"/>
                      <a:pt x="140" y="109"/>
                      <a:pt x="141" y="107"/>
                    </a:cubicBezTo>
                    <a:cubicBezTo>
                      <a:pt x="143" y="105"/>
                      <a:pt x="145" y="103"/>
                      <a:pt x="145" y="103"/>
                    </a:cubicBezTo>
                    <a:cubicBezTo>
                      <a:pt x="148" y="98"/>
                      <a:pt x="148" y="98"/>
                      <a:pt x="148" y="98"/>
                    </a:cubicBezTo>
                    <a:cubicBezTo>
                      <a:pt x="148" y="98"/>
                      <a:pt x="150" y="101"/>
                      <a:pt x="151" y="98"/>
                    </a:cubicBezTo>
                    <a:cubicBezTo>
                      <a:pt x="153" y="95"/>
                      <a:pt x="153" y="94"/>
                      <a:pt x="154" y="93"/>
                    </a:cubicBezTo>
                    <a:cubicBezTo>
                      <a:pt x="154" y="91"/>
                      <a:pt x="156" y="90"/>
                      <a:pt x="155" y="89"/>
                    </a:cubicBezTo>
                    <a:cubicBezTo>
                      <a:pt x="153" y="87"/>
                      <a:pt x="151" y="85"/>
                      <a:pt x="151" y="85"/>
                    </a:cubicBezTo>
                    <a:cubicBezTo>
                      <a:pt x="155" y="84"/>
                      <a:pt x="155" y="84"/>
                      <a:pt x="155" y="84"/>
                    </a:cubicBezTo>
                    <a:cubicBezTo>
                      <a:pt x="155" y="84"/>
                      <a:pt x="151" y="81"/>
                      <a:pt x="153" y="79"/>
                    </a:cubicBezTo>
                    <a:cubicBezTo>
                      <a:pt x="155" y="78"/>
                      <a:pt x="158" y="78"/>
                      <a:pt x="158" y="78"/>
                    </a:cubicBezTo>
                    <a:cubicBezTo>
                      <a:pt x="157" y="76"/>
                      <a:pt x="157" y="76"/>
                      <a:pt x="157" y="76"/>
                    </a:cubicBezTo>
                    <a:cubicBezTo>
                      <a:pt x="162" y="75"/>
                      <a:pt x="162" y="75"/>
                      <a:pt x="162" y="75"/>
                    </a:cubicBezTo>
                    <a:cubicBezTo>
                      <a:pt x="162" y="75"/>
                      <a:pt x="164" y="73"/>
                      <a:pt x="164" y="72"/>
                    </a:cubicBezTo>
                    <a:cubicBezTo>
                      <a:pt x="164" y="71"/>
                      <a:pt x="163" y="69"/>
                      <a:pt x="163" y="68"/>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73" name="Freeform 107">
                <a:extLst>
                  <a:ext uri="{FF2B5EF4-FFF2-40B4-BE49-F238E27FC236}">
                    <a16:creationId xmlns:a16="http://schemas.microsoft.com/office/drawing/2014/main" id="{D79AC1A4-F5F6-42D4-A5F8-2A73CEAA40E2}"/>
                  </a:ext>
                </a:extLst>
              </p:cNvPr>
              <p:cNvSpPr>
                <a:spLocks/>
              </p:cNvSpPr>
              <p:nvPr/>
            </p:nvSpPr>
            <p:spPr bwMode="auto">
              <a:xfrm>
                <a:off x="7103853" y="3618316"/>
                <a:ext cx="618204" cy="710087"/>
              </a:xfrm>
              <a:custGeom>
                <a:avLst/>
                <a:gdLst>
                  <a:gd name="T0" fmla="*/ 30 w 248"/>
                  <a:gd name="T1" fmla="*/ 87 h 288"/>
                  <a:gd name="T2" fmla="*/ 30 w 248"/>
                  <a:gd name="T3" fmla="*/ 87 h 288"/>
                  <a:gd name="T4" fmla="*/ 30 w 248"/>
                  <a:gd name="T5" fmla="*/ 94 h 288"/>
                  <a:gd name="T6" fmla="*/ 32 w 248"/>
                  <a:gd name="T7" fmla="*/ 97 h 288"/>
                  <a:gd name="T8" fmla="*/ 34 w 248"/>
                  <a:gd name="T9" fmla="*/ 103 h 288"/>
                  <a:gd name="T10" fmla="*/ 35 w 248"/>
                  <a:gd name="T11" fmla="*/ 107 h 288"/>
                  <a:gd name="T12" fmla="*/ 36 w 248"/>
                  <a:gd name="T13" fmla="*/ 112 h 288"/>
                  <a:gd name="T14" fmla="*/ 40 w 248"/>
                  <a:gd name="T15" fmla="*/ 118 h 288"/>
                  <a:gd name="T16" fmla="*/ 43 w 248"/>
                  <a:gd name="T17" fmla="*/ 123 h 288"/>
                  <a:gd name="T18" fmla="*/ 37 w 248"/>
                  <a:gd name="T19" fmla="*/ 128 h 288"/>
                  <a:gd name="T20" fmla="*/ 31 w 248"/>
                  <a:gd name="T21" fmla="*/ 131 h 288"/>
                  <a:gd name="T22" fmla="*/ 26 w 248"/>
                  <a:gd name="T23" fmla="*/ 136 h 288"/>
                  <a:gd name="T24" fmla="*/ 25 w 248"/>
                  <a:gd name="T25" fmla="*/ 144 h 288"/>
                  <a:gd name="T26" fmla="*/ 22 w 248"/>
                  <a:gd name="T27" fmla="*/ 152 h 288"/>
                  <a:gd name="T28" fmla="*/ 15 w 248"/>
                  <a:gd name="T29" fmla="*/ 161 h 288"/>
                  <a:gd name="T30" fmla="*/ 14 w 248"/>
                  <a:gd name="T31" fmla="*/ 165 h 288"/>
                  <a:gd name="T32" fmla="*/ 14 w 248"/>
                  <a:gd name="T33" fmla="*/ 170 h 288"/>
                  <a:gd name="T34" fmla="*/ 12 w 248"/>
                  <a:gd name="T35" fmla="*/ 175 h 288"/>
                  <a:gd name="T36" fmla="*/ 17 w 248"/>
                  <a:gd name="T37" fmla="*/ 178 h 288"/>
                  <a:gd name="T38" fmla="*/ 20 w 248"/>
                  <a:gd name="T39" fmla="*/ 183 h 288"/>
                  <a:gd name="T40" fmla="*/ 17 w 248"/>
                  <a:gd name="T41" fmla="*/ 187 h 288"/>
                  <a:gd name="T42" fmla="*/ 15 w 248"/>
                  <a:gd name="T43" fmla="*/ 190 h 288"/>
                  <a:gd name="T44" fmla="*/ 10 w 248"/>
                  <a:gd name="T45" fmla="*/ 189 h 288"/>
                  <a:gd name="T46" fmla="*/ 6 w 248"/>
                  <a:gd name="T47" fmla="*/ 191 h 288"/>
                  <a:gd name="T48" fmla="*/ 7 w 248"/>
                  <a:gd name="T49" fmla="*/ 191 h 288"/>
                  <a:gd name="T50" fmla="*/ 3 w 248"/>
                  <a:gd name="T51" fmla="*/ 196 h 288"/>
                  <a:gd name="T52" fmla="*/ 7 w 248"/>
                  <a:gd name="T53" fmla="*/ 202 h 288"/>
                  <a:gd name="T54" fmla="*/ 139 w 248"/>
                  <a:gd name="T55" fmla="*/ 277 h 288"/>
                  <a:gd name="T56" fmla="*/ 193 w 248"/>
                  <a:gd name="T57" fmla="*/ 285 h 288"/>
                  <a:gd name="T58" fmla="*/ 215 w 248"/>
                  <a:gd name="T59" fmla="*/ 288 h 288"/>
                  <a:gd name="T60" fmla="*/ 248 w 248"/>
                  <a:gd name="T61" fmla="*/ 27 h 288"/>
                  <a:gd name="T62" fmla="*/ 68 w 248"/>
                  <a:gd name="T63" fmla="*/ 0 h 288"/>
                  <a:gd name="T64" fmla="*/ 66 w 248"/>
                  <a:gd name="T65" fmla="*/ 13 h 288"/>
                  <a:gd name="T66" fmla="*/ 62 w 248"/>
                  <a:gd name="T67" fmla="*/ 36 h 288"/>
                  <a:gd name="T68" fmla="*/ 58 w 248"/>
                  <a:gd name="T69" fmla="*/ 41 h 288"/>
                  <a:gd name="T70" fmla="*/ 54 w 248"/>
                  <a:gd name="T71" fmla="*/ 43 h 288"/>
                  <a:gd name="T72" fmla="*/ 51 w 248"/>
                  <a:gd name="T73" fmla="*/ 40 h 288"/>
                  <a:gd name="T74" fmla="*/ 47 w 248"/>
                  <a:gd name="T75" fmla="*/ 37 h 288"/>
                  <a:gd name="T76" fmla="*/ 43 w 248"/>
                  <a:gd name="T77" fmla="*/ 35 h 288"/>
                  <a:gd name="T78" fmla="*/ 37 w 248"/>
                  <a:gd name="T79" fmla="*/ 38 h 288"/>
                  <a:gd name="T80" fmla="*/ 35 w 248"/>
                  <a:gd name="T81" fmla="*/ 44 h 288"/>
                  <a:gd name="T82" fmla="*/ 37 w 248"/>
                  <a:gd name="T83" fmla="*/ 47 h 288"/>
                  <a:gd name="T84" fmla="*/ 34 w 248"/>
                  <a:gd name="T85" fmla="*/ 52 h 288"/>
                  <a:gd name="T86" fmla="*/ 36 w 248"/>
                  <a:gd name="T87" fmla="*/ 59 h 288"/>
                  <a:gd name="T88" fmla="*/ 34 w 248"/>
                  <a:gd name="T89" fmla="*/ 62 h 288"/>
                  <a:gd name="T90" fmla="*/ 34 w 248"/>
                  <a:gd name="T91" fmla="*/ 67 h 288"/>
                  <a:gd name="T92" fmla="*/ 34 w 248"/>
                  <a:gd name="T93" fmla="*/ 77 h 288"/>
                  <a:gd name="T94" fmla="*/ 32 w 248"/>
                  <a:gd name="T95" fmla="*/ 81 h 288"/>
                  <a:gd name="T96" fmla="*/ 30 w 248"/>
                  <a:gd name="T97" fmla="*/ 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288">
                    <a:moveTo>
                      <a:pt x="30" y="87"/>
                    </a:moveTo>
                    <a:cubicBezTo>
                      <a:pt x="30" y="87"/>
                      <a:pt x="30" y="87"/>
                      <a:pt x="30" y="87"/>
                    </a:cubicBezTo>
                    <a:cubicBezTo>
                      <a:pt x="30" y="88"/>
                      <a:pt x="30" y="92"/>
                      <a:pt x="30" y="94"/>
                    </a:cubicBezTo>
                    <a:cubicBezTo>
                      <a:pt x="30" y="96"/>
                      <a:pt x="31" y="96"/>
                      <a:pt x="32" y="97"/>
                    </a:cubicBezTo>
                    <a:cubicBezTo>
                      <a:pt x="33" y="99"/>
                      <a:pt x="34" y="101"/>
                      <a:pt x="34" y="103"/>
                    </a:cubicBezTo>
                    <a:cubicBezTo>
                      <a:pt x="34" y="105"/>
                      <a:pt x="34" y="106"/>
                      <a:pt x="35" y="107"/>
                    </a:cubicBezTo>
                    <a:cubicBezTo>
                      <a:pt x="36" y="109"/>
                      <a:pt x="36" y="110"/>
                      <a:pt x="36" y="112"/>
                    </a:cubicBezTo>
                    <a:cubicBezTo>
                      <a:pt x="36" y="113"/>
                      <a:pt x="38" y="115"/>
                      <a:pt x="40" y="118"/>
                    </a:cubicBezTo>
                    <a:cubicBezTo>
                      <a:pt x="41" y="120"/>
                      <a:pt x="44" y="122"/>
                      <a:pt x="43" y="123"/>
                    </a:cubicBezTo>
                    <a:cubicBezTo>
                      <a:pt x="41" y="124"/>
                      <a:pt x="38" y="127"/>
                      <a:pt x="37" y="128"/>
                    </a:cubicBezTo>
                    <a:cubicBezTo>
                      <a:pt x="36" y="129"/>
                      <a:pt x="32" y="130"/>
                      <a:pt x="31" y="131"/>
                    </a:cubicBezTo>
                    <a:cubicBezTo>
                      <a:pt x="30" y="132"/>
                      <a:pt x="27" y="135"/>
                      <a:pt x="26" y="136"/>
                    </a:cubicBezTo>
                    <a:cubicBezTo>
                      <a:pt x="26" y="137"/>
                      <a:pt x="25" y="142"/>
                      <a:pt x="25" y="144"/>
                    </a:cubicBezTo>
                    <a:cubicBezTo>
                      <a:pt x="25" y="145"/>
                      <a:pt x="23" y="150"/>
                      <a:pt x="22" y="152"/>
                    </a:cubicBezTo>
                    <a:cubicBezTo>
                      <a:pt x="21" y="154"/>
                      <a:pt x="18" y="158"/>
                      <a:pt x="15" y="161"/>
                    </a:cubicBezTo>
                    <a:cubicBezTo>
                      <a:pt x="11" y="163"/>
                      <a:pt x="13" y="163"/>
                      <a:pt x="14" y="165"/>
                    </a:cubicBezTo>
                    <a:cubicBezTo>
                      <a:pt x="15" y="166"/>
                      <a:pt x="14" y="169"/>
                      <a:pt x="14" y="170"/>
                    </a:cubicBezTo>
                    <a:cubicBezTo>
                      <a:pt x="14" y="171"/>
                      <a:pt x="11" y="172"/>
                      <a:pt x="12" y="175"/>
                    </a:cubicBezTo>
                    <a:cubicBezTo>
                      <a:pt x="12" y="177"/>
                      <a:pt x="16" y="178"/>
                      <a:pt x="17" y="178"/>
                    </a:cubicBezTo>
                    <a:cubicBezTo>
                      <a:pt x="18" y="178"/>
                      <a:pt x="20" y="182"/>
                      <a:pt x="20" y="183"/>
                    </a:cubicBezTo>
                    <a:cubicBezTo>
                      <a:pt x="20" y="185"/>
                      <a:pt x="18" y="186"/>
                      <a:pt x="17" y="187"/>
                    </a:cubicBezTo>
                    <a:cubicBezTo>
                      <a:pt x="17" y="188"/>
                      <a:pt x="15" y="189"/>
                      <a:pt x="15" y="190"/>
                    </a:cubicBezTo>
                    <a:cubicBezTo>
                      <a:pt x="14" y="192"/>
                      <a:pt x="12" y="190"/>
                      <a:pt x="10" y="189"/>
                    </a:cubicBezTo>
                    <a:cubicBezTo>
                      <a:pt x="9" y="189"/>
                      <a:pt x="7" y="190"/>
                      <a:pt x="6" y="191"/>
                    </a:cubicBezTo>
                    <a:cubicBezTo>
                      <a:pt x="7" y="191"/>
                      <a:pt x="7" y="191"/>
                      <a:pt x="7" y="191"/>
                    </a:cubicBezTo>
                    <a:cubicBezTo>
                      <a:pt x="7" y="193"/>
                      <a:pt x="4" y="194"/>
                      <a:pt x="3" y="196"/>
                    </a:cubicBezTo>
                    <a:cubicBezTo>
                      <a:pt x="3" y="198"/>
                      <a:pt x="0" y="199"/>
                      <a:pt x="7" y="202"/>
                    </a:cubicBezTo>
                    <a:cubicBezTo>
                      <a:pt x="13" y="205"/>
                      <a:pt x="139" y="277"/>
                      <a:pt x="139" y="277"/>
                    </a:cubicBezTo>
                    <a:cubicBezTo>
                      <a:pt x="150" y="279"/>
                      <a:pt x="178" y="283"/>
                      <a:pt x="193" y="285"/>
                    </a:cubicBezTo>
                    <a:cubicBezTo>
                      <a:pt x="199" y="286"/>
                      <a:pt x="207" y="287"/>
                      <a:pt x="215" y="288"/>
                    </a:cubicBezTo>
                    <a:cubicBezTo>
                      <a:pt x="248" y="27"/>
                      <a:pt x="248" y="27"/>
                      <a:pt x="248" y="27"/>
                    </a:cubicBezTo>
                    <a:cubicBezTo>
                      <a:pt x="149" y="15"/>
                      <a:pt x="83" y="3"/>
                      <a:pt x="68" y="0"/>
                    </a:cubicBezTo>
                    <a:cubicBezTo>
                      <a:pt x="68" y="4"/>
                      <a:pt x="67" y="8"/>
                      <a:pt x="66" y="13"/>
                    </a:cubicBezTo>
                    <a:cubicBezTo>
                      <a:pt x="65" y="19"/>
                      <a:pt x="62" y="34"/>
                      <a:pt x="62" y="36"/>
                    </a:cubicBezTo>
                    <a:cubicBezTo>
                      <a:pt x="62" y="38"/>
                      <a:pt x="59" y="41"/>
                      <a:pt x="58" y="41"/>
                    </a:cubicBezTo>
                    <a:cubicBezTo>
                      <a:pt x="57" y="42"/>
                      <a:pt x="55" y="44"/>
                      <a:pt x="54" y="43"/>
                    </a:cubicBezTo>
                    <a:cubicBezTo>
                      <a:pt x="53" y="43"/>
                      <a:pt x="52" y="41"/>
                      <a:pt x="51" y="40"/>
                    </a:cubicBezTo>
                    <a:cubicBezTo>
                      <a:pt x="51" y="39"/>
                      <a:pt x="48" y="37"/>
                      <a:pt x="47" y="37"/>
                    </a:cubicBezTo>
                    <a:cubicBezTo>
                      <a:pt x="46" y="37"/>
                      <a:pt x="44" y="35"/>
                      <a:pt x="43" y="35"/>
                    </a:cubicBezTo>
                    <a:cubicBezTo>
                      <a:pt x="42" y="35"/>
                      <a:pt x="39" y="36"/>
                      <a:pt x="37" y="38"/>
                    </a:cubicBezTo>
                    <a:cubicBezTo>
                      <a:pt x="35" y="41"/>
                      <a:pt x="35" y="42"/>
                      <a:pt x="35" y="44"/>
                    </a:cubicBezTo>
                    <a:cubicBezTo>
                      <a:pt x="35" y="45"/>
                      <a:pt x="37" y="46"/>
                      <a:pt x="37" y="47"/>
                    </a:cubicBezTo>
                    <a:cubicBezTo>
                      <a:pt x="37" y="49"/>
                      <a:pt x="35" y="50"/>
                      <a:pt x="34" y="52"/>
                    </a:cubicBezTo>
                    <a:cubicBezTo>
                      <a:pt x="34" y="55"/>
                      <a:pt x="36" y="57"/>
                      <a:pt x="36" y="59"/>
                    </a:cubicBezTo>
                    <a:cubicBezTo>
                      <a:pt x="37" y="61"/>
                      <a:pt x="35" y="61"/>
                      <a:pt x="34" y="62"/>
                    </a:cubicBezTo>
                    <a:cubicBezTo>
                      <a:pt x="34" y="63"/>
                      <a:pt x="33" y="66"/>
                      <a:pt x="34" y="67"/>
                    </a:cubicBezTo>
                    <a:cubicBezTo>
                      <a:pt x="35" y="69"/>
                      <a:pt x="34" y="74"/>
                      <a:pt x="34" y="77"/>
                    </a:cubicBezTo>
                    <a:cubicBezTo>
                      <a:pt x="34" y="79"/>
                      <a:pt x="33" y="80"/>
                      <a:pt x="32" y="81"/>
                    </a:cubicBezTo>
                    <a:cubicBezTo>
                      <a:pt x="31" y="82"/>
                      <a:pt x="31" y="85"/>
                      <a:pt x="30" y="87"/>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74" name="Freeform 184">
                <a:extLst>
                  <a:ext uri="{FF2B5EF4-FFF2-40B4-BE49-F238E27FC236}">
                    <a16:creationId xmlns:a16="http://schemas.microsoft.com/office/drawing/2014/main" id="{872A178A-2D7F-40B2-BEEC-2F024DB328E0}"/>
                  </a:ext>
                </a:extLst>
              </p:cNvPr>
              <p:cNvSpPr>
                <a:spLocks/>
              </p:cNvSpPr>
              <p:nvPr/>
            </p:nvSpPr>
            <p:spPr bwMode="auto">
              <a:xfrm>
                <a:off x="9592779" y="3918590"/>
                <a:ext cx="345364" cy="560595"/>
              </a:xfrm>
              <a:custGeom>
                <a:avLst/>
                <a:gdLst>
                  <a:gd name="T0" fmla="*/ 49 w 141"/>
                  <a:gd name="T1" fmla="*/ 214 h 227"/>
                  <a:gd name="T2" fmla="*/ 47 w 141"/>
                  <a:gd name="T3" fmla="*/ 210 h 227"/>
                  <a:gd name="T4" fmla="*/ 46 w 141"/>
                  <a:gd name="T5" fmla="*/ 205 h 227"/>
                  <a:gd name="T6" fmla="*/ 39 w 141"/>
                  <a:gd name="T7" fmla="*/ 196 h 227"/>
                  <a:gd name="T8" fmla="*/ 51 w 141"/>
                  <a:gd name="T9" fmla="*/ 190 h 227"/>
                  <a:gd name="T10" fmla="*/ 141 w 141"/>
                  <a:gd name="T11" fmla="*/ 181 h 227"/>
                  <a:gd name="T12" fmla="*/ 140 w 141"/>
                  <a:gd name="T13" fmla="*/ 178 h 227"/>
                  <a:gd name="T14" fmla="*/ 136 w 141"/>
                  <a:gd name="T15" fmla="*/ 172 h 227"/>
                  <a:gd name="T16" fmla="*/ 136 w 141"/>
                  <a:gd name="T17" fmla="*/ 159 h 227"/>
                  <a:gd name="T18" fmla="*/ 134 w 141"/>
                  <a:gd name="T19" fmla="*/ 151 h 227"/>
                  <a:gd name="T20" fmla="*/ 131 w 141"/>
                  <a:gd name="T21" fmla="*/ 144 h 227"/>
                  <a:gd name="T22" fmla="*/ 132 w 141"/>
                  <a:gd name="T23" fmla="*/ 138 h 227"/>
                  <a:gd name="T24" fmla="*/ 132 w 141"/>
                  <a:gd name="T25" fmla="*/ 130 h 227"/>
                  <a:gd name="T26" fmla="*/ 136 w 141"/>
                  <a:gd name="T27" fmla="*/ 124 h 227"/>
                  <a:gd name="T28" fmla="*/ 133 w 141"/>
                  <a:gd name="T29" fmla="*/ 120 h 227"/>
                  <a:gd name="T30" fmla="*/ 134 w 141"/>
                  <a:gd name="T31" fmla="*/ 113 h 227"/>
                  <a:gd name="T32" fmla="*/ 129 w 141"/>
                  <a:gd name="T33" fmla="*/ 109 h 227"/>
                  <a:gd name="T34" fmla="*/ 126 w 141"/>
                  <a:gd name="T35" fmla="*/ 102 h 227"/>
                  <a:gd name="T36" fmla="*/ 122 w 141"/>
                  <a:gd name="T37" fmla="*/ 91 h 227"/>
                  <a:gd name="T38" fmla="*/ 110 w 141"/>
                  <a:gd name="T39" fmla="*/ 49 h 227"/>
                  <a:gd name="T40" fmla="*/ 93 w 141"/>
                  <a:gd name="T41" fmla="*/ 0 h 227"/>
                  <a:gd name="T42" fmla="*/ 80 w 141"/>
                  <a:gd name="T43" fmla="*/ 2 h 227"/>
                  <a:gd name="T44" fmla="*/ 0 w 141"/>
                  <a:gd name="T45" fmla="*/ 10 h 227"/>
                  <a:gd name="T46" fmla="*/ 4 w 141"/>
                  <a:gd name="T47" fmla="*/ 16 h 227"/>
                  <a:gd name="T48" fmla="*/ 2 w 141"/>
                  <a:gd name="T49" fmla="*/ 95 h 227"/>
                  <a:gd name="T50" fmla="*/ 2 w 141"/>
                  <a:gd name="T51" fmla="*/ 160 h 227"/>
                  <a:gd name="T52" fmla="*/ 11 w 141"/>
                  <a:gd name="T53" fmla="*/ 224 h 227"/>
                  <a:gd name="T54" fmla="*/ 18 w 141"/>
                  <a:gd name="T55" fmla="*/ 224 h 227"/>
                  <a:gd name="T56" fmla="*/ 22 w 141"/>
                  <a:gd name="T57" fmla="*/ 224 h 227"/>
                  <a:gd name="T58" fmla="*/ 22 w 141"/>
                  <a:gd name="T59" fmla="*/ 217 h 227"/>
                  <a:gd name="T60" fmla="*/ 22 w 141"/>
                  <a:gd name="T61" fmla="*/ 208 h 227"/>
                  <a:gd name="T62" fmla="*/ 26 w 141"/>
                  <a:gd name="T63" fmla="*/ 208 h 227"/>
                  <a:gd name="T64" fmla="*/ 29 w 141"/>
                  <a:gd name="T65" fmla="*/ 214 h 227"/>
                  <a:gd name="T66" fmla="*/ 28 w 141"/>
                  <a:gd name="T67" fmla="*/ 218 h 227"/>
                  <a:gd name="T68" fmla="*/ 32 w 141"/>
                  <a:gd name="T69" fmla="*/ 222 h 227"/>
                  <a:gd name="T70" fmla="*/ 34 w 141"/>
                  <a:gd name="T71" fmla="*/ 225 h 227"/>
                  <a:gd name="T72" fmla="*/ 32 w 141"/>
                  <a:gd name="T73" fmla="*/ 227 h 227"/>
                  <a:gd name="T74" fmla="*/ 37 w 141"/>
                  <a:gd name="T75" fmla="*/ 227 h 227"/>
                  <a:gd name="T76" fmla="*/ 42 w 141"/>
                  <a:gd name="T77" fmla="*/ 226 h 227"/>
                  <a:gd name="T78" fmla="*/ 42 w 141"/>
                  <a:gd name="T79" fmla="*/ 223 h 227"/>
                  <a:gd name="T80" fmla="*/ 46 w 141"/>
                  <a:gd name="T81" fmla="*/ 222 h 227"/>
                  <a:gd name="T82" fmla="*/ 48 w 141"/>
                  <a:gd name="T83" fmla="*/ 218 h 227"/>
                  <a:gd name="T84" fmla="*/ 49 w 141"/>
                  <a:gd name="T85" fmla="*/ 216 h 227"/>
                  <a:gd name="T86" fmla="*/ 49 w 141"/>
                  <a:gd name="T87" fmla="*/ 21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1" h="227">
                    <a:moveTo>
                      <a:pt x="49" y="214"/>
                    </a:moveTo>
                    <a:cubicBezTo>
                      <a:pt x="47" y="212"/>
                      <a:pt x="46" y="212"/>
                      <a:pt x="47" y="210"/>
                    </a:cubicBezTo>
                    <a:cubicBezTo>
                      <a:pt x="48" y="208"/>
                      <a:pt x="48" y="207"/>
                      <a:pt x="46" y="205"/>
                    </a:cubicBezTo>
                    <a:cubicBezTo>
                      <a:pt x="43" y="204"/>
                      <a:pt x="39" y="199"/>
                      <a:pt x="39" y="196"/>
                    </a:cubicBezTo>
                    <a:cubicBezTo>
                      <a:pt x="39" y="194"/>
                      <a:pt x="39" y="192"/>
                      <a:pt x="51" y="190"/>
                    </a:cubicBezTo>
                    <a:cubicBezTo>
                      <a:pt x="61" y="189"/>
                      <a:pt x="125" y="183"/>
                      <a:pt x="141" y="181"/>
                    </a:cubicBezTo>
                    <a:cubicBezTo>
                      <a:pt x="140" y="180"/>
                      <a:pt x="140" y="179"/>
                      <a:pt x="140" y="178"/>
                    </a:cubicBezTo>
                    <a:cubicBezTo>
                      <a:pt x="139" y="176"/>
                      <a:pt x="136" y="174"/>
                      <a:pt x="136" y="172"/>
                    </a:cubicBezTo>
                    <a:cubicBezTo>
                      <a:pt x="136" y="170"/>
                      <a:pt x="135" y="163"/>
                      <a:pt x="136" y="159"/>
                    </a:cubicBezTo>
                    <a:cubicBezTo>
                      <a:pt x="136" y="155"/>
                      <a:pt x="134" y="152"/>
                      <a:pt x="134" y="151"/>
                    </a:cubicBezTo>
                    <a:cubicBezTo>
                      <a:pt x="133" y="150"/>
                      <a:pt x="131" y="146"/>
                      <a:pt x="131" y="144"/>
                    </a:cubicBezTo>
                    <a:cubicBezTo>
                      <a:pt x="131" y="142"/>
                      <a:pt x="131" y="139"/>
                      <a:pt x="132" y="138"/>
                    </a:cubicBezTo>
                    <a:cubicBezTo>
                      <a:pt x="132" y="136"/>
                      <a:pt x="132" y="132"/>
                      <a:pt x="132" y="130"/>
                    </a:cubicBezTo>
                    <a:cubicBezTo>
                      <a:pt x="132" y="128"/>
                      <a:pt x="136" y="126"/>
                      <a:pt x="136" y="124"/>
                    </a:cubicBezTo>
                    <a:cubicBezTo>
                      <a:pt x="137" y="123"/>
                      <a:pt x="133" y="120"/>
                      <a:pt x="133" y="120"/>
                    </a:cubicBezTo>
                    <a:cubicBezTo>
                      <a:pt x="133" y="120"/>
                      <a:pt x="134" y="115"/>
                      <a:pt x="134" y="113"/>
                    </a:cubicBezTo>
                    <a:cubicBezTo>
                      <a:pt x="135" y="112"/>
                      <a:pt x="130" y="111"/>
                      <a:pt x="129" y="109"/>
                    </a:cubicBezTo>
                    <a:cubicBezTo>
                      <a:pt x="129" y="107"/>
                      <a:pt x="127" y="104"/>
                      <a:pt x="126" y="102"/>
                    </a:cubicBezTo>
                    <a:cubicBezTo>
                      <a:pt x="125" y="100"/>
                      <a:pt x="122" y="93"/>
                      <a:pt x="122" y="91"/>
                    </a:cubicBezTo>
                    <a:cubicBezTo>
                      <a:pt x="122" y="89"/>
                      <a:pt x="116" y="70"/>
                      <a:pt x="110" y="49"/>
                    </a:cubicBezTo>
                    <a:cubicBezTo>
                      <a:pt x="105" y="32"/>
                      <a:pt x="97" y="9"/>
                      <a:pt x="93" y="0"/>
                    </a:cubicBezTo>
                    <a:cubicBezTo>
                      <a:pt x="89" y="1"/>
                      <a:pt x="85" y="1"/>
                      <a:pt x="80" y="2"/>
                    </a:cubicBezTo>
                    <a:cubicBezTo>
                      <a:pt x="51" y="5"/>
                      <a:pt x="24" y="8"/>
                      <a:pt x="0" y="10"/>
                    </a:cubicBezTo>
                    <a:cubicBezTo>
                      <a:pt x="2" y="12"/>
                      <a:pt x="4" y="15"/>
                      <a:pt x="4" y="16"/>
                    </a:cubicBezTo>
                    <a:cubicBezTo>
                      <a:pt x="5" y="18"/>
                      <a:pt x="2" y="85"/>
                      <a:pt x="2" y="95"/>
                    </a:cubicBezTo>
                    <a:cubicBezTo>
                      <a:pt x="1" y="105"/>
                      <a:pt x="2" y="156"/>
                      <a:pt x="2" y="160"/>
                    </a:cubicBezTo>
                    <a:cubicBezTo>
                      <a:pt x="2" y="164"/>
                      <a:pt x="9" y="209"/>
                      <a:pt x="11" y="224"/>
                    </a:cubicBezTo>
                    <a:cubicBezTo>
                      <a:pt x="13" y="224"/>
                      <a:pt x="18" y="224"/>
                      <a:pt x="18" y="224"/>
                    </a:cubicBezTo>
                    <a:cubicBezTo>
                      <a:pt x="22" y="224"/>
                      <a:pt x="22" y="224"/>
                      <a:pt x="22" y="224"/>
                    </a:cubicBezTo>
                    <a:cubicBezTo>
                      <a:pt x="22" y="217"/>
                      <a:pt x="22" y="217"/>
                      <a:pt x="22" y="217"/>
                    </a:cubicBezTo>
                    <a:cubicBezTo>
                      <a:pt x="22" y="217"/>
                      <a:pt x="22" y="210"/>
                      <a:pt x="22" y="208"/>
                    </a:cubicBezTo>
                    <a:cubicBezTo>
                      <a:pt x="23" y="207"/>
                      <a:pt x="25" y="208"/>
                      <a:pt x="26" y="208"/>
                    </a:cubicBezTo>
                    <a:cubicBezTo>
                      <a:pt x="27" y="209"/>
                      <a:pt x="29" y="212"/>
                      <a:pt x="29" y="214"/>
                    </a:cubicBezTo>
                    <a:cubicBezTo>
                      <a:pt x="29" y="215"/>
                      <a:pt x="28" y="216"/>
                      <a:pt x="28" y="218"/>
                    </a:cubicBezTo>
                    <a:cubicBezTo>
                      <a:pt x="28" y="220"/>
                      <a:pt x="31" y="221"/>
                      <a:pt x="32" y="222"/>
                    </a:cubicBezTo>
                    <a:cubicBezTo>
                      <a:pt x="33" y="223"/>
                      <a:pt x="35" y="224"/>
                      <a:pt x="34" y="225"/>
                    </a:cubicBezTo>
                    <a:cubicBezTo>
                      <a:pt x="34" y="226"/>
                      <a:pt x="31" y="227"/>
                      <a:pt x="32" y="227"/>
                    </a:cubicBezTo>
                    <a:cubicBezTo>
                      <a:pt x="33" y="227"/>
                      <a:pt x="37" y="227"/>
                      <a:pt x="37" y="227"/>
                    </a:cubicBezTo>
                    <a:cubicBezTo>
                      <a:pt x="37" y="227"/>
                      <a:pt x="42" y="227"/>
                      <a:pt x="42" y="226"/>
                    </a:cubicBezTo>
                    <a:cubicBezTo>
                      <a:pt x="43" y="224"/>
                      <a:pt x="42" y="223"/>
                      <a:pt x="42" y="223"/>
                    </a:cubicBezTo>
                    <a:cubicBezTo>
                      <a:pt x="42" y="223"/>
                      <a:pt x="45" y="223"/>
                      <a:pt x="46" y="222"/>
                    </a:cubicBezTo>
                    <a:cubicBezTo>
                      <a:pt x="47" y="221"/>
                      <a:pt x="48" y="219"/>
                      <a:pt x="48" y="218"/>
                    </a:cubicBezTo>
                    <a:cubicBezTo>
                      <a:pt x="48" y="217"/>
                      <a:pt x="49" y="217"/>
                      <a:pt x="49" y="216"/>
                    </a:cubicBezTo>
                    <a:cubicBezTo>
                      <a:pt x="49" y="215"/>
                      <a:pt x="49" y="214"/>
                      <a:pt x="49" y="214"/>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sp>
            <p:nvSpPr>
              <p:cNvPr id="475" name="Freeform 185">
                <a:extLst>
                  <a:ext uri="{FF2B5EF4-FFF2-40B4-BE49-F238E27FC236}">
                    <a16:creationId xmlns:a16="http://schemas.microsoft.com/office/drawing/2014/main" id="{A0B26E8E-C950-4CCD-AE2E-3D211C148821}"/>
                  </a:ext>
                </a:extLst>
              </p:cNvPr>
              <p:cNvSpPr>
                <a:spLocks/>
              </p:cNvSpPr>
              <p:nvPr/>
            </p:nvSpPr>
            <p:spPr bwMode="auto">
              <a:xfrm>
                <a:off x="9631372" y="4476385"/>
                <a:ext cx="21907" cy="7732"/>
              </a:xfrm>
              <a:custGeom>
                <a:avLst/>
                <a:gdLst>
                  <a:gd name="T0" fmla="*/ 1 w 9"/>
                  <a:gd name="T1" fmla="*/ 3 h 3"/>
                  <a:gd name="T2" fmla="*/ 3 w 9"/>
                  <a:gd name="T3" fmla="*/ 1 h 3"/>
                  <a:gd name="T4" fmla="*/ 6 w 9"/>
                  <a:gd name="T5" fmla="*/ 0 h 3"/>
                  <a:gd name="T6" fmla="*/ 6 w 9"/>
                  <a:gd name="T7" fmla="*/ 2 h 3"/>
                  <a:gd name="T8" fmla="*/ 1 w 9"/>
                  <a:gd name="T9" fmla="*/ 3 h 3"/>
                </a:gdLst>
                <a:ahLst/>
                <a:cxnLst>
                  <a:cxn ang="0">
                    <a:pos x="T0" y="T1"/>
                  </a:cxn>
                  <a:cxn ang="0">
                    <a:pos x="T2" y="T3"/>
                  </a:cxn>
                  <a:cxn ang="0">
                    <a:pos x="T4" y="T5"/>
                  </a:cxn>
                  <a:cxn ang="0">
                    <a:pos x="T6" y="T7"/>
                  </a:cxn>
                  <a:cxn ang="0">
                    <a:pos x="T8" y="T9"/>
                  </a:cxn>
                </a:cxnLst>
                <a:rect l="0" t="0" r="r" b="b"/>
                <a:pathLst>
                  <a:path w="9" h="3">
                    <a:moveTo>
                      <a:pt x="1" y="3"/>
                    </a:moveTo>
                    <a:cubicBezTo>
                      <a:pt x="0" y="2"/>
                      <a:pt x="2" y="1"/>
                      <a:pt x="3" y="1"/>
                    </a:cubicBezTo>
                    <a:cubicBezTo>
                      <a:pt x="5" y="1"/>
                      <a:pt x="6" y="0"/>
                      <a:pt x="6" y="0"/>
                    </a:cubicBezTo>
                    <a:cubicBezTo>
                      <a:pt x="7" y="0"/>
                      <a:pt x="9" y="2"/>
                      <a:pt x="6" y="2"/>
                    </a:cubicBezTo>
                    <a:cubicBezTo>
                      <a:pt x="3" y="3"/>
                      <a:pt x="1" y="3"/>
                      <a:pt x="1" y="3"/>
                    </a:cubicBezTo>
                    <a:close/>
                  </a:path>
                </a:pathLst>
              </a:custGeom>
              <a:grpFill/>
              <a:ln w="6350" cap="rnd">
                <a:solidFill>
                  <a:srgbClr val="737373">
                    <a:lumMod val="60000"/>
                    <a:lumOff val="40000"/>
                  </a:srgbClr>
                </a:solidFill>
                <a:prstDash val="solid"/>
                <a:round/>
                <a:headEnd/>
                <a:tailEnd/>
              </a:ln>
            </p:spPr>
            <p:txBody>
              <a:bodyPr vert="horz" wrap="square" lIns="89569" tIns="44784" rIns="89569" bIns="44784" numCol="1" anchor="t" anchorCtr="0" compatLnSpc="1">
                <a:prstTxWarp prst="textNoShape">
                  <a:avLst/>
                </a:prstTxWarp>
              </a:bodyPr>
              <a:lstStyle/>
              <a:p>
                <a:pPr defTabSz="913391">
                  <a:defRPr/>
                </a:pPr>
                <a:endParaRPr lang="en-US" sz="1764" kern="0">
                  <a:solidFill>
                    <a:srgbClr val="FFFFFF"/>
                  </a:solidFill>
                  <a:latin typeface="Segoe UI Semilight"/>
                </a:endParaRPr>
              </a:p>
            </p:txBody>
          </p:sp>
        </p:grpSp>
        <p:sp>
          <p:nvSpPr>
            <p:cNvPr id="378" name="Oval 377">
              <a:extLst>
                <a:ext uri="{FF2B5EF4-FFF2-40B4-BE49-F238E27FC236}">
                  <a16:creationId xmlns:a16="http://schemas.microsoft.com/office/drawing/2014/main" id="{1528B120-087F-4D4C-844A-C11D771F45F4}"/>
                </a:ext>
              </a:extLst>
            </p:cNvPr>
            <p:cNvSpPr/>
            <p:nvPr/>
          </p:nvSpPr>
          <p:spPr bwMode="auto">
            <a:xfrm>
              <a:off x="6221306" y="2677134"/>
              <a:ext cx="706514" cy="720637"/>
            </a:xfrm>
            <a:prstGeom prst="ellipse">
              <a:avLst/>
            </a:prstGeom>
            <a:solidFill>
              <a:schemeClr val="tx2">
                <a:alpha val="74000"/>
              </a:schemeClr>
            </a:solidFill>
            <a:ln w="3397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algn="ctr" defTabSz="913126" fontAlgn="base">
                <a:spcBef>
                  <a:spcPct val="0"/>
                </a:spcBef>
                <a:spcAft>
                  <a:spcPct val="0"/>
                </a:spcAft>
                <a:defRPr/>
              </a:pPr>
              <a:endParaRPr lang="en-US" sz="2352" kern="0" err="1">
                <a:solidFill>
                  <a:srgbClr val="FFFFFF"/>
                </a:solidFill>
                <a:latin typeface="Segoe UI Semilight"/>
                <a:ea typeface="Segoe UI" pitchFamily="34" charset="0"/>
                <a:cs typeface="Segoe UI" pitchFamily="34" charset="0"/>
              </a:endParaRPr>
            </a:p>
          </p:txBody>
        </p:sp>
        <p:sp>
          <p:nvSpPr>
            <p:cNvPr id="380" name="Oval 379">
              <a:extLst>
                <a:ext uri="{FF2B5EF4-FFF2-40B4-BE49-F238E27FC236}">
                  <a16:creationId xmlns:a16="http://schemas.microsoft.com/office/drawing/2014/main" id="{815858EF-0A24-433E-9249-77C390C83F2B}"/>
                </a:ext>
              </a:extLst>
            </p:cNvPr>
            <p:cNvSpPr/>
            <p:nvPr/>
          </p:nvSpPr>
          <p:spPr bwMode="auto">
            <a:xfrm>
              <a:off x="4301287" y="2271391"/>
              <a:ext cx="706514" cy="720637"/>
            </a:xfrm>
            <a:prstGeom prst="ellipse">
              <a:avLst/>
            </a:prstGeom>
            <a:solidFill>
              <a:schemeClr val="tx2">
                <a:alpha val="74000"/>
              </a:schemeClr>
            </a:solidFill>
            <a:ln w="3397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algn="ctr" defTabSz="913126" fontAlgn="base">
                <a:spcBef>
                  <a:spcPct val="0"/>
                </a:spcBef>
                <a:spcAft>
                  <a:spcPct val="0"/>
                </a:spcAft>
                <a:defRPr/>
              </a:pPr>
              <a:endParaRPr lang="en-US" sz="2352" kern="0" err="1">
                <a:solidFill>
                  <a:srgbClr val="FFFFFF"/>
                </a:solidFill>
                <a:latin typeface="Segoe UI Semilight"/>
                <a:ea typeface="Segoe UI" pitchFamily="34" charset="0"/>
                <a:cs typeface="Segoe UI" pitchFamily="34" charset="0"/>
              </a:endParaRPr>
            </a:p>
          </p:txBody>
        </p:sp>
        <p:sp>
          <p:nvSpPr>
            <p:cNvPr id="381" name="Oval 380">
              <a:extLst>
                <a:ext uri="{FF2B5EF4-FFF2-40B4-BE49-F238E27FC236}">
                  <a16:creationId xmlns:a16="http://schemas.microsoft.com/office/drawing/2014/main" id="{67FA88AB-B59E-49CD-85BA-18AE958D7921}"/>
                </a:ext>
              </a:extLst>
            </p:cNvPr>
            <p:cNvSpPr/>
            <p:nvPr/>
          </p:nvSpPr>
          <p:spPr bwMode="auto">
            <a:xfrm>
              <a:off x="3269576" y="4051513"/>
              <a:ext cx="706514" cy="720637"/>
            </a:xfrm>
            <a:prstGeom prst="ellipse">
              <a:avLst/>
            </a:prstGeom>
            <a:solidFill>
              <a:schemeClr val="tx2">
                <a:alpha val="74000"/>
              </a:schemeClr>
            </a:solidFill>
            <a:ln w="3397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algn="ctr" defTabSz="913126" fontAlgn="base">
                <a:spcBef>
                  <a:spcPct val="0"/>
                </a:spcBef>
                <a:spcAft>
                  <a:spcPct val="0"/>
                </a:spcAft>
                <a:defRPr/>
              </a:pPr>
              <a:endParaRPr lang="en-US" sz="2352" kern="0" err="1">
                <a:solidFill>
                  <a:srgbClr val="FFFFFF"/>
                </a:solidFill>
                <a:latin typeface="Segoe UI Semilight"/>
                <a:ea typeface="Segoe UI" pitchFamily="34" charset="0"/>
                <a:cs typeface="Segoe UI" pitchFamily="34" charset="0"/>
              </a:endParaRPr>
            </a:p>
          </p:txBody>
        </p:sp>
        <p:sp>
          <p:nvSpPr>
            <p:cNvPr id="382" name="Oval 381">
              <a:extLst>
                <a:ext uri="{FF2B5EF4-FFF2-40B4-BE49-F238E27FC236}">
                  <a16:creationId xmlns:a16="http://schemas.microsoft.com/office/drawing/2014/main" id="{E59AF287-FBC5-4DCB-BF24-1CC01D129877}"/>
                </a:ext>
              </a:extLst>
            </p:cNvPr>
            <p:cNvSpPr/>
            <p:nvPr/>
          </p:nvSpPr>
          <p:spPr bwMode="auto">
            <a:xfrm>
              <a:off x="6737703" y="2267887"/>
              <a:ext cx="218638" cy="223008"/>
            </a:xfrm>
            <a:prstGeom prst="ellipse">
              <a:avLst/>
            </a:prstGeom>
            <a:solidFill>
              <a:srgbClr val="FFFFFF"/>
            </a:solidFill>
            <a:ln w="200025" cap="flat" cmpd="sng" algn="ctr">
              <a:solidFill>
                <a:srgbClr val="001E50">
                  <a:alpha val="34000"/>
                </a:srgbClr>
              </a:solidFill>
              <a:prstDash val="solid"/>
              <a:headEnd type="none" w="med" len="med"/>
              <a:tailEnd type="none" w="med" len="med"/>
            </a:ln>
            <a:effectLst/>
          </p:spPr>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algn="ctr" defTabSz="913126" fontAlgn="base">
                <a:spcBef>
                  <a:spcPct val="0"/>
                </a:spcBef>
                <a:spcAft>
                  <a:spcPct val="0"/>
                </a:spcAft>
                <a:defRPr/>
              </a:pPr>
              <a:endParaRPr lang="en-US" sz="2352" kern="0" err="1">
                <a:solidFill>
                  <a:srgbClr val="FFFFFF"/>
                </a:solidFill>
                <a:latin typeface="Segoe UI Semilight"/>
                <a:ea typeface="Segoe UI" pitchFamily="34" charset="0"/>
                <a:cs typeface="Segoe UI" pitchFamily="34" charset="0"/>
              </a:endParaRPr>
            </a:p>
          </p:txBody>
        </p:sp>
        <p:sp>
          <p:nvSpPr>
            <p:cNvPr id="383" name="Oval 382">
              <a:extLst>
                <a:ext uri="{FF2B5EF4-FFF2-40B4-BE49-F238E27FC236}">
                  <a16:creationId xmlns:a16="http://schemas.microsoft.com/office/drawing/2014/main" id="{28476072-4E67-4027-886A-5946F374398B}"/>
                </a:ext>
              </a:extLst>
            </p:cNvPr>
            <p:cNvSpPr/>
            <p:nvPr/>
          </p:nvSpPr>
          <p:spPr bwMode="auto">
            <a:xfrm>
              <a:off x="4983700" y="2725919"/>
              <a:ext cx="218638" cy="223008"/>
            </a:xfrm>
            <a:prstGeom prst="ellipse">
              <a:avLst/>
            </a:prstGeom>
            <a:solidFill>
              <a:srgbClr val="FFFFFF"/>
            </a:solidFill>
            <a:ln w="200025" cap="flat" cmpd="sng" algn="ctr">
              <a:solidFill>
                <a:srgbClr val="001E50">
                  <a:alpha val="34000"/>
                </a:srgbClr>
              </a:solidFill>
              <a:prstDash val="solid"/>
              <a:headEnd type="none" w="med" len="med"/>
              <a:tailEnd type="none" w="med" len="med"/>
            </a:ln>
            <a:effectLst/>
          </p:spPr>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algn="ctr" defTabSz="913126" fontAlgn="base">
                <a:spcBef>
                  <a:spcPct val="0"/>
                </a:spcBef>
                <a:spcAft>
                  <a:spcPct val="0"/>
                </a:spcAft>
                <a:defRPr/>
              </a:pPr>
              <a:endParaRPr lang="en-US" sz="2352" kern="0" err="1">
                <a:solidFill>
                  <a:srgbClr val="FFFFFF"/>
                </a:solidFill>
                <a:latin typeface="Segoe UI Semilight"/>
                <a:ea typeface="Segoe UI" pitchFamily="34" charset="0"/>
                <a:cs typeface="Segoe UI" pitchFamily="34" charset="0"/>
              </a:endParaRPr>
            </a:p>
          </p:txBody>
        </p:sp>
        <p:sp>
          <p:nvSpPr>
            <p:cNvPr id="384" name="Oval 383">
              <a:extLst>
                <a:ext uri="{FF2B5EF4-FFF2-40B4-BE49-F238E27FC236}">
                  <a16:creationId xmlns:a16="http://schemas.microsoft.com/office/drawing/2014/main" id="{721ED33A-2A1D-45CE-A87D-BAD6B09A78F2}"/>
                </a:ext>
              </a:extLst>
            </p:cNvPr>
            <p:cNvSpPr/>
            <p:nvPr/>
          </p:nvSpPr>
          <p:spPr bwMode="auto">
            <a:xfrm>
              <a:off x="546727" y="3095699"/>
              <a:ext cx="218638" cy="223008"/>
            </a:xfrm>
            <a:prstGeom prst="ellipse">
              <a:avLst/>
            </a:prstGeom>
            <a:solidFill>
              <a:srgbClr val="FFFFFF"/>
            </a:solidFill>
            <a:ln w="200025" cap="flat" cmpd="sng" algn="ctr">
              <a:solidFill>
                <a:srgbClr val="001E50">
                  <a:alpha val="34000"/>
                </a:srgbClr>
              </a:solidFill>
              <a:prstDash val="solid"/>
              <a:headEnd type="none" w="med" len="med"/>
              <a:tailEnd type="none" w="med" len="med"/>
            </a:ln>
            <a:effectLst/>
          </p:spPr>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algn="ctr" defTabSz="913126" fontAlgn="base">
                <a:spcBef>
                  <a:spcPct val="0"/>
                </a:spcBef>
                <a:spcAft>
                  <a:spcPct val="0"/>
                </a:spcAft>
                <a:defRPr/>
              </a:pPr>
              <a:endParaRPr lang="en-US" sz="2352" kern="0" err="1">
                <a:solidFill>
                  <a:srgbClr val="FFFFFF"/>
                </a:solidFill>
                <a:latin typeface="Segoe UI Semilight"/>
                <a:ea typeface="Segoe UI" pitchFamily="34" charset="0"/>
                <a:cs typeface="Segoe UI" pitchFamily="34" charset="0"/>
              </a:endParaRPr>
            </a:p>
          </p:txBody>
        </p:sp>
        <p:sp>
          <p:nvSpPr>
            <p:cNvPr id="385" name="Oval 384">
              <a:extLst>
                <a:ext uri="{FF2B5EF4-FFF2-40B4-BE49-F238E27FC236}">
                  <a16:creationId xmlns:a16="http://schemas.microsoft.com/office/drawing/2014/main" id="{F3DF4EF5-2B6A-47C4-A4B2-EB9E01F3E352}"/>
                </a:ext>
              </a:extLst>
            </p:cNvPr>
            <p:cNvSpPr/>
            <p:nvPr/>
          </p:nvSpPr>
          <p:spPr bwMode="auto">
            <a:xfrm>
              <a:off x="972083" y="1259906"/>
              <a:ext cx="218638" cy="223008"/>
            </a:xfrm>
            <a:prstGeom prst="ellipse">
              <a:avLst/>
            </a:prstGeom>
            <a:solidFill>
              <a:srgbClr val="FFFFFF"/>
            </a:solidFill>
            <a:ln w="200025" cap="flat" cmpd="sng" algn="ctr">
              <a:solidFill>
                <a:srgbClr val="001E50">
                  <a:alpha val="34000"/>
                </a:srgbClr>
              </a:solidFill>
              <a:prstDash val="solid"/>
              <a:headEnd type="none" w="med" len="med"/>
              <a:tailEnd type="none" w="med" len="med"/>
            </a:ln>
            <a:effectLst/>
          </p:spPr>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algn="ctr" defTabSz="913126" fontAlgn="base">
                <a:spcBef>
                  <a:spcPct val="0"/>
                </a:spcBef>
                <a:spcAft>
                  <a:spcPct val="0"/>
                </a:spcAft>
                <a:defRPr/>
              </a:pPr>
              <a:endParaRPr lang="en-US" sz="2352" kern="0" err="1">
                <a:solidFill>
                  <a:srgbClr val="FFFFFF"/>
                </a:solidFill>
                <a:latin typeface="Segoe UI Semilight"/>
                <a:ea typeface="Segoe UI" pitchFamily="34" charset="0"/>
                <a:cs typeface="Segoe UI" pitchFamily="34" charset="0"/>
              </a:endParaRPr>
            </a:p>
          </p:txBody>
        </p:sp>
        <p:sp>
          <p:nvSpPr>
            <p:cNvPr id="386" name="Oval 385">
              <a:extLst>
                <a:ext uri="{FF2B5EF4-FFF2-40B4-BE49-F238E27FC236}">
                  <a16:creationId xmlns:a16="http://schemas.microsoft.com/office/drawing/2014/main" id="{55BC4584-9BA3-4C1D-AC99-9998AC4F4C0F}"/>
                </a:ext>
              </a:extLst>
            </p:cNvPr>
            <p:cNvSpPr/>
            <p:nvPr/>
          </p:nvSpPr>
          <p:spPr bwMode="auto">
            <a:xfrm>
              <a:off x="3823439" y="4509707"/>
              <a:ext cx="218638" cy="223008"/>
            </a:xfrm>
            <a:prstGeom prst="ellipse">
              <a:avLst/>
            </a:prstGeom>
            <a:solidFill>
              <a:srgbClr val="FFFFFF"/>
            </a:solidFill>
            <a:ln w="200025" cap="flat" cmpd="sng" algn="ctr">
              <a:solidFill>
                <a:srgbClr val="001E50">
                  <a:alpha val="34000"/>
                </a:srgbClr>
              </a:solidFill>
              <a:prstDash val="solid"/>
              <a:headEnd type="none" w="med" len="med"/>
              <a:tailEnd type="none" w="med" len="med"/>
            </a:ln>
            <a:effectLst/>
          </p:spPr>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algn="ctr" defTabSz="913126" fontAlgn="base">
                <a:spcBef>
                  <a:spcPct val="0"/>
                </a:spcBef>
                <a:spcAft>
                  <a:spcPct val="0"/>
                </a:spcAft>
                <a:defRPr/>
              </a:pPr>
              <a:endParaRPr lang="en-US" sz="2352" kern="0" err="1">
                <a:solidFill>
                  <a:srgbClr val="FFFFFF"/>
                </a:solidFill>
                <a:latin typeface="Segoe UI Semilight"/>
                <a:ea typeface="Segoe UI" pitchFamily="34" charset="0"/>
                <a:cs typeface="Segoe UI" pitchFamily="34" charset="0"/>
              </a:endParaRPr>
            </a:p>
          </p:txBody>
        </p:sp>
        <p:sp>
          <p:nvSpPr>
            <p:cNvPr id="387" name="Oval 386">
              <a:extLst>
                <a:ext uri="{FF2B5EF4-FFF2-40B4-BE49-F238E27FC236}">
                  <a16:creationId xmlns:a16="http://schemas.microsoft.com/office/drawing/2014/main" id="{22624485-8BF2-4073-9BDD-18FF2E3D1996}"/>
                </a:ext>
              </a:extLst>
            </p:cNvPr>
            <p:cNvSpPr/>
            <p:nvPr/>
          </p:nvSpPr>
          <p:spPr bwMode="auto">
            <a:xfrm>
              <a:off x="6646499" y="2965963"/>
              <a:ext cx="218638" cy="223008"/>
            </a:xfrm>
            <a:prstGeom prst="ellipse">
              <a:avLst/>
            </a:prstGeom>
            <a:solidFill>
              <a:srgbClr val="FFFFFF"/>
            </a:solidFill>
            <a:ln w="200025" cap="flat" cmpd="sng" algn="ctr">
              <a:solidFill>
                <a:srgbClr val="001E50">
                  <a:alpha val="34000"/>
                </a:srgbClr>
              </a:solidFill>
              <a:prstDash val="solid"/>
              <a:headEnd type="none" w="med" len="med"/>
              <a:tailEnd type="none" w="med" len="med"/>
            </a:ln>
            <a:effectLst/>
          </p:spPr>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algn="ctr" defTabSz="913126" fontAlgn="base">
                <a:spcBef>
                  <a:spcPct val="0"/>
                </a:spcBef>
                <a:spcAft>
                  <a:spcPct val="0"/>
                </a:spcAft>
                <a:defRPr/>
              </a:pPr>
              <a:endParaRPr lang="en-US" sz="2352" kern="0" err="1">
                <a:solidFill>
                  <a:srgbClr val="FFFFFF"/>
                </a:solidFill>
                <a:latin typeface="Segoe UI Semilight"/>
                <a:ea typeface="Segoe UI" pitchFamily="34" charset="0"/>
                <a:cs typeface="Segoe UI" pitchFamily="34" charset="0"/>
              </a:endParaRPr>
            </a:p>
          </p:txBody>
        </p:sp>
        <p:sp>
          <p:nvSpPr>
            <p:cNvPr id="388" name="Oval 387">
              <a:extLst>
                <a:ext uri="{FF2B5EF4-FFF2-40B4-BE49-F238E27FC236}">
                  <a16:creationId xmlns:a16="http://schemas.microsoft.com/office/drawing/2014/main" id="{94B03C4C-128C-468F-A1C3-4AE787962062}"/>
                </a:ext>
              </a:extLst>
            </p:cNvPr>
            <p:cNvSpPr/>
            <p:nvPr/>
          </p:nvSpPr>
          <p:spPr bwMode="auto">
            <a:xfrm>
              <a:off x="3881870" y="2498773"/>
              <a:ext cx="706514" cy="720637"/>
            </a:xfrm>
            <a:prstGeom prst="ellipse">
              <a:avLst/>
            </a:prstGeom>
            <a:solidFill>
              <a:schemeClr val="tx2">
                <a:alpha val="74000"/>
              </a:schemeClr>
            </a:solidFill>
            <a:ln w="3397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algn="ctr" defTabSz="913126" fontAlgn="base">
                <a:spcBef>
                  <a:spcPct val="0"/>
                </a:spcBef>
                <a:spcAft>
                  <a:spcPct val="0"/>
                </a:spcAft>
                <a:defRPr/>
              </a:pPr>
              <a:endParaRPr lang="en-US" sz="2352" kern="0" err="1">
                <a:solidFill>
                  <a:srgbClr val="FFFFFF"/>
                </a:solidFill>
                <a:latin typeface="Segoe UI Semilight"/>
                <a:ea typeface="Segoe UI" pitchFamily="34" charset="0"/>
                <a:cs typeface="Segoe UI" pitchFamily="34" charset="0"/>
              </a:endParaRPr>
            </a:p>
          </p:txBody>
        </p:sp>
        <p:sp>
          <p:nvSpPr>
            <p:cNvPr id="389" name="Oval 388">
              <a:extLst>
                <a:ext uri="{FF2B5EF4-FFF2-40B4-BE49-F238E27FC236}">
                  <a16:creationId xmlns:a16="http://schemas.microsoft.com/office/drawing/2014/main" id="{A85F93E8-7292-43EF-BF0F-725D87EF89B0}"/>
                </a:ext>
              </a:extLst>
            </p:cNvPr>
            <p:cNvSpPr/>
            <p:nvPr/>
          </p:nvSpPr>
          <p:spPr bwMode="auto">
            <a:xfrm>
              <a:off x="5951062" y="2983941"/>
              <a:ext cx="706514" cy="720637"/>
            </a:xfrm>
            <a:prstGeom prst="ellipse">
              <a:avLst/>
            </a:prstGeom>
            <a:solidFill>
              <a:schemeClr val="tx2">
                <a:alpha val="74000"/>
              </a:schemeClr>
            </a:solidFill>
            <a:ln w="3397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algn="ctr" defTabSz="913126" fontAlgn="base">
                <a:spcBef>
                  <a:spcPct val="0"/>
                </a:spcBef>
                <a:spcAft>
                  <a:spcPct val="0"/>
                </a:spcAft>
                <a:defRPr/>
              </a:pPr>
              <a:endParaRPr lang="en-US" sz="2352" kern="0" err="1">
                <a:solidFill>
                  <a:srgbClr val="FFFFFF"/>
                </a:solidFill>
                <a:latin typeface="Segoe UI Semilight"/>
                <a:ea typeface="Segoe UI" pitchFamily="34" charset="0"/>
                <a:cs typeface="Segoe UI" pitchFamily="34" charset="0"/>
              </a:endParaRPr>
            </a:p>
          </p:txBody>
        </p:sp>
        <p:sp>
          <p:nvSpPr>
            <p:cNvPr id="379" name="Oval 378">
              <a:extLst>
                <a:ext uri="{FF2B5EF4-FFF2-40B4-BE49-F238E27FC236}">
                  <a16:creationId xmlns:a16="http://schemas.microsoft.com/office/drawing/2014/main" id="{8D99A2EE-FAC8-43E6-B960-248B59FC565C}"/>
                </a:ext>
              </a:extLst>
            </p:cNvPr>
            <p:cNvSpPr/>
            <p:nvPr/>
          </p:nvSpPr>
          <p:spPr bwMode="auto">
            <a:xfrm>
              <a:off x="1498846" y="3400356"/>
              <a:ext cx="706514" cy="720637"/>
            </a:xfrm>
            <a:prstGeom prst="ellipse">
              <a:avLst/>
            </a:prstGeom>
            <a:solidFill>
              <a:schemeClr val="tx2">
                <a:alpha val="74000"/>
              </a:schemeClr>
            </a:solidFill>
            <a:ln w="3397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algn="ctr" defTabSz="913126" fontAlgn="base">
                <a:spcBef>
                  <a:spcPct val="0"/>
                </a:spcBef>
                <a:spcAft>
                  <a:spcPct val="0"/>
                </a:spcAft>
                <a:defRPr/>
              </a:pPr>
              <a:endParaRPr lang="en-US" sz="2352" kern="0">
                <a:solidFill>
                  <a:srgbClr val="FFFFFF"/>
                </a:solidFill>
                <a:latin typeface="Segoe UI Semilight"/>
                <a:ea typeface="Segoe UI" pitchFamily="34" charset="0"/>
                <a:cs typeface="Segoe UI" pitchFamily="34" charset="0"/>
              </a:endParaRPr>
            </a:p>
          </p:txBody>
        </p:sp>
      </p:grpSp>
      <p:sp>
        <p:nvSpPr>
          <p:cNvPr id="485" name="Oval 484">
            <a:extLst>
              <a:ext uri="{FF2B5EF4-FFF2-40B4-BE49-F238E27FC236}">
                <a16:creationId xmlns:a16="http://schemas.microsoft.com/office/drawing/2014/main" id="{0475734A-719A-4459-99E7-4309BAAC2824}"/>
              </a:ext>
            </a:extLst>
          </p:cNvPr>
          <p:cNvSpPr/>
          <p:nvPr/>
        </p:nvSpPr>
        <p:spPr bwMode="auto">
          <a:xfrm>
            <a:off x="1680870" y="4412440"/>
            <a:ext cx="206826" cy="213755"/>
          </a:xfrm>
          <a:prstGeom prst="ellipse">
            <a:avLst/>
          </a:prstGeom>
          <a:solidFill>
            <a:srgbClr val="FFFFFF"/>
          </a:solidFill>
          <a:ln w="200025" cap="flat" cmpd="sng" algn="ctr">
            <a:solidFill>
              <a:srgbClr val="001E50">
                <a:alpha val="34000"/>
              </a:srgbClr>
            </a:solidFill>
            <a:prstDash val="solid"/>
            <a:headEnd type="none" w="med" len="med"/>
            <a:tailEnd type="none" w="med" len="med"/>
          </a:ln>
          <a:effectLst/>
        </p:spPr>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algn="ctr" defTabSz="913126" fontAlgn="base">
              <a:spcBef>
                <a:spcPct val="0"/>
              </a:spcBef>
              <a:spcAft>
                <a:spcPct val="0"/>
              </a:spcAft>
              <a:defRPr/>
            </a:pPr>
            <a:endParaRPr lang="en-US" sz="2352" kern="0" err="1">
              <a:solidFill>
                <a:srgbClr val="FFFFFF"/>
              </a:solidFill>
              <a:latin typeface="Segoe UI Semilight"/>
              <a:cs typeface="Segoe UI" pitchFamily="34" charset="0"/>
            </a:endParaRPr>
          </a:p>
        </p:txBody>
      </p:sp>
      <p:grpSp>
        <p:nvGrpSpPr>
          <p:cNvPr id="2" name="Group 1">
            <a:extLst>
              <a:ext uri="{FF2B5EF4-FFF2-40B4-BE49-F238E27FC236}">
                <a16:creationId xmlns:a16="http://schemas.microsoft.com/office/drawing/2014/main" id="{E614EB39-3F2D-422E-A9F4-783AAF73E397}"/>
              </a:ext>
            </a:extLst>
          </p:cNvPr>
          <p:cNvGrpSpPr/>
          <p:nvPr/>
        </p:nvGrpSpPr>
        <p:grpSpPr>
          <a:xfrm>
            <a:off x="8543210" y="1984819"/>
            <a:ext cx="2734464" cy="1697455"/>
            <a:chOff x="8058650" y="1640699"/>
            <a:chExt cx="3915824" cy="2545811"/>
          </a:xfrm>
        </p:grpSpPr>
        <p:grpSp>
          <p:nvGrpSpPr>
            <p:cNvPr id="527" name="Group 526">
              <a:extLst>
                <a:ext uri="{FF2B5EF4-FFF2-40B4-BE49-F238E27FC236}">
                  <a16:creationId xmlns:a16="http://schemas.microsoft.com/office/drawing/2014/main" id="{0FDE3E8A-6008-4995-B03B-CBCBE8C4ECA0}"/>
                </a:ext>
              </a:extLst>
            </p:cNvPr>
            <p:cNvGrpSpPr/>
            <p:nvPr/>
          </p:nvGrpSpPr>
          <p:grpSpPr>
            <a:xfrm>
              <a:off x="8058650" y="1941900"/>
              <a:ext cx="2422237" cy="2244610"/>
              <a:chOff x="884955" y="2094300"/>
              <a:chExt cx="3567911" cy="2244610"/>
            </a:xfrm>
          </p:grpSpPr>
          <p:sp>
            <p:nvSpPr>
              <p:cNvPr id="529" name="Rectangle 528">
                <a:extLst>
                  <a:ext uri="{FF2B5EF4-FFF2-40B4-BE49-F238E27FC236}">
                    <a16:creationId xmlns:a16="http://schemas.microsoft.com/office/drawing/2014/main" id="{3AFA18A8-3647-478D-A297-DC5623047A59}"/>
                  </a:ext>
                </a:extLst>
              </p:cNvPr>
              <p:cNvSpPr/>
              <p:nvPr/>
            </p:nvSpPr>
            <p:spPr>
              <a:xfrm>
                <a:off x="884955" y="2818828"/>
                <a:ext cx="3567911" cy="1520082"/>
              </a:xfrm>
              <a:prstGeom prst="rect">
                <a:avLst/>
              </a:prstGeom>
            </p:spPr>
            <p:txBody>
              <a:bodyPr wrap="square">
                <a:spAutoFit/>
              </a:bodyPr>
              <a:lstStyle/>
              <a:p>
                <a:pPr algn="ctr" defTabSz="913391">
                  <a:defRPr/>
                </a:pPr>
                <a:r>
                  <a:rPr lang="en-US" sz="1999" err="1">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Gov</a:t>
                </a:r>
                <a:endParaRPr lang="en-US" sz="1999">
                  <a:solidFill>
                    <a:srgbClr val="353535"/>
                  </a:solidFill>
                  <a:latin typeface="Segoe UI Semibold" panose="020B0702040204020203" pitchFamily="34" charset="0"/>
                  <a:ea typeface="Calibri" panose="020F0502020204030204" pitchFamily="34" charset="0"/>
                  <a:cs typeface="Segoe UI Semibold" panose="020B0702040204020203" pitchFamily="34" charset="0"/>
                </a:endParaRPr>
              </a:p>
              <a:p>
                <a:pPr algn="ctr" defTabSz="913391">
                  <a:defRPr/>
                </a:pPr>
                <a:r>
                  <a:rPr lang="en-US" sz="1999">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Regions</a:t>
                </a:r>
              </a:p>
              <a:p>
                <a:pPr algn="ctr" defTabSz="913391">
                  <a:defRPr/>
                </a:pPr>
                <a:r>
                  <a:rPr lang="en-US" sz="1999">
                    <a:solidFill>
                      <a:srgbClr val="353535"/>
                    </a:solidFill>
                    <a:latin typeface="Segoe UI Semibold" panose="020B0702040204020203" pitchFamily="34" charset="0"/>
                    <a:cs typeface="Segoe UI Semibold" panose="020B0702040204020203" pitchFamily="34" charset="0"/>
                  </a:rPr>
                  <a:t>Announced</a:t>
                </a:r>
              </a:p>
            </p:txBody>
          </p:sp>
          <p:sp>
            <p:nvSpPr>
              <p:cNvPr id="530" name="Rectangle 529">
                <a:extLst>
                  <a:ext uri="{FF2B5EF4-FFF2-40B4-BE49-F238E27FC236}">
                    <a16:creationId xmlns:a16="http://schemas.microsoft.com/office/drawing/2014/main" id="{BFC2862B-AB26-42B7-9D34-8745FFC8534B}"/>
                  </a:ext>
                </a:extLst>
              </p:cNvPr>
              <p:cNvSpPr/>
              <p:nvPr/>
            </p:nvSpPr>
            <p:spPr>
              <a:xfrm>
                <a:off x="2217543" y="2094300"/>
                <a:ext cx="825498" cy="784511"/>
              </a:xfrm>
              <a:prstGeom prst="rect">
                <a:avLst/>
              </a:prstGeom>
            </p:spPr>
            <p:txBody>
              <a:bodyPr wrap="none">
                <a:spAutoFit/>
              </a:bodyPr>
              <a:lstStyle/>
              <a:p>
                <a:pPr algn="ctr" defTabSz="913391">
                  <a:defRPr/>
                </a:pPr>
                <a:r>
                  <a:rPr lang="en-US" sz="2799" b="1">
                    <a:solidFill>
                      <a:srgbClr val="0078D7"/>
                    </a:solidFill>
                    <a:latin typeface="Segoe UI" panose="020B0502040204020203" pitchFamily="34" charset="0"/>
                    <a:cs typeface="Segoe UI" panose="020B0502040204020203" pitchFamily="34" charset="0"/>
                  </a:rPr>
                  <a:t>8</a:t>
                </a:r>
              </a:p>
            </p:txBody>
          </p:sp>
        </p:grpSp>
        <p:grpSp>
          <p:nvGrpSpPr>
            <p:cNvPr id="106" name="Group 105">
              <a:extLst>
                <a:ext uri="{FF2B5EF4-FFF2-40B4-BE49-F238E27FC236}">
                  <a16:creationId xmlns:a16="http://schemas.microsoft.com/office/drawing/2014/main" id="{E48A71E4-6585-4F9F-8E94-23B0E39E04CB}"/>
                </a:ext>
              </a:extLst>
            </p:cNvPr>
            <p:cNvGrpSpPr/>
            <p:nvPr/>
          </p:nvGrpSpPr>
          <p:grpSpPr>
            <a:xfrm>
              <a:off x="10818621" y="1640699"/>
              <a:ext cx="1155853" cy="1201878"/>
              <a:chOff x="10900234" y="1579739"/>
              <a:chExt cx="1155853" cy="1201878"/>
            </a:xfrm>
            <a:solidFill>
              <a:schemeClr val="tx1"/>
            </a:solidFill>
          </p:grpSpPr>
          <p:pic>
            <p:nvPicPr>
              <p:cNvPr id="31" name="Graphic 30">
                <a:extLst>
                  <a:ext uri="{FF2B5EF4-FFF2-40B4-BE49-F238E27FC236}">
                    <a16:creationId xmlns:a16="http://schemas.microsoft.com/office/drawing/2014/main" id="{46E6842F-9064-4C0F-B295-3A54FB7C384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00234" y="1579739"/>
                <a:ext cx="409927" cy="409926"/>
              </a:xfrm>
              <a:prstGeom prst="rect">
                <a:avLst/>
              </a:prstGeom>
            </p:spPr>
          </p:pic>
          <p:pic>
            <p:nvPicPr>
              <p:cNvPr id="537" name="Graphic 536">
                <a:extLst>
                  <a:ext uri="{FF2B5EF4-FFF2-40B4-BE49-F238E27FC236}">
                    <a16:creationId xmlns:a16="http://schemas.microsoft.com/office/drawing/2014/main" id="{DE0CC0F5-8DBD-4B09-9A99-1FA0988CB56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646159" y="1579739"/>
                <a:ext cx="409927" cy="409926"/>
              </a:xfrm>
              <a:prstGeom prst="rect">
                <a:avLst/>
              </a:prstGeom>
            </p:spPr>
          </p:pic>
          <p:pic>
            <p:nvPicPr>
              <p:cNvPr id="538" name="Graphic 537">
                <a:extLst>
                  <a:ext uri="{FF2B5EF4-FFF2-40B4-BE49-F238E27FC236}">
                    <a16:creationId xmlns:a16="http://schemas.microsoft.com/office/drawing/2014/main" id="{FA3CD68B-09CB-4825-B3F8-49579360753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00235" y="2371691"/>
                <a:ext cx="409924" cy="409923"/>
              </a:xfrm>
              <a:prstGeom prst="rect">
                <a:avLst/>
              </a:prstGeom>
            </p:spPr>
          </p:pic>
          <p:pic>
            <p:nvPicPr>
              <p:cNvPr id="539" name="Graphic 538">
                <a:extLst>
                  <a:ext uri="{FF2B5EF4-FFF2-40B4-BE49-F238E27FC236}">
                    <a16:creationId xmlns:a16="http://schemas.microsoft.com/office/drawing/2014/main" id="{E86AD0E1-EAD5-452F-A2FE-ACD1709D90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646159" y="2371691"/>
                <a:ext cx="409928" cy="409926"/>
              </a:xfrm>
              <a:prstGeom prst="rect">
                <a:avLst/>
              </a:prstGeom>
            </p:spPr>
          </p:pic>
        </p:grpSp>
      </p:grpSp>
      <p:grpSp>
        <p:nvGrpSpPr>
          <p:cNvPr id="6" name="Group 5">
            <a:extLst>
              <a:ext uri="{FF2B5EF4-FFF2-40B4-BE49-F238E27FC236}">
                <a16:creationId xmlns:a16="http://schemas.microsoft.com/office/drawing/2014/main" id="{77AA7269-5DE6-47DA-AE7E-08046FBB7DC6}"/>
              </a:ext>
            </a:extLst>
          </p:cNvPr>
          <p:cNvGrpSpPr/>
          <p:nvPr/>
        </p:nvGrpSpPr>
        <p:grpSpPr>
          <a:xfrm>
            <a:off x="8235792" y="4110978"/>
            <a:ext cx="3206009" cy="1846178"/>
            <a:chOff x="7648390" y="3603735"/>
            <a:chExt cx="4405451" cy="2768864"/>
          </a:xfrm>
        </p:grpSpPr>
        <p:grpSp>
          <p:nvGrpSpPr>
            <p:cNvPr id="13" name="Group 12">
              <a:extLst>
                <a:ext uri="{FF2B5EF4-FFF2-40B4-BE49-F238E27FC236}">
                  <a16:creationId xmlns:a16="http://schemas.microsoft.com/office/drawing/2014/main" id="{012308AA-A2B2-40AB-A7B3-862B5941BB77}"/>
                </a:ext>
              </a:extLst>
            </p:cNvPr>
            <p:cNvGrpSpPr/>
            <p:nvPr/>
          </p:nvGrpSpPr>
          <p:grpSpPr>
            <a:xfrm>
              <a:off x="7648390" y="4076657"/>
              <a:ext cx="3186282" cy="2295942"/>
              <a:chOff x="7499800" y="4076657"/>
              <a:chExt cx="3186282" cy="2295942"/>
            </a:xfrm>
          </p:grpSpPr>
          <p:sp>
            <p:nvSpPr>
              <p:cNvPr id="534" name="Rectangle 533">
                <a:extLst>
                  <a:ext uri="{FF2B5EF4-FFF2-40B4-BE49-F238E27FC236}">
                    <a16:creationId xmlns:a16="http://schemas.microsoft.com/office/drawing/2014/main" id="{A09487E1-B024-459D-B156-1DEDF9D324C5}"/>
                  </a:ext>
                </a:extLst>
              </p:cNvPr>
              <p:cNvSpPr/>
              <p:nvPr/>
            </p:nvSpPr>
            <p:spPr>
              <a:xfrm>
                <a:off x="7499800" y="4852516"/>
                <a:ext cx="3186282" cy="1520083"/>
              </a:xfrm>
              <a:prstGeom prst="rect">
                <a:avLst/>
              </a:prstGeom>
            </p:spPr>
            <p:txBody>
              <a:bodyPr wrap="square">
                <a:spAutoFit/>
              </a:bodyPr>
              <a:lstStyle/>
              <a:p>
                <a:pPr algn="ctr" defTabSz="913391">
                  <a:defRPr/>
                </a:pPr>
                <a:r>
                  <a:rPr lang="en-US" sz="1999">
                    <a:solidFill>
                      <a:srgbClr val="353535"/>
                    </a:solidFill>
                    <a:latin typeface="Segoe UI Semibold" panose="020B0702040204020203" pitchFamily="34" charset="0"/>
                    <a:cs typeface="Segoe UI Semibold" panose="020B0702040204020203" pitchFamily="34" charset="0"/>
                  </a:rPr>
                  <a:t>ExpressRoute Locations</a:t>
                </a:r>
              </a:p>
              <a:p>
                <a:pPr algn="ctr" defTabSz="913391">
                  <a:defRPr/>
                </a:pPr>
                <a:r>
                  <a:rPr lang="en-US" sz="1999">
                    <a:solidFill>
                      <a:srgbClr val="353535"/>
                    </a:solidFill>
                    <a:latin typeface="Segoe UI Semibold" panose="020B0702040204020203" pitchFamily="34" charset="0"/>
                    <a:cs typeface="Segoe UI Semibold" panose="020B0702040204020203" pitchFamily="34" charset="0"/>
                  </a:rPr>
                  <a:t>Announced</a:t>
                </a:r>
              </a:p>
            </p:txBody>
          </p:sp>
          <p:sp>
            <p:nvSpPr>
              <p:cNvPr id="535" name="Rectangle 534">
                <a:extLst>
                  <a:ext uri="{FF2B5EF4-FFF2-40B4-BE49-F238E27FC236}">
                    <a16:creationId xmlns:a16="http://schemas.microsoft.com/office/drawing/2014/main" id="{49184F87-6A68-4B81-85A5-0D626BC8B20D}"/>
                  </a:ext>
                </a:extLst>
              </p:cNvPr>
              <p:cNvSpPr/>
              <p:nvPr/>
            </p:nvSpPr>
            <p:spPr>
              <a:xfrm>
                <a:off x="8816219" y="4076657"/>
                <a:ext cx="537766" cy="784511"/>
              </a:xfrm>
              <a:prstGeom prst="rect">
                <a:avLst/>
              </a:prstGeom>
            </p:spPr>
            <p:txBody>
              <a:bodyPr wrap="none">
                <a:spAutoFit/>
              </a:bodyPr>
              <a:lstStyle/>
              <a:p>
                <a:pPr algn="ctr" defTabSz="913391">
                  <a:defRPr/>
                </a:pPr>
                <a:r>
                  <a:rPr lang="en-US" sz="2799" b="1">
                    <a:solidFill>
                      <a:srgbClr val="0078D7"/>
                    </a:solidFill>
                    <a:latin typeface="Segoe UI" panose="020B0502040204020203" pitchFamily="34" charset="0"/>
                    <a:ea typeface="Calibri" panose="020F0502020204030204" pitchFamily="34" charset="0"/>
                    <a:cs typeface="Segoe UI" panose="020B0502040204020203" pitchFamily="34" charset="0"/>
                  </a:rPr>
                  <a:t>8</a:t>
                </a:r>
              </a:p>
            </p:txBody>
          </p:sp>
        </p:grpSp>
        <p:grpSp>
          <p:nvGrpSpPr>
            <p:cNvPr id="108" name="Group 107">
              <a:extLst>
                <a:ext uri="{FF2B5EF4-FFF2-40B4-BE49-F238E27FC236}">
                  <a16:creationId xmlns:a16="http://schemas.microsoft.com/office/drawing/2014/main" id="{4D89CC07-F00A-4D19-9E4A-D7475C92693D}"/>
                </a:ext>
              </a:extLst>
            </p:cNvPr>
            <p:cNvGrpSpPr/>
            <p:nvPr/>
          </p:nvGrpSpPr>
          <p:grpSpPr>
            <a:xfrm>
              <a:off x="10771340" y="3879748"/>
              <a:ext cx="1097727" cy="1879567"/>
              <a:chOff x="10916341" y="3879748"/>
              <a:chExt cx="1097727" cy="1879567"/>
            </a:xfrm>
            <a:solidFill>
              <a:schemeClr val="tx1"/>
            </a:solidFill>
          </p:grpSpPr>
          <p:pic>
            <p:nvPicPr>
              <p:cNvPr id="105" name="Graphic 104">
                <a:extLst>
                  <a:ext uri="{FF2B5EF4-FFF2-40B4-BE49-F238E27FC236}">
                    <a16:creationId xmlns:a16="http://schemas.microsoft.com/office/drawing/2014/main" id="{F538C5AB-7354-4ED5-ACD9-C77B6D40BFF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16341" y="3879748"/>
                <a:ext cx="457391" cy="457394"/>
              </a:xfrm>
              <a:prstGeom prst="rect">
                <a:avLst/>
              </a:prstGeom>
            </p:spPr>
          </p:pic>
          <p:pic>
            <p:nvPicPr>
              <p:cNvPr id="541" name="Graphic 540">
                <a:extLst>
                  <a:ext uri="{FF2B5EF4-FFF2-40B4-BE49-F238E27FC236}">
                    <a16:creationId xmlns:a16="http://schemas.microsoft.com/office/drawing/2014/main" id="{E071F539-2A65-4C8F-9D64-B9C4F004102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56677" y="3879751"/>
                <a:ext cx="457391" cy="457394"/>
              </a:xfrm>
              <a:prstGeom prst="rect">
                <a:avLst/>
              </a:prstGeom>
            </p:spPr>
          </p:pic>
          <p:pic>
            <p:nvPicPr>
              <p:cNvPr id="542" name="Graphic 541">
                <a:extLst>
                  <a:ext uri="{FF2B5EF4-FFF2-40B4-BE49-F238E27FC236}">
                    <a16:creationId xmlns:a16="http://schemas.microsoft.com/office/drawing/2014/main" id="{CE63C7E9-3BDA-4839-A0FF-D703AA9450F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16342" y="4585047"/>
                <a:ext cx="457391" cy="457394"/>
              </a:xfrm>
              <a:prstGeom prst="rect">
                <a:avLst/>
              </a:prstGeom>
            </p:spPr>
          </p:pic>
          <p:pic>
            <p:nvPicPr>
              <p:cNvPr id="543" name="Graphic 542">
                <a:extLst>
                  <a:ext uri="{FF2B5EF4-FFF2-40B4-BE49-F238E27FC236}">
                    <a16:creationId xmlns:a16="http://schemas.microsoft.com/office/drawing/2014/main" id="{0CD923E2-99D6-42FB-A3A5-5CBCEF39AF6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56677" y="4585050"/>
                <a:ext cx="457391" cy="457393"/>
              </a:xfrm>
              <a:prstGeom prst="rect">
                <a:avLst/>
              </a:prstGeom>
            </p:spPr>
          </p:pic>
          <p:pic>
            <p:nvPicPr>
              <p:cNvPr id="544" name="Graphic 543">
                <a:extLst>
                  <a:ext uri="{FF2B5EF4-FFF2-40B4-BE49-F238E27FC236}">
                    <a16:creationId xmlns:a16="http://schemas.microsoft.com/office/drawing/2014/main" id="{ED9E1C5B-D628-4F1E-8B78-7F10A4D0EDB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16342" y="5301920"/>
                <a:ext cx="457391" cy="457392"/>
              </a:xfrm>
              <a:prstGeom prst="rect">
                <a:avLst/>
              </a:prstGeom>
            </p:spPr>
          </p:pic>
          <p:pic>
            <p:nvPicPr>
              <p:cNvPr id="545" name="Graphic 544">
                <a:extLst>
                  <a:ext uri="{FF2B5EF4-FFF2-40B4-BE49-F238E27FC236}">
                    <a16:creationId xmlns:a16="http://schemas.microsoft.com/office/drawing/2014/main" id="{33A6BFA6-2513-4FE8-BD06-5DF285FCA45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56677" y="5301922"/>
                <a:ext cx="457391" cy="457393"/>
              </a:xfrm>
              <a:prstGeom prst="rect">
                <a:avLst/>
              </a:prstGeom>
            </p:spPr>
          </p:pic>
        </p:grpSp>
        <p:cxnSp>
          <p:nvCxnSpPr>
            <p:cNvPr id="245" name="Straight Connector 244">
              <a:extLst>
                <a:ext uri="{FF2B5EF4-FFF2-40B4-BE49-F238E27FC236}">
                  <a16:creationId xmlns:a16="http://schemas.microsoft.com/office/drawing/2014/main" id="{9B7E3F67-EEAA-4306-BB7E-98E277B4E20C}"/>
                </a:ext>
              </a:extLst>
            </p:cNvPr>
            <p:cNvCxnSpPr>
              <a:cxnSpLocks/>
            </p:cNvCxnSpPr>
            <p:nvPr/>
          </p:nvCxnSpPr>
          <p:spPr>
            <a:xfrm>
              <a:off x="7974919" y="3603735"/>
              <a:ext cx="407892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C41C8E4E-7EE0-48D8-BEEA-A8C45038CEC0}"/>
              </a:ext>
            </a:extLst>
          </p:cNvPr>
          <p:cNvGrpSpPr/>
          <p:nvPr/>
        </p:nvGrpSpPr>
        <p:grpSpPr>
          <a:xfrm>
            <a:off x="8459849" y="2766690"/>
            <a:ext cx="2791548" cy="1051490"/>
            <a:chOff x="7976908" y="1265572"/>
            <a:chExt cx="3997566" cy="1577005"/>
          </a:xfrm>
        </p:grpSpPr>
        <p:grpSp>
          <p:nvGrpSpPr>
            <p:cNvPr id="139" name="Group 138">
              <a:extLst>
                <a:ext uri="{FF2B5EF4-FFF2-40B4-BE49-F238E27FC236}">
                  <a16:creationId xmlns:a16="http://schemas.microsoft.com/office/drawing/2014/main" id="{7E4DC4A9-7D31-4735-A257-20D8ADE85441}"/>
                </a:ext>
              </a:extLst>
            </p:cNvPr>
            <p:cNvGrpSpPr/>
            <p:nvPr/>
          </p:nvGrpSpPr>
          <p:grpSpPr>
            <a:xfrm>
              <a:off x="7976908" y="1265572"/>
              <a:ext cx="2422237" cy="1253216"/>
              <a:chOff x="764550" y="1417972"/>
              <a:chExt cx="3567911" cy="1253216"/>
            </a:xfrm>
          </p:grpSpPr>
          <p:sp>
            <p:nvSpPr>
              <p:cNvPr id="145" name="Rectangle 144">
                <a:extLst>
                  <a:ext uri="{FF2B5EF4-FFF2-40B4-BE49-F238E27FC236}">
                    <a16:creationId xmlns:a16="http://schemas.microsoft.com/office/drawing/2014/main" id="{373364BF-86C6-43A5-BD56-6D7A5BD6273D}"/>
                  </a:ext>
                </a:extLst>
              </p:cNvPr>
              <p:cNvSpPr/>
              <p:nvPr/>
            </p:nvSpPr>
            <p:spPr>
              <a:xfrm>
                <a:off x="764550" y="2074013"/>
                <a:ext cx="3567911" cy="597175"/>
              </a:xfrm>
              <a:prstGeom prst="rect">
                <a:avLst/>
              </a:prstGeom>
            </p:spPr>
            <p:txBody>
              <a:bodyPr wrap="square">
                <a:spAutoFit/>
              </a:bodyPr>
              <a:lstStyle/>
              <a:p>
                <a:pPr algn="ctr" defTabSz="913391">
                  <a:defRPr/>
                </a:pPr>
                <a:endParaRPr lang="en-US" sz="1999" b="1">
                  <a:solidFill>
                    <a:srgbClr val="353535"/>
                  </a:solidFill>
                  <a:latin typeface="Segoe UI Light"/>
                </a:endParaRPr>
              </a:p>
            </p:txBody>
          </p:sp>
          <p:sp>
            <p:nvSpPr>
              <p:cNvPr id="146" name="Rectangle 145">
                <a:extLst>
                  <a:ext uri="{FF2B5EF4-FFF2-40B4-BE49-F238E27FC236}">
                    <a16:creationId xmlns:a16="http://schemas.microsoft.com/office/drawing/2014/main" id="{DC0ABCA3-0426-4152-9CD1-AC1AC6C14A74}"/>
                  </a:ext>
                </a:extLst>
              </p:cNvPr>
              <p:cNvSpPr/>
              <p:nvPr/>
            </p:nvSpPr>
            <p:spPr>
              <a:xfrm>
                <a:off x="2411429" y="1417972"/>
                <a:ext cx="389561" cy="784511"/>
              </a:xfrm>
              <a:prstGeom prst="rect">
                <a:avLst/>
              </a:prstGeom>
            </p:spPr>
            <p:txBody>
              <a:bodyPr wrap="none">
                <a:spAutoFit/>
              </a:bodyPr>
              <a:lstStyle/>
              <a:p>
                <a:pPr algn="ctr" defTabSz="913391">
                  <a:defRPr/>
                </a:pPr>
                <a:endParaRPr lang="en-US" sz="2799" b="1">
                  <a:solidFill>
                    <a:srgbClr val="0070C0"/>
                  </a:solidFill>
                  <a:latin typeface="Segoe UI" panose="020B0502040204020203" pitchFamily="34" charset="0"/>
                  <a:cs typeface="Segoe UI" panose="020B0502040204020203" pitchFamily="34" charset="0"/>
                </a:endParaRPr>
              </a:p>
            </p:txBody>
          </p:sp>
        </p:grpSp>
        <p:grpSp>
          <p:nvGrpSpPr>
            <p:cNvPr id="140" name="Group 139">
              <a:extLst>
                <a:ext uri="{FF2B5EF4-FFF2-40B4-BE49-F238E27FC236}">
                  <a16:creationId xmlns:a16="http://schemas.microsoft.com/office/drawing/2014/main" id="{A48D50D8-0F0C-49FD-8E5F-3B21C7022E56}"/>
                </a:ext>
              </a:extLst>
            </p:cNvPr>
            <p:cNvGrpSpPr/>
            <p:nvPr/>
          </p:nvGrpSpPr>
          <p:grpSpPr>
            <a:xfrm>
              <a:off x="10818621" y="1640699"/>
              <a:ext cx="1155853" cy="1201878"/>
              <a:chOff x="10900234" y="1579739"/>
              <a:chExt cx="1155853" cy="1201878"/>
            </a:xfrm>
            <a:solidFill>
              <a:schemeClr val="tx1"/>
            </a:solidFill>
          </p:grpSpPr>
          <p:pic>
            <p:nvPicPr>
              <p:cNvPr id="141" name="Graphic 140">
                <a:extLst>
                  <a:ext uri="{FF2B5EF4-FFF2-40B4-BE49-F238E27FC236}">
                    <a16:creationId xmlns:a16="http://schemas.microsoft.com/office/drawing/2014/main" id="{A5C93ED1-26FF-43FA-BDFE-9F4C0097D11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00234" y="1579739"/>
                <a:ext cx="409927" cy="409926"/>
              </a:xfrm>
              <a:prstGeom prst="rect">
                <a:avLst/>
              </a:prstGeom>
            </p:spPr>
          </p:pic>
          <p:pic>
            <p:nvPicPr>
              <p:cNvPr id="142" name="Graphic 141">
                <a:extLst>
                  <a:ext uri="{FF2B5EF4-FFF2-40B4-BE49-F238E27FC236}">
                    <a16:creationId xmlns:a16="http://schemas.microsoft.com/office/drawing/2014/main" id="{82CE7834-7607-4248-92F3-520100247C2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646159" y="1579739"/>
                <a:ext cx="409927" cy="409926"/>
              </a:xfrm>
              <a:prstGeom prst="rect">
                <a:avLst/>
              </a:prstGeom>
            </p:spPr>
          </p:pic>
          <p:pic>
            <p:nvPicPr>
              <p:cNvPr id="143" name="Graphic 142">
                <a:extLst>
                  <a:ext uri="{FF2B5EF4-FFF2-40B4-BE49-F238E27FC236}">
                    <a16:creationId xmlns:a16="http://schemas.microsoft.com/office/drawing/2014/main" id="{37B0B5E5-E257-4DB5-948F-991CA366055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00235" y="2371691"/>
                <a:ext cx="409924" cy="409923"/>
              </a:xfrm>
              <a:prstGeom prst="rect">
                <a:avLst/>
              </a:prstGeom>
            </p:spPr>
          </p:pic>
          <p:pic>
            <p:nvPicPr>
              <p:cNvPr id="144" name="Graphic 143">
                <a:extLst>
                  <a:ext uri="{FF2B5EF4-FFF2-40B4-BE49-F238E27FC236}">
                    <a16:creationId xmlns:a16="http://schemas.microsoft.com/office/drawing/2014/main" id="{1F7F9D69-B212-4C33-816D-407BAD9CECE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646159" y="2371691"/>
                <a:ext cx="409928" cy="409926"/>
              </a:xfrm>
              <a:prstGeom prst="rect">
                <a:avLst/>
              </a:prstGeom>
            </p:spPr>
          </p:pic>
        </p:grpSp>
      </p:grpSp>
      <p:grpSp>
        <p:nvGrpSpPr>
          <p:cNvPr id="152" name="Group 151">
            <a:extLst>
              <a:ext uri="{FF2B5EF4-FFF2-40B4-BE49-F238E27FC236}">
                <a16:creationId xmlns:a16="http://schemas.microsoft.com/office/drawing/2014/main" id="{DFB5840F-BE57-4E75-8D0B-30609E5C2C4B}"/>
              </a:ext>
            </a:extLst>
          </p:cNvPr>
          <p:cNvGrpSpPr/>
          <p:nvPr/>
        </p:nvGrpSpPr>
        <p:grpSpPr>
          <a:xfrm>
            <a:off x="10494901" y="5713984"/>
            <a:ext cx="798857" cy="304976"/>
            <a:chOff x="10916341" y="3879748"/>
            <a:chExt cx="1097727" cy="457397"/>
          </a:xfrm>
          <a:solidFill>
            <a:schemeClr val="tx1"/>
          </a:solidFill>
        </p:grpSpPr>
        <p:pic>
          <p:nvPicPr>
            <p:cNvPr id="154" name="Graphic 153">
              <a:extLst>
                <a:ext uri="{FF2B5EF4-FFF2-40B4-BE49-F238E27FC236}">
                  <a16:creationId xmlns:a16="http://schemas.microsoft.com/office/drawing/2014/main" id="{B14C69D0-6504-4823-977F-B47DD3779AA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16341" y="3879748"/>
              <a:ext cx="457391" cy="457394"/>
            </a:xfrm>
            <a:prstGeom prst="rect">
              <a:avLst/>
            </a:prstGeom>
          </p:spPr>
        </p:pic>
        <p:pic>
          <p:nvPicPr>
            <p:cNvPr id="155" name="Graphic 154">
              <a:extLst>
                <a:ext uri="{FF2B5EF4-FFF2-40B4-BE49-F238E27FC236}">
                  <a16:creationId xmlns:a16="http://schemas.microsoft.com/office/drawing/2014/main" id="{0D505C8B-D860-4E43-81D8-19680708CB2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56677" y="3879751"/>
              <a:ext cx="457391" cy="457394"/>
            </a:xfrm>
            <a:prstGeom prst="rect">
              <a:avLst/>
            </a:prstGeom>
          </p:spPr>
        </p:pic>
      </p:grpSp>
      <p:sp>
        <p:nvSpPr>
          <p:cNvPr id="162" name="TextBox 161">
            <a:extLst>
              <a:ext uri="{FF2B5EF4-FFF2-40B4-BE49-F238E27FC236}">
                <a16:creationId xmlns:a16="http://schemas.microsoft.com/office/drawing/2014/main" id="{CC1A611B-9859-40F1-8BDA-3BC9F4F527DE}"/>
              </a:ext>
            </a:extLst>
          </p:cNvPr>
          <p:cNvSpPr txBox="1"/>
          <p:nvPr/>
        </p:nvSpPr>
        <p:spPr>
          <a:xfrm>
            <a:off x="269351" y="6292535"/>
            <a:ext cx="2697529" cy="350652"/>
          </a:xfrm>
          <a:prstGeom prst="rect">
            <a:avLst/>
          </a:prstGeom>
          <a:solidFill>
            <a:srgbClr val="E6E6E6">
              <a:lumMod val="90000"/>
              <a:alpha val="68000"/>
            </a:srgbClr>
          </a:solidFill>
          <a:ln w="19050" cap="sq">
            <a:noFill/>
            <a:miter lim="800000"/>
          </a:ln>
        </p:spPr>
        <p:txBody>
          <a:bodyPr wrap="square" lIns="91416" tIns="91416" rIns="91416" bIns="91416" rtlCol="0" anchor="ctr" anchorCtr="0">
            <a:no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defTabSz="914126">
              <a:defRPr/>
            </a:pPr>
            <a:r>
              <a:rPr lang="en-US" kern="0">
                <a:gradFill>
                  <a:gsLst>
                    <a:gs pos="2917">
                      <a:srgbClr val="505050"/>
                    </a:gs>
                    <a:gs pos="30000">
                      <a:srgbClr val="505050"/>
                    </a:gs>
                  </a:gsLst>
                  <a:lin ang="5400000" scaled="0"/>
                </a:gradFill>
                <a:latin typeface="Segoe UI"/>
                <a:hlinkClick r:id="rId7"/>
              </a:rPr>
              <a:t>ExpressRoute Documentation</a:t>
            </a:r>
            <a:endParaRPr lang="en-US" kern="0" dirty="0">
              <a:gradFill>
                <a:gsLst>
                  <a:gs pos="2917">
                    <a:srgbClr val="505050"/>
                  </a:gs>
                  <a:gs pos="30000">
                    <a:srgbClr val="505050"/>
                  </a:gs>
                </a:gsLst>
                <a:lin ang="5400000" scaled="0"/>
              </a:gradFill>
              <a:latin typeface="Segoe UI"/>
            </a:endParaRPr>
          </a:p>
        </p:txBody>
      </p:sp>
      <p:sp>
        <p:nvSpPr>
          <p:cNvPr id="3" name="Title 2">
            <a:extLst>
              <a:ext uri="{FF2B5EF4-FFF2-40B4-BE49-F238E27FC236}">
                <a16:creationId xmlns:a16="http://schemas.microsoft.com/office/drawing/2014/main" id="{3E0FACF9-9C1C-4F18-B588-575B7B998BD1}"/>
              </a:ext>
            </a:extLst>
          </p:cNvPr>
          <p:cNvSpPr>
            <a:spLocks noGrp="1"/>
          </p:cNvSpPr>
          <p:nvPr>
            <p:ph type="title"/>
          </p:nvPr>
        </p:nvSpPr>
        <p:spPr>
          <a:xfrm>
            <a:off x="1402673" y="121820"/>
            <a:ext cx="11333087" cy="808557"/>
          </a:xfrm>
        </p:spPr>
        <p:txBody>
          <a:bodyPr/>
          <a:lstStyle/>
          <a:p>
            <a:r>
              <a:rPr lang="en-US" dirty="0"/>
              <a:t>Azure </a:t>
            </a:r>
            <a:r>
              <a:rPr lang="en-US" dirty="0">
                <a:solidFill>
                  <a:schemeClr val="tx1"/>
                </a:solidFill>
              </a:rPr>
              <a:t>government regions</a:t>
            </a:r>
          </a:p>
        </p:txBody>
      </p:sp>
      <p:sp>
        <p:nvSpPr>
          <p:cNvPr id="476" name="Rectangle 475">
            <a:extLst>
              <a:ext uri="{FF2B5EF4-FFF2-40B4-BE49-F238E27FC236}">
                <a16:creationId xmlns:a16="http://schemas.microsoft.com/office/drawing/2014/main" id="{4184E0B4-13B3-4803-87EF-811A6B4AD83B}"/>
              </a:ext>
            </a:extLst>
          </p:cNvPr>
          <p:cNvSpPr/>
          <p:nvPr/>
        </p:nvSpPr>
        <p:spPr>
          <a:xfrm>
            <a:off x="1159971" y="2115219"/>
            <a:ext cx="1840794" cy="302953"/>
          </a:xfrm>
          <a:prstGeom prst="rect">
            <a:avLst/>
          </a:prstGeom>
        </p:spPr>
        <p:txBody>
          <a:bodyPr wrap="none">
            <a:spAutoFit/>
          </a:bodyPr>
          <a:lstStyle/>
          <a:p>
            <a:pPr defTabSz="913567">
              <a:defRPr/>
            </a:pPr>
            <a:r>
              <a:rPr lang="en-US" sz="1369" kern="0" dirty="0">
                <a:solidFill>
                  <a:srgbClr val="353535"/>
                </a:solidFill>
                <a:latin typeface="Segoe UI Semibold" panose="020B0702040204020203" pitchFamily="34" charset="0"/>
                <a:cs typeface="Segoe UI Semibold" panose="020B0702040204020203" pitchFamily="34" charset="0"/>
              </a:rPr>
              <a:t>Seattle ExpressRoute</a:t>
            </a:r>
          </a:p>
        </p:txBody>
      </p:sp>
      <p:sp>
        <p:nvSpPr>
          <p:cNvPr id="477" name="Rectangle 476">
            <a:extLst>
              <a:ext uri="{FF2B5EF4-FFF2-40B4-BE49-F238E27FC236}">
                <a16:creationId xmlns:a16="http://schemas.microsoft.com/office/drawing/2014/main" id="{E4DFF221-B11D-4239-8A00-6F2E62F67293}"/>
              </a:ext>
            </a:extLst>
          </p:cNvPr>
          <p:cNvSpPr/>
          <p:nvPr/>
        </p:nvSpPr>
        <p:spPr>
          <a:xfrm>
            <a:off x="5752393" y="2172164"/>
            <a:ext cx="1244633" cy="513596"/>
          </a:xfrm>
          <a:prstGeom prst="rect">
            <a:avLst/>
          </a:prstGeom>
        </p:spPr>
        <p:txBody>
          <a:bodyPr wrap="none">
            <a:spAutoFit/>
          </a:bodyPr>
          <a:lstStyle/>
          <a:p>
            <a:pPr algn="r" defTabSz="913567">
              <a:defRPr/>
            </a:pPr>
            <a:r>
              <a:rPr lang="en-US" sz="1369" kern="0" dirty="0">
                <a:solidFill>
                  <a:srgbClr val="353535"/>
                </a:solidFill>
                <a:latin typeface="Segoe UI Semibold" panose="020B0702040204020203" pitchFamily="34" charset="0"/>
                <a:cs typeface="Segoe UI Semibold" panose="020B0702040204020203" pitchFamily="34" charset="0"/>
              </a:rPr>
              <a:t>New York </a:t>
            </a:r>
            <a:br>
              <a:rPr lang="en-US" sz="1369" kern="0" dirty="0">
                <a:solidFill>
                  <a:srgbClr val="353535"/>
                </a:solidFill>
                <a:latin typeface="Segoe UI Semibold" panose="020B0702040204020203" pitchFamily="34" charset="0"/>
                <a:cs typeface="Segoe UI Semibold" panose="020B0702040204020203" pitchFamily="34" charset="0"/>
              </a:rPr>
            </a:br>
            <a:r>
              <a:rPr lang="en-US" sz="1369" kern="0" dirty="0">
                <a:solidFill>
                  <a:srgbClr val="353535"/>
                </a:solidFill>
                <a:latin typeface="Segoe UI Semibold" panose="020B0702040204020203" pitchFamily="34" charset="0"/>
                <a:cs typeface="Segoe UI Semibold" panose="020B0702040204020203" pitchFamily="34" charset="0"/>
              </a:rPr>
              <a:t>ExpressRoute</a:t>
            </a:r>
          </a:p>
        </p:txBody>
      </p:sp>
      <p:sp>
        <p:nvSpPr>
          <p:cNvPr id="478" name="Rectangle 477">
            <a:extLst>
              <a:ext uri="{FF2B5EF4-FFF2-40B4-BE49-F238E27FC236}">
                <a16:creationId xmlns:a16="http://schemas.microsoft.com/office/drawing/2014/main" id="{50589BE6-6535-4DD4-9C44-2B8B2DAA0240}"/>
              </a:ext>
            </a:extLst>
          </p:cNvPr>
          <p:cNvSpPr/>
          <p:nvPr/>
        </p:nvSpPr>
        <p:spPr>
          <a:xfrm>
            <a:off x="6905226" y="3403043"/>
            <a:ext cx="1351720" cy="934884"/>
          </a:xfrm>
          <a:prstGeom prst="rect">
            <a:avLst/>
          </a:prstGeom>
        </p:spPr>
        <p:txBody>
          <a:bodyPr wrap="square">
            <a:spAutoFit/>
          </a:bodyPr>
          <a:lstStyle/>
          <a:p>
            <a:pPr defTabSz="913567">
              <a:defRPr/>
            </a:pPr>
            <a:r>
              <a:rPr lang="en-US" sz="1369" kern="0" dirty="0">
                <a:solidFill>
                  <a:srgbClr val="353535"/>
                </a:solidFill>
                <a:latin typeface="Segoe UI Semibold" panose="020B0702040204020203" pitchFamily="34" charset="0"/>
                <a:cs typeface="Segoe UI Semibold" panose="020B0702040204020203" pitchFamily="34" charset="0"/>
              </a:rPr>
              <a:t>Washington D.C. ExpressRoute, CAP</a:t>
            </a:r>
          </a:p>
        </p:txBody>
      </p:sp>
      <p:sp>
        <p:nvSpPr>
          <p:cNvPr id="479" name="Rectangle 478">
            <a:extLst>
              <a:ext uri="{FF2B5EF4-FFF2-40B4-BE49-F238E27FC236}">
                <a16:creationId xmlns:a16="http://schemas.microsoft.com/office/drawing/2014/main" id="{24CF93A5-A7F8-46F9-B252-7C20D68E538C}"/>
              </a:ext>
            </a:extLst>
          </p:cNvPr>
          <p:cNvSpPr/>
          <p:nvPr/>
        </p:nvSpPr>
        <p:spPr>
          <a:xfrm>
            <a:off x="4957085" y="2719769"/>
            <a:ext cx="1244633" cy="513596"/>
          </a:xfrm>
          <a:prstGeom prst="rect">
            <a:avLst/>
          </a:prstGeom>
        </p:spPr>
        <p:txBody>
          <a:bodyPr wrap="none">
            <a:spAutoFit/>
          </a:bodyPr>
          <a:lstStyle/>
          <a:p>
            <a:pPr algn="r" defTabSz="913567">
              <a:defRPr/>
            </a:pPr>
            <a:r>
              <a:rPr lang="en-US" sz="1369" kern="0" dirty="0">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Chicago</a:t>
            </a:r>
            <a:br>
              <a:rPr lang="en-US" sz="1369" kern="0" dirty="0">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br>
            <a:r>
              <a:rPr lang="en-US" sz="1369" kern="0" dirty="0">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ExpressRoute</a:t>
            </a:r>
            <a:endParaRPr lang="en-US" sz="1369" kern="0" dirty="0">
              <a:solidFill>
                <a:srgbClr val="353535"/>
              </a:solidFill>
              <a:latin typeface="Segoe UI Semibold" panose="020B0702040204020203" pitchFamily="34" charset="0"/>
              <a:cs typeface="Segoe UI Semibold" panose="020B0702040204020203" pitchFamily="34" charset="0"/>
            </a:endParaRPr>
          </a:p>
        </p:txBody>
      </p:sp>
      <p:sp>
        <p:nvSpPr>
          <p:cNvPr id="480" name="Rectangle 479">
            <a:extLst>
              <a:ext uri="{FF2B5EF4-FFF2-40B4-BE49-F238E27FC236}">
                <a16:creationId xmlns:a16="http://schemas.microsoft.com/office/drawing/2014/main" id="{690A4CE8-14C1-4FDB-BE51-D751D01AEB17}"/>
              </a:ext>
            </a:extLst>
          </p:cNvPr>
          <p:cNvSpPr/>
          <p:nvPr/>
        </p:nvSpPr>
        <p:spPr>
          <a:xfrm>
            <a:off x="778348" y="4473295"/>
            <a:ext cx="1619889" cy="513596"/>
          </a:xfrm>
          <a:prstGeom prst="rect">
            <a:avLst/>
          </a:prstGeom>
        </p:spPr>
        <p:txBody>
          <a:bodyPr wrap="square">
            <a:spAutoFit/>
          </a:bodyPr>
          <a:lstStyle/>
          <a:p>
            <a:pPr defTabSz="913567">
              <a:defRPr/>
            </a:pPr>
            <a:r>
              <a:rPr lang="en-US" sz="1369" dirty="0">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Phoenix</a:t>
            </a:r>
          </a:p>
          <a:p>
            <a:pPr defTabSz="913567">
              <a:defRPr/>
            </a:pPr>
            <a:r>
              <a:rPr lang="en-US" sz="1369" dirty="0">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ExpressRoute</a:t>
            </a:r>
            <a:endParaRPr lang="en-US" sz="1369" dirty="0">
              <a:solidFill>
                <a:srgbClr val="353535"/>
              </a:solidFill>
              <a:latin typeface="Segoe UI Semibold" panose="020B0702040204020203" pitchFamily="34" charset="0"/>
              <a:cs typeface="Segoe UI Semibold" panose="020B0702040204020203" pitchFamily="34" charset="0"/>
            </a:endParaRPr>
          </a:p>
        </p:txBody>
      </p:sp>
      <p:sp>
        <p:nvSpPr>
          <p:cNvPr id="481" name="Rectangle 480">
            <a:extLst>
              <a:ext uri="{FF2B5EF4-FFF2-40B4-BE49-F238E27FC236}">
                <a16:creationId xmlns:a16="http://schemas.microsoft.com/office/drawing/2014/main" id="{3FFE27CD-9AF3-4767-8D77-DED8032304EC}"/>
              </a:ext>
            </a:extLst>
          </p:cNvPr>
          <p:cNvSpPr/>
          <p:nvPr/>
        </p:nvSpPr>
        <p:spPr>
          <a:xfrm>
            <a:off x="124922" y="2974882"/>
            <a:ext cx="1972755" cy="513596"/>
          </a:xfrm>
          <a:prstGeom prst="rect">
            <a:avLst/>
          </a:prstGeom>
        </p:spPr>
        <p:txBody>
          <a:bodyPr wrap="square">
            <a:spAutoFit/>
          </a:bodyPr>
          <a:lstStyle/>
          <a:p>
            <a:pPr defTabSz="913567">
              <a:defRPr/>
            </a:pPr>
            <a:r>
              <a:rPr lang="en-US" sz="1369" kern="0" dirty="0">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Silicon Valley </a:t>
            </a:r>
          </a:p>
          <a:p>
            <a:pPr defTabSz="913567">
              <a:defRPr/>
            </a:pPr>
            <a:r>
              <a:rPr lang="en-US" sz="1369" kern="0" dirty="0">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ExpressRoute, CAP</a:t>
            </a:r>
            <a:endParaRPr lang="en-US" sz="1369" kern="0" dirty="0">
              <a:solidFill>
                <a:srgbClr val="353535"/>
              </a:solidFill>
              <a:latin typeface="Segoe UI Semibold" panose="020B0702040204020203" pitchFamily="34" charset="0"/>
              <a:cs typeface="Segoe UI Semibold" panose="020B0702040204020203" pitchFamily="34" charset="0"/>
            </a:endParaRPr>
          </a:p>
        </p:txBody>
      </p:sp>
      <p:sp>
        <p:nvSpPr>
          <p:cNvPr id="482" name="Rectangle 481">
            <a:extLst>
              <a:ext uri="{FF2B5EF4-FFF2-40B4-BE49-F238E27FC236}">
                <a16:creationId xmlns:a16="http://schemas.microsoft.com/office/drawing/2014/main" id="{018D8014-69DE-4578-BA9A-93D73B7CF8D7}"/>
              </a:ext>
            </a:extLst>
          </p:cNvPr>
          <p:cNvSpPr/>
          <p:nvPr/>
        </p:nvSpPr>
        <p:spPr>
          <a:xfrm>
            <a:off x="4113758" y="4490309"/>
            <a:ext cx="1664509" cy="513596"/>
          </a:xfrm>
          <a:prstGeom prst="rect">
            <a:avLst/>
          </a:prstGeom>
        </p:spPr>
        <p:txBody>
          <a:bodyPr wrap="none">
            <a:spAutoFit/>
          </a:bodyPr>
          <a:lstStyle/>
          <a:p>
            <a:pPr defTabSz="913567">
              <a:defRPr/>
            </a:pPr>
            <a:r>
              <a:rPr lang="en-US" sz="1369" kern="0" dirty="0">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Dallas </a:t>
            </a:r>
          </a:p>
          <a:p>
            <a:pPr defTabSz="913567">
              <a:defRPr/>
            </a:pPr>
            <a:r>
              <a:rPr lang="en-US" sz="1369" kern="0" dirty="0">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ExpressRoute, CAP</a:t>
            </a:r>
            <a:endParaRPr lang="en-US" sz="1369" kern="0" dirty="0">
              <a:solidFill>
                <a:srgbClr val="353535"/>
              </a:solidFill>
              <a:latin typeface="Segoe UI Semibold" panose="020B0702040204020203" pitchFamily="34" charset="0"/>
              <a:cs typeface="Segoe UI Semibold" panose="020B0702040204020203" pitchFamily="34" charset="0"/>
            </a:endParaRPr>
          </a:p>
        </p:txBody>
      </p:sp>
      <p:sp>
        <p:nvSpPr>
          <p:cNvPr id="483" name="Rectangle 482">
            <a:extLst>
              <a:ext uri="{FF2B5EF4-FFF2-40B4-BE49-F238E27FC236}">
                <a16:creationId xmlns:a16="http://schemas.microsoft.com/office/drawing/2014/main" id="{BEBF8ACF-C0B9-4B06-BB09-A00BDC601A04}"/>
              </a:ext>
            </a:extLst>
          </p:cNvPr>
          <p:cNvSpPr/>
          <p:nvPr/>
        </p:nvSpPr>
        <p:spPr>
          <a:xfrm>
            <a:off x="2352738" y="5058446"/>
            <a:ext cx="1619889" cy="513596"/>
          </a:xfrm>
          <a:prstGeom prst="rect">
            <a:avLst/>
          </a:prstGeom>
        </p:spPr>
        <p:txBody>
          <a:bodyPr wrap="square">
            <a:spAutoFit/>
          </a:bodyPr>
          <a:lstStyle/>
          <a:p>
            <a:pPr defTabSz="913567">
              <a:defRPr/>
            </a:pPr>
            <a:r>
              <a:rPr lang="en-US" sz="1369" dirty="0">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San Antonio</a:t>
            </a:r>
          </a:p>
          <a:p>
            <a:pPr defTabSz="913567">
              <a:defRPr/>
            </a:pPr>
            <a:r>
              <a:rPr lang="en-US" sz="1369" dirty="0">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ExpressRoute</a:t>
            </a:r>
            <a:endParaRPr lang="en-US" sz="1369" dirty="0">
              <a:solidFill>
                <a:srgbClr val="353535"/>
              </a:solidFill>
              <a:latin typeface="Segoe UI Semibold" panose="020B0702040204020203" pitchFamily="34" charset="0"/>
              <a:cs typeface="Segoe UI Semibold" panose="020B0702040204020203" pitchFamily="34" charset="0"/>
            </a:endParaRPr>
          </a:p>
        </p:txBody>
      </p:sp>
      <p:sp>
        <p:nvSpPr>
          <p:cNvPr id="484" name="Oval 483">
            <a:extLst>
              <a:ext uri="{FF2B5EF4-FFF2-40B4-BE49-F238E27FC236}">
                <a16:creationId xmlns:a16="http://schemas.microsoft.com/office/drawing/2014/main" id="{F023CE38-794E-4E61-B39C-9605541EFB5E}"/>
              </a:ext>
            </a:extLst>
          </p:cNvPr>
          <p:cNvSpPr/>
          <p:nvPr/>
        </p:nvSpPr>
        <p:spPr bwMode="auto">
          <a:xfrm>
            <a:off x="3559980" y="5311145"/>
            <a:ext cx="206826" cy="213755"/>
          </a:xfrm>
          <a:prstGeom prst="ellipse">
            <a:avLst/>
          </a:prstGeom>
          <a:solidFill>
            <a:srgbClr val="FFFFFF"/>
          </a:solidFill>
          <a:ln w="200025" cap="flat" cmpd="sng" algn="ctr">
            <a:solidFill>
              <a:srgbClr val="001E50">
                <a:alpha val="34000"/>
              </a:srgbClr>
            </a:solidFill>
            <a:prstDash val="solid"/>
            <a:headEnd type="none" w="med" len="med"/>
            <a:tailEnd type="none" w="med" len="med"/>
          </a:ln>
          <a:effectLst/>
        </p:spPr>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algn="ctr" defTabSz="913126" fontAlgn="base">
              <a:spcBef>
                <a:spcPct val="0"/>
              </a:spcBef>
              <a:spcAft>
                <a:spcPct val="0"/>
              </a:spcAft>
              <a:defRPr/>
            </a:pPr>
            <a:endParaRPr lang="en-US" sz="2352" kern="0" err="1">
              <a:solidFill>
                <a:srgbClr val="FFFFFF"/>
              </a:solidFill>
              <a:latin typeface="Segoe UI Semilight"/>
              <a:cs typeface="Segoe UI" pitchFamily="34" charset="0"/>
            </a:endParaRPr>
          </a:p>
        </p:txBody>
      </p:sp>
      <p:sp>
        <p:nvSpPr>
          <p:cNvPr id="147" name="Rectangle 146">
            <a:extLst>
              <a:ext uri="{FF2B5EF4-FFF2-40B4-BE49-F238E27FC236}">
                <a16:creationId xmlns:a16="http://schemas.microsoft.com/office/drawing/2014/main" id="{5141EA65-5079-4357-8C1C-3420BA8B6F63}"/>
              </a:ext>
            </a:extLst>
          </p:cNvPr>
          <p:cNvSpPr/>
          <p:nvPr/>
        </p:nvSpPr>
        <p:spPr>
          <a:xfrm>
            <a:off x="2996931" y="4082049"/>
            <a:ext cx="1259953" cy="302953"/>
          </a:xfrm>
          <a:prstGeom prst="rect">
            <a:avLst/>
          </a:prstGeom>
        </p:spPr>
        <p:txBody>
          <a:bodyPr wrap="none">
            <a:spAutoFit/>
          </a:bodyPr>
          <a:lstStyle/>
          <a:p>
            <a:pPr algn="r" defTabSz="913567">
              <a:defRPr/>
            </a:pPr>
            <a:r>
              <a:rPr lang="en-US" sz="1369" kern="0">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US </a:t>
            </a:r>
            <a:r>
              <a:rPr lang="en-US" sz="1369" kern="0" err="1">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Gov</a:t>
            </a:r>
            <a:r>
              <a:rPr lang="en-US" sz="1369" kern="0">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 Texas</a:t>
            </a:r>
            <a:endParaRPr lang="en-US" sz="1369" kern="0">
              <a:solidFill>
                <a:srgbClr val="353535"/>
              </a:solidFill>
              <a:latin typeface="Segoe UI Semibold" panose="020B0702040204020203" pitchFamily="34" charset="0"/>
              <a:cs typeface="Segoe UI Semibold" panose="020B0702040204020203" pitchFamily="34" charset="0"/>
            </a:endParaRPr>
          </a:p>
        </p:txBody>
      </p:sp>
      <p:sp>
        <p:nvSpPr>
          <p:cNvPr id="148" name="Rectangle 147">
            <a:extLst>
              <a:ext uri="{FF2B5EF4-FFF2-40B4-BE49-F238E27FC236}">
                <a16:creationId xmlns:a16="http://schemas.microsoft.com/office/drawing/2014/main" id="{B5950D3A-8E25-4566-8AB5-688A859C87A7}"/>
              </a:ext>
            </a:extLst>
          </p:cNvPr>
          <p:cNvSpPr/>
          <p:nvPr/>
        </p:nvSpPr>
        <p:spPr>
          <a:xfrm>
            <a:off x="1234960" y="3487872"/>
            <a:ext cx="1426622" cy="302953"/>
          </a:xfrm>
          <a:prstGeom prst="rect">
            <a:avLst/>
          </a:prstGeom>
        </p:spPr>
        <p:txBody>
          <a:bodyPr wrap="none">
            <a:spAutoFit/>
          </a:bodyPr>
          <a:lstStyle/>
          <a:p>
            <a:pPr algn="r" defTabSz="913567">
              <a:defRPr/>
            </a:pPr>
            <a:r>
              <a:rPr lang="en-US" sz="1369" kern="0">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US </a:t>
            </a:r>
            <a:r>
              <a:rPr lang="en-US" sz="1369" kern="0" err="1">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Gov</a:t>
            </a:r>
            <a:r>
              <a:rPr lang="en-US" sz="1369" kern="0">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 Arizona</a:t>
            </a:r>
            <a:endParaRPr lang="en-US" sz="1369" kern="0">
              <a:solidFill>
                <a:srgbClr val="353535"/>
              </a:solidFill>
              <a:latin typeface="Segoe UI Semibold" panose="020B0702040204020203"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C4BB3054-6FB2-4D73-8C45-E5D26EDCA7E1}"/>
              </a:ext>
            </a:extLst>
          </p:cNvPr>
          <p:cNvSpPr/>
          <p:nvPr/>
        </p:nvSpPr>
        <p:spPr>
          <a:xfrm>
            <a:off x="4086270" y="3849028"/>
            <a:ext cx="1429828" cy="302953"/>
          </a:xfrm>
          <a:prstGeom prst="rect">
            <a:avLst/>
          </a:prstGeom>
        </p:spPr>
        <p:txBody>
          <a:bodyPr wrap="none">
            <a:spAutoFit/>
          </a:bodyPr>
          <a:lstStyle/>
          <a:p>
            <a:pPr algn="r" defTabSz="913567">
              <a:defRPr/>
            </a:pPr>
            <a:r>
              <a:rPr lang="en-US" sz="1369" kern="0">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US DoD Central</a:t>
            </a:r>
            <a:endParaRPr lang="en-US" sz="1369" kern="0">
              <a:solidFill>
                <a:srgbClr val="353535"/>
              </a:solidFill>
              <a:latin typeface="Segoe UI Semibold" panose="020B0702040204020203" pitchFamily="34" charset="0"/>
              <a:cs typeface="Segoe UI Semibold" panose="020B0702040204020203" pitchFamily="34" charset="0"/>
            </a:endParaRPr>
          </a:p>
        </p:txBody>
      </p:sp>
      <p:sp>
        <p:nvSpPr>
          <p:cNvPr id="150" name="Rectangle 149">
            <a:extLst>
              <a:ext uri="{FF2B5EF4-FFF2-40B4-BE49-F238E27FC236}">
                <a16:creationId xmlns:a16="http://schemas.microsoft.com/office/drawing/2014/main" id="{835AD6AF-2783-44DD-A709-78C8171FA265}"/>
              </a:ext>
            </a:extLst>
          </p:cNvPr>
          <p:cNvSpPr/>
          <p:nvPr/>
        </p:nvSpPr>
        <p:spPr>
          <a:xfrm>
            <a:off x="3114809" y="2522599"/>
            <a:ext cx="1195849" cy="302953"/>
          </a:xfrm>
          <a:prstGeom prst="rect">
            <a:avLst/>
          </a:prstGeom>
        </p:spPr>
        <p:txBody>
          <a:bodyPr wrap="none">
            <a:spAutoFit/>
          </a:bodyPr>
          <a:lstStyle/>
          <a:p>
            <a:pPr algn="r" defTabSz="913567">
              <a:defRPr/>
            </a:pPr>
            <a:r>
              <a:rPr lang="en-US" sz="1369" kern="0">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US </a:t>
            </a:r>
            <a:r>
              <a:rPr lang="en-US" sz="1369" kern="0" err="1">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Gov</a:t>
            </a:r>
            <a:r>
              <a:rPr lang="en-US" sz="1369" kern="0">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 Iowa</a:t>
            </a:r>
            <a:endParaRPr lang="en-US" sz="1369" kern="0">
              <a:solidFill>
                <a:srgbClr val="353535"/>
              </a:solidFill>
              <a:latin typeface="Segoe UI Semibold" panose="020B0702040204020203" pitchFamily="34" charset="0"/>
              <a:cs typeface="Segoe UI Semibold" panose="020B0702040204020203" pitchFamily="34" charset="0"/>
            </a:endParaRPr>
          </a:p>
        </p:txBody>
      </p:sp>
      <p:sp>
        <p:nvSpPr>
          <p:cNvPr id="151" name="Rectangle 150">
            <a:extLst>
              <a:ext uri="{FF2B5EF4-FFF2-40B4-BE49-F238E27FC236}">
                <a16:creationId xmlns:a16="http://schemas.microsoft.com/office/drawing/2014/main" id="{EA174B8E-F742-4CEC-904F-579B315D2F38}"/>
              </a:ext>
            </a:extLst>
          </p:cNvPr>
          <p:cNvSpPr/>
          <p:nvPr/>
        </p:nvSpPr>
        <p:spPr>
          <a:xfrm>
            <a:off x="5418458" y="4337478"/>
            <a:ext cx="1433033" cy="302953"/>
          </a:xfrm>
          <a:prstGeom prst="rect">
            <a:avLst/>
          </a:prstGeom>
        </p:spPr>
        <p:txBody>
          <a:bodyPr wrap="none">
            <a:spAutoFit/>
          </a:bodyPr>
          <a:lstStyle/>
          <a:p>
            <a:pPr algn="r" defTabSz="913567">
              <a:defRPr/>
            </a:pPr>
            <a:r>
              <a:rPr lang="en-US" sz="1369" kern="0">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US </a:t>
            </a:r>
            <a:r>
              <a:rPr lang="en-US" sz="1369" kern="0" err="1">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Gov</a:t>
            </a:r>
            <a:r>
              <a:rPr lang="en-US" sz="1369" kern="0">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 Virginia</a:t>
            </a:r>
            <a:endParaRPr lang="en-US" sz="1369" kern="0">
              <a:solidFill>
                <a:srgbClr val="353535"/>
              </a:solidFill>
              <a:latin typeface="Segoe UI Semibold" panose="020B0702040204020203" pitchFamily="34" charset="0"/>
              <a:cs typeface="Segoe UI Semibold" panose="020B0702040204020203" pitchFamily="34" charset="0"/>
            </a:endParaRPr>
          </a:p>
        </p:txBody>
      </p:sp>
      <p:sp>
        <p:nvSpPr>
          <p:cNvPr id="153" name="Rectangle 152">
            <a:extLst>
              <a:ext uri="{FF2B5EF4-FFF2-40B4-BE49-F238E27FC236}">
                <a16:creationId xmlns:a16="http://schemas.microsoft.com/office/drawing/2014/main" id="{ED38F556-0821-4DD3-8DDF-2492355FD6ED}"/>
              </a:ext>
            </a:extLst>
          </p:cNvPr>
          <p:cNvSpPr/>
          <p:nvPr/>
        </p:nvSpPr>
        <p:spPr>
          <a:xfrm>
            <a:off x="6791964" y="3118595"/>
            <a:ext cx="1179824" cy="302953"/>
          </a:xfrm>
          <a:prstGeom prst="rect">
            <a:avLst/>
          </a:prstGeom>
        </p:spPr>
        <p:txBody>
          <a:bodyPr wrap="none">
            <a:spAutoFit/>
          </a:bodyPr>
          <a:lstStyle/>
          <a:p>
            <a:pPr algn="r" defTabSz="913567">
              <a:defRPr/>
            </a:pPr>
            <a:r>
              <a:rPr lang="en-US" sz="1369" kern="0">
                <a:solidFill>
                  <a:srgbClr val="353535"/>
                </a:solidFill>
                <a:latin typeface="Segoe UI Semibold" panose="020B0702040204020203" pitchFamily="34" charset="0"/>
                <a:ea typeface="Calibri" panose="020F0502020204030204" pitchFamily="34" charset="0"/>
                <a:cs typeface="Segoe UI Semibold" panose="020B0702040204020203" pitchFamily="34" charset="0"/>
              </a:rPr>
              <a:t>US DoD East</a:t>
            </a:r>
            <a:endParaRPr lang="en-US" sz="1369" kern="0">
              <a:solidFill>
                <a:srgbClr val="353535"/>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61860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6"/>
                                        </p:tgtEl>
                                        <p:attrNameLst>
                                          <p:attrName>style.visibility</p:attrName>
                                        </p:attrNameLst>
                                      </p:cBhvr>
                                      <p:to>
                                        <p:strVal val="visible"/>
                                      </p:to>
                                    </p:set>
                                    <p:animEffect transition="in" filter="fade">
                                      <p:cBhvr>
                                        <p:cTn id="7" dur="50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087" y="145131"/>
            <a:ext cx="11352214" cy="689111"/>
          </a:xfrm>
        </p:spPr>
        <p:txBody>
          <a:bodyPr vert="horz" lIns="320040" tIns="152357" rIns="53325" bIns="53325" rtlCol="0" anchor="ctr">
            <a:normAutofit fontScale="90000"/>
          </a:bodyPr>
          <a:lstStyle/>
          <a:p>
            <a:r>
              <a:rPr lang="en-US" dirty="0"/>
              <a:t>Application Gateway: Layer 7 ADC Features</a:t>
            </a:r>
          </a:p>
        </p:txBody>
      </p:sp>
      <p:sp>
        <p:nvSpPr>
          <p:cNvPr id="3" name="Text Placeholder 2"/>
          <p:cNvSpPr>
            <a:spLocks noGrp="1"/>
          </p:cNvSpPr>
          <p:nvPr>
            <p:ph type="body" sz="quarter" idx="10"/>
          </p:nvPr>
        </p:nvSpPr>
        <p:spPr>
          <a:xfrm>
            <a:off x="270121" y="1418678"/>
            <a:ext cx="5273749" cy="5524956"/>
          </a:xfrm>
        </p:spPr>
        <p:txBody>
          <a:bodyPr>
            <a:normAutofit fontScale="92500" lnSpcReduction="20000"/>
          </a:bodyPr>
          <a:lstStyle/>
          <a:p>
            <a:pPr lvl="0">
              <a:lnSpc>
                <a:spcPct val="100000"/>
              </a:lnSpc>
              <a:defRPr/>
            </a:pPr>
            <a:r>
              <a:rPr lang="en-US" dirty="0"/>
              <a:t>Security</a:t>
            </a:r>
          </a:p>
          <a:p>
            <a:pPr marL="336076" lvl="1">
              <a:defRPr/>
            </a:pPr>
            <a:r>
              <a:rPr lang="en-US" dirty="0"/>
              <a:t>SSL termination</a:t>
            </a:r>
          </a:p>
          <a:p>
            <a:pPr marL="336076" lvl="1">
              <a:defRPr/>
            </a:pPr>
            <a:r>
              <a:rPr lang="en-US" dirty="0"/>
              <a:t>Allow/block SSL protocol versions</a:t>
            </a:r>
          </a:p>
          <a:p>
            <a:pPr marL="336076" lvl="1">
              <a:defRPr/>
            </a:pPr>
            <a:endParaRPr lang="en-US" dirty="0"/>
          </a:p>
          <a:p>
            <a:pPr lvl="0">
              <a:lnSpc>
                <a:spcPct val="100000"/>
              </a:lnSpc>
              <a:defRPr/>
            </a:pPr>
            <a:r>
              <a:rPr lang="en-US" dirty="0"/>
              <a:t>Session &amp; site management</a:t>
            </a:r>
          </a:p>
          <a:p>
            <a:pPr marL="336076" lvl="1">
              <a:defRPr/>
            </a:pPr>
            <a:r>
              <a:rPr lang="en-US" dirty="0"/>
              <a:t>Cookie based session affinity</a:t>
            </a:r>
          </a:p>
          <a:p>
            <a:pPr marL="336076" lvl="1">
              <a:defRPr/>
            </a:pPr>
            <a:r>
              <a:rPr lang="en-US" dirty="0"/>
              <a:t>Multi-site hosting</a:t>
            </a:r>
          </a:p>
          <a:p>
            <a:pPr marL="336076" lvl="1">
              <a:defRPr/>
            </a:pPr>
            <a:endParaRPr lang="en-US" dirty="0"/>
          </a:p>
          <a:p>
            <a:pPr lvl="0">
              <a:lnSpc>
                <a:spcPct val="100000"/>
              </a:lnSpc>
              <a:defRPr/>
            </a:pPr>
            <a:r>
              <a:rPr lang="en-US" dirty="0"/>
              <a:t>Content management</a:t>
            </a:r>
          </a:p>
          <a:p>
            <a:pPr marL="336076" lvl="1">
              <a:defRPr/>
            </a:pPr>
            <a:r>
              <a:rPr lang="en-US" dirty="0"/>
              <a:t>URL based routing</a:t>
            </a:r>
          </a:p>
          <a:p>
            <a:pPr marL="336076" lvl="1">
              <a:defRPr/>
            </a:pPr>
            <a:endParaRPr lang="en-US" dirty="0"/>
          </a:p>
          <a:p>
            <a:pPr lvl="0">
              <a:lnSpc>
                <a:spcPct val="100000"/>
              </a:lnSpc>
              <a:defRPr/>
            </a:pPr>
            <a:r>
              <a:rPr lang="en-US" dirty="0"/>
              <a:t>Backend management</a:t>
            </a:r>
          </a:p>
          <a:p>
            <a:pPr marL="336076" lvl="1">
              <a:defRPr/>
            </a:pPr>
            <a:r>
              <a:rPr lang="en-US" dirty="0"/>
              <a:t>Rich diagnostics including Access and Performance logs</a:t>
            </a:r>
          </a:p>
          <a:p>
            <a:pPr marL="336076" lvl="1">
              <a:defRPr/>
            </a:pPr>
            <a:r>
              <a:rPr lang="en-US" dirty="0"/>
              <a:t>VM Scale Set support</a:t>
            </a:r>
          </a:p>
          <a:p>
            <a:pPr marL="336076" lvl="1">
              <a:defRPr/>
            </a:pPr>
            <a:r>
              <a:rPr lang="en-US" dirty="0"/>
              <a:t>Custom health probes</a:t>
            </a:r>
          </a:p>
        </p:txBody>
      </p:sp>
      <p:sp>
        <p:nvSpPr>
          <p:cNvPr id="50" name="Text Placeholder 3"/>
          <p:cNvSpPr txBox="1">
            <a:spLocks/>
          </p:cNvSpPr>
          <p:nvPr/>
        </p:nvSpPr>
        <p:spPr>
          <a:xfrm>
            <a:off x="269171" y="1418677"/>
            <a:ext cx="5135094" cy="5524958"/>
          </a:xfrm>
          <a:prstGeom prst="rect">
            <a:avLst/>
          </a:prstGeo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80">
              <a:lnSpc>
                <a:spcPct val="100000"/>
              </a:lnSpc>
              <a:buNone/>
              <a:defRPr/>
            </a:pPr>
            <a:endParaRPr lang="en-US" sz="1764">
              <a:solidFill>
                <a:schemeClr val="bg1"/>
              </a:solidFill>
              <a:latin typeface="+mn-lt"/>
            </a:endParaRPr>
          </a:p>
        </p:txBody>
      </p:sp>
      <p:grpSp>
        <p:nvGrpSpPr>
          <p:cNvPr id="5" name="Group 4"/>
          <p:cNvGrpSpPr/>
          <p:nvPr/>
        </p:nvGrpSpPr>
        <p:grpSpPr>
          <a:xfrm>
            <a:off x="5131104" y="1193074"/>
            <a:ext cx="6863235" cy="5687768"/>
            <a:chOff x="5235356" y="982662"/>
            <a:chExt cx="7002681" cy="5803331"/>
          </a:xfrm>
        </p:grpSpPr>
        <p:grpSp>
          <p:nvGrpSpPr>
            <p:cNvPr id="4" name="Group 3"/>
            <p:cNvGrpSpPr/>
            <p:nvPr/>
          </p:nvGrpSpPr>
          <p:grpSpPr>
            <a:xfrm>
              <a:off x="5287297" y="982662"/>
              <a:ext cx="6950740" cy="5803331"/>
              <a:chOff x="5076502" y="1046731"/>
              <a:chExt cx="6950740" cy="5803331"/>
            </a:xfrm>
          </p:grpSpPr>
          <p:sp>
            <p:nvSpPr>
              <p:cNvPr id="71" name="Rectangle 70"/>
              <p:cNvSpPr/>
              <p:nvPr/>
            </p:nvSpPr>
            <p:spPr bwMode="auto">
              <a:xfrm>
                <a:off x="10698034" y="4699885"/>
                <a:ext cx="1323607" cy="2150177"/>
              </a:xfrm>
              <a:prstGeom prst="rect">
                <a:avLst/>
              </a:prstGeom>
              <a:solidFill>
                <a:schemeClr val="accent4"/>
              </a:solidFill>
              <a:ln w="3175">
                <a:no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24" fontAlgn="base">
                  <a:spcBef>
                    <a:spcPct val="0"/>
                  </a:spcBef>
                  <a:spcAft>
                    <a:spcPct val="0"/>
                  </a:spcAft>
                  <a:defRPr/>
                </a:pPr>
                <a:endParaRPr lang="en-US" sz="1999">
                  <a:gradFill>
                    <a:gsLst>
                      <a:gs pos="0">
                        <a:srgbClr val="FFFFFF"/>
                      </a:gs>
                      <a:gs pos="100000">
                        <a:srgbClr val="FFFFFF"/>
                      </a:gs>
                    </a:gsLst>
                    <a:lin ang="5400000" scaled="0"/>
                  </a:gradFill>
                </a:endParaRPr>
              </a:p>
            </p:txBody>
          </p:sp>
          <p:cxnSp>
            <p:nvCxnSpPr>
              <p:cNvPr id="72" name="Straight Arrow Connector 11"/>
              <p:cNvCxnSpPr>
                <a:cxnSpLocks/>
              </p:cNvCxnSpPr>
              <p:nvPr/>
            </p:nvCxnSpPr>
            <p:spPr>
              <a:xfrm>
                <a:off x="8027318" y="3674899"/>
                <a:ext cx="2650997" cy="2100074"/>
              </a:xfrm>
              <a:prstGeom prst="bentConnector3">
                <a:avLst>
                  <a:gd name="adj1" fmla="val 50000"/>
                </a:avLst>
              </a:prstGeom>
              <a:solidFill>
                <a:schemeClr val="accent4">
                  <a:lumMod val="50000"/>
                </a:schemeClr>
              </a:solidFill>
              <a:ln w="41275">
                <a:solidFill>
                  <a:srgbClr val="107C10"/>
                </a:solidFill>
                <a:tailEnd type="triangle"/>
              </a:ln>
            </p:spPr>
            <p:style>
              <a:lnRef idx="3">
                <a:schemeClr val="dk1"/>
              </a:lnRef>
              <a:fillRef idx="0">
                <a:schemeClr val="dk1"/>
              </a:fillRef>
              <a:effectRef idx="2">
                <a:schemeClr val="dk1"/>
              </a:effectRef>
              <a:fontRef idx="minor">
                <a:schemeClr val="tx1"/>
              </a:fontRef>
            </p:style>
          </p:cxnSp>
          <p:sp>
            <p:nvSpPr>
              <p:cNvPr id="73" name="Freeform 27"/>
              <p:cNvSpPr>
                <a:spLocks noChangeAspect="1"/>
              </p:cNvSpPr>
              <p:nvPr/>
            </p:nvSpPr>
            <p:spPr bwMode="black">
              <a:xfrm>
                <a:off x="5360130" y="2799331"/>
                <a:ext cx="572982" cy="476856"/>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accent3"/>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82780" tIns="146225" rIns="182780" bIns="1462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24" fontAlgn="base">
                  <a:lnSpc>
                    <a:spcPct val="90000"/>
                  </a:lnSpc>
                  <a:spcBef>
                    <a:spcPct val="0"/>
                  </a:spcBef>
                  <a:spcAft>
                    <a:spcPct val="0"/>
                  </a:spcAft>
                  <a:defRPr/>
                </a:pPr>
                <a:endParaRPr lang="en-US" sz="2399">
                  <a:gradFill>
                    <a:gsLst>
                      <a:gs pos="0">
                        <a:srgbClr val="FFFFFF"/>
                      </a:gs>
                      <a:gs pos="100000">
                        <a:srgbClr val="FFFFFF"/>
                      </a:gs>
                    </a:gsLst>
                    <a:lin ang="5400000" scaled="0"/>
                  </a:gradFill>
                  <a:ea typeface="Segoe UI" pitchFamily="34" charset="0"/>
                  <a:cs typeface="Segoe UI" pitchFamily="34" charset="0"/>
                </a:endParaRPr>
              </a:p>
            </p:txBody>
          </p:sp>
          <p:cxnSp>
            <p:nvCxnSpPr>
              <p:cNvPr id="74" name="Straight Arrow Connector 73"/>
              <p:cNvCxnSpPr/>
              <p:nvPr/>
            </p:nvCxnSpPr>
            <p:spPr>
              <a:xfrm>
                <a:off x="5958206" y="3033862"/>
                <a:ext cx="824492" cy="1820"/>
              </a:xfrm>
              <a:prstGeom prst="straightConnector1">
                <a:avLst/>
              </a:prstGeom>
              <a:ln w="38100">
                <a:solidFill>
                  <a:srgbClr val="107C1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bwMode="auto">
              <a:xfrm>
                <a:off x="10695761" y="2876342"/>
                <a:ext cx="1325880" cy="1611520"/>
              </a:xfrm>
              <a:prstGeom prst="rect">
                <a:avLst/>
              </a:prstGeom>
              <a:solidFill>
                <a:schemeClr val="accent4"/>
              </a:solidFill>
              <a:ln w="3175">
                <a:no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24" fontAlgn="base">
                  <a:spcBef>
                    <a:spcPct val="0"/>
                  </a:spcBef>
                  <a:spcAft>
                    <a:spcPct val="0"/>
                  </a:spcAft>
                  <a:defRPr/>
                </a:pPr>
                <a:endParaRPr lang="en-US" sz="1999">
                  <a:gradFill>
                    <a:gsLst>
                      <a:gs pos="0">
                        <a:srgbClr val="FFFFFF"/>
                      </a:gs>
                      <a:gs pos="100000">
                        <a:srgbClr val="FFFFFF"/>
                      </a:gs>
                    </a:gsLst>
                    <a:lin ang="5400000" scaled="0"/>
                  </a:gradFill>
                </a:endParaRPr>
              </a:p>
            </p:txBody>
          </p:sp>
          <p:cxnSp>
            <p:nvCxnSpPr>
              <p:cNvPr id="76" name="Straight Arrow Connector 34"/>
              <p:cNvCxnSpPr>
                <a:cxnSpLocks/>
              </p:cNvCxnSpPr>
              <p:nvPr/>
            </p:nvCxnSpPr>
            <p:spPr>
              <a:xfrm flipV="1">
                <a:off x="8047037" y="1851342"/>
                <a:ext cx="2610972" cy="1823558"/>
              </a:xfrm>
              <a:prstGeom prst="bentConnector3">
                <a:avLst>
                  <a:gd name="adj1" fmla="val 50000"/>
                </a:avLst>
              </a:prstGeom>
              <a:ln w="38100">
                <a:solidFill>
                  <a:srgbClr val="107C1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8948873" y="1441814"/>
                <a:ext cx="1765954" cy="400110"/>
              </a:xfrm>
              <a:prstGeom prst="rect">
                <a:avLst/>
              </a:prstGeom>
              <a:noFill/>
            </p:spPr>
            <p:txBody>
              <a:bodyPr wrap="square" rtlCol="0">
                <a:spAutoFit/>
              </a:bodyPr>
              <a:lstStyle/>
              <a:p>
                <a:pPr defTabSz="896031">
                  <a:defRPr/>
                </a:pPr>
                <a:r>
                  <a:rPr lang="en-US" sz="1960" kern="0">
                    <a:solidFill>
                      <a:srgbClr val="000000"/>
                    </a:solidFill>
                  </a:rPr>
                  <a:t>fabrikam.com</a:t>
                </a:r>
              </a:p>
            </p:txBody>
          </p:sp>
          <p:cxnSp>
            <p:nvCxnSpPr>
              <p:cNvPr id="78" name="Straight Arrow Connector 77"/>
              <p:cNvCxnSpPr>
                <a:cxnSpLocks/>
                <a:endCxn id="75" idx="1"/>
              </p:cNvCxnSpPr>
              <p:nvPr/>
            </p:nvCxnSpPr>
            <p:spPr>
              <a:xfrm>
                <a:off x="8047037" y="3674900"/>
                <a:ext cx="2648724" cy="7202"/>
              </a:xfrm>
              <a:prstGeom prst="straightConnector1">
                <a:avLst/>
              </a:prstGeom>
              <a:ln w="41275">
                <a:solidFill>
                  <a:srgbClr val="107C10"/>
                </a:solidFill>
                <a:tailEnd type="triangle"/>
              </a:ln>
            </p:spPr>
            <p:style>
              <a:lnRef idx="3">
                <a:schemeClr val="dk1"/>
              </a:lnRef>
              <a:fillRef idx="0">
                <a:schemeClr val="dk1"/>
              </a:fillRef>
              <a:effectRef idx="2">
                <a:schemeClr val="dk1"/>
              </a:effectRef>
              <a:fontRef idx="minor">
                <a:schemeClr val="tx1"/>
              </a:fontRef>
            </p:style>
          </p:cxnSp>
          <p:sp>
            <p:nvSpPr>
              <p:cNvPr id="79" name="Rectangle 78"/>
              <p:cNvSpPr/>
              <p:nvPr/>
            </p:nvSpPr>
            <p:spPr>
              <a:xfrm>
                <a:off x="8123237" y="3217697"/>
                <a:ext cx="2571538" cy="400110"/>
              </a:xfrm>
              <a:prstGeom prst="rect">
                <a:avLst/>
              </a:prstGeom>
            </p:spPr>
            <p:txBody>
              <a:bodyPr wrap="none">
                <a:spAutoFit/>
              </a:bodyPr>
              <a:lstStyle/>
              <a:p>
                <a:pPr algn="ctr" defTabSz="931924" fontAlgn="base">
                  <a:spcBef>
                    <a:spcPct val="0"/>
                  </a:spcBef>
                  <a:spcAft>
                    <a:spcPct val="0"/>
                  </a:spcAft>
                  <a:defRPr/>
                </a:pPr>
                <a:r>
                  <a:rPr lang="en-US" sz="1960" kern="0">
                    <a:solidFill>
                      <a:srgbClr val="000000"/>
                    </a:solidFill>
                  </a:rPr>
                  <a:t>contoso.com/video</a:t>
                </a:r>
                <a:r>
                  <a:rPr lang="en-US" sz="1960" kern="0">
                    <a:solidFill>
                      <a:srgbClr val="000000"/>
                    </a:solidFill>
                    <a:effectLst>
                      <a:outerShdw blurRad="38100" dist="38100" dir="2700000" algn="tl">
                        <a:srgbClr val="000000">
                          <a:alpha val="43137"/>
                        </a:srgbClr>
                      </a:outerShdw>
                    </a:effectLst>
                  </a:rPr>
                  <a:t>/*</a:t>
                </a:r>
              </a:p>
            </p:txBody>
          </p:sp>
          <p:sp>
            <p:nvSpPr>
              <p:cNvPr id="80" name="TextBox 79"/>
              <p:cNvSpPr txBox="1"/>
              <p:nvPr/>
            </p:nvSpPr>
            <p:spPr>
              <a:xfrm>
                <a:off x="10695761" y="2891566"/>
                <a:ext cx="1325880" cy="408075"/>
              </a:xfrm>
              <a:prstGeom prst="rect">
                <a:avLst/>
              </a:prstGeom>
              <a:noFill/>
            </p:spPr>
            <p:txBody>
              <a:bodyPr wrap="square" rtlCol="0">
                <a:spAutoFit/>
              </a:bodyPr>
              <a:lstStyle/>
              <a:p>
                <a:pPr algn="ctr" defTabSz="896031">
                  <a:defRPr/>
                </a:pPr>
                <a:r>
                  <a:rPr lang="en-US" sz="1960" b="1" kern="0">
                    <a:solidFill>
                      <a:srgbClr val="000000"/>
                    </a:solidFill>
                  </a:rPr>
                  <a:t>Videos</a:t>
                </a:r>
              </a:p>
            </p:txBody>
          </p:sp>
          <p:sp>
            <p:nvSpPr>
              <p:cNvPr id="81" name="TextBox 80"/>
              <p:cNvSpPr txBox="1"/>
              <p:nvPr/>
            </p:nvSpPr>
            <p:spPr>
              <a:xfrm>
                <a:off x="10692433" y="4666692"/>
                <a:ext cx="1334809" cy="408075"/>
              </a:xfrm>
              <a:prstGeom prst="rect">
                <a:avLst/>
              </a:prstGeom>
              <a:noFill/>
            </p:spPr>
            <p:txBody>
              <a:bodyPr wrap="square" rtlCol="0">
                <a:spAutoFit/>
              </a:bodyPr>
              <a:lstStyle/>
              <a:p>
                <a:pPr algn="ctr" defTabSz="896031">
                  <a:defRPr/>
                </a:pPr>
                <a:r>
                  <a:rPr lang="en-US" sz="1960" b="1" kern="0">
                    <a:solidFill>
                      <a:srgbClr val="000000"/>
                    </a:solidFill>
                  </a:rPr>
                  <a:t>Images</a:t>
                </a:r>
              </a:p>
            </p:txBody>
          </p:sp>
          <p:sp>
            <p:nvSpPr>
              <p:cNvPr id="82" name="Rectangle 81"/>
              <p:cNvSpPr/>
              <p:nvPr/>
            </p:nvSpPr>
            <p:spPr>
              <a:xfrm>
                <a:off x="7996852" y="5766896"/>
                <a:ext cx="2757486" cy="400110"/>
              </a:xfrm>
              <a:prstGeom prst="rect">
                <a:avLst/>
              </a:prstGeom>
            </p:spPr>
            <p:txBody>
              <a:bodyPr wrap="none">
                <a:spAutoFit/>
              </a:bodyPr>
              <a:lstStyle/>
              <a:p>
                <a:pPr algn="ctr" defTabSz="931924" fontAlgn="base">
                  <a:spcBef>
                    <a:spcPct val="0"/>
                  </a:spcBef>
                  <a:spcAft>
                    <a:spcPct val="0"/>
                  </a:spcAft>
                  <a:defRPr/>
                </a:pPr>
                <a:r>
                  <a:rPr lang="en-US" sz="1960" kern="0">
                    <a:solidFill>
                      <a:srgbClr val="000000"/>
                    </a:solidFill>
                  </a:rPr>
                  <a:t>contoso.com/images/*</a:t>
                </a:r>
              </a:p>
            </p:txBody>
          </p:sp>
          <p:sp>
            <p:nvSpPr>
              <p:cNvPr id="83" name="Freeform 27"/>
              <p:cNvSpPr>
                <a:spLocks noChangeAspect="1"/>
              </p:cNvSpPr>
              <p:nvPr/>
            </p:nvSpPr>
            <p:spPr bwMode="black">
              <a:xfrm>
                <a:off x="5360130" y="4146702"/>
                <a:ext cx="572982" cy="476856"/>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accent3"/>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82780" tIns="146225" rIns="182780" bIns="1462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24" fontAlgn="base">
                  <a:lnSpc>
                    <a:spcPct val="90000"/>
                  </a:lnSpc>
                  <a:spcBef>
                    <a:spcPct val="0"/>
                  </a:spcBef>
                  <a:spcAft>
                    <a:spcPct val="0"/>
                  </a:spcAft>
                  <a:defRPr/>
                </a:pPr>
                <a:endParaRPr lang="en-US" sz="2399">
                  <a:gradFill>
                    <a:gsLst>
                      <a:gs pos="0">
                        <a:srgbClr val="FFFFFF"/>
                      </a:gs>
                      <a:gs pos="100000">
                        <a:srgbClr val="FFFFFF"/>
                      </a:gs>
                    </a:gsLst>
                    <a:lin ang="5400000" scaled="0"/>
                  </a:gradFill>
                  <a:ea typeface="Segoe UI" pitchFamily="34" charset="0"/>
                  <a:cs typeface="Segoe UI" pitchFamily="34" charset="0"/>
                </a:endParaRPr>
              </a:p>
            </p:txBody>
          </p:sp>
          <p:cxnSp>
            <p:nvCxnSpPr>
              <p:cNvPr id="84" name="Straight Arrow Connector 83"/>
              <p:cNvCxnSpPr/>
              <p:nvPr/>
            </p:nvCxnSpPr>
            <p:spPr>
              <a:xfrm>
                <a:off x="5962195" y="4362756"/>
                <a:ext cx="824491" cy="9260"/>
              </a:xfrm>
              <a:prstGeom prst="straightConnector1">
                <a:avLst/>
              </a:prstGeom>
              <a:ln w="38100">
                <a:solidFill>
                  <a:srgbClr val="107C1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076502" y="4540566"/>
                <a:ext cx="1897281" cy="544765"/>
              </a:xfrm>
              <a:prstGeom prst="rect">
                <a:avLst/>
              </a:prstGeom>
            </p:spPr>
            <p:txBody>
              <a:bodyPr wrap="square" lIns="179238" tIns="143391" rIns="179238" bIns="143391" rtlCol="0">
                <a:spAutoFit/>
              </a:bodyPr>
              <a:lstStyle/>
              <a:p>
                <a:pPr algn="ctr" defTabSz="896203">
                  <a:lnSpc>
                    <a:spcPct val="90000"/>
                  </a:lnSpc>
                  <a:spcAft>
                    <a:spcPts val="588"/>
                  </a:spcAft>
                  <a:defRPr/>
                </a:pPr>
                <a:r>
                  <a:rPr lang="en-US" sz="1764" kern="0">
                    <a:solidFill>
                      <a:srgbClr val="000000"/>
                    </a:solidFill>
                  </a:rPr>
                  <a:t>fabrikam.com</a:t>
                </a:r>
              </a:p>
            </p:txBody>
          </p:sp>
          <p:pic>
            <p:nvPicPr>
              <p:cNvPr id="88" name="Picture 87"/>
              <p:cNvPicPr>
                <a:picLocks noChangeAspect="1"/>
              </p:cNvPicPr>
              <p:nvPr/>
            </p:nvPicPr>
            <p:blipFill>
              <a:blip r:embed="rId3"/>
              <a:stretch>
                <a:fillRect/>
              </a:stretch>
            </p:blipFill>
            <p:spPr>
              <a:xfrm>
                <a:off x="11084381" y="3297369"/>
                <a:ext cx="548640" cy="548640"/>
              </a:xfrm>
              <a:prstGeom prst="rect">
                <a:avLst/>
              </a:prstGeom>
            </p:spPr>
          </p:pic>
          <p:pic>
            <p:nvPicPr>
              <p:cNvPr id="89" name="Picture 88"/>
              <p:cNvPicPr>
                <a:picLocks noChangeAspect="1"/>
              </p:cNvPicPr>
              <p:nvPr/>
            </p:nvPicPr>
            <p:blipFill>
              <a:blip r:embed="rId3"/>
              <a:stretch>
                <a:fillRect/>
              </a:stretch>
            </p:blipFill>
            <p:spPr>
              <a:xfrm>
                <a:off x="11084381" y="3892615"/>
                <a:ext cx="548640" cy="548640"/>
              </a:xfrm>
              <a:prstGeom prst="rect">
                <a:avLst/>
              </a:prstGeom>
            </p:spPr>
          </p:pic>
          <p:pic>
            <p:nvPicPr>
              <p:cNvPr id="90" name="Picture 89"/>
              <p:cNvPicPr>
                <a:picLocks noChangeAspect="1"/>
              </p:cNvPicPr>
              <p:nvPr/>
            </p:nvPicPr>
            <p:blipFill>
              <a:blip r:embed="rId3"/>
              <a:stretch>
                <a:fillRect/>
              </a:stretch>
            </p:blipFill>
            <p:spPr>
              <a:xfrm>
                <a:off x="11085517" y="5043799"/>
                <a:ext cx="548640" cy="548640"/>
              </a:xfrm>
              <a:prstGeom prst="rect">
                <a:avLst/>
              </a:prstGeom>
            </p:spPr>
          </p:pic>
          <p:pic>
            <p:nvPicPr>
              <p:cNvPr id="91" name="Picture 90"/>
              <p:cNvPicPr>
                <a:picLocks noChangeAspect="1"/>
              </p:cNvPicPr>
              <p:nvPr/>
            </p:nvPicPr>
            <p:blipFill>
              <a:blip r:embed="rId3"/>
              <a:stretch>
                <a:fillRect/>
              </a:stretch>
            </p:blipFill>
            <p:spPr>
              <a:xfrm>
                <a:off x="11085517" y="5604021"/>
                <a:ext cx="548640" cy="548640"/>
              </a:xfrm>
              <a:prstGeom prst="rect">
                <a:avLst/>
              </a:prstGeom>
            </p:spPr>
          </p:pic>
          <p:pic>
            <p:nvPicPr>
              <p:cNvPr id="92" name="Picture 91"/>
              <p:cNvPicPr>
                <a:picLocks noChangeAspect="1"/>
              </p:cNvPicPr>
              <p:nvPr/>
            </p:nvPicPr>
            <p:blipFill>
              <a:blip r:embed="rId3"/>
              <a:stretch>
                <a:fillRect/>
              </a:stretch>
            </p:blipFill>
            <p:spPr>
              <a:xfrm>
                <a:off x="11085517" y="6164243"/>
                <a:ext cx="548640" cy="548640"/>
              </a:xfrm>
              <a:prstGeom prst="rect">
                <a:avLst/>
              </a:prstGeom>
            </p:spPr>
          </p:pic>
          <p:sp>
            <p:nvSpPr>
              <p:cNvPr id="29" name="Rectangle 28"/>
              <p:cNvSpPr/>
              <p:nvPr/>
            </p:nvSpPr>
            <p:spPr bwMode="auto">
              <a:xfrm>
                <a:off x="6764918" y="2619668"/>
                <a:ext cx="1323607" cy="2150177"/>
              </a:xfrm>
              <a:prstGeom prst="rect">
                <a:avLst/>
              </a:prstGeom>
              <a:solidFill>
                <a:schemeClr val="accent6"/>
              </a:solidFill>
              <a:ln w="3175">
                <a:no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24" fontAlgn="base">
                  <a:spcBef>
                    <a:spcPct val="0"/>
                  </a:spcBef>
                  <a:spcAft>
                    <a:spcPct val="0"/>
                  </a:spcAft>
                  <a:defRPr/>
                </a:pPr>
                <a:endParaRPr lang="en-US" sz="1960">
                  <a:gradFill>
                    <a:gsLst>
                      <a:gs pos="0">
                        <a:srgbClr val="FFFFFF"/>
                      </a:gs>
                      <a:gs pos="100000">
                        <a:srgbClr val="FFFFFF"/>
                      </a:gs>
                    </a:gsLst>
                    <a:lin ang="5400000" scaled="0"/>
                  </a:gradFill>
                </a:endParaRPr>
              </a:p>
            </p:txBody>
          </p:sp>
          <p:sp>
            <p:nvSpPr>
              <p:cNvPr id="31" name="Rectangle 30"/>
              <p:cNvSpPr/>
              <p:nvPr/>
            </p:nvSpPr>
            <p:spPr bwMode="auto">
              <a:xfrm>
                <a:off x="10692433" y="1046731"/>
                <a:ext cx="1329208" cy="1567582"/>
              </a:xfrm>
              <a:prstGeom prst="rect">
                <a:avLst/>
              </a:prstGeom>
              <a:solidFill>
                <a:schemeClr val="accent4"/>
              </a:solidFill>
              <a:ln w="3175">
                <a:no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24" fontAlgn="base">
                  <a:spcBef>
                    <a:spcPct val="0"/>
                  </a:spcBef>
                  <a:spcAft>
                    <a:spcPct val="0"/>
                  </a:spcAft>
                  <a:defRPr/>
                </a:pPr>
                <a:endParaRPr lang="en-US" sz="1999">
                  <a:gradFill>
                    <a:gsLst>
                      <a:gs pos="0">
                        <a:srgbClr val="FFFFFF"/>
                      </a:gs>
                      <a:gs pos="100000">
                        <a:srgbClr val="FFFFFF"/>
                      </a:gs>
                    </a:gsLst>
                    <a:lin ang="5400000" scaled="0"/>
                  </a:gradFill>
                </a:endParaRPr>
              </a:p>
            </p:txBody>
          </p:sp>
          <p:pic>
            <p:nvPicPr>
              <p:cNvPr id="32" name="Picture 31"/>
              <p:cNvPicPr>
                <a:picLocks noChangeAspect="1"/>
              </p:cNvPicPr>
              <p:nvPr/>
            </p:nvPicPr>
            <p:blipFill>
              <a:blip r:embed="rId4"/>
              <a:stretch>
                <a:fillRect/>
              </a:stretch>
            </p:blipFill>
            <p:spPr>
              <a:xfrm>
                <a:off x="10834874" y="1261390"/>
                <a:ext cx="1097280" cy="1097280"/>
              </a:xfrm>
              <a:prstGeom prst="rect">
                <a:avLst/>
              </a:prstGeom>
              <a:noFill/>
              <a:effectLst>
                <a:outerShdw blurRad="50800" dist="50800" dir="5400000" algn="ctr" rotWithShape="0">
                  <a:schemeClr val="accent4"/>
                </a:outerShdw>
              </a:effectLst>
            </p:spPr>
          </p:pic>
          <p:pic>
            <p:nvPicPr>
              <p:cNvPr id="34" name="Picture 3" descr="image016"/>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851" b="89851" l="9971" r="100000"/>
                        </a14:imgEffect>
                      </a14:imgLayer>
                    </a14:imgProps>
                  </a:ext>
                  <a:ext uri="{28A0092B-C50C-407E-A947-70E740481C1C}">
                    <a14:useLocalDpi xmlns:a14="http://schemas.microsoft.com/office/drawing/2010/main" val="0"/>
                  </a:ext>
                </a:extLst>
              </a:blip>
              <a:srcRect/>
              <a:stretch>
                <a:fillRect/>
              </a:stretch>
            </p:blipFill>
            <p:spPr bwMode="auto">
              <a:xfrm rot="16200000">
                <a:off x="6744306" y="3170948"/>
                <a:ext cx="1291077" cy="126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p:cNvSpPr txBox="1"/>
              <p:nvPr/>
            </p:nvSpPr>
            <p:spPr>
              <a:xfrm>
                <a:off x="6827836" y="2716152"/>
                <a:ext cx="1230899" cy="523220"/>
              </a:xfrm>
              <a:prstGeom prst="rect">
                <a:avLst/>
              </a:prstGeom>
              <a:noFill/>
            </p:spPr>
            <p:txBody>
              <a:bodyPr wrap="square" rtlCol="0">
                <a:spAutoFit/>
              </a:bodyPr>
              <a:lstStyle/>
              <a:p>
                <a:pPr algn="ctr" defTabSz="896031">
                  <a:defRPr/>
                </a:pPr>
                <a:r>
                  <a:rPr lang="en-US" sz="1372" b="1" kern="0">
                    <a:solidFill>
                      <a:srgbClr val="000000"/>
                    </a:solidFill>
                  </a:rPr>
                  <a:t>Application Gateway</a:t>
                </a:r>
              </a:p>
            </p:txBody>
          </p:sp>
        </p:grpSp>
        <p:sp>
          <p:nvSpPr>
            <p:cNvPr id="33" name="TextBox 32"/>
            <p:cNvSpPr txBox="1"/>
            <p:nvPr/>
          </p:nvSpPr>
          <p:spPr>
            <a:xfrm>
              <a:off x="5235356" y="3033488"/>
              <a:ext cx="1897281" cy="544765"/>
            </a:xfrm>
            <a:prstGeom prst="rect">
              <a:avLst/>
            </a:prstGeom>
          </p:spPr>
          <p:txBody>
            <a:bodyPr wrap="square" lIns="179238" tIns="143391" rIns="179238" bIns="143391" rtlCol="0">
              <a:spAutoFit/>
            </a:bodyPr>
            <a:lstStyle/>
            <a:p>
              <a:pPr algn="ctr" defTabSz="896203">
                <a:lnSpc>
                  <a:spcPct val="90000"/>
                </a:lnSpc>
                <a:spcAft>
                  <a:spcPts val="588"/>
                </a:spcAft>
                <a:defRPr/>
              </a:pPr>
              <a:r>
                <a:rPr lang="en-US" sz="1764" kern="0">
                  <a:solidFill>
                    <a:srgbClr val="000000"/>
                  </a:solidFill>
                </a:rPr>
                <a:t>contoso.com</a:t>
              </a:r>
            </a:p>
          </p:txBody>
        </p:sp>
      </p:grpSp>
    </p:spTree>
    <p:extLst>
      <p:ext uri="{BB962C8B-B14F-4D97-AF65-F5344CB8AC3E}">
        <p14:creationId xmlns:p14="http://schemas.microsoft.com/office/powerpoint/2010/main" val="224260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Web Application Firewall</a:t>
            </a:r>
          </a:p>
        </p:txBody>
      </p:sp>
      <p:sp>
        <p:nvSpPr>
          <p:cNvPr id="4" name="Text Placeholder 3"/>
          <p:cNvSpPr>
            <a:spLocks noGrp="1"/>
          </p:cNvSpPr>
          <p:nvPr>
            <p:ph type="body" sz="quarter" idx="10"/>
          </p:nvPr>
        </p:nvSpPr>
        <p:spPr>
          <a:xfrm>
            <a:off x="269169" y="1418678"/>
            <a:ext cx="4794916" cy="5226227"/>
          </a:xfrm>
        </p:spPr>
        <p:txBody>
          <a:bodyPr>
            <a:normAutofit fontScale="85000" lnSpcReduction="20000"/>
          </a:bodyPr>
          <a:lstStyle/>
          <a:p>
            <a:r>
              <a:rPr lang="en-US" dirty="0"/>
              <a:t>Security</a:t>
            </a:r>
          </a:p>
          <a:p>
            <a:pPr lvl="1"/>
            <a:r>
              <a:rPr lang="en-US" dirty="0"/>
              <a:t>Protect applications from web based intrusions</a:t>
            </a:r>
          </a:p>
          <a:p>
            <a:pPr lvl="1"/>
            <a:endParaRPr lang="en-US" dirty="0"/>
          </a:p>
          <a:p>
            <a:pPr lvl="1"/>
            <a:r>
              <a:rPr lang="en-US" dirty="0"/>
              <a:t>Built using </a:t>
            </a:r>
            <a:r>
              <a:rPr lang="en-US" dirty="0" err="1">
                <a:solidFill>
                  <a:schemeClr val="accent3"/>
                </a:solidFill>
              </a:rPr>
              <a:t>ModSecurity</a:t>
            </a:r>
            <a:r>
              <a:rPr lang="en-US" dirty="0">
                <a:solidFill>
                  <a:schemeClr val="accent3"/>
                </a:solidFill>
              </a:rPr>
              <a:t> and Core Rule Set</a:t>
            </a:r>
            <a:endParaRPr lang="en-US" dirty="0"/>
          </a:p>
          <a:p>
            <a:pPr lvl="1"/>
            <a:endParaRPr lang="en-US" dirty="0"/>
          </a:p>
          <a:p>
            <a:r>
              <a:rPr lang="en-US" dirty="0"/>
              <a:t>Availability</a:t>
            </a:r>
          </a:p>
          <a:p>
            <a:pPr lvl="1"/>
            <a:r>
              <a:rPr lang="en-US" dirty="0"/>
              <a:t>Highly available, fully managed</a:t>
            </a:r>
          </a:p>
          <a:p>
            <a:pPr lvl="1"/>
            <a:endParaRPr lang="en-US" dirty="0"/>
          </a:p>
          <a:p>
            <a:r>
              <a:rPr lang="en-US" dirty="0"/>
              <a:t>Preconfigured</a:t>
            </a:r>
          </a:p>
          <a:p>
            <a:pPr lvl="1"/>
            <a:r>
              <a:rPr lang="en-US" dirty="0"/>
              <a:t>OWASP* core rule set for most common top 10 web vulnerabilities protection such as</a:t>
            </a:r>
          </a:p>
          <a:p>
            <a:pPr lvl="2"/>
            <a:r>
              <a:rPr lang="en-US" dirty="0"/>
              <a:t>SQL Injection</a:t>
            </a:r>
          </a:p>
          <a:p>
            <a:pPr lvl="2"/>
            <a:r>
              <a:rPr lang="en-US" dirty="0"/>
              <a:t>XSS attacks</a:t>
            </a:r>
          </a:p>
          <a:p>
            <a:pPr lvl="2"/>
            <a:endParaRPr lang="en-US" dirty="0"/>
          </a:p>
          <a:p>
            <a:r>
              <a:rPr lang="en-US" dirty="0"/>
              <a:t>Coming Soon</a:t>
            </a:r>
          </a:p>
          <a:p>
            <a:pPr lvl="1"/>
            <a:r>
              <a:rPr lang="en-US" dirty="0"/>
              <a:t>Defining custom rules</a:t>
            </a:r>
          </a:p>
          <a:p>
            <a:pPr lvl="2"/>
            <a:endParaRPr lang="en-US" dirty="0"/>
          </a:p>
        </p:txBody>
      </p:sp>
      <p:cxnSp>
        <p:nvCxnSpPr>
          <p:cNvPr id="21" name="Straight Arrow Connector 20"/>
          <p:cNvCxnSpPr>
            <a:cxnSpLocks/>
            <a:endCxn id="46" idx="1"/>
          </p:cNvCxnSpPr>
          <p:nvPr/>
        </p:nvCxnSpPr>
        <p:spPr>
          <a:xfrm flipV="1">
            <a:off x="9172071" y="3041902"/>
            <a:ext cx="1467851" cy="818987"/>
          </a:xfrm>
          <a:prstGeom prst="straightConnector1">
            <a:avLst/>
          </a:prstGeom>
          <a:ln w="762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067299" y="3711656"/>
            <a:ext cx="2069575" cy="662743"/>
            <a:chOff x="5199601" y="3387429"/>
            <a:chExt cx="2111624" cy="676208"/>
          </a:xfrm>
        </p:grpSpPr>
        <p:sp>
          <p:nvSpPr>
            <p:cNvPr id="28" name="Freeform 27"/>
            <p:cNvSpPr>
              <a:spLocks noChangeAspect="1"/>
            </p:cNvSpPr>
            <p:nvPr/>
          </p:nvSpPr>
          <p:spPr bwMode="black">
            <a:xfrm>
              <a:off x="5199601" y="3387429"/>
              <a:ext cx="572982" cy="476856"/>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82780" tIns="146225" rIns="182780" bIns="1462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24" fontAlgn="base">
                <a:lnSpc>
                  <a:spcPct val="90000"/>
                </a:lnSpc>
                <a:spcBef>
                  <a:spcPct val="0"/>
                </a:spcBef>
                <a:spcAft>
                  <a:spcPct val="0"/>
                </a:spcAft>
                <a:defRPr/>
              </a:pPr>
              <a:endParaRPr lang="en-US" sz="2399">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Arrow Connector 31"/>
            <p:cNvCxnSpPr>
              <a:cxnSpLocks/>
              <a:endCxn id="29" idx="1"/>
            </p:cNvCxnSpPr>
            <p:nvPr/>
          </p:nvCxnSpPr>
          <p:spPr>
            <a:xfrm>
              <a:off x="5879660" y="3592755"/>
              <a:ext cx="1431565" cy="1822"/>
            </a:xfrm>
            <a:prstGeom prst="straightConnector1">
              <a:avLst/>
            </a:prstGeom>
            <a:ln w="762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79660" y="3592755"/>
              <a:ext cx="1338871" cy="470882"/>
            </a:xfrm>
            <a:prstGeom prst="rect">
              <a:avLst/>
            </a:prstGeom>
            <a:noFill/>
          </p:spPr>
          <p:txBody>
            <a:bodyPr wrap="none" lIns="182807" tIns="146246" rIns="182807" bIns="146246" rtlCol="0">
              <a:spAutoFit/>
            </a:bodyPr>
            <a:lstStyle/>
            <a:p>
              <a:pPr defTabSz="896203">
                <a:lnSpc>
                  <a:spcPct val="90000"/>
                </a:lnSpc>
                <a:spcAft>
                  <a:spcPts val="600"/>
                </a:spcAft>
                <a:defRPr/>
              </a:pPr>
              <a:r>
                <a:rPr lang="en-US" sz="1200" b="1" kern="0">
                  <a:solidFill>
                    <a:srgbClr val="107C10"/>
                  </a:solidFill>
                </a:rPr>
                <a:t>Valid request</a:t>
              </a:r>
            </a:p>
          </p:txBody>
        </p:sp>
      </p:grpSp>
      <p:grpSp>
        <p:nvGrpSpPr>
          <p:cNvPr id="14" name="Group 13"/>
          <p:cNvGrpSpPr/>
          <p:nvPr/>
        </p:nvGrpSpPr>
        <p:grpSpPr>
          <a:xfrm>
            <a:off x="5100877" y="4265708"/>
            <a:ext cx="2024629" cy="1221830"/>
            <a:chOff x="5204515" y="4117725"/>
            <a:chExt cx="2065765" cy="1246655"/>
          </a:xfrm>
        </p:grpSpPr>
        <p:sp>
          <p:nvSpPr>
            <p:cNvPr id="34" name="Freeform 27"/>
            <p:cNvSpPr>
              <a:spLocks noChangeAspect="1"/>
            </p:cNvSpPr>
            <p:nvPr/>
          </p:nvSpPr>
          <p:spPr bwMode="black">
            <a:xfrm>
              <a:off x="5204515" y="4559271"/>
              <a:ext cx="572982" cy="476856"/>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82780" tIns="146225" rIns="182780" bIns="1462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24" fontAlgn="base">
                <a:lnSpc>
                  <a:spcPct val="90000"/>
                </a:lnSpc>
                <a:spcBef>
                  <a:spcPct val="0"/>
                </a:spcBef>
                <a:spcAft>
                  <a:spcPct val="0"/>
                </a:spcAft>
                <a:defRPr/>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a:xfrm>
              <a:off x="5937883" y="4947330"/>
              <a:ext cx="1160895" cy="261867"/>
            </a:xfrm>
            <a:prstGeom prst="rect">
              <a:avLst/>
            </a:prstGeom>
          </p:spPr>
          <p:txBody>
            <a:bodyPr wrap="none">
              <a:spAutoFit/>
            </a:bodyPr>
            <a:lstStyle/>
            <a:p>
              <a:pPr defTabSz="896203">
                <a:lnSpc>
                  <a:spcPct val="90000"/>
                </a:lnSpc>
                <a:spcAft>
                  <a:spcPts val="600"/>
                </a:spcAft>
                <a:defRPr/>
              </a:pPr>
              <a:r>
                <a:rPr lang="en-US" sz="1200" b="1" kern="0">
                  <a:solidFill>
                    <a:srgbClr val="C00000"/>
                  </a:solidFill>
                </a:rPr>
                <a:t>SQL Injection</a:t>
              </a:r>
            </a:p>
          </p:txBody>
        </p:sp>
        <p:cxnSp>
          <p:nvCxnSpPr>
            <p:cNvPr id="85" name="Straight Arrow Connector 84"/>
            <p:cNvCxnSpPr>
              <a:cxnSpLocks/>
            </p:cNvCxnSpPr>
            <p:nvPr/>
          </p:nvCxnSpPr>
          <p:spPr>
            <a:xfrm flipV="1">
              <a:off x="5811256" y="4797699"/>
              <a:ext cx="1459024" cy="2"/>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5992103" y="4117725"/>
              <a:ext cx="541423" cy="1246655"/>
            </a:xfrm>
            <a:prstGeom prst="rect">
              <a:avLst/>
            </a:prstGeom>
          </p:spPr>
          <p:txBody>
            <a:bodyPr wrap="square">
              <a:spAutoFit/>
            </a:bodyPr>
            <a:lstStyle/>
            <a:p>
              <a:pPr defTabSz="896203">
                <a:defRPr/>
              </a:pPr>
              <a:r>
                <a:rPr lang="en-US" sz="7197" kern="0">
                  <a:solidFill>
                    <a:schemeClr val="accent1"/>
                  </a:solidFill>
                </a:rPr>
                <a:t>×</a:t>
              </a:r>
              <a:endParaRPr lang="en-US" sz="3599" kern="0">
                <a:solidFill>
                  <a:schemeClr val="accent1"/>
                </a:solidFill>
              </a:endParaRPr>
            </a:p>
          </p:txBody>
        </p:sp>
      </p:grpSp>
      <p:grpSp>
        <p:nvGrpSpPr>
          <p:cNvPr id="15" name="Group 14"/>
          <p:cNvGrpSpPr/>
          <p:nvPr/>
        </p:nvGrpSpPr>
        <p:grpSpPr>
          <a:xfrm>
            <a:off x="5075453" y="2163948"/>
            <a:ext cx="2059451" cy="1221830"/>
            <a:chOff x="5178575" y="1973262"/>
            <a:chExt cx="2101294" cy="1246655"/>
          </a:xfrm>
        </p:grpSpPr>
        <p:sp>
          <p:nvSpPr>
            <p:cNvPr id="33" name="Freeform 27"/>
            <p:cNvSpPr>
              <a:spLocks noChangeAspect="1"/>
            </p:cNvSpPr>
            <p:nvPr/>
          </p:nvSpPr>
          <p:spPr bwMode="black">
            <a:xfrm>
              <a:off x="5178575" y="2348283"/>
              <a:ext cx="572982" cy="476856"/>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82780" tIns="146225" rIns="182780" bIns="1462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24" fontAlgn="base">
                <a:lnSpc>
                  <a:spcPct val="90000"/>
                </a:lnSpc>
                <a:spcBef>
                  <a:spcPct val="0"/>
                </a:spcBef>
                <a:spcAft>
                  <a:spcPct val="0"/>
                </a:spcAft>
                <a:defRPr/>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a:xfrm>
              <a:off x="5943888" y="2852594"/>
              <a:ext cx="962123" cy="261867"/>
            </a:xfrm>
            <a:prstGeom prst="rect">
              <a:avLst/>
            </a:prstGeom>
          </p:spPr>
          <p:txBody>
            <a:bodyPr wrap="none">
              <a:spAutoFit/>
            </a:bodyPr>
            <a:lstStyle/>
            <a:p>
              <a:pPr defTabSz="896203">
                <a:lnSpc>
                  <a:spcPct val="90000"/>
                </a:lnSpc>
                <a:spcAft>
                  <a:spcPts val="600"/>
                </a:spcAft>
                <a:defRPr/>
              </a:pPr>
              <a:r>
                <a:rPr lang="en-US" sz="1200" b="1" kern="0">
                  <a:solidFill>
                    <a:srgbClr val="C00000"/>
                  </a:solidFill>
                </a:rPr>
                <a:t>XSS attack</a:t>
              </a:r>
            </a:p>
          </p:txBody>
        </p:sp>
        <p:cxnSp>
          <p:nvCxnSpPr>
            <p:cNvPr id="94" name="Straight Arrow Connector 93"/>
            <p:cNvCxnSpPr>
              <a:cxnSpLocks/>
            </p:cNvCxnSpPr>
            <p:nvPr/>
          </p:nvCxnSpPr>
          <p:spPr>
            <a:xfrm>
              <a:off x="5799570" y="2653201"/>
              <a:ext cx="1480299"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5904497" y="1973262"/>
              <a:ext cx="828532" cy="1246655"/>
            </a:xfrm>
            <a:prstGeom prst="rect">
              <a:avLst/>
            </a:prstGeom>
          </p:spPr>
          <p:txBody>
            <a:bodyPr wrap="square">
              <a:spAutoFit/>
            </a:bodyPr>
            <a:lstStyle/>
            <a:p>
              <a:pPr defTabSz="896203">
                <a:defRPr/>
              </a:pPr>
              <a:r>
                <a:rPr lang="en-US" sz="7197" kern="0">
                  <a:solidFill>
                    <a:srgbClr val="C00000"/>
                  </a:solidFill>
                </a:rPr>
                <a:t>×</a:t>
              </a:r>
            </a:p>
          </p:txBody>
        </p:sp>
      </p:grpSp>
      <p:sp>
        <p:nvSpPr>
          <p:cNvPr id="29" name="Rounded Rectangle 29"/>
          <p:cNvSpPr/>
          <p:nvPr/>
        </p:nvSpPr>
        <p:spPr>
          <a:xfrm>
            <a:off x="7136874" y="2425620"/>
            <a:ext cx="2035196" cy="2978119"/>
          </a:xfrm>
          <a:prstGeom prst="roundRect">
            <a:avLst>
              <a:gd name="adj" fmla="val 9414"/>
            </a:avLst>
          </a:prstGeom>
          <a:solidFill>
            <a:schemeClr val="accent6"/>
          </a:solidFill>
          <a:ln>
            <a:solidFill>
              <a:schemeClr val="tx1"/>
            </a:solidFill>
          </a:ln>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t"/>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896000">
              <a:defRPr/>
            </a:pPr>
            <a:r>
              <a:rPr lang="en-US" sz="1730" b="1">
                <a:solidFill>
                  <a:schemeClr val="tx1">
                    <a:lumMod val="50000"/>
                  </a:schemeClr>
                </a:solidFill>
              </a:rPr>
              <a:t>Application Gateway</a:t>
            </a:r>
          </a:p>
        </p:txBody>
      </p:sp>
      <p:grpSp>
        <p:nvGrpSpPr>
          <p:cNvPr id="30" name="Group 29"/>
          <p:cNvGrpSpPr/>
          <p:nvPr/>
        </p:nvGrpSpPr>
        <p:grpSpPr>
          <a:xfrm>
            <a:off x="7540673" y="3169974"/>
            <a:ext cx="1212492" cy="1141577"/>
            <a:chOff x="7695772" y="2965114"/>
            <a:chExt cx="1252539" cy="1240684"/>
          </a:xfrm>
        </p:grpSpPr>
        <p:pic>
          <p:nvPicPr>
            <p:cNvPr id="31" name="Picture 30"/>
            <p:cNvPicPr>
              <a:picLocks noChangeAspect="1"/>
            </p:cNvPicPr>
            <p:nvPr/>
          </p:nvPicPr>
          <p:blipFill>
            <a:blip r:embed="rId3"/>
            <a:stretch>
              <a:fillRect/>
            </a:stretch>
          </p:blipFill>
          <p:spPr>
            <a:xfrm rot="5400000">
              <a:off x="7934736" y="2726150"/>
              <a:ext cx="774612" cy="1252539"/>
            </a:xfrm>
            <a:prstGeom prst="rect">
              <a:avLst/>
            </a:prstGeom>
            <a:ln w="12700">
              <a:solidFill>
                <a:srgbClr val="292929"/>
              </a:solidFill>
            </a:ln>
          </p:spPr>
        </p:pic>
        <p:sp>
          <p:nvSpPr>
            <p:cNvPr id="35" name="TextBox 34"/>
            <p:cNvSpPr txBox="1"/>
            <p:nvPr/>
          </p:nvSpPr>
          <p:spPr>
            <a:xfrm>
              <a:off x="7894636" y="3655034"/>
              <a:ext cx="847961" cy="550764"/>
            </a:xfrm>
            <a:prstGeom prst="rect">
              <a:avLst/>
            </a:prstGeom>
            <a:noFill/>
          </p:spPr>
          <p:txBody>
            <a:bodyPr wrap="square" lIns="179238" tIns="143391" rIns="179238" bIns="143391" rtlCol="0">
              <a:spAutoFit/>
            </a:bodyPr>
            <a:lstStyle/>
            <a:p>
              <a:pPr defTabSz="896203">
                <a:lnSpc>
                  <a:spcPct val="90000"/>
                </a:lnSpc>
                <a:spcAft>
                  <a:spcPts val="588"/>
                </a:spcAft>
                <a:defRPr/>
              </a:pPr>
              <a:r>
                <a:rPr lang="en-US" sz="1568" b="1" kern="0">
                  <a:solidFill>
                    <a:schemeClr val="tx1">
                      <a:lumMod val="50000"/>
                    </a:schemeClr>
                  </a:solidFill>
                </a:rPr>
                <a:t>WAF</a:t>
              </a:r>
            </a:p>
          </p:txBody>
        </p:sp>
      </p:grpSp>
      <p:pic>
        <p:nvPicPr>
          <p:cNvPr id="37" name="Picture 3" descr="image016"/>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851" b="89851" l="9971" r="100000"/>
                    </a14:imgEffect>
                  </a14:imgLayer>
                </a14:imgProps>
              </a:ext>
              <a:ext uri="{28A0092B-C50C-407E-A947-70E740481C1C}">
                <a14:useLocalDpi xmlns:a14="http://schemas.microsoft.com/office/drawing/2010/main" val="0"/>
              </a:ext>
            </a:extLst>
          </a:blip>
          <a:srcRect/>
          <a:stretch>
            <a:fillRect/>
          </a:stretch>
        </p:blipFill>
        <p:spPr bwMode="auto">
          <a:xfrm rot="16200000">
            <a:off x="7502993" y="4159842"/>
            <a:ext cx="1263708" cy="1241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p:cNvSpPr txBox="1"/>
          <p:nvPr/>
        </p:nvSpPr>
        <p:spPr>
          <a:xfrm>
            <a:off x="7751074" y="4991631"/>
            <a:ext cx="906709" cy="506769"/>
          </a:xfrm>
          <a:prstGeom prst="rect">
            <a:avLst/>
          </a:prstGeom>
          <a:noFill/>
        </p:spPr>
        <p:txBody>
          <a:bodyPr wrap="square" lIns="179238" tIns="143391" rIns="179238" bIns="143391" rtlCol="0">
            <a:spAutoFit/>
          </a:bodyPr>
          <a:lstStyle/>
          <a:p>
            <a:pPr defTabSz="896203">
              <a:lnSpc>
                <a:spcPct val="90000"/>
              </a:lnSpc>
              <a:spcAft>
                <a:spcPts val="588"/>
              </a:spcAft>
              <a:defRPr/>
            </a:pPr>
            <a:r>
              <a:rPr lang="en-US" sz="1568" b="1" kern="0">
                <a:solidFill>
                  <a:schemeClr val="tx1">
                    <a:lumMod val="50000"/>
                  </a:schemeClr>
                </a:solidFill>
              </a:rPr>
              <a:t>L7 LB</a:t>
            </a:r>
          </a:p>
        </p:txBody>
      </p:sp>
      <p:grpSp>
        <p:nvGrpSpPr>
          <p:cNvPr id="3" name="Group 2"/>
          <p:cNvGrpSpPr/>
          <p:nvPr/>
        </p:nvGrpSpPr>
        <p:grpSpPr>
          <a:xfrm>
            <a:off x="10639921" y="2252187"/>
            <a:ext cx="1306946" cy="1579429"/>
            <a:chOff x="10759757" y="2876342"/>
            <a:chExt cx="1333500" cy="1611520"/>
          </a:xfrm>
        </p:grpSpPr>
        <p:sp>
          <p:nvSpPr>
            <p:cNvPr id="46" name="Rectangle 45"/>
            <p:cNvSpPr/>
            <p:nvPr/>
          </p:nvSpPr>
          <p:spPr bwMode="auto">
            <a:xfrm>
              <a:off x="10759757" y="2876342"/>
              <a:ext cx="1325880" cy="1611520"/>
            </a:xfrm>
            <a:prstGeom prst="rect">
              <a:avLst/>
            </a:prstGeom>
            <a:solidFill>
              <a:schemeClr val="accent4">
                <a:alpha val="84000"/>
              </a:schemeClr>
            </a:solidFill>
            <a:ln w="3175">
              <a:no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24" fontAlgn="base">
                <a:spcBef>
                  <a:spcPct val="0"/>
                </a:spcBef>
                <a:spcAft>
                  <a:spcPct val="0"/>
                </a:spcAft>
                <a:defRPr/>
              </a:pPr>
              <a:endParaRPr lang="en-US" sz="1999">
                <a:gradFill>
                  <a:gsLst>
                    <a:gs pos="0">
                      <a:srgbClr val="FFFFFF"/>
                    </a:gs>
                    <a:gs pos="100000">
                      <a:srgbClr val="FFFFFF"/>
                    </a:gs>
                  </a:gsLst>
                  <a:lin ang="5400000" scaled="0"/>
                </a:gradFill>
              </a:endParaRPr>
            </a:p>
          </p:txBody>
        </p:sp>
        <p:sp>
          <p:nvSpPr>
            <p:cNvPr id="47" name="TextBox 46"/>
            <p:cNvSpPr txBox="1"/>
            <p:nvPr/>
          </p:nvSpPr>
          <p:spPr>
            <a:xfrm>
              <a:off x="10767377" y="2971942"/>
              <a:ext cx="1325880" cy="307777"/>
            </a:xfrm>
            <a:prstGeom prst="rect">
              <a:avLst/>
            </a:prstGeom>
            <a:noFill/>
          </p:spPr>
          <p:txBody>
            <a:bodyPr wrap="square" rtlCol="0">
              <a:spAutoFit/>
            </a:bodyPr>
            <a:lstStyle/>
            <a:p>
              <a:pPr algn="ctr" defTabSz="896031">
                <a:defRPr/>
              </a:pPr>
              <a:r>
                <a:rPr lang="en-US" sz="1372" b="1" kern="0">
                  <a:solidFill>
                    <a:srgbClr val="000000"/>
                  </a:solidFill>
                </a:rPr>
                <a:t>Site 1</a:t>
              </a:r>
            </a:p>
          </p:txBody>
        </p:sp>
        <p:pic>
          <p:nvPicPr>
            <p:cNvPr id="48" name="Picture 47"/>
            <p:cNvPicPr>
              <a:picLocks noChangeAspect="1"/>
            </p:cNvPicPr>
            <p:nvPr/>
          </p:nvPicPr>
          <p:blipFill>
            <a:blip r:embed="rId6"/>
            <a:stretch>
              <a:fillRect/>
            </a:stretch>
          </p:blipFill>
          <p:spPr>
            <a:xfrm>
              <a:off x="11155997" y="3297369"/>
              <a:ext cx="548640" cy="548640"/>
            </a:xfrm>
            <a:prstGeom prst="rect">
              <a:avLst/>
            </a:prstGeom>
          </p:spPr>
        </p:pic>
        <p:pic>
          <p:nvPicPr>
            <p:cNvPr id="49" name="Picture 48"/>
            <p:cNvPicPr>
              <a:picLocks noChangeAspect="1"/>
            </p:cNvPicPr>
            <p:nvPr/>
          </p:nvPicPr>
          <p:blipFill>
            <a:blip r:embed="rId6"/>
            <a:stretch>
              <a:fillRect/>
            </a:stretch>
          </p:blipFill>
          <p:spPr>
            <a:xfrm>
              <a:off x="11155997" y="3892615"/>
              <a:ext cx="548640" cy="548640"/>
            </a:xfrm>
            <a:prstGeom prst="rect">
              <a:avLst/>
            </a:prstGeom>
          </p:spPr>
        </p:pic>
      </p:grpSp>
      <p:grpSp>
        <p:nvGrpSpPr>
          <p:cNvPr id="55" name="Group 54"/>
          <p:cNvGrpSpPr/>
          <p:nvPr/>
        </p:nvGrpSpPr>
        <p:grpSpPr>
          <a:xfrm>
            <a:off x="10639921" y="4142427"/>
            <a:ext cx="1306946" cy="1579429"/>
            <a:chOff x="10759757" y="2876342"/>
            <a:chExt cx="1333500" cy="1611520"/>
          </a:xfrm>
        </p:grpSpPr>
        <p:sp>
          <p:nvSpPr>
            <p:cNvPr id="56" name="Rectangle 55"/>
            <p:cNvSpPr/>
            <p:nvPr/>
          </p:nvSpPr>
          <p:spPr bwMode="auto">
            <a:xfrm>
              <a:off x="10759757" y="2876342"/>
              <a:ext cx="1325880" cy="1611520"/>
            </a:xfrm>
            <a:prstGeom prst="rect">
              <a:avLst/>
            </a:prstGeom>
            <a:solidFill>
              <a:schemeClr val="accent4">
                <a:alpha val="84000"/>
              </a:schemeClr>
            </a:solidFill>
            <a:ln w="3175">
              <a:no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24" fontAlgn="base">
                <a:spcBef>
                  <a:spcPct val="0"/>
                </a:spcBef>
                <a:spcAft>
                  <a:spcPct val="0"/>
                </a:spcAft>
                <a:defRPr/>
              </a:pPr>
              <a:endParaRPr lang="en-US" sz="1999">
                <a:gradFill>
                  <a:gsLst>
                    <a:gs pos="0">
                      <a:srgbClr val="FFFFFF"/>
                    </a:gs>
                    <a:gs pos="100000">
                      <a:srgbClr val="FFFFFF"/>
                    </a:gs>
                  </a:gsLst>
                  <a:lin ang="5400000" scaled="0"/>
                </a:gradFill>
              </a:endParaRPr>
            </a:p>
          </p:txBody>
        </p:sp>
        <p:sp>
          <p:nvSpPr>
            <p:cNvPr id="57" name="TextBox 56"/>
            <p:cNvSpPr txBox="1"/>
            <p:nvPr/>
          </p:nvSpPr>
          <p:spPr>
            <a:xfrm>
              <a:off x="10767377" y="2971942"/>
              <a:ext cx="1325880" cy="307777"/>
            </a:xfrm>
            <a:prstGeom prst="rect">
              <a:avLst/>
            </a:prstGeom>
            <a:noFill/>
          </p:spPr>
          <p:txBody>
            <a:bodyPr wrap="square" rtlCol="0">
              <a:spAutoFit/>
            </a:bodyPr>
            <a:lstStyle/>
            <a:p>
              <a:pPr algn="ctr" defTabSz="896031">
                <a:defRPr/>
              </a:pPr>
              <a:r>
                <a:rPr lang="en-US" sz="1372" b="1" kern="0">
                  <a:solidFill>
                    <a:srgbClr val="000000"/>
                  </a:solidFill>
                </a:rPr>
                <a:t>Site 2</a:t>
              </a:r>
            </a:p>
          </p:txBody>
        </p:sp>
        <p:pic>
          <p:nvPicPr>
            <p:cNvPr id="58" name="Picture 57"/>
            <p:cNvPicPr>
              <a:picLocks noChangeAspect="1"/>
            </p:cNvPicPr>
            <p:nvPr/>
          </p:nvPicPr>
          <p:blipFill>
            <a:blip r:embed="rId6"/>
            <a:stretch>
              <a:fillRect/>
            </a:stretch>
          </p:blipFill>
          <p:spPr>
            <a:xfrm>
              <a:off x="11155997" y="3297369"/>
              <a:ext cx="548640" cy="548640"/>
            </a:xfrm>
            <a:prstGeom prst="rect">
              <a:avLst/>
            </a:prstGeom>
          </p:spPr>
        </p:pic>
        <p:pic>
          <p:nvPicPr>
            <p:cNvPr id="59" name="Picture 58"/>
            <p:cNvPicPr>
              <a:picLocks noChangeAspect="1"/>
            </p:cNvPicPr>
            <p:nvPr/>
          </p:nvPicPr>
          <p:blipFill>
            <a:blip r:embed="rId6"/>
            <a:stretch>
              <a:fillRect/>
            </a:stretch>
          </p:blipFill>
          <p:spPr>
            <a:xfrm>
              <a:off x="11155997" y="3892615"/>
              <a:ext cx="548640" cy="548640"/>
            </a:xfrm>
            <a:prstGeom prst="rect">
              <a:avLst/>
            </a:prstGeom>
          </p:spPr>
        </p:pic>
      </p:grpSp>
      <p:cxnSp>
        <p:nvCxnSpPr>
          <p:cNvPr id="61" name="Straight Arrow Connector 60"/>
          <p:cNvCxnSpPr>
            <a:cxnSpLocks/>
            <a:endCxn id="56" idx="1"/>
          </p:cNvCxnSpPr>
          <p:nvPr/>
        </p:nvCxnSpPr>
        <p:spPr>
          <a:xfrm>
            <a:off x="9172071" y="3860888"/>
            <a:ext cx="1467851" cy="1071253"/>
          </a:xfrm>
          <a:prstGeom prst="straightConnector1">
            <a:avLst/>
          </a:prstGeom>
          <a:ln w="762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rot="2180189">
            <a:off x="9189384" y="4294838"/>
            <a:ext cx="1248487" cy="461505"/>
          </a:xfrm>
          <a:prstGeom prst="rect">
            <a:avLst/>
          </a:prstGeom>
          <a:noFill/>
        </p:spPr>
        <p:txBody>
          <a:bodyPr wrap="none" lIns="182807" tIns="146246" rIns="182807" bIns="146246" rtlCol="0">
            <a:spAutoFit/>
          </a:bodyPr>
          <a:lstStyle/>
          <a:p>
            <a:pPr defTabSz="896203">
              <a:lnSpc>
                <a:spcPct val="90000"/>
              </a:lnSpc>
              <a:spcAft>
                <a:spcPts val="600"/>
              </a:spcAft>
              <a:defRPr/>
            </a:pPr>
            <a:r>
              <a:rPr lang="en-US" sz="1200" kern="0">
                <a:solidFill>
                  <a:srgbClr val="107C10"/>
                </a:solidFill>
              </a:rPr>
              <a:t>Valid request</a:t>
            </a:r>
          </a:p>
        </p:txBody>
      </p:sp>
      <p:sp>
        <p:nvSpPr>
          <p:cNvPr id="63" name="TextBox 62"/>
          <p:cNvSpPr txBox="1"/>
          <p:nvPr/>
        </p:nvSpPr>
        <p:spPr>
          <a:xfrm rot="19722617">
            <a:off x="9212489" y="3120996"/>
            <a:ext cx="1248487" cy="461505"/>
          </a:xfrm>
          <a:prstGeom prst="rect">
            <a:avLst/>
          </a:prstGeom>
          <a:noFill/>
        </p:spPr>
        <p:txBody>
          <a:bodyPr wrap="none" lIns="182807" tIns="146246" rIns="182807" bIns="146246" rtlCol="0">
            <a:spAutoFit/>
          </a:bodyPr>
          <a:lstStyle/>
          <a:p>
            <a:pPr defTabSz="896203">
              <a:lnSpc>
                <a:spcPct val="90000"/>
              </a:lnSpc>
              <a:spcAft>
                <a:spcPts val="600"/>
              </a:spcAft>
              <a:defRPr/>
            </a:pPr>
            <a:r>
              <a:rPr lang="en-US" sz="1200" kern="0">
                <a:solidFill>
                  <a:srgbClr val="107C10"/>
                </a:solidFill>
              </a:rPr>
              <a:t>Valid request</a:t>
            </a:r>
          </a:p>
        </p:txBody>
      </p:sp>
      <p:sp>
        <p:nvSpPr>
          <p:cNvPr id="5" name="TextBox 4"/>
          <p:cNvSpPr txBox="1"/>
          <p:nvPr/>
        </p:nvSpPr>
        <p:spPr>
          <a:xfrm>
            <a:off x="3450374" y="6442063"/>
            <a:ext cx="5309001" cy="506769"/>
          </a:xfrm>
          <a:prstGeom prst="rect">
            <a:avLst/>
          </a:prstGeom>
          <a:noFill/>
        </p:spPr>
        <p:txBody>
          <a:bodyPr wrap="none" lIns="179238" tIns="143391" rIns="179238" bIns="143391" rtlCol="0">
            <a:spAutoFit/>
          </a:bodyPr>
          <a:lstStyle/>
          <a:p>
            <a:pPr>
              <a:lnSpc>
                <a:spcPct val="90000"/>
              </a:lnSpc>
              <a:spcAft>
                <a:spcPts val="588"/>
              </a:spcAft>
            </a:pPr>
            <a:r>
              <a:rPr lang="en-US" sz="1568" b="1">
                <a:gradFill>
                  <a:gsLst>
                    <a:gs pos="2917">
                      <a:schemeClr val="tx1"/>
                    </a:gs>
                    <a:gs pos="30000">
                      <a:schemeClr val="tx1"/>
                    </a:gs>
                  </a:gsLst>
                  <a:lin ang="5400000" scaled="0"/>
                </a:gradFill>
              </a:rPr>
              <a:t>*Open Web Application Security Project (owasp.org)</a:t>
            </a:r>
          </a:p>
        </p:txBody>
      </p:sp>
    </p:spTree>
    <p:extLst>
      <p:ext uri="{BB962C8B-B14F-4D97-AF65-F5344CB8AC3E}">
        <p14:creationId xmlns:p14="http://schemas.microsoft.com/office/powerpoint/2010/main" val="379821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6612" y="100121"/>
            <a:ext cx="11352214" cy="689111"/>
          </a:xfrm>
        </p:spPr>
        <p:txBody>
          <a:bodyPr>
            <a:normAutofit fontScale="90000"/>
          </a:bodyPr>
          <a:lstStyle/>
          <a:p>
            <a:r>
              <a:rPr lang="en-US" dirty="0"/>
              <a:t>Multiple VIPs for Load Balancer</a:t>
            </a:r>
          </a:p>
        </p:txBody>
      </p:sp>
      <p:sp>
        <p:nvSpPr>
          <p:cNvPr id="119" name="Text Placeholder 2"/>
          <p:cNvSpPr>
            <a:spLocks noGrp="1"/>
          </p:cNvSpPr>
          <p:nvPr>
            <p:ph type="body" sz="quarter" idx="10"/>
          </p:nvPr>
        </p:nvSpPr>
        <p:spPr>
          <a:xfrm>
            <a:off x="269170" y="1418678"/>
            <a:ext cx="4719685" cy="5191795"/>
          </a:xfrm>
        </p:spPr>
        <p:txBody>
          <a:bodyPr>
            <a:normAutofit/>
          </a:bodyPr>
          <a:lstStyle/>
          <a:p>
            <a:pPr>
              <a:lnSpc>
                <a:spcPct val="100000"/>
              </a:lnSpc>
            </a:pPr>
            <a:r>
              <a:rPr lang="en-US" dirty="0"/>
              <a:t>Simplify designs and reduce cost</a:t>
            </a:r>
          </a:p>
          <a:p>
            <a:pPr>
              <a:lnSpc>
                <a:spcPct val="100000"/>
              </a:lnSpc>
            </a:pPr>
            <a:endParaRPr lang="en-US" dirty="0"/>
          </a:p>
          <a:p>
            <a:pPr>
              <a:lnSpc>
                <a:spcPct val="100000"/>
              </a:lnSpc>
            </a:pPr>
            <a:r>
              <a:rPr lang="en-US" dirty="0"/>
              <a:t>Multiple private VIPs on a load balancer</a:t>
            </a:r>
          </a:p>
          <a:p>
            <a:pPr>
              <a:lnSpc>
                <a:spcPct val="100000"/>
              </a:lnSpc>
            </a:pPr>
            <a:endParaRPr lang="en-US" dirty="0"/>
          </a:p>
          <a:p>
            <a:pPr>
              <a:lnSpc>
                <a:spcPct val="100000"/>
              </a:lnSpc>
            </a:pPr>
            <a:r>
              <a:rPr lang="en-US" dirty="0"/>
              <a:t>Reuse of backend ports using DSR</a:t>
            </a:r>
          </a:p>
          <a:p>
            <a:pPr lvl="1">
              <a:lnSpc>
                <a:spcPct val="100000"/>
              </a:lnSpc>
            </a:pPr>
            <a:endParaRPr lang="en-US" dirty="0"/>
          </a:p>
          <a:p>
            <a:pPr lvl="1">
              <a:lnSpc>
                <a:spcPct val="100000"/>
              </a:lnSpc>
            </a:pPr>
            <a:r>
              <a:rPr lang="en-US" dirty="0"/>
              <a:t>     VIP1:80 (LB) </a:t>
            </a:r>
            <a:r>
              <a:rPr lang="en-US" dirty="0">
                <a:sym typeface="Wingdings" panose="05000000000000000000" pitchFamily="2" charset="2"/>
              </a:rPr>
              <a:t> VIP1:80 (VM)</a:t>
            </a:r>
          </a:p>
          <a:p>
            <a:pPr lvl="1">
              <a:lnSpc>
                <a:spcPct val="100000"/>
              </a:lnSpc>
            </a:pPr>
            <a:r>
              <a:rPr lang="en-US" dirty="0"/>
              <a:t>     VIP2:80 (LB) </a:t>
            </a:r>
            <a:r>
              <a:rPr lang="en-US" dirty="0">
                <a:sym typeface="Wingdings" panose="05000000000000000000" pitchFamily="2" charset="2"/>
              </a:rPr>
              <a:t> VIP2:80 (VM)</a:t>
            </a:r>
          </a:p>
        </p:txBody>
      </p:sp>
      <p:grpSp>
        <p:nvGrpSpPr>
          <p:cNvPr id="5" name="Group 4"/>
          <p:cNvGrpSpPr/>
          <p:nvPr/>
        </p:nvGrpSpPr>
        <p:grpSpPr>
          <a:xfrm>
            <a:off x="5000489" y="1521471"/>
            <a:ext cx="7065098" cy="4118570"/>
            <a:chOff x="5102087" y="1363663"/>
            <a:chExt cx="7208645" cy="4202250"/>
          </a:xfrm>
        </p:grpSpPr>
        <p:sp>
          <p:nvSpPr>
            <p:cNvPr id="2" name="Rectangle 1"/>
            <p:cNvSpPr/>
            <p:nvPr/>
          </p:nvSpPr>
          <p:spPr bwMode="auto">
            <a:xfrm>
              <a:off x="5102087" y="1363663"/>
              <a:ext cx="7079724" cy="3679063"/>
            </a:xfrm>
            <a:prstGeom prst="rect">
              <a:avLst/>
            </a:prstGeom>
            <a:noFill/>
            <a:ln w="28575">
              <a:solidFill>
                <a:schemeClr val="accent2"/>
              </a:solidFill>
              <a:prstDash val="sysDot"/>
              <a:headEnd type="none" w="med" len="med"/>
              <a:tailEnd type="none" w="med" len="med"/>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nvGrpSpPr>
            <p:cNvPr id="6" name="Group 5"/>
            <p:cNvGrpSpPr/>
            <p:nvPr/>
          </p:nvGrpSpPr>
          <p:grpSpPr>
            <a:xfrm>
              <a:off x="6613025" y="1724615"/>
              <a:ext cx="5697707" cy="3841298"/>
              <a:chOff x="6024940" y="1724615"/>
              <a:chExt cx="6285792" cy="3828046"/>
            </a:xfrm>
          </p:grpSpPr>
          <p:sp>
            <p:nvSpPr>
              <p:cNvPr id="99" name="Rectangle 98"/>
              <p:cNvSpPr/>
              <p:nvPr/>
            </p:nvSpPr>
            <p:spPr bwMode="auto">
              <a:xfrm>
                <a:off x="6024940" y="1724615"/>
                <a:ext cx="2553603" cy="301194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00" name="TextBox 99"/>
              <p:cNvSpPr txBox="1"/>
              <p:nvPr/>
            </p:nvSpPr>
            <p:spPr>
              <a:xfrm>
                <a:off x="6024940" y="4310128"/>
                <a:ext cx="2553602" cy="564994"/>
              </a:xfrm>
              <a:prstGeom prst="rect">
                <a:avLst/>
              </a:prstGeom>
              <a:noFill/>
            </p:spPr>
            <p:txBody>
              <a:bodyPr wrap="square" lIns="179238" tIns="143391" rIns="179238" bIns="143391" rtlCol="0">
                <a:spAutoFit/>
              </a:bodyPr>
              <a:lstStyle/>
              <a:p>
                <a:pPr algn="ctr">
                  <a:lnSpc>
                    <a:spcPct val="90000"/>
                  </a:lnSpc>
                  <a:spcAft>
                    <a:spcPts val="588"/>
                  </a:spcAft>
                </a:pPr>
                <a:r>
                  <a:rPr lang="en-US" sz="1960" dirty="0">
                    <a:solidFill>
                      <a:schemeClr val="bg1"/>
                    </a:solidFill>
                  </a:rPr>
                  <a:t>VM</a:t>
                </a:r>
              </a:p>
            </p:txBody>
          </p:sp>
          <p:sp>
            <p:nvSpPr>
              <p:cNvPr id="13" name="Rectangle 12"/>
              <p:cNvSpPr/>
              <p:nvPr/>
            </p:nvSpPr>
            <p:spPr bwMode="auto">
              <a:xfrm>
                <a:off x="6155894" y="1855569"/>
                <a:ext cx="2291695" cy="2488126"/>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01" name="TextBox 100"/>
              <p:cNvSpPr txBox="1"/>
              <p:nvPr/>
            </p:nvSpPr>
            <p:spPr>
              <a:xfrm>
                <a:off x="6027141" y="3884528"/>
                <a:ext cx="2553602" cy="564994"/>
              </a:xfrm>
              <a:prstGeom prst="rect">
                <a:avLst/>
              </a:prstGeom>
              <a:noFill/>
            </p:spPr>
            <p:txBody>
              <a:bodyPr wrap="square" lIns="179238" tIns="143391" rIns="179238" bIns="143391" rtlCol="0">
                <a:spAutoFit/>
              </a:bodyPr>
              <a:lstStyle/>
              <a:p>
                <a:pPr algn="ctr">
                  <a:lnSpc>
                    <a:spcPct val="90000"/>
                  </a:lnSpc>
                  <a:spcAft>
                    <a:spcPts val="588"/>
                  </a:spcAft>
                </a:pPr>
                <a:r>
                  <a:rPr lang="en-US" sz="1960" dirty="0">
                    <a:solidFill>
                      <a:schemeClr val="accent3"/>
                    </a:solidFill>
                  </a:rPr>
                  <a:t>SQL</a:t>
                </a:r>
              </a:p>
            </p:txBody>
          </p:sp>
          <p:sp>
            <p:nvSpPr>
              <p:cNvPr id="106" name="Rectangle 105"/>
              <p:cNvSpPr/>
              <p:nvPr/>
            </p:nvSpPr>
            <p:spPr bwMode="auto">
              <a:xfrm>
                <a:off x="9233313" y="1724615"/>
                <a:ext cx="2553603" cy="301194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07" name="TextBox 106"/>
              <p:cNvSpPr txBox="1"/>
              <p:nvPr/>
            </p:nvSpPr>
            <p:spPr>
              <a:xfrm>
                <a:off x="9233313" y="4310128"/>
                <a:ext cx="2553602" cy="564994"/>
              </a:xfrm>
              <a:prstGeom prst="rect">
                <a:avLst/>
              </a:prstGeom>
              <a:noFill/>
            </p:spPr>
            <p:txBody>
              <a:bodyPr wrap="square" lIns="179238" tIns="143391" rIns="179238" bIns="143391" rtlCol="0">
                <a:spAutoFit/>
              </a:bodyPr>
              <a:lstStyle/>
              <a:p>
                <a:pPr algn="ctr">
                  <a:lnSpc>
                    <a:spcPct val="90000"/>
                  </a:lnSpc>
                  <a:spcAft>
                    <a:spcPts val="588"/>
                  </a:spcAft>
                </a:pPr>
                <a:r>
                  <a:rPr lang="en-US" sz="1960" dirty="0">
                    <a:solidFill>
                      <a:schemeClr val="bg1"/>
                    </a:solidFill>
                  </a:rPr>
                  <a:t>VM</a:t>
                </a:r>
              </a:p>
            </p:txBody>
          </p:sp>
          <p:sp>
            <p:nvSpPr>
              <p:cNvPr id="108" name="Rectangle 107"/>
              <p:cNvSpPr/>
              <p:nvPr/>
            </p:nvSpPr>
            <p:spPr bwMode="auto">
              <a:xfrm>
                <a:off x="9364267" y="1855569"/>
                <a:ext cx="2291695" cy="2488126"/>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13" name="TextBox 112"/>
              <p:cNvSpPr txBox="1"/>
              <p:nvPr/>
            </p:nvSpPr>
            <p:spPr>
              <a:xfrm>
                <a:off x="9235514" y="3884528"/>
                <a:ext cx="2553602" cy="564994"/>
              </a:xfrm>
              <a:prstGeom prst="rect">
                <a:avLst/>
              </a:prstGeom>
              <a:noFill/>
            </p:spPr>
            <p:txBody>
              <a:bodyPr wrap="square" lIns="179238" tIns="143391" rIns="179238" bIns="143391" rtlCol="0">
                <a:spAutoFit/>
              </a:bodyPr>
              <a:lstStyle/>
              <a:p>
                <a:pPr algn="ctr">
                  <a:lnSpc>
                    <a:spcPct val="90000"/>
                  </a:lnSpc>
                  <a:spcAft>
                    <a:spcPts val="588"/>
                  </a:spcAft>
                </a:pPr>
                <a:r>
                  <a:rPr lang="en-US" sz="1960" dirty="0">
                    <a:solidFill>
                      <a:schemeClr val="accent3"/>
                    </a:solidFill>
                  </a:rPr>
                  <a:t>SQL</a:t>
                </a:r>
              </a:p>
            </p:txBody>
          </p:sp>
          <p:sp>
            <p:nvSpPr>
              <p:cNvPr id="14" name="Rectangle 13"/>
              <p:cNvSpPr/>
              <p:nvPr/>
            </p:nvSpPr>
            <p:spPr bwMode="auto">
              <a:xfrm>
                <a:off x="6286848" y="1986523"/>
                <a:ext cx="5238160" cy="523816"/>
              </a:xfrm>
              <a:prstGeom prst="rect">
                <a:avLst/>
              </a:prstGeom>
              <a:solidFill>
                <a:schemeClr val="accent3"/>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14" name="Rectangle 113"/>
              <p:cNvSpPr/>
              <p:nvPr/>
            </p:nvSpPr>
            <p:spPr bwMode="auto">
              <a:xfrm>
                <a:off x="6287843" y="2641293"/>
                <a:ext cx="5238160" cy="523816"/>
              </a:xfrm>
              <a:prstGeom prst="rect">
                <a:avLst/>
              </a:prstGeom>
              <a:solidFill>
                <a:schemeClr val="accent3"/>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15" name="Rectangle 114"/>
              <p:cNvSpPr/>
              <p:nvPr/>
            </p:nvSpPr>
            <p:spPr bwMode="auto">
              <a:xfrm>
                <a:off x="6288838" y="3296063"/>
                <a:ext cx="5238160" cy="523816"/>
              </a:xfrm>
              <a:prstGeom prst="rect">
                <a:avLst/>
              </a:prstGeom>
              <a:solidFill>
                <a:schemeClr val="accent3"/>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16" name="TextBox 115"/>
              <p:cNvSpPr txBox="1"/>
              <p:nvPr/>
            </p:nvSpPr>
            <p:spPr>
              <a:xfrm>
                <a:off x="7646591" y="2004093"/>
                <a:ext cx="2553602" cy="564994"/>
              </a:xfrm>
              <a:prstGeom prst="rect">
                <a:avLst/>
              </a:prstGeom>
              <a:noFill/>
            </p:spPr>
            <p:txBody>
              <a:bodyPr wrap="square" lIns="179238" tIns="143391" rIns="179238" bIns="143391" rtlCol="0">
                <a:spAutoFit/>
              </a:bodyPr>
              <a:lstStyle/>
              <a:p>
                <a:pPr algn="ctr">
                  <a:lnSpc>
                    <a:spcPct val="90000"/>
                  </a:lnSpc>
                  <a:spcAft>
                    <a:spcPts val="588"/>
                  </a:spcAft>
                </a:pPr>
                <a:r>
                  <a:rPr lang="en-US" sz="1960" dirty="0">
                    <a:solidFill>
                      <a:schemeClr val="bg1"/>
                    </a:solidFill>
                  </a:rPr>
                  <a:t>AG</a:t>
                </a:r>
              </a:p>
            </p:txBody>
          </p:sp>
          <p:sp>
            <p:nvSpPr>
              <p:cNvPr id="117" name="TextBox 116"/>
              <p:cNvSpPr txBox="1"/>
              <p:nvPr/>
            </p:nvSpPr>
            <p:spPr>
              <a:xfrm>
                <a:off x="7646591" y="2657248"/>
                <a:ext cx="2553602" cy="564994"/>
              </a:xfrm>
              <a:prstGeom prst="rect">
                <a:avLst/>
              </a:prstGeom>
              <a:noFill/>
            </p:spPr>
            <p:txBody>
              <a:bodyPr wrap="square" lIns="179238" tIns="143391" rIns="179238" bIns="143391" rtlCol="0">
                <a:spAutoFit/>
              </a:bodyPr>
              <a:lstStyle/>
              <a:p>
                <a:pPr algn="ctr">
                  <a:lnSpc>
                    <a:spcPct val="90000"/>
                  </a:lnSpc>
                  <a:spcAft>
                    <a:spcPts val="588"/>
                  </a:spcAft>
                </a:pPr>
                <a:r>
                  <a:rPr lang="en-US" sz="1960" dirty="0">
                    <a:solidFill>
                      <a:schemeClr val="bg1"/>
                    </a:solidFill>
                  </a:rPr>
                  <a:t>AG</a:t>
                </a:r>
              </a:p>
            </p:txBody>
          </p:sp>
          <p:sp>
            <p:nvSpPr>
              <p:cNvPr id="118" name="TextBox 117"/>
              <p:cNvSpPr txBox="1"/>
              <p:nvPr/>
            </p:nvSpPr>
            <p:spPr>
              <a:xfrm>
                <a:off x="7646591" y="3310404"/>
                <a:ext cx="2553602" cy="564994"/>
              </a:xfrm>
              <a:prstGeom prst="rect">
                <a:avLst/>
              </a:prstGeom>
              <a:noFill/>
            </p:spPr>
            <p:txBody>
              <a:bodyPr wrap="square" lIns="179238" tIns="143391" rIns="179238" bIns="143391" rtlCol="0">
                <a:spAutoFit/>
              </a:bodyPr>
              <a:lstStyle/>
              <a:p>
                <a:pPr algn="ctr">
                  <a:lnSpc>
                    <a:spcPct val="90000"/>
                  </a:lnSpc>
                  <a:spcAft>
                    <a:spcPts val="588"/>
                  </a:spcAft>
                </a:pPr>
                <a:r>
                  <a:rPr lang="en-US" sz="1960" dirty="0">
                    <a:solidFill>
                      <a:schemeClr val="bg1"/>
                    </a:solidFill>
                  </a:rPr>
                  <a:t>AG</a:t>
                </a:r>
              </a:p>
            </p:txBody>
          </p:sp>
          <p:grpSp>
            <p:nvGrpSpPr>
              <p:cNvPr id="26" name="Group 25"/>
              <p:cNvGrpSpPr/>
              <p:nvPr/>
            </p:nvGrpSpPr>
            <p:grpSpPr>
              <a:xfrm>
                <a:off x="7001286" y="2036466"/>
                <a:ext cx="235717" cy="358453"/>
                <a:chOff x="884238" y="5420830"/>
                <a:chExt cx="274320" cy="417156"/>
              </a:xfrm>
              <a:solidFill>
                <a:srgbClr val="00B050"/>
              </a:solidFill>
            </p:grpSpPr>
            <p:sp>
              <p:nvSpPr>
                <p:cNvPr id="21" name="Oval 20"/>
                <p:cNvSpPr/>
                <p:nvPr/>
              </p:nvSpPr>
              <p:spPr bwMode="auto">
                <a:xfrm>
                  <a:off x="884238" y="5420830"/>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23" name="Rectangle 22"/>
                <p:cNvSpPr/>
                <p:nvPr/>
              </p:nvSpPr>
              <p:spPr bwMode="auto">
                <a:xfrm>
                  <a:off x="884238" y="5478462"/>
                  <a:ext cx="274320" cy="292608"/>
                </a:xfrm>
                <a:prstGeom prst="rect">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207" name="Oval 206"/>
                <p:cNvSpPr/>
                <p:nvPr/>
              </p:nvSpPr>
              <p:spPr bwMode="auto">
                <a:xfrm>
                  <a:off x="884238" y="5704154"/>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208" name="Oval 207"/>
                <p:cNvSpPr/>
                <p:nvPr/>
              </p:nvSpPr>
              <p:spPr bwMode="auto">
                <a:xfrm>
                  <a:off x="911670" y="5431536"/>
                  <a:ext cx="219456" cy="82296"/>
                </a:xfrm>
                <a:prstGeom prst="ellipse">
                  <a:avLst/>
                </a:prstGeom>
                <a:solidFill>
                  <a:schemeClr val="accent3"/>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grpSp>
            <p:nvGrpSpPr>
              <p:cNvPr id="80" name="Group 79"/>
              <p:cNvGrpSpPr/>
              <p:nvPr/>
            </p:nvGrpSpPr>
            <p:grpSpPr>
              <a:xfrm>
                <a:off x="7272114" y="2102357"/>
                <a:ext cx="235717" cy="358453"/>
                <a:chOff x="884238" y="5420830"/>
                <a:chExt cx="274320" cy="417156"/>
              </a:xfrm>
              <a:solidFill>
                <a:srgbClr val="00B050"/>
              </a:solidFill>
            </p:grpSpPr>
            <p:sp>
              <p:nvSpPr>
                <p:cNvPr id="81" name="Oval 80"/>
                <p:cNvSpPr/>
                <p:nvPr/>
              </p:nvSpPr>
              <p:spPr bwMode="auto">
                <a:xfrm>
                  <a:off x="884238" y="5420830"/>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82" name="Rectangle 81"/>
                <p:cNvSpPr/>
                <p:nvPr/>
              </p:nvSpPr>
              <p:spPr bwMode="auto">
                <a:xfrm>
                  <a:off x="884238" y="5478462"/>
                  <a:ext cx="274320" cy="292608"/>
                </a:xfrm>
                <a:prstGeom prst="rect">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83" name="Oval 82"/>
                <p:cNvSpPr/>
                <p:nvPr/>
              </p:nvSpPr>
              <p:spPr bwMode="auto">
                <a:xfrm>
                  <a:off x="884238" y="5704154"/>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84" name="Oval 83"/>
                <p:cNvSpPr/>
                <p:nvPr/>
              </p:nvSpPr>
              <p:spPr bwMode="auto">
                <a:xfrm>
                  <a:off x="911670" y="5431536"/>
                  <a:ext cx="219456" cy="82296"/>
                </a:xfrm>
                <a:prstGeom prst="ellipse">
                  <a:avLst/>
                </a:prstGeom>
                <a:solidFill>
                  <a:schemeClr val="accent3"/>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grpSp>
            <p:nvGrpSpPr>
              <p:cNvPr id="85" name="Group 84"/>
              <p:cNvGrpSpPr/>
              <p:nvPr/>
            </p:nvGrpSpPr>
            <p:grpSpPr>
              <a:xfrm>
                <a:off x="7001286" y="2694524"/>
                <a:ext cx="235717" cy="358453"/>
                <a:chOff x="884238" y="5420830"/>
                <a:chExt cx="274320" cy="417156"/>
              </a:xfrm>
              <a:solidFill>
                <a:schemeClr val="accent4">
                  <a:lumMod val="90000"/>
                </a:schemeClr>
              </a:solidFill>
            </p:grpSpPr>
            <p:sp>
              <p:nvSpPr>
                <p:cNvPr id="86" name="Oval 85"/>
                <p:cNvSpPr/>
                <p:nvPr/>
              </p:nvSpPr>
              <p:spPr bwMode="auto">
                <a:xfrm>
                  <a:off x="884238" y="5420830"/>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87" name="Rectangle 86"/>
                <p:cNvSpPr/>
                <p:nvPr/>
              </p:nvSpPr>
              <p:spPr bwMode="auto">
                <a:xfrm>
                  <a:off x="884238" y="5478462"/>
                  <a:ext cx="274320" cy="292608"/>
                </a:xfrm>
                <a:prstGeom prst="rect">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88" name="Oval 87"/>
                <p:cNvSpPr/>
                <p:nvPr/>
              </p:nvSpPr>
              <p:spPr bwMode="auto">
                <a:xfrm>
                  <a:off x="884238" y="5704154"/>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89" name="Oval 88"/>
                <p:cNvSpPr/>
                <p:nvPr/>
              </p:nvSpPr>
              <p:spPr bwMode="auto">
                <a:xfrm>
                  <a:off x="911670" y="5431536"/>
                  <a:ext cx="219456" cy="82296"/>
                </a:xfrm>
                <a:prstGeom prst="ellipse">
                  <a:avLst/>
                </a:prstGeom>
                <a:solidFill>
                  <a:schemeClr val="accent3"/>
                </a:solid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grpSp>
            <p:nvGrpSpPr>
              <p:cNvPr id="90" name="Group 89"/>
              <p:cNvGrpSpPr/>
              <p:nvPr/>
            </p:nvGrpSpPr>
            <p:grpSpPr>
              <a:xfrm>
                <a:off x="7270940" y="2745485"/>
                <a:ext cx="235717" cy="358453"/>
                <a:chOff x="884238" y="5420830"/>
                <a:chExt cx="274320" cy="417156"/>
              </a:xfrm>
              <a:solidFill>
                <a:schemeClr val="accent4">
                  <a:lumMod val="90000"/>
                </a:schemeClr>
              </a:solidFill>
            </p:grpSpPr>
            <p:sp>
              <p:nvSpPr>
                <p:cNvPr id="91" name="Oval 90"/>
                <p:cNvSpPr/>
                <p:nvPr/>
              </p:nvSpPr>
              <p:spPr bwMode="auto">
                <a:xfrm>
                  <a:off x="884238" y="5420830"/>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92" name="Rectangle 91"/>
                <p:cNvSpPr/>
                <p:nvPr/>
              </p:nvSpPr>
              <p:spPr bwMode="auto">
                <a:xfrm>
                  <a:off x="884238" y="5478462"/>
                  <a:ext cx="274320" cy="292608"/>
                </a:xfrm>
                <a:prstGeom prst="rect">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93" name="Oval 92"/>
                <p:cNvSpPr/>
                <p:nvPr/>
              </p:nvSpPr>
              <p:spPr bwMode="auto">
                <a:xfrm>
                  <a:off x="884238" y="5704154"/>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94" name="Oval 93"/>
                <p:cNvSpPr/>
                <p:nvPr/>
              </p:nvSpPr>
              <p:spPr bwMode="auto">
                <a:xfrm>
                  <a:off x="911670" y="5431536"/>
                  <a:ext cx="219456" cy="82296"/>
                </a:xfrm>
                <a:prstGeom prst="ellipse">
                  <a:avLst/>
                </a:prstGeom>
                <a:solidFill>
                  <a:schemeClr val="accent3"/>
                </a:solid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grpSp>
            <p:nvGrpSpPr>
              <p:cNvPr id="95" name="Group 94"/>
              <p:cNvGrpSpPr/>
              <p:nvPr/>
            </p:nvGrpSpPr>
            <p:grpSpPr>
              <a:xfrm>
                <a:off x="7000112" y="3348648"/>
                <a:ext cx="235717" cy="358453"/>
                <a:chOff x="884238" y="5420830"/>
                <a:chExt cx="274320" cy="417156"/>
              </a:xfrm>
              <a:solidFill>
                <a:srgbClr val="00B050"/>
              </a:solidFill>
            </p:grpSpPr>
            <p:sp>
              <p:nvSpPr>
                <p:cNvPr id="96" name="Oval 95"/>
                <p:cNvSpPr/>
                <p:nvPr/>
              </p:nvSpPr>
              <p:spPr bwMode="auto">
                <a:xfrm>
                  <a:off x="884238" y="5420830"/>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97" name="Rectangle 96"/>
                <p:cNvSpPr/>
                <p:nvPr/>
              </p:nvSpPr>
              <p:spPr bwMode="auto">
                <a:xfrm>
                  <a:off x="884238" y="5478462"/>
                  <a:ext cx="274320" cy="292608"/>
                </a:xfrm>
                <a:prstGeom prst="rect">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98" name="Oval 97"/>
                <p:cNvSpPr/>
                <p:nvPr/>
              </p:nvSpPr>
              <p:spPr bwMode="auto">
                <a:xfrm>
                  <a:off x="884238" y="5704154"/>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02" name="Oval 101"/>
                <p:cNvSpPr/>
                <p:nvPr/>
              </p:nvSpPr>
              <p:spPr bwMode="auto">
                <a:xfrm>
                  <a:off x="911670" y="5431536"/>
                  <a:ext cx="219456" cy="82296"/>
                </a:xfrm>
                <a:prstGeom prst="ellipse">
                  <a:avLst/>
                </a:prstGeom>
                <a:solidFill>
                  <a:schemeClr val="accent3"/>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grpSp>
            <p:nvGrpSpPr>
              <p:cNvPr id="103" name="Group 102"/>
              <p:cNvGrpSpPr/>
              <p:nvPr/>
            </p:nvGrpSpPr>
            <p:grpSpPr>
              <a:xfrm>
                <a:off x="7270940" y="3414539"/>
                <a:ext cx="235717" cy="358453"/>
                <a:chOff x="884238" y="5420830"/>
                <a:chExt cx="274320" cy="417156"/>
              </a:xfrm>
              <a:solidFill>
                <a:srgbClr val="00B050"/>
              </a:solidFill>
            </p:grpSpPr>
            <p:sp>
              <p:nvSpPr>
                <p:cNvPr id="104" name="Oval 103"/>
                <p:cNvSpPr/>
                <p:nvPr/>
              </p:nvSpPr>
              <p:spPr bwMode="auto">
                <a:xfrm>
                  <a:off x="884238" y="5420830"/>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05" name="Rectangle 104"/>
                <p:cNvSpPr/>
                <p:nvPr/>
              </p:nvSpPr>
              <p:spPr bwMode="auto">
                <a:xfrm>
                  <a:off x="884238" y="5478462"/>
                  <a:ext cx="274320" cy="292608"/>
                </a:xfrm>
                <a:prstGeom prst="rect">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09" name="Oval 108"/>
                <p:cNvSpPr/>
                <p:nvPr/>
              </p:nvSpPr>
              <p:spPr bwMode="auto">
                <a:xfrm>
                  <a:off x="884238" y="5704154"/>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10" name="Oval 109"/>
                <p:cNvSpPr/>
                <p:nvPr/>
              </p:nvSpPr>
              <p:spPr bwMode="auto">
                <a:xfrm>
                  <a:off x="911670" y="5431536"/>
                  <a:ext cx="219456" cy="82296"/>
                </a:xfrm>
                <a:prstGeom prst="ellipse">
                  <a:avLst/>
                </a:prstGeom>
                <a:solidFill>
                  <a:schemeClr val="accent3"/>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grpSp>
            <p:nvGrpSpPr>
              <p:cNvPr id="111" name="Group 110"/>
              <p:cNvGrpSpPr/>
              <p:nvPr/>
            </p:nvGrpSpPr>
            <p:grpSpPr>
              <a:xfrm>
                <a:off x="10221095" y="2034938"/>
                <a:ext cx="235717" cy="358453"/>
                <a:chOff x="884238" y="5420830"/>
                <a:chExt cx="274320" cy="417156"/>
              </a:xfrm>
              <a:solidFill>
                <a:schemeClr val="accent4">
                  <a:lumMod val="90000"/>
                </a:schemeClr>
              </a:solidFill>
            </p:grpSpPr>
            <p:sp>
              <p:nvSpPr>
                <p:cNvPr id="112" name="Oval 111"/>
                <p:cNvSpPr/>
                <p:nvPr/>
              </p:nvSpPr>
              <p:spPr bwMode="auto">
                <a:xfrm>
                  <a:off x="884238" y="5420830"/>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21" name="Rectangle 120"/>
                <p:cNvSpPr/>
                <p:nvPr/>
              </p:nvSpPr>
              <p:spPr bwMode="auto">
                <a:xfrm>
                  <a:off x="884238" y="5478462"/>
                  <a:ext cx="274320" cy="292608"/>
                </a:xfrm>
                <a:prstGeom prst="rect">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22" name="Oval 121"/>
                <p:cNvSpPr/>
                <p:nvPr/>
              </p:nvSpPr>
              <p:spPr bwMode="auto">
                <a:xfrm>
                  <a:off x="884238" y="5704154"/>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23" name="Oval 122"/>
                <p:cNvSpPr/>
                <p:nvPr/>
              </p:nvSpPr>
              <p:spPr bwMode="auto">
                <a:xfrm>
                  <a:off x="911670" y="5431536"/>
                  <a:ext cx="219456" cy="82296"/>
                </a:xfrm>
                <a:prstGeom prst="ellipse">
                  <a:avLst/>
                </a:prstGeom>
                <a:solidFill>
                  <a:schemeClr val="accent3"/>
                </a:solid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grpSp>
            <p:nvGrpSpPr>
              <p:cNvPr id="124" name="Group 123"/>
              <p:cNvGrpSpPr/>
              <p:nvPr/>
            </p:nvGrpSpPr>
            <p:grpSpPr>
              <a:xfrm>
                <a:off x="10491924" y="2100829"/>
                <a:ext cx="235717" cy="358453"/>
                <a:chOff x="884238" y="5420830"/>
                <a:chExt cx="274320" cy="417156"/>
              </a:xfrm>
              <a:solidFill>
                <a:schemeClr val="accent4">
                  <a:lumMod val="90000"/>
                </a:schemeClr>
              </a:solidFill>
            </p:grpSpPr>
            <p:sp>
              <p:nvSpPr>
                <p:cNvPr id="125" name="Oval 124"/>
                <p:cNvSpPr/>
                <p:nvPr/>
              </p:nvSpPr>
              <p:spPr bwMode="auto">
                <a:xfrm>
                  <a:off x="884238" y="5420830"/>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26" name="Rectangle 125"/>
                <p:cNvSpPr/>
                <p:nvPr/>
              </p:nvSpPr>
              <p:spPr bwMode="auto">
                <a:xfrm>
                  <a:off x="884238" y="5478462"/>
                  <a:ext cx="274320" cy="292608"/>
                </a:xfrm>
                <a:prstGeom prst="rect">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27" name="Oval 126"/>
                <p:cNvSpPr/>
                <p:nvPr/>
              </p:nvSpPr>
              <p:spPr bwMode="auto">
                <a:xfrm>
                  <a:off x="884238" y="5704154"/>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28" name="Oval 127"/>
                <p:cNvSpPr/>
                <p:nvPr/>
              </p:nvSpPr>
              <p:spPr bwMode="auto">
                <a:xfrm>
                  <a:off x="911670" y="5431536"/>
                  <a:ext cx="219456" cy="82296"/>
                </a:xfrm>
                <a:prstGeom prst="ellipse">
                  <a:avLst/>
                </a:prstGeom>
                <a:solidFill>
                  <a:schemeClr val="accent3"/>
                </a:solid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grpSp>
            <p:nvGrpSpPr>
              <p:cNvPr id="129" name="Group 128"/>
              <p:cNvGrpSpPr/>
              <p:nvPr/>
            </p:nvGrpSpPr>
            <p:grpSpPr>
              <a:xfrm>
                <a:off x="10221095" y="2692997"/>
                <a:ext cx="235717" cy="358453"/>
                <a:chOff x="884238" y="5420830"/>
                <a:chExt cx="274320" cy="417156"/>
              </a:xfrm>
              <a:solidFill>
                <a:srgbClr val="00B050"/>
              </a:solidFill>
            </p:grpSpPr>
            <p:sp>
              <p:nvSpPr>
                <p:cNvPr id="130" name="Oval 129"/>
                <p:cNvSpPr/>
                <p:nvPr/>
              </p:nvSpPr>
              <p:spPr bwMode="auto">
                <a:xfrm>
                  <a:off x="884238" y="5420830"/>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31" name="Rectangle 130"/>
                <p:cNvSpPr/>
                <p:nvPr/>
              </p:nvSpPr>
              <p:spPr bwMode="auto">
                <a:xfrm>
                  <a:off x="884238" y="5478462"/>
                  <a:ext cx="274320" cy="292608"/>
                </a:xfrm>
                <a:prstGeom prst="rect">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32" name="Oval 131"/>
                <p:cNvSpPr/>
                <p:nvPr/>
              </p:nvSpPr>
              <p:spPr bwMode="auto">
                <a:xfrm>
                  <a:off x="884238" y="5704154"/>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33" name="Oval 132"/>
                <p:cNvSpPr/>
                <p:nvPr/>
              </p:nvSpPr>
              <p:spPr bwMode="auto">
                <a:xfrm>
                  <a:off x="911670" y="5431536"/>
                  <a:ext cx="219456" cy="82296"/>
                </a:xfrm>
                <a:prstGeom prst="ellipse">
                  <a:avLst/>
                </a:prstGeom>
                <a:solidFill>
                  <a:schemeClr val="accent3"/>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grpSp>
            <p:nvGrpSpPr>
              <p:cNvPr id="134" name="Group 133"/>
              <p:cNvGrpSpPr/>
              <p:nvPr/>
            </p:nvGrpSpPr>
            <p:grpSpPr>
              <a:xfrm>
                <a:off x="10490749" y="2743957"/>
                <a:ext cx="235717" cy="358453"/>
                <a:chOff x="884238" y="5420830"/>
                <a:chExt cx="274320" cy="417156"/>
              </a:xfrm>
              <a:solidFill>
                <a:srgbClr val="00B050"/>
              </a:solidFill>
            </p:grpSpPr>
            <p:sp>
              <p:nvSpPr>
                <p:cNvPr id="149" name="Oval 148"/>
                <p:cNvSpPr/>
                <p:nvPr/>
              </p:nvSpPr>
              <p:spPr bwMode="auto">
                <a:xfrm>
                  <a:off x="884238" y="5420830"/>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50" name="Rectangle 149"/>
                <p:cNvSpPr/>
                <p:nvPr/>
              </p:nvSpPr>
              <p:spPr bwMode="auto">
                <a:xfrm>
                  <a:off x="884238" y="5478462"/>
                  <a:ext cx="274320" cy="292608"/>
                </a:xfrm>
                <a:prstGeom prst="rect">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51" name="Oval 150"/>
                <p:cNvSpPr/>
                <p:nvPr/>
              </p:nvSpPr>
              <p:spPr bwMode="auto">
                <a:xfrm>
                  <a:off x="884238" y="5704154"/>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52" name="Oval 151"/>
                <p:cNvSpPr/>
                <p:nvPr/>
              </p:nvSpPr>
              <p:spPr bwMode="auto">
                <a:xfrm>
                  <a:off x="911670" y="5431536"/>
                  <a:ext cx="219456" cy="82296"/>
                </a:xfrm>
                <a:prstGeom prst="ellipse">
                  <a:avLst/>
                </a:prstGeom>
                <a:solidFill>
                  <a:schemeClr val="accent3"/>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grpSp>
            <p:nvGrpSpPr>
              <p:cNvPr id="153" name="Group 152"/>
              <p:cNvGrpSpPr/>
              <p:nvPr/>
            </p:nvGrpSpPr>
            <p:grpSpPr>
              <a:xfrm>
                <a:off x="10219921" y="3347120"/>
                <a:ext cx="235717" cy="358453"/>
                <a:chOff x="884238" y="5420830"/>
                <a:chExt cx="274320" cy="417156"/>
              </a:xfrm>
              <a:solidFill>
                <a:schemeClr val="accent4">
                  <a:lumMod val="90000"/>
                </a:schemeClr>
              </a:solidFill>
            </p:grpSpPr>
            <p:sp>
              <p:nvSpPr>
                <p:cNvPr id="154" name="Oval 153"/>
                <p:cNvSpPr/>
                <p:nvPr/>
              </p:nvSpPr>
              <p:spPr bwMode="auto">
                <a:xfrm>
                  <a:off x="884238" y="5420830"/>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55" name="Rectangle 154"/>
                <p:cNvSpPr/>
                <p:nvPr/>
              </p:nvSpPr>
              <p:spPr bwMode="auto">
                <a:xfrm>
                  <a:off x="884238" y="5478462"/>
                  <a:ext cx="274320" cy="292608"/>
                </a:xfrm>
                <a:prstGeom prst="rect">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56" name="Oval 155"/>
                <p:cNvSpPr/>
                <p:nvPr/>
              </p:nvSpPr>
              <p:spPr bwMode="auto">
                <a:xfrm>
                  <a:off x="884238" y="5704154"/>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57" name="Oval 156"/>
                <p:cNvSpPr/>
                <p:nvPr/>
              </p:nvSpPr>
              <p:spPr bwMode="auto">
                <a:xfrm>
                  <a:off x="911670" y="5431536"/>
                  <a:ext cx="219456" cy="82296"/>
                </a:xfrm>
                <a:prstGeom prst="ellipse">
                  <a:avLst/>
                </a:prstGeom>
                <a:solidFill>
                  <a:schemeClr val="accent3"/>
                </a:solid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grpSp>
            <p:nvGrpSpPr>
              <p:cNvPr id="158" name="Group 157"/>
              <p:cNvGrpSpPr/>
              <p:nvPr/>
            </p:nvGrpSpPr>
            <p:grpSpPr>
              <a:xfrm>
                <a:off x="10490749" y="3413012"/>
                <a:ext cx="235717" cy="358453"/>
                <a:chOff x="884238" y="5420830"/>
                <a:chExt cx="274320" cy="417156"/>
              </a:xfrm>
              <a:solidFill>
                <a:schemeClr val="accent4">
                  <a:lumMod val="90000"/>
                </a:schemeClr>
              </a:solidFill>
            </p:grpSpPr>
            <p:sp>
              <p:nvSpPr>
                <p:cNvPr id="159" name="Oval 158"/>
                <p:cNvSpPr/>
                <p:nvPr/>
              </p:nvSpPr>
              <p:spPr bwMode="auto">
                <a:xfrm>
                  <a:off x="884238" y="5420830"/>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60" name="Rectangle 159"/>
                <p:cNvSpPr/>
                <p:nvPr/>
              </p:nvSpPr>
              <p:spPr bwMode="auto">
                <a:xfrm>
                  <a:off x="884238" y="5478462"/>
                  <a:ext cx="274320" cy="292608"/>
                </a:xfrm>
                <a:prstGeom prst="rect">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61" name="Oval 160"/>
                <p:cNvSpPr/>
                <p:nvPr/>
              </p:nvSpPr>
              <p:spPr bwMode="auto">
                <a:xfrm>
                  <a:off x="884238" y="5704154"/>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62" name="Oval 161"/>
                <p:cNvSpPr/>
                <p:nvPr/>
              </p:nvSpPr>
              <p:spPr bwMode="auto">
                <a:xfrm>
                  <a:off x="911670" y="5431536"/>
                  <a:ext cx="219456" cy="82296"/>
                </a:xfrm>
                <a:prstGeom prst="ellipse">
                  <a:avLst/>
                </a:prstGeom>
                <a:solidFill>
                  <a:schemeClr val="accent3"/>
                </a:solid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sp>
            <p:nvSpPr>
              <p:cNvPr id="4" name="Rectangle 3"/>
              <p:cNvSpPr/>
              <p:nvPr/>
            </p:nvSpPr>
            <p:spPr bwMode="auto">
              <a:xfrm>
                <a:off x="11394054" y="4962554"/>
                <a:ext cx="589293" cy="27827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3" name="Picture 2"/>
              <p:cNvPicPr>
                <a:picLocks noChangeAspect="1"/>
              </p:cNvPicPr>
              <p:nvPr/>
            </p:nvPicPr>
            <p:blipFill>
              <a:blip r:embed="rId3"/>
              <a:stretch>
                <a:fillRect/>
              </a:stretch>
            </p:blipFill>
            <p:spPr>
              <a:xfrm>
                <a:off x="11090751" y="4955788"/>
                <a:ext cx="1219981" cy="596873"/>
              </a:xfrm>
              <a:prstGeom prst="rect">
                <a:avLst/>
              </a:prstGeom>
            </p:spPr>
          </p:pic>
        </p:grpSp>
        <p:cxnSp>
          <p:nvCxnSpPr>
            <p:cNvPr id="17" name="Straight Connector 16"/>
            <p:cNvCxnSpPr/>
            <p:nvPr/>
          </p:nvCxnSpPr>
          <p:spPr>
            <a:xfrm flipV="1">
              <a:off x="5500313" y="2305972"/>
              <a:ext cx="444776" cy="282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auto">
            <a:xfrm>
              <a:off x="5380906" y="2215946"/>
              <a:ext cx="182880" cy="18288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cxnSp>
          <p:nvCxnSpPr>
            <p:cNvPr id="142" name="Straight Connector 141"/>
            <p:cNvCxnSpPr/>
            <p:nvPr/>
          </p:nvCxnSpPr>
          <p:spPr>
            <a:xfrm flipV="1">
              <a:off x="6425667" y="2305972"/>
              <a:ext cx="444776" cy="282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5467892" y="3549228"/>
              <a:ext cx="444776" cy="282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148" name="Oval 147"/>
            <p:cNvSpPr/>
            <p:nvPr/>
          </p:nvSpPr>
          <p:spPr bwMode="auto">
            <a:xfrm>
              <a:off x="5380906" y="3459202"/>
              <a:ext cx="182880" cy="18288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cxnSp>
          <p:nvCxnSpPr>
            <p:cNvPr id="146" name="Straight Connector 145"/>
            <p:cNvCxnSpPr/>
            <p:nvPr/>
          </p:nvCxnSpPr>
          <p:spPr>
            <a:xfrm flipV="1">
              <a:off x="6393246" y="3531152"/>
              <a:ext cx="444776" cy="282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5474061" y="2941679"/>
              <a:ext cx="444776" cy="282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p:cNvSpPr/>
            <p:nvPr/>
          </p:nvSpPr>
          <p:spPr bwMode="auto">
            <a:xfrm>
              <a:off x="5380906" y="2851653"/>
              <a:ext cx="182880" cy="18288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cxnSp>
          <p:nvCxnSpPr>
            <p:cNvPr id="166" name="Straight Connector 165"/>
            <p:cNvCxnSpPr/>
            <p:nvPr/>
          </p:nvCxnSpPr>
          <p:spPr>
            <a:xfrm flipV="1">
              <a:off x="6399415" y="2941679"/>
              <a:ext cx="444776" cy="282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830196" y="1555387"/>
              <a:ext cx="849971" cy="5724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2917">
                        <a:schemeClr val="tx1"/>
                      </a:gs>
                      <a:gs pos="30000">
                        <a:schemeClr val="tx1"/>
                      </a:gs>
                    </a:gsLst>
                    <a:lin ang="5400000" scaled="0"/>
                  </a:gradFill>
                </a:rPr>
                <a:t>ILB</a:t>
              </a:r>
            </a:p>
          </p:txBody>
        </p:sp>
        <p:pic>
          <p:nvPicPr>
            <p:cNvPr id="135" name="Picture 134"/>
            <p:cNvPicPr>
              <a:picLocks noChangeAspect="1"/>
            </p:cNvPicPr>
            <p:nvPr/>
          </p:nvPicPr>
          <p:blipFill>
            <a:blip r:embed="rId4"/>
            <a:stretch>
              <a:fillRect/>
            </a:stretch>
          </p:blipFill>
          <p:spPr>
            <a:xfrm>
              <a:off x="5935902" y="2044127"/>
              <a:ext cx="526519" cy="526519"/>
            </a:xfrm>
            <a:prstGeom prst="rect">
              <a:avLst/>
            </a:prstGeom>
          </p:spPr>
        </p:pic>
        <p:pic>
          <p:nvPicPr>
            <p:cNvPr id="144" name="Picture 143"/>
            <p:cNvPicPr>
              <a:picLocks noChangeAspect="1"/>
            </p:cNvPicPr>
            <p:nvPr/>
          </p:nvPicPr>
          <p:blipFill>
            <a:blip r:embed="rId4"/>
            <a:stretch>
              <a:fillRect/>
            </a:stretch>
          </p:blipFill>
          <p:spPr>
            <a:xfrm>
              <a:off x="5903481" y="3287383"/>
              <a:ext cx="526519" cy="526519"/>
            </a:xfrm>
            <a:prstGeom prst="rect">
              <a:avLst/>
            </a:prstGeom>
          </p:spPr>
        </p:pic>
        <p:pic>
          <p:nvPicPr>
            <p:cNvPr id="164" name="Picture 163"/>
            <p:cNvPicPr>
              <a:picLocks noChangeAspect="1"/>
            </p:cNvPicPr>
            <p:nvPr/>
          </p:nvPicPr>
          <p:blipFill>
            <a:blip r:embed="rId4"/>
            <a:stretch>
              <a:fillRect/>
            </a:stretch>
          </p:blipFill>
          <p:spPr>
            <a:xfrm>
              <a:off x="5909650" y="2679834"/>
              <a:ext cx="526519" cy="526519"/>
            </a:xfrm>
            <a:prstGeom prst="rect">
              <a:avLst/>
            </a:prstGeom>
          </p:spPr>
        </p:pic>
      </p:grpSp>
    </p:spTree>
    <p:extLst>
      <p:ext uri="{BB962C8B-B14F-4D97-AF65-F5344CB8AC3E}">
        <p14:creationId xmlns:p14="http://schemas.microsoft.com/office/powerpoint/2010/main" val="5700907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93" y="122585"/>
            <a:ext cx="4506913" cy="689111"/>
          </a:xfrm>
        </p:spPr>
        <p:txBody>
          <a:bodyPr>
            <a:normAutofit fontScale="90000"/>
          </a:bodyPr>
          <a:lstStyle/>
          <a:p>
            <a:r>
              <a:rPr lang="en-US" dirty="0"/>
              <a:t>Azure Load Balancer</a:t>
            </a:r>
          </a:p>
        </p:txBody>
      </p:sp>
      <p:sp>
        <p:nvSpPr>
          <p:cNvPr id="36" name="TextBox 35"/>
          <p:cNvSpPr txBox="1"/>
          <p:nvPr/>
        </p:nvSpPr>
        <p:spPr>
          <a:xfrm>
            <a:off x="234783" y="1399000"/>
            <a:ext cx="5996777" cy="5060937"/>
          </a:xfrm>
          <a:prstGeom prst="rect">
            <a:avLst/>
          </a:prstGeom>
          <a:noFill/>
        </p:spPr>
        <p:txBody>
          <a:bodyPr wrap="square" lIns="179213" tIns="143370" rIns="179213" bIns="143370" rtlCol="0">
            <a:noAutofit/>
          </a:bodyPr>
          <a:lstStyle/>
          <a:p>
            <a:pPr marL="281620" lvl="1" indent="-281620">
              <a:lnSpc>
                <a:spcPct val="90000"/>
              </a:lnSpc>
              <a:spcBef>
                <a:spcPts val="1200"/>
              </a:spcBef>
              <a:spcAft>
                <a:spcPts val="588"/>
              </a:spcAft>
              <a:buClr>
                <a:schemeClr val="tx1"/>
              </a:buClr>
              <a:buSzPct val="100000"/>
              <a:buFont typeface="Arial" pitchFamily="34" charset="0"/>
              <a:buChar char="•"/>
            </a:pPr>
            <a:r>
              <a:rPr lang="en-US" sz="2400" dirty="0">
                <a:solidFill>
                  <a:srgbClr val="000000"/>
                </a:solidFill>
                <a:latin typeface="Segoe UI" pitchFamily="34" charset="0"/>
                <a:ea typeface="Segoe UI" pitchFamily="34" charset="0"/>
                <a:cs typeface="Segoe UI" pitchFamily="34" charset="0"/>
              </a:rPr>
              <a:t>Software-based Layer-4 type load balancer </a:t>
            </a:r>
          </a:p>
          <a:p>
            <a:pPr marL="281620" lvl="1" indent="-281620">
              <a:lnSpc>
                <a:spcPct val="90000"/>
              </a:lnSpc>
              <a:spcBef>
                <a:spcPts val="1200"/>
              </a:spcBef>
              <a:spcAft>
                <a:spcPts val="588"/>
              </a:spcAft>
              <a:buClr>
                <a:schemeClr val="tx1"/>
              </a:buClr>
              <a:buSzPct val="100000"/>
              <a:buFont typeface="Arial" pitchFamily="34" charset="0"/>
              <a:buChar char="•"/>
            </a:pPr>
            <a:r>
              <a:rPr lang="en-US" sz="2400" dirty="0">
                <a:solidFill>
                  <a:srgbClr val="000000"/>
                </a:solidFill>
                <a:latin typeface="Segoe UI" pitchFamily="34" charset="0"/>
                <a:ea typeface="Segoe UI" pitchFamily="34" charset="0"/>
                <a:cs typeface="Segoe UI" pitchFamily="34" charset="0"/>
              </a:rPr>
              <a:t>SLB distributes incoming traffic load among healthy service instances in cloud services or VMs defined in a load balancer set</a:t>
            </a:r>
          </a:p>
          <a:p>
            <a:pPr marL="824117" lvl="1" indent="-280064">
              <a:buFont typeface="Arial" panose="020B0604020202020204" pitchFamily="34" charset="0"/>
              <a:buChar char="•"/>
            </a:pPr>
            <a:r>
              <a:rPr lang="en-US" sz="2000" dirty="0">
                <a:solidFill>
                  <a:srgbClr val="000000"/>
                </a:solidFill>
              </a:rPr>
              <a:t>Hash-based 2, 3, or 5 tuple algorithm</a:t>
            </a:r>
          </a:p>
          <a:p>
            <a:endParaRPr lang="en-US" sz="1960" dirty="0">
              <a:solidFill>
                <a:srgbClr val="000000"/>
              </a:solidFill>
            </a:endParaRPr>
          </a:p>
          <a:p>
            <a:pPr marL="281620" lvl="1" indent="-281620">
              <a:lnSpc>
                <a:spcPct val="90000"/>
              </a:lnSpc>
              <a:spcBef>
                <a:spcPts val="1200"/>
              </a:spcBef>
              <a:spcAft>
                <a:spcPts val="588"/>
              </a:spcAft>
              <a:buClr>
                <a:schemeClr val="tx1"/>
              </a:buClr>
              <a:buSzPct val="100000"/>
              <a:buFont typeface="Arial" pitchFamily="34" charset="0"/>
              <a:buChar char="•"/>
            </a:pPr>
            <a:r>
              <a:rPr lang="en-US" sz="2400" dirty="0">
                <a:solidFill>
                  <a:srgbClr val="000000"/>
                </a:solidFill>
                <a:latin typeface="Segoe UI" pitchFamily="34" charset="0"/>
                <a:ea typeface="Segoe UI" pitchFamily="34" charset="0"/>
                <a:cs typeface="Segoe UI" pitchFamily="34" charset="0"/>
              </a:rPr>
              <a:t>Provide routing/access to instances from the Internet </a:t>
            </a:r>
          </a:p>
          <a:p>
            <a:pPr marL="281620" lvl="1" indent="-281620">
              <a:lnSpc>
                <a:spcPct val="90000"/>
              </a:lnSpc>
              <a:spcBef>
                <a:spcPts val="1200"/>
              </a:spcBef>
              <a:spcAft>
                <a:spcPts val="588"/>
              </a:spcAft>
              <a:buClr>
                <a:schemeClr val="tx1"/>
              </a:buClr>
              <a:buSzPct val="100000"/>
              <a:buFont typeface="Arial" pitchFamily="34" charset="0"/>
              <a:buChar char="•"/>
            </a:pPr>
            <a:r>
              <a:rPr lang="en-US" sz="2400" dirty="0">
                <a:solidFill>
                  <a:srgbClr val="000000"/>
                </a:solidFill>
                <a:latin typeface="Segoe UI" pitchFamily="34" charset="0"/>
                <a:ea typeface="Segoe UI" pitchFamily="34" charset="0"/>
                <a:cs typeface="Segoe UI" pitchFamily="34" charset="0"/>
              </a:rPr>
              <a:t>Provide outbound Internet connectivity from Azure with address translation</a:t>
            </a:r>
          </a:p>
        </p:txBody>
      </p:sp>
      <p:sp>
        <p:nvSpPr>
          <p:cNvPr id="35" name="Freeform 27"/>
          <p:cNvSpPr>
            <a:spLocks noChangeAspect="1" noEditPoints="1"/>
          </p:cNvSpPr>
          <p:nvPr/>
        </p:nvSpPr>
        <p:spPr bwMode="black">
          <a:xfrm>
            <a:off x="6835885" y="1687564"/>
            <a:ext cx="1319452" cy="849957"/>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5"/>
          </a:solidFill>
          <a:extLst/>
        </p:spPr>
        <p:txBody>
          <a:bodyPr vert="horz" wrap="square" lIns="91390" tIns="45695" rIns="91390" bIns="45695" numCol="1" anchor="t" anchorCtr="0" compatLnSpc="1">
            <a:prstTxWarp prst="textNoShape">
              <a:avLst/>
            </a:prstTxWarp>
          </a:bodyPr>
          <a:lstStyle/>
          <a:p>
            <a:endParaRPr lang="en-US" sz="1799"/>
          </a:p>
        </p:txBody>
      </p:sp>
      <p:sp>
        <p:nvSpPr>
          <p:cNvPr id="37" name="Freeform 27"/>
          <p:cNvSpPr>
            <a:spLocks noChangeAspect="1" noEditPoints="1"/>
          </p:cNvSpPr>
          <p:nvPr/>
        </p:nvSpPr>
        <p:spPr bwMode="black">
          <a:xfrm>
            <a:off x="9223652" y="1716128"/>
            <a:ext cx="1319452" cy="849957"/>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3">
              <a:lumMod val="60000"/>
              <a:lumOff val="40000"/>
            </a:schemeClr>
          </a:solidFill>
          <a:extLst/>
        </p:spPr>
        <p:txBody>
          <a:bodyPr vert="horz" wrap="square" lIns="91390" tIns="45695" rIns="91390" bIns="45695" numCol="1" anchor="t" anchorCtr="0" compatLnSpc="1">
            <a:prstTxWarp prst="textNoShape">
              <a:avLst/>
            </a:prstTxWarp>
          </a:bodyPr>
          <a:lstStyle/>
          <a:p>
            <a:endParaRPr lang="en-US" sz="1799"/>
          </a:p>
        </p:txBody>
      </p:sp>
      <p:sp>
        <p:nvSpPr>
          <p:cNvPr id="4" name="Rounded Rectangle 3"/>
          <p:cNvSpPr/>
          <p:nvPr/>
        </p:nvSpPr>
        <p:spPr bwMode="auto">
          <a:xfrm>
            <a:off x="7580869" y="4090284"/>
            <a:ext cx="2464176" cy="61272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r>
              <a:rPr lang="en-US" sz="1567" b="1" dirty="0">
                <a:solidFill>
                  <a:schemeClr val="bg1"/>
                </a:solidFill>
                <a:ea typeface="Segoe UI" pitchFamily="34" charset="0"/>
                <a:cs typeface="Segoe UI" pitchFamily="34" charset="0"/>
              </a:rPr>
              <a:t>Azure Load Balancer</a:t>
            </a:r>
          </a:p>
        </p:txBody>
      </p:sp>
      <p:sp>
        <p:nvSpPr>
          <p:cNvPr id="8" name="Rectangle 7"/>
          <p:cNvSpPr/>
          <p:nvPr/>
        </p:nvSpPr>
        <p:spPr bwMode="auto">
          <a:xfrm>
            <a:off x="8252917" y="3709558"/>
            <a:ext cx="970736" cy="3580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algn="ctr" defTabSz="913740" fontAlgn="base">
              <a:lnSpc>
                <a:spcPct val="90000"/>
              </a:lnSpc>
              <a:spcBef>
                <a:spcPct val="0"/>
              </a:spcBef>
              <a:spcAft>
                <a:spcPct val="0"/>
              </a:spcAft>
            </a:pPr>
            <a:r>
              <a:rPr lang="en-US" sz="1567" dirty="0">
                <a:gradFill>
                  <a:gsLst>
                    <a:gs pos="0">
                      <a:srgbClr val="FFFFFF"/>
                    </a:gs>
                    <a:gs pos="100000">
                      <a:srgbClr val="FFFFFF"/>
                    </a:gs>
                  </a:gsLst>
                  <a:lin ang="5400000" scaled="0"/>
                </a:gradFill>
                <a:ea typeface="Segoe UI" pitchFamily="34" charset="0"/>
                <a:cs typeface="Segoe UI" pitchFamily="34" charset="0"/>
              </a:rPr>
              <a:t>VIP</a:t>
            </a:r>
          </a:p>
        </p:txBody>
      </p:sp>
      <p:grpSp>
        <p:nvGrpSpPr>
          <p:cNvPr id="41" name="Group 40"/>
          <p:cNvGrpSpPr/>
          <p:nvPr/>
        </p:nvGrpSpPr>
        <p:grpSpPr>
          <a:xfrm>
            <a:off x="7034161" y="5673745"/>
            <a:ext cx="922899" cy="856774"/>
            <a:chOff x="10395800" y="3875157"/>
            <a:chExt cx="941784" cy="401444"/>
          </a:xfrm>
        </p:grpSpPr>
        <p:sp>
          <p:nvSpPr>
            <p:cNvPr id="42" name="Rounded Rectangle 41"/>
            <p:cNvSpPr/>
            <p:nvPr/>
          </p:nvSpPr>
          <p:spPr bwMode="auto">
            <a:xfrm>
              <a:off x="10395800" y="3875157"/>
              <a:ext cx="941784" cy="401444"/>
            </a:xfrm>
            <a:prstGeom prst="roundRect">
              <a:avLst>
                <a:gd name="adj" fmla="val 35082"/>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dirty="0">
                <a:gradFill>
                  <a:gsLst>
                    <a:gs pos="2917">
                      <a:schemeClr val="bg1"/>
                    </a:gs>
                    <a:gs pos="30000">
                      <a:schemeClr val="bg1"/>
                    </a:gs>
                  </a:gsLst>
                  <a:lin ang="5400000" scaled="0"/>
                </a:gradFill>
              </a:endParaRPr>
            </a:p>
          </p:txBody>
        </p:sp>
        <p:sp>
          <p:nvSpPr>
            <p:cNvPr id="43" name="Freeform 5"/>
            <p:cNvSpPr>
              <a:spLocks noEditPoints="1"/>
            </p:cNvSpPr>
            <p:nvPr/>
          </p:nvSpPr>
          <p:spPr bwMode="auto">
            <a:xfrm>
              <a:off x="10395800" y="387515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lumMod val="50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a:gradFill>
                  <a:gsLst>
                    <a:gs pos="2917">
                      <a:schemeClr val="bg1"/>
                    </a:gs>
                    <a:gs pos="30000">
                      <a:schemeClr val="bg1"/>
                    </a:gs>
                  </a:gsLst>
                  <a:lin ang="5400000" scaled="0"/>
                </a:gradFill>
              </a:endParaRPr>
            </a:p>
          </p:txBody>
        </p:sp>
      </p:grpSp>
      <p:grpSp>
        <p:nvGrpSpPr>
          <p:cNvPr id="44" name="Group 43"/>
          <p:cNvGrpSpPr/>
          <p:nvPr/>
        </p:nvGrpSpPr>
        <p:grpSpPr>
          <a:xfrm>
            <a:off x="9421930" y="5668953"/>
            <a:ext cx="922899" cy="856774"/>
            <a:chOff x="10395800" y="3875157"/>
            <a:chExt cx="941784" cy="401444"/>
          </a:xfrm>
        </p:grpSpPr>
        <p:sp>
          <p:nvSpPr>
            <p:cNvPr id="45" name="Rounded Rectangle 44"/>
            <p:cNvSpPr/>
            <p:nvPr/>
          </p:nvSpPr>
          <p:spPr bwMode="auto">
            <a:xfrm>
              <a:off x="10395800" y="3875157"/>
              <a:ext cx="941784" cy="401444"/>
            </a:xfrm>
            <a:prstGeom prst="roundRect">
              <a:avLst>
                <a:gd name="adj" fmla="val 35082"/>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dirty="0">
                <a:gradFill>
                  <a:gsLst>
                    <a:gs pos="2917">
                      <a:schemeClr val="bg1"/>
                    </a:gs>
                    <a:gs pos="30000">
                      <a:schemeClr val="bg1"/>
                    </a:gs>
                  </a:gsLst>
                  <a:lin ang="5400000" scaled="0"/>
                </a:gradFill>
              </a:endParaRPr>
            </a:p>
          </p:txBody>
        </p:sp>
        <p:sp>
          <p:nvSpPr>
            <p:cNvPr id="46" name="Freeform 5"/>
            <p:cNvSpPr>
              <a:spLocks noEditPoints="1"/>
            </p:cNvSpPr>
            <p:nvPr/>
          </p:nvSpPr>
          <p:spPr bwMode="auto">
            <a:xfrm>
              <a:off x="10395800" y="387515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lumMod val="50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a:gradFill>
                  <a:gsLst>
                    <a:gs pos="2917">
                      <a:schemeClr val="bg1"/>
                    </a:gs>
                    <a:gs pos="30000">
                      <a:schemeClr val="bg1"/>
                    </a:gs>
                  </a:gsLst>
                  <a:lin ang="5400000" scaled="0"/>
                </a:gradFill>
              </a:endParaRPr>
            </a:p>
          </p:txBody>
        </p:sp>
      </p:grpSp>
      <p:cxnSp>
        <p:nvCxnSpPr>
          <p:cNvPr id="18" name="Straight Arrow Connector 17"/>
          <p:cNvCxnSpPr/>
          <p:nvPr/>
        </p:nvCxnSpPr>
        <p:spPr>
          <a:xfrm>
            <a:off x="7495610" y="2537520"/>
            <a:ext cx="1055995" cy="1172039"/>
          </a:xfrm>
          <a:prstGeom prst="straightConnector1">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7437993" y="4703009"/>
            <a:ext cx="896064" cy="970737"/>
          </a:xfrm>
          <a:prstGeom prst="straightConnector1">
            <a:avLst/>
          </a:prstGeom>
          <a:ln>
            <a:solidFill>
              <a:srgbClr val="009E4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8924966" y="2566085"/>
            <a:ext cx="958413" cy="114347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8782091" y="4703009"/>
            <a:ext cx="958413" cy="97073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962322" y="1208914"/>
            <a:ext cx="1290597" cy="560985"/>
          </a:xfrm>
          <a:prstGeom prst="rect">
            <a:avLst/>
          </a:prstGeom>
          <a:noFill/>
        </p:spPr>
        <p:txBody>
          <a:bodyPr wrap="square" lIns="179213" tIns="143370" rIns="179213" bIns="143370" rtlCol="0">
            <a:spAutoFit/>
          </a:bodyPr>
          <a:lstStyle/>
          <a:p>
            <a:pPr>
              <a:lnSpc>
                <a:spcPct val="90000"/>
              </a:lnSpc>
              <a:spcAft>
                <a:spcPts val="588"/>
              </a:spcAft>
            </a:pPr>
            <a:r>
              <a:rPr lang="en-US" sz="1960" dirty="0">
                <a:gradFill>
                  <a:gsLst>
                    <a:gs pos="2917">
                      <a:schemeClr val="tx1"/>
                    </a:gs>
                    <a:gs pos="30000">
                      <a:schemeClr val="tx1"/>
                    </a:gs>
                  </a:gsLst>
                  <a:lin ang="5400000" scaled="0"/>
                </a:gradFill>
              </a:rPr>
              <a:t>Client 1</a:t>
            </a:r>
          </a:p>
        </p:txBody>
      </p:sp>
      <p:sp>
        <p:nvSpPr>
          <p:cNvPr id="51" name="TextBox 50"/>
          <p:cNvSpPr txBox="1"/>
          <p:nvPr/>
        </p:nvSpPr>
        <p:spPr>
          <a:xfrm>
            <a:off x="9270769" y="1257564"/>
            <a:ext cx="1290597" cy="560985"/>
          </a:xfrm>
          <a:prstGeom prst="rect">
            <a:avLst/>
          </a:prstGeom>
          <a:noFill/>
        </p:spPr>
        <p:txBody>
          <a:bodyPr wrap="square" lIns="179213" tIns="143370" rIns="179213" bIns="143370" rtlCol="0">
            <a:spAutoFit/>
          </a:bodyPr>
          <a:lstStyle/>
          <a:p>
            <a:pPr>
              <a:lnSpc>
                <a:spcPct val="90000"/>
              </a:lnSpc>
              <a:spcAft>
                <a:spcPts val="588"/>
              </a:spcAft>
            </a:pPr>
            <a:r>
              <a:rPr lang="en-US" sz="1960" dirty="0">
                <a:gradFill>
                  <a:gsLst>
                    <a:gs pos="2917">
                      <a:schemeClr val="tx1"/>
                    </a:gs>
                    <a:gs pos="30000">
                      <a:schemeClr val="tx1"/>
                    </a:gs>
                  </a:gsLst>
                  <a:lin ang="5400000" scaled="0"/>
                </a:gradFill>
              </a:rPr>
              <a:t>Client 2</a:t>
            </a:r>
          </a:p>
        </p:txBody>
      </p:sp>
      <p:sp>
        <p:nvSpPr>
          <p:cNvPr id="52" name="TextBox 51"/>
          <p:cNvSpPr txBox="1"/>
          <p:nvPr/>
        </p:nvSpPr>
        <p:spPr>
          <a:xfrm>
            <a:off x="6935571" y="6406156"/>
            <a:ext cx="1290597" cy="560985"/>
          </a:xfrm>
          <a:prstGeom prst="rect">
            <a:avLst/>
          </a:prstGeom>
          <a:noFill/>
        </p:spPr>
        <p:txBody>
          <a:bodyPr wrap="square" lIns="179213" tIns="143370" rIns="179213" bIns="143370" rtlCol="0">
            <a:spAutoFit/>
          </a:bodyPr>
          <a:lstStyle/>
          <a:p>
            <a:pPr>
              <a:lnSpc>
                <a:spcPct val="90000"/>
              </a:lnSpc>
              <a:spcAft>
                <a:spcPts val="588"/>
              </a:spcAft>
            </a:pPr>
            <a:r>
              <a:rPr lang="en-US" sz="1960" dirty="0">
                <a:gradFill>
                  <a:gsLst>
                    <a:gs pos="2917">
                      <a:schemeClr val="tx1"/>
                    </a:gs>
                    <a:gs pos="30000">
                      <a:schemeClr val="tx1"/>
                    </a:gs>
                  </a:gsLst>
                  <a:lin ang="5400000" scaled="0"/>
                </a:gradFill>
              </a:rPr>
              <a:t>Server 1</a:t>
            </a:r>
          </a:p>
        </p:txBody>
      </p:sp>
      <p:sp>
        <p:nvSpPr>
          <p:cNvPr id="53" name="TextBox 52"/>
          <p:cNvSpPr txBox="1"/>
          <p:nvPr/>
        </p:nvSpPr>
        <p:spPr>
          <a:xfrm>
            <a:off x="9252509" y="6406156"/>
            <a:ext cx="1290597" cy="560985"/>
          </a:xfrm>
          <a:prstGeom prst="rect">
            <a:avLst/>
          </a:prstGeom>
          <a:noFill/>
        </p:spPr>
        <p:txBody>
          <a:bodyPr wrap="square" lIns="179213" tIns="143370" rIns="179213" bIns="143370" rtlCol="0">
            <a:spAutoFit/>
          </a:bodyPr>
          <a:lstStyle/>
          <a:p>
            <a:pPr>
              <a:lnSpc>
                <a:spcPct val="90000"/>
              </a:lnSpc>
              <a:spcAft>
                <a:spcPts val="588"/>
              </a:spcAft>
            </a:pPr>
            <a:r>
              <a:rPr lang="en-US" sz="1960" dirty="0">
                <a:gradFill>
                  <a:gsLst>
                    <a:gs pos="2917">
                      <a:schemeClr val="tx1"/>
                    </a:gs>
                    <a:gs pos="30000">
                      <a:schemeClr val="tx1"/>
                    </a:gs>
                  </a:gsLst>
                  <a:lin ang="5400000" scaled="0"/>
                </a:gradFill>
              </a:rPr>
              <a:t>Server 2</a:t>
            </a:r>
          </a:p>
        </p:txBody>
      </p:sp>
      <p:grpSp>
        <p:nvGrpSpPr>
          <p:cNvPr id="5" name="Group 4"/>
          <p:cNvGrpSpPr/>
          <p:nvPr/>
        </p:nvGrpSpPr>
        <p:grpSpPr>
          <a:xfrm>
            <a:off x="6355077" y="2985438"/>
            <a:ext cx="1700579" cy="956600"/>
            <a:chOff x="9687827" y="2795200"/>
            <a:chExt cx="1735131" cy="976036"/>
          </a:xfrm>
        </p:grpSpPr>
        <p:sp>
          <p:nvSpPr>
            <p:cNvPr id="54" name="Rounded Rectangle 53"/>
            <p:cNvSpPr/>
            <p:nvPr/>
          </p:nvSpPr>
          <p:spPr bwMode="auto">
            <a:xfrm>
              <a:off x="9724780" y="2795200"/>
              <a:ext cx="1447595" cy="963212"/>
            </a:xfrm>
            <a:prstGeom prst="round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p:cNvSpPr txBox="1"/>
            <p:nvPr/>
          </p:nvSpPr>
          <p:spPr>
            <a:xfrm>
              <a:off x="9687827" y="2811443"/>
              <a:ext cx="1735131" cy="959793"/>
            </a:xfrm>
            <a:prstGeom prst="rect">
              <a:avLst/>
            </a:prstGeom>
            <a:noFill/>
          </p:spPr>
          <p:txBody>
            <a:bodyPr wrap="square" lIns="179213" tIns="143370" rIns="179213" bIns="143370" rtlCol="0">
              <a:spAutoFit/>
            </a:bodyPr>
            <a:lstStyle/>
            <a:p>
              <a:pPr>
                <a:lnSpc>
                  <a:spcPct val="90000"/>
                </a:lnSpc>
                <a:spcAft>
                  <a:spcPts val="588"/>
                </a:spcAft>
              </a:pPr>
              <a:r>
                <a:rPr lang="en-US" sz="1567" dirty="0">
                  <a:gradFill>
                    <a:gsLst>
                      <a:gs pos="2917">
                        <a:schemeClr val="tx1"/>
                      </a:gs>
                      <a:gs pos="30000">
                        <a:schemeClr val="tx1"/>
                      </a:gs>
                    </a:gsLst>
                    <a:lin ang="5400000" scaled="0"/>
                  </a:gradFill>
                </a:rPr>
                <a:t>Source IP-based distribution</a:t>
              </a:r>
            </a:p>
          </p:txBody>
        </p:sp>
      </p:grpSp>
      <p:sp>
        <p:nvSpPr>
          <p:cNvPr id="6" name="Right Brace 5"/>
          <p:cNvSpPr/>
          <p:nvPr/>
        </p:nvSpPr>
        <p:spPr>
          <a:xfrm>
            <a:off x="10528678" y="2141106"/>
            <a:ext cx="338933" cy="395623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nvGrpSpPr>
          <p:cNvPr id="10" name="Group 9"/>
          <p:cNvGrpSpPr/>
          <p:nvPr/>
        </p:nvGrpSpPr>
        <p:grpSpPr>
          <a:xfrm>
            <a:off x="10839685" y="3712002"/>
            <a:ext cx="1659482" cy="814443"/>
            <a:chOff x="11021051" y="3552768"/>
            <a:chExt cx="1693199" cy="830991"/>
          </a:xfrm>
        </p:grpSpPr>
        <p:sp>
          <p:nvSpPr>
            <p:cNvPr id="7" name="Rounded Rectangle 6"/>
            <p:cNvSpPr/>
            <p:nvPr/>
          </p:nvSpPr>
          <p:spPr bwMode="auto">
            <a:xfrm>
              <a:off x="11121333" y="3552768"/>
              <a:ext cx="1191723" cy="830991"/>
            </a:xfrm>
            <a:prstGeom prst="roundRect">
              <a:avLst/>
            </a:prstGeom>
            <a:noFill/>
            <a:ln>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1021051" y="3709730"/>
              <a:ext cx="1693199" cy="517065"/>
            </a:xfrm>
            <a:prstGeom prst="rect">
              <a:avLst/>
            </a:prstGeom>
            <a:noFill/>
          </p:spPr>
          <p:txBody>
            <a:bodyPr wrap="square" lIns="179238" tIns="143391" rIns="179238" bIns="143391" rtlCol="0">
              <a:spAutoFit/>
            </a:bodyPr>
            <a:lstStyle/>
            <a:p>
              <a:pPr>
                <a:lnSpc>
                  <a:spcPct val="90000"/>
                </a:lnSpc>
                <a:spcAft>
                  <a:spcPts val="588"/>
                </a:spcAft>
              </a:pPr>
              <a:r>
                <a:rPr lang="en-US" sz="1568" dirty="0">
                  <a:gradFill>
                    <a:gsLst>
                      <a:gs pos="2917">
                        <a:schemeClr val="tx1"/>
                      </a:gs>
                      <a:gs pos="30000">
                        <a:schemeClr val="tx1"/>
                      </a:gs>
                    </a:gsLst>
                    <a:lin ang="5400000" scaled="0"/>
                  </a:gradFill>
                </a:rPr>
                <a:t>Timeout ++</a:t>
              </a:r>
            </a:p>
          </p:txBody>
        </p:sp>
      </p:grpSp>
    </p:spTree>
    <p:extLst>
      <p:ext uri="{BB962C8B-B14F-4D97-AF65-F5344CB8AC3E}">
        <p14:creationId xmlns:p14="http://schemas.microsoft.com/office/powerpoint/2010/main" val="2556319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600"/>
                                        <p:tgtEl>
                                          <p:spTgt spid="36"/>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291" y="68939"/>
            <a:ext cx="5862549" cy="733086"/>
          </a:xfrm>
        </p:spPr>
        <p:txBody>
          <a:bodyPr>
            <a:noAutofit/>
          </a:bodyPr>
          <a:lstStyle/>
          <a:p>
            <a:r>
              <a:rPr lang="en-US" sz="3600" dirty="0"/>
              <a:t>Forced tunneling</a:t>
            </a:r>
          </a:p>
        </p:txBody>
      </p:sp>
      <p:sp>
        <p:nvSpPr>
          <p:cNvPr id="3" name="Content Placeholder 2"/>
          <p:cNvSpPr>
            <a:spLocks noGrp="1"/>
          </p:cNvSpPr>
          <p:nvPr>
            <p:ph sz="quarter" idx="4294967295"/>
          </p:nvPr>
        </p:nvSpPr>
        <p:spPr>
          <a:xfrm>
            <a:off x="238126" y="1431164"/>
            <a:ext cx="5652541" cy="4542334"/>
          </a:xfrm>
        </p:spPr>
        <p:txBody>
          <a:bodyPr>
            <a:normAutofit/>
          </a:bodyPr>
          <a:lstStyle/>
          <a:p>
            <a:pPr marL="281620" lvl="1" indent="-281620">
              <a:lnSpc>
                <a:spcPct val="90000"/>
              </a:lnSpc>
              <a:spcBef>
                <a:spcPts val="1200"/>
              </a:spcBef>
              <a:spcAft>
                <a:spcPts val="588"/>
              </a:spcAft>
              <a:buSzPct val="100000"/>
            </a:pPr>
            <a:r>
              <a:rPr lang="en-US" sz="2400" dirty="0">
                <a:solidFill>
                  <a:srgbClr val="0C0C0C"/>
                </a:solidFill>
              </a:rPr>
              <a:t>“Force” or redirect customer Internet-bound traffic to an on-premises site</a:t>
            </a:r>
          </a:p>
          <a:p>
            <a:pPr marL="281620" lvl="1" indent="-281620">
              <a:lnSpc>
                <a:spcPct val="90000"/>
              </a:lnSpc>
              <a:spcBef>
                <a:spcPts val="1200"/>
              </a:spcBef>
              <a:spcAft>
                <a:spcPts val="588"/>
              </a:spcAft>
              <a:buSzPct val="100000"/>
            </a:pPr>
            <a:r>
              <a:rPr lang="en-US" sz="2400" dirty="0">
                <a:solidFill>
                  <a:srgbClr val="0C0C0C"/>
                </a:solidFill>
              </a:rPr>
              <a:t>Auditing and inspecting outbound traffic from Azure</a:t>
            </a:r>
          </a:p>
          <a:p>
            <a:pPr marL="281620" lvl="1" indent="-281620">
              <a:lnSpc>
                <a:spcPct val="90000"/>
              </a:lnSpc>
              <a:spcBef>
                <a:spcPts val="1200"/>
              </a:spcBef>
              <a:spcAft>
                <a:spcPts val="588"/>
              </a:spcAft>
              <a:buSzPct val="100000"/>
            </a:pPr>
            <a:r>
              <a:rPr lang="en-US" sz="2400" dirty="0">
                <a:solidFill>
                  <a:srgbClr val="0C0C0C"/>
                </a:solidFill>
              </a:rPr>
              <a:t>Needed to meet critical security and IT policy requirements</a:t>
            </a:r>
          </a:p>
          <a:p>
            <a:pPr marL="0" indent="0">
              <a:buNone/>
            </a:pPr>
            <a:endParaRPr lang="en-US" sz="4312" dirty="0"/>
          </a:p>
        </p:txBody>
      </p:sp>
      <p:sp>
        <p:nvSpPr>
          <p:cNvPr id="79" name="Rounded Rectangle 78"/>
          <p:cNvSpPr/>
          <p:nvPr/>
        </p:nvSpPr>
        <p:spPr>
          <a:xfrm>
            <a:off x="6517688" y="4080383"/>
            <a:ext cx="4689527" cy="1951668"/>
          </a:xfrm>
          <a:prstGeom prst="roundRect">
            <a:avLst>
              <a:gd name="adj" fmla="val 7613"/>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defTabSz="896203">
              <a:defRPr/>
            </a:pPr>
            <a:endParaRPr lang="en-US" sz="2744" kern="0">
              <a:latin typeface="Calibri"/>
            </a:endParaRPr>
          </a:p>
        </p:txBody>
      </p:sp>
      <p:sp>
        <p:nvSpPr>
          <p:cNvPr id="80" name="TextBox 79"/>
          <p:cNvSpPr txBox="1"/>
          <p:nvPr/>
        </p:nvSpPr>
        <p:spPr>
          <a:xfrm>
            <a:off x="7852538" y="5968385"/>
            <a:ext cx="2124669" cy="452472"/>
          </a:xfrm>
          <a:prstGeom prst="rect">
            <a:avLst/>
          </a:prstGeom>
          <a:noFill/>
        </p:spPr>
        <p:txBody>
          <a:bodyPr wrap="none" rtlCol="0">
            <a:spAutoFit/>
          </a:bodyPr>
          <a:lstStyle/>
          <a:p>
            <a:pPr defTabSz="896203"/>
            <a:r>
              <a:rPr lang="en-US" sz="2352" dirty="0">
                <a:latin typeface="Calibri"/>
              </a:rPr>
              <a:t>Virtual Network</a:t>
            </a:r>
          </a:p>
        </p:txBody>
      </p:sp>
      <p:sp>
        <p:nvSpPr>
          <p:cNvPr id="81" name="TextBox 80"/>
          <p:cNvSpPr txBox="1"/>
          <p:nvPr/>
        </p:nvSpPr>
        <p:spPr>
          <a:xfrm>
            <a:off x="7539725" y="5549590"/>
            <a:ext cx="875633" cy="434372"/>
          </a:xfrm>
          <a:prstGeom prst="rect">
            <a:avLst/>
          </a:prstGeom>
          <a:noFill/>
        </p:spPr>
        <p:txBody>
          <a:bodyPr wrap="square" lIns="0" tIns="0" rIns="0" bIns="0" rtlCol="0" anchor="ctr">
            <a:spAutoFit/>
          </a:bodyPr>
          <a:lstStyle/>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Back end</a:t>
            </a:r>
          </a:p>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10.3/16</a:t>
            </a:r>
          </a:p>
        </p:txBody>
      </p:sp>
      <p:sp>
        <p:nvSpPr>
          <p:cNvPr id="82" name="TextBox 81"/>
          <p:cNvSpPr txBox="1"/>
          <p:nvPr/>
        </p:nvSpPr>
        <p:spPr>
          <a:xfrm>
            <a:off x="8560298" y="5541994"/>
            <a:ext cx="868975" cy="434372"/>
          </a:xfrm>
          <a:prstGeom prst="rect">
            <a:avLst/>
          </a:prstGeom>
          <a:noFill/>
        </p:spPr>
        <p:txBody>
          <a:bodyPr wrap="square" lIns="0" tIns="0" rIns="0" bIns="0" rtlCol="0" anchor="ctr">
            <a:spAutoFit/>
          </a:bodyPr>
          <a:lstStyle/>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Mid-tier</a:t>
            </a:r>
          </a:p>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10.2/16</a:t>
            </a:r>
          </a:p>
        </p:txBody>
      </p:sp>
      <p:sp>
        <p:nvSpPr>
          <p:cNvPr id="83" name="TextBox 82"/>
          <p:cNvSpPr txBox="1"/>
          <p:nvPr/>
        </p:nvSpPr>
        <p:spPr>
          <a:xfrm>
            <a:off x="10035023" y="5549181"/>
            <a:ext cx="875633" cy="434372"/>
          </a:xfrm>
          <a:prstGeom prst="rect">
            <a:avLst/>
          </a:prstGeom>
          <a:noFill/>
        </p:spPr>
        <p:txBody>
          <a:bodyPr wrap="square" lIns="0" tIns="0" rIns="0" bIns="0" rtlCol="0" anchor="ctr">
            <a:spAutoFit/>
          </a:bodyPr>
          <a:lstStyle/>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Front end</a:t>
            </a:r>
          </a:p>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10.1/16</a:t>
            </a:r>
          </a:p>
        </p:txBody>
      </p:sp>
      <p:grpSp>
        <p:nvGrpSpPr>
          <p:cNvPr id="84" name="Group 83"/>
          <p:cNvGrpSpPr/>
          <p:nvPr/>
        </p:nvGrpSpPr>
        <p:grpSpPr>
          <a:xfrm>
            <a:off x="6622840" y="4644424"/>
            <a:ext cx="727505" cy="725488"/>
            <a:chOff x="2915928" y="2972963"/>
            <a:chExt cx="822960" cy="828366"/>
          </a:xfrm>
        </p:grpSpPr>
        <p:sp>
          <p:nvSpPr>
            <p:cNvPr id="85" name="Oval 84"/>
            <p:cNvSpPr/>
            <p:nvPr/>
          </p:nvSpPr>
          <p:spPr bwMode="auto">
            <a:xfrm>
              <a:off x="2915928" y="2972963"/>
              <a:ext cx="822960" cy="822960"/>
            </a:xfrm>
            <a:prstGeom prst="ellipse">
              <a:avLst/>
            </a:prstGeom>
            <a:solidFill>
              <a:srgbClr val="FFFFFF"/>
            </a:solidFill>
            <a:ln w="7620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defRPr/>
              </a:pPr>
              <a:endParaRPr lang="en-US" sz="3136" kern="0" spc="-49" dirty="0">
                <a:latin typeface="Calibri"/>
              </a:endParaRPr>
            </a:p>
          </p:txBody>
        </p:sp>
        <p:sp>
          <p:nvSpPr>
            <p:cNvPr id="86" name="Freeform 52"/>
            <p:cNvSpPr>
              <a:spLocks noEditPoints="1"/>
            </p:cNvSpPr>
            <p:nvPr/>
          </p:nvSpPr>
          <p:spPr bwMode="auto">
            <a:xfrm>
              <a:off x="3127123" y="3048625"/>
              <a:ext cx="400570" cy="284882"/>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rgbClr val="4F81BD"/>
            </a:solidFill>
            <a:ln>
              <a:noFill/>
            </a:ln>
            <a:extLst/>
          </p:spPr>
          <p:txBody>
            <a:bodyPr vert="horz" wrap="square" lIns="89619" tIns="44810" rIns="89619" bIns="44810" numCol="1" anchor="t" anchorCtr="0" compatLnSpc="1">
              <a:prstTxWarp prst="textNoShape">
                <a:avLst/>
              </a:prstTxWarp>
            </a:bodyPr>
            <a:lstStyle/>
            <a:p>
              <a:pPr defTabSz="896203">
                <a:defRPr/>
              </a:pPr>
              <a:endParaRPr lang="en-US" sz="2744" kern="0">
                <a:latin typeface="Calibri"/>
              </a:endParaRPr>
            </a:p>
          </p:txBody>
        </p:sp>
        <p:sp>
          <p:nvSpPr>
            <p:cNvPr id="87" name="TextBox 86"/>
            <p:cNvSpPr txBox="1"/>
            <p:nvPr/>
          </p:nvSpPr>
          <p:spPr>
            <a:xfrm>
              <a:off x="3038190" y="3367356"/>
              <a:ext cx="578438" cy="433973"/>
            </a:xfrm>
            <a:prstGeom prst="rect">
              <a:avLst/>
            </a:prstGeom>
            <a:noFill/>
          </p:spPr>
          <p:txBody>
            <a:bodyPr wrap="square" lIns="0" tIns="0" rIns="0" bIns="0" rtlCol="0">
              <a:spAutoFit/>
            </a:bodyPr>
            <a:lstStyle/>
            <a:p>
              <a:pPr algn="ctr" defTabSz="896203">
                <a:lnSpc>
                  <a:spcPct val="90000"/>
                </a:lnSpc>
                <a:defRPr/>
              </a:pPr>
              <a:r>
                <a:rPr lang="en-US" sz="1372" kern="0" dirty="0">
                  <a:solidFill>
                    <a:srgbClr val="0070C0"/>
                  </a:solidFill>
                  <a:latin typeface="Calibri"/>
                </a:rPr>
                <a:t>VPN GW</a:t>
              </a:r>
            </a:p>
          </p:txBody>
        </p:sp>
      </p:grpSp>
      <p:grpSp>
        <p:nvGrpSpPr>
          <p:cNvPr id="88" name="Group 87"/>
          <p:cNvGrpSpPr/>
          <p:nvPr/>
        </p:nvGrpSpPr>
        <p:grpSpPr>
          <a:xfrm>
            <a:off x="10035023" y="4407819"/>
            <a:ext cx="875633" cy="1149404"/>
            <a:chOff x="6027733" y="2131654"/>
            <a:chExt cx="660349" cy="866811"/>
          </a:xfrm>
        </p:grpSpPr>
        <p:sp>
          <p:nvSpPr>
            <p:cNvPr id="89" name="Rounded Rectangle 88"/>
            <p:cNvSpPr/>
            <p:nvPr/>
          </p:nvSpPr>
          <p:spPr bwMode="auto">
            <a:xfrm>
              <a:off x="6027733" y="2131654"/>
              <a:ext cx="660349" cy="866811"/>
            </a:xfrm>
            <a:prstGeom prst="roundRect">
              <a:avLst>
                <a:gd name="adj" fmla="val 10259"/>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defRPr/>
              </a:pPr>
              <a:endParaRPr lang="en-US" sz="3136" kern="0" spc="-49" dirty="0">
                <a:latin typeface="Calibri"/>
              </a:endParaRPr>
            </a:p>
          </p:txBody>
        </p:sp>
        <p:grpSp>
          <p:nvGrpSpPr>
            <p:cNvPr id="90" name="Group 89"/>
            <p:cNvGrpSpPr/>
            <p:nvPr/>
          </p:nvGrpSpPr>
          <p:grpSpPr>
            <a:xfrm>
              <a:off x="6093279" y="2187723"/>
              <a:ext cx="529256" cy="754672"/>
              <a:chOff x="4045739" y="2177015"/>
              <a:chExt cx="529256" cy="754672"/>
            </a:xfrm>
          </p:grpSpPr>
          <p:pic>
            <p:nvPicPr>
              <p:cNvPr id="91" name="Picture 90"/>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92" name="Picture 91"/>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93" name="Picture 92"/>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nvGrpSpPr>
          <p:cNvPr id="94" name="Group 93"/>
          <p:cNvGrpSpPr/>
          <p:nvPr/>
        </p:nvGrpSpPr>
        <p:grpSpPr>
          <a:xfrm>
            <a:off x="8555136" y="4397995"/>
            <a:ext cx="875633" cy="1149404"/>
            <a:chOff x="5111286" y="2128637"/>
            <a:chExt cx="660349" cy="866811"/>
          </a:xfrm>
        </p:grpSpPr>
        <p:sp>
          <p:nvSpPr>
            <p:cNvPr id="95" name="Rounded Rectangle 94"/>
            <p:cNvSpPr/>
            <p:nvPr/>
          </p:nvSpPr>
          <p:spPr bwMode="auto">
            <a:xfrm>
              <a:off x="5111286" y="2128637"/>
              <a:ext cx="660349" cy="866811"/>
            </a:xfrm>
            <a:prstGeom prst="roundRect">
              <a:avLst>
                <a:gd name="adj" fmla="val 10259"/>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defRPr/>
              </a:pPr>
              <a:endParaRPr lang="en-US" sz="3136" kern="0" spc="-49" dirty="0">
                <a:latin typeface="Calibri"/>
              </a:endParaRPr>
            </a:p>
          </p:txBody>
        </p:sp>
        <p:grpSp>
          <p:nvGrpSpPr>
            <p:cNvPr id="96" name="Group 95"/>
            <p:cNvGrpSpPr/>
            <p:nvPr/>
          </p:nvGrpSpPr>
          <p:grpSpPr>
            <a:xfrm>
              <a:off x="5176832" y="2184706"/>
              <a:ext cx="529256" cy="754672"/>
              <a:chOff x="4045739" y="2177015"/>
              <a:chExt cx="529256" cy="754672"/>
            </a:xfrm>
          </p:grpSpPr>
          <p:pic>
            <p:nvPicPr>
              <p:cNvPr id="97" name="Picture 96"/>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98" name="Picture 97"/>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99" name="Picture 98"/>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nvGrpSpPr>
          <p:cNvPr id="100" name="Group 99"/>
          <p:cNvGrpSpPr/>
          <p:nvPr/>
        </p:nvGrpSpPr>
        <p:grpSpPr>
          <a:xfrm>
            <a:off x="7539725" y="4397995"/>
            <a:ext cx="875633" cy="1149404"/>
            <a:chOff x="3981473" y="2128637"/>
            <a:chExt cx="660349" cy="866811"/>
          </a:xfrm>
        </p:grpSpPr>
        <p:sp>
          <p:nvSpPr>
            <p:cNvPr id="101" name="Rounded Rectangle 100"/>
            <p:cNvSpPr/>
            <p:nvPr/>
          </p:nvSpPr>
          <p:spPr bwMode="auto">
            <a:xfrm>
              <a:off x="3981473" y="2128637"/>
              <a:ext cx="660349" cy="866811"/>
            </a:xfrm>
            <a:prstGeom prst="roundRect">
              <a:avLst>
                <a:gd name="adj" fmla="val 10259"/>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defRPr/>
              </a:pPr>
              <a:endParaRPr lang="en-US" sz="3136" kern="0" spc="-49" dirty="0">
                <a:latin typeface="Calibri"/>
              </a:endParaRPr>
            </a:p>
          </p:txBody>
        </p:sp>
        <p:grpSp>
          <p:nvGrpSpPr>
            <p:cNvPr id="102" name="Group 101"/>
            <p:cNvGrpSpPr/>
            <p:nvPr/>
          </p:nvGrpSpPr>
          <p:grpSpPr>
            <a:xfrm>
              <a:off x="4047019" y="2184706"/>
              <a:ext cx="529256" cy="754672"/>
              <a:chOff x="4045739" y="2177015"/>
              <a:chExt cx="529256" cy="754672"/>
            </a:xfrm>
          </p:grpSpPr>
          <p:pic>
            <p:nvPicPr>
              <p:cNvPr id="103" name="Picture 102"/>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104" name="Picture 103"/>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105" name="Picture 10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sp>
        <p:nvSpPr>
          <p:cNvPr id="106" name="Left-Right Arrow 105"/>
          <p:cNvSpPr/>
          <p:nvPr/>
        </p:nvSpPr>
        <p:spPr>
          <a:xfrm rot="5400000">
            <a:off x="9883628" y="3627054"/>
            <a:ext cx="1178418" cy="341914"/>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203">
              <a:defRPr/>
            </a:pPr>
            <a:endParaRPr lang="en-US" sz="2744" kern="0">
              <a:latin typeface="Calibri"/>
            </a:endParaRPr>
          </a:p>
        </p:txBody>
      </p:sp>
      <p:grpSp>
        <p:nvGrpSpPr>
          <p:cNvPr id="107" name="Group 106"/>
          <p:cNvGrpSpPr/>
          <p:nvPr/>
        </p:nvGrpSpPr>
        <p:grpSpPr>
          <a:xfrm>
            <a:off x="9816596" y="1942508"/>
            <a:ext cx="1312482" cy="1212508"/>
            <a:chOff x="1441498" y="2335312"/>
            <a:chExt cx="1209154" cy="1117050"/>
          </a:xfrm>
        </p:grpSpPr>
        <p:sp>
          <p:nvSpPr>
            <p:cNvPr id="108" name="Oval 107"/>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5908" fontAlgn="base">
                <a:lnSpc>
                  <a:spcPct val="90000"/>
                </a:lnSpc>
                <a:spcBef>
                  <a:spcPct val="0"/>
                </a:spcBef>
                <a:spcAft>
                  <a:spcPct val="0"/>
                </a:spcAft>
                <a:defRPr/>
              </a:pPr>
              <a:endParaRPr lang="en-US" sz="3528" kern="0" spc="-49" dirty="0">
                <a:gradFill>
                  <a:gsLst>
                    <a:gs pos="36283">
                      <a:srgbClr val="505050"/>
                    </a:gs>
                    <a:gs pos="28000">
                      <a:srgbClr val="505050"/>
                    </a:gs>
                  </a:gsLst>
                  <a:lin ang="5400000" scaled="0"/>
                </a:gradFill>
                <a:latin typeface="Calibri"/>
              </a:endParaRPr>
            </a:p>
          </p:txBody>
        </p:sp>
        <p:sp>
          <p:nvSpPr>
            <p:cNvPr id="109" name="Freeform 108"/>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89619" tIns="44810" rIns="89619" bIns="44810" numCol="1" anchor="t" anchorCtr="0" compatLnSpc="1">
              <a:prstTxWarp prst="textNoShape">
                <a:avLst/>
              </a:prstTxWarp>
            </a:bodyPr>
            <a:lstStyle/>
            <a:p>
              <a:pPr defTabSz="913946">
                <a:defRPr/>
              </a:pPr>
              <a:endParaRPr lang="en-US" sz="2744" kern="0">
                <a:solidFill>
                  <a:srgbClr val="00188F"/>
                </a:solidFill>
                <a:latin typeface="Calibri"/>
              </a:endParaRPr>
            </a:p>
          </p:txBody>
        </p:sp>
        <p:sp>
          <p:nvSpPr>
            <p:cNvPr id="110" name="TextBox 109"/>
            <p:cNvSpPr txBox="1"/>
            <p:nvPr/>
          </p:nvSpPr>
          <p:spPr>
            <a:xfrm>
              <a:off x="1441498" y="2804059"/>
              <a:ext cx="1209154" cy="566915"/>
            </a:xfrm>
            <a:prstGeom prst="rect">
              <a:avLst/>
            </a:prstGeom>
            <a:noFill/>
          </p:spPr>
          <p:txBody>
            <a:bodyPr wrap="none" lIns="179238" tIns="143391" rIns="179238" bIns="143391" rtlCol="0" anchor="ctr">
              <a:spAutoFit/>
            </a:bodyPr>
            <a:lstStyle/>
            <a:p>
              <a:pPr algn="ctr" defTabSz="913946">
                <a:lnSpc>
                  <a:spcPct val="90000"/>
                </a:lnSpc>
                <a:defRPr/>
              </a:pPr>
              <a:r>
                <a:rPr lang="en-US" sz="2352" kern="0" spc="-49" dirty="0">
                  <a:solidFill>
                    <a:srgbClr val="00188F"/>
                  </a:solidFill>
                  <a:latin typeface="Calibri"/>
                </a:rPr>
                <a:t>Internet</a:t>
              </a:r>
            </a:p>
          </p:txBody>
        </p:sp>
      </p:grpSp>
      <p:sp>
        <p:nvSpPr>
          <p:cNvPr id="111" name="Left-Right Arrow 110"/>
          <p:cNvSpPr/>
          <p:nvPr/>
        </p:nvSpPr>
        <p:spPr>
          <a:xfrm rot="5400000">
            <a:off x="6220285" y="3708292"/>
            <a:ext cx="1530354" cy="341914"/>
          </a:xfrm>
          <a:prstGeom prst="lef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203">
              <a:defRPr/>
            </a:pPr>
            <a:endParaRPr lang="en-US" sz="2744" kern="0">
              <a:latin typeface="Calibri"/>
            </a:endParaRPr>
          </a:p>
        </p:txBody>
      </p:sp>
      <p:grpSp>
        <p:nvGrpSpPr>
          <p:cNvPr id="112" name="Group 111"/>
          <p:cNvGrpSpPr/>
          <p:nvPr/>
        </p:nvGrpSpPr>
        <p:grpSpPr>
          <a:xfrm>
            <a:off x="7005974" y="1955388"/>
            <a:ext cx="444715" cy="1092418"/>
            <a:chOff x="10520791" y="5710226"/>
            <a:chExt cx="813223" cy="1100576"/>
          </a:xfrm>
        </p:grpSpPr>
        <p:sp>
          <p:nvSpPr>
            <p:cNvPr id="113"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14"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15"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16"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17"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18" name="Oval 14"/>
            <p:cNvSpPr>
              <a:spLocks noChangeArrowheads="1"/>
            </p:cNvSpPr>
            <p:nvPr/>
          </p:nvSpPr>
          <p:spPr bwMode="auto">
            <a:xfrm>
              <a:off x="11124807" y="5862451"/>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19" name="Oval 15"/>
            <p:cNvSpPr>
              <a:spLocks noChangeArrowheads="1"/>
            </p:cNvSpPr>
            <p:nvPr/>
          </p:nvSpPr>
          <p:spPr bwMode="auto">
            <a:xfrm>
              <a:off x="11124807" y="6061076"/>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20" name="Oval 16"/>
            <p:cNvSpPr>
              <a:spLocks noChangeArrowheads="1"/>
            </p:cNvSpPr>
            <p:nvPr/>
          </p:nvSpPr>
          <p:spPr bwMode="auto">
            <a:xfrm>
              <a:off x="11124807" y="6259701"/>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21" name="Oval 17"/>
            <p:cNvSpPr>
              <a:spLocks noChangeArrowheads="1"/>
            </p:cNvSpPr>
            <p:nvPr/>
          </p:nvSpPr>
          <p:spPr bwMode="auto">
            <a:xfrm>
              <a:off x="11124807" y="6458325"/>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grpSp>
      <p:grpSp>
        <p:nvGrpSpPr>
          <p:cNvPr id="122" name="Group 121"/>
          <p:cNvGrpSpPr/>
          <p:nvPr/>
        </p:nvGrpSpPr>
        <p:grpSpPr>
          <a:xfrm>
            <a:off x="6646310" y="1840043"/>
            <a:ext cx="469453" cy="1153182"/>
            <a:chOff x="10520791" y="5710226"/>
            <a:chExt cx="813223" cy="1100576"/>
          </a:xfrm>
        </p:grpSpPr>
        <p:sp>
          <p:nvSpPr>
            <p:cNvPr id="123"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24"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25"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26"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27"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28" name="Oval 14"/>
            <p:cNvSpPr>
              <a:spLocks noChangeArrowheads="1"/>
            </p:cNvSpPr>
            <p:nvPr/>
          </p:nvSpPr>
          <p:spPr bwMode="auto">
            <a:xfrm>
              <a:off x="11124807" y="5862451"/>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29" name="Oval 15"/>
            <p:cNvSpPr>
              <a:spLocks noChangeArrowheads="1"/>
            </p:cNvSpPr>
            <p:nvPr/>
          </p:nvSpPr>
          <p:spPr bwMode="auto">
            <a:xfrm>
              <a:off x="11124807" y="6061076"/>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30" name="Oval 16"/>
            <p:cNvSpPr>
              <a:spLocks noChangeArrowheads="1"/>
            </p:cNvSpPr>
            <p:nvPr/>
          </p:nvSpPr>
          <p:spPr bwMode="auto">
            <a:xfrm>
              <a:off x="11124807" y="6259701"/>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31" name="Oval 17"/>
            <p:cNvSpPr>
              <a:spLocks noChangeArrowheads="1"/>
            </p:cNvSpPr>
            <p:nvPr/>
          </p:nvSpPr>
          <p:spPr bwMode="auto">
            <a:xfrm>
              <a:off x="11124807" y="6458325"/>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grpSp>
      <p:sp>
        <p:nvSpPr>
          <p:cNvPr id="132" name="TextBox 131"/>
          <p:cNvSpPr txBox="1"/>
          <p:nvPr/>
        </p:nvSpPr>
        <p:spPr>
          <a:xfrm>
            <a:off x="6256236" y="1413074"/>
            <a:ext cx="1742015" cy="454292"/>
          </a:xfrm>
          <a:prstGeom prst="rect">
            <a:avLst/>
          </a:prstGeom>
          <a:noFill/>
        </p:spPr>
        <p:txBody>
          <a:bodyPr wrap="none" rtlCol="0">
            <a:spAutoFit/>
          </a:bodyPr>
          <a:lstStyle/>
          <a:p>
            <a:pPr defTabSz="896203"/>
            <a:r>
              <a:rPr lang="en-US" sz="2352" dirty="0">
                <a:latin typeface="Calibri"/>
              </a:rPr>
              <a:t>On-Premises</a:t>
            </a:r>
          </a:p>
        </p:txBody>
      </p:sp>
      <p:cxnSp>
        <p:nvCxnSpPr>
          <p:cNvPr id="133" name="Elbow Connector 132"/>
          <p:cNvCxnSpPr>
            <a:stCxn id="134" idx="1"/>
            <a:endCxn id="113" idx="2"/>
          </p:cNvCxnSpPr>
          <p:nvPr/>
        </p:nvCxnSpPr>
        <p:spPr>
          <a:xfrm rot="5400000" flipH="1">
            <a:off x="7319670" y="2956467"/>
            <a:ext cx="1106036" cy="1288718"/>
          </a:xfrm>
          <a:prstGeom prst="bentConnector3">
            <a:avLst>
              <a:gd name="adj1" fmla="val 20829"/>
            </a:avLst>
          </a:prstGeom>
          <a:noFill/>
          <a:ln w="38100" cap="flat" cmpd="sng" algn="ctr">
            <a:solidFill>
              <a:schemeClr val="accent1">
                <a:lumMod val="60000"/>
                <a:lumOff val="40000"/>
              </a:schemeClr>
            </a:solidFill>
            <a:prstDash val="solid"/>
            <a:headEnd type="triangle"/>
            <a:tailEnd type="triangle"/>
          </a:ln>
          <a:effectLst>
            <a:outerShdw blurRad="40000" dist="23000" dir="5400000" rotWithShape="0">
              <a:srgbClr val="000000">
                <a:alpha val="35000"/>
              </a:srgbClr>
            </a:outerShdw>
          </a:effectLst>
        </p:spPr>
      </p:cxnSp>
      <p:sp>
        <p:nvSpPr>
          <p:cNvPr id="134" name="Right Brace 133"/>
          <p:cNvSpPr/>
          <p:nvPr/>
        </p:nvSpPr>
        <p:spPr>
          <a:xfrm rot="16200000">
            <a:off x="8391989" y="3325759"/>
            <a:ext cx="233376" cy="1889550"/>
          </a:xfrm>
          <a:prstGeom prst="rightBrace">
            <a:avLst>
              <a:gd name="adj1" fmla="val 8333"/>
              <a:gd name="adj2" fmla="val 50443"/>
            </a:avLst>
          </a:prstGeom>
          <a:noFill/>
          <a:ln w="38100" cap="flat" cmpd="sng" algn="ctr">
            <a:solidFill>
              <a:srgbClr val="F79646"/>
            </a:solidFill>
            <a:prstDash val="solid"/>
          </a:ln>
          <a:effectLst>
            <a:outerShdw blurRad="40000" dist="23000" dir="5400000" rotWithShape="0">
              <a:srgbClr val="000000">
                <a:alpha val="35000"/>
              </a:srgbClr>
            </a:outerShdw>
          </a:effectLst>
        </p:spPr>
        <p:txBody>
          <a:bodyPr rtlCol="0" anchor="ctr"/>
          <a:lstStyle/>
          <a:p>
            <a:pPr algn="ctr" defTabSz="896203">
              <a:defRPr/>
            </a:pPr>
            <a:endParaRPr lang="en-US" sz="2744" kern="0">
              <a:latin typeface="Calibri"/>
            </a:endParaRPr>
          </a:p>
        </p:txBody>
      </p:sp>
      <p:cxnSp>
        <p:nvCxnSpPr>
          <p:cNvPr id="135" name="Elbow Connector 91"/>
          <p:cNvCxnSpPr>
            <a:stCxn id="108" idx="2"/>
          </p:cNvCxnSpPr>
          <p:nvPr/>
        </p:nvCxnSpPr>
        <p:spPr>
          <a:xfrm flipH="1" flipV="1">
            <a:off x="7425144" y="2519781"/>
            <a:ext cx="2441443" cy="28983"/>
          </a:xfrm>
          <a:prstGeom prst="straightConnector1">
            <a:avLst/>
          </a:prstGeom>
          <a:noFill/>
          <a:ln w="38100" cap="flat" cmpd="sng" algn="ctr">
            <a:solidFill>
              <a:schemeClr val="accent1">
                <a:lumMod val="60000"/>
                <a:lumOff val="40000"/>
              </a:schemeClr>
            </a:solidFill>
            <a:prstDash val="solid"/>
            <a:headEnd type="triangle"/>
            <a:tailEnd type="triangle"/>
          </a:ln>
          <a:effectLst>
            <a:outerShdw blurRad="40000" dist="23000" dir="5400000" rotWithShape="0">
              <a:srgbClr val="000000">
                <a:alpha val="35000"/>
              </a:srgbClr>
            </a:outerShdw>
          </a:effectLst>
        </p:spPr>
      </p:cxnSp>
      <p:cxnSp>
        <p:nvCxnSpPr>
          <p:cNvPr id="136" name="Elbow Connector 135"/>
          <p:cNvCxnSpPr>
            <a:stCxn id="113" idx="2"/>
            <a:endCxn id="113" idx="3"/>
          </p:cNvCxnSpPr>
          <p:nvPr/>
        </p:nvCxnSpPr>
        <p:spPr>
          <a:xfrm rot="5400000" flipH="1" flipV="1">
            <a:off x="7066406" y="2663528"/>
            <a:ext cx="546209" cy="222357"/>
          </a:xfrm>
          <a:prstGeom prst="bentConnector4">
            <a:avLst>
              <a:gd name="adj1" fmla="val 5741"/>
              <a:gd name="adj2" fmla="val -598"/>
            </a:avLst>
          </a:prstGeom>
          <a:noFill/>
          <a:ln w="38100" cap="flat" cmpd="sng" algn="ctr">
            <a:solidFill>
              <a:sysClr val="windowText" lastClr="000000"/>
            </a:solidFill>
            <a:prstDash val="sysDot"/>
            <a:headEnd type="none"/>
            <a:tailEnd type="none"/>
          </a:ln>
          <a:effectLst>
            <a:outerShdw blurRad="40000" dist="23000" dir="5400000" rotWithShape="0">
              <a:srgbClr val="000000">
                <a:alpha val="35000"/>
              </a:srgbClr>
            </a:outerShdw>
          </a:effectLst>
        </p:spPr>
      </p:cxnSp>
      <p:cxnSp>
        <p:nvCxnSpPr>
          <p:cNvPr id="137" name="Elbow Connector 91"/>
          <p:cNvCxnSpPr>
            <a:stCxn id="110" idx="1"/>
          </p:cNvCxnSpPr>
          <p:nvPr/>
        </p:nvCxnSpPr>
        <p:spPr>
          <a:xfrm flipH="1">
            <a:off x="8629620" y="2758993"/>
            <a:ext cx="1186976" cy="1370746"/>
          </a:xfrm>
          <a:prstGeom prst="straightConnector1">
            <a:avLst/>
          </a:prstGeom>
          <a:noFill/>
          <a:ln w="38100" cap="flat" cmpd="sng" algn="ctr">
            <a:solidFill>
              <a:schemeClr val="accent1">
                <a:lumMod val="60000"/>
                <a:lumOff val="40000"/>
              </a:schemeClr>
            </a:solidFill>
            <a:prstDash val="sysDash"/>
            <a:headEnd type="triangle"/>
            <a:tailEnd type="triangle"/>
          </a:ln>
          <a:effectLst>
            <a:outerShdw blurRad="40000" dist="23000" dir="5400000" rotWithShape="0">
              <a:srgbClr val="000000">
                <a:alpha val="35000"/>
              </a:srgbClr>
            </a:outerShdw>
          </a:effectLst>
        </p:spPr>
      </p:cxnSp>
      <p:grpSp>
        <p:nvGrpSpPr>
          <p:cNvPr id="138" name="Group 137"/>
          <p:cNvGrpSpPr/>
          <p:nvPr/>
        </p:nvGrpSpPr>
        <p:grpSpPr>
          <a:xfrm rot="2144009">
            <a:off x="9039798" y="3270206"/>
            <a:ext cx="363752" cy="363752"/>
            <a:chOff x="4687755" y="2457342"/>
            <a:chExt cx="608869" cy="608869"/>
          </a:xfrm>
          <a:solidFill>
            <a:srgbClr val="FF3399"/>
          </a:solidFill>
        </p:grpSpPr>
        <p:sp>
          <p:nvSpPr>
            <p:cNvPr id="139" name="Rectangle 138"/>
            <p:cNvSpPr/>
            <p:nvPr/>
          </p:nvSpPr>
          <p:spPr bwMode="auto">
            <a:xfrm rot="18900000">
              <a:off x="4922338"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defRPr/>
              </a:pPr>
              <a:endParaRPr lang="en-US" sz="3136" kern="0" spc="-49" dirty="0">
                <a:latin typeface="Calibri"/>
              </a:endParaRPr>
            </a:p>
          </p:txBody>
        </p:sp>
        <p:sp>
          <p:nvSpPr>
            <p:cNvPr id="140" name="Rectangle 139"/>
            <p:cNvSpPr/>
            <p:nvPr/>
          </p:nvSpPr>
          <p:spPr bwMode="auto">
            <a:xfrm rot="2700000">
              <a:off x="4922340"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defRPr/>
              </a:pPr>
              <a:endParaRPr lang="en-US" sz="3136" kern="0" spc="-49" dirty="0">
                <a:latin typeface="Calibri"/>
              </a:endParaRPr>
            </a:p>
          </p:txBody>
        </p:sp>
      </p:grpSp>
      <p:sp>
        <p:nvSpPr>
          <p:cNvPr id="141" name="TextBox 140"/>
          <p:cNvSpPr txBox="1"/>
          <p:nvPr/>
        </p:nvSpPr>
        <p:spPr>
          <a:xfrm>
            <a:off x="6231406" y="3326163"/>
            <a:ext cx="715158" cy="693790"/>
          </a:xfrm>
          <a:prstGeom prst="rect">
            <a:avLst/>
          </a:prstGeom>
          <a:noFill/>
        </p:spPr>
        <p:txBody>
          <a:bodyPr wrap="none" rtlCol="0">
            <a:spAutoFit/>
          </a:bodyPr>
          <a:lstStyle/>
          <a:p>
            <a:pPr algn="ctr" defTabSz="896203"/>
            <a:r>
              <a:rPr lang="en-US" sz="1960" dirty="0">
                <a:latin typeface="Calibri"/>
              </a:rPr>
              <a:t>S2S</a:t>
            </a:r>
          </a:p>
          <a:p>
            <a:pPr algn="ctr" defTabSz="896203"/>
            <a:r>
              <a:rPr lang="en-US" sz="1960" dirty="0">
                <a:latin typeface="Calibri"/>
              </a:rPr>
              <a:t>VPNs</a:t>
            </a:r>
          </a:p>
        </p:txBody>
      </p:sp>
      <p:sp>
        <p:nvSpPr>
          <p:cNvPr id="142" name="TextBox 141"/>
          <p:cNvSpPr txBox="1"/>
          <p:nvPr/>
        </p:nvSpPr>
        <p:spPr>
          <a:xfrm>
            <a:off x="7241232" y="3185451"/>
            <a:ext cx="1875431" cy="693790"/>
          </a:xfrm>
          <a:prstGeom prst="rect">
            <a:avLst/>
          </a:prstGeom>
          <a:noFill/>
        </p:spPr>
        <p:txBody>
          <a:bodyPr wrap="none" rtlCol="0">
            <a:spAutoFit/>
          </a:bodyPr>
          <a:lstStyle/>
          <a:p>
            <a:pPr algn="ctr" defTabSz="896203"/>
            <a:r>
              <a:rPr lang="en-US" sz="1960" dirty="0">
                <a:latin typeface="Calibri"/>
              </a:rPr>
              <a:t>Forced Tunneled</a:t>
            </a:r>
          </a:p>
          <a:p>
            <a:pPr algn="ctr" defTabSz="896203"/>
            <a:r>
              <a:rPr lang="en-US" sz="1960" dirty="0">
                <a:latin typeface="Calibri"/>
              </a:rPr>
              <a:t>via S2S VPN</a:t>
            </a:r>
          </a:p>
        </p:txBody>
      </p:sp>
      <p:sp>
        <p:nvSpPr>
          <p:cNvPr id="143" name="TextBox 142"/>
          <p:cNvSpPr txBox="1"/>
          <p:nvPr/>
        </p:nvSpPr>
        <p:spPr>
          <a:xfrm>
            <a:off x="10571749" y="3367754"/>
            <a:ext cx="1010458" cy="392143"/>
          </a:xfrm>
          <a:prstGeom prst="rect">
            <a:avLst/>
          </a:prstGeom>
          <a:noFill/>
        </p:spPr>
        <p:txBody>
          <a:bodyPr wrap="none" rtlCol="0">
            <a:spAutoFit/>
          </a:bodyPr>
          <a:lstStyle/>
          <a:p>
            <a:pPr algn="ctr" defTabSz="896203"/>
            <a:r>
              <a:rPr lang="en-US" sz="1960" dirty="0">
                <a:latin typeface="Calibri"/>
              </a:rPr>
              <a:t>Internet</a:t>
            </a:r>
          </a:p>
        </p:txBody>
      </p:sp>
    </p:spTree>
    <p:extLst>
      <p:ext uri="{BB962C8B-B14F-4D97-AF65-F5344CB8AC3E}">
        <p14:creationId xmlns:p14="http://schemas.microsoft.com/office/powerpoint/2010/main" val="172968519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8573206" y="4479109"/>
            <a:ext cx="984372" cy="4575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43" fontAlgn="base">
              <a:spcBef>
                <a:spcPct val="0"/>
              </a:spcBef>
              <a:spcAft>
                <a:spcPct val="0"/>
              </a:spcAft>
            </a:pPr>
            <a:r>
              <a:rPr lang="en-US" sz="1568" dirty="0">
                <a:gradFill>
                  <a:gsLst>
                    <a:gs pos="16814">
                      <a:srgbClr val="FFFFFF"/>
                    </a:gs>
                    <a:gs pos="46000">
                      <a:srgbClr val="FFFFFF"/>
                    </a:gs>
                  </a:gsLst>
                  <a:lin ang="5400000" scaled="0"/>
                </a:gradFill>
              </a:rPr>
              <a:t>System Route</a:t>
            </a:r>
          </a:p>
        </p:txBody>
      </p:sp>
      <p:sp>
        <p:nvSpPr>
          <p:cNvPr id="7" name="Rounded Rectangle 6"/>
          <p:cNvSpPr/>
          <p:nvPr/>
        </p:nvSpPr>
        <p:spPr bwMode="auto">
          <a:xfrm>
            <a:off x="6116378" y="2495821"/>
            <a:ext cx="5969813" cy="4223767"/>
          </a:xfrm>
          <a:prstGeom prst="roundRect">
            <a:avLst/>
          </a:prstGeom>
          <a:noFill/>
          <a:ln w="254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43" fontAlgn="base">
              <a:spcBef>
                <a:spcPct val="0"/>
              </a:spcBef>
              <a:spcAft>
                <a:spcPct val="0"/>
              </a:spcAft>
            </a:pPr>
            <a:endParaRPr lang="en-US" sz="1960" dirty="0">
              <a:gradFill>
                <a:gsLst>
                  <a:gs pos="16814">
                    <a:srgbClr val="FFFFFF"/>
                  </a:gs>
                  <a:gs pos="46000">
                    <a:srgbClr val="FFFFFF"/>
                  </a:gs>
                </a:gsLst>
                <a:lin ang="5400000" scaled="0"/>
              </a:gradFill>
            </a:endParaRPr>
          </a:p>
        </p:txBody>
      </p:sp>
      <p:sp>
        <p:nvSpPr>
          <p:cNvPr id="4" name="Title 3"/>
          <p:cNvSpPr>
            <a:spLocks noGrp="1"/>
          </p:cNvSpPr>
          <p:nvPr>
            <p:ph type="title"/>
          </p:nvPr>
        </p:nvSpPr>
        <p:spPr>
          <a:xfrm>
            <a:off x="722464" y="110351"/>
            <a:ext cx="5560690" cy="689111"/>
          </a:xfrm>
        </p:spPr>
        <p:txBody>
          <a:bodyPr>
            <a:normAutofit fontScale="90000"/>
          </a:bodyPr>
          <a:lstStyle/>
          <a:p>
            <a:r>
              <a:rPr lang="en-US" dirty="0"/>
              <a:t>User-defined routes</a:t>
            </a:r>
          </a:p>
        </p:txBody>
      </p:sp>
      <p:sp>
        <p:nvSpPr>
          <p:cNvPr id="5" name="Text Placeholder 4"/>
          <p:cNvSpPr>
            <a:spLocks noGrp="1"/>
          </p:cNvSpPr>
          <p:nvPr>
            <p:ph type="body" sz="quarter" idx="10"/>
          </p:nvPr>
        </p:nvSpPr>
        <p:spPr>
          <a:xfrm>
            <a:off x="269173" y="1418677"/>
            <a:ext cx="5377147" cy="3157788"/>
          </a:xfrm>
        </p:spPr>
        <p:txBody>
          <a:bodyPr/>
          <a:lstStyle/>
          <a:p>
            <a:pPr marL="281620" lvl="1" indent="-281620">
              <a:lnSpc>
                <a:spcPct val="90000"/>
              </a:lnSpc>
              <a:spcBef>
                <a:spcPts val="1200"/>
              </a:spcBef>
              <a:spcAft>
                <a:spcPts val="588"/>
              </a:spcAft>
              <a:buSzPct val="100000"/>
              <a:buFont typeface="Arial" pitchFamily="34" charset="0"/>
              <a:buChar char="•"/>
            </a:pPr>
            <a:r>
              <a:rPr lang="en-US" sz="2400" dirty="0">
                <a:solidFill>
                  <a:srgbClr val="0C0C0C"/>
                </a:solidFill>
              </a:rPr>
              <a:t>Control traffic flow in your network with custom routes</a:t>
            </a:r>
          </a:p>
          <a:p>
            <a:pPr marL="281620" lvl="1" indent="-281620">
              <a:lnSpc>
                <a:spcPct val="90000"/>
              </a:lnSpc>
              <a:spcBef>
                <a:spcPts val="1200"/>
              </a:spcBef>
              <a:spcAft>
                <a:spcPts val="588"/>
              </a:spcAft>
              <a:buSzPct val="100000"/>
              <a:buFont typeface="Arial" pitchFamily="34" charset="0"/>
              <a:buChar char="•"/>
            </a:pPr>
            <a:r>
              <a:rPr lang="en-US" sz="2400" dirty="0">
                <a:solidFill>
                  <a:srgbClr val="0C0C0C"/>
                </a:solidFill>
              </a:rPr>
              <a:t>Attach route tables to subnets</a:t>
            </a:r>
          </a:p>
          <a:p>
            <a:pPr marL="281620" lvl="1" indent="-281620">
              <a:lnSpc>
                <a:spcPct val="90000"/>
              </a:lnSpc>
              <a:spcBef>
                <a:spcPts val="1200"/>
              </a:spcBef>
              <a:spcAft>
                <a:spcPts val="588"/>
              </a:spcAft>
              <a:buSzPct val="100000"/>
              <a:buFont typeface="Arial" pitchFamily="34" charset="0"/>
              <a:buChar char="•"/>
            </a:pPr>
            <a:r>
              <a:rPr lang="en-US" sz="2400" dirty="0">
                <a:solidFill>
                  <a:srgbClr val="0C0C0C"/>
                </a:solidFill>
              </a:rPr>
              <a:t>Specify next hop for any address prefix</a:t>
            </a:r>
          </a:p>
          <a:p>
            <a:pPr marL="281620" lvl="1" indent="-281620">
              <a:lnSpc>
                <a:spcPct val="90000"/>
              </a:lnSpc>
              <a:spcBef>
                <a:spcPts val="1200"/>
              </a:spcBef>
              <a:spcAft>
                <a:spcPts val="588"/>
              </a:spcAft>
              <a:buSzPct val="100000"/>
              <a:buFont typeface="Arial" pitchFamily="34" charset="0"/>
              <a:buChar char="•"/>
            </a:pPr>
            <a:r>
              <a:rPr lang="en-US" sz="2400" dirty="0">
                <a:solidFill>
                  <a:srgbClr val="0C0C0C"/>
                </a:solidFill>
              </a:rPr>
              <a:t>Set default route to force tunnel all traffic to on-premises or appliance</a:t>
            </a:r>
          </a:p>
        </p:txBody>
      </p:sp>
      <p:grpSp>
        <p:nvGrpSpPr>
          <p:cNvPr id="8" name="Group 7"/>
          <p:cNvGrpSpPr/>
          <p:nvPr/>
        </p:nvGrpSpPr>
        <p:grpSpPr>
          <a:xfrm>
            <a:off x="8237999" y="954558"/>
            <a:ext cx="1203728" cy="1209391"/>
            <a:chOff x="1487553" y="2335312"/>
            <a:chExt cx="1117050" cy="1117050"/>
          </a:xfrm>
        </p:grpSpPr>
        <p:sp>
          <p:nvSpPr>
            <p:cNvPr id="9" name="Oval 8"/>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5908" fontAlgn="base">
                <a:lnSpc>
                  <a:spcPct val="90000"/>
                </a:lnSpc>
                <a:spcBef>
                  <a:spcPct val="0"/>
                </a:spcBef>
                <a:spcAft>
                  <a:spcPct val="0"/>
                </a:spcAft>
                <a:defRPr/>
              </a:pPr>
              <a:endParaRPr lang="en-US" sz="2352" kern="0" spc="-49" dirty="0">
                <a:gradFill>
                  <a:gsLst>
                    <a:gs pos="36283">
                      <a:srgbClr val="505050"/>
                    </a:gs>
                    <a:gs pos="28000">
                      <a:srgbClr val="505050"/>
                    </a:gs>
                  </a:gsLst>
                  <a:lin ang="5400000" scaled="0"/>
                </a:gradFill>
                <a:latin typeface="Calibri"/>
              </a:endParaRPr>
            </a:p>
          </p:txBody>
        </p:sp>
        <p:sp>
          <p:nvSpPr>
            <p:cNvPr id="10" name="Freeform 9"/>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89619" tIns="44810" rIns="89619" bIns="44810" numCol="1" anchor="t" anchorCtr="0" compatLnSpc="1">
              <a:prstTxWarp prst="textNoShape">
                <a:avLst/>
              </a:prstTxWarp>
            </a:bodyPr>
            <a:lstStyle/>
            <a:p>
              <a:pPr defTabSz="913946">
                <a:defRPr/>
              </a:pPr>
              <a:endParaRPr lang="en-US" sz="1764" kern="0">
                <a:solidFill>
                  <a:srgbClr val="00188F"/>
                </a:solidFill>
                <a:latin typeface="Calibri"/>
              </a:endParaRPr>
            </a:p>
          </p:txBody>
        </p:sp>
        <p:sp>
          <p:nvSpPr>
            <p:cNvPr id="11" name="TextBox 10"/>
            <p:cNvSpPr txBox="1"/>
            <p:nvPr/>
          </p:nvSpPr>
          <p:spPr>
            <a:xfrm>
              <a:off x="1592029" y="2853483"/>
              <a:ext cx="908093" cy="468065"/>
            </a:xfrm>
            <a:prstGeom prst="rect">
              <a:avLst/>
            </a:prstGeom>
            <a:noFill/>
          </p:spPr>
          <p:txBody>
            <a:bodyPr wrap="none" lIns="179238" tIns="143391" rIns="179238" bIns="143391" rtlCol="0" anchor="ctr">
              <a:spAutoFit/>
            </a:bodyPr>
            <a:lstStyle/>
            <a:p>
              <a:pPr algn="ctr" defTabSz="913946">
                <a:lnSpc>
                  <a:spcPct val="90000"/>
                </a:lnSpc>
                <a:defRPr/>
              </a:pPr>
              <a:r>
                <a:rPr lang="en-US" sz="1568" kern="0" spc="-49" dirty="0">
                  <a:solidFill>
                    <a:srgbClr val="00188F"/>
                  </a:solidFill>
                  <a:latin typeface="Calibri"/>
                </a:rPr>
                <a:t>Internet</a:t>
              </a:r>
            </a:p>
          </p:txBody>
        </p:sp>
      </p:grpSp>
      <p:sp>
        <p:nvSpPr>
          <p:cNvPr id="13" name="Rectangle 12"/>
          <p:cNvSpPr/>
          <p:nvPr/>
        </p:nvSpPr>
        <p:spPr bwMode="auto">
          <a:xfrm>
            <a:off x="6111578" y="2303275"/>
            <a:ext cx="1941748" cy="5882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43" fontAlgn="base">
              <a:spcBef>
                <a:spcPct val="0"/>
              </a:spcBef>
              <a:spcAft>
                <a:spcPct val="0"/>
              </a:spcAft>
            </a:pPr>
            <a:r>
              <a:rPr lang="en-US" sz="1960" dirty="0">
                <a:gradFill>
                  <a:gsLst>
                    <a:gs pos="16814">
                      <a:srgbClr val="FFFFFF"/>
                    </a:gs>
                    <a:gs pos="46000">
                      <a:srgbClr val="FFFFFF"/>
                    </a:gs>
                  </a:gsLst>
                  <a:lin ang="5400000" scaled="0"/>
                </a:gradFill>
              </a:rPr>
              <a:t>Virtual Network</a:t>
            </a:r>
          </a:p>
        </p:txBody>
      </p:sp>
      <p:sp>
        <p:nvSpPr>
          <p:cNvPr id="14" name="Rectangle 13"/>
          <p:cNvSpPr/>
          <p:nvPr/>
        </p:nvSpPr>
        <p:spPr bwMode="auto">
          <a:xfrm>
            <a:off x="6283154" y="4066975"/>
            <a:ext cx="1901699" cy="1344287"/>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43" fontAlgn="base">
              <a:spcBef>
                <a:spcPct val="0"/>
              </a:spcBef>
              <a:spcAft>
                <a:spcPct val="0"/>
              </a:spcAft>
            </a:pPr>
            <a:endParaRPr lang="en-US" sz="1960" dirty="0">
              <a:gradFill>
                <a:gsLst>
                  <a:gs pos="16814">
                    <a:srgbClr val="FFFFFF"/>
                  </a:gs>
                  <a:gs pos="46000">
                    <a:srgbClr val="FFFFFF"/>
                  </a:gs>
                </a:gsLst>
                <a:lin ang="5400000" scaled="0"/>
              </a:gradFill>
            </a:endParaRPr>
          </a:p>
        </p:txBody>
      </p:sp>
      <p:sp>
        <p:nvSpPr>
          <p:cNvPr id="15" name="Rectangle 14"/>
          <p:cNvSpPr/>
          <p:nvPr/>
        </p:nvSpPr>
        <p:spPr bwMode="auto">
          <a:xfrm>
            <a:off x="10029189" y="4066975"/>
            <a:ext cx="1867705" cy="1344287"/>
          </a:xfrm>
          <a:prstGeom prst="rect">
            <a:avLst/>
          </a:prstGeom>
          <a:solidFill>
            <a:schemeClr val="accent4">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43" fontAlgn="base">
              <a:spcBef>
                <a:spcPct val="0"/>
              </a:spcBef>
              <a:spcAft>
                <a:spcPct val="0"/>
              </a:spcAft>
            </a:pPr>
            <a:endParaRPr lang="en-US" sz="1960" dirty="0">
              <a:gradFill>
                <a:gsLst>
                  <a:gs pos="16814">
                    <a:srgbClr val="FFFFFF"/>
                  </a:gs>
                  <a:gs pos="46000">
                    <a:srgbClr val="FFFFFF"/>
                  </a:gs>
                </a:gsLst>
                <a:lin ang="5400000" scaled="0"/>
              </a:gra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7302" y="4162452"/>
            <a:ext cx="764752" cy="764752"/>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0355" y="4536699"/>
            <a:ext cx="764752" cy="764752"/>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8931" y="4161359"/>
            <a:ext cx="764752" cy="764752"/>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9143" y="4479109"/>
            <a:ext cx="764752" cy="764752"/>
          </a:xfrm>
          <a:prstGeom prst="rect">
            <a:avLst/>
          </a:prstGeom>
        </p:spPr>
      </p:pic>
      <p:sp>
        <p:nvSpPr>
          <p:cNvPr id="20" name="TextBox 19"/>
          <p:cNvSpPr txBox="1"/>
          <p:nvPr/>
        </p:nvSpPr>
        <p:spPr>
          <a:xfrm>
            <a:off x="6141867" y="3695705"/>
            <a:ext cx="2042985" cy="506769"/>
          </a:xfrm>
          <a:prstGeom prst="rect">
            <a:avLst/>
          </a:prstGeom>
          <a:noFill/>
        </p:spPr>
        <p:txBody>
          <a:bodyPr wrap="square" lIns="179238" tIns="143391" rIns="179238" bIns="143391" rtlCol="0">
            <a:spAutoFit/>
          </a:bodyPr>
          <a:lstStyle/>
          <a:p>
            <a:pPr>
              <a:lnSpc>
                <a:spcPct val="90000"/>
              </a:lnSpc>
              <a:spcAft>
                <a:spcPts val="588"/>
              </a:spcAft>
            </a:pPr>
            <a:r>
              <a:rPr lang="en-US" sz="1568" b="1" dirty="0">
                <a:effectLst>
                  <a:outerShdw blurRad="38100" dist="38100" dir="2700000" algn="tl">
                    <a:srgbClr val="000000">
                      <a:alpha val="43137"/>
                    </a:srgbClr>
                  </a:outerShdw>
                </a:effectLst>
              </a:rPr>
              <a:t>Front End Subnet</a:t>
            </a:r>
            <a:endParaRPr lang="en-US" sz="1568" b="1" dirty="0"/>
          </a:p>
        </p:txBody>
      </p:sp>
      <p:sp>
        <p:nvSpPr>
          <p:cNvPr id="21" name="TextBox 20"/>
          <p:cNvSpPr txBox="1"/>
          <p:nvPr/>
        </p:nvSpPr>
        <p:spPr>
          <a:xfrm>
            <a:off x="9903225" y="3695705"/>
            <a:ext cx="1941748" cy="506769"/>
          </a:xfrm>
          <a:prstGeom prst="rect">
            <a:avLst/>
          </a:prstGeom>
          <a:noFill/>
        </p:spPr>
        <p:txBody>
          <a:bodyPr wrap="square" lIns="179238" tIns="143391" rIns="179238" bIns="143391" rtlCol="0">
            <a:spAutoFit/>
          </a:bodyPr>
          <a:lstStyle/>
          <a:p>
            <a:pPr>
              <a:lnSpc>
                <a:spcPct val="90000"/>
              </a:lnSpc>
              <a:spcAft>
                <a:spcPts val="588"/>
              </a:spcAft>
            </a:pPr>
            <a:r>
              <a:rPr lang="en-US" sz="1568" b="1" dirty="0">
                <a:effectLst>
                  <a:outerShdw blurRad="38100" dist="38100" dir="2700000" algn="tl">
                    <a:srgbClr val="000000">
                      <a:alpha val="43137"/>
                    </a:srgbClr>
                  </a:outerShdw>
                </a:effectLst>
              </a:rPr>
              <a:t>Back End Subnet</a:t>
            </a:r>
            <a:endParaRPr lang="en-US" sz="1568" b="1" dirty="0"/>
          </a:p>
        </p:txBody>
      </p:sp>
      <p:cxnSp>
        <p:nvCxnSpPr>
          <p:cNvPr id="23" name="Elbow Connector 22"/>
          <p:cNvCxnSpPr/>
          <p:nvPr/>
        </p:nvCxnSpPr>
        <p:spPr>
          <a:xfrm rot="5400000" flipH="1" flipV="1">
            <a:off x="7461976" y="2689093"/>
            <a:ext cx="1903027" cy="852741"/>
          </a:xfrm>
          <a:prstGeom prst="bentConnector3">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3"/>
            <a:endCxn id="15" idx="1"/>
          </p:cNvCxnSpPr>
          <p:nvPr/>
        </p:nvCxnSpPr>
        <p:spPr>
          <a:xfrm>
            <a:off x="8184851" y="4739118"/>
            <a:ext cx="1844336"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4" idx="2"/>
          </p:cNvCxnSpPr>
          <p:nvPr/>
        </p:nvCxnSpPr>
        <p:spPr>
          <a:xfrm rot="16200000" flipH="1">
            <a:off x="7568540" y="5076723"/>
            <a:ext cx="651860" cy="1320936"/>
          </a:xfrm>
          <a:prstGeom prst="bentConnector2">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endCxn id="15" idx="2"/>
          </p:cNvCxnSpPr>
          <p:nvPr/>
        </p:nvCxnSpPr>
        <p:spPr>
          <a:xfrm flipV="1">
            <a:off x="9539310" y="5411261"/>
            <a:ext cx="1423731" cy="651860"/>
          </a:xfrm>
          <a:prstGeom prst="bentConnector2">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8347676" y="2920168"/>
            <a:ext cx="883407" cy="4575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43" fontAlgn="base">
              <a:spcBef>
                <a:spcPct val="0"/>
              </a:spcBef>
              <a:spcAft>
                <a:spcPct val="0"/>
              </a:spcAft>
            </a:pPr>
            <a:r>
              <a:rPr lang="en-US" sz="1568" dirty="0">
                <a:gradFill>
                  <a:gsLst>
                    <a:gs pos="16814">
                      <a:srgbClr val="FFFFFF"/>
                    </a:gs>
                    <a:gs pos="46000">
                      <a:srgbClr val="FFFFFF"/>
                    </a:gs>
                  </a:gsLst>
                  <a:lin ang="5400000" scaled="0"/>
                </a:gradFill>
              </a:rPr>
              <a:t>System</a:t>
            </a:r>
          </a:p>
          <a:p>
            <a:pPr algn="ctr" defTabSz="913843" fontAlgn="base">
              <a:spcBef>
                <a:spcPct val="0"/>
              </a:spcBef>
              <a:spcAft>
                <a:spcPct val="0"/>
              </a:spcAft>
            </a:pPr>
            <a:r>
              <a:rPr lang="en-US" sz="1568" dirty="0">
                <a:gradFill>
                  <a:gsLst>
                    <a:gs pos="16814">
                      <a:srgbClr val="FFFFFF"/>
                    </a:gs>
                    <a:gs pos="46000">
                      <a:srgbClr val="FFFFFF"/>
                    </a:gs>
                  </a:gsLst>
                  <a:lin ang="5400000" scaled="0"/>
                </a:gradFill>
              </a:rPr>
              <a:t>Route</a:t>
            </a:r>
          </a:p>
        </p:txBody>
      </p:sp>
      <p:sp>
        <p:nvSpPr>
          <p:cNvPr id="40" name="Rectangle 39"/>
          <p:cNvSpPr/>
          <p:nvPr/>
        </p:nvSpPr>
        <p:spPr bwMode="auto">
          <a:xfrm>
            <a:off x="6841238" y="5771173"/>
            <a:ext cx="1266635" cy="539051"/>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43" fontAlgn="base">
              <a:spcBef>
                <a:spcPct val="0"/>
              </a:spcBef>
              <a:spcAft>
                <a:spcPct val="0"/>
              </a:spcAft>
            </a:pPr>
            <a:r>
              <a:rPr lang="en-US" sz="1568" b="1" dirty="0">
                <a:solidFill>
                  <a:schemeClr val="tx1"/>
                </a:solidFill>
                <a:effectLst>
                  <a:outerShdw blurRad="38100" dist="38100" dir="2700000" algn="tl">
                    <a:srgbClr val="000000">
                      <a:alpha val="43137"/>
                    </a:srgbClr>
                  </a:outerShdw>
                </a:effectLst>
              </a:rPr>
              <a:t>User Defined Route</a:t>
            </a:r>
            <a:endParaRPr lang="en-US" sz="1568" b="1" dirty="0">
              <a:solidFill>
                <a:schemeClr val="tx1"/>
              </a:solidFill>
            </a:endParaRPr>
          </a:p>
        </p:txBody>
      </p:sp>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7932" y="5578285"/>
            <a:ext cx="919533" cy="919533"/>
          </a:xfrm>
          <a:prstGeom prst="rect">
            <a:avLst/>
          </a:prstGeom>
        </p:spPr>
      </p:pic>
      <p:sp>
        <p:nvSpPr>
          <p:cNvPr id="50" name="TextBox 49"/>
          <p:cNvSpPr txBox="1"/>
          <p:nvPr/>
        </p:nvSpPr>
        <p:spPr>
          <a:xfrm>
            <a:off x="8261330" y="5164156"/>
            <a:ext cx="1691378" cy="506769"/>
          </a:xfrm>
          <a:prstGeom prst="rect">
            <a:avLst/>
          </a:prstGeom>
          <a:noFill/>
        </p:spPr>
        <p:txBody>
          <a:bodyPr wrap="square" lIns="179238" tIns="143391" rIns="179238" bIns="143391"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VM/Appliance</a:t>
            </a:r>
          </a:p>
        </p:txBody>
      </p:sp>
      <p:sp>
        <p:nvSpPr>
          <p:cNvPr id="51" name="TextBox 50"/>
          <p:cNvSpPr txBox="1"/>
          <p:nvPr/>
        </p:nvSpPr>
        <p:spPr>
          <a:xfrm>
            <a:off x="9122700" y="2747842"/>
            <a:ext cx="2577765" cy="506769"/>
          </a:xfrm>
          <a:prstGeom prst="rect">
            <a:avLst/>
          </a:prstGeom>
          <a:noFill/>
        </p:spPr>
        <p:txBody>
          <a:bodyPr wrap="square" lIns="179238" tIns="143391" rIns="179238" bIns="143391" rtlCol="0">
            <a:spAutoFit/>
          </a:bodyPr>
          <a:lstStyle/>
          <a:p>
            <a:pPr>
              <a:lnSpc>
                <a:spcPct val="90000"/>
              </a:lnSpc>
              <a:spcAft>
                <a:spcPts val="588"/>
              </a:spcAft>
            </a:pPr>
            <a:r>
              <a:rPr lang="en-US" sz="1568" dirty="0">
                <a:effectLst>
                  <a:outerShdw blurRad="38100" dist="38100" dir="2700000" algn="tl">
                    <a:srgbClr val="000000">
                      <a:alpha val="43137"/>
                    </a:srgbClr>
                  </a:outerShdw>
                </a:effectLst>
              </a:rPr>
              <a:t>VM with “IP Forwarding”</a:t>
            </a:r>
            <a:endParaRPr lang="en-US" sz="1568" dirty="0"/>
          </a:p>
        </p:txBody>
      </p:sp>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7676" y="2747338"/>
            <a:ext cx="919533" cy="919533"/>
          </a:xfrm>
          <a:prstGeom prst="rect">
            <a:avLst/>
          </a:prstGeom>
        </p:spPr>
      </p:pic>
    </p:spTree>
    <p:extLst>
      <p:ext uri="{BB962C8B-B14F-4D97-AF65-F5344CB8AC3E}">
        <p14:creationId xmlns:p14="http://schemas.microsoft.com/office/powerpoint/2010/main" val="2091437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nodeType="afterEffect">
                                  <p:stCondLst>
                                    <p:cond delay="0"/>
                                  </p:stCondLst>
                                  <p:childTnLst>
                                    <p:set>
                                      <p:cBhvr>
                                        <p:cTn id="23" dur="1" fill="hold">
                                          <p:stCondLst>
                                            <p:cond delay="0"/>
                                          </p:stCondLst>
                                        </p:cTn>
                                        <p:tgtEl>
                                          <p:spTgt spid="25"/>
                                        </p:tgtEl>
                                        <p:attrNameLst>
                                          <p:attrName>style.visibility</p:attrName>
                                        </p:attrNameLst>
                                      </p:cBhvr>
                                      <p:to>
                                        <p:strVal val="hidden"/>
                                      </p:to>
                                    </p:set>
                                  </p:childTnLst>
                                </p:cTn>
                              </p:par>
                            </p:childTnLst>
                          </p:cTn>
                        </p:par>
                        <p:par>
                          <p:cTn id="24" fill="hold">
                            <p:stCondLst>
                              <p:cond delay="0"/>
                            </p:stCondLst>
                            <p:childTnLst>
                              <p:par>
                                <p:cTn id="25" presetID="1" presetClass="exit" presetSubtype="0" fill="hold" grpId="0" nodeType="afterEffect">
                                  <p:stCondLst>
                                    <p:cond delay="0"/>
                                  </p:stCondLst>
                                  <p:childTnLst>
                                    <p:set>
                                      <p:cBhvr>
                                        <p:cTn id="26"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50" grpId="0"/>
      <p:bldP spid="50" grpId="1"/>
      <p:bldP spid="5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612" y="2"/>
            <a:ext cx="11352214" cy="1388921"/>
          </a:xfrm>
        </p:spPr>
        <p:txBody>
          <a:bodyPr>
            <a:normAutofit fontScale="90000"/>
          </a:bodyPr>
          <a:lstStyle/>
          <a:p>
            <a:r>
              <a:rPr lang="en-US" dirty="0"/>
              <a:t>VNET PaaS Service</a:t>
            </a:r>
            <a:br>
              <a:rPr lang="en-US" dirty="0"/>
            </a:br>
            <a:r>
              <a:rPr lang="en-US" dirty="0"/>
              <a:t>Integration</a:t>
            </a:r>
            <a:br>
              <a:rPr lang="en-US" dirty="0"/>
            </a:br>
            <a:r>
              <a:rPr lang="en-US" sz="1960" spc="0" dirty="0">
                <a:latin typeface="+mn-lt"/>
              </a:rPr>
              <a:t>All PaaS Services in a VNET</a:t>
            </a:r>
          </a:p>
        </p:txBody>
      </p:sp>
      <p:sp>
        <p:nvSpPr>
          <p:cNvPr id="9" name="Text Placeholder 41"/>
          <p:cNvSpPr txBox="1">
            <a:spLocks/>
          </p:cNvSpPr>
          <p:nvPr/>
        </p:nvSpPr>
        <p:spPr>
          <a:xfrm>
            <a:off x="302351" y="2632193"/>
            <a:ext cx="5343967" cy="461457"/>
          </a:xfrm>
          <a:prstGeom prst="rect">
            <a:avLst/>
          </a:prstGeom>
        </p:spPr>
        <p:txBody>
          <a:bodyPr vert="horz" wrap="square" lIns="143373" tIns="89608" rIns="143373" bIns="89608"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05">
              <a:spcBef>
                <a:spcPts val="1176"/>
              </a:spcBef>
              <a:buClr>
                <a:schemeClr val="tx1"/>
              </a:buClr>
            </a:pPr>
            <a:r>
              <a:rPr lang="en-US" sz="2744" dirty="0">
                <a:gradFill>
                  <a:gsLst>
                    <a:gs pos="1250">
                      <a:schemeClr val="tx2"/>
                    </a:gs>
                    <a:gs pos="99000">
                      <a:schemeClr val="tx2"/>
                    </a:gs>
                  </a:gsLst>
                  <a:lin ang="5400000" scaled="0"/>
                </a:gradFill>
                <a:latin typeface="+mj-lt"/>
              </a:rPr>
              <a:t>Overview</a:t>
            </a:r>
            <a:endParaRPr lang="en-US" sz="1568" dirty="0">
              <a:gradFill>
                <a:gsLst>
                  <a:gs pos="1250">
                    <a:schemeClr val="tx1"/>
                  </a:gs>
                  <a:gs pos="99000">
                    <a:schemeClr val="tx1"/>
                  </a:gs>
                </a:gsLst>
                <a:lin ang="5400000" scaled="0"/>
              </a:gradFill>
            </a:endParaRPr>
          </a:p>
          <a:p>
            <a:pPr defTabSz="914005">
              <a:spcBef>
                <a:spcPts val="1176"/>
              </a:spcBef>
              <a:buClr>
                <a:schemeClr val="tx1"/>
              </a:buClr>
            </a:pPr>
            <a:r>
              <a:rPr lang="en-US" sz="1568" dirty="0">
                <a:gradFill>
                  <a:gsLst>
                    <a:gs pos="1250">
                      <a:schemeClr val="tx1"/>
                    </a:gs>
                    <a:gs pos="99000">
                      <a:schemeClr val="tx1"/>
                    </a:gs>
                  </a:gsLst>
                  <a:lin ang="5400000" scaled="0"/>
                </a:gradFill>
              </a:rPr>
              <a:t>Customer dedicated PaaS Services deployed to VNETs</a:t>
            </a:r>
          </a:p>
          <a:p>
            <a:pPr defTabSz="914005">
              <a:spcBef>
                <a:spcPts val="1176"/>
              </a:spcBef>
              <a:buClr>
                <a:schemeClr val="tx1"/>
              </a:buClr>
            </a:pPr>
            <a:r>
              <a:rPr lang="en-US" sz="1568" dirty="0">
                <a:gradFill>
                  <a:gsLst>
                    <a:gs pos="1250">
                      <a:schemeClr val="tx1"/>
                    </a:gs>
                    <a:gs pos="99000">
                      <a:schemeClr val="tx1"/>
                    </a:gs>
                  </a:gsLst>
                  <a:lin ang="5400000" scaled="0"/>
                </a:gradFill>
              </a:rPr>
              <a:t>Service Tunnel security connects customer VNET to multi-tenet PaaS services</a:t>
            </a:r>
          </a:p>
        </p:txBody>
      </p:sp>
      <p:sp>
        <p:nvSpPr>
          <p:cNvPr id="8" name="Rectangle 7"/>
          <p:cNvSpPr/>
          <p:nvPr/>
        </p:nvSpPr>
        <p:spPr bwMode="auto">
          <a:xfrm>
            <a:off x="5644165" y="221610"/>
            <a:ext cx="6542197" cy="685524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gradFill>
                <a:gsLst>
                  <a:gs pos="0">
                    <a:srgbClr val="FFFFFF"/>
                  </a:gs>
                  <a:gs pos="100000">
                    <a:srgbClr val="FFFFFF"/>
                  </a:gs>
                </a:gsLst>
                <a:lin ang="5400000" scaled="0"/>
              </a:gradFill>
            </a:endParaRPr>
          </a:p>
        </p:txBody>
      </p:sp>
      <p:grpSp>
        <p:nvGrpSpPr>
          <p:cNvPr id="11" name="Group 10"/>
          <p:cNvGrpSpPr/>
          <p:nvPr/>
        </p:nvGrpSpPr>
        <p:grpSpPr>
          <a:xfrm>
            <a:off x="11430314" y="427929"/>
            <a:ext cx="491661" cy="491661"/>
            <a:chOff x="454026" y="1404697"/>
            <a:chExt cx="501650" cy="501650"/>
          </a:xfrm>
        </p:grpSpPr>
        <p:sp>
          <p:nvSpPr>
            <p:cNvPr id="14" name="Oval 13"/>
            <p:cNvSpPr/>
            <p:nvPr/>
          </p:nvSpPr>
          <p:spPr bwMode="auto">
            <a:xfrm>
              <a:off x="454026" y="14046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8" name="Freeform 5"/>
            <p:cNvSpPr>
              <a:spLocks/>
            </p:cNvSpPr>
            <p:nvPr/>
          </p:nvSpPr>
          <p:spPr bwMode="auto">
            <a:xfrm rot="18900000">
              <a:off x="538942" y="1505707"/>
              <a:ext cx="309526" cy="29963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57" tIns="43928" rIns="87857" bIns="43928" numCol="1" anchor="t" anchorCtr="0" compatLnSpc="1">
              <a:prstTxWarp prst="textNoShape">
                <a:avLst/>
              </a:prstTxWarp>
            </a:bodyPr>
            <a:lstStyle/>
            <a:p>
              <a:pPr defTabSz="878548">
                <a:defRPr/>
              </a:pPr>
              <a:endParaRPr lang="en-US" sz="1730" kern="0">
                <a:solidFill>
                  <a:srgbClr val="505050"/>
                </a:solidFill>
              </a:endParaRPr>
            </a:p>
          </p:txBody>
        </p:sp>
      </p:grpSp>
      <p:sp>
        <p:nvSpPr>
          <p:cNvPr id="20" name="TextBox 19"/>
          <p:cNvSpPr txBox="1"/>
          <p:nvPr/>
        </p:nvSpPr>
        <p:spPr>
          <a:xfrm>
            <a:off x="255861" y="6547668"/>
            <a:ext cx="1419316" cy="425323"/>
          </a:xfrm>
          <a:prstGeom prst="rect">
            <a:avLst/>
          </a:prstGeom>
          <a:noFill/>
        </p:spPr>
        <p:txBody>
          <a:bodyPr wrap="none" lIns="179238" tIns="143391" rIns="179238" bIns="143391" rtlCol="0">
            <a:spAutoFit/>
          </a:bodyPr>
          <a:lstStyle/>
          <a:p>
            <a:pPr>
              <a:lnSpc>
                <a:spcPct val="90000"/>
              </a:lnSpc>
              <a:spcAft>
                <a:spcPts val="588"/>
              </a:spcAft>
            </a:pPr>
            <a:r>
              <a:rPr lang="en-US" sz="980" dirty="0">
                <a:gradFill>
                  <a:gsLst>
                    <a:gs pos="0">
                      <a:schemeClr val="tx1"/>
                    </a:gs>
                    <a:gs pos="100000">
                      <a:schemeClr val="tx1"/>
                    </a:gs>
                  </a:gsLst>
                  <a:lin ang="5400000" scaled="1"/>
                </a:gradFill>
              </a:rPr>
              <a:t>UNDER NDA ONLY</a:t>
            </a:r>
          </a:p>
        </p:txBody>
      </p:sp>
      <p:grpSp>
        <p:nvGrpSpPr>
          <p:cNvPr id="5" name="Group 4"/>
          <p:cNvGrpSpPr/>
          <p:nvPr/>
        </p:nvGrpSpPr>
        <p:grpSpPr>
          <a:xfrm>
            <a:off x="5890386" y="1002634"/>
            <a:ext cx="5985916" cy="1659171"/>
            <a:chOff x="6343650" y="1088418"/>
            <a:chExt cx="5505450" cy="1692882"/>
          </a:xfrm>
        </p:grpSpPr>
        <p:sp>
          <p:nvSpPr>
            <p:cNvPr id="3" name="Rectangle 2"/>
            <p:cNvSpPr/>
            <p:nvPr/>
          </p:nvSpPr>
          <p:spPr bwMode="auto">
            <a:xfrm>
              <a:off x="6343650" y="1362075"/>
              <a:ext cx="5505450" cy="141922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4" name="Rectangle 3"/>
            <p:cNvSpPr/>
            <p:nvPr/>
          </p:nvSpPr>
          <p:spPr bwMode="auto">
            <a:xfrm>
              <a:off x="6343650" y="1088418"/>
              <a:ext cx="5505450" cy="273657"/>
            </a:xfrm>
            <a:prstGeom prst="rect">
              <a:avLst/>
            </a:prstGeom>
            <a:solidFill>
              <a:schemeClr val="bg2"/>
            </a:solidFill>
            <a:ln w="3175">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960" dirty="0">
                  <a:gradFill>
                    <a:gsLst>
                      <a:gs pos="0">
                        <a:srgbClr val="FFFFFF"/>
                      </a:gs>
                      <a:gs pos="100000">
                        <a:srgbClr val="FFFFFF"/>
                      </a:gs>
                    </a:gsLst>
                    <a:lin ang="5400000" scaled="0"/>
                  </a:gradFill>
                </a:rPr>
                <a:t>Dedicated PaaS</a:t>
              </a:r>
            </a:p>
          </p:txBody>
        </p:sp>
      </p:grpSp>
      <p:grpSp>
        <p:nvGrpSpPr>
          <p:cNvPr id="15" name="Group 14"/>
          <p:cNvGrpSpPr/>
          <p:nvPr/>
        </p:nvGrpSpPr>
        <p:grpSpPr>
          <a:xfrm>
            <a:off x="5890386" y="3430228"/>
            <a:ext cx="2324497" cy="3180661"/>
            <a:chOff x="6343646" y="1088418"/>
            <a:chExt cx="5505452" cy="1692882"/>
          </a:xfrm>
        </p:grpSpPr>
        <p:sp>
          <p:nvSpPr>
            <p:cNvPr id="16" name="Rectangle 15"/>
            <p:cNvSpPr/>
            <p:nvPr/>
          </p:nvSpPr>
          <p:spPr bwMode="auto">
            <a:xfrm>
              <a:off x="6343646" y="1362075"/>
              <a:ext cx="5505450" cy="141922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7" name="Rectangle 16"/>
            <p:cNvSpPr/>
            <p:nvPr/>
          </p:nvSpPr>
          <p:spPr bwMode="auto">
            <a:xfrm>
              <a:off x="6343648" y="1088418"/>
              <a:ext cx="5505450" cy="273657"/>
            </a:xfrm>
            <a:prstGeom prst="rect">
              <a:avLst/>
            </a:prstGeom>
            <a:solidFill>
              <a:schemeClr val="bg2"/>
            </a:solidFill>
            <a:ln w="3175">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960" dirty="0">
                  <a:gradFill>
                    <a:gsLst>
                      <a:gs pos="0">
                        <a:srgbClr val="FFFFFF"/>
                      </a:gs>
                      <a:gs pos="100000">
                        <a:srgbClr val="FFFFFF"/>
                      </a:gs>
                    </a:gsLst>
                    <a:lin ang="5400000" scaled="0"/>
                  </a:gradFill>
                </a:rPr>
                <a:t>Customer VNET</a:t>
              </a:r>
            </a:p>
          </p:txBody>
        </p:sp>
      </p:grpSp>
      <p:grpSp>
        <p:nvGrpSpPr>
          <p:cNvPr id="24" name="Group 23"/>
          <p:cNvGrpSpPr/>
          <p:nvPr/>
        </p:nvGrpSpPr>
        <p:grpSpPr>
          <a:xfrm>
            <a:off x="9877649" y="3430228"/>
            <a:ext cx="2017323" cy="3180661"/>
            <a:chOff x="6343646" y="1088418"/>
            <a:chExt cx="5505452" cy="1692882"/>
          </a:xfrm>
        </p:grpSpPr>
        <p:sp>
          <p:nvSpPr>
            <p:cNvPr id="25" name="Rectangle 24"/>
            <p:cNvSpPr/>
            <p:nvPr/>
          </p:nvSpPr>
          <p:spPr bwMode="auto">
            <a:xfrm>
              <a:off x="6343646" y="1362075"/>
              <a:ext cx="5505450" cy="141922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6" name="Rectangle 25"/>
            <p:cNvSpPr/>
            <p:nvPr/>
          </p:nvSpPr>
          <p:spPr bwMode="auto">
            <a:xfrm>
              <a:off x="6343648" y="1088418"/>
              <a:ext cx="5505450" cy="273657"/>
            </a:xfrm>
            <a:prstGeom prst="rect">
              <a:avLst/>
            </a:prstGeom>
            <a:solidFill>
              <a:schemeClr val="bg2"/>
            </a:solidFill>
            <a:ln w="3175">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960" dirty="0">
                  <a:gradFill>
                    <a:gsLst>
                      <a:gs pos="0">
                        <a:srgbClr val="FFFFFF"/>
                      </a:gs>
                      <a:gs pos="100000">
                        <a:srgbClr val="FFFFFF"/>
                      </a:gs>
                    </a:gsLst>
                    <a:lin ang="5400000" scaled="0"/>
                  </a:gradFill>
                </a:rPr>
                <a:t>Multi-Tenet PaaS</a:t>
              </a:r>
            </a:p>
          </p:txBody>
        </p:sp>
      </p:grpSp>
      <p:sp>
        <p:nvSpPr>
          <p:cNvPr id="27" name="Rectangle 26"/>
          <p:cNvSpPr/>
          <p:nvPr/>
        </p:nvSpPr>
        <p:spPr bwMode="auto">
          <a:xfrm>
            <a:off x="8214882" y="4802376"/>
            <a:ext cx="1355592" cy="514158"/>
          </a:xfrm>
          <a:prstGeom prst="rect">
            <a:avLst/>
          </a:prstGeom>
          <a:solidFill>
            <a:schemeClr val="bg2"/>
          </a:solidFill>
          <a:ln w="3175">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568" dirty="0">
                <a:gradFill>
                  <a:gsLst>
                    <a:gs pos="0">
                      <a:srgbClr val="FFFFFF"/>
                    </a:gs>
                    <a:gs pos="100000">
                      <a:srgbClr val="FFFFFF"/>
                    </a:gs>
                  </a:gsLst>
                  <a:lin ang="5400000" scaled="0"/>
                </a:gradFill>
              </a:rPr>
              <a:t>Service Tunnel</a:t>
            </a:r>
          </a:p>
        </p:txBody>
      </p:sp>
      <p:sp>
        <p:nvSpPr>
          <p:cNvPr id="28" name="Rectangle 27"/>
          <p:cNvSpPr/>
          <p:nvPr/>
        </p:nvSpPr>
        <p:spPr bwMode="auto">
          <a:xfrm rot="5400000">
            <a:off x="9032028" y="4928690"/>
            <a:ext cx="1355592" cy="335650"/>
          </a:xfrm>
          <a:prstGeom prst="rect">
            <a:avLst/>
          </a:prstGeom>
          <a:solidFill>
            <a:schemeClr val="tx2"/>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568" dirty="0">
                <a:solidFill>
                  <a:schemeClr val="bg1"/>
                </a:solidFill>
              </a:rPr>
              <a:t>ACL</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9649" y="4099269"/>
            <a:ext cx="528267" cy="528267"/>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5109" y="5751345"/>
            <a:ext cx="617763" cy="617763"/>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30332" y="4816411"/>
            <a:ext cx="560208" cy="560208"/>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82936" y="6547667"/>
            <a:ext cx="531946" cy="531946"/>
          </a:xfrm>
          <a:prstGeom prst="rect">
            <a:avLst/>
          </a:prstGeom>
        </p:spPr>
      </p:pic>
      <p:grpSp>
        <p:nvGrpSpPr>
          <p:cNvPr id="22" name="Group 21"/>
          <p:cNvGrpSpPr/>
          <p:nvPr/>
        </p:nvGrpSpPr>
        <p:grpSpPr>
          <a:xfrm>
            <a:off x="5973367" y="1448311"/>
            <a:ext cx="1118993" cy="1036025"/>
            <a:chOff x="6094733" y="1639414"/>
            <a:chExt cx="1141728" cy="1057075"/>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57310" y="1639414"/>
              <a:ext cx="780290" cy="780290"/>
            </a:xfrm>
            <a:prstGeom prst="rect">
              <a:avLst/>
            </a:prstGeom>
          </p:spPr>
        </p:pic>
        <p:sp>
          <p:nvSpPr>
            <p:cNvPr id="34" name="Rectangle 33"/>
            <p:cNvSpPr/>
            <p:nvPr/>
          </p:nvSpPr>
          <p:spPr>
            <a:xfrm>
              <a:off x="6094733" y="2388712"/>
              <a:ext cx="1141728" cy="307777"/>
            </a:xfrm>
            <a:prstGeom prst="rect">
              <a:avLst/>
            </a:prstGeom>
          </p:spPr>
          <p:txBody>
            <a:bodyPr wrap="square" lIns="179238">
              <a:spAutoFit/>
            </a:bodyPr>
            <a:lstStyle/>
            <a:p>
              <a:pPr algn="ctr" defTabSz="914180">
                <a:defRPr/>
              </a:pPr>
              <a:r>
                <a:rPr lang="en-US" sz="1372" kern="0" dirty="0">
                  <a:gradFill>
                    <a:gsLst>
                      <a:gs pos="0">
                        <a:schemeClr val="bg2"/>
                      </a:gs>
                      <a:gs pos="100000">
                        <a:schemeClr val="bg2"/>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HDInsight</a:t>
              </a:r>
            </a:p>
          </p:txBody>
        </p:sp>
      </p:grpSp>
      <p:grpSp>
        <p:nvGrpSpPr>
          <p:cNvPr id="13" name="Group 12"/>
          <p:cNvGrpSpPr/>
          <p:nvPr/>
        </p:nvGrpSpPr>
        <p:grpSpPr>
          <a:xfrm>
            <a:off x="8915264" y="1471071"/>
            <a:ext cx="1208328" cy="1059159"/>
            <a:chOff x="9096402" y="1662636"/>
            <a:chExt cx="1232879" cy="1080679"/>
          </a:xfrm>
        </p:grpSpPr>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89383" y="1662636"/>
              <a:ext cx="692973" cy="692973"/>
            </a:xfrm>
            <a:prstGeom prst="rect">
              <a:avLst/>
            </a:prstGeom>
          </p:spPr>
        </p:pic>
        <p:sp>
          <p:nvSpPr>
            <p:cNvPr id="36" name="Rectangle 35"/>
            <p:cNvSpPr/>
            <p:nvPr/>
          </p:nvSpPr>
          <p:spPr>
            <a:xfrm>
              <a:off x="9096402" y="2435538"/>
              <a:ext cx="1232879" cy="307777"/>
            </a:xfrm>
            <a:prstGeom prst="rect">
              <a:avLst/>
            </a:prstGeom>
          </p:spPr>
          <p:txBody>
            <a:bodyPr wrap="square" lIns="179238">
              <a:spAutoFit/>
            </a:bodyPr>
            <a:lstStyle/>
            <a:p>
              <a:pPr algn="ctr" defTabSz="914180">
                <a:defRPr/>
              </a:pPr>
              <a:r>
                <a:rPr lang="en-US" sz="1372" kern="0" dirty="0">
                  <a:gradFill>
                    <a:gsLst>
                      <a:gs pos="0">
                        <a:schemeClr val="bg2"/>
                      </a:gs>
                      <a:gs pos="100000">
                        <a:schemeClr val="bg2"/>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App Service</a:t>
              </a:r>
            </a:p>
          </p:txBody>
        </p:sp>
      </p:grpSp>
      <p:grpSp>
        <p:nvGrpSpPr>
          <p:cNvPr id="12" name="Group 11"/>
          <p:cNvGrpSpPr/>
          <p:nvPr/>
        </p:nvGrpSpPr>
        <p:grpSpPr>
          <a:xfrm>
            <a:off x="10386748" y="1461351"/>
            <a:ext cx="1226398" cy="1049828"/>
            <a:chOff x="10597784" y="1652719"/>
            <a:chExt cx="1251316" cy="1071158"/>
          </a:xfrm>
        </p:grpSpPr>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86885" y="1652719"/>
              <a:ext cx="780290" cy="780290"/>
            </a:xfrm>
            <a:prstGeom prst="rect">
              <a:avLst/>
            </a:prstGeom>
          </p:spPr>
        </p:pic>
        <p:sp>
          <p:nvSpPr>
            <p:cNvPr id="37" name="Rectangle 36"/>
            <p:cNvSpPr/>
            <p:nvPr/>
          </p:nvSpPr>
          <p:spPr>
            <a:xfrm>
              <a:off x="10597784" y="2416100"/>
              <a:ext cx="1251316" cy="307777"/>
            </a:xfrm>
            <a:prstGeom prst="rect">
              <a:avLst/>
            </a:prstGeom>
          </p:spPr>
          <p:txBody>
            <a:bodyPr wrap="square" lIns="179238">
              <a:spAutoFit/>
            </a:bodyPr>
            <a:lstStyle/>
            <a:p>
              <a:pPr algn="ctr" defTabSz="914180">
                <a:defRPr/>
              </a:pPr>
              <a:r>
                <a:rPr lang="en-US" sz="1372" kern="0" dirty="0">
                  <a:gradFill>
                    <a:gsLst>
                      <a:gs pos="0">
                        <a:schemeClr val="bg2"/>
                      </a:gs>
                      <a:gs pos="100000">
                        <a:schemeClr val="bg2"/>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RedisCache</a:t>
              </a:r>
            </a:p>
          </p:txBody>
        </p:sp>
      </p:grpSp>
      <p:sp>
        <p:nvSpPr>
          <p:cNvPr id="38" name="Down Arrow 37"/>
          <p:cNvSpPr/>
          <p:nvPr/>
        </p:nvSpPr>
        <p:spPr bwMode="auto">
          <a:xfrm>
            <a:off x="6591084" y="2668900"/>
            <a:ext cx="546901" cy="773254"/>
          </a:xfrm>
          <a:prstGeom prst="down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a:xfrm>
            <a:off x="5606369" y="2711798"/>
            <a:ext cx="1118993" cy="301648"/>
          </a:xfrm>
          <a:prstGeom prst="rect">
            <a:avLst/>
          </a:prstGeom>
        </p:spPr>
        <p:txBody>
          <a:bodyPr wrap="square" lIns="179238">
            <a:spAutoFit/>
          </a:bodyPr>
          <a:lstStyle/>
          <a:p>
            <a:pPr algn="ctr" defTabSz="914180">
              <a:defRPr/>
            </a:pPr>
            <a:r>
              <a:rPr lang="en-US" sz="1372" kern="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Deploy</a:t>
            </a:r>
          </a:p>
        </p:txBody>
      </p:sp>
      <p:sp>
        <p:nvSpPr>
          <p:cNvPr id="23" name="Rectangle 22"/>
          <p:cNvSpPr/>
          <p:nvPr/>
        </p:nvSpPr>
        <p:spPr bwMode="auto">
          <a:xfrm>
            <a:off x="6307962" y="4099269"/>
            <a:ext cx="1480350" cy="988348"/>
          </a:xfrm>
          <a:prstGeom prst="rect">
            <a:avLst/>
          </a:prstGeom>
          <a:solidFill>
            <a:schemeClr val="tx1"/>
          </a:solidFill>
          <a:ln w="3175">
            <a:solidFill>
              <a:schemeClr val="bg2"/>
            </a:solidFill>
            <a:prstDash val="lg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40" name="Rectangle 39"/>
          <p:cNvSpPr/>
          <p:nvPr/>
        </p:nvSpPr>
        <p:spPr bwMode="auto">
          <a:xfrm>
            <a:off x="6307962" y="5265086"/>
            <a:ext cx="1480350" cy="1025502"/>
          </a:xfrm>
          <a:prstGeom prst="rect">
            <a:avLst/>
          </a:prstGeom>
          <a:solidFill>
            <a:schemeClr val="tx1"/>
          </a:solidFill>
          <a:ln w="3175">
            <a:solidFill>
              <a:schemeClr val="bg2"/>
            </a:solidFill>
            <a:prstDash val="lg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98328" y="4191686"/>
            <a:ext cx="454066" cy="454066"/>
          </a:xfrm>
          <a:prstGeom prst="rect">
            <a:avLst/>
          </a:prstGeom>
        </p:spPr>
      </p:pic>
      <p:pic>
        <p:nvPicPr>
          <p:cNvPr id="42" name="Picture 4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42938" y="4191686"/>
            <a:ext cx="454066" cy="454066"/>
          </a:xfrm>
          <a:prstGeom prst="rect">
            <a:avLst/>
          </a:prstGeom>
        </p:spPr>
      </p:pic>
      <p:pic>
        <p:nvPicPr>
          <p:cNvPr id="45" name="Picture 4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93375" y="5349659"/>
            <a:ext cx="454066" cy="454066"/>
          </a:xfrm>
          <a:prstGeom prst="rect">
            <a:avLst/>
          </a:prstGeom>
        </p:spPr>
      </p:pic>
      <p:pic>
        <p:nvPicPr>
          <p:cNvPr id="46" name="Picture 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37985" y="5349659"/>
            <a:ext cx="454066" cy="454066"/>
          </a:xfrm>
          <a:prstGeom prst="rect">
            <a:avLst/>
          </a:prstGeom>
        </p:spPr>
      </p:pic>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10028" y="5928479"/>
            <a:ext cx="311427" cy="311427"/>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65019" y="4691132"/>
            <a:ext cx="401448" cy="401448"/>
          </a:xfrm>
          <a:prstGeom prst="rect">
            <a:avLst/>
          </a:prstGeom>
        </p:spPr>
      </p:pic>
      <p:sp>
        <p:nvSpPr>
          <p:cNvPr id="49" name="Rectangle 48"/>
          <p:cNvSpPr/>
          <p:nvPr/>
        </p:nvSpPr>
        <p:spPr>
          <a:xfrm>
            <a:off x="10587652" y="4191686"/>
            <a:ext cx="1118993" cy="301648"/>
          </a:xfrm>
          <a:prstGeom prst="rect">
            <a:avLst/>
          </a:prstGeom>
        </p:spPr>
        <p:txBody>
          <a:bodyPr wrap="square" lIns="179238">
            <a:spAutoFit/>
          </a:bodyPr>
          <a:lstStyle/>
          <a:p>
            <a:pPr algn="ctr" defTabSz="914180">
              <a:defRPr/>
            </a:pPr>
            <a:r>
              <a:rPr lang="en-US" sz="1372" kern="0" dirty="0">
                <a:gradFill>
                  <a:gsLst>
                    <a:gs pos="0">
                      <a:schemeClr val="bg2"/>
                    </a:gs>
                    <a:gs pos="100000">
                      <a:schemeClr val="bg2"/>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Storage</a:t>
            </a:r>
          </a:p>
        </p:txBody>
      </p:sp>
      <p:sp>
        <p:nvSpPr>
          <p:cNvPr id="50" name="Rectangle 49"/>
          <p:cNvSpPr/>
          <p:nvPr/>
        </p:nvSpPr>
        <p:spPr>
          <a:xfrm>
            <a:off x="10775979" y="5946367"/>
            <a:ext cx="1118993" cy="301648"/>
          </a:xfrm>
          <a:prstGeom prst="rect">
            <a:avLst/>
          </a:prstGeom>
        </p:spPr>
        <p:txBody>
          <a:bodyPr wrap="square" lIns="179238">
            <a:spAutoFit/>
          </a:bodyPr>
          <a:lstStyle/>
          <a:p>
            <a:pPr algn="ctr" defTabSz="914180">
              <a:defRPr/>
            </a:pPr>
            <a:r>
              <a:rPr lang="en-US" sz="1372" kern="0" dirty="0">
                <a:gradFill>
                  <a:gsLst>
                    <a:gs pos="0">
                      <a:schemeClr val="bg2"/>
                    </a:gs>
                    <a:gs pos="100000">
                      <a:schemeClr val="bg2"/>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SQL DW</a:t>
            </a:r>
          </a:p>
        </p:txBody>
      </p:sp>
      <p:sp>
        <p:nvSpPr>
          <p:cNvPr id="51" name="Rectangle 50"/>
          <p:cNvSpPr/>
          <p:nvPr/>
        </p:nvSpPr>
        <p:spPr>
          <a:xfrm>
            <a:off x="9919436" y="4959645"/>
            <a:ext cx="1118993" cy="301648"/>
          </a:xfrm>
          <a:prstGeom prst="rect">
            <a:avLst/>
          </a:prstGeom>
        </p:spPr>
        <p:txBody>
          <a:bodyPr wrap="square" lIns="179238">
            <a:spAutoFit/>
          </a:bodyPr>
          <a:lstStyle/>
          <a:p>
            <a:pPr algn="ctr" defTabSz="914180">
              <a:defRPr/>
            </a:pPr>
            <a:r>
              <a:rPr lang="en-US" sz="1372" kern="0" dirty="0">
                <a:gradFill>
                  <a:gsLst>
                    <a:gs pos="0">
                      <a:schemeClr val="bg2"/>
                    </a:gs>
                    <a:gs pos="100000">
                      <a:schemeClr val="bg2"/>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SQL DB</a:t>
            </a:r>
          </a:p>
        </p:txBody>
      </p:sp>
      <p:grpSp>
        <p:nvGrpSpPr>
          <p:cNvPr id="44" name="Group 43"/>
          <p:cNvGrpSpPr/>
          <p:nvPr/>
        </p:nvGrpSpPr>
        <p:grpSpPr>
          <a:xfrm>
            <a:off x="7488431" y="1469127"/>
            <a:ext cx="1118993" cy="1070071"/>
            <a:chOff x="7640580" y="1264324"/>
            <a:chExt cx="1141728" cy="1091812"/>
          </a:xfrm>
        </p:grpSpPr>
        <p:sp>
          <p:nvSpPr>
            <p:cNvPr id="35" name="Rectangle 34"/>
            <p:cNvSpPr/>
            <p:nvPr/>
          </p:nvSpPr>
          <p:spPr>
            <a:xfrm>
              <a:off x="7640580" y="2048359"/>
              <a:ext cx="1141728" cy="307777"/>
            </a:xfrm>
            <a:prstGeom prst="rect">
              <a:avLst/>
            </a:prstGeom>
          </p:spPr>
          <p:txBody>
            <a:bodyPr wrap="square" lIns="179238">
              <a:spAutoFit/>
            </a:bodyPr>
            <a:lstStyle/>
            <a:p>
              <a:pPr algn="ctr" defTabSz="914180">
                <a:defRPr/>
              </a:pPr>
              <a:r>
                <a:rPr lang="en-US" sz="1372" kern="0" dirty="0">
                  <a:gradFill>
                    <a:gsLst>
                      <a:gs pos="0">
                        <a:schemeClr val="bg2"/>
                      </a:gs>
                      <a:gs pos="100000">
                        <a:schemeClr val="bg2"/>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Batch</a:t>
              </a:r>
            </a:p>
          </p:txBody>
        </p:sp>
        <p:pic>
          <p:nvPicPr>
            <p:cNvPr id="43" name="Picture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29596" y="1264324"/>
              <a:ext cx="760888" cy="760888"/>
            </a:xfrm>
            <a:prstGeom prst="rect">
              <a:avLst/>
            </a:prstGeom>
          </p:spPr>
        </p:pic>
      </p:grpSp>
    </p:spTree>
    <p:extLst>
      <p:ext uri="{BB962C8B-B14F-4D97-AF65-F5344CB8AC3E}">
        <p14:creationId xmlns:p14="http://schemas.microsoft.com/office/powerpoint/2010/main" val="21356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9"/>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1D69F-F14C-496B-B6FB-4171333AE204}"/>
              </a:ext>
            </a:extLst>
          </p:cNvPr>
          <p:cNvSpPr>
            <a:spLocks noGrp="1"/>
          </p:cNvSpPr>
          <p:nvPr>
            <p:ph type="title"/>
          </p:nvPr>
        </p:nvSpPr>
        <p:spPr/>
        <p:txBody>
          <a:bodyPr>
            <a:normAutofit fontScale="90000"/>
          </a:bodyPr>
          <a:lstStyle/>
          <a:p>
            <a:r>
              <a:rPr lang="en-US" dirty="0"/>
              <a:t>Network Watcher</a:t>
            </a:r>
          </a:p>
        </p:txBody>
      </p:sp>
      <p:sp>
        <p:nvSpPr>
          <p:cNvPr id="11" name="Text Placeholder 4">
            <a:extLst>
              <a:ext uri="{FF2B5EF4-FFF2-40B4-BE49-F238E27FC236}">
                <a16:creationId xmlns:a16="http://schemas.microsoft.com/office/drawing/2014/main" id="{74E89B62-97E1-4781-B3E5-46C4916D28C0}"/>
              </a:ext>
            </a:extLst>
          </p:cNvPr>
          <p:cNvSpPr txBox="1">
            <a:spLocks/>
          </p:cNvSpPr>
          <p:nvPr/>
        </p:nvSpPr>
        <p:spPr>
          <a:xfrm>
            <a:off x="260921" y="1403465"/>
            <a:ext cx="5223850" cy="854959"/>
          </a:xfrm>
          <a:prstGeom prst="rect">
            <a:avLst/>
          </a:prstGeom>
          <a:solidFill>
            <a:schemeClr val="bg1">
              <a:lumMod val="50000"/>
              <a:alpha val="13000"/>
            </a:schemeClr>
          </a:solidFill>
        </p:spPr>
        <p:txBody>
          <a:bodyPr wrap="none" lIns="179213" tIns="143370" rIns="179213" bIns="14337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01">
              <a:defRPr/>
            </a:pPr>
            <a:r>
              <a:rPr lang="en-US" sz="2799" spc="-69" dirty="0">
                <a:gradFill>
                  <a:gsLst>
                    <a:gs pos="5417">
                      <a:srgbClr val="353535"/>
                    </a:gs>
                    <a:gs pos="28000">
                      <a:srgbClr val="353535"/>
                    </a:gs>
                  </a:gsLst>
                  <a:lin ang="5400000" scaled="0"/>
                </a:gradFill>
                <a:latin typeface="Segoe UI Light"/>
              </a:rPr>
              <a:t>Topology</a:t>
            </a:r>
          </a:p>
          <a:p>
            <a:pPr marL="172706" indent="-172706" defTabSz="914001">
              <a:lnSpc>
                <a:spcPct val="100000"/>
              </a:lnSpc>
              <a:spcBef>
                <a:spcPts val="0"/>
              </a:spcBef>
              <a:buSzTx/>
              <a:buFont typeface="Arial" panose="020B0604020202020204" pitchFamily="34" charset="0"/>
              <a:buChar char="•"/>
              <a:defRPr/>
            </a:pPr>
            <a:r>
              <a:rPr lang="en-US" sz="1200" dirty="0">
                <a:gradFill>
                  <a:gsLst>
                    <a:gs pos="5417">
                      <a:srgbClr val="353535"/>
                    </a:gs>
                    <a:gs pos="28000">
                      <a:srgbClr val="353535"/>
                    </a:gs>
                  </a:gsLst>
                  <a:lin ang="5400000" scaled="0"/>
                </a:gradFill>
                <a:latin typeface="Segoe UI"/>
              </a:rPr>
              <a:t>Visualize your network</a:t>
            </a:r>
          </a:p>
        </p:txBody>
      </p:sp>
      <p:sp>
        <p:nvSpPr>
          <p:cNvPr id="18" name="Text Placeholder 4">
            <a:extLst>
              <a:ext uri="{FF2B5EF4-FFF2-40B4-BE49-F238E27FC236}">
                <a16:creationId xmlns:a16="http://schemas.microsoft.com/office/drawing/2014/main" id="{06D52D10-06AF-4E89-A229-0A1E2DBAA1D9}"/>
              </a:ext>
            </a:extLst>
          </p:cNvPr>
          <p:cNvSpPr txBox="1">
            <a:spLocks/>
          </p:cNvSpPr>
          <p:nvPr/>
        </p:nvSpPr>
        <p:spPr>
          <a:xfrm>
            <a:off x="286934" y="2369891"/>
            <a:ext cx="5223850" cy="854959"/>
          </a:xfrm>
          <a:prstGeom prst="rect">
            <a:avLst/>
          </a:prstGeom>
          <a:solidFill>
            <a:schemeClr val="bg1">
              <a:lumMod val="50000"/>
              <a:alpha val="13000"/>
            </a:schemeClr>
          </a:solidFill>
        </p:spPr>
        <p:txBody>
          <a:bodyPr wrap="none" lIns="179213" tIns="143370" rIns="179213" bIns="14337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01">
              <a:defRPr/>
            </a:pPr>
            <a:r>
              <a:rPr lang="en-US" sz="2799" spc="-69" dirty="0">
                <a:gradFill>
                  <a:gsLst>
                    <a:gs pos="5417">
                      <a:srgbClr val="353535"/>
                    </a:gs>
                    <a:gs pos="28000">
                      <a:srgbClr val="353535"/>
                    </a:gs>
                  </a:gsLst>
                  <a:lin ang="5400000" scaled="0"/>
                </a:gradFill>
                <a:latin typeface="Segoe UI Light"/>
              </a:rPr>
              <a:t>Packet Capture</a:t>
            </a:r>
          </a:p>
          <a:p>
            <a:pPr marL="172706" indent="-172706" defTabSz="914001">
              <a:lnSpc>
                <a:spcPct val="100000"/>
              </a:lnSpc>
              <a:spcBef>
                <a:spcPts val="0"/>
              </a:spcBef>
              <a:buSzTx/>
              <a:buFont typeface="Arial" panose="020B0604020202020204" pitchFamily="34" charset="0"/>
              <a:buChar char="•"/>
              <a:defRPr/>
            </a:pPr>
            <a:r>
              <a:rPr lang="en-US" sz="1200" dirty="0">
                <a:gradFill>
                  <a:gsLst>
                    <a:gs pos="5417">
                      <a:srgbClr val="353535"/>
                    </a:gs>
                    <a:gs pos="28000">
                      <a:srgbClr val="353535"/>
                    </a:gs>
                  </a:gsLst>
                  <a:lin ang="5400000" scaled="0"/>
                </a:gradFill>
                <a:latin typeface="Segoe UI"/>
              </a:rPr>
              <a:t>Initiate packet capture from portal or programmatically</a:t>
            </a:r>
          </a:p>
          <a:p>
            <a:pPr marL="172706" indent="-172706" defTabSz="914001">
              <a:lnSpc>
                <a:spcPct val="100000"/>
              </a:lnSpc>
              <a:spcBef>
                <a:spcPts val="0"/>
              </a:spcBef>
              <a:buSzTx/>
              <a:buFont typeface="Arial" panose="020B0604020202020204" pitchFamily="34" charset="0"/>
              <a:buChar char="•"/>
              <a:defRPr/>
            </a:pPr>
            <a:r>
              <a:rPr lang="en-US" sz="1200" dirty="0">
                <a:gradFill>
                  <a:gsLst>
                    <a:gs pos="5417">
                      <a:srgbClr val="353535"/>
                    </a:gs>
                    <a:gs pos="28000">
                      <a:srgbClr val="353535"/>
                    </a:gs>
                  </a:gsLst>
                  <a:lin ang="5400000" scaled="0"/>
                </a:gradFill>
                <a:latin typeface="Segoe UI"/>
              </a:rPr>
              <a:t>Captures stored in .cap format</a:t>
            </a:r>
          </a:p>
        </p:txBody>
      </p:sp>
      <p:sp>
        <p:nvSpPr>
          <p:cNvPr id="20" name="Text Placeholder 4">
            <a:extLst>
              <a:ext uri="{FF2B5EF4-FFF2-40B4-BE49-F238E27FC236}">
                <a16:creationId xmlns:a16="http://schemas.microsoft.com/office/drawing/2014/main" id="{15010AD8-9C41-477E-BA15-AFC6D3812C40}"/>
              </a:ext>
            </a:extLst>
          </p:cNvPr>
          <p:cNvSpPr txBox="1">
            <a:spLocks/>
          </p:cNvSpPr>
          <p:nvPr/>
        </p:nvSpPr>
        <p:spPr>
          <a:xfrm>
            <a:off x="286935" y="3329290"/>
            <a:ext cx="5223850" cy="854959"/>
          </a:xfrm>
          <a:prstGeom prst="rect">
            <a:avLst/>
          </a:prstGeom>
          <a:solidFill>
            <a:schemeClr val="bg1">
              <a:lumMod val="50000"/>
              <a:alpha val="13000"/>
            </a:schemeClr>
          </a:solidFill>
        </p:spPr>
        <p:txBody>
          <a:bodyPr wrap="none" lIns="179213" tIns="143370" rIns="179213" bIns="14337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01">
              <a:defRPr/>
            </a:pPr>
            <a:r>
              <a:rPr lang="en-US" sz="2799" spc="-69" dirty="0">
                <a:gradFill>
                  <a:gsLst>
                    <a:gs pos="5417">
                      <a:srgbClr val="353535"/>
                    </a:gs>
                    <a:gs pos="28000">
                      <a:srgbClr val="353535"/>
                    </a:gs>
                  </a:gsLst>
                  <a:lin ang="5400000" scaled="0"/>
                </a:gradFill>
                <a:latin typeface="Segoe UI Light"/>
              </a:rPr>
              <a:t>IP Flow Verify</a:t>
            </a:r>
          </a:p>
          <a:p>
            <a:pPr marL="172706" indent="-172706" defTabSz="914001">
              <a:lnSpc>
                <a:spcPct val="100000"/>
              </a:lnSpc>
              <a:spcBef>
                <a:spcPts val="0"/>
              </a:spcBef>
              <a:buSzTx/>
              <a:buFont typeface="Arial" panose="020B0604020202020204" pitchFamily="34" charset="0"/>
              <a:buChar char="•"/>
              <a:defRPr/>
            </a:pPr>
            <a:r>
              <a:rPr lang="en-US" sz="1200" dirty="0">
                <a:gradFill>
                  <a:gsLst>
                    <a:gs pos="5417">
                      <a:srgbClr val="353535"/>
                    </a:gs>
                    <a:gs pos="28000">
                      <a:srgbClr val="353535"/>
                    </a:gs>
                  </a:gsLst>
                  <a:lin ang="5400000" scaled="0"/>
                </a:gradFill>
                <a:latin typeface="Segoe UI"/>
              </a:rPr>
              <a:t>Identify configured NSG rules blocking traffic</a:t>
            </a:r>
          </a:p>
        </p:txBody>
      </p:sp>
      <p:sp>
        <p:nvSpPr>
          <p:cNvPr id="21" name="Text Placeholder 4">
            <a:extLst>
              <a:ext uri="{FF2B5EF4-FFF2-40B4-BE49-F238E27FC236}">
                <a16:creationId xmlns:a16="http://schemas.microsoft.com/office/drawing/2014/main" id="{970F4C31-844A-4565-B3A5-7139312BB22C}"/>
              </a:ext>
            </a:extLst>
          </p:cNvPr>
          <p:cNvSpPr txBox="1">
            <a:spLocks/>
          </p:cNvSpPr>
          <p:nvPr/>
        </p:nvSpPr>
        <p:spPr>
          <a:xfrm>
            <a:off x="286936" y="4260660"/>
            <a:ext cx="5223850" cy="1406621"/>
          </a:xfrm>
          <a:prstGeom prst="rect">
            <a:avLst/>
          </a:prstGeom>
          <a:solidFill>
            <a:schemeClr val="bg1">
              <a:lumMod val="50000"/>
              <a:alpha val="13000"/>
            </a:schemeClr>
          </a:solidFill>
        </p:spPr>
        <p:txBody>
          <a:bodyPr wrap="none" lIns="179213" tIns="143370" rIns="179213" bIns="14337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01">
              <a:defRPr/>
            </a:pPr>
            <a:r>
              <a:rPr lang="en-US" sz="2799" spc="-69" dirty="0">
                <a:gradFill>
                  <a:gsLst>
                    <a:gs pos="5417">
                      <a:srgbClr val="353535"/>
                    </a:gs>
                    <a:gs pos="28000">
                      <a:srgbClr val="353535"/>
                    </a:gs>
                  </a:gsLst>
                  <a:lin ang="5400000" scaled="0"/>
                </a:gradFill>
                <a:latin typeface="Segoe UI Light"/>
              </a:rPr>
              <a:t>VPN Diagnostics </a:t>
            </a:r>
          </a:p>
          <a:p>
            <a:pPr marL="168038" indent="-168038" defTabSz="914001">
              <a:lnSpc>
                <a:spcPct val="100000"/>
              </a:lnSpc>
              <a:spcBef>
                <a:spcPts val="0"/>
              </a:spcBef>
              <a:buSzTx/>
              <a:buFont typeface="Arial" panose="020B0604020202020204" pitchFamily="34" charset="0"/>
              <a:buChar char="•"/>
              <a:defRPr/>
            </a:pPr>
            <a:r>
              <a:rPr lang="en-US" sz="1200" dirty="0">
                <a:gradFill>
                  <a:gsLst>
                    <a:gs pos="5417">
                      <a:srgbClr val="353535"/>
                    </a:gs>
                    <a:gs pos="28000">
                      <a:srgbClr val="353535"/>
                    </a:gs>
                  </a:gsLst>
                  <a:lin ang="5400000" scaled="0"/>
                </a:gradFill>
                <a:latin typeface="Segoe UI"/>
              </a:rPr>
              <a:t>Troubleshoot VPN Gateway and Connections and identify issues like </a:t>
            </a:r>
          </a:p>
          <a:p>
            <a:pPr marL="336076" lvl="1" indent="-168038" defTabSz="914001">
              <a:lnSpc>
                <a:spcPct val="100000"/>
              </a:lnSpc>
              <a:spcBef>
                <a:spcPts val="0"/>
              </a:spcBef>
              <a:buSzTx/>
              <a:buFont typeface="Arial" panose="020B0604020202020204" pitchFamily="34" charset="0"/>
              <a:buChar char="•"/>
              <a:defRPr/>
            </a:pPr>
            <a:r>
              <a:rPr lang="en-US" sz="1100" dirty="0" err="1">
                <a:gradFill>
                  <a:gsLst>
                    <a:gs pos="5417">
                      <a:srgbClr val="353535"/>
                    </a:gs>
                    <a:gs pos="28000">
                      <a:srgbClr val="353535"/>
                    </a:gs>
                  </a:gsLst>
                  <a:lin ang="5400000" scaled="0"/>
                </a:gradFill>
                <a:latin typeface="Segoe UI"/>
              </a:rPr>
              <a:t>Preshared</a:t>
            </a:r>
            <a:r>
              <a:rPr lang="en-US" sz="1100" dirty="0">
                <a:gradFill>
                  <a:gsLst>
                    <a:gs pos="5417">
                      <a:srgbClr val="353535"/>
                    </a:gs>
                    <a:gs pos="28000">
                      <a:srgbClr val="353535"/>
                    </a:gs>
                  </a:gsLst>
                  <a:lin ang="5400000" scaled="0"/>
                </a:gradFill>
                <a:latin typeface="Segoe UI"/>
              </a:rPr>
              <a:t> Key mismatch</a:t>
            </a:r>
          </a:p>
          <a:p>
            <a:pPr marL="336076" lvl="1" indent="-168038" defTabSz="914001">
              <a:lnSpc>
                <a:spcPct val="100000"/>
              </a:lnSpc>
              <a:spcBef>
                <a:spcPts val="0"/>
              </a:spcBef>
              <a:buSzTx/>
              <a:buFont typeface="Arial" panose="020B0604020202020204" pitchFamily="34" charset="0"/>
              <a:buChar char="•"/>
              <a:defRPr/>
            </a:pPr>
            <a:r>
              <a:rPr lang="en-US" sz="1100" dirty="0">
                <a:gradFill>
                  <a:gsLst>
                    <a:gs pos="5417">
                      <a:srgbClr val="353535"/>
                    </a:gs>
                    <a:gs pos="28000">
                      <a:srgbClr val="353535"/>
                    </a:gs>
                  </a:gsLst>
                  <a:lin ang="5400000" scaled="0"/>
                </a:gradFill>
                <a:latin typeface="Segoe UI"/>
              </a:rPr>
              <a:t>Unsupported IKE policies</a:t>
            </a:r>
          </a:p>
          <a:p>
            <a:pPr marL="336076" lvl="1" indent="-168038" defTabSz="914001">
              <a:lnSpc>
                <a:spcPct val="100000"/>
              </a:lnSpc>
              <a:spcBef>
                <a:spcPts val="0"/>
              </a:spcBef>
              <a:buSzTx/>
              <a:buFont typeface="Arial" panose="020B0604020202020204" pitchFamily="34" charset="0"/>
              <a:buChar char="•"/>
              <a:defRPr/>
            </a:pPr>
            <a:r>
              <a:rPr lang="en-US" sz="1100" dirty="0">
                <a:gradFill>
                  <a:gsLst>
                    <a:gs pos="5417">
                      <a:srgbClr val="353535"/>
                    </a:gs>
                    <a:gs pos="28000">
                      <a:srgbClr val="353535"/>
                    </a:gs>
                  </a:gsLst>
                  <a:lin ang="5400000" scaled="0"/>
                </a:gradFill>
                <a:latin typeface="Segoe UI"/>
              </a:rPr>
              <a:t>Gateway Unreachable</a:t>
            </a:r>
          </a:p>
          <a:p>
            <a:pPr marL="336076" lvl="1" indent="-168038" defTabSz="914001">
              <a:lnSpc>
                <a:spcPct val="100000"/>
              </a:lnSpc>
              <a:spcBef>
                <a:spcPts val="0"/>
              </a:spcBef>
              <a:buSzTx/>
              <a:buFont typeface="Arial" panose="020B0604020202020204" pitchFamily="34" charset="0"/>
              <a:buChar char="•"/>
              <a:defRPr/>
            </a:pPr>
            <a:r>
              <a:rPr lang="en-US" sz="1100" dirty="0">
                <a:gradFill>
                  <a:gsLst>
                    <a:gs pos="5417">
                      <a:srgbClr val="353535"/>
                    </a:gs>
                    <a:gs pos="28000">
                      <a:srgbClr val="353535"/>
                    </a:gs>
                  </a:gsLst>
                  <a:lin ang="5400000" scaled="0"/>
                </a:gradFill>
                <a:latin typeface="Segoe UI"/>
              </a:rPr>
              <a:t>Gateway instance under maintenance</a:t>
            </a:r>
          </a:p>
        </p:txBody>
      </p:sp>
      <p:sp>
        <p:nvSpPr>
          <p:cNvPr id="23" name="Text Placeholder 4">
            <a:extLst>
              <a:ext uri="{FF2B5EF4-FFF2-40B4-BE49-F238E27FC236}">
                <a16:creationId xmlns:a16="http://schemas.microsoft.com/office/drawing/2014/main" id="{C1B5F062-E99C-4BE4-98C9-0524AD942FEE}"/>
              </a:ext>
            </a:extLst>
          </p:cNvPr>
          <p:cNvSpPr txBox="1">
            <a:spLocks/>
          </p:cNvSpPr>
          <p:nvPr/>
        </p:nvSpPr>
        <p:spPr>
          <a:xfrm>
            <a:off x="260921" y="5741011"/>
            <a:ext cx="5223850" cy="1086988"/>
          </a:xfrm>
          <a:prstGeom prst="rect">
            <a:avLst/>
          </a:prstGeom>
          <a:solidFill>
            <a:schemeClr val="bg1">
              <a:lumMod val="50000"/>
              <a:alpha val="13000"/>
            </a:schemeClr>
          </a:solidFill>
        </p:spPr>
        <p:txBody>
          <a:bodyPr wrap="none" lIns="179213" tIns="143370" rIns="179213" bIns="143370" anchor="ctr">
            <a:no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01">
              <a:defRPr/>
            </a:pPr>
            <a:r>
              <a:rPr lang="en-US" sz="2799" spc="-69" dirty="0">
                <a:gradFill>
                  <a:gsLst>
                    <a:gs pos="5417">
                      <a:srgbClr val="353535"/>
                    </a:gs>
                    <a:gs pos="28000">
                      <a:srgbClr val="353535"/>
                    </a:gs>
                  </a:gsLst>
                  <a:lin ang="5400000" scaled="0"/>
                </a:gradFill>
                <a:latin typeface="Segoe UI Light"/>
              </a:rPr>
              <a:t>Connectivity </a:t>
            </a:r>
          </a:p>
          <a:p>
            <a:pPr marL="168038" indent="-168038" defTabSz="914001">
              <a:lnSpc>
                <a:spcPct val="100000"/>
              </a:lnSpc>
              <a:spcBef>
                <a:spcPts val="0"/>
              </a:spcBef>
              <a:buSzTx/>
              <a:buFont typeface="Arial" panose="020B0604020202020204" pitchFamily="34" charset="0"/>
              <a:buChar char="•"/>
              <a:defRPr/>
            </a:pPr>
            <a:r>
              <a:rPr lang="en-US" sz="1200" dirty="0">
                <a:gradFill>
                  <a:gsLst>
                    <a:gs pos="5417">
                      <a:srgbClr val="353535"/>
                    </a:gs>
                    <a:gs pos="28000">
                      <a:srgbClr val="353535"/>
                    </a:gs>
                  </a:gsLst>
                  <a:lin ang="5400000" scaled="0"/>
                </a:gradFill>
                <a:latin typeface="Segoe UI"/>
              </a:rPr>
              <a:t>Diagnose connectivity and latency issues between </a:t>
            </a:r>
            <a:r>
              <a:rPr lang="en-US" sz="1100" dirty="0">
                <a:gradFill>
                  <a:gsLst>
                    <a:gs pos="5417">
                      <a:srgbClr val="353535"/>
                    </a:gs>
                    <a:gs pos="28000">
                      <a:srgbClr val="353535"/>
                    </a:gs>
                  </a:gsLst>
                  <a:lin ang="5400000" scaled="0"/>
                </a:gradFill>
                <a:latin typeface="Segoe UI"/>
              </a:rPr>
              <a:t>VM and an Endpoint</a:t>
            </a:r>
            <a:br>
              <a:rPr lang="en-US" sz="1100" dirty="0">
                <a:gradFill>
                  <a:gsLst>
                    <a:gs pos="5417">
                      <a:srgbClr val="353535"/>
                    </a:gs>
                    <a:gs pos="28000">
                      <a:srgbClr val="353535"/>
                    </a:gs>
                  </a:gsLst>
                  <a:lin ang="5400000" scaled="0"/>
                </a:gradFill>
                <a:latin typeface="Segoe UI"/>
              </a:rPr>
            </a:br>
            <a:r>
              <a:rPr lang="en-US" sz="1100" dirty="0">
                <a:gradFill>
                  <a:gsLst>
                    <a:gs pos="5417">
                      <a:srgbClr val="353535"/>
                    </a:gs>
                    <a:gs pos="28000">
                      <a:srgbClr val="353535"/>
                    </a:gs>
                  </a:gsLst>
                  <a:lin ang="5400000" scaled="0"/>
                </a:gradFill>
                <a:latin typeface="Segoe UI"/>
              </a:rPr>
              <a:t>(VM, FQDN, URI, IPv4 Address) </a:t>
            </a:r>
          </a:p>
          <a:p>
            <a:pPr marL="168038" indent="-168038" defTabSz="914001">
              <a:lnSpc>
                <a:spcPct val="100000"/>
              </a:lnSpc>
              <a:spcBef>
                <a:spcPts val="0"/>
              </a:spcBef>
              <a:buSzTx/>
              <a:buFont typeface="Arial" panose="020B0604020202020204" pitchFamily="34" charset="0"/>
              <a:buChar char="•"/>
              <a:defRPr/>
            </a:pPr>
            <a:r>
              <a:rPr lang="en-US" sz="1200" dirty="0">
                <a:gradFill>
                  <a:gsLst>
                    <a:gs pos="5417">
                      <a:srgbClr val="353535"/>
                    </a:gs>
                    <a:gs pos="28000">
                      <a:srgbClr val="353535"/>
                    </a:gs>
                  </a:gsLst>
                  <a:lin ang="5400000" scaled="0"/>
                </a:gradFill>
                <a:latin typeface="Segoe UI"/>
              </a:rPr>
              <a:t>Identify configuration issues impacting connectivity</a:t>
            </a:r>
          </a:p>
        </p:txBody>
      </p:sp>
      <p:pic>
        <p:nvPicPr>
          <p:cNvPr id="24" name="Picture 23">
            <a:extLst>
              <a:ext uri="{FF2B5EF4-FFF2-40B4-BE49-F238E27FC236}">
                <a16:creationId xmlns:a16="http://schemas.microsoft.com/office/drawing/2014/main" id="{B08D730B-6FFB-4907-AA82-F28D8D3A9A9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39811" y="2353871"/>
            <a:ext cx="6672435" cy="3660755"/>
          </a:xfrm>
          <a:prstGeom prst="rect">
            <a:avLst/>
          </a:prstGeom>
        </p:spPr>
      </p:pic>
      <p:pic>
        <p:nvPicPr>
          <p:cNvPr id="25" name="Picture 24">
            <a:extLst>
              <a:ext uri="{FF2B5EF4-FFF2-40B4-BE49-F238E27FC236}">
                <a16:creationId xmlns:a16="http://schemas.microsoft.com/office/drawing/2014/main" id="{DD78A36E-8928-4674-923F-5A5E02A5B9D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63157" y="1164314"/>
            <a:ext cx="3236392" cy="5663684"/>
          </a:xfrm>
          <a:prstGeom prst="rect">
            <a:avLst/>
          </a:prstGeom>
        </p:spPr>
      </p:pic>
      <p:pic>
        <p:nvPicPr>
          <p:cNvPr id="26" name="Picture 25">
            <a:extLst>
              <a:ext uri="{FF2B5EF4-FFF2-40B4-BE49-F238E27FC236}">
                <a16:creationId xmlns:a16="http://schemas.microsoft.com/office/drawing/2014/main" id="{B2BFD00C-F0F5-4AF4-AE3A-73CBF398600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95573" y="1418676"/>
            <a:ext cx="5669378" cy="5409322"/>
          </a:xfrm>
          <a:prstGeom prst="rect">
            <a:avLst/>
          </a:prstGeom>
        </p:spPr>
      </p:pic>
      <p:pic>
        <p:nvPicPr>
          <p:cNvPr id="27" name="Picture 26">
            <a:extLst>
              <a:ext uri="{FF2B5EF4-FFF2-40B4-BE49-F238E27FC236}">
                <a16:creationId xmlns:a16="http://schemas.microsoft.com/office/drawing/2014/main" id="{6B982D69-8073-426E-BC09-8FE30A64CE9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22551" y="1544820"/>
            <a:ext cx="6215419" cy="5197796"/>
          </a:xfrm>
          <a:prstGeom prst="rect">
            <a:avLst/>
          </a:prstGeom>
        </p:spPr>
      </p:pic>
      <p:pic>
        <p:nvPicPr>
          <p:cNvPr id="28" name="Picture 27">
            <a:extLst>
              <a:ext uri="{FF2B5EF4-FFF2-40B4-BE49-F238E27FC236}">
                <a16:creationId xmlns:a16="http://schemas.microsoft.com/office/drawing/2014/main" id="{153E3D19-ABB1-471C-9DCF-247F311044E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50869" y="1418676"/>
            <a:ext cx="4958782" cy="5409322"/>
          </a:xfrm>
          <a:prstGeom prst="rect">
            <a:avLst/>
          </a:prstGeom>
        </p:spPr>
      </p:pic>
    </p:spTree>
    <p:extLst>
      <p:ext uri="{BB962C8B-B14F-4D97-AF65-F5344CB8AC3E}">
        <p14:creationId xmlns:p14="http://schemas.microsoft.com/office/powerpoint/2010/main" val="41715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
                                        <p:tgtEl>
                                          <p:spTgt spid="18"/>
                                        </p:tgtEl>
                                      </p:cBhvr>
                                    </p:animEffect>
                                  </p:childTnLst>
                                </p:cTn>
                              </p:par>
                              <p:par>
                                <p:cTn id="16" presetID="10" presetClass="exit" presetSubtype="0" fill="hold" nodeType="with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xit" presetSubtype="0" fill="hold" nodeType="withEffect">
                                  <p:stCondLst>
                                    <p:cond delay="0"/>
                                  </p:stCondLst>
                                  <p:childTnLst>
                                    <p:animEffect transition="out" filter="fade">
                                      <p:cBhvr>
                                        <p:cTn id="30" dur="500"/>
                                        <p:tgtEl>
                                          <p:spTgt spid="25"/>
                                        </p:tgtEl>
                                      </p:cBhvr>
                                    </p:animEffect>
                                    <p:set>
                                      <p:cBhvr>
                                        <p:cTn id="31" dur="1" fill="hold">
                                          <p:stCondLst>
                                            <p:cond delay="499"/>
                                          </p:stCondLst>
                                        </p:cTn>
                                        <p:tgtEl>
                                          <p:spTgt spid="2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xit" presetSubtype="0" fill="hold" nodeType="withEffect">
                                  <p:stCondLst>
                                    <p:cond delay="0"/>
                                  </p:stCondLst>
                                  <p:childTnLst>
                                    <p:animEffect transition="out" filter="fade">
                                      <p:cBhvr>
                                        <p:cTn id="38" dur="500"/>
                                        <p:tgtEl>
                                          <p:spTgt spid="26"/>
                                        </p:tgtEl>
                                      </p:cBhvr>
                                    </p:animEffect>
                                    <p:set>
                                      <p:cBhvr>
                                        <p:cTn id="39" dur="1" fill="hold">
                                          <p:stCondLst>
                                            <p:cond delay="499"/>
                                          </p:stCondLst>
                                        </p:cTn>
                                        <p:tgtEl>
                                          <p:spTgt spid="26"/>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xit" presetSubtype="0" fill="hold" nodeType="with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20" grpId="0" animBg="1"/>
      <p:bldP spid="21" grpId="0" animBg="1"/>
      <p:bldP spid="2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37A7EF-D93C-4254-9F61-0C5E27A0CDC8}"/>
              </a:ext>
            </a:extLst>
          </p:cNvPr>
          <p:cNvSpPr>
            <a:spLocks noGrp="1"/>
          </p:cNvSpPr>
          <p:nvPr>
            <p:ph type="body" sz="quarter" idx="11"/>
          </p:nvPr>
        </p:nvSpPr>
        <p:spPr>
          <a:xfrm>
            <a:off x="426312" y="6001087"/>
            <a:ext cx="3779261" cy="323165"/>
          </a:xfrm>
        </p:spPr>
        <p:txBody>
          <a:bodyPr/>
          <a:lstStyle/>
          <a:p>
            <a:r>
              <a:rPr lang="en-US" dirty="0">
                <a:solidFill>
                  <a:srgbClr val="505050"/>
                </a:solidFill>
                <a:hlinkClick r:id="rId3"/>
              </a:rPr>
              <a:t>https://aka.ms/vwanannouncement</a:t>
            </a:r>
            <a:endParaRPr lang="en-US" dirty="0">
              <a:solidFill>
                <a:srgbClr val="505050"/>
              </a:solidFill>
            </a:endParaRPr>
          </a:p>
        </p:txBody>
      </p:sp>
      <p:sp>
        <p:nvSpPr>
          <p:cNvPr id="11" name="Text Placeholder 10"/>
          <p:cNvSpPr>
            <a:spLocks noGrp="1"/>
          </p:cNvSpPr>
          <p:nvPr>
            <p:ph type="body" sz="quarter" idx="12"/>
          </p:nvPr>
        </p:nvSpPr>
        <p:spPr/>
        <p:txBody>
          <a:bodyPr/>
          <a:lstStyle/>
          <a:p>
            <a:r>
              <a:rPr lang="en-US" dirty="0"/>
              <a:t>Preview</a:t>
            </a:r>
          </a:p>
          <a:p>
            <a:r>
              <a:rPr lang="en-US" dirty="0"/>
              <a:t>Released @ INSPIRE</a:t>
            </a:r>
          </a:p>
          <a:p>
            <a:r>
              <a:rPr lang="en-US" dirty="0"/>
              <a:t>Jul ‘18</a:t>
            </a:r>
          </a:p>
        </p:txBody>
      </p:sp>
      <p:sp>
        <p:nvSpPr>
          <p:cNvPr id="7" name="Title 6"/>
          <p:cNvSpPr>
            <a:spLocks noGrp="1"/>
          </p:cNvSpPr>
          <p:nvPr>
            <p:ph type="title"/>
          </p:nvPr>
        </p:nvSpPr>
        <p:spPr>
          <a:xfrm>
            <a:off x="1212896" y="97348"/>
            <a:ext cx="4427227" cy="959643"/>
          </a:xfrm>
        </p:spPr>
        <p:txBody>
          <a:bodyPr/>
          <a:lstStyle/>
          <a:p>
            <a:r>
              <a:rPr lang="en-US" dirty="0"/>
              <a:t>Azure Virtual WAN</a:t>
            </a:r>
          </a:p>
        </p:txBody>
      </p:sp>
      <p:sp>
        <p:nvSpPr>
          <p:cNvPr id="8" name="Text Placeholder 7"/>
          <p:cNvSpPr>
            <a:spLocks noGrp="1"/>
          </p:cNvSpPr>
          <p:nvPr>
            <p:ph type="body" sz="quarter" idx="10"/>
          </p:nvPr>
        </p:nvSpPr>
        <p:spPr>
          <a:xfrm>
            <a:off x="426312" y="2105533"/>
            <a:ext cx="3779261" cy="4290441"/>
          </a:xfrm>
        </p:spPr>
        <p:txBody>
          <a:bodyPr/>
          <a:lstStyle/>
          <a:p>
            <a:pPr marL="171399" indent="-171399">
              <a:spcBef>
                <a:spcPts val="0"/>
              </a:spcBef>
              <a:buFont typeface="Arial" panose="020B0604020202020204" pitchFamily="34" charset="0"/>
              <a:buChar char="•"/>
            </a:pPr>
            <a:r>
              <a:rPr lang="en-US" sz="1799" dirty="0">
                <a:latin typeface="Segoe UI" panose="020B0502040204020203" pitchFamily="34" charset="0"/>
              </a:rPr>
              <a:t>Connect any number of branches with multiple connections</a:t>
            </a:r>
          </a:p>
          <a:p>
            <a:pPr marL="171399" indent="-171399">
              <a:spcBef>
                <a:spcPts val="0"/>
              </a:spcBef>
              <a:buFont typeface="Arial" panose="020B0604020202020204" pitchFamily="34" charset="0"/>
              <a:buChar char="•"/>
            </a:pPr>
            <a:r>
              <a:rPr lang="en-US" sz="1799" dirty="0">
                <a:latin typeface="Segoe UI" panose="020B0502040204020203" pitchFamily="34" charset="0"/>
              </a:rPr>
              <a:t>Auto provisioning from branch office to Azure</a:t>
            </a:r>
          </a:p>
          <a:p>
            <a:pPr marL="171399" indent="-171399">
              <a:spcBef>
                <a:spcPts val="0"/>
              </a:spcBef>
              <a:buFont typeface="Arial" panose="020B0604020202020204" pitchFamily="34" charset="0"/>
              <a:buChar char="•"/>
            </a:pPr>
            <a:r>
              <a:rPr lang="en-US" sz="1799" dirty="0">
                <a:latin typeface="Segoe UI" panose="020B0502040204020203" pitchFamily="34" charset="0"/>
              </a:rPr>
              <a:t>Automated configuration download and connection enablement</a:t>
            </a:r>
          </a:p>
          <a:p>
            <a:pPr marL="171399" indent="-171399">
              <a:spcBef>
                <a:spcPts val="0"/>
              </a:spcBef>
              <a:buFont typeface="Arial" panose="020B0604020202020204" pitchFamily="34" charset="0"/>
              <a:buChar char="•"/>
            </a:pPr>
            <a:r>
              <a:rPr lang="en-US" sz="1799" dirty="0">
                <a:latin typeface="Segoe UI" panose="020B0502040204020203" pitchFamily="34" charset="0"/>
              </a:rPr>
              <a:t>Built for throughput and scalability</a:t>
            </a:r>
          </a:p>
          <a:p>
            <a:pPr marL="171399" indent="-171399">
              <a:spcBef>
                <a:spcPts val="0"/>
              </a:spcBef>
              <a:buFont typeface="Arial" panose="020B0604020202020204" pitchFamily="34" charset="0"/>
              <a:buChar char="•"/>
            </a:pPr>
            <a:r>
              <a:rPr lang="en-US" sz="1799" dirty="0">
                <a:latin typeface="Segoe UI" panose="020B0502040204020203" pitchFamily="34" charset="0"/>
              </a:rPr>
              <a:t>Unified monitoring and management  </a:t>
            </a:r>
          </a:p>
          <a:p>
            <a:pPr marL="171399" indent="-171399">
              <a:spcBef>
                <a:spcPts val="0"/>
              </a:spcBef>
              <a:buFont typeface="Arial" panose="020B0604020202020204" pitchFamily="34" charset="0"/>
              <a:buChar char="•"/>
            </a:pPr>
            <a:r>
              <a:rPr lang="en-US" sz="1799" dirty="0">
                <a:latin typeface="Segoe UI" panose="020B0502040204020203" pitchFamily="34" charset="0"/>
              </a:rPr>
              <a:t>CPE branch devices managed by a growing ecosystem of SD-WAN and VPN partners</a:t>
            </a:r>
          </a:p>
        </p:txBody>
      </p:sp>
      <p:grpSp>
        <p:nvGrpSpPr>
          <p:cNvPr id="31" name="Group 30">
            <a:extLst>
              <a:ext uri="{FF2B5EF4-FFF2-40B4-BE49-F238E27FC236}">
                <a16:creationId xmlns:a16="http://schemas.microsoft.com/office/drawing/2014/main" id="{4E71973A-BF93-46B4-8145-45F534E6F4DA}"/>
              </a:ext>
            </a:extLst>
          </p:cNvPr>
          <p:cNvGrpSpPr/>
          <p:nvPr/>
        </p:nvGrpSpPr>
        <p:grpSpPr>
          <a:xfrm>
            <a:off x="10178766" y="6526580"/>
            <a:ext cx="1804262" cy="337991"/>
            <a:chOff x="10181418" y="6298727"/>
            <a:chExt cx="1804732" cy="338079"/>
          </a:xfrm>
        </p:grpSpPr>
        <p:grpSp>
          <p:nvGrpSpPr>
            <p:cNvPr id="32" name="Group 31">
              <a:extLst>
                <a:ext uri="{FF2B5EF4-FFF2-40B4-BE49-F238E27FC236}">
                  <a16:creationId xmlns:a16="http://schemas.microsoft.com/office/drawing/2014/main" id="{236811A4-4715-4409-BA1A-4193A394314A}"/>
                </a:ext>
              </a:extLst>
            </p:cNvPr>
            <p:cNvGrpSpPr/>
            <p:nvPr/>
          </p:nvGrpSpPr>
          <p:grpSpPr>
            <a:xfrm>
              <a:off x="10181418" y="6299980"/>
              <a:ext cx="336826" cy="336826"/>
              <a:chOff x="10151852" y="440684"/>
              <a:chExt cx="336826" cy="336826"/>
            </a:xfrm>
          </p:grpSpPr>
          <p:grpSp>
            <p:nvGrpSpPr>
              <p:cNvPr id="40" name="Group 39">
                <a:extLst>
                  <a:ext uri="{FF2B5EF4-FFF2-40B4-BE49-F238E27FC236}">
                    <a16:creationId xmlns:a16="http://schemas.microsoft.com/office/drawing/2014/main" id="{1418F5FD-C237-4668-A67A-BA8B6A112B4C}"/>
                  </a:ext>
                </a:extLst>
              </p:cNvPr>
              <p:cNvGrpSpPr/>
              <p:nvPr/>
            </p:nvGrpSpPr>
            <p:grpSpPr>
              <a:xfrm>
                <a:off x="10151853" y="609097"/>
                <a:ext cx="336825" cy="0"/>
                <a:chOff x="10151852" y="593763"/>
                <a:chExt cx="336825" cy="0"/>
              </a:xfrm>
            </p:grpSpPr>
            <p:cxnSp>
              <p:nvCxnSpPr>
                <p:cNvPr id="77" name="Straight Connector 76">
                  <a:extLst>
                    <a:ext uri="{FF2B5EF4-FFF2-40B4-BE49-F238E27FC236}">
                      <a16:creationId xmlns:a16="http://schemas.microsoft.com/office/drawing/2014/main" id="{C3DD220C-5061-4338-A565-283D699B0EEE}"/>
                    </a:ext>
                  </a:extLst>
                </p:cNvPr>
                <p:cNvCxnSpPr>
                  <a:cxnSpLocks/>
                </p:cNvCxnSpPr>
                <p:nvPr/>
              </p:nvCxnSpPr>
              <p:spPr>
                <a:xfrm>
                  <a:off x="10151852" y="593763"/>
                  <a:ext cx="4321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8" name="Straight Connector 77">
                  <a:extLst>
                    <a:ext uri="{FF2B5EF4-FFF2-40B4-BE49-F238E27FC236}">
                      <a16:creationId xmlns:a16="http://schemas.microsoft.com/office/drawing/2014/main" id="{69E3A54C-CC16-4CAB-BC45-E788CEA53FE0}"/>
                    </a:ext>
                  </a:extLst>
                </p:cNvPr>
                <p:cNvCxnSpPr>
                  <a:cxnSpLocks/>
                </p:cNvCxnSpPr>
                <p:nvPr/>
              </p:nvCxnSpPr>
              <p:spPr>
                <a:xfrm>
                  <a:off x="10446523" y="593763"/>
                  <a:ext cx="4215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41" name="Group 40">
                <a:extLst>
                  <a:ext uri="{FF2B5EF4-FFF2-40B4-BE49-F238E27FC236}">
                    <a16:creationId xmlns:a16="http://schemas.microsoft.com/office/drawing/2014/main" id="{BEDD7D76-5E96-48A1-9658-7CEEC9548BDD}"/>
                  </a:ext>
                </a:extLst>
              </p:cNvPr>
              <p:cNvGrpSpPr/>
              <p:nvPr/>
            </p:nvGrpSpPr>
            <p:grpSpPr>
              <a:xfrm>
                <a:off x="10321269" y="440684"/>
                <a:ext cx="0" cy="336826"/>
                <a:chOff x="10320265" y="423863"/>
                <a:chExt cx="0" cy="336826"/>
              </a:xfrm>
            </p:grpSpPr>
            <p:cxnSp>
              <p:nvCxnSpPr>
                <p:cNvPr id="74" name="Straight Connector 73">
                  <a:extLst>
                    <a:ext uri="{FF2B5EF4-FFF2-40B4-BE49-F238E27FC236}">
                      <a16:creationId xmlns:a16="http://schemas.microsoft.com/office/drawing/2014/main" id="{D18FC68F-1012-478F-8ED1-B7CA340A13A7}"/>
                    </a:ext>
                  </a:extLst>
                </p:cNvPr>
                <p:cNvCxnSpPr>
                  <a:cxnSpLocks/>
                </p:cNvCxnSpPr>
                <p:nvPr/>
              </p:nvCxnSpPr>
              <p:spPr>
                <a:xfrm>
                  <a:off x="10320265" y="718509"/>
                  <a:ext cx="0" cy="4218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a:extLst>
                    <a:ext uri="{FF2B5EF4-FFF2-40B4-BE49-F238E27FC236}">
                      <a16:creationId xmlns:a16="http://schemas.microsoft.com/office/drawing/2014/main" id="{7B918A63-6478-4E11-9085-C300DF12B46A}"/>
                    </a:ext>
                  </a:extLst>
                </p:cNvPr>
                <p:cNvCxnSpPr>
                  <a:cxnSpLocks/>
                </p:cNvCxnSpPr>
                <p:nvPr/>
              </p:nvCxnSpPr>
              <p:spPr>
                <a:xfrm>
                  <a:off x="10320265" y="423863"/>
                  <a:ext cx="0" cy="3747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B8D3665B-30E7-4A2A-A901-69CC61425D6F}"/>
                    </a:ext>
                  </a:extLst>
                </p:cNvPr>
                <p:cNvCxnSpPr>
                  <a:cxnSpLocks/>
                </p:cNvCxnSpPr>
                <p:nvPr/>
              </p:nvCxnSpPr>
              <p:spPr>
                <a:xfrm>
                  <a:off x="10320265" y="493719"/>
                  <a:ext cx="0" cy="9855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42" name="Group 41">
                <a:extLst>
                  <a:ext uri="{FF2B5EF4-FFF2-40B4-BE49-F238E27FC236}">
                    <a16:creationId xmlns:a16="http://schemas.microsoft.com/office/drawing/2014/main" id="{EF3F936D-8454-4006-A622-0AA30A16BB3B}"/>
                  </a:ext>
                </a:extLst>
              </p:cNvPr>
              <p:cNvGrpSpPr/>
              <p:nvPr/>
            </p:nvGrpSpPr>
            <p:grpSpPr>
              <a:xfrm rot="18900000">
                <a:off x="10158623" y="592084"/>
                <a:ext cx="323006" cy="34301"/>
                <a:chOff x="10158567" y="631983"/>
                <a:chExt cx="323006" cy="34301"/>
              </a:xfrm>
            </p:grpSpPr>
            <p:cxnSp>
              <p:nvCxnSpPr>
                <p:cNvPr id="72" name="Straight Connector 71">
                  <a:extLst>
                    <a:ext uri="{FF2B5EF4-FFF2-40B4-BE49-F238E27FC236}">
                      <a16:creationId xmlns:a16="http://schemas.microsoft.com/office/drawing/2014/main" id="{EA136925-118F-47B7-86CD-A5F982F6537B}"/>
                    </a:ext>
                  </a:extLst>
                </p:cNvPr>
                <p:cNvCxnSpPr>
                  <a:cxnSpLocks/>
                </p:cNvCxnSpPr>
                <p:nvPr/>
              </p:nvCxnSpPr>
              <p:spPr>
                <a:xfrm rot="2700000" flipV="1">
                  <a:off x="10158567" y="632926"/>
                  <a:ext cx="32419" cy="32419"/>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516544EC-E858-418D-B191-F443184EC939}"/>
                    </a:ext>
                  </a:extLst>
                </p:cNvPr>
                <p:cNvCxnSpPr>
                  <a:cxnSpLocks/>
                </p:cNvCxnSpPr>
                <p:nvPr/>
              </p:nvCxnSpPr>
              <p:spPr>
                <a:xfrm rot="2700000" flipV="1">
                  <a:off x="10447272" y="631984"/>
                  <a:ext cx="34301" cy="3430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43" name="Group 42">
                <a:extLst>
                  <a:ext uri="{FF2B5EF4-FFF2-40B4-BE49-F238E27FC236}">
                    <a16:creationId xmlns:a16="http://schemas.microsoft.com/office/drawing/2014/main" id="{550A7CBF-9938-4572-AD08-84A824338AC1}"/>
                  </a:ext>
                </a:extLst>
              </p:cNvPr>
              <p:cNvGrpSpPr/>
              <p:nvPr/>
            </p:nvGrpSpPr>
            <p:grpSpPr>
              <a:xfrm rot="2700000">
                <a:off x="10157934" y="587792"/>
                <a:ext cx="325375" cy="43317"/>
                <a:chOff x="10158080" y="627475"/>
                <a:chExt cx="325375" cy="43317"/>
              </a:xfrm>
            </p:grpSpPr>
            <p:cxnSp>
              <p:nvCxnSpPr>
                <p:cNvPr id="45" name="Straight Connector 44">
                  <a:extLst>
                    <a:ext uri="{FF2B5EF4-FFF2-40B4-BE49-F238E27FC236}">
                      <a16:creationId xmlns:a16="http://schemas.microsoft.com/office/drawing/2014/main" id="{CA02D120-6FC2-40AF-9483-3111468A5EBC}"/>
                    </a:ext>
                  </a:extLst>
                </p:cNvPr>
                <p:cNvCxnSpPr>
                  <a:cxnSpLocks/>
                </p:cNvCxnSpPr>
                <p:nvPr/>
              </p:nvCxnSpPr>
              <p:spPr>
                <a:xfrm rot="18900000">
                  <a:off x="10158080" y="634103"/>
                  <a:ext cx="30064" cy="30064"/>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B4292695-6BE3-418D-A0D9-C660FE4FFB2F}"/>
                    </a:ext>
                  </a:extLst>
                </p:cNvPr>
                <p:cNvCxnSpPr>
                  <a:cxnSpLocks/>
                </p:cNvCxnSpPr>
                <p:nvPr/>
              </p:nvCxnSpPr>
              <p:spPr>
                <a:xfrm rot="18900000">
                  <a:off x="10458240" y="636527"/>
                  <a:ext cx="25215" cy="2521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1" name="Straight Connector 70">
                  <a:extLst>
                    <a:ext uri="{FF2B5EF4-FFF2-40B4-BE49-F238E27FC236}">
                      <a16:creationId xmlns:a16="http://schemas.microsoft.com/office/drawing/2014/main" id="{F091867F-BA57-473A-994D-5B1334295E3B}"/>
                    </a:ext>
                  </a:extLst>
                </p:cNvPr>
                <p:cNvCxnSpPr>
                  <a:cxnSpLocks/>
                </p:cNvCxnSpPr>
                <p:nvPr/>
              </p:nvCxnSpPr>
              <p:spPr>
                <a:xfrm rot="18900000">
                  <a:off x="10330653" y="627475"/>
                  <a:ext cx="43317" cy="43317"/>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44" name="Oval 43">
                <a:hlinkClick r:id="rId4" action="ppaction://hlinksldjump"/>
                <a:extLst>
                  <a:ext uri="{FF2B5EF4-FFF2-40B4-BE49-F238E27FC236}">
                    <a16:creationId xmlns:a16="http://schemas.microsoft.com/office/drawing/2014/main" id="{B31F53C3-9092-4B4B-982C-1F0534885EE5}"/>
                  </a:ext>
                </a:extLst>
              </p:cNvPr>
              <p:cNvSpPr/>
              <p:nvPr userDrawn="1"/>
            </p:nvSpPr>
            <p:spPr bwMode="auto">
              <a:xfrm>
                <a:off x="10151852" y="440684"/>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sp>
          <p:nvSpPr>
            <p:cNvPr id="33" name="Freeform 5">
              <a:hlinkClick r:id="" action="ppaction://hlinkshowjump?jump=previousslide"/>
              <a:extLst>
                <a:ext uri="{FF2B5EF4-FFF2-40B4-BE49-F238E27FC236}">
                  <a16:creationId xmlns:a16="http://schemas.microsoft.com/office/drawing/2014/main" id="{2BFF733A-CF20-49B1-B3CF-68ECCBFBF20C}"/>
                </a:ext>
              </a:extLst>
            </p:cNvPr>
            <p:cNvSpPr>
              <a:spLocks noEditPoints="1"/>
            </p:cNvSpPr>
            <p:nvPr/>
          </p:nvSpPr>
          <p:spPr bwMode="auto">
            <a:xfrm flipH="1">
              <a:off x="10670720"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sp>
          <p:nvSpPr>
            <p:cNvPr id="34" name="Freeform 5">
              <a:hlinkClick r:id="" action="ppaction://hlinkshowjump?jump=nextslide"/>
              <a:extLst>
                <a:ext uri="{FF2B5EF4-FFF2-40B4-BE49-F238E27FC236}">
                  <a16:creationId xmlns:a16="http://schemas.microsoft.com/office/drawing/2014/main" id="{286614BD-99AC-487F-9D34-59F03E785985}"/>
                </a:ext>
              </a:extLst>
            </p:cNvPr>
            <p:cNvSpPr>
              <a:spLocks noEditPoints="1"/>
            </p:cNvSpPr>
            <p:nvPr/>
          </p:nvSpPr>
          <p:spPr bwMode="auto">
            <a:xfrm>
              <a:off x="11649324"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nvGrpSpPr>
            <p:cNvPr id="35" name="Group 34">
              <a:extLst>
                <a:ext uri="{FF2B5EF4-FFF2-40B4-BE49-F238E27FC236}">
                  <a16:creationId xmlns:a16="http://schemas.microsoft.com/office/drawing/2014/main" id="{FFF18EDB-EE1E-42D6-811B-FA5C4C90CC46}"/>
                </a:ext>
              </a:extLst>
            </p:cNvPr>
            <p:cNvGrpSpPr/>
            <p:nvPr/>
          </p:nvGrpSpPr>
          <p:grpSpPr>
            <a:xfrm>
              <a:off x="11160022" y="6298727"/>
              <a:ext cx="336826" cy="336826"/>
              <a:chOff x="9003250" y="423863"/>
              <a:chExt cx="336826" cy="336826"/>
            </a:xfrm>
          </p:grpSpPr>
          <p:grpSp>
            <p:nvGrpSpPr>
              <p:cNvPr id="36" name="Group 14">
                <a:extLst>
                  <a:ext uri="{FF2B5EF4-FFF2-40B4-BE49-F238E27FC236}">
                    <a16:creationId xmlns:a16="http://schemas.microsoft.com/office/drawing/2014/main" id="{AF3E5A42-278E-4941-8A42-E31E5F9D2662}"/>
                  </a:ext>
                </a:extLst>
              </p:cNvPr>
              <p:cNvGrpSpPr>
                <a:grpSpLocks noChangeAspect="1"/>
              </p:cNvGrpSpPr>
              <p:nvPr userDrawn="1"/>
            </p:nvGrpSpPr>
            <p:grpSpPr bwMode="auto">
              <a:xfrm>
                <a:off x="9057081" y="495300"/>
                <a:ext cx="229164" cy="179665"/>
                <a:chOff x="1201" y="104"/>
                <a:chExt cx="5278" cy="4138"/>
              </a:xfrm>
            </p:grpSpPr>
            <p:sp>
              <p:nvSpPr>
                <p:cNvPr id="38" name="Freeform 15">
                  <a:extLst>
                    <a:ext uri="{FF2B5EF4-FFF2-40B4-BE49-F238E27FC236}">
                      <a16:creationId xmlns:a16="http://schemas.microsoft.com/office/drawing/2014/main" id="{AADA23AC-90DC-4B69-9247-55F618A325E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sp>
              <p:nvSpPr>
                <p:cNvPr id="39" name="Freeform 16">
                  <a:extLst>
                    <a:ext uri="{FF2B5EF4-FFF2-40B4-BE49-F238E27FC236}">
                      <a16:creationId xmlns:a16="http://schemas.microsoft.com/office/drawing/2014/main" id="{D630179C-37B0-416B-BBE3-0656CDB4D43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sp>
            <p:nvSpPr>
              <p:cNvPr id="37" name="Oval 36">
                <a:hlinkClick r:id="rId5" action="ppaction://hlinksldjump"/>
                <a:extLst>
                  <a:ext uri="{FF2B5EF4-FFF2-40B4-BE49-F238E27FC236}">
                    <a16:creationId xmlns:a16="http://schemas.microsoft.com/office/drawing/2014/main" id="{449260AA-9873-4C59-8154-5D72A46C4283}"/>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grpSp>
      <p:pic>
        <p:nvPicPr>
          <p:cNvPr id="46" name="Graphic 12">
            <a:extLst>
              <a:ext uri="{FF2B5EF4-FFF2-40B4-BE49-F238E27FC236}">
                <a16:creationId xmlns:a16="http://schemas.microsoft.com/office/drawing/2014/main" id="{21272CB7-9078-DD4F-B574-89BA72ED9C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73479" y="158433"/>
            <a:ext cx="1087639" cy="1087639"/>
          </a:xfrm>
          <a:prstGeom prst="rect">
            <a:avLst/>
          </a:prstGeom>
        </p:spPr>
      </p:pic>
      <p:cxnSp>
        <p:nvCxnSpPr>
          <p:cNvPr id="47" name="Straight Arrow Connector 46">
            <a:extLst>
              <a:ext uri="{FF2B5EF4-FFF2-40B4-BE49-F238E27FC236}">
                <a16:creationId xmlns:a16="http://schemas.microsoft.com/office/drawing/2014/main" id="{D89E84B4-9A62-6A48-80C5-DECFBE3EE73C}"/>
              </a:ext>
            </a:extLst>
          </p:cNvPr>
          <p:cNvCxnSpPr>
            <a:cxnSpLocks/>
          </p:cNvCxnSpPr>
          <p:nvPr/>
        </p:nvCxnSpPr>
        <p:spPr>
          <a:xfrm rot="16200000" flipH="1" flipV="1">
            <a:off x="6019305" y="3398340"/>
            <a:ext cx="8460" cy="1830042"/>
          </a:xfrm>
          <a:prstGeom prst="straightConnector1">
            <a:avLst/>
          </a:prstGeom>
          <a:ln w="222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0AA8AB8-68CE-7442-A5A2-21D8A73753FE}"/>
              </a:ext>
            </a:extLst>
          </p:cNvPr>
          <p:cNvCxnSpPr>
            <a:cxnSpLocks/>
          </p:cNvCxnSpPr>
          <p:nvPr/>
        </p:nvCxnSpPr>
        <p:spPr>
          <a:xfrm rot="16200000" flipH="1" flipV="1">
            <a:off x="6019305" y="3102534"/>
            <a:ext cx="8460" cy="1830042"/>
          </a:xfrm>
          <a:prstGeom prst="straightConnector1">
            <a:avLst/>
          </a:prstGeom>
          <a:ln w="222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0218348-C79C-B443-A1A6-47CC5E8DBF7C}"/>
              </a:ext>
            </a:extLst>
          </p:cNvPr>
          <p:cNvCxnSpPr>
            <a:cxnSpLocks/>
          </p:cNvCxnSpPr>
          <p:nvPr/>
        </p:nvCxnSpPr>
        <p:spPr>
          <a:xfrm rot="16200000" flipH="1" flipV="1">
            <a:off x="10628343" y="3093678"/>
            <a:ext cx="8460" cy="1830042"/>
          </a:xfrm>
          <a:prstGeom prst="straightConnector1">
            <a:avLst/>
          </a:prstGeom>
          <a:ln w="222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75AEF9A-A1A2-CA4D-AF01-6238C0725422}"/>
              </a:ext>
            </a:extLst>
          </p:cNvPr>
          <p:cNvCxnSpPr>
            <a:cxnSpLocks/>
          </p:cNvCxnSpPr>
          <p:nvPr/>
        </p:nvCxnSpPr>
        <p:spPr>
          <a:xfrm rot="16200000" flipH="1" flipV="1">
            <a:off x="10628343" y="3343532"/>
            <a:ext cx="8460" cy="1830042"/>
          </a:xfrm>
          <a:prstGeom prst="straightConnector1">
            <a:avLst/>
          </a:prstGeom>
          <a:ln w="2222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Cylinder 28">
            <a:extLst>
              <a:ext uri="{FF2B5EF4-FFF2-40B4-BE49-F238E27FC236}">
                <a16:creationId xmlns:a16="http://schemas.microsoft.com/office/drawing/2014/main" id="{2A7106A6-1F25-D44D-B09A-CD647DF982C2}"/>
              </a:ext>
            </a:extLst>
          </p:cNvPr>
          <p:cNvSpPr/>
          <p:nvPr/>
        </p:nvSpPr>
        <p:spPr bwMode="auto">
          <a:xfrm rot="16200000">
            <a:off x="5928516" y="3227549"/>
            <a:ext cx="196079" cy="1571553"/>
          </a:xfrm>
          <a:prstGeom prst="can">
            <a:avLst/>
          </a:prstGeom>
          <a:solidFill>
            <a:srgbClr val="1FA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38" tIns="143391" rIns="179238" bIns="143391" numCol="1" spcCol="0" rtlCol="0" fromWordArt="0" anchor="ctr" anchorCtr="0" forceAA="0" compatLnSpc="1">
            <a:prstTxWarp prst="textNoShape">
              <a:avLst/>
            </a:prstTxWarp>
            <a:noAutofit/>
          </a:bodyPr>
          <a:lstStyle/>
          <a:p>
            <a:pPr algn="ctr" defTabSz="658630" fontAlgn="base">
              <a:lnSpc>
                <a:spcPct val="90000"/>
              </a:lnSpc>
              <a:spcBef>
                <a:spcPct val="0"/>
              </a:spcBef>
              <a:spcAft>
                <a:spcPct val="0"/>
              </a:spcAft>
              <a:defRPr/>
            </a:pPr>
            <a:r>
              <a:rPr lang="en-US" sz="1400" kern="0" spc="-36" dirty="0">
                <a:gradFill>
                  <a:gsLst>
                    <a:gs pos="1250">
                      <a:srgbClr val="FFFFFF"/>
                    </a:gs>
                    <a:gs pos="100000">
                      <a:srgbClr val="FFFFFF"/>
                    </a:gs>
                  </a:gsLst>
                  <a:lin ang="5400000" scaled="0"/>
                </a:gradFill>
                <a:latin typeface="Segoe UI"/>
              </a:rPr>
              <a:t>S2S VPN</a:t>
            </a:r>
          </a:p>
        </p:txBody>
      </p:sp>
      <p:sp>
        <p:nvSpPr>
          <p:cNvPr id="52" name="Cylinder 28">
            <a:extLst>
              <a:ext uri="{FF2B5EF4-FFF2-40B4-BE49-F238E27FC236}">
                <a16:creationId xmlns:a16="http://schemas.microsoft.com/office/drawing/2014/main" id="{52E159C2-BDE7-1346-86DD-8A5A3A0D64DD}"/>
              </a:ext>
            </a:extLst>
          </p:cNvPr>
          <p:cNvSpPr/>
          <p:nvPr/>
        </p:nvSpPr>
        <p:spPr bwMode="auto">
          <a:xfrm rot="16200000">
            <a:off x="5931187" y="3512589"/>
            <a:ext cx="196079" cy="1571553"/>
          </a:xfrm>
          <a:prstGeom prst="can">
            <a:avLst/>
          </a:prstGeom>
          <a:solidFill>
            <a:srgbClr val="1FA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38" tIns="143391" rIns="179238" bIns="143391" numCol="1" spcCol="0" rtlCol="0" fromWordArt="0" anchor="ctr" anchorCtr="0" forceAA="0" compatLnSpc="1">
            <a:prstTxWarp prst="textNoShape">
              <a:avLst/>
            </a:prstTxWarp>
            <a:noAutofit/>
          </a:bodyPr>
          <a:lstStyle/>
          <a:p>
            <a:pPr algn="ctr" defTabSz="658630" fontAlgn="base">
              <a:lnSpc>
                <a:spcPct val="90000"/>
              </a:lnSpc>
              <a:spcBef>
                <a:spcPct val="0"/>
              </a:spcBef>
              <a:spcAft>
                <a:spcPct val="0"/>
              </a:spcAft>
              <a:defRPr/>
            </a:pPr>
            <a:r>
              <a:rPr lang="en-US" sz="1400" kern="0" spc="-36" dirty="0">
                <a:gradFill>
                  <a:gsLst>
                    <a:gs pos="1250">
                      <a:srgbClr val="FFFFFF"/>
                    </a:gs>
                    <a:gs pos="100000">
                      <a:srgbClr val="FFFFFF"/>
                    </a:gs>
                  </a:gsLst>
                  <a:lin ang="5400000" scaled="0"/>
                </a:gradFill>
                <a:latin typeface="Segoe UI"/>
              </a:rPr>
              <a:t>S2S VPN</a:t>
            </a:r>
          </a:p>
        </p:txBody>
      </p:sp>
      <p:sp>
        <p:nvSpPr>
          <p:cNvPr id="53" name="Cylinder 28">
            <a:extLst>
              <a:ext uri="{FF2B5EF4-FFF2-40B4-BE49-F238E27FC236}">
                <a16:creationId xmlns:a16="http://schemas.microsoft.com/office/drawing/2014/main" id="{9917CFE8-6646-B241-854F-96FA833CB635}"/>
              </a:ext>
            </a:extLst>
          </p:cNvPr>
          <p:cNvSpPr/>
          <p:nvPr/>
        </p:nvSpPr>
        <p:spPr bwMode="auto">
          <a:xfrm rot="16200000">
            <a:off x="10534825" y="3214762"/>
            <a:ext cx="196079" cy="1571553"/>
          </a:xfrm>
          <a:prstGeom prst="can">
            <a:avLst/>
          </a:prstGeom>
          <a:solidFill>
            <a:srgbClr val="1FA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38" tIns="143391" rIns="179238" bIns="143391" numCol="1" spcCol="0" rtlCol="0" fromWordArt="0" anchor="ctr" anchorCtr="0" forceAA="0" compatLnSpc="1">
            <a:prstTxWarp prst="textNoShape">
              <a:avLst/>
            </a:prstTxWarp>
            <a:noAutofit/>
          </a:bodyPr>
          <a:lstStyle/>
          <a:p>
            <a:pPr algn="ctr" defTabSz="658630" fontAlgn="base">
              <a:lnSpc>
                <a:spcPct val="90000"/>
              </a:lnSpc>
              <a:spcBef>
                <a:spcPct val="0"/>
              </a:spcBef>
              <a:spcAft>
                <a:spcPct val="0"/>
              </a:spcAft>
              <a:defRPr/>
            </a:pPr>
            <a:r>
              <a:rPr lang="en-US" sz="1400" kern="0" spc="-36" dirty="0">
                <a:gradFill>
                  <a:gsLst>
                    <a:gs pos="1250">
                      <a:srgbClr val="FFFFFF"/>
                    </a:gs>
                    <a:gs pos="100000">
                      <a:srgbClr val="FFFFFF"/>
                    </a:gs>
                  </a:gsLst>
                  <a:lin ang="5400000" scaled="0"/>
                </a:gradFill>
                <a:latin typeface="Segoe UI"/>
              </a:rPr>
              <a:t>S2S VPN</a:t>
            </a:r>
          </a:p>
        </p:txBody>
      </p:sp>
      <p:sp>
        <p:nvSpPr>
          <p:cNvPr id="54" name="Cylinder 28">
            <a:extLst>
              <a:ext uri="{FF2B5EF4-FFF2-40B4-BE49-F238E27FC236}">
                <a16:creationId xmlns:a16="http://schemas.microsoft.com/office/drawing/2014/main" id="{4BE2CAEF-75A8-C14B-98C2-7F6DE4CF7BE3}"/>
              </a:ext>
            </a:extLst>
          </p:cNvPr>
          <p:cNvSpPr/>
          <p:nvPr/>
        </p:nvSpPr>
        <p:spPr bwMode="auto">
          <a:xfrm rot="16200000">
            <a:off x="10534825" y="3475675"/>
            <a:ext cx="196079" cy="1571553"/>
          </a:xfrm>
          <a:prstGeom prst="can">
            <a:avLst/>
          </a:prstGeom>
          <a:solidFill>
            <a:srgbClr val="1FA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38" tIns="143391" rIns="179238" bIns="143391" numCol="1" spcCol="0" rtlCol="0" fromWordArt="0" anchor="ctr" anchorCtr="0" forceAA="0" compatLnSpc="1">
            <a:prstTxWarp prst="textNoShape">
              <a:avLst/>
            </a:prstTxWarp>
            <a:noAutofit/>
          </a:bodyPr>
          <a:lstStyle/>
          <a:p>
            <a:pPr algn="ctr" defTabSz="658630" fontAlgn="base">
              <a:lnSpc>
                <a:spcPct val="90000"/>
              </a:lnSpc>
              <a:spcBef>
                <a:spcPct val="0"/>
              </a:spcBef>
              <a:spcAft>
                <a:spcPct val="0"/>
              </a:spcAft>
              <a:defRPr/>
            </a:pPr>
            <a:r>
              <a:rPr lang="en-US" sz="1400" kern="0" spc="-36" dirty="0">
                <a:gradFill>
                  <a:gsLst>
                    <a:gs pos="1250">
                      <a:srgbClr val="FFFFFF"/>
                    </a:gs>
                    <a:gs pos="100000">
                      <a:srgbClr val="FFFFFF"/>
                    </a:gs>
                  </a:gsLst>
                  <a:lin ang="5400000" scaled="0"/>
                </a:gradFill>
                <a:latin typeface="Segoe UI"/>
              </a:rPr>
              <a:t>S2S VPN</a:t>
            </a:r>
          </a:p>
        </p:txBody>
      </p:sp>
      <p:sp>
        <p:nvSpPr>
          <p:cNvPr id="55" name="Oval 54">
            <a:extLst>
              <a:ext uri="{FF2B5EF4-FFF2-40B4-BE49-F238E27FC236}">
                <a16:creationId xmlns:a16="http://schemas.microsoft.com/office/drawing/2014/main" id="{65D8EFE2-2219-484E-9446-EEA248147148}"/>
              </a:ext>
            </a:extLst>
          </p:cNvPr>
          <p:cNvSpPr/>
          <p:nvPr/>
        </p:nvSpPr>
        <p:spPr bwMode="auto">
          <a:xfrm>
            <a:off x="6966128" y="3612075"/>
            <a:ext cx="1093786" cy="1093203"/>
          </a:xfrm>
          <a:prstGeom prst="ellipse">
            <a:avLst/>
          </a:prstGeom>
          <a:solidFill>
            <a:schemeClr val="bg1">
              <a:lumMod val="85000"/>
            </a:schemeClr>
          </a:solidFill>
          <a:ln w="28575">
            <a:solidFill>
              <a:schemeClr val="bg1">
                <a:lumMod val="65000"/>
              </a:schemeClr>
            </a:solidFill>
          </a:ln>
        </p:spPr>
        <p:txBody>
          <a:bodyPr lIns="91378" tIns="91378" rIns="91378" bIns="91378" anchor="ctr"/>
          <a:lstStyle/>
          <a:p>
            <a:pPr algn="ctr" defTabSz="931772">
              <a:defRPr/>
            </a:pPr>
            <a:endParaRPr lang="en-US" sz="1000" kern="0" dirty="0">
              <a:solidFill>
                <a:prstClr val="black"/>
              </a:solidFill>
              <a:latin typeface="Segoe UI"/>
              <a:ea typeface="MS PGothic" pitchFamily="34" charset="-128"/>
            </a:endParaRPr>
          </a:p>
        </p:txBody>
      </p:sp>
      <p:sp>
        <p:nvSpPr>
          <p:cNvPr id="56" name="Oval 55">
            <a:extLst>
              <a:ext uri="{FF2B5EF4-FFF2-40B4-BE49-F238E27FC236}">
                <a16:creationId xmlns:a16="http://schemas.microsoft.com/office/drawing/2014/main" id="{9FE16C3A-028F-914C-A7A7-5B988DA7E58D}"/>
              </a:ext>
            </a:extLst>
          </p:cNvPr>
          <p:cNvSpPr/>
          <p:nvPr/>
        </p:nvSpPr>
        <p:spPr bwMode="auto">
          <a:xfrm>
            <a:off x="8626896" y="3564763"/>
            <a:ext cx="1093786" cy="1093203"/>
          </a:xfrm>
          <a:prstGeom prst="ellipse">
            <a:avLst/>
          </a:prstGeom>
          <a:solidFill>
            <a:schemeClr val="bg1">
              <a:lumMod val="85000"/>
            </a:schemeClr>
          </a:solidFill>
          <a:ln w="28575">
            <a:solidFill>
              <a:schemeClr val="bg1">
                <a:lumMod val="65000"/>
              </a:schemeClr>
            </a:solidFill>
          </a:ln>
        </p:spPr>
        <p:txBody>
          <a:bodyPr lIns="91378" tIns="91378" rIns="91378" bIns="91378" anchor="ctr"/>
          <a:lstStyle/>
          <a:p>
            <a:pPr algn="ctr" defTabSz="931772">
              <a:defRPr/>
            </a:pPr>
            <a:endParaRPr lang="en-US" sz="1000" kern="0" dirty="0">
              <a:solidFill>
                <a:prstClr val="black"/>
              </a:solidFill>
              <a:latin typeface="Segoe UI"/>
              <a:ea typeface="MS PGothic" pitchFamily="34" charset="-128"/>
            </a:endParaRPr>
          </a:p>
        </p:txBody>
      </p:sp>
      <p:sp>
        <p:nvSpPr>
          <p:cNvPr id="57" name="building_5">
            <a:extLst>
              <a:ext uri="{FF2B5EF4-FFF2-40B4-BE49-F238E27FC236}">
                <a16:creationId xmlns:a16="http://schemas.microsoft.com/office/drawing/2014/main" id="{0B9C792F-7415-BB40-BA1A-846E2F4D6C08}"/>
              </a:ext>
            </a:extLst>
          </p:cNvPr>
          <p:cNvSpPr>
            <a:spLocks noChangeAspect="1" noEditPoints="1"/>
          </p:cNvSpPr>
          <p:nvPr/>
        </p:nvSpPr>
        <p:spPr bwMode="auto">
          <a:xfrm>
            <a:off x="4637321" y="3707076"/>
            <a:ext cx="360002" cy="33331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126">
              <a:defRPr/>
            </a:pPr>
            <a:endParaRPr lang="en-US" sz="882">
              <a:gradFill>
                <a:gsLst>
                  <a:gs pos="0">
                    <a:srgbClr val="505050"/>
                  </a:gs>
                  <a:gs pos="100000">
                    <a:srgbClr val="505050"/>
                  </a:gs>
                </a:gsLst>
              </a:gradFill>
              <a:latin typeface="Segoe UI"/>
            </a:endParaRPr>
          </a:p>
        </p:txBody>
      </p:sp>
      <p:sp>
        <p:nvSpPr>
          <p:cNvPr id="58" name="building_7">
            <a:extLst>
              <a:ext uri="{FF2B5EF4-FFF2-40B4-BE49-F238E27FC236}">
                <a16:creationId xmlns:a16="http://schemas.microsoft.com/office/drawing/2014/main" id="{46AD4021-5070-9D45-86C3-31421781876F}"/>
              </a:ext>
            </a:extLst>
          </p:cNvPr>
          <p:cNvSpPr>
            <a:spLocks noChangeAspect="1" noEditPoints="1"/>
          </p:cNvSpPr>
          <p:nvPr/>
        </p:nvSpPr>
        <p:spPr bwMode="auto">
          <a:xfrm>
            <a:off x="4683054" y="4093206"/>
            <a:ext cx="341840" cy="32996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126">
              <a:defRPr/>
            </a:pPr>
            <a:endParaRPr lang="en-US" sz="882" dirty="0">
              <a:gradFill>
                <a:gsLst>
                  <a:gs pos="0">
                    <a:srgbClr val="505050"/>
                  </a:gs>
                  <a:gs pos="100000">
                    <a:srgbClr val="505050"/>
                  </a:gs>
                </a:gsLst>
              </a:gradFill>
              <a:latin typeface="Segoe UI"/>
            </a:endParaRPr>
          </a:p>
        </p:txBody>
      </p:sp>
      <p:sp>
        <p:nvSpPr>
          <p:cNvPr id="59" name="building_5">
            <a:extLst>
              <a:ext uri="{FF2B5EF4-FFF2-40B4-BE49-F238E27FC236}">
                <a16:creationId xmlns:a16="http://schemas.microsoft.com/office/drawing/2014/main" id="{251861EF-908C-3645-8503-2790036797AF}"/>
              </a:ext>
            </a:extLst>
          </p:cNvPr>
          <p:cNvSpPr>
            <a:spLocks noChangeAspect="1" noEditPoints="1"/>
          </p:cNvSpPr>
          <p:nvPr/>
        </p:nvSpPr>
        <p:spPr bwMode="auto">
          <a:xfrm>
            <a:off x="11615454" y="3710483"/>
            <a:ext cx="360002" cy="33331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126">
              <a:defRPr/>
            </a:pPr>
            <a:endParaRPr lang="en-US" sz="882">
              <a:gradFill>
                <a:gsLst>
                  <a:gs pos="0">
                    <a:srgbClr val="505050"/>
                  </a:gs>
                  <a:gs pos="100000">
                    <a:srgbClr val="505050"/>
                  </a:gs>
                </a:gsLst>
              </a:gradFill>
              <a:latin typeface="Segoe UI"/>
            </a:endParaRPr>
          </a:p>
        </p:txBody>
      </p:sp>
      <p:sp>
        <p:nvSpPr>
          <p:cNvPr id="60" name="building_7">
            <a:extLst>
              <a:ext uri="{FF2B5EF4-FFF2-40B4-BE49-F238E27FC236}">
                <a16:creationId xmlns:a16="http://schemas.microsoft.com/office/drawing/2014/main" id="{9F4D687B-9A0C-E648-8BE7-352B4C8B6EE6}"/>
              </a:ext>
            </a:extLst>
          </p:cNvPr>
          <p:cNvSpPr>
            <a:spLocks noChangeAspect="1" noEditPoints="1"/>
          </p:cNvSpPr>
          <p:nvPr/>
        </p:nvSpPr>
        <p:spPr bwMode="auto">
          <a:xfrm>
            <a:off x="11661187" y="4096613"/>
            <a:ext cx="341840" cy="32996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126">
              <a:defRPr/>
            </a:pPr>
            <a:endParaRPr lang="en-US" sz="882" dirty="0">
              <a:gradFill>
                <a:gsLst>
                  <a:gs pos="0">
                    <a:srgbClr val="505050"/>
                  </a:gs>
                  <a:gs pos="100000">
                    <a:srgbClr val="505050"/>
                  </a:gs>
                </a:gsLst>
              </a:gradFill>
              <a:latin typeface="Segoe UI"/>
            </a:endParaRPr>
          </a:p>
        </p:txBody>
      </p:sp>
      <p:sp>
        <p:nvSpPr>
          <p:cNvPr id="61" name="globe_2">
            <a:extLst>
              <a:ext uri="{FF2B5EF4-FFF2-40B4-BE49-F238E27FC236}">
                <a16:creationId xmlns:a16="http://schemas.microsoft.com/office/drawing/2014/main" id="{D3256E73-8945-1B40-B31E-4936478AC109}"/>
              </a:ext>
            </a:extLst>
          </p:cNvPr>
          <p:cNvSpPr>
            <a:spLocks noChangeAspect="1" noEditPoints="1"/>
          </p:cNvSpPr>
          <p:nvPr/>
        </p:nvSpPr>
        <p:spPr bwMode="auto">
          <a:xfrm>
            <a:off x="8058728" y="2885522"/>
            <a:ext cx="627671" cy="62767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400">
              <a:gradFill>
                <a:gsLst>
                  <a:gs pos="0">
                    <a:srgbClr val="505050"/>
                  </a:gs>
                  <a:gs pos="100000">
                    <a:srgbClr val="505050"/>
                  </a:gs>
                </a:gsLst>
              </a:gradFill>
              <a:latin typeface="Segoe UI" panose="020B0502040204020203" pitchFamily="34" charset="0"/>
              <a:cs typeface="Segoe UI" panose="020B0502040204020203" pitchFamily="34" charset="0"/>
            </a:endParaRPr>
          </a:p>
        </p:txBody>
      </p:sp>
      <p:cxnSp>
        <p:nvCxnSpPr>
          <p:cNvPr id="62" name="Connector: Elbow 152">
            <a:extLst>
              <a:ext uri="{FF2B5EF4-FFF2-40B4-BE49-F238E27FC236}">
                <a16:creationId xmlns:a16="http://schemas.microsoft.com/office/drawing/2014/main" id="{F3B872CF-EF03-A349-BAA3-5317C04B74CB}"/>
              </a:ext>
            </a:extLst>
          </p:cNvPr>
          <p:cNvCxnSpPr>
            <a:cxnSpLocks/>
            <a:endCxn id="55" idx="0"/>
          </p:cNvCxnSpPr>
          <p:nvPr/>
        </p:nvCxnSpPr>
        <p:spPr>
          <a:xfrm rot="10800000" flipV="1">
            <a:off x="7513022" y="3306513"/>
            <a:ext cx="670525" cy="305561"/>
          </a:xfrm>
          <a:prstGeom prst="bentConnector2">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63" name="Connector: Elbow 153">
            <a:extLst>
              <a:ext uri="{FF2B5EF4-FFF2-40B4-BE49-F238E27FC236}">
                <a16:creationId xmlns:a16="http://schemas.microsoft.com/office/drawing/2014/main" id="{C5797736-BEC2-B449-8733-888D22664C84}"/>
              </a:ext>
            </a:extLst>
          </p:cNvPr>
          <p:cNvCxnSpPr>
            <a:cxnSpLocks/>
            <a:endCxn id="56" idx="0"/>
          </p:cNvCxnSpPr>
          <p:nvPr/>
        </p:nvCxnSpPr>
        <p:spPr>
          <a:xfrm>
            <a:off x="8454486" y="3306512"/>
            <a:ext cx="719304" cy="258251"/>
          </a:xfrm>
          <a:prstGeom prst="bentConnector2">
            <a:avLst/>
          </a:prstGeom>
          <a:ln w="19050">
            <a:solidFill>
              <a:srgbClr val="5C2D9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6FE132CF-B0C0-2C4B-8A9A-593D2C75F108}"/>
              </a:ext>
            </a:extLst>
          </p:cNvPr>
          <p:cNvGrpSpPr/>
          <p:nvPr/>
        </p:nvGrpSpPr>
        <p:grpSpPr>
          <a:xfrm>
            <a:off x="5812374" y="2578587"/>
            <a:ext cx="628039" cy="711487"/>
            <a:chOff x="1402718" y="2370026"/>
            <a:chExt cx="735763" cy="833523"/>
          </a:xfrm>
        </p:grpSpPr>
        <p:grpSp>
          <p:nvGrpSpPr>
            <p:cNvPr id="65" name="Group 64">
              <a:extLst>
                <a:ext uri="{FF2B5EF4-FFF2-40B4-BE49-F238E27FC236}">
                  <a16:creationId xmlns:a16="http://schemas.microsoft.com/office/drawing/2014/main" id="{709390CC-352E-C643-880F-4037B392E164}"/>
                </a:ext>
              </a:extLst>
            </p:cNvPr>
            <p:cNvGrpSpPr/>
            <p:nvPr/>
          </p:nvGrpSpPr>
          <p:grpSpPr>
            <a:xfrm>
              <a:off x="1402718" y="2370026"/>
              <a:ext cx="561506" cy="561500"/>
              <a:chOff x="1576975" y="2642049"/>
              <a:chExt cx="561506" cy="561500"/>
            </a:xfrm>
          </p:grpSpPr>
          <p:sp>
            <p:nvSpPr>
              <p:cNvPr id="81" name="Rectangle 80">
                <a:extLst>
                  <a:ext uri="{FF2B5EF4-FFF2-40B4-BE49-F238E27FC236}">
                    <a16:creationId xmlns:a16="http://schemas.microsoft.com/office/drawing/2014/main" id="{E192F2AB-19C7-5448-A7D0-728B09A6C196}"/>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err="1">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pic>
            <p:nvPicPr>
              <p:cNvPr id="82" name="Picture 81">
                <a:extLst>
                  <a:ext uri="{FF2B5EF4-FFF2-40B4-BE49-F238E27FC236}">
                    <a16:creationId xmlns:a16="http://schemas.microsoft.com/office/drawing/2014/main" id="{8D5ACD4F-355C-8548-8814-4E0667A53D36}"/>
                  </a:ext>
                </a:extLst>
              </p:cNvPr>
              <p:cNvPicPr>
                <a:picLocks noChangeAspect="1"/>
              </p:cNvPicPr>
              <p:nvPr/>
            </p:nvPicPr>
            <p:blipFill>
              <a:blip r:embed="rId8"/>
              <a:stretch>
                <a:fillRect/>
              </a:stretch>
            </p:blipFill>
            <p:spPr>
              <a:xfrm>
                <a:off x="1576975" y="2642049"/>
                <a:ext cx="561506" cy="561500"/>
              </a:xfrm>
              <a:prstGeom prst="rect">
                <a:avLst/>
              </a:prstGeom>
            </p:spPr>
          </p:pic>
        </p:grpSp>
        <p:grpSp>
          <p:nvGrpSpPr>
            <p:cNvPr id="66" name="Group 65">
              <a:extLst>
                <a:ext uri="{FF2B5EF4-FFF2-40B4-BE49-F238E27FC236}">
                  <a16:creationId xmlns:a16="http://schemas.microsoft.com/office/drawing/2014/main" id="{423A49B7-5A42-BA4A-8F63-59E6F6697089}"/>
                </a:ext>
              </a:extLst>
            </p:cNvPr>
            <p:cNvGrpSpPr/>
            <p:nvPr/>
          </p:nvGrpSpPr>
          <p:grpSpPr>
            <a:xfrm>
              <a:off x="1489847" y="2506037"/>
              <a:ext cx="561506" cy="561500"/>
              <a:chOff x="1576975" y="2642049"/>
              <a:chExt cx="561506" cy="561500"/>
            </a:xfrm>
          </p:grpSpPr>
          <p:sp>
            <p:nvSpPr>
              <p:cNvPr id="79" name="Rectangle 78">
                <a:extLst>
                  <a:ext uri="{FF2B5EF4-FFF2-40B4-BE49-F238E27FC236}">
                    <a16:creationId xmlns:a16="http://schemas.microsoft.com/office/drawing/2014/main" id="{E1D88323-BBB9-1F48-A971-6C011F2C0D32}"/>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err="1">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pic>
            <p:nvPicPr>
              <p:cNvPr id="80" name="Picture 79">
                <a:extLst>
                  <a:ext uri="{FF2B5EF4-FFF2-40B4-BE49-F238E27FC236}">
                    <a16:creationId xmlns:a16="http://schemas.microsoft.com/office/drawing/2014/main" id="{7D2DC464-00AA-4C4C-A77F-6A40F4C81D13}"/>
                  </a:ext>
                </a:extLst>
              </p:cNvPr>
              <p:cNvPicPr>
                <a:picLocks noChangeAspect="1"/>
              </p:cNvPicPr>
              <p:nvPr/>
            </p:nvPicPr>
            <p:blipFill>
              <a:blip r:embed="rId8"/>
              <a:stretch>
                <a:fillRect/>
              </a:stretch>
            </p:blipFill>
            <p:spPr>
              <a:xfrm>
                <a:off x="1576975" y="2642049"/>
                <a:ext cx="561506" cy="561500"/>
              </a:xfrm>
              <a:prstGeom prst="rect">
                <a:avLst/>
              </a:prstGeom>
            </p:spPr>
          </p:pic>
        </p:grpSp>
        <p:grpSp>
          <p:nvGrpSpPr>
            <p:cNvPr id="67" name="Group 66">
              <a:extLst>
                <a:ext uri="{FF2B5EF4-FFF2-40B4-BE49-F238E27FC236}">
                  <a16:creationId xmlns:a16="http://schemas.microsoft.com/office/drawing/2014/main" id="{08EC9012-1BDA-BD43-ADB5-74D55C41F7A2}"/>
                </a:ext>
              </a:extLst>
            </p:cNvPr>
            <p:cNvGrpSpPr/>
            <p:nvPr/>
          </p:nvGrpSpPr>
          <p:grpSpPr>
            <a:xfrm>
              <a:off x="1576975" y="2642049"/>
              <a:ext cx="561506" cy="561500"/>
              <a:chOff x="1576975" y="2642049"/>
              <a:chExt cx="561506" cy="561500"/>
            </a:xfrm>
          </p:grpSpPr>
          <p:sp>
            <p:nvSpPr>
              <p:cNvPr id="68" name="Rectangle 67">
                <a:extLst>
                  <a:ext uri="{FF2B5EF4-FFF2-40B4-BE49-F238E27FC236}">
                    <a16:creationId xmlns:a16="http://schemas.microsoft.com/office/drawing/2014/main" id="{EAB4BDA2-4F22-8240-BE38-A9D29DFF7977}"/>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err="1">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pic>
            <p:nvPicPr>
              <p:cNvPr id="69" name="Picture 68">
                <a:extLst>
                  <a:ext uri="{FF2B5EF4-FFF2-40B4-BE49-F238E27FC236}">
                    <a16:creationId xmlns:a16="http://schemas.microsoft.com/office/drawing/2014/main" id="{E5DB09C5-4D2C-1C47-B3D8-F0AB575C6D06}"/>
                  </a:ext>
                </a:extLst>
              </p:cNvPr>
              <p:cNvPicPr>
                <a:picLocks noChangeAspect="1"/>
              </p:cNvPicPr>
              <p:nvPr/>
            </p:nvPicPr>
            <p:blipFill>
              <a:blip r:embed="rId8"/>
              <a:stretch>
                <a:fillRect/>
              </a:stretch>
            </p:blipFill>
            <p:spPr>
              <a:xfrm>
                <a:off x="1576975" y="2642049"/>
                <a:ext cx="561506" cy="561500"/>
              </a:xfrm>
              <a:prstGeom prst="rect">
                <a:avLst/>
              </a:prstGeom>
            </p:spPr>
          </p:pic>
        </p:grpSp>
      </p:grpSp>
      <p:sp>
        <p:nvSpPr>
          <p:cNvPr id="83" name="TextBox 82">
            <a:extLst>
              <a:ext uri="{FF2B5EF4-FFF2-40B4-BE49-F238E27FC236}">
                <a16:creationId xmlns:a16="http://schemas.microsoft.com/office/drawing/2014/main" id="{8557F8BD-AEFA-8940-A270-253A38D71374}"/>
              </a:ext>
            </a:extLst>
          </p:cNvPr>
          <p:cNvSpPr txBox="1"/>
          <p:nvPr/>
        </p:nvSpPr>
        <p:spPr>
          <a:xfrm>
            <a:off x="7898198" y="2644349"/>
            <a:ext cx="1000159" cy="215388"/>
          </a:xfrm>
          <a:prstGeom prst="rect">
            <a:avLst/>
          </a:prstGeom>
          <a:noFill/>
        </p:spPr>
        <p:txBody>
          <a:bodyPr wrap="square" lIns="0" tIns="0" rIns="0" bIns="0" rtlCol="0">
            <a:spAutoFit/>
          </a:bodyPr>
          <a:lstStyle/>
          <a:p>
            <a:pPr defTabSz="914126">
              <a:defRPr/>
            </a:pPr>
            <a:r>
              <a:rPr lang="en-US" sz="1400" dirty="0">
                <a:gradFill>
                  <a:gsLst>
                    <a:gs pos="2917">
                      <a:srgbClr val="1A1A1A"/>
                    </a:gs>
                    <a:gs pos="30000">
                      <a:srgbClr val="1A1A1A"/>
                    </a:gs>
                  </a:gsLst>
                  <a:lin ang="5400000" scaled="0"/>
                </a:gradFill>
                <a:latin typeface="Segoe UI"/>
              </a:rPr>
              <a:t>Virtual WAN</a:t>
            </a:r>
          </a:p>
        </p:txBody>
      </p:sp>
      <p:sp>
        <p:nvSpPr>
          <p:cNvPr id="84" name="Rectangle 83">
            <a:extLst>
              <a:ext uri="{FF2B5EF4-FFF2-40B4-BE49-F238E27FC236}">
                <a16:creationId xmlns:a16="http://schemas.microsoft.com/office/drawing/2014/main" id="{00509C14-49C0-E54F-B4EF-A2250CC30125}"/>
              </a:ext>
            </a:extLst>
          </p:cNvPr>
          <p:cNvSpPr/>
          <p:nvPr/>
        </p:nvSpPr>
        <p:spPr bwMode="auto">
          <a:xfrm>
            <a:off x="5592388" y="2438012"/>
            <a:ext cx="1068012" cy="943892"/>
          </a:xfrm>
          <a:prstGeom prst="rect">
            <a:avLst/>
          </a:prstGeom>
          <a:noFill/>
          <a:ln w="28575">
            <a:solidFill>
              <a:schemeClr val="bg1">
                <a:lumMod val="65000"/>
              </a:schemeClr>
            </a:solidFill>
            <a:prstDash val="sysDash"/>
          </a:ln>
        </p:spPr>
        <p:txBody>
          <a:bodyPr lIns="179238" tIns="143391" rIns="179238" bIns="143391" anchor="t" anchorCtr="0"/>
          <a:lstStyle/>
          <a:p>
            <a:pPr algn="ctr" defTabSz="931772">
              <a:defRPr/>
            </a:pPr>
            <a:endParaRPr lang="en-US" sz="1400" kern="0" err="1">
              <a:gradFill>
                <a:gsLst>
                  <a:gs pos="1250">
                    <a:srgbClr val="353535"/>
                  </a:gs>
                  <a:gs pos="100000">
                    <a:srgbClr val="353535"/>
                  </a:gs>
                </a:gsLst>
                <a:lin ang="5400000" scaled="0"/>
              </a:gradFill>
              <a:latin typeface="Segoe UI"/>
              <a:ea typeface="MS PGothic" pitchFamily="34" charset="-128"/>
            </a:endParaRPr>
          </a:p>
        </p:txBody>
      </p:sp>
      <p:pic>
        <p:nvPicPr>
          <p:cNvPr id="85" name="Picture 84">
            <a:extLst>
              <a:ext uri="{FF2B5EF4-FFF2-40B4-BE49-F238E27FC236}">
                <a16:creationId xmlns:a16="http://schemas.microsoft.com/office/drawing/2014/main" id="{E66B4343-F852-B640-BDAE-A8166E088954}"/>
              </a:ext>
            </a:extLst>
          </p:cNvPr>
          <p:cNvPicPr>
            <a:picLocks noChangeAspect="1"/>
          </p:cNvPicPr>
          <p:nvPr/>
        </p:nvPicPr>
        <p:blipFill>
          <a:blip r:embed="rId9"/>
          <a:stretch>
            <a:fillRect/>
          </a:stretch>
        </p:blipFill>
        <p:spPr>
          <a:xfrm>
            <a:off x="9034473" y="4309131"/>
            <a:ext cx="280945" cy="264054"/>
          </a:xfrm>
          <a:prstGeom prst="rect">
            <a:avLst/>
          </a:prstGeom>
          <a:ln>
            <a:noFill/>
            <a:prstDash val="sysDash"/>
          </a:ln>
        </p:spPr>
      </p:pic>
      <p:pic>
        <p:nvPicPr>
          <p:cNvPr id="86" name="Picture 85">
            <a:extLst>
              <a:ext uri="{FF2B5EF4-FFF2-40B4-BE49-F238E27FC236}">
                <a16:creationId xmlns:a16="http://schemas.microsoft.com/office/drawing/2014/main" id="{0F8623AB-7ADA-4245-A7C6-4A4C81456CDE}"/>
              </a:ext>
            </a:extLst>
          </p:cNvPr>
          <p:cNvPicPr>
            <a:picLocks noChangeAspect="1"/>
          </p:cNvPicPr>
          <p:nvPr/>
        </p:nvPicPr>
        <p:blipFill>
          <a:blip r:embed="rId9"/>
          <a:stretch>
            <a:fillRect/>
          </a:stretch>
        </p:blipFill>
        <p:spPr>
          <a:xfrm>
            <a:off x="7363838" y="4384156"/>
            <a:ext cx="280945" cy="264054"/>
          </a:xfrm>
          <a:prstGeom prst="rect">
            <a:avLst/>
          </a:prstGeom>
          <a:ln>
            <a:noFill/>
            <a:prstDash val="sysDash"/>
          </a:ln>
        </p:spPr>
      </p:pic>
      <p:sp>
        <p:nvSpPr>
          <p:cNvPr id="87" name="Oval 86">
            <a:extLst>
              <a:ext uri="{FF2B5EF4-FFF2-40B4-BE49-F238E27FC236}">
                <a16:creationId xmlns:a16="http://schemas.microsoft.com/office/drawing/2014/main" id="{9ADAB595-5DC3-894A-88B4-86429E84C0B4}"/>
              </a:ext>
            </a:extLst>
          </p:cNvPr>
          <p:cNvSpPr/>
          <p:nvPr/>
        </p:nvSpPr>
        <p:spPr bwMode="auto">
          <a:xfrm>
            <a:off x="5640123" y="3219038"/>
            <a:ext cx="344125" cy="351547"/>
          </a:xfrm>
          <a:prstGeom prst="ellipse">
            <a:avLst/>
          </a:prstGeom>
          <a:solidFill>
            <a:srgbClr val="F2F2F2"/>
          </a:solidFill>
          <a:ln w="28575">
            <a:solidFill>
              <a:schemeClr val="bg1">
                <a:lumMod val="65000"/>
              </a:schemeClr>
            </a:solidFill>
            <a:prstDash val="sysDash"/>
          </a:ln>
        </p:spPr>
        <p:txBody>
          <a:bodyPr lIns="179238" tIns="143391" rIns="179238" bIns="143391" anchor="t" anchorCtr="0"/>
          <a:lstStyle/>
          <a:p>
            <a:pPr algn="ctr" defTabSz="931772">
              <a:defRPr/>
            </a:pPr>
            <a:endParaRPr lang="en-US" sz="1400" kern="0" err="1">
              <a:gradFill>
                <a:gsLst>
                  <a:gs pos="1250">
                    <a:srgbClr val="353535"/>
                  </a:gs>
                  <a:gs pos="100000">
                    <a:srgbClr val="353535"/>
                  </a:gs>
                </a:gsLst>
                <a:lin ang="5400000" scaled="0"/>
              </a:gradFill>
              <a:latin typeface="Segoe UI"/>
              <a:ea typeface="MS PGothic" pitchFamily="34" charset="-128"/>
            </a:endParaRPr>
          </a:p>
        </p:txBody>
      </p:sp>
      <p:pic>
        <p:nvPicPr>
          <p:cNvPr id="88" name="Picture 87">
            <a:extLst>
              <a:ext uri="{FF2B5EF4-FFF2-40B4-BE49-F238E27FC236}">
                <a16:creationId xmlns:a16="http://schemas.microsoft.com/office/drawing/2014/main" id="{6FEA526B-C5C4-CB45-A2B0-EE87C332E0E3}"/>
              </a:ext>
            </a:extLst>
          </p:cNvPr>
          <p:cNvPicPr>
            <a:picLocks noChangeAspect="1"/>
          </p:cNvPicPr>
          <p:nvPr/>
        </p:nvPicPr>
        <p:blipFill>
          <a:blip r:embed="rId9"/>
          <a:stretch>
            <a:fillRect/>
          </a:stretch>
        </p:blipFill>
        <p:spPr>
          <a:xfrm>
            <a:off x="5673817" y="3255065"/>
            <a:ext cx="280945" cy="264054"/>
          </a:xfrm>
          <a:prstGeom prst="rect">
            <a:avLst/>
          </a:prstGeom>
          <a:ln>
            <a:noFill/>
            <a:prstDash val="sysDash"/>
          </a:ln>
        </p:spPr>
      </p:pic>
      <p:cxnSp>
        <p:nvCxnSpPr>
          <p:cNvPr id="89" name="Connector: Elbow 489">
            <a:extLst>
              <a:ext uri="{FF2B5EF4-FFF2-40B4-BE49-F238E27FC236}">
                <a16:creationId xmlns:a16="http://schemas.microsoft.com/office/drawing/2014/main" id="{4CA3CDF9-A89F-2D4A-94FC-9623A90B558F}"/>
              </a:ext>
            </a:extLst>
          </p:cNvPr>
          <p:cNvCxnSpPr>
            <a:cxnSpLocks/>
            <a:stCxn id="55" idx="0"/>
          </p:cNvCxnSpPr>
          <p:nvPr/>
        </p:nvCxnSpPr>
        <p:spPr>
          <a:xfrm rot="16200000" flipV="1">
            <a:off x="6737541" y="2836595"/>
            <a:ext cx="703773" cy="847188"/>
          </a:xfrm>
          <a:prstGeom prst="bentConnector2">
            <a:avLst/>
          </a:prstGeom>
          <a:ln w="1905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DEA4B0-7E93-9F4F-A379-33D1DEC39E5E}"/>
              </a:ext>
            </a:extLst>
          </p:cNvPr>
          <p:cNvSpPr txBox="1"/>
          <p:nvPr/>
        </p:nvSpPr>
        <p:spPr>
          <a:xfrm>
            <a:off x="7118876" y="4074632"/>
            <a:ext cx="778232" cy="615265"/>
          </a:xfrm>
          <a:prstGeom prst="rect">
            <a:avLst/>
          </a:prstGeom>
          <a:noFill/>
        </p:spPr>
        <p:txBody>
          <a:bodyPr wrap="square" lIns="0" tIns="0" rIns="0" bIns="0" rtlCol="0">
            <a:spAutoFit/>
          </a:bodyPr>
          <a:lstStyle/>
          <a:p>
            <a:pPr defTabSz="914126">
              <a:defRPr/>
            </a:pPr>
            <a:r>
              <a:rPr lang="en-US" sz="1000" kern="0" dirty="0">
                <a:solidFill>
                  <a:prstClr val="black"/>
                </a:solidFill>
                <a:latin typeface="Segoe UI"/>
                <a:ea typeface="MS PGothic" pitchFamily="34" charset="-128"/>
              </a:rPr>
              <a:t>Region 1 - Hub</a:t>
            </a:r>
          </a:p>
          <a:p>
            <a:pPr defTabSz="914126">
              <a:defRPr/>
            </a:pPr>
            <a:r>
              <a:rPr lang="en-US" sz="1999" dirty="0">
                <a:gradFill>
                  <a:gsLst>
                    <a:gs pos="2917">
                      <a:srgbClr val="1A1A1A"/>
                    </a:gs>
                    <a:gs pos="30000">
                      <a:srgbClr val="1A1A1A"/>
                    </a:gs>
                  </a:gsLst>
                  <a:lin ang="5400000" scaled="0"/>
                </a:gradFill>
                <a:latin typeface="Segoe UI"/>
              </a:rPr>
              <a:t> </a:t>
            </a:r>
          </a:p>
        </p:txBody>
      </p:sp>
      <p:sp>
        <p:nvSpPr>
          <p:cNvPr id="91" name="TextBox 90">
            <a:extLst>
              <a:ext uri="{FF2B5EF4-FFF2-40B4-BE49-F238E27FC236}">
                <a16:creationId xmlns:a16="http://schemas.microsoft.com/office/drawing/2014/main" id="{4808F2EB-485E-A248-B186-97B1ECE5D2DD}"/>
              </a:ext>
            </a:extLst>
          </p:cNvPr>
          <p:cNvSpPr txBox="1"/>
          <p:nvPr/>
        </p:nvSpPr>
        <p:spPr>
          <a:xfrm>
            <a:off x="8797975" y="4023550"/>
            <a:ext cx="778232" cy="615265"/>
          </a:xfrm>
          <a:prstGeom prst="rect">
            <a:avLst/>
          </a:prstGeom>
          <a:noFill/>
        </p:spPr>
        <p:txBody>
          <a:bodyPr wrap="square" lIns="0" tIns="0" rIns="0" bIns="0" rtlCol="0">
            <a:spAutoFit/>
          </a:bodyPr>
          <a:lstStyle/>
          <a:p>
            <a:pPr defTabSz="914126">
              <a:defRPr/>
            </a:pPr>
            <a:r>
              <a:rPr lang="en-US" sz="1000" kern="0" dirty="0">
                <a:solidFill>
                  <a:prstClr val="black"/>
                </a:solidFill>
                <a:latin typeface="Segoe UI"/>
                <a:ea typeface="MS PGothic" pitchFamily="34" charset="-128"/>
              </a:rPr>
              <a:t>Region 2- Hub</a:t>
            </a:r>
          </a:p>
          <a:p>
            <a:pPr defTabSz="914126">
              <a:defRPr/>
            </a:pPr>
            <a:r>
              <a:rPr lang="en-US" sz="1999" dirty="0">
                <a:gradFill>
                  <a:gsLst>
                    <a:gs pos="2917">
                      <a:srgbClr val="1A1A1A"/>
                    </a:gs>
                    <a:gs pos="30000">
                      <a:srgbClr val="1A1A1A"/>
                    </a:gs>
                  </a:gsLst>
                  <a:lin ang="5400000" scaled="0"/>
                </a:gradFill>
                <a:latin typeface="Segoe UI"/>
              </a:rPr>
              <a:t> </a:t>
            </a:r>
          </a:p>
        </p:txBody>
      </p:sp>
    </p:spTree>
    <p:extLst>
      <p:ext uri="{BB962C8B-B14F-4D97-AF65-F5344CB8AC3E}">
        <p14:creationId xmlns:p14="http://schemas.microsoft.com/office/powerpoint/2010/main" val="4816659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stretch>
            <a:fillRect/>
          </a:stretch>
        </p:blipFill>
        <p:spPr>
          <a:xfrm>
            <a:off x="1" y="1491806"/>
            <a:ext cx="6765218" cy="5630447"/>
          </a:xfrm>
          <a:prstGeom prst="rect">
            <a:avLst/>
          </a:prstGeom>
        </p:spPr>
      </p:pic>
      <p:pic>
        <p:nvPicPr>
          <p:cNvPr id="24" name="Picture 23"/>
          <p:cNvPicPr>
            <a:picLocks noChangeAspect="1"/>
          </p:cNvPicPr>
          <p:nvPr/>
        </p:nvPicPr>
        <p:blipFill>
          <a:blip r:embed="rId4"/>
          <a:stretch>
            <a:fillRect/>
          </a:stretch>
        </p:blipFill>
        <p:spPr>
          <a:xfrm>
            <a:off x="-149671" y="3958336"/>
            <a:ext cx="2290311" cy="3158218"/>
          </a:xfrm>
          <a:prstGeom prst="rect">
            <a:avLst/>
          </a:prstGeom>
        </p:spPr>
      </p:pic>
      <p:pic>
        <p:nvPicPr>
          <p:cNvPr id="23" name="Picture 22"/>
          <p:cNvPicPr>
            <a:picLocks noChangeAspect="1"/>
          </p:cNvPicPr>
          <p:nvPr/>
        </p:nvPicPr>
        <p:blipFill>
          <a:blip r:embed="rId5"/>
          <a:stretch>
            <a:fillRect/>
          </a:stretch>
        </p:blipFill>
        <p:spPr>
          <a:xfrm>
            <a:off x="1293621" y="2722684"/>
            <a:ext cx="2018059" cy="4404712"/>
          </a:xfrm>
          <a:prstGeom prst="rect">
            <a:avLst/>
          </a:prstGeom>
        </p:spPr>
      </p:pic>
      <p:pic>
        <p:nvPicPr>
          <p:cNvPr id="25" name="Picture 24"/>
          <p:cNvPicPr>
            <a:picLocks noChangeAspect="1"/>
          </p:cNvPicPr>
          <p:nvPr/>
        </p:nvPicPr>
        <p:blipFill>
          <a:blip r:embed="rId6"/>
          <a:stretch>
            <a:fillRect/>
          </a:stretch>
        </p:blipFill>
        <p:spPr>
          <a:xfrm>
            <a:off x="33242" y="3328663"/>
            <a:ext cx="1751887" cy="3841293"/>
          </a:xfrm>
          <a:prstGeom prst="rect">
            <a:avLst/>
          </a:prstGeom>
        </p:spPr>
      </p:pic>
      <p:sp>
        <p:nvSpPr>
          <p:cNvPr id="3" name="Rectangle 2"/>
          <p:cNvSpPr/>
          <p:nvPr/>
        </p:nvSpPr>
        <p:spPr bwMode="auto">
          <a:xfrm>
            <a:off x="0" y="0"/>
            <a:ext cx="12188825" cy="7315200"/>
          </a:xfrm>
          <a:prstGeom prst="rect">
            <a:avLst/>
          </a:prstGeom>
          <a:solidFill>
            <a:srgbClr val="000000">
              <a:alpha val="3215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Bent Arrow 16"/>
          <p:cNvSpPr/>
          <p:nvPr/>
        </p:nvSpPr>
        <p:spPr bwMode="auto">
          <a:xfrm rot="16200000" flipV="1">
            <a:off x="6597062" y="2458560"/>
            <a:ext cx="4439886" cy="3737750"/>
          </a:xfrm>
          <a:prstGeom prst="bentArrow">
            <a:avLst>
              <a:gd name="adj1" fmla="val 12627"/>
              <a:gd name="adj2" fmla="val 17456"/>
              <a:gd name="adj3" fmla="val 28020"/>
              <a:gd name="adj4" fmla="val 22492"/>
            </a:avLst>
          </a:prstGeom>
          <a:solidFill>
            <a:srgbClr val="BDD4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p:cNvGrpSpPr/>
          <p:nvPr/>
        </p:nvGrpSpPr>
        <p:grpSpPr>
          <a:xfrm>
            <a:off x="614030" y="2062355"/>
            <a:ext cx="6399047" cy="5144062"/>
            <a:chOff x="4547574" y="736462"/>
            <a:chExt cx="6868692" cy="5521600"/>
          </a:xfrm>
        </p:grpSpPr>
        <p:pic>
          <p:nvPicPr>
            <p:cNvPr id="31" name="Picture 30"/>
            <p:cNvPicPr>
              <a:picLocks noChangeAspect="1"/>
            </p:cNvPicPr>
            <p:nvPr/>
          </p:nvPicPr>
          <p:blipFill>
            <a:blip r:embed="rId7"/>
            <a:stretch>
              <a:fillRect/>
            </a:stretch>
          </p:blipFill>
          <p:spPr>
            <a:xfrm>
              <a:off x="4547574" y="736462"/>
              <a:ext cx="3341325" cy="5521600"/>
            </a:xfrm>
            <a:prstGeom prst="rect">
              <a:avLst/>
            </a:prstGeom>
          </p:spPr>
        </p:pic>
        <p:pic>
          <p:nvPicPr>
            <p:cNvPr id="32" name="Picture 31"/>
            <p:cNvPicPr>
              <a:picLocks noChangeAspect="1"/>
            </p:cNvPicPr>
            <p:nvPr/>
          </p:nvPicPr>
          <p:blipFill>
            <a:blip r:embed="rId8"/>
            <a:stretch>
              <a:fillRect/>
            </a:stretch>
          </p:blipFill>
          <p:spPr>
            <a:xfrm>
              <a:off x="6090330" y="3788463"/>
              <a:ext cx="5325936" cy="2452800"/>
            </a:xfrm>
            <a:prstGeom prst="rect">
              <a:avLst/>
            </a:prstGeom>
          </p:spPr>
        </p:pic>
      </p:grpSp>
      <p:sp>
        <p:nvSpPr>
          <p:cNvPr id="16" name="Title 1"/>
          <p:cNvSpPr txBox="1">
            <a:spLocks/>
          </p:cNvSpPr>
          <p:nvPr/>
        </p:nvSpPr>
        <p:spPr>
          <a:xfrm>
            <a:off x="1393698" y="478893"/>
            <a:ext cx="6625673" cy="135704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How it works </a:t>
            </a:r>
          </a:p>
          <a:p>
            <a:r>
              <a:rPr lang="en-US" sz="3200" dirty="0">
                <a:solidFill>
                  <a:schemeClr val="bg1"/>
                </a:solidFill>
              </a:rPr>
              <a:t>The last mile for enterprise</a:t>
            </a:r>
          </a:p>
        </p:txBody>
      </p:sp>
      <p:sp>
        <p:nvSpPr>
          <p:cNvPr id="20" name="Content Placeholder 2"/>
          <p:cNvSpPr txBox="1">
            <a:spLocks/>
          </p:cNvSpPr>
          <p:nvPr/>
        </p:nvSpPr>
        <p:spPr>
          <a:xfrm>
            <a:off x="2645786" y="4483402"/>
            <a:ext cx="4315137" cy="837076"/>
          </a:xfrm>
          <a:prstGeom prst="rect">
            <a:avLst/>
          </a:prstGeom>
        </p:spPr>
        <p:txBody>
          <a:bodyPr vert="horz" lIns="91403" tIns="45701" rIns="91403" bIns="4570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038">
              <a:buNone/>
              <a:defRPr/>
            </a:pPr>
            <a:endParaRPr lang="en-US" sz="3528" dirty="0">
              <a:gradFill>
                <a:gsLst>
                  <a:gs pos="0">
                    <a:srgbClr val="7FBA00">
                      <a:lumMod val="5000"/>
                      <a:lumOff val="95000"/>
                    </a:srgbClr>
                  </a:gs>
                  <a:gs pos="100000">
                    <a:srgbClr val="FFFFFF"/>
                  </a:gs>
                </a:gsLst>
                <a:lin ang="5400000" scaled="1"/>
              </a:gradFill>
              <a:latin typeface="Segoe UI Light"/>
            </a:endParaRPr>
          </a:p>
        </p:txBody>
      </p:sp>
      <p:sp>
        <p:nvSpPr>
          <p:cNvPr id="27" name="Content Placeholder 2"/>
          <p:cNvSpPr txBox="1">
            <a:spLocks/>
          </p:cNvSpPr>
          <p:nvPr/>
        </p:nvSpPr>
        <p:spPr>
          <a:xfrm>
            <a:off x="2218184" y="3500456"/>
            <a:ext cx="4772301" cy="837076"/>
          </a:xfrm>
          <a:prstGeom prst="rect">
            <a:avLst/>
          </a:prstGeom>
        </p:spPr>
        <p:txBody>
          <a:bodyPr vert="horz" lIns="91403" tIns="45701" rIns="91403" bIns="4570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038">
              <a:buNone/>
              <a:defRPr/>
            </a:pPr>
            <a:endParaRPr lang="en-US" sz="3528" dirty="0">
              <a:gradFill>
                <a:gsLst>
                  <a:gs pos="0">
                    <a:srgbClr val="7FBA00">
                      <a:lumMod val="5000"/>
                      <a:lumOff val="95000"/>
                    </a:srgbClr>
                  </a:gs>
                  <a:gs pos="100000">
                    <a:srgbClr val="FFFFFF"/>
                  </a:gs>
                </a:gsLst>
                <a:lin ang="5400000" scaled="1"/>
              </a:gradFill>
              <a:latin typeface="Segoe UI Light"/>
            </a:endParaRPr>
          </a:p>
        </p:txBody>
      </p:sp>
      <p:pic>
        <p:nvPicPr>
          <p:cNvPr id="28" name="Picture 27"/>
          <p:cNvPicPr>
            <a:picLocks noChangeAspect="1"/>
          </p:cNvPicPr>
          <p:nvPr/>
        </p:nvPicPr>
        <p:blipFill>
          <a:blip r:embed="rId9"/>
          <a:stretch>
            <a:fillRect/>
          </a:stretch>
        </p:blipFill>
        <p:spPr>
          <a:xfrm>
            <a:off x="8313687" y="240067"/>
            <a:ext cx="3256972" cy="1867428"/>
          </a:xfrm>
          <a:prstGeom prst="rect">
            <a:avLst/>
          </a:prstGeom>
        </p:spPr>
      </p:pic>
      <p:sp>
        <p:nvSpPr>
          <p:cNvPr id="33" name="Title 1"/>
          <p:cNvSpPr txBox="1">
            <a:spLocks/>
          </p:cNvSpPr>
          <p:nvPr/>
        </p:nvSpPr>
        <p:spPr>
          <a:xfrm>
            <a:off x="9238661" y="1122878"/>
            <a:ext cx="1447218" cy="685525"/>
          </a:xfrm>
          <a:prstGeom prst="rect">
            <a:avLst/>
          </a:prstGeom>
          <a:noFill/>
        </p:spPr>
        <p:txBody>
          <a:bodyPr vert="horz" lIns="143349" tIns="89593" rIns="143349" bIns="89593"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sz="3999" dirty="0">
                <a:solidFill>
                  <a:srgbClr val="3F5765"/>
                </a:solidFill>
              </a:rPr>
              <a:t>Azure</a:t>
            </a:r>
          </a:p>
        </p:txBody>
      </p:sp>
    </p:spTree>
    <p:extLst>
      <p:ext uri="{BB962C8B-B14F-4D97-AF65-F5344CB8AC3E}">
        <p14:creationId xmlns:p14="http://schemas.microsoft.com/office/powerpoint/2010/main" val="101673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2000"/>
                                        <p:tgtEl>
                                          <p:spTgt spid="22"/>
                                        </p:tgtEl>
                                      </p:cBhvr>
                                    </p:animEffect>
                                    <p:anim calcmode="lin" valueType="num">
                                      <p:cBhvr>
                                        <p:cTn id="23" dur="2000" fill="hold"/>
                                        <p:tgtEl>
                                          <p:spTgt spid="22"/>
                                        </p:tgtEl>
                                        <p:attrNameLst>
                                          <p:attrName>ppt_x</p:attrName>
                                        </p:attrNameLst>
                                      </p:cBhvr>
                                      <p:tavLst>
                                        <p:tav tm="0">
                                          <p:val>
                                            <p:strVal val="#ppt_x"/>
                                          </p:val>
                                        </p:tav>
                                        <p:tav tm="100000">
                                          <p:val>
                                            <p:strVal val="#ppt_x"/>
                                          </p:val>
                                        </p:tav>
                                      </p:tavLst>
                                    </p:anim>
                                    <p:anim calcmode="lin" valueType="num">
                                      <p:cBhvr>
                                        <p:cTn id="24" dur="2000" fill="hold"/>
                                        <p:tgtEl>
                                          <p:spTgt spid="22"/>
                                        </p:tgtEl>
                                        <p:attrNameLst>
                                          <p:attrName>ppt_y</p:attrName>
                                        </p:attrNameLst>
                                      </p:cBhvr>
                                      <p:tavLst>
                                        <p:tav tm="0">
                                          <p:val>
                                            <p:strVal val="#ppt_y+.1"/>
                                          </p:val>
                                        </p:tav>
                                        <p:tav tm="100000">
                                          <p:val>
                                            <p:strVal val="#ppt_y"/>
                                          </p:val>
                                        </p:tav>
                                      </p:tavLst>
                                    </p:anim>
                                  </p:childTnLst>
                                </p:cTn>
                              </p:par>
                              <p:par>
                                <p:cTn id="25" presetID="22" presetClass="entr" presetSubtype="4" fill="hold" grpId="0" nodeType="withEffect">
                                  <p:stCondLst>
                                    <p:cond delay="100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8" name="World map" descr="world-map.png">
            <a:extLst>
              <a:ext uri="{FF2B5EF4-FFF2-40B4-BE49-F238E27FC236}">
                <a16:creationId xmlns:a16="http://schemas.microsoft.com/office/drawing/2014/main" id="{F2184B6C-A28B-458B-BB57-D5820BE9716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22"/>
          <a:stretch/>
        </p:blipFill>
        <p:spPr>
          <a:xfrm>
            <a:off x="0" y="561022"/>
            <a:ext cx="11960922" cy="6792570"/>
          </a:xfrm>
          <a:prstGeom prst="rect">
            <a:avLst/>
          </a:prstGeom>
        </p:spPr>
      </p:pic>
      <p:grpSp>
        <p:nvGrpSpPr>
          <p:cNvPr id="1299" name="Group 1298">
            <a:extLst>
              <a:ext uri="{FF2B5EF4-FFF2-40B4-BE49-F238E27FC236}">
                <a16:creationId xmlns:a16="http://schemas.microsoft.com/office/drawing/2014/main" id="{EE1209F6-E098-4F47-9A45-F14BEC855CFB}"/>
              </a:ext>
            </a:extLst>
          </p:cNvPr>
          <p:cNvGrpSpPr/>
          <p:nvPr/>
        </p:nvGrpSpPr>
        <p:grpSpPr>
          <a:xfrm>
            <a:off x="-11117" y="2414316"/>
            <a:ext cx="12199941" cy="3860073"/>
            <a:chOff x="-11120" y="1865352"/>
            <a:chExt cx="12203119" cy="3861078"/>
          </a:xfrm>
        </p:grpSpPr>
        <p:sp>
          <p:nvSpPr>
            <p:cNvPr id="1300" name="Freeform 5">
              <a:extLst>
                <a:ext uri="{FF2B5EF4-FFF2-40B4-BE49-F238E27FC236}">
                  <a16:creationId xmlns:a16="http://schemas.microsoft.com/office/drawing/2014/main" id="{46E96811-93FE-4362-8D36-8F3F60A8C726}"/>
                </a:ext>
              </a:extLst>
            </p:cNvPr>
            <p:cNvSpPr>
              <a:spLocks/>
            </p:cNvSpPr>
            <p:nvPr/>
          </p:nvSpPr>
          <p:spPr bwMode="auto">
            <a:xfrm>
              <a:off x="-11120" y="2452259"/>
              <a:ext cx="2949107" cy="1185957"/>
            </a:xfrm>
            <a:custGeom>
              <a:avLst/>
              <a:gdLst>
                <a:gd name="T0" fmla="*/ 98 w 1494"/>
                <a:gd name="T1" fmla="*/ 16 h 586"/>
                <a:gd name="T2" fmla="*/ 384 w 1494"/>
                <a:gd name="T3" fmla="*/ 0 h 586"/>
                <a:gd name="T4" fmla="*/ 624 w 1494"/>
                <a:gd name="T5" fmla="*/ 32 h 586"/>
                <a:gd name="T6" fmla="*/ 786 w 1494"/>
                <a:gd name="T7" fmla="*/ 92 h 586"/>
                <a:gd name="T8" fmla="*/ 854 w 1494"/>
                <a:gd name="T9" fmla="*/ 126 h 586"/>
                <a:gd name="T10" fmla="*/ 852 w 1494"/>
                <a:gd name="T11" fmla="*/ 96 h 586"/>
                <a:gd name="T12" fmla="*/ 872 w 1494"/>
                <a:gd name="T13" fmla="*/ 86 h 586"/>
                <a:gd name="T14" fmla="*/ 930 w 1494"/>
                <a:gd name="T15" fmla="*/ 116 h 586"/>
                <a:gd name="T16" fmla="*/ 962 w 1494"/>
                <a:gd name="T17" fmla="*/ 158 h 586"/>
                <a:gd name="T18" fmla="*/ 986 w 1494"/>
                <a:gd name="T19" fmla="*/ 164 h 586"/>
                <a:gd name="T20" fmla="*/ 1008 w 1494"/>
                <a:gd name="T21" fmla="*/ 174 h 586"/>
                <a:gd name="T22" fmla="*/ 1018 w 1494"/>
                <a:gd name="T23" fmla="*/ 184 h 586"/>
                <a:gd name="T24" fmla="*/ 1026 w 1494"/>
                <a:gd name="T25" fmla="*/ 202 h 586"/>
                <a:gd name="T26" fmla="*/ 1006 w 1494"/>
                <a:gd name="T27" fmla="*/ 266 h 586"/>
                <a:gd name="T28" fmla="*/ 942 w 1494"/>
                <a:gd name="T29" fmla="*/ 338 h 586"/>
                <a:gd name="T30" fmla="*/ 950 w 1494"/>
                <a:gd name="T31" fmla="*/ 364 h 586"/>
                <a:gd name="T32" fmla="*/ 1024 w 1494"/>
                <a:gd name="T33" fmla="*/ 370 h 586"/>
                <a:gd name="T34" fmla="*/ 1104 w 1494"/>
                <a:gd name="T35" fmla="*/ 394 h 586"/>
                <a:gd name="T36" fmla="*/ 1180 w 1494"/>
                <a:gd name="T37" fmla="*/ 426 h 586"/>
                <a:gd name="T38" fmla="*/ 1236 w 1494"/>
                <a:gd name="T39" fmla="*/ 436 h 586"/>
                <a:gd name="T40" fmla="*/ 1200 w 1494"/>
                <a:gd name="T41" fmla="*/ 484 h 586"/>
                <a:gd name="T42" fmla="*/ 1208 w 1494"/>
                <a:gd name="T43" fmla="*/ 576 h 586"/>
                <a:gd name="T44" fmla="*/ 1234 w 1494"/>
                <a:gd name="T45" fmla="*/ 488 h 586"/>
                <a:gd name="T46" fmla="*/ 1284 w 1494"/>
                <a:gd name="T47" fmla="*/ 428 h 586"/>
                <a:gd name="T48" fmla="*/ 1258 w 1494"/>
                <a:gd name="T49" fmla="*/ 416 h 586"/>
                <a:gd name="T50" fmla="*/ 1262 w 1494"/>
                <a:gd name="T51" fmla="*/ 382 h 586"/>
                <a:gd name="T52" fmla="*/ 1242 w 1494"/>
                <a:gd name="T53" fmla="*/ 352 h 586"/>
                <a:gd name="T54" fmla="*/ 1194 w 1494"/>
                <a:gd name="T55" fmla="*/ 332 h 586"/>
                <a:gd name="T56" fmla="*/ 1182 w 1494"/>
                <a:gd name="T57" fmla="*/ 314 h 586"/>
                <a:gd name="T58" fmla="*/ 1174 w 1494"/>
                <a:gd name="T59" fmla="*/ 280 h 586"/>
                <a:gd name="T60" fmla="*/ 1138 w 1494"/>
                <a:gd name="T61" fmla="*/ 244 h 586"/>
                <a:gd name="T62" fmla="*/ 1150 w 1494"/>
                <a:gd name="T63" fmla="*/ 224 h 586"/>
                <a:gd name="T64" fmla="*/ 1184 w 1494"/>
                <a:gd name="T65" fmla="*/ 232 h 586"/>
                <a:gd name="T66" fmla="*/ 1220 w 1494"/>
                <a:gd name="T67" fmla="*/ 224 h 586"/>
                <a:gd name="T68" fmla="*/ 1240 w 1494"/>
                <a:gd name="T69" fmla="*/ 216 h 586"/>
                <a:gd name="T70" fmla="*/ 1264 w 1494"/>
                <a:gd name="T71" fmla="*/ 216 h 586"/>
                <a:gd name="T72" fmla="*/ 1296 w 1494"/>
                <a:gd name="T73" fmla="*/ 196 h 586"/>
                <a:gd name="T74" fmla="*/ 1296 w 1494"/>
                <a:gd name="T75" fmla="*/ 250 h 586"/>
                <a:gd name="T76" fmla="*/ 1272 w 1494"/>
                <a:gd name="T77" fmla="*/ 304 h 586"/>
                <a:gd name="T78" fmla="*/ 1258 w 1494"/>
                <a:gd name="T79" fmla="*/ 336 h 586"/>
                <a:gd name="T80" fmla="*/ 1262 w 1494"/>
                <a:gd name="T81" fmla="*/ 370 h 586"/>
                <a:gd name="T82" fmla="*/ 1284 w 1494"/>
                <a:gd name="T83" fmla="*/ 372 h 586"/>
                <a:gd name="T84" fmla="*/ 1300 w 1494"/>
                <a:gd name="T85" fmla="*/ 362 h 586"/>
                <a:gd name="T86" fmla="*/ 1324 w 1494"/>
                <a:gd name="T87" fmla="*/ 340 h 586"/>
                <a:gd name="T88" fmla="*/ 1348 w 1494"/>
                <a:gd name="T89" fmla="*/ 324 h 586"/>
                <a:gd name="T90" fmla="*/ 1376 w 1494"/>
                <a:gd name="T91" fmla="*/ 328 h 586"/>
                <a:gd name="T92" fmla="*/ 1394 w 1494"/>
                <a:gd name="T93" fmla="*/ 328 h 586"/>
                <a:gd name="T94" fmla="*/ 1466 w 1494"/>
                <a:gd name="T95" fmla="*/ 308 h 586"/>
                <a:gd name="T96" fmla="*/ 1466 w 1494"/>
                <a:gd name="T97" fmla="*/ 288 h 586"/>
                <a:gd name="T98" fmla="*/ 1472 w 1494"/>
                <a:gd name="T99" fmla="*/ 272 h 586"/>
                <a:gd name="T100" fmla="*/ 1482 w 1494"/>
                <a:gd name="T101" fmla="*/ 238 h 586"/>
                <a:gd name="T102" fmla="*/ 1464 w 1494"/>
                <a:gd name="T103" fmla="*/ 216 h 586"/>
                <a:gd name="T104" fmla="*/ 1432 w 1494"/>
                <a:gd name="T105" fmla="*/ 188 h 586"/>
                <a:gd name="T106" fmla="*/ 1380 w 1494"/>
                <a:gd name="T107" fmla="*/ 148 h 586"/>
                <a:gd name="T108" fmla="*/ 1360 w 1494"/>
                <a:gd name="T109" fmla="*/ 140 h 586"/>
                <a:gd name="T110" fmla="*/ 1348 w 1494"/>
                <a:gd name="T111" fmla="*/ 126 h 586"/>
                <a:gd name="T112" fmla="*/ 1316 w 1494"/>
                <a:gd name="T113" fmla="*/ 126 h 586"/>
                <a:gd name="T114" fmla="*/ 1320 w 1494"/>
                <a:gd name="T115" fmla="*/ 13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4" h="586">
                  <a:moveTo>
                    <a:pt x="0" y="28"/>
                  </a:moveTo>
                  <a:lnTo>
                    <a:pt x="0" y="28"/>
                  </a:lnTo>
                  <a:lnTo>
                    <a:pt x="10" y="26"/>
                  </a:lnTo>
                  <a:lnTo>
                    <a:pt x="30" y="24"/>
                  </a:lnTo>
                  <a:lnTo>
                    <a:pt x="98" y="16"/>
                  </a:lnTo>
                  <a:lnTo>
                    <a:pt x="144" y="10"/>
                  </a:lnTo>
                  <a:lnTo>
                    <a:pt x="196" y="6"/>
                  </a:lnTo>
                  <a:lnTo>
                    <a:pt x="256" y="2"/>
                  </a:lnTo>
                  <a:lnTo>
                    <a:pt x="318" y="0"/>
                  </a:lnTo>
                  <a:lnTo>
                    <a:pt x="384" y="0"/>
                  </a:lnTo>
                  <a:lnTo>
                    <a:pt x="452" y="4"/>
                  </a:lnTo>
                  <a:lnTo>
                    <a:pt x="522" y="12"/>
                  </a:lnTo>
                  <a:lnTo>
                    <a:pt x="556" y="18"/>
                  </a:lnTo>
                  <a:lnTo>
                    <a:pt x="590" y="24"/>
                  </a:lnTo>
                  <a:lnTo>
                    <a:pt x="624" y="32"/>
                  </a:lnTo>
                  <a:lnTo>
                    <a:pt x="658" y="40"/>
                  </a:lnTo>
                  <a:lnTo>
                    <a:pt x="692" y="52"/>
                  </a:lnTo>
                  <a:lnTo>
                    <a:pt x="724" y="64"/>
                  </a:lnTo>
                  <a:lnTo>
                    <a:pt x="756" y="76"/>
                  </a:lnTo>
                  <a:lnTo>
                    <a:pt x="786" y="92"/>
                  </a:lnTo>
                  <a:lnTo>
                    <a:pt x="816" y="110"/>
                  </a:lnTo>
                  <a:lnTo>
                    <a:pt x="846" y="128"/>
                  </a:lnTo>
                  <a:lnTo>
                    <a:pt x="846" y="128"/>
                  </a:lnTo>
                  <a:lnTo>
                    <a:pt x="848" y="128"/>
                  </a:lnTo>
                  <a:lnTo>
                    <a:pt x="854" y="126"/>
                  </a:lnTo>
                  <a:lnTo>
                    <a:pt x="862" y="120"/>
                  </a:lnTo>
                  <a:lnTo>
                    <a:pt x="862" y="120"/>
                  </a:lnTo>
                  <a:lnTo>
                    <a:pt x="858" y="114"/>
                  </a:lnTo>
                  <a:lnTo>
                    <a:pt x="854" y="102"/>
                  </a:lnTo>
                  <a:lnTo>
                    <a:pt x="852" y="96"/>
                  </a:lnTo>
                  <a:lnTo>
                    <a:pt x="852" y="90"/>
                  </a:lnTo>
                  <a:lnTo>
                    <a:pt x="854" y="86"/>
                  </a:lnTo>
                  <a:lnTo>
                    <a:pt x="858" y="84"/>
                  </a:lnTo>
                  <a:lnTo>
                    <a:pt x="858" y="84"/>
                  </a:lnTo>
                  <a:lnTo>
                    <a:pt x="872" y="86"/>
                  </a:lnTo>
                  <a:lnTo>
                    <a:pt x="886" y="90"/>
                  </a:lnTo>
                  <a:lnTo>
                    <a:pt x="904" y="98"/>
                  </a:lnTo>
                  <a:lnTo>
                    <a:pt x="904" y="98"/>
                  </a:lnTo>
                  <a:lnTo>
                    <a:pt x="918" y="108"/>
                  </a:lnTo>
                  <a:lnTo>
                    <a:pt x="930" y="116"/>
                  </a:lnTo>
                  <a:lnTo>
                    <a:pt x="936" y="124"/>
                  </a:lnTo>
                  <a:lnTo>
                    <a:pt x="936" y="124"/>
                  </a:lnTo>
                  <a:lnTo>
                    <a:pt x="948" y="142"/>
                  </a:lnTo>
                  <a:lnTo>
                    <a:pt x="962" y="158"/>
                  </a:lnTo>
                  <a:lnTo>
                    <a:pt x="962" y="158"/>
                  </a:lnTo>
                  <a:lnTo>
                    <a:pt x="970" y="164"/>
                  </a:lnTo>
                  <a:lnTo>
                    <a:pt x="974" y="168"/>
                  </a:lnTo>
                  <a:lnTo>
                    <a:pt x="978" y="168"/>
                  </a:lnTo>
                  <a:lnTo>
                    <a:pt x="978" y="168"/>
                  </a:lnTo>
                  <a:lnTo>
                    <a:pt x="986" y="164"/>
                  </a:lnTo>
                  <a:lnTo>
                    <a:pt x="992" y="164"/>
                  </a:lnTo>
                  <a:lnTo>
                    <a:pt x="992" y="164"/>
                  </a:lnTo>
                  <a:lnTo>
                    <a:pt x="998" y="164"/>
                  </a:lnTo>
                  <a:lnTo>
                    <a:pt x="1004" y="166"/>
                  </a:lnTo>
                  <a:lnTo>
                    <a:pt x="1008" y="174"/>
                  </a:lnTo>
                  <a:lnTo>
                    <a:pt x="1008" y="174"/>
                  </a:lnTo>
                  <a:lnTo>
                    <a:pt x="1012" y="186"/>
                  </a:lnTo>
                  <a:lnTo>
                    <a:pt x="1012" y="186"/>
                  </a:lnTo>
                  <a:lnTo>
                    <a:pt x="1014" y="184"/>
                  </a:lnTo>
                  <a:lnTo>
                    <a:pt x="1018" y="184"/>
                  </a:lnTo>
                  <a:lnTo>
                    <a:pt x="1022" y="186"/>
                  </a:lnTo>
                  <a:lnTo>
                    <a:pt x="1022" y="186"/>
                  </a:lnTo>
                  <a:lnTo>
                    <a:pt x="1024" y="188"/>
                  </a:lnTo>
                  <a:lnTo>
                    <a:pt x="1026" y="192"/>
                  </a:lnTo>
                  <a:lnTo>
                    <a:pt x="1026" y="202"/>
                  </a:lnTo>
                  <a:lnTo>
                    <a:pt x="1028" y="216"/>
                  </a:lnTo>
                  <a:lnTo>
                    <a:pt x="1028" y="216"/>
                  </a:lnTo>
                  <a:lnTo>
                    <a:pt x="1022" y="230"/>
                  </a:lnTo>
                  <a:lnTo>
                    <a:pt x="1016" y="246"/>
                  </a:lnTo>
                  <a:lnTo>
                    <a:pt x="1006" y="266"/>
                  </a:lnTo>
                  <a:lnTo>
                    <a:pt x="992" y="288"/>
                  </a:lnTo>
                  <a:lnTo>
                    <a:pt x="976" y="308"/>
                  </a:lnTo>
                  <a:lnTo>
                    <a:pt x="966" y="320"/>
                  </a:lnTo>
                  <a:lnTo>
                    <a:pt x="954" y="330"/>
                  </a:lnTo>
                  <a:lnTo>
                    <a:pt x="942" y="338"/>
                  </a:lnTo>
                  <a:lnTo>
                    <a:pt x="930" y="346"/>
                  </a:lnTo>
                  <a:lnTo>
                    <a:pt x="930" y="346"/>
                  </a:lnTo>
                  <a:lnTo>
                    <a:pt x="934" y="352"/>
                  </a:lnTo>
                  <a:lnTo>
                    <a:pt x="940" y="358"/>
                  </a:lnTo>
                  <a:lnTo>
                    <a:pt x="950" y="364"/>
                  </a:lnTo>
                  <a:lnTo>
                    <a:pt x="964" y="370"/>
                  </a:lnTo>
                  <a:lnTo>
                    <a:pt x="980" y="374"/>
                  </a:lnTo>
                  <a:lnTo>
                    <a:pt x="1000" y="374"/>
                  </a:lnTo>
                  <a:lnTo>
                    <a:pt x="1024" y="370"/>
                  </a:lnTo>
                  <a:lnTo>
                    <a:pt x="1024" y="370"/>
                  </a:lnTo>
                  <a:lnTo>
                    <a:pt x="1046" y="384"/>
                  </a:lnTo>
                  <a:lnTo>
                    <a:pt x="1062" y="392"/>
                  </a:lnTo>
                  <a:lnTo>
                    <a:pt x="1070" y="394"/>
                  </a:lnTo>
                  <a:lnTo>
                    <a:pt x="1080" y="394"/>
                  </a:lnTo>
                  <a:lnTo>
                    <a:pt x="1104" y="394"/>
                  </a:lnTo>
                  <a:lnTo>
                    <a:pt x="1104" y="394"/>
                  </a:lnTo>
                  <a:lnTo>
                    <a:pt x="1114" y="398"/>
                  </a:lnTo>
                  <a:lnTo>
                    <a:pt x="1138" y="410"/>
                  </a:lnTo>
                  <a:lnTo>
                    <a:pt x="1166" y="422"/>
                  </a:lnTo>
                  <a:lnTo>
                    <a:pt x="1180" y="426"/>
                  </a:lnTo>
                  <a:lnTo>
                    <a:pt x="1194" y="430"/>
                  </a:lnTo>
                  <a:lnTo>
                    <a:pt x="1194" y="430"/>
                  </a:lnTo>
                  <a:lnTo>
                    <a:pt x="1242" y="432"/>
                  </a:lnTo>
                  <a:lnTo>
                    <a:pt x="1242" y="432"/>
                  </a:lnTo>
                  <a:lnTo>
                    <a:pt x="1236" y="436"/>
                  </a:lnTo>
                  <a:lnTo>
                    <a:pt x="1222" y="450"/>
                  </a:lnTo>
                  <a:lnTo>
                    <a:pt x="1214" y="458"/>
                  </a:lnTo>
                  <a:lnTo>
                    <a:pt x="1206" y="466"/>
                  </a:lnTo>
                  <a:lnTo>
                    <a:pt x="1202" y="476"/>
                  </a:lnTo>
                  <a:lnTo>
                    <a:pt x="1200" y="484"/>
                  </a:lnTo>
                  <a:lnTo>
                    <a:pt x="1200" y="484"/>
                  </a:lnTo>
                  <a:lnTo>
                    <a:pt x="1200" y="506"/>
                  </a:lnTo>
                  <a:lnTo>
                    <a:pt x="1202" y="534"/>
                  </a:lnTo>
                  <a:lnTo>
                    <a:pt x="1204" y="564"/>
                  </a:lnTo>
                  <a:lnTo>
                    <a:pt x="1208" y="576"/>
                  </a:lnTo>
                  <a:lnTo>
                    <a:pt x="1212" y="586"/>
                  </a:lnTo>
                  <a:lnTo>
                    <a:pt x="1212" y="586"/>
                  </a:lnTo>
                  <a:lnTo>
                    <a:pt x="1220" y="540"/>
                  </a:lnTo>
                  <a:lnTo>
                    <a:pt x="1230" y="504"/>
                  </a:lnTo>
                  <a:lnTo>
                    <a:pt x="1234" y="488"/>
                  </a:lnTo>
                  <a:lnTo>
                    <a:pt x="1240" y="480"/>
                  </a:lnTo>
                  <a:lnTo>
                    <a:pt x="1240" y="480"/>
                  </a:lnTo>
                  <a:lnTo>
                    <a:pt x="1250" y="464"/>
                  </a:lnTo>
                  <a:lnTo>
                    <a:pt x="1266" y="446"/>
                  </a:lnTo>
                  <a:lnTo>
                    <a:pt x="1284" y="428"/>
                  </a:lnTo>
                  <a:lnTo>
                    <a:pt x="1242" y="426"/>
                  </a:lnTo>
                  <a:lnTo>
                    <a:pt x="1242" y="426"/>
                  </a:lnTo>
                  <a:lnTo>
                    <a:pt x="1250" y="422"/>
                  </a:lnTo>
                  <a:lnTo>
                    <a:pt x="1254" y="420"/>
                  </a:lnTo>
                  <a:lnTo>
                    <a:pt x="1258" y="416"/>
                  </a:lnTo>
                  <a:lnTo>
                    <a:pt x="1258" y="416"/>
                  </a:lnTo>
                  <a:lnTo>
                    <a:pt x="1258" y="396"/>
                  </a:lnTo>
                  <a:lnTo>
                    <a:pt x="1260" y="386"/>
                  </a:lnTo>
                  <a:lnTo>
                    <a:pt x="1260" y="382"/>
                  </a:lnTo>
                  <a:lnTo>
                    <a:pt x="1262" y="382"/>
                  </a:lnTo>
                  <a:lnTo>
                    <a:pt x="1262" y="382"/>
                  </a:lnTo>
                  <a:lnTo>
                    <a:pt x="1262" y="380"/>
                  </a:lnTo>
                  <a:lnTo>
                    <a:pt x="1262" y="376"/>
                  </a:lnTo>
                  <a:lnTo>
                    <a:pt x="1254" y="366"/>
                  </a:lnTo>
                  <a:lnTo>
                    <a:pt x="1242" y="352"/>
                  </a:lnTo>
                  <a:lnTo>
                    <a:pt x="1242" y="352"/>
                  </a:lnTo>
                  <a:lnTo>
                    <a:pt x="1234" y="346"/>
                  </a:lnTo>
                  <a:lnTo>
                    <a:pt x="1226" y="342"/>
                  </a:lnTo>
                  <a:lnTo>
                    <a:pt x="1210" y="336"/>
                  </a:lnTo>
                  <a:lnTo>
                    <a:pt x="1194" y="332"/>
                  </a:lnTo>
                  <a:lnTo>
                    <a:pt x="1188" y="328"/>
                  </a:lnTo>
                  <a:lnTo>
                    <a:pt x="1186" y="324"/>
                  </a:lnTo>
                  <a:lnTo>
                    <a:pt x="1186" y="324"/>
                  </a:lnTo>
                  <a:lnTo>
                    <a:pt x="1184" y="320"/>
                  </a:lnTo>
                  <a:lnTo>
                    <a:pt x="1182" y="314"/>
                  </a:lnTo>
                  <a:lnTo>
                    <a:pt x="1180" y="300"/>
                  </a:lnTo>
                  <a:lnTo>
                    <a:pt x="1178" y="286"/>
                  </a:lnTo>
                  <a:lnTo>
                    <a:pt x="1176" y="282"/>
                  </a:lnTo>
                  <a:lnTo>
                    <a:pt x="1174" y="280"/>
                  </a:lnTo>
                  <a:lnTo>
                    <a:pt x="1174" y="280"/>
                  </a:lnTo>
                  <a:lnTo>
                    <a:pt x="1156" y="272"/>
                  </a:lnTo>
                  <a:lnTo>
                    <a:pt x="1146" y="266"/>
                  </a:lnTo>
                  <a:lnTo>
                    <a:pt x="1140" y="260"/>
                  </a:lnTo>
                  <a:lnTo>
                    <a:pt x="1140" y="260"/>
                  </a:lnTo>
                  <a:lnTo>
                    <a:pt x="1138" y="244"/>
                  </a:lnTo>
                  <a:lnTo>
                    <a:pt x="1138" y="234"/>
                  </a:lnTo>
                  <a:lnTo>
                    <a:pt x="1138" y="234"/>
                  </a:lnTo>
                  <a:lnTo>
                    <a:pt x="1140" y="232"/>
                  </a:lnTo>
                  <a:lnTo>
                    <a:pt x="1144" y="228"/>
                  </a:lnTo>
                  <a:lnTo>
                    <a:pt x="1150" y="224"/>
                  </a:lnTo>
                  <a:lnTo>
                    <a:pt x="1156" y="222"/>
                  </a:lnTo>
                  <a:lnTo>
                    <a:pt x="1160" y="224"/>
                  </a:lnTo>
                  <a:lnTo>
                    <a:pt x="1160" y="224"/>
                  </a:lnTo>
                  <a:lnTo>
                    <a:pt x="1184" y="232"/>
                  </a:lnTo>
                  <a:lnTo>
                    <a:pt x="1184" y="232"/>
                  </a:lnTo>
                  <a:lnTo>
                    <a:pt x="1190" y="228"/>
                  </a:lnTo>
                  <a:lnTo>
                    <a:pt x="1196" y="224"/>
                  </a:lnTo>
                  <a:lnTo>
                    <a:pt x="1202" y="224"/>
                  </a:lnTo>
                  <a:lnTo>
                    <a:pt x="1202" y="224"/>
                  </a:lnTo>
                  <a:lnTo>
                    <a:pt x="1220" y="224"/>
                  </a:lnTo>
                  <a:lnTo>
                    <a:pt x="1220" y="224"/>
                  </a:lnTo>
                  <a:lnTo>
                    <a:pt x="1226" y="222"/>
                  </a:lnTo>
                  <a:lnTo>
                    <a:pt x="1230" y="220"/>
                  </a:lnTo>
                  <a:lnTo>
                    <a:pt x="1236" y="216"/>
                  </a:lnTo>
                  <a:lnTo>
                    <a:pt x="1240" y="216"/>
                  </a:lnTo>
                  <a:lnTo>
                    <a:pt x="1240" y="216"/>
                  </a:lnTo>
                  <a:lnTo>
                    <a:pt x="1250" y="216"/>
                  </a:lnTo>
                  <a:lnTo>
                    <a:pt x="1260" y="216"/>
                  </a:lnTo>
                  <a:lnTo>
                    <a:pt x="1260" y="216"/>
                  </a:lnTo>
                  <a:lnTo>
                    <a:pt x="1264" y="216"/>
                  </a:lnTo>
                  <a:lnTo>
                    <a:pt x="1268" y="212"/>
                  </a:lnTo>
                  <a:lnTo>
                    <a:pt x="1278" y="204"/>
                  </a:lnTo>
                  <a:lnTo>
                    <a:pt x="1288" y="198"/>
                  </a:lnTo>
                  <a:lnTo>
                    <a:pt x="1292" y="196"/>
                  </a:lnTo>
                  <a:lnTo>
                    <a:pt x="1296" y="196"/>
                  </a:lnTo>
                  <a:lnTo>
                    <a:pt x="1296" y="196"/>
                  </a:lnTo>
                  <a:lnTo>
                    <a:pt x="1308" y="198"/>
                  </a:lnTo>
                  <a:lnTo>
                    <a:pt x="1314" y="198"/>
                  </a:lnTo>
                  <a:lnTo>
                    <a:pt x="1314" y="198"/>
                  </a:lnTo>
                  <a:lnTo>
                    <a:pt x="1296" y="250"/>
                  </a:lnTo>
                  <a:lnTo>
                    <a:pt x="1282" y="288"/>
                  </a:lnTo>
                  <a:lnTo>
                    <a:pt x="1276" y="300"/>
                  </a:lnTo>
                  <a:lnTo>
                    <a:pt x="1274" y="302"/>
                  </a:lnTo>
                  <a:lnTo>
                    <a:pt x="1272" y="304"/>
                  </a:lnTo>
                  <a:lnTo>
                    <a:pt x="1272" y="304"/>
                  </a:lnTo>
                  <a:lnTo>
                    <a:pt x="1268" y="304"/>
                  </a:lnTo>
                  <a:lnTo>
                    <a:pt x="1266" y="308"/>
                  </a:lnTo>
                  <a:lnTo>
                    <a:pt x="1262" y="318"/>
                  </a:lnTo>
                  <a:lnTo>
                    <a:pt x="1260" y="328"/>
                  </a:lnTo>
                  <a:lnTo>
                    <a:pt x="1258" y="336"/>
                  </a:lnTo>
                  <a:lnTo>
                    <a:pt x="1258" y="336"/>
                  </a:lnTo>
                  <a:lnTo>
                    <a:pt x="1258" y="350"/>
                  </a:lnTo>
                  <a:lnTo>
                    <a:pt x="1258" y="360"/>
                  </a:lnTo>
                  <a:lnTo>
                    <a:pt x="1262" y="370"/>
                  </a:lnTo>
                  <a:lnTo>
                    <a:pt x="1262" y="370"/>
                  </a:lnTo>
                  <a:lnTo>
                    <a:pt x="1264" y="372"/>
                  </a:lnTo>
                  <a:lnTo>
                    <a:pt x="1268" y="372"/>
                  </a:lnTo>
                  <a:lnTo>
                    <a:pt x="1276" y="374"/>
                  </a:lnTo>
                  <a:lnTo>
                    <a:pt x="1284" y="372"/>
                  </a:lnTo>
                  <a:lnTo>
                    <a:pt x="1284" y="372"/>
                  </a:lnTo>
                  <a:lnTo>
                    <a:pt x="1288" y="368"/>
                  </a:lnTo>
                  <a:lnTo>
                    <a:pt x="1290" y="364"/>
                  </a:lnTo>
                  <a:lnTo>
                    <a:pt x="1296" y="362"/>
                  </a:lnTo>
                  <a:lnTo>
                    <a:pt x="1296" y="362"/>
                  </a:lnTo>
                  <a:lnTo>
                    <a:pt x="1300" y="362"/>
                  </a:lnTo>
                  <a:lnTo>
                    <a:pt x="1302" y="358"/>
                  </a:lnTo>
                  <a:lnTo>
                    <a:pt x="1310" y="350"/>
                  </a:lnTo>
                  <a:lnTo>
                    <a:pt x="1318" y="342"/>
                  </a:lnTo>
                  <a:lnTo>
                    <a:pt x="1320" y="340"/>
                  </a:lnTo>
                  <a:lnTo>
                    <a:pt x="1324" y="340"/>
                  </a:lnTo>
                  <a:lnTo>
                    <a:pt x="1324" y="340"/>
                  </a:lnTo>
                  <a:lnTo>
                    <a:pt x="1330" y="336"/>
                  </a:lnTo>
                  <a:lnTo>
                    <a:pt x="1336" y="332"/>
                  </a:lnTo>
                  <a:lnTo>
                    <a:pt x="1344" y="326"/>
                  </a:lnTo>
                  <a:lnTo>
                    <a:pt x="1348" y="324"/>
                  </a:lnTo>
                  <a:lnTo>
                    <a:pt x="1354" y="324"/>
                  </a:lnTo>
                  <a:lnTo>
                    <a:pt x="1354" y="324"/>
                  </a:lnTo>
                  <a:lnTo>
                    <a:pt x="1362" y="324"/>
                  </a:lnTo>
                  <a:lnTo>
                    <a:pt x="1370" y="326"/>
                  </a:lnTo>
                  <a:lnTo>
                    <a:pt x="1376" y="328"/>
                  </a:lnTo>
                  <a:lnTo>
                    <a:pt x="1380" y="330"/>
                  </a:lnTo>
                  <a:lnTo>
                    <a:pt x="1380" y="330"/>
                  </a:lnTo>
                  <a:lnTo>
                    <a:pt x="1388" y="328"/>
                  </a:lnTo>
                  <a:lnTo>
                    <a:pt x="1394" y="328"/>
                  </a:lnTo>
                  <a:lnTo>
                    <a:pt x="1394" y="328"/>
                  </a:lnTo>
                  <a:lnTo>
                    <a:pt x="1456" y="322"/>
                  </a:lnTo>
                  <a:lnTo>
                    <a:pt x="1456" y="322"/>
                  </a:lnTo>
                  <a:lnTo>
                    <a:pt x="1460" y="322"/>
                  </a:lnTo>
                  <a:lnTo>
                    <a:pt x="1462" y="318"/>
                  </a:lnTo>
                  <a:lnTo>
                    <a:pt x="1466" y="308"/>
                  </a:lnTo>
                  <a:lnTo>
                    <a:pt x="1470" y="298"/>
                  </a:lnTo>
                  <a:lnTo>
                    <a:pt x="1470" y="290"/>
                  </a:lnTo>
                  <a:lnTo>
                    <a:pt x="1470" y="290"/>
                  </a:lnTo>
                  <a:lnTo>
                    <a:pt x="1468" y="288"/>
                  </a:lnTo>
                  <a:lnTo>
                    <a:pt x="1466" y="288"/>
                  </a:lnTo>
                  <a:lnTo>
                    <a:pt x="1464" y="284"/>
                  </a:lnTo>
                  <a:lnTo>
                    <a:pt x="1464" y="278"/>
                  </a:lnTo>
                  <a:lnTo>
                    <a:pt x="1464" y="278"/>
                  </a:lnTo>
                  <a:lnTo>
                    <a:pt x="1466" y="274"/>
                  </a:lnTo>
                  <a:lnTo>
                    <a:pt x="1472" y="272"/>
                  </a:lnTo>
                  <a:lnTo>
                    <a:pt x="1480" y="270"/>
                  </a:lnTo>
                  <a:lnTo>
                    <a:pt x="1494" y="244"/>
                  </a:lnTo>
                  <a:lnTo>
                    <a:pt x="1494" y="244"/>
                  </a:lnTo>
                  <a:lnTo>
                    <a:pt x="1488" y="244"/>
                  </a:lnTo>
                  <a:lnTo>
                    <a:pt x="1482" y="238"/>
                  </a:lnTo>
                  <a:lnTo>
                    <a:pt x="1474" y="232"/>
                  </a:lnTo>
                  <a:lnTo>
                    <a:pt x="1470" y="224"/>
                  </a:lnTo>
                  <a:lnTo>
                    <a:pt x="1470" y="224"/>
                  </a:lnTo>
                  <a:lnTo>
                    <a:pt x="1468" y="220"/>
                  </a:lnTo>
                  <a:lnTo>
                    <a:pt x="1464" y="216"/>
                  </a:lnTo>
                  <a:lnTo>
                    <a:pt x="1460" y="214"/>
                  </a:lnTo>
                  <a:lnTo>
                    <a:pt x="1458" y="210"/>
                  </a:lnTo>
                  <a:lnTo>
                    <a:pt x="1458" y="210"/>
                  </a:lnTo>
                  <a:lnTo>
                    <a:pt x="1450" y="202"/>
                  </a:lnTo>
                  <a:lnTo>
                    <a:pt x="1432" y="188"/>
                  </a:lnTo>
                  <a:lnTo>
                    <a:pt x="1406" y="168"/>
                  </a:lnTo>
                  <a:lnTo>
                    <a:pt x="1386" y="158"/>
                  </a:lnTo>
                  <a:lnTo>
                    <a:pt x="1386" y="158"/>
                  </a:lnTo>
                  <a:lnTo>
                    <a:pt x="1384" y="152"/>
                  </a:lnTo>
                  <a:lnTo>
                    <a:pt x="1380" y="148"/>
                  </a:lnTo>
                  <a:lnTo>
                    <a:pt x="1376" y="146"/>
                  </a:lnTo>
                  <a:lnTo>
                    <a:pt x="1376" y="146"/>
                  </a:lnTo>
                  <a:lnTo>
                    <a:pt x="1368" y="146"/>
                  </a:lnTo>
                  <a:lnTo>
                    <a:pt x="1364" y="144"/>
                  </a:lnTo>
                  <a:lnTo>
                    <a:pt x="1360" y="140"/>
                  </a:lnTo>
                  <a:lnTo>
                    <a:pt x="1360" y="140"/>
                  </a:lnTo>
                  <a:lnTo>
                    <a:pt x="1352" y="130"/>
                  </a:lnTo>
                  <a:lnTo>
                    <a:pt x="1350" y="128"/>
                  </a:lnTo>
                  <a:lnTo>
                    <a:pt x="1348" y="126"/>
                  </a:lnTo>
                  <a:lnTo>
                    <a:pt x="1348" y="126"/>
                  </a:lnTo>
                  <a:lnTo>
                    <a:pt x="1334" y="122"/>
                  </a:lnTo>
                  <a:lnTo>
                    <a:pt x="1324" y="122"/>
                  </a:lnTo>
                  <a:lnTo>
                    <a:pt x="1320" y="124"/>
                  </a:lnTo>
                  <a:lnTo>
                    <a:pt x="1316" y="126"/>
                  </a:lnTo>
                  <a:lnTo>
                    <a:pt x="1316" y="126"/>
                  </a:lnTo>
                  <a:lnTo>
                    <a:pt x="1316" y="130"/>
                  </a:lnTo>
                  <a:lnTo>
                    <a:pt x="1318" y="132"/>
                  </a:lnTo>
                  <a:lnTo>
                    <a:pt x="1320" y="132"/>
                  </a:lnTo>
                  <a:lnTo>
                    <a:pt x="1320" y="136"/>
                  </a:lnTo>
                  <a:lnTo>
                    <a:pt x="1320" y="136"/>
                  </a:lnTo>
                  <a:lnTo>
                    <a:pt x="1318" y="146"/>
                  </a:lnTo>
                  <a:lnTo>
                    <a:pt x="1316" y="158"/>
                  </a:lnTo>
                  <a:lnTo>
                    <a:pt x="1316" y="158"/>
                  </a:lnTo>
                  <a:lnTo>
                    <a:pt x="1318" y="194"/>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01" name="Freeform 6">
              <a:extLst>
                <a:ext uri="{FF2B5EF4-FFF2-40B4-BE49-F238E27FC236}">
                  <a16:creationId xmlns:a16="http://schemas.microsoft.com/office/drawing/2014/main" id="{4BB0DA49-E2E2-43E4-B299-693E5E3FD7FB}"/>
                </a:ext>
              </a:extLst>
            </p:cNvPr>
            <p:cNvSpPr>
              <a:spLocks/>
            </p:cNvSpPr>
            <p:nvPr/>
          </p:nvSpPr>
          <p:spPr bwMode="auto">
            <a:xfrm>
              <a:off x="-11120" y="2557498"/>
              <a:ext cx="1713404" cy="190239"/>
            </a:xfrm>
            <a:custGeom>
              <a:avLst/>
              <a:gdLst>
                <a:gd name="T0" fmla="*/ 0 w 868"/>
                <a:gd name="T1" fmla="*/ 28 h 94"/>
                <a:gd name="T2" fmla="*/ 0 w 868"/>
                <a:gd name="T3" fmla="*/ 28 h 94"/>
                <a:gd name="T4" fmla="*/ 118 w 868"/>
                <a:gd name="T5" fmla="*/ 12 h 94"/>
                <a:gd name="T6" fmla="*/ 210 w 868"/>
                <a:gd name="T7" fmla="*/ 2 h 94"/>
                <a:gd name="T8" fmla="*/ 250 w 868"/>
                <a:gd name="T9" fmla="*/ 0 h 94"/>
                <a:gd name="T10" fmla="*/ 280 w 868"/>
                <a:gd name="T11" fmla="*/ 0 h 94"/>
                <a:gd name="T12" fmla="*/ 280 w 868"/>
                <a:gd name="T13" fmla="*/ 0 h 94"/>
                <a:gd name="T14" fmla="*/ 342 w 868"/>
                <a:gd name="T15" fmla="*/ 2 h 94"/>
                <a:gd name="T16" fmla="*/ 398 w 868"/>
                <a:gd name="T17" fmla="*/ 6 h 94"/>
                <a:gd name="T18" fmla="*/ 448 w 868"/>
                <a:gd name="T19" fmla="*/ 12 h 94"/>
                <a:gd name="T20" fmla="*/ 494 w 868"/>
                <a:gd name="T21" fmla="*/ 18 h 94"/>
                <a:gd name="T22" fmla="*/ 532 w 868"/>
                <a:gd name="T23" fmla="*/ 26 h 94"/>
                <a:gd name="T24" fmla="*/ 566 w 868"/>
                <a:gd name="T25" fmla="*/ 34 h 94"/>
                <a:gd name="T26" fmla="*/ 594 w 868"/>
                <a:gd name="T27" fmla="*/ 42 h 94"/>
                <a:gd name="T28" fmla="*/ 620 w 868"/>
                <a:gd name="T29" fmla="*/ 50 h 94"/>
                <a:gd name="T30" fmla="*/ 640 w 868"/>
                <a:gd name="T31" fmla="*/ 58 h 94"/>
                <a:gd name="T32" fmla="*/ 656 w 868"/>
                <a:gd name="T33" fmla="*/ 66 h 94"/>
                <a:gd name="T34" fmla="*/ 680 w 868"/>
                <a:gd name="T35" fmla="*/ 80 h 94"/>
                <a:gd name="T36" fmla="*/ 692 w 868"/>
                <a:gd name="T37" fmla="*/ 90 h 94"/>
                <a:gd name="T38" fmla="*/ 696 w 868"/>
                <a:gd name="T39" fmla="*/ 94 h 94"/>
                <a:gd name="T40" fmla="*/ 718 w 868"/>
                <a:gd name="T41" fmla="*/ 88 h 94"/>
                <a:gd name="T42" fmla="*/ 718 w 868"/>
                <a:gd name="T43" fmla="*/ 88 h 94"/>
                <a:gd name="T44" fmla="*/ 764 w 868"/>
                <a:gd name="T45" fmla="*/ 56 h 94"/>
                <a:gd name="T46" fmla="*/ 798 w 868"/>
                <a:gd name="T47" fmla="*/ 34 h 94"/>
                <a:gd name="T48" fmla="*/ 812 w 868"/>
                <a:gd name="T49" fmla="*/ 28 h 94"/>
                <a:gd name="T50" fmla="*/ 822 w 868"/>
                <a:gd name="T51" fmla="*/ 24 h 94"/>
                <a:gd name="T52" fmla="*/ 822 w 868"/>
                <a:gd name="T53" fmla="*/ 24 h 94"/>
                <a:gd name="T54" fmla="*/ 868 w 868"/>
                <a:gd name="T55"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8" h="94">
                  <a:moveTo>
                    <a:pt x="0" y="28"/>
                  </a:moveTo>
                  <a:lnTo>
                    <a:pt x="0" y="28"/>
                  </a:lnTo>
                  <a:lnTo>
                    <a:pt x="118" y="12"/>
                  </a:lnTo>
                  <a:lnTo>
                    <a:pt x="210" y="2"/>
                  </a:lnTo>
                  <a:lnTo>
                    <a:pt x="250" y="0"/>
                  </a:lnTo>
                  <a:lnTo>
                    <a:pt x="280" y="0"/>
                  </a:lnTo>
                  <a:lnTo>
                    <a:pt x="280" y="0"/>
                  </a:lnTo>
                  <a:lnTo>
                    <a:pt x="342" y="2"/>
                  </a:lnTo>
                  <a:lnTo>
                    <a:pt x="398" y="6"/>
                  </a:lnTo>
                  <a:lnTo>
                    <a:pt x="448" y="12"/>
                  </a:lnTo>
                  <a:lnTo>
                    <a:pt x="494" y="18"/>
                  </a:lnTo>
                  <a:lnTo>
                    <a:pt x="532" y="26"/>
                  </a:lnTo>
                  <a:lnTo>
                    <a:pt x="566" y="34"/>
                  </a:lnTo>
                  <a:lnTo>
                    <a:pt x="594" y="42"/>
                  </a:lnTo>
                  <a:lnTo>
                    <a:pt x="620" y="50"/>
                  </a:lnTo>
                  <a:lnTo>
                    <a:pt x="640" y="58"/>
                  </a:lnTo>
                  <a:lnTo>
                    <a:pt x="656" y="66"/>
                  </a:lnTo>
                  <a:lnTo>
                    <a:pt x="680" y="80"/>
                  </a:lnTo>
                  <a:lnTo>
                    <a:pt x="692" y="90"/>
                  </a:lnTo>
                  <a:lnTo>
                    <a:pt x="696" y="94"/>
                  </a:lnTo>
                  <a:lnTo>
                    <a:pt x="718" y="88"/>
                  </a:lnTo>
                  <a:lnTo>
                    <a:pt x="718" y="88"/>
                  </a:lnTo>
                  <a:lnTo>
                    <a:pt x="764" y="56"/>
                  </a:lnTo>
                  <a:lnTo>
                    <a:pt x="798" y="34"/>
                  </a:lnTo>
                  <a:lnTo>
                    <a:pt x="812" y="28"/>
                  </a:lnTo>
                  <a:lnTo>
                    <a:pt x="822" y="24"/>
                  </a:lnTo>
                  <a:lnTo>
                    <a:pt x="822" y="24"/>
                  </a:lnTo>
                  <a:lnTo>
                    <a:pt x="868" y="32"/>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02" name="Freeform 7">
              <a:extLst>
                <a:ext uri="{FF2B5EF4-FFF2-40B4-BE49-F238E27FC236}">
                  <a16:creationId xmlns:a16="http://schemas.microsoft.com/office/drawing/2014/main" id="{B22E4C4A-F536-4662-B122-DF58F031A2FB}"/>
                </a:ext>
              </a:extLst>
            </p:cNvPr>
            <p:cNvSpPr>
              <a:spLocks/>
            </p:cNvSpPr>
            <p:nvPr/>
          </p:nvSpPr>
          <p:spPr bwMode="auto">
            <a:xfrm>
              <a:off x="-11120" y="2707260"/>
              <a:ext cx="1733143" cy="340001"/>
            </a:xfrm>
            <a:custGeom>
              <a:avLst/>
              <a:gdLst>
                <a:gd name="T0" fmla="*/ 0 w 878"/>
                <a:gd name="T1" fmla="*/ 38 h 168"/>
                <a:gd name="T2" fmla="*/ 0 w 878"/>
                <a:gd name="T3" fmla="*/ 38 h 168"/>
                <a:gd name="T4" fmla="*/ 32 w 878"/>
                <a:gd name="T5" fmla="*/ 32 h 168"/>
                <a:gd name="T6" fmla="*/ 114 w 878"/>
                <a:gd name="T7" fmla="*/ 22 h 168"/>
                <a:gd name="T8" fmla="*/ 164 w 878"/>
                <a:gd name="T9" fmla="*/ 18 h 168"/>
                <a:gd name="T10" fmla="*/ 218 w 878"/>
                <a:gd name="T11" fmla="*/ 14 h 168"/>
                <a:gd name="T12" fmla="*/ 270 w 878"/>
                <a:gd name="T13" fmla="*/ 14 h 168"/>
                <a:gd name="T14" fmla="*/ 318 w 878"/>
                <a:gd name="T15" fmla="*/ 18 h 168"/>
                <a:gd name="T16" fmla="*/ 318 w 878"/>
                <a:gd name="T17" fmla="*/ 18 h 168"/>
                <a:gd name="T18" fmla="*/ 414 w 878"/>
                <a:gd name="T19" fmla="*/ 32 h 168"/>
                <a:gd name="T20" fmla="*/ 512 w 878"/>
                <a:gd name="T21" fmla="*/ 48 h 168"/>
                <a:gd name="T22" fmla="*/ 588 w 878"/>
                <a:gd name="T23" fmla="*/ 64 h 168"/>
                <a:gd name="T24" fmla="*/ 612 w 878"/>
                <a:gd name="T25" fmla="*/ 70 h 168"/>
                <a:gd name="T26" fmla="*/ 626 w 878"/>
                <a:gd name="T27" fmla="*/ 76 h 168"/>
                <a:gd name="T28" fmla="*/ 626 w 878"/>
                <a:gd name="T29" fmla="*/ 76 h 168"/>
                <a:gd name="T30" fmla="*/ 650 w 878"/>
                <a:gd name="T31" fmla="*/ 92 h 168"/>
                <a:gd name="T32" fmla="*/ 686 w 878"/>
                <a:gd name="T33" fmla="*/ 116 h 168"/>
                <a:gd name="T34" fmla="*/ 728 w 878"/>
                <a:gd name="T35" fmla="*/ 138 h 168"/>
                <a:gd name="T36" fmla="*/ 768 w 878"/>
                <a:gd name="T37" fmla="*/ 160 h 168"/>
                <a:gd name="T38" fmla="*/ 768 w 878"/>
                <a:gd name="T39" fmla="*/ 160 h 168"/>
                <a:gd name="T40" fmla="*/ 778 w 878"/>
                <a:gd name="T41" fmla="*/ 162 h 168"/>
                <a:gd name="T42" fmla="*/ 792 w 878"/>
                <a:gd name="T43" fmla="*/ 164 h 168"/>
                <a:gd name="T44" fmla="*/ 818 w 878"/>
                <a:gd name="T45" fmla="*/ 168 h 168"/>
                <a:gd name="T46" fmla="*/ 850 w 878"/>
                <a:gd name="T47" fmla="*/ 168 h 168"/>
                <a:gd name="T48" fmla="*/ 850 w 878"/>
                <a:gd name="T49" fmla="*/ 168 h 168"/>
                <a:gd name="T50" fmla="*/ 840 w 878"/>
                <a:gd name="T51" fmla="*/ 154 h 168"/>
                <a:gd name="T52" fmla="*/ 836 w 878"/>
                <a:gd name="T53" fmla="*/ 144 h 168"/>
                <a:gd name="T54" fmla="*/ 834 w 878"/>
                <a:gd name="T55" fmla="*/ 134 h 168"/>
                <a:gd name="T56" fmla="*/ 834 w 878"/>
                <a:gd name="T57" fmla="*/ 134 h 168"/>
                <a:gd name="T58" fmla="*/ 834 w 878"/>
                <a:gd name="T59" fmla="*/ 130 h 168"/>
                <a:gd name="T60" fmla="*/ 838 w 878"/>
                <a:gd name="T61" fmla="*/ 126 h 168"/>
                <a:gd name="T62" fmla="*/ 848 w 878"/>
                <a:gd name="T63" fmla="*/ 124 h 168"/>
                <a:gd name="T64" fmla="*/ 848 w 878"/>
                <a:gd name="T65" fmla="*/ 124 h 168"/>
                <a:gd name="T66" fmla="*/ 856 w 878"/>
                <a:gd name="T67" fmla="*/ 122 h 168"/>
                <a:gd name="T68" fmla="*/ 862 w 878"/>
                <a:gd name="T69" fmla="*/ 124 h 168"/>
                <a:gd name="T70" fmla="*/ 866 w 878"/>
                <a:gd name="T71" fmla="*/ 128 h 168"/>
                <a:gd name="T72" fmla="*/ 870 w 878"/>
                <a:gd name="T73" fmla="*/ 132 h 168"/>
                <a:gd name="T74" fmla="*/ 876 w 878"/>
                <a:gd name="T75" fmla="*/ 142 h 168"/>
                <a:gd name="T76" fmla="*/ 878 w 878"/>
                <a:gd name="T77" fmla="*/ 146 h 168"/>
                <a:gd name="T78" fmla="*/ 878 w 878"/>
                <a:gd name="T79" fmla="*/ 146 h 168"/>
                <a:gd name="T80" fmla="*/ 878 w 878"/>
                <a:gd name="T81" fmla="*/ 140 h 168"/>
                <a:gd name="T82" fmla="*/ 876 w 878"/>
                <a:gd name="T83" fmla="*/ 132 h 168"/>
                <a:gd name="T84" fmla="*/ 874 w 878"/>
                <a:gd name="T85" fmla="*/ 122 h 168"/>
                <a:gd name="T86" fmla="*/ 874 w 878"/>
                <a:gd name="T87" fmla="*/ 122 h 168"/>
                <a:gd name="T88" fmla="*/ 872 w 878"/>
                <a:gd name="T89" fmla="*/ 116 h 168"/>
                <a:gd name="T90" fmla="*/ 868 w 878"/>
                <a:gd name="T91" fmla="*/ 110 h 168"/>
                <a:gd name="T92" fmla="*/ 864 w 878"/>
                <a:gd name="T93" fmla="*/ 106 h 168"/>
                <a:gd name="T94" fmla="*/ 862 w 878"/>
                <a:gd name="T95" fmla="*/ 102 h 168"/>
                <a:gd name="T96" fmla="*/ 862 w 878"/>
                <a:gd name="T97" fmla="*/ 102 h 168"/>
                <a:gd name="T98" fmla="*/ 864 w 878"/>
                <a:gd name="T99" fmla="*/ 96 h 168"/>
                <a:gd name="T100" fmla="*/ 868 w 878"/>
                <a:gd name="T101" fmla="*/ 94 h 168"/>
                <a:gd name="T102" fmla="*/ 870 w 878"/>
                <a:gd name="T103" fmla="*/ 94 h 168"/>
                <a:gd name="T104" fmla="*/ 872 w 878"/>
                <a:gd name="T105" fmla="*/ 88 h 168"/>
                <a:gd name="T106" fmla="*/ 872 w 878"/>
                <a:gd name="T107" fmla="*/ 88 h 168"/>
                <a:gd name="T108" fmla="*/ 872 w 878"/>
                <a:gd name="T109" fmla="*/ 42 h 168"/>
                <a:gd name="T110" fmla="*/ 852 w 878"/>
                <a:gd name="T11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8" h="168">
                  <a:moveTo>
                    <a:pt x="0" y="38"/>
                  </a:moveTo>
                  <a:lnTo>
                    <a:pt x="0" y="38"/>
                  </a:lnTo>
                  <a:lnTo>
                    <a:pt x="32" y="32"/>
                  </a:lnTo>
                  <a:lnTo>
                    <a:pt x="114" y="22"/>
                  </a:lnTo>
                  <a:lnTo>
                    <a:pt x="164" y="18"/>
                  </a:lnTo>
                  <a:lnTo>
                    <a:pt x="218" y="14"/>
                  </a:lnTo>
                  <a:lnTo>
                    <a:pt x="270" y="14"/>
                  </a:lnTo>
                  <a:lnTo>
                    <a:pt x="318" y="18"/>
                  </a:lnTo>
                  <a:lnTo>
                    <a:pt x="318" y="18"/>
                  </a:lnTo>
                  <a:lnTo>
                    <a:pt x="414" y="32"/>
                  </a:lnTo>
                  <a:lnTo>
                    <a:pt x="512" y="48"/>
                  </a:lnTo>
                  <a:lnTo>
                    <a:pt x="588" y="64"/>
                  </a:lnTo>
                  <a:lnTo>
                    <a:pt x="612" y="70"/>
                  </a:lnTo>
                  <a:lnTo>
                    <a:pt x="626" y="76"/>
                  </a:lnTo>
                  <a:lnTo>
                    <a:pt x="626" y="76"/>
                  </a:lnTo>
                  <a:lnTo>
                    <a:pt x="650" y="92"/>
                  </a:lnTo>
                  <a:lnTo>
                    <a:pt x="686" y="116"/>
                  </a:lnTo>
                  <a:lnTo>
                    <a:pt x="728" y="138"/>
                  </a:lnTo>
                  <a:lnTo>
                    <a:pt x="768" y="160"/>
                  </a:lnTo>
                  <a:lnTo>
                    <a:pt x="768" y="160"/>
                  </a:lnTo>
                  <a:lnTo>
                    <a:pt x="778" y="162"/>
                  </a:lnTo>
                  <a:lnTo>
                    <a:pt x="792" y="164"/>
                  </a:lnTo>
                  <a:lnTo>
                    <a:pt x="818" y="168"/>
                  </a:lnTo>
                  <a:lnTo>
                    <a:pt x="850" y="168"/>
                  </a:lnTo>
                  <a:lnTo>
                    <a:pt x="850" y="168"/>
                  </a:lnTo>
                  <a:lnTo>
                    <a:pt x="840" y="154"/>
                  </a:lnTo>
                  <a:lnTo>
                    <a:pt x="836" y="144"/>
                  </a:lnTo>
                  <a:lnTo>
                    <a:pt x="834" y="134"/>
                  </a:lnTo>
                  <a:lnTo>
                    <a:pt x="834" y="134"/>
                  </a:lnTo>
                  <a:lnTo>
                    <a:pt x="834" y="130"/>
                  </a:lnTo>
                  <a:lnTo>
                    <a:pt x="838" y="126"/>
                  </a:lnTo>
                  <a:lnTo>
                    <a:pt x="848" y="124"/>
                  </a:lnTo>
                  <a:lnTo>
                    <a:pt x="848" y="124"/>
                  </a:lnTo>
                  <a:lnTo>
                    <a:pt x="856" y="122"/>
                  </a:lnTo>
                  <a:lnTo>
                    <a:pt x="862" y="124"/>
                  </a:lnTo>
                  <a:lnTo>
                    <a:pt x="866" y="128"/>
                  </a:lnTo>
                  <a:lnTo>
                    <a:pt x="870" y="132"/>
                  </a:lnTo>
                  <a:lnTo>
                    <a:pt x="876" y="142"/>
                  </a:lnTo>
                  <a:lnTo>
                    <a:pt x="878" y="146"/>
                  </a:lnTo>
                  <a:lnTo>
                    <a:pt x="878" y="146"/>
                  </a:lnTo>
                  <a:lnTo>
                    <a:pt x="878" y="140"/>
                  </a:lnTo>
                  <a:lnTo>
                    <a:pt x="876" y="132"/>
                  </a:lnTo>
                  <a:lnTo>
                    <a:pt x="874" y="122"/>
                  </a:lnTo>
                  <a:lnTo>
                    <a:pt x="874" y="122"/>
                  </a:lnTo>
                  <a:lnTo>
                    <a:pt x="872" y="116"/>
                  </a:lnTo>
                  <a:lnTo>
                    <a:pt x="868" y="110"/>
                  </a:lnTo>
                  <a:lnTo>
                    <a:pt x="864" y="106"/>
                  </a:lnTo>
                  <a:lnTo>
                    <a:pt x="862" y="102"/>
                  </a:lnTo>
                  <a:lnTo>
                    <a:pt x="862" y="102"/>
                  </a:lnTo>
                  <a:lnTo>
                    <a:pt x="864" y="96"/>
                  </a:lnTo>
                  <a:lnTo>
                    <a:pt x="868" y="94"/>
                  </a:lnTo>
                  <a:lnTo>
                    <a:pt x="870" y="94"/>
                  </a:lnTo>
                  <a:lnTo>
                    <a:pt x="872" y="88"/>
                  </a:lnTo>
                  <a:lnTo>
                    <a:pt x="872" y="88"/>
                  </a:lnTo>
                  <a:lnTo>
                    <a:pt x="872" y="42"/>
                  </a:lnTo>
                  <a:lnTo>
                    <a:pt x="852" y="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03" name="Freeform 8">
              <a:extLst>
                <a:ext uri="{FF2B5EF4-FFF2-40B4-BE49-F238E27FC236}">
                  <a16:creationId xmlns:a16="http://schemas.microsoft.com/office/drawing/2014/main" id="{631A8F98-5D43-487A-AB8E-A307EE6B8270}"/>
                </a:ext>
              </a:extLst>
            </p:cNvPr>
            <p:cNvSpPr>
              <a:spLocks/>
            </p:cNvSpPr>
            <p:nvPr/>
          </p:nvSpPr>
          <p:spPr bwMode="auto">
            <a:xfrm>
              <a:off x="-11120" y="3561312"/>
              <a:ext cx="607982" cy="890480"/>
            </a:xfrm>
            <a:custGeom>
              <a:avLst/>
              <a:gdLst>
                <a:gd name="T0" fmla="*/ 0 w 308"/>
                <a:gd name="T1" fmla="*/ 0 h 440"/>
                <a:gd name="T2" fmla="*/ 0 w 308"/>
                <a:gd name="T3" fmla="*/ 0 h 440"/>
                <a:gd name="T4" fmla="*/ 42 w 308"/>
                <a:gd name="T5" fmla="*/ 6 h 440"/>
                <a:gd name="T6" fmla="*/ 136 w 308"/>
                <a:gd name="T7" fmla="*/ 16 h 440"/>
                <a:gd name="T8" fmla="*/ 190 w 308"/>
                <a:gd name="T9" fmla="*/ 20 h 440"/>
                <a:gd name="T10" fmla="*/ 240 w 308"/>
                <a:gd name="T11" fmla="*/ 22 h 440"/>
                <a:gd name="T12" fmla="*/ 282 w 308"/>
                <a:gd name="T13" fmla="*/ 24 h 440"/>
                <a:gd name="T14" fmla="*/ 298 w 308"/>
                <a:gd name="T15" fmla="*/ 22 h 440"/>
                <a:gd name="T16" fmla="*/ 308 w 308"/>
                <a:gd name="T17" fmla="*/ 20 h 440"/>
                <a:gd name="T18" fmla="*/ 308 w 308"/>
                <a:gd name="T19" fmla="*/ 20 h 440"/>
                <a:gd name="T20" fmla="*/ 272 w 308"/>
                <a:gd name="T21" fmla="*/ 50 h 440"/>
                <a:gd name="T22" fmla="*/ 228 w 308"/>
                <a:gd name="T23" fmla="*/ 84 h 440"/>
                <a:gd name="T24" fmla="*/ 204 w 308"/>
                <a:gd name="T25" fmla="*/ 108 h 440"/>
                <a:gd name="T26" fmla="*/ 178 w 308"/>
                <a:gd name="T27" fmla="*/ 134 h 440"/>
                <a:gd name="T28" fmla="*/ 150 w 308"/>
                <a:gd name="T29" fmla="*/ 162 h 440"/>
                <a:gd name="T30" fmla="*/ 124 w 308"/>
                <a:gd name="T31" fmla="*/ 194 h 440"/>
                <a:gd name="T32" fmla="*/ 98 w 308"/>
                <a:gd name="T33" fmla="*/ 228 h 440"/>
                <a:gd name="T34" fmla="*/ 72 w 308"/>
                <a:gd name="T35" fmla="*/ 266 h 440"/>
                <a:gd name="T36" fmla="*/ 50 w 308"/>
                <a:gd name="T37" fmla="*/ 306 h 440"/>
                <a:gd name="T38" fmla="*/ 30 w 308"/>
                <a:gd name="T39" fmla="*/ 348 h 440"/>
                <a:gd name="T40" fmla="*/ 12 w 308"/>
                <a:gd name="T41" fmla="*/ 392 h 440"/>
                <a:gd name="T42" fmla="*/ 6 w 308"/>
                <a:gd name="T43" fmla="*/ 416 h 440"/>
                <a:gd name="T44" fmla="*/ 0 w 308"/>
                <a:gd name="T45"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440">
                  <a:moveTo>
                    <a:pt x="0" y="0"/>
                  </a:moveTo>
                  <a:lnTo>
                    <a:pt x="0" y="0"/>
                  </a:lnTo>
                  <a:lnTo>
                    <a:pt x="42" y="6"/>
                  </a:lnTo>
                  <a:lnTo>
                    <a:pt x="136" y="16"/>
                  </a:lnTo>
                  <a:lnTo>
                    <a:pt x="190" y="20"/>
                  </a:lnTo>
                  <a:lnTo>
                    <a:pt x="240" y="22"/>
                  </a:lnTo>
                  <a:lnTo>
                    <a:pt x="282" y="24"/>
                  </a:lnTo>
                  <a:lnTo>
                    <a:pt x="298" y="22"/>
                  </a:lnTo>
                  <a:lnTo>
                    <a:pt x="308" y="20"/>
                  </a:lnTo>
                  <a:lnTo>
                    <a:pt x="308" y="20"/>
                  </a:lnTo>
                  <a:lnTo>
                    <a:pt x="272" y="50"/>
                  </a:lnTo>
                  <a:lnTo>
                    <a:pt x="228" y="84"/>
                  </a:lnTo>
                  <a:lnTo>
                    <a:pt x="204" y="108"/>
                  </a:lnTo>
                  <a:lnTo>
                    <a:pt x="178" y="134"/>
                  </a:lnTo>
                  <a:lnTo>
                    <a:pt x="150" y="162"/>
                  </a:lnTo>
                  <a:lnTo>
                    <a:pt x="124" y="194"/>
                  </a:lnTo>
                  <a:lnTo>
                    <a:pt x="98" y="228"/>
                  </a:lnTo>
                  <a:lnTo>
                    <a:pt x="72" y="266"/>
                  </a:lnTo>
                  <a:lnTo>
                    <a:pt x="50" y="306"/>
                  </a:lnTo>
                  <a:lnTo>
                    <a:pt x="30" y="348"/>
                  </a:lnTo>
                  <a:lnTo>
                    <a:pt x="12" y="392"/>
                  </a:lnTo>
                  <a:lnTo>
                    <a:pt x="6" y="416"/>
                  </a:lnTo>
                  <a:lnTo>
                    <a:pt x="0" y="44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04" name="Freeform 9">
              <a:extLst>
                <a:ext uri="{FF2B5EF4-FFF2-40B4-BE49-F238E27FC236}">
                  <a16:creationId xmlns:a16="http://schemas.microsoft.com/office/drawing/2014/main" id="{40A0AEF4-F3F0-4744-9788-BF6F75524687}"/>
                </a:ext>
              </a:extLst>
            </p:cNvPr>
            <p:cNvSpPr>
              <a:spLocks/>
            </p:cNvSpPr>
            <p:nvPr/>
          </p:nvSpPr>
          <p:spPr bwMode="auto">
            <a:xfrm>
              <a:off x="-11120" y="3152500"/>
              <a:ext cx="1835790" cy="1477387"/>
            </a:xfrm>
            <a:custGeom>
              <a:avLst/>
              <a:gdLst>
                <a:gd name="T0" fmla="*/ 0 w 930"/>
                <a:gd name="T1" fmla="*/ 730 h 730"/>
                <a:gd name="T2" fmla="*/ 0 w 930"/>
                <a:gd name="T3" fmla="*/ 730 h 730"/>
                <a:gd name="T4" fmla="*/ 144 w 930"/>
                <a:gd name="T5" fmla="*/ 506 h 730"/>
                <a:gd name="T6" fmla="*/ 244 w 930"/>
                <a:gd name="T7" fmla="*/ 348 h 730"/>
                <a:gd name="T8" fmla="*/ 278 w 930"/>
                <a:gd name="T9" fmla="*/ 294 h 730"/>
                <a:gd name="T10" fmla="*/ 292 w 930"/>
                <a:gd name="T11" fmla="*/ 270 h 730"/>
                <a:gd name="T12" fmla="*/ 292 w 930"/>
                <a:gd name="T13" fmla="*/ 270 h 730"/>
                <a:gd name="T14" fmla="*/ 296 w 930"/>
                <a:gd name="T15" fmla="*/ 254 h 730"/>
                <a:gd name="T16" fmla="*/ 300 w 930"/>
                <a:gd name="T17" fmla="*/ 238 h 730"/>
                <a:gd name="T18" fmla="*/ 304 w 930"/>
                <a:gd name="T19" fmla="*/ 230 h 730"/>
                <a:gd name="T20" fmla="*/ 310 w 930"/>
                <a:gd name="T21" fmla="*/ 222 h 730"/>
                <a:gd name="T22" fmla="*/ 320 w 930"/>
                <a:gd name="T23" fmla="*/ 214 h 730"/>
                <a:gd name="T24" fmla="*/ 330 w 930"/>
                <a:gd name="T25" fmla="*/ 204 h 730"/>
                <a:gd name="T26" fmla="*/ 330 w 930"/>
                <a:gd name="T27" fmla="*/ 204 h 730"/>
                <a:gd name="T28" fmla="*/ 340 w 930"/>
                <a:gd name="T29" fmla="*/ 196 h 730"/>
                <a:gd name="T30" fmla="*/ 352 w 930"/>
                <a:gd name="T31" fmla="*/ 190 h 730"/>
                <a:gd name="T32" fmla="*/ 380 w 930"/>
                <a:gd name="T33" fmla="*/ 178 h 730"/>
                <a:gd name="T34" fmla="*/ 414 w 930"/>
                <a:gd name="T35" fmla="*/ 166 h 730"/>
                <a:gd name="T36" fmla="*/ 450 w 930"/>
                <a:gd name="T37" fmla="*/ 158 h 730"/>
                <a:gd name="T38" fmla="*/ 532 w 930"/>
                <a:gd name="T39" fmla="*/ 140 h 730"/>
                <a:gd name="T40" fmla="*/ 622 w 930"/>
                <a:gd name="T41" fmla="*/ 122 h 730"/>
                <a:gd name="T42" fmla="*/ 668 w 930"/>
                <a:gd name="T43" fmla="*/ 112 h 730"/>
                <a:gd name="T44" fmla="*/ 712 w 930"/>
                <a:gd name="T45" fmla="*/ 102 h 730"/>
                <a:gd name="T46" fmla="*/ 756 w 930"/>
                <a:gd name="T47" fmla="*/ 90 h 730"/>
                <a:gd name="T48" fmla="*/ 798 w 930"/>
                <a:gd name="T49" fmla="*/ 76 h 730"/>
                <a:gd name="T50" fmla="*/ 836 w 930"/>
                <a:gd name="T51" fmla="*/ 62 h 730"/>
                <a:gd name="T52" fmla="*/ 872 w 930"/>
                <a:gd name="T53" fmla="*/ 44 h 730"/>
                <a:gd name="T54" fmla="*/ 888 w 930"/>
                <a:gd name="T55" fmla="*/ 34 h 730"/>
                <a:gd name="T56" fmla="*/ 902 w 930"/>
                <a:gd name="T57" fmla="*/ 24 h 730"/>
                <a:gd name="T58" fmla="*/ 916 w 930"/>
                <a:gd name="T59" fmla="*/ 12 h 730"/>
                <a:gd name="T60" fmla="*/ 930 w 930"/>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0" h="730">
                  <a:moveTo>
                    <a:pt x="0" y="730"/>
                  </a:moveTo>
                  <a:lnTo>
                    <a:pt x="0" y="730"/>
                  </a:lnTo>
                  <a:lnTo>
                    <a:pt x="144" y="506"/>
                  </a:lnTo>
                  <a:lnTo>
                    <a:pt x="244" y="348"/>
                  </a:lnTo>
                  <a:lnTo>
                    <a:pt x="278" y="294"/>
                  </a:lnTo>
                  <a:lnTo>
                    <a:pt x="292" y="270"/>
                  </a:lnTo>
                  <a:lnTo>
                    <a:pt x="292" y="270"/>
                  </a:lnTo>
                  <a:lnTo>
                    <a:pt x="296" y="254"/>
                  </a:lnTo>
                  <a:lnTo>
                    <a:pt x="300" y="238"/>
                  </a:lnTo>
                  <a:lnTo>
                    <a:pt x="304" y="230"/>
                  </a:lnTo>
                  <a:lnTo>
                    <a:pt x="310" y="222"/>
                  </a:lnTo>
                  <a:lnTo>
                    <a:pt x="320" y="214"/>
                  </a:lnTo>
                  <a:lnTo>
                    <a:pt x="330" y="204"/>
                  </a:lnTo>
                  <a:lnTo>
                    <a:pt x="330" y="204"/>
                  </a:lnTo>
                  <a:lnTo>
                    <a:pt x="340" y="196"/>
                  </a:lnTo>
                  <a:lnTo>
                    <a:pt x="352" y="190"/>
                  </a:lnTo>
                  <a:lnTo>
                    <a:pt x="380" y="178"/>
                  </a:lnTo>
                  <a:lnTo>
                    <a:pt x="414" y="166"/>
                  </a:lnTo>
                  <a:lnTo>
                    <a:pt x="450" y="158"/>
                  </a:lnTo>
                  <a:lnTo>
                    <a:pt x="532" y="140"/>
                  </a:lnTo>
                  <a:lnTo>
                    <a:pt x="622" y="122"/>
                  </a:lnTo>
                  <a:lnTo>
                    <a:pt x="668" y="112"/>
                  </a:lnTo>
                  <a:lnTo>
                    <a:pt x="712" y="102"/>
                  </a:lnTo>
                  <a:lnTo>
                    <a:pt x="756" y="90"/>
                  </a:lnTo>
                  <a:lnTo>
                    <a:pt x="798" y="76"/>
                  </a:lnTo>
                  <a:lnTo>
                    <a:pt x="836" y="62"/>
                  </a:lnTo>
                  <a:lnTo>
                    <a:pt x="872" y="44"/>
                  </a:lnTo>
                  <a:lnTo>
                    <a:pt x="888" y="34"/>
                  </a:lnTo>
                  <a:lnTo>
                    <a:pt x="902" y="24"/>
                  </a:lnTo>
                  <a:lnTo>
                    <a:pt x="916" y="12"/>
                  </a:lnTo>
                  <a:lnTo>
                    <a:pt x="930" y="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05" name="Freeform 10">
              <a:extLst>
                <a:ext uri="{FF2B5EF4-FFF2-40B4-BE49-F238E27FC236}">
                  <a16:creationId xmlns:a16="http://schemas.microsoft.com/office/drawing/2014/main" id="{47178F47-E218-4DD9-B76B-A41FD2FFA885}"/>
                </a:ext>
              </a:extLst>
            </p:cNvPr>
            <p:cNvSpPr>
              <a:spLocks/>
            </p:cNvSpPr>
            <p:nvPr/>
          </p:nvSpPr>
          <p:spPr bwMode="auto">
            <a:xfrm>
              <a:off x="-11120" y="2836785"/>
              <a:ext cx="2246375" cy="1946913"/>
            </a:xfrm>
            <a:custGeom>
              <a:avLst/>
              <a:gdLst>
                <a:gd name="T0" fmla="*/ 0 w 1138"/>
                <a:gd name="T1" fmla="*/ 962 h 962"/>
                <a:gd name="T2" fmla="*/ 186 w 1138"/>
                <a:gd name="T3" fmla="*/ 772 h 962"/>
                <a:gd name="T4" fmla="*/ 346 w 1138"/>
                <a:gd name="T5" fmla="*/ 400 h 962"/>
                <a:gd name="T6" fmla="*/ 856 w 1138"/>
                <a:gd name="T7" fmla="*/ 154 h 962"/>
                <a:gd name="T8" fmla="*/ 894 w 1138"/>
                <a:gd name="T9" fmla="*/ 132 h 962"/>
                <a:gd name="T10" fmla="*/ 894 w 1138"/>
                <a:gd name="T11" fmla="*/ 132 h 962"/>
                <a:gd name="T12" fmla="*/ 892 w 1138"/>
                <a:gd name="T13" fmla="*/ 130 h 962"/>
                <a:gd name="T14" fmla="*/ 888 w 1138"/>
                <a:gd name="T15" fmla="*/ 120 h 962"/>
                <a:gd name="T16" fmla="*/ 880 w 1138"/>
                <a:gd name="T17" fmla="*/ 112 h 962"/>
                <a:gd name="T18" fmla="*/ 876 w 1138"/>
                <a:gd name="T19" fmla="*/ 108 h 962"/>
                <a:gd name="T20" fmla="*/ 868 w 1138"/>
                <a:gd name="T21" fmla="*/ 104 h 962"/>
                <a:gd name="T22" fmla="*/ 886 w 1138"/>
                <a:gd name="T23" fmla="*/ 60 h 962"/>
                <a:gd name="T24" fmla="*/ 886 w 1138"/>
                <a:gd name="T25" fmla="*/ 60 h 962"/>
                <a:gd name="T26" fmla="*/ 890 w 1138"/>
                <a:gd name="T27" fmla="*/ 58 h 962"/>
                <a:gd name="T28" fmla="*/ 904 w 1138"/>
                <a:gd name="T29" fmla="*/ 52 h 962"/>
                <a:gd name="T30" fmla="*/ 904 w 1138"/>
                <a:gd name="T31" fmla="*/ 52 h 962"/>
                <a:gd name="T32" fmla="*/ 912 w 1138"/>
                <a:gd name="T33" fmla="*/ 48 h 962"/>
                <a:gd name="T34" fmla="*/ 920 w 1138"/>
                <a:gd name="T35" fmla="*/ 42 h 962"/>
                <a:gd name="T36" fmla="*/ 928 w 1138"/>
                <a:gd name="T37" fmla="*/ 36 h 962"/>
                <a:gd name="T38" fmla="*/ 936 w 1138"/>
                <a:gd name="T39" fmla="*/ 34 h 962"/>
                <a:gd name="T40" fmla="*/ 936 w 1138"/>
                <a:gd name="T41" fmla="*/ 34 h 962"/>
                <a:gd name="T42" fmla="*/ 948 w 1138"/>
                <a:gd name="T43" fmla="*/ 30 h 962"/>
                <a:gd name="T44" fmla="*/ 956 w 1138"/>
                <a:gd name="T45" fmla="*/ 28 h 962"/>
                <a:gd name="T46" fmla="*/ 956 w 1138"/>
                <a:gd name="T47" fmla="*/ 28 h 962"/>
                <a:gd name="T48" fmla="*/ 960 w 1138"/>
                <a:gd name="T49" fmla="*/ 28 h 962"/>
                <a:gd name="T50" fmla="*/ 966 w 1138"/>
                <a:gd name="T51" fmla="*/ 26 h 962"/>
                <a:gd name="T52" fmla="*/ 972 w 1138"/>
                <a:gd name="T53" fmla="*/ 24 h 962"/>
                <a:gd name="T54" fmla="*/ 978 w 1138"/>
                <a:gd name="T55" fmla="*/ 22 h 962"/>
                <a:gd name="T56" fmla="*/ 978 w 1138"/>
                <a:gd name="T57" fmla="*/ 22 h 962"/>
                <a:gd name="T58" fmla="*/ 988 w 1138"/>
                <a:gd name="T59" fmla="*/ 24 h 962"/>
                <a:gd name="T60" fmla="*/ 996 w 1138"/>
                <a:gd name="T61" fmla="*/ 26 h 962"/>
                <a:gd name="T62" fmla="*/ 996 w 1138"/>
                <a:gd name="T63" fmla="*/ 26 h 962"/>
                <a:gd name="T64" fmla="*/ 1002 w 1138"/>
                <a:gd name="T65" fmla="*/ 26 h 962"/>
                <a:gd name="T66" fmla="*/ 1012 w 1138"/>
                <a:gd name="T67" fmla="*/ 28 h 962"/>
                <a:gd name="T68" fmla="*/ 1012 w 1138"/>
                <a:gd name="T69" fmla="*/ 28 h 962"/>
                <a:gd name="T70" fmla="*/ 1032 w 1138"/>
                <a:gd name="T71" fmla="*/ 24 h 962"/>
                <a:gd name="T72" fmla="*/ 1040 w 1138"/>
                <a:gd name="T73" fmla="*/ 22 h 962"/>
                <a:gd name="T74" fmla="*/ 1044 w 1138"/>
                <a:gd name="T75" fmla="*/ 22 h 962"/>
                <a:gd name="T76" fmla="*/ 1044 w 1138"/>
                <a:gd name="T77" fmla="*/ 22 h 962"/>
                <a:gd name="T78" fmla="*/ 1048 w 1138"/>
                <a:gd name="T79" fmla="*/ 14 h 962"/>
                <a:gd name="T80" fmla="*/ 1050 w 1138"/>
                <a:gd name="T81" fmla="*/ 10 h 962"/>
                <a:gd name="T82" fmla="*/ 1056 w 1138"/>
                <a:gd name="T83" fmla="*/ 8 h 962"/>
                <a:gd name="T84" fmla="*/ 1056 w 1138"/>
                <a:gd name="T85" fmla="*/ 8 h 962"/>
                <a:gd name="T86" fmla="*/ 1066 w 1138"/>
                <a:gd name="T87" fmla="*/ 10 h 962"/>
                <a:gd name="T88" fmla="*/ 1074 w 1138"/>
                <a:gd name="T89" fmla="*/ 10 h 962"/>
                <a:gd name="T90" fmla="*/ 1074 w 1138"/>
                <a:gd name="T91" fmla="*/ 10 h 962"/>
                <a:gd name="T92" fmla="*/ 1080 w 1138"/>
                <a:gd name="T93" fmla="*/ 6 h 962"/>
                <a:gd name="T94" fmla="*/ 1098 w 1138"/>
                <a:gd name="T95" fmla="*/ 4 h 962"/>
                <a:gd name="T96" fmla="*/ 1098 w 1138"/>
                <a:gd name="T97" fmla="*/ 4 h 962"/>
                <a:gd name="T98" fmla="*/ 1104 w 1138"/>
                <a:gd name="T99" fmla="*/ 2 h 962"/>
                <a:gd name="T100" fmla="*/ 1108 w 1138"/>
                <a:gd name="T101" fmla="*/ 2 h 962"/>
                <a:gd name="T102" fmla="*/ 1112 w 1138"/>
                <a:gd name="T103" fmla="*/ 0 h 962"/>
                <a:gd name="T104" fmla="*/ 1118 w 1138"/>
                <a:gd name="T105" fmla="*/ 2 h 962"/>
                <a:gd name="T106" fmla="*/ 1118 w 1138"/>
                <a:gd name="T107" fmla="*/ 2 h 962"/>
                <a:gd name="T108" fmla="*/ 1126 w 1138"/>
                <a:gd name="T109" fmla="*/ 8 h 962"/>
                <a:gd name="T110" fmla="*/ 1132 w 1138"/>
                <a:gd name="T111" fmla="*/ 14 h 962"/>
                <a:gd name="T112" fmla="*/ 1132 w 1138"/>
                <a:gd name="T113" fmla="*/ 14 h 962"/>
                <a:gd name="T114" fmla="*/ 1134 w 1138"/>
                <a:gd name="T115" fmla="*/ 20 h 962"/>
                <a:gd name="T116" fmla="*/ 1136 w 1138"/>
                <a:gd name="T117" fmla="*/ 30 h 962"/>
                <a:gd name="T118" fmla="*/ 1138 w 1138"/>
                <a:gd name="T119" fmla="*/ 44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8" h="962">
                  <a:moveTo>
                    <a:pt x="0" y="962"/>
                  </a:moveTo>
                  <a:lnTo>
                    <a:pt x="186" y="772"/>
                  </a:lnTo>
                  <a:lnTo>
                    <a:pt x="346" y="400"/>
                  </a:lnTo>
                  <a:lnTo>
                    <a:pt x="856" y="154"/>
                  </a:lnTo>
                  <a:lnTo>
                    <a:pt x="894" y="132"/>
                  </a:lnTo>
                  <a:lnTo>
                    <a:pt x="894" y="132"/>
                  </a:lnTo>
                  <a:lnTo>
                    <a:pt x="892" y="130"/>
                  </a:lnTo>
                  <a:lnTo>
                    <a:pt x="888" y="120"/>
                  </a:lnTo>
                  <a:lnTo>
                    <a:pt x="880" y="112"/>
                  </a:lnTo>
                  <a:lnTo>
                    <a:pt x="876" y="108"/>
                  </a:lnTo>
                  <a:lnTo>
                    <a:pt x="868" y="104"/>
                  </a:lnTo>
                  <a:lnTo>
                    <a:pt x="886" y="60"/>
                  </a:lnTo>
                  <a:lnTo>
                    <a:pt x="886" y="60"/>
                  </a:lnTo>
                  <a:lnTo>
                    <a:pt x="890" y="58"/>
                  </a:lnTo>
                  <a:lnTo>
                    <a:pt x="904" y="52"/>
                  </a:lnTo>
                  <a:lnTo>
                    <a:pt x="904" y="52"/>
                  </a:lnTo>
                  <a:lnTo>
                    <a:pt x="912" y="48"/>
                  </a:lnTo>
                  <a:lnTo>
                    <a:pt x="920" y="42"/>
                  </a:lnTo>
                  <a:lnTo>
                    <a:pt x="928" y="36"/>
                  </a:lnTo>
                  <a:lnTo>
                    <a:pt x="936" y="34"/>
                  </a:lnTo>
                  <a:lnTo>
                    <a:pt x="936" y="34"/>
                  </a:lnTo>
                  <a:lnTo>
                    <a:pt x="948" y="30"/>
                  </a:lnTo>
                  <a:lnTo>
                    <a:pt x="956" y="28"/>
                  </a:lnTo>
                  <a:lnTo>
                    <a:pt x="956" y="28"/>
                  </a:lnTo>
                  <a:lnTo>
                    <a:pt x="960" y="28"/>
                  </a:lnTo>
                  <a:lnTo>
                    <a:pt x="966" y="26"/>
                  </a:lnTo>
                  <a:lnTo>
                    <a:pt x="972" y="24"/>
                  </a:lnTo>
                  <a:lnTo>
                    <a:pt x="978" y="22"/>
                  </a:lnTo>
                  <a:lnTo>
                    <a:pt x="978" y="22"/>
                  </a:lnTo>
                  <a:lnTo>
                    <a:pt x="988" y="24"/>
                  </a:lnTo>
                  <a:lnTo>
                    <a:pt x="996" y="26"/>
                  </a:lnTo>
                  <a:lnTo>
                    <a:pt x="996" y="26"/>
                  </a:lnTo>
                  <a:lnTo>
                    <a:pt x="1002" y="26"/>
                  </a:lnTo>
                  <a:lnTo>
                    <a:pt x="1012" y="28"/>
                  </a:lnTo>
                  <a:lnTo>
                    <a:pt x="1012" y="28"/>
                  </a:lnTo>
                  <a:lnTo>
                    <a:pt x="1032" y="24"/>
                  </a:lnTo>
                  <a:lnTo>
                    <a:pt x="1040" y="22"/>
                  </a:lnTo>
                  <a:lnTo>
                    <a:pt x="1044" y="22"/>
                  </a:lnTo>
                  <a:lnTo>
                    <a:pt x="1044" y="22"/>
                  </a:lnTo>
                  <a:lnTo>
                    <a:pt x="1048" y="14"/>
                  </a:lnTo>
                  <a:lnTo>
                    <a:pt x="1050" y="10"/>
                  </a:lnTo>
                  <a:lnTo>
                    <a:pt x="1056" y="8"/>
                  </a:lnTo>
                  <a:lnTo>
                    <a:pt x="1056" y="8"/>
                  </a:lnTo>
                  <a:lnTo>
                    <a:pt x="1066" y="10"/>
                  </a:lnTo>
                  <a:lnTo>
                    <a:pt x="1074" y="10"/>
                  </a:lnTo>
                  <a:lnTo>
                    <a:pt x="1074" y="10"/>
                  </a:lnTo>
                  <a:lnTo>
                    <a:pt x="1080" y="6"/>
                  </a:lnTo>
                  <a:lnTo>
                    <a:pt x="1098" y="4"/>
                  </a:lnTo>
                  <a:lnTo>
                    <a:pt x="1098" y="4"/>
                  </a:lnTo>
                  <a:lnTo>
                    <a:pt x="1104" y="2"/>
                  </a:lnTo>
                  <a:lnTo>
                    <a:pt x="1108" y="2"/>
                  </a:lnTo>
                  <a:lnTo>
                    <a:pt x="1112" y="0"/>
                  </a:lnTo>
                  <a:lnTo>
                    <a:pt x="1118" y="2"/>
                  </a:lnTo>
                  <a:lnTo>
                    <a:pt x="1118" y="2"/>
                  </a:lnTo>
                  <a:lnTo>
                    <a:pt x="1126" y="8"/>
                  </a:lnTo>
                  <a:lnTo>
                    <a:pt x="1132" y="14"/>
                  </a:lnTo>
                  <a:lnTo>
                    <a:pt x="1132" y="14"/>
                  </a:lnTo>
                  <a:lnTo>
                    <a:pt x="1134" y="20"/>
                  </a:lnTo>
                  <a:lnTo>
                    <a:pt x="1136" y="30"/>
                  </a:lnTo>
                  <a:lnTo>
                    <a:pt x="1138" y="44"/>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06" name="Freeform 11">
              <a:extLst>
                <a:ext uri="{FF2B5EF4-FFF2-40B4-BE49-F238E27FC236}">
                  <a16:creationId xmlns:a16="http://schemas.microsoft.com/office/drawing/2014/main" id="{946A579F-873C-4BEC-A132-6467EB3AFBA5}"/>
                </a:ext>
              </a:extLst>
            </p:cNvPr>
            <p:cNvSpPr>
              <a:spLocks/>
            </p:cNvSpPr>
            <p:nvPr/>
          </p:nvSpPr>
          <p:spPr bwMode="auto">
            <a:xfrm>
              <a:off x="1366709" y="2747737"/>
              <a:ext cx="442169" cy="425002"/>
            </a:xfrm>
            <a:custGeom>
              <a:avLst/>
              <a:gdLst>
                <a:gd name="T0" fmla="*/ 0 w 224"/>
                <a:gd name="T1" fmla="*/ 0 h 210"/>
                <a:gd name="T2" fmla="*/ 0 w 224"/>
                <a:gd name="T3" fmla="*/ 0 h 210"/>
                <a:gd name="T4" fmla="*/ 8 w 224"/>
                <a:gd name="T5" fmla="*/ 20 h 210"/>
                <a:gd name="T6" fmla="*/ 18 w 224"/>
                <a:gd name="T7" fmla="*/ 40 h 210"/>
                <a:gd name="T8" fmla="*/ 34 w 224"/>
                <a:gd name="T9" fmla="*/ 66 h 210"/>
                <a:gd name="T10" fmla="*/ 56 w 224"/>
                <a:gd name="T11" fmla="*/ 98 h 210"/>
                <a:gd name="T12" fmla="*/ 84 w 224"/>
                <a:gd name="T13" fmla="*/ 132 h 210"/>
                <a:gd name="T14" fmla="*/ 102 w 224"/>
                <a:gd name="T15" fmla="*/ 150 h 210"/>
                <a:gd name="T16" fmla="*/ 120 w 224"/>
                <a:gd name="T17" fmla="*/ 166 h 210"/>
                <a:gd name="T18" fmla="*/ 140 w 224"/>
                <a:gd name="T19" fmla="*/ 184 h 210"/>
                <a:gd name="T20" fmla="*/ 162 w 224"/>
                <a:gd name="T21" fmla="*/ 202 h 210"/>
                <a:gd name="T22" fmla="*/ 162 w 224"/>
                <a:gd name="T23" fmla="*/ 202 h 210"/>
                <a:gd name="T24" fmla="*/ 170 w 224"/>
                <a:gd name="T25" fmla="*/ 206 h 210"/>
                <a:gd name="T26" fmla="*/ 178 w 224"/>
                <a:gd name="T27" fmla="*/ 208 h 210"/>
                <a:gd name="T28" fmla="*/ 196 w 224"/>
                <a:gd name="T29" fmla="*/ 210 h 210"/>
                <a:gd name="T30" fmla="*/ 224 w 224"/>
                <a:gd name="T31" fmla="*/ 20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210">
                  <a:moveTo>
                    <a:pt x="0" y="0"/>
                  </a:moveTo>
                  <a:lnTo>
                    <a:pt x="0" y="0"/>
                  </a:lnTo>
                  <a:lnTo>
                    <a:pt x="8" y="20"/>
                  </a:lnTo>
                  <a:lnTo>
                    <a:pt x="18" y="40"/>
                  </a:lnTo>
                  <a:lnTo>
                    <a:pt x="34" y="66"/>
                  </a:lnTo>
                  <a:lnTo>
                    <a:pt x="56" y="98"/>
                  </a:lnTo>
                  <a:lnTo>
                    <a:pt x="84" y="132"/>
                  </a:lnTo>
                  <a:lnTo>
                    <a:pt x="102" y="150"/>
                  </a:lnTo>
                  <a:lnTo>
                    <a:pt x="120" y="166"/>
                  </a:lnTo>
                  <a:lnTo>
                    <a:pt x="140" y="184"/>
                  </a:lnTo>
                  <a:lnTo>
                    <a:pt x="162" y="202"/>
                  </a:lnTo>
                  <a:lnTo>
                    <a:pt x="162" y="202"/>
                  </a:lnTo>
                  <a:lnTo>
                    <a:pt x="170" y="206"/>
                  </a:lnTo>
                  <a:lnTo>
                    <a:pt x="178" y="208"/>
                  </a:lnTo>
                  <a:lnTo>
                    <a:pt x="196" y="210"/>
                  </a:lnTo>
                  <a:lnTo>
                    <a:pt x="224" y="208"/>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07" name="Freeform 12">
              <a:extLst>
                <a:ext uri="{FF2B5EF4-FFF2-40B4-BE49-F238E27FC236}">
                  <a16:creationId xmlns:a16="http://schemas.microsoft.com/office/drawing/2014/main" id="{84F8DDF1-AA05-41DE-8B90-177DDB5CD613}"/>
                </a:ext>
              </a:extLst>
            </p:cNvPr>
            <p:cNvSpPr>
              <a:spLocks/>
            </p:cNvSpPr>
            <p:nvPr/>
          </p:nvSpPr>
          <p:spPr bwMode="auto">
            <a:xfrm>
              <a:off x="1666752" y="3047262"/>
              <a:ext cx="157917" cy="105239"/>
            </a:xfrm>
            <a:custGeom>
              <a:avLst/>
              <a:gdLst>
                <a:gd name="T0" fmla="*/ 0 w 80"/>
                <a:gd name="T1" fmla="*/ 0 h 52"/>
                <a:gd name="T2" fmla="*/ 0 w 80"/>
                <a:gd name="T3" fmla="*/ 0 h 52"/>
                <a:gd name="T4" fmla="*/ 2 w 80"/>
                <a:gd name="T5" fmla="*/ 6 h 52"/>
                <a:gd name="T6" fmla="*/ 10 w 80"/>
                <a:gd name="T7" fmla="*/ 16 h 52"/>
                <a:gd name="T8" fmla="*/ 22 w 80"/>
                <a:gd name="T9" fmla="*/ 30 h 52"/>
                <a:gd name="T10" fmla="*/ 30 w 80"/>
                <a:gd name="T11" fmla="*/ 36 h 52"/>
                <a:gd name="T12" fmla="*/ 38 w 80"/>
                <a:gd name="T13" fmla="*/ 40 h 52"/>
                <a:gd name="T14" fmla="*/ 38 w 80"/>
                <a:gd name="T15" fmla="*/ 40 h 52"/>
                <a:gd name="T16" fmla="*/ 80 w 8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2">
                  <a:moveTo>
                    <a:pt x="0" y="0"/>
                  </a:moveTo>
                  <a:lnTo>
                    <a:pt x="0" y="0"/>
                  </a:lnTo>
                  <a:lnTo>
                    <a:pt x="2" y="6"/>
                  </a:lnTo>
                  <a:lnTo>
                    <a:pt x="10" y="16"/>
                  </a:lnTo>
                  <a:lnTo>
                    <a:pt x="22" y="30"/>
                  </a:lnTo>
                  <a:lnTo>
                    <a:pt x="30" y="36"/>
                  </a:lnTo>
                  <a:lnTo>
                    <a:pt x="38" y="40"/>
                  </a:lnTo>
                  <a:lnTo>
                    <a:pt x="38" y="40"/>
                  </a:lnTo>
                  <a:lnTo>
                    <a:pt x="80" y="52"/>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08" name="Freeform 13">
              <a:extLst>
                <a:ext uri="{FF2B5EF4-FFF2-40B4-BE49-F238E27FC236}">
                  <a16:creationId xmlns:a16="http://schemas.microsoft.com/office/drawing/2014/main" id="{4FA0B783-5C19-4889-AB17-FE9D84292AE4}"/>
                </a:ext>
              </a:extLst>
            </p:cNvPr>
            <p:cNvSpPr>
              <a:spLocks/>
            </p:cNvSpPr>
            <p:nvPr/>
          </p:nvSpPr>
          <p:spPr bwMode="auto">
            <a:xfrm>
              <a:off x="2491871" y="3180834"/>
              <a:ext cx="469804" cy="129524"/>
            </a:xfrm>
            <a:custGeom>
              <a:avLst/>
              <a:gdLst>
                <a:gd name="T0" fmla="*/ 0 w 238"/>
                <a:gd name="T1" fmla="*/ 20 h 64"/>
                <a:gd name="T2" fmla="*/ 0 w 238"/>
                <a:gd name="T3" fmla="*/ 20 h 64"/>
                <a:gd name="T4" fmla="*/ 4 w 238"/>
                <a:gd name="T5" fmla="*/ 30 h 64"/>
                <a:gd name="T6" fmla="*/ 8 w 238"/>
                <a:gd name="T7" fmla="*/ 42 h 64"/>
                <a:gd name="T8" fmla="*/ 14 w 238"/>
                <a:gd name="T9" fmla="*/ 54 h 64"/>
                <a:gd name="T10" fmla="*/ 16 w 238"/>
                <a:gd name="T11" fmla="*/ 58 h 64"/>
                <a:gd name="T12" fmla="*/ 20 w 238"/>
                <a:gd name="T13" fmla="*/ 62 h 64"/>
                <a:gd name="T14" fmla="*/ 20 w 238"/>
                <a:gd name="T15" fmla="*/ 62 h 64"/>
                <a:gd name="T16" fmla="*/ 24 w 238"/>
                <a:gd name="T17" fmla="*/ 64 h 64"/>
                <a:gd name="T18" fmla="*/ 32 w 238"/>
                <a:gd name="T19" fmla="*/ 62 h 64"/>
                <a:gd name="T20" fmla="*/ 56 w 238"/>
                <a:gd name="T21" fmla="*/ 58 h 64"/>
                <a:gd name="T22" fmla="*/ 86 w 238"/>
                <a:gd name="T23" fmla="*/ 46 h 64"/>
                <a:gd name="T24" fmla="*/ 102 w 238"/>
                <a:gd name="T25" fmla="*/ 38 h 64"/>
                <a:gd name="T26" fmla="*/ 118 w 238"/>
                <a:gd name="T27" fmla="*/ 30 h 64"/>
                <a:gd name="T28" fmla="*/ 118 w 238"/>
                <a:gd name="T29" fmla="*/ 30 h 64"/>
                <a:gd name="T30" fmla="*/ 134 w 238"/>
                <a:gd name="T31" fmla="*/ 22 h 64"/>
                <a:gd name="T32" fmla="*/ 152 w 238"/>
                <a:gd name="T33" fmla="*/ 16 h 64"/>
                <a:gd name="T34" fmla="*/ 170 w 238"/>
                <a:gd name="T35" fmla="*/ 10 h 64"/>
                <a:gd name="T36" fmla="*/ 190 w 238"/>
                <a:gd name="T37" fmla="*/ 8 h 64"/>
                <a:gd name="T38" fmla="*/ 222 w 238"/>
                <a:gd name="T39" fmla="*/ 2 h 64"/>
                <a:gd name="T40" fmla="*/ 238 w 238"/>
                <a:gd name="T4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64">
                  <a:moveTo>
                    <a:pt x="0" y="20"/>
                  </a:moveTo>
                  <a:lnTo>
                    <a:pt x="0" y="20"/>
                  </a:lnTo>
                  <a:lnTo>
                    <a:pt x="4" y="30"/>
                  </a:lnTo>
                  <a:lnTo>
                    <a:pt x="8" y="42"/>
                  </a:lnTo>
                  <a:lnTo>
                    <a:pt x="14" y="54"/>
                  </a:lnTo>
                  <a:lnTo>
                    <a:pt x="16" y="58"/>
                  </a:lnTo>
                  <a:lnTo>
                    <a:pt x="20" y="62"/>
                  </a:lnTo>
                  <a:lnTo>
                    <a:pt x="20" y="62"/>
                  </a:lnTo>
                  <a:lnTo>
                    <a:pt x="24" y="64"/>
                  </a:lnTo>
                  <a:lnTo>
                    <a:pt x="32" y="62"/>
                  </a:lnTo>
                  <a:lnTo>
                    <a:pt x="56" y="58"/>
                  </a:lnTo>
                  <a:lnTo>
                    <a:pt x="86" y="46"/>
                  </a:lnTo>
                  <a:lnTo>
                    <a:pt x="102" y="38"/>
                  </a:lnTo>
                  <a:lnTo>
                    <a:pt x="118" y="30"/>
                  </a:lnTo>
                  <a:lnTo>
                    <a:pt x="118" y="30"/>
                  </a:lnTo>
                  <a:lnTo>
                    <a:pt x="134" y="22"/>
                  </a:lnTo>
                  <a:lnTo>
                    <a:pt x="152" y="16"/>
                  </a:lnTo>
                  <a:lnTo>
                    <a:pt x="170" y="10"/>
                  </a:lnTo>
                  <a:lnTo>
                    <a:pt x="190" y="8"/>
                  </a:lnTo>
                  <a:lnTo>
                    <a:pt x="222" y="2"/>
                  </a:lnTo>
                  <a:lnTo>
                    <a:pt x="238" y="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09" name="Freeform 14">
              <a:extLst>
                <a:ext uri="{FF2B5EF4-FFF2-40B4-BE49-F238E27FC236}">
                  <a16:creationId xmlns:a16="http://schemas.microsoft.com/office/drawing/2014/main" id="{EC7AACBF-9266-4F29-A883-20F66FF07EC7}"/>
                </a:ext>
              </a:extLst>
            </p:cNvPr>
            <p:cNvSpPr>
              <a:spLocks/>
            </p:cNvSpPr>
            <p:nvPr/>
          </p:nvSpPr>
          <p:spPr bwMode="auto">
            <a:xfrm>
              <a:off x="2882716" y="2877261"/>
              <a:ext cx="276355" cy="303573"/>
            </a:xfrm>
            <a:custGeom>
              <a:avLst/>
              <a:gdLst>
                <a:gd name="T0" fmla="*/ 0 w 140"/>
                <a:gd name="T1" fmla="*/ 102 h 150"/>
                <a:gd name="T2" fmla="*/ 0 w 140"/>
                <a:gd name="T3" fmla="*/ 102 h 150"/>
                <a:gd name="T4" fmla="*/ 8 w 140"/>
                <a:gd name="T5" fmla="*/ 102 h 150"/>
                <a:gd name="T6" fmla="*/ 14 w 140"/>
                <a:gd name="T7" fmla="*/ 106 h 150"/>
                <a:gd name="T8" fmla="*/ 16 w 140"/>
                <a:gd name="T9" fmla="*/ 110 h 150"/>
                <a:gd name="T10" fmla="*/ 18 w 140"/>
                <a:gd name="T11" fmla="*/ 114 h 150"/>
                <a:gd name="T12" fmla="*/ 18 w 140"/>
                <a:gd name="T13" fmla="*/ 114 h 150"/>
                <a:gd name="T14" fmla="*/ 22 w 140"/>
                <a:gd name="T15" fmla="*/ 128 h 150"/>
                <a:gd name="T16" fmla="*/ 30 w 140"/>
                <a:gd name="T17" fmla="*/ 138 h 150"/>
                <a:gd name="T18" fmla="*/ 40 w 140"/>
                <a:gd name="T19" fmla="*/ 150 h 150"/>
                <a:gd name="T20" fmla="*/ 40 w 140"/>
                <a:gd name="T21" fmla="*/ 150 h 150"/>
                <a:gd name="T22" fmla="*/ 42 w 140"/>
                <a:gd name="T23" fmla="*/ 150 h 150"/>
                <a:gd name="T24" fmla="*/ 44 w 140"/>
                <a:gd name="T25" fmla="*/ 148 h 150"/>
                <a:gd name="T26" fmla="*/ 52 w 140"/>
                <a:gd name="T27" fmla="*/ 138 h 150"/>
                <a:gd name="T28" fmla="*/ 60 w 140"/>
                <a:gd name="T29" fmla="*/ 128 h 150"/>
                <a:gd name="T30" fmla="*/ 68 w 140"/>
                <a:gd name="T31" fmla="*/ 118 h 150"/>
                <a:gd name="T32" fmla="*/ 68 w 140"/>
                <a:gd name="T33" fmla="*/ 118 h 150"/>
                <a:gd name="T34" fmla="*/ 76 w 140"/>
                <a:gd name="T35" fmla="*/ 116 h 150"/>
                <a:gd name="T36" fmla="*/ 82 w 140"/>
                <a:gd name="T37" fmla="*/ 116 h 150"/>
                <a:gd name="T38" fmla="*/ 82 w 140"/>
                <a:gd name="T39" fmla="*/ 116 h 150"/>
                <a:gd name="T40" fmla="*/ 86 w 140"/>
                <a:gd name="T41" fmla="*/ 114 h 150"/>
                <a:gd name="T42" fmla="*/ 90 w 140"/>
                <a:gd name="T43" fmla="*/ 112 h 150"/>
                <a:gd name="T44" fmla="*/ 98 w 140"/>
                <a:gd name="T45" fmla="*/ 104 h 150"/>
                <a:gd name="T46" fmla="*/ 106 w 140"/>
                <a:gd name="T47" fmla="*/ 94 h 150"/>
                <a:gd name="T48" fmla="*/ 112 w 140"/>
                <a:gd name="T49" fmla="*/ 90 h 150"/>
                <a:gd name="T50" fmla="*/ 112 w 140"/>
                <a:gd name="T51" fmla="*/ 90 h 150"/>
                <a:gd name="T52" fmla="*/ 122 w 140"/>
                <a:gd name="T53" fmla="*/ 90 h 150"/>
                <a:gd name="T54" fmla="*/ 128 w 140"/>
                <a:gd name="T55" fmla="*/ 88 h 150"/>
                <a:gd name="T56" fmla="*/ 128 w 140"/>
                <a:gd name="T57" fmla="*/ 88 h 150"/>
                <a:gd name="T58" fmla="*/ 130 w 140"/>
                <a:gd name="T59" fmla="*/ 84 h 150"/>
                <a:gd name="T60" fmla="*/ 130 w 140"/>
                <a:gd name="T61" fmla="*/ 76 h 150"/>
                <a:gd name="T62" fmla="*/ 130 w 140"/>
                <a:gd name="T63" fmla="*/ 70 h 150"/>
                <a:gd name="T64" fmla="*/ 132 w 140"/>
                <a:gd name="T65" fmla="*/ 64 h 150"/>
                <a:gd name="T66" fmla="*/ 132 w 140"/>
                <a:gd name="T67" fmla="*/ 64 h 150"/>
                <a:gd name="T68" fmla="*/ 136 w 140"/>
                <a:gd name="T69" fmla="*/ 60 h 150"/>
                <a:gd name="T70" fmla="*/ 138 w 140"/>
                <a:gd name="T71" fmla="*/ 50 h 150"/>
                <a:gd name="T72" fmla="*/ 140 w 140"/>
                <a:gd name="T73" fmla="*/ 40 h 150"/>
                <a:gd name="T74" fmla="*/ 140 w 140"/>
                <a:gd name="T75" fmla="*/ 40 h 150"/>
                <a:gd name="T76" fmla="*/ 116 w 140"/>
                <a:gd name="T77" fmla="*/ 20 h 150"/>
                <a:gd name="T78" fmla="*/ 98 w 140"/>
                <a:gd name="T79" fmla="*/ 6 h 150"/>
                <a:gd name="T80" fmla="*/ 90 w 140"/>
                <a:gd name="T81" fmla="*/ 2 h 150"/>
                <a:gd name="T82" fmla="*/ 86 w 140"/>
                <a:gd name="T83" fmla="*/ 0 h 150"/>
                <a:gd name="T84" fmla="*/ 86 w 140"/>
                <a:gd name="T85" fmla="*/ 0 h 150"/>
                <a:gd name="T86" fmla="*/ 80 w 140"/>
                <a:gd name="T87" fmla="*/ 4 h 150"/>
                <a:gd name="T88" fmla="*/ 76 w 140"/>
                <a:gd name="T89" fmla="*/ 12 h 150"/>
                <a:gd name="T90" fmla="*/ 70 w 140"/>
                <a:gd name="T91" fmla="*/ 18 h 150"/>
                <a:gd name="T92" fmla="*/ 66 w 140"/>
                <a:gd name="T93" fmla="*/ 22 h 150"/>
                <a:gd name="T94" fmla="*/ 66 w 140"/>
                <a:gd name="T95" fmla="*/ 22 h 150"/>
                <a:gd name="T96" fmla="*/ 56 w 140"/>
                <a:gd name="T97" fmla="*/ 20 h 150"/>
                <a:gd name="T98" fmla="*/ 50 w 140"/>
                <a:gd name="T99" fmla="*/ 20 h 150"/>
                <a:gd name="T100" fmla="*/ 44 w 140"/>
                <a:gd name="T101" fmla="*/ 22 h 150"/>
                <a:gd name="T102" fmla="*/ 44 w 140"/>
                <a:gd name="T103" fmla="*/ 22 h 150"/>
                <a:gd name="T104" fmla="*/ 40 w 140"/>
                <a:gd name="T105" fmla="*/ 26 h 150"/>
                <a:gd name="T106" fmla="*/ 38 w 140"/>
                <a:gd name="T107" fmla="*/ 30 h 150"/>
                <a:gd name="T108" fmla="*/ 34 w 140"/>
                <a:gd name="T109" fmla="*/ 36 h 150"/>
                <a:gd name="T110" fmla="*/ 34 w 140"/>
                <a:gd name="T111" fmla="*/ 36 h 150"/>
                <a:gd name="T112" fmla="*/ 32 w 140"/>
                <a:gd name="T113" fmla="*/ 38 h 150"/>
                <a:gd name="T114" fmla="*/ 28 w 140"/>
                <a:gd name="T115" fmla="*/ 36 h 150"/>
                <a:gd name="T116" fmla="*/ 26 w 140"/>
                <a:gd name="T117" fmla="*/ 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150">
                  <a:moveTo>
                    <a:pt x="0" y="102"/>
                  </a:moveTo>
                  <a:lnTo>
                    <a:pt x="0" y="102"/>
                  </a:lnTo>
                  <a:lnTo>
                    <a:pt x="8" y="102"/>
                  </a:lnTo>
                  <a:lnTo>
                    <a:pt x="14" y="106"/>
                  </a:lnTo>
                  <a:lnTo>
                    <a:pt x="16" y="110"/>
                  </a:lnTo>
                  <a:lnTo>
                    <a:pt x="18" y="114"/>
                  </a:lnTo>
                  <a:lnTo>
                    <a:pt x="18" y="114"/>
                  </a:lnTo>
                  <a:lnTo>
                    <a:pt x="22" y="128"/>
                  </a:lnTo>
                  <a:lnTo>
                    <a:pt x="30" y="138"/>
                  </a:lnTo>
                  <a:lnTo>
                    <a:pt x="40" y="150"/>
                  </a:lnTo>
                  <a:lnTo>
                    <a:pt x="40" y="150"/>
                  </a:lnTo>
                  <a:lnTo>
                    <a:pt x="42" y="150"/>
                  </a:lnTo>
                  <a:lnTo>
                    <a:pt x="44" y="148"/>
                  </a:lnTo>
                  <a:lnTo>
                    <a:pt x="52" y="138"/>
                  </a:lnTo>
                  <a:lnTo>
                    <a:pt x="60" y="128"/>
                  </a:lnTo>
                  <a:lnTo>
                    <a:pt x="68" y="118"/>
                  </a:lnTo>
                  <a:lnTo>
                    <a:pt x="68" y="118"/>
                  </a:lnTo>
                  <a:lnTo>
                    <a:pt x="76" y="116"/>
                  </a:lnTo>
                  <a:lnTo>
                    <a:pt x="82" y="116"/>
                  </a:lnTo>
                  <a:lnTo>
                    <a:pt x="82" y="116"/>
                  </a:lnTo>
                  <a:lnTo>
                    <a:pt x="86" y="114"/>
                  </a:lnTo>
                  <a:lnTo>
                    <a:pt x="90" y="112"/>
                  </a:lnTo>
                  <a:lnTo>
                    <a:pt x="98" y="104"/>
                  </a:lnTo>
                  <a:lnTo>
                    <a:pt x="106" y="94"/>
                  </a:lnTo>
                  <a:lnTo>
                    <a:pt x="112" y="90"/>
                  </a:lnTo>
                  <a:lnTo>
                    <a:pt x="112" y="90"/>
                  </a:lnTo>
                  <a:lnTo>
                    <a:pt x="122" y="90"/>
                  </a:lnTo>
                  <a:lnTo>
                    <a:pt x="128" y="88"/>
                  </a:lnTo>
                  <a:lnTo>
                    <a:pt x="128" y="88"/>
                  </a:lnTo>
                  <a:lnTo>
                    <a:pt x="130" y="84"/>
                  </a:lnTo>
                  <a:lnTo>
                    <a:pt x="130" y="76"/>
                  </a:lnTo>
                  <a:lnTo>
                    <a:pt x="130" y="70"/>
                  </a:lnTo>
                  <a:lnTo>
                    <a:pt x="132" y="64"/>
                  </a:lnTo>
                  <a:lnTo>
                    <a:pt x="132" y="64"/>
                  </a:lnTo>
                  <a:lnTo>
                    <a:pt x="136" y="60"/>
                  </a:lnTo>
                  <a:lnTo>
                    <a:pt x="138" y="50"/>
                  </a:lnTo>
                  <a:lnTo>
                    <a:pt x="140" y="40"/>
                  </a:lnTo>
                  <a:lnTo>
                    <a:pt x="140" y="40"/>
                  </a:lnTo>
                  <a:lnTo>
                    <a:pt x="116" y="20"/>
                  </a:lnTo>
                  <a:lnTo>
                    <a:pt x="98" y="6"/>
                  </a:lnTo>
                  <a:lnTo>
                    <a:pt x="90" y="2"/>
                  </a:lnTo>
                  <a:lnTo>
                    <a:pt x="86" y="0"/>
                  </a:lnTo>
                  <a:lnTo>
                    <a:pt x="86" y="0"/>
                  </a:lnTo>
                  <a:lnTo>
                    <a:pt x="80" y="4"/>
                  </a:lnTo>
                  <a:lnTo>
                    <a:pt x="76" y="12"/>
                  </a:lnTo>
                  <a:lnTo>
                    <a:pt x="70" y="18"/>
                  </a:lnTo>
                  <a:lnTo>
                    <a:pt x="66" y="22"/>
                  </a:lnTo>
                  <a:lnTo>
                    <a:pt x="66" y="22"/>
                  </a:lnTo>
                  <a:lnTo>
                    <a:pt x="56" y="20"/>
                  </a:lnTo>
                  <a:lnTo>
                    <a:pt x="50" y="20"/>
                  </a:lnTo>
                  <a:lnTo>
                    <a:pt x="44" y="22"/>
                  </a:lnTo>
                  <a:lnTo>
                    <a:pt x="44" y="22"/>
                  </a:lnTo>
                  <a:lnTo>
                    <a:pt x="40" y="26"/>
                  </a:lnTo>
                  <a:lnTo>
                    <a:pt x="38" y="30"/>
                  </a:lnTo>
                  <a:lnTo>
                    <a:pt x="34" y="36"/>
                  </a:lnTo>
                  <a:lnTo>
                    <a:pt x="34" y="36"/>
                  </a:lnTo>
                  <a:lnTo>
                    <a:pt x="32" y="38"/>
                  </a:lnTo>
                  <a:lnTo>
                    <a:pt x="28" y="36"/>
                  </a:lnTo>
                  <a:lnTo>
                    <a:pt x="26" y="34"/>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10" name="Freeform 15">
              <a:extLst>
                <a:ext uri="{FF2B5EF4-FFF2-40B4-BE49-F238E27FC236}">
                  <a16:creationId xmlns:a16="http://schemas.microsoft.com/office/drawing/2014/main" id="{F1DE08EE-68FC-44AE-AEF9-0157236EB432}"/>
                </a:ext>
              </a:extLst>
            </p:cNvPr>
            <p:cNvSpPr>
              <a:spLocks/>
            </p:cNvSpPr>
            <p:nvPr/>
          </p:nvSpPr>
          <p:spPr bwMode="auto">
            <a:xfrm>
              <a:off x="2847185" y="2585831"/>
              <a:ext cx="769847" cy="291430"/>
            </a:xfrm>
            <a:custGeom>
              <a:avLst/>
              <a:gdLst>
                <a:gd name="T0" fmla="*/ 390 w 390"/>
                <a:gd name="T1" fmla="*/ 58 h 144"/>
                <a:gd name="T2" fmla="*/ 384 w 390"/>
                <a:gd name="T3" fmla="*/ 50 h 144"/>
                <a:gd name="T4" fmla="*/ 382 w 390"/>
                <a:gd name="T5" fmla="*/ 48 h 144"/>
                <a:gd name="T6" fmla="*/ 380 w 390"/>
                <a:gd name="T7" fmla="*/ 46 h 144"/>
                <a:gd name="T8" fmla="*/ 374 w 390"/>
                <a:gd name="T9" fmla="*/ 44 h 144"/>
                <a:gd name="T10" fmla="*/ 372 w 390"/>
                <a:gd name="T11" fmla="*/ 42 h 144"/>
                <a:gd name="T12" fmla="*/ 364 w 390"/>
                <a:gd name="T13" fmla="*/ 36 h 144"/>
                <a:gd name="T14" fmla="*/ 356 w 390"/>
                <a:gd name="T15" fmla="*/ 34 h 144"/>
                <a:gd name="T16" fmla="*/ 346 w 390"/>
                <a:gd name="T17" fmla="*/ 34 h 144"/>
                <a:gd name="T18" fmla="*/ 332 w 390"/>
                <a:gd name="T19" fmla="*/ 28 h 144"/>
                <a:gd name="T20" fmla="*/ 312 w 390"/>
                <a:gd name="T21" fmla="*/ 8 h 144"/>
                <a:gd name="T22" fmla="*/ 310 w 390"/>
                <a:gd name="T23" fmla="*/ 6 h 144"/>
                <a:gd name="T24" fmla="*/ 308 w 390"/>
                <a:gd name="T25" fmla="*/ 6 h 144"/>
                <a:gd name="T26" fmla="*/ 300 w 390"/>
                <a:gd name="T27" fmla="*/ 8 h 144"/>
                <a:gd name="T28" fmla="*/ 296 w 390"/>
                <a:gd name="T29" fmla="*/ 6 h 144"/>
                <a:gd name="T30" fmla="*/ 288 w 390"/>
                <a:gd name="T31" fmla="*/ 0 h 144"/>
                <a:gd name="T32" fmla="*/ 284 w 390"/>
                <a:gd name="T33" fmla="*/ 0 h 144"/>
                <a:gd name="T34" fmla="*/ 282 w 390"/>
                <a:gd name="T35" fmla="*/ 2 h 144"/>
                <a:gd name="T36" fmla="*/ 276 w 390"/>
                <a:gd name="T37" fmla="*/ 12 h 144"/>
                <a:gd name="T38" fmla="*/ 274 w 390"/>
                <a:gd name="T39" fmla="*/ 16 h 144"/>
                <a:gd name="T40" fmla="*/ 272 w 390"/>
                <a:gd name="T41" fmla="*/ 18 h 144"/>
                <a:gd name="T42" fmla="*/ 262 w 390"/>
                <a:gd name="T43" fmla="*/ 20 h 144"/>
                <a:gd name="T44" fmla="*/ 254 w 390"/>
                <a:gd name="T45" fmla="*/ 22 h 144"/>
                <a:gd name="T46" fmla="*/ 248 w 390"/>
                <a:gd name="T47" fmla="*/ 30 h 144"/>
                <a:gd name="T48" fmla="*/ 246 w 390"/>
                <a:gd name="T49" fmla="*/ 36 h 144"/>
                <a:gd name="T50" fmla="*/ 234 w 390"/>
                <a:gd name="T51" fmla="*/ 48 h 144"/>
                <a:gd name="T52" fmla="*/ 228 w 390"/>
                <a:gd name="T53" fmla="*/ 54 h 144"/>
                <a:gd name="T54" fmla="*/ 226 w 390"/>
                <a:gd name="T55" fmla="*/ 62 h 144"/>
                <a:gd name="T56" fmla="*/ 228 w 390"/>
                <a:gd name="T57" fmla="*/ 80 h 144"/>
                <a:gd name="T58" fmla="*/ 228 w 390"/>
                <a:gd name="T59" fmla="*/ 86 h 144"/>
                <a:gd name="T60" fmla="*/ 228 w 390"/>
                <a:gd name="T61" fmla="*/ 94 h 144"/>
                <a:gd name="T62" fmla="*/ 224 w 390"/>
                <a:gd name="T63" fmla="*/ 100 h 144"/>
                <a:gd name="T64" fmla="*/ 220 w 390"/>
                <a:gd name="T65" fmla="*/ 106 h 144"/>
                <a:gd name="T66" fmla="*/ 218 w 390"/>
                <a:gd name="T67" fmla="*/ 106 h 144"/>
                <a:gd name="T68" fmla="*/ 208 w 390"/>
                <a:gd name="T69" fmla="*/ 104 h 144"/>
                <a:gd name="T70" fmla="*/ 182 w 390"/>
                <a:gd name="T71" fmla="*/ 102 h 144"/>
                <a:gd name="T72" fmla="*/ 164 w 390"/>
                <a:gd name="T73" fmla="*/ 106 h 144"/>
                <a:gd name="T74" fmla="*/ 146 w 390"/>
                <a:gd name="T75" fmla="*/ 104 h 144"/>
                <a:gd name="T76" fmla="*/ 138 w 390"/>
                <a:gd name="T77" fmla="*/ 102 h 144"/>
                <a:gd name="T78" fmla="*/ 142 w 390"/>
                <a:gd name="T79" fmla="*/ 104 h 144"/>
                <a:gd name="T80" fmla="*/ 142 w 390"/>
                <a:gd name="T81" fmla="*/ 106 h 144"/>
                <a:gd name="T82" fmla="*/ 140 w 390"/>
                <a:gd name="T83" fmla="*/ 112 h 144"/>
                <a:gd name="T84" fmla="*/ 138 w 390"/>
                <a:gd name="T85" fmla="*/ 112 h 144"/>
                <a:gd name="T86" fmla="*/ 132 w 390"/>
                <a:gd name="T87" fmla="*/ 114 h 144"/>
                <a:gd name="T88" fmla="*/ 128 w 390"/>
                <a:gd name="T89" fmla="*/ 116 h 144"/>
                <a:gd name="T90" fmla="*/ 128 w 390"/>
                <a:gd name="T91" fmla="*/ 120 h 144"/>
                <a:gd name="T92" fmla="*/ 126 w 390"/>
                <a:gd name="T93" fmla="*/ 122 h 144"/>
                <a:gd name="T94" fmla="*/ 122 w 390"/>
                <a:gd name="T95" fmla="*/ 124 h 144"/>
                <a:gd name="T96" fmla="*/ 116 w 390"/>
                <a:gd name="T97" fmla="*/ 126 h 144"/>
                <a:gd name="T98" fmla="*/ 112 w 390"/>
                <a:gd name="T99" fmla="*/ 130 h 144"/>
                <a:gd name="T100" fmla="*/ 106 w 390"/>
                <a:gd name="T101" fmla="*/ 130 h 144"/>
                <a:gd name="T102" fmla="*/ 104 w 390"/>
                <a:gd name="T103" fmla="*/ 136 h 144"/>
                <a:gd name="T104" fmla="*/ 102 w 390"/>
                <a:gd name="T105" fmla="*/ 144 h 144"/>
                <a:gd name="T106" fmla="*/ 102 w 390"/>
                <a:gd name="T107" fmla="*/ 142 h 144"/>
                <a:gd name="T108" fmla="*/ 100 w 390"/>
                <a:gd name="T109" fmla="*/ 138 h 144"/>
                <a:gd name="T110" fmla="*/ 94 w 390"/>
                <a:gd name="T111" fmla="*/ 138 h 144"/>
                <a:gd name="T112" fmla="*/ 82 w 390"/>
                <a:gd name="T113" fmla="*/ 138 h 144"/>
                <a:gd name="T114" fmla="*/ 72 w 390"/>
                <a:gd name="T115" fmla="*/ 132 h 144"/>
                <a:gd name="T116" fmla="*/ 60 w 390"/>
                <a:gd name="T117" fmla="*/ 128 h 144"/>
                <a:gd name="T118" fmla="*/ 48 w 390"/>
                <a:gd name="T119" fmla="*/ 126 h 144"/>
                <a:gd name="T120" fmla="*/ 0 w 390"/>
                <a:gd name="T121"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144">
                  <a:moveTo>
                    <a:pt x="390" y="58"/>
                  </a:moveTo>
                  <a:lnTo>
                    <a:pt x="390" y="58"/>
                  </a:lnTo>
                  <a:lnTo>
                    <a:pt x="388" y="54"/>
                  </a:lnTo>
                  <a:lnTo>
                    <a:pt x="384" y="50"/>
                  </a:lnTo>
                  <a:lnTo>
                    <a:pt x="384" y="50"/>
                  </a:lnTo>
                  <a:lnTo>
                    <a:pt x="382" y="48"/>
                  </a:lnTo>
                  <a:lnTo>
                    <a:pt x="382" y="48"/>
                  </a:lnTo>
                  <a:lnTo>
                    <a:pt x="380" y="46"/>
                  </a:lnTo>
                  <a:lnTo>
                    <a:pt x="380" y="46"/>
                  </a:lnTo>
                  <a:lnTo>
                    <a:pt x="374" y="44"/>
                  </a:lnTo>
                  <a:lnTo>
                    <a:pt x="374" y="44"/>
                  </a:lnTo>
                  <a:lnTo>
                    <a:pt x="372" y="42"/>
                  </a:lnTo>
                  <a:lnTo>
                    <a:pt x="372" y="42"/>
                  </a:lnTo>
                  <a:lnTo>
                    <a:pt x="364" y="36"/>
                  </a:lnTo>
                  <a:lnTo>
                    <a:pt x="356" y="34"/>
                  </a:lnTo>
                  <a:lnTo>
                    <a:pt x="356" y="34"/>
                  </a:lnTo>
                  <a:lnTo>
                    <a:pt x="346" y="34"/>
                  </a:lnTo>
                  <a:lnTo>
                    <a:pt x="346" y="34"/>
                  </a:lnTo>
                  <a:lnTo>
                    <a:pt x="338" y="32"/>
                  </a:lnTo>
                  <a:lnTo>
                    <a:pt x="332" y="28"/>
                  </a:lnTo>
                  <a:lnTo>
                    <a:pt x="332" y="28"/>
                  </a:lnTo>
                  <a:lnTo>
                    <a:pt x="312" y="8"/>
                  </a:lnTo>
                  <a:lnTo>
                    <a:pt x="312" y="8"/>
                  </a:lnTo>
                  <a:lnTo>
                    <a:pt x="310" y="6"/>
                  </a:lnTo>
                  <a:lnTo>
                    <a:pt x="310" y="6"/>
                  </a:lnTo>
                  <a:lnTo>
                    <a:pt x="308" y="6"/>
                  </a:lnTo>
                  <a:lnTo>
                    <a:pt x="304" y="6"/>
                  </a:lnTo>
                  <a:lnTo>
                    <a:pt x="300" y="8"/>
                  </a:lnTo>
                  <a:lnTo>
                    <a:pt x="296" y="6"/>
                  </a:lnTo>
                  <a:lnTo>
                    <a:pt x="296" y="6"/>
                  </a:lnTo>
                  <a:lnTo>
                    <a:pt x="290" y="2"/>
                  </a:lnTo>
                  <a:lnTo>
                    <a:pt x="288" y="0"/>
                  </a:lnTo>
                  <a:lnTo>
                    <a:pt x="284" y="0"/>
                  </a:lnTo>
                  <a:lnTo>
                    <a:pt x="284" y="0"/>
                  </a:lnTo>
                  <a:lnTo>
                    <a:pt x="282" y="2"/>
                  </a:lnTo>
                  <a:lnTo>
                    <a:pt x="282" y="2"/>
                  </a:lnTo>
                  <a:lnTo>
                    <a:pt x="278" y="6"/>
                  </a:lnTo>
                  <a:lnTo>
                    <a:pt x="276" y="12"/>
                  </a:lnTo>
                  <a:lnTo>
                    <a:pt x="276" y="12"/>
                  </a:lnTo>
                  <a:lnTo>
                    <a:pt x="274" y="16"/>
                  </a:lnTo>
                  <a:lnTo>
                    <a:pt x="274" y="16"/>
                  </a:lnTo>
                  <a:lnTo>
                    <a:pt x="272" y="18"/>
                  </a:lnTo>
                  <a:lnTo>
                    <a:pt x="270" y="18"/>
                  </a:lnTo>
                  <a:lnTo>
                    <a:pt x="262" y="20"/>
                  </a:lnTo>
                  <a:lnTo>
                    <a:pt x="262" y="20"/>
                  </a:lnTo>
                  <a:lnTo>
                    <a:pt x="254" y="22"/>
                  </a:lnTo>
                  <a:lnTo>
                    <a:pt x="248" y="30"/>
                  </a:lnTo>
                  <a:lnTo>
                    <a:pt x="248" y="30"/>
                  </a:lnTo>
                  <a:lnTo>
                    <a:pt x="246" y="36"/>
                  </a:lnTo>
                  <a:lnTo>
                    <a:pt x="246" y="36"/>
                  </a:lnTo>
                  <a:lnTo>
                    <a:pt x="240" y="42"/>
                  </a:lnTo>
                  <a:lnTo>
                    <a:pt x="234" y="48"/>
                  </a:lnTo>
                  <a:lnTo>
                    <a:pt x="234" y="48"/>
                  </a:lnTo>
                  <a:lnTo>
                    <a:pt x="228" y="54"/>
                  </a:lnTo>
                  <a:lnTo>
                    <a:pt x="226" y="58"/>
                  </a:lnTo>
                  <a:lnTo>
                    <a:pt x="226" y="62"/>
                  </a:lnTo>
                  <a:lnTo>
                    <a:pt x="226" y="62"/>
                  </a:lnTo>
                  <a:lnTo>
                    <a:pt x="228" y="80"/>
                  </a:lnTo>
                  <a:lnTo>
                    <a:pt x="228" y="80"/>
                  </a:lnTo>
                  <a:lnTo>
                    <a:pt x="228" y="86"/>
                  </a:lnTo>
                  <a:lnTo>
                    <a:pt x="228" y="94"/>
                  </a:lnTo>
                  <a:lnTo>
                    <a:pt x="228" y="94"/>
                  </a:lnTo>
                  <a:lnTo>
                    <a:pt x="224" y="100"/>
                  </a:lnTo>
                  <a:lnTo>
                    <a:pt x="224" y="100"/>
                  </a:lnTo>
                  <a:lnTo>
                    <a:pt x="222" y="104"/>
                  </a:lnTo>
                  <a:lnTo>
                    <a:pt x="220" y="106"/>
                  </a:lnTo>
                  <a:lnTo>
                    <a:pt x="220" y="106"/>
                  </a:lnTo>
                  <a:lnTo>
                    <a:pt x="218" y="106"/>
                  </a:lnTo>
                  <a:lnTo>
                    <a:pt x="218" y="106"/>
                  </a:lnTo>
                  <a:lnTo>
                    <a:pt x="208" y="104"/>
                  </a:lnTo>
                  <a:lnTo>
                    <a:pt x="200" y="102"/>
                  </a:lnTo>
                  <a:lnTo>
                    <a:pt x="182" y="102"/>
                  </a:lnTo>
                  <a:lnTo>
                    <a:pt x="182" y="102"/>
                  </a:lnTo>
                  <a:lnTo>
                    <a:pt x="164" y="106"/>
                  </a:lnTo>
                  <a:lnTo>
                    <a:pt x="154" y="106"/>
                  </a:lnTo>
                  <a:lnTo>
                    <a:pt x="146" y="104"/>
                  </a:lnTo>
                  <a:lnTo>
                    <a:pt x="146" y="104"/>
                  </a:lnTo>
                  <a:lnTo>
                    <a:pt x="138" y="102"/>
                  </a:lnTo>
                  <a:lnTo>
                    <a:pt x="138" y="102"/>
                  </a:lnTo>
                  <a:lnTo>
                    <a:pt x="142" y="104"/>
                  </a:lnTo>
                  <a:lnTo>
                    <a:pt x="142" y="106"/>
                  </a:lnTo>
                  <a:lnTo>
                    <a:pt x="142" y="106"/>
                  </a:lnTo>
                  <a:lnTo>
                    <a:pt x="142" y="110"/>
                  </a:lnTo>
                  <a:lnTo>
                    <a:pt x="140" y="112"/>
                  </a:lnTo>
                  <a:lnTo>
                    <a:pt x="140" y="112"/>
                  </a:lnTo>
                  <a:lnTo>
                    <a:pt x="138" y="112"/>
                  </a:lnTo>
                  <a:lnTo>
                    <a:pt x="138" y="112"/>
                  </a:lnTo>
                  <a:lnTo>
                    <a:pt x="132" y="114"/>
                  </a:lnTo>
                  <a:lnTo>
                    <a:pt x="132" y="114"/>
                  </a:lnTo>
                  <a:lnTo>
                    <a:pt x="128" y="116"/>
                  </a:lnTo>
                  <a:lnTo>
                    <a:pt x="128" y="116"/>
                  </a:lnTo>
                  <a:lnTo>
                    <a:pt x="128" y="120"/>
                  </a:lnTo>
                  <a:lnTo>
                    <a:pt x="128" y="120"/>
                  </a:lnTo>
                  <a:lnTo>
                    <a:pt x="126" y="122"/>
                  </a:lnTo>
                  <a:lnTo>
                    <a:pt x="122" y="124"/>
                  </a:lnTo>
                  <a:lnTo>
                    <a:pt x="122" y="124"/>
                  </a:lnTo>
                  <a:lnTo>
                    <a:pt x="116" y="126"/>
                  </a:lnTo>
                  <a:lnTo>
                    <a:pt x="116" y="126"/>
                  </a:lnTo>
                  <a:lnTo>
                    <a:pt x="112" y="130"/>
                  </a:lnTo>
                  <a:lnTo>
                    <a:pt x="112" y="130"/>
                  </a:lnTo>
                  <a:lnTo>
                    <a:pt x="106" y="130"/>
                  </a:lnTo>
                  <a:lnTo>
                    <a:pt x="106" y="130"/>
                  </a:lnTo>
                  <a:lnTo>
                    <a:pt x="104" y="134"/>
                  </a:lnTo>
                  <a:lnTo>
                    <a:pt x="104" y="136"/>
                  </a:lnTo>
                  <a:lnTo>
                    <a:pt x="104" y="136"/>
                  </a:lnTo>
                  <a:lnTo>
                    <a:pt x="102" y="144"/>
                  </a:lnTo>
                  <a:lnTo>
                    <a:pt x="102" y="144"/>
                  </a:lnTo>
                  <a:lnTo>
                    <a:pt x="102" y="142"/>
                  </a:lnTo>
                  <a:lnTo>
                    <a:pt x="100" y="138"/>
                  </a:lnTo>
                  <a:lnTo>
                    <a:pt x="100" y="138"/>
                  </a:lnTo>
                  <a:lnTo>
                    <a:pt x="94" y="138"/>
                  </a:lnTo>
                  <a:lnTo>
                    <a:pt x="94" y="138"/>
                  </a:lnTo>
                  <a:lnTo>
                    <a:pt x="82" y="138"/>
                  </a:lnTo>
                  <a:lnTo>
                    <a:pt x="82" y="138"/>
                  </a:lnTo>
                  <a:lnTo>
                    <a:pt x="76" y="136"/>
                  </a:lnTo>
                  <a:lnTo>
                    <a:pt x="72" y="132"/>
                  </a:lnTo>
                  <a:lnTo>
                    <a:pt x="72" y="132"/>
                  </a:lnTo>
                  <a:lnTo>
                    <a:pt x="60" y="128"/>
                  </a:lnTo>
                  <a:lnTo>
                    <a:pt x="48" y="126"/>
                  </a:lnTo>
                  <a:lnTo>
                    <a:pt x="48" y="126"/>
                  </a:lnTo>
                  <a:lnTo>
                    <a:pt x="24" y="128"/>
                  </a:lnTo>
                  <a:lnTo>
                    <a:pt x="0" y="132"/>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11" name="Freeform 16">
              <a:extLst>
                <a:ext uri="{FF2B5EF4-FFF2-40B4-BE49-F238E27FC236}">
                  <a16:creationId xmlns:a16="http://schemas.microsoft.com/office/drawing/2014/main" id="{A6A28E2E-2771-40A5-92F9-A993511C7F8D}"/>
                </a:ext>
              </a:extLst>
            </p:cNvPr>
            <p:cNvSpPr>
              <a:spLocks/>
            </p:cNvSpPr>
            <p:nvPr/>
          </p:nvSpPr>
          <p:spPr bwMode="auto">
            <a:xfrm>
              <a:off x="3095905" y="2687022"/>
              <a:ext cx="193449" cy="105239"/>
            </a:xfrm>
            <a:custGeom>
              <a:avLst/>
              <a:gdLst>
                <a:gd name="T0" fmla="*/ 98 w 98"/>
                <a:gd name="T1" fmla="*/ 2 h 52"/>
                <a:gd name="T2" fmla="*/ 98 w 98"/>
                <a:gd name="T3" fmla="*/ 2 h 52"/>
                <a:gd name="T4" fmla="*/ 74 w 98"/>
                <a:gd name="T5" fmla="*/ 0 h 52"/>
                <a:gd name="T6" fmla="*/ 74 w 98"/>
                <a:gd name="T7" fmla="*/ 0 h 52"/>
                <a:gd name="T8" fmla="*/ 72 w 98"/>
                <a:gd name="T9" fmla="*/ 0 h 52"/>
                <a:gd name="T10" fmla="*/ 68 w 98"/>
                <a:gd name="T11" fmla="*/ 2 h 52"/>
                <a:gd name="T12" fmla="*/ 68 w 98"/>
                <a:gd name="T13" fmla="*/ 2 h 52"/>
                <a:gd name="T14" fmla="*/ 64 w 98"/>
                <a:gd name="T15" fmla="*/ 6 h 52"/>
                <a:gd name="T16" fmla="*/ 64 w 98"/>
                <a:gd name="T17" fmla="*/ 6 h 52"/>
                <a:gd name="T18" fmla="*/ 60 w 98"/>
                <a:gd name="T19" fmla="*/ 10 h 52"/>
                <a:gd name="T20" fmla="*/ 58 w 98"/>
                <a:gd name="T21" fmla="*/ 12 h 52"/>
                <a:gd name="T22" fmla="*/ 58 w 98"/>
                <a:gd name="T23" fmla="*/ 12 h 52"/>
                <a:gd name="T24" fmla="*/ 58 w 98"/>
                <a:gd name="T25" fmla="*/ 16 h 52"/>
                <a:gd name="T26" fmla="*/ 58 w 98"/>
                <a:gd name="T27" fmla="*/ 22 h 52"/>
                <a:gd name="T28" fmla="*/ 58 w 98"/>
                <a:gd name="T29" fmla="*/ 22 h 52"/>
                <a:gd name="T30" fmla="*/ 54 w 98"/>
                <a:gd name="T31" fmla="*/ 24 h 52"/>
                <a:gd name="T32" fmla="*/ 48 w 98"/>
                <a:gd name="T33" fmla="*/ 22 h 52"/>
                <a:gd name="T34" fmla="*/ 48 w 98"/>
                <a:gd name="T35" fmla="*/ 22 h 52"/>
                <a:gd name="T36" fmla="*/ 44 w 98"/>
                <a:gd name="T37" fmla="*/ 20 h 52"/>
                <a:gd name="T38" fmla="*/ 40 w 98"/>
                <a:gd name="T39" fmla="*/ 20 h 52"/>
                <a:gd name="T40" fmla="*/ 40 w 98"/>
                <a:gd name="T41" fmla="*/ 20 h 52"/>
                <a:gd name="T42" fmla="*/ 36 w 98"/>
                <a:gd name="T43" fmla="*/ 22 h 52"/>
                <a:gd name="T44" fmla="*/ 36 w 98"/>
                <a:gd name="T45" fmla="*/ 22 h 52"/>
                <a:gd name="T46" fmla="*/ 26 w 98"/>
                <a:gd name="T47" fmla="*/ 26 h 52"/>
                <a:gd name="T48" fmla="*/ 14 w 98"/>
                <a:gd name="T49" fmla="*/ 28 h 52"/>
                <a:gd name="T50" fmla="*/ 14 w 98"/>
                <a:gd name="T51" fmla="*/ 28 h 52"/>
                <a:gd name="T52" fmla="*/ 6 w 98"/>
                <a:gd name="T53" fmla="*/ 30 h 52"/>
                <a:gd name="T54" fmla="*/ 0 w 98"/>
                <a:gd name="T55" fmla="*/ 34 h 52"/>
                <a:gd name="T56" fmla="*/ 0 w 98"/>
                <a:gd name="T57" fmla="*/ 36 h 52"/>
                <a:gd name="T58" fmla="*/ 0 w 98"/>
                <a:gd name="T59" fmla="*/ 40 h 52"/>
                <a:gd name="T60" fmla="*/ 0 w 98"/>
                <a:gd name="T61" fmla="*/ 40 h 52"/>
                <a:gd name="T62" fmla="*/ 4 w 98"/>
                <a:gd name="T63" fmla="*/ 44 h 52"/>
                <a:gd name="T64" fmla="*/ 8 w 98"/>
                <a:gd name="T65" fmla="*/ 50 h 52"/>
                <a:gd name="T66" fmla="*/ 12 w 98"/>
                <a:gd name="T6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52">
                  <a:moveTo>
                    <a:pt x="98" y="2"/>
                  </a:moveTo>
                  <a:lnTo>
                    <a:pt x="98" y="2"/>
                  </a:lnTo>
                  <a:lnTo>
                    <a:pt x="74" y="0"/>
                  </a:lnTo>
                  <a:lnTo>
                    <a:pt x="74" y="0"/>
                  </a:lnTo>
                  <a:lnTo>
                    <a:pt x="72" y="0"/>
                  </a:lnTo>
                  <a:lnTo>
                    <a:pt x="68" y="2"/>
                  </a:lnTo>
                  <a:lnTo>
                    <a:pt x="68" y="2"/>
                  </a:lnTo>
                  <a:lnTo>
                    <a:pt x="64" y="6"/>
                  </a:lnTo>
                  <a:lnTo>
                    <a:pt x="64" y="6"/>
                  </a:lnTo>
                  <a:lnTo>
                    <a:pt x="60" y="10"/>
                  </a:lnTo>
                  <a:lnTo>
                    <a:pt x="58" y="12"/>
                  </a:lnTo>
                  <a:lnTo>
                    <a:pt x="58" y="12"/>
                  </a:lnTo>
                  <a:lnTo>
                    <a:pt x="58" y="16"/>
                  </a:lnTo>
                  <a:lnTo>
                    <a:pt x="58" y="22"/>
                  </a:lnTo>
                  <a:lnTo>
                    <a:pt x="58" y="22"/>
                  </a:lnTo>
                  <a:lnTo>
                    <a:pt x="54" y="24"/>
                  </a:lnTo>
                  <a:lnTo>
                    <a:pt x="48" y="22"/>
                  </a:lnTo>
                  <a:lnTo>
                    <a:pt x="48" y="22"/>
                  </a:lnTo>
                  <a:lnTo>
                    <a:pt x="44" y="20"/>
                  </a:lnTo>
                  <a:lnTo>
                    <a:pt x="40" y="20"/>
                  </a:lnTo>
                  <a:lnTo>
                    <a:pt x="40" y="20"/>
                  </a:lnTo>
                  <a:lnTo>
                    <a:pt x="36" y="22"/>
                  </a:lnTo>
                  <a:lnTo>
                    <a:pt x="36" y="22"/>
                  </a:lnTo>
                  <a:lnTo>
                    <a:pt x="26" y="26"/>
                  </a:lnTo>
                  <a:lnTo>
                    <a:pt x="14" y="28"/>
                  </a:lnTo>
                  <a:lnTo>
                    <a:pt x="14" y="28"/>
                  </a:lnTo>
                  <a:lnTo>
                    <a:pt x="6" y="30"/>
                  </a:lnTo>
                  <a:lnTo>
                    <a:pt x="0" y="34"/>
                  </a:lnTo>
                  <a:lnTo>
                    <a:pt x="0" y="36"/>
                  </a:lnTo>
                  <a:lnTo>
                    <a:pt x="0" y="40"/>
                  </a:lnTo>
                  <a:lnTo>
                    <a:pt x="0" y="40"/>
                  </a:lnTo>
                  <a:lnTo>
                    <a:pt x="4" y="44"/>
                  </a:lnTo>
                  <a:lnTo>
                    <a:pt x="8" y="50"/>
                  </a:lnTo>
                  <a:lnTo>
                    <a:pt x="12" y="52"/>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12" name="Freeform 17">
              <a:extLst>
                <a:ext uri="{FF2B5EF4-FFF2-40B4-BE49-F238E27FC236}">
                  <a16:creationId xmlns:a16="http://schemas.microsoft.com/office/drawing/2014/main" id="{67B40694-23DA-4D2A-A601-F3897734B232}"/>
                </a:ext>
              </a:extLst>
            </p:cNvPr>
            <p:cNvSpPr>
              <a:spLocks/>
            </p:cNvSpPr>
            <p:nvPr/>
          </p:nvSpPr>
          <p:spPr bwMode="auto">
            <a:xfrm>
              <a:off x="3364364" y="2658689"/>
              <a:ext cx="181605" cy="178096"/>
            </a:xfrm>
            <a:custGeom>
              <a:avLst/>
              <a:gdLst>
                <a:gd name="T0" fmla="*/ 0 w 92"/>
                <a:gd name="T1" fmla="*/ 88 h 88"/>
                <a:gd name="T2" fmla="*/ 0 w 92"/>
                <a:gd name="T3" fmla="*/ 88 h 88"/>
                <a:gd name="T4" fmla="*/ 4 w 92"/>
                <a:gd name="T5" fmla="*/ 70 h 88"/>
                <a:gd name="T6" fmla="*/ 8 w 92"/>
                <a:gd name="T7" fmla="*/ 58 h 88"/>
                <a:gd name="T8" fmla="*/ 12 w 92"/>
                <a:gd name="T9" fmla="*/ 52 h 88"/>
                <a:gd name="T10" fmla="*/ 12 w 92"/>
                <a:gd name="T11" fmla="*/ 52 h 88"/>
                <a:gd name="T12" fmla="*/ 22 w 92"/>
                <a:gd name="T13" fmla="*/ 44 h 88"/>
                <a:gd name="T14" fmla="*/ 22 w 92"/>
                <a:gd name="T15" fmla="*/ 44 h 88"/>
                <a:gd name="T16" fmla="*/ 30 w 92"/>
                <a:gd name="T17" fmla="*/ 36 h 88"/>
                <a:gd name="T18" fmla="*/ 30 w 92"/>
                <a:gd name="T19" fmla="*/ 36 h 88"/>
                <a:gd name="T20" fmla="*/ 36 w 92"/>
                <a:gd name="T21" fmla="*/ 34 h 88"/>
                <a:gd name="T22" fmla="*/ 36 w 92"/>
                <a:gd name="T23" fmla="*/ 34 h 88"/>
                <a:gd name="T24" fmla="*/ 40 w 92"/>
                <a:gd name="T25" fmla="*/ 32 h 88"/>
                <a:gd name="T26" fmla="*/ 46 w 92"/>
                <a:gd name="T27" fmla="*/ 34 h 88"/>
                <a:gd name="T28" fmla="*/ 46 w 92"/>
                <a:gd name="T29" fmla="*/ 34 h 88"/>
                <a:gd name="T30" fmla="*/ 50 w 92"/>
                <a:gd name="T31" fmla="*/ 34 h 88"/>
                <a:gd name="T32" fmla="*/ 52 w 92"/>
                <a:gd name="T33" fmla="*/ 34 h 88"/>
                <a:gd name="T34" fmla="*/ 52 w 92"/>
                <a:gd name="T35" fmla="*/ 34 h 88"/>
                <a:gd name="T36" fmla="*/ 54 w 92"/>
                <a:gd name="T37" fmla="*/ 32 h 88"/>
                <a:gd name="T38" fmla="*/ 54 w 92"/>
                <a:gd name="T39" fmla="*/ 32 h 88"/>
                <a:gd name="T40" fmla="*/ 58 w 92"/>
                <a:gd name="T41" fmla="*/ 22 h 88"/>
                <a:gd name="T42" fmla="*/ 58 w 92"/>
                <a:gd name="T43" fmla="*/ 22 h 88"/>
                <a:gd name="T44" fmla="*/ 60 w 92"/>
                <a:gd name="T45" fmla="*/ 20 h 88"/>
                <a:gd name="T46" fmla="*/ 60 w 92"/>
                <a:gd name="T47" fmla="*/ 20 h 88"/>
                <a:gd name="T48" fmla="*/ 62 w 92"/>
                <a:gd name="T49" fmla="*/ 18 h 88"/>
                <a:gd name="T50" fmla="*/ 64 w 92"/>
                <a:gd name="T51" fmla="*/ 18 h 88"/>
                <a:gd name="T52" fmla="*/ 70 w 92"/>
                <a:gd name="T53" fmla="*/ 20 h 88"/>
                <a:gd name="T54" fmla="*/ 70 w 92"/>
                <a:gd name="T55" fmla="*/ 20 h 88"/>
                <a:gd name="T56" fmla="*/ 74 w 92"/>
                <a:gd name="T57" fmla="*/ 20 h 88"/>
                <a:gd name="T58" fmla="*/ 78 w 92"/>
                <a:gd name="T59" fmla="*/ 20 h 88"/>
                <a:gd name="T60" fmla="*/ 82 w 92"/>
                <a:gd name="T61" fmla="*/ 16 h 88"/>
                <a:gd name="T62" fmla="*/ 84 w 92"/>
                <a:gd name="T63" fmla="*/ 14 h 88"/>
                <a:gd name="T64" fmla="*/ 84 w 92"/>
                <a:gd name="T65" fmla="*/ 14 h 88"/>
                <a:gd name="T66" fmla="*/ 88 w 92"/>
                <a:gd name="T67" fmla="*/ 6 h 88"/>
                <a:gd name="T68" fmla="*/ 90 w 92"/>
                <a:gd name="T69" fmla="*/ 2 h 88"/>
                <a:gd name="T70" fmla="*/ 92 w 92"/>
                <a:gd name="T7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88">
                  <a:moveTo>
                    <a:pt x="0" y="88"/>
                  </a:moveTo>
                  <a:lnTo>
                    <a:pt x="0" y="88"/>
                  </a:lnTo>
                  <a:lnTo>
                    <a:pt x="4" y="70"/>
                  </a:lnTo>
                  <a:lnTo>
                    <a:pt x="8" y="58"/>
                  </a:lnTo>
                  <a:lnTo>
                    <a:pt x="12" y="52"/>
                  </a:lnTo>
                  <a:lnTo>
                    <a:pt x="12" y="52"/>
                  </a:lnTo>
                  <a:lnTo>
                    <a:pt x="22" y="44"/>
                  </a:lnTo>
                  <a:lnTo>
                    <a:pt x="22" y="44"/>
                  </a:lnTo>
                  <a:lnTo>
                    <a:pt x="30" y="36"/>
                  </a:lnTo>
                  <a:lnTo>
                    <a:pt x="30" y="36"/>
                  </a:lnTo>
                  <a:lnTo>
                    <a:pt x="36" y="34"/>
                  </a:lnTo>
                  <a:lnTo>
                    <a:pt x="36" y="34"/>
                  </a:lnTo>
                  <a:lnTo>
                    <a:pt x="40" y="32"/>
                  </a:lnTo>
                  <a:lnTo>
                    <a:pt x="46" y="34"/>
                  </a:lnTo>
                  <a:lnTo>
                    <a:pt x="46" y="34"/>
                  </a:lnTo>
                  <a:lnTo>
                    <a:pt x="50" y="34"/>
                  </a:lnTo>
                  <a:lnTo>
                    <a:pt x="52" y="34"/>
                  </a:lnTo>
                  <a:lnTo>
                    <a:pt x="52" y="34"/>
                  </a:lnTo>
                  <a:lnTo>
                    <a:pt x="54" y="32"/>
                  </a:lnTo>
                  <a:lnTo>
                    <a:pt x="54" y="32"/>
                  </a:lnTo>
                  <a:lnTo>
                    <a:pt x="58" y="22"/>
                  </a:lnTo>
                  <a:lnTo>
                    <a:pt x="58" y="22"/>
                  </a:lnTo>
                  <a:lnTo>
                    <a:pt x="60" y="20"/>
                  </a:lnTo>
                  <a:lnTo>
                    <a:pt x="60" y="20"/>
                  </a:lnTo>
                  <a:lnTo>
                    <a:pt x="62" y="18"/>
                  </a:lnTo>
                  <a:lnTo>
                    <a:pt x="64" y="18"/>
                  </a:lnTo>
                  <a:lnTo>
                    <a:pt x="70" y="20"/>
                  </a:lnTo>
                  <a:lnTo>
                    <a:pt x="70" y="20"/>
                  </a:lnTo>
                  <a:lnTo>
                    <a:pt x="74" y="20"/>
                  </a:lnTo>
                  <a:lnTo>
                    <a:pt x="78" y="20"/>
                  </a:lnTo>
                  <a:lnTo>
                    <a:pt x="82" y="16"/>
                  </a:lnTo>
                  <a:lnTo>
                    <a:pt x="84" y="14"/>
                  </a:lnTo>
                  <a:lnTo>
                    <a:pt x="84" y="14"/>
                  </a:lnTo>
                  <a:lnTo>
                    <a:pt x="88" y="6"/>
                  </a:lnTo>
                  <a:lnTo>
                    <a:pt x="90" y="2"/>
                  </a:lnTo>
                  <a:lnTo>
                    <a:pt x="92" y="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13" name="Freeform 18">
              <a:extLst>
                <a:ext uri="{FF2B5EF4-FFF2-40B4-BE49-F238E27FC236}">
                  <a16:creationId xmlns:a16="http://schemas.microsoft.com/office/drawing/2014/main" id="{2CDB3C66-7E04-4EC6-B1B3-D1366D5043AA}"/>
                </a:ext>
              </a:extLst>
            </p:cNvPr>
            <p:cNvSpPr>
              <a:spLocks/>
            </p:cNvSpPr>
            <p:nvPr/>
          </p:nvSpPr>
          <p:spPr bwMode="auto">
            <a:xfrm>
              <a:off x="3155124" y="2800356"/>
              <a:ext cx="197397" cy="157858"/>
            </a:xfrm>
            <a:custGeom>
              <a:avLst/>
              <a:gdLst>
                <a:gd name="T0" fmla="*/ 100 w 100"/>
                <a:gd name="T1" fmla="*/ 16 h 78"/>
                <a:gd name="T2" fmla="*/ 100 w 100"/>
                <a:gd name="T3" fmla="*/ 16 h 78"/>
                <a:gd name="T4" fmla="*/ 82 w 100"/>
                <a:gd name="T5" fmla="*/ 12 h 78"/>
                <a:gd name="T6" fmla="*/ 82 w 100"/>
                <a:gd name="T7" fmla="*/ 12 h 78"/>
                <a:gd name="T8" fmla="*/ 76 w 100"/>
                <a:gd name="T9" fmla="*/ 12 h 78"/>
                <a:gd name="T10" fmla="*/ 70 w 100"/>
                <a:gd name="T11" fmla="*/ 10 h 78"/>
                <a:gd name="T12" fmla="*/ 70 w 100"/>
                <a:gd name="T13" fmla="*/ 10 h 78"/>
                <a:gd name="T14" fmla="*/ 66 w 100"/>
                <a:gd name="T15" fmla="*/ 6 h 78"/>
                <a:gd name="T16" fmla="*/ 64 w 100"/>
                <a:gd name="T17" fmla="*/ 0 h 78"/>
                <a:gd name="T18" fmla="*/ 64 w 100"/>
                <a:gd name="T19" fmla="*/ 0 h 78"/>
                <a:gd name="T20" fmla="*/ 64 w 100"/>
                <a:gd name="T21" fmla="*/ 20 h 78"/>
                <a:gd name="T22" fmla="*/ 62 w 100"/>
                <a:gd name="T23" fmla="*/ 40 h 78"/>
                <a:gd name="T24" fmla="*/ 62 w 100"/>
                <a:gd name="T25" fmla="*/ 40 h 78"/>
                <a:gd name="T26" fmla="*/ 60 w 100"/>
                <a:gd name="T27" fmla="*/ 44 h 78"/>
                <a:gd name="T28" fmla="*/ 56 w 100"/>
                <a:gd name="T29" fmla="*/ 48 h 78"/>
                <a:gd name="T30" fmla="*/ 56 w 100"/>
                <a:gd name="T31" fmla="*/ 48 h 78"/>
                <a:gd name="T32" fmla="*/ 52 w 100"/>
                <a:gd name="T33" fmla="*/ 52 h 78"/>
                <a:gd name="T34" fmla="*/ 52 w 100"/>
                <a:gd name="T35" fmla="*/ 52 h 78"/>
                <a:gd name="T36" fmla="*/ 42 w 100"/>
                <a:gd name="T37" fmla="*/ 56 h 78"/>
                <a:gd name="T38" fmla="*/ 42 w 100"/>
                <a:gd name="T39" fmla="*/ 56 h 78"/>
                <a:gd name="T40" fmla="*/ 26 w 100"/>
                <a:gd name="T41" fmla="*/ 64 h 78"/>
                <a:gd name="T42" fmla="*/ 26 w 100"/>
                <a:gd name="T43" fmla="*/ 64 h 78"/>
                <a:gd name="T44" fmla="*/ 12 w 100"/>
                <a:gd name="T45" fmla="*/ 70 h 78"/>
                <a:gd name="T46" fmla="*/ 0 w 100"/>
                <a:gd name="T4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78">
                  <a:moveTo>
                    <a:pt x="100" y="16"/>
                  </a:moveTo>
                  <a:lnTo>
                    <a:pt x="100" y="16"/>
                  </a:lnTo>
                  <a:lnTo>
                    <a:pt x="82" y="12"/>
                  </a:lnTo>
                  <a:lnTo>
                    <a:pt x="82" y="12"/>
                  </a:lnTo>
                  <a:lnTo>
                    <a:pt x="76" y="12"/>
                  </a:lnTo>
                  <a:lnTo>
                    <a:pt x="70" y="10"/>
                  </a:lnTo>
                  <a:lnTo>
                    <a:pt x="70" y="10"/>
                  </a:lnTo>
                  <a:lnTo>
                    <a:pt x="66" y="6"/>
                  </a:lnTo>
                  <a:lnTo>
                    <a:pt x="64" y="0"/>
                  </a:lnTo>
                  <a:lnTo>
                    <a:pt x="64" y="0"/>
                  </a:lnTo>
                  <a:lnTo>
                    <a:pt x="64" y="20"/>
                  </a:lnTo>
                  <a:lnTo>
                    <a:pt x="62" y="40"/>
                  </a:lnTo>
                  <a:lnTo>
                    <a:pt x="62" y="40"/>
                  </a:lnTo>
                  <a:lnTo>
                    <a:pt x="60" y="44"/>
                  </a:lnTo>
                  <a:lnTo>
                    <a:pt x="56" y="48"/>
                  </a:lnTo>
                  <a:lnTo>
                    <a:pt x="56" y="48"/>
                  </a:lnTo>
                  <a:lnTo>
                    <a:pt x="52" y="52"/>
                  </a:lnTo>
                  <a:lnTo>
                    <a:pt x="52" y="52"/>
                  </a:lnTo>
                  <a:lnTo>
                    <a:pt x="42" y="56"/>
                  </a:lnTo>
                  <a:lnTo>
                    <a:pt x="42" y="56"/>
                  </a:lnTo>
                  <a:lnTo>
                    <a:pt x="26" y="64"/>
                  </a:lnTo>
                  <a:lnTo>
                    <a:pt x="26" y="64"/>
                  </a:lnTo>
                  <a:lnTo>
                    <a:pt x="12" y="70"/>
                  </a:lnTo>
                  <a:lnTo>
                    <a:pt x="0" y="78"/>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14" name="Freeform 19">
              <a:extLst>
                <a:ext uri="{FF2B5EF4-FFF2-40B4-BE49-F238E27FC236}">
                  <a16:creationId xmlns:a16="http://schemas.microsoft.com/office/drawing/2014/main" id="{1D255147-F2D7-4980-99CD-F61142B3149A}"/>
                </a:ext>
              </a:extLst>
            </p:cNvPr>
            <p:cNvSpPr>
              <a:spLocks/>
            </p:cNvSpPr>
            <p:nvPr/>
          </p:nvSpPr>
          <p:spPr bwMode="auto">
            <a:xfrm>
              <a:off x="3301197" y="2832737"/>
              <a:ext cx="67115" cy="60715"/>
            </a:xfrm>
            <a:custGeom>
              <a:avLst/>
              <a:gdLst>
                <a:gd name="T0" fmla="*/ 2 w 34"/>
                <a:gd name="T1" fmla="*/ 30 h 30"/>
                <a:gd name="T2" fmla="*/ 2 w 34"/>
                <a:gd name="T3" fmla="*/ 30 h 30"/>
                <a:gd name="T4" fmla="*/ 2 w 34"/>
                <a:gd name="T5" fmla="*/ 26 h 30"/>
                <a:gd name="T6" fmla="*/ 0 w 34"/>
                <a:gd name="T7" fmla="*/ 20 h 30"/>
                <a:gd name="T8" fmla="*/ 0 w 34"/>
                <a:gd name="T9" fmla="*/ 16 h 30"/>
                <a:gd name="T10" fmla="*/ 0 w 34"/>
                <a:gd name="T11" fmla="*/ 12 h 30"/>
                <a:gd name="T12" fmla="*/ 0 w 34"/>
                <a:gd name="T13" fmla="*/ 12 h 30"/>
                <a:gd name="T14" fmla="*/ 2 w 34"/>
                <a:gd name="T15" fmla="*/ 6 h 30"/>
                <a:gd name="T16" fmla="*/ 2 w 34"/>
                <a:gd name="T17" fmla="*/ 6 h 30"/>
                <a:gd name="T18" fmla="*/ 6 w 34"/>
                <a:gd name="T19" fmla="*/ 4 h 30"/>
                <a:gd name="T20" fmla="*/ 6 w 34"/>
                <a:gd name="T21" fmla="*/ 4 h 30"/>
                <a:gd name="T22" fmla="*/ 16 w 34"/>
                <a:gd name="T23" fmla="*/ 2 h 30"/>
                <a:gd name="T24" fmla="*/ 16 w 34"/>
                <a:gd name="T25" fmla="*/ 2 h 30"/>
                <a:gd name="T26" fmla="*/ 34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2" y="30"/>
                  </a:moveTo>
                  <a:lnTo>
                    <a:pt x="2" y="30"/>
                  </a:lnTo>
                  <a:lnTo>
                    <a:pt x="2" y="26"/>
                  </a:lnTo>
                  <a:lnTo>
                    <a:pt x="0" y="20"/>
                  </a:lnTo>
                  <a:lnTo>
                    <a:pt x="0" y="16"/>
                  </a:lnTo>
                  <a:lnTo>
                    <a:pt x="0" y="12"/>
                  </a:lnTo>
                  <a:lnTo>
                    <a:pt x="0" y="12"/>
                  </a:lnTo>
                  <a:lnTo>
                    <a:pt x="2" y="6"/>
                  </a:lnTo>
                  <a:lnTo>
                    <a:pt x="2" y="6"/>
                  </a:lnTo>
                  <a:lnTo>
                    <a:pt x="6" y="4"/>
                  </a:lnTo>
                  <a:lnTo>
                    <a:pt x="6" y="4"/>
                  </a:lnTo>
                  <a:lnTo>
                    <a:pt x="16" y="2"/>
                  </a:lnTo>
                  <a:lnTo>
                    <a:pt x="16" y="2"/>
                  </a:lnTo>
                  <a:lnTo>
                    <a:pt x="34" y="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15" name="Freeform 20">
              <a:extLst>
                <a:ext uri="{FF2B5EF4-FFF2-40B4-BE49-F238E27FC236}">
                  <a16:creationId xmlns:a16="http://schemas.microsoft.com/office/drawing/2014/main" id="{C91940C1-F954-43B2-B260-4B4F8848331A}"/>
                </a:ext>
              </a:extLst>
            </p:cNvPr>
            <p:cNvSpPr>
              <a:spLocks/>
            </p:cNvSpPr>
            <p:nvPr/>
          </p:nvSpPr>
          <p:spPr bwMode="auto">
            <a:xfrm>
              <a:off x="3309093" y="5334176"/>
              <a:ext cx="501388" cy="380478"/>
            </a:xfrm>
            <a:custGeom>
              <a:avLst/>
              <a:gdLst>
                <a:gd name="T0" fmla="*/ 252 w 254"/>
                <a:gd name="T1" fmla="*/ 100 h 188"/>
                <a:gd name="T2" fmla="*/ 238 w 254"/>
                <a:gd name="T3" fmla="*/ 90 h 188"/>
                <a:gd name="T4" fmla="*/ 232 w 254"/>
                <a:gd name="T5" fmla="*/ 76 h 188"/>
                <a:gd name="T6" fmla="*/ 234 w 254"/>
                <a:gd name="T7" fmla="*/ 72 h 188"/>
                <a:gd name="T8" fmla="*/ 226 w 254"/>
                <a:gd name="T9" fmla="*/ 62 h 188"/>
                <a:gd name="T10" fmla="*/ 200 w 254"/>
                <a:gd name="T11" fmla="*/ 46 h 188"/>
                <a:gd name="T12" fmla="*/ 190 w 254"/>
                <a:gd name="T13" fmla="*/ 18 h 188"/>
                <a:gd name="T14" fmla="*/ 190 w 254"/>
                <a:gd name="T15" fmla="*/ 6 h 188"/>
                <a:gd name="T16" fmla="*/ 174 w 254"/>
                <a:gd name="T17" fmla="*/ 2 h 188"/>
                <a:gd name="T18" fmla="*/ 166 w 254"/>
                <a:gd name="T19" fmla="*/ 6 h 188"/>
                <a:gd name="T20" fmla="*/ 140 w 254"/>
                <a:gd name="T21" fmla="*/ 0 h 188"/>
                <a:gd name="T22" fmla="*/ 148 w 254"/>
                <a:gd name="T23" fmla="*/ 14 h 188"/>
                <a:gd name="T24" fmla="*/ 154 w 254"/>
                <a:gd name="T25" fmla="*/ 20 h 188"/>
                <a:gd name="T26" fmla="*/ 140 w 254"/>
                <a:gd name="T27" fmla="*/ 36 h 188"/>
                <a:gd name="T28" fmla="*/ 120 w 254"/>
                <a:gd name="T29" fmla="*/ 44 h 188"/>
                <a:gd name="T30" fmla="*/ 102 w 254"/>
                <a:gd name="T31" fmla="*/ 38 h 188"/>
                <a:gd name="T32" fmla="*/ 86 w 254"/>
                <a:gd name="T33" fmla="*/ 40 h 188"/>
                <a:gd name="T34" fmla="*/ 58 w 254"/>
                <a:gd name="T35" fmla="*/ 26 h 188"/>
                <a:gd name="T36" fmla="*/ 22 w 254"/>
                <a:gd name="T37" fmla="*/ 30 h 188"/>
                <a:gd name="T38" fmla="*/ 20 w 254"/>
                <a:gd name="T39" fmla="*/ 40 h 188"/>
                <a:gd name="T40" fmla="*/ 32 w 254"/>
                <a:gd name="T41" fmla="*/ 56 h 188"/>
                <a:gd name="T42" fmla="*/ 28 w 254"/>
                <a:gd name="T43" fmla="*/ 68 h 188"/>
                <a:gd name="T44" fmla="*/ 20 w 254"/>
                <a:gd name="T45" fmla="*/ 82 h 188"/>
                <a:gd name="T46" fmla="*/ 18 w 254"/>
                <a:gd name="T47" fmla="*/ 96 h 188"/>
                <a:gd name="T48" fmla="*/ 10 w 254"/>
                <a:gd name="T49" fmla="*/ 110 h 188"/>
                <a:gd name="T50" fmla="*/ 12 w 254"/>
                <a:gd name="T51" fmla="*/ 126 h 188"/>
                <a:gd name="T52" fmla="*/ 8 w 254"/>
                <a:gd name="T53" fmla="*/ 134 h 188"/>
                <a:gd name="T54" fmla="*/ 6 w 254"/>
                <a:gd name="T55" fmla="*/ 142 h 188"/>
                <a:gd name="T56" fmla="*/ 6 w 254"/>
                <a:gd name="T57" fmla="*/ 158 h 188"/>
                <a:gd name="T58" fmla="*/ 0 w 254"/>
                <a:gd name="T59" fmla="*/ 160 h 188"/>
                <a:gd name="T60" fmla="*/ 0 w 254"/>
                <a:gd name="T61" fmla="*/ 176 h 188"/>
                <a:gd name="T62" fmla="*/ 4 w 254"/>
                <a:gd name="T63" fmla="*/ 180 h 188"/>
                <a:gd name="T64" fmla="*/ 14 w 254"/>
                <a:gd name="T65" fmla="*/ 182 h 188"/>
                <a:gd name="T66" fmla="*/ 20 w 254"/>
                <a:gd name="T67" fmla="*/ 182 h 188"/>
                <a:gd name="T68" fmla="*/ 28 w 254"/>
                <a:gd name="T69" fmla="*/ 186 h 188"/>
                <a:gd name="T70" fmla="*/ 36 w 254"/>
                <a:gd name="T71" fmla="*/ 176 h 188"/>
                <a:gd name="T72" fmla="*/ 44 w 254"/>
                <a:gd name="T73" fmla="*/ 170 h 188"/>
                <a:gd name="T74" fmla="*/ 70 w 254"/>
                <a:gd name="T75" fmla="*/ 166 h 188"/>
                <a:gd name="T76" fmla="*/ 74 w 254"/>
                <a:gd name="T77" fmla="*/ 164 h 188"/>
                <a:gd name="T78" fmla="*/ 72 w 254"/>
                <a:gd name="T79" fmla="*/ 144 h 188"/>
                <a:gd name="T80" fmla="*/ 72 w 254"/>
                <a:gd name="T81" fmla="*/ 134 h 188"/>
                <a:gd name="T82" fmla="*/ 70 w 254"/>
                <a:gd name="T83" fmla="*/ 124 h 188"/>
                <a:gd name="T84" fmla="*/ 70 w 254"/>
                <a:gd name="T85" fmla="*/ 106 h 188"/>
                <a:gd name="T86" fmla="*/ 86 w 254"/>
                <a:gd name="T87" fmla="*/ 98 h 188"/>
                <a:gd name="T88" fmla="*/ 94 w 254"/>
                <a:gd name="T89" fmla="*/ 92 h 188"/>
                <a:gd name="T90" fmla="*/ 90 w 254"/>
                <a:gd name="T91" fmla="*/ 78 h 188"/>
                <a:gd name="T92" fmla="*/ 82 w 254"/>
                <a:gd name="T93" fmla="*/ 66 h 188"/>
                <a:gd name="T94" fmla="*/ 64 w 254"/>
                <a:gd name="T95" fmla="*/ 54 h 188"/>
                <a:gd name="T96" fmla="*/ 62 w 254"/>
                <a:gd name="T97" fmla="*/ 36 h 188"/>
                <a:gd name="T98" fmla="*/ 58 w 254"/>
                <a:gd name="T99" fmla="*/ 26 h 188"/>
                <a:gd name="T100" fmla="*/ 44 w 254"/>
                <a:gd name="T101" fmla="*/ 4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188">
                  <a:moveTo>
                    <a:pt x="254" y="106"/>
                  </a:moveTo>
                  <a:lnTo>
                    <a:pt x="254" y="106"/>
                  </a:lnTo>
                  <a:lnTo>
                    <a:pt x="254" y="102"/>
                  </a:lnTo>
                  <a:lnTo>
                    <a:pt x="252" y="100"/>
                  </a:lnTo>
                  <a:lnTo>
                    <a:pt x="252" y="100"/>
                  </a:lnTo>
                  <a:lnTo>
                    <a:pt x="246" y="96"/>
                  </a:lnTo>
                  <a:lnTo>
                    <a:pt x="246" y="96"/>
                  </a:lnTo>
                  <a:lnTo>
                    <a:pt x="238" y="90"/>
                  </a:lnTo>
                  <a:lnTo>
                    <a:pt x="232" y="82"/>
                  </a:lnTo>
                  <a:lnTo>
                    <a:pt x="232" y="82"/>
                  </a:lnTo>
                  <a:lnTo>
                    <a:pt x="230" y="80"/>
                  </a:lnTo>
                  <a:lnTo>
                    <a:pt x="232" y="76"/>
                  </a:lnTo>
                  <a:lnTo>
                    <a:pt x="232" y="76"/>
                  </a:lnTo>
                  <a:lnTo>
                    <a:pt x="232" y="76"/>
                  </a:lnTo>
                  <a:lnTo>
                    <a:pt x="232" y="76"/>
                  </a:lnTo>
                  <a:lnTo>
                    <a:pt x="234" y="72"/>
                  </a:lnTo>
                  <a:lnTo>
                    <a:pt x="232" y="68"/>
                  </a:lnTo>
                  <a:lnTo>
                    <a:pt x="232" y="68"/>
                  </a:lnTo>
                  <a:lnTo>
                    <a:pt x="230" y="64"/>
                  </a:lnTo>
                  <a:lnTo>
                    <a:pt x="226" y="62"/>
                  </a:lnTo>
                  <a:lnTo>
                    <a:pt x="226" y="62"/>
                  </a:lnTo>
                  <a:lnTo>
                    <a:pt x="212" y="56"/>
                  </a:lnTo>
                  <a:lnTo>
                    <a:pt x="200" y="46"/>
                  </a:lnTo>
                  <a:lnTo>
                    <a:pt x="200" y="46"/>
                  </a:lnTo>
                  <a:lnTo>
                    <a:pt x="194" y="40"/>
                  </a:lnTo>
                  <a:lnTo>
                    <a:pt x="192" y="32"/>
                  </a:lnTo>
                  <a:lnTo>
                    <a:pt x="190" y="24"/>
                  </a:lnTo>
                  <a:lnTo>
                    <a:pt x="190" y="18"/>
                  </a:lnTo>
                  <a:lnTo>
                    <a:pt x="190" y="18"/>
                  </a:lnTo>
                  <a:lnTo>
                    <a:pt x="190" y="12"/>
                  </a:lnTo>
                  <a:lnTo>
                    <a:pt x="190" y="6"/>
                  </a:lnTo>
                  <a:lnTo>
                    <a:pt x="190" y="6"/>
                  </a:lnTo>
                  <a:lnTo>
                    <a:pt x="186" y="2"/>
                  </a:lnTo>
                  <a:lnTo>
                    <a:pt x="180" y="0"/>
                  </a:lnTo>
                  <a:lnTo>
                    <a:pt x="180" y="0"/>
                  </a:lnTo>
                  <a:lnTo>
                    <a:pt x="174" y="2"/>
                  </a:lnTo>
                  <a:lnTo>
                    <a:pt x="170" y="4"/>
                  </a:lnTo>
                  <a:lnTo>
                    <a:pt x="170" y="4"/>
                  </a:lnTo>
                  <a:lnTo>
                    <a:pt x="166" y="6"/>
                  </a:lnTo>
                  <a:lnTo>
                    <a:pt x="166" y="6"/>
                  </a:lnTo>
                  <a:lnTo>
                    <a:pt x="160" y="4"/>
                  </a:lnTo>
                  <a:lnTo>
                    <a:pt x="160" y="4"/>
                  </a:lnTo>
                  <a:lnTo>
                    <a:pt x="150" y="2"/>
                  </a:lnTo>
                  <a:lnTo>
                    <a:pt x="140" y="0"/>
                  </a:lnTo>
                  <a:lnTo>
                    <a:pt x="140" y="0"/>
                  </a:lnTo>
                  <a:lnTo>
                    <a:pt x="140" y="4"/>
                  </a:lnTo>
                  <a:lnTo>
                    <a:pt x="142" y="8"/>
                  </a:lnTo>
                  <a:lnTo>
                    <a:pt x="148" y="14"/>
                  </a:lnTo>
                  <a:lnTo>
                    <a:pt x="148" y="14"/>
                  </a:lnTo>
                  <a:lnTo>
                    <a:pt x="152" y="16"/>
                  </a:lnTo>
                  <a:lnTo>
                    <a:pt x="154" y="20"/>
                  </a:lnTo>
                  <a:lnTo>
                    <a:pt x="154" y="20"/>
                  </a:lnTo>
                  <a:lnTo>
                    <a:pt x="152" y="24"/>
                  </a:lnTo>
                  <a:lnTo>
                    <a:pt x="150" y="28"/>
                  </a:lnTo>
                  <a:lnTo>
                    <a:pt x="150" y="28"/>
                  </a:lnTo>
                  <a:lnTo>
                    <a:pt x="140" y="36"/>
                  </a:lnTo>
                  <a:lnTo>
                    <a:pt x="126" y="42"/>
                  </a:lnTo>
                  <a:lnTo>
                    <a:pt x="126" y="42"/>
                  </a:lnTo>
                  <a:lnTo>
                    <a:pt x="120" y="44"/>
                  </a:lnTo>
                  <a:lnTo>
                    <a:pt x="120" y="44"/>
                  </a:lnTo>
                  <a:lnTo>
                    <a:pt x="116" y="42"/>
                  </a:lnTo>
                  <a:lnTo>
                    <a:pt x="116" y="42"/>
                  </a:lnTo>
                  <a:lnTo>
                    <a:pt x="110" y="38"/>
                  </a:lnTo>
                  <a:lnTo>
                    <a:pt x="102" y="38"/>
                  </a:lnTo>
                  <a:lnTo>
                    <a:pt x="102" y="38"/>
                  </a:lnTo>
                  <a:lnTo>
                    <a:pt x="94" y="40"/>
                  </a:lnTo>
                  <a:lnTo>
                    <a:pt x="86" y="40"/>
                  </a:lnTo>
                  <a:lnTo>
                    <a:pt x="86" y="40"/>
                  </a:lnTo>
                  <a:lnTo>
                    <a:pt x="78" y="38"/>
                  </a:lnTo>
                  <a:lnTo>
                    <a:pt x="72" y="34"/>
                  </a:lnTo>
                  <a:lnTo>
                    <a:pt x="64" y="30"/>
                  </a:lnTo>
                  <a:lnTo>
                    <a:pt x="58" y="26"/>
                  </a:lnTo>
                  <a:lnTo>
                    <a:pt x="30" y="26"/>
                  </a:lnTo>
                  <a:lnTo>
                    <a:pt x="30" y="26"/>
                  </a:lnTo>
                  <a:lnTo>
                    <a:pt x="26" y="28"/>
                  </a:lnTo>
                  <a:lnTo>
                    <a:pt x="22" y="30"/>
                  </a:lnTo>
                  <a:lnTo>
                    <a:pt x="20" y="34"/>
                  </a:lnTo>
                  <a:lnTo>
                    <a:pt x="20" y="34"/>
                  </a:lnTo>
                  <a:lnTo>
                    <a:pt x="18" y="36"/>
                  </a:lnTo>
                  <a:lnTo>
                    <a:pt x="20" y="40"/>
                  </a:lnTo>
                  <a:lnTo>
                    <a:pt x="24" y="46"/>
                  </a:lnTo>
                  <a:lnTo>
                    <a:pt x="24" y="46"/>
                  </a:lnTo>
                  <a:lnTo>
                    <a:pt x="30" y="52"/>
                  </a:lnTo>
                  <a:lnTo>
                    <a:pt x="32" y="56"/>
                  </a:lnTo>
                  <a:lnTo>
                    <a:pt x="32" y="60"/>
                  </a:lnTo>
                  <a:lnTo>
                    <a:pt x="32" y="60"/>
                  </a:lnTo>
                  <a:lnTo>
                    <a:pt x="30" y="64"/>
                  </a:lnTo>
                  <a:lnTo>
                    <a:pt x="28" y="68"/>
                  </a:lnTo>
                  <a:lnTo>
                    <a:pt x="28" y="68"/>
                  </a:lnTo>
                  <a:lnTo>
                    <a:pt x="22" y="76"/>
                  </a:lnTo>
                  <a:lnTo>
                    <a:pt x="20" y="82"/>
                  </a:lnTo>
                  <a:lnTo>
                    <a:pt x="20" y="82"/>
                  </a:lnTo>
                  <a:lnTo>
                    <a:pt x="20" y="86"/>
                  </a:lnTo>
                  <a:lnTo>
                    <a:pt x="20" y="92"/>
                  </a:lnTo>
                  <a:lnTo>
                    <a:pt x="20" y="92"/>
                  </a:lnTo>
                  <a:lnTo>
                    <a:pt x="18" y="96"/>
                  </a:lnTo>
                  <a:lnTo>
                    <a:pt x="14" y="98"/>
                  </a:lnTo>
                  <a:lnTo>
                    <a:pt x="14" y="98"/>
                  </a:lnTo>
                  <a:lnTo>
                    <a:pt x="12" y="104"/>
                  </a:lnTo>
                  <a:lnTo>
                    <a:pt x="10" y="110"/>
                  </a:lnTo>
                  <a:lnTo>
                    <a:pt x="10" y="110"/>
                  </a:lnTo>
                  <a:lnTo>
                    <a:pt x="10" y="118"/>
                  </a:lnTo>
                  <a:lnTo>
                    <a:pt x="12" y="126"/>
                  </a:lnTo>
                  <a:lnTo>
                    <a:pt x="12" y="126"/>
                  </a:lnTo>
                  <a:lnTo>
                    <a:pt x="12" y="130"/>
                  </a:lnTo>
                  <a:lnTo>
                    <a:pt x="10" y="134"/>
                  </a:lnTo>
                  <a:lnTo>
                    <a:pt x="10" y="134"/>
                  </a:lnTo>
                  <a:lnTo>
                    <a:pt x="8" y="134"/>
                  </a:lnTo>
                  <a:lnTo>
                    <a:pt x="6" y="136"/>
                  </a:lnTo>
                  <a:lnTo>
                    <a:pt x="6" y="136"/>
                  </a:lnTo>
                  <a:lnTo>
                    <a:pt x="6" y="142"/>
                  </a:lnTo>
                  <a:lnTo>
                    <a:pt x="6" y="142"/>
                  </a:lnTo>
                  <a:lnTo>
                    <a:pt x="6" y="150"/>
                  </a:lnTo>
                  <a:lnTo>
                    <a:pt x="6" y="150"/>
                  </a:lnTo>
                  <a:lnTo>
                    <a:pt x="6" y="154"/>
                  </a:lnTo>
                  <a:lnTo>
                    <a:pt x="6" y="158"/>
                  </a:lnTo>
                  <a:lnTo>
                    <a:pt x="6" y="158"/>
                  </a:lnTo>
                  <a:lnTo>
                    <a:pt x="2" y="158"/>
                  </a:lnTo>
                  <a:lnTo>
                    <a:pt x="0" y="160"/>
                  </a:lnTo>
                  <a:lnTo>
                    <a:pt x="0" y="160"/>
                  </a:lnTo>
                  <a:lnTo>
                    <a:pt x="0" y="164"/>
                  </a:lnTo>
                  <a:lnTo>
                    <a:pt x="0" y="164"/>
                  </a:lnTo>
                  <a:lnTo>
                    <a:pt x="0" y="176"/>
                  </a:lnTo>
                  <a:lnTo>
                    <a:pt x="0" y="176"/>
                  </a:lnTo>
                  <a:lnTo>
                    <a:pt x="2" y="178"/>
                  </a:lnTo>
                  <a:lnTo>
                    <a:pt x="2" y="178"/>
                  </a:lnTo>
                  <a:lnTo>
                    <a:pt x="4" y="180"/>
                  </a:lnTo>
                  <a:lnTo>
                    <a:pt x="4" y="180"/>
                  </a:lnTo>
                  <a:lnTo>
                    <a:pt x="10" y="182"/>
                  </a:lnTo>
                  <a:lnTo>
                    <a:pt x="10" y="182"/>
                  </a:lnTo>
                  <a:lnTo>
                    <a:pt x="14" y="182"/>
                  </a:lnTo>
                  <a:lnTo>
                    <a:pt x="14" y="182"/>
                  </a:lnTo>
                  <a:lnTo>
                    <a:pt x="16" y="180"/>
                  </a:lnTo>
                  <a:lnTo>
                    <a:pt x="16" y="180"/>
                  </a:lnTo>
                  <a:lnTo>
                    <a:pt x="18" y="180"/>
                  </a:lnTo>
                  <a:lnTo>
                    <a:pt x="20" y="182"/>
                  </a:lnTo>
                  <a:lnTo>
                    <a:pt x="20" y="182"/>
                  </a:lnTo>
                  <a:lnTo>
                    <a:pt x="28" y="188"/>
                  </a:lnTo>
                  <a:lnTo>
                    <a:pt x="28" y="188"/>
                  </a:lnTo>
                  <a:lnTo>
                    <a:pt x="28" y="186"/>
                  </a:lnTo>
                  <a:lnTo>
                    <a:pt x="30" y="184"/>
                  </a:lnTo>
                  <a:lnTo>
                    <a:pt x="34" y="182"/>
                  </a:lnTo>
                  <a:lnTo>
                    <a:pt x="34" y="182"/>
                  </a:lnTo>
                  <a:lnTo>
                    <a:pt x="36" y="176"/>
                  </a:lnTo>
                  <a:lnTo>
                    <a:pt x="38" y="172"/>
                  </a:lnTo>
                  <a:lnTo>
                    <a:pt x="38" y="172"/>
                  </a:lnTo>
                  <a:lnTo>
                    <a:pt x="44" y="170"/>
                  </a:lnTo>
                  <a:lnTo>
                    <a:pt x="44" y="170"/>
                  </a:lnTo>
                  <a:lnTo>
                    <a:pt x="52" y="168"/>
                  </a:lnTo>
                  <a:lnTo>
                    <a:pt x="52" y="168"/>
                  </a:lnTo>
                  <a:lnTo>
                    <a:pt x="60" y="166"/>
                  </a:lnTo>
                  <a:lnTo>
                    <a:pt x="70" y="166"/>
                  </a:lnTo>
                  <a:lnTo>
                    <a:pt x="70" y="166"/>
                  </a:lnTo>
                  <a:lnTo>
                    <a:pt x="72" y="166"/>
                  </a:lnTo>
                  <a:lnTo>
                    <a:pt x="72" y="166"/>
                  </a:lnTo>
                  <a:lnTo>
                    <a:pt x="74" y="164"/>
                  </a:lnTo>
                  <a:lnTo>
                    <a:pt x="74" y="160"/>
                  </a:lnTo>
                  <a:lnTo>
                    <a:pt x="74" y="160"/>
                  </a:lnTo>
                  <a:lnTo>
                    <a:pt x="72" y="152"/>
                  </a:lnTo>
                  <a:lnTo>
                    <a:pt x="72" y="144"/>
                  </a:lnTo>
                  <a:lnTo>
                    <a:pt x="72" y="144"/>
                  </a:lnTo>
                  <a:lnTo>
                    <a:pt x="74" y="140"/>
                  </a:lnTo>
                  <a:lnTo>
                    <a:pt x="72" y="134"/>
                  </a:lnTo>
                  <a:lnTo>
                    <a:pt x="72" y="134"/>
                  </a:lnTo>
                  <a:lnTo>
                    <a:pt x="70" y="130"/>
                  </a:lnTo>
                  <a:lnTo>
                    <a:pt x="70" y="130"/>
                  </a:lnTo>
                  <a:lnTo>
                    <a:pt x="70" y="124"/>
                  </a:lnTo>
                  <a:lnTo>
                    <a:pt x="70" y="124"/>
                  </a:lnTo>
                  <a:lnTo>
                    <a:pt x="68" y="112"/>
                  </a:lnTo>
                  <a:lnTo>
                    <a:pt x="68" y="112"/>
                  </a:lnTo>
                  <a:lnTo>
                    <a:pt x="70" y="106"/>
                  </a:lnTo>
                  <a:lnTo>
                    <a:pt x="70" y="106"/>
                  </a:lnTo>
                  <a:lnTo>
                    <a:pt x="72" y="104"/>
                  </a:lnTo>
                  <a:lnTo>
                    <a:pt x="72" y="104"/>
                  </a:lnTo>
                  <a:lnTo>
                    <a:pt x="78" y="100"/>
                  </a:lnTo>
                  <a:lnTo>
                    <a:pt x="86" y="98"/>
                  </a:lnTo>
                  <a:lnTo>
                    <a:pt x="86" y="98"/>
                  </a:lnTo>
                  <a:lnTo>
                    <a:pt x="92" y="96"/>
                  </a:lnTo>
                  <a:lnTo>
                    <a:pt x="94" y="92"/>
                  </a:lnTo>
                  <a:lnTo>
                    <a:pt x="94" y="92"/>
                  </a:lnTo>
                  <a:lnTo>
                    <a:pt x="96" y="88"/>
                  </a:lnTo>
                  <a:lnTo>
                    <a:pt x="94" y="84"/>
                  </a:lnTo>
                  <a:lnTo>
                    <a:pt x="94" y="84"/>
                  </a:lnTo>
                  <a:lnTo>
                    <a:pt x="90" y="78"/>
                  </a:lnTo>
                  <a:lnTo>
                    <a:pt x="90" y="78"/>
                  </a:lnTo>
                  <a:lnTo>
                    <a:pt x="86" y="72"/>
                  </a:lnTo>
                  <a:lnTo>
                    <a:pt x="86" y="72"/>
                  </a:lnTo>
                  <a:lnTo>
                    <a:pt x="82" y="66"/>
                  </a:lnTo>
                  <a:lnTo>
                    <a:pt x="82" y="66"/>
                  </a:lnTo>
                  <a:lnTo>
                    <a:pt x="72" y="60"/>
                  </a:lnTo>
                  <a:lnTo>
                    <a:pt x="64" y="54"/>
                  </a:lnTo>
                  <a:lnTo>
                    <a:pt x="64" y="54"/>
                  </a:lnTo>
                  <a:lnTo>
                    <a:pt x="62" y="50"/>
                  </a:lnTo>
                  <a:lnTo>
                    <a:pt x="60" y="46"/>
                  </a:lnTo>
                  <a:lnTo>
                    <a:pt x="62" y="36"/>
                  </a:lnTo>
                  <a:lnTo>
                    <a:pt x="62" y="36"/>
                  </a:lnTo>
                  <a:lnTo>
                    <a:pt x="62" y="32"/>
                  </a:lnTo>
                  <a:lnTo>
                    <a:pt x="60" y="28"/>
                  </a:lnTo>
                  <a:lnTo>
                    <a:pt x="60" y="28"/>
                  </a:lnTo>
                  <a:lnTo>
                    <a:pt x="58" y="26"/>
                  </a:lnTo>
                  <a:lnTo>
                    <a:pt x="58" y="26"/>
                  </a:lnTo>
                  <a:lnTo>
                    <a:pt x="56" y="28"/>
                  </a:lnTo>
                  <a:lnTo>
                    <a:pt x="52" y="30"/>
                  </a:lnTo>
                  <a:lnTo>
                    <a:pt x="44" y="42"/>
                  </a:lnTo>
                  <a:lnTo>
                    <a:pt x="34" y="6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16" name="Freeform 21">
              <a:extLst>
                <a:ext uri="{FF2B5EF4-FFF2-40B4-BE49-F238E27FC236}">
                  <a16:creationId xmlns:a16="http://schemas.microsoft.com/office/drawing/2014/main" id="{B57136C6-B59B-41A0-8DBA-6187DAF2344A}"/>
                </a:ext>
              </a:extLst>
            </p:cNvPr>
            <p:cNvSpPr>
              <a:spLocks/>
            </p:cNvSpPr>
            <p:nvPr/>
          </p:nvSpPr>
          <p:spPr bwMode="auto">
            <a:xfrm>
              <a:off x="3451219" y="5548701"/>
              <a:ext cx="359262" cy="121429"/>
            </a:xfrm>
            <a:custGeom>
              <a:avLst/>
              <a:gdLst>
                <a:gd name="T0" fmla="*/ 182 w 182"/>
                <a:gd name="T1" fmla="*/ 0 h 60"/>
                <a:gd name="T2" fmla="*/ 182 w 182"/>
                <a:gd name="T3" fmla="*/ 0 h 60"/>
                <a:gd name="T4" fmla="*/ 172 w 182"/>
                <a:gd name="T5" fmla="*/ 16 h 60"/>
                <a:gd name="T6" fmla="*/ 172 w 182"/>
                <a:gd name="T7" fmla="*/ 16 h 60"/>
                <a:gd name="T8" fmla="*/ 166 w 182"/>
                <a:gd name="T9" fmla="*/ 24 h 60"/>
                <a:gd name="T10" fmla="*/ 158 w 182"/>
                <a:gd name="T11" fmla="*/ 30 h 60"/>
                <a:gd name="T12" fmla="*/ 158 w 182"/>
                <a:gd name="T13" fmla="*/ 30 h 60"/>
                <a:gd name="T14" fmla="*/ 148 w 182"/>
                <a:gd name="T15" fmla="*/ 36 h 60"/>
                <a:gd name="T16" fmla="*/ 148 w 182"/>
                <a:gd name="T17" fmla="*/ 36 h 60"/>
                <a:gd name="T18" fmla="*/ 132 w 182"/>
                <a:gd name="T19" fmla="*/ 44 h 60"/>
                <a:gd name="T20" fmla="*/ 132 w 182"/>
                <a:gd name="T21" fmla="*/ 44 h 60"/>
                <a:gd name="T22" fmla="*/ 122 w 182"/>
                <a:gd name="T23" fmla="*/ 48 h 60"/>
                <a:gd name="T24" fmla="*/ 122 w 182"/>
                <a:gd name="T25" fmla="*/ 48 h 60"/>
                <a:gd name="T26" fmla="*/ 114 w 182"/>
                <a:gd name="T27" fmla="*/ 48 h 60"/>
                <a:gd name="T28" fmla="*/ 114 w 182"/>
                <a:gd name="T29" fmla="*/ 48 h 60"/>
                <a:gd name="T30" fmla="*/ 92 w 182"/>
                <a:gd name="T31" fmla="*/ 50 h 60"/>
                <a:gd name="T32" fmla="*/ 68 w 182"/>
                <a:gd name="T33" fmla="*/ 50 h 60"/>
                <a:gd name="T34" fmla="*/ 68 w 182"/>
                <a:gd name="T35" fmla="*/ 50 h 60"/>
                <a:gd name="T36" fmla="*/ 52 w 182"/>
                <a:gd name="T37" fmla="*/ 48 h 60"/>
                <a:gd name="T38" fmla="*/ 44 w 182"/>
                <a:gd name="T39" fmla="*/ 50 h 60"/>
                <a:gd name="T40" fmla="*/ 36 w 182"/>
                <a:gd name="T41" fmla="*/ 52 h 60"/>
                <a:gd name="T42" fmla="*/ 36 w 182"/>
                <a:gd name="T43" fmla="*/ 52 h 60"/>
                <a:gd name="T44" fmla="*/ 32 w 182"/>
                <a:gd name="T45" fmla="*/ 54 h 60"/>
                <a:gd name="T46" fmla="*/ 32 w 182"/>
                <a:gd name="T47" fmla="*/ 54 h 60"/>
                <a:gd name="T48" fmla="*/ 24 w 182"/>
                <a:gd name="T49" fmla="*/ 56 h 60"/>
                <a:gd name="T50" fmla="*/ 24 w 182"/>
                <a:gd name="T51" fmla="*/ 56 h 60"/>
                <a:gd name="T52" fmla="*/ 14 w 182"/>
                <a:gd name="T53" fmla="*/ 58 h 60"/>
                <a:gd name="T54" fmla="*/ 14 w 182"/>
                <a:gd name="T55" fmla="*/ 58 h 60"/>
                <a:gd name="T56" fmla="*/ 8 w 182"/>
                <a:gd name="T57" fmla="*/ 60 h 60"/>
                <a:gd name="T58" fmla="*/ 0 w 182"/>
                <a:gd name="T5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2" h="60">
                  <a:moveTo>
                    <a:pt x="182" y="0"/>
                  </a:moveTo>
                  <a:lnTo>
                    <a:pt x="182" y="0"/>
                  </a:lnTo>
                  <a:lnTo>
                    <a:pt x="172" y="16"/>
                  </a:lnTo>
                  <a:lnTo>
                    <a:pt x="172" y="16"/>
                  </a:lnTo>
                  <a:lnTo>
                    <a:pt x="166" y="24"/>
                  </a:lnTo>
                  <a:lnTo>
                    <a:pt x="158" y="30"/>
                  </a:lnTo>
                  <a:lnTo>
                    <a:pt x="158" y="30"/>
                  </a:lnTo>
                  <a:lnTo>
                    <a:pt x="148" y="36"/>
                  </a:lnTo>
                  <a:lnTo>
                    <a:pt x="148" y="36"/>
                  </a:lnTo>
                  <a:lnTo>
                    <a:pt x="132" y="44"/>
                  </a:lnTo>
                  <a:lnTo>
                    <a:pt x="132" y="44"/>
                  </a:lnTo>
                  <a:lnTo>
                    <a:pt x="122" y="48"/>
                  </a:lnTo>
                  <a:lnTo>
                    <a:pt x="122" y="48"/>
                  </a:lnTo>
                  <a:lnTo>
                    <a:pt x="114" y="48"/>
                  </a:lnTo>
                  <a:lnTo>
                    <a:pt x="114" y="48"/>
                  </a:lnTo>
                  <a:lnTo>
                    <a:pt x="92" y="50"/>
                  </a:lnTo>
                  <a:lnTo>
                    <a:pt x="68" y="50"/>
                  </a:lnTo>
                  <a:lnTo>
                    <a:pt x="68" y="50"/>
                  </a:lnTo>
                  <a:lnTo>
                    <a:pt x="52" y="48"/>
                  </a:lnTo>
                  <a:lnTo>
                    <a:pt x="44" y="50"/>
                  </a:lnTo>
                  <a:lnTo>
                    <a:pt x="36" y="52"/>
                  </a:lnTo>
                  <a:lnTo>
                    <a:pt x="36" y="52"/>
                  </a:lnTo>
                  <a:lnTo>
                    <a:pt x="32" y="54"/>
                  </a:lnTo>
                  <a:lnTo>
                    <a:pt x="32" y="54"/>
                  </a:lnTo>
                  <a:lnTo>
                    <a:pt x="24" y="56"/>
                  </a:lnTo>
                  <a:lnTo>
                    <a:pt x="24" y="56"/>
                  </a:lnTo>
                  <a:lnTo>
                    <a:pt x="14" y="58"/>
                  </a:lnTo>
                  <a:lnTo>
                    <a:pt x="14" y="58"/>
                  </a:lnTo>
                  <a:lnTo>
                    <a:pt x="8" y="60"/>
                  </a:lnTo>
                  <a:lnTo>
                    <a:pt x="0" y="6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17" name="Freeform 22">
              <a:extLst>
                <a:ext uri="{FF2B5EF4-FFF2-40B4-BE49-F238E27FC236}">
                  <a16:creationId xmlns:a16="http://schemas.microsoft.com/office/drawing/2014/main" id="{DB13EA6E-A3B0-45A8-A3A4-5AA34F0EEA45}"/>
                </a:ext>
              </a:extLst>
            </p:cNvPr>
            <p:cNvSpPr>
              <a:spLocks/>
            </p:cNvSpPr>
            <p:nvPr/>
          </p:nvSpPr>
          <p:spPr bwMode="auto">
            <a:xfrm>
              <a:off x="3451219" y="5423224"/>
              <a:ext cx="311887" cy="222620"/>
            </a:xfrm>
            <a:custGeom>
              <a:avLst/>
              <a:gdLst>
                <a:gd name="T0" fmla="*/ 48 w 158"/>
                <a:gd name="T1" fmla="*/ 0 h 110"/>
                <a:gd name="T2" fmla="*/ 48 w 158"/>
                <a:gd name="T3" fmla="*/ 26 h 110"/>
                <a:gd name="T4" fmla="*/ 62 w 158"/>
                <a:gd name="T5" fmla="*/ 28 h 110"/>
                <a:gd name="T6" fmla="*/ 66 w 158"/>
                <a:gd name="T7" fmla="*/ 28 h 110"/>
                <a:gd name="T8" fmla="*/ 66 w 158"/>
                <a:gd name="T9" fmla="*/ 36 h 110"/>
                <a:gd name="T10" fmla="*/ 64 w 158"/>
                <a:gd name="T11" fmla="*/ 48 h 110"/>
                <a:gd name="T12" fmla="*/ 64 w 158"/>
                <a:gd name="T13" fmla="*/ 54 h 110"/>
                <a:gd name="T14" fmla="*/ 66 w 158"/>
                <a:gd name="T15" fmla="*/ 56 h 110"/>
                <a:gd name="T16" fmla="*/ 68 w 158"/>
                <a:gd name="T17" fmla="*/ 56 h 110"/>
                <a:gd name="T18" fmla="*/ 74 w 158"/>
                <a:gd name="T19" fmla="*/ 56 h 110"/>
                <a:gd name="T20" fmla="*/ 100 w 158"/>
                <a:gd name="T21" fmla="*/ 40 h 110"/>
                <a:gd name="T22" fmla="*/ 108 w 158"/>
                <a:gd name="T23" fmla="*/ 38 h 110"/>
                <a:gd name="T24" fmla="*/ 120 w 158"/>
                <a:gd name="T25" fmla="*/ 36 h 110"/>
                <a:gd name="T26" fmla="*/ 124 w 158"/>
                <a:gd name="T27" fmla="*/ 30 h 110"/>
                <a:gd name="T28" fmla="*/ 130 w 158"/>
                <a:gd name="T29" fmla="*/ 26 h 110"/>
                <a:gd name="T30" fmla="*/ 144 w 158"/>
                <a:gd name="T31" fmla="*/ 20 h 110"/>
                <a:gd name="T32" fmla="*/ 152 w 158"/>
                <a:gd name="T33" fmla="*/ 22 h 110"/>
                <a:gd name="T34" fmla="*/ 158 w 158"/>
                <a:gd name="T35" fmla="*/ 28 h 110"/>
                <a:gd name="T36" fmla="*/ 158 w 158"/>
                <a:gd name="T37" fmla="*/ 32 h 110"/>
                <a:gd name="T38" fmla="*/ 156 w 158"/>
                <a:gd name="T39" fmla="*/ 36 h 110"/>
                <a:gd name="T40" fmla="*/ 140 w 158"/>
                <a:gd name="T41" fmla="*/ 54 h 110"/>
                <a:gd name="T42" fmla="*/ 132 w 158"/>
                <a:gd name="T43" fmla="*/ 58 h 110"/>
                <a:gd name="T44" fmla="*/ 126 w 158"/>
                <a:gd name="T45" fmla="*/ 62 h 110"/>
                <a:gd name="T46" fmla="*/ 120 w 158"/>
                <a:gd name="T47" fmla="*/ 68 h 110"/>
                <a:gd name="T48" fmla="*/ 106 w 158"/>
                <a:gd name="T49" fmla="*/ 84 h 110"/>
                <a:gd name="T50" fmla="*/ 96 w 158"/>
                <a:gd name="T51" fmla="*/ 96 h 110"/>
                <a:gd name="T52" fmla="*/ 78 w 158"/>
                <a:gd name="T53" fmla="*/ 96 h 110"/>
                <a:gd name="T54" fmla="*/ 72 w 158"/>
                <a:gd name="T55" fmla="*/ 96 h 110"/>
                <a:gd name="T56" fmla="*/ 64 w 158"/>
                <a:gd name="T57" fmla="*/ 102 h 110"/>
                <a:gd name="T58" fmla="*/ 62 w 158"/>
                <a:gd name="T59" fmla="*/ 110 h 110"/>
                <a:gd name="T60" fmla="*/ 30 w 158"/>
                <a:gd name="T61" fmla="*/ 108 h 110"/>
                <a:gd name="T62" fmla="*/ 8 w 158"/>
                <a:gd name="T63"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10">
                  <a:moveTo>
                    <a:pt x="48" y="0"/>
                  </a:moveTo>
                  <a:lnTo>
                    <a:pt x="48" y="0"/>
                  </a:lnTo>
                  <a:lnTo>
                    <a:pt x="48" y="26"/>
                  </a:lnTo>
                  <a:lnTo>
                    <a:pt x="48" y="26"/>
                  </a:lnTo>
                  <a:lnTo>
                    <a:pt x="62" y="28"/>
                  </a:lnTo>
                  <a:lnTo>
                    <a:pt x="62" y="28"/>
                  </a:lnTo>
                  <a:lnTo>
                    <a:pt x="66" y="28"/>
                  </a:lnTo>
                  <a:lnTo>
                    <a:pt x="66" y="28"/>
                  </a:lnTo>
                  <a:lnTo>
                    <a:pt x="68" y="32"/>
                  </a:lnTo>
                  <a:lnTo>
                    <a:pt x="66" y="36"/>
                  </a:lnTo>
                  <a:lnTo>
                    <a:pt x="66" y="36"/>
                  </a:lnTo>
                  <a:lnTo>
                    <a:pt x="64" y="48"/>
                  </a:lnTo>
                  <a:lnTo>
                    <a:pt x="64" y="48"/>
                  </a:lnTo>
                  <a:lnTo>
                    <a:pt x="64" y="54"/>
                  </a:lnTo>
                  <a:lnTo>
                    <a:pt x="64" y="54"/>
                  </a:lnTo>
                  <a:lnTo>
                    <a:pt x="66" y="56"/>
                  </a:lnTo>
                  <a:lnTo>
                    <a:pt x="68" y="56"/>
                  </a:lnTo>
                  <a:lnTo>
                    <a:pt x="68" y="56"/>
                  </a:lnTo>
                  <a:lnTo>
                    <a:pt x="74" y="56"/>
                  </a:lnTo>
                  <a:lnTo>
                    <a:pt x="74" y="56"/>
                  </a:lnTo>
                  <a:lnTo>
                    <a:pt x="92" y="44"/>
                  </a:lnTo>
                  <a:lnTo>
                    <a:pt x="100" y="40"/>
                  </a:lnTo>
                  <a:lnTo>
                    <a:pt x="108" y="38"/>
                  </a:lnTo>
                  <a:lnTo>
                    <a:pt x="108" y="38"/>
                  </a:lnTo>
                  <a:lnTo>
                    <a:pt x="114" y="36"/>
                  </a:lnTo>
                  <a:lnTo>
                    <a:pt x="120" y="36"/>
                  </a:lnTo>
                  <a:lnTo>
                    <a:pt x="120" y="36"/>
                  </a:lnTo>
                  <a:lnTo>
                    <a:pt x="124" y="30"/>
                  </a:lnTo>
                  <a:lnTo>
                    <a:pt x="124" y="30"/>
                  </a:lnTo>
                  <a:lnTo>
                    <a:pt x="130" y="26"/>
                  </a:lnTo>
                  <a:lnTo>
                    <a:pt x="136" y="22"/>
                  </a:lnTo>
                  <a:lnTo>
                    <a:pt x="144" y="20"/>
                  </a:lnTo>
                  <a:lnTo>
                    <a:pt x="152" y="22"/>
                  </a:lnTo>
                  <a:lnTo>
                    <a:pt x="152" y="22"/>
                  </a:lnTo>
                  <a:lnTo>
                    <a:pt x="156" y="24"/>
                  </a:lnTo>
                  <a:lnTo>
                    <a:pt x="158" y="28"/>
                  </a:lnTo>
                  <a:lnTo>
                    <a:pt x="158" y="28"/>
                  </a:lnTo>
                  <a:lnTo>
                    <a:pt x="158" y="32"/>
                  </a:lnTo>
                  <a:lnTo>
                    <a:pt x="156" y="36"/>
                  </a:lnTo>
                  <a:lnTo>
                    <a:pt x="156" y="36"/>
                  </a:lnTo>
                  <a:lnTo>
                    <a:pt x="146" y="48"/>
                  </a:lnTo>
                  <a:lnTo>
                    <a:pt x="140" y="54"/>
                  </a:lnTo>
                  <a:lnTo>
                    <a:pt x="132" y="58"/>
                  </a:lnTo>
                  <a:lnTo>
                    <a:pt x="132" y="58"/>
                  </a:lnTo>
                  <a:lnTo>
                    <a:pt x="126" y="62"/>
                  </a:lnTo>
                  <a:lnTo>
                    <a:pt x="126" y="62"/>
                  </a:lnTo>
                  <a:lnTo>
                    <a:pt x="120" y="68"/>
                  </a:lnTo>
                  <a:lnTo>
                    <a:pt x="120" y="68"/>
                  </a:lnTo>
                  <a:lnTo>
                    <a:pt x="114" y="74"/>
                  </a:lnTo>
                  <a:lnTo>
                    <a:pt x="106" y="84"/>
                  </a:lnTo>
                  <a:lnTo>
                    <a:pt x="100" y="92"/>
                  </a:lnTo>
                  <a:lnTo>
                    <a:pt x="96" y="96"/>
                  </a:lnTo>
                  <a:lnTo>
                    <a:pt x="96" y="96"/>
                  </a:lnTo>
                  <a:lnTo>
                    <a:pt x="78" y="96"/>
                  </a:lnTo>
                  <a:lnTo>
                    <a:pt x="78" y="96"/>
                  </a:lnTo>
                  <a:lnTo>
                    <a:pt x="72" y="96"/>
                  </a:lnTo>
                  <a:lnTo>
                    <a:pt x="68" y="98"/>
                  </a:lnTo>
                  <a:lnTo>
                    <a:pt x="64" y="102"/>
                  </a:lnTo>
                  <a:lnTo>
                    <a:pt x="62" y="110"/>
                  </a:lnTo>
                  <a:lnTo>
                    <a:pt x="62" y="110"/>
                  </a:lnTo>
                  <a:lnTo>
                    <a:pt x="30" y="108"/>
                  </a:lnTo>
                  <a:lnTo>
                    <a:pt x="30" y="108"/>
                  </a:lnTo>
                  <a:lnTo>
                    <a:pt x="16" y="106"/>
                  </a:lnTo>
                  <a:lnTo>
                    <a:pt x="8" y="106"/>
                  </a:lnTo>
                  <a:lnTo>
                    <a:pt x="0" y="102"/>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18" name="Freeform 23">
              <a:extLst>
                <a:ext uri="{FF2B5EF4-FFF2-40B4-BE49-F238E27FC236}">
                  <a16:creationId xmlns:a16="http://schemas.microsoft.com/office/drawing/2014/main" id="{577E4A68-CFBC-4766-8166-CA9D7CDCD315}"/>
                </a:ext>
              </a:extLst>
            </p:cNvPr>
            <p:cNvSpPr>
              <a:spLocks/>
            </p:cNvSpPr>
            <p:nvPr/>
          </p:nvSpPr>
          <p:spPr bwMode="auto">
            <a:xfrm>
              <a:off x="3099853" y="3435835"/>
              <a:ext cx="1492319" cy="2112866"/>
            </a:xfrm>
            <a:custGeom>
              <a:avLst/>
              <a:gdLst>
                <a:gd name="T0" fmla="*/ 366 w 756"/>
                <a:gd name="T1" fmla="*/ 1034 h 1044"/>
                <a:gd name="T2" fmla="*/ 412 w 756"/>
                <a:gd name="T3" fmla="*/ 1044 h 1044"/>
                <a:gd name="T4" fmla="*/ 432 w 756"/>
                <a:gd name="T5" fmla="*/ 1044 h 1044"/>
                <a:gd name="T6" fmla="*/ 448 w 756"/>
                <a:gd name="T7" fmla="*/ 1040 h 1044"/>
                <a:gd name="T8" fmla="*/ 488 w 756"/>
                <a:gd name="T9" fmla="*/ 1020 h 1044"/>
                <a:gd name="T10" fmla="*/ 500 w 756"/>
                <a:gd name="T11" fmla="*/ 1008 h 1044"/>
                <a:gd name="T12" fmla="*/ 502 w 756"/>
                <a:gd name="T13" fmla="*/ 1000 h 1044"/>
                <a:gd name="T14" fmla="*/ 502 w 756"/>
                <a:gd name="T15" fmla="*/ 988 h 1044"/>
                <a:gd name="T16" fmla="*/ 502 w 756"/>
                <a:gd name="T17" fmla="*/ 976 h 1044"/>
                <a:gd name="T18" fmla="*/ 506 w 756"/>
                <a:gd name="T19" fmla="*/ 968 h 1044"/>
                <a:gd name="T20" fmla="*/ 516 w 756"/>
                <a:gd name="T21" fmla="*/ 956 h 1044"/>
                <a:gd name="T22" fmla="*/ 542 w 756"/>
                <a:gd name="T23" fmla="*/ 908 h 1044"/>
                <a:gd name="T24" fmla="*/ 546 w 756"/>
                <a:gd name="T25" fmla="*/ 892 h 1044"/>
                <a:gd name="T26" fmla="*/ 546 w 756"/>
                <a:gd name="T27" fmla="*/ 874 h 1044"/>
                <a:gd name="T28" fmla="*/ 534 w 756"/>
                <a:gd name="T29" fmla="*/ 816 h 1044"/>
                <a:gd name="T30" fmla="*/ 528 w 756"/>
                <a:gd name="T31" fmla="*/ 798 h 1044"/>
                <a:gd name="T32" fmla="*/ 530 w 756"/>
                <a:gd name="T33" fmla="*/ 802 h 1044"/>
                <a:gd name="T34" fmla="*/ 554 w 756"/>
                <a:gd name="T35" fmla="*/ 816 h 1044"/>
                <a:gd name="T36" fmla="*/ 574 w 756"/>
                <a:gd name="T37" fmla="*/ 820 h 1044"/>
                <a:gd name="T38" fmla="*/ 600 w 756"/>
                <a:gd name="T39" fmla="*/ 820 h 1044"/>
                <a:gd name="T40" fmla="*/ 626 w 756"/>
                <a:gd name="T41" fmla="*/ 814 h 1044"/>
                <a:gd name="T42" fmla="*/ 654 w 756"/>
                <a:gd name="T43" fmla="*/ 798 h 1044"/>
                <a:gd name="T44" fmla="*/ 680 w 756"/>
                <a:gd name="T45" fmla="*/ 772 h 1044"/>
                <a:gd name="T46" fmla="*/ 702 w 756"/>
                <a:gd name="T47" fmla="*/ 732 h 1044"/>
                <a:gd name="T48" fmla="*/ 724 w 756"/>
                <a:gd name="T49" fmla="*/ 680 h 1044"/>
                <a:gd name="T50" fmla="*/ 748 w 756"/>
                <a:gd name="T51" fmla="*/ 594 h 1044"/>
                <a:gd name="T52" fmla="*/ 756 w 756"/>
                <a:gd name="T53" fmla="*/ 530 h 1044"/>
                <a:gd name="T54" fmla="*/ 754 w 756"/>
                <a:gd name="T55" fmla="*/ 494 h 1044"/>
                <a:gd name="T56" fmla="*/ 750 w 756"/>
                <a:gd name="T57" fmla="*/ 486 h 1044"/>
                <a:gd name="T58" fmla="*/ 732 w 756"/>
                <a:gd name="T59" fmla="*/ 472 h 1044"/>
                <a:gd name="T60" fmla="*/ 700 w 756"/>
                <a:gd name="T61" fmla="*/ 462 h 1044"/>
                <a:gd name="T62" fmla="*/ 670 w 756"/>
                <a:gd name="T63" fmla="*/ 464 h 1044"/>
                <a:gd name="T64" fmla="*/ 660 w 756"/>
                <a:gd name="T65" fmla="*/ 472 h 1044"/>
                <a:gd name="T66" fmla="*/ 652 w 756"/>
                <a:gd name="T67" fmla="*/ 482 h 1044"/>
                <a:gd name="T68" fmla="*/ 650 w 756"/>
                <a:gd name="T69" fmla="*/ 470 h 1044"/>
                <a:gd name="T70" fmla="*/ 628 w 756"/>
                <a:gd name="T71" fmla="*/ 412 h 1044"/>
                <a:gd name="T72" fmla="*/ 598 w 756"/>
                <a:gd name="T73" fmla="*/ 354 h 1044"/>
                <a:gd name="T74" fmla="*/ 552 w 756"/>
                <a:gd name="T75" fmla="*/ 288 h 1044"/>
                <a:gd name="T76" fmla="*/ 488 w 756"/>
                <a:gd name="T77" fmla="*/ 218 h 1044"/>
                <a:gd name="T78" fmla="*/ 402 w 756"/>
                <a:gd name="T79" fmla="*/ 150 h 1044"/>
                <a:gd name="T80" fmla="*/ 350 w 756"/>
                <a:gd name="T81" fmla="*/ 118 h 1044"/>
                <a:gd name="T82" fmla="*/ 290 w 756"/>
                <a:gd name="T83" fmla="*/ 88 h 1044"/>
                <a:gd name="T84" fmla="*/ 226 w 756"/>
                <a:gd name="T85" fmla="*/ 62 h 1044"/>
                <a:gd name="T86" fmla="*/ 200 w 756"/>
                <a:gd name="T87" fmla="*/ 48 h 1044"/>
                <a:gd name="T88" fmla="*/ 138 w 756"/>
                <a:gd name="T89" fmla="*/ 22 h 1044"/>
                <a:gd name="T90" fmla="*/ 64 w 756"/>
                <a:gd name="T91" fmla="*/ 2 h 1044"/>
                <a:gd name="T92" fmla="*/ 28 w 756"/>
                <a:gd name="T93" fmla="*/ 0 h 1044"/>
                <a:gd name="T94" fmla="*/ 0 w 756"/>
                <a:gd name="T95" fmla="*/ 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6" h="1044">
                  <a:moveTo>
                    <a:pt x="366" y="1034"/>
                  </a:moveTo>
                  <a:lnTo>
                    <a:pt x="366" y="1034"/>
                  </a:lnTo>
                  <a:lnTo>
                    <a:pt x="392" y="1040"/>
                  </a:lnTo>
                  <a:lnTo>
                    <a:pt x="412" y="1044"/>
                  </a:lnTo>
                  <a:lnTo>
                    <a:pt x="432" y="1044"/>
                  </a:lnTo>
                  <a:lnTo>
                    <a:pt x="432" y="1044"/>
                  </a:lnTo>
                  <a:lnTo>
                    <a:pt x="440" y="1044"/>
                  </a:lnTo>
                  <a:lnTo>
                    <a:pt x="448" y="1040"/>
                  </a:lnTo>
                  <a:lnTo>
                    <a:pt x="470" y="1030"/>
                  </a:lnTo>
                  <a:lnTo>
                    <a:pt x="488" y="1020"/>
                  </a:lnTo>
                  <a:lnTo>
                    <a:pt x="496" y="1014"/>
                  </a:lnTo>
                  <a:lnTo>
                    <a:pt x="500" y="1008"/>
                  </a:lnTo>
                  <a:lnTo>
                    <a:pt x="500" y="1008"/>
                  </a:lnTo>
                  <a:lnTo>
                    <a:pt x="502" y="1000"/>
                  </a:lnTo>
                  <a:lnTo>
                    <a:pt x="504" y="996"/>
                  </a:lnTo>
                  <a:lnTo>
                    <a:pt x="502" y="988"/>
                  </a:lnTo>
                  <a:lnTo>
                    <a:pt x="502" y="988"/>
                  </a:lnTo>
                  <a:lnTo>
                    <a:pt x="502" y="976"/>
                  </a:lnTo>
                  <a:lnTo>
                    <a:pt x="504" y="972"/>
                  </a:lnTo>
                  <a:lnTo>
                    <a:pt x="506" y="968"/>
                  </a:lnTo>
                  <a:lnTo>
                    <a:pt x="506" y="968"/>
                  </a:lnTo>
                  <a:lnTo>
                    <a:pt x="516" y="956"/>
                  </a:lnTo>
                  <a:lnTo>
                    <a:pt x="528" y="934"/>
                  </a:lnTo>
                  <a:lnTo>
                    <a:pt x="542" y="908"/>
                  </a:lnTo>
                  <a:lnTo>
                    <a:pt x="546" y="898"/>
                  </a:lnTo>
                  <a:lnTo>
                    <a:pt x="546" y="892"/>
                  </a:lnTo>
                  <a:lnTo>
                    <a:pt x="546" y="892"/>
                  </a:lnTo>
                  <a:lnTo>
                    <a:pt x="546" y="874"/>
                  </a:lnTo>
                  <a:lnTo>
                    <a:pt x="540" y="844"/>
                  </a:lnTo>
                  <a:lnTo>
                    <a:pt x="534" y="816"/>
                  </a:lnTo>
                  <a:lnTo>
                    <a:pt x="530" y="804"/>
                  </a:lnTo>
                  <a:lnTo>
                    <a:pt x="528" y="798"/>
                  </a:lnTo>
                  <a:lnTo>
                    <a:pt x="528" y="798"/>
                  </a:lnTo>
                  <a:lnTo>
                    <a:pt x="530" y="802"/>
                  </a:lnTo>
                  <a:lnTo>
                    <a:pt x="536" y="808"/>
                  </a:lnTo>
                  <a:lnTo>
                    <a:pt x="554" y="816"/>
                  </a:lnTo>
                  <a:lnTo>
                    <a:pt x="564" y="818"/>
                  </a:lnTo>
                  <a:lnTo>
                    <a:pt x="574" y="820"/>
                  </a:lnTo>
                  <a:lnTo>
                    <a:pt x="586" y="822"/>
                  </a:lnTo>
                  <a:lnTo>
                    <a:pt x="600" y="820"/>
                  </a:lnTo>
                  <a:lnTo>
                    <a:pt x="612" y="818"/>
                  </a:lnTo>
                  <a:lnTo>
                    <a:pt x="626" y="814"/>
                  </a:lnTo>
                  <a:lnTo>
                    <a:pt x="640" y="806"/>
                  </a:lnTo>
                  <a:lnTo>
                    <a:pt x="654" y="798"/>
                  </a:lnTo>
                  <a:lnTo>
                    <a:pt x="666" y="786"/>
                  </a:lnTo>
                  <a:lnTo>
                    <a:pt x="680" y="772"/>
                  </a:lnTo>
                  <a:lnTo>
                    <a:pt x="690" y="754"/>
                  </a:lnTo>
                  <a:lnTo>
                    <a:pt x="702" y="732"/>
                  </a:lnTo>
                  <a:lnTo>
                    <a:pt x="702" y="732"/>
                  </a:lnTo>
                  <a:lnTo>
                    <a:pt x="724" y="680"/>
                  </a:lnTo>
                  <a:lnTo>
                    <a:pt x="738" y="634"/>
                  </a:lnTo>
                  <a:lnTo>
                    <a:pt x="748" y="594"/>
                  </a:lnTo>
                  <a:lnTo>
                    <a:pt x="754" y="558"/>
                  </a:lnTo>
                  <a:lnTo>
                    <a:pt x="756" y="530"/>
                  </a:lnTo>
                  <a:lnTo>
                    <a:pt x="756" y="508"/>
                  </a:lnTo>
                  <a:lnTo>
                    <a:pt x="754" y="494"/>
                  </a:lnTo>
                  <a:lnTo>
                    <a:pt x="750" y="486"/>
                  </a:lnTo>
                  <a:lnTo>
                    <a:pt x="750" y="486"/>
                  </a:lnTo>
                  <a:lnTo>
                    <a:pt x="744" y="478"/>
                  </a:lnTo>
                  <a:lnTo>
                    <a:pt x="732" y="472"/>
                  </a:lnTo>
                  <a:lnTo>
                    <a:pt x="716" y="466"/>
                  </a:lnTo>
                  <a:lnTo>
                    <a:pt x="700" y="462"/>
                  </a:lnTo>
                  <a:lnTo>
                    <a:pt x="684" y="462"/>
                  </a:lnTo>
                  <a:lnTo>
                    <a:pt x="670" y="464"/>
                  </a:lnTo>
                  <a:lnTo>
                    <a:pt x="664" y="468"/>
                  </a:lnTo>
                  <a:lnTo>
                    <a:pt x="660" y="472"/>
                  </a:lnTo>
                  <a:lnTo>
                    <a:pt x="656" y="476"/>
                  </a:lnTo>
                  <a:lnTo>
                    <a:pt x="652" y="482"/>
                  </a:lnTo>
                  <a:lnTo>
                    <a:pt x="652" y="482"/>
                  </a:lnTo>
                  <a:lnTo>
                    <a:pt x="650" y="470"/>
                  </a:lnTo>
                  <a:lnTo>
                    <a:pt x="638" y="436"/>
                  </a:lnTo>
                  <a:lnTo>
                    <a:pt x="628" y="412"/>
                  </a:lnTo>
                  <a:lnTo>
                    <a:pt x="616" y="384"/>
                  </a:lnTo>
                  <a:lnTo>
                    <a:pt x="598" y="354"/>
                  </a:lnTo>
                  <a:lnTo>
                    <a:pt x="578" y="322"/>
                  </a:lnTo>
                  <a:lnTo>
                    <a:pt x="552" y="288"/>
                  </a:lnTo>
                  <a:lnTo>
                    <a:pt x="522" y="254"/>
                  </a:lnTo>
                  <a:lnTo>
                    <a:pt x="488" y="218"/>
                  </a:lnTo>
                  <a:lnTo>
                    <a:pt x="448" y="184"/>
                  </a:lnTo>
                  <a:lnTo>
                    <a:pt x="402" y="150"/>
                  </a:lnTo>
                  <a:lnTo>
                    <a:pt x="376" y="134"/>
                  </a:lnTo>
                  <a:lnTo>
                    <a:pt x="350" y="118"/>
                  </a:lnTo>
                  <a:lnTo>
                    <a:pt x="322" y="102"/>
                  </a:lnTo>
                  <a:lnTo>
                    <a:pt x="290" y="88"/>
                  </a:lnTo>
                  <a:lnTo>
                    <a:pt x="258" y="74"/>
                  </a:lnTo>
                  <a:lnTo>
                    <a:pt x="226" y="62"/>
                  </a:lnTo>
                  <a:lnTo>
                    <a:pt x="226" y="62"/>
                  </a:lnTo>
                  <a:lnTo>
                    <a:pt x="200" y="48"/>
                  </a:lnTo>
                  <a:lnTo>
                    <a:pt x="172" y="36"/>
                  </a:lnTo>
                  <a:lnTo>
                    <a:pt x="138" y="22"/>
                  </a:lnTo>
                  <a:lnTo>
                    <a:pt x="100" y="10"/>
                  </a:lnTo>
                  <a:lnTo>
                    <a:pt x="64" y="2"/>
                  </a:lnTo>
                  <a:lnTo>
                    <a:pt x="46" y="0"/>
                  </a:lnTo>
                  <a:lnTo>
                    <a:pt x="28" y="0"/>
                  </a:lnTo>
                  <a:lnTo>
                    <a:pt x="14" y="2"/>
                  </a:lnTo>
                  <a:lnTo>
                    <a:pt x="0" y="6"/>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19" name="Freeform 24">
              <a:extLst>
                <a:ext uri="{FF2B5EF4-FFF2-40B4-BE49-F238E27FC236}">
                  <a16:creationId xmlns:a16="http://schemas.microsoft.com/office/drawing/2014/main" id="{4D1B55E2-F58B-4ACD-8B18-25C6F908A20D}"/>
                </a:ext>
              </a:extLst>
            </p:cNvPr>
            <p:cNvSpPr>
              <a:spLocks/>
            </p:cNvSpPr>
            <p:nvPr/>
          </p:nvSpPr>
          <p:spPr bwMode="auto">
            <a:xfrm>
              <a:off x="3099853" y="2905594"/>
              <a:ext cx="1440996" cy="2193819"/>
            </a:xfrm>
            <a:custGeom>
              <a:avLst/>
              <a:gdLst>
                <a:gd name="T0" fmla="*/ 632 w 730"/>
                <a:gd name="T1" fmla="*/ 680 h 1084"/>
                <a:gd name="T2" fmla="*/ 562 w 730"/>
                <a:gd name="T3" fmla="*/ 506 h 1084"/>
                <a:gd name="T4" fmla="*/ 500 w 730"/>
                <a:gd name="T5" fmla="*/ 392 h 1084"/>
                <a:gd name="T6" fmla="*/ 420 w 730"/>
                <a:gd name="T7" fmla="*/ 298 h 1084"/>
                <a:gd name="T8" fmla="*/ 392 w 730"/>
                <a:gd name="T9" fmla="*/ 276 h 1084"/>
                <a:gd name="T10" fmla="*/ 248 w 730"/>
                <a:gd name="T11" fmla="*/ 176 h 1084"/>
                <a:gd name="T12" fmla="*/ 222 w 730"/>
                <a:gd name="T13" fmla="*/ 142 h 1084"/>
                <a:gd name="T14" fmla="*/ 162 w 730"/>
                <a:gd name="T15" fmla="*/ 96 h 1084"/>
                <a:gd name="T16" fmla="*/ 130 w 730"/>
                <a:gd name="T17" fmla="*/ 60 h 1084"/>
                <a:gd name="T18" fmla="*/ 126 w 730"/>
                <a:gd name="T19" fmla="*/ 42 h 1084"/>
                <a:gd name="T20" fmla="*/ 114 w 730"/>
                <a:gd name="T21" fmla="*/ 18 h 1084"/>
                <a:gd name="T22" fmla="*/ 84 w 730"/>
                <a:gd name="T23" fmla="*/ 0 h 1084"/>
                <a:gd name="T24" fmla="*/ 82 w 730"/>
                <a:gd name="T25" fmla="*/ 2 h 1084"/>
                <a:gd name="T26" fmla="*/ 86 w 730"/>
                <a:gd name="T27" fmla="*/ 30 h 1084"/>
                <a:gd name="T28" fmla="*/ 72 w 730"/>
                <a:gd name="T29" fmla="*/ 104 h 1084"/>
                <a:gd name="T30" fmla="*/ 24 w 730"/>
                <a:gd name="T31" fmla="*/ 220 h 1084"/>
                <a:gd name="T32" fmla="*/ 0 w 730"/>
                <a:gd name="T33" fmla="*/ 266 h 1084"/>
                <a:gd name="T34" fmla="*/ 0 w 730"/>
                <a:gd name="T35" fmla="*/ 268 h 1084"/>
                <a:gd name="T36" fmla="*/ 56 w 730"/>
                <a:gd name="T37" fmla="*/ 276 h 1084"/>
                <a:gd name="T38" fmla="*/ 148 w 730"/>
                <a:gd name="T39" fmla="*/ 322 h 1084"/>
                <a:gd name="T40" fmla="*/ 222 w 730"/>
                <a:gd name="T41" fmla="*/ 384 h 1084"/>
                <a:gd name="T42" fmla="*/ 222 w 730"/>
                <a:gd name="T43" fmla="*/ 390 h 1084"/>
                <a:gd name="T44" fmla="*/ 238 w 730"/>
                <a:gd name="T45" fmla="*/ 410 h 1084"/>
                <a:gd name="T46" fmla="*/ 258 w 730"/>
                <a:gd name="T47" fmla="*/ 412 h 1084"/>
                <a:gd name="T48" fmla="*/ 300 w 730"/>
                <a:gd name="T49" fmla="*/ 408 h 1084"/>
                <a:gd name="T50" fmla="*/ 372 w 730"/>
                <a:gd name="T51" fmla="*/ 438 h 1084"/>
                <a:gd name="T52" fmla="*/ 454 w 730"/>
                <a:gd name="T53" fmla="*/ 492 h 1084"/>
                <a:gd name="T54" fmla="*/ 518 w 730"/>
                <a:gd name="T55" fmla="*/ 550 h 1084"/>
                <a:gd name="T56" fmla="*/ 568 w 730"/>
                <a:gd name="T57" fmla="*/ 612 h 1084"/>
                <a:gd name="T58" fmla="*/ 630 w 730"/>
                <a:gd name="T59" fmla="*/ 718 h 1084"/>
                <a:gd name="T60" fmla="*/ 644 w 730"/>
                <a:gd name="T61" fmla="*/ 750 h 1084"/>
                <a:gd name="T62" fmla="*/ 662 w 730"/>
                <a:gd name="T63" fmla="*/ 754 h 1084"/>
                <a:gd name="T64" fmla="*/ 720 w 730"/>
                <a:gd name="T65" fmla="*/ 756 h 1084"/>
                <a:gd name="T66" fmla="*/ 726 w 730"/>
                <a:gd name="T67" fmla="*/ 760 h 1084"/>
                <a:gd name="T68" fmla="*/ 730 w 730"/>
                <a:gd name="T69" fmla="*/ 796 h 1084"/>
                <a:gd name="T70" fmla="*/ 718 w 730"/>
                <a:gd name="T71" fmla="*/ 902 h 1084"/>
                <a:gd name="T72" fmla="*/ 692 w 730"/>
                <a:gd name="T73" fmla="*/ 976 h 1084"/>
                <a:gd name="T74" fmla="*/ 650 w 730"/>
                <a:gd name="T75" fmla="*/ 1042 h 1084"/>
                <a:gd name="T76" fmla="*/ 620 w 730"/>
                <a:gd name="T77" fmla="*/ 1070 h 1084"/>
                <a:gd name="T78" fmla="*/ 604 w 730"/>
                <a:gd name="T79" fmla="*/ 1074 h 1084"/>
                <a:gd name="T80" fmla="*/ 578 w 730"/>
                <a:gd name="T81" fmla="*/ 1066 h 1084"/>
                <a:gd name="T82" fmla="*/ 570 w 730"/>
                <a:gd name="T83" fmla="*/ 1056 h 1084"/>
                <a:gd name="T84" fmla="*/ 568 w 730"/>
                <a:gd name="T85" fmla="*/ 1066 h 1084"/>
                <a:gd name="T86" fmla="*/ 558 w 730"/>
                <a:gd name="T87" fmla="*/ 1082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0" h="1084">
                  <a:moveTo>
                    <a:pt x="650" y="736"/>
                  </a:moveTo>
                  <a:lnTo>
                    <a:pt x="650" y="736"/>
                  </a:lnTo>
                  <a:lnTo>
                    <a:pt x="632" y="680"/>
                  </a:lnTo>
                  <a:lnTo>
                    <a:pt x="610" y="618"/>
                  </a:lnTo>
                  <a:lnTo>
                    <a:pt x="580" y="546"/>
                  </a:lnTo>
                  <a:lnTo>
                    <a:pt x="562" y="506"/>
                  </a:lnTo>
                  <a:lnTo>
                    <a:pt x="544" y="468"/>
                  </a:lnTo>
                  <a:lnTo>
                    <a:pt x="522" y="430"/>
                  </a:lnTo>
                  <a:lnTo>
                    <a:pt x="500" y="392"/>
                  </a:lnTo>
                  <a:lnTo>
                    <a:pt x="474" y="358"/>
                  </a:lnTo>
                  <a:lnTo>
                    <a:pt x="448" y="326"/>
                  </a:lnTo>
                  <a:lnTo>
                    <a:pt x="420" y="298"/>
                  </a:lnTo>
                  <a:lnTo>
                    <a:pt x="406" y="286"/>
                  </a:lnTo>
                  <a:lnTo>
                    <a:pt x="392" y="276"/>
                  </a:lnTo>
                  <a:lnTo>
                    <a:pt x="392" y="276"/>
                  </a:lnTo>
                  <a:lnTo>
                    <a:pt x="304" y="216"/>
                  </a:lnTo>
                  <a:lnTo>
                    <a:pt x="260" y="186"/>
                  </a:lnTo>
                  <a:lnTo>
                    <a:pt x="248" y="176"/>
                  </a:lnTo>
                  <a:lnTo>
                    <a:pt x="240" y="166"/>
                  </a:lnTo>
                  <a:lnTo>
                    <a:pt x="222" y="142"/>
                  </a:lnTo>
                  <a:lnTo>
                    <a:pt x="222" y="142"/>
                  </a:lnTo>
                  <a:lnTo>
                    <a:pt x="208" y="128"/>
                  </a:lnTo>
                  <a:lnTo>
                    <a:pt x="192" y="116"/>
                  </a:lnTo>
                  <a:lnTo>
                    <a:pt x="162" y="96"/>
                  </a:lnTo>
                  <a:lnTo>
                    <a:pt x="148" y="84"/>
                  </a:lnTo>
                  <a:lnTo>
                    <a:pt x="138" y="74"/>
                  </a:lnTo>
                  <a:lnTo>
                    <a:pt x="130" y="60"/>
                  </a:lnTo>
                  <a:lnTo>
                    <a:pt x="126" y="52"/>
                  </a:lnTo>
                  <a:lnTo>
                    <a:pt x="126" y="42"/>
                  </a:lnTo>
                  <a:lnTo>
                    <a:pt x="126" y="42"/>
                  </a:lnTo>
                  <a:lnTo>
                    <a:pt x="122" y="34"/>
                  </a:lnTo>
                  <a:lnTo>
                    <a:pt x="118" y="26"/>
                  </a:lnTo>
                  <a:lnTo>
                    <a:pt x="114" y="18"/>
                  </a:lnTo>
                  <a:lnTo>
                    <a:pt x="106" y="12"/>
                  </a:lnTo>
                  <a:lnTo>
                    <a:pt x="94" y="4"/>
                  </a:lnTo>
                  <a:lnTo>
                    <a:pt x="84" y="0"/>
                  </a:lnTo>
                  <a:lnTo>
                    <a:pt x="84" y="0"/>
                  </a:lnTo>
                  <a:lnTo>
                    <a:pt x="82" y="0"/>
                  </a:lnTo>
                  <a:lnTo>
                    <a:pt x="82" y="2"/>
                  </a:lnTo>
                  <a:lnTo>
                    <a:pt x="82" y="2"/>
                  </a:lnTo>
                  <a:lnTo>
                    <a:pt x="86" y="14"/>
                  </a:lnTo>
                  <a:lnTo>
                    <a:pt x="86" y="30"/>
                  </a:lnTo>
                  <a:lnTo>
                    <a:pt x="86" y="46"/>
                  </a:lnTo>
                  <a:lnTo>
                    <a:pt x="82" y="64"/>
                  </a:lnTo>
                  <a:lnTo>
                    <a:pt x="72" y="104"/>
                  </a:lnTo>
                  <a:lnTo>
                    <a:pt x="58" y="146"/>
                  </a:lnTo>
                  <a:lnTo>
                    <a:pt x="42" y="186"/>
                  </a:lnTo>
                  <a:lnTo>
                    <a:pt x="24" y="220"/>
                  </a:lnTo>
                  <a:lnTo>
                    <a:pt x="10" y="248"/>
                  </a:lnTo>
                  <a:lnTo>
                    <a:pt x="0" y="266"/>
                  </a:lnTo>
                  <a:lnTo>
                    <a:pt x="0" y="266"/>
                  </a:lnTo>
                  <a:lnTo>
                    <a:pt x="0" y="266"/>
                  </a:lnTo>
                  <a:lnTo>
                    <a:pt x="0" y="268"/>
                  </a:lnTo>
                  <a:lnTo>
                    <a:pt x="0" y="268"/>
                  </a:lnTo>
                  <a:lnTo>
                    <a:pt x="14" y="266"/>
                  </a:lnTo>
                  <a:lnTo>
                    <a:pt x="34" y="270"/>
                  </a:lnTo>
                  <a:lnTo>
                    <a:pt x="56" y="276"/>
                  </a:lnTo>
                  <a:lnTo>
                    <a:pt x="84" y="286"/>
                  </a:lnTo>
                  <a:lnTo>
                    <a:pt x="114" y="302"/>
                  </a:lnTo>
                  <a:lnTo>
                    <a:pt x="148" y="322"/>
                  </a:lnTo>
                  <a:lnTo>
                    <a:pt x="184" y="350"/>
                  </a:lnTo>
                  <a:lnTo>
                    <a:pt x="222" y="384"/>
                  </a:lnTo>
                  <a:lnTo>
                    <a:pt x="222" y="384"/>
                  </a:lnTo>
                  <a:lnTo>
                    <a:pt x="222" y="384"/>
                  </a:lnTo>
                  <a:lnTo>
                    <a:pt x="222" y="384"/>
                  </a:lnTo>
                  <a:lnTo>
                    <a:pt x="222" y="390"/>
                  </a:lnTo>
                  <a:lnTo>
                    <a:pt x="228" y="402"/>
                  </a:lnTo>
                  <a:lnTo>
                    <a:pt x="232" y="406"/>
                  </a:lnTo>
                  <a:lnTo>
                    <a:pt x="238" y="410"/>
                  </a:lnTo>
                  <a:lnTo>
                    <a:pt x="246" y="412"/>
                  </a:lnTo>
                  <a:lnTo>
                    <a:pt x="258" y="412"/>
                  </a:lnTo>
                  <a:lnTo>
                    <a:pt x="258" y="412"/>
                  </a:lnTo>
                  <a:lnTo>
                    <a:pt x="270" y="408"/>
                  </a:lnTo>
                  <a:lnTo>
                    <a:pt x="284" y="408"/>
                  </a:lnTo>
                  <a:lnTo>
                    <a:pt x="300" y="408"/>
                  </a:lnTo>
                  <a:lnTo>
                    <a:pt x="318" y="412"/>
                  </a:lnTo>
                  <a:lnTo>
                    <a:pt x="342" y="422"/>
                  </a:lnTo>
                  <a:lnTo>
                    <a:pt x="372" y="438"/>
                  </a:lnTo>
                  <a:lnTo>
                    <a:pt x="408" y="460"/>
                  </a:lnTo>
                  <a:lnTo>
                    <a:pt x="454" y="492"/>
                  </a:lnTo>
                  <a:lnTo>
                    <a:pt x="454" y="492"/>
                  </a:lnTo>
                  <a:lnTo>
                    <a:pt x="476" y="510"/>
                  </a:lnTo>
                  <a:lnTo>
                    <a:pt x="498" y="530"/>
                  </a:lnTo>
                  <a:lnTo>
                    <a:pt x="518" y="550"/>
                  </a:lnTo>
                  <a:lnTo>
                    <a:pt x="536" y="570"/>
                  </a:lnTo>
                  <a:lnTo>
                    <a:pt x="554" y="592"/>
                  </a:lnTo>
                  <a:lnTo>
                    <a:pt x="568" y="612"/>
                  </a:lnTo>
                  <a:lnTo>
                    <a:pt x="594" y="652"/>
                  </a:lnTo>
                  <a:lnTo>
                    <a:pt x="616" y="688"/>
                  </a:lnTo>
                  <a:lnTo>
                    <a:pt x="630" y="718"/>
                  </a:lnTo>
                  <a:lnTo>
                    <a:pt x="644" y="750"/>
                  </a:lnTo>
                  <a:lnTo>
                    <a:pt x="644" y="750"/>
                  </a:lnTo>
                  <a:lnTo>
                    <a:pt x="644" y="750"/>
                  </a:lnTo>
                  <a:lnTo>
                    <a:pt x="644" y="750"/>
                  </a:lnTo>
                  <a:lnTo>
                    <a:pt x="652" y="752"/>
                  </a:lnTo>
                  <a:lnTo>
                    <a:pt x="662" y="754"/>
                  </a:lnTo>
                  <a:lnTo>
                    <a:pt x="686" y="756"/>
                  </a:lnTo>
                  <a:lnTo>
                    <a:pt x="720" y="756"/>
                  </a:lnTo>
                  <a:lnTo>
                    <a:pt x="720" y="756"/>
                  </a:lnTo>
                  <a:lnTo>
                    <a:pt x="722" y="756"/>
                  </a:lnTo>
                  <a:lnTo>
                    <a:pt x="722" y="756"/>
                  </a:lnTo>
                  <a:lnTo>
                    <a:pt x="726" y="760"/>
                  </a:lnTo>
                  <a:lnTo>
                    <a:pt x="728" y="768"/>
                  </a:lnTo>
                  <a:lnTo>
                    <a:pt x="730" y="780"/>
                  </a:lnTo>
                  <a:lnTo>
                    <a:pt x="730" y="796"/>
                  </a:lnTo>
                  <a:lnTo>
                    <a:pt x="730" y="834"/>
                  </a:lnTo>
                  <a:lnTo>
                    <a:pt x="722" y="878"/>
                  </a:lnTo>
                  <a:lnTo>
                    <a:pt x="718" y="902"/>
                  </a:lnTo>
                  <a:lnTo>
                    <a:pt x="710" y="926"/>
                  </a:lnTo>
                  <a:lnTo>
                    <a:pt x="702" y="952"/>
                  </a:lnTo>
                  <a:lnTo>
                    <a:pt x="692" y="976"/>
                  </a:lnTo>
                  <a:lnTo>
                    <a:pt x="680" y="1000"/>
                  </a:lnTo>
                  <a:lnTo>
                    <a:pt x="666" y="1022"/>
                  </a:lnTo>
                  <a:lnTo>
                    <a:pt x="650" y="1042"/>
                  </a:lnTo>
                  <a:lnTo>
                    <a:pt x="632" y="1060"/>
                  </a:lnTo>
                  <a:lnTo>
                    <a:pt x="632" y="1060"/>
                  </a:lnTo>
                  <a:lnTo>
                    <a:pt x="620" y="1070"/>
                  </a:lnTo>
                  <a:lnTo>
                    <a:pt x="612" y="1072"/>
                  </a:lnTo>
                  <a:lnTo>
                    <a:pt x="604" y="1074"/>
                  </a:lnTo>
                  <a:lnTo>
                    <a:pt x="604" y="1074"/>
                  </a:lnTo>
                  <a:lnTo>
                    <a:pt x="596" y="1074"/>
                  </a:lnTo>
                  <a:lnTo>
                    <a:pt x="586" y="1072"/>
                  </a:lnTo>
                  <a:lnTo>
                    <a:pt x="578" y="1066"/>
                  </a:lnTo>
                  <a:lnTo>
                    <a:pt x="572" y="1056"/>
                  </a:lnTo>
                  <a:lnTo>
                    <a:pt x="572" y="1056"/>
                  </a:lnTo>
                  <a:lnTo>
                    <a:pt x="570" y="1056"/>
                  </a:lnTo>
                  <a:lnTo>
                    <a:pt x="568" y="1058"/>
                  </a:lnTo>
                  <a:lnTo>
                    <a:pt x="568" y="1058"/>
                  </a:lnTo>
                  <a:lnTo>
                    <a:pt x="568" y="1066"/>
                  </a:lnTo>
                  <a:lnTo>
                    <a:pt x="566" y="1074"/>
                  </a:lnTo>
                  <a:lnTo>
                    <a:pt x="560" y="1080"/>
                  </a:lnTo>
                  <a:lnTo>
                    <a:pt x="558" y="1082"/>
                  </a:lnTo>
                  <a:lnTo>
                    <a:pt x="552" y="1084"/>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20" name="Freeform 25">
              <a:extLst>
                <a:ext uri="{FF2B5EF4-FFF2-40B4-BE49-F238E27FC236}">
                  <a16:creationId xmlns:a16="http://schemas.microsoft.com/office/drawing/2014/main" id="{E83A029C-5D51-488D-ACED-7375D3077DA4}"/>
                </a:ext>
              </a:extLst>
            </p:cNvPr>
            <p:cNvSpPr>
              <a:spLocks/>
            </p:cNvSpPr>
            <p:nvPr/>
          </p:nvSpPr>
          <p:spPr bwMode="auto">
            <a:xfrm>
              <a:off x="3360416" y="2500831"/>
              <a:ext cx="2487199" cy="566669"/>
            </a:xfrm>
            <a:custGeom>
              <a:avLst/>
              <a:gdLst>
                <a:gd name="T0" fmla="*/ 0 w 1260"/>
                <a:gd name="T1" fmla="*/ 250 h 280"/>
                <a:gd name="T2" fmla="*/ 30 w 1260"/>
                <a:gd name="T3" fmla="*/ 262 h 280"/>
                <a:gd name="T4" fmla="*/ 90 w 1260"/>
                <a:gd name="T5" fmla="*/ 276 h 280"/>
                <a:gd name="T6" fmla="*/ 184 w 1260"/>
                <a:gd name="T7" fmla="*/ 280 h 280"/>
                <a:gd name="T8" fmla="*/ 246 w 1260"/>
                <a:gd name="T9" fmla="*/ 274 h 280"/>
                <a:gd name="T10" fmla="*/ 308 w 1260"/>
                <a:gd name="T11" fmla="*/ 264 h 280"/>
                <a:gd name="T12" fmla="*/ 418 w 1260"/>
                <a:gd name="T13" fmla="*/ 238 h 280"/>
                <a:gd name="T14" fmla="*/ 504 w 1260"/>
                <a:gd name="T15" fmla="*/ 210 h 280"/>
                <a:gd name="T16" fmla="*/ 582 w 1260"/>
                <a:gd name="T17" fmla="*/ 180 h 280"/>
                <a:gd name="T18" fmla="*/ 600 w 1260"/>
                <a:gd name="T19" fmla="*/ 170 h 280"/>
                <a:gd name="T20" fmla="*/ 664 w 1260"/>
                <a:gd name="T21" fmla="*/ 132 h 280"/>
                <a:gd name="T22" fmla="*/ 708 w 1260"/>
                <a:gd name="T23" fmla="*/ 106 h 280"/>
                <a:gd name="T24" fmla="*/ 744 w 1260"/>
                <a:gd name="T25" fmla="*/ 96 h 280"/>
                <a:gd name="T26" fmla="*/ 798 w 1260"/>
                <a:gd name="T27" fmla="*/ 92 h 280"/>
                <a:gd name="T28" fmla="*/ 922 w 1260"/>
                <a:gd name="T29" fmla="*/ 84 h 280"/>
                <a:gd name="T30" fmla="*/ 988 w 1260"/>
                <a:gd name="T31" fmla="*/ 72 h 280"/>
                <a:gd name="T32" fmla="*/ 1004 w 1260"/>
                <a:gd name="T33" fmla="*/ 64 h 280"/>
                <a:gd name="T34" fmla="*/ 1020 w 1260"/>
                <a:gd name="T35" fmla="*/ 42 h 280"/>
                <a:gd name="T36" fmla="*/ 1036 w 1260"/>
                <a:gd name="T37" fmla="*/ 24 h 280"/>
                <a:gd name="T38" fmla="*/ 1058 w 1260"/>
                <a:gd name="T39" fmla="*/ 10 h 280"/>
                <a:gd name="T40" fmla="*/ 1086 w 1260"/>
                <a:gd name="T41" fmla="*/ 8 h 280"/>
                <a:gd name="T42" fmla="*/ 1100 w 1260"/>
                <a:gd name="T43" fmla="*/ 8 h 280"/>
                <a:gd name="T44" fmla="*/ 1118 w 1260"/>
                <a:gd name="T45" fmla="*/ 14 h 280"/>
                <a:gd name="T46" fmla="*/ 1134 w 1260"/>
                <a:gd name="T47" fmla="*/ 26 h 280"/>
                <a:gd name="T48" fmla="*/ 1144 w 1260"/>
                <a:gd name="T49" fmla="*/ 32 h 280"/>
                <a:gd name="T50" fmla="*/ 1154 w 1260"/>
                <a:gd name="T51" fmla="*/ 32 h 280"/>
                <a:gd name="T52" fmla="*/ 1166 w 1260"/>
                <a:gd name="T53" fmla="*/ 28 h 280"/>
                <a:gd name="T54" fmla="*/ 1168 w 1260"/>
                <a:gd name="T55" fmla="*/ 20 h 280"/>
                <a:gd name="T56" fmla="*/ 1176 w 1260"/>
                <a:gd name="T57" fmla="*/ 8 h 280"/>
                <a:gd name="T58" fmla="*/ 1192 w 1260"/>
                <a:gd name="T59" fmla="*/ 2 h 280"/>
                <a:gd name="T60" fmla="*/ 1204 w 1260"/>
                <a:gd name="T61" fmla="*/ 0 h 280"/>
                <a:gd name="T62" fmla="*/ 1212 w 1260"/>
                <a:gd name="T63" fmla="*/ 8 h 280"/>
                <a:gd name="T64" fmla="*/ 1218 w 1260"/>
                <a:gd name="T65" fmla="*/ 14 h 280"/>
                <a:gd name="T66" fmla="*/ 1232 w 1260"/>
                <a:gd name="T67" fmla="*/ 52 h 280"/>
                <a:gd name="T68" fmla="*/ 1236 w 1260"/>
                <a:gd name="T69" fmla="*/ 60 h 280"/>
                <a:gd name="T70" fmla="*/ 1244 w 1260"/>
                <a:gd name="T71" fmla="*/ 68 h 280"/>
                <a:gd name="T72" fmla="*/ 1246 w 1260"/>
                <a:gd name="T73" fmla="*/ 70 h 280"/>
                <a:gd name="T74" fmla="*/ 1256 w 1260"/>
                <a:gd name="T75" fmla="*/ 68 h 280"/>
                <a:gd name="T76" fmla="*/ 1258 w 1260"/>
                <a:gd name="T77" fmla="*/ 70 h 280"/>
                <a:gd name="T78" fmla="*/ 1260 w 1260"/>
                <a:gd name="T79" fmla="*/ 80 h 280"/>
                <a:gd name="T80" fmla="*/ 1260 w 1260"/>
                <a:gd name="T81" fmla="*/ 128 h 280"/>
                <a:gd name="T82" fmla="*/ 1252 w 1260"/>
                <a:gd name="T83" fmla="*/ 130 h 280"/>
                <a:gd name="T84" fmla="*/ 1236 w 1260"/>
                <a:gd name="T85" fmla="*/ 136 h 280"/>
                <a:gd name="T86" fmla="*/ 1230 w 1260"/>
                <a:gd name="T87" fmla="*/ 138 h 280"/>
                <a:gd name="T88" fmla="*/ 1216 w 1260"/>
                <a:gd name="T89" fmla="*/ 138 h 280"/>
                <a:gd name="T90" fmla="*/ 1210 w 1260"/>
                <a:gd name="T91" fmla="*/ 134 h 280"/>
                <a:gd name="T92" fmla="*/ 1192 w 1260"/>
                <a:gd name="T93" fmla="*/ 1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0" h="280">
                  <a:moveTo>
                    <a:pt x="0" y="250"/>
                  </a:moveTo>
                  <a:lnTo>
                    <a:pt x="0" y="250"/>
                  </a:lnTo>
                  <a:lnTo>
                    <a:pt x="12" y="256"/>
                  </a:lnTo>
                  <a:lnTo>
                    <a:pt x="30" y="262"/>
                  </a:lnTo>
                  <a:lnTo>
                    <a:pt x="56" y="270"/>
                  </a:lnTo>
                  <a:lnTo>
                    <a:pt x="90" y="276"/>
                  </a:lnTo>
                  <a:lnTo>
                    <a:pt x="134" y="280"/>
                  </a:lnTo>
                  <a:lnTo>
                    <a:pt x="184" y="280"/>
                  </a:lnTo>
                  <a:lnTo>
                    <a:pt x="214" y="278"/>
                  </a:lnTo>
                  <a:lnTo>
                    <a:pt x="246" y="274"/>
                  </a:lnTo>
                  <a:lnTo>
                    <a:pt x="246" y="274"/>
                  </a:lnTo>
                  <a:lnTo>
                    <a:pt x="308" y="264"/>
                  </a:lnTo>
                  <a:lnTo>
                    <a:pt x="366" y="252"/>
                  </a:lnTo>
                  <a:lnTo>
                    <a:pt x="418" y="238"/>
                  </a:lnTo>
                  <a:lnTo>
                    <a:pt x="464" y="224"/>
                  </a:lnTo>
                  <a:lnTo>
                    <a:pt x="504" y="210"/>
                  </a:lnTo>
                  <a:lnTo>
                    <a:pt x="536" y="198"/>
                  </a:lnTo>
                  <a:lnTo>
                    <a:pt x="582" y="180"/>
                  </a:lnTo>
                  <a:lnTo>
                    <a:pt x="582" y="180"/>
                  </a:lnTo>
                  <a:lnTo>
                    <a:pt x="600" y="170"/>
                  </a:lnTo>
                  <a:lnTo>
                    <a:pt x="620" y="158"/>
                  </a:lnTo>
                  <a:lnTo>
                    <a:pt x="664" y="132"/>
                  </a:lnTo>
                  <a:lnTo>
                    <a:pt x="688" y="118"/>
                  </a:lnTo>
                  <a:lnTo>
                    <a:pt x="708" y="106"/>
                  </a:lnTo>
                  <a:lnTo>
                    <a:pt x="728" y="98"/>
                  </a:lnTo>
                  <a:lnTo>
                    <a:pt x="744" y="96"/>
                  </a:lnTo>
                  <a:lnTo>
                    <a:pt x="744" y="96"/>
                  </a:lnTo>
                  <a:lnTo>
                    <a:pt x="798" y="92"/>
                  </a:lnTo>
                  <a:lnTo>
                    <a:pt x="880" y="88"/>
                  </a:lnTo>
                  <a:lnTo>
                    <a:pt x="922" y="84"/>
                  </a:lnTo>
                  <a:lnTo>
                    <a:pt x="960" y="78"/>
                  </a:lnTo>
                  <a:lnTo>
                    <a:pt x="988" y="72"/>
                  </a:lnTo>
                  <a:lnTo>
                    <a:pt x="998" y="68"/>
                  </a:lnTo>
                  <a:lnTo>
                    <a:pt x="1004" y="64"/>
                  </a:lnTo>
                  <a:lnTo>
                    <a:pt x="1004" y="64"/>
                  </a:lnTo>
                  <a:lnTo>
                    <a:pt x="1020" y="42"/>
                  </a:lnTo>
                  <a:lnTo>
                    <a:pt x="1028" y="34"/>
                  </a:lnTo>
                  <a:lnTo>
                    <a:pt x="1036" y="24"/>
                  </a:lnTo>
                  <a:lnTo>
                    <a:pt x="1046" y="16"/>
                  </a:lnTo>
                  <a:lnTo>
                    <a:pt x="1058" y="10"/>
                  </a:lnTo>
                  <a:lnTo>
                    <a:pt x="1070" y="8"/>
                  </a:lnTo>
                  <a:lnTo>
                    <a:pt x="1086" y="8"/>
                  </a:lnTo>
                  <a:lnTo>
                    <a:pt x="1086" y="8"/>
                  </a:lnTo>
                  <a:lnTo>
                    <a:pt x="1100" y="8"/>
                  </a:lnTo>
                  <a:lnTo>
                    <a:pt x="1110" y="12"/>
                  </a:lnTo>
                  <a:lnTo>
                    <a:pt x="1118" y="14"/>
                  </a:lnTo>
                  <a:lnTo>
                    <a:pt x="1126" y="18"/>
                  </a:lnTo>
                  <a:lnTo>
                    <a:pt x="1134" y="26"/>
                  </a:lnTo>
                  <a:lnTo>
                    <a:pt x="1140" y="28"/>
                  </a:lnTo>
                  <a:lnTo>
                    <a:pt x="1144" y="32"/>
                  </a:lnTo>
                  <a:lnTo>
                    <a:pt x="1144" y="32"/>
                  </a:lnTo>
                  <a:lnTo>
                    <a:pt x="1154" y="32"/>
                  </a:lnTo>
                  <a:lnTo>
                    <a:pt x="1160" y="32"/>
                  </a:lnTo>
                  <a:lnTo>
                    <a:pt x="1166" y="28"/>
                  </a:lnTo>
                  <a:lnTo>
                    <a:pt x="1166" y="28"/>
                  </a:lnTo>
                  <a:lnTo>
                    <a:pt x="1168" y="20"/>
                  </a:lnTo>
                  <a:lnTo>
                    <a:pt x="1170" y="12"/>
                  </a:lnTo>
                  <a:lnTo>
                    <a:pt x="1176" y="8"/>
                  </a:lnTo>
                  <a:lnTo>
                    <a:pt x="1176" y="8"/>
                  </a:lnTo>
                  <a:lnTo>
                    <a:pt x="1192" y="2"/>
                  </a:lnTo>
                  <a:lnTo>
                    <a:pt x="1200" y="0"/>
                  </a:lnTo>
                  <a:lnTo>
                    <a:pt x="1204" y="0"/>
                  </a:lnTo>
                  <a:lnTo>
                    <a:pt x="1204" y="0"/>
                  </a:lnTo>
                  <a:lnTo>
                    <a:pt x="1212" y="8"/>
                  </a:lnTo>
                  <a:lnTo>
                    <a:pt x="1218" y="14"/>
                  </a:lnTo>
                  <a:lnTo>
                    <a:pt x="1218" y="14"/>
                  </a:lnTo>
                  <a:lnTo>
                    <a:pt x="1226" y="36"/>
                  </a:lnTo>
                  <a:lnTo>
                    <a:pt x="1232" y="52"/>
                  </a:lnTo>
                  <a:lnTo>
                    <a:pt x="1236" y="60"/>
                  </a:lnTo>
                  <a:lnTo>
                    <a:pt x="1236" y="60"/>
                  </a:lnTo>
                  <a:lnTo>
                    <a:pt x="1240" y="66"/>
                  </a:lnTo>
                  <a:lnTo>
                    <a:pt x="1244" y="68"/>
                  </a:lnTo>
                  <a:lnTo>
                    <a:pt x="1246" y="70"/>
                  </a:lnTo>
                  <a:lnTo>
                    <a:pt x="1246" y="70"/>
                  </a:lnTo>
                  <a:lnTo>
                    <a:pt x="1254" y="70"/>
                  </a:lnTo>
                  <a:lnTo>
                    <a:pt x="1256" y="68"/>
                  </a:lnTo>
                  <a:lnTo>
                    <a:pt x="1258" y="70"/>
                  </a:lnTo>
                  <a:lnTo>
                    <a:pt x="1258" y="70"/>
                  </a:lnTo>
                  <a:lnTo>
                    <a:pt x="1260" y="72"/>
                  </a:lnTo>
                  <a:lnTo>
                    <a:pt x="1260" y="80"/>
                  </a:lnTo>
                  <a:lnTo>
                    <a:pt x="1260" y="100"/>
                  </a:lnTo>
                  <a:lnTo>
                    <a:pt x="1260" y="128"/>
                  </a:lnTo>
                  <a:lnTo>
                    <a:pt x="1260" y="128"/>
                  </a:lnTo>
                  <a:lnTo>
                    <a:pt x="1252" y="130"/>
                  </a:lnTo>
                  <a:lnTo>
                    <a:pt x="1244" y="132"/>
                  </a:lnTo>
                  <a:lnTo>
                    <a:pt x="1236" y="136"/>
                  </a:lnTo>
                  <a:lnTo>
                    <a:pt x="1236" y="136"/>
                  </a:lnTo>
                  <a:lnTo>
                    <a:pt x="1230" y="138"/>
                  </a:lnTo>
                  <a:lnTo>
                    <a:pt x="1222" y="140"/>
                  </a:lnTo>
                  <a:lnTo>
                    <a:pt x="1216" y="138"/>
                  </a:lnTo>
                  <a:lnTo>
                    <a:pt x="1210" y="134"/>
                  </a:lnTo>
                  <a:lnTo>
                    <a:pt x="1210" y="134"/>
                  </a:lnTo>
                  <a:lnTo>
                    <a:pt x="1202" y="128"/>
                  </a:lnTo>
                  <a:lnTo>
                    <a:pt x="1192" y="118"/>
                  </a:lnTo>
                  <a:lnTo>
                    <a:pt x="1178" y="104"/>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21" name="Freeform 26">
              <a:extLst>
                <a:ext uri="{FF2B5EF4-FFF2-40B4-BE49-F238E27FC236}">
                  <a16:creationId xmlns:a16="http://schemas.microsoft.com/office/drawing/2014/main" id="{2362AEC9-1F0C-43AA-9B0F-3DB441FB3EDD}"/>
                </a:ext>
              </a:extLst>
            </p:cNvPr>
            <p:cNvSpPr>
              <a:spLocks/>
            </p:cNvSpPr>
            <p:nvPr/>
          </p:nvSpPr>
          <p:spPr bwMode="auto">
            <a:xfrm>
              <a:off x="3589396" y="2185115"/>
              <a:ext cx="2045030" cy="655717"/>
            </a:xfrm>
            <a:custGeom>
              <a:avLst/>
              <a:gdLst>
                <a:gd name="T0" fmla="*/ 10 w 1036"/>
                <a:gd name="T1" fmla="*/ 258 h 324"/>
                <a:gd name="T2" fmla="*/ 0 w 1036"/>
                <a:gd name="T3" fmla="*/ 286 h 324"/>
                <a:gd name="T4" fmla="*/ 0 w 1036"/>
                <a:gd name="T5" fmla="*/ 296 h 324"/>
                <a:gd name="T6" fmla="*/ 2 w 1036"/>
                <a:gd name="T7" fmla="*/ 304 h 324"/>
                <a:gd name="T8" fmla="*/ 10 w 1036"/>
                <a:gd name="T9" fmla="*/ 316 h 324"/>
                <a:gd name="T10" fmla="*/ 24 w 1036"/>
                <a:gd name="T11" fmla="*/ 324 h 324"/>
                <a:gd name="T12" fmla="*/ 52 w 1036"/>
                <a:gd name="T13" fmla="*/ 322 h 324"/>
                <a:gd name="T14" fmla="*/ 70 w 1036"/>
                <a:gd name="T15" fmla="*/ 320 h 324"/>
                <a:gd name="T16" fmla="*/ 136 w 1036"/>
                <a:gd name="T17" fmla="*/ 320 h 324"/>
                <a:gd name="T18" fmla="*/ 186 w 1036"/>
                <a:gd name="T19" fmla="*/ 320 h 324"/>
                <a:gd name="T20" fmla="*/ 234 w 1036"/>
                <a:gd name="T21" fmla="*/ 314 h 324"/>
                <a:gd name="T22" fmla="*/ 246 w 1036"/>
                <a:gd name="T23" fmla="*/ 308 h 324"/>
                <a:gd name="T24" fmla="*/ 270 w 1036"/>
                <a:gd name="T25" fmla="*/ 292 h 324"/>
                <a:gd name="T26" fmla="*/ 312 w 1036"/>
                <a:gd name="T27" fmla="*/ 256 h 324"/>
                <a:gd name="T28" fmla="*/ 376 w 1036"/>
                <a:gd name="T29" fmla="*/ 194 h 324"/>
                <a:gd name="T30" fmla="*/ 416 w 1036"/>
                <a:gd name="T31" fmla="*/ 164 h 324"/>
                <a:gd name="T32" fmla="*/ 462 w 1036"/>
                <a:gd name="T33" fmla="*/ 136 h 324"/>
                <a:gd name="T34" fmla="*/ 514 w 1036"/>
                <a:gd name="T35" fmla="*/ 114 h 324"/>
                <a:gd name="T36" fmla="*/ 570 w 1036"/>
                <a:gd name="T37" fmla="*/ 94 h 324"/>
                <a:gd name="T38" fmla="*/ 754 w 1036"/>
                <a:gd name="T39" fmla="*/ 44 h 324"/>
                <a:gd name="T40" fmla="*/ 880 w 1036"/>
                <a:gd name="T41" fmla="*/ 16 h 324"/>
                <a:gd name="T42" fmla="*/ 896 w 1036"/>
                <a:gd name="T43" fmla="*/ 16 h 324"/>
                <a:gd name="T44" fmla="*/ 914 w 1036"/>
                <a:gd name="T45" fmla="*/ 20 h 324"/>
                <a:gd name="T46" fmla="*/ 924 w 1036"/>
                <a:gd name="T47" fmla="*/ 34 h 324"/>
                <a:gd name="T48" fmla="*/ 926 w 1036"/>
                <a:gd name="T49" fmla="*/ 42 h 324"/>
                <a:gd name="T50" fmla="*/ 928 w 1036"/>
                <a:gd name="T51" fmla="*/ 60 h 324"/>
                <a:gd name="T52" fmla="*/ 934 w 1036"/>
                <a:gd name="T53" fmla="*/ 64 h 324"/>
                <a:gd name="T54" fmla="*/ 942 w 1036"/>
                <a:gd name="T55" fmla="*/ 62 h 324"/>
                <a:gd name="T56" fmla="*/ 966 w 1036"/>
                <a:gd name="T57" fmla="*/ 56 h 324"/>
                <a:gd name="T58" fmla="*/ 956 w 1036"/>
                <a:gd name="T59" fmla="*/ 66 h 324"/>
                <a:gd name="T60" fmla="*/ 940 w 1036"/>
                <a:gd name="T61" fmla="*/ 78 h 324"/>
                <a:gd name="T62" fmla="*/ 938 w 1036"/>
                <a:gd name="T63" fmla="*/ 78 h 324"/>
                <a:gd name="T64" fmla="*/ 934 w 1036"/>
                <a:gd name="T65" fmla="*/ 90 h 324"/>
                <a:gd name="T66" fmla="*/ 936 w 1036"/>
                <a:gd name="T67" fmla="*/ 98 h 324"/>
                <a:gd name="T68" fmla="*/ 946 w 1036"/>
                <a:gd name="T69" fmla="*/ 104 h 324"/>
                <a:gd name="T70" fmla="*/ 958 w 1036"/>
                <a:gd name="T71" fmla="*/ 104 h 324"/>
                <a:gd name="T72" fmla="*/ 972 w 1036"/>
                <a:gd name="T73" fmla="*/ 104 h 324"/>
                <a:gd name="T74" fmla="*/ 974 w 1036"/>
                <a:gd name="T75" fmla="*/ 98 h 324"/>
                <a:gd name="T76" fmla="*/ 980 w 1036"/>
                <a:gd name="T77" fmla="*/ 72 h 324"/>
                <a:gd name="T78" fmla="*/ 976 w 1036"/>
                <a:gd name="T79" fmla="*/ 62 h 324"/>
                <a:gd name="T80" fmla="*/ 968 w 1036"/>
                <a:gd name="T81" fmla="*/ 54 h 324"/>
                <a:gd name="T82" fmla="*/ 966 w 1036"/>
                <a:gd name="T83" fmla="*/ 36 h 324"/>
                <a:gd name="T84" fmla="*/ 968 w 1036"/>
                <a:gd name="T85" fmla="*/ 32 h 324"/>
                <a:gd name="T86" fmla="*/ 974 w 1036"/>
                <a:gd name="T87" fmla="*/ 24 h 324"/>
                <a:gd name="T88" fmla="*/ 974 w 1036"/>
                <a:gd name="T89" fmla="*/ 18 h 324"/>
                <a:gd name="T90" fmla="*/ 972 w 1036"/>
                <a:gd name="T91" fmla="*/ 16 h 324"/>
                <a:gd name="T92" fmla="*/ 964 w 1036"/>
                <a:gd name="T93" fmla="*/ 8 h 324"/>
                <a:gd name="T94" fmla="*/ 964 w 1036"/>
                <a:gd name="T95" fmla="*/ 6 h 324"/>
                <a:gd name="T96" fmla="*/ 972 w 1036"/>
                <a:gd name="T97" fmla="*/ 0 h 324"/>
                <a:gd name="T98" fmla="*/ 974 w 1036"/>
                <a:gd name="T99" fmla="*/ 2 h 324"/>
                <a:gd name="T100" fmla="*/ 988 w 1036"/>
                <a:gd name="T101" fmla="*/ 14 h 324"/>
                <a:gd name="T102" fmla="*/ 990 w 1036"/>
                <a:gd name="T103" fmla="*/ 20 h 324"/>
                <a:gd name="T104" fmla="*/ 992 w 1036"/>
                <a:gd name="T105" fmla="*/ 40 h 324"/>
                <a:gd name="T106" fmla="*/ 988 w 1036"/>
                <a:gd name="T107" fmla="*/ 44 h 324"/>
                <a:gd name="T108" fmla="*/ 978 w 1036"/>
                <a:gd name="T109" fmla="*/ 54 h 324"/>
                <a:gd name="T110" fmla="*/ 1026 w 1036"/>
                <a:gd name="T111" fmla="*/ 52 h 324"/>
                <a:gd name="T112" fmla="*/ 1036 w 1036"/>
                <a:gd name="T113" fmla="*/ 74 h 324"/>
                <a:gd name="T114" fmla="*/ 1032 w 1036"/>
                <a:gd name="T115" fmla="*/ 104 h 324"/>
                <a:gd name="T116" fmla="*/ 1030 w 1036"/>
                <a:gd name="T117" fmla="*/ 10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6" h="324">
                  <a:moveTo>
                    <a:pt x="10" y="258"/>
                  </a:moveTo>
                  <a:lnTo>
                    <a:pt x="10" y="258"/>
                  </a:lnTo>
                  <a:lnTo>
                    <a:pt x="4" y="272"/>
                  </a:lnTo>
                  <a:lnTo>
                    <a:pt x="0" y="286"/>
                  </a:lnTo>
                  <a:lnTo>
                    <a:pt x="0" y="290"/>
                  </a:lnTo>
                  <a:lnTo>
                    <a:pt x="0" y="296"/>
                  </a:lnTo>
                  <a:lnTo>
                    <a:pt x="0" y="296"/>
                  </a:lnTo>
                  <a:lnTo>
                    <a:pt x="2" y="304"/>
                  </a:lnTo>
                  <a:lnTo>
                    <a:pt x="6" y="310"/>
                  </a:lnTo>
                  <a:lnTo>
                    <a:pt x="10" y="316"/>
                  </a:lnTo>
                  <a:lnTo>
                    <a:pt x="16" y="320"/>
                  </a:lnTo>
                  <a:lnTo>
                    <a:pt x="24" y="324"/>
                  </a:lnTo>
                  <a:lnTo>
                    <a:pt x="36" y="324"/>
                  </a:lnTo>
                  <a:lnTo>
                    <a:pt x="52" y="322"/>
                  </a:lnTo>
                  <a:lnTo>
                    <a:pt x="52" y="322"/>
                  </a:lnTo>
                  <a:lnTo>
                    <a:pt x="70" y="320"/>
                  </a:lnTo>
                  <a:lnTo>
                    <a:pt x="90" y="318"/>
                  </a:lnTo>
                  <a:lnTo>
                    <a:pt x="136" y="320"/>
                  </a:lnTo>
                  <a:lnTo>
                    <a:pt x="160" y="320"/>
                  </a:lnTo>
                  <a:lnTo>
                    <a:pt x="186" y="320"/>
                  </a:lnTo>
                  <a:lnTo>
                    <a:pt x="210" y="318"/>
                  </a:lnTo>
                  <a:lnTo>
                    <a:pt x="234" y="314"/>
                  </a:lnTo>
                  <a:lnTo>
                    <a:pt x="234" y="314"/>
                  </a:lnTo>
                  <a:lnTo>
                    <a:pt x="246" y="308"/>
                  </a:lnTo>
                  <a:lnTo>
                    <a:pt x="258" y="302"/>
                  </a:lnTo>
                  <a:lnTo>
                    <a:pt x="270" y="292"/>
                  </a:lnTo>
                  <a:lnTo>
                    <a:pt x="284" y="282"/>
                  </a:lnTo>
                  <a:lnTo>
                    <a:pt x="312" y="256"/>
                  </a:lnTo>
                  <a:lnTo>
                    <a:pt x="342" y="226"/>
                  </a:lnTo>
                  <a:lnTo>
                    <a:pt x="376" y="194"/>
                  </a:lnTo>
                  <a:lnTo>
                    <a:pt x="396" y="178"/>
                  </a:lnTo>
                  <a:lnTo>
                    <a:pt x="416" y="164"/>
                  </a:lnTo>
                  <a:lnTo>
                    <a:pt x="438" y="148"/>
                  </a:lnTo>
                  <a:lnTo>
                    <a:pt x="462" y="136"/>
                  </a:lnTo>
                  <a:lnTo>
                    <a:pt x="486" y="124"/>
                  </a:lnTo>
                  <a:lnTo>
                    <a:pt x="514" y="114"/>
                  </a:lnTo>
                  <a:lnTo>
                    <a:pt x="514" y="114"/>
                  </a:lnTo>
                  <a:lnTo>
                    <a:pt x="570" y="94"/>
                  </a:lnTo>
                  <a:lnTo>
                    <a:pt x="632" y="76"/>
                  </a:lnTo>
                  <a:lnTo>
                    <a:pt x="754" y="44"/>
                  </a:lnTo>
                  <a:lnTo>
                    <a:pt x="850" y="22"/>
                  </a:lnTo>
                  <a:lnTo>
                    <a:pt x="880" y="16"/>
                  </a:lnTo>
                  <a:lnTo>
                    <a:pt x="896" y="16"/>
                  </a:lnTo>
                  <a:lnTo>
                    <a:pt x="896" y="16"/>
                  </a:lnTo>
                  <a:lnTo>
                    <a:pt x="906" y="16"/>
                  </a:lnTo>
                  <a:lnTo>
                    <a:pt x="914" y="20"/>
                  </a:lnTo>
                  <a:lnTo>
                    <a:pt x="920" y="26"/>
                  </a:lnTo>
                  <a:lnTo>
                    <a:pt x="924" y="34"/>
                  </a:lnTo>
                  <a:lnTo>
                    <a:pt x="924" y="34"/>
                  </a:lnTo>
                  <a:lnTo>
                    <a:pt x="926" y="42"/>
                  </a:lnTo>
                  <a:lnTo>
                    <a:pt x="926" y="52"/>
                  </a:lnTo>
                  <a:lnTo>
                    <a:pt x="928" y="60"/>
                  </a:lnTo>
                  <a:lnTo>
                    <a:pt x="930" y="62"/>
                  </a:lnTo>
                  <a:lnTo>
                    <a:pt x="934" y="64"/>
                  </a:lnTo>
                  <a:lnTo>
                    <a:pt x="934" y="64"/>
                  </a:lnTo>
                  <a:lnTo>
                    <a:pt x="942" y="62"/>
                  </a:lnTo>
                  <a:lnTo>
                    <a:pt x="952" y="60"/>
                  </a:lnTo>
                  <a:lnTo>
                    <a:pt x="966" y="56"/>
                  </a:lnTo>
                  <a:lnTo>
                    <a:pt x="966" y="56"/>
                  </a:lnTo>
                  <a:lnTo>
                    <a:pt x="956" y="66"/>
                  </a:lnTo>
                  <a:lnTo>
                    <a:pt x="948" y="74"/>
                  </a:lnTo>
                  <a:lnTo>
                    <a:pt x="940" y="78"/>
                  </a:lnTo>
                  <a:lnTo>
                    <a:pt x="940" y="78"/>
                  </a:lnTo>
                  <a:lnTo>
                    <a:pt x="938" y="78"/>
                  </a:lnTo>
                  <a:lnTo>
                    <a:pt x="936" y="82"/>
                  </a:lnTo>
                  <a:lnTo>
                    <a:pt x="934" y="90"/>
                  </a:lnTo>
                  <a:lnTo>
                    <a:pt x="934" y="94"/>
                  </a:lnTo>
                  <a:lnTo>
                    <a:pt x="936" y="98"/>
                  </a:lnTo>
                  <a:lnTo>
                    <a:pt x="940" y="102"/>
                  </a:lnTo>
                  <a:lnTo>
                    <a:pt x="946" y="104"/>
                  </a:lnTo>
                  <a:lnTo>
                    <a:pt x="946" y="104"/>
                  </a:lnTo>
                  <a:lnTo>
                    <a:pt x="958" y="104"/>
                  </a:lnTo>
                  <a:lnTo>
                    <a:pt x="966" y="104"/>
                  </a:lnTo>
                  <a:lnTo>
                    <a:pt x="972" y="104"/>
                  </a:lnTo>
                  <a:lnTo>
                    <a:pt x="972" y="104"/>
                  </a:lnTo>
                  <a:lnTo>
                    <a:pt x="974" y="98"/>
                  </a:lnTo>
                  <a:lnTo>
                    <a:pt x="978" y="86"/>
                  </a:lnTo>
                  <a:lnTo>
                    <a:pt x="980" y="72"/>
                  </a:lnTo>
                  <a:lnTo>
                    <a:pt x="978" y="66"/>
                  </a:lnTo>
                  <a:lnTo>
                    <a:pt x="976" y="62"/>
                  </a:lnTo>
                  <a:lnTo>
                    <a:pt x="976" y="62"/>
                  </a:lnTo>
                  <a:lnTo>
                    <a:pt x="968" y="54"/>
                  </a:lnTo>
                  <a:lnTo>
                    <a:pt x="966" y="44"/>
                  </a:lnTo>
                  <a:lnTo>
                    <a:pt x="966" y="36"/>
                  </a:lnTo>
                  <a:lnTo>
                    <a:pt x="968" y="32"/>
                  </a:lnTo>
                  <a:lnTo>
                    <a:pt x="968" y="32"/>
                  </a:lnTo>
                  <a:lnTo>
                    <a:pt x="972" y="30"/>
                  </a:lnTo>
                  <a:lnTo>
                    <a:pt x="974" y="24"/>
                  </a:lnTo>
                  <a:lnTo>
                    <a:pt x="974" y="24"/>
                  </a:lnTo>
                  <a:lnTo>
                    <a:pt x="974" y="18"/>
                  </a:lnTo>
                  <a:lnTo>
                    <a:pt x="972" y="16"/>
                  </a:lnTo>
                  <a:lnTo>
                    <a:pt x="972" y="16"/>
                  </a:lnTo>
                  <a:lnTo>
                    <a:pt x="966" y="12"/>
                  </a:lnTo>
                  <a:lnTo>
                    <a:pt x="964" y="8"/>
                  </a:lnTo>
                  <a:lnTo>
                    <a:pt x="964" y="6"/>
                  </a:lnTo>
                  <a:lnTo>
                    <a:pt x="964" y="6"/>
                  </a:lnTo>
                  <a:lnTo>
                    <a:pt x="968" y="2"/>
                  </a:lnTo>
                  <a:lnTo>
                    <a:pt x="972" y="0"/>
                  </a:lnTo>
                  <a:lnTo>
                    <a:pt x="974" y="2"/>
                  </a:lnTo>
                  <a:lnTo>
                    <a:pt x="974" y="2"/>
                  </a:lnTo>
                  <a:lnTo>
                    <a:pt x="982" y="6"/>
                  </a:lnTo>
                  <a:lnTo>
                    <a:pt x="988" y="14"/>
                  </a:lnTo>
                  <a:lnTo>
                    <a:pt x="988" y="14"/>
                  </a:lnTo>
                  <a:lnTo>
                    <a:pt x="990" y="20"/>
                  </a:lnTo>
                  <a:lnTo>
                    <a:pt x="992" y="26"/>
                  </a:lnTo>
                  <a:lnTo>
                    <a:pt x="992" y="40"/>
                  </a:lnTo>
                  <a:lnTo>
                    <a:pt x="992" y="40"/>
                  </a:lnTo>
                  <a:lnTo>
                    <a:pt x="988" y="44"/>
                  </a:lnTo>
                  <a:lnTo>
                    <a:pt x="984" y="48"/>
                  </a:lnTo>
                  <a:lnTo>
                    <a:pt x="978" y="54"/>
                  </a:lnTo>
                  <a:lnTo>
                    <a:pt x="1026" y="52"/>
                  </a:lnTo>
                  <a:lnTo>
                    <a:pt x="1026" y="52"/>
                  </a:lnTo>
                  <a:lnTo>
                    <a:pt x="1036" y="74"/>
                  </a:lnTo>
                  <a:lnTo>
                    <a:pt x="1036" y="74"/>
                  </a:lnTo>
                  <a:lnTo>
                    <a:pt x="1034" y="94"/>
                  </a:lnTo>
                  <a:lnTo>
                    <a:pt x="1032" y="104"/>
                  </a:lnTo>
                  <a:lnTo>
                    <a:pt x="1032" y="108"/>
                  </a:lnTo>
                  <a:lnTo>
                    <a:pt x="1030" y="108"/>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22" name="Freeform 27">
              <a:extLst>
                <a:ext uri="{FF2B5EF4-FFF2-40B4-BE49-F238E27FC236}">
                  <a16:creationId xmlns:a16="http://schemas.microsoft.com/office/drawing/2014/main" id="{90532A1E-7183-4F04-A3FE-BE63617FB580}"/>
                </a:ext>
              </a:extLst>
            </p:cNvPr>
            <p:cNvSpPr>
              <a:spLocks/>
            </p:cNvSpPr>
            <p:nvPr/>
          </p:nvSpPr>
          <p:spPr bwMode="auto">
            <a:xfrm>
              <a:off x="5413342" y="2253925"/>
              <a:ext cx="82907" cy="44524"/>
            </a:xfrm>
            <a:custGeom>
              <a:avLst/>
              <a:gdLst>
                <a:gd name="T0" fmla="*/ 42 w 42"/>
                <a:gd name="T1" fmla="*/ 22 h 22"/>
                <a:gd name="T2" fmla="*/ 42 w 42"/>
                <a:gd name="T3" fmla="*/ 22 h 22"/>
                <a:gd name="T4" fmla="*/ 26 w 42"/>
                <a:gd name="T5" fmla="*/ 10 h 22"/>
                <a:gd name="T6" fmla="*/ 14 w 42"/>
                <a:gd name="T7" fmla="*/ 4 h 22"/>
                <a:gd name="T8" fmla="*/ 6 w 42"/>
                <a:gd name="T9" fmla="*/ 0 h 22"/>
                <a:gd name="T10" fmla="*/ 6 w 42"/>
                <a:gd name="T11" fmla="*/ 0 h 22"/>
                <a:gd name="T12" fmla="*/ 2 w 42"/>
                <a:gd name="T13" fmla="*/ 2 h 22"/>
                <a:gd name="T14" fmla="*/ 0 w 42"/>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2">
                  <a:moveTo>
                    <a:pt x="42" y="22"/>
                  </a:moveTo>
                  <a:lnTo>
                    <a:pt x="42" y="22"/>
                  </a:lnTo>
                  <a:lnTo>
                    <a:pt x="26" y="10"/>
                  </a:lnTo>
                  <a:lnTo>
                    <a:pt x="14" y="4"/>
                  </a:lnTo>
                  <a:lnTo>
                    <a:pt x="6" y="0"/>
                  </a:lnTo>
                  <a:lnTo>
                    <a:pt x="6" y="0"/>
                  </a:lnTo>
                  <a:lnTo>
                    <a:pt x="2" y="2"/>
                  </a:lnTo>
                  <a:lnTo>
                    <a:pt x="0" y="4"/>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23" name="Freeform 28">
              <a:extLst>
                <a:ext uri="{FF2B5EF4-FFF2-40B4-BE49-F238E27FC236}">
                  <a16:creationId xmlns:a16="http://schemas.microsoft.com/office/drawing/2014/main" id="{91305ABE-05E4-4914-9059-C09EE1547C56}"/>
                </a:ext>
              </a:extLst>
            </p:cNvPr>
            <p:cNvSpPr>
              <a:spLocks/>
            </p:cNvSpPr>
            <p:nvPr/>
          </p:nvSpPr>
          <p:spPr bwMode="auto">
            <a:xfrm>
              <a:off x="3305145" y="2379402"/>
              <a:ext cx="2392448" cy="1339768"/>
            </a:xfrm>
            <a:custGeom>
              <a:avLst/>
              <a:gdLst>
                <a:gd name="T0" fmla="*/ 150 w 1212"/>
                <a:gd name="T1" fmla="*/ 170 h 662"/>
                <a:gd name="T2" fmla="*/ 258 w 1212"/>
                <a:gd name="T3" fmla="*/ 124 h 662"/>
                <a:gd name="T4" fmla="*/ 416 w 1212"/>
                <a:gd name="T5" fmla="*/ 70 h 662"/>
                <a:gd name="T6" fmla="*/ 512 w 1212"/>
                <a:gd name="T7" fmla="*/ 44 h 662"/>
                <a:gd name="T8" fmla="*/ 612 w 1212"/>
                <a:gd name="T9" fmla="*/ 22 h 662"/>
                <a:gd name="T10" fmla="*/ 712 w 1212"/>
                <a:gd name="T11" fmla="*/ 10 h 662"/>
                <a:gd name="T12" fmla="*/ 810 w 1212"/>
                <a:gd name="T13" fmla="*/ 4 h 662"/>
                <a:gd name="T14" fmla="*/ 986 w 1212"/>
                <a:gd name="T15" fmla="*/ 0 h 662"/>
                <a:gd name="T16" fmla="*/ 1170 w 1212"/>
                <a:gd name="T17" fmla="*/ 8 h 662"/>
                <a:gd name="T18" fmla="*/ 1212 w 1212"/>
                <a:gd name="T19" fmla="*/ 10 h 662"/>
                <a:gd name="T20" fmla="*/ 1174 w 1212"/>
                <a:gd name="T21" fmla="*/ 12 h 662"/>
                <a:gd name="T22" fmla="*/ 1070 w 1212"/>
                <a:gd name="T23" fmla="*/ 12 h 662"/>
                <a:gd name="T24" fmla="*/ 1060 w 1212"/>
                <a:gd name="T25" fmla="*/ 10 h 662"/>
                <a:gd name="T26" fmla="*/ 1042 w 1212"/>
                <a:gd name="T27" fmla="*/ 14 h 662"/>
                <a:gd name="T28" fmla="*/ 1006 w 1212"/>
                <a:gd name="T29" fmla="*/ 34 h 662"/>
                <a:gd name="T30" fmla="*/ 968 w 1212"/>
                <a:gd name="T31" fmla="*/ 62 h 662"/>
                <a:gd name="T32" fmla="*/ 940 w 1212"/>
                <a:gd name="T33" fmla="*/ 76 h 662"/>
                <a:gd name="T34" fmla="*/ 904 w 1212"/>
                <a:gd name="T35" fmla="*/ 86 h 662"/>
                <a:gd name="T36" fmla="*/ 818 w 1212"/>
                <a:gd name="T37" fmla="*/ 98 h 662"/>
                <a:gd name="T38" fmla="*/ 722 w 1212"/>
                <a:gd name="T39" fmla="*/ 106 h 662"/>
                <a:gd name="T40" fmla="*/ 654 w 1212"/>
                <a:gd name="T41" fmla="*/ 118 h 662"/>
                <a:gd name="T42" fmla="*/ 634 w 1212"/>
                <a:gd name="T43" fmla="*/ 126 h 662"/>
                <a:gd name="T44" fmla="*/ 570 w 1212"/>
                <a:gd name="T45" fmla="*/ 152 h 662"/>
                <a:gd name="T46" fmla="*/ 530 w 1212"/>
                <a:gd name="T47" fmla="*/ 178 h 662"/>
                <a:gd name="T48" fmla="*/ 468 w 1212"/>
                <a:gd name="T49" fmla="*/ 216 h 662"/>
                <a:gd name="T50" fmla="*/ 440 w 1212"/>
                <a:gd name="T51" fmla="*/ 228 h 662"/>
                <a:gd name="T52" fmla="*/ 342 w 1212"/>
                <a:gd name="T53" fmla="*/ 264 h 662"/>
                <a:gd name="T54" fmla="*/ 266 w 1212"/>
                <a:gd name="T55" fmla="*/ 280 h 662"/>
                <a:gd name="T56" fmla="*/ 256 w 1212"/>
                <a:gd name="T57" fmla="*/ 282 h 662"/>
                <a:gd name="T58" fmla="*/ 240 w 1212"/>
                <a:gd name="T59" fmla="*/ 280 h 662"/>
                <a:gd name="T60" fmla="*/ 222 w 1212"/>
                <a:gd name="T61" fmla="*/ 270 h 662"/>
                <a:gd name="T62" fmla="*/ 208 w 1212"/>
                <a:gd name="T63" fmla="*/ 252 h 662"/>
                <a:gd name="T64" fmla="*/ 200 w 1212"/>
                <a:gd name="T65" fmla="*/ 236 h 662"/>
                <a:gd name="T66" fmla="*/ 198 w 1212"/>
                <a:gd name="T67" fmla="*/ 232 h 662"/>
                <a:gd name="T68" fmla="*/ 188 w 1212"/>
                <a:gd name="T69" fmla="*/ 228 h 662"/>
                <a:gd name="T70" fmla="*/ 170 w 1212"/>
                <a:gd name="T71" fmla="*/ 232 h 662"/>
                <a:gd name="T72" fmla="*/ 154 w 1212"/>
                <a:gd name="T73" fmla="*/ 244 h 662"/>
                <a:gd name="T74" fmla="*/ 124 w 1212"/>
                <a:gd name="T75" fmla="*/ 262 h 662"/>
                <a:gd name="T76" fmla="*/ 94 w 1212"/>
                <a:gd name="T77" fmla="*/ 272 h 662"/>
                <a:gd name="T78" fmla="*/ 66 w 1212"/>
                <a:gd name="T79" fmla="*/ 272 h 662"/>
                <a:gd name="T80" fmla="*/ 32 w 1212"/>
                <a:gd name="T81" fmla="*/ 266 h 662"/>
                <a:gd name="T82" fmla="*/ 0 w 1212"/>
                <a:gd name="T83" fmla="*/ 252 h 662"/>
                <a:gd name="T84" fmla="*/ 6 w 1212"/>
                <a:gd name="T85" fmla="*/ 262 h 662"/>
                <a:gd name="T86" fmla="*/ 32 w 1212"/>
                <a:gd name="T87" fmla="*/ 328 h 662"/>
                <a:gd name="T88" fmla="*/ 76 w 1212"/>
                <a:gd name="T89" fmla="*/ 458 h 662"/>
                <a:gd name="T90" fmla="*/ 134 w 1212"/>
                <a:gd name="T91" fmla="*/ 648 h 662"/>
                <a:gd name="T92" fmla="*/ 134 w 1212"/>
                <a:gd name="T93" fmla="*/ 654 h 662"/>
                <a:gd name="T94" fmla="*/ 128 w 1212"/>
                <a:gd name="T9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2" h="662">
                  <a:moveTo>
                    <a:pt x="150" y="170"/>
                  </a:moveTo>
                  <a:lnTo>
                    <a:pt x="150" y="170"/>
                  </a:lnTo>
                  <a:lnTo>
                    <a:pt x="200" y="148"/>
                  </a:lnTo>
                  <a:lnTo>
                    <a:pt x="258" y="124"/>
                  </a:lnTo>
                  <a:lnTo>
                    <a:pt x="330" y="98"/>
                  </a:lnTo>
                  <a:lnTo>
                    <a:pt x="416" y="70"/>
                  </a:lnTo>
                  <a:lnTo>
                    <a:pt x="464" y="56"/>
                  </a:lnTo>
                  <a:lnTo>
                    <a:pt x="512" y="44"/>
                  </a:lnTo>
                  <a:lnTo>
                    <a:pt x="562" y="32"/>
                  </a:lnTo>
                  <a:lnTo>
                    <a:pt x="612" y="22"/>
                  </a:lnTo>
                  <a:lnTo>
                    <a:pt x="662" y="16"/>
                  </a:lnTo>
                  <a:lnTo>
                    <a:pt x="712" y="10"/>
                  </a:lnTo>
                  <a:lnTo>
                    <a:pt x="712" y="10"/>
                  </a:lnTo>
                  <a:lnTo>
                    <a:pt x="810" y="4"/>
                  </a:lnTo>
                  <a:lnTo>
                    <a:pt x="902" y="2"/>
                  </a:lnTo>
                  <a:lnTo>
                    <a:pt x="986" y="0"/>
                  </a:lnTo>
                  <a:lnTo>
                    <a:pt x="1062" y="2"/>
                  </a:lnTo>
                  <a:lnTo>
                    <a:pt x="1170" y="8"/>
                  </a:lnTo>
                  <a:lnTo>
                    <a:pt x="1212" y="10"/>
                  </a:lnTo>
                  <a:lnTo>
                    <a:pt x="1212" y="10"/>
                  </a:lnTo>
                  <a:lnTo>
                    <a:pt x="1174" y="12"/>
                  </a:lnTo>
                  <a:lnTo>
                    <a:pt x="1174" y="12"/>
                  </a:lnTo>
                  <a:lnTo>
                    <a:pt x="1116" y="12"/>
                  </a:lnTo>
                  <a:lnTo>
                    <a:pt x="1070" y="12"/>
                  </a:lnTo>
                  <a:lnTo>
                    <a:pt x="1070" y="12"/>
                  </a:lnTo>
                  <a:lnTo>
                    <a:pt x="1060" y="10"/>
                  </a:lnTo>
                  <a:lnTo>
                    <a:pt x="1050" y="12"/>
                  </a:lnTo>
                  <a:lnTo>
                    <a:pt x="1042" y="14"/>
                  </a:lnTo>
                  <a:lnTo>
                    <a:pt x="1032" y="18"/>
                  </a:lnTo>
                  <a:lnTo>
                    <a:pt x="1006" y="34"/>
                  </a:lnTo>
                  <a:lnTo>
                    <a:pt x="968" y="62"/>
                  </a:lnTo>
                  <a:lnTo>
                    <a:pt x="968" y="62"/>
                  </a:lnTo>
                  <a:lnTo>
                    <a:pt x="956" y="70"/>
                  </a:lnTo>
                  <a:lnTo>
                    <a:pt x="940" y="76"/>
                  </a:lnTo>
                  <a:lnTo>
                    <a:pt x="922" y="82"/>
                  </a:lnTo>
                  <a:lnTo>
                    <a:pt x="904" y="86"/>
                  </a:lnTo>
                  <a:lnTo>
                    <a:pt x="862" y="92"/>
                  </a:lnTo>
                  <a:lnTo>
                    <a:pt x="818" y="98"/>
                  </a:lnTo>
                  <a:lnTo>
                    <a:pt x="770" y="102"/>
                  </a:lnTo>
                  <a:lnTo>
                    <a:pt x="722" y="106"/>
                  </a:lnTo>
                  <a:lnTo>
                    <a:pt x="676" y="114"/>
                  </a:lnTo>
                  <a:lnTo>
                    <a:pt x="654" y="118"/>
                  </a:lnTo>
                  <a:lnTo>
                    <a:pt x="634" y="126"/>
                  </a:lnTo>
                  <a:lnTo>
                    <a:pt x="634" y="126"/>
                  </a:lnTo>
                  <a:lnTo>
                    <a:pt x="598" y="138"/>
                  </a:lnTo>
                  <a:lnTo>
                    <a:pt x="570" y="152"/>
                  </a:lnTo>
                  <a:lnTo>
                    <a:pt x="548" y="164"/>
                  </a:lnTo>
                  <a:lnTo>
                    <a:pt x="530" y="178"/>
                  </a:lnTo>
                  <a:lnTo>
                    <a:pt x="492" y="202"/>
                  </a:lnTo>
                  <a:lnTo>
                    <a:pt x="468" y="216"/>
                  </a:lnTo>
                  <a:lnTo>
                    <a:pt x="440" y="228"/>
                  </a:lnTo>
                  <a:lnTo>
                    <a:pt x="440" y="228"/>
                  </a:lnTo>
                  <a:lnTo>
                    <a:pt x="384" y="250"/>
                  </a:lnTo>
                  <a:lnTo>
                    <a:pt x="342" y="264"/>
                  </a:lnTo>
                  <a:lnTo>
                    <a:pt x="306" y="272"/>
                  </a:lnTo>
                  <a:lnTo>
                    <a:pt x="266" y="280"/>
                  </a:lnTo>
                  <a:lnTo>
                    <a:pt x="266" y="280"/>
                  </a:lnTo>
                  <a:lnTo>
                    <a:pt x="256" y="282"/>
                  </a:lnTo>
                  <a:lnTo>
                    <a:pt x="248" y="280"/>
                  </a:lnTo>
                  <a:lnTo>
                    <a:pt x="240" y="280"/>
                  </a:lnTo>
                  <a:lnTo>
                    <a:pt x="232" y="278"/>
                  </a:lnTo>
                  <a:lnTo>
                    <a:pt x="222" y="270"/>
                  </a:lnTo>
                  <a:lnTo>
                    <a:pt x="214" y="262"/>
                  </a:lnTo>
                  <a:lnTo>
                    <a:pt x="208" y="252"/>
                  </a:lnTo>
                  <a:lnTo>
                    <a:pt x="204" y="244"/>
                  </a:lnTo>
                  <a:lnTo>
                    <a:pt x="200" y="236"/>
                  </a:lnTo>
                  <a:lnTo>
                    <a:pt x="198" y="232"/>
                  </a:lnTo>
                  <a:lnTo>
                    <a:pt x="198" y="232"/>
                  </a:lnTo>
                  <a:lnTo>
                    <a:pt x="194" y="228"/>
                  </a:lnTo>
                  <a:lnTo>
                    <a:pt x="188" y="228"/>
                  </a:lnTo>
                  <a:lnTo>
                    <a:pt x="180" y="228"/>
                  </a:lnTo>
                  <a:lnTo>
                    <a:pt x="170" y="232"/>
                  </a:lnTo>
                  <a:lnTo>
                    <a:pt x="170" y="232"/>
                  </a:lnTo>
                  <a:lnTo>
                    <a:pt x="154" y="244"/>
                  </a:lnTo>
                  <a:lnTo>
                    <a:pt x="140" y="254"/>
                  </a:lnTo>
                  <a:lnTo>
                    <a:pt x="124" y="262"/>
                  </a:lnTo>
                  <a:lnTo>
                    <a:pt x="110" y="268"/>
                  </a:lnTo>
                  <a:lnTo>
                    <a:pt x="94" y="272"/>
                  </a:lnTo>
                  <a:lnTo>
                    <a:pt x="80" y="272"/>
                  </a:lnTo>
                  <a:lnTo>
                    <a:pt x="66" y="272"/>
                  </a:lnTo>
                  <a:lnTo>
                    <a:pt x="54" y="272"/>
                  </a:lnTo>
                  <a:lnTo>
                    <a:pt x="32" y="266"/>
                  </a:lnTo>
                  <a:lnTo>
                    <a:pt x="14" y="260"/>
                  </a:lnTo>
                  <a:lnTo>
                    <a:pt x="0" y="252"/>
                  </a:lnTo>
                  <a:lnTo>
                    <a:pt x="0" y="252"/>
                  </a:lnTo>
                  <a:lnTo>
                    <a:pt x="6" y="262"/>
                  </a:lnTo>
                  <a:lnTo>
                    <a:pt x="12" y="280"/>
                  </a:lnTo>
                  <a:lnTo>
                    <a:pt x="32" y="328"/>
                  </a:lnTo>
                  <a:lnTo>
                    <a:pt x="54" y="390"/>
                  </a:lnTo>
                  <a:lnTo>
                    <a:pt x="76" y="458"/>
                  </a:lnTo>
                  <a:lnTo>
                    <a:pt x="114" y="584"/>
                  </a:lnTo>
                  <a:lnTo>
                    <a:pt x="134" y="648"/>
                  </a:lnTo>
                  <a:lnTo>
                    <a:pt x="134" y="648"/>
                  </a:lnTo>
                  <a:lnTo>
                    <a:pt x="134" y="654"/>
                  </a:lnTo>
                  <a:lnTo>
                    <a:pt x="132" y="658"/>
                  </a:lnTo>
                  <a:lnTo>
                    <a:pt x="128" y="662"/>
                  </a:lnTo>
                  <a:lnTo>
                    <a:pt x="124" y="662"/>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24" name="Freeform 29">
              <a:extLst>
                <a:ext uri="{FF2B5EF4-FFF2-40B4-BE49-F238E27FC236}">
                  <a16:creationId xmlns:a16="http://schemas.microsoft.com/office/drawing/2014/main" id="{4DF9DDC4-DD07-49EC-8659-7186AE053234}"/>
                </a:ext>
              </a:extLst>
            </p:cNvPr>
            <p:cNvSpPr>
              <a:spLocks/>
            </p:cNvSpPr>
            <p:nvPr/>
          </p:nvSpPr>
          <p:spPr bwMode="auto">
            <a:xfrm>
              <a:off x="5034340" y="2407735"/>
              <a:ext cx="1780519" cy="3149061"/>
            </a:xfrm>
            <a:custGeom>
              <a:avLst/>
              <a:gdLst>
                <a:gd name="T0" fmla="*/ 314 w 902"/>
                <a:gd name="T1" fmla="*/ 0 h 1556"/>
                <a:gd name="T2" fmla="*/ 206 w 902"/>
                <a:gd name="T3" fmla="*/ 10 h 1556"/>
                <a:gd name="T4" fmla="*/ 162 w 902"/>
                <a:gd name="T5" fmla="*/ 28 h 1556"/>
                <a:gd name="T6" fmla="*/ 120 w 902"/>
                <a:gd name="T7" fmla="*/ 64 h 1556"/>
                <a:gd name="T8" fmla="*/ 72 w 902"/>
                <a:gd name="T9" fmla="*/ 140 h 1556"/>
                <a:gd name="T10" fmla="*/ 46 w 902"/>
                <a:gd name="T11" fmla="*/ 220 h 1556"/>
                <a:gd name="T12" fmla="*/ 26 w 902"/>
                <a:gd name="T13" fmla="*/ 348 h 1556"/>
                <a:gd name="T14" fmla="*/ 32 w 902"/>
                <a:gd name="T15" fmla="*/ 388 h 1556"/>
                <a:gd name="T16" fmla="*/ 54 w 902"/>
                <a:gd name="T17" fmla="*/ 424 h 1556"/>
                <a:gd name="T18" fmla="*/ 78 w 902"/>
                <a:gd name="T19" fmla="*/ 442 h 1556"/>
                <a:gd name="T20" fmla="*/ 128 w 902"/>
                <a:gd name="T21" fmla="*/ 498 h 1556"/>
                <a:gd name="T22" fmla="*/ 60 w 902"/>
                <a:gd name="T23" fmla="*/ 574 h 1556"/>
                <a:gd name="T24" fmla="*/ 8 w 902"/>
                <a:gd name="T25" fmla="*/ 650 h 1556"/>
                <a:gd name="T26" fmla="*/ 0 w 902"/>
                <a:gd name="T27" fmla="*/ 680 h 1556"/>
                <a:gd name="T28" fmla="*/ 4 w 902"/>
                <a:gd name="T29" fmla="*/ 722 h 1556"/>
                <a:gd name="T30" fmla="*/ 18 w 902"/>
                <a:gd name="T31" fmla="*/ 786 h 1556"/>
                <a:gd name="T32" fmla="*/ 54 w 902"/>
                <a:gd name="T33" fmla="*/ 836 h 1556"/>
                <a:gd name="T34" fmla="*/ 120 w 902"/>
                <a:gd name="T35" fmla="*/ 876 h 1556"/>
                <a:gd name="T36" fmla="*/ 188 w 902"/>
                <a:gd name="T37" fmla="*/ 896 h 1556"/>
                <a:gd name="T38" fmla="*/ 284 w 902"/>
                <a:gd name="T39" fmla="*/ 928 h 1556"/>
                <a:gd name="T40" fmla="*/ 346 w 902"/>
                <a:gd name="T41" fmla="*/ 984 h 1556"/>
                <a:gd name="T42" fmla="*/ 386 w 902"/>
                <a:gd name="T43" fmla="*/ 1054 h 1556"/>
                <a:gd name="T44" fmla="*/ 430 w 902"/>
                <a:gd name="T45" fmla="*/ 1178 h 1556"/>
                <a:gd name="T46" fmla="*/ 450 w 902"/>
                <a:gd name="T47" fmla="*/ 1226 h 1556"/>
                <a:gd name="T48" fmla="*/ 526 w 902"/>
                <a:gd name="T49" fmla="*/ 1364 h 1556"/>
                <a:gd name="T50" fmla="*/ 596 w 902"/>
                <a:gd name="T51" fmla="*/ 1458 h 1556"/>
                <a:gd name="T52" fmla="*/ 638 w 902"/>
                <a:gd name="T53" fmla="*/ 1488 h 1556"/>
                <a:gd name="T54" fmla="*/ 664 w 902"/>
                <a:gd name="T55" fmla="*/ 1494 h 1556"/>
                <a:gd name="T56" fmla="*/ 738 w 902"/>
                <a:gd name="T57" fmla="*/ 1468 h 1556"/>
                <a:gd name="T58" fmla="*/ 792 w 902"/>
                <a:gd name="T59" fmla="*/ 1410 h 1556"/>
                <a:gd name="T60" fmla="*/ 804 w 902"/>
                <a:gd name="T61" fmla="*/ 1374 h 1556"/>
                <a:gd name="T62" fmla="*/ 808 w 902"/>
                <a:gd name="T63" fmla="*/ 1358 h 1556"/>
                <a:gd name="T64" fmla="*/ 820 w 902"/>
                <a:gd name="T65" fmla="*/ 1346 h 1556"/>
                <a:gd name="T66" fmla="*/ 830 w 902"/>
                <a:gd name="T67" fmla="*/ 1348 h 1556"/>
                <a:gd name="T68" fmla="*/ 858 w 902"/>
                <a:gd name="T69" fmla="*/ 1346 h 1556"/>
                <a:gd name="T70" fmla="*/ 878 w 902"/>
                <a:gd name="T71" fmla="*/ 1344 h 1556"/>
                <a:gd name="T72" fmla="*/ 892 w 902"/>
                <a:gd name="T73" fmla="*/ 1374 h 1556"/>
                <a:gd name="T74" fmla="*/ 902 w 902"/>
                <a:gd name="T75" fmla="*/ 1412 h 1556"/>
                <a:gd name="T76" fmla="*/ 878 w 902"/>
                <a:gd name="T77" fmla="*/ 1474 h 1556"/>
                <a:gd name="T78" fmla="*/ 846 w 902"/>
                <a:gd name="T79" fmla="*/ 1522 h 1556"/>
                <a:gd name="T80" fmla="*/ 808 w 902"/>
                <a:gd name="T81" fmla="*/ 1548 h 1556"/>
                <a:gd name="T82" fmla="*/ 774 w 902"/>
                <a:gd name="T83" fmla="*/ 1554 h 1556"/>
                <a:gd name="T84" fmla="*/ 696 w 902"/>
                <a:gd name="T85" fmla="*/ 1548 h 1556"/>
                <a:gd name="T86" fmla="*/ 652 w 902"/>
                <a:gd name="T87" fmla="*/ 1526 h 1556"/>
                <a:gd name="T88" fmla="*/ 634 w 902"/>
                <a:gd name="T89" fmla="*/ 150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1556">
                  <a:moveTo>
                    <a:pt x="336" y="2"/>
                  </a:moveTo>
                  <a:lnTo>
                    <a:pt x="336" y="2"/>
                  </a:lnTo>
                  <a:lnTo>
                    <a:pt x="314" y="0"/>
                  </a:lnTo>
                  <a:lnTo>
                    <a:pt x="264" y="4"/>
                  </a:lnTo>
                  <a:lnTo>
                    <a:pt x="234" y="6"/>
                  </a:lnTo>
                  <a:lnTo>
                    <a:pt x="206" y="10"/>
                  </a:lnTo>
                  <a:lnTo>
                    <a:pt x="180" y="18"/>
                  </a:lnTo>
                  <a:lnTo>
                    <a:pt x="170" y="22"/>
                  </a:lnTo>
                  <a:lnTo>
                    <a:pt x="162" y="28"/>
                  </a:lnTo>
                  <a:lnTo>
                    <a:pt x="162" y="28"/>
                  </a:lnTo>
                  <a:lnTo>
                    <a:pt x="136" y="48"/>
                  </a:lnTo>
                  <a:lnTo>
                    <a:pt x="120" y="64"/>
                  </a:lnTo>
                  <a:lnTo>
                    <a:pt x="104" y="84"/>
                  </a:lnTo>
                  <a:lnTo>
                    <a:pt x="88" y="110"/>
                  </a:lnTo>
                  <a:lnTo>
                    <a:pt x="72" y="140"/>
                  </a:lnTo>
                  <a:lnTo>
                    <a:pt x="58" y="178"/>
                  </a:lnTo>
                  <a:lnTo>
                    <a:pt x="46" y="220"/>
                  </a:lnTo>
                  <a:lnTo>
                    <a:pt x="46" y="220"/>
                  </a:lnTo>
                  <a:lnTo>
                    <a:pt x="32" y="286"/>
                  </a:lnTo>
                  <a:lnTo>
                    <a:pt x="28" y="318"/>
                  </a:lnTo>
                  <a:lnTo>
                    <a:pt x="26" y="348"/>
                  </a:lnTo>
                  <a:lnTo>
                    <a:pt x="26" y="362"/>
                  </a:lnTo>
                  <a:lnTo>
                    <a:pt x="30" y="376"/>
                  </a:lnTo>
                  <a:lnTo>
                    <a:pt x="32" y="388"/>
                  </a:lnTo>
                  <a:lnTo>
                    <a:pt x="38" y="402"/>
                  </a:lnTo>
                  <a:lnTo>
                    <a:pt x="46" y="412"/>
                  </a:lnTo>
                  <a:lnTo>
                    <a:pt x="54" y="424"/>
                  </a:lnTo>
                  <a:lnTo>
                    <a:pt x="66" y="434"/>
                  </a:lnTo>
                  <a:lnTo>
                    <a:pt x="78" y="442"/>
                  </a:lnTo>
                  <a:lnTo>
                    <a:pt x="78" y="442"/>
                  </a:lnTo>
                  <a:lnTo>
                    <a:pt x="104" y="458"/>
                  </a:lnTo>
                  <a:lnTo>
                    <a:pt x="126" y="474"/>
                  </a:lnTo>
                  <a:lnTo>
                    <a:pt x="128" y="498"/>
                  </a:lnTo>
                  <a:lnTo>
                    <a:pt x="128" y="498"/>
                  </a:lnTo>
                  <a:lnTo>
                    <a:pt x="106" y="520"/>
                  </a:lnTo>
                  <a:lnTo>
                    <a:pt x="60" y="574"/>
                  </a:lnTo>
                  <a:lnTo>
                    <a:pt x="36" y="606"/>
                  </a:lnTo>
                  <a:lnTo>
                    <a:pt x="16" y="636"/>
                  </a:lnTo>
                  <a:lnTo>
                    <a:pt x="8" y="650"/>
                  </a:lnTo>
                  <a:lnTo>
                    <a:pt x="2" y="662"/>
                  </a:lnTo>
                  <a:lnTo>
                    <a:pt x="0" y="672"/>
                  </a:lnTo>
                  <a:lnTo>
                    <a:pt x="0" y="680"/>
                  </a:lnTo>
                  <a:lnTo>
                    <a:pt x="0" y="680"/>
                  </a:lnTo>
                  <a:lnTo>
                    <a:pt x="2" y="696"/>
                  </a:lnTo>
                  <a:lnTo>
                    <a:pt x="4" y="722"/>
                  </a:lnTo>
                  <a:lnTo>
                    <a:pt x="8" y="752"/>
                  </a:lnTo>
                  <a:lnTo>
                    <a:pt x="12" y="770"/>
                  </a:lnTo>
                  <a:lnTo>
                    <a:pt x="18" y="786"/>
                  </a:lnTo>
                  <a:lnTo>
                    <a:pt x="28" y="804"/>
                  </a:lnTo>
                  <a:lnTo>
                    <a:pt x="38" y="820"/>
                  </a:lnTo>
                  <a:lnTo>
                    <a:pt x="54" y="836"/>
                  </a:lnTo>
                  <a:lnTo>
                    <a:pt x="72" y="850"/>
                  </a:lnTo>
                  <a:lnTo>
                    <a:pt x="94" y="864"/>
                  </a:lnTo>
                  <a:lnTo>
                    <a:pt x="120" y="876"/>
                  </a:lnTo>
                  <a:lnTo>
                    <a:pt x="152" y="886"/>
                  </a:lnTo>
                  <a:lnTo>
                    <a:pt x="188" y="896"/>
                  </a:lnTo>
                  <a:lnTo>
                    <a:pt x="188" y="896"/>
                  </a:lnTo>
                  <a:lnTo>
                    <a:pt x="224" y="904"/>
                  </a:lnTo>
                  <a:lnTo>
                    <a:pt x="256" y="914"/>
                  </a:lnTo>
                  <a:lnTo>
                    <a:pt x="284" y="928"/>
                  </a:lnTo>
                  <a:lnTo>
                    <a:pt x="308" y="946"/>
                  </a:lnTo>
                  <a:lnTo>
                    <a:pt x="328" y="964"/>
                  </a:lnTo>
                  <a:lnTo>
                    <a:pt x="346" y="984"/>
                  </a:lnTo>
                  <a:lnTo>
                    <a:pt x="362" y="1006"/>
                  </a:lnTo>
                  <a:lnTo>
                    <a:pt x="374" y="1030"/>
                  </a:lnTo>
                  <a:lnTo>
                    <a:pt x="386" y="1054"/>
                  </a:lnTo>
                  <a:lnTo>
                    <a:pt x="396" y="1078"/>
                  </a:lnTo>
                  <a:lnTo>
                    <a:pt x="412" y="1128"/>
                  </a:lnTo>
                  <a:lnTo>
                    <a:pt x="430" y="1178"/>
                  </a:lnTo>
                  <a:lnTo>
                    <a:pt x="438" y="1202"/>
                  </a:lnTo>
                  <a:lnTo>
                    <a:pt x="450" y="1226"/>
                  </a:lnTo>
                  <a:lnTo>
                    <a:pt x="450" y="1226"/>
                  </a:lnTo>
                  <a:lnTo>
                    <a:pt x="472" y="1270"/>
                  </a:lnTo>
                  <a:lnTo>
                    <a:pt x="498" y="1318"/>
                  </a:lnTo>
                  <a:lnTo>
                    <a:pt x="526" y="1364"/>
                  </a:lnTo>
                  <a:lnTo>
                    <a:pt x="554" y="1406"/>
                  </a:lnTo>
                  <a:lnTo>
                    <a:pt x="582" y="1442"/>
                  </a:lnTo>
                  <a:lnTo>
                    <a:pt x="596" y="1458"/>
                  </a:lnTo>
                  <a:lnTo>
                    <a:pt x="610" y="1470"/>
                  </a:lnTo>
                  <a:lnTo>
                    <a:pt x="624" y="1480"/>
                  </a:lnTo>
                  <a:lnTo>
                    <a:pt x="638" y="1488"/>
                  </a:lnTo>
                  <a:lnTo>
                    <a:pt x="652" y="1492"/>
                  </a:lnTo>
                  <a:lnTo>
                    <a:pt x="664" y="1494"/>
                  </a:lnTo>
                  <a:lnTo>
                    <a:pt x="664" y="1494"/>
                  </a:lnTo>
                  <a:lnTo>
                    <a:pt x="690" y="1488"/>
                  </a:lnTo>
                  <a:lnTo>
                    <a:pt x="714" y="1480"/>
                  </a:lnTo>
                  <a:lnTo>
                    <a:pt x="738" y="1468"/>
                  </a:lnTo>
                  <a:lnTo>
                    <a:pt x="760" y="1452"/>
                  </a:lnTo>
                  <a:lnTo>
                    <a:pt x="778" y="1432"/>
                  </a:lnTo>
                  <a:lnTo>
                    <a:pt x="792" y="1410"/>
                  </a:lnTo>
                  <a:lnTo>
                    <a:pt x="796" y="1400"/>
                  </a:lnTo>
                  <a:lnTo>
                    <a:pt x="800" y="1388"/>
                  </a:lnTo>
                  <a:lnTo>
                    <a:pt x="804" y="1374"/>
                  </a:lnTo>
                  <a:lnTo>
                    <a:pt x="806" y="1362"/>
                  </a:lnTo>
                  <a:lnTo>
                    <a:pt x="806" y="1362"/>
                  </a:lnTo>
                  <a:lnTo>
                    <a:pt x="808" y="1358"/>
                  </a:lnTo>
                  <a:lnTo>
                    <a:pt x="812" y="1352"/>
                  </a:lnTo>
                  <a:lnTo>
                    <a:pt x="816" y="1348"/>
                  </a:lnTo>
                  <a:lnTo>
                    <a:pt x="820" y="1346"/>
                  </a:lnTo>
                  <a:lnTo>
                    <a:pt x="824" y="1346"/>
                  </a:lnTo>
                  <a:lnTo>
                    <a:pt x="830" y="1348"/>
                  </a:lnTo>
                  <a:lnTo>
                    <a:pt x="830" y="1348"/>
                  </a:lnTo>
                  <a:lnTo>
                    <a:pt x="836" y="1348"/>
                  </a:lnTo>
                  <a:lnTo>
                    <a:pt x="844" y="1348"/>
                  </a:lnTo>
                  <a:lnTo>
                    <a:pt x="858" y="1346"/>
                  </a:lnTo>
                  <a:lnTo>
                    <a:pt x="870" y="1342"/>
                  </a:lnTo>
                  <a:lnTo>
                    <a:pt x="874" y="1342"/>
                  </a:lnTo>
                  <a:lnTo>
                    <a:pt x="878" y="1344"/>
                  </a:lnTo>
                  <a:lnTo>
                    <a:pt x="878" y="1344"/>
                  </a:lnTo>
                  <a:lnTo>
                    <a:pt x="884" y="1356"/>
                  </a:lnTo>
                  <a:lnTo>
                    <a:pt x="892" y="1374"/>
                  </a:lnTo>
                  <a:lnTo>
                    <a:pt x="902" y="1404"/>
                  </a:lnTo>
                  <a:lnTo>
                    <a:pt x="902" y="1404"/>
                  </a:lnTo>
                  <a:lnTo>
                    <a:pt x="902" y="1412"/>
                  </a:lnTo>
                  <a:lnTo>
                    <a:pt x="898" y="1428"/>
                  </a:lnTo>
                  <a:lnTo>
                    <a:pt x="890" y="1450"/>
                  </a:lnTo>
                  <a:lnTo>
                    <a:pt x="878" y="1474"/>
                  </a:lnTo>
                  <a:lnTo>
                    <a:pt x="864" y="1498"/>
                  </a:lnTo>
                  <a:lnTo>
                    <a:pt x="856" y="1510"/>
                  </a:lnTo>
                  <a:lnTo>
                    <a:pt x="846" y="1522"/>
                  </a:lnTo>
                  <a:lnTo>
                    <a:pt x="834" y="1532"/>
                  </a:lnTo>
                  <a:lnTo>
                    <a:pt x="822" y="1540"/>
                  </a:lnTo>
                  <a:lnTo>
                    <a:pt x="808" y="1548"/>
                  </a:lnTo>
                  <a:lnTo>
                    <a:pt x="794" y="1552"/>
                  </a:lnTo>
                  <a:lnTo>
                    <a:pt x="794" y="1552"/>
                  </a:lnTo>
                  <a:lnTo>
                    <a:pt x="774" y="1554"/>
                  </a:lnTo>
                  <a:lnTo>
                    <a:pt x="750" y="1556"/>
                  </a:lnTo>
                  <a:lnTo>
                    <a:pt x="724" y="1554"/>
                  </a:lnTo>
                  <a:lnTo>
                    <a:pt x="696" y="1548"/>
                  </a:lnTo>
                  <a:lnTo>
                    <a:pt x="672" y="1540"/>
                  </a:lnTo>
                  <a:lnTo>
                    <a:pt x="660" y="1534"/>
                  </a:lnTo>
                  <a:lnTo>
                    <a:pt x="652" y="1526"/>
                  </a:lnTo>
                  <a:lnTo>
                    <a:pt x="644" y="1518"/>
                  </a:lnTo>
                  <a:lnTo>
                    <a:pt x="638" y="1510"/>
                  </a:lnTo>
                  <a:lnTo>
                    <a:pt x="634" y="1500"/>
                  </a:lnTo>
                  <a:lnTo>
                    <a:pt x="634" y="1488"/>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25" name="Freeform 30">
              <a:extLst>
                <a:ext uri="{FF2B5EF4-FFF2-40B4-BE49-F238E27FC236}">
                  <a16:creationId xmlns:a16="http://schemas.microsoft.com/office/drawing/2014/main" id="{750C5171-2552-4ABB-9B27-D4B93AF5CE92}"/>
                </a:ext>
              </a:extLst>
            </p:cNvPr>
            <p:cNvSpPr>
              <a:spLocks/>
            </p:cNvSpPr>
            <p:nvPr/>
          </p:nvSpPr>
          <p:spPr bwMode="auto">
            <a:xfrm>
              <a:off x="5287008" y="2427973"/>
              <a:ext cx="2897784" cy="1509768"/>
            </a:xfrm>
            <a:custGeom>
              <a:avLst/>
              <a:gdLst>
                <a:gd name="T0" fmla="*/ 76 w 1468"/>
                <a:gd name="T1" fmla="*/ 4 h 746"/>
                <a:gd name="T2" fmla="*/ 52 w 1468"/>
                <a:gd name="T3" fmla="*/ 36 h 746"/>
                <a:gd name="T4" fmla="*/ 34 w 1468"/>
                <a:gd name="T5" fmla="*/ 112 h 746"/>
                <a:gd name="T6" fmla="*/ 12 w 1468"/>
                <a:gd name="T7" fmla="*/ 160 h 746"/>
                <a:gd name="T8" fmla="*/ 0 w 1468"/>
                <a:gd name="T9" fmla="*/ 180 h 746"/>
                <a:gd name="T10" fmla="*/ 4 w 1468"/>
                <a:gd name="T11" fmla="*/ 230 h 746"/>
                <a:gd name="T12" fmla="*/ 22 w 1468"/>
                <a:gd name="T13" fmla="*/ 280 h 746"/>
                <a:gd name="T14" fmla="*/ 28 w 1468"/>
                <a:gd name="T15" fmla="*/ 286 h 746"/>
                <a:gd name="T16" fmla="*/ 54 w 1468"/>
                <a:gd name="T17" fmla="*/ 276 h 746"/>
                <a:gd name="T18" fmla="*/ 90 w 1468"/>
                <a:gd name="T19" fmla="*/ 248 h 746"/>
                <a:gd name="T20" fmla="*/ 100 w 1468"/>
                <a:gd name="T21" fmla="*/ 250 h 746"/>
                <a:gd name="T22" fmla="*/ 106 w 1468"/>
                <a:gd name="T23" fmla="*/ 248 h 746"/>
                <a:gd name="T24" fmla="*/ 114 w 1468"/>
                <a:gd name="T25" fmla="*/ 242 h 746"/>
                <a:gd name="T26" fmla="*/ 148 w 1468"/>
                <a:gd name="T27" fmla="*/ 240 h 746"/>
                <a:gd name="T28" fmla="*/ 166 w 1468"/>
                <a:gd name="T29" fmla="*/ 244 h 746"/>
                <a:gd name="T30" fmla="*/ 178 w 1468"/>
                <a:gd name="T31" fmla="*/ 250 h 746"/>
                <a:gd name="T32" fmla="*/ 192 w 1468"/>
                <a:gd name="T33" fmla="*/ 252 h 746"/>
                <a:gd name="T34" fmla="*/ 200 w 1468"/>
                <a:gd name="T35" fmla="*/ 254 h 746"/>
                <a:gd name="T36" fmla="*/ 208 w 1468"/>
                <a:gd name="T37" fmla="*/ 244 h 746"/>
                <a:gd name="T38" fmla="*/ 228 w 1468"/>
                <a:gd name="T39" fmla="*/ 216 h 746"/>
                <a:gd name="T40" fmla="*/ 242 w 1468"/>
                <a:gd name="T41" fmla="*/ 212 h 746"/>
                <a:gd name="T42" fmla="*/ 254 w 1468"/>
                <a:gd name="T43" fmla="*/ 206 h 746"/>
                <a:gd name="T44" fmla="*/ 252 w 1468"/>
                <a:gd name="T45" fmla="*/ 180 h 746"/>
                <a:gd name="T46" fmla="*/ 256 w 1468"/>
                <a:gd name="T47" fmla="*/ 174 h 746"/>
                <a:gd name="T48" fmla="*/ 274 w 1468"/>
                <a:gd name="T49" fmla="*/ 168 h 746"/>
                <a:gd name="T50" fmla="*/ 292 w 1468"/>
                <a:gd name="T51" fmla="*/ 176 h 746"/>
                <a:gd name="T52" fmla="*/ 314 w 1468"/>
                <a:gd name="T53" fmla="*/ 210 h 746"/>
                <a:gd name="T54" fmla="*/ 320 w 1468"/>
                <a:gd name="T55" fmla="*/ 240 h 746"/>
                <a:gd name="T56" fmla="*/ 340 w 1468"/>
                <a:gd name="T57" fmla="*/ 272 h 746"/>
                <a:gd name="T58" fmla="*/ 376 w 1468"/>
                <a:gd name="T59" fmla="*/ 288 h 746"/>
                <a:gd name="T60" fmla="*/ 420 w 1468"/>
                <a:gd name="T61" fmla="*/ 302 h 746"/>
                <a:gd name="T62" fmla="*/ 436 w 1468"/>
                <a:gd name="T63" fmla="*/ 318 h 746"/>
                <a:gd name="T64" fmla="*/ 468 w 1468"/>
                <a:gd name="T65" fmla="*/ 332 h 746"/>
                <a:gd name="T66" fmla="*/ 580 w 1468"/>
                <a:gd name="T67" fmla="*/ 354 h 746"/>
                <a:gd name="T68" fmla="*/ 632 w 1468"/>
                <a:gd name="T69" fmla="*/ 358 h 746"/>
                <a:gd name="T70" fmla="*/ 728 w 1468"/>
                <a:gd name="T71" fmla="*/ 392 h 746"/>
                <a:gd name="T72" fmla="*/ 792 w 1468"/>
                <a:gd name="T73" fmla="*/ 430 h 746"/>
                <a:gd name="T74" fmla="*/ 806 w 1468"/>
                <a:gd name="T75" fmla="*/ 450 h 746"/>
                <a:gd name="T76" fmla="*/ 814 w 1468"/>
                <a:gd name="T77" fmla="*/ 468 h 746"/>
                <a:gd name="T78" fmla="*/ 942 w 1468"/>
                <a:gd name="T79" fmla="*/ 664 h 746"/>
                <a:gd name="T80" fmla="*/ 966 w 1468"/>
                <a:gd name="T81" fmla="*/ 704 h 746"/>
                <a:gd name="T82" fmla="*/ 968 w 1468"/>
                <a:gd name="T83" fmla="*/ 722 h 746"/>
                <a:gd name="T84" fmla="*/ 994 w 1468"/>
                <a:gd name="T85" fmla="*/ 740 h 746"/>
                <a:gd name="T86" fmla="*/ 1030 w 1468"/>
                <a:gd name="T87" fmla="*/ 746 h 746"/>
                <a:gd name="T88" fmla="*/ 1050 w 1468"/>
                <a:gd name="T89"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8" h="746">
                  <a:moveTo>
                    <a:pt x="84" y="0"/>
                  </a:moveTo>
                  <a:lnTo>
                    <a:pt x="84" y="0"/>
                  </a:lnTo>
                  <a:lnTo>
                    <a:pt x="76" y="4"/>
                  </a:lnTo>
                  <a:lnTo>
                    <a:pt x="68" y="10"/>
                  </a:lnTo>
                  <a:lnTo>
                    <a:pt x="60" y="22"/>
                  </a:lnTo>
                  <a:lnTo>
                    <a:pt x="52" y="36"/>
                  </a:lnTo>
                  <a:lnTo>
                    <a:pt x="44" y="56"/>
                  </a:lnTo>
                  <a:lnTo>
                    <a:pt x="38" y="80"/>
                  </a:lnTo>
                  <a:lnTo>
                    <a:pt x="34" y="112"/>
                  </a:lnTo>
                  <a:lnTo>
                    <a:pt x="34" y="112"/>
                  </a:lnTo>
                  <a:lnTo>
                    <a:pt x="22" y="138"/>
                  </a:lnTo>
                  <a:lnTo>
                    <a:pt x="12" y="160"/>
                  </a:lnTo>
                  <a:lnTo>
                    <a:pt x="4" y="174"/>
                  </a:lnTo>
                  <a:lnTo>
                    <a:pt x="4" y="174"/>
                  </a:lnTo>
                  <a:lnTo>
                    <a:pt x="0" y="180"/>
                  </a:lnTo>
                  <a:lnTo>
                    <a:pt x="0" y="194"/>
                  </a:lnTo>
                  <a:lnTo>
                    <a:pt x="2" y="212"/>
                  </a:lnTo>
                  <a:lnTo>
                    <a:pt x="4" y="230"/>
                  </a:lnTo>
                  <a:lnTo>
                    <a:pt x="10" y="250"/>
                  </a:lnTo>
                  <a:lnTo>
                    <a:pt x="14" y="266"/>
                  </a:lnTo>
                  <a:lnTo>
                    <a:pt x="22" y="280"/>
                  </a:lnTo>
                  <a:lnTo>
                    <a:pt x="24" y="284"/>
                  </a:lnTo>
                  <a:lnTo>
                    <a:pt x="28" y="286"/>
                  </a:lnTo>
                  <a:lnTo>
                    <a:pt x="28" y="286"/>
                  </a:lnTo>
                  <a:lnTo>
                    <a:pt x="36" y="284"/>
                  </a:lnTo>
                  <a:lnTo>
                    <a:pt x="46" y="282"/>
                  </a:lnTo>
                  <a:lnTo>
                    <a:pt x="54" y="276"/>
                  </a:lnTo>
                  <a:lnTo>
                    <a:pt x="64" y="268"/>
                  </a:lnTo>
                  <a:lnTo>
                    <a:pt x="80" y="254"/>
                  </a:lnTo>
                  <a:lnTo>
                    <a:pt x="90" y="248"/>
                  </a:lnTo>
                  <a:lnTo>
                    <a:pt x="90" y="248"/>
                  </a:lnTo>
                  <a:lnTo>
                    <a:pt x="96" y="250"/>
                  </a:lnTo>
                  <a:lnTo>
                    <a:pt x="100" y="250"/>
                  </a:lnTo>
                  <a:lnTo>
                    <a:pt x="104" y="250"/>
                  </a:lnTo>
                  <a:lnTo>
                    <a:pt x="104" y="250"/>
                  </a:lnTo>
                  <a:lnTo>
                    <a:pt x="106" y="248"/>
                  </a:lnTo>
                  <a:lnTo>
                    <a:pt x="108" y="246"/>
                  </a:lnTo>
                  <a:lnTo>
                    <a:pt x="110" y="244"/>
                  </a:lnTo>
                  <a:lnTo>
                    <a:pt x="114" y="242"/>
                  </a:lnTo>
                  <a:lnTo>
                    <a:pt x="114" y="242"/>
                  </a:lnTo>
                  <a:lnTo>
                    <a:pt x="128" y="242"/>
                  </a:lnTo>
                  <a:lnTo>
                    <a:pt x="148" y="240"/>
                  </a:lnTo>
                  <a:lnTo>
                    <a:pt x="148" y="240"/>
                  </a:lnTo>
                  <a:lnTo>
                    <a:pt x="158" y="240"/>
                  </a:lnTo>
                  <a:lnTo>
                    <a:pt x="166" y="244"/>
                  </a:lnTo>
                  <a:lnTo>
                    <a:pt x="172" y="250"/>
                  </a:lnTo>
                  <a:lnTo>
                    <a:pt x="172" y="250"/>
                  </a:lnTo>
                  <a:lnTo>
                    <a:pt x="178" y="250"/>
                  </a:lnTo>
                  <a:lnTo>
                    <a:pt x="188" y="252"/>
                  </a:lnTo>
                  <a:lnTo>
                    <a:pt x="188" y="252"/>
                  </a:lnTo>
                  <a:lnTo>
                    <a:pt x="192" y="252"/>
                  </a:lnTo>
                  <a:lnTo>
                    <a:pt x="194" y="254"/>
                  </a:lnTo>
                  <a:lnTo>
                    <a:pt x="196" y="256"/>
                  </a:lnTo>
                  <a:lnTo>
                    <a:pt x="200" y="254"/>
                  </a:lnTo>
                  <a:lnTo>
                    <a:pt x="200" y="254"/>
                  </a:lnTo>
                  <a:lnTo>
                    <a:pt x="204" y="250"/>
                  </a:lnTo>
                  <a:lnTo>
                    <a:pt x="208" y="244"/>
                  </a:lnTo>
                  <a:lnTo>
                    <a:pt x="218" y="228"/>
                  </a:lnTo>
                  <a:lnTo>
                    <a:pt x="222" y="222"/>
                  </a:lnTo>
                  <a:lnTo>
                    <a:pt x="228" y="216"/>
                  </a:lnTo>
                  <a:lnTo>
                    <a:pt x="236" y="212"/>
                  </a:lnTo>
                  <a:lnTo>
                    <a:pt x="242" y="212"/>
                  </a:lnTo>
                  <a:lnTo>
                    <a:pt x="242" y="212"/>
                  </a:lnTo>
                  <a:lnTo>
                    <a:pt x="248" y="214"/>
                  </a:lnTo>
                  <a:lnTo>
                    <a:pt x="252" y="210"/>
                  </a:lnTo>
                  <a:lnTo>
                    <a:pt x="254" y="206"/>
                  </a:lnTo>
                  <a:lnTo>
                    <a:pt x="254" y="198"/>
                  </a:lnTo>
                  <a:lnTo>
                    <a:pt x="252" y="186"/>
                  </a:lnTo>
                  <a:lnTo>
                    <a:pt x="252" y="180"/>
                  </a:lnTo>
                  <a:lnTo>
                    <a:pt x="252" y="178"/>
                  </a:lnTo>
                  <a:lnTo>
                    <a:pt x="252" y="178"/>
                  </a:lnTo>
                  <a:lnTo>
                    <a:pt x="256" y="174"/>
                  </a:lnTo>
                  <a:lnTo>
                    <a:pt x="262" y="170"/>
                  </a:lnTo>
                  <a:lnTo>
                    <a:pt x="270" y="168"/>
                  </a:lnTo>
                  <a:lnTo>
                    <a:pt x="274" y="168"/>
                  </a:lnTo>
                  <a:lnTo>
                    <a:pt x="280" y="170"/>
                  </a:lnTo>
                  <a:lnTo>
                    <a:pt x="280" y="170"/>
                  </a:lnTo>
                  <a:lnTo>
                    <a:pt x="292" y="176"/>
                  </a:lnTo>
                  <a:lnTo>
                    <a:pt x="302" y="184"/>
                  </a:lnTo>
                  <a:lnTo>
                    <a:pt x="308" y="194"/>
                  </a:lnTo>
                  <a:lnTo>
                    <a:pt x="314" y="210"/>
                  </a:lnTo>
                  <a:lnTo>
                    <a:pt x="314" y="210"/>
                  </a:lnTo>
                  <a:lnTo>
                    <a:pt x="318" y="228"/>
                  </a:lnTo>
                  <a:lnTo>
                    <a:pt x="320" y="240"/>
                  </a:lnTo>
                  <a:lnTo>
                    <a:pt x="324" y="252"/>
                  </a:lnTo>
                  <a:lnTo>
                    <a:pt x="330" y="262"/>
                  </a:lnTo>
                  <a:lnTo>
                    <a:pt x="340" y="272"/>
                  </a:lnTo>
                  <a:lnTo>
                    <a:pt x="356" y="282"/>
                  </a:lnTo>
                  <a:lnTo>
                    <a:pt x="376" y="288"/>
                  </a:lnTo>
                  <a:lnTo>
                    <a:pt x="376" y="288"/>
                  </a:lnTo>
                  <a:lnTo>
                    <a:pt x="396" y="292"/>
                  </a:lnTo>
                  <a:lnTo>
                    <a:pt x="410" y="296"/>
                  </a:lnTo>
                  <a:lnTo>
                    <a:pt x="420" y="302"/>
                  </a:lnTo>
                  <a:lnTo>
                    <a:pt x="424" y="306"/>
                  </a:lnTo>
                  <a:lnTo>
                    <a:pt x="432" y="314"/>
                  </a:lnTo>
                  <a:lnTo>
                    <a:pt x="436" y="318"/>
                  </a:lnTo>
                  <a:lnTo>
                    <a:pt x="442" y="322"/>
                  </a:lnTo>
                  <a:lnTo>
                    <a:pt x="442" y="322"/>
                  </a:lnTo>
                  <a:lnTo>
                    <a:pt x="468" y="332"/>
                  </a:lnTo>
                  <a:lnTo>
                    <a:pt x="508" y="342"/>
                  </a:lnTo>
                  <a:lnTo>
                    <a:pt x="556" y="350"/>
                  </a:lnTo>
                  <a:lnTo>
                    <a:pt x="580" y="354"/>
                  </a:lnTo>
                  <a:lnTo>
                    <a:pt x="604" y="356"/>
                  </a:lnTo>
                  <a:lnTo>
                    <a:pt x="604" y="356"/>
                  </a:lnTo>
                  <a:lnTo>
                    <a:pt x="632" y="358"/>
                  </a:lnTo>
                  <a:lnTo>
                    <a:pt x="662" y="366"/>
                  </a:lnTo>
                  <a:lnTo>
                    <a:pt x="696" y="378"/>
                  </a:lnTo>
                  <a:lnTo>
                    <a:pt x="728" y="392"/>
                  </a:lnTo>
                  <a:lnTo>
                    <a:pt x="758" y="406"/>
                  </a:lnTo>
                  <a:lnTo>
                    <a:pt x="782" y="422"/>
                  </a:lnTo>
                  <a:lnTo>
                    <a:pt x="792" y="430"/>
                  </a:lnTo>
                  <a:lnTo>
                    <a:pt x="798" y="436"/>
                  </a:lnTo>
                  <a:lnTo>
                    <a:pt x="804" y="444"/>
                  </a:lnTo>
                  <a:lnTo>
                    <a:pt x="806" y="450"/>
                  </a:lnTo>
                  <a:lnTo>
                    <a:pt x="806" y="450"/>
                  </a:lnTo>
                  <a:lnTo>
                    <a:pt x="808" y="458"/>
                  </a:lnTo>
                  <a:lnTo>
                    <a:pt x="814" y="468"/>
                  </a:lnTo>
                  <a:lnTo>
                    <a:pt x="832" y="500"/>
                  </a:lnTo>
                  <a:lnTo>
                    <a:pt x="886" y="584"/>
                  </a:lnTo>
                  <a:lnTo>
                    <a:pt x="942" y="664"/>
                  </a:lnTo>
                  <a:lnTo>
                    <a:pt x="960" y="690"/>
                  </a:lnTo>
                  <a:lnTo>
                    <a:pt x="966" y="704"/>
                  </a:lnTo>
                  <a:lnTo>
                    <a:pt x="966" y="704"/>
                  </a:lnTo>
                  <a:lnTo>
                    <a:pt x="968" y="714"/>
                  </a:lnTo>
                  <a:lnTo>
                    <a:pt x="968" y="722"/>
                  </a:lnTo>
                  <a:lnTo>
                    <a:pt x="968" y="722"/>
                  </a:lnTo>
                  <a:lnTo>
                    <a:pt x="972" y="726"/>
                  </a:lnTo>
                  <a:lnTo>
                    <a:pt x="980" y="732"/>
                  </a:lnTo>
                  <a:lnTo>
                    <a:pt x="994" y="740"/>
                  </a:lnTo>
                  <a:lnTo>
                    <a:pt x="1008" y="744"/>
                  </a:lnTo>
                  <a:lnTo>
                    <a:pt x="1008" y="744"/>
                  </a:lnTo>
                  <a:lnTo>
                    <a:pt x="1030" y="746"/>
                  </a:lnTo>
                  <a:lnTo>
                    <a:pt x="1040" y="746"/>
                  </a:lnTo>
                  <a:lnTo>
                    <a:pt x="1050" y="746"/>
                  </a:lnTo>
                  <a:lnTo>
                    <a:pt x="1050" y="746"/>
                  </a:lnTo>
                  <a:lnTo>
                    <a:pt x="1264" y="682"/>
                  </a:lnTo>
                  <a:lnTo>
                    <a:pt x="1468" y="62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26" name="Freeform 31">
              <a:extLst>
                <a:ext uri="{FF2B5EF4-FFF2-40B4-BE49-F238E27FC236}">
                  <a16:creationId xmlns:a16="http://schemas.microsoft.com/office/drawing/2014/main" id="{53863AFA-7202-448B-B739-75B863DFD0A0}"/>
                </a:ext>
              </a:extLst>
            </p:cNvPr>
            <p:cNvSpPr>
              <a:spLocks/>
            </p:cNvSpPr>
            <p:nvPr/>
          </p:nvSpPr>
          <p:spPr bwMode="auto">
            <a:xfrm>
              <a:off x="6814859" y="3885122"/>
              <a:ext cx="722472" cy="1364053"/>
            </a:xfrm>
            <a:custGeom>
              <a:avLst/>
              <a:gdLst>
                <a:gd name="T0" fmla="*/ 0 w 366"/>
                <a:gd name="T1" fmla="*/ 674 h 674"/>
                <a:gd name="T2" fmla="*/ 0 w 366"/>
                <a:gd name="T3" fmla="*/ 674 h 674"/>
                <a:gd name="T4" fmla="*/ 8 w 366"/>
                <a:gd name="T5" fmla="*/ 670 h 674"/>
                <a:gd name="T6" fmla="*/ 26 w 366"/>
                <a:gd name="T7" fmla="*/ 658 h 674"/>
                <a:gd name="T8" fmla="*/ 50 w 366"/>
                <a:gd name="T9" fmla="*/ 636 h 674"/>
                <a:gd name="T10" fmla="*/ 62 w 366"/>
                <a:gd name="T11" fmla="*/ 622 h 674"/>
                <a:gd name="T12" fmla="*/ 76 w 366"/>
                <a:gd name="T13" fmla="*/ 608 h 674"/>
                <a:gd name="T14" fmla="*/ 76 w 366"/>
                <a:gd name="T15" fmla="*/ 608 h 674"/>
                <a:gd name="T16" fmla="*/ 88 w 366"/>
                <a:gd name="T17" fmla="*/ 588 h 674"/>
                <a:gd name="T18" fmla="*/ 100 w 366"/>
                <a:gd name="T19" fmla="*/ 564 h 674"/>
                <a:gd name="T20" fmla="*/ 110 w 366"/>
                <a:gd name="T21" fmla="*/ 536 h 674"/>
                <a:gd name="T22" fmla="*/ 122 w 366"/>
                <a:gd name="T23" fmla="*/ 506 h 674"/>
                <a:gd name="T24" fmla="*/ 130 w 366"/>
                <a:gd name="T25" fmla="*/ 474 h 674"/>
                <a:gd name="T26" fmla="*/ 136 w 366"/>
                <a:gd name="T27" fmla="*/ 442 h 674"/>
                <a:gd name="T28" fmla="*/ 138 w 366"/>
                <a:gd name="T29" fmla="*/ 410 h 674"/>
                <a:gd name="T30" fmla="*/ 138 w 366"/>
                <a:gd name="T31" fmla="*/ 380 h 674"/>
                <a:gd name="T32" fmla="*/ 138 w 366"/>
                <a:gd name="T33" fmla="*/ 380 h 674"/>
                <a:gd name="T34" fmla="*/ 134 w 366"/>
                <a:gd name="T35" fmla="*/ 326 h 674"/>
                <a:gd name="T36" fmla="*/ 132 w 366"/>
                <a:gd name="T37" fmla="*/ 304 h 674"/>
                <a:gd name="T38" fmla="*/ 134 w 366"/>
                <a:gd name="T39" fmla="*/ 286 h 674"/>
                <a:gd name="T40" fmla="*/ 136 w 366"/>
                <a:gd name="T41" fmla="*/ 268 h 674"/>
                <a:gd name="T42" fmla="*/ 140 w 366"/>
                <a:gd name="T43" fmla="*/ 254 h 674"/>
                <a:gd name="T44" fmla="*/ 150 w 366"/>
                <a:gd name="T45" fmla="*/ 240 h 674"/>
                <a:gd name="T46" fmla="*/ 162 w 366"/>
                <a:gd name="T47" fmla="*/ 230 h 674"/>
                <a:gd name="T48" fmla="*/ 162 w 366"/>
                <a:gd name="T49" fmla="*/ 230 h 674"/>
                <a:gd name="T50" fmla="*/ 208 w 366"/>
                <a:gd name="T51" fmla="*/ 194 h 674"/>
                <a:gd name="T52" fmla="*/ 238 w 366"/>
                <a:gd name="T53" fmla="*/ 168 h 674"/>
                <a:gd name="T54" fmla="*/ 270 w 366"/>
                <a:gd name="T55" fmla="*/ 138 h 674"/>
                <a:gd name="T56" fmla="*/ 300 w 366"/>
                <a:gd name="T57" fmla="*/ 104 h 674"/>
                <a:gd name="T58" fmla="*/ 328 w 366"/>
                <a:gd name="T59" fmla="*/ 70 h 674"/>
                <a:gd name="T60" fmla="*/ 340 w 366"/>
                <a:gd name="T61" fmla="*/ 52 h 674"/>
                <a:gd name="T62" fmla="*/ 352 w 366"/>
                <a:gd name="T63" fmla="*/ 34 h 674"/>
                <a:gd name="T64" fmla="*/ 360 w 366"/>
                <a:gd name="T65" fmla="*/ 16 h 674"/>
                <a:gd name="T66" fmla="*/ 366 w 366"/>
                <a:gd name="T6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6" h="674">
                  <a:moveTo>
                    <a:pt x="0" y="674"/>
                  </a:moveTo>
                  <a:lnTo>
                    <a:pt x="0" y="674"/>
                  </a:lnTo>
                  <a:lnTo>
                    <a:pt x="8" y="670"/>
                  </a:lnTo>
                  <a:lnTo>
                    <a:pt x="26" y="658"/>
                  </a:lnTo>
                  <a:lnTo>
                    <a:pt x="50" y="636"/>
                  </a:lnTo>
                  <a:lnTo>
                    <a:pt x="62" y="622"/>
                  </a:lnTo>
                  <a:lnTo>
                    <a:pt x="76" y="608"/>
                  </a:lnTo>
                  <a:lnTo>
                    <a:pt x="76" y="608"/>
                  </a:lnTo>
                  <a:lnTo>
                    <a:pt x="88" y="588"/>
                  </a:lnTo>
                  <a:lnTo>
                    <a:pt x="100" y="564"/>
                  </a:lnTo>
                  <a:lnTo>
                    <a:pt x="110" y="536"/>
                  </a:lnTo>
                  <a:lnTo>
                    <a:pt x="122" y="506"/>
                  </a:lnTo>
                  <a:lnTo>
                    <a:pt x="130" y="474"/>
                  </a:lnTo>
                  <a:lnTo>
                    <a:pt x="136" y="442"/>
                  </a:lnTo>
                  <a:lnTo>
                    <a:pt x="138" y="410"/>
                  </a:lnTo>
                  <a:lnTo>
                    <a:pt x="138" y="380"/>
                  </a:lnTo>
                  <a:lnTo>
                    <a:pt x="138" y="380"/>
                  </a:lnTo>
                  <a:lnTo>
                    <a:pt x="134" y="326"/>
                  </a:lnTo>
                  <a:lnTo>
                    <a:pt x="132" y="304"/>
                  </a:lnTo>
                  <a:lnTo>
                    <a:pt x="134" y="286"/>
                  </a:lnTo>
                  <a:lnTo>
                    <a:pt x="136" y="268"/>
                  </a:lnTo>
                  <a:lnTo>
                    <a:pt x="140" y="254"/>
                  </a:lnTo>
                  <a:lnTo>
                    <a:pt x="150" y="240"/>
                  </a:lnTo>
                  <a:lnTo>
                    <a:pt x="162" y="230"/>
                  </a:lnTo>
                  <a:lnTo>
                    <a:pt x="162" y="230"/>
                  </a:lnTo>
                  <a:lnTo>
                    <a:pt x="208" y="194"/>
                  </a:lnTo>
                  <a:lnTo>
                    <a:pt x="238" y="168"/>
                  </a:lnTo>
                  <a:lnTo>
                    <a:pt x="270" y="138"/>
                  </a:lnTo>
                  <a:lnTo>
                    <a:pt x="300" y="104"/>
                  </a:lnTo>
                  <a:lnTo>
                    <a:pt x="328" y="70"/>
                  </a:lnTo>
                  <a:lnTo>
                    <a:pt x="340" y="52"/>
                  </a:lnTo>
                  <a:lnTo>
                    <a:pt x="352" y="34"/>
                  </a:lnTo>
                  <a:lnTo>
                    <a:pt x="360" y="16"/>
                  </a:lnTo>
                  <a:lnTo>
                    <a:pt x="366" y="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27" name="Freeform 32">
              <a:extLst>
                <a:ext uri="{FF2B5EF4-FFF2-40B4-BE49-F238E27FC236}">
                  <a16:creationId xmlns:a16="http://schemas.microsoft.com/office/drawing/2014/main" id="{5C66AEB5-13B4-46DF-9914-8D959C23CB6E}"/>
                </a:ext>
              </a:extLst>
            </p:cNvPr>
            <p:cNvSpPr>
              <a:spLocks/>
            </p:cNvSpPr>
            <p:nvPr/>
          </p:nvSpPr>
          <p:spPr bwMode="auto">
            <a:xfrm>
              <a:off x="5587051" y="2565593"/>
              <a:ext cx="102646" cy="340001"/>
            </a:xfrm>
            <a:custGeom>
              <a:avLst/>
              <a:gdLst>
                <a:gd name="T0" fmla="*/ 0 w 52"/>
                <a:gd name="T1" fmla="*/ 168 h 168"/>
                <a:gd name="T2" fmla="*/ 0 w 52"/>
                <a:gd name="T3" fmla="*/ 168 h 168"/>
                <a:gd name="T4" fmla="*/ 0 w 52"/>
                <a:gd name="T5" fmla="*/ 164 h 168"/>
                <a:gd name="T6" fmla="*/ 0 w 52"/>
                <a:gd name="T7" fmla="*/ 154 h 168"/>
                <a:gd name="T8" fmla="*/ 2 w 52"/>
                <a:gd name="T9" fmla="*/ 142 h 168"/>
                <a:gd name="T10" fmla="*/ 4 w 52"/>
                <a:gd name="T11" fmla="*/ 136 h 168"/>
                <a:gd name="T12" fmla="*/ 10 w 52"/>
                <a:gd name="T13" fmla="*/ 132 h 168"/>
                <a:gd name="T14" fmla="*/ 10 w 52"/>
                <a:gd name="T15" fmla="*/ 132 h 168"/>
                <a:gd name="T16" fmla="*/ 20 w 52"/>
                <a:gd name="T17" fmla="*/ 124 h 168"/>
                <a:gd name="T18" fmla="*/ 30 w 52"/>
                <a:gd name="T19" fmla="*/ 116 h 168"/>
                <a:gd name="T20" fmla="*/ 36 w 52"/>
                <a:gd name="T21" fmla="*/ 106 h 168"/>
                <a:gd name="T22" fmla="*/ 38 w 52"/>
                <a:gd name="T23" fmla="*/ 100 h 168"/>
                <a:gd name="T24" fmla="*/ 38 w 52"/>
                <a:gd name="T25" fmla="*/ 100 h 168"/>
                <a:gd name="T26" fmla="*/ 38 w 52"/>
                <a:gd name="T27" fmla="*/ 86 h 168"/>
                <a:gd name="T28" fmla="*/ 40 w 52"/>
                <a:gd name="T29" fmla="*/ 78 h 168"/>
                <a:gd name="T30" fmla="*/ 44 w 52"/>
                <a:gd name="T31" fmla="*/ 74 h 168"/>
                <a:gd name="T32" fmla="*/ 44 w 52"/>
                <a:gd name="T33" fmla="*/ 74 h 168"/>
                <a:gd name="T34" fmla="*/ 50 w 52"/>
                <a:gd name="T35" fmla="*/ 72 h 168"/>
                <a:gd name="T36" fmla="*/ 52 w 52"/>
                <a:gd name="T37" fmla="*/ 70 h 168"/>
                <a:gd name="T38" fmla="*/ 52 w 52"/>
                <a:gd name="T39" fmla="*/ 66 h 168"/>
                <a:gd name="T40" fmla="*/ 52 w 52"/>
                <a:gd name="T41" fmla="*/ 66 h 168"/>
                <a:gd name="T42" fmla="*/ 50 w 52"/>
                <a:gd name="T43" fmla="*/ 62 h 168"/>
                <a:gd name="T44" fmla="*/ 48 w 52"/>
                <a:gd name="T45" fmla="*/ 60 h 168"/>
                <a:gd name="T46" fmla="*/ 44 w 52"/>
                <a:gd name="T47" fmla="*/ 58 h 168"/>
                <a:gd name="T48" fmla="*/ 42 w 52"/>
                <a:gd name="T49" fmla="*/ 54 h 168"/>
                <a:gd name="T50" fmla="*/ 42 w 52"/>
                <a:gd name="T51" fmla="*/ 54 h 168"/>
                <a:gd name="T52" fmla="*/ 44 w 52"/>
                <a:gd name="T53" fmla="*/ 42 h 168"/>
                <a:gd name="T54" fmla="*/ 44 w 52"/>
                <a:gd name="T55" fmla="*/ 38 h 168"/>
                <a:gd name="T56" fmla="*/ 42 w 52"/>
                <a:gd name="T57" fmla="*/ 36 h 168"/>
                <a:gd name="T58" fmla="*/ 42 w 52"/>
                <a:gd name="T59" fmla="*/ 36 h 168"/>
                <a:gd name="T60" fmla="*/ 40 w 52"/>
                <a:gd name="T61" fmla="*/ 36 h 168"/>
                <a:gd name="T62" fmla="*/ 38 w 52"/>
                <a:gd name="T63" fmla="*/ 34 h 168"/>
                <a:gd name="T64" fmla="*/ 36 w 52"/>
                <a:gd name="T65" fmla="*/ 30 h 168"/>
                <a:gd name="T66" fmla="*/ 34 w 52"/>
                <a:gd name="T67" fmla="*/ 22 h 168"/>
                <a:gd name="T68" fmla="*/ 34 w 52"/>
                <a:gd name="T69" fmla="*/ 22 h 168"/>
                <a:gd name="T70" fmla="*/ 32 w 52"/>
                <a:gd name="T71" fmla="*/ 4 h 168"/>
                <a:gd name="T72" fmla="*/ 30 w 52"/>
                <a:gd name="T7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68">
                  <a:moveTo>
                    <a:pt x="0" y="168"/>
                  </a:moveTo>
                  <a:lnTo>
                    <a:pt x="0" y="168"/>
                  </a:lnTo>
                  <a:lnTo>
                    <a:pt x="0" y="164"/>
                  </a:lnTo>
                  <a:lnTo>
                    <a:pt x="0" y="154"/>
                  </a:lnTo>
                  <a:lnTo>
                    <a:pt x="2" y="142"/>
                  </a:lnTo>
                  <a:lnTo>
                    <a:pt x="4" y="136"/>
                  </a:lnTo>
                  <a:lnTo>
                    <a:pt x="10" y="132"/>
                  </a:lnTo>
                  <a:lnTo>
                    <a:pt x="10" y="132"/>
                  </a:lnTo>
                  <a:lnTo>
                    <a:pt x="20" y="124"/>
                  </a:lnTo>
                  <a:lnTo>
                    <a:pt x="30" y="116"/>
                  </a:lnTo>
                  <a:lnTo>
                    <a:pt x="36" y="106"/>
                  </a:lnTo>
                  <a:lnTo>
                    <a:pt x="38" y="100"/>
                  </a:lnTo>
                  <a:lnTo>
                    <a:pt x="38" y="100"/>
                  </a:lnTo>
                  <a:lnTo>
                    <a:pt x="38" y="86"/>
                  </a:lnTo>
                  <a:lnTo>
                    <a:pt x="40" y="78"/>
                  </a:lnTo>
                  <a:lnTo>
                    <a:pt x="44" y="74"/>
                  </a:lnTo>
                  <a:lnTo>
                    <a:pt x="44" y="74"/>
                  </a:lnTo>
                  <a:lnTo>
                    <a:pt x="50" y="72"/>
                  </a:lnTo>
                  <a:lnTo>
                    <a:pt x="52" y="70"/>
                  </a:lnTo>
                  <a:lnTo>
                    <a:pt x="52" y="66"/>
                  </a:lnTo>
                  <a:lnTo>
                    <a:pt x="52" y="66"/>
                  </a:lnTo>
                  <a:lnTo>
                    <a:pt x="50" y="62"/>
                  </a:lnTo>
                  <a:lnTo>
                    <a:pt x="48" y="60"/>
                  </a:lnTo>
                  <a:lnTo>
                    <a:pt x="44" y="58"/>
                  </a:lnTo>
                  <a:lnTo>
                    <a:pt x="42" y="54"/>
                  </a:lnTo>
                  <a:lnTo>
                    <a:pt x="42" y="54"/>
                  </a:lnTo>
                  <a:lnTo>
                    <a:pt x="44" y="42"/>
                  </a:lnTo>
                  <a:lnTo>
                    <a:pt x="44" y="38"/>
                  </a:lnTo>
                  <a:lnTo>
                    <a:pt x="42" y="36"/>
                  </a:lnTo>
                  <a:lnTo>
                    <a:pt x="42" y="36"/>
                  </a:lnTo>
                  <a:lnTo>
                    <a:pt x="40" y="36"/>
                  </a:lnTo>
                  <a:lnTo>
                    <a:pt x="38" y="34"/>
                  </a:lnTo>
                  <a:lnTo>
                    <a:pt x="36" y="30"/>
                  </a:lnTo>
                  <a:lnTo>
                    <a:pt x="34" y="22"/>
                  </a:lnTo>
                  <a:lnTo>
                    <a:pt x="34" y="22"/>
                  </a:lnTo>
                  <a:lnTo>
                    <a:pt x="32" y="4"/>
                  </a:lnTo>
                  <a:lnTo>
                    <a:pt x="30" y="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28" name="Freeform 33">
              <a:extLst>
                <a:ext uri="{FF2B5EF4-FFF2-40B4-BE49-F238E27FC236}">
                  <a16:creationId xmlns:a16="http://schemas.microsoft.com/office/drawing/2014/main" id="{49508B86-7E72-474D-9C52-4D6C68AABFAD}"/>
                </a:ext>
              </a:extLst>
            </p:cNvPr>
            <p:cNvSpPr>
              <a:spLocks/>
            </p:cNvSpPr>
            <p:nvPr/>
          </p:nvSpPr>
          <p:spPr bwMode="auto">
            <a:xfrm>
              <a:off x="5614687" y="2290354"/>
              <a:ext cx="829066" cy="809527"/>
            </a:xfrm>
            <a:custGeom>
              <a:avLst/>
              <a:gdLst>
                <a:gd name="T0" fmla="*/ 14 w 420"/>
                <a:gd name="T1" fmla="*/ 2 h 400"/>
                <a:gd name="T2" fmla="*/ 26 w 420"/>
                <a:gd name="T3" fmla="*/ 8 h 400"/>
                <a:gd name="T4" fmla="*/ 28 w 420"/>
                <a:gd name="T5" fmla="*/ 24 h 400"/>
                <a:gd name="T6" fmla="*/ 40 w 420"/>
                <a:gd name="T7" fmla="*/ 56 h 400"/>
                <a:gd name="T8" fmla="*/ 56 w 420"/>
                <a:gd name="T9" fmla="*/ 78 h 400"/>
                <a:gd name="T10" fmla="*/ 78 w 420"/>
                <a:gd name="T11" fmla="*/ 94 h 400"/>
                <a:gd name="T12" fmla="*/ 88 w 420"/>
                <a:gd name="T13" fmla="*/ 114 h 400"/>
                <a:gd name="T14" fmla="*/ 92 w 420"/>
                <a:gd name="T15" fmla="*/ 116 h 400"/>
                <a:gd name="T16" fmla="*/ 148 w 420"/>
                <a:gd name="T17" fmla="*/ 118 h 400"/>
                <a:gd name="T18" fmla="*/ 160 w 420"/>
                <a:gd name="T19" fmla="*/ 124 h 400"/>
                <a:gd name="T20" fmla="*/ 160 w 420"/>
                <a:gd name="T21" fmla="*/ 144 h 400"/>
                <a:gd name="T22" fmla="*/ 178 w 420"/>
                <a:gd name="T23" fmla="*/ 168 h 400"/>
                <a:gd name="T24" fmla="*/ 188 w 420"/>
                <a:gd name="T25" fmla="*/ 184 h 400"/>
                <a:gd name="T26" fmla="*/ 210 w 420"/>
                <a:gd name="T27" fmla="*/ 194 h 400"/>
                <a:gd name="T28" fmla="*/ 226 w 420"/>
                <a:gd name="T29" fmla="*/ 194 h 400"/>
                <a:gd name="T30" fmla="*/ 236 w 420"/>
                <a:gd name="T31" fmla="*/ 188 h 400"/>
                <a:gd name="T32" fmla="*/ 240 w 420"/>
                <a:gd name="T33" fmla="*/ 182 h 400"/>
                <a:gd name="T34" fmla="*/ 248 w 420"/>
                <a:gd name="T35" fmla="*/ 184 h 400"/>
                <a:gd name="T36" fmla="*/ 250 w 420"/>
                <a:gd name="T37" fmla="*/ 176 h 400"/>
                <a:gd name="T38" fmla="*/ 252 w 420"/>
                <a:gd name="T39" fmla="*/ 170 h 400"/>
                <a:gd name="T40" fmla="*/ 264 w 420"/>
                <a:gd name="T41" fmla="*/ 176 h 400"/>
                <a:gd name="T42" fmla="*/ 284 w 420"/>
                <a:gd name="T43" fmla="*/ 190 h 400"/>
                <a:gd name="T44" fmla="*/ 324 w 420"/>
                <a:gd name="T45" fmla="*/ 202 h 400"/>
                <a:gd name="T46" fmla="*/ 334 w 420"/>
                <a:gd name="T47" fmla="*/ 200 h 400"/>
                <a:gd name="T48" fmla="*/ 348 w 420"/>
                <a:gd name="T49" fmla="*/ 200 h 400"/>
                <a:gd name="T50" fmla="*/ 364 w 420"/>
                <a:gd name="T51" fmla="*/ 210 h 400"/>
                <a:gd name="T52" fmla="*/ 374 w 420"/>
                <a:gd name="T53" fmla="*/ 224 h 400"/>
                <a:gd name="T54" fmla="*/ 392 w 420"/>
                <a:gd name="T55" fmla="*/ 250 h 400"/>
                <a:gd name="T56" fmla="*/ 398 w 420"/>
                <a:gd name="T57" fmla="*/ 252 h 400"/>
                <a:gd name="T58" fmla="*/ 406 w 420"/>
                <a:gd name="T59" fmla="*/ 264 h 400"/>
                <a:gd name="T60" fmla="*/ 408 w 420"/>
                <a:gd name="T61" fmla="*/ 280 h 400"/>
                <a:gd name="T62" fmla="*/ 410 w 420"/>
                <a:gd name="T63" fmla="*/ 288 h 400"/>
                <a:gd name="T64" fmla="*/ 398 w 420"/>
                <a:gd name="T65" fmla="*/ 300 h 400"/>
                <a:gd name="T66" fmla="*/ 390 w 420"/>
                <a:gd name="T67" fmla="*/ 314 h 400"/>
                <a:gd name="T68" fmla="*/ 406 w 420"/>
                <a:gd name="T69" fmla="*/ 348 h 400"/>
                <a:gd name="T70" fmla="*/ 418 w 420"/>
                <a:gd name="T71" fmla="*/ 368 h 400"/>
                <a:gd name="T72" fmla="*/ 418 w 420"/>
                <a:gd name="T73" fmla="*/ 388 h 400"/>
                <a:gd name="T74" fmla="*/ 406 w 420"/>
                <a:gd name="T75" fmla="*/ 400 h 400"/>
                <a:gd name="T76" fmla="*/ 364 w 420"/>
                <a:gd name="T77" fmla="*/ 390 h 400"/>
                <a:gd name="T78" fmla="*/ 282 w 420"/>
                <a:gd name="T79" fmla="*/ 368 h 400"/>
                <a:gd name="T80" fmla="*/ 278 w 420"/>
                <a:gd name="T81" fmla="*/ 364 h 400"/>
                <a:gd name="T82" fmla="*/ 284 w 420"/>
                <a:gd name="T83" fmla="*/ 350 h 400"/>
                <a:gd name="T84" fmla="*/ 296 w 420"/>
                <a:gd name="T85" fmla="*/ 336 h 400"/>
                <a:gd name="T86" fmla="*/ 288 w 420"/>
                <a:gd name="T87" fmla="*/ 310 h 400"/>
                <a:gd name="T88" fmla="*/ 272 w 420"/>
                <a:gd name="T89" fmla="*/ 290 h 400"/>
                <a:gd name="T90" fmla="*/ 256 w 420"/>
                <a:gd name="T91" fmla="*/ 284 h 400"/>
                <a:gd name="T92" fmla="*/ 204 w 420"/>
                <a:gd name="T93" fmla="*/ 232 h 400"/>
                <a:gd name="T94" fmla="*/ 194 w 420"/>
                <a:gd name="T95" fmla="*/ 222 h 400"/>
                <a:gd name="T96" fmla="*/ 178 w 420"/>
                <a:gd name="T97" fmla="*/ 216 h 400"/>
                <a:gd name="T98" fmla="*/ 176 w 420"/>
                <a:gd name="T99" fmla="*/ 200 h 400"/>
                <a:gd name="T100" fmla="*/ 164 w 420"/>
                <a:gd name="T101" fmla="*/ 200 h 400"/>
                <a:gd name="T102" fmla="*/ 162 w 420"/>
                <a:gd name="T103" fmla="*/ 202 h 400"/>
                <a:gd name="T104" fmla="*/ 162 w 420"/>
                <a:gd name="T105" fmla="*/ 218 h 400"/>
                <a:gd name="T106" fmla="*/ 152 w 420"/>
                <a:gd name="T107" fmla="*/ 220 h 400"/>
                <a:gd name="T108" fmla="*/ 144 w 420"/>
                <a:gd name="T109" fmla="*/ 214 h 400"/>
                <a:gd name="T110" fmla="*/ 136 w 420"/>
                <a:gd name="T111" fmla="*/ 216 h 400"/>
                <a:gd name="T112" fmla="*/ 130 w 420"/>
                <a:gd name="T113" fmla="*/ 2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 h="400">
                  <a:moveTo>
                    <a:pt x="0" y="0"/>
                  </a:moveTo>
                  <a:lnTo>
                    <a:pt x="0" y="0"/>
                  </a:lnTo>
                  <a:lnTo>
                    <a:pt x="14" y="2"/>
                  </a:lnTo>
                  <a:lnTo>
                    <a:pt x="24" y="4"/>
                  </a:lnTo>
                  <a:lnTo>
                    <a:pt x="26" y="6"/>
                  </a:lnTo>
                  <a:lnTo>
                    <a:pt x="26" y="8"/>
                  </a:lnTo>
                  <a:lnTo>
                    <a:pt x="26" y="8"/>
                  </a:lnTo>
                  <a:lnTo>
                    <a:pt x="26" y="18"/>
                  </a:lnTo>
                  <a:lnTo>
                    <a:pt x="28" y="24"/>
                  </a:lnTo>
                  <a:lnTo>
                    <a:pt x="30" y="32"/>
                  </a:lnTo>
                  <a:lnTo>
                    <a:pt x="30" y="32"/>
                  </a:lnTo>
                  <a:lnTo>
                    <a:pt x="40" y="56"/>
                  </a:lnTo>
                  <a:lnTo>
                    <a:pt x="44" y="64"/>
                  </a:lnTo>
                  <a:lnTo>
                    <a:pt x="50" y="72"/>
                  </a:lnTo>
                  <a:lnTo>
                    <a:pt x="56" y="78"/>
                  </a:lnTo>
                  <a:lnTo>
                    <a:pt x="64" y="84"/>
                  </a:lnTo>
                  <a:lnTo>
                    <a:pt x="64" y="84"/>
                  </a:lnTo>
                  <a:lnTo>
                    <a:pt x="78" y="94"/>
                  </a:lnTo>
                  <a:lnTo>
                    <a:pt x="86" y="102"/>
                  </a:lnTo>
                  <a:lnTo>
                    <a:pt x="88" y="108"/>
                  </a:lnTo>
                  <a:lnTo>
                    <a:pt x="88" y="114"/>
                  </a:lnTo>
                  <a:lnTo>
                    <a:pt x="88" y="114"/>
                  </a:lnTo>
                  <a:lnTo>
                    <a:pt x="90" y="116"/>
                  </a:lnTo>
                  <a:lnTo>
                    <a:pt x="92" y="116"/>
                  </a:lnTo>
                  <a:lnTo>
                    <a:pt x="100" y="118"/>
                  </a:lnTo>
                  <a:lnTo>
                    <a:pt x="122" y="118"/>
                  </a:lnTo>
                  <a:lnTo>
                    <a:pt x="148" y="118"/>
                  </a:lnTo>
                  <a:lnTo>
                    <a:pt x="160" y="118"/>
                  </a:lnTo>
                  <a:lnTo>
                    <a:pt x="160" y="118"/>
                  </a:lnTo>
                  <a:lnTo>
                    <a:pt x="160" y="124"/>
                  </a:lnTo>
                  <a:lnTo>
                    <a:pt x="158" y="130"/>
                  </a:lnTo>
                  <a:lnTo>
                    <a:pt x="158" y="138"/>
                  </a:lnTo>
                  <a:lnTo>
                    <a:pt x="160" y="144"/>
                  </a:lnTo>
                  <a:lnTo>
                    <a:pt x="162" y="148"/>
                  </a:lnTo>
                  <a:lnTo>
                    <a:pt x="162" y="148"/>
                  </a:lnTo>
                  <a:lnTo>
                    <a:pt x="178" y="168"/>
                  </a:lnTo>
                  <a:lnTo>
                    <a:pt x="184" y="178"/>
                  </a:lnTo>
                  <a:lnTo>
                    <a:pt x="188" y="184"/>
                  </a:lnTo>
                  <a:lnTo>
                    <a:pt x="188" y="184"/>
                  </a:lnTo>
                  <a:lnTo>
                    <a:pt x="192" y="188"/>
                  </a:lnTo>
                  <a:lnTo>
                    <a:pt x="200" y="192"/>
                  </a:lnTo>
                  <a:lnTo>
                    <a:pt x="210" y="194"/>
                  </a:lnTo>
                  <a:lnTo>
                    <a:pt x="216" y="196"/>
                  </a:lnTo>
                  <a:lnTo>
                    <a:pt x="216" y="196"/>
                  </a:lnTo>
                  <a:lnTo>
                    <a:pt x="226" y="194"/>
                  </a:lnTo>
                  <a:lnTo>
                    <a:pt x="232" y="192"/>
                  </a:lnTo>
                  <a:lnTo>
                    <a:pt x="236" y="188"/>
                  </a:lnTo>
                  <a:lnTo>
                    <a:pt x="236" y="188"/>
                  </a:lnTo>
                  <a:lnTo>
                    <a:pt x="236" y="182"/>
                  </a:lnTo>
                  <a:lnTo>
                    <a:pt x="238" y="182"/>
                  </a:lnTo>
                  <a:lnTo>
                    <a:pt x="240" y="182"/>
                  </a:lnTo>
                  <a:lnTo>
                    <a:pt x="240" y="182"/>
                  </a:lnTo>
                  <a:lnTo>
                    <a:pt x="246" y="184"/>
                  </a:lnTo>
                  <a:lnTo>
                    <a:pt x="248" y="184"/>
                  </a:lnTo>
                  <a:lnTo>
                    <a:pt x="250" y="182"/>
                  </a:lnTo>
                  <a:lnTo>
                    <a:pt x="250" y="182"/>
                  </a:lnTo>
                  <a:lnTo>
                    <a:pt x="250" y="176"/>
                  </a:lnTo>
                  <a:lnTo>
                    <a:pt x="250" y="172"/>
                  </a:lnTo>
                  <a:lnTo>
                    <a:pt x="252" y="170"/>
                  </a:lnTo>
                  <a:lnTo>
                    <a:pt x="252" y="170"/>
                  </a:lnTo>
                  <a:lnTo>
                    <a:pt x="254" y="170"/>
                  </a:lnTo>
                  <a:lnTo>
                    <a:pt x="256" y="170"/>
                  </a:lnTo>
                  <a:lnTo>
                    <a:pt x="264" y="176"/>
                  </a:lnTo>
                  <a:lnTo>
                    <a:pt x="272" y="184"/>
                  </a:lnTo>
                  <a:lnTo>
                    <a:pt x="284" y="190"/>
                  </a:lnTo>
                  <a:lnTo>
                    <a:pt x="284" y="190"/>
                  </a:lnTo>
                  <a:lnTo>
                    <a:pt x="298" y="196"/>
                  </a:lnTo>
                  <a:lnTo>
                    <a:pt x="308" y="200"/>
                  </a:lnTo>
                  <a:lnTo>
                    <a:pt x="324" y="202"/>
                  </a:lnTo>
                  <a:lnTo>
                    <a:pt x="324" y="202"/>
                  </a:lnTo>
                  <a:lnTo>
                    <a:pt x="330" y="202"/>
                  </a:lnTo>
                  <a:lnTo>
                    <a:pt x="334" y="200"/>
                  </a:lnTo>
                  <a:lnTo>
                    <a:pt x="334" y="200"/>
                  </a:lnTo>
                  <a:lnTo>
                    <a:pt x="344" y="200"/>
                  </a:lnTo>
                  <a:lnTo>
                    <a:pt x="348" y="200"/>
                  </a:lnTo>
                  <a:lnTo>
                    <a:pt x="352" y="200"/>
                  </a:lnTo>
                  <a:lnTo>
                    <a:pt x="352" y="200"/>
                  </a:lnTo>
                  <a:lnTo>
                    <a:pt x="364" y="210"/>
                  </a:lnTo>
                  <a:lnTo>
                    <a:pt x="370" y="216"/>
                  </a:lnTo>
                  <a:lnTo>
                    <a:pt x="374" y="224"/>
                  </a:lnTo>
                  <a:lnTo>
                    <a:pt x="374" y="224"/>
                  </a:lnTo>
                  <a:lnTo>
                    <a:pt x="378" y="232"/>
                  </a:lnTo>
                  <a:lnTo>
                    <a:pt x="386" y="242"/>
                  </a:lnTo>
                  <a:lnTo>
                    <a:pt x="392" y="250"/>
                  </a:lnTo>
                  <a:lnTo>
                    <a:pt x="396" y="252"/>
                  </a:lnTo>
                  <a:lnTo>
                    <a:pt x="398" y="252"/>
                  </a:lnTo>
                  <a:lnTo>
                    <a:pt x="398" y="252"/>
                  </a:lnTo>
                  <a:lnTo>
                    <a:pt x="402" y="254"/>
                  </a:lnTo>
                  <a:lnTo>
                    <a:pt x="404" y="256"/>
                  </a:lnTo>
                  <a:lnTo>
                    <a:pt x="406" y="264"/>
                  </a:lnTo>
                  <a:lnTo>
                    <a:pt x="406" y="276"/>
                  </a:lnTo>
                  <a:lnTo>
                    <a:pt x="406" y="276"/>
                  </a:lnTo>
                  <a:lnTo>
                    <a:pt x="408" y="280"/>
                  </a:lnTo>
                  <a:lnTo>
                    <a:pt x="410" y="284"/>
                  </a:lnTo>
                  <a:lnTo>
                    <a:pt x="410" y="288"/>
                  </a:lnTo>
                  <a:lnTo>
                    <a:pt x="410" y="288"/>
                  </a:lnTo>
                  <a:lnTo>
                    <a:pt x="408" y="290"/>
                  </a:lnTo>
                  <a:lnTo>
                    <a:pt x="404" y="294"/>
                  </a:lnTo>
                  <a:lnTo>
                    <a:pt x="398" y="300"/>
                  </a:lnTo>
                  <a:lnTo>
                    <a:pt x="394" y="306"/>
                  </a:lnTo>
                  <a:lnTo>
                    <a:pt x="394" y="306"/>
                  </a:lnTo>
                  <a:lnTo>
                    <a:pt x="390" y="314"/>
                  </a:lnTo>
                  <a:lnTo>
                    <a:pt x="392" y="324"/>
                  </a:lnTo>
                  <a:lnTo>
                    <a:pt x="396" y="334"/>
                  </a:lnTo>
                  <a:lnTo>
                    <a:pt x="406" y="348"/>
                  </a:lnTo>
                  <a:lnTo>
                    <a:pt x="406" y="348"/>
                  </a:lnTo>
                  <a:lnTo>
                    <a:pt x="418" y="366"/>
                  </a:lnTo>
                  <a:lnTo>
                    <a:pt x="418" y="368"/>
                  </a:lnTo>
                  <a:lnTo>
                    <a:pt x="418" y="368"/>
                  </a:lnTo>
                  <a:lnTo>
                    <a:pt x="420" y="374"/>
                  </a:lnTo>
                  <a:lnTo>
                    <a:pt x="418" y="388"/>
                  </a:lnTo>
                  <a:lnTo>
                    <a:pt x="416" y="394"/>
                  </a:lnTo>
                  <a:lnTo>
                    <a:pt x="412" y="398"/>
                  </a:lnTo>
                  <a:lnTo>
                    <a:pt x="406" y="400"/>
                  </a:lnTo>
                  <a:lnTo>
                    <a:pt x="394" y="398"/>
                  </a:lnTo>
                  <a:lnTo>
                    <a:pt x="394" y="398"/>
                  </a:lnTo>
                  <a:lnTo>
                    <a:pt x="364" y="390"/>
                  </a:lnTo>
                  <a:lnTo>
                    <a:pt x="324" y="382"/>
                  </a:lnTo>
                  <a:lnTo>
                    <a:pt x="292" y="374"/>
                  </a:lnTo>
                  <a:lnTo>
                    <a:pt x="282" y="368"/>
                  </a:lnTo>
                  <a:lnTo>
                    <a:pt x="278" y="366"/>
                  </a:lnTo>
                  <a:lnTo>
                    <a:pt x="278" y="364"/>
                  </a:lnTo>
                  <a:lnTo>
                    <a:pt x="278" y="364"/>
                  </a:lnTo>
                  <a:lnTo>
                    <a:pt x="278" y="360"/>
                  </a:lnTo>
                  <a:lnTo>
                    <a:pt x="280" y="356"/>
                  </a:lnTo>
                  <a:lnTo>
                    <a:pt x="284" y="350"/>
                  </a:lnTo>
                  <a:lnTo>
                    <a:pt x="292" y="344"/>
                  </a:lnTo>
                  <a:lnTo>
                    <a:pt x="296" y="336"/>
                  </a:lnTo>
                  <a:lnTo>
                    <a:pt x="296" y="336"/>
                  </a:lnTo>
                  <a:lnTo>
                    <a:pt x="296" y="332"/>
                  </a:lnTo>
                  <a:lnTo>
                    <a:pt x="294" y="326"/>
                  </a:lnTo>
                  <a:lnTo>
                    <a:pt x="288" y="310"/>
                  </a:lnTo>
                  <a:lnTo>
                    <a:pt x="284" y="302"/>
                  </a:lnTo>
                  <a:lnTo>
                    <a:pt x="278" y="296"/>
                  </a:lnTo>
                  <a:lnTo>
                    <a:pt x="272" y="290"/>
                  </a:lnTo>
                  <a:lnTo>
                    <a:pt x="264" y="288"/>
                  </a:lnTo>
                  <a:lnTo>
                    <a:pt x="264" y="288"/>
                  </a:lnTo>
                  <a:lnTo>
                    <a:pt x="256" y="284"/>
                  </a:lnTo>
                  <a:lnTo>
                    <a:pt x="246" y="276"/>
                  </a:lnTo>
                  <a:lnTo>
                    <a:pt x="224" y="254"/>
                  </a:lnTo>
                  <a:lnTo>
                    <a:pt x="204" y="232"/>
                  </a:lnTo>
                  <a:lnTo>
                    <a:pt x="198" y="224"/>
                  </a:lnTo>
                  <a:lnTo>
                    <a:pt x="194" y="222"/>
                  </a:lnTo>
                  <a:lnTo>
                    <a:pt x="194" y="222"/>
                  </a:lnTo>
                  <a:lnTo>
                    <a:pt x="186" y="220"/>
                  </a:lnTo>
                  <a:lnTo>
                    <a:pt x="178" y="216"/>
                  </a:lnTo>
                  <a:lnTo>
                    <a:pt x="178" y="216"/>
                  </a:lnTo>
                  <a:lnTo>
                    <a:pt x="178" y="212"/>
                  </a:lnTo>
                  <a:lnTo>
                    <a:pt x="176" y="208"/>
                  </a:lnTo>
                  <a:lnTo>
                    <a:pt x="176" y="200"/>
                  </a:lnTo>
                  <a:lnTo>
                    <a:pt x="176" y="200"/>
                  </a:lnTo>
                  <a:lnTo>
                    <a:pt x="170" y="200"/>
                  </a:lnTo>
                  <a:lnTo>
                    <a:pt x="164" y="200"/>
                  </a:lnTo>
                  <a:lnTo>
                    <a:pt x="162" y="200"/>
                  </a:lnTo>
                  <a:lnTo>
                    <a:pt x="162" y="202"/>
                  </a:lnTo>
                  <a:lnTo>
                    <a:pt x="162" y="202"/>
                  </a:lnTo>
                  <a:lnTo>
                    <a:pt x="162" y="212"/>
                  </a:lnTo>
                  <a:lnTo>
                    <a:pt x="162" y="216"/>
                  </a:lnTo>
                  <a:lnTo>
                    <a:pt x="162" y="218"/>
                  </a:lnTo>
                  <a:lnTo>
                    <a:pt x="162" y="218"/>
                  </a:lnTo>
                  <a:lnTo>
                    <a:pt x="156" y="218"/>
                  </a:lnTo>
                  <a:lnTo>
                    <a:pt x="152" y="220"/>
                  </a:lnTo>
                  <a:lnTo>
                    <a:pt x="150" y="218"/>
                  </a:lnTo>
                  <a:lnTo>
                    <a:pt x="150" y="218"/>
                  </a:lnTo>
                  <a:lnTo>
                    <a:pt x="144" y="214"/>
                  </a:lnTo>
                  <a:lnTo>
                    <a:pt x="142" y="214"/>
                  </a:lnTo>
                  <a:lnTo>
                    <a:pt x="138" y="214"/>
                  </a:lnTo>
                  <a:lnTo>
                    <a:pt x="136" y="216"/>
                  </a:lnTo>
                  <a:lnTo>
                    <a:pt x="134" y="222"/>
                  </a:lnTo>
                  <a:lnTo>
                    <a:pt x="132" y="232"/>
                  </a:lnTo>
                  <a:lnTo>
                    <a:pt x="130" y="246"/>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29" name="Freeform 34">
              <a:extLst>
                <a:ext uri="{FF2B5EF4-FFF2-40B4-BE49-F238E27FC236}">
                  <a16:creationId xmlns:a16="http://schemas.microsoft.com/office/drawing/2014/main" id="{49718417-8DDF-4C15-9476-0616F6A45E41}"/>
                </a:ext>
              </a:extLst>
            </p:cNvPr>
            <p:cNvSpPr>
              <a:spLocks/>
            </p:cNvSpPr>
            <p:nvPr/>
          </p:nvSpPr>
          <p:spPr bwMode="auto">
            <a:xfrm>
              <a:off x="5673906" y="1865352"/>
              <a:ext cx="1247547" cy="935004"/>
            </a:xfrm>
            <a:custGeom>
              <a:avLst/>
              <a:gdLst>
                <a:gd name="T0" fmla="*/ 18 w 632"/>
                <a:gd name="T1" fmla="*/ 242 h 462"/>
                <a:gd name="T2" fmla="*/ 32 w 632"/>
                <a:gd name="T3" fmla="*/ 240 h 462"/>
                <a:gd name="T4" fmla="*/ 66 w 632"/>
                <a:gd name="T5" fmla="*/ 238 h 462"/>
                <a:gd name="T6" fmla="*/ 82 w 632"/>
                <a:gd name="T7" fmla="*/ 236 h 462"/>
                <a:gd name="T8" fmla="*/ 106 w 632"/>
                <a:gd name="T9" fmla="*/ 222 h 462"/>
                <a:gd name="T10" fmla="*/ 134 w 632"/>
                <a:gd name="T11" fmla="*/ 220 h 462"/>
                <a:gd name="T12" fmla="*/ 158 w 632"/>
                <a:gd name="T13" fmla="*/ 216 h 462"/>
                <a:gd name="T14" fmla="*/ 158 w 632"/>
                <a:gd name="T15" fmla="*/ 172 h 462"/>
                <a:gd name="T16" fmla="*/ 162 w 632"/>
                <a:gd name="T17" fmla="*/ 160 h 462"/>
                <a:gd name="T18" fmla="*/ 186 w 632"/>
                <a:gd name="T19" fmla="*/ 162 h 462"/>
                <a:gd name="T20" fmla="*/ 212 w 632"/>
                <a:gd name="T21" fmla="*/ 148 h 462"/>
                <a:gd name="T22" fmla="*/ 212 w 632"/>
                <a:gd name="T23" fmla="*/ 122 h 462"/>
                <a:gd name="T24" fmla="*/ 206 w 632"/>
                <a:gd name="T25" fmla="*/ 94 h 462"/>
                <a:gd name="T26" fmla="*/ 228 w 632"/>
                <a:gd name="T27" fmla="*/ 76 h 462"/>
                <a:gd name="T28" fmla="*/ 230 w 632"/>
                <a:gd name="T29" fmla="*/ 64 h 462"/>
                <a:gd name="T30" fmla="*/ 254 w 632"/>
                <a:gd name="T31" fmla="*/ 48 h 462"/>
                <a:gd name="T32" fmla="*/ 280 w 632"/>
                <a:gd name="T33" fmla="*/ 38 h 462"/>
                <a:gd name="T34" fmla="*/ 312 w 632"/>
                <a:gd name="T35" fmla="*/ 36 h 462"/>
                <a:gd name="T36" fmla="*/ 362 w 632"/>
                <a:gd name="T37" fmla="*/ 26 h 462"/>
                <a:gd name="T38" fmla="*/ 406 w 632"/>
                <a:gd name="T39" fmla="*/ 20 h 462"/>
                <a:gd name="T40" fmla="*/ 440 w 632"/>
                <a:gd name="T41" fmla="*/ 0 h 462"/>
                <a:gd name="T42" fmla="*/ 496 w 632"/>
                <a:gd name="T43" fmla="*/ 26 h 462"/>
                <a:gd name="T44" fmla="*/ 506 w 632"/>
                <a:gd name="T45" fmla="*/ 42 h 462"/>
                <a:gd name="T46" fmla="*/ 500 w 632"/>
                <a:gd name="T47" fmla="*/ 70 h 462"/>
                <a:gd name="T48" fmla="*/ 538 w 632"/>
                <a:gd name="T49" fmla="*/ 78 h 462"/>
                <a:gd name="T50" fmla="*/ 574 w 632"/>
                <a:gd name="T51" fmla="*/ 84 h 462"/>
                <a:gd name="T52" fmla="*/ 592 w 632"/>
                <a:gd name="T53" fmla="*/ 106 h 462"/>
                <a:gd name="T54" fmla="*/ 598 w 632"/>
                <a:gd name="T55" fmla="*/ 156 h 462"/>
                <a:gd name="T56" fmla="*/ 630 w 632"/>
                <a:gd name="T57" fmla="*/ 242 h 462"/>
                <a:gd name="T58" fmla="*/ 608 w 632"/>
                <a:gd name="T59" fmla="*/ 288 h 462"/>
                <a:gd name="T60" fmla="*/ 576 w 632"/>
                <a:gd name="T61" fmla="*/ 296 h 462"/>
                <a:gd name="T62" fmla="*/ 540 w 632"/>
                <a:gd name="T63" fmla="*/ 268 h 462"/>
                <a:gd name="T64" fmla="*/ 494 w 632"/>
                <a:gd name="T65" fmla="*/ 282 h 462"/>
                <a:gd name="T66" fmla="*/ 426 w 632"/>
                <a:gd name="T67" fmla="*/ 290 h 462"/>
                <a:gd name="T68" fmla="*/ 390 w 632"/>
                <a:gd name="T69" fmla="*/ 308 h 462"/>
                <a:gd name="T70" fmla="*/ 362 w 632"/>
                <a:gd name="T71" fmla="*/ 338 h 462"/>
                <a:gd name="T72" fmla="*/ 350 w 632"/>
                <a:gd name="T73" fmla="*/ 346 h 462"/>
                <a:gd name="T74" fmla="*/ 312 w 632"/>
                <a:gd name="T75" fmla="*/ 360 h 462"/>
                <a:gd name="T76" fmla="*/ 340 w 632"/>
                <a:gd name="T77" fmla="*/ 366 h 462"/>
                <a:gd name="T78" fmla="*/ 360 w 632"/>
                <a:gd name="T79" fmla="*/ 372 h 462"/>
                <a:gd name="T80" fmla="*/ 366 w 632"/>
                <a:gd name="T81" fmla="*/ 374 h 462"/>
                <a:gd name="T82" fmla="*/ 370 w 632"/>
                <a:gd name="T83" fmla="*/ 366 h 462"/>
                <a:gd name="T84" fmla="*/ 380 w 632"/>
                <a:gd name="T85" fmla="*/ 372 h 462"/>
                <a:gd name="T86" fmla="*/ 384 w 632"/>
                <a:gd name="T87" fmla="*/ 388 h 462"/>
                <a:gd name="T88" fmla="*/ 384 w 632"/>
                <a:gd name="T89" fmla="*/ 398 h 462"/>
                <a:gd name="T90" fmla="*/ 398 w 632"/>
                <a:gd name="T91" fmla="*/ 398 h 462"/>
                <a:gd name="T92" fmla="*/ 410 w 632"/>
                <a:gd name="T93" fmla="*/ 396 h 462"/>
                <a:gd name="T94" fmla="*/ 420 w 632"/>
                <a:gd name="T95" fmla="*/ 424 h 462"/>
                <a:gd name="T96" fmla="*/ 402 w 632"/>
                <a:gd name="T97" fmla="*/ 418 h 462"/>
                <a:gd name="T98" fmla="*/ 396 w 632"/>
                <a:gd name="T99" fmla="*/ 428 h 462"/>
                <a:gd name="T100" fmla="*/ 384 w 632"/>
                <a:gd name="T101" fmla="*/ 428 h 462"/>
                <a:gd name="T102" fmla="*/ 378 w 632"/>
                <a:gd name="T103" fmla="*/ 404 h 462"/>
                <a:gd name="T104" fmla="*/ 374 w 632"/>
                <a:gd name="T105" fmla="*/ 392 h 462"/>
                <a:gd name="T106" fmla="*/ 358 w 632"/>
                <a:gd name="T107" fmla="*/ 398 h 462"/>
                <a:gd name="T108" fmla="*/ 360 w 632"/>
                <a:gd name="T109" fmla="*/ 414 h 462"/>
                <a:gd name="T110" fmla="*/ 370 w 632"/>
                <a:gd name="T111" fmla="*/ 42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2" h="462">
                  <a:moveTo>
                    <a:pt x="0" y="236"/>
                  </a:moveTo>
                  <a:lnTo>
                    <a:pt x="0" y="236"/>
                  </a:lnTo>
                  <a:lnTo>
                    <a:pt x="8" y="238"/>
                  </a:lnTo>
                  <a:lnTo>
                    <a:pt x="18" y="242"/>
                  </a:lnTo>
                  <a:lnTo>
                    <a:pt x="18" y="242"/>
                  </a:lnTo>
                  <a:lnTo>
                    <a:pt x="22" y="242"/>
                  </a:lnTo>
                  <a:lnTo>
                    <a:pt x="26" y="242"/>
                  </a:lnTo>
                  <a:lnTo>
                    <a:pt x="32" y="240"/>
                  </a:lnTo>
                  <a:lnTo>
                    <a:pt x="38" y="238"/>
                  </a:lnTo>
                  <a:lnTo>
                    <a:pt x="38" y="238"/>
                  </a:lnTo>
                  <a:lnTo>
                    <a:pt x="56" y="238"/>
                  </a:lnTo>
                  <a:lnTo>
                    <a:pt x="66" y="238"/>
                  </a:lnTo>
                  <a:lnTo>
                    <a:pt x="76" y="238"/>
                  </a:lnTo>
                  <a:lnTo>
                    <a:pt x="76" y="238"/>
                  </a:lnTo>
                  <a:lnTo>
                    <a:pt x="80" y="238"/>
                  </a:lnTo>
                  <a:lnTo>
                    <a:pt x="82" y="236"/>
                  </a:lnTo>
                  <a:lnTo>
                    <a:pt x="90" y="232"/>
                  </a:lnTo>
                  <a:lnTo>
                    <a:pt x="98" y="226"/>
                  </a:lnTo>
                  <a:lnTo>
                    <a:pt x="102" y="224"/>
                  </a:lnTo>
                  <a:lnTo>
                    <a:pt x="106" y="222"/>
                  </a:lnTo>
                  <a:lnTo>
                    <a:pt x="106" y="222"/>
                  </a:lnTo>
                  <a:lnTo>
                    <a:pt x="118" y="222"/>
                  </a:lnTo>
                  <a:lnTo>
                    <a:pt x="134" y="220"/>
                  </a:lnTo>
                  <a:lnTo>
                    <a:pt x="134" y="220"/>
                  </a:lnTo>
                  <a:lnTo>
                    <a:pt x="144" y="220"/>
                  </a:lnTo>
                  <a:lnTo>
                    <a:pt x="156" y="218"/>
                  </a:lnTo>
                  <a:lnTo>
                    <a:pt x="156" y="218"/>
                  </a:lnTo>
                  <a:lnTo>
                    <a:pt x="158" y="216"/>
                  </a:lnTo>
                  <a:lnTo>
                    <a:pt x="160" y="214"/>
                  </a:lnTo>
                  <a:lnTo>
                    <a:pt x="162" y="208"/>
                  </a:lnTo>
                  <a:lnTo>
                    <a:pt x="162" y="190"/>
                  </a:lnTo>
                  <a:lnTo>
                    <a:pt x="158" y="172"/>
                  </a:lnTo>
                  <a:lnTo>
                    <a:pt x="158" y="164"/>
                  </a:lnTo>
                  <a:lnTo>
                    <a:pt x="158" y="162"/>
                  </a:lnTo>
                  <a:lnTo>
                    <a:pt x="158" y="162"/>
                  </a:lnTo>
                  <a:lnTo>
                    <a:pt x="162" y="160"/>
                  </a:lnTo>
                  <a:lnTo>
                    <a:pt x="164" y="160"/>
                  </a:lnTo>
                  <a:lnTo>
                    <a:pt x="172" y="160"/>
                  </a:lnTo>
                  <a:lnTo>
                    <a:pt x="186" y="162"/>
                  </a:lnTo>
                  <a:lnTo>
                    <a:pt x="186" y="162"/>
                  </a:lnTo>
                  <a:lnTo>
                    <a:pt x="194" y="160"/>
                  </a:lnTo>
                  <a:lnTo>
                    <a:pt x="200" y="158"/>
                  </a:lnTo>
                  <a:lnTo>
                    <a:pt x="206" y="154"/>
                  </a:lnTo>
                  <a:lnTo>
                    <a:pt x="212" y="148"/>
                  </a:lnTo>
                  <a:lnTo>
                    <a:pt x="216" y="138"/>
                  </a:lnTo>
                  <a:lnTo>
                    <a:pt x="218" y="130"/>
                  </a:lnTo>
                  <a:lnTo>
                    <a:pt x="218" y="130"/>
                  </a:lnTo>
                  <a:lnTo>
                    <a:pt x="212" y="122"/>
                  </a:lnTo>
                  <a:lnTo>
                    <a:pt x="208" y="110"/>
                  </a:lnTo>
                  <a:lnTo>
                    <a:pt x="208" y="110"/>
                  </a:lnTo>
                  <a:lnTo>
                    <a:pt x="206" y="100"/>
                  </a:lnTo>
                  <a:lnTo>
                    <a:pt x="206" y="94"/>
                  </a:lnTo>
                  <a:lnTo>
                    <a:pt x="210" y="92"/>
                  </a:lnTo>
                  <a:lnTo>
                    <a:pt x="210" y="92"/>
                  </a:lnTo>
                  <a:lnTo>
                    <a:pt x="220" y="86"/>
                  </a:lnTo>
                  <a:lnTo>
                    <a:pt x="228" y="76"/>
                  </a:lnTo>
                  <a:lnTo>
                    <a:pt x="228" y="76"/>
                  </a:lnTo>
                  <a:lnTo>
                    <a:pt x="230" y="72"/>
                  </a:lnTo>
                  <a:lnTo>
                    <a:pt x="230" y="68"/>
                  </a:lnTo>
                  <a:lnTo>
                    <a:pt x="230" y="64"/>
                  </a:lnTo>
                  <a:lnTo>
                    <a:pt x="234" y="62"/>
                  </a:lnTo>
                  <a:lnTo>
                    <a:pt x="234" y="62"/>
                  </a:lnTo>
                  <a:lnTo>
                    <a:pt x="242" y="56"/>
                  </a:lnTo>
                  <a:lnTo>
                    <a:pt x="254" y="48"/>
                  </a:lnTo>
                  <a:lnTo>
                    <a:pt x="268" y="40"/>
                  </a:lnTo>
                  <a:lnTo>
                    <a:pt x="274" y="38"/>
                  </a:lnTo>
                  <a:lnTo>
                    <a:pt x="280" y="38"/>
                  </a:lnTo>
                  <a:lnTo>
                    <a:pt x="280" y="38"/>
                  </a:lnTo>
                  <a:lnTo>
                    <a:pt x="300" y="42"/>
                  </a:lnTo>
                  <a:lnTo>
                    <a:pt x="310" y="42"/>
                  </a:lnTo>
                  <a:lnTo>
                    <a:pt x="310" y="42"/>
                  </a:lnTo>
                  <a:lnTo>
                    <a:pt x="312" y="36"/>
                  </a:lnTo>
                  <a:lnTo>
                    <a:pt x="316" y="32"/>
                  </a:lnTo>
                  <a:lnTo>
                    <a:pt x="320" y="30"/>
                  </a:lnTo>
                  <a:lnTo>
                    <a:pt x="320" y="30"/>
                  </a:lnTo>
                  <a:lnTo>
                    <a:pt x="362" y="26"/>
                  </a:lnTo>
                  <a:lnTo>
                    <a:pt x="390" y="24"/>
                  </a:lnTo>
                  <a:lnTo>
                    <a:pt x="400" y="22"/>
                  </a:lnTo>
                  <a:lnTo>
                    <a:pt x="406" y="20"/>
                  </a:lnTo>
                  <a:lnTo>
                    <a:pt x="406" y="20"/>
                  </a:lnTo>
                  <a:lnTo>
                    <a:pt x="422" y="6"/>
                  </a:lnTo>
                  <a:lnTo>
                    <a:pt x="432" y="2"/>
                  </a:lnTo>
                  <a:lnTo>
                    <a:pt x="436" y="0"/>
                  </a:lnTo>
                  <a:lnTo>
                    <a:pt x="440" y="0"/>
                  </a:lnTo>
                  <a:lnTo>
                    <a:pt x="440" y="0"/>
                  </a:lnTo>
                  <a:lnTo>
                    <a:pt x="456" y="6"/>
                  </a:lnTo>
                  <a:lnTo>
                    <a:pt x="476" y="16"/>
                  </a:lnTo>
                  <a:lnTo>
                    <a:pt x="496" y="26"/>
                  </a:lnTo>
                  <a:lnTo>
                    <a:pt x="502" y="32"/>
                  </a:lnTo>
                  <a:lnTo>
                    <a:pt x="506" y="36"/>
                  </a:lnTo>
                  <a:lnTo>
                    <a:pt x="506" y="36"/>
                  </a:lnTo>
                  <a:lnTo>
                    <a:pt x="506" y="42"/>
                  </a:lnTo>
                  <a:lnTo>
                    <a:pt x="504" y="46"/>
                  </a:lnTo>
                  <a:lnTo>
                    <a:pt x="500" y="58"/>
                  </a:lnTo>
                  <a:lnTo>
                    <a:pt x="500" y="64"/>
                  </a:lnTo>
                  <a:lnTo>
                    <a:pt x="500" y="70"/>
                  </a:lnTo>
                  <a:lnTo>
                    <a:pt x="502" y="72"/>
                  </a:lnTo>
                  <a:lnTo>
                    <a:pt x="508" y="74"/>
                  </a:lnTo>
                  <a:lnTo>
                    <a:pt x="508" y="74"/>
                  </a:lnTo>
                  <a:lnTo>
                    <a:pt x="538" y="78"/>
                  </a:lnTo>
                  <a:lnTo>
                    <a:pt x="554" y="78"/>
                  </a:lnTo>
                  <a:lnTo>
                    <a:pt x="566" y="82"/>
                  </a:lnTo>
                  <a:lnTo>
                    <a:pt x="566" y="82"/>
                  </a:lnTo>
                  <a:lnTo>
                    <a:pt x="574" y="84"/>
                  </a:lnTo>
                  <a:lnTo>
                    <a:pt x="580" y="90"/>
                  </a:lnTo>
                  <a:lnTo>
                    <a:pt x="586" y="96"/>
                  </a:lnTo>
                  <a:lnTo>
                    <a:pt x="592" y="106"/>
                  </a:lnTo>
                  <a:lnTo>
                    <a:pt x="592" y="106"/>
                  </a:lnTo>
                  <a:lnTo>
                    <a:pt x="594" y="120"/>
                  </a:lnTo>
                  <a:lnTo>
                    <a:pt x="596" y="136"/>
                  </a:lnTo>
                  <a:lnTo>
                    <a:pt x="598" y="156"/>
                  </a:lnTo>
                  <a:lnTo>
                    <a:pt x="598" y="156"/>
                  </a:lnTo>
                  <a:lnTo>
                    <a:pt x="630" y="228"/>
                  </a:lnTo>
                  <a:lnTo>
                    <a:pt x="630" y="228"/>
                  </a:lnTo>
                  <a:lnTo>
                    <a:pt x="632" y="232"/>
                  </a:lnTo>
                  <a:lnTo>
                    <a:pt x="630" y="242"/>
                  </a:lnTo>
                  <a:lnTo>
                    <a:pt x="628" y="254"/>
                  </a:lnTo>
                  <a:lnTo>
                    <a:pt x="624" y="266"/>
                  </a:lnTo>
                  <a:lnTo>
                    <a:pt x="618" y="278"/>
                  </a:lnTo>
                  <a:lnTo>
                    <a:pt x="608" y="288"/>
                  </a:lnTo>
                  <a:lnTo>
                    <a:pt x="602" y="292"/>
                  </a:lnTo>
                  <a:lnTo>
                    <a:pt x="594" y="294"/>
                  </a:lnTo>
                  <a:lnTo>
                    <a:pt x="586" y="296"/>
                  </a:lnTo>
                  <a:lnTo>
                    <a:pt x="576" y="296"/>
                  </a:lnTo>
                  <a:lnTo>
                    <a:pt x="576" y="296"/>
                  </a:lnTo>
                  <a:lnTo>
                    <a:pt x="560" y="280"/>
                  </a:lnTo>
                  <a:lnTo>
                    <a:pt x="546" y="272"/>
                  </a:lnTo>
                  <a:lnTo>
                    <a:pt x="540" y="268"/>
                  </a:lnTo>
                  <a:lnTo>
                    <a:pt x="534" y="268"/>
                  </a:lnTo>
                  <a:lnTo>
                    <a:pt x="534" y="268"/>
                  </a:lnTo>
                  <a:lnTo>
                    <a:pt x="510" y="278"/>
                  </a:lnTo>
                  <a:lnTo>
                    <a:pt x="494" y="282"/>
                  </a:lnTo>
                  <a:lnTo>
                    <a:pt x="482" y="286"/>
                  </a:lnTo>
                  <a:lnTo>
                    <a:pt x="482" y="286"/>
                  </a:lnTo>
                  <a:lnTo>
                    <a:pt x="454" y="286"/>
                  </a:lnTo>
                  <a:lnTo>
                    <a:pt x="426" y="290"/>
                  </a:lnTo>
                  <a:lnTo>
                    <a:pt x="426" y="290"/>
                  </a:lnTo>
                  <a:lnTo>
                    <a:pt x="418" y="292"/>
                  </a:lnTo>
                  <a:lnTo>
                    <a:pt x="410" y="296"/>
                  </a:lnTo>
                  <a:lnTo>
                    <a:pt x="390" y="308"/>
                  </a:lnTo>
                  <a:lnTo>
                    <a:pt x="372" y="322"/>
                  </a:lnTo>
                  <a:lnTo>
                    <a:pt x="366" y="330"/>
                  </a:lnTo>
                  <a:lnTo>
                    <a:pt x="362" y="338"/>
                  </a:lnTo>
                  <a:lnTo>
                    <a:pt x="362" y="338"/>
                  </a:lnTo>
                  <a:lnTo>
                    <a:pt x="358" y="342"/>
                  </a:lnTo>
                  <a:lnTo>
                    <a:pt x="356" y="346"/>
                  </a:lnTo>
                  <a:lnTo>
                    <a:pt x="352" y="346"/>
                  </a:lnTo>
                  <a:lnTo>
                    <a:pt x="350" y="346"/>
                  </a:lnTo>
                  <a:lnTo>
                    <a:pt x="346" y="344"/>
                  </a:lnTo>
                  <a:lnTo>
                    <a:pt x="342" y="342"/>
                  </a:lnTo>
                  <a:lnTo>
                    <a:pt x="342" y="342"/>
                  </a:lnTo>
                  <a:lnTo>
                    <a:pt x="312" y="360"/>
                  </a:lnTo>
                  <a:lnTo>
                    <a:pt x="312" y="360"/>
                  </a:lnTo>
                  <a:lnTo>
                    <a:pt x="322" y="364"/>
                  </a:lnTo>
                  <a:lnTo>
                    <a:pt x="332" y="366"/>
                  </a:lnTo>
                  <a:lnTo>
                    <a:pt x="340" y="366"/>
                  </a:lnTo>
                  <a:lnTo>
                    <a:pt x="340" y="366"/>
                  </a:lnTo>
                  <a:lnTo>
                    <a:pt x="346" y="364"/>
                  </a:lnTo>
                  <a:lnTo>
                    <a:pt x="352" y="366"/>
                  </a:lnTo>
                  <a:lnTo>
                    <a:pt x="360" y="372"/>
                  </a:lnTo>
                  <a:lnTo>
                    <a:pt x="360" y="372"/>
                  </a:lnTo>
                  <a:lnTo>
                    <a:pt x="362" y="374"/>
                  </a:lnTo>
                  <a:lnTo>
                    <a:pt x="364" y="376"/>
                  </a:lnTo>
                  <a:lnTo>
                    <a:pt x="366" y="374"/>
                  </a:lnTo>
                  <a:lnTo>
                    <a:pt x="366" y="374"/>
                  </a:lnTo>
                  <a:lnTo>
                    <a:pt x="368" y="372"/>
                  </a:lnTo>
                  <a:lnTo>
                    <a:pt x="368" y="368"/>
                  </a:lnTo>
                  <a:lnTo>
                    <a:pt x="370" y="366"/>
                  </a:lnTo>
                  <a:lnTo>
                    <a:pt x="372" y="366"/>
                  </a:lnTo>
                  <a:lnTo>
                    <a:pt x="372" y="366"/>
                  </a:lnTo>
                  <a:lnTo>
                    <a:pt x="376" y="368"/>
                  </a:lnTo>
                  <a:lnTo>
                    <a:pt x="380" y="372"/>
                  </a:lnTo>
                  <a:lnTo>
                    <a:pt x="384" y="376"/>
                  </a:lnTo>
                  <a:lnTo>
                    <a:pt x="386" y="380"/>
                  </a:lnTo>
                  <a:lnTo>
                    <a:pt x="386" y="380"/>
                  </a:lnTo>
                  <a:lnTo>
                    <a:pt x="384" y="388"/>
                  </a:lnTo>
                  <a:lnTo>
                    <a:pt x="382" y="394"/>
                  </a:lnTo>
                  <a:lnTo>
                    <a:pt x="382" y="394"/>
                  </a:lnTo>
                  <a:lnTo>
                    <a:pt x="384" y="396"/>
                  </a:lnTo>
                  <a:lnTo>
                    <a:pt x="384" y="398"/>
                  </a:lnTo>
                  <a:lnTo>
                    <a:pt x="388" y="400"/>
                  </a:lnTo>
                  <a:lnTo>
                    <a:pt x="394" y="400"/>
                  </a:lnTo>
                  <a:lnTo>
                    <a:pt x="394" y="400"/>
                  </a:lnTo>
                  <a:lnTo>
                    <a:pt x="398" y="398"/>
                  </a:lnTo>
                  <a:lnTo>
                    <a:pt x="402" y="396"/>
                  </a:lnTo>
                  <a:lnTo>
                    <a:pt x="406" y="396"/>
                  </a:lnTo>
                  <a:lnTo>
                    <a:pt x="410" y="396"/>
                  </a:lnTo>
                  <a:lnTo>
                    <a:pt x="410" y="396"/>
                  </a:lnTo>
                  <a:lnTo>
                    <a:pt x="414" y="402"/>
                  </a:lnTo>
                  <a:lnTo>
                    <a:pt x="416" y="412"/>
                  </a:lnTo>
                  <a:lnTo>
                    <a:pt x="420" y="424"/>
                  </a:lnTo>
                  <a:lnTo>
                    <a:pt x="420" y="424"/>
                  </a:lnTo>
                  <a:lnTo>
                    <a:pt x="412" y="420"/>
                  </a:lnTo>
                  <a:lnTo>
                    <a:pt x="408" y="418"/>
                  </a:lnTo>
                  <a:lnTo>
                    <a:pt x="404" y="416"/>
                  </a:lnTo>
                  <a:lnTo>
                    <a:pt x="402" y="418"/>
                  </a:lnTo>
                  <a:lnTo>
                    <a:pt x="402" y="418"/>
                  </a:lnTo>
                  <a:lnTo>
                    <a:pt x="398" y="422"/>
                  </a:lnTo>
                  <a:lnTo>
                    <a:pt x="398" y="426"/>
                  </a:lnTo>
                  <a:lnTo>
                    <a:pt x="396" y="428"/>
                  </a:lnTo>
                  <a:lnTo>
                    <a:pt x="394" y="430"/>
                  </a:lnTo>
                  <a:lnTo>
                    <a:pt x="394" y="430"/>
                  </a:lnTo>
                  <a:lnTo>
                    <a:pt x="386" y="430"/>
                  </a:lnTo>
                  <a:lnTo>
                    <a:pt x="384" y="428"/>
                  </a:lnTo>
                  <a:lnTo>
                    <a:pt x="382" y="426"/>
                  </a:lnTo>
                  <a:lnTo>
                    <a:pt x="382" y="426"/>
                  </a:lnTo>
                  <a:lnTo>
                    <a:pt x="378" y="414"/>
                  </a:lnTo>
                  <a:lnTo>
                    <a:pt x="378" y="404"/>
                  </a:lnTo>
                  <a:lnTo>
                    <a:pt x="378" y="404"/>
                  </a:lnTo>
                  <a:lnTo>
                    <a:pt x="378" y="400"/>
                  </a:lnTo>
                  <a:lnTo>
                    <a:pt x="376" y="394"/>
                  </a:lnTo>
                  <a:lnTo>
                    <a:pt x="374" y="392"/>
                  </a:lnTo>
                  <a:lnTo>
                    <a:pt x="366" y="392"/>
                  </a:lnTo>
                  <a:lnTo>
                    <a:pt x="366" y="392"/>
                  </a:lnTo>
                  <a:lnTo>
                    <a:pt x="360" y="394"/>
                  </a:lnTo>
                  <a:lnTo>
                    <a:pt x="358" y="398"/>
                  </a:lnTo>
                  <a:lnTo>
                    <a:pt x="358" y="402"/>
                  </a:lnTo>
                  <a:lnTo>
                    <a:pt x="358" y="406"/>
                  </a:lnTo>
                  <a:lnTo>
                    <a:pt x="358" y="406"/>
                  </a:lnTo>
                  <a:lnTo>
                    <a:pt x="360" y="414"/>
                  </a:lnTo>
                  <a:lnTo>
                    <a:pt x="362" y="420"/>
                  </a:lnTo>
                  <a:lnTo>
                    <a:pt x="368" y="424"/>
                  </a:lnTo>
                  <a:lnTo>
                    <a:pt x="368" y="424"/>
                  </a:lnTo>
                  <a:lnTo>
                    <a:pt x="370" y="426"/>
                  </a:lnTo>
                  <a:lnTo>
                    <a:pt x="372" y="430"/>
                  </a:lnTo>
                  <a:lnTo>
                    <a:pt x="372" y="444"/>
                  </a:lnTo>
                  <a:lnTo>
                    <a:pt x="372" y="462"/>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30" name="Freeform 35">
              <a:extLst>
                <a:ext uri="{FF2B5EF4-FFF2-40B4-BE49-F238E27FC236}">
                  <a16:creationId xmlns:a16="http://schemas.microsoft.com/office/drawing/2014/main" id="{7DAF7E6E-4F91-4823-9357-4593055F207C}"/>
                </a:ext>
              </a:extLst>
            </p:cNvPr>
            <p:cNvSpPr>
              <a:spLocks/>
            </p:cNvSpPr>
            <p:nvPr/>
          </p:nvSpPr>
          <p:spPr bwMode="auto">
            <a:xfrm>
              <a:off x="5705489" y="2359164"/>
              <a:ext cx="260564" cy="194287"/>
            </a:xfrm>
            <a:custGeom>
              <a:avLst/>
              <a:gdLst>
                <a:gd name="T0" fmla="*/ 0 w 132"/>
                <a:gd name="T1" fmla="*/ 20 h 96"/>
                <a:gd name="T2" fmla="*/ 0 w 132"/>
                <a:gd name="T3" fmla="*/ 20 h 96"/>
                <a:gd name="T4" fmla="*/ 22 w 132"/>
                <a:gd name="T5" fmla="*/ 22 h 96"/>
                <a:gd name="T6" fmla="*/ 40 w 132"/>
                <a:gd name="T7" fmla="*/ 24 h 96"/>
                <a:gd name="T8" fmla="*/ 54 w 132"/>
                <a:gd name="T9" fmla="*/ 28 h 96"/>
                <a:gd name="T10" fmla="*/ 54 w 132"/>
                <a:gd name="T11" fmla="*/ 28 h 96"/>
                <a:gd name="T12" fmla="*/ 60 w 132"/>
                <a:gd name="T13" fmla="*/ 28 h 96"/>
                <a:gd name="T14" fmla="*/ 64 w 132"/>
                <a:gd name="T15" fmla="*/ 26 h 96"/>
                <a:gd name="T16" fmla="*/ 66 w 132"/>
                <a:gd name="T17" fmla="*/ 22 h 96"/>
                <a:gd name="T18" fmla="*/ 68 w 132"/>
                <a:gd name="T19" fmla="*/ 18 h 96"/>
                <a:gd name="T20" fmla="*/ 68 w 132"/>
                <a:gd name="T21" fmla="*/ 8 h 96"/>
                <a:gd name="T22" fmla="*/ 68 w 132"/>
                <a:gd name="T23" fmla="*/ 2 h 96"/>
                <a:gd name="T24" fmla="*/ 68 w 132"/>
                <a:gd name="T25" fmla="*/ 2 h 96"/>
                <a:gd name="T26" fmla="*/ 70 w 132"/>
                <a:gd name="T27" fmla="*/ 0 h 96"/>
                <a:gd name="T28" fmla="*/ 74 w 132"/>
                <a:gd name="T29" fmla="*/ 0 h 96"/>
                <a:gd name="T30" fmla="*/ 78 w 132"/>
                <a:gd name="T31" fmla="*/ 0 h 96"/>
                <a:gd name="T32" fmla="*/ 78 w 132"/>
                <a:gd name="T33" fmla="*/ 0 h 96"/>
                <a:gd name="T34" fmla="*/ 78 w 132"/>
                <a:gd name="T35" fmla="*/ 6 h 96"/>
                <a:gd name="T36" fmla="*/ 78 w 132"/>
                <a:gd name="T37" fmla="*/ 12 h 96"/>
                <a:gd name="T38" fmla="*/ 80 w 132"/>
                <a:gd name="T39" fmla="*/ 16 h 96"/>
                <a:gd name="T40" fmla="*/ 80 w 132"/>
                <a:gd name="T41" fmla="*/ 16 h 96"/>
                <a:gd name="T42" fmla="*/ 82 w 132"/>
                <a:gd name="T43" fmla="*/ 18 h 96"/>
                <a:gd name="T44" fmla="*/ 88 w 132"/>
                <a:gd name="T45" fmla="*/ 18 h 96"/>
                <a:gd name="T46" fmla="*/ 94 w 132"/>
                <a:gd name="T47" fmla="*/ 18 h 96"/>
                <a:gd name="T48" fmla="*/ 98 w 132"/>
                <a:gd name="T49" fmla="*/ 20 h 96"/>
                <a:gd name="T50" fmla="*/ 98 w 132"/>
                <a:gd name="T51" fmla="*/ 20 h 96"/>
                <a:gd name="T52" fmla="*/ 100 w 132"/>
                <a:gd name="T53" fmla="*/ 26 h 96"/>
                <a:gd name="T54" fmla="*/ 102 w 132"/>
                <a:gd name="T55" fmla="*/ 36 h 96"/>
                <a:gd name="T56" fmla="*/ 104 w 132"/>
                <a:gd name="T57" fmla="*/ 44 h 96"/>
                <a:gd name="T58" fmla="*/ 106 w 132"/>
                <a:gd name="T59" fmla="*/ 48 h 96"/>
                <a:gd name="T60" fmla="*/ 108 w 132"/>
                <a:gd name="T61" fmla="*/ 50 h 96"/>
                <a:gd name="T62" fmla="*/ 108 w 132"/>
                <a:gd name="T63" fmla="*/ 50 h 96"/>
                <a:gd name="T64" fmla="*/ 120 w 132"/>
                <a:gd name="T65" fmla="*/ 52 h 96"/>
                <a:gd name="T66" fmla="*/ 128 w 132"/>
                <a:gd name="T67" fmla="*/ 56 h 96"/>
                <a:gd name="T68" fmla="*/ 128 w 132"/>
                <a:gd name="T69" fmla="*/ 56 h 96"/>
                <a:gd name="T70" fmla="*/ 130 w 132"/>
                <a:gd name="T71" fmla="*/ 58 h 96"/>
                <a:gd name="T72" fmla="*/ 130 w 132"/>
                <a:gd name="T73" fmla="*/ 60 h 96"/>
                <a:gd name="T74" fmla="*/ 132 w 132"/>
                <a:gd name="T75" fmla="*/ 68 h 96"/>
                <a:gd name="T76" fmla="*/ 130 w 132"/>
                <a:gd name="T77" fmla="*/ 80 h 96"/>
                <a:gd name="T78" fmla="*/ 130 w 132"/>
                <a:gd name="T79" fmla="*/ 80 h 96"/>
                <a:gd name="T80" fmla="*/ 128 w 132"/>
                <a:gd name="T81" fmla="*/ 86 h 96"/>
                <a:gd name="T82" fmla="*/ 126 w 132"/>
                <a:gd name="T83" fmla="*/ 90 h 96"/>
                <a:gd name="T84" fmla="*/ 120 w 132"/>
                <a:gd name="T85" fmla="*/ 92 h 96"/>
                <a:gd name="T86" fmla="*/ 120 w 132"/>
                <a:gd name="T87" fmla="*/ 92 h 96"/>
                <a:gd name="T88" fmla="*/ 116 w 132"/>
                <a:gd name="T89" fmla="*/ 92 h 96"/>
                <a:gd name="T90" fmla="*/ 114 w 132"/>
                <a:gd name="T91" fmla="*/ 94 h 96"/>
                <a:gd name="T92" fmla="*/ 114 w 132"/>
                <a:gd name="T9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96">
                  <a:moveTo>
                    <a:pt x="0" y="20"/>
                  </a:moveTo>
                  <a:lnTo>
                    <a:pt x="0" y="20"/>
                  </a:lnTo>
                  <a:lnTo>
                    <a:pt x="22" y="22"/>
                  </a:lnTo>
                  <a:lnTo>
                    <a:pt x="40" y="24"/>
                  </a:lnTo>
                  <a:lnTo>
                    <a:pt x="54" y="28"/>
                  </a:lnTo>
                  <a:lnTo>
                    <a:pt x="54" y="28"/>
                  </a:lnTo>
                  <a:lnTo>
                    <a:pt x="60" y="28"/>
                  </a:lnTo>
                  <a:lnTo>
                    <a:pt x="64" y="26"/>
                  </a:lnTo>
                  <a:lnTo>
                    <a:pt x="66" y="22"/>
                  </a:lnTo>
                  <a:lnTo>
                    <a:pt x="68" y="18"/>
                  </a:lnTo>
                  <a:lnTo>
                    <a:pt x="68" y="8"/>
                  </a:lnTo>
                  <a:lnTo>
                    <a:pt x="68" y="2"/>
                  </a:lnTo>
                  <a:lnTo>
                    <a:pt x="68" y="2"/>
                  </a:lnTo>
                  <a:lnTo>
                    <a:pt x="70" y="0"/>
                  </a:lnTo>
                  <a:lnTo>
                    <a:pt x="74" y="0"/>
                  </a:lnTo>
                  <a:lnTo>
                    <a:pt x="78" y="0"/>
                  </a:lnTo>
                  <a:lnTo>
                    <a:pt x="78" y="0"/>
                  </a:lnTo>
                  <a:lnTo>
                    <a:pt x="78" y="6"/>
                  </a:lnTo>
                  <a:lnTo>
                    <a:pt x="78" y="12"/>
                  </a:lnTo>
                  <a:lnTo>
                    <a:pt x="80" y="16"/>
                  </a:lnTo>
                  <a:lnTo>
                    <a:pt x="80" y="16"/>
                  </a:lnTo>
                  <a:lnTo>
                    <a:pt x="82" y="18"/>
                  </a:lnTo>
                  <a:lnTo>
                    <a:pt x="88" y="18"/>
                  </a:lnTo>
                  <a:lnTo>
                    <a:pt x="94" y="18"/>
                  </a:lnTo>
                  <a:lnTo>
                    <a:pt x="98" y="20"/>
                  </a:lnTo>
                  <a:lnTo>
                    <a:pt x="98" y="20"/>
                  </a:lnTo>
                  <a:lnTo>
                    <a:pt x="100" y="26"/>
                  </a:lnTo>
                  <a:lnTo>
                    <a:pt x="102" y="36"/>
                  </a:lnTo>
                  <a:lnTo>
                    <a:pt x="104" y="44"/>
                  </a:lnTo>
                  <a:lnTo>
                    <a:pt x="106" y="48"/>
                  </a:lnTo>
                  <a:lnTo>
                    <a:pt x="108" y="50"/>
                  </a:lnTo>
                  <a:lnTo>
                    <a:pt x="108" y="50"/>
                  </a:lnTo>
                  <a:lnTo>
                    <a:pt x="120" y="52"/>
                  </a:lnTo>
                  <a:lnTo>
                    <a:pt x="128" y="56"/>
                  </a:lnTo>
                  <a:lnTo>
                    <a:pt x="128" y="56"/>
                  </a:lnTo>
                  <a:lnTo>
                    <a:pt x="130" y="58"/>
                  </a:lnTo>
                  <a:lnTo>
                    <a:pt x="130" y="60"/>
                  </a:lnTo>
                  <a:lnTo>
                    <a:pt x="132" y="68"/>
                  </a:lnTo>
                  <a:lnTo>
                    <a:pt x="130" y="80"/>
                  </a:lnTo>
                  <a:lnTo>
                    <a:pt x="130" y="80"/>
                  </a:lnTo>
                  <a:lnTo>
                    <a:pt x="128" y="86"/>
                  </a:lnTo>
                  <a:lnTo>
                    <a:pt x="126" y="90"/>
                  </a:lnTo>
                  <a:lnTo>
                    <a:pt x="120" y="92"/>
                  </a:lnTo>
                  <a:lnTo>
                    <a:pt x="120" y="92"/>
                  </a:lnTo>
                  <a:lnTo>
                    <a:pt x="116" y="92"/>
                  </a:lnTo>
                  <a:lnTo>
                    <a:pt x="114" y="94"/>
                  </a:lnTo>
                  <a:lnTo>
                    <a:pt x="114" y="96"/>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31" name="Freeform 36">
              <a:extLst>
                <a:ext uri="{FF2B5EF4-FFF2-40B4-BE49-F238E27FC236}">
                  <a16:creationId xmlns:a16="http://schemas.microsoft.com/office/drawing/2014/main" id="{91DC4CB9-8258-4537-B2F1-FE106B425269}"/>
                </a:ext>
              </a:extLst>
            </p:cNvPr>
            <p:cNvSpPr>
              <a:spLocks/>
            </p:cNvSpPr>
            <p:nvPr/>
          </p:nvSpPr>
          <p:spPr bwMode="auto">
            <a:xfrm>
              <a:off x="5962105" y="2529164"/>
              <a:ext cx="359262" cy="174048"/>
            </a:xfrm>
            <a:custGeom>
              <a:avLst/>
              <a:gdLst>
                <a:gd name="T0" fmla="*/ 182 w 182"/>
                <a:gd name="T1" fmla="*/ 86 h 86"/>
                <a:gd name="T2" fmla="*/ 178 w 182"/>
                <a:gd name="T3" fmla="*/ 82 h 86"/>
                <a:gd name="T4" fmla="*/ 180 w 182"/>
                <a:gd name="T5" fmla="*/ 76 h 86"/>
                <a:gd name="T6" fmla="*/ 176 w 182"/>
                <a:gd name="T7" fmla="*/ 64 h 86"/>
                <a:gd name="T8" fmla="*/ 174 w 182"/>
                <a:gd name="T9" fmla="*/ 62 h 86"/>
                <a:gd name="T10" fmla="*/ 162 w 182"/>
                <a:gd name="T11" fmla="*/ 58 h 86"/>
                <a:gd name="T12" fmla="*/ 158 w 182"/>
                <a:gd name="T13" fmla="*/ 56 h 86"/>
                <a:gd name="T14" fmla="*/ 158 w 182"/>
                <a:gd name="T15" fmla="*/ 48 h 86"/>
                <a:gd name="T16" fmla="*/ 158 w 182"/>
                <a:gd name="T17" fmla="*/ 38 h 86"/>
                <a:gd name="T18" fmla="*/ 154 w 182"/>
                <a:gd name="T19" fmla="*/ 30 h 86"/>
                <a:gd name="T20" fmla="*/ 148 w 182"/>
                <a:gd name="T21" fmla="*/ 28 h 86"/>
                <a:gd name="T22" fmla="*/ 144 w 182"/>
                <a:gd name="T23" fmla="*/ 26 h 86"/>
                <a:gd name="T24" fmla="*/ 136 w 182"/>
                <a:gd name="T25" fmla="*/ 22 h 86"/>
                <a:gd name="T26" fmla="*/ 126 w 182"/>
                <a:gd name="T27" fmla="*/ 20 h 86"/>
                <a:gd name="T28" fmla="*/ 122 w 182"/>
                <a:gd name="T29" fmla="*/ 20 h 86"/>
                <a:gd name="T30" fmla="*/ 120 w 182"/>
                <a:gd name="T31" fmla="*/ 24 h 86"/>
                <a:gd name="T32" fmla="*/ 118 w 182"/>
                <a:gd name="T33" fmla="*/ 30 h 86"/>
                <a:gd name="T34" fmla="*/ 112 w 182"/>
                <a:gd name="T35" fmla="*/ 38 h 86"/>
                <a:gd name="T36" fmla="*/ 110 w 182"/>
                <a:gd name="T37" fmla="*/ 42 h 86"/>
                <a:gd name="T38" fmla="*/ 110 w 182"/>
                <a:gd name="T39" fmla="*/ 44 h 86"/>
                <a:gd name="T40" fmla="*/ 110 w 182"/>
                <a:gd name="T41" fmla="*/ 56 h 86"/>
                <a:gd name="T42" fmla="*/ 88 w 182"/>
                <a:gd name="T43" fmla="*/ 52 h 86"/>
                <a:gd name="T44" fmla="*/ 80 w 182"/>
                <a:gd name="T45" fmla="*/ 50 h 86"/>
                <a:gd name="T46" fmla="*/ 80 w 182"/>
                <a:gd name="T47" fmla="*/ 46 h 86"/>
                <a:gd name="T48" fmla="*/ 80 w 182"/>
                <a:gd name="T49" fmla="*/ 42 h 86"/>
                <a:gd name="T50" fmla="*/ 76 w 182"/>
                <a:gd name="T51" fmla="*/ 30 h 86"/>
                <a:gd name="T52" fmla="*/ 66 w 182"/>
                <a:gd name="T53" fmla="*/ 22 h 86"/>
                <a:gd name="T54" fmla="*/ 58 w 182"/>
                <a:gd name="T55" fmla="*/ 22 h 86"/>
                <a:gd name="T56" fmla="*/ 50 w 182"/>
                <a:gd name="T57" fmla="*/ 20 h 86"/>
                <a:gd name="T58" fmla="*/ 48 w 182"/>
                <a:gd name="T59" fmla="*/ 16 h 86"/>
                <a:gd name="T60" fmla="*/ 48 w 182"/>
                <a:gd name="T61" fmla="*/ 4 h 86"/>
                <a:gd name="T62" fmla="*/ 46 w 182"/>
                <a:gd name="T63" fmla="*/ 0 h 86"/>
                <a:gd name="T64" fmla="*/ 42 w 182"/>
                <a:gd name="T65" fmla="*/ 0 h 86"/>
                <a:gd name="T66" fmla="*/ 38 w 182"/>
                <a:gd name="T67" fmla="*/ 0 h 86"/>
                <a:gd name="T68" fmla="*/ 4 w 182"/>
                <a:gd name="T69" fmla="*/ 0 h 86"/>
                <a:gd name="T70" fmla="*/ 0 w 182"/>
                <a:gd name="T7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86">
                  <a:moveTo>
                    <a:pt x="182" y="86"/>
                  </a:moveTo>
                  <a:lnTo>
                    <a:pt x="182" y="86"/>
                  </a:lnTo>
                  <a:lnTo>
                    <a:pt x="180" y="84"/>
                  </a:lnTo>
                  <a:lnTo>
                    <a:pt x="178" y="82"/>
                  </a:lnTo>
                  <a:lnTo>
                    <a:pt x="180" y="76"/>
                  </a:lnTo>
                  <a:lnTo>
                    <a:pt x="180" y="76"/>
                  </a:lnTo>
                  <a:lnTo>
                    <a:pt x="178" y="68"/>
                  </a:lnTo>
                  <a:lnTo>
                    <a:pt x="176" y="64"/>
                  </a:lnTo>
                  <a:lnTo>
                    <a:pt x="174" y="62"/>
                  </a:lnTo>
                  <a:lnTo>
                    <a:pt x="174" y="62"/>
                  </a:lnTo>
                  <a:lnTo>
                    <a:pt x="166" y="60"/>
                  </a:lnTo>
                  <a:lnTo>
                    <a:pt x="162" y="58"/>
                  </a:lnTo>
                  <a:lnTo>
                    <a:pt x="158" y="56"/>
                  </a:lnTo>
                  <a:lnTo>
                    <a:pt x="158" y="56"/>
                  </a:lnTo>
                  <a:lnTo>
                    <a:pt x="158" y="52"/>
                  </a:lnTo>
                  <a:lnTo>
                    <a:pt x="158" y="48"/>
                  </a:lnTo>
                  <a:lnTo>
                    <a:pt x="158" y="48"/>
                  </a:lnTo>
                  <a:lnTo>
                    <a:pt x="158" y="38"/>
                  </a:lnTo>
                  <a:lnTo>
                    <a:pt x="156" y="34"/>
                  </a:lnTo>
                  <a:lnTo>
                    <a:pt x="154" y="30"/>
                  </a:lnTo>
                  <a:lnTo>
                    <a:pt x="154" y="30"/>
                  </a:lnTo>
                  <a:lnTo>
                    <a:pt x="148" y="28"/>
                  </a:lnTo>
                  <a:lnTo>
                    <a:pt x="144" y="26"/>
                  </a:lnTo>
                  <a:lnTo>
                    <a:pt x="144" y="26"/>
                  </a:lnTo>
                  <a:lnTo>
                    <a:pt x="136" y="22"/>
                  </a:lnTo>
                  <a:lnTo>
                    <a:pt x="136" y="22"/>
                  </a:lnTo>
                  <a:lnTo>
                    <a:pt x="130" y="20"/>
                  </a:lnTo>
                  <a:lnTo>
                    <a:pt x="126" y="20"/>
                  </a:lnTo>
                  <a:lnTo>
                    <a:pt x="126" y="20"/>
                  </a:lnTo>
                  <a:lnTo>
                    <a:pt x="122" y="20"/>
                  </a:lnTo>
                  <a:lnTo>
                    <a:pt x="122" y="20"/>
                  </a:lnTo>
                  <a:lnTo>
                    <a:pt x="120" y="24"/>
                  </a:lnTo>
                  <a:lnTo>
                    <a:pt x="120" y="24"/>
                  </a:lnTo>
                  <a:lnTo>
                    <a:pt x="118" y="30"/>
                  </a:lnTo>
                  <a:lnTo>
                    <a:pt x="112" y="38"/>
                  </a:lnTo>
                  <a:lnTo>
                    <a:pt x="112" y="38"/>
                  </a:lnTo>
                  <a:lnTo>
                    <a:pt x="110" y="42"/>
                  </a:lnTo>
                  <a:lnTo>
                    <a:pt x="110" y="42"/>
                  </a:lnTo>
                  <a:lnTo>
                    <a:pt x="110" y="44"/>
                  </a:lnTo>
                  <a:lnTo>
                    <a:pt x="110" y="44"/>
                  </a:lnTo>
                  <a:lnTo>
                    <a:pt x="110" y="56"/>
                  </a:lnTo>
                  <a:lnTo>
                    <a:pt x="110" y="56"/>
                  </a:lnTo>
                  <a:lnTo>
                    <a:pt x="88" y="52"/>
                  </a:lnTo>
                  <a:lnTo>
                    <a:pt x="88" y="52"/>
                  </a:lnTo>
                  <a:lnTo>
                    <a:pt x="84" y="52"/>
                  </a:lnTo>
                  <a:lnTo>
                    <a:pt x="80" y="50"/>
                  </a:lnTo>
                  <a:lnTo>
                    <a:pt x="80" y="50"/>
                  </a:lnTo>
                  <a:lnTo>
                    <a:pt x="80" y="46"/>
                  </a:lnTo>
                  <a:lnTo>
                    <a:pt x="80" y="42"/>
                  </a:lnTo>
                  <a:lnTo>
                    <a:pt x="80" y="42"/>
                  </a:lnTo>
                  <a:lnTo>
                    <a:pt x="78" y="36"/>
                  </a:lnTo>
                  <a:lnTo>
                    <a:pt x="76" y="30"/>
                  </a:lnTo>
                  <a:lnTo>
                    <a:pt x="72" y="24"/>
                  </a:lnTo>
                  <a:lnTo>
                    <a:pt x="66" y="22"/>
                  </a:lnTo>
                  <a:lnTo>
                    <a:pt x="66" y="22"/>
                  </a:lnTo>
                  <a:lnTo>
                    <a:pt x="58" y="22"/>
                  </a:lnTo>
                  <a:lnTo>
                    <a:pt x="50" y="20"/>
                  </a:lnTo>
                  <a:lnTo>
                    <a:pt x="50" y="20"/>
                  </a:lnTo>
                  <a:lnTo>
                    <a:pt x="48" y="18"/>
                  </a:lnTo>
                  <a:lnTo>
                    <a:pt x="48" y="16"/>
                  </a:lnTo>
                  <a:lnTo>
                    <a:pt x="48" y="10"/>
                  </a:lnTo>
                  <a:lnTo>
                    <a:pt x="48" y="4"/>
                  </a:lnTo>
                  <a:lnTo>
                    <a:pt x="48" y="2"/>
                  </a:lnTo>
                  <a:lnTo>
                    <a:pt x="46" y="0"/>
                  </a:lnTo>
                  <a:lnTo>
                    <a:pt x="46" y="0"/>
                  </a:lnTo>
                  <a:lnTo>
                    <a:pt x="42" y="0"/>
                  </a:lnTo>
                  <a:lnTo>
                    <a:pt x="38" y="0"/>
                  </a:lnTo>
                  <a:lnTo>
                    <a:pt x="38" y="0"/>
                  </a:lnTo>
                  <a:lnTo>
                    <a:pt x="4" y="0"/>
                  </a:lnTo>
                  <a:lnTo>
                    <a:pt x="4" y="0"/>
                  </a:lnTo>
                  <a:lnTo>
                    <a:pt x="0" y="16"/>
                  </a:lnTo>
                  <a:lnTo>
                    <a:pt x="0" y="32"/>
                  </a:lnTo>
                  <a:lnTo>
                    <a:pt x="0" y="46"/>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32" name="Freeform 37">
              <a:extLst>
                <a:ext uri="{FF2B5EF4-FFF2-40B4-BE49-F238E27FC236}">
                  <a16:creationId xmlns:a16="http://schemas.microsoft.com/office/drawing/2014/main" id="{C7EAA7EC-B429-473E-85CA-8F8B785F8B2A}"/>
                </a:ext>
              </a:extLst>
            </p:cNvPr>
            <p:cNvSpPr>
              <a:spLocks/>
            </p:cNvSpPr>
            <p:nvPr/>
          </p:nvSpPr>
          <p:spPr bwMode="auto">
            <a:xfrm>
              <a:off x="5958157" y="2318687"/>
              <a:ext cx="394793" cy="218572"/>
            </a:xfrm>
            <a:custGeom>
              <a:avLst/>
              <a:gdLst>
                <a:gd name="T0" fmla="*/ 88 w 200"/>
                <a:gd name="T1" fmla="*/ 74 h 108"/>
                <a:gd name="T2" fmla="*/ 80 w 200"/>
                <a:gd name="T3" fmla="*/ 68 h 108"/>
                <a:gd name="T4" fmla="*/ 80 w 200"/>
                <a:gd name="T5" fmla="*/ 56 h 108"/>
                <a:gd name="T6" fmla="*/ 84 w 200"/>
                <a:gd name="T7" fmla="*/ 38 h 108"/>
                <a:gd name="T8" fmla="*/ 84 w 200"/>
                <a:gd name="T9" fmla="*/ 30 h 108"/>
                <a:gd name="T10" fmla="*/ 80 w 200"/>
                <a:gd name="T11" fmla="*/ 6 h 108"/>
                <a:gd name="T12" fmla="*/ 82 w 200"/>
                <a:gd name="T13" fmla="*/ 0 h 108"/>
                <a:gd name="T14" fmla="*/ 84 w 200"/>
                <a:gd name="T15" fmla="*/ 0 h 108"/>
                <a:gd name="T16" fmla="*/ 100 w 200"/>
                <a:gd name="T17" fmla="*/ 2 h 108"/>
                <a:gd name="T18" fmla="*/ 122 w 200"/>
                <a:gd name="T19" fmla="*/ 14 h 108"/>
                <a:gd name="T20" fmla="*/ 132 w 200"/>
                <a:gd name="T21" fmla="*/ 16 h 108"/>
                <a:gd name="T22" fmla="*/ 164 w 200"/>
                <a:gd name="T23" fmla="*/ 14 h 108"/>
                <a:gd name="T24" fmla="*/ 174 w 200"/>
                <a:gd name="T25" fmla="*/ 12 h 108"/>
                <a:gd name="T26" fmla="*/ 184 w 200"/>
                <a:gd name="T27" fmla="*/ 16 h 108"/>
                <a:gd name="T28" fmla="*/ 196 w 200"/>
                <a:gd name="T29" fmla="*/ 26 h 108"/>
                <a:gd name="T30" fmla="*/ 200 w 200"/>
                <a:gd name="T31" fmla="*/ 40 h 108"/>
                <a:gd name="T32" fmla="*/ 200 w 200"/>
                <a:gd name="T33" fmla="*/ 50 h 108"/>
                <a:gd name="T34" fmla="*/ 194 w 200"/>
                <a:gd name="T35" fmla="*/ 56 h 108"/>
                <a:gd name="T36" fmla="*/ 190 w 200"/>
                <a:gd name="T37" fmla="*/ 60 h 108"/>
                <a:gd name="T38" fmla="*/ 184 w 200"/>
                <a:gd name="T39" fmla="*/ 68 h 108"/>
                <a:gd name="T40" fmla="*/ 182 w 200"/>
                <a:gd name="T41" fmla="*/ 76 h 108"/>
                <a:gd name="T42" fmla="*/ 174 w 200"/>
                <a:gd name="T43" fmla="*/ 74 h 108"/>
                <a:gd name="T44" fmla="*/ 164 w 200"/>
                <a:gd name="T45" fmla="*/ 72 h 108"/>
                <a:gd name="T46" fmla="*/ 160 w 200"/>
                <a:gd name="T47" fmla="*/ 72 h 108"/>
                <a:gd name="T48" fmla="*/ 162 w 200"/>
                <a:gd name="T49" fmla="*/ 78 h 108"/>
                <a:gd name="T50" fmla="*/ 162 w 200"/>
                <a:gd name="T51" fmla="*/ 80 h 108"/>
                <a:gd name="T52" fmla="*/ 152 w 200"/>
                <a:gd name="T53" fmla="*/ 86 h 108"/>
                <a:gd name="T54" fmla="*/ 136 w 200"/>
                <a:gd name="T55" fmla="*/ 90 h 108"/>
                <a:gd name="T56" fmla="*/ 130 w 200"/>
                <a:gd name="T57" fmla="*/ 94 h 108"/>
                <a:gd name="T58" fmla="*/ 126 w 200"/>
                <a:gd name="T59" fmla="*/ 108 h 108"/>
                <a:gd name="T60" fmla="*/ 124 w 200"/>
                <a:gd name="T61" fmla="*/ 102 h 108"/>
                <a:gd name="T62" fmla="*/ 116 w 200"/>
                <a:gd name="T63" fmla="*/ 86 h 108"/>
                <a:gd name="T64" fmla="*/ 108 w 200"/>
                <a:gd name="T65" fmla="*/ 78 h 108"/>
                <a:gd name="T66" fmla="*/ 94 w 200"/>
                <a:gd name="T67" fmla="*/ 74 h 108"/>
                <a:gd name="T68" fmla="*/ 80 w 200"/>
                <a:gd name="T69" fmla="*/ 80 h 108"/>
                <a:gd name="T70" fmla="*/ 58 w 200"/>
                <a:gd name="T71" fmla="*/ 84 h 108"/>
                <a:gd name="T72" fmla="*/ 18 w 200"/>
                <a:gd name="T73" fmla="*/ 80 h 108"/>
                <a:gd name="T74" fmla="*/ 0 w 200"/>
                <a:gd name="T75" fmla="*/ 7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08">
                  <a:moveTo>
                    <a:pt x="88" y="74"/>
                  </a:moveTo>
                  <a:lnTo>
                    <a:pt x="88" y="74"/>
                  </a:lnTo>
                  <a:lnTo>
                    <a:pt x="84" y="72"/>
                  </a:lnTo>
                  <a:lnTo>
                    <a:pt x="80" y="68"/>
                  </a:lnTo>
                  <a:lnTo>
                    <a:pt x="80" y="62"/>
                  </a:lnTo>
                  <a:lnTo>
                    <a:pt x="80" y="56"/>
                  </a:lnTo>
                  <a:lnTo>
                    <a:pt x="82" y="46"/>
                  </a:lnTo>
                  <a:lnTo>
                    <a:pt x="84" y="38"/>
                  </a:lnTo>
                  <a:lnTo>
                    <a:pt x="84" y="38"/>
                  </a:lnTo>
                  <a:lnTo>
                    <a:pt x="84" y="30"/>
                  </a:lnTo>
                  <a:lnTo>
                    <a:pt x="82" y="18"/>
                  </a:lnTo>
                  <a:lnTo>
                    <a:pt x="80" y="6"/>
                  </a:lnTo>
                  <a:lnTo>
                    <a:pt x="80" y="2"/>
                  </a:lnTo>
                  <a:lnTo>
                    <a:pt x="82" y="0"/>
                  </a:lnTo>
                  <a:lnTo>
                    <a:pt x="82" y="0"/>
                  </a:lnTo>
                  <a:lnTo>
                    <a:pt x="84" y="0"/>
                  </a:lnTo>
                  <a:lnTo>
                    <a:pt x="90" y="0"/>
                  </a:lnTo>
                  <a:lnTo>
                    <a:pt x="100" y="2"/>
                  </a:lnTo>
                  <a:lnTo>
                    <a:pt x="122" y="14"/>
                  </a:lnTo>
                  <a:lnTo>
                    <a:pt x="122" y="14"/>
                  </a:lnTo>
                  <a:lnTo>
                    <a:pt x="126" y="14"/>
                  </a:lnTo>
                  <a:lnTo>
                    <a:pt x="132" y="16"/>
                  </a:lnTo>
                  <a:lnTo>
                    <a:pt x="148" y="16"/>
                  </a:lnTo>
                  <a:lnTo>
                    <a:pt x="164" y="14"/>
                  </a:lnTo>
                  <a:lnTo>
                    <a:pt x="174" y="12"/>
                  </a:lnTo>
                  <a:lnTo>
                    <a:pt x="174" y="12"/>
                  </a:lnTo>
                  <a:lnTo>
                    <a:pt x="178" y="12"/>
                  </a:lnTo>
                  <a:lnTo>
                    <a:pt x="184" y="16"/>
                  </a:lnTo>
                  <a:lnTo>
                    <a:pt x="196" y="26"/>
                  </a:lnTo>
                  <a:lnTo>
                    <a:pt x="196" y="26"/>
                  </a:lnTo>
                  <a:lnTo>
                    <a:pt x="200" y="32"/>
                  </a:lnTo>
                  <a:lnTo>
                    <a:pt x="200" y="40"/>
                  </a:lnTo>
                  <a:lnTo>
                    <a:pt x="200" y="46"/>
                  </a:lnTo>
                  <a:lnTo>
                    <a:pt x="200" y="50"/>
                  </a:lnTo>
                  <a:lnTo>
                    <a:pt x="200" y="50"/>
                  </a:lnTo>
                  <a:lnTo>
                    <a:pt x="194" y="56"/>
                  </a:lnTo>
                  <a:lnTo>
                    <a:pt x="190" y="60"/>
                  </a:lnTo>
                  <a:lnTo>
                    <a:pt x="190" y="60"/>
                  </a:lnTo>
                  <a:lnTo>
                    <a:pt x="186" y="62"/>
                  </a:lnTo>
                  <a:lnTo>
                    <a:pt x="184" y="68"/>
                  </a:lnTo>
                  <a:lnTo>
                    <a:pt x="182" y="74"/>
                  </a:lnTo>
                  <a:lnTo>
                    <a:pt x="182" y="76"/>
                  </a:lnTo>
                  <a:lnTo>
                    <a:pt x="182" y="76"/>
                  </a:lnTo>
                  <a:lnTo>
                    <a:pt x="174" y="74"/>
                  </a:lnTo>
                  <a:lnTo>
                    <a:pt x="168" y="72"/>
                  </a:lnTo>
                  <a:lnTo>
                    <a:pt x="164" y="72"/>
                  </a:lnTo>
                  <a:lnTo>
                    <a:pt x="164" y="72"/>
                  </a:lnTo>
                  <a:lnTo>
                    <a:pt x="160" y="72"/>
                  </a:lnTo>
                  <a:lnTo>
                    <a:pt x="160" y="74"/>
                  </a:lnTo>
                  <a:lnTo>
                    <a:pt x="162" y="78"/>
                  </a:lnTo>
                  <a:lnTo>
                    <a:pt x="162" y="80"/>
                  </a:lnTo>
                  <a:lnTo>
                    <a:pt x="162" y="80"/>
                  </a:lnTo>
                  <a:lnTo>
                    <a:pt x="158" y="84"/>
                  </a:lnTo>
                  <a:lnTo>
                    <a:pt x="152" y="86"/>
                  </a:lnTo>
                  <a:lnTo>
                    <a:pt x="136" y="90"/>
                  </a:lnTo>
                  <a:lnTo>
                    <a:pt x="136" y="90"/>
                  </a:lnTo>
                  <a:lnTo>
                    <a:pt x="132" y="92"/>
                  </a:lnTo>
                  <a:lnTo>
                    <a:pt x="130" y="94"/>
                  </a:lnTo>
                  <a:lnTo>
                    <a:pt x="126" y="100"/>
                  </a:lnTo>
                  <a:lnTo>
                    <a:pt x="126" y="108"/>
                  </a:lnTo>
                  <a:lnTo>
                    <a:pt x="126" y="108"/>
                  </a:lnTo>
                  <a:lnTo>
                    <a:pt x="124" y="102"/>
                  </a:lnTo>
                  <a:lnTo>
                    <a:pt x="120" y="94"/>
                  </a:lnTo>
                  <a:lnTo>
                    <a:pt x="116" y="86"/>
                  </a:lnTo>
                  <a:lnTo>
                    <a:pt x="116" y="86"/>
                  </a:lnTo>
                  <a:lnTo>
                    <a:pt x="108" y="78"/>
                  </a:lnTo>
                  <a:lnTo>
                    <a:pt x="102" y="74"/>
                  </a:lnTo>
                  <a:lnTo>
                    <a:pt x="94" y="74"/>
                  </a:lnTo>
                  <a:lnTo>
                    <a:pt x="80" y="80"/>
                  </a:lnTo>
                  <a:lnTo>
                    <a:pt x="80" y="80"/>
                  </a:lnTo>
                  <a:lnTo>
                    <a:pt x="70" y="82"/>
                  </a:lnTo>
                  <a:lnTo>
                    <a:pt x="58" y="84"/>
                  </a:lnTo>
                  <a:lnTo>
                    <a:pt x="36" y="82"/>
                  </a:lnTo>
                  <a:lnTo>
                    <a:pt x="18" y="80"/>
                  </a:lnTo>
                  <a:lnTo>
                    <a:pt x="12" y="78"/>
                  </a:lnTo>
                  <a:lnTo>
                    <a:pt x="0" y="76"/>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33" name="Freeform 38">
              <a:extLst>
                <a:ext uri="{FF2B5EF4-FFF2-40B4-BE49-F238E27FC236}">
                  <a16:creationId xmlns:a16="http://schemas.microsoft.com/office/drawing/2014/main" id="{3FEC302E-D076-48D5-8D33-EA1CBE480FEA}"/>
                </a:ext>
              </a:extLst>
            </p:cNvPr>
            <p:cNvSpPr>
              <a:spLocks/>
            </p:cNvSpPr>
            <p:nvPr/>
          </p:nvSpPr>
          <p:spPr bwMode="auto">
            <a:xfrm>
              <a:off x="5993689" y="2290354"/>
              <a:ext cx="130282" cy="105239"/>
            </a:xfrm>
            <a:custGeom>
              <a:avLst/>
              <a:gdLst>
                <a:gd name="T0" fmla="*/ 0 w 66"/>
                <a:gd name="T1" fmla="*/ 0 h 52"/>
                <a:gd name="T2" fmla="*/ 0 w 66"/>
                <a:gd name="T3" fmla="*/ 0 h 52"/>
                <a:gd name="T4" fmla="*/ 2 w 66"/>
                <a:gd name="T5" fmla="*/ 6 h 52"/>
                <a:gd name="T6" fmla="*/ 4 w 66"/>
                <a:gd name="T7" fmla="*/ 12 h 52"/>
                <a:gd name="T8" fmla="*/ 4 w 66"/>
                <a:gd name="T9" fmla="*/ 12 h 52"/>
                <a:gd name="T10" fmla="*/ 4 w 66"/>
                <a:gd name="T11" fmla="*/ 22 h 52"/>
                <a:gd name="T12" fmla="*/ 4 w 66"/>
                <a:gd name="T13" fmla="*/ 26 h 52"/>
                <a:gd name="T14" fmla="*/ 4 w 66"/>
                <a:gd name="T15" fmla="*/ 30 h 52"/>
                <a:gd name="T16" fmla="*/ 4 w 66"/>
                <a:gd name="T17" fmla="*/ 30 h 52"/>
                <a:gd name="T18" fmla="*/ 8 w 66"/>
                <a:gd name="T19" fmla="*/ 32 h 52"/>
                <a:gd name="T20" fmla="*/ 10 w 66"/>
                <a:gd name="T21" fmla="*/ 32 h 52"/>
                <a:gd name="T22" fmla="*/ 16 w 66"/>
                <a:gd name="T23" fmla="*/ 30 h 52"/>
                <a:gd name="T24" fmla="*/ 16 w 66"/>
                <a:gd name="T25" fmla="*/ 30 h 52"/>
                <a:gd name="T26" fmla="*/ 20 w 66"/>
                <a:gd name="T27" fmla="*/ 30 h 52"/>
                <a:gd name="T28" fmla="*/ 30 w 66"/>
                <a:gd name="T29" fmla="*/ 32 h 52"/>
                <a:gd name="T30" fmla="*/ 30 w 66"/>
                <a:gd name="T31" fmla="*/ 32 h 52"/>
                <a:gd name="T32" fmla="*/ 44 w 66"/>
                <a:gd name="T33" fmla="*/ 38 h 52"/>
                <a:gd name="T34" fmla="*/ 66 w 66"/>
                <a:gd name="T3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52">
                  <a:moveTo>
                    <a:pt x="0" y="0"/>
                  </a:moveTo>
                  <a:lnTo>
                    <a:pt x="0" y="0"/>
                  </a:lnTo>
                  <a:lnTo>
                    <a:pt x="2" y="6"/>
                  </a:lnTo>
                  <a:lnTo>
                    <a:pt x="4" y="12"/>
                  </a:lnTo>
                  <a:lnTo>
                    <a:pt x="4" y="12"/>
                  </a:lnTo>
                  <a:lnTo>
                    <a:pt x="4" y="22"/>
                  </a:lnTo>
                  <a:lnTo>
                    <a:pt x="4" y="26"/>
                  </a:lnTo>
                  <a:lnTo>
                    <a:pt x="4" y="30"/>
                  </a:lnTo>
                  <a:lnTo>
                    <a:pt x="4" y="30"/>
                  </a:lnTo>
                  <a:lnTo>
                    <a:pt x="8" y="32"/>
                  </a:lnTo>
                  <a:lnTo>
                    <a:pt x="10" y="32"/>
                  </a:lnTo>
                  <a:lnTo>
                    <a:pt x="16" y="30"/>
                  </a:lnTo>
                  <a:lnTo>
                    <a:pt x="16" y="30"/>
                  </a:lnTo>
                  <a:lnTo>
                    <a:pt x="20" y="30"/>
                  </a:lnTo>
                  <a:lnTo>
                    <a:pt x="30" y="32"/>
                  </a:lnTo>
                  <a:lnTo>
                    <a:pt x="30" y="32"/>
                  </a:lnTo>
                  <a:lnTo>
                    <a:pt x="44" y="38"/>
                  </a:lnTo>
                  <a:lnTo>
                    <a:pt x="66" y="52"/>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34" name="Freeform 39">
              <a:extLst>
                <a:ext uri="{FF2B5EF4-FFF2-40B4-BE49-F238E27FC236}">
                  <a16:creationId xmlns:a16="http://schemas.microsoft.com/office/drawing/2014/main" id="{FED18529-DBA3-4F55-B1C0-19602086E3DF}"/>
                </a:ext>
              </a:extLst>
            </p:cNvPr>
            <p:cNvSpPr>
              <a:spLocks/>
            </p:cNvSpPr>
            <p:nvPr/>
          </p:nvSpPr>
          <p:spPr bwMode="auto">
            <a:xfrm>
              <a:off x="5997637" y="1950352"/>
              <a:ext cx="288199" cy="344049"/>
            </a:xfrm>
            <a:custGeom>
              <a:avLst/>
              <a:gdLst>
                <a:gd name="T0" fmla="*/ 0 w 146"/>
                <a:gd name="T1" fmla="*/ 170 h 170"/>
                <a:gd name="T2" fmla="*/ 0 w 146"/>
                <a:gd name="T3" fmla="*/ 170 h 170"/>
                <a:gd name="T4" fmla="*/ 10 w 146"/>
                <a:gd name="T5" fmla="*/ 164 h 170"/>
                <a:gd name="T6" fmla="*/ 10 w 146"/>
                <a:gd name="T7" fmla="*/ 164 h 170"/>
                <a:gd name="T8" fmla="*/ 14 w 146"/>
                <a:gd name="T9" fmla="*/ 160 h 170"/>
                <a:gd name="T10" fmla="*/ 18 w 146"/>
                <a:gd name="T11" fmla="*/ 156 h 170"/>
                <a:gd name="T12" fmla="*/ 18 w 146"/>
                <a:gd name="T13" fmla="*/ 156 h 170"/>
                <a:gd name="T14" fmla="*/ 20 w 146"/>
                <a:gd name="T15" fmla="*/ 150 h 170"/>
                <a:gd name="T16" fmla="*/ 20 w 146"/>
                <a:gd name="T17" fmla="*/ 148 h 170"/>
                <a:gd name="T18" fmla="*/ 22 w 146"/>
                <a:gd name="T19" fmla="*/ 148 h 170"/>
                <a:gd name="T20" fmla="*/ 22 w 146"/>
                <a:gd name="T21" fmla="*/ 148 h 170"/>
                <a:gd name="T22" fmla="*/ 24 w 146"/>
                <a:gd name="T23" fmla="*/ 146 h 170"/>
                <a:gd name="T24" fmla="*/ 26 w 146"/>
                <a:gd name="T25" fmla="*/ 144 h 170"/>
                <a:gd name="T26" fmla="*/ 26 w 146"/>
                <a:gd name="T27" fmla="*/ 138 h 170"/>
                <a:gd name="T28" fmla="*/ 26 w 146"/>
                <a:gd name="T29" fmla="*/ 138 h 170"/>
                <a:gd name="T30" fmla="*/ 26 w 146"/>
                <a:gd name="T31" fmla="*/ 136 h 170"/>
                <a:gd name="T32" fmla="*/ 28 w 146"/>
                <a:gd name="T33" fmla="*/ 136 h 170"/>
                <a:gd name="T34" fmla="*/ 32 w 146"/>
                <a:gd name="T35" fmla="*/ 134 h 170"/>
                <a:gd name="T36" fmla="*/ 32 w 146"/>
                <a:gd name="T37" fmla="*/ 134 h 170"/>
                <a:gd name="T38" fmla="*/ 34 w 146"/>
                <a:gd name="T39" fmla="*/ 134 h 170"/>
                <a:gd name="T40" fmla="*/ 34 w 146"/>
                <a:gd name="T41" fmla="*/ 132 h 170"/>
                <a:gd name="T42" fmla="*/ 34 w 146"/>
                <a:gd name="T43" fmla="*/ 128 h 170"/>
                <a:gd name="T44" fmla="*/ 34 w 146"/>
                <a:gd name="T45" fmla="*/ 128 h 170"/>
                <a:gd name="T46" fmla="*/ 40 w 146"/>
                <a:gd name="T47" fmla="*/ 120 h 170"/>
                <a:gd name="T48" fmla="*/ 48 w 146"/>
                <a:gd name="T49" fmla="*/ 112 h 170"/>
                <a:gd name="T50" fmla="*/ 48 w 146"/>
                <a:gd name="T51" fmla="*/ 112 h 170"/>
                <a:gd name="T52" fmla="*/ 54 w 146"/>
                <a:gd name="T53" fmla="*/ 104 h 170"/>
                <a:gd name="T54" fmla="*/ 62 w 146"/>
                <a:gd name="T55" fmla="*/ 86 h 170"/>
                <a:gd name="T56" fmla="*/ 74 w 146"/>
                <a:gd name="T57" fmla="*/ 54 h 170"/>
                <a:gd name="T58" fmla="*/ 74 w 146"/>
                <a:gd name="T59" fmla="*/ 54 h 170"/>
                <a:gd name="T60" fmla="*/ 76 w 146"/>
                <a:gd name="T61" fmla="*/ 48 h 170"/>
                <a:gd name="T62" fmla="*/ 80 w 146"/>
                <a:gd name="T63" fmla="*/ 44 h 170"/>
                <a:gd name="T64" fmla="*/ 86 w 146"/>
                <a:gd name="T65" fmla="*/ 38 h 170"/>
                <a:gd name="T66" fmla="*/ 86 w 146"/>
                <a:gd name="T67" fmla="*/ 38 h 170"/>
                <a:gd name="T68" fmla="*/ 128 w 146"/>
                <a:gd name="T69" fmla="*/ 14 h 170"/>
                <a:gd name="T70" fmla="*/ 146 w 146"/>
                <a:gd name="T7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70">
                  <a:moveTo>
                    <a:pt x="0" y="170"/>
                  </a:moveTo>
                  <a:lnTo>
                    <a:pt x="0" y="170"/>
                  </a:lnTo>
                  <a:lnTo>
                    <a:pt x="10" y="164"/>
                  </a:lnTo>
                  <a:lnTo>
                    <a:pt x="10" y="164"/>
                  </a:lnTo>
                  <a:lnTo>
                    <a:pt x="14" y="160"/>
                  </a:lnTo>
                  <a:lnTo>
                    <a:pt x="18" y="156"/>
                  </a:lnTo>
                  <a:lnTo>
                    <a:pt x="18" y="156"/>
                  </a:lnTo>
                  <a:lnTo>
                    <a:pt x="20" y="150"/>
                  </a:lnTo>
                  <a:lnTo>
                    <a:pt x="20" y="148"/>
                  </a:lnTo>
                  <a:lnTo>
                    <a:pt x="22" y="148"/>
                  </a:lnTo>
                  <a:lnTo>
                    <a:pt x="22" y="148"/>
                  </a:lnTo>
                  <a:lnTo>
                    <a:pt x="24" y="146"/>
                  </a:lnTo>
                  <a:lnTo>
                    <a:pt x="26" y="144"/>
                  </a:lnTo>
                  <a:lnTo>
                    <a:pt x="26" y="138"/>
                  </a:lnTo>
                  <a:lnTo>
                    <a:pt x="26" y="138"/>
                  </a:lnTo>
                  <a:lnTo>
                    <a:pt x="26" y="136"/>
                  </a:lnTo>
                  <a:lnTo>
                    <a:pt x="28" y="136"/>
                  </a:lnTo>
                  <a:lnTo>
                    <a:pt x="32" y="134"/>
                  </a:lnTo>
                  <a:lnTo>
                    <a:pt x="32" y="134"/>
                  </a:lnTo>
                  <a:lnTo>
                    <a:pt x="34" y="134"/>
                  </a:lnTo>
                  <a:lnTo>
                    <a:pt x="34" y="132"/>
                  </a:lnTo>
                  <a:lnTo>
                    <a:pt x="34" y="128"/>
                  </a:lnTo>
                  <a:lnTo>
                    <a:pt x="34" y="128"/>
                  </a:lnTo>
                  <a:lnTo>
                    <a:pt x="40" y="120"/>
                  </a:lnTo>
                  <a:lnTo>
                    <a:pt x="48" y="112"/>
                  </a:lnTo>
                  <a:lnTo>
                    <a:pt x="48" y="112"/>
                  </a:lnTo>
                  <a:lnTo>
                    <a:pt x="54" y="104"/>
                  </a:lnTo>
                  <a:lnTo>
                    <a:pt x="62" y="86"/>
                  </a:lnTo>
                  <a:lnTo>
                    <a:pt x="74" y="54"/>
                  </a:lnTo>
                  <a:lnTo>
                    <a:pt x="74" y="54"/>
                  </a:lnTo>
                  <a:lnTo>
                    <a:pt x="76" y="48"/>
                  </a:lnTo>
                  <a:lnTo>
                    <a:pt x="80" y="44"/>
                  </a:lnTo>
                  <a:lnTo>
                    <a:pt x="86" y="38"/>
                  </a:lnTo>
                  <a:lnTo>
                    <a:pt x="86" y="38"/>
                  </a:lnTo>
                  <a:lnTo>
                    <a:pt x="128" y="14"/>
                  </a:lnTo>
                  <a:lnTo>
                    <a:pt x="146" y="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35" name="Freeform 40">
              <a:extLst>
                <a:ext uri="{FF2B5EF4-FFF2-40B4-BE49-F238E27FC236}">
                  <a16:creationId xmlns:a16="http://schemas.microsoft.com/office/drawing/2014/main" id="{1774224C-B56D-4F54-83D3-1CBA65281A74}"/>
                </a:ext>
              </a:extLst>
            </p:cNvPr>
            <p:cNvSpPr>
              <a:spLocks/>
            </p:cNvSpPr>
            <p:nvPr/>
          </p:nvSpPr>
          <p:spPr bwMode="auto">
            <a:xfrm>
              <a:off x="6100283" y="2561545"/>
              <a:ext cx="110542" cy="16191"/>
            </a:xfrm>
            <a:custGeom>
              <a:avLst/>
              <a:gdLst>
                <a:gd name="T0" fmla="*/ 0 w 56"/>
                <a:gd name="T1" fmla="*/ 8 h 8"/>
                <a:gd name="T2" fmla="*/ 0 w 56"/>
                <a:gd name="T3" fmla="*/ 8 h 8"/>
                <a:gd name="T4" fmla="*/ 4 w 56"/>
                <a:gd name="T5" fmla="*/ 4 h 8"/>
                <a:gd name="T6" fmla="*/ 10 w 56"/>
                <a:gd name="T7" fmla="*/ 0 h 8"/>
                <a:gd name="T8" fmla="*/ 16 w 56"/>
                <a:gd name="T9" fmla="*/ 0 h 8"/>
                <a:gd name="T10" fmla="*/ 16 w 56"/>
                <a:gd name="T11" fmla="*/ 0 h 8"/>
                <a:gd name="T12" fmla="*/ 22 w 56"/>
                <a:gd name="T13" fmla="*/ 0 h 8"/>
                <a:gd name="T14" fmla="*/ 26 w 56"/>
                <a:gd name="T15" fmla="*/ 2 h 8"/>
                <a:gd name="T16" fmla="*/ 26 w 56"/>
                <a:gd name="T17" fmla="*/ 2 h 8"/>
                <a:gd name="T18" fmla="*/ 42 w 56"/>
                <a:gd name="T19" fmla="*/ 2 h 8"/>
                <a:gd name="T20" fmla="*/ 56 w 5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0" y="8"/>
                  </a:moveTo>
                  <a:lnTo>
                    <a:pt x="0" y="8"/>
                  </a:lnTo>
                  <a:lnTo>
                    <a:pt x="4" y="4"/>
                  </a:lnTo>
                  <a:lnTo>
                    <a:pt x="10" y="0"/>
                  </a:lnTo>
                  <a:lnTo>
                    <a:pt x="16" y="0"/>
                  </a:lnTo>
                  <a:lnTo>
                    <a:pt x="16" y="0"/>
                  </a:lnTo>
                  <a:lnTo>
                    <a:pt x="22" y="0"/>
                  </a:lnTo>
                  <a:lnTo>
                    <a:pt x="26" y="2"/>
                  </a:lnTo>
                  <a:lnTo>
                    <a:pt x="26" y="2"/>
                  </a:lnTo>
                  <a:lnTo>
                    <a:pt x="42" y="2"/>
                  </a:lnTo>
                  <a:lnTo>
                    <a:pt x="56" y="4"/>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36" name="Freeform 41">
              <a:extLst>
                <a:ext uri="{FF2B5EF4-FFF2-40B4-BE49-F238E27FC236}">
                  <a16:creationId xmlns:a16="http://schemas.microsoft.com/office/drawing/2014/main" id="{480403DA-0C4E-4CDF-8433-46076F8A3253}"/>
                </a:ext>
              </a:extLst>
            </p:cNvPr>
            <p:cNvSpPr>
              <a:spLocks/>
            </p:cNvSpPr>
            <p:nvPr/>
          </p:nvSpPr>
          <p:spPr bwMode="auto">
            <a:xfrm>
              <a:off x="6033168" y="2411783"/>
              <a:ext cx="31583" cy="117381"/>
            </a:xfrm>
            <a:custGeom>
              <a:avLst/>
              <a:gdLst>
                <a:gd name="T0" fmla="*/ 8 w 16"/>
                <a:gd name="T1" fmla="*/ 58 h 58"/>
                <a:gd name="T2" fmla="*/ 8 w 16"/>
                <a:gd name="T3" fmla="*/ 58 h 58"/>
                <a:gd name="T4" fmla="*/ 6 w 16"/>
                <a:gd name="T5" fmla="*/ 50 h 58"/>
                <a:gd name="T6" fmla="*/ 6 w 16"/>
                <a:gd name="T7" fmla="*/ 50 h 58"/>
                <a:gd name="T8" fmla="*/ 4 w 16"/>
                <a:gd name="T9" fmla="*/ 44 h 58"/>
                <a:gd name="T10" fmla="*/ 0 w 16"/>
                <a:gd name="T11" fmla="*/ 38 h 58"/>
                <a:gd name="T12" fmla="*/ 0 w 16"/>
                <a:gd name="T13" fmla="*/ 38 h 58"/>
                <a:gd name="T14" fmla="*/ 0 w 16"/>
                <a:gd name="T15" fmla="*/ 34 h 58"/>
                <a:gd name="T16" fmla="*/ 0 w 16"/>
                <a:gd name="T17" fmla="*/ 30 h 58"/>
                <a:gd name="T18" fmla="*/ 2 w 16"/>
                <a:gd name="T19" fmla="*/ 24 h 58"/>
                <a:gd name="T20" fmla="*/ 2 w 16"/>
                <a:gd name="T21" fmla="*/ 24 h 58"/>
                <a:gd name="T22" fmla="*/ 2 w 16"/>
                <a:gd name="T23" fmla="*/ 22 h 58"/>
                <a:gd name="T24" fmla="*/ 2 w 16"/>
                <a:gd name="T25" fmla="*/ 16 h 58"/>
                <a:gd name="T26" fmla="*/ 2 w 16"/>
                <a:gd name="T27" fmla="*/ 8 h 58"/>
                <a:gd name="T28" fmla="*/ 2 w 16"/>
                <a:gd name="T29" fmla="*/ 8 h 58"/>
                <a:gd name="T30" fmla="*/ 4 w 16"/>
                <a:gd name="T31" fmla="*/ 4 h 58"/>
                <a:gd name="T32" fmla="*/ 8 w 16"/>
                <a:gd name="T33" fmla="*/ 2 h 58"/>
                <a:gd name="T34" fmla="*/ 16 w 16"/>
                <a:gd name="T35" fmla="*/ 0 h 58"/>
                <a:gd name="T36" fmla="*/ 16 w 16"/>
                <a:gd name="T37" fmla="*/ 0 h 58"/>
                <a:gd name="T38" fmla="*/ 14 w 16"/>
                <a:gd name="T39" fmla="*/ 20 h 58"/>
                <a:gd name="T40" fmla="*/ 12 w 16"/>
                <a:gd name="T41" fmla="*/ 38 h 58"/>
                <a:gd name="T42" fmla="*/ 8 w 16"/>
                <a:gd name="T43" fmla="*/ 58 h 58"/>
                <a:gd name="T44" fmla="*/ 8 w 16"/>
                <a:gd name="T4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58">
                  <a:moveTo>
                    <a:pt x="8" y="58"/>
                  </a:moveTo>
                  <a:lnTo>
                    <a:pt x="8" y="58"/>
                  </a:lnTo>
                  <a:lnTo>
                    <a:pt x="6" y="50"/>
                  </a:lnTo>
                  <a:lnTo>
                    <a:pt x="6" y="50"/>
                  </a:lnTo>
                  <a:lnTo>
                    <a:pt x="4" y="44"/>
                  </a:lnTo>
                  <a:lnTo>
                    <a:pt x="0" y="38"/>
                  </a:lnTo>
                  <a:lnTo>
                    <a:pt x="0" y="38"/>
                  </a:lnTo>
                  <a:lnTo>
                    <a:pt x="0" y="34"/>
                  </a:lnTo>
                  <a:lnTo>
                    <a:pt x="0" y="30"/>
                  </a:lnTo>
                  <a:lnTo>
                    <a:pt x="2" y="24"/>
                  </a:lnTo>
                  <a:lnTo>
                    <a:pt x="2" y="24"/>
                  </a:lnTo>
                  <a:lnTo>
                    <a:pt x="2" y="22"/>
                  </a:lnTo>
                  <a:lnTo>
                    <a:pt x="2" y="16"/>
                  </a:lnTo>
                  <a:lnTo>
                    <a:pt x="2" y="8"/>
                  </a:lnTo>
                  <a:lnTo>
                    <a:pt x="2" y="8"/>
                  </a:lnTo>
                  <a:lnTo>
                    <a:pt x="4" y="4"/>
                  </a:lnTo>
                  <a:lnTo>
                    <a:pt x="8" y="2"/>
                  </a:lnTo>
                  <a:lnTo>
                    <a:pt x="16" y="0"/>
                  </a:lnTo>
                  <a:lnTo>
                    <a:pt x="16" y="0"/>
                  </a:lnTo>
                  <a:lnTo>
                    <a:pt x="14" y="20"/>
                  </a:lnTo>
                  <a:lnTo>
                    <a:pt x="12" y="38"/>
                  </a:lnTo>
                  <a:lnTo>
                    <a:pt x="8" y="58"/>
                  </a:lnTo>
                  <a:lnTo>
                    <a:pt x="8" y="58"/>
                  </a:lnTo>
                  <a:close/>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37" name="Freeform 42">
              <a:extLst>
                <a:ext uri="{FF2B5EF4-FFF2-40B4-BE49-F238E27FC236}">
                  <a16:creationId xmlns:a16="http://schemas.microsoft.com/office/drawing/2014/main" id="{22D4F071-0B27-43BC-90F9-347585D041ED}"/>
                </a:ext>
              </a:extLst>
            </p:cNvPr>
            <p:cNvSpPr>
              <a:spLocks/>
            </p:cNvSpPr>
            <p:nvPr/>
          </p:nvSpPr>
          <p:spPr bwMode="auto">
            <a:xfrm>
              <a:off x="8172949" y="3690836"/>
              <a:ext cx="303991" cy="445240"/>
            </a:xfrm>
            <a:custGeom>
              <a:avLst/>
              <a:gdLst>
                <a:gd name="T0" fmla="*/ 14 w 154"/>
                <a:gd name="T1" fmla="*/ 0 h 220"/>
                <a:gd name="T2" fmla="*/ 8 w 154"/>
                <a:gd name="T3" fmla="*/ 4 h 220"/>
                <a:gd name="T4" fmla="*/ 2 w 154"/>
                <a:gd name="T5" fmla="*/ 22 h 220"/>
                <a:gd name="T6" fmla="*/ 2 w 154"/>
                <a:gd name="T7" fmla="*/ 60 h 220"/>
                <a:gd name="T8" fmla="*/ 6 w 154"/>
                <a:gd name="T9" fmla="*/ 88 h 220"/>
                <a:gd name="T10" fmla="*/ 18 w 154"/>
                <a:gd name="T11" fmla="*/ 118 h 220"/>
                <a:gd name="T12" fmla="*/ 50 w 154"/>
                <a:gd name="T13" fmla="*/ 178 h 220"/>
                <a:gd name="T14" fmla="*/ 74 w 154"/>
                <a:gd name="T15" fmla="*/ 204 h 220"/>
                <a:gd name="T16" fmla="*/ 84 w 154"/>
                <a:gd name="T17" fmla="*/ 208 h 220"/>
                <a:gd name="T18" fmla="*/ 90 w 154"/>
                <a:gd name="T19" fmla="*/ 206 h 220"/>
                <a:gd name="T20" fmla="*/ 104 w 154"/>
                <a:gd name="T21" fmla="*/ 200 h 220"/>
                <a:gd name="T22" fmla="*/ 112 w 154"/>
                <a:gd name="T23" fmla="*/ 192 h 220"/>
                <a:gd name="T24" fmla="*/ 114 w 154"/>
                <a:gd name="T25" fmla="*/ 194 h 220"/>
                <a:gd name="T26" fmla="*/ 112 w 154"/>
                <a:gd name="T27" fmla="*/ 200 h 220"/>
                <a:gd name="T28" fmla="*/ 112 w 154"/>
                <a:gd name="T29" fmla="*/ 210 h 220"/>
                <a:gd name="T30" fmla="*/ 114 w 154"/>
                <a:gd name="T31" fmla="*/ 212 h 220"/>
                <a:gd name="T32" fmla="*/ 126 w 154"/>
                <a:gd name="T33" fmla="*/ 218 h 220"/>
                <a:gd name="T34" fmla="*/ 138 w 154"/>
                <a:gd name="T35" fmla="*/ 218 h 220"/>
                <a:gd name="T36" fmla="*/ 150 w 154"/>
                <a:gd name="T37" fmla="*/ 212 h 220"/>
                <a:gd name="T38" fmla="*/ 154 w 154"/>
                <a:gd name="T39" fmla="*/ 204 h 220"/>
                <a:gd name="T40" fmla="*/ 152 w 154"/>
                <a:gd name="T41" fmla="*/ 192 h 220"/>
                <a:gd name="T42" fmla="*/ 140 w 154"/>
                <a:gd name="T43" fmla="*/ 152 h 220"/>
                <a:gd name="T44" fmla="*/ 136 w 154"/>
                <a:gd name="T45" fmla="*/ 140 h 220"/>
                <a:gd name="T46" fmla="*/ 126 w 154"/>
                <a:gd name="T47" fmla="*/ 112 h 220"/>
                <a:gd name="T48" fmla="*/ 120 w 154"/>
                <a:gd name="T49" fmla="*/ 92 h 220"/>
                <a:gd name="T50" fmla="*/ 110 w 154"/>
                <a:gd name="T51" fmla="*/ 110 h 220"/>
                <a:gd name="T52" fmla="*/ 108 w 154"/>
                <a:gd name="T53" fmla="*/ 114 h 220"/>
                <a:gd name="T54" fmla="*/ 92 w 154"/>
                <a:gd name="T55" fmla="*/ 118 h 220"/>
                <a:gd name="T56" fmla="*/ 90 w 154"/>
                <a:gd name="T57" fmla="*/ 118 h 220"/>
                <a:gd name="T58" fmla="*/ 88 w 154"/>
                <a:gd name="T59" fmla="*/ 112 h 220"/>
                <a:gd name="T60" fmla="*/ 88 w 154"/>
                <a:gd name="T61" fmla="*/ 106 h 220"/>
                <a:gd name="T62" fmla="*/ 110 w 154"/>
                <a:gd name="T63" fmla="*/ 92 h 220"/>
                <a:gd name="T64" fmla="*/ 116 w 154"/>
                <a:gd name="T65" fmla="*/ 74 h 220"/>
                <a:gd name="T66" fmla="*/ 116 w 154"/>
                <a:gd name="T67" fmla="*/ 64 h 220"/>
                <a:gd name="T68" fmla="*/ 118 w 154"/>
                <a:gd name="T69" fmla="*/ 52 h 220"/>
                <a:gd name="T70" fmla="*/ 122 w 154"/>
                <a:gd name="T71" fmla="*/ 4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220">
                  <a:moveTo>
                    <a:pt x="14" y="0"/>
                  </a:moveTo>
                  <a:lnTo>
                    <a:pt x="14" y="0"/>
                  </a:lnTo>
                  <a:lnTo>
                    <a:pt x="10" y="2"/>
                  </a:lnTo>
                  <a:lnTo>
                    <a:pt x="8" y="4"/>
                  </a:lnTo>
                  <a:lnTo>
                    <a:pt x="4" y="12"/>
                  </a:lnTo>
                  <a:lnTo>
                    <a:pt x="2" y="22"/>
                  </a:lnTo>
                  <a:lnTo>
                    <a:pt x="0" y="38"/>
                  </a:lnTo>
                  <a:lnTo>
                    <a:pt x="2" y="60"/>
                  </a:lnTo>
                  <a:lnTo>
                    <a:pt x="6" y="88"/>
                  </a:lnTo>
                  <a:lnTo>
                    <a:pt x="6" y="88"/>
                  </a:lnTo>
                  <a:lnTo>
                    <a:pt x="10" y="100"/>
                  </a:lnTo>
                  <a:lnTo>
                    <a:pt x="18" y="118"/>
                  </a:lnTo>
                  <a:lnTo>
                    <a:pt x="38" y="158"/>
                  </a:lnTo>
                  <a:lnTo>
                    <a:pt x="50" y="178"/>
                  </a:lnTo>
                  <a:lnTo>
                    <a:pt x="62" y="194"/>
                  </a:lnTo>
                  <a:lnTo>
                    <a:pt x="74" y="204"/>
                  </a:lnTo>
                  <a:lnTo>
                    <a:pt x="78" y="208"/>
                  </a:lnTo>
                  <a:lnTo>
                    <a:pt x="84" y="208"/>
                  </a:lnTo>
                  <a:lnTo>
                    <a:pt x="84" y="208"/>
                  </a:lnTo>
                  <a:lnTo>
                    <a:pt x="90" y="206"/>
                  </a:lnTo>
                  <a:lnTo>
                    <a:pt x="96" y="204"/>
                  </a:lnTo>
                  <a:lnTo>
                    <a:pt x="104" y="200"/>
                  </a:lnTo>
                  <a:lnTo>
                    <a:pt x="108" y="194"/>
                  </a:lnTo>
                  <a:lnTo>
                    <a:pt x="112" y="192"/>
                  </a:lnTo>
                  <a:lnTo>
                    <a:pt x="112" y="192"/>
                  </a:lnTo>
                  <a:lnTo>
                    <a:pt x="114" y="194"/>
                  </a:lnTo>
                  <a:lnTo>
                    <a:pt x="114" y="196"/>
                  </a:lnTo>
                  <a:lnTo>
                    <a:pt x="112" y="200"/>
                  </a:lnTo>
                  <a:lnTo>
                    <a:pt x="112" y="208"/>
                  </a:lnTo>
                  <a:lnTo>
                    <a:pt x="112" y="210"/>
                  </a:lnTo>
                  <a:lnTo>
                    <a:pt x="114" y="212"/>
                  </a:lnTo>
                  <a:lnTo>
                    <a:pt x="114" y="212"/>
                  </a:lnTo>
                  <a:lnTo>
                    <a:pt x="120" y="216"/>
                  </a:lnTo>
                  <a:lnTo>
                    <a:pt x="126" y="218"/>
                  </a:lnTo>
                  <a:lnTo>
                    <a:pt x="132" y="220"/>
                  </a:lnTo>
                  <a:lnTo>
                    <a:pt x="138" y="218"/>
                  </a:lnTo>
                  <a:lnTo>
                    <a:pt x="138" y="218"/>
                  </a:lnTo>
                  <a:lnTo>
                    <a:pt x="150" y="212"/>
                  </a:lnTo>
                  <a:lnTo>
                    <a:pt x="154" y="204"/>
                  </a:lnTo>
                  <a:lnTo>
                    <a:pt x="154" y="204"/>
                  </a:lnTo>
                  <a:lnTo>
                    <a:pt x="154" y="200"/>
                  </a:lnTo>
                  <a:lnTo>
                    <a:pt x="152" y="192"/>
                  </a:lnTo>
                  <a:lnTo>
                    <a:pt x="148" y="172"/>
                  </a:lnTo>
                  <a:lnTo>
                    <a:pt x="140" y="152"/>
                  </a:lnTo>
                  <a:lnTo>
                    <a:pt x="136" y="140"/>
                  </a:lnTo>
                  <a:lnTo>
                    <a:pt x="136" y="140"/>
                  </a:lnTo>
                  <a:lnTo>
                    <a:pt x="130" y="128"/>
                  </a:lnTo>
                  <a:lnTo>
                    <a:pt x="126" y="112"/>
                  </a:lnTo>
                  <a:lnTo>
                    <a:pt x="120" y="92"/>
                  </a:lnTo>
                  <a:lnTo>
                    <a:pt x="120" y="92"/>
                  </a:lnTo>
                  <a:lnTo>
                    <a:pt x="114" y="102"/>
                  </a:lnTo>
                  <a:lnTo>
                    <a:pt x="110" y="110"/>
                  </a:lnTo>
                  <a:lnTo>
                    <a:pt x="108" y="114"/>
                  </a:lnTo>
                  <a:lnTo>
                    <a:pt x="108" y="114"/>
                  </a:lnTo>
                  <a:lnTo>
                    <a:pt x="98" y="116"/>
                  </a:lnTo>
                  <a:lnTo>
                    <a:pt x="92" y="118"/>
                  </a:lnTo>
                  <a:lnTo>
                    <a:pt x="90" y="118"/>
                  </a:lnTo>
                  <a:lnTo>
                    <a:pt x="90" y="118"/>
                  </a:lnTo>
                  <a:lnTo>
                    <a:pt x="88" y="116"/>
                  </a:lnTo>
                  <a:lnTo>
                    <a:pt x="88" y="112"/>
                  </a:lnTo>
                  <a:lnTo>
                    <a:pt x="88" y="106"/>
                  </a:lnTo>
                  <a:lnTo>
                    <a:pt x="88" y="106"/>
                  </a:lnTo>
                  <a:lnTo>
                    <a:pt x="110" y="92"/>
                  </a:lnTo>
                  <a:lnTo>
                    <a:pt x="110" y="92"/>
                  </a:lnTo>
                  <a:lnTo>
                    <a:pt x="112" y="82"/>
                  </a:lnTo>
                  <a:lnTo>
                    <a:pt x="116" y="74"/>
                  </a:lnTo>
                  <a:lnTo>
                    <a:pt x="116" y="64"/>
                  </a:lnTo>
                  <a:lnTo>
                    <a:pt x="116" y="64"/>
                  </a:lnTo>
                  <a:lnTo>
                    <a:pt x="116" y="58"/>
                  </a:lnTo>
                  <a:lnTo>
                    <a:pt x="118" y="52"/>
                  </a:lnTo>
                  <a:lnTo>
                    <a:pt x="120" y="48"/>
                  </a:lnTo>
                  <a:lnTo>
                    <a:pt x="122" y="42"/>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38" name="Freeform 43">
              <a:extLst>
                <a:ext uri="{FF2B5EF4-FFF2-40B4-BE49-F238E27FC236}">
                  <a16:creationId xmlns:a16="http://schemas.microsoft.com/office/drawing/2014/main" id="{6783258B-D5B1-4783-BF30-4C1698A58CED}"/>
                </a:ext>
              </a:extLst>
            </p:cNvPr>
            <p:cNvSpPr>
              <a:spLocks/>
            </p:cNvSpPr>
            <p:nvPr/>
          </p:nvSpPr>
          <p:spPr bwMode="auto">
            <a:xfrm>
              <a:off x="8319022" y="3383216"/>
              <a:ext cx="94750" cy="396668"/>
            </a:xfrm>
            <a:custGeom>
              <a:avLst/>
              <a:gdLst>
                <a:gd name="T0" fmla="*/ 0 w 48"/>
                <a:gd name="T1" fmla="*/ 0 h 196"/>
                <a:gd name="T2" fmla="*/ 0 w 48"/>
                <a:gd name="T3" fmla="*/ 0 h 196"/>
                <a:gd name="T4" fmla="*/ 2 w 48"/>
                <a:gd name="T5" fmla="*/ 2 h 196"/>
                <a:gd name="T6" fmla="*/ 6 w 48"/>
                <a:gd name="T7" fmla="*/ 4 h 196"/>
                <a:gd name="T8" fmla="*/ 8 w 48"/>
                <a:gd name="T9" fmla="*/ 8 h 196"/>
                <a:gd name="T10" fmla="*/ 10 w 48"/>
                <a:gd name="T11" fmla="*/ 10 h 196"/>
                <a:gd name="T12" fmla="*/ 10 w 48"/>
                <a:gd name="T13" fmla="*/ 10 h 196"/>
                <a:gd name="T14" fmla="*/ 10 w 48"/>
                <a:gd name="T15" fmla="*/ 16 h 196"/>
                <a:gd name="T16" fmla="*/ 10 w 48"/>
                <a:gd name="T17" fmla="*/ 16 h 196"/>
                <a:gd name="T18" fmla="*/ 12 w 48"/>
                <a:gd name="T19" fmla="*/ 24 h 196"/>
                <a:gd name="T20" fmla="*/ 16 w 48"/>
                <a:gd name="T21" fmla="*/ 32 h 196"/>
                <a:gd name="T22" fmla="*/ 16 w 48"/>
                <a:gd name="T23" fmla="*/ 32 h 196"/>
                <a:gd name="T24" fmla="*/ 20 w 48"/>
                <a:gd name="T25" fmla="*/ 42 h 196"/>
                <a:gd name="T26" fmla="*/ 20 w 48"/>
                <a:gd name="T27" fmla="*/ 46 h 196"/>
                <a:gd name="T28" fmla="*/ 18 w 48"/>
                <a:gd name="T29" fmla="*/ 50 h 196"/>
                <a:gd name="T30" fmla="*/ 18 w 48"/>
                <a:gd name="T31" fmla="*/ 50 h 196"/>
                <a:gd name="T32" fmla="*/ 14 w 48"/>
                <a:gd name="T33" fmla="*/ 56 h 196"/>
                <a:gd name="T34" fmla="*/ 10 w 48"/>
                <a:gd name="T35" fmla="*/ 62 h 196"/>
                <a:gd name="T36" fmla="*/ 10 w 48"/>
                <a:gd name="T37" fmla="*/ 62 h 196"/>
                <a:gd name="T38" fmla="*/ 8 w 48"/>
                <a:gd name="T39" fmla="*/ 68 h 196"/>
                <a:gd name="T40" fmla="*/ 8 w 48"/>
                <a:gd name="T41" fmla="*/ 72 h 196"/>
                <a:gd name="T42" fmla="*/ 6 w 48"/>
                <a:gd name="T43" fmla="*/ 74 h 196"/>
                <a:gd name="T44" fmla="*/ 6 w 48"/>
                <a:gd name="T45" fmla="*/ 74 h 196"/>
                <a:gd name="T46" fmla="*/ 4 w 48"/>
                <a:gd name="T47" fmla="*/ 78 h 196"/>
                <a:gd name="T48" fmla="*/ 4 w 48"/>
                <a:gd name="T49" fmla="*/ 78 h 196"/>
                <a:gd name="T50" fmla="*/ 2 w 48"/>
                <a:gd name="T51" fmla="*/ 80 h 196"/>
                <a:gd name="T52" fmla="*/ 2 w 48"/>
                <a:gd name="T53" fmla="*/ 82 h 196"/>
                <a:gd name="T54" fmla="*/ 6 w 48"/>
                <a:gd name="T55" fmla="*/ 88 h 196"/>
                <a:gd name="T56" fmla="*/ 6 w 48"/>
                <a:gd name="T57" fmla="*/ 88 h 196"/>
                <a:gd name="T58" fmla="*/ 14 w 48"/>
                <a:gd name="T59" fmla="*/ 102 h 196"/>
                <a:gd name="T60" fmla="*/ 14 w 48"/>
                <a:gd name="T61" fmla="*/ 102 h 196"/>
                <a:gd name="T62" fmla="*/ 24 w 48"/>
                <a:gd name="T63" fmla="*/ 116 h 196"/>
                <a:gd name="T64" fmla="*/ 30 w 48"/>
                <a:gd name="T65" fmla="*/ 130 h 196"/>
                <a:gd name="T66" fmla="*/ 30 w 48"/>
                <a:gd name="T67" fmla="*/ 130 h 196"/>
                <a:gd name="T68" fmla="*/ 32 w 48"/>
                <a:gd name="T69" fmla="*/ 138 h 196"/>
                <a:gd name="T70" fmla="*/ 34 w 48"/>
                <a:gd name="T71" fmla="*/ 146 h 196"/>
                <a:gd name="T72" fmla="*/ 32 w 48"/>
                <a:gd name="T73" fmla="*/ 154 h 196"/>
                <a:gd name="T74" fmla="*/ 30 w 48"/>
                <a:gd name="T75" fmla="*/ 162 h 196"/>
                <a:gd name="T76" fmla="*/ 30 w 48"/>
                <a:gd name="T77" fmla="*/ 162 h 196"/>
                <a:gd name="T78" fmla="*/ 28 w 48"/>
                <a:gd name="T79" fmla="*/ 168 h 196"/>
                <a:gd name="T80" fmla="*/ 28 w 48"/>
                <a:gd name="T81" fmla="*/ 172 h 196"/>
                <a:gd name="T82" fmla="*/ 28 w 48"/>
                <a:gd name="T83" fmla="*/ 172 h 196"/>
                <a:gd name="T84" fmla="*/ 28 w 48"/>
                <a:gd name="T85" fmla="*/ 176 h 196"/>
                <a:gd name="T86" fmla="*/ 30 w 48"/>
                <a:gd name="T87" fmla="*/ 180 h 196"/>
                <a:gd name="T88" fmla="*/ 38 w 48"/>
                <a:gd name="T89" fmla="*/ 184 h 196"/>
                <a:gd name="T90" fmla="*/ 46 w 48"/>
                <a:gd name="T91" fmla="*/ 188 h 196"/>
                <a:gd name="T92" fmla="*/ 48 w 48"/>
                <a:gd name="T93" fmla="*/ 192 h 196"/>
                <a:gd name="T94" fmla="*/ 48 w 48"/>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96">
                  <a:moveTo>
                    <a:pt x="0" y="0"/>
                  </a:moveTo>
                  <a:lnTo>
                    <a:pt x="0" y="0"/>
                  </a:lnTo>
                  <a:lnTo>
                    <a:pt x="2" y="2"/>
                  </a:lnTo>
                  <a:lnTo>
                    <a:pt x="6" y="4"/>
                  </a:lnTo>
                  <a:lnTo>
                    <a:pt x="8" y="8"/>
                  </a:lnTo>
                  <a:lnTo>
                    <a:pt x="10" y="10"/>
                  </a:lnTo>
                  <a:lnTo>
                    <a:pt x="10" y="10"/>
                  </a:lnTo>
                  <a:lnTo>
                    <a:pt x="10" y="16"/>
                  </a:lnTo>
                  <a:lnTo>
                    <a:pt x="10" y="16"/>
                  </a:lnTo>
                  <a:lnTo>
                    <a:pt x="12" y="24"/>
                  </a:lnTo>
                  <a:lnTo>
                    <a:pt x="16" y="32"/>
                  </a:lnTo>
                  <a:lnTo>
                    <a:pt x="16" y="32"/>
                  </a:lnTo>
                  <a:lnTo>
                    <a:pt x="20" y="42"/>
                  </a:lnTo>
                  <a:lnTo>
                    <a:pt x="20" y="46"/>
                  </a:lnTo>
                  <a:lnTo>
                    <a:pt x="18" y="50"/>
                  </a:lnTo>
                  <a:lnTo>
                    <a:pt x="18" y="50"/>
                  </a:lnTo>
                  <a:lnTo>
                    <a:pt x="14" y="56"/>
                  </a:lnTo>
                  <a:lnTo>
                    <a:pt x="10" y="62"/>
                  </a:lnTo>
                  <a:lnTo>
                    <a:pt x="10" y="62"/>
                  </a:lnTo>
                  <a:lnTo>
                    <a:pt x="8" y="68"/>
                  </a:lnTo>
                  <a:lnTo>
                    <a:pt x="8" y="72"/>
                  </a:lnTo>
                  <a:lnTo>
                    <a:pt x="6" y="74"/>
                  </a:lnTo>
                  <a:lnTo>
                    <a:pt x="6" y="74"/>
                  </a:lnTo>
                  <a:lnTo>
                    <a:pt x="4" y="78"/>
                  </a:lnTo>
                  <a:lnTo>
                    <a:pt x="4" y="78"/>
                  </a:lnTo>
                  <a:lnTo>
                    <a:pt x="2" y="80"/>
                  </a:lnTo>
                  <a:lnTo>
                    <a:pt x="2" y="82"/>
                  </a:lnTo>
                  <a:lnTo>
                    <a:pt x="6" y="88"/>
                  </a:lnTo>
                  <a:lnTo>
                    <a:pt x="6" y="88"/>
                  </a:lnTo>
                  <a:lnTo>
                    <a:pt x="14" y="102"/>
                  </a:lnTo>
                  <a:lnTo>
                    <a:pt x="14" y="102"/>
                  </a:lnTo>
                  <a:lnTo>
                    <a:pt x="24" y="116"/>
                  </a:lnTo>
                  <a:lnTo>
                    <a:pt x="30" y="130"/>
                  </a:lnTo>
                  <a:lnTo>
                    <a:pt x="30" y="130"/>
                  </a:lnTo>
                  <a:lnTo>
                    <a:pt x="32" y="138"/>
                  </a:lnTo>
                  <a:lnTo>
                    <a:pt x="34" y="146"/>
                  </a:lnTo>
                  <a:lnTo>
                    <a:pt x="32" y="154"/>
                  </a:lnTo>
                  <a:lnTo>
                    <a:pt x="30" y="162"/>
                  </a:lnTo>
                  <a:lnTo>
                    <a:pt x="30" y="162"/>
                  </a:lnTo>
                  <a:lnTo>
                    <a:pt x="28" y="168"/>
                  </a:lnTo>
                  <a:lnTo>
                    <a:pt x="28" y="172"/>
                  </a:lnTo>
                  <a:lnTo>
                    <a:pt x="28" y="172"/>
                  </a:lnTo>
                  <a:lnTo>
                    <a:pt x="28" y="176"/>
                  </a:lnTo>
                  <a:lnTo>
                    <a:pt x="30" y="180"/>
                  </a:lnTo>
                  <a:lnTo>
                    <a:pt x="38" y="184"/>
                  </a:lnTo>
                  <a:lnTo>
                    <a:pt x="46" y="188"/>
                  </a:lnTo>
                  <a:lnTo>
                    <a:pt x="48" y="192"/>
                  </a:lnTo>
                  <a:lnTo>
                    <a:pt x="48" y="196"/>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39" name="Freeform 44">
              <a:extLst>
                <a:ext uri="{FF2B5EF4-FFF2-40B4-BE49-F238E27FC236}">
                  <a16:creationId xmlns:a16="http://schemas.microsoft.com/office/drawing/2014/main" id="{ED2B48A7-C6BF-4ED3-B654-6087285A428D}"/>
                </a:ext>
              </a:extLst>
            </p:cNvPr>
            <p:cNvSpPr>
              <a:spLocks/>
            </p:cNvSpPr>
            <p:nvPr/>
          </p:nvSpPr>
          <p:spPr bwMode="auto">
            <a:xfrm>
              <a:off x="8200584" y="3690836"/>
              <a:ext cx="209241" cy="210477"/>
            </a:xfrm>
            <a:custGeom>
              <a:avLst/>
              <a:gdLst>
                <a:gd name="T0" fmla="*/ 0 w 106"/>
                <a:gd name="T1" fmla="*/ 0 h 104"/>
                <a:gd name="T2" fmla="*/ 0 w 106"/>
                <a:gd name="T3" fmla="*/ 0 h 104"/>
                <a:gd name="T4" fmla="*/ 2 w 106"/>
                <a:gd name="T5" fmla="*/ 10 h 104"/>
                <a:gd name="T6" fmla="*/ 0 w 106"/>
                <a:gd name="T7" fmla="*/ 22 h 104"/>
                <a:gd name="T8" fmla="*/ 0 w 106"/>
                <a:gd name="T9" fmla="*/ 42 h 104"/>
                <a:gd name="T10" fmla="*/ 0 w 106"/>
                <a:gd name="T11" fmla="*/ 42 h 104"/>
                <a:gd name="T12" fmla="*/ 4 w 106"/>
                <a:gd name="T13" fmla="*/ 52 h 104"/>
                <a:gd name="T14" fmla="*/ 10 w 106"/>
                <a:gd name="T15" fmla="*/ 62 h 104"/>
                <a:gd name="T16" fmla="*/ 16 w 106"/>
                <a:gd name="T17" fmla="*/ 72 h 104"/>
                <a:gd name="T18" fmla="*/ 20 w 106"/>
                <a:gd name="T19" fmla="*/ 84 h 104"/>
                <a:gd name="T20" fmla="*/ 20 w 106"/>
                <a:gd name="T21" fmla="*/ 84 h 104"/>
                <a:gd name="T22" fmla="*/ 22 w 106"/>
                <a:gd name="T23" fmla="*/ 90 h 104"/>
                <a:gd name="T24" fmla="*/ 24 w 106"/>
                <a:gd name="T25" fmla="*/ 98 h 104"/>
                <a:gd name="T26" fmla="*/ 24 w 106"/>
                <a:gd name="T27" fmla="*/ 98 h 104"/>
                <a:gd name="T28" fmla="*/ 28 w 106"/>
                <a:gd name="T29" fmla="*/ 102 h 104"/>
                <a:gd name="T30" fmla="*/ 30 w 106"/>
                <a:gd name="T31" fmla="*/ 104 h 104"/>
                <a:gd name="T32" fmla="*/ 34 w 106"/>
                <a:gd name="T33" fmla="*/ 104 h 104"/>
                <a:gd name="T34" fmla="*/ 38 w 106"/>
                <a:gd name="T35" fmla="*/ 102 h 104"/>
                <a:gd name="T36" fmla="*/ 38 w 106"/>
                <a:gd name="T37" fmla="*/ 102 h 104"/>
                <a:gd name="T38" fmla="*/ 40 w 106"/>
                <a:gd name="T39" fmla="*/ 98 h 104"/>
                <a:gd name="T40" fmla="*/ 40 w 106"/>
                <a:gd name="T41" fmla="*/ 98 h 104"/>
                <a:gd name="T42" fmla="*/ 46 w 106"/>
                <a:gd name="T43" fmla="*/ 98 h 104"/>
                <a:gd name="T44" fmla="*/ 46 w 106"/>
                <a:gd name="T45" fmla="*/ 98 h 104"/>
                <a:gd name="T46" fmla="*/ 60 w 106"/>
                <a:gd name="T47" fmla="*/ 96 h 104"/>
                <a:gd name="T48" fmla="*/ 66 w 106"/>
                <a:gd name="T49" fmla="*/ 98 h 104"/>
                <a:gd name="T50" fmla="*/ 72 w 106"/>
                <a:gd name="T51" fmla="*/ 102 h 104"/>
                <a:gd name="T52" fmla="*/ 72 w 106"/>
                <a:gd name="T53" fmla="*/ 102 h 104"/>
                <a:gd name="T54" fmla="*/ 68 w 106"/>
                <a:gd name="T55" fmla="*/ 100 h 104"/>
                <a:gd name="T56" fmla="*/ 66 w 106"/>
                <a:gd name="T57" fmla="*/ 96 h 104"/>
                <a:gd name="T58" fmla="*/ 66 w 106"/>
                <a:gd name="T59" fmla="*/ 96 h 104"/>
                <a:gd name="T60" fmla="*/ 64 w 106"/>
                <a:gd name="T61" fmla="*/ 88 h 104"/>
                <a:gd name="T62" fmla="*/ 64 w 106"/>
                <a:gd name="T63" fmla="*/ 88 h 104"/>
                <a:gd name="T64" fmla="*/ 62 w 106"/>
                <a:gd name="T65" fmla="*/ 70 h 104"/>
                <a:gd name="T66" fmla="*/ 62 w 106"/>
                <a:gd name="T67" fmla="*/ 70 h 104"/>
                <a:gd name="T68" fmla="*/ 64 w 106"/>
                <a:gd name="T69" fmla="*/ 68 h 104"/>
                <a:gd name="T70" fmla="*/ 64 w 106"/>
                <a:gd name="T71" fmla="*/ 68 h 104"/>
                <a:gd name="T72" fmla="*/ 66 w 106"/>
                <a:gd name="T73" fmla="*/ 66 h 104"/>
                <a:gd name="T74" fmla="*/ 66 w 106"/>
                <a:gd name="T75" fmla="*/ 66 h 104"/>
                <a:gd name="T76" fmla="*/ 78 w 106"/>
                <a:gd name="T77" fmla="*/ 70 h 104"/>
                <a:gd name="T78" fmla="*/ 88 w 106"/>
                <a:gd name="T79" fmla="*/ 74 h 104"/>
                <a:gd name="T80" fmla="*/ 98 w 106"/>
                <a:gd name="T81" fmla="*/ 82 h 104"/>
                <a:gd name="T82" fmla="*/ 106 w 106"/>
                <a:gd name="T83"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04">
                  <a:moveTo>
                    <a:pt x="0" y="0"/>
                  </a:moveTo>
                  <a:lnTo>
                    <a:pt x="0" y="0"/>
                  </a:lnTo>
                  <a:lnTo>
                    <a:pt x="2" y="10"/>
                  </a:lnTo>
                  <a:lnTo>
                    <a:pt x="0" y="22"/>
                  </a:lnTo>
                  <a:lnTo>
                    <a:pt x="0" y="42"/>
                  </a:lnTo>
                  <a:lnTo>
                    <a:pt x="0" y="42"/>
                  </a:lnTo>
                  <a:lnTo>
                    <a:pt x="4" y="52"/>
                  </a:lnTo>
                  <a:lnTo>
                    <a:pt x="10" y="62"/>
                  </a:lnTo>
                  <a:lnTo>
                    <a:pt x="16" y="72"/>
                  </a:lnTo>
                  <a:lnTo>
                    <a:pt x="20" y="84"/>
                  </a:lnTo>
                  <a:lnTo>
                    <a:pt x="20" y="84"/>
                  </a:lnTo>
                  <a:lnTo>
                    <a:pt x="22" y="90"/>
                  </a:lnTo>
                  <a:lnTo>
                    <a:pt x="24" y="98"/>
                  </a:lnTo>
                  <a:lnTo>
                    <a:pt x="24" y="98"/>
                  </a:lnTo>
                  <a:lnTo>
                    <a:pt x="28" y="102"/>
                  </a:lnTo>
                  <a:lnTo>
                    <a:pt x="30" y="104"/>
                  </a:lnTo>
                  <a:lnTo>
                    <a:pt x="34" y="104"/>
                  </a:lnTo>
                  <a:lnTo>
                    <a:pt x="38" y="102"/>
                  </a:lnTo>
                  <a:lnTo>
                    <a:pt x="38" y="102"/>
                  </a:lnTo>
                  <a:lnTo>
                    <a:pt x="40" y="98"/>
                  </a:lnTo>
                  <a:lnTo>
                    <a:pt x="40" y="98"/>
                  </a:lnTo>
                  <a:lnTo>
                    <a:pt x="46" y="98"/>
                  </a:lnTo>
                  <a:lnTo>
                    <a:pt x="46" y="98"/>
                  </a:lnTo>
                  <a:lnTo>
                    <a:pt x="60" y="96"/>
                  </a:lnTo>
                  <a:lnTo>
                    <a:pt x="66" y="98"/>
                  </a:lnTo>
                  <a:lnTo>
                    <a:pt x="72" y="102"/>
                  </a:lnTo>
                  <a:lnTo>
                    <a:pt x="72" y="102"/>
                  </a:lnTo>
                  <a:lnTo>
                    <a:pt x="68" y="100"/>
                  </a:lnTo>
                  <a:lnTo>
                    <a:pt x="66" y="96"/>
                  </a:lnTo>
                  <a:lnTo>
                    <a:pt x="66" y="96"/>
                  </a:lnTo>
                  <a:lnTo>
                    <a:pt x="64" y="88"/>
                  </a:lnTo>
                  <a:lnTo>
                    <a:pt x="64" y="88"/>
                  </a:lnTo>
                  <a:lnTo>
                    <a:pt x="62" y="70"/>
                  </a:lnTo>
                  <a:lnTo>
                    <a:pt x="62" y="70"/>
                  </a:lnTo>
                  <a:lnTo>
                    <a:pt x="64" y="68"/>
                  </a:lnTo>
                  <a:lnTo>
                    <a:pt x="64" y="68"/>
                  </a:lnTo>
                  <a:lnTo>
                    <a:pt x="66" y="66"/>
                  </a:lnTo>
                  <a:lnTo>
                    <a:pt x="66" y="66"/>
                  </a:lnTo>
                  <a:lnTo>
                    <a:pt x="78" y="70"/>
                  </a:lnTo>
                  <a:lnTo>
                    <a:pt x="88" y="74"/>
                  </a:lnTo>
                  <a:lnTo>
                    <a:pt x="98" y="82"/>
                  </a:lnTo>
                  <a:lnTo>
                    <a:pt x="106" y="92"/>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40" name="Line 45">
              <a:extLst>
                <a:ext uri="{FF2B5EF4-FFF2-40B4-BE49-F238E27FC236}">
                  <a16:creationId xmlns:a16="http://schemas.microsoft.com/office/drawing/2014/main" id="{C9FF5087-589C-432D-ACCE-31C738CC84D2}"/>
                </a:ext>
              </a:extLst>
            </p:cNvPr>
            <p:cNvSpPr>
              <a:spLocks noChangeShapeType="1"/>
            </p:cNvSpPr>
            <p:nvPr/>
          </p:nvSpPr>
          <p:spPr bwMode="auto">
            <a:xfrm>
              <a:off x="8200584" y="3690836"/>
              <a:ext cx="90802" cy="194287"/>
            </a:xfrm>
            <a:prstGeom prst="line">
              <a:avLst/>
            </a:prstGeom>
            <a:noFill/>
            <a:ln w="3175">
              <a:solidFill>
                <a:srgbClr val="0072C6">
                  <a:lumMod val="40000"/>
                  <a:lumOff val="60000"/>
                </a:srgbClr>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41" name="Freeform 46">
              <a:extLst>
                <a:ext uri="{FF2B5EF4-FFF2-40B4-BE49-F238E27FC236}">
                  <a16:creationId xmlns:a16="http://schemas.microsoft.com/office/drawing/2014/main" id="{B6D41D2D-2E0F-47B3-8492-B16B9F99376C}"/>
                </a:ext>
              </a:extLst>
            </p:cNvPr>
            <p:cNvSpPr>
              <a:spLocks/>
            </p:cNvSpPr>
            <p:nvPr/>
          </p:nvSpPr>
          <p:spPr bwMode="auto">
            <a:xfrm>
              <a:off x="8208480" y="3690836"/>
              <a:ext cx="118438" cy="137620"/>
            </a:xfrm>
            <a:custGeom>
              <a:avLst/>
              <a:gdLst>
                <a:gd name="T0" fmla="*/ 0 w 60"/>
                <a:gd name="T1" fmla="*/ 0 h 68"/>
                <a:gd name="T2" fmla="*/ 0 w 60"/>
                <a:gd name="T3" fmla="*/ 0 h 68"/>
                <a:gd name="T4" fmla="*/ 22 w 60"/>
                <a:gd name="T5" fmla="*/ 10 h 68"/>
                <a:gd name="T6" fmla="*/ 22 w 60"/>
                <a:gd name="T7" fmla="*/ 10 h 68"/>
                <a:gd name="T8" fmla="*/ 26 w 60"/>
                <a:gd name="T9" fmla="*/ 12 h 68"/>
                <a:gd name="T10" fmla="*/ 28 w 60"/>
                <a:gd name="T11" fmla="*/ 14 h 68"/>
                <a:gd name="T12" fmla="*/ 30 w 60"/>
                <a:gd name="T13" fmla="*/ 18 h 68"/>
                <a:gd name="T14" fmla="*/ 34 w 60"/>
                <a:gd name="T15" fmla="*/ 20 h 68"/>
                <a:gd name="T16" fmla="*/ 34 w 60"/>
                <a:gd name="T17" fmla="*/ 20 h 68"/>
                <a:gd name="T18" fmla="*/ 40 w 60"/>
                <a:gd name="T19" fmla="*/ 22 h 68"/>
                <a:gd name="T20" fmla="*/ 44 w 60"/>
                <a:gd name="T21" fmla="*/ 24 h 68"/>
                <a:gd name="T22" fmla="*/ 44 w 60"/>
                <a:gd name="T23" fmla="*/ 24 h 68"/>
                <a:gd name="T24" fmla="*/ 50 w 60"/>
                <a:gd name="T25" fmla="*/ 24 h 68"/>
                <a:gd name="T26" fmla="*/ 52 w 60"/>
                <a:gd name="T27" fmla="*/ 28 h 68"/>
                <a:gd name="T28" fmla="*/ 52 w 60"/>
                <a:gd name="T29" fmla="*/ 28 h 68"/>
                <a:gd name="T30" fmla="*/ 54 w 60"/>
                <a:gd name="T31" fmla="*/ 46 h 68"/>
                <a:gd name="T32" fmla="*/ 56 w 60"/>
                <a:gd name="T33" fmla="*/ 60 h 68"/>
                <a:gd name="T34" fmla="*/ 60 w 60"/>
                <a:gd name="T3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68">
                  <a:moveTo>
                    <a:pt x="0" y="0"/>
                  </a:moveTo>
                  <a:lnTo>
                    <a:pt x="0" y="0"/>
                  </a:lnTo>
                  <a:lnTo>
                    <a:pt x="22" y="10"/>
                  </a:lnTo>
                  <a:lnTo>
                    <a:pt x="22" y="10"/>
                  </a:lnTo>
                  <a:lnTo>
                    <a:pt x="26" y="12"/>
                  </a:lnTo>
                  <a:lnTo>
                    <a:pt x="28" y="14"/>
                  </a:lnTo>
                  <a:lnTo>
                    <a:pt x="30" y="18"/>
                  </a:lnTo>
                  <a:lnTo>
                    <a:pt x="34" y="20"/>
                  </a:lnTo>
                  <a:lnTo>
                    <a:pt x="34" y="20"/>
                  </a:lnTo>
                  <a:lnTo>
                    <a:pt x="40" y="22"/>
                  </a:lnTo>
                  <a:lnTo>
                    <a:pt x="44" y="24"/>
                  </a:lnTo>
                  <a:lnTo>
                    <a:pt x="44" y="24"/>
                  </a:lnTo>
                  <a:lnTo>
                    <a:pt x="50" y="24"/>
                  </a:lnTo>
                  <a:lnTo>
                    <a:pt x="52" y="28"/>
                  </a:lnTo>
                  <a:lnTo>
                    <a:pt x="52" y="28"/>
                  </a:lnTo>
                  <a:lnTo>
                    <a:pt x="54" y="46"/>
                  </a:lnTo>
                  <a:lnTo>
                    <a:pt x="56" y="60"/>
                  </a:lnTo>
                  <a:lnTo>
                    <a:pt x="60" y="68"/>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42" name="Freeform 47">
              <a:extLst>
                <a:ext uri="{FF2B5EF4-FFF2-40B4-BE49-F238E27FC236}">
                  <a16:creationId xmlns:a16="http://schemas.microsoft.com/office/drawing/2014/main" id="{74EBE341-309C-40E9-927E-70F92213F726}"/>
                </a:ext>
              </a:extLst>
            </p:cNvPr>
            <p:cNvSpPr>
              <a:spLocks/>
            </p:cNvSpPr>
            <p:nvPr/>
          </p:nvSpPr>
          <p:spPr bwMode="auto">
            <a:xfrm>
              <a:off x="8295335" y="3439882"/>
              <a:ext cx="47375" cy="76905"/>
            </a:xfrm>
            <a:custGeom>
              <a:avLst/>
              <a:gdLst>
                <a:gd name="T0" fmla="*/ 24 w 24"/>
                <a:gd name="T1" fmla="*/ 0 h 38"/>
                <a:gd name="T2" fmla="*/ 24 w 24"/>
                <a:gd name="T3" fmla="*/ 0 h 38"/>
                <a:gd name="T4" fmla="*/ 20 w 24"/>
                <a:gd name="T5" fmla="*/ 6 h 38"/>
                <a:gd name="T6" fmla="*/ 20 w 24"/>
                <a:gd name="T7" fmla="*/ 6 h 38"/>
                <a:gd name="T8" fmla="*/ 20 w 24"/>
                <a:gd name="T9" fmla="*/ 10 h 38"/>
                <a:gd name="T10" fmla="*/ 18 w 24"/>
                <a:gd name="T11" fmla="*/ 14 h 38"/>
                <a:gd name="T12" fmla="*/ 18 w 24"/>
                <a:gd name="T13" fmla="*/ 14 h 38"/>
                <a:gd name="T14" fmla="*/ 18 w 24"/>
                <a:gd name="T15" fmla="*/ 16 h 38"/>
                <a:gd name="T16" fmla="*/ 18 w 24"/>
                <a:gd name="T17" fmla="*/ 20 h 38"/>
                <a:gd name="T18" fmla="*/ 18 w 24"/>
                <a:gd name="T19" fmla="*/ 20 h 38"/>
                <a:gd name="T20" fmla="*/ 14 w 24"/>
                <a:gd name="T21" fmla="*/ 28 h 38"/>
                <a:gd name="T22" fmla="*/ 14 w 24"/>
                <a:gd name="T23" fmla="*/ 28 h 38"/>
                <a:gd name="T24" fmla="*/ 10 w 24"/>
                <a:gd name="T25" fmla="*/ 32 h 38"/>
                <a:gd name="T26" fmla="*/ 6 w 24"/>
                <a:gd name="T27" fmla="*/ 34 h 38"/>
                <a:gd name="T28" fmla="*/ 0 w 2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8">
                  <a:moveTo>
                    <a:pt x="24" y="0"/>
                  </a:moveTo>
                  <a:lnTo>
                    <a:pt x="24" y="0"/>
                  </a:lnTo>
                  <a:lnTo>
                    <a:pt x="20" y="6"/>
                  </a:lnTo>
                  <a:lnTo>
                    <a:pt x="20" y="6"/>
                  </a:lnTo>
                  <a:lnTo>
                    <a:pt x="20" y="10"/>
                  </a:lnTo>
                  <a:lnTo>
                    <a:pt x="18" y="14"/>
                  </a:lnTo>
                  <a:lnTo>
                    <a:pt x="18" y="14"/>
                  </a:lnTo>
                  <a:lnTo>
                    <a:pt x="18" y="16"/>
                  </a:lnTo>
                  <a:lnTo>
                    <a:pt x="18" y="20"/>
                  </a:lnTo>
                  <a:lnTo>
                    <a:pt x="18" y="20"/>
                  </a:lnTo>
                  <a:lnTo>
                    <a:pt x="14" y="28"/>
                  </a:lnTo>
                  <a:lnTo>
                    <a:pt x="14" y="28"/>
                  </a:lnTo>
                  <a:lnTo>
                    <a:pt x="10" y="32"/>
                  </a:lnTo>
                  <a:lnTo>
                    <a:pt x="6" y="34"/>
                  </a:lnTo>
                  <a:lnTo>
                    <a:pt x="0" y="38"/>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43" name="Freeform 48">
              <a:extLst>
                <a:ext uri="{FF2B5EF4-FFF2-40B4-BE49-F238E27FC236}">
                  <a16:creationId xmlns:a16="http://schemas.microsoft.com/office/drawing/2014/main" id="{D97723A7-53D2-4A28-9ACA-D87733954C22}"/>
                </a:ext>
              </a:extLst>
            </p:cNvPr>
            <p:cNvSpPr>
              <a:spLocks/>
            </p:cNvSpPr>
            <p:nvPr/>
          </p:nvSpPr>
          <p:spPr bwMode="auto">
            <a:xfrm>
              <a:off x="8196636" y="3545121"/>
              <a:ext cx="98698" cy="117381"/>
            </a:xfrm>
            <a:custGeom>
              <a:avLst/>
              <a:gdLst>
                <a:gd name="T0" fmla="*/ 0 w 50"/>
                <a:gd name="T1" fmla="*/ 58 h 58"/>
                <a:gd name="T2" fmla="*/ 0 w 50"/>
                <a:gd name="T3" fmla="*/ 58 h 58"/>
                <a:gd name="T4" fmla="*/ 12 w 50"/>
                <a:gd name="T5" fmla="*/ 46 h 58"/>
                <a:gd name="T6" fmla="*/ 26 w 50"/>
                <a:gd name="T7" fmla="*/ 38 h 58"/>
                <a:gd name="T8" fmla="*/ 32 w 50"/>
                <a:gd name="T9" fmla="*/ 36 h 58"/>
                <a:gd name="T10" fmla="*/ 38 w 50"/>
                <a:gd name="T11" fmla="*/ 36 h 58"/>
                <a:gd name="T12" fmla="*/ 38 w 50"/>
                <a:gd name="T13" fmla="*/ 36 h 58"/>
                <a:gd name="T14" fmla="*/ 44 w 50"/>
                <a:gd name="T15" fmla="*/ 34 h 58"/>
                <a:gd name="T16" fmla="*/ 48 w 50"/>
                <a:gd name="T17" fmla="*/ 30 h 58"/>
                <a:gd name="T18" fmla="*/ 50 w 50"/>
                <a:gd name="T19" fmla="*/ 24 h 58"/>
                <a:gd name="T20" fmla="*/ 48 w 50"/>
                <a:gd name="T21" fmla="*/ 22 h 58"/>
                <a:gd name="T22" fmla="*/ 48 w 50"/>
                <a:gd name="T23" fmla="*/ 22 h 58"/>
                <a:gd name="T24" fmla="*/ 46 w 50"/>
                <a:gd name="T25" fmla="*/ 18 h 58"/>
                <a:gd name="T26" fmla="*/ 44 w 50"/>
                <a:gd name="T27" fmla="*/ 16 h 58"/>
                <a:gd name="T28" fmla="*/ 40 w 50"/>
                <a:gd name="T29" fmla="*/ 14 h 58"/>
                <a:gd name="T30" fmla="*/ 40 w 50"/>
                <a:gd name="T31" fmla="*/ 14 h 58"/>
                <a:gd name="T32" fmla="*/ 36 w 50"/>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8">
                  <a:moveTo>
                    <a:pt x="0" y="58"/>
                  </a:moveTo>
                  <a:lnTo>
                    <a:pt x="0" y="58"/>
                  </a:lnTo>
                  <a:lnTo>
                    <a:pt x="12" y="46"/>
                  </a:lnTo>
                  <a:lnTo>
                    <a:pt x="26" y="38"/>
                  </a:lnTo>
                  <a:lnTo>
                    <a:pt x="32" y="36"/>
                  </a:lnTo>
                  <a:lnTo>
                    <a:pt x="38" y="36"/>
                  </a:lnTo>
                  <a:lnTo>
                    <a:pt x="38" y="36"/>
                  </a:lnTo>
                  <a:lnTo>
                    <a:pt x="44" y="34"/>
                  </a:lnTo>
                  <a:lnTo>
                    <a:pt x="48" y="30"/>
                  </a:lnTo>
                  <a:lnTo>
                    <a:pt x="50" y="24"/>
                  </a:lnTo>
                  <a:lnTo>
                    <a:pt x="48" y="22"/>
                  </a:lnTo>
                  <a:lnTo>
                    <a:pt x="48" y="22"/>
                  </a:lnTo>
                  <a:lnTo>
                    <a:pt x="46" y="18"/>
                  </a:lnTo>
                  <a:lnTo>
                    <a:pt x="44" y="16"/>
                  </a:lnTo>
                  <a:lnTo>
                    <a:pt x="40" y="14"/>
                  </a:lnTo>
                  <a:lnTo>
                    <a:pt x="40" y="14"/>
                  </a:lnTo>
                  <a:lnTo>
                    <a:pt x="36" y="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44" name="Freeform 49">
              <a:extLst>
                <a:ext uri="{FF2B5EF4-FFF2-40B4-BE49-F238E27FC236}">
                  <a16:creationId xmlns:a16="http://schemas.microsoft.com/office/drawing/2014/main" id="{8BC5E23A-093B-45C5-A94E-4A98AA83F515}"/>
                </a:ext>
              </a:extLst>
            </p:cNvPr>
            <p:cNvSpPr>
              <a:spLocks/>
            </p:cNvSpPr>
            <p:nvPr/>
          </p:nvSpPr>
          <p:spPr bwMode="auto">
            <a:xfrm>
              <a:off x="8196636" y="3630121"/>
              <a:ext cx="177657" cy="149763"/>
            </a:xfrm>
            <a:custGeom>
              <a:avLst/>
              <a:gdLst>
                <a:gd name="T0" fmla="*/ 62 w 90"/>
                <a:gd name="T1" fmla="*/ 74 h 74"/>
                <a:gd name="T2" fmla="*/ 70 w 90"/>
                <a:gd name="T3" fmla="*/ 66 h 74"/>
                <a:gd name="T4" fmla="*/ 70 w 90"/>
                <a:gd name="T5" fmla="*/ 66 h 74"/>
                <a:gd name="T6" fmla="*/ 70 w 90"/>
                <a:gd name="T7" fmla="*/ 64 h 74"/>
                <a:gd name="T8" fmla="*/ 72 w 90"/>
                <a:gd name="T9" fmla="*/ 62 h 74"/>
                <a:gd name="T10" fmla="*/ 72 w 90"/>
                <a:gd name="T11" fmla="*/ 60 h 74"/>
                <a:gd name="T12" fmla="*/ 72 w 90"/>
                <a:gd name="T13" fmla="*/ 60 h 74"/>
                <a:gd name="T14" fmla="*/ 74 w 90"/>
                <a:gd name="T15" fmla="*/ 56 h 74"/>
                <a:gd name="T16" fmla="*/ 76 w 90"/>
                <a:gd name="T17" fmla="*/ 54 h 74"/>
                <a:gd name="T18" fmla="*/ 78 w 90"/>
                <a:gd name="T19" fmla="*/ 52 h 74"/>
                <a:gd name="T20" fmla="*/ 80 w 90"/>
                <a:gd name="T21" fmla="*/ 50 h 74"/>
                <a:gd name="T22" fmla="*/ 80 w 90"/>
                <a:gd name="T23" fmla="*/ 50 h 74"/>
                <a:gd name="T24" fmla="*/ 80 w 90"/>
                <a:gd name="T25" fmla="*/ 48 h 74"/>
                <a:gd name="T26" fmla="*/ 78 w 90"/>
                <a:gd name="T27" fmla="*/ 44 h 74"/>
                <a:gd name="T28" fmla="*/ 72 w 90"/>
                <a:gd name="T29" fmla="*/ 36 h 74"/>
                <a:gd name="T30" fmla="*/ 72 w 90"/>
                <a:gd name="T31" fmla="*/ 36 h 74"/>
                <a:gd name="T32" fmla="*/ 68 w 90"/>
                <a:gd name="T33" fmla="*/ 32 h 74"/>
                <a:gd name="T34" fmla="*/ 64 w 90"/>
                <a:gd name="T35" fmla="*/ 30 h 74"/>
                <a:gd name="T36" fmla="*/ 64 w 90"/>
                <a:gd name="T37" fmla="*/ 30 h 74"/>
                <a:gd name="T38" fmla="*/ 60 w 90"/>
                <a:gd name="T39" fmla="*/ 26 h 74"/>
                <a:gd name="T40" fmla="*/ 60 w 90"/>
                <a:gd name="T41" fmla="*/ 24 h 74"/>
                <a:gd name="T42" fmla="*/ 60 w 90"/>
                <a:gd name="T43" fmla="*/ 24 h 74"/>
                <a:gd name="T44" fmla="*/ 60 w 90"/>
                <a:gd name="T45" fmla="*/ 24 h 74"/>
                <a:gd name="T46" fmla="*/ 60 w 90"/>
                <a:gd name="T47" fmla="*/ 24 h 74"/>
                <a:gd name="T48" fmla="*/ 54 w 90"/>
                <a:gd name="T49" fmla="*/ 22 h 74"/>
                <a:gd name="T50" fmla="*/ 48 w 90"/>
                <a:gd name="T51" fmla="*/ 20 h 74"/>
                <a:gd name="T52" fmla="*/ 48 w 90"/>
                <a:gd name="T53" fmla="*/ 20 h 74"/>
                <a:gd name="T54" fmla="*/ 44 w 90"/>
                <a:gd name="T55" fmla="*/ 18 h 74"/>
                <a:gd name="T56" fmla="*/ 38 w 90"/>
                <a:gd name="T57" fmla="*/ 14 h 74"/>
                <a:gd name="T58" fmla="*/ 38 w 90"/>
                <a:gd name="T59" fmla="*/ 14 h 74"/>
                <a:gd name="T60" fmla="*/ 34 w 90"/>
                <a:gd name="T61" fmla="*/ 12 h 74"/>
                <a:gd name="T62" fmla="*/ 32 w 90"/>
                <a:gd name="T63" fmla="*/ 14 h 74"/>
                <a:gd name="T64" fmla="*/ 32 w 90"/>
                <a:gd name="T65" fmla="*/ 16 h 74"/>
                <a:gd name="T66" fmla="*/ 32 w 90"/>
                <a:gd name="T67" fmla="*/ 16 h 74"/>
                <a:gd name="T68" fmla="*/ 28 w 90"/>
                <a:gd name="T69" fmla="*/ 18 h 74"/>
                <a:gd name="T70" fmla="*/ 24 w 90"/>
                <a:gd name="T71" fmla="*/ 22 h 74"/>
                <a:gd name="T72" fmla="*/ 18 w 90"/>
                <a:gd name="T73" fmla="*/ 26 h 74"/>
                <a:gd name="T74" fmla="*/ 0 w 90"/>
                <a:gd name="T75" fmla="*/ 30 h 74"/>
                <a:gd name="T76" fmla="*/ 0 w 90"/>
                <a:gd name="T77" fmla="*/ 30 h 74"/>
                <a:gd name="T78" fmla="*/ 0 w 90"/>
                <a:gd name="T79" fmla="*/ 28 h 74"/>
                <a:gd name="T80" fmla="*/ 4 w 90"/>
                <a:gd name="T81" fmla="*/ 24 h 74"/>
                <a:gd name="T82" fmla="*/ 10 w 90"/>
                <a:gd name="T83" fmla="*/ 16 h 74"/>
                <a:gd name="T84" fmla="*/ 22 w 90"/>
                <a:gd name="T85" fmla="*/ 8 h 74"/>
                <a:gd name="T86" fmla="*/ 22 w 90"/>
                <a:gd name="T87" fmla="*/ 8 h 74"/>
                <a:gd name="T88" fmla="*/ 26 w 90"/>
                <a:gd name="T89" fmla="*/ 4 h 74"/>
                <a:gd name="T90" fmla="*/ 34 w 90"/>
                <a:gd name="T91" fmla="*/ 2 h 74"/>
                <a:gd name="T92" fmla="*/ 56 w 90"/>
                <a:gd name="T93" fmla="*/ 0 h 74"/>
                <a:gd name="T94" fmla="*/ 90 w 90"/>
                <a:gd name="T9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74">
                  <a:moveTo>
                    <a:pt x="62" y="74"/>
                  </a:moveTo>
                  <a:lnTo>
                    <a:pt x="70" y="66"/>
                  </a:lnTo>
                  <a:lnTo>
                    <a:pt x="70" y="66"/>
                  </a:lnTo>
                  <a:lnTo>
                    <a:pt x="70" y="64"/>
                  </a:lnTo>
                  <a:lnTo>
                    <a:pt x="72" y="62"/>
                  </a:lnTo>
                  <a:lnTo>
                    <a:pt x="72" y="60"/>
                  </a:lnTo>
                  <a:lnTo>
                    <a:pt x="72" y="60"/>
                  </a:lnTo>
                  <a:lnTo>
                    <a:pt x="74" y="56"/>
                  </a:lnTo>
                  <a:lnTo>
                    <a:pt x="76" y="54"/>
                  </a:lnTo>
                  <a:lnTo>
                    <a:pt x="78" y="52"/>
                  </a:lnTo>
                  <a:lnTo>
                    <a:pt x="80" y="50"/>
                  </a:lnTo>
                  <a:lnTo>
                    <a:pt x="80" y="50"/>
                  </a:lnTo>
                  <a:lnTo>
                    <a:pt x="80" y="48"/>
                  </a:lnTo>
                  <a:lnTo>
                    <a:pt x="78" y="44"/>
                  </a:lnTo>
                  <a:lnTo>
                    <a:pt x="72" y="36"/>
                  </a:lnTo>
                  <a:lnTo>
                    <a:pt x="72" y="36"/>
                  </a:lnTo>
                  <a:lnTo>
                    <a:pt x="68" y="32"/>
                  </a:lnTo>
                  <a:lnTo>
                    <a:pt x="64" y="30"/>
                  </a:lnTo>
                  <a:lnTo>
                    <a:pt x="64" y="30"/>
                  </a:lnTo>
                  <a:lnTo>
                    <a:pt x="60" y="26"/>
                  </a:lnTo>
                  <a:lnTo>
                    <a:pt x="60" y="24"/>
                  </a:lnTo>
                  <a:lnTo>
                    <a:pt x="60" y="24"/>
                  </a:lnTo>
                  <a:lnTo>
                    <a:pt x="60" y="24"/>
                  </a:lnTo>
                  <a:lnTo>
                    <a:pt x="60" y="24"/>
                  </a:lnTo>
                  <a:lnTo>
                    <a:pt x="54" y="22"/>
                  </a:lnTo>
                  <a:lnTo>
                    <a:pt x="48" y="20"/>
                  </a:lnTo>
                  <a:lnTo>
                    <a:pt x="48" y="20"/>
                  </a:lnTo>
                  <a:lnTo>
                    <a:pt x="44" y="18"/>
                  </a:lnTo>
                  <a:lnTo>
                    <a:pt x="38" y="14"/>
                  </a:lnTo>
                  <a:lnTo>
                    <a:pt x="38" y="14"/>
                  </a:lnTo>
                  <a:lnTo>
                    <a:pt x="34" y="12"/>
                  </a:lnTo>
                  <a:lnTo>
                    <a:pt x="32" y="14"/>
                  </a:lnTo>
                  <a:lnTo>
                    <a:pt x="32" y="16"/>
                  </a:lnTo>
                  <a:lnTo>
                    <a:pt x="32" y="16"/>
                  </a:lnTo>
                  <a:lnTo>
                    <a:pt x="28" y="18"/>
                  </a:lnTo>
                  <a:lnTo>
                    <a:pt x="24" y="22"/>
                  </a:lnTo>
                  <a:lnTo>
                    <a:pt x="18" y="26"/>
                  </a:lnTo>
                  <a:lnTo>
                    <a:pt x="0" y="30"/>
                  </a:lnTo>
                  <a:lnTo>
                    <a:pt x="0" y="30"/>
                  </a:lnTo>
                  <a:lnTo>
                    <a:pt x="0" y="28"/>
                  </a:lnTo>
                  <a:lnTo>
                    <a:pt x="4" y="24"/>
                  </a:lnTo>
                  <a:lnTo>
                    <a:pt x="10" y="16"/>
                  </a:lnTo>
                  <a:lnTo>
                    <a:pt x="22" y="8"/>
                  </a:lnTo>
                  <a:lnTo>
                    <a:pt x="22" y="8"/>
                  </a:lnTo>
                  <a:lnTo>
                    <a:pt x="26" y="4"/>
                  </a:lnTo>
                  <a:lnTo>
                    <a:pt x="34" y="2"/>
                  </a:lnTo>
                  <a:lnTo>
                    <a:pt x="56" y="0"/>
                  </a:lnTo>
                  <a:lnTo>
                    <a:pt x="90" y="2"/>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45" name="Freeform 50">
              <a:extLst>
                <a:ext uri="{FF2B5EF4-FFF2-40B4-BE49-F238E27FC236}">
                  <a16:creationId xmlns:a16="http://schemas.microsoft.com/office/drawing/2014/main" id="{2EB15D47-F2D6-4599-905A-5FA56BBAF22F}"/>
                </a:ext>
              </a:extLst>
            </p:cNvPr>
            <p:cNvSpPr>
              <a:spLocks/>
            </p:cNvSpPr>
            <p:nvPr/>
          </p:nvSpPr>
          <p:spPr bwMode="auto">
            <a:xfrm>
              <a:off x="8409825" y="3804170"/>
              <a:ext cx="1358090" cy="449288"/>
            </a:xfrm>
            <a:custGeom>
              <a:avLst/>
              <a:gdLst>
                <a:gd name="T0" fmla="*/ 688 w 688"/>
                <a:gd name="T1" fmla="*/ 0 h 222"/>
                <a:gd name="T2" fmla="*/ 674 w 688"/>
                <a:gd name="T3" fmla="*/ 12 h 222"/>
                <a:gd name="T4" fmla="*/ 632 w 688"/>
                <a:gd name="T5" fmla="*/ 34 h 222"/>
                <a:gd name="T6" fmla="*/ 616 w 688"/>
                <a:gd name="T7" fmla="*/ 38 h 222"/>
                <a:gd name="T8" fmla="*/ 590 w 688"/>
                <a:gd name="T9" fmla="*/ 56 h 222"/>
                <a:gd name="T10" fmla="*/ 508 w 688"/>
                <a:gd name="T11" fmla="*/ 128 h 222"/>
                <a:gd name="T12" fmla="*/ 486 w 688"/>
                <a:gd name="T13" fmla="*/ 146 h 222"/>
                <a:gd name="T14" fmla="*/ 466 w 688"/>
                <a:gd name="T15" fmla="*/ 154 h 222"/>
                <a:gd name="T16" fmla="*/ 450 w 688"/>
                <a:gd name="T17" fmla="*/ 166 h 222"/>
                <a:gd name="T18" fmla="*/ 440 w 688"/>
                <a:gd name="T19" fmla="*/ 176 h 222"/>
                <a:gd name="T20" fmla="*/ 430 w 688"/>
                <a:gd name="T21" fmla="*/ 184 h 222"/>
                <a:gd name="T22" fmla="*/ 420 w 688"/>
                <a:gd name="T23" fmla="*/ 186 h 222"/>
                <a:gd name="T24" fmla="*/ 410 w 688"/>
                <a:gd name="T25" fmla="*/ 190 h 222"/>
                <a:gd name="T26" fmla="*/ 408 w 688"/>
                <a:gd name="T27" fmla="*/ 196 h 222"/>
                <a:gd name="T28" fmla="*/ 408 w 688"/>
                <a:gd name="T29" fmla="*/ 206 h 222"/>
                <a:gd name="T30" fmla="*/ 402 w 688"/>
                <a:gd name="T31" fmla="*/ 212 h 222"/>
                <a:gd name="T32" fmla="*/ 390 w 688"/>
                <a:gd name="T33" fmla="*/ 220 h 222"/>
                <a:gd name="T34" fmla="*/ 376 w 688"/>
                <a:gd name="T35" fmla="*/ 220 h 222"/>
                <a:gd name="T36" fmla="*/ 364 w 688"/>
                <a:gd name="T37" fmla="*/ 210 h 222"/>
                <a:gd name="T38" fmla="*/ 354 w 688"/>
                <a:gd name="T39" fmla="*/ 192 h 222"/>
                <a:gd name="T40" fmla="*/ 350 w 688"/>
                <a:gd name="T41" fmla="*/ 198 h 222"/>
                <a:gd name="T42" fmla="*/ 338 w 688"/>
                <a:gd name="T43" fmla="*/ 202 h 222"/>
                <a:gd name="T44" fmla="*/ 324 w 688"/>
                <a:gd name="T45" fmla="*/ 194 h 222"/>
                <a:gd name="T46" fmla="*/ 302 w 688"/>
                <a:gd name="T47" fmla="*/ 172 h 222"/>
                <a:gd name="T48" fmla="*/ 276 w 688"/>
                <a:gd name="T49" fmla="*/ 138 h 222"/>
                <a:gd name="T50" fmla="*/ 266 w 688"/>
                <a:gd name="T51" fmla="*/ 122 h 222"/>
                <a:gd name="T52" fmla="*/ 230 w 688"/>
                <a:gd name="T53" fmla="*/ 90 h 222"/>
                <a:gd name="T54" fmla="*/ 188 w 688"/>
                <a:gd name="T55" fmla="*/ 66 h 222"/>
                <a:gd name="T56" fmla="*/ 144 w 688"/>
                <a:gd name="T57" fmla="*/ 52 h 222"/>
                <a:gd name="T58" fmla="*/ 100 w 688"/>
                <a:gd name="T59" fmla="*/ 42 h 222"/>
                <a:gd name="T60" fmla="*/ 30 w 688"/>
                <a:gd name="T61" fmla="*/ 34 h 222"/>
                <a:gd name="T62" fmla="*/ 0 w 688"/>
                <a:gd name="T63" fmla="*/ 34 h 222"/>
                <a:gd name="T64" fmla="*/ 44 w 688"/>
                <a:gd name="T65" fmla="*/ 72 h 222"/>
                <a:gd name="T66" fmla="*/ 80 w 688"/>
                <a:gd name="T67" fmla="*/ 98 h 222"/>
                <a:gd name="T68" fmla="*/ 112 w 688"/>
                <a:gd name="T69" fmla="*/ 114 h 222"/>
                <a:gd name="T70" fmla="*/ 128 w 688"/>
                <a:gd name="T71" fmla="*/ 116 h 222"/>
                <a:gd name="T72" fmla="*/ 200 w 688"/>
                <a:gd name="T73" fmla="*/ 122 h 222"/>
                <a:gd name="T74" fmla="*/ 246 w 688"/>
                <a:gd name="T75" fmla="*/ 126 h 222"/>
                <a:gd name="T76" fmla="*/ 268 w 688"/>
                <a:gd name="T77" fmla="*/ 1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8" h="222">
                  <a:moveTo>
                    <a:pt x="688" y="0"/>
                  </a:moveTo>
                  <a:lnTo>
                    <a:pt x="688" y="0"/>
                  </a:lnTo>
                  <a:lnTo>
                    <a:pt x="682" y="6"/>
                  </a:lnTo>
                  <a:lnTo>
                    <a:pt x="674" y="12"/>
                  </a:lnTo>
                  <a:lnTo>
                    <a:pt x="654" y="24"/>
                  </a:lnTo>
                  <a:lnTo>
                    <a:pt x="632" y="34"/>
                  </a:lnTo>
                  <a:lnTo>
                    <a:pt x="616" y="38"/>
                  </a:lnTo>
                  <a:lnTo>
                    <a:pt x="616" y="38"/>
                  </a:lnTo>
                  <a:lnTo>
                    <a:pt x="606" y="42"/>
                  </a:lnTo>
                  <a:lnTo>
                    <a:pt x="590" y="56"/>
                  </a:lnTo>
                  <a:lnTo>
                    <a:pt x="548" y="92"/>
                  </a:lnTo>
                  <a:lnTo>
                    <a:pt x="508" y="128"/>
                  </a:lnTo>
                  <a:lnTo>
                    <a:pt x="492" y="140"/>
                  </a:lnTo>
                  <a:lnTo>
                    <a:pt x="486" y="146"/>
                  </a:lnTo>
                  <a:lnTo>
                    <a:pt x="486" y="146"/>
                  </a:lnTo>
                  <a:lnTo>
                    <a:pt x="466" y="154"/>
                  </a:lnTo>
                  <a:lnTo>
                    <a:pt x="456" y="160"/>
                  </a:lnTo>
                  <a:lnTo>
                    <a:pt x="450" y="166"/>
                  </a:lnTo>
                  <a:lnTo>
                    <a:pt x="450" y="166"/>
                  </a:lnTo>
                  <a:lnTo>
                    <a:pt x="440" y="176"/>
                  </a:lnTo>
                  <a:lnTo>
                    <a:pt x="434" y="182"/>
                  </a:lnTo>
                  <a:lnTo>
                    <a:pt x="430" y="184"/>
                  </a:lnTo>
                  <a:lnTo>
                    <a:pt x="430" y="184"/>
                  </a:lnTo>
                  <a:lnTo>
                    <a:pt x="420" y="186"/>
                  </a:lnTo>
                  <a:lnTo>
                    <a:pt x="410" y="190"/>
                  </a:lnTo>
                  <a:lnTo>
                    <a:pt x="410" y="190"/>
                  </a:lnTo>
                  <a:lnTo>
                    <a:pt x="408" y="192"/>
                  </a:lnTo>
                  <a:lnTo>
                    <a:pt x="408" y="196"/>
                  </a:lnTo>
                  <a:lnTo>
                    <a:pt x="408" y="206"/>
                  </a:lnTo>
                  <a:lnTo>
                    <a:pt x="408" y="206"/>
                  </a:lnTo>
                  <a:lnTo>
                    <a:pt x="406" y="210"/>
                  </a:lnTo>
                  <a:lnTo>
                    <a:pt x="402" y="212"/>
                  </a:lnTo>
                  <a:lnTo>
                    <a:pt x="390" y="220"/>
                  </a:lnTo>
                  <a:lnTo>
                    <a:pt x="390" y="220"/>
                  </a:lnTo>
                  <a:lnTo>
                    <a:pt x="382" y="222"/>
                  </a:lnTo>
                  <a:lnTo>
                    <a:pt x="376" y="220"/>
                  </a:lnTo>
                  <a:lnTo>
                    <a:pt x="370" y="216"/>
                  </a:lnTo>
                  <a:lnTo>
                    <a:pt x="364" y="210"/>
                  </a:lnTo>
                  <a:lnTo>
                    <a:pt x="358" y="198"/>
                  </a:lnTo>
                  <a:lnTo>
                    <a:pt x="354" y="192"/>
                  </a:lnTo>
                  <a:lnTo>
                    <a:pt x="354" y="192"/>
                  </a:lnTo>
                  <a:lnTo>
                    <a:pt x="350" y="198"/>
                  </a:lnTo>
                  <a:lnTo>
                    <a:pt x="344" y="202"/>
                  </a:lnTo>
                  <a:lnTo>
                    <a:pt x="338" y="202"/>
                  </a:lnTo>
                  <a:lnTo>
                    <a:pt x="330" y="198"/>
                  </a:lnTo>
                  <a:lnTo>
                    <a:pt x="324" y="194"/>
                  </a:lnTo>
                  <a:lnTo>
                    <a:pt x="316" y="188"/>
                  </a:lnTo>
                  <a:lnTo>
                    <a:pt x="302" y="172"/>
                  </a:lnTo>
                  <a:lnTo>
                    <a:pt x="288" y="154"/>
                  </a:lnTo>
                  <a:lnTo>
                    <a:pt x="276" y="138"/>
                  </a:lnTo>
                  <a:lnTo>
                    <a:pt x="266" y="122"/>
                  </a:lnTo>
                  <a:lnTo>
                    <a:pt x="266" y="122"/>
                  </a:lnTo>
                  <a:lnTo>
                    <a:pt x="248" y="104"/>
                  </a:lnTo>
                  <a:lnTo>
                    <a:pt x="230" y="90"/>
                  </a:lnTo>
                  <a:lnTo>
                    <a:pt x="210" y="78"/>
                  </a:lnTo>
                  <a:lnTo>
                    <a:pt x="188" y="66"/>
                  </a:lnTo>
                  <a:lnTo>
                    <a:pt x="166" y="58"/>
                  </a:lnTo>
                  <a:lnTo>
                    <a:pt x="144" y="52"/>
                  </a:lnTo>
                  <a:lnTo>
                    <a:pt x="122" y="46"/>
                  </a:lnTo>
                  <a:lnTo>
                    <a:pt x="100" y="42"/>
                  </a:lnTo>
                  <a:lnTo>
                    <a:pt x="62" y="36"/>
                  </a:lnTo>
                  <a:lnTo>
                    <a:pt x="30" y="34"/>
                  </a:lnTo>
                  <a:lnTo>
                    <a:pt x="0" y="34"/>
                  </a:lnTo>
                  <a:lnTo>
                    <a:pt x="0" y="34"/>
                  </a:lnTo>
                  <a:lnTo>
                    <a:pt x="14" y="46"/>
                  </a:lnTo>
                  <a:lnTo>
                    <a:pt x="44" y="72"/>
                  </a:lnTo>
                  <a:lnTo>
                    <a:pt x="62" y="86"/>
                  </a:lnTo>
                  <a:lnTo>
                    <a:pt x="80" y="98"/>
                  </a:lnTo>
                  <a:lnTo>
                    <a:pt x="98" y="108"/>
                  </a:lnTo>
                  <a:lnTo>
                    <a:pt x="112" y="114"/>
                  </a:lnTo>
                  <a:lnTo>
                    <a:pt x="112" y="114"/>
                  </a:lnTo>
                  <a:lnTo>
                    <a:pt x="128" y="116"/>
                  </a:lnTo>
                  <a:lnTo>
                    <a:pt x="150" y="118"/>
                  </a:lnTo>
                  <a:lnTo>
                    <a:pt x="200" y="122"/>
                  </a:lnTo>
                  <a:lnTo>
                    <a:pt x="224" y="124"/>
                  </a:lnTo>
                  <a:lnTo>
                    <a:pt x="246" y="126"/>
                  </a:lnTo>
                  <a:lnTo>
                    <a:pt x="262" y="130"/>
                  </a:lnTo>
                  <a:lnTo>
                    <a:pt x="268" y="134"/>
                  </a:lnTo>
                  <a:lnTo>
                    <a:pt x="274" y="136"/>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46" name="Freeform 51">
              <a:extLst>
                <a:ext uri="{FF2B5EF4-FFF2-40B4-BE49-F238E27FC236}">
                  <a16:creationId xmlns:a16="http://schemas.microsoft.com/office/drawing/2014/main" id="{349286EE-48FF-4385-896C-184260D29F96}"/>
                </a:ext>
              </a:extLst>
            </p:cNvPr>
            <p:cNvSpPr>
              <a:spLocks/>
            </p:cNvSpPr>
            <p:nvPr/>
          </p:nvSpPr>
          <p:spPr bwMode="auto">
            <a:xfrm>
              <a:off x="9056172" y="2788213"/>
              <a:ext cx="3135774" cy="1465244"/>
            </a:xfrm>
            <a:custGeom>
              <a:avLst/>
              <a:gdLst>
                <a:gd name="T0" fmla="*/ 0 w 1530"/>
                <a:gd name="T1" fmla="*/ 724 h 724"/>
                <a:gd name="T2" fmla="*/ 0 w 1530"/>
                <a:gd name="T3" fmla="*/ 724 h 724"/>
                <a:gd name="T4" fmla="*/ 10 w 1530"/>
                <a:gd name="T5" fmla="*/ 724 h 724"/>
                <a:gd name="T6" fmla="*/ 20 w 1530"/>
                <a:gd name="T7" fmla="*/ 722 h 724"/>
                <a:gd name="T8" fmla="*/ 30 w 1530"/>
                <a:gd name="T9" fmla="*/ 720 h 724"/>
                <a:gd name="T10" fmla="*/ 30 w 1530"/>
                <a:gd name="T11" fmla="*/ 720 h 724"/>
                <a:gd name="T12" fmla="*/ 36 w 1530"/>
                <a:gd name="T13" fmla="*/ 714 h 724"/>
                <a:gd name="T14" fmla="*/ 40 w 1530"/>
                <a:gd name="T15" fmla="*/ 708 h 724"/>
                <a:gd name="T16" fmla="*/ 44 w 1530"/>
                <a:gd name="T17" fmla="*/ 704 h 724"/>
                <a:gd name="T18" fmla="*/ 48 w 1530"/>
                <a:gd name="T19" fmla="*/ 702 h 724"/>
                <a:gd name="T20" fmla="*/ 48 w 1530"/>
                <a:gd name="T21" fmla="*/ 702 h 724"/>
                <a:gd name="T22" fmla="*/ 50 w 1530"/>
                <a:gd name="T23" fmla="*/ 702 h 724"/>
                <a:gd name="T24" fmla="*/ 50 w 1530"/>
                <a:gd name="T25" fmla="*/ 702 h 724"/>
                <a:gd name="T26" fmla="*/ 56 w 1530"/>
                <a:gd name="T27" fmla="*/ 700 h 724"/>
                <a:gd name="T28" fmla="*/ 56 w 1530"/>
                <a:gd name="T29" fmla="*/ 700 h 724"/>
                <a:gd name="T30" fmla="*/ 86 w 1530"/>
                <a:gd name="T31" fmla="*/ 680 h 724"/>
                <a:gd name="T32" fmla="*/ 114 w 1530"/>
                <a:gd name="T33" fmla="*/ 660 h 724"/>
                <a:gd name="T34" fmla="*/ 146 w 1530"/>
                <a:gd name="T35" fmla="*/ 634 h 724"/>
                <a:gd name="T36" fmla="*/ 178 w 1530"/>
                <a:gd name="T37" fmla="*/ 604 h 724"/>
                <a:gd name="T38" fmla="*/ 194 w 1530"/>
                <a:gd name="T39" fmla="*/ 586 h 724"/>
                <a:gd name="T40" fmla="*/ 210 w 1530"/>
                <a:gd name="T41" fmla="*/ 568 h 724"/>
                <a:gd name="T42" fmla="*/ 222 w 1530"/>
                <a:gd name="T43" fmla="*/ 550 h 724"/>
                <a:gd name="T44" fmla="*/ 234 w 1530"/>
                <a:gd name="T45" fmla="*/ 530 h 724"/>
                <a:gd name="T46" fmla="*/ 242 w 1530"/>
                <a:gd name="T47" fmla="*/ 510 h 724"/>
                <a:gd name="T48" fmla="*/ 250 w 1530"/>
                <a:gd name="T49" fmla="*/ 490 h 724"/>
                <a:gd name="T50" fmla="*/ 250 w 1530"/>
                <a:gd name="T51" fmla="*/ 490 h 724"/>
                <a:gd name="T52" fmla="*/ 246 w 1530"/>
                <a:gd name="T53" fmla="*/ 472 h 724"/>
                <a:gd name="T54" fmla="*/ 246 w 1530"/>
                <a:gd name="T55" fmla="*/ 458 h 724"/>
                <a:gd name="T56" fmla="*/ 246 w 1530"/>
                <a:gd name="T57" fmla="*/ 452 h 724"/>
                <a:gd name="T58" fmla="*/ 248 w 1530"/>
                <a:gd name="T59" fmla="*/ 448 h 724"/>
                <a:gd name="T60" fmla="*/ 248 w 1530"/>
                <a:gd name="T61" fmla="*/ 448 h 724"/>
                <a:gd name="T62" fmla="*/ 268 w 1530"/>
                <a:gd name="T63" fmla="*/ 420 h 724"/>
                <a:gd name="T64" fmla="*/ 282 w 1530"/>
                <a:gd name="T65" fmla="*/ 404 h 724"/>
                <a:gd name="T66" fmla="*/ 290 w 1530"/>
                <a:gd name="T67" fmla="*/ 398 h 724"/>
                <a:gd name="T68" fmla="*/ 296 w 1530"/>
                <a:gd name="T69" fmla="*/ 394 h 724"/>
                <a:gd name="T70" fmla="*/ 296 w 1530"/>
                <a:gd name="T71" fmla="*/ 394 h 724"/>
                <a:gd name="T72" fmla="*/ 306 w 1530"/>
                <a:gd name="T73" fmla="*/ 394 h 724"/>
                <a:gd name="T74" fmla="*/ 314 w 1530"/>
                <a:gd name="T75" fmla="*/ 394 h 724"/>
                <a:gd name="T76" fmla="*/ 324 w 1530"/>
                <a:gd name="T77" fmla="*/ 394 h 724"/>
                <a:gd name="T78" fmla="*/ 334 w 1530"/>
                <a:gd name="T79" fmla="*/ 394 h 724"/>
                <a:gd name="T80" fmla="*/ 334 w 1530"/>
                <a:gd name="T81" fmla="*/ 394 h 724"/>
                <a:gd name="T82" fmla="*/ 346 w 1530"/>
                <a:gd name="T83" fmla="*/ 388 h 724"/>
                <a:gd name="T84" fmla="*/ 372 w 1530"/>
                <a:gd name="T85" fmla="*/ 374 h 724"/>
                <a:gd name="T86" fmla="*/ 450 w 1530"/>
                <a:gd name="T87" fmla="*/ 326 h 724"/>
                <a:gd name="T88" fmla="*/ 548 w 1530"/>
                <a:gd name="T89" fmla="*/ 266 h 724"/>
                <a:gd name="T90" fmla="*/ 598 w 1530"/>
                <a:gd name="T91" fmla="*/ 238 h 724"/>
                <a:gd name="T92" fmla="*/ 644 w 1530"/>
                <a:gd name="T93" fmla="*/ 210 h 724"/>
                <a:gd name="T94" fmla="*/ 644 w 1530"/>
                <a:gd name="T95" fmla="*/ 210 h 724"/>
                <a:gd name="T96" fmla="*/ 670 w 1530"/>
                <a:gd name="T97" fmla="*/ 198 h 724"/>
                <a:gd name="T98" fmla="*/ 704 w 1530"/>
                <a:gd name="T99" fmla="*/ 184 h 724"/>
                <a:gd name="T100" fmla="*/ 786 w 1530"/>
                <a:gd name="T101" fmla="*/ 152 h 724"/>
                <a:gd name="T102" fmla="*/ 890 w 1530"/>
                <a:gd name="T103" fmla="*/ 118 h 724"/>
                <a:gd name="T104" fmla="*/ 948 w 1530"/>
                <a:gd name="T105" fmla="*/ 100 h 724"/>
                <a:gd name="T106" fmla="*/ 1008 w 1530"/>
                <a:gd name="T107" fmla="*/ 84 h 724"/>
                <a:gd name="T108" fmla="*/ 1072 w 1530"/>
                <a:gd name="T109" fmla="*/ 68 h 724"/>
                <a:gd name="T110" fmla="*/ 1136 w 1530"/>
                <a:gd name="T111" fmla="*/ 52 h 724"/>
                <a:gd name="T112" fmla="*/ 1202 w 1530"/>
                <a:gd name="T113" fmla="*/ 38 h 724"/>
                <a:gd name="T114" fmla="*/ 1268 w 1530"/>
                <a:gd name="T115" fmla="*/ 26 h 724"/>
                <a:gd name="T116" fmla="*/ 1336 w 1530"/>
                <a:gd name="T117" fmla="*/ 16 h 724"/>
                <a:gd name="T118" fmla="*/ 1402 w 1530"/>
                <a:gd name="T119" fmla="*/ 8 h 724"/>
                <a:gd name="T120" fmla="*/ 1466 w 1530"/>
                <a:gd name="T121" fmla="*/ 2 h 724"/>
                <a:gd name="T122" fmla="*/ 1530 w 1530"/>
                <a:gd name="T1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0" h="724">
                  <a:moveTo>
                    <a:pt x="0" y="724"/>
                  </a:moveTo>
                  <a:lnTo>
                    <a:pt x="0" y="724"/>
                  </a:lnTo>
                  <a:lnTo>
                    <a:pt x="10" y="724"/>
                  </a:lnTo>
                  <a:lnTo>
                    <a:pt x="20" y="722"/>
                  </a:lnTo>
                  <a:lnTo>
                    <a:pt x="30" y="720"/>
                  </a:lnTo>
                  <a:lnTo>
                    <a:pt x="30" y="720"/>
                  </a:lnTo>
                  <a:lnTo>
                    <a:pt x="36" y="714"/>
                  </a:lnTo>
                  <a:lnTo>
                    <a:pt x="40" y="708"/>
                  </a:lnTo>
                  <a:lnTo>
                    <a:pt x="44" y="704"/>
                  </a:lnTo>
                  <a:lnTo>
                    <a:pt x="48" y="702"/>
                  </a:lnTo>
                  <a:lnTo>
                    <a:pt x="48" y="702"/>
                  </a:lnTo>
                  <a:lnTo>
                    <a:pt x="50" y="702"/>
                  </a:lnTo>
                  <a:lnTo>
                    <a:pt x="50" y="702"/>
                  </a:lnTo>
                  <a:lnTo>
                    <a:pt x="56" y="700"/>
                  </a:lnTo>
                  <a:lnTo>
                    <a:pt x="56" y="700"/>
                  </a:lnTo>
                  <a:lnTo>
                    <a:pt x="86" y="680"/>
                  </a:lnTo>
                  <a:lnTo>
                    <a:pt x="114" y="660"/>
                  </a:lnTo>
                  <a:lnTo>
                    <a:pt x="146" y="634"/>
                  </a:lnTo>
                  <a:lnTo>
                    <a:pt x="178" y="604"/>
                  </a:lnTo>
                  <a:lnTo>
                    <a:pt x="194" y="586"/>
                  </a:lnTo>
                  <a:lnTo>
                    <a:pt x="210" y="568"/>
                  </a:lnTo>
                  <a:lnTo>
                    <a:pt x="222" y="550"/>
                  </a:lnTo>
                  <a:lnTo>
                    <a:pt x="234" y="530"/>
                  </a:lnTo>
                  <a:lnTo>
                    <a:pt x="242" y="510"/>
                  </a:lnTo>
                  <a:lnTo>
                    <a:pt x="250" y="490"/>
                  </a:lnTo>
                  <a:lnTo>
                    <a:pt x="250" y="490"/>
                  </a:lnTo>
                  <a:lnTo>
                    <a:pt x="246" y="472"/>
                  </a:lnTo>
                  <a:lnTo>
                    <a:pt x="246" y="458"/>
                  </a:lnTo>
                  <a:lnTo>
                    <a:pt x="246" y="452"/>
                  </a:lnTo>
                  <a:lnTo>
                    <a:pt x="248" y="448"/>
                  </a:lnTo>
                  <a:lnTo>
                    <a:pt x="248" y="448"/>
                  </a:lnTo>
                  <a:lnTo>
                    <a:pt x="268" y="420"/>
                  </a:lnTo>
                  <a:lnTo>
                    <a:pt x="282" y="404"/>
                  </a:lnTo>
                  <a:lnTo>
                    <a:pt x="290" y="398"/>
                  </a:lnTo>
                  <a:lnTo>
                    <a:pt x="296" y="394"/>
                  </a:lnTo>
                  <a:lnTo>
                    <a:pt x="296" y="394"/>
                  </a:lnTo>
                  <a:lnTo>
                    <a:pt x="306" y="394"/>
                  </a:lnTo>
                  <a:lnTo>
                    <a:pt x="314" y="394"/>
                  </a:lnTo>
                  <a:lnTo>
                    <a:pt x="324" y="394"/>
                  </a:lnTo>
                  <a:lnTo>
                    <a:pt x="334" y="394"/>
                  </a:lnTo>
                  <a:lnTo>
                    <a:pt x="334" y="394"/>
                  </a:lnTo>
                  <a:lnTo>
                    <a:pt x="346" y="388"/>
                  </a:lnTo>
                  <a:lnTo>
                    <a:pt x="372" y="374"/>
                  </a:lnTo>
                  <a:lnTo>
                    <a:pt x="450" y="326"/>
                  </a:lnTo>
                  <a:lnTo>
                    <a:pt x="548" y="266"/>
                  </a:lnTo>
                  <a:lnTo>
                    <a:pt x="598" y="238"/>
                  </a:lnTo>
                  <a:lnTo>
                    <a:pt x="644" y="210"/>
                  </a:lnTo>
                  <a:lnTo>
                    <a:pt x="644" y="210"/>
                  </a:lnTo>
                  <a:lnTo>
                    <a:pt x="670" y="198"/>
                  </a:lnTo>
                  <a:lnTo>
                    <a:pt x="704" y="184"/>
                  </a:lnTo>
                  <a:lnTo>
                    <a:pt x="786" y="152"/>
                  </a:lnTo>
                  <a:lnTo>
                    <a:pt x="890" y="118"/>
                  </a:lnTo>
                  <a:lnTo>
                    <a:pt x="948" y="100"/>
                  </a:lnTo>
                  <a:lnTo>
                    <a:pt x="1008" y="84"/>
                  </a:lnTo>
                  <a:lnTo>
                    <a:pt x="1072" y="68"/>
                  </a:lnTo>
                  <a:lnTo>
                    <a:pt x="1136" y="52"/>
                  </a:lnTo>
                  <a:lnTo>
                    <a:pt x="1202" y="38"/>
                  </a:lnTo>
                  <a:lnTo>
                    <a:pt x="1268" y="26"/>
                  </a:lnTo>
                  <a:lnTo>
                    <a:pt x="1336" y="16"/>
                  </a:lnTo>
                  <a:lnTo>
                    <a:pt x="1402" y="8"/>
                  </a:lnTo>
                  <a:lnTo>
                    <a:pt x="1466" y="2"/>
                  </a:lnTo>
                  <a:lnTo>
                    <a:pt x="1530" y="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47" name="Freeform 52">
              <a:extLst>
                <a:ext uri="{FF2B5EF4-FFF2-40B4-BE49-F238E27FC236}">
                  <a16:creationId xmlns:a16="http://schemas.microsoft.com/office/drawing/2014/main" id="{439450C8-2B62-4281-96E6-FF4CEECC4A04}"/>
                </a:ext>
              </a:extLst>
            </p:cNvPr>
            <p:cNvSpPr>
              <a:spLocks/>
            </p:cNvSpPr>
            <p:nvPr/>
          </p:nvSpPr>
          <p:spPr bwMode="auto">
            <a:xfrm>
              <a:off x="8425616" y="3881075"/>
              <a:ext cx="398741" cy="85000"/>
            </a:xfrm>
            <a:custGeom>
              <a:avLst/>
              <a:gdLst>
                <a:gd name="T0" fmla="*/ 0 w 202"/>
                <a:gd name="T1" fmla="*/ 0 h 42"/>
                <a:gd name="T2" fmla="*/ 0 w 202"/>
                <a:gd name="T3" fmla="*/ 0 h 42"/>
                <a:gd name="T4" fmla="*/ 28 w 202"/>
                <a:gd name="T5" fmla="*/ 0 h 42"/>
                <a:gd name="T6" fmla="*/ 50 w 202"/>
                <a:gd name="T7" fmla="*/ 4 h 42"/>
                <a:gd name="T8" fmla="*/ 70 w 202"/>
                <a:gd name="T9" fmla="*/ 8 h 42"/>
                <a:gd name="T10" fmla="*/ 70 w 202"/>
                <a:gd name="T11" fmla="*/ 8 h 42"/>
                <a:gd name="T12" fmla="*/ 110 w 202"/>
                <a:gd name="T13" fmla="*/ 26 h 42"/>
                <a:gd name="T14" fmla="*/ 132 w 202"/>
                <a:gd name="T15" fmla="*/ 34 h 42"/>
                <a:gd name="T16" fmla="*/ 150 w 202"/>
                <a:gd name="T17" fmla="*/ 40 h 42"/>
                <a:gd name="T18" fmla="*/ 150 w 202"/>
                <a:gd name="T19" fmla="*/ 40 h 42"/>
                <a:gd name="T20" fmla="*/ 166 w 202"/>
                <a:gd name="T21" fmla="*/ 42 h 42"/>
                <a:gd name="T22" fmla="*/ 184 w 202"/>
                <a:gd name="T23" fmla="*/ 42 h 42"/>
                <a:gd name="T24" fmla="*/ 202 w 202"/>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42">
                  <a:moveTo>
                    <a:pt x="0" y="0"/>
                  </a:moveTo>
                  <a:lnTo>
                    <a:pt x="0" y="0"/>
                  </a:lnTo>
                  <a:lnTo>
                    <a:pt x="28" y="0"/>
                  </a:lnTo>
                  <a:lnTo>
                    <a:pt x="50" y="4"/>
                  </a:lnTo>
                  <a:lnTo>
                    <a:pt x="70" y="8"/>
                  </a:lnTo>
                  <a:lnTo>
                    <a:pt x="70" y="8"/>
                  </a:lnTo>
                  <a:lnTo>
                    <a:pt x="110" y="26"/>
                  </a:lnTo>
                  <a:lnTo>
                    <a:pt x="132" y="34"/>
                  </a:lnTo>
                  <a:lnTo>
                    <a:pt x="150" y="40"/>
                  </a:lnTo>
                  <a:lnTo>
                    <a:pt x="150" y="40"/>
                  </a:lnTo>
                  <a:lnTo>
                    <a:pt x="166" y="42"/>
                  </a:lnTo>
                  <a:lnTo>
                    <a:pt x="184" y="42"/>
                  </a:lnTo>
                  <a:lnTo>
                    <a:pt x="202" y="42"/>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48" name="Freeform 53">
              <a:extLst>
                <a:ext uri="{FF2B5EF4-FFF2-40B4-BE49-F238E27FC236}">
                  <a16:creationId xmlns:a16="http://schemas.microsoft.com/office/drawing/2014/main" id="{37759564-8B78-4B6B-8F16-2A5FC1FC8C3D}"/>
                </a:ext>
              </a:extLst>
            </p:cNvPr>
            <p:cNvSpPr>
              <a:spLocks/>
            </p:cNvSpPr>
            <p:nvPr/>
          </p:nvSpPr>
          <p:spPr bwMode="auto">
            <a:xfrm>
              <a:off x="8334814" y="3674645"/>
              <a:ext cx="51323" cy="28333"/>
            </a:xfrm>
            <a:custGeom>
              <a:avLst/>
              <a:gdLst>
                <a:gd name="T0" fmla="*/ 26 w 26"/>
                <a:gd name="T1" fmla="*/ 0 h 14"/>
                <a:gd name="T2" fmla="*/ 26 w 26"/>
                <a:gd name="T3" fmla="*/ 0 h 14"/>
                <a:gd name="T4" fmla="*/ 24 w 26"/>
                <a:gd name="T5" fmla="*/ 2 h 14"/>
                <a:gd name="T6" fmla="*/ 18 w 26"/>
                <a:gd name="T7" fmla="*/ 8 h 14"/>
                <a:gd name="T8" fmla="*/ 10 w 26"/>
                <a:gd name="T9" fmla="*/ 12 h 14"/>
                <a:gd name="T10" fmla="*/ 6 w 26"/>
                <a:gd name="T11" fmla="*/ 14 h 14"/>
                <a:gd name="T12" fmla="*/ 0 w 26"/>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6" y="0"/>
                  </a:moveTo>
                  <a:lnTo>
                    <a:pt x="26" y="0"/>
                  </a:lnTo>
                  <a:lnTo>
                    <a:pt x="24" y="2"/>
                  </a:lnTo>
                  <a:lnTo>
                    <a:pt x="18" y="8"/>
                  </a:lnTo>
                  <a:lnTo>
                    <a:pt x="10" y="12"/>
                  </a:lnTo>
                  <a:lnTo>
                    <a:pt x="6" y="14"/>
                  </a:lnTo>
                  <a:lnTo>
                    <a:pt x="0" y="12"/>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49" name="Freeform 55">
              <a:extLst>
                <a:ext uri="{FF2B5EF4-FFF2-40B4-BE49-F238E27FC236}">
                  <a16:creationId xmlns:a16="http://schemas.microsoft.com/office/drawing/2014/main" id="{3A898931-E547-4B98-8BE6-35674903F0F9}"/>
                </a:ext>
              </a:extLst>
            </p:cNvPr>
            <p:cNvSpPr>
              <a:spLocks/>
            </p:cNvSpPr>
            <p:nvPr/>
          </p:nvSpPr>
          <p:spPr bwMode="auto">
            <a:xfrm>
              <a:off x="9629736" y="3561312"/>
              <a:ext cx="201345" cy="76905"/>
            </a:xfrm>
            <a:custGeom>
              <a:avLst/>
              <a:gdLst>
                <a:gd name="T0" fmla="*/ 102 w 102"/>
                <a:gd name="T1" fmla="*/ 12 h 38"/>
                <a:gd name="T2" fmla="*/ 102 w 102"/>
                <a:gd name="T3" fmla="*/ 12 h 38"/>
                <a:gd name="T4" fmla="*/ 94 w 102"/>
                <a:gd name="T5" fmla="*/ 22 h 38"/>
                <a:gd name="T6" fmla="*/ 86 w 102"/>
                <a:gd name="T7" fmla="*/ 28 h 38"/>
                <a:gd name="T8" fmla="*/ 80 w 102"/>
                <a:gd name="T9" fmla="*/ 32 h 38"/>
                <a:gd name="T10" fmla="*/ 80 w 102"/>
                <a:gd name="T11" fmla="*/ 32 h 38"/>
                <a:gd name="T12" fmla="*/ 56 w 102"/>
                <a:gd name="T13" fmla="*/ 36 h 38"/>
                <a:gd name="T14" fmla="*/ 56 w 102"/>
                <a:gd name="T15" fmla="*/ 36 h 38"/>
                <a:gd name="T16" fmla="*/ 32 w 102"/>
                <a:gd name="T17" fmla="*/ 38 h 38"/>
                <a:gd name="T18" fmla="*/ 18 w 102"/>
                <a:gd name="T19" fmla="*/ 36 h 38"/>
                <a:gd name="T20" fmla="*/ 8 w 102"/>
                <a:gd name="T21" fmla="*/ 34 h 38"/>
                <a:gd name="T22" fmla="*/ 8 w 102"/>
                <a:gd name="T23" fmla="*/ 34 h 38"/>
                <a:gd name="T24" fmla="*/ 6 w 102"/>
                <a:gd name="T25" fmla="*/ 32 h 38"/>
                <a:gd name="T26" fmla="*/ 6 w 102"/>
                <a:gd name="T27" fmla="*/ 28 h 38"/>
                <a:gd name="T28" fmla="*/ 8 w 102"/>
                <a:gd name="T29" fmla="*/ 22 h 38"/>
                <a:gd name="T30" fmla="*/ 10 w 102"/>
                <a:gd name="T31" fmla="*/ 16 h 38"/>
                <a:gd name="T32" fmla="*/ 10 w 102"/>
                <a:gd name="T33" fmla="*/ 14 h 38"/>
                <a:gd name="T34" fmla="*/ 8 w 102"/>
                <a:gd name="T35" fmla="*/ 14 h 38"/>
                <a:gd name="T36" fmla="*/ 8 w 102"/>
                <a:gd name="T37" fmla="*/ 14 h 38"/>
                <a:gd name="T38" fmla="*/ 4 w 102"/>
                <a:gd name="T39" fmla="*/ 10 h 38"/>
                <a:gd name="T40" fmla="*/ 2 w 102"/>
                <a:gd name="T41" fmla="*/ 6 h 38"/>
                <a:gd name="T42" fmla="*/ 0 w 102"/>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38">
                  <a:moveTo>
                    <a:pt x="102" y="12"/>
                  </a:moveTo>
                  <a:lnTo>
                    <a:pt x="102" y="12"/>
                  </a:lnTo>
                  <a:lnTo>
                    <a:pt x="94" y="22"/>
                  </a:lnTo>
                  <a:lnTo>
                    <a:pt x="86" y="28"/>
                  </a:lnTo>
                  <a:lnTo>
                    <a:pt x="80" y="32"/>
                  </a:lnTo>
                  <a:lnTo>
                    <a:pt x="80" y="32"/>
                  </a:lnTo>
                  <a:lnTo>
                    <a:pt x="56" y="36"/>
                  </a:lnTo>
                  <a:lnTo>
                    <a:pt x="56" y="36"/>
                  </a:lnTo>
                  <a:lnTo>
                    <a:pt x="32" y="38"/>
                  </a:lnTo>
                  <a:lnTo>
                    <a:pt x="18" y="36"/>
                  </a:lnTo>
                  <a:lnTo>
                    <a:pt x="8" y="34"/>
                  </a:lnTo>
                  <a:lnTo>
                    <a:pt x="8" y="34"/>
                  </a:lnTo>
                  <a:lnTo>
                    <a:pt x="6" y="32"/>
                  </a:lnTo>
                  <a:lnTo>
                    <a:pt x="6" y="28"/>
                  </a:lnTo>
                  <a:lnTo>
                    <a:pt x="8" y="22"/>
                  </a:lnTo>
                  <a:lnTo>
                    <a:pt x="10" y="16"/>
                  </a:lnTo>
                  <a:lnTo>
                    <a:pt x="10" y="14"/>
                  </a:lnTo>
                  <a:lnTo>
                    <a:pt x="8" y="14"/>
                  </a:lnTo>
                  <a:lnTo>
                    <a:pt x="8" y="14"/>
                  </a:lnTo>
                  <a:lnTo>
                    <a:pt x="4" y="10"/>
                  </a:lnTo>
                  <a:lnTo>
                    <a:pt x="2" y="6"/>
                  </a:lnTo>
                  <a:lnTo>
                    <a:pt x="0" y="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50" name="Freeform 56">
              <a:extLst>
                <a:ext uri="{FF2B5EF4-FFF2-40B4-BE49-F238E27FC236}">
                  <a16:creationId xmlns:a16="http://schemas.microsoft.com/office/drawing/2014/main" id="{ECAA7875-9234-492F-B681-2543665B13F1}"/>
                </a:ext>
              </a:extLst>
            </p:cNvPr>
            <p:cNvSpPr>
              <a:spLocks/>
            </p:cNvSpPr>
            <p:nvPr/>
          </p:nvSpPr>
          <p:spPr bwMode="auto">
            <a:xfrm>
              <a:off x="9712643" y="3172738"/>
              <a:ext cx="722472" cy="497859"/>
            </a:xfrm>
            <a:custGeom>
              <a:avLst/>
              <a:gdLst>
                <a:gd name="T0" fmla="*/ 0 w 366"/>
                <a:gd name="T1" fmla="*/ 246 h 246"/>
                <a:gd name="T2" fmla="*/ 0 w 366"/>
                <a:gd name="T3" fmla="*/ 246 h 246"/>
                <a:gd name="T4" fmla="*/ 8 w 366"/>
                <a:gd name="T5" fmla="*/ 240 h 246"/>
                <a:gd name="T6" fmla="*/ 14 w 366"/>
                <a:gd name="T7" fmla="*/ 236 h 246"/>
                <a:gd name="T8" fmla="*/ 20 w 366"/>
                <a:gd name="T9" fmla="*/ 234 h 246"/>
                <a:gd name="T10" fmla="*/ 20 w 366"/>
                <a:gd name="T11" fmla="*/ 234 h 246"/>
                <a:gd name="T12" fmla="*/ 48 w 366"/>
                <a:gd name="T13" fmla="*/ 238 h 246"/>
                <a:gd name="T14" fmla="*/ 62 w 366"/>
                <a:gd name="T15" fmla="*/ 240 h 246"/>
                <a:gd name="T16" fmla="*/ 68 w 366"/>
                <a:gd name="T17" fmla="*/ 240 h 246"/>
                <a:gd name="T18" fmla="*/ 72 w 366"/>
                <a:gd name="T19" fmla="*/ 238 h 246"/>
                <a:gd name="T20" fmla="*/ 72 w 366"/>
                <a:gd name="T21" fmla="*/ 238 h 246"/>
                <a:gd name="T22" fmla="*/ 72 w 366"/>
                <a:gd name="T23" fmla="*/ 236 h 246"/>
                <a:gd name="T24" fmla="*/ 72 w 366"/>
                <a:gd name="T25" fmla="*/ 232 h 246"/>
                <a:gd name="T26" fmla="*/ 70 w 366"/>
                <a:gd name="T27" fmla="*/ 220 h 246"/>
                <a:gd name="T28" fmla="*/ 66 w 366"/>
                <a:gd name="T29" fmla="*/ 204 h 246"/>
                <a:gd name="T30" fmla="*/ 66 w 366"/>
                <a:gd name="T31" fmla="*/ 204 h 246"/>
                <a:gd name="T32" fmla="*/ 154 w 366"/>
                <a:gd name="T33" fmla="*/ 148 h 246"/>
                <a:gd name="T34" fmla="*/ 154 w 366"/>
                <a:gd name="T35" fmla="*/ 148 h 246"/>
                <a:gd name="T36" fmla="*/ 168 w 366"/>
                <a:gd name="T37" fmla="*/ 138 h 246"/>
                <a:gd name="T38" fmla="*/ 192 w 366"/>
                <a:gd name="T39" fmla="*/ 126 h 246"/>
                <a:gd name="T40" fmla="*/ 252 w 366"/>
                <a:gd name="T41" fmla="*/ 100 h 246"/>
                <a:gd name="T42" fmla="*/ 330 w 366"/>
                <a:gd name="T43" fmla="*/ 68 h 246"/>
                <a:gd name="T44" fmla="*/ 330 w 366"/>
                <a:gd name="T45" fmla="*/ 68 h 246"/>
                <a:gd name="T46" fmla="*/ 344 w 366"/>
                <a:gd name="T47" fmla="*/ 66 h 246"/>
                <a:gd name="T48" fmla="*/ 354 w 366"/>
                <a:gd name="T49" fmla="*/ 62 h 246"/>
                <a:gd name="T50" fmla="*/ 362 w 366"/>
                <a:gd name="T51" fmla="*/ 56 h 246"/>
                <a:gd name="T52" fmla="*/ 362 w 366"/>
                <a:gd name="T53" fmla="*/ 56 h 246"/>
                <a:gd name="T54" fmla="*/ 366 w 366"/>
                <a:gd name="T55" fmla="*/ 48 h 246"/>
                <a:gd name="T56" fmla="*/ 366 w 366"/>
                <a:gd name="T57" fmla="*/ 34 h 246"/>
                <a:gd name="T58" fmla="*/ 364 w 366"/>
                <a:gd name="T59" fmla="*/ 24 h 246"/>
                <a:gd name="T60" fmla="*/ 362 w 366"/>
                <a:gd name="T61" fmla="*/ 18 h 246"/>
                <a:gd name="T62" fmla="*/ 360 w 366"/>
                <a:gd name="T63" fmla="*/ 16 h 246"/>
                <a:gd name="T64" fmla="*/ 360 w 366"/>
                <a:gd name="T65" fmla="*/ 16 h 246"/>
                <a:gd name="T66" fmla="*/ 350 w 366"/>
                <a:gd name="T67" fmla="*/ 12 h 246"/>
                <a:gd name="T68" fmla="*/ 336 w 366"/>
                <a:gd name="T69" fmla="*/ 6 h 246"/>
                <a:gd name="T70" fmla="*/ 316 w 366"/>
                <a:gd name="T7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 h="246">
                  <a:moveTo>
                    <a:pt x="0" y="246"/>
                  </a:moveTo>
                  <a:lnTo>
                    <a:pt x="0" y="246"/>
                  </a:lnTo>
                  <a:lnTo>
                    <a:pt x="8" y="240"/>
                  </a:lnTo>
                  <a:lnTo>
                    <a:pt x="14" y="236"/>
                  </a:lnTo>
                  <a:lnTo>
                    <a:pt x="20" y="234"/>
                  </a:lnTo>
                  <a:lnTo>
                    <a:pt x="20" y="234"/>
                  </a:lnTo>
                  <a:lnTo>
                    <a:pt x="48" y="238"/>
                  </a:lnTo>
                  <a:lnTo>
                    <a:pt x="62" y="240"/>
                  </a:lnTo>
                  <a:lnTo>
                    <a:pt x="68" y="240"/>
                  </a:lnTo>
                  <a:lnTo>
                    <a:pt x="72" y="238"/>
                  </a:lnTo>
                  <a:lnTo>
                    <a:pt x="72" y="238"/>
                  </a:lnTo>
                  <a:lnTo>
                    <a:pt x="72" y="236"/>
                  </a:lnTo>
                  <a:lnTo>
                    <a:pt x="72" y="232"/>
                  </a:lnTo>
                  <a:lnTo>
                    <a:pt x="70" y="220"/>
                  </a:lnTo>
                  <a:lnTo>
                    <a:pt x="66" y="204"/>
                  </a:lnTo>
                  <a:lnTo>
                    <a:pt x="66" y="204"/>
                  </a:lnTo>
                  <a:lnTo>
                    <a:pt x="154" y="148"/>
                  </a:lnTo>
                  <a:lnTo>
                    <a:pt x="154" y="148"/>
                  </a:lnTo>
                  <a:lnTo>
                    <a:pt x="168" y="138"/>
                  </a:lnTo>
                  <a:lnTo>
                    <a:pt x="192" y="126"/>
                  </a:lnTo>
                  <a:lnTo>
                    <a:pt x="252" y="100"/>
                  </a:lnTo>
                  <a:lnTo>
                    <a:pt x="330" y="68"/>
                  </a:lnTo>
                  <a:lnTo>
                    <a:pt x="330" y="68"/>
                  </a:lnTo>
                  <a:lnTo>
                    <a:pt x="344" y="66"/>
                  </a:lnTo>
                  <a:lnTo>
                    <a:pt x="354" y="62"/>
                  </a:lnTo>
                  <a:lnTo>
                    <a:pt x="362" y="56"/>
                  </a:lnTo>
                  <a:lnTo>
                    <a:pt x="362" y="56"/>
                  </a:lnTo>
                  <a:lnTo>
                    <a:pt x="366" y="48"/>
                  </a:lnTo>
                  <a:lnTo>
                    <a:pt x="366" y="34"/>
                  </a:lnTo>
                  <a:lnTo>
                    <a:pt x="364" y="24"/>
                  </a:lnTo>
                  <a:lnTo>
                    <a:pt x="362" y="18"/>
                  </a:lnTo>
                  <a:lnTo>
                    <a:pt x="360" y="16"/>
                  </a:lnTo>
                  <a:lnTo>
                    <a:pt x="360" y="16"/>
                  </a:lnTo>
                  <a:lnTo>
                    <a:pt x="350" y="12"/>
                  </a:lnTo>
                  <a:lnTo>
                    <a:pt x="336" y="6"/>
                  </a:lnTo>
                  <a:lnTo>
                    <a:pt x="316" y="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51" name="Freeform 57">
              <a:extLst>
                <a:ext uri="{FF2B5EF4-FFF2-40B4-BE49-F238E27FC236}">
                  <a16:creationId xmlns:a16="http://schemas.microsoft.com/office/drawing/2014/main" id="{731295A8-7984-4254-8A1C-A5A4B73E4EA1}"/>
                </a:ext>
              </a:extLst>
            </p:cNvPr>
            <p:cNvSpPr>
              <a:spLocks/>
            </p:cNvSpPr>
            <p:nvPr/>
          </p:nvSpPr>
          <p:spPr bwMode="auto">
            <a:xfrm>
              <a:off x="9761835" y="3306310"/>
              <a:ext cx="787770" cy="566669"/>
            </a:xfrm>
            <a:custGeom>
              <a:avLst/>
              <a:gdLst>
                <a:gd name="T0" fmla="*/ 0 w 364"/>
                <a:gd name="T1" fmla="*/ 252 h 280"/>
                <a:gd name="T2" fmla="*/ 0 w 364"/>
                <a:gd name="T3" fmla="*/ 252 h 280"/>
                <a:gd name="T4" fmla="*/ 8 w 364"/>
                <a:gd name="T5" fmla="*/ 218 h 280"/>
                <a:gd name="T6" fmla="*/ 12 w 364"/>
                <a:gd name="T7" fmla="*/ 192 h 280"/>
                <a:gd name="T8" fmla="*/ 12 w 364"/>
                <a:gd name="T9" fmla="*/ 180 h 280"/>
                <a:gd name="T10" fmla="*/ 12 w 364"/>
                <a:gd name="T11" fmla="*/ 172 h 280"/>
                <a:gd name="T12" fmla="*/ 12 w 364"/>
                <a:gd name="T13" fmla="*/ 172 h 280"/>
                <a:gd name="T14" fmla="*/ 44 w 364"/>
                <a:gd name="T15" fmla="*/ 180 h 280"/>
                <a:gd name="T16" fmla="*/ 74 w 364"/>
                <a:gd name="T17" fmla="*/ 190 h 280"/>
                <a:gd name="T18" fmla="*/ 104 w 364"/>
                <a:gd name="T19" fmla="*/ 200 h 280"/>
                <a:gd name="T20" fmla="*/ 104 w 364"/>
                <a:gd name="T21" fmla="*/ 200 h 280"/>
                <a:gd name="T22" fmla="*/ 194 w 364"/>
                <a:gd name="T23" fmla="*/ 244 h 280"/>
                <a:gd name="T24" fmla="*/ 244 w 364"/>
                <a:gd name="T25" fmla="*/ 266 h 280"/>
                <a:gd name="T26" fmla="*/ 262 w 364"/>
                <a:gd name="T27" fmla="*/ 274 h 280"/>
                <a:gd name="T28" fmla="*/ 276 w 364"/>
                <a:gd name="T29" fmla="*/ 278 h 280"/>
                <a:gd name="T30" fmla="*/ 276 w 364"/>
                <a:gd name="T31" fmla="*/ 278 h 280"/>
                <a:gd name="T32" fmla="*/ 300 w 364"/>
                <a:gd name="T33" fmla="*/ 280 h 280"/>
                <a:gd name="T34" fmla="*/ 328 w 364"/>
                <a:gd name="T35" fmla="*/ 280 h 280"/>
                <a:gd name="T36" fmla="*/ 364 w 364"/>
                <a:gd name="T37" fmla="*/ 280 h 280"/>
                <a:gd name="T38" fmla="*/ 364 w 364"/>
                <a:gd name="T39" fmla="*/ 280 h 280"/>
                <a:gd name="T40" fmla="*/ 358 w 364"/>
                <a:gd name="T41" fmla="*/ 272 h 280"/>
                <a:gd name="T42" fmla="*/ 342 w 364"/>
                <a:gd name="T43" fmla="*/ 250 h 280"/>
                <a:gd name="T44" fmla="*/ 332 w 364"/>
                <a:gd name="T45" fmla="*/ 234 h 280"/>
                <a:gd name="T46" fmla="*/ 322 w 364"/>
                <a:gd name="T47" fmla="*/ 216 h 280"/>
                <a:gd name="T48" fmla="*/ 312 w 364"/>
                <a:gd name="T49" fmla="*/ 194 h 280"/>
                <a:gd name="T50" fmla="*/ 304 w 364"/>
                <a:gd name="T51" fmla="*/ 168 h 280"/>
                <a:gd name="T52" fmla="*/ 304 w 364"/>
                <a:gd name="T53" fmla="*/ 168 h 280"/>
                <a:gd name="T54" fmla="*/ 288 w 364"/>
                <a:gd name="T55" fmla="*/ 112 h 280"/>
                <a:gd name="T56" fmla="*/ 276 w 364"/>
                <a:gd name="T57" fmla="*/ 58 h 280"/>
                <a:gd name="T58" fmla="*/ 264 w 364"/>
                <a:gd name="T59" fmla="*/ 0 h 280"/>
                <a:gd name="connsiteX0" fmla="*/ 328 w 10328"/>
                <a:gd name="connsiteY0" fmla="*/ 9000 h 10000"/>
                <a:gd name="connsiteX1" fmla="*/ 0 w 10328"/>
                <a:gd name="connsiteY1" fmla="*/ 8798 h 10000"/>
                <a:gd name="connsiteX2" fmla="*/ 548 w 10328"/>
                <a:gd name="connsiteY2" fmla="*/ 7786 h 10000"/>
                <a:gd name="connsiteX3" fmla="*/ 658 w 10328"/>
                <a:gd name="connsiteY3" fmla="*/ 6857 h 10000"/>
                <a:gd name="connsiteX4" fmla="*/ 658 w 10328"/>
                <a:gd name="connsiteY4" fmla="*/ 6429 h 10000"/>
                <a:gd name="connsiteX5" fmla="*/ 658 w 10328"/>
                <a:gd name="connsiteY5" fmla="*/ 6143 h 10000"/>
                <a:gd name="connsiteX6" fmla="*/ 658 w 10328"/>
                <a:gd name="connsiteY6" fmla="*/ 6143 h 10000"/>
                <a:gd name="connsiteX7" fmla="*/ 1537 w 10328"/>
                <a:gd name="connsiteY7" fmla="*/ 6429 h 10000"/>
                <a:gd name="connsiteX8" fmla="*/ 2361 w 10328"/>
                <a:gd name="connsiteY8" fmla="*/ 6786 h 10000"/>
                <a:gd name="connsiteX9" fmla="*/ 3185 w 10328"/>
                <a:gd name="connsiteY9" fmla="*/ 7143 h 10000"/>
                <a:gd name="connsiteX10" fmla="*/ 3185 w 10328"/>
                <a:gd name="connsiteY10" fmla="*/ 7143 h 10000"/>
                <a:gd name="connsiteX11" fmla="*/ 5658 w 10328"/>
                <a:gd name="connsiteY11" fmla="*/ 8714 h 10000"/>
                <a:gd name="connsiteX12" fmla="*/ 7031 w 10328"/>
                <a:gd name="connsiteY12" fmla="*/ 9500 h 10000"/>
                <a:gd name="connsiteX13" fmla="*/ 7526 w 10328"/>
                <a:gd name="connsiteY13" fmla="*/ 9786 h 10000"/>
                <a:gd name="connsiteX14" fmla="*/ 7910 w 10328"/>
                <a:gd name="connsiteY14" fmla="*/ 9929 h 10000"/>
                <a:gd name="connsiteX15" fmla="*/ 7910 w 10328"/>
                <a:gd name="connsiteY15" fmla="*/ 9929 h 10000"/>
                <a:gd name="connsiteX16" fmla="*/ 8570 w 10328"/>
                <a:gd name="connsiteY16" fmla="*/ 10000 h 10000"/>
                <a:gd name="connsiteX17" fmla="*/ 9339 w 10328"/>
                <a:gd name="connsiteY17" fmla="*/ 10000 h 10000"/>
                <a:gd name="connsiteX18" fmla="*/ 10328 w 10328"/>
                <a:gd name="connsiteY18" fmla="*/ 10000 h 10000"/>
                <a:gd name="connsiteX19" fmla="*/ 10328 w 10328"/>
                <a:gd name="connsiteY19" fmla="*/ 10000 h 10000"/>
                <a:gd name="connsiteX20" fmla="*/ 10163 w 10328"/>
                <a:gd name="connsiteY20" fmla="*/ 9714 h 10000"/>
                <a:gd name="connsiteX21" fmla="*/ 9724 w 10328"/>
                <a:gd name="connsiteY21" fmla="*/ 8929 h 10000"/>
                <a:gd name="connsiteX22" fmla="*/ 9449 w 10328"/>
                <a:gd name="connsiteY22" fmla="*/ 8357 h 10000"/>
                <a:gd name="connsiteX23" fmla="*/ 9174 w 10328"/>
                <a:gd name="connsiteY23" fmla="*/ 7714 h 10000"/>
                <a:gd name="connsiteX24" fmla="*/ 8899 w 10328"/>
                <a:gd name="connsiteY24" fmla="*/ 6929 h 10000"/>
                <a:gd name="connsiteX25" fmla="*/ 8680 w 10328"/>
                <a:gd name="connsiteY25" fmla="*/ 6000 h 10000"/>
                <a:gd name="connsiteX26" fmla="*/ 8680 w 10328"/>
                <a:gd name="connsiteY26" fmla="*/ 6000 h 10000"/>
                <a:gd name="connsiteX27" fmla="*/ 8240 w 10328"/>
                <a:gd name="connsiteY27" fmla="*/ 4000 h 10000"/>
                <a:gd name="connsiteX28" fmla="*/ 7910 w 10328"/>
                <a:gd name="connsiteY28" fmla="*/ 2071 h 10000"/>
                <a:gd name="connsiteX29" fmla="*/ 7581 w 10328"/>
                <a:gd name="connsiteY29" fmla="*/ 0 h 10000"/>
                <a:gd name="connsiteX0" fmla="*/ 429 w 10429"/>
                <a:gd name="connsiteY0" fmla="*/ 9000 h 10000"/>
                <a:gd name="connsiteX1" fmla="*/ 0 w 10429"/>
                <a:gd name="connsiteY1" fmla="*/ 8932 h 10000"/>
                <a:gd name="connsiteX2" fmla="*/ 649 w 10429"/>
                <a:gd name="connsiteY2" fmla="*/ 7786 h 10000"/>
                <a:gd name="connsiteX3" fmla="*/ 759 w 10429"/>
                <a:gd name="connsiteY3" fmla="*/ 6857 h 10000"/>
                <a:gd name="connsiteX4" fmla="*/ 759 w 10429"/>
                <a:gd name="connsiteY4" fmla="*/ 6429 h 10000"/>
                <a:gd name="connsiteX5" fmla="*/ 759 w 10429"/>
                <a:gd name="connsiteY5" fmla="*/ 6143 h 10000"/>
                <a:gd name="connsiteX6" fmla="*/ 759 w 10429"/>
                <a:gd name="connsiteY6" fmla="*/ 6143 h 10000"/>
                <a:gd name="connsiteX7" fmla="*/ 1638 w 10429"/>
                <a:gd name="connsiteY7" fmla="*/ 6429 h 10000"/>
                <a:gd name="connsiteX8" fmla="*/ 2462 w 10429"/>
                <a:gd name="connsiteY8" fmla="*/ 6786 h 10000"/>
                <a:gd name="connsiteX9" fmla="*/ 3286 w 10429"/>
                <a:gd name="connsiteY9" fmla="*/ 7143 h 10000"/>
                <a:gd name="connsiteX10" fmla="*/ 3286 w 10429"/>
                <a:gd name="connsiteY10" fmla="*/ 7143 h 10000"/>
                <a:gd name="connsiteX11" fmla="*/ 5759 w 10429"/>
                <a:gd name="connsiteY11" fmla="*/ 8714 h 10000"/>
                <a:gd name="connsiteX12" fmla="*/ 7132 w 10429"/>
                <a:gd name="connsiteY12" fmla="*/ 9500 h 10000"/>
                <a:gd name="connsiteX13" fmla="*/ 7627 w 10429"/>
                <a:gd name="connsiteY13" fmla="*/ 9786 h 10000"/>
                <a:gd name="connsiteX14" fmla="*/ 8011 w 10429"/>
                <a:gd name="connsiteY14" fmla="*/ 9929 h 10000"/>
                <a:gd name="connsiteX15" fmla="*/ 8011 w 10429"/>
                <a:gd name="connsiteY15" fmla="*/ 9929 h 10000"/>
                <a:gd name="connsiteX16" fmla="*/ 8671 w 10429"/>
                <a:gd name="connsiteY16" fmla="*/ 10000 h 10000"/>
                <a:gd name="connsiteX17" fmla="*/ 9440 w 10429"/>
                <a:gd name="connsiteY17" fmla="*/ 10000 h 10000"/>
                <a:gd name="connsiteX18" fmla="*/ 10429 w 10429"/>
                <a:gd name="connsiteY18" fmla="*/ 10000 h 10000"/>
                <a:gd name="connsiteX19" fmla="*/ 10429 w 10429"/>
                <a:gd name="connsiteY19" fmla="*/ 10000 h 10000"/>
                <a:gd name="connsiteX20" fmla="*/ 10264 w 10429"/>
                <a:gd name="connsiteY20" fmla="*/ 9714 h 10000"/>
                <a:gd name="connsiteX21" fmla="*/ 9825 w 10429"/>
                <a:gd name="connsiteY21" fmla="*/ 8929 h 10000"/>
                <a:gd name="connsiteX22" fmla="*/ 9550 w 10429"/>
                <a:gd name="connsiteY22" fmla="*/ 8357 h 10000"/>
                <a:gd name="connsiteX23" fmla="*/ 9275 w 10429"/>
                <a:gd name="connsiteY23" fmla="*/ 7714 h 10000"/>
                <a:gd name="connsiteX24" fmla="*/ 9000 w 10429"/>
                <a:gd name="connsiteY24" fmla="*/ 6929 h 10000"/>
                <a:gd name="connsiteX25" fmla="*/ 8781 w 10429"/>
                <a:gd name="connsiteY25" fmla="*/ 6000 h 10000"/>
                <a:gd name="connsiteX26" fmla="*/ 8781 w 10429"/>
                <a:gd name="connsiteY26" fmla="*/ 6000 h 10000"/>
                <a:gd name="connsiteX27" fmla="*/ 8341 w 10429"/>
                <a:gd name="connsiteY27" fmla="*/ 4000 h 10000"/>
                <a:gd name="connsiteX28" fmla="*/ 8011 w 10429"/>
                <a:gd name="connsiteY28" fmla="*/ 2071 h 10000"/>
                <a:gd name="connsiteX29" fmla="*/ 7682 w 10429"/>
                <a:gd name="connsiteY29" fmla="*/ 0 h 10000"/>
                <a:gd name="connsiteX0" fmla="*/ 0 w 10429"/>
                <a:gd name="connsiteY0" fmla="*/ 8932 h 10000"/>
                <a:gd name="connsiteX1" fmla="*/ 649 w 10429"/>
                <a:gd name="connsiteY1" fmla="*/ 7786 h 10000"/>
                <a:gd name="connsiteX2" fmla="*/ 759 w 10429"/>
                <a:gd name="connsiteY2" fmla="*/ 6857 h 10000"/>
                <a:gd name="connsiteX3" fmla="*/ 759 w 10429"/>
                <a:gd name="connsiteY3" fmla="*/ 6429 h 10000"/>
                <a:gd name="connsiteX4" fmla="*/ 759 w 10429"/>
                <a:gd name="connsiteY4" fmla="*/ 6143 h 10000"/>
                <a:gd name="connsiteX5" fmla="*/ 759 w 10429"/>
                <a:gd name="connsiteY5" fmla="*/ 6143 h 10000"/>
                <a:gd name="connsiteX6" fmla="*/ 1638 w 10429"/>
                <a:gd name="connsiteY6" fmla="*/ 6429 h 10000"/>
                <a:gd name="connsiteX7" fmla="*/ 2462 w 10429"/>
                <a:gd name="connsiteY7" fmla="*/ 6786 h 10000"/>
                <a:gd name="connsiteX8" fmla="*/ 3286 w 10429"/>
                <a:gd name="connsiteY8" fmla="*/ 7143 h 10000"/>
                <a:gd name="connsiteX9" fmla="*/ 3286 w 10429"/>
                <a:gd name="connsiteY9" fmla="*/ 7143 h 10000"/>
                <a:gd name="connsiteX10" fmla="*/ 5759 w 10429"/>
                <a:gd name="connsiteY10" fmla="*/ 8714 h 10000"/>
                <a:gd name="connsiteX11" fmla="*/ 7132 w 10429"/>
                <a:gd name="connsiteY11" fmla="*/ 9500 h 10000"/>
                <a:gd name="connsiteX12" fmla="*/ 7627 w 10429"/>
                <a:gd name="connsiteY12" fmla="*/ 9786 h 10000"/>
                <a:gd name="connsiteX13" fmla="*/ 8011 w 10429"/>
                <a:gd name="connsiteY13" fmla="*/ 9929 h 10000"/>
                <a:gd name="connsiteX14" fmla="*/ 8011 w 10429"/>
                <a:gd name="connsiteY14" fmla="*/ 9929 h 10000"/>
                <a:gd name="connsiteX15" fmla="*/ 8671 w 10429"/>
                <a:gd name="connsiteY15" fmla="*/ 10000 h 10000"/>
                <a:gd name="connsiteX16" fmla="*/ 9440 w 10429"/>
                <a:gd name="connsiteY16" fmla="*/ 10000 h 10000"/>
                <a:gd name="connsiteX17" fmla="*/ 10429 w 10429"/>
                <a:gd name="connsiteY17" fmla="*/ 10000 h 10000"/>
                <a:gd name="connsiteX18" fmla="*/ 10429 w 10429"/>
                <a:gd name="connsiteY18" fmla="*/ 10000 h 10000"/>
                <a:gd name="connsiteX19" fmla="*/ 10264 w 10429"/>
                <a:gd name="connsiteY19" fmla="*/ 9714 h 10000"/>
                <a:gd name="connsiteX20" fmla="*/ 9825 w 10429"/>
                <a:gd name="connsiteY20" fmla="*/ 8929 h 10000"/>
                <a:gd name="connsiteX21" fmla="*/ 9550 w 10429"/>
                <a:gd name="connsiteY21" fmla="*/ 8357 h 10000"/>
                <a:gd name="connsiteX22" fmla="*/ 9275 w 10429"/>
                <a:gd name="connsiteY22" fmla="*/ 7714 h 10000"/>
                <a:gd name="connsiteX23" fmla="*/ 9000 w 10429"/>
                <a:gd name="connsiteY23" fmla="*/ 6929 h 10000"/>
                <a:gd name="connsiteX24" fmla="*/ 8781 w 10429"/>
                <a:gd name="connsiteY24" fmla="*/ 6000 h 10000"/>
                <a:gd name="connsiteX25" fmla="*/ 8781 w 10429"/>
                <a:gd name="connsiteY25" fmla="*/ 6000 h 10000"/>
                <a:gd name="connsiteX26" fmla="*/ 8341 w 10429"/>
                <a:gd name="connsiteY26" fmla="*/ 4000 h 10000"/>
                <a:gd name="connsiteX27" fmla="*/ 8011 w 10429"/>
                <a:gd name="connsiteY27" fmla="*/ 2071 h 10000"/>
                <a:gd name="connsiteX28" fmla="*/ 7682 w 10429"/>
                <a:gd name="connsiteY2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29" h="10000">
                  <a:moveTo>
                    <a:pt x="0" y="8932"/>
                  </a:moveTo>
                  <a:lnTo>
                    <a:pt x="649" y="7786"/>
                  </a:lnTo>
                  <a:cubicBezTo>
                    <a:pt x="686" y="7476"/>
                    <a:pt x="722" y="7167"/>
                    <a:pt x="759" y="6857"/>
                  </a:cubicBezTo>
                  <a:lnTo>
                    <a:pt x="759" y="6429"/>
                  </a:lnTo>
                  <a:lnTo>
                    <a:pt x="759" y="6143"/>
                  </a:lnTo>
                  <a:lnTo>
                    <a:pt x="759" y="6143"/>
                  </a:lnTo>
                  <a:lnTo>
                    <a:pt x="1638" y="6429"/>
                  </a:lnTo>
                  <a:lnTo>
                    <a:pt x="2462" y="6786"/>
                  </a:lnTo>
                  <a:lnTo>
                    <a:pt x="3286" y="7143"/>
                  </a:lnTo>
                  <a:lnTo>
                    <a:pt x="3286" y="7143"/>
                  </a:lnTo>
                  <a:lnTo>
                    <a:pt x="5759" y="8714"/>
                  </a:lnTo>
                  <a:lnTo>
                    <a:pt x="7132" y="9500"/>
                  </a:lnTo>
                  <a:lnTo>
                    <a:pt x="7627" y="9786"/>
                  </a:lnTo>
                  <a:lnTo>
                    <a:pt x="8011" y="9929"/>
                  </a:lnTo>
                  <a:lnTo>
                    <a:pt x="8011" y="9929"/>
                  </a:lnTo>
                  <a:lnTo>
                    <a:pt x="8671" y="10000"/>
                  </a:lnTo>
                  <a:lnTo>
                    <a:pt x="9440" y="10000"/>
                  </a:lnTo>
                  <a:lnTo>
                    <a:pt x="10429" y="10000"/>
                  </a:lnTo>
                  <a:lnTo>
                    <a:pt x="10429" y="10000"/>
                  </a:lnTo>
                  <a:lnTo>
                    <a:pt x="10264" y="9714"/>
                  </a:lnTo>
                  <a:lnTo>
                    <a:pt x="9825" y="8929"/>
                  </a:lnTo>
                  <a:lnTo>
                    <a:pt x="9550" y="8357"/>
                  </a:lnTo>
                  <a:cubicBezTo>
                    <a:pt x="9458" y="8143"/>
                    <a:pt x="9367" y="7928"/>
                    <a:pt x="9275" y="7714"/>
                  </a:cubicBezTo>
                  <a:lnTo>
                    <a:pt x="9000" y="6929"/>
                  </a:lnTo>
                  <a:lnTo>
                    <a:pt x="8781" y="6000"/>
                  </a:lnTo>
                  <a:lnTo>
                    <a:pt x="8781" y="6000"/>
                  </a:lnTo>
                  <a:lnTo>
                    <a:pt x="8341" y="4000"/>
                  </a:lnTo>
                  <a:lnTo>
                    <a:pt x="8011" y="2071"/>
                  </a:lnTo>
                  <a:cubicBezTo>
                    <a:pt x="7901" y="1381"/>
                    <a:pt x="7792" y="690"/>
                    <a:pt x="7682" y="0"/>
                  </a:cubicBez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grpSp>
          <p:nvGrpSpPr>
            <p:cNvPr id="1352" name="Group 1351">
              <a:extLst>
                <a:ext uri="{FF2B5EF4-FFF2-40B4-BE49-F238E27FC236}">
                  <a16:creationId xmlns:a16="http://schemas.microsoft.com/office/drawing/2014/main" id="{B9E64D70-6B86-400E-A181-5AE0AFCE4932}"/>
                </a:ext>
              </a:extLst>
            </p:cNvPr>
            <p:cNvGrpSpPr/>
            <p:nvPr/>
          </p:nvGrpSpPr>
          <p:grpSpPr>
            <a:xfrm>
              <a:off x="9500175" y="2432021"/>
              <a:ext cx="2691771" cy="1303339"/>
              <a:chOff x="9629736" y="2432021"/>
              <a:chExt cx="2562210" cy="1303339"/>
            </a:xfrm>
          </p:grpSpPr>
          <p:sp>
            <p:nvSpPr>
              <p:cNvPr id="1367" name="Freeform 54">
                <a:extLst>
                  <a:ext uri="{FF2B5EF4-FFF2-40B4-BE49-F238E27FC236}">
                    <a16:creationId xmlns:a16="http://schemas.microsoft.com/office/drawing/2014/main" id="{F2D3858E-A37F-4552-8570-05D6F537EBB5}"/>
                  </a:ext>
                </a:extLst>
              </p:cNvPr>
              <p:cNvSpPr>
                <a:spLocks/>
              </p:cNvSpPr>
              <p:nvPr/>
            </p:nvSpPr>
            <p:spPr bwMode="auto">
              <a:xfrm>
                <a:off x="9629736" y="2432021"/>
                <a:ext cx="2562210" cy="1303339"/>
              </a:xfrm>
              <a:custGeom>
                <a:avLst/>
                <a:gdLst>
                  <a:gd name="T0" fmla="*/ 194 w 1298"/>
                  <a:gd name="T1" fmla="*/ 302 h 644"/>
                  <a:gd name="T2" fmla="*/ 168 w 1298"/>
                  <a:gd name="T3" fmla="*/ 354 h 644"/>
                  <a:gd name="T4" fmla="*/ 138 w 1298"/>
                  <a:gd name="T5" fmla="*/ 404 h 644"/>
                  <a:gd name="T6" fmla="*/ 98 w 1298"/>
                  <a:gd name="T7" fmla="*/ 456 h 644"/>
                  <a:gd name="T8" fmla="*/ 88 w 1298"/>
                  <a:gd name="T9" fmla="*/ 468 h 644"/>
                  <a:gd name="T10" fmla="*/ 74 w 1298"/>
                  <a:gd name="T11" fmla="*/ 492 h 644"/>
                  <a:gd name="T12" fmla="*/ 66 w 1298"/>
                  <a:gd name="T13" fmla="*/ 500 h 644"/>
                  <a:gd name="T14" fmla="*/ 52 w 1298"/>
                  <a:gd name="T15" fmla="*/ 510 h 644"/>
                  <a:gd name="T16" fmla="*/ 34 w 1298"/>
                  <a:gd name="T17" fmla="*/ 532 h 644"/>
                  <a:gd name="T18" fmla="*/ 22 w 1298"/>
                  <a:gd name="T19" fmla="*/ 552 h 644"/>
                  <a:gd name="T20" fmla="*/ 14 w 1298"/>
                  <a:gd name="T21" fmla="*/ 558 h 644"/>
                  <a:gd name="T22" fmla="*/ 0 w 1298"/>
                  <a:gd name="T23" fmla="*/ 556 h 644"/>
                  <a:gd name="T24" fmla="*/ 4 w 1298"/>
                  <a:gd name="T25" fmla="*/ 562 h 644"/>
                  <a:gd name="T26" fmla="*/ 10 w 1298"/>
                  <a:gd name="T27" fmla="*/ 574 h 644"/>
                  <a:gd name="T28" fmla="*/ 18 w 1298"/>
                  <a:gd name="T29" fmla="*/ 584 h 644"/>
                  <a:gd name="T30" fmla="*/ 16 w 1298"/>
                  <a:gd name="T31" fmla="*/ 590 h 644"/>
                  <a:gd name="T32" fmla="*/ 8 w 1298"/>
                  <a:gd name="T33" fmla="*/ 606 h 644"/>
                  <a:gd name="T34" fmla="*/ 8 w 1298"/>
                  <a:gd name="T35" fmla="*/ 616 h 644"/>
                  <a:gd name="T36" fmla="*/ 12 w 1298"/>
                  <a:gd name="T37" fmla="*/ 618 h 644"/>
                  <a:gd name="T38" fmla="*/ 34 w 1298"/>
                  <a:gd name="T39" fmla="*/ 614 h 644"/>
                  <a:gd name="T40" fmla="*/ 46 w 1298"/>
                  <a:gd name="T41" fmla="*/ 612 h 644"/>
                  <a:gd name="T42" fmla="*/ 46 w 1298"/>
                  <a:gd name="T43" fmla="*/ 614 h 644"/>
                  <a:gd name="T44" fmla="*/ 46 w 1298"/>
                  <a:gd name="T45" fmla="*/ 618 h 644"/>
                  <a:gd name="T46" fmla="*/ 44 w 1298"/>
                  <a:gd name="T47" fmla="*/ 626 h 644"/>
                  <a:gd name="T48" fmla="*/ 44 w 1298"/>
                  <a:gd name="T49" fmla="*/ 632 h 644"/>
                  <a:gd name="T50" fmla="*/ 50 w 1298"/>
                  <a:gd name="T51" fmla="*/ 640 h 644"/>
                  <a:gd name="T52" fmla="*/ 54 w 1298"/>
                  <a:gd name="T53" fmla="*/ 644 h 644"/>
                  <a:gd name="T54" fmla="*/ 60 w 1298"/>
                  <a:gd name="T55" fmla="*/ 638 h 644"/>
                  <a:gd name="T56" fmla="*/ 60 w 1298"/>
                  <a:gd name="T57" fmla="*/ 626 h 644"/>
                  <a:gd name="T58" fmla="*/ 62 w 1298"/>
                  <a:gd name="T59" fmla="*/ 608 h 644"/>
                  <a:gd name="T60" fmla="*/ 64 w 1298"/>
                  <a:gd name="T61" fmla="*/ 606 h 644"/>
                  <a:gd name="T62" fmla="*/ 74 w 1298"/>
                  <a:gd name="T63" fmla="*/ 604 h 644"/>
                  <a:gd name="T64" fmla="*/ 86 w 1298"/>
                  <a:gd name="T65" fmla="*/ 608 h 644"/>
                  <a:gd name="T66" fmla="*/ 118 w 1298"/>
                  <a:gd name="T67" fmla="*/ 606 h 644"/>
                  <a:gd name="T68" fmla="*/ 182 w 1298"/>
                  <a:gd name="T69" fmla="*/ 596 h 644"/>
                  <a:gd name="T70" fmla="*/ 256 w 1298"/>
                  <a:gd name="T71" fmla="*/ 574 h 644"/>
                  <a:gd name="T72" fmla="*/ 290 w 1298"/>
                  <a:gd name="T73" fmla="*/ 558 h 644"/>
                  <a:gd name="T74" fmla="*/ 318 w 1298"/>
                  <a:gd name="T75" fmla="*/ 540 h 644"/>
                  <a:gd name="T76" fmla="*/ 328 w 1298"/>
                  <a:gd name="T77" fmla="*/ 528 h 644"/>
                  <a:gd name="T78" fmla="*/ 354 w 1298"/>
                  <a:gd name="T79" fmla="*/ 480 h 644"/>
                  <a:gd name="T80" fmla="*/ 366 w 1298"/>
                  <a:gd name="T81" fmla="*/ 448 h 644"/>
                  <a:gd name="T82" fmla="*/ 366 w 1298"/>
                  <a:gd name="T83" fmla="*/ 436 h 644"/>
                  <a:gd name="T84" fmla="*/ 368 w 1298"/>
                  <a:gd name="T85" fmla="*/ 422 h 644"/>
                  <a:gd name="T86" fmla="*/ 368 w 1298"/>
                  <a:gd name="T87" fmla="*/ 410 h 644"/>
                  <a:gd name="T88" fmla="*/ 366 w 1298"/>
                  <a:gd name="T89" fmla="*/ 406 h 644"/>
                  <a:gd name="T90" fmla="*/ 360 w 1298"/>
                  <a:gd name="T91" fmla="*/ 406 h 644"/>
                  <a:gd name="T92" fmla="*/ 356 w 1298"/>
                  <a:gd name="T93" fmla="*/ 402 h 644"/>
                  <a:gd name="T94" fmla="*/ 350 w 1298"/>
                  <a:gd name="T95" fmla="*/ 390 h 644"/>
                  <a:gd name="T96" fmla="*/ 350 w 1298"/>
                  <a:gd name="T97" fmla="*/ 378 h 644"/>
                  <a:gd name="T98" fmla="*/ 386 w 1298"/>
                  <a:gd name="T99" fmla="*/ 328 h 644"/>
                  <a:gd name="T100" fmla="*/ 456 w 1298"/>
                  <a:gd name="T101" fmla="*/ 276 h 644"/>
                  <a:gd name="T102" fmla="*/ 640 w 1298"/>
                  <a:gd name="T103" fmla="*/ 152 h 644"/>
                  <a:gd name="T104" fmla="*/ 752 w 1298"/>
                  <a:gd name="T105" fmla="*/ 84 h 644"/>
                  <a:gd name="T106" fmla="*/ 790 w 1298"/>
                  <a:gd name="T107" fmla="*/ 64 h 644"/>
                  <a:gd name="T108" fmla="*/ 810 w 1298"/>
                  <a:gd name="T109" fmla="*/ 58 h 644"/>
                  <a:gd name="T110" fmla="*/ 902 w 1298"/>
                  <a:gd name="T111" fmla="*/ 40 h 644"/>
                  <a:gd name="T112" fmla="*/ 1074 w 1298"/>
                  <a:gd name="T113" fmla="*/ 20 h 644"/>
                  <a:gd name="T114" fmla="*/ 1298 w 1298"/>
                  <a:gd name="T115"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8" h="644">
                    <a:moveTo>
                      <a:pt x="194" y="302"/>
                    </a:moveTo>
                    <a:lnTo>
                      <a:pt x="194" y="302"/>
                    </a:lnTo>
                    <a:lnTo>
                      <a:pt x="186" y="316"/>
                    </a:lnTo>
                    <a:lnTo>
                      <a:pt x="168" y="354"/>
                    </a:lnTo>
                    <a:lnTo>
                      <a:pt x="154" y="378"/>
                    </a:lnTo>
                    <a:lnTo>
                      <a:pt x="138" y="404"/>
                    </a:lnTo>
                    <a:lnTo>
                      <a:pt x="120" y="430"/>
                    </a:lnTo>
                    <a:lnTo>
                      <a:pt x="98" y="456"/>
                    </a:lnTo>
                    <a:lnTo>
                      <a:pt x="98" y="456"/>
                    </a:lnTo>
                    <a:lnTo>
                      <a:pt x="88" y="468"/>
                    </a:lnTo>
                    <a:lnTo>
                      <a:pt x="82" y="480"/>
                    </a:lnTo>
                    <a:lnTo>
                      <a:pt x="74" y="492"/>
                    </a:lnTo>
                    <a:lnTo>
                      <a:pt x="70" y="496"/>
                    </a:lnTo>
                    <a:lnTo>
                      <a:pt x="66" y="500"/>
                    </a:lnTo>
                    <a:lnTo>
                      <a:pt x="66" y="500"/>
                    </a:lnTo>
                    <a:lnTo>
                      <a:pt x="52" y="510"/>
                    </a:lnTo>
                    <a:lnTo>
                      <a:pt x="42" y="520"/>
                    </a:lnTo>
                    <a:lnTo>
                      <a:pt x="34" y="532"/>
                    </a:lnTo>
                    <a:lnTo>
                      <a:pt x="28" y="542"/>
                    </a:lnTo>
                    <a:lnTo>
                      <a:pt x="22" y="552"/>
                    </a:lnTo>
                    <a:lnTo>
                      <a:pt x="16" y="558"/>
                    </a:lnTo>
                    <a:lnTo>
                      <a:pt x="14" y="558"/>
                    </a:lnTo>
                    <a:lnTo>
                      <a:pt x="10" y="558"/>
                    </a:lnTo>
                    <a:lnTo>
                      <a:pt x="0" y="556"/>
                    </a:lnTo>
                    <a:lnTo>
                      <a:pt x="0" y="556"/>
                    </a:lnTo>
                    <a:lnTo>
                      <a:pt x="4" y="562"/>
                    </a:lnTo>
                    <a:lnTo>
                      <a:pt x="4" y="562"/>
                    </a:lnTo>
                    <a:lnTo>
                      <a:pt x="10" y="574"/>
                    </a:lnTo>
                    <a:lnTo>
                      <a:pt x="18" y="584"/>
                    </a:lnTo>
                    <a:lnTo>
                      <a:pt x="18" y="584"/>
                    </a:lnTo>
                    <a:lnTo>
                      <a:pt x="18" y="586"/>
                    </a:lnTo>
                    <a:lnTo>
                      <a:pt x="16" y="590"/>
                    </a:lnTo>
                    <a:lnTo>
                      <a:pt x="10" y="600"/>
                    </a:lnTo>
                    <a:lnTo>
                      <a:pt x="8" y="606"/>
                    </a:lnTo>
                    <a:lnTo>
                      <a:pt x="8" y="612"/>
                    </a:lnTo>
                    <a:lnTo>
                      <a:pt x="8" y="616"/>
                    </a:lnTo>
                    <a:lnTo>
                      <a:pt x="12" y="618"/>
                    </a:lnTo>
                    <a:lnTo>
                      <a:pt x="12" y="618"/>
                    </a:lnTo>
                    <a:lnTo>
                      <a:pt x="24" y="616"/>
                    </a:lnTo>
                    <a:lnTo>
                      <a:pt x="34" y="614"/>
                    </a:lnTo>
                    <a:lnTo>
                      <a:pt x="42" y="612"/>
                    </a:lnTo>
                    <a:lnTo>
                      <a:pt x="46" y="612"/>
                    </a:lnTo>
                    <a:lnTo>
                      <a:pt x="46" y="614"/>
                    </a:lnTo>
                    <a:lnTo>
                      <a:pt x="46" y="614"/>
                    </a:lnTo>
                    <a:lnTo>
                      <a:pt x="48" y="616"/>
                    </a:lnTo>
                    <a:lnTo>
                      <a:pt x="46" y="618"/>
                    </a:lnTo>
                    <a:lnTo>
                      <a:pt x="44" y="620"/>
                    </a:lnTo>
                    <a:lnTo>
                      <a:pt x="44" y="626"/>
                    </a:lnTo>
                    <a:lnTo>
                      <a:pt x="44" y="626"/>
                    </a:lnTo>
                    <a:lnTo>
                      <a:pt x="44" y="632"/>
                    </a:lnTo>
                    <a:lnTo>
                      <a:pt x="48" y="638"/>
                    </a:lnTo>
                    <a:lnTo>
                      <a:pt x="50" y="640"/>
                    </a:lnTo>
                    <a:lnTo>
                      <a:pt x="54" y="644"/>
                    </a:lnTo>
                    <a:lnTo>
                      <a:pt x="54" y="644"/>
                    </a:lnTo>
                    <a:lnTo>
                      <a:pt x="58" y="642"/>
                    </a:lnTo>
                    <a:lnTo>
                      <a:pt x="60" y="638"/>
                    </a:lnTo>
                    <a:lnTo>
                      <a:pt x="60" y="626"/>
                    </a:lnTo>
                    <a:lnTo>
                      <a:pt x="60" y="626"/>
                    </a:lnTo>
                    <a:lnTo>
                      <a:pt x="60" y="612"/>
                    </a:lnTo>
                    <a:lnTo>
                      <a:pt x="62" y="608"/>
                    </a:lnTo>
                    <a:lnTo>
                      <a:pt x="64" y="606"/>
                    </a:lnTo>
                    <a:lnTo>
                      <a:pt x="64" y="606"/>
                    </a:lnTo>
                    <a:lnTo>
                      <a:pt x="70" y="604"/>
                    </a:lnTo>
                    <a:lnTo>
                      <a:pt x="74" y="604"/>
                    </a:lnTo>
                    <a:lnTo>
                      <a:pt x="86" y="608"/>
                    </a:lnTo>
                    <a:lnTo>
                      <a:pt x="86" y="608"/>
                    </a:lnTo>
                    <a:lnTo>
                      <a:pt x="98" y="608"/>
                    </a:lnTo>
                    <a:lnTo>
                      <a:pt x="118" y="606"/>
                    </a:lnTo>
                    <a:lnTo>
                      <a:pt x="148" y="602"/>
                    </a:lnTo>
                    <a:lnTo>
                      <a:pt x="182" y="596"/>
                    </a:lnTo>
                    <a:lnTo>
                      <a:pt x="218" y="586"/>
                    </a:lnTo>
                    <a:lnTo>
                      <a:pt x="256" y="574"/>
                    </a:lnTo>
                    <a:lnTo>
                      <a:pt x="274" y="566"/>
                    </a:lnTo>
                    <a:lnTo>
                      <a:pt x="290" y="558"/>
                    </a:lnTo>
                    <a:lnTo>
                      <a:pt x="306" y="550"/>
                    </a:lnTo>
                    <a:lnTo>
                      <a:pt x="318" y="540"/>
                    </a:lnTo>
                    <a:lnTo>
                      <a:pt x="318" y="540"/>
                    </a:lnTo>
                    <a:lnTo>
                      <a:pt x="328" y="528"/>
                    </a:lnTo>
                    <a:lnTo>
                      <a:pt x="346" y="498"/>
                    </a:lnTo>
                    <a:lnTo>
                      <a:pt x="354" y="480"/>
                    </a:lnTo>
                    <a:lnTo>
                      <a:pt x="362" y="464"/>
                    </a:lnTo>
                    <a:lnTo>
                      <a:pt x="366" y="448"/>
                    </a:lnTo>
                    <a:lnTo>
                      <a:pt x="366" y="442"/>
                    </a:lnTo>
                    <a:lnTo>
                      <a:pt x="366" y="436"/>
                    </a:lnTo>
                    <a:lnTo>
                      <a:pt x="366" y="436"/>
                    </a:lnTo>
                    <a:lnTo>
                      <a:pt x="368" y="422"/>
                    </a:lnTo>
                    <a:lnTo>
                      <a:pt x="368" y="412"/>
                    </a:lnTo>
                    <a:lnTo>
                      <a:pt x="368" y="410"/>
                    </a:lnTo>
                    <a:lnTo>
                      <a:pt x="366" y="406"/>
                    </a:lnTo>
                    <a:lnTo>
                      <a:pt x="366" y="406"/>
                    </a:lnTo>
                    <a:lnTo>
                      <a:pt x="362" y="406"/>
                    </a:lnTo>
                    <a:lnTo>
                      <a:pt x="360" y="406"/>
                    </a:lnTo>
                    <a:lnTo>
                      <a:pt x="356" y="402"/>
                    </a:lnTo>
                    <a:lnTo>
                      <a:pt x="356" y="402"/>
                    </a:lnTo>
                    <a:lnTo>
                      <a:pt x="352" y="396"/>
                    </a:lnTo>
                    <a:lnTo>
                      <a:pt x="350" y="390"/>
                    </a:lnTo>
                    <a:lnTo>
                      <a:pt x="348" y="384"/>
                    </a:lnTo>
                    <a:lnTo>
                      <a:pt x="350" y="378"/>
                    </a:lnTo>
                    <a:lnTo>
                      <a:pt x="350" y="378"/>
                    </a:lnTo>
                    <a:lnTo>
                      <a:pt x="386" y="328"/>
                    </a:lnTo>
                    <a:lnTo>
                      <a:pt x="386" y="328"/>
                    </a:lnTo>
                    <a:lnTo>
                      <a:pt x="456" y="276"/>
                    </a:lnTo>
                    <a:lnTo>
                      <a:pt x="576" y="196"/>
                    </a:lnTo>
                    <a:lnTo>
                      <a:pt x="640" y="152"/>
                    </a:lnTo>
                    <a:lnTo>
                      <a:pt x="700" y="114"/>
                    </a:lnTo>
                    <a:lnTo>
                      <a:pt x="752" y="84"/>
                    </a:lnTo>
                    <a:lnTo>
                      <a:pt x="774" y="72"/>
                    </a:lnTo>
                    <a:lnTo>
                      <a:pt x="790" y="64"/>
                    </a:lnTo>
                    <a:lnTo>
                      <a:pt x="790" y="64"/>
                    </a:lnTo>
                    <a:lnTo>
                      <a:pt x="810" y="58"/>
                    </a:lnTo>
                    <a:lnTo>
                      <a:pt x="834" y="52"/>
                    </a:lnTo>
                    <a:lnTo>
                      <a:pt x="902" y="40"/>
                    </a:lnTo>
                    <a:lnTo>
                      <a:pt x="986" y="30"/>
                    </a:lnTo>
                    <a:lnTo>
                      <a:pt x="1074" y="20"/>
                    </a:lnTo>
                    <a:lnTo>
                      <a:pt x="1230" y="6"/>
                    </a:lnTo>
                    <a:lnTo>
                      <a:pt x="1298" y="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68" name="Freeform 58">
                <a:extLst>
                  <a:ext uri="{FF2B5EF4-FFF2-40B4-BE49-F238E27FC236}">
                    <a16:creationId xmlns:a16="http://schemas.microsoft.com/office/drawing/2014/main" id="{29056501-BBE2-4BFA-B84D-6EA41DE923BB}"/>
                  </a:ext>
                </a:extLst>
              </p:cNvPr>
              <p:cNvSpPr>
                <a:spLocks/>
              </p:cNvSpPr>
              <p:nvPr/>
            </p:nvSpPr>
            <p:spPr bwMode="auto">
              <a:xfrm>
                <a:off x="9637632" y="3047262"/>
                <a:ext cx="686941" cy="538336"/>
              </a:xfrm>
              <a:custGeom>
                <a:avLst/>
                <a:gdLst>
                  <a:gd name="T0" fmla="*/ 190 w 348"/>
                  <a:gd name="T1" fmla="*/ 0 h 266"/>
                  <a:gd name="T2" fmla="*/ 196 w 348"/>
                  <a:gd name="T3" fmla="*/ 74 h 266"/>
                  <a:gd name="T4" fmla="*/ 200 w 348"/>
                  <a:gd name="T5" fmla="*/ 82 h 266"/>
                  <a:gd name="T6" fmla="*/ 216 w 348"/>
                  <a:gd name="T7" fmla="*/ 100 h 266"/>
                  <a:gd name="T8" fmla="*/ 226 w 348"/>
                  <a:gd name="T9" fmla="*/ 104 h 266"/>
                  <a:gd name="T10" fmla="*/ 238 w 348"/>
                  <a:gd name="T11" fmla="*/ 102 h 266"/>
                  <a:gd name="T12" fmla="*/ 264 w 348"/>
                  <a:gd name="T13" fmla="*/ 92 h 266"/>
                  <a:gd name="T14" fmla="*/ 278 w 348"/>
                  <a:gd name="T15" fmla="*/ 82 h 266"/>
                  <a:gd name="T16" fmla="*/ 304 w 348"/>
                  <a:gd name="T17" fmla="*/ 68 h 266"/>
                  <a:gd name="T18" fmla="*/ 328 w 348"/>
                  <a:gd name="T19" fmla="*/ 60 h 266"/>
                  <a:gd name="T20" fmla="*/ 344 w 348"/>
                  <a:gd name="T21" fmla="*/ 56 h 266"/>
                  <a:gd name="T22" fmla="*/ 348 w 348"/>
                  <a:gd name="T23" fmla="*/ 58 h 266"/>
                  <a:gd name="T24" fmla="*/ 346 w 348"/>
                  <a:gd name="T25" fmla="*/ 62 h 266"/>
                  <a:gd name="T26" fmla="*/ 330 w 348"/>
                  <a:gd name="T27" fmla="*/ 78 h 266"/>
                  <a:gd name="T28" fmla="*/ 322 w 348"/>
                  <a:gd name="T29" fmla="*/ 88 h 266"/>
                  <a:gd name="T30" fmla="*/ 294 w 348"/>
                  <a:gd name="T31" fmla="*/ 120 h 266"/>
                  <a:gd name="T32" fmla="*/ 268 w 348"/>
                  <a:gd name="T33" fmla="*/ 144 h 266"/>
                  <a:gd name="T34" fmla="*/ 264 w 348"/>
                  <a:gd name="T35" fmla="*/ 148 h 266"/>
                  <a:gd name="T36" fmla="*/ 226 w 348"/>
                  <a:gd name="T37" fmla="*/ 176 h 266"/>
                  <a:gd name="T38" fmla="*/ 198 w 348"/>
                  <a:gd name="T39" fmla="*/ 194 h 266"/>
                  <a:gd name="T40" fmla="*/ 176 w 348"/>
                  <a:gd name="T41" fmla="*/ 200 h 266"/>
                  <a:gd name="T42" fmla="*/ 130 w 348"/>
                  <a:gd name="T43" fmla="*/ 196 h 266"/>
                  <a:gd name="T44" fmla="*/ 110 w 348"/>
                  <a:gd name="T45" fmla="*/ 198 h 266"/>
                  <a:gd name="T46" fmla="*/ 110 w 348"/>
                  <a:gd name="T47" fmla="*/ 202 h 266"/>
                  <a:gd name="T48" fmla="*/ 116 w 348"/>
                  <a:gd name="T49" fmla="*/ 204 h 266"/>
                  <a:gd name="T50" fmla="*/ 122 w 348"/>
                  <a:gd name="T51" fmla="*/ 224 h 266"/>
                  <a:gd name="T52" fmla="*/ 120 w 348"/>
                  <a:gd name="T53" fmla="*/ 240 h 266"/>
                  <a:gd name="T54" fmla="*/ 112 w 348"/>
                  <a:gd name="T55" fmla="*/ 264 h 266"/>
                  <a:gd name="T56" fmla="*/ 86 w 348"/>
                  <a:gd name="T57" fmla="*/ 266 h 266"/>
                  <a:gd name="T58" fmla="*/ 58 w 348"/>
                  <a:gd name="T59" fmla="*/ 264 h 266"/>
                  <a:gd name="T60" fmla="*/ 56 w 348"/>
                  <a:gd name="T61" fmla="*/ 262 h 266"/>
                  <a:gd name="T62" fmla="*/ 46 w 348"/>
                  <a:gd name="T63" fmla="*/ 258 h 266"/>
                  <a:gd name="T64" fmla="*/ 0 w 348"/>
                  <a:gd name="T65" fmla="*/ 2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266">
                    <a:moveTo>
                      <a:pt x="190" y="0"/>
                    </a:moveTo>
                    <a:lnTo>
                      <a:pt x="190" y="0"/>
                    </a:lnTo>
                    <a:lnTo>
                      <a:pt x="194" y="34"/>
                    </a:lnTo>
                    <a:lnTo>
                      <a:pt x="196" y="74"/>
                    </a:lnTo>
                    <a:lnTo>
                      <a:pt x="196" y="74"/>
                    </a:lnTo>
                    <a:lnTo>
                      <a:pt x="200" y="82"/>
                    </a:lnTo>
                    <a:lnTo>
                      <a:pt x="206" y="92"/>
                    </a:lnTo>
                    <a:lnTo>
                      <a:pt x="216" y="100"/>
                    </a:lnTo>
                    <a:lnTo>
                      <a:pt x="222" y="104"/>
                    </a:lnTo>
                    <a:lnTo>
                      <a:pt x="226" y="104"/>
                    </a:lnTo>
                    <a:lnTo>
                      <a:pt x="226" y="104"/>
                    </a:lnTo>
                    <a:lnTo>
                      <a:pt x="238" y="102"/>
                    </a:lnTo>
                    <a:lnTo>
                      <a:pt x="250" y="98"/>
                    </a:lnTo>
                    <a:lnTo>
                      <a:pt x="264" y="92"/>
                    </a:lnTo>
                    <a:lnTo>
                      <a:pt x="278" y="82"/>
                    </a:lnTo>
                    <a:lnTo>
                      <a:pt x="278" y="82"/>
                    </a:lnTo>
                    <a:lnTo>
                      <a:pt x="290" y="74"/>
                    </a:lnTo>
                    <a:lnTo>
                      <a:pt x="304" y="68"/>
                    </a:lnTo>
                    <a:lnTo>
                      <a:pt x="318" y="62"/>
                    </a:lnTo>
                    <a:lnTo>
                      <a:pt x="328" y="60"/>
                    </a:lnTo>
                    <a:lnTo>
                      <a:pt x="328" y="60"/>
                    </a:lnTo>
                    <a:lnTo>
                      <a:pt x="344" y="56"/>
                    </a:lnTo>
                    <a:lnTo>
                      <a:pt x="348" y="56"/>
                    </a:lnTo>
                    <a:lnTo>
                      <a:pt x="348" y="58"/>
                    </a:lnTo>
                    <a:lnTo>
                      <a:pt x="348" y="58"/>
                    </a:lnTo>
                    <a:lnTo>
                      <a:pt x="346" y="62"/>
                    </a:lnTo>
                    <a:lnTo>
                      <a:pt x="338" y="70"/>
                    </a:lnTo>
                    <a:lnTo>
                      <a:pt x="330" y="78"/>
                    </a:lnTo>
                    <a:lnTo>
                      <a:pt x="322" y="88"/>
                    </a:lnTo>
                    <a:lnTo>
                      <a:pt x="322" y="88"/>
                    </a:lnTo>
                    <a:lnTo>
                      <a:pt x="312" y="102"/>
                    </a:lnTo>
                    <a:lnTo>
                      <a:pt x="294" y="120"/>
                    </a:lnTo>
                    <a:lnTo>
                      <a:pt x="276" y="138"/>
                    </a:lnTo>
                    <a:lnTo>
                      <a:pt x="268" y="144"/>
                    </a:lnTo>
                    <a:lnTo>
                      <a:pt x="264" y="148"/>
                    </a:lnTo>
                    <a:lnTo>
                      <a:pt x="264" y="148"/>
                    </a:lnTo>
                    <a:lnTo>
                      <a:pt x="250" y="156"/>
                    </a:lnTo>
                    <a:lnTo>
                      <a:pt x="226" y="176"/>
                    </a:lnTo>
                    <a:lnTo>
                      <a:pt x="212" y="184"/>
                    </a:lnTo>
                    <a:lnTo>
                      <a:pt x="198" y="194"/>
                    </a:lnTo>
                    <a:lnTo>
                      <a:pt x="186" y="198"/>
                    </a:lnTo>
                    <a:lnTo>
                      <a:pt x="176" y="200"/>
                    </a:lnTo>
                    <a:lnTo>
                      <a:pt x="176" y="200"/>
                    </a:lnTo>
                    <a:lnTo>
                      <a:pt x="130" y="196"/>
                    </a:lnTo>
                    <a:lnTo>
                      <a:pt x="112" y="196"/>
                    </a:lnTo>
                    <a:lnTo>
                      <a:pt x="110" y="198"/>
                    </a:lnTo>
                    <a:lnTo>
                      <a:pt x="110" y="202"/>
                    </a:lnTo>
                    <a:lnTo>
                      <a:pt x="110" y="202"/>
                    </a:lnTo>
                    <a:lnTo>
                      <a:pt x="112" y="202"/>
                    </a:lnTo>
                    <a:lnTo>
                      <a:pt x="116" y="204"/>
                    </a:lnTo>
                    <a:lnTo>
                      <a:pt x="120" y="210"/>
                    </a:lnTo>
                    <a:lnTo>
                      <a:pt x="122" y="224"/>
                    </a:lnTo>
                    <a:lnTo>
                      <a:pt x="122" y="224"/>
                    </a:lnTo>
                    <a:lnTo>
                      <a:pt x="120" y="240"/>
                    </a:lnTo>
                    <a:lnTo>
                      <a:pt x="118" y="252"/>
                    </a:lnTo>
                    <a:lnTo>
                      <a:pt x="112" y="264"/>
                    </a:lnTo>
                    <a:lnTo>
                      <a:pt x="112" y="264"/>
                    </a:lnTo>
                    <a:lnTo>
                      <a:pt x="86" y="266"/>
                    </a:lnTo>
                    <a:lnTo>
                      <a:pt x="66" y="264"/>
                    </a:lnTo>
                    <a:lnTo>
                      <a:pt x="58" y="264"/>
                    </a:lnTo>
                    <a:lnTo>
                      <a:pt x="56" y="262"/>
                    </a:lnTo>
                    <a:lnTo>
                      <a:pt x="56" y="262"/>
                    </a:lnTo>
                    <a:lnTo>
                      <a:pt x="52" y="260"/>
                    </a:lnTo>
                    <a:lnTo>
                      <a:pt x="46" y="258"/>
                    </a:lnTo>
                    <a:lnTo>
                      <a:pt x="26" y="258"/>
                    </a:lnTo>
                    <a:lnTo>
                      <a:pt x="0" y="258"/>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grpSp>
        <p:sp>
          <p:nvSpPr>
            <p:cNvPr id="1353" name="Freeform 60">
              <a:extLst>
                <a:ext uri="{FF2B5EF4-FFF2-40B4-BE49-F238E27FC236}">
                  <a16:creationId xmlns:a16="http://schemas.microsoft.com/office/drawing/2014/main" id="{C97819AC-CF6D-4EE6-8E2E-3F07BECBDCD7}"/>
                </a:ext>
              </a:extLst>
            </p:cNvPr>
            <p:cNvSpPr>
              <a:spLocks/>
            </p:cNvSpPr>
            <p:nvPr/>
          </p:nvSpPr>
          <p:spPr bwMode="auto">
            <a:xfrm>
              <a:off x="9155984" y="3532978"/>
              <a:ext cx="3035962" cy="2027866"/>
            </a:xfrm>
            <a:custGeom>
              <a:avLst/>
              <a:gdLst>
                <a:gd name="T0" fmla="*/ 28 w 1538"/>
                <a:gd name="T1" fmla="*/ 374 h 1002"/>
                <a:gd name="T2" fmla="*/ 44 w 1538"/>
                <a:gd name="T3" fmla="*/ 388 h 1002"/>
                <a:gd name="T4" fmla="*/ 60 w 1538"/>
                <a:gd name="T5" fmla="*/ 426 h 1002"/>
                <a:gd name="T6" fmla="*/ 54 w 1538"/>
                <a:gd name="T7" fmla="*/ 472 h 1002"/>
                <a:gd name="T8" fmla="*/ 40 w 1538"/>
                <a:gd name="T9" fmla="*/ 466 h 1002"/>
                <a:gd name="T10" fmla="*/ 30 w 1538"/>
                <a:gd name="T11" fmla="*/ 478 h 1002"/>
                <a:gd name="T12" fmla="*/ 34 w 1538"/>
                <a:gd name="T13" fmla="*/ 534 h 1002"/>
                <a:gd name="T14" fmla="*/ 64 w 1538"/>
                <a:gd name="T15" fmla="*/ 700 h 1002"/>
                <a:gd name="T16" fmla="*/ 92 w 1538"/>
                <a:gd name="T17" fmla="*/ 784 h 1002"/>
                <a:gd name="T18" fmla="*/ 126 w 1538"/>
                <a:gd name="T19" fmla="*/ 846 h 1002"/>
                <a:gd name="T20" fmla="*/ 192 w 1538"/>
                <a:gd name="T21" fmla="*/ 928 h 1002"/>
                <a:gd name="T22" fmla="*/ 208 w 1538"/>
                <a:gd name="T23" fmla="*/ 946 h 1002"/>
                <a:gd name="T24" fmla="*/ 240 w 1538"/>
                <a:gd name="T25" fmla="*/ 960 h 1002"/>
                <a:gd name="T26" fmla="*/ 272 w 1538"/>
                <a:gd name="T27" fmla="*/ 954 h 1002"/>
                <a:gd name="T28" fmla="*/ 310 w 1538"/>
                <a:gd name="T29" fmla="*/ 934 h 1002"/>
                <a:gd name="T30" fmla="*/ 404 w 1538"/>
                <a:gd name="T31" fmla="*/ 898 h 1002"/>
                <a:gd name="T32" fmla="*/ 436 w 1538"/>
                <a:gd name="T33" fmla="*/ 894 h 1002"/>
                <a:gd name="T34" fmla="*/ 534 w 1538"/>
                <a:gd name="T35" fmla="*/ 908 h 1002"/>
                <a:gd name="T36" fmla="*/ 604 w 1538"/>
                <a:gd name="T37" fmla="*/ 926 h 1002"/>
                <a:gd name="T38" fmla="*/ 664 w 1538"/>
                <a:gd name="T39" fmla="*/ 950 h 1002"/>
                <a:gd name="T40" fmla="*/ 710 w 1538"/>
                <a:gd name="T41" fmla="*/ 994 h 1002"/>
                <a:gd name="T42" fmla="*/ 724 w 1538"/>
                <a:gd name="T43" fmla="*/ 1000 h 1002"/>
                <a:gd name="T44" fmla="*/ 744 w 1538"/>
                <a:gd name="T45" fmla="*/ 972 h 1002"/>
                <a:gd name="T46" fmla="*/ 764 w 1538"/>
                <a:gd name="T47" fmla="*/ 960 h 1002"/>
                <a:gd name="T48" fmla="*/ 772 w 1538"/>
                <a:gd name="T49" fmla="*/ 966 h 1002"/>
                <a:gd name="T50" fmla="*/ 776 w 1538"/>
                <a:gd name="T51" fmla="*/ 970 h 1002"/>
                <a:gd name="T52" fmla="*/ 806 w 1538"/>
                <a:gd name="T53" fmla="*/ 940 h 1002"/>
                <a:gd name="T54" fmla="*/ 818 w 1538"/>
                <a:gd name="T55" fmla="*/ 932 h 1002"/>
                <a:gd name="T56" fmla="*/ 854 w 1538"/>
                <a:gd name="T57" fmla="*/ 926 h 1002"/>
                <a:gd name="T58" fmla="*/ 900 w 1538"/>
                <a:gd name="T59" fmla="*/ 864 h 1002"/>
                <a:gd name="T60" fmla="*/ 938 w 1538"/>
                <a:gd name="T61" fmla="*/ 792 h 1002"/>
                <a:gd name="T62" fmla="*/ 968 w 1538"/>
                <a:gd name="T63" fmla="*/ 696 h 1002"/>
                <a:gd name="T64" fmla="*/ 978 w 1538"/>
                <a:gd name="T65" fmla="*/ 578 h 1002"/>
                <a:gd name="T66" fmla="*/ 968 w 1538"/>
                <a:gd name="T67" fmla="*/ 492 h 1002"/>
                <a:gd name="T68" fmla="*/ 932 w 1538"/>
                <a:gd name="T69" fmla="*/ 380 h 1002"/>
                <a:gd name="T70" fmla="*/ 882 w 1538"/>
                <a:gd name="T71" fmla="*/ 296 h 1002"/>
                <a:gd name="T72" fmla="*/ 832 w 1538"/>
                <a:gd name="T73" fmla="*/ 238 h 1002"/>
                <a:gd name="T74" fmla="*/ 776 w 1538"/>
                <a:gd name="T75" fmla="*/ 194 h 1002"/>
                <a:gd name="T76" fmla="*/ 764 w 1538"/>
                <a:gd name="T77" fmla="*/ 200 h 1002"/>
                <a:gd name="T78" fmla="*/ 740 w 1538"/>
                <a:gd name="T79" fmla="*/ 200 h 1002"/>
                <a:gd name="T80" fmla="*/ 716 w 1538"/>
                <a:gd name="T81" fmla="*/ 180 h 1002"/>
                <a:gd name="T82" fmla="*/ 710 w 1538"/>
                <a:gd name="T83" fmla="*/ 160 h 1002"/>
                <a:gd name="T84" fmla="*/ 744 w 1538"/>
                <a:gd name="T85" fmla="*/ 128 h 1002"/>
                <a:gd name="T86" fmla="*/ 762 w 1538"/>
                <a:gd name="T87" fmla="*/ 120 h 1002"/>
                <a:gd name="T88" fmla="*/ 886 w 1538"/>
                <a:gd name="T89" fmla="*/ 114 h 1002"/>
                <a:gd name="T90" fmla="*/ 1026 w 1538"/>
                <a:gd name="T91" fmla="*/ 58 h 1002"/>
                <a:gd name="T92" fmla="*/ 1160 w 1538"/>
                <a:gd name="T93" fmla="*/ 6 h 1002"/>
                <a:gd name="T94" fmla="*/ 1412 w 1538"/>
                <a:gd name="T95" fmla="*/ 0 h 1002"/>
                <a:gd name="T96" fmla="*/ 1530 w 1538"/>
                <a:gd name="T97" fmla="*/ 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002">
                  <a:moveTo>
                    <a:pt x="0" y="358"/>
                  </a:moveTo>
                  <a:lnTo>
                    <a:pt x="0" y="358"/>
                  </a:lnTo>
                  <a:lnTo>
                    <a:pt x="28" y="374"/>
                  </a:lnTo>
                  <a:lnTo>
                    <a:pt x="28" y="374"/>
                  </a:lnTo>
                  <a:lnTo>
                    <a:pt x="38" y="380"/>
                  </a:lnTo>
                  <a:lnTo>
                    <a:pt x="44" y="388"/>
                  </a:lnTo>
                  <a:lnTo>
                    <a:pt x="52" y="398"/>
                  </a:lnTo>
                  <a:lnTo>
                    <a:pt x="56" y="410"/>
                  </a:lnTo>
                  <a:lnTo>
                    <a:pt x="60" y="426"/>
                  </a:lnTo>
                  <a:lnTo>
                    <a:pt x="58" y="446"/>
                  </a:lnTo>
                  <a:lnTo>
                    <a:pt x="54" y="472"/>
                  </a:lnTo>
                  <a:lnTo>
                    <a:pt x="54" y="472"/>
                  </a:lnTo>
                  <a:lnTo>
                    <a:pt x="50" y="470"/>
                  </a:lnTo>
                  <a:lnTo>
                    <a:pt x="44" y="468"/>
                  </a:lnTo>
                  <a:lnTo>
                    <a:pt x="40" y="466"/>
                  </a:lnTo>
                  <a:lnTo>
                    <a:pt x="36" y="468"/>
                  </a:lnTo>
                  <a:lnTo>
                    <a:pt x="32" y="472"/>
                  </a:lnTo>
                  <a:lnTo>
                    <a:pt x="30" y="478"/>
                  </a:lnTo>
                  <a:lnTo>
                    <a:pt x="30" y="478"/>
                  </a:lnTo>
                  <a:lnTo>
                    <a:pt x="30" y="498"/>
                  </a:lnTo>
                  <a:lnTo>
                    <a:pt x="34" y="534"/>
                  </a:lnTo>
                  <a:lnTo>
                    <a:pt x="40" y="584"/>
                  </a:lnTo>
                  <a:lnTo>
                    <a:pt x="50" y="640"/>
                  </a:lnTo>
                  <a:lnTo>
                    <a:pt x="64" y="700"/>
                  </a:lnTo>
                  <a:lnTo>
                    <a:pt x="72" y="730"/>
                  </a:lnTo>
                  <a:lnTo>
                    <a:pt x="82" y="758"/>
                  </a:lnTo>
                  <a:lnTo>
                    <a:pt x="92" y="784"/>
                  </a:lnTo>
                  <a:lnTo>
                    <a:pt x="102" y="808"/>
                  </a:lnTo>
                  <a:lnTo>
                    <a:pt x="114" y="828"/>
                  </a:lnTo>
                  <a:lnTo>
                    <a:pt x="126" y="846"/>
                  </a:lnTo>
                  <a:lnTo>
                    <a:pt x="126" y="846"/>
                  </a:lnTo>
                  <a:lnTo>
                    <a:pt x="164" y="892"/>
                  </a:lnTo>
                  <a:lnTo>
                    <a:pt x="192" y="928"/>
                  </a:lnTo>
                  <a:lnTo>
                    <a:pt x="192" y="928"/>
                  </a:lnTo>
                  <a:lnTo>
                    <a:pt x="198" y="938"/>
                  </a:lnTo>
                  <a:lnTo>
                    <a:pt x="208" y="946"/>
                  </a:lnTo>
                  <a:lnTo>
                    <a:pt x="218" y="952"/>
                  </a:lnTo>
                  <a:lnTo>
                    <a:pt x="230" y="958"/>
                  </a:lnTo>
                  <a:lnTo>
                    <a:pt x="240" y="960"/>
                  </a:lnTo>
                  <a:lnTo>
                    <a:pt x="252" y="962"/>
                  </a:lnTo>
                  <a:lnTo>
                    <a:pt x="264" y="960"/>
                  </a:lnTo>
                  <a:lnTo>
                    <a:pt x="272" y="954"/>
                  </a:lnTo>
                  <a:lnTo>
                    <a:pt x="272" y="954"/>
                  </a:lnTo>
                  <a:lnTo>
                    <a:pt x="290" y="944"/>
                  </a:lnTo>
                  <a:lnTo>
                    <a:pt x="310" y="934"/>
                  </a:lnTo>
                  <a:lnTo>
                    <a:pt x="334" y="922"/>
                  </a:lnTo>
                  <a:lnTo>
                    <a:pt x="358" y="914"/>
                  </a:lnTo>
                  <a:lnTo>
                    <a:pt x="404" y="898"/>
                  </a:lnTo>
                  <a:lnTo>
                    <a:pt x="422" y="894"/>
                  </a:lnTo>
                  <a:lnTo>
                    <a:pt x="436" y="894"/>
                  </a:lnTo>
                  <a:lnTo>
                    <a:pt x="436" y="894"/>
                  </a:lnTo>
                  <a:lnTo>
                    <a:pt x="456" y="894"/>
                  </a:lnTo>
                  <a:lnTo>
                    <a:pt x="480" y="898"/>
                  </a:lnTo>
                  <a:lnTo>
                    <a:pt x="534" y="908"/>
                  </a:lnTo>
                  <a:lnTo>
                    <a:pt x="580" y="918"/>
                  </a:lnTo>
                  <a:lnTo>
                    <a:pt x="604" y="926"/>
                  </a:lnTo>
                  <a:lnTo>
                    <a:pt x="604" y="926"/>
                  </a:lnTo>
                  <a:lnTo>
                    <a:pt x="634" y="938"/>
                  </a:lnTo>
                  <a:lnTo>
                    <a:pt x="664" y="950"/>
                  </a:lnTo>
                  <a:lnTo>
                    <a:pt x="664" y="950"/>
                  </a:lnTo>
                  <a:lnTo>
                    <a:pt x="676" y="960"/>
                  </a:lnTo>
                  <a:lnTo>
                    <a:pt x="694" y="978"/>
                  </a:lnTo>
                  <a:lnTo>
                    <a:pt x="710" y="994"/>
                  </a:lnTo>
                  <a:lnTo>
                    <a:pt x="720" y="1002"/>
                  </a:lnTo>
                  <a:lnTo>
                    <a:pt x="720" y="1002"/>
                  </a:lnTo>
                  <a:lnTo>
                    <a:pt x="724" y="1000"/>
                  </a:lnTo>
                  <a:lnTo>
                    <a:pt x="728" y="996"/>
                  </a:lnTo>
                  <a:lnTo>
                    <a:pt x="738" y="980"/>
                  </a:lnTo>
                  <a:lnTo>
                    <a:pt x="744" y="972"/>
                  </a:lnTo>
                  <a:lnTo>
                    <a:pt x="752" y="964"/>
                  </a:lnTo>
                  <a:lnTo>
                    <a:pt x="758" y="960"/>
                  </a:lnTo>
                  <a:lnTo>
                    <a:pt x="764" y="960"/>
                  </a:lnTo>
                  <a:lnTo>
                    <a:pt x="764" y="960"/>
                  </a:lnTo>
                  <a:lnTo>
                    <a:pt x="768" y="962"/>
                  </a:lnTo>
                  <a:lnTo>
                    <a:pt x="772" y="966"/>
                  </a:lnTo>
                  <a:lnTo>
                    <a:pt x="774" y="968"/>
                  </a:lnTo>
                  <a:lnTo>
                    <a:pt x="776" y="970"/>
                  </a:lnTo>
                  <a:lnTo>
                    <a:pt x="776" y="970"/>
                  </a:lnTo>
                  <a:lnTo>
                    <a:pt x="782" y="966"/>
                  </a:lnTo>
                  <a:lnTo>
                    <a:pt x="788" y="960"/>
                  </a:lnTo>
                  <a:lnTo>
                    <a:pt x="806" y="940"/>
                  </a:lnTo>
                  <a:lnTo>
                    <a:pt x="806" y="940"/>
                  </a:lnTo>
                  <a:lnTo>
                    <a:pt x="812" y="936"/>
                  </a:lnTo>
                  <a:lnTo>
                    <a:pt x="818" y="932"/>
                  </a:lnTo>
                  <a:lnTo>
                    <a:pt x="834" y="928"/>
                  </a:lnTo>
                  <a:lnTo>
                    <a:pt x="854" y="926"/>
                  </a:lnTo>
                  <a:lnTo>
                    <a:pt x="854" y="926"/>
                  </a:lnTo>
                  <a:lnTo>
                    <a:pt x="860" y="918"/>
                  </a:lnTo>
                  <a:lnTo>
                    <a:pt x="878" y="898"/>
                  </a:lnTo>
                  <a:lnTo>
                    <a:pt x="900" y="864"/>
                  </a:lnTo>
                  <a:lnTo>
                    <a:pt x="912" y="844"/>
                  </a:lnTo>
                  <a:lnTo>
                    <a:pt x="926" y="820"/>
                  </a:lnTo>
                  <a:lnTo>
                    <a:pt x="938" y="792"/>
                  </a:lnTo>
                  <a:lnTo>
                    <a:pt x="948" y="764"/>
                  </a:lnTo>
                  <a:lnTo>
                    <a:pt x="960" y="732"/>
                  </a:lnTo>
                  <a:lnTo>
                    <a:pt x="968" y="696"/>
                  </a:lnTo>
                  <a:lnTo>
                    <a:pt x="974" y="660"/>
                  </a:lnTo>
                  <a:lnTo>
                    <a:pt x="978" y="620"/>
                  </a:lnTo>
                  <a:lnTo>
                    <a:pt x="978" y="578"/>
                  </a:lnTo>
                  <a:lnTo>
                    <a:pt x="974" y="534"/>
                  </a:lnTo>
                  <a:lnTo>
                    <a:pt x="974" y="534"/>
                  </a:lnTo>
                  <a:lnTo>
                    <a:pt x="968" y="492"/>
                  </a:lnTo>
                  <a:lnTo>
                    <a:pt x="958" y="452"/>
                  </a:lnTo>
                  <a:lnTo>
                    <a:pt x="946" y="414"/>
                  </a:lnTo>
                  <a:lnTo>
                    <a:pt x="932" y="380"/>
                  </a:lnTo>
                  <a:lnTo>
                    <a:pt x="916" y="350"/>
                  </a:lnTo>
                  <a:lnTo>
                    <a:pt x="900" y="322"/>
                  </a:lnTo>
                  <a:lnTo>
                    <a:pt x="882" y="296"/>
                  </a:lnTo>
                  <a:lnTo>
                    <a:pt x="864" y="274"/>
                  </a:lnTo>
                  <a:lnTo>
                    <a:pt x="848" y="256"/>
                  </a:lnTo>
                  <a:lnTo>
                    <a:pt x="832" y="238"/>
                  </a:lnTo>
                  <a:lnTo>
                    <a:pt x="804" y="214"/>
                  </a:lnTo>
                  <a:lnTo>
                    <a:pt x="784" y="198"/>
                  </a:lnTo>
                  <a:lnTo>
                    <a:pt x="776" y="194"/>
                  </a:lnTo>
                  <a:lnTo>
                    <a:pt x="776" y="194"/>
                  </a:lnTo>
                  <a:lnTo>
                    <a:pt x="772" y="196"/>
                  </a:lnTo>
                  <a:lnTo>
                    <a:pt x="764" y="200"/>
                  </a:lnTo>
                  <a:lnTo>
                    <a:pt x="752" y="202"/>
                  </a:lnTo>
                  <a:lnTo>
                    <a:pt x="746" y="202"/>
                  </a:lnTo>
                  <a:lnTo>
                    <a:pt x="740" y="200"/>
                  </a:lnTo>
                  <a:lnTo>
                    <a:pt x="740" y="200"/>
                  </a:lnTo>
                  <a:lnTo>
                    <a:pt x="726" y="192"/>
                  </a:lnTo>
                  <a:lnTo>
                    <a:pt x="716" y="180"/>
                  </a:lnTo>
                  <a:lnTo>
                    <a:pt x="704" y="166"/>
                  </a:lnTo>
                  <a:lnTo>
                    <a:pt x="704" y="166"/>
                  </a:lnTo>
                  <a:lnTo>
                    <a:pt x="710" y="160"/>
                  </a:lnTo>
                  <a:lnTo>
                    <a:pt x="724" y="144"/>
                  </a:lnTo>
                  <a:lnTo>
                    <a:pt x="734" y="136"/>
                  </a:lnTo>
                  <a:lnTo>
                    <a:pt x="744" y="128"/>
                  </a:lnTo>
                  <a:lnTo>
                    <a:pt x="752" y="122"/>
                  </a:lnTo>
                  <a:lnTo>
                    <a:pt x="762" y="120"/>
                  </a:lnTo>
                  <a:lnTo>
                    <a:pt x="762" y="120"/>
                  </a:lnTo>
                  <a:lnTo>
                    <a:pt x="826" y="118"/>
                  </a:lnTo>
                  <a:lnTo>
                    <a:pt x="862" y="116"/>
                  </a:lnTo>
                  <a:lnTo>
                    <a:pt x="886" y="114"/>
                  </a:lnTo>
                  <a:lnTo>
                    <a:pt x="886" y="114"/>
                  </a:lnTo>
                  <a:lnTo>
                    <a:pt x="934" y="94"/>
                  </a:lnTo>
                  <a:lnTo>
                    <a:pt x="1026" y="58"/>
                  </a:lnTo>
                  <a:lnTo>
                    <a:pt x="1116" y="22"/>
                  </a:lnTo>
                  <a:lnTo>
                    <a:pt x="1160" y="6"/>
                  </a:lnTo>
                  <a:lnTo>
                    <a:pt x="1160" y="6"/>
                  </a:lnTo>
                  <a:lnTo>
                    <a:pt x="1220" y="4"/>
                  </a:lnTo>
                  <a:lnTo>
                    <a:pt x="1346" y="0"/>
                  </a:lnTo>
                  <a:lnTo>
                    <a:pt x="1412" y="0"/>
                  </a:lnTo>
                  <a:lnTo>
                    <a:pt x="1472" y="2"/>
                  </a:lnTo>
                  <a:lnTo>
                    <a:pt x="1516" y="4"/>
                  </a:lnTo>
                  <a:lnTo>
                    <a:pt x="1530" y="8"/>
                  </a:lnTo>
                  <a:lnTo>
                    <a:pt x="1538" y="1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54" name="Freeform 61">
              <a:extLst>
                <a:ext uri="{FF2B5EF4-FFF2-40B4-BE49-F238E27FC236}">
                  <a16:creationId xmlns:a16="http://schemas.microsoft.com/office/drawing/2014/main" id="{9BC5F7B4-D4FD-4A67-90E6-4DDD7F63AC88}"/>
                </a:ext>
              </a:extLst>
            </p:cNvPr>
            <p:cNvSpPr>
              <a:spLocks/>
            </p:cNvSpPr>
            <p:nvPr/>
          </p:nvSpPr>
          <p:spPr bwMode="auto">
            <a:xfrm>
              <a:off x="10640408" y="5196557"/>
              <a:ext cx="181605" cy="283335"/>
            </a:xfrm>
            <a:custGeom>
              <a:avLst/>
              <a:gdLst>
                <a:gd name="T0" fmla="*/ 0 w 92"/>
                <a:gd name="T1" fmla="*/ 140 h 140"/>
                <a:gd name="T2" fmla="*/ 0 w 92"/>
                <a:gd name="T3" fmla="*/ 140 h 140"/>
                <a:gd name="T4" fmla="*/ 2 w 92"/>
                <a:gd name="T5" fmla="*/ 122 h 140"/>
                <a:gd name="T6" fmla="*/ 4 w 92"/>
                <a:gd name="T7" fmla="*/ 110 h 140"/>
                <a:gd name="T8" fmla="*/ 6 w 92"/>
                <a:gd name="T9" fmla="*/ 104 h 140"/>
                <a:gd name="T10" fmla="*/ 6 w 92"/>
                <a:gd name="T11" fmla="*/ 104 h 140"/>
                <a:gd name="T12" fmla="*/ 8 w 92"/>
                <a:gd name="T13" fmla="*/ 102 h 140"/>
                <a:gd name="T14" fmla="*/ 8 w 92"/>
                <a:gd name="T15" fmla="*/ 96 h 140"/>
                <a:gd name="T16" fmla="*/ 8 w 92"/>
                <a:gd name="T17" fmla="*/ 90 h 140"/>
                <a:gd name="T18" fmla="*/ 8 w 92"/>
                <a:gd name="T19" fmla="*/ 88 h 140"/>
                <a:gd name="T20" fmla="*/ 10 w 92"/>
                <a:gd name="T21" fmla="*/ 88 h 140"/>
                <a:gd name="T22" fmla="*/ 10 w 92"/>
                <a:gd name="T23" fmla="*/ 88 h 140"/>
                <a:gd name="T24" fmla="*/ 14 w 92"/>
                <a:gd name="T25" fmla="*/ 86 h 140"/>
                <a:gd name="T26" fmla="*/ 20 w 92"/>
                <a:gd name="T27" fmla="*/ 82 h 140"/>
                <a:gd name="T28" fmla="*/ 26 w 92"/>
                <a:gd name="T29" fmla="*/ 76 h 140"/>
                <a:gd name="T30" fmla="*/ 28 w 92"/>
                <a:gd name="T31" fmla="*/ 72 h 140"/>
                <a:gd name="T32" fmla="*/ 28 w 92"/>
                <a:gd name="T33" fmla="*/ 72 h 140"/>
                <a:gd name="T34" fmla="*/ 32 w 92"/>
                <a:gd name="T35" fmla="*/ 44 h 140"/>
                <a:gd name="T36" fmla="*/ 36 w 92"/>
                <a:gd name="T37" fmla="*/ 26 h 140"/>
                <a:gd name="T38" fmla="*/ 38 w 92"/>
                <a:gd name="T39" fmla="*/ 20 h 140"/>
                <a:gd name="T40" fmla="*/ 40 w 92"/>
                <a:gd name="T41" fmla="*/ 18 h 140"/>
                <a:gd name="T42" fmla="*/ 40 w 92"/>
                <a:gd name="T43" fmla="*/ 18 h 140"/>
                <a:gd name="T44" fmla="*/ 50 w 92"/>
                <a:gd name="T45" fmla="*/ 20 h 140"/>
                <a:gd name="T46" fmla="*/ 50 w 92"/>
                <a:gd name="T47" fmla="*/ 20 h 140"/>
                <a:gd name="T48" fmla="*/ 54 w 92"/>
                <a:gd name="T49" fmla="*/ 10 h 140"/>
                <a:gd name="T50" fmla="*/ 60 w 92"/>
                <a:gd name="T51" fmla="*/ 4 h 140"/>
                <a:gd name="T52" fmla="*/ 64 w 92"/>
                <a:gd name="T53" fmla="*/ 2 h 140"/>
                <a:gd name="T54" fmla="*/ 68 w 92"/>
                <a:gd name="T55" fmla="*/ 2 h 140"/>
                <a:gd name="T56" fmla="*/ 68 w 92"/>
                <a:gd name="T57" fmla="*/ 2 h 140"/>
                <a:gd name="T58" fmla="*/ 80 w 92"/>
                <a:gd name="T59" fmla="*/ 0 h 140"/>
                <a:gd name="T60" fmla="*/ 84 w 92"/>
                <a:gd name="T61" fmla="*/ 2 h 140"/>
                <a:gd name="T62" fmla="*/ 88 w 92"/>
                <a:gd name="T63" fmla="*/ 8 h 140"/>
                <a:gd name="T64" fmla="*/ 88 w 92"/>
                <a:gd name="T65" fmla="*/ 8 h 140"/>
                <a:gd name="T66" fmla="*/ 92 w 92"/>
                <a:gd name="T67" fmla="*/ 18 h 140"/>
                <a:gd name="T68" fmla="*/ 92 w 92"/>
                <a:gd name="T69" fmla="*/ 22 h 140"/>
                <a:gd name="T70" fmla="*/ 90 w 92"/>
                <a:gd name="T71" fmla="*/ 24 h 140"/>
                <a:gd name="T72" fmla="*/ 90 w 92"/>
                <a:gd name="T73" fmla="*/ 24 h 140"/>
                <a:gd name="T74" fmla="*/ 84 w 92"/>
                <a:gd name="T75" fmla="*/ 28 h 140"/>
                <a:gd name="T76" fmla="*/ 80 w 92"/>
                <a:gd name="T77" fmla="*/ 34 h 140"/>
                <a:gd name="T78" fmla="*/ 80 w 92"/>
                <a:gd name="T79" fmla="*/ 34 h 140"/>
                <a:gd name="T80" fmla="*/ 84 w 92"/>
                <a:gd name="T81" fmla="*/ 48 h 140"/>
                <a:gd name="T82" fmla="*/ 86 w 92"/>
                <a:gd name="T83" fmla="*/ 64 h 140"/>
                <a:gd name="T84" fmla="*/ 86 w 92"/>
                <a:gd name="T85" fmla="*/ 64 h 140"/>
                <a:gd name="T86" fmla="*/ 82 w 92"/>
                <a:gd name="T87" fmla="*/ 72 h 140"/>
                <a:gd name="T88" fmla="*/ 72 w 92"/>
                <a:gd name="T89" fmla="*/ 88 h 140"/>
                <a:gd name="T90" fmla="*/ 60 w 92"/>
                <a:gd name="T91" fmla="*/ 108 h 140"/>
                <a:gd name="T92" fmla="*/ 60 w 92"/>
                <a:gd name="T93" fmla="*/ 108 h 140"/>
                <a:gd name="T94" fmla="*/ 60 w 92"/>
                <a:gd name="T95" fmla="*/ 112 h 140"/>
                <a:gd name="T96" fmla="*/ 60 w 92"/>
                <a:gd name="T97" fmla="*/ 112 h 140"/>
                <a:gd name="T98" fmla="*/ 56 w 92"/>
                <a:gd name="T99" fmla="*/ 102 h 140"/>
                <a:gd name="T100" fmla="*/ 50 w 92"/>
                <a:gd name="T101" fmla="*/ 84 h 140"/>
                <a:gd name="T102" fmla="*/ 46 w 92"/>
                <a:gd name="T103" fmla="*/ 70 h 140"/>
                <a:gd name="T104" fmla="*/ 46 w 92"/>
                <a:gd name="T105" fmla="*/ 70 h 140"/>
                <a:gd name="T106" fmla="*/ 44 w 92"/>
                <a:gd name="T107" fmla="*/ 58 h 140"/>
                <a:gd name="T108" fmla="*/ 46 w 92"/>
                <a:gd name="T109" fmla="*/ 40 h 140"/>
                <a:gd name="T110" fmla="*/ 48 w 92"/>
                <a:gd name="T111" fmla="*/ 22 h 140"/>
                <a:gd name="T112" fmla="*/ 50 w 92"/>
                <a:gd name="T113" fmla="*/ 16 h 140"/>
                <a:gd name="T114" fmla="*/ 52 w 92"/>
                <a:gd name="T115" fmla="*/ 1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 h="140">
                  <a:moveTo>
                    <a:pt x="0" y="140"/>
                  </a:moveTo>
                  <a:lnTo>
                    <a:pt x="0" y="140"/>
                  </a:lnTo>
                  <a:lnTo>
                    <a:pt x="2" y="122"/>
                  </a:lnTo>
                  <a:lnTo>
                    <a:pt x="4" y="110"/>
                  </a:lnTo>
                  <a:lnTo>
                    <a:pt x="6" y="104"/>
                  </a:lnTo>
                  <a:lnTo>
                    <a:pt x="6" y="104"/>
                  </a:lnTo>
                  <a:lnTo>
                    <a:pt x="8" y="102"/>
                  </a:lnTo>
                  <a:lnTo>
                    <a:pt x="8" y="96"/>
                  </a:lnTo>
                  <a:lnTo>
                    <a:pt x="8" y="90"/>
                  </a:lnTo>
                  <a:lnTo>
                    <a:pt x="8" y="88"/>
                  </a:lnTo>
                  <a:lnTo>
                    <a:pt x="10" y="88"/>
                  </a:lnTo>
                  <a:lnTo>
                    <a:pt x="10" y="88"/>
                  </a:lnTo>
                  <a:lnTo>
                    <a:pt x="14" y="86"/>
                  </a:lnTo>
                  <a:lnTo>
                    <a:pt x="20" y="82"/>
                  </a:lnTo>
                  <a:lnTo>
                    <a:pt x="26" y="76"/>
                  </a:lnTo>
                  <a:lnTo>
                    <a:pt x="28" y="72"/>
                  </a:lnTo>
                  <a:lnTo>
                    <a:pt x="28" y="72"/>
                  </a:lnTo>
                  <a:lnTo>
                    <a:pt x="32" y="44"/>
                  </a:lnTo>
                  <a:lnTo>
                    <a:pt x="36" y="26"/>
                  </a:lnTo>
                  <a:lnTo>
                    <a:pt x="38" y="20"/>
                  </a:lnTo>
                  <a:lnTo>
                    <a:pt x="40" y="18"/>
                  </a:lnTo>
                  <a:lnTo>
                    <a:pt x="40" y="18"/>
                  </a:lnTo>
                  <a:lnTo>
                    <a:pt x="50" y="20"/>
                  </a:lnTo>
                  <a:lnTo>
                    <a:pt x="50" y="20"/>
                  </a:lnTo>
                  <a:lnTo>
                    <a:pt x="54" y="10"/>
                  </a:lnTo>
                  <a:lnTo>
                    <a:pt x="60" y="4"/>
                  </a:lnTo>
                  <a:lnTo>
                    <a:pt x="64" y="2"/>
                  </a:lnTo>
                  <a:lnTo>
                    <a:pt x="68" y="2"/>
                  </a:lnTo>
                  <a:lnTo>
                    <a:pt x="68" y="2"/>
                  </a:lnTo>
                  <a:lnTo>
                    <a:pt x="80" y="0"/>
                  </a:lnTo>
                  <a:lnTo>
                    <a:pt x="84" y="2"/>
                  </a:lnTo>
                  <a:lnTo>
                    <a:pt x="88" y="8"/>
                  </a:lnTo>
                  <a:lnTo>
                    <a:pt x="88" y="8"/>
                  </a:lnTo>
                  <a:lnTo>
                    <a:pt x="92" y="18"/>
                  </a:lnTo>
                  <a:lnTo>
                    <a:pt x="92" y="22"/>
                  </a:lnTo>
                  <a:lnTo>
                    <a:pt x="90" y="24"/>
                  </a:lnTo>
                  <a:lnTo>
                    <a:pt x="90" y="24"/>
                  </a:lnTo>
                  <a:lnTo>
                    <a:pt x="84" y="28"/>
                  </a:lnTo>
                  <a:lnTo>
                    <a:pt x="80" y="34"/>
                  </a:lnTo>
                  <a:lnTo>
                    <a:pt x="80" y="34"/>
                  </a:lnTo>
                  <a:lnTo>
                    <a:pt x="84" y="48"/>
                  </a:lnTo>
                  <a:lnTo>
                    <a:pt x="86" y="64"/>
                  </a:lnTo>
                  <a:lnTo>
                    <a:pt x="86" y="64"/>
                  </a:lnTo>
                  <a:lnTo>
                    <a:pt x="82" y="72"/>
                  </a:lnTo>
                  <a:lnTo>
                    <a:pt x="72" y="88"/>
                  </a:lnTo>
                  <a:lnTo>
                    <a:pt x="60" y="108"/>
                  </a:lnTo>
                  <a:lnTo>
                    <a:pt x="60" y="108"/>
                  </a:lnTo>
                  <a:lnTo>
                    <a:pt x="60" y="112"/>
                  </a:lnTo>
                  <a:lnTo>
                    <a:pt x="60" y="112"/>
                  </a:lnTo>
                  <a:lnTo>
                    <a:pt x="56" y="102"/>
                  </a:lnTo>
                  <a:lnTo>
                    <a:pt x="50" y="84"/>
                  </a:lnTo>
                  <a:lnTo>
                    <a:pt x="46" y="70"/>
                  </a:lnTo>
                  <a:lnTo>
                    <a:pt x="46" y="70"/>
                  </a:lnTo>
                  <a:lnTo>
                    <a:pt x="44" y="58"/>
                  </a:lnTo>
                  <a:lnTo>
                    <a:pt x="46" y="40"/>
                  </a:lnTo>
                  <a:lnTo>
                    <a:pt x="48" y="22"/>
                  </a:lnTo>
                  <a:lnTo>
                    <a:pt x="50" y="16"/>
                  </a:lnTo>
                  <a:lnTo>
                    <a:pt x="52" y="14"/>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grpSp>
          <p:nvGrpSpPr>
            <p:cNvPr id="1355" name="Group 1354">
              <a:extLst>
                <a:ext uri="{FF2B5EF4-FFF2-40B4-BE49-F238E27FC236}">
                  <a16:creationId xmlns:a16="http://schemas.microsoft.com/office/drawing/2014/main" id="{ABEEE1F2-8D8D-47C2-8C1D-EB8EBA5F89CC}"/>
                </a:ext>
              </a:extLst>
            </p:cNvPr>
            <p:cNvGrpSpPr/>
            <p:nvPr/>
          </p:nvGrpSpPr>
          <p:grpSpPr>
            <a:xfrm>
              <a:off x="10615758" y="4469081"/>
              <a:ext cx="1576241" cy="1257349"/>
              <a:chOff x="10615759" y="4469081"/>
              <a:chExt cx="1448892" cy="1145481"/>
            </a:xfrm>
          </p:grpSpPr>
          <p:sp>
            <p:nvSpPr>
              <p:cNvPr id="1364" name="Freeform 62">
                <a:extLst>
                  <a:ext uri="{FF2B5EF4-FFF2-40B4-BE49-F238E27FC236}">
                    <a16:creationId xmlns:a16="http://schemas.microsoft.com/office/drawing/2014/main" id="{C390754F-5CE1-4D4B-B93D-5F14BFF1E6FB}"/>
                  </a:ext>
                </a:extLst>
              </p:cNvPr>
              <p:cNvSpPr>
                <a:spLocks/>
              </p:cNvSpPr>
              <p:nvPr/>
            </p:nvSpPr>
            <p:spPr bwMode="auto">
              <a:xfrm>
                <a:off x="10619707" y="4469081"/>
                <a:ext cx="1444944" cy="975480"/>
              </a:xfrm>
              <a:custGeom>
                <a:avLst/>
                <a:gdLst>
                  <a:gd name="T0" fmla="*/ 0 w 732"/>
                  <a:gd name="T1" fmla="*/ 478 h 482"/>
                  <a:gd name="T2" fmla="*/ 88 w 732"/>
                  <a:gd name="T3" fmla="*/ 482 h 482"/>
                  <a:gd name="T4" fmla="*/ 192 w 732"/>
                  <a:gd name="T5" fmla="*/ 422 h 482"/>
                  <a:gd name="T6" fmla="*/ 732 w 732"/>
                  <a:gd name="T7" fmla="*/ 0 h 482"/>
                </a:gdLst>
                <a:ahLst/>
                <a:cxnLst>
                  <a:cxn ang="0">
                    <a:pos x="T0" y="T1"/>
                  </a:cxn>
                  <a:cxn ang="0">
                    <a:pos x="T2" y="T3"/>
                  </a:cxn>
                  <a:cxn ang="0">
                    <a:pos x="T4" y="T5"/>
                  </a:cxn>
                  <a:cxn ang="0">
                    <a:pos x="T6" y="T7"/>
                  </a:cxn>
                </a:cxnLst>
                <a:rect l="0" t="0" r="r" b="b"/>
                <a:pathLst>
                  <a:path w="732" h="482">
                    <a:moveTo>
                      <a:pt x="0" y="478"/>
                    </a:moveTo>
                    <a:lnTo>
                      <a:pt x="88" y="482"/>
                    </a:lnTo>
                    <a:lnTo>
                      <a:pt x="192" y="422"/>
                    </a:lnTo>
                    <a:lnTo>
                      <a:pt x="732" y="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65" name="Freeform 63">
                <a:extLst>
                  <a:ext uri="{FF2B5EF4-FFF2-40B4-BE49-F238E27FC236}">
                    <a16:creationId xmlns:a16="http://schemas.microsoft.com/office/drawing/2014/main" id="{099DAF3E-8D40-4C76-B9D7-C47CB55B29B8}"/>
                  </a:ext>
                </a:extLst>
              </p:cNvPr>
              <p:cNvSpPr>
                <a:spLocks/>
              </p:cNvSpPr>
              <p:nvPr/>
            </p:nvSpPr>
            <p:spPr bwMode="auto">
              <a:xfrm>
                <a:off x="10619707" y="4578367"/>
                <a:ext cx="1444944" cy="1015957"/>
              </a:xfrm>
              <a:custGeom>
                <a:avLst/>
                <a:gdLst>
                  <a:gd name="T0" fmla="*/ 0 w 732"/>
                  <a:gd name="T1" fmla="*/ 428 h 502"/>
                  <a:gd name="T2" fmla="*/ 0 w 732"/>
                  <a:gd name="T3" fmla="*/ 428 h 502"/>
                  <a:gd name="T4" fmla="*/ 30 w 732"/>
                  <a:gd name="T5" fmla="*/ 440 h 502"/>
                  <a:gd name="T6" fmla="*/ 68 w 732"/>
                  <a:gd name="T7" fmla="*/ 452 h 502"/>
                  <a:gd name="T8" fmla="*/ 116 w 732"/>
                  <a:gd name="T9" fmla="*/ 466 h 502"/>
                  <a:gd name="T10" fmla="*/ 172 w 732"/>
                  <a:gd name="T11" fmla="*/ 480 h 502"/>
                  <a:gd name="T12" fmla="*/ 240 w 732"/>
                  <a:gd name="T13" fmla="*/ 492 h 502"/>
                  <a:gd name="T14" fmla="*/ 276 w 732"/>
                  <a:gd name="T15" fmla="*/ 496 h 502"/>
                  <a:gd name="T16" fmla="*/ 312 w 732"/>
                  <a:gd name="T17" fmla="*/ 500 h 502"/>
                  <a:gd name="T18" fmla="*/ 352 w 732"/>
                  <a:gd name="T19" fmla="*/ 502 h 502"/>
                  <a:gd name="T20" fmla="*/ 390 w 732"/>
                  <a:gd name="T21" fmla="*/ 502 h 502"/>
                  <a:gd name="T22" fmla="*/ 732 w 732"/>
                  <a:gd name="T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2" h="502">
                    <a:moveTo>
                      <a:pt x="0" y="428"/>
                    </a:moveTo>
                    <a:lnTo>
                      <a:pt x="0" y="428"/>
                    </a:lnTo>
                    <a:lnTo>
                      <a:pt x="30" y="440"/>
                    </a:lnTo>
                    <a:lnTo>
                      <a:pt x="68" y="452"/>
                    </a:lnTo>
                    <a:lnTo>
                      <a:pt x="116" y="466"/>
                    </a:lnTo>
                    <a:lnTo>
                      <a:pt x="172" y="480"/>
                    </a:lnTo>
                    <a:lnTo>
                      <a:pt x="240" y="492"/>
                    </a:lnTo>
                    <a:lnTo>
                      <a:pt x="276" y="496"/>
                    </a:lnTo>
                    <a:lnTo>
                      <a:pt x="312" y="500"/>
                    </a:lnTo>
                    <a:lnTo>
                      <a:pt x="352" y="502"/>
                    </a:lnTo>
                    <a:lnTo>
                      <a:pt x="390" y="502"/>
                    </a:lnTo>
                    <a:lnTo>
                      <a:pt x="732" y="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66" name="Freeform 64">
                <a:extLst>
                  <a:ext uri="{FF2B5EF4-FFF2-40B4-BE49-F238E27FC236}">
                    <a16:creationId xmlns:a16="http://schemas.microsoft.com/office/drawing/2014/main" id="{A8E108DB-FBBD-41C7-AF88-D12B190FD352}"/>
                  </a:ext>
                </a:extLst>
              </p:cNvPr>
              <p:cNvSpPr>
                <a:spLocks/>
              </p:cNvSpPr>
              <p:nvPr/>
            </p:nvSpPr>
            <p:spPr bwMode="auto">
              <a:xfrm>
                <a:off x="10615759" y="4683606"/>
                <a:ext cx="1448892" cy="930956"/>
              </a:xfrm>
              <a:custGeom>
                <a:avLst/>
                <a:gdLst>
                  <a:gd name="T0" fmla="*/ 0 w 734"/>
                  <a:gd name="T1" fmla="*/ 374 h 460"/>
                  <a:gd name="T2" fmla="*/ 0 w 734"/>
                  <a:gd name="T3" fmla="*/ 374 h 460"/>
                  <a:gd name="T4" fmla="*/ 6 w 734"/>
                  <a:gd name="T5" fmla="*/ 382 h 460"/>
                  <a:gd name="T6" fmla="*/ 16 w 734"/>
                  <a:gd name="T7" fmla="*/ 390 h 460"/>
                  <a:gd name="T8" fmla="*/ 30 w 734"/>
                  <a:gd name="T9" fmla="*/ 398 h 460"/>
                  <a:gd name="T10" fmla="*/ 50 w 734"/>
                  <a:gd name="T11" fmla="*/ 408 h 460"/>
                  <a:gd name="T12" fmla="*/ 76 w 734"/>
                  <a:gd name="T13" fmla="*/ 418 h 460"/>
                  <a:gd name="T14" fmla="*/ 108 w 734"/>
                  <a:gd name="T15" fmla="*/ 426 h 460"/>
                  <a:gd name="T16" fmla="*/ 148 w 734"/>
                  <a:gd name="T17" fmla="*/ 432 h 460"/>
                  <a:gd name="T18" fmla="*/ 148 w 734"/>
                  <a:gd name="T19" fmla="*/ 432 h 460"/>
                  <a:gd name="T20" fmla="*/ 196 w 734"/>
                  <a:gd name="T21" fmla="*/ 434 h 460"/>
                  <a:gd name="T22" fmla="*/ 236 w 734"/>
                  <a:gd name="T23" fmla="*/ 436 h 460"/>
                  <a:gd name="T24" fmla="*/ 254 w 734"/>
                  <a:gd name="T25" fmla="*/ 438 h 460"/>
                  <a:gd name="T26" fmla="*/ 268 w 734"/>
                  <a:gd name="T27" fmla="*/ 442 h 460"/>
                  <a:gd name="T28" fmla="*/ 268 w 734"/>
                  <a:gd name="T29" fmla="*/ 442 h 460"/>
                  <a:gd name="T30" fmla="*/ 304 w 734"/>
                  <a:gd name="T31" fmla="*/ 452 h 460"/>
                  <a:gd name="T32" fmla="*/ 336 w 734"/>
                  <a:gd name="T33" fmla="*/ 460 h 460"/>
                  <a:gd name="T34" fmla="*/ 350 w 734"/>
                  <a:gd name="T35" fmla="*/ 460 h 460"/>
                  <a:gd name="T36" fmla="*/ 366 w 734"/>
                  <a:gd name="T37" fmla="*/ 460 h 460"/>
                  <a:gd name="T38" fmla="*/ 380 w 734"/>
                  <a:gd name="T39" fmla="*/ 458 h 460"/>
                  <a:gd name="T40" fmla="*/ 396 w 734"/>
                  <a:gd name="T41" fmla="*/ 452 h 460"/>
                  <a:gd name="T42" fmla="*/ 734 w 734"/>
                  <a:gd name="T4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4" h="460">
                    <a:moveTo>
                      <a:pt x="0" y="374"/>
                    </a:moveTo>
                    <a:lnTo>
                      <a:pt x="0" y="374"/>
                    </a:lnTo>
                    <a:lnTo>
                      <a:pt x="6" y="382"/>
                    </a:lnTo>
                    <a:lnTo>
                      <a:pt x="16" y="390"/>
                    </a:lnTo>
                    <a:lnTo>
                      <a:pt x="30" y="398"/>
                    </a:lnTo>
                    <a:lnTo>
                      <a:pt x="50" y="408"/>
                    </a:lnTo>
                    <a:lnTo>
                      <a:pt x="76" y="418"/>
                    </a:lnTo>
                    <a:lnTo>
                      <a:pt x="108" y="426"/>
                    </a:lnTo>
                    <a:lnTo>
                      <a:pt x="148" y="432"/>
                    </a:lnTo>
                    <a:lnTo>
                      <a:pt x="148" y="432"/>
                    </a:lnTo>
                    <a:lnTo>
                      <a:pt x="196" y="434"/>
                    </a:lnTo>
                    <a:lnTo>
                      <a:pt x="236" y="436"/>
                    </a:lnTo>
                    <a:lnTo>
                      <a:pt x="254" y="438"/>
                    </a:lnTo>
                    <a:lnTo>
                      <a:pt x="268" y="442"/>
                    </a:lnTo>
                    <a:lnTo>
                      <a:pt x="268" y="442"/>
                    </a:lnTo>
                    <a:lnTo>
                      <a:pt x="304" y="452"/>
                    </a:lnTo>
                    <a:lnTo>
                      <a:pt x="336" y="460"/>
                    </a:lnTo>
                    <a:lnTo>
                      <a:pt x="350" y="460"/>
                    </a:lnTo>
                    <a:lnTo>
                      <a:pt x="366" y="460"/>
                    </a:lnTo>
                    <a:lnTo>
                      <a:pt x="380" y="458"/>
                    </a:lnTo>
                    <a:lnTo>
                      <a:pt x="396" y="452"/>
                    </a:lnTo>
                    <a:lnTo>
                      <a:pt x="734" y="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grpSp>
        <p:sp>
          <p:nvSpPr>
            <p:cNvPr id="1356" name="Freeform 65">
              <a:extLst>
                <a:ext uri="{FF2B5EF4-FFF2-40B4-BE49-F238E27FC236}">
                  <a16:creationId xmlns:a16="http://schemas.microsoft.com/office/drawing/2014/main" id="{5529BF72-D05B-42A5-9868-5E61C472DCF5}"/>
                </a:ext>
              </a:extLst>
            </p:cNvPr>
            <p:cNvSpPr>
              <a:spLocks/>
            </p:cNvSpPr>
            <p:nvPr/>
          </p:nvSpPr>
          <p:spPr bwMode="auto">
            <a:xfrm>
              <a:off x="10478542" y="2569641"/>
              <a:ext cx="1713404" cy="1355958"/>
            </a:xfrm>
            <a:custGeom>
              <a:avLst/>
              <a:gdLst>
                <a:gd name="T0" fmla="*/ 868 w 868"/>
                <a:gd name="T1" fmla="*/ 0 h 670"/>
                <a:gd name="T2" fmla="*/ 868 w 868"/>
                <a:gd name="T3" fmla="*/ 0 h 670"/>
                <a:gd name="T4" fmla="*/ 794 w 868"/>
                <a:gd name="T5" fmla="*/ 10 h 670"/>
                <a:gd name="T6" fmla="*/ 716 w 868"/>
                <a:gd name="T7" fmla="*/ 22 h 670"/>
                <a:gd name="T8" fmla="*/ 624 w 868"/>
                <a:gd name="T9" fmla="*/ 38 h 670"/>
                <a:gd name="T10" fmla="*/ 526 w 868"/>
                <a:gd name="T11" fmla="*/ 56 h 670"/>
                <a:gd name="T12" fmla="*/ 432 w 868"/>
                <a:gd name="T13" fmla="*/ 76 h 670"/>
                <a:gd name="T14" fmla="*/ 390 w 868"/>
                <a:gd name="T15" fmla="*/ 86 h 670"/>
                <a:gd name="T16" fmla="*/ 352 w 868"/>
                <a:gd name="T17" fmla="*/ 98 h 670"/>
                <a:gd name="T18" fmla="*/ 322 w 868"/>
                <a:gd name="T19" fmla="*/ 110 h 670"/>
                <a:gd name="T20" fmla="*/ 296 w 868"/>
                <a:gd name="T21" fmla="*/ 122 h 670"/>
                <a:gd name="T22" fmla="*/ 296 w 868"/>
                <a:gd name="T23" fmla="*/ 122 h 670"/>
                <a:gd name="T24" fmla="*/ 214 w 868"/>
                <a:gd name="T25" fmla="*/ 170 h 670"/>
                <a:gd name="T26" fmla="*/ 134 w 868"/>
                <a:gd name="T27" fmla="*/ 214 h 670"/>
                <a:gd name="T28" fmla="*/ 98 w 868"/>
                <a:gd name="T29" fmla="*/ 232 h 670"/>
                <a:gd name="T30" fmla="*/ 66 w 868"/>
                <a:gd name="T31" fmla="*/ 248 h 670"/>
                <a:gd name="T32" fmla="*/ 42 w 868"/>
                <a:gd name="T33" fmla="*/ 256 h 670"/>
                <a:gd name="T34" fmla="*/ 32 w 868"/>
                <a:gd name="T35" fmla="*/ 260 h 670"/>
                <a:gd name="T36" fmla="*/ 24 w 868"/>
                <a:gd name="T37" fmla="*/ 260 h 670"/>
                <a:gd name="T38" fmla="*/ 24 w 868"/>
                <a:gd name="T39" fmla="*/ 260 h 670"/>
                <a:gd name="T40" fmla="*/ 14 w 868"/>
                <a:gd name="T41" fmla="*/ 260 h 670"/>
                <a:gd name="T42" fmla="*/ 6 w 868"/>
                <a:gd name="T43" fmla="*/ 264 h 670"/>
                <a:gd name="T44" fmla="*/ 2 w 868"/>
                <a:gd name="T45" fmla="*/ 266 h 670"/>
                <a:gd name="T46" fmla="*/ 0 w 868"/>
                <a:gd name="T47" fmla="*/ 270 h 670"/>
                <a:gd name="T48" fmla="*/ 0 w 868"/>
                <a:gd name="T49" fmla="*/ 274 h 670"/>
                <a:gd name="T50" fmla="*/ 2 w 868"/>
                <a:gd name="T51" fmla="*/ 278 h 670"/>
                <a:gd name="T52" fmla="*/ 4 w 868"/>
                <a:gd name="T53" fmla="*/ 282 h 670"/>
                <a:gd name="T54" fmla="*/ 4 w 868"/>
                <a:gd name="T55" fmla="*/ 282 h 670"/>
                <a:gd name="T56" fmla="*/ 4 w 868"/>
                <a:gd name="T57" fmla="*/ 282 h 670"/>
                <a:gd name="T58" fmla="*/ 8 w 868"/>
                <a:gd name="T59" fmla="*/ 286 h 670"/>
                <a:gd name="T60" fmla="*/ 12 w 868"/>
                <a:gd name="T61" fmla="*/ 292 h 670"/>
                <a:gd name="T62" fmla="*/ 12 w 868"/>
                <a:gd name="T63" fmla="*/ 302 h 670"/>
                <a:gd name="T64" fmla="*/ 12 w 868"/>
                <a:gd name="T65" fmla="*/ 302 h 670"/>
                <a:gd name="T66" fmla="*/ 12 w 868"/>
                <a:gd name="T67" fmla="*/ 338 h 670"/>
                <a:gd name="T68" fmla="*/ 106 w 868"/>
                <a:gd name="T6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8" h="670">
                  <a:moveTo>
                    <a:pt x="868" y="0"/>
                  </a:moveTo>
                  <a:lnTo>
                    <a:pt x="868" y="0"/>
                  </a:lnTo>
                  <a:lnTo>
                    <a:pt x="794" y="10"/>
                  </a:lnTo>
                  <a:lnTo>
                    <a:pt x="716" y="22"/>
                  </a:lnTo>
                  <a:lnTo>
                    <a:pt x="624" y="38"/>
                  </a:lnTo>
                  <a:lnTo>
                    <a:pt x="526" y="56"/>
                  </a:lnTo>
                  <a:lnTo>
                    <a:pt x="432" y="76"/>
                  </a:lnTo>
                  <a:lnTo>
                    <a:pt x="390" y="86"/>
                  </a:lnTo>
                  <a:lnTo>
                    <a:pt x="352" y="98"/>
                  </a:lnTo>
                  <a:lnTo>
                    <a:pt x="322" y="110"/>
                  </a:lnTo>
                  <a:lnTo>
                    <a:pt x="296" y="122"/>
                  </a:lnTo>
                  <a:lnTo>
                    <a:pt x="296" y="122"/>
                  </a:lnTo>
                  <a:lnTo>
                    <a:pt x="214" y="170"/>
                  </a:lnTo>
                  <a:lnTo>
                    <a:pt x="134" y="214"/>
                  </a:lnTo>
                  <a:lnTo>
                    <a:pt x="98" y="232"/>
                  </a:lnTo>
                  <a:lnTo>
                    <a:pt x="66" y="248"/>
                  </a:lnTo>
                  <a:lnTo>
                    <a:pt x="42" y="256"/>
                  </a:lnTo>
                  <a:lnTo>
                    <a:pt x="32" y="260"/>
                  </a:lnTo>
                  <a:lnTo>
                    <a:pt x="24" y="260"/>
                  </a:lnTo>
                  <a:lnTo>
                    <a:pt x="24" y="260"/>
                  </a:lnTo>
                  <a:lnTo>
                    <a:pt x="14" y="260"/>
                  </a:lnTo>
                  <a:lnTo>
                    <a:pt x="6" y="264"/>
                  </a:lnTo>
                  <a:lnTo>
                    <a:pt x="2" y="266"/>
                  </a:lnTo>
                  <a:lnTo>
                    <a:pt x="0" y="270"/>
                  </a:lnTo>
                  <a:lnTo>
                    <a:pt x="0" y="274"/>
                  </a:lnTo>
                  <a:lnTo>
                    <a:pt x="2" y="278"/>
                  </a:lnTo>
                  <a:lnTo>
                    <a:pt x="4" y="282"/>
                  </a:lnTo>
                  <a:lnTo>
                    <a:pt x="4" y="282"/>
                  </a:lnTo>
                  <a:lnTo>
                    <a:pt x="4" y="282"/>
                  </a:lnTo>
                  <a:lnTo>
                    <a:pt x="8" y="286"/>
                  </a:lnTo>
                  <a:lnTo>
                    <a:pt x="12" y="292"/>
                  </a:lnTo>
                  <a:lnTo>
                    <a:pt x="12" y="302"/>
                  </a:lnTo>
                  <a:lnTo>
                    <a:pt x="12" y="302"/>
                  </a:lnTo>
                  <a:lnTo>
                    <a:pt x="12" y="338"/>
                  </a:lnTo>
                  <a:lnTo>
                    <a:pt x="106" y="67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57" name="Freeform 66">
              <a:extLst>
                <a:ext uri="{FF2B5EF4-FFF2-40B4-BE49-F238E27FC236}">
                  <a16:creationId xmlns:a16="http://schemas.microsoft.com/office/drawing/2014/main" id="{348932A0-EF2E-4475-9809-D939ACE1A594}"/>
                </a:ext>
              </a:extLst>
            </p:cNvPr>
            <p:cNvSpPr>
              <a:spLocks/>
            </p:cNvSpPr>
            <p:nvPr/>
          </p:nvSpPr>
          <p:spPr bwMode="auto">
            <a:xfrm>
              <a:off x="10545657" y="3868932"/>
              <a:ext cx="130282" cy="24286"/>
            </a:xfrm>
            <a:custGeom>
              <a:avLst/>
              <a:gdLst>
                <a:gd name="T0" fmla="*/ 0 w 66"/>
                <a:gd name="T1" fmla="*/ 0 h 12"/>
                <a:gd name="T2" fmla="*/ 0 w 66"/>
                <a:gd name="T3" fmla="*/ 0 h 12"/>
                <a:gd name="T4" fmla="*/ 22 w 66"/>
                <a:gd name="T5" fmla="*/ 6 h 12"/>
                <a:gd name="T6" fmla="*/ 44 w 66"/>
                <a:gd name="T7" fmla="*/ 10 h 12"/>
                <a:gd name="T8" fmla="*/ 66 w 66"/>
                <a:gd name="T9" fmla="*/ 12 h 12"/>
              </a:gdLst>
              <a:ahLst/>
              <a:cxnLst>
                <a:cxn ang="0">
                  <a:pos x="T0" y="T1"/>
                </a:cxn>
                <a:cxn ang="0">
                  <a:pos x="T2" y="T3"/>
                </a:cxn>
                <a:cxn ang="0">
                  <a:pos x="T4" y="T5"/>
                </a:cxn>
                <a:cxn ang="0">
                  <a:pos x="T6" y="T7"/>
                </a:cxn>
                <a:cxn ang="0">
                  <a:pos x="T8" y="T9"/>
                </a:cxn>
              </a:cxnLst>
              <a:rect l="0" t="0" r="r" b="b"/>
              <a:pathLst>
                <a:path w="66" h="12">
                  <a:moveTo>
                    <a:pt x="0" y="0"/>
                  </a:moveTo>
                  <a:lnTo>
                    <a:pt x="0" y="0"/>
                  </a:lnTo>
                  <a:lnTo>
                    <a:pt x="22" y="6"/>
                  </a:lnTo>
                  <a:lnTo>
                    <a:pt x="44" y="10"/>
                  </a:lnTo>
                  <a:lnTo>
                    <a:pt x="66" y="12"/>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58" name="Freeform 67">
              <a:extLst>
                <a:ext uri="{FF2B5EF4-FFF2-40B4-BE49-F238E27FC236}">
                  <a16:creationId xmlns:a16="http://schemas.microsoft.com/office/drawing/2014/main" id="{9B5E28A1-0F99-41C0-B502-970336239F93}"/>
                </a:ext>
              </a:extLst>
            </p:cNvPr>
            <p:cNvSpPr>
              <a:spLocks/>
            </p:cNvSpPr>
            <p:nvPr/>
          </p:nvSpPr>
          <p:spPr bwMode="auto">
            <a:xfrm>
              <a:off x="10257458" y="3035119"/>
              <a:ext cx="217136" cy="157858"/>
            </a:xfrm>
            <a:custGeom>
              <a:avLst/>
              <a:gdLst>
                <a:gd name="T0" fmla="*/ 72 w 110"/>
                <a:gd name="T1" fmla="*/ 78 h 78"/>
                <a:gd name="T2" fmla="*/ 70 w 110"/>
                <a:gd name="T3" fmla="*/ 72 h 78"/>
                <a:gd name="T4" fmla="*/ 72 w 110"/>
                <a:gd name="T5" fmla="*/ 68 h 78"/>
                <a:gd name="T6" fmla="*/ 76 w 110"/>
                <a:gd name="T7" fmla="*/ 64 h 78"/>
                <a:gd name="T8" fmla="*/ 98 w 110"/>
                <a:gd name="T9" fmla="*/ 52 h 78"/>
                <a:gd name="T10" fmla="*/ 104 w 110"/>
                <a:gd name="T11" fmla="*/ 50 h 78"/>
                <a:gd name="T12" fmla="*/ 108 w 110"/>
                <a:gd name="T13" fmla="*/ 50 h 78"/>
                <a:gd name="T14" fmla="*/ 110 w 110"/>
                <a:gd name="T15" fmla="*/ 42 h 78"/>
                <a:gd name="T16" fmla="*/ 106 w 110"/>
                <a:gd name="T17" fmla="*/ 40 h 78"/>
                <a:gd name="T18" fmla="*/ 104 w 110"/>
                <a:gd name="T19" fmla="*/ 40 h 78"/>
                <a:gd name="T20" fmla="*/ 96 w 110"/>
                <a:gd name="T21" fmla="*/ 38 h 78"/>
                <a:gd name="T22" fmla="*/ 92 w 110"/>
                <a:gd name="T23" fmla="*/ 36 h 78"/>
                <a:gd name="T24" fmla="*/ 90 w 110"/>
                <a:gd name="T25" fmla="*/ 30 h 78"/>
                <a:gd name="T26" fmla="*/ 94 w 110"/>
                <a:gd name="T27" fmla="*/ 26 h 78"/>
                <a:gd name="T28" fmla="*/ 96 w 110"/>
                <a:gd name="T29" fmla="*/ 24 h 78"/>
                <a:gd name="T30" fmla="*/ 96 w 110"/>
                <a:gd name="T31" fmla="*/ 20 h 78"/>
                <a:gd name="T32" fmla="*/ 96 w 110"/>
                <a:gd name="T33" fmla="*/ 10 h 78"/>
                <a:gd name="T34" fmla="*/ 94 w 110"/>
                <a:gd name="T35" fmla="*/ 6 h 78"/>
                <a:gd name="T36" fmla="*/ 90 w 110"/>
                <a:gd name="T37" fmla="*/ 2 h 78"/>
                <a:gd name="T38" fmla="*/ 86 w 110"/>
                <a:gd name="T39" fmla="*/ 0 h 78"/>
                <a:gd name="T40" fmla="*/ 78 w 110"/>
                <a:gd name="T41" fmla="*/ 2 h 78"/>
                <a:gd name="T42" fmla="*/ 76 w 110"/>
                <a:gd name="T43" fmla="*/ 4 h 78"/>
                <a:gd name="T44" fmla="*/ 74 w 110"/>
                <a:gd name="T45" fmla="*/ 8 h 78"/>
                <a:gd name="T46" fmla="*/ 64 w 110"/>
                <a:gd name="T47" fmla="*/ 22 h 78"/>
                <a:gd name="T48" fmla="*/ 60 w 110"/>
                <a:gd name="T49" fmla="*/ 24 h 78"/>
                <a:gd name="T50" fmla="*/ 54 w 110"/>
                <a:gd name="T51" fmla="*/ 30 h 78"/>
                <a:gd name="T52" fmla="*/ 48 w 110"/>
                <a:gd name="T53" fmla="*/ 34 h 78"/>
                <a:gd name="T54" fmla="*/ 44 w 110"/>
                <a:gd name="T55" fmla="*/ 36 h 78"/>
                <a:gd name="T56" fmla="*/ 36 w 110"/>
                <a:gd name="T57" fmla="*/ 40 h 78"/>
                <a:gd name="T58" fmla="*/ 28 w 110"/>
                <a:gd name="T59" fmla="*/ 42 h 78"/>
                <a:gd name="T60" fmla="*/ 28 w 110"/>
                <a:gd name="T61" fmla="*/ 52 h 78"/>
                <a:gd name="T62" fmla="*/ 28 w 110"/>
                <a:gd name="T63" fmla="*/ 56 h 78"/>
                <a:gd name="T64" fmla="*/ 26 w 110"/>
                <a:gd name="T65" fmla="*/ 60 h 78"/>
                <a:gd name="T66" fmla="*/ 20 w 110"/>
                <a:gd name="T67" fmla="*/ 62 h 78"/>
                <a:gd name="T68" fmla="*/ 18 w 110"/>
                <a:gd name="T69" fmla="*/ 62 h 78"/>
                <a:gd name="T70" fmla="*/ 16 w 110"/>
                <a:gd name="T71" fmla="*/ 58 h 78"/>
                <a:gd name="T72" fmla="*/ 14 w 110"/>
                <a:gd name="T73" fmla="*/ 48 h 78"/>
                <a:gd name="T74" fmla="*/ 12 w 110"/>
                <a:gd name="T75" fmla="*/ 40 h 78"/>
                <a:gd name="T76" fmla="*/ 10 w 110"/>
                <a:gd name="T77" fmla="*/ 38 h 78"/>
                <a:gd name="T78" fmla="*/ 6 w 110"/>
                <a:gd name="T79" fmla="*/ 36 h 78"/>
                <a:gd name="T80" fmla="*/ 2 w 110"/>
                <a:gd name="T81" fmla="*/ 36 h 78"/>
                <a:gd name="T82" fmla="*/ 0 w 110"/>
                <a:gd name="T83" fmla="*/ 32 h 78"/>
                <a:gd name="T84" fmla="*/ 2 w 110"/>
                <a:gd name="T85" fmla="*/ 32 h 78"/>
                <a:gd name="T86" fmla="*/ 4 w 110"/>
                <a:gd name="T87" fmla="*/ 30 h 78"/>
                <a:gd name="T88" fmla="*/ 18 w 110"/>
                <a:gd name="T89" fmla="*/ 30 h 78"/>
                <a:gd name="T90" fmla="*/ 26 w 110"/>
                <a:gd name="T91" fmla="*/ 26 h 78"/>
                <a:gd name="T92" fmla="*/ 28 w 110"/>
                <a:gd name="T93" fmla="*/ 24 h 78"/>
                <a:gd name="T94" fmla="*/ 32 w 110"/>
                <a:gd name="T95" fmla="*/ 18 h 78"/>
                <a:gd name="T96" fmla="*/ 34 w 110"/>
                <a:gd name="T97" fmla="*/ 18 h 78"/>
                <a:gd name="T98" fmla="*/ 46 w 110"/>
                <a:gd name="T99" fmla="*/ 24 h 78"/>
                <a:gd name="T100" fmla="*/ 52 w 110"/>
                <a:gd name="T101" fmla="*/ 24 h 78"/>
                <a:gd name="T102" fmla="*/ 58 w 110"/>
                <a:gd name="T103"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 h="78">
                  <a:moveTo>
                    <a:pt x="72" y="78"/>
                  </a:moveTo>
                  <a:lnTo>
                    <a:pt x="72" y="78"/>
                  </a:lnTo>
                  <a:lnTo>
                    <a:pt x="72" y="76"/>
                  </a:lnTo>
                  <a:lnTo>
                    <a:pt x="70" y="72"/>
                  </a:lnTo>
                  <a:lnTo>
                    <a:pt x="70" y="72"/>
                  </a:lnTo>
                  <a:lnTo>
                    <a:pt x="72" y="68"/>
                  </a:lnTo>
                  <a:lnTo>
                    <a:pt x="76" y="64"/>
                  </a:lnTo>
                  <a:lnTo>
                    <a:pt x="76" y="64"/>
                  </a:lnTo>
                  <a:lnTo>
                    <a:pt x="98" y="52"/>
                  </a:lnTo>
                  <a:lnTo>
                    <a:pt x="98" y="52"/>
                  </a:lnTo>
                  <a:lnTo>
                    <a:pt x="104" y="50"/>
                  </a:lnTo>
                  <a:lnTo>
                    <a:pt x="104" y="50"/>
                  </a:lnTo>
                  <a:lnTo>
                    <a:pt x="108" y="50"/>
                  </a:lnTo>
                  <a:lnTo>
                    <a:pt x="108" y="50"/>
                  </a:lnTo>
                  <a:lnTo>
                    <a:pt x="110" y="46"/>
                  </a:lnTo>
                  <a:lnTo>
                    <a:pt x="110" y="42"/>
                  </a:lnTo>
                  <a:lnTo>
                    <a:pt x="110" y="42"/>
                  </a:lnTo>
                  <a:lnTo>
                    <a:pt x="106" y="40"/>
                  </a:lnTo>
                  <a:lnTo>
                    <a:pt x="104" y="40"/>
                  </a:lnTo>
                  <a:lnTo>
                    <a:pt x="104" y="40"/>
                  </a:lnTo>
                  <a:lnTo>
                    <a:pt x="96" y="38"/>
                  </a:lnTo>
                  <a:lnTo>
                    <a:pt x="96" y="38"/>
                  </a:lnTo>
                  <a:lnTo>
                    <a:pt x="92" y="36"/>
                  </a:lnTo>
                  <a:lnTo>
                    <a:pt x="92" y="36"/>
                  </a:lnTo>
                  <a:lnTo>
                    <a:pt x="90" y="34"/>
                  </a:lnTo>
                  <a:lnTo>
                    <a:pt x="90" y="30"/>
                  </a:lnTo>
                  <a:lnTo>
                    <a:pt x="90" y="30"/>
                  </a:lnTo>
                  <a:lnTo>
                    <a:pt x="94" y="26"/>
                  </a:lnTo>
                  <a:lnTo>
                    <a:pt x="94" y="26"/>
                  </a:lnTo>
                  <a:lnTo>
                    <a:pt x="96" y="24"/>
                  </a:lnTo>
                  <a:lnTo>
                    <a:pt x="96" y="24"/>
                  </a:lnTo>
                  <a:lnTo>
                    <a:pt x="96" y="20"/>
                  </a:lnTo>
                  <a:lnTo>
                    <a:pt x="96" y="20"/>
                  </a:lnTo>
                  <a:lnTo>
                    <a:pt x="96" y="10"/>
                  </a:lnTo>
                  <a:lnTo>
                    <a:pt x="96" y="10"/>
                  </a:lnTo>
                  <a:lnTo>
                    <a:pt x="94" y="6"/>
                  </a:lnTo>
                  <a:lnTo>
                    <a:pt x="90" y="2"/>
                  </a:lnTo>
                  <a:lnTo>
                    <a:pt x="90" y="2"/>
                  </a:lnTo>
                  <a:lnTo>
                    <a:pt x="86" y="0"/>
                  </a:lnTo>
                  <a:lnTo>
                    <a:pt x="86" y="0"/>
                  </a:lnTo>
                  <a:lnTo>
                    <a:pt x="80" y="0"/>
                  </a:lnTo>
                  <a:lnTo>
                    <a:pt x="78" y="2"/>
                  </a:lnTo>
                  <a:lnTo>
                    <a:pt x="78" y="2"/>
                  </a:lnTo>
                  <a:lnTo>
                    <a:pt x="76" y="4"/>
                  </a:lnTo>
                  <a:lnTo>
                    <a:pt x="74" y="8"/>
                  </a:lnTo>
                  <a:lnTo>
                    <a:pt x="74" y="8"/>
                  </a:lnTo>
                  <a:lnTo>
                    <a:pt x="70" y="16"/>
                  </a:lnTo>
                  <a:lnTo>
                    <a:pt x="64" y="22"/>
                  </a:lnTo>
                  <a:lnTo>
                    <a:pt x="64" y="22"/>
                  </a:lnTo>
                  <a:lnTo>
                    <a:pt x="60" y="24"/>
                  </a:lnTo>
                  <a:lnTo>
                    <a:pt x="60" y="24"/>
                  </a:lnTo>
                  <a:lnTo>
                    <a:pt x="54" y="30"/>
                  </a:lnTo>
                  <a:lnTo>
                    <a:pt x="54" y="30"/>
                  </a:lnTo>
                  <a:lnTo>
                    <a:pt x="48" y="34"/>
                  </a:lnTo>
                  <a:lnTo>
                    <a:pt x="48" y="34"/>
                  </a:lnTo>
                  <a:lnTo>
                    <a:pt x="44" y="36"/>
                  </a:lnTo>
                  <a:lnTo>
                    <a:pt x="44" y="36"/>
                  </a:lnTo>
                  <a:lnTo>
                    <a:pt x="36" y="40"/>
                  </a:lnTo>
                  <a:lnTo>
                    <a:pt x="28" y="42"/>
                  </a:lnTo>
                  <a:lnTo>
                    <a:pt x="28" y="42"/>
                  </a:lnTo>
                  <a:lnTo>
                    <a:pt x="28" y="46"/>
                  </a:lnTo>
                  <a:lnTo>
                    <a:pt x="28" y="52"/>
                  </a:lnTo>
                  <a:lnTo>
                    <a:pt x="28" y="52"/>
                  </a:lnTo>
                  <a:lnTo>
                    <a:pt x="28" y="56"/>
                  </a:lnTo>
                  <a:lnTo>
                    <a:pt x="26" y="60"/>
                  </a:lnTo>
                  <a:lnTo>
                    <a:pt x="26" y="60"/>
                  </a:lnTo>
                  <a:lnTo>
                    <a:pt x="24" y="62"/>
                  </a:lnTo>
                  <a:lnTo>
                    <a:pt x="20" y="62"/>
                  </a:lnTo>
                  <a:lnTo>
                    <a:pt x="20" y="62"/>
                  </a:lnTo>
                  <a:lnTo>
                    <a:pt x="18" y="62"/>
                  </a:lnTo>
                  <a:lnTo>
                    <a:pt x="18" y="62"/>
                  </a:lnTo>
                  <a:lnTo>
                    <a:pt x="16" y="58"/>
                  </a:lnTo>
                  <a:lnTo>
                    <a:pt x="16" y="58"/>
                  </a:lnTo>
                  <a:lnTo>
                    <a:pt x="14" y="48"/>
                  </a:lnTo>
                  <a:lnTo>
                    <a:pt x="14" y="48"/>
                  </a:lnTo>
                  <a:lnTo>
                    <a:pt x="12" y="40"/>
                  </a:lnTo>
                  <a:lnTo>
                    <a:pt x="12" y="40"/>
                  </a:lnTo>
                  <a:lnTo>
                    <a:pt x="10" y="38"/>
                  </a:lnTo>
                  <a:lnTo>
                    <a:pt x="6" y="36"/>
                  </a:lnTo>
                  <a:lnTo>
                    <a:pt x="6" y="36"/>
                  </a:lnTo>
                  <a:lnTo>
                    <a:pt x="2" y="36"/>
                  </a:lnTo>
                  <a:lnTo>
                    <a:pt x="2" y="36"/>
                  </a:lnTo>
                  <a:lnTo>
                    <a:pt x="0" y="34"/>
                  </a:lnTo>
                  <a:lnTo>
                    <a:pt x="0" y="32"/>
                  </a:lnTo>
                  <a:lnTo>
                    <a:pt x="0" y="32"/>
                  </a:lnTo>
                  <a:lnTo>
                    <a:pt x="2" y="32"/>
                  </a:lnTo>
                  <a:lnTo>
                    <a:pt x="4" y="30"/>
                  </a:lnTo>
                  <a:lnTo>
                    <a:pt x="4" y="30"/>
                  </a:lnTo>
                  <a:lnTo>
                    <a:pt x="18" y="30"/>
                  </a:lnTo>
                  <a:lnTo>
                    <a:pt x="18" y="30"/>
                  </a:lnTo>
                  <a:lnTo>
                    <a:pt x="24" y="28"/>
                  </a:lnTo>
                  <a:lnTo>
                    <a:pt x="26" y="26"/>
                  </a:lnTo>
                  <a:lnTo>
                    <a:pt x="28" y="24"/>
                  </a:lnTo>
                  <a:lnTo>
                    <a:pt x="28" y="24"/>
                  </a:lnTo>
                  <a:lnTo>
                    <a:pt x="30" y="20"/>
                  </a:lnTo>
                  <a:lnTo>
                    <a:pt x="32" y="18"/>
                  </a:lnTo>
                  <a:lnTo>
                    <a:pt x="32" y="18"/>
                  </a:lnTo>
                  <a:lnTo>
                    <a:pt x="34" y="18"/>
                  </a:lnTo>
                  <a:lnTo>
                    <a:pt x="34" y="18"/>
                  </a:lnTo>
                  <a:lnTo>
                    <a:pt x="46" y="24"/>
                  </a:lnTo>
                  <a:lnTo>
                    <a:pt x="46" y="24"/>
                  </a:lnTo>
                  <a:lnTo>
                    <a:pt x="52" y="24"/>
                  </a:lnTo>
                  <a:lnTo>
                    <a:pt x="56" y="24"/>
                  </a:lnTo>
                  <a:lnTo>
                    <a:pt x="58" y="22"/>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59" name="Freeform 68">
              <a:extLst>
                <a:ext uri="{FF2B5EF4-FFF2-40B4-BE49-F238E27FC236}">
                  <a16:creationId xmlns:a16="http://schemas.microsoft.com/office/drawing/2014/main" id="{E7616A17-6800-4EFA-9BD5-10AEEECE5856}"/>
                </a:ext>
              </a:extLst>
            </p:cNvPr>
            <p:cNvSpPr>
              <a:spLocks/>
            </p:cNvSpPr>
            <p:nvPr/>
          </p:nvSpPr>
          <p:spPr bwMode="auto">
            <a:xfrm>
              <a:off x="10371948" y="3075595"/>
              <a:ext cx="86855" cy="85000"/>
            </a:xfrm>
            <a:custGeom>
              <a:avLst/>
              <a:gdLst>
                <a:gd name="T0" fmla="*/ 44 w 44"/>
                <a:gd name="T1" fmla="*/ 36 h 42"/>
                <a:gd name="T2" fmla="*/ 44 w 44"/>
                <a:gd name="T3" fmla="*/ 36 h 42"/>
                <a:gd name="T4" fmla="*/ 40 w 44"/>
                <a:gd name="T5" fmla="*/ 34 h 42"/>
                <a:gd name="T6" fmla="*/ 28 w 44"/>
                <a:gd name="T7" fmla="*/ 26 h 42"/>
                <a:gd name="T8" fmla="*/ 28 w 44"/>
                <a:gd name="T9" fmla="*/ 26 h 42"/>
                <a:gd name="T10" fmla="*/ 18 w 44"/>
                <a:gd name="T11" fmla="*/ 20 h 42"/>
                <a:gd name="T12" fmla="*/ 8 w 44"/>
                <a:gd name="T13" fmla="*/ 10 h 42"/>
                <a:gd name="T14" fmla="*/ 0 w 44"/>
                <a:gd name="T15" fmla="*/ 0 h 42"/>
                <a:gd name="T16" fmla="*/ 18 w 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44" y="36"/>
                  </a:moveTo>
                  <a:lnTo>
                    <a:pt x="44" y="36"/>
                  </a:lnTo>
                  <a:lnTo>
                    <a:pt x="40" y="34"/>
                  </a:lnTo>
                  <a:lnTo>
                    <a:pt x="28" y="26"/>
                  </a:lnTo>
                  <a:lnTo>
                    <a:pt x="28" y="26"/>
                  </a:lnTo>
                  <a:lnTo>
                    <a:pt x="18" y="20"/>
                  </a:lnTo>
                  <a:lnTo>
                    <a:pt x="8" y="10"/>
                  </a:lnTo>
                  <a:lnTo>
                    <a:pt x="0" y="0"/>
                  </a:lnTo>
                  <a:lnTo>
                    <a:pt x="18" y="42"/>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60" name="Freeform 69">
              <a:extLst>
                <a:ext uri="{FF2B5EF4-FFF2-40B4-BE49-F238E27FC236}">
                  <a16:creationId xmlns:a16="http://schemas.microsoft.com/office/drawing/2014/main" id="{D81ECA6B-2ECE-4733-8EC3-C31F85BE65E7}"/>
                </a:ext>
              </a:extLst>
            </p:cNvPr>
            <p:cNvSpPr>
              <a:spLocks/>
            </p:cNvSpPr>
            <p:nvPr/>
          </p:nvSpPr>
          <p:spPr bwMode="auto">
            <a:xfrm>
              <a:off x="596862" y="3601788"/>
              <a:ext cx="75011" cy="44524"/>
            </a:xfrm>
            <a:custGeom>
              <a:avLst/>
              <a:gdLst>
                <a:gd name="T0" fmla="*/ 0 w 38"/>
                <a:gd name="T1" fmla="*/ 0 h 22"/>
                <a:gd name="T2" fmla="*/ 0 w 38"/>
                <a:gd name="T3" fmla="*/ 0 h 22"/>
                <a:gd name="T4" fmla="*/ 2 w 38"/>
                <a:gd name="T5" fmla="*/ 4 h 22"/>
                <a:gd name="T6" fmla="*/ 10 w 38"/>
                <a:gd name="T7" fmla="*/ 12 h 22"/>
                <a:gd name="T8" fmla="*/ 14 w 38"/>
                <a:gd name="T9" fmla="*/ 16 h 22"/>
                <a:gd name="T10" fmla="*/ 20 w 38"/>
                <a:gd name="T11" fmla="*/ 18 h 22"/>
                <a:gd name="T12" fmla="*/ 28 w 38"/>
                <a:gd name="T13" fmla="*/ 22 h 22"/>
                <a:gd name="T14" fmla="*/ 38 w 38"/>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2">
                  <a:moveTo>
                    <a:pt x="0" y="0"/>
                  </a:moveTo>
                  <a:lnTo>
                    <a:pt x="0" y="0"/>
                  </a:lnTo>
                  <a:lnTo>
                    <a:pt x="2" y="4"/>
                  </a:lnTo>
                  <a:lnTo>
                    <a:pt x="10" y="12"/>
                  </a:lnTo>
                  <a:lnTo>
                    <a:pt x="14" y="16"/>
                  </a:lnTo>
                  <a:lnTo>
                    <a:pt x="20" y="18"/>
                  </a:lnTo>
                  <a:lnTo>
                    <a:pt x="28" y="22"/>
                  </a:lnTo>
                  <a:lnTo>
                    <a:pt x="38" y="22"/>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61" name="Freeform 70">
              <a:extLst>
                <a:ext uri="{FF2B5EF4-FFF2-40B4-BE49-F238E27FC236}">
                  <a16:creationId xmlns:a16="http://schemas.microsoft.com/office/drawing/2014/main" id="{65D45947-4D0A-469D-9672-FDB92AF6DC7D}"/>
                </a:ext>
              </a:extLst>
            </p:cNvPr>
            <p:cNvSpPr>
              <a:spLocks/>
            </p:cNvSpPr>
            <p:nvPr/>
          </p:nvSpPr>
          <p:spPr bwMode="auto">
            <a:xfrm>
              <a:off x="8172949" y="3334644"/>
              <a:ext cx="130282" cy="348097"/>
            </a:xfrm>
            <a:custGeom>
              <a:avLst/>
              <a:gdLst>
                <a:gd name="T0" fmla="*/ 66 w 66"/>
                <a:gd name="T1" fmla="*/ 16 h 172"/>
                <a:gd name="T2" fmla="*/ 60 w 66"/>
                <a:gd name="T3" fmla="*/ 6 h 172"/>
                <a:gd name="T4" fmla="*/ 60 w 66"/>
                <a:gd name="T5" fmla="*/ 6 h 172"/>
                <a:gd name="T6" fmla="*/ 58 w 66"/>
                <a:gd name="T7" fmla="*/ 2 h 172"/>
                <a:gd name="T8" fmla="*/ 52 w 66"/>
                <a:gd name="T9" fmla="*/ 0 h 172"/>
                <a:gd name="T10" fmla="*/ 52 w 66"/>
                <a:gd name="T11" fmla="*/ 0 h 172"/>
                <a:gd name="T12" fmla="*/ 50 w 66"/>
                <a:gd name="T13" fmla="*/ 0 h 172"/>
                <a:gd name="T14" fmla="*/ 50 w 66"/>
                <a:gd name="T15" fmla="*/ 0 h 172"/>
                <a:gd name="T16" fmla="*/ 48 w 66"/>
                <a:gd name="T17" fmla="*/ 4 h 172"/>
                <a:gd name="T18" fmla="*/ 48 w 66"/>
                <a:gd name="T19" fmla="*/ 4 h 172"/>
                <a:gd name="T20" fmla="*/ 46 w 66"/>
                <a:gd name="T21" fmla="*/ 8 h 172"/>
                <a:gd name="T22" fmla="*/ 42 w 66"/>
                <a:gd name="T23" fmla="*/ 10 h 172"/>
                <a:gd name="T24" fmla="*/ 42 w 66"/>
                <a:gd name="T25" fmla="*/ 10 h 172"/>
                <a:gd name="T26" fmla="*/ 38 w 66"/>
                <a:gd name="T27" fmla="*/ 14 h 172"/>
                <a:gd name="T28" fmla="*/ 36 w 66"/>
                <a:gd name="T29" fmla="*/ 20 h 172"/>
                <a:gd name="T30" fmla="*/ 36 w 66"/>
                <a:gd name="T31" fmla="*/ 20 h 172"/>
                <a:gd name="T32" fmla="*/ 38 w 66"/>
                <a:gd name="T33" fmla="*/ 22 h 172"/>
                <a:gd name="T34" fmla="*/ 38 w 66"/>
                <a:gd name="T35" fmla="*/ 22 h 172"/>
                <a:gd name="T36" fmla="*/ 44 w 66"/>
                <a:gd name="T37" fmla="*/ 30 h 172"/>
                <a:gd name="T38" fmla="*/ 44 w 66"/>
                <a:gd name="T39" fmla="*/ 30 h 172"/>
                <a:gd name="T40" fmla="*/ 46 w 66"/>
                <a:gd name="T41" fmla="*/ 36 h 172"/>
                <a:gd name="T42" fmla="*/ 46 w 66"/>
                <a:gd name="T43" fmla="*/ 40 h 172"/>
                <a:gd name="T44" fmla="*/ 46 w 66"/>
                <a:gd name="T45" fmla="*/ 42 h 172"/>
                <a:gd name="T46" fmla="*/ 46 w 66"/>
                <a:gd name="T47" fmla="*/ 42 h 172"/>
                <a:gd name="T48" fmla="*/ 42 w 66"/>
                <a:gd name="T49" fmla="*/ 44 h 172"/>
                <a:gd name="T50" fmla="*/ 36 w 66"/>
                <a:gd name="T51" fmla="*/ 44 h 172"/>
                <a:gd name="T52" fmla="*/ 36 w 66"/>
                <a:gd name="T53" fmla="*/ 44 h 172"/>
                <a:gd name="T54" fmla="*/ 34 w 66"/>
                <a:gd name="T55" fmla="*/ 46 h 172"/>
                <a:gd name="T56" fmla="*/ 32 w 66"/>
                <a:gd name="T57" fmla="*/ 50 h 172"/>
                <a:gd name="T58" fmla="*/ 30 w 66"/>
                <a:gd name="T59" fmla="*/ 58 h 172"/>
                <a:gd name="T60" fmla="*/ 30 w 66"/>
                <a:gd name="T61" fmla="*/ 58 h 172"/>
                <a:gd name="T62" fmla="*/ 30 w 66"/>
                <a:gd name="T63" fmla="*/ 64 h 172"/>
                <a:gd name="T64" fmla="*/ 28 w 66"/>
                <a:gd name="T65" fmla="*/ 68 h 172"/>
                <a:gd name="T66" fmla="*/ 26 w 66"/>
                <a:gd name="T67" fmla="*/ 70 h 172"/>
                <a:gd name="T68" fmla="*/ 26 w 66"/>
                <a:gd name="T69" fmla="*/ 70 h 172"/>
                <a:gd name="T70" fmla="*/ 22 w 66"/>
                <a:gd name="T71" fmla="*/ 72 h 172"/>
                <a:gd name="T72" fmla="*/ 22 w 66"/>
                <a:gd name="T73" fmla="*/ 72 h 172"/>
                <a:gd name="T74" fmla="*/ 16 w 66"/>
                <a:gd name="T75" fmla="*/ 76 h 172"/>
                <a:gd name="T76" fmla="*/ 12 w 66"/>
                <a:gd name="T77" fmla="*/ 82 h 172"/>
                <a:gd name="T78" fmla="*/ 10 w 66"/>
                <a:gd name="T79" fmla="*/ 90 h 172"/>
                <a:gd name="T80" fmla="*/ 6 w 66"/>
                <a:gd name="T81" fmla="*/ 96 h 172"/>
                <a:gd name="T82" fmla="*/ 6 w 66"/>
                <a:gd name="T83" fmla="*/ 96 h 172"/>
                <a:gd name="T84" fmla="*/ 0 w 66"/>
                <a:gd name="T85" fmla="*/ 100 h 172"/>
                <a:gd name="T86" fmla="*/ 0 w 66"/>
                <a:gd name="T87" fmla="*/ 100 h 172"/>
                <a:gd name="T88" fmla="*/ 0 w 66"/>
                <a:gd name="T89" fmla="*/ 104 h 172"/>
                <a:gd name="T90" fmla="*/ 0 w 66"/>
                <a:gd name="T91" fmla="*/ 106 h 172"/>
                <a:gd name="T92" fmla="*/ 4 w 66"/>
                <a:gd name="T93" fmla="*/ 114 h 172"/>
                <a:gd name="T94" fmla="*/ 4 w 66"/>
                <a:gd name="T95" fmla="*/ 114 h 172"/>
                <a:gd name="T96" fmla="*/ 6 w 66"/>
                <a:gd name="T97" fmla="*/ 118 h 172"/>
                <a:gd name="T98" fmla="*/ 8 w 66"/>
                <a:gd name="T99" fmla="*/ 124 h 172"/>
                <a:gd name="T100" fmla="*/ 8 w 66"/>
                <a:gd name="T101" fmla="*/ 136 h 172"/>
                <a:gd name="T102" fmla="*/ 8 w 66"/>
                <a:gd name="T103" fmla="*/ 136 h 172"/>
                <a:gd name="T104" fmla="*/ 6 w 66"/>
                <a:gd name="T105" fmla="*/ 146 h 172"/>
                <a:gd name="T106" fmla="*/ 6 w 66"/>
                <a:gd name="T107" fmla="*/ 158 h 172"/>
                <a:gd name="T108" fmla="*/ 6 w 66"/>
                <a:gd name="T109" fmla="*/ 158 h 172"/>
                <a:gd name="T110" fmla="*/ 4 w 66"/>
                <a:gd name="T111" fmla="*/ 164 h 172"/>
                <a:gd name="T112" fmla="*/ 4 w 66"/>
                <a:gd name="T113" fmla="*/ 168 h 172"/>
                <a:gd name="T114" fmla="*/ 6 w 66"/>
                <a:gd name="T11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172">
                  <a:moveTo>
                    <a:pt x="66" y="16"/>
                  </a:moveTo>
                  <a:lnTo>
                    <a:pt x="60" y="6"/>
                  </a:lnTo>
                  <a:lnTo>
                    <a:pt x="60" y="6"/>
                  </a:lnTo>
                  <a:lnTo>
                    <a:pt x="58" y="2"/>
                  </a:lnTo>
                  <a:lnTo>
                    <a:pt x="52" y="0"/>
                  </a:lnTo>
                  <a:lnTo>
                    <a:pt x="52" y="0"/>
                  </a:lnTo>
                  <a:lnTo>
                    <a:pt x="50" y="0"/>
                  </a:lnTo>
                  <a:lnTo>
                    <a:pt x="50" y="0"/>
                  </a:lnTo>
                  <a:lnTo>
                    <a:pt x="48" y="4"/>
                  </a:lnTo>
                  <a:lnTo>
                    <a:pt x="48" y="4"/>
                  </a:lnTo>
                  <a:lnTo>
                    <a:pt x="46" y="8"/>
                  </a:lnTo>
                  <a:lnTo>
                    <a:pt x="42" y="10"/>
                  </a:lnTo>
                  <a:lnTo>
                    <a:pt x="42" y="10"/>
                  </a:lnTo>
                  <a:lnTo>
                    <a:pt x="38" y="14"/>
                  </a:lnTo>
                  <a:lnTo>
                    <a:pt x="36" y="20"/>
                  </a:lnTo>
                  <a:lnTo>
                    <a:pt x="36" y="20"/>
                  </a:lnTo>
                  <a:lnTo>
                    <a:pt x="38" y="22"/>
                  </a:lnTo>
                  <a:lnTo>
                    <a:pt x="38" y="22"/>
                  </a:lnTo>
                  <a:lnTo>
                    <a:pt x="44" y="30"/>
                  </a:lnTo>
                  <a:lnTo>
                    <a:pt x="44" y="30"/>
                  </a:lnTo>
                  <a:lnTo>
                    <a:pt x="46" y="36"/>
                  </a:lnTo>
                  <a:lnTo>
                    <a:pt x="46" y="40"/>
                  </a:lnTo>
                  <a:lnTo>
                    <a:pt x="46" y="42"/>
                  </a:lnTo>
                  <a:lnTo>
                    <a:pt x="46" y="42"/>
                  </a:lnTo>
                  <a:lnTo>
                    <a:pt x="42" y="44"/>
                  </a:lnTo>
                  <a:lnTo>
                    <a:pt x="36" y="44"/>
                  </a:lnTo>
                  <a:lnTo>
                    <a:pt x="36" y="44"/>
                  </a:lnTo>
                  <a:lnTo>
                    <a:pt x="34" y="46"/>
                  </a:lnTo>
                  <a:lnTo>
                    <a:pt x="32" y="50"/>
                  </a:lnTo>
                  <a:lnTo>
                    <a:pt x="30" y="58"/>
                  </a:lnTo>
                  <a:lnTo>
                    <a:pt x="30" y="58"/>
                  </a:lnTo>
                  <a:lnTo>
                    <a:pt x="30" y="64"/>
                  </a:lnTo>
                  <a:lnTo>
                    <a:pt x="28" y="68"/>
                  </a:lnTo>
                  <a:lnTo>
                    <a:pt x="26" y="70"/>
                  </a:lnTo>
                  <a:lnTo>
                    <a:pt x="26" y="70"/>
                  </a:lnTo>
                  <a:lnTo>
                    <a:pt x="22" y="72"/>
                  </a:lnTo>
                  <a:lnTo>
                    <a:pt x="22" y="72"/>
                  </a:lnTo>
                  <a:lnTo>
                    <a:pt x="16" y="76"/>
                  </a:lnTo>
                  <a:lnTo>
                    <a:pt x="12" y="82"/>
                  </a:lnTo>
                  <a:lnTo>
                    <a:pt x="10" y="90"/>
                  </a:lnTo>
                  <a:lnTo>
                    <a:pt x="6" y="96"/>
                  </a:lnTo>
                  <a:lnTo>
                    <a:pt x="6" y="96"/>
                  </a:lnTo>
                  <a:lnTo>
                    <a:pt x="0" y="100"/>
                  </a:lnTo>
                  <a:lnTo>
                    <a:pt x="0" y="100"/>
                  </a:lnTo>
                  <a:lnTo>
                    <a:pt x="0" y="104"/>
                  </a:lnTo>
                  <a:lnTo>
                    <a:pt x="0" y="106"/>
                  </a:lnTo>
                  <a:lnTo>
                    <a:pt x="4" y="114"/>
                  </a:lnTo>
                  <a:lnTo>
                    <a:pt x="4" y="114"/>
                  </a:lnTo>
                  <a:lnTo>
                    <a:pt x="6" y="118"/>
                  </a:lnTo>
                  <a:lnTo>
                    <a:pt x="8" y="124"/>
                  </a:lnTo>
                  <a:lnTo>
                    <a:pt x="8" y="136"/>
                  </a:lnTo>
                  <a:lnTo>
                    <a:pt x="8" y="136"/>
                  </a:lnTo>
                  <a:lnTo>
                    <a:pt x="6" y="146"/>
                  </a:lnTo>
                  <a:lnTo>
                    <a:pt x="6" y="158"/>
                  </a:lnTo>
                  <a:lnTo>
                    <a:pt x="6" y="158"/>
                  </a:lnTo>
                  <a:lnTo>
                    <a:pt x="4" y="164"/>
                  </a:lnTo>
                  <a:lnTo>
                    <a:pt x="4" y="168"/>
                  </a:lnTo>
                  <a:lnTo>
                    <a:pt x="6" y="172"/>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62" name="Freeform 71">
              <a:extLst>
                <a:ext uri="{FF2B5EF4-FFF2-40B4-BE49-F238E27FC236}">
                  <a16:creationId xmlns:a16="http://schemas.microsoft.com/office/drawing/2014/main" id="{17D22D39-AC20-4F1F-B1ED-028799ACB649}"/>
                </a:ext>
              </a:extLst>
            </p:cNvPr>
            <p:cNvSpPr>
              <a:spLocks/>
            </p:cNvSpPr>
            <p:nvPr/>
          </p:nvSpPr>
          <p:spPr bwMode="auto">
            <a:xfrm>
              <a:off x="8184792" y="3367025"/>
              <a:ext cx="134230" cy="206429"/>
            </a:xfrm>
            <a:custGeom>
              <a:avLst/>
              <a:gdLst>
                <a:gd name="T0" fmla="*/ 68 w 68"/>
                <a:gd name="T1" fmla="*/ 6 h 102"/>
                <a:gd name="T2" fmla="*/ 62 w 68"/>
                <a:gd name="T3" fmla="*/ 0 h 102"/>
                <a:gd name="T4" fmla="*/ 62 w 68"/>
                <a:gd name="T5" fmla="*/ 0 h 102"/>
                <a:gd name="T6" fmla="*/ 60 w 68"/>
                <a:gd name="T7" fmla="*/ 6 h 102"/>
                <a:gd name="T8" fmla="*/ 56 w 68"/>
                <a:gd name="T9" fmla="*/ 10 h 102"/>
                <a:gd name="T10" fmla="*/ 56 w 68"/>
                <a:gd name="T11" fmla="*/ 10 h 102"/>
                <a:gd name="T12" fmla="*/ 52 w 68"/>
                <a:gd name="T13" fmla="*/ 14 h 102"/>
                <a:gd name="T14" fmla="*/ 52 w 68"/>
                <a:gd name="T15" fmla="*/ 14 h 102"/>
                <a:gd name="T16" fmla="*/ 48 w 68"/>
                <a:gd name="T17" fmla="*/ 18 h 102"/>
                <a:gd name="T18" fmla="*/ 48 w 68"/>
                <a:gd name="T19" fmla="*/ 22 h 102"/>
                <a:gd name="T20" fmla="*/ 44 w 68"/>
                <a:gd name="T21" fmla="*/ 34 h 102"/>
                <a:gd name="T22" fmla="*/ 44 w 68"/>
                <a:gd name="T23" fmla="*/ 34 h 102"/>
                <a:gd name="T24" fmla="*/ 40 w 68"/>
                <a:gd name="T25" fmla="*/ 42 h 102"/>
                <a:gd name="T26" fmla="*/ 40 w 68"/>
                <a:gd name="T27" fmla="*/ 42 h 102"/>
                <a:gd name="T28" fmla="*/ 38 w 68"/>
                <a:gd name="T29" fmla="*/ 48 h 102"/>
                <a:gd name="T30" fmla="*/ 40 w 68"/>
                <a:gd name="T31" fmla="*/ 52 h 102"/>
                <a:gd name="T32" fmla="*/ 40 w 68"/>
                <a:gd name="T33" fmla="*/ 52 h 102"/>
                <a:gd name="T34" fmla="*/ 42 w 68"/>
                <a:gd name="T35" fmla="*/ 54 h 102"/>
                <a:gd name="T36" fmla="*/ 46 w 68"/>
                <a:gd name="T37" fmla="*/ 56 h 102"/>
                <a:gd name="T38" fmla="*/ 46 w 68"/>
                <a:gd name="T39" fmla="*/ 56 h 102"/>
                <a:gd name="T40" fmla="*/ 52 w 68"/>
                <a:gd name="T41" fmla="*/ 62 h 102"/>
                <a:gd name="T42" fmla="*/ 56 w 68"/>
                <a:gd name="T43" fmla="*/ 70 h 102"/>
                <a:gd name="T44" fmla="*/ 56 w 68"/>
                <a:gd name="T45" fmla="*/ 70 h 102"/>
                <a:gd name="T46" fmla="*/ 56 w 68"/>
                <a:gd name="T47" fmla="*/ 78 h 102"/>
                <a:gd name="T48" fmla="*/ 56 w 68"/>
                <a:gd name="T49" fmla="*/ 82 h 102"/>
                <a:gd name="T50" fmla="*/ 52 w 68"/>
                <a:gd name="T51" fmla="*/ 84 h 102"/>
                <a:gd name="T52" fmla="*/ 52 w 68"/>
                <a:gd name="T53" fmla="*/ 84 h 102"/>
                <a:gd name="T54" fmla="*/ 48 w 68"/>
                <a:gd name="T55" fmla="*/ 84 h 102"/>
                <a:gd name="T56" fmla="*/ 48 w 68"/>
                <a:gd name="T57" fmla="*/ 84 h 102"/>
                <a:gd name="T58" fmla="*/ 42 w 68"/>
                <a:gd name="T59" fmla="*/ 88 h 102"/>
                <a:gd name="T60" fmla="*/ 42 w 68"/>
                <a:gd name="T61" fmla="*/ 88 h 102"/>
                <a:gd name="T62" fmla="*/ 38 w 68"/>
                <a:gd name="T63" fmla="*/ 88 h 102"/>
                <a:gd name="T64" fmla="*/ 36 w 68"/>
                <a:gd name="T65" fmla="*/ 86 h 102"/>
                <a:gd name="T66" fmla="*/ 36 w 68"/>
                <a:gd name="T67" fmla="*/ 86 h 102"/>
                <a:gd name="T68" fmla="*/ 28 w 68"/>
                <a:gd name="T69" fmla="*/ 84 h 102"/>
                <a:gd name="T70" fmla="*/ 26 w 68"/>
                <a:gd name="T71" fmla="*/ 84 h 102"/>
                <a:gd name="T72" fmla="*/ 22 w 68"/>
                <a:gd name="T73" fmla="*/ 86 h 102"/>
                <a:gd name="T74" fmla="*/ 22 w 68"/>
                <a:gd name="T75" fmla="*/ 86 h 102"/>
                <a:gd name="T76" fmla="*/ 18 w 68"/>
                <a:gd name="T77" fmla="*/ 90 h 102"/>
                <a:gd name="T78" fmla="*/ 18 w 68"/>
                <a:gd name="T79" fmla="*/ 90 h 102"/>
                <a:gd name="T80" fmla="*/ 14 w 68"/>
                <a:gd name="T81" fmla="*/ 92 h 102"/>
                <a:gd name="T82" fmla="*/ 10 w 68"/>
                <a:gd name="T83" fmla="*/ 94 h 102"/>
                <a:gd name="T84" fmla="*/ 0 w 68"/>
                <a:gd name="T85" fmla="*/ 94 h 102"/>
                <a:gd name="T86" fmla="*/ 0 w 68"/>
                <a:gd name="T87" fmla="*/ 94 h 102"/>
                <a:gd name="T88" fmla="*/ 0 w 68"/>
                <a:gd name="T8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102">
                  <a:moveTo>
                    <a:pt x="68" y="6"/>
                  </a:moveTo>
                  <a:lnTo>
                    <a:pt x="62" y="0"/>
                  </a:lnTo>
                  <a:lnTo>
                    <a:pt x="62" y="0"/>
                  </a:lnTo>
                  <a:lnTo>
                    <a:pt x="60" y="6"/>
                  </a:lnTo>
                  <a:lnTo>
                    <a:pt x="56" y="10"/>
                  </a:lnTo>
                  <a:lnTo>
                    <a:pt x="56" y="10"/>
                  </a:lnTo>
                  <a:lnTo>
                    <a:pt x="52" y="14"/>
                  </a:lnTo>
                  <a:lnTo>
                    <a:pt x="52" y="14"/>
                  </a:lnTo>
                  <a:lnTo>
                    <a:pt x="48" y="18"/>
                  </a:lnTo>
                  <a:lnTo>
                    <a:pt x="48" y="22"/>
                  </a:lnTo>
                  <a:lnTo>
                    <a:pt x="44" y="34"/>
                  </a:lnTo>
                  <a:lnTo>
                    <a:pt x="44" y="34"/>
                  </a:lnTo>
                  <a:lnTo>
                    <a:pt x="40" y="42"/>
                  </a:lnTo>
                  <a:lnTo>
                    <a:pt x="40" y="42"/>
                  </a:lnTo>
                  <a:lnTo>
                    <a:pt x="38" y="48"/>
                  </a:lnTo>
                  <a:lnTo>
                    <a:pt x="40" y="52"/>
                  </a:lnTo>
                  <a:lnTo>
                    <a:pt x="40" y="52"/>
                  </a:lnTo>
                  <a:lnTo>
                    <a:pt x="42" y="54"/>
                  </a:lnTo>
                  <a:lnTo>
                    <a:pt x="46" y="56"/>
                  </a:lnTo>
                  <a:lnTo>
                    <a:pt x="46" y="56"/>
                  </a:lnTo>
                  <a:lnTo>
                    <a:pt x="52" y="62"/>
                  </a:lnTo>
                  <a:lnTo>
                    <a:pt x="56" y="70"/>
                  </a:lnTo>
                  <a:lnTo>
                    <a:pt x="56" y="70"/>
                  </a:lnTo>
                  <a:lnTo>
                    <a:pt x="56" y="78"/>
                  </a:lnTo>
                  <a:lnTo>
                    <a:pt x="56" y="82"/>
                  </a:lnTo>
                  <a:lnTo>
                    <a:pt x="52" y="84"/>
                  </a:lnTo>
                  <a:lnTo>
                    <a:pt x="52" y="84"/>
                  </a:lnTo>
                  <a:lnTo>
                    <a:pt x="48" y="84"/>
                  </a:lnTo>
                  <a:lnTo>
                    <a:pt x="48" y="84"/>
                  </a:lnTo>
                  <a:lnTo>
                    <a:pt x="42" y="88"/>
                  </a:lnTo>
                  <a:lnTo>
                    <a:pt x="42" y="88"/>
                  </a:lnTo>
                  <a:lnTo>
                    <a:pt x="38" y="88"/>
                  </a:lnTo>
                  <a:lnTo>
                    <a:pt x="36" y="86"/>
                  </a:lnTo>
                  <a:lnTo>
                    <a:pt x="36" y="86"/>
                  </a:lnTo>
                  <a:lnTo>
                    <a:pt x="28" y="84"/>
                  </a:lnTo>
                  <a:lnTo>
                    <a:pt x="26" y="84"/>
                  </a:lnTo>
                  <a:lnTo>
                    <a:pt x="22" y="86"/>
                  </a:lnTo>
                  <a:lnTo>
                    <a:pt x="22" y="86"/>
                  </a:lnTo>
                  <a:lnTo>
                    <a:pt x="18" y="90"/>
                  </a:lnTo>
                  <a:lnTo>
                    <a:pt x="18" y="90"/>
                  </a:lnTo>
                  <a:lnTo>
                    <a:pt x="14" y="92"/>
                  </a:lnTo>
                  <a:lnTo>
                    <a:pt x="10" y="94"/>
                  </a:lnTo>
                  <a:lnTo>
                    <a:pt x="0" y="94"/>
                  </a:lnTo>
                  <a:lnTo>
                    <a:pt x="0" y="94"/>
                  </a:lnTo>
                  <a:lnTo>
                    <a:pt x="0" y="102"/>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363" name="Freeform 72">
              <a:extLst>
                <a:ext uri="{FF2B5EF4-FFF2-40B4-BE49-F238E27FC236}">
                  <a16:creationId xmlns:a16="http://schemas.microsoft.com/office/drawing/2014/main" id="{D84DC3DE-E1E5-46B2-B8AD-5E96E053A08C}"/>
                </a:ext>
              </a:extLst>
            </p:cNvPr>
            <p:cNvSpPr>
              <a:spLocks/>
            </p:cNvSpPr>
            <p:nvPr/>
          </p:nvSpPr>
          <p:spPr bwMode="auto">
            <a:xfrm>
              <a:off x="9795550" y="3456073"/>
              <a:ext cx="59219" cy="125477"/>
            </a:xfrm>
            <a:custGeom>
              <a:avLst/>
              <a:gdLst>
                <a:gd name="T0" fmla="*/ 0 w 30"/>
                <a:gd name="T1" fmla="*/ 62 h 62"/>
                <a:gd name="T2" fmla="*/ 0 w 30"/>
                <a:gd name="T3" fmla="*/ 62 h 62"/>
                <a:gd name="T4" fmla="*/ 10 w 30"/>
                <a:gd name="T5" fmla="*/ 44 h 62"/>
                <a:gd name="T6" fmla="*/ 20 w 30"/>
                <a:gd name="T7" fmla="*/ 26 h 62"/>
                <a:gd name="T8" fmla="*/ 30 w 30"/>
                <a:gd name="T9" fmla="*/ 0 h 62"/>
              </a:gdLst>
              <a:ahLst/>
              <a:cxnLst>
                <a:cxn ang="0">
                  <a:pos x="T0" y="T1"/>
                </a:cxn>
                <a:cxn ang="0">
                  <a:pos x="T2" y="T3"/>
                </a:cxn>
                <a:cxn ang="0">
                  <a:pos x="T4" y="T5"/>
                </a:cxn>
                <a:cxn ang="0">
                  <a:pos x="T6" y="T7"/>
                </a:cxn>
                <a:cxn ang="0">
                  <a:pos x="T8" y="T9"/>
                </a:cxn>
              </a:cxnLst>
              <a:rect l="0" t="0" r="r" b="b"/>
              <a:pathLst>
                <a:path w="30" h="62">
                  <a:moveTo>
                    <a:pt x="0" y="62"/>
                  </a:moveTo>
                  <a:lnTo>
                    <a:pt x="0" y="62"/>
                  </a:lnTo>
                  <a:lnTo>
                    <a:pt x="10" y="44"/>
                  </a:lnTo>
                  <a:lnTo>
                    <a:pt x="20" y="26"/>
                  </a:lnTo>
                  <a:lnTo>
                    <a:pt x="30" y="0"/>
                  </a:lnTo>
                </a:path>
              </a:pathLst>
            </a:custGeom>
            <a:noFill/>
            <a:ln w="3175">
              <a:solidFill>
                <a:srgbClr val="0072C6">
                  <a:lumMod val="40000"/>
                  <a:lumOff val="6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grpSp>
      <p:grpSp>
        <p:nvGrpSpPr>
          <p:cNvPr id="1369" name="Group 1368">
            <a:extLst>
              <a:ext uri="{FF2B5EF4-FFF2-40B4-BE49-F238E27FC236}">
                <a16:creationId xmlns:a16="http://schemas.microsoft.com/office/drawing/2014/main" id="{D69AF83F-4945-4EC2-B0AA-4A20B864F067}"/>
              </a:ext>
            </a:extLst>
          </p:cNvPr>
          <p:cNvGrpSpPr/>
          <p:nvPr/>
        </p:nvGrpSpPr>
        <p:grpSpPr>
          <a:xfrm>
            <a:off x="1551535" y="2249149"/>
            <a:ext cx="9137493" cy="4065182"/>
            <a:chOff x="1551939" y="1700142"/>
            <a:chExt cx="9139873" cy="4066241"/>
          </a:xfrm>
        </p:grpSpPr>
        <p:grpSp>
          <p:nvGrpSpPr>
            <p:cNvPr id="1370" name="Group 1369">
              <a:extLst>
                <a:ext uri="{FF2B5EF4-FFF2-40B4-BE49-F238E27FC236}">
                  <a16:creationId xmlns:a16="http://schemas.microsoft.com/office/drawing/2014/main" id="{355112CA-897D-43FF-A6A7-C3707908B663}"/>
                </a:ext>
              </a:extLst>
            </p:cNvPr>
            <p:cNvGrpSpPr/>
            <p:nvPr/>
          </p:nvGrpSpPr>
          <p:grpSpPr>
            <a:xfrm>
              <a:off x="1551939" y="2270495"/>
              <a:ext cx="9139873" cy="3495888"/>
              <a:chOff x="1551939" y="2270495"/>
              <a:chExt cx="9139873" cy="3495888"/>
            </a:xfrm>
          </p:grpSpPr>
          <p:grpSp>
            <p:nvGrpSpPr>
              <p:cNvPr id="1591" name="Group 1590">
                <a:extLst>
                  <a:ext uri="{FF2B5EF4-FFF2-40B4-BE49-F238E27FC236}">
                    <a16:creationId xmlns:a16="http://schemas.microsoft.com/office/drawing/2014/main" id="{5BF43EAB-5C1C-4BBD-85D1-3E335D040D0D}"/>
                  </a:ext>
                </a:extLst>
              </p:cNvPr>
              <p:cNvGrpSpPr/>
              <p:nvPr/>
            </p:nvGrpSpPr>
            <p:grpSpPr>
              <a:xfrm>
                <a:off x="8016355" y="2821592"/>
                <a:ext cx="2351163" cy="1496698"/>
                <a:chOff x="8016355" y="2821592"/>
                <a:chExt cx="2351163" cy="1496698"/>
              </a:xfrm>
            </p:grpSpPr>
            <p:sp>
              <p:nvSpPr>
                <p:cNvPr id="1622" name="Oval 95">
                  <a:extLst>
                    <a:ext uri="{FF2B5EF4-FFF2-40B4-BE49-F238E27FC236}">
                      <a16:creationId xmlns:a16="http://schemas.microsoft.com/office/drawing/2014/main" id="{4AEE0F48-3A59-4C6D-B9A5-E30CFAD2EE79}"/>
                    </a:ext>
                  </a:extLst>
                </p:cNvPr>
                <p:cNvSpPr>
                  <a:spLocks noChangeArrowheads="1"/>
                </p:cNvSpPr>
                <p:nvPr/>
              </p:nvSpPr>
              <p:spPr bwMode="auto">
                <a:xfrm>
                  <a:off x="8016355" y="3617124"/>
                  <a:ext cx="174625"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23" name="Oval 96">
                  <a:extLst>
                    <a:ext uri="{FF2B5EF4-FFF2-40B4-BE49-F238E27FC236}">
                      <a16:creationId xmlns:a16="http://schemas.microsoft.com/office/drawing/2014/main" id="{AC6E2006-12B0-4FEC-880A-C3086853889A}"/>
                    </a:ext>
                  </a:extLst>
                </p:cNvPr>
                <p:cNvSpPr>
                  <a:spLocks noChangeArrowheads="1"/>
                </p:cNvSpPr>
                <p:nvPr/>
              </p:nvSpPr>
              <p:spPr bwMode="auto">
                <a:xfrm>
                  <a:off x="8095497" y="3779693"/>
                  <a:ext cx="176213"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24" name="Oval 97">
                  <a:extLst>
                    <a:ext uri="{FF2B5EF4-FFF2-40B4-BE49-F238E27FC236}">
                      <a16:creationId xmlns:a16="http://schemas.microsoft.com/office/drawing/2014/main" id="{E817FDBA-F739-48B5-9AD7-D74558666C4B}"/>
                    </a:ext>
                  </a:extLst>
                </p:cNvPr>
                <p:cNvSpPr>
                  <a:spLocks noChangeArrowheads="1"/>
                </p:cNvSpPr>
                <p:nvPr/>
              </p:nvSpPr>
              <p:spPr bwMode="auto">
                <a:xfrm>
                  <a:off x="8971913" y="4143665"/>
                  <a:ext cx="176213"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25" name="Oval 98">
                  <a:extLst>
                    <a:ext uri="{FF2B5EF4-FFF2-40B4-BE49-F238E27FC236}">
                      <a16:creationId xmlns:a16="http://schemas.microsoft.com/office/drawing/2014/main" id="{92A3F191-0F66-4839-BB4F-6C701ECC3922}"/>
                    </a:ext>
                  </a:extLst>
                </p:cNvPr>
                <p:cNvSpPr>
                  <a:spLocks noChangeArrowheads="1"/>
                </p:cNvSpPr>
                <p:nvPr/>
              </p:nvSpPr>
              <p:spPr bwMode="auto">
                <a:xfrm>
                  <a:off x="9343040" y="3450412"/>
                  <a:ext cx="174625"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26" name="Oval 100">
                  <a:extLst>
                    <a:ext uri="{FF2B5EF4-FFF2-40B4-BE49-F238E27FC236}">
                      <a16:creationId xmlns:a16="http://schemas.microsoft.com/office/drawing/2014/main" id="{45C9FDF9-0E38-4F92-8C80-598989FF9E5C}"/>
                    </a:ext>
                  </a:extLst>
                </p:cNvPr>
                <p:cNvSpPr>
                  <a:spLocks noChangeArrowheads="1"/>
                </p:cNvSpPr>
                <p:nvPr/>
              </p:nvSpPr>
              <p:spPr bwMode="auto">
                <a:xfrm>
                  <a:off x="9496424" y="3223297"/>
                  <a:ext cx="174625" cy="176213"/>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27" name="Oval 101">
                  <a:extLst>
                    <a:ext uri="{FF2B5EF4-FFF2-40B4-BE49-F238E27FC236}">
                      <a16:creationId xmlns:a16="http://schemas.microsoft.com/office/drawing/2014/main" id="{315F627E-7B82-485F-A424-7F0F7B3ECA0D}"/>
                    </a:ext>
                  </a:extLst>
                </p:cNvPr>
                <p:cNvSpPr>
                  <a:spLocks noChangeArrowheads="1"/>
                </p:cNvSpPr>
                <p:nvPr/>
              </p:nvSpPr>
              <p:spPr bwMode="auto">
                <a:xfrm>
                  <a:off x="10191305" y="2936303"/>
                  <a:ext cx="176213"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28" name="Oval 102">
                  <a:extLst>
                    <a:ext uri="{FF2B5EF4-FFF2-40B4-BE49-F238E27FC236}">
                      <a16:creationId xmlns:a16="http://schemas.microsoft.com/office/drawing/2014/main" id="{5E585CEE-8E0C-4439-BF7E-4E506BE63881}"/>
                    </a:ext>
                  </a:extLst>
                </p:cNvPr>
                <p:cNvSpPr>
                  <a:spLocks noChangeArrowheads="1"/>
                </p:cNvSpPr>
                <p:nvPr/>
              </p:nvSpPr>
              <p:spPr bwMode="auto">
                <a:xfrm>
                  <a:off x="10060622" y="3065490"/>
                  <a:ext cx="176213" cy="176213"/>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29" name="Oval 105">
                  <a:extLst>
                    <a:ext uri="{FF2B5EF4-FFF2-40B4-BE49-F238E27FC236}">
                      <a16:creationId xmlns:a16="http://schemas.microsoft.com/office/drawing/2014/main" id="{2E04F4C8-9F79-4F28-9F12-64CBFC892F3B}"/>
                    </a:ext>
                  </a:extLst>
                </p:cNvPr>
                <p:cNvSpPr>
                  <a:spLocks noChangeArrowheads="1"/>
                </p:cNvSpPr>
                <p:nvPr/>
              </p:nvSpPr>
              <p:spPr bwMode="auto">
                <a:xfrm>
                  <a:off x="9849992" y="2978972"/>
                  <a:ext cx="174625"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30" name="Oval 107">
                  <a:extLst>
                    <a:ext uri="{FF2B5EF4-FFF2-40B4-BE49-F238E27FC236}">
                      <a16:creationId xmlns:a16="http://schemas.microsoft.com/office/drawing/2014/main" id="{DF928E68-83FF-40B8-A30E-02490B7F7751}"/>
                    </a:ext>
                  </a:extLst>
                </p:cNvPr>
                <p:cNvSpPr>
                  <a:spLocks noChangeArrowheads="1"/>
                </p:cNvSpPr>
                <p:nvPr/>
              </p:nvSpPr>
              <p:spPr bwMode="auto">
                <a:xfrm>
                  <a:off x="8176227" y="3943383"/>
                  <a:ext cx="174625" cy="176213"/>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31" name="Oval 99">
                  <a:extLst>
                    <a:ext uri="{FF2B5EF4-FFF2-40B4-BE49-F238E27FC236}">
                      <a16:creationId xmlns:a16="http://schemas.microsoft.com/office/drawing/2014/main" id="{8123DB94-B87F-48AB-9830-F4F277A4F371}"/>
                    </a:ext>
                  </a:extLst>
                </p:cNvPr>
                <p:cNvSpPr>
                  <a:spLocks noChangeArrowheads="1"/>
                </p:cNvSpPr>
                <p:nvPr/>
              </p:nvSpPr>
              <p:spPr bwMode="auto">
                <a:xfrm>
                  <a:off x="9452383" y="2821592"/>
                  <a:ext cx="174625"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32" name="Oval 106">
                  <a:extLst>
                    <a:ext uri="{FF2B5EF4-FFF2-40B4-BE49-F238E27FC236}">
                      <a16:creationId xmlns:a16="http://schemas.microsoft.com/office/drawing/2014/main" id="{8CC32B0B-9F94-484C-BFE5-5D0BA698A170}"/>
                    </a:ext>
                  </a:extLst>
                </p:cNvPr>
                <p:cNvSpPr>
                  <a:spLocks noChangeArrowheads="1"/>
                </p:cNvSpPr>
                <p:nvPr/>
              </p:nvSpPr>
              <p:spPr bwMode="auto">
                <a:xfrm>
                  <a:off x="9749789" y="2834486"/>
                  <a:ext cx="176213"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grpSp>
          <p:grpSp>
            <p:nvGrpSpPr>
              <p:cNvPr id="1592" name="Group 1591">
                <a:extLst>
                  <a:ext uri="{FF2B5EF4-FFF2-40B4-BE49-F238E27FC236}">
                    <a16:creationId xmlns:a16="http://schemas.microsoft.com/office/drawing/2014/main" id="{981A8557-5690-4C5A-ACA9-29765A930DE1}"/>
                  </a:ext>
                </a:extLst>
              </p:cNvPr>
              <p:cNvGrpSpPr/>
              <p:nvPr/>
            </p:nvGrpSpPr>
            <p:grpSpPr>
              <a:xfrm>
                <a:off x="1551939" y="2413290"/>
                <a:ext cx="2133283" cy="1058863"/>
                <a:chOff x="1551939" y="2413290"/>
                <a:chExt cx="2133283" cy="1058863"/>
              </a:xfrm>
            </p:grpSpPr>
            <p:sp>
              <p:nvSpPr>
                <p:cNvPr id="1609" name="Oval 74">
                  <a:extLst>
                    <a:ext uri="{FF2B5EF4-FFF2-40B4-BE49-F238E27FC236}">
                      <a16:creationId xmlns:a16="http://schemas.microsoft.com/office/drawing/2014/main" id="{88212049-E010-46E3-9F64-978540DFD439}"/>
                    </a:ext>
                  </a:extLst>
                </p:cNvPr>
                <p:cNvSpPr>
                  <a:spLocks noChangeArrowheads="1"/>
                </p:cNvSpPr>
                <p:nvPr/>
              </p:nvSpPr>
              <p:spPr bwMode="auto">
                <a:xfrm>
                  <a:off x="1551939" y="2413290"/>
                  <a:ext cx="173736"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10" name="Oval 75">
                  <a:extLst>
                    <a:ext uri="{FF2B5EF4-FFF2-40B4-BE49-F238E27FC236}">
                      <a16:creationId xmlns:a16="http://schemas.microsoft.com/office/drawing/2014/main" id="{2D2954A3-5489-4B44-AA4B-AF419AA1BC2B}"/>
                    </a:ext>
                  </a:extLst>
                </p:cNvPr>
                <p:cNvSpPr>
                  <a:spLocks noChangeArrowheads="1"/>
                </p:cNvSpPr>
                <p:nvPr/>
              </p:nvSpPr>
              <p:spPr bwMode="auto">
                <a:xfrm>
                  <a:off x="1640839" y="2768445"/>
                  <a:ext cx="174625"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11" name="Oval 82">
                  <a:extLst>
                    <a:ext uri="{FF2B5EF4-FFF2-40B4-BE49-F238E27FC236}">
                      <a16:creationId xmlns:a16="http://schemas.microsoft.com/office/drawing/2014/main" id="{EF1A655E-4729-4323-B4AF-A400F5A021EE}"/>
                    </a:ext>
                  </a:extLst>
                </p:cNvPr>
                <p:cNvSpPr>
                  <a:spLocks noChangeArrowheads="1"/>
                </p:cNvSpPr>
                <p:nvPr/>
              </p:nvSpPr>
              <p:spPr bwMode="auto">
                <a:xfrm>
                  <a:off x="2817177" y="2753074"/>
                  <a:ext cx="174625"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12" name="Oval 83">
                  <a:extLst>
                    <a:ext uri="{FF2B5EF4-FFF2-40B4-BE49-F238E27FC236}">
                      <a16:creationId xmlns:a16="http://schemas.microsoft.com/office/drawing/2014/main" id="{1B8B1928-9A26-4BEF-895B-FDC4E696D840}"/>
                    </a:ext>
                  </a:extLst>
                </p:cNvPr>
                <p:cNvSpPr>
                  <a:spLocks noChangeArrowheads="1"/>
                </p:cNvSpPr>
                <p:nvPr/>
              </p:nvSpPr>
              <p:spPr bwMode="auto">
                <a:xfrm>
                  <a:off x="3052547" y="2924974"/>
                  <a:ext cx="179388"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13" name="Oval 76">
                  <a:extLst>
                    <a:ext uri="{FF2B5EF4-FFF2-40B4-BE49-F238E27FC236}">
                      <a16:creationId xmlns:a16="http://schemas.microsoft.com/office/drawing/2014/main" id="{CBBAF38A-0847-40EF-9841-1D469E89DA6F}"/>
                    </a:ext>
                  </a:extLst>
                </p:cNvPr>
                <p:cNvSpPr>
                  <a:spLocks noChangeArrowheads="1"/>
                </p:cNvSpPr>
                <p:nvPr/>
              </p:nvSpPr>
              <p:spPr bwMode="auto">
                <a:xfrm>
                  <a:off x="1933733" y="3056063"/>
                  <a:ext cx="174625"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14" name="Oval 81">
                  <a:extLst>
                    <a:ext uri="{FF2B5EF4-FFF2-40B4-BE49-F238E27FC236}">
                      <a16:creationId xmlns:a16="http://schemas.microsoft.com/office/drawing/2014/main" id="{931E23A8-299C-452F-BEB7-D199860241DA}"/>
                    </a:ext>
                  </a:extLst>
                </p:cNvPr>
                <p:cNvSpPr>
                  <a:spLocks noChangeArrowheads="1"/>
                </p:cNvSpPr>
                <p:nvPr/>
              </p:nvSpPr>
              <p:spPr bwMode="auto">
                <a:xfrm>
                  <a:off x="2571114" y="2780955"/>
                  <a:ext cx="176213"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15" name="Oval 80">
                  <a:extLst>
                    <a:ext uri="{FF2B5EF4-FFF2-40B4-BE49-F238E27FC236}">
                      <a16:creationId xmlns:a16="http://schemas.microsoft.com/office/drawing/2014/main" id="{365A5AC1-462E-4D54-8C28-424BDF981C1A}"/>
                    </a:ext>
                  </a:extLst>
                </p:cNvPr>
                <p:cNvSpPr>
                  <a:spLocks noChangeArrowheads="1"/>
                </p:cNvSpPr>
                <p:nvPr/>
              </p:nvSpPr>
              <p:spPr bwMode="auto">
                <a:xfrm>
                  <a:off x="2607627" y="2598901"/>
                  <a:ext cx="179388"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16" name="Oval 77">
                  <a:extLst>
                    <a:ext uri="{FF2B5EF4-FFF2-40B4-BE49-F238E27FC236}">
                      <a16:creationId xmlns:a16="http://schemas.microsoft.com/office/drawing/2014/main" id="{56FF58D6-8323-48E1-95EE-9DB2011EBA7E}"/>
                    </a:ext>
                  </a:extLst>
                </p:cNvPr>
                <p:cNvSpPr>
                  <a:spLocks noChangeArrowheads="1"/>
                </p:cNvSpPr>
                <p:nvPr/>
              </p:nvSpPr>
              <p:spPr bwMode="auto">
                <a:xfrm>
                  <a:off x="2366327" y="3292765"/>
                  <a:ext cx="176213" cy="179388"/>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17" name="Oval 85">
                  <a:extLst>
                    <a:ext uri="{FF2B5EF4-FFF2-40B4-BE49-F238E27FC236}">
                      <a16:creationId xmlns:a16="http://schemas.microsoft.com/office/drawing/2014/main" id="{6EBDE5A3-CF96-4D5F-898D-C1B283FEDC15}"/>
                    </a:ext>
                  </a:extLst>
                </p:cNvPr>
                <p:cNvSpPr>
                  <a:spLocks noChangeArrowheads="1"/>
                </p:cNvSpPr>
                <p:nvPr/>
              </p:nvSpPr>
              <p:spPr bwMode="auto">
                <a:xfrm>
                  <a:off x="3083877" y="2712057"/>
                  <a:ext cx="179388"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18" name="Oval 86">
                  <a:extLst>
                    <a:ext uri="{FF2B5EF4-FFF2-40B4-BE49-F238E27FC236}">
                      <a16:creationId xmlns:a16="http://schemas.microsoft.com/office/drawing/2014/main" id="{C3477214-3B6C-41DF-8562-5B5DBB63E4D8}"/>
                    </a:ext>
                  </a:extLst>
                </p:cNvPr>
                <p:cNvSpPr>
                  <a:spLocks noChangeArrowheads="1"/>
                </p:cNvSpPr>
                <p:nvPr/>
              </p:nvSpPr>
              <p:spPr bwMode="auto">
                <a:xfrm>
                  <a:off x="3505834" y="2490752"/>
                  <a:ext cx="179388"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19" name="Oval 78">
                  <a:extLst>
                    <a:ext uri="{FF2B5EF4-FFF2-40B4-BE49-F238E27FC236}">
                      <a16:creationId xmlns:a16="http://schemas.microsoft.com/office/drawing/2014/main" id="{4C4FF797-C025-4A18-853E-661CCC06C8DD}"/>
                    </a:ext>
                  </a:extLst>
                </p:cNvPr>
                <p:cNvSpPr>
                  <a:spLocks noChangeArrowheads="1"/>
                </p:cNvSpPr>
                <p:nvPr/>
              </p:nvSpPr>
              <p:spPr bwMode="auto">
                <a:xfrm>
                  <a:off x="2482214" y="3276890"/>
                  <a:ext cx="179388" cy="179388"/>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20" name="Oval 79">
                  <a:extLst>
                    <a:ext uri="{FF2B5EF4-FFF2-40B4-BE49-F238E27FC236}">
                      <a16:creationId xmlns:a16="http://schemas.microsoft.com/office/drawing/2014/main" id="{79721787-E10A-41E6-9C74-33884D0F5480}"/>
                    </a:ext>
                  </a:extLst>
                </p:cNvPr>
                <p:cNvSpPr>
                  <a:spLocks noChangeArrowheads="1"/>
                </p:cNvSpPr>
                <p:nvPr/>
              </p:nvSpPr>
              <p:spPr bwMode="auto">
                <a:xfrm>
                  <a:off x="2196815" y="2887632"/>
                  <a:ext cx="176213"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21" name="Oval 84">
                  <a:extLst>
                    <a:ext uri="{FF2B5EF4-FFF2-40B4-BE49-F238E27FC236}">
                      <a16:creationId xmlns:a16="http://schemas.microsoft.com/office/drawing/2014/main" id="{3C97B9DB-3469-4263-9B98-254B14C54084}"/>
                    </a:ext>
                  </a:extLst>
                </p:cNvPr>
                <p:cNvSpPr>
                  <a:spLocks noChangeArrowheads="1"/>
                </p:cNvSpPr>
                <p:nvPr/>
              </p:nvSpPr>
              <p:spPr bwMode="auto">
                <a:xfrm>
                  <a:off x="2981109" y="3040861"/>
                  <a:ext cx="179388"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grpSp>
          <p:grpSp>
            <p:nvGrpSpPr>
              <p:cNvPr id="1593" name="Group 1592">
                <a:extLst>
                  <a:ext uri="{FF2B5EF4-FFF2-40B4-BE49-F238E27FC236}">
                    <a16:creationId xmlns:a16="http://schemas.microsoft.com/office/drawing/2014/main" id="{B970DB07-7375-4B44-A83F-ABD2BA134C4D}"/>
                  </a:ext>
                </a:extLst>
              </p:cNvPr>
              <p:cNvGrpSpPr/>
              <p:nvPr/>
            </p:nvGrpSpPr>
            <p:grpSpPr>
              <a:xfrm>
                <a:off x="5235719" y="2270495"/>
                <a:ext cx="1012046" cy="630986"/>
                <a:chOff x="5235719" y="2270495"/>
                <a:chExt cx="1012046" cy="630986"/>
              </a:xfrm>
            </p:grpSpPr>
            <p:sp>
              <p:nvSpPr>
                <p:cNvPr id="1600" name="Oval 91">
                  <a:extLst>
                    <a:ext uri="{FF2B5EF4-FFF2-40B4-BE49-F238E27FC236}">
                      <a16:creationId xmlns:a16="http://schemas.microsoft.com/office/drawing/2014/main" id="{55B017D6-2590-4370-AF46-8E5702A65C84}"/>
                    </a:ext>
                  </a:extLst>
                </p:cNvPr>
                <p:cNvSpPr>
                  <a:spLocks noChangeArrowheads="1"/>
                </p:cNvSpPr>
                <p:nvPr/>
              </p:nvSpPr>
              <p:spPr bwMode="auto">
                <a:xfrm>
                  <a:off x="5652134" y="2505365"/>
                  <a:ext cx="176213" cy="176213"/>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01" name="Oval 92">
                  <a:extLst>
                    <a:ext uri="{FF2B5EF4-FFF2-40B4-BE49-F238E27FC236}">
                      <a16:creationId xmlns:a16="http://schemas.microsoft.com/office/drawing/2014/main" id="{66BE86B4-3C17-4915-BED7-943E65887395}"/>
                    </a:ext>
                  </a:extLst>
                </p:cNvPr>
                <p:cNvSpPr>
                  <a:spLocks noChangeArrowheads="1"/>
                </p:cNvSpPr>
                <p:nvPr/>
              </p:nvSpPr>
              <p:spPr bwMode="auto">
                <a:xfrm>
                  <a:off x="6023927" y="2593630"/>
                  <a:ext cx="176213" cy="176213"/>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02" name="Oval 93">
                  <a:extLst>
                    <a:ext uri="{FF2B5EF4-FFF2-40B4-BE49-F238E27FC236}">
                      <a16:creationId xmlns:a16="http://schemas.microsoft.com/office/drawing/2014/main" id="{9FD64E0B-DEF8-4DB0-B890-E77879B4ADBF}"/>
                    </a:ext>
                  </a:extLst>
                </p:cNvPr>
                <p:cNvSpPr>
                  <a:spLocks noChangeArrowheads="1"/>
                </p:cNvSpPr>
                <p:nvPr/>
              </p:nvSpPr>
              <p:spPr bwMode="auto">
                <a:xfrm>
                  <a:off x="6071552" y="2451390"/>
                  <a:ext cx="176213"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03" name="Oval 90">
                  <a:extLst>
                    <a:ext uri="{FF2B5EF4-FFF2-40B4-BE49-F238E27FC236}">
                      <a16:creationId xmlns:a16="http://schemas.microsoft.com/office/drawing/2014/main" id="{B8D9807E-78BD-4E6F-A37B-E3DF8B93FED0}"/>
                    </a:ext>
                  </a:extLst>
                </p:cNvPr>
                <p:cNvSpPr>
                  <a:spLocks noChangeArrowheads="1"/>
                </p:cNvSpPr>
                <p:nvPr/>
              </p:nvSpPr>
              <p:spPr bwMode="auto">
                <a:xfrm>
                  <a:off x="5612062" y="2328499"/>
                  <a:ext cx="176213" cy="177800"/>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04" name="Oval 94">
                  <a:extLst>
                    <a:ext uri="{FF2B5EF4-FFF2-40B4-BE49-F238E27FC236}">
                      <a16:creationId xmlns:a16="http://schemas.microsoft.com/office/drawing/2014/main" id="{38CDE4E7-30D9-420D-9800-AE2EF9C27899}"/>
                    </a:ext>
                  </a:extLst>
                </p:cNvPr>
                <p:cNvSpPr>
                  <a:spLocks noChangeArrowheads="1"/>
                </p:cNvSpPr>
                <p:nvPr/>
              </p:nvSpPr>
              <p:spPr bwMode="auto">
                <a:xfrm>
                  <a:off x="5860653" y="2270495"/>
                  <a:ext cx="176213"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dirty="0">
                    <a:solidFill>
                      <a:srgbClr val="505050"/>
                    </a:solidFill>
                  </a:endParaRPr>
                </a:p>
              </p:txBody>
            </p:sp>
            <p:sp>
              <p:nvSpPr>
                <p:cNvPr id="1605" name="Oval 88">
                  <a:extLst>
                    <a:ext uri="{FF2B5EF4-FFF2-40B4-BE49-F238E27FC236}">
                      <a16:creationId xmlns:a16="http://schemas.microsoft.com/office/drawing/2014/main" id="{E4842AF9-CE15-4EF1-A747-FFCE6B450C98}"/>
                    </a:ext>
                  </a:extLst>
                </p:cNvPr>
                <p:cNvSpPr>
                  <a:spLocks noChangeArrowheads="1"/>
                </p:cNvSpPr>
                <p:nvPr/>
              </p:nvSpPr>
              <p:spPr bwMode="auto">
                <a:xfrm>
                  <a:off x="5612062" y="2659861"/>
                  <a:ext cx="176213"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06" name="Oval 108">
                  <a:extLst>
                    <a:ext uri="{FF2B5EF4-FFF2-40B4-BE49-F238E27FC236}">
                      <a16:creationId xmlns:a16="http://schemas.microsoft.com/office/drawing/2014/main" id="{90BDFA0B-B663-4E56-A2A3-2A7B1176D993}"/>
                    </a:ext>
                  </a:extLst>
                </p:cNvPr>
                <p:cNvSpPr>
                  <a:spLocks noChangeArrowheads="1"/>
                </p:cNvSpPr>
                <p:nvPr/>
              </p:nvSpPr>
              <p:spPr bwMode="auto">
                <a:xfrm>
                  <a:off x="5724932" y="2726856"/>
                  <a:ext cx="176213"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07" name="Oval 87">
                  <a:extLst>
                    <a:ext uri="{FF2B5EF4-FFF2-40B4-BE49-F238E27FC236}">
                      <a16:creationId xmlns:a16="http://schemas.microsoft.com/office/drawing/2014/main" id="{70EBDD46-B11B-4344-AA9C-9C7ADF08E8AA}"/>
                    </a:ext>
                  </a:extLst>
                </p:cNvPr>
                <p:cNvSpPr>
                  <a:spLocks noChangeArrowheads="1"/>
                </p:cNvSpPr>
                <p:nvPr/>
              </p:nvSpPr>
              <p:spPr bwMode="auto">
                <a:xfrm>
                  <a:off x="5235719" y="2299388"/>
                  <a:ext cx="176213"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08" name="Oval 89">
                  <a:extLst>
                    <a:ext uri="{FF2B5EF4-FFF2-40B4-BE49-F238E27FC236}">
                      <a16:creationId xmlns:a16="http://schemas.microsoft.com/office/drawing/2014/main" id="{00FE607C-8E81-43F8-9065-27B999715DCC}"/>
                    </a:ext>
                  </a:extLst>
                </p:cNvPr>
                <p:cNvSpPr>
                  <a:spLocks noChangeArrowheads="1"/>
                </p:cNvSpPr>
                <p:nvPr/>
              </p:nvSpPr>
              <p:spPr bwMode="auto">
                <a:xfrm>
                  <a:off x="5512224" y="2371697"/>
                  <a:ext cx="174625"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grpSp>
          <p:grpSp>
            <p:nvGrpSpPr>
              <p:cNvPr id="1594" name="Group 1593">
                <a:extLst>
                  <a:ext uri="{FF2B5EF4-FFF2-40B4-BE49-F238E27FC236}">
                    <a16:creationId xmlns:a16="http://schemas.microsoft.com/office/drawing/2014/main" id="{D5674884-5459-445A-BC8A-0AA1D30A1A49}"/>
                  </a:ext>
                </a:extLst>
              </p:cNvPr>
              <p:cNvGrpSpPr/>
              <p:nvPr/>
            </p:nvGrpSpPr>
            <p:grpSpPr>
              <a:xfrm>
                <a:off x="4212589" y="5030269"/>
                <a:ext cx="6479223" cy="736114"/>
                <a:chOff x="4212589" y="5030269"/>
                <a:chExt cx="6479223" cy="736114"/>
              </a:xfrm>
            </p:grpSpPr>
            <p:sp>
              <p:nvSpPr>
                <p:cNvPr id="1595" name="Oval 103">
                  <a:extLst>
                    <a:ext uri="{FF2B5EF4-FFF2-40B4-BE49-F238E27FC236}">
                      <a16:creationId xmlns:a16="http://schemas.microsoft.com/office/drawing/2014/main" id="{2D1C11FE-A247-4FAA-B257-57ABE1211752}"/>
                    </a:ext>
                  </a:extLst>
                </p:cNvPr>
                <p:cNvSpPr>
                  <a:spLocks noChangeArrowheads="1"/>
                </p:cNvSpPr>
                <p:nvPr/>
              </p:nvSpPr>
              <p:spPr bwMode="auto">
                <a:xfrm>
                  <a:off x="10382884" y="5591758"/>
                  <a:ext cx="176213"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596" name="Oval 104">
                  <a:extLst>
                    <a:ext uri="{FF2B5EF4-FFF2-40B4-BE49-F238E27FC236}">
                      <a16:creationId xmlns:a16="http://schemas.microsoft.com/office/drawing/2014/main" id="{606203B8-8A7A-4641-959C-4E19CDABD759}"/>
                    </a:ext>
                  </a:extLst>
                </p:cNvPr>
                <p:cNvSpPr>
                  <a:spLocks noChangeArrowheads="1"/>
                </p:cNvSpPr>
                <p:nvPr/>
              </p:nvSpPr>
              <p:spPr bwMode="auto">
                <a:xfrm>
                  <a:off x="10515599" y="5413343"/>
                  <a:ext cx="176213"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597" name="Oval 109">
                  <a:extLst>
                    <a:ext uri="{FF2B5EF4-FFF2-40B4-BE49-F238E27FC236}">
                      <a16:creationId xmlns:a16="http://schemas.microsoft.com/office/drawing/2014/main" id="{998063AC-F933-4C13-83DD-B5BE56196AC8}"/>
                    </a:ext>
                  </a:extLst>
                </p:cNvPr>
                <p:cNvSpPr>
                  <a:spLocks noChangeArrowheads="1"/>
                </p:cNvSpPr>
                <p:nvPr/>
              </p:nvSpPr>
              <p:spPr bwMode="auto">
                <a:xfrm>
                  <a:off x="4212589" y="5030269"/>
                  <a:ext cx="176213" cy="174625"/>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598" name="Oval 107">
                  <a:extLst>
                    <a:ext uri="{FF2B5EF4-FFF2-40B4-BE49-F238E27FC236}">
                      <a16:creationId xmlns:a16="http://schemas.microsoft.com/office/drawing/2014/main" id="{6DAA42D8-5926-412B-94B6-E4884B9852C1}"/>
                    </a:ext>
                  </a:extLst>
                </p:cNvPr>
                <p:cNvSpPr>
                  <a:spLocks noChangeArrowheads="1"/>
                </p:cNvSpPr>
                <p:nvPr/>
              </p:nvSpPr>
              <p:spPr bwMode="auto">
                <a:xfrm>
                  <a:off x="6236922" y="5424777"/>
                  <a:ext cx="174625" cy="176213"/>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599" name="Oval 107">
                  <a:extLst>
                    <a:ext uri="{FF2B5EF4-FFF2-40B4-BE49-F238E27FC236}">
                      <a16:creationId xmlns:a16="http://schemas.microsoft.com/office/drawing/2014/main" id="{9719F990-638B-4736-B542-26F1C58B5CE9}"/>
                    </a:ext>
                  </a:extLst>
                </p:cNvPr>
                <p:cNvSpPr>
                  <a:spLocks noChangeArrowheads="1"/>
                </p:cNvSpPr>
                <p:nvPr/>
              </p:nvSpPr>
              <p:spPr bwMode="auto">
                <a:xfrm>
                  <a:off x="6469024" y="5186971"/>
                  <a:ext cx="174625" cy="176213"/>
                </a:xfrm>
                <a:prstGeom prst="ellipse">
                  <a:avLst/>
                </a:prstGeom>
                <a:solidFill>
                  <a:srgbClr val="002050">
                    <a:lumMod val="50000"/>
                    <a:lumOff val="50000"/>
                  </a:srgbClr>
                </a:solidFill>
                <a:ln w="12700">
                  <a:solidFill>
                    <a:srgbClr val="FFFFFF"/>
                  </a:solid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grpSp>
        </p:grpSp>
        <p:grpSp>
          <p:nvGrpSpPr>
            <p:cNvPr id="1371" name="Group 1370">
              <a:extLst>
                <a:ext uri="{FF2B5EF4-FFF2-40B4-BE49-F238E27FC236}">
                  <a16:creationId xmlns:a16="http://schemas.microsoft.com/office/drawing/2014/main" id="{7FC05099-5A0C-4E86-806C-A0A0E791C5AD}"/>
                </a:ext>
              </a:extLst>
            </p:cNvPr>
            <p:cNvGrpSpPr/>
            <p:nvPr/>
          </p:nvGrpSpPr>
          <p:grpSpPr>
            <a:xfrm>
              <a:off x="1648520" y="1700142"/>
              <a:ext cx="9022993" cy="3970791"/>
              <a:chOff x="1648520" y="1700142"/>
              <a:chExt cx="9022993" cy="3970791"/>
            </a:xfrm>
          </p:grpSpPr>
          <p:grpSp>
            <p:nvGrpSpPr>
              <p:cNvPr id="1372" name="Group 1371">
                <a:extLst>
                  <a:ext uri="{FF2B5EF4-FFF2-40B4-BE49-F238E27FC236}">
                    <a16:creationId xmlns:a16="http://schemas.microsoft.com/office/drawing/2014/main" id="{29EE6683-B4FD-491B-9FE4-B43875937C16}"/>
                  </a:ext>
                </a:extLst>
              </p:cNvPr>
              <p:cNvGrpSpPr/>
              <p:nvPr/>
            </p:nvGrpSpPr>
            <p:grpSpPr>
              <a:xfrm>
                <a:off x="1648520" y="1700142"/>
                <a:ext cx="9022993" cy="3970791"/>
                <a:chOff x="1648520" y="1700142"/>
                <a:chExt cx="9022993" cy="3970791"/>
              </a:xfrm>
            </p:grpSpPr>
            <p:grpSp>
              <p:nvGrpSpPr>
                <p:cNvPr id="1381" name="Group 1380">
                  <a:extLst>
                    <a:ext uri="{FF2B5EF4-FFF2-40B4-BE49-F238E27FC236}">
                      <a16:creationId xmlns:a16="http://schemas.microsoft.com/office/drawing/2014/main" id="{2FD16305-6124-40B9-8FA1-E39C7C7B7B6F}"/>
                    </a:ext>
                  </a:extLst>
                </p:cNvPr>
                <p:cNvGrpSpPr/>
                <p:nvPr/>
              </p:nvGrpSpPr>
              <p:grpSpPr>
                <a:xfrm>
                  <a:off x="5354253" y="1700142"/>
                  <a:ext cx="5317260" cy="3970791"/>
                  <a:chOff x="5354253" y="1700142"/>
                  <a:chExt cx="5317260" cy="3970791"/>
                </a:xfrm>
              </p:grpSpPr>
              <p:grpSp>
                <p:nvGrpSpPr>
                  <p:cNvPr id="1469" name="Group 1468">
                    <a:extLst>
                      <a:ext uri="{FF2B5EF4-FFF2-40B4-BE49-F238E27FC236}">
                        <a16:creationId xmlns:a16="http://schemas.microsoft.com/office/drawing/2014/main" id="{3C816048-178E-4EAB-83DA-E1F425822969}"/>
                      </a:ext>
                    </a:extLst>
                  </p:cNvPr>
                  <p:cNvGrpSpPr/>
                  <p:nvPr/>
                </p:nvGrpSpPr>
                <p:grpSpPr>
                  <a:xfrm>
                    <a:off x="8018727" y="2702978"/>
                    <a:ext cx="2652786" cy="2967955"/>
                    <a:chOff x="8018727" y="2702978"/>
                    <a:chExt cx="2652786" cy="2967955"/>
                  </a:xfrm>
                </p:grpSpPr>
                <p:grpSp>
                  <p:nvGrpSpPr>
                    <p:cNvPr id="1513" name="Group 1512">
                      <a:extLst>
                        <a:ext uri="{FF2B5EF4-FFF2-40B4-BE49-F238E27FC236}">
                          <a16:creationId xmlns:a16="http://schemas.microsoft.com/office/drawing/2014/main" id="{FA68B50B-5DFE-4903-8DAB-D7829BE89B86}"/>
                        </a:ext>
                      </a:extLst>
                    </p:cNvPr>
                    <p:cNvGrpSpPr/>
                    <p:nvPr/>
                  </p:nvGrpSpPr>
                  <p:grpSpPr>
                    <a:xfrm>
                      <a:off x="8186367" y="3819084"/>
                      <a:ext cx="154880" cy="204456"/>
                      <a:chOff x="4303314" y="3840571"/>
                      <a:chExt cx="450723" cy="595001"/>
                    </a:xfrm>
                  </p:grpSpPr>
                  <p:sp>
                    <p:nvSpPr>
                      <p:cNvPr id="1586" name="Freeform: Shape 1585">
                        <a:extLst>
                          <a:ext uri="{FF2B5EF4-FFF2-40B4-BE49-F238E27FC236}">
                            <a16:creationId xmlns:a16="http://schemas.microsoft.com/office/drawing/2014/main" id="{AF627F1C-ED00-40DB-813E-C57A675CF4FB}"/>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587" name="Oval 1586">
                        <a:extLst>
                          <a:ext uri="{FF2B5EF4-FFF2-40B4-BE49-F238E27FC236}">
                            <a16:creationId xmlns:a16="http://schemas.microsoft.com/office/drawing/2014/main" id="{D9DA6299-4F81-4D89-A443-9F7C27B1A1D6}"/>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588" name="Group 1587">
                        <a:extLst>
                          <a:ext uri="{FF2B5EF4-FFF2-40B4-BE49-F238E27FC236}">
                            <a16:creationId xmlns:a16="http://schemas.microsoft.com/office/drawing/2014/main" id="{1E94E90C-F7A3-4BC5-BCEB-07B9F0785870}"/>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589" name="Oval 1588">
                          <a:extLst>
                            <a:ext uri="{FF2B5EF4-FFF2-40B4-BE49-F238E27FC236}">
                              <a16:creationId xmlns:a16="http://schemas.microsoft.com/office/drawing/2014/main" id="{205D3B3E-06A3-4F44-AB6F-2DA2BF5135EF}"/>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590" name="Freeform 123">
                          <a:extLst>
                            <a:ext uri="{FF2B5EF4-FFF2-40B4-BE49-F238E27FC236}">
                              <a16:creationId xmlns:a16="http://schemas.microsoft.com/office/drawing/2014/main" id="{866963FE-BDFF-4727-BD2D-40810C202FF6}"/>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514" name="Group 1513">
                      <a:extLst>
                        <a:ext uri="{FF2B5EF4-FFF2-40B4-BE49-F238E27FC236}">
                          <a16:creationId xmlns:a16="http://schemas.microsoft.com/office/drawing/2014/main" id="{FDAE6A18-EA55-410D-BAB6-96D511E95C0A}"/>
                        </a:ext>
                      </a:extLst>
                    </p:cNvPr>
                    <p:cNvGrpSpPr/>
                    <p:nvPr/>
                  </p:nvGrpSpPr>
                  <p:grpSpPr>
                    <a:xfrm>
                      <a:off x="8018727" y="3495234"/>
                      <a:ext cx="154880" cy="204456"/>
                      <a:chOff x="4303314" y="3840571"/>
                      <a:chExt cx="450723" cy="595001"/>
                    </a:xfrm>
                  </p:grpSpPr>
                  <p:sp>
                    <p:nvSpPr>
                      <p:cNvPr id="1581" name="Freeform: Shape 1580">
                        <a:extLst>
                          <a:ext uri="{FF2B5EF4-FFF2-40B4-BE49-F238E27FC236}">
                            <a16:creationId xmlns:a16="http://schemas.microsoft.com/office/drawing/2014/main" id="{E4613439-2411-4B91-BA3E-37CA55EE0969}"/>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582" name="Oval 1581">
                        <a:extLst>
                          <a:ext uri="{FF2B5EF4-FFF2-40B4-BE49-F238E27FC236}">
                            <a16:creationId xmlns:a16="http://schemas.microsoft.com/office/drawing/2014/main" id="{143EB909-DA20-423E-B5DD-AB912990ACE7}"/>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583" name="Group 1582">
                        <a:extLst>
                          <a:ext uri="{FF2B5EF4-FFF2-40B4-BE49-F238E27FC236}">
                            <a16:creationId xmlns:a16="http://schemas.microsoft.com/office/drawing/2014/main" id="{36BA0B82-9F5B-4001-B5E2-FBAE4177AB24}"/>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584" name="Oval 1583">
                          <a:extLst>
                            <a:ext uri="{FF2B5EF4-FFF2-40B4-BE49-F238E27FC236}">
                              <a16:creationId xmlns:a16="http://schemas.microsoft.com/office/drawing/2014/main" id="{5A6CFCDC-6698-4CB8-B276-B0BAE832D098}"/>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585" name="Freeform 123">
                          <a:extLst>
                            <a:ext uri="{FF2B5EF4-FFF2-40B4-BE49-F238E27FC236}">
                              <a16:creationId xmlns:a16="http://schemas.microsoft.com/office/drawing/2014/main" id="{D74F8337-DE18-40F2-AD7B-85BE9C66363F}"/>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515" name="Group 1514">
                      <a:extLst>
                        <a:ext uri="{FF2B5EF4-FFF2-40B4-BE49-F238E27FC236}">
                          <a16:creationId xmlns:a16="http://schemas.microsoft.com/office/drawing/2014/main" id="{9DE8BA8D-4497-41F7-9F2D-AB48268100A3}"/>
                        </a:ext>
                      </a:extLst>
                    </p:cNvPr>
                    <p:cNvGrpSpPr/>
                    <p:nvPr/>
                  </p:nvGrpSpPr>
                  <p:grpSpPr>
                    <a:xfrm>
                      <a:off x="8089212" y="3560004"/>
                      <a:ext cx="154880" cy="204456"/>
                      <a:chOff x="4303314" y="3840571"/>
                      <a:chExt cx="450723" cy="595001"/>
                    </a:xfrm>
                  </p:grpSpPr>
                  <p:sp>
                    <p:nvSpPr>
                      <p:cNvPr id="1576" name="Freeform: Shape 1575">
                        <a:extLst>
                          <a:ext uri="{FF2B5EF4-FFF2-40B4-BE49-F238E27FC236}">
                            <a16:creationId xmlns:a16="http://schemas.microsoft.com/office/drawing/2014/main" id="{D3372DA0-1C34-4537-8188-6C99FF757194}"/>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577" name="Oval 1576">
                        <a:extLst>
                          <a:ext uri="{FF2B5EF4-FFF2-40B4-BE49-F238E27FC236}">
                            <a16:creationId xmlns:a16="http://schemas.microsoft.com/office/drawing/2014/main" id="{0F2AA458-15E8-4D18-9E3A-94F0ED78D688}"/>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578" name="Group 1577">
                        <a:extLst>
                          <a:ext uri="{FF2B5EF4-FFF2-40B4-BE49-F238E27FC236}">
                            <a16:creationId xmlns:a16="http://schemas.microsoft.com/office/drawing/2014/main" id="{C28992C5-EA08-4FE7-8E55-6C5CF980C376}"/>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579" name="Oval 1578">
                          <a:extLst>
                            <a:ext uri="{FF2B5EF4-FFF2-40B4-BE49-F238E27FC236}">
                              <a16:creationId xmlns:a16="http://schemas.microsoft.com/office/drawing/2014/main" id="{ED3E46E3-4399-47A0-8B63-12DB3F79C87F}"/>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580" name="Freeform 123">
                          <a:extLst>
                            <a:ext uri="{FF2B5EF4-FFF2-40B4-BE49-F238E27FC236}">
                              <a16:creationId xmlns:a16="http://schemas.microsoft.com/office/drawing/2014/main" id="{F137A490-0667-494D-90AC-F81D589FC9F7}"/>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516" name="Group 1515">
                      <a:extLst>
                        <a:ext uri="{FF2B5EF4-FFF2-40B4-BE49-F238E27FC236}">
                          <a16:creationId xmlns:a16="http://schemas.microsoft.com/office/drawing/2014/main" id="{B1B2C64A-B0F1-4EC0-87A0-1E7B70F67415}"/>
                        </a:ext>
                      </a:extLst>
                    </p:cNvPr>
                    <p:cNvGrpSpPr/>
                    <p:nvPr/>
                  </p:nvGrpSpPr>
                  <p:grpSpPr>
                    <a:xfrm>
                      <a:off x="8975277" y="4028814"/>
                      <a:ext cx="154880" cy="204456"/>
                      <a:chOff x="4303314" y="3840571"/>
                      <a:chExt cx="450723" cy="595001"/>
                    </a:xfrm>
                  </p:grpSpPr>
                  <p:sp>
                    <p:nvSpPr>
                      <p:cNvPr id="1571" name="Freeform: Shape 1570">
                        <a:extLst>
                          <a:ext uri="{FF2B5EF4-FFF2-40B4-BE49-F238E27FC236}">
                            <a16:creationId xmlns:a16="http://schemas.microsoft.com/office/drawing/2014/main" id="{D1ED895B-6CA5-4D45-9E3F-E9920C27B346}"/>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572" name="Oval 1571">
                        <a:extLst>
                          <a:ext uri="{FF2B5EF4-FFF2-40B4-BE49-F238E27FC236}">
                            <a16:creationId xmlns:a16="http://schemas.microsoft.com/office/drawing/2014/main" id="{51617570-9BD5-461E-89EF-DAAF6751D324}"/>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573" name="Group 1572">
                        <a:extLst>
                          <a:ext uri="{FF2B5EF4-FFF2-40B4-BE49-F238E27FC236}">
                            <a16:creationId xmlns:a16="http://schemas.microsoft.com/office/drawing/2014/main" id="{406471FD-BE59-4565-913A-D6DDA3815CED}"/>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574" name="Oval 1573">
                          <a:extLst>
                            <a:ext uri="{FF2B5EF4-FFF2-40B4-BE49-F238E27FC236}">
                              <a16:creationId xmlns:a16="http://schemas.microsoft.com/office/drawing/2014/main" id="{2B658D2D-2D1A-4040-9B47-0FDA5846BA76}"/>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575" name="Freeform 123">
                          <a:extLst>
                            <a:ext uri="{FF2B5EF4-FFF2-40B4-BE49-F238E27FC236}">
                              <a16:creationId xmlns:a16="http://schemas.microsoft.com/office/drawing/2014/main" id="{8B4BC481-916F-469A-A482-B1AAC4F4F98A}"/>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517" name="Group 1516">
                      <a:extLst>
                        <a:ext uri="{FF2B5EF4-FFF2-40B4-BE49-F238E27FC236}">
                          <a16:creationId xmlns:a16="http://schemas.microsoft.com/office/drawing/2014/main" id="{77D13248-F9B3-4238-8CEA-880F30B6EC2D}"/>
                        </a:ext>
                      </a:extLst>
                    </p:cNvPr>
                    <p:cNvGrpSpPr/>
                    <p:nvPr/>
                  </p:nvGrpSpPr>
                  <p:grpSpPr>
                    <a:xfrm>
                      <a:off x="9156252" y="4122159"/>
                      <a:ext cx="154880" cy="204456"/>
                      <a:chOff x="4303314" y="3840571"/>
                      <a:chExt cx="450723" cy="595001"/>
                    </a:xfrm>
                  </p:grpSpPr>
                  <p:sp>
                    <p:nvSpPr>
                      <p:cNvPr id="1566" name="Freeform: Shape 1565">
                        <a:extLst>
                          <a:ext uri="{FF2B5EF4-FFF2-40B4-BE49-F238E27FC236}">
                            <a16:creationId xmlns:a16="http://schemas.microsoft.com/office/drawing/2014/main" id="{AF5F64F8-D1D2-42BD-9DCD-2CC011D0B2A7}"/>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567" name="Oval 1566">
                        <a:extLst>
                          <a:ext uri="{FF2B5EF4-FFF2-40B4-BE49-F238E27FC236}">
                            <a16:creationId xmlns:a16="http://schemas.microsoft.com/office/drawing/2014/main" id="{1F3A2448-092D-45B4-9EA7-C08F10AF7DDB}"/>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568" name="Group 1567">
                        <a:extLst>
                          <a:ext uri="{FF2B5EF4-FFF2-40B4-BE49-F238E27FC236}">
                            <a16:creationId xmlns:a16="http://schemas.microsoft.com/office/drawing/2014/main" id="{98540AA4-B11A-4CD8-B02E-257C33BDF345}"/>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569" name="Oval 1568">
                          <a:extLst>
                            <a:ext uri="{FF2B5EF4-FFF2-40B4-BE49-F238E27FC236}">
                              <a16:creationId xmlns:a16="http://schemas.microsoft.com/office/drawing/2014/main" id="{D5471713-C3A9-437F-8610-051B54DC5DB8}"/>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570" name="Freeform 123">
                          <a:extLst>
                            <a:ext uri="{FF2B5EF4-FFF2-40B4-BE49-F238E27FC236}">
                              <a16:creationId xmlns:a16="http://schemas.microsoft.com/office/drawing/2014/main" id="{3830D3AA-9C99-403C-B380-02FB72DCD22E}"/>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518" name="Group 1517">
                      <a:extLst>
                        <a:ext uri="{FF2B5EF4-FFF2-40B4-BE49-F238E27FC236}">
                          <a16:creationId xmlns:a16="http://schemas.microsoft.com/office/drawing/2014/main" id="{02083934-6BAF-4C08-87AA-984F53D032A3}"/>
                        </a:ext>
                      </a:extLst>
                    </p:cNvPr>
                    <p:cNvGrpSpPr/>
                    <p:nvPr/>
                  </p:nvGrpSpPr>
                  <p:grpSpPr>
                    <a:xfrm>
                      <a:off x="9343815" y="3335438"/>
                      <a:ext cx="154880" cy="204456"/>
                      <a:chOff x="4303314" y="3840571"/>
                      <a:chExt cx="450723" cy="595001"/>
                    </a:xfrm>
                  </p:grpSpPr>
                  <p:sp>
                    <p:nvSpPr>
                      <p:cNvPr id="1561" name="Freeform: Shape 1560">
                        <a:extLst>
                          <a:ext uri="{FF2B5EF4-FFF2-40B4-BE49-F238E27FC236}">
                            <a16:creationId xmlns:a16="http://schemas.microsoft.com/office/drawing/2014/main" id="{179EB8D1-8F2C-48CA-8375-F2A404AB15AC}"/>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562" name="Oval 1561">
                        <a:extLst>
                          <a:ext uri="{FF2B5EF4-FFF2-40B4-BE49-F238E27FC236}">
                            <a16:creationId xmlns:a16="http://schemas.microsoft.com/office/drawing/2014/main" id="{85AD3A94-D141-4A28-A200-E126ED26DAB5}"/>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563" name="Group 1562">
                        <a:extLst>
                          <a:ext uri="{FF2B5EF4-FFF2-40B4-BE49-F238E27FC236}">
                            <a16:creationId xmlns:a16="http://schemas.microsoft.com/office/drawing/2014/main" id="{E0C99092-B10D-47C5-9A02-4FE92024A771}"/>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564" name="Oval 1563">
                          <a:extLst>
                            <a:ext uri="{FF2B5EF4-FFF2-40B4-BE49-F238E27FC236}">
                              <a16:creationId xmlns:a16="http://schemas.microsoft.com/office/drawing/2014/main" id="{9033B1BB-0FEF-46D8-8469-600A81E9F379}"/>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565" name="Freeform 123">
                          <a:extLst>
                            <a:ext uri="{FF2B5EF4-FFF2-40B4-BE49-F238E27FC236}">
                              <a16:creationId xmlns:a16="http://schemas.microsoft.com/office/drawing/2014/main" id="{F029218C-3BD2-4C85-909D-23909BEDFC47}"/>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519" name="Group 1518">
                      <a:extLst>
                        <a:ext uri="{FF2B5EF4-FFF2-40B4-BE49-F238E27FC236}">
                          <a16:creationId xmlns:a16="http://schemas.microsoft.com/office/drawing/2014/main" id="{B2E3D781-CCFA-4A39-87CB-CF8AF5003CA4}"/>
                        </a:ext>
                      </a:extLst>
                    </p:cNvPr>
                    <p:cNvGrpSpPr/>
                    <p:nvPr/>
                  </p:nvGrpSpPr>
                  <p:grpSpPr>
                    <a:xfrm>
                      <a:off x="9496215" y="3109378"/>
                      <a:ext cx="154880" cy="204456"/>
                      <a:chOff x="4303314" y="3840571"/>
                      <a:chExt cx="450723" cy="595001"/>
                    </a:xfrm>
                  </p:grpSpPr>
                  <p:sp>
                    <p:nvSpPr>
                      <p:cNvPr id="1556" name="Freeform: Shape 1555">
                        <a:extLst>
                          <a:ext uri="{FF2B5EF4-FFF2-40B4-BE49-F238E27FC236}">
                            <a16:creationId xmlns:a16="http://schemas.microsoft.com/office/drawing/2014/main" id="{3CBE8608-4D42-4D89-9FD6-76CCE7E5E61F}"/>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557" name="Oval 1556">
                        <a:extLst>
                          <a:ext uri="{FF2B5EF4-FFF2-40B4-BE49-F238E27FC236}">
                            <a16:creationId xmlns:a16="http://schemas.microsoft.com/office/drawing/2014/main" id="{AE493D2F-29CD-4A77-9800-76FEB9E51E3F}"/>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558" name="Group 1557">
                        <a:extLst>
                          <a:ext uri="{FF2B5EF4-FFF2-40B4-BE49-F238E27FC236}">
                            <a16:creationId xmlns:a16="http://schemas.microsoft.com/office/drawing/2014/main" id="{24C5B654-34D0-44C4-ABED-2FD128FEA1A1}"/>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559" name="Oval 1558">
                          <a:extLst>
                            <a:ext uri="{FF2B5EF4-FFF2-40B4-BE49-F238E27FC236}">
                              <a16:creationId xmlns:a16="http://schemas.microsoft.com/office/drawing/2014/main" id="{A5455C9A-D6E1-4DA3-8454-E9C4465BE9B3}"/>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560" name="Freeform 123">
                          <a:extLst>
                            <a:ext uri="{FF2B5EF4-FFF2-40B4-BE49-F238E27FC236}">
                              <a16:creationId xmlns:a16="http://schemas.microsoft.com/office/drawing/2014/main" id="{8F2742DD-DD6F-4C38-8A33-43B10BBAB7B0}"/>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520" name="Group 1519">
                      <a:extLst>
                        <a:ext uri="{FF2B5EF4-FFF2-40B4-BE49-F238E27FC236}">
                          <a16:creationId xmlns:a16="http://schemas.microsoft.com/office/drawing/2014/main" id="{28B20E4C-9EE7-4035-AB6E-E76DEFFBF7DA}"/>
                        </a:ext>
                      </a:extLst>
                    </p:cNvPr>
                    <p:cNvGrpSpPr/>
                    <p:nvPr/>
                  </p:nvGrpSpPr>
                  <p:grpSpPr>
                    <a:xfrm>
                      <a:off x="9458115" y="2702978"/>
                      <a:ext cx="154880" cy="204456"/>
                      <a:chOff x="4303314" y="3840571"/>
                      <a:chExt cx="450723" cy="595001"/>
                    </a:xfrm>
                  </p:grpSpPr>
                  <p:sp>
                    <p:nvSpPr>
                      <p:cNvPr id="1551" name="Freeform: Shape 1550">
                        <a:extLst>
                          <a:ext uri="{FF2B5EF4-FFF2-40B4-BE49-F238E27FC236}">
                            <a16:creationId xmlns:a16="http://schemas.microsoft.com/office/drawing/2014/main" id="{C39F5785-566B-4FCB-88BF-A02979D07E46}"/>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552" name="Oval 1551">
                        <a:extLst>
                          <a:ext uri="{FF2B5EF4-FFF2-40B4-BE49-F238E27FC236}">
                            <a16:creationId xmlns:a16="http://schemas.microsoft.com/office/drawing/2014/main" id="{AA46A3E5-A4D5-44D3-8ADD-ECE93B15498A}"/>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553" name="Group 1552">
                        <a:extLst>
                          <a:ext uri="{FF2B5EF4-FFF2-40B4-BE49-F238E27FC236}">
                            <a16:creationId xmlns:a16="http://schemas.microsoft.com/office/drawing/2014/main" id="{C427256F-C3C3-48C6-A75C-F214106091DA}"/>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554" name="Oval 1553">
                          <a:extLst>
                            <a:ext uri="{FF2B5EF4-FFF2-40B4-BE49-F238E27FC236}">
                              <a16:creationId xmlns:a16="http://schemas.microsoft.com/office/drawing/2014/main" id="{5B19B6DB-7CF3-466B-8869-FA147747A100}"/>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555" name="Freeform 123">
                          <a:extLst>
                            <a:ext uri="{FF2B5EF4-FFF2-40B4-BE49-F238E27FC236}">
                              <a16:creationId xmlns:a16="http://schemas.microsoft.com/office/drawing/2014/main" id="{E7A17BEB-F14E-4749-9A3F-2C146EBD0F58}"/>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521" name="Group 1520">
                      <a:extLst>
                        <a:ext uri="{FF2B5EF4-FFF2-40B4-BE49-F238E27FC236}">
                          <a16:creationId xmlns:a16="http://schemas.microsoft.com/office/drawing/2014/main" id="{4A7D972B-77B5-4398-89B6-C8B644188794}"/>
                        </a:ext>
                      </a:extLst>
                    </p:cNvPr>
                    <p:cNvGrpSpPr/>
                    <p:nvPr/>
                  </p:nvGrpSpPr>
                  <p:grpSpPr>
                    <a:xfrm>
                      <a:off x="9849275" y="2855378"/>
                      <a:ext cx="154880" cy="204456"/>
                      <a:chOff x="4303314" y="3840571"/>
                      <a:chExt cx="450723" cy="595001"/>
                    </a:xfrm>
                  </p:grpSpPr>
                  <p:sp>
                    <p:nvSpPr>
                      <p:cNvPr id="1546" name="Freeform: Shape 1545">
                        <a:extLst>
                          <a:ext uri="{FF2B5EF4-FFF2-40B4-BE49-F238E27FC236}">
                            <a16:creationId xmlns:a16="http://schemas.microsoft.com/office/drawing/2014/main" id="{1071BC29-2F22-4A3A-9FCE-457C2599DFC1}"/>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547" name="Oval 1546">
                        <a:extLst>
                          <a:ext uri="{FF2B5EF4-FFF2-40B4-BE49-F238E27FC236}">
                            <a16:creationId xmlns:a16="http://schemas.microsoft.com/office/drawing/2014/main" id="{E680C443-C8DD-4D49-821D-6BE9FCBD0BE9}"/>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548" name="Group 1547">
                        <a:extLst>
                          <a:ext uri="{FF2B5EF4-FFF2-40B4-BE49-F238E27FC236}">
                            <a16:creationId xmlns:a16="http://schemas.microsoft.com/office/drawing/2014/main" id="{65C3A067-02C3-4530-9168-6B7EE36D23F4}"/>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549" name="Oval 1548">
                          <a:extLst>
                            <a:ext uri="{FF2B5EF4-FFF2-40B4-BE49-F238E27FC236}">
                              <a16:creationId xmlns:a16="http://schemas.microsoft.com/office/drawing/2014/main" id="{BDBDF8E5-48CD-470E-A7F3-33EB3EC91333}"/>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550" name="Freeform 123">
                          <a:extLst>
                            <a:ext uri="{FF2B5EF4-FFF2-40B4-BE49-F238E27FC236}">
                              <a16:creationId xmlns:a16="http://schemas.microsoft.com/office/drawing/2014/main" id="{51E38CF1-2945-4185-89A9-85E4C96427EE}"/>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522" name="Group 1521">
                      <a:extLst>
                        <a:ext uri="{FF2B5EF4-FFF2-40B4-BE49-F238E27FC236}">
                          <a16:creationId xmlns:a16="http://schemas.microsoft.com/office/drawing/2014/main" id="{4EC93884-C766-4BAE-AD34-E8F0BDB6CEEE}"/>
                        </a:ext>
                      </a:extLst>
                    </p:cNvPr>
                    <p:cNvGrpSpPr/>
                    <p:nvPr/>
                  </p:nvGrpSpPr>
                  <p:grpSpPr>
                    <a:xfrm>
                      <a:off x="10065175" y="2941738"/>
                      <a:ext cx="154880" cy="204456"/>
                      <a:chOff x="4303314" y="3840571"/>
                      <a:chExt cx="450723" cy="595001"/>
                    </a:xfrm>
                  </p:grpSpPr>
                  <p:sp>
                    <p:nvSpPr>
                      <p:cNvPr id="1541" name="Freeform: Shape 1540">
                        <a:extLst>
                          <a:ext uri="{FF2B5EF4-FFF2-40B4-BE49-F238E27FC236}">
                            <a16:creationId xmlns:a16="http://schemas.microsoft.com/office/drawing/2014/main" id="{FA484E37-B245-46DE-BC68-AC3E77135424}"/>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542" name="Oval 1541">
                        <a:extLst>
                          <a:ext uri="{FF2B5EF4-FFF2-40B4-BE49-F238E27FC236}">
                            <a16:creationId xmlns:a16="http://schemas.microsoft.com/office/drawing/2014/main" id="{E03DCC69-5AD6-422A-B9FD-07EF7A3D1AE8}"/>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543" name="Group 1542">
                        <a:extLst>
                          <a:ext uri="{FF2B5EF4-FFF2-40B4-BE49-F238E27FC236}">
                            <a16:creationId xmlns:a16="http://schemas.microsoft.com/office/drawing/2014/main" id="{9BFD3388-19A1-42EE-85C7-9505FF7CBD33}"/>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544" name="Oval 1543">
                          <a:extLst>
                            <a:ext uri="{FF2B5EF4-FFF2-40B4-BE49-F238E27FC236}">
                              <a16:creationId xmlns:a16="http://schemas.microsoft.com/office/drawing/2014/main" id="{7B7E592F-EF11-4640-9B00-648EA9C88E6C}"/>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545" name="Freeform 123">
                          <a:extLst>
                            <a:ext uri="{FF2B5EF4-FFF2-40B4-BE49-F238E27FC236}">
                              <a16:creationId xmlns:a16="http://schemas.microsoft.com/office/drawing/2014/main" id="{44D33DAC-5CBB-4B13-83B6-624676E29EAD}"/>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523" name="Group 1522">
                      <a:extLst>
                        <a:ext uri="{FF2B5EF4-FFF2-40B4-BE49-F238E27FC236}">
                          <a16:creationId xmlns:a16="http://schemas.microsoft.com/office/drawing/2014/main" id="{4FE460FB-BCF4-493E-B54F-0EE500342C87}"/>
                        </a:ext>
                      </a:extLst>
                    </p:cNvPr>
                    <p:cNvGrpSpPr/>
                    <p:nvPr/>
                  </p:nvGrpSpPr>
                  <p:grpSpPr>
                    <a:xfrm>
                      <a:off x="10194715" y="2822358"/>
                      <a:ext cx="154880" cy="204456"/>
                      <a:chOff x="4303314" y="3840571"/>
                      <a:chExt cx="450723" cy="595001"/>
                    </a:xfrm>
                  </p:grpSpPr>
                  <p:sp>
                    <p:nvSpPr>
                      <p:cNvPr id="1536" name="Freeform: Shape 1535">
                        <a:extLst>
                          <a:ext uri="{FF2B5EF4-FFF2-40B4-BE49-F238E27FC236}">
                            <a16:creationId xmlns:a16="http://schemas.microsoft.com/office/drawing/2014/main" id="{74E4FC07-F7B3-49A9-9834-90C88B66913A}"/>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537" name="Oval 1536">
                        <a:extLst>
                          <a:ext uri="{FF2B5EF4-FFF2-40B4-BE49-F238E27FC236}">
                            <a16:creationId xmlns:a16="http://schemas.microsoft.com/office/drawing/2014/main" id="{E9B1EAC3-C243-40C1-87D2-694D26E7D7A4}"/>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538" name="Group 1537">
                        <a:extLst>
                          <a:ext uri="{FF2B5EF4-FFF2-40B4-BE49-F238E27FC236}">
                            <a16:creationId xmlns:a16="http://schemas.microsoft.com/office/drawing/2014/main" id="{47DCE46D-7658-407A-A40B-A1307D4B3E8B}"/>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539" name="Oval 1538">
                          <a:extLst>
                            <a:ext uri="{FF2B5EF4-FFF2-40B4-BE49-F238E27FC236}">
                              <a16:creationId xmlns:a16="http://schemas.microsoft.com/office/drawing/2014/main" id="{EC8E6D2E-811A-481D-898A-6858166A486A}"/>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540" name="Freeform 123">
                          <a:extLst>
                            <a:ext uri="{FF2B5EF4-FFF2-40B4-BE49-F238E27FC236}">
                              <a16:creationId xmlns:a16="http://schemas.microsoft.com/office/drawing/2014/main" id="{6C6F4DA0-7B6B-4381-A155-01A19789DD20}"/>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524" name="Group 1523">
                      <a:extLst>
                        <a:ext uri="{FF2B5EF4-FFF2-40B4-BE49-F238E27FC236}">
                          <a16:creationId xmlns:a16="http://schemas.microsoft.com/office/drawing/2014/main" id="{4965F9B9-3409-422B-B47C-1446CC05B155}"/>
                        </a:ext>
                      </a:extLst>
                    </p:cNvPr>
                    <p:cNvGrpSpPr/>
                    <p:nvPr/>
                  </p:nvGrpSpPr>
                  <p:grpSpPr>
                    <a:xfrm>
                      <a:off x="10516633" y="5290487"/>
                      <a:ext cx="154880" cy="204456"/>
                      <a:chOff x="4303314" y="3840571"/>
                      <a:chExt cx="450723" cy="595001"/>
                    </a:xfrm>
                  </p:grpSpPr>
                  <p:sp>
                    <p:nvSpPr>
                      <p:cNvPr id="1531" name="Freeform: Shape 1530">
                        <a:extLst>
                          <a:ext uri="{FF2B5EF4-FFF2-40B4-BE49-F238E27FC236}">
                            <a16:creationId xmlns:a16="http://schemas.microsoft.com/office/drawing/2014/main" id="{E9FD6A71-BCCD-40D1-AA3E-C6D0D343DCC6}"/>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532" name="Oval 1531">
                        <a:extLst>
                          <a:ext uri="{FF2B5EF4-FFF2-40B4-BE49-F238E27FC236}">
                            <a16:creationId xmlns:a16="http://schemas.microsoft.com/office/drawing/2014/main" id="{9293912F-E5D3-4377-BC77-CFD2D70D32C3}"/>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533" name="Group 1532">
                        <a:extLst>
                          <a:ext uri="{FF2B5EF4-FFF2-40B4-BE49-F238E27FC236}">
                            <a16:creationId xmlns:a16="http://schemas.microsoft.com/office/drawing/2014/main" id="{6AE6FC39-0B61-45B2-B3F4-26638316BEA8}"/>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534" name="Oval 1533">
                          <a:extLst>
                            <a:ext uri="{FF2B5EF4-FFF2-40B4-BE49-F238E27FC236}">
                              <a16:creationId xmlns:a16="http://schemas.microsoft.com/office/drawing/2014/main" id="{69C49512-358C-45EE-8F37-FE46428042BA}"/>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535" name="Freeform 123">
                          <a:extLst>
                            <a:ext uri="{FF2B5EF4-FFF2-40B4-BE49-F238E27FC236}">
                              <a16:creationId xmlns:a16="http://schemas.microsoft.com/office/drawing/2014/main" id="{597CB227-3256-4290-A9E5-CFAF0C00F689}"/>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525" name="Group 1524">
                      <a:extLst>
                        <a:ext uri="{FF2B5EF4-FFF2-40B4-BE49-F238E27FC236}">
                          <a16:creationId xmlns:a16="http://schemas.microsoft.com/office/drawing/2014/main" id="{B341208D-A3D3-479F-84B0-9FDF93E0429B}"/>
                        </a:ext>
                      </a:extLst>
                    </p:cNvPr>
                    <p:cNvGrpSpPr/>
                    <p:nvPr/>
                  </p:nvGrpSpPr>
                  <p:grpSpPr>
                    <a:xfrm>
                      <a:off x="10381363" y="5466477"/>
                      <a:ext cx="154880" cy="204456"/>
                      <a:chOff x="4303314" y="3840571"/>
                      <a:chExt cx="450723" cy="595001"/>
                    </a:xfrm>
                  </p:grpSpPr>
                  <p:sp>
                    <p:nvSpPr>
                      <p:cNvPr id="1526" name="Freeform: Shape 1525">
                        <a:extLst>
                          <a:ext uri="{FF2B5EF4-FFF2-40B4-BE49-F238E27FC236}">
                            <a16:creationId xmlns:a16="http://schemas.microsoft.com/office/drawing/2014/main" id="{55D708D1-9D58-4B1F-9AD9-D789BDED607F}"/>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527" name="Oval 1526">
                        <a:extLst>
                          <a:ext uri="{FF2B5EF4-FFF2-40B4-BE49-F238E27FC236}">
                            <a16:creationId xmlns:a16="http://schemas.microsoft.com/office/drawing/2014/main" id="{0B522257-C890-4E04-8270-628E184DEF34}"/>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528" name="Group 1527">
                        <a:extLst>
                          <a:ext uri="{FF2B5EF4-FFF2-40B4-BE49-F238E27FC236}">
                            <a16:creationId xmlns:a16="http://schemas.microsoft.com/office/drawing/2014/main" id="{4D76578B-2733-461A-B28D-642480C6F460}"/>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529" name="Oval 1528">
                          <a:extLst>
                            <a:ext uri="{FF2B5EF4-FFF2-40B4-BE49-F238E27FC236}">
                              <a16:creationId xmlns:a16="http://schemas.microsoft.com/office/drawing/2014/main" id="{447BF15D-8B48-4B35-9715-C30ABFC5ACFB}"/>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530" name="Freeform 123">
                          <a:extLst>
                            <a:ext uri="{FF2B5EF4-FFF2-40B4-BE49-F238E27FC236}">
                              <a16:creationId xmlns:a16="http://schemas.microsoft.com/office/drawing/2014/main" id="{FA90C311-A088-43D4-BB0C-CF14B8C40B3E}"/>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grpSp>
                <p:nvGrpSpPr>
                  <p:cNvPr id="1470" name="Group 1469">
                    <a:extLst>
                      <a:ext uri="{FF2B5EF4-FFF2-40B4-BE49-F238E27FC236}">
                        <a16:creationId xmlns:a16="http://schemas.microsoft.com/office/drawing/2014/main" id="{53E63D3D-E09C-400F-BE61-52BDB2DF24D0}"/>
                      </a:ext>
                    </a:extLst>
                  </p:cNvPr>
                  <p:cNvGrpSpPr/>
                  <p:nvPr/>
                </p:nvGrpSpPr>
                <p:grpSpPr>
                  <a:xfrm>
                    <a:off x="5354253" y="1700142"/>
                    <a:ext cx="1191200" cy="903196"/>
                    <a:chOff x="5354253" y="1700142"/>
                    <a:chExt cx="1191200" cy="903196"/>
                  </a:xfrm>
                </p:grpSpPr>
                <p:grpSp>
                  <p:nvGrpSpPr>
                    <p:cNvPr id="1471" name="Group 1470">
                      <a:extLst>
                        <a:ext uri="{FF2B5EF4-FFF2-40B4-BE49-F238E27FC236}">
                          <a16:creationId xmlns:a16="http://schemas.microsoft.com/office/drawing/2014/main" id="{35F2553B-52BB-4BBF-AE72-8E9A072C6339}"/>
                        </a:ext>
                      </a:extLst>
                    </p:cNvPr>
                    <p:cNvGrpSpPr/>
                    <p:nvPr/>
                  </p:nvGrpSpPr>
                  <p:grpSpPr>
                    <a:xfrm>
                      <a:off x="6390573" y="1700142"/>
                      <a:ext cx="154880" cy="204456"/>
                      <a:chOff x="4303314" y="3840571"/>
                      <a:chExt cx="450723" cy="595001"/>
                    </a:xfrm>
                  </p:grpSpPr>
                  <p:sp>
                    <p:nvSpPr>
                      <p:cNvPr id="1508" name="Freeform: Shape 1507">
                        <a:extLst>
                          <a:ext uri="{FF2B5EF4-FFF2-40B4-BE49-F238E27FC236}">
                            <a16:creationId xmlns:a16="http://schemas.microsoft.com/office/drawing/2014/main" id="{04F19605-9D28-4D3A-8BA6-E84BEAD34948}"/>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509" name="Oval 1508">
                        <a:extLst>
                          <a:ext uri="{FF2B5EF4-FFF2-40B4-BE49-F238E27FC236}">
                            <a16:creationId xmlns:a16="http://schemas.microsoft.com/office/drawing/2014/main" id="{4E151063-F044-4C9D-9713-9B0F9DCAC3A6}"/>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510" name="Group 1509">
                        <a:extLst>
                          <a:ext uri="{FF2B5EF4-FFF2-40B4-BE49-F238E27FC236}">
                            <a16:creationId xmlns:a16="http://schemas.microsoft.com/office/drawing/2014/main" id="{F48B5DCF-D04C-4EC3-B87F-254F34F0C939}"/>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511" name="Oval 1510">
                          <a:extLst>
                            <a:ext uri="{FF2B5EF4-FFF2-40B4-BE49-F238E27FC236}">
                              <a16:creationId xmlns:a16="http://schemas.microsoft.com/office/drawing/2014/main" id="{4147CFE1-D8C5-40B6-B869-6AF0313CBA71}"/>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512" name="Freeform 123">
                          <a:extLst>
                            <a:ext uri="{FF2B5EF4-FFF2-40B4-BE49-F238E27FC236}">
                              <a16:creationId xmlns:a16="http://schemas.microsoft.com/office/drawing/2014/main" id="{D12E9E87-18A4-4267-83FD-E3665585E766}"/>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472" name="Group 1471">
                      <a:extLst>
                        <a:ext uri="{FF2B5EF4-FFF2-40B4-BE49-F238E27FC236}">
                          <a16:creationId xmlns:a16="http://schemas.microsoft.com/office/drawing/2014/main" id="{7983CBDB-944A-4AA9-92B7-D062AB238A97}"/>
                        </a:ext>
                      </a:extLst>
                    </p:cNvPr>
                    <p:cNvGrpSpPr/>
                    <p:nvPr/>
                  </p:nvGrpSpPr>
                  <p:grpSpPr>
                    <a:xfrm>
                      <a:off x="5354253" y="2175630"/>
                      <a:ext cx="154880" cy="204456"/>
                      <a:chOff x="4303314" y="3840571"/>
                      <a:chExt cx="450723" cy="595001"/>
                    </a:xfrm>
                  </p:grpSpPr>
                  <p:sp>
                    <p:nvSpPr>
                      <p:cNvPr id="1503" name="Freeform: Shape 1502">
                        <a:extLst>
                          <a:ext uri="{FF2B5EF4-FFF2-40B4-BE49-F238E27FC236}">
                            <a16:creationId xmlns:a16="http://schemas.microsoft.com/office/drawing/2014/main" id="{0599FDD7-271E-4AC6-B053-21262D9536BE}"/>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504" name="Oval 1503">
                        <a:extLst>
                          <a:ext uri="{FF2B5EF4-FFF2-40B4-BE49-F238E27FC236}">
                            <a16:creationId xmlns:a16="http://schemas.microsoft.com/office/drawing/2014/main" id="{86B33374-9BA7-4820-BFCD-D6669AC21FC5}"/>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505" name="Group 1504">
                        <a:extLst>
                          <a:ext uri="{FF2B5EF4-FFF2-40B4-BE49-F238E27FC236}">
                            <a16:creationId xmlns:a16="http://schemas.microsoft.com/office/drawing/2014/main" id="{F1D0AD6E-E934-4F96-9A13-0F04EDA3A897}"/>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506" name="Oval 1505">
                          <a:extLst>
                            <a:ext uri="{FF2B5EF4-FFF2-40B4-BE49-F238E27FC236}">
                              <a16:creationId xmlns:a16="http://schemas.microsoft.com/office/drawing/2014/main" id="{0C9DCB1D-6F5D-4134-B544-C88433EA4D57}"/>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507" name="Freeform 123">
                          <a:extLst>
                            <a:ext uri="{FF2B5EF4-FFF2-40B4-BE49-F238E27FC236}">
                              <a16:creationId xmlns:a16="http://schemas.microsoft.com/office/drawing/2014/main" id="{DCFAF9EC-0461-47DD-9183-7716DD59EED9}"/>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473" name="Group 1472">
                      <a:extLst>
                        <a:ext uri="{FF2B5EF4-FFF2-40B4-BE49-F238E27FC236}">
                          <a16:creationId xmlns:a16="http://schemas.microsoft.com/office/drawing/2014/main" id="{CCBCD516-923C-42C4-B83B-BE0876F33F2E}"/>
                        </a:ext>
                      </a:extLst>
                    </p:cNvPr>
                    <p:cNvGrpSpPr/>
                    <p:nvPr/>
                  </p:nvGrpSpPr>
                  <p:grpSpPr>
                    <a:xfrm>
                      <a:off x="6210638" y="2398882"/>
                      <a:ext cx="154880" cy="204456"/>
                      <a:chOff x="4303314" y="3840571"/>
                      <a:chExt cx="450723" cy="595001"/>
                    </a:xfrm>
                  </p:grpSpPr>
                  <p:sp>
                    <p:nvSpPr>
                      <p:cNvPr id="1498" name="Freeform: Shape 1497">
                        <a:extLst>
                          <a:ext uri="{FF2B5EF4-FFF2-40B4-BE49-F238E27FC236}">
                            <a16:creationId xmlns:a16="http://schemas.microsoft.com/office/drawing/2014/main" id="{8FDD64D8-940A-407F-BF37-D4B01D315D66}"/>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499" name="Oval 1498">
                        <a:extLst>
                          <a:ext uri="{FF2B5EF4-FFF2-40B4-BE49-F238E27FC236}">
                            <a16:creationId xmlns:a16="http://schemas.microsoft.com/office/drawing/2014/main" id="{AE18D8A7-2D51-4931-B8C6-8D472419DD03}"/>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500" name="Group 1499">
                        <a:extLst>
                          <a:ext uri="{FF2B5EF4-FFF2-40B4-BE49-F238E27FC236}">
                            <a16:creationId xmlns:a16="http://schemas.microsoft.com/office/drawing/2014/main" id="{42950FF8-48B0-439A-8B71-8B3BD48F9778}"/>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501" name="Oval 1500">
                          <a:extLst>
                            <a:ext uri="{FF2B5EF4-FFF2-40B4-BE49-F238E27FC236}">
                              <a16:creationId xmlns:a16="http://schemas.microsoft.com/office/drawing/2014/main" id="{273B5669-6DF2-4B7E-A891-21C5D82D2FB8}"/>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502" name="Freeform 123">
                          <a:extLst>
                            <a:ext uri="{FF2B5EF4-FFF2-40B4-BE49-F238E27FC236}">
                              <a16:creationId xmlns:a16="http://schemas.microsoft.com/office/drawing/2014/main" id="{4AEC45D6-9BFD-4868-8516-20CDFB973AD7}"/>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474" name="Group 1473">
                      <a:extLst>
                        <a:ext uri="{FF2B5EF4-FFF2-40B4-BE49-F238E27FC236}">
                          <a16:creationId xmlns:a16="http://schemas.microsoft.com/office/drawing/2014/main" id="{574610C9-6012-4BDE-9AD9-1C3201466F13}"/>
                        </a:ext>
                      </a:extLst>
                    </p:cNvPr>
                    <p:cNvGrpSpPr/>
                    <p:nvPr/>
                  </p:nvGrpSpPr>
                  <p:grpSpPr>
                    <a:xfrm>
                      <a:off x="5880951" y="2315938"/>
                      <a:ext cx="154880" cy="204456"/>
                      <a:chOff x="4303314" y="3840571"/>
                      <a:chExt cx="450723" cy="595001"/>
                    </a:xfrm>
                  </p:grpSpPr>
                  <p:sp>
                    <p:nvSpPr>
                      <p:cNvPr id="1493" name="Freeform: Shape 1492">
                        <a:extLst>
                          <a:ext uri="{FF2B5EF4-FFF2-40B4-BE49-F238E27FC236}">
                            <a16:creationId xmlns:a16="http://schemas.microsoft.com/office/drawing/2014/main" id="{DB07557D-90A0-4B67-9498-93A73AFEAB60}"/>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494" name="Oval 1493">
                        <a:extLst>
                          <a:ext uri="{FF2B5EF4-FFF2-40B4-BE49-F238E27FC236}">
                            <a16:creationId xmlns:a16="http://schemas.microsoft.com/office/drawing/2014/main" id="{21E39525-8578-4F50-8DFC-DD2EEB125791}"/>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495" name="Group 1494">
                        <a:extLst>
                          <a:ext uri="{FF2B5EF4-FFF2-40B4-BE49-F238E27FC236}">
                            <a16:creationId xmlns:a16="http://schemas.microsoft.com/office/drawing/2014/main" id="{AFEFD5CB-AB65-40B5-850E-529B1CB95289}"/>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496" name="Oval 1495">
                          <a:extLst>
                            <a:ext uri="{FF2B5EF4-FFF2-40B4-BE49-F238E27FC236}">
                              <a16:creationId xmlns:a16="http://schemas.microsoft.com/office/drawing/2014/main" id="{0408865E-D7B5-4B71-8FAC-1256BCB82912}"/>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497" name="Freeform 123">
                          <a:extLst>
                            <a:ext uri="{FF2B5EF4-FFF2-40B4-BE49-F238E27FC236}">
                              <a16:creationId xmlns:a16="http://schemas.microsoft.com/office/drawing/2014/main" id="{A0D704DC-4824-4DC7-A05A-D8603B4822AA}"/>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475" name="Group 1474">
                      <a:extLst>
                        <a:ext uri="{FF2B5EF4-FFF2-40B4-BE49-F238E27FC236}">
                          <a16:creationId xmlns:a16="http://schemas.microsoft.com/office/drawing/2014/main" id="{3A1056E5-F34E-4124-8B65-7689EBECD1B9}"/>
                        </a:ext>
                      </a:extLst>
                    </p:cNvPr>
                    <p:cNvGrpSpPr/>
                    <p:nvPr/>
                  </p:nvGrpSpPr>
                  <p:grpSpPr>
                    <a:xfrm>
                      <a:off x="5785922" y="2388052"/>
                      <a:ext cx="154880" cy="204456"/>
                      <a:chOff x="4303314" y="3840571"/>
                      <a:chExt cx="450723" cy="595001"/>
                    </a:xfrm>
                  </p:grpSpPr>
                  <p:sp>
                    <p:nvSpPr>
                      <p:cNvPr id="1488" name="Freeform: Shape 1487">
                        <a:extLst>
                          <a:ext uri="{FF2B5EF4-FFF2-40B4-BE49-F238E27FC236}">
                            <a16:creationId xmlns:a16="http://schemas.microsoft.com/office/drawing/2014/main" id="{7B28D3FD-7917-4522-A3A4-F7FE8C524971}"/>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489" name="Oval 1488">
                        <a:extLst>
                          <a:ext uri="{FF2B5EF4-FFF2-40B4-BE49-F238E27FC236}">
                            <a16:creationId xmlns:a16="http://schemas.microsoft.com/office/drawing/2014/main" id="{3510537D-75C5-4A65-99E5-BF295935C76E}"/>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490" name="Group 1489">
                        <a:extLst>
                          <a:ext uri="{FF2B5EF4-FFF2-40B4-BE49-F238E27FC236}">
                            <a16:creationId xmlns:a16="http://schemas.microsoft.com/office/drawing/2014/main" id="{96183F6E-A2DC-4BA4-B6D1-E54EA6A845A1}"/>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491" name="Oval 1490">
                          <a:extLst>
                            <a:ext uri="{FF2B5EF4-FFF2-40B4-BE49-F238E27FC236}">
                              <a16:creationId xmlns:a16="http://schemas.microsoft.com/office/drawing/2014/main" id="{5043562C-6E12-4019-AB74-6CDC0C8A8030}"/>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492" name="Freeform 123">
                          <a:extLst>
                            <a:ext uri="{FF2B5EF4-FFF2-40B4-BE49-F238E27FC236}">
                              <a16:creationId xmlns:a16="http://schemas.microsoft.com/office/drawing/2014/main" id="{252F56C9-1016-4C58-A17B-86D591B7BF47}"/>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476" name="Group 1475">
                      <a:extLst>
                        <a:ext uri="{FF2B5EF4-FFF2-40B4-BE49-F238E27FC236}">
                          <a16:creationId xmlns:a16="http://schemas.microsoft.com/office/drawing/2014/main" id="{AC75D88B-4157-49A4-AD48-B10FC1415095}"/>
                        </a:ext>
                      </a:extLst>
                    </p:cNvPr>
                    <p:cNvGrpSpPr/>
                    <p:nvPr/>
                  </p:nvGrpSpPr>
                  <p:grpSpPr>
                    <a:xfrm>
                      <a:off x="5780701" y="2173183"/>
                      <a:ext cx="154880" cy="204456"/>
                      <a:chOff x="4303314" y="3840571"/>
                      <a:chExt cx="450723" cy="595001"/>
                    </a:xfrm>
                  </p:grpSpPr>
                  <p:sp>
                    <p:nvSpPr>
                      <p:cNvPr id="1483" name="Freeform: Shape 1482">
                        <a:extLst>
                          <a:ext uri="{FF2B5EF4-FFF2-40B4-BE49-F238E27FC236}">
                            <a16:creationId xmlns:a16="http://schemas.microsoft.com/office/drawing/2014/main" id="{2224D8A9-832F-4DCE-9BF9-F7AA9CD4239F}"/>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484" name="Oval 1483">
                        <a:extLst>
                          <a:ext uri="{FF2B5EF4-FFF2-40B4-BE49-F238E27FC236}">
                            <a16:creationId xmlns:a16="http://schemas.microsoft.com/office/drawing/2014/main" id="{D778FE78-79DE-4C29-BCAD-6FABD5510881}"/>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485" name="Group 1484">
                        <a:extLst>
                          <a:ext uri="{FF2B5EF4-FFF2-40B4-BE49-F238E27FC236}">
                            <a16:creationId xmlns:a16="http://schemas.microsoft.com/office/drawing/2014/main" id="{E114AF3B-6046-416F-A82E-D204DADB853F}"/>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486" name="Oval 1485">
                          <a:extLst>
                            <a:ext uri="{FF2B5EF4-FFF2-40B4-BE49-F238E27FC236}">
                              <a16:creationId xmlns:a16="http://schemas.microsoft.com/office/drawing/2014/main" id="{EEB57C09-D1C6-4D70-B42C-70F108F1ADD1}"/>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487" name="Freeform 123">
                          <a:extLst>
                            <a:ext uri="{FF2B5EF4-FFF2-40B4-BE49-F238E27FC236}">
                              <a16:creationId xmlns:a16="http://schemas.microsoft.com/office/drawing/2014/main" id="{BB542E1D-08E5-42D5-836C-9A5AC6AB0CC8}"/>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477" name="Group 1476">
                      <a:extLst>
                        <a:ext uri="{FF2B5EF4-FFF2-40B4-BE49-F238E27FC236}">
                          <a16:creationId xmlns:a16="http://schemas.microsoft.com/office/drawing/2014/main" id="{2DAA53C0-12C6-4B3E-995D-943E9458EC55}"/>
                        </a:ext>
                      </a:extLst>
                    </p:cNvPr>
                    <p:cNvGrpSpPr/>
                    <p:nvPr/>
                  </p:nvGrpSpPr>
                  <p:grpSpPr>
                    <a:xfrm>
                      <a:off x="5969313" y="2201430"/>
                      <a:ext cx="154880" cy="204456"/>
                      <a:chOff x="4303314" y="3840571"/>
                      <a:chExt cx="450723" cy="595001"/>
                    </a:xfrm>
                  </p:grpSpPr>
                  <p:sp>
                    <p:nvSpPr>
                      <p:cNvPr id="1478" name="Freeform: Shape 1477">
                        <a:extLst>
                          <a:ext uri="{FF2B5EF4-FFF2-40B4-BE49-F238E27FC236}">
                            <a16:creationId xmlns:a16="http://schemas.microsoft.com/office/drawing/2014/main" id="{F125D07A-5407-4C42-82C7-682EA8E2A5B5}"/>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479" name="Oval 1478">
                        <a:extLst>
                          <a:ext uri="{FF2B5EF4-FFF2-40B4-BE49-F238E27FC236}">
                            <a16:creationId xmlns:a16="http://schemas.microsoft.com/office/drawing/2014/main" id="{AF290D90-AE0E-4552-9164-2EE4940FA7F7}"/>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480" name="Group 1479">
                        <a:extLst>
                          <a:ext uri="{FF2B5EF4-FFF2-40B4-BE49-F238E27FC236}">
                            <a16:creationId xmlns:a16="http://schemas.microsoft.com/office/drawing/2014/main" id="{C83EEE03-7696-4550-B9FA-61656BBE6D11}"/>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481" name="Oval 1480">
                          <a:extLst>
                            <a:ext uri="{FF2B5EF4-FFF2-40B4-BE49-F238E27FC236}">
                              <a16:creationId xmlns:a16="http://schemas.microsoft.com/office/drawing/2014/main" id="{5B57DCEC-FA4E-47BB-9F5D-13370BA3FEC4}"/>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482" name="Freeform 123">
                          <a:extLst>
                            <a:ext uri="{FF2B5EF4-FFF2-40B4-BE49-F238E27FC236}">
                              <a16:creationId xmlns:a16="http://schemas.microsoft.com/office/drawing/2014/main" id="{16524125-CAF7-4E9A-953F-B30C032A965A}"/>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grpSp>
            <p:grpSp>
              <p:nvGrpSpPr>
                <p:cNvPr id="1382" name="Group 1381">
                  <a:extLst>
                    <a:ext uri="{FF2B5EF4-FFF2-40B4-BE49-F238E27FC236}">
                      <a16:creationId xmlns:a16="http://schemas.microsoft.com/office/drawing/2014/main" id="{9AC6E3D3-D868-4AAB-9629-D5D4F3C55283}"/>
                    </a:ext>
                  </a:extLst>
                </p:cNvPr>
                <p:cNvGrpSpPr/>
                <p:nvPr/>
              </p:nvGrpSpPr>
              <p:grpSpPr>
                <a:xfrm>
                  <a:off x="1648520" y="2331414"/>
                  <a:ext cx="2799020" cy="3067985"/>
                  <a:chOff x="1648520" y="2331414"/>
                  <a:chExt cx="2799020" cy="3067985"/>
                </a:xfrm>
              </p:grpSpPr>
              <p:grpSp>
                <p:nvGrpSpPr>
                  <p:cNvPr id="1383" name="Group 1382">
                    <a:extLst>
                      <a:ext uri="{FF2B5EF4-FFF2-40B4-BE49-F238E27FC236}">
                        <a16:creationId xmlns:a16="http://schemas.microsoft.com/office/drawing/2014/main" id="{51215B31-D184-4C8D-8DE6-5460FE987838}"/>
                      </a:ext>
                    </a:extLst>
                  </p:cNvPr>
                  <p:cNvGrpSpPr/>
                  <p:nvPr/>
                </p:nvGrpSpPr>
                <p:grpSpPr>
                  <a:xfrm>
                    <a:off x="3306098" y="4228413"/>
                    <a:ext cx="1141442" cy="1170986"/>
                    <a:chOff x="3306098" y="4228413"/>
                    <a:chExt cx="1141442" cy="1170986"/>
                  </a:xfrm>
                </p:grpSpPr>
                <p:grpSp>
                  <p:nvGrpSpPr>
                    <p:cNvPr id="1445" name="Group 1444">
                      <a:extLst>
                        <a:ext uri="{FF2B5EF4-FFF2-40B4-BE49-F238E27FC236}">
                          <a16:creationId xmlns:a16="http://schemas.microsoft.com/office/drawing/2014/main" id="{0B8D7599-A059-479D-A9F6-8A0B8F2D8B24}"/>
                        </a:ext>
                      </a:extLst>
                    </p:cNvPr>
                    <p:cNvGrpSpPr/>
                    <p:nvPr/>
                  </p:nvGrpSpPr>
                  <p:grpSpPr>
                    <a:xfrm>
                      <a:off x="4216460" y="4898973"/>
                      <a:ext cx="154880" cy="204456"/>
                      <a:chOff x="4303314" y="3840571"/>
                      <a:chExt cx="450723" cy="595001"/>
                    </a:xfrm>
                  </p:grpSpPr>
                  <p:sp>
                    <p:nvSpPr>
                      <p:cNvPr id="1464" name="Freeform: Shape 1463">
                        <a:extLst>
                          <a:ext uri="{FF2B5EF4-FFF2-40B4-BE49-F238E27FC236}">
                            <a16:creationId xmlns:a16="http://schemas.microsoft.com/office/drawing/2014/main" id="{79F11F2D-C378-4847-A4B7-DAA787559A45}"/>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465" name="Oval 1464">
                        <a:extLst>
                          <a:ext uri="{FF2B5EF4-FFF2-40B4-BE49-F238E27FC236}">
                            <a16:creationId xmlns:a16="http://schemas.microsoft.com/office/drawing/2014/main" id="{35CA5752-3CC4-404C-A312-A1B27D845923}"/>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466" name="Group 1465">
                        <a:extLst>
                          <a:ext uri="{FF2B5EF4-FFF2-40B4-BE49-F238E27FC236}">
                            <a16:creationId xmlns:a16="http://schemas.microsoft.com/office/drawing/2014/main" id="{152FC497-CEE3-4A9A-8353-4152A1297EC7}"/>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467" name="Oval 1466">
                          <a:extLst>
                            <a:ext uri="{FF2B5EF4-FFF2-40B4-BE49-F238E27FC236}">
                              <a16:creationId xmlns:a16="http://schemas.microsoft.com/office/drawing/2014/main" id="{2568F691-CF9D-4C88-AE8A-277DB56B1BD8}"/>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468" name="Freeform 123">
                          <a:extLst>
                            <a:ext uri="{FF2B5EF4-FFF2-40B4-BE49-F238E27FC236}">
                              <a16:creationId xmlns:a16="http://schemas.microsoft.com/office/drawing/2014/main" id="{013CE502-82BB-41A0-A7CD-B8533C29C401}"/>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446" name="Group 1445">
                      <a:extLst>
                        <a:ext uri="{FF2B5EF4-FFF2-40B4-BE49-F238E27FC236}">
                          <a16:creationId xmlns:a16="http://schemas.microsoft.com/office/drawing/2014/main" id="{B8BE7AE0-5413-480C-95FF-307830F4E6D2}"/>
                        </a:ext>
                      </a:extLst>
                    </p:cNvPr>
                    <p:cNvGrpSpPr/>
                    <p:nvPr/>
                  </p:nvGrpSpPr>
                  <p:grpSpPr>
                    <a:xfrm>
                      <a:off x="4067669" y="4873087"/>
                      <a:ext cx="154880" cy="204456"/>
                      <a:chOff x="4303314" y="3840571"/>
                      <a:chExt cx="450723" cy="595001"/>
                    </a:xfrm>
                  </p:grpSpPr>
                  <p:sp>
                    <p:nvSpPr>
                      <p:cNvPr id="1459" name="Freeform: Shape 1458">
                        <a:extLst>
                          <a:ext uri="{FF2B5EF4-FFF2-40B4-BE49-F238E27FC236}">
                            <a16:creationId xmlns:a16="http://schemas.microsoft.com/office/drawing/2014/main" id="{6C4F36BF-5E84-400D-9DCE-9EB501878D89}"/>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460" name="Oval 1459">
                        <a:extLst>
                          <a:ext uri="{FF2B5EF4-FFF2-40B4-BE49-F238E27FC236}">
                            <a16:creationId xmlns:a16="http://schemas.microsoft.com/office/drawing/2014/main" id="{DADB7B25-7AAD-4A16-BD53-D4FC3DC45650}"/>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461" name="Group 1460">
                        <a:extLst>
                          <a:ext uri="{FF2B5EF4-FFF2-40B4-BE49-F238E27FC236}">
                            <a16:creationId xmlns:a16="http://schemas.microsoft.com/office/drawing/2014/main" id="{360EB834-15CD-41E1-B9AA-0B26793D5DFD}"/>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462" name="Oval 1461">
                          <a:extLst>
                            <a:ext uri="{FF2B5EF4-FFF2-40B4-BE49-F238E27FC236}">
                              <a16:creationId xmlns:a16="http://schemas.microsoft.com/office/drawing/2014/main" id="{CE7C58A5-A235-47B5-BC52-3657A1F616E6}"/>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463" name="Freeform 123">
                          <a:extLst>
                            <a:ext uri="{FF2B5EF4-FFF2-40B4-BE49-F238E27FC236}">
                              <a16:creationId xmlns:a16="http://schemas.microsoft.com/office/drawing/2014/main" id="{2A26B6CB-F966-4CA9-9833-2BF05BA8EAF4}"/>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447" name="Group 1446">
                      <a:extLst>
                        <a:ext uri="{FF2B5EF4-FFF2-40B4-BE49-F238E27FC236}">
                          <a16:creationId xmlns:a16="http://schemas.microsoft.com/office/drawing/2014/main" id="{5CB95CD1-97DA-4C3A-8439-57E8D0A32B68}"/>
                        </a:ext>
                      </a:extLst>
                    </p:cNvPr>
                    <p:cNvGrpSpPr/>
                    <p:nvPr/>
                  </p:nvGrpSpPr>
                  <p:grpSpPr>
                    <a:xfrm>
                      <a:off x="3306098" y="5194943"/>
                      <a:ext cx="154880" cy="204456"/>
                      <a:chOff x="4303314" y="3840571"/>
                      <a:chExt cx="450723" cy="595001"/>
                    </a:xfrm>
                  </p:grpSpPr>
                  <p:sp>
                    <p:nvSpPr>
                      <p:cNvPr id="1454" name="Freeform: Shape 1453">
                        <a:extLst>
                          <a:ext uri="{FF2B5EF4-FFF2-40B4-BE49-F238E27FC236}">
                            <a16:creationId xmlns:a16="http://schemas.microsoft.com/office/drawing/2014/main" id="{D2C94BDE-89B3-4FE3-BC2D-0D11D61E31BB}"/>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455" name="Oval 1454">
                        <a:extLst>
                          <a:ext uri="{FF2B5EF4-FFF2-40B4-BE49-F238E27FC236}">
                            <a16:creationId xmlns:a16="http://schemas.microsoft.com/office/drawing/2014/main" id="{59C32EA1-9CED-4C56-BC49-19C571552C9C}"/>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456" name="Group 1455">
                        <a:extLst>
                          <a:ext uri="{FF2B5EF4-FFF2-40B4-BE49-F238E27FC236}">
                            <a16:creationId xmlns:a16="http://schemas.microsoft.com/office/drawing/2014/main" id="{EA3BF548-009A-48D8-AE94-3AE3C89686F9}"/>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457" name="Oval 1456">
                          <a:extLst>
                            <a:ext uri="{FF2B5EF4-FFF2-40B4-BE49-F238E27FC236}">
                              <a16:creationId xmlns:a16="http://schemas.microsoft.com/office/drawing/2014/main" id="{619A58E9-A900-4A1F-83C0-F1DCA6654BA2}"/>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458" name="Freeform 123">
                          <a:extLst>
                            <a:ext uri="{FF2B5EF4-FFF2-40B4-BE49-F238E27FC236}">
                              <a16:creationId xmlns:a16="http://schemas.microsoft.com/office/drawing/2014/main" id="{698B6FBC-A544-49FE-B398-749E815FA2ED}"/>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448" name="Group 1447">
                      <a:extLst>
                        <a:ext uri="{FF2B5EF4-FFF2-40B4-BE49-F238E27FC236}">
                          <a16:creationId xmlns:a16="http://schemas.microsoft.com/office/drawing/2014/main" id="{AD17E27E-8B8A-4035-B1A5-D62A6E275F7D}"/>
                        </a:ext>
                      </a:extLst>
                    </p:cNvPr>
                    <p:cNvGrpSpPr/>
                    <p:nvPr/>
                  </p:nvGrpSpPr>
                  <p:grpSpPr>
                    <a:xfrm>
                      <a:off x="4292660" y="4228413"/>
                      <a:ext cx="154880" cy="204456"/>
                      <a:chOff x="4303314" y="3840571"/>
                      <a:chExt cx="450723" cy="595001"/>
                    </a:xfrm>
                  </p:grpSpPr>
                  <p:sp>
                    <p:nvSpPr>
                      <p:cNvPr id="1449" name="Freeform: Shape 1448">
                        <a:extLst>
                          <a:ext uri="{FF2B5EF4-FFF2-40B4-BE49-F238E27FC236}">
                            <a16:creationId xmlns:a16="http://schemas.microsoft.com/office/drawing/2014/main" id="{7135AED3-D5E4-4E8F-A017-E8CC4710BB83}"/>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450" name="Oval 1449">
                        <a:extLst>
                          <a:ext uri="{FF2B5EF4-FFF2-40B4-BE49-F238E27FC236}">
                            <a16:creationId xmlns:a16="http://schemas.microsoft.com/office/drawing/2014/main" id="{309546C6-FA70-4234-9779-60B53712DE31}"/>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451" name="Group 1450">
                        <a:extLst>
                          <a:ext uri="{FF2B5EF4-FFF2-40B4-BE49-F238E27FC236}">
                            <a16:creationId xmlns:a16="http://schemas.microsoft.com/office/drawing/2014/main" id="{09B081C6-0F3B-4BF3-93E4-51427E292F0E}"/>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452" name="Oval 1451">
                          <a:extLst>
                            <a:ext uri="{FF2B5EF4-FFF2-40B4-BE49-F238E27FC236}">
                              <a16:creationId xmlns:a16="http://schemas.microsoft.com/office/drawing/2014/main" id="{01122F99-29C4-477E-A0EB-AF14B0F2F916}"/>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453" name="Freeform 123">
                          <a:extLst>
                            <a:ext uri="{FF2B5EF4-FFF2-40B4-BE49-F238E27FC236}">
                              <a16:creationId xmlns:a16="http://schemas.microsoft.com/office/drawing/2014/main" id="{272385AB-395E-4EB5-AF47-EA7E42577757}"/>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grpSp>
                <p:nvGrpSpPr>
                  <p:cNvPr id="1384" name="Group 1383">
                    <a:extLst>
                      <a:ext uri="{FF2B5EF4-FFF2-40B4-BE49-F238E27FC236}">
                        <a16:creationId xmlns:a16="http://schemas.microsoft.com/office/drawing/2014/main" id="{E7078329-AC50-42D3-BCC9-3500BE3E106E}"/>
                      </a:ext>
                    </a:extLst>
                  </p:cNvPr>
                  <p:cNvGrpSpPr/>
                  <p:nvPr/>
                </p:nvGrpSpPr>
                <p:grpSpPr>
                  <a:xfrm>
                    <a:off x="1648520" y="2331414"/>
                    <a:ext cx="2037478" cy="1051090"/>
                    <a:chOff x="1648520" y="2331414"/>
                    <a:chExt cx="2037478" cy="1051090"/>
                  </a:xfrm>
                </p:grpSpPr>
                <p:grpSp>
                  <p:nvGrpSpPr>
                    <p:cNvPr id="1385" name="Group 1384">
                      <a:extLst>
                        <a:ext uri="{FF2B5EF4-FFF2-40B4-BE49-F238E27FC236}">
                          <a16:creationId xmlns:a16="http://schemas.microsoft.com/office/drawing/2014/main" id="{A23CC468-50E1-431B-8968-BA66E92A03D9}"/>
                        </a:ext>
                      </a:extLst>
                    </p:cNvPr>
                    <p:cNvGrpSpPr/>
                    <p:nvPr/>
                  </p:nvGrpSpPr>
                  <p:grpSpPr>
                    <a:xfrm>
                      <a:off x="1724720" y="2391993"/>
                      <a:ext cx="154880" cy="204456"/>
                      <a:chOff x="4303314" y="3840571"/>
                      <a:chExt cx="450723" cy="595001"/>
                    </a:xfrm>
                  </p:grpSpPr>
                  <p:sp>
                    <p:nvSpPr>
                      <p:cNvPr id="1440" name="Freeform: Shape 1439">
                        <a:extLst>
                          <a:ext uri="{FF2B5EF4-FFF2-40B4-BE49-F238E27FC236}">
                            <a16:creationId xmlns:a16="http://schemas.microsoft.com/office/drawing/2014/main" id="{0E852BF7-DD7F-4D80-A25A-81D599768A07}"/>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441" name="Oval 1440">
                        <a:extLst>
                          <a:ext uri="{FF2B5EF4-FFF2-40B4-BE49-F238E27FC236}">
                            <a16:creationId xmlns:a16="http://schemas.microsoft.com/office/drawing/2014/main" id="{C8EEE698-F396-4FB4-BEDC-EB2F04A8C31F}"/>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442" name="Group 1441">
                        <a:extLst>
                          <a:ext uri="{FF2B5EF4-FFF2-40B4-BE49-F238E27FC236}">
                            <a16:creationId xmlns:a16="http://schemas.microsoft.com/office/drawing/2014/main" id="{25E4623E-C704-44F2-AB1A-D7EF32BB9A0F}"/>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443" name="Oval 1442">
                          <a:extLst>
                            <a:ext uri="{FF2B5EF4-FFF2-40B4-BE49-F238E27FC236}">
                              <a16:creationId xmlns:a16="http://schemas.microsoft.com/office/drawing/2014/main" id="{A76A0E39-7408-4589-B241-3E1A295854E8}"/>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444" name="Freeform 123">
                          <a:extLst>
                            <a:ext uri="{FF2B5EF4-FFF2-40B4-BE49-F238E27FC236}">
                              <a16:creationId xmlns:a16="http://schemas.microsoft.com/office/drawing/2014/main" id="{AAACCC91-059B-4749-B8AD-80B38ABD54C2}"/>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386" name="Group 1385">
                      <a:extLst>
                        <a:ext uri="{FF2B5EF4-FFF2-40B4-BE49-F238E27FC236}">
                          <a16:creationId xmlns:a16="http://schemas.microsoft.com/office/drawing/2014/main" id="{196EFFF1-E5F8-4D4E-A057-1710B5951162}"/>
                        </a:ext>
                      </a:extLst>
                    </p:cNvPr>
                    <p:cNvGrpSpPr/>
                    <p:nvPr/>
                  </p:nvGrpSpPr>
                  <p:grpSpPr>
                    <a:xfrm>
                      <a:off x="1648520" y="2643453"/>
                      <a:ext cx="154880" cy="204456"/>
                      <a:chOff x="4303314" y="3840571"/>
                      <a:chExt cx="450723" cy="595001"/>
                    </a:xfrm>
                  </p:grpSpPr>
                  <p:sp>
                    <p:nvSpPr>
                      <p:cNvPr id="1435" name="Freeform: Shape 1434">
                        <a:extLst>
                          <a:ext uri="{FF2B5EF4-FFF2-40B4-BE49-F238E27FC236}">
                            <a16:creationId xmlns:a16="http://schemas.microsoft.com/office/drawing/2014/main" id="{C30CEDF4-A9F8-432A-958C-EB2BC790432A}"/>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436" name="Oval 1435">
                        <a:extLst>
                          <a:ext uri="{FF2B5EF4-FFF2-40B4-BE49-F238E27FC236}">
                            <a16:creationId xmlns:a16="http://schemas.microsoft.com/office/drawing/2014/main" id="{190E3463-BF4D-41FB-9B67-017773BABCA6}"/>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437" name="Group 1436">
                        <a:extLst>
                          <a:ext uri="{FF2B5EF4-FFF2-40B4-BE49-F238E27FC236}">
                            <a16:creationId xmlns:a16="http://schemas.microsoft.com/office/drawing/2014/main" id="{BCE1F61A-6437-4F7E-A0CB-59ED9CCE8D83}"/>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438" name="Oval 1437">
                          <a:extLst>
                            <a:ext uri="{FF2B5EF4-FFF2-40B4-BE49-F238E27FC236}">
                              <a16:creationId xmlns:a16="http://schemas.microsoft.com/office/drawing/2014/main" id="{3B7AF7D0-D9BA-4275-B3E2-5CACC56A6443}"/>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439" name="Freeform 123">
                          <a:extLst>
                            <a:ext uri="{FF2B5EF4-FFF2-40B4-BE49-F238E27FC236}">
                              <a16:creationId xmlns:a16="http://schemas.microsoft.com/office/drawing/2014/main" id="{FA7BB780-51AD-41BB-B5D1-DB3ED4734BC0}"/>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387" name="Group 1386">
                      <a:extLst>
                        <a:ext uri="{FF2B5EF4-FFF2-40B4-BE49-F238E27FC236}">
                          <a16:creationId xmlns:a16="http://schemas.microsoft.com/office/drawing/2014/main" id="{C1065E2D-E46E-4BA3-9F57-A9F29B154C4D}"/>
                        </a:ext>
                      </a:extLst>
                    </p:cNvPr>
                    <p:cNvGrpSpPr/>
                    <p:nvPr/>
                  </p:nvGrpSpPr>
                  <p:grpSpPr>
                    <a:xfrm>
                      <a:off x="2197295" y="2704993"/>
                      <a:ext cx="154880" cy="204456"/>
                      <a:chOff x="4303314" y="3840571"/>
                      <a:chExt cx="450723" cy="595001"/>
                    </a:xfrm>
                  </p:grpSpPr>
                  <p:sp>
                    <p:nvSpPr>
                      <p:cNvPr id="1430" name="Freeform: Shape 1429">
                        <a:extLst>
                          <a:ext uri="{FF2B5EF4-FFF2-40B4-BE49-F238E27FC236}">
                            <a16:creationId xmlns:a16="http://schemas.microsoft.com/office/drawing/2014/main" id="{B4A68873-2F6D-464A-A2FA-F089EBB53E23}"/>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431" name="Oval 1430">
                        <a:extLst>
                          <a:ext uri="{FF2B5EF4-FFF2-40B4-BE49-F238E27FC236}">
                            <a16:creationId xmlns:a16="http://schemas.microsoft.com/office/drawing/2014/main" id="{1E0A8F70-876F-4C50-B6C0-8C3393289ED1}"/>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432" name="Group 1431">
                        <a:extLst>
                          <a:ext uri="{FF2B5EF4-FFF2-40B4-BE49-F238E27FC236}">
                            <a16:creationId xmlns:a16="http://schemas.microsoft.com/office/drawing/2014/main" id="{AA520CA1-975E-46C9-B985-2AD77A020BCD}"/>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433" name="Oval 1432">
                          <a:extLst>
                            <a:ext uri="{FF2B5EF4-FFF2-40B4-BE49-F238E27FC236}">
                              <a16:creationId xmlns:a16="http://schemas.microsoft.com/office/drawing/2014/main" id="{C4681E00-997F-40D1-A207-3075F8D936EA}"/>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434" name="Freeform 123">
                          <a:extLst>
                            <a:ext uri="{FF2B5EF4-FFF2-40B4-BE49-F238E27FC236}">
                              <a16:creationId xmlns:a16="http://schemas.microsoft.com/office/drawing/2014/main" id="{7B0D5D01-9F23-4F2A-AA5A-67FA971BCCBB}"/>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388" name="Group 1387">
                      <a:extLst>
                        <a:ext uri="{FF2B5EF4-FFF2-40B4-BE49-F238E27FC236}">
                          <a16:creationId xmlns:a16="http://schemas.microsoft.com/office/drawing/2014/main" id="{C1073956-3614-4356-9495-B8EF6267B1DB}"/>
                        </a:ext>
                      </a:extLst>
                    </p:cNvPr>
                    <p:cNvGrpSpPr/>
                    <p:nvPr/>
                  </p:nvGrpSpPr>
                  <p:grpSpPr>
                    <a:xfrm>
                      <a:off x="2571170" y="2629059"/>
                      <a:ext cx="154880" cy="204456"/>
                      <a:chOff x="4303314" y="3840571"/>
                      <a:chExt cx="450723" cy="595001"/>
                    </a:xfrm>
                  </p:grpSpPr>
                  <p:sp>
                    <p:nvSpPr>
                      <p:cNvPr id="1425" name="Freeform: Shape 1424">
                        <a:extLst>
                          <a:ext uri="{FF2B5EF4-FFF2-40B4-BE49-F238E27FC236}">
                            <a16:creationId xmlns:a16="http://schemas.microsoft.com/office/drawing/2014/main" id="{1CCFAFEC-CCCA-498B-B6ED-833308CF2ED1}"/>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426" name="Oval 1425">
                        <a:extLst>
                          <a:ext uri="{FF2B5EF4-FFF2-40B4-BE49-F238E27FC236}">
                            <a16:creationId xmlns:a16="http://schemas.microsoft.com/office/drawing/2014/main" id="{26B6C9B9-DF41-4719-AB3A-D44F96D44C0C}"/>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427" name="Group 1426">
                        <a:extLst>
                          <a:ext uri="{FF2B5EF4-FFF2-40B4-BE49-F238E27FC236}">
                            <a16:creationId xmlns:a16="http://schemas.microsoft.com/office/drawing/2014/main" id="{779348A0-ACC8-4352-98DD-B80992FF65BF}"/>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428" name="Oval 1427">
                          <a:extLst>
                            <a:ext uri="{FF2B5EF4-FFF2-40B4-BE49-F238E27FC236}">
                              <a16:creationId xmlns:a16="http://schemas.microsoft.com/office/drawing/2014/main" id="{BFA6F880-2B3A-4D2D-8200-3E4D82D65018}"/>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429" name="Freeform 123">
                          <a:extLst>
                            <a:ext uri="{FF2B5EF4-FFF2-40B4-BE49-F238E27FC236}">
                              <a16:creationId xmlns:a16="http://schemas.microsoft.com/office/drawing/2014/main" id="{2E20DE18-20F4-4FC4-BB9D-BB9394131A4E}"/>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389" name="Group 1388">
                      <a:extLst>
                        <a:ext uri="{FF2B5EF4-FFF2-40B4-BE49-F238E27FC236}">
                          <a16:creationId xmlns:a16="http://schemas.microsoft.com/office/drawing/2014/main" id="{EC265F05-42E9-459E-B17D-3AB4C4A06E4F}"/>
                        </a:ext>
                      </a:extLst>
                    </p:cNvPr>
                    <p:cNvGrpSpPr/>
                    <p:nvPr/>
                  </p:nvGrpSpPr>
                  <p:grpSpPr>
                    <a:xfrm>
                      <a:off x="2814691" y="2605354"/>
                      <a:ext cx="154880" cy="204456"/>
                      <a:chOff x="4303314" y="3840571"/>
                      <a:chExt cx="450723" cy="595001"/>
                    </a:xfrm>
                  </p:grpSpPr>
                  <p:sp>
                    <p:nvSpPr>
                      <p:cNvPr id="1420" name="Freeform: Shape 1419">
                        <a:extLst>
                          <a:ext uri="{FF2B5EF4-FFF2-40B4-BE49-F238E27FC236}">
                            <a16:creationId xmlns:a16="http://schemas.microsoft.com/office/drawing/2014/main" id="{D516C36D-248D-4CFF-832C-40BC0AE4BC96}"/>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421" name="Oval 1420">
                        <a:extLst>
                          <a:ext uri="{FF2B5EF4-FFF2-40B4-BE49-F238E27FC236}">
                            <a16:creationId xmlns:a16="http://schemas.microsoft.com/office/drawing/2014/main" id="{FE91A597-B96F-4AEB-ABA0-0204F2CBBEDA}"/>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422" name="Group 1421">
                        <a:extLst>
                          <a:ext uri="{FF2B5EF4-FFF2-40B4-BE49-F238E27FC236}">
                            <a16:creationId xmlns:a16="http://schemas.microsoft.com/office/drawing/2014/main" id="{35CEE881-E32D-4A87-A8F9-14B693B30605}"/>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423" name="Oval 1422">
                          <a:extLst>
                            <a:ext uri="{FF2B5EF4-FFF2-40B4-BE49-F238E27FC236}">
                              <a16:creationId xmlns:a16="http://schemas.microsoft.com/office/drawing/2014/main" id="{F91776DB-708C-466D-9B6F-D87D1CEB2C0F}"/>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424" name="Freeform 123">
                          <a:extLst>
                            <a:ext uri="{FF2B5EF4-FFF2-40B4-BE49-F238E27FC236}">
                              <a16:creationId xmlns:a16="http://schemas.microsoft.com/office/drawing/2014/main" id="{DCB71604-5139-44C3-B561-E88AEE7A10EB}"/>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390" name="Group 1389">
                      <a:extLst>
                        <a:ext uri="{FF2B5EF4-FFF2-40B4-BE49-F238E27FC236}">
                          <a16:creationId xmlns:a16="http://schemas.microsoft.com/office/drawing/2014/main" id="{07A39DC6-4672-401E-95E9-91F40A8284F5}"/>
                        </a:ext>
                      </a:extLst>
                    </p:cNvPr>
                    <p:cNvGrpSpPr/>
                    <p:nvPr/>
                  </p:nvGrpSpPr>
                  <p:grpSpPr>
                    <a:xfrm>
                      <a:off x="3088327" y="2567876"/>
                      <a:ext cx="154880" cy="204456"/>
                      <a:chOff x="4303314" y="3840571"/>
                      <a:chExt cx="450723" cy="595001"/>
                    </a:xfrm>
                  </p:grpSpPr>
                  <p:sp>
                    <p:nvSpPr>
                      <p:cNvPr id="1415" name="Freeform: Shape 1414">
                        <a:extLst>
                          <a:ext uri="{FF2B5EF4-FFF2-40B4-BE49-F238E27FC236}">
                            <a16:creationId xmlns:a16="http://schemas.microsoft.com/office/drawing/2014/main" id="{C8093835-99B0-42A0-8329-87402922026C}"/>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416" name="Oval 1415">
                        <a:extLst>
                          <a:ext uri="{FF2B5EF4-FFF2-40B4-BE49-F238E27FC236}">
                            <a16:creationId xmlns:a16="http://schemas.microsoft.com/office/drawing/2014/main" id="{1D6DCB69-C17E-43FC-BFFD-07E072CE91B4}"/>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417" name="Group 1416">
                        <a:extLst>
                          <a:ext uri="{FF2B5EF4-FFF2-40B4-BE49-F238E27FC236}">
                            <a16:creationId xmlns:a16="http://schemas.microsoft.com/office/drawing/2014/main" id="{206FC340-A626-4971-93C0-ACC2D97097A4}"/>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418" name="Oval 1417">
                          <a:extLst>
                            <a:ext uri="{FF2B5EF4-FFF2-40B4-BE49-F238E27FC236}">
                              <a16:creationId xmlns:a16="http://schemas.microsoft.com/office/drawing/2014/main" id="{4ADBDB85-6A98-4DA7-AABA-77716E529CF3}"/>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419" name="Freeform 123">
                          <a:extLst>
                            <a:ext uri="{FF2B5EF4-FFF2-40B4-BE49-F238E27FC236}">
                              <a16:creationId xmlns:a16="http://schemas.microsoft.com/office/drawing/2014/main" id="{873B304F-3E06-4253-BE4F-CF40A799F76D}"/>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391" name="Group 1390">
                      <a:extLst>
                        <a:ext uri="{FF2B5EF4-FFF2-40B4-BE49-F238E27FC236}">
                          <a16:creationId xmlns:a16="http://schemas.microsoft.com/office/drawing/2014/main" id="{070FCA1A-1700-48DC-9573-8ECA0A4604E9}"/>
                        </a:ext>
                      </a:extLst>
                    </p:cNvPr>
                    <p:cNvGrpSpPr/>
                    <p:nvPr/>
                  </p:nvGrpSpPr>
                  <p:grpSpPr>
                    <a:xfrm>
                      <a:off x="3531118" y="2331414"/>
                      <a:ext cx="154880" cy="204456"/>
                      <a:chOff x="4303314" y="3840571"/>
                      <a:chExt cx="450723" cy="595001"/>
                    </a:xfrm>
                  </p:grpSpPr>
                  <p:sp>
                    <p:nvSpPr>
                      <p:cNvPr id="1410" name="Freeform: Shape 1409">
                        <a:extLst>
                          <a:ext uri="{FF2B5EF4-FFF2-40B4-BE49-F238E27FC236}">
                            <a16:creationId xmlns:a16="http://schemas.microsoft.com/office/drawing/2014/main" id="{3E14357D-52E3-4812-9C38-3112476B44B8}"/>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411" name="Oval 1410">
                        <a:extLst>
                          <a:ext uri="{FF2B5EF4-FFF2-40B4-BE49-F238E27FC236}">
                            <a16:creationId xmlns:a16="http://schemas.microsoft.com/office/drawing/2014/main" id="{71553792-5101-4F00-860A-C37330480904}"/>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412" name="Group 1411">
                        <a:extLst>
                          <a:ext uri="{FF2B5EF4-FFF2-40B4-BE49-F238E27FC236}">
                            <a16:creationId xmlns:a16="http://schemas.microsoft.com/office/drawing/2014/main" id="{DFED4E1F-3E7D-42FD-9DEB-31C83069A47C}"/>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413" name="Oval 1412">
                          <a:extLst>
                            <a:ext uri="{FF2B5EF4-FFF2-40B4-BE49-F238E27FC236}">
                              <a16:creationId xmlns:a16="http://schemas.microsoft.com/office/drawing/2014/main" id="{FCE4E756-B00E-4C2E-BCD0-784653A32332}"/>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414" name="Freeform 123">
                          <a:extLst>
                            <a:ext uri="{FF2B5EF4-FFF2-40B4-BE49-F238E27FC236}">
                              <a16:creationId xmlns:a16="http://schemas.microsoft.com/office/drawing/2014/main" id="{2C46B38E-5AAE-4A39-8632-B3370377C978}"/>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392" name="Group 1391">
                      <a:extLst>
                        <a:ext uri="{FF2B5EF4-FFF2-40B4-BE49-F238E27FC236}">
                          <a16:creationId xmlns:a16="http://schemas.microsoft.com/office/drawing/2014/main" id="{59A5EA3B-379E-415D-85D8-C2C4E4994430}"/>
                        </a:ext>
                      </a:extLst>
                    </p:cNvPr>
                    <p:cNvGrpSpPr/>
                    <p:nvPr/>
                  </p:nvGrpSpPr>
                  <p:grpSpPr>
                    <a:xfrm>
                      <a:off x="3058444" y="2804509"/>
                      <a:ext cx="154880" cy="204456"/>
                      <a:chOff x="4303314" y="3840571"/>
                      <a:chExt cx="450723" cy="595001"/>
                    </a:xfrm>
                  </p:grpSpPr>
                  <p:sp>
                    <p:nvSpPr>
                      <p:cNvPr id="1405" name="Freeform: Shape 1404">
                        <a:extLst>
                          <a:ext uri="{FF2B5EF4-FFF2-40B4-BE49-F238E27FC236}">
                            <a16:creationId xmlns:a16="http://schemas.microsoft.com/office/drawing/2014/main" id="{05EA1FC0-3316-4E1B-8476-7C5918452B55}"/>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406" name="Oval 1405">
                        <a:extLst>
                          <a:ext uri="{FF2B5EF4-FFF2-40B4-BE49-F238E27FC236}">
                            <a16:creationId xmlns:a16="http://schemas.microsoft.com/office/drawing/2014/main" id="{700C0CCC-AC6D-4B4F-B31B-24B3497134E3}"/>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407" name="Group 1406">
                        <a:extLst>
                          <a:ext uri="{FF2B5EF4-FFF2-40B4-BE49-F238E27FC236}">
                            <a16:creationId xmlns:a16="http://schemas.microsoft.com/office/drawing/2014/main" id="{626A2192-8D84-4240-8483-9740181542B0}"/>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408" name="Oval 1407">
                          <a:extLst>
                            <a:ext uri="{FF2B5EF4-FFF2-40B4-BE49-F238E27FC236}">
                              <a16:creationId xmlns:a16="http://schemas.microsoft.com/office/drawing/2014/main" id="{86357971-BEE7-41F3-B8A5-2AF231C5645B}"/>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409" name="Freeform 123">
                          <a:extLst>
                            <a:ext uri="{FF2B5EF4-FFF2-40B4-BE49-F238E27FC236}">
                              <a16:creationId xmlns:a16="http://schemas.microsoft.com/office/drawing/2014/main" id="{AF365BE2-3CB0-4F1C-BEF4-0EF584C7C512}"/>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393" name="Group 1392">
                      <a:extLst>
                        <a:ext uri="{FF2B5EF4-FFF2-40B4-BE49-F238E27FC236}">
                          <a16:creationId xmlns:a16="http://schemas.microsoft.com/office/drawing/2014/main" id="{34AA2E7E-3395-4CA9-8A01-9ED008F63C86}"/>
                        </a:ext>
                      </a:extLst>
                    </p:cNvPr>
                    <p:cNvGrpSpPr/>
                    <p:nvPr/>
                  </p:nvGrpSpPr>
                  <p:grpSpPr>
                    <a:xfrm>
                      <a:off x="2989792" y="2918829"/>
                      <a:ext cx="154880" cy="204456"/>
                      <a:chOff x="4303314" y="3840571"/>
                      <a:chExt cx="450723" cy="595001"/>
                    </a:xfrm>
                  </p:grpSpPr>
                  <p:sp>
                    <p:nvSpPr>
                      <p:cNvPr id="1400" name="Freeform: Shape 1399">
                        <a:extLst>
                          <a:ext uri="{FF2B5EF4-FFF2-40B4-BE49-F238E27FC236}">
                            <a16:creationId xmlns:a16="http://schemas.microsoft.com/office/drawing/2014/main" id="{94903FD0-7C02-4E78-BD64-CA4522719B75}"/>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401" name="Oval 1400">
                        <a:extLst>
                          <a:ext uri="{FF2B5EF4-FFF2-40B4-BE49-F238E27FC236}">
                            <a16:creationId xmlns:a16="http://schemas.microsoft.com/office/drawing/2014/main" id="{550EAEFB-E051-4BE0-8B6F-FC8655844184}"/>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402" name="Group 1401">
                        <a:extLst>
                          <a:ext uri="{FF2B5EF4-FFF2-40B4-BE49-F238E27FC236}">
                            <a16:creationId xmlns:a16="http://schemas.microsoft.com/office/drawing/2014/main" id="{D1F012B5-8CA6-4C28-837F-E23B2DE2D1AD}"/>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403" name="Oval 1402">
                          <a:extLst>
                            <a:ext uri="{FF2B5EF4-FFF2-40B4-BE49-F238E27FC236}">
                              <a16:creationId xmlns:a16="http://schemas.microsoft.com/office/drawing/2014/main" id="{FB869B25-6FB4-4587-9C62-0C1666DE574B}"/>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404" name="Freeform 123">
                          <a:extLst>
                            <a:ext uri="{FF2B5EF4-FFF2-40B4-BE49-F238E27FC236}">
                              <a16:creationId xmlns:a16="http://schemas.microsoft.com/office/drawing/2014/main" id="{C27EEBE0-151A-428B-92F3-7ABB635138D9}"/>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nvGrpSpPr>
                    <p:cNvPr id="1394" name="Group 1393">
                      <a:extLst>
                        <a:ext uri="{FF2B5EF4-FFF2-40B4-BE49-F238E27FC236}">
                          <a16:creationId xmlns:a16="http://schemas.microsoft.com/office/drawing/2014/main" id="{110A540B-917D-4EF8-9024-7D8EE166A11F}"/>
                        </a:ext>
                      </a:extLst>
                    </p:cNvPr>
                    <p:cNvGrpSpPr/>
                    <p:nvPr/>
                  </p:nvGrpSpPr>
                  <p:grpSpPr>
                    <a:xfrm>
                      <a:off x="2373798" y="3178048"/>
                      <a:ext cx="154880" cy="204456"/>
                      <a:chOff x="4303314" y="3840571"/>
                      <a:chExt cx="450723" cy="595001"/>
                    </a:xfrm>
                  </p:grpSpPr>
                  <p:sp>
                    <p:nvSpPr>
                      <p:cNvPr id="1395" name="Freeform: Shape 1394">
                        <a:extLst>
                          <a:ext uri="{FF2B5EF4-FFF2-40B4-BE49-F238E27FC236}">
                            <a16:creationId xmlns:a16="http://schemas.microsoft.com/office/drawing/2014/main" id="{9311B1D2-0636-4938-8B55-EE1F048C6B6C}"/>
                          </a:ext>
                        </a:extLst>
                      </p:cNvPr>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396" name="Oval 1395">
                        <a:extLst>
                          <a:ext uri="{FF2B5EF4-FFF2-40B4-BE49-F238E27FC236}">
                            <a16:creationId xmlns:a16="http://schemas.microsoft.com/office/drawing/2014/main" id="{F30775E0-0192-476C-B4AA-3AE09083B1FD}"/>
                          </a:ext>
                        </a:extLst>
                      </p:cNvPr>
                      <p:cNvSpPr/>
                      <p:nvPr/>
                    </p:nvSpPr>
                    <p:spPr bwMode="auto">
                      <a:xfrm>
                        <a:off x="4343673" y="3880051"/>
                        <a:ext cx="370004" cy="370004"/>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grpSp>
                    <p:nvGrpSpPr>
                      <p:cNvPr id="1397" name="Group 1396">
                        <a:extLst>
                          <a:ext uri="{FF2B5EF4-FFF2-40B4-BE49-F238E27FC236}">
                            <a16:creationId xmlns:a16="http://schemas.microsoft.com/office/drawing/2014/main" id="{928695D5-DCD5-44FD-9440-E15F199CB5E6}"/>
                          </a:ext>
                        </a:extLst>
                      </p:cNvPr>
                      <p:cNvGrpSpPr>
                        <a:grpSpLocks noChangeAspect="1"/>
                      </p:cNvGrpSpPr>
                      <p:nvPr/>
                    </p:nvGrpSpPr>
                    <p:grpSpPr>
                      <a:xfrm>
                        <a:off x="4434372" y="3937805"/>
                        <a:ext cx="188608" cy="244926"/>
                        <a:chOff x="377825" y="1184276"/>
                        <a:chExt cx="1020763" cy="1325563"/>
                      </a:xfrm>
                      <a:solidFill>
                        <a:srgbClr val="0072C6">
                          <a:lumMod val="60000"/>
                          <a:lumOff val="40000"/>
                        </a:srgbClr>
                      </a:solidFill>
                    </p:grpSpPr>
                    <p:sp>
                      <p:nvSpPr>
                        <p:cNvPr id="1398" name="Oval 1397">
                          <a:extLst>
                            <a:ext uri="{FF2B5EF4-FFF2-40B4-BE49-F238E27FC236}">
                              <a16:creationId xmlns:a16="http://schemas.microsoft.com/office/drawing/2014/main" id="{ED1F3FA0-E502-4364-922A-393C688CDD2E}"/>
                            </a:ext>
                          </a:extLst>
                        </p:cNvPr>
                        <p:cNvSpPr>
                          <a:spLocks noChangeArrowheads="1"/>
                        </p:cNvSpPr>
                        <p:nvPr/>
                      </p:nvSpPr>
                      <p:spPr bwMode="auto">
                        <a:xfrm>
                          <a:off x="395288" y="1184276"/>
                          <a:ext cx="985837" cy="187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sp>
                      <p:nvSpPr>
                        <p:cNvPr id="1399" name="Freeform 123">
                          <a:extLst>
                            <a:ext uri="{FF2B5EF4-FFF2-40B4-BE49-F238E27FC236}">
                              <a16:creationId xmlns:a16="http://schemas.microsoft.com/office/drawing/2014/main" id="{BD8518AF-87B7-4995-A768-E9AD67D7C429}"/>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grpSp>
          </p:grpSp>
          <p:grpSp>
            <p:nvGrpSpPr>
              <p:cNvPr id="1373" name="Group 1372">
                <a:extLst>
                  <a:ext uri="{FF2B5EF4-FFF2-40B4-BE49-F238E27FC236}">
                    <a16:creationId xmlns:a16="http://schemas.microsoft.com/office/drawing/2014/main" id="{9B206C65-5561-47C8-9536-E3F199BCBB8D}"/>
                  </a:ext>
                </a:extLst>
              </p:cNvPr>
              <p:cNvGrpSpPr/>
              <p:nvPr/>
            </p:nvGrpSpPr>
            <p:grpSpPr>
              <a:xfrm>
                <a:off x="6478896" y="5106179"/>
                <a:ext cx="154880" cy="204456"/>
                <a:chOff x="3458498" y="5347343"/>
                <a:chExt cx="154880" cy="204456"/>
              </a:xfrm>
            </p:grpSpPr>
            <p:sp>
              <p:nvSpPr>
                <p:cNvPr id="1378" name="Freeform: Shape 1377">
                  <a:extLst>
                    <a:ext uri="{FF2B5EF4-FFF2-40B4-BE49-F238E27FC236}">
                      <a16:creationId xmlns:a16="http://schemas.microsoft.com/office/drawing/2014/main" id="{202BC708-F295-4D39-929D-9286E12C83C5}"/>
                    </a:ext>
                  </a:extLst>
                </p:cNvPr>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379" name="Oval 1378">
                  <a:extLst>
                    <a:ext uri="{FF2B5EF4-FFF2-40B4-BE49-F238E27FC236}">
                      <a16:creationId xmlns:a16="http://schemas.microsoft.com/office/drawing/2014/main" id="{BB60783F-DBDE-41F9-82E6-CB75BABE5EFF}"/>
                    </a:ext>
                  </a:extLst>
                </p:cNvPr>
                <p:cNvSpPr/>
                <p:nvPr/>
              </p:nvSpPr>
              <p:spPr bwMode="auto">
                <a:xfrm>
                  <a:off x="3472366" y="5360909"/>
                  <a:ext cx="127143" cy="127142"/>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sp>
              <p:nvSpPr>
                <p:cNvPr id="1380" name="Freeform 123">
                  <a:extLst>
                    <a:ext uri="{FF2B5EF4-FFF2-40B4-BE49-F238E27FC236}">
                      <a16:creationId xmlns:a16="http://schemas.microsoft.com/office/drawing/2014/main" id="{6E5A6846-8112-4437-90E2-0ED50C9BC4C8}"/>
                    </a:ext>
                  </a:extLst>
                </p:cNvPr>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nvGrpSpPr>
              <p:cNvPr id="1374" name="Group 1373">
                <a:extLst>
                  <a:ext uri="{FF2B5EF4-FFF2-40B4-BE49-F238E27FC236}">
                    <a16:creationId xmlns:a16="http://schemas.microsoft.com/office/drawing/2014/main" id="{AA7A4586-8CE7-451D-9377-C28A58CFEAE3}"/>
                  </a:ext>
                </a:extLst>
              </p:cNvPr>
              <p:cNvGrpSpPr/>
              <p:nvPr/>
            </p:nvGrpSpPr>
            <p:grpSpPr>
              <a:xfrm>
                <a:off x="6237448" y="5328658"/>
                <a:ext cx="154880" cy="204456"/>
                <a:chOff x="3458498" y="5347343"/>
                <a:chExt cx="154880" cy="204456"/>
              </a:xfrm>
            </p:grpSpPr>
            <p:sp>
              <p:nvSpPr>
                <p:cNvPr id="1375" name="Freeform: Shape 1374">
                  <a:extLst>
                    <a:ext uri="{FF2B5EF4-FFF2-40B4-BE49-F238E27FC236}">
                      <a16:creationId xmlns:a16="http://schemas.microsoft.com/office/drawing/2014/main" id="{28CDE436-E4F1-4599-8F71-F1B75BC38805}"/>
                    </a:ext>
                  </a:extLst>
                </p:cNvPr>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rgbClr val="FFFFFF"/>
                </a:solidFill>
                <a:ln w="6350" cap="flat" cmpd="sng" algn="ctr">
                  <a:noFill/>
                  <a:prstDash val="solid"/>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defRPr/>
                  </a:pPr>
                  <a:endParaRPr lang="en-US" sz="1799" b="1" kern="0">
                    <a:solidFill>
                      <a:srgbClr val="505050">
                        <a:lumMod val="85000"/>
                        <a:lumOff val="15000"/>
                      </a:srgbClr>
                    </a:solidFill>
                    <a:latin typeface="Segoe UI"/>
                  </a:endParaRPr>
                </a:p>
              </p:txBody>
            </p:sp>
            <p:sp>
              <p:nvSpPr>
                <p:cNvPr id="1376" name="Oval 1375">
                  <a:extLst>
                    <a:ext uri="{FF2B5EF4-FFF2-40B4-BE49-F238E27FC236}">
                      <a16:creationId xmlns:a16="http://schemas.microsoft.com/office/drawing/2014/main" id="{36417965-C40E-4FCB-AF86-6F6C2139876D}"/>
                    </a:ext>
                  </a:extLst>
                </p:cNvPr>
                <p:cNvSpPr/>
                <p:nvPr/>
              </p:nvSpPr>
              <p:spPr bwMode="auto">
                <a:xfrm>
                  <a:off x="3472366" y="5360909"/>
                  <a:ext cx="127143" cy="127142"/>
                </a:xfrm>
                <a:prstGeom prst="ellipse">
                  <a:avLst/>
                </a:prstGeom>
                <a:solidFill>
                  <a:srgbClr val="0072C6">
                    <a:lumMod val="50000"/>
                  </a:srgbClr>
                </a:solidFill>
                <a:ln w="6350" cap="flat" cmpd="sng" algn="ctr">
                  <a:no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defRPr/>
                  </a:pPr>
                  <a:endParaRPr lang="en-US" sz="1799" kern="0">
                    <a:solidFill>
                      <a:srgbClr val="FFFFFF"/>
                    </a:solidFill>
                    <a:latin typeface="Segoe UI"/>
                  </a:endParaRPr>
                </a:p>
              </p:txBody>
            </p:sp>
            <p:sp>
              <p:nvSpPr>
                <p:cNvPr id="1377" name="Freeform 123">
                  <a:extLst>
                    <a:ext uri="{FF2B5EF4-FFF2-40B4-BE49-F238E27FC236}">
                      <a16:creationId xmlns:a16="http://schemas.microsoft.com/office/drawing/2014/main" id="{8FDA88B0-A126-48E5-8C7F-51FA9FFEDFAF}"/>
                    </a:ext>
                  </a:extLst>
                </p:cNvPr>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89">
                    <a:defRPr/>
                  </a:pPr>
                  <a:endParaRPr lang="en-US" sz="1799">
                    <a:solidFill>
                      <a:srgbClr val="FFFFFF"/>
                    </a:solidFill>
                    <a:latin typeface="Segoe UI"/>
                  </a:endParaRPr>
                </a:p>
              </p:txBody>
            </p:sp>
          </p:grpSp>
        </p:grpSp>
      </p:grpSp>
      <p:grpSp>
        <p:nvGrpSpPr>
          <p:cNvPr id="1633" name="Group 1632">
            <a:extLst>
              <a:ext uri="{FF2B5EF4-FFF2-40B4-BE49-F238E27FC236}">
                <a16:creationId xmlns:a16="http://schemas.microsoft.com/office/drawing/2014/main" id="{6445B5D2-A4BC-4395-853C-4DBD5EF267AA}"/>
              </a:ext>
            </a:extLst>
          </p:cNvPr>
          <p:cNvGrpSpPr/>
          <p:nvPr/>
        </p:nvGrpSpPr>
        <p:grpSpPr>
          <a:xfrm>
            <a:off x="542796" y="2415483"/>
            <a:ext cx="10949529" cy="3885999"/>
            <a:chOff x="542937" y="1866519"/>
            <a:chExt cx="10952381" cy="3887011"/>
          </a:xfrm>
        </p:grpSpPr>
        <p:sp>
          <p:nvSpPr>
            <p:cNvPr id="1634" name="Oval 74">
              <a:extLst>
                <a:ext uri="{FF2B5EF4-FFF2-40B4-BE49-F238E27FC236}">
                  <a16:creationId xmlns:a16="http://schemas.microsoft.com/office/drawing/2014/main" id="{4ACFA42F-18A6-4E39-BE05-461D103371A7}"/>
                </a:ext>
              </a:extLst>
            </p:cNvPr>
            <p:cNvSpPr>
              <a:spLocks noChangeArrowheads="1"/>
            </p:cNvSpPr>
            <p:nvPr/>
          </p:nvSpPr>
          <p:spPr bwMode="auto">
            <a:xfrm>
              <a:off x="5812106" y="2452259"/>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grpSp>
          <p:nvGrpSpPr>
            <p:cNvPr id="1635" name="Group 1634">
              <a:extLst>
                <a:ext uri="{FF2B5EF4-FFF2-40B4-BE49-F238E27FC236}">
                  <a16:creationId xmlns:a16="http://schemas.microsoft.com/office/drawing/2014/main" id="{DD5EC0E3-8E89-431A-942C-38EF1649D5E0}"/>
                </a:ext>
              </a:extLst>
            </p:cNvPr>
            <p:cNvGrpSpPr/>
            <p:nvPr/>
          </p:nvGrpSpPr>
          <p:grpSpPr>
            <a:xfrm>
              <a:off x="542937" y="1866519"/>
              <a:ext cx="10952381" cy="3887011"/>
              <a:chOff x="542937" y="1866519"/>
              <a:chExt cx="10952381" cy="3887011"/>
            </a:xfrm>
          </p:grpSpPr>
          <p:grpSp>
            <p:nvGrpSpPr>
              <p:cNvPr id="1636" name="Group 1635">
                <a:extLst>
                  <a:ext uri="{FF2B5EF4-FFF2-40B4-BE49-F238E27FC236}">
                    <a16:creationId xmlns:a16="http://schemas.microsoft.com/office/drawing/2014/main" id="{78745058-5C02-4FEC-AA62-CBF1FF51053E}"/>
                  </a:ext>
                </a:extLst>
              </p:cNvPr>
              <p:cNvGrpSpPr/>
              <p:nvPr/>
            </p:nvGrpSpPr>
            <p:grpSpPr>
              <a:xfrm>
                <a:off x="542937" y="1866519"/>
                <a:ext cx="6366626" cy="3611357"/>
                <a:chOff x="542937" y="1866519"/>
                <a:chExt cx="6366626" cy="3611357"/>
              </a:xfrm>
            </p:grpSpPr>
            <p:sp>
              <p:nvSpPr>
                <p:cNvPr id="1659" name="Oval 74">
                  <a:extLst>
                    <a:ext uri="{FF2B5EF4-FFF2-40B4-BE49-F238E27FC236}">
                      <a16:creationId xmlns:a16="http://schemas.microsoft.com/office/drawing/2014/main" id="{7C82CC2E-2244-47D0-A640-5CD9D49C40B8}"/>
                    </a:ext>
                  </a:extLst>
                </p:cNvPr>
                <p:cNvSpPr>
                  <a:spLocks noChangeArrowheads="1"/>
                </p:cNvSpPr>
                <p:nvPr/>
              </p:nvSpPr>
              <p:spPr bwMode="auto">
                <a:xfrm>
                  <a:off x="6424423" y="1866519"/>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60" name="Oval 74">
                  <a:extLst>
                    <a:ext uri="{FF2B5EF4-FFF2-40B4-BE49-F238E27FC236}">
                      <a16:creationId xmlns:a16="http://schemas.microsoft.com/office/drawing/2014/main" id="{D62CBE62-4B7B-4232-89AE-4EB48499E19E}"/>
                    </a:ext>
                  </a:extLst>
                </p:cNvPr>
                <p:cNvSpPr>
                  <a:spLocks noChangeArrowheads="1"/>
                </p:cNvSpPr>
                <p:nvPr/>
              </p:nvSpPr>
              <p:spPr bwMode="auto">
                <a:xfrm>
                  <a:off x="6210825" y="1912614"/>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grpSp>
              <p:nvGrpSpPr>
                <p:cNvPr id="1661" name="Group 1660">
                  <a:extLst>
                    <a:ext uri="{FF2B5EF4-FFF2-40B4-BE49-F238E27FC236}">
                      <a16:creationId xmlns:a16="http://schemas.microsoft.com/office/drawing/2014/main" id="{E317F58E-1204-42DE-8EBA-35DBA437C7C9}"/>
                    </a:ext>
                  </a:extLst>
                </p:cNvPr>
                <p:cNvGrpSpPr/>
                <p:nvPr/>
              </p:nvGrpSpPr>
              <p:grpSpPr>
                <a:xfrm>
                  <a:off x="542937" y="2152893"/>
                  <a:ext cx="6366626" cy="3324983"/>
                  <a:chOff x="542937" y="2152893"/>
                  <a:chExt cx="6366626" cy="3324983"/>
                </a:xfrm>
              </p:grpSpPr>
              <p:grpSp>
                <p:nvGrpSpPr>
                  <p:cNvPr id="1662" name="Group 1661">
                    <a:extLst>
                      <a:ext uri="{FF2B5EF4-FFF2-40B4-BE49-F238E27FC236}">
                        <a16:creationId xmlns:a16="http://schemas.microsoft.com/office/drawing/2014/main" id="{5E41F8A0-C7FF-4618-9D7E-DF1E6242F6E9}"/>
                      </a:ext>
                    </a:extLst>
                  </p:cNvPr>
                  <p:cNvGrpSpPr/>
                  <p:nvPr/>
                </p:nvGrpSpPr>
                <p:grpSpPr>
                  <a:xfrm>
                    <a:off x="542937" y="2442210"/>
                    <a:ext cx="3882536" cy="3025541"/>
                    <a:chOff x="542937" y="2442210"/>
                    <a:chExt cx="3882536" cy="3025541"/>
                  </a:xfrm>
                </p:grpSpPr>
                <p:sp>
                  <p:nvSpPr>
                    <p:cNvPr id="1691" name="Oval 74">
                      <a:extLst>
                        <a:ext uri="{FF2B5EF4-FFF2-40B4-BE49-F238E27FC236}">
                          <a16:creationId xmlns:a16="http://schemas.microsoft.com/office/drawing/2014/main" id="{41D26F0E-8F54-42FE-BF08-02EFB429CA08}"/>
                        </a:ext>
                      </a:extLst>
                    </p:cNvPr>
                    <p:cNvSpPr>
                      <a:spLocks noChangeArrowheads="1"/>
                    </p:cNvSpPr>
                    <p:nvPr/>
                  </p:nvSpPr>
                  <p:spPr bwMode="auto">
                    <a:xfrm>
                      <a:off x="1585785" y="2442210"/>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92" name="Oval 74">
                      <a:extLst>
                        <a:ext uri="{FF2B5EF4-FFF2-40B4-BE49-F238E27FC236}">
                          <a16:creationId xmlns:a16="http://schemas.microsoft.com/office/drawing/2014/main" id="{E968BC96-41FF-4F8C-81F6-D58B014CD7B9}"/>
                        </a:ext>
                      </a:extLst>
                    </p:cNvPr>
                    <p:cNvSpPr>
                      <a:spLocks noChangeArrowheads="1"/>
                    </p:cNvSpPr>
                    <p:nvPr/>
                  </p:nvSpPr>
                  <p:spPr bwMode="auto">
                    <a:xfrm>
                      <a:off x="1675129" y="2797365"/>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93" name="Oval 74">
                      <a:extLst>
                        <a:ext uri="{FF2B5EF4-FFF2-40B4-BE49-F238E27FC236}">
                          <a16:creationId xmlns:a16="http://schemas.microsoft.com/office/drawing/2014/main" id="{7B13412E-0E40-43ED-958D-F72D21B04F3E}"/>
                        </a:ext>
                      </a:extLst>
                    </p:cNvPr>
                    <p:cNvSpPr>
                      <a:spLocks noChangeArrowheads="1"/>
                    </p:cNvSpPr>
                    <p:nvPr/>
                  </p:nvSpPr>
                  <p:spPr bwMode="auto">
                    <a:xfrm>
                      <a:off x="1968023" y="3084983"/>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94" name="Oval 74">
                      <a:extLst>
                        <a:ext uri="{FF2B5EF4-FFF2-40B4-BE49-F238E27FC236}">
                          <a16:creationId xmlns:a16="http://schemas.microsoft.com/office/drawing/2014/main" id="{EB38A51E-9C7F-484B-B8C0-B56B01F4E39E}"/>
                        </a:ext>
                      </a:extLst>
                    </p:cNvPr>
                    <p:cNvSpPr>
                      <a:spLocks noChangeArrowheads="1"/>
                    </p:cNvSpPr>
                    <p:nvPr/>
                  </p:nvSpPr>
                  <p:spPr bwMode="auto">
                    <a:xfrm>
                      <a:off x="4247673" y="5059189"/>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95" name="Oval 74">
                      <a:extLst>
                        <a:ext uri="{FF2B5EF4-FFF2-40B4-BE49-F238E27FC236}">
                          <a16:creationId xmlns:a16="http://schemas.microsoft.com/office/drawing/2014/main" id="{386C8F1E-54AC-4D9D-B9DB-74350F376A41}"/>
                        </a:ext>
                      </a:extLst>
                    </p:cNvPr>
                    <p:cNvSpPr>
                      <a:spLocks noChangeArrowheads="1"/>
                    </p:cNvSpPr>
                    <p:nvPr/>
                  </p:nvSpPr>
                  <p:spPr bwMode="auto">
                    <a:xfrm>
                      <a:off x="2401411" y="3324067"/>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96" name="Oval 74">
                      <a:extLst>
                        <a:ext uri="{FF2B5EF4-FFF2-40B4-BE49-F238E27FC236}">
                          <a16:creationId xmlns:a16="http://schemas.microsoft.com/office/drawing/2014/main" id="{00D59397-12B3-4691-9400-0FBAF73CC3A6}"/>
                        </a:ext>
                      </a:extLst>
                    </p:cNvPr>
                    <p:cNvSpPr>
                      <a:spLocks noChangeArrowheads="1"/>
                    </p:cNvSpPr>
                    <p:nvPr/>
                  </p:nvSpPr>
                  <p:spPr bwMode="auto">
                    <a:xfrm>
                      <a:off x="2518886" y="3308192"/>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97" name="Oval 74">
                      <a:extLst>
                        <a:ext uri="{FF2B5EF4-FFF2-40B4-BE49-F238E27FC236}">
                          <a16:creationId xmlns:a16="http://schemas.microsoft.com/office/drawing/2014/main" id="{8E97F4CF-73BA-49FE-98A8-F006D6E2A133}"/>
                        </a:ext>
                      </a:extLst>
                    </p:cNvPr>
                    <p:cNvSpPr>
                      <a:spLocks noChangeArrowheads="1"/>
                    </p:cNvSpPr>
                    <p:nvPr/>
                  </p:nvSpPr>
                  <p:spPr bwMode="auto">
                    <a:xfrm>
                      <a:off x="2609849" y="2812099"/>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98" name="Oval 74">
                      <a:extLst>
                        <a:ext uri="{FF2B5EF4-FFF2-40B4-BE49-F238E27FC236}">
                          <a16:creationId xmlns:a16="http://schemas.microsoft.com/office/drawing/2014/main" id="{61BD87F3-7AC9-4A36-A77E-CE08050B11B2}"/>
                        </a:ext>
                      </a:extLst>
                    </p:cNvPr>
                    <p:cNvSpPr>
                      <a:spLocks noChangeArrowheads="1"/>
                    </p:cNvSpPr>
                    <p:nvPr/>
                  </p:nvSpPr>
                  <p:spPr bwMode="auto">
                    <a:xfrm>
                      <a:off x="2851467" y="2781994"/>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99" name="Oval 74">
                      <a:extLst>
                        <a:ext uri="{FF2B5EF4-FFF2-40B4-BE49-F238E27FC236}">
                          <a16:creationId xmlns:a16="http://schemas.microsoft.com/office/drawing/2014/main" id="{8DFA2CB7-6518-4135-B97A-344E6DA66114}"/>
                        </a:ext>
                      </a:extLst>
                    </p:cNvPr>
                    <p:cNvSpPr>
                      <a:spLocks noChangeArrowheads="1"/>
                    </p:cNvSpPr>
                    <p:nvPr/>
                  </p:nvSpPr>
                  <p:spPr bwMode="auto">
                    <a:xfrm>
                      <a:off x="2231899" y="2916552"/>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700" name="Oval 74">
                      <a:extLst>
                        <a:ext uri="{FF2B5EF4-FFF2-40B4-BE49-F238E27FC236}">
                          <a16:creationId xmlns:a16="http://schemas.microsoft.com/office/drawing/2014/main" id="{A15AE25C-E416-47E4-8733-43C4CCF711AA}"/>
                        </a:ext>
                      </a:extLst>
                    </p:cNvPr>
                    <p:cNvSpPr>
                      <a:spLocks noChangeArrowheads="1"/>
                    </p:cNvSpPr>
                    <p:nvPr/>
                  </p:nvSpPr>
                  <p:spPr bwMode="auto">
                    <a:xfrm>
                      <a:off x="3120549" y="2740977"/>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701" name="Oval 74">
                      <a:extLst>
                        <a:ext uri="{FF2B5EF4-FFF2-40B4-BE49-F238E27FC236}">
                          <a16:creationId xmlns:a16="http://schemas.microsoft.com/office/drawing/2014/main" id="{E7A49690-7A71-4A9A-A663-1839C31B961A}"/>
                        </a:ext>
                      </a:extLst>
                    </p:cNvPr>
                    <p:cNvSpPr>
                      <a:spLocks noChangeArrowheads="1"/>
                    </p:cNvSpPr>
                    <p:nvPr/>
                  </p:nvSpPr>
                  <p:spPr bwMode="auto">
                    <a:xfrm>
                      <a:off x="3089219" y="2953894"/>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702" name="Oval 74">
                      <a:extLst>
                        <a:ext uri="{FF2B5EF4-FFF2-40B4-BE49-F238E27FC236}">
                          <a16:creationId xmlns:a16="http://schemas.microsoft.com/office/drawing/2014/main" id="{DEE157B3-69BE-4BCA-8FE5-8A7E402805E8}"/>
                        </a:ext>
                      </a:extLst>
                    </p:cNvPr>
                    <p:cNvSpPr>
                      <a:spLocks noChangeArrowheads="1"/>
                    </p:cNvSpPr>
                    <p:nvPr/>
                  </p:nvSpPr>
                  <p:spPr bwMode="auto">
                    <a:xfrm>
                      <a:off x="4334033" y="4383549"/>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703" name="Oval 74">
                      <a:extLst>
                        <a:ext uri="{FF2B5EF4-FFF2-40B4-BE49-F238E27FC236}">
                          <a16:creationId xmlns:a16="http://schemas.microsoft.com/office/drawing/2014/main" id="{E9B0E924-164F-4C08-866A-C023C1BD6D4F}"/>
                        </a:ext>
                      </a:extLst>
                    </p:cNvPr>
                    <p:cNvSpPr>
                      <a:spLocks noChangeArrowheads="1"/>
                    </p:cNvSpPr>
                    <p:nvPr/>
                  </p:nvSpPr>
                  <p:spPr bwMode="auto">
                    <a:xfrm>
                      <a:off x="4100353" y="5018549"/>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704" name="Oval 74">
                      <a:extLst>
                        <a:ext uri="{FF2B5EF4-FFF2-40B4-BE49-F238E27FC236}">
                          <a16:creationId xmlns:a16="http://schemas.microsoft.com/office/drawing/2014/main" id="{1F6F7350-9426-4126-B27F-10511D1E1189}"/>
                        </a:ext>
                      </a:extLst>
                    </p:cNvPr>
                    <p:cNvSpPr>
                      <a:spLocks noChangeArrowheads="1"/>
                    </p:cNvSpPr>
                    <p:nvPr/>
                  </p:nvSpPr>
                  <p:spPr bwMode="auto">
                    <a:xfrm>
                      <a:off x="4074953" y="4982989"/>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705" name="Oval 74">
                      <a:extLst>
                        <a:ext uri="{FF2B5EF4-FFF2-40B4-BE49-F238E27FC236}">
                          <a16:creationId xmlns:a16="http://schemas.microsoft.com/office/drawing/2014/main" id="{38E57312-D154-4565-86D8-943C0908C5FE}"/>
                        </a:ext>
                      </a:extLst>
                    </p:cNvPr>
                    <p:cNvSpPr>
                      <a:spLocks noChangeArrowheads="1"/>
                    </p:cNvSpPr>
                    <p:nvPr/>
                  </p:nvSpPr>
                  <p:spPr bwMode="auto">
                    <a:xfrm>
                      <a:off x="3338606" y="5373771"/>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706" name="Oval 74">
                      <a:extLst>
                        <a:ext uri="{FF2B5EF4-FFF2-40B4-BE49-F238E27FC236}">
                          <a16:creationId xmlns:a16="http://schemas.microsoft.com/office/drawing/2014/main" id="{9D867071-9F88-4FDA-B90F-8BFB1E0D18DE}"/>
                        </a:ext>
                      </a:extLst>
                    </p:cNvPr>
                    <p:cNvSpPr>
                      <a:spLocks noChangeArrowheads="1"/>
                    </p:cNvSpPr>
                    <p:nvPr/>
                  </p:nvSpPr>
                  <p:spPr bwMode="auto">
                    <a:xfrm>
                      <a:off x="3486689" y="3645933"/>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707" name="Oval 74">
                      <a:extLst>
                        <a:ext uri="{FF2B5EF4-FFF2-40B4-BE49-F238E27FC236}">
                          <a16:creationId xmlns:a16="http://schemas.microsoft.com/office/drawing/2014/main" id="{2C260F70-B141-430A-8F6B-F99FB98F1D84}"/>
                        </a:ext>
                      </a:extLst>
                    </p:cNvPr>
                    <p:cNvSpPr>
                      <a:spLocks noChangeArrowheads="1"/>
                    </p:cNvSpPr>
                    <p:nvPr/>
                  </p:nvSpPr>
                  <p:spPr bwMode="auto">
                    <a:xfrm>
                      <a:off x="3056905" y="3399921"/>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708" name="Oval 74">
                      <a:extLst>
                        <a:ext uri="{FF2B5EF4-FFF2-40B4-BE49-F238E27FC236}">
                          <a16:creationId xmlns:a16="http://schemas.microsoft.com/office/drawing/2014/main" id="{8AE91995-57CE-4673-9685-C179DB0B7589}"/>
                        </a:ext>
                      </a:extLst>
                    </p:cNvPr>
                    <p:cNvSpPr>
                      <a:spLocks noChangeArrowheads="1"/>
                    </p:cNvSpPr>
                    <p:nvPr/>
                  </p:nvSpPr>
                  <p:spPr bwMode="auto">
                    <a:xfrm>
                      <a:off x="2324175" y="3589647"/>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709" name="Oval 74">
                      <a:extLst>
                        <a:ext uri="{FF2B5EF4-FFF2-40B4-BE49-F238E27FC236}">
                          <a16:creationId xmlns:a16="http://schemas.microsoft.com/office/drawing/2014/main" id="{0988458A-C339-48BE-8FFA-2A4D8BEAF479}"/>
                        </a:ext>
                      </a:extLst>
                    </p:cNvPr>
                    <p:cNvSpPr>
                      <a:spLocks noChangeArrowheads="1"/>
                    </p:cNvSpPr>
                    <p:nvPr/>
                  </p:nvSpPr>
                  <p:spPr bwMode="auto">
                    <a:xfrm>
                      <a:off x="2899543" y="3146824"/>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710" name="Oval 74">
                      <a:extLst>
                        <a:ext uri="{FF2B5EF4-FFF2-40B4-BE49-F238E27FC236}">
                          <a16:creationId xmlns:a16="http://schemas.microsoft.com/office/drawing/2014/main" id="{965ADB47-972E-4FF9-B6A9-9AB2B7343367}"/>
                        </a:ext>
                      </a:extLst>
                    </p:cNvPr>
                    <p:cNvSpPr>
                      <a:spLocks noChangeArrowheads="1"/>
                    </p:cNvSpPr>
                    <p:nvPr/>
                  </p:nvSpPr>
                  <p:spPr bwMode="auto">
                    <a:xfrm>
                      <a:off x="1629231" y="2547231"/>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711" name="Oval 74">
                      <a:extLst>
                        <a:ext uri="{FF2B5EF4-FFF2-40B4-BE49-F238E27FC236}">
                          <a16:creationId xmlns:a16="http://schemas.microsoft.com/office/drawing/2014/main" id="{F0F9C8E8-6820-4007-823C-08B4E76579DF}"/>
                        </a:ext>
                      </a:extLst>
                    </p:cNvPr>
                    <p:cNvSpPr>
                      <a:spLocks noChangeArrowheads="1"/>
                    </p:cNvSpPr>
                    <p:nvPr/>
                  </p:nvSpPr>
                  <p:spPr bwMode="auto">
                    <a:xfrm>
                      <a:off x="1729441" y="2604786"/>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712" name="Oval 74">
                      <a:extLst>
                        <a:ext uri="{FF2B5EF4-FFF2-40B4-BE49-F238E27FC236}">
                          <a16:creationId xmlns:a16="http://schemas.microsoft.com/office/drawing/2014/main" id="{C36483AE-1179-4DF3-A2BD-14A7ED9FB039}"/>
                        </a:ext>
                      </a:extLst>
                    </p:cNvPr>
                    <p:cNvSpPr>
                      <a:spLocks noChangeArrowheads="1"/>
                    </p:cNvSpPr>
                    <p:nvPr/>
                  </p:nvSpPr>
                  <p:spPr bwMode="auto">
                    <a:xfrm>
                      <a:off x="3418955" y="2565092"/>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713" name="Oval 74">
                      <a:extLst>
                        <a:ext uri="{FF2B5EF4-FFF2-40B4-BE49-F238E27FC236}">
                          <a16:creationId xmlns:a16="http://schemas.microsoft.com/office/drawing/2014/main" id="{20202009-0052-4649-A8D3-C7238AEEC610}"/>
                        </a:ext>
                      </a:extLst>
                    </p:cNvPr>
                    <p:cNvSpPr>
                      <a:spLocks noChangeArrowheads="1"/>
                    </p:cNvSpPr>
                    <p:nvPr/>
                  </p:nvSpPr>
                  <p:spPr bwMode="auto">
                    <a:xfrm>
                      <a:off x="3344526" y="2750194"/>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714" name="Oval 74">
                      <a:extLst>
                        <a:ext uri="{FF2B5EF4-FFF2-40B4-BE49-F238E27FC236}">
                          <a16:creationId xmlns:a16="http://schemas.microsoft.com/office/drawing/2014/main" id="{DB81322F-0DAC-4E74-ADC9-3ABF42819DA8}"/>
                        </a:ext>
                      </a:extLst>
                    </p:cNvPr>
                    <p:cNvSpPr>
                      <a:spLocks noChangeArrowheads="1"/>
                    </p:cNvSpPr>
                    <p:nvPr/>
                  </p:nvSpPr>
                  <p:spPr bwMode="auto">
                    <a:xfrm>
                      <a:off x="3240416" y="2850198"/>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715" name="Oval 74">
                      <a:extLst>
                        <a:ext uri="{FF2B5EF4-FFF2-40B4-BE49-F238E27FC236}">
                          <a16:creationId xmlns:a16="http://schemas.microsoft.com/office/drawing/2014/main" id="{169790D5-2B25-4C0C-9676-AAC7A8AB9BFF}"/>
                        </a:ext>
                      </a:extLst>
                    </p:cNvPr>
                    <p:cNvSpPr>
                      <a:spLocks noChangeArrowheads="1"/>
                    </p:cNvSpPr>
                    <p:nvPr/>
                  </p:nvSpPr>
                  <p:spPr bwMode="auto">
                    <a:xfrm>
                      <a:off x="542937" y="3568524"/>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716" name="Oval 74">
                      <a:extLst>
                        <a:ext uri="{FF2B5EF4-FFF2-40B4-BE49-F238E27FC236}">
                          <a16:creationId xmlns:a16="http://schemas.microsoft.com/office/drawing/2014/main" id="{45ECA564-C464-4823-9022-508AA2685870}"/>
                        </a:ext>
                      </a:extLst>
                    </p:cNvPr>
                    <p:cNvSpPr>
                      <a:spLocks noChangeArrowheads="1"/>
                    </p:cNvSpPr>
                    <p:nvPr/>
                  </p:nvSpPr>
                  <p:spPr bwMode="auto">
                    <a:xfrm>
                      <a:off x="1765086" y="3117915"/>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717" name="Oval 74">
                      <a:extLst>
                        <a:ext uri="{FF2B5EF4-FFF2-40B4-BE49-F238E27FC236}">
                          <a16:creationId xmlns:a16="http://schemas.microsoft.com/office/drawing/2014/main" id="{DF19FEA7-66FF-48D8-9CC0-664F5B3B72A2}"/>
                        </a:ext>
                      </a:extLst>
                    </p:cNvPr>
                    <p:cNvSpPr>
                      <a:spLocks noChangeArrowheads="1"/>
                    </p:cNvSpPr>
                    <p:nvPr/>
                  </p:nvSpPr>
                  <p:spPr bwMode="auto">
                    <a:xfrm>
                      <a:off x="1857480" y="3020070"/>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718" name="Oval 74">
                      <a:extLst>
                        <a:ext uri="{FF2B5EF4-FFF2-40B4-BE49-F238E27FC236}">
                          <a16:creationId xmlns:a16="http://schemas.microsoft.com/office/drawing/2014/main" id="{47FD6E13-02A8-4C99-BFC0-39859E5BD7CB}"/>
                        </a:ext>
                      </a:extLst>
                    </p:cNvPr>
                    <p:cNvSpPr>
                      <a:spLocks noChangeArrowheads="1"/>
                    </p:cNvSpPr>
                    <p:nvPr/>
                  </p:nvSpPr>
                  <p:spPr bwMode="auto">
                    <a:xfrm>
                      <a:off x="2443047" y="3171336"/>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grpSp>
              <p:grpSp>
                <p:nvGrpSpPr>
                  <p:cNvPr id="1663" name="Group 1662">
                    <a:extLst>
                      <a:ext uri="{FF2B5EF4-FFF2-40B4-BE49-F238E27FC236}">
                        <a16:creationId xmlns:a16="http://schemas.microsoft.com/office/drawing/2014/main" id="{A8A74D68-ECB1-4497-B9B1-A534B5E35879}"/>
                      </a:ext>
                    </a:extLst>
                  </p:cNvPr>
                  <p:cNvGrpSpPr/>
                  <p:nvPr/>
                </p:nvGrpSpPr>
                <p:grpSpPr>
                  <a:xfrm>
                    <a:off x="5286394" y="2152893"/>
                    <a:ext cx="1623169" cy="3324983"/>
                    <a:chOff x="5286394" y="2152893"/>
                    <a:chExt cx="1623169" cy="3324983"/>
                  </a:xfrm>
                </p:grpSpPr>
                <p:sp>
                  <p:nvSpPr>
                    <p:cNvPr id="1664" name="Oval 74">
                      <a:extLst>
                        <a:ext uri="{FF2B5EF4-FFF2-40B4-BE49-F238E27FC236}">
                          <a16:creationId xmlns:a16="http://schemas.microsoft.com/office/drawing/2014/main" id="{DC613C37-3571-443E-A64C-1BD67DDB614B}"/>
                        </a:ext>
                      </a:extLst>
                    </p:cNvPr>
                    <p:cNvSpPr>
                      <a:spLocks noChangeArrowheads="1"/>
                    </p:cNvSpPr>
                    <p:nvPr/>
                  </p:nvSpPr>
                  <p:spPr bwMode="auto">
                    <a:xfrm>
                      <a:off x="5760016" y="2755776"/>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65" name="Oval 74">
                      <a:extLst>
                        <a:ext uri="{FF2B5EF4-FFF2-40B4-BE49-F238E27FC236}">
                          <a16:creationId xmlns:a16="http://schemas.microsoft.com/office/drawing/2014/main" id="{BDCCA61A-18D3-4F22-B681-33B44DFE4402}"/>
                        </a:ext>
                      </a:extLst>
                    </p:cNvPr>
                    <p:cNvSpPr>
                      <a:spLocks noChangeArrowheads="1"/>
                    </p:cNvSpPr>
                    <p:nvPr/>
                  </p:nvSpPr>
                  <p:spPr bwMode="auto">
                    <a:xfrm>
                      <a:off x="5687218" y="2535079"/>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66" name="Oval 74">
                      <a:extLst>
                        <a:ext uri="{FF2B5EF4-FFF2-40B4-BE49-F238E27FC236}">
                          <a16:creationId xmlns:a16="http://schemas.microsoft.com/office/drawing/2014/main" id="{404CB58E-DD11-43C8-B404-514EAFC65E3D}"/>
                        </a:ext>
                      </a:extLst>
                    </p:cNvPr>
                    <p:cNvSpPr>
                      <a:spLocks noChangeArrowheads="1"/>
                    </p:cNvSpPr>
                    <p:nvPr/>
                  </p:nvSpPr>
                  <p:spPr bwMode="auto">
                    <a:xfrm>
                      <a:off x="6059011" y="2623344"/>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67" name="Oval 74">
                      <a:extLst>
                        <a:ext uri="{FF2B5EF4-FFF2-40B4-BE49-F238E27FC236}">
                          <a16:creationId xmlns:a16="http://schemas.microsoft.com/office/drawing/2014/main" id="{85E23FFD-F630-485B-A8CA-E1B5EABAE756}"/>
                        </a:ext>
                      </a:extLst>
                    </p:cNvPr>
                    <p:cNvSpPr>
                      <a:spLocks noChangeArrowheads="1"/>
                    </p:cNvSpPr>
                    <p:nvPr/>
                  </p:nvSpPr>
                  <p:spPr bwMode="auto">
                    <a:xfrm>
                      <a:off x="6604404" y="5099416"/>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68" name="Oval 74">
                      <a:extLst>
                        <a:ext uri="{FF2B5EF4-FFF2-40B4-BE49-F238E27FC236}">
                          <a16:creationId xmlns:a16="http://schemas.microsoft.com/office/drawing/2014/main" id="{538129E1-89E5-4504-807E-A8B94E207AE2}"/>
                        </a:ext>
                      </a:extLst>
                    </p:cNvPr>
                    <p:cNvSpPr>
                      <a:spLocks noChangeArrowheads="1"/>
                    </p:cNvSpPr>
                    <p:nvPr/>
                  </p:nvSpPr>
                  <p:spPr bwMode="auto">
                    <a:xfrm>
                      <a:off x="6248804" y="5383896"/>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69" name="Oval 74">
                      <a:extLst>
                        <a:ext uri="{FF2B5EF4-FFF2-40B4-BE49-F238E27FC236}">
                          <a16:creationId xmlns:a16="http://schemas.microsoft.com/office/drawing/2014/main" id="{D4AA77A0-39CF-41F7-9ADD-2767F8C5BCD0}"/>
                        </a:ext>
                      </a:extLst>
                    </p:cNvPr>
                    <p:cNvSpPr>
                      <a:spLocks noChangeArrowheads="1"/>
                    </p:cNvSpPr>
                    <p:nvPr/>
                  </p:nvSpPr>
                  <p:spPr bwMode="auto">
                    <a:xfrm>
                      <a:off x="5286394" y="2961180"/>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70" name="Oval 74">
                      <a:extLst>
                        <a:ext uri="{FF2B5EF4-FFF2-40B4-BE49-F238E27FC236}">
                          <a16:creationId xmlns:a16="http://schemas.microsoft.com/office/drawing/2014/main" id="{BA7AEAF9-129D-46B4-BD58-6E832D18A166}"/>
                        </a:ext>
                      </a:extLst>
                    </p:cNvPr>
                    <p:cNvSpPr>
                      <a:spLocks noChangeArrowheads="1"/>
                    </p:cNvSpPr>
                    <p:nvPr/>
                  </p:nvSpPr>
                  <p:spPr bwMode="auto">
                    <a:xfrm>
                      <a:off x="5533436" y="2882204"/>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71" name="Oval 74">
                      <a:extLst>
                        <a:ext uri="{FF2B5EF4-FFF2-40B4-BE49-F238E27FC236}">
                          <a16:creationId xmlns:a16="http://schemas.microsoft.com/office/drawing/2014/main" id="{642C9226-4DF5-4520-AB22-1EECEA5E7F56}"/>
                        </a:ext>
                      </a:extLst>
                    </p:cNvPr>
                    <p:cNvSpPr>
                      <a:spLocks noChangeArrowheads="1"/>
                    </p:cNvSpPr>
                    <p:nvPr/>
                  </p:nvSpPr>
                  <p:spPr bwMode="auto">
                    <a:xfrm>
                      <a:off x="5661424" y="2869495"/>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72" name="Oval 74">
                      <a:extLst>
                        <a:ext uri="{FF2B5EF4-FFF2-40B4-BE49-F238E27FC236}">
                          <a16:creationId xmlns:a16="http://schemas.microsoft.com/office/drawing/2014/main" id="{D15B4398-4B2C-4825-8233-AC068E7FA0D9}"/>
                        </a:ext>
                      </a:extLst>
                    </p:cNvPr>
                    <p:cNvSpPr>
                      <a:spLocks noChangeArrowheads="1"/>
                    </p:cNvSpPr>
                    <p:nvPr/>
                  </p:nvSpPr>
                  <p:spPr bwMode="auto">
                    <a:xfrm>
                      <a:off x="6392944" y="2989510"/>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73" name="Oval 74">
                      <a:extLst>
                        <a:ext uri="{FF2B5EF4-FFF2-40B4-BE49-F238E27FC236}">
                          <a16:creationId xmlns:a16="http://schemas.microsoft.com/office/drawing/2014/main" id="{F6B19398-A3FB-4828-BEE1-4C6BF134EF35}"/>
                        </a:ext>
                      </a:extLst>
                    </p:cNvPr>
                    <p:cNvSpPr>
                      <a:spLocks noChangeArrowheads="1"/>
                    </p:cNvSpPr>
                    <p:nvPr/>
                  </p:nvSpPr>
                  <p:spPr bwMode="auto">
                    <a:xfrm>
                      <a:off x="6368578" y="2781994"/>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74" name="Oval 74">
                      <a:extLst>
                        <a:ext uri="{FF2B5EF4-FFF2-40B4-BE49-F238E27FC236}">
                          <a16:creationId xmlns:a16="http://schemas.microsoft.com/office/drawing/2014/main" id="{CE655742-7062-4725-8541-F6775874241B}"/>
                        </a:ext>
                      </a:extLst>
                    </p:cNvPr>
                    <p:cNvSpPr>
                      <a:spLocks noChangeArrowheads="1"/>
                    </p:cNvSpPr>
                    <p:nvPr/>
                  </p:nvSpPr>
                  <p:spPr bwMode="auto">
                    <a:xfrm>
                      <a:off x="6451330" y="2674434"/>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75" name="Oval 74">
                      <a:extLst>
                        <a:ext uri="{FF2B5EF4-FFF2-40B4-BE49-F238E27FC236}">
                          <a16:creationId xmlns:a16="http://schemas.microsoft.com/office/drawing/2014/main" id="{5A526FFC-DABD-4294-ABC9-278F54DC86C2}"/>
                        </a:ext>
                      </a:extLst>
                    </p:cNvPr>
                    <p:cNvSpPr>
                      <a:spLocks noChangeArrowheads="1"/>
                    </p:cNvSpPr>
                    <p:nvPr/>
                  </p:nvSpPr>
                  <p:spPr bwMode="auto">
                    <a:xfrm>
                      <a:off x="6818123" y="2163699"/>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76" name="Oval 74">
                      <a:extLst>
                        <a:ext uri="{FF2B5EF4-FFF2-40B4-BE49-F238E27FC236}">
                          <a16:creationId xmlns:a16="http://schemas.microsoft.com/office/drawing/2014/main" id="{A718E753-B228-4E1A-92DA-3676E1ADAEFA}"/>
                        </a:ext>
                      </a:extLst>
                    </p:cNvPr>
                    <p:cNvSpPr>
                      <a:spLocks noChangeArrowheads="1"/>
                    </p:cNvSpPr>
                    <p:nvPr/>
                  </p:nvSpPr>
                  <p:spPr bwMode="auto">
                    <a:xfrm>
                      <a:off x="6007893" y="2152893"/>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77" name="Oval 74">
                      <a:extLst>
                        <a:ext uri="{FF2B5EF4-FFF2-40B4-BE49-F238E27FC236}">
                          <a16:creationId xmlns:a16="http://schemas.microsoft.com/office/drawing/2014/main" id="{75538E23-4A8C-48F9-B676-D5CE98659FFB}"/>
                        </a:ext>
                      </a:extLst>
                    </p:cNvPr>
                    <p:cNvSpPr>
                      <a:spLocks noChangeArrowheads="1"/>
                    </p:cNvSpPr>
                    <p:nvPr/>
                  </p:nvSpPr>
                  <p:spPr bwMode="auto">
                    <a:xfrm>
                      <a:off x="6294524" y="2319827"/>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78" name="Oval 74">
                      <a:extLst>
                        <a:ext uri="{FF2B5EF4-FFF2-40B4-BE49-F238E27FC236}">
                          <a16:creationId xmlns:a16="http://schemas.microsoft.com/office/drawing/2014/main" id="{DBCA950A-6A1A-4018-8DB4-80FF0C6D1589}"/>
                        </a:ext>
                      </a:extLst>
                    </p:cNvPr>
                    <p:cNvSpPr>
                      <a:spLocks noChangeArrowheads="1"/>
                    </p:cNvSpPr>
                    <p:nvPr/>
                  </p:nvSpPr>
                  <p:spPr bwMode="auto">
                    <a:xfrm>
                      <a:off x="6350228" y="2571345"/>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79" name="Oval 74">
                      <a:extLst>
                        <a:ext uri="{FF2B5EF4-FFF2-40B4-BE49-F238E27FC236}">
                          <a16:creationId xmlns:a16="http://schemas.microsoft.com/office/drawing/2014/main" id="{D25F659A-2548-4680-8F7B-B531EC6AE68E}"/>
                        </a:ext>
                      </a:extLst>
                    </p:cNvPr>
                    <p:cNvSpPr>
                      <a:spLocks noChangeArrowheads="1"/>
                    </p:cNvSpPr>
                    <p:nvPr/>
                  </p:nvSpPr>
                  <p:spPr bwMode="auto">
                    <a:xfrm>
                      <a:off x="6269168" y="2702780"/>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80" name="Oval 74">
                      <a:extLst>
                        <a:ext uri="{FF2B5EF4-FFF2-40B4-BE49-F238E27FC236}">
                          <a16:creationId xmlns:a16="http://schemas.microsoft.com/office/drawing/2014/main" id="{A92AAD69-4A0B-4CEA-B231-05A5F314E51A}"/>
                        </a:ext>
                      </a:extLst>
                    </p:cNvPr>
                    <p:cNvSpPr>
                      <a:spLocks noChangeArrowheads="1"/>
                    </p:cNvSpPr>
                    <p:nvPr/>
                  </p:nvSpPr>
                  <p:spPr bwMode="auto">
                    <a:xfrm>
                      <a:off x="6240450" y="2548172"/>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81" name="Oval 74">
                      <a:extLst>
                        <a:ext uri="{FF2B5EF4-FFF2-40B4-BE49-F238E27FC236}">
                          <a16:creationId xmlns:a16="http://schemas.microsoft.com/office/drawing/2014/main" id="{7E076615-6844-41FE-9781-63EF9E963621}"/>
                        </a:ext>
                      </a:extLst>
                    </p:cNvPr>
                    <p:cNvSpPr>
                      <a:spLocks noChangeArrowheads="1"/>
                    </p:cNvSpPr>
                    <p:nvPr/>
                  </p:nvSpPr>
                  <p:spPr bwMode="auto">
                    <a:xfrm>
                      <a:off x="6187996" y="2462109"/>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82" name="Oval 74">
                      <a:extLst>
                        <a:ext uri="{FF2B5EF4-FFF2-40B4-BE49-F238E27FC236}">
                          <a16:creationId xmlns:a16="http://schemas.microsoft.com/office/drawing/2014/main" id="{BDC1563E-AA41-4C9E-B9B1-CA587C4F28C6}"/>
                        </a:ext>
                      </a:extLst>
                    </p:cNvPr>
                    <p:cNvSpPr>
                      <a:spLocks noChangeArrowheads="1"/>
                    </p:cNvSpPr>
                    <p:nvPr/>
                  </p:nvSpPr>
                  <p:spPr bwMode="auto">
                    <a:xfrm>
                      <a:off x="5921738" y="2460322"/>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83" name="Oval 74">
                      <a:extLst>
                        <a:ext uri="{FF2B5EF4-FFF2-40B4-BE49-F238E27FC236}">
                          <a16:creationId xmlns:a16="http://schemas.microsoft.com/office/drawing/2014/main" id="{8B596101-07E2-4EF0-845A-5F4ED71695F6}"/>
                        </a:ext>
                      </a:extLst>
                    </p:cNvPr>
                    <p:cNvSpPr>
                      <a:spLocks noChangeArrowheads="1"/>
                    </p:cNvSpPr>
                    <p:nvPr/>
                  </p:nvSpPr>
                  <p:spPr bwMode="auto">
                    <a:xfrm>
                      <a:off x="5888623" y="2586942"/>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84" name="Oval 74">
                      <a:extLst>
                        <a:ext uri="{FF2B5EF4-FFF2-40B4-BE49-F238E27FC236}">
                          <a16:creationId xmlns:a16="http://schemas.microsoft.com/office/drawing/2014/main" id="{2005574A-9F92-40CC-A001-BC9D4217121B}"/>
                        </a:ext>
                      </a:extLst>
                    </p:cNvPr>
                    <p:cNvSpPr>
                      <a:spLocks noChangeArrowheads="1"/>
                    </p:cNvSpPr>
                    <p:nvPr/>
                  </p:nvSpPr>
                  <p:spPr bwMode="auto">
                    <a:xfrm>
                      <a:off x="5932707" y="2717691"/>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85" name="Oval 74">
                      <a:extLst>
                        <a:ext uri="{FF2B5EF4-FFF2-40B4-BE49-F238E27FC236}">
                          <a16:creationId xmlns:a16="http://schemas.microsoft.com/office/drawing/2014/main" id="{23E2A5C0-F8F2-4256-A0D3-A3CD68686D0F}"/>
                        </a:ext>
                      </a:extLst>
                    </p:cNvPr>
                    <p:cNvSpPr>
                      <a:spLocks noChangeArrowheads="1"/>
                    </p:cNvSpPr>
                    <p:nvPr/>
                  </p:nvSpPr>
                  <p:spPr bwMode="auto">
                    <a:xfrm>
                      <a:off x="5548503" y="2251943"/>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86" name="Oval 74">
                      <a:extLst>
                        <a:ext uri="{FF2B5EF4-FFF2-40B4-BE49-F238E27FC236}">
                          <a16:creationId xmlns:a16="http://schemas.microsoft.com/office/drawing/2014/main" id="{64E40F40-5FD9-4D88-B44D-D85904C43CC0}"/>
                        </a:ext>
                      </a:extLst>
                    </p:cNvPr>
                    <p:cNvSpPr>
                      <a:spLocks noChangeArrowheads="1"/>
                    </p:cNvSpPr>
                    <p:nvPr/>
                  </p:nvSpPr>
                  <p:spPr bwMode="auto">
                    <a:xfrm>
                      <a:off x="5388644" y="2333493"/>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87" name="Oval 74">
                      <a:extLst>
                        <a:ext uri="{FF2B5EF4-FFF2-40B4-BE49-F238E27FC236}">
                          <a16:creationId xmlns:a16="http://schemas.microsoft.com/office/drawing/2014/main" id="{23EA170B-1366-4302-B8F0-A5B1A52A205A}"/>
                        </a:ext>
                      </a:extLst>
                    </p:cNvPr>
                    <p:cNvSpPr>
                      <a:spLocks noChangeArrowheads="1"/>
                    </p:cNvSpPr>
                    <p:nvPr/>
                  </p:nvSpPr>
                  <p:spPr bwMode="auto">
                    <a:xfrm>
                      <a:off x="5546514" y="2400617"/>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88" name="Oval 74">
                      <a:extLst>
                        <a:ext uri="{FF2B5EF4-FFF2-40B4-BE49-F238E27FC236}">
                          <a16:creationId xmlns:a16="http://schemas.microsoft.com/office/drawing/2014/main" id="{4B84E154-BE11-4AE3-9331-F6773A0BCC3A}"/>
                        </a:ext>
                      </a:extLst>
                    </p:cNvPr>
                    <p:cNvSpPr>
                      <a:spLocks noChangeArrowheads="1"/>
                    </p:cNvSpPr>
                    <p:nvPr/>
                  </p:nvSpPr>
                  <p:spPr bwMode="auto">
                    <a:xfrm>
                      <a:off x="5815662" y="2325850"/>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89" name="Oval 74">
                      <a:extLst>
                        <a:ext uri="{FF2B5EF4-FFF2-40B4-BE49-F238E27FC236}">
                          <a16:creationId xmlns:a16="http://schemas.microsoft.com/office/drawing/2014/main" id="{C434016C-D721-4E4D-BE74-37F5FAF151D3}"/>
                        </a:ext>
                      </a:extLst>
                    </p:cNvPr>
                    <p:cNvSpPr>
                      <a:spLocks noChangeArrowheads="1"/>
                    </p:cNvSpPr>
                    <p:nvPr/>
                  </p:nvSpPr>
                  <p:spPr bwMode="auto">
                    <a:xfrm>
                      <a:off x="6081598" y="2309707"/>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90" name="Oval 74">
                      <a:extLst>
                        <a:ext uri="{FF2B5EF4-FFF2-40B4-BE49-F238E27FC236}">
                          <a16:creationId xmlns:a16="http://schemas.microsoft.com/office/drawing/2014/main" id="{1746DD7A-A318-4AEE-99EC-DBB34EC1C219}"/>
                        </a:ext>
                      </a:extLst>
                    </p:cNvPr>
                    <p:cNvSpPr>
                      <a:spLocks noChangeArrowheads="1"/>
                    </p:cNvSpPr>
                    <p:nvPr/>
                  </p:nvSpPr>
                  <p:spPr bwMode="auto">
                    <a:xfrm>
                      <a:off x="6042282" y="2399081"/>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grpSp>
            </p:grpSp>
          </p:grpSp>
          <p:grpSp>
            <p:nvGrpSpPr>
              <p:cNvPr id="1637" name="Group 1636">
                <a:extLst>
                  <a:ext uri="{FF2B5EF4-FFF2-40B4-BE49-F238E27FC236}">
                    <a16:creationId xmlns:a16="http://schemas.microsoft.com/office/drawing/2014/main" id="{C4EF77CA-456F-431D-93B2-9E71A33AEC02}"/>
                  </a:ext>
                </a:extLst>
              </p:cNvPr>
              <p:cNvGrpSpPr/>
              <p:nvPr/>
            </p:nvGrpSpPr>
            <p:grpSpPr>
              <a:xfrm>
                <a:off x="8050645" y="2850512"/>
                <a:ext cx="3444673" cy="2903018"/>
                <a:chOff x="8050645" y="2850512"/>
                <a:chExt cx="3444673" cy="2903018"/>
              </a:xfrm>
            </p:grpSpPr>
            <p:sp>
              <p:nvSpPr>
                <p:cNvPr id="1638" name="Oval 74">
                  <a:extLst>
                    <a:ext uri="{FF2B5EF4-FFF2-40B4-BE49-F238E27FC236}">
                      <a16:creationId xmlns:a16="http://schemas.microsoft.com/office/drawing/2014/main" id="{5AA06E08-EFBD-4482-90BE-A9C6CFCBD3B6}"/>
                    </a:ext>
                  </a:extLst>
                </p:cNvPr>
                <p:cNvSpPr>
                  <a:spLocks noChangeArrowheads="1"/>
                </p:cNvSpPr>
                <p:nvPr/>
              </p:nvSpPr>
              <p:spPr bwMode="auto">
                <a:xfrm>
                  <a:off x="10550683" y="5442263"/>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39" name="Oval 74">
                  <a:extLst>
                    <a:ext uri="{FF2B5EF4-FFF2-40B4-BE49-F238E27FC236}">
                      <a16:creationId xmlns:a16="http://schemas.microsoft.com/office/drawing/2014/main" id="{4FC6E801-B3B8-49CE-91A6-86D6EC3EF431}"/>
                    </a:ext>
                  </a:extLst>
                </p:cNvPr>
                <p:cNvSpPr>
                  <a:spLocks noChangeArrowheads="1"/>
                </p:cNvSpPr>
                <p:nvPr/>
              </p:nvSpPr>
              <p:spPr bwMode="auto">
                <a:xfrm>
                  <a:off x="10417968" y="5620678"/>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40" name="Oval 74">
                  <a:extLst>
                    <a:ext uri="{FF2B5EF4-FFF2-40B4-BE49-F238E27FC236}">
                      <a16:creationId xmlns:a16="http://schemas.microsoft.com/office/drawing/2014/main" id="{7AD6D372-6012-4A34-8652-17CE9341C287}"/>
                    </a:ext>
                  </a:extLst>
                </p:cNvPr>
                <p:cNvSpPr>
                  <a:spLocks noChangeArrowheads="1"/>
                </p:cNvSpPr>
                <p:nvPr/>
              </p:nvSpPr>
              <p:spPr bwMode="auto">
                <a:xfrm>
                  <a:off x="10226389" y="2965223"/>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41" name="Oval 74">
                  <a:extLst>
                    <a:ext uri="{FF2B5EF4-FFF2-40B4-BE49-F238E27FC236}">
                      <a16:creationId xmlns:a16="http://schemas.microsoft.com/office/drawing/2014/main" id="{F869C8B3-AC40-4F9A-8829-D83B16025E7A}"/>
                    </a:ext>
                  </a:extLst>
                </p:cNvPr>
                <p:cNvSpPr>
                  <a:spLocks noChangeArrowheads="1"/>
                </p:cNvSpPr>
                <p:nvPr/>
              </p:nvSpPr>
              <p:spPr bwMode="auto">
                <a:xfrm>
                  <a:off x="10095706" y="3095204"/>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42" name="Oval 74">
                  <a:extLst>
                    <a:ext uri="{FF2B5EF4-FFF2-40B4-BE49-F238E27FC236}">
                      <a16:creationId xmlns:a16="http://schemas.microsoft.com/office/drawing/2014/main" id="{790A5799-E4BD-4AB9-8AC3-266E7C53BEE8}"/>
                    </a:ext>
                  </a:extLst>
                </p:cNvPr>
                <p:cNvSpPr>
                  <a:spLocks noChangeArrowheads="1"/>
                </p:cNvSpPr>
                <p:nvPr/>
              </p:nvSpPr>
              <p:spPr bwMode="auto">
                <a:xfrm>
                  <a:off x="9884282" y="3007892"/>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43" name="Oval 74">
                  <a:extLst>
                    <a:ext uri="{FF2B5EF4-FFF2-40B4-BE49-F238E27FC236}">
                      <a16:creationId xmlns:a16="http://schemas.microsoft.com/office/drawing/2014/main" id="{293E9731-FAD1-4439-8707-52ED92164705}"/>
                    </a:ext>
                  </a:extLst>
                </p:cNvPr>
                <p:cNvSpPr>
                  <a:spLocks noChangeArrowheads="1"/>
                </p:cNvSpPr>
                <p:nvPr/>
              </p:nvSpPr>
              <p:spPr bwMode="auto">
                <a:xfrm>
                  <a:off x="9784873" y="2863406"/>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44" name="Oval 74">
                  <a:extLst>
                    <a:ext uri="{FF2B5EF4-FFF2-40B4-BE49-F238E27FC236}">
                      <a16:creationId xmlns:a16="http://schemas.microsoft.com/office/drawing/2014/main" id="{B75CA5D7-F57B-4B2E-92F3-2FEF29BC5BF8}"/>
                    </a:ext>
                  </a:extLst>
                </p:cNvPr>
                <p:cNvSpPr>
                  <a:spLocks noChangeArrowheads="1"/>
                </p:cNvSpPr>
                <p:nvPr/>
              </p:nvSpPr>
              <p:spPr bwMode="auto">
                <a:xfrm>
                  <a:off x="9486673" y="2850512"/>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45" name="Oval 74">
                  <a:extLst>
                    <a:ext uri="{FF2B5EF4-FFF2-40B4-BE49-F238E27FC236}">
                      <a16:creationId xmlns:a16="http://schemas.microsoft.com/office/drawing/2014/main" id="{2EB059B2-2CF7-47B4-ACA8-C417ECBB85DB}"/>
                    </a:ext>
                  </a:extLst>
                </p:cNvPr>
                <p:cNvSpPr>
                  <a:spLocks noChangeArrowheads="1"/>
                </p:cNvSpPr>
                <p:nvPr/>
              </p:nvSpPr>
              <p:spPr bwMode="auto">
                <a:xfrm>
                  <a:off x="9530714" y="3253011"/>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46" name="Oval 74">
                  <a:extLst>
                    <a:ext uri="{FF2B5EF4-FFF2-40B4-BE49-F238E27FC236}">
                      <a16:creationId xmlns:a16="http://schemas.microsoft.com/office/drawing/2014/main" id="{641B51FC-7ABA-4EB0-A142-0E52F7D5F8C4}"/>
                    </a:ext>
                  </a:extLst>
                </p:cNvPr>
                <p:cNvSpPr>
                  <a:spLocks noChangeArrowheads="1"/>
                </p:cNvSpPr>
                <p:nvPr/>
              </p:nvSpPr>
              <p:spPr bwMode="auto">
                <a:xfrm>
                  <a:off x="9377330" y="3479332"/>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47" name="Oval 74">
                  <a:extLst>
                    <a:ext uri="{FF2B5EF4-FFF2-40B4-BE49-F238E27FC236}">
                      <a16:creationId xmlns:a16="http://schemas.microsoft.com/office/drawing/2014/main" id="{6264DE8A-4060-40D2-8A7C-B26CD2669C01}"/>
                    </a:ext>
                  </a:extLst>
                </p:cNvPr>
                <p:cNvSpPr>
                  <a:spLocks noChangeArrowheads="1"/>
                </p:cNvSpPr>
                <p:nvPr/>
              </p:nvSpPr>
              <p:spPr bwMode="auto">
                <a:xfrm>
                  <a:off x="8050645" y="3646044"/>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48" name="Oval 74">
                  <a:extLst>
                    <a:ext uri="{FF2B5EF4-FFF2-40B4-BE49-F238E27FC236}">
                      <a16:creationId xmlns:a16="http://schemas.microsoft.com/office/drawing/2014/main" id="{DCD3908F-6B72-400F-BE00-0CD6803D64BE}"/>
                    </a:ext>
                  </a:extLst>
                </p:cNvPr>
                <p:cNvSpPr>
                  <a:spLocks noChangeArrowheads="1"/>
                </p:cNvSpPr>
                <p:nvPr/>
              </p:nvSpPr>
              <p:spPr bwMode="auto">
                <a:xfrm>
                  <a:off x="8210517" y="3973097"/>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49" name="Oval 74">
                  <a:extLst>
                    <a:ext uri="{FF2B5EF4-FFF2-40B4-BE49-F238E27FC236}">
                      <a16:creationId xmlns:a16="http://schemas.microsoft.com/office/drawing/2014/main" id="{0CE1F9C1-A9E9-4376-848D-F27B36039053}"/>
                    </a:ext>
                  </a:extLst>
                </p:cNvPr>
                <p:cNvSpPr>
                  <a:spLocks noChangeArrowheads="1"/>
                </p:cNvSpPr>
                <p:nvPr/>
              </p:nvSpPr>
              <p:spPr bwMode="auto">
                <a:xfrm>
                  <a:off x="9006997" y="4172585"/>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50" name="Oval 74">
                  <a:extLst>
                    <a:ext uri="{FF2B5EF4-FFF2-40B4-BE49-F238E27FC236}">
                      <a16:creationId xmlns:a16="http://schemas.microsoft.com/office/drawing/2014/main" id="{F1EF955B-0645-4A26-B103-5DFF8974E656}"/>
                    </a:ext>
                  </a:extLst>
                </p:cNvPr>
                <p:cNvSpPr>
                  <a:spLocks noChangeArrowheads="1"/>
                </p:cNvSpPr>
                <p:nvPr/>
              </p:nvSpPr>
              <p:spPr bwMode="auto">
                <a:xfrm>
                  <a:off x="11403878" y="5659550"/>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51" name="Oval 74">
                  <a:extLst>
                    <a:ext uri="{FF2B5EF4-FFF2-40B4-BE49-F238E27FC236}">
                      <a16:creationId xmlns:a16="http://schemas.microsoft.com/office/drawing/2014/main" id="{387AE304-F481-4449-9F94-A9662FF6E3D1}"/>
                    </a:ext>
                  </a:extLst>
                </p:cNvPr>
                <p:cNvSpPr>
                  <a:spLocks noChangeArrowheads="1"/>
                </p:cNvSpPr>
                <p:nvPr/>
              </p:nvSpPr>
              <p:spPr bwMode="auto">
                <a:xfrm>
                  <a:off x="10499205" y="3830750"/>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52" name="Oval 74">
                  <a:extLst>
                    <a:ext uri="{FF2B5EF4-FFF2-40B4-BE49-F238E27FC236}">
                      <a16:creationId xmlns:a16="http://schemas.microsoft.com/office/drawing/2014/main" id="{1FAE232A-A593-4599-9445-01C6F305B161}"/>
                    </a:ext>
                  </a:extLst>
                </p:cNvPr>
                <p:cNvSpPr>
                  <a:spLocks noChangeArrowheads="1"/>
                </p:cNvSpPr>
                <p:nvPr/>
              </p:nvSpPr>
              <p:spPr bwMode="auto">
                <a:xfrm>
                  <a:off x="9631280" y="3804170"/>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53" name="Oval 74">
                  <a:extLst>
                    <a:ext uri="{FF2B5EF4-FFF2-40B4-BE49-F238E27FC236}">
                      <a16:creationId xmlns:a16="http://schemas.microsoft.com/office/drawing/2014/main" id="{289EFDAE-B621-42F7-B560-99A0CD8A3E76}"/>
                    </a:ext>
                  </a:extLst>
                </p:cNvPr>
                <p:cNvSpPr>
                  <a:spLocks noChangeArrowheads="1"/>
                </p:cNvSpPr>
                <p:nvPr/>
              </p:nvSpPr>
              <p:spPr bwMode="auto">
                <a:xfrm>
                  <a:off x="9691497" y="3408245"/>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54" name="Oval 74">
                  <a:extLst>
                    <a:ext uri="{FF2B5EF4-FFF2-40B4-BE49-F238E27FC236}">
                      <a16:creationId xmlns:a16="http://schemas.microsoft.com/office/drawing/2014/main" id="{C770040E-97CD-4F43-9ECE-58CE1A486B34}"/>
                    </a:ext>
                  </a:extLst>
                </p:cNvPr>
                <p:cNvSpPr>
                  <a:spLocks noChangeArrowheads="1"/>
                </p:cNvSpPr>
                <p:nvPr/>
              </p:nvSpPr>
              <p:spPr bwMode="auto">
                <a:xfrm>
                  <a:off x="8939743" y="3830750"/>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55" name="Oval 74">
                  <a:extLst>
                    <a:ext uri="{FF2B5EF4-FFF2-40B4-BE49-F238E27FC236}">
                      <a16:creationId xmlns:a16="http://schemas.microsoft.com/office/drawing/2014/main" id="{C20FA7AE-C1E3-48FC-A77C-66060998BCD8}"/>
                    </a:ext>
                  </a:extLst>
                </p:cNvPr>
                <p:cNvSpPr>
                  <a:spLocks noChangeArrowheads="1"/>
                </p:cNvSpPr>
                <p:nvPr/>
              </p:nvSpPr>
              <p:spPr bwMode="auto">
                <a:xfrm>
                  <a:off x="9192206" y="4275910"/>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56" name="Oval 74">
                  <a:extLst>
                    <a:ext uri="{FF2B5EF4-FFF2-40B4-BE49-F238E27FC236}">
                      <a16:creationId xmlns:a16="http://schemas.microsoft.com/office/drawing/2014/main" id="{AC36A803-5142-4A8C-91E4-43A9476A8C76}"/>
                    </a:ext>
                  </a:extLst>
                </p:cNvPr>
                <p:cNvSpPr>
                  <a:spLocks noChangeArrowheads="1"/>
                </p:cNvSpPr>
                <p:nvPr/>
              </p:nvSpPr>
              <p:spPr bwMode="auto">
                <a:xfrm>
                  <a:off x="8229875" y="3296156"/>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57" name="Oval 74">
                  <a:extLst>
                    <a:ext uri="{FF2B5EF4-FFF2-40B4-BE49-F238E27FC236}">
                      <a16:creationId xmlns:a16="http://schemas.microsoft.com/office/drawing/2014/main" id="{991C20B1-8ECE-475D-8014-64F8C37ED029}"/>
                    </a:ext>
                  </a:extLst>
                </p:cNvPr>
                <p:cNvSpPr>
                  <a:spLocks noChangeArrowheads="1"/>
                </p:cNvSpPr>
                <p:nvPr/>
              </p:nvSpPr>
              <p:spPr bwMode="auto">
                <a:xfrm>
                  <a:off x="8117320" y="3714624"/>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sp>
              <p:nvSpPr>
                <p:cNvPr id="1658" name="Oval 74">
                  <a:extLst>
                    <a:ext uri="{FF2B5EF4-FFF2-40B4-BE49-F238E27FC236}">
                      <a16:creationId xmlns:a16="http://schemas.microsoft.com/office/drawing/2014/main" id="{6E33CFB9-6F89-4568-A1D0-864B12C17CD0}"/>
                    </a:ext>
                  </a:extLst>
                </p:cNvPr>
                <p:cNvSpPr>
                  <a:spLocks noChangeArrowheads="1"/>
                </p:cNvSpPr>
                <p:nvPr/>
              </p:nvSpPr>
              <p:spPr bwMode="auto">
                <a:xfrm>
                  <a:off x="9503491" y="5384863"/>
                  <a:ext cx="91440" cy="93980"/>
                </a:xfrm>
                <a:prstGeom prst="ellipse">
                  <a:avLst/>
                </a:prstGeom>
                <a:solidFill>
                  <a:srgbClr val="DC3C00"/>
                </a:solidFill>
                <a:ln w="12700">
                  <a:noFill/>
                </a:ln>
              </p:spPr>
              <p:txBody>
                <a:bodyPr vert="horz" wrap="square" lIns="91416" tIns="45708" rIns="91416" bIns="45708" numCol="1" anchor="t" anchorCtr="0" compatLnSpc="1">
                  <a:prstTxWarp prst="textNoShape">
                    <a:avLst/>
                  </a:prstTxWarp>
                </a:bodyPr>
                <a:lstStyle/>
                <a:p>
                  <a:pPr defTabSz="914126">
                    <a:defRPr/>
                  </a:pPr>
                  <a:endParaRPr lang="en-US" sz="1799" kern="0">
                    <a:solidFill>
                      <a:srgbClr val="505050"/>
                    </a:solidFill>
                  </a:endParaRPr>
                </a:p>
              </p:txBody>
            </p:sp>
          </p:grpSp>
        </p:grpSp>
      </p:grpSp>
      <p:sp>
        <p:nvSpPr>
          <p:cNvPr id="1719" name="Rectangle 1718">
            <a:extLst>
              <a:ext uri="{FF2B5EF4-FFF2-40B4-BE49-F238E27FC236}">
                <a16:creationId xmlns:a16="http://schemas.microsoft.com/office/drawing/2014/main" id="{B6EB482E-FEB4-4FE0-B32D-B14B27ECB3C5}"/>
              </a:ext>
            </a:extLst>
          </p:cNvPr>
          <p:cNvSpPr/>
          <p:nvPr/>
        </p:nvSpPr>
        <p:spPr bwMode="auto">
          <a:xfrm>
            <a:off x="8728" y="232815"/>
            <a:ext cx="12188825" cy="2554198"/>
          </a:xfrm>
          <a:prstGeom prst="rect">
            <a:avLst/>
          </a:prstGeom>
          <a:gradFill>
            <a:gsLst>
              <a:gs pos="0">
                <a:srgbClr val="0072C6"/>
              </a:gs>
              <a:gs pos="100000">
                <a:srgbClr val="0072C6">
                  <a:alpha val="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20" name="Rectangle 1719">
            <a:extLst>
              <a:ext uri="{FF2B5EF4-FFF2-40B4-BE49-F238E27FC236}">
                <a16:creationId xmlns:a16="http://schemas.microsoft.com/office/drawing/2014/main" id="{062A0D49-2FA8-4602-AAC8-AB272158FD5A}"/>
              </a:ext>
            </a:extLst>
          </p:cNvPr>
          <p:cNvSpPr/>
          <p:nvPr/>
        </p:nvSpPr>
        <p:spPr bwMode="auto">
          <a:xfrm>
            <a:off x="421534" y="936558"/>
            <a:ext cx="2193989" cy="90991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650" fontAlgn="base">
              <a:defRPr/>
            </a:pPr>
            <a:r>
              <a:rPr lang="en-US" sz="3999" b="1" kern="0" dirty="0">
                <a:solidFill>
                  <a:srgbClr val="FFFFFF"/>
                </a:solidFill>
                <a:latin typeface="Segoe UI Semibold" panose="020B0702040204020203" pitchFamily="34" charset="0"/>
                <a:cs typeface="Segoe UI Semibold" panose="020B0702040204020203" pitchFamily="34" charset="0"/>
              </a:rPr>
              <a:t>2</a:t>
            </a:r>
            <a:r>
              <a:rPr lang="en-US" sz="3999" b="1" kern="0" dirty="0">
                <a:solidFill>
                  <a:srgbClr val="FFFFFF"/>
                </a:solidFill>
                <a:latin typeface="Segoe UI Semibold" panose="020B0702040204020203" pitchFamily="34" charset="0"/>
                <a:ea typeface="Segoe UI" pitchFamily="34" charset="0"/>
                <a:cs typeface="Segoe UI Semibold" panose="020B0702040204020203" pitchFamily="34" charset="0"/>
              </a:rPr>
              <a:t> </a:t>
            </a:r>
            <a:r>
              <a:rPr lang="en-US" sz="3999" b="1" kern="0" dirty="0">
                <a:solidFill>
                  <a:srgbClr val="FFFFFF"/>
                </a:solidFill>
                <a:latin typeface="Segoe UI Semibold" panose="020B0702040204020203" pitchFamily="34" charset="0"/>
                <a:cs typeface="Segoe UI Semibold" panose="020B0702040204020203" pitchFamily="34" charset="0"/>
              </a:rPr>
              <a:t>Mil</a:t>
            </a:r>
            <a:br>
              <a:rPr lang="en-US" sz="3999" b="1" kern="0" dirty="0">
                <a:solidFill>
                  <a:srgbClr val="FFFFFF"/>
                </a:solidFill>
                <a:latin typeface="Segoe UI"/>
                <a:cs typeface="Segoe UI Semibold" panose="020B0702040204020203" pitchFamily="34" charset="0"/>
              </a:rPr>
            </a:br>
            <a:r>
              <a:rPr lang="en-US" sz="2399" kern="0" dirty="0">
                <a:solidFill>
                  <a:srgbClr val="FFFFFF"/>
                </a:solidFill>
                <a:latin typeface="Segoe UI"/>
                <a:cs typeface="Segoe UI" pitchFamily="34" charset="0"/>
              </a:rPr>
              <a:t>kilometers</a:t>
            </a:r>
            <a:br>
              <a:rPr lang="en-US" sz="2399" kern="0" dirty="0">
                <a:solidFill>
                  <a:srgbClr val="FFFFFF"/>
                </a:solidFill>
                <a:latin typeface="Segoe UI"/>
                <a:cs typeface="Segoe UI" pitchFamily="34" charset="0"/>
              </a:rPr>
            </a:br>
            <a:r>
              <a:rPr lang="en-US" sz="1799" kern="0" dirty="0">
                <a:solidFill>
                  <a:srgbClr val="FFFFFF"/>
                </a:solidFill>
                <a:latin typeface="Segoe UI"/>
                <a:ea typeface="Segoe UI" pitchFamily="34" charset="0"/>
                <a:cs typeface="Segoe UI" pitchFamily="34" charset="0"/>
              </a:rPr>
              <a:t>intra-datacenter fiber</a:t>
            </a:r>
          </a:p>
        </p:txBody>
      </p:sp>
      <p:sp>
        <p:nvSpPr>
          <p:cNvPr id="1721" name="Rectangle 1720">
            <a:extLst>
              <a:ext uri="{FF2B5EF4-FFF2-40B4-BE49-F238E27FC236}">
                <a16:creationId xmlns:a16="http://schemas.microsoft.com/office/drawing/2014/main" id="{D836DB9E-5852-4350-8246-20499F1E1301}"/>
              </a:ext>
            </a:extLst>
          </p:cNvPr>
          <p:cNvSpPr/>
          <p:nvPr/>
        </p:nvSpPr>
        <p:spPr bwMode="auto">
          <a:xfrm>
            <a:off x="2905002" y="936558"/>
            <a:ext cx="1980883" cy="90991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650" fontAlgn="base">
              <a:defRPr/>
            </a:pPr>
            <a:r>
              <a:rPr lang="en-US" sz="3999" b="1" kern="0" dirty="0">
                <a:solidFill>
                  <a:srgbClr val="FFFFFF"/>
                </a:solidFill>
                <a:latin typeface="Segoe UI Semibold" panose="020B0702040204020203" pitchFamily="34" charset="0"/>
                <a:cs typeface="Segoe UI Semibold" panose="020B0702040204020203" pitchFamily="34" charset="0"/>
              </a:rPr>
              <a:t>72+</a:t>
            </a:r>
            <a:br>
              <a:rPr lang="en-US" sz="3999" b="1" kern="0" dirty="0">
                <a:solidFill>
                  <a:srgbClr val="FFFFFF"/>
                </a:solidFill>
                <a:latin typeface="Segoe UI"/>
                <a:cs typeface="Segoe UI Semibold" panose="020B0702040204020203" pitchFamily="34" charset="0"/>
              </a:rPr>
            </a:br>
            <a:r>
              <a:rPr lang="en-US" sz="2399" kern="0" dirty="0">
                <a:solidFill>
                  <a:srgbClr val="FFFFFF"/>
                </a:solidFill>
                <a:latin typeface="Segoe UI"/>
                <a:cs typeface="Segoe UI" pitchFamily="34" charset="0"/>
              </a:rPr>
              <a:t>Tb per second</a:t>
            </a:r>
          </a:p>
          <a:p>
            <a:pPr algn="ctr" defTabSz="913650" fontAlgn="base">
              <a:defRPr/>
            </a:pPr>
            <a:r>
              <a:rPr lang="en-US" sz="1600" kern="0" dirty="0">
                <a:solidFill>
                  <a:srgbClr val="FFFFFF"/>
                </a:solidFill>
                <a:latin typeface="Segoe UI"/>
                <a:ea typeface="Segoe UI" pitchFamily="34" charset="0"/>
                <a:cs typeface="Segoe UI Semibold" panose="020B0702040204020203" pitchFamily="34" charset="0"/>
              </a:rPr>
              <a:t>Back bone</a:t>
            </a:r>
          </a:p>
        </p:txBody>
      </p:sp>
      <p:sp>
        <p:nvSpPr>
          <p:cNvPr id="1722" name="Rectangle 1721">
            <a:extLst>
              <a:ext uri="{FF2B5EF4-FFF2-40B4-BE49-F238E27FC236}">
                <a16:creationId xmlns:a16="http://schemas.microsoft.com/office/drawing/2014/main" id="{43948D55-79EC-4974-9B5A-A80A518158DF}"/>
              </a:ext>
            </a:extLst>
          </p:cNvPr>
          <p:cNvSpPr/>
          <p:nvPr/>
        </p:nvSpPr>
        <p:spPr bwMode="auto">
          <a:xfrm>
            <a:off x="7542160" y="936558"/>
            <a:ext cx="1829497" cy="90991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650" fontAlgn="base">
              <a:defRPr/>
            </a:pPr>
            <a:r>
              <a:rPr lang="en-US" sz="3999" b="1" kern="0" dirty="0">
                <a:solidFill>
                  <a:srgbClr val="FFFFFF"/>
                </a:solidFill>
                <a:latin typeface="Segoe UI Semibold" panose="020B0702040204020203" pitchFamily="34" charset="0"/>
                <a:cs typeface="Segoe UI Semibold" panose="020B0702040204020203" pitchFamily="34" charset="0"/>
              </a:rPr>
              <a:t>100+</a:t>
            </a:r>
            <a:br>
              <a:rPr lang="en-US" sz="2399" kern="0" dirty="0">
                <a:solidFill>
                  <a:srgbClr val="FFFFFF"/>
                </a:solidFill>
                <a:latin typeface="Segoe UI"/>
                <a:ea typeface="Segoe UI" pitchFamily="34" charset="0"/>
                <a:cs typeface="Segoe UI" pitchFamily="34" charset="0"/>
              </a:rPr>
            </a:br>
            <a:r>
              <a:rPr lang="en-US" sz="2399" kern="0" dirty="0">
                <a:solidFill>
                  <a:srgbClr val="FFFFFF"/>
                </a:solidFill>
                <a:latin typeface="Segoe UI"/>
                <a:cs typeface="Segoe UI" pitchFamily="34" charset="0"/>
              </a:rPr>
              <a:t>datacenters </a:t>
            </a:r>
          </a:p>
        </p:txBody>
      </p:sp>
      <p:sp>
        <p:nvSpPr>
          <p:cNvPr id="1724" name="Rectangle 1723">
            <a:extLst>
              <a:ext uri="{FF2B5EF4-FFF2-40B4-BE49-F238E27FC236}">
                <a16:creationId xmlns:a16="http://schemas.microsoft.com/office/drawing/2014/main" id="{DE18C4A1-F737-4525-A470-C1AB2CECD479}"/>
              </a:ext>
            </a:extLst>
          </p:cNvPr>
          <p:cNvSpPr/>
          <p:nvPr/>
        </p:nvSpPr>
        <p:spPr bwMode="auto">
          <a:xfrm>
            <a:off x="9659643" y="936558"/>
            <a:ext cx="2037330" cy="909910"/>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441" fontAlgn="base">
              <a:defRPr/>
            </a:pPr>
            <a:r>
              <a:rPr lang="en-US" sz="3999" b="1" kern="0" dirty="0">
                <a:solidFill>
                  <a:srgbClr val="FFFFFF"/>
                </a:solidFill>
                <a:latin typeface="Segoe UI Semibold" panose="020B0702040204020203" pitchFamily="34" charset="0"/>
                <a:cs typeface="Segoe UI Semibold" panose="020B0702040204020203" pitchFamily="34" charset="0"/>
              </a:rPr>
              <a:t>Millions</a:t>
            </a:r>
            <a:br>
              <a:rPr lang="en-US" sz="3999" b="1" kern="0" dirty="0">
                <a:solidFill>
                  <a:srgbClr val="FFFFFF"/>
                </a:solidFill>
                <a:latin typeface="Segoe UI"/>
                <a:cs typeface="Segoe UI Semibold" panose="020B0702040204020203" pitchFamily="34" charset="0"/>
              </a:rPr>
            </a:br>
            <a:r>
              <a:rPr lang="en-US" sz="2399" kern="0" dirty="0">
                <a:solidFill>
                  <a:srgbClr val="FFFFFF"/>
                </a:solidFill>
                <a:latin typeface="Segoe UI"/>
                <a:cs typeface="Segoe UI" pitchFamily="34" charset="0"/>
              </a:rPr>
              <a:t>of servers</a:t>
            </a:r>
          </a:p>
        </p:txBody>
      </p:sp>
      <p:grpSp>
        <p:nvGrpSpPr>
          <p:cNvPr id="1725" name="Group 1724">
            <a:extLst>
              <a:ext uri="{FF2B5EF4-FFF2-40B4-BE49-F238E27FC236}">
                <a16:creationId xmlns:a16="http://schemas.microsoft.com/office/drawing/2014/main" id="{2441A3B8-3448-4AC9-83C5-C1D8CEE65628}"/>
              </a:ext>
            </a:extLst>
          </p:cNvPr>
          <p:cNvGrpSpPr/>
          <p:nvPr/>
        </p:nvGrpSpPr>
        <p:grpSpPr>
          <a:xfrm>
            <a:off x="2792574" y="987336"/>
            <a:ext cx="6811088" cy="979065"/>
            <a:chOff x="2694275" y="203585"/>
            <a:chExt cx="6812862" cy="900005"/>
          </a:xfrm>
        </p:grpSpPr>
        <p:cxnSp>
          <p:nvCxnSpPr>
            <p:cNvPr id="1726" name="Straight Connector 1725">
              <a:extLst>
                <a:ext uri="{FF2B5EF4-FFF2-40B4-BE49-F238E27FC236}">
                  <a16:creationId xmlns:a16="http://schemas.microsoft.com/office/drawing/2014/main" id="{9FE2E5E9-33D3-4A85-AC22-D96DCB81E0E0}"/>
                </a:ext>
              </a:extLst>
            </p:cNvPr>
            <p:cNvCxnSpPr>
              <a:cxnSpLocks/>
            </p:cNvCxnSpPr>
            <p:nvPr/>
          </p:nvCxnSpPr>
          <p:spPr>
            <a:xfrm flipH="1">
              <a:off x="2694275" y="203585"/>
              <a:ext cx="0" cy="900005"/>
            </a:xfrm>
            <a:prstGeom prst="line">
              <a:avLst/>
            </a:prstGeom>
            <a:noFill/>
            <a:ln w="3175" cap="flat" cmpd="sng" algn="ctr">
              <a:solidFill>
                <a:srgbClr val="FFFFFF"/>
              </a:solidFill>
              <a:prstDash val="solid"/>
              <a:headEnd type="none"/>
              <a:tailEnd type="none"/>
            </a:ln>
            <a:effectLst/>
          </p:spPr>
        </p:cxnSp>
        <p:cxnSp>
          <p:nvCxnSpPr>
            <p:cNvPr id="1727" name="Straight Connector 1726">
              <a:extLst>
                <a:ext uri="{FF2B5EF4-FFF2-40B4-BE49-F238E27FC236}">
                  <a16:creationId xmlns:a16="http://schemas.microsoft.com/office/drawing/2014/main" id="{264B6743-6094-4A91-8E0A-F3C7958CB0D5}"/>
                </a:ext>
              </a:extLst>
            </p:cNvPr>
            <p:cNvCxnSpPr>
              <a:cxnSpLocks/>
            </p:cNvCxnSpPr>
            <p:nvPr/>
          </p:nvCxnSpPr>
          <p:spPr>
            <a:xfrm flipH="1">
              <a:off x="4965229" y="203585"/>
              <a:ext cx="0" cy="900005"/>
            </a:xfrm>
            <a:prstGeom prst="line">
              <a:avLst/>
            </a:prstGeom>
            <a:noFill/>
            <a:ln w="3175" cap="flat" cmpd="sng" algn="ctr">
              <a:solidFill>
                <a:srgbClr val="FFFFFF"/>
              </a:solidFill>
              <a:prstDash val="solid"/>
              <a:headEnd type="none"/>
              <a:tailEnd type="none"/>
            </a:ln>
            <a:effectLst/>
          </p:spPr>
        </p:cxnSp>
        <p:cxnSp>
          <p:nvCxnSpPr>
            <p:cNvPr id="1728" name="Straight Connector 1727">
              <a:extLst>
                <a:ext uri="{FF2B5EF4-FFF2-40B4-BE49-F238E27FC236}">
                  <a16:creationId xmlns:a16="http://schemas.microsoft.com/office/drawing/2014/main" id="{8892BCC1-BAC3-4429-AE8D-6253D0BE789F}"/>
                </a:ext>
              </a:extLst>
            </p:cNvPr>
            <p:cNvCxnSpPr>
              <a:cxnSpLocks/>
            </p:cNvCxnSpPr>
            <p:nvPr/>
          </p:nvCxnSpPr>
          <p:spPr>
            <a:xfrm flipH="1">
              <a:off x="7312383" y="203585"/>
              <a:ext cx="0" cy="900005"/>
            </a:xfrm>
            <a:prstGeom prst="line">
              <a:avLst/>
            </a:prstGeom>
            <a:noFill/>
            <a:ln w="3175" cap="flat" cmpd="sng" algn="ctr">
              <a:solidFill>
                <a:srgbClr val="FFFFFF"/>
              </a:solidFill>
              <a:prstDash val="solid"/>
              <a:headEnd type="none"/>
              <a:tailEnd type="none"/>
            </a:ln>
            <a:effectLst/>
          </p:spPr>
        </p:cxnSp>
        <p:cxnSp>
          <p:nvCxnSpPr>
            <p:cNvPr id="1729" name="Straight Connector 1728">
              <a:extLst>
                <a:ext uri="{FF2B5EF4-FFF2-40B4-BE49-F238E27FC236}">
                  <a16:creationId xmlns:a16="http://schemas.microsoft.com/office/drawing/2014/main" id="{F70C6D74-4855-403F-A69C-8C95EC008B1A}"/>
                </a:ext>
              </a:extLst>
            </p:cNvPr>
            <p:cNvCxnSpPr>
              <a:cxnSpLocks/>
            </p:cNvCxnSpPr>
            <p:nvPr/>
          </p:nvCxnSpPr>
          <p:spPr>
            <a:xfrm flipH="1">
              <a:off x="9507137" y="203585"/>
              <a:ext cx="0" cy="900005"/>
            </a:xfrm>
            <a:prstGeom prst="line">
              <a:avLst/>
            </a:prstGeom>
            <a:noFill/>
            <a:ln w="3175" cap="flat" cmpd="sng" algn="ctr">
              <a:solidFill>
                <a:srgbClr val="FFFFFF"/>
              </a:solidFill>
              <a:prstDash val="solid"/>
              <a:headEnd type="none"/>
              <a:tailEnd type="none"/>
            </a:ln>
            <a:effectLst/>
          </p:spPr>
        </p:cxnSp>
      </p:grpSp>
    </p:spTree>
    <p:extLst>
      <p:ext uri="{BB962C8B-B14F-4D97-AF65-F5344CB8AC3E}">
        <p14:creationId xmlns:p14="http://schemas.microsoft.com/office/powerpoint/2010/main" val="325239749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98"/>
                                        </p:tgtEl>
                                        <p:attrNameLst>
                                          <p:attrName>style.visibility</p:attrName>
                                        </p:attrNameLst>
                                      </p:cBhvr>
                                      <p:to>
                                        <p:strVal val="visible"/>
                                      </p:to>
                                    </p:set>
                                    <p:animEffect transition="in" filter="fade">
                                      <p:cBhvr>
                                        <p:cTn id="7" dur="500"/>
                                        <p:tgtEl>
                                          <p:spTgt spid="129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99"/>
                                        </p:tgtEl>
                                        <p:attrNameLst>
                                          <p:attrName>style.visibility</p:attrName>
                                        </p:attrNameLst>
                                      </p:cBhvr>
                                      <p:to>
                                        <p:strVal val="visible"/>
                                      </p:to>
                                    </p:set>
                                    <p:animEffect transition="in" filter="fade">
                                      <p:cBhvr>
                                        <p:cTn id="11" dur="500"/>
                                        <p:tgtEl>
                                          <p:spTgt spid="1299"/>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720"/>
                                        </p:tgtEl>
                                        <p:attrNameLst>
                                          <p:attrName>style.visibility</p:attrName>
                                        </p:attrNameLst>
                                      </p:cBhvr>
                                      <p:to>
                                        <p:strVal val="visible"/>
                                      </p:to>
                                    </p:set>
                                    <p:animEffect transition="in" filter="fade">
                                      <p:cBhvr>
                                        <p:cTn id="14" dur="750"/>
                                        <p:tgtEl>
                                          <p:spTgt spid="1720"/>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1721"/>
                                        </p:tgtEl>
                                        <p:attrNameLst>
                                          <p:attrName>style.visibility</p:attrName>
                                        </p:attrNameLst>
                                      </p:cBhvr>
                                      <p:to>
                                        <p:strVal val="visible"/>
                                      </p:to>
                                    </p:set>
                                    <p:animEffect transition="in" filter="fade">
                                      <p:cBhvr>
                                        <p:cTn id="17" dur="750"/>
                                        <p:tgtEl>
                                          <p:spTgt spid="17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69"/>
                                        </p:tgtEl>
                                        <p:attrNameLst>
                                          <p:attrName>style.visibility</p:attrName>
                                        </p:attrNameLst>
                                      </p:cBhvr>
                                      <p:to>
                                        <p:strVal val="visible"/>
                                      </p:to>
                                    </p:set>
                                    <p:animEffect transition="in" filter="fade">
                                      <p:cBhvr>
                                        <p:cTn id="22" dur="500"/>
                                        <p:tgtEl>
                                          <p:spTgt spid="1369"/>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1722"/>
                                        </p:tgtEl>
                                        <p:attrNameLst>
                                          <p:attrName>style.visibility</p:attrName>
                                        </p:attrNameLst>
                                      </p:cBhvr>
                                      <p:to>
                                        <p:strVal val="visible"/>
                                      </p:to>
                                    </p:set>
                                    <p:animEffect transition="in" filter="fade">
                                      <p:cBhvr>
                                        <p:cTn id="25" dur="750"/>
                                        <p:tgtEl>
                                          <p:spTgt spid="17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33"/>
                                        </p:tgtEl>
                                        <p:attrNameLst>
                                          <p:attrName>style.visibility</p:attrName>
                                        </p:attrNameLst>
                                      </p:cBhvr>
                                      <p:to>
                                        <p:strVal val="visible"/>
                                      </p:to>
                                    </p:set>
                                    <p:animEffect transition="in" filter="fade">
                                      <p:cBhvr>
                                        <p:cTn id="30" dur="500"/>
                                        <p:tgtEl>
                                          <p:spTgt spid="1633"/>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724"/>
                                        </p:tgtEl>
                                        <p:attrNameLst>
                                          <p:attrName>style.visibility</p:attrName>
                                        </p:attrNameLst>
                                      </p:cBhvr>
                                      <p:to>
                                        <p:strVal val="visible"/>
                                      </p:to>
                                    </p:set>
                                    <p:animEffect transition="in" filter="fade">
                                      <p:cBhvr>
                                        <p:cTn id="33" dur="750"/>
                                        <p:tgtEl>
                                          <p:spTgt spid="1724"/>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1725"/>
                                        </p:tgtEl>
                                        <p:attrNameLst>
                                          <p:attrName>style.visibility</p:attrName>
                                        </p:attrNameLst>
                                      </p:cBhvr>
                                      <p:to>
                                        <p:strVal val="visible"/>
                                      </p:to>
                                    </p:set>
                                    <p:animEffect transition="in" filter="fade">
                                      <p:cBhvr>
                                        <p:cTn id="37" dur="500"/>
                                        <p:tgtEl>
                                          <p:spTgt spid="1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 grpId="0"/>
      <p:bldP spid="1721" grpId="0"/>
      <p:bldP spid="1722" grpId="0"/>
      <p:bldP spid="172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989" y="127802"/>
            <a:ext cx="4529754" cy="664797"/>
          </a:xfrm>
        </p:spPr>
        <p:txBody>
          <a:bodyPr>
            <a:normAutofit fontScale="90000"/>
          </a:bodyPr>
          <a:lstStyle/>
          <a:p>
            <a:r>
              <a:rPr lang="en-US" dirty="0"/>
              <a:t>ExpressRoute</a:t>
            </a:r>
          </a:p>
        </p:txBody>
      </p:sp>
      <p:grpSp>
        <p:nvGrpSpPr>
          <p:cNvPr id="4" name="Group 3"/>
          <p:cNvGrpSpPr/>
          <p:nvPr/>
        </p:nvGrpSpPr>
        <p:grpSpPr>
          <a:xfrm>
            <a:off x="-104245" y="1272602"/>
            <a:ext cx="5984762" cy="5745717"/>
            <a:chOff x="6093579" y="1209675"/>
            <a:chExt cx="6106359" cy="5862457"/>
          </a:xfrm>
        </p:grpSpPr>
        <p:sp>
          <p:nvSpPr>
            <p:cNvPr id="5" name="Rectangle 4"/>
            <p:cNvSpPr/>
            <p:nvPr/>
          </p:nvSpPr>
          <p:spPr bwMode="auto">
            <a:xfrm>
              <a:off x="6227576" y="1209675"/>
              <a:ext cx="5972362" cy="5862457"/>
            </a:xfrm>
            <a:prstGeom prst="rect">
              <a:avLst/>
            </a:prstGeom>
            <a:solidFill>
              <a:schemeClr val="accent3">
                <a:lumMod val="50000"/>
                <a:alpha val="45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5908" fontAlgn="base">
                <a:lnSpc>
                  <a:spcPct val="90000"/>
                </a:lnSpc>
                <a:spcBef>
                  <a:spcPct val="0"/>
                </a:spcBef>
                <a:spcAft>
                  <a:spcPct val="0"/>
                </a:spcAft>
              </a:pPr>
              <a:endParaRPr lang="en-US" sz="3136" b="1" spc="-49" dirty="0">
                <a:gradFill>
                  <a:gsLst>
                    <a:gs pos="86726">
                      <a:srgbClr val="EFEFEF"/>
                    </a:gs>
                    <a:gs pos="36283">
                      <a:srgbClr val="EFEFEF"/>
                    </a:gs>
                  </a:gsLst>
                  <a:lin ang="5400000" scaled="0"/>
                </a:gradFill>
                <a:latin typeface="Segoe UI Light"/>
              </a:endParaRPr>
            </a:p>
          </p:txBody>
        </p:sp>
        <p:sp>
          <p:nvSpPr>
            <p:cNvPr id="7" name="Freeform 5"/>
            <p:cNvSpPr>
              <a:spLocks noEditPoints="1"/>
            </p:cNvSpPr>
            <p:nvPr/>
          </p:nvSpPr>
          <p:spPr bwMode="black">
            <a:xfrm>
              <a:off x="6956077" y="2007733"/>
              <a:ext cx="773138" cy="1190497"/>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48658C"/>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8" name="Freeform 5"/>
            <p:cNvSpPr>
              <a:spLocks noEditPoints="1"/>
            </p:cNvSpPr>
            <p:nvPr/>
          </p:nvSpPr>
          <p:spPr bwMode="black">
            <a:xfrm>
              <a:off x="8204309" y="1307345"/>
              <a:ext cx="773138" cy="1190497"/>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48658C"/>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9" name="Freeform 5"/>
            <p:cNvSpPr>
              <a:spLocks noEditPoints="1"/>
            </p:cNvSpPr>
            <p:nvPr/>
          </p:nvSpPr>
          <p:spPr bwMode="black">
            <a:xfrm>
              <a:off x="6956077" y="3552197"/>
              <a:ext cx="773138" cy="1190497"/>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48658C"/>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10" name="Freeform 539"/>
            <p:cNvSpPr>
              <a:spLocks noChangeAspect="1"/>
            </p:cNvSpPr>
            <p:nvPr/>
          </p:nvSpPr>
          <p:spPr bwMode="auto">
            <a:xfrm>
              <a:off x="10319514" y="1648975"/>
              <a:ext cx="1694290" cy="9314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78D7"/>
            </a:solidFill>
            <a:ln>
              <a:solidFill>
                <a:srgbClr val="0078D7"/>
              </a:solidFill>
            </a:ln>
            <a:scene3d>
              <a:camera prst="orthographicFront"/>
              <a:lightRig rig="threePt" dir="t"/>
            </a:scene3d>
            <a:sp3d>
              <a:bevelT/>
            </a:sp3d>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11" name="TextBox 10"/>
            <p:cNvSpPr txBox="1"/>
            <p:nvPr/>
          </p:nvSpPr>
          <p:spPr>
            <a:xfrm>
              <a:off x="10561636" y="1956841"/>
              <a:ext cx="1211019" cy="544765"/>
            </a:xfrm>
            <a:prstGeom prst="rect">
              <a:avLst/>
            </a:prstGeom>
            <a:noFill/>
          </p:spPr>
          <p:txBody>
            <a:bodyPr wrap="square" lIns="179238" tIns="143391" rIns="179238" bIns="143391" rtlCol="0">
              <a:spAutoFit/>
            </a:bodyPr>
            <a:lstStyle/>
            <a:p>
              <a:pPr algn="ctr" defTabSz="913946">
                <a:lnSpc>
                  <a:spcPct val="90000"/>
                </a:lnSpc>
              </a:pPr>
              <a:r>
                <a:rPr lang="en-US" sz="1764" spc="-49" dirty="0">
                  <a:gradFill>
                    <a:gsLst>
                      <a:gs pos="86726">
                        <a:srgbClr val="EFEFEF"/>
                      </a:gs>
                      <a:gs pos="36283">
                        <a:srgbClr val="EFEFEF"/>
                      </a:gs>
                    </a:gsLst>
                    <a:lin ang="5400000" scaled="0"/>
                  </a:gradFill>
                  <a:effectLst>
                    <a:outerShdw blurRad="38100" dist="38100" dir="2700000" algn="tl">
                      <a:srgbClr val="000000">
                        <a:alpha val="43137"/>
                      </a:srgbClr>
                    </a:outerShdw>
                  </a:effectLst>
                </a:rPr>
                <a:t>Azure</a:t>
              </a:r>
            </a:p>
          </p:txBody>
        </p:sp>
        <p:sp>
          <p:nvSpPr>
            <p:cNvPr id="12" name="Oval 11"/>
            <p:cNvSpPr/>
            <p:nvPr/>
          </p:nvSpPr>
          <p:spPr bwMode="auto">
            <a:xfrm>
              <a:off x="8504784" y="2952364"/>
              <a:ext cx="1117050" cy="1117050"/>
            </a:xfrm>
            <a:prstGeom prst="ellipse">
              <a:avLst/>
            </a:prstGeom>
            <a:solidFill>
              <a:schemeClr val="tx1"/>
            </a:solidFill>
            <a:ln w="571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pPr>
              <a:r>
                <a:rPr lang="en-US" sz="2352" b="1" spc="-49" dirty="0">
                  <a:solidFill>
                    <a:srgbClr val="000000"/>
                  </a:solidFill>
                  <a:effectLst>
                    <a:outerShdw blurRad="38100" dist="38100" dir="2700000" algn="tl">
                      <a:srgbClr val="000000">
                        <a:alpha val="43137"/>
                      </a:srgbClr>
                    </a:outerShdw>
                  </a:effectLst>
                </a:rPr>
                <a:t>WAN</a:t>
              </a:r>
            </a:p>
          </p:txBody>
        </p:sp>
        <p:cxnSp>
          <p:nvCxnSpPr>
            <p:cNvPr id="13" name="Straight Arrow Connector 12"/>
            <p:cNvCxnSpPr/>
            <p:nvPr/>
          </p:nvCxnSpPr>
          <p:spPr>
            <a:xfrm flipH="1" flipV="1">
              <a:off x="7771541" y="3057543"/>
              <a:ext cx="691032" cy="252859"/>
            </a:xfrm>
            <a:prstGeom prst="straightConnector1">
              <a:avLst/>
            </a:prstGeom>
            <a:ln w="44450" cap="sq">
              <a:solidFill>
                <a:srgbClr val="0078D7"/>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771427" y="3709717"/>
              <a:ext cx="691146" cy="221096"/>
            </a:xfrm>
            <a:prstGeom prst="straightConnector1">
              <a:avLst/>
            </a:prstGeom>
            <a:ln w="44450" cap="sq">
              <a:solidFill>
                <a:srgbClr val="0078D7"/>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8701319" y="2523441"/>
              <a:ext cx="134421" cy="390828"/>
            </a:xfrm>
            <a:prstGeom prst="straightConnector1">
              <a:avLst/>
            </a:prstGeom>
            <a:ln w="44450" cap="sq">
              <a:solidFill>
                <a:srgbClr val="0078D7"/>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9570764" y="2604769"/>
              <a:ext cx="808083" cy="529081"/>
            </a:xfrm>
            <a:prstGeom prst="straightConnector1">
              <a:avLst/>
            </a:prstGeom>
            <a:ln w="44450" cap="sq">
              <a:solidFill>
                <a:srgbClr val="0078D7"/>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51914" y="4670295"/>
              <a:ext cx="1218923" cy="544765"/>
            </a:xfrm>
            <a:prstGeom prst="rect">
              <a:avLst/>
            </a:prstGeom>
            <a:noFill/>
          </p:spPr>
          <p:txBody>
            <a:bodyPr wrap="none" lIns="179238" tIns="143391" rIns="179238" bIns="143391" rtlCol="0">
              <a:spAutoFit/>
            </a:bodyPr>
            <a:lstStyle/>
            <a:p>
              <a:pPr defTabSz="913946">
                <a:lnSpc>
                  <a:spcPct val="90000"/>
                </a:lnSpc>
              </a:pPr>
              <a:r>
                <a:rPr lang="en-US" sz="1764" spc="-49" dirty="0">
                  <a:gradFill>
                    <a:gsLst>
                      <a:gs pos="0">
                        <a:srgbClr val="FFFFFF"/>
                      </a:gs>
                      <a:gs pos="100000">
                        <a:srgbClr val="FFFFFF"/>
                      </a:gs>
                    </a:gsLst>
                    <a:lin ang="5400000" scaled="0"/>
                  </a:gradFill>
                </a:rPr>
                <a:t>Corp HQ</a:t>
              </a:r>
            </a:p>
          </p:txBody>
        </p:sp>
        <p:sp>
          <p:nvSpPr>
            <p:cNvPr id="18" name="TextBox 17"/>
            <p:cNvSpPr txBox="1"/>
            <p:nvPr/>
          </p:nvSpPr>
          <p:spPr>
            <a:xfrm>
              <a:off x="6093579" y="3104897"/>
              <a:ext cx="1823682" cy="544794"/>
            </a:xfrm>
            <a:prstGeom prst="rect">
              <a:avLst/>
            </a:prstGeom>
            <a:noFill/>
          </p:spPr>
          <p:txBody>
            <a:bodyPr wrap="none" lIns="179238" tIns="143391" rIns="179238" bIns="143391" rtlCol="0">
              <a:spAutoFit/>
            </a:bodyPr>
            <a:lstStyle/>
            <a:p>
              <a:pPr defTabSz="913946">
                <a:lnSpc>
                  <a:spcPct val="90000"/>
                </a:lnSpc>
              </a:pPr>
              <a:r>
                <a:rPr lang="en-US" sz="1764" spc="-49" dirty="0">
                  <a:gradFill>
                    <a:gsLst>
                      <a:gs pos="0">
                        <a:srgbClr val="FFFFFF"/>
                      </a:gs>
                      <a:gs pos="100000">
                        <a:srgbClr val="FFFFFF"/>
                      </a:gs>
                    </a:gsLst>
                    <a:lin ang="5400000" scaled="0"/>
                  </a:gradFill>
                </a:rPr>
                <a:t>Branch Office 1</a:t>
              </a:r>
            </a:p>
          </p:txBody>
        </p:sp>
        <p:sp>
          <p:nvSpPr>
            <p:cNvPr id="19" name="TextBox 18"/>
            <p:cNvSpPr txBox="1"/>
            <p:nvPr/>
          </p:nvSpPr>
          <p:spPr>
            <a:xfrm>
              <a:off x="6523037" y="1236055"/>
              <a:ext cx="1823682" cy="544794"/>
            </a:xfrm>
            <a:prstGeom prst="rect">
              <a:avLst/>
            </a:prstGeom>
            <a:noFill/>
          </p:spPr>
          <p:txBody>
            <a:bodyPr wrap="none" lIns="179238" tIns="143391" rIns="179238" bIns="143391" rtlCol="0">
              <a:spAutoFit/>
            </a:bodyPr>
            <a:lstStyle/>
            <a:p>
              <a:pPr defTabSz="913946">
                <a:lnSpc>
                  <a:spcPct val="90000"/>
                </a:lnSpc>
              </a:pPr>
              <a:r>
                <a:rPr lang="en-US" sz="1764" spc="-49" dirty="0">
                  <a:gradFill>
                    <a:gsLst>
                      <a:gs pos="0">
                        <a:srgbClr val="FFFFFF"/>
                      </a:gs>
                      <a:gs pos="100000">
                        <a:srgbClr val="FFFFFF"/>
                      </a:gs>
                    </a:gsLst>
                    <a:lin ang="5400000" scaled="0"/>
                  </a:gradFill>
                </a:rPr>
                <a:t>Branch Office 2</a:t>
              </a:r>
            </a:p>
          </p:txBody>
        </p:sp>
        <p:sp>
          <p:nvSpPr>
            <p:cNvPr id="20" name="Oval 19"/>
            <p:cNvSpPr/>
            <p:nvPr/>
          </p:nvSpPr>
          <p:spPr bwMode="auto">
            <a:xfrm>
              <a:off x="10447377" y="3300873"/>
              <a:ext cx="1348487" cy="1348487"/>
            </a:xfrm>
            <a:prstGeom prst="ellipse">
              <a:avLst/>
            </a:prstGeom>
            <a:solidFill>
              <a:schemeClr val="tx1"/>
            </a:solidFill>
            <a:ln w="571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5908" fontAlgn="base">
                <a:lnSpc>
                  <a:spcPct val="90000"/>
                </a:lnSpc>
                <a:spcBef>
                  <a:spcPct val="0"/>
                </a:spcBef>
                <a:spcAft>
                  <a:spcPct val="0"/>
                </a:spcAft>
              </a:pPr>
              <a:endParaRPr lang="en-US" sz="2352" spc="-49" dirty="0">
                <a:gradFill>
                  <a:gsLst>
                    <a:gs pos="36283">
                      <a:srgbClr val="505050"/>
                    </a:gs>
                    <a:gs pos="28000">
                      <a:srgbClr val="505050"/>
                    </a:gs>
                  </a:gsLst>
                  <a:lin ang="5400000" scaled="0"/>
                </a:gradFill>
              </a:endParaRPr>
            </a:p>
          </p:txBody>
        </p:sp>
        <p:sp>
          <p:nvSpPr>
            <p:cNvPr id="21" name="Freeform 61"/>
            <p:cNvSpPr>
              <a:spLocks noChangeAspect="1" noEditPoints="1"/>
            </p:cNvSpPr>
            <p:nvPr/>
          </p:nvSpPr>
          <p:spPr bwMode="auto">
            <a:xfrm>
              <a:off x="10847497" y="3450693"/>
              <a:ext cx="548247" cy="411764"/>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chemeClr val="accent1"/>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22" name="TextBox 21"/>
            <p:cNvSpPr txBox="1"/>
            <p:nvPr/>
          </p:nvSpPr>
          <p:spPr>
            <a:xfrm>
              <a:off x="10619042" y="3795020"/>
              <a:ext cx="1021369" cy="738664"/>
            </a:xfrm>
            <a:prstGeom prst="rect">
              <a:avLst/>
            </a:prstGeom>
            <a:noFill/>
          </p:spPr>
          <p:txBody>
            <a:bodyPr wrap="none" lIns="179238" tIns="143391" rIns="179238" bIns="143391" rtlCol="0">
              <a:spAutoFit/>
            </a:bodyPr>
            <a:lstStyle/>
            <a:p>
              <a:pPr algn="ctr" defTabSz="913946">
                <a:lnSpc>
                  <a:spcPct val="90000"/>
                </a:lnSpc>
              </a:pPr>
              <a:r>
                <a:rPr lang="en-US" sz="1568" spc="-49" dirty="0">
                  <a:gradFill>
                    <a:gsLst>
                      <a:gs pos="4425">
                        <a:srgbClr val="505050"/>
                      </a:gs>
                      <a:gs pos="72000">
                        <a:srgbClr val="505050"/>
                      </a:gs>
                    </a:gsLst>
                    <a:lin ang="5400000" scaled="0"/>
                  </a:gradFill>
                </a:rPr>
                <a:t>Public </a:t>
              </a:r>
              <a:br>
                <a:rPr lang="en-US" sz="1568" spc="-49" dirty="0">
                  <a:gradFill>
                    <a:gsLst>
                      <a:gs pos="4425">
                        <a:srgbClr val="505050"/>
                      </a:gs>
                      <a:gs pos="72000">
                        <a:srgbClr val="505050"/>
                      </a:gs>
                    </a:gsLst>
                    <a:lin ang="5400000" scaled="0"/>
                  </a:gradFill>
                </a:rPr>
              </a:br>
              <a:r>
                <a:rPr lang="en-US" sz="1568" spc="-49" dirty="0">
                  <a:gradFill>
                    <a:gsLst>
                      <a:gs pos="4425">
                        <a:srgbClr val="505050"/>
                      </a:gs>
                      <a:gs pos="72000">
                        <a:srgbClr val="505050"/>
                      </a:gs>
                    </a:gsLst>
                    <a:lin ang="5400000" scaled="0"/>
                  </a:gradFill>
                </a:rPr>
                <a:t>internet</a:t>
              </a:r>
            </a:p>
          </p:txBody>
        </p:sp>
      </p:grpSp>
      <p:sp>
        <p:nvSpPr>
          <p:cNvPr id="23" name="Rectangle 22"/>
          <p:cNvSpPr/>
          <p:nvPr/>
        </p:nvSpPr>
        <p:spPr>
          <a:xfrm>
            <a:off x="1" y="5347821"/>
            <a:ext cx="5880517" cy="1357415"/>
          </a:xfrm>
          <a:prstGeom prst="rect">
            <a:avLst/>
          </a:prstGeom>
          <a:noFill/>
        </p:spPr>
        <p:txBody>
          <a:bodyPr wrap="square">
            <a:spAutoFit/>
          </a:bodyPr>
          <a:lstStyle/>
          <a:p>
            <a:pPr algn="ctr"/>
            <a:r>
              <a:rPr lang="en-US" sz="2744" dirty="0">
                <a:solidFill>
                  <a:srgbClr val="FFFFFF"/>
                </a:solidFill>
                <a:latin typeface="Calibri" panose="020F0502020204030204" pitchFamily="34" charset="0"/>
              </a:rPr>
              <a:t>ExpressRoute </a:t>
            </a:r>
            <a:r>
              <a:rPr lang="en-US" sz="2744">
                <a:solidFill>
                  <a:srgbClr val="FFFFFF"/>
                </a:solidFill>
                <a:latin typeface="Calibri" panose="020F0502020204030204" pitchFamily="34" charset="0"/>
              </a:rPr>
              <a:t>provides a </a:t>
            </a:r>
            <a:r>
              <a:rPr lang="en-US" sz="2744" dirty="0">
                <a:solidFill>
                  <a:srgbClr val="FFFFFF"/>
                </a:solidFill>
                <a:latin typeface="Calibri" panose="020F0502020204030204" pitchFamily="34" charset="0"/>
              </a:rPr>
              <a:t>private, </a:t>
            </a:r>
            <a:br>
              <a:rPr lang="en-US" sz="2744" dirty="0">
                <a:solidFill>
                  <a:srgbClr val="FFFFFF"/>
                </a:solidFill>
                <a:latin typeface="Calibri" panose="020F0502020204030204" pitchFamily="34" charset="0"/>
              </a:rPr>
            </a:br>
            <a:r>
              <a:rPr lang="en-US" sz="2744" kern="0" spc="-49" dirty="0">
                <a:solidFill>
                  <a:srgbClr val="FFFFFF"/>
                </a:solidFill>
                <a:latin typeface="Calibri" panose="020F0502020204030204" pitchFamily="34" charset="0"/>
              </a:rPr>
              <a:t>dedicated</a:t>
            </a:r>
            <a:r>
              <a:rPr lang="en-US" sz="2744" dirty="0">
                <a:solidFill>
                  <a:srgbClr val="FFFFFF"/>
                </a:solidFill>
                <a:latin typeface="Calibri" panose="020F0502020204030204" pitchFamily="34" charset="0"/>
              </a:rPr>
              <a:t>, high-throughput network </a:t>
            </a:r>
            <a:r>
              <a:rPr lang="en-US" sz="2744">
                <a:solidFill>
                  <a:srgbClr val="FFFFFF"/>
                </a:solidFill>
                <a:latin typeface="Calibri" panose="020F0502020204030204" pitchFamily="34" charset="0"/>
              </a:rPr>
              <a:t>connection to Microsoft</a:t>
            </a:r>
            <a:endParaRPr lang="en-US" sz="1960" b="1" dirty="0">
              <a:solidFill>
                <a:srgbClr val="0582E4"/>
              </a:solidFill>
              <a:effectLst>
                <a:outerShdw blurRad="38100" dist="38100" dir="2700000" algn="tl">
                  <a:srgbClr val="000000">
                    <a:alpha val="43137"/>
                  </a:srgbClr>
                </a:outerShdw>
              </a:effectLst>
              <a:latin typeface="Segoe UI Light"/>
            </a:endParaRPr>
          </a:p>
        </p:txBody>
      </p:sp>
      <p:grpSp>
        <p:nvGrpSpPr>
          <p:cNvPr id="39" name="Group 38"/>
          <p:cNvGrpSpPr/>
          <p:nvPr/>
        </p:nvGrpSpPr>
        <p:grpSpPr>
          <a:xfrm>
            <a:off x="6169096" y="3121331"/>
            <a:ext cx="5663645" cy="980139"/>
            <a:chOff x="6096000" y="2760141"/>
            <a:chExt cx="6103937" cy="1215647"/>
          </a:xfrm>
          <a:solidFill>
            <a:schemeClr val="accent1">
              <a:lumMod val="75000"/>
            </a:schemeClr>
          </a:solidFill>
        </p:grpSpPr>
        <p:sp>
          <p:nvSpPr>
            <p:cNvPr id="40" name="Rectangle 39"/>
            <p:cNvSpPr/>
            <p:nvPr/>
          </p:nvSpPr>
          <p:spPr bwMode="auto">
            <a:xfrm>
              <a:off x="6096000" y="2760141"/>
              <a:ext cx="6103937" cy="1215647"/>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895908" fontAlgn="base">
                <a:lnSpc>
                  <a:spcPct val="90000"/>
                </a:lnSpc>
                <a:spcBef>
                  <a:spcPct val="0"/>
                </a:spcBef>
                <a:spcAft>
                  <a:spcPct val="0"/>
                </a:spcAft>
                <a:defRPr/>
              </a:pPr>
              <a:r>
                <a:rPr lang="en-US" sz="3136" b="1" kern="0" spc="-49" dirty="0">
                  <a:gradFill>
                    <a:gsLst>
                      <a:gs pos="1250">
                        <a:srgbClr val="EFEFEF"/>
                      </a:gs>
                      <a:gs pos="10417">
                        <a:srgbClr val="EFEFEF"/>
                      </a:gs>
                    </a:gsLst>
                    <a:lin ang="5400000" scaled="0"/>
                  </a:gradFill>
                  <a:effectLst>
                    <a:outerShdw blurRad="38100" dist="38100" dir="2700000" algn="tl">
                      <a:srgbClr val="000000">
                        <a:alpha val="43137"/>
                      </a:srgbClr>
                    </a:outerShdw>
                  </a:effectLst>
                  <a:latin typeface="Segoe UI Light"/>
                </a:rPr>
                <a:t>High throughput</a:t>
              </a:r>
            </a:p>
          </p:txBody>
        </p:sp>
        <p:sp>
          <p:nvSpPr>
            <p:cNvPr id="41" name="Freeform 26"/>
            <p:cNvSpPr>
              <a:spLocks noChangeAspect="1" noEditPoints="1"/>
            </p:cNvSpPr>
            <p:nvPr/>
          </p:nvSpPr>
          <p:spPr bwMode="auto">
            <a:xfrm>
              <a:off x="11189998" y="2944996"/>
              <a:ext cx="610116" cy="797142"/>
            </a:xfrm>
            <a:custGeom>
              <a:avLst/>
              <a:gdLst>
                <a:gd name="T0" fmla="*/ 747 w 816"/>
                <a:gd name="T1" fmla="*/ 285 h 1066"/>
                <a:gd name="T2" fmla="*/ 408 w 816"/>
                <a:gd name="T3" fmla="*/ 285 h 1066"/>
                <a:gd name="T4" fmla="*/ 69 w 816"/>
                <a:gd name="T5" fmla="*/ 285 h 1066"/>
                <a:gd name="T6" fmla="*/ 0 w 816"/>
                <a:gd name="T7" fmla="*/ 676 h 1066"/>
                <a:gd name="T8" fmla="*/ 408 w 816"/>
                <a:gd name="T9" fmla="*/ 1066 h 1066"/>
                <a:gd name="T10" fmla="*/ 816 w 816"/>
                <a:gd name="T11" fmla="*/ 676 h 1066"/>
                <a:gd name="T12" fmla="*/ 747 w 816"/>
                <a:gd name="T13" fmla="*/ 285 h 1066"/>
                <a:gd name="T14" fmla="*/ 491 w 816"/>
                <a:gd name="T15" fmla="*/ 828 h 1066"/>
                <a:gd name="T16" fmla="*/ 325 w 816"/>
                <a:gd name="T17" fmla="*/ 828 h 1066"/>
                <a:gd name="T18" fmla="*/ 357 w 816"/>
                <a:gd name="T19" fmla="*/ 673 h 1066"/>
                <a:gd name="T20" fmla="*/ 324 w 816"/>
                <a:gd name="T21" fmla="*/ 607 h 1066"/>
                <a:gd name="T22" fmla="*/ 408 w 816"/>
                <a:gd name="T23" fmla="*/ 523 h 1066"/>
                <a:gd name="T24" fmla="*/ 492 w 816"/>
                <a:gd name="T25" fmla="*/ 607 h 1066"/>
                <a:gd name="T26" fmla="*/ 459 w 816"/>
                <a:gd name="T27" fmla="*/ 673 h 1066"/>
                <a:gd name="T28" fmla="*/ 491 w 816"/>
                <a:gd name="T29" fmla="*/ 828 h 1066"/>
                <a:gd name="T30" fmla="*/ 242 w 816"/>
                <a:gd name="T31" fmla="*/ 297 h 1066"/>
                <a:gd name="T32" fmla="*/ 152 w 816"/>
                <a:gd name="T33" fmla="*/ 285 h 1066"/>
                <a:gd name="T34" fmla="*/ 152 w 816"/>
                <a:gd name="T35" fmla="*/ 230 h 1066"/>
                <a:gd name="T36" fmla="*/ 383 w 816"/>
                <a:gd name="T37" fmla="*/ 0 h 1066"/>
                <a:gd name="T38" fmla="*/ 433 w 816"/>
                <a:gd name="T39" fmla="*/ 0 h 1066"/>
                <a:gd name="T40" fmla="*/ 664 w 816"/>
                <a:gd name="T41" fmla="*/ 230 h 1066"/>
                <a:gd name="T42" fmla="*/ 664 w 816"/>
                <a:gd name="T43" fmla="*/ 285 h 1066"/>
                <a:gd name="T44" fmla="*/ 574 w 816"/>
                <a:gd name="T45" fmla="*/ 297 h 1066"/>
                <a:gd name="T46" fmla="*/ 564 w 816"/>
                <a:gd name="T47" fmla="*/ 297 h 1066"/>
                <a:gd name="T48" fmla="*/ 564 w 816"/>
                <a:gd name="T49" fmla="*/ 230 h 1066"/>
                <a:gd name="T50" fmla="*/ 433 w 816"/>
                <a:gd name="T51" fmla="*/ 100 h 1066"/>
                <a:gd name="T52" fmla="*/ 383 w 816"/>
                <a:gd name="T53" fmla="*/ 100 h 1066"/>
                <a:gd name="T54" fmla="*/ 252 w 816"/>
                <a:gd name="T55" fmla="*/ 230 h 1066"/>
                <a:gd name="T56" fmla="*/ 252 w 816"/>
                <a:gd name="T57" fmla="*/ 297 h 1066"/>
                <a:gd name="T58" fmla="*/ 242 w 816"/>
                <a:gd name="T59" fmla="*/ 297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6" h="1066">
                  <a:moveTo>
                    <a:pt x="747" y="285"/>
                  </a:moveTo>
                  <a:cubicBezTo>
                    <a:pt x="555" y="376"/>
                    <a:pt x="408" y="285"/>
                    <a:pt x="408" y="285"/>
                  </a:cubicBezTo>
                  <a:cubicBezTo>
                    <a:pt x="408" y="285"/>
                    <a:pt x="261" y="376"/>
                    <a:pt x="69" y="285"/>
                  </a:cubicBezTo>
                  <a:cubicBezTo>
                    <a:pt x="69" y="285"/>
                    <a:pt x="0" y="438"/>
                    <a:pt x="0" y="676"/>
                  </a:cubicBezTo>
                  <a:cubicBezTo>
                    <a:pt x="0" y="1005"/>
                    <a:pt x="408" y="1066"/>
                    <a:pt x="408" y="1066"/>
                  </a:cubicBezTo>
                  <a:cubicBezTo>
                    <a:pt x="408" y="1066"/>
                    <a:pt x="816" y="1005"/>
                    <a:pt x="816" y="676"/>
                  </a:cubicBezTo>
                  <a:cubicBezTo>
                    <a:pt x="816" y="438"/>
                    <a:pt x="747" y="285"/>
                    <a:pt x="747" y="285"/>
                  </a:cubicBezTo>
                  <a:close/>
                  <a:moveTo>
                    <a:pt x="491" y="828"/>
                  </a:moveTo>
                  <a:cubicBezTo>
                    <a:pt x="325" y="828"/>
                    <a:pt x="325" y="828"/>
                    <a:pt x="325" y="828"/>
                  </a:cubicBezTo>
                  <a:cubicBezTo>
                    <a:pt x="357" y="673"/>
                    <a:pt x="357" y="673"/>
                    <a:pt x="357" y="673"/>
                  </a:cubicBezTo>
                  <a:cubicBezTo>
                    <a:pt x="337" y="658"/>
                    <a:pt x="324" y="634"/>
                    <a:pt x="324" y="607"/>
                  </a:cubicBezTo>
                  <a:cubicBezTo>
                    <a:pt x="324" y="560"/>
                    <a:pt x="362" y="523"/>
                    <a:pt x="408" y="523"/>
                  </a:cubicBezTo>
                  <a:cubicBezTo>
                    <a:pt x="454" y="523"/>
                    <a:pt x="492" y="560"/>
                    <a:pt x="492" y="607"/>
                  </a:cubicBezTo>
                  <a:cubicBezTo>
                    <a:pt x="492" y="634"/>
                    <a:pt x="479" y="658"/>
                    <a:pt x="459" y="673"/>
                  </a:cubicBezTo>
                  <a:lnTo>
                    <a:pt x="491" y="828"/>
                  </a:lnTo>
                  <a:close/>
                  <a:moveTo>
                    <a:pt x="242" y="297"/>
                  </a:moveTo>
                  <a:cubicBezTo>
                    <a:pt x="212" y="297"/>
                    <a:pt x="182" y="293"/>
                    <a:pt x="152" y="285"/>
                  </a:cubicBezTo>
                  <a:cubicBezTo>
                    <a:pt x="152" y="230"/>
                    <a:pt x="152" y="230"/>
                    <a:pt x="152" y="230"/>
                  </a:cubicBezTo>
                  <a:cubicBezTo>
                    <a:pt x="152" y="103"/>
                    <a:pt x="256" y="0"/>
                    <a:pt x="383" y="0"/>
                  </a:cubicBezTo>
                  <a:cubicBezTo>
                    <a:pt x="433" y="0"/>
                    <a:pt x="433" y="0"/>
                    <a:pt x="433" y="0"/>
                  </a:cubicBezTo>
                  <a:cubicBezTo>
                    <a:pt x="560" y="0"/>
                    <a:pt x="664" y="103"/>
                    <a:pt x="664" y="230"/>
                  </a:cubicBezTo>
                  <a:cubicBezTo>
                    <a:pt x="664" y="285"/>
                    <a:pt x="664" y="285"/>
                    <a:pt x="664" y="285"/>
                  </a:cubicBezTo>
                  <a:cubicBezTo>
                    <a:pt x="634" y="293"/>
                    <a:pt x="604" y="297"/>
                    <a:pt x="574" y="297"/>
                  </a:cubicBezTo>
                  <a:cubicBezTo>
                    <a:pt x="570" y="297"/>
                    <a:pt x="567" y="297"/>
                    <a:pt x="564" y="297"/>
                  </a:cubicBezTo>
                  <a:cubicBezTo>
                    <a:pt x="564" y="230"/>
                    <a:pt x="564" y="230"/>
                    <a:pt x="564" y="230"/>
                  </a:cubicBezTo>
                  <a:cubicBezTo>
                    <a:pt x="564" y="158"/>
                    <a:pt x="505" y="100"/>
                    <a:pt x="433" y="100"/>
                  </a:cubicBezTo>
                  <a:cubicBezTo>
                    <a:pt x="383" y="100"/>
                    <a:pt x="383" y="100"/>
                    <a:pt x="383" y="100"/>
                  </a:cubicBezTo>
                  <a:cubicBezTo>
                    <a:pt x="311" y="100"/>
                    <a:pt x="252" y="158"/>
                    <a:pt x="252" y="230"/>
                  </a:cubicBezTo>
                  <a:cubicBezTo>
                    <a:pt x="252" y="297"/>
                    <a:pt x="252" y="297"/>
                    <a:pt x="252" y="297"/>
                  </a:cubicBezTo>
                  <a:cubicBezTo>
                    <a:pt x="249" y="297"/>
                    <a:pt x="246" y="297"/>
                    <a:pt x="242" y="297"/>
                  </a:cubicBezTo>
                  <a:close/>
                </a:path>
              </a:pathLst>
            </a:custGeom>
            <a:grpFill/>
            <a:ln w="10795" cap="flat" cmpd="sng" algn="ctr">
              <a:noFill/>
              <a:prstDash val="solid"/>
            </a:ln>
            <a:effectLst/>
          </p:spPr>
          <p:txBody>
            <a:bodyPr vert="horz" wrap="square" lIns="89619" tIns="44810" rIns="89619" bIns="44810" numCol="1" anchor="ctr" anchorCtr="0" compatLnSpc="1">
              <a:prstTxWarp prst="textNoShape">
                <a:avLst/>
              </a:prstTxWarp>
            </a:bodyPr>
            <a:lstStyle/>
            <a:p>
              <a:pPr defTabSz="913946">
                <a:defRPr/>
              </a:pPr>
              <a:endParaRPr lang="en-US" sz="1764" b="1" kern="0">
                <a:solidFill>
                  <a:srgbClr val="505050"/>
                </a:solidFill>
                <a:effectLst>
                  <a:outerShdw blurRad="38100" dist="38100" dir="2700000" algn="tl">
                    <a:srgbClr val="000000">
                      <a:alpha val="43137"/>
                    </a:srgbClr>
                  </a:outerShdw>
                </a:effectLst>
                <a:latin typeface="Segoe UI Light"/>
              </a:endParaRPr>
            </a:p>
          </p:txBody>
        </p:sp>
      </p:grpSp>
      <p:grpSp>
        <p:nvGrpSpPr>
          <p:cNvPr id="42" name="Group 41"/>
          <p:cNvGrpSpPr/>
          <p:nvPr/>
        </p:nvGrpSpPr>
        <p:grpSpPr>
          <a:xfrm>
            <a:off x="6169096" y="5254457"/>
            <a:ext cx="5663645" cy="980139"/>
            <a:chOff x="6096000" y="5405816"/>
            <a:chExt cx="6103937" cy="1215647"/>
          </a:xfrm>
          <a:solidFill>
            <a:schemeClr val="accent1">
              <a:lumMod val="75000"/>
            </a:schemeClr>
          </a:solidFill>
        </p:grpSpPr>
        <p:sp>
          <p:nvSpPr>
            <p:cNvPr id="43" name="Rectangle 42"/>
            <p:cNvSpPr/>
            <p:nvPr/>
          </p:nvSpPr>
          <p:spPr bwMode="auto">
            <a:xfrm>
              <a:off x="6096000" y="5405816"/>
              <a:ext cx="6103937" cy="1215647"/>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895908" fontAlgn="base">
                <a:lnSpc>
                  <a:spcPct val="90000"/>
                </a:lnSpc>
                <a:spcBef>
                  <a:spcPct val="0"/>
                </a:spcBef>
                <a:spcAft>
                  <a:spcPct val="0"/>
                </a:spcAft>
                <a:defRPr/>
              </a:pPr>
              <a:r>
                <a:rPr lang="en-US" sz="3136" b="1" kern="0" spc="-49" dirty="0">
                  <a:gradFill>
                    <a:gsLst>
                      <a:gs pos="1250">
                        <a:srgbClr val="EFEFEF"/>
                      </a:gs>
                      <a:gs pos="10417">
                        <a:srgbClr val="EFEFEF"/>
                      </a:gs>
                    </a:gsLst>
                    <a:lin ang="5400000" scaled="0"/>
                  </a:gradFill>
                  <a:effectLst>
                    <a:outerShdw blurRad="38100" dist="38100" dir="2700000" algn="tl">
                      <a:srgbClr val="000000">
                        <a:alpha val="43137"/>
                      </a:srgbClr>
                    </a:outerShdw>
                  </a:effectLst>
                  <a:latin typeface="Segoe UI Light"/>
                </a:rPr>
                <a:t>Lower cost</a:t>
              </a:r>
            </a:p>
          </p:txBody>
        </p:sp>
        <p:grpSp>
          <p:nvGrpSpPr>
            <p:cNvPr id="44" name="Group 43"/>
            <p:cNvGrpSpPr/>
            <p:nvPr/>
          </p:nvGrpSpPr>
          <p:grpSpPr>
            <a:xfrm>
              <a:off x="11033577" y="5540932"/>
              <a:ext cx="941632" cy="945413"/>
              <a:chOff x="11033577" y="5540932"/>
              <a:chExt cx="941632" cy="945413"/>
            </a:xfrm>
            <a:grpFill/>
          </p:grpSpPr>
          <p:sp>
            <p:nvSpPr>
              <p:cNvPr id="45" name="Right Arrow 44"/>
              <p:cNvSpPr/>
              <p:nvPr/>
            </p:nvSpPr>
            <p:spPr bwMode="auto">
              <a:xfrm rot="5400000">
                <a:off x="11031686" y="5542823"/>
                <a:ext cx="945413" cy="941632"/>
              </a:xfrm>
              <a:prstGeom prst="rightArrow">
                <a:avLst/>
              </a:prstGeom>
              <a:grpFill/>
              <a:ln w="1079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endParaRPr lang="en-US" sz="1960" b="1" kern="0" spc="-49" dirty="0">
                  <a:gradFill>
                    <a:gsLst>
                      <a:gs pos="1250">
                        <a:srgbClr val="EFEFEF"/>
                      </a:gs>
                      <a:gs pos="10417">
                        <a:srgbClr val="EFEFEF"/>
                      </a:gs>
                    </a:gsLst>
                    <a:lin ang="5400000" scaled="0"/>
                  </a:gradFill>
                  <a:effectLst>
                    <a:outerShdw blurRad="38100" dist="38100" dir="2700000" algn="tl">
                      <a:srgbClr val="000000">
                        <a:alpha val="43137"/>
                      </a:srgbClr>
                    </a:outerShdw>
                  </a:effectLst>
                  <a:latin typeface="Segoe UI Light"/>
                </a:endParaRPr>
              </a:p>
            </p:txBody>
          </p:sp>
          <p:sp>
            <p:nvSpPr>
              <p:cNvPr id="46" name="Freeform 9"/>
              <p:cNvSpPr>
                <a:spLocks noChangeAspect="1"/>
              </p:cNvSpPr>
              <p:nvPr/>
            </p:nvSpPr>
            <p:spPr bwMode="black">
              <a:xfrm>
                <a:off x="11344904" y="5619150"/>
                <a:ext cx="318976" cy="549876"/>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grpFill/>
              <a:ln w="10795" cap="flat" cmpd="sng" algn="ctr">
                <a:noFill/>
                <a:prstDash val="solid"/>
                <a:headEnd/>
                <a:tailEnd/>
              </a:ln>
              <a:effectLst/>
              <a:extLst/>
            </p:spPr>
            <p:txBody>
              <a:bodyPr vert="horz" wrap="square" lIns="89619" tIns="44810" rIns="89619" bIns="44810" numCol="1" anchor="ctr" anchorCtr="0" compatLnSpc="1">
                <a:prstTxWarp prst="textNoShape">
                  <a:avLst/>
                </a:prstTxWarp>
              </a:bodyPr>
              <a:lstStyle/>
              <a:p>
                <a:pPr defTabSz="913946">
                  <a:defRPr/>
                </a:pPr>
                <a:endParaRPr lang="en-US" sz="1764" b="1" kern="0">
                  <a:solidFill>
                    <a:srgbClr val="505050"/>
                  </a:solidFill>
                  <a:effectLst>
                    <a:outerShdw blurRad="38100" dist="38100" dir="2700000" algn="tl">
                      <a:srgbClr val="000000">
                        <a:alpha val="43137"/>
                      </a:srgbClr>
                    </a:outerShdw>
                  </a:effectLst>
                  <a:latin typeface="Segoe UI Light"/>
                </a:endParaRPr>
              </a:p>
            </p:txBody>
          </p:sp>
        </p:grpSp>
      </p:grpSp>
      <p:grpSp>
        <p:nvGrpSpPr>
          <p:cNvPr id="47" name="Group 46"/>
          <p:cNvGrpSpPr/>
          <p:nvPr/>
        </p:nvGrpSpPr>
        <p:grpSpPr>
          <a:xfrm>
            <a:off x="6169096" y="2054768"/>
            <a:ext cx="5663645" cy="980139"/>
            <a:chOff x="6096000" y="1437303"/>
            <a:chExt cx="6103937" cy="1215647"/>
          </a:xfrm>
          <a:solidFill>
            <a:schemeClr val="accent1">
              <a:lumMod val="75000"/>
            </a:schemeClr>
          </a:solidFill>
        </p:grpSpPr>
        <p:sp>
          <p:nvSpPr>
            <p:cNvPr id="48" name="Rectangle 47"/>
            <p:cNvSpPr/>
            <p:nvPr/>
          </p:nvSpPr>
          <p:spPr bwMode="auto">
            <a:xfrm>
              <a:off x="6096000" y="1437303"/>
              <a:ext cx="6103937" cy="1215647"/>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895908" fontAlgn="base">
                <a:lnSpc>
                  <a:spcPct val="90000"/>
                </a:lnSpc>
                <a:spcBef>
                  <a:spcPct val="0"/>
                </a:spcBef>
                <a:spcAft>
                  <a:spcPct val="0"/>
                </a:spcAft>
                <a:defRPr/>
              </a:pPr>
              <a:r>
                <a:rPr lang="en-US" sz="3136" b="1" kern="0" spc="-49" dirty="0">
                  <a:gradFill>
                    <a:gsLst>
                      <a:gs pos="1250">
                        <a:srgbClr val="EFEFEF"/>
                      </a:gs>
                      <a:gs pos="10417">
                        <a:srgbClr val="EFEFEF"/>
                      </a:gs>
                    </a:gsLst>
                    <a:lin ang="5400000" scaled="0"/>
                  </a:gradFill>
                  <a:effectLst>
                    <a:outerShdw blurRad="38100" dist="38100" dir="2700000" algn="tl">
                      <a:srgbClr val="000000">
                        <a:alpha val="43137"/>
                      </a:srgbClr>
                    </a:outerShdw>
                  </a:effectLst>
                  <a:latin typeface="Segoe UI Light"/>
                </a:rPr>
                <a:t>Predictable performance</a:t>
              </a:r>
            </a:p>
          </p:txBody>
        </p:sp>
        <p:sp>
          <p:nvSpPr>
            <p:cNvPr id="49" name="Freeform 529"/>
            <p:cNvSpPr>
              <a:spLocks noChangeAspect="1"/>
            </p:cNvSpPr>
            <p:nvPr/>
          </p:nvSpPr>
          <p:spPr bwMode="auto">
            <a:xfrm>
              <a:off x="11134660" y="1698171"/>
              <a:ext cx="812421" cy="643944"/>
            </a:xfrm>
            <a:custGeom>
              <a:avLst/>
              <a:gdLst>
                <a:gd name="T0" fmla="*/ 365 w 413"/>
                <a:gd name="T1" fmla="*/ 18 h 310"/>
                <a:gd name="T2" fmla="*/ 151 w 413"/>
                <a:gd name="T3" fmla="*/ 228 h 310"/>
                <a:gd name="T4" fmla="*/ 73 w 413"/>
                <a:gd name="T5" fmla="*/ 152 h 310"/>
                <a:gd name="T6" fmla="*/ 45 w 413"/>
                <a:gd name="T7" fmla="*/ 181 h 310"/>
                <a:gd name="T8" fmla="*/ 136 w 413"/>
                <a:gd name="T9" fmla="*/ 271 h 310"/>
                <a:gd name="T10" fmla="*/ 165 w 413"/>
                <a:gd name="T11" fmla="*/ 271 h 310"/>
                <a:gd name="T12" fmla="*/ 221 w 413"/>
                <a:gd name="T13" fmla="*/ 217 h 310"/>
                <a:gd name="T14" fmla="*/ 221 w 413"/>
                <a:gd name="T15" fmla="*/ 292 h 310"/>
                <a:gd name="T16" fmla="*/ 19 w 413"/>
                <a:gd name="T17" fmla="*/ 292 h 310"/>
                <a:gd name="T18" fmla="*/ 19 w 413"/>
                <a:gd name="T19" fmla="*/ 90 h 310"/>
                <a:gd name="T20" fmla="*/ 221 w 413"/>
                <a:gd name="T21" fmla="*/ 90 h 310"/>
                <a:gd name="T22" fmla="*/ 221 w 413"/>
                <a:gd name="T23" fmla="*/ 140 h 310"/>
                <a:gd name="T24" fmla="*/ 240 w 413"/>
                <a:gd name="T25" fmla="*/ 121 h 310"/>
                <a:gd name="T26" fmla="*/ 240 w 413"/>
                <a:gd name="T27" fmla="*/ 82 h 310"/>
                <a:gd name="T28" fmla="*/ 229 w 413"/>
                <a:gd name="T29" fmla="*/ 71 h 310"/>
                <a:gd name="T30" fmla="*/ 11 w 413"/>
                <a:gd name="T31" fmla="*/ 71 h 310"/>
                <a:gd name="T32" fmla="*/ 0 w 413"/>
                <a:gd name="T33" fmla="*/ 82 h 310"/>
                <a:gd name="T34" fmla="*/ 0 w 413"/>
                <a:gd name="T35" fmla="*/ 299 h 310"/>
                <a:gd name="T36" fmla="*/ 11 w 413"/>
                <a:gd name="T37" fmla="*/ 310 h 310"/>
                <a:gd name="T38" fmla="*/ 229 w 413"/>
                <a:gd name="T39" fmla="*/ 310 h 310"/>
                <a:gd name="T40" fmla="*/ 240 w 413"/>
                <a:gd name="T41" fmla="*/ 299 h 310"/>
                <a:gd name="T42" fmla="*/ 240 w 413"/>
                <a:gd name="T43" fmla="*/ 198 h 310"/>
                <a:gd name="T44" fmla="*/ 394 w 413"/>
                <a:gd name="T45" fmla="*/ 47 h 310"/>
                <a:gd name="T46" fmla="*/ 365 w 413"/>
                <a:gd name="T47" fmla="*/ 1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3" h="310">
                  <a:moveTo>
                    <a:pt x="365" y="18"/>
                  </a:moveTo>
                  <a:cubicBezTo>
                    <a:pt x="294" y="88"/>
                    <a:pt x="222" y="158"/>
                    <a:pt x="151" y="228"/>
                  </a:cubicBezTo>
                  <a:cubicBezTo>
                    <a:pt x="125" y="203"/>
                    <a:pt x="99" y="178"/>
                    <a:pt x="73" y="152"/>
                  </a:cubicBezTo>
                  <a:cubicBezTo>
                    <a:pt x="55" y="134"/>
                    <a:pt x="26" y="163"/>
                    <a:pt x="45" y="181"/>
                  </a:cubicBezTo>
                  <a:cubicBezTo>
                    <a:pt x="75" y="211"/>
                    <a:pt x="106" y="241"/>
                    <a:pt x="136" y="271"/>
                  </a:cubicBezTo>
                  <a:cubicBezTo>
                    <a:pt x="144" y="279"/>
                    <a:pt x="157" y="279"/>
                    <a:pt x="165" y="271"/>
                  </a:cubicBezTo>
                  <a:cubicBezTo>
                    <a:pt x="184" y="253"/>
                    <a:pt x="202" y="235"/>
                    <a:pt x="221" y="217"/>
                  </a:cubicBezTo>
                  <a:cubicBezTo>
                    <a:pt x="221" y="292"/>
                    <a:pt x="221" y="292"/>
                    <a:pt x="221" y="292"/>
                  </a:cubicBezTo>
                  <a:cubicBezTo>
                    <a:pt x="19" y="292"/>
                    <a:pt x="19" y="292"/>
                    <a:pt x="19" y="292"/>
                  </a:cubicBezTo>
                  <a:cubicBezTo>
                    <a:pt x="19" y="90"/>
                    <a:pt x="19" y="90"/>
                    <a:pt x="19" y="90"/>
                  </a:cubicBezTo>
                  <a:cubicBezTo>
                    <a:pt x="221" y="90"/>
                    <a:pt x="221" y="90"/>
                    <a:pt x="221" y="90"/>
                  </a:cubicBezTo>
                  <a:cubicBezTo>
                    <a:pt x="221" y="140"/>
                    <a:pt x="221" y="140"/>
                    <a:pt x="221" y="140"/>
                  </a:cubicBezTo>
                  <a:cubicBezTo>
                    <a:pt x="240" y="121"/>
                    <a:pt x="240" y="121"/>
                    <a:pt x="240" y="121"/>
                  </a:cubicBezTo>
                  <a:cubicBezTo>
                    <a:pt x="240" y="82"/>
                    <a:pt x="240" y="82"/>
                    <a:pt x="240" y="82"/>
                  </a:cubicBezTo>
                  <a:cubicBezTo>
                    <a:pt x="240" y="76"/>
                    <a:pt x="235" y="71"/>
                    <a:pt x="229" y="71"/>
                  </a:cubicBezTo>
                  <a:cubicBezTo>
                    <a:pt x="11" y="71"/>
                    <a:pt x="11" y="71"/>
                    <a:pt x="11" y="71"/>
                  </a:cubicBezTo>
                  <a:cubicBezTo>
                    <a:pt x="5" y="71"/>
                    <a:pt x="0" y="76"/>
                    <a:pt x="0" y="82"/>
                  </a:cubicBezTo>
                  <a:cubicBezTo>
                    <a:pt x="0" y="299"/>
                    <a:pt x="0" y="299"/>
                    <a:pt x="0" y="299"/>
                  </a:cubicBezTo>
                  <a:cubicBezTo>
                    <a:pt x="0" y="305"/>
                    <a:pt x="5" y="310"/>
                    <a:pt x="11" y="310"/>
                  </a:cubicBezTo>
                  <a:cubicBezTo>
                    <a:pt x="229" y="310"/>
                    <a:pt x="229" y="310"/>
                    <a:pt x="229" y="310"/>
                  </a:cubicBezTo>
                  <a:cubicBezTo>
                    <a:pt x="235" y="310"/>
                    <a:pt x="240" y="305"/>
                    <a:pt x="240" y="299"/>
                  </a:cubicBezTo>
                  <a:cubicBezTo>
                    <a:pt x="240" y="198"/>
                    <a:pt x="240" y="198"/>
                    <a:pt x="240" y="198"/>
                  </a:cubicBezTo>
                  <a:cubicBezTo>
                    <a:pt x="291" y="148"/>
                    <a:pt x="343" y="98"/>
                    <a:pt x="394" y="47"/>
                  </a:cubicBezTo>
                  <a:cubicBezTo>
                    <a:pt x="413" y="29"/>
                    <a:pt x="384" y="0"/>
                    <a:pt x="365" y="18"/>
                  </a:cubicBezTo>
                  <a:close/>
                </a:path>
              </a:pathLst>
            </a:custGeom>
            <a:grpFill/>
            <a:ln w="10795" cap="flat" cmpd="sng" algn="ctr">
              <a:noFill/>
              <a:prstDash val="solid"/>
            </a:ln>
            <a:effectLst/>
            <a:extLst/>
          </p:spPr>
          <p:txBody>
            <a:bodyPr vert="horz" wrap="square" lIns="89619" tIns="44810" rIns="89619" bIns="44810" numCol="1" anchor="t" anchorCtr="0" compatLnSpc="1">
              <a:prstTxWarp prst="textNoShape">
                <a:avLst/>
              </a:prstTxWarp>
            </a:bodyPr>
            <a:lstStyle/>
            <a:p>
              <a:pPr defTabSz="913946">
                <a:defRPr/>
              </a:pPr>
              <a:endParaRPr lang="en-US" sz="1764" b="1" kern="0">
                <a:solidFill>
                  <a:srgbClr val="505050"/>
                </a:solidFill>
                <a:effectLst>
                  <a:outerShdw blurRad="38100" dist="38100" dir="2700000" algn="tl">
                    <a:srgbClr val="000000">
                      <a:alpha val="43137"/>
                    </a:srgbClr>
                  </a:outerShdw>
                </a:effectLst>
                <a:latin typeface="Segoe UI Light"/>
              </a:endParaRPr>
            </a:p>
          </p:txBody>
        </p:sp>
      </p:grpSp>
      <p:grpSp>
        <p:nvGrpSpPr>
          <p:cNvPr id="50" name="Group 49"/>
          <p:cNvGrpSpPr/>
          <p:nvPr/>
        </p:nvGrpSpPr>
        <p:grpSpPr>
          <a:xfrm>
            <a:off x="6169096" y="4187894"/>
            <a:ext cx="5663645" cy="980139"/>
            <a:chOff x="6096000" y="4082978"/>
            <a:chExt cx="6103937" cy="1215647"/>
          </a:xfrm>
          <a:solidFill>
            <a:schemeClr val="accent1">
              <a:lumMod val="75000"/>
            </a:schemeClr>
          </a:solidFill>
        </p:grpSpPr>
        <p:sp>
          <p:nvSpPr>
            <p:cNvPr id="51" name="Rectangle 50"/>
            <p:cNvSpPr/>
            <p:nvPr/>
          </p:nvSpPr>
          <p:spPr bwMode="auto">
            <a:xfrm>
              <a:off x="6096000" y="4082978"/>
              <a:ext cx="6103937" cy="1215647"/>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895908" fontAlgn="base">
                <a:lnSpc>
                  <a:spcPct val="90000"/>
                </a:lnSpc>
                <a:spcBef>
                  <a:spcPct val="0"/>
                </a:spcBef>
                <a:spcAft>
                  <a:spcPct val="0"/>
                </a:spcAft>
                <a:defRPr/>
              </a:pPr>
              <a:r>
                <a:rPr lang="en-US" sz="3136" b="1" kern="0" spc="-49" dirty="0">
                  <a:gradFill>
                    <a:gsLst>
                      <a:gs pos="1250">
                        <a:srgbClr val="EFEFEF"/>
                      </a:gs>
                      <a:gs pos="10417">
                        <a:srgbClr val="EFEFEF"/>
                      </a:gs>
                    </a:gsLst>
                    <a:lin ang="5400000" scaled="0"/>
                  </a:gradFill>
                  <a:effectLst>
                    <a:outerShdw blurRad="38100" dist="38100" dir="2700000" algn="tl">
                      <a:srgbClr val="000000">
                        <a:alpha val="43137"/>
                      </a:srgbClr>
                    </a:outerShdw>
                  </a:effectLst>
                  <a:latin typeface="Segoe UI Light"/>
                </a:rPr>
                <a:t>Security</a:t>
              </a:r>
            </a:p>
          </p:txBody>
        </p:sp>
        <p:sp>
          <p:nvSpPr>
            <p:cNvPr id="52" name="Freeform 83"/>
            <p:cNvSpPr>
              <a:spLocks noEditPoints="1"/>
            </p:cNvSpPr>
            <p:nvPr/>
          </p:nvSpPr>
          <p:spPr bwMode="black">
            <a:xfrm>
              <a:off x="11098652" y="4249371"/>
              <a:ext cx="787571" cy="831382"/>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grpFill/>
            <a:ln w="10795" cap="flat" cmpd="sng" algn="ctr">
              <a:noFill/>
              <a:prstDash val="solid"/>
            </a:ln>
            <a:effectLst/>
          </p:spPr>
          <p:txBody>
            <a:bodyPr vert="horz" wrap="square" lIns="0" tIns="40334" rIns="80666" bIns="40334" numCol="1" anchor="ctr" anchorCtr="0" compatLnSpc="1">
              <a:prstTxWarp prst="textNoShape">
                <a:avLst/>
              </a:prstTxWarp>
            </a:bodyPr>
            <a:lstStyle/>
            <a:p>
              <a:pPr algn="ctr" defTabSz="896167">
                <a:defRPr/>
              </a:pPr>
              <a:endParaRPr lang="en-US" sz="1568" b="1" kern="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Light"/>
              </a:endParaRPr>
            </a:p>
          </p:txBody>
        </p:sp>
      </p:grpSp>
      <p:sp>
        <p:nvSpPr>
          <p:cNvPr id="53" name="Content Placeholder 4"/>
          <p:cNvSpPr txBox="1">
            <a:spLocks/>
          </p:cNvSpPr>
          <p:nvPr/>
        </p:nvSpPr>
        <p:spPr>
          <a:xfrm>
            <a:off x="6282514" y="2397162"/>
            <a:ext cx="4520938" cy="3578191"/>
          </a:xfrm>
          <a:prstGeom prst="rect">
            <a:avLst/>
          </a:prstGeom>
        </p:spPr>
        <p:txBody>
          <a:bodyPr vert="horz" lIns="91403" tIns="45701" rIns="91403" bIns="45701" rtlCol="0">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sz="1764" dirty="0">
              <a:solidFill>
                <a:srgbClr val="FFFFFF"/>
              </a:solidFill>
            </a:endParaRPr>
          </a:p>
        </p:txBody>
      </p:sp>
      <p:grpSp>
        <p:nvGrpSpPr>
          <p:cNvPr id="26" name="Group 25"/>
          <p:cNvGrpSpPr/>
          <p:nvPr/>
        </p:nvGrpSpPr>
        <p:grpSpPr>
          <a:xfrm>
            <a:off x="3901594" y="3058164"/>
            <a:ext cx="1844156" cy="1847595"/>
            <a:chOff x="3980865" y="2885646"/>
            <a:chExt cx="1881625" cy="1885134"/>
          </a:xfrm>
        </p:grpSpPr>
        <p:sp>
          <p:nvSpPr>
            <p:cNvPr id="6" name="Oval 5"/>
            <p:cNvSpPr/>
            <p:nvPr/>
          </p:nvSpPr>
          <p:spPr bwMode="auto">
            <a:xfrm>
              <a:off x="3980865" y="2885646"/>
              <a:ext cx="1881625" cy="1885134"/>
            </a:xfrm>
            <a:prstGeom prst="ellipse">
              <a:avLst/>
            </a:prstGeom>
            <a:noFill/>
            <a:ln w="127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cxnSp>
          <p:nvCxnSpPr>
            <p:cNvPr id="25" name="Straight Connector 24"/>
            <p:cNvCxnSpPr>
              <a:stCxn id="6" idx="7"/>
              <a:endCxn id="6" idx="3"/>
            </p:cNvCxnSpPr>
            <p:nvPr/>
          </p:nvCxnSpPr>
          <p:spPr>
            <a:xfrm flipH="1">
              <a:off x="4256423" y="3161717"/>
              <a:ext cx="1330509" cy="1332992"/>
            </a:xfrm>
            <a:prstGeom prst="line">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668822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152362" y="1372196"/>
            <a:ext cx="6673375" cy="5561151"/>
          </a:xfrm>
          <a:prstGeom prst="rect">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182754" tIns="146203" rIns="182754" bIns="146203" numCol="1" spcCol="0" rtlCol="0" fromWordArt="0" anchor="ctr" anchorCtr="0" forceAA="0" compatLnSpc="1">
            <a:prstTxWarp prst="textNoShape">
              <a:avLst/>
            </a:prstTxWarp>
            <a:noAutofit/>
          </a:bodyPr>
          <a:lstStyle/>
          <a:p>
            <a:pPr defTabSz="913298" fontAlgn="base">
              <a:lnSpc>
                <a:spcPct val="90000"/>
              </a:lnSpc>
              <a:spcBef>
                <a:spcPct val="0"/>
              </a:spcBef>
              <a:spcAft>
                <a:spcPct val="0"/>
              </a:spcAft>
              <a:defRPr/>
            </a:pPr>
            <a:endParaRPr lang="en-US" sz="2039" b="1" kern="0" spc="-50" dirty="0">
              <a:gradFill>
                <a:gsLst>
                  <a:gs pos="1250">
                    <a:srgbClr val="EFEFEF"/>
                  </a:gs>
                  <a:gs pos="10417">
                    <a:srgbClr val="EFEFEF"/>
                  </a:gs>
                </a:gsLst>
                <a:lin ang="5400000" scaled="0"/>
              </a:gradFill>
              <a:effectLst>
                <a:outerShdw blurRad="38100" dist="38100" dir="2700000" algn="tl">
                  <a:srgbClr val="000000">
                    <a:alpha val="43137"/>
                  </a:srgbClr>
                </a:outerShdw>
              </a:effectLst>
              <a:latin typeface="Segoe UI Light"/>
            </a:endParaRPr>
          </a:p>
        </p:txBody>
      </p:sp>
      <p:sp>
        <p:nvSpPr>
          <p:cNvPr id="7" name="Text Placeholder 6"/>
          <p:cNvSpPr>
            <a:spLocks noGrp="1"/>
          </p:cNvSpPr>
          <p:nvPr>
            <p:ph type="body" sz="quarter" idx="10"/>
          </p:nvPr>
        </p:nvSpPr>
        <p:spPr>
          <a:xfrm>
            <a:off x="837981" y="190471"/>
            <a:ext cx="12188825" cy="716651"/>
          </a:xfrm>
        </p:spPr>
        <p:txBody>
          <a:bodyPr vert="horz" lIns="320040" tIns="152357" rIns="53325" bIns="53325" rtlCol="0" anchor="ctr">
            <a:normAutofit fontScale="97500" lnSpcReduction="10000"/>
          </a:bodyPr>
          <a:lstStyle/>
          <a:p>
            <a:pPr>
              <a:lnSpc>
                <a:spcPct val="90000"/>
              </a:lnSpc>
              <a:spcBef>
                <a:spcPct val="0"/>
              </a:spcBef>
            </a:pPr>
            <a:r>
              <a:rPr lang="en-US" sz="4000" spc="-58" dirty="0">
                <a:solidFill>
                  <a:schemeClr val="bg2"/>
                </a:solidFill>
                <a:latin typeface="Segoe UI Light" pitchFamily="34" charset="0"/>
              </a:rPr>
              <a:t>ExpressRoute - What is it and why’s it so good?</a:t>
            </a:r>
          </a:p>
        </p:txBody>
      </p:sp>
      <p:sp>
        <p:nvSpPr>
          <p:cNvPr id="23" name="Rectangle 22"/>
          <p:cNvSpPr/>
          <p:nvPr/>
        </p:nvSpPr>
        <p:spPr>
          <a:xfrm>
            <a:off x="252103" y="1499496"/>
            <a:ext cx="5689949" cy="923090"/>
          </a:xfrm>
          <a:prstGeom prst="rect">
            <a:avLst/>
          </a:prstGeom>
          <a:noFill/>
        </p:spPr>
        <p:txBody>
          <a:bodyPr wrap="square">
            <a:spAutoFit/>
          </a:bodyPr>
          <a:lstStyle/>
          <a:p>
            <a:pPr defTabSz="931925"/>
            <a:r>
              <a:rPr lang="en-US" sz="1799" kern="0" dirty="0">
                <a:solidFill>
                  <a:schemeClr val="bg1"/>
                </a:solidFill>
                <a:latin typeface="Segoe UI" panose="020B0502040204020203" pitchFamily="34" charset="0"/>
                <a:cs typeface="Segoe UI" panose="020B0502040204020203" pitchFamily="34" charset="0"/>
              </a:rPr>
              <a:t>ExpressRoute provides a private, </a:t>
            </a:r>
            <a:br>
              <a:rPr lang="en-US" sz="1799" kern="0" dirty="0">
                <a:solidFill>
                  <a:schemeClr val="bg1"/>
                </a:solidFill>
                <a:latin typeface="Segoe UI" panose="020B0502040204020203" pitchFamily="34" charset="0"/>
                <a:cs typeface="Segoe UI" panose="020B0502040204020203" pitchFamily="34" charset="0"/>
              </a:rPr>
            </a:br>
            <a:r>
              <a:rPr lang="en-US" sz="1799" kern="0" spc="-50" dirty="0">
                <a:solidFill>
                  <a:schemeClr val="bg1"/>
                </a:solidFill>
                <a:latin typeface="Segoe UI" panose="020B0502040204020203" pitchFamily="34" charset="0"/>
                <a:cs typeface="Segoe UI" panose="020B0502040204020203" pitchFamily="34" charset="0"/>
              </a:rPr>
              <a:t>dedicated</a:t>
            </a:r>
            <a:r>
              <a:rPr lang="en-US" sz="1799" kern="0" dirty="0">
                <a:solidFill>
                  <a:schemeClr val="bg1"/>
                </a:solidFill>
                <a:latin typeface="Segoe UI" panose="020B0502040204020203" pitchFamily="34" charset="0"/>
                <a:cs typeface="Segoe UI" panose="020B0502040204020203" pitchFamily="34" charset="0"/>
              </a:rPr>
              <a:t>, high-throughput network connection from a customer to Microsoft.</a:t>
            </a:r>
          </a:p>
        </p:txBody>
      </p:sp>
      <p:sp>
        <p:nvSpPr>
          <p:cNvPr id="40" name="Rectangle 39"/>
          <p:cNvSpPr/>
          <p:nvPr/>
        </p:nvSpPr>
        <p:spPr bwMode="auto">
          <a:xfrm>
            <a:off x="6933422" y="4216922"/>
            <a:ext cx="5064019" cy="2716425"/>
          </a:xfrm>
          <a:prstGeom prst="rect">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182754" tIns="146203" rIns="182754" bIns="146203" numCol="1" spcCol="0" rtlCol="0" fromWordArt="0" anchor="t" anchorCtr="0" forceAA="0" compatLnSpc="1">
            <a:prstTxWarp prst="textNoShape">
              <a:avLst/>
            </a:prstTxWarp>
            <a:noAutofit/>
          </a:bodyPr>
          <a:lstStyle/>
          <a:p>
            <a:pPr defTabSz="913298" fontAlgn="base">
              <a:lnSpc>
                <a:spcPct val="90000"/>
              </a:lnSpc>
              <a:spcBef>
                <a:spcPct val="0"/>
              </a:spcBef>
              <a:spcAft>
                <a:spcPct val="0"/>
              </a:spcAft>
              <a:defRPr/>
            </a:pPr>
            <a:r>
              <a:rPr lang="en-US" sz="2799" kern="0" spc="-50" dirty="0">
                <a:solidFill>
                  <a:schemeClr val="bg1"/>
                </a:solidFill>
                <a:latin typeface="Segoe UI Light"/>
              </a:rPr>
              <a:t>Good for you!</a:t>
            </a:r>
          </a:p>
          <a:p>
            <a:pPr marL="231705" indent="-231705" defTabSz="913298" fontAlgn="base">
              <a:lnSpc>
                <a:spcPct val="90000"/>
              </a:lnSpc>
              <a:spcBef>
                <a:spcPts val="612"/>
              </a:spcBef>
              <a:spcAft>
                <a:spcPct val="0"/>
              </a:spcAft>
              <a:buFont typeface="Arial" panose="020B0604020202020204" pitchFamily="34" charset="0"/>
              <a:buChar char="•"/>
              <a:defRPr/>
            </a:pPr>
            <a:r>
              <a:rPr lang="en-US" sz="1999" kern="0" spc="-50" dirty="0">
                <a:solidFill>
                  <a:schemeClr val="bg1"/>
                </a:solidFill>
                <a:latin typeface="Segoe UI Light"/>
              </a:rPr>
              <a:t>Encourages consumption/active usage</a:t>
            </a:r>
          </a:p>
          <a:p>
            <a:pPr marL="231705" indent="-231705" defTabSz="913298" fontAlgn="base">
              <a:lnSpc>
                <a:spcPct val="90000"/>
              </a:lnSpc>
              <a:spcBef>
                <a:spcPct val="0"/>
              </a:spcBef>
              <a:spcAft>
                <a:spcPct val="0"/>
              </a:spcAft>
              <a:buFont typeface="Arial" panose="020B0604020202020204" pitchFamily="34" charset="0"/>
              <a:buChar char="•"/>
              <a:defRPr/>
            </a:pPr>
            <a:r>
              <a:rPr lang="en-US" sz="1999" kern="0" spc="-50" dirty="0">
                <a:solidFill>
                  <a:schemeClr val="bg1"/>
                </a:solidFill>
                <a:latin typeface="Segoe UI Light"/>
              </a:rPr>
              <a:t>Connect to all Microsoft clouds/workloads</a:t>
            </a:r>
          </a:p>
          <a:p>
            <a:pPr marL="682420" lvl="1" indent="-215835" defTabSz="913298" fontAlgn="base">
              <a:lnSpc>
                <a:spcPct val="90000"/>
              </a:lnSpc>
              <a:spcBef>
                <a:spcPts val="600"/>
              </a:spcBef>
              <a:spcAft>
                <a:spcPct val="0"/>
              </a:spcAft>
              <a:buFont typeface="Arial" panose="020B0604020202020204" pitchFamily="34" charset="0"/>
              <a:buChar char="•"/>
              <a:defRPr/>
            </a:pPr>
            <a:r>
              <a:rPr lang="en-US" sz="2199" kern="0" spc="-50" dirty="0">
                <a:solidFill>
                  <a:schemeClr val="bg1"/>
                </a:solidFill>
                <a:latin typeface="Segoe UI Light"/>
              </a:rPr>
              <a:t>Azure (public/private (</a:t>
            </a:r>
            <a:r>
              <a:rPr lang="en-US" sz="2199" kern="0" spc="-50" dirty="0" err="1">
                <a:solidFill>
                  <a:schemeClr val="bg1"/>
                </a:solidFill>
                <a:latin typeface="Segoe UI Light"/>
              </a:rPr>
              <a:t>Gov</a:t>
            </a:r>
            <a:r>
              <a:rPr lang="en-US" sz="2199" kern="0" spc="-50" dirty="0">
                <a:solidFill>
                  <a:schemeClr val="bg1"/>
                </a:solidFill>
                <a:latin typeface="Segoe UI Light"/>
              </a:rPr>
              <a:t>)</a:t>
            </a:r>
          </a:p>
          <a:p>
            <a:pPr marL="682420" lvl="1" indent="-215835" defTabSz="913298" fontAlgn="base">
              <a:lnSpc>
                <a:spcPct val="90000"/>
              </a:lnSpc>
              <a:spcBef>
                <a:spcPts val="300"/>
              </a:spcBef>
              <a:spcAft>
                <a:spcPct val="0"/>
              </a:spcAft>
              <a:buFont typeface="Arial" panose="020B0604020202020204" pitchFamily="34" charset="0"/>
              <a:buChar char="•"/>
              <a:defRPr/>
            </a:pPr>
            <a:r>
              <a:rPr lang="en-US" sz="2199" kern="0" spc="-50" dirty="0">
                <a:solidFill>
                  <a:schemeClr val="bg1"/>
                </a:solidFill>
                <a:latin typeface="Segoe UI Light"/>
              </a:rPr>
              <a:t>Office 365/</a:t>
            </a:r>
            <a:r>
              <a:rPr lang="en-US" sz="2199" kern="0" spc="-50" dirty="0" err="1">
                <a:solidFill>
                  <a:schemeClr val="bg1"/>
                </a:solidFill>
                <a:latin typeface="Segoe UI Light"/>
              </a:rPr>
              <a:t>SfB</a:t>
            </a:r>
            <a:endParaRPr lang="en-US" sz="2199" kern="0" spc="-50" dirty="0">
              <a:solidFill>
                <a:schemeClr val="bg1"/>
              </a:solidFill>
              <a:latin typeface="Segoe UI Light"/>
            </a:endParaRPr>
          </a:p>
          <a:p>
            <a:pPr marL="682420" lvl="1" indent="-215835" defTabSz="913298" fontAlgn="base">
              <a:lnSpc>
                <a:spcPct val="90000"/>
              </a:lnSpc>
              <a:spcBef>
                <a:spcPts val="300"/>
              </a:spcBef>
              <a:spcAft>
                <a:spcPct val="0"/>
              </a:spcAft>
              <a:buFont typeface="Arial" panose="020B0604020202020204" pitchFamily="34" charset="0"/>
              <a:buChar char="•"/>
              <a:defRPr/>
            </a:pPr>
            <a:r>
              <a:rPr lang="en-US" sz="2199" kern="0" spc="-50" dirty="0">
                <a:solidFill>
                  <a:schemeClr val="bg1"/>
                </a:solidFill>
                <a:latin typeface="Segoe UI Light"/>
              </a:rPr>
              <a:t>Dynamics</a:t>
            </a:r>
          </a:p>
        </p:txBody>
      </p:sp>
      <p:sp>
        <p:nvSpPr>
          <p:cNvPr id="48" name="Rectangle 47"/>
          <p:cNvSpPr/>
          <p:nvPr/>
        </p:nvSpPr>
        <p:spPr bwMode="auto">
          <a:xfrm>
            <a:off x="6932394" y="1372192"/>
            <a:ext cx="5065050" cy="2742486"/>
          </a:xfrm>
          <a:prstGeom prst="rect">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182754" tIns="146203" rIns="182754" bIns="146203" numCol="1" spcCol="0" rtlCol="0" fromWordArt="0" anchor="ctr" anchorCtr="0" forceAA="0" compatLnSpc="1">
            <a:prstTxWarp prst="textNoShape">
              <a:avLst/>
            </a:prstTxWarp>
            <a:noAutofit/>
          </a:bodyPr>
          <a:lstStyle/>
          <a:p>
            <a:pPr defTabSz="913298" fontAlgn="base">
              <a:lnSpc>
                <a:spcPct val="90000"/>
              </a:lnSpc>
              <a:spcBef>
                <a:spcPct val="0"/>
              </a:spcBef>
              <a:spcAft>
                <a:spcPct val="0"/>
              </a:spcAft>
              <a:defRPr/>
            </a:pPr>
            <a:r>
              <a:rPr lang="en-US" sz="2799" kern="0" spc="-50" dirty="0">
                <a:solidFill>
                  <a:schemeClr val="bg1"/>
                </a:solidFill>
                <a:latin typeface="Segoe UI Light"/>
              </a:rPr>
              <a:t>Good for your customer!</a:t>
            </a:r>
          </a:p>
          <a:p>
            <a:pPr marL="231705" indent="-231705" defTabSz="913298" fontAlgn="base">
              <a:lnSpc>
                <a:spcPct val="90000"/>
              </a:lnSpc>
              <a:spcBef>
                <a:spcPts val="612"/>
              </a:spcBef>
              <a:spcAft>
                <a:spcPct val="0"/>
              </a:spcAft>
              <a:buFont typeface="Arial" panose="020B0604020202020204" pitchFamily="34" charset="0"/>
              <a:buChar char="•"/>
              <a:defRPr/>
            </a:pPr>
            <a:r>
              <a:rPr lang="en-US" sz="1999" kern="0" spc="-50" dirty="0">
                <a:solidFill>
                  <a:schemeClr val="bg1"/>
                </a:solidFill>
                <a:latin typeface="Segoe UI Light"/>
              </a:rPr>
              <a:t>Predictable performance</a:t>
            </a:r>
          </a:p>
          <a:p>
            <a:pPr marL="231705" indent="-231705" defTabSz="913298" fontAlgn="base">
              <a:lnSpc>
                <a:spcPct val="90000"/>
              </a:lnSpc>
              <a:spcBef>
                <a:spcPct val="0"/>
              </a:spcBef>
              <a:spcAft>
                <a:spcPct val="0"/>
              </a:spcAft>
              <a:buFont typeface="Arial" panose="020B0604020202020204" pitchFamily="34" charset="0"/>
              <a:buChar char="•"/>
              <a:defRPr/>
            </a:pPr>
            <a:r>
              <a:rPr lang="en-US" sz="1999" kern="0" spc="-50" dirty="0">
                <a:solidFill>
                  <a:schemeClr val="bg1"/>
                </a:solidFill>
                <a:latin typeface="Segoe UI Light"/>
              </a:rPr>
              <a:t>High throughput</a:t>
            </a:r>
          </a:p>
          <a:p>
            <a:pPr marL="231705" indent="-231705" defTabSz="913298" fontAlgn="base">
              <a:lnSpc>
                <a:spcPct val="90000"/>
              </a:lnSpc>
              <a:spcBef>
                <a:spcPct val="0"/>
              </a:spcBef>
              <a:spcAft>
                <a:spcPct val="0"/>
              </a:spcAft>
              <a:buFont typeface="Arial" panose="020B0604020202020204" pitchFamily="34" charset="0"/>
              <a:buChar char="•"/>
              <a:defRPr/>
            </a:pPr>
            <a:r>
              <a:rPr lang="en-US" sz="1999" kern="0" spc="-50" dirty="0">
                <a:solidFill>
                  <a:schemeClr val="bg1"/>
                </a:solidFill>
                <a:latin typeface="Segoe UI Light"/>
              </a:rPr>
              <a:t>Private</a:t>
            </a:r>
          </a:p>
          <a:p>
            <a:pPr marL="231705" indent="-231705" defTabSz="913298" fontAlgn="base">
              <a:lnSpc>
                <a:spcPct val="90000"/>
              </a:lnSpc>
              <a:spcBef>
                <a:spcPct val="0"/>
              </a:spcBef>
              <a:spcAft>
                <a:spcPct val="0"/>
              </a:spcAft>
              <a:buFont typeface="Arial" panose="020B0604020202020204" pitchFamily="34" charset="0"/>
              <a:buChar char="•"/>
              <a:defRPr/>
            </a:pPr>
            <a:r>
              <a:rPr lang="en-US" sz="1999" kern="0" spc="-50" dirty="0">
                <a:solidFill>
                  <a:schemeClr val="bg1"/>
                </a:solidFill>
                <a:latin typeface="Segoe UI Light"/>
              </a:rPr>
              <a:t>Supports advanced workloads</a:t>
            </a:r>
          </a:p>
          <a:p>
            <a:pPr marL="682420" lvl="1" indent="-215835" defTabSz="913298" fontAlgn="base">
              <a:lnSpc>
                <a:spcPct val="90000"/>
              </a:lnSpc>
              <a:spcBef>
                <a:spcPts val="600"/>
              </a:spcBef>
              <a:spcAft>
                <a:spcPct val="0"/>
              </a:spcAft>
              <a:buFont typeface="Arial" panose="020B0604020202020204" pitchFamily="34" charset="0"/>
              <a:buChar char="•"/>
              <a:defRPr/>
            </a:pPr>
            <a:r>
              <a:rPr lang="en-US" sz="2199" kern="0" spc="-50" dirty="0">
                <a:solidFill>
                  <a:schemeClr val="bg1"/>
                </a:solidFill>
                <a:latin typeface="Segoe UI Light"/>
              </a:rPr>
              <a:t>OMS (ASR)</a:t>
            </a:r>
          </a:p>
          <a:p>
            <a:pPr marL="682420" lvl="1" indent="-215835" defTabSz="913298" fontAlgn="base">
              <a:lnSpc>
                <a:spcPct val="90000"/>
              </a:lnSpc>
              <a:spcBef>
                <a:spcPts val="300"/>
              </a:spcBef>
              <a:spcAft>
                <a:spcPct val="0"/>
              </a:spcAft>
              <a:buFont typeface="Arial" panose="020B0604020202020204" pitchFamily="34" charset="0"/>
              <a:buChar char="•"/>
              <a:defRPr/>
            </a:pPr>
            <a:r>
              <a:rPr lang="en-US" sz="2199" kern="0" spc="-50" dirty="0">
                <a:solidFill>
                  <a:schemeClr val="bg1"/>
                </a:solidFill>
                <a:latin typeface="Segoe UI Light"/>
              </a:rPr>
              <a:t>EMS (Azure AD)</a:t>
            </a:r>
          </a:p>
          <a:p>
            <a:pPr marL="682420" lvl="1" indent="-215835" defTabSz="913298" fontAlgn="base">
              <a:lnSpc>
                <a:spcPct val="90000"/>
              </a:lnSpc>
              <a:spcBef>
                <a:spcPts val="300"/>
              </a:spcBef>
              <a:spcAft>
                <a:spcPct val="0"/>
              </a:spcAft>
              <a:buFont typeface="Arial" panose="020B0604020202020204" pitchFamily="34" charset="0"/>
              <a:buChar char="•"/>
              <a:defRPr/>
            </a:pPr>
            <a:r>
              <a:rPr lang="en-US" sz="2199" kern="0" spc="-50" dirty="0">
                <a:solidFill>
                  <a:schemeClr val="bg1"/>
                </a:solidFill>
                <a:latin typeface="Segoe UI Light"/>
              </a:rPr>
              <a:t>Big Data</a:t>
            </a:r>
          </a:p>
        </p:txBody>
      </p:sp>
      <p:sp>
        <p:nvSpPr>
          <p:cNvPr id="64" name="Freeform 529"/>
          <p:cNvSpPr>
            <a:spLocks noChangeAspect="1"/>
          </p:cNvSpPr>
          <p:nvPr/>
        </p:nvSpPr>
        <p:spPr bwMode="auto">
          <a:xfrm>
            <a:off x="10978899" y="5409742"/>
            <a:ext cx="768607" cy="609441"/>
          </a:xfrm>
          <a:custGeom>
            <a:avLst/>
            <a:gdLst>
              <a:gd name="T0" fmla="*/ 365 w 413"/>
              <a:gd name="T1" fmla="*/ 18 h 310"/>
              <a:gd name="T2" fmla="*/ 151 w 413"/>
              <a:gd name="T3" fmla="*/ 228 h 310"/>
              <a:gd name="T4" fmla="*/ 73 w 413"/>
              <a:gd name="T5" fmla="*/ 152 h 310"/>
              <a:gd name="T6" fmla="*/ 45 w 413"/>
              <a:gd name="T7" fmla="*/ 181 h 310"/>
              <a:gd name="T8" fmla="*/ 136 w 413"/>
              <a:gd name="T9" fmla="*/ 271 h 310"/>
              <a:gd name="T10" fmla="*/ 165 w 413"/>
              <a:gd name="T11" fmla="*/ 271 h 310"/>
              <a:gd name="T12" fmla="*/ 221 w 413"/>
              <a:gd name="T13" fmla="*/ 217 h 310"/>
              <a:gd name="T14" fmla="*/ 221 w 413"/>
              <a:gd name="T15" fmla="*/ 292 h 310"/>
              <a:gd name="T16" fmla="*/ 19 w 413"/>
              <a:gd name="T17" fmla="*/ 292 h 310"/>
              <a:gd name="T18" fmla="*/ 19 w 413"/>
              <a:gd name="T19" fmla="*/ 90 h 310"/>
              <a:gd name="T20" fmla="*/ 221 w 413"/>
              <a:gd name="T21" fmla="*/ 90 h 310"/>
              <a:gd name="T22" fmla="*/ 221 w 413"/>
              <a:gd name="T23" fmla="*/ 140 h 310"/>
              <a:gd name="T24" fmla="*/ 240 w 413"/>
              <a:gd name="T25" fmla="*/ 121 h 310"/>
              <a:gd name="T26" fmla="*/ 240 w 413"/>
              <a:gd name="T27" fmla="*/ 82 h 310"/>
              <a:gd name="T28" fmla="*/ 229 w 413"/>
              <a:gd name="T29" fmla="*/ 71 h 310"/>
              <a:gd name="T30" fmla="*/ 11 w 413"/>
              <a:gd name="T31" fmla="*/ 71 h 310"/>
              <a:gd name="T32" fmla="*/ 0 w 413"/>
              <a:gd name="T33" fmla="*/ 82 h 310"/>
              <a:gd name="T34" fmla="*/ 0 w 413"/>
              <a:gd name="T35" fmla="*/ 299 h 310"/>
              <a:gd name="T36" fmla="*/ 11 w 413"/>
              <a:gd name="T37" fmla="*/ 310 h 310"/>
              <a:gd name="T38" fmla="*/ 229 w 413"/>
              <a:gd name="T39" fmla="*/ 310 h 310"/>
              <a:gd name="T40" fmla="*/ 240 w 413"/>
              <a:gd name="T41" fmla="*/ 299 h 310"/>
              <a:gd name="T42" fmla="*/ 240 w 413"/>
              <a:gd name="T43" fmla="*/ 198 h 310"/>
              <a:gd name="T44" fmla="*/ 394 w 413"/>
              <a:gd name="T45" fmla="*/ 47 h 310"/>
              <a:gd name="T46" fmla="*/ 365 w 413"/>
              <a:gd name="T47" fmla="*/ 1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3" h="310">
                <a:moveTo>
                  <a:pt x="365" y="18"/>
                </a:moveTo>
                <a:cubicBezTo>
                  <a:pt x="294" y="88"/>
                  <a:pt x="222" y="158"/>
                  <a:pt x="151" y="228"/>
                </a:cubicBezTo>
                <a:cubicBezTo>
                  <a:pt x="125" y="203"/>
                  <a:pt x="99" y="178"/>
                  <a:pt x="73" y="152"/>
                </a:cubicBezTo>
                <a:cubicBezTo>
                  <a:pt x="55" y="134"/>
                  <a:pt x="26" y="163"/>
                  <a:pt x="45" y="181"/>
                </a:cubicBezTo>
                <a:cubicBezTo>
                  <a:pt x="75" y="211"/>
                  <a:pt x="106" y="241"/>
                  <a:pt x="136" y="271"/>
                </a:cubicBezTo>
                <a:cubicBezTo>
                  <a:pt x="144" y="279"/>
                  <a:pt x="157" y="279"/>
                  <a:pt x="165" y="271"/>
                </a:cubicBezTo>
                <a:cubicBezTo>
                  <a:pt x="184" y="253"/>
                  <a:pt x="202" y="235"/>
                  <a:pt x="221" y="217"/>
                </a:cubicBezTo>
                <a:cubicBezTo>
                  <a:pt x="221" y="292"/>
                  <a:pt x="221" y="292"/>
                  <a:pt x="221" y="292"/>
                </a:cubicBezTo>
                <a:cubicBezTo>
                  <a:pt x="19" y="292"/>
                  <a:pt x="19" y="292"/>
                  <a:pt x="19" y="292"/>
                </a:cubicBezTo>
                <a:cubicBezTo>
                  <a:pt x="19" y="90"/>
                  <a:pt x="19" y="90"/>
                  <a:pt x="19" y="90"/>
                </a:cubicBezTo>
                <a:cubicBezTo>
                  <a:pt x="221" y="90"/>
                  <a:pt x="221" y="90"/>
                  <a:pt x="221" y="90"/>
                </a:cubicBezTo>
                <a:cubicBezTo>
                  <a:pt x="221" y="140"/>
                  <a:pt x="221" y="140"/>
                  <a:pt x="221" y="140"/>
                </a:cubicBezTo>
                <a:cubicBezTo>
                  <a:pt x="240" y="121"/>
                  <a:pt x="240" y="121"/>
                  <a:pt x="240" y="121"/>
                </a:cubicBezTo>
                <a:cubicBezTo>
                  <a:pt x="240" y="82"/>
                  <a:pt x="240" y="82"/>
                  <a:pt x="240" y="82"/>
                </a:cubicBezTo>
                <a:cubicBezTo>
                  <a:pt x="240" y="76"/>
                  <a:pt x="235" y="71"/>
                  <a:pt x="229" y="71"/>
                </a:cubicBezTo>
                <a:cubicBezTo>
                  <a:pt x="11" y="71"/>
                  <a:pt x="11" y="71"/>
                  <a:pt x="11" y="71"/>
                </a:cubicBezTo>
                <a:cubicBezTo>
                  <a:pt x="5" y="71"/>
                  <a:pt x="0" y="76"/>
                  <a:pt x="0" y="82"/>
                </a:cubicBezTo>
                <a:cubicBezTo>
                  <a:pt x="0" y="299"/>
                  <a:pt x="0" y="299"/>
                  <a:pt x="0" y="299"/>
                </a:cubicBezTo>
                <a:cubicBezTo>
                  <a:pt x="0" y="305"/>
                  <a:pt x="5" y="310"/>
                  <a:pt x="11" y="310"/>
                </a:cubicBezTo>
                <a:cubicBezTo>
                  <a:pt x="229" y="310"/>
                  <a:pt x="229" y="310"/>
                  <a:pt x="229" y="310"/>
                </a:cubicBezTo>
                <a:cubicBezTo>
                  <a:pt x="235" y="310"/>
                  <a:pt x="240" y="305"/>
                  <a:pt x="240" y="299"/>
                </a:cubicBezTo>
                <a:cubicBezTo>
                  <a:pt x="240" y="198"/>
                  <a:pt x="240" y="198"/>
                  <a:pt x="240" y="198"/>
                </a:cubicBezTo>
                <a:cubicBezTo>
                  <a:pt x="291" y="148"/>
                  <a:pt x="343" y="98"/>
                  <a:pt x="394" y="47"/>
                </a:cubicBezTo>
                <a:cubicBezTo>
                  <a:pt x="413" y="29"/>
                  <a:pt x="384" y="0"/>
                  <a:pt x="365" y="18"/>
                </a:cubicBezTo>
                <a:close/>
              </a:path>
            </a:pathLst>
          </a:custGeom>
          <a:solidFill>
            <a:srgbClr val="00B050"/>
          </a:solidFill>
          <a:ln w="10795" cap="flat" cmpd="sng" algn="ctr">
            <a:noFill/>
            <a:prstDash val="solid"/>
          </a:ln>
          <a:effectLst/>
          <a:extLst/>
        </p:spPr>
        <p:txBody>
          <a:bodyPr vert="horz" wrap="square" lIns="91377" tIns="45688" rIns="91377" bIns="45688" numCol="1" anchor="t" anchorCtr="0" compatLnSpc="1">
            <a:prstTxWarp prst="textNoShape">
              <a:avLst/>
            </a:prstTxWarp>
          </a:bodyPr>
          <a:lstStyle/>
          <a:p>
            <a:pPr defTabSz="931686">
              <a:defRPr/>
            </a:pPr>
            <a:endParaRPr lang="en-US" sz="2199" b="1" kern="0" dirty="0">
              <a:solidFill>
                <a:srgbClr val="505050"/>
              </a:solidFill>
              <a:effectLst>
                <a:outerShdw blurRad="38100" dist="38100" dir="2700000" algn="tl">
                  <a:srgbClr val="000000">
                    <a:alpha val="43137"/>
                  </a:srgbClr>
                </a:outerShdw>
              </a:effectLst>
              <a:latin typeface="Segoe UI Light"/>
            </a:endParaRPr>
          </a:p>
        </p:txBody>
      </p:sp>
      <p:sp>
        <p:nvSpPr>
          <p:cNvPr id="54" name="Freeform 529"/>
          <p:cNvSpPr>
            <a:spLocks noChangeAspect="1"/>
          </p:cNvSpPr>
          <p:nvPr/>
        </p:nvSpPr>
        <p:spPr bwMode="auto">
          <a:xfrm>
            <a:off x="11013642" y="3146708"/>
            <a:ext cx="768607" cy="651302"/>
          </a:xfrm>
          <a:custGeom>
            <a:avLst/>
            <a:gdLst>
              <a:gd name="T0" fmla="*/ 365 w 413"/>
              <a:gd name="T1" fmla="*/ 18 h 310"/>
              <a:gd name="T2" fmla="*/ 151 w 413"/>
              <a:gd name="T3" fmla="*/ 228 h 310"/>
              <a:gd name="T4" fmla="*/ 73 w 413"/>
              <a:gd name="T5" fmla="*/ 152 h 310"/>
              <a:gd name="T6" fmla="*/ 45 w 413"/>
              <a:gd name="T7" fmla="*/ 181 h 310"/>
              <a:gd name="T8" fmla="*/ 136 w 413"/>
              <a:gd name="T9" fmla="*/ 271 h 310"/>
              <a:gd name="T10" fmla="*/ 165 w 413"/>
              <a:gd name="T11" fmla="*/ 271 h 310"/>
              <a:gd name="T12" fmla="*/ 221 w 413"/>
              <a:gd name="T13" fmla="*/ 217 h 310"/>
              <a:gd name="T14" fmla="*/ 221 w 413"/>
              <a:gd name="T15" fmla="*/ 292 h 310"/>
              <a:gd name="T16" fmla="*/ 19 w 413"/>
              <a:gd name="T17" fmla="*/ 292 h 310"/>
              <a:gd name="T18" fmla="*/ 19 w 413"/>
              <a:gd name="T19" fmla="*/ 90 h 310"/>
              <a:gd name="T20" fmla="*/ 221 w 413"/>
              <a:gd name="T21" fmla="*/ 90 h 310"/>
              <a:gd name="T22" fmla="*/ 221 w 413"/>
              <a:gd name="T23" fmla="*/ 140 h 310"/>
              <a:gd name="T24" fmla="*/ 240 w 413"/>
              <a:gd name="T25" fmla="*/ 121 h 310"/>
              <a:gd name="T26" fmla="*/ 240 w 413"/>
              <a:gd name="T27" fmla="*/ 82 h 310"/>
              <a:gd name="T28" fmla="*/ 229 w 413"/>
              <a:gd name="T29" fmla="*/ 71 h 310"/>
              <a:gd name="T30" fmla="*/ 11 w 413"/>
              <a:gd name="T31" fmla="*/ 71 h 310"/>
              <a:gd name="T32" fmla="*/ 0 w 413"/>
              <a:gd name="T33" fmla="*/ 82 h 310"/>
              <a:gd name="T34" fmla="*/ 0 w 413"/>
              <a:gd name="T35" fmla="*/ 299 h 310"/>
              <a:gd name="T36" fmla="*/ 11 w 413"/>
              <a:gd name="T37" fmla="*/ 310 h 310"/>
              <a:gd name="T38" fmla="*/ 229 w 413"/>
              <a:gd name="T39" fmla="*/ 310 h 310"/>
              <a:gd name="T40" fmla="*/ 240 w 413"/>
              <a:gd name="T41" fmla="*/ 299 h 310"/>
              <a:gd name="T42" fmla="*/ 240 w 413"/>
              <a:gd name="T43" fmla="*/ 198 h 310"/>
              <a:gd name="T44" fmla="*/ 394 w 413"/>
              <a:gd name="T45" fmla="*/ 47 h 310"/>
              <a:gd name="T46" fmla="*/ 365 w 413"/>
              <a:gd name="T47" fmla="*/ 1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3" h="310">
                <a:moveTo>
                  <a:pt x="365" y="18"/>
                </a:moveTo>
                <a:cubicBezTo>
                  <a:pt x="294" y="88"/>
                  <a:pt x="222" y="158"/>
                  <a:pt x="151" y="228"/>
                </a:cubicBezTo>
                <a:cubicBezTo>
                  <a:pt x="125" y="203"/>
                  <a:pt x="99" y="178"/>
                  <a:pt x="73" y="152"/>
                </a:cubicBezTo>
                <a:cubicBezTo>
                  <a:pt x="55" y="134"/>
                  <a:pt x="26" y="163"/>
                  <a:pt x="45" y="181"/>
                </a:cubicBezTo>
                <a:cubicBezTo>
                  <a:pt x="75" y="211"/>
                  <a:pt x="106" y="241"/>
                  <a:pt x="136" y="271"/>
                </a:cubicBezTo>
                <a:cubicBezTo>
                  <a:pt x="144" y="279"/>
                  <a:pt x="157" y="279"/>
                  <a:pt x="165" y="271"/>
                </a:cubicBezTo>
                <a:cubicBezTo>
                  <a:pt x="184" y="253"/>
                  <a:pt x="202" y="235"/>
                  <a:pt x="221" y="217"/>
                </a:cubicBezTo>
                <a:cubicBezTo>
                  <a:pt x="221" y="292"/>
                  <a:pt x="221" y="292"/>
                  <a:pt x="221" y="292"/>
                </a:cubicBezTo>
                <a:cubicBezTo>
                  <a:pt x="19" y="292"/>
                  <a:pt x="19" y="292"/>
                  <a:pt x="19" y="292"/>
                </a:cubicBezTo>
                <a:cubicBezTo>
                  <a:pt x="19" y="90"/>
                  <a:pt x="19" y="90"/>
                  <a:pt x="19" y="90"/>
                </a:cubicBezTo>
                <a:cubicBezTo>
                  <a:pt x="221" y="90"/>
                  <a:pt x="221" y="90"/>
                  <a:pt x="221" y="90"/>
                </a:cubicBezTo>
                <a:cubicBezTo>
                  <a:pt x="221" y="140"/>
                  <a:pt x="221" y="140"/>
                  <a:pt x="221" y="140"/>
                </a:cubicBezTo>
                <a:cubicBezTo>
                  <a:pt x="240" y="121"/>
                  <a:pt x="240" y="121"/>
                  <a:pt x="240" y="121"/>
                </a:cubicBezTo>
                <a:cubicBezTo>
                  <a:pt x="240" y="82"/>
                  <a:pt x="240" y="82"/>
                  <a:pt x="240" y="82"/>
                </a:cubicBezTo>
                <a:cubicBezTo>
                  <a:pt x="240" y="76"/>
                  <a:pt x="235" y="71"/>
                  <a:pt x="229" y="71"/>
                </a:cubicBezTo>
                <a:cubicBezTo>
                  <a:pt x="11" y="71"/>
                  <a:pt x="11" y="71"/>
                  <a:pt x="11" y="71"/>
                </a:cubicBezTo>
                <a:cubicBezTo>
                  <a:pt x="5" y="71"/>
                  <a:pt x="0" y="76"/>
                  <a:pt x="0" y="82"/>
                </a:cubicBezTo>
                <a:cubicBezTo>
                  <a:pt x="0" y="299"/>
                  <a:pt x="0" y="299"/>
                  <a:pt x="0" y="299"/>
                </a:cubicBezTo>
                <a:cubicBezTo>
                  <a:pt x="0" y="305"/>
                  <a:pt x="5" y="310"/>
                  <a:pt x="11" y="310"/>
                </a:cubicBezTo>
                <a:cubicBezTo>
                  <a:pt x="229" y="310"/>
                  <a:pt x="229" y="310"/>
                  <a:pt x="229" y="310"/>
                </a:cubicBezTo>
                <a:cubicBezTo>
                  <a:pt x="235" y="310"/>
                  <a:pt x="240" y="305"/>
                  <a:pt x="240" y="299"/>
                </a:cubicBezTo>
                <a:cubicBezTo>
                  <a:pt x="240" y="198"/>
                  <a:pt x="240" y="198"/>
                  <a:pt x="240" y="198"/>
                </a:cubicBezTo>
                <a:cubicBezTo>
                  <a:pt x="291" y="148"/>
                  <a:pt x="343" y="98"/>
                  <a:pt x="394" y="47"/>
                </a:cubicBezTo>
                <a:cubicBezTo>
                  <a:pt x="413" y="29"/>
                  <a:pt x="384" y="0"/>
                  <a:pt x="365" y="18"/>
                </a:cubicBezTo>
                <a:close/>
              </a:path>
            </a:pathLst>
          </a:custGeom>
          <a:solidFill>
            <a:srgbClr val="00B050"/>
          </a:solidFill>
          <a:ln w="10795" cap="flat" cmpd="sng" algn="ctr">
            <a:noFill/>
            <a:prstDash val="solid"/>
          </a:ln>
          <a:effectLst/>
          <a:extLst/>
        </p:spPr>
        <p:txBody>
          <a:bodyPr vert="horz" wrap="square" lIns="91377" tIns="45688" rIns="91377" bIns="45688" numCol="1" anchor="t" anchorCtr="0" compatLnSpc="1">
            <a:prstTxWarp prst="textNoShape">
              <a:avLst/>
            </a:prstTxWarp>
          </a:bodyPr>
          <a:lstStyle/>
          <a:p>
            <a:pPr defTabSz="931686">
              <a:defRPr/>
            </a:pPr>
            <a:endParaRPr lang="en-US" sz="2199" b="1" kern="0" dirty="0">
              <a:solidFill>
                <a:srgbClr val="505050"/>
              </a:solidFill>
              <a:effectLst>
                <a:outerShdw blurRad="38100" dist="38100" dir="2700000" algn="tl">
                  <a:srgbClr val="000000">
                    <a:alpha val="43137"/>
                  </a:srgbClr>
                </a:outerShdw>
              </a:effectLst>
              <a:latin typeface="Segoe UI Light"/>
            </a:endParaRPr>
          </a:p>
        </p:txBody>
      </p:sp>
      <p:grpSp>
        <p:nvGrpSpPr>
          <p:cNvPr id="29" name="Group 55"/>
          <p:cNvGrpSpPr>
            <a:grpSpLocks/>
          </p:cNvGrpSpPr>
          <p:nvPr/>
        </p:nvGrpSpPr>
        <p:grpSpPr bwMode="auto">
          <a:xfrm>
            <a:off x="2209227" y="2438718"/>
            <a:ext cx="2407078" cy="1089631"/>
            <a:chOff x="275481" y="1886933"/>
            <a:chExt cx="2650824" cy="1456907"/>
          </a:xfrm>
        </p:grpSpPr>
        <p:sp>
          <p:nvSpPr>
            <p:cNvPr id="30" name="Freeform 539"/>
            <p:cNvSpPr>
              <a:spLocks noChangeAspect="1"/>
            </p:cNvSpPr>
            <p:nvPr/>
          </p:nvSpPr>
          <p:spPr bwMode="auto">
            <a:xfrm>
              <a:off x="275481" y="1886933"/>
              <a:ext cx="2650824" cy="145690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solidFill>
            <a:ln w="76200">
              <a:solidFill>
                <a:schemeClr val="accent1"/>
              </a:solidFill>
            </a:ln>
            <a:extLst/>
          </p:spPr>
          <p:txBody>
            <a:bodyPr lIns="95066" tIns="95066" rIns="95066" bIns="95066" anchor="ctr"/>
            <a:lstStyle/>
            <a:p>
              <a:pPr algn="ctr" defTabSz="969412">
                <a:defRPr/>
              </a:pPr>
              <a:endParaRPr lang="en-US" sz="1456" kern="0" dirty="0">
                <a:solidFill>
                  <a:prstClr val="black"/>
                </a:solidFill>
                <a:ea typeface="MS PGothic" pitchFamily="34" charset="-128"/>
              </a:endParaRPr>
            </a:p>
          </p:txBody>
        </p:sp>
        <p:pic>
          <p:nvPicPr>
            <p:cNvPr id="31" name="Picture 5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405" y="2620442"/>
              <a:ext cx="551636" cy="55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5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8471" y="2049284"/>
              <a:ext cx="591004" cy="69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5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8733" y="2326384"/>
              <a:ext cx="617568" cy="82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53"/>
          <p:cNvGrpSpPr>
            <a:grpSpLocks/>
          </p:cNvGrpSpPr>
          <p:nvPr/>
        </p:nvGrpSpPr>
        <p:grpSpPr bwMode="auto">
          <a:xfrm>
            <a:off x="390482" y="4530638"/>
            <a:ext cx="1971103" cy="1473669"/>
            <a:chOff x="288908" y="5094438"/>
            <a:chExt cx="2047354" cy="1626604"/>
          </a:xfrm>
          <a:solidFill>
            <a:schemeClr val="accent5">
              <a:lumMod val="40000"/>
              <a:lumOff val="60000"/>
            </a:schemeClr>
          </a:solidFill>
        </p:grpSpPr>
        <p:grpSp>
          <p:nvGrpSpPr>
            <p:cNvPr id="35" name="Group 34"/>
            <p:cNvGrpSpPr/>
            <p:nvPr/>
          </p:nvGrpSpPr>
          <p:grpSpPr>
            <a:xfrm>
              <a:off x="288908" y="5094438"/>
              <a:ext cx="2047354" cy="1626604"/>
              <a:chOff x="856833" y="5149610"/>
              <a:chExt cx="1439261" cy="919774"/>
            </a:xfrm>
            <a:grpFill/>
          </p:grpSpPr>
          <p:sp>
            <p:nvSpPr>
              <p:cNvPr id="39" name="Freeform 23"/>
              <p:cNvSpPr>
                <a:spLocks noEditPoints="1"/>
              </p:cNvSpPr>
              <p:nvPr/>
            </p:nvSpPr>
            <p:spPr bwMode="auto">
              <a:xfrm>
                <a:off x="1820345" y="5149610"/>
                <a:ext cx="475749" cy="919774"/>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grpFill/>
              <a:ln>
                <a:noFill/>
              </a:ln>
            </p:spPr>
            <p:txBody>
              <a:bodyPr lIns="95066" tIns="47533" rIns="95066" bIns="47533"/>
              <a:lstStyle/>
              <a:p>
                <a:pPr defTabSz="969412">
                  <a:defRPr/>
                </a:pPr>
                <a:endParaRPr lang="en-US" sz="1835" kern="0">
                  <a:solidFill>
                    <a:srgbClr val="505050"/>
                  </a:solidFill>
                  <a:ea typeface="MS PGothic" pitchFamily="34" charset="-128"/>
                </a:endParaRPr>
              </a:p>
            </p:txBody>
          </p:sp>
          <p:sp>
            <p:nvSpPr>
              <p:cNvPr id="41" name="Freeform 23"/>
              <p:cNvSpPr>
                <a:spLocks noEditPoints="1"/>
              </p:cNvSpPr>
              <p:nvPr/>
            </p:nvSpPr>
            <p:spPr bwMode="auto">
              <a:xfrm>
                <a:off x="1336868" y="5149610"/>
                <a:ext cx="475749" cy="919774"/>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grpFill/>
              <a:ln>
                <a:noFill/>
              </a:ln>
            </p:spPr>
            <p:txBody>
              <a:bodyPr lIns="95066" tIns="47533" rIns="95066" bIns="47533"/>
              <a:lstStyle/>
              <a:p>
                <a:pPr defTabSz="969412">
                  <a:defRPr/>
                </a:pPr>
                <a:endParaRPr lang="en-US" sz="1835" kern="0">
                  <a:solidFill>
                    <a:srgbClr val="505050"/>
                  </a:solidFill>
                  <a:ea typeface="MS PGothic" pitchFamily="34" charset="-128"/>
                </a:endParaRPr>
              </a:p>
            </p:txBody>
          </p:sp>
          <p:sp>
            <p:nvSpPr>
              <p:cNvPr id="42" name="Freeform 23"/>
              <p:cNvSpPr>
                <a:spLocks noEditPoints="1"/>
              </p:cNvSpPr>
              <p:nvPr/>
            </p:nvSpPr>
            <p:spPr bwMode="auto">
              <a:xfrm>
                <a:off x="856833" y="5149610"/>
                <a:ext cx="475749" cy="919774"/>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grpFill/>
              <a:ln>
                <a:noFill/>
              </a:ln>
            </p:spPr>
            <p:txBody>
              <a:bodyPr lIns="95066" tIns="47533" rIns="95066" bIns="47533"/>
              <a:lstStyle/>
              <a:p>
                <a:pPr defTabSz="969412">
                  <a:defRPr/>
                </a:pPr>
                <a:endParaRPr lang="en-US" sz="1835" kern="0">
                  <a:solidFill>
                    <a:srgbClr val="505050"/>
                  </a:solidFill>
                  <a:ea typeface="MS PGothic" pitchFamily="34" charset="-128"/>
                </a:endParaRPr>
              </a:p>
            </p:txBody>
          </p:sp>
        </p:grpSp>
        <p:sp>
          <p:nvSpPr>
            <p:cNvPr id="36" name="Rectangle 35"/>
            <p:cNvSpPr/>
            <p:nvPr/>
          </p:nvSpPr>
          <p:spPr>
            <a:xfrm>
              <a:off x="979132" y="5383181"/>
              <a:ext cx="650448" cy="10304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0776">
                <a:defRPr/>
              </a:pPr>
              <a:endParaRPr lang="en-US" sz="1835">
                <a:solidFill>
                  <a:prstClr val="white"/>
                </a:solidFill>
              </a:endParaRPr>
            </a:p>
          </p:txBody>
        </p:sp>
        <p:pic>
          <p:nvPicPr>
            <p:cNvPr id="38" name="Picture 4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9795" y="5096112"/>
              <a:ext cx="407723" cy="407723"/>
            </a:xfrm>
            <a:prstGeom prst="rect">
              <a:avLst/>
            </a:prstGeom>
            <a:grpFill/>
            <a:ln w="9525">
              <a:noFill/>
              <a:miter lim="800000"/>
              <a:headEnd/>
              <a:tailEnd/>
            </a:ln>
            <a:extLst/>
          </p:spPr>
        </p:pic>
      </p:grpSp>
      <p:grpSp>
        <p:nvGrpSpPr>
          <p:cNvPr id="3" name="Group 2"/>
          <p:cNvGrpSpPr/>
          <p:nvPr/>
        </p:nvGrpSpPr>
        <p:grpSpPr>
          <a:xfrm>
            <a:off x="4677230" y="4302098"/>
            <a:ext cx="1798084" cy="1568404"/>
            <a:chOff x="4811214" y="4758853"/>
            <a:chExt cx="1759488" cy="1390801"/>
          </a:xfrm>
          <a:solidFill>
            <a:srgbClr val="C00000"/>
          </a:solidFill>
        </p:grpSpPr>
        <p:sp>
          <p:nvSpPr>
            <p:cNvPr id="45" name="Freeform 539"/>
            <p:cNvSpPr>
              <a:spLocks noChangeAspect="1"/>
            </p:cNvSpPr>
            <p:nvPr/>
          </p:nvSpPr>
          <p:spPr bwMode="auto">
            <a:xfrm>
              <a:off x="4984116" y="5359517"/>
              <a:ext cx="1437496" cy="79013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solidFill>
            <a:ln w="76200">
              <a:solidFill>
                <a:schemeClr val="accent1"/>
              </a:solidFill>
            </a:ln>
            <a:extLst/>
          </p:spPr>
          <p:txBody>
            <a:bodyPr lIns="95066" tIns="47533" rIns="95066" bIns="47533"/>
            <a:lstStyle/>
            <a:p>
              <a:pPr defTabSz="969412">
                <a:defRPr/>
              </a:pPr>
              <a:endParaRPr lang="en-US" sz="1835" kern="0" dirty="0">
                <a:gradFill>
                  <a:gsLst>
                    <a:gs pos="0">
                      <a:srgbClr val="FFFFFF"/>
                    </a:gs>
                    <a:gs pos="19000">
                      <a:srgbClr val="FFFFFF"/>
                    </a:gs>
                  </a:gsLst>
                  <a:lin ang="5400000" scaled="0"/>
                </a:gradFill>
                <a:ea typeface="MS PGothic" pitchFamily="34" charset="-128"/>
              </a:endParaRPr>
            </a:p>
          </p:txBody>
        </p:sp>
        <p:sp>
          <p:nvSpPr>
            <p:cNvPr id="47" name="Freeform 5"/>
            <p:cNvSpPr>
              <a:spLocks noEditPoints="1"/>
            </p:cNvSpPr>
            <p:nvPr/>
          </p:nvSpPr>
          <p:spPr bwMode="black">
            <a:xfrm>
              <a:off x="6222909" y="4758853"/>
              <a:ext cx="347793" cy="537820"/>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5">
                <a:lumMod val="40000"/>
                <a:lumOff val="60000"/>
              </a:schemeClr>
            </a:solidFill>
            <a:ln>
              <a:noFill/>
            </a:ln>
            <a:extLst/>
          </p:spPr>
          <p:txBody>
            <a:bodyPr lIns="95066" tIns="47533" rIns="95066" bIns="47533"/>
            <a:lstStyle/>
            <a:p>
              <a:pPr defTabSz="969412">
                <a:defRPr/>
              </a:pPr>
              <a:endParaRPr lang="en-US" sz="1835" kern="0">
                <a:solidFill>
                  <a:srgbClr val="505050"/>
                </a:solidFill>
                <a:ea typeface="MS PGothic" pitchFamily="34" charset="-128"/>
              </a:endParaRPr>
            </a:p>
          </p:txBody>
        </p:sp>
        <p:cxnSp>
          <p:nvCxnSpPr>
            <p:cNvPr id="51" name="Straight Arrow Connector 29"/>
            <p:cNvCxnSpPr>
              <a:cxnSpLocks noChangeShapeType="1"/>
            </p:cNvCxnSpPr>
            <p:nvPr/>
          </p:nvCxnSpPr>
          <p:spPr bwMode="auto">
            <a:xfrm flipH="1" flipV="1">
              <a:off x="5216787" y="5223372"/>
              <a:ext cx="286731" cy="142457"/>
            </a:xfrm>
            <a:prstGeom prst="straightConnector1">
              <a:avLst/>
            </a:prstGeom>
            <a:grpFill/>
            <a:ln w="38100" algn="ctr">
              <a:solidFill>
                <a:schemeClr val="accent1"/>
              </a:solidFill>
              <a:round/>
              <a:headEnd type="triangle" w="med" len="med"/>
              <a:tailEnd/>
            </a:ln>
            <a:extLst/>
          </p:spPr>
        </p:cxnSp>
        <p:cxnSp>
          <p:nvCxnSpPr>
            <p:cNvPr id="52" name="Straight Arrow Connector 29"/>
            <p:cNvCxnSpPr>
              <a:cxnSpLocks noChangeShapeType="1"/>
            </p:cNvCxnSpPr>
            <p:nvPr/>
          </p:nvCxnSpPr>
          <p:spPr bwMode="auto">
            <a:xfrm flipV="1">
              <a:off x="5853315" y="5202835"/>
              <a:ext cx="295206" cy="251307"/>
            </a:xfrm>
            <a:prstGeom prst="straightConnector1">
              <a:avLst/>
            </a:prstGeom>
            <a:grpFill/>
            <a:ln w="38100" algn="ctr">
              <a:solidFill>
                <a:schemeClr val="accent1"/>
              </a:solidFill>
              <a:round/>
              <a:headEnd type="triangle" w="med" len="med"/>
              <a:tailEnd/>
            </a:ln>
            <a:extLst/>
          </p:spPr>
        </p:cxnSp>
        <p:sp>
          <p:nvSpPr>
            <p:cNvPr id="37" name="Freeform 5"/>
            <p:cNvSpPr>
              <a:spLocks noEditPoints="1"/>
            </p:cNvSpPr>
            <p:nvPr/>
          </p:nvSpPr>
          <p:spPr bwMode="black">
            <a:xfrm>
              <a:off x="4811214" y="4758853"/>
              <a:ext cx="347793" cy="537820"/>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5">
                <a:lumMod val="40000"/>
                <a:lumOff val="60000"/>
              </a:schemeClr>
            </a:solidFill>
            <a:ln>
              <a:noFill/>
            </a:ln>
            <a:extLst/>
          </p:spPr>
          <p:txBody>
            <a:bodyPr lIns="95066" tIns="47533" rIns="95066" bIns="47533"/>
            <a:lstStyle/>
            <a:p>
              <a:pPr defTabSz="969412">
                <a:defRPr/>
              </a:pPr>
              <a:endParaRPr lang="en-US" sz="1835" kern="0">
                <a:solidFill>
                  <a:srgbClr val="505050"/>
                </a:solidFill>
                <a:ea typeface="MS PGothic" pitchFamily="34" charset="-128"/>
              </a:endParaRPr>
            </a:p>
          </p:txBody>
        </p:sp>
      </p:grpSp>
      <p:sp>
        <p:nvSpPr>
          <p:cNvPr id="53" name="Rectangle 17"/>
          <p:cNvSpPr>
            <a:spLocks noChangeAspect="1"/>
          </p:cNvSpPr>
          <p:nvPr/>
        </p:nvSpPr>
        <p:spPr bwMode="auto">
          <a:xfrm>
            <a:off x="380900" y="6095686"/>
            <a:ext cx="1832205" cy="474528"/>
          </a:xfrm>
          <a:prstGeom prst="rect">
            <a:avLst/>
          </a:prstGeom>
          <a:solidFill>
            <a:schemeClr val="bg1">
              <a:lumMod val="95000"/>
            </a:schemeClr>
          </a:solidFill>
          <a:ln w="22225" cap="sq" cmpd="sng" algn="ctr">
            <a:noFill/>
            <a:prstDash val="sysDot"/>
            <a:miter lim="800000"/>
            <a:headEnd type="none" w="med" len="med"/>
            <a:tailEnd type="none" w="med" len="med"/>
          </a:ln>
          <a:effectLst/>
        </p:spPr>
        <p:txBody>
          <a:bodyPr lIns="190132" tIns="152106" rIns="190132" bIns="152106" anchor="ctr"/>
          <a:lstStyle/>
          <a:p>
            <a:pPr algn="ctr" defTabSz="950279" fontAlgn="base">
              <a:lnSpc>
                <a:spcPct val="90000"/>
              </a:lnSpc>
              <a:spcBef>
                <a:spcPct val="0"/>
              </a:spcBef>
              <a:spcAft>
                <a:spcPct val="0"/>
              </a:spcAft>
              <a:defRPr/>
            </a:pPr>
            <a:r>
              <a:rPr lang="en-US" sz="1428" kern="0" dirty="0">
                <a:gradFill>
                  <a:gsLst>
                    <a:gs pos="86726">
                      <a:schemeClr val="tx1"/>
                    </a:gs>
                    <a:gs pos="36283">
                      <a:schemeClr val="tx1"/>
                    </a:gs>
                  </a:gsLst>
                  <a:lin ang="5400000" scaled="0"/>
                </a:gradFill>
                <a:latin typeface="Segoe UI Semibold" panose="020B0702040204020203" pitchFamily="34" charset="0"/>
                <a:ea typeface="MS PGothic" pitchFamily="34" charset="-128"/>
                <a:cs typeface="Segoe UI Semibold" panose="020B0702040204020203" pitchFamily="34" charset="0"/>
              </a:rPr>
              <a:t>Cloud Exchange </a:t>
            </a:r>
            <a:br>
              <a:rPr lang="en-US" sz="1428" kern="0" dirty="0">
                <a:gradFill>
                  <a:gsLst>
                    <a:gs pos="86726">
                      <a:schemeClr val="tx1"/>
                    </a:gs>
                    <a:gs pos="36283">
                      <a:schemeClr val="tx1"/>
                    </a:gs>
                  </a:gsLst>
                  <a:lin ang="5400000" scaled="0"/>
                </a:gradFill>
                <a:latin typeface="Segoe UI Semibold" panose="020B0702040204020203" pitchFamily="34" charset="0"/>
                <a:ea typeface="MS PGothic" pitchFamily="34" charset="-128"/>
                <a:cs typeface="Segoe UI Semibold" panose="020B0702040204020203" pitchFamily="34" charset="0"/>
              </a:rPr>
            </a:br>
            <a:r>
              <a:rPr lang="en-US" sz="1428" kern="0" dirty="0">
                <a:gradFill>
                  <a:gsLst>
                    <a:gs pos="86726">
                      <a:schemeClr val="tx1"/>
                    </a:gs>
                    <a:gs pos="36283">
                      <a:schemeClr val="tx1"/>
                    </a:gs>
                  </a:gsLst>
                  <a:lin ang="5400000" scaled="0"/>
                </a:gradFill>
                <a:latin typeface="Segoe UI Semibold" panose="020B0702040204020203" pitchFamily="34" charset="0"/>
                <a:ea typeface="MS PGothic" pitchFamily="34" charset="-128"/>
                <a:cs typeface="Segoe UI Semibold" panose="020B0702040204020203" pitchFamily="34" charset="0"/>
              </a:rPr>
              <a:t>co-location</a:t>
            </a:r>
          </a:p>
        </p:txBody>
      </p:sp>
      <p:sp>
        <p:nvSpPr>
          <p:cNvPr id="55" name="Rectangle 17"/>
          <p:cNvSpPr>
            <a:spLocks noChangeAspect="1"/>
          </p:cNvSpPr>
          <p:nvPr/>
        </p:nvSpPr>
        <p:spPr bwMode="auto">
          <a:xfrm>
            <a:off x="2554705" y="6095688"/>
            <a:ext cx="1836751" cy="474529"/>
          </a:xfrm>
          <a:prstGeom prst="rect">
            <a:avLst/>
          </a:prstGeom>
          <a:solidFill>
            <a:schemeClr val="bg1">
              <a:lumMod val="95000"/>
            </a:schemeClr>
          </a:solidFill>
          <a:ln w="22225" cap="sq" cmpd="sng" algn="ctr">
            <a:noFill/>
            <a:prstDash val="sysDot"/>
            <a:miter lim="800000"/>
            <a:headEnd type="none" w="med" len="med"/>
            <a:tailEnd type="none" w="med" len="med"/>
          </a:ln>
          <a:effectLst/>
        </p:spPr>
        <p:txBody>
          <a:bodyPr lIns="190132" tIns="152106" rIns="190132" bIns="152106" anchor="ctr"/>
          <a:lstStyle/>
          <a:p>
            <a:pPr algn="ctr" defTabSz="950279" fontAlgn="base">
              <a:lnSpc>
                <a:spcPct val="90000"/>
              </a:lnSpc>
              <a:spcBef>
                <a:spcPct val="0"/>
              </a:spcBef>
              <a:spcAft>
                <a:spcPct val="0"/>
              </a:spcAft>
              <a:defRPr/>
            </a:pPr>
            <a:r>
              <a:rPr lang="en-US" sz="1428" kern="0" dirty="0">
                <a:gradFill>
                  <a:gsLst>
                    <a:gs pos="86726">
                      <a:schemeClr val="tx1"/>
                    </a:gs>
                    <a:gs pos="36283">
                      <a:schemeClr val="tx1"/>
                    </a:gs>
                  </a:gsLst>
                  <a:lin ang="5400000" scaled="0"/>
                </a:gradFill>
                <a:latin typeface="Segoe UI Semibold" panose="020B0702040204020203" pitchFamily="34" charset="0"/>
                <a:ea typeface="MS PGothic" pitchFamily="34" charset="-128"/>
                <a:cs typeface="Segoe UI Semibold" panose="020B0702040204020203" pitchFamily="34" charset="0"/>
              </a:rPr>
              <a:t>P2P Ethernet connection</a:t>
            </a:r>
          </a:p>
        </p:txBody>
      </p:sp>
      <p:sp>
        <p:nvSpPr>
          <p:cNvPr id="56" name="Rectangle 17"/>
          <p:cNvSpPr/>
          <p:nvPr/>
        </p:nvSpPr>
        <p:spPr bwMode="auto">
          <a:xfrm>
            <a:off x="4735999" y="5945240"/>
            <a:ext cx="1836751" cy="635198"/>
          </a:xfrm>
          <a:prstGeom prst="rect">
            <a:avLst/>
          </a:prstGeom>
          <a:solidFill>
            <a:schemeClr val="bg1">
              <a:lumMod val="95000"/>
            </a:schemeClr>
          </a:solidFill>
          <a:ln w="22225" cap="sq" cmpd="sng" algn="ctr">
            <a:noFill/>
            <a:prstDash val="sysDot"/>
            <a:miter lim="800000"/>
            <a:headEnd type="none" w="med" len="med"/>
            <a:tailEnd type="none" w="med" len="med"/>
          </a:ln>
          <a:effectLst/>
        </p:spPr>
        <p:txBody>
          <a:bodyPr lIns="190132" tIns="152106" rIns="190132" bIns="152106" anchor="ctr"/>
          <a:lstStyle/>
          <a:p>
            <a:pPr algn="ctr" defTabSz="950279" fontAlgn="base">
              <a:lnSpc>
                <a:spcPct val="90000"/>
              </a:lnSpc>
              <a:spcBef>
                <a:spcPct val="0"/>
              </a:spcBef>
              <a:spcAft>
                <a:spcPct val="0"/>
              </a:spcAft>
              <a:defRPr/>
            </a:pPr>
            <a:r>
              <a:rPr lang="en-US" sz="1326" kern="0" dirty="0">
                <a:gradFill>
                  <a:gsLst>
                    <a:gs pos="86726">
                      <a:schemeClr val="tx1"/>
                    </a:gs>
                    <a:gs pos="36283">
                      <a:schemeClr val="tx1"/>
                    </a:gs>
                  </a:gsLst>
                  <a:lin ang="5400000" scaled="0"/>
                </a:gradFill>
                <a:latin typeface="Segoe UI Semibold" panose="020B0702040204020203" pitchFamily="34" charset="0"/>
                <a:ea typeface="MS PGothic" pitchFamily="34" charset="-128"/>
                <a:cs typeface="Segoe UI Semibold" panose="020B0702040204020203" pitchFamily="34" charset="0"/>
              </a:rPr>
              <a:t>Any-to-any (IPVPN) connection</a:t>
            </a:r>
          </a:p>
        </p:txBody>
      </p:sp>
      <p:sp>
        <p:nvSpPr>
          <p:cNvPr id="49" name="TextBox 50"/>
          <p:cNvSpPr txBox="1"/>
          <p:nvPr/>
        </p:nvSpPr>
        <p:spPr bwMode="auto">
          <a:xfrm>
            <a:off x="5173695" y="5289712"/>
            <a:ext cx="920719" cy="535989"/>
          </a:xfrm>
          <a:prstGeom prst="rect">
            <a:avLst/>
          </a:prstGeom>
          <a:noFill/>
        </p:spPr>
        <p:txBody>
          <a:bodyPr wrap="none" lIns="186396" tIns="149116" rIns="186396" bIns="149116">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a:defRPr/>
            </a:pPr>
            <a:r>
              <a:rPr lang="en-US" sz="1663" kern="0" dirty="0">
                <a:solidFill>
                  <a:prstClr val="black"/>
                </a:solidFill>
                <a:ea typeface="MS PGothic" pitchFamily="34" charset="-128"/>
              </a:rPr>
              <a:t>WAN</a:t>
            </a:r>
          </a:p>
        </p:txBody>
      </p:sp>
      <p:sp>
        <p:nvSpPr>
          <p:cNvPr id="43" name="Freeform 5"/>
          <p:cNvSpPr>
            <a:spLocks noEditPoints="1"/>
          </p:cNvSpPr>
          <p:nvPr/>
        </p:nvSpPr>
        <p:spPr bwMode="black">
          <a:xfrm>
            <a:off x="2825835" y="4551450"/>
            <a:ext cx="1152441" cy="1458386"/>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5">
              <a:lumMod val="40000"/>
              <a:lumOff val="60000"/>
            </a:schemeClr>
          </a:solidFill>
          <a:ln>
            <a:noFill/>
          </a:ln>
          <a:extLst/>
        </p:spPr>
        <p:txBody>
          <a:bodyPr lIns="95066" tIns="47533" rIns="95066" bIns="47533"/>
          <a:lstStyle/>
          <a:p>
            <a:pPr defTabSz="969412">
              <a:defRPr/>
            </a:pPr>
            <a:endParaRPr lang="en-US" sz="1835" kern="0">
              <a:solidFill>
                <a:srgbClr val="505050"/>
              </a:solidFill>
              <a:ea typeface="MS PGothic" pitchFamily="34" charset="-128"/>
            </a:endParaRPr>
          </a:p>
        </p:txBody>
      </p:sp>
      <p:sp>
        <p:nvSpPr>
          <p:cNvPr id="44" name="Freeform 5"/>
          <p:cNvSpPr>
            <a:spLocks noEditPoints="1"/>
          </p:cNvSpPr>
          <p:nvPr/>
        </p:nvSpPr>
        <p:spPr bwMode="black">
          <a:xfrm>
            <a:off x="1142704" y="5063897"/>
            <a:ext cx="448080" cy="49920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C00000"/>
          </a:solidFill>
          <a:ln>
            <a:noFill/>
          </a:ln>
          <a:extLst/>
        </p:spPr>
        <p:txBody>
          <a:bodyPr lIns="95066" tIns="47533" rIns="95066" bIns="47533"/>
          <a:lstStyle/>
          <a:p>
            <a:pPr defTabSz="969412">
              <a:defRPr/>
            </a:pPr>
            <a:endParaRPr lang="en-US" sz="1835" kern="0" dirty="0">
              <a:solidFill>
                <a:srgbClr val="505050"/>
              </a:solidFill>
              <a:ea typeface="MS PGothic" pitchFamily="34" charset="-128"/>
            </a:endParaRPr>
          </a:p>
        </p:txBody>
      </p:sp>
      <p:grpSp>
        <p:nvGrpSpPr>
          <p:cNvPr id="4" name="Group 3"/>
          <p:cNvGrpSpPr/>
          <p:nvPr/>
        </p:nvGrpSpPr>
        <p:grpSpPr>
          <a:xfrm>
            <a:off x="1761963" y="3206348"/>
            <a:ext cx="3405819" cy="1400470"/>
            <a:chOff x="1267450" y="3223638"/>
            <a:chExt cx="4677116" cy="1923226"/>
          </a:xfrm>
        </p:grpSpPr>
        <p:sp>
          <p:nvSpPr>
            <p:cNvPr id="57" name="Up-Down Arrow 56"/>
            <p:cNvSpPr/>
            <p:nvPr/>
          </p:nvSpPr>
          <p:spPr bwMode="auto">
            <a:xfrm rot="8341339">
              <a:off x="5431634" y="3245717"/>
              <a:ext cx="512932" cy="1520142"/>
            </a:xfrm>
            <a:prstGeom prst="upDownArrow">
              <a:avLst>
                <a:gd name="adj1" fmla="val 47431"/>
                <a:gd name="adj2" fmla="val 46845"/>
              </a:avLst>
            </a:prstGeom>
            <a:solidFill>
              <a:schemeClr val="accent1"/>
            </a:solidFill>
            <a:ln w="76200" cap="flat" cmpd="sng" algn="ctr">
              <a:noFill/>
              <a:prstDash val="solid"/>
              <a:headEnd type="none" w="med" len="med"/>
              <a:tailEnd type="none" w="med" len="med"/>
            </a:ln>
            <a:effectLst/>
          </p:spPr>
          <p:txBody>
            <a:bodyPr vert="vert270" lIns="0" tIns="48493" rIns="0" bIns="48493" anchor="ctr"/>
            <a:lstStyle/>
            <a:p>
              <a:pPr algn="ctr" defTabSz="969489" fontAlgn="base">
                <a:spcBef>
                  <a:spcPct val="0"/>
                </a:spcBef>
                <a:spcAft>
                  <a:spcPct val="0"/>
                </a:spcAft>
                <a:defRPr/>
              </a:pPr>
              <a:r>
                <a:rPr lang="en-US" sz="1000" kern="0" dirty="0">
                  <a:gradFill>
                    <a:gsLst>
                      <a:gs pos="0">
                        <a:schemeClr val="tx1"/>
                      </a:gs>
                      <a:gs pos="59000">
                        <a:schemeClr val="tx1"/>
                      </a:gs>
                    </a:gsLst>
                    <a:lin ang="0" scaled="0"/>
                  </a:gradFill>
                  <a:ea typeface="MS PGothic" pitchFamily="34" charset="-128"/>
                </a:rPr>
                <a:t>ExpressRoute</a:t>
              </a:r>
            </a:p>
          </p:txBody>
        </p:sp>
        <p:sp>
          <p:nvSpPr>
            <p:cNvPr id="59" name="Up-Down Arrow 58"/>
            <p:cNvSpPr/>
            <p:nvPr/>
          </p:nvSpPr>
          <p:spPr bwMode="auto">
            <a:xfrm rot="2428077">
              <a:off x="1267450" y="3223638"/>
              <a:ext cx="512932" cy="1520144"/>
            </a:xfrm>
            <a:prstGeom prst="upDownArrow">
              <a:avLst>
                <a:gd name="adj1" fmla="val 47431"/>
                <a:gd name="adj2" fmla="val 46845"/>
              </a:avLst>
            </a:prstGeom>
            <a:solidFill>
              <a:schemeClr val="accent1"/>
            </a:solidFill>
            <a:ln w="76200" cap="flat" cmpd="sng" algn="ctr">
              <a:noFill/>
              <a:prstDash val="solid"/>
              <a:headEnd type="none" w="med" len="med"/>
              <a:tailEnd type="none" w="med" len="med"/>
            </a:ln>
            <a:effectLst/>
          </p:spPr>
          <p:txBody>
            <a:bodyPr vert="vert270" lIns="0" tIns="48493" rIns="0" bIns="48493" anchor="ctr"/>
            <a:lstStyle/>
            <a:p>
              <a:pPr algn="ctr" defTabSz="969489" fontAlgn="base">
                <a:spcBef>
                  <a:spcPct val="0"/>
                </a:spcBef>
                <a:spcAft>
                  <a:spcPct val="0"/>
                </a:spcAft>
                <a:defRPr/>
              </a:pPr>
              <a:r>
                <a:rPr lang="en-US" sz="1000" kern="0" dirty="0">
                  <a:gradFill>
                    <a:gsLst>
                      <a:gs pos="0">
                        <a:schemeClr val="tx1"/>
                      </a:gs>
                      <a:gs pos="59000">
                        <a:schemeClr val="tx1"/>
                      </a:gs>
                    </a:gsLst>
                    <a:lin ang="0" scaled="0"/>
                  </a:gradFill>
                  <a:ea typeface="MS PGothic" pitchFamily="34" charset="-128"/>
                </a:rPr>
                <a:t>ExpressRoute</a:t>
              </a:r>
            </a:p>
          </p:txBody>
        </p:sp>
        <p:sp>
          <p:nvSpPr>
            <p:cNvPr id="58" name="Up-Down Arrow 57"/>
            <p:cNvSpPr/>
            <p:nvPr/>
          </p:nvSpPr>
          <p:spPr bwMode="auto">
            <a:xfrm>
              <a:off x="3282685" y="3549038"/>
              <a:ext cx="514717" cy="1597826"/>
            </a:xfrm>
            <a:prstGeom prst="upDownArrow">
              <a:avLst>
                <a:gd name="adj1" fmla="val 47431"/>
                <a:gd name="adj2" fmla="val 46845"/>
              </a:avLst>
            </a:prstGeom>
            <a:solidFill>
              <a:schemeClr val="accent1"/>
            </a:solidFill>
            <a:ln w="76200" cap="flat" cmpd="sng" algn="ctr">
              <a:noFill/>
              <a:prstDash val="solid"/>
              <a:headEnd type="none" w="med" len="med"/>
              <a:tailEnd type="none" w="med" len="med"/>
            </a:ln>
            <a:effectLst/>
          </p:spPr>
          <p:txBody>
            <a:bodyPr vert="vert270" lIns="0" tIns="48493" rIns="0" bIns="48493" anchor="ctr"/>
            <a:lstStyle/>
            <a:p>
              <a:pPr algn="ctr" defTabSz="969489" fontAlgn="base">
                <a:spcBef>
                  <a:spcPct val="0"/>
                </a:spcBef>
                <a:spcAft>
                  <a:spcPct val="0"/>
                </a:spcAft>
                <a:defRPr/>
              </a:pPr>
              <a:r>
                <a:rPr lang="en-US" sz="1000" kern="0" dirty="0">
                  <a:gradFill>
                    <a:gsLst>
                      <a:gs pos="0">
                        <a:schemeClr val="tx1"/>
                      </a:gs>
                      <a:gs pos="59000">
                        <a:schemeClr val="tx1"/>
                      </a:gs>
                    </a:gsLst>
                    <a:lin ang="0" scaled="0"/>
                  </a:gradFill>
                  <a:ea typeface="MS PGothic" pitchFamily="34" charset="-128"/>
                </a:rPr>
                <a:t>ExpressRoute</a:t>
              </a:r>
            </a:p>
          </p:txBody>
        </p:sp>
      </p:grpSp>
    </p:spTree>
    <p:extLst>
      <p:ext uri="{BB962C8B-B14F-4D97-AF65-F5344CB8AC3E}">
        <p14:creationId xmlns:p14="http://schemas.microsoft.com/office/powerpoint/2010/main" val="391607726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9C0E0A5-7A00-49E5-8060-FFA12A00FD19}"/>
              </a:ext>
            </a:extLst>
          </p:cNvPr>
          <p:cNvSpPr/>
          <p:nvPr/>
        </p:nvSpPr>
        <p:spPr bwMode="auto">
          <a:xfrm>
            <a:off x="0" y="229493"/>
            <a:ext cx="3428107" cy="68562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spcAft>
                <a:spcPts val="600"/>
              </a:spcAft>
              <a:defRPr/>
            </a:pPr>
            <a:endParaRPr lang="en-US" sz="2399">
              <a:solidFill>
                <a:srgbClr val="FFFFFF"/>
              </a:solidFill>
            </a:endParaRPr>
          </a:p>
        </p:txBody>
      </p:sp>
      <p:grpSp>
        <p:nvGrpSpPr>
          <p:cNvPr id="17" name="Group 16">
            <a:extLst>
              <a:ext uri="{FF2B5EF4-FFF2-40B4-BE49-F238E27FC236}">
                <a16:creationId xmlns:a16="http://schemas.microsoft.com/office/drawing/2014/main" id="{F8AC9FA8-DCFD-496B-A42F-2670EB382505}"/>
              </a:ext>
            </a:extLst>
          </p:cNvPr>
          <p:cNvGrpSpPr/>
          <p:nvPr/>
        </p:nvGrpSpPr>
        <p:grpSpPr>
          <a:xfrm>
            <a:off x="1060911" y="2499311"/>
            <a:ext cx="2021800" cy="849242"/>
            <a:chOff x="1061187" y="4729690"/>
            <a:chExt cx="2022327" cy="849463"/>
          </a:xfrm>
        </p:grpSpPr>
        <p:sp>
          <p:nvSpPr>
            <p:cNvPr id="18" name="TextBox 17">
              <a:extLst>
                <a:ext uri="{FF2B5EF4-FFF2-40B4-BE49-F238E27FC236}">
                  <a16:creationId xmlns:a16="http://schemas.microsoft.com/office/drawing/2014/main" id="{2BBD0F5B-4181-4C59-92EA-BB04C0F19BCC}"/>
                </a:ext>
              </a:extLst>
            </p:cNvPr>
            <p:cNvSpPr txBox="1"/>
            <p:nvPr/>
          </p:nvSpPr>
          <p:spPr>
            <a:xfrm>
              <a:off x="1078852" y="4729690"/>
              <a:ext cx="2004662" cy="849463"/>
            </a:xfrm>
            <a:prstGeom prst="rect">
              <a:avLst/>
            </a:prstGeom>
            <a:noFill/>
          </p:spPr>
          <p:txBody>
            <a:bodyPr wrap="square" lIns="182832" tIns="146266" rIns="182832" bIns="146266" rtlCol="0">
              <a:spAutoFit/>
            </a:bodyPr>
            <a:lstStyle/>
            <a:p>
              <a:pPr defTabSz="914126">
                <a:defRPr/>
              </a:pPr>
              <a:r>
                <a:rPr lang="en-US" sz="1799">
                  <a:solidFill>
                    <a:srgbClr val="FFFFFF"/>
                  </a:solidFill>
                  <a:latin typeface="Segoe UI"/>
                </a:rPr>
                <a:t>From on-premises</a:t>
              </a:r>
            </a:p>
          </p:txBody>
        </p:sp>
        <p:cxnSp>
          <p:nvCxnSpPr>
            <p:cNvPr id="19" name="Straight Connector 18">
              <a:extLst>
                <a:ext uri="{FF2B5EF4-FFF2-40B4-BE49-F238E27FC236}">
                  <a16:creationId xmlns:a16="http://schemas.microsoft.com/office/drawing/2014/main" id="{050983C0-57A4-4B10-9B3F-968028AB9C2E}"/>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5E8C1832-1701-4BB6-8517-B043F0C3C32A}"/>
              </a:ext>
            </a:extLst>
          </p:cNvPr>
          <p:cNvSpPr/>
          <p:nvPr/>
        </p:nvSpPr>
        <p:spPr bwMode="auto">
          <a:xfrm>
            <a:off x="-24713" y="2375692"/>
            <a:ext cx="3452816" cy="1085957"/>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09AAD97F-11AE-4957-8FB6-687CC5B9AA93}"/>
              </a:ext>
            </a:extLst>
          </p:cNvPr>
          <p:cNvGrpSpPr/>
          <p:nvPr/>
        </p:nvGrpSpPr>
        <p:grpSpPr>
          <a:xfrm>
            <a:off x="315150" y="4415626"/>
            <a:ext cx="2708718" cy="600453"/>
            <a:chOff x="315232" y="3489448"/>
            <a:chExt cx="2709424" cy="600609"/>
          </a:xfrm>
        </p:grpSpPr>
        <p:sp>
          <p:nvSpPr>
            <p:cNvPr id="30" name="TextBox 29">
              <a:extLst>
                <a:ext uri="{FF2B5EF4-FFF2-40B4-BE49-F238E27FC236}">
                  <a16:creationId xmlns:a16="http://schemas.microsoft.com/office/drawing/2014/main" id="{A262D05C-160C-4B3A-B540-4AFB8908667A}"/>
                </a:ext>
              </a:extLst>
            </p:cNvPr>
            <p:cNvSpPr txBox="1"/>
            <p:nvPr/>
          </p:nvSpPr>
          <p:spPr>
            <a:xfrm>
              <a:off x="1078852" y="3496725"/>
              <a:ext cx="1945804" cy="572464"/>
            </a:xfrm>
            <a:prstGeom prst="rect">
              <a:avLst/>
            </a:prstGeom>
            <a:noFill/>
          </p:spPr>
          <p:txBody>
            <a:bodyPr wrap="square" lIns="182832" tIns="146266" rIns="182832" bIns="146266" rtlCol="0">
              <a:spAutoFit/>
            </a:bodyPr>
            <a:lstStyle/>
            <a:p>
              <a:pPr defTabSz="914126">
                <a:spcAft>
                  <a:spcPts val="600"/>
                </a:spcAft>
                <a:defRPr/>
              </a:pPr>
              <a:r>
                <a:rPr lang="en-US" sz="1799">
                  <a:solidFill>
                    <a:srgbClr val="FFFFFF"/>
                  </a:solidFill>
                  <a:latin typeface="Segoe UI"/>
                </a:rPr>
                <a:t>Within Azure</a:t>
              </a:r>
            </a:p>
          </p:txBody>
        </p:sp>
        <p:cxnSp>
          <p:nvCxnSpPr>
            <p:cNvPr id="31" name="Straight Connector 30">
              <a:extLst>
                <a:ext uri="{FF2B5EF4-FFF2-40B4-BE49-F238E27FC236}">
                  <a16:creationId xmlns:a16="http://schemas.microsoft.com/office/drawing/2014/main" id="{9982BD21-6390-4B5A-B10A-877F7BC8BD39}"/>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cloud" title="Icon of a cloud">
              <a:extLst>
                <a:ext uri="{FF2B5EF4-FFF2-40B4-BE49-F238E27FC236}">
                  <a16:creationId xmlns:a16="http://schemas.microsoft.com/office/drawing/2014/main" id="{F4FE6BBE-B7CE-44EC-A67F-14031D1E5EA8}"/>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33" name="building_5">
            <a:extLst>
              <a:ext uri="{FF2B5EF4-FFF2-40B4-BE49-F238E27FC236}">
                <a16:creationId xmlns:a16="http://schemas.microsoft.com/office/drawing/2014/main" id="{16DF68F5-C30A-4013-9072-6C6E0D8B8F20}"/>
              </a:ext>
            </a:extLst>
          </p:cNvPr>
          <p:cNvSpPr>
            <a:spLocks noChangeAspect="1" noEditPoints="1"/>
          </p:cNvSpPr>
          <p:nvPr/>
        </p:nvSpPr>
        <p:spPr bwMode="auto">
          <a:xfrm>
            <a:off x="436592" y="2623706"/>
            <a:ext cx="496828" cy="53959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34" name="Title 1">
            <a:extLst>
              <a:ext uri="{FF2B5EF4-FFF2-40B4-BE49-F238E27FC236}">
                <a16:creationId xmlns:a16="http://schemas.microsoft.com/office/drawing/2014/main" id="{0F087D67-7B3D-464E-883C-75F925CB66E0}"/>
              </a:ext>
            </a:extLst>
          </p:cNvPr>
          <p:cNvSpPr txBox="1">
            <a:spLocks/>
          </p:cNvSpPr>
          <p:nvPr/>
        </p:nvSpPr>
        <p:spPr>
          <a:xfrm>
            <a:off x="3609137" y="668947"/>
            <a:ext cx="6913701" cy="815750"/>
          </a:xfrm>
          <a:prstGeom prst="rect">
            <a:avLst/>
          </a:prstGeom>
        </p:spPr>
        <p:txBody>
          <a:bodyPr vert="horz" lIns="91416" tIns="45708" rIns="91416" bIns="45708"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3199">
                <a:solidFill>
                  <a:srgbClr val="0068BB"/>
                </a:solidFill>
              </a:rPr>
              <a:t>ExpressRoute | 100+ Partners</a:t>
            </a:r>
          </a:p>
        </p:txBody>
      </p:sp>
      <p:sp>
        <p:nvSpPr>
          <p:cNvPr id="14" name="Title 5">
            <a:extLst>
              <a:ext uri="{FF2B5EF4-FFF2-40B4-BE49-F238E27FC236}">
                <a16:creationId xmlns:a16="http://schemas.microsoft.com/office/drawing/2014/main" id="{6203AE65-3DD3-402A-87B6-82DAB60DC345}"/>
              </a:ext>
            </a:extLst>
          </p:cNvPr>
          <p:cNvSpPr txBox="1">
            <a:spLocks/>
          </p:cNvSpPr>
          <p:nvPr/>
        </p:nvSpPr>
        <p:spPr>
          <a:xfrm>
            <a:off x="977844" y="890486"/>
            <a:ext cx="2494897" cy="695986"/>
          </a:xfrm>
          <a:prstGeom prst="rect">
            <a:avLst/>
          </a:prstGeom>
        </p:spPr>
        <p:txBody>
          <a:bodyPr vert="horz" wrap="square" lIns="146266" tIns="91416" rIns="146266" bIns="91416"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r>
              <a:rPr lang="en-US" sz="2799"/>
              <a:t>Connectivity</a:t>
            </a:r>
          </a:p>
        </p:txBody>
      </p:sp>
      <p:sp>
        <p:nvSpPr>
          <p:cNvPr id="15" name="IoT">
            <a:extLst>
              <a:ext uri="{FF2B5EF4-FFF2-40B4-BE49-F238E27FC236}">
                <a16:creationId xmlns:a16="http://schemas.microsoft.com/office/drawing/2014/main" id="{491E9602-246D-40AE-B4EB-889BA34C7155}"/>
              </a:ext>
            </a:extLst>
          </p:cNvPr>
          <p:cNvSpPr>
            <a:spLocks noChangeAspect="1" noEditPoints="1"/>
          </p:cNvSpPr>
          <p:nvPr/>
        </p:nvSpPr>
        <p:spPr bwMode="auto">
          <a:xfrm>
            <a:off x="436592" y="907123"/>
            <a:ext cx="513769" cy="514593"/>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r>
              <a:rPr lang="en-US" sz="900">
                <a:gradFill>
                  <a:gsLst>
                    <a:gs pos="0">
                      <a:srgbClr val="505050"/>
                    </a:gs>
                    <a:gs pos="100000">
                      <a:srgbClr val="505050"/>
                    </a:gs>
                  </a:gsLst>
                  <a:lin ang="5400000" scaled="1"/>
                </a:gradFill>
              </a:rPr>
              <a:t> </a:t>
            </a:r>
          </a:p>
        </p:txBody>
      </p:sp>
      <p:pic>
        <p:nvPicPr>
          <p:cNvPr id="2" name="Picture 1">
            <a:extLst>
              <a:ext uri="{FF2B5EF4-FFF2-40B4-BE49-F238E27FC236}">
                <a16:creationId xmlns:a16="http://schemas.microsoft.com/office/drawing/2014/main" id="{5D603468-5143-46F7-8BC8-587143C2C807}"/>
              </a:ext>
            </a:extLst>
          </p:cNvPr>
          <p:cNvPicPr>
            <a:picLocks noChangeAspect="1"/>
          </p:cNvPicPr>
          <p:nvPr/>
        </p:nvPicPr>
        <p:blipFill rotWithShape="1">
          <a:blip r:embed="rId3"/>
          <a:srcRect l="2941" r="3470"/>
          <a:stretch/>
        </p:blipFill>
        <p:spPr>
          <a:xfrm>
            <a:off x="3428102" y="1488956"/>
            <a:ext cx="8764995" cy="5268072"/>
          </a:xfrm>
          <a:prstGeom prst="rect">
            <a:avLst/>
          </a:prstGeom>
        </p:spPr>
      </p:pic>
    </p:spTree>
    <p:extLst>
      <p:ext uri="{BB962C8B-B14F-4D97-AF65-F5344CB8AC3E}">
        <p14:creationId xmlns:p14="http://schemas.microsoft.com/office/powerpoint/2010/main" val="239866935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E1278-6741-4AF4-B1DA-F325D1A6116E}"/>
              </a:ext>
            </a:extLst>
          </p:cNvPr>
          <p:cNvSpPr>
            <a:spLocks noGrp="1"/>
          </p:cNvSpPr>
          <p:nvPr>
            <p:ph type="title"/>
          </p:nvPr>
        </p:nvSpPr>
        <p:spPr/>
        <p:txBody>
          <a:bodyPr>
            <a:normAutofit fontScale="90000"/>
          </a:bodyPr>
          <a:lstStyle/>
          <a:p>
            <a:r>
              <a:rPr lang="en-US" sz="4312"/>
              <a:t>Network Performance Monitor for ExpressRoute</a:t>
            </a:r>
          </a:p>
        </p:txBody>
      </p:sp>
      <p:pic>
        <p:nvPicPr>
          <p:cNvPr id="10" name="Picture 9">
            <a:extLst>
              <a:ext uri="{FF2B5EF4-FFF2-40B4-BE49-F238E27FC236}">
                <a16:creationId xmlns:a16="http://schemas.microsoft.com/office/drawing/2014/main" id="{088DE2D0-E8AD-4E17-BBEE-8CEBD49863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9170" y="2943814"/>
            <a:ext cx="9514172" cy="4100222"/>
          </a:xfrm>
          <a:prstGeom prst="rect">
            <a:avLst/>
          </a:prstGeom>
        </p:spPr>
      </p:pic>
      <p:pic>
        <p:nvPicPr>
          <p:cNvPr id="11" name="Picture 10">
            <a:extLst>
              <a:ext uri="{FF2B5EF4-FFF2-40B4-BE49-F238E27FC236}">
                <a16:creationId xmlns:a16="http://schemas.microsoft.com/office/drawing/2014/main" id="{64EB4B87-EA38-49BE-9E0D-B7EF92A5A2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50126" y="3526498"/>
            <a:ext cx="7438699" cy="3558723"/>
          </a:xfrm>
          <a:prstGeom prst="rect">
            <a:avLst/>
          </a:prstGeom>
        </p:spPr>
      </p:pic>
      <p:pic>
        <p:nvPicPr>
          <p:cNvPr id="12" name="Picture 11">
            <a:extLst>
              <a:ext uri="{FF2B5EF4-FFF2-40B4-BE49-F238E27FC236}">
                <a16:creationId xmlns:a16="http://schemas.microsoft.com/office/drawing/2014/main" id="{01FC4E9C-442E-423F-A2AD-12FF8313A58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50553" y="1418677"/>
            <a:ext cx="5900651" cy="5584172"/>
          </a:xfrm>
          <a:prstGeom prst="rect">
            <a:avLst/>
          </a:prstGeom>
        </p:spPr>
      </p:pic>
      <p:pic>
        <p:nvPicPr>
          <p:cNvPr id="13" name="Picture 12">
            <a:extLst>
              <a:ext uri="{FF2B5EF4-FFF2-40B4-BE49-F238E27FC236}">
                <a16:creationId xmlns:a16="http://schemas.microsoft.com/office/drawing/2014/main" id="{A76C24CE-4689-462E-9275-D6F7DD50C43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50553" y="2070936"/>
            <a:ext cx="6638271" cy="3969276"/>
          </a:xfrm>
          <a:prstGeom prst="rect">
            <a:avLst/>
          </a:prstGeom>
        </p:spPr>
      </p:pic>
      <p:sp>
        <p:nvSpPr>
          <p:cNvPr id="4" name="Text Placeholder 3">
            <a:extLst>
              <a:ext uri="{FF2B5EF4-FFF2-40B4-BE49-F238E27FC236}">
                <a16:creationId xmlns:a16="http://schemas.microsoft.com/office/drawing/2014/main" id="{15A82AA9-DAF0-4A61-B7C1-178849737569}"/>
              </a:ext>
            </a:extLst>
          </p:cNvPr>
          <p:cNvSpPr>
            <a:spLocks noGrp="1"/>
          </p:cNvSpPr>
          <p:nvPr>
            <p:ph type="body" sz="quarter" idx="4294967295"/>
          </p:nvPr>
        </p:nvSpPr>
        <p:spPr>
          <a:xfrm>
            <a:off x="269169" y="1418678"/>
            <a:ext cx="5230895" cy="4313563"/>
          </a:xfrm>
        </p:spPr>
        <p:txBody>
          <a:bodyPr vert="horz" lIns="179238" tIns="143391" rIns="179238" bIns="143391" rtlCol="0">
            <a:normAutofit fontScale="92500" lnSpcReduction="20000"/>
          </a:bodyPr>
          <a:lstStyle/>
          <a:p>
            <a:pPr marL="0" indent="0">
              <a:spcAft>
                <a:spcPts val="1176"/>
              </a:spcAft>
              <a:buNone/>
            </a:pPr>
            <a:r>
              <a:rPr lang="en-US" sz="2744" b="1" dirty="0">
                <a:gradFill>
                  <a:gsLst>
                    <a:gs pos="2212">
                      <a:schemeClr val="tx1"/>
                    </a:gs>
                    <a:gs pos="18000">
                      <a:schemeClr val="tx1"/>
                    </a:gs>
                  </a:gsLst>
                  <a:lin ang="5400000" scaled="0"/>
                </a:gradFill>
              </a:rPr>
              <a:t>Continuously monitor</a:t>
            </a:r>
          </a:p>
          <a:p>
            <a:pPr marL="224051" lvl="1">
              <a:spcAft>
                <a:spcPts val="1176"/>
              </a:spcAft>
            </a:pPr>
            <a:r>
              <a:rPr lang="en-US" sz="1960" dirty="0">
                <a:gradFill>
                  <a:gsLst>
                    <a:gs pos="2212">
                      <a:schemeClr val="tx1"/>
                    </a:gs>
                    <a:gs pos="18000">
                      <a:schemeClr val="tx1"/>
                    </a:gs>
                  </a:gsLst>
                  <a:lin ang="5400000" scaled="0"/>
                </a:gradFill>
              </a:rPr>
              <a:t>On-premises to Azure services</a:t>
            </a:r>
          </a:p>
          <a:p>
            <a:pPr marL="224051" lvl="1">
              <a:spcAft>
                <a:spcPts val="1176"/>
              </a:spcAft>
            </a:pPr>
            <a:r>
              <a:rPr lang="en-US" sz="1960" dirty="0">
                <a:gradFill>
                  <a:gsLst>
                    <a:gs pos="2212">
                      <a:schemeClr val="tx1"/>
                    </a:gs>
                    <a:gs pos="18000">
                      <a:schemeClr val="tx1"/>
                    </a:gs>
                  </a:gsLst>
                  <a:lin ang="5400000" scaled="0"/>
                </a:gradFill>
              </a:rPr>
              <a:t>PaaS and SaaS services</a:t>
            </a:r>
          </a:p>
          <a:p>
            <a:pPr marL="224051" lvl="1">
              <a:spcAft>
                <a:spcPts val="1176"/>
              </a:spcAft>
            </a:pPr>
            <a:r>
              <a:rPr lang="en-US" sz="1960" dirty="0">
                <a:gradFill>
                  <a:gsLst>
                    <a:gs pos="2212">
                      <a:schemeClr val="tx1"/>
                    </a:gs>
                    <a:gs pos="18000">
                      <a:schemeClr val="tx1"/>
                    </a:gs>
                  </a:gsLst>
                  <a:lin ang="5400000" scaled="0"/>
                </a:gradFill>
              </a:rPr>
              <a:t>Connection metrics, latency, packet loss</a:t>
            </a:r>
          </a:p>
          <a:p>
            <a:pPr marL="0" indent="0">
              <a:spcAft>
                <a:spcPts val="1176"/>
              </a:spcAft>
              <a:buNone/>
            </a:pPr>
            <a:r>
              <a:rPr lang="en-US" sz="2744" b="1" dirty="0">
                <a:gradFill>
                  <a:gsLst>
                    <a:gs pos="2212">
                      <a:schemeClr val="tx1"/>
                    </a:gs>
                    <a:gs pos="18000">
                      <a:schemeClr val="tx1"/>
                    </a:gs>
                  </a:gsLst>
                  <a:lin ang="5400000" scaled="0"/>
                </a:gradFill>
              </a:rPr>
              <a:t>Analyze and Alert</a:t>
            </a:r>
          </a:p>
          <a:p>
            <a:pPr marL="224051" lvl="1">
              <a:spcAft>
                <a:spcPts val="1176"/>
              </a:spcAft>
            </a:pPr>
            <a:r>
              <a:rPr lang="en-US" sz="1960" dirty="0">
                <a:gradFill>
                  <a:gsLst>
                    <a:gs pos="2212">
                      <a:schemeClr val="tx1"/>
                    </a:gs>
                    <a:gs pos="18000">
                      <a:schemeClr val="tx1"/>
                    </a:gs>
                  </a:gsLst>
                  <a:lin ang="5400000" scaled="0"/>
                </a:gradFill>
              </a:rPr>
              <a:t>OMS log analytics</a:t>
            </a:r>
          </a:p>
          <a:p>
            <a:pPr marL="224051" lvl="1">
              <a:spcAft>
                <a:spcPts val="1176"/>
              </a:spcAft>
            </a:pPr>
            <a:r>
              <a:rPr lang="en-US" sz="1960" dirty="0">
                <a:gradFill>
                  <a:gsLst>
                    <a:gs pos="2212">
                      <a:schemeClr val="tx1"/>
                    </a:gs>
                    <a:gs pos="18000">
                      <a:schemeClr val="tx1"/>
                    </a:gs>
                  </a:gsLst>
                  <a:lin ang="5400000" scaled="0"/>
                </a:gradFill>
              </a:rPr>
              <a:t>Alert and act on key events</a:t>
            </a:r>
          </a:p>
          <a:p>
            <a:pPr marL="0" indent="0">
              <a:spcAft>
                <a:spcPts val="1176"/>
              </a:spcAft>
              <a:buNone/>
            </a:pPr>
            <a:r>
              <a:rPr lang="en-US" sz="2744" b="1" dirty="0">
                <a:gradFill>
                  <a:gsLst>
                    <a:gs pos="2212">
                      <a:schemeClr val="tx1"/>
                    </a:gs>
                    <a:gs pos="18000">
                      <a:schemeClr val="tx1"/>
                    </a:gs>
                  </a:gsLst>
                  <a:lin ang="5400000" scaled="0"/>
                </a:gradFill>
              </a:rPr>
              <a:t>Localize networking issues</a:t>
            </a:r>
          </a:p>
        </p:txBody>
      </p:sp>
    </p:spTree>
    <p:extLst>
      <p:ext uri="{BB962C8B-B14F-4D97-AF65-F5344CB8AC3E}">
        <p14:creationId xmlns:p14="http://schemas.microsoft.com/office/powerpoint/2010/main" val="413594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Effect transition="in" filter="fade">
                                      <p:cBhvr>
                                        <p:cTn id="43" dur="500"/>
                                        <p:tgtEl>
                                          <p:spTgt spid="4">
                                            <p:txEl>
                                              <p:pRg st="4" end="4"/>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5" end="5"/>
                                            </p:txEl>
                                          </p:spTgt>
                                        </p:tgtEl>
                                        <p:attrNameLst>
                                          <p:attrName>style.visibility</p:attrName>
                                        </p:attrNameLst>
                                      </p:cBhvr>
                                      <p:to>
                                        <p:strVal val="visible"/>
                                      </p:to>
                                    </p:set>
                                    <p:animEffect transition="in" filter="fade">
                                      <p:cBhvr>
                                        <p:cTn id="46" dur="500"/>
                                        <p:tgtEl>
                                          <p:spTgt spid="4">
                                            <p:txEl>
                                              <p:pRg st="5" end="5"/>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500"/>
                                        <p:tgtEl>
                                          <p:spTgt spid="4">
                                            <p:txEl>
                                              <p:pRg st="6" end="6"/>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7" end="7"/>
                                            </p:txEl>
                                          </p:spTgt>
                                        </p:tgtEl>
                                        <p:attrNameLst>
                                          <p:attrName>style.visibility</p:attrName>
                                        </p:attrNameLst>
                                      </p:cBhvr>
                                      <p:to>
                                        <p:strVal val="visible"/>
                                      </p:to>
                                    </p:set>
                                    <p:animEffect transition="in" filter="fade">
                                      <p:cBhvr>
                                        <p:cTn id="52" dur="500"/>
                                        <p:tgtEl>
                                          <p:spTgt spid="4">
                                            <p:txEl>
                                              <p:pRg st="7" end="7"/>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ExpressRoute Enhancements</a:t>
            </a:r>
          </a:p>
        </p:txBody>
      </p:sp>
      <p:sp>
        <p:nvSpPr>
          <p:cNvPr id="3" name="Content Placeholder 2"/>
          <p:cNvSpPr>
            <a:spLocks noGrp="1"/>
          </p:cNvSpPr>
          <p:nvPr>
            <p:ph type="body" sz="quarter" idx="10"/>
          </p:nvPr>
        </p:nvSpPr>
        <p:spPr>
          <a:xfrm>
            <a:off x="269169" y="1418678"/>
            <a:ext cx="11650488" cy="5037518"/>
          </a:xfrm>
        </p:spPr>
        <p:txBody>
          <a:bodyPr/>
          <a:lstStyle/>
          <a:p>
            <a:r>
              <a:rPr lang="en-US" dirty="0"/>
              <a:t>Ultra performance ExpressRoute gateways</a:t>
            </a:r>
          </a:p>
          <a:p>
            <a:pPr lvl="1"/>
            <a:r>
              <a:rPr lang="en-US" dirty="0"/>
              <a:t>Support up to 10G throughput to </a:t>
            </a:r>
            <a:r>
              <a:rPr lang="en-US" dirty="0" err="1"/>
              <a:t>Vnets</a:t>
            </a:r>
            <a:r>
              <a:rPr lang="en-US" dirty="0"/>
              <a:t> – </a:t>
            </a:r>
            <a:r>
              <a:rPr lang="en-US" b="1" i="1" dirty="0"/>
              <a:t>up to 5X improvement!</a:t>
            </a:r>
            <a:endParaRPr lang="en-US" dirty="0"/>
          </a:p>
          <a:p>
            <a:pPr lvl="1"/>
            <a:endParaRPr lang="en-US" dirty="0"/>
          </a:p>
          <a:p>
            <a:r>
              <a:rPr lang="en-US" dirty="0"/>
              <a:t>Improved SLA – 99.95%</a:t>
            </a:r>
          </a:p>
          <a:p>
            <a:pPr lvl="1"/>
            <a:r>
              <a:rPr lang="en-US" b="1" i="1" dirty="0"/>
              <a:t>Best</a:t>
            </a:r>
            <a:r>
              <a:rPr lang="en-US" dirty="0"/>
              <a:t> cloud enterprise connectivity SLA</a:t>
            </a:r>
          </a:p>
          <a:p>
            <a:pPr lvl="1"/>
            <a:endParaRPr lang="en-US" dirty="0"/>
          </a:p>
          <a:p>
            <a:r>
              <a:rPr lang="en-US" dirty="0"/>
              <a:t>More insights</a:t>
            </a:r>
          </a:p>
          <a:p>
            <a:pPr lvl="1"/>
            <a:r>
              <a:rPr lang="en-US" dirty="0"/>
              <a:t>Self-help and troubleshooting tools </a:t>
            </a:r>
          </a:p>
          <a:p>
            <a:pPr lvl="1"/>
            <a:endParaRPr lang="en-US" dirty="0"/>
          </a:p>
          <a:p>
            <a:pPr lvl="1"/>
            <a:r>
              <a:rPr lang="en-US" dirty="0"/>
              <a:t>Improved monitoring, diagnostics, and alerting</a:t>
            </a:r>
          </a:p>
          <a:p>
            <a:pPr lvl="1"/>
            <a:endParaRPr lang="en-US" dirty="0"/>
          </a:p>
          <a:p>
            <a:pPr lvl="1"/>
            <a:r>
              <a:rPr lang="en-US" dirty="0"/>
              <a:t>BGP routes, traffic statistics, ARP tables</a:t>
            </a:r>
          </a:p>
        </p:txBody>
      </p:sp>
      <p:graphicFrame>
        <p:nvGraphicFramePr>
          <p:cNvPr id="4" name="Table 3"/>
          <p:cNvGraphicFramePr>
            <a:graphicFrameLocks noGrp="1"/>
          </p:cNvGraphicFramePr>
          <p:nvPr>
            <p:extLst/>
          </p:nvPr>
        </p:nvGraphicFramePr>
        <p:xfrm>
          <a:off x="6841238" y="2665807"/>
          <a:ext cx="4630322" cy="2860198"/>
        </p:xfrm>
        <a:graphic>
          <a:graphicData uri="http://schemas.openxmlformats.org/drawingml/2006/table">
            <a:tbl>
              <a:tblPr firstRow="1" bandRow="1">
                <a:tableStyleId>{72833802-FEF1-4C79-8D5D-14CF1EAF98D9}</a:tableStyleId>
              </a:tblPr>
              <a:tblGrid>
                <a:gridCol w="2392333">
                  <a:extLst>
                    <a:ext uri="{9D8B030D-6E8A-4147-A177-3AD203B41FA5}">
                      <a16:colId xmlns:a16="http://schemas.microsoft.com/office/drawing/2014/main" val="1184380321"/>
                    </a:ext>
                  </a:extLst>
                </a:gridCol>
                <a:gridCol w="2237989">
                  <a:extLst>
                    <a:ext uri="{9D8B030D-6E8A-4147-A177-3AD203B41FA5}">
                      <a16:colId xmlns:a16="http://schemas.microsoft.com/office/drawing/2014/main" val="3783718957"/>
                    </a:ext>
                  </a:extLst>
                </a:gridCol>
              </a:tblGrid>
              <a:tr h="687080">
                <a:tc>
                  <a:txBody>
                    <a:bodyPr/>
                    <a:lstStyle/>
                    <a:p>
                      <a:pPr algn="ctr"/>
                      <a:r>
                        <a:rPr lang="en-US" sz="2000" b="1" dirty="0"/>
                        <a:t>Gateway SKU</a:t>
                      </a:r>
                    </a:p>
                  </a:txBody>
                  <a:tcPr marL="89619" marR="89619" marT="44810" marB="44810" anchor="ctr"/>
                </a:tc>
                <a:tc>
                  <a:txBody>
                    <a:bodyPr/>
                    <a:lstStyle/>
                    <a:p>
                      <a:pPr algn="ctr"/>
                      <a:r>
                        <a:rPr lang="en-US" sz="2000" dirty="0"/>
                        <a:t>Max.</a:t>
                      </a:r>
                      <a:r>
                        <a:rPr lang="en-US" sz="2000" baseline="0" dirty="0"/>
                        <a:t> </a:t>
                      </a:r>
                      <a:r>
                        <a:rPr lang="en-US" sz="2000" dirty="0"/>
                        <a:t>Throughput (Gbps)</a:t>
                      </a:r>
                    </a:p>
                  </a:txBody>
                  <a:tcPr marL="89619" marR="89619" marT="44810" marB="44810" anchor="ctr"/>
                </a:tc>
                <a:extLst>
                  <a:ext uri="{0D108BD9-81ED-4DB2-BD59-A6C34878D82A}">
                    <a16:rowId xmlns:a16="http://schemas.microsoft.com/office/drawing/2014/main" val="1426378771"/>
                  </a:ext>
                </a:extLst>
              </a:tr>
              <a:tr h="618726">
                <a:tc>
                  <a:txBody>
                    <a:bodyPr/>
                    <a:lstStyle/>
                    <a:p>
                      <a:r>
                        <a:rPr lang="en-US" sz="2000" b="1" dirty="0"/>
                        <a:t>Standard</a:t>
                      </a:r>
                    </a:p>
                  </a:txBody>
                  <a:tcPr marL="89619" marR="89619" marT="44810" marB="44810" anchor="ctr">
                    <a:solidFill>
                      <a:schemeClr val="accent2">
                        <a:lumMod val="20000"/>
                        <a:lumOff val="80000"/>
                      </a:schemeClr>
                    </a:solidFill>
                  </a:tcPr>
                </a:tc>
                <a:tc>
                  <a:txBody>
                    <a:bodyPr/>
                    <a:lstStyle/>
                    <a:p>
                      <a:pPr algn="ctr"/>
                      <a:r>
                        <a:rPr lang="en-US" sz="2000" dirty="0"/>
                        <a:t>1</a:t>
                      </a:r>
                    </a:p>
                  </a:txBody>
                  <a:tcPr marL="89619" marR="89619" marT="44810" marB="44810" anchor="ctr"/>
                </a:tc>
                <a:extLst>
                  <a:ext uri="{0D108BD9-81ED-4DB2-BD59-A6C34878D82A}">
                    <a16:rowId xmlns:a16="http://schemas.microsoft.com/office/drawing/2014/main" val="3592330969"/>
                  </a:ext>
                </a:extLst>
              </a:tr>
              <a:tr h="618726">
                <a:tc>
                  <a:txBody>
                    <a:bodyPr/>
                    <a:lstStyle/>
                    <a:p>
                      <a:r>
                        <a:rPr lang="en-US" sz="2000" b="1" dirty="0" err="1"/>
                        <a:t>HighPerformance</a:t>
                      </a:r>
                      <a:endParaRPr lang="en-US" sz="2000" b="1" dirty="0"/>
                    </a:p>
                  </a:txBody>
                  <a:tcPr marL="89619" marR="89619" marT="44810" marB="44810" anchor="ctr">
                    <a:solidFill>
                      <a:schemeClr val="accent2">
                        <a:lumMod val="20000"/>
                        <a:lumOff val="80000"/>
                      </a:schemeClr>
                    </a:solidFill>
                  </a:tcPr>
                </a:tc>
                <a:tc>
                  <a:txBody>
                    <a:bodyPr/>
                    <a:lstStyle/>
                    <a:p>
                      <a:pPr algn="ctr"/>
                      <a:r>
                        <a:rPr lang="en-US" sz="2000" dirty="0"/>
                        <a:t>2</a:t>
                      </a:r>
                    </a:p>
                  </a:txBody>
                  <a:tcPr marL="89619" marR="89619" marT="44810" marB="44810" anchor="ctr"/>
                </a:tc>
                <a:extLst>
                  <a:ext uri="{0D108BD9-81ED-4DB2-BD59-A6C34878D82A}">
                    <a16:rowId xmlns:a16="http://schemas.microsoft.com/office/drawing/2014/main" val="2856661526"/>
                  </a:ext>
                </a:extLst>
              </a:tr>
              <a:tr h="618726">
                <a:tc>
                  <a:txBody>
                    <a:bodyPr/>
                    <a:lstStyle/>
                    <a:p>
                      <a:r>
                        <a:rPr lang="en-US" sz="2000" b="1" dirty="0" err="1"/>
                        <a:t>UltraPerformance</a:t>
                      </a:r>
                      <a:endParaRPr lang="en-US" sz="2000" b="1" dirty="0"/>
                    </a:p>
                  </a:txBody>
                  <a:tcPr marL="89619" marR="89619" marT="44810" marB="44810" anchor="ctr">
                    <a:solidFill>
                      <a:schemeClr val="accent2">
                        <a:lumMod val="20000"/>
                        <a:lumOff val="80000"/>
                      </a:schemeClr>
                    </a:solidFill>
                  </a:tcPr>
                </a:tc>
                <a:tc>
                  <a:txBody>
                    <a:bodyPr/>
                    <a:lstStyle/>
                    <a:p>
                      <a:pPr algn="ctr"/>
                      <a:r>
                        <a:rPr lang="en-US" sz="2000" dirty="0"/>
                        <a:t>10</a:t>
                      </a:r>
                    </a:p>
                  </a:txBody>
                  <a:tcPr marL="89619" marR="89619" marT="44810" marB="44810" anchor="ctr"/>
                </a:tc>
                <a:extLst>
                  <a:ext uri="{0D108BD9-81ED-4DB2-BD59-A6C34878D82A}">
                    <a16:rowId xmlns:a16="http://schemas.microsoft.com/office/drawing/2014/main" val="3143810718"/>
                  </a:ext>
                </a:extLst>
              </a:tr>
            </a:tbl>
          </a:graphicData>
        </a:graphic>
      </p:graphicFrame>
    </p:spTree>
    <p:extLst>
      <p:ext uri="{BB962C8B-B14F-4D97-AF65-F5344CB8AC3E}">
        <p14:creationId xmlns:p14="http://schemas.microsoft.com/office/powerpoint/2010/main" val="357355467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40594" y="1418680"/>
            <a:ext cx="11650488" cy="5595565"/>
          </a:xfrm>
        </p:spPr>
        <p:txBody>
          <a:bodyPr>
            <a:normAutofit/>
          </a:bodyPr>
          <a:lstStyle/>
          <a:p>
            <a:r>
              <a:rPr lang="en-US" sz="2800" dirty="0">
                <a:solidFill>
                  <a:srgbClr val="000000"/>
                </a:solidFill>
              </a:rPr>
              <a:t>Global connectivity</a:t>
            </a:r>
          </a:p>
          <a:p>
            <a:pPr lvl="1"/>
            <a:r>
              <a:rPr lang="en-US" sz="1900" dirty="0">
                <a:solidFill>
                  <a:srgbClr val="000000"/>
                </a:solidFill>
              </a:rPr>
              <a:t>Link a virtual network from any Azure region to your ExpressRoute circuit</a:t>
            </a:r>
          </a:p>
          <a:p>
            <a:r>
              <a:rPr lang="en-US" sz="2800" dirty="0">
                <a:solidFill>
                  <a:srgbClr val="000000"/>
                </a:solidFill>
              </a:rPr>
              <a:t>More IP route prefixes</a:t>
            </a:r>
          </a:p>
          <a:p>
            <a:pPr lvl="1"/>
            <a:r>
              <a:rPr lang="en-US" sz="1900" dirty="0">
                <a:solidFill>
                  <a:srgbClr val="000000"/>
                </a:solidFill>
              </a:rPr>
              <a:t>Increase limit to 10,000 routes (from 4,000)</a:t>
            </a:r>
          </a:p>
          <a:p>
            <a:r>
              <a:rPr lang="en-US" sz="2800" dirty="0">
                <a:solidFill>
                  <a:srgbClr val="000000"/>
                </a:solidFill>
              </a:rPr>
              <a:t>Connect more Azure </a:t>
            </a:r>
            <a:r>
              <a:rPr lang="en-US" sz="2800" dirty="0" err="1">
                <a:solidFill>
                  <a:srgbClr val="000000"/>
                </a:solidFill>
              </a:rPr>
              <a:t>VNets</a:t>
            </a:r>
            <a:r>
              <a:rPr lang="en-US" sz="2800" dirty="0">
                <a:solidFill>
                  <a:srgbClr val="000000"/>
                </a:solidFill>
              </a:rPr>
              <a:t> (10 for standard)</a:t>
            </a:r>
            <a:endParaRPr lang="en-US" sz="3136" dirty="0"/>
          </a:p>
          <a:p>
            <a:pPr marL="0" indent="0">
              <a:buNone/>
            </a:pPr>
            <a:r>
              <a:rPr lang="en-US" dirty="0">
                <a:solidFill>
                  <a:srgbClr val="000000"/>
                </a:solidFill>
              </a:rPr>
              <a:t>    How to enable Premium:</a:t>
            </a:r>
          </a:p>
          <a:p>
            <a:pPr marL="0" indent="0">
              <a:buNone/>
            </a:pPr>
            <a:r>
              <a:rPr lang="en-US" sz="1568" dirty="0">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PS C:\&gt; Set-</a:t>
            </a:r>
            <a:r>
              <a:rPr lang="en-US" sz="1600" dirty="0" err="1">
                <a:solidFill>
                  <a:srgbClr val="000000"/>
                </a:solidFill>
                <a:latin typeface="Courier New" panose="02070309020205020404" pitchFamily="49" charset="0"/>
                <a:cs typeface="Courier New" panose="02070309020205020404" pitchFamily="49" charset="0"/>
              </a:rPr>
              <a:t>AzureDedicatedCircuitProperties</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ServiceKey</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myServiceKey</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Sku</a:t>
            </a:r>
            <a:r>
              <a:rPr lang="en-US" sz="1600" dirty="0">
                <a:solidFill>
                  <a:srgbClr val="000000"/>
                </a:solidFill>
                <a:latin typeface="Courier New" panose="02070309020205020404" pitchFamily="49" charset="0"/>
                <a:cs typeface="Courier New" panose="02070309020205020404" pitchFamily="49" charset="0"/>
              </a:rPr>
              <a:t> Premium</a:t>
            </a:r>
          </a:p>
        </p:txBody>
      </p:sp>
      <p:sp>
        <p:nvSpPr>
          <p:cNvPr id="2" name="Title 1"/>
          <p:cNvSpPr>
            <a:spLocks noGrp="1"/>
          </p:cNvSpPr>
          <p:nvPr>
            <p:ph type="title"/>
          </p:nvPr>
        </p:nvSpPr>
        <p:spPr>
          <a:xfrm>
            <a:off x="733433" y="45971"/>
            <a:ext cx="6373813" cy="689111"/>
          </a:xfrm>
        </p:spPr>
        <p:txBody>
          <a:bodyPr>
            <a:normAutofit fontScale="90000"/>
          </a:bodyPr>
          <a:lstStyle/>
          <a:p>
            <a:r>
              <a:rPr lang="en-US" dirty="0"/>
              <a:t>ExpressRoute Premium add-on</a:t>
            </a:r>
          </a:p>
        </p:txBody>
      </p:sp>
    </p:spTree>
    <p:extLst>
      <p:ext uri="{BB962C8B-B14F-4D97-AF65-F5344CB8AC3E}">
        <p14:creationId xmlns:p14="http://schemas.microsoft.com/office/powerpoint/2010/main" val="241169174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276"/>
          <p:cNvSpPr>
            <a:spLocks noGrp="1"/>
          </p:cNvSpPr>
          <p:nvPr>
            <p:ph type="title"/>
          </p:nvPr>
        </p:nvSpPr>
        <p:spPr>
          <a:xfrm>
            <a:off x="791931" y="74874"/>
            <a:ext cx="7795464" cy="689111"/>
          </a:xfrm>
        </p:spPr>
        <p:txBody>
          <a:bodyPr>
            <a:normAutofit fontScale="90000"/>
          </a:bodyPr>
          <a:lstStyle/>
          <a:p>
            <a:r>
              <a:rPr lang="en-US" dirty="0"/>
              <a:t>Sharing ExpressRoute connections</a:t>
            </a:r>
          </a:p>
        </p:txBody>
      </p:sp>
      <p:sp>
        <p:nvSpPr>
          <p:cNvPr id="278" name="Text Placeholder 277"/>
          <p:cNvSpPr>
            <a:spLocks noGrp="1"/>
          </p:cNvSpPr>
          <p:nvPr>
            <p:ph type="body" sz="quarter" idx="10"/>
          </p:nvPr>
        </p:nvSpPr>
        <p:spPr>
          <a:xfrm>
            <a:off x="236157" y="1439768"/>
            <a:ext cx="6862040" cy="2046433"/>
          </a:xfrm>
        </p:spPr>
        <p:txBody>
          <a:bodyPr/>
          <a:lstStyle/>
          <a:p>
            <a:pPr marL="281620" lvl="1" indent="-281620">
              <a:lnSpc>
                <a:spcPct val="90000"/>
              </a:lnSpc>
              <a:spcBef>
                <a:spcPts val="1200"/>
              </a:spcBef>
              <a:spcAft>
                <a:spcPts val="588"/>
              </a:spcAft>
              <a:buSzPct val="100000"/>
            </a:pPr>
            <a:r>
              <a:rPr lang="en-US" sz="2400" dirty="0">
                <a:solidFill>
                  <a:srgbClr val="0C0C0C"/>
                </a:solidFill>
              </a:rPr>
              <a:t>Share an ExpressRoute circuit across other subscriptions</a:t>
            </a:r>
          </a:p>
          <a:p>
            <a:pPr marL="281620" lvl="1" indent="-281620">
              <a:lnSpc>
                <a:spcPct val="90000"/>
              </a:lnSpc>
              <a:spcBef>
                <a:spcPts val="1200"/>
              </a:spcBef>
              <a:spcAft>
                <a:spcPts val="588"/>
              </a:spcAft>
              <a:buSzPct val="100000"/>
            </a:pPr>
            <a:r>
              <a:rPr lang="en-US" sz="2400" dirty="0">
                <a:solidFill>
                  <a:srgbClr val="0C0C0C"/>
                </a:solidFill>
              </a:rPr>
              <a:t>Circuit owner must authorize and can revoke</a:t>
            </a:r>
          </a:p>
          <a:p>
            <a:pPr marL="281620" lvl="1" indent="-281620">
              <a:lnSpc>
                <a:spcPct val="90000"/>
              </a:lnSpc>
              <a:spcBef>
                <a:spcPts val="1200"/>
              </a:spcBef>
              <a:spcAft>
                <a:spcPts val="588"/>
              </a:spcAft>
              <a:buSzPct val="100000"/>
            </a:pPr>
            <a:r>
              <a:rPr lang="en-US" sz="2400" dirty="0">
                <a:solidFill>
                  <a:srgbClr val="0C0C0C"/>
                </a:solidFill>
              </a:rPr>
              <a:t>Owner gets billed for usage</a:t>
            </a:r>
          </a:p>
        </p:txBody>
      </p:sp>
      <p:grpSp>
        <p:nvGrpSpPr>
          <p:cNvPr id="140" name="Group 139"/>
          <p:cNvGrpSpPr/>
          <p:nvPr/>
        </p:nvGrpSpPr>
        <p:grpSpPr>
          <a:xfrm>
            <a:off x="3256814" y="2357215"/>
            <a:ext cx="8811361" cy="4585955"/>
            <a:chOff x="312920" y="408775"/>
            <a:chExt cx="8724814" cy="4670411"/>
          </a:xfrm>
        </p:grpSpPr>
        <p:sp>
          <p:nvSpPr>
            <p:cNvPr id="141" name="Freeform 128"/>
            <p:cNvSpPr>
              <a:spLocks noChangeAspect="1"/>
            </p:cNvSpPr>
            <p:nvPr/>
          </p:nvSpPr>
          <p:spPr bwMode="black">
            <a:xfrm>
              <a:off x="3226047" y="408775"/>
              <a:ext cx="5811687" cy="467041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a:extLst/>
          </p:spPr>
          <p:txBody>
            <a:bodyPr vert="horz" wrap="square" lIns="0" tIns="0" rIns="0" bIns="0" numCol="1" anchor="ctr" anchorCtr="0" compatLnSpc="1">
              <a:prstTxWarp prst="textNoShape">
                <a:avLst/>
              </a:prstTxWarp>
            </a:bodyPr>
            <a:lstStyle/>
            <a:p>
              <a:pPr defTabSz="895945">
                <a:defRPr/>
              </a:pPr>
              <a:endParaRPr lang="en-US" sz="1350" kern="0" dirty="0">
                <a:solidFill>
                  <a:prstClr val="white"/>
                </a:solidFill>
                <a:latin typeface="Calibri"/>
              </a:endParaRPr>
            </a:p>
          </p:txBody>
        </p:sp>
        <p:sp>
          <p:nvSpPr>
            <p:cNvPr id="142" name="TextBox 141"/>
            <p:cNvSpPr txBox="1"/>
            <p:nvPr/>
          </p:nvSpPr>
          <p:spPr>
            <a:xfrm>
              <a:off x="5330032" y="668016"/>
              <a:ext cx="1318799" cy="305355"/>
            </a:xfrm>
            <a:prstGeom prst="rect">
              <a:avLst/>
            </a:prstGeom>
            <a:noFill/>
          </p:spPr>
          <p:txBody>
            <a:bodyPr wrap="none" rtlCol="0">
              <a:spAutoFit/>
            </a:bodyPr>
            <a:lstStyle/>
            <a:p>
              <a:pPr algn="ctr" defTabSz="895945">
                <a:defRPr/>
              </a:pPr>
              <a:r>
                <a:rPr lang="en-US" sz="1322" b="1" kern="0" dirty="0">
                  <a:solidFill>
                    <a:prstClr val="white"/>
                  </a:solidFill>
                  <a:effectLst>
                    <a:outerShdw blurRad="38100" dist="38100" dir="2700000" algn="tl">
                      <a:srgbClr val="000000">
                        <a:alpha val="43137"/>
                      </a:srgbClr>
                    </a:outerShdw>
                  </a:effectLst>
                  <a:latin typeface="Calibri"/>
                </a:rPr>
                <a:t>Microsoft Azure</a:t>
              </a:r>
            </a:p>
          </p:txBody>
        </p:sp>
        <p:sp>
          <p:nvSpPr>
            <p:cNvPr id="143" name="Rectangle 142"/>
            <p:cNvSpPr/>
            <p:nvPr/>
          </p:nvSpPr>
          <p:spPr bwMode="auto">
            <a:xfrm>
              <a:off x="312920" y="1635147"/>
              <a:ext cx="2651210" cy="265121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39" tIns="34271" rIns="68539" bIns="34271" numCol="1" rtlCol="0" anchor="t" anchorCtr="0" compatLnSpc="1">
              <a:prstTxWarp prst="textNoShape">
                <a:avLst/>
              </a:prstTxWarp>
            </a:bodyPr>
            <a:lstStyle/>
            <a:p>
              <a:pPr algn="ctr" defTabSz="685105" fontAlgn="base">
                <a:lnSpc>
                  <a:spcPct val="90000"/>
                </a:lnSpc>
                <a:spcBef>
                  <a:spcPct val="0"/>
                </a:spcBef>
                <a:spcAft>
                  <a:spcPct val="0"/>
                </a:spcAft>
                <a:defRPr/>
              </a:pPr>
              <a:r>
                <a:rPr lang="en-US" sz="1799" b="1" kern="0" dirty="0">
                  <a:gradFill>
                    <a:gsLst>
                      <a:gs pos="0">
                        <a:srgbClr val="FFFFFF"/>
                      </a:gs>
                      <a:gs pos="100000">
                        <a:srgbClr val="FFFFFF"/>
                      </a:gs>
                    </a:gsLst>
                    <a:lin ang="5400000" scaled="0"/>
                  </a:gradFill>
                  <a:latin typeface="Segoe UI Light" pitchFamily="34" charset="0"/>
                </a:rPr>
                <a:t>On-Premises Network</a:t>
              </a:r>
              <a:endParaRPr lang="en-US" sz="787" b="1" kern="0" dirty="0">
                <a:solidFill>
                  <a:srgbClr val="FFFFFF">
                    <a:alpha val="99000"/>
                  </a:srgbClr>
                </a:solidFill>
                <a:latin typeface="Calibri"/>
              </a:endParaRPr>
            </a:p>
          </p:txBody>
        </p:sp>
        <p:pic>
          <p:nvPicPr>
            <p:cNvPr id="144"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2485475" y="1920257"/>
              <a:ext cx="271940" cy="544808"/>
            </a:xfrm>
            <a:prstGeom prst="rect">
              <a:avLst/>
            </a:prstGeom>
            <a:noFill/>
          </p:spPr>
        </p:pic>
        <p:sp>
          <p:nvSpPr>
            <p:cNvPr id="145" name="Rectangle 144"/>
            <p:cNvSpPr/>
            <p:nvPr/>
          </p:nvSpPr>
          <p:spPr>
            <a:xfrm>
              <a:off x="2084048" y="2349182"/>
              <a:ext cx="865374" cy="347924"/>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Proxy / </a:t>
              </a:r>
            </a:p>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Internet edge</a:t>
              </a:r>
            </a:p>
          </p:txBody>
        </p:sp>
        <p:grpSp>
          <p:nvGrpSpPr>
            <p:cNvPr id="146" name="Group 145"/>
            <p:cNvGrpSpPr/>
            <p:nvPr/>
          </p:nvGrpSpPr>
          <p:grpSpPr>
            <a:xfrm>
              <a:off x="1307303" y="1749862"/>
              <a:ext cx="741963" cy="783428"/>
              <a:chOff x="2779807" y="2782146"/>
              <a:chExt cx="882169" cy="931469"/>
            </a:xfrm>
          </p:grpSpPr>
          <p:pic>
            <p:nvPicPr>
              <p:cNvPr id="275" name="Picture 2"/>
              <p:cNvPicPr>
                <a:picLocks noChangeAspect="1" noChangeArrowheads="1"/>
              </p:cNvPicPr>
              <p:nvPr/>
            </p:nvPicPr>
            <p:blipFill rotWithShape="1">
              <a:blip r:embed="rId4" cstate="print">
                <a:lum bright="100000" contrast="100000"/>
              </a:blip>
              <a:srcRect l="9422" t="9591" r="8195" b="13220"/>
              <a:stretch/>
            </p:blipFill>
            <p:spPr bwMode="auto">
              <a:xfrm>
                <a:off x="2779807" y="3141209"/>
                <a:ext cx="666746" cy="572406"/>
              </a:xfrm>
              <a:prstGeom prst="rect">
                <a:avLst/>
              </a:prstGeom>
              <a:noFill/>
              <a:ln w="9525">
                <a:noFill/>
                <a:miter lim="800000"/>
                <a:headEnd/>
                <a:tailEnd/>
              </a:ln>
              <a:effectLst/>
            </p:spPr>
          </p:pic>
          <p:sp>
            <p:nvSpPr>
              <p:cNvPr id="276"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grpSp>
        <p:sp>
          <p:nvSpPr>
            <p:cNvPr id="147" name="Rectangle 146"/>
            <p:cNvSpPr/>
            <p:nvPr/>
          </p:nvSpPr>
          <p:spPr>
            <a:xfrm>
              <a:off x="1290761" y="2491726"/>
              <a:ext cx="698529" cy="220920"/>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IIS Servers</a:t>
              </a:r>
            </a:p>
          </p:txBody>
        </p:sp>
        <p:grpSp>
          <p:nvGrpSpPr>
            <p:cNvPr id="148" name="Group 147"/>
            <p:cNvGrpSpPr/>
            <p:nvPr/>
          </p:nvGrpSpPr>
          <p:grpSpPr>
            <a:xfrm>
              <a:off x="1305836" y="2544866"/>
              <a:ext cx="668380" cy="903651"/>
              <a:chOff x="1613608" y="3924261"/>
              <a:chExt cx="873778" cy="1181347"/>
            </a:xfrm>
          </p:grpSpPr>
          <p:grpSp>
            <p:nvGrpSpPr>
              <p:cNvPr id="266" name="Group 265"/>
              <p:cNvGrpSpPr/>
              <p:nvPr/>
            </p:nvGrpSpPr>
            <p:grpSpPr>
              <a:xfrm>
                <a:off x="1872744" y="3924261"/>
                <a:ext cx="579423" cy="931057"/>
                <a:chOff x="1872744" y="3924261"/>
                <a:chExt cx="579423" cy="931057"/>
              </a:xfrm>
            </p:grpSpPr>
            <p:pic>
              <p:nvPicPr>
                <p:cNvPr id="268"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872744" y="4143086"/>
                  <a:ext cx="355510" cy="712232"/>
                </a:xfrm>
                <a:prstGeom prst="rect">
                  <a:avLst/>
                </a:prstGeom>
                <a:noFill/>
              </p:spPr>
            </p:pic>
            <p:grpSp>
              <p:nvGrpSpPr>
                <p:cNvPr id="269" name="Group 268"/>
                <p:cNvGrpSpPr/>
                <p:nvPr/>
              </p:nvGrpSpPr>
              <p:grpSpPr>
                <a:xfrm>
                  <a:off x="2145957" y="3924261"/>
                  <a:ext cx="306210" cy="803606"/>
                  <a:chOff x="2145957" y="3924261"/>
                  <a:chExt cx="306210" cy="803606"/>
                </a:xfrm>
              </p:grpSpPr>
              <p:grpSp>
                <p:nvGrpSpPr>
                  <p:cNvPr id="270" name="Group 269"/>
                  <p:cNvGrpSpPr/>
                  <p:nvPr/>
                </p:nvGrpSpPr>
                <p:grpSpPr>
                  <a:xfrm>
                    <a:off x="2145957" y="3924261"/>
                    <a:ext cx="306210" cy="803606"/>
                    <a:chOff x="1549958" y="4627897"/>
                    <a:chExt cx="702129" cy="1842640"/>
                  </a:xfrm>
                </p:grpSpPr>
                <p:sp>
                  <p:nvSpPr>
                    <p:cNvPr id="272" name="Isosceles Triangle 271"/>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73" name="Rectangle 272"/>
                    <p:cNvSpPr/>
                    <p:nvPr/>
                  </p:nvSpPr>
                  <p:spPr bwMode="auto">
                    <a:xfrm>
                      <a:off x="1549958" y="6410137"/>
                      <a:ext cx="472764" cy="60400"/>
                    </a:xfrm>
                    <a:prstGeom prst="rect">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74" name="Rectangle 273"/>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sp>
                <p:nvSpPr>
                  <p:cNvPr id="271" name="Isosceles Triangle 270"/>
                  <p:cNvSpPr/>
                  <p:nvPr/>
                </p:nvSpPr>
                <p:spPr bwMode="auto">
                  <a:xfrm>
                    <a:off x="2304709" y="3989226"/>
                    <a:ext cx="88734" cy="76495"/>
                  </a:xfrm>
                  <a:prstGeom prst="triangle">
                    <a:avLst/>
                  </a:prstGeom>
                  <a:solidFill>
                    <a:srgbClr val="C0504D"/>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sp>
            <p:nvSpPr>
              <p:cNvPr id="267" name="Rectangle 266"/>
              <p:cNvSpPr/>
              <p:nvPr/>
            </p:nvSpPr>
            <p:spPr>
              <a:xfrm>
                <a:off x="1613608" y="4816797"/>
                <a:ext cx="873778" cy="288811"/>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AD / DNS</a:t>
                </a:r>
              </a:p>
            </p:txBody>
          </p:sp>
        </p:grpSp>
        <p:pic>
          <p:nvPicPr>
            <p:cNvPr id="149" name="Picture 2"/>
            <p:cNvPicPr>
              <a:picLocks noChangeAspect="1" noChangeArrowheads="1"/>
            </p:cNvPicPr>
            <p:nvPr/>
          </p:nvPicPr>
          <p:blipFill rotWithShape="1">
            <a:blip r:embed="rId4" cstate="print">
              <a:lum bright="100000" contrast="100000"/>
            </a:blip>
            <a:srcRect l="9422" t="9591" r="8195" b="13220"/>
            <a:stretch/>
          </p:blipFill>
          <p:spPr bwMode="auto">
            <a:xfrm>
              <a:off x="554176" y="2064328"/>
              <a:ext cx="560778" cy="481432"/>
            </a:xfrm>
            <a:prstGeom prst="rect">
              <a:avLst/>
            </a:prstGeom>
            <a:noFill/>
            <a:ln w="9525">
              <a:noFill/>
              <a:miter lim="800000"/>
              <a:headEnd/>
              <a:tailEnd/>
            </a:ln>
            <a:effectLst/>
          </p:spPr>
        </p:pic>
        <p:sp>
          <p:nvSpPr>
            <p:cNvPr id="150" name="Rectangle 149"/>
            <p:cNvSpPr/>
            <p:nvPr/>
          </p:nvSpPr>
          <p:spPr>
            <a:xfrm>
              <a:off x="554195" y="2513721"/>
              <a:ext cx="666792" cy="220920"/>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SQL Farm</a:t>
              </a:r>
            </a:p>
          </p:txBody>
        </p:sp>
        <p:grpSp>
          <p:nvGrpSpPr>
            <p:cNvPr id="151" name="Group 150"/>
            <p:cNvGrpSpPr/>
            <p:nvPr/>
          </p:nvGrpSpPr>
          <p:grpSpPr>
            <a:xfrm>
              <a:off x="1270905" y="3380784"/>
              <a:ext cx="738242" cy="805603"/>
              <a:chOff x="1709774" y="5108197"/>
              <a:chExt cx="965110" cy="1013204"/>
            </a:xfrm>
          </p:grpSpPr>
          <p:pic>
            <p:nvPicPr>
              <p:cNvPr id="263" name="Picture 2"/>
              <p:cNvPicPr>
                <a:picLocks noChangeAspect="1" noChangeArrowheads="1"/>
              </p:cNvPicPr>
              <p:nvPr/>
            </p:nvPicPr>
            <p:blipFill>
              <a:blip r:embed="rId4" cstate="print">
                <a:lum bright="100000" contrast="100000"/>
              </a:blip>
              <a:srcRect/>
              <a:stretch>
                <a:fillRect/>
              </a:stretch>
            </p:blipFill>
            <p:spPr bwMode="auto">
              <a:xfrm>
                <a:off x="1709774" y="5108197"/>
                <a:ext cx="965110" cy="884298"/>
              </a:xfrm>
              <a:prstGeom prst="rect">
                <a:avLst/>
              </a:prstGeom>
              <a:noFill/>
              <a:ln w="9525">
                <a:noFill/>
                <a:miter lim="800000"/>
                <a:headEnd/>
                <a:tailEnd/>
              </a:ln>
              <a:effectLst/>
            </p:spPr>
          </p:pic>
          <p:sp>
            <p:nvSpPr>
              <p:cNvPr id="264" name="Rectangle 263"/>
              <p:cNvSpPr/>
              <p:nvPr/>
            </p:nvSpPr>
            <p:spPr>
              <a:xfrm>
                <a:off x="1726352" y="5843549"/>
                <a:ext cx="863406" cy="277852"/>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Exchange</a:t>
                </a:r>
              </a:p>
            </p:txBody>
          </p:sp>
          <p:sp>
            <p:nvSpPr>
              <p:cNvPr id="265" name="Freeform 128"/>
              <p:cNvSpPr>
                <a:spLocks noEditPoints="1"/>
              </p:cNvSpPr>
              <p:nvPr/>
            </p:nvSpPr>
            <p:spPr bwMode="black">
              <a:xfrm>
                <a:off x="2333663" y="5626591"/>
                <a:ext cx="322748" cy="225728"/>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1695" tIns="30847" rIns="61695" bIns="30847" numCol="1" anchor="t" anchorCtr="0" compatLnSpc="1">
                <a:prstTxWarp prst="textNoShape">
                  <a:avLst/>
                </a:prstTxWarp>
              </a:bodyPr>
              <a:lstStyle/>
              <a:p>
                <a:pPr defTabSz="685438">
                  <a:defRPr/>
                </a:pPr>
                <a:endParaRPr lang="en-US" sz="1200" kern="0">
                  <a:solidFill>
                    <a:srgbClr val="FFFFFF"/>
                  </a:solidFill>
                </a:endParaRPr>
              </a:p>
            </p:txBody>
          </p:sp>
        </p:grpSp>
        <p:sp>
          <p:nvSpPr>
            <p:cNvPr id="152" name="Freeform 27"/>
            <p:cNvSpPr>
              <a:spLocks noChangeAspect="1" noEditPoints="1"/>
            </p:cNvSpPr>
            <p:nvPr/>
          </p:nvSpPr>
          <p:spPr bwMode="black">
            <a:xfrm>
              <a:off x="611375" y="2204216"/>
              <a:ext cx="390380" cy="251473"/>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FFFFFF"/>
            </a:solidFill>
            <a:extLst/>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sp>
          <p:nvSpPr>
            <p:cNvPr id="153" name="Freeform 27"/>
            <p:cNvSpPr>
              <a:spLocks noChangeAspect="1" noEditPoints="1"/>
            </p:cNvSpPr>
            <p:nvPr/>
          </p:nvSpPr>
          <p:spPr bwMode="black">
            <a:xfrm>
              <a:off x="611375" y="2569055"/>
              <a:ext cx="390380" cy="251473"/>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FFFFFF"/>
            </a:solidFill>
            <a:extLst/>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sp>
          <p:nvSpPr>
            <p:cNvPr id="154" name="Freeform 27"/>
            <p:cNvSpPr>
              <a:spLocks noChangeAspect="1" noEditPoints="1"/>
            </p:cNvSpPr>
            <p:nvPr/>
          </p:nvSpPr>
          <p:spPr bwMode="black">
            <a:xfrm>
              <a:off x="611375" y="2933894"/>
              <a:ext cx="390380" cy="251473"/>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FFFFFF"/>
            </a:solidFill>
            <a:extLst/>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sp>
          <p:nvSpPr>
            <p:cNvPr id="155" name="Freeform 27"/>
            <p:cNvSpPr>
              <a:spLocks noChangeAspect="1" noEditPoints="1"/>
            </p:cNvSpPr>
            <p:nvPr/>
          </p:nvSpPr>
          <p:spPr bwMode="black">
            <a:xfrm>
              <a:off x="611375" y="3298732"/>
              <a:ext cx="390380" cy="251473"/>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FFFFFF"/>
            </a:solidFill>
            <a:extLst/>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sp>
          <p:nvSpPr>
            <p:cNvPr id="156" name="Freeform 92"/>
            <p:cNvSpPr>
              <a:spLocks noEditPoints="1"/>
            </p:cNvSpPr>
            <p:nvPr/>
          </p:nvSpPr>
          <p:spPr bwMode="black">
            <a:xfrm>
              <a:off x="2354299" y="2187126"/>
              <a:ext cx="146336" cy="19938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sp>
          <p:nvSpPr>
            <p:cNvPr id="157" name="Left-Right Arrow 156"/>
            <p:cNvSpPr/>
            <p:nvPr/>
          </p:nvSpPr>
          <p:spPr>
            <a:xfrm>
              <a:off x="3020251" y="2339869"/>
              <a:ext cx="1557928" cy="845498"/>
            </a:xfrm>
            <a:prstGeom prst="leftRightArrow">
              <a:avLst>
                <a:gd name="adj1" fmla="val 50000"/>
                <a:gd name="adj2" fmla="val 30483"/>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5945">
                <a:defRPr/>
              </a:pPr>
              <a:r>
                <a:rPr lang="en-US" sz="1322" kern="0" dirty="0">
                  <a:solidFill>
                    <a:prstClr val="white"/>
                  </a:solidFill>
                  <a:latin typeface="Calibri"/>
                </a:rPr>
                <a:t>ExpressRoute</a:t>
              </a:r>
            </a:p>
          </p:txBody>
        </p:sp>
        <p:grpSp>
          <p:nvGrpSpPr>
            <p:cNvPr id="158" name="Group 157"/>
            <p:cNvGrpSpPr/>
            <p:nvPr/>
          </p:nvGrpSpPr>
          <p:grpSpPr>
            <a:xfrm>
              <a:off x="5635385" y="952256"/>
              <a:ext cx="558887" cy="610618"/>
              <a:chOff x="6885173" y="2464880"/>
              <a:chExt cx="662957" cy="692958"/>
            </a:xfrm>
          </p:grpSpPr>
          <p:sp>
            <p:nvSpPr>
              <p:cNvPr id="259" name="Freeform 22"/>
              <p:cNvSpPr>
                <a:spLocks noEditPoints="1"/>
              </p:cNvSpPr>
              <p:nvPr/>
            </p:nvSpPr>
            <p:spPr bwMode="auto">
              <a:xfrm flipH="1">
                <a:off x="7292232" y="2713726"/>
                <a:ext cx="198901" cy="23258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grpSp>
            <p:nvGrpSpPr>
              <p:cNvPr id="260" name="Group 259"/>
              <p:cNvGrpSpPr/>
              <p:nvPr/>
            </p:nvGrpSpPr>
            <p:grpSpPr>
              <a:xfrm>
                <a:off x="6885173" y="2464880"/>
                <a:ext cx="662957" cy="692958"/>
                <a:chOff x="6885173" y="2464880"/>
                <a:chExt cx="662957" cy="692958"/>
              </a:xfrm>
            </p:grpSpPr>
            <p:pic>
              <p:nvPicPr>
                <p:cNvPr id="261" name="Picture 2"/>
                <p:cNvPicPr>
                  <a:picLocks noChangeAspect="1" noChangeArrowheads="1"/>
                </p:cNvPicPr>
                <p:nvPr/>
              </p:nvPicPr>
              <p:blipFill rotWithShape="1">
                <a:blip r:embed="rId4" cstate="print">
                  <a:lum bright="100000" contrast="100000"/>
                </a:blip>
                <a:srcRect l="9422" t="9591" r="8195" b="13220"/>
                <a:stretch/>
              </p:blipFill>
              <p:spPr bwMode="auto">
                <a:xfrm>
                  <a:off x="6930355" y="2464880"/>
                  <a:ext cx="560778" cy="481432"/>
                </a:xfrm>
                <a:prstGeom prst="rect">
                  <a:avLst/>
                </a:prstGeom>
                <a:noFill/>
                <a:ln w="9525">
                  <a:noFill/>
                  <a:miter lim="800000"/>
                  <a:headEnd/>
                  <a:tailEnd/>
                </a:ln>
                <a:effectLst/>
              </p:spPr>
            </p:pic>
            <p:sp>
              <p:nvSpPr>
                <p:cNvPr id="262" name="Rectangle 261"/>
                <p:cNvSpPr/>
                <p:nvPr/>
              </p:nvSpPr>
              <p:spPr>
                <a:xfrm>
                  <a:off x="6885173" y="2907127"/>
                  <a:ext cx="662957" cy="250711"/>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SQL DB</a:t>
                  </a:r>
                </a:p>
              </p:txBody>
            </p:sp>
          </p:grpSp>
        </p:grpSp>
        <p:grpSp>
          <p:nvGrpSpPr>
            <p:cNvPr id="159" name="Group 158"/>
            <p:cNvGrpSpPr/>
            <p:nvPr/>
          </p:nvGrpSpPr>
          <p:grpSpPr>
            <a:xfrm>
              <a:off x="5017974" y="980279"/>
              <a:ext cx="573169" cy="606463"/>
              <a:chOff x="6415701" y="1877391"/>
              <a:chExt cx="761609" cy="940527"/>
            </a:xfrm>
          </p:grpSpPr>
          <p:sp>
            <p:nvSpPr>
              <p:cNvPr id="257" name="Freeform 22"/>
              <p:cNvSpPr>
                <a:spLocks noEditPoints="1"/>
              </p:cNvSpPr>
              <p:nvPr/>
            </p:nvSpPr>
            <p:spPr bwMode="auto">
              <a:xfrm flipH="1">
                <a:off x="6545081" y="1877391"/>
                <a:ext cx="502847" cy="57829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sp>
            <p:nvSpPr>
              <p:cNvPr id="258" name="Rectangle 257"/>
              <p:cNvSpPr/>
              <p:nvPr/>
            </p:nvSpPr>
            <p:spPr>
              <a:xfrm>
                <a:off x="6415701" y="2475306"/>
                <a:ext cx="761609" cy="342612"/>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Storage</a:t>
                </a:r>
              </a:p>
            </p:txBody>
          </p:sp>
        </p:grpSp>
        <p:grpSp>
          <p:nvGrpSpPr>
            <p:cNvPr id="160" name="Group 159"/>
            <p:cNvGrpSpPr/>
            <p:nvPr/>
          </p:nvGrpSpPr>
          <p:grpSpPr>
            <a:xfrm>
              <a:off x="6237074" y="996567"/>
              <a:ext cx="639817" cy="596780"/>
              <a:chOff x="5912393" y="1161815"/>
              <a:chExt cx="639817" cy="596780"/>
            </a:xfrm>
          </p:grpSpPr>
          <p:sp>
            <p:nvSpPr>
              <p:cNvPr id="255" name="Freeform 6"/>
              <p:cNvSpPr>
                <a:spLocks noChangeAspect="1" noEditPoints="1"/>
              </p:cNvSpPr>
              <p:nvPr/>
            </p:nvSpPr>
            <p:spPr bwMode="black">
              <a:xfrm>
                <a:off x="6019592" y="1161815"/>
                <a:ext cx="436367" cy="398780"/>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sp>
            <p:nvSpPr>
              <p:cNvPr id="256" name="Rectangle 255"/>
              <p:cNvSpPr/>
              <p:nvPr/>
            </p:nvSpPr>
            <p:spPr>
              <a:xfrm>
                <a:off x="5912393" y="1537675"/>
                <a:ext cx="639817" cy="220920"/>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Websites</a:t>
                </a:r>
              </a:p>
            </p:txBody>
          </p:sp>
        </p:grpSp>
        <p:grpSp>
          <p:nvGrpSpPr>
            <p:cNvPr id="161" name="Group 160"/>
            <p:cNvGrpSpPr/>
            <p:nvPr/>
          </p:nvGrpSpPr>
          <p:grpSpPr>
            <a:xfrm>
              <a:off x="5214805" y="3773479"/>
              <a:ext cx="1825582" cy="1216439"/>
              <a:chOff x="4760670" y="3844153"/>
              <a:chExt cx="1825582" cy="1216439"/>
            </a:xfrm>
          </p:grpSpPr>
          <p:sp>
            <p:nvSpPr>
              <p:cNvPr id="235" name="Freeform 128"/>
              <p:cNvSpPr>
                <a:spLocks noChangeAspect="1"/>
              </p:cNvSpPr>
              <p:nvPr/>
            </p:nvSpPr>
            <p:spPr bwMode="black">
              <a:xfrm>
                <a:off x="4760670" y="3844153"/>
                <a:ext cx="1825582" cy="121643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BBB59">
                  <a:lumMod val="50000"/>
                </a:srgbClr>
              </a:solidFill>
              <a:ln w="9525" cap="flat" cmpd="sng" algn="ctr">
                <a:solidFill>
                  <a:srgbClr val="9BBB59">
                    <a:lumMod val="50000"/>
                  </a:srgbClr>
                </a:solidFill>
                <a:prstDash val="solid"/>
              </a:ln>
              <a:effectLst>
                <a:outerShdw blurRad="40000" dist="23000" dir="5400000" rotWithShape="0">
                  <a:srgbClr val="000000">
                    <a:alpha val="35000"/>
                  </a:srgbClr>
                </a:outerShdw>
              </a:effectLst>
              <a:extLst/>
            </p:spPr>
            <p:txBody>
              <a:bodyPr vert="horz" wrap="square" lIns="0" tIns="0" rIns="0" bIns="0" numCol="1" anchor="b" anchorCtr="0" compatLnSpc="1">
                <a:prstTxWarp prst="textNoShape">
                  <a:avLst/>
                </a:prstTxWarp>
              </a:bodyPr>
              <a:lstStyle/>
              <a:p>
                <a:pPr algn="ctr" defTabSz="895945">
                  <a:defRPr/>
                </a:pPr>
                <a:r>
                  <a:rPr lang="en-US" sz="1350" kern="0" dirty="0">
                    <a:solidFill>
                      <a:prstClr val="white"/>
                    </a:solidFill>
                    <a:latin typeface="Calibri"/>
                  </a:rPr>
                  <a:t>Marketing</a:t>
                </a:r>
              </a:p>
            </p:txBody>
          </p:sp>
          <p:grpSp>
            <p:nvGrpSpPr>
              <p:cNvPr id="236" name="Group 235"/>
              <p:cNvGrpSpPr/>
              <p:nvPr/>
            </p:nvGrpSpPr>
            <p:grpSpPr>
              <a:xfrm>
                <a:off x="4905409" y="4577947"/>
                <a:ext cx="266627" cy="427381"/>
                <a:chOff x="9293863" y="2567228"/>
                <a:chExt cx="444336" cy="712232"/>
              </a:xfrm>
            </p:grpSpPr>
            <p:sp>
              <p:nvSpPr>
                <p:cNvPr id="253" name="Freeform 92"/>
                <p:cNvSpPr>
                  <a:spLocks noEditPoints="1"/>
                </p:cNvSpPr>
                <p:nvPr/>
              </p:nvSpPr>
              <p:spPr bwMode="black">
                <a:xfrm>
                  <a:off x="9585112" y="3026043"/>
                  <a:ext cx="153087" cy="2085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68542" tIns="34273" rIns="68542" bIns="34273" numCol="1" anchor="t" anchorCtr="0" compatLnSpc="1">
                  <a:prstTxWarp prst="textNoShape">
                    <a:avLst/>
                  </a:prstTxWarp>
                </a:bodyPr>
                <a:lstStyle/>
                <a:p>
                  <a:pPr defTabSz="895945">
                    <a:defRPr/>
                  </a:pPr>
                  <a:endParaRPr lang="en-US" sz="1350" kern="0">
                    <a:solidFill>
                      <a:prstClr val="black"/>
                    </a:solidFill>
                    <a:latin typeface="Calibri"/>
                  </a:endParaRPr>
                </a:p>
              </p:txBody>
            </p:sp>
            <p:pic>
              <p:nvPicPr>
                <p:cNvPr id="254"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9293863" y="2567228"/>
                  <a:ext cx="355510" cy="712232"/>
                </a:xfrm>
                <a:prstGeom prst="rect">
                  <a:avLst/>
                </a:prstGeom>
                <a:noFill/>
              </p:spPr>
            </p:pic>
          </p:grpSp>
          <p:grpSp>
            <p:nvGrpSpPr>
              <p:cNvPr id="237" name="Group 236"/>
              <p:cNvGrpSpPr/>
              <p:nvPr/>
            </p:nvGrpSpPr>
            <p:grpSpPr>
              <a:xfrm>
                <a:off x="5284190" y="4424430"/>
                <a:ext cx="485947" cy="315950"/>
                <a:chOff x="2870782" y="2512291"/>
                <a:chExt cx="791194" cy="572406"/>
              </a:xfrm>
            </p:grpSpPr>
            <p:pic>
              <p:nvPicPr>
                <p:cNvPr id="251" name="Picture 2"/>
                <p:cNvPicPr>
                  <a:picLocks noChangeAspect="1" noChangeArrowheads="1"/>
                </p:cNvPicPr>
                <p:nvPr/>
              </p:nvPicPr>
              <p:blipFill rotWithShape="1">
                <a:blip r:embed="rId4" cstate="print">
                  <a:lum bright="100000" contrast="100000"/>
                </a:blip>
                <a:srcRect l="9422" t="9591" r="8195" b="13220"/>
                <a:stretch/>
              </p:blipFill>
              <p:spPr bwMode="auto">
                <a:xfrm>
                  <a:off x="2870782" y="2512291"/>
                  <a:ext cx="666746" cy="572406"/>
                </a:xfrm>
                <a:prstGeom prst="rect">
                  <a:avLst/>
                </a:prstGeom>
                <a:noFill/>
                <a:ln w="9525">
                  <a:noFill/>
                  <a:miter lim="800000"/>
                  <a:headEnd/>
                  <a:tailEnd/>
                </a:ln>
                <a:effectLst/>
              </p:spPr>
            </p:pic>
            <p:sp>
              <p:nvSpPr>
                <p:cNvPr id="252"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grpSp>
          <p:grpSp>
            <p:nvGrpSpPr>
              <p:cNvPr id="238" name="Group 237"/>
              <p:cNvGrpSpPr/>
              <p:nvPr/>
            </p:nvGrpSpPr>
            <p:grpSpPr>
              <a:xfrm>
                <a:off x="5883956" y="4177965"/>
                <a:ext cx="668380" cy="501287"/>
                <a:chOff x="1539934" y="3451570"/>
                <a:chExt cx="1221191" cy="1204581"/>
              </a:xfrm>
            </p:grpSpPr>
            <p:grpSp>
              <p:nvGrpSpPr>
                <p:cNvPr id="242" name="Group 241"/>
                <p:cNvGrpSpPr/>
                <p:nvPr/>
              </p:nvGrpSpPr>
              <p:grpSpPr>
                <a:xfrm>
                  <a:off x="1972774" y="3451570"/>
                  <a:ext cx="479392" cy="712232"/>
                  <a:chOff x="1972774" y="3451570"/>
                  <a:chExt cx="479392" cy="712232"/>
                </a:xfrm>
              </p:grpSpPr>
              <p:pic>
                <p:nvPicPr>
                  <p:cNvPr id="244"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972774" y="3451570"/>
                    <a:ext cx="355510" cy="712232"/>
                  </a:xfrm>
                  <a:prstGeom prst="rect">
                    <a:avLst/>
                  </a:prstGeom>
                  <a:noFill/>
                </p:spPr>
              </p:pic>
              <p:grpSp>
                <p:nvGrpSpPr>
                  <p:cNvPr id="245" name="Group 244"/>
                  <p:cNvGrpSpPr/>
                  <p:nvPr/>
                </p:nvGrpSpPr>
                <p:grpSpPr>
                  <a:xfrm>
                    <a:off x="2245986" y="3924261"/>
                    <a:ext cx="206180" cy="206424"/>
                    <a:chOff x="2245986" y="3924261"/>
                    <a:chExt cx="206180" cy="206424"/>
                  </a:xfrm>
                </p:grpSpPr>
                <p:grpSp>
                  <p:nvGrpSpPr>
                    <p:cNvPr id="246" name="Group 245"/>
                    <p:cNvGrpSpPr/>
                    <p:nvPr/>
                  </p:nvGrpSpPr>
                  <p:grpSpPr>
                    <a:xfrm>
                      <a:off x="2245986" y="3924261"/>
                      <a:ext cx="206180" cy="206424"/>
                      <a:chOff x="1779323" y="4627897"/>
                      <a:chExt cx="472764" cy="473323"/>
                    </a:xfrm>
                  </p:grpSpPr>
                  <p:sp>
                    <p:nvSpPr>
                      <p:cNvPr id="248" name="Isosceles Triangle 247"/>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49" name="Rectangle 248"/>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50" name="Rectangle 249"/>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sp>
                  <p:nvSpPr>
                    <p:cNvPr id="247" name="Isosceles Triangle 246"/>
                    <p:cNvSpPr/>
                    <p:nvPr/>
                  </p:nvSpPr>
                  <p:spPr bwMode="auto">
                    <a:xfrm>
                      <a:off x="2304709" y="3989226"/>
                      <a:ext cx="88734" cy="76495"/>
                    </a:xfrm>
                    <a:prstGeom prst="triangle">
                      <a:avLst/>
                    </a:prstGeom>
                    <a:solidFill>
                      <a:srgbClr val="C0504D"/>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sp>
              <p:nvSpPr>
                <p:cNvPr id="243" name="Rectangle 242"/>
                <p:cNvSpPr/>
                <p:nvPr/>
              </p:nvSpPr>
              <p:spPr>
                <a:xfrm>
                  <a:off x="1539934" y="4125284"/>
                  <a:ext cx="1221191" cy="530867"/>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AD / DNS</a:t>
                  </a:r>
                </a:p>
              </p:txBody>
            </p:sp>
          </p:grpSp>
          <p:grpSp>
            <p:nvGrpSpPr>
              <p:cNvPr id="239" name="Group 238"/>
              <p:cNvGrpSpPr/>
              <p:nvPr/>
            </p:nvGrpSpPr>
            <p:grpSpPr>
              <a:xfrm>
                <a:off x="5439852" y="3936787"/>
                <a:ext cx="514370" cy="398426"/>
                <a:chOff x="5417146" y="4111056"/>
                <a:chExt cx="638512" cy="481432"/>
              </a:xfrm>
            </p:grpSpPr>
            <p:pic>
              <p:nvPicPr>
                <p:cNvPr id="240" name="Picture 2"/>
                <p:cNvPicPr>
                  <a:picLocks noChangeAspect="1" noChangeArrowheads="1"/>
                </p:cNvPicPr>
                <p:nvPr/>
              </p:nvPicPr>
              <p:blipFill rotWithShape="1">
                <a:blip r:embed="rId4" cstate="print">
                  <a:lum bright="100000" contrast="100000"/>
                </a:blip>
                <a:srcRect l="9422" t="9591" r="8195" b="13220"/>
                <a:stretch/>
              </p:blipFill>
              <p:spPr bwMode="auto">
                <a:xfrm>
                  <a:off x="5417146" y="4111056"/>
                  <a:ext cx="560778" cy="481432"/>
                </a:xfrm>
                <a:prstGeom prst="rect">
                  <a:avLst/>
                </a:prstGeom>
                <a:noFill/>
                <a:ln w="9525">
                  <a:noFill/>
                  <a:miter lim="800000"/>
                  <a:headEnd/>
                  <a:tailEnd/>
                </a:ln>
                <a:effectLst/>
              </p:spPr>
            </p:pic>
            <p:sp>
              <p:nvSpPr>
                <p:cNvPr id="241" name="Freeform 22"/>
                <p:cNvSpPr>
                  <a:spLocks noEditPoints="1"/>
                </p:cNvSpPr>
                <p:nvPr/>
              </p:nvSpPr>
              <p:spPr bwMode="auto">
                <a:xfrm flipH="1">
                  <a:off x="5856757" y="4346974"/>
                  <a:ext cx="198901" cy="23258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grpSp>
        </p:grpSp>
        <p:pic>
          <p:nvPicPr>
            <p:cNvPr id="162"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2502563" y="2664974"/>
              <a:ext cx="271940" cy="544808"/>
            </a:xfrm>
            <a:prstGeom prst="rect">
              <a:avLst/>
            </a:prstGeom>
            <a:noFill/>
          </p:spPr>
        </p:pic>
        <p:sp>
          <p:nvSpPr>
            <p:cNvPr id="163" name="Freeform 92"/>
            <p:cNvSpPr>
              <a:spLocks noEditPoints="1"/>
            </p:cNvSpPr>
            <p:nvPr/>
          </p:nvSpPr>
          <p:spPr bwMode="black">
            <a:xfrm>
              <a:off x="2371387" y="2931843"/>
              <a:ext cx="146336" cy="19938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sp>
          <p:nvSpPr>
            <p:cNvPr id="164" name="Rectangle 163"/>
            <p:cNvSpPr/>
            <p:nvPr/>
          </p:nvSpPr>
          <p:spPr>
            <a:xfrm>
              <a:off x="2124079" y="3163201"/>
              <a:ext cx="747721" cy="220920"/>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Monitoring</a:t>
              </a:r>
            </a:p>
          </p:txBody>
        </p:sp>
        <p:grpSp>
          <p:nvGrpSpPr>
            <p:cNvPr id="165" name="Group 164"/>
            <p:cNvGrpSpPr/>
            <p:nvPr/>
          </p:nvGrpSpPr>
          <p:grpSpPr>
            <a:xfrm>
              <a:off x="7028631" y="2960752"/>
              <a:ext cx="1825582" cy="1216439"/>
              <a:chOff x="4760670" y="3844153"/>
              <a:chExt cx="1825582" cy="1216439"/>
            </a:xfrm>
            <a:solidFill>
              <a:srgbClr val="9BBB59">
                <a:lumMod val="75000"/>
              </a:srgbClr>
            </a:solidFill>
          </p:grpSpPr>
          <p:sp>
            <p:nvSpPr>
              <p:cNvPr id="215" name="Freeform 128"/>
              <p:cNvSpPr>
                <a:spLocks noChangeAspect="1"/>
              </p:cNvSpPr>
              <p:nvPr/>
            </p:nvSpPr>
            <p:spPr bwMode="black">
              <a:xfrm>
                <a:off x="4760670" y="3844153"/>
                <a:ext cx="1825582" cy="121643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9525" cap="flat" cmpd="sng" algn="ctr">
                <a:solidFill>
                  <a:srgbClr val="9BBB59">
                    <a:lumMod val="50000"/>
                  </a:srgbClr>
                </a:solidFill>
                <a:prstDash val="solid"/>
              </a:ln>
              <a:effectLst>
                <a:outerShdw blurRad="40000" dist="23000" dir="5400000" rotWithShape="0">
                  <a:srgbClr val="000000">
                    <a:alpha val="35000"/>
                  </a:srgbClr>
                </a:outerShdw>
              </a:effectLst>
              <a:extLst/>
            </p:spPr>
            <p:txBody>
              <a:bodyPr vert="horz" wrap="square" lIns="0" tIns="0" rIns="0" bIns="0" numCol="1" anchor="b" anchorCtr="0" compatLnSpc="1">
                <a:prstTxWarp prst="textNoShape">
                  <a:avLst/>
                </a:prstTxWarp>
              </a:bodyPr>
              <a:lstStyle/>
              <a:p>
                <a:pPr algn="ctr" defTabSz="895945">
                  <a:defRPr/>
                </a:pPr>
                <a:r>
                  <a:rPr lang="en-US" sz="1350" kern="0" dirty="0">
                    <a:solidFill>
                      <a:prstClr val="white"/>
                    </a:solidFill>
                    <a:latin typeface="Calibri"/>
                  </a:rPr>
                  <a:t>Sales</a:t>
                </a:r>
              </a:p>
            </p:txBody>
          </p:sp>
          <p:grpSp>
            <p:nvGrpSpPr>
              <p:cNvPr id="216" name="Group 215"/>
              <p:cNvGrpSpPr/>
              <p:nvPr/>
            </p:nvGrpSpPr>
            <p:grpSpPr>
              <a:xfrm>
                <a:off x="4905409" y="4577947"/>
                <a:ext cx="266627" cy="427381"/>
                <a:chOff x="9293863" y="2567228"/>
                <a:chExt cx="444336" cy="712232"/>
              </a:xfrm>
              <a:grpFill/>
            </p:grpSpPr>
            <p:sp>
              <p:nvSpPr>
                <p:cNvPr id="233" name="Freeform 92"/>
                <p:cNvSpPr>
                  <a:spLocks noEditPoints="1"/>
                </p:cNvSpPr>
                <p:nvPr/>
              </p:nvSpPr>
              <p:spPr bwMode="black">
                <a:xfrm>
                  <a:off x="9585112" y="3026043"/>
                  <a:ext cx="153087" cy="2085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ysClr val="window" lastClr="FFFFFF"/>
                </a:solidFill>
                <a:ln>
                  <a:noFill/>
                </a:ln>
                <a:extLst/>
              </p:spPr>
              <p:txBody>
                <a:bodyPr vert="horz" wrap="square" lIns="68542" tIns="34273" rIns="68542" bIns="34273" numCol="1" anchor="t" anchorCtr="0" compatLnSpc="1">
                  <a:prstTxWarp prst="textNoShape">
                    <a:avLst/>
                  </a:prstTxWarp>
                </a:bodyPr>
                <a:lstStyle/>
                <a:p>
                  <a:pPr defTabSz="895945">
                    <a:defRPr/>
                  </a:pPr>
                  <a:endParaRPr lang="en-US" sz="1350" kern="0">
                    <a:solidFill>
                      <a:prstClr val="black"/>
                    </a:solidFill>
                    <a:latin typeface="Calibri"/>
                  </a:endParaRPr>
                </a:p>
              </p:txBody>
            </p:sp>
            <p:pic>
              <p:nvPicPr>
                <p:cNvPr id="234"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9293863" y="2567228"/>
                  <a:ext cx="355510" cy="712232"/>
                </a:xfrm>
                <a:prstGeom prst="rect">
                  <a:avLst/>
                </a:prstGeom>
                <a:grpFill/>
              </p:spPr>
            </p:pic>
          </p:grpSp>
          <p:grpSp>
            <p:nvGrpSpPr>
              <p:cNvPr id="217" name="Group 216"/>
              <p:cNvGrpSpPr/>
              <p:nvPr/>
            </p:nvGrpSpPr>
            <p:grpSpPr>
              <a:xfrm>
                <a:off x="5284190" y="4424430"/>
                <a:ext cx="485947" cy="315951"/>
                <a:chOff x="2870782" y="2512291"/>
                <a:chExt cx="791194" cy="572408"/>
              </a:xfrm>
              <a:grpFill/>
            </p:grpSpPr>
            <p:pic>
              <p:nvPicPr>
                <p:cNvPr id="231" name="Picture 2"/>
                <p:cNvPicPr>
                  <a:picLocks noChangeAspect="1" noChangeArrowheads="1"/>
                </p:cNvPicPr>
                <p:nvPr/>
              </p:nvPicPr>
              <p:blipFill rotWithShape="1">
                <a:blip r:embed="rId4" cstate="print">
                  <a:lum bright="100000" contrast="100000"/>
                </a:blip>
                <a:srcRect l="9422" t="9591" r="8195" b="13220"/>
                <a:stretch/>
              </p:blipFill>
              <p:spPr bwMode="auto">
                <a:xfrm>
                  <a:off x="2870782" y="2512291"/>
                  <a:ext cx="666746" cy="572406"/>
                </a:xfrm>
                <a:prstGeom prst="rect">
                  <a:avLst/>
                </a:prstGeom>
                <a:grpFill/>
                <a:ln w="9525">
                  <a:noFill/>
                  <a:miter lim="800000"/>
                  <a:headEnd/>
                  <a:tailEnd/>
                </a:ln>
                <a:effectLst/>
              </p:spPr>
            </p:pic>
            <p:sp>
              <p:nvSpPr>
                <p:cNvPr id="232" name="Freeform 6"/>
                <p:cNvSpPr>
                  <a:spLocks noChangeAspect="1" noEditPoints="1"/>
                </p:cNvSpPr>
                <p:nvPr/>
              </p:nvSpPr>
              <p:spPr bwMode="black">
                <a:xfrm>
                  <a:off x="3363172" y="2782147"/>
                  <a:ext cx="298804" cy="302552"/>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ysClr val="window" lastClr="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grpSp>
          <p:grpSp>
            <p:nvGrpSpPr>
              <p:cNvPr id="218" name="Group 217"/>
              <p:cNvGrpSpPr/>
              <p:nvPr/>
            </p:nvGrpSpPr>
            <p:grpSpPr>
              <a:xfrm>
                <a:off x="5883956" y="4177965"/>
                <a:ext cx="668380" cy="501287"/>
                <a:chOff x="1539934" y="3451570"/>
                <a:chExt cx="1221191" cy="1204581"/>
              </a:xfrm>
              <a:grpFill/>
            </p:grpSpPr>
            <p:grpSp>
              <p:nvGrpSpPr>
                <p:cNvPr id="222" name="Group 221"/>
                <p:cNvGrpSpPr/>
                <p:nvPr/>
              </p:nvGrpSpPr>
              <p:grpSpPr>
                <a:xfrm>
                  <a:off x="1972774" y="3451570"/>
                  <a:ext cx="479392" cy="712232"/>
                  <a:chOff x="1972774" y="3451570"/>
                  <a:chExt cx="479392" cy="712232"/>
                </a:xfrm>
                <a:grpFill/>
              </p:grpSpPr>
              <p:pic>
                <p:nvPicPr>
                  <p:cNvPr id="224"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972774" y="3451570"/>
                    <a:ext cx="355510" cy="712232"/>
                  </a:xfrm>
                  <a:prstGeom prst="rect">
                    <a:avLst/>
                  </a:prstGeom>
                  <a:grpFill/>
                </p:spPr>
              </p:pic>
              <p:grpSp>
                <p:nvGrpSpPr>
                  <p:cNvPr id="225" name="Group 224"/>
                  <p:cNvGrpSpPr/>
                  <p:nvPr/>
                </p:nvGrpSpPr>
                <p:grpSpPr>
                  <a:xfrm>
                    <a:off x="2245986" y="3924261"/>
                    <a:ext cx="206180" cy="206424"/>
                    <a:chOff x="2245986" y="3924261"/>
                    <a:chExt cx="206180" cy="206424"/>
                  </a:xfrm>
                  <a:grpFill/>
                </p:grpSpPr>
                <p:grpSp>
                  <p:nvGrpSpPr>
                    <p:cNvPr id="226" name="Group 225"/>
                    <p:cNvGrpSpPr/>
                    <p:nvPr/>
                  </p:nvGrpSpPr>
                  <p:grpSpPr>
                    <a:xfrm>
                      <a:off x="2245986" y="3924261"/>
                      <a:ext cx="206180" cy="206424"/>
                      <a:chOff x="1779323" y="4627897"/>
                      <a:chExt cx="472764" cy="473323"/>
                    </a:xfrm>
                    <a:grpFill/>
                  </p:grpSpPr>
                  <p:sp>
                    <p:nvSpPr>
                      <p:cNvPr id="228" name="Isosceles Triangle 227"/>
                      <p:cNvSpPr/>
                      <p:nvPr/>
                    </p:nvSpPr>
                    <p:spPr bwMode="auto">
                      <a:xfrm>
                        <a:off x="1779323" y="4627897"/>
                        <a:ext cx="472764" cy="407555"/>
                      </a:xfrm>
                      <a:prstGeom prst="triangle">
                        <a:avLst/>
                      </a:prstGeom>
                      <a:grp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29" name="Rectangle 228"/>
                      <p:cNvSpPr/>
                      <p:nvPr/>
                    </p:nvSpPr>
                    <p:spPr bwMode="auto">
                      <a:xfrm>
                        <a:off x="1779323" y="4824517"/>
                        <a:ext cx="472764" cy="60401"/>
                      </a:xfrm>
                      <a:prstGeom prst="rect">
                        <a:avLst/>
                      </a:prstGeom>
                      <a:grp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30" name="Rectangle 229"/>
                      <p:cNvSpPr/>
                      <p:nvPr/>
                    </p:nvSpPr>
                    <p:spPr bwMode="auto">
                      <a:xfrm rot="16200000">
                        <a:off x="1881399" y="4936712"/>
                        <a:ext cx="268612" cy="60403"/>
                      </a:xfrm>
                      <a:prstGeom prst="rect">
                        <a:avLst/>
                      </a:prstGeom>
                      <a:grp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sp>
                  <p:nvSpPr>
                    <p:cNvPr id="227" name="Isosceles Triangle 226"/>
                    <p:cNvSpPr/>
                    <p:nvPr/>
                  </p:nvSpPr>
                  <p:spPr bwMode="auto">
                    <a:xfrm>
                      <a:off x="2304709" y="3989226"/>
                      <a:ext cx="88734" cy="76495"/>
                    </a:xfrm>
                    <a:prstGeom prst="triangle">
                      <a:avLst/>
                    </a:prstGeom>
                    <a:solidFill>
                      <a:sysClr val="window" lastClr="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sp>
              <p:nvSpPr>
                <p:cNvPr id="223" name="Rectangle 222"/>
                <p:cNvSpPr/>
                <p:nvPr/>
              </p:nvSpPr>
              <p:spPr>
                <a:xfrm>
                  <a:off x="1539934" y="4125284"/>
                  <a:ext cx="1221191" cy="530867"/>
                </a:xfrm>
                <a:prstGeom prst="rect">
                  <a:avLst/>
                </a:prstGeom>
                <a:grpFill/>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AD / DNS</a:t>
                  </a:r>
                </a:p>
              </p:txBody>
            </p:sp>
          </p:grpSp>
          <p:grpSp>
            <p:nvGrpSpPr>
              <p:cNvPr id="219" name="Group 218"/>
              <p:cNvGrpSpPr/>
              <p:nvPr/>
            </p:nvGrpSpPr>
            <p:grpSpPr>
              <a:xfrm>
                <a:off x="5439852" y="3936787"/>
                <a:ext cx="514370" cy="398426"/>
                <a:chOff x="5417146" y="4111056"/>
                <a:chExt cx="638512" cy="481432"/>
              </a:xfrm>
              <a:grpFill/>
            </p:grpSpPr>
            <p:pic>
              <p:nvPicPr>
                <p:cNvPr id="220" name="Picture 2"/>
                <p:cNvPicPr>
                  <a:picLocks noChangeAspect="1" noChangeArrowheads="1"/>
                </p:cNvPicPr>
                <p:nvPr/>
              </p:nvPicPr>
              <p:blipFill rotWithShape="1">
                <a:blip r:embed="rId4" cstate="print">
                  <a:lum bright="100000" contrast="100000"/>
                </a:blip>
                <a:srcRect l="9422" t="9591" r="8195" b="13220"/>
                <a:stretch/>
              </p:blipFill>
              <p:spPr bwMode="auto">
                <a:xfrm>
                  <a:off x="5417146" y="4111056"/>
                  <a:ext cx="560778" cy="481432"/>
                </a:xfrm>
                <a:prstGeom prst="rect">
                  <a:avLst/>
                </a:prstGeom>
                <a:grpFill/>
                <a:ln w="9525">
                  <a:noFill/>
                  <a:miter lim="800000"/>
                  <a:headEnd/>
                  <a:tailEnd/>
                </a:ln>
                <a:effectLst/>
              </p:spPr>
            </p:pic>
            <p:sp>
              <p:nvSpPr>
                <p:cNvPr id="221" name="Freeform 22"/>
                <p:cNvSpPr>
                  <a:spLocks noEditPoints="1"/>
                </p:cNvSpPr>
                <p:nvPr/>
              </p:nvSpPr>
              <p:spPr bwMode="auto">
                <a:xfrm flipH="1">
                  <a:off x="5856757" y="4346969"/>
                  <a:ext cx="198901" cy="23258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ysClr val="window" lastClr="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grpSp>
        </p:grpSp>
        <p:grpSp>
          <p:nvGrpSpPr>
            <p:cNvPr id="166" name="Group 165"/>
            <p:cNvGrpSpPr/>
            <p:nvPr/>
          </p:nvGrpSpPr>
          <p:grpSpPr>
            <a:xfrm>
              <a:off x="3442605" y="3434653"/>
              <a:ext cx="1825582" cy="1216439"/>
              <a:chOff x="4760670" y="3844153"/>
              <a:chExt cx="1825582" cy="1216439"/>
            </a:xfrm>
          </p:grpSpPr>
          <p:sp>
            <p:nvSpPr>
              <p:cNvPr id="195" name="Freeform 128"/>
              <p:cNvSpPr>
                <a:spLocks noChangeAspect="1"/>
              </p:cNvSpPr>
              <p:nvPr/>
            </p:nvSpPr>
            <p:spPr bwMode="black">
              <a:xfrm>
                <a:off x="4760670" y="3844153"/>
                <a:ext cx="1825582" cy="121643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BBB59">
                  <a:lumMod val="75000"/>
                </a:srgbClr>
              </a:solidFill>
              <a:ln w="9525" cap="flat" cmpd="sng" algn="ctr">
                <a:solidFill>
                  <a:srgbClr val="9BBB59">
                    <a:lumMod val="50000"/>
                  </a:srgbClr>
                </a:solidFill>
                <a:prstDash val="solid"/>
              </a:ln>
              <a:effectLst>
                <a:outerShdw blurRad="40000" dist="23000" dir="5400000" rotWithShape="0">
                  <a:srgbClr val="000000">
                    <a:alpha val="35000"/>
                  </a:srgbClr>
                </a:outerShdw>
              </a:effectLst>
              <a:extLst/>
            </p:spPr>
            <p:txBody>
              <a:bodyPr vert="horz" wrap="square" lIns="0" tIns="0" rIns="0" bIns="0" numCol="1" anchor="b" anchorCtr="0" compatLnSpc="1">
                <a:prstTxWarp prst="textNoShape">
                  <a:avLst/>
                </a:prstTxWarp>
              </a:bodyPr>
              <a:lstStyle/>
              <a:p>
                <a:pPr algn="ctr" defTabSz="895945">
                  <a:defRPr/>
                </a:pPr>
                <a:r>
                  <a:rPr lang="en-US" sz="1350" kern="0" dirty="0">
                    <a:solidFill>
                      <a:prstClr val="white"/>
                    </a:solidFill>
                    <a:latin typeface="Calibri"/>
                  </a:rPr>
                  <a:t>R&amp;D</a:t>
                </a:r>
              </a:p>
            </p:txBody>
          </p:sp>
          <p:grpSp>
            <p:nvGrpSpPr>
              <p:cNvPr id="196" name="Group 195"/>
              <p:cNvGrpSpPr/>
              <p:nvPr/>
            </p:nvGrpSpPr>
            <p:grpSpPr>
              <a:xfrm>
                <a:off x="4905409" y="4577947"/>
                <a:ext cx="266627" cy="427381"/>
                <a:chOff x="9293863" y="2567228"/>
                <a:chExt cx="444336" cy="712232"/>
              </a:xfrm>
            </p:grpSpPr>
            <p:sp>
              <p:nvSpPr>
                <p:cNvPr id="213" name="Freeform 92"/>
                <p:cNvSpPr>
                  <a:spLocks noEditPoints="1"/>
                </p:cNvSpPr>
                <p:nvPr/>
              </p:nvSpPr>
              <p:spPr bwMode="black">
                <a:xfrm>
                  <a:off x="9585112" y="3026043"/>
                  <a:ext cx="153087" cy="2085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68542" tIns="34273" rIns="68542" bIns="34273" numCol="1" anchor="t" anchorCtr="0" compatLnSpc="1">
                  <a:prstTxWarp prst="textNoShape">
                    <a:avLst/>
                  </a:prstTxWarp>
                </a:bodyPr>
                <a:lstStyle/>
                <a:p>
                  <a:pPr defTabSz="895945">
                    <a:defRPr/>
                  </a:pPr>
                  <a:endParaRPr lang="en-US" sz="1350" kern="0">
                    <a:solidFill>
                      <a:prstClr val="black"/>
                    </a:solidFill>
                    <a:latin typeface="Calibri"/>
                  </a:endParaRPr>
                </a:p>
              </p:txBody>
            </p:sp>
            <p:pic>
              <p:nvPicPr>
                <p:cNvPr id="214"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9293863" y="2567228"/>
                  <a:ext cx="355510" cy="712232"/>
                </a:xfrm>
                <a:prstGeom prst="rect">
                  <a:avLst/>
                </a:prstGeom>
                <a:noFill/>
              </p:spPr>
            </p:pic>
          </p:grpSp>
          <p:grpSp>
            <p:nvGrpSpPr>
              <p:cNvPr id="197" name="Group 196"/>
              <p:cNvGrpSpPr/>
              <p:nvPr/>
            </p:nvGrpSpPr>
            <p:grpSpPr>
              <a:xfrm>
                <a:off x="5284190" y="4424430"/>
                <a:ext cx="485947" cy="315950"/>
                <a:chOff x="2870782" y="2512291"/>
                <a:chExt cx="791194" cy="572406"/>
              </a:xfrm>
            </p:grpSpPr>
            <p:pic>
              <p:nvPicPr>
                <p:cNvPr id="211" name="Picture 2"/>
                <p:cNvPicPr>
                  <a:picLocks noChangeAspect="1" noChangeArrowheads="1"/>
                </p:cNvPicPr>
                <p:nvPr/>
              </p:nvPicPr>
              <p:blipFill rotWithShape="1">
                <a:blip r:embed="rId4" cstate="print">
                  <a:lum bright="100000" contrast="100000"/>
                </a:blip>
                <a:srcRect l="9422" t="9591" r="8195" b="13220"/>
                <a:stretch/>
              </p:blipFill>
              <p:spPr bwMode="auto">
                <a:xfrm>
                  <a:off x="2870782" y="2512291"/>
                  <a:ext cx="666746" cy="572406"/>
                </a:xfrm>
                <a:prstGeom prst="rect">
                  <a:avLst/>
                </a:prstGeom>
                <a:noFill/>
                <a:ln w="9525">
                  <a:noFill/>
                  <a:miter lim="800000"/>
                  <a:headEnd/>
                  <a:tailEnd/>
                </a:ln>
                <a:effectLst/>
              </p:spPr>
            </p:pic>
            <p:sp>
              <p:nvSpPr>
                <p:cNvPr id="212"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grpSp>
          <p:grpSp>
            <p:nvGrpSpPr>
              <p:cNvPr id="198" name="Group 197"/>
              <p:cNvGrpSpPr/>
              <p:nvPr/>
            </p:nvGrpSpPr>
            <p:grpSpPr>
              <a:xfrm>
                <a:off x="5883956" y="4177965"/>
                <a:ext cx="668380" cy="501287"/>
                <a:chOff x="1539934" y="3451570"/>
                <a:chExt cx="1221191" cy="1204581"/>
              </a:xfrm>
            </p:grpSpPr>
            <p:grpSp>
              <p:nvGrpSpPr>
                <p:cNvPr id="202" name="Group 201"/>
                <p:cNvGrpSpPr/>
                <p:nvPr/>
              </p:nvGrpSpPr>
              <p:grpSpPr>
                <a:xfrm>
                  <a:off x="1972774" y="3451570"/>
                  <a:ext cx="479392" cy="712232"/>
                  <a:chOff x="1972774" y="3451570"/>
                  <a:chExt cx="479392" cy="712232"/>
                </a:xfrm>
              </p:grpSpPr>
              <p:pic>
                <p:nvPicPr>
                  <p:cNvPr id="204"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972774" y="3451570"/>
                    <a:ext cx="355510" cy="712232"/>
                  </a:xfrm>
                  <a:prstGeom prst="rect">
                    <a:avLst/>
                  </a:prstGeom>
                  <a:noFill/>
                </p:spPr>
              </p:pic>
              <p:grpSp>
                <p:nvGrpSpPr>
                  <p:cNvPr id="205" name="Group 204"/>
                  <p:cNvGrpSpPr/>
                  <p:nvPr/>
                </p:nvGrpSpPr>
                <p:grpSpPr>
                  <a:xfrm>
                    <a:off x="2245986" y="3924261"/>
                    <a:ext cx="206180" cy="206424"/>
                    <a:chOff x="2245986" y="3924261"/>
                    <a:chExt cx="206180" cy="206424"/>
                  </a:xfrm>
                </p:grpSpPr>
                <p:grpSp>
                  <p:nvGrpSpPr>
                    <p:cNvPr id="206" name="Group 205"/>
                    <p:cNvGrpSpPr/>
                    <p:nvPr/>
                  </p:nvGrpSpPr>
                  <p:grpSpPr>
                    <a:xfrm>
                      <a:off x="2245986" y="3924261"/>
                      <a:ext cx="206180" cy="206424"/>
                      <a:chOff x="1779323" y="4627897"/>
                      <a:chExt cx="472764" cy="473323"/>
                    </a:xfrm>
                  </p:grpSpPr>
                  <p:sp>
                    <p:nvSpPr>
                      <p:cNvPr id="208" name="Isosceles Triangle 207"/>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09" name="Rectangle 208"/>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10" name="Rectangle 209"/>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sp>
                  <p:nvSpPr>
                    <p:cNvPr id="207" name="Isosceles Triangle 206"/>
                    <p:cNvSpPr/>
                    <p:nvPr/>
                  </p:nvSpPr>
                  <p:spPr bwMode="auto">
                    <a:xfrm>
                      <a:off x="2304709" y="3989226"/>
                      <a:ext cx="88734" cy="76495"/>
                    </a:xfrm>
                    <a:prstGeom prst="triangle">
                      <a:avLst/>
                    </a:prstGeom>
                    <a:solidFill>
                      <a:srgbClr val="C0504D"/>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sp>
              <p:nvSpPr>
                <p:cNvPr id="203" name="Rectangle 202"/>
                <p:cNvSpPr/>
                <p:nvPr/>
              </p:nvSpPr>
              <p:spPr>
                <a:xfrm>
                  <a:off x="1539934" y="4125284"/>
                  <a:ext cx="1221191" cy="530867"/>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AD / DNS</a:t>
                  </a:r>
                </a:p>
              </p:txBody>
            </p:sp>
          </p:grpSp>
          <p:grpSp>
            <p:nvGrpSpPr>
              <p:cNvPr id="199" name="Group 198"/>
              <p:cNvGrpSpPr/>
              <p:nvPr/>
            </p:nvGrpSpPr>
            <p:grpSpPr>
              <a:xfrm>
                <a:off x="5439852" y="3936787"/>
                <a:ext cx="514370" cy="398426"/>
                <a:chOff x="5417146" y="4111056"/>
                <a:chExt cx="638512" cy="481432"/>
              </a:xfrm>
            </p:grpSpPr>
            <p:pic>
              <p:nvPicPr>
                <p:cNvPr id="200" name="Picture 2"/>
                <p:cNvPicPr>
                  <a:picLocks noChangeAspect="1" noChangeArrowheads="1"/>
                </p:cNvPicPr>
                <p:nvPr/>
              </p:nvPicPr>
              <p:blipFill rotWithShape="1">
                <a:blip r:embed="rId4" cstate="print">
                  <a:lum bright="100000" contrast="100000"/>
                </a:blip>
                <a:srcRect l="9422" t="9591" r="8195" b="13220"/>
                <a:stretch/>
              </p:blipFill>
              <p:spPr bwMode="auto">
                <a:xfrm>
                  <a:off x="5417146" y="4111056"/>
                  <a:ext cx="560778" cy="481432"/>
                </a:xfrm>
                <a:prstGeom prst="rect">
                  <a:avLst/>
                </a:prstGeom>
                <a:noFill/>
                <a:ln w="9525">
                  <a:noFill/>
                  <a:miter lim="800000"/>
                  <a:headEnd/>
                  <a:tailEnd/>
                </a:ln>
                <a:effectLst/>
              </p:spPr>
            </p:pic>
            <p:sp>
              <p:nvSpPr>
                <p:cNvPr id="201" name="Freeform 22"/>
                <p:cNvSpPr>
                  <a:spLocks noEditPoints="1"/>
                </p:cNvSpPr>
                <p:nvPr/>
              </p:nvSpPr>
              <p:spPr bwMode="auto">
                <a:xfrm flipH="1">
                  <a:off x="5856757" y="4346974"/>
                  <a:ext cx="198901" cy="23258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grpSp>
        </p:grpSp>
        <p:grpSp>
          <p:nvGrpSpPr>
            <p:cNvPr id="167" name="Group 166"/>
            <p:cNvGrpSpPr/>
            <p:nvPr/>
          </p:nvGrpSpPr>
          <p:grpSpPr>
            <a:xfrm>
              <a:off x="6744910" y="1506145"/>
              <a:ext cx="1825582" cy="1216439"/>
              <a:chOff x="4760670" y="3844153"/>
              <a:chExt cx="1825582" cy="1216439"/>
            </a:xfrm>
          </p:grpSpPr>
          <p:sp>
            <p:nvSpPr>
              <p:cNvPr id="175" name="Freeform 128"/>
              <p:cNvSpPr>
                <a:spLocks noChangeAspect="1"/>
              </p:cNvSpPr>
              <p:nvPr/>
            </p:nvSpPr>
            <p:spPr bwMode="black">
              <a:xfrm>
                <a:off x="4760670" y="3844153"/>
                <a:ext cx="1825582" cy="121643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C0504D"/>
              </a:solidFill>
              <a:ln w="9525" cap="flat" cmpd="sng" algn="ctr">
                <a:solidFill>
                  <a:srgbClr val="C53B38"/>
                </a:solidFill>
                <a:prstDash val="solid"/>
              </a:ln>
              <a:effectLst>
                <a:outerShdw blurRad="40000" dist="23000" dir="5400000" rotWithShape="0">
                  <a:srgbClr val="000000">
                    <a:alpha val="35000"/>
                  </a:srgbClr>
                </a:outerShdw>
              </a:effectLst>
              <a:extLst/>
            </p:spPr>
            <p:txBody>
              <a:bodyPr vert="horz" wrap="square" lIns="0" tIns="0" rIns="0" bIns="0" numCol="1" anchor="b" anchorCtr="0" compatLnSpc="1">
                <a:prstTxWarp prst="textNoShape">
                  <a:avLst/>
                </a:prstTxWarp>
              </a:bodyPr>
              <a:lstStyle/>
              <a:p>
                <a:pPr algn="ctr" defTabSz="895945">
                  <a:defRPr/>
                </a:pPr>
                <a:r>
                  <a:rPr lang="en-US" sz="1350" kern="0" dirty="0">
                    <a:solidFill>
                      <a:prstClr val="white"/>
                    </a:solidFill>
                    <a:latin typeface="Calibri"/>
                  </a:rPr>
                  <a:t>IT</a:t>
                </a:r>
              </a:p>
            </p:txBody>
          </p:sp>
          <p:grpSp>
            <p:nvGrpSpPr>
              <p:cNvPr id="176" name="Group 175"/>
              <p:cNvGrpSpPr/>
              <p:nvPr/>
            </p:nvGrpSpPr>
            <p:grpSpPr>
              <a:xfrm>
                <a:off x="4905409" y="4577947"/>
                <a:ext cx="266627" cy="427381"/>
                <a:chOff x="9293863" y="2567228"/>
                <a:chExt cx="444336" cy="712232"/>
              </a:xfrm>
            </p:grpSpPr>
            <p:sp>
              <p:nvSpPr>
                <p:cNvPr id="193" name="Freeform 92"/>
                <p:cNvSpPr>
                  <a:spLocks noEditPoints="1"/>
                </p:cNvSpPr>
                <p:nvPr/>
              </p:nvSpPr>
              <p:spPr bwMode="black">
                <a:xfrm>
                  <a:off x="9585112" y="3026043"/>
                  <a:ext cx="153087" cy="2085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68542" tIns="34273" rIns="68542" bIns="34273" numCol="1" anchor="t" anchorCtr="0" compatLnSpc="1">
                  <a:prstTxWarp prst="textNoShape">
                    <a:avLst/>
                  </a:prstTxWarp>
                </a:bodyPr>
                <a:lstStyle/>
                <a:p>
                  <a:pPr defTabSz="895945">
                    <a:defRPr/>
                  </a:pPr>
                  <a:endParaRPr lang="en-US" sz="1350" kern="0">
                    <a:solidFill>
                      <a:prstClr val="black"/>
                    </a:solidFill>
                    <a:latin typeface="Calibri"/>
                  </a:endParaRPr>
                </a:p>
              </p:txBody>
            </p:sp>
            <p:pic>
              <p:nvPicPr>
                <p:cNvPr id="194"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9293863" y="2567228"/>
                  <a:ext cx="355510" cy="712232"/>
                </a:xfrm>
                <a:prstGeom prst="rect">
                  <a:avLst/>
                </a:prstGeom>
                <a:noFill/>
              </p:spPr>
            </p:pic>
          </p:grpSp>
          <p:grpSp>
            <p:nvGrpSpPr>
              <p:cNvPr id="177" name="Group 176"/>
              <p:cNvGrpSpPr/>
              <p:nvPr/>
            </p:nvGrpSpPr>
            <p:grpSpPr>
              <a:xfrm>
                <a:off x="5284190" y="4424430"/>
                <a:ext cx="485947" cy="315950"/>
                <a:chOff x="2870782" y="2512291"/>
                <a:chExt cx="791194" cy="572406"/>
              </a:xfrm>
            </p:grpSpPr>
            <p:pic>
              <p:nvPicPr>
                <p:cNvPr id="191" name="Picture 2"/>
                <p:cNvPicPr>
                  <a:picLocks noChangeAspect="1" noChangeArrowheads="1"/>
                </p:cNvPicPr>
                <p:nvPr/>
              </p:nvPicPr>
              <p:blipFill rotWithShape="1">
                <a:blip r:embed="rId4" cstate="print">
                  <a:lum bright="100000" contrast="100000"/>
                </a:blip>
                <a:srcRect l="9422" t="9591" r="8195" b="13220"/>
                <a:stretch/>
              </p:blipFill>
              <p:spPr bwMode="auto">
                <a:xfrm>
                  <a:off x="2870782" y="2512291"/>
                  <a:ext cx="666746" cy="572406"/>
                </a:xfrm>
                <a:prstGeom prst="rect">
                  <a:avLst/>
                </a:prstGeom>
                <a:noFill/>
                <a:ln w="9525">
                  <a:noFill/>
                  <a:miter lim="800000"/>
                  <a:headEnd/>
                  <a:tailEnd/>
                </a:ln>
                <a:effectLst/>
              </p:spPr>
            </p:pic>
            <p:sp>
              <p:nvSpPr>
                <p:cNvPr id="192"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grpSp>
          <p:grpSp>
            <p:nvGrpSpPr>
              <p:cNvPr id="178" name="Group 177"/>
              <p:cNvGrpSpPr/>
              <p:nvPr/>
            </p:nvGrpSpPr>
            <p:grpSpPr>
              <a:xfrm>
                <a:off x="5883956" y="4177965"/>
                <a:ext cx="668380" cy="501287"/>
                <a:chOff x="1539934" y="3451570"/>
                <a:chExt cx="1221191" cy="1204581"/>
              </a:xfrm>
            </p:grpSpPr>
            <p:grpSp>
              <p:nvGrpSpPr>
                <p:cNvPr id="182" name="Group 181"/>
                <p:cNvGrpSpPr/>
                <p:nvPr/>
              </p:nvGrpSpPr>
              <p:grpSpPr>
                <a:xfrm>
                  <a:off x="1972774" y="3451570"/>
                  <a:ext cx="479392" cy="712232"/>
                  <a:chOff x="1972774" y="3451570"/>
                  <a:chExt cx="479392" cy="712232"/>
                </a:xfrm>
              </p:grpSpPr>
              <p:pic>
                <p:nvPicPr>
                  <p:cNvPr id="184"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972774" y="3451570"/>
                    <a:ext cx="355510" cy="712232"/>
                  </a:xfrm>
                  <a:prstGeom prst="rect">
                    <a:avLst/>
                  </a:prstGeom>
                  <a:noFill/>
                </p:spPr>
              </p:pic>
              <p:grpSp>
                <p:nvGrpSpPr>
                  <p:cNvPr id="185" name="Group 184"/>
                  <p:cNvGrpSpPr/>
                  <p:nvPr/>
                </p:nvGrpSpPr>
                <p:grpSpPr>
                  <a:xfrm>
                    <a:off x="2245986" y="3924261"/>
                    <a:ext cx="206180" cy="206424"/>
                    <a:chOff x="2245986" y="3924261"/>
                    <a:chExt cx="206180" cy="206424"/>
                  </a:xfrm>
                </p:grpSpPr>
                <p:grpSp>
                  <p:nvGrpSpPr>
                    <p:cNvPr id="186" name="Group 185"/>
                    <p:cNvGrpSpPr/>
                    <p:nvPr/>
                  </p:nvGrpSpPr>
                  <p:grpSpPr>
                    <a:xfrm>
                      <a:off x="2245986" y="3924261"/>
                      <a:ext cx="206180" cy="206424"/>
                      <a:chOff x="1779323" y="4627897"/>
                      <a:chExt cx="472764" cy="473323"/>
                    </a:xfrm>
                  </p:grpSpPr>
                  <p:sp>
                    <p:nvSpPr>
                      <p:cNvPr id="188" name="Isosceles Triangle 187"/>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189" name="Rectangle 188"/>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190" name="Rectangle 189"/>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sp>
                  <p:nvSpPr>
                    <p:cNvPr id="187" name="Isosceles Triangle 186"/>
                    <p:cNvSpPr/>
                    <p:nvPr/>
                  </p:nvSpPr>
                  <p:spPr bwMode="auto">
                    <a:xfrm>
                      <a:off x="2304709" y="3989226"/>
                      <a:ext cx="88734" cy="76495"/>
                    </a:xfrm>
                    <a:prstGeom prst="triangle">
                      <a:avLst/>
                    </a:prstGeom>
                    <a:solidFill>
                      <a:srgbClr val="C0504D"/>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sp>
              <p:nvSpPr>
                <p:cNvPr id="183" name="Rectangle 182"/>
                <p:cNvSpPr/>
                <p:nvPr/>
              </p:nvSpPr>
              <p:spPr>
                <a:xfrm>
                  <a:off x="1539934" y="4125284"/>
                  <a:ext cx="1221191" cy="530867"/>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AD / DNS</a:t>
                  </a:r>
                </a:p>
              </p:txBody>
            </p:sp>
          </p:grpSp>
          <p:grpSp>
            <p:nvGrpSpPr>
              <p:cNvPr id="179" name="Group 178"/>
              <p:cNvGrpSpPr/>
              <p:nvPr/>
            </p:nvGrpSpPr>
            <p:grpSpPr>
              <a:xfrm>
                <a:off x="5439852" y="3936787"/>
                <a:ext cx="514370" cy="398426"/>
                <a:chOff x="5417146" y="4111056"/>
                <a:chExt cx="638512" cy="481432"/>
              </a:xfrm>
            </p:grpSpPr>
            <p:pic>
              <p:nvPicPr>
                <p:cNvPr id="180" name="Picture 2"/>
                <p:cNvPicPr>
                  <a:picLocks noChangeAspect="1" noChangeArrowheads="1"/>
                </p:cNvPicPr>
                <p:nvPr/>
              </p:nvPicPr>
              <p:blipFill rotWithShape="1">
                <a:blip r:embed="rId4" cstate="print">
                  <a:lum bright="100000" contrast="100000"/>
                </a:blip>
                <a:srcRect l="9422" t="9591" r="8195" b="13220"/>
                <a:stretch/>
              </p:blipFill>
              <p:spPr bwMode="auto">
                <a:xfrm>
                  <a:off x="5417146" y="4111056"/>
                  <a:ext cx="560778" cy="481432"/>
                </a:xfrm>
                <a:prstGeom prst="rect">
                  <a:avLst/>
                </a:prstGeom>
                <a:noFill/>
                <a:ln w="9525">
                  <a:noFill/>
                  <a:miter lim="800000"/>
                  <a:headEnd/>
                  <a:tailEnd/>
                </a:ln>
                <a:effectLst/>
              </p:spPr>
            </p:pic>
            <p:sp>
              <p:nvSpPr>
                <p:cNvPr id="181" name="Freeform 22"/>
                <p:cNvSpPr>
                  <a:spLocks noEditPoints="1"/>
                </p:cNvSpPr>
                <p:nvPr/>
              </p:nvSpPr>
              <p:spPr bwMode="auto">
                <a:xfrm flipH="1">
                  <a:off x="5856757" y="4346974"/>
                  <a:ext cx="198901" cy="23258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grpSp>
        </p:grpSp>
        <p:sp>
          <p:nvSpPr>
            <p:cNvPr id="168" name="Left-Right Arrow 167"/>
            <p:cNvSpPr/>
            <p:nvPr/>
          </p:nvSpPr>
          <p:spPr>
            <a:xfrm rot="19570953">
              <a:off x="4412784" y="2068816"/>
              <a:ext cx="2126246" cy="164592"/>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5945">
                <a:defRPr/>
              </a:pPr>
              <a:endParaRPr lang="en-US" sz="1322" kern="0">
                <a:solidFill>
                  <a:prstClr val="white"/>
                </a:solidFill>
                <a:latin typeface="Calibri"/>
              </a:endParaRPr>
            </a:p>
          </p:txBody>
        </p:sp>
        <p:sp>
          <p:nvSpPr>
            <p:cNvPr id="169" name="Left-Right Arrow 168"/>
            <p:cNvSpPr/>
            <p:nvPr/>
          </p:nvSpPr>
          <p:spPr>
            <a:xfrm rot="18937552">
              <a:off x="4307057" y="2013228"/>
              <a:ext cx="1671174" cy="164592"/>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5945">
                <a:defRPr/>
              </a:pPr>
              <a:endParaRPr lang="en-US" sz="1322" kern="0">
                <a:solidFill>
                  <a:prstClr val="white"/>
                </a:solidFill>
                <a:latin typeface="Calibri"/>
              </a:endParaRPr>
            </a:p>
          </p:txBody>
        </p:sp>
        <p:sp>
          <p:nvSpPr>
            <p:cNvPr id="170" name="Left-Right Arrow 169"/>
            <p:cNvSpPr/>
            <p:nvPr/>
          </p:nvSpPr>
          <p:spPr>
            <a:xfrm rot="18192952">
              <a:off x="4230575" y="2019765"/>
              <a:ext cx="1212968" cy="164592"/>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5945">
                <a:defRPr/>
              </a:pPr>
              <a:endParaRPr lang="en-US" sz="1322" kern="0">
                <a:solidFill>
                  <a:prstClr val="white"/>
                </a:solidFill>
                <a:latin typeface="Calibri"/>
              </a:endParaRPr>
            </a:p>
          </p:txBody>
        </p:sp>
        <p:sp>
          <p:nvSpPr>
            <p:cNvPr id="171" name="Left-Right Arrow 170"/>
            <p:cNvSpPr/>
            <p:nvPr/>
          </p:nvSpPr>
          <p:spPr>
            <a:xfrm rot="20998071">
              <a:off x="4556166" y="2527686"/>
              <a:ext cx="2223436" cy="164592"/>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5945">
                <a:defRPr/>
              </a:pPr>
              <a:endParaRPr lang="en-US" sz="1322" kern="0">
                <a:solidFill>
                  <a:prstClr val="white"/>
                </a:solidFill>
                <a:latin typeface="Calibri"/>
              </a:endParaRPr>
            </a:p>
          </p:txBody>
        </p:sp>
        <p:sp>
          <p:nvSpPr>
            <p:cNvPr id="172" name="Left-Right Arrow 171"/>
            <p:cNvSpPr/>
            <p:nvPr/>
          </p:nvSpPr>
          <p:spPr>
            <a:xfrm rot="626529">
              <a:off x="4523941" y="3055552"/>
              <a:ext cx="2896229" cy="164592"/>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5945">
                <a:defRPr/>
              </a:pPr>
              <a:endParaRPr lang="en-US" sz="1322" kern="0">
                <a:solidFill>
                  <a:prstClr val="white"/>
                </a:solidFill>
                <a:latin typeface="Calibri"/>
              </a:endParaRPr>
            </a:p>
          </p:txBody>
        </p:sp>
        <p:sp>
          <p:nvSpPr>
            <p:cNvPr id="173" name="Left-Right Arrow 172"/>
            <p:cNvSpPr/>
            <p:nvPr/>
          </p:nvSpPr>
          <p:spPr>
            <a:xfrm rot="2213717">
              <a:off x="4350167" y="3291650"/>
              <a:ext cx="1609485" cy="164592"/>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5945">
                <a:defRPr/>
              </a:pPr>
              <a:endParaRPr lang="en-US" sz="1322" kern="0">
                <a:solidFill>
                  <a:prstClr val="white"/>
                </a:solidFill>
                <a:latin typeface="Calibri"/>
              </a:endParaRPr>
            </a:p>
          </p:txBody>
        </p:sp>
        <p:sp>
          <p:nvSpPr>
            <p:cNvPr id="174" name="Left-Right Arrow 173"/>
            <p:cNvSpPr/>
            <p:nvPr/>
          </p:nvSpPr>
          <p:spPr>
            <a:xfrm rot="5588611">
              <a:off x="4204660" y="3149371"/>
              <a:ext cx="574797" cy="164592"/>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5945">
                <a:defRPr/>
              </a:pPr>
              <a:endParaRPr lang="en-US" sz="1322" kern="0">
                <a:solidFill>
                  <a:prstClr val="white"/>
                </a:solidFill>
                <a:latin typeface="Calibri"/>
              </a:endParaRPr>
            </a:p>
          </p:txBody>
        </p:sp>
      </p:grpSp>
    </p:spTree>
    <p:extLst>
      <p:ext uri="{BB962C8B-B14F-4D97-AF65-F5344CB8AC3E}">
        <p14:creationId xmlns:p14="http://schemas.microsoft.com/office/powerpoint/2010/main" val="269284153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58">
            <a:extLst>
              <a:ext uri="{FF2B5EF4-FFF2-40B4-BE49-F238E27FC236}">
                <a16:creationId xmlns:a16="http://schemas.microsoft.com/office/drawing/2014/main" id="{4AC30D4A-77D2-498C-AFB3-9DDE5B07A11A}"/>
              </a:ext>
            </a:extLst>
          </p:cNvPr>
          <p:cNvSpPr/>
          <p:nvPr/>
        </p:nvSpPr>
        <p:spPr bwMode="auto">
          <a:xfrm>
            <a:off x="7698411" y="3007919"/>
            <a:ext cx="1048169" cy="1329249"/>
          </a:xfrm>
          <a:prstGeom prst="rect">
            <a:avLst/>
          </a:prstGeom>
          <a:solidFill>
            <a:schemeClr val="bg1">
              <a:lumMod val="95000"/>
            </a:scheme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6611" rIns="0" bIns="46611"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34" fontAlgn="base">
              <a:spcBef>
                <a:spcPct val="0"/>
              </a:spcBef>
              <a:spcAft>
                <a:spcPct val="0"/>
              </a:spcAft>
              <a:defRPr/>
            </a:pPr>
            <a:endParaRPr lang="en-US" sz="1999">
              <a:solidFill>
                <a:srgbClr val="FFFFFF"/>
              </a:solidFill>
              <a:latin typeface="Segoe UI Semilight"/>
            </a:endParaRPr>
          </a:p>
        </p:txBody>
      </p:sp>
      <p:cxnSp>
        <p:nvCxnSpPr>
          <p:cNvPr id="5" name="Straight Connector 4">
            <a:extLst>
              <a:ext uri="{FF2B5EF4-FFF2-40B4-BE49-F238E27FC236}">
                <a16:creationId xmlns:a16="http://schemas.microsoft.com/office/drawing/2014/main" id="{7874EF8F-9147-476C-8031-E6A84957621D}"/>
              </a:ext>
            </a:extLst>
          </p:cNvPr>
          <p:cNvCxnSpPr/>
          <p:nvPr/>
        </p:nvCxnSpPr>
        <p:spPr>
          <a:xfrm>
            <a:off x="6065137" y="3187473"/>
            <a:ext cx="1625574" cy="0"/>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CEAADBDF-1270-45B5-9298-8E5C41A60F06}"/>
              </a:ext>
            </a:extLst>
          </p:cNvPr>
          <p:cNvCxnSpPr/>
          <p:nvPr/>
        </p:nvCxnSpPr>
        <p:spPr>
          <a:xfrm>
            <a:off x="6065137" y="3969248"/>
            <a:ext cx="1625574" cy="0"/>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9BCF5C7-D452-4DCB-89ED-56559A05E085}"/>
              </a:ext>
            </a:extLst>
          </p:cNvPr>
          <p:cNvCxnSpPr/>
          <p:nvPr/>
        </p:nvCxnSpPr>
        <p:spPr>
          <a:xfrm>
            <a:off x="6065137" y="3401841"/>
            <a:ext cx="1625574"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EAB9F44-29FA-4EA6-A52E-7BD2C3A080F0}"/>
              </a:ext>
            </a:extLst>
          </p:cNvPr>
          <p:cNvCxnSpPr/>
          <p:nvPr/>
        </p:nvCxnSpPr>
        <p:spPr>
          <a:xfrm>
            <a:off x="6065137" y="4163641"/>
            <a:ext cx="1625574"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9C0E0A5-7A00-49E5-8060-FFA12A00FD19}"/>
              </a:ext>
            </a:extLst>
          </p:cNvPr>
          <p:cNvSpPr/>
          <p:nvPr/>
        </p:nvSpPr>
        <p:spPr bwMode="auto">
          <a:xfrm>
            <a:off x="0" y="229493"/>
            <a:ext cx="3428107" cy="68562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14126">
              <a:spcAft>
                <a:spcPts val="600"/>
              </a:spcAft>
              <a:defRPr/>
            </a:pPr>
            <a:endParaRPr lang="en-US" sz="2399">
              <a:solidFill>
                <a:srgbClr val="FFFFFF"/>
              </a:solidFill>
              <a:latin typeface="Segoe UI"/>
            </a:endParaRPr>
          </a:p>
        </p:txBody>
      </p:sp>
      <p:grpSp>
        <p:nvGrpSpPr>
          <p:cNvPr id="17" name="Group 16">
            <a:extLst>
              <a:ext uri="{FF2B5EF4-FFF2-40B4-BE49-F238E27FC236}">
                <a16:creationId xmlns:a16="http://schemas.microsoft.com/office/drawing/2014/main" id="{F8AC9FA8-DCFD-496B-A42F-2670EB382505}"/>
              </a:ext>
            </a:extLst>
          </p:cNvPr>
          <p:cNvGrpSpPr/>
          <p:nvPr/>
        </p:nvGrpSpPr>
        <p:grpSpPr>
          <a:xfrm>
            <a:off x="1060911" y="2499311"/>
            <a:ext cx="2021800" cy="849242"/>
            <a:chOff x="1061187" y="4729690"/>
            <a:chExt cx="2022327" cy="849463"/>
          </a:xfrm>
        </p:grpSpPr>
        <p:sp>
          <p:nvSpPr>
            <p:cNvPr id="18" name="TextBox 17">
              <a:extLst>
                <a:ext uri="{FF2B5EF4-FFF2-40B4-BE49-F238E27FC236}">
                  <a16:creationId xmlns:a16="http://schemas.microsoft.com/office/drawing/2014/main" id="{2BBD0F5B-4181-4C59-92EA-BB04C0F19BCC}"/>
                </a:ext>
              </a:extLst>
            </p:cNvPr>
            <p:cNvSpPr txBox="1"/>
            <p:nvPr/>
          </p:nvSpPr>
          <p:spPr>
            <a:xfrm>
              <a:off x="1078852" y="4729690"/>
              <a:ext cx="2004662" cy="849463"/>
            </a:xfrm>
            <a:prstGeom prst="rect">
              <a:avLst/>
            </a:prstGeom>
            <a:noFill/>
          </p:spPr>
          <p:txBody>
            <a:bodyPr wrap="square" lIns="182832" tIns="146266" rIns="182832" bIns="146266" rtlCol="0">
              <a:spAutoFit/>
            </a:bodyPr>
            <a:lstStyle/>
            <a:p>
              <a:pPr defTabSz="914126">
                <a:defRPr/>
              </a:pPr>
              <a:r>
                <a:rPr lang="en-US" sz="1799">
                  <a:solidFill>
                    <a:srgbClr val="FFFFFF"/>
                  </a:solidFill>
                  <a:latin typeface="Segoe UI"/>
                </a:rPr>
                <a:t>From on-premises</a:t>
              </a:r>
            </a:p>
          </p:txBody>
        </p:sp>
        <p:cxnSp>
          <p:nvCxnSpPr>
            <p:cNvPr id="19" name="Straight Connector 18">
              <a:extLst>
                <a:ext uri="{FF2B5EF4-FFF2-40B4-BE49-F238E27FC236}">
                  <a16:creationId xmlns:a16="http://schemas.microsoft.com/office/drawing/2014/main" id="{050983C0-57A4-4B10-9B3F-968028AB9C2E}"/>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5E8C1832-1701-4BB6-8517-B043F0C3C32A}"/>
              </a:ext>
            </a:extLst>
          </p:cNvPr>
          <p:cNvSpPr/>
          <p:nvPr/>
        </p:nvSpPr>
        <p:spPr bwMode="auto">
          <a:xfrm>
            <a:off x="-24713" y="2375692"/>
            <a:ext cx="3452816" cy="1085957"/>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9" name="Group 28">
            <a:extLst>
              <a:ext uri="{FF2B5EF4-FFF2-40B4-BE49-F238E27FC236}">
                <a16:creationId xmlns:a16="http://schemas.microsoft.com/office/drawing/2014/main" id="{09AAD97F-11AE-4957-8FB6-687CC5B9AA93}"/>
              </a:ext>
            </a:extLst>
          </p:cNvPr>
          <p:cNvGrpSpPr/>
          <p:nvPr/>
        </p:nvGrpSpPr>
        <p:grpSpPr>
          <a:xfrm>
            <a:off x="315150" y="4415626"/>
            <a:ext cx="2708718" cy="600453"/>
            <a:chOff x="315232" y="3489448"/>
            <a:chExt cx="2709424" cy="600609"/>
          </a:xfrm>
        </p:grpSpPr>
        <p:sp>
          <p:nvSpPr>
            <p:cNvPr id="30" name="TextBox 29">
              <a:extLst>
                <a:ext uri="{FF2B5EF4-FFF2-40B4-BE49-F238E27FC236}">
                  <a16:creationId xmlns:a16="http://schemas.microsoft.com/office/drawing/2014/main" id="{A262D05C-160C-4B3A-B540-4AFB8908667A}"/>
                </a:ext>
              </a:extLst>
            </p:cNvPr>
            <p:cNvSpPr txBox="1"/>
            <p:nvPr/>
          </p:nvSpPr>
          <p:spPr>
            <a:xfrm>
              <a:off x="1078852" y="3496725"/>
              <a:ext cx="1945804" cy="572464"/>
            </a:xfrm>
            <a:prstGeom prst="rect">
              <a:avLst/>
            </a:prstGeom>
            <a:noFill/>
          </p:spPr>
          <p:txBody>
            <a:bodyPr wrap="square" lIns="182832" tIns="146266" rIns="182832" bIns="146266" rtlCol="0">
              <a:spAutoFit/>
            </a:bodyPr>
            <a:lstStyle/>
            <a:p>
              <a:pPr defTabSz="914126">
                <a:spcAft>
                  <a:spcPts val="600"/>
                </a:spcAft>
                <a:defRPr/>
              </a:pPr>
              <a:r>
                <a:rPr lang="en-US" sz="1799">
                  <a:solidFill>
                    <a:srgbClr val="FFFFFF"/>
                  </a:solidFill>
                  <a:latin typeface="Segoe UI"/>
                </a:rPr>
                <a:t>Within Azure</a:t>
              </a:r>
            </a:p>
          </p:txBody>
        </p:sp>
        <p:cxnSp>
          <p:nvCxnSpPr>
            <p:cNvPr id="31" name="Straight Connector 30">
              <a:extLst>
                <a:ext uri="{FF2B5EF4-FFF2-40B4-BE49-F238E27FC236}">
                  <a16:creationId xmlns:a16="http://schemas.microsoft.com/office/drawing/2014/main" id="{9982BD21-6390-4B5A-B10A-877F7BC8BD39}"/>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cloud" title="Icon of a cloud">
              <a:extLst>
                <a:ext uri="{FF2B5EF4-FFF2-40B4-BE49-F238E27FC236}">
                  <a16:creationId xmlns:a16="http://schemas.microsoft.com/office/drawing/2014/main" id="{F4FE6BBE-B7CE-44EC-A67F-14031D1E5EA8}"/>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900">
                <a:gradFill>
                  <a:gsLst>
                    <a:gs pos="0">
                      <a:srgbClr val="505050"/>
                    </a:gs>
                    <a:gs pos="100000">
                      <a:srgbClr val="505050"/>
                    </a:gs>
                  </a:gsLst>
                </a:gradFill>
                <a:latin typeface="Segoe UI"/>
              </a:endParaRPr>
            </a:p>
          </p:txBody>
        </p:sp>
      </p:grpSp>
      <p:sp>
        <p:nvSpPr>
          <p:cNvPr id="33" name="building_5">
            <a:extLst>
              <a:ext uri="{FF2B5EF4-FFF2-40B4-BE49-F238E27FC236}">
                <a16:creationId xmlns:a16="http://schemas.microsoft.com/office/drawing/2014/main" id="{16DF68F5-C30A-4013-9072-6C6E0D8B8F20}"/>
              </a:ext>
            </a:extLst>
          </p:cNvPr>
          <p:cNvSpPr>
            <a:spLocks noChangeAspect="1" noEditPoints="1"/>
          </p:cNvSpPr>
          <p:nvPr/>
        </p:nvSpPr>
        <p:spPr bwMode="auto">
          <a:xfrm>
            <a:off x="436592" y="2623706"/>
            <a:ext cx="496828" cy="53959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126">
              <a:defRPr/>
            </a:pPr>
            <a:endParaRPr lang="en-US" sz="882">
              <a:gradFill>
                <a:gsLst>
                  <a:gs pos="0">
                    <a:srgbClr val="505050"/>
                  </a:gs>
                  <a:gs pos="100000">
                    <a:srgbClr val="505050"/>
                  </a:gs>
                </a:gsLst>
              </a:gradFill>
              <a:latin typeface="Segoe UI"/>
            </a:endParaRPr>
          </a:p>
        </p:txBody>
      </p:sp>
      <p:sp>
        <p:nvSpPr>
          <p:cNvPr id="34" name="Title 1">
            <a:extLst>
              <a:ext uri="{FF2B5EF4-FFF2-40B4-BE49-F238E27FC236}">
                <a16:creationId xmlns:a16="http://schemas.microsoft.com/office/drawing/2014/main" id="{0F087D67-7B3D-464E-883C-75F925CB66E0}"/>
              </a:ext>
            </a:extLst>
          </p:cNvPr>
          <p:cNvSpPr txBox="1">
            <a:spLocks/>
          </p:cNvSpPr>
          <p:nvPr/>
        </p:nvSpPr>
        <p:spPr>
          <a:xfrm>
            <a:off x="3609137" y="668947"/>
            <a:ext cx="6913701" cy="815750"/>
          </a:xfrm>
          <a:prstGeom prst="rect">
            <a:avLst/>
          </a:prstGeom>
        </p:spPr>
        <p:txBody>
          <a:bodyPr vert="horz" lIns="91416" tIns="45708" rIns="91416" bIns="45708"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defTabSz="914126">
              <a:defRPr/>
            </a:pPr>
            <a:r>
              <a:rPr lang="en-US" sz="3199">
                <a:solidFill>
                  <a:srgbClr val="0068BB"/>
                </a:solidFill>
              </a:rPr>
              <a:t>ExpressRoute</a:t>
            </a:r>
          </a:p>
        </p:txBody>
      </p:sp>
      <p:sp>
        <p:nvSpPr>
          <p:cNvPr id="14" name="Title 5">
            <a:extLst>
              <a:ext uri="{FF2B5EF4-FFF2-40B4-BE49-F238E27FC236}">
                <a16:creationId xmlns:a16="http://schemas.microsoft.com/office/drawing/2014/main" id="{6203AE65-3DD3-402A-87B6-82DAB60DC345}"/>
              </a:ext>
            </a:extLst>
          </p:cNvPr>
          <p:cNvSpPr txBox="1">
            <a:spLocks/>
          </p:cNvSpPr>
          <p:nvPr/>
        </p:nvSpPr>
        <p:spPr>
          <a:xfrm>
            <a:off x="977844" y="890486"/>
            <a:ext cx="2494897" cy="695986"/>
          </a:xfrm>
          <a:prstGeom prst="rect">
            <a:avLst/>
          </a:prstGeom>
        </p:spPr>
        <p:txBody>
          <a:bodyPr vert="horz" wrap="square" lIns="146266" tIns="91416" rIns="146266" bIns="91416"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defTabSz="914093">
              <a:defRPr/>
            </a:pPr>
            <a:r>
              <a:rPr lang="en-US" sz="2799">
                <a:solidFill>
                  <a:srgbClr val="FFFFFF"/>
                </a:solidFill>
                <a:latin typeface="Segoe UI Light"/>
              </a:rPr>
              <a:t>Connectivity</a:t>
            </a:r>
          </a:p>
        </p:txBody>
      </p:sp>
      <p:sp>
        <p:nvSpPr>
          <p:cNvPr id="15" name="IoT">
            <a:extLst>
              <a:ext uri="{FF2B5EF4-FFF2-40B4-BE49-F238E27FC236}">
                <a16:creationId xmlns:a16="http://schemas.microsoft.com/office/drawing/2014/main" id="{491E9602-246D-40AE-B4EB-889BA34C7155}"/>
              </a:ext>
            </a:extLst>
          </p:cNvPr>
          <p:cNvSpPr>
            <a:spLocks noChangeAspect="1" noEditPoints="1"/>
          </p:cNvSpPr>
          <p:nvPr/>
        </p:nvSpPr>
        <p:spPr bwMode="auto">
          <a:xfrm>
            <a:off x="436592" y="907123"/>
            <a:ext cx="513769" cy="514593"/>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r>
              <a:rPr lang="en-US" sz="900">
                <a:gradFill>
                  <a:gsLst>
                    <a:gs pos="0">
                      <a:srgbClr val="505050"/>
                    </a:gs>
                    <a:gs pos="100000">
                      <a:srgbClr val="505050"/>
                    </a:gs>
                  </a:gsLst>
                  <a:lin ang="5400000" scaled="1"/>
                </a:gradFill>
                <a:latin typeface="Segoe UI"/>
              </a:rPr>
              <a:t> </a:t>
            </a:r>
          </a:p>
        </p:txBody>
      </p:sp>
      <p:sp>
        <p:nvSpPr>
          <p:cNvPr id="2" name="Rectangle 1">
            <a:extLst>
              <a:ext uri="{FF2B5EF4-FFF2-40B4-BE49-F238E27FC236}">
                <a16:creationId xmlns:a16="http://schemas.microsoft.com/office/drawing/2014/main" id="{78F513B8-5893-43C6-851F-F25EB28450FE}"/>
              </a:ext>
            </a:extLst>
          </p:cNvPr>
          <p:cNvSpPr/>
          <p:nvPr/>
        </p:nvSpPr>
        <p:spPr>
          <a:xfrm>
            <a:off x="3723641" y="5469426"/>
            <a:ext cx="4960897" cy="1329249"/>
          </a:xfrm>
          <a:prstGeom prst="rect">
            <a:avLst/>
          </a:prstGeom>
        </p:spPr>
        <p:txBody>
          <a:bodyPr wrap="square" anchor="t">
            <a:spAutoFit/>
          </a:bodyPr>
          <a:lstStyle/>
          <a:p>
            <a:pPr marL="0" lvl="1" defTabSz="914070">
              <a:lnSpc>
                <a:spcPct val="90000"/>
              </a:lnSpc>
              <a:spcBef>
                <a:spcPts val="1176"/>
              </a:spcBef>
              <a:buSzPct val="90000"/>
              <a:defRPr/>
            </a:pPr>
            <a:r>
              <a:rPr lang="en-US" sz="1400">
                <a:solidFill>
                  <a:srgbClr val="2F2F2F"/>
                </a:solidFill>
                <a:latin typeface="Segoe UI" panose="020B0502040204020203" pitchFamily="34" charset="0"/>
                <a:ea typeface="ＭＳ Ｐゴシック" charset="0"/>
                <a:cs typeface="Segoe UI" panose="020B0502040204020203" pitchFamily="34" charset="0"/>
              </a:rPr>
              <a:t>Private connectivity to Microsoft bypassing the Internet</a:t>
            </a:r>
            <a:endParaRPr lang="en-US" sz="1400">
              <a:solidFill>
                <a:srgbClr val="2F2F2F"/>
              </a:solidFill>
              <a:latin typeface="Segoe UI"/>
              <a:cs typeface="Segoe UI"/>
            </a:endParaRPr>
          </a:p>
          <a:p>
            <a:pPr marL="0" lvl="1" defTabSz="914070">
              <a:lnSpc>
                <a:spcPct val="90000"/>
              </a:lnSpc>
              <a:spcBef>
                <a:spcPts val="1176"/>
              </a:spcBef>
              <a:buSzPct val="90000"/>
              <a:defRPr/>
            </a:pPr>
            <a:r>
              <a:rPr lang="en-US" sz="1400">
                <a:solidFill>
                  <a:srgbClr val="2F2F2F"/>
                </a:solidFill>
                <a:latin typeface="Segoe UI" panose="020B0502040204020203" pitchFamily="34" charset="0"/>
                <a:ea typeface="ＭＳ Ｐゴシック" charset="0"/>
                <a:cs typeface="Segoe UI" panose="020B0502040204020203" pitchFamily="34" charset="0"/>
              </a:rPr>
              <a:t>Predictable performance</a:t>
            </a:r>
          </a:p>
          <a:p>
            <a:pPr marL="0" lvl="1" defTabSz="914070">
              <a:lnSpc>
                <a:spcPct val="90000"/>
              </a:lnSpc>
              <a:spcBef>
                <a:spcPts val="1176"/>
              </a:spcBef>
              <a:buSzPct val="90000"/>
              <a:defRPr/>
            </a:pPr>
            <a:r>
              <a:rPr lang="en-US" sz="1400">
                <a:solidFill>
                  <a:srgbClr val="2F2F2F"/>
                </a:solidFill>
                <a:latin typeface="Segoe UI" panose="020B0502040204020203" pitchFamily="34" charset="0"/>
                <a:ea typeface="ＭＳ Ｐゴシック" charset="0"/>
                <a:cs typeface="Segoe UI" panose="020B0502040204020203" pitchFamily="34" charset="0"/>
              </a:rPr>
              <a:t>Enterprise-grade resiliency with SLA</a:t>
            </a:r>
          </a:p>
          <a:p>
            <a:pPr marL="0" lvl="1" defTabSz="914070">
              <a:lnSpc>
                <a:spcPct val="90000"/>
              </a:lnSpc>
              <a:spcBef>
                <a:spcPts val="1176"/>
              </a:spcBef>
              <a:buSzPct val="90000"/>
              <a:defRPr/>
            </a:pPr>
            <a:r>
              <a:rPr lang="en-US" sz="1400">
                <a:solidFill>
                  <a:srgbClr val="2F2F2F"/>
                </a:solidFill>
                <a:latin typeface="Segoe UI" panose="020B0502040204020203" pitchFamily="34" charset="0"/>
                <a:ea typeface="ＭＳ Ｐゴシック" charset="0"/>
                <a:cs typeface="Segoe UI" panose="020B0502040204020203" pitchFamily="34" charset="0"/>
              </a:rPr>
              <a:t>Large and growing ExpressRoute partner ecosystem</a:t>
            </a:r>
          </a:p>
        </p:txBody>
      </p:sp>
      <p:sp>
        <p:nvSpPr>
          <p:cNvPr id="153" name="TextBox 52">
            <a:extLst>
              <a:ext uri="{FF2B5EF4-FFF2-40B4-BE49-F238E27FC236}">
                <a16:creationId xmlns:a16="http://schemas.microsoft.com/office/drawing/2014/main" id="{3CB4A142-C11F-49F2-AA94-88554B117343}"/>
              </a:ext>
            </a:extLst>
          </p:cNvPr>
          <p:cNvSpPr txBox="1"/>
          <p:nvPr/>
        </p:nvSpPr>
        <p:spPr>
          <a:xfrm>
            <a:off x="9121204" y="1396703"/>
            <a:ext cx="2686884" cy="387697"/>
          </a:xfrm>
          <a:prstGeom prst="rect">
            <a:avLst/>
          </a:prstGeom>
          <a:noFill/>
          <a:ln>
            <a:noFill/>
          </a:ln>
        </p:spPr>
        <p:txBody>
          <a:bodyPr wrap="square" lIns="0" tIns="0" rIns="0" bIns="0" rtlCol="0">
            <a:spAutoFit/>
          </a:bodyPr>
          <a:lstStyle/>
          <a:p>
            <a:pPr algn="ctr" defTabSz="671876">
              <a:lnSpc>
                <a:spcPct val="90000"/>
              </a:lnSpc>
              <a:spcBef>
                <a:spcPct val="20000"/>
              </a:spcBef>
              <a:buSzPct val="80000"/>
              <a:defRPr/>
            </a:pPr>
            <a:r>
              <a:rPr lang="en-US" sz="1400">
                <a:solidFill>
                  <a:srgbClr val="353535"/>
                </a:solidFill>
                <a:latin typeface="Segoe UI" panose="020B0502040204020203" pitchFamily="34" charset="0"/>
                <a:ea typeface="ＭＳ Ｐゴシック" charset="0"/>
                <a:cs typeface="Segoe UI" panose="020B0502040204020203" pitchFamily="34" charset="0"/>
              </a:rPr>
              <a:t>Microsoft Peering for Office 365, Dynamics 365, Azure Public IPs</a:t>
            </a:r>
          </a:p>
        </p:txBody>
      </p:sp>
      <p:sp>
        <p:nvSpPr>
          <p:cNvPr id="154" name="Rectangle 153">
            <a:extLst>
              <a:ext uri="{FF2B5EF4-FFF2-40B4-BE49-F238E27FC236}">
                <a16:creationId xmlns:a16="http://schemas.microsoft.com/office/drawing/2014/main" id="{624CE538-E241-4C23-87C4-F5D9484184E3}"/>
              </a:ext>
            </a:extLst>
          </p:cNvPr>
          <p:cNvSpPr/>
          <p:nvPr/>
        </p:nvSpPr>
        <p:spPr bwMode="auto">
          <a:xfrm>
            <a:off x="3773127" y="3007920"/>
            <a:ext cx="1048169" cy="1329249"/>
          </a:xfrm>
          <a:prstGeom prst="rect">
            <a:avLst/>
          </a:prstGeom>
          <a:solidFill>
            <a:schemeClr val="bg1">
              <a:lumMod val="95000"/>
            </a:scheme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6611" rIns="0" bIns="46611"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34" fontAlgn="base">
              <a:spcBef>
                <a:spcPct val="0"/>
              </a:spcBef>
              <a:spcAft>
                <a:spcPct val="0"/>
              </a:spcAft>
              <a:defRPr/>
            </a:pPr>
            <a:endParaRPr lang="en-US" sz="1999">
              <a:solidFill>
                <a:srgbClr val="FFFFFF"/>
              </a:solidFill>
              <a:latin typeface="Segoe UI Semilight"/>
            </a:endParaRPr>
          </a:p>
        </p:txBody>
      </p:sp>
      <p:sp>
        <p:nvSpPr>
          <p:cNvPr id="3" name="TextBox 2">
            <a:extLst>
              <a:ext uri="{FF2B5EF4-FFF2-40B4-BE49-F238E27FC236}">
                <a16:creationId xmlns:a16="http://schemas.microsoft.com/office/drawing/2014/main" id="{C1E33565-2A41-4344-BB8E-2400E4D55F49}"/>
              </a:ext>
            </a:extLst>
          </p:cNvPr>
          <p:cNvSpPr txBox="1"/>
          <p:nvPr/>
        </p:nvSpPr>
        <p:spPr>
          <a:xfrm>
            <a:off x="3642240" y="2964314"/>
            <a:ext cx="1309475" cy="683086"/>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400">
                <a:gradFill>
                  <a:gsLst>
                    <a:gs pos="2917">
                      <a:srgbClr val="2F2F2F"/>
                    </a:gs>
                    <a:gs pos="30000">
                      <a:srgbClr val="2F2F2F"/>
                    </a:gs>
                  </a:gsLst>
                  <a:lin ang="5400000" scaled="0"/>
                </a:gradFill>
                <a:latin typeface="Segoe UI"/>
              </a:rPr>
              <a:t>Customer’s Network</a:t>
            </a:r>
          </a:p>
        </p:txBody>
      </p:sp>
      <p:sp>
        <p:nvSpPr>
          <p:cNvPr id="155" name="Rectangle 154">
            <a:extLst>
              <a:ext uri="{FF2B5EF4-FFF2-40B4-BE49-F238E27FC236}">
                <a16:creationId xmlns:a16="http://schemas.microsoft.com/office/drawing/2014/main" id="{687E14D3-3102-4F32-AAF8-AA4E8B88C19C}"/>
              </a:ext>
            </a:extLst>
          </p:cNvPr>
          <p:cNvSpPr/>
          <p:nvPr/>
        </p:nvSpPr>
        <p:spPr bwMode="auto">
          <a:xfrm>
            <a:off x="5047151" y="3010804"/>
            <a:ext cx="1048169" cy="1329249"/>
          </a:xfrm>
          <a:prstGeom prst="rect">
            <a:avLst/>
          </a:prstGeom>
          <a:solidFill>
            <a:schemeClr val="bg1">
              <a:lumMod val="95000"/>
            </a:scheme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6611" rIns="0" bIns="46611"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34" fontAlgn="base">
              <a:spcBef>
                <a:spcPct val="0"/>
              </a:spcBef>
              <a:spcAft>
                <a:spcPct val="0"/>
              </a:spcAft>
              <a:defRPr/>
            </a:pPr>
            <a:endParaRPr lang="en-US" sz="1999">
              <a:solidFill>
                <a:srgbClr val="FFFFFF"/>
              </a:solidFill>
              <a:latin typeface="Segoe UI Semilight"/>
            </a:endParaRPr>
          </a:p>
        </p:txBody>
      </p:sp>
      <p:sp>
        <p:nvSpPr>
          <p:cNvPr id="156" name="TextBox 155">
            <a:extLst>
              <a:ext uri="{FF2B5EF4-FFF2-40B4-BE49-F238E27FC236}">
                <a16:creationId xmlns:a16="http://schemas.microsoft.com/office/drawing/2014/main" id="{671DFF45-DADE-423A-BE94-F34350A59124}"/>
              </a:ext>
            </a:extLst>
          </p:cNvPr>
          <p:cNvSpPr txBox="1"/>
          <p:nvPr/>
        </p:nvSpPr>
        <p:spPr>
          <a:xfrm>
            <a:off x="4916264" y="3349592"/>
            <a:ext cx="1309475" cy="683086"/>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400">
                <a:gradFill>
                  <a:gsLst>
                    <a:gs pos="2917">
                      <a:srgbClr val="2F2F2F"/>
                    </a:gs>
                    <a:gs pos="30000">
                      <a:srgbClr val="2F2F2F"/>
                    </a:gs>
                  </a:gsLst>
                  <a:lin ang="5400000" scaled="0"/>
                </a:gradFill>
                <a:latin typeface="Segoe UI"/>
              </a:rPr>
              <a:t>Partner</a:t>
            </a:r>
            <a:br>
              <a:rPr lang="en-US" sz="1400">
                <a:gradFill>
                  <a:gsLst>
                    <a:gs pos="2917">
                      <a:srgbClr val="2F2F2F"/>
                    </a:gs>
                    <a:gs pos="30000">
                      <a:srgbClr val="2F2F2F"/>
                    </a:gs>
                  </a:gsLst>
                  <a:lin ang="5400000" scaled="0"/>
                </a:gradFill>
                <a:latin typeface="Segoe UI"/>
              </a:rPr>
            </a:br>
            <a:r>
              <a:rPr lang="en-US" sz="1400">
                <a:gradFill>
                  <a:gsLst>
                    <a:gs pos="2917">
                      <a:srgbClr val="2F2F2F"/>
                    </a:gs>
                    <a:gs pos="30000">
                      <a:srgbClr val="2F2F2F"/>
                    </a:gs>
                  </a:gsLst>
                  <a:lin ang="5400000" scaled="0"/>
                </a:gradFill>
                <a:latin typeface="Segoe UI"/>
              </a:rPr>
              <a:t>Edge</a:t>
            </a:r>
          </a:p>
        </p:txBody>
      </p:sp>
      <p:sp>
        <p:nvSpPr>
          <p:cNvPr id="157" name="Rectangle 156">
            <a:extLst>
              <a:ext uri="{FF2B5EF4-FFF2-40B4-BE49-F238E27FC236}">
                <a16:creationId xmlns:a16="http://schemas.microsoft.com/office/drawing/2014/main" id="{74396C60-6F01-423B-B4F4-BD4C715EAC6D}"/>
              </a:ext>
            </a:extLst>
          </p:cNvPr>
          <p:cNvSpPr/>
          <p:nvPr/>
        </p:nvSpPr>
        <p:spPr bwMode="auto">
          <a:xfrm>
            <a:off x="6280483" y="3021510"/>
            <a:ext cx="1229399" cy="525760"/>
          </a:xfrm>
          <a:prstGeom prst="rect">
            <a:avLst/>
          </a:prstGeom>
          <a:solidFill>
            <a:schemeClr val="bg1">
              <a:lumMod val="85000"/>
            </a:scheme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6611" rIns="0" bIns="46611"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34" fontAlgn="base">
              <a:spcBef>
                <a:spcPct val="0"/>
              </a:spcBef>
              <a:spcAft>
                <a:spcPct val="0"/>
              </a:spcAft>
              <a:defRPr/>
            </a:pPr>
            <a:r>
              <a:rPr lang="en-US" sz="1400">
                <a:solidFill>
                  <a:srgbClr val="2F2F2F"/>
                </a:solidFill>
                <a:latin typeface="Segoe UI Semilight"/>
              </a:rPr>
              <a:t>Primary Connection</a:t>
            </a:r>
          </a:p>
        </p:txBody>
      </p:sp>
      <p:sp>
        <p:nvSpPr>
          <p:cNvPr id="158" name="Rectangle 157">
            <a:extLst>
              <a:ext uri="{FF2B5EF4-FFF2-40B4-BE49-F238E27FC236}">
                <a16:creationId xmlns:a16="http://schemas.microsoft.com/office/drawing/2014/main" id="{87265B8F-0A0D-4F76-973C-3D3352C1B78B}"/>
              </a:ext>
            </a:extLst>
          </p:cNvPr>
          <p:cNvSpPr/>
          <p:nvPr/>
        </p:nvSpPr>
        <p:spPr bwMode="auto">
          <a:xfrm>
            <a:off x="6280482" y="3817601"/>
            <a:ext cx="1229399" cy="525760"/>
          </a:xfrm>
          <a:prstGeom prst="rect">
            <a:avLst/>
          </a:prstGeom>
          <a:solidFill>
            <a:schemeClr val="bg1">
              <a:lumMod val="85000"/>
            </a:scheme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46611" rIns="0" bIns="46611"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34" fontAlgn="base">
              <a:spcBef>
                <a:spcPct val="0"/>
              </a:spcBef>
              <a:spcAft>
                <a:spcPct val="0"/>
              </a:spcAft>
              <a:defRPr/>
            </a:pPr>
            <a:r>
              <a:rPr lang="en-US" sz="1400">
                <a:solidFill>
                  <a:srgbClr val="2F2F2F"/>
                </a:solidFill>
                <a:latin typeface="Segoe UI Semilight"/>
              </a:rPr>
              <a:t>Primary Connection</a:t>
            </a:r>
          </a:p>
        </p:txBody>
      </p:sp>
      <p:sp>
        <p:nvSpPr>
          <p:cNvPr id="160" name="TextBox 159">
            <a:extLst>
              <a:ext uri="{FF2B5EF4-FFF2-40B4-BE49-F238E27FC236}">
                <a16:creationId xmlns:a16="http://schemas.microsoft.com/office/drawing/2014/main" id="{63414112-EF07-4B80-AAC8-354D6768790C}"/>
              </a:ext>
            </a:extLst>
          </p:cNvPr>
          <p:cNvSpPr txBox="1"/>
          <p:nvPr/>
        </p:nvSpPr>
        <p:spPr>
          <a:xfrm>
            <a:off x="7611666" y="3357710"/>
            <a:ext cx="1229993" cy="683086"/>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400">
                <a:gradFill>
                  <a:gsLst>
                    <a:gs pos="2917">
                      <a:srgbClr val="2F2F2F"/>
                    </a:gs>
                    <a:gs pos="30000">
                      <a:srgbClr val="2F2F2F"/>
                    </a:gs>
                  </a:gsLst>
                  <a:lin ang="5400000" scaled="0"/>
                </a:gradFill>
                <a:latin typeface="Segoe UI"/>
              </a:rPr>
              <a:t>Microsoft Edge</a:t>
            </a:r>
          </a:p>
        </p:txBody>
      </p:sp>
      <p:sp>
        <p:nvSpPr>
          <p:cNvPr id="161" name="Rectangle 160">
            <a:extLst>
              <a:ext uri="{FF2B5EF4-FFF2-40B4-BE49-F238E27FC236}">
                <a16:creationId xmlns:a16="http://schemas.microsoft.com/office/drawing/2014/main" id="{F6153FBA-52BB-4406-83DD-A4CB15ACC978}"/>
              </a:ext>
            </a:extLst>
          </p:cNvPr>
          <p:cNvSpPr/>
          <p:nvPr/>
        </p:nvSpPr>
        <p:spPr bwMode="auto">
          <a:xfrm>
            <a:off x="9121203" y="2012292"/>
            <a:ext cx="2686885" cy="1329249"/>
          </a:xfrm>
          <a:prstGeom prst="rect">
            <a:avLst/>
          </a:prstGeom>
          <a:solidFill>
            <a:schemeClr val="bg1">
              <a:lumMod val="95000"/>
            </a:schemeClr>
          </a:solidFill>
          <a:ln w="28575" cap="flat" cmpd="sng" algn="ctr">
            <a:solidFill>
              <a:schemeClr val="accent5"/>
            </a:solidFill>
            <a:prstDash val="sysDash"/>
            <a:headEnd type="none" w="med" len="med"/>
            <a:tailEnd type="none" w="med" len="med"/>
          </a:ln>
          <a:effectLst/>
          <a:sp3d>
            <a:bevelT/>
          </a:sp3d>
        </p:spPr>
        <p:txBody>
          <a:bodyPr vert="horz" wrap="square" lIns="0" tIns="46611" rIns="0" bIns="46611"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34" fontAlgn="base">
              <a:spcBef>
                <a:spcPct val="0"/>
              </a:spcBef>
              <a:spcAft>
                <a:spcPct val="0"/>
              </a:spcAft>
              <a:defRPr/>
            </a:pPr>
            <a:endParaRPr lang="en-US" sz="1999">
              <a:solidFill>
                <a:srgbClr val="FFFFFF"/>
              </a:solidFill>
              <a:latin typeface="Segoe UI Semilight"/>
            </a:endParaRPr>
          </a:p>
        </p:txBody>
      </p:sp>
      <p:sp>
        <p:nvSpPr>
          <p:cNvPr id="162" name="Rectangle 161">
            <a:extLst>
              <a:ext uri="{FF2B5EF4-FFF2-40B4-BE49-F238E27FC236}">
                <a16:creationId xmlns:a16="http://schemas.microsoft.com/office/drawing/2014/main" id="{BA447242-A076-4456-8F66-13828149357B}"/>
              </a:ext>
            </a:extLst>
          </p:cNvPr>
          <p:cNvSpPr/>
          <p:nvPr/>
        </p:nvSpPr>
        <p:spPr bwMode="auto">
          <a:xfrm>
            <a:off x="9126298" y="4108999"/>
            <a:ext cx="2686885" cy="1329249"/>
          </a:xfrm>
          <a:prstGeom prst="rect">
            <a:avLst/>
          </a:prstGeom>
          <a:solidFill>
            <a:schemeClr val="bg1">
              <a:lumMod val="95000"/>
            </a:schemeClr>
          </a:solidFill>
          <a:ln w="28575" cap="flat" cmpd="sng" algn="ctr">
            <a:solidFill>
              <a:schemeClr val="accent1"/>
            </a:solidFill>
            <a:prstDash val="sysDash"/>
            <a:headEnd type="none" w="med" len="med"/>
            <a:tailEnd type="none" w="med" len="med"/>
          </a:ln>
          <a:effectLst/>
          <a:sp3d>
            <a:bevelT/>
          </a:sp3d>
        </p:spPr>
        <p:txBody>
          <a:bodyPr vert="horz" wrap="square" lIns="0" tIns="46611" rIns="0" bIns="46611"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834" fontAlgn="base">
              <a:spcBef>
                <a:spcPct val="0"/>
              </a:spcBef>
              <a:spcAft>
                <a:spcPct val="0"/>
              </a:spcAft>
              <a:defRPr/>
            </a:pPr>
            <a:endParaRPr lang="en-US" sz="1999">
              <a:solidFill>
                <a:srgbClr val="FFFFFF"/>
              </a:solidFill>
              <a:latin typeface="Segoe UI Semilight"/>
            </a:endParaRPr>
          </a:p>
        </p:txBody>
      </p:sp>
      <p:sp>
        <p:nvSpPr>
          <p:cNvPr id="163" name="TextBox 52">
            <a:extLst>
              <a:ext uri="{FF2B5EF4-FFF2-40B4-BE49-F238E27FC236}">
                <a16:creationId xmlns:a16="http://schemas.microsoft.com/office/drawing/2014/main" id="{A0B00AAC-73E8-4E3C-AA60-FDB5E42362A5}"/>
              </a:ext>
            </a:extLst>
          </p:cNvPr>
          <p:cNvSpPr txBox="1"/>
          <p:nvPr/>
        </p:nvSpPr>
        <p:spPr>
          <a:xfrm>
            <a:off x="9121203" y="5573449"/>
            <a:ext cx="2686884" cy="387697"/>
          </a:xfrm>
          <a:prstGeom prst="rect">
            <a:avLst/>
          </a:prstGeom>
          <a:noFill/>
          <a:ln>
            <a:noFill/>
          </a:ln>
        </p:spPr>
        <p:txBody>
          <a:bodyPr wrap="square" lIns="0" tIns="0" rIns="0" bIns="0" rtlCol="0">
            <a:spAutoFit/>
          </a:bodyPr>
          <a:lstStyle/>
          <a:p>
            <a:pPr algn="ctr" defTabSz="671876">
              <a:lnSpc>
                <a:spcPct val="90000"/>
              </a:lnSpc>
              <a:spcBef>
                <a:spcPct val="20000"/>
              </a:spcBef>
              <a:buSzPct val="80000"/>
              <a:defRPr/>
            </a:pPr>
            <a:r>
              <a:rPr lang="en-US" sz="1400">
                <a:solidFill>
                  <a:srgbClr val="353535"/>
                </a:solidFill>
                <a:latin typeface="Segoe UI" panose="020B0502040204020203" pitchFamily="34" charset="0"/>
                <a:ea typeface="ＭＳ Ｐゴシック" charset="0"/>
                <a:cs typeface="Segoe UI" panose="020B0502040204020203" pitchFamily="34" charset="0"/>
              </a:rPr>
              <a:t>Azure Private Peering for </a:t>
            </a:r>
            <a:br>
              <a:rPr lang="en-US" sz="1400">
                <a:solidFill>
                  <a:srgbClr val="353535"/>
                </a:solidFill>
                <a:latin typeface="Segoe UI" panose="020B0502040204020203" pitchFamily="34" charset="0"/>
                <a:ea typeface="ＭＳ Ｐゴシック" charset="0"/>
                <a:cs typeface="Segoe UI" panose="020B0502040204020203" pitchFamily="34" charset="0"/>
              </a:rPr>
            </a:br>
            <a:r>
              <a:rPr lang="en-US" sz="1400">
                <a:solidFill>
                  <a:srgbClr val="353535"/>
                </a:solidFill>
                <a:latin typeface="Segoe UI" panose="020B0502040204020203" pitchFamily="34" charset="0"/>
                <a:ea typeface="ＭＳ Ｐゴシック" charset="0"/>
                <a:cs typeface="Segoe UI" panose="020B0502040204020203" pitchFamily="34" charset="0"/>
              </a:rPr>
              <a:t>Virtual Networks</a:t>
            </a:r>
          </a:p>
        </p:txBody>
      </p:sp>
      <p:cxnSp>
        <p:nvCxnSpPr>
          <p:cNvPr id="7" name="Connector: Elbow 6">
            <a:extLst>
              <a:ext uri="{FF2B5EF4-FFF2-40B4-BE49-F238E27FC236}">
                <a16:creationId xmlns:a16="http://schemas.microsoft.com/office/drawing/2014/main" id="{DA1B0009-E6F1-4653-B003-A4E3A2406040}"/>
              </a:ext>
            </a:extLst>
          </p:cNvPr>
          <p:cNvCxnSpPr>
            <a:cxnSpLocks/>
            <a:stCxn id="159" idx="0"/>
          </p:cNvCxnSpPr>
          <p:nvPr/>
        </p:nvCxnSpPr>
        <p:spPr>
          <a:xfrm rot="5400000" flipH="1" flipV="1">
            <a:off x="8483849" y="2364950"/>
            <a:ext cx="381615" cy="904322"/>
          </a:xfrm>
          <a:prstGeom prst="bentConnector2">
            <a:avLst/>
          </a:prstGeom>
          <a:ln w="28575">
            <a:headEnd type="none"/>
            <a:tailEnd type="triangle"/>
          </a:ln>
        </p:spPr>
        <p:style>
          <a:lnRef idx="1">
            <a:schemeClr val="accent5"/>
          </a:lnRef>
          <a:fillRef idx="0">
            <a:schemeClr val="accent5"/>
          </a:fillRef>
          <a:effectRef idx="0">
            <a:schemeClr val="accent5"/>
          </a:effectRef>
          <a:fontRef idx="minor">
            <a:schemeClr val="tx1"/>
          </a:fontRef>
        </p:style>
      </p:cxnSp>
      <p:cxnSp>
        <p:nvCxnSpPr>
          <p:cNvPr id="167" name="Connector: Elbow 166">
            <a:extLst>
              <a:ext uri="{FF2B5EF4-FFF2-40B4-BE49-F238E27FC236}">
                <a16:creationId xmlns:a16="http://schemas.microsoft.com/office/drawing/2014/main" id="{EDD3729B-AB1E-422A-8241-232F1B79875D}"/>
              </a:ext>
            </a:extLst>
          </p:cNvPr>
          <p:cNvCxnSpPr>
            <a:cxnSpLocks/>
            <a:stCxn id="159" idx="2"/>
            <a:endCxn id="162" idx="1"/>
          </p:cNvCxnSpPr>
          <p:nvPr/>
        </p:nvCxnSpPr>
        <p:spPr>
          <a:xfrm rot="16200000" flipH="1">
            <a:off x="8456168" y="4103494"/>
            <a:ext cx="436456" cy="903802"/>
          </a:xfrm>
          <a:prstGeom prst="bentConnector2">
            <a:avLst/>
          </a:prstGeom>
          <a:ln w="28575">
            <a:solidFill>
              <a:schemeClr val="accent1"/>
            </a:solidFill>
            <a:headEnd type="none"/>
            <a:tailEnd type="triangle"/>
          </a:ln>
        </p:spPr>
        <p:style>
          <a:lnRef idx="1">
            <a:schemeClr val="accent5"/>
          </a:lnRef>
          <a:fillRef idx="0">
            <a:schemeClr val="accent5"/>
          </a:fillRef>
          <a:effectRef idx="0">
            <a:schemeClr val="accent5"/>
          </a:effectRef>
          <a:fontRef idx="minor">
            <a:schemeClr val="tx1"/>
          </a:fontRef>
        </p:style>
      </p:cxnSp>
      <p:sp>
        <p:nvSpPr>
          <p:cNvPr id="10" name="TextBox 9">
            <a:extLst>
              <a:ext uri="{FF2B5EF4-FFF2-40B4-BE49-F238E27FC236}">
                <a16:creationId xmlns:a16="http://schemas.microsoft.com/office/drawing/2014/main" id="{3D6BE5DE-0E50-4AD1-88EE-DDF402792719}"/>
              </a:ext>
            </a:extLst>
          </p:cNvPr>
          <p:cNvSpPr txBox="1"/>
          <p:nvPr/>
        </p:nvSpPr>
        <p:spPr>
          <a:xfrm>
            <a:off x="6105827" y="2321486"/>
            <a:ext cx="1662010" cy="738472"/>
          </a:xfrm>
          <a:prstGeom prst="rect">
            <a:avLst/>
          </a:prstGeom>
          <a:noFill/>
        </p:spPr>
        <p:txBody>
          <a:bodyPr wrap="none" lIns="182832" tIns="146266" rIns="182832" bIns="146266" rtlCol="0">
            <a:spAutoFit/>
          </a:bodyPr>
          <a:lstStyle/>
          <a:p>
            <a:pPr algn="ctr" defTabSz="914126">
              <a:lnSpc>
                <a:spcPct val="90000"/>
              </a:lnSpc>
              <a:spcAft>
                <a:spcPts val="600"/>
              </a:spcAft>
              <a:defRPr/>
            </a:pPr>
            <a:r>
              <a:rPr lang="en-US" sz="1600">
                <a:solidFill>
                  <a:srgbClr val="002050"/>
                </a:solidFill>
                <a:latin typeface="Segoe UI Semibold" panose="020B0702040204020203" pitchFamily="34" charset="0"/>
                <a:cs typeface="Segoe UI Semibold" panose="020B0702040204020203" pitchFamily="34" charset="0"/>
              </a:rPr>
              <a:t>ExpressRoute </a:t>
            </a:r>
            <a:br>
              <a:rPr lang="en-US" sz="1600">
                <a:solidFill>
                  <a:srgbClr val="002050"/>
                </a:solidFill>
                <a:latin typeface="Segoe UI Semibold" panose="020B0702040204020203" pitchFamily="34" charset="0"/>
                <a:cs typeface="Segoe UI Semibold" panose="020B0702040204020203" pitchFamily="34" charset="0"/>
              </a:rPr>
            </a:br>
            <a:r>
              <a:rPr lang="en-US" sz="1600">
                <a:solidFill>
                  <a:srgbClr val="002050"/>
                </a:solidFill>
                <a:latin typeface="Segoe UI Semibold" panose="020B0702040204020203" pitchFamily="34" charset="0"/>
                <a:cs typeface="Segoe UI Semibold" panose="020B0702040204020203" pitchFamily="34" charset="0"/>
              </a:rPr>
              <a:t>Circuit</a:t>
            </a:r>
          </a:p>
        </p:txBody>
      </p:sp>
      <p:sp>
        <p:nvSpPr>
          <p:cNvPr id="168" name="cloud" title="Icon of a cloud">
            <a:extLst>
              <a:ext uri="{FF2B5EF4-FFF2-40B4-BE49-F238E27FC236}">
                <a16:creationId xmlns:a16="http://schemas.microsoft.com/office/drawing/2014/main" id="{A826D15D-9CF2-4462-A598-F26C8EBE8D72}"/>
              </a:ext>
            </a:extLst>
          </p:cNvPr>
          <p:cNvSpPr>
            <a:spLocks noChangeAspect="1"/>
          </p:cNvSpPr>
          <p:nvPr/>
        </p:nvSpPr>
        <p:spPr bwMode="auto">
          <a:xfrm>
            <a:off x="3554627" y="2790656"/>
            <a:ext cx="476709" cy="3037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solidFill>
              <a:schemeClr val="accent3"/>
            </a:solidFill>
            <a:prstDash val="solid"/>
            <a:miter lim="800000"/>
            <a:headEnd/>
            <a:tailEnd/>
          </a:ln>
          <a:extLst/>
        </p:spPr>
        <p:txBody>
          <a:bodyPr vert="horz" wrap="square" lIns="91416" tIns="45708" rIns="91416" bIns="45708" numCol="1" anchor="t" anchorCtr="0" compatLnSpc="1">
            <a:prstTxWarp prst="textNoShape">
              <a:avLst/>
            </a:prstTxWarp>
          </a:bodyPr>
          <a:lstStyle/>
          <a:p>
            <a:pPr defTabSz="914126">
              <a:defRPr/>
            </a:pPr>
            <a:endParaRPr lang="en-US" sz="900">
              <a:gradFill>
                <a:gsLst>
                  <a:gs pos="0">
                    <a:srgbClr val="505050"/>
                  </a:gs>
                  <a:gs pos="100000">
                    <a:srgbClr val="505050"/>
                  </a:gs>
                </a:gsLst>
              </a:gradFill>
              <a:latin typeface="Segoe UI"/>
            </a:endParaRPr>
          </a:p>
        </p:txBody>
      </p:sp>
      <p:sp>
        <p:nvSpPr>
          <p:cNvPr id="170" name="monitor">
            <a:extLst>
              <a:ext uri="{FF2B5EF4-FFF2-40B4-BE49-F238E27FC236}">
                <a16:creationId xmlns:a16="http://schemas.microsoft.com/office/drawing/2014/main" id="{5F1E5B55-551C-4609-BD1D-63A634DA705E}"/>
              </a:ext>
            </a:extLst>
          </p:cNvPr>
          <p:cNvSpPr>
            <a:spLocks noChangeAspect="1" noEditPoints="1"/>
          </p:cNvSpPr>
          <p:nvPr/>
        </p:nvSpPr>
        <p:spPr bwMode="auto">
          <a:xfrm>
            <a:off x="4118523" y="3683542"/>
            <a:ext cx="338790" cy="25964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lumMod val="95000"/>
            </a:schemeClr>
          </a:solidFill>
          <a:ln w="15875" cap="sq">
            <a:solidFill>
              <a:schemeClr val="accent3"/>
            </a:solidFill>
            <a:prstDash val="solid"/>
            <a:miter lim="800000"/>
            <a:headEnd/>
            <a:tailEnd/>
          </a:ln>
          <a:extLst/>
        </p:spPr>
        <p:txBody>
          <a:bodyPr vert="horz" wrap="square" lIns="89619" tIns="44809" rIns="89619" bIns="44809" numCol="1" anchor="t" anchorCtr="0" compatLnSpc="1">
            <a:prstTxWarp prst="textNoShape">
              <a:avLst/>
            </a:prstTxWarp>
          </a:bodyPr>
          <a:lstStyle/>
          <a:p>
            <a:pPr algn="ctr" defTabSz="914093">
              <a:defRPr/>
            </a:pPr>
            <a:endParaRPr lang="en-US" sz="1568">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72" name="monitor">
            <a:extLst>
              <a:ext uri="{FF2B5EF4-FFF2-40B4-BE49-F238E27FC236}">
                <a16:creationId xmlns:a16="http://schemas.microsoft.com/office/drawing/2014/main" id="{7B1A3D89-C2B0-4569-B49C-4FD8D5925256}"/>
              </a:ext>
            </a:extLst>
          </p:cNvPr>
          <p:cNvSpPr>
            <a:spLocks noChangeAspect="1" noEditPoints="1"/>
          </p:cNvSpPr>
          <p:nvPr/>
        </p:nvSpPr>
        <p:spPr bwMode="auto">
          <a:xfrm>
            <a:off x="4368763" y="3862461"/>
            <a:ext cx="338790" cy="25964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lumMod val="95000"/>
            </a:schemeClr>
          </a:solidFill>
          <a:ln w="15875" cap="sq">
            <a:solidFill>
              <a:schemeClr val="accent3"/>
            </a:solidFill>
            <a:prstDash val="solid"/>
            <a:miter lim="800000"/>
            <a:headEnd/>
            <a:tailEnd/>
          </a:ln>
          <a:extLst/>
        </p:spPr>
        <p:txBody>
          <a:bodyPr vert="horz" wrap="square" lIns="89619" tIns="44809" rIns="89619" bIns="44809" numCol="1" anchor="t" anchorCtr="0" compatLnSpc="1">
            <a:prstTxWarp prst="textNoShape">
              <a:avLst/>
            </a:prstTxWarp>
          </a:bodyPr>
          <a:lstStyle/>
          <a:p>
            <a:pPr algn="ctr" defTabSz="914093">
              <a:defRPr/>
            </a:pPr>
            <a:endParaRPr lang="en-US" sz="1568">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73" name="monitor">
            <a:extLst>
              <a:ext uri="{FF2B5EF4-FFF2-40B4-BE49-F238E27FC236}">
                <a16:creationId xmlns:a16="http://schemas.microsoft.com/office/drawing/2014/main" id="{AE1DE14D-E196-4A4B-B757-248A5E868176}"/>
              </a:ext>
            </a:extLst>
          </p:cNvPr>
          <p:cNvSpPr>
            <a:spLocks noChangeAspect="1" noEditPoints="1"/>
          </p:cNvSpPr>
          <p:nvPr/>
        </p:nvSpPr>
        <p:spPr bwMode="auto">
          <a:xfrm>
            <a:off x="3879833" y="3880532"/>
            <a:ext cx="338790" cy="25964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lumMod val="95000"/>
            </a:schemeClr>
          </a:solidFill>
          <a:ln w="15875" cap="sq">
            <a:solidFill>
              <a:schemeClr val="accent3"/>
            </a:solidFill>
            <a:prstDash val="solid"/>
            <a:miter lim="800000"/>
            <a:headEnd/>
            <a:tailEnd/>
          </a:ln>
          <a:extLst/>
        </p:spPr>
        <p:txBody>
          <a:bodyPr vert="horz" wrap="square" lIns="89619" tIns="44809" rIns="89619" bIns="44809" numCol="1" anchor="t" anchorCtr="0" compatLnSpc="1">
            <a:prstTxWarp prst="textNoShape">
              <a:avLst/>
            </a:prstTxWarp>
          </a:bodyPr>
          <a:lstStyle/>
          <a:p>
            <a:pPr algn="ctr" defTabSz="914093">
              <a:defRPr/>
            </a:pPr>
            <a:endParaRPr lang="en-US" sz="1568">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cxnSp>
        <p:nvCxnSpPr>
          <p:cNvPr id="174" name="Straight Connector 173">
            <a:extLst>
              <a:ext uri="{FF2B5EF4-FFF2-40B4-BE49-F238E27FC236}">
                <a16:creationId xmlns:a16="http://schemas.microsoft.com/office/drawing/2014/main" id="{E947FB32-6AB2-47E7-B38B-CB6C784C3244}"/>
              </a:ext>
            </a:extLst>
          </p:cNvPr>
          <p:cNvCxnSpPr>
            <a:cxnSpLocks/>
          </p:cNvCxnSpPr>
          <p:nvPr/>
        </p:nvCxnSpPr>
        <p:spPr>
          <a:xfrm>
            <a:off x="4821296" y="3694944"/>
            <a:ext cx="225855" cy="0"/>
          </a:xfrm>
          <a:prstGeom prst="line">
            <a:avLst/>
          </a:prstGeom>
          <a:ln w="285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5" name="cloud" title="Icon of a cloud">
            <a:extLst>
              <a:ext uri="{FF2B5EF4-FFF2-40B4-BE49-F238E27FC236}">
                <a16:creationId xmlns:a16="http://schemas.microsoft.com/office/drawing/2014/main" id="{825CE911-4DFC-4EF2-9A70-B7422C6167DE}"/>
              </a:ext>
            </a:extLst>
          </p:cNvPr>
          <p:cNvSpPr>
            <a:spLocks noChangeAspect="1"/>
          </p:cNvSpPr>
          <p:nvPr/>
        </p:nvSpPr>
        <p:spPr bwMode="auto">
          <a:xfrm>
            <a:off x="8974852" y="4011786"/>
            <a:ext cx="476709" cy="3037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solidFill>
              <a:schemeClr val="accent1"/>
            </a:solidFill>
            <a:prstDash val="solid"/>
            <a:miter lim="800000"/>
            <a:headEnd/>
            <a:tailEnd/>
          </a:ln>
          <a:extLst/>
        </p:spPr>
        <p:txBody>
          <a:bodyPr vert="horz" wrap="square" lIns="91416" tIns="45708" rIns="91416" bIns="45708" numCol="1" anchor="t" anchorCtr="0" compatLnSpc="1">
            <a:prstTxWarp prst="textNoShape">
              <a:avLst/>
            </a:prstTxWarp>
          </a:bodyPr>
          <a:lstStyle/>
          <a:p>
            <a:pPr defTabSz="914126">
              <a:defRPr/>
            </a:pPr>
            <a:endParaRPr lang="en-US" sz="900">
              <a:gradFill>
                <a:gsLst>
                  <a:gs pos="0">
                    <a:srgbClr val="505050"/>
                  </a:gs>
                  <a:gs pos="100000">
                    <a:srgbClr val="505050"/>
                  </a:gs>
                </a:gsLst>
              </a:gradFill>
              <a:latin typeface="Segoe UI"/>
            </a:endParaRPr>
          </a:p>
        </p:txBody>
      </p:sp>
      <p:grpSp>
        <p:nvGrpSpPr>
          <p:cNvPr id="22" name="Group 98">
            <a:extLst>
              <a:ext uri="{FF2B5EF4-FFF2-40B4-BE49-F238E27FC236}">
                <a16:creationId xmlns:a16="http://schemas.microsoft.com/office/drawing/2014/main" id="{12EAB1D0-4494-48C4-9106-3F94B4134379}"/>
              </a:ext>
            </a:extLst>
          </p:cNvPr>
          <p:cNvGrpSpPr/>
          <p:nvPr/>
        </p:nvGrpSpPr>
        <p:grpSpPr>
          <a:xfrm>
            <a:off x="9802830" y="4585511"/>
            <a:ext cx="1398470" cy="455261"/>
            <a:chOff x="9266237" y="5913772"/>
            <a:chExt cx="1920379" cy="555290"/>
          </a:xfrm>
        </p:grpSpPr>
        <p:pic>
          <p:nvPicPr>
            <p:cNvPr id="23" name="Picture 136">
              <a:extLst>
                <a:ext uri="{FF2B5EF4-FFF2-40B4-BE49-F238E27FC236}">
                  <a16:creationId xmlns:a16="http://schemas.microsoft.com/office/drawing/2014/main" id="{276937C4-D2EC-46B8-9748-8512E42FA1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6237" y="5913772"/>
              <a:ext cx="462449" cy="462449"/>
            </a:xfrm>
            <a:prstGeom prst="rect">
              <a:avLst/>
            </a:prstGeom>
          </p:spPr>
        </p:pic>
        <p:pic>
          <p:nvPicPr>
            <p:cNvPr id="24" name="Picture 137">
              <a:extLst>
                <a:ext uri="{FF2B5EF4-FFF2-40B4-BE49-F238E27FC236}">
                  <a16:creationId xmlns:a16="http://schemas.microsoft.com/office/drawing/2014/main" id="{72FC6F3D-D868-417E-8B68-669FC180C9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1326" y="5913772"/>
              <a:ext cx="555290" cy="555290"/>
            </a:xfrm>
            <a:prstGeom prst="rect">
              <a:avLst/>
            </a:prstGeom>
          </p:spPr>
        </p:pic>
        <p:pic>
          <p:nvPicPr>
            <p:cNvPr id="25" name="Picture 138">
              <a:extLst>
                <a:ext uri="{FF2B5EF4-FFF2-40B4-BE49-F238E27FC236}">
                  <a16:creationId xmlns:a16="http://schemas.microsoft.com/office/drawing/2014/main" id="{3987D7FC-FEFD-4328-A8B6-F013CB6626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22219" y="5913772"/>
              <a:ext cx="515575" cy="515575"/>
            </a:xfrm>
            <a:prstGeom prst="rect">
              <a:avLst/>
            </a:prstGeom>
          </p:spPr>
        </p:pic>
      </p:grpSp>
      <p:grpSp>
        <p:nvGrpSpPr>
          <p:cNvPr id="4" name="Group 97">
            <a:extLst>
              <a:ext uri="{FF2B5EF4-FFF2-40B4-BE49-F238E27FC236}">
                <a16:creationId xmlns:a16="http://schemas.microsoft.com/office/drawing/2014/main" id="{10058DA1-5157-452C-9AEE-0F737A5A8414}"/>
              </a:ext>
            </a:extLst>
          </p:cNvPr>
          <p:cNvGrpSpPr/>
          <p:nvPr/>
        </p:nvGrpSpPr>
        <p:grpSpPr>
          <a:xfrm>
            <a:off x="10307102" y="2355797"/>
            <a:ext cx="1384018" cy="725104"/>
            <a:chOff x="9441345" y="3709476"/>
            <a:chExt cx="1411363" cy="678189"/>
          </a:xfrm>
        </p:grpSpPr>
        <p:pic>
          <p:nvPicPr>
            <p:cNvPr id="8" name="Picture 141">
              <a:extLst>
                <a:ext uri="{FF2B5EF4-FFF2-40B4-BE49-F238E27FC236}">
                  <a16:creationId xmlns:a16="http://schemas.microsoft.com/office/drawing/2014/main" id="{3DFB04C4-A4CF-4263-A479-073278DA51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79740" y="3745551"/>
              <a:ext cx="272968" cy="272968"/>
            </a:xfrm>
            <a:prstGeom prst="rect">
              <a:avLst/>
            </a:prstGeom>
          </p:spPr>
        </p:pic>
        <p:pic>
          <p:nvPicPr>
            <p:cNvPr id="9" name="Picture 142">
              <a:extLst>
                <a:ext uri="{FF2B5EF4-FFF2-40B4-BE49-F238E27FC236}">
                  <a16:creationId xmlns:a16="http://schemas.microsoft.com/office/drawing/2014/main" id="{77C507A4-0115-4108-9E06-327361C17C2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03766" y="4114697"/>
              <a:ext cx="272968" cy="272968"/>
            </a:xfrm>
            <a:prstGeom prst="rect">
              <a:avLst/>
            </a:prstGeom>
          </p:spPr>
        </p:pic>
        <p:pic>
          <p:nvPicPr>
            <p:cNvPr id="11" name="Picture 143">
              <a:extLst>
                <a:ext uri="{FF2B5EF4-FFF2-40B4-BE49-F238E27FC236}">
                  <a16:creationId xmlns:a16="http://schemas.microsoft.com/office/drawing/2014/main" id="{4F28FC57-A83F-494A-BA15-30D6F8D9374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11710" y="3725761"/>
              <a:ext cx="272968" cy="272968"/>
            </a:xfrm>
            <a:prstGeom prst="rect">
              <a:avLst/>
            </a:prstGeom>
          </p:spPr>
        </p:pic>
        <p:pic>
          <p:nvPicPr>
            <p:cNvPr id="12" name="Picture 144">
              <a:extLst>
                <a:ext uri="{FF2B5EF4-FFF2-40B4-BE49-F238E27FC236}">
                  <a16:creationId xmlns:a16="http://schemas.microsoft.com/office/drawing/2014/main" id="{A7D8ED05-8985-49E4-9A18-ED7F11D8125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43680" y="3709476"/>
              <a:ext cx="272968" cy="272968"/>
            </a:xfrm>
            <a:prstGeom prst="rect">
              <a:avLst/>
            </a:prstGeom>
          </p:spPr>
        </p:pic>
        <p:pic>
          <p:nvPicPr>
            <p:cNvPr id="13" name="Picture 145">
              <a:extLst>
                <a:ext uri="{FF2B5EF4-FFF2-40B4-BE49-F238E27FC236}">
                  <a16:creationId xmlns:a16="http://schemas.microsoft.com/office/drawing/2014/main" id="{ACF03FC0-0A80-4507-AFF6-B42286B21C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25220" y="4100931"/>
              <a:ext cx="272968" cy="272968"/>
            </a:xfrm>
            <a:prstGeom prst="rect">
              <a:avLst/>
            </a:prstGeom>
          </p:spPr>
        </p:pic>
        <p:pic>
          <p:nvPicPr>
            <p:cNvPr id="20" name="Picture 146">
              <a:extLst>
                <a:ext uri="{FF2B5EF4-FFF2-40B4-BE49-F238E27FC236}">
                  <a16:creationId xmlns:a16="http://schemas.microsoft.com/office/drawing/2014/main" id="{F6D7E721-DD09-482B-BC17-A453AED4DA5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75226" y="4077760"/>
              <a:ext cx="272968" cy="272968"/>
            </a:xfrm>
            <a:prstGeom prst="rect">
              <a:avLst/>
            </a:prstGeom>
          </p:spPr>
        </p:pic>
        <p:pic>
          <p:nvPicPr>
            <p:cNvPr id="21" name="Picture 147">
              <a:extLst>
                <a:ext uri="{FF2B5EF4-FFF2-40B4-BE49-F238E27FC236}">
                  <a16:creationId xmlns:a16="http://schemas.microsoft.com/office/drawing/2014/main" id="{7B740A2A-F54C-4C9F-AD42-AD289B0A100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41345" y="3714382"/>
              <a:ext cx="272968" cy="272968"/>
            </a:xfrm>
            <a:prstGeom prst="rect">
              <a:avLst/>
            </a:prstGeom>
          </p:spPr>
        </p:pic>
      </p:grpSp>
      <p:grpSp>
        <p:nvGrpSpPr>
          <p:cNvPr id="27" name="Group 112">
            <a:extLst>
              <a:ext uri="{FF2B5EF4-FFF2-40B4-BE49-F238E27FC236}">
                <a16:creationId xmlns:a16="http://schemas.microsoft.com/office/drawing/2014/main" id="{35405F1A-2A27-4483-96C8-69E71D83ED1F}"/>
              </a:ext>
            </a:extLst>
          </p:cNvPr>
          <p:cNvGrpSpPr/>
          <p:nvPr/>
        </p:nvGrpSpPr>
        <p:grpSpPr>
          <a:xfrm>
            <a:off x="9345298" y="2096771"/>
            <a:ext cx="710405" cy="1101752"/>
            <a:chOff x="9313563" y="1469800"/>
            <a:chExt cx="833053" cy="1080311"/>
          </a:xfrm>
        </p:grpSpPr>
        <p:grpSp>
          <p:nvGrpSpPr>
            <p:cNvPr id="35" name="Group 124">
              <a:extLst>
                <a:ext uri="{FF2B5EF4-FFF2-40B4-BE49-F238E27FC236}">
                  <a16:creationId xmlns:a16="http://schemas.microsoft.com/office/drawing/2014/main" id="{7FE0FBB9-85C2-4513-9396-C5C3C84E79D1}"/>
                </a:ext>
              </a:extLst>
            </p:cNvPr>
            <p:cNvGrpSpPr/>
            <p:nvPr/>
          </p:nvGrpSpPr>
          <p:grpSpPr>
            <a:xfrm>
              <a:off x="9313563" y="1476938"/>
              <a:ext cx="821113" cy="1073173"/>
              <a:chOff x="9052189" y="1223661"/>
              <a:chExt cx="1371798" cy="2133719"/>
            </a:xfrm>
          </p:grpSpPr>
          <p:pic>
            <p:nvPicPr>
              <p:cNvPr id="36" name="Picture 126">
                <a:extLst>
                  <a:ext uri="{FF2B5EF4-FFF2-40B4-BE49-F238E27FC236}">
                    <a16:creationId xmlns:a16="http://schemas.microsoft.com/office/drawing/2014/main" id="{7B39DAB7-0BD7-44B0-9D12-7E59CD8BBDB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152956" y="1223661"/>
                <a:ext cx="557475" cy="557475"/>
              </a:xfrm>
              <a:prstGeom prst="rect">
                <a:avLst/>
              </a:prstGeom>
            </p:spPr>
          </p:pic>
          <p:pic>
            <p:nvPicPr>
              <p:cNvPr id="37" name="Picture 127">
                <a:extLst>
                  <a:ext uri="{FF2B5EF4-FFF2-40B4-BE49-F238E27FC236}">
                    <a16:creationId xmlns:a16="http://schemas.microsoft.com/office/drawing/2014/main" id="{D5971E07-8B89-4BA4-9C81-4840335B888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11278" y="2153513"/>
                <a:ext cx="542923" cy="542924"/>
              </a:xfrm>
              <a:prstGeom prst="rect">
                <a:avLst/>
              </a:prstGeom>
            </p:spPr>
          </p:pic>
          <p:pic>
            <p:nvPicPr>
              <p:cNvPr id="38" name="Picture 128">
                <a:extLst>
                  <a:ext uri="{FF2B5EF4-FFF2-40B4-BE49-F238E27FC236}">
                    <a16:creationId xmlns:a16="http://schemas.microsoft.com/office/drawing/2014/main" id="{44D2B085-1A86-41C4-B52A-0F1F2EF5CF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52189" y="2800042"/>
                <a:ext cx="557335" cy="557338"/>
              </a:xfrm>
              <a:prstGeom prst="rect">
                <a:avLst/>
              </a:prstGeom>
            </p:spPr>
          </p:pic>
          <p:pic>
            <p:nvPicPr>
              <p:cNvPr id="39" name="Picture 129">
                <a:extLst>
                  <a:ext uri="{FF2B5EF4-FFF2-40B4-BE49-F238E27FC236}">
                    <a16:creationId xmlns:a16="http://schemas.microsoft.com/office/drawing/2014/main" id="{ED17C5C7-5F96-4BE6-A05F-EC9880333DB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860207" y="2783899"/>
                <a:ext cx="563780" cy="563783"/>
              </a:xfrm>
              <a:prstGeom prst="rect">
                <a:avLst/>
              </a:prstGeom>
            </p:spPr>
          </p:pic>
        </p:grpSp>
        <p:pic>
          <p:nvPicPr>
            <p:cNvPr id="40" name="Picture 125">
              <a:extLst>
                <a:ext uri="{FF2B5EF4-FFF2-40B4-BE49-F238E27FC236}">
                  <a16:creationId xmlns:a16="http://schemas.microsoft.com/office/drawing/2014/main" id="{3281E528-746B-4B13-8859-EAAAC1F3643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838164" y="1469800"/>
              <a:ext cx="308452" cy="308454"/>
            </a:xfrm>
            <a:prstGeom prst="rect">
              <a:avLst/>
            </a:prstGeom>
          </p:spPr>
        </p:pic>
      </p:grpSp>
    </p:spTree>
    <p:extLst>
      <p:ext uri="{BB962C8B-B14F-4D97-AF65-F5344CB8AC3E}">
        <p14:creationId xmlns:p14="http://schemas.microsoft.com/office/powerpoint/2010/main" val="2001841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fade">
                                      <p:cBhvr>
                                        <p:cTn id="10"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7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128"/>
          <p:cNvSpPr>
            <a:spLocks noChangeAspect="1"/>
          </p:cNvSpPr>
          <p:nvPr/>
        </p:nvSpPr>
        <p:spPr bwMode="black">
          <a:xfrm>
            <a:off x="1878423" y="1665067"/>
            <a:ext cx="9150216" cy="503869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3C6C"/>
          </a:solidFill>
          <a:extLst/>
        </p:spPr>
        <p:txBody>
          <a:bodyPr vert="horz" wrap="square" lIns="89606" tIns="44803" rIns="89606" bIns="44803" numCol="1" anchor="t" anchorCtr="0" compatLnSpc="1">
            <a:prstTxWarp prst="textNoShape">
              <a:avLst/>
            </a:prstTxWarp>
          </a:bodyPr>
          <a:lstStyle/>
          <a:p>
            <a:pPr defTabSz="913771"/>
            <a:endParaRPr lang="en-US" sz="1764">
              <a:solidFill>
                <a:srgbClr val="505050"/>
              </a:solidFill>
            </a:endParaRPr>
          </a:p>
        </p:txBody>
      </p:sp>
      <p:sp>
        <p:nvSpPr>
          <p:cNvPr id="43" name="Freeform 79"/>
          <p:cNvSpPr>
            <a:spLocks noEditPoints="1"/>
          </p:cNvSpPr>
          <p:nvPr/>
        </p:nvSpPr>
        <p:spPr bwMode="black">
          <a:xfrm>
            <a:off x="5711892" y="3024672"/>
            <a:ext cx="1680591" cy="216848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0654" tIns="40328" rIns="80654" bIns="40328" numCol="1" anchor="t" anchorCtr="0" compatLnSpc="1">
            <a:prstTxWarp prst="textNoShape">
              <a:avLst/>
            </a:prstTxWarp>
          </a:bodyPr>
          <a:lstStyle/>
          <a:p>
            <a:pPr defTabSz="913771"/>
            <a:endParaRPr lang="en-US" sz="1567" dirty="0">
              <a:solidFill>
                <a:srgbClr val="505050"/>
              </a:solidFill>
            </a:endParaRPr>
          </a:p>
        </p:txBody>
      </p:sp>
      <p:grpSp>
        <p:nvGrpSpPr>
          <p:cNvPr id="2" name="Group 1"/>
          <p:cNvGrpSpPr/>
          <p:nvPr/>
        </p:nvGrpSpPr>
        <p:grpSpPr>
          <a:xfrm>
            <a:off x="5663749" y="5486275"/>
            <a:ext cx="2261914" cy="785216"/>
            <a:chOff x="4885069" y="6067472"/>
            <a:chExt cx="1441833" cy="801170"/>
          </a:xfrm>
        </p:grpSpPr>
        <p:sp>
          <p:nvSpPr>
            <p:cNvPr id="46" name="Rectangle 45"/>
            <p:cNvSpPr/>
            <p:nvPr/>
          </p:nvSpPr>
          <p:spPr bwMode="auto">
            <a:xfrm>
              <a:off x="4885069" y="6067472"/>
              <a:ext cx="1441833" cy="801170"/>
            </a:xfrm>
            <a:prstGeom prst="rect">
              <a:avLst/>
            </a:prstGeom>
            <a:solidFill>
              <a:schemeClr val="tx2">
                <a:lumMod val="5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744"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a:xfrm>
              <a:off x="5005056" y="6106641"/>
              <a:ext cx="1159362" cy="537319"/>
            </a:xfrm>
            <a:prstGeom prst="rect">
              <a:avLst/>
            </a:prstGeom>
          </p:spPr>
          <p:txBody>
            <a:bodyPr wrap="square">
              <a:spAutoFit/>
            </a:bodyPr>
            <a:lstStyle/>
            <a:p>
              <a:pPr algn="ctr" defTabSz="932103" fontAlgn="base">
                <a:lnSpc>
                  <a:spcPct val="90000"/>
                </a:lnSpc>
                <a:spcBef>
                  <a:spcPct val="0"/>
                </a:spcBef>
                <a:spcAft>
                  <a:spcPct val="0"/>
                </a:spcAft>
              </a:pPr>
              <a:r>
                <a:rPr lang="en-US" sz="3136" dirty="0">
                  <a:gradFill>
                    <a:gsLst>
                      <a:gs pos="0">
                        <a:srgbClr val="FFFFFF"/>
                      </a:gs>
                      <a:gs pos="100000">
                        <a:srgbClr val="FFFFFF"/>
                      </a:gs>
                    </a:gsLst>
                    <a:lin ang="5400000" scaled="0"/>
                  </a:gradFill>
                  <a:ea typeface="Segoe UI" pitchFamily="34" charset="0"/>
                  <a:cs typeface="Segoe UI" pitchFamily="34" charset="0"/>
                  <a:hlinkClick r:id="rId3"/>
                </a:rPr>
                <a:t>Storage</a:t>
              </a:r>
              <a:endParaRPr lang="en-US" sz="3136"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p:cNvSpPr>
            <a:spLocks noGrp="1"/>
          </p:cNvSpPr>
          <p:nvPr>
            <p:ph type="title"/>
          </p:nvPr>
        </p:nvSpPr>
        <p:spPr>
          <a:xfrm>
            <a:off x="1189041" y="319459"/>
            <a:ext cx="4522851" cy="814518"/>
          </a:xfrm>
        </p:spPr>
        <p:txBody>
          <a:bodyPr>
            <a:noAutofit/>
          </a:bodyPr>
          <a:lstStyle/>
          <a:p>
            <a:r>
              <a:rPr lang="en-US" sz="3600" b="1" dirty="0"/>
              <a:t>The pieces of IaaS…</a:t>
            </a:r>
          </a:p>
        </p:txBody>
      </p:sp>
    </p:spTree>
    <p:extLst>
      <p:ext uri="{BB962C8B-B14F-4D97-AF65-F5344CB8AC3E}">
        <p14:creationId xmlns:p14="http://schemas.microsoft.com/office/powerpoint/2010/main" val="335876749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997" y="519820"/>
            <a:ext cx="11651152" cy="1071798"/>
          </a:xfrm>
        </p:spPr>
        <p:txBody>
          <a:bodyPr/>
          <a:lstStyle/>
          <a:p>
            <a:r>
              <a:rPr lang="en-US" dirty="0"/>
              <a:t>Azure Storage Services</a:t>
            </a:r>
          </a:p>
        </p:txBody>
      </p:sp>
      <p:sp>
        <p:nvSpPr>
          <p:cNvPr id="7" name="Rectangle 6"/>
          <p:cNvSpPr/>
          <p:nvPr/>
        </p:nvSpPr>
        <p:spPr bwMode="auto">
          <a:xfrm>
            <a:off x="2699774" y="2693095"/>
            <a:ext cx="2284964" cy="33528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662" tIns="131729" rIns="164662" bIns="131729" numCol="1" spcCol="0" rtlCol="0" fromWordArt="0" anchor="t" anchorCtr="0" forceAA="0" compatLnSpc="1">
            <a:prstTxWarp prst="textNoShape">
              <a:avLst/>
            </a:prstTxWarp>
            <a:noAutofit/>
          </a:bodyPr>
          <a:lstStyle/>
          <a:p>
            <a:pPr defTabSz="839566" fontAlgn="base">
              <a:spcBef>
                <a:spcPct val="0"/>
              </a:spcBef>
              <a:spcAft>
                <a:spcPct val="0"/>
              </a:spcAft>
            </a:pPr>
            <a:r>
              <a:rPr lang="en-US" sz="3135" dirty="0">
                <a:gradFill>
                  <a:gsLst>
                    <a:gs pos="0">
                      <a:srgbClr val="FFFFFF"/>
                    </a:gs>
                    <a:gs pos="100000">
                      <a:srgbClr val="FFFFFF"/>
                    </a:gs>
                  </a:gsLst>
                  <a:lin ang="5400000" scaled="0"/>
                </a:gradFill>
                <a:latin typeface="Segoe UI"/>
                <a:ea typeface="Segoe UI" pitchFamily="34" charset="0"/>
                <a:cs typeface="Segoe UI" pitchFamily="34" charset="0"/>
              </a:rPr>
              <a:t>Files</a:t>
            </a:r>
          </a:p>
          <a:p>
            <a:pPr defTabSz="839473" fontAlgn="base">
              <a:spcBef>
                <a:spcPct val="0"/>
              </a:spcBef>
              <a:spcAft>
                <a:spcPct val="0"/>
              </a:spcAft>
            </a:pPr>
            <a:r>
              <a:rPr lang="en-US" sz="1567" dirty="0">
                <a:gradFill>
                  <a:gsLst>
                    <a:gs pos="0">
                      <a:srgbClr val="FFFFFF"/>
                    </a:gs>
                    <a:gs pos="100000">
                      <a:srgbClr val="FFFFFF"/>
                    </a:gs>
                  </a:gsLst>
                  <a:lin ang="5400000" scaled="0"/>
                </a:gradFill>
                <a:latin typeface="Segoe UI Semilight"/>
                <a:ea typeface="Segoe UI" pitchFamily="34" charset="0"/>
                <a:cs typeface="Segoe UI" pitchFamily="34" charset="0"/>
              </a:rPr>
              <a:t>Fully Managed File Shares in the Cloud</a:t>
            </a:r>
          </a:p>
          <a:p>
            <a:pPr defTabSz="839566" fontAlgn="base">
              <a:spcBef>
                <a:spcPct val="0"/>
              </a:spcBef>
              <a:spcAft>
                <a:spcPct val="0"/>
              </a:spcAft>
            </a:pPr>
            <a:endParaRPr lang="en-US" sz="1567"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566" fontAlgn="base">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39566" fontAlgn="base">
              <a:spcBef>
                <a:spcPct val="0"/>
              </a:spcBef>
              <a:spcAft>
                <a:spcPct val="0"/>
              </a:spcAft>
            </a:pPr>
            <a:endParaRPr lang="en-US" sz="1371"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566" fontAlgn="base">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73516" y="2693095"/>
            <a:ext cx="2284964" cy="33528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662" tIns="131729" rIns="164662" bIns="131729" numCol="1" spcCol="0" rtlCol="0" fromWordArt="0" anchor="t" anchorCtr="0" forceAA="0" compatLnSpc="1">
            <a:prstTxWarp prst="textNoShape">
              <a:avLst/>
            </a:prstTxWarp>
            <a:noAutofit/>
          </a:bodyPr>
          <a:lstStyle/>
          <a:p>
            <a:pPr defTabSz="839566" fontAlgn="base">
              <a:spcBef>
                <a:spcPct val="0"/>
              </a:spcBef>
              <a:spcAft>
                <a:spcPct val="0"/>
              </a:spcAft>
            </a:pPr>
            <a:r>
              <a:rPr lang="en-US" sz="3135" dirty="0">
                <a:gradFill>
                  <a:gsLst>
                    <a:gs pos="0">
                      <a:srgbClr val="FFFFFF"/>
                    </a:gs>
                    <a:gs pos="100000">
                      <a:srgbClr val="FFFFFF"/>
                    </a:gs>
                  </a:gsLst>
                  <a:lin ang="5400000" scaled="0"/>
                </a:gradFill>
                <a:latin typeface="Segoe UI"/>
                <a:ea typeface="Segoe UI" pitchFamily="34" charset="0"/>
                <a:cs typeface="Segoe UI" pitchFamily="34" charset="0"/>
              </a:rPr>
              <a:t>Disks</a:t>
            </a:r>
          </a:p>
          <a:p>
            <a:pPr defTabSz="839566" fontAlgn="base">
              <a:spcBef>
                <a:spcPct val="0"/>
              </a:spcBef>
              <a:spcAft>
                <a:spcPct val="0"/>
              </a:spcAft>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39566" fontAlgn="base">
              <a:spcBef>
                <a:spcPct val="0"/>
              </a:spcBef>
              <a:spcAft>
                <a:spcPct val="0"/>
              </a:spcAft>
            </a:pPr>
            <a:endParaRPr lang="en-US" sz="1567"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566" fontAlgn="base">
              <a:spcBef>
                <a:spcPct val="0"/>
              </a:spcBef>
              <a:spcAft>
                <a:spcPct val="0"/>
              </a:spcAft>
              <a:defRPr/>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Standard Storage Disks:</a:t>
            </a:r>
          </a:p>
          <a:p>
            <a:pPr defTabSz="839566" fontAlgn="base">
              <a:spcBef>
                <a:spcPct val="0"/>
              </a:spcBef>
              <a:spcAft>
                <a:spcPct val="0"/>
              </a:spcAft>
              <a:defRPr/>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Magnetic disk based, low IOPS, moderate latency</a:t>
            </a:r>
          </a:p>
          <a:p>
            <a:pPr defTabSz="839566" fontAlgn="base">
              <a:spcBef>
                <a:spcPct val="0"/>
              </a:spcBef>
              <a:spcAft>
                <a:spcPct val="0"/>
              </a:spcAft>
              <a:defRPr/>
            </a:pPr>
            <a:endParaRPr lang="en-US" sz="1371"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566" fontAlgn="base">
              <a:spcBef>
                <a:spcPct val="0"/>
              </a:spcBef>
              <a:spcAft>
                <a:spcPct val="0"/>
              </a:spcAft>
              <a:defRPr/>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Premium Storage Disks: SSD based, high IOPS, low latency</a:t>
            </a:r>
          </a:p>
          <a:p>
            <a:pPr defTabSz="839566" fontAlgn="base">
              <a:spcBef>
                <a:spcPct val="0"/>
              </a:spcBef>
              <a:spcAft>
                <a:spcPct val="0"/>
              </a:spcAft>
              <a:defRPr/>
            </a:pPr>
            <a:endParaRPr lang="en-US" sz="1371"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566" fontAlgn="base">
              <a:spcBef>
                <a:spcPct val="0"/>
              </a:spcBef>
              <a:spcAft>
                <a:spcPct val="0"/>
              </a:spcAft>
              <a:defRPr/>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Managed Disks</a:t>
            </a:r>
          </a:p>
        </p:txBody>
      </p:sp>
      <p:sp>
        <p:nvSpPr>
          <p:cNvPr id="14" name="Rectangle 13"/>
          <p:cNvSpPr/>
          <p:nvPr/>
        </p:nvSpPr>
        <p:spPr bwMode="auto">
          <a:xfrm>
            <a:off x="373516" y="6090568"/>
            <a:ext cx="11589998" cy="92727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662" tIns="131729" rIns="164662" bIns="131729" numCol="1" spcCol="0" rtlCol="0" fromWordArt="0" anchor="ctr" anchorCtr="0" forceAA="0" compatLnSpc="1">
            <a:prstTxWarp prst="textNoShape">
              <a:avLst/>
            </a:prstTxWarp>
            <a:noAutofit/>
          </a:bodyPr>
          <a:lstStyle/>
          <a:p>
            <a:pPr algn="ctr" defTabSz="839566" fontAlgn="base">
              <a:spcBef>
                <a:spcPct val="0"/>
              </a:spcBef>
              <a:spcAft>
                <a:spcPct val="0"/>
              </a:spcAft>
            </a:pPr>
            <a:r>
              <a:rPr lang="en-US" sz="2744" dirty="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39566" fontAlgn="base">
              <a:spcBef>
                <a:spcPct val="0"/>
              </a:spcBef>
              <a:spcAft>
                <a:spcPct val="0"/>
              </a:spcAft>
            </a:pPr>
            <a:r>
              <a:rPr lang="en-US" sz="1764" dirty="0">
                <a:gradFill>
                  <a:gsLst>
                    <a:gs pos="0">
                      <a:srgbClr val="FFFFFF"/>
                    </a:gs>
                    <a:gs pos="100000">
                      <a:srgbClr val="FFFFFF"/>
                    </a:gs>
                  </a:gsLst>
                  <a:lin ang="5400000" scaled="0"/>
                </a:gradFill>
                <a:latin typeface="Segoe UI Semilight"/>
                <a:ea typeface="Segoe UI" pitchFamily="34" charset="0"/>
                <a:cs typeface="Segoe UI" pitchFamily="34" charset="0"/>
              </a:rPr>
              <a:t>Durability, Encryption at Rest, Strongly Consistent Replication, Fault Tolerance, Auto Load-Balancing</a:t>
            </a:r>
            <a:endParaRPr lang="en-US" sz="176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46792" y="1417441"/>
            <a:ext cx="5390641" cy="1366519"/>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defTabSz="913775">
                <a:lnSpc>
                  <a:spcPct val="90000"/>
                </a:lnSpc>
              </a:pPr>
              <a:r>
                <a:rPr lang="en-US" sz="2744" b="1" kern="0" spc="-29" dirty="0">
                  <a:ln w="3175">
                    <a:noFill/>
                  </a:ln>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27156" tIns="143350" rIns="179187" bIns="143350" rtlCol="0">
                <a:spAutoFit/>
              </a:bodyPr>
              <a:lstStyle/>
              <a:p>
                <a:pPr algn="ctr" defTabSz="913775">
                  <a:lnSpc>
                    <a:spcPct val="90000"/>
                  </a:lnSpc>
                  <a:spcBef>
                    <a:spcPts val="1764"/>
                  </a:spcBef>
                </a:pPr>
                <a:r>
                  <a:rPr lang="en-US" sz="1567"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Virtual </a:t>
                </a:r>
                <a:br>
                  <a:rPr lang="en-US" sz="1567"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594" tIns="44796" rIns="89594" bIns="44796" numCol="1" anchor="t" anchorCtr="0" compatLnSpc="1">
                <a:prstTxWarp prst="textNoShape">
                  <a:avLst/>
                </a:prstTxWarp>
              </a:bodyPr>
              <a:lstStyle/>
              <a:p>
                <a:pPr defTabSz="913775"/>
                <a:endParaRPr lang="en-US" sz="1764" kern="0" dirty="0">
                  <a:gradFill>
                    <a:gsLst>
                      <a:gs pos="83772">
                        <a:srgbClr val="353535"/>
                      </a:gs>
                      <a:gs pos="42857">
                        <a:srgbClr val="353535"/>
                      </a:gs>
                    </a:gsLst>
                    <a:lin ang="5400000" scaled="0"/>
                  </a:gradFill>
                  <a:latin typeface="Segoe UI Semilight"/>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594" tIns="44796" rIns="89594" bIns="44796" numCol="1" anchor="t" anchorCtr="0" compatLnSpc="1">
                <a:prstTxWarp prst="textNoShape">
                  <a:avLst/>
                </a:prstTxWarp>
              </a:bodyPr>
              <a:lstStyle/>
              <a:p>
                <a:pPr defTabSz="913775"/>
                <a:endParaRPr lang="en-US" sz="1764" kern="0" dirty="0">
                  <a:gradFill>
                    <a:gsLst>
                      <a:gs pos="83772">
                        <a:srgbClr val="353535"/>
                      </a:gs>
                      <a:gs pos="42857">
                        <a:srgbClr val="353535"/>
                      </a:gs>
                    </a:gsLst>
                    <a:lin ang="5400000" scaled="0"/>
                  </a:gradFill>
                  <a:latin typeface="Segoe UI Semilight"/>
                </a:endParaRPr>
              </a:p>
            </p:txBody>
          </p:sp>
          <p:sp>
            <p:nvSpPr>
              <p:cNvPr id="50" name="TextBox 49"/>
              <p:cNvSpPr txBox="1"/>
              <p:nvPr/>
            </p:nvSpPr>
            <p:spPr>
              <a:xfrm>
                <a:off x="7270490" y="5266271"/>
                <a:ext cx="1718120" cy="516992"/>
              </a:xfrm>
              <a:prstGeom prst="rect">
                <a:avLst/>
              </a:prstGeom>
              <a:noFill/>
            </p:spPr>
            <p:txBody>
              <a:bodyPr wrap="square" lIns="627156" tIns="143350" rIns="179187" bIns="143350" rtlCol="0">
                <a:spAutoFit/>
              </a:bodyPr>
              <a:lstStyle/>
              <a:p>
                <a:pPr defTabSz="913775">
                  <a:lnSpc>
                    <a:spcPct val="90000"/>
                  </a:lnSpc>
                  <a:spcBef>
                    <a:spcPts val="1764"/>
                  </a:spcBef>
                </a:pPr>
                <a:r>
                  <a:rPr lang="en-US" sz="1567"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defTabSz="913775">
                  <a:lnSpc>
                    <a:spcPct val="90000"/>
                  </a:lnSpc>
                </a:pPr>
                <a:endParaRPr lang="en-US" sz="2352" kern="0" dirty="0">
                  <a:ln w="3175">
                    <a:noFill/>
                  </a:ln>
                  <a:gradFill>
                    <a:gsLst>
                      <a:gs pos="83772">
                        <a:srgbClr val="353535"/>
                      </a:gs>
                      <a:gs pos="42857">
                        <a:srgbClr val="353535"/>
                      </a:gs>
                    </a:gsLst>
                    <a:lin ang="5400000" scaled="0"/>
                  </a:gradFill>
                  <a:latin typeface="Segoe UI Semilight"/>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27156" tIns="143350" rIns="179187" bIns="143350" rtlCol="0">
                <a:spAutoFit/>
              </a:bodyPr>
              <a:lstStyle/>
              <a:p>
                <a:pPr defTabSz="913775">
                  <a:lnSpc>
                    <a:spcPct val="90000"/>
                  </a:lnSpc>
                  <a:spcBef>
                    <a:spcPts val="1764"/>
                  </a:spcBef>
                </a:pPr>
                <a:r>
                  <a:rPr lang="en-US" sz="1567"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026030" y="2693095"/>
            <a:ext cx="2284964" cy="335287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662" tIns="131729" rIns="164662" bIns="131729" numCol="1" spcCol="0" rtlCol="0" fromWordArt="0" anchor="t" anchorCtr="0" forceAA="0" compatLnSpc="1">
            <a:prstTxWarp prst="textNoShape">
              <a:avLst/>
            </a:prstTxWarp>
            <a:noAutofit/>
          </a:bodyPr>
          <a:lstStyle/>
          <a:p>
            <a:pPr defTabSz="839566" fontAlgn="base">
              <a:spcBef>
                <a:spcPct val="0"/>
              </a:spcBef>
              <a:spcAft>
                <a:spcPct val="0"/>
              </a:spcAft>
            </a:pPr>
            <a:r>
              <a:rPr lang="en-US" sz="3135" dirty="0">
                <a:gradFill>
                  <a:gsLst>
                    <a:gs pos="0">
                      <a:srgbClr val="FFFFFF"/>
                    </a:gs>
                    <a:gs pos="100000">
                      <a:srgbClr val="FFFFFF"/>
                    </a:gs>
                  </a:gsLst>
                  <a:lin ang="5400000" scaled="0"/>
                </a:gradFill>
                <a:latin typeface="Segoe UI"/>
                <a:ea typeface="Segoe UI" pitchFamily="34" charset="0"/>
                <a:cs typeface="Segoe UI" pitchFamily="34" charset="0"/>
              </a:rPr>
              <a:t>Blobs</a:t>
            </a:r>
          </a:p>
          <a:p>
            <a:pPr defTabSz="839566" fontAlgn="base">
              <a:spcBef>
                <a:spcPct val="0"/>
              </a:spcBef>
              <a:spcAft>
                <a:spcPct val="0"/>
              </a:spcAft>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Highly scalable, REST based cloud object store</a:t>
            </a:r>
          </a:p>
          <a:p>
            <a:pPr defTabSz="839566" fontAlgn="base">
              <a:spcBef>
                <a:spcPct val="0"/>
              </a:spcBef>
              <a:spcAft>
                <a:spcPct val="0"/>
              </a:spcAft>
            </a:pPr>
            <a:endParaRPr lang="en-US" sz="1567"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566" fontAlgn="base">
              <a:spcBef>
                <a:spcPct val="0"/>
              </a:spcBef>
              <a:spcAft>
                <a:spcPct val="0"/>
              </a:spcAft>
              <a:defRPr/>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Block Blobs: Sequential I/O, Hot, Cool and Archive Tiers </a:t>
            </a:r>
          </a:p>
          <a:p>
            <a:pPr defTabSz="839566" fontAlgn="base">
              <a:spcBef>
                <a:spcPct val="0"/>
              </a:spcBef>
              <a:spcAft>
                <a:spcPct val="0"/>
              </a:spcAft>
              <a:defRPr/>
            </a:pPr>
            <a:endParaRPr lang="en-US" sz="1371"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566" fontAlgn="base">
              <a:spcBef>
                <a:spcPct val="0"/>
              </a:spcBef>
              <a:spcAft>
                <a:spcPct val="0"/>
              </a:spcAft>
              <a:defRPr/>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Page Blobs: Random-write pattern data</a:t>
            </a:r>
          </a:p>
          <a:p>
            <a:pPr defTabSz="839566" fontAlgn="base">
              <a:spcBef>
                <a:spcPct val="0"/>
              </a:spcBef>
              <a:spcAft>
                <a:spcPct val="0"/>
              </a:spcAft>
              <a:defRPr/>
            </a:pPr>
            <a:endParaRPr lang="en-US" sz="1371"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566" fontAlgn="base">
              <a:spcBef>
                <a:spcPct val="0"/>
              </a:spcBef>
              <a:spcAft>
                <a:spcPct val="0"/>
              </a:spcAft>
              <a:defRPr/>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Append Blobs</a:t>
            </a:r>
          </a:p>
        </p:txBody>
      </p:sp>
      <p:sp>
        <p:nvSpPr>
          <p:cNvPr id="61" name="Rectangle 60"/>
          <p:cNvSpPr/>
          <p:nvPr/>
        </p:nvSpPr>
        <p:spPr bwMode="auto">
          <a:xfrm>
            <a:off x="9678548" y="2693095"/>
            <a:ext cx="2284964" cy="335287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662" tIns="131729" rIns="164662" bIns="131729" numCol="1" spcCol="0" rtlCol="0" fromWordArt="0" anchor="t" anchorCtr="0" forceAA="0" compatLnSpc="1">
            <a:prstTxWarp prst="textNoShape">
              <a:avLst/>
            </a:prstTxWarp>
            <a:noAutofit/>
          </a:bodyPr>
          <a:lstStyle/>
          <a:p>
            <a:pPr defTabSz="839566" fontAlgn="base">
              <a:spcBef>
                <a:spcPct val="0"/>
              </a:spcBef>
              <a:spcAft>
                <a:spcPct val="0"/>
              </a:spcAft>
            </a:pPr>
            <a:r>
              <a:rPr lang="en-US" sz="3135" dirty="0">
                <a:solidFill>
                  <a:srgbClr val="FFFFFF"/>
                </a:solidFill>
                <a:latin typeface="Segoe UI"/>
                <a:ea typeface="Segoe UI" pitchFamily="34" charset="0"/>
                <a:cs typeface="Segoe UI" pitchFamily="34" charset="0"/>
              </a:rPr>
              <a:t>Queues</a:t>
            </a:r>
          </a:p>
          <a:p>
            <a:pPr defTabSz="839566" fontAlgn="base">
              <a:spcBef>
                <a:spcPct val="0"/>
              </a:spcBef>
              <a:spcAft>
                <a:spcPct val="0"/>
              </a:spcAft>
            </a:pPr>
            <a:r>
              <a:rPr lang="en-US" sz="1567" dirty="0">
                <a:solidFill>
                  <a:srgbClr val="FFFFFF"/>
                </a:solidFill>
                <a:latin typeface="Segoe UI"/>
                <a:ea typeface="Segoe UI" pitchFamily="34" charset="0"/>
                <a:cs typeface="Segoe UI" pitchFamily="34" charset="0"/>
              </a:rPr>
              <a:t>Reliable queues at scale for cloud services</a:t>
            </a:r>
          </a:p>
          <a:p>
            <a:pPr defTabSz="839566" fontAlgn="base">
              <a:spcBef>
                <a:spcPct val="0"/>
              </a:spcBef>
              <a:spcAft>
                <a:spcPct val="0"/>
              </a:spcAft>
            </a:pPr>
            <a:endParaRPr lang="en-US" sz="1567" dirty="0">
              <a:solidFill>
                <a:srgbClr val="FFFFFF"/>
              </a:solidFill>
              <a:latin typeface="Segoe UI"/>
              <a:ea typeface="Segoe UI" pitchFamily="34" charset="0"/>
              <a:cs typeface="Segoe UI" pitchFamily="34" charset="0"/>
            </a:endParaRPr>
          </a:p>
          <a:p>
            <a:pPr defTabSz="839566" fontAlgn="base">
              <a:spcBef>
                <a:spcPct val="0"/>
              </a:spcBef>
              <a:spcAft>
                <a:spcPct val="0"/>
              </a:spcAft>
            </a:pPr>
            <a:r>
              <a:rPr lang="en-US" sz="1371" dirty="0">
                <a:gradFill>
                  <a:gsLst>
                    <a:gs pos="0">
                      <a:srgbClr val="FFFFFF"/>
                    </a:gs>
                    <a:gs pos="100000">
                      <a:srgbClr val="FFFFFF"/>
                    </a:gs>
                  </a:gsLst>
                  <a:lin ang="5400000" scaled="0"/>
                </a:gradFill>
                <a:latin typeface="Segoe UI"/>
                <a:cs typeface="Segoe UI" pitchFamily="34" charset="0"/>
              </a:rPr>
              <a:t>Decouple and scale components</a:t>
            </a:r>
          </a:p>
          <a:p>
            <a:pPr defTabSz="839566" fontAlgn="base">
              <a:spcBef>
                <a:spcPct val="0"/>
              </a:spcBef>
              <a:spcAft>
                <a:spcPct val="0"/>
              </a:spcAft>
            </a:pPr>
            <a:r>
              <a:rPr lang="en-US" sz="1371" dirty="0">
                <a:gradFill>
                  <a:gsLst>
                    <a:gs pos="0">
                      <a:srgbClr val="FFFFFF"/>
                    </a:gs>
                    <a:gs pos="100000">
                      <a:srgbClr val="FFFFFF"/>
                    </a:gs>
                  </a:gsLst>
                  <a:lin ang="5400000" scaled="0"/>
                </a:gra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352290" y="2693095"/>
            <a:ext cx="2284964" cy="335287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662" tIns="131729" rIns="164662" bIns="131729" numCol="1" spcCol="0" rtlCol="0" fromWordArt="0" anchor="t" anchorCtr="0" forceAA="0" compatLnSpc="1">
            <a:prstTxWarp prst="textNoShape">
              <a:avLst/>
            </a:prstTxWarp>
            <a:noAutofit/>
          </a:bodyPr>
          <a:lstStyle/>
          <a:p>
            <a:pPr defTabSz="839566" fontAlgn="base">
              <a:spcBef>
                <a:spcPct val="0"/>
              </a:spcBef>
              <a:spcAft>
                <a:spcPct val="0"/>
              </a:spcAft>
            </a:pPr>
            <a:r>
              <a:rPr lang="en-US" sz="3135" dirty="0">
                <a:gradFill>
                  <a:gsLst>
                    <a:gs pos="0">
                      <a:srgbClr val="FFFFFF"/>
                    </a:gs>
                    <a:gs pos="100000">
                      <a:srgbClr val="FFFFFF"/>
                    </a:gs>
                  </a:gsLst>
                  <a:lin ang="5400000" scaled="0"/>
                </a:gradFill>
                <a:latin typeface="Segoe UI"/>
                <a:ea typeface="Segoe UI" pitchFamily="34" charset="0"/>
                <a:cs typeface="Segoe UI" pitchFamily="34" charset="0"/>
              </a:rPr>
              <a:t>Tables</a:t>
            </a:r>
          </a:p>
          <a:p>
            <a:pPr defTabSz="839566" fontAlgn="base">
              <a:spcBef>
                <a:spcPct val="0"/>
              </a:spcBef>
              <a:spcAft>
                <a:spcPct val="0"/>
              </a:spcAft>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Massive auto-scaling NoSQL store</a:t>
            </a:r>
          </a:p>
          <a:p>
            <a:pPr defTabSz="839566" fontAlgn="base">
              <a:spcBef>
                <a:spcPct val="0"/>
              </a:spcBef>
              <a:spcAft>
                <a:spcPct val="0"/>
              </a:spcAft>
            </a:pPr>
            <a:endParaRPr lang="en-US" sz="1567"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566" fontAlgn="base">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Dynamic scaling based on load</a:t>
            </a:r>
          </a:p>
          <a:p>
            <a:pPr defTabSz="839566" fontAlgn="base">
              <a:spcBef>
                <a:spcPct val="0"/>
              </a:spcBef>
              <a:spcAft>
                <a:spcPct val="0"/>
              </a:spcAft>
            </a:pPr>
            <a:endParaRPr lang="en-US" sz="1371"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566" fontAlgn="base">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Scale to PBs of table data </a:t>
            </a:r>
          </a:p>
          <a:p>
            <a:pPr defTabSz="839566" fontAlgn="base">
              <a:spcBef>
                <a:spcPct val="0"/>
              </a:spcBef>
              <a:spcAft>
                <a:spcPct val="0"/>
              </a:spcAft>
            </a:pPr>
            <a:endParaRPr lang="en-US" sz="1371"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566" fontAlgn="base">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Fast key/value lookups</a:t>
            </a:r>
          </a:p>
          <a:p>
            <a:pPr defTabSz="839566" fontAlgn="base">
              <a:spcBef>
                <a:spcPct val="0"/>
              </a:spcBef>
              <a:spcAft>
                <a:spcPct val="0"/>
              </a:spcAft>
            </a:pPr>
            <a:endParaRPr lang="en-US" sz="1567"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566" fontAlgn="base">
              <a:spcBef>
                <a:spcPct val="0"/>
              </a:spcBef>
              <a:spcAft>
                <a:spcPct val="0"/>
              </a:spcAft>
            </a:pPr>
            <a:endParaRPr lang="en-US" sz="15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5031091" y="1420044"/>
            <a:ext cx="7786314" cy="1273051"/>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defTabSz="913775">
                <a:lnSpc>
                  <a:spcPct val="90000"/>
                </a:lnSpc>
              </a:pPr>
              <a:r>
                <a:rPr lang="en-US" sz="2744" b="1" kern="0" spc="-29" dirty="0">
                  <a:ln w="3175">
                    <a:noFill/>
                  </a:ln>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27156" tIns="143350" rIns="179187" bIns="143350" rtlCol="0">
                <a:spAutoFit/>
              </a:bodyPr>
              <a:lstStyle/>
              <a:p>
                <a:pPr defTabSz="913775">
                  <a:lnSpc>
                    <a:spcPct val="90000"/>
                  </a:lnSpc>
                  <a:spcBef>
                    <a:spcPts val="1764"/>
                  </a:spcBef>
                </a:pPr>
                <a:r>
                  <a:rPr lang="en-US" sz="1567"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Existing </a:t>
                </a:r>
                <a:br>
                  <a:rPr lang="en-US" sz="1567"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10" tIns="43905" rIns="87810" bIns="43905" numCol="1" anchor="t" anchorCtr="0" compatLnSpc="1">
                <a:prstTxWarp prst="textNoShape">
                  <a:avLst/>
                </a:prstTxWarp>
              </a:bodyPr>
              <a:lstStyle/>
              <a:p>
                <a:pPr defTabSz="913775"/>
                <a:endParaRPr lang="en-US" sz="1726" kern="0" dirty="0">
                  <a:gradFill>
                    <a:gsLst>
                      <a:gs pos="83772">
                        <a:srgbClr val="353535"/>
                      </a:gs>
                      <a:gs pos="42857">
                        <a:srgbClr val="353535"/>
                      </a:gs>
                    </a:gsLst>
                    <a:lin ang="5400000" scaled="0"/>
                  </a:gradFill>
                  <a:latin typeface="Segoe UI Semilight"/>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377" tIns="45688" rIns="91377" bIns="45688" numCol="1" anchor="t" anchorCtr="0" compatLnSpc="1">
                  <a:prstTxWarp prst="textNoShape">
                    <a:avLst/>
                  </a:prstTxWarp>
                </a:bodyPr>
                <a:lstStyle/>
                <a:p>
                  <a:pPr defTabSz="913775"/>
                  <a:endParaRPr lang="en-US" sz="1200" kern="0" dirty="0">
                    <a:gradFill>
                      <a:gsLst>
                        <a:gs pos="83772">
                          <a:srgbClr val="353535"/>
                        </a:gs>
                        <a:gs pos="42857">
                          <a:srgbClr val="353535"/>
                        </a:gs>
                      </a:gsLst>
                      <a:lin ang="5400000" scaled="0"/>
                    </a:gradFill>
                    <a:latin typeface="Segoe UI Ligh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377" tIns="45688" rIns="91377" bIns="45688" numCol="1" anchor="t" anchorCtr="0" compatLnSpc="1">
                  <a:prstTxWarp prst="textNoShape">
                    <a:avLst/>
                  </a:prstTxWarp>
                </a:bodyPr>
                <a:lstStyle/>
                <a:p>
                  <a:pPr defTabSz="913775"/>
                  <a:endParaRPr lang="en-US" sz="1200" kern="0" dirty="0">
                    <a:gradFill>
                      <a:gsLst>
                        <a:gs pos="83772">
                          <a:srgbClr val="353535"/>
                        </a:gs>
                        <a:gs pos="42857">
                          <a:srgbClr val="353535"/>
                        </a:gs>
                      </a:gsLst>
                      <a:lin ang="5400000" scaled="0"/>
                    </a:gradFill>
                    <a:latin typeface="Segoe UI Ligh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377" tIns="45688" rIns="91377" bIns="45688" numCol="1" anchor="t" anchorCtr="0" compatLnSpc="1">
                  <a:prstTxWarp prst="textNoShape">
                    <a:avLst/>
                  </a:prstTxWarp>
                </a:bodyPr>
                <a:lstStyle/>
                <a:p>
                  <a:pPr defTabSz="913775"/>
                  <a:endParaRPr lang="en-US" sz="1200" kern="0" dirty="0">
                    <a:gradFill>
                      <a:gsLst>
                        <a:gs pos="83772">
                          <a:srgbClr val="353535"/>
                        </a:gs>
                        <a:gs pos="42857">
                          <a:srgbClr val="353535"/>
                        </a:gs>
                      </a:gsLst>
                      <a:lin ang="5400000" scaled="0"/>
                    </a:gradFill>
                    <a:latin typeface="Segoe UI Ligh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377" tIns="45688" rIns="91377" bIns="45688" numCol="1" anchor="t" anchorCtr="0" compatLnSpc="1">
                  <a:prstTxWarp prst="textNoShape">
                    <a:avLst/>
                  </a:prstTxWarp>
                </a:bodyPr>
                <a:lstStyle/>
                <a:p>
                  <a:pPr defTabSz="913775"/>
                  <a:endParaRPr lang="en-US" sz="1200" kern="0" dirty="0">
                    <a:gradFill>
                      <a:gsLst>
                        <a:gs pos="83772">
                          <a:srgbClr val="353535"/>
                        </a:gs>
                        <a:gs pos="42857">
                          <a:srgbClr val="353535"/>
                        </a:gs>
                      </a:gsLst>
                      <a:lin ang="5400000" scaled="0"/>
                    </a:gradFill>
                    <a:latin typeface="Segoe UI Ligh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377" tIns="45688" rIns="91377" bIns="45688" numCol="1" anchor="t" anchorCtr="0" compatLnSpc="1">
                  <a:prstTxWarp prst="textNoShape">
                    <a:avLst/>
                  </a:prstTxWarp>
                </a:bodyPr>
                <a:lstStyle/>
                <a:p>
                  <a:pPr defTabSz="913775"/>
                  <a:endParaRPr lang="en-US" sz="1200" kern="0" dirty="0">
                    <a:gradFill>
                      <a:gsLst>
                        <a:gs pos="83772">
                          <a:srgbClr val="353535"/>
                        </a:gs>
                        <a:gs pos="42857">
                          <a:srgbClr val="353535"/>
                        </a:gs>
                      </a:gsLst>
                      <a:lin ang="5400000" scaled="0"/>
                    </a:gradFill>
                    <a:latin typeface="Segoe UI Light"/>
                  </a:endParaRPr>
                </a:p>
              </p:txBody>
            </p:sp>
          </p:grpSp>
          <p:sp>
            <p:nvSpPr>
              <p:cNvPr id="69" name="TextBox 68"/>
              <p:cNvSpPr txBox="1"/>
              <p:nvPr/>
            </p:nvSpPr>
            <p:spPr>
              <a:xfrm>
                <a:off x="2187551" y="5036080"/>
                <a:ext cx="2719933" cy="747183"/>
              </a:xfrm>
              <a:prstGeom prst="rect">
                <a:avLst/>
              </a:prstGeom>
              <a:noFill/>
            </p:spPr>
            <p:txBody>
              <a:bodyPr wrap="square" lIns="627156" tIns="143350" rIns="179187" bIns="143350" rtlCol="0">
                <a:spAutoFit/>
              </a:bodyPr>
              <a:lstStyle/>
              <a:p>
                <a:pPr defTabSz="913775">
                  <a:lnSpc>
                    <a:spcPct val="90000"/>
                  </a:lnSpc>
                  <a:spcBef>
                    <a:spcPts val="1764"/>
                  </a:spcBef>
                </a:pPr>
                <a:r>
                  <a:rPr lang="en-US" sz="1567"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Web </a:t>
                </a:r>
                <a:br>
                  <a:rPr lang="en-US" sz="1567"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27156" tIns="143350" rIns="179187" bIns="143350" rtlCol="0">
                <a:spAutoFit/>
              </a:bodyPr>
              <a:lstStyle/>
              <a:p>
                <a:pPr defTabSz="913775">
                  <a:lnSpc>
                    <a:spcPct val="90000"/>
                  </a:lnSpc>
                  <a:spcBef>
                    <a:spcPts val="1764"/>
                  </a:spcBef>
                </a:pPr>
                <a:r>
                  <a:rPr lang="en-US" sz="1567"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Serverless </a:t>
                </a:r>
                <a:br>
                  <a:rPr lang="en-US" sz="1567"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10" tIns="43905" rIns="87810" bIns="43905" numCol="1" anchor="t" anchorCtr="0" compatLnSpc="1">
                <a:prstTxWarp prst="textNoShape">
                  <a:avLst/>
                </a:prstTxWarp>
              </a:bodyPr>
              <a:lstStyle/>
              <a:p>
                <a:pPr defTabSz="913775"/>
                <a:endParaRPr lang="en-US" sz="1726" kern="0" dirty="0">
                  <a:gradFill>
                    <a:gsLst>
                      <a:gs pos="83772">
                        <a:srgbClr val="353535"/>
                      </a:gs>
                      <a:gs pos="42857">
                        <a:srgbClr val="353535"/>
                      </a:gs>
                    </a:gsLst>
                    <a:lin ang="5400000" scaled="0"/>
                  </a:gradFill>
                  <a:latin typeface="Segoe UI Semilight"/>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594" tIns="44796" rIns="89594" bIns="44796" numCol="1" anchor="t" anchorCtr="0" compatLnSpc="1">
                <a:prstTxWarp prst="textNoShape">
                  <a:avLst/>
                </a:prstTxWarp>
              </a:bodyPr>
              <a:lstStyle/>
              <a:p>
                <a:pPr defTabSz="913775"/>
                <a:endParaRPr lang="en-US" sz="1764" kern="0" dirty="0">
                  <a:gradFill>
                    <a:gsLst>
                      <a:gs pos="83772">
                        <a:srgbClr val="353535"/>
                      </a:gs>
                      <a:gs pos="42857">
                        <a:srgbClr val="353535"/>
                      </a:gs>
                    </a:gsLst>
                    <a:lin ang="5400000" scaled="0"/>
                  </a:gradFill>
                  <a:latin typeface="Segoe UI Semilight"/>
                </a:endParaRPr>
              </a:p>
            </p:txBody>
          </p:sp>
          <p:sp>
            <p:nvSpPr>
              <p:cNvPr id="80" name="TextBox 79"/>
              <p:cNvSpPr txBox="1"/>
              <p:nvPr/>
            </p:nvSpPr>
            <p:spPr>
              <a:xfrm>
                <a:off x="3790297" y="5095254"/>
                <a:ext cx="2719933" cy="516992"/>
              </a:xfrm>
              <a:prstGeom prst="rect">
                <a:avLst/>
              </a:prstGeom>
              <a:noFill/>
            </p:spPr>
            <p:txBody>
              <a:bodyPr wrap="square" lIns="627156" tIns="143350" rIns="179187" bIns="143350" rtlCol="0">
                <a:spAutoFit/>
              </a:bodyPr>
              <a:lstStyle/>
              <a:p>
                <a:pPr defTabSz="913775">
                  <a:lnSpc>
                    <a:spcPct val="90000"/>
                  </a:lnSpc>
                  <a:spcBef>
                    <a:spcPts val="1764"/>
                  </a:spcBef>
                </a:pPr>
                <a:r>
                  <a:rPr lang="en-US" sz="1567" b="1" kern="0" dirty="0">
                    <a:gradFill>
                      <a:gsLst>
                        <a:gs pos="83772">
                          <a:srgbClr val="353535"/>
                        </a:gs>
                        <a:gs pos="42857">
                          <a:srgbClr val="353535"/>
                        </a:gs>
                      </a:gsLst>
                      <a:lin ang="5400000" scaled="0"/>
                    </a:gradFill>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27208528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a14="http://schemas.microsoft.com/office/drawing/2010/main">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5771" y="229830"/>
            <a:ext cx="12599274" cy="6932324"/>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756" fontAlgn="base">
                <a:spcBef>
                  <a:spcPct val="0"/>
                </a:spcBef>
                <a:spcAft>
                  <a:spcPct val="0"/>
                </a:spcAft>
              </a:pPr>
              <a:endParaRPr lang="en-US" sz="1960" kern="0" dirty="0">
                <a:gradFill>
                  <a:gsLst>
                    <a:gs pos="16814">
                      <a:srgbClr val="FFFFFF"/>
                    </a:gs>
                    <a:gs pos="46000">
                      <a:srgbClr val="FFFFFF"/>
                    </a:gs>
                  </a:gsLst>
                  <a:lin ang="5400000" scaled="0"/>
                </a:gradFill>
                <a:latin typeface="Segoe UI"/>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pPr>
              <a:r>
                <a:rPr lang="en-US" sz="1372" b="1" kern="0" dirty="0">
                  <a:solidFill>
                    <a:srgbClr val="FFFF00"/>
                  </a:solidFill>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89619" rIns="175715" bIns="140572" numCol="1" spcCol="0" rtlCol="0" fromWordArt="0" anchor="t" anchorCtr="0" forceAA="0" compatLnSpc="1">
              <a:prstTxWarp prst="textNoShape">
                <a:avLst/>
              </a:prstTxWarp>
              <a:noAutofit/>
            </a:bodyPr>
            <a:lstStyle/>
            <a:p>
              <a:pPr algn="ctr" defTabSz="895654" fontAlgn="base">
                <a:lnSpc>
                  <a:spcPct val="90000"/>
                </a:lnSpc>
              </a:pPr>
              <a:r>
                <a:rPr lang="en-US" sz="1372" b="1" kern="0" dirty="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9" tIns="44809" rIns="89619"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9" tIns="44809" rIns="89619"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89619" rIns="175715" bIns="140572" numCol="1" spcCol="0" rtlCol="0" fromWordArt="0" anchor="t" anchorCtr="0" forceAA="0" compatLnSpc="1">
              <a:prstTxWarp prst="textNoShape">
                <a:avLst/>
              </a:prstTxWarp>
              <a:noAutofit/>
            </a:bodyPr>
            <a:lstStyle/>
            <a:p>
              <a:pPr algn="ctr" defTabSz="895654" fontAlgn="base">
                <a:lnSpc>
                  <a:spcPct val="90000"/>
                </a:lnSpc>
              </a:pPr>
              <a:r>
                <a:rPr lang="en-US" sz="1372" b="1" kern="0" dirty="0">
                  <a:gradFill>
                    <a:gsLst>
                      <a:gs pos="0">
                        <a:srgbClr val="FFFFFF"/>
                      </a:gs>
                      <a:gs pos="100000">
                        <a:srgbClr val="FFFFFF"/>
                      </a:gs>
                    </a:gsLst>
                    <a:lin ang="5400000" scaled="0"/>
                  </a:gradFill>
                  <a:latin typeface="Segoe UI"/>
                  <a:ea typeface="Segoe UI" pitchFamily="34" charset="0"/>
                  <a:cs typeface="Segoe UI" pitchFamily="34" charset="0"/>
                </a:rPr>
                <a:t>Datacenter Infrastructure (38 Regions, 34 Online)</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a:p>
                <a:pPr defTabSz="913676" eaLnBrk="0" fontAlgn="base" hangingPunct="0">
                  <a:lnSpc>
                    <a:spcPts val="800"/>
                  </a:lnSpc>
                  <a:spcBef>
                    <a:spcPct val="0"/>
                  </a:spcBef>
                  <a:spcAft>
                    <a:spcPct val="0"/>
                  </a:spcAft>
                </a:pPr>
                <a:endPar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solidFill>
                    <a:srgbClr val="FFFFFF"/>
                  </a:solidFill>
                  <a:latin typeface="Segoe UI"/>
                  <a:ea typeface="Segoe UI" pitchFamily="34" charset="0"/>
                  <a:cs typeface="Segoe UI" pitchFamily="34" charset="0"/>
                </a:rPr>
                <a:t>Hybrid</a:t>
              </a:r>
            </a:p>
            <a:p>
              <a:pPr algn="ctr" defTabSz="895654" fontAlgn="base">
                <a:lnSpc>
                  <a:spcPct val="90000"/>
                </a:lnSpc>
              </a:pPr>
              <a:r>
                <a:rPr lang="en-US" sz="1274" b="1" kern="0" dirty="0">
                  <a:solidFill>
                    <a:srgbClr val="FFFFFF"/>
                  </a:solidFill>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676" eaLnBrk="0" fontAlgn="base" hangingPunct="0">
                <a:lnSpc>
                  <a:spcPts val="800"/>
                </a:lnSpc>
                <a:spcBef>
                  <a:spcPct val="0"/>
                </a:spcBef>
                <a:spcAft>
                  <a:spcPct val="0"/>
                </a:spcAft>
              </a:pPr>
              <a:endPar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9" tIns="44809" rIns="89619"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676" eaLnBrk="0" fontAlgn="base" hangingPunct="0">
                  <a:lnSpc>
                    <a:spcPts val="800"/>
                  </a:lnSpc>
                  <a:spcBef>
                    <a:spcPct val="0"/>
                  </a:spcBef>
                  <a:spcAft>
                    <a:spcPct val="0"/>
                  </a:spcAft>
                </a:pPr>
                <a:endPar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117"/>
              <a:endParaRPr lang="en-US" sz="1764" kern="0">
                <a:solidFill>
                  <a:sysClr val="windowText" lastClr="000000"/>
                </a:solidFill>
                <a:latin typeface="Segoe UI"/>
              </a:endParaRPr>
            </a:p>
          </p:txBody>
        </p:sp>
        <p:sp>
          <p:nvSpPr>
            <p:cNvPr id="197" name="TextBox 196"/>
            <p:cNvSpPr txBox="1"/>
            <p:nvPr/>
          </p:nvSpPr>
          <p:spPr>
            <a:xfrm>
              <a:off x="11062374" y="780083"/>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17923" rIns="0" bIns="89619"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35848"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App</a:t>
              </a:r>
            </a:p>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pPr>
              <a:r>
                <a:rPr lang="en-US" sz="1372" b="1" kern="0" dirty="0">
                  <a:solidFill>
                    <a:srgbClr val="FFFFFF"/>
                  </a:solidFill>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Power BI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Server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Container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9" tIns="140572" rIns="89619"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5" kern="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55" kern="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55" kern="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13676" eaLnBrk="0" fontAlgn="base" hangingPunct="0">
                  <a:lnSpc>
                    <a:spcPts val="800"/>
                  </a:lnSpc>
                  <a:spcBef>
                    <a:spcPct val="0"/>
                  </a:spcBef>
                  <a:spcAft>
                    <a:spcPct val="0"/>
                  </a:spcAft>
                </a:pPr>
                <a:r>
                  <a:rPr lang="en-US" sz="755" kern="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ysClr val="windowText" lastClr="000000"/>
                  </a:solidFill>
                  <a:latin typeface="Segoe UI"/>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ysClr val="windowText" lastClr="000000"/>
                  </a:solidFill>
                  <a:latin typeface="Segoe UI"/>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ysClr val="windowText" lastClr="000000"/>
                  </a:solidFill>
                  <a:latin typeface="Segoe UI"/>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ysClr val="windowText" lastClr="000000"/>
                  </a:solidFill>
                  <a:latin typeface="Segoe UI"/>
                </a:endParaRPr>
              </a:p>
            </p:txBody>
          </p:sp>
        </p:grpSp>
      </p:gr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Azure Storage Durability</a:t>
            </a:r>
          </a:p>
        </p:txBody>
      </p:sp>
      <p:sp>
        <p:nvSpPr>
          <p:cNvPr id="10" name="Rectangle 9"/>
          <p:cNvSpPr/>
          <p:nvPr/>
        </p:nvSpPr>
        <p:spPr bwMode="auto">
          <a:xfrm>
            <a:off x="267611" y="3508236"/>
            <a:ext cx="3853623" cy="25019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38" tIns="143391" rIns="179238" bIns="14339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13828" fontAlgn="base">
              <a:spcBef>
                <a:spcPct val="0"/>
              </a:spcBef>
              <a:spcAft>
                <a:spcPct val="0"/>
              </a:spcAft>
              <a:defRPr/>
            </a:pPr>
            <a:r>
              <a:rPr lang="en-US" sz="1960" dirty="0">
                <a:gradFill>
                  <a:gsLst>
                    <a:gs pos="0">
                      <a:srgbClr val="FFFFFF"/>
                    </a:gs>
                    <a:gs pos="100000">
                      <a:srgbClr val="FFFFFF"/>
                    </a:gs>
                  </a:gsLst>
                  <a:lin ang="5400000" scaled="0"/>
                </a:gradFill>
                <a:latin typeface="Segoe UI Semilight"/>
                <a:ea typeface="Segoe UI" pitchFamily="34" charset="0"/>
                <a:cs typeface="Segoe UI" pitchFamily="34" charset="0"/>
              </a:rPr>
              <a:t>LRS</a:t>
            </a:r>
            <a:endParaRPr lang="en-US" sz="1764"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defTabSz="913828" fontAlgn="base">
              <a:spcBef>
                <a:spcPct val="0"/>
              </a:spcBef>
              <a:spcAft>
                <a:spcPct val="0"/>
              </a:spcAft>
              <a:defRPr/>
            </a:pPr>
            <a:endParaRPr lang="en-US" sz="1764"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defTabSz="913828" fontAlgn="base">
              <a:spcBef>
                <a:spcPct val="0"/>
              </a:spcBef>
              <a:spcAft>
                <a:spcPct val="0"/>
              </a:spcAft>
              <a:defRPr/>
            </a:pPr>
            <a:r>
              <a:rPr lang="en-US" sz="1764" dirty="0">
                <a:gradFill>
                  <a:gsLst>
                    <a:gs pos="0">
                      <a:srgbClr val="FFFFFF"/>
                    </a:gs>
                    <a:gs pos="100000">
                      <a:srgbClr val="FFFFFF"/>
                    </a:gs>
                  </a:gsLst>
                  <a:lin ang="5400000" scaled="0"/>
                </a:gradFill>
                <a:latin typeface="Segoe UI Semilight"/>
                <a:ea typeface="Segoe UI" pitchFamily="34" charset="0"/>
                <a:cs typeface="Segoe UI" pitchFamily="34" charset="0"/>
              </a:rPr>
              <a:t>3 replicas, 1 region</a:t>
            </a:r>
          </a:p>
          <a:p>
            <a:pPr defTabSz="913828" fontAlgn="base">
              <a:spcBef>
                <a:spcPct val="0"/>
              </a:spcBef>
              <a:spcAft>
                <a:spcPct val="0"/>
              </a:spcAft>
              <a:defRPr/>
            </a:pPr>
            <a:r>
              <a:rPr lang="en-US" sz="1764" dirty="0">
                <a:gradFill>
                  <a:gsLst>
                    <a:gs pos="0">
                      <a:srgbClr val="FFFFFF"/>
                    </a:gs>
                    <a:gs pos="100000">
                      <a:srgbClr val="FFFFFF"/>
                    </a:gs>
                  </a:gsLst>
                  <a:lin ang="5400000" scaled="0"/>
                </a:gradFill>
                <a:latin typeface="Segoe UI Semilight"/>
                <a:ea typeface="Segoe UI" pitchFamily="34" charset="0"/>
                <a:cs typeface="Segoe UI" pitchFamily="34" charset="0"/>
              </a:rPr>
              <a:t>Protect against disk, node, rack failures</a:t>
            </a:r>
          </a:p>
          <a:p>
            <a:pPr defTabSz="913828" fontAlgn="base">
              <a:spcBef>
                <a:spcPct val="0"/>
              </a:spcBef>
              <a:spcAft>
                <a:spcPct val="0"/>
              </a:spcAft>
              <a:defRPr/>
            </a:pPr>
            <a:r>
              <a:rPr lang="en-US" sz="1764" dirty="0">
                <a:gradFill>
                  <a:gsLst>
                    <a:gs pos="0">
                      <a:srgbClr val="FFFFFF"/>
                    </a:gs>
                    <a:gs pos="100000">
                      <a:srgbClr val="FFFFFF"/>
                    </a:gs>
                  </a:gsLst>
                  <a:lin ang="5400000" scaled="0"/>
                </a:gradFill>
                <a:latin typeface="Segoe UI Semilight"/>
                <a:ea typeface="Segoe UI" pitchFamily="34" charset="0"/>
                <a:cs typeface="Segoe UI" pitchFamily="34" charset="0"/>
              </a:rPr>
              <a:t>Write is ack’d when all replicas are committed</a:t>
            </a:r>
          </a:p>
          <a:p>
            <a:pPr defTabSz="913828" fontAlgn="base">
              <a:spcBef>
                <a:spcPct val="0"/>
              </a:spcBef>
              <a:spcAft>
                <a:spcPct val="0"/>
              </a:spcAft>
              <a:defRPr/>
            </a:pPr>
            <a:r>
              <a:rPr lang="en-US" sz="1764" dirty="0">
                <a:gradFill>
                  <a:gsLst>
                    <a:gs pos="0">
                      <a:srgbClr val="FFFFFF"/>
                    </a:gs>
                    <a:gs pos="100000">
                      <a:srgbClr val="FFFFFF"/>
                    </a:gs>
                  </a:gsLst>
                  <a:lin ang="5400000" scaled="0"/>
                </a:gradFill>
                <a:latin typeface="Segoe UI Semilight"/>
                <a:ea typeface="Segoe UI" pitchFamily="34" charset="0"/>
                <a:cs typeface="Segoe UI" pitchFamily="34" charset="0"/>
              </a:rPr>
              <a:t>Superior to dual-parity RAID</a:t>
            </a:r>
          </a:p>
          <a:p>
            <a:pPr defTabSz="913828" fontAlgn="base">
              <a:spcBef>
                <a:spcPct val="0"/>
              </a:spcBef>
              <a:spcAft>
                <a:spcPct val="0"/>
              </a:spcAft>
              <a:defRPr/>
            </a:pPr>
            <a:endParaRPr lang="en-US" sz="156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Rectangle 11"/>
          <p:cNvSpPr/>
          <p:nvPr/>
        </p:nvSpPr>
        <p:spPr bwMode="auto">
          <a:xfrm>
            <a:off x="8066414" y="3508236"/>
            <a:ext cx="3853623" cy="250197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38" tIns="143391" rIns="179238" bIns="14339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13828" fontAlgn="base">
              <a:spcBef>
                <a:spcPct val="0"/>
              </a:spcBef>
              <a:spcAft>
                <a:spcPct val="0"/>
              </a:spcAft>
              <a:defRPr/>
            </a:pPr>
            <a:r>
              <a:rPr lang="en-US" sz="1960" dirty="0">
                <a:gradFill>
                  <a:gsLst>
                    <a:gs pos="0">
                      <a:srgbClr val="FFFFFF"/>
                    </a:gs>
                    <a:gs pos="100000">
                      <a:srgbClr val="FFFFFF"/>
                    </a:gs>
                  </a:gsLst>
                  <a:lin ang="5400000" scaled="0"/>
                </a:gradFill>
                <a:latin typeface="Segoe UI Semilight"/>
                <a:ea typeface="Segoe UI" pitchFamily="34" charset="0"/>
                <a:cs typeface="Segoe UI" pitchFamily="34" charset="0"/>
              </a:rPr>
              <a:t>RA-GRS</a:t>
            </a:r>
          </a:p>
          <a:p>
            <a:pPr defTabSz="913828" fontAlgn="base">
              <a:spcBef>
                <a:spcPct val="0"/>
              </a:spcBef>
              <a:spcAft>
                <a:spcPct val="0"/>
              </a:spcAft>
              <a:defRPr/>
            </a:pPr>
            <a:endParaRPr lang="en-US" sz="1960"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defTabSz="913828" fontAlgn="base">
              <a:spcBef>
                <a:spcPct val="0"/>
              </a:spcBef>
              <a:spcAft>
                <a:spcPct val="0"/>
              </a:spcAft>
              <a:defRPr/>
            </a:pPr>
            <a:r>
              <a:rPr lang="en-US" sz="1764" dirty="0">
                <a:gradFill>
                  <a:gsLst>
                    <a:gs pos="0">
                      <a:srgbClr val="FFFFFF"/>
                    </a:gs>
                    <a:gs pos="100000">
                      <a:srgbClr val="FFFFFF"/>
                    </a:gs>
                  </a:gsLst>
                  <a:lin ang="5400000" scaled="0"/>
                </a:gradFill>
                <a:latin typeface="Segoe UI Semilight"/>
                <a:ea typeface="Segoe UI" pitchFamily="34" charset="0"/>
                <a:cs typeface="Segoe UI" pitchFamily="34" charset="0"/>
              </a:rPr>
              <a:t>GRS + Read access to secondary</a:t>
            </a:r>
          </a:p>
          <a:p>
            <a:pPr defTabSz="913828" fontAlgn="base">
              <a:spcBef>
                <a:spcPct val="0"/>
              </a:spcBef>
              <a:spcAft>
                <a:spcPct val="0"/>
              </a:spcAft>
              <a:defRPr/>
            </a:pPr>
            <a:r>
              <a:rPr lang="en-US" sz="1764" dirty="0">
                <a:gradFill>
                  <a:gsLst>
                    <a:gs pos="0">
                      <a:srgbClr val="FFFFFF"/>
                    </a:gs>
                    <a:gs pos="100000">
                      <a:srgbClr val="FFFFFF"/>
                    </a:gs>
                  </a:gsLst>
                  <a:lin ang="5400000" scaled="0"/>
                </a:gradFill>
                <a:latin typeface="Segoe UI Semilight"/>
                <a:ea typeface="Segoe UI" pitchFamily="34" charset="0"/>
                <a:cs typeface="Segoe UI" pitchFamily="34" charset="0"/>
              </a:rPr>
              <a:t>Separate secondary endpoint</a:t>
            </a:r>
          </a:p>
          <a:p>
            <a:pPr defTabSz="913828" fontAlgn="base">
              <a:spcBef>
                <a:spcPct val="0"/>
              </a:spcBef>
              <a:spcAft>
                <a:spcPct val="0"/>
              </a:spcAft>
              <a:defRPr/>
            </a:pPr>
            <a:r>
              <a:rPr lang="en-US" sz="1764" dirty="0">
                <a:gradFill>
                  <a:gsLst>
                    <a:gs pos="0">
                      <a:srgbClr val="FFFFFF"/>
                    </a:gs>
                    <a:gs pos="100000">
                      <a:srgbClr val="FFFFFF"/>
                    </a:gs>
                  </a:gsLst>
                  <a:lin ang="5400000" scaled="0"/>
                </a:gradFill>
                <a:latin typeface="Segoe UI Semilight"/>
                <a:ea typeface="Segoe UI" pitchFamily="34" charset="0"/>
                <a:cs typeface="Segoe UI" pitchFamily="34" charset="0"/>
              </a:rPr>
              <a:t>RPO delay to secondary can be queried</a:t>
            </a:r>
          </a:p>
          <a:p>
            <a:pPr defTabSz="913828" fontAlgn="base">
              <a:spcBef>
                <a:spcPct val="0"/>
              </a:spcBef>
              <a:spcAft>
                <a:spcPct val="0"/>
              </a:spcAft>
              <a:defRPr/>
            </a:pPr>
            <a:endParaRPr lang="en-US" sz="176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Rectangle 12"/>
          <p:cNvSpPr/>
          <p:nvPr/>
        </p:nvSpPr>
        <p:spPr bwMode="auto">
          <a:xfrm>
            <a:off x="4167012" y="3508236"/>
            <a:ext cx="3853623" cy="2501975"/>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38" tIns="143391" rIns="179238" bIns="14339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14093">
              <a:defRPr/>
            </a:pPr>
            <a:r>
              <a:rPr lang="en-US" sz="1960" dirty="0">
                <a:solidFill>
                  <a:srgbClr val="FFFFFF"/>
                </a:solidFill>
                <a:latin typeface="Segoe UI Semilight"/>
              </a:rPr>
              <a:t>GRS</a:t>
            </a:r>
          </a:p>
          <a:p>
            <a:pPr defTabSz="914093">
              <a:defRPr/>
            </a:pPr>
            <a:endParaRPr lang="en-US" sz="1764" dirty="0">
              <a:solidFill>
                <a:srgbClr val="FFFFFF"/>
              </a:solidFill>
              <a:latin typeface="Segoe UI Semilight"/>
            </a:endParaRPr>
          </a:p>
          <a:p>
            <a:pPr defTabSz="914093">
              <a:defRPr/>
            </a:pPr>
            <a:r>
              <a:rPr lang="en-US" sz="1764" dirty="0">
                <a:solidFill>
                  <a:srgbClr val="FFFFFF"/>
                </a:solidFill>
                <a:latin typeface="Segoe UI Semilight"/>
              </a:rPr>
              <a:t>6 replicas, 2 regions (3/region)</a:t>
            </a:r>
          </a:p>
          <a:p>
            <a:pPr defTabSz="914093">
              <a:defRPr/>
            </a:pPr>
            <a:r>
              <a:rPr lang="en-US" sz="1764" dirty="0">
                <a:solidFill>
                  <a:srgbClr val="FFFFFF"/>
                </a:solidFill>
                <a:latin typeface="Segoe UI Semilight"/>
              </a:rPr>
              <a:t>Protects against major regional disasters</a:t>
            </a:r>
          </a:p>
          <a:p>
            <a:pPr defTabSz="914093">
              <a:defRPr/>
            </a:pPr>
            <a:r>
              <a:rPr lang="en-US" sz="1764" dirty="0">
                <a:solidFill>
                  <a:srgbClr val="FFFFFF"/>
                </a:solidFill>
                <a:latin typeface="Segoe UI Semilight"/>
              </a:rPr>
              <a:t>Asynchronous to secondary</a:t>
            </a:r>
          </a:p>
          <a:p>
            <a:pPr marL="280037" indent="-280037" defTabSz="914093">
              <a:buFont typeface="Arial" panose="020B0604020202020204" pitchFamily="34" charset="0"/>
              <a:buChar char="•"/>
              <a:defRPr/>
            </a:pPr>
            <a:endParaRPr lang="en-US" sz="1764" dirty="0">
              <a:solidFill>
                <a:srgbClr val="FFFFFF"/>
              </a:solidFill>
              <a:latin typeface="Segoe UI Semilight"/>
            </a:endParaRPr>
          </a:p>
          <a:p>
            <a:pPr defTabSz="914093">
              <a:lnSpc>
                <a:spcPct val="90000"/>
              </a:lnSpc>
              <a:spcAft>
                <a:spcPts val="588"/>
              </a:spcAft>
              <a:defRPr/>
            </a:pPr>
            <a:endParaRPr lang="en-US" sz="1764" dirty="0">
              <a:solidFill>
                <a:srgbClr val="FFFFFF"/>
              </a:solidFill>
              <a:latin typeface="Segoe UI Semilight"/>
            </a:endParaRPr>
          </a:p>
          <a:p>
            <a:pPr defTabSz="914093">
              <a:lnSpc>
                <a:spcPct val="90000"/>
              </a:lnSpc>
              <a:spcAft>
                <a:spcPts val="588"/>
              </a:spcAft>
              <a:defRPr/>
            </a:pPr>
            <a:endParaRPr lang="en-US" sz="1764" dirty="0">
              <a:solidFill>
                <a:srgbClr val="FFFFFF"/>
              </a:solidFill>
              <a:latin typeface="Segoe UI Semilight"/>
            </a:endParaRPr>
          </a:p>
        </p:txBody>
      </p:sp>
      <p:grpSp>
        <p:nvGrpSpPr>
          <p:cNvPr id="8" name="Group 7"/>
          <p:cNvGrpSpPr/>
          <p:nvPr/>
        </p:nvGrpSpPr>
        <p:grpSpPr>
          <a:xfrm>
            <a:off x="1671644" y="1566488"/>
            <a:ext cx="1045557" cy="1648930"/>
            <a:chOff x="1705608" y="1363662"/>
            <a:chExt cx="1066800" cy="1682433"/>
          </a:xfrm>
        </p:grpSpPr>
        <p:sp>
          <p:nvSpPr>
            <p:cNvPr id="4" name="Rectangle 3"/>
            <p:cNvSpPr>
              <a:spLocks noChangeAspect="1"/>
            </p:cNvSpPr>
            <p:nvPr/>
          </p:nvSpPr>
          <p:spPr bwMode="auto">
            <a:xfrm>
              <a:off x="1705608"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p:cNvGrpSpPr>
              <a:grpSpLocks noChangeAspect="1"/>
            </p:cNvGrpSpPr>
            <p:nvPr/>
          </p:nvGrpSpPr>
          <p:grpSpPr>
            <a:xfrm>
              <a:off x="1943153" y="2223140"/>
              <a:ext cx="591710" cy="632450"/>
              <a:chOff x="1646237" y="1797380"/>
              <a:chExt cx="845302" cy="903532"/>
            </a:xfrm>
          </p:grpSpPr>
          <p:sp>
            <p:nvSpPr>
              <p:cNvPr id="11" name="Can 10"/>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7" name="Can 16"/>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8" name="Can 17"/>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grpSp>
        <p:sp>
          <p:nvSpPr>
            <p:cNvPr id="6" name="Down Arrow 5"/>
            <p:cNvSpPr/>
            <p:nvPr/>
          </p:nvSpPr>
          <p:spPr bwMode="auto">
            <a:xfrm>
              <a:off x="1862481"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Down Arrow 107"/>
            <p:cNvSpPr/>
            <p:nvPr/>
          </p:nvSpPr>
          <p:spPr bwMode="auto">
            <a:xfrm flipV="1">
              <a:off x="2240832"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 name="Group 4"/>
          <p:cNvGrpSpPr/>
          <p:nvPr/>
        </p:nvGrpSpPr>
        <p:grpSpPr>
          <a:xfrm>
            <a:off x="4454604" y="1566487"/>
            <a:ext cx="3278439" cy="2016431"/>
            <a:chOff x="4545111" y="1363662"/>
            <a:chExt cx="3345050" cy="2057400"/>
          </a:xfrm>
        </p:grpSpPr>
        <p:sp>
          <p:nvSpPr>
            <p:cNvPr id="110" name="Rectangle 109"/>
            <p:cNvSpPr>
              <a:spLocks noChangeAspect="1"/>
            </p:cNvSpPr>
            <p:nvPr/>
          </p:nvSpPr>
          <p:spPr bwMode="auto">
            <a:xfrm>
              <a:off x="4545111"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1" name="Group 110"/>
            <p:cNvGrpSpPr>
              <a:grpSpLocks noChangeAspect="1"/>
            </p:cNvGrpSpPr>
            <p:nvPr/>
          </p:nvGrpSpPr>
          <p:grpSpPr>
            <a:xfrm>
              <a:off x="4782656" y="2223140"/>
              <a:ext cx="591710" cy="632450"/>
              <a:chOff x="1646237" y="1797380"/>
              <a:chExt cx="845302" cy="903532"/>
            </a:xfrm>
          </p:grpSpPr>
          <p:sp>
            <p:nvSpPr>
              <p:cNvPr id="114" name="Can 113"/>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15" name="Can 114"/>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16" name="Can 115"/>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grpSp>
        <p:sp>
          <p:nvSpPr>
            <p:cNvPr id="112" name="Down Arrow 111"/>
            <p:cNvSpPr/>
            <p:nvPr/>
          </p:nvSpPr>
          <p:spPr bwMode="auto">
            <a:xfrm>
              <a:off x="4701984"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Down Arrow 112"/>
            <p:cNvSpPr/>
            <p:nvPr/>
          </p:nvSpPr>
          <p:spPr bwMode="auto">
            <a:xfrm flipV="1">
              <a:off x="5080335"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Rectangle 117"/>
            <p:cNvSpPr>
              <a:spLocks noChangeAspect="1"/>
            </p:cNvSpPr>
            <p:nvPr/>
          </p:nvSpPr>
          <p:spPr bwMode="auto">
            <a:xfrm>
              <a:off x="6786830" y="2032635"/>
              <a:ext cx="1066800" cy="1013460"/>
            </a:xfrm>
            <a:prstGeom prst="rect">
              <a:avLst/>
            </a:prstGeom>
            <a:solidFill>
              <a:schemeClr val="bg2"/>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9" name="Group 118"/>
            <p:cNvGrpSpPr>
              <a:grpSpLocks noChangeAspect="1"/>
            </p:cNvGrpSpPr>
            <p:nvPr/>
          </p:nvGrpSpPr>
          <p:grpSpPr>
            <a:xfrm>
              <a:off x="7024375" y="2223140"/>
              <a:ext cx="591710" cy="632450"/>
              <a:chOff x="1646237" y="1797380"/>
              <a:chExt cx="845302" cy="903532"/>
            </a:xfrm>
            <a:solidFill>
              <a:schemeClr val="bg1">
                <a:lumMod val="75000"/>
              </a:schemeClr>
            </a:solidFill>
          </p:grpSpPr>
          <p:sp>
            <p:nvSpPr>
              <p:cNvPr id="122" name="Can 121"/>
              <p:cNvSpPr>
                <a:spLocks noChangeAspect="1"/>
              </p:cNvSpPr>
              <p:nvPr/>
            </p:nvSpPr>
            <p:spPr bwMode="auto">
              <a:xfrm>
                <a:off x="1646237" y="17973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23" name="Can 122"/>
              <p:cNvSpPr>
                <a:spLocks noChangeAspect="1"/>
              </p:cNvSpPr>
              <p:nvPr/>
            </p:nvSpPr>
            <p:spPr bwMode="auto">
              <a:xfrm>
                <a:off x="1798637" y="19497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24" name="Can 123"/>
              <p:cNvSpPr>
                <a:spLocks noChangeAspect="1"/>
              </p:cNvSpPr>
              <p:nvPr/>
            </p:nvSpPr>
            <p:spPr bwMode="auto">
              <a:xfrm>
                <a:off x="1951037" y="21021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grpSp>
        <p:sp>
          <p:nvSpPr>
            <p:cNvPr id="128" name="Right Arrow 127"/>
            <p:cNvSpPr/>
            <p:nvPr/>
          </p:nvSpPr>
          <p:spPr bwMode="auto">
            <a:xfrm>
              <a:off x="5681167" y="2317310"/>
              <a:ext cx="1030322" cy="3848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TextBox 128"/>
            <p:cNvSpPr txBox="1"/>
            <p:nvPr/>
          </p:nvSpPr>
          <p:spPr>
            <a:xfrm>
              <a:off x="5443622" y="1974012"/>
              <a:ext cx="1505412" cy="461665"/>
            </a:xfrm>
            <a:prstGeom prst="rect">
              <a:avLst/>
            </a:prstGeom>
            <a:noFill/>
          </p:spPr>
          <p:txBody>
            <a:bodyPr wrap="none" lIns="179238" tIns="143391" rIns="179238" bIns="143391" rtlCol="0">
              <a:spAutoFit/>
            </a:bodyPr>
            <a:lstStyle/>
            <a:p>
              <a:pPr defTabSz="914093">
                <a:lnSpc>
                  <a:spcPct val="90000"/>
                </a:lnSpc>
                <a:spcAft>
                  <a:spcPts val="588"/>
                </a:spcAft>
                <a:defRPr/>
              </a:pPr>
              <a:r>
                <a:rPr lang="en-US" sz="1176" dirty="0">
                  <a:gradFill>
                    <a:gsLst>
                      <a:gs pos="2917">
                        <a:srgbClr val="353535"/>
                      </a:gs>
                      <a:gs pos="30000">
                        <a:srgbClr val="353535"/>
                      </a:gs>
                    </a:gsLst>
                    <a:lin ang="5400000" scaled="0"/>
                  </a:gradFill>
                  <a:latin typeface="Segoe UI Semilight"/>
                </a:rPr>
                <a:t>Typically &gt;300mi</a:t>
              </a:r>
            </a:p>
          </p:txBody>
        </p:sp>
        <p:sp>
          <p:nvSpPr>
            <p:cNvPr id="130" name="TextBox 129"/>
            <p:cNvSpPr txBox="1"/>
            <p:nvPr/>
          </p:nvSpPr>
          <p:spPr>
            <a:xfrm>
              <a:off x="5813691" y="2583749"/>
              <a:ext cx="765274" cy="461665"/>
            </a:xfrm>
            <a:prstGeom prst="rect">
              <a:avLst/>
            </a:prstGeom>
            <a:noFill/>
          </p:spPr>
          <p:txBody>
            <a:bodyPr wrap="none" lIns="179238" tIns="143391" rIns="179238" bIns="143391" rtlCol="0">
              <a:spAutoFit/>
            </a:bodyPr>
            <a:lstStyle/>
            <a:p>
              <a:pPr defTabSz="914093">
                <a:lnSpc>
                  <a:spcPct val="90000"/>
                </a:lnSpc>
                <a:spcAft>
                  <a:spcPts val="588"/>
                </a:spcAft>
                <a:defRPr/>
              </a:pPr>
              <a:r>
                <a:rPr lang="en-US" sz="1176" dirty="0">
                  <a:gradFill>
                    <a:gsLst>
                      <a:gs pos="2917">
                        <a:srgbClr val="353535"/>
                      </a:gs>
                      <a:gs pos="30000">
                        <a:srgbClr val="353535"/>
                      </a:gs>
                    </a:gsLst>
                    <a:lin ang="5400000" scaled="0"/>
                  </a:gradFill>
                  <a:latin typeface="Segoe UI Semilight"/>
                </a:rPr>
                <a:t>Async</a:t>
              </a:r>
            </a:p>
          </p:txBody>
        </p:sp>
        <p:sp>
          <p:nvSpPr>
            <p:cNvPr id="131" name="TextBox 130"/>
            <p:cNvSpPr txBox="1"/>
            <p:nvPr/>
          </p:nvSpPr>
          <p:spPr>
            <a:xfrm>
              <a:off x="4656600" y="2959397"/>
              <a:ext cx="890052" cy="461665"/>
            </a:xfrm>
            <a:prstGeom prst="rect">
              <a:avLst/>
            </a:prstGeom>
            <a:noFill/>
          </p:spPr>
          <p:txBody>
            <a:bodyPr wrap="none" lIns="179238" tIns="143391" rIns="179238" bIns="143391" rtlCol="0">
              <a:spAutoFit/>
            </a:bodyPr>
            <a:lstStyle/>
            <a:p>
              <a:pPr defTabSz="914093">
                <a:lnSpc>
                  <a:spcPct val="90000"/>
                </a:lnSpc>
                <a:spcAft>
                  <a:spcPts val="588"/>
                </a:spcAft>
                <a:defRPr/>
              </a:pPr>
              <a:r>
                <a:rPr lang="en-US" sz="1176" dirty="0">
                  <a:gradFill>
                    <a:gsLst>
                      <a:gs pos="2917">
                        <a:srgbClr val="353535"/>
                      </a:gs>
                      <a:gs pos="30000">
                        <a:srgbClr val="353535"/>
                      </a:gs>
                    </a:gsLst>
                    <a:lin ang="5400000" scaled="0"/>
                  </a:gradFill>
                  <a:latin typeface="Segoe UI Semilight"/>
                </a:rPr>
                <a:t>Primary</a:t>
              </a:r>
            </a:p>
          </p:txBody>
        </p:sp>
        <p:sp>
          <p:nvSpPr>
            <p:cNvPr id="132" name="TextBox 131"/>
            <p:cNvSpPr txBox="1"/>
            <p:nvPr/>
          </p:nvSpPr>
          <p:spPr>
            <a:xfrm>
              <a:off x="6809352" y="2959397"/>
              <a:ext cx="1080809" cy="461665"/>
            </a:xfrm>
            <a:prstGeom prst="rect">
              <a:avLst/>
            </a:prstGeom>
            <a:noFill/>
          </p:spPr>
          <p:txBody>
            <a:bodyPr wrap="none" lIns="179238" tIns="143391" rIns="179238" bIns="143391" rtlCol="0">
              <a:spAutoFit/>
            </a:bodyPr>
            <a:lstStyle/>
            <a:p>
              <a:pPr defTabSz="914093">
                <a:lnSpc>
                  <a:spcPct val="90000"/>
                </a:lnSpc>
                <a:spcAft>
                  <a:spcPts val="588"/>
                </a:spcAft>
                <a:defRPr/>
              </a:pPr>
              <a:r>
                <a:rPr lang="en-US" sz="1176" dirty="0">
                  <a:gradFill>
                    <a:gsLst>
                      <a:gs pos="2917">
                        <a:srgbClr val="353535"/>
                      </a:gs>
                      <a:gs pos="30000">
                        <a:srgbClr val="353535"/>
                      </a:gs>
                    </a:gsLst>
                    <a:lin ang="5400000" scaled="0"/>
                  </a:gradFill>
                  <a:latin typeface="Segoe UI Semilight"/>
                </a:rPr>
                <a:t>Secondary</a:t>
              </a:r>
            </a:p>
          </p:txBody>
        </p:sp>
      </p:grpSp>
      <p:grpSp>
        <p:nvGrpSpPr>
          <p:cNvPr id="7" name="Group 6"/>
          <p:cNvGrpSpPr/>
          <p:nvPr/>
        </p:nvGrpSpPr>
        <p:grpSpPr>
          <a:xfrm>
            <a:off x="8354006" y="1566487"/>
            <a:ext cx="3278439" cy="2016431"/>
            <a:chOff x="8523740" y="1363662"/>
            <a:chExt cx="3345050" cy="2057400"/>
          </a:xfrm>
        </p:grpSpPr>
        <p:sp>
          <p:nvSpPr>
            <p:cNvPr id="138" name="Rectangle 137"/>
            <p:cNvSpPr>
              <a:spLocks noChangeAspect="1"/>
            </p:cNvSpPr>
            <p:nvPr/>
          </p:nvSpPr>
          <p:spPr bwMode="auto">
            <a:xfrm>
              <a:off x="8523740"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9" name="Group 138"/>
            <p:cNvGrpSpPr>
              <a:grpSpLocks noChangeAspect="1"/>
            </p:cNvGrpSpPr>
            <p:nvPr/>
          </p:nvGrpSpPr>
          <p:grpSpPr>
            <a:xfrm>
              <a:off x="8761285" y="2223140"/>
              <a:ext cx="591710" cy="632450"/>
              <a:chOff x="1646237" y="1797380"/>
              <a:chExt cx="845302" cy="903532"/>
            </a:xfrm>
          </p:grpSpPr>
          <p:sp>
            <p:nvSpPr>
              <p:cNvPr id="153" name="Can 152"/>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54" name="Can 153"/>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55" name="Can 154"/>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grpSp>
        <p:sp>
          <p:nvSpPr>
            <p:cNvPr id="140" name="Down Arrow 139"/>
            <p:cNvSpPr/>
            <p:nvPr/>
          </p:nvSpPr>
          <p:spPr bwMode="auto">
            <a:xfrm>
              <a:off x="8680613"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Down Arrow 140"/>
            <p:cNvSpPr/>
            <p:nvPr/>
          </p:nvSpPr>
          <p:spPr bwMode="auto">
            <a:xfrm flipV="1">
              <a:off x="9058964"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Rectangle 147"/>
            <p:cNvSpPr>
              <a:spLocks noChangeAspect="1"/>
            </p:cNvSpPr>
            <p:nvPr/>
          </p:nvSpPr>
          <p:spPr bwMode="auto">
            <a:xfrm>
              <a:off x="10765459" y="2032635"/>
              <a:ext cx="1066800" cy="1013460"/>
            </a:xfrm>
            <a:prstGeom prst="rect">
              <a:avLst/>
            </a:prstGeom>
            <a:solidFill>
              <a:schemeClr val="bg2"/>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9" name="Group 148"/>
            <p:cNvGrpSpPr>
              <a:grpSpLocks noChangeAspect="1"/>
            </p:cNvGrpSpPr>
            <p:nvPr/>
          </p:nvGrpSpPr>
          <p:grpSpPr>
            <a:xfrm>
              <a:off x="11003004" y="2223140"/>
              <a:ext cx="591710" cy="632450"/>
              <a:chOff x="1646237" y="1797380"/>
              <a:chExt cx="845302" cy="903532"/>
            </a:xfrm>
            <a:solidFill>
              <a:schemeClr val="bg1">
                <a:lumMod val="75000"/>
              </a:schemeClr>
            </a:solidFill>
          </p:grpSpPr>
          <p:sp>
            <p:nvSpPr>
              <p:cNvPr id="150" name="Can 149"/>
              <p:cNvSpPr>
                <a:spLocks noChangeAspect="1"/>
              </p:cNvSpPr>
              <p:nvPr/>
            </p:nvSpPr>
            <p:spPr bwMode="auto">
              <a:xfrm>
                <a:off x="1646237" y="17973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51" name="Can 150"/>
              <p:cNvSpPr>
                <a:spLocks noChangeAspect="1"/>
              </p:cNvSpPr>
              <p:nvPr/>
            </p:nvSpPr>
            <p:spPr bwMode="auto">
              <a:xfrm>
                <a:off x="1798637" y="19497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52" name="Can 151"/>
              <p:cNvSpPr>
                <a:spLocks noChangeAspect="1"/>
              </p:cNvSpPr>
              <p:nvPr/>
            </p:nvSpPr>
            <p:spPr bwMode="auto">
              <a:xfrm>
                <a:off x="1951037" y="21021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grpSp>
        <p:sp>
          <p:nvSpPr>
            <p:cNvPr id="143" name="Right Arrow 142"/>
            <p:cNvSpPr/>
            <p:nvPr/>
          </p:nvSpPr>
          <p:spPr bwMode="auto">
            <a:xfrm>
              <a:off x="9659796" y="2317310"/>
              <a:ext cx="1030322" cy="3848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TextBox 143"/>
            <p:cNvSpPr txBox="1"/>
            <p:nvPr/>
          </p:nvSpPr>
          <p:spPr>
            <a:xfrm>
              <a:off x="9422251" y="1974012"/>
              <a:ext cx="1505412" cy="461665"/>
            </a:xfrm>
            <a:prstGeom prst="rect">
              <a:avLst/>
            </a:prstGeom>
            <a:noFill/>
          </p:spPr>
          <p:txBody>
            <a:bodyPr wrap="none" lIns="179238" tIns="143391" rIns="179238" bIns="143391" rtlCol="0">
              <a:spAutoFit/>
            </a:bodyPr>
            <a:lstStyle/>
            <a:p>
              <a:pPr defTabSz="914093">
                <a:lnSpc>
                  <a:spcPct val="90000"/>
                </a:lnSpc>
                <a:spcAft>
                  <a:spcPts val="588"/>
                </a:spcAft>
                <a:defRPr/>
              </a:pPr>
              <a:r>
                <a:rPr lang="en-US" sz="1176" dirty="0">
                  <a:gradFill>
                    <a:gsLst>
                      <a:gs pos="2917">
                        <a:srgbClr val="353535"/>
                      </a:gs>
                      <a:gs pos="30000">
                        <a:srgbClr val="353535"/>
                      </a:gs>
                    </a:gsLst>
                    <a:lin ang="5400000" scaled="0"/>
                  </a:gradFill>
                  <a:latin typeface="Segoe UI Semilight"/>
                </a:rPr>
                <a:t>Typically &gt;300mi</a:t>
              </a:r>
            </a:p>
          </p:txBody>
        </p:sp>
        <p:sp>
          <p:nvSpPr>
            <p:cNvPr id="145" name="TextBox 144"/>
            <p:cNvSpPr txBox="1"/>
            <p:nvPr/>
          </p:nvSpPr>
          <p:spPr>
            <a:xfrm>
              <a:off x="9792320" y="2583749"/>
              <a:ext cx="765274" cy="461665"/>
            </a:xfrm>
            <a:prstGeom prst="rect">
              <a:avLst/>
            </a:prstGeom>
            <a:noFill/>
          </p:spPr>
          <p:txBody>
            <a:bodyPr wrap="none" lIns="179238" tIns="143391" rIns="179238" bIns="143391" rtlCol="0">
              <a:spAutoFit/>
            </a:bodyPr>
            <a:lstStyle/>
            <a:p>
              <a:pPr defTabSz="914093">
                <a:lnSpc>
                  <a:spcPct val="90000"/>
                </a:lnSpc>
                <a:spcAft>
                  <a:spcPts val="588"/>
                </a:spcAft>
                <a:defRPr/>
              </a:pPr>
              <a:r>
                <a:rPr lang="en-US" sz="1176" dirty="0">
                  <a:gradFill>
                    <a:gsLst>
                      <a:gs pos="2917">
                        <a:srgbClr val="353535"/>
                      </a:gs>
                      <a:gs pos="30000">
                        <a:srgbClr val="353535"/>
                      </a:gs>
                    </a:gsLst>
                    <a:lin ang="5400000" scaled="0"/>
                  </a:gradFill>
                  <a:latin typeface="Segoe UI Semilight"/>
                </a:rPr>
                <a:t>Async</a:t>
              </a:r>
            </a:p>
          </p:txBody>
        </p:sp>
        <p:sp>
          <p:nvSpPr>
            <p:cNvPr id="146" name="TextBox 145"/>
            <p:cNvSpPr txBox="1"/>
            <p:nvPr/>
          </p:nvSpPr>
          <p:spPr>
            <a:xfrm>
              <a:off x="8635229" y="2959397"/>
              <a:ext cx="890052" cy="461665"/>
            </a:xfrm>
            <a:prstGeom prst="rect">
              <a:avLst/>
            </a:prstGeom>
            <a:noFill/>
          </p:spPr>
          <p:txBody>
            <a:bodyPr wrap="none" lIns="179238" tIns="143391" rIns="179238" bIns="143391" rtlCol="0">
              <a:spAutoFit/>
            </a:bodyPr>
            <a:lstStyle/>
            <a:p>
              <a:pPr defTabSz="914093">
                <a:lnSpc>
                  <a:spcPct val="90000"/>
                </a:lnSpc>
                <a:spcAft>
                  <a:spcPts val="588"/>
                </a:spcAft>
                <a:defRPr/>
              </a:pPr>
              <a:r>
                <a:rPr lang="en-US" sz="1176" dirty="0">
                  <a:gradFill>
                    <a:gsLst>
                      <a:gs pos="2917">
                        <a:srgbClr val="353535"/>
                      </a:gs>
                      <a:gs pos="30000">
                        <a:srgbClr val="353535"/>
                      </a:gs>
                    </a:gsLst>
                    <a:lin ang="5400000" scaled="0"/>
                  </a:gradFill>
                  <a:latin typeface="Segoe UI Semilight"/>
                </a:rPr>
                <a:t>Primary</a:t>
              </a:r>
            </a:p>
          </p:txBody>
        </p:sp>
        <p:sp>
          <p:nvSpPr>
            <p:cNvPr id="147" name="TextBox 146"/>
            <p:cNvSpPr txBox="1"/>
            <p:nvPr/>
          </p:nvSpPr>
          <p:spPr>
            <a:xfrm>
              <a:off x="10787981" y="2959397"/>
              <a:ext cx="1080809" cy="461665"/>
            </a:xfrm>
            <a:prstGeom prst="rect">
              <a:avLst/>
            </a:prstGeom>
            <a:noFill/>
          </p:spPr>
          <p:txBody>
            <a:bodyPr wrap="none" lIns="179238" tIns="143391" rIns="179238" bIns="143391" rtlCol="0">
              <a:spAutoFit/>
            </a:bodyPr>
            <a:lstStyle/>
            <a:p>
              <a:pPr defTabSz="914093">
                <a:lnSpc>
                  <a:spcPct val="90000"/>
                </a:lnSpc>
                <a:spcAft>
                  <a:spcPts val="588"/>
                </a:spcAft>
                <a:defRPr/>
              </a:pPr>
              <a:r>
                <a:rPr lang="en-US" sz="1176" dirty="0">
                  <a:gradFill>
                    <a:gsLst>
                      <a:gs pos="2917">
                        <a:srgbClr val="353535"/>
                      </a:gs>
                      <a:gs pos="30000">
                        <a:srgbClr val="353535"/>
                      </a:gs>
                    </a:gsLst>
                    <a:lin ang="5400000" scaled="0"/>
                  </a:gradFill>
                  <a:latin typeface="Segoe UI Semilight"/>
                </a:rPr>
                <a:t>Secondary</a:t>
              </a:r>
            </a:p>
          </p:txBody>
        </p:sp>
        <p:sp>
          <p:nvSpPr>
            <p:cNvPr id="156" name="Down Arrow 155"/>
            <p:cNvSpPr/>
            <p:nvPr/>
          </p:nvSpPr>
          <p:spPr bwMode="auto">
            <a:xfrm flipV="1">
              <a:off x="11111507"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444045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5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250"/>
                                        <p:tgtEl>
                                          <p:spTgt spid="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25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250"/>
                                        <p:tgtEl>
                                          <p:spTgt spid="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0E5FB9-CEA9-4F44-94B5-0EB69FB2CBE8}"/>
              </a:ext>
            </a:extLst>
          </p:cNvPr>
          <p:cNvSpPr>
            <a:spLocks noGrp="1"/>
          </p:cNvSpPr>
          <p:nvPr>
            <p:ph type="title"/>
          </p:nvPr>
        </p:nvSpPr>
        <p:spPr>
          <a:xfrm>
            <a:off x="865" y="319281"/>
            <a:ext cx="12150324" cy="1034854"/>
          </a:xfrm>
        </p:spPr>
        <p:txBody>
          <a:bodyPr>
            <a:normAutofit/>
          </a:bodyPr>
          <a:lstStyle/>
          <a:p>
            <a:pPr algn="ctr"/>
            <a:r>
              <a:rPr lang="en-US" dirty="0"/>
              <a:t>Azure Zone Redundant Storage (ZRS)</a:t>
            </a:r>
          </a:p>
        </p:txBody>
      </p:sp>
      <p:sp>
        <p:nvSpPr>
          <p:cNvPr id="6" name="Content Placeholder 5">
            <a:extLst>
              <a:ext uri="{FF2B5EF4-FFF2-40B4-BE49-F238E27FC236}">
                <a16:creationId xmlns:a16="http://schemas.microsoft.com/office/drawing/2014/main" id="{9C642578-AAF4-4530-8CA1-8E8C8A3E2866}"/>
              </a:ext>
            </a:extLst>
          </p:cNvPr>
          <p:cNvSpPr>
            <a:spLocks noGrp="1"/>
          </p:cNvSpPr>
          <p:nvPr>
            <p:ph sz="half" idx="2"/>
          </p:nvPr>
        </p:nvSpPr>
        <p:spPr>
          <a:xfrm>
            <a:off x="7039388" y="1784885"/>
            <a:ext cx="4905707" cy="3377717"/>
          </a:xfrm>
        </p:spPr>
        <p:txBody>
          <a:bodyPr>
            <a:normAutofit fontScale="70000" lnSpcReduction="20000"/>
          </a:bodyPr>
          <a:lstStyle/>
          <a:p>
            <a:pPr marL="0" indent="0">
              <a:buClr>
                <a:srgbClr val="00B050"/>
              </a:buClr>
              <a:buNone/>
            </a:pPr>
            <a:r>
              <a:rPr lang="en-US" sz="2744" dirty="0">
                <a:solidFill>
                  <a:srgbClr val="D83B01"/>
                </a:solidFill>
              </a:rPr>
              <a:t>Read / write resilience against single cluster / DC unavailability</a:t>
            </a:r>
          </a:p>
          <a:p>
            <a:pPr marL="0" indent="0">
              <a:buClr>
                <a:srgbClr val="00B050"/>
              </a:buClr>
              <a:buNone/>
            </a:pPr>
            <a:endParaRPr lang="en-US" sz="2744" dirty="0">
              <a:solidFill>
                <a:srgbClr val="D83B01"/>
              </a:solidFill>
            </a:endParaRPr>
          </a:p>
          <a:p>
            <a:pPr marL="0" indent="0">
              <a:buClr>
                <a:srgbClr val="00B050"/>
              </a:buClr>
              <a:buNone/>
            </a:pPr>
            <a:r>
              <a:rPr lang="en-US" sz="2744" dirty="0">
                <a:solidFill>
                  <a:srgbClr val="D83B01"/>
                </a:solidFill>
              </a:rPr>
              <a:t>Support for Blob, Table, File, Queue Storage</a:t>
            </a:r>
          </a:p>
          <a:p>
            <a:pPr marL="0" indent="0">
              <a:buClr>
                <a:srgbClr val="00B050"/>
              </a:buClr>
              <a:buNone/>
            </a:pPr>
            <a:endParaRPr lang="en-US" sz="2744" dirty="0">
              <a:solidFill>
                <a:srgbClr val="D83B01"/>
              </a:solidFill>
            </a:endParaRPr>
          </a:p>
          <a:p>
            <a:pPr marL="0" indent="0">
              <a:buClr>
                <a:srgbClr val="00B050"/>
              </a:buClr>
              <a:buNone/>
            </a:pPr>
            <a:r>
              <a:rPr lang="en-US" sz="2744" dirty="0">
                <a:solidFill>
                  <a:srgbClr val="D83B01"/>
                </a:solidFill>
              </a:rPr>
              <a:t>Public Preview in Q4 CY 2017 in multiple regions. </a:t>
            </a:r>
          </a:p>
          <a:p>
            <a:pPr marL="0" indent="0">
              <a:buClr>
                <a:srgbClr val="00B050"/>
              </a:buClr>
              <a:buNone/>
            </a:pPr>
            <a:r>
              <a:rPr lang="en-US" sz="2744" dirty="0">
                <a:solidFill>
                  <a:srgbClr val="D83B01"/>
                </a:solidFill>
              </a:rPr>
              <a:t>GA in H1 CY 2018</a:t>
            </a:r>
          </a:p>
        </p:txBody>
      </p:sp>
      <p:pic>
        <p:nvPicPr>
          <p:cNvPr id="17" name="Content Placeholder 16">
            <a:extLst>
              <a:ext uri="{FF2B5EF4-FFF2-40B4-BE49-F238E27FC236}">
                <a16:creationId xmlns:a16="http://schemas.microsoft.com/office/drawing/2014/main" id="{BBD6179C-C507-4DF9-8E87-7C01825274E4}"/>
              </a:ext>
            </a:extLst>
          </p:cNvPr>
          <p:cNvPicPr>
            <a:picLocks noGrp="1" noChangeAspect="1"/>
          </p:cNvPicPr>
          <p:nvPr>
            <p:ph sz="half" idx="1"/>
          </p:nvPr>
        </p:nvPicPr>
        <p:blipFill>
          <a:blip r:embed="rId3"/>
          <a:stretch>
            <a:fillRect/>
          </a:stretch>
        </p:blipFill>
        <p:spPr>
          <a:xfrm>
            <a:off x="101247" y="1334709"/>
            <a:ext cx="6523725" cy="3707188"/>
          </a:xfrm>
          <a:prstGeom prst="rect">
            <a:avLst/>
          </a:prstGeom>
        </p:spPr>
      </p:pic>
      <p:cxnSp>
        <p:nvCxnSpPr>
          <p:cNvPr id="19" name="Straight Connector 18">
            <a:extLst>
              <a:ext uri="{FF2B5EF4-FFF2-40B4-BE49-F238E27FC236}">
                <a16:creationId xmlns:a16="http://schemas.microsoft.com/office/drawing/2014/main" id="{52EA94D2-2CE7-408B-A907-D2BD8D7C3400}"/>
              </a:ext>
            </a:extLst>
          </p:cNvPr>
          <p:cNvCxnSpPr/>
          <p:nvPr/>
        </p:nvCxnSpPr>
        <p:spPr>
          <a:xfrm>
            <a:off x="865" y="5570686"/>
            <a:ext cx="12239267"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B160F64-4AD8-4A56-8077-5CF275992803}"/>
              </a:ext>
            </a:extLst>
          </p:cNvPr>
          <p:cNvSpPr/>
          <p:nvPr/>
        </p:nvSpPr>
        <p:spPr>
          <a:xfrm>
            <a:off x="866" y="5131412"/>
            <a:ext cx="7038524" cy="768985"/>
          </a:xfrm>
          <a:prstGeom prst="rect">
            <a:avLst/>
          </a:prstGeom>
        </p:spPr>
        <p:txBody>
          <a:bodyPr wrap="square">
            <a:spAutoFit/>
          </a:bodyPr>
          <a:lstStyle/>
          <a:p>
            <a:pPr defTabSz="913951">
              <a:defRPr/>
            </a:pPr>
            <a:r>
              <a:rPr lang="en-US" sz="2199" dirty="0">
                <a:solidFill>
                  <a:prstClr val="black"/>
                </a:solidFill>
                <a:latin typeface="Calibri" panose="020F0502020204030204"/>
              </a:rPr>
              <a:t>Synchronous data replication across </a:t>
            </a:r>
            <a:r>
              <a:rPr lang="en-US" sz="2199" dirty="0">
                <a:solidFill>
                  <a:prstClr val="black"/>
                </a:solidFill>
                <a:latin typeface="Calibri" panose="020F0502020204030204"/>
                <a:hlinkClick r:id="rId4"/>
              </a:rPr>
              <a:t>Azure Availability Zones </a:t>
            </a:r>
            <a:r>
              <a:rPr lang="en-US" sz="2199" dirty="0">
                <a:solidFill>
                  <a:prstClr val="black"/>
                </a:solidFill>
                <a:latin typeface="Calibri" panose="020F0502020204030204"/>
              </a:rPr>
              <a:t>within region</a:t>
            </a:r>
          </a:p>
        </p:txBody>
      </p:sp>
      <p:sp>
        <p:nvSpPr>
          <p:cNvPr id="23" name="Rectangle 22">
            <a:extLst>
              <a:ext uri="{FF2B5EF4-FFF2-40B4-BE49-F238E27FC236}">
                <a16:creationId xmlns:a16="http://schemas.microsoft.com/office/drawing/2014/main" id="{29A04AD6-0875-4FB3-BF98-4F5A68EAFEBE}"/>
              </a:ext>
            </a:extLst>
          </p:cNvPr>
          <p:cNvSpPr/>
          <p:nvPr/>
        </p:nvSpPr>
        <p:spPr>
          <a:xfrm>
            <a:off x="384337" y="5808728"/>
            <a:ext cx="2442675" cy="11504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endParaRPr lang="en-US" sz="1764" b="1" dirty="0">
              <a:solidFill>
                <a:prstClr val="white"/>
              </a:solidFill>
              <a:latin typeface="Calibri" panose="020F0502020204030204"/>
            </a:endParaRPr>
          </a:p>
          <a:p>
            <a:pPr algn="ctr" defTabSz="913951">
              <a:defRPr/>
            </a:pPr>
            <a:r>
              <a:rPr lang="en-US" sz="1764" b="1" dirty="0">
                <a:solidFill>
                  <a:prstClr val="white"/>
                </a:solidFill>
                <a:latin typeface="Calibri" panose="020F0502020204030204"/>
              </a:rPr>
              <a:t>LRS</a:t>
            </a:r>
          </a:p>
          <a:p>
            <a:pPr algn="ctr" defTabSz="913951">
              <a:defRPr/>
            </a:pPr>
            <a:endParaRPr lang="en-US" sz="1764" b="1" dirty="0">
              <a:solidFill>
                <a:prstClr val="white"/>
              </a:solidFill>
              <a:latin typeface="Calibri" panose="020F0502020204030204"/>
            </a:endParaRPr>
          </a:p>
          <a:p>
            <a:pPr algn="ctr" defTabSz="913951">
              <a:defRPr/>
            </a:pPr>
            <a:r>
              <a:rPr lang="en-US" sz="1372" dirty="0">
                <a:solidFill>
                  <a:prstClr val="white"/>
                </a:solidFill>
                <a:latin typeface="Calibri" panose="020F0502020204030204"/>
              </a:rPr>
              <a:t>Resilient to disk/node/rack failures</a:t>
            </a:r>
          </a:p>
          <a:p>
            <a:pPr algn="ctr" defTabSz="913951">
              <a:defRPr/>
            </a:pPr>
            <a:endParaRPr lang="en-US" sz="1764" dirty="0">
              <a:solidFill>
                <a:prstClr val="white"/>
              </a:solidFill>
              <a:latin typeface="Calibri" panose="020F0502020204030204"/>
            </a:endParaRPr>
          </a:p>
        </p:txBody>
      </p:sp>
      <p:sp>
        <p:nvSpPr>
          <p:cNvPr id="30" name="Rectangle 29">
            <a:extLst>
              <a:ext uri="{FF2B5EF4-FFF2-40B4-BE49-F238E27FC236}">
                <a16:creationId xmlns:a16="http://schemas.microsoft.com/office/drawing/2014/main" id="{8EE9F716-40CB-4BA7-959D-EBD415007E1D}"/>
              </a:ext>
            </a:extLst>
          </p:cNvPr>
          <p:cNvSpPr/>
          <p:nvPr/>
        </p:nvSpPr>
        <p:spPr>
          <a:xfrm>
            <a:off x="3136939" y="5803391"/>
            <a:ext cx="2442675" cy="11504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r>
              <a:rPr lang="en-US" sz="1764" b="1" dirty="0">
                <a:solidFill>
                  <a:prstClr val="white"/>
                </a:solidFill>
                <a:latin typeface="Calibri" panose="020F0502020204030204"/>
              </a:rPr>
              <a:t>ZRS</a:t>
            </a:r>
          </a:p>
          <a:p>
            <a:pPr algn="ctr" defTabSz="913951">
              <a:defRPr/>
            </a:pPr>
            <a:endParaRPr lang="en-US" sz="1764" b="1" dirty="0">
              <a:solidFill>
                <a:prstClr val="white"/>
              </a:solidFill>
              <a:latin typeface="Calibri" panose="020F0502020204030204"/>
            </a:endParaRPr>
          </a:p>
          <a:p>
            <a:pPr algn="ctr" defTabSz="913951">
              <a:defRPr/>
            </a:pPr>
            <a:r>
              <a:rPr lang="en-US" sz="1372" dirty="0">
                <a:solidFill>
                  <a:prstClr val="white"/>
                </a:solidFill>
                <a:latin typeface="Calibri" panose="020F0502020204030204"/>
              </a:rPr>
              <a:t>Resilient to single cluster / datacenter outage</a:t>
            </a:r>
          </a:p>
        </p:txBody>
      </p:sp>
      <p:sp>
        <p:nvSpPr>
          <p:cNvPr id="31" name="Rectangle 30">
            <a:extLst>
              <a:ext uri="{FF2B5EF4-FFF2-40B4-BE49-F238E27FC236}">
                <a16:creationId xmlns:a16="http://schemas.microsoft.com/office/drawing/2014/main" id="{8F57CD14-8DBB-45A5-AEC8-DE42F944BE27}"/>
              </a:ext>
            </a:extLst>
          </p:cNvPr>
          <p:cNvSpPr/>
          <p:nvPr/>
        </p:nvSpPr>
        <p:spPr>
          <a:xfrm>
            <a:off x="5889542" y="5808728"/>
            <a:ext cx="2442675" cy="11504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r>
              <a:rPr lang="en-US" sz="1764" b="1" dirty="0">
                <a:solidFill>
                  <a:prstClr val="white"/>
                </a:solidFill>
                <a:latin typeface="Calibri" panose="020F0502020204030204"/>
              </a:rPr>
              <a:t>GRS</a:t>
            </a:r>
          </a:p>
          <a:p>
            <a:pPr algn="ctr" defTabSz="913951">
              <a:defRPr/>
            </a:pPr>
            <a:endParaRPr lang="en-US" sz="1764" dirty="0">
              <a:solidFill>
                <a:prstClr val="white"/>
              </a:solidFill>
              <a:latin typeface="Calibri" panose="020F0502020204030204"/>
            </a:endParaRPr>
          </a:p>
          <a:p>
            <a:pPr algn="ctr" defTabSz="913951">
              <a:defRPr/>
            </a:pPr>
            <a:r>
              <a:rPr lang="en-US" sz="1372" dirty="0">
                <a:solidFill>
                  <a:prstClr val="white"/>
                </a:solidFill>
                <a:latin typeface="Calibri" panose="020F0502020204030204"/>
              </a:rPr>
              <a:t>Resilient to regional outage</a:t>
            </a:r>
          </a:p>
          <a:p>
            <a:pPr algn="ctr" defTabSz="913951">
              <a:defRPr/>
            </a:pPr>
            <a:endParaRPr lang="en-US" sz="1764" dirty="0">
              <a:solidFill>
                <a:prstClr val="white"/>
              </a:solidFill>
              <a:latin typeface="Calibri" panose="020F0502020204030204"/>
            </a:endParaRPr>
          </a:p>
        </p:txBody>
      </p:sp>
      <p:sp>
        <p:nvSpPr>
          <p:cNvPr id="32" name="Rectangle 31">
            <a:extLst>
              <a:ext uri="{FF2B5EF4-FFF2-40B4-BE49-F238E27FC236}">
                <a16:creationId xmlns:a16="http://schemas.microsoft.com/office/drawing/2014/main" id="{9A01DD80-2608-44E8-B21E-08C29DB402AC}"/>
              </a:ext>
            </a:extLst>
          </p:cNvPr>
          <p:cNvSpPr/>
          <p:nvPr/>
        </p:nvSpPr>
        <p:spPr>
          <a:xfrm>
            <a:off x="8642144" y="5803391"/>
            <a:ext cx="2442675" cy="11504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defRPr/>
            </a:pPr>
            <a:r>
              <a:rPr lang="en-US" sz="1764" b="1" dirty="0">
                <a:solidFill>
                  <a:prstClr val="white"/>
                </a:solidFill>
                <a:latin typeface="Calibri" panose="020F0502020204030204"/>
              </a:rPr>
              <a:t>RA-GRS</a:t>
            </a:r>
          </a:p>
          <a:p>
            <a:pPr algn="ctr" defTabSz="913951">
              <a:defRPr/>
            </a:pPr>
            <a:endParaRPr lang="en-US" sz="1764" b="1" dirty="0">
              <a:solidFill>
                <a:prstClr val="white"/>
              </a:solidFill>
              <a:latin typeface="Calibri" panose="020F0502020204030204"/>
            </a:endParaRPr>
          </a:p>
          <a:p>
            <a:pPr algn="ctr" defTabSz="913951">
              <a:defRPr/>
            </a:pPr>
            <a:r>
              <a:rPr lang="en-US" sz="1372" dirty="0">
                <a:solidFill>
                  <a:prstClr val="white"/>
                </a:solidFill>
                <a:latin typeface="Calibri" panose="020F0502020204030204"/>
              </a:rPr>
              <a:t>Resilient to regional outage</a:t>
            </a:r>
          </a:p>
          <a:p>
            <a:pPr algn="ctr" defTabSz="913951">
              <a:defRPr/>
            </a:pPr>
            <a:r>
              <a:rPr lang="en-US" sz="1372" dirty="0">
                <a:solidFill>
                  <a:prstClr val="white"/>
                </a:solidFill>
                <a:latin typeface="Calibri" panose="020F0502020204030204"/>
              </a:rPr>
              <a:t>Read access to second region</a:t>
            </a:r>
          </a:p>
        </p:txBody>
      </p:sp>
    </p:spTree>
    <p:extLst>
      <p:ext uri="{BB962C8B-B14F-4D97-AF65-F5344CB8AC3E}">
        <p14:creationId xmlns:p14="http://schemas.microsoft.com/office/powerpoint/2010/main" val="7187134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21" y="284178"/>
            <a:ext cx="11648118" cy="475709"/>
          </a:xfrm>
        </p:spPr>
        <p:txBody>
          <a:bodyPr>
            <a:normAutofit fontScale="90000"/>
          </a:bodyPr>
          <a:lstStyle/>
          <a:p>
            <a:pPr algn="ctr"/>
            <a:r>
              <a:rPr lang="en-US" dirty="0"/>
              <a:t>Recent Updates Impacting Backup, Archive, &amp; DR</a:t>
            </a:r>
          </a:p>
        </p:txBody>
      </p:sp>
      <p:grpSp>
        <p:nvGrpSpPr>
          <p:cNvPr id="4" name="Group 3">
            <a:extLst>
              <a:ext uri="{FF2B5EF4-FFF2-40B4-BE49-F238E27FC236}">
                <a16:creationId xmlns:a16="http://schemas.microsoft.com/office/drawing/2014/main" id="{94E95568-7E33-45D2-9D74-2D76BEF34CE7}"/>
              </a:ext>
            </a:extLst>
          </p:cNvPr>
          <p:cNvGrpSpPr/>
          <p:nvPr/>
        </p:nvGrpSpPr>
        <p:grpSpPr>
          <a:xfrm>
            <a:off x="271513" y="1573544"/>
            <a:ext cx="4854266" cy="3423727"/>
            <a:chOff x="7244557" y="1422437"/>
            <a:chExt cx="4954886" cy="3494696"/>
          </a:xfrm>
        </p:grpSpPr>
        <p:sp>
          <p:nvSpPr>
            <p:cNvPr id="29" name="Rectangle 28"/>
            <p:cNvSpPr/>
            <p:nvPr/>
          </p:nvSpPr>
          <p:spPr bwMode="auto">
            <a:xfrm>
              <a:off x="7244557" y="1422437"/>
              <a:ext cx="4954886" cy="339736"/>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1991" rIns="0" bIns="41991" numCol="1" rtlCol="0" anchor="ctr" anchorCtr="0" compatLnSpc="1">
              <a:prstTxWarp prst="textNoShape">
                <a:avLst/>
              </a:prstTxWarp>
            </a:bodyPr>
            <a:lstStyle/>
            <a:p>
              <a:pPr algn="ctr" defTabSz="839647" fontAlgn="base">
                <a:spcBef>
                  <a:spcPct val="0"/>
                </a:spcBef>
                <a:spcAft>
                  <a:spcPct val="0"/>
                </a:spcAft>
              </a:pPr>
              <a:r>
                <a:rPr lang="en-US" sz="1621" kern="0">
                  <a:solidFill>
                    <a:srgbClr val="FFFFFF"/>
                  </a:solidFill>
                  <a:latin typeface="Segoe UI"/>
                </a:rPr>
                <a:t>Blob REST API</a:t>
              </a:r>
            </a:p>
          </p:txBody>
        </p:sp>
        <p:sp>
          <p:nvSpPr>
            <p:cNvPr id="14" name="Up-Down Arrow 10"/>
            <p:cNvSpPr/>
            <p:nvPr/>
          </p:nvSpPr>
          <p:spPr bwMode="auto">
            <a:xfrm>
              <a:off x="9459533" y="1814548"/>
              <a:ext cx="334156" cy="472755"/>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44" tIns="134356" rIns="167944" bIns="134356" numCol="1" spcCol="0" rtlCol="0" fromWordArt="0" anchor="t" anchorCtr="0" forceAA="0" compatLnSpc="1">
              <a:prstTxWarp prst="textNoShape">
                <a:avLst/>
              </a:prstTxWarp>
              <a:noAutofit/>
            </a:bodyPr>
            <a:lstStyle/>
            <a:p>
              <a:pPr algn="ctr" defTabSz="856347" fontAlgn="base">
                <a:lnSpc>
                  <a:spcPct val="90000"/>
                </a:lnSpc>
                <a:spcBef>
                  <a:spcPct val="0"/>
                </a:spcBef>
                <a:spcAft>
                  <a:spcPct val="0"/>
                </a:spcAft>
              </a:pPr>
              <a:endParaRPr lang="en-US" sz="220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2"/>
            <p:cNvSpPr/>
            <p:nvPr/>
          </p:nvSpPr>
          <p:spPr bwMode="auto">
            <a:xfrm>
              <a:off x="7342632" y="2282998"/>
              <a:ext cx="1571402" cy="185711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44" tIns="134356" rIns="167944" bIns="134356" numCol="1" spcCol="0" rtlCol="0" fromWordArt="0" anchor="t" anchorCtr="0" forceAA="0" compatLnSpc="1">
              <a:prstTxWarp prst="textNoShape">
                <a:avLst/>
              </a:prstTxWarp>
              <a:noAutofit/>
            </a:bodyPr>
            <a:lstStyle/>
            <a:p>
              <a:pPr algn="ctr" defTabSz="856347" fontAlgn="base">
                <a:lnSpc>
                  <a:spcPct val="90000"/>
                </a:lnSpc>
                <a:spcBef>
                  <a:spcPct val="0"/>
                </a:spcBef>
                <a:spcAft>
                  <a:spcPct val="0"/>
                </a:spcAft>
              </a:pPr>
              <a:endParaRPr lang="en-US" sz="1999"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856347" fontAlgn="base">
                <a:lnSpc>
                  <a:spcPct val="90000"/>
                </a:lnSpc>
                <a:spcBef>
                  <a:spcPct val="0"/>
                </a:spcBef>
                <a:spcAft>
                  <a:spcPct val="0"/>
                </a:spcAft>
              </a:pPr>
              <a:endParaRPr lang="en-US" sz="1999"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856347" fontAlgn="base">
                <a:lnSpc>
                  <a:spcPct val="90000"/>
                </a:lnSpc>
                <a:spcBef>
                  <a:spcPct val="0"/>
                </a:spcBef>
                <a:spcAft>
                  <a:spcPct val="0"/>
                </a:spcAft>
              </a:pPr>
              <a:r>
                <a:rPr lang="en-US" sz="1999" kern="0" dirty="0">
                  <a:gradFill>
                    <a:gsLst>
                      <a:gs pos="0">
                        <a:srgbClr val="FFFFFF"/>
                      </a:gs>
                      <a:gs pos="100000">
                        <a:srgbClr val="FFFFFF"/>
                      </a:gs>
                    </a:gsLst>
                    <a:lin ang="5400000" scaled="0"/>
                  </a:gradFill>
                  <a:latin typeface="Segoe UI"/>
                  <a:ea typeface="Segoe UI" pitchFamily="34" charset="0"/>
                  <a:cs typeface="Segoe UI" pitchFamily="34" charset="0"/>
                </a:rPr>
                <a:t>Hot</a:t>
              </a:r>
            </a:p>
            <a:p>
              <a:pPr algn="ctr" defTabSz="856347" fontAlgn="base">
                <a:lnSpc>
                  <a:spcPct val="90000"/>
                </a:lnSpc>
                <a:spcBef>
                  <a:spcPct val="0"/>
                </a:spcBef>
                <a:spcAft>
                  <a:spcPct val="0"/>
                </a:spcAft>
              </a:pPr>
              <a:endParaRPr lang="en-US" sz="1999"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856347" fontAlgn="base">
                <a:lnSpc>
                  <a:spcPct val="90000"/>
                </a:lnSpc>
                <a:spcBef>
                  <a:spcPct val="0"/>
                </a:spcBef>
                <a:spcAft>
                  <a:spcPct val="0"/>
                </a:spcAft>
              </a:pPr>
              <a:r>
                <a:rPr lang="en-US" sz="2199" b="1" kern="0" dirty="0">
                  <a:gradFill>
                    <a:gsLst>
                      <a:gs pos="0">
                        <a:srgbClr val="FFFFFF"/>
                      </a:gs>
                      <a:gs pos="100000">
                        <a:srgbClr val="FFFFFF"/>
                      </a:gs>
                    </a:gsLst>
                    <a:lin ang="5400000" scaled="0"/>
                  </a:gradFill>
                  <a:latin typeface="Segoe UI"/>
                  <a:ea typeface="Segoe UI" pitchFamily="34" charset="0"/>
                  <a:cs typeface="Segoe UI" pitchFamily="34" charset="0"/>
                </a:rPr>
                <a:t>↑↑ Storage</a:t>
              </a:r>
            </a:p>
            <a:p>
              <a:pPr algn="ctr" defTabSz="856347" fontAlgn="base">
                <a:lnSpc>
                  <a:spcPct val="90000"/>
                </a:lnSpc>
                <a:spcBef>
                  <a:spcPct val="0"/>
                </a:spcBef>
                <a:spcAft>
                  <a:spcPct val="0"/>
                </a:spcAft>
              </a:pPr>
              <a:r>
                <a:rPr lang="en-US" sz="2199" b="1" kern="0" dirty="0">
                  <a:gradFill>
                    <a:gsLst>
                      <a:gs pos="0">
                        <a:srgbClr val="FFFFFF"/>
                      </a:gs>
                      <a:gs pos="100000">
                        <a:srgbClr val="FFFFFF"/>
                      </a:gs>
                    </a:gsLst>
                    <a:lin ang="5400000" scaled="0"/>
                  </a:gradFill>
                  <a:latin typeface="Segoe UI"/>
                  <a:ea typeface="Segoe UI" pitchFamily="34" charset="0"/>
                  <a:cs typeface="Segoe UI" pitchFamily="34" charset="0"/>
                </a:rPr>
                <a:t>↓↓ Access</a:t>
              </a:r>
            </a:p>
          </p:txBody>
        </p:sp>
        <p:sp>
          <p:nvSpPr>
            <p:cNvPr id="24" name="Rectangle 23"/>
            <p:cNvSpPr/>
            <p:nvPr/>
          </p:nvSpPr>
          <p:spPr bwMode="auto">
            <a:xfrm>
              <a:off x="8914035" y="2282998"/>
              <a:ext cx="1571402" cy="18571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44" tIns="134356" rIns="167944" bIns="134356" numCol="1" spcCol="0" rtlCol="0" fromWordArt="0" anchor="t" anchorCtr="0" forceAA="0" compatLnSpc="1">
              <a:prstTxWarp prst="textNoShape">
                <a:avLst/>
              </a:prstTxWarp>
              <a:noAutofit/>
            </a:bodyPr>
            <a:lstStyle/>
            <a:p>
              <a:pPr algn="ctr" defTabSz="856347" fontAlgn="base">
                <a:lnSpc>
                  <a:spcPct val="90000"/>
                </a:lnSpc>
                <a:spcBef>
                  <a:spcPct val="0"/>
                </a:spcBef>
                <a:spcAft>
                  <a:spcPct val="0"/>
                </a:spcAft>
              </a:pPr>
              <a:endParaRPr lang="en-US" sz="1999"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856347" fontAlgn="base">
                <a:lnSpc>
                  <a:spcPct val="90000"/>
                </a:lnSpc>
                <a:spcBef>
                  <a:spcPct val="0"/>
                </a:spcBef>
                <a:spcAft>
                  <a:spcPct val="0"/>
                </a:spcAft>
              </a:pPr>
              <a:endParaRPr lang="en-US" sz="1999"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856347" fontAlgn="base">
                <a:lnSpc>
                  <a:spcPct val="90000"/>
                </a:lnSpc>
                <a:spcBef>
                  <a:spcPct val="0"/>
                </a:spcBef>
                <a:spcAft>
                  <a:spcPct val="0"/>
                </a:spcAft>
              </a:pPr>
              <a:r>
                <a:rPr lang="en-US" sz="1999" kern="0" dirty="0">
                  <a:gradFill>
                    <a:gsLst>
                      <a:gs pos="0">
                        <a:srgbClr val="FFFFFF"/>
                      </a:gs>
                      <a:gs pos="100000">
                        <a:srgbClr val="FFFFFF"/>
                      </a:gs>
                    </a:gsLst>
                    <a:lin ang="5400000" scaled="0"/>
                  </a:gradFill>
                  <a:latin typeface="Segoe UI"/>
                  <a:ea typeface="Segoe UI" pitchFamily="34" charset="0"/>
                  <a:cs typeface="Segoe UI" pitchFamily="34" charset="0"/>
                </a:rPr>
                <a:t>Cool</a:t>
              </a:r>
            </a:p>
            <a:p>
              <a:pPr algn="ctr" defTabSz="856347" fontAlgn="base">
                <a:lnSpc>
                  <a:spcPct val="90000"/>
                </a:lnSpc>
                <a:spcBef>
                  <a:spcPct val="0"/>
                </a:spcBef>
                <a:spcAft>
                  <a:spcPct val="0"/>
                </a:spcAft>
              </a:pPr>
              <a:endParaRPr lang="en-US" sz="1999"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856347" fontAlgn="base">
                <a:lnSpc>
                  <a:spcPct val="90000"/>
                </a:lnSpc>
                <a:spcBef>
                  <a:spcPct val="0"/>
                </a:spcBef>
                <a:spcAft>
                  <a:spcPct val="0"/>
                </a:spcAft>
              </a:pPr>
              <a:r>
                <a:rPr lang="en-US" sz="2199" b="1" kern="0" dirty="0">
                  <a:gradFill>
                    <a:gsLst>
                      <a:gs pos="0">
                        <a:srgbClr val="FFFFFF"/>
                      </a:gs>
                      <a:gs pos="100000">
                        <a:srgbClr val="FFFFFF"/>
                      </a:gs>
                    </a:gsLst>
                    <a:lin ang="5400000" scaled="0"/>
                  </a:gradFill>
                  <a:latin typeface="Segoe UI"/>
                  <a:ea typeface="Segoe UI" pitchFamily="34" charset="0"/>
                  <a:cs typeface="Segoe UI" pitchFamily="34" charset="0"/>
                </a:rPr>
                <a:t>↓ Storage</a:t>
              </a:r>
            </a:p>
            <a:p>
              <a:pPr algn="ctr" defTabSz="856347" fontAlgn="base">
                <a:lnSpc>
                  <a:spcPct val="90000"/>
                </a:lnSpc>
                <a:spcBef>
                  <a:spcPct val="0"/>
                </a:spcBef>
                <a:spcAft>
                  <a:spcPct val="0"/>
                </a:spcAft>
              </a:pPr>
              <a:r>
                <a:rPr lang="en-US" sz="2199" b="1" kern="0" dirty="0">
                  <a:gradFill>
                    <a:gsLst>
                      <a:gs pos="0">
                        <a:srgbClr val="FFFFFF"/>
                      </a:gs>
                      <a:gs pos="100000">
                        <a:srgbClr val="FFFFFF"/>
                      </a:gs>
                    </a:gsLst>
                    <a:lin ang="5400000" scaled="0"/>
                  </a:gradFill>
                  <a:latin typeface="Segoe UI"/>
                  <a:ea typeface="Segoe UI" pitchFamily="34" charset="0"/>
                  <a:cs typeface="Segoe UI" pitchFamily="34" charset="0"/>
                </a:rPr>
                <a:t>↑ Access</a:t>
              </a:r>
              <a:endParaRPr lang="en-US" sz="1999"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p:cNvSpPr/>
            <p:nvPr/>
          </p:nvSpPr>
          <p:spPr bwMode="auto">
            <a:xfrm>
              <a:off x="10485437" y="2282998"/>
              <a:ext cx="1678766" cy="18571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44" tIns="134356" rIns="167944" bIns="134356" numCol="1" spcCol="0" rtlCol="0" fromWordArt="0" anchor="t" anchorCtr="0" forceAA="0" compatLnSpc="1">
              <a:prstTxWarp prst="textNoShape">
                <a:avLst/>
              </a:prstTxWarp>
              <a:noAutofit/>
            </a:bodyPr>
            <a:lstStyle/>
            <a:p>
              <a:pPr algn="ctr" defTabSz="856347" fontAlgn="base">
                <a:lnSpc>
                  <a:spcPct val="90000"/>
                </a:lnSpc>
                <a:spcBef>
                  <a:spcPct val="0"/>
                </a:spcBef>
                <a:spcAft>
                  <a:spcPct val="0"/>
                </a:spcAft>
              </a:pPr>
              <a:endParaRPr lang="en-US" sz="1999"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856347" fontAlgn="base">
                <a:lnSpc>
                  <a:spcPct val="90000"/>
                </a:lnSpc>
                <a:spcBef>
                  <a:spcPct val="0"/>
                </a:spcBef>
                <a:spcAft>
                  <a:spcPct val="0"/>
                </a:spcAft>
              </a:pPr>
              <a:endParaRPr lang="en-US" sz="1999"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856347" fontAlgn="base">
                <a:lnSpc>
                  <a:spcPct val="90000"/>
                </a:lnSpc>
                <a:spcBef>
                  <a:spcPct val="0"/>
                </a:spcBef>
                <a:spcAft>
                  <a:spcPct val="0"/>
                </a:spcAft>
              </a:pPr>
              <a:r>
                <a:rPr lang="en-US" sz="1999" kern="0" dirty="0">
                  <a:gradFill>
                    <a:gsLst>
                      <a:gs pos="0">
                        <a:srgbClr val="FFFFFF"/>
                      </a:gs>
                      <a:gs pos="100000">
                        <a:srgbClr val="FFFFFF"/>
                      </a:gs>
                    </a:gsLst>
                    <a:lin ang="5400000" scaled="0"/>
                  </a:gradFill>
                  <a:latin typeface="Segoe UI"/>
                  <a:ea typeface="Segoe UI" pitchFamily="34" charset="0"/>
                  <a:cs typeface="Segoe UI" pitchFamily="34" charset="0"/>
                </a:rPr>
                <a:t>Archive</a:t>
              </a:r>
            </a:p>
            <a:p>
              <a:pPr algn="ctr" defTabSz="856347" fontAlgn="base">
                <a:lnSpc>
                  <a:spcPct val="90000"/>
                </a:lnSpc>
                <a:spcBef>
                  <a:spcPct val="0"/>
                </a:spcBef>
                <a:spcAft>
                  <a:spcPct val="0"/>
                </a:spcAft>
              </a:pPr>
              <a:endParaRPr lang="en-US" sz="1999"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856347" fontAlgn="base">
                <a:lnSpc>
                  <a:spcPct val="90000"/>
                </a:lnSpc>
                <a:spcBef>
                  <a:spcPct val="0"/>
                </a:spcBef>
                <a:spcAft>
                  <a:spcPct val="0"/>
                </a:spcAft>
              </a:pPr>
              <a:r>
                <a:rPr lang="en-US" sz="2199" b="1" kern="0" dirty="0">
                  <a:gradFill>
                    <a:gsLst>
                      <a:gs pos="0">
                        <a:srgbClr val="FFFFFF"/>
                      </a:gs>
                      <a:gs pos="100000">
                        <a:srgbClr val="FFFFFF"/>
                      </a:gs>
                    </a:gsLst>
                    <a:lin ang="5400000" scaled="0"/>
                  </a:gradFill>
                  <a:latin typeface="Segoe UI"/>
                  <a:ea typeface="Segoe UI" pitchFamily="34" charset="0"/>
                  <a:cs typeface="Segoe UI" pitchFamily="34" charset="0"/>
                </a:rPr>
                <a:t>↓↓ Storage</a:t>
              </a:r>
            </a:p>
            <a:p>
              <a:pPr algn="ctr" defTabSz="856347" fontAlgn="base">
                <a:lnSpc>
                  <a:spcPct val="90000"/>
                </a:lnSpc>
                <a:spcBef>
                  <a:spcPct val="0"/>
                </a:spcBef>
                <a:spcAft>
                  <a:spcPct val="0"/>
                </a:spcAft>
              </a:pPr>
              <a:r>
                <a:rPr lang="en-US" sz="2199" b="1" kern="0" dirty="0">
                  <a:gradFill>
                    <a:gsLst>
                      <a:gs pos="0">
                        <a:srgbClr val="FFFFFF"/>
                      </a:gs>
                      <a:gs pos="100000">
                        <a:srgbClr val="FFFFFF"/>
                      </a:gs>
                    </a:gsLst>
                    <a:lin ang="5400000" scaled="0"/>
                  </a:gradFill>
                  <a:latin typeface="Segoe UI"/>
                  <a:ea typeface="Segoe UI" pitchFamily="34" charset="0"/>
                  <a:cs typeface="Segoe UI" pitchFamily="34" charset="0"/>
                </a:rPr>
                <a:t>↑↑ Access</a:t>
              </a:r>
            </a:p>
          </p:txBody>
        </p:sp>
        <p:sp>
          <p:nvSpPr>
            <p:cNvPr id="30" name="Left-Right Arrow 12"/>
            <p:cNvSpPr/>
            <p:nvPr/>
          </p:nvSpPr>
          <p:spPr bwMode="auto">
            <a:xfrm>
              <a:off x="8077234" y="4200681"/>
              <a:ext cx="3385205" cy="357136"/>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44" tIns="134356" rIns="167944" bIns="134356" numCol="1" spcCol="0" rtlCol="0" fromWordArt="0" anchor="t" anchorCtr="0" forceAA="0" compatLnSpc="1">
              <a:prstTxWarp prst="textNoShape">
                <a:avLst/>
              </a:prstTxWarp>
              <a:noAutofit/>
            </a:bodyPr>
            <a:lstStyle/>
            <a:p>
              <a:pPr algn="ctr" defTabSz="856347" fontAlgn="base">
                <a:lnSpc>
                  <a:spcPct val="90000"/>
                </a:lnSpc>
                <a:spcBef>
                  <a:spcPct val="0"/>
                </a:spcBef>
                <a:spcAft>
                  <a:spcPct val="0"/>
                </a:spcAft>
              </a:pPr>
              <a:endParaRPr lang="en-US" sz="220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TextBox 30"/>
            <p:cNvSpPr txBox="1"/>
            <p:nvPr/>
          </p:nvSpPr>
          <p:spPr>
            <a:xfrm>
              <a:off x="8077233" y="4418573"/>
              <a:ext cx="3385205" cy="498560"/>
            </a:xfrm>
            <a:prstGeom prst="rect">
              <a:avLst/>
            </a:prstGeom>
            <a:noFill/>
          </p:spPr>
          <p:txBody>
            <a:bodyPr wrap="square" lIns="167944" tIns="134356" rIns="167944" bIns="134356" rtlCol="0">
              <a:spAutoFit/>
            </a:bodyPr>
            <a:lstStyle/>
            <a:p>
              <a:pPr algn="ctr" defTabSz="839749">
                <a:lnSpc>
                  <a:spcPct val="90000"/>
                </a:lnSpc>
                <a:spcAft>
                  <a:spcPts val="551"/>
                </a:spcAft>
              </a:pPr>
              <a:r>
                <a:rPr lang="en-US" sz="1567" b="1" kern="0" dirty="0">
                  <a:gradFill>
                    <a:gsLst>
                      <a:gs pos="2917">
                        <a:srgbClr val="505050"/>
                      </a:gs>
                      <a:gs pos="30000">
                        <a:srgbClr val="505050"/>
                      </a:gs>
                    </a:gsLst>
                    <a:lin ang="5400000" scaled="0"/>
                  </a:gradFill>
                  <a:latin typeface="Segoe UI"/>
                </a:rPr>
                <a:t>Object-Level Tiering</a:t>
              </a:r>
            </a:p>
          </p:txBody>
        </p:sp>
      </p:grpSp>
      <p:grpSp>
        <p:nvGrpSpPr>
          <p:cNvPr id="5" name="Group 4">
            <a:extLst>
              <a:ext uri="{FF2B5EF4-FFF2-40B4-BE49-F238E27FC236}">
                <a16:creationId xmlns:a16="http://schemas.microsoft.com/office/drawing/2014/main" id="{2CD47A8E-5EF9-4F81-9A65-7CF6FCCEF629}"/>
              </a:ext>
            </a:extLst>
          </p:cNvPr>
          <p:cNvGrpSpPr/>
          <p:nvPr/>
        </p:nvGrpSpPr>
        <p:grpSpPr>
          <a:xfrm>
            <a:off x="6275231" y="1705566"/>
            <a:ext cx="5165119" cy="2887419"/>
            <a:chOff x="1510818" y="666240"/>
            <a:chExt cx="8724660" cy="4348143"/>
          </a:xfrm>
        </p:grpSpPr>
        <p:pic>
          <p:nvPicPr>
            <p:cNvPr id="12" name="Picture 11">
              <a:extLst>
                <a:ext uri="{FF2B5EF4-FFF2-40B4-BE49-F238E27FC236}">
                  <a16:creationId xmlns:a16="http://schemas.microsoft.com/office/drawing/2014/main" id="{79F7DF30-7A43-4F12-AEE6-E9F0287AFAE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10818" y="2003161"/>
              <a:ext cx="2173806" cy="2286581"/>
            </a:xfrm>
            <a:prstGeom prst="rect">
              <a:avLst/>
            </a:prstGeom>
          </p:spPr>
        </p:pic>
        <p:pic>
          <p:nvPicPr>
            <p:cNvPr id="13" name="Picture 12">
              <a:extLst>
                <a:ext uri="{FF2B5EF4-FFF2-40B4-BE49-F238E27FC236}">
                  <a16:creationId xmlns:a16="http://schemas.microsoft.com/office/drawing/2014/main" id="{1AA7DD51-6781-4F0C-B941-F5AD62E25D5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22599" y="3306093"/>
              <a:ext cx="928741" cy="928741"/>
            </a:xfrm>
            <a:prstGeom prst="rect">
              <a:avLst/>
            </a:prstGeom>
          </p:spPr>
        </p:pic>
        <p:sp>
          <p:nvSpPr>
            <p:cNvPr id="15" name="TextBox 14">
              <a:extLst>
                <a:ext uri="{FF2B5EF4-FFF2-40B4-BE49-F238E27FC236}">
                  <a16:creationId xmlns:a16="http://schemas.microsoft.com/office/drawing/2014/main" id="{EDE22DB4-8B4F-443C-B2E1-61E7CD10CEF9}"/>
                </a:ext>
              </a:extLst>
            </p:cNvPr>
            <p:cNvSpPr txBox="1"/>
            <p:nvPr/>
          </p:nvSpPr>
          <p:spPr>
            <a:xfrm>
              <a:off x="4980740" y="4234833"/>
              <a:ext cx="1233651" cy="694552"/>
            </a:xfrm>
            <a:prstGeom prst="rect">
              <a:avLst/>
            </a:prstGeom>
            <a:noFill/>
          </p:spPr>
          <p:txBody>
            <a:bodyPr wrap="square" rtlCol="0">
              <a:spAutoFit/>
            </a:bodyPr>
            <a:lstStyle/>
            <a:p>
              <a:pPr algn="ctr" defTabSz="913730">
                <a:defRPr/>
              </a:pPr>
              <a:r>
                <a:rPr lang="en-US" sz="1175" dirty="0">
                  <a:solidFill>
                    <a:srgbClr val="353535"/>
                  </a:solidFill>
                  <a:latin typeface="Segoe UI Semilight"/>
                </a:rPr>
                <a:t>Data Disk</a:t>
              </a:r>
            </a:p>
          </p:txBody>
        </p:sp>
        <p:sp>
          <p:nvSpPr>
            <p:cNvPr id="16" name="TextBox 15">
              <a:extLst>
                <a:ext uri="{FF2B5EF4-FFF2-40B4-BE49-F238E27FC236}">
                  <a16:creationId xmlns:a16="http://schemas.microsoft.com/office/drawing/2014/main" id="{64816A60-B459-4319-8417-775FEF97F4F4}"/>
                </a:ext>
              </a:extLst>
            </p:cNvPr>
            <p:cNvSpPr txBox="1"/>
            <p:nvPr/>
          </p:nvSpPr>
          <p:spPr>
            <a:xfrm>
              <a:off x="4827074" y="2892507"/>
              <a:ext cx="1575711" cy="416770"/>
            </a:xfrm>
            <a:prstGeom prst="rect">
              <a:avLst/>
            </a:prstGeom>
            <a:noFill/>
          </p:spPr>
          <p:txBody>
            <a:bodyPr wrap="square" rtlCol="0">
              <a:spAutoFit/>
            </a:bodyPr>
            <a:lstStyle/>
            <a:p>
              <a:pPr algn="ctr" defTabSz="913730">
                <a:defRPr/>
              </a:pPr>
              <a:r>
                <a:rPr lang="en-US" sz="1175" dirty="0">
                  <a:solidFill>
                    <a:srgbClr val="353535"/>
                  </a:solidFill>
                  <a:latin typeface="Segoe UI Semilight"/>
                </a:rPr>
                <a:t>OS Disk</a:t>
              </a:r>
            </a:p>
          </p:txBody>
        </p:sp>
        <p:pic>
          <p:nvPicPr>
            <p:cNvPr id="17" name="Picture 16">
              <a:extLst>
                <a:ext uri="{FF2B5EF4-FFF2-40B4-BE49-F238E27FC236}">
                  <a16:creationId xmlns:a16="http://schemas.microsoft.com/office/drawing/2014/main" id="{A3C7C7EE-4B83-4D35-9E02-7542BBBEC6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71593" y="2205627"/>
              <a:ext cx="795824" cy="795824"/>
            </a:xfrm>
            <a:prstGeom prst="rect">
              <a:avLst/>
            </a:prstGeom>
          </p:spPr>
        </p:pic>
        <p:sp>
          <p:nvSpPr>
            <p:cNvPr id="18" name="Rectangle 17">
              <a:extLst>
                <a:ext uri="{FF2B5EF4-FFF2-40B4-BE49-F238E27FC236}">
                  <a16:creationId xmlns:a16="http://schemas.microsoft.com/office/drawing/2014/main" id="{2EF02DA5-66B3-4A3E-B0FF-4BB89DBFE804}"/>
                </a:ext>
              </a:extLst>
            </p:cNvPr>
            <p:cNvSpPr/>
            <p:nvPr/>
          </p:nvSpPr>
          <p:spPr>
            <a:xfrm>
              <a:off x="7640848" y="1954305"/>
              <a:ext cx="2239603" cy="2594433"/>
            </a:xfrm>
            <a:prstGeom prst="rect">
              <a:avLst/>
            </a:prstGeom>
            <a:solidFill>
              <a:schemeClr val="bg1">
                <a:lumMod val="85000"/>
              </a:schemeClr>
            </a:solid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30">
                <a:defRPr/>
              </a:pPr>
              <a:endParaRPr lang="en-US" sz="1798" dirty="0">
                <a:solidFill>
                  <a:srgbClr val="FFFFFF"/>
                </a:solidFill>
                <a:latin typeface="Segoe UI Semilight"/>
              </a:endParaRPr>
            </a:p>
          </p:txBody>
        </p:sp>
        <p:pic>
          <p:nvPicPr>
            <p:cNvPr id="19" name="Picture 18">
              <a:extLst>
                <a:ext uri="{FF2B5EF4-FFF2-40B4-BE49-F238E27FC236}">
                  <a16:creationId xmlns:a16="http://schemas.microsoft.com/office/drawing/2014/main" id="{E8CC8B7D-9894-4295-BAE2-51D8EAECCF3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626047" y="1585906"/>
              <a:ext cx="508808" cy="501653"/>
            </a:xfrm>
            <a:prstGeom prst="rect">
              <a:avLst/>
            </a:prstGeom>
          </p:spPr>
        </p:pic>
        <p:pic>
          <p:nvPicPr>
            <p:cNvPr id="20" name="Picture 19">
              <a:extLst>
                <a:ext uri="{FF2B5EF4-FFF2-40B4-BE49-F238E27FC236}">
                  <a16:creationId xmlns:a16="http://schemas.microsoft.com/office/drawing/2014/main" id="{8860DA64-1B7B-457A-A36C-931489188AD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418981" y="2191605"/>
              <a:ext cx="795824" cy="795824"/>
            </a:xfrm>
            <a:prstGeom prst="rect">
              <a:avLst/>
            </a:prstGeom>
          </p:spPr>
        </p:pic>
        <p:pic>
          <p:nvPicPr>
            <p:cNvPr id="21" name="Picture 20">
              <a:extLst>
                <a:ext uri="{FF2B5EF4-FFF2-40B4-BE49-F238E27FC236}">
                  <a16:creationId xmlns:a16="http://schemas.microsoft.com/office/drawing/2014/main" id="{963F772B-1812-4177-809B-94642C75C6F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429680" y="3405284"/>
              <a:ext cx="795824" cy="795824"/>
            </a:xfrm>
            <a:prstGeom prst="rect">
              <a:avLst/>
            </a:prstGeom>
          </p:spPr>
        </p:pic>
        <p:cxnSp>
          <p:nvCxnSpPr>
            <p:cNvPr id="22" name="Straight Arrow Connector 21">
              <a:extLst>
                <a:ext uri="{FF2B5EF4-FFF2-40B4-BE49-F238E27FC236}">
                  <a16:creationId xmlns:a16="http://schemas.microsoft.com/office/drawing/2014/main" id="{BA5F6C54-53ED-4D36-95F7-F6D968D45F96}"/>
                </a:ext>
              </a:extLst>
            </p:cNvPr>
            <p:cNvCxnSpPr/>
            <p:nvPr/>
          </p:nvCxnSpPr>
          <p:spPr>
            <a:xfrm flipV="1">
              <a:off x="5956819" y="2589517"/>
              <a:ext cx="2451564" cy="14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D098F1B-034E-4DA9-AFF1-7EFCD9AB2CDE}"/>
                </a:ext>
              </a:extLst>
            </p:cNvPr>
            <p:cNvCxnSpPr/>
            <p:nvPr/>
          </p:nvCxnSpPr>
          <p:spPr>
            <a:xfrm>
              <a:off x="6008948" y="3770463"/>
              <a:ext cx="2357044" cy="14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0B9F4DA-5D76-4666-9983-C6C6654F271A}"/>
                </a:ext>
              </a:extLst>
            </p:cNvPr>
            <p:cNvSpPr txBox="1"/>
            <p:nvPr/>
          </p:nvSpPr>
          <p:spPr>
            <a:xfrm>
              <a:off x="8353665" y="4144453"/>
              <a:ext cx="947858" cy="422561"/>
            </a:xfrm>
            <a:prstGeom prst="rect">
              <a:avLst/>
            </a:prstGeom>
            <a:noFill/>
          </p:spPr>
          <p:txBody>
            <a:bodyPr wrap="none" rtlCol="0">
              <a:spAutoFit/>
            </a:bodyPr>
            <a:lstStyle/>
            <a:p>
              <a:pPr algn="ctr" defTabSz="913730">
                <a:defRPr/>
              </a:pPr>
              <a:r>
                <a:rPr lang="en-US" sz="1200" dirty="0">
                  <a:solidFill>
                    <a:srgbClr val="353535"/>
                  </a:solidFill>
                  <a:latin typeface="Segoe UI Semilight"/>
                </a:rPr>
                <a:t>VHDs</a:t>
              </a:r>
              <a:endParaRPr lang="en-US" sz="1600" dirty="0">
                <a:solidFill>
                  <a:srgbClr val="353535"/>
                </a:solidFill>
                <a:latin typeface="Segoe UI Semilight"/>
              </a:endParaRPr>
            </a:p>
          </p:txBody>
        </p:sp>
        <p:sp>
          <p:nvSpPr>
            <p:cNvPr id="27" name="TextBox 26">
              <a:extLst>
                <a:ext uri="{FF2B5EF4-FFF2-40B4-BE49-F238E27FC236}">
                  <a16:creationId xmlns:a16="http://schemas.microsoft.com/office/drawing/2014/main" id="{DEF92094-3685-45F4-B30F-9EC3051537D0}"/>
                </a:ext>
              </a:extLst>
            </p:cNvPr>
            <p:cNvSpPr txBox="1"/>
            <p:nvPr/>
          </p:nvSpPr>
          <p:spPr>
            <a:xfrm>
              <a:off x="6402788" y="4557783"/>
              <a:ext cx="3832690" cy="456600"/>
            </a:xfrm>
            <a:prstGeom prst="rect">
              <a:avLst/>
            </a:prstGeom>
            <a:noFill/>
          </p:spPr>
          <p:txBody>
            <a:bodyPr wrap="none" rtlCol="0">
              <a:spAutoFit/>
            </a:bodyPr>
            <a:lstStyle/>
            <a:p>
              <a:pPr defTabSz="913730">
                <a:defRPr/>
              </a:pPr>
              <a:r>
                <a:rPr lang="en-US" sz="1371" dirty="0">
                  <a:solidFill>
                    <a:srgbClr val="353535"/>
                  </a:solidFill>
                  <a:latin typeface="Segoe UI Semilight"/>
                </a:rPr>
                <a:t>Managed Storage Accounts</a:t>
              </a:r>
            </a:p>
          </p:txBody>
        </p:sp>
        <p:cxnSp>
          <p:nvCxnSpPr>
            <p:cNvPr id="32" name="Straight Arrow Connector 31">
              <a:extLst>
                <a:ext uri="{FF2B5EF4-FFF2-40B4-BE49-F238E27FC236}">
                  <a16:creationId xmlns:a16="http://schemas.microsoft.com/office/drawing/2014/main" id="{8897C583-6CD8-4F69-8A5B-A66D7BEACF41}"/>
                </a:ext>
              </a:extLst>
            </p:cNvPr>
            <p:cNvCxnSpPr>
              <a:endCxn id="17" idx="1"/>
            </p:cNvCxnSpPr>
            <p:nvPr/>
          </p:nvCxnSpPr>
          <p:spPr>
            <a:xfrm>
              <a:off x="3684624" y="2603539"/>
              <a:ext cx="14869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3F27D71-4AAC-4500-A8ED-812C3C012D46}"/>
                </a:ext>
              </a:extLst>
            </p:cNvPr>
            <p:cNvCxnSpPr/>
            <p:nvPr/>
          </p:nvCxnSpPr>
          <p:spPr>
            <a:xfrm>
              <a:off x="3684624" y="3405285"/>
              <a:ext cx="14869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ight Brace 33">
              <a:extLst>
                <a:ext uri="{FF2B5EF4-FFF2-40B4-BE49-F238E27FC236}">
                  <a16:creationId xmlns:a16="http://schemas.microsoft.com/office/drawing/2014/main" id="{E58A8A43-0710-4FF2-8CC2-3B25D686923B}"/>
                </a:ext>
              </a:extLst>
            </p:cNvPr>
            <p:cNvSpPr/>
            <p:nvPr/>
          </p:nvSpPr>
          <p:spPr>
            <a:xfrm rot="16200000">
              <a:off x="8543800" y="110101"/>
              <a:ext cx="546185" cy="27972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3730">
                <a:defRPr/>
              </a:pPr>
              <a:endParaRPr lang="en-US" sz="1798">
                <a:solidFill>
                  <a:srgbClr val="353535"/>
                </a:solidFill>
                <a:latin typeface="Segoe UI Semilight"/>
              </a:endParaRPr>
            </a:p>
          </p:txBody>
        </p:sp>
        <p:sp>
          <p:nvSpPr>
            <p:cNvPr id="35" name="TextBox 34">
              <a:extLst>
                <a:ext uri="{FF2B5EF4-FFF2-40B4-BE49-F238E27FC236}">
                  <a16:creationId xmlns:a16="http://schemas.microsoft.com/office/drawing/2014/main" id="{7636889C-1E39-455E-B5F6-683FB644AB12}"/>
                </a:ext>
              </a:extLst>
            </p:cNvPr>
            <p:cNvSpPr txBox="1"/>
            <p:nvPr/>
          </p:nvSpPr>
          <p:spPr>
            <a:xfrm>
              <a:off x="7090666" y="666240"/>
              <a:ext cx="2778944" cy="463099"/>
            </a:xfrm>
            <a:prstGeom prst="rect">
              <a:avLst/>
            </a:prstGeom>
            <a:noFill/>
          </p:spPr>
          <p:txBody>
            <a:bodyPr wrap="none" rtlCol="0">
              <a:spAutoFit/>
            </a:bodyPr>
            <a:lstStyle/>
            <a:p>
              <a:pPr defTabSz="913730">
                <a:defRPr/>
              </a:pPr>
              <a:r>
                <a:rPr lang="en-US" sz="1371" dirty="0">
                  <a:solidFill>
                    <a:srgbClr val="353535"/>
                  </a:solidFill>
                  <a:latin typeface="Segoe UI Semilight"/>
                </a:rPr>
                <a:t>Managed by Azure</a:t>
              </a:r>
            </a:p>
          </p:txBody>
        </p:sp>
      </p:grpSp>
      <p:cxnSp>
        <p:nvCxnSpPr>
          <p:cNvPr id="7" name="Straight Connector 6">
            <a:extLst>
              <a:ext uri="{FF2B5EF4-FFF2-40B4-BE49-F238E27FC236}">
                <a16:creationId xmlns:a16="http://schemas.microsoft.com/office/drawing/2014/main" id="{2EB5B1C8-243A-4547-8B04-10166EE3D4A9}"/>
              </a:ext>
            </a:extLst>
          </p:cNvPr>
          <p:cNvCxnSpPr>
            <a:cxnSpLocks/>
          </p:cNvCxnSpPr>
          <p:nvPr/>
        </p:nvCxnSpPr>
        <p:spPr>
          <a:xfrm>
            <a:off x="5945108" y="1408509"/>
            <a:ext cx="0" cy="3536748"/>
          </a:xfrm>
          <a:prstGeom prst="line">
            <a:avLst/>
          </a:prstGeom>
          <a:ln w="762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9AE80E2-9251-4F02-9B68-96F2C25D71C6}"/>
              </a:ext>
            </a:extLst>
          </p:cNvPr>
          <p:cNvSpPr txBox="1"/>
          <p:nvPr/>
        </p:nvSpPr>
        <p:spPr>
          <a:xfrm>
            <a:off x="362583" y="2525794"/>
            <a:ext cx="4728670" cy="465326"/>
          </a:xfrm>
          <a:prstGeom prst="rect">
            <a:avLst/>
          </a:prstGeom>
        </p:spPr>
        <p:txBody>
          <a:bodyPr vert="horz" wrap="square" lIns="0" tIns="0" rIns="0" bIns="0" rtlCol="0" anchor="b">
            <a:noAutofit/>
          </a:bodyPr>
          <a:lstStyle/>
          <a:p>
            <a:endParaRPr lang="en-US" sz="2199" dirty="0"/>
          </a:p>
        </p:txBody>
      </p:sp>
      <p:sp>
        <p:nvSpPr>
          <p:cNvPr id="10" name="TextBox 9">
            <a:extLst>
              <a:ext uri="{FF2B5EF4-FFF2-40B4-BE49-F238E27FC236}">
                <a16:creationId xmlns:a16="http://schemas.microsoft.com/office/drawing/2014/main" id="{8504301B-C39B-4F08-A7F1-DA9558455DBA}"/>
              </a:ext>
            </a:extLst>
          </p:cNvPr>
          <p:cNvSpPr txBox="1"/>
          <p:nvPr/>
        </p:nvSpPr>
        <p:spPr>
          <a:xfrm>
            <a:off x="362583" y="2321417"/>
            <a:ext cx="4728670" cy="503938"/>
          </a:xfrm>
          <a:prstGeom prst="rect">
            <a:avLst/>
          </a:prstGeom>
        </p:spPr>
        <p:txBody>
          <a:bodyPr vert="horz" wrap="square" lIns="0" tIns="0" rIns="0" bIns="0" rtlCol="0" anchor="ctr">
            <a:noAutofit/>
          </a:bodyPr>
          <a:lstStyle/>
          <a:p>
            <a:pPr algn="ctr"/>
            <a:r>
              <a:rPr lang="en-US" sz="2399" b="1" kern="0" dirty="0">
                <a:gradFill>
                  <a:gsLst>
                    <a:gs pos="0">
                      <a:srgbClr val="FFFFFF"/>
                    </a:gs>
                    <a:gs pos="100000">
                      <a:srgbClr val="FFFFFF"/>
                    </a:gs>
                  </a:gsLst>
                  <a:lin ang="5400000" scaled="0"/>
                </a:gradFill>
                <a:latin typeface="Segoe UI"/>
                <a:ea typeface="Segoe UI" pitchFamily="34" charset="0"/>
                <a:cs typeface="Segoe UI" pitchFamily="34" charset="0"/>
              </a:rPr>
              <a:t>Blob Storage Account</a:t>
            </a:r>
          </a:p>
        </p:txBody>
      </p:sp>
      <p:cxnSp>
        <p:nvCxnSpPr>
          <p:cNvPr id="37" name="Straight Connector 36">
            <a:extLst>
              <a:ext uri="{FF2B5EF4-FFF2-40B4-BE49-F238E27FC236}">
                <a16:creationId xmlns:a16="http://schemas.microsoft.com/office/drawing/2014/main" id="{C5AAE317-DFC4-4961-847D-D09DDCDBEDD7}"/>
              </a:ext>
            </a:extLst>
          </p:cNvPr>
          <p:cNvCxnSpPr>
            <a:cxnSpLocks/>
          </p:cNvCxnSpPr>
          <p:nvPr/>
        </p:nvCxnSpPr>
        <p:spPr>
          <a:xfrm>
            <a:off x="-62172" y="4945256"/>
            <a:ext cx="12250133" cy="0"/>
          </a:xfrm>
          <a:prstGeom prst="line">
            <a:avLst/>
          </a:prstGeom>
          <a:ln w="762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CB7D2C4E-F986-4F34-AFC2-00BEC6C2912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0200" y="6078449"/>
            <a:ext cx="1221247" cy="915934"/>
          </a:xfrm>
          <a:prstGeom prst="rect">
            <a:avLst/>
          </a:prstGeom>
        </p:spPr>
      </p:pic>
      <p:pic>
        <p:nvPicPr>
          <p:cNvPr id="41" name="Picture 40">
            <a:extLst>
              <a:ext uri="{FF2B5EF4-FFF2-40B4-BE49-F238E27FC236}">
                <a16:creationId xmlns:a16="http://schemas.microsoft.com/office/drawing/2014/main" id="{23012818-F369-4AD5-8DA1-91053C1AC75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26095" y="4850060"/>
            <a:ext cx="2440967" cy="1830726"/>
          </a:xfrm>
          <a:prstGeom prst="rect">
            <a:avLst/>
          </a:prstGeom>
        </p:spPr>
      </p:pic>
      <p:sp>
        <p:nvSpPr>
          <p:cNvPr id="42" name="Arrow: Right 41">
            <a:extLst>
              <a:ext uri="{FF2B5EF4-FFF2-40B4-BE49-F238E27FC236}">
                <a16:creationId xmlns:a16="http://schemas.microsoft.com/office/drawing/2014/main" id="{E36E89DA-5875-42B4-97CD-C68903AE3D7E}"/>
              </a:ext>
            </a:extLst>
          </p:cNvPr>
          <p:cNvSpPr/>
          <p:nvPr/>
        </p:nvSpPr>
        <p:spPr bwMode="auto">
          <a:xfrm rot="19860871">
            <a:off x="1625205" y="6095876"/>
            <a:ext cx="645144" cy="391967"/>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4"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3" name="Picture 42">
            <a:extLst>
              <a:ext uri="{FF2B5EF4-FFF2-40B4-BE49-F238E27FC236}">
                <a16:creationId xmlns:a16="http://schemas.microsoft.com/office/drawing/2014/main" id="{80E5A135-3909-4336-AA35-0BCB14826C35}"/>
              </a:ext>
            </a:extLst>
          </p:cNvPr>
          <p:cNvPicPr>
            <a:picLocks noChangeAspect="1"/>
          </p:cNvPicPr>
          <p:nvPr/>
        </p:nvPicPr>
        <p:blipFill>
          <a:blip r:embed="rId10"/>
          <a:stretch>
            <a:fillRect/>
          </a:stretch>
        </p:blipFill>
        <p:spPr>
          <a:xfrm>
            <a:off x="8773152" y="4976758"/>
            <a:ext cx="2342233" cy="2342233"/>
          </a:xfrm>
          <a:prstGeom prst="rect">
            <a:avLst/>
          </a:prstGeom>
        </p:spPr>
      </p:pic>
      <p:sp>
        <p:nvSpPr>
          <p:cNvPr id="44" name="Rectangle 43">
            <a:extLst>
              <a:ext uri="{FF2B5EF4-FFF2-40B4-BE49-F238E27FC236}">
                <a16:creationId xmlns:a16="http://schemas.microsoft.com/office/drawing/2014/main" id="{AAAB311B-B358-44C8-8544-A2ADFC9B9FAE}"/>
              </a:ext>
            </a:extLst>
          </p:cNvPr>
          <p:cNvSpPr/>
          <p:nvPr/>
        </p:nvSpPr>
        <p:spPr>
          <a:xfrm>
            <a:off x="10819948" y="4999628"/>
            <a:ext cx="1394571" cy="756677"/>
          </a:xfrm>
          <a:prstGeom prst="rect">
            <a:avLst/>
          </a:prstGeom>
        </p:spPr>
        <p:txBody>
          <a:bodyPr wrap="none">
            <a:spAutoFit/>
          </a:bodyPr>
          <a:lstStyle/>
          <a:p>
            <a:pPr defTabSz="931834" fontAlgn="base">
              <a:lnSpc>
                <a:spcPct val="90000"/>
              </a:lnSpc>
              <a:spcBef>
                <a:spcPct val="0"/>
              </a:spcBef>
              <a:spcAft>
                <a:spcPct val="0"/>
              </a:spcAft>
              <a:defRPr/>
            </a:pPr>
            <a:r>
              <a:rPr lang="en-US" sz="2399" b="1" dirty="0">
                <a:solidFill>
                  <a:srgbClr val="353535"/>
                </a:solidFill>
                <a:ea typeface="Segoe UI" pitchFamily="34" charset="0"/>
                <a:cs typeface="Segoe UI" pitchFamily="34" charset="0"/>
              </a:rPr>
              <a:t>50 Gb/s</a:t>
            </a:r>
          </a:p>
          <a:p>
            <a:pPr defTabSz="931834" fontAlgn="base">
              <a:lnSpc>
                <a:spcPct val="90000"/>
              </a:lnSpc>
              <a:spcBef>
                <a:spcPct val="0"/>
              </a:spcBef>
              <a:spcAft>
                <a:spcPct val="0"/>
              </a:spcAft>
              <a:defRPr/>
            </a:pPr>
            <a:r>
              <a:rPr lang="en-US" sz="2399" b="1" dirty="0">
                <a:solidFill>
                  <a:srgbClr val="353535"/>
                </a:solidFill>
                <a:ea typeface="Segoe UI" pitchFamily="34" charset="0"/>
                <a:cs typeface="Segoe UI" pitchFamily="34" charset="0"/>
              </a:rPr>
              <a:t>50k </a:t>
            </a:r>
            <a:r>
              <a:rPr lang="en-US" sz="2399" b="1" dirty="0" err="1">
                <a:solidFill>
                  <a:srgbClr val="353535"/>
                </a:solidFill>
                <a:ea typeface="Segoe UI" pitchFamily="34" charset="0"/>
                <a:cs typeface="Segoe UI" pitchFamily="34" charset="0"/>
              </a:rPr>
              <a:t>iops</a:t>
            </a:r>
            <a:endParaRPr lang="en-US" sz="2399" b="1" dirty="0">
              <a:solidFill>
                <a:srgbClr val="353535"/>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707D1A54-AEE4-4E4F-836E-3E059CD6860E}"/>
              </a:ext>
            </a:extLst>
          </p:cNvPr>
          <p:cNvSpPr/>
          <p:nvPr/>
        </p:nvSpPr>
        <p:spPr>
          <a:xfrm>
            <a:off x="7348229" y="6326749"/>
            <a:ext cx="1779191" cy="756677"/>
          </a:xfrm>
          <a:prstGeom prst="rect">
            <a:avLst/>
          </a:prstGeom>
        </p:spPr>
        <p:txBody>
          <a:bodyPr wrap="none">
            <a:spAutoFit/>
          </a:bodyPr>
          <a:lstStyle/>
          <a:p>
            <a:pPr defTabSz="931834" fontAlgn="base">
              <a:lnSpc>
                <a:spcPct val="90000"/>
              </a:lnSpc>
              <a:spcBef>
                <a:spcPct val="0"/>
              </a:spcBef>
              <a:spcAft>
                <a:spcPct val="0"/>
              </a:spcAft>
              <a:defRPr/>
            </a:pPr>
            <a:r>
              <a:rPr lang="en-US" sz="2399" b="1" dirty="0">
                <a:solidFill>
                  <a:srgbClr val="353535"/>
                </a:solidFill>
                <a:ea typeface="Segoe UI" pitchFamily="34" charset="0"/>
                <a:cs typeface="Segoe UI" pitchFamily="34" charset="0"/>
              </a:rPr>
              <a:t>10-20 Gb/s</a:t>
            </a:r>
          </a:p>
          <a:p>
            <a:pPr defTabSz="931834" fontAlgn="base">
              <a:lnSpc>
                <a:spcPct val="90000"/>
              </a:lnSpc>
              <a:spcBef>
                <a:spcPct val="0"/>
              </a:spcBef>
              <a:spcAft>
                <a:spcPct val="0"/>
              </a:spcAft>
              <a:defRPr/>
            </a:pPr>
            <a:r>
              <a:rPr lang="en-US" sz="2399" b="1" dirty="0">
                <a:solidFill>
                  <a:srgbClr val="353535"/>
                </a:solidFill>
                <a:ea typeface="Segoe UI" pitchFamily="34" charset="0"/>
                <a:cs typeface="Segoe UI" pitchFamily="34" charset="0"/>
              </a:rPr>
              <a:t>20k </a:t>
            </a:r>
            <a:r>
              <a:rPr lang="en-US" sz="2399" b="1" dirty="0" err="1">
                <a:solidFill>
                  <a:srgbClr val="353535"/>
                </a:solidFill>
                <a:ea typeface="Segoe UI" pitchFamily="34" charset="0"/>
                <a:cs typeface="Segoe UI" pitchFamily="34" charset="0"/>
              </a:rPr>
              <a:t>iops</a:t>
            </a:r>
            <a:endParaRPr lang="en-US" sz="2399" b="1" dirty="0">
              <a:solidFill>
                <a:srgbClr val="353535"/>
              </a:solidFill>
              <a:ea typeface="Segoe UI" pitchFamily="34" charset="0"/>
              <a:cs typeface="Segoe UI" pitchFamily="34" charset="0"/>
            </a:endParaRPr>
          </a:p>
        </p:txBody>
      </p:sp>
      <p:sp>
        <p:nvSpPr>
          <p:cNvPr id="46" name="TextBox 45">
            <a:extLst>
              <a:ext uri="{FF2B5EF4-FFF2-40B4-BE49-F238E27FC236}">
                <a16:creationId xmlns:a16="http://schemas.microsoft.com/office/drawing/2014/main" id="{95297B3E-F8D4-42D6-B49D-BE87E1CCBDE1}"/>
              </a:ext>
            </a:extLst>
          </p:cNvPr>
          <p:cNvSpPr txBox="1"/>
          <p:nvPr/>
        </p:nvSpPr>
        <p:spPr>
          <a:xfrm>
            <a:off x="866" y="1059821"/>
            <a:ext cx="5944243" cy="531599"/>
          </a:xfrm>
          <a:prstGeom prst="rect">
            <a:avLst/>
          </a:prstGeom>
          <a:noFill/>
        </p:spPr>
        <p:txBody>
          <a:bodyPr wrap="square" rtlCol="0">
            <a:spAutoFit/>
          </a:bodyPr>
          <a:lstStyle/>
          <a:p>
            <a:pPr algn="ctr"/>
            <a:r>
              <a:rPr lang="en-US" sz="2799" b="1" dirty="0">
                <a:solidFill>
                  <a:schemeClr val="tx2"/>
                </a:solidFill>
              </a:rPr>
              <a:t>Archive Storage &amp; Object Tiering</a:t>
            </a:r>
          </a:p>
        </p:txBody>
      </p:sp>
      <p:sp>
        <p:nvSpPr>
          <p:cNvPr id="47" name="TextBox 46">
            <a:extLst>
              <a:ext uri="{FF2B5EF4-FFF2-40B4-BE49-F238E27FC236}">
                <a16:creationId xmlns:a16="http://schemas.microsoft.com/office/drawing/2014/main" id="{7CFAE34C-C4CF-49AC-B1B7-8E2F42C22FB7}"/>
              </a:ext>
            </a:extLst>
          </p:cNvPr>
          <p:cNvSpPr txBox="1"/>
          <p:nvPr/>
        </p:nvSpPr>
        <p:spPr>
          <a:xfrm>
            <a:off x="6250896" y="1105085"/>
            <a:ext cx="4854266" cy="531599"/>
          </a:xfrm>
          <a:prstGeom prst="rect">
            <a:avLst/>
          </a:prstGeom>
          <a:noFill/>
        </p:spPr>
        <p:txBody>
          <a:bodyPr wrap="square" rtlCol="0">
            <a:spAutoFit/>
          </a:bodyPr>
          <a:lstStyle/>
          <a:p>
            <a:pPr algn="ctr"/>
            <a:r>
              <a:rPr lang="en-US" sz="2799" b="1" dirty="0">
                <a:solidFill>
                  <a:schemeClr val="tx2"/>
                </a:solidFill>
              </a:rPr>
              <a:t>Managed VM Disks</a:t>
            </a:r>
          </a:p>
        </p:txBody>
      </p:sp>
      <p:sp>
        <p:nvSpPr>
          <p:cNvPr id="48" name="TextBox 47">
            <a:extLst>
              <a:ext uri="{FF2B5EF4-FFF2-40B4-BE49-F238E27FC236}">
                <a16:creationId xmlns:a16="http://schemas.microsoft.com/office/drawing/2014/main" id="{97AC0418-1E6B-49FA-BFD1-4429BC3147F5}"/>
              </a:ext>
            </a:extLst>
          </p:cNvPr>
          <p:cNvSpPr txBox="1"/>
          <p:nvPr/>
        </p:nvSpPr>
        <p:spPr>
          <a:xfrm>
            <a:off x="4778738" y="5476883"/>
            <a:ext cx="4854266" cy="531599"/>
          </a:xfrm>
          <a:prstGeom prst="rect">
            <a:avLst/>
          </a:prstGeom>
          <a:noFill/>
        </p:spPr>
        <p:txBody>
          <a:bodyPr wrap="square" rtlCol="0">
            <a:spAutoFit/>
          </a:bodyPr>
          <a:lstStyle/>
          <a:p>
            <a:pPr algn="ctr"/>
            <a:r>
              <a:rPr lang="en-US" sz="2799" b="1" dirty="0">
                <a:solidFill>
                  <a:schemeClr val="tx2"/>
                </a:solidFill>
              </a:rPr>
              <a:t>Limitless Storage Accounts</a:t>
            </a:r>
          </a:p>
        </p:txBody>
      </p:sp>
      <p:sp>
        <p:nvSpPr>
          <p:cNvPr id="49" name="Rectangle 48">
            <a:extLst>
              <a:ext uri="{FF2B5EF4-FFF2-40B4-BE49-F238E27FC236}">
                <a16:creationId xmlns:a16="http://schemas.microsoft.com/office/drawing/2014/main" id="{E4FE55C9-6364-41BD-9CE6-86E231D0CFA1}"/>
              </a:ext>
            </a:extLst>
          </p:cNvPr>
          <p:cNvSpPr/>
          <p:nvPr/>
        </p:nvSpPr>
        <p:spPr>
          <a:xfrm>
            <a:off x="4165615" y="5150301"/>
            <a:ext cx="747125" cy="424492"/>
          </a:xfrm>
          <a:prstGeom prst="rect">
            <a:avLst/>
          </a:prstGeom>
        </p:spPr>
        <p:txBody>
          <a:bodyPr wrap="none">
            <a:spAutoFit/>
          </a:bodyPr>
          <a:lstStyle/>
          <a:p>
            <a:pPr defTabSz="931834" fontAlgn="base">
              <a:lnSpc>
                <a:spcPct val="90000"/>
              </a:lnSpc>
              <a:spcBef>
                <a:spcPct val="0"/>
              </a:spcBef>
              <a:spcAft>
                <a:spcPct val="0"/>
              </a:spcAft>
              <a:defRPr/>
            </a:pPr>
            <a:r>
              <a:rPr lang="en-US" sz="2399" b="1" dirty="0">
                <a:solidFill>
                  <a:srgbClr val="353535"/>
                </a:solidFill>
                <a:ea typeface="Segoe UI" pitchFamily="34" charset="0"/>
                <a:cs typeface="Segoe UI" pitchFamily="34" charset="0"/>
              </a:rPr>
              <a:t>5PB</a:t>
            </a:r>
          </a:p>
        </p:txBody>
      </p:sp>
      <p:sp>
        <p:nvSpPr>
          <p:cNvPr id="50" name="Rectangle 49">
            <a:extLst>
              <a:ext uri="{FF2B5EF4-FFF2-40B4-BE49-F238E27FC236}">
                <a16:creationId xmlns:a16="http://schemas.microsoft.com/office/drawing/2014/main" id="{8EA037B6-0B4C-4F83-927E-A85C8B0C303F}"/>
              </a:ext>
            </a:extLst>
          </p:cNvPr>
          <p:cNvSpPr/>
          <p:nvPr/>
        </p:nvSpPr>
        <p:spPr>
          <a:xfrm>
            <a:off x="1622591" y="6527868"/>
            <a:ext cx="1090079" cy="424492"/>
          </a:xfrm>
          <a:prstGeom prst="rect">
            <a:avLst/>
          </a:prstGeom>
        </p:spPr>
        <p:txBody>
          <a:bodyPr wrap="none">
            <a:spAutoFit/>
          </a:bodyPr>
          <a:lstStyle/>
          <a:p>
            <a:pPr defTabSz="931834" fontAlgn="base">
              <a:lnSpc>
                <a:spcPct val="90000"/>
              </a:lnSpc>
              <a:spcBef>
                <a:spcPct val="0"/>
              </a:spcBef>
              <a:spcAft>
                <a:spcPct val="0"/>
              </a:spcAft>
              <a:defRPr/>
            </a:pPr>
            <a:r>
              <a:rPr lang="en-US" sz="2399" b="1" dirty="0">
                <a:solidFill>
                  <a:srgbClr val="353535"/>
                </a:solidFill>
                <a:ea typeface="Segoe UI" pitchFamily="34" charset="0"/>
                <a:cs typeface="Segoe UI" pitchFamily="34" charset="0"/>
              </a:rPr>
              <a:t>500TB</a:t>
            </a:r>
          </a:p>
        </p:txBody>
      </p:sp>
    </p:spTree>
    <p:extLst>
      <p:ext uri="{BB962C8B-B14F-4D97-AF65-F5344CB8AC3E}">
        <p14:creationId xmlns:p14="http://schemas.microsoft.com/office/powerpoint/2010/main" val="2294696647"/>
      </p:ext>
    </p:extLst>
  </p:cSld>
  <p:clrMapOvr>
    <a:masterClrMapping/>
  </p:clrMapOvr>
  <mc:AlternateContent xmlns:mc="http://schemas.openxmlformats.org/markup-compatibility/2006" xmlns:p14="http://schemas.microsoft.com/office/powerpoint/2010/main">
    <mc:Choice Requires="p14">
      <p:transition p14:dur="0" advClick="0"/>
    </mc:Choice>
    <mc:Fallback xmlns="" xmlns:a16="http://schemas.microsoft.com/office/drawing/2014/main" xmlns:a14="http://schemas.microsoft.com/office/drawing/2010/main">
      <p:transition advClick="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584228"/>
            <a:ext cx="2797081" cy="745118"/>
          </a:xfrm>
        </p:spPr>
        <p:txBody>
          <a:bodyPr>
            <a:normAutofit fontScale="90000"/>
          </a:bodyPr>
          <a:lstStyle/>
          <a:p>
            <a:pPr>
              <a:tabLst>
                <a:tab pos="6890459" algn="l"/>
              </a:tabLst>
            </a:pPr>
            <a:r>
              <a:rPr lang="en-US" sz="3999" dirty="0">
                <a:solidFill>
                  <a:schemeClr val="accent1"/>
                </a:solidFill>
              </a:rPr>
              <a:t>Azure Disks</a:t>
            </a:r>
          </a:p>
        </p:txBody>
      </p:sp>
      <p:cxnSp>
        <p:nvCxnSpPr>
          <p:cNvPr id="27" name="Straight Connector 26"/>
          <p:cNvCxnSpPr>
            <a:cxnSpLocks/>
          </p:cNvCxnSpPr>
          <p:nvPr/>
        </p:nvCxnSpPr>
        <p:spPr>
          <a:xfrm flipV="1">
            <a:off x="7100066" y="1378582"/>
            <a:ext cx="1" cy="3565231"/>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255140" y="1391240"/>
            <a:ext cx="2621711" cy="511123"/>
          </a:xfrm>
          <a:prstGeom prst="rect">
            <a:avLst/>
          </a:prstGeom>
          <a:noFill/>
        </p:spPr>
        <p:txBody>
          <a:bodyPr wrap="square" lIns="179238" tIns="143391" rIns="179238" bIns="143391" rtlCol="0">
            <a:spAutoFit/>
          </a:bodyPr>
          <a:lstStyle/>
          <a:p>
            <a:pPr algn="ctr" defTabSz="914093">
              <a:lnSpc>
                <a:spcPct val="90000"/>
              </a:lnSpc>
              <a:spcAft>
                <a:spcPts val="588"/>
              </a:spcAft>
              <a:defRPr/>
            </a:pPr>
            <a:r>
              <a:rPr lang="en-US" sz="1600" dirty="0">
                <a:solidFill>
                  <a:srgbClr val="0078D7"/>
                </a:solidFill>
                <a:latin typeface="Segoe UI Semibold" panose="020B0702040204020203" pitchFamily="34" charset="0"/>
                <a:cs typeface="Segoe UI Semibold" panose="020B0702040204020203" pitchFamily="34" charset="0"/>
              </a:rPr>
              <a:t>Performance Tiers</a:t>
            </a:r>
          </a:p>
        </p:txBody>
      </p:sp>
      <p:sp>
        <p:nvSpPr>
          <p:cNvPr id="44" name="monitor" title="Icon of a monitor">
            <a:extLst>
              <a:ext uri="{FF2B5EF4-FFF2-40B4-BE49-F238E27FC236}">
                <a16:creationId xmlns:a16="http://schemas.microsoft.com/office/drawing/2014/main" id="{83A3C205-6B3F-4008-9655-AE9AEDA17D9F}"/>
              </a:ext>
            </a:extLst>
          </p:cNvPr>
          <p:cNvSpPr>
            <a:spLocks noChangeAspect="1" noEditPoints="1"/>
          </p:cNvSpPr>
          <p:nvPr/>
        </p:nvSpPr>
        <p:spPr bwMode="auto">
          <a:xfrm>
            <a:off x="713053" y="2307607"/>
            <a:ext cx="1182974" cy="9066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dirty="0">
              <a:gradFill>
                <a:gsLst>
                  <a:gs pos="0">
                    <a:srgbClr val="505050"/>
                  </a:gs>
                  <a:gs pos="100000">
                    <a:srgbClr val="505050"/>
                  </a:gs>
                </a:gsLst>
              </a:gradFill>
              <a:latin typeface="Segoe UI"/>
            </a:endParaRPr>
          </a:p>
        </p:txBody>
      </p:sp>
      <p:sp>
        <p:nvSpPr>
          <p:cNvPr id="47" name="monitor" title="Icon of a monitor">
            <a:extLst>
              <a:ext uri="{FF2B5EF4-FFF2-40B4-BE49-F238E27FC236}">
                <a16:creationId xmlns:a16="http://schemas.microsoft.com/office/drawing/2014/main" id="{FD7FCEEE-A493-425E-9233-6F7A806F57C8}"/>
              </a:ext>
            </a:extLst>
          </p:cNvPr>
          <p:cNvSpPr>
            <a:spLocks noChangeAspect="1" noEditPoints="1"/>
          </p:cNvSpPr>
          <p:nvPr/>
        </p:nvSpPr>
        <p:spPr bwMode="auto">
          <a:xfrm>
            <a:off x="5044009" y="2307607"/>
            <a:ext cx="1182974" cy="9066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dirty="0">
              <a:gradFill>
                <a:gsLst>
                  <a:gs pos="0">
                    <a:srgbClr val="505050"/>
                  </a:gs>
                  <a:gs pos="100000">
                    <a:srgbClr val="505050"/>
                  </a:gs>
                </a:gsLst>
              </a:gradFill>
              <a:latin typeface="Segoe UI"/>
            </a:endParaRPr>
          </a:p>
        </p:txBody>
      </p:sp>
      <p:grpSp>
        <p:nvGrpSpPr>
          <p:cNvPr id="3" name="Group 2">
            <a:extLst>
              <a:ext uri="{FF2B5EF4-FFF2-40B4-BE49-F238E27FC236}">
                <a16:creationId xmlns:a16="http://schemas.microsoft.com/office/drawing/2014/main" id="{15615455-B3D9-4429-AD47-44F845F4853A}"/>
              </a:ext>
            </a:extLst>
          </p:cNvPr>
          <p:cNvGrpSpPr/>
          <p:nvPr/>
        </p:nvGrpSpPr>
        <p:grpSpPr>
          <a:xfrm>
            <a:off x="5044005" y="3379730"/>
            <a:ext cx="1182972" cy="350687"/>
            <a:chOff x="5182487" y="3350427"/>
            <a:chExt cx="1183280" cy="350778"/>
          </a:xfrm>
        </p:grpSpPr>
        <p:sp>
          <p:nvSpPr>
            <p:cNvPr id="48" name="StorageOptical_E958" title="Icon of a hard disk">
              <a:extLst>
                <a:ext uri="{FF2B5EF4-FFF2-40B4-BE49-F238E27FC236}">
                  <a16:creationId xmlns:a16="http://schemas.microsoft.com/office/drawing/2014/main" id="{CFA19A33-B3EA-457B-9B3E-488777B5E1AF}"/>
                </a:ext>
              </a:extLst>
            </p:cNvPr>
            <p:cNvSpPr>
              <a:spLocks noChangeAspect="1" noEditPoints="1"/>
            </p:cNvSpPr>
            <p:nvPr/>
          </p:nvSpPr>
          <p:spPr bwMode="auto">
            <a:xfrm>
              <a:off x="5182487" y="3350427"/>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dirty="0">
                <a:solidFill>
                  <a:srgbClr val="2F2F2F"/>
                </a:solidFill>
                <a:latin typeface="Segoe UI"/>
              </a:endParaRPr>
            </a:p>
          </p:txBody>
        </p:sp>
        <p:sp>
          <p:nvSpPr>
            <p:cNvPr id="49" name="StorageOptical_E958" title="Icon of a hard disk">
              <a:extLst>
                <a:ext uri="{FF2B5EF4-FFF2-40B4-BE49-F238E27FC236}">
                  <a16:creationId xmlns:a16="http://schemas.microsoft.com/office/drawing/2014/main" id="{74A73990-E6F9-40EA-8392-D4CF4159A71C}"/>
                </a:ext>
              </a:extLst>
            </p:cNvPr>
            <p:cNvSpPr>
              <a:spLocks noChangeAspect="1" noEditPoints="1"/>
            </p:cNvSpPr>
            <p:nvPr/>
          </p:nvSpPr>
          <p:spPr bwMode="auto">
            <a:xfrm>
              <a:off x="6015073" y="3350427"/>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dirty="0">
                <a:solidFill>
                  <a:srgbClr val="2F2F2F"/>
                </a:solidFill>
                <a:latin typeface="Segoe UI"/>
              </a:endParaRPr>
            </a:p>
          </p:txBody>
        </p:sp>
        <p:sp>
          <p:nvSpPr>
            <p:cNvPr id="50" name="StorageOptical_E958" title="Icon of a hard disk">
              <a:extLst>
                <a:ext uri="{FF2B5EF4-FFF2-40B4-BE49-F238E27FC236}">
                  <a16:creationId xmlns:a16="http://schemas.microsoft.com/office/drawing/2014/main" id="{4452460D-E657-45DD-83B0-516C0F5CD6A2}"/>
                </a:ext>
              </a:extLst>
            </p:cNvPr>
            <p:cNvSpPr>
              <a:spLocks noChangeAspect="1" noEditPoints="1"/>
            </p:cNvSpPr>
            <p:nvPr/>
          </p:nvSpPr>
          <p:spPr bwMode="auto">
            <a:xfrm>
              <a:off x="5598780" y="3350427"/>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dirty="0">
                <a:solidFill>
                  <a:srgbClr val="2F2F2F"/>
                </a:solidFill>
                <a:latin typeface="Segoe UI"/>
              </a:endParaRPr>
            </a:p>
          </p:txBody>
        </p:sp>
      </p:grpSp>
      <p:grpSp>
        <p:nvGrpSpPr>
          <p:cNvPr id="51" name="Group 50">
            <a:extLst>
              <a:ext uri="{FF2B5EF4-FFF2-40B4-BE49-F238E27FC236}">
                <a16:creationId xmlns:a16="http://schemas.microsoft.com/office/drawing/2014/main" id="{EC2FF695-3B71-4C65-89CA-3F2888D72F71}"/>
              </a:ext>
            </a:extLst>
          </p:cNvPr>
          <p:cNvGrpSpPr/>
          <p:nvPr/>
        </p:nvGrpSpPr>
        <p:grpSpPr>
          <a:xfrm>
            <a:off x="709784" y="3368995"/>
            <a:ext cx="1182973" cy="350687"/>
            <a:chOff x="3453526" y="4053245"/>
            <a:chExt cx="1568334" cy="464925"/>
          </a:xfrm>
        </p:grpSpPr>
        <p:sp>
          <p:nvSpPr>
            <p:cNvPr id="52" name="StorageOptical_E958" title="Icon of a hard disk">
              <a:extLst>
                <a:ext uri="{FF2B5EF4-FFF2-40B4-BE49-F238E27FC236}">
                  <a16:creationId xmlns:a16="http://schemas.microsoft.com/office/drawing/2014/main" id="{2691CADF-D35F-4158-8293-403ED6BECBE6}"/>
                </a:ext>
              </a:extLst>
            </p:cNvPr>
            <p:cNvSpPr>
              <a:spLocks noChangeAspect="1" noEditPoints="1"/>
            </p:cNvSpPr>
            <p:nvPr/>
          </p:nvSpPr>
          <p:spPr bwMode="auto">
            <a:xfrm>
              <a:off x="345352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dirty="0">
                <a:solidFill>
                  <a:srgbClr val="2F2F2F"/>
                </a:solidFill>
                <a:latin typeface="Segoe UI"/>
              </a:endParaRPr>
            </a:p>
          </p:txBody>
        </p:sp>
        <p:sp>
          <p:nvSpPr>
            <p:cNvPr id="53" name="StorageOptical_E958" title="Icon of a hard disk">
              <a:extLst>
                <a:ext uri="{FF2B5EF4-FFF2-40B4-BE49-F238E27FC236}">
                  <a16:creationId xmlns:a16="http://schemas.microsoft.com/office/drawing/2014/main" id="{2948075D-84E1-45EF-9DCE-20071F7CCB4B}"/>
                </a:ext>
              </a:extLst>
            </p:cNvPr>
            <p:cNvSpPr>
              <a:spLocks noChangeAspect="1" noEditPoints="1"/>
            </p:cNvSpPr>
            <p:nvPr/>
          </p:nvSpPr>
          <p:spPr bwMode="auto">
            <a:xfrm>
              <a:off x="455704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dirty="0">
                <a:solidFill>
                  <a:srgbClr val="2F2F2F"/>
                </a:solidFill>
                <a:latin typeface="Segoe UI"/>
              </a:endParaRPr>
            </a:p>
          </p:txBody>
        </p:sp>
        <p:sp>
          <p:nvSpPr>
            <p:cNvPr id="54" name="StorageOptical_E958" title="Icon of a hard disk">
              <a:extLst>
                <a:ext uri="{FF2B5EF4-FFF2-40B4-BE49-F238E27FC236}">
                  <a16:creationId xmlns:a16="http://schemas.microsoft.com/office/drawing/2014/main" id="{468A0251-D562-429D-9779-03544759B159}"/>
                </a:ext>
              </a:extLst>
            </p:cNvPr>
            <p:cNvSpPr>
              <a:spLocks noChangeAspect="1" noEditPoints="1"/>
            </p:cNvSpPr>
            <p:nvPr/>
          </p:nvSpPr>
          <p:spPr bwMode="auto">
            <a:xfrm>
              <a:off x="4005288"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dirty="0">
                <a:solidFill>
                  <a:srgbClr val="2F2F2F"/>
                </a:solidFill>
                <a:latin typeface="Segoe UI"/>
              </a:endParaRPr>
            </a:p>
          </p:txBody>
        </p:sp>
      </p:grpSp>
      <p:sp>
        <p:nvSpPr>
          <p:cNvPr id="10" name="Rectangle 9">
            <a:extLst>
              <a:ext uri="{FF2B5EF4-FFF2-40B4-BE49-F238E27FC236}">
                <a16:creationId xmlns:a16="http://schemas.microsoft.com/office/drawing/2014/main" id="{D6580F88-9723-45D0-86FE-156A5D3843FC}"/>
              </a:ext>
            </a:extLst>
          </p:cNvPr>
          <p:cNvSpPr/>
          <p:nvPr/>
        </p:nvSpPr>
        <p:spPr>
          <a:xfrm>
            <a:off x="306987" y="3803788"/>
            <a:ext cx="1988569" cy="905990"/>
          </a:xfrm>
          <a:prstGeom prst="rect">
            <a:avLst/>
          </a:prstGeom>
        </p:spPr>
        <p:txBody>
          <a:bodyPr wrap="square">
            <a:noAutofit/>
          </a:bodyPr>
          <a:lstStyle/>
          <a:p>
            <a:pPr algn="ctr" defTabSz="914093">
              <a:lnSpc>
                <a:spcPct val="90000"/>
              </a:lnSpc>
              <a:spcAft>
                <a:spcPts val="588"/>
              </a:spcAft>
              <a:defRPr/>
            </a:pPr>
            <a:r>
              <a:rPr lang="en-US" sz="1600" dirty="0">
                <a:solidFill>
                  <a:srgbClr val="0078D7"/>
                </a:solidFill>
                <a:latin typeface="Segoe UI Semibold" panose="020B0702040204020203" pitchFamily="34" charset="0"/>
                <a:cs typeface="Segoe UI Semibold" panose="020B0702040204020203" pitchFamily="34" charset="0"/>
              </a:rPr>
              <a:t>Premium SSD Disks</a:t>
            </a:r>
            <a:br>
              <a:rPr lang="en-US" sz="1799" b="1" dirty="0">
                <a:solidFill>
                  <a:srgbClr val="2F2F2F"/>
                </a:solidFill>
                <a:latin typeface="Segoe UI Semibold" panose="020B0702040204020203" pitchFamily="34" charset="0"/>
                <a:cs typeface="Segoe UI Semibold" panose="020B0702040204020203" pitchFamily="34" charset="0"/>
              </a:rPr>
            </a:br>
            <a:r>
              <a:rPr lang="en-US" sz="1400" dirty="0">
                <a:solidFill>
                  <a:srgbClr val="0070C0"/>
                </a:solidFill>
                <a:latin typeface="Segoe UI" panose="020B0502040204020203" pitchFamily="34" charset="0"/>
                <a:cs typeface="Segoe UI" panose="020B0502040204020203" pitchFamily="34" charset="0"/>
              </a:rPr>
              <a:t>Provisioned performance for Enterprise Prod</a:t>
            </a:r>
            <a:endParaRPr lang="en-US" sz="1799" dirty="0">
              <a:solidFill>
                <a:srgbClr val="0070C0"/>
              </a:solidFill>
              <a:latin typeface="Segoe UI" panose="020B0502040204020203" pitchFamily="34" charset="0"/>
              <a:cs typeface="Segoe UI" panose="020B0502040204020203" pitchFamily="34" charset="0"/>
            </a:endParaRPr>
          </a:p>
        </p:txBody>
      </p:sp>
      <p:sp>
        <p:nvSpPr>
          <p:cNvPr id="55" name="Rectangle 54">
            <a:extLst>
              <a:ext uri="{FF2B5EF4-FFF2-40B4-BE49-F238E27FC236}">
                <a16:creationId xmlns:a16="http://schemas.microsoft.com/office/drawing/2014/main" id="{FF4421A3-8FA8-4086-86E7-4FC798D3D5D4}"/>
              </a:ext>
            </a:extLst>
          </p:cNvPr>
          <p:cNvSpPr/>
          <p:nvPr/>
        </p:nvSpPr>
        <p:spPr>
          <a:xfrm>
            <a:off x="4535769" y="3809806"/>
            <a:ext cx="2081264" cy="729182"/>
          </a:xfrm>
          <a:prstGeom prst="rect">
            <a:avLst/>
          </a:prstGeom>
        </p:spPr>
        <p:txBody>
          <a:bodyPr wrap="square">
            <a:noAutofit/>
          </a:bodyPr>
          <a:lstStyle/>
          <a:p>
            <a:pPr algn="ctr" defTabSz="914093">
              <a:lnSpc>
                <a:spcPct val="90000"/>
              </a:lnSpc>
              <a:spcAft>
                <a:spcPts val="588"/>
              </a:spcAft>
              <a:defRPr/>
            </a:pPr>
            <a:r>
              <a:rPr lang="en-US" sz="1600" dirty="0">
                <a:solidFill>
                  <a:srgbClr val="2F2F2F"/>
                </a:solidFill>
                <a:latin typeface="Segoe UI Semibold" panose="020B0702040204020203" pitchFamily="34" charset="0"/>
                <a:cs typeface="Segoe UI Semibold" panose="020B0702040204020203" pitchFamily="34" charset="0"/>
              </a:rPr>
              <a:t>Standard HDD Disks</a:t>
            </a:r>
            <a:br>
              <a:rPr lang="en-US" sz="1799" b="1" dirty="0">
                <a:solidFill>
                  <a:srgbClr val="2F2F2F"/>
                </a:solidFill>
                <a:latin typeface="Segoe UI Semibold" panose="020B0702040204020203" pitchFamily="34" charset="0"/>
                <a:cs typeface="Segoe UI Semibold" panose="020B0702040204020203" pitchFamily="34" charset="0"/>
              </a:rPr>
            </a:br>
            <a:r>
              <a:rPr lang="en-US" sz="1400" dirty="0">
                <a:solidFill>
                  <a:srgbClr val="2F2F2F"/>
                </a:solidFill>
                <a:latin typeface="Segoe UI" panose="020B0502040204020203" pitchFamily="34" charset="0"/>
                <a:cs typeface="Segoe UI" panose="020B0502040204020203" pitchFamily="34" charset="0"/>
              </a:rPr>
              <a:t>HDD based, </a:t>
            </a:r>
            <a:br>
              <a:rPr lang="en-US" sz="1400" dirty="0">
                <a:solidFill>
                  <a:srgbClr val="2F2F2F"/>
                </a:solidFill>
                <a:latin typeface="Segoe UI" panose="020B0502040204020203" pitchFamily="34" charset="0"/>
                <a:cs typeface="Segoe UI" panose="020B0502040204020203" pitchFamily="34" charset="0"/>
              </a:rPr>
            </a:br>
            <a:r>
              <a:rPr lang="en-US" sz="1400" dirty="0">
                <a:solidFill>
                  <a:srgbClr val="2F2F2F"/>
                </a:solidFill>
                <a:latin typeface="Segoe UI" panose="020B0502040204020203" pitchFamily="34" charset="0"/>
                <a:cs typeface="Segoe UI" panose="020B0502040204020203" pitchFamily="34" charset="0"/>
              </a:rPr>
              <a:t>cost effective for dev-test workloads</a:t>
            </a:r>
            <a:endParaRPr lang="en-US" sz="1799" dirty="0">
              <a:solidFill>
                <a:srgbClr val="2F2F2F"/>
              </a:solidFill>
              <a:latin typeface="Segoe UI" panose="020B0502040204020203" pitchFamily="34" charset="0"/>
              <a:cs typeface="Segoe UI" panose="020B0502040204020203" pitchFamily="34" charset="0"/>
            </a:endParaRPr>
          </a:p>
        </p:txBody>
      </p:sp>
      <p:grpSp>
        <p:nvGrpSpPr>
          <p:cNvPr id="66" name="Group 65">
            <a:extLst>
              <a:ext uri="{FF2B5EF4-FFF2-40B4-BE49-F238E27FC236}">
                <a16:creationId xmlns:a16="http://schemas.microsoft.com/office/drawing/2014/main" id="{D3ABB61E-A160-43D1-98F8-9BA5A59480F7}"/>
              </a:ext>
            </a:extLst>
          </p:cNvPr>
          <p:cNvGrpSpPr/>
          <p:nvPr/>
        </p:nvGrpSpPr>
        <p:grpSpPr>
          <a:xfrm>
            <a:off x="6265017" y="5267898"/>
            <a:ext cx="2559653" cy="1581500"/>
            <a:chOff x="538668" y="1410284"/>
            <a:chExt cx="2707769" cy="4001095"/>
          </a:xfrm>
          <a:solidFill>
            <a:srgbClr val="0078D7"/>
          </a:solidFill>
        </p:grpSpPr>
        <p:sp>
          <p:nvSpPr>
            <p:cNvPr id="67" name="Rectangle 66">
              <a:extLst>
                <a:ext uri="{FF2B5EF4-FFF2-40B4-BE49-F238E27FC236}">
                  <a16:creationId xmlns:a16="http://schemas.microsoft.com/office/drawing/2014/main" id="{A98A0C85-2C73-4704-98DB-EDC76E9D96DA}"/>
                </a:ext>
              </a:extLst>
            </p:cNvPr>
            <p:cNvSpPr/>
            <p:nvPr/>
          </p:nvSpPr>
          <p:spPr bwMode="auto">
            <a:xfrm>
              <a:off x="538669" y="1410284"/>
              <a:ext cx="2707768" cy="4001095"/>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t" anchorCtr="0" forceAA="0" compatLnSpc="1">
              <a:prstTxWarp prst="textNoShape">
                <a:avLst/>
              </a:prstTxWarp>
              <a:noAutofit/>
            </a:bodyPr>
            <a:lstStyle/>
            <a:p>
              <a:pPr algn="ctr" defTabSz="913839"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4B060D7D-5889-4404-B7A2-CAA3199BCE6B}"/>
                </a:ext>
              </a:extLst>
            </p:cNvPr>
            <p:cNvSpPr/>
            <p:nvPr/>
          </p:nvSpPr>
          <p:spPr>
            <a:xfrm>
              <a:off x="538668" y="2001809"/>
              <a:ext cx="2707767" cy="1479058"/>
            </a:xfrm>
            <a:prstGeom prst="rect">
              <a:avLst/>
            </a:prstGeom>
            <a:grpFill/>
            <a:ln>
              <a:noFill/>
            </a:ln>
          </p:spPr>
          <p:txBody>
            <a:bodyPr wrap="square">
              <a:spAutoFit/>
            </a:bodyPr>
            <a:lstStyle/>
            <a:p>
              <a:pPr algn="ctr" defTabSz="914104">
                <a:defRPr/>
              </a:pPr>
              <a:r>
                <a:rPr lang="en-US" sz="1600" kern="0" dirty="0">
                  <a:solidFill>
                    <a:srgbClr val="FFFFFF"/>
                  </a:solidFill>
                  <a:latin typeface="Segoe UI Semilight"/>
                </a:rPr>
                <a:t>&lt; 1ms latency for cached operations</a:t>
              </a:r>
            </a:p>
          </p:txBody>
        </p:sp>
        <p:sp>
          <p:nvSpPr>
            <p:cNvPr id="72" name="Rectangle 71">
              <a:extLst>
                <a:ext uri="{FF2B5EF4-FFF2-40B4-BE49-F238E27FC236}">
                  <a16:creationId xmlns:a16="http://schemas.microsoft.com/office/drawing/2014/main" id="{EBB82AC5-1957-4864-BD69-A4825A67917C}"/>
                </a:ext>
              </a:extLst>
            </p:cNvPr>
            <p:cNvSpPr/>
            <p:nvPr/>
          </p:nvSpPr>
          <p:spPr>
            <a:xfrm>
              <a:off x="551625" y="4046371"/>
              <a:ext cx="2694811" cy="1167679"/>
            </a:xfrm>
            <a:prstGeom prst="rect">
              <a:avLst/>
            </a:prstGeom>
            <a:grpFill/>
            <a:ln>
              <a:noFill/>
            </a:ln>
          </p:spPr>
          <p:txBody>
            <a:bodyPr wrap="square">
              <a:spAutoFit/>
            </a:bodyPr>
            <a:lstStyle/>
            <a:p>
              <a:pPr algn="ctr" defTabSz="914104">
                <a:defRPr/>
              </a:pPr>
              <a:r>
                <a:rPr lang="en-US" sz="1200" kern="0" dirty="0">
                  <a:solidFill>
                    <a:srgbClr val="FFFFFF"/>
                  </a:solidFill>
                  <a:latin typeface="Segoe UI Semilight"/>
                </a:rPr>
                <a:t>Blob Cache technology</a:t>
              </a:r>
            </a:p>
            <a:p>
              <a:pPr algn="ctr" defTabSz="914104">
                <a:defRPr/>
              </a:pPr>
              <a:r>
                <a:rPr lang="en-US" sz="1200" kern="0" dirty="0">
                  <a:solidFill>
                    <a:srgbClr val="FFFFFF"/>
                  </a:solidFill>
                  <a:latin typeface="Segoe UI Semilight"/>
                </a:rPr>
                <a:t>Up to 160,000 IOPS</a:t>
              </a:r>
            </a:p>
          </p:txBody>
        </p:sp>
      </p:grpSp>
      <p:grpSp>
        <p:nvGrpSpPr>
          <p:cNvPr id="81" name="Group 80">
            <a:extLst>
              <a:ext uri="{FF2B5EF4-FFF2-40B4-BE49-F238E27FC236}">
                <a16:creationId xmlns:a16="http://schemas.microsoft.com/office/drawing/2014/main" id="{56395087-CB4E-4E2A-8374-B818C08BF4DC}"/>
              </a:ext>
            </a:extLst>
          </p:cNvPr>
          <p:cNvGrpSpPr/>
          <p:nvPr/>
        </p:nvGrpSpPr>
        <p:grpSpPr>
          <a:xfrm>
            <a:off x="350519" y="5267898"/>
            <a:ext cx="2559653" cy="1581500"/>
            <a:chOff x="-5385727" y="7879763"/>
            <a:chExt cx="2707988" cy="3253351"/>
          </a:xfrm>
          <a:solidFill>
            <a:srgbClr val="0078D7"/>
          </a:solidFill>
        </p:grpSpPr>
        <p:sp>
          <p:nvSpPr>
            <p:cNvPr id="82" name="Rectangle 81">
              <a:extLst>
                <a:ext uri="{FF2B5EF4-FFF2-40B4-BE49-F238E27FC236}">
                  <a16:creationId xmlns:a16="http://schemas.microsoft.com/office/drawing/2014/main" id="{364AB1CE-0149-4BAE-87C8-55FB80D93322}"/>
                </a:ext>
              </a:extLst>
            </p:cNvPr>
            <p:cNvSpPr/>
            <p:nvPr/>
          </p:nvSpPr>
          <p:spPr bwMode="auto">
            <a:xfrm>
              <a:off x="-5385507" y="7879763"/>
              <a:ext cx="2707768" cy="3253351"/>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t" anchorCtr="0" forceAA="0" compatLnSpc="1">
              <a:prstTxWarp prst="textNoShape">
                <a:avLst/>
              </a:prstTxWarp>
              <a:noAutofit/>
            </a:bodyPr>
            <a:lstStyle/>
            <a:p>
              <a:pPr algn="ctr" defTabSz="913839"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821FE30C-428A-4F1C-BDC0-7A5A6CAE3458}"/>
                </a:ext>
              </a:extLst>
            </p:cNvPr>
            <p:cNvSpPr/>
            <p:nvPr/>
          </p:nvSpPr>
          <p:spPr>
            <a:xfrm>
              <a:off x="-5385727" y="8471285"/>
              <a:ext cx="2707988" cy="1202645"/>
            </a:xfrm>
            <a:prstGeom prst="rect">
              <a:avLst/>
            </a:prstGeom>
            <a:grpFill/>
          </p:spPr>
          <p:txBody>
            <a:bodyPr wrap="square">
              <a:spAutoFit/>
            </a:bodyPr>
            <a:lstStyle/>
            <a:p>
              <a:pPr algn="ctr" defTabSz="914104">
                <a:defRPr/>
              </a:pPr>
              <a:r>
                <a:rPr lang="en-US" sz="1600" kern="0" dirty="0">
                  <a:solidFill>
                    <a:srgbClr val="FFFFFF"/>
                  </a:solidFill>
                  <a:latin typeface="Segoe UI Semilight"/>
                </a:rPr>
                <a:t>Industry leading </a:t>
              </a:r>
              <a:r>
                <a:rPr lang="en-US" sz="1600" b="1" kern="0" dirty="0">
                  <a:solidFill>
                    <a:srgbClr val="FFFFFF"/>
                  </a:solidFill>
                  <a:latin typeface="Segoe UI Semilight"/>
                </a:rPr>
                <a:t>ZERO %</a:t>
              </a:r>
              <a:r>
                <a:rPr lang="en-US" sz="1600" kern="0" dirty="0">
                  <a:solidFill>
                    <a:srgbClr val="FFFFFF"/>
                  </a:solidFill>
                  <a:latin typeface="Segoe UI Semilight"/>
                </a:rPr>
                <a:t> Annual Failure Rate</a:t>
              </a:r>
            </a:p>
          </p:txBody>
        </p:sp>
        <p:sp>
          <p:nvSpPr>
            <p:cNvPr id="84" name="Rectangle 83">
              <a:extLst>
                <a:ext uri="{FF2B5EF4-FFF2-40B4-BE49-F238E27FC236}">
                  <a16:creationId xmlns:a16="http://schemas.microsoft.com/office/drawing/2014/main" id="{46E15875-EEC5-4CB2-9225-5D43CA76C7BA}"/>
                </a:ext>
              </a:extLst>
            </p:cNvPr>
            <p:cNvSpPr/>
            <p:nvPr/>
          </p:nvSpPr>
          <p:spPr>
            <a:xfrm>
              <a:off x="-5385725" y="9993812"/>
              <a:ext cx="2701078" cy="949458"/>
            </a:xfrm>
            <a:prstGeom prst="rect">
              <a:avLst/>
            </a:prstGeom>
            <a:grpFill/>
          </p:spPr>
          <p:txBody>
            <a:bodyPr wrap="square">
              <a:spAutoFit/>
            </a:bodyPr>
            <a:lstStyle/>
            <a:p>
              <a:pPr algn="ctr" defTabSz="914104">
                <a:defRPr/>
              </a:pPr>
              <a:r>
                <a:rPr lang="en-US" sz="1200" kern="0" dirty="0">
                  <a:solidFill>
                    <a:srgbClr val="FFFFFF"/>
                  </a:solidFill>
                  <a:latin typeface="Segoe UI Semilight"/>
                </a:rPr>
                <a:t>Enterprise grade durability with 3 replicas</a:t>
              </a:r>
            </a:p>
          </p:txBody>
        </p:sp>
      </p:grpSp>
      <p:grpSp>
        <p:nvGrpSpPr>
          <p:cNvPr id="90" name="Group 89">
            <a:extLst>
              <a:ext uri="{FF2B5EF4-FFF2-40B4-BE49-F238E27FC236}">
                <a16:creationId xmlns:a16="http://schemas.microsoft.com/office/drawing/2014/main" id="{7F5DB32D-CD54-4BAF-956F-3C6B64FE6776}"/>
              </a:ext>
            </a:extLst>
          </p:cNvPr>
          <p:cNvGrpSpPr/>
          <p:nvPr/>
        </p:nvGrpSpPr>
        <p:grpSpPr>
          <a:xfrm>
            <a:off x="3266006" y="5267898"/>
            <a:ext cx="2559653" cy="1581500"/>
            <a:chOff x="537842" y="1410284"/>
            <a:chExt cx="2708595" cy="4001095"/>
          </a:xfrm>
        </p:grpSpPr>
        <p:sp>
          <p:nvSpPr>
            <p:cNvPr id="91" name="Rectangle 90">
              <a:extLst>
                <a:ext uri="{FF2B5EF4-FFF2-40B4-BE49-F238E27FC236}">
                  <a16:creationId xmlns:a16="http://schemas.microsoft.com/office/drawing/2014/main" id="{6308A99E-7CCF-4257-B8C2-83D875E33029}"/>
                </a:ext>
              </a:extLst>
            </p:cNvPr>
            <p:cNvSpPr/>
            <p:nvPr/>
          </p:nvSpPr>
          <p:spPr bwMode="auto">
            <a:xfrm>
              <a:off x="538669" y="1410284"/>
              <a:ext cx="2707768" cy="4001095"/>
            </a:xfrm>
            <a:prstGeom prst="rect">
              <a:avLst/>
            </a:prstGeom>
            <a:solidFill>
              <a:srgbClr val="0078D7"/>
            </a:solidFill>
            <a:ln w="1079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t" anchorCtr="0" forceAA="0" compatLnSpc="1">
              <a:prstTxWarp prst="textNoShape">
                <a:avLst/>
              </a:prstTxWarp>
              <a:noAutofit/>
            </a:bodyPr>
            <a:lstStyle/>
            <a:p>
              <a:pPr algn="ctr" defTabSz="913839" fontAlgn="base">
                <a:lnSpc>
                  <a:spcPct val="90000"/>
                </a:lnSpc>
                <a:spcBef>
                  <a:spcPct val="0"/>
                </a:spcBef>
                <a:spcAft>
                  <a:spcPct val="0"/>
                </a:spcAft>
                <a:defRPr/>
              </a:pPr>
              <a:endParaRPr lang="en-US" sz="1600" kern="0" dirty="0">
                <a:solidFill>
                  <a:srgbClr val="353535"/>
                </a:solidFill>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EC59B47A-50CD-43E7-9251-A1C7DB61858D}"/>
                </a:ext>
              </a:extLst>
            </p:cNvPr>
            <p:cNvSpPr/>
            <p:nvPr/>
          </p:nvSpPr>
          <p:spPr>
            <a:xfrm>
              <a:off x="537842" y="2001808"/>
              <a:ext cx="2708375" cy="1490065"/>
            </a:xfrm>
            <a:prstGeom prst="rect">
              <a:avLst/>
            </a:prstGeom>
            <a:noFill/>
            <a:ln w="10795" cap="flat" cmpd="sng" algn="ctr">
              <a:noFill/>
              <a:prstDash val="solid"/>
            </a:ln>
            <a:effectLst/>
          </p:spPr>
          <p:txBody>
            <a:bodyPr wrap="square">
              <a:spAutoFit/>
            </a:bodyPr>
            <a:lstStyle/>
            <a:p>
              <a:pPr algn="ctr" defTabSz="914104">
                <a:defRPr/>
              </a:pPr>
              <a:r>
                <a:rPr lang="en-US" sz="1600" kern="0" dirty="0">
                  <a:solidFill>
                    <a:srgbClr val="FFFFFF"/>
                  </a:solidFill>
                  <a:latin typeface="Segoe UI Semilight"/>
                </a:rPr>
                <a:t>Best in class VMs with</a:t>
              </a:r>
            </a:p>
            <a:p>
              <a:pPr algn="ctr" defTabSz="914104">
                <a:defRPr/>
              </a:pPr>
              <a:r>
                <a:rPr lang="en-US" sz="1600" kern="0" dirty="0">
                  <a:solidFill>
                    <a:srgbClr val="FFFFFF"/>
                  </a:solidFill>
                  <a:latin typeface="Segoe UI Semilight"/>
                </a:rPr>
                <a:t>High IOPS/BW</a:t>
              </a:r>
            </a:p>
          </p:txBody>
        </p:sp>
        <p:sp>
          <p:nvSpPr>
            <p:cNvPr id="93" name="Rectangle 92">
              <a:extLst>
                <a:ext uri="{FF2B5EF4-FFF2-40B4-BE49-F238E27FC236}">
                  <a16:creationId xmlns:a16="http://schemas.microsoft.com/office/drawing/2014/main" id="{A1871F7C-54EF-469A-826F-24DCE3E45C1E}"/>
                </a:ext>
              </a:extLst>
            </p:cNvPr>
            <p:cNvSpPr/>
            <p:nvPr/>
          </p:nvSpPr>
          <p:spPr>
            <a:xfrm>
              <a:off x="582264" y="4086676"/>
              <a:ext cx="2619528" cy="1176369"/>
            </a:xfrm>
            <a:prstGeom prst="rect">
              <a:avLst/>
            </a:prstGeom>
            <a:noFill/>
            <a:ln w="10795" cap="flat" cmpd="sng" algn="ctr">
              <a:noFill/>
              <a:prstDash val="solid"/>
            </a:ln>
            <a:effectLst/>
          </p:spPr>
          <p:txBody>
            <a:bodyPr wrap="square">
              <a:spAutoFit/>
            </a:bodyPr>
            <a:lstStyle/>
            <a:p>
              <a:pPr algn="ctr" defTabSz="914104">
                <a:defRPr/>
              </a:pPr>
              <a:r>
                <a:rPr lang="en-US" sz="1200" kern="0" dirty="0">
                  <a:solidFill>
                    <a:srgbClr val="FFFFFF"/>
                  </a:solidFill>
                  <a:latin typeface="Segoe UI Semilight"/>
                </a:rPr>
                <a:t>80,000 IOPS &amp; 2,000 MB/s</a:t>
              </a:r>
            </a:p>
            <a:p>
              <a:pPr algn="ctr" defTabSz="914104">
                <a:defRPr/>
              </a:pPr>
              <a:r>
                <a:rPr lang="en-US" sz="1200" kern="0" dirty="0">
                  <a:solidFill>
                    <a:srgbClr val="FFFFFF"/>
                  </a:solidFill>
                  <a:latin typeface="Segoe UI Semilight"/>
                </a:rPr>
                <a:t>Disk throughput per VM</a:t>
              </a:r>
            </a:p>
          </p:txBody>
        </p:sp>
      </p:grpSp>
      <p:grpSp>
        <p:nvGrpSpPr>
          <p:cNvPr id="43" name="Group 42">
            <a:extLst>
              <a:ext uri="{FF2B5EF4-FFF2-40B4-BE49-F238E27FC236}">
                <a16:creationId xmlns:a16="http://schemas.microsoft.com/office/drawing/2014/main" id="{C3556F69-ACFC-43E0-9033-7CE0767994A7}"/>
              </a:ext>
            </a:extLst>
          </p:cNvPr>
          <p:cNvGrpSpPr/>
          <p:nvPr/>
        </p:nvGrpSpPr>
        <p:grpSpPr>
          <a:xfrm>
            <a:off x="9189014" y="5267898"/>
            <a:ext cx="2559653" cy="1581500"/>
            <a:chOff x="537842" y="1410284"/>
            <a:chExt cx="2708595" cy="4001095"/>
          </a:xfrm>
        </p:grpSpPr>
        <p:sp>
          <p:nvSpPr>
            <p:cNvPr id="45" name="Rectangle 44">
              <a:extLst>
                <a:ext uri="{FF2B5EF4-FFF2-40B4-BE49-F238E27FC236}">
                  <a16:creationId xmlns:a16="http://schemas.microsoft.com/office/drawing/2014/main" id="{DD8084C8-3281-4FBB-B305-B91CD4AB69D1}"/>
                </a:ext>
              </a:extLst>
            </p:cNvPr>
            <p:cNvSpPr/>
            <p:nvPr/>
          </p:nvSpPr>
          <p:spPr bwMode="auto">
            <a:xfrm>
              <a:off x="538669" y="1410284"/>
              <a:ext cx="2707768" cy="4001095"/>
            </a:xfrm>
            <a:prstGeom prst="rect">
              <a:avLst/>
            </a:prstGeom>
            <a:solidFill>
              <a:srgbClr val="0078D7"/>
            </a:solidFill>
            <a:ln w="1079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t" anchorCtr="0" forceAA="0" compatLnSpc="1">
              <a:prstTxWarp prst="textNoShape">
                <a:avLst/>
              </a:prstTxWarp>
              <a:noAutofit/>
            </a:bodyPr>
            <a:lstStyle/>
            <a:p>
              <a:pPr algn="ctr" defTabSz="913839" fontAlgn="base">
                <a:lnSpc>
                  <a:spcPct val="90000"/>
                </a:lnSpc>
                <a:spcBef>
                  <a:spcPct val="0"/>
                </a:spcBef>
                <a:spcAft>
                  <a:spcPct val="0"/>
                </a:spcAft>
                <a:defRPr/>
              </a:pPr>
              <a:endParaRPr lang="en-US" sz="1600" kern="0" dirty="0">
                <a:solidFill>
                  <a:srgbClr val="353535"/>
                </a:solidFill>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91FB1D88-9E50-4E27-8251-FC8AD5C7EE8C}"/>
                </a:ext>
              </a:extLst>
            </p:cNvPr>
            <p:cNvSpPr/>
            <p:nvPr/>
          </p:nvSpPr>
          <p:spPr>
            <a:xfrm>
              <a:off x="537842" y="2001809"/>
              <a:ext cx="2708375" cy="778454"/>
            </a:xfrm>
            <a:prstGeom prst="rect">
              <a:avLst/>
            </a:prstGeom>
            <a:noFill/>
            <a:ln w="10795" cap="flat" cmpd="sng" algn="ctr">
              <a:noFill/>
              <a:prstDash val="solid"/>
            </a:ln>
            <a:effectLst/>
          </p:spPr>
          <p:txBody>
            <a:bodyPr wrap="square">
              <a:spAutoFit/>
            </a:bodyPr>
            <a:lstStyle/>
            <a:p>
              <a:pPr algn="ctr" defTabSz="914104">
                <a:defRPr/>
              </a:pPr>
              <a:r>
                <a:rPr lang="en-US" sz="1400" kern="0" dirty="0">
                  <a:solidFill>
                    <a:srgbClr val="FFFFFF"/>
                  </a:solidFill>
                  <a:latin typeface="Segoe UI Semilight"/>
                </a:rPr>
                <a:t>Developer Support</a:t>
              </a:r>
            </a:p>
          </p:txBody>
        </p:sp>
        <p:sp>
          <p:nvSpPr>
            <p:cNvPr id="56" name="Rectangle 55">
              <a:extLst>
                <a:ext uri="{FF2B5EF4-FFF2-40B4-BE49-F238E27FC236}">
                  <a16:creationId xmlns:a16="http://schemas.microsoft.com/office/drawing/2014/main" id="{E20C8A09-A380-4287-ABC2-DF1731216A12}"/>
                </a:ext>
              </a:extLst>
            </p:cNvPr>
            <p:cNvSpPr/>
            <p:nvPr/>
          </p:nvSpPr>
          <p:spPr>
            <a:xfrm>
              <a:off x="582264" y="3059702"/>
              <a:ext cx="2619528" cy="1634751"/>
            </a:xfrm>
            <a:prstGeom prst="rect">
              <a:avLst/>
            </a:prstGeom>
            <a:noFill/>
            <a:ln w="10795" cap="flat" cmpd="sng" algn="ctr">
              <a:noFill/>
              <a:prstDash val="solid"/>
            </a:ln>
            <a:effectLst/>
          </p:spPr>
          <p:txBody>
            <a:bodyPr wrap="square">
              <a:spAutoFit/>
            </a:bodyPr>
            <a:lstStyle/>
            <a:p>
              <a:pPr algn="ctr" defTabSz="914104">
                <a:defRPr/>
              </a:pPr>
              <a:r>
                <a:rPr lang="en-US" sz="1200" kern="0" dirty="0">
                  <a:solidFill>
                    <a:srgbClr val="FFFFFF"/>
                  </a:solidFill>
                  <a:latin typeface="Segoe UI Semilight"/>
                </a:rPr>
                <a:t>REST API Support</a:t>
              </a:r>
            </a:p>
            <a:p>
              <a:pPr algn="ctr" defTabSz="914104">
                <a:defRPr/>
              </a:pPr>
              <a:r>
                <a:rPr lang="en-US" sz="1200" kern="0" dirty="0">
                  <a:solidFill>
                    <a:srgbClr val="FFFFFF"/>
                  </a:solidFill>
                  <a:latin typeface="Segoe UI Semilight"/>
                </a:rPr>
                <a:t>Easy Migration / DR / Backup</a:t>
              </a:r>
            </a:p>
            <a:p>
              <a:pPr algn="ctr" defTabSz="914104">
                <a:defRPr/>
              </a:pPr>
              <a:r>
                <a:rPr lang="en-US" sz="1200" kern="0" dirty="0">
                  <a:solidFill>
                    <a:srgbClr val="FFFFFF"/>
                  </a:solidFill>
                  <a:latin typeface="Segoe UI Semilight"/>
                </a:rPr>
                <a:t>Rich partner ecosystem</a:t>
              </a:r>
            </a:p>
          </p:txBody>
        </p:sp>
      </p:grpSp>
      <p:sp>
        <p:nvSpPr>
          <p:cNvPr id="57" name="monitor" title="Icon of a monitor">
            <a:extLst>
              <a:ext uri="{FF2B5EF4-FFF2-40B4-BE49-F238E27FC236}">
                <a16:creationId xmlns:a16="http://schemas.microsoft.com/office/drawing/2014/main" id="{D0736F34-91E0-4426-A12A-9E2393CA2C8B}"/>
              </a:ext>
            </a:extLst>
          </p:cNvPr>
          <p:cNvSpPr>
            <a:spLocks noChangeAspect="1" noEditPoints="1"/>
          </p:cNvSpPr>
          <p:nvPr/>
        </p:nvSpPr>
        <p:spPr bwMode="auto">
          <a:xfrm>
            <a:off x="2918067" y="2307607"/>
            <a:ext cx="1182974" cy="9066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ln>
            <a:headEnd/>
            <a:tailEnd/>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91416" tIns="45708" rIns="91416" bIns="45708" numCol="1" anchor="t" anchorCtr="0" compatLnSpc="1">
            <a:prstTxWarp prst="textNoShape">
              <a:avLst/>
            </a:prstTxWarp>
          </a:bodyPr>
          <a:lstStyle/>
          <a:p>
            <a:pPr defTabSz="914126">
              <a:defRPr/>
            </a:pPr>
            <a:endParaRPr lang="en-US" sz="1799" dirty="0">
              <a:gradFill>
                <a:gsLst>
                  <a:gs pos="0">
                    <a:srgbClr val="505050"/>
                  </a:gs>
                  <a:gs pos="100000">
                    <a:srgbClr val="505050"/>
                  </a:gs>
                </a:gsLst>
              </a:gradFill>
              <a:latin typeface="Segoe UI"/>
            </a:endParaRPr>
          </a:p>
        </p:txBody>
      </p:sp>
      <p:grpSp>
        <p:nvGrpSpPr>
          <p:cNvPr id="58" name="Group 57">
            <a:extLst>
              <a:ext uri="{FF2B5EF4-FFF2-40B4-BE49-F238E27FC236}">
                <a16:creationId xmlns:a16="http://schemas.microsoft.com/office/drawing/2014/main" id="{9A90E459-FDBB-4E42-BD5D-8743C68E7B41}"/>
              </a:ext>
            </a:extLst>
          </p:cNvPr>
          <p:cNvGrpSpPr/>
          <p:nvPr/>
        </p:nvGrpSpPr>
        <p:grpSpPr>
          <a:xfrm>
            <a:off x="2914799" y="3368995"/>
            <a:ext cx="1182973" cy="350687"/>
            <a:chOff x="3453526" y="4053245"/>
            <a:chExt cx="1568334" cy="464925"/>
          </a:xfrm>
        </p:grpSpPr>
        <p:sp>
          <p:nvSpPr>
            <p:cNvPr id="59" name="StorageOptical_E958" title="Icon of a hard disk">
              <a:extLst>
                <a:ext uri="{FF2B5EF4-FFF2-40B4-BE49-F238E27FC236}">
                  <a16:creationId xmlns:a16="http://schemas.microsoft.com/office/drawing/2014/main" id="{B4FD1A5A-F36C-487F-A3D4-F408CE3E4990}"/>
                </a:ext>
              </a:extLst>
            </p:cNvPr>
            <p:cNvSpPr>
              <a:spLocks noChangeAspect="1" noEditPoints="1"/>
            </p:cNvSpPr>
            <p:nvPr/>
          </p:nvSpPr>
          <p:spPr bwMode="auto">
            <a:xfrm>
              <a:off x="345352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dirty="0">
                <a:solidFill>
                  <a:srgbClr val="2F2F2F"/>
                </a:solidFill>
                <a:latin typeface="Segoe UI"/>
              </a:endParaRPr>
            </a:p>
          </p:txBody>
        </p:sp>
        <p:sp>
          <p:nvSpPr>
            <p:cNvPr id="60" name="StorageOptical_E958" title="Icon of a hard disk">
              <a:extLst>
                <a:ext uri="{FF2B5EF4-FFF2-40B4-BE49-F238E27FC236}">
                  <a16:creationId xmlns:a16="http://schemas.microsoft.com/office/drawing/2014/main" id="{727C284F-808B-46BE-A0FB-328BE803E96B}"/>
                </a:ext>
              </a:extLst>
            </p:cNvPr>
            <p:cNvSpPr>
              <a:spLocks noChangeAspect="1" noEditPoints="1"/>
            </p:cNvSpPr>
            <p:nvPr/>
          </p:nvSpPr>
          <p:spPr bwMode="auto">
            <a:xfrm>
              <a:off x="455704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dirty="0">
                <a:solidFill>
                  <a:srgbClr val="2F2F2F"/>
                </a:solidFill>
                <a:latin typeface="Segoe UI"/>
              </a:endParaRPr>
            </a:p>
          </p:txBody>
        </p:sp>
        <p:sp>
          <p:nvSpPr>
            <p:cNvPr id="61" name="StorageOptical_E958" title="Icon of a hard disk">
              <a:extLst>
                <a:ext uri="{FF2B5EF4-FFF2-40B4-BE49-F238E27FC236}">
                  <a16:creationId xmlns:a16="http://schemas.microsoft.com/office/drawing/2014/main" id="{748B4279-3960-4CCF-AB26-59E5F4B181F0}"/>
                </a:ext>
              </a:extLst>
            </p:cNvPr>
            <p:cNvSpPr>
              <a:spLocks noChangeAspect="1" noEditPoints="1"/>
            </p:cNvSpPr>
            <p:nvPr/>
          </p:nvSpPr>
          <p:spPr bwMode="auto">
            <a:xfrm>
              <a:off x="4005288"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dirty="0">
                <a:solidFill>
                  <a:srgbClr val="2F2F2F"/>
                </a:solidFill>
                <a:latin typeface="Segoe UI"/>
              </a:endParaRPr>
            </a:p>
          </p:txBody>
        </p:sp>
      </p:grpSp>
      <p:sp>
        <p:nvSpPr>
          <p:cNvPr id="62" name="Rectangle 61">
            <a:extLst>
              <a:ext uri="{FF2B5EF4-FFF2-40B4-BE49-F238E27FC236}">
                <a16:creationId xmlns:a16="http://schemas.microsoft.com/office/drawing/2014/main" id="{57B0E5D4-3CFD-49EA-89F0-77A1687993F9}"/>
              </a:ext>
            </a:extLst>
          </p:cNvPr>
          <p:cNvSpPr/>
          <p:nvPr/>
        </p:nvSpPr>
        <p:spPr>
          <a:xfrm>
            <a:off x="2503797" y="3808544"/>
            <a:ext cx="1979875" cy="927482"/>
          </a:xfrm>
          <a:prstGeom prst="rect">
            <a:avLst/>
          </a:prstGeom>
        </p:spPr>
        <p:txBody>
          <a:bodyPr wrap="square">
            <a:noAutofit/>
          </a:bodyPr>
          <a:lstStyle/>
          <a:p>
            <a:pPr algn="ctr" defTabSz="914093">
              <a:lnSpc>
                <a:spcPct val="90000"/>
              </a:lnSpc>
              <a:spcAft>
                <a:spcPts val="588"/>
              </a:spcAft>
              <a:defRPr/>
            </a:pPr>
            <a:r>
              <a:rPr lang="en-US" sz="1600" dirty="0">
                <a:solidFill>
                  <a:srgbClr val="7030A0"/>
                </a:solidFill>
                <a:latin typeface="Segoe UI Semibold" panose="020B0702040204020203" pitchFamily="34" charset="0"/>
                <a:cs typeface="Segoe UI Semibold" panose="020B0702040204020203" pitchFamily="34" charset="0"/>
              </a:rPr>
              <a:t>Standard SSD Disks</a:t>
            </a:r>
            <a:br>
              <a:rPr lang="en-US" sz="1799" b="1" dirty="0">
                <a:solidFill>
                  <a:srgbClr val="2F2F2F"/>
                </a:solidFill>
                <a:latin typeface="Segoe UI Semibold" panose="020B0702040204020203" pitchFamily="34" charset="0"/>
                <a:cs typeface="Segoe UI Semibold" panose="020B0702040204020203" pitchFamily="34" charset="0"/>
              </a:rPr>
            </a:br>
            <a:r>
              <a:rPr lang="en-US" sz="1400" dirty="0">
                <a:solidFill>
                  <a:srgbClr val="7030A0"/>
                </a:solidFill>
                <a:latin typeface="Segoe UI" panose="020B0502040204020203" pitchFamily="34" charset="0"/>
                <a:cs typeface="Segoe UI" panose="020B0502040204020203" pitchFamily="34" charset="0"/>
              </a:rPr>
              <a:t>Cost effective performance for entry-level workloads</a:t>
            </a:r>
            <a:endParaRPr lang="en-US" sz="1799" dirty="0">
              <a:solidFill>
                <a:srgbClr val="7030A0"/>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0993CBAC-61D4-48BE-B014-5A077CB2C67C}"/>
              </a:ext>
            </a:extLst>
          </p:cNvPr>
          <p:cNvSpPr txBox="1"/>
          <p:nvPr/>
        </p:nvSpPr>
        <p:spPr>
          <a:xfrm rot="19468346">
            <a:off x="3096518" y="2492994"/>
            <a:ext cx="794434" cy="307697"/>
          </a:xfrm>
          <a:prstGeom prst="rect">
            <a:avLst/>
          </a:prstGeom>
          <a:noFill/>
        </p:spPr>
        <p:txBody>
          <a:bodyPr wrap="none" rtlCol="0">
            <a:spAutoFit/>
          </a:bodyPr>
          <a:lstStyle/>
          <a:p>
            <a:pPr defTabSz="914126">
              <a:defRPr/>
            </a:pPr>
            <a:r>
              <a:rPr lang="en-US" sz="1400" dirty="0">
                <a:solidFill>
                  <a:srgbClr val="7030A0"/>
                </a:solidFill>
                <a:latin typeface="Segoe UI"/>
              </a:rPr>
              <a:t>Preview</a:t>
            </a:r>
          </a:p>
        </p:txBody>
      </p:sp>
      <p:sp>
        <p:nvSpPr>
          <p:cNvPr id="63" name="TextBox 62">
            <a:extLst>
              <a:ext uri="{FF2B5EF4-FFF2-40B4-BE49-F238E27FC236}">
                <a16:creationId xmlns:a16="http://schemas.microsoft.com/office/drawing/2014/main" id="{C4F580AC-BF61-4C92-BDF3-47AA15ADB340}"/>
              </a:ext>
            </a:extLst>
          </p:cNvPr>
          <p:cNvSpPr txBox="1"/>
          <p:nvPr/>
        </p:nvSpPr>
        <p:spPr>
          <a:xfrm>
            <a:off x="8415436" y="1391240"/>
            <a:ext cx="2621711" cy="511123"/>
          </a:xfrm>
          <a:prstGeom prst="rect">
            <a:avLst/>
          </a:prstGeom>
          <a:noFill/>
        </p:spPr>
        <p:txBody>
          <a:bodyPr wrap="square" lIns="179238" tIns="143391" rIns="179238" bIns="143391" rtlCol="0">
            <a:spAutoFit/>
          </a:bodyPr>
          <a:lstStyle/>
          <a:p>
            <a:pPr algn="ctr" defTabSz="914093">
              <a:lnSpc>
                <a:spcPct val="90000"/>
              </a:lnSpc>
              <a:spcAft>
                <a:spcPts val="588"/>
              </a:spcAft>
              <a:defRPr/>
            </a:pPr>
            <a:r>
              <a:rPr lang="en-US" sz="1600" dirty="0">
                <a:solidFill>
                  <a:srgbClr val="0078D7"/>
                </a:solidFill>
                <a:latin typeface="Segoe UI Semibold" panose="020B0702040204020203" pitchFamily="34" charset="0"/>
                <a:cs typeface="Segoe UI Semibold" panose="020B0702040204020203" pitchFamily="34" charset="0"/>
              </a:rPr>
              <a:t>Simplified Management</a:t>
            </a:r>
          </a:p>
        </p:txBody>
      </p:sp>
      <p:sp>
        <p:nvSpPr>
          <p:cNvPr id="65" name="PC1_E977" title="Icon of a desktop PC">
            <a:extLst>
              <a:ext uri="{FF2B5EF4-FFF2-40B4-BE49-F238E27FC236}">
                <a16:creationId xmlns:a16="http://schemas.microsoft.com/office/drawing/2014/main" id="{551DCA99-D6CF-47F2-AB6E-769876B45ACA}"/>
              </a:ext>
            </a:extLst>
          </p:cNvPr>
          <p:cNvSpPr>
            <a:spLocks noChangeAspect="1" noEditPoints="1"/>
          </p:cNvSpPr>
          <p:nvPr/>
        </p:nvSpPr>
        <p:spPr bwMode="auto">
          <a:xfrm>
            <a:off x="9264547" y="2508630"/>
            <a:ext cx="746115" cy="59712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900" dirty="0">
              <a:gradFill>
                <a:gsLst>
                  <a:gs pos="0">
                    <a:srgbClr val="505050"/>
                  </a:gs>
                  <a:gs pos="100000">
                    <a:srgbClr val="505050"/>
                  </a:gs>
                </a:gsLst>
              </a:gradFill>
              <a:latin typeface="Segoe UI"/>
            </a:endParaRPr>
          </a:p>
        </p:txBody>
      </p:sp>
      <p:sp>
        <p:nvSpPr>
          <p:cNvPr id="69" name="PC1_E977" title="Icon of a desktop PC">
            <a:extLst>
              <a:ext uri="{FF2B5EF4-FFF2-40B4-BE49-F238E27FC236}">
                <a16:creationId xmlns:a16="http://schemas.microsoft.com/office/drawing/2014/main" id="{AF360DEF-A085-4566-9000-7D6A8C179E13}"/>
              </a:ext>
            </a:extLst>
          </p:cNvPr>
          <p:cNvSpPr>
            <a:spLocks noChangeAspect="1" noEditPoints="1"/>
          </p:cNvSpPr>
          <p:nvPr/>
        </p:nvSpPr>
        <p:spPr bwMode="auto">
          <a:xfrm>
            <a:off x="10513440" y="2508630"/>
            <a:ext cx="746115" cy="59712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900" dirty="0">
              <a:gradFill>
                <a:gsLst>
                  <a:gs pos="0">
                    <a:srgbClr val="505050"/>
                  </a:gs>
                  <a:gs pos="100000">
                    <a:srgbClr val="505050"/>
                  </a:gs>
                </a:gsLst>
              </a:gradFill>
              <a:latin typeface="Segoe UI"/>
            </a:endParaRPr>
          </a:p>
        </p:txBody>
      </p:sp>
      <p:sp>
        <p:nvSpPr>
          <p:cNvPr id="71" name="StorageOptical_E958" title="Icon of a hard disk">
            <a:extLst>
              <a:ext uri="{FF2B5EF4-FFF2-40B4-BE49-F238E27FC236}">
                <a16:creationId xmlns:a16="http://schemas.microsoft.com/office/drawing/2014/main" id="{A61E5A78-4FB2-45EA-A363-E64ED418B52D}"/>
              </a:ext>
            </a:extLst>
          </p:cNvPr>
          <p:cNvSpPr>
            <a:spLocks noChangeAspect="1" noEditPoints="1"/>
          </p:cNvSpPr>
          <p:nvPr/>
        </p:nvSpPr>
        <p:spPr bwMode="auto">
          <a:xfrm>
            <a:off x="8440709" y="3988323"/>
            <a:ext cx="451264" cy="451372"/>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dirty="0">
              <a:solidFill>
                <a:srgbClr val="2F2F2F"/>
              </a:solidFill>
              <a:latin typeface="Segoe UI"/>
            </a:endParaRPr>
          </a:p>
        </p:txBody>
      </p:sp>
      <p:sp>
        <p:nvSpPr>
          <p:cNvPr id="73" name="StorageOptical_E958" title="Icon of a hard disk">
            <a:extLst>
              <a:ext uri="{FF2B5EF4-FFF2-40B4-BE49-F238E27FC236}">
                <a16:creationId xmlns:a16="http://schemas.microsoft.com/office/drawing/2014/main" id="{12876DF8-2DFF-45F1-B2C4-41797F755CAF}"/>
              </a:ext>
            </a:extLst>
          </p:cNvPr>
          <p:cNvSpPr>
            <a:spLocks noChangeAspect="1" noEditPoints="1"/>
          </p:cNvSpPr>
          <p:nvPr/>
        </p:nvSpPr>
        <p:spPr bwMode="auto">
          <a:xfrm>
            <a:off x="10303976" y="3988323"/>
            <a:ext cx="451264" cy="451372"/>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ln>
            <a:headEnd/>
            <a:tailEnd/>
          </a:ln>
          <a:extLst>
            <a:ext uri="{909E8E84-426E-40DD-AFC4-6F175D3DCCD1}">
              <a14:hiddenFill xmlns:a14="http://schemas.microsoft.com/office/drawing/2010/main">
                <a:solidFill>
                  <a:srgbClr val="FFFFFF"/>
                </a:solidFill>
              </a14:hiddenFill>
            </a:ext>
          </a:extLst>
        </p:spPr>
        <p:style>
          <a:lnRef idx="1">
            <a:schemeClr val="dk1"/>
          </a:lnRef>
          <a:fillRef idx="0">
            <a:schemeClr val="dk1"/>
          </a:fillRef>
          <a:effectRef idx="0">
            <a:schemeClr val="dk1"/>
          </a:effectRef>
          <a:fontRef idx="minor">
            <a:schemeClr val="tx1"/>
          </a:fontRef>
        </p:style>
        <p:txBody>
          <a:bodyPr vert="horz" wrap="square" lIns="91416" tIns="45708" rIns="91416" bIns="45708" numCol="1" anchor="t" anchorCtr="0" compatLnSpc="1">
            <a:prstTxWarp prst="textNoShape">
              <a:avLst/>
            </a:prstTxWarp>
          </a:bodyPr>
          <a:lstStyle/>
          <a:p>
            <a:pPr defTabSz="914126">
              <a:defRPr/>
            </a:pPr>
            <a:endParaRPr lang="en-US" sz="1799" dirty="0">
              <a:solidFill>
                <a:srgbClr val="2F2F2F"/>
              </a:solidFill>
              <a:latin typeface="Segoe UI"/>
            </a:endParaRPr>
          </a:p>
        </p:txBody>
      </p:sp>
      <p:sp>
        <p:nvSpPr>
          <p:cNvPr id="74" name="TextBox 73">
            <a:extLst>
              <a:ext uri="{FF2B5EF4-FFF2-40B4-BE49-F238E27FC236}">
                <a16:creationId xmlns:a16="http://schemas.microsoft.com/office/drawing/2014/main" id="{39452A65-E38C-4556-9A07-3A872D590BE8}"/>
              </a:ext>
            </a:extLst>
          </p:cNvPr>
          <p:cNvSpPr txBox="1"/>
          <p:nvPr/>
        </p:nvSpPr>
        <p:spPr>
          <a:xfrm>
            <a:off x="8472575" y="1881951"/>
            <a:ext cx="2403581" cy="489238"/>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400" dirty="0">
                <a:solidFill>
                  <a:srgbClr val="002050"/>
                </a:solidFill>
                <a:latin typeface="Segoe UI" panose="020B0502040204020203" pitchFamily="34" charset="0"/>
                <a:cs typeface="Segoe UI" panose="020B0502040204020203" pitchFamily="34" charset="0"/>
              </a:rPr>
              <a:t>Resource Group</a:t>
            </a:r>
          </a:p>
        </p:txBody>
      </p:sp>
      <p:sp>
        <p:nvSpPr>
          <p:cNvPr id="75" name="Rectangle 74">
            <a:extLst>
              <a:ext uri="{FF2B5EF4-FFF2-40B4-BE49-F238E27FC236}">
                <a16:creationId xmlns:a16="http://schemas.microsoft.com/office/drawing/2014/main" id="{04EEB2B3-2B66-45B9-ABAF-CF2439B70D30}"/>
              </a:ext>
            </a:extLst>
          </p:cNvPr>
          <p:cNvSpPr/>
          <p:nvPr/>
        </p:nvSpPr>
        <p:spPr bwMode="auto">
          <a:xfrm>
            <a:off x="7732285" y="2255109"/>
            <a:ext cx="3789963" cy="236403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477497C7-CBDE-4720-9D10-7E8A29FD2145}"/>
              </a:ext>
            </a:extLst>
          </p:cNvPr>
          <p:cNvSpPr/>
          <p:nvPr/>
        </p:nvSpPr>
        <p:spPr>
          <a:xfrm>
            <a:off x="8121836" y="3301173"/>
            <a:ext cx="3151248" cy="507699"/>
          </a:xfrm>
          <a:prstGeom prst="rect">
            <a:avLst/>
          </a:prstGeom>
        </p:spPr>
        <p:txBody>
          <a:bodyPr wrap="square">
            <a:spAutoFit/>
          </a:bodyPr>
          <a:lstStyle/>
          <a:p>
            <a:pPr algn="ctr" defTabSz="914093">
              <a:lnSpc>
                <a:spcPct val="90000"/>
              </a:lnSpc>
              <a:spcAft>
                <a:spcPts val="588"/>
              </a:spcAft>
              <a:defRPr/>
            </a:pPr>
            <a:r>
              <a:rPr lang="en-US" sz="1600" dirty="0">
                <a:solidFill>
                  <a:srgbClr val="2F2F2F"/>
                </a:solidFill>
                <a:latin typeface="Segoe UI Semibold" panose="020B0702040204020203" pitchFamily="34" charset="0"/>
                <a:cs typeface="Segoe UI Semibold" panose="020B0702040204020203" pitchFamily="34" charset="0"/>
              </a:rPr>
              <a:t>Managed Disks</a:t>
            </a:r>
            <a:br>
              <a:rPr lang="en-US" sz="1400" dirty="0">
                <a:solidFill>
                  <a:srgbClr val="2F2F2F"/>
                </a:solidFill>
                <a:latin typeface="Segoe UI" panose="020B0502040204020203" pitchFamily="34" charset="0"/>
                <a:cs typeface="Segoe UI" panose="020B0502040204020203" pitchFamily="34" charset="0"/>
              </a:rPr>
            </a:br>
            <a:r>
              <a:rPr lang="en-US" sz="1400" dirty="0">
                <a:solidFill>
                  <a:srgbClr val="2F2F2F"/>
                </a:solidFill>
                <a:latin typeface="Segoe UI" panose="020B0502040204020203" pitchFamily="34" charset="0"/>
                <a:cs typeface="Segoe UI" panose="020B0502040204020203" pitchFamily="34" charset="0"/>
              </a:rPr>
              <a:t>Highly available and scalable</a:t>
            </a:r>
            <a:endParaRPr lang="en-US" sz="1799" dirty="0">
              <a:solidFill>
                <a:srgbClr val="2F2F2F"/>
              </a:solidFill>
              <a:latin typeface="Segoe UI" panose="020B0502040204020203" pitchFamily="34" charset="0"/>
              <a:cs typeface="Segoe UI" panose="020B0502040204020203" pitchFamily="34" charset="0"/>
            </a:endParaRPr>
          </a:p>
        </p:txBody>
      </p:sp>
      <p:sp>
        <p:nvSpPr>
          <p:cNvPr id="68" name="PC1_E977" title="Icon of a desktop PC">
            <a:extLst>
              <a:ext uri="{FF2B5EF4-FFF2-40B4-BE49-F238E27FC236}">
                <a16:creationId xmlns:a16="http://schemas.microsoft.com/office/drawing/2014/main" id="{FAFF3FAD-BDAB-4176-A658-33E2D341B3D8}"/>
              </a:ext>
            </a:extLst>
          </p:cNvPr>
          <p:cNvSpPr>
            <a:spLocks noChangeAspect="1" noEditPoints="1"/>
          </p:cNvSpPr>
          <p:nvPr/>
        </p:nvSpPr>
        <p:spPr bwMode="auto">
          <a:xfrm>
            <a:off x="8015653" y="2508630"/>
            <a:ext cx="746115" cy="59712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900" dirty="0">
              <a:gradFill>
                <a:gsLst>
                  <a:gs pos="0">
                    <a:srgbClr val="505050"/>
                  </a:gs>
                  <a:gs pos="100000">
                    <a:srgbClr val="505050"/>
                  </a:gs>
                </a:gsLst>
              </a:gradFill>
              <a:latin typeface="Segoe UI"/>
            </a:endParaRPr>
          </a:p>
        </p:txBody>
      </p:sp>
      <p:sp>
        <p:nvSpPr>
          <p:cNvPr id="64" name="StorageOptical_E958" title="Icon of a hard disk">
            <a:extLst>
              <a:ext uri="{FF2B5EF4-FFF2-40B4-BE49-F238E27FC236}">
                <a16:creationId xmlns:a16="http://schemas.microsoft.com/office/drawing/2014/main" id="{2FBAF033-93FC-4E60-B0CF-931479488DB5}"/>
              </a:ext>
            </a:extLst>
          </p:cNvPr>
          <p:cNvSpPr>
            <a:spLocks noChangeAspect="1" noEditPoints="1"/>
          </p:cNvSpPr>
          <p:nvPr/>
        </p:nvSpPr>
        <p:spPr bwMode="auto">
          <a:xfrm>
            <a:off x="9372342" y="3988323"/>
            <a:ext cx="451264" cy="451372"/>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914126">
              <a:defRPr/>
            </a:pPr>
            <a:endParaRPr lang="en-US" sz="1799" dirty="0">
              <a:solidFill>
                <a:srgbClr val="2F2F2F"/>
              </a:solidFill>
              <a:latin typeface="Segoe UI"/>
            </a:endParaRPr>
          </a:p>
        </p:txBody>
      </p:sp>
    </p:spTree>
    <p:extLst>
      <p:ext uri="{BB962C8B-B14F-4D97-AF65-F5344CB8AC3E}">
        <p14:creationId xmlns:p14="http://schemas.microsoft.com/office/powerpoint/2010/main" val="466845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500"/>
                                        <p:tgtEl>
                                          <p:spTgt spid="7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500"/>
                                        <p:tgtEl>
                                          <p:spTgt spid="7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fade">
                                      <p:cBhvr>
                                        <p:cTn id="60" dur="500"/>
                                        <p:tgtEl>
                                          <p:spTgt spid="7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500"/>
                                        <p:tgtEl>
                                          <p:spTgt spid="6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500"/>
                                        <p:tgtEl>
                                          <p:spTgt spid="6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90"/>
                                        </p:tgtEl>
                                        <p:attrNameLst>
                                          <p:attrName>style.visibility</p:attrName>
                                        </p:attrNameLst>
                                      </p:cBhvr>
                                      <p:to>
                                        <p:strVal val="visible"/>
                                      </p:to>
                                    </p:set>
                                    <p:animEffect transition="in" filter="fade">
                                      <p:cBhvr>
                                        <p:cTn id="79" dur="500"/>
                                        <p:tgtEl>
                                          <p:spTgt spid="9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66"/>
                                        </p:tgtEl>
                                        <p:attrNameLst>
                                          <p:attrName>style.visibility</p:attrName>
                                        </p:attrNameLst>
                                      </p:cBhvr>
                                      <p:to>
                                        <p:strVal val="visible"/>
                                      </p:to>
                                    </p:set>
                                    <p:animEffect transition="in" filter="fade">
                                      <p:cBhvr>
                                        <p:cTn id="84" dur="500"/>
                                        <p:tgtEl>
                                          <p:spTgt spid="6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4" grpId="0" animBg="1"/>
      <p:bldP spid="47" grpId="0" animBg="1"/>
      <p:bldP spid="10" grpId="0"/>
      <p:bldP spid="55" grpId="0"/>
      <p:bldP spid="57" grpId="0" animBg="1"/>
      <p:bldP spid="62" grpId="0"/>
      <p:bldP spid="7" grpId="0"/>
      <p:bldP spid="63" grpId="0"/>
      <p:bldP spid="65" grpId="0" animBg="1"/>
      <p:bldP spid="69" grpId="0" animBg="1"/>
      <p:bldP spid="71" grpId="0" animBg="1"/>
      <p:bldP spid="73" grpId="0" animBg="1"/>
      <p:bldP spid="74" grpId="0"/>
      <p:bldP spid="75" grpId="0" animBg="1"/>
      <p:bldP spid="85" grpId="0"/>
      <p:bldP spid="68" grpId="0" animBg="1"/>
      <p:bldP spid="6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DAE6E70-E240-4AA1-8A9C-A48DA3C4EBEB}"/>
              </a:ext>
            </a:extLst>
          </p:cNvPr>
          <p:cNvSpPr/>
          <p:nvPr/>
        </p:nvSpPr>
        <p:spPr>
          <a:xfrm>
            <a:off x="4991870" y="5606114"/>
            <a:ext cx="2193989" cy="1069569"/>
          </a:xfrm>
          <a:prstGeom prst="rect">
            <a:avLst/>
          </a:prstGeom>
          <a:gradFill flip="none" rotWithShape="1">
            <a:gsLst>
              <a:gs pos="9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32462">
              <a:defRPr/>
            </a:pPr>
            <a:r>
              <a:rPr lang="en-US" sz="1400">
                <a:gradFill>
                  <a:gsLst>
                    <a:gs pos="2917">
                      <a:srgbClr val="505050"/>
                    </a:gs>
                    <a:gs pos="30000">
                      <a:srgbClr val="505050"/>
                    </a:gs>
                  </a:gsLst>
                  <a:lin ang="5400000" scaled="0"/>
                </a:gradFill>
                <a:latin typeface="Segoe UI"/>
              </a:rPr>
              <a:t>Currently in Preview</a:t>
            </a:r>
            <a:endParaRPr lang="en-US" sz="1400" b="1">
              <a:solidFill>
                <a:srgbClr val="002050"/>
              </a:solidFill>
              <a:latin typeface="Segoe UI"/>
            </a:endParaRPr>
          </a:p>
        </p:txBody>
      </p:sp>
      <p:sp>
        <p:nvSpPr>
          <p:cNvPr id="43" name="Rectangle 42">
            <a:extLst>
              <a:ext uri="{FF2B5EF4-FFF2-40B4-BE49-F238E27FC236}">
                <a16:creationId xmlns:a16="http://schemas.microsoft.com/office/drawing/2014/main" id="{D4B4D468-BDF7-4652-B490-DE54DE322083}"/>
              </a:ext>
            </a:extLst>
          </p:cNvPr>
          <p:cNvSpPr/>
          <p:nvPr/>
        </p:nvSpPr>
        <p:spPr>
          <a:xfrm>
            <a:off x="4991869" y="3103801"/>
            <a:ext cx="2193989" cy="2449954"/>
          </a:xfrm>
          <a:prstGeom prst="rect">
            <a:avLst/>
          </a:prstGeom>
          <a:gradFill flip="none" rotWithShape="1">
            <a:gsLst>
              <a:gs pos="93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t" anchorCtr="0" forceAA="0" compatLnSpc="1">
            <a:prstTxWarp prst="textNoShape">
              <a:avLst/>
            </a:prstTxWarp>
            <a:noAutofit/>
          </a:bodyPr>
          <a:lstStyle/>
          <a:p>
            <a:pPr marL="112679" indent="-112679" defTabSz="932462">
              <a:buFontTx/>
              <a:buChar char="-"/>
              <a:defRPr/>
            </a:pPr>
            <a:endParaRPr lang="en-US" sz="1400">
              <a:solidFill>
                <a:srgbClr val="505050"/>
              </a:solidFill>
              <a:latin typeface="Segoe UI"/>
            </a:endParaRPr>
          </a:p>
          <a:p>
            <a:pPr marL="112679" indent="-112679" defTabSz="932462">
              <a:buFontTx/>
              <a:buChar char="-"/>
              <a:defRPr/>
            </a:pPr>
            <a:r>
              <a:rPr lang="en-US" sz="1400">
                <a:solidFill>
                  <a:srgbClr val="505050"/>
                </a:solidFill>
                <a:latin typeface="Segoe UI"/>
              </a:rPr>
              <a:t>Capacity: 100TB</a:t>
            </a:r>
          </a:p>
          <a:p>
            <a:pPr marL="112679" indent="-112679" defTabSz="932462">
              <a:buFontTx/>
              <a:buChar char="-"/>
              <a:defRPr/>
            </a:pPr>
            <a:r>
              <a:rPr lang="en-US" sz="1400">
                <a:solidFill>
                  <a:srgbClr val="505050"/>
                </a:solidFill>
                <a:latin typeface="Segoe UI"/>
              </a:rPr>
              <a:t>Human scale: &lt; 50 lbs.</a:t>
            </a:r>
          </a:p>
          <a:p>
            <a:pPr marL="112679" indent="-112679" defTabSz="932462">
              <a:buFontTx/>
              <a:buChar char="-"/>
              <a:defRPr/>
            </a:pPr>
            <a:r>
              <a:rPr lang="en-US" sz="1400">
                <a:solidFill>
                  <a:srgbClr val="505050"/>
                </a:solidFill>
                <a:latin typeface="Segoe UI"/>
              </a:rPr>
              <a:t>Ruggedized, tamper, water resistant</a:t>
            </a:r>
          </a:p>
          <a:p>
            <a:pPr marL="112679" indent="-112679" defTabSz="932462">
              <a:buFontTx/>
              <a:buChar char="-"/>
              <a:defRPr/>
            </a:pPr>
            <a:r>
              <a:rPr lang="en-US" sz="1400">
                <a:solidFill>
                  <a:srgbClr val="505050"/>
                </a:solidFill>
                <a:latin typeface="Segoe UI"/>
              </a:rPr>
              <a:t>SMB Interface</a:t>
            </a:r>
          </a:p>
          <a:p>
            <a:pPr marL="112679" indent="-112679" defTabSz="932462">
              <a:buFontTx/>
              <a:buChar char="-"/>
              <a:defRPr/>
            </a:pPr>
            <a:r>
              <a:rPr lang="en-US" sz="1400">
                <a:solidFill>
                  <a:srgbClr val="505050"/>
                </a:solidFill>
                <a:latin typeface="Segoe UI"/>
              </a:rPr>
              <a:t>Large Fleet Size</a:t>
            </a:r>
          </a:p>
          <a:p>
            <a:pPr marL="112679" indent="-112679" defTabSz="932462">
              <a:buFontTx/>
              <a:buChar char="-"/>
              <a:defRPr/>
            </a:pPr>
            <a:r>
              <a:rPr lang="en-US" sz="1400">
                <a:solidFill>
                  <a:srgbClr val="505050"/>
                </a:solidFill>
                <a:latin typeface="Segoe UI"/>
              </a:rPr>
              <a:t>Automated Ordering and Managed Service  in Azure</a:t>
            </a:r>
          </a:p>
          <a:p>
            <a:pPr defTabSz="932462">
              <a:defRPr/>
            </a:pPr>
            <a:endParaRPr lang="en-US" sz="1400">
              <a:solidFill>
                <a:srgbClr val="505050"/>
              </a:solidFill>
              <a:latin typeface="Segoe UI"/>
            </a:endParaRPr>
          </a:p>
        </p:txBody>
      </p:sp>
      <p:sp>
        <p:nvSpPr>
          <p:cNvPr id="56" name="Rectangle 55">
            <a:extLst>
              <a:ext uri="{FF2B5EF4-FFF2-40B4-BE49-F238E27FC236}">
                <a16:creationId xmlns:a16="http://schemas.microsoft.com/office/drawing/2014/main" id="{D3B463DD-532E-46DA-B176-669F12AD5360}"/>
              </a:ext>
            </a:extLst>
          </p:cNvPr>
          <p:cNvSpPr/>
          <p:nvPr/>
        </p:nvSpPr>
        <p:spPr>
          <a:xfrm>
            <a:off x="9469226" y="5610719"/>
            <a:ext cx="2395103" cy="1069569"/>
          </a:xfrm>
          <a:prstGeom prst="rect">
            <a:avLst/>
          </a:prstGeom>
          <a:gradFill flip="none" rotWithShape="1">
            <a:gsLst>
              <a:gs pos="93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32462">
              <a:lnSpc>
                <a:spcPct val="90000"/>
              </a:lnSpc>
              <a:spcAft>
                <a:spcPts val="600"/>
              </a:spcAft>
              <a:defRPr/>
            </a:pPr>
            <a:r>
              <a:rPr lang="en-US" sz="1400">
                <a:gradFill>
                  <a:gsLst>
                    <a:gs pos="2917">
                      <a:srgbClr val="505050"/>
                    </a:gs>
                    <a:gs pos="30000">
                      <a:srgbClr val="505050"/>
                    </a:gs>
                  </a:gsLst>
                  <a:lin ang="5400000" scaled="0"/>
                </a:gradFill>
                <a:latin typeface="Segoe UI"/>
              </a:rPr>
              <a:t>Preview Mid 2H18</a:t>
            </a:r>
          </a:p>
        </p:txBody>
      </p:sp>
      <p:sp>
        <p:nvSpPr>
          <p:cNvPr id="57" name="Rectangle 56">
            <a:extLst>
              <a:ext uri="{FF2B5EF4-FFF2-40B4-BE49-F238E27FC236}">
                <a16:creationId xmlns:a16="http://schemas.microsoft.com/office/drawing/2014/main" id="{D8A6755E-B8B0-4D73-82B1-6A8211262C27}"/>
              </a:ext>
            </a:extLst>
          </p:cNvPr>
          <p:cNvSpPr/>
          <p:nvPr/>
        </p:nvSpPr>
        <p:spPr>
          <a:xfrm>
            <a:off x="9469226" y="3108407"/>
            <a:ext cx="2396405" cy="2451538"/>
          </a:xfrm>
          <a:prstGeom prst="rect">
            <a:avLst/>
          </a:prstGeom>
          <a:gradFill flip="none" rotWithShape="1">
            <a:gsLst>
              <a:gs pos="93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t" anchorCtr="0" forceAA="0" compatLnSpc="1">
            <a:prstTxWarp prst="textNoShape">
              <a:avLst/>
            </a:prstTxWarp>
            <a:noAutofit/>
          </a:bodyPr>
          <a:lstStyle/>
          <a:p>
            <a:pPr marL="112679" indent="-112679" defTabSz="932462">
              <a:buFontTx/>
              <a:buChar char="-"/>
              <a:defRPr/>
            </a:pPr>
            <a:r>
              <a:rPr lang="en-US" sz="1400">
                <a:solidFill>
                  <a:srgbClr val="505050"/>
                </a:solidFill>
                <a:latin typeface="Segoe UI"/>
              </a:rPr>
              <a:t>Local Capacity:  ~10TB</a:t>
            </a:r>
          </a:p>
          <a:p>
            <a:pPr marL="112679" indent="-112679" defTabSz="932462">
              <a:buFontTx/>
              <a:buChar char="-"/>
              <a:defRPr/>
            </a:pPr>
            <a:r>
              <a:rPr lang="en-US" sz="1400">
                <a:solidFill>
                  <a:srgbClr val="505050"/>
                </a:solidFill>
                <a:latin typeface="Segoe UI"/>
              </a:rPr>
              <a:t>1U ruggedized form factor</a:t>
            </a:r>
          </a:p>
          <a:p>
            <a:pPr marL="112679" indent="-112679" defTabSz="932462">
              <a:buFontTx/>
              <a:buChar char="-"/>
              <a:defRPr/>
            </a:pPr>
            <a:r>
              <a:rPr lang="en-US" sz="1400">
                <a:solidFill>
                  <a:srgbClr val="505050"/>
                </a:solidFill>
                <a:latin typeface="Segoe UI"/>
              </a:rPr>
              <a:t>Local flash cache for optimized throughput</a:t>
            </a:r>
          </a:p>
          <a:p>
            <a:pPr marL="112679" indent="-112679" defTabSz="932462">
              <a:buFontTx/>
              <a:buChar char="-"/>
              <a:defRPr/>
            </a:pPr>
            <a:r>
              <a:rPr lang="en-US" sz="1400">
                <a:solidFill>
                  <a:srgbClr val="505050"/>
                </a:solidFill>
                <a:latin typeface="Segoe UI"/>
              </a:rPr>
              <a:t>Physical or virtual</a:t>
            </a:r>
          </a:p>
          <a:p>
            <a:pPr marL="112679" indent="-112679" defTabSz="932462">
              <a:buFontTx/>
              <a:buChar char="-"/>
              <a:defRPr/>
            </a:pPr>
            <a:r>
              <a:rPr lang="en-US" sz="1400">
                <a:solidFill>
                  <a:srgbClr val="505050"/>
                </a:solidFill>
                <a:latin typeface="Segoe UI"/>
              </a:rPr>
              <a:t>Pluggable edge compute  for IoT, Data, Media, etc.</a:t>
            </a:r>
          </a:p>
        </p:txBody>
      </p:sp>
      <p:sp>
        <p:nvSpPr>
          <p:cNvPr id="53" name="Rectangle 52">
            <a:extLst>
              <a:ext uri="{FF2B5EF4-FFF2-40B4-BE49-F238E27FC236}">
                <a16:creationId xmlns:a16="http://schemas.microsoft.com/office/drawing/2014/main" id="{CE0781AA-DE60-4D77-9B17-EDCA1B7BB2B3}"/>
              </a:ext>
            </a:extLst>
          </p:cNvPr>
          <p:cNvSpPr/>
          <p:nvPr/>
        </p:nvSpPr>
        <p:spPr>
          <a:xfrm>
            <a:off x="7220456" y="5610719"/>
            <a:ext cx="2193989" cy="1069569"/>
          </a:xfrm>
          <a:prstGeom prst="rect">
            <a:avLst/>
          </a:prstGeom>
          <a:gradFill flip="none" rotWithShape="1">
            <a:gsLst>
              <a:gs pos="93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32462">
              <a:defRPr/>
            </a:pPr>
            <a:r>
              <a:rPr lang="en-US" sz="1400">
                <a:gradFill>
                  <a:gsLst>
                    <a:gs pos="2917">
                      <a:srgbClr val="505050"/>
                    </a:gs>
                    <a:gs pos="30000">
                      <a:srgbClr val="505050"/>
                    </a:gs>
                  </a:gsLst>
                  <a:lin ang="5400000" scaled="0"/>
                </a:gradFill>
                <a:latin typeface="Segoe UI"/>
              </a:rPr>
              <a:t>Preview Mid-year ‘18</a:t>
            </a:r>
            <a:endParaRPr lang="en-US" sz="1400" b="1">
              <a:solidFill>
                <a:srgbClr val="002050"/>
              </a:solidFill>
              <a:latin typeface="Segoe UI"/>
            </a:endParaRPr>
          </a:p>
        </p:txBody>
      </p:sp>
      <p:sp>
        <p:nvSpPr>
          <p:cNvPr id="54" name="Rectangle 53">
            <a:extLst>
              <a:ext uri="{FF2B5EF4-FFF2-40B4-BE49-F238E27FC236}">
                <a16:creationId xmlns:a16="http://schemas.microsoft.com/office/drawing/2014/main" id="{F798E3AD-B7D6-4A19-B406-4153772DCB2C}"/>
              </a:ext>
            </a:extLst>
          </p:cNvPr>
          <p:cNvSpPr/>
          <p:nvPr/>
        </p:nvSpPr>
        <p:spPr>
          <a:xfrm>
            <a:off x="7220456" y="3108407"/>
            <a:ext cx="2193989" cy="2449954"/>
          </a:xfrm>
          <a:prstGeom prst="rect">
            <a:avLst/>
          </a:prstGeom>
          <a:gradFill flip="none" rotWithShape="1">
            <a:gsLst>
              <a:gs pos="9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t" anchorCtr="0" forceAA="0" compatLnSpc="1">
            <a:prstTxWarp prst="textNoShape">
              <a:avLst/>
            </a:prstTxWarp>
            <a:noAutofit/>
          </a:bodyPr>
          <a:lstStyle/>
          <a:p>
            <a:pPr marL="112679" indent="-112679" defTabSz="932462">
              <a:buFontTx/>
              <a:buChar char="-"/>
              <a:defRPr/>
            </a:pPr>
            <a:endParaRPr lang="en-US" sz="1400">
              <a:solidFill>
                <a:srgbClr val="505050"/>
              </a:solidFill>
              <a:latin typeface="Segoe UI"/>
            </a:endParaRPr>
          </a:p>
          <a:p>
            <a:pPr marL="112679" indent="-112679" defTabSz="932462">
              <a:buFontTx/>
              <a:buChar char="-"/>
              <a:defRPr/>
            </a:pPr>
            <a:r>
              <a:rPr lang="en-US" sz="1400">
                <a:solidFill>
                  <a:srgbClr val="505050"/>
                </a:solidFill>
                <a:latin typeface="Segoe UI"/>
              </a:rPr>
              <a:t>Capacity: ~1PB</a:t>
            </a:r>
          </a:p>
          <a:p>
            <a:pPr marL="112679" indent="-112679" defTabSz="932462">
              <a:buFontTx/>
              <a:buChar char="-"/>
              <a:defRPr/>
            </a:pPr>
            <a:r>
              <a:rPr lang="en-US" sz="1400">
                <a:solidFill>
                  <a:srgbClr val="505050"/>
                </a:solidFill>
                <a:latin typeface="Segoe UI"/>
              </a:rPr>
              <a:t>Same features as Data Box with larger capacity</a:t>
            </a:r>
          </a:p>
          <a:p>
            <a:pPr marL="112679" indent="-112679" defTabSz="932462">
              <a:buFontTx/>
              <a:buChar char="-"/>
              <a:defRPr/>
            </a:pPr>
            <a:r>
              <a:rPr lang="en-US" sz="1400">
                <a:solidFill>
                  <a:srgbClr val="505050"/>
                </a:solidFill>
                <a:latin typeface="Segoe UI"/>
              </a:rPr>
              <a:t>White-glove fleet management</a:t>
            </a:r>
          </a:p>
        </p:txBody>
      </p:sp>
      <p:sp>
        <p:nvSpPr>
          <p:cNvPr id="45" name="Rectangle 44">
            <a:extLst>
              <a:ext uri="{FF2B5EF4-FFF2-40B4-BE49-F238E27FC236}">
                <a16:creationId xmlns:a16="http://schemas.microsoft.com/office/drawing/2014/main" id="{97188F83-CA7A-401D-AE0C-BC4038A19689}"/>
              </a:ext>
            </a:extLst>
          </p:cNvPr>
          <p:cNvSpPr/>
          <p:nvPr/>
        </p:nvSpPr>
        <p:spPr>
          <a:xfrm>
            <a:off x="2769751" y="5603376"/>
            <a:ext cx="2193989" cy="1069569"/>
          </a:xfrm>
          <a:prstGeom prst="rect">
            <a:avLst/>
          </a:prstGeom>
          <a:gradFill flip="none" rotWithShape="1">
            <a:gsLst>
              <a:gs pos="93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32462">
              <a:defRPr/>
            </a:pPr>
            <a:r>
              <a:rPr lang="en-US" sz="1400">
                <a:gradFill>
                  <a:gsLst>
                    <a:gs pos="2917">
                      <a:srgbClr val="505050"/>
                    </a:gs>
                    <a:gs pos="30000">
                      <a:srgbClr val="505050"/>
                    </a:gs>
                  </a:gsLst>
                  <a:lin ang="5400000" scaled="0"/>
                </a:gradFill>
                <a:latin typeface="Segoe UI"/>
              </a:rPr>
              <a:t>Preview Mid-year ‘18</a:t>
            </a:r>
            <a:endParaRPr lang="en-US" sz="1400" b="1">
              <a:solidFill>
                <a:srgbClr val="002050"/>
              </a:solidFill>
              <a:latin typeface="Segoe UI"/>
            </a:endParaRPr>
          </a:p>
        </p:txBody>
      </p:sp>
      <p:sp>
        <p:nvSpPr>
          <p:cNvPr id="44" name="Rectangle 43">
            <a:extLst>
              <a:ext uri="{FF2B5EF4-FFF2-40B4-BE49-F238E27FC236}">
                <a16:creationId xmlns:a16="http://schemas.microsoft.com/office/drawing/2014/main" id="{DF2CB9EA-6445-409C-B3CA-29A1B9239A10}"/>
              </a:ext>
            </a:extLst>
          </p:cNvPr>
          <p:cNvSpPr/>
          <p:nvPr/>
        </p:nvSpPr>
        <p:spPr>
          <a:xfrm>
            <a:off x="2769750" y="3101064"/>
            <a:ext cx="2193989" cy="2449954"/>
          </a:xfrm>
          <a:prstGeom prst="rect">
            <a:avLst/>
          </a:prstGeom>
          <a:gradFill flip="none" rotWithShape="1">
            <a:gsLst>
              <a:gs pos="9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t" anchorCtr="0" forceAA="0" compatLnSpc="1">
            <a:prstTxWarp prst="textNoShape">
              <a:avLst/>
            </a:prstTxWarp>
            <a:noAutofit/>
          </a:bodyPr>
          <a:lstStyle/>
          <a:p>
            <a:pPr marL="112679" indent="-112679" defTabSz="932462">
              <a:buFontTx/>
              <a:buChar char="-"/>
              <a:defRPr/>
            </a:pPr>
            <a:endParaRPr lang="en-US" sz="1400">
              <a:solidFill>
                <a:srgbClr val="505050"/>
              </a:solidFill>
              <a:latin typeface="Segoe UI"/>
            </a:endParaRPr>
          </a:p>
          <a:p>
            <a:pPr marL="112679" indent="-112679" defTabSz="932462">
              <a:buFontTx/>
              <a:buChar char="-"/>
              <a:defRPr/>
            </a:pPr>
            <a:r>
              <a:rPr lang="en-US" sz="1400">
                <a:solidFill>
                  <a:srgbClr val="505050"/>
                </a:solidFill>
                <a:latin typeface="Segoe UI"/>
              </a:rPr>
              <a:t>Capacity:  &lt;10TB</a:t>
            </a:r>
          </a:p>
          <a:p>
            <a:pPr marL="112679" indent="-112679" defTabSz="932462">
              <a:buFontTx/>
              <a:buChar char="-"/>
              <a:defRPr/>
            </a:pPr>
            <a:r>
              <a:rPr lang="en-US" sz="1400">
                <a:solidFill>
                  <a:srgbClr val="505050"/>
                </a:solidFill>
                <a:latin typeface="Segoe UI"/>
              </a:rPr>
              <a:t>Azure leased service</a:t>
            </a:r>
          </a:p>
          <a:p>
            <a:pPr marL="112679" indent="-112679" defTabSz="932462">
              <a:buFontTx/>
              <a:buChar char="-"/>
              <a:defRPr/>
            </a:pPr>
            <a:r>
              <a:rPr lang="en-US" sz="1400">
                <a:solidFill>
                  <a:srgbClr val="505050"/>
                </a:solidFill>
                <a:latin typeface="Segoe UI"/>
              </a:rPr>
              <a:t>Tamper resistant</a:t>
            </a:r>
          </a:p>
          <a:p>
            <a:pPr marL="112679" indent="-112679" defTabSz="932462">
              <a:buFontTx/>
              <a:buChar char="-"/>
              <a:defRPr/>
            </a:pPr>
            <a:r>
              <a:rPr lang="en-US" sz="1400">
                <a:solidFill>
                  <a:srgbClr val="505050"/>
                </a:solidFill>
                <a:latin typeface="Segoe UI"/>
              </a:rPr>
              <a:t>Low complexity - USB </a:t>
            </a:r>
          </a:p>
          <a:p>
            <a:pPr marL="112679" indent="-112679" defTabSz="932462">
              <a:buFontTx/>
              <a:buChar char="-"/>
              <a:defRPr/>
            </a:pPr>
            <a:r>
              <a:rPr lang="en-US" sz="1400">
                <a:solidFill>
                  <a:srgbClr val="505050"/>
                </a:solidFill>
                <a:latin typeface="Segoe UI"/>
              </a:rPr>
              <a:t>Low cost</a:t>
            </a:r>
          </a:p>
        </p:txBody>
      </p:sp>
      <p:sp>
        <p:nvSpPr>
          <p:cNvPr id="32" name="Rectangle 31">
            <a:extLst>
              <a:ext uri="{FF2B5EF4-FFF2-40B4-BE49-F238E27FC236}">
                <a16:creationId xmlns:a16="http://schemas.microsoft.com/office/drawing/2014/main" id="{D747E527-9A78-4956-82DC-9851CC64DD90}"/>
              </a:ext>
            </a:extLst>
          </p:cNvPr>
          <p:cNvSpPr/>
          <p:nvPr/>
        </p:nvSpPr>
        <p:spPr>
          <a:xfrm>
            <a:off x="621009" y="5606114"/>
            <a:ext cx="2102572" cy="1069569"/>
          </a:xfrm>
          <a:prstGeom prst="rect">
            <a:avLst/>
          </a:prstGeom>
          <a:gradFill flip="none" rotWithShape="1">
            <a:gsLst>
              <a:gs pos="9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32462">
              <a:defRPr/>
            </a:pPr>
            <a:r>
              <a:rPr lang="en-US" sz="1400">
                <a:gradFill>
                  <a:gsLst>
                    <a:gs pos="2917">
                      <a:srgbClr val="505050"/>
                    </a:gs>
                    <a:gs pos="30000">
                      <a:srgbClr val="505050"/>
                    </a:gs>
                  </a:gsLst>
                  <a:lin ang="5400000" scaled="0"/>
                </a:gradFill>
                <a:latin typeface="Segoe UI"/>
              </a:rPr>
              <a:t>Currently Available</a:t>
            </a:r>
            <a:endParaRPr lang="en-US" sz="1400" b="1">
              <a:solidFill>
                <a:srgbClr val="002050"/>
              </a:solidFill>
              <a:latin typeface="Segoe UI"/>
            </a:endParaRPr>
          </a:p>
        </p:txBody>
      </p:sp>
      <p:sp>
        <p:nvSpPr>
          <p:cNvPr id="3" name="Title 2">
            <a:extLst>
              <a:ext uri="{FF2B5EF4-FFF2-40B4-BE49-F238E27FC236}">
                <a16:creationId xmlns:a16="http://schemas.microsoft.com/office/drawing/2014/main" id="{98EFF012-B6F7-47FC-91EE-67F5764010CA}"/>
              </a:ext>
            </a:extLst>
          </p:cNvPr>
          <p:cNvSpPr>
            <a:spLocks noGrp="1"/>
          </p:cNvSpPr>
          <p:nvPr>
            <p:ph type="title"/>
          </p:nvPr>
        </p:nvSpPr>
        <p:spPr/>
        <p:txBody>
          <a:bodyPr>
            <a:normAutofit fontScale="90000"/>
          </a:bodyPr>
          <a:lstStyle/>
          <a:p>
            <a:r>
              <a:rPr lang="en-US" sz="4399">
                <a:gradFill>
                  <a:gsLst>
                    <a:gs pos="62564">
                      <a:srgbClr val="0078D7"/>
                    </a:gs>
                    <a:gs pos="55000">
                      <a:srgbClr val="0078D7"/>
                    </a:gs>
                  </a:gsLst>
                  <a:lin ang="5400000" scaled="0"/>
                </a:gradFill>
              </a:rPr>
              <a:t>Azure Storage - Device Transport Options</a:t>
            </a:r>
            <a:endParaRPr lang="en-US"/>
          </a:p>
        </p:txBody>
      </p:sp>
      <p:pic>
        <p:nvPicPr>
          <p:cNvPr id="14" name="Picture 4">
            <a:extLst>
              <a:ext uri="{FF2B5EF4-FFF2-40B4-BE49-F238E27FC236}">
                <a16:creationId xmlns:a16="http://schemas.microsoft.com/office/drawing/2014/main" id="{40E29160-79F2-4F23-BB15-27E4864F4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366" y="1577005"/>
            <a:ext cx="1096994" cy="11967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E13F370-40A6-4340-965E-0FD9C4DB5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5213" y="1859563"/>
            <a:ext cx="914162" cy="914162"/>
          </a:xfrm>
          <a:prstGeom prst="rect">
            <a:avLst/>
          </a:prstGeom>
        </p:spPr>
      </p:pic>
      <p:pic>
        <p:nvPicPr>
          <p:cNvPr id="15" name="Picture 5">
            <a:extLst>
              <a:ext uri="{FF2B5EF4-FFF2-40B4-BE49-F238E27FC236}">
                <a16:creationId xmlns:a16="http://schemas.microsoft.com/office/drawing/2014/main" id="{D744D29F-B215-4E3E-A5C2-DFBE8D7841F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2065"/>
          <a:stretch/>
        </p:blipFill>
        <p:spPr bwMode="auto">
          <a:xfrm>
            <a:off x="7586121" y="1805434"/>
            <a:ext cx="1371243" cy="95072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A97DB09A-CBE9-4690-AC9A-0B1115BBD755}"/>
              </a:ext>
            </a:extLst>
          </p:cNvPr>
          <p:cNvPicPr>
            <a:picLocks noChangeAspect="1"/>
          </p:cNvPicPr>
          <p:nvPr/>
        </p:nvPicPr>
        <p:blipFill rotWithShape="1">
          <a:blip r:embed="rId6"/>
          <a:srcRect t="-2971" b="27971"/>
          <a:stretch/>
        </p:blipFill>
        <p:spPr>
          <a:xfrm>
            <a:off x="9834890" y="1923918"/>
            <a:ext cx="1371243" cy="775133"/>
          </a:xfrm>
          <a:prstGeom prst="rect">
            <a:avLst/>
          </a:prstGeom>
          <a:noFill/>
        </p:spPr>
      </p:pic>
      <p:sp>
        <p:nvSpPr>
          <p:cNvPr id="29" name="Rectangle 28">
            <a:extLst>
              <a:ext uri="{FF2B5EF4-FFF2-40B4-BE49-F238E27FC236}">
                <a16:creationId xmlns:a16="http://schemas.microsoft.com/office/drawing/2014/main" id="{31A7F060-07E8-4611-BCB0-4F2F5C2FFB78}"/>
              </a:ext>
            </a:extLst>
          </p:cNvPr>
          <p:cNvSpPr/>
          <p:nvPr/>
        </p:nvSpPr>
        <p:spPr>
          <a:xfrm>
            <a:off x="621008" y="2786792"/>
            <a:ext cx="2102572" cy="2833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32462">
              <a:defRPr/>
            </a:pPr>
            <a:r>
              <a:rPr lang="en-US" sz="1400">
                <a:solidFill>
                  <a:schemeClr val="bg1"/>
                </a:solidFill>
                <a:latin typeface="Segoe UI"/>
              </a:rPr>
              <a:t>Disk Import</a:t>
            </a:r>
          </a:p>
        </p:txBody>
      </p:sp>
      <p:sp>
        <p:nvSpPr>
          <p:cNvPr id="30" name="Rectangle 29">
            <a:extLst>
              <a:ext uri="{FF2B5EF4-FFF2-40B4-BE49-F238E27FC236}">
                <a16:creationId xmlns:a16="http://schemas.microsoft.com/office/drawing/2014/main" id="{A944597D-23D2-4F74-A4B8-29DF43A779A3}"/>
              </a:ext>
            </a:extLst>
          </p:cNvPr>
          <p:cNvSpPr/>
          <p:nvPr/>
        </p:nvSpPr>
        <p:spPr>
          <a:xfrm>
            <a:off x="621008" y="3103801"/>
            <a:ext cx="2102572" cy="2449954"/>
          </a:xfrm>
          <a:prstGeom prst="rect">
            <a:avLst/>
          </a:prstGeom>
          <a:gradFill flip="none" rotWithShape="1">
            <a:gsLst>
              <a:gs pos="9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t" anchorCtr="0" forceAA="0" compatLnSpc="1">
            <a:prstTxWarp prst="textNoShape">
              <a:avLst/>
            </a:prstTxWarp>
            <a:noAutofit/>
          </a:bodyPr>
          <a:lstStyle/>
          <a:p>
            <a:pPr marL="112679" indent="-112679" defTabSz="932462">
              <a:buFontTx/>
              <a:buChar char="-"/>
              <a:defRPr/>
            </a:pPr>
            <a:endParaRPr lang="en-US" sz="1400">
              <a:solidFill>
                <a:srgbClr val="505050"/>
              </a:solidFill>
              <a:latin typeface="Segoe UI"/>
            </a:endParaRPr>
          </a:p>
          <a:p>
            <a:pPr marL="112679" indent="-112679" defTabSz="932462">
              <a:buFontTx/>
              <a:buChar char="-"/>
              <a:defRPr/>
            </a:pPr>
            <a:r>
              <a:rPr lang="en-US" sz="1400">
                <a:solidFill>
                  <a:srgbClr val="505050"/>
                </a:solidFill>
                <a:latin typeface="Segoe UI"/>
              </a:rPr>
              <a:t>Capacity:  &lt;10TB</a:t>
            </a:r>
          </a:p>
          <a:p>
            <a:pPr marL="112679" indent="-112679" defTabSz="932462">
              <a:buFontTx/>
              <a:buChar char="-"/>
              <a:defRPr/>
            </a:pPr>
            <a:r>
              <a:rPr lang="en-US" sz="1400">
                <a:solidFill>
                  <a:srgbClr val="505050"/>
                </a:solidFill>
                <a:latin typeface="Segoe UI"/>
              </a:rPr>
              <a:t>Customer supplied disk</a:t>
            </a:r>
          </a:p>
          <a:p>
            <a:pPr marL="112679" indent="-112679" defTabSz="932462">
              <a:buFontTx/>
              <a:buChar char="-"/>
              <a:defRPr/>
            </a:pPr>
            <a:r>
              <a:rPr lang="en-US" sz="1400">
                <a:solidFill>
                  <a:srgbClr val="505050"/>
                </a:solidFill>
                <a:latin typeface="Segoe UI"/>
              </a:rPr>
              <a:t>USB/SATA Interface</a:t>
            </a:r>
          </a:p>
          <a:p>
            <a:pPr marL="112679" indent="-112679" defTabSz="932462">
              <a:buFontTx/>
              <a:buChar char="-"/>
              <a:defRPr/>
            </a:pPr>
            <a:r>
              <a:rPr lang="en-US" sz="1400">
                <a:solidFill>
                  <a:srgbClr val="505050"/>
                </a:solidFill>
                <a:latin typeface="Segoe UI"/>
              </a:rPr>
              <a:t>Ships in tamper resistant case</a:t>
            </a:r>
          </a:p>
          <a:p>
            <a:pPr marL="112679" indent="-112679" defTabSz="932462">
              <a:buFontTx/>
              <a:buChar char="-"/>
              <a:defRPr/>
            </a:pPr>
            <a:r>
              <a:rPr lang="en-US" sz="1400">
                <a:solidFill>
                  <a:srgbClr val="505050"/>
                </a:solidFill>
                <a:latin typeface="Segoe UI"/>
              </a:rPr>
              <a:t>High capacity with Super Transport</a:t>
            </a:r>
          </a:p>
          <a:p>
            <a:pPr algn="ctr" defTabSz="932462">
              <a:defRPr/>
            </a:pPr>
            <a:endParaRPr lang="en-US" sz="1400" b="1">
              <a:solidFill>
                <a:srgbClr val="002050"/>
              </a:solidFill>
              <a:latin typeface="Segoe UI"/>
            </a:endParaRPr>
          </a:p>
        </p:txBody>
      </p:sp>
      <p:sp>
        <p:nvSpPr>
          <p:cNvPr id="31" name="Rectangle 30">
            <a:extLst>
              <a:ext uri="{FF2B5EF4-FFF2-40B4-BE49-F238E27FC236}">
                <a16:creationId xmlns:a16="http://schemas.microsoft.com/office/drawing/2014/main" id="{DABDDE23-BE23-41C8-96B1-02A856C38E00}"/>
              </a:ext>
            </a:extLst>
          </p:cNvPr>
          <p:cNvSpPr/>
          <p:nvPr/>
        </p:nvSpPr>
        <p:spPr>
          <a:xfrm rot="16200000">
            <a:off x="-201722" y="5998898"/>
            <a:ext cx="1259910" cy="293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32462">
              <a:defRPr/>
            </a:pPr>
            <a:r>
              <a:rPr lang="en-US" sz="1600">
                <a:solidFill>
                  <a:schemeClr val="accent1"/>
                </a:solidFill>
                <a:latin typeface="Segoe UI Semibold" panose="020B0702040204020203" pitchFamily="34" charset="0"/>
                <a:cs typeface="Segoe UI Semibold" panose="020B0702040204020203" pitchFamily="34" charset="0"/>
              </a:rPr>
              <a:t>Availability</a:t>
            </a:r>
          </a:p>
        </p:txBody>
      </p:sp>
      <p:sp>
        <p:nvSpPr>
          <p:cNvPr id="39" name="Rectangle 38">
            <a:extLst>
              <a:ext uri="{FF2B5EF4-FFF2-40B4-BE49-F238E27FC236}">
                <a16:creationId xmlns:a16="http://schemas.microsoft.com/office/drawing/2014/main" id="{AF055C0F-A203-4CF5-ACC9-7E338B6FD909}"/>
              </a:ext>
            </a:extLst>
          </p:cNvPr>
          <p:cNvSpPr/>
          <p:nvPr/>
        </p:nvSpPr>
        <p:spPr>
          <a:xfrm>
            <a:off x="4991869" y="2786792"/>
            <a:ext cx="2193989" cy="2833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32462">
              <a:defRPr/>
            </a:pPr>
            <a:r>
              <a:rPr lang="en-US" sz="1400">
                <a:solidFill>
                  <a:schemeClr val="bg1"/>
                </a:solidFill>
                <a:latin typeface="Segoe UI"/>
              </a:rPr>
              <a:t>Data Box – 100 TB</a:t>
            </a:r>
          </a:p>
        </p:txBody>
      </p:sp>
      <p:sp>
        <p:nvSpPr>
          <p:cNvPr id="47" name="Rectangle 46">
            <a:extLst>
              <a:ext uri="{FF2B5EF4-FFF2-40B4-BE49-F238E27FC236}">
                <a16:creationId xmlns:a16="http://schemas.microsoft.com/office/drawing/2014/main" id="{07982DF4-8F50-4C93-8CA3-1E8E72620A91}"/>
              </a:ext>
            </a:extLst>
          </p:cNvPr>
          <p:cNvSpPr/>
          <p:nvPr/>
        </p:nvSpPr>
        <p:spPr>
          <a:xfrm>
            <a:off x="2769750" y="2784055"/>
            <a:ext cx="2193989" cy="2833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32462">
              <a:defRPr/>
            </a:pPr>
            <a:r>
              <a:rPr lang="en-US" sz="1400">
                <a:solidFill>
                  <a:schemeClr val="bg1"/>
                </a:solidFill>
                <a:latin typeface="Segoe UI"/>
              </a:rPr>
              <a:t>Disk Rental</a:t>
            </a:r>
          </a:p>
        </p:txBody>
      </p:sp>
      <p:sp>
        <p:nvSpPr>
          <p:cNvPr id="55" name="Rectangle 54">
            <a:extLst>
              <a:ext uri="{FF2B5EF4-FFF2-40B4-BE49-F238E27FC236}">
                <a16:creationId xmlns:a16="http://schemas.microsoft.com/office/drawing/2014/main" id="{F96AD9BD-4C90-463E-9CB7-32C4FEBC657E}"/>
              </a:ext>
            </a:extLst>
          </p:cNvPr>
          <p:cNvSpPr/>
          <p:nvPr/>
        </p:nvSpPr>
        <p:spPr>
          <a:xfrm>
            <a:off x="7220456" y="2791398"/>
            <a:ext cx="2193989" cy="2833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32462">
              <a:defRPr/>
            </a:pPr>
            <a:r>
              <a:rPr lang="en-US" sz="1400">
                <a:solidFill>
                  <a:schemeClr val="bg1"/>
                </a:solidFill>
                <a:latin typeface="Segoe UI"/>
              </a:rPr>
              <a:t>Data Box – 1 PB</a:t>
            </a:r>
          </a:p>
        </p:txBody>
      </p:sp>
      <p:sp>
        <p:nvSpPr>
          <p:cNvPr id="58" name="Rectangle 57">
            <a:extLst>
              <a:ext uri="{FF2B5EF4-FFF2-40B4-BE49-F238E27FC236}">
                <a16:creationId xmlns:a16="http://schemas.microsoft.com/office/drawing/2014/main" id="{F2E588D8-8210-4DAE-9DEC-A3E63BF3FA4F}"/>
              </a:ext>
            </a:extLst>
          </p:cNvPr>
          <p:cNvSpPr/>
          <p:nvPr/>
        </p:nvSpPr>
        <p:spPr>
          <a:xfrm>
            <a:off x="9469225" y="2791398"/>
            <a:ext cx="2395104" cy="2833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32462">
              <a:defRPr/>
            </a:pPr>
            <a:r>
              <a:rPr lang="en-US" sz="1400">
                <a:solidFill>
                  <a:schemeClr val="bg1"/>
                </a:solidFill>
                <a:latin typeface="Segoe UI"/>
              </a:rPr>
              <a:t>Azure Edge</a:t>
            </a:r>
          </a:p>
        </p:txBody>
      </p:sp>
      <p:sp>
        <p:nvSpPr>
          <p:cNvPr id="59" name="Rectangle 58">
            <a:extLst>
              <a:ext uri="{FF2B5EF4-FFF2-40B4-BE49-F238E27FC236}">
                <a16:creationId xmlns:a16="http://schemas.microsoft.com/office/drawing/2014/main" id="{AAC69A90-FBC4-470E-83F3-BDDC7F377039}"/>
              </a:ext>
            </a:extLst>
          </p:cNvPr>
          <p:cNvSpPr/>
          <p:nvPr/>
        </p:nvSpPr>
        <p:spPr>
          <a:xfrm rot="16200000">
            <a:off x="-763880" y="4157800"/>
            <a:ext cx="2395796" cy="281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32462">
              <a:defRPr/>
            </a:pPr>
            <a:r>
              <a:rPr lang="en-US" sz="1600">
                <a:solidFill>
                  <a:schemeClr val="accent1"/>
                </a:solidFill>
                <a:latin typeface="Segoe UI Semibold" panose="020B0702040204020203" pitchFamily="34" charset="0"/>
                <a:cs typeface="Segoe UI Semibold" panose="020B0702040204020203" pitchFamily="34" charset="0"/>
              </a:rPr>
              <a:t>Specifications</a:t>
            </a:r>
          </a:p>
        </p:txBody>
      </p:sp>
      <p:pic>
        <p:nvPicPr>
          <p:cNvPr id="26" name="Picture 25">
            <a:extLst>
              <a:ext uri="{FF2B5EF4-FFF2-40B4-BE49-F238E27FC236}">
                <a16:creationId xmlns:a16="http://schemas.microsoft.com/office/drawing/2014/main" id="{BE016601-E15A-4838-A929-C14CA146A6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8599" y="1970183"/>
            <a:ext cx="1175117" cy="6844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6876428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83" y="84229"/>
            <a:ext cx="7502776" cy="689111"/>
          </a:xfrm>
        </p:spPr>
        <p:txBody>
          <a:bodyPr>
            <a:normAutofit fontScale="90000"/>
          </a:bodyPr>
          <a:lstStyle/>
          <a:p>
            <a:r>
              <a:rPr lang="en-US" dirty="0"/>
              <a:t>Virtual machine storage architecture</a:t>
            </a:r>
          </a:p>
        </p:txBody>
      </p:sp>
      <p:sp>
        <p:nvSpPr>
          <p:cNvPr id="4" name="Rectangle 3"/>
          <p:cNvSpPr/>
          <p:nvPr/>
        </p:nvSpPr>
        <p:spPr bwMode="auto">
          <a:xfrm>
            <a:off x="925576" y="1529191"/>
            <a:ext cx="10591484" cy="933400"/>
          </a:xfrm>
          <a:prstGeom prst="rect">
            <a:avLst/>
          </a:prstGeom>
          <a:solidFill>
            <a:schemeClr val="tx2">
              <a:lumMod val="40000"/>
              <a:lumOff val="60000"/>
            </a:schemeClr>
          </a:solid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68568" tIns="34283" rIns="68568" bIns="34283" numCol="1" rtlCol="0" anchor="ctr" anchorCtr="0" compatLnSpc="1">
            <a:prstTxWarp prst="textNoShape">
              <a:avLst/>
            </a:prstTxWarp>
          </a:bodyPr>
          <a:lstStyle/>
          <a:p>
            <a:pPr algn="ctr" defTabSz="685486" fontAlgn="base">
              <a:spcBef>
                <a:spcPct val="0"/>
              </a:spcBef>
              <a:spcAft>
                <a:spcPct val="0"/>
              </a:spcAft>
            </a:pPr>
            <a:r>
              <a:rPr lang="en-US" sz="2800" b="1" dirty="0">
                <a:solidFill>
                  <a:schemeClr val="tx1">
                    <a:lumMod val="50000"/>
                  </a:schemeClr>
                </a:solidFill>
              </a:rPr>
              <a:t>Azure Virtual Machine</a:t>
            </a:r>
          </a:p>
        </p:txBody>
      </p:sp>
      <p:sp>
        <p:nvSpPr>
          <p:cNvPr id="5" name="Rectangle 4"/>
          <p:cNvSpPr/>
          <p:nvPr/>
        </p:nvSpPr>
        <p:spPr bwMode="auto">
          <a:xfrm>
            <a:off x="935369" y="2522453"/>
            <a:ext cx="2575501" cy="685064"/>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68" tIns="34283" rIns="68568" bIns="34283" numCol="1" rtlCol="0" anchor="ctr" anchorCtr="0" compatLnSpc="1">
            <a:prstTxWarp prst="textNoShape">
              <a:avLst/>
            </a:prstTxWarp>
          </a:bodyPr>
          <a:lstStyle/>
          <a:p>
            <a:pPr algn="ctr" defTabSz="685486" fontAlgn="base">
              <a:spcBef>
                <a:spcPct val="0"/>
              </a:spcBef>
              <a:spcAft>
                <a:spcPct val="0"/>
              </a:spcAft>
            </a:pPr>
            <a:r>
              <a:rPr lang="en-US" sz="1960" dirty="0">
                <a:solidFill>
                  <a:schemeClr val="bg1"/>
                </a:solidFill>
              </a:rPr>
              <a:t>C:\</a:t>
            </a:r>
          </a:p>
          <a:p>
            <a:pPr algn="ctr" defTabSz="685486" fontAlgn="base">
              <a:spcBef>
                <a:spcPct val="0"/>
              </a:spcBef>
              <a:spcAft>
                <a:spcPct val="0"/>
              </a:spcAft>
            </a:pPr>
            <a:r>
              <a:rPr lang="en-US" sz="1960" dirty="0">
                <a:solidFill>
                  <a:schemeClr val="bg1"/>
                </a:solidFill>
              </a:rPr>
              <a:t>OS Disk (1023 GB)</a:t>
            </a:r>
          </a:p>
        </p:txBody>
      </p:sp>
      <p:sp>
        <p:nvSpPr>
          <p:cNvPr id="7" name="Rectangle 6"/>
          <p:cNvSpPr/>
          <p:nvPr/>
        </p:nvSpPr>
        <p:spPr bwMode="auto">
          <a:xfrm>
            <a:off x="6268121" y="2522452"/>
            <a:ext cx="2575501" cy="855026"/>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68" tIns="34283" rIns="68568" bIns="34283" numCol="1" rtlCol="0" anchor="ctr" anchorCtr="0" compatLnSpc="1">
            <a:prstTxWarp prst="textNoShape">
              <a:avLst/>
            </a:prstTxWarp>
          </a:bodyPr>
          <a:lstStyle/>
          <a:p>
            <a:pPr algn="ctr" defTabSz="685486" fontAlgn="base">
              <a:spcBef>
                <a:spcPct val="0"/>
              </a:spcBef>
              <a:spcAft>
                <a:spcPct val="0"/>
              </a:spcAft>
            </a:pPr>
            <a:r>
              <a:rPr lang="en-US" sz="1960" dirty="0">
                <a:solidFill>
                  <a:schemeClr val="bg1"/>
                </a:solidFill>
              </a:rPr>
              <a:t>E:\, F:\, etc.</a:t>
            </a:r>
          </a:p>
          <a:p>
            <a:pPr algn="ctr" defTabSz="685486" fontAlgn="base">
              <a:spcBef>
                <a:spcPct val="0"/>
              </a:spcBef>
              <a:spcAft>
                <a:spcPct val="0"/>
              </a:spcAft>
            </a:pPr>
            <a:r>
              <a:rPr lang="en-US" sz="1960" dirty="0">
                <a:solidFill>
                  <a:schemeClr val="bg1"/>
                </a:solidFill>
              </a:rPr>
              <a:t>Data Disks (1 TB)</a:t>
            </a:r>
          </a:p>
        </p:txBody>
      </p:sp>
      <p:sp>
        <p:nvSpPr>
          <p:cNvPr id="12" name="Rectangle 11"/>
          <p:cNvSpPr/>
          <p:nvPr/>
        </p:nvSpPr>
        <p:spPr bwMode="auto">
          <a:xfrm>
            <a:off x="3608807" y="2527800"/>
            <a:ext cx="2575501" cy="134433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68" tIns="34283" rIns="68568" bIns="34283" numCol="1" rtlCol="0" anchor="ctr" anchorCtr="0" compatLnSpc="1">
            <a:prstTxWarp prst="textNoShape">
              <a:avLst/>
            </a:prstTxWarp>
          </a:bodyPr>
          <a:lstStyle/>
          <a:p>
            <a:pPr algn="ctr" defTabSz="685486" fontAlgn="base">
              <a:spcBef>
                <a:spcPct val="0"/>
              </a:spcBef>
              <a:spcAft>
                <a:spcPct val="0"/>
              </a:spcAft>
            </a:pPr>
            <a:r>
              <a:rPr lang="en-US" sz="1960" dirty="0">
                <a:solidFill>
                  <a:schemeClr val="bg1"/>
                </a:solidFill>
              </a:rPr>
              <a:t>D:\</a:t>
            </a:r>
          </a:p>
          <a:p>
            <a:pPr algn="ctr" defTabSz="685486" fontAlgn="base">
              <a:spcBef>
                <a:spcPct val="0"/>
              </a:spcBef>
              <a:spcAft>
                <a:spcPct val="0"/>
              </a:spcAft>
            </a:pPr>
            <a:r>
              <a:rPr lang="en-US" sz="1960" dirty="0">
                <a:solidFill>
                  <a:schemeClr val="bg1"/>
                </a:solidFill>
              </a:rPr>
              <a:t>Temporary Disk</a:t>
            </a:r>
          </a:p>
          <a:p>
            <a:pPr algn="ctr" defTabSz="685486" fontAlgn="base">
              <a:spcBef>
                <a:spcPct val="0"/>
              </a:spcBef>
              <a:spcAft>
                <a:spcPct val="0"/>
              </a:spcAft>
            </a:pPr>
            <a:r>
              <a:rPr lang="en-US" sz="1960" dirty="0">
                <a:solidFill>
                  <a:schemeClr val="bg1"/>
                </a:solidFill>
              </a:rPr>
              <a:t>(Contents can be lost)</a:t>
            </a:r>
          </a:p>
        </p:txBody>
      </p:sp>
      <p:sp>
        <p:nvSpPr>
          <p:cNvPr id="13" name="Rectangle 12"/>
          <p:cNvSpPr/>
          <p:nvPr/>
        </p:nvSpPr>
        <p:spPr bwMode="auto">
          <a:xfrm>
            <a:off x="935369" y="3284532"/>
            <a:ext cx="2594965" cy="5876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68" tIns="34283" rIns="68568" bIns="34283" numCol="1" rtlCol="0" anchor="ctr" anchorCtr="0" compatLnSpc="1">
            <a:prstTxWarp prst="textNoShape">
              <a:avLst/>
            </a:prstTxWarp>
          </a:bodyPr>
          <a:lstStyle/>
          <a:p>
            <a:pPr algn="ctr" defTabSz="685486"/>
            <a:r>
              <a:rPr lang="en-US" sz="2352" i="1" dirty="0">
                <a:solidFill>
                  <a:sysClr val="windowText" lastClr="000000"/>
                </a:solidFill>
                <a:latin typeface="Segoe UI" pitchFamily="34" charset="0"/>
                <a:ea typeface="Segoe UI" pitchFamily="34" charset="0"/>
                <a:cs typeface="Segoe UI" pitchFamily="34" charset="0"/>
              </a:rPr>
              <a:t>Disk Cache</a:t>
            </a:r>
          </a:p>
        </p:txBody>
      </p:sp>
      <p:sp>
        <p:nvSpPr>
          <p:cNvPr id="10" name="Can 9"/>
          <p:cNvSpPr/>
          <p:nvPr/>
        </p:nvSpPr>
        <p:spPr bwMode="auto">
          <a:xfrm>
            <a:off x="7214653" y="4628474"/>
            <a:ext cx="2249471" cy="2200814"/>
          </a:xfrm>
          <a:prstGeom prst="can">
            <a:avLst/>
          </a:prstGeom>
          <a:solidFill>
            <a:schemeClr val="accent2">
              <a:lumMod val="60000"/>
              <a:lumOff val="40000"/>
            </a:schemeClr>
          </a:solidFill>
          <a:ln>
            <a:solidFill>
              <a:schemeClr val="bg1">
                <a:lumMod val="5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3" rIns="68568" bIns="34283" numCol="1" rtlCol="0" anchor="ctr" anchorCtr="0" compatLnSpc="1">
            <a:prstTxWarp prst="textNoShape">
              <a:avLst/>
            </a:prstTxWarp>
          </a:bodyPr>
          <a:lstStyle/>
          <a:p>
            <a:pPr algn="ctr" defTabSz="685486"/>
            <a:r>
              <a:rPr lang="en-US" sz="2799" dirty="0">
                <a:solidFill>
                  <a:sysClr val="windowText" lastClr="000000">
                    <a:alpha val="98824"/>
                  </a:sysClr>
                </a:solidFill>
                <a:latin typeface="Segoe UI" pitchFamily="34" charset="0"/>
                <a:ea typeface="Segoe UI" pitchFamily="34" charset="0"/>
                <a:cs typeface="Segoe UI" pitchFamily="34" charset="0"/>
              </a:rPr>
              <a:t>Azure Blob</a:t>
            </a:r>
          </a:p>
        </p:txBody>
      </p:sp>
      <p:cxnSp>
        <p:nvCxnSpPr>
          <p:cNvPr id="9" name="Straight Arrow Connector 8"/>
          <p:cNvCxnSpPr>
            <a:stCxn id="7" idx="2"/>
            <a:endCxn id="10" idx="1"/>
          </p:cNvCxnSpPr>
          <p:nvPr/>
        </p:nvCxnSpPr>
        <p:spPr>
          <a:xfrm>
            <a:off x="7555871" y="3377478"/>
            <a:ext cx="783517" cy="1250997"/>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2"/>
            <a:endCxn id="10" idx="2"/>
          </p:cNvCxnSpPr>
          <p:nvPr/>
        </p:nvCxnSpPr>
        <p:spPr>
          <a:xfrm>
            <a:off x="2232851" y="3872132"/>
            <a:ext cx="4981801" cy="185675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5164585"/>
      </p:ext>
    </p:extLst>
  </p:cSld>
  <p:clrMapOvr>
    <a:masterClrMapping/>
  </p:clrMapOvr>
  <p:transition advTm="805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Managed disks</a:t>
            </a:r>
          </a:p>
        </p:txBody>
      </p:sp>
      <p:sp>
        <p:nvSpPr>
          <p:cNvPr id="4" name="Text Placeholder 3"/>
          <p:cNvSpPr>
            <a:spLocks noGrp="1"/>
          </p:cNvSpPr>
          <p:nvPr>
            <p:ph type="body" sz="quarter" idx="11"/>
          </p:nvPr>
        </p:nvSpPr>
        <p:spPr>
          <a:xfrm>
            <a:off x="269170" y="1418678"/>
            <a:ext cx="4826175" cy="2977264"/>
          </a:xfrm>
        </p:spPr>
        <p:txBody>
          <a:bodyPr>
            <a:normAutofit lnSpcReduction="10000"/>
          </a:bodyPr>
          <a:lstStyle/>
          <a:p>
            <a:pPr>
              <a:spcBef>
                <a:spcPts val="1764"/>
              </a:spcBef>
            </a:pPr>
            <a:r>
              <a:rPr lang="en-US" sz="2744" dirty="0">
                <a:gradFill>
                  <a:gsLst>
                    <a:gs pos="1250">
                      <a:schemeClr val="tx2"/>
                    </a:gs>
                    <a:gs pos="99000">
                      <a:schemeClr val="tx2"/>
                    </a:gs>
                  </a:gsLst>
                  <a:lin ang="5400000" scaled="0"/>
                </a:gradFill>
              </a:rPr>
              <a:t>Simplified management for </a:t>
            </a:r>
            <a:br>
              <a:rPr lang="en-US" sz="2744" dirty="0">
                <a:gradFill>
                  <a:gsLst>
                    <a:gs pos="1250">
                      <a:schemeClr val="tx2"/>
                    </a:gs>
                    <a:gs pos="99000">
                      <a:schemeClr val="tx2"/>
                    </a:gs>
                  </a:gsLst>
                  <a:lin ang="5400000" scaled="0"/>
                </a:gradFill>
              </a:rPr>
            </a:br>
            <a:r>
              <a:rPr lang="en-US" sz="2744" dirty="0">
                <a:gradFill>
                  <a:gsLst>
                    <a:gs pos="1250">
                      <a:schemeClr val="tx2"/>
                    </a:gs>
                    <a:gs pos="99000">
                      <a:schemeClr val="tx2"/>
                    </a:gs>
                  </a:gsLst>
                  <a:lin ang="5400000" scaled="0"/>
                </a:gradFill>
              </a:rPr>
              <a:t>performance and scale</a:t>
            </a:r>
          </a:p>
          <a:p>
            <a:pPr>
              <a:spcBef>
                <a:spcPts val="1764"/>
              </a:spcBef>
            </a:pPr>
            <a:r>
              <a:rPr lang="en-US" sz="2744" dirty="0">
                <a:gradFill>
                  <a:gsLst>
                    <a:gs pos="1250">
                      <a:schemeClr val="tx2"/>
                    </a:gs>
                    <a:gs pos="99000">
                      <a:schemeClr val="tx2"/>
                    </a:gs>
                  </a:gsLst>
                  <a:lin ang="5400000" scaled="0"/>
                </a:gradFill>
              </a:rPr>
              <a:t>Overview</a:t>
            </a:r>
          </a:p>
          <a:p>
            <a:pPr>
              <a:spcBef>
                <a:spcPts val="1764"/>
              </a:spcBef>
            </a:pPr>
            <a:r>
              <a:rPr lang="en-US" sz="1764" dirty="0">
                <a:gradFill>
                  <a:gsLst>
                    <a:gs pos="1250">
                      <a:schemeClr val="tx1"/>
                    </a:gs>
                    <a:gs pos="99000">
                      <a:schemeClr val="tx1"/>
                    </a:gs>
                  </a:gsLst>
                  <a:lin ang="5400000" scaled="0"/>
                </a:gradFill>
                <a:latin typeface="+mn-lt"/>
              </a:rPr>
              <a:t>Simplifies management to avoid capacity </a:t>
            </a:r>
            <a:br>
              <a:rPr lang="en-US" sz="1764" dirty="0">
                <a:gradFill>
                  <a:gsLst>
                    <a:gs pos="1250">
                      <a:schemeClr val="tx1"/>
                    </a:gs>
                    <a:gs pos="99000">
                      <a:schemeClr val="tx1"/>
                    </a:gs>
                  </a:gsLst>
                  <a:lin ang="5400000" scaled="0"/>
                </a:gradFill>
                <a:latin typeface="+mn-lt"/>
              </a:rPr>
            </a:br>
            <a:r>
              <a:rPr lang="en-US" sz="1764" dirty="0">
                <a:gradFill>
                  <a:gsLst>
                    <a:gs pos="1250">
                      <a:schemeClr val="tx1"/>
                    </a:gs>
                    <a:gs pos="99000">
                      <a:schemeClr val="tx1"/>
                    </a:gs>
                  </a:gsLst>
                  <a:lin ang="5400000" scaled="0"/>
                </a:gradFill>
                <a:latin typeface="+mn-lt"/>
              </a:rPr>
              <a:t>planning mistakes and easier to scale</a:t>
            </a:r>
          </a:p>
          <a:p>
            <a:pPr>
              <a:spcBef>
                <a:spcPts val="1764"/>
              </a:spcBef>
            </a:pPr>
            <a:r>
              <a:rPr lang="en-US" sz="1764" dirty="0">
                <a:gradFill>
                  <a:gsLst>
                    <a:gs pos="1250">
                      <a:schemeClr val="tx1"/>
                    </a:gs>
                    <a:gs pos="99000">
                      <a:schemeClr val="tx1"/>
                    </a:gs>
                  </a:gsLst>
                  <a:lin ang="5400000" scaled="0"/>
                </a:gradFill>
                <a:latin typeface="+mn-lt"/>
              </a:rPr>
              <a:t>Integrates directly with virtual machine </a:t>
            </a:r>
            <a:br>
              <a:rPr lang="en-US" sz="1764" dirty="0">
                <a:gradFill>
                  <a:gsLst>
                    <a:gs pos="1250">
                      <a:schemeClr val="tx1"/>
                    </a:gs>
                    <a:gs pos="99000">
                      <a:schemeClr val="tx1"/>
                    </a:gs>
                  </a:gsLst>
                  <a:lin ang="5400000" scaled="0"/>
                </a:gradFill>
                <a:latin typeface="+mn-lt"/>
              </a:rPr>
            </a:br>
            <a:r>
              <a:rPr lang="en-US" sz="1764" dirty="0">
                <a:gradFill>
                  <a:gsLst>
                    <a:gs pos="1250">
                      <a:schemeClr val="tx1"/>
                    </a:gs>
                    <a:gs pos="99000">
                      <a:schemeClr val="tx1"/>
                    </a:gs>
                  </a:gsLst>
                  <a:lin ang="5400000" scaled="0"/>
                </a:gradFill>
                <a:latin typeface="+mn-lt"/>
              </a:rPr>
              <a:t>scale sets</a:t>
            </a:r>
          </a:p>
        </p:txBody>
      </p:sp>
      <p:grpSp>
        <p:nvGrpSpPr>
          <p:cNvPr id="14" name="Group 13"/>
          <p:cNvGrpSpPr/>
          <p:nvPr/>
        </p:nvGrpSpPr>
        <p:grpSpPr>
          <a:xfrm>
            <a:off x="5646628" y="229980"/>
            <a:ext cx="6542197" cy="6855242"/>
            <a:chOff x="5761355" y="0"/>
            <a:chExt cx="6675120" cy="6994525"/>
          </a:xfrm>
        </p:grpSpPr>
        <p:grpSp>
          <p:nvGrpSpPr>
            <p:cNvPr id="6" name="Group 5"/>
            <p:cNvGrpSpPr/>
            <p:nvPr/>
          </p:nvGrpSpPr>
          <p:grpSpPr>
            <a:xfrm>
              <a:off x="5761355" y="0"/>
              <a:ext cx="6675120" cy="6994525"/>
              <a:chOff x="5761355" y="0"/>
              <a:chExt cx="6675120" cy="6994525"/>
            </a:xfrm>
          </p:grpSpPr>
          <p:sp>
            <p:nvSpPr>
              <p:cNvPr id="25" name="Rectangle 24"/>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gradFill>
                    <a:gsLst>
                      <a:gs pos="0">
                        <a:srgbClr val="FFFFFF"/>
                      </a:gs>
                      <a:gs pos="100000">
                        <a:srgbClr val="FFFFFF"/>
                      </a:gs>
                    </a:gsLst>
                    <a:lin ang="5400000" scaled="0"/>
                  </a:gradFill>
                </a:endParaRPr>
              </a:p>
            </p:txBody>
          </p:sp>
          <p:sp>
            <p:nvSpPr>
              <p:cNvPr id="50" name="Rounded Rectangle 49"/>
              <p:cNvSpPr/>
              <p:nvPr/>
            </p:nvSpPr>
            <p:spPr bwMode="auto">
              <a:xfrm>
                <a:off x="9146989" y="1215091"/>
                <a:ext cx="2664980" cy="45643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nSpc>
                    <a:spcPct val="90000"/>
                  </a:lnSpc>
                </a:pPr>
                <a:r>
                  <a:rPr lang="en-US" sz="156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BEHIND THE SCENES</a:t>
                </a:r>
              </a:p>
            </p:txBody>
          </p:sp>
          <p:sp>
            <p:nvSpPr>
              <p:cNvPr id="41" name="Rectangle 40"/>
              <p:cNvSpPr/>
              <p:nvPr/>
            </p:nvSpPr>
            <p:spPr bwMode="auto">
              <a:xfrm>
                <a:off x="9486008" y="4127861"/>
                <a:ext cx="2009083" cy="141452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pPr>
                <a:r>
                  <a:rPr lang="en-US" sz="980" dirty="0">
                    <a:solidFill>
                      <a:schemeClr val="bg1"/>
                    </a:solidFill>
                    <a:latin typeface="Segoe UI Semibold" panose="020B0702040204020203" pitchFamily="34" charset="0"/>
                    <a:cs typeface="Segoe UI Semibold" panose="020B0702040204020203" pitchFamily="34" charset="0"/>
                  </a:rPr>
                  <a:t>500 IOPS PER DISK</a:t>
                </a:r>
              </a:p>
            </p:txBody>
          </p:sp>
          <p:sp>
            <p:nvSpPr>
              <p:cNvPr id="7" name="Rounded Rectangle 6"/>
              <p:cNvSpPr/>
              <p:nvPr/>
            </p:nvSpPr>
            <p:spPr bwMode="auto">
              <a:xfrm>
                <a:off x="6385862" y="1215091"/>
                <a:ext cx="2664980" cy="45643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nSpc>
                    <a:spcPct val="90000"/>
                  </a:lnSpc>
                </a:pPr>
                <a:r>
                  <a:rPr lang="en-US" sz="1568"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WHAT THE </a:t>
                </a:r>
                <a:br>
                  <a:rPr lang="en-US" sz="1568"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br>
                <a:r>
                  <a:rPr lang="en-US" sz="1568"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ADMINISTRATOR SEES</a:t>
                </a:r>
              </a:p>
            </p:txBody>
          </p:sp>
          <p:sp>
            <p:nvSpPr>
              <p:cNvPr id="42" name="TextBox 41"/>
              <p:cNvSpPr txBox="1"/>
              <p:nvPr/>
            </p:nvSpPr>
            <p:spPr>
              <a:xfrm>
                <a:off x="9968519" y="5219216"/>
                <a:ext cx="1526572" cy="323165"/>
              </a:xfrm>
              <a:prstGeom prst="rect">
                <a:avLst/>
              </a:prstGeom>
              <a:noFill/>
            </p:spPr>
            <p:txBody>
              <a:bodyPr wrap="none" lIns="143391" tIns="89619" rIns="143391" bIns="89619" rtlCol="0">
                <a:spAutoFit/>
              </a:bodyPr>
              <a:lstStyle/>
              <a:p>
                <a:pPr>
                  <a:lnSpc>
                    <a:spcPct val="90000"/>
                  </a:lnSpc>
                </a:pPr>
                <a:r>
                  <a:rPr lang="en-US" sz="980" dirty="0">
                    <a:solidFill>
                      <a:schemeClr val="bg1"/>
                    </a:solidFill>
                    <a:latin typeface="Segoe UI Semibold" panose="020B0702040204020203" pitchFamily="34" charset="0"/>
                    <a:cs typeface="Segoe UI Semibold" panose="020B0702040204020203" pitchFamily="34" charset="0"/>
                  </a:rPr>
                  <a:t>STORAGE ACCOUNT </a:t>
                </a:r>
              </a:p>
            </p:txBody>
          </p:sp>
          <p:sp>
            <p:nvSpPr>
              <p:cNvPr id="45" name="TextBox 44"/>
              <p:cNvSpPr txBox="1"/>
              <p:nvPr/>
            </p:nvSpPr>
            <p:spPr>
              <a:xfrm>
                <a:off x="6975618" y="4889741"/>
                <a:ext cx="1475046" cy="586314"/>
              </a:xfrm>
              <a:prstGeom prst="rect">
                <a:avLst/>
              </a:prstGeom>
              <a:noFill/>
            </p:spPr>
            <p:txBody>
              <a:bodyPr wrap="square" lIns="179238" tIns="143391" rIns="179238" bIns="143391" rtlCol="0">
                <a:spAutoFit/>
              </a:bodyPr>
              <a:lstStyle/>
              <a:p>
                <a:pPr algn="ctr">
                  <a:lnSpc>
                    <a:spcPct val="90000"/>
                  </a:lnSpc>
                </a:pPr>
                <a:r>
                  <a:rPr lang="en-US" sz="980"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MANAGED DISK (2000 IOPS)</a:t>
                </a:r>
              </a:p>
            </p:txBody>
          </p:sp>
          <p:sp>
            <p:nvSpPr>
              <p:cNvPr id="54" name="Up-Down Arrow 53"/>
              <p:cNvSpPr/>
              <p:nvPr/>
            </p:nvSpPr>
            <p:spPr bwMode="auto">
              <a:xfrm>
                <a:off x="10335788" y="3350417"/>
                <a:ext cx="287383" cy="658265"/>
              </a:xfrm>
              <a:prstGeom prst="upDownArrow">
                <a:avLst>
                  <a:gd name="adj1" fmla="val 5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9856458" y="2017869"/>
                <a:ext cx="1246042" cy="1246042"/>
                <a:chOff x="9886618" y="2384163"/>
                <a:chExt cx="1246042" cy="1246042"/>
              </a:xfrm>
            </p:grpSpPr>
            <p:sp>
              <p:nvSpPr>
                <p:cNvPr id="8" name="Rectangle 7"/>
                <p:cNvSpPr/>
                <p:nvPr/>
              </p:nvSpPr>
              <p:spPr bwMode="auto">
                <a:xfrm>
                  <a:off x="10176264" y="2599197"/>
                  <a:ext cx="666750" cy="86677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53" name="Picture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6618" y="2384163"/>
                  <a:ext cx="1246042" cy="1246042"/>
                </a:xfrm>
                <a:prstGeom prst="rect">
                  <a:avLst/>
                </a:prstGeom>
                <a:effectLst>
                  <a:outerShdw blurRad="50800" dist="50800" dir="5400000" algn="ctr" rotWithShape="0">
                    <a:schemeClr val="tx1">
                      <a:lumMod val="50000"/>
                    </a:schemeClr>
                  </a:outerShdw>
                </a:effectLst>
              </p:spPr>
            </p:pic>
          </p:grpSp>
          <p:grpSp>
            <p:nvGrpSpPr>
              <p:cNvPr id="30" name="Group 29"/>
              <p:cNvGrpSpPr/>
              <p:nvPr/>
            </p:nvGrpSpPr>
            <p:grpSpPr>
              <a:xfrm>
                <a:off x="7095331" y="2017869"/>
                <a:ext cx="1246042" cy="1246042"/>
                <a:chOff x="9886618" y="2384163"/>
                <a:chExt cx="1246042" cy="1246042"/>
              </a:xfrm>
            </p:grpSpPr>
            <p:sp>
              <p:nvSpPr>
                <p:cNvPr id="31" name="Rectangle 30"/>
                <p:cNvSpPr/>
                <p:nvPr/>
              </p:nvSpPr>
              <p:spPr bwMode="auto">
                <a:xfrm>
                  <a:off x="10176264" y="2599197"/>
                  <a:ext cx="666750" cy="86677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6618" y="2384163"/>
                  <a:ext cx="1246042" cy="1246042"/>
                </a:xfrm>
                <a:prstGeom prst="rect">
                  <a:avLst/>
                </a:prstGeom>
                <a:effectLst>
                  <a:outerShdw blurRad="50800" dist="50800" dir="5400000" algn="ctr" rotWithShape="0">
                    <a:schemeClr val="tx1">
                      <a:lumMod val="50000"/>
                    </a:schemeClr>
                  </a:outerShdw>
                </a:effectLst>
              </p:spPr>
            </p:pic>
          </p:grpSp>
          <p:sp>
            <p:nvSpPr>
              <p:cNvPr id="33" name="Up-Down Arrow 53"/>
              <p:cNvSpPr/>
              <p:nvPr/>
            </p:nvSpPr>
            <p:spPr bwMode="auto">
              <a:xfrm>
                <a:off x="7574661" y="3350417"/>
                <a:ext cx="287383" cy="658265"/>
              </a:xfrm>
              <a:prstGeom prst="upDownArrow">
                <a:avLst>
                  <a:gd name="adj1" fmla="val 5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9635205" y="4458070"/>
                <a:ext cx="370698" cy="370698"/>
                <a:chOff x="10024583" y="5200003"/>
                <a:chExt cx="1428919" cy="1428919"/>
              </a:xfrm>
            </p:grpSpPr>
            <p:sp>
              <p:nvSpPr>
                <p:cNvPr id="10" name="Rectangle: Rounded Corners 9"/>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36" name="Group 35"/>
              <p:cNvGrpSpPr/>
              <p:nvPr/>
            </p:nvGrpSpPr>
            <p:grpSpPr>
              <a:xfrm>
                <a:off x="9635205" y="4855738"/>
                <a:ext cx="370698" cy="370698"/>
                <a:chOff x="10024583" y="5200003"/>
                <a:chExt cx="1428919" cy="1428919"/>
              </a:xfrm>
            </p:grpSpPr>
            <p:sp>
              <p:nvSpPr>
                <p:cNvPr id="37" name="Rectangle: Rounded Corners 3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55" name="Group 54"/>
              <p:cNvGrpSpPr/>
              <p:nvPr/>
            </p:nvGrpSpPr>
            <p:grpSpPr>
              <a:xfrm>
                <a:off x="9954292" y="4458070"/>
                <a:ext cx="370698" cy="370698"/>
                <a:chOff x="10024583" y="5200003"/>
                <a:chExt cx="1428919" cy="1428919"/>
              </a:xfrm>
            </p:grpSpPr>
            <p:sp>
              <p:nvSpPr>
                <p:cNvPr id="56" name="Rectangle: Rounded Corners 55"/>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58" name="Group 57"/>
              <p:cNvGrpSpPr/>
              <p:nvPr/>
            </p:nvGrpSpPr>
            <p:grpSpPr>
              <a:xfrm>
                <a:off x="9954292" y="4855738"/>
                <a:ext cx="370698" cy="370698"/>
                <a:chOff x="10024583" y="5200003"/>
                <a:chExt cx="1428919" cy="1428919"/>
              </a:xfrm>
            </p:grpSpPr>
            <p:sp>
              <p:nvSpPr>
                <p:cNvPr id="59" name="Rectangle: Rounded Corners 58"/>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3" name="Group 12"/>
              <p:cNvGrpSpPr/>
              <p:nvPr/>
            </p:nvGrpSpPr>
            <p:grpSpPr>
              <a:xfrm>
                <a:off x="10805913" y="4729666"/>
                <a:ext cx="534870" cy="534870"/>
                <a:chOff x="10867935" y="5095960"/>
                <a:chExt cx="534870" cy="534870"/>
              </a:xfrm>
            </p:grpSpPr>
            <p:sp>
              <p:nvSpPr>
                <p:cNvPr id="12" name="Rectangle 11"/>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sp>
            <p:nvSpPr>
              <p:cNvPr id="3" name="Rectangle: Rounded Corners 2"/>
              <p:cNvSpPr/>
              <p:nvPr/>
            </p:nvSpPr>
            <p:spPr bwMode="auto">
              <a:xfrm>
                <a:off x="7454900" y="4187825"/>
                <a:ext cx="527050" cy="685800"/>
              </a:xfrm>
              <a:prstGeom prst="roundRect">
                <a:avLst>
                  <a:gd name="adj" fmla="val 220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3862" y="4180760"/>
                <a:ext cx="708981" cy="708981"/>
              </a:xfrm>
              <a:prstGeom prst="rect">
                <a:avLst/>
              </a:prstGeom>
            </p:spPr>
          </p:pic>
        </p:grpSp>
        <p:grpSp>
          <p:nvGrpSpPr>
            <p:cNvPr id="39" name="Group 38"/>
            <p:cNvGrpSpPr/>
            <p:nvPr/>
          </p:nvGrpSpPr>
          <p:grpSpPr>
            <a:xfrm>
              <a:off x="11662553" y="296863"/>
              <a:ext cx="501650" cy="501650"/>
              <a:chOff x="454026" y="1404697"/>
              <a:chExt cx="501650" cy="501650"/>
            </a:xfrm>
          </p:grpSpPr>
          <p:sp>
            <p:nvSpPr>
              <p:cNvPr id="40" name="Oval 39"/>
              <p:cNvSpPr/>
              <p:nvPr/>
            </p:nvSpPr>
            <p:spPr bwMode="auto">
              <a:xfrm>
                <a:off x="454026" y="14046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43" name="Freeform 5"/>
              <p:cNvSpPr>
                <a:spLocks/>
              </p:cNvSpPr>
              <p:nvPr/>
            </p:nvSpPr>
            <p:spPr bwMode="auto">
              <a:xfrm rot="18900000">
                <a:off x="538942" y="1505707"/>
                <a:ext cx="309526" cy="29963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57" tIns="43928" rIns="87857" bIns="43928" numCol="1" anchor="t" anchorCtr="0" compatLnSpc="1">
                <a:prstTxWarp prst="textNoShape">
                  <a:avLst/>
                </a:prstTxWarp>
              </a:bodyPr>
              <a:lstStyle/>
              <a:p>
                <a:pPr defTabSz="878548">
                  <a:defRPr/>
                </a:pPr>
                <a:endParaRPr lang="en-US" sz="1730" kern="0">
                  <a:solidFill>
                    <a:srgbClr val="505050"/>
                  </a:solidFill>
                </a:endParaRPr>
              </a:p>
            </p:txBody>
          </p:sp>
        </p:grpSp>
      </p:grpSp>
    </p:spTree>
    <p:extLst>
      <p:ext uri="{BB962C8B-B14F-4D97-AF65-F5344CB8AC3E}">
        <p14:creationId xmlns:p14="http://schemas.microsoft.com/office/powerpoint/2010/main" val="2291005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1+#ppt_w/2"/>
                                          </p:val>
                                        </p:tav>
                                        <p:tav tm="100000">
                                          <p:val>
                                            <p:strVal val="#ppt_x"/>
                                          </p:val>
                                        </p:tav>
                                      </p:tavLst>
                                    </p:anim>
                                    <p:anim calcmode="lin" valueType="num">
                                      <p:cBhvr additive="base">
                                        <p:cTn id="8" dur="750" fill="hold"/>
                                        <p:tgtEl>
                                          <p:spTgt spid="1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35" presetClass="path" presetSubtype="0" decel="100000" fill="hold" grpId="1" nodeType="withEffect">
                                  <p:stCondLst>
                                    <p:cond delay="250"/>
                                  </p:stCondLst>
                                  <p:childTnLst>
                                    <p:animMotion origin="layout" path="M -3.14526E-6 -2.00182E-6 L -0.02374 -2.00182E-6 " pathEditMode="relative" rAng="0" ptsTypes="AA">
                                      <p:cBhvr>
                                        <p:cTn id="13" dur="750" spd="-100000" fill="hold"/>
                                        <p:tgtEl>
                                          <p:spTgt spid="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Text Placeholder 41"/>
          <p:cNvSpPr txBox="1">
            <a:spLocks/>
          </p:cNvSpPr>
          <p:nvPr/>
        </p:nvSpPr>
        <p:spPr>
          <a:xfrm>
            <a:off x="302350" y="2346458"/>
            <a:ext cx="4898683" cy="461457"/>
          </a:xfrm>
          <a:prstGeom prst="rect">
            <a:avLst/>
          </a:prstGeom>
        </p:spPr>
        <p:txBody>
          <a:bodyPr vert="horz" wrap="square" lIns="143373" tIns="89608" rIns="143373" bIns="89608"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05">
              <a:spcBef>
                <a:spcPts val="1176"/>
              </a:spcBef>
              <a:buClr>
                <a:schemeClr val="tx1"/>
              </a:buClr>
            </a:pPr>
            <a:r>
              <a:rPr lang="en-US" sz="2744" dirty="0">
                <a:gradFill>
                  <a:gsLst>
                    <a:gs pos="1250">
                      <a:schemeClr val="tx2"/>
                    </a:gs>
                    <a:gs pos="99000">
                      <a:schemeClr val="tx2"/>
                    </a:gs>
                  </a:gsLst>
                  <a:lin ang="5400000" scaled="0"/>
                </a:gradFill>
                <a:latin typeface="+mj-lt"/>
              </a:rPr>
              <a:t>Overview</a:t>
            </a:r>
            <a:endParaRPr lang="en-US" sz="1568" dirty="0">
              <a:gradFill>
                <a:gsLst>
                  <a:gs pos="1250">
                    <a:schemeClr val="tx1"/>
                  </a:gs>
                  <a:gs pos="99000">
                    <a:schemeClr val="tx1"/>
                  </a:gs>
                </a:gsLst>
                <a:lin ang="5400000" scaled="0"/>
              </a:gradFill>
            </a:endParaRPr>
          </a:p>
          <a:p>
            <a:pPr defTabSz="914005">
              <a:spcBef>
                <a:spcPts val="1176"/>
              </a:spcBef>
              <a:buClr>
                <a:schemeClr val="tx1"/>
              </a:buClr>
            </a:pPr>
            <a:r>
              <a:rPr lang="en-US" sz="1568" dirty="0">
                <a:gradFill>
                  <a:gsLst>
                    <a:gs pos="1250">
                      <a:schemeClr val="tx1"/>
                    </a:gs>
                    <a:gs pos="99000">
                      <a:schemeClr val="tx1"/>
                    </a:gs>
                  </a:gsLst>
                  <a:lin ang="5400000" scaled="0"/>
                </a:gradFill>
              </a:rPr>
              <a:t>Managed disks simplifies the experience for managing storage and capacity planning in virtual machines and increases resiliency by abstracting </a:t>
            </a:r>
            <a:br>
              <a:rPr lang="en-US" sz="1568" dirty="0">
                <a:gradFill>
                  <a:gsLst>
                    <a:gs pos="1250">
                      <a:schemeClr val="tx1"/>
                    </a:gs>
                    <a:gs pos="99000">
                      <a:schemeClr val="tx1"/>
                    </a:gs>
                  </a:gsLst>
                  <a:lin ang="5400000" scaled="0"/>
                </a:gradFill>
              </a:rPr>
            </a:br>
            <a:r>
              <a:rPr lang="en-US" sz="1568" dirty="0">
                <a:gradFill>
                  <a:gsLst>
                    <a:gs pos="1250">
                      <a:schemeClr val="tx1"/>
                    </a:gs>
                    <a:gs pos="99000">
                      <a:schemeClr val="tx1"/>
                    </a:gs>
                  </a:gsLst>
                  <a:lin ang="5400000" scaled="0"/>
                </a:gradFill>
              </a:rPr>
              <a:t>the underlying architecture from the user and minimizing mistakes</a:t>
            </a:r>
          </a:p>
          <a:p>
            <a:pPr defTabSz="914005">
              <a:spcBef>
                <a:spcPts val="1176"/>
              </a:spcBef>
              <a:buClr>
                <a:schemeClr val="tx1"/>
              </a:buClr>
            </a:pPr>
            <a:r>
              <a:rPr lang="en-US" sz="1568" dirty="0">
                <a:gradFill>
                  <a:gsLst>
                    <a:gs pos="1250">
                      <a:schemeClr val="tx1"/>
                    </a:gs>
                    <a:gs pos="99000">
                      <a:schemeClr val="tx1"/>
                    </a:gs>
                  </a:gsLst>
                  <a:lin ang="5400000" scaled="0"/>
                </a:gradFill>
              </a:rPr>
              <a:t>Managed disks honor fault domains within an availability set and will deploy disks into storage accounts in the same fault domain as the virtual machines for additional physical redundancy</a:t>
            </a:r>
          </a:p>
          <a:p>
            <a:pPr defTabSz="914005">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p:txBody>
          <a:bodyPr>
            <a:normAutofit fontScale="90000"/>
          </a:bodyPr>
          <a:lstStyle/>
          <a:p>
            <a:r>
              <a:rPr lang="en-US" dirty="0"/>
              <a:t>Managed disks</a:t>
            </a:r>
            <a:br>
              <a:rPr lang="en-US" dirty="0"/>
            </a:br>
            <a:r>
              <a:rPr lang="en-US" sz="1960" spc="0" dirty="0">
                <a:latin typeface="+mn-lt"/>
              </a:rPr>
              <a:t>Simple scalability and high resiliency </a:t>
            </a:r>
          </a:p>
        </p:txBody>
      </p:sp>
      <p:grpSp>
        <p:nvGrpSpPr>
          <p:cNvPr id="15" name="Group 14"/>
          <p:cNvGrpSpPr/>
          <p:nvPr/>
        </p:nvGrpSpPr>
        <p:grpSpPr>
          <a:xfrm>
            <a:off x="5646628" y="229980"/>
            <a:ext cx="6542197" cy="6855242"/>
            <a:chOff x="5761355" y="0"/>
            <a:chExt cx="6675120" cy="6994525"/>
          </a:xfrm>
        </p:grpSpPr>
        <p:grpSp>
          <p:nvGrpSpPr>
            <p:cNvPr id="14" name="Group 13"/>
            <p:cNvGrpSpPr/>
            <p:nvPr/>
          </p:nvGrpSpPr>
          <p:grpSpPr>
            <a:xfrm>
              <a:off x="5761355" y="0"/>
              <a:ext cx="6675120" cy="6994525"/>
              <a:chOff x="5761355" y="0"/>
              <a:chExt cx="6675120" cy="6994525"/>
            </a:xfrm>
          </p:grpSpPr>
          <p:sp>
            <p:nvSpPr>
              <p:cNvPr id="44" name="Rectangle 43"/>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gradFill>
                    <a:gsLst>
                      <a:gs pos="0">
                        <a:srgbClr val="FFFFFF"/>
                      </a:gs>
                      <a:gs pos="100000">
                        <a:srgbClr val="FFFFFF"/>
                      </a:gs>
                    </a:gsLst>
                    <a:lin ang="5400000" scaled="0"/>
                  </a:gradFill>
                </a:endParaRPr>
              </a:p>
            </p:txBody>
          </p:sp>
          <p:sp>
            <p:nvSpPr>
              <p:cNvPr id="41" name="Rounded Rectangle 40"/>
              <p:cNvSpPr/>
              <p:nvPr/>
            </p:nvSpPr>
            <p:spPr bwMode="auto">
              <a:xfrm>
                <a:off x="6678772" y="1211262"/>
                <a:ext cx="4840286"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8485227" y="2017869"/>
                <a:ext cx="1227377" cy="33078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143391" numCol="1" spcCol="0" rtlCol="0" fromWordArt="0" anchor="t" anchorCtr="0" forceAA="0" compatLnSpc="1">
                <a:prstTxWarp prst="textNoShape">
                  <a:avLst/>
                </a:prstTxWarp>
                <a:noAutofit/>
              </a:bodyPr>
              <a:lstStyle/>
              <a:p>
                <a:pPr algn="ctr">
                  <a:lnSpc>
                    <a:spcPct val="90000"/>
                  </a:lnSpc>
                </a:pPr>
                <a:r>
                  <a:rPr lang="en-US" sz="98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1</a:t>
                </a:r>
              </a:p>
            </p:txBody>
          </p:sp>
          <p:sp>
            <p:nvSpPr>
              <p:cNvPr id="30" name="Rectangle 29"/>
              <p:cNvSpPr/>
              <p:nvPr/>
            </p:nvSpPr>
            <p:spPr bwMode="auto">
              <a:xfrm>
                <a:off x="9810298"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143391" numCol="1" spcCol="0" rtlCol="0" fromWordArt="0" anchor="t" anchorCtr="0" forceAA="0" compatLnSpc="1">
                <a:prstTxWarp prst="textNoShape">
                  <a:avLst/>
                </a:prstTxWarp>
                <a:noAutofit/>
              </a:bodyPr>
              <a:lstStyle/>
              <a:p>
                <a:pPr algn="ctr">
                  <a:lnSpc>
                    <a:spcPct val="90000"/>
                  </a:lnSpc>
                </a:pPr>
                <a:r>
                  <a:rPr lang="en-US" sz="98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2</a:t>
                </a:r>
              </a:p>
            </p:txBody>
          </p:sp>
          <p:sp>
            <p:nvSpPr>
              <p:cNvPr id="27" name="Rectangle 26"/>
              <p:cNvSpPr/>
              <p:nvPr/>
            </p:nvSpPr>
            <p:spPr bwMode="auto">
              <a:xfrm>
                <a:off x="7160155"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143391" numCol="1" spcCol="0" rtlCol="0" fromWordArt="0" anchor="t" anchorCtr="0" forceAA="0" compatLnSpc="1">
                <a:prstTxWarp prst="textNoShape">
                  <a:avLst/>
                </a:prstTxWarp>
                <a:noAutofit/>
              </a:bodyPr>
              <a:lstStyle/>
              <a:p>
                <a:pPr>
                  <a:lnSpc>
                    <a:spcPct val="90000"/>
                  </a:lnSpc>
                </a:pPr>
                <a:r>
                  <a:rPr lang="en-US" sz="98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0</a:t>
                </a:r>
              </a:p>
            </p:txBody>
          </p:sp>
          <p:sp>
            <p:nvSpPr>
              <p:cNvPr id="18" name="Left Brace 17"/>
              <p:cNvSpPr/>
              <p:nvPr/>
            </p:nvSpPr>
            <p:spPr>
              <a:xfrm rot="5400000">
                <a:off x="8974090" y="571889"/>
                <a:ext cx="249650" cy="2660040"/>
              </a:xfrm>
              <a:prstGeom prst="leftBrace">
                <a:avLst>
                  <a:gd name="adj1" fmla="val 8333"/>
                  <a:gd name="adj2" fmla="val 49881"/>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56">
                  <a:solidFill>
                    <a:schemeClr val="accent1"/>
                  </a:solidFill>
                </a:endParaRPr>
              </a:p>
            </p:txBody>
          </p:sp>
          <p:sp>
            <p:nvSpPr>
              <p:cNvPr id="33" name="TextBox 32"/>
              <p:cNvSpPr txBox="1"/>
              <p:nvPr/>
            </p:nvSpPr>
            <p:spPr>
              <a:xfrm>
                <a:off x="9440105" y="6529003"/>
                <a:ext cx="1098699" cy="392415"/>
              </a:xfrm>
              <a:prstGeom prst="rect">
                <a:avLst/>
              </a:prstGeom>
              <a:noFill/>
            </p:spPr>
            <p:txBody>
              <a:bodyPr wrap="none" lIns="179238" tIns="143391" rIns="179238" bIns="143391" rtlCol="0">
                <a:spAutoFit/>
              </a:bodyPr>
              <a:lstStyle/>
              <a:p>
                <a:pPr>
                  <a:lnSpc>
                    <a:spcPct val="90000"/>
                  </a:lnSpc>
                </a:pPr>
                <a:r>
                  <a:rPr lang="en-US" sz="686" dirty="0">
                    <a:gradFill>
                      <a:gsLst>
                        <a:gs pos="2917">
                          <a:schemeClr val="tx1"/>
                        </a:gs>
                        <a:gs pos="30000">
                          <a:schemeClr val="tx1"/>
                        </a:gs>
                      </a:gsLst>
                      <a:lin ang="5400000" scaled="0"/>
                    </a:gradFill>
                  </a:rPr>
                  <a:t>Storage Account 2</a:t>
                </a:r>
              </a:p>
            </p:txBody>
          </p:sp>
          <p:sp>
            <p:nvSpPr>
              <p:cNvPr id="37" name="TextBox 36"/>
              <p:cNvSpPr txBox="1"/>
              <p:nvPr/>
            </p:nvSpPr>
            <p:spPr>
              <a:xfrm>
                <a:off x="8086394" y="1359200"/>
                <a:ext cx="2025042" cy="517065"/>
              </a:xfrm>
              <a:prstGeom prst="rect">
                <a:avLst/>
              </a:prstGeom>
              <a:noFill/>
            </p:spPr>
            <p:txBody>
              <a:bodyPr wrap="none" lIns="179238" tIns="143391" rIns="179238" bIns="143391" rtlCol="0">
                <a:spAutoFit/>
              </a:bodyPr>
              <a:lstStyle/>
              <a:p>
                <a:pPr>
                  <a:lnSpc>
                    <a:spcPct val="90000"/>
                  </a:lnSpc>
                </a:pPr>
                <a:r>
                  <a:rPr lang="en-US" sz="1568"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AVAILABILITY SET</a:t>
                </a:r>
              </a:p>
            </p:txBody>
          </p:sp>
          <p:sp>
            <p:nvSpPr>
              <p:cNvPr id="38" name="Down Arrow 37"/>
              <p:cNvSpPr/>
              <p:nvPr/>
            </p:nvSpPr>
            <p:spPr bwMode="auto">
              <a:xfrm>
                <a:off x="7627130" y="3067216"/>
                <a:ext cx="293427" cy="331304"/>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Down Arrow 37"/>
              <p:cNvSpPr/>
              <p:nvPr/>
            </p:nvSpPr>
            <p:spPr bwMode="auto">
              <a:xfrm>
                <a:off x="8952202" y="3067216"/>
                <a:ext cx="293427" cy="331304"/>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Down Arrow 37"/>
              <p:cNvSpPr/>
              <p:nvPr/>
            </p:nvSpPr>
            <p:spPr bwMode="auto">
              <a:xfrm>
                <a:off x="10277273" y="3067216"/>
                <a:ext cx="293427" cy="331304"/>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234375" y="3467100"/>
                <a:ext cx="1078937" cy="1774273"/>
                <a:chOff x="7234375" y="3467100"/>
                <a:chExt cx="1078937" cy="1774273"/>
              </a:xfrm>
            </p:grpSpPr>
            <p:sp>
              <p:nvSpPr>
                <p:cNvPr id="78" name="Rectangle 77"/>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pPr>
                  <a:endParaRPr lang="en-US" sz="98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79" name="TextBox 78"/>
                <p:cNvSpPr txBox="1"/>
                <p:nvPr/>
              </p:nvSpPr>
              <p:spPr>
                <a:xfrm>
                  <a:off x="7327388" y="4779708"/>
                  <a:ext cx="892910" cy="461665"/>
                </a:xfrm>
                <a:prstGeom prst="rect">
                  <a:avLst/>
                </a:prstGeom>
                <a:noFill/>
              </p:spPr>
              <p:txBody>
                <a:bodyPr wrap="square" lIns="143391" tIns="89619" rIns="143391" bIns="89619" rtlCol="0">
                  <a:spAutoFit/>
                </a:bodyPr>
                <a:lstStyle/>
                <a:p>
                  <a:pPr algn="ctr">
                    <a:lnSpc>
                      <a:spcPct val="90000"/>
                    </a:lnSpc>
                  </a:pPr>
                  <a:r>
                    <a:rPr lang="en-US" sz="980" dirty="0">
                      <a:solidFill>
                        <a:schemeClr val="bg1"/>
                      </a:solidFill>
                      <a:latin typeface="Segoe UI Semibold" panose="020B0702040204020203" pitchFamily="34" charset="0"/>
                      <a:cs typeface="Segoe UI Semibold" panose="020B0702040204020203" pitchFamily="34" charset="0"/>
                    </a:rPr>
                    <a:t>STORAGE ACCOUNT </a:t>
                  </a:r>
                </a:p>
              </p:txBody>
            </p:sp>
            <p:grpSp>
              <p:nvGrpSpPr>
                <p:cNvPr id="5" name="Group 4"/>
                <p:cNvGrpSpPr/>
                <p:nvPr/>
              </p:nvGrpSpPr>
              <p:grpSpPr>
                <a:xfrm>
                  <a:off x="7274621" y="3561933"/>
                  <a:ext cx="998445" cy="536575"/>
                  <a:chOff x="7428951" y="3572028"/>
                  <a:chExt cx="689785" cy="370698"/>
                </a:xfrm>
              </p:grpSpPr>
              <p:grpSp>
                <p:nvGrpSpPr>
                  <p:cNvPr id="80" name="Group 79"/>
                  <p:cNvGrpSpPr/>
                  <p:nvPr/>
                </p:nvGrpSpPr>
                <p:grpSpPr>
                  <a:xfrm>
                    <a:off x="7428951" y="3572028"/>
                    <a:ext cx="370698" cy="370698"/>
                    <a:chOff x="10024583" y="5200003"/>
                    <a:chExt cx="1428919" cy="1428919"/>
                  </a:xfrm>
                </p:grpSpPr>
                <p:sp>
                  <p:nvSpPr>
                    <p:cNvPr id="81" name="Rectangle: Rounded Corners 80"/>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a:effectLst>
                      <a:outerShdw blurRad="50800" dist="50800" dir="5400000" algn="ctr" rotWithShape="0">
                        <a:schemeClr val="tx1">
                          <a:lumMod val="50000"/>
                        </a:schemeClr>
                      </a:outerShdw>
                    </a:effectLst>
                  </p:spPr>
                </p:pic>
              </p:grpSp>
              <p:grpSp>
                <p:nvGrpSpPr>
                  <p:cNvPr id="86" name="Group 85"/>
                  <p:cNvGrpSpPr/>
                  <p:nvPr/>
                </p:nvGrpSpPr>
                <p:grpSpPr>
                  <a:xfrm>
                    <a:off x="7748038" y="3572028"/>
                    <a:ext cx="370698" cy="370698"/>
                    <a:chOff x="10024583" y="5200003"/>
                    <a:chExt cx="1428919" cy="1428919"/>
                  </a:xfrm>
                </p:grpSpPr>
                <p:sp>
                  <p:nvSpPr>
                    <p:cNvPr id="87" name="Rectangle: Rounded Corners 8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a:effectLst>
                      <a:outerShdw blurRad="50800" dist="50800" dir="5400000" algn="ctr" rotWithShape="0">
                        <a:schemeClr val="tx1">
                          <a:lumMod val="50000"/>
                        </a:schemeClr>
                      </a:outerShdw>
                    </a:effectLst>
                  </p:spPr>
                </p:pic>
              </p:grpSp>
            </p:grpSp>
            <p:grpSp>
              <p:nvGrpSpPr>
                <p:cNvPr id="92" name="Group 91"/>
                <p:cNvGrpSpPr/>
                <p:nvPr/>
              </p:nvGrpSpPr>
              <p:grpSpPr>
                <a:xfrm>
                  <a:off x="7453326" y="4193599"/>
                  <a:ext cx="641034" cy="641034"/>
                  <a:chOff x="10867935" y="5095960"/>
                  <a:chExt cx="534870" cy="534870"/>
                </a:xfrm>
              </p:grpSpPr>
              <p:sp>
                <p:nvSpPr>
                  <p:cNvPr id="93" name="Rectangle 9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a:effectLst>
                    <a:outerShdw blurRad="50800" dist="50800" dir="5400000" algn="ctr" rotWithShape="0">
                      <a:schemeClr val="tx1">
                        <a:lumMod val="50000"/>
                      </a:schemeClr>
                    </a:outerShdw>
                  </a:effectLst>
                </p:spPr>
              </p:pic>
            </p:grpSp>
          </p:grpSp>
          <p:grpSp>
            <p:nvGrpSpPr>
              <p:cNvPr id="95" name="Group 94"/>
              <p:cNvGrpSpPr/>
              <p:nvPr/>
            </p:nvGrpSpPr>
            <p:grpSpPr>
              <a:xfrm>
                <a:off x="8559447" y="3467100"/>
                <a:ext cx="1078937" cy="1774273"/>
                <a:chOff x="7234375" y="3467100"/>
                <a:chExt cx="1078937" cy="1774273"/>
              </a:xfrm>
            </p:grpSpPr>
            <p:sp>
              <p:nvSpPr>
                <p:cNvPr id="96" name="Rectangle 95"/>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pPr>
                  <a:endParaRPr lang="en-US" sz="98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7" name="TextBox 96"/>
                <p:cNvSpPr txBox="1"/>
                <p:nvPr/>
              </p:nvSpPr>
              <p:spPr>
                <a:xfrm>
                  <a:off x="7327388" y="4779708"/>
                  <a:ext cx="892910" cy="461665"/>
                </a:xfrm>
                <a:prstGeom prst="rect">
                  <a:avLst/>
                </a:prstGeom>
                <a:noFill/>
              </p:spPr>
              <p:txBody>
                <a:bodyPr wrap="square" lIns="143391" tIns="89619" rIns="143391" bIns="89619" rtlCol="0">
                  <a:spAutoFit/>
                </a:bodyPr>
                <a:lstStyle/>
                <a:p>
                  <a:pPr algn="ctr">
                    <a:lnSpc>
                      <a:spcPct val="90000"/>
                    </a:lnSpc>
                  </a:pPr>
                  <a:r>
                    <a:rPr lang="en-US" sz="980" dirty="0">
                      <a:solidFill>
                        <a:schemeClr val="bg1"/>
                      </a:solidFill>
                      <a:latin typeface="Segoe UI Semibold" panose="020B0702040204020203" pitchFamily="34" charset="0"/>
                      <a:cs typeface="Segoe UI Semibold" panose="020B0702040204020203" pitchFamily="34" charset="0"/>
                    </a:rPr>
                    <a:t>STORAGE ACCOUNT </a:t>
                  </a:r>
                </a:p>
              </p:txBody>
            </p:sp>
            <p:grpSp>
              <p:nvGrpSpPr>
                <p:cNvPr id="98" name="Group 97"/>
                <p:cNvGrpSpPr/>
                <p:nvPr/>
              </p:nvGrpSpPr>
              <p:grpSpPr>
                <a:xfrm>
                  <a:off x="7274621" y="3561933"/>
                  <a:ext cx="998445" cy="536575"/>
                  <a:chOff x="7428951" y="3572028"/>
                  <a:chExt cx="689785" cy="370698"/>
                </a:xfrm>
              </p:grpSpPr>
              <p:grpSp>
                <p:nvGrpSpPr>
                  <p:cNvPr id="102" name="Group 101"/>
                  <p:cNvGrpSpPr/>
                  <p:nvPr/>
                </p:nvGrpSpPr>
                <p:grpSpPr>
                  <a:xfrm>
                    <a:off x="7428951" y="3572028"/>
                    <a:ext cx="370698" cy="370698"/>
                    <a:chOff x="10024583" y="5200003"/>
                    <a:chExt cx="1428919" cy="1428919"/>
                  </a:xfrm>
                </p:grpSpPr>
                <p:sp>
                  <p:nvSpPr>
                    <p:cNvPr id="106" name="Rectangle: Rounded Corners 105"/>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a:effectLst>
                      <a:outerShdw blurRad="50800" dist="50800" dir="5400000" algn="ctr" rotWithShape="0">
                        <a:schemeClr val="tx1">
                          <a:lumMod val="50000"/>
                        </a:schemeClr>
                      </a:outerShdw>
                    </a:effectLst>
                  </p:spPr>
                </p:pic>
              </p:grpSp>
              <p:grpSp>
                <p:nvGrpSpPr>
                  <p:cNvPr id="103" name="Group 102"/>
                  <p:cNvGrpSpPr/>
                  <p:nvPr/>
                </p:nvGrpSpPr>
                <p:grpSpPr>
                  <a:xfrm>
                    <a:off x="7748038" y="3572028"/>
                    <a:ext cx="370698" cy="370698"/>
                    <a:chOff x="10024583" y="5200003"/>
                    <a:chExt cx="1428919" cy="1428919"/>
                  </a:xfrm>
                </p:grpSpPr>
                <p:sp>
                  <p:nvSpPr>
                    <p:cNvPr id="104" name="Rectangle: Rounded Corners 103"/>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a:effectLst>
                      <a:outerShdw blurRad="50800" dist="50800" dir="5400000" algn="ctr" rotWithShape="0">
                        <a:schemeClr val="tx1">
                          <a:lumMod val="50000"/>
                        </a:schemeClr>
                      </a:outerShdw>
                    </a:effectLst>
                  </p:spPr>
                </p:pic>
              </p:grpSp>
            </p:grpSp>
            <p:grpSp>
              <p:nvGrpSpPr>
                <p:cNvPr id="99" name="Group 98"/>
                <p:cNvGrpSpPr/>
                <p:nvPr/>
              </p:nvGrpSpPr>
              <p:grpSpPr>
                <a:xfrm>
                  <a:off x="7453326" y="4193599"/>
                  <a:ext cx="641034" cy="641034"/>
                  <a:chOff x="10867935" y="5095960"/>
                  <a:chExt cx="534870" cy="534870"/>
                </a:xfrm>
              </p:grpSpPr>
              <p:sp>
                <p:nvSpPr>
                  <p:cNvPr id="100" name="Rectangle 99"/>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101" name="Picture 1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a:effectLst>
                    <a:outerShdw blurRad="50800" dist="50800" dir="5400000" algn="ctr" rotWithShape="0">
                      <a:schemeClr val="tx1">
                        <a:lumMod val="50000"/>
                      </a:schemeClr>
                    </a:outerShdw>
                  </a:effectLst>
                </p:spPr>
              </p:pic>
            </p:grpSp>
          </p:grpSp>
          <p:grpSp>
            <p:nvGrpSpPr>
              <p:cNvPr id="108" name="Group 107"/>
              <p:cNvGrpSpPr/>
              <p:nvPr/>
            </p:nvGrpSpPr>
            <p:grpSpPr>
              <a:xfrm>
                <a:off x="9884518" y="3467100"/>
                <a:ext cx="1078937" cy="1774273"/>
                <a:chOff x="7234375" y="3467100"/>
                <a:chExt cx="1078937" cy="1774273"/>
              </a:xfrm>
            </p:grpSpPr>
            <p:sp>
              <p:nvSpPr>
                <p:cNvPr id="109" name="Rectangle 108"/>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pPr>
                  <a:endParaRPr lang="en-US" sz="98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0" name="TextBox 109"/>
                <p:cNvSpPr txBox="1"/>
                <p:nvPr/>
              </p:nvSpPr>
              <p:spPr>
                <a:xfrm>
                  <a:off x="7327388" y="4779708"/>
                  <a:ext cx="892910" cy="461665"/>
                </a:xfrm>
                <a:prstGeom prst="rect">
                  <a:avLst/>
                </a:prstGeom>
                <a:noFill/>
              </p:spPr>
              <p:txBody>
                <a:bodyPr wrap="square" lIns="143391" tIns="89619" rIns="143391" bIns="89619" rtlCol="0">
                  <a:spAutoFit/>
                </a:bodyPr>
                <a:lstStyle/>
                <a:p>
                  <a:pPr algn="ctr">
                    <a:lnSpc>
                      <a:spcPct val="90000"/>
                    </a:lnSpc>
                  </a:pPr>
                  <a:r>
                    <a:rPr lang="en-US" sz="980" dirty="0">
                      <a:solidFill>
                        <a:schemeClr val="bg1"/>
                      </a:solidFill>
                      <a:latin typeface="Segoe UI Semibold" panose="020B0702040204020203" pitchFamily="34" charset="0"/>
                      <a:cs typeface="Segoe UI Semibold" panose="020B0702040204020203" pitchFamily="34" charset="0"/>
                    </a:rPr>
                    <a:t>STORAGE ACCOUNT </a:t>
                  </a:r>
                </a:p>
              </p:txBody>
            </p:sp>
            <p:grpSp>
              <p:nvGrpSpPr>
                <p:cNvPr id="111" name="Group 110"/>
                <p:cNvGrpSpPr/>
                <p:nvPr/>
              </p:nvGrpSpPr>
              <p:grpSpPr>
                <a:xfrm>
                  <a:off x="7274621" y="3561933"/>
                  <a:ext cx="998445" cy="536575"/>
                  <a:chOff x="7428951" y="3572028"/>
                  <a:chExt cx="689785" cy="370698"/>
                </a:xfrm>
              </p:grpSpPr>
              <p:grpSp>
                <p:nvGrpSpPr>
                  <p:cNvPr id="115" name="Group 114"/>
                  <p:cNvGrpSpPr/>
                  <p:nvPr/>
                </p:nvGrpSpPr>
                <p:grpSpPr>
                  <a:xfrm>
                    <a:off x="7428951" y="3572028"/>
                    <a:ext cx="370698" cy="370698"/>
                    <a:chOff x="10024583" y="5200003"/>
                    <a:chExt cx="1428919" cy="1428919"/>
                  </a:xfrm>
                </p:grpSpPr>
                <p:sp>
                  <p:nvSpPr>
                    <p:cNvPr id="119" name="Rectangle: Rounded Corners 118"/>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a:effectLst>
                      <a:outerShdw blurRad="50800" dist="50800" dir="5400000" algn="ctr" rotWithShape="0">
                        <a:schemeClr val="tx1">
                          <a:lumMod val="50000"/>
                        </a:schemeClr>
                      </a:outerShdw>
                    </a:effectLst>
                  </p:spPr>
                </p:pic>
              </p:grpSp>
              <p:grpSp>
                <p:nvGrpSpPr>
                  <p:cNvPr id="116" name="Group 115"/>
                  <p:cNvGrpSpPr/>
                  <p:nvPr/>
                </p:nvGrpSpPr>
                <p:grpSpPr>
                  <a:xfrm>
                    <a:off x="7748038" y="3572028"/>
                    <a:ext cx="370698" cy="370698"/>
                    <a:chOff x="10024583" y="5200003"/>
                    <a:chExt cx="1428919" cy="1428919"/>
                  </a:xfrm>
                </p:grpSpPr>
                <p:sp>
                  <p:nvSpPr>
                    <p:cNvPr id="117" name="Rectangle: Rounded Corners 11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118" name="Picture 1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a:effectLst>
                      <a:outerShdw blurRad="50800" dist="50800" dir="5400000" algn="ctr" rotWithShape="0">
                        <a:schemeClr val="tx1">
                          <a:lumMod val="50000"/>
                        </a:schemeClr>
                      </a:outerShdw>
                    </a:effectLst>
                  </p:spPr>
                </p:pic>
              </p:grpSp>
            </p:grpSp>
            <p:grpSp>
              <p:nvGrpSpPr>
                <p:cNvPr id="112" name="Group 111"/>
                <p:cNvGrpSpPr/>
                <p:nvPr/>
              </p:nvGrpSpPr>
              <p:grpSpPr>
                <a:xfrm>
                  <a:off x="7453326" y="4193599"/>
                  <a:ext cx="641034" cy="641034"/>
                  <a:chOff x="10867935" y="5095960"/>
                  <a:chExt cx="534870" cy="534870"/>
                </a:xfrm>
              </p:grpSpPr>
              <p:sp>
                <p:nvSpPr>
                  <p:cNvPr id="113" name="Rectangle 11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a:effectLst>
                    <a:outerShdw blurRad="50800" dist="50800" dir="5400000" algn="ctr" rotWithShape="0">
                      <a:schemeClr val="tx1">
                        <a:lumMod val="50000"/>
                      </a:schemeClr>
                    </a:outerShdw>
                  </a:effectLst>
                </p:spPr>
              </p:pic>
            </p:grpSp>
          </p:grpSp>
          <p:sp>
            <p:nvSpPr>
              <p:cNvPr id="10" name="Rectangle 9"/>
              <p:cNvSpPr/>
              <p:nvPr/>
            </p:nvSpPr>
            <p:spPr bwMode="auto">
              <a:xfrm>
                <a:off x="7529514"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21" name="Rectangle 120"/>
              <p:cNvSpPr/>
              <p:nvPr/>
            </p:nvSpPr>
            <p:spPr bwMode="auto">
              <a:xfrm>
                <a:off x="885348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22" name="Rectangle 121"/>
              <p:cNvSpPr/>
              <p:nvPr/>
            </p:nvSpPr>
            <p:spPr bwMode="auto">
              <a:xfrm>
                <a:off x="1016793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7123" y="2230573"/>
                <a:ext cx="853440" cy="853440"/>
              </a:xfrm>
              <a:prstGeom prst="rect">
                <a:avLst/>
              </a:prstGeom>
              <a:effectLst>
                <a:outerShdw blurRad="50800" dist="50800" dir="5400000" algn="ctr" rotWithShape="0">
                  <a:schemeClr val="tx1">
                    <a:lumMod val="50000"/>
                  </a:schemeClr>
                </a:outerShdw>
              </a:effectLst>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2195" y="2230573"/>
                <a:ext cx="853440" cy="853440"/>
              </a:xfrm>
              <a:prstGeom prst="rect">
                <a:avLst/>
              </a:prstGeom>
              <a:effectLst>
                <a:outerShdw blurRad="50800" dist="50800" dir="5400000" algn="ctr" rotWithShape="0">
                  <a:schemeClr val="tx1">
                    <a:lumMod val="50000"/>
                  </a:schemeClr>
                </a:outerShdw>
              </a:effectLst>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7266" y="2230573"/>
                <a:ext cx="853440" cy="853440"/>
              </a:xfrm>
              <a:prstGeom prst="rect">
                <a:avLst/>
              </a:prstGeom>
              <a:effectLst>
                <a:outerShdw blurRad="50800" dist="50800" dir="5400000" algn="ctr" rotWithShape="0">
                  <a:schemeClr val="tx1">
                    <a:lumMod val="50000"/>
                  </a:schemeClr>
                </a:outerShdw>
              </a:effectLst>
            </p:spPr>
          </p:pic>
        </p:grpSp>
        <p:grpSp>
          <p:nvGrpSpPr>
            <p:cNvPr id="123" name="Group 122"/>
            <p:cNvGrpSpPr/>
            <p:nvPr/>
          </p:nvGrpSpPr>
          <p:grpSpPr>
            <a:xfrm>
              <a:off x="11662553" y="296863"/>
              <a:ext cx="501650" cy="501650"/>
              <a:chOff x="454026" y="2941397"/>
              <a:chExt cx="501650" cy="501650"/>
            </a:xfrm>
          </p:grpSpPr>
          <p:sp>
            <p:nvSpPr>
              <p:cNvPr id="124" name="Oval 123"/>
              <p:cNvSpPr/>
              <p:nvPr/>
            </p:nvSpPr>
            <p:spPr bwMode="auto">
              <a:xfrm>
                <a:off x="454026" y="29413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125" name="Group 4"/>
              <p:cNvGrpSpPr>
                <a:grpSpLocks noChangeAspect="1"/>
              </p:cNvGrpSpPr>
              <p:nvPr/>
            </p:nvGrpSpPr>
            <p:grpSpPr bwMode="auto">
              <a:xfrm>
                <a:off x="588014" y="3039018"/>
                <a:ext cx="233675" cy="306408"/>
                <a:chOff x="3766" y="2005"/>
                <a:chExt cx="302" cy="396"/>
              </a:xfrm>
              <a:solidFill>
                <a:schemeClr val="bg2">
                  <a:lumMod val="75000"/>
                </a:schemeClr>
              </a:solidFill>
            </p:grpSpPr>
            <p:sp>
              <p:nvSpPr>
                <p:cNvPr id="126" name="Freeform 5"/>
                <p:cNvSpPr>
                  <a:spLocks noEditPoints="1"/>
                </p:cNvSpPr>
                <p:nvPr/>
              </p:nvSpPr>
              <p:spPr bwMode="auto">
                <a:xfrm>
                  <a:off x="3766" y="2158"/>
                  <a:ext cx="242" cy="243"/>
                </a:xfrm>
                <a:custGeom>
                  <a:avLst/>
                  <a:gdLst>
                    <a:gd name="T0" fmla="*/ 63 w 125"/>
                    <a:gd name="T1" fmla="*/ 0 h 125"/>
                    <a:gd name="T2" fmla="*/ 0 w 125"/>
                    <a:gd name="T3" fmla="*/ 62 h 125"/>
                    <a:gd name="T4" fmla="*/ 63 w 125"/>
                    <a:gd name="T5" fmla="*/ 125 h 125"/>
                    <a:gd name="T6" fmla="*/ 125 w 125"/>
                    <a:gd name="T7" fmla="*/ 62 h 125"/>
                    <a:gd name="T8" fmla="*/ 63 w 125"/>
                    <a:gd name="T9" fmla="*/ 0 h 125"/>
                    <a:gd name="T10" fmla="*/ 63 w 125"/>
                    <a:gd name="T11" fmla="*/ 118 h 125"/>
                    <a:gd name="T12" fmla="*/ 7 w 125"/>
                    <a:gd name="T13" fmla="*/ 62 h 125"/>
                    <a:gd name="T14" fmla="*/ 63 w 125"/>
                    <a:gd name="T15" fmla="*/ 7 h 125"/>
                    <a:gd name="T16" fmla="*/ 118 w 125"/>
                    <a:gd name="T17" fmla="*/ 62 h 125"/>
                    <a:gd name="T18" fmla="*/ 63 w 125"/>
                    <a:gd name="T19" fmla="*/ 1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63" y="0"/>
                      </a:moveTo>
                      <a:cubicBezTo>
                        <a:pt x="28" y="0"/>
                        <a:pt x="0" y="28"/>
                        <a:pt x="0" y="62"/>
                      </a:cubicBezTo>
                      <a:cubicBezTo>
                        <a:pt x="0" y="97"/>
                        <a:pt x="28" y="125"/>
                        <a:pt x="63" y="125"/>
                      </a:cubicBezTo>
                      <a:cubicBezTo>
                        <a:pt x="97" y="125"/>
                        <a:pt x="125" y="97"/>
                        <a:pt x="125" y="62"/>
                      </a:cubicBezTo>
                      <a:cubicBezTo>
                        <a:pt x="125" y="28"/>
                        <a:pt x="97" y="0"/>
                        <a:pt x="63" y="0"/>
                      </a:cubicBezTo>
                      <a:close/>
                      <a:moveTo>
                        <a:pt x="63" y="118"/>
                      </a:moveTo>
                      <a:cubicBezTo>
                        <a:pt x="32" y="118"/>
                        <a:pt x="7" y="93"/>
                        <a:pt x="7" y="62"/>
                      </a:cubicBezTo>
                      <a:cubicBezTo>
                        <a:pt x="7" y="32"/>
                        <a:pt x="32" y="7"/>
                        <a:pt x="63" y="7"/>
                      </a:cubicBezTo>
                      <a:cubicBezTo>
                        <a:pt x="93" y="7"/>
                        <a:pt x="118" y="32"/>
                        <a:pt x="118" y="62"/>
                      </a:cubicBezTo>
                      <a:cubicBezTo>
                        <a:pt x="118" y="93"/>
                        <a:pt x="93" y="118"/>
                        <a:pt x="63"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2156"/>
                </a:p>
              </p:txBody>
            </p:sp>
            <p:sp>
              <p:nvSpPr>
                <p:cNvPr id="127" name="Freeform 6"/>
                <p:cNvSpPr>
                  <a:spLocks/>
                </p:cNvSpPr>
                <p:nvPr/>
              </p:nvSpPr>
              <p:spPr bwMode="auto">
                <a:xfrm>
                  <a:off x="3923" y="2005"/>
                  <a:ext cx="145" cy="210"/>
                </a:xfrm>
                <a:custGeom>
                  <a:avLst/>
                  <a:gdLst>
                    <a:gd name="T0" fmla="*/ 75 w 75"/>
                    <a:gd name="T1" fmla="*/ 50 h 108"/>
                    <a:gd name="T2" fmla="*/ 38 w 75"/>
                    <a:gd name="T3" fmla="*/ 0 h 108"/>
                    <a:gd name="T4" fmla="*/ 0 w 75"/>
                    <a:gd name="T5" fmla="*/ 50 h 108"/>
                    <a:gd name="T6" fmla="*/ 27 w 75"/>
                    <a:gd name="T7" fmla="*/ 50 h 108"/>
                    <a:gd name="T8" fmla="*/ 27 w 75"/>
                    <a:gd name="T9" fmla="*/ 83 h 108"/>
                    <a:gd name="T10" fmla="*/ 48 w 75"/>
                    <a:gd name="T11" fmla="*/ 108 h 108"/>
                    <a:gd name="T12" fmla="*/ 48 w 75"/>
                    <a:gd name="T13" fmla="*/ 50 h 108"/>
                    <a:gd name="T14" fmla="*/ 75 w 75"/>
                    <a:gd name="T15" fmla="*/ 5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08">
                      <a:moveTo>
                        <a:pt x="75" y="50"/>
                      </a:moveTo>
                      <a:cubicBezTo>
                        <a:pt x="38" y="0"/>
                        <a:pt x="38" y="0"/>
                        <a:pt x="38" y="0"/>
                      </a:cubicBezTo>
                      <a:cubicBezTo>
                        <a:pt x="0" y="50"/>
                        <a:pt x="0" y="50"/>
                        <a:pt x="0" y="50"/>
                      </a:cubicBezTo>
                      <a:cubicBezTo>
                        <a:pt x="27" y="50"/>
                        <a:pt x="27" y="50"/>
                        <a:pt x="27" y="50"/>
                      </a:cubicBezTo>
                      <a:cubicBezTo>
                        <a:pt x="27" y="83"/>
                        <a:pt x="27" y="83"/>
                        <a:pt x="27" y="83"/>
                      </a:cubicBezTo>
                      <a:cubicBezTo>
                        <a:pt x="36" y="90"/>
                        <a:pt x="43" y="99"/>
                        <a:pt x="48" y="108"/>
                      </a:cubicBezTo>
                      <a:cubicBezTo>
                        <a:pt x="48" y="50"/>
                        <a:pt x="48" y="50"/>
                        <a:pt x="48" y="50"/>
                      </a:cubicBezTo>
                      <a:lnTo>
                        <a:pt x="7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2156"/>
                </a:p>
              </p:txBody>
            </p:sp>
            <p:sp>
              <p:nvSpPr>
                <p:cNvPr id="128" name="Freeform 7"/>
                <p:cNvSpPr>
                  <a:spLocks/>
                </p:cNvSpPr>
                <p:nvPr/>
              </p:nvSpPr>
              <p:spPr bwMode="auto">
                <a:xfrm>
                  <a:off x="3882" y="2203"/>
                  <a:ext cx="64" cy="122"/>
                </a:xfrm>
                <a:custGeom>
                  <a:avLst/>
                  <a:gdLst>
                    <a:gd name="T0" fmla="*/ 10 w 64"/>
                    <a:gd name="T1" fmla="*/ 82 h 122"/>
                    <a:gd name="T2" fmla="*/ 10 w 64"/>
                    <a:gd name="T3" fmla="*/ 0 h 122"/>
                    <a:gd name="T4" fmla="*/ 0 w 64"/>
                    <a:gd name="T5" fmla="*/ 0 h 122"/>
                    <a:gd name="T6" fmla="*/ 0 w 64"/>
                    <a:gd name="T7" fmla="*/ 89 h 122"/>
                    <a:gd name="T8" fmla="*/ 0 w 64"/>
                    <a:gd name="T9" fmla="*/ 89 h 122"/>
                    <a:gd name="T10" fmla="*/ 0 w 64"/>
                    <a:gd name="T11" fmla="*/ 89 h 122"/>
                    <a:gd name="T12" fmla="*/ 58 w 64"/>
                    <a:gd name="T13" fmla="*/ 122 h 122"/>
                    <a:gd name="T14" fmla="*/ 64 w 64"/>
                    <a:gd name="T15" fmla="*/ 113 h 122"/>
                    <a:gd name="T16" fmla="*/ 10 w 64"/>
                    <a:gd name="T17"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2">
                      <a:moveTo>
                        <a:pt x="10" y="82"/>
                      </a:moveTo>
                      <a:lnTo>
                        <a:pt x="10" y="0"/>
                      </a:lnTo>
                      <a:lnTo>
                        <a:pt x="0" y="0"/>
                      </a:lnTo>
                      <a:lnTo>
                        <a:pt x="0" y="89"/>
                      </a:lnTo>
                      <a:lnTo>
                        <a:pt x="0" y="89"/>
                      </a:lnTo>
                      <a:lnTo>
                        <a:pt x="0" y="89"/>
                      </a:lnTo>
                      <a:lnTo>
                        <a:pt x="58" y="122"/>
                      </a:lnTo>
                      <a:lnTo>
                        <a:pt x="64" y="113"/>
                      </a:lnTo>
                      <a:lnTo>
                        <a:pt x="1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2156"/>
                </a:p>
              </p:txBody>
            </p:sp>
          </p:grpSp>
        </p:grpSp>
      </p:grpSp>
    </p:spTree>
    <p:extLst>
      <p:ext uri="{BB962C8B-B14F-4D97-AF65-F5344CB8AC3E}">
        <p14:creationId xmlns:p14="http://schemas.microsoft.com/office/powerpoint/2010/main" val="2846946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1+#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par>
                                <p:cTn id="12" presetID="35" presetClass="path" presetSubtype="0" decel="100000" fill="hold" grpId="1" nodeType="withEffect">
                                  <p:stCondLst>
                                    <p:cond delay="250"/>
                                  </p:stCondLst>
                                  <p:childTnLst>
                                    <p:animMotion origin="layout" path="M -3.14526E-6 -2.00182E-6 L -0.02374 -2.00182E-6 " pathEditMode="relative" rAng="0" ptsTypes="AA">
                                      <p:cBhvr>
                                        <p:cTn id="13" dur="750" spd="-100000" fill="hold"/>
                                        <p:tgtEl>
                                          <p:spTgt spid="45"/>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8"/>
          <p:cNvSpPr>
            <a:spLocks noChangeAspect="1"/>
          </p:cNvSpPr>
          <p:nvPr/>
        </p:nvSpPr>
        <p:spPr bwMode="black">
          <a:xfrm>
            <a:off x="4650374" y="1760042"/>
            <a:ext cx="7265356" cy="400076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89606" tIns="44803" rIns="89606" bIns="44803" numCol="1" anchor="t" anchorCtr="0" compatLnSpc="1">
            <a:prstTxWarp prst="textNoShape">
              <a:avLst/>
            </a:prstTxWarp>
          </a:bodyPr>
          <a:lstStyle/>
          <a:p>
            <a:pPr defTabSz="913771"/>
            <a:endParaRPr lang="en-US" sz="1764">
              <a:solidFill>
                <a:srgbClr val="505050"/>
              </a:solidFill>
            </a:endParaRPr>
          </a:p>
        </p:txBody>
      </p:sp>
      <p:sp>
        <p:nvSpPr>
          <p:cNvPr id="11" name="Freeform 128"/>
          <p:cNvSpPr>
            <a:spLocks noChangeAspect="1"/>
          </p:cNvSpPr>
          <p:nvPr/>
        </p:nvSpPr>
        <p:spPr bwMode="black">
          <a:xfrm>
            <a:off x="4972578" y="1985710"/>
            <a:ext cx="6667488" cy="367154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defTabSz="895736" fontAlgn="base">
              <a:lnSpc>
                <a:spcPct val="90000"/>
              </a:lnSpc>
              <a:spcBef>
                <a:spcPct val="0"/>
              </a:spcBef>
              <a:spcAft>
                <a:spcPct val="0"/>
              </a:spcAft>
            </a:pPr>
            <a:endParaRPr lang="en-US" sz="2352" spc="-49">
              <a:solidFill>
                <a:schemeClr val="bg1"/>
              </a:solidFill>
            </a:endParaRPr>
          </a:p>
        </p:txBody>
      </p:sp>
      <p:sp>
        <p:nvSpPr>
          <p:cNvPr id="6" name="Freeform 79"/>
          <p:cNvSpPr>
            <a:spLocks noEditPoints="1"/>
          </p:cNvSpPr>
          <p:nvPr/>
        </p:nvSpPr>
        <p:spPr bwMode="black">
          <a:xfrm>
            <a:off x="7634713" y="2925604"/>
            <a:ext cx="1918917" cy="252783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lumMod val="50000"/>
            </a:schemeClr>
          </a:solidFill>
          <a:ln>
            <a:noFill/>
          </a:ln>
        </p:spPr>
        <p:txBody>
          <a:bodyPr vert="horz" wrap="square" lIns="80654" tIns="40328" rIns="80654" bIns="40328" numCol="1" anchor="t" anchorCtr="0" compatLnSpc="1">
            <a:prstTxWarp prst="textNoShape">
              <a:avLst/>
            </a:prstTxWarp>
          </a:bodyPr>
          <a:lstStyle/>
          <a:p>
            <a:pPr defTabSz="913771"/>
            <a:endParaRPr lang="en-US" sz="1567" dirty="0">
              <a:solidFill>
                <a:schemeClr val="bg1"/>
              </a:solidFill>
            </a:endParaRPr>
          </a:p>
        </p:txBody>
      </p:sp>
      <p:sp>
        <p:nvSpPr>
          <p:cNvPr id="14" name="Freeform 79"/>
          <p:cNvSpPr>
            <a:spLocks noEditPoints="1"/>
          </p:cNvSpPr>
          <p:nvPr/>
        </p:nvSpPr>
        <p:spPr bwMode="black">
          <a:xfrm>
            <a:off x="8096141" y="3220225"/>
            <a:ext cx="1439271" cy="189598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lumMod val="50000"/>
            </a:schemeClr>
          </a:solidFill>
          <a:ln>
            <a:noFill/>
          </a:ln>
        </p:spPr>
        <p:txBody>
          <a:bodyPr vert="horz" wrap="square" lIns="80654" tIns="40328" rIns="80654" bIns="40328" numCol="1" anchor="t" anchorCtr="0" compatLnSpc="1">
            <a:prstTxWarp prst="textNoShape">
              <a:avLst/>
            </a:prstTxWarp>
          </a:bodyPr>
          <a:lstStyle/>
          <a:p>
            <a:pPr defTabSz="913771"/>
            <a:endParaRPr lang="en-US" sz="1567" dirty="0">
              <a:solidFill>
                <a:schemeClr val="bg1"/>
              </a:solidFill>
            </a:endParaRPr>
          </a:p>
        </p:txBody>
      </p:sp>
      <p:sp>
        <p:nvSpPr>
          <p:cNvPr id="15" name="Freeform 79"/>
          <p:cNvSpPr>
            <a:spLocks noEditPoints="1"/>
          </p:cNvSpPr>
          <p:nvPr/>
        </p:nvSpPr>
        <p:spPr bwMode="black">
          <a:xfrm>
            <a:off x="9641520" y="3220225"/>
            <a:ext cx="1439271" cy="189598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lumMod val="50000"/>
            </a:schemeClr>
          </a:solidFill>
          <a:ln>
            <a:noFill/>
          </a:ln>
        </p:spPr>
        <p:txBody>
          <a:bodyPr vert="horz" wrap="square" lIns="80654" tIns="40328" rIns="80654" bIns="40328" numCol="1" anchor="t" anchorCtr="0" compatLnSpc="1">
            <a:prstTxWarp prst="textNoShape">
              <a:avLst/>
            </a:prstTxWarp>
          </a:bodyPr>
          <a:lstStyle/>
          <a:p>
            <a:pPr defTabSz="913771"/>
            <a:endParaRPr lang="en-US" sz="1567" dirty="0">
              <a:solidFill>
                <a:schemeClr val="bg1"/>
              </a:solidFill>
            </a:endParaRPr>
          </a:p>
        </p:txBody>
      </p:sp>
      <p:sp>
        <p:nvSpPr>
          <p:cNvPr id="7" name="Freeform 703"/>
          <p:cNvSpPr>
            <a:spLocks/>
          </p:cNvSpPr>
          <p:nvPr/>
        </p:nvSpPr>
        <p:spPr bwMode="auto">
          <a:xfrm>
            <a:off x="2886142" y="4512194"/>
            <a:ext cx="1235994" cy="929775"/>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bg2"/>
          </a:solidFill>
          <a:ln w="28575">
            <a:solidFill>
              <a:srgbClr val="000000"/>
            </a:solidFill>
          </a:ln>
          <a:extLst/>
        </p:spPr>
        <p:txBody>
          <a:bodyPr vert="horz" wrap="square" lIns="89606" tIns="44803" rIns="89606" bIns="44803" numCol="1" anchor="t" anchorCtr="0" compatLnSpc="1">
            <a:prstTxWarp prst="textNoShape">
              <a:avLst/>
            </a:prstTxWarp>
          </a:bodyPr>
          <a:lstStyle/>
          <a:p>
            <a:pPr defTabSz="913771"/>
            <a:endParaRPr lang="en-US" sz="1764">
              <a:solidFill>
                <a:srgbClr val="505050"/>
              </a:solidFill>
            </a:endParaRPr>
          </a:p>
        </p:txBody>
      </p:sp>
      <p:sp>
        <p:nvSpPr>
          <p:cNvPr id="16" name="Freeform 703"/>
          <p:cNvSpPr>
            <a:spLocks/>
          </p:cNvSpPr>
          <p:nvPr/>
        </p:nvSpPr>
        <p:spPr bwMode="auto">
          <a:xfrm>
            <a:off x="6629431" y="3804959"/>
            <a:ext cx="1235994" cy="929775"/>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bg2"/>
          </a:solidFill>
          <a:ln w="28575">
            <a:solidFill>
              <a:srgbClr val="000000"/>
            </a:solidFill>
          </a:ln>
          <a:extLst/>
        </p:spPr>
        <p:txBody>
          <a:bodyPr vert="horz" wrap="square" lIns="89606" tIns="44803" rIns="89606" bIns="44803" numCol="1" anchor="t" anchorCtr="0" compatLnSpc="1">
            <a:prstTxWarp prst="textNoShape">
              <a:avLst/>
            </a:prstTxWarp>
          </a:bodyPr>
          <a:lstStyle/>
          <a:p>
            <a:pPr defTabSz="913771"/>
            <a:endParaRPr lang="en-US" sz="1764">
              <a:solidFill>
                <a:schemeClr val="bg1"/>
              </a:solidFill>
            </a:endParaRPr>
          </a:p>
        </p:txBody>
      </p:sp>
      <p:sp>
        <p:nvSpPr>
          <p:cNvPr id="17" name="Freeform 703"/>
          <p:cNvSpPr>
            <a:spLocks/>
          </p:cNvSpPr>
          <p:nvPr/>
        </p:nvSpPr>
        <p:spPr bwMode="auto">
          <a:xfrm>
            <a:off x="6629432" y="3800143"/>
            <a:ext cx="1235994" cy="929775"/>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bg2"/>
          </a:solidFill>
          <a:ln w="28575">
            <a:solidFill>
              <a:srgbClr val="000000"/>
            </a:solidFill>
          </a:ln>
          <a:extLst/>
        </p:spPr>
        <p:txBody>
          <a:bodyPr vert="horz" wrap="square" lIns="89606" tIns="44803" rIns="89606" bIns="44803" numCol="1" anchor="t" anchorCtr="0" compatLnSpc="1">
            <a:prstTxWarp prst="textNoShape">
              <a:avLst/>
            </a:prstTxWarp>
          </a:bodyPr>
          <a:lstStyle/>
          <a:p>
            <a:pPr defTabSz="913771"/>
            <a:endParaRPr lang="en-US" sz="1764">
              <a:solidFill>
                <a:schemeClr val="bg1"/>
              </a:solidFill>
            </a:endParaRPr>
          </a:p>
        </p:txBody>
      </p:sp>
      <p:sp>
        <p:nvSpPr>
          <p:cNvPr id="12" name="Content Placeholder 4"/>
          <p:cNvSpPr txBox="1">
            <a:spLocks/>
          </p:cNvSpPr>
          <p:nvPr/>
        </p:nvSpPr>
        <p:spPr>
          <a:xfrm>
            <a:off x="235475" y="1492529"/>
            <a:ext cx="4812775" cy="33937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1620" lvl="1" indent="-281620" defTabSz="1088105">
              <a:spcBef>
                <a:spcPts val="1200"/>
              </a:spcBef>
              <a:spcAft>
                <a:spcPts val="588"/>
              </a:spcAft>
              <a:buSzPct val="100000"/>
              <a:buFont typeface="Arial" pitchFamily="34" charset="0"/>
              <a:buChar char="•"/>
            </a:pPr>
            <a:r>
              <a:rPr lang="en-US" dirty="0">
                <a:solidFill>
                  <a:srgbClr val="0C0C0C"/>
                </a:solidFill>
                <a:latin typeface="Segoe UI" pitchFamily="34" charset="0"/>
                <a:ea typeface="Segoe UI" pitchFamily="34" charset="0"/>
                <a:cs typeface="Segoe UI" pitchFamily="34" charset="0"/>
              </a:rPr>
              <a:t>Azure storage page blobs</a:t>
            </a:r>
          </a:p>
          <a:p>
            <a:pPr marL="281620" lvl="1" indent="-281620" defTabSz="1088105">
              <a:spcBef>
                <a:spcPts val="1200"/>
              </a:spcBef>
              <a:spcAft>
                <a:spcPts val="588"/>
              </a:spcAft>
              <a:buSzPct val="100000"/>
              <a:buFont typeface="Arial" pitchFamily="34" charset="0"/>
              <a:buChar char="•"/>
            </a:pPr>
            <a:r>
              <a:rPr lang="en-US" dirty="0">
                <a:solidFill>
                  <a:srgbClr val="0C0C0C"/>
                </a:solidFill>
                <a:latin typeface="Segoe UI" pitchFamily="34" charset="0"/>
                <a:ea typeface="Segoe UI" pitchFamily="34" charset="0"/>
                <a:cs typeface="Segoe UI" pitchFamily="34" charset="0"/>
              </a:rPr>
              <a:t>3 – 6 copies</a:t>
            </a:r>
          </a:p>
          <a:p>
            <a:pPr marL="281620" lvl="1" indent="-281620" defTabSz="1088105">
              <a:spcBef>
                <a:spcPts val="1200"/>
              </a:spcBef>
              <a:spcAft>
                <a:spcPts val="588"/>
              </a:spcAft>
              <a:buSzPct val="100000"/>
              <a:buFont typeface="Arial" pitchFamily="34" charset="0"/>
              <a:buChar char="•"/>
            </a:pPr>
            <a:r>
              <a:rPr lang="en-US" dirty="0">
                <a:solidFill>
                  <a:srgbClr val="0C0C0C"/>
                </a:solidFill>
                <a:latin typeface="Segoe UI" pitchFamily="34" charset="0"/>
                <a:ea typeface="Segoe UI" pitchFamily="34" charset="0"/>
                <a:cs typeface="Segoe UI" pitchFamily="34" charset="0"/>
              </a:rPr>
              <a:t>VHD disks</a:t>
            </a:r>
          </a:p>
          <a:p>
            <a:pPr marL="281620" lvl="1" indent="-281620" defTabSz="1088105">
              <a:spcBef>
                <a:spcPts val="1200"/>
              </a:spcBef>
              <a:spcAft>
                <a:spcPts val="588"/>
              </a:spcAft>
              <a:buSzPct val="100000"/>
              <a:buFont typeface="Arial" pitchFamily="34" charset="0"/>
              <a:buChar char="•"/>
            </a:pPr>
            <a:r>
              <a:rPr lang="en-US" dirty="0">
                <a:solidFill>
                  <a:srgbClr val="0C0C0C"/>
                </a:solidFill>
                <a:latin typeface="Segoe UI" pitchFamily="34" charset="0"/>
                <a:ea typeface="Segoe UI" pitchFamily="34" charset="0"/>
                <a:cs typeface="Segoe UI" pitchFamily="34" charset="0"/>
              </a:rPr>
              <a:t>1 TB per disk </a:t>
            </a:r>
          </a:p>
          <a:p>
            <a:pPr marL="281620" lvl="1" indent="-281620" defTabSz="1088105">
              <a:spcBef>
                <a:spcPts val="1200"/>
              </a:spcBef>
              <a:spcAft>
                <a:spcPts val="588"/>
              </a:spcAft>
              <a:buSzPct val="100000"/>
              <a:buFont typeface="Arial" pitchFamily="34" charset="0"/>
              <a:buChar char="•"/>
            </a:pPr>
            <a:r>
              <a:rPr lang="en-US" dirty="0">
                <a:solidFill>
                  <a:srgbClr val="0C0C0C"/>
                </a:solidFill>
                <a:latin typeface="Segoe UI" pitchFamily="34" charset="0"/>
                <a:ea typeface="Segoe UI" pitchFamily="34" charset="0"/>
                <a:cs typeface="Segoe UI" pitchFamily="34" charset="0"/>
              </a:rPr>
              <a:t>500 IOPs (standard)</a:t>
            </a:r>
          </a:p>
        </p:txBody>
      </p:sp>
      <p:sp>
        <p:nvSpPr>
          <p:cNvPr id="13" name="Title 3"/>
          <p:cNvSpPr txBox="1">
            <a:spLocks/>
          </p:cNvSpPr>
          <p:nvPr/>
        </p:nvSpPr>
        <p:spPr>
          <a:xfrm>
            <a:off x="1016317" y="158494"/>
            <a:ext cx="5416508" cy="717583"/>
          </a:xfrm>
          <a:prstGeom prst="rect">
            <a:avLst/>
          </a:prstGeom>
        </p:spPr>
        <p:txBody>
          <a:bodyPr vert="horz" lIns="320040" tIns="152357" rIns="53325" bIns="53325" rtlCol="0" anchor="ctr">
            <a:normAutofit fontScale="97500" lnSpcReduction="10000"/>
          </a:bodyPr>
          <a:lstStyle>
            <a:lvl1pPr>
              <a:lnSpc>
                <a:spcPct val="90000"/>
              </a:lnSpc>
              <a:spcBef>
                <a:spcPct val="0"/>
              </a:spcBef>
              <a:buNone/>
              <a:defRPr lang="en-US" sz="4000" spc="-58" baseline="0" dirty="0">
                <a:solidFill>
                  <a:schemeClr val="bg2"/>
                </a:solidFill>
                <a:latin typeface="Segoe UI Light" pitchFamily="34" charset="0"/>
                <a:ea typeface="Segoe UI" pitchFamily="34" charset="0"/>
                <a:cs typeface="Segoe UI" pitchFamily="34" charset="0"/>
              </a:defRPr>
            </a:lvl1pPr>
          </a:lstStyle>
          <a:p>
            <a:r>
              <a:rPr lang="en-US" dirty="0"/>
              <a:t>Virtual machine storage</a:t>
            </a:r>
          </a:p>
        </p:txBody>
      </p:sp>
    </p:spTree>
    <p:extLst>
      <p:ext uri="{BB962C8B-B14F-4D97-AF65-F5344CB8AC3E}">
        <p14:creationId xmlns:p14="http://schemas.microsoft.com/office/powerpoint/2010/main" val="1758183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44000" decel="56000" fill="hold" grpId="0" nodeType="afterEffect">
                                  <p:stCondLst>
                                    <p:cond delay="0"/>
                                  </p:stCondLst>
                                  <p:childTnLst>
                                    <p:animMotion origin="layout" path="M -1.47817E-6 -4.4621E-6 L -0.10862 -0.00295 " pathEditMode="relative" rAng="0" ptsTypes="AA">
                                      <p:cBhvr>
                                        <p:cTn id="6" dur="500" fill="hold"/>
                                        <p:tgtEl>
                                          <p:spTgt spid="6"/>
                                        </p:tgtEl>
                                        <p:attrNameLst>
                                          <p:attrName>ppt_x</p:attrName>
                                          <p:attrName>ppt_y</p:attrName>
                                        </p:attrNameLst>
                                      </p:cBhvr>
                                      <p:rCtr x="-5412" y="-136"/>
                                    </p:animMotion>
                                  </p:childTnLst>
                                </p:cTn>
                              </p:par>
                              <p:par>
                                <p:cTn id="7" presetID="6" presetClass="emph" presetSubtype="0" accel="44000" decel="56000" fill="hold" grpId="1" nodeType="withEffect">
                                  <p:stCondLst>
                                    <p:cond delay="0"/>
                                  </p:stCondLst>
                                  <p:childTnLst>
                                    <p:animScale>
                                      <p:cBhvr>
                                        <p:cTn id="8" dur="500" fill="hold"/>
                                        <p:tgtEl>
                                          <p:spTgt spid="6"/>
                                        </p:tgtEl>
                                      </p:cBhvr>
                                      <p:by x="75180" y="75180"/>
                                    </p:animScale>
                                  </p:childTnLst>
                                </p:cTn>
                              </p:par>
                              <p:par>
                                <p:cTn id="9" presetID="10"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decel="100000" fill="hold" grpId="1"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63" presetClass="path" presetSubtype="0" accel="34667" decel="65333" fill="hold" grpId="0" nodeType="afterEffect">
                                  <p:stCondLst>
                                    <p:cond delay="0"/>
                                  </p:stCondLst>
                                  <p:childTnLst>
                                    <p:animMotion origin="layout" path="M -6.58667E-7 4.33954E-6 L 0.40886 4.33954E-6 " pathEditMode="relative" rAng="0" ptsTypes="AA">
                                      <p:cBhvr>
                                        <p:cTn id="27" dur="500" fill="hold"/>
                                        <p:tgtEl>
                                          <p:spTgt spid="7"/>
                                        </p:tgtEl>
                                        <p:attrNameLst>
                                          <p:attrName>ppt_x</p:attrName>
                                          <p:attrName>ppt_y</p:attrName>
                                        </p:attrNameLst>
                                      </p:cBhvr>
                                      <p:rCtr x="20437" y="0"/>
                                    </p:animMotion>
                                  </p:childTnLst>
                                </p:cTn>
                              </p:par>
                              <p:par>
                                <p:cTn id="28" presetID="1" presetClass="entr" presetSubtype="0" fill="hold" grpId="1" nodeType="withEffect">
                                  <p:stCondLst>
                                    <p:cond delay="50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grpId="1" nodeType="withEffect">
                                  <p:stCondLst>
                                    <p:cond delay="500"/>
                                  </p:stCondLst>
                                  <p:childTnLst>
                                    <p:set>
                                      <p:cBhvr>
                                        <p:cTn id="31" dur="1" fill="hold">
                                          <p:stCondLst>
                                            <p:cond delay="0"/>
                                          </p:stCondLst>
                                        </p:cTn>
                                        <p:tgtEl>
                                          <p:spTgt spid="17"/>
                                        </p:tgtEl>
                                        <p:attrNameLst>
                                          <p:attrName>style.visibility</p:attrName>
                                        </p:attrNameLst>
                                      </p:cBhvr>
                                      <p:to>
                                        <p:strVal val="visible"/>
                                      </p:to>
                                    </p:set>
                                  </p:childTnLst>
                                </p:cTn>
                              </p:par>
                            </p:childTnLst>
                          </p:cTn>
                        </p:par>
                        <p:par>
                          <p:cTn id="32" fill="hold">
                            <p:stCondLst>
                              <p:cond delay="1000"/>
                            </p:stCondLst>
                            <p:childTnLst>
                              <p:par>
                                <p:cTn id="33" presetID="63" presetClass="path" presetSubtype="0" accel="34667" decel="65333" fill="hold" grpId="0" nodeType="afterEffect">
                                  <p:stCondLst>
                                    <p:cond delay="0"/>
                                  </p:stCondLst>
                                  <p:childTnLst>
                                    <p:animMotion origin="layout" path="M 2.30534E-6 3.44984E-6 L 0.12637 3.44984E-6 " pathEditMode="relative" rAng="0" ptsTypes="AA">
                                      <p:cBhvr>
                                        <p:cTn id="34" dur="500" fill="hold"/>
                                        <p:tgtEl>
                                          <p:spTgt spid="16"/>
                                        </p:tgtEl>
                                        <p:attrNameLst>
                                          <p:attrName>ppt_x</p:attrName>
                                          <p:attrName>ppt_y</p:attrName>
                                        </p:attrNameLst>
                                      </p:cBhvr>
                                      <p:rCtr x="6319" y="0"/>
                                    </p:animMotion>
                                  </p:childTnLst>
                                </p:cTn>
                              </p:par>
                              <p:par>
                                <p:cTn id="35" presetID="63" presetClass="path" presetSubtype="0" accel="34667" decel="65333" fill="hold" grpId="0" nodeType="withEffect">
                                  <p:stCondLst>
                                    <p:cond delay="0"/>
                                  </p:stCondLst>
                                  <p:childTnLst>
                                    <p:animMotion origin="layout" path="M 2.30534E-6 4.33954E-6 L 0.25325 4.33954E-6 " pathEditMode="relative" rAng="0" ptsTypes="AA">
                                      <p:cBhvr>
                                        <p:cTn id="36" dur="500" fill="hold"/>
                                        <p:tgtEl>
                                          <p:spTgt spid="17"/>
                                        </p:tgtEl>
                                        <p:attrNameLst>
                                          <p:attrName>ppt_x</p:attrName>
                                          <p:attrName>ppt_y</p:attrName>
                                        </p:attrNameLst>
                                      </p:cBhvr>
                                      <p:rCtr x="12663" y="0"/>
                                    </p:animMotion>
                                  </p:childTnLst>
                                </p:cTn>
                              </p:par>
                            </p:childTnLst>
                          </p:cTn>
                        </p:par>
                        <p:par>
                          <p:cTn id="37" fill="hold">
                            <p:stCondLst>
                              <p:cond delay="1500"/>
                            </p:stCondLst>
                            <p:childTnLst>
                              <p:par>
                                <p:cTn id="38" presetID="6" presetClass="emph" presetSubtype="0" fill="hold" grpId="2" nodeType="afterEffect">
                                  <p:stCondLst>
                                    <p:cond delay="0"/>
                                  </p:stCondLst>
                                  <p:childTnLst>
                                    <p:animScale>
                                      <p:cBhvr>
                                        <p:cTn id="39" dur="250" fill="hold"/>
                                        <p:tgtEl>
                                          <p:spTgt spid="7"/>
                                        </p:tgtEl>
                                      </p:cBhvr>
                                      <p:by x="0" y="0"/>
                                    </p:animScale>
                                  </p:childTnLst>
                                </p:cTn>
                              </p:par>
                              <p:par>
                                <p:cTn id="40" presetID="6" presetClass="emph" presetSubtype="0" fill="hold" grpId="2" nodeType="withEffect">
                                  <p:stCondLst>
                                    <p:cond delay="100"/>
                                  </p:stCondLst>
                                  <p:childTnLst>
                                    <p:animScale>
                                      <p:cBhvr>
                                        <p:cTn id="41" dur="250" fill="hold"/>
                                        <p:tgtEl>
                                          <p:spTgt spid="16"/>
                                        </p:tgtEl>
                                      </p:cBhvr>
                                      <p:by x="0" y="0"/>
                                    </p:animScale>
                                  </p:childTnLst>
                                </p:cTn>
                              </p:par>
                              <p:par>
                                <p:cTn id="42" presetID="6" presetClass="emph" presetSubtype="0" fill="hold" grpId="2" nodeType="withEffect">
                                  <p:stCondLst>
                                    <p:cond delay="200"/>
                                  </p:stCondLst>
                                  <p:childTnLst>
                                    <p:animScale>
                                      <p:cBhvr>
                                        <p:cTn id="43" dur="250" fill="hold"/>
                                        <p:tgtEl>
                                          <p:spTgt spid="17"/>
                                        </p:tgtEl>
                                      </p:cBhvr>
                                      <p:by x="0" y="0"/>
                                    </p:animScale>
                                  </p:childTnLst>
                                </p:cTn>
                              </p:par>
                            </p:childTnLst>
                          </p:cTn>
                        </p:par>
                        <p:par>
                          <p:cTn id="44" fill="hold">
                            <p:stCondLst>
                              <p:cond delay="1950"/>
                            </p:stCondLst>
                            <p:childTnLst>
                              <p:par>
                                <p:cTn id="45" presetID="19" presetClass="emph" presetSubtype="0" fill="hold" grpId="2" nodeType="afterEffect">
                                  <p:stCondLst>
                                    <p:cond delay="0"/>
                                  </p:stCondLst>
                                  <p:childTnLst>
                                    <p:animClr clrSpc="rgb" dir="cw">
                                      <p:cBhvr override="childStyle">
                                        <p:cTn id="46" dur="500" fill="hold"/>
                                        <p:tgtEl>
                                          <p:spTgt spid="6"/>
                                        </p:tgtEl>
                                        <p:attrNameLst>
                                          <p:attrName>style.color</p:attrName>
                                        </p:attrNameLst>
                                      </p:cBhvr>
                                      <p:to>
                                        <a:schemeClr val="accent2"/>
                                      </p:to>
                                    </p:animClr>
                                    <p:animClr clrSpc="rgb" dir="cw">
                                      <p:cBhvr>
                                        <p:cTn id="47" dur="500" fill="hold"/>
                                        <p:tgtEl>
                                          <p:spTgt spid="6"/>
                                        </p:tgtEl>
                                        <p:attrNameLst>
                                          <p:attrName>fillcolor</p:attrName>
                                        </p:attrNameLst>
                                      </p:cBhvr>
                                      <p:to>
                                        <a:schemeClr val="accent2"/>
                                      </p:to>
                                    </p:animClr>
                                    <p:set>
                                      <p:cBhvr>
                                        <p:cTn id="48" dur="500" fill="hold"/>
                                        <p:tgtEl>
                                          <p:spTgt spid="6"/>
                                        </p:tgtEl>
                                        <p:attrNameLst>
                                          <p:attrName>fill.type</p:attrName>
                                        </p:attrNameLst>
                                      </p:cBhvr>
                                      <p:to>
                                        <p:strVal val="solid"/>
                                      </p:to>
                                    </p:set>
                                    <p:set>
                                      <p:cBhvr>
                                        <p:cTn id="49" dur="500" fill="hold"/>
                                        <p:tgtEl>
                                          <p:spTgt spid="6"/>
                                        </p:tgtEl>
                                        <p:attrNameLst>
                                          <p:attrName>fill.on</p:attrName>
                                        </p:attrNameLst>
                                      </p:cBhvr>
                                      <p:to>
                                        <p:strVal val="true"/>
                                      </p:to>
                                    </p:set>
                                  </p:childTnLst>
                                </p:cTn>
                              </p:par>
                              <p:par>
                                <p:cTn id="50" presetID="19" presetClass="emph" presetSubtype="0" fill="hold" grpId="1" nodeType="withEffect">
                                  <p:stCondLst>
                                    <p:cond delay="0"/>
                                  </p:stCondLst>
                                  <p:childTnLst>
                                    <p:animClr clrSpc="rgb" dir="cw">
                                      <p:cBhvr override="childStyle">
                                        <p:cTn id="51" dur="500" fill="hold"/>
                                        <p:tgtEl>
                                          <p:spTgt spid="14"/>
                                        </p:tgtEl>
                                        <p:attrNameLst>
                                          <p:attrName>style.color</p:attrName>
                                        </p:attrNameLst>
                                      </p:cBhvr>
                                      <p:to>
                                        <a:schemeClr val="accent2"/>
                                      </p:to>
                                    </p:animClr>
                                    <p:animClr clrSpc="rgb" dir="cw">
                                      <p:cBhvr>
                                        <p:cTn id="52" dur="500" fill="hold"/>
                                        <p:tgtEl>
                                          <p:spTgt spid="14"/>
                                        </p:tgtEl>
                                        <p:attrNameLst>
                                          <p:attrName>fillcolor</p:attrName>
                                        </p:attrNameLst>
                                      </p:cBhvr>
                                      <p:to>
                                        <a:schemeClr val="accent2"/>
                                      </p:to>
                                    </p:animClr>
                                    <p:set>
                                      <p:cBhvr>
                                        <p:cTn id="53" dur="500" fill="hold"/>
                                        <p:tgtEl>
                                          <p:spTgt spid="14"/>
                                        </p:tgtEl>
                                        <p:attrNameLst>
                                          <p:attrName>fill.type</p:attrName>
                                        </p:attrNameLst>
                                      </p:cBhvr>
                                      <p:to>
                                        <p:strVal val="solid"/>
                                      </p:to>
                                    </p:set>
                                    <p:set>
                                      <p:cBhvr>
                                        <p:cTn id="54" dur="500" fill="hold"/>
                                        <p:tgtEl>
                                          <p:spTgt spid="14"/>
                                        </p:tgtEl>
                                        <p:attrNameLst>
                                          <p:attrName>fill.on</p:attrName>
                                        </p:attrNameLst>
                                      </p:cBhvr>
                                      <p:to>
                                        <p:strVal val="true"/>
                                      </p:to>
                                    </p:set>
                                  </p:childTnLst>
                                </p:cTn>
                              </p:par>
                              <p:par>
                                <p:cTn id="55" presetID="19" presetClass="emph" presetSubtype="0" fill="hold" grpId="1" nodeType="withEffect">
                                  <p:stCondLst>
                                    <p:cond delay="0"/>
                                  </p:stCondLst>
                                  <p:childTnLst>
                                    <p:animClr clrSpc="rgb" dir="cw">
                                      <p:cBhvr override="childStyle">
                                        <p:cTn id="56" dur="500" fill="hold"/>
                                        <p:tgtEl>
                                          <p:spTgt spid="15"/>
                                        </p:tgtEl>
                                        <p:attrNameLst>
                                          <p:attrName>style.color</p:attrName>
                                        </p:attrNameLst>
                                      </p:cBhvr>
                                      <p:to>
                                        <a:schemeClr val="accent2"/>
                                      </p:to>
                                    </p:animClr>
                                    <p:animClr clrSpc="rgb" dir="cw">
                                      <p:cBhvr>
                                        <p:cTn id="57" dur="500" fill="hold"/>
                                        <p:tgtEl>
                                          <p:spTgt spid="15"/>
                                        </p:tgtEl>
                                        <p:attrNameLst>
                                          <p:attrName>fillcolor</p:attrName>
                                        </p:attrNameLst>
                                      </p:cBhvr>
                                      <p:to>
                                        <a:schemeClr val="accent2"/>
                                      </p:to>
                                    </p:animClr>
                                    <p:set>
                                      <p:cBhvr>
                                        <p:cTn id="58" dur="500" fill="hold"/>
                                        <p:tgtEl>
                                          <p:spTgt spid="15"/>
                                        </p:tgtEl>
                                        <p:attrNameLst>
                                          <p:attrName>fill.type</p:attrName>
                                        </p:attrNameLst>
                                      </p:cBhvr>
                                      <p:to>
                                        <p:strVal val="solid"/>
                                      </p:to>
                                    </p:set>
                                    <p:set>
                                      <p:cBhvr>
                                        <p:cTn id="59" dur="500" fill="hold"/>
                                        <p:tgtEl>
                                          <p:spTgt spid="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6" grpId="1" animBg="1"/>
      <p:bldP spid="6" grpId="2" animBg="1"/>
      <p:bldP spid="14" grpId="0" animBg="1"/>
      <p:bldP spid="14" grpId="1" animBg="1"/>
      <p:bldP spid="15" grpId="0" animBg="1"/>
      <p:bldP spid="15" grpId="1" animBg="1"/>
      <p:bldP spid="7" grpId="0" animBg="1"/>
      <p:bldP spid="7" grpId="1" animBg="1"/>
      <p:bldP spid="7" grpId="2" animBg="1"/>
      <p:bldP spid="16" grpId="0" animBg="1"/>
      <p:bldP spid="16" grpId="1" animBg="1"/>
      <p:bldP spid="16" grpId="2" animBg="1"/>
      <p:bldP spid="17" grpId="0" animBg="1"/>
      <p:bldP spid="17" grpId="1" animBg="1"/>
      <p:bldP spid="17"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16-Point Star 15"/>
          <p:cNvSpPr/>
          <p:nvPr/>
        </p:nvSpPr>
        <p:spPr bwMode="auto">
          <a:xfrm>
            <a:off x="-476726" y="894736"/>
            <a:ext cx="5899090" cy="5899090"/>
          </a:xfrm>
          <a:prstGeom prst="star16">
            <a:avLst>
              <a:gd name="adj" fmla="val 35361"/>
            </a:avLst>
          </a:prstGeom>
          <a:solidFill>
            <a:srgbClr val="FDFDFD">
              <a:alpha val="5098"/>
            </a:srgb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6517382" y="228154"/>
            <a:ext cx="4360168" cy="977127"/>
          </a:xfrm>
        </p:spPr>
        <p:txBody>
          <a:bodyPr>
            <a:normAutofit/>
          </a:bodyPr>
          <a:lstStyle/>
          <a:p>
            <a:r>
              <a:rPr lang="en-US" sz="3600" dirty="0"/>
              <a:t>Premium storage</a:t>
            </a:r>
          </a:p>
        </p:txBody>
      </p:sp>
      <p:sp>
        <p:nvSpPr>
          <p:cNvPr id="10" name="Content Placeholder 2"/>
          <p:cNvSpPr txBox="1">
            <a:spLocks/>
          </p:cNvSpPr>
          <p:nvPr/>
        </p:nvSpPr>
        <p:spPr>
          <a:xfrm>
            <a:off x="6024695" y="1669781"/>
            <a:ext cx="6021398" cy="4042054"/>
          </a:xfrm>
          <a:prstGeom prst="rect">
            <a:avLst/>
          </a:prstGeom>
          <a:noFill/>
        </p:spPr>
        <p:txBody>
          <a:bodyPr vert="horz" wrap="square" lIns="143370" tIns="89606" rIns="143370" bIns="8960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chemeClr val="bg1"/>
              </a:buClr>
              <a:buNone/>
            </a:pPr>
            <a:r>
              <a:rPr lang="en-US" sz="2744" dirty="0">
                <a:solidFill>
                  <a:schemeClr val="tx1"/>
                </a:solidFill>
                <a:latin typeface="+mn-lt"/>
              </a:rPr>
              <a:t>Up to </a:t>
            </a:r>
            <a:r>
              <a:rPr lang="en-US" sz="2744" b="1" u="sng" dirty="0">
                <a:solidFill>
                  <a:schemeClr val="tx1"/>
                </a:solidFill>
                <a:latin typeface="+mn-lt"/>
              </a:rPr>
              <a:t>64 TB</a:t>
            </a:r>
            <a:r>
              <a:rPr lang="en-US" sz="2744" dirty="0">
                <a:solidFill>
                  <a:schemeClr val="tx1"/>
                </a:solidFill>
                <a:latin typeface="+mn-lt"/>
              </a:rPr>
              <a:t> of storage per VM</a:t>
            </a:r>
          </a:p>
          <a:p>
            <a:pPr marL="0" indent="0">
              <a:lnSpc>
                <a:spcPct val="100000"/>
              </a:lnSpc>
              <a:spcBef>
                <a:spcPts val="1175"/>
              </a:spcBef>
              <a:buClr>
                <a:schemeClr val="bg1"/>
              </a:buClr>
              <a:buNone/>
            </a:pPr>
            <a:r>
              <a:rPr lang="en-US" sz="2744" dirty="0">
                <a:solidFill>
                  <a:schemeClr val="tx1"/>
                </a:solidFill>
                <a:latin typeface="+mn-lt"/>
              </a:rPr>
              <a:t>&gt;80,000 IOPS per VM</a:t>
            </a:r>
          </a:p>
          <a:p>
            <a:pPr marL="0" indent="0">
              <a:lnSpc>
                <a:spcPct val="100000"/>
              </a:lnSpc>
              <a:spcBef>
                <a:spcPts val="1175"/>
              </a:spcBef>
              <a:buClr>
                <a:schemeClr val="bg1"/>
              </a:buClr>
              <a:buNone/>
            </a:pPr>
            <a:r>
              <a:rPr lang="en-US" sz="2744" dirty="0">
                <a:solidFill>
                  <a:schemeClr val="tx1"/>
                </a:solidFill>
                <a:latin typeface="+mn-lt"/>
              </a:rPr>
              <a:t>5,000 IOPS per disk</a:t>
            </a:r>
          </a:p>
          <a:p>
            <a:pPr marL="0" indent="0">
              <a:lnSpc>
                <a:spcPct val="100000"/>
              </a:lnSpc>
              <a:spcBef>
                <a:spcPts val="1175"/>
              </a:spcBef>
              <a:buClr>
                <a:schemeClr val="bg1"/>
              </a:buClr>
              <a:buNone/>
            </a:pPr>
            <a:r>
              <a:rPr lang="en-US" sz="2744" dirty="0">
                <a:solidFill>
                  <a:schemeClr val="tx1"/>
                </a:solidFill>
                <a:latin typeface="+mn-lt"/>
              </a:rPr>
              <a:t>Less than 1ms read latency (cache)</a:t>
            </a:r>
          </a:p>
          <a:p>
            <a:pPr marL="0" indent="0">
              <a:lnSpc>
                <a:spcPct val="100000"/>
              </a:lnSpc>
              <a:spcBef>
                <a:spcPts val="1175"/>
              </a:spcBef>
              <a:buClr>
                <a:schemeClr val="bg1"/>
              </a:buClr>
              <a:buNone/>
            </a:pPr>
            <a:r>
              <a:rPr lang="en-US" sz="2744" dirty="0">
                <a:solidFill>
                  <a:schemeClr val="tx1"/>
                </a:solidFill>
                <a:latin typeface="+mn-lt"/>
              </a:rPr>
              <a:t>~5 </a:t>
            </a:r>
            <a:r>
              <a:rPr lang="en-US" sz="2744" dirty="0" err="1">
                <a:solidFill>
                  <a:schemeClr val="tx1"/>
                </a:solidFill>
                <a:latin typeface="+mn-lt"/>
              </a:rPr>
              <a:t>ms</a:t>
            </a:r>
            <a:r>
              <a:rPr lang="en-US" sz="2744" dirty="0">
                <a:solidFill>
                  <a:schemeClr val="tx1"/>
                </a:solidFill>
                <a:latin typeface="+mn-lt"/>
              </a:rPr>
              <a:t> read/write (no cache)</a:t>
            </a:r>
          </a:p>
          <a:p>
            <a:pPr marL="0" indent="0">
              <a:lnSpc>
                <a:spcPct val="100000"/>
              </a:lnSpc>
              <a:spcBef>
                <a:spcPts val="1175"/>
              </a:spcBef>
              <a:buClr>
                <a:schemeClr val="bg1"/>
              </a:buClr>
              <a:buNone/>
            </a:pPr>
            <a:endParaRPr lang="en-US" sz="2744" dirty="0">
              <a:solidFill>
                <a:schemeClr val="tx1"/>
              </a:solidFill>
              <a:latin typeface="+mn-lt"/>
            </a:endParaRPr>
          </a:p>
          <a:p>
            <a:pPr marL="0" indent="0">
              <a:lnSpc>
                <a:spcPct val="100000"/>
              </a:lnSpc>
              <a:spcBef>
                <a:spcPts val="1175"/>
              </a:spcBef>
              <a:buClr>
                <a:schemeClr val="bg1"/>
              </a:buClr>
              <a:buNone/>
            </a:pPr>
            <a:endParaRPr lang="en-US" sz="2744" dirty="0">
              <a:solidFill>
                <a:schemeClr val="tx1"/>
              </a:solidFill>
              <a:latin typeface="+mn-lt"/>
            </a:endParaRPr>
          </a:p>
        </p:txBody>
      </p:sp>
      <p:pic>
        <p:nvPicPr>
          <p:cNvPr id="12" name="Picture 11"/>
          <p:cNvPicPr>
            <a:picLocks noChangeAspect="1"/>
          </p:cNvPicPr>
          <p:nvPr/>
        </p:nvPicPr>
        <p:blipFill>
          <a:blip r:embed="rId3"/>
          <a:stretch>
            <a:fillRect/>
          </a:stretch>
        </p:blipFill>
        <p:spPr>
          <a:xfrm>
            <a:off x="2990546" y="5072869"/>
            <a:ext cx="1485682" cy="1489977"/>
          </a:xfrm>
          <a:prstGeom prst="rect">
            <a:avLst/>
          </a:prstGeom>
        </p:spPr>
      </p:pic>
      <p:pic>
        <p:nvPicPr>
          <p:cNvPr id="15" name="Picture 14"/>
          <p:cNvPicPr>
            <a:picLocks noChangeAspect="1"/>
          </p:cNvPicPr>
          <p:nvPr/>
        </p:nvPicPr>
        <p:blipFill>
          <a:blip r:embed="rId3"/>
          <a:stretch>
            <a:fillRect/>
          </a:stretch>
        </p:blipFill>
        <p:spPr>
          <a:xfrm>
            <a:off x="2211467" y="680475"/>
            <a:ext cx="1973940" cy="1979645"/>
          </a:xfrm>
          <a:prstGeom prst="rect">
            <a:avLst/>
          </a:prstGeom>
        </p:spPr>
      </p:pic>
      <p:grpSp>
        <p:nvGrpSpPr>
          <p:cNvPr id="25" name="Group 24"/>
          <p:cNvGrpSpPr/>
          <p:nvPr/>
        </p:nvGrpSpPr>
        <p:grpSpPr>
          <a:xfrm>
            <a:off x="622914" y="1929509"/>
            <a:ext cx="3816402" cy="3825923"/>
            <a:chOff x="622300" y="1700213"/>
            <a:chExt cx="3817938" cy="3827462"/>
          </a:xfrm>
        </p:grpSpPr>
        <p:sp>
          <p:nvSpPr>
            <p:cNvPr id="5" name="AutoShape 3"/>
            <p:cNvSpPr>
              <a:spLocks noChangeAspect="1" noChangeArrowheads="1" noTextEdit="1"/>
            </p:cNvSpPr>
            <p:nvPr/>
          </p:nvSpPr>
          <p:spPr bwMode="auto">
            <a:xfrm>
              <a:off x="625475" y="1700213"/>
              <a:ext cx="3814763" cy="38274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p>
          </p:txBody>
        </p:sp>
        <p:sp>
          <p:nvSpPr>
            <p:cNvPr id="6" name="Freeform 5"/>
            <p:cNvSpPr>
              <a:spLocks noEditPoints="1"/>
            </p:cNvSpPr>
            <p:nvPr/>
          </p:nvSpPr>
          <p:spPr bwMode="auto">
            <a:xfrm>
              <a:off x="622300" y="1703388"/>
              <a:ext cx="3817938" cy="3824287"/>
            </a:xfrm>
            <a:custGeom>
              <a:avLst/>
              <a:gdLst>
                <a:gd name="T0" fmla="*/ 1036 w 1036"/>
                <a:gd name="T1" fmla="*/ 519 h 1037"/>
                <a:gd name="T2" fmla="*/ 518 w 1036"/>
                <a:gd name="T3" fmla="*/ 1037 h 1037"/>
                <a:gd name="T4" fmla="*/ 0 w 1036"/>
                <a:gd name="T5" fmla="*/ 519 h 1037"/>
                <a:gd name="T6" fmla="*/ 518 w 1036"/>
                <a:gd name="T7" fmla="*/ 0 h 1037"/>
                <a:gd name="T8" fmla="*/ 1036 w 1036"/>
                <a:gd name="T9" fmla="*/ 519 h 1037"/>
                <a:gd name="T10" fmla="*/ 518 w 1036"/>
                <a:gd name="T11" fmla="*/ 473 h 1037"/>
                <a:gd name="T12" fmla="*/ 472 w 1036"/>
                <a:gd name="T13" fmla="*/ 519 h 1037"/>
                <a:gd name="T14" fmla="*/ 518 w 1036"/>
                <a:gd name="T15" fmla="*/ 564 h 1037"/>
                <a:gd name="T16" fmla="*/ 564 w 1036"/>
                <a:gd name="T17" fmla="*/ 519 h 1037"/>
                <a:gd name="T18" fmla="*/ 518 w 1036"/>
                <a:gd name="T19" fmla="*/ 473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6" h="1037">
                  <a:moveTo>
                    <a:pt x="1036" y="519"/>
                  </a:moveTo>
                  <a:cubicBezTo>
                    <a:pt x="1036" y="805"/>
                    <a:pt x="804" y="1037"/>
                    <a:pt x="518" y="1037"/>
                  </a:cubicBezTo>
                  <a:cubicBezTo>
                    <a:pt x="232" y="1037"/>
                    <a:pt x="0" y="805"/>
                    <a:pt x="0" y="519"/>
                  </a:cubicBezTo>
                  <a:cubicBezTo>
                    <a:pt x="0" y="232"/>
                    <a:pt x="232" y="0"/>
                    <a:pt x="518" y="0"/>
                  </a:cubicBezTo>
                  <a:cubicBezTo>
                    <a:pt x="804" y="0"/>
                    <a:pt x="1036" y="232"/>
                    <a:pt x="1036" y="519"/>
                  </a:cubicBezTo>
                  <a:moveTo>
                    <a:pt x="518" y="473"/>
                  </a:moveTo>
                  <a:cubicBezTo>
                    <a:pt x="493" y="473"/>
                    <a:pt x="472" y="493"/>
                    <a:pt x="472" y="519"/>
                  </a:cubicBezTo>
                  <a:cubicBezTo>
                    <a:pt x="472" y="544"/>
                    <a:pt x="493" y="564"/>
                    <a:pt x="518" y="564"/>
                  </a:cubicBezTo>
                  <a:cubicBezTo>
                    <a:pt x="543" y="564"/>
                    <a:pt x="564" y="544"/>
                    <a:pt x="564" y="519"/>
                  </a:cubicBezTo>
                  <a:cubicBezTo>
                    <a:pt x="564" y="493"/>
                    <a:pt x="543" y="473"/>
                    <a:pt x="518" y="473"/>
                  </a:cubicBezTo>
                </a:path>
              </a:pathLst>
            </a:custGeom>
            <a:solidFill>
              <a:schemeClr val="accent1"/>
            </a:solidFill>
            <a:ln>
              <a:noFill/>
            </a:ln>
          </p:spPr>
          <p:txBody>
            <a:bodyPr vert="horz" wrap="square" lIns="91403" tIns="45701" rIns="91403" bIns="45701" numCol="1" anchor="t" anchorCtr="0" compatLnSpc="1">
              <a:prstTxWarp prst="textNoShape">
                <a:avLst/>
              </a:prstTxWarp>
            </a:bodyPr>
            <a:lstStyle/>
            <a:p>
              <a:endParaRPr lang="en-US" sz="1799"/>
            </a:p>
          </p:txBody>
        </p:sp>
        <p:sp>
          <p:nvSpPr>
            <p:cNvPr id="7" name="Freeform 6"/>
            <p:cNvSpPr>
              <a:spLocks noEditPoints="1"/>
            </p:cNvSpPr>
            <p:nvPr/>
          </p:nvSpPr>
          <p:spPr bwMode="auto">
            <a:xfrm>
              <a:off x="2530475" y="3617913"/>
              <a:ext cx="169863" cy="165100"/>
            </a:xfrm>
            <a:custGeom>
              <a:avLst/>
              <a:gdLst>
                <a:gd name="T0" fmla="*/ 0 w 46"/>
                <a:gd name="T1" fmla="*/ 45 h 45"/>
                <a:gd name="T2" fmla="*/ 0 w 46"/>
                <a:gd name="T3" fmla="*/ 45 h 45"/>
                <a:gd name="T4" fmla="*/ 0 w 46"/>
                <a:gd name="T5" fmla="*/ 45 h 45"/>
                <a:gd name="T6" fmla="*/ 1 w 46"/>
                <a:gd name="T7" fmla="*/ 45 h 45"/>
                <a:gd name="T8" fmla="*/ 1 w 46"/>
                <a:gd name="T9" fmla="*/ 45 h 45"/>
                <a:gd name="T10" fmla="*/ 1 w 46"/>
                <a:gd name="T11" fmla="*/ 45 h 45"/>
                <a:gd name="T12" fmla="*/ 1 w 46"/>
                <a:gd name="T13" fmla="*/ 45 h 45"/>
                <a:gd name="T14" fmla="*/ 1 w 46"/>
                <a:gd name="T15" fmla="*/ 45 h 45"/>
                <a:gd name="T16" fmla="*/ 1 w 46"/>
                <a:gd name="T17" fmla="*/ 45 h 45"/>
                <a:gd name="T18" fmla="*/ 1 w 46"/>
                <a:gd name="T19" fmla="*/ 45 h 45"/>
                <a:gd name="T20" fmla="*/ 1 w 46"/>
                <a:gd name="T21" fmla="*/ 45 h 45"/>
                <a:gd name="T22" fmla="*/ 1 w 46"/>
                <a:gd name="T23" fmla="*/ 45 h 45"/>
                <a:gd name="T24" fmla="*/ 1 w 46"/>
                <a:gd name="T25" fmla="*/ 45 h 45"/>
                <a:gd name="T26" fmla="*/ 1 w 46"/>
                <a:gd name="T27" fmla="*/ 45 h 45"/>
                <a:gd name="T28" fmla="*/ 1 w 46"/>
                <a:gd name="T29" fmla="*/ 45 h 45"/>
                <a:gd name="T30" fmla="*/ 1 w 46"/>
                <a:gd name="T31" fmla="*/ 45 h 45"/>
                <a:gd name="T32" fmla="*/ 1 w 46"/>
                <a:gd name="T33" fmla="*/ 45 h 45"/>
                <a:gd name="T34" fmla="*/ 1 w 46"/>
                <a:gd name="T35" fmla="*/ 45 h 45"/>
                <a:gd name="T36" fmla="*/ 46 w 46"/>
                <a:gd name="T37" fmla="*/ 0 h 45"/>
                <a:gd name="T38" fmla="*/ 46 w 46"/>
                <a:gd name="T39" fmla="*/ 0 h 45"/>
                <a:gd name="T40" fmla="*/ 46 w 46"/>
                <a:gd name="T41" fmla="*/ 0 h 45"/>
                <a:gd name="T42" fmla="*/ 46 w 46"/>
                <a:gd name="T43" fmla="*/ 0 h 45"/>
                <a:gd name="T44" fmla="*/ 46 w 46"/>
                <a:gd name="T45" fmla="*/ 0 h 45"/>
                <a:gd name="T46" fmla="*/ 46 w 46"/>
                <a:gd name="T4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5">
                  <a:moveTo>
                    <a:pt x="0" y="45"/>
                  </a:moveTo>
                  <a:cubicBezTo>
                    <a:pt x="0" y="45"/>
                    <a:pt x="0" y="45"/>
                    <a:pt x="0" y="45"/>
                  </a:cubicBezTo>
                  <a:cubicBezTo>
                    <a:pt x="0" y="45"/>
                    <a:pt x="0" y="45"/>
                    <a:pt x="0" y="45"/>
                  </a:cubicBezTo>
                  <a:moveTo>
                    <a:pt x="1" y="45"/>
                  </a:moveTo>
                  <a:cubicBezTo>
                    <a:pt x="1" y="45"/>
                    <a:pt x="1" y="45"/>
                    <a:pt x="1" y="45"/>
                  </a:cubicBezTo>
                  <a:cubicBezTo>
                    <a:pt x="1" y="45"/>
                    <a:pt x="1" y="45"/>
                    <a:pt x="1" y="45"/>
                  </a:cubicBezTo>
                  <a:moveTo>
                    <a:pt x="1" y="45"/>
                  </a:moveTo>
                  <a:cubicBezTo>
                    <a:pt x="1" y="45"/>
                    <a:pt x="1" y="45"/>
                    <a:pt x="1" y="45"/>
                  </a:cubicBezTo>
                  <a:cubicBezTo>
                    <a:pt x="1" y="45"/>
                    <a:pt x="1" y="45"/>
                    <a:pt x="1" y="45"/>
                  </a:cubicBezTo>
                  <a:moveTo>
                    <a:pt x="1" y="45"/>
                  </a:moveTo>
                  <a:cubicBezTo>
                    <a:pt x="1" y="45"/>
                    <a:pt x="1" y="45"/>
                    <a:pt x="1" y="45"/>
                  </a:cubicBezTo>
                  <a:cubicBezTo>
                    <a:pt x="1" y="45"/>
                    <a:pt x="1" y="45"/>
                    <a:pt x="1" y="45"/>
                  </a:cubicBezTo>
                  <a:moveTo>
                    <a:pt x="1" y="45"/>
                  </a:moveTo>
                  <a:cubicBezTo>
                    <a:pt x="1" y="45"/>
                    <a:pt x="1" y="45"/>
                    <a:pt x="1" y="45"/>
                  </a:cubicBezTo>
                  <a:cubicBezTo>
                    <a:pt x="1" y="45"/>
                    <a:pt x="1" y="45"/>
                    <a:pt x="1" y="45"/>
                  </a:cubicBezTo>
                  <a:moveTo>
                    <a:pt x="1" y="45"/>
                  </a:moveTo>
                  <a:cubicBezTo>
                    <a:pt x="1" y="45"/>
                    <a:pt x="1" y="45"/>
                    <a:pt x="1" y="45"/>
                  </a:cubicBezTo>
                  <a:cubicBezTo>
                    <a:pt x="1" y="45"/>
                    <a:pt x="1" y="45"/>
                    <a:pt x="1" y="45"/>
                  </a:cubicBezTo>
                  <a:moveTo>
                    <a:pt x="46" y="0"/>
                  </a:moveTo>
                  <a:cubicBezTo>
                    <a:pt x="46" y="0"/>
                    <a:pt x="46" y="0"/>
                    <a:pt x="46" y="0"/>
                  </a:cubicBezTo>
                  <a:cubicBezTo>
                    <a:pt x="46" y="0"/>
                    <a:pt x="46" y="0"/>
                    <a:pt x="46" y="0"/>
                  </a:cubicBezTo>
                  <a:moveTo>
                    <a:pt x="46" y="0"/>
                  </a:moveTo>
                  <a:cubicBezTo>
                    <a:pt x="46" y="0"/>
                    <a:pt x="46" y="0"/>
                    <a:pt x="46" y="0"/>
                  </a:cubicBezTo>
                  <a:cubicBezTo>
                    <a:pt x="46" y="0"/>
                    <a:pt x="46" y="0"/>
                    <a:pt x="46" y="0"/>
                  </a:cubicBezTo>
                </a:path>
              </a:pathLst>
            </a:custGeom>
            <a:solidFill>
              <a:srgbClr val="F99E34"/>
            </a:solidFill>
            <a:ln w="9525">
              <a:noFill/>
              <a:round/>
              <a:headEnd/>
              <a:tailEnd/>
            </a:ln>
            <a:extLst/>
          </p:spPr>
          <p:txBody>
            <a:bodyPr vert="horz" wrap="square" lIns="91403" tIns="45701" rIns="91403" bIns="45701" numCol="1" anchor="t" anchorCtr="0" compatLnSpc="1">
              <a:prstTxWarp prst="textNoShape">
                <a:avLst/>
              </a:prstTxWarp>
            </a:bodyPr>
            <a:lstStyle/>
            <a:p>
              <a:endParaRPr lang="en-US" sz="1799"/>
            </a:p>
          </p:txBody>
        </p:sp>
        <p:sp>
          <p:nvSpPr>
            <p:cNvPr id="8" name="Freeform 7"/>
            <p:cNvSpPr>
              <a:spLocks/>
            </p:cNvSpPr>
            <p:nvPr/>
          </p:nvSpPr>
          <p:spPr bwMode="auto">
            <a:xfrm>
              <a:off x="622300" y="1703388"/>
              <a:ext cx="3817938" cy="3824287"/>
            </a:xfrm>
            <a:custGeom>
              <a:avLst/>
              <a:gdLst>
                <a:gd name="T0" fmla="*/ 292 w 1036"/>
                <a:gd name="T1" fmla="*/ 519 h 1037"/>
                <a:gd name="T2" fmla="*/ 518 w 1036"/>
                <a:gd name="T3" fmla="*/ 293 h 1037"/>
                <a:gd name="T4" fmla="*/ 744 w 1036"/>
                <a:gd name="T5" fmla="*/ 519 h 1037"/>
                <a:gd name="T6" fmla="*/ 721 w 1036"/>
                <a:gd name="T7" fmla="*/ 619 h 1037"/>
                <a:gd name="T8" fmla="*/ 980 w 1036"/>
                <a:gd name="T9" fmla="*/ 754 h 1037"/>
                <a:gd name="T10" fmla="*/ 1036 w 1036"/>
                <a:gd name="T11" fmla="*/ 519 h 1037"/>
                <a:gd name="T12" fmla="*/ 518 w 1036"/>
                <a:gd name="T13" fmla="*/ 0 h 1037"/>
                <a:gd name="T14" fmla="*/ 0 w 1036"/>
                <a:gd name="T15" fmla="*/ 519 h 1037"/>
                <a:gd name="T16" fmla="*/ 518 w 1036"/>
                <a:gd name="T17" fmla="*/ 1037 h 1037"/>
                <a:gd name="T18" fmla="*/ 518 w 1036"/>
                <a:gd name="T19" fmla="*/ 744 h 1037"/>
                <a:gd name="T20" fmla="*/ 292 w 1036"/>
                <a:gd name="T21" fmla="*/ 519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6" h="1037">
                  <a:moveTo>
                    <a:pt x="292" y="519"/>
                  </a:moveTo>
                  <a:cubicBezTo>
                    <a:pt x="292" y="394"/>
                    <a:pt x="393" y="293"/>
                    <a:pt x="518" y="293"/>
                  </a:cubicBezTo>
                  <a:cubicBezTo>
                    <a:pt x="643" y="293"/>
                    <a:pt x="744" y="394"/>
                    <a:pt x="744" y="519"/>
                  </a:cubicBezTo>
                  <a:cubicBezTo>
                    <a:pt x="744" y="555"/>
                    <a:pt x="735" y="589"/>
                    <a:pt x="721" y="619"/>
                  </a:cubicBezTo>
                  <a:cubicBezTo>
                    <a:pt x="980" y="754"/>
                    <a:pt x="980" y="754"/>
                    <a:pt x="980" y="754"/>
                  </a:cubicBezTo>
                  <a:cubicBezTo>
                    <a:pt x="1016" y="683"/>
                    <a:pt x="1036" y="603"/>
                    <a:pt x="1036" y="519"/>
                  </a:cubicBezTo>
                  <a:cubicBezTo>
                    <a:pt x="1036" y="232"/>
                    <a:pt x="804" y="0"/>
                    <a:pt x="518" y="0"/>
                  </a:cubicBezTo>
                  <a:cubicBezTo>
                    <a:pt x="232" y="0"/>
                    <a:pt x="0" y="232"/>
                    <a:pt x="0" y="519"/>
                  </a:cubicBezTo>
                  <a:cubicBezTo>
                    <a:pt x="0" y="805"/>
                    <a:pt x="232" y="1037"/>
                    <a:pt x="518" y="1037"/>
                  </a:cubicBezTo>
                  <a:cubicBezTo>
                    <a:pt x="518" y="744"/>
                    <a:pt x="518" y="744"/>
                    <a:pt x="518" y="744"/>
                  </a:cubicBezTo>
                  <a:cubicBezTo>
                    <a:pt x="393" y="744"/>
                    <a:pt x="292" y="643"/>
                    <a:pt x="292" y="519"/>
                  </a:cubicBezTo>
                </a:path>
              </a:pathLst>
            </a:custGeom>
            <a:solidFill>
              <a:schemeClr val="accent1"/>
            </a:solidFill>
            <a:ln>
              <a:solidFill>
                <a:srgbClr val="003C6C"/>
              </a:solidFill>
            </a:ln>
          </p:spPr>
          <p:txBody>
            <a:bodyPr vert="horz" wrap="square" lIns="91403" tIns="45701" rIns="91403" bIns="45701" numCol="1" anchor="t" anchorCtr="0" compatLnSpc="1">
              <a:prstTxWarp prst="textNoShape">
                <a:avLst/>
              </a:prstTxWarp>
            </a:bodyPr>
            <a:lstStyle/>
            <a:p>
              <a:endParaRPr lang="en-US" sz="1799"/>
            </a:p>
          </p:txBody>
        </p:sp>
        <p:sp>
          <p:nvSpPr>
            <p:cNvPr id="9" name="Freeform 8"/>
            <p:cNvSpPr>
              <a:spLocks/>
            </p:cNvSpPr>
            <p:nvPr/>
          </p:nvSpPr>
          <p:spPr bwMode="auto">
            <a:xfrm>
              <a:off x="1698625" y="2784475"/>
              <a:ext cx="1665288" cy="1662112"/>
            </a:xfrm>
            <a:custGeom>
              <a:avLst/>
              <a:gdLst>
                <a:gd name="T0" fmla="*/ 226 w 452"/>
                <a:gd name="T1" fmla="*/ 0 h 451"/>
                <a:gd name="T2" fmla="*/ 0 w 452"/>
                <a:gd name="T3" fmla="*/ 226 h 451"/>
                <a:gd name="T4" fmla="*/ 226 w 452"/>
                <a:gd name="T5" fmla="*/ 451 h 451"/>
                <a:gd name="T6" fmla="*/ 226 w 452"/>
                <a:gd name="T7" fmla="*/ 271 h 451"/>
                <a:gd name="T8" fmla="*/ 180 w 452"/>
                <a:gd name="T9" fmla="*/ 226 h 451"/>
                <a:gd name="T10" fmla="*/ 226 w 452"/>
                <a:gd name="T11" fmla="*/ 180 h 451"/>
                <a:gd name="T12" fmla="*/ 272 w 452"/>
                <a:gd name="T13" fmla="*/ 226 h 451"/>
                <a:gd name="T14" fmla="*/ 269 w 452"/>
                <a:gd name="T15" fmla="*/ 242 h 451"/>
                <a:gd name="T16" fmla="*/ 429 w 452"/>
                <a:gd name="T17" fmla="*/ 326 h 451"/>
                <a:gd name="T18" fmla="*/ 452 w 452"/>
                <a:gd name="T19" fmla="*/ 226 h 451"/>
                <a:gd name="T20" fmla="*/ 226 w 452"/>
                <a:gd name="T21"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2" h="451">
                  <a:moveTo>
                    <a:pt x="226" y="0"/>
                  </a:moveTo>
                  <a:cubicBezTo>
                    <a:pt x="101" y="0"/>
                    <a:pt x="0" y="101"/>
                    <a:pt x="0" y="226"/>
                  </a:cubicBezTo>
                  <a:cubicBezTo>
                    <a:pt x="0" y="350"/>
                    <a:pt x="101" y="451"/>
                    <a:pt x="226" y="451"/>
                  </a:cubicBezTo>
                  <a:cubicBezTo>
                    <a:pt x="226" y="271"/>
                    <a:pt x="226" y="271"/>
                    <a:pt x="226" y="271"/>
                  </a:cubicBezTo>
                  <a:cubicBezTo>
                    <a:pt x="201" y="271"/>
                    <a:pt x="180" y="251"/>
                    <a:pt x="180" y="226"/>
                  </a:cubicBezTo>
                  <a:cubicBezTo>
                    <a:pt x="180" y="200"/>
                    <a:pt x="201" y="180"/>
                    <a:pt x="226" y="180"/>
                  </a:cubicBezTo>
                  <a:cubicBezTo>
                    <a:pt x="251" y="180"/>
                    <a:pt x="272" y="200"/>
                    <a:pt x="272" y="226"/>
                  </a:cubicBezTo>
                  <a:cubicBezTo>
                    <a:pt x="272" y="231"/>
                    <a:pt x="271" y="237"/>
                    <a:pt x="269" y="242"/>
                  </a:cubicBezTo>
                  <a:cubicBezTo>
                    <a:pt x="429" y="326"/>
                    <a:pt x="429" y="326"/>
                    <a:pt x="429" y="326"/>
                  </a:cubicBezTo>
                  <a:cubicBezTo>
                    <a:pt x="443" y="296"/>
                    <a:pt x="452" y="262"/>
                    <a:pt x="452" y="226"/>
                  </a:cubicBezTo>
                  <a:cubicBezTo>
                    <a:pt x="452" y="101"/>
                    <a:pt x="351" y="0"/>
                    <a:pt x="226" y="0"/>
                  </a:cubicBezTo>
                </a:path>
              </a:pathLst>
            </a:custGeom>
            <a:solidFill>
              <a:srgbClr val="007FDE"/>
            </a:solidFill>
            <a:ln>
              <a:noFill/>
            </a:ln>
          </p:spPr>
          <p:txBody>
            <a:bodyPr vert="horz" wrap="square" lIns="91403" tIns="45701" rIns="91403" bIns="45701" numCol="1" anchor="t" anchorCtr="0" compatLnSpc="1">
              <a:prstTxWarp prst="textNoShape">
                <a:avLst/>
              </a:prstTxWarp>
            </a:bodyPr>
            <a:lstStyle/>
            <a:p>
              <a:endParaRPr lang="en-US" sz="1799"/>
            </a:p>
          </p:txBody>
        </p:sp>
        <p:sp>
          <p:nvSpPr>
            <p:cNvPr id="11" name="Freeform 9"/>
            <p:cNvSpPr>
              <a:spLocks/>
            </p:cNvSpPr>
            <p:nvPr/>
          </p:nvSpPr>
          <p:spPr bwMode="auto">
            <a:xfrm>
              <a:off x="1698625" y="2784475"/>
              <a:ext cx="1665288" cy="1662112"/>
            </a:xfrm>
            <a:custGeom>
              <a:avLst/>
              <a:gdLst>
                <a:gd name="T0" fmla="*/ 226 w 452"/>
                <a:gd name="T1" fmla="*/ 0 h 451"/>
                <a:gd name="T2" fmla="*/ 0 w 452"/>
                <a:gd name="T3" fmla="*/ 226 h 451"/>
                <a:gd name="T4" fmla="*/ 226 w 452"/>
                <a:gd name="T5" fmla="*/ 451 h 451"/>
                <a:gd name="T6" fmla="*/ 226 w 452"/>
                <a:gd name="T7" fmla="*/ 271 h 451"/>
                <a:gd name="T8" fmla="*/ 180 w 452"/>
                <a:gd name="T9" fmla="*/ 226 h 451"/>
                <a:gd name="T10" fmla="*/ 180 w 452"/>
                <a:gd name="T11" fmla="*/ 226 h 451"/>
                <a:gd name="T12" fmla="*/ 180 w 452"/>
                <a:gd name="T13" fmla="*/ 226 h 451"/>
                <a:gd name="T14" fmla="*/ 226 w 452"/>
                <a:gd name="T15" fmla="*/ 180 h 451"/>
                <a:gd name="T16" fmla="*/ 272 w 452"/>
                <a:gd name="T17" fmla="*/ 226 h 451"/>
                <a:gd name="T18" fmla="*/ 272 w 452"/>
                <a:gd name="T19" fmla="*/ 226 h 451"/>
                <a:gd name="T20" fmla="*/ 272 w 452"/>
                <a:gd name="T21" fmla="*/ 226 h 451"/>
                <a:gd name="T22" fmla="*/ 269 w 452"/>
                <a:gd name="T23" fmla="*/ 242 h 451"/>
                <a:gd name="T24" fmla="*/ 429 w 452"/>
                <a:gd name="T25" fmla="*/ 326 h 451"/>
                <a:gd name="T26" fmla="*/ 429 w 452"/>
                <a:gd name="T27" fmla="*/ 326 h 451"/>
                <a:gd name="T28" fmla="*/ 429 w 452"/>
                <a:gd name="T29" fmla="*/ 326 h 451"/>
                <a:gd name="T30" fmla="*/ 452 w 452"/>
                <a:gd name="T31" fmla="*/ 226 h 451"/>
                <a:gd name="T32" fmla="*/ 226 w 452"/>
                <a:gd name="T33"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2" h="451">
                  <a:moveTo>
                    <a:pt x="226" y="0"/>
                  </a:moveTo>
                  <a:cubicBezTo>
                    <a:pt x="101" y="0"/>
                    <a:pt x="0" y="101"/>
                    <a:pt x="0" y="226"/>
                  </a:cubicBezTo>
                  <a:cubicBezTo>
                    <a:pt x="0" y="350"/>
                    <a:pt x="101" y="451"/>
                    <a:pt x="226" y="451"/>
                  </a:cubicBezTo>
                  <a:cubicBezTo>
                    <a:pt x="226" y="271"/>
                    <a:pt x="226" y="271"/>
                    <a:pt x="226" y="271"/>
                  </a:cubicBezTo>
                  <a:cubicBezTo>
                    <a:pt x="201" y="271"/>
                    <a:pt x="180" y="251"/>
                    <a:pt x="180" y="226"/>
                  </a:cubicBezTo>
                  <a:cubicBezTo>
                    <a:pt x="180" y="226"/>
                    <a:pt x="180" y="226"/>
                    <a:pt x="180" y="226"/>
                  </a:cubicBezTo>
                  <a:cubicBezTo>
                    <a:pt x="180" y="226"/>
                    <a:pt x="180" y="226"/>
                    <a:pt x="180" y="226"/>
                  </a:cubicBezTo>
                  <a:cubicBezTo>
                    <a:pt x="180" y="200"/>
                    <a:pt x="201" y="180"/>
                    <a:pt x="226" y="180"/>
                  </a:cubicBezTo>
                  <a:cubicBezTo>
                    <a:pt x="251" y="180"/>
                    <a:pt x="272" y="200"/>
                    <a:pt x="272" y="226"/>
                  </a:cubicBezTo>
                  <a:cubicBezTo>
                    <a:pt x="272" y="226"/>
                    <a:pt x="272" y="226"/>
                    <a:pt x="272" y="226"/>
                  </a:cubicBezTo>
                  <a:cubicBezTo>
                    <a:pt x="272" y="226"/>
                    <a:pt x="272" y="226"/>
                    <a:pt x="272" y="226"/>
                  </a:cubicBezTo>
                  <a:cubicBezTo>
                    <a:pt x="272" y="231"/>
                    <a:pt x="271" y="237"/>
                    <a:pt x="269" y="242"/>
                  </a:cubicBezTo>
                  <a:cubicBezTo>
                    <a:pt x="429" y="326"/>
                    <a:pt x="429" y="326"/>
                    <a:pt x="429" y="326"/>
                  </a:cubicBezTo>
                  <a:cubicBezTo>
                    <a:pt x="429" y="326"/>
                    <a:pt x="429" y="326"/>
                    <a:pt x="429" y="326"/>
                  </a:cubicBezTo>
                  <a:cubicBezTo>
                    <a:pt x="429" y="326"/>
                    <a:pt x="429" y="326"/>
                    <a:pt x="429" y="326"/>
                  </a:cubicBezTo>
                  <a:cubicBezTo>
                    <a:pt x="443" y="296"/>
                    <a:pt x="452" y="262"/>
                    <a:pt x="452" y="226"/>
                  </a:cubicBezTo>
                  <a:cubicBezTo>
                    <a:pt x="452" y="101"/>
                    <a:pt x="351" y="0"/>
                    <a:pt x="226" y="0"/>
                  </a:cubicBezTo>
                </a:path>
              </a:pathLst>
            </a:custGeom>
            <a:solidFill>
              <a:srgbClr val="007FDE"/>
            </a:solidFill>
            <a:ln>
              <a:noFill/>
            </a:ln>
          </p:spPr>
          <p:txBody>
            <a:bodyPr vert="horz" wrap="square" lIns="91403" tIns="45701" rIns="91403" bIns="45701" numCol="1" anchor="t" anchorCtr="0" compatLnSpc="1">
              <a:prstTxWarp prst="textNoShape">
                <a:avLst/>
              </a:prstTxWarp>
            </a:bodyPr>
            <a:lstStyle/>
            <a:p>
              <a:endParaRPr lang="en-US" sz="1799"/>
            </a:p>
          </p:txBody>
        </p:sp>
        <p:sp>
          <p:nvSpPr>
            <p:cNvPr id="14" name="Freeform 10"/>
            <p:cNvSpPr>
              <a:spLocks noEditPoints="1"/>
            </p:cNvSpPr>
            <p:nvPr/>
          </p:nvSpPr>
          <p:spPr bwMode="auto">
            <a:xfrm>
              <a:off x="2530475" y="5513388"/>
              <a:ext cx="236538" cy="14287"/>
            </a:xfrm>
            <a:custGeom>
              <a:avLst/>
              <a:gdLst>
                <a:gd name="T0" fmla="*/ 2 w 64"/>
                <a:gd name="T1" fmla="*/ 4 h 4"/>
                <a:gd name="T2" fmla="*/ 2 w 64"/>
                <a:gd name="T3" fmla="*/ 4 h 4"/>
                <a:gd name="T4" fmla="*/ 3 w 64"/>
                <a:gd name="T5" fmla="*/ 4 h 4"/>
                <a:gd name="T6" fmla="*/ 5 w 64"/>
                <a:gd name="T7" fmla="*/ 4 h 4"/>
                <a:gd name="T8" fmla="*/ 5 w 64"/>
                <a:gd name="T9" fmla="*/ 4 h 4"/>
                <a:gd name="T10" fmla="*/ 7 w 64"/>
                <a:gd name="T11" fmla="*/ 4 h 4"/>
                <a:gd name="T12" fmla="*/ 8 w 64"/>
                <a:gd name="T13" fmla="*/ 4 h 4"/>
                <a:gd name="T14" fmla="*/ 9 w 64"/>
                <a:gd name="T15" fmla="*/ 4 h 4"/>
                <a:gd name="T16" fmla="*/ 10 w 64"/>
                <a:gd name="T17" fmla="*/ 4 h 4"/>
                <a:gd name="T18" fmla="*/ 12 w 64"/>
                <a:gd name="T19" fmla="*/ 4 h 4"/>
                <a:gd name="T20" fmla="*/ 12 w 64"/>
                <a:gd name="T21" fmla="*/ 4 h 4"/>
                <a:gd name="T22" fmla="*/ 13 w 64"/>
                <a:gd name="T23" fmla="*/ 4 h 4"/>
                <a:gd name="T24" fmla="*/ 15 w 64"/>
                <a:gd name="T25" fmla="*/ 4 h 4"/>
                <a:gd name="T26" fmla="*/ 15 w 64"/>
                <a:gd name="T27" fmla="*/ 4 h 4"/>
                <a:gd name="T28" fmla="*/ 17 w 64"/>
                <a:gd name="T29" fmla="*/ 4 h 4"/>
                <a:gd name="T30" fmla="*/ 18 w 64"/>
                <a:gd name="T31" fmla="*/ 4 h 4"/>
                <a:gd name="T32" fmla="*/ 19 w 64"/>
                <a:gd name="T33" fmla="*/ 4 h 4"/>
                <a:gd name="T34" fmla="*/ 20 w 64"/>
                <a:gd name="T35" fmla="*/ 4 h 4"/>
                <a:gd name="T36" fmla="*/ 22 w 64"/>
                <a:gd name="T37" fmla="*/ 4 h 4"/>
                <a:gd name="T38" fmla="*/ 22 w 64"/>
                <a:gd name="T39" fmla="*/ 4 h 4"/>
                <a:gd name="T40" fmla="*/ 23 w 64"/>
                <a:gd name="T41" fmla="*/ 3 h 4"/>
                <a:gd name="T42" fmla="*/ 25 w 64"/>
                <a:gd name="T43" fmla="*/ 3 h 4"/>
                <a:gd name="T44" fmla="*/ 25 w 64"/>
                <a:gd name="T45" fmla="*/ 3 h 4"/>
                <a:gd name="T46" fmla="*/ 27 w 64"/>
                <a:gd name="T47" fmla="*/ 3 h 4"/>
                <a:gd name="T48" fmla="*/ 28 w 64"/>
                <a:gd name="T49" fmla="*/ 3 h 4"/>
                <a:gd name="T50" fmla="*/ 29 w 64"/>
                <a:gd name="T51" fmla="*/ 3 h 4"/>
                <a:gd name="T52" fmla="*/ 30 w 64"/>
                <a:gd name="T53" fmla="*/ 3 h 4"/>
                <a:gd name="T54" fmla="*/ 32 w 64"/>
                <a:gd name="T55" fmla="*/ 3 h 4"/>
                <a:gd name="T56" fmla="*/ 32 w 64"/>
                <a:gd name="T57" fmla="*/ 3 h 4"/>
                <a:gd name="T58" fmla="*/ 33 w 64"/>
                <a:gd name="T59" fmla="*/ 3 h 4"/>
                <a:gd name="T60" fmla="*/ 35 w 64"/>
                <a:gd name="T61" fmla="*/ 3 h 4"/>
                <a:gd name="T62" fmla="*/ 35 w 64"/>
                <a:gd name="T63" fmla="*/ 3 h 4"/>
                <a:gd name="T64" fmla="*/ 36 w 64"/>
                <a:gd name="T65" fmla="*/ 3 h 4"/>
                <a:gd name="T66" fmla="*/ 38 w 64"/>
                <a:gd name="T67" fmla="*/ 3 h 4"/>
                <a:gd name="T68" fmla="*/ 38 w 64"/>
                <a:gd name="T69" fmla="*/ 3 h 4"/>
                <a:gd name="T70" fmla="*/ 40 w 64"/>
                <a:gd name="T71" fmla="*/ 2 h 4"/>
                <a:gd name="T72" fmla="*/ 41 w 64"/>
                <a:gd name="T73" fmla="*/ 2 h 4"/>
                <a:gd name="T74" fmla="*/ 42 w 64"/>
                <a:gd name="T75" fmla="*/ 2 h 4"/>
                <a:gd name="T76" fmla="*/ 43 w 64"/>
                <a:gd name="T77" fmla="*/ 2 h 4"/>
                <a:gd name="T78" fmla="*/ 45 w 64"/>
                <a:gd name="T79" fmla="*/ 2 h 4"/>
                <a:gd name="T80" fmla="*/ 45 w 64"/>
                <a:gd name="T81" fmla="*/ 2 h 4"/>
                <a:gd name="T82" fmla="*/ 46 w 64"/>
                <a:gd name="T83" fmla="*/ 2 h 4"/>
                <a:gd name="T84" fmla="*/ 48 w 64"/>
                <a:gd name="T85" fmla="*/ 2 h 4"/>
                <a:gd name="T86" fmla="*/ 48 w 64"/>
                <a:gd name="T87" fmla="*/ 2 h 4"/>
                <a:gd name="T88" fmla="*/ 50 w 64"/>
                <a:gd name="T89" fmla="*/ 2 h 4"/>
                <a:gd name="T90" fmla="*/ 52 w 64"/>
                <a:gd name="T91" fmla="*/ 1 h 4"/>
                <a:gd name="T92" fmla="*/ 52 w 64"/>
                <a:gd name="T93" fmla="*/ 1 h 4"/>
                <a:gd name="T94" fmla="*/ 54 w 64"/>
                <a:gd name="T95" fmla="*/ 1 h 4"/>
                <a:gd name="T96" fmla="*/ 56 w 64"/>
                <a:gd name="T97" fmla="*/ 1 h 4"/>
                <a:gd name="T98" fmla="*/ 58 w 64"/>
                <a:gd name="T99" fmla="*/ 1 h 4"/>
                <a:gd name="T100" fmla="*/ 58 w 64"/>
                <a:gd name="T101" fmla="*/ 1 h 4"/>
                <a:gd name="T102" fmla="*/ 62 w 64"/>
                <a:gd name="T103" fmla="*/ 0 h 4"/>
                <a:gd name="T104" fmla="*/ 64 w 64"/>
                <a:gd name="T10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 h="4">
                  <a:moveTo>
                    <a:pt x="1" y="4"/>
                  </a:moveTo>
                  <a:cubicBezTo>
                    <a:pt x="1" y="4"/>
                    <a:pt x="0" y="4"/>
                    <a:pt x="0" y="4"/>
                  </a:cubicBezTo>
                  <a:cubicBezTo>
                    <a:pt x="0" y="4"/>
                    <a:pt x="1" y="4"/>
                    <a:pt x="1" y="4"/>
                  </a:cubicBezTo>
                  <a:moveTo>
                    <a:pt x="2" y="4"/>
                  </a:moveTo>
                  <a:cubicBezTo>
                    <a:pt x="1" y="4"/>
                    <a:pt x="1" y="4"/>
                    <a:pt x="1" y="4"/>
                  </a:cubicBezTo>
                  <a:cubicBezTo>
                    <a:pt x="1" y="4"/>
                    <a:pt x="1" y="4"/>
                    <a:pt x="2" y="4"/>
                  </a:cubicBezTo>
                  <a:moveTo>
                    <a:pt x="3" y="4"/>
                  </a:moveTo>
                  <a:cubicBezTo>
                    <a:pt x="2" y="4"/>
                    <a:pt x="2" y="4"/>
                    <a:pt x="2" y="4"/>
                  </a:cubicBezTo>
                  <a:cubicBezTo>
                    <a:pt x="2" y="4"/>
                    <a:pt x="2" y="4"/>
                    <a:pt x="3" y="4"/>
                  </a:cubicBezTo>
                  <a:moveTo>
                    <a:pt x="3" y="4"/>
                  </a:moveTo>
                  <a:cubicBezTo>
                    <a:pt x="3" y="4"/>
                    <a:pt x="3" y="4"/>
                    <a:pt x="3" y="4"/>
                  </a:cubicBezTo>
                  <a:cubicBezTo>
                    <a:pt x="3" y="4"/>
                    <a:pt x="3" y="4"/>
                    <a:pt x="3" y="4"/>
                  </a:cubicBezTo>
                  <a:moveTo>
                    <a:pt x="4" y="4"/>
                  </a:moveTo>
                  <a:cubicBezTo>
                    <a:pt x="4" y="4"/>
                    <a:pt x="4" y="4"/>
                    <a:pt x="3" y="4"/>
                  </a:cubicBezTo>
                  <a:cubicBezTo>
                    <a:pt x="4" y="4"/>
                    <a:pt x="4" y="4"/>
                    <a:pt x="4" y="4"/>
                  </a:cubicBezTo>
                  <a:moveTo>
                    <a:pt x="5" y="4"/>
                  </a:moveTo>
                  <a:cubicBezTo>
                    <a:pt x="5" y="4"/>
                    <a:pt x="5" y="4"/>
                    <a:pt x="4" y="4"/>
                  </a:cubicBezTo>
                  <a:cubicBezTo>
                    <a:pt x="5" y="4"/>
                    <a:pt x="5" y="4"/>
                    <a:pt x="5" y="4"/>
                  </a:cubicBezTo>
                  <a:moveTo>
                    <a:pt x="6" y="4"/>
                  </a:moveTo>
                  <a:cubicBezTo>
                    <a:pt x="6" y="4"/>
                    <a:pt x="5" y="4"/>
                    <a:pt x="5" y="4"/>
                  </a:cubicBezTo>
                  <a:cubicBezTo>
                    <a:pt x="5" y="4"/>
                    <a:pt x="6" y="4"/>
                    <a:pt x="6" y="4"/>
                  </a:cubicBezTo>
                  <a:moveTo>
                    <a:pt x="7" y="4"/>
                  </a:moveTo>
                  <a:cubicBezTo>
                    <a:pt x="6" y="4"/>
                    <a:pt x="6" y="4"/>
                    <a:pt x="6" y="4"/>
                  </a:cubicBezTo>
                  <a:cubicBezTo>
                    <a:pt x="6" y="4"/>
                    <a:pt x="6" y="4"/>
                    <a:pt x="7" y="4"/>
                  </a:cubicBezTo>
                  <a:moveTo>
                    <a:pt x="7" y="4"/>
                  </a:moveTo>
                  <a:cubicBezTo>
                    <a:pt x="7" y="4"/>
                    <a:pt x="7" y="4"/>
                    <a:pt x="7" y="4"/>
                  </a:cubicBezTo>
                  <a:cubicBezTo>
                    <a:pt x="7" y="4"/>
                    <a:pt x="7" y="4"/>
                    <a:pt x="7" y="4"/>
                  </a:cubicBezTo>
                  <a:moveTo>
                    <a:pt x="8" y="4"/>
                  </a:moveTo>
                  <a:cubicBezTo>
                    <a:pt x="8" y="4"/>
                    <a:pt x="8" y="4"/>
                    <a:pt x="8" y="4"/>
                  </a:cubicBezTo>
                  <a:cubicBezTo>
                    <a:pt x="8" y="4"/>
                    <a:pt x="8" y="4"/>
                    <a:pt x="8" y="4"/>
                  </a:cubicBezTo>
                  <a:moveTo>
                    <a:pt x="9" y="4"/>
                  </a:moveTo>
                  <a:cubicBezTo>
                    <a:pt x="9" y="4"/>
                    <a:pt x="9" y="4"/>
                    <a:pt x="9" y="4"/>
                  </a:cubicBezTo>
                  <a:cubicBezTo>
                    <a:pt x="9" y="4"/>
                    <a:pt x="9" y="4"/>
                    <a:pt x="9" y="4"/>
                  </a:cubicBezTo>
                  <a:moveTo>
                    <a:pt x="10" y="4"/>
                  </a:moveTo>
                  <a:cubicBezTo>
                    <a:pt x="10" y="4"/>
                    <a:pt x="10" y="4"/>
                    <a:pt x="9" y="4"/>
                  </a:cubicBezTo>
                  <a:cubicBezTo>
                    <a:pt x="10" y="4"/>
                    <a:pt x="10" y="4"/>
                    <a:pt x="10" y="4"/>
                  </a:cubicBezTo>
                  <a:moveTo>
                    <a:pt x="11" y="4"/>
                  </a:moveTo>
                  <a:cubicBezTo>
                    <a:pt x="11" y="4"/>
                    <a:pt x="10" y="4"/>
                    <a:pt x="10" y="4"/>
                  </a:cubicBezTo>
                  <a:cubicBezTo>
                    <a:pt x="10" y="4"/>
                    <a:pt x="11" y="4"/>
                    <a:pt x="11" y="4"/>
                  </a:cubicBezTo>
                  <a:moveTo>
                    <a:pt x="12" y="4"/>
                  </a:moveTo>
                  <a:cubicBezTo>
                    <a:pt x="11" y="4"/>
                    <a:pt x="11" y="4"/>
                    <a:pt x="11" y="4"/>
                  </a:cubicBezTo>
                  <a:cubicBezTo>
                    <a:pt x="11" y="4"/>
                    <a:pt x="11" y="4"/>
                    <a:pt x="12" y="4"/>
                  </a:cubicBezTo>
                  <a:moveTo>
                    <a:pt x="13" y="4"/>
                  </a:moveTo>
                  <a:cubicBezTo>
                    <a:pt x="12" y="4"/>
                    <a:pt x="12" y="4"/>
                    <a:pt x="12" y="4"/>
                  </a:cubicBezTo>
                  <a:cubicBezTo>
                    <a:pt x="12" y="4"/>
                    <a:pt x="12" y="4"/>
                    <a:pt x="13" y="4"/>
                  </a:cubicBezTo>
                  <a:moveTo>
                    <a:pt x="13" y="4"/>
                  </a:moveTo>
                  <a:cubicBezTo>
                    <a:pt x="13" y="4"/>
                    <a:pt x="13" y="4"/>
                    <a:pt x="13" y="4"/>
                  </a:cubicBezTo>
                  <a:cubicBezTo>
                    <a:pt x="13" y="4"/>
                    <a:pt x="13" y="4"/>
                    <a:pt x="13" y="4"/>
                  </a:cubicBezTo>
                  <a:moveTo>
                    <a:pt x="14" y="4"/>
                  </a:moveTo>
                  <a:cubicBezTo>
                    <a:pt x="14" y="4"/>
                    <a:pt x="14" y="4"/>
                    <a:pt x="14" y="4"/>
                  </a:cubicBezTo>
                  <a:cubicBezTo>
                    <a:pt x="14" y="4"/>
                    <a:pt x="14" y="4"/>
                    <a:pt x="14" y="4"/>
                  </a:cubicBezTo>
                  <a:moveTo>
                    <a:pt x="15" y="4"/>
                  </a:moveTo>
                  <a:cubicBezTo>
                    <a:pt x="15" y="4"/>
                    <a:pt x="15" y="4"/>
                    <a:pt x="14" y="4"/>
                  </a:cubicBezTo>
                  <a:cubicBezTo>
                    <a:pt x="15" y="4"/>
                    <a:pt x="15" y="4"/>
                    <a:pt x="15" y="4"/>
                  </a:cubicBezTo>
                  <a:moveTo>
                    <a:pt x="16" y="4"/>
                  </a:moveTo>
                  <a:cubicBezTo>
                    <a:pt x="16" y="4"/>
                    <a:pt x="15" y="4"/>
                    <a:pt x="15" y="4"/>
                  </a:cubicBezTo>
                  <a:cubicBezTo>
                    <a:pt x="15" y="4"/>
                    <a:pt x="16" y="4"/>
                    <a:pt x="16" y="4"/>
                  </a:cubicBezTo>
                  <a:moveTo>
                    <a:pt x="17" y="4"/>
                  </a:moveTo>
                  <a:cubicBezTo>
                    <a:pt x="16" y="4"/>
                    <a:pt x="16" y="4"/>
                    <a:pt x="16" y="4"/>
                  </a:cubicBezTo>
                  <a:cubicBezTo>
                    <a:pt x="16" y="4"/>
                    <a:pt x="16" y="4"/>
                    <a:pt x="17" y="4"/>
                  </a:cubicBezTo>
                  <a:moveTo>
                    <a:pt x="17" y="4"/>
                  </a:moveTo>
                  <a:cubicBezTo>
                    <a:pt x="17" y="4"/>
                    <a:pt x="17" y="4"/>
                    <a:pt x="17" y="4"/>
                  </a:cubicBezTo>
                  <a:cubicBezTo>
                    <a:pt x="17" y="4"/>
                    <a:pt x="17" y="4"/>
                    <a:pt x="17" y="4"/>
                  </a:cubicBezTo>
                  <a:moveTo>
                    <a:pt x="18" y="4"/>
                  </a:moveTo>
                  <a:cubicBezTo>
                    <a:pt x="18" y="4"/>
                    <a:pt x="18" y="4"/>
                    <a:pt x="18" y="4"/>
                  </a:cubicBezTo>
                  <a:cubicBezTo>
                    <a:pt x="18" y="4"/>
                    <a:pt x="18" y="4"/>
                    <a:pt x="18" y="4"/>
                  </a:cubicBezTo>
                  <a:moveTo>
                    <a:pt x="19" y="4"/>
                  </a:moveTo>
                  <a:cubicBezTo>
                    <a:pt x="19" y="4"/>
                    <a:pt x="19" y="4"/>
                    <a:pt x="19" y="4"/>
                  </a:cubicBezTo>
                  <a:cubicBezTo>
                    <a:pt x="19" y="4"/>
                    <a:pt x="19" y="4"/>
                    <a:pt x="19" y="4"/>
                  </a:cubicBezTo>
                  <a:moveTo>
                    <a:pt x="20" y="4"/>
                  </a:moveTo>
                  <a:cubicBezTo>
                    <a:pt x="20" y="4"/>
                    <a:pt x="20" y="4"/>
                    <a:pt x="19" y="4"/>
                  </a:cubicBezTo>
                  <a:cubicBezTo>
                    <a:pt x="20" y="4"/>
                    <a:pt x="20" y="4"/>
                    <a:pt x="20" y="4"/>
                  </a:cubicBezTo>
                  <a:moveTo>
                    <a:pt x="21" y="4"/>
                  </a:moveTo>
                  <a:cubicBezTo>
                    <a:pt x="21" y="4"/>
                    <a:pt x="20" y="4"/>
                    <a:pt x="20" y="4"/>
                  </a:cubicBezTo>
                  <a:cubicBezTo>
                    <a:pt x="20" y="4"/>
                    <a:pt x="21" y="4"/>
                    <a:pt x="21" y="4"/>
                  </a:cubicBezTo>
                  <a:moveTo>
                    <a:pt x="22" y="4"/>
                  </a:moveTo>
                  <a:cubicBezTo>
                    <a:pt x="21" y="4"/>
                    <a:pt x="21" y="4"/>
                    <a:pt x="21" y="4"/>
                  </a:cubicBezTo>
                  <a:cubicBezTo>
                    <a:pt x="21" y="4"/>
                    <a:pt x="21" y="4"/>
                    <a:pt x="22" y="4"/>
                  </a:cubicBezTo>
                  <a:moveTo>
                    <a:pt x="22" y="3"/>
                  </a:moveTo>
                  <a:cubicBezTo>
                    <a:pt x="22" y="4"/>
                    <a:pt x="22" y="4"/>
                    <a:pt x="22" y="4"/>
                  </a:cubicBezTo>
                  <a:cubicBezTo>
                    <a:pt x="22" y="4"/>
                    <a:pt x="22" y="4"/>
                    <a:pt x="22" y="3"/>
                  </a:cubicBezTo>
                  <a:moveTo>
                    <a:pt x="23" y="3"/>
                  </a:moveTo>
                  <a:cubicBezTo>
                    <a:pt x="23" y="3"/>
                    <a:pt x="23" y="3"/>
                    <a:pt x="23" y="3"/>
                  </a:cubicBezTo>
                  <a:cubicBezTo>
                    <a:pt x="23" y="3"/>
                    <a:pt x="23" y="3"/>
                    <a:pt x="23" y="3"/>
                  </a:cubicBezTo>
                  <a:moveTo>
                    <a:pt x="24" y="3"/>
                  </a:moveTo>
                  <a:cubicBezTo>
                    <a:pt x="24" y="3"/>
                    <a:pt x="24" y="3"/>
                    <a:pt x="23" y="3"/>
                  </a:cubicBezTo>
                  <a:cubicBezTo>
                    <a:pt x="24" y="3"/>
                    <a:pt x="24" y="3"/>
                    <a:pt x="24" y="3"/>
                  </a:cubicBezTo>
                  <a:moveTo>
                    <a:pt x="25" y="3"/>
                  </a:moveTo>
                  <a:cubicBezTo>
                    <a:pt x="25" y="3"/>
                    <a:pt x="25" y="3"/>
                    <a:pt x="24" y="3"/>
                  </a:cubicBezTo>
                  <a:cubicBezTo>
                    <a:pt x="25" y="3"/>
                    <a:pt x="25" y="3"/>
                    <a:pt x="25" y="3"/>
                  </a:cubicBezTo>
                  <a:moveTo>
                    <a:pt x="26" y="3"/>
                  </a:moveTo>
                  <a:cubicBezTo>
                    <a:pt x="26" y="3"/>
                    <a:pt x="25" y="3"/>
                    <a:pt x="25" y="3"/>
                  </a:cubicBezTo>
                  <a:cubicBezTo>
                    <a:pt x="25" y="3"/>
                    <a:pt x="26" y="3"/>
                    <a:pt x="26" y="3"/>
                  </a:cubicBezTo>
                  <a:moveTo>
                    <a:pt x="27" y="3"/>
                  </a:moveTo>
                  <a:cubicBezTo>
                    <a:pt x="26" y="3"/>
                    <a:pt x="26" y="3"/>
                    <a:pt x="26" y="3"/>
                  </a:cubicBezTo>
                  <a:cubicBezTo>
                    <a:pt x="26" y="3"/>
                    <a:pt x="26" y="3"/>
                    <a:pt x="27" y="3"/>
                  </a:cubicBezTo>
                  <a:moveTo>
                    <a:pt x="27" y="3"/>
                  </a:moveTo>
                  <a:cubicBezTo>
                    <a:pt x="27" y="3"/>
                    <a:pt x="27" y="3"/>
                    <a:pt x="27" y="3"/>
                  </a:cubicBezTo>
                  <a:cubicBezTo>
                    <a:pt x="27" y="3"/>
                    <a:pt x="27" y="3"/>
                    <a:pt x="27" y="3"/>
                  </a:cubicBezTo>
                  <a:moveTo>
                    <a:pt x="28" y="3"/>
                  </a:moveTo>
                  <a:cubicBezTo>
                    <a:pt x="28" y="3"/>
                    <a:pt x="28" y="3"/>
                    <a:pt x="28" y="3"/>
                  </a:cubicBezTo>
                  <a:cubicBezTo>
                    <a:pt x="28" y="3"/>
                    <a:pt x="28" y="3"/>
                    <a:pt x="28" y="3"/>
                  </a:cubicBezTo>
                  <a:moveTo>
                    <a:pt x="29" y="3"/>
                  </a:moveTo>
                  <a:cubicBezTo>
                    <a:pt x="29" y="3"/>
                    <a:pt x="29" y="3"/>
                    <a:pt x="29" y="3"/>
                  </a:cubicBezTo>
                  <a:cubicBezTo>
                    <a:pt x="29" y="3"/>
                    <a:pt x="29" y="3"/>
                    <a:pt x="29" y="3"/>
                  </a:cubicBezTo>
                  <a:moveTo>
                    <a:pt x="30" y="3"/>
                  </a:moveTo>
                  <a:cubicBezTo>
                    <a:pt x="30" y="3"/>
                    <a:pt x="30" y="3"/>
                    <a:pt x="29" y="3"/>
                  </a:cubicBezTo>
                  <a:cubicBezTo>
                    <a:pt x="30" y="3"/>
                    <a:pt x="30" y="3"/>
                    <a:pt x="30" y="3"/>
                  </a:cubicBezTo>
                  <a:moveTo>
                    <a:pt x="31" y="3"/>
                  </a:moveTo>
                  <a:cubicBezTo>
                    <a:pt x="31" y="3"/>
                    <a:pt x="30" y="3"/>
                    <a:pt x="30" y="3"/>
                  </a:cubicBezTo>
                  <a:cubicBezTo>
                    <a:pt x="30" y="3"/>
                    <a:pt x="31" y="3"/>
                    <a:pt x="31" y="3"/>
                  </a:cubicBezTo>
                  <a:moveTo>
                    <a:pt x="32" y="3"/>
                  </a:moveTo>
                  <a:cubicBezTo>
                    <a:pt x="31" y="3"/>
                    <a:pt x="31" y="3"/>
                    <a:pt x="31" y="3"/>
                  </a:cubicBezTo>
                  <a:cubicBezTo>
                    <a:pt x="31" y="3"/>
                    <a:pt x="31" y="3"/>
                    <a:pt x="32" y="3"/>
                  </a:cubicBezTo>
                  <a:moveTo>
                    <a:pt x="32" y="3"/>
                  </a:moveTo>
                  <a:cubicBezTo>
                    <a:pt x="32" y="3"/>
                    <a:pt x="32" y="3"/>
                    <a:pt x="32" y="3"/>
                  </a:cubicBezTo>
                  <a:cubicBezTo>
                    <a:pt x="32" y="3"/>
                    <a:pt x="32" y="3"/>
                    <a:pt x="32" y="3"/>
                  </a:cubicBezTo>
                  <a:moveTo>
                    <a:pt x="33" y="3"/>
                  </a:moveTo>
                  <a:cubicBezTo>
                    <a:pt x="33" y="3"/>
                    <a:pt x="33" y="3"/>
                    <a:pt x="33" y="3"/>
                  </a:cubicBezTo>
                  <a:cubicBezTo>
                    <a:pt x="33" y="3"/>
                    <a:pt x="33" y="3"/>
                    <a:pt x="33" y="3"/>
                  </a:cubicBezTo>
                  <a:moveTo>
                    <a:pt x="34" y="3"/>
                  </a:moveTo>
                  <a:cubicBezTo>
                    <a:pt x="34" y="3"/>
                    <a:pt x="34" y="3"/>
                    <a:pt x="33" y="3"/>
                  </a:cubicBezTo>
                  <a:cubicBezTo>
                    <a:pt x="34" y="3"/>
                    <a:pt x="34" y="3"/>
                    <a:pt x="34" y="3"/>
                  </a:cubicBezTo>
                  <a:moveTo>
                    <a:pt x="35" y="3"/>
                  </a:moveTo>
                  <a:cubicBezTo>
                    <a:pt x="35" y="3"/>
                    <a:pt x="35" y="3"/>
                    <a:pt x="34" y="3"/>
                  </a:cubicBezTo>
                  <a:cubicBezTo>
                    <a:pt x="35" y="3"/>
                    <a:pt x="35" y="3"/>
                    <a:pt x="35" y="3"/>
                  </a:cubicBezTo>
                  <a:moveTo>
                    <a:pt x="36" y="3"/>
                  </a:moveTo>
                  <a:cubicBezTo>
                    <a:pt x="36" y="3"/>
                    <a:pt x="35" y="3"/>
                    <a:pt x="35" y="3"/>
                  </a:cubicBezTo>
                  <a:cubicBezTo>
                    <a:pt x="35" y="3"/>
                    <a:pt x="36" y="3"/>
                    <a:pt x="36" y="3"/>
                  </a:cubicBezTo>
                  <a:moveTo>
                    <a:pt x="36" y="3"/>
                  </a:moveTo>
                  <a:cubicBezTo>
                    <a:pt x="36" y="3"/>
                    <a:pt x="36" y="3"/>
                    <a:pt x="36" y="3"/>
                  </a:cubicBezTo>
                  <a:cubicBezTo>
                    <a:pt x="36" y="3"/>
                    <a:pt x="36" y="3"/>
                    <a:pt x="36" y="3"/>
                  </a:cubicBezTo>
                  <a:moveTo>
                    <a:pt x="37" y="3"/>
                  </a:moveTo>
                  <a:cubicBezTo>
                    <a:pt x="37" y="3"/>
                    <a:pt x="37" y="3"/>
                    <a:pt x="37" y="3"/>
                  </a:cubicBezTo>
                  <a:cubicBezTo>
                    <a:pt x="37" y="3"/>
                    <a:pt x="37" y="3"/>
                    <a:pt x="37" y="3"/>
                  </a:cubicBezTo>
                  <a:moveTo>
                    <a:pt x="38" y="3"/>
                  </a:moveTo>
                  <a:cubicBezTo>
                    <a:pt x="38" y="3"/>
                    <a:pt x="38" y="3"/>
                    <a:pt x="38" y="3"/>
                  </a:cubicBezTo>
                  <a:cubicBezTo>
                    <a:pt x="38" y="3"/>
                    <a:pt x="38" y="3"/>
                    <a:pt x="38" y="3"/>
                  </a:cubicBezTo>
                  <a:moveTo>
                    <a:pt x="39" y="3"/>
                  </a:moveTo>
                  <a:cubicBezTo>
                    <a:pt x="39" y="3"/>
                    <a:pt x="39" y="3"/>
                    <a:pt x="38" y="3"/>
                  </a:cubicBezTo>
                  <a:cubicBezTo>
                    <a:pt x="39" y="3"/>
                    <a:pt x="39" y="3"/>
                    <a:pt x="39" y="3"/>
                  </a:cubicBezTo>
                  <a:moveTo>
                    <a:pt x="40" y="2"/>
                  </a:moveTo>
                  <a:cubicBezTo>
                    <a:pt x="40" y="2"/>
                    <a:pt x="39" y="2"/>
                    <a:pt x="39" y="3"/>
                  </a:cubicBezTo>
                  <a:cubicBezTo>
                    <a:pt x="39" y="2"/>
                    <a:pt x="40" y="2"/>
                    <a:pt x="40" y="2"/>
                  </a:cubicBezTo>
                  <a:moveTo>
                    <a:pt x="41" y="2"/>
                  </a:moveTo>
                  <a:cubicBezTo>
                    <a:pt x="40" y="2"/>
                    <a:pt x="40" y="2"/>
                    <a:pt x="40" y="2"/>
                  </a:cubicBezTo>
                  <a:cubicBezTo>
                    <a:pt x="40" y="2"/>
                    <a:pt x="40" y="2"/>
                    <a:pt x="41" y="2"/>
                  </a:cubicBezTo>
                  <a:moveTo>
                    <a:pt x="41" y="2"/>
                  </a:moveTo>
                  <a:cubicBezTo>
                    <a:pt x="41" y="2"/>
                    <a:pt x="41" y="2"/>
                    <a:pt x="41" y="2"/>
                  </a:cubicBezTo>
                  <a:cubicBezTo>
                    <a:pt x="41" y="2"/>
                    <a:pt x="41" y="2"/>
                    <a:pt x="41" y="2"/>
                  </a:cubicBezTo>
                  <a:moveTo>
                    <a:pt x="42" y="2"/>
                  </a:moveTo>
                  <a:cubicBezTo>
                    <a:pt x="42" y="2"/>
                    <a:pt x="42" y="2"/>
                    <a:pt x="42" y="2"/>
                  </a:cubicBezTo>
                  <a:cubicBezTo>
                    <a:pt x="42" y="2"/>
                    <a:pt x="42" y="2"/>
                    <a:pt x="42" y="2"/>
                  </a:cubicBezTo>
                  <a:moveTo>
                    <a:pt x="43" y="2"/>
                  </a:moveTo>
                  <a:cubicBezTo>
                    <a:pt x="43" y="2"/>
                    <a:pt x="43" y="2"/>
                    <a:pt x="43" y="2"/>
                  </a:cubicBezTo>
                  <a:cubicBezTo>
                    <a:pt x="43" y="2"/>
                    <a:pt x="43" y="2"/>
                    <a:pt x="43" y="2"/>
                  </a:cubicBezTo>
                  <a:moveTo>
                    <a:pt x="44" y="2"/>
                  </a:moveTo>
                  <a:cubicBezTo>
                    <a:pt x="44" y="2"/>
                    <a:pt x="44" y="2"/>
                    <a:pt x="44" y="2"/>
                  </a:cubicBezTo>
                  <a:cubicBezTo>
                    <a:pt x="44" y="2"/>
                    <a:pt x="44" y="2"/>
                    <a:pt x="44" y="2"/>
                  </a:cubicBezTo>
                  <a:moveTo>
                    <a:pt x="45" y="2"/>
                  </a:moveTo>
                  <a:cubicBezTo>
                    <a:pt x="44" y="2"/>
                    <a:pt x="44" y="2"/>
                    <a:pt x="44" y="2"/>
                  </a:cubicBezTo>
                  <a:cubicBezTo>
                    <a:pt x="44" y="2"/>
                    <a:pt x="45" y="2"/>
                    <a:pt x="45" y="2"/>
                  </a:cubicBezTo>
                  <a:moveTo>
                    <a:pt x="45" y="2"/>
                  </a:moveTo>
                  <a:cubicBezTo>
                    <a:pt x="45" y="2"/>
                    <a:pt x="45" y="2"/>
                    <a:pt x="45" y="2"/>
                  </a:cubicBezTo>
                  <a:cubicBezTo>
                    <a:pt x="45" y="2"/>
                    <a:pt x="45" y="2"/>
                    <a:pt x="45" y="2"/>
                  </a:cubicBezTo>
                  <a:moveTo>
                    <a:pt x="46" y="2"/>
                  </a:moveTo>
                  <a:cubicBezTo>
                    <a:pt x="46" y="2"/>
                    <a:pt x="46" y="2"/>
                    <a:pt x="46" y="2"/>
                  </a:cubicBezTo>
                  <a:cubicBezTo>
                    <a:pt x="46" y="2"/>
                    <a:pt x="46" y="2"/>
                    <a:pt x="46" y="2"/>
                  </a:cubicBezTo>
                  <a:moveTo>
                    <a:pt x="47" y="2"/>
                  </a:moveTo>
                  <a:cubicBezTo>
                    <a:pt x="47" y="2"/>
                    <a:pt x="47" y="2"/>
                    <a:pt x="47" y="2"/>
                  </a:cubicBezTo>
                  <a:cubicBezTo>
                    <a:pt x="47" y="2"/>
                    <a:pt x="47" y="2"/>
                    <a:pt x="47" y="2"/>
                  </a:cubicBezTo>
                  <a:moveTo>
                    <a:pt x="48" y="2"/>
                  </a:moveTo>
                  <a:cubicBezTo>
                    <a:pt x="48" y="2"/>
                    <a:pt x="48" y="2"/>
                    <a:pt x="48" y="2"/>
                  </a:cubicBezTo>
                  <a:cubicBezTo>
                    <a:pt x="48" y="2"/>
                    <a:pt x="48" y="2"/>
                    <a:pt x="48" y="2"/>
                  </a:cubicBezTo>
                  <a:moveTo>
                    <a:pt x="49" y="2"/>
                  </a:moveTo>
                  <a:cubicBezTo>
                    <a:pt x="49" y="2"/>
                    <a:pt x="48" y="2"/>
                    <a:pt x="48" y="2"/>
                  </a:cubicBezTo>
                  <a:cubicBezTo>
                    <a:pt x="48" y="2"/>
                    <a:pt x="49" y="2"/>
                    <a:pt x="49" y="2"/>
                  </a:cubicBezTo>
                  <a:moveTo>
                    <a:pt x="50" y="2"/>
                  </a:moveTo>
                  <a:cubicBezTo>
                    <a:pt x="50" y="2"/>
                    <a:pt x="50" y="2"/>
                    <a:pt x="50" y="2"/>
                  </a:cubicBezTo>
                  <a:cubicBezTo>
                    <a:pt x="50" y="2"/>
                    <a:pt x="50" y="2"/>
                    <a:pt x="50" y="2"/>
                  </a:cubicBezTo>
                  <a:moveTo>
                    <a:pt x="51" y="2"/>
                  </a:moveTo>
                  <a:cubicBezTo>
                    <a:pt x="51" y="2"/>
                    <a:pt x="51" y="2"/>
                    <a:pt x="51" y="2"/>
                  </a:cubicBezTo>
                  <a:cubicBezTo>
                    <a:pt x="51" y="2"/>
                    <a:pt x="51" y="2"/>
                    <a:pt x="51" y="2"/>
                  </a:cubicBezTo>
                  <a:moveTo>
                    <a:pt x="52" y="1"/>
                  </a:moveTo>
                  <a:cubicBezTo>
                    <a:pt x="52" y="1"/>
                    <a:pt x="52" y="1"/>
                    <a:pt x="52" y="1"/>
                  </a:cubicBezTo>
                  <a:cubicBezTo>
                    <a:pt x="52" y="1"/>
                    <a:pt x="52" y="1"/>
                    <a:pt x="52" y="1"/>
                  </a:cubicBezTo>
                  <a:moveTo>
                    <a:pt x="53" y="1"/>
                  </a:moveTo>
                  <a:cubicBezTo>
                    <a:pt x="53" y="1"/>
                    <a:pt x="53" y="1"/>
                    <a:pt x="52" y="1"/>
                  </a:cubicBezTo>
                  <a:cubicBezTo>
                    <a:pt x="53" y="1"/>
                    <a:pt x="53" y="1"/>
                    <a:pt x="53" y="1"/>
                  </a:cubicBezTo>
                  <a:moveTo>
                    <a:pt x="54" y="1"/>
                  </a:moveTo>
                  <a:cubicBezTo>
                    <a:pt x="54" y="1"/>
                    <a:pt x="54" y="1"/>
                    <a:pt x="54" y="1"/>
                  </a:cubicBezTo>
                  <a:cubicBezTo>
                    <a:pt x="54" y="1"/>
                    <a:pt x="54" y="1"/>
                    <a:pt x="54" y="1"/>
                  </a:cubicBezTo>
                  <a:moveTo>
                    <a:pt x="54" y="1"/>
                  </a:moveTo>
                  <a:cubicBezTo>
                    <a:pt x="54" y="1"/>
                    <a:pt x="54" y="1"/>
                    <a:pt x="54" y="1"/>
                  </a:cubicBezTo>
                  <a:cubicBezTo>
                    <a:pt x="54" y="1"/>
                    <a:pt x="54" y="1"/>
                    <a:pt x="54" y="1"/>
                  </a:cubicBezTo>
                  <a:moveTo>
                    <a:pt x="56" y="1"/>
                  </a:moveTo>
                  <a:cubicBezTo>
                    <a:pt x="56" y="1"/>
                    <a:pt x="56" y="1"/>
                    <a:pt x="56" y="1"/>
                  </a:cubicBezTo>
                  <a:cubicBezTo>
                    <a:pt x="56" y="1"/>
                    <a:pt x="56" y="1"/>
                    <a:pt x="56" y="1"/>
                  </a:cubicBezTo>
                  <a:moveTo>
                    <a:pt x="58" y="1"/>
                  </a:moveTo>
                  <a:cubicBezTo>
                    <a:pt x="58" y="1"/>
                    <a:pt x="58" y="1"/>
                    <a:pt x="58" y="1"/>
                  </a:cubicBezTo>
                  <a:cubicBezTo>
                    <a:pt x="58" y="1"/>
                    <a:pt x="58" y="1"/>
                    <a:pt x="58" y="1"/>
                  </a:cubicBezTo>
                  <a:moveTo>
                    <a:pt x="58" y="1"/>
                  </a:moveTo>
                  <a:cubicBezTo>
                    <a:pt x="58" y="1"/>
                    <a:pt x="58" y="1"/>
                    <a:pt x="58" y="1"/>
                  </a:cubicBezTo>
                  <a:cubicBezTo>
                    <a:pt x="58" y="1"/>
                    <a:pt x="58" y="1"/>
                    <a:pt x="58" y="1"/>
                  </a:cubicBezTo>
                  <a:moveTo>
                    <a:pt x="60" y="1"/>
                  </a:moveTo>
                  <a:cubicBezTo>
                    <a:pt x="60" y="1"/>
                    <a:pt x="60" y="1"/>
                    <a:pt x="60" y="1"/>
                  </a:cubicBezTo>
                  <a:cubicBezTo>
                    <a:pt x="60" y="1"/>
                    <a:pt x="60" y="1"/>
                    <a:pt x="60" y="1"/>
                  </a:cubicBezTo>
                  <a:moveTo>
                    <a:pt x="62" y="0"/>
                  </a:moveTo>
                  <a:cubicBezTo>
                    <a:pt x="62" y="0"/>
                    <a:pt x="62" y="0"/>
                    <a:pt x="62" y="0"/>
                  </a:cubicBezTo>
                  <a:cubicBezTo>
                    <a:pt x="62" y="0"/>
                    <a:pt x="62" y="0"/>
                    <a:pt x="62" y="0"/>
                  </a:cubicBezTo>
                  <a:moveTo>
                    <a:pt x="64" y="0"/>
                  </a:moveTo>
                  <a:cubicBezTo>
                    <a:pt x="64" y="0"/>
                    <a:pt x="64" y="0"/>
                    <a:pt x="64" y="0"/>
                  </a:cubicBezTo>
                  <a:cubicBezTo>
                    <a:pt x="64" y="0"/>
                    <a:pt x="64" y="0"/>
                    <a:pt x="64" y="0"/>
                  </a:cubicBezTo>
                </a:path>
              </a:pathLst>
            </a:custGeom>
            <a:solidFill>
              <a:srgbClr val="FDFDFD"/>
            </a:solidFill>
            <a:ln w="9525">
              <a:noFill/>
              <a:round/>
              <a:headEnd/>
              <a:tailEnd/>
            </a:ln>
            <a:extLst/>
          </p:spPr>
          <p:txBody>
            <a:bodyPr vert="horz" wrap="square" lIns="91403" tIns="45701" rIns="91403" bIns="45701" numCol="1" anchor="t" anchorCtr="0" compatLnSpc="1">
              <a:prstTxWarp prst="textNoShape">
                <a:avLst/>
              </a:prstTxWarp>
            </a:bodyPr>
            <a:lstStyle/>
            <a:p>
              <a:endParaRPr lang="en-US" sz="1799"/>
            </a:p>
          </p:txBody>
        </p:sp>
        <p:sp>
          <p:nvSpPr>
            <p:cNvPr id="17" name="Freeform 11"/>
            <p:cNvSpPr>
              <a:spLocks/>
            </p:cNvSpPr>
            <p:nvPr/>
          </p:nvSpPr>
          <p:spPr bwMode="auto">
            <a:xfrm>
              <a:off x="2530475" y="3986213"/>
              <a:ext cx="1703388" cy="1541462"/>
            </a:xfrm>
            <a:custGeom>
              <a:avLst/>
              <a:gdLst>
                <a:gd name="T0" fmla="*/ 8 w 462"/>
                <a:gd name="T1" fmla="*/ 125 h 418"/>
                <a:gd name="T2" fmla="*/ 6 w 462"/>
                <a:gd name="T3" fmla="*/ 125 h 418"/>
                <a:gd name="T4" fmla="*/ 5 w 462"/>
                <a:gd name="T5" fmla="*/ 125 h 418"/>
                <a:gd name="T6" fmla="*/ 4 w 462"/>
                <a:gd name="T7" fmla="*/ 125 h 418"/>
                <a:gd name="T8" fmla="*/ 3 w 462"/>
                <a:gd name="T9" fmla="*/ 125 h 418"/>
                <a:gd name="T10" fmla="*/ 2 w 462"/>
                <a:gd name="T11" fmla="*/ 125 h 418"/>
                <a:gd name="T12" fmla="*/ 2 w 462"/>
                <a:gd name="T13" fmla="*/ 125 h 418"/>
                <a:gd name="T14" fmla="*/ 1 w 462"/>
                <a:gd name="T15" fmla="*/ 125 h 418"/>
                <a:gd name="T16" fmla="*/ 0 w 462"/>
                <a:gd name="T17" fmla="*/ 418 h 418"/>
                <a:gd name="T18" fmla="*/ 1 w 462"/>
                <a:gd name="T19" fmla="*/ 418 h 418"/>
                <a:gd name="T20" fmla="*/ 3 w 462"/>
                <a:gd name="T21" fmla="*/ 418 h 418"/>
                <a:gd name="T22" fmla="*/ 3 w 462"/>
                <a:gd name="T23" fmla="*/ 418 h 418"/>
                <a:gd name="T24" fmla="*/ 5 w 462"/>
                <a:gd name="T25" fmla="*/ 418 h 418"/>
                <a:gd name="T26" fmla="*/ 6 w 462"/>
                <a:gd name="T27" fmla="*/ 418 h 418"/>
                <a:gd name="T28" fmla="*/ 7 w 462"/>
                <a:gd name="T29" fmla="*/ 418 h 418"/>
                <a:gd name="T30" fmla="*/ 9 w 462"/>
                <a:gd name="T31" fmla="*/ 418 h 418"/>
                <a:gd name="T32" fmla="*/ 10 w 462"/>
                <a:gd name="T33" fmla="*/ 418 h 418"/>
                <a:gd name="T34" fmla="*/ 11 w 462"/>
                <a:gd name="T35" fmla="*/ 418 h 418"/>
                <a:gd name="T36" fmla="*/ 13 w 462"/>
                <a:gd name="T37" fmla="*/ 418 h 418"/>
                <a:gd name="T38" fmla="*/ 14 w 462"/>
                <a:gd name="T39" fmla="*/ 418 h 418"/>
                <a:gd name="T40" fmla="*/ 15 w 462"/>
                <a:gd name="T41" fmla="*/ 418 h 418"/>
                <a:gd name="T42" fmla="*/ 16 w 462"/>
                <a:gd name="T43" fmla="*/ 418 h 418"/>
                <a:gd name="T44" fmla="*/ 17 w 462"/>
                <a:gd name="T45" fmla="*/ 418 h 418"/>
                <a:gd name="T46" fmla="*/ 19 w 462"/>
                <a:gd name="T47" fmla="*/ 418 h 418"/>
                <a:gd name="T48" fmla="*/ 20 w 462"/>
                <a:gd name="T49" fmla="*/ 418 h 418"/>
                <a:gd name="T50" fmla="*/ 21 w 462"/>
                <a:gd name="T51" fmla="*/ 418 h 418"/>
                <a:gd name="T52" fmla="*/ 22 w 462"/>
                <a:gd name="T53" fmla="*/ 417 h 418"/>
                <a:gd name="T54" fmla="*/ 23 w 462"/>
                <a:gd name="T55" fmla="*/ 417 h 418"/>
                <a:gd name="T56" fmla="*/ 25 w 462"/>
                <a:gd name="T57" fmla="*/ 417 h 418"/>
                <a:gd name="T58" fmla="*/ 26 w 462"/>
                <a:gd name="T59" fmla="*/ 417 h 418"/>
                <a:gd name="T60" fmla="*/ 27 w 462"/>
                <a:gd name="T61" fmla="*/ 417 h 418"/>
                <a:gd name="T62" fmla="*/ 29 w 462"/>
                <a:gd name="T63" fmla="*/ 417 h 418"/>
                <a:gd name="T64" fmla="*/ 30 w 462"/>
                <a:gd name="T65" fmla="*/ 417 h 418"/>
                <a:gd name="T66" fmla="*/ 31 w 462"/>
                <a:gd name="T67" fmla="*/ 417 h 418"/>
                <a:gd name="T68" fmla="*/ 32 w 462"/>
                <a:gd name="T69" fmla="*/ 417 h 418"/>
                <a:gd name="T70" fmla="*/ 33 w 462"/>
                <a:gd name="T71" fmla="*/ 417 h 418"/>
                <a:gd name="T72" fmla="*/ 35 w 462"/>
                <a:gd name="T73" fmla="*/ 417 h 418"/>
                <a:gd name="T74" fmla="*/ 36 w 462"/>
                <a:gd name="T75" fmla="*/ 417 h 418"/>
                <a:gd name="T76" fmla="*/ 37 w 462"/>
                <a:gd name="T77" fmla="*/ 417 h 418"/>
                <a:gd name="T78" fmla="*/ 38 w 462"/>
                <a:gd name="T79" fmla="*/ 417 h 418"/>
                <a:gd name="T80" fmla="*/ 40 w 462"/>
                <a:gd name="T81" fmla="*/ 416 h 418"/>
                <a:gd name="T82" fmla="*/ 41 w 462"/>
                <a:gd name="T83" fmla="*/ 416 h 418"/>
                <a:gd name="T84" fmla="*/ 42 w 462"/>
                <a:gd name="T85" fmla="*/ 416 h 418"/>
                <a:gd name="T86" fmla="*/ 44 w 462"/>
                <a:gd name="T87" fmla="*/ 416 h 418"/>
                <a:gd name="T88" fmla="*/ 45 w 462"/>
                <a:gd name="T89" fmla="*/ 416 h 418"/>
                <a:gd name="T90" fmla="*/ 46 w 462"/>
                <a:gd name="T91" fmla="*/ 416 h 418"/>
                <a:gd name="T92" fmla="*/ 47 w 462"/>
                <a:gd name="T93" fmla="*/ 416 h 418"/>
                <a:gd name="T94" fmla="*/ 48 w 462"/>
                <a:gd name="T95" fmla="*/ 416 h 418"/>
                <a:gd name="T96" fmla="*/ 50 w 462"/>
                <a:gd name="T97" fmla="*/ 416 h 418"/>
                <a:gd name="T98" fmla="*/ 52 w 462"/>
                <a:gd name="T99" fmla="*/ 415 h 418"/>
                <a:gd name="T100" fmla="*/ 53 w 462"/>
                <a:gd name="T101" fmla="*/ 415 h 418"/>
                <a:gd name="T102" fmla="*/ 54 w 462"/>
                <a:gd name="T103" fmla="*/ 415 h 418"/>
                <a:gd name="T104" fmla="*/ 56 w 462"/>
                <a:gd name="T105" fmla="*/ 415 h 418"/>
                <a:gd name="T106" fmla="*/ 58 w 462"/>
                <a:gd name="T107" fmla="*/ 415 h 418"/>
                <a:gd name="T108" fmla="*/ 60 w 462"/>
                <a:gd name="T109" fmla="*/ 415 h 418"/>
                <a:gd name="T110" fmla="*/ 64 w 462"/>
                <a:gd name="T111" fmla="*/ 414 h 418"/>
                <a:gd name="T112" fmla="*/ 203 w 462"/>
                <a:gd name="T113"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2" h="418">
                  <a:moveTo>
                    <a:pt x="203" y="0"/>
                  </a:moveTo>
                  <a:cubicBezTo>
                    <a:pt x="167" y="72"/>
                    <a:pt x="93" y="122"/>
                    <a:pt x="8" y="125"/>
                  </a:cubicBezTo>
                  <a:cubicBezTo>
                    <a:pt x="8" y="125"/>
                    <a:pt x="8" y="125"/>
                    <a:pt x="8" y="125"/>
                  </a:cubicBezTo>
                  <a:cubicBezTo>
                    <a:pt x="7" y="125"/>
                    <a:pt x="7" y="125"/>
                    <a:pt x="7" y="125"/>
                  </a:cubicBezTo>
                  <a:cubicBezTo>
                    <a:pt x="7" y="125"/>
                    <a:pt x="7" y="125"/>
                    <a:pt x="7" y="125"/>
                  </a:cubicBezTo>
                  <a:cubicBezTo>
                    <a:pt x="6" y="125"/>
                    <a:pt x="6" y="125"/>
                    <a:pt x="6" y="125"/>
                  </a:cubicBezTo>
                  <a:cubicBezTo>
                    <a:pt x="6" y="125"/>
                    <a:pt x="6" y="125"/>
                    <a:pt x="6" y="125"/>
                  </a:cubicBezTo>
                  <a:cubicBezTo>
                    <a:pt x="6" y="125"/>
                    <a:pt x="5" y="125"/>
                    <a:pt x="5" y="125"/>
                  </a:cubicBezTo>
                  <a:cubicBezTo>
                    <a:pt x="5" y="125"/>
                    <a:pt x="5" y="125"/>
                    <a:pt x="5" y="125"/>
                  </a:cubicBezTo>
                  <a:cubicBezTo>
                    <a:pt x="5" y="125"/>
                    <a:pt x="5" y="125"/>
                    <a:pt x="5" y="125"/>
                  </a:cubicBezTo>
                  <a:cubicBezTo>
                    <a:pt x="5" y="125"/>
                    <a:pt x="5" y="125"/>
                    <a:pt x="5" y="125"/>
                  </a:cubicBezTo>
                  <a:cubicBezTo>
                    <a:pt x="5" y="125"/>
                    <a:pt x="4" y="125"/>
                    <a:pt x="4" y="125"/>
                  </a:cubicBezTo>
                  <a:cubicBezTo>
                    <a:pt x="4" y="125"/>
                    <a:pt x="4" y="125"/>
                    <a:pt x="4" y="125"/>
                  </a:cubicBezTo>
                  <a:cubicBezTo>
                    <a:pt x="4" y="125"/>
                    <a:pt x="4" y="125"/>
                    <a:pt x="3" y="125"/>
                  </a:cubicBezTo>
                  <a:cubicBezTo>
                    <a:pt x="3" y="125"/>
                    <a:pt x="3" y="125"/>
                    <a:pt x="3" y="125"/>
                  </a:cubicBezTo>
                  <a:cubicBezTo>
                    <a:pt x="3" y="125"/>
                    <a:pt x="3" y="125"/>
                    <a:pt x="3" y="125"/>
                  </a:cubicBezTo>
                  <a:cubicBezTo>
                    <a:pt x="3" y="125"/>
                    <a:pt x="3" y="125"/>
                    <a:pt x="3" y="125"/>
                  </a:cubicBezTo>
                  <a:cubicBezTo>
                    <a:pt x="2" y="125"/>
                    <a:pt x="2" y="125"/>
                    <a:pt x="2" y="125"/>
                  </a:cubicBezTo>
                  <a:cubicBezTo>
                    <a:pt x="2" y="125"/>
                    <a:pt x="2" y="125"/>
                    <a:pt x="2" y="125"/>
                  </a:cubicBezTo>
                  <a:cubicBezTo>
                    <a:pt x="2" y="125"/>
                    <a:pt x="2" y="125"/>
                    <a:pt x="2" y="125"/>
                  </a:cubicBezTo>
                  <a:cubicBezTo>
                    <a:pt x="2" y="125"/>
                    <a:pt x="2" y="125"/>
                    <a:pt x="2" y="125"/>
                  </a:cubicBezTo>
                  <a:cubicBezTo>
                    <a:pt x="1" y="125"/>
                    <a:pt x="1" y="125"/>
                    <a:pt x="1" y="125"/>
                  </a:cubicBezTo>
                  <a:cubicBezTo>
                    <a:pt x="1" y="125"/>
                    <a:pt x="1" y="125"/>
                    <a:pt x="1" y="125"/>
                  </a:cubicBezTo>
                  <a:cubicBezTo>
                    <a:pt x="1" y="125"/>
                    <a:pt x="1" y="125"/>
                    <a:pt x="1" y="125"/>
                  </a:cubicBezTo>
                  <a:cubicBezTo>
                    <a:pt x="1" y="125"/>
                    <a:pt x="1" y="125"/>
                    <a:pt x="1" y="125"/>
                  </a:cubicBezTo>
                  <a:cubicBezTo>
                    <a:pt x="0" y="125"/>
                    <a:pt x="0" y="125"/>
                    <a:pt x="0" y="125"/>
                  </a:cubicBezTo>
                  <a:cubicBezTo>
                    <a:pt x="0" y="418"/>
                    <a:pt x="0" y="418"/>
                    <a:pt x="0" y="418"/>
                  </a:cubicBezTo>
                  <a:cubicBezTo>
                    <a:pt x="0" y="418"/>
                    <a:pt x="0" y="418"/>
                    <a:pt x="0" y="418"/>
                  </a:cubicBezTo>
                  <a:cubicBezTo>
                    <a:pt x="0" y="418"/>
                    <a:pt x="1" y="418"/>
                    <a:pt x="1" y="418"/>
                  </a:cubicBezTo>
                  <a:cubicBezTo>
                    <a:pt x="1" y="418"/>
                    <a:pt x="1" y="418"/>
                    <a:pt x="1" y="418"/>
                  </a:cubicBezTo>
                  <a:cubicBezTo>
                    <a:pt x="1" y="418"/>
                    <a:pt x="1" y="418"/>
                    <a:pt x="2" y="418"/>
                  </a:cubicBezTo>
                  <a:cubicBezTo>
                    <a:pt x="2" y="418"/>
                    <a:pt x="2" y="418"/>
                    <a:pt x="2" y="418"/>
                  </a:cubicBezTo>
                  <a:cubicBezTo>
                    <a:pt x="2" y="418"/>
                    <a:pt x="2" y="418"/>
                    <a:pt x="3" y="418"/>
                  </a:cubicBezTo>
                  <a:cubicBezTo>
                    <a:pt x="3" y="418"/>
                    <a:pt x="3" y="418"/>
                    <a:pt x="3" y="418"/>
                  </a:cubicBezTo>
                  <a:cubicBezTo>
                    <a:pt x="3" y="418"/>
                    <a:pt x="3" y="418"/>
                    <a:pt x="3" y="418"/>
                  </a:cubicBezTo>
                  <a:cubicBezTo>
                    <a:pt x="3" y="418"/>
                    <a:pt x="3" y="418"/>
                    <a:pt x="3" y="418"/>
                  </a:cubicBezTo>
                  <a:cubicBezTo>
                    <a:pt x="4" y="418"/>
                    <a:pt x="4" y="418"/>
                    <a:pt x="4" y="418"/>
                  </a:cubicBezTo>
                  <a:cubicBezTo>
                    <a:pt x="4" y="418"/>
                    <a:pt x="4" y="418"/>
                    <a:pt x="4" y="418"/>
                  </a:cubicBezTo>
                  <a:cubicBezTo>
                    <a:pt x="5" y="418"/>
                    <a:pt x="5" y="418"/>
                    <a:pt x="5" y="418"/>
                  </a:cubicBezTo>
                  <a:cubicBezTo>
                    <a:pt x="5" y="418"/>
                    <a:pt x="5" y="418"/>
                    <a:pt x="5" y="418"/>
                  </a:cubicBezTo>
                  <a:cubicBezTo>
                    <a:pt x="5" y="418"/>
                    <a:pt x="6" y="418"/>
                    <a:pt x="6" y="418"/>
                  </a:cubicBezTo>
                  <a:cubicBezTo>
                    <a:pt x="6" y="418"/>
                    <a:pt x="6" y="418"/>
                    <a:pt x="6" y="418"/>
                  </a:cubicBezTo>
                  <a:cubicBezTo>
                    <a:pt x="6" y="418"/>
                    <a:pt x="6" y="418"/>
                    <a:pt x="7" y="418"/>
                  </a:cubicBezTo>
                  <a:cubicBezTo>
                    <a:pt x="7" y="418"/>
                    <a:pt x="7" y="418"/>
                    <a:pt x="7" y="418"/>
                  </a:cubicBezTo>
                  <a:cubicBezTo>
                    <a:pt x="7" y="418"/>
                    <a:pt x="7" y="418"/>
                    <a:pt x="7" y="418"/>
                  </a:cubicBezTo>
                  <a:cubicBezTo>
                    <a:pt x="8" y="418"/>
                    <a:pt x="8" y="418"/>
                    <a:pt x="8" y="418"/>
                  </a:cubicBezTo>
                  <a:cubicBezTo>
                    <a:pt x="8" y="418"/>
                    <a:pt x="8" y="418"/>
                    <a:pt x="8" y="418"/>
                  </a:cubicBezTo>
                  <a:cubicBezTo>
                    <a:pt x="8" y="418"/>
                    <a:pt x="8" y="418"/>
                    <a:pt x="9" y="418"/>
                  </a:cubicBezTo>
                  <a:cubicBezTo>
                    <a:pt x="9" y="418"/>
                    <a:pt x="9" y="418"/>
                    <a:pt x="9" y="418"/>
                  </a:cubicBezTo>
                  <a:cubicBezTo>
                    <a:pt x="9" y="418"/>
                    <a:pt x="9" y="418"/>
                    <a:pt x="9" y="418"/>
                  </a:cubicBezTo>
                  <a:cubicBezTo>
                    <a:pt x="10" y="418"/>
                    <a:pt x="10" y="418"/>
                    <a:pt x="10" y="418"/>
                  </a:cubicBezTo>
                  <a:cubicBezTo>
                    <a:pt x="10" y="418"/>
                    <a:pt x="10" y="418"/>
                    <a:pt x="10" y="418"/>
                  </a:cubicBezTo>
                  <a:cubicBezTo>
                    <a:pt x="10" y="418"/>
                    <a:pt x="11" y="418"/>
                    <a:pt x="11" y="418"/>
                  </a:cubicBezTo>
                  <a:cubicBezTo>
                    <a:pt x="11" y="418"/>
                    <a:pt x="11" y="418"/>
                    <a:pt x="11" y="418"/>
                  </a:cubicBezTo>
                  <a:cubicBezTo>
                    <a:pt x="11" y="418"/>
                    <a:pt x="11" y="418"/>
                    <a:pt x="12" y="418"/>
                  </a:cubicBezTo>
                  <a:cubicBezTo>
                    <a:pt x="12" y="418"/>
                    <a:pt x="12" y="418"/>
                    <a:pt x="12" y="418"/>
                  </a:cubicBezTo>
                  <a:cubicBezTo>
                    <a:pt x="12" y="418"/>
                    <a:pt x="12" y="418"/>
                    <a:pt x="13" y="418"/>
                  </a:cubicBezTo>
                  <a:cubicBezTo>
                    <a:pt x="13" y="418"/>
                    <a:pt x="13" y="418"/>
                    <a:pt x="13" y="418"/>
                  </a:cubicBezTo>
                  <a:cubicBezTo>
                    <a:pt x="13" y="418"/>
                    <a:pt x="13" y="418"/>
                    <a:pt x="13" y="418"/>
                  </a:cubicBezTo>
                  <a:cubicBezTo>
                    <a:pt x="13" y="418"/>
                    <a:pt x="13" y="418"/>
                    <a:pt x="14" y="418"/>
                  </a:cubicBezTo>
                  <a:cubicBezTo>
                    <a:pt x="14" y="418"/>
                    <a:pt x="14" y="418"/>
                    <a:pt x="14" y="418"/>
                  </a:cubicBezTo>
                  <a:cubicBezTo>
                    <a:pt x="14" y="418"/>
                    <a:pt x="14" y="418"/>
                    <a:pt x="14" y="418"/>
                  </a:cubicBezTo>
                  <a:cubicBezTo>
                    <a:pt x="15" y="418"/>
                    <a:pt x="15" y="418"/>
                    <a:pt x="15" y="418"/>
                  </a:cubicBezTo>
                  <a:cubicBezTo>
                    <a:pt x="15" y="418"/>
                    <a:pt x="15" y="418"/>
                    <a:pt x="15" y="418"/>
                  </a:cubicBezTo>
                  <a:cubicBezTo>
                    <a:pt x="15" y="418"/>
                    <a:pt x="16" y="418"/>
                    <a:pt x="16" y="418"/>
                  </a:cubicBezTo>
                  <a:cubicBezTo>
                    <a:pt x="16" y="418"/>
                    <a:pt x="16" y="418"/>
                    <a:pt x="16" y="418"/>
                  </a:cubicBezTo>
                  <a:cubicBezTo>
                    <a:pt x="16" y="418"/>
                    <a:pt x="16" y="418"/>
                    <a:pt x="17" y="418"/>
                  </a:cubicBezTo>
                  <a:cubicBezTo>
                    <a:pt x="17" y="418"/>
                    <a:pt x="17" y="418"/>
                    <a:pt x="17" y="418"/>
                  </a:cubicBezTo>
                  <a:cubicBezTo>
                    <a:pt x="17" y="418"/>
                    <a:pt x="17" y="418"/>
                    <a:pt x="17" y="418"/>
                  </a:cubicBezTo>
                  <a:cubicBezTo>
                    <a:pt x="18" y="418"/>
                    <a:pt x="18" y="418"/>
                    <a:pt x="18" y="418"/>
                  </a:cubicBezTo>
                  <a:cubicBezTo>
                    <a:pt x="18" y="418"/>
                    <a:pt x="18" y="418"/>
                    <a:pt x="18" y="418"/>
                  </a:cubicBezTo>
                  <a:cubicBezTo>
                    <a:pt x="18" y="418"/>
                    <a:pt x="18" y="418"/>
                    <a:pt x="19" y="418"/>
                  </a:cubicBezTo>
                  <a:cubicBezTo>
                    <a:pt x="19" y="418"/>
                    <a:pt x="19" y="418"/>
                    <a:pt x="19" y="418"/>
                  </a:cubicBezTo>
                  <a:cubicBezTo>
                    <a:pt x="19" y="418"/>
                    <a:pt x="19" y="418"/>
                    <a:pt x="19" y="418"/>
                  </a:cubicBezTo>
                  <a:cubicBezTo>
                    <a:pt x="20" y="418"/>
                    <a:pt x="20" y="418"/>
                    <a:pt x="20" y="418"/>
                  </a:cubicBezTo>
                  <a:cubicBezTo>
                    <a:pt x="20" y="418"/>
                    <a:pt x="20" y="418"/>
                    <a:pt x="20" y="418"/>
                  </a:cubicBezTo>
                  <a:cubicBezTo>
                    <a:pt x="20" y="418"/>
                    <a:pt x="21" y="418"/>
                    <a:pt x="21" y="418"/>
                  </a:cubicBezTo>
                  <a:cubicBezTo>
                    <a:pt x="21" y="418"/>
                    <a:pt x="21" y="418"/>
                    <a:pt x="21" y="418"/>
                  </a:cubicBezTo>
                  <a:cubicBezTo>
                    <a:pt x="21" y="418"/>
                    <a:pt x="21" y="418"/>
                    <a:pt x="22" y="418"/>
                  </a:cubicBezTo>
                  <a:cubicBezTo>
                    <a:pt x="22" y="418"/>
                    <a:pt x="22" y="418"/>
                    <a:pt x="22" y="418"/>
                  </a:cubicBezTo>
                  <a:cubicBezTo>
                    <a:pt x="22" y="418"/>
                    <a:pt x="22" y="418"/>
                    <a:pt x="22" y="417"/>
                  </a:cubicBezTo>
                  <a:cubicBezTo>
                    <a:pt x="23" y="417"/>
                    <a:pt x="23" y="417"/>
                    <a:pt x="23" y="417"/>
                  </a:cubicBezTo>
                  <a:cubicBezTo>
                    <a:pt x="23" y="417"/>
                    <a:pt x="23" y="417"/>
                    <a:pt x="23" y="417"/>
                  </a:cubicBezTo>
                  <a:cubicBezTo>
                    <a:pt x="23" y="417"/>
                    <a:pt x="23" y="417"/>
                    <a:pt x="23" y="417"/>
                  </a:cubicBezTo>
                  <a:cubicBezTo>
                    <a:pt x="24" y="417"/>
                    <a:pt x="24" y="417"/>
                    <a:pt x="24" y="417"/>
                  </a:cubicBezTo>
                  <a:cubicBezTo>
                    <a:pt x="24" y="417"/>
                    <a:pt x="24" y="417"/>
                    <a:pt x="24" y="417"/>
                  </a:cubicBezTo>
                  <a:cubicBezTo>
                    <a:pt x="25" y="417"/>
                    <a:pt x="25" y="417"/>
                    <a:pt x="25" y="417"/>
                  </a:cubicBezTo>
                  <a:cubicBezTo>
                    <a:pt x="25" y="417"/>
                    <a:pt x="25" y="417"/>
                    <a:pt x="25" y="417"/>
                  </a:cubicBezTo>
                  <a:cubicBezTo>
                    <a:pt x="25" y="417"/>
                    <a:pt x="26" y="417"/>
                    <a:pt x="26" y="417"/>
                  </a:cubicBezTo>
                  <a:cubicBezTo>
                    <a:pt x="26" y="417"/>
                    <a:pt x="26" y="417"/>
                    <a:pt x="26" y="417"/>
                  </a:cubicBezTo>
                  <a:cubicBezTo>
                    <a:pt x="26" y="417"/>
                    <a:pt x="26" y="417"/>
                    <a:pt x="27" y="417"/>
                  </a:cubicBezTo>
                  <a:cubicBezTo>
                    <a:pt x="27" y="417"/>
                    <a:pt x="27" y="417"/>
                    <a:pt x="27" y="417"/>
                  </a:cubicBezTo>
                  <a:cubicBezTo>
                    <a:pt x="27" y="417"/>
                    <a:pt x="27" y="417"/>
                    <a:pt x="27" y="417"/>
                  </a:cubicBezTo>
                  <a:cubicBezTo>
                    <a:pt x="27" y="417"/>
                    <a:pt x="28" y="417"/>
                    <a:pt x="28" y="417"/>
                  </a:cubicBezTo>
                  <a:cubicBezTo>
                    <a:pt x="28" y="417"/>
                    <a:pt x="28" y="417"/>
                    <a:pt x="28" y="417"/>
                  </a:cubicBezTo>
                  <a:cubicBezTo>
                    <a:pt x="28" y="417"/>
                    <a:pt x="28" y="417"/>
                    <a:pt x="29" y="417"/>
                  </a:cubicBezTo>
                  <a:cubicBezTo>
                    <a:pt x="29" y="417"/>
                    <a:pt x="29" y="417"/>
                    <a:pt x="29" y="417"/>
                  </a:cubicBezTo>
                  <a:cubicBezTo>
                    <a:pt x="29" y="417"/>
                    <a:pt x="29" y="417"/>
                    <a:pt x="29" y="417"/>
                  </a:cubicBezTo>
                  <a:cubicBezTo>
                    <a:pt x="30" y="417"/>
                    <a:pt x="30" y="417"/>
                    <a:pt x="30" y="417"/>
                  </a:cubicBezTo>
                  <a:cubicBezTo>
                    <a:pt x="30" y="417"/>
                    <a:pt x="30" y="417"/>
                    <a:pt x="30" y="417"/>
                  </a:cubicBezTo>
                  <a:cubicBezTo>
                    <a:pt x="30" y="417"/>
                    <a:pt x="31" y="417"/>
                    <a:pt x="31" y="417"/>
                  </a:cubicBezTo>
                  <a:cubicBezTo>
                    <a:pt x="31" y="417"/>
                    <a:pt x="31" y="417"/>
                    <a:pt x="31" y="417"/>
                  </a:cubicBezTo>
                  <a:cubicBezTo>
                    <a:pt x="31" y="417"/>
                    <a:pt x="31" y="417"/>
                    <a:pt x="32" y="417"/>
                  </a:cubicBezTo>
                  <a:cubicBezTo>
                    <a:pt x="32" y="417"/>
                    <a:pt x="32" y="417"/>
                    <a:pt x="32" y="417"/>
                  </a:cubicBezTo>
                  <a:cubicBezTo>
                    <a:pt x="32" y="417"/>
                    <a:pt x="32" y="417"/>
                    <a:pt x="32" y="417"/>
                  </a:cubicBezTo>
                  <a:cubicBezTo>
                    <a:pt x="32" y="417"/>
                    <a:pt x="33" y="417"/>
                    <a:pt x="33" y="417"/>
                  </a:cubicBezTo>
                  <a:cubicBezTo>
                    <a:pt x="33" y="417"/>
                    <a:pt x="33" y="417"/>
                    <a:pt x="33" y="417"/>
                  </a:cubicBezTo>
                  <a:cubicBezTo>
                    <a:pt x="33" y="417"/>
                    <a:pt x="33" y="417"/>
                    <a:pt x="33" y="417"/>
                  </a:cubicBezTo>
                  <a:cubicBezTo>
                    <a:pt x="34" y="417"/>
                    <a:pt x="34" y="417"/>
                    <a:pt x="34" y="417"/>
                  </a:cubicBezTo>
                  <a:cubicBezTo>
                    <a:pt x="34" y="417"/>
                    <a:pt x="34" y="417"/>
                    <a:pt x="34" y="417"/>
                  </a:cubicBezTo>
                  <a:cubicBezTo>
                    <a:pt x="35" y="417"/>
                    <a:pt x="35" y="417"/>
                    <a:pt x="35" y="417"/>
                  </a:cubicBezTo>
                  <a:cubicBezTo>
                    <a:pt x="35" y="417"/>
                    <a:pt x="35" y="417"/>
                    <a:pt x="35" y="417"/>
                  </a:cubicBezTo>
                  <a:cubicBezTo>
                    <a:pt x="35" y="417"/>
                    <a:pt x="36" y="417"/>
                    <a:pt x="36" y="417"/>
                  </a:cubicBezTo>
                  <a:cubicBezTo>
                    <a:pt x="36" y="417"/>
                    <a:pt x="36" y="417"/>
                    <a:pt x="36" y="417"/>
                  </a:cubicBezTo>
                  <a:cubicBezTo>
                    <a:pt x="36" y="417"/>
                    <a:pt x="36" y="417"/>
                    <a:pt x="36" y="417"/>
                  </a:cubicBezTo>
                  <a:cubicBezTo>
                    <a:pt x="37" y="417"/>
                    <a:pt x="37" y="417"/>
                    <a:pt x="37" y="417"/>
                  </a:cubicBezTo>
                  <a:cubicBezTo>
                    <a:pt x="37" y="417"/>
                    <a:pt x="37" y="417"/>
                    <a:pt x="37" y="417"/>
                  </a:cubicBezTo>
                  <a:cubicBezTo>
                    <a:pt x="37" y="417"/>
                    <a:pt x="37" y="417"/>
                    <a:pt x="38" y="417"/>
                  </a:cubicBezTo>
                  <a:cubicBezTo>
                    <a:pt x="38" y="417"/>
                    <a:pt x="38" y="417"/>
                    <a:pt x="38" y="417"/>
                  </a:cubicBezTo>
                  <a:cubicBezTo>
                    <a:pt x="38" y="417"/>
                    <a:pt x="38" y="417"/>
                    <a:pt x="38" y="417"/>
                  </a:cubicBezTo>
                  <a:cubicBezTo>
                    <a:pt x="39" y="417"/>
                    <a:pt x="39" y="417"/>
                    <a:pt x="39" y="417"/>
                  </a:cubicBezTo>
                  <a:cubicBezTo>
                    <a:pt x="39" y="417"/>
                    <a:pt x="39" y="417"/>
                    <a:pt x="39" y="417"/>
                  </a:cubicBezTo>
                  <a:cubicBezTo>
                    <a:pt x="39" y="416"/>
                    <a:pt x="40" y="416"/>
                    <a:pt x="40" y="416"/>
                  </a:cubicBezTo>
                  <a:cubicBezTo>
                    <a:pt x="40" y="416"/>
                    <a:pt x="40" y="416"/>
                    <a:pt x="40" y="416"/>
                  </a:cubicBezTo>
                  <a:cubicBezTo>
                    <a:pt x="40" y="416"/>
                    <a:pt x="40" y="416"/>
                    <a:pt x="41" y="416"/>
                  </a:cubicBezTo>
                  <a:cubicBezTo>
                    <a:pt x="41" y="416"/>
                    <a:pt x="41" y="416"/>
                    <a:pt x="41" y="416"/>
                  </a:cubicBezTo>
                  <a:cubicBezTo>
                    <a:pt x="41" y="416"/>
                    <a:pt x="41" y="416"/>
                    <a:pt x="41" y="416"/>
                  </a:cubicBezTo>
                  <a:cubicBezTo>
                    <a:pt x="41" y="416"/>
                    <a:pt x="42" y="416"/>
                    <a:pt x="42" y="416"/>
                  </a:cubicBezTo>
                  <a:cubicBezTo>
                    <a:pt x="42" y="416"/>
                    <a:pt x="42" y="416"/>
                    <a:pt x="42" y="416"/>
                  </a:cubicBezTo>
                  <a:cubicBezTo>
                    <a:pt x="42" y="416"/>
                    <a:pt x="42" y="416"/>
                    <a:pt x="43" y="416"/>
                  </a:cubicBezTo>
                  <a:cubicBezTo>
                    <a:pt x="43" y="416"/>
                    <a:pt x="43" y="416"/>
                    <a:pt x="43" y="416"/>
                  </a:cubicBezTo>
                  <a:cubicBezTo>
                    <a:pt x="43" y="416"/>
                    <a:pt x="43" y="416"/>
                    <a:pt x="44" y="416"/>
                  </a:cubicBezTo>
                  <a:cubicBezTo>
                    <a:pt x="44" y="416"/>
                    <a:pt x="44" y="416"/>
                    <a:pt x="44" y="416"/>
                  </a:cubicBezTo>
                  <a:cubicBezTo>
                    <a:pt x="44" y="416"/>
                    <a:pt x="44" y="416"/>
                    <a:pt x="44" y="416"/>
                  </a:cubicBezTo>
                  <a:cubicBezTo>
                    <a:pt x="44" y="416"/>
                    <a:pt x="44" y="416"/>
                    <a:pt x="45" y="416"/>
                  </a:cubicBezTo>
                  <a:cubicBezTo>
                    <a:pt x="45" y="416"/>
                    <a:pt x="45" y="416"/>
                    <a:pt x="45" y="416"/>
                  </a:cubicBezTo>
                  <a:cubicBezTo>
                    <a:pt x="45" y="416"/>
                    <a:pt x="45" y="416"/>
                    <a:pt x="45" y="416"/>
                  </a:cubicBezTo>
                  <a:cubicBezTo>
                    <a:pt x="46" y="416"/>
                    <a:pt x="46" y="416"/>
                    <a:pt x="46" y="416"/>
                  </a:cubicBezTo>
                  <a:cubicBezTo>
                    <a:pt x="46" y="416"/>
                    <a:pt x="46" y="416"/>
                    <a:pt x="46" y="416"/>
                  </a:cubicBezTo>
                  <a:cubicBezTo>
                    <a:pt x="46" y="416"/>
                    <a:pt x="47" y="416"/>
                    <a:pt x="47" y="416"/>
                  </a:cubicBezTo>
                  <a:cubicBezTo>
                    <a:pt x="47" y="416"/>
                    <a:pt x="47" y="416"/>
                    <a:pt x="47" y="416"/>
                  </a:cubicBezTo>
                  <a:cubicBezTo>
                    <a:pt x="47" y="416"/>
                    <a:pt x="47" y="416"/>
                    <a:pt x="48" y="416"/>
                  </a:cubicBezTo>
                  <a:cubicBezTo>
                    <a:pt x="48" y="416"/>
                    <a:pt x="48" y="416"/>
                    <a:pt x="48" y="416"/>
                  </a:cubicBezTo>
                  <a:cubicBezTo>
                    <a:pt x="48" y="416"/>
                    <a:pt x="48" y="416"/>
                    <a:pt x="48" y="416"/>
                  </a:cubicBezTo>
                  <a:cubicBezTo>
                    <a:pt x="48" y="416"/>
                    <a:pt x="49" y="416"/>
                    <a:pt x="49" y="416"/>
                  </a:cubicBezTo>
                  <a:cubicBezTo>
                    <a:pt x="49" y="416"/>
                    <a:pt x="50" y="416"/>
                    <a:pt x="50" y="416"/>
                  </a:cubicBezTo>
                  <a:cubicBezTo>
                    <a:pt x="50" y="416"/>
                    <a:pt x="50" y="416"/>
                    <a:pt x="50" y="416"/>
                  </a:cubicBezTo>
                  <a:cubicBezTo>
                    <a:pt x="50" y="416"/>
                    <a:pt x="51" y="416"/>
                    <a:pt x="51" y="416"/>
                  </a:cubicBezTo>
                  <a:cubicBezTo>
                    <a:pt x="51" y="416"/>
                    <a:pt x="51" y="416"/>
                    <a:pt x="51" y="416"/>
                  </a:cubicBezTo>
                  <a:cubicBezTo>
                    <a:pt x="51" y="415"/>
                    <a:pt x="52" y="415"/>
                    <a:pt x="52" y="415"/>
                  </a:cubicBezTo>
                  <a:cubicBezTo>
                    <a:pt x="52" y="415"/>
                    <a:pt x="52" y="415"/>
                    <a:pt x="52" y="415"/>
                  </a:cubicBezTo>
                  <a:cubicBezTo>
                    <a:pt x="52" y="415"/>
                    <a:pt x="52" y="415"/>
                    <a:pt x="52" y="415"/>
                  </a:cubicBezTo>
                  <a:cubicBezTo>
                    <a:pt x="53" y="415"/>
                    <a:pt x="53" y="415"/>
                    <a:pt x="53" y="415"/>
                  </a:cubicBezTo>
                  <a:cubicBezTo>
                    <a:pt x="53" y="415"/>
                    <a:pt x="53" y="415"/>
                    <a:pt x="54" y="415"/>
                  </a:cubicBezTo>
                  <a:cubicBezTo>
                    <a:pt x="54" y="415"/>
                    <a:pt x="54" y="415"/>
                    <a:pt x="54" y="415"/>
                  </a:cubicBezTo>
                  <a:cubicBezTo>
                    <a:pt x="54" y="415"/>
                    <a:pt x="54" y="415"/>
                    <a:pt x="54" y="415"/>
                  </a:cubicBezTo>
                  <a:cubicBezTo>
                    <a:pt x="54" y="415"/>
                    <a:pt x="54" y="415"/>
                    <a:pt x="54" y="415"/>
                  </a:cubicBezTo>
                  <a:cubicBezTo>
                    <a:pt x="55" y="415"/>
                    <a:pt x="55" y="415"/>
                    <a:pt x="56" y="415"/>
                  </a:cubicBezTo>
                  <a:cubicBezTo>
                    <a:pt x="56" y="415"/>
                    <a:pt x="56" y="415"/>
                    <a:pt x="56" y="415"/>
                  </a:cubicBezTo>
                  <a:cubicBezTo>
                    <a:pt x="57" y="415"/>
                    <a:pt x="57" y="415"/>
                    <a:pt x="58" y="415"/>
                  </a:cubicBezTo>
                  <a:cubicBezTo>
                    <a:pt x="58" y="415"/>
                    <a:pt x="58" y="415"/>
                    <a:pt x="58" y="415"/>
                  </a:cubicBezTo>
                  <a:cubicBezTo>
                    <a:pt x="58" y="415"/>
                    <a:pt x="58" y="415"/>
                    <a:pt x="58" y="415"/>
                  </a:cubicBezTo>
                  <a:cubicBezTo>
                    <a:pt x="58" y="415"/>
                    <a:pt x="58" y="415"/>
                    <a:pt x="58" y="415"/>
                  </a:cubicBezTo>
                  <a:cubicBezTo>
                    <a:pt x="59" y="415"/>
                    <a:pt x="59" y="415"/>
                    <a:pt x="60" y="415"/>
                  </a:cubicBezTo>
                  <a:cubicBezTo>
                    <a:pt x="60" y="415"/>
                    <a:pt x="60" y="415"/>
                    <a:pt x="60" y="415"/>
                  </a:cubicBezTo>
                  <a:cubicBezTo>
                    <a:pt x="61" y="414"/>
                    <a:pt x="61" y="414"/>
                    <a:pt x="62" y="414"/>
                  </a:cubicBezTo>
                  <a:cubicBezTo>
                    <a:pt x="62" y="414"/>
                    <a:pt x="62" y="414"/>
                    <a:pt x="62" y="414"/>
                  </a:cubicBezTo>
                  <a:cubicBezTo>
                    <a:pt x="62" y="414"/>
                    <a:pt x="63" y="414"/>
                    <a:pt x="64" y="414"/>
                  </a:cubicBezTo>
                  <a:cubicBezTo>
                    <a:pt x="64" y="414"/>
                    <a:pt x="64" y="414"/>
                    <a:pt x="64" y="414"/>
                  </a:cubicBezTo>
                  <a:cubicBezTo>
                    <a:pt x="238" y="393"/>
                    <a:pt x="385" y="285"/>
                    <a:pt x="462" y="135"/>
                  </a:cubicBezTo>
                  <a:cubicBezTo>
                    <a:pt x="203" y="0"/>
                    <a:pt x="203" y="0"/>
                    <a:pt x="203" y="0"/>
                  </a:cubicBezTo>
                </a:path>
              </a:pathLst>
            </a:custGeom>
            <a:solidFill>
              <a:srgbClr val="008AF2"/>
            </a:solidFill>
            <a:ln>
              <a:solidFill>
                <a:srgbClr val="003C6C"/>
              </a:solidFill>
            </a:ln>
          </p:spPr>
          <p:txBody>
            <a:bodyPr vert="horz" wrap="square" lIns="91403" tIns="45701" rIns="91403" bIns="45701" numCol="1" anchor="t" anchorCtr="0" compatLnSpc="1">
              <a:prstTxWarp prst="textNoShape">
                <a:avLst/>
              </a:prstTxWarp>
            </a:bodyPr>
            <a:lstStyle/>
            <a:p>
              <a:endParaRPr lang="en-US" sz="1799"/>
            </a:p>
          </p:txBody>
        </p:sp>
        <p:sp>
          <p:nvSpPr>
            <p:cNvPr id="18" name="Freeform 12"/>
            <p:cNvSpPr>
              <a:spLocks noEditPoints="1"/>
            </p:cNvSpPr>
            <p:nvPr/>
          </p:nvSpPr>
          <p:spPr bwMode="auto">
            <a:xfrm>
              <a:off x="2530475" y="3986213"/>
              <a:ext cx="749300" cy="460375"/>
            </a:xfrm>
            <a:custGeom>
              <a:avLst/>
              <a:gdLst>
                <a:gd name="T0" fmla="*/ 1 w 203"/>
                <a:gd name="T1" fmla="*/ 125 h 125"/>
                <a:gd name="T2" fmla="*/ 0 w 203"/>
                <a:gd name="T3" fmla="*/ 125 h 125"/>
                <a:gd name="T4" fmla="*/ 0 w 203"/>
                <a:gd name="T5" fmla="*/ 125 h 125"/>
                <a:gd name="T6" fmla="*/ 1 w 203"/>
                <a:gd name="T7" fmla="*/ 125 h 125"/>
                <a:gd name="T8" fmla="*/ 1 w 203"/>
                <a:gd name="T9" fmla="*/ 125 h 125"/>
                <a:gd name="T10" fmla="*/ 1 w 203"/>
                <a:gd name="T11" fmla="*/ 125 h 125"/>
                <a:gd name="T12" fmla="*/ 1 w 203"/>
                <a:gd name="T13" fmla="*/ 125 h 125"/>
                <a:gd name="T14" fmla="*/ 2 w 203"/>
                <a:gd name="T15" fmla="*/ 125 h 125"/>
                <a:gd name="T16" fmla="*/ 1 w 203"/>
                <a:gd name="T17" fmla="*/ 125 h 125"/>
                <a:gd name="T18" fmla="*/ 2 w 203"/>
                <a:gd name="T19" fmla="*/ 125 h 125"/>
                <a:gd name="T20" fmla="*/ 2 w 203"/>
                <a:gd name="T21" fmla="*/ 125 h 125"/>
                <a:gd name="T22" fmla="*/ 2 w 203"/>
                <a:gd name="T23" fmla="*/ 125 h 125"/>
                <a:gd name="T24" fmla="*/ 2 w 203"/>
                <a:gd name="T25" fmla="*/ 125 h 125"/>
                <a:gd name="T26" fmla="*/ 3 w 203"/>
                <a:gd name="T27" fmla="*/ 125 h 125"/>
                <a:gd name="T28" fmla="*/ 2 w 203"/>
                <a:gd name="T29" fmla="*/ 125 h 125"/>
                <a:gd name="T30" fmla="*/ 3 w 203"/>
                <a:gd name="T31" fmla="*/ 125 h 125"/>
                <a:gd name="T32" fmla="*/ 3 w 203"/>
                <a:gd name="T33" fmla="*/ 125 h 125"/>
                <a:gd name="T34" fmla="*/ 3 w 203"/>
                <a:gd name="T35" fmla="*/ 125 h 125"/>
                <a:gd name="T36" fmla="*/ 3 w 203"/>
                <a:gd name="T37" fmla="*/ 125 h 125"/>
                <a:gd name="T38" fmla="*/ 4 w 203"/>
                <a:gd name="T39" fmla="*/ 125 h 125"/>
                <a:gd name="T40" fmla="*/ 3 w 203"/>
                <a:gd name="T41" fmla="*/ 125 h 125"/>
                <a:gd name="T42" fmla="*/ 4 w 203"/>
                <a:gd name="T43" fmla="*/ 125 h 125"/>
                <a:gd name="T44" fmla="*/ 5 w 203"/>
                <a:gd name="T45" fmla="*/ 125 h 125"/>
                <a:gd name="T46" fmla="*/ 4 w 203"/>
                <a:gd name="T47" fmla="*/ 125 h 125"/>
                <a:gd name="T48" fmla="*/ 5 w 203"/>
                <a:gd name="T49" fmla="*/ 125 h 125"/>
                <a:gd name="T50" fmla="*/ 5 w 203"/>
                <a:gd name="T51" fmla="*/ 125 h 125"/>
                <a:gd name="T52" fmla="*/ 5 w 203"/>
                <a:gd name="T53" fmla="*/ 125 h 125"/>
                <a:gd name="T54" fmla="*/ 5 w 203"/>
                <a:gd name="T55" fmla="*/ 125 h 125"/>
                <a:gd name="T56" fmla="*/ 6 w 203"/>
                <a:gd name="T57" fmla="*/ 125 h 125"/>
                <a:gd name="T58" fmla="*/ 5 w 203"/>
                <a:gd name="T59" fmla="*/ 125 h 125"/>
                <a:gd name="T60" fmla="*/ 6 w 203"/>
                <a:gd name="T61" fmla="*/ 125 h 125"/>
                <a:gd name="T62" fmla="*/ 7 w 203"/>
                <a:gd name="T63" fmla="*/ 125 h 125"/>
                <a:gd name="T64" fmla="*/ 6 w 203"/>
                <a:gd name="T65" fmla="*/ 125 h 125"/>
                <a:gd name="T66" fmla="*/ 7 w 203"/>
                <a:gd name="T67" fmla="*/ 125 h 125"/>
                <a:gd name="T68" fmla="*/ 8 w 203"/>
                <a:gd name="T69" fmla="*/ 125 h 125"/>
                <a:gd name="T70" fmla="*/ 7 w 203"/>
                <a:gd name="T71" fmla="*/ 125 h 125"/>
                <a:gd name="T72" fmla="*/ 8 w 203"/>
                <a:gd name="T73" fmla="*/ 125 h 125"/>
                <a:gd name="T74" fmla="*/ 203 w 203"/>
                <a:gd name="T75" fmla="*/ 0 h 125"/>
                <a:gd name="T76" fmla="*/ 203 w 203"/>
                <a:gd name="T77" fmla="*/ 0 h 125"/>
                <a:gd name="T78" fmla="*/ 8 w 203"/>
                <a:gd name="T79" fmla="*/ 125 h 125"/>
                <a:gd name="T80" fmla="*/ 203 w 203"/>
                <a:gd name="T81" fmla="*/ 0 h 125"/>
                <a:gd name="T82" fmla="*/ 203 w 203"/>
                <a:gd name="T83" fmla="*/ 0 h 125"/>
                <a:gd name="T84" fmla="*/ 203 w 203"/>
                <a:gd name="T8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3" h="125">
                  <a:moveTo>
                    <a:pt x="1" y="125"/>
                  </a:moveTo>
                  <a:cubicBezTo>
                    <a:pt x="0" y="125"/>
                    <a:pt x="0" y="125"/>
                    <a:pt x="0" y="125"/>
                  </a:cubicBezTo>
                  <a:cubicBezTo>
                    <a:pt x="0" y="125"/>
                    <a:pt x="0" y="125"/>
                    <a:pt x="0" y="125"/>
                  </a:cubicBezTo>
                  <a:cubicBezTo>
                    <a:pt x="0" y="125"/>
                    <a:pt x="0" y="125"/>
                    <a:pt x="1" y="125"/>
                  </a:cubicBezTo>
                  <a:moveTo>
                    <a:pt x="1" y="125"/>
                  </a:moveTo>
                  <a:cubicBezTo>
                    <a:pt x="1" y="125"/>
                    <a:pt x="1" y="125"/>
                    <a:pt x="1" y="125"/>
                  </a:cubicBezTo>
                  <a:cubicBezTo>
                    <a:pt x="1" y="125"/>
                    <a:pt x="1" y="125"/>
                    <a:pt x="1" y="125"/>
                  </a:cubicBezTo>
                  <a:moveTo>
                    <a:pt x="2" y="125"/>
                  </a:moveTo>
                  <a:cubicBezTo>
                    <a:pt x="1" y="125"/>
                    <a:pt x="1" y="125"/>
                    <a:pt x="1" y="125"/>
                  </a:cubicBezTo>
                  <a:cubicBezTo>
                    <a:pt x="1" y="125"/>
                    <a:pt x="1" y="125"/>
                    <a:pt x="2" y="125"/>
                  </a:cubicBezTo>
                  <a:moveTo>
                    <a:pt x="2" y="125"/>
                  </a:moveTo>
                  <a:cubicBezTo>
                    <a:pt x="2" y="125"/>
                    <a:pt x="2" y="125"/>
                    <a:pt x="2" y="125"/>
                  </a:cubicBezTo>
                  <a:cubicBezTo>
                    <a:pt x="2" y="125"/>
                    <a:pt x="2" y="125"/>
                    <a:pt x="2" y="125"/>
                  </a:cubicBezTo>
                  <a:moveTo>
                    <a:pt x="3" y="125"/>
                  </a:moveTo>
                  <a:cubicBezTo>
                    <a:pt x="2" y="125"/>
                    <a:pt x="2" y="125"/>
                    <a:pt x="2" y="125"/>
                  </a:cubicBezTo>
                  <a:cubicBezTo>
                    <a:pt x="2" y="125"/>
                    <a:pt x="2" y="125"/>
                    <a:pt x="3" y="125"/>
                  </a:cubicBezTo>
                  <a:moveTo>
                    <a:pt x="3" y="125"/>
                  </a:moveTo>
                  <a:cubicBezTo>
                    <a:pt x="3" y="125"/>
                    <a:pt x="3" y="125"/>
                    <a:pt x="3" y="125"/>
                  </a:cubicBezTo>
                  <a:cubicBezTo>
                    <a:pt x="3" y="125"/>
                    <a:pt x="3" y="125"/>
                    <a:pt x="3" y="125"/>
                  </a:cubicBezTo>
                  <a:moveTo>
                    <a:pt x="4" y="125"/>
                  </a:moveTo>
                  <a:cubicBezTo>
                    <a:pt x="4" y="125"/>
                    <a:pt x="4" y="125"/>
                    <a:pt x="3" y="125"/>
                  </a:cubicBezTo>
                  <a:cubicBezTo>
                    <a:pt x="4" y="125"/>
                    <a:pt x="4" y="125"/>
                    <a:pt x="4" y="125"/>
                  </a:cubicBezTo>
                  <a:moveTo>
                    <a:pt x="5" y="125"/>
                  </a:moveTo>
                  <a:cubicBezTo>
                    <a:pt x="5" y="125"/>
                    <a:pt x="4" y="125"/>
                    <a:pt x="4" y="125"/>
                  </a:cubicBezTo>
                  <a:cubicBezTo>
                    <a:pt x="4" y="125"/>
                    <a:pt x="5" y="125"/>
                    <a:pt x="5" y="125"/>
                  </a:cubicBezTo>
                  <a:moveTo>
                    <a:pt x="5" y="125"/>
                  </a:moveTo>
                  <a:cubicBezTo>
                    <a:pt x="5" y="125"/>
                    <a:pt x="5" y="125"/>
                    <a:pt x="5" y="125"/>
                  </a:cubicBezTo>
                  <a:cubicBezTo>
                    <a:pt x="5" y="125"/>
                    <a:pt x="5" y="125"/>
                    <a:pt x="5" y="125"/>
                  </a:cubicBezTo>
                  <a:moveTo>
                    <a:pt x="6" y="125"/>
                  </a:moveTo>
                  <a:cubicBezTo>
                    <a:pt x="6" y="125"/>
                    <a:pt x="5" y="125"/>
                    <a:pt x="5" y="125"/>
                  </a:cubicBezTo>
                  <a:cubicBezTo>
                    <a:pt x="5" y="125"/>
                    <a:pt x="6" y="125"/>
                    <a:pt x="6" y="125"/>
                  </a:cubicBezTo>
                  <a:moveTo>
                    <a:pt x="7" y="125"/>
                  </a:moveTo>
                  <a:cubicBezTo>
                    <a:pt x="6" y="125"/>
                    <a:pt x="6" y="125"/>
                    <a:pt x="6" y="125"/>
                  </a:cubicBezTo>
                  <a:cubicBezTo>
                    <a:pt x="6" y="125"/>
                    <a:pt x="6" y="125"/>
                    <a:pt x="7" y="125"/>
                  </a:cubicBezTo>
                  <a:moveTo>
                    <a:pt x="8" y="125"/>
                  </a:moveTo>
                  <a:cubicBezTo>
                    <a:pt x="7" y="125"/>
                    <a:pt x="7" y="125"/>
                    <a:pt x="7" y="125"/>
                  </a:cubicBezTo>
                  <a:cubicBezTo>
                    <a:pt x="7" y="125"/>
                    <a:pt x="7" y="125"/>
                    <a:pt x="8" y="125"/>
                  </a:cubicBezTo>
                  <a:moveTo>
                    <a:pt x="203" y="0"/>
                  </a:moveTo>
                  <a:cubicBezTo>
                    <a:pt x="203" y="0"/>
                    <a:pt x="203" y="0"/>
                    <a:pt x="203" y="0"/>
                  </a:cubicBezTo>
                  <a:cubicBezTo>
                    <a:pt x="167" y="72"/>
                    <a:pt x="93" y="122"/>
                    <a:pt x="8" y="125"/>
                  </a:cubicBezTo>
                  <a:cubicBezTo>
                    <a:pt x="93" y="122"/>
                    <a:pt x="167" y="72"/>
                    <a:pt x="203" y="0"/>
                  </a:cubicBezTo>
                  <a:cubicBezTo>
                    <a:pt x="203" y="0"/>
                    <a:pt x="203" y="0"/>
                    <a:pt x="203" y="0"/>
                  </a:cubicBezTo>
                  <a:cubicBezTo>
                    <a:pt x="203" y="0"/>
                    <a:pt x="203" y="0"/>
                    <a:pt x="203" y="0"/>
                  </a:cubicBezTo>
                </a:path>
              </a:pathLst>
            </a:custGeom>
            <a:solidFill>
              <a:srgbClr val="F8A648"/>
            </a:solidFill>
            <a:ln w="9525">
              <a:noFill/>
              <a:round/>
              <a:headEnd/>
              <a:tailEnd/>
            </a:ln>
            <a:extLst/>
          </p:spPr>
          <p:txBody>
            <a:bodyPr vert="horz" wrap="square" lIns="91403" tIns="45701" rIns="91403" bIns="45701" numCol="1" anchor="t" anchorCtr="0" compatLnSpc="1">
              <a:prstTxWarp prst="textNoShape">
                <a:avLst/>
              </a:prstTxWarp>
            </a:bodyPr>
            <a:lstStyle/>
            <a:p>
              <a:endParaRPr lang="en-US" sz="1799"/>
            </a:p>
          </p:txBody>
        </p:sp>
        <p:sp>
          <p:nvSpPr>
            <p:cNvPr id="19" name="Freeform 13"/>
            <p:cNvSpPr>
              <a:spLocks/>
            </p:cNvSpPr>
            <p:nvPr/>
          </p:nvSpPr>
          <p:spPr bwMode="auto">
            <a:xfrm>
              <a:off x="3279775" y="3986213"/>
              <a:ext cx="954088" cy="498475"/>
            </a:xfrm>
            <a:custGeom>
              <a:avLst/>
              <a:gdLst>
                <a:gd name="T0" fmla="*/ 0 w 601"/>
                <a:gd name="T1" fmla="*/ 0 h 314"/>
                <a:gd name="T2" fmla="*/ 0 w 601"/>
                <a:gd name="T3" fmla="*/ 0 h 314"/>
                <a:gd name="T4" fmla="*/ 0 w 601"/>
                <a:gd name="T5" fmla="*/ 0 h 314"/>
                <a:gd name="T6" fmla="*/ 601 w 601"/>
                <a:gd name="T7" fmla="*/ 314 h 314"/>
                <a:gd name="T8" fmla="*/ 601 w 601"/>
                <a:gd name="T9" fmla="*/ 314 h 314"/>
                <a:gd name="T10" fmla="*/ 0 w 601"/>
                <a:gd name="T11" fmla="*/ 0 h 314"/>
              </a:gdLst>
              <a:ahLst/>
              <a:cxnLst>
                <a:cxn ang="0">
                  <a:pos x="T0" y="T1"/>
                </a:cxn>
                <a:cxn ang="0">
                  <a:pos x="T2" y="T3"/>
                </a:cxn>
                <a:cxn ang="0">
                  <a:pos x="T4" y="T5"/>
                </a:cxn>
                <a:cxn ang="0">
                  <a:pos x="T6" y="T7"/>
                </a:cxn>
                <a:cxn ang="0">
                  <a:pos x="T8" y="T9"/>
                </a:cxn>
                <a:cxn ang="0">
                  <a:pos x="T10" y="T11"/>
                </a:cxn>
              </a:cxnLst>
              <a:rect l="0" t="0" r="r" b="b"/>
              <a:pathLst>
                <a:path w="601" h="314">
                  <a:moveTo>
                    <a:pt x="0" y="0"/>
                  </a:moveTo>
                  <a:lnTo>
                    <a:pt x="0" y="0"/>
                  </a:lnTo>
                  <a:lnTo>
                    <a:pt x="0" y="0"/>
                  </a:lnTo>
                  <a:lnTo>
                    <a:pt x="601" y="314"/>
                  </a:lnTo>
                  <a:lnTo>
                    <a:pt x="601" y="314"/>
                  </a:lnTo>
                  <a:lnTo>
                    <a:pt x="0" y="0"/>
                  </a:lnTo>
                  <a:close/>
                </a:path>
              </a:pathLst>
            </a:custGeom>
            <a:solidFill>
              <a:srgbClr val="F79D34"/>
            </a:solidFill>
            <a:ln w="9525">
              <a:noFill/>
              <a:round/>
              <a:headEnd/>
              <a:tailEnd/>
            </a:ln>
            <a:extLst/>
          </p:spPr>
          <p:txBody>
            <a:bodyPr vert="horz" wrap="square" lIns="91403" tIns="45701" rIns="91403" bIns="45701" numCol="1" anchor="t" anchorCtr="0" compatLnSpc="1">
              <a:prstTxWarp prst="textNoShape">
                <a:avLst/>
              </a:prstTxWarp>
            </a:bodyPr>
            <a:lstStyle/>
            <a:p>
              <a:endParaRPr lang="en-US" sz="1799"/>
            </a:p>
          </p:txBody>
        </p:sp>
        <p:sp>
          <p:nvSpPr>
            <p:cNvPr id="20" name="Freeform 14"/>
            <p:cNvSpPr>
              <a:spLocks/>
            </p:cNvSpPr>
            <p:nvPr/>
          </p:nvSpPr>
          <p:spPr bwMode="auto">
            <a:xfrm>
              <a:off x="3279775" y="3986213"/>
              <a:ext cx="954088" cy="498475"/>
            </a:xfrm>
            <a:custGeom>
              <a:avLst/>
              <a:gdLst>
                <a:gd name="T0" fmla="*/ 0 w 601"/>
                <a:gd name="T1" fmla="*/ 0 h 314"/>
                <a:gd name="T2" fmla="*/ 0 w 601"/>
                <a:gd name="T3" fmla="*/ 0 h 314"/>
                <a:gd name="T4" fmla="*/ 0 w 601"/>
                <a:gd name="T5" fmla="*/ 0 h 314"/>
                <a:gd name="T6" fmla="*/ 601 w 601"/>
                <a:gd name="T7" fmla="*/ 314 h 314"/>
                <a:gd name="T8" fmla="*/ 601 w 601"/>
                <a:gd name="T9" fmla="*/ 314 h 314"/>
                <a:gd name="T10" fmla="*/ 0 w 601"/>
                <a:gd name="T11" fmla="*/ 0 h 314"/>
              </a:gdLst>
              <a:ahLst/>
              <a:cxnLst>
                <a:cxn ang="0">
                  <a:pos x="T0" y="T1"/>
                </a:cxn>
                <a:cxn ang="0">
                  <a:pos x="T2" y="T3"/>
                </a:cxn>
                <a:cxn ang="0">
                  <a:pos x="T4" y="T5"/>
                </a:cxn>
                <a:cxn ang="0">
                  <a:pos x="T6" y="T7"/>
                </a:cxn>
                <a:cxn ang="0">
                  <a:pos x="T8" y="T9"/>
                </a:cxn>
                <a:cxn ang="0">
                  <a:pos x="T10" y="T11"/>
                </a:cxn>
              </a:cxnLst>
              <a:rect l="0" t="0" r="r" b="b"/>
              <a:pathLst>
                <a:path w="601" h="314">
                  <a:moveTo>
                    <a:pt x="0" y="0"/>
                  </a:moveTo>
                  <a:lnTo>
                    <a:pt x="0" y="0"/>
                  </a:lnTo>
                  <a:lnTo>
                    <a:pt x="0" y="0"/>
                  </a:lnTo>
                  <a:lnTo>
                    <a:pt x="601" y="314"/>
                  </a:lnTo>
                  <a:lnTo>
                    <a:pt x="601" y="314"/>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p>
          </p:txBody>
        </p:sp>
        <p:sp>
          <p:nvSpPr>
            <p:cNvPr id="21" name="Freeform 15"/>
            <p:cNvSpPr>
              <a:spLocks noEditPoints="1"/>
            </p:cNvSpPr>
            <p:nvPr/>
          </p:nvSpPr>
          <p:spPr bwMode="auto">
            <a:xfrm>
              <a:off x="2530475" y="3676650"/>
              <a:ext cx="158750" cy="106362"/>
            </a:xfrm>
            <a:custGeom>
              <a:avLst/>
              <a:gdLst>
                <a:gd name="T0" fmla="*/ 0 w 43"/>
                <a:gd name="T1" fmla="*/ 29 h 29"/>
                <a:gd name="T2" fmla="*/ 0 w 43"/>
                <a:gd name="T3" fmla="*/ 29 h 29"/>
                <a:gd name="T4" fmla="*/ 0 w 43"/>
                <a:gd name="T5" fmla="*/ 29 h 29"/>
                <a:gd name="T6" fmla="*/ 0 w 43"/>
                <a:gd name="T7" fmla="*/ 29 h 29"/>
                <a:gd name="T8" fmla="*/ 1 w 43"/>
                <a:gd name="T9" fmla="*/ 29 h 29"/>
                <a:gd name="T10" fmla="*/ 0 w 43"/>
                <a:gd name="T11" fmla="*/ 29 h 29"/>
                <a:gd name="T12" fmla="*/ 1 w 43"/>
                <a:gd name="T13" fmla="*/ 29 h 29"/>
                <a:gd name="T14" fmla="*/ 1 w 43"/>
                <a:gd name="T15" fmla="*/ 29 h 29"/>
                <a:gd name="T16" fmla="*/ 1 w 43"/>
                <a:gd name="T17" fmla="*/ 29 h 29"/>
                <a:gd name="T18" fmla="*/ 1 w 43"/>
                <a:gd name="T19" fmla="*/ 29 h 29"/>
                <a:gd name="T20" fmla="*/ 1 w 43"/>
                <a:gd name="T21" fmla="*/ 29 h 29"/>
                <a:gd name="T22" fmla="*/ 1 w 43"/>
                <a:gd name="T23" fmla="*/ 29 h 29"/>
                <a:gd name="T24" fmla="*/ 1 w 43"/>
                <a:gd name="T25" fmla="*/ 29 h 29"/>
                <a:gd name="T26" fmla="*/ 1 w 43"/>
                <a:gd name="T27" fmla="*/ 29 h 29"/>
                <a:gd name="T28" fmla="*/ 1 w 43"/>
                <a:gd name="T29" fmla="*/ 29 h 29"/>
                <a:gd name="T30" fmla="*/ 1 w 43"/>
                <a:gd name="T31" fmla="*/ 29 h 29"/>
                <a:gd name="T32" fmla="*/ 1 w 43"/>
                <a:gd name="T33" fmla="*/ 29 h 29"/>
                <a:gd name="T34" fmla="*/ 1 w 43"/>
                <a:gd name="T35" fmla="*/ 29 h 29"/>
                <a:gd name="T36" fmla="*/ 1 w 43"/>
                <a:gd name="T37" fmla="*/ 29 h 29"/>
                <a:gd name="T38" fmla="*/ 43 w 43"/>
                <a:gd name="T39" fmla="*/ 0 h 29"/>
                <a:gd name="T40" fmla="*/ 1 w 43"/>
                <a:gd name="T41" fmla="*/ 29 h 29"/>
                <a:gd name="T42" fmla="*/ 43 w 43"/>
                <a:gd name="T43" fmla="*/ 0 h 29"/>
                <a:gd name="T44" fmla="*/ 43 w 43"/>
                <a:gd name="T45" fmla="*/ 0 h 29"/>
                <a:gd name="T46" fmla="*/ 43 w 43"/>
                <a:gd name="T47" fmla="*/ 0 h 29"/>
                <a:gd name="T48" fmla="*/ 43 w 43"/>
                <a:gd name="T4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29">
                  <a:moveTo>
                    <a:pt x="0" y="29"/>
                  </a:moveTo>
                  <a:cubicBezTo>
                    <a:pt x="0" y="29"/>
                    <a:pt x="0" y="29"/>
                    <a:pt x="0" y="29"/>
                  </a:cubicBezTo>
                  <a:cubicBezTo>
                    <a:pt x="0" y="29"/>
                    <a:pt x="0" y="29"/>
                    <a:pt x="0" y="29"/>
                  </a:cubicBezTo>
                  <a:cubicBezTo>
                    <a:pt x="0" y="29"/>
                    <a:pt x="0" y="29"/>
                    <a:pt x="0" y="29"/>
                  </a:cubicBezTo>
                  <a:moveTo>
                    <a:pt x="1" y="29"/>
                  </a:moveTo>
                  <a:cubicBezTo>
                    <a:pt x="0" y="29"/>
                    <a:pt x="0" y="29"/>
                    <a:pt x="0" y="29"/>
                  </a:cubicBezTo>
                  <a:cubicBezTo>
                    <a:pt x="0" y="29"/>
                    <a:pt x="0" y="29"/>
                    <a:pt x="1" y="29"/>
                  </a:cubicBezTo>
                  <a:moveTo>
                    <a:pt x="1" y="29"/>
                  </a:moveTo>
                  <a:cubicBezTo>
                    <a:pt x="1" y="29"/>
                    <a:pt x="1" y="29"/>
                    <a:pt x="1" y="29"/>
                  </a:cubicBezTo>
                  <a:cubicBezTo>
                    <a:pt x="1" y="29"/>
                    <a:pt x="1" y="29"/>
                    <a:pt x="1" y="29"/>
                  </a:cubicBezTo>
                  <a:moveTo>
                    <a:pt x="1" y="29"/>
                  </a:moveTo>
                  <a:cubicBezTo>
                    <a:pt x="1" y="29"/>
                    <a:pt x="1" y="29"/>
                    <a:pt x="1" y="29"/>
                  </a:cubicBezTo>
                  <a:cubicBezTo>
                    <a:pt x="1" y="29"/>
                    <a:pt x="1" y="29"/>
                    <a:pt x="1" y="29"/>
                  </a:cubicBezTo>
                  <a:moveTo>
                    <a:pt x="1" y="29"/>
                  </a:moveTo>
                  <a:cubicBezTo>
                    <a:pt x="1" y="29"/>
                    <a:pt x="1" y="29"/>
                    <a:pt x="1" y="29"/>
                  </a:cubicBezTo>
                  <a:cubicBezTo>
                    <a:pt x="1" y="29"/>
                    <a:pt x="1" y="29"/>
                    <a:pt x="1" y="29"/>
                  </a:cubicBezTo>
                  <a:moveTo>
                    <a:pt x="1" y="29"/>
                  </a:moveTo>
                  <a:cubicBezTo>
                    <a:pt x="1" y="29"/>
                    <a:pt x="1" y="29"/>
                    <a:pt x="1" y="29"/>
                  </a:cubicBezTo>
                  <a:cubicBezTo>
                    <a:pt x="1" y="29"/>
                    <a:pt x="1" y="29"/>
                    <a:pt x="1" y="29"/>
                  </a:cubicBezTo>
                  <a:moveTo>
                    <a:pt x="43" y="0"/>
                  </a:moveTo>
                  <a:cubicBezTo>
                    <a:pt x="36" y="17"/>
                    <a:pt x="20" y="29"/>
                    <a:pt x="1" y="29"/>
                  </a:cubicBezTo>
                  <a:cubicBezTo>
                    <a:pt x="20" y="29"/>
                    <a:pt x="36" y="17"/>
                    <a:pt x="43" y="0"/>
                  </a:cubicBezTo>
                  <a:cubicBezTo>
                    <a:pt x="43" y="0"/>
                    <a:pt x="43" y="0"/>
                    <a:pt x="43" y="0"/>
                  </a:cubicBezTo>
                  <a:cubicBezTo>
                    <a:pt x="43" y="0"/>
                    <a:pt x="43" y="0"/>
                    <a:pt x="43" y="0"/>
                  </a:cubicBezTo>
                  <a:cubicBezTo>
                    <a:pt x="43" y="0"/>
                    <a:pt x="43" y="0"/>
                    <a:pt x="43" y="0"/>
                  </a:cubicBezTo>
                </a:path>
              </a:pathLst>
            </a:custGeom>
            <a:solidFill>
              <a:srgbClr val="FDFDFD"/>
            </a:solidFill>
            <a:ln w="9525">
              <a:noFill/>
              <a:round/>
              <a:headEnd/>
              <a:tailEnd/>
            </a:ln>
            <a:extLst/>
          </p:spPr>
          <p:txBody>
            <a:bodyPr vert="horz" wrap="square" lIns="91403" tIns="45701" rIns="91403" bIns="45701" numCol="1" anchor="t" anchorCtr="0" compatLnSpc="1">
              <a:prstTxWarp prst="textNoShape">
                <a:avLst/>
              </a:prstTxWarp>
            </a:bodyPr>
            <a:lstStyle/>
            <a:p>
              <a:endParaRPr lang="en-US" sz="1799"/>
            </a:p>
          </p:txBody>
        </p:sp>
        <p:sp>
          <p:nvSpPr>
            <p:cNvPr id="22" name="Freeform 16"/>
            <p:cNvSpPr>
              <a:spLocks noEditPoints="1"/>
            </p:cNvSpPr>
            <p:nvPr/>
          </p:nvSpPr>
          <p:spPr bwMode="auto">
            <a:xfrm>
              <a:off x="2535238" y="4446588"/>
              <a:ext cx="25400" cy="0"/>
            </a:xfrm>
            <a:custGeom>
              <a:avLst/>
              <a:gdLst>
                <a:gd name="T0" fmla="*/ 0 w 7"/>
                <a:gd name="T1" fmla="*/ 0 w 7"/>
                <a:gd name="T2" fmla="*/ 0 w 7"/>
                <a:gd name="T3" fmla="*/ 0 w 7"/>
                <a:gd name="T4" fmla="*/ 0 w 7"/>
                <a:gd name="T5" fmla="*/ 0 w 7"/>
                <a:gd name="T6" fmla="*/ 1 w 7"/>
                <a:gd name="T7" fmla="*/ 1 w 7"/>
                <a:gd name="T8" fmla="*/ 1 w 7"/>
                <a:gd name="T9" fmla="*/ 1 w 7"/>
                <a:gd name="T10" fmla="*/ 1 w 7"/>
                <a:gd name="T11" fmla="*/ 1 w 7"/>
                <a:gd name="T12" fmla="*/ 2 w 7"/>
                <a:gd name="T13" fmla="*/ 2 w 7"/>
                <a:gd name="T14" fmla="*/ 2 w 7"/>
                <a:gd name="T15" fmla="*/ 2 w 7"/>
                <a:gd name="T16" fmla="*/ 2 w 7"/>
                <a:gd name="T17" fmla="*/ 2 w 7"/>
                <a:gd name="T18" fmla="*/ 3 w 7"/>
                <a:gd name="T19" fmla="*/ 3 w 7"/>
                <a:gd name="T20" fmla="*/ 3 w 7"/>
                <a:gd name="T21" fmla="*/ 4 w 7"/>
                <a:gd name="T22" fmla="*/ 4 w 7"/>
                <a:gd name="T23" fmla="*/ 4 w 7"/>
                <a:gd name="T24" fmla="*/ 4 w 7"/>
                <a:gd name="T25" fmla="*/ 4 w 7"/>
                <a:gd name="T26" fmla="*/ 4 w 7"/>
                <a:gd name="T27" fmla="*/ 5 w 7"/>
                <a:gd name="T28" fmla="*/ 5 w 7"/>
                <a:gd name="T29" fmla="*/ 5 w 7"/>
                <a:gd name="T30" fmla="*/ 6 w 7"/>
                <a:gd name="T31" fmla="*/ 6 w 7"/>
                <a:gd name="T32" fmla="*/ 6 w 7"/>
                <a:gd name="T33" fmla="*/ 7 w 7"/>
                <a:gd name="T34" fmla="*/ 7 w 7"/>
                <a:gd name="T35" fmla="*/ 7 w 7"/>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Lst>
              <a:rect l="0" t="0" r="r" b="b"/>
              <a:pathLst>
                <a:path w="7">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path>
              </a:pathLst>
            </a:custGeom>
            <a:solidFill>
              <a:srgbClr val="F79D34"/>
            </a:solidFill>
            <a:ln w="9525">
              <a:noFill/>
              <a:round/>
              <a:headEnd/>
              <a:tailEnd/>
            </a:ln>
            <a:extLst/>
          </p:spPr>
          <p:txBody>
            <a:bodyPr vert="horz" wrap="square" lIns="91403" tIns="45701" rIns="91403" bIns="45701" numCol="1" anchor="t" anchorCtr="0" compatLnSpc="1">
              <a:prstTxWarp prst="textNoShape">
                <a:avLst/>
              </a:prstTxWarp>
            </a:bodyPr>
            <a:lstStyle/>
            <a:p>
              <a:endParaRPr lang="en-US" sz="1799"/>
            </a:p>
          </p:txBody>
        </p:sp>
        <p:sp>
          <p:nvSpPr>
            <p:cNvPr id="23" name="Freeform 17"/>
            <p:cNvSpPr>
              <a:spLocks/>
            </p:cNvSpPr>
            <p:nvPr/>
          </p:nvSpPr>
          <p:spPr bwMode="auto">
            <a:xfrm>
              <a:off x="2530475" y="3676650"/>
              <a:ext cx="749300" cy="769937"/>
            </a:xfrm>
            <a:custGeom>
              <a:avLst/>
              <a:gdLst>
                <a:gd name="T0" fmla="*/ 43 w 203"/>
                <a:gd name="T1" fmla="*/ 0 h 209"/>
                <a:gd name="T2" fmla="*/ 1 w 203"/>
                <a:gd name="T3" fmla="*/ 29 h 209"/>
                <a:gd name="T4" fmla="*/ 1 w 203"/>
                <a:gd name="T5" fmla="*/ 29 h 209"/>
                <a:gd name="T6" fmla="*/ 1 w 203"/>
                <a:gd name="T7" fmla="*/ 29 h 209"/>
                <a:gd name="T8" fmla="*/ 1 w 203"/>
                <a:gd name="T9" fmla="*/ 29 h 209"/>
                <a:gd name="T10" fmla="*/ 1 w 203"/>
                <a:gd name="T11" fmla="*/ 29 h 209"/>
                <a:gd name="T12" fmla="*/ 1 w 203"/>
                <a:gd name="T13" fmla="*/ 29 h 209"/>
                <a:gd name="T14" fmla="*/ 1 w 203"/>
                <a:gd name="T15" fmla="*/ 29 h 209"/>
                <a:gd name="T16" fmla="*/ 1 w 203"/>
                <a:gd name="T17" fmla="*/ 29 h 209"/>
                <a:gd name="T18" fmla="*/ 1 w 203"/>
                <a:gd name="T19" fmla="*/ 29 h 209"/>
                <a:gd name="T20" fmla="*/ 1 w 203"/>
                <a:gd name="T21" fmla="*/ 29 h 209"/>
                <a:gd name="T22" fmla="*/ 0 w 203"/>
                <a:gd name="T23" fmla="*/ 29 h 209"/>
                <a:gd name="T24" fmla="*/ 0 w 203"/>
                <a:gd name="T25" fmla="*/ 29 h 209"/>
                <a:gd name="T26" fmla="*/ 0 w 203"/>
                <a:gd name="T27" fmla="*/ 29 h 209"/>
                <a:gd name="T28" fmla="*/ 0 w 203"/>
                <a:gd name="T29" fmla="*/ 209 h 209"/>
                <a:gd name="T30" fmla="*/ 1 w 203"/>
                <a:gd name="T31" fmla="*/ 209 h 209"/>
                <a:gd name="T32" fmla="*/ 1 w 203"/>
                <a:gd name="T33" fmla="*/ 209 h 209"/>
                <a:gd name="T34" fmla="*/ 1 w 203"/>
                <a:gd name="T35" fmla="*/ 209 h 209"/>
                <a:gd name="T36" fmla="*/ 1 w 203"/>
                <a:gd name="T37" fmla="*/ 209 h 209"/>
                <a:gd name="T38" fmla="*/ 2 w 203"/>
                <a:gd name="T39" fmla="*/ 209 h 209"/>
                <a:gd name="T40" fmla="*/ 2 w 203"/>
                <a:gd name="T41" fmla="*/ 209 h 209"/>
                <a:gd name="T42" fmla="*/ 2 w 203"/>
                <a:gd name="T43" fmla="*/ 209 h 209"/>
                <a:gd name="T44" fmla="*/ 2 w 203"/>
                <a:gd name="T45" fmla="*/ 209 h 209"/>
                <a:gd name="T46" fmla="*/ 3 w 203"/>
                <a:gd name="T47" fmla="*/ 209 h 209"/>
                <a:gd name="T48" fmla="*/ 3 w 203"/>
                <a:gd name="T49" fmla="*/ 209 h 209"/>
                <a:gd name="T50" fmla="*/ 3 w 203"/>
                <a:gd name="T51" fmla="*/ 209 h 209"/>
                <a:gd name="T52" fmla="*/ 3 w 203"/>
                <a:gd name="T53" fmla="*/ 209 h 209"/>
                <a:gd name="T54" fmla="*/ 4 w 203"/>
                <a:gd name="T55" fmla="*/ 209 h 209"/>
                <a:gd name="T56" fmla="*/ 4 w 203"/>
                <a:gd name="T57" fmla="*/ 209 h 209"/>
                <a:gd name="T58" fmla="*/ 5 w 203"/>
                <a:gd name="T59" fmla="*/ 209 h 209"/>
                <a:gd name="T60" fmla="*/ 5 w 203"/>
                <a:gd name="T61" fmla="*/ 209 h 209"/>
                <a:gd name="T62" fmla="*/ 5 w 203"/>
                <a:gd name="T63" fmla="*/ 209 h 209"/>
                <a:gd name="T64" fmla="*/ 5 w 203"/>
                <a:gd name="T65" fmla="*/ 209 h 209"/>
                <a:gd name="T66" fmla="*/ 6 w 203"/>
                <a:gd name="T67" fmla="*/ 209 h 209"/>
                <a:gd name="T68" fmla="*/ 6 w 203"/>
                <a:gd name="T69" fmla="*/ 209 h 209"/>
                <a:gd name="T70" fmla="*/ 7 w 203"/>
                <a:gd name="T71" fmla="*/ 209 h 209"/>
                <a:gd name="T72" fmla="*/ 7 w 203"/>
                <a:gd name="T73" fmla="*/ 209 h 209"/>
                <a:gd name="T74" fmla="*/ 8 w 203"/>
                <a:gd name="T75" fmla="*/ 209 h 209"/>
                <a:gd name="T76" fmla="*/ 8 w 203"/>
                <a:gd name="T77" fmla="*/ 209 h 209"/>
                <a:gd name="T78" fmla="*/ 203 w 203"/>
                <a:gd name="T79" fmla="*/ 84 h 209"/>
                <a:gd name="T80" fmla="*/ 43 w 203"/>
                <a:gd name="T8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3" h="209">
                  <a:moveTo>
                    <a:pt x="43" y="0"/>
                  </a:moveTo>
                  <a:cubicBezTo>
                    <a:pt x="36" y="17"/>
                    <a:pt x="20" y="29"/>
                    <a:pt x="1" y="29"/>
                  </a:cubicBezTo>
                  <a:cubicBezTo>
                    <a:pt x="1" y="29"/>
                    <a:pt x="1" y="29"/>
                    <a:pt x="1" y="29"/>
                  </a:cubicBezTo>
                  <a:cubicBezTo>
                    <a:pt x="1" y="29"/>
                    <a:pt x="1" y="29"/>
                    <a:pt x="1" y="29"/>
                  </a:cubicBezTo>
                  <a:cubicBezTo>
                    <a:pt x="1" y="29"/>
                    <a:pt x="1" y="29"/>
                    <a:pt x="1" y="29"/>
                  </a:cubicBezTo>
                  <a:cubicBezTo>
                    <a:pt x="1" y="29"/>
                    <a:pt x="1" y="29"/>
                    <a:pt x="1" y="29"/>
                  </a:cubicBezTo>
                  <a:cubicBezTo>
                    <a:pt x="1" y="29"/>
                    <a:pt x="1" y="29"/>
                    <a:pt x="1" y="29"/>
                  </a:cubicBezTo>
                  <a:cubicBezTo>
                    <a:pt x="1" y="29"/>
                    <a:pt x="1" y="29"/>
                    <a:pt x="1" y="29"/>
                  </a:cubicBezTo>
                  <a:cubicBezTo>
                    <a:pt x="1" y="29"/>
                    <a:pt x="1" y="29"/>
                    <a:pt x="1" y="29"/>
                  </a:cubicBezTo>
                  <a:cubicBezTo>
                    <a:pt x="1" y="29"/>
                    <a:pt x="1" y="29"/>
                    <a:pt x="1" y="29"/>
                  </a:cubicBezTo>
                  <a:cubicBezTo>
                    <a:pt x="1" y="29"/>
                    <a:pt x="1" y="29"/>
                    <a:pt x="1" y="29"/>
                  </a:cubicBezTo>
                  <a:cubicBezTo>
                    <a:pt x="0" y="29"/>
                    <a:pt x="0" y="29"/>
                    <a:pt x="0" y="29"/>
                  </a:cubicBezTo>
                  <a:cubicBezTo>
                    <a:pt x="0" y="29"/>
                    <a:pt x="0" y="29"/>
                    <a:pt x="0" y="29"/>
                  </a:cubicBezTo>
                  <a:cubicBezTo>
                    <a:pt x="0" y="29"/>
                    <a:pt x="0" y="29"/>
                    <a:pt x="0" y="29"/>
                  </a:cubicBezTo>
                  <a:cubicBezTo>
                    <a:pt x="0" y="209"/>
                    <a:pt x="0" y="209"/>
                    <a:pt x="0" y="209"/>
                  </a:cubicBezTo>
                  <a:cubicBezTo>
                    <a:pt x="0" y="209"/>
                    <a:pt x="0" y="209"/>
                    <a:pt x="1" y="209"/>
                  </a:cubicBezTo>
                  <a:cubicBezTo>
                    <a:pt x="1" y="209"/>
                    <a:pt x="1" y="209"/>
                    <a:pt x="1" y="209"/>
                  </a:cubicBezTo>
                  <a:cubicBezTo>
                    <a:pt x="1" y="209"/>
                    <a:pt x="1" y="209"/>
                    <a:pt x="1" y="209"/>
                  </a:cubicBezTo>
                  <a:cubicBezTo>
                    <a:pt x="1" y="209"/>
                    <a:pt x="1" y="209"/>
                    <a:pt x="1" y="209"/>
                  </a:cubicBezTo>
                  <a:cubicBezTo>
                    <a:pt x="1" y="209"/>
                    <a:pt x="1" y="209"/>
                    <a:pt x="2" y="209"/>
                  </a:cubicBezTo>
                  <a:cubicBezTo>
                    <a:pt x="2" y="209"/>
                    <a:pt x="2" y="209"/>
                    <a:pt x="2" y="209"/>
                  </a:cubicBezTo>
                  <a:cubicBezTo>
                    <a:pt x="2" y="209"/>
                    <a:pt x="2" y="209"/>
                    <a:pt x="2" y="209"/>
                  </a:cubicBezTo>
                  <a:cubicBezTo>
                    <a:pt x="2" y="209"/>
                    <a:pt x="2" y="209"/>
                    <a:pt x="2" y="209"/>
                  </a:cubicBezTo>
                  <a:cubicBezTo>
                    <a:pt x="2" y="209"/>
                    <a:pt x="2" y="209"/>
                    <a:pt x="3" y="209"/>
                  </a:cubicBezTo>
                  <a:cubicBezTo>
                    <a:pt x="3" y="209"/>
                    <a:pt x="3" y="209"/>
                    <a:pt x="3" y="209"/>
                  </a:cubicBezTo>
                  <a:cubicBezTo>
                    <a:pt x="3" y="209"/>
                    <a:pt x="3" y="209"/>
                    <a:pt x="3" y="209"/>
                  </a:cubicBezTo>
                  <a:cubicBezTo>
                    <a:pt x="3" y="209"/>
                    <a:pt x="3" y="209"/>
                    <a:pt x="3" y="209"/>
                  </a:cubicBezTo>
                  <a:cubicBezTo>
                    <a:pt x="4" y="209"/>
                    <a:pt x="4" y="209"/>
                    <a:pt x="4" y="209"/>
                  </a:cubicBezTo>
                  <a:cubicBezTo>
                    <a:pt x="4" y="209"/>
                    <a:pt x="4" y="209"/>
                    <a:pt x="4" y="209"/>
                  </a:cubicBezTo>
                  <a:cubicBezTo>
                    <a:pt x="4" y="209"/>
                    <a:pt x="5" y="209"/>
                    <a:pt x="5" y="209"/>
                  </a:cubicBezTo>
                  <a:cubicBezTo>
                    <a:pt x="5" y="209"/>
                    <a:pt x="5" y="209"/>
                    <a:pt x="5" y="209"/>
                  </a:cubicBezTo>
                  <a:cubicBezTo>
                    <a:pt x="5" y="209"/>
                    <a:pt x="5" y="209"/>
                    <a:pt x="5" y="209"/>
                  </a:cubicBezTo>
                  <a:cubicBezTo>
                    <a:pt x="5" y="209"/>
                    <a:pt x="5" y="209"/>
                    <a:pt x="5" y="209"/>
                  </a:cubicBezTo>
                  <a:cubicBezTo>
                    <a:pt x="5" y="209"/>
                    <a:pt x="6" y="209"/>
                    <a:pt x="6" y="209"/>
                  </a:cubicBezTo>
                  <a:cubicBezTo>
                    <a:pt x="6" y="209"/>
                    <a:pt x="6" y="209"/>
                    <a:pt x="6" y="209"/>
                  </a:cubicBezTo>
                  <a:cubicBezTo>
                    <a:pt x="6" y="209"/>
                    <a:pt x="6" y="209"/>
                    <a:pt x="7" y="209"/>
                  </a:cubicBezTo>
                  <a:cubicBezTo>
                    <a:pt x="7" y="209"/>
                    <a:pt x="7" y="209"/>
                    <a:pt x="7" y="209"/>
                  </a:cubicBezTo>
                  <a:cubicBezTo>
                    <a:pt x="7" y="209"/>
                    <a:pt x="7" y="209"/>
                    <a:pt x="8" y="209"/>
                  </a:cubicBezTo>
                  <a:cubicBezTo>
                    <a:pt x="8" y="209"/>
                    <a:pt x="8" y="209"/>
                    <a:pt x="8" y="209"/>
                  </a:cubicBezTo>
                  <a:cubicBezTo>
                    <a:pt x="93" y="206"/>
                    <a:pt x="167" y="156"/>
                    <a:pt x="203" y="84"/>
                  </a:cubicBezTo>
                  <a:cubicBezTo>
                    <a:pt x="43" y="0"/>
                    <a:pt x="43" y="0"/>
                    <a:pt x="43" y="0"/>
                  </a:cubicBezTo>
                </a:path>
              </a:pathLst>
            </a:custGeom>
            <a:solidFill>
              <a:srgbClr val="008AF2"/>
            </a:solidFill>
            <a:ln>
              <a:solidFill>
                <a:srgbClr val="003C6C"/>
              </a:solidFill>
            </a:ln>
          </p:spPr>
          <p:txBody>
            <a:bodyPr vert="horz" wrap="square" lIns="91403" tIns="45701" rIns="91403" bIns="45701" numCol="1" anchor="t" anchorCtr="0" compatLnSpc="1">
              <a:prstTxWarp prst="textNoShape">
                <a:avLst/>
              </a:prstTxWarp>
            </a:bodyPr>
            <a:lstStyle/>
            <a:p>
              <a:endParaRPr lang="en-US" sz="1799"/>
            </a:p>
          </p:txBody>
        </p:sp>
      </p:grpSp>
      <p:cxnSp>
        <p:nvCxnSpPr>
          <p:cNvPr id="26" name="Straight Connector 25"/>
          <p:cNvCxnSpPr/>
          <p:nvPr/>
        </p:nvCxnSpPr>
        <p:spPr>
          <a:xfrm>
            <a:off x="5767383" y="1613430"/>
            <a:ext cx="5458837"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389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12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15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500"/>
                                        <p:tgtEl>
                                          <p:spTgt spid="16"/>
                                        </p:tgtEl>
                                      </p:cBhvr>
                                    </p:animEffect>
                                  </p:childTnLst>
                                </p:cTn>
                              </p:par>
                              <p:par>
                                <p:cTn id="24" presetID="8" presetClass="emph" presetSubtype="0" fill="hold" grpId="0" nodeType="withEffect">
                                  <p:stCondLst>
                                    <p:cond delay="0"/>
                                  </p:stCondLst>
                                  <p:childTnLst>
                                    <p:animRot by="21600000">
                                      <p:cBhvr>
                                        <p:cTn id="25" dur="6000" fill="hold"/>
                                        <p:tgtEl>
                                          <p:spTgt spid="16"/>
                                        </p:tgtEl>
                                        <p:attrNameLst>
                                          <p:attrName>r</p:attrName>
                                        </p:attrNameLst>
                                      </p:cBhvr>
                                    </p:animRot>
                                  </p:childTnLst>
                                </p:cTn>
                              </p:par>
                              <p:par>
                                <p:cTn id="26" presetID="10" presetClass="exit" presetSubtype="0" fill="hold" grpId="2" nodeType="withEffect">
                                  <p:stCondLst>
                                    <p:cond delay="3000"/>
                                  </p:stCondLst>
                                  <p:childTnLst>
                                    <p:animEffect transition="out" filter="fade">
                                      <p:cBhvr>
                                        <p:cTn id="27" dur="1250"/>
                                        <p:tgtEl>
                                          <p:spTgt spid="16"/>
                                        </p:tgtEl>
                                      </p:cBhvr>
                                    </p:animEffect>
                                    <p:set>
                                      <p:cBhvr>
                                        <p:cTn id="28" dur="1" fill="hold">
                                          <p:stCondLst>
                                            <p:cond delay="1249"/>
                                          </p:stCondLst>
                                        </p:cTn>
                                        <p:tgtEl>
                                          <p:spTgt spid="16"/>
                                        </p:tgtEl>
                                        <p:attrNameLst>
                                          <p:attrName>style.visibility</p:attrName>
                                        </p:attrNameLst>
                                      </p:cBhvr>
                                      <p:to>
                                        <p:strVal val="hidden"/>
                                      </p:to>
                                    </p:set>
                                  </p:childTnLst>
                                </p:cTn>
                              </p:par>
                            </p:childTnLst>
                          </p:cTn>
                        </p:par>
                        <p:par>
                          <p:cTn id="29" fill="hold">
                            <p:stCondLst>
                              <p:cond delay="8000"/>
                            </p:stCondLst>
                            <p:childTnLst>
                              <p:par>
                                <p:cTn id="30" presetID="22" presetClass="entr" presetSubtype="8"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592" y="235524"/>
            <a:ext cx="5448258" cy="979500"/>
          </a:xfrm>
        </p:spPr>
        <p:txBody>
          <a:bodyPr>
            <a:normAutofit/>
          </a:bodyPr>
          <a:lstStyle/>
          <a:p>
            <a:r>
              <a:rPr lang="en-GB" sz="3600" dirty="0">
                <a:solidFill>
                  <a:schemeClr val="tx1"/>
                </a:solidFill>
              </a:rPr>
              <a:t>One consistent experience</a:t>
            </a:r>
            <a:endParaRPr lang="en-GB" sz="3600" dirty="0">
              <a:solidFill>
                <a:schemeClr val="tx1"/>
              </a:solidFill>
              <a:latin typeface="+mn-lt"/>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80" y="1285075"/>
            <a:ext cx="5431139" cy="5877579"/>
          </a:xfrm>
          <a:prstGeom prst="rect">
            <a:avLst/>
          </a:prstGeom>
        </p:spPr>
      </p:pic>
      <p:pic>
        <p:nvPicPr>
          <p:cNvPr id="4" name="Picture 3"/>
          <p:cNvPicPr>
            <a:picLocks noChangeAspect="1"/>
          </p:cNvPicPr>
          <p:nvPr/>
        </p:nvPicPr>
        <p:blipFill>
          <a:blip r:embed="rId4"/>
          <a:stretch>
            <a:fillRect/>
          </a:stretch>
        </p:blipFill>
        <p:spPr>
          <a:xfrm>
            <a:off x="5689432" y="1285075"/>
            <a:ext cx="6002381" cy="5877579"/>
          </a:xfrm>
          <a:prstGeom prst="rect">
            <a:avLst/>
          </a:prstGeom>
        </p:spPr>
      </p:pic>
      <p:grpSp>
        <p:nvGrpSpPr>
          <p:cNvPr id="7" name="Group 6"/>
          <p:cNvGrpSpPr/>
          <p:nvPr/>
        </p:nvGrpSpPr>
        <p:grpSpPr>
          <a:xfrm>
            <a:off x="4137888" y="3452780"/>
            <a:ext cx="3160367" cy="1921378"/>
            <a:chOff x="6088100" y="1430256"/>
            <a:chExt cx="4775725" cy="3222785"/>
          </a:xfrm>
          <a:solidFill>
            <a:schemeClr val="accent2"/>
          </a:solidFill>
        </p:grpSpPr>
        <p:sp>
          <p:nvSpPr>
            <p:cNvPr id="8" name="Freeform 10"/>
            <p:cNvSpPr>
              <a:spLocks noEditPoints="1"/>
            </p:cNvSpPr>
            <p:nvPr/>
          </p:nvSpPr>
          <p:spPr bwMode="auto">
            <a:xfrm>
              <a:off x="6144650" y="1430256"/>
              <a:ext cx="4719175" cy="3222785"/>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solidFill>
              <a:srgbClr val="0072C6"/>
            </a:solidFill>
            <a:ln>
              <a:noFill/>
            </a:ln>
          </p:spPr>
          <p:txBody>
            <a:bodyPr vert="horz" wrap="square" lIns="87842" tIns="43922" rIns="87842" bIns="43922" numCol="1" anchor="t" anchorCtr="0" compatLnSpc="1">
              <a:prstTxWarp prst="textNoShape">
                <a:avLst/>
              </a:prstTxWarp>
            </a:bodyPr>
            <a:lstStyle/>
            <a:p>
              <a:pPr defTabSz="913902" fontAlgn="base">
                <a:spcBef>
                  <a:spcPct val="0"/>
                </a:spcBef>
                <a:spcAft>
                  <a:spcPct val="0"/>
                </a:spcAft>
              </a:pPr>
              <a:endParaRPr lang="en-US" sz="1764" dirty="0">
                <a:solidFill>
                  <a:srgbClr val="FFFFFF"/>
                </a:solidFill>
                <a:cs typeface="Segoe UI" pitchFamily="34" charset="0"/>
              </a:endParaRPr>
            </a:p>
          </p:txBody>
        </p:sp>
        <p:sp>
          <p:nvSpPr>
            <p:cNvPr id="10" name="TextBox 9"/>
            <p:cNvSpPr txBox="1"/>
            <p:nvPr/>
          </p:nvSpPr>
          <p:spPr>
            <a:xfrm>
              <a:off x="7659729" y="1922619"/>
              <a:ext cx="1689031" cy="801000"/>
            </a:xfrm>
            <a:prstGeom prst="rect">
              <a:avLst/>
            </a:prstGeom>
            <a:noFill/>
          </p:spPr>
          <p:txBody>
            <a:bodyPr wrap="none" lIns="175690" tIns="140553" rIns="175690" bIns="140553" rtlCol="0">
              <a:spAutoFit/>
            </a:bodyPr>
            <a:lstStyle/>
            <a:p>
              <a:pPr algn="ctr" defTabSz="913902" fontAlgn="base">
                <a:lnSpc>
                  <a:spcPct val="90000"/>
                </a:lnSpc>
                <a:spcBef>
                  <a:spcPct val="0"/>
                </a:spcBef>
                <a:spcAft>
                  <a:spcPts val="590"/>
                </a:spcAft>
              </a:pPr>
              <a:r>
                <a:rPr lang="en-US" sz="1371" dirty="0">
                  <a:solidFill>
                    <a:srgbClr val="FFFFFF"/>
                  </a:solidFill>
                  <a:cs typeface="Segoe UI" pitchFamily="34" charset="0"/>
                </a:rPr>
                <a:t>Customer</a:t>
              </a:r>
            </a:p>
          </p:txBody>
        </p:sp>
        <p:sp>
          <p:nvSpPr>
            <p:cNvPr id="11" name="TextBox 10"/>
            <p:cNvSpPr txBox="1"/>
            <p:nvPr/>
          </p:nvSpPr>
          <p:spPr>
            <a:xfrm>
              <a:off x="9199871" y="3331634"/>
              <a:ext cx="1532612" cy="1125888"/>
            </a:xfrm>
            <a:prstGeom prst="rect">
              <a:avLst/>
            </a:prstGeom>
            <a:noFill/>
          </p:spPr>
          <p:txBody>
            <a:bodyPr wrap="none" lIns="175690" tIns="140553" rIns="175690" bIns="140553" rtlCol="0">
              <a:spAutoFit/>
            </a:bodyPr>
            <a:lstStyle/>
            <a:p>
              <a:pPr algn="ctr" defTabSz="913902" fontAlgn="base">
                <a:lnSpc>
                  <a:spcPct val="90000"/>
                </a:lnSpc>
                <a:spcBef>
                  <a:spcPct val="0"/>
                </a:spcBef>
                <a:spcAft>
                  <a:spcPts val="590"/>
                </a:spcAft>
              </a:pPr>
              <a:r>
                <a:rPr lang="en-US" sz="1371" dirty="0">
                  <a:solidFill>
                    <a:srgbClr val="FFFFFF"/>
                  </a:solidFill>
                  <a:cs typeface="Segoe UI" pitchFamily="34" charset="0"/>
                </a:rPr>
                <a:t>Service</a:t>
              </a:r>
              <a:br>
                <a:rPr lang="en-US" sz="1371" dirty="0">
                  <a:solidFill>
                    <a:srgbClr val="FFFFFF"/>
                  </a:solidFill>
                  <a:cs typeface="Segoe UI" pitchFamily="34" charset="0"/>
                </a:rPr>
              </a:br>
              <a:r>
                <a:rPr lang="en-US" sz="1371" dirty="0">
                  <a:solidFill>
                    <a:srgbClr val="FFFFFF"/>
                  </a:solidFill>
                  <a:cs typeface="Segoe UI" pitchFamily="34" charset="0"/>
                </a:rPr>
                <a:t>Provider</a:t>
              </a:r>
            </a:p>
          </p:txBody>
        </p:sp>
        <p:sp>
          <p:nvSpPr>
            <p:cNvPr id="12" name="TextBox 11"/>
            <p:cNvSpPr txBox="1"/>
            <p:nvPr/>
          </p:nvSpPr>
          <p:spPr>
            <a:xfrm>
              <a:off x="6088100" y="3637124"/>
              <a:ext cx="1670629" cy="801000"/>
            </a:xfrm>
            <a:prstGeom prst="rect">
              <a:avLst/>
            </a:prstGeom>
            <a:noFill/>
          </p:spPr>
          <p:txBody>
            <a:bodyPr wrap="none" lIns="175690" tIns="140553" rIns="175690" bIns="140553" rtlCol="0">
              <a:spAutoFit/>
            </a:bodyPr>
            <a:lstStyle/>
            <a:p>
              <a:pPr algn="ctr" defTabSz="913902" fontAlgn="base">
                <a:lnSpc>
                  <a:spcPct val="90000"/>
                </a:lnSpc>
                <a:spcBef>
                  <a:spcPct val="0"/>
                </a:spcBef>
                <a:spcAft>
                  <a:spcPts val="590"/>
                </a:spcAft>
              </a:pPr>
              <a:r>
                <a:rPr lang="en-US" sz="1371" dirty="0">
                  <a:solidFill>
                    <a:srgbClr val="FFFFFF"/>
                  </a:solidFill>
                  <a:cs typeface="Segoe UI" pitchFamily="34" charset="0"/>
                </a:rPr>
                <a:t>Microsoft</a:t>
              </a:r>
            </a:p>
          </p:txBody>
        </p:sp>
        <p:sp>
          <p:nvSpPr>
            <p:cNvPr id="13" name="TextBox 12"/>
            <p:cNvSpPr txBox="1"/>
            <p:nvPr/>
          </p:nvSpPr>
          <p:spPr>
            <a:xfrm>
              <a:off x="7588150" y="3268155"/>
              <a:ext cx="1785886" cy="1125888"/>
            </a:xfrm>
            <a:prstGeom prst="rect">
              <a:avLst/>
            </a:prstGeom>
            <a:noFill/>
          </p:spPr>
          <p:txBody>
            <a:bodyPr wrap="none" lIns="175690" tIns="140553" rIns="175690" bIns="140553" rtlCol="0">
              <a:spAutoFit/>
            </a:bodyPr>
            <a:lstStyle/>
            <a:p>
              <a:pPr algn="ctr" defTabSz="913902" fontAlgn="base">
                <a:lnSpc>
                  <a:spcPct val="90000"/>
                </a:lnSpc>
                <a:spcBef>
                  <a:spcPct val="0"/>
                </a:spcBef>
                <a:spcAft>
                  <a:spcPts val="590"/>
                </a:spcAft>
              </a:pPr>
              <a:r>
                <a:rPr lang="en-US" sz="1371" dirty="0">
                  <a:solidFill>
                    <a:srgbClr val="FFFFFF"/>
                  </a:solidFill>
                  <a:cs typeface="Segoe UI" pitchFamily="34" charset="0"/>
                </a:rPr>
                <a:t>Consistent</a:t>
              </a:r>
              <a:br>
                <a:rPr lang="en-US" sz="1371" dirty="0">
                  <a:solidFill>
                    <a:srgbClr val="FFFFFF"/>
                  </a:solidFill>
                  <a:cs typeface="Segoe UI" pitchFamily="34" charset="0"/>
                </a:rPr>
              </a:br>
              <a:r>
                <a:rPr lang="en-US" sz="1371" dirty="0">
                  <a:solidFill>
                    <a:srgbClr val="FFFFFF"/>
                  </a:solidFill>
                  <a:cs typeface="Segoe UI" pitchFamily="34" charset="0"/>
                </a:rPr>
                <a:t>Platform</a:t>
              </a:r>
            </a:p>
          </p:txBody>
        </p:sp>
        <p:sp>
          <p:nvSpPr>
            <p:cNvPr id="14" name="TextBox 13"/>
            <p:cNvSpPr txBox="1"/>
            <p:nvPr/>
          </p:nvSpPr>
          <p:spPr>
            <a:xfrm>
              <a:off x="7640373" y="2641344"/>
              <a:ext cx="1584623" cy="1079875"/>
            </a:xfrm>
            <a:prstGeom prst="rect">
              <a:avLst/>
            </a:prstGeom>
            <a:noFill/>
          </p:spPr>
          <p:txBody>
            <a:bodyPr wrap="none" lIns="175690" tIns="140553" rIns="175690" bIns="140553" rtlCol="0">
              <a:spAutoFit/>
            </a:bodyPr>
            <a:lstStyle/>
            <a:p>
              <a:pPr algn="ctr" defTabSz="913902" fontAlgn="base">
                <a:lnSpc>
                  <a:spcPct val="90000"/>
                </a:lnSpc>
                <a:spcBef>
                  <a:spcPct val="0"/>
                </a:spcBef>
                <a:spcAft>
                  <a:spcPts val="590"/>
                </a:spcAft>
              </a:pPr>
              <a:r>
                <a:rPr lang="en-US" sz="2548" b="1" dirty="0">
                  <a:solidFill>
                    <a:srgbClr val="FFFFFF"/>
                  </a:solidFill>
                  <a:cs typeface="Segoe UI" pitchFamily="34" charset="0"/>
                </a:rPr>
                <a:t>ONE</a:t>
              </a:r>
            </a:p>
          </p:txBody>
        </p:sp>
      </p:grpSp>
    </p:spTree>
    <p:extLst>
      <p:ext uri="{BB962C8B-B14F-4D97-AF65-F5344CB8AC3E}">
        <p14:creationId xmlns:p14="http://schemas.microsoft.com/office/powerpoint/2010/main" val="410939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Premium Storage</a:t>
            </a:r>
          </a:p>
        </p:txBody>
      </p:sp>
      <p:sp>
        <p:nvSpPr>
          <p:cNvPr id="3" name="Content Placeholder 2"/>
          <p:cNvSpPr>
            <a:spLocks noGrp="1"/>
          </p:cNvSpPr>
          <p:nvPr>
            <p:ph idx="1"/>
          </p:nvPr>
        </p:nvSpPr>
        <p:spPr/>
        <p:txBody>
          <a:bodyPr/>
          <a:lstStyle/>
          <a:p>
            <a:r>
              <a:rPr lang="en-US" dirty="0"/>
              <a:t>Regular Azure storage is primarily HDD based</a:t>
            </a:r>
          </a:p>
          <a:p>
            <a:r>
              <a:rPr lang="en-US" dirty="0"/>
              <a:t>Premium Storage is based on SSD storage</a:t>
            </a:r>
          </a:p>
          <a:p>
            <a:r>
              <a:rPr lang="en-US" dirty="0"/>
              <a:t>Provides a predictable level of performance compared to unpredictable MAX performance for regular storage</a:t>
            </a:r>
          </a:p>
          <a:p>
            <a:r>
              <a:rPr lang="en-US" dirty="0"/>
              <a:t>Three disk types and the size used for a VHD controls which disk type is selected</a:t>
            </a:r>
          </a:p>
          <a:p>
            <a:r>
              <a:rPr lang="en-US" dirty="0"/>
              <a:t>Must be used with</a:t>
            </a:r>
            <a:br>
              <a:rPr lang="en-US" dirty="0"/>
            </a:br>
            <a:r>
              <a:rPr lang="en-US" dirty="0"/>
              <a:t>DS or GS-series VMs which</a:t>
            </a:r>
            <a:br>
              <a:rPr lang="en-US" dirty="0"/>
            </a:br>
            <a:r>
              <a:rPr lang="en-US" dirty="0"/>
              <a:t>have varying IOPS</a:t>
            </a:r>
            <a:br>
              <a:rPr lang="en-US" dirty="0"/>
            </a:br>
            <a:r>
              <a:rPr lang="en-US" dirty="0"/>
              <a:t>limits</a:t>
            </a:r>
          </a:p>
        </p:txBody>
      </p:sp>
      <p:graphicFrame>
        <p:nvGraphicFramePr>
          <p:cNvPr id="4" name="Table 3"/>
          <p:cNvGraphicFramePr>
            <a:graphicFrameLocks noGrp="1"/>
          </p:cNvGraphicFramePr>
          <p:nvPr>
            <p:extLst/>
          </p:nvPr>
        </p:nvGraphicFramePr>
        <p:xfrm>
          <a:off x="4569878" y="4589769"/>
          <a:ext cx="7207032" cy="2349083"/>
        </p:xfrm>
        <a:graphic>
          <a:graphicData uri="http://schemas.openxmlformats.org/drawingml/2006/table">
            <a:tbl>
              <a:tblPr/>
              <a:tblGrid>
                <a:gridCol w="1801758">
                  <a:extLst>
                    <a:ext uri="{9D8B030D-6E8A-4147-A177-3AD203B41FA5}">
                      <a16:colId xmlns:a16="http://schemas.microsoft.com/office/drawing/2014/main" val="20000"/>
                    </a:ext>
                  </a:extLst>
                </a:gridCol>
                <a:gridCol w="1801758">
                  <a:extLst>
                    <a:ext uri="{9D8B030D-6E8A-4147-A177-3AD203B41FA5}">
                      <a16:colId xmlns:a16="http://schemas.microsoft.com/office/drawing/2014/main" val="20001"/>
                    </a:ext>
                  </a:extLst>
                </a:gridCol>
                <a:gridCol w="1801758">
                  <a:extLst>
                    <a:ext uri="{9D8B030D-6E8A-4147-A177-3AD203B41FA5}">
                      <a16:colId xmlns:a16="http://schemas.microsoft.com/office/drawing/2014/main" val="20002"/>
                    </a:ext>
                  </a:extLst>
                </a:gridCol>
                <a:gridCol w="1801758">
                  <a:extLst>
                    <a:ext uri="{9D8B030D-6E8A-4147-A177-3AD203B41FA5}">
                      <a16:colId xmlns:a16="http://schemas.microsoft.com/office/drawing/2014/main" val="20003"/>
                    </a:ext>
                  </a:extLst>
                </a:gridCol>
              </a:tblGrid>
              <a:tr h="449483">
                <a:tc>
                  <a:txBody>
                    <a:bodyPr/>
                    <a:lstStyle/>
                    <a:p>
                      <a:r>
                        <a:rPr lang="en-US" sz="2000" b="1" dirty="0">
                          <a:solidFill>
                            <a:srgbClr val="FFFFFF"/>
                          </a:solidFill>
                          <a:effectLst/>
                        </a:rPr>
                        <a:t>Disk Types</a:t>
                      </a:r>
                      <a:endParaRPr lang="en-US" sz="2000" dirty="0">
                        <a:solidFill>
                          <a:srgbClr val="FFFFFF"/>
                        </a:solidFill>
                        <a:effectLst/>
                      </a:endParaRPr>
                    </a:p>
                  </a:txBody>
                  <a:tcPr marL="91379" marR="91379" marT="45690" marB="45690" anchor="ctr">
                    <a:lnL>
                      <a:noFill/>
                    </a:lnL>
                    <a:lnR>
                      <a:noFill/>
                    </a:lnR>
                    <a:lnT>
                      <a:noFill/>
                    </a:lnT>
                    <a:lnB>
                      <a:noFill/>
                    </a:lnB>
                    <a:solidFill>
                      <a:srgbClr val="6699FF"/>
                    </a:solidFill>
                  </a:tcPr>
                </a:tc>
                <a:tc>
                  <a:txBody>
                    <a:bodyPr/>
                    <a:lstStyle/>
                    <a:p>
                      <a:r>
                        <a:rPr lang="en-US" sz="2000" dirty="0">
                          <a:solidFill>
                            <a:srgbClr val="0070C0"/>
                          </a:solidFill>
                          <a:effectLst/>
                        </a:rPr>
                        <a:t>P10</a:t>
                      </a:r>
                    </a:p>
                  </a:txBody>
                  <a:tcPr marL="91379" marR="91379" marT="45690" marB="45690" anchor="ctr">
                    <a:lnL>
                      <a:noFill/>
                    </a:lnL>
                    <a:lnR>
                      <a:noFill/>
                    </a:lnR>
                    <a:lnT>
                      <a:noFill/>
                    </a:lnT>
                    <a:lnB>
                      <a:noFill/>
                    </a:lnB>
                    <a:solidFill>
                      <a:srgbClr val="99CCFF"/>
                    </a:solidFill>
                  </a:tcPr>
                </a:tc>
                <a:tc>
                  <a:txBody>
                    <a:bodyPr/>
                    <a:lstStyle/>
                    <a:p>
                      <a:r>
                        <a:rPr lang="en-US" sz="2000" dirty="0">
                          <a:solidFill>
                            <a:srgbClr val="0070C0"/>
                          </a:solidFill>
                          <a:effectLst/>
                        </a:rPr>
                        <a:t>P20</a:t>
                      </a:r>
                    </a:p>
                  </a:txBody>
                  <a:tcPr marL="91379" marR="91379" marT="45690" marB="45690" anchor="ctr">
                    <a:lnL>
                      <a:noFill/>
                    </a:lnL>
                    <a:lnR>
                      <a:noFill/>
                    </a:lnR>
                    <a:lnT>
                      <a:noFill/>
                    </a:lnT>
                    <a:lnB>
                      <a:noFill/>
                    </a:lnB>
                    <a:solidFill>
                      <a:srgbClr val="DEEDF2"/>
                    </a:solidFill>
                  </a:tcPr>
                </a:tc>
                <a:tc>
                  <a:txBody>
                    <a:bodyPr/>
                    <a:lstStyle/>
                    <a:p>
                      <a:r>
                        <a:rPr lang="en-US" sz="2000" dirty="0">
                          <a:solidFill>
                            <a:srgbClr val="0070C0"/>
                          </a:solidFill>
                          <a:effectLst/>
                        </a:rPr>
                        <a:t>P30</a:t>
                      </a:r>
                    </a:p>
                  </a:txBody>
                  <a:tcPr marL="91379" marR="91379" marT="45690" marB="45690" anchor="ctr">
                    <a:lnL>
                      <a:noFill/>
                    </a:lnL>
                    <a:lnR>
                      <a:noFill/>
                    </a:lnR>
                    <a:lnT>
                      <a:noFill/>
                    </a:lnT>
                    <a:lnB>
                      <a:noFill/>
                    </a:lnB>
                    <a:solidFill>
                      <a:srgbClr val="99CCFF"/>
                    </a:solidFill>
                  </a:tcPr>
                </a:tc>
                <a:extLst>
                  <a:ext uri="{0D108BD9-81ED-4DB2-BD59-A6C34878D82A}">
                    <a16:rowId xmlns:a16="http://schemas.microsoft.com/office/drawing/2014/main" val="10000"/>
                  </a:ext>
                </a:extLst>
              </a:tr>
              <a:tr h="449483">
                <a:tc>
                  <a:txBody>
                    <a:bodyPr/>
                    <a:lstStyle/>
                    <a:p>
                      <a:r>
                        <a:rPr lang="en-US" sz="2000" b="1">
                          <a:solidFill>
                            <a:srgbClr val="FFFFFF"/>
                          </a:solidFill>
                          <a:effectLst/>
                        </a:rPr>
                        <a:t>Disk Size</a:t>
                      </a:r>
                      <a:endParaRPr lang="en-US" sz="2000">
                        <a:solidFill>
                          <a:srgbClr val="FFFFFF"/>
                        </a:solidFill>
                        <a:effectLst/>
                      </a:endParaRPr>
                    </a:p>
                  </a:txBody>
                  <a:tcPr marL="91379" marR="91379" marT="45690" marB="45690" anchor="ctr">
                    <a:lnL>
                      <a:noFill/>
                    </a:lnL>
                    <a:lnR>
                      <a:noFill/>
                    </a:lnR>
                    <a:lnT>
                      <a:noFill/>
                    </a:lnT>
                    <a:lnB>
                      <a:noFill/>
                    </a:lnB>
                    <a:solidFill>
                      <a:srgbClr val="6699FF"/>
                    </a:solidFill>
                  </a:tcPr>
                </a:tc>
                <a:tc>
                  <a:txBody>
                    <a:bodyPr/>
                    <a:lstStyle/>
                    <a:p>
                      <a:r>
                        <a:rPr lang="en-US" sz="2000" dirty="0">
                          <a:solidFill>
                            <a:srgbClr val="0070C0"/>
                          </a:solidFill>
                          <a:effectLst/>
                        </a:rPr>
                        <a:t>128 GB</a:t>
                      </a:r>
                    </a:p>
                  </a:txBody>
                  <a:tcPr marL="91379" marR="91379" marT="45690" marB="45690" anchor="ctr">
                    <a:lnL>
                      <a:noFill/>
                    </a:lnL>
                    <a:lnR>
                      <a:noFill/>
                    </a:lnR>
                    <a:lnT>
                      <a:noFill/>
                    </a:lnT>
                    <a:lnB>
                      <a:noFill/>
                    </a:lnB>
                    <a:solidFill>
                      <a:srgbClr val="99CCFF"/>
                    </a:solidFill>
                  </a:tcPr>
                </a:tc>
                <a:tc>
                  <a:txBody>
                    <a:bodyPr/>
                    <a:lstStyle/>
                    <a:p>
                      <a:r>
                        <a:rPr lang="en-US" sz="2000" dirty="0">
                          <a:solidFill>
                            <a:srgbClr val="0070C0"/>
                          </a:solidFill>
                          <a:effectLst/>
                        </a:rPr>
                        <a:t>512 GB</a:t>
                      </a:r>
                    </a:p>
                  </a:txBody>
                  <a:tcPr marL="91379" marR="91379" marT="45690" marB="45690" anchor="ctr">
                    <a:lnL>
                      <a:noFill/>
                    </a:lnL>
                    <a:lnR>
                      <a:noFill/>
                    </a:lnR>
                    <a:lnT>
                      <a:noFill/>
                    </a:lnT>
                    <a:lnB>
                      <a:noFill/>
                    </a:lnB>
                    <a:solidFill>
                      <a:srgbClr val="DEEDF2"/>
                    </a:solidFill>
                  </a:tcPr>
                </a:tc>
                <a:tc>
                  <a:txBody>
                    <a:bodyPr/>
                    <a:lstStyle/>
                    <a:p>
                      <a:r>
                        <a:rPr lang="en-US" sz="2000" dirty="0">
                          <a:solidFill>
                            <a:srgbClr val="0070C0"/>
                          </a:solidFill>
                          <a:effectLst/>
                        </a:rPr>
                        <a:t>1024 GB</a:t>
                      </a:r>
                    </a:p>
                  </a:txBody>
                  <a:tcPr marL="91379" marR="91379" marT="45690" marB="45690" anchor="ctr">
                    <a:lnL>
                      <a:noFill/>
                    </a:lnL>
                    <a:lnR>
                      <a:noFill/>
                    </a:lnR>
                    <a:lnT>
                      <a:noFill/>
                    </a:lnT>
                    <a:lnB>
                      <a:noFill/>
                    </a:lnB>
                    <a:solidFill>
                      <a:srgbClr val="99CCFF"/>
                    </a:solidFill>
                  </a:tcPr>
                </a:tc>
                <a:extLst>
                  <a:ext uri="{0D108BD9-81ED-4DB2-BD59-A6C34878D82A}">
                    <a16:rowId xmlns:a16="http://schemas.microsoft.com/office/drawing/2014/main" val="10001"/>
                  </a:ext>
                </a:extLst>
              </a:tr>
              <a:tr h="449483">
                <a:tc>
                  <a:txBody>
                    <a:bodyPr/>
                    <a:lstStyle/>
                    <a:p>
                      <a:r>
                        <a:rPr lang="en-US" sz="2000" b="1">
                          <a:solidFill>
                            <a:srgbClr val="FFFFFF"/>
                          </a:solidFill>
                          <a:effectLst/>
                        </a:rPr>
                        <a:t>IOPS per Disk</a:t>
                      </a:r>
                      <a:endParaRPr lang="en-US" sz="2000">
                        <a:solidFill>
                          <a:srgbClr val="FFFFFF"/>
                        </a:solidFill>
                        <a:effectLst/>
                      </a:endParaRPr>
                    </a:p>
                  </a:txBody>
                  <a:tcPr marL="91379" marR="91379" marT="45690" marB="45690" anchor="ctr">
                    <a:lnL>
                      <a:noFill/>
                    </a:lnL>
                    <a:lnR>
                      <a:noFill/>
                    </a:lnR>
                    <a:lnT>
                      <a:noFill/>
                    </a:lnT>
                    <a:lnB>
                      <a:noFill/>
                    </a:lnB>
                    <a:solidFill>
                      <a:srgbClr val="6699FF"/>
                    </a:solidFill>
                  </a:tcPr>
                </a:tc>
                <a:tc>
                  <a:txBody>
                    <a:bodyPr/>
                    <a:lstStyle/>
                    <a:p>
                      <a:r>
                        <a:rPr lang="en-US" sz="2000">
                          <a:solidFill>
                            <a:srgbClr val="0070C0"/>
                          </a:solidFill>
                          <a:effectLst/>
                        </a:rPr>
                        <a:t>500</a:t>
                      </a:r>
                    </a:p>
                  </a:txBody>
                  <a:tcPr marL="91379" marR="91379" marT="45690" marB="45690" anchor="ctr">
                    <a:lnL>
                      <a:noFill/>
                    </a:lnL>
                    <a:lnR>
                      <a:noFill/>
                    </a:lnR>
                    <a:lnT>
                      <a:noFill/>
                    </a:lnT>
                    <a:lnB>
                      <a:noFill/>
                    </a:lnB>
                    <a:solidFill>
                      <a:srgbClr val="99CCFF"/>
                    </a:solidFill>
                  </a:tcPr>
                </a:tc>
                <a:tc>
                  <a:txBody>
                    <a:bodyPr/>
                    <a:lstStyle/>
                    <a:p>
                      <a:r>
                        <a:rPr lang="en-US" sz="2000" dirty="0">
                          <a:solidFill>
                            <a:srgbClr val="0070C0"/>
                          </a:solidFill>
                          <a:effectLst/>
                        </a:rPr>
                        <a:t>2300</a:t>
                      </a:r>
                    </a:p>
                  </a:txBody>
                  <a:tcPr marL="91379" marR="91379" marT="45690" marB="45690" anchor="ctr">
                    <a:lnL>
                      <a:noFill/>
                    </a:lnL>
                    <a:lnR>
                      <a:noFill/>
                    </a:lnR>
                    <a:lnT>
                      <a:noFill/>
                    </a:lnT>
                    <a:lnB>
                      <a:noFill/>
                    </a:lnB>
                    <a:solidFill>
                      <a:srgbClr val="DEEDF2"/>
                    </a:solidFill>
                  </a:tcPr>
                </a:tc>
                <a:tc>
                  <a:txBody>
                    <a:bodyPr/>
                    <a:lstStyle/>
                    <a:p>
                      <a:r>
                        <a:rPr lang="en-US" sz="2000" dirty="0">
                          <a:solidFill>
                            <a:srgbClr val="0070C0"/>
                          </a:solidFill>
                          <a:effectLst/>
                        </a:rPr>
                        <a:t>5000</a:t>
                      </a:r>
                    </a:p>
                  </a:txBody>
                  <a:tcPr marL="91379" marR="91379" marT="45690" marB="45690" anchor="ctr">
                    <a:lnL>
                      <a:noFill/>
                    </a:lnL>
                    <a:lnR>
                      <a:noFill/>
                    </a:lnR>
                    <a:lnT>
                      <a:noFill/>
                    </a:lnT>
                    <a:lnB>
                      <a:noFill/>
                    </a:lnB>
                    <a:solidFill>
                      <a:srgbClr val="99CCFF"/>
                    </a:solidFill>
                  </a:tcPr>
                </a:tc>
                <a:extLst>
                  <a:ext uri="{0D108BD9-81ED-4DB2-BD59-A6C34878D82A}">
                    <a16:rowId xmlns:a16="http://schemas.microsoft.com/office/drawing/2014/main" val="10002"/>
                  </a:ext>
                </a:extLst>
              </a:tr>
              <a:tr h="749137">
                <a:tc>
                  <a:txBody>
                    <a:bodyPr/>
                    <a:lstStyle/>
                    <a:p>
                      <a:r>
                        <a:rPr lang="en-US" sz="2000" b="1">
                          <a:solidFill>
                            <a:srgbClr val="FFFFFF"/>
                          </a:solidFill>
                          <a:effectLst/>
                        </a:rPr>
                        <a:t>Throughput per Disk</a:t>
                      </a:r>
                      <a:endParaRPr lang="en-US" sz="2000">
                        <a:solidFill>
                          <a:srgbClr val="FFFFFF"/>
                        </a:solidFill>
                        <a:effectLst/>
                      </a:endParaRPr>
                    </a:p>
                  </a:txBody>
                  <a:tcPr marL="91379" marR="91379" marT="45690" marB="45690" anchor="ctr">
                    <a:lnL>
                      <a:noFill/>
                    </a:lnL>
                    <a:lnR>
                      <a:noFill/>
                    </a:lnR>
                    <a:lnT>
                      <a:noFill/>
                    </a:lnT>
                    <a:lnB>
                      <a:noFill/>
                    </a:lnB>
                    <a:solidFill>
                      <a:srgbClr val="6699FF"/>
                    </a:solidFill>
                  </a:tcPr>
                </a:tc>
                <a:tc>
                  <a:txBody>
                    <a:bodyPr/>
                    <a:lstStyle/>
                    <a:p>
                      <a:r>
                        <a:rPr lang="en-US" sz="2000">
                          <a:solidFill>
                            <a:srgbClr val="0070C0"/>
                          </a:solidFill>
                          <a:effectLst/>
                        </a:rPr>
                        <a:t>100 MB/sec</a:t>
                      </a:r>
                    </a:p>
                  </a:txBody>
                  <a:tcPr marL="91379" marR="91379" marT="45690" marB="45690" anchor="ctr">
                    <a:lnL>
                      <a:noFill/>
                    </a:lnL>
                    <a:lnR>
                      <a:noFill/>
                    </a:lnR>
                    <a:lnT>
                      <a:noFill/>
                    </a:lnT>
                    <a:lnB>
                      <a:noFill/>
                    </a:lnB>
                    <a:solidFill>
                      <a:srgbClr val="99CCFF"/>
                    </a:solidFill>
                  </a:tcPr>
                </a:tc>
                <a:tc>
                  <a:txBody>
                    <a:bodyPr/>
                    <a:lstStyle/>
                    <a:p>
                      <a:r>
                        <a:rPr lang="en-US" sz="2000" dirty="0">
                          <a:solidFill>
                            <a:srgbClr val="0070C0"/>
                          </a:solidFill>
                          <a:effectLst/>
                        </a:rPr>
                        <a:t>150 MB/sec</a:t>
                      </a:r>
                    </a:p>
                  </a:txBody>
                  <a:tcPr marL="91379" marR="91379" marT="45690" marB="45690" anchor="ctr">
                    <a:lnL>
                      <a:noFill/>
                    </a:lnL>
                    <a:lnR>
                      <a:noFill/>
                    </a:lnR>
                    <a:lnT>
                      <a:noFill/>
                    </a:lnT>
                    <a:lnB>
                      <a:noFill/>
                    </a:lnB>
                    <a:solidFill>
                      <a:srgbClr val="DEEDF2"/>
                    </a:solidFill>
                  </a:tcPr>
                </a:tc>
                <a:tc>
                  <a:txBody>
                    <a:bodyPr/>
                    <a:lstStyle/>
                    <a:p>
                      <a:r>
                        <a:rPr lang="en-US" sz="2000" dirty="0">
                          <a:solidFill>
                            <a:srgbClr val="0070C0"/>
                          </a:solidFill>
                          <a:effectLst/>
                        </a:rPr>
                        <a:t>200 MB/sec</a:t>
                      </a:r>
                    </a:p>
                  </a:txBody>
                  <a:tcPr marL="91379" marR="91379" marT="45690" marB="45690" anchor="ctr">
                    <a:lnL>
                      <a:noFill/>
                    </a:lnL>
                    <a:lnR>
                      <a:noFill/>
                    </a:lnR>
                    <a:lnT>
                      <a:noFill/>
                    </a:lnT>
                    <a:lnB>
                      <a:noFill/>
                    </a:lnB>
                    <a:solidFill>
                      <a:srgbClr val="99CC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736806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br>
              <a:rPr lang="en-US" sz="5400" dirty="0"/>
            </a:br>
            <a:r>
              <a:rPr lang="en-US" sz="5400" dirty="0"/>
              <a:t>Virtual machines</a:t>
            </a:r>
            <a:endParaRPr lang="en-US" sz="54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81986788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t>GA/Preview</a:t>
            </a:r>
          </a:p>
          <a:p>
            <a:r>
              <a:rPr lang="en-US"/>
              <a:t>Updates</a:t>
            </a:r>
          </a:p>
          <a:p>
            <a:r>
              <a:rPr lang="en-US"/>
              <a:t>Jun ‘18</a:t>
            </a:r>
          </a:p>
        </p:txBody>
      </p:sp>
      <p:sp>
        <p:nvSpPr>
          <p:cNvPr id="3" name="Title 2"/>
          <p:cNvSpPr>
            <a:spLocks noGrp="1"/>
          </p:cNvSpPr>
          <p:nvPr>
            <p:ph type="title"/>
          </p:nvPr>
        </p:nvSpPr>
        <p:spPr>
          <a:xfrm>
            <a:off x="1378420" y="88150"/>
            <a:ext cx="5342891" cy="959643"/>
          </a:xfrm>
        </p:spPr>
        <p:txBody>
          <a:bodyPr>
            <a:normAutofit/>
          </a:bodyPr>
          <a:lstStyle/>
          <a:p>
            <a:r>
              <a:rPr lang="en-US" dirty="0"/>
              <a:t>Azure Availability Zones</a:t>
            </a:r>
          </a:p>
        </p:txBody>
      </p:sp>
      <p:sp>
        <p:nvSpPr>
          <p:cNvPr id="4" name="Text Placeholder 3"/>
          <p:cNvSpPr>
            <a:spLocks noGrp="1"/>
          </p:cNvSpPr>
          <p:nvPr>
            <p:ph type="body" sz="quarter" idx="10"/>
          </p:nvPr>
        </p:nvSpPr>
        <p:spPr>
          <a:xfrm>
            <a:off x="426313" y="1682730"/>
            <a:ext cx="3994065" cy="4584677"/>
          </a:xfrm>
        </p:spPr>
        <p:txBody>
          <a:bodyPr vert="horz" wrap="square" lIns="0" tIns="91416" rIns="146266" bIns="91416" rtlCol="0" anchor="t">
            <a:spAutoFit/>
          </a:bodyPr>
          <a:lstStyle/>
          <a:p>
            <a:r>
              <a:rPr lang="en-US" dirty="0"/>
              <a:t>Additional high availability option implemented as part of a resiliency plan with data residency</a:t>
            </a:r>
          </a:p>
          <a:p>
            <a:r>
              <a:rPr lang="en-US" dirty="0"/>
              <a:t>Each zone consists of one or more datacenters</a:t>
            </a:r>
          </a:p>
          <a:p>
            <a:r>
              <a:rPr lang="en-US" dirty="0"/>
              <a:t>Zones are physically separated and  feature independent power, networking, and cooling</a:t>
            </a:r>
          </a:p>
          <a:p>
            <a:r>
              <a:rPr lang="en-US" dirty="0"/>
              <a:t>99.99% uptime SLA for virtual machines in two or more Availability Zones in one region</a:t>
            </a:r>
          </a:p>
          <a:p>
            <a:endParaRPr lang="en-US" b="1" dirty="0">
              <a:cs typeface="Segoe UI"/>
            </a:endParaRPr>
          </a:p>
          <a:p>
            <a:endParaRPr lang="en-US" b="1" dirty="0">
              <a:cs typeface="Segoe UI"/>
            </a:endParaRPr>
          </a:p>
          <a:p>
            <a:r>
              <a:rPr lang="en-US" b="1" dirty="0">
                <a:cs typeface="Segoe UI"/>
              </a:rPr>
              <a:t>Milestones on region expansion</a:t>
            </a:r>
          </a:p>
          <a:p>
            <a:r>
              <a:rPr lang="en-US" dirty="0">
                <a:cs typeface="Segoe UI"/>
              </a:rPr>
              <a:t>Southeast Asia: June 18 - Preview</a:t>
            </a:r>
          </a:p>
          <a:p>
            <a:r>
              <a:rPr lang="en-US" dirty="0"/>
              <a:t>East US 2, West Europe, North Europe: June 29 - Preview</a:t>
            </a:r>
            <a:endParaRPr lang="en-US" dirty="0">
              <a:cs typeface="Segoe UI"/>
            </a:endParaRPr>
          </a:p>
          <a:p>
            <a:endParaRPr lang="en-US" dirty="0">
              <a:cs typeface="Segoe UI"/>
            </a:endParaRPr>
          </a:p>
        </p:txBody>
      </p:sp>
      <p:sp>
        <p:nvSpPr>
          <p:cNvPr id="5" name="Text Placeholder 4"/>
          <p:cNvSpPr>
            <a:spLocks noGrp="1"/>
          </p:cNvSpPr>
          <p:nvPr>
            <p:ph type="body" sz="quarter" idx="11"/>
          </p:nvPr>
        </p:nvSpPr>
        <p:spPr/>
        <p:txBody>
          <a:bodyPr/>
          <a:lstStyle/>
          <a:p>
            <a:r>
              <a:rPr lang="en-US">
                <a:hlinkClick r:id="rId3"/>
              </a:rPr>
              <a:t>http://aka.ms/azoverview</a:t>
            </a:r>
            <a:r>
              <a:rPr lang="en-US"/>
              <a:t> </a:t>
            </a:r>
          </a:p>
        </p:txBody>
      </p:sp>
      <p:pic>
        <p:nvPicPr>
          <p:cNvPr id="7" name="Picture 6">
            <a:extLst>
              <a:ext uri="{FF2B5EF4-FFF2-40B4-BE49-F238E27FC236}">
                <a16:creationId xmlns:a16="http://schemas.microsoft.com/office/drawing/2014/main" id="{DE2551CD-1296-4348-A627-30FDE02DF1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8098" y="1460175"/>
            <a:ext cx="5816582" cy="4679460"/>
          </a:xfrm>
          <a:prstGeom prst="rect">
            <a:avLst/>
          </a:prstGeom>
        </p:spPr>
      </p:pic>
      <p:grpSp>
        <p:nvGrpSpPr>
          <p:cNvPr id="31" name="Group 30">
            <a:extLst>
              <a:ext uri="{FF2B5EF4-FFF2-40B4-BE49-F238E27FC236}">
                <a16:creationId xmlns:a16="http://schemas.microsoft.com/office/drawing/2014/main" id="{3299EC69-DD2D-4DAB-9276-9AEEFFA12078}"/>
              </a:ext>
            </a:extLst>
          </p:cNvPr>
          <p:cNvGrpSpPr/>
          <p:nvPr/>
        </p:nvGrpSpPr>
        <p:grpSpPr>
          <a:xfrm>
            <a:off x="10178766" y="6526580"/>
            <a:ext cx="1804262" cy="337991"/>
            <a:chOff x="10181418" y="6298727"/>
            <a:chExt cx="1804732" cy="338079"/>
          </a:xfrm>
        </p:grpSpPr>
        <p:grpSp>
          <p:nvGrpSpPr>
            <p:cNvPr id="56" name="Group 55">
              <a:extLst>
                <a:ext uri="{FF2B5EF4-FFF2-40B4-BE49-F238E27FC236}">
                  <a16:creationId xmlns:a16="http://schemas.microsoft.com/office/drawing/2014/main" id="{1725F68F-28B8-4C21-A633-2EADE2C640F1}"/>
                </a:ext>
              </a:extLst>
            </p:cNvPr>
            <p:cNvGrpSpPr/>
            <p:nvPr/>
          </p:nvGrpSpPr>
          <p:grpSpPr>
            <a:xfrm>
              <a:off x="10181418" y="6299980"/>
              <a:ext cx="336826" cy="336826"/>
              <a:chOff x="10151852" y="440684"/>
              <a:chExt cx="336826" cy="336826"/>
            </a:xfrm>
          </p:grpSpPr>
          <p:grpSp>
            <p:nvGrpSpPr>
              <p:cNvPr id="64" name="Group 63">
                <a:extLst>
                  <a:ext uri="{FF2B5EF4-FFF2-40B4-BE49-F238E27FC236}">
                    <a16:creationId xmlns:a16="http://schemas.microsoft.com/office/drawing/2014/main" id="{0C166AB7-748B-4A78-AE7C-DE0619D2D68D}"/>
                  </a:ext>
                </a:extLst>
              </p:cNvPr>
              <p:cNvGrpSpPr/>
              <p:nvPr/>
            </p:nvGrpSpPr>
            <p:grpSpPr>
              <a:xfrm>
                <a:off x="10151853" y="609097"/>
                <a:ext cx="336825" cy="0"/>
                <a:chOff x="10151852" y="593763"/>
                <a:chExt cx="336825" cy="0"/>
              </a:xfrm>
            </p:grpSpPr>
            <p:cxnSp>
              <p:nvCxnSpPr>
                <p:cNvPr id="77" name="Straight Connector 76">
                  <a:extLst>
                    <a:ext uri="{FF2B5EF4-FFF2-40B4-BE49-F238E27FC236}">
                      <a16:creationId xmlns:a16="http://schemas.microsoft.com/office/drawing/2014/main" id="{95887B60-7BD9-4B69-975F-0B2FA71633FE}"/>
                    </a:ext>
                  </a:extLst>
                </p:cNvPr>
                <p:cNvCxnSpPr>
                  <a:cxnSpLocks/>
                </p:cNvCxnSpPr>
                <p:nvPr/>
              </p:nvCxnSpPr>
              <p:spPr>
                <a:xfrm>
                  <a:off x="10151852" y="593763"/>
                  <a:ext cx="4321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8" name="Straight Connector 77">
                  <a:extLst>
                    <a:ext uri="{FF2B5EF4-FFF2-40B4-BE49-F238E27FC236}">
                      <a16:creationId xmlns:a16="http://schemas.microsoft.com/office/drawing/2014/main" id="{42CD4E49-9281-4A23-9165-642F24118B3E}"/>
                    </a:ext>
                  </a:extLst>
                </p:cNvPr>
                <p:cNvCxnSpPr>
                  <a:cxnSpLocks/>
                </p:cNvCxnSpPr>
                <p:nvPr/>
              </p:nvCxnSpPr>
              <p:spPr>
                <a:xfrm>
                  <a:off x="10446523" y="593763"/>
                  <a:ext cx="4215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5" name="Group 64">
                <a:extLst>
                  <a:ext uri="{FF2B5EF4-FFF2-40B4-BE49-F238E27FC236}">
                    <a16:creationId xmlns:a16="http://schemas.microsoft.com/office/drawing/2014/main" id="{9C219D72-ABEF-4348-8B9D-DCCA1CFC866F}"/>
                  </a:ext>
                </a:extLst>
              </p:cNvPr>
              <p:cNvGrpSpPr/>
              <p:nvPr/>
            </p:nvGrpSpPr>
            <p:grpSpPr>
              <a:xfrm>
                <a:off x="10321269" y="440684"/>
                <a:ext cx="0" cy="336826"/>
                <a:chOff x="10320265" y="423863"/>
                <a:chExt cx="0" cy="336826"/>
              </a:xfrm>
            </p:grpSpPr>
            <p:cxnSp>
              <p:nvCxnSpPr>
                <p:cNvPr id="74" name="Straight Connector 73">
                  <a:extLst>
                    <a:ext uri="{FF2B5EF4-FFF2-40B4-BE49-F238E27FC236}">
                      <a16:creationId xmlns:a16="http://schemas.microsoft.com/office/drawing/2014/main" id="{F0ECAE1D-B8AD-4E89-A789-037A16554627}"/>
                    </a:ext>
                  </a:extLst>
                </p:cNvPr>
                <p:cNvCxnSpPr>
                  <a:cxnSpLocks/>
                </p:cNvCxnSpPr>
                <p:nvPr/>
              </p:nvCxnSpPr>
              <p:spPr>
                <a:xfrm>
                  <a:off x="10320265" y="718509"/>
                  <a:ext cx="0" cy="4218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a:extLst>
                    <a:ext uri="{FF2B5EF4-FFF2-40B4-BE49-F238E27FC236}">
                      <a16:creationId xmlns:a16="http://schemas.microsoft.com/office/drawing/2014/main" id="{00E7A2C2-00D0-4BCD-897A-B777439C104A}"/>
                    </a:ext>
                  </a:extLst>
                </p:cNvPr>
                <p:cNvCxnSpPr>
                  <a:cxnSpLocks/>
                </p:cNvCxnSpPr>
                <p:nvPr/>
              </p:nvCxnSpPr>
              <p:spPr>
                <a:xfrm>
                  <a:off x="10320265" y="423863"/>
                  <a:ext cx="0" cy="3747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C56B6F73-AC5C-48C9-BFCC-01D86427A626}"/>
                    </a:ext>
                  </a:extLst>
                </p:cNvPr>
                <p:cNvCxnSpPr>
                  <a:cxnSpLocks/>
                </p:cNvCxnSpPr>
                <p:nvPr/>
              </p:nvCxnSpPr>
              <p:spPr>
                <a:xfrm>
                  <a:off x="10320265" y="493719"/>
                  <a:ext cx="0" cy="9855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6" name="Group 65">
                <a:extLst>
                  <a:ext uri="{FF2B5EF4-FFF2-40B4-BE49-F238E27FC236}">
                    <a16:creationId xmlns:a16="http://schemas.microsoft.com/office/drawing/2014/main" id="{99DA25D9-2F23-49A9-8DEE-FE875C5B59FD}"/>
                  </a:ext>
                </a:extLst>
              </p:cNvPr>
              <p:cNvGrpSpPr/>
              <p:nvPr/>
            </p:nvGrpSpPr>
            <p:grpSpPr>
              <a:xfrm rot="18900000">
                <a:off x="10158623" y="592084"/>
                <a:ext cx="323006" cy="34301"/>
                <a:chOff x="10158567" y="631983"/>
                <a:chExt cx="323006" cy="34301"/>
              </a:xfrm>
            </p:grpSpPr>
            <p:cxnSp>
              <p:nvCxnSpPr>
                <p:cNvPr id="72" name="Straight Connector 71">
                  <a:extLst>
                    <a:ext uri="{FF2B5EF4-FFF2-40B4-BE49-F238E27FC236}">
                      <a16:creationId xmlns:a16="http://schemas.microsoft.com/office/drawing/2014/main" id="{F341B89C-82DC-4369-9CB6-B2BD1DA144DB}"/>
                    </a:ext>
                  </a:extLst>
                </p:cNvPr>
                <p:cNvCxnSpPr>
                  <a:cxnSpLocks/>
                </p:cNvCxnSpPr>
                <p:nvPr/>
              </p:nvCxnSpPr>
              <p:spPr>
                <a:xfrm rot="2700000" flipV="1">
                  <a:off x="10158567" y="632926"/>
                  <a:ext cx="32419" cy="32419"/>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99527DE7-A375-4385-8A8C-0B41AEBA9EDE}"/>
                    </a:ext>
                  </a:extLst>
                </p:cNvPr>
                <p:cNvCxnSpPr>
                  <a:cxnSpLocks/>
                </p:cNvCxnSpPr>
                <p:nvPr/>
              </p:nvCxnSpPr>
              <p:spPr>
                <a:xfrm rot="2700000" flipV="1">
                  <a:off x="10447272" y="631984"/>
                  <a:ext cx="34301" cy="3430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7" name="Group 66">
                <a:extLst>
                  <a:ext uri="{FF2B5EF4-FFF2-40B4-BE49-F238E27FC236}">
                    <a16:creationId xmlns:a16="http://schemas.microsoft.com/office/drawing/2014/main" id="{CA915F35-47E6-4036-B70D-F7C67B586DC8}"/>
                  </a:ext>
                </a:extLst>
              </p:cNvPr>
              <p:cNvGrpSpPr/>
              <p:nvPr/>
            </p:nvGrpSpPr>
            <p:grpSpPr>
              <a:xfrm rot="2700000">
                <a:off x="10157934" y="587792"/>
                <a:ext cx="325375" cy="43317"/>
                <a:chOff x="10158080" y="627475"/>
                <a:chExt cx="325375" cy="43317"/>
              </a:xfrm>
            </p:grpSpPr>
            <p:cxnSp>
              <p:nvCxnSpPr>
                <p:cNvPr id="69" name="Straight Connector 68">
                  <a:extLst>
                    <a:ext uri="{FF2B5EF4-FFF2-40B4-BE49-F238E27FC236}">
                      <a16:creationId xmlns:a16="http://schemas.microsoft.com/office/drawing/2014/main" id="{2781212A-3095-4464-A53B-47934CA4731F}"/>
                    </a:ext>
                  </a:extLst>
                </p:cNvPr>
                <p:cNvCxnSpPr>
                  <a:cxnSpLocks/>
                </p:cNvCxnSpPr>
                <p:nvPr/>
              </p:nvCxnSpPr>
              <p:spPr>
                <a:xfrm rot="18900000">
                  <a:off x="10158080" y="634103"/>
                  <a:ext cx="30064" cy="30064"/>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9992CC45-488D-4E57-938F-EA27F603A27D}"/>
                    </a:ext>
                  </a:extLst>
                </p:cNvPr>
                <p:cNvCxnSpPr>
                  <a:cxnSpLocks/>
                </p:cNvCxnSpPr>
                <p:nvPr/>
              </p:nvCxnSpPr>
              <p:spPr>
                <a:xfrm rot="18900000">
                  <a:off x="10458240" y="636527"/>
                  <a:ext cx="25215" cy="2521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1" name="Straight Connector 70">
                  <a:extLst>
                    <a:ext uri="{FF2B5EF4-FFF2-40B4-BE49-F238E27FC236}">
                      <a16:creationId xmlns:a16="http://schemas.microsoft.com/office/drawing/2014/main" id="{D7A58129-4ED7-46E1-AC23-49AB53A36F6A}"/>
                    </a:ext>
                  </a:extLst>
                </p:cNvPr>
                <p:cNvCxnSpPr>
                  <a:cxnSpLocks/>
                </p:cNvCxnSpPr>
                <p:nvPr/>
              </p:nvCxnSpPr>
              <p:spPr>
                <a:xfrm rot="18900000">
                  <a:off x="10330653" y="627475"/>
                  <a:ext cx="43317" cy="43317"/>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68" name="Oval 67">
                <a:hlinkClick r:id="rId5" action="ppaction://hlinksldjump"/>
                <a:extLst>
                  <a:ext uri="{FF2B5EF4-FFF2-40B4-BE49-F238E27FC236}">
                    <a16:creationId xmlns:a16="http://schemas.microsoft.com/office/drawing/2014/main" id="{6B61AE38-056A-4BC7-901E-139C28667E28}"/>
                  </a:ext>
                </a:extLst>
              </p:cNvPr>
              <p:cNvSpPr/>
              <p:nvPr userDrawn="1"/>
            </p:nvSpPr>
            <p:spPr bwMode="auto">
              <a:xfrm>
                <a:off x="10151852" y="440684"/>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sp>
          <p:nvSpPr>
            <p:cNvPr id="57" name="Freeform 5">
              <a:hlinkClick r:id="" action="ppaction://hlinkshowjump?jump=previousslide"/>
              <a:extLst>
                <a:ext uri="{FF2B5EF4-FFF2-40B4-BE49-F238E27FC236}">
                  <a16:creationId xmlns:a16="http://schemas.microsoft.com/office/drawing/2014/main" id="{F6567FF9-D141-4D19-AD5C-2835A5B94BBE}"/>
                </a:ext>
              </a:extLst>
            </p:cNvPr>
            <p:cNvSpPr>
              <a:spLocks noEditPoints="1"/>
            </p:cNvSpPr>
            <p:nvPr/>
          </p:nvSpPr>
          <p:spPr bwMode="auto">
            <a:xfrm flipH="1">
              <a:off x="10670720"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sp>
          <p:nvSpPr>
            <p:cNvPr id="58" name="Freeform 5">
              <a:hlinkClick r:id="" action="ppaction://hlinkshowjump?jump=nextslide"/>
              <a:extLst>
                <a:ext uri="{FF2B5EF4-FFF2-40B4-BE49-F238E27FC236}">
                  <a16:creationId xmlns:a16="http://schemas.microsoft.com/office/drawing/2014/main" id="{3C0B3391-FFE7-4299-9D8A-7B402C398A83}"/>
                </a:ext>
              </a:extLst>
            </p:cNvPr>
            <p:cNvSpPr>
              <a:spLocks noEditPoints="1"/>
            </p:cNvSpPr>
            <p:nvPr/>
          </p:nvSpPr>
          <p:spPr bwMode="auto">
            <a:xfrm>
              <a:off x="11649324"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nvGrpSpPr>
            <p:cNvPr id="59" name="Group 58">
              <a:extLst>
                <a:ext uri="{FF2B5EF4-FFF2-40B4-BE49-F238E27FC236}">
                  <a16:creationId xmlns:a16="http://schemas.microsoft.com/office/drawing/2014/main" id="{3F31CFEE-ED1A-4227-9373-3146486AF9C8}"/>
                </a:ext>
              </a:extLst>
            </p:cNvPr>
            <p:cNvGrpSpPr/>
            <p:nvPr/>
          </p:nvGrpSpPr>
          <p:grpSpPr>
            <a:xfrm>
              <a:off x="11160022" y="6298727"/>
              <a:ext cx="336826" cy="336826"/>
              <a:chOff x="9003250" y="423863"/>
              <a:chExt cx="336826" cy="336826"/>
            </a:xfrm>
          </p:grpSpPr>
          <p:grpSp>
            <p:nvGrpSpPr>
              <p:cNvPr id="60" name="Group 14">
                <a:extLst>
                  <a:ext uri="{FF2B5EF4-FFF2-40B4-BE49-F238E27FC236}">
                    <a16:creationId xmlns:a16="http://schemas.microsoft.com/office/drawing/2014/main" id="{1BF9FC35-5DEA-49F0-A92C-A90A2365D67C}"/>
                  </a:ext>
                </a:extLst>
              </p:cNvPr>
              <p:cNvGrpSpPr>
                <a:grpSpLocks noChangeAspect="1"/>
              </p:cNvGrpSpPr>
              <p:nvPr userDrawn="1"/>
            </p:nvGrpSpPr>
            <p:grpSpPr bwMode="auto">
              <a:xfrm>
                <a:off x="9057081" y="495300"/>
                <a:ext cx="229164" cy="179665"/>
                <a:chOff x="1201" y="104"/>
                <a:chExt cx="5278" cy="4138"/>
              </a:xfrm>
            </p:grpSpPr>
            <p:sp>
              <p:nvSpPr>
                <p:cNvPr id="62" name="Freeform 15">
                  <a:extLst>
                    <a:ext uri="{FF2B5EF4-FFF2-40B4-BE49-F238E27FC236}">
                      <a16:creationId xmlns:a16="http://schemas.microsoft.com/office/drawing/2014/main" id="{831BCA3D-8F0F-4FE7-8E6E-534481A802CC}"/>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sp>
              <p:nvSpPr>
                <p:cNvPr id="63" name="Freeform 16">
                  <a:extLst>
                    <a:ext uri="{FF2B5EF4-FFF2-40B4-BE49-F238E27FC236}">
                      <a16:creationId xmlns:a16="http://schemas.microsoft.com/office/drawing/2014/main" id="{BD7D49E6-7F32-4E32-A335-755DC3A37F9F}"/>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a:solidFill>
                      <a:srgbClr val="FFFFFF"/>
                    </a:solidFill>
                    <a:latin typeface="Segoe UI Semilight"/>
                  </a:endParaRPr>
                </a:p>
              </p:txBody>
            </p:sp>
          </p:grpSp>
          <p:sp>
            <p:nvSpPr>
              <p:cNvPr id="61" name="Oval 60">
                <a:hlinkClick r:id="rId6" action="ppaction://hlinksldjump"/>
                <a:extLst>
                  <a:ext uri="{FF2B5EF4-FFF2-40B4-BE49-F238E27FC236}">
                    <a16:creationId xmlns:a16="http://schemas.microsoft.com/office/drawing/2014/main" id="{29C6CA49-7ABA-4B06-B12D-310A35DD0F3A}"/>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kern="0" err="1">
                  <a:solidFill>
                    <a:srgbClr val="FFFFFF"/>
                  </a:solidFill>
                  <a:latin typeface="Segoe UI Semilight"/>
                </a:endParaRPr>
              </a:p>
            </p:txBody>
          </p:sp>
        </p:grpSp>
      </p:grpSp>
    </p:spTree>
    <p:extLst>
      <p:ext uri="{BB962C8B-B14F-4D97-AF65-F5344CB8AC3E}">
        <p14:creationId xmlns:p14="http://schemas.microsoft.com/office/powerpoint/2010/main" val="346081813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8C02C11D-68BA-440D-938D-AAED61F3CD35}"/>
              </a:ext>
            </a:extLst>
          </p:cNvPr>
          <p:cNvGrpSpPr/>
          <p:nvPr/>
        </p:nvGrpSpPr>
        <p:grpSpPr>
          <a:xfrm>
            <a:off x="4441408" y="2118736"/>
            <a:ext cx="6408521" cy="4248701"/>
            <a:chOff x="379552" y="1342244"/>
            <a:chExt cx="7815262" cy="4968067"/>
          </a:xfrm>
        </p:grpSpPr>
        <p:sp>
          <p:nvSpPr>
            <p:cNvPr id="28" name="Rectangle 27">
              <a:extLst>
                <a:ext uri="{FF2B5EF4-FFF2-40B4-BE49-F238E27FC236}">
                  <a16:creationId xmlns:a16="http://schemas.microsoft.com/office/drawing/2014/main" id="{24DF69ED-F39D-47CA-B6B2-3411F304689A}"/>
                </a:ext>
              </a:extLst>
            </p:cNvPr>
            <p:cNvSpPr/>
            <p:nvPr/>
          </p:nvSpPr>
          <p:spPr bwMode="auto">
            <a:xfrm>
              <a:off x="379552" y="1447800"/>
              <a:ext cx="7815262" cy="4862511"/>
            </a:xfrm>
            <a:prstGeom prst="rect">
              <a:avLst/>
            </a:prstGeom>
            <a:noFill/>
            <a:ln w="28575">
              <a:solidFill>
                <a:schemeClr val="bg1">
                  <a:lumMod val="65000"/>
                </a:schemeClr>
              </a:solidFill>
              <a:prstDash val="solid"/>
            </a:ln>
          </p:spPr>
          <p:txBody>
            <a:bodyPr lIns="179238" tIns="143391" rIns="179238" bIns="143391" anchor="t" anchorCtr="0"/>
            <a:lstStyle/>
            <a:p>
              <a:pPr algn="ctr" defTabSz="931772">
                <a:defRPr/>
              </a:pPr>
              <a:endParaRPr lang="en-US" sz="1400" kern="0" err="1">
                <a:gradFill>
                  <a:gsLst>
                    <a:gs pos="1250">
                      <a:srgbClr val="353535"/>
                    </a:gs>
                    <a:gs pos="100000">
                      <a:srgbClr val="353535"/>
                    </a:gs>
                  </a:gsLst>
                  <a:lin ang="5400000" scaled="0"/>
                </a:gradFill>
                <a:latin typeface="Segoe UI Semilight"/>
                <a:ea typeface="MS PGothic" pitchFamily="34" charset="-128"/>
              </a:endParaRPr>
            </a:p>
          </p:txBody>
        </p:sp>
        <p:sp>
          <p:nvSpPr>
            <p:cNvPr id="29" name="Rectangle: Rounded Corners 28">
              <a:extLst>
                <a:ext uri="{FF2B5EF4-FFF2-40B4-BE49-F238E27FC236}">
                  <a16:creationId xmlns:a16="http://schemas.microsoft.com/office/drawing/2014/main" id="{3B217B61-D315-46FD-82F7-5DB4CC6ECAAB}"/>
                </a:ext>
              </a:extLst>
            </p:cNvPr>
            <p:cNvSpPr/>
            <p:nvPr/>
          </p:nvSpPr>
          <p:spPr bwMode="auto">
            <a:xfrm>
              <a:off x="760113" y="1663818"/>
              <a:ext cx="2612220" cy="590468"/>
            </a:xfrm>
            <a:prstGeom prst="roundRect">
              <a:avLst>
                <a:gd name="adj" fmla="val 0"/>
              </a:avLst>
            </a:prstGeom>
            <a:noFill/>
            <a:ln w="28575">
              <a:noFill/>
              <a:prstDash val="solid"/>
            </a:ln>
          </p:spPr>
          <p:txBody>
            <a:bodyPr lIns="179238" tIns="143391" rIns="179238" bIns="143391" anchor="t" anchorCtr="0">
              <a:spAutoFit/>
            </a:bodyPr>
            <a:lstStyle/>
            <a:p>
              <a:pPr algn="ctr" defTabSz="931772">
                <a:defRPr/>
              </a:pPr>
              <a:r>
                <a:rPr lang="en-US" sz="1400" kern="0">
                  <a:gradFill>
                    <a:gsLst>
                      <a:gs pos="1250">
                        <a:srgbClr val="353535"/>
                      </a:gs>
                      <a:gs pos="100000">
                        <a:srgbClr val="353535"/>
                      </a:gs>
                    </a:gsLst>
                    <a:lin ang="5400000" scaled="0"/>
                  </a:gradFill>
                  <a:latin typeface="Segoe UI" panose="020B0502040204020203" pitchFamily="34" charset="0"/>
                  <a:ea typeface="MS PGothic" pitchFamily="34" charset="-128"/>
                  <a:cs typeface="Segoe UI" panose="020B0502040204020203" pitchFamily="34" charset="0"/>
                </a:rPr>
                <a:t>Azure VM</a:t>
              </a:r>
            </a:p>
          </p:txBody>
        </p:sp>
        <p:cxnSp>
          <p:nvCxnSpPr>
            <p:cNvPr id="30" name="Connector: Elbow 29">
              <a:extLst>
                <a:ext uri="{FF2B5EF4-FFF2-40B4-BE49-F238E27FC236}">
                  <a16:creationId xmlns:a16="http://schemas.microsoft.com/office/drawing/2014/main" id="{18B24180-819C-44AA-AB44-5C0250BE8219}"/>
                </a:ext>
              </a:extLst>
            </p:cNvPr>
            <p:cNvCxnSpPr>
              <a:cxnSpLocks/>
            </p:cNvCxnSpPr>
            <p:nvPr/>
          </p:nvCxnSpPr>
          <p:spPr>
            <a:xfrm rot="16200000" flipH="1">
              <a:off x="4261921" y="2690795"/>
              <a:ext cx="14846" cy="4434191"/>
            </a:xfrm>
            <a:prstGeom prst="bentConnector3">
              <a:avLst>
                <a:gd name="adj1" fmla="val 1800000"/>
              </a:avLst>
            </a:prstGeom>
            <a:ln w="139700">
              <a:solidFill>
                <a:schemeClr val="accent4"/>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65020-8FAA-433F-B8AE-C0B0A6797CBA}"/>
                </a:ext>
              </a:extLst>
            </p:cNvPr>
            <p:cNvSpPr/>
            <p:nvPr/>
          </p:nvSpPr>
          <p:spPr>
            <a:xfrm>
              <a:off x="5806260" y="5574479"/>
              <a:ext cx="1360357" cy="590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38" tIns="143391" rIns="179238" bIns="143391" rtlCol="0" anchor="ctr">
              <a:spAutoFit/>
            </a:bodyPr>
            <a:lstStyle/>
            <a:p>
              <a:pPr algn="ctr" defTabSz="913951">
                <a:defRPr/>
              </a:pPr>
              <a:r>
                <a:rPr lang="en-US" sz="1400">
                  <a:solidFill>
                    <a:schemeClr val="accent4"/>
                  </a:solidFill>
                  <a:latin typeface="Segoe UI" panose="020B0502040204020203" pitchFamily="34" charset="0"/>
                  <a:cs typeface="Segoe UI" panose="020B0502040204020203" pitchFamily="34" charset="0"/>
                </a:rPr>
                <a:t>30Gbps</a:t>
              </a:r>
            </a:p>
          </p:txBody>
        </p:sp>
        <p:pic>
          <p:nvPicPr>
            <p:cNvPr id="32" name="Picture 31">
              <a:extLst>
                <a:ext uri="{FF2B5EF4-FFF2-40B4-BE49-F238E27FC236}">
                  <a16:creationId xmlns:a16="http://schemas.microsoft.com/office/drawing/2014/main" id="{E43BAF5D-BBAE-475F-B673-87CEA86874DD}"/>
                </a:ext>
              </a:extLst>
            </p:cNvPr>
            <p:cNvPicPr>
              <a:picLocks noChangeAspect="1"/>
            </p:cNvPicPr>
            <p:nvPr/>
          </p:nvPicPr>
          <p:blipFill>
            <a:blip r:embed="rId3"/>
            <a:stretch>
              <a:fillRect/>
            </a:stretch>
          </p:blipFill>
          <p:spPr>
            <a:xfrm>
              <a:off x="5410251" y="2032477"/>
              <a:ext cx="2181146" cy="2181128"/>
            </a:xfrm>
            <a:prstGeom prst="rect">
              <a:avLst/>
            </a:prstGeom>
          </p:spPr>
        </p:pic>
        <p:pic>
          <p:nvPicPr>
            <p:cNvPr id="33" name="Picture 32">
              <a:extLst>
                <a:ext uri="{FF2B5EF4-FFF2-40B4-BE49-F238E27FC236}">
                  <a16:creationId xmlns:a16="http://schemas.microsoft.com/office/drawing/2014/main" id="{FC715D66-950F-4F23-A2D0-C11A82841A9A}"/>
                </a:ext>
              </a:extLst>
            </p:cNvPr>
            <p:cNvPicPr>
              <a:picLocks noChangeAspect="1"/>
            </p:cNvPicPr>
            <p:nvPr/>
          </p:nvPicPr>
          <p:blipFill>
            <a:blip r:embed="rId3"/>
            <a:stretch>
              <a:fillRect/>
            </a:stretch>
          </p:blipFill>
          <p:spPr>
            <a:xfrm>
              <a:off x="982409" y="2032477"/>
              <a:ext cx="2181146" cy="2181128"/>
            </a:xfrm>
            <a:prstGeom prst="rect">
              <a:avLst/>
            </a:prstGeom>
          </p:spPr>
        </p:pic>
        <p:sp>
          <p:nvSpPr>
            <p:cNvPr id="34" name="Rectangle 33">
              <a:extLst>
                <a:ext uri="{FF2B5EF4-FFF2-40B4-BE49-F238E27FC236}">
                  <a16:creationId xmlns:a16="http://schemas.microsoft.com/office/drawing/2014/main" id="{4ECF2AA2-BF49-43DB-AACF-7D2C6141D112}"/>
                </a:ext>
              </a:extLst>
            </p:cNvPr>
            <p:cNvSpPr/>
            <p:nvPr/>
          </p:nvSpPr>
          <p:spPr>
            <a:xfrm>
              <a:off x="1300486" y="5574479"/>
              <a:ext cx="1519620" cy="590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38" tIns="143391" rIns="179238" bIns="143391" rtlCol="0" anchor="ctr">
              <a:spAutoFit/>
            </a:bodyPr>
            <a:lstStyle/>
            <a:p>
              <a:pPr algn="ctr" defTabSz="913951">
                <a:defRPr/>
              </a:pPr>
              <a:r>
                <a:rPr lang="en-US" sz="1400">
                  <a:solidFill>
                    <a:schemeClr val="accent4"/>
                  </a:solidFill>
                  <a:latin typeface="Segoe UI" panose="020B0502040204020203" pitchFamily="34" charset="0"/>
                  <a:cs typeface="Segoe UI" panose="020B0502040204020203" pitchFamily="34" charset="0"/>
                </a:rPr>
                <a:t>30Gbps</a:t>
              </a:r>
            </a:p>
          </p:txBody>
        </p:sp>
        <p:sp>
          <p:nvSpPr>
            <p:cNvPr id="35" name="Rectangle: Rounded Corners 34">
              <a:extLst>
                <a:ext uri="{FF2B5EF4-FFF2-40B4-BE49-F238E27FC236}">
                  <a16:creationId xmlns:a16="http://schemas.microsoft.com/office/drawing/2014/main" id="{3C1BA594-A1FB-4F62-836A-72DC47E2EB3A}"/>
                </a:ext>
              </a:extLst>
            </p:cNvPr>
            <p:cNvSpPr/>
            <p:nvPr/>
          </p:nvSpPr>
          <p:spPr bwMode="auto">
            <a:xfrm>
              <a:off x="5194713" y="1684465"/>
              <a:ext cx="2612220" cy="590468"/>
            </a:xfrm>
            <a:prstGeom prst="roundRect">
              <a:avLst>
                <a:gd name="adj" fmla="val 0"/>
              </a:avLst>
            </a:prstGeom>
            <a:noFill/>
            <a:ln w="28575">
              <a:noFill/>
              <a:prstDash val="solid"/>
            </a:ln>
          </p:spPr>
          <p:txBody>
            <a:bodyPr lIns="179238" tIns="143391" rIns="179238" bIns="143391" anchor="t" anchorCtr="0">
              <a:spAutoFit/>
            </a:bodyPr>
            <a:lstStyle/>
            <a:p>
              <a:pPr algn="ctr" defTabSz="931772">
                <a:defRPr/>
              </a:pPr>
              <a:r>
                <a:rPr lang="en-US" sz="1400" kern="0">
                  <a:gradFill>
                    <a:gsLst>
                      <a:gs pos="1250">
                        <a:srgbClr val="353535"/>
                      </a:gs>
                      <a:gs pos="100000">
                        <a:srgbClr val="353535"/>
                      </a:gs>
                    </a:gsLst>
                    <a:lin ang="5400000" scaled="0"/>
                  </a:gradFill>
                  <a:latin typeface="Segoe UI" panose="020B0502040204020203" pitchFamily="34" charset="0"/>
                  <a:ea typeface="MS PGothic" pitchFamily="34" charset="-128"/>
                  <a:cs typeface="Segoe UI" panose="020B0502040204020203" pitchFamily="34" charset="0"/>
                </a:rPr>
                <a:t>Azure VM</a:t>
              </a:r>
            </a:p>
          </p:txBody>
        </p:sp>
        <p:sp>
          <p:nvSpPr>
            <p:cNvPr id="36" name="Rectangle: Rounded Corners 35">
              <a:extLst>
                <a:ext uri="{FF2B5EF4-FFF2-40B4-BE49-F238E27FC236}">
                  <a16:creationId xmlns:a16="http://schemas.microsoft.com/office/drawing/2014/main" id="{F61D274E-DE3F-493C-A6A5-2558553D7746}"/>
                </a:ext>
              </a:extLst>
            </p:cNvPr>
            <p:cNvSpPr/>
            <p:nvPr/>
          </p:nvSpPr>
          <p:spPr>
            <a:xfrm>
              <a:off x="5279230" y="4072989"/>
              <a:ext cx="2455887" cy="84232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38" tIns="143391" rIns="179238" bIns="143391" rtlCol="0" anchor="ctr">
              <a:spAutoFit/>
            </a:bodyPr>
            <a:lstStyle/>
            <a:p>
              <a:pPr algn="ctr" defTabSz="913951">
                <a:defRPr/>
              </a:pPr>
              <a:r>
                <a:rPr lang="en-US" sz="1400">
                  <a:solidFill>
                    <a:schemeClr val="accent1"/>
                  </a:solidFill>
                  <a:latin typeface="Segoe UI" panose="020B0502040204020203" pitchFamily="34" charset="0"/>
                  <a:cs typeface="Segoe UI" panose="020B0502040204020203" pitchFamily="34" charset="0"/>
                </a:rPr>
                <a:t>Accelerated Networking</a:t>
              </a:r>
            </a:p>
          </p:txBody>
        </p:sp>
        <p:sp>
          <p:nvSpPr>
            <p:cNvPr id="37" name="Rectangle: Rounded Corners 36">
              <a:extLst>
                <a:ext uri="{FF2B5EF4-FFF2-40B4-BE49-F238E27FC236}">
                  <a16:creationId xmlns:a16="http://schemas.microsoft.com/office/drawing/2014/main" id="{0E40F5EF-E3C0-478A-94BB-6068A97F4A85}"/>
                </a:ext>
              </a:extLst>
            </p:cNvPr>
            <p:cNvSpPr/>
            <p:nvPr/>
          </p:nvSpPr>
          <p:spPr>
            <a:xfrm>
              <a:off x="847736" y="4072989"/>
              <a:ext cx="2450494" cy="84232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9238" tIns="143391" rIns="179238" bIns="143391" rtlCol="0" anchor="ctr">
              <a:spAutoFit/>
            </a:bodyPr>
            <a:lstStyle/>
            <a:p>
              <a:pPr algn="ctr" defTabSz="913951">
                <a:defRPr/>
              </a:pPr>
              <a:r>
                <a:rPr lang="en-US" sz="1400">
                  <a:solidFill>
                    <a:schemeClr val="accent1"/>
                  </a:solidFill>
                  <a:latin typeface="Segoe UI" panose="020B0502040204020203" pitchFamily="34" charset="0"/>
                  <a:cs typeface="Segoe UI" panose="020B0502040204020203" pitchFamily="34" charset="0"/>
                </a:rPr>
                <a:t>Accelerated Networking</a:t>
              </a:r>
            </a:p>
          </p:txBody>
        </p:sp>
        <p:sp>
          <p:nvSpPr>
            <p:cNvPr id="38" name="Rectangle: Rounded Corners 37">
              <a:extLst>
                <a:ext uri="{FF2B5EF4-FFF2-40B4-BE49-F238E27FC236}">
                  <a16:creationId xmlns:a16="http://schemas.microsoft.com/office/drawing/2014/main" id="{85788B46-C11A-45FF-BD51-3EAD64E3FE1D}"/>
                </a:ext>
              </a:extLst>
            </p:cNvPr>
            <p:cNvSpPr/>
            <p:nvPr/>
          </p:nvSpPr>
          <p:spPr bwMode="auto">
            <a:xfrm>
              <a:off x="379552" y="1342244"/>
              <a:ext cx="7815262" cy="698406"/>
            </a:xfrm>
            <a:prstGeom prst="roundRect">
              <a:avLst>
                <a:gd name="adj" fmla="val 0"/>
              </a:avLst>
            </a:prstGeom>
            <a:noFill/>
            <a:ln w="28575">
              <a:noFill/>
              <a:prstDash val="solid"/>
            </a:ln>
          </p:spPr>
          <p:txBody>
            <a:bodyPr wrap="square" lIns="179238" tIns="143391" rIns="179238" bIns="143391" anchor="t" anchorCtr="0">
              <a:spAutoFit/>
            </a:bodyPr>
            <a:lstStyle/>
            <a:p>
              <a:pPr algn="ctr" defTabSz="931772">
                <a:defRPr/>
              </a:pPr>
              <a:r>
                <a:rPr lang="en-US" sz="1999" b="1" kern="0">
                  <a:gradFill>
                    <a:gsLst>
                      <a:gs pos="1250">
                        <a:srgbClr val="353535"/>
                      </a:gs>
                      <a:gs pos="100000">
                        <a:srgbClr val="353535"/>
                      </a:gs>
                    </a:gsLst>
                    <a:lin ang="5400000" scaled="0"/>
                  </a:gradFill>
                  <a:latin typeface="Segoe UI" panose="020B0502040204020203" pitchFamily="34" charset="0"/>
                  <a:ea typeface="MS PGothic" pitchFamily="34" charset="-128"/>
                  <a:cs typeface="Segoe UI" panose="020B0502040204020203" pitchFamily="34" charset="0"/>
                </a:rPr>
                <a:t>Region</a:t>
              </a:r>
              <a:endParaRPr lang="en-US" sz="1400" b="1" kern="0">
                <a:gradFill>
                  <a:gsLst>
                    <a:gs pos="1250">
                      <a:srgbClr val="353535"/>
                    </a:gs>
                    <a:gs pos="100000">
                      <a:srgbClr val="353535"/>
                    </a:gs>
                  </a:gsLst>
                  <a:lin ang="5400000" scaled="0"/>
                </a:gradFill>
                <a:latin typeface="Segoe UI" panose="020B0502040204020203" pitchFamily="34" charset="0"/>
                <a:ea typeface="MS PGothic" pitchFamily="34" charset="-128"/>
                <a:cs typeface="Segoe UI" panose="020B0502040204020203" pitchFamily="34" charset="0"/>
              </a:endParaRPr>
            </a:p>
          </p:txBody>
        </p:sp>
      </p:grpSp>
      <p:sp>
        <p:nvSpPr>
          <p:cNvPr id="5" name="TextBox 4">
            <a:extLst>
              <a:ext uri="{FF2B5EF4-FFF2-40B4-BE49-F238E27FC236}">
                <a16:creationId xmlns:a16="http://schemas.microsoft.com/office/drawing/2014/main" id="{8DD877C5-ECEF-46ED-ABAC-F16A97938829}"/>
              </a:ext>
            </a:extLst>
          </p:cNvPr>
          <p:cNvSpPr txBox="1"/>
          <p:nvPr/>
        </p:nvSpPr>
        <p:spPr>
          <a:xfrm>
            <a:off x="4893494" y="1467601"/>
            <a:ext cx="5504350" cy="572315"/>
          </a:xfrm>
          <a:prstGeom prst="rect">
            <a:avLst/>
          </a:prstGeom>
          <a:noFill/>
        </p:spPr>
        <p:txBody>
          <a:bodyPr rot="0" spcFirstLastPara="0" vertOverflow="overflow" horzOverflow="overflow" vert="horz" wrap="square" lIns="182832" tIns="146266" rIns="182832" bIns="146266" numCol="1" spcCol="0" rtlCol="0" fromWordArt="0" anchor="t" anchorCtr="0" forceAA="0" compatLnSpc="1">
            <a:prstTxWarp prst="textNoShape">
              <a:avLst/>
            </a:prstTxWarp>
            <a:spAutoFit/>
          </a:bodyPr>
          <a:lstStyle/>
          <a:p>
            <a:pPr algn="ctr">
              <a:lnSpc>
                <a:spcPct val="90000"/>
              </a:lnSpc>
              <a:spcAft>
                <a:spcPts val="600"/>
              </a:spcAft>
            </a:pPr>
            <a:r>
              <a:rPr lang="en-US" sz="1999">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30 Gbps VM to VM bandwidth!</a:t>
            </a:r>
          </a:p>
        </p:txBody>
      </p:sp>
      <p:sp>
        <p:nvSpPr>
          <p:cNvPr id="39" name="Rectangle 38">
            <a:extLst>
              <a:ext uri="{FF2B5EF4-FFF2-40B4-BE49-F238E27FC236}">
                <a16:creationId xmlns:a16="http://schemas.microsoft.com/office/drawing/2014/main" id="{B496B203-F3BB-42AA-BD8D-3A41DEE56DDE}"/>
              </a:ext>
            </a:extLst>
          </p:cNvPr>
          <p:cNvSpPr/>
          <p:nvPr/>
        </p:nvSpPr>
        <p:spPr bwMode="auto">
          <a:xfrm>
            <a:off x="0" y="229493"/>
            <a:ext cx="3428107" cy="68562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spcAft>
                <a:spcPts val="600"/>
              </a:spcAft>
              <a:defRPr/>
            </a:pPr>
            <a:endParaRPr lang="en-US" sz="2399">
              <a:solidFill>
                <a:srgbClr val="FFFFFF"/>
              </a:solidFill>
            </a:endParaRPr>
          </a:p>
        </p:txBody>
      </p:sp>
      <p:grpSp>
        <p:nvGrpSpPr>
          <p:cNvPr id="40" name="Group 39">
            <a:extLst>
              <a:ext uri="{FF2B5EF4-FFF2-40B4-BE49-F238E27FC236}">
                <a16:creationId xmlns:a16="http://schemas.microsoft.com/office/drawing/2014/main" id="{50E870FF-F4D2-44A6-97EC-B3DD7D8DBD44}"/>
              </a:ext>
            </a:extLst>
          </p:cNvPr>
          <p:cNvGrpSpPr/>
          <p:nvPr/>
        </p:nvGrpSpPr>
        <p:grpSpPr>
          <a:xfrm>
            <a:off x="1060911" y="2623706"/>
            <a:ext cx="2021800" cy="600453"/>
            <a:chOff x="1061187" y="4854117"/>
            <a:chExt cx="2022327" cy="600609"/>
          </a:xfrm>
        </p:grpSpPr>
        <p:sp>
          <p:nvSpPr>
            <p:cNvPr id="41" name="TextBox 40">
              <a:extLst>
                <a:ext uri="{FF2B5EF4-FFF2-40B4-BE49-F238E27FC236}">
                  <a16:creationId xmlns:a16="http://schemas.microsoft.com/office/drawing/2014/main" id="{C5E52DB3-0CC6-4F80-8A82-425461FECD16}"/>
                </a:ext>
              </a:extLst>
            </p:cNvPr>
            <p:cNvSpPr txBox="1"/>
            <p:nvPr/>
          </p:nvSpPr>
          <p:spPr>
            <a:xfrm>
              <a:off x="1078852" y="4876649"/>
              <a:ext cx="2004662" cy="572464"/>
            </a:xfrm>
            <a:prstGeom prst="rect">
              <a:avLst/>
            </a:prstGeom>
            <a:noFill/>
          </p:spPr>
          <p:txBody>
            <a:bodyPr wrap="square" lIns="182832" tIns="146266" rIns="182832" bIns="146266" rtlCol="0">
              <a:spAutoFit/>
            </a:bodyPr>
            <a:lstStyle/>
            <a:p>
              <a:pPr defTabSz="914126">
                <a:defRPr/>
              </a:pPr>
              <a:r>
                <a:rPr lang="en-US" sz="1799">
                  <a:solidFill>
                    <a:srgbClr val="FFFFFF"/>
                  </a:solidFill>
                  <a:latin typeface="Segoe UI"/>
                </a:rPr>
                <a:t>Performance</a:t>
              </a:r>
            </a:p>
          </p:txBody>
        </p:sp>
        <p:cxnSp>
          <p:nvCxnSpPr>
            <p:cNvPr id="42" name="Straight Connector 41">
              <a:extLst>
                <a:ext uri="{FF2B5EF4-FFF2-40B4-BE49-F238E27FC236}">
                  <a16:creationId xmlns:a16="http://schemas.microsoft.com/office/drawing/2014/main" id="{AD613386-96EB-4DDE-948B-92CDC3BFEC0A}"/>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30DCA3FD-BDB4-4140-8950-6B8034707027}"/>
              </a:ext>
            </a:extLst>
          </p:cNvPr>
          <p:cNvSpPr/>
          <p:nvPr/>
        </p:nvSpPr>
        <p:spPr bwMode="auto">
          <a:xfrm>
            <a:off x="-21930" y="2441707"/>
            <a:ext cx="3452816" cy="1085957"/>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09C1A4EF-51F8-4DB3-BA24-CE944F978012}"/>
              </a:ext>
            </a:extLst>
          </p:cNvPr>
          <p:cNvGrpSpPr/>
          <p:nvPr/>
        </p:nvGrpSpPr>
        <p:grpSpPr>
          <a:xfrm>
            <a:off x="1060910" y="4415626"/>
            <a:ext cx="1962958" cy="600453"/>
            <a:chOff x="1061187" y="3489448"/>
            <a:chExt cx="1963469" cy="600609"/>
          </a:xfrm>
        </p:grpSpPr>
        <p:sp>
          <p:nvSpPr>
            <p:cNvPr id="47" name="TextBox 46">
              <a:extLst>
                <a:ext uri="{FF2B5EF4-FFF2-40B4-BE49-F238E27FC236}">
                  <a16:creationId xmlns:a16="http://schemas.microsoft.com/office/drawing/2014/main" id="{EC268E0C-949E-4407-B05F-9E1844BC517C}"/>
                </a:ext>
              </a:extLst>
            </p:cNvPr>
            <p:cNvSpPr txBox="1"/>
            <p:nvPr/>
          </p:nvSpPr>
          <p:spPr>
            <a:xfrm>
              <a:off x="1078852" y="3496725"/>
              <a:ext cx="1945804" cy="572464"/>
            </a:xfrm>
            <a:prstGeom prst="rect">
              <a:avLst/>
            </a:prstGeom>
            <a:noFill/>
          </p:spPr>
          <p:txBody>
            <a:bodyPr wrap="square" lIns="182832" tIns="146266" rIns="182832" bIns="146266" rtlCol="0">
              <a:spAutoFit/>
            </a:bodyPr>
            <a:lstStyle/>
            <a:p>
              <a:pPr defTabSz="914126">
                <a:spcAft>
                  <a:spcPts val="600"/>
                </a:spcAft>
                <a:defRPr/>
              </a:pPr>
              <a:r>
                <a:rPr lang="en-US" sz="1799">
                  <a:solidFill>
                    <a:srgbClr val="FFFFFF"/>
                  </a:solidFill>
                  <a:latin typeface="Segoe UI"/>
                </a:rPr>
                <a:t>Monitoring</a:t>
              </a:r>
            </a:p>
          </p:txBody>
        </p:sp>
        <p:cxnSp>
          <p:nvCxnSpPr>
            <p:cNvPr id="50" name="Straight Connector 49">
              <a:extLst>
                <a:ext uri="{FF2B5EF4-FFF2-40B4-BE49-F238E27FC236}">
                  <a16:creationId xmlns:a16="http://schemas.microsoft.com/office/drawing/2014/main" id="{982FFA04-6799-4454-9C65-0557A5506BD7}"/>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5" name="SecurityCamera_EB35">
            <a:extLst>
              <a:ext uri="{FF2B5EF4-FFF2-40B4-BE49-F238E27FC236}">
                <a16:creationId xmlns:a16="http://schemas.microsoft.com/office/drawing/2014/main" id="{0C1D802C-34C7-4495-82B0-EA7D43B07C44}"/>
              </a:ext>
            </a:extLst>
          </p:cNvPr>
          <p:cNvSpPr>
            <a:spLocks noChangeAspect="1" noEditPoints="1"/>
          </p:cNvSpPr>
          <p:nvPr/>
        </p:nvSpPr>
        <p:spPr bwMode="auto">
          <a:xfrm>
            <a:off x="382854" y="4555137"/>
            <a:ext cx="415227" cy="358477"/>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endParaRPr lang="en-US" sz="882">
              <a:gradFill>
                <a:gsLst>
                  <a:gs pos="0">
                    <a:srgbClr val="505050"/>
                  </a:gs>
                  <a:gs pos="100000">
                    <a:srgbClr val="505050"/>
                  </a:gs>
                </a:gsLst>
                <a:lin ang="5400000" scaled="1"/>
              </a:gradFill>
              <a:latin typeface="Segoe UI Semilight"/>
            </a:endParaRPr>
          </a:p>
        </p:txBody>
      </p:sp>
      <p:sp>
        <p:nvSpPr>
          <p:cNvPr id="56" name="Chart_E999">
            <a:extLst>
              <a:ext uri="{FF2B5EF4-FFF2-40B4-BE49-F238E27FC236}">
                <a16:creationId xmlns:a16="http://schemas.microsoft.com/office/drawing/2014/main" id="{A0C1DE25-248B-4EB3-85A1-1E3DC2F7279C}"/>
              </a:ext>
            </a:extLst>
          </p:cNvPr>
          <p:cNvSpPr>
            <a:spLocks noChangeAspect="1" noEditPoints="1"/>
          </p:cNvSpPr>
          <p:nvPr/>
        </p:nvSpPr>
        <p:spPr bwMode="auto">
          <a:xfrm>
            <a:off x="407492" y="2744693"/>
            <a:ext cx="358224" cy="358477"/>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endParaRPr lang="en-US" sz="882">
              <a:gradFill>
                <a:gsLst>
                  <a:gs pos="0">
                    <a:srgbClr val="505050"/>
                  </a:gs>
                  <a:gs pos="100000">
                    <a:srgbClr val="505050"/>
                  </a:gs>
                </a:gsLst>
                <a:lin ang="5400000" scaled="1"/>
              </a:gradFill>
              <a:latin typeface="Segoe UI Semilight"/>
            </a:endParaRPr>
          </a:p>
        </p:txBody>
      </p:sp>
      <p:sp>
        <p:nvSpPr>
          <p:cNvPr id="57" name="Title 1">
            <a:extLst>
              <a:ext uri="{FF2B5EF4-FFF2-40B4-BE49-F238E27FC236}">
                <a16:creationId xmlns:a16="http://schemas.microsoft.com/office/drawing/2014/main" id="{71937BC5-A8F8-41A1-BB10-559DBB7C8E9A}"/>
              </a:ext>
            </a:extLst>
          </p:cNvPr>
          <p:cNvSpPr txBox="1">
            <a:spLocks/>
          </p:cNvSpPr>
          <p:nvPr/>
        </p:nvSpPr>
        <p:spPr>
          <a:xfrm>
            <a:off x="3592813" y="665277"/>
            <a:ext cx="6913701" cy="815750"/>
          </a:xfrm>
          <a:prstGeom prst="rect">
            <a:avLst/>
          </a:prstGeom>
        </p:spPr>
        <p:txBody>
          <a:bodyPr vert="horz" lIns="91416" tIns="45708" rIns="91416" bIns="45708"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3199">
                <a:solidFill>
                  <a:srgbClr val="0068BB"/>
                </a:solidFill>
              </a:rPr>
              <a:t>Accelerated Networking</a:t>
            </a:r>
          </a:p>
        </p:txBody>
      </p:sp>
      <p:sp>
        <p:nvSpPr>
          <p:cNvPr id="43" name="Title 5">
            <a:extLst>
              <a:ext uri="{FF2B5EF4-FFF2-40B4-BE49-F238E27FC236}">
                <a16:creationId xmlns:a16="http://schemas.microsoft.com/office/drawing/2014/main" id="{FDCE7C12-8016-4788-8401-46C78ED06CE2}"/>
              </a:ext>
            </a:extLst>
          </p:cNvPr>
          <p:cNvSpPr txBox="1">
            <a:spLocks/>
          </p:cNvSpPr>
          <p:nvPr/>
        </p:nvSpPr>
        <p:spPr>
          <a:xfrm>
            <a:off x="977844" y="694937"/>
            <a:ext cx="2494897" cy="695986"/>
          </a:xfrm>
          <a:prstGeom prst="rect">
            <a:avLst/>
          </a:prstGeom>
        </p:spPr>
        <p:txBody>
          <a:bodyPr vert="horz" wrap="square" lIns="146266" tIns="91416" rIns="146266" bIns="91416"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r>
              <a:rPr lang="en-US" sz="2799"/>
              <a:t>Performance and Monitoring</a:t>
            </a:r>
          </a:p>
        </p:txBody>
      </p:sp>
      <p:sp>
        <p:nvSpPr>
          <p:cNvPr id="49" name="SecurityCamera_EB35">
            <a:extLst>
              <a:ext uri="{FF2B5EF4-FFF2-40B4-BE49-F238E27FC236}">
                <a16:creationId xmlns:a16="http://schemas.microsoft.com/office/drawing/2014/main" id="{34A471B7-A468-4915-AD25-C958F11D29DD}"/>
              </a:ext>
            </a:extLst>
          </p:cNvPr>
          <p:cNvSpPr>
            <a:spLocks noChangeAspect="1" noEditPoints="1"/>
          </p:cNvSpPr>
          <p:nvPr/>
        </p:nvSpPr>
        <p:spPr bwMode="auto">
          <a:xfrm>
            <a:off x="382854" y="947731"/>
            <a:ext cx="471933" cy="407433"/>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endParaRPr lang="en-US" sz="882">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106224481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9BB4-BA6D-423B-9B7A-AE3CBF7E2A33}"/>
              </a:ext>
            </a:extLst>
          </p:cNvPr>
          <p:cNvSpPr>
            <a:spLocks noGrp="1"/>
          </p:cNvSpPr>
          <p:nvPr>
            <p:ph type="title"/>
          </p:nvPr>
        </p:nvSpPr>
        <p:spPr/>
        <p:txBody>
          <a:bodyPr>
            <a:normAutofit fontScale="90000"/>
          </a:bodyPr>
          <a:lstStyle/>
          <a:p>
            <a:r>
              <a:rPr lang="en-US" sz="4399">
                <a:solidFill>
                  <a:srgbClr val="0078D7"/>
                </a:solidFill>
                <a:cs typeface="Segoe UI Light" panose="020B0502040204020203" pitchFamily="34" charset="0"/>
              </a:rPr>
              <a:t>Compute options for all types of apps</a:t>
            </a:r>
          </a:p>
        </p:txBody>
      </p:sp>
      <p:grpSp>
        <p:nvGrpSpPr>
          <p:cNvPr id="5" name="Group 4">
            <a:extLst>
              <a:ext uri="{FF2B5EF4-FFF2-40B4-BE49-F238E27FC236}">
                <a16:creationId xmlns:a16="http://schemas.microsoft.com/office/drawing/2014/main" id="{BD715E5E-2E69-431B-A2AC-E72C30DC5A17}"/>
              </a:ext>
            </a:extLst>
          </p:cNvPr>
          <p:cNvGrpSpPr/>
          <p:nvPr/>
        </p:nvGrpSpPr>
        <p:grpSpPr>
          <a:xfrm>
            <a:off x="397575" y="1999903"/>
            <a:ext cx="11393674" cy="4394180"/>
            <a:chOff x="357957" y="2184390"/>
            <a:chExt cx="11396642" cy="4395325"/>
          </a:xfrm>
        </p:grpSpPr>
        <p:grpSp>
          <p:nvGrpSpPr>
            <p:cNvPr id="67" name="Group 66">
              <a:extLst>
                <a:ext uri="{FF2B5EF4-FFF2-40B4-BE49-F238E27FC236}">
                  <a16:creationId xmlns:a16="http://schemas.microsoft.com/office/drawing/2014/main" id="{0AC73AD0-FD95-44E5-A746-FF09FFD8DCF9}"/>
                </a:ext>
              </a:extLst>
            </p:cNvPr>
            <p:cNvGrpSpPr/>
            <p:nvPr/>
          </p:nvGrpSpPr>
          <p:grpSpPr>
            <a:xfrm>
              <a:off x="2679010" y="2186848"/>
              <a:ext cx="1542705" cy="1175755"/>
              <a:chOff x="3475683" y="1763123"/>
              <a:chExt cx="1573639" cy="1199332"/>
            </a:xfrm>
          </p:grpSpPr>
          <p:grpSp>
            <p:nvGrpSpPr>
              <p:cNvPr id="64" name="Group 63">
                <a:extLst>
                  <a:ext uri="{FF2B5EF4-FFF2-40B4-BE49-F238E27FC236}">
                    <a16:creationId xmlns:a16="http://schemas.microsoft.com/office/drawing/2014/main" id="{D904902D-B27A-4D20-A3B3-3D6586CE5CA0}"/>
                  </a:ext>
                </a:extLst>
              </p:cNvPr>
              <p:cNvGrpSpPr/>
              <p:nvPr/>
            </p:nvGrpSpPr>
            <p:grpSpPr>
              <a:xfrm>
                <a:off x="4026292" y="2332372"/>
                <a:ext cx="679598" cy="520840"/>
                <a:chOff x="3489019" y="2410376"/>
                <a:chExt cx="932004" cy="714281"/>
              </a:xfrm>
            </p:grpSpPr>
            <p:sp>
              <p:nvSpPr>
                <p:cNvPr id="15" name="monitor">
                  <a:extLst>
                    <a:ext uri="{FF2B5EF4-FFF2-40B4-BE49-F238E27FC236}">
                      <a16:creationId xmlns:a16="http://schemas.microsoft.com/office/drawing/2014/main" id="{A383DF45-0E1E-43CD-BA80-1E2FFE98AEF8}"/>
                    </a:ext>
                  </a:extLst>
                </p:cNvPr>
                <p:cNvSpPr>
                  <a:spLocks noChangeAspect="1" noEditPoints="1"/>
                </p:cNvSpPr>
                <p:nvPr/>
              </p:nvSpPr>
              <p:spPr bwMode="auto">
                <a:xfrm>
                  <a:off x="3489019" y="2410376"/>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19" tIns="44809" rIns="89619" bIns="44809" numCol="1" anchor="t" anchorCtr="0" compatLnSpc="1">
                  <a:prstTxWarp prst="textNoShape">
                    <a:avLst/>
                  </a:prstTxWarp>
                </a:bodyPr>
                <a:lstStyle/>
                <a:p>
                  <a:pPr defTabSz="914093">
                    <a:defRPr/>
                  </a:pPr>
                  <a:endParaRPr lang="en-US" sz="1372">
                    <a:gradFill>
                      <a:gsLst>
                        <a:gs pos="0">
                          <a:srgbClr val="505050"/>
                        </a:gs>
                        <a:gs pos="100000">
                          <a:srgbClr val="505050"/>
                        </a:gs>
                      </a:gsLst>
                    </a:gradFill>
                    <a:latin typeface="Segoe UI Semilight"/>
                  </a:endParaRPr>
                </a:p>
              </p:txBody>
            </p:sp>
            <p:sp>
              <p:nvSpPr>
                <p:cNvPr id="16" name="TextBox 15">
                  <a:extLst>
                    <a:ext uri="{FF2B5EF4-FFF2-40B4-BE49-F238E27FC236}">
                      <a16:creationId xmlns:a16="http://schemas.microsoft.com/office/drawing/2014/main" id="{3148D175-EA1E-4B74-BD70-8EC4BD935E14}"/>
                    </a:ext>
                  </a:extLst>
                </p:cNvPr>
                <p:cNvSpPr txBox="1"/>
                <p:nvPr/>
              </p:nvSpPr>
              <p:spPr>
                <a:xfrm>
                  <a:off x="3888571" y="2554739"/>
                  <a:ext cx="170426" cy="303807"/>
                </a:xfrm>
                <a:prstGeom prst="rect">
                  <a:avLst/>
                </a:prstGeom>
                <a:noFill/>
              </p:spPr>
              <p:txBody>
                <a:bodyPr wrap="none" lIns="0" tIns="0" rIns="0" bIns="0" rtlCol="0">
                  <a:spAutoFit/>
                </a:bodyPr>
                <a:lstStyle/>
                <a:p>
                  <a:pPr defTabSz="914093">
                    <a:lnSpc>
                      <a:spcPct val="90000"/>
                    </a:lnSpc>
                    <a:spcAft>
                      <a:spcPts val="588"/>
                    </a:spcAft>
                    <a:defRPr/>
                  </a:pPr>
                  <a:r>
                    <a:rPr lang="en-US" sz="1568" b="1">
                      <a:solidFill>
                        <a:schemeClr val="bg1"/>
                      </a:solidFill>
                      <a:latin typeface="Segoe UI Semibold" panose="020B0702040204020203" pitchFamily="34" charset="0"/>
                      <a:cs typeface="Segoe UI Semibold" panose="020B0702040204020203" pitchFamily="34" charset="0"/>
                    </a:rPr>
                    <a:t>B</a:t>
                  </a:r>
                </a:p>
              </p:txBody>
            </p:sp>
          </p:grpSp>
          <p:sp>
            <p:nvSpPr>
              <p:cNvPr id="102" name="Rectangle 101">
                <a:extLst>
                  <a:ext uri="{FF2B5EF4-FFF2-40B4-BE49-F238E27FC236}">
                    <a16:creationId xmlns:a16="http://schemas.microsoft.com/office/drawing/2014/main" id="{6740A7D8-FBC3-4CA4-A5DD-E7931BACAF04}"/>
                  </a:ext>
                </a:extLst>
              </p:cNvPr>
              <p:cNvSpPr/>
              <p:nvPr/>
            </p:nvSpPr>
            <p:spPr bwMode="auto">
              <a:xfrm>
                <a:off x="3608738" y="1984725"/>
                <a:ext cx="1440584"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a:extLst>
                  <a:ext uri="{FF2B5EF4-FFF2-40B4-BE49-F238E27FC236}">
                    <a16:creationId xmlns:a16="http://schemas.microsoft.com/office/drawing/2014/main" id="{9F2628C5-279D-46B7-AAF2-B8C90EBAE288}"/>
                  </a:ext>
                </a:extLst>
              </p:cNvPr>
              <p:cNvSpPr/>
              <p:nvPr/>
            </p:nvSpPr>
            <p:spPr bwMode="auto">
              <a:xfrm>
                <a:off x="3898852" y="1817266"/>
                <a:ext cx="971904" cy="338416"/>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r>
                  <a:rPr lang="en-US" sz="1372">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Burstable</a:t>
                </a:r>
              </a:p>
            </p:txBody>
          </p:sp>
          <p:grpSp>
            <p:nvGrpSpPr>
              <p:cNvPr id="17" name="Group 16">
                <a:extLst>
                  <a:ext uri="{FF2B5EF4-FFF2-40B4-BE49-F238E27FC236}">
                    <a16:creationId xmlns:a16="http://schemas.microsoft.com/office/drawing/2014/main" id="{DC42C1AF-A841-4974-8FFB-84C1E34C4951}"/>
                  </a:ext>
                </a:extLst>
              </p:cNvPr>
              <p:cNvGrpSpPr/>
              <p:nvPr/>
            </p:nvGrpSpPr>
            <p:grpSpPr>
              <a:xfrm>
                <a:off x="3475683" y="1763123"/>
                <a:ext cx="443204" cy="443204"/>
                <a:chOff x="3433906" y="1801744"/>
                <a:chExt cx="365962" cy="365962"/>
              </a:xfrm>
            </p:grpSpPr>
            <p:sp>
              <p:nvSpPr>
                <p:cNvPr id="112" name="Oval 111">
                  <a:extLst>
                    <a:ext uri="{FF2B5EF4-FFF2-40B4-BE49-F238E27FC236}">
                      <a16:creationId xmlns:a16="http://schemas.microsoft.com/office/drawing/2014/main" id="{97F79F7F-F90F-40F0-9C47-BED48C20720D}"/>
                    </a:ext>
                  </a:extLst>
                </p:cNvPr>
                <p:cNvSpPr/>
                <p:nvPr/>
              </p:nvSpPr>
              <p:spPr bwMode="auto">
                <a:xfrm>
                  <a:off x="3433906" y="1801744"/>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MiniExpand_E93A">
                  <a:extLst>
                    <a:ext uri="{FF2B5EF4-FFF2-40B4-BE49-F238E27FC236}">
                      <a16:creationId xmlns:a16="http://schemas.microsoft.com/office/drawing/2014/main" id="{82421175-79F9-4A8A-A42E-50D57CEB0829}"/>
                    </a:ext>
                  </a:extLst>
                </p:cNvPr>
                <p:cNvSpPr>
                  <a:spLocks noChangeAspect="1" noEditPoints="1"/>
                </p:cNvSpPr>
                <p:nvPr/>
              </p:nvSpPr>
              <p:spPr bwMode="auto">
                <a:xfrm>
                  <a:off x="3527578" y="1909127"/>
                  <a:ext cx="178618" cy="151196"/>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1"/>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defRPr/>
                  </a:pPr>
                  <a:endParaRPr lang="en-US" sz="882">
                    <a:gradFill>
                      <a:gsLst>
                        <a:gs pos="0">
                          <a:srgbClr val="505050"/>
                        </a:gs>
                        <a:gs pos="100000">
                          <a:srgbClr val="505050"/>
                        </a:gs>
                      </a:gsLst>
                      <a:lin ang="5400000" scaled="1"/>
                    </a:gradFill>
                    <a:latin typeface="Segoe UI Semilight"/>
                  </a:endParaRPr>
                </a:p>
              </p:txBody>
            </p:sp>
          </p:grpSp>
        </p:grpSp>
        <p:grpSp>
          <p:nvGrpSpPr>
            <p:cNvPr id="68" name="Group 67">
              <a:extLst>
                <a:ext uri="{FF2B5EF4-FFF2-40B4-BE49-F238E27FC236}">
                  <a16:creationId xmlns:a16="http://schemas.microsoft.com/office/drawing/2014/main" id="{E2B54E01-E4F7-4765-9416-578984E8AEDC}"/>
                </a:ext>
              </a:extLst>
            </p:cNvPr>
            <p:cNvGrpSpPr/>
            <p:nvPr/>
          </p:nvGrpSpPr>
          <p:grpSpPr>
            <a:xfrm>
              <a:off x="357958" y="2186848"/>
              <a:ext cx="2139004" cy="1174672"/>
              <a:chOff x="1126308" y="1763123"/>
              <a:chExt cx="2181896" cy="1198227"/>
            </a:xfrm>
          </p:grpSpPr>
          <p:sp>
            <p:nvSpPr>
              <p:cNvPr id="9" name="Rectangle 8">
                <a:extLst>
                  <a:ext uri="{FF2B5EF4-FFF2-40B4-BE49-F238E27FC236}">
                    <a16:creationId xmlns:a16="http://schemas.microsoft.com/office/drawing/2014/main" id="{68517F6A-6867-48EB-8AAA-A74F57CA8AC3}"/>
                  </a:ext>
                </a:extLst>
              </p:cNvPr>
              <p:cNvSpPr/>
              <p:nvPr/>
            </p:nvSpPr>
            <p:spPr bwMode="auto">
              <a:xfrm>
                <a:off x="1235575" y="1983620"/>
                <a:ext cx="207262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Rectangle 104">
                <a:extLst>
                  <a:ext uri="{FF2B5EF4-FFF2-40B4-BE49-F238E27FC236}">
                    <a16:creationId xmlns:a16="http://schemas.microsoft.com/office/drawing/2014/main" id="{940D0A4E-1357-411B-A7D6-B4C2DF7FBC99}"/>
                  </a:ext>
                </a:extLst>
              </p:cNvPr>
              <p:cNvSpPr/>
              <p:nvPr/>
            </p:nvSpPr>
            <p:spPr bwMode="auto">
              <a:xfrm>
                <a:off x="1582518" y="1800639"/>
                <a:ext cx="1032661"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r>
                  <a:rPr lang="en-US" sz="1372">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Entry level</a:t>
                </a:r>
              </a:p>
            </p:txBody>
          </p:sp>
          <p:grpSp>
            <p:nvGrpSpPr>
              <p:cNvPr id="13" name="Group 12">
                <a:extLst>
                  <a:ext uri="{FF2B5EF4-FFF2-40B4-BE49-F238E27FC236}">
                    <a16:creationId xmlns:a16="http://schemas.microsoft.com/office/drawing/2014/main" id="{FFED0EA7-E5B4-488F-ABDE-665C844E297D}"/>
                  </a:ext>
                </a:extLst>
              </p:cNvPr>
              <p:cNvGrpSpPr/>
              <p:nvPr/>
            </p:nvGrpSpPr>
            <p:grpSpPr>
              <a:xfrm>
                <a:off x="1457286" y="2332382"/>
                <a:ext cx="679586" cy="520830"/>
                <a:chOff x="1107905" y="1985997"/>
                <a:chExt cx="865583" cy="663377"/>
              </a:xfrm>
            </p:grpSpPr>
            <p:sp>
              <p:nvSpPr>
                <p:cNvPr id="3" name="monitor">
                  <a:extLst>
                    <a:ext uri="{FF2B5EF4-FFF2-40B4-BE49-F238E27FC236}">
                      <a16:creationId xmlns:a16="http://schemas.microsoft.com/office/drawing/2014/main" id="{81FF4470-CB54-4E8E-845A-523E71D0BFFE}"/>
                    </a:ext>
                  </a:extLst>
                </p:cNvPr>
                <p:cNvSpPr>
                  <a:spLocks noChangeAspect="1" noEditPoints="1"/>
                </p:cNvSpPr>
                <p:nvPr/>
              </p:nvSpPr>
              <p:spPr bwMode="auto">
                <a:xfrm>
                  <a:off x="110790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19" tIns="44809" rIns="89619" bIns="44809" numCol="1" anchor="t" anchorCtr="0" compatLnSpc="1">
                  <a:prstTxWarp prst="textNoShape">
                    <a:avLst/>
                  </a:prstTxWarp>
                </a:bodyPr>
                <a:lstStyle/>
                <a:p>
                  <a:pPr defTabSz="914093">
                    <a:defRPr/>
                  </a:pPr>
                  <a:endParaRPr lang="en-US" sz="1372">
                    <a:gradFill>
                      <a:gsLst>
                        <a:gs pos="0">
                          <a:srgbClr val="505050"/>
                        </a:gs>
                        <a:gs pos="100000">
                          <a:srgbClr val="505050"/>
                        </a:gs>
                      </a:gsLst>
                    </a:gradFill>
                    <a:latin typeface="Segoe UI Semilight"/>
                  </a:endParaRPr>
                </a:p>
              </p:txBody>
            </p:sp>
            <p:sp>
              <p:nvSpPr>
                <p:cNvPr id="7" name="TextBox 6">
                  <a:extLst>
                    <a:ext uri="{FF2B5EF4-FFF2-40B4-BE49-F238E27FC236}">
                      <a16:creationId xmlns:a16="http://schemas.microsoft.com/office/drawing/2014/main" id="{BBC94484-E00B-4E8B-B1B4-41F264079F76}"/>
                    </a:ext>
                  </a:extLst>
                </p:cNvPr>
                <p:cNvSpPr txBox="1"/>
                <p:nvPr/>
              </p:nvSpPr>
              <p:spPr>
                <a:xfrm>
                  <a:off x="1436533" y="2120073"/>
                  <a:ext cx="174944" cy="282161"/>
                </a:xfrm>
                <a:prstGeom prst="rect">
                  <a:avLst/>
                </a:prstGeom>
                <a:noFill/>
              </p:spPr>
              <p:txBody>
                <a:bodyPr wrap="none" lIns="0" tIns="0" rIns="0" bIns="0" rtlCol="0">
                  <a:spAutoFit/>
                </a:bodyPr>
                <a:lstStyle/>
                <a:p>
                  <a:pPr algn="ctr" defTabSz="914093">
                    <a:lnSpc>
                      <a:spcPct val="90000"/>
                    </a:lnSpc>
                    <a:spcAft>
                      <a:spcPts val="588"/>
                    </a:spcAft>
                    <a:defRPr/>
                  </a:pPr>
                  <a:r>
                    <a:rPr lang="en-US" sz="1568" b="1" dirty="0">
                      <a:solidFill>
                        <a:schemeClr val="bg1"/>
                      </a:solidFill>
                      <a:latin typeface="Segoe UI Semibold" panose="020B0702040204020203" pitchFamily="34" charset="0"/>
                      <a:cs typeface="Segoe UI Semibold" panose="020B0702040204020203" pitchFamily="34" charset="0"/>
                    </a:rPr>
                    <a:t>A</a:t>
                  </a:r>
                </a:p>
              </p:txBody>
            </p:sp>
          </p:grpSp>
          <p:grpSp>
            <p:nvGrpSpPr>
              <p:cNvPr id="14" name="Group 13">
                <a:extLst>
                  <a:ext uri="{FF2B5EF4-FFF2-40B4-BE49-F238E27FC236}">
                    <a16:creationId xmlns:a16="http://schemas.microsoft.com/office/drawing/2014/main" id="{DB71AF20-F95B-4649-9B43-02FA9FC8FB0B}"/>
                  </a:ext>
                </a:extLst>
              </p:cNvPr>
              <p:cNvGrpSpPr/>
              <p:nvPr/>
            </p:nvGrpSpPr>
            <p:grpSpPr>
              <a:xfrm>
                <a:off x="2396839" y="2332382"/>
                <a:ext cx="679586" cy="520830"/>
                <a:chOff x="2294035" y="1985997"/>
                <a:chExt cx="865583" cy="663377"/>
              </a:xfrm>
            </p:grpSpPr>
            <p:sp>
              <p:nvSpPr>
                <p:cNvPr id="10" name="monitor">
                  <a:extLst>
                    <a:ext uri="{FF2B5EF4-FFF2-40B4-BE49-F238E27FC236}">
                      <a16:creationId xmlns:a16="http://schemas.microsoft.com/office/drawing/2014/main" id="{84913259-4BC5-4144-B5AC-BFBC3BAD0393}"/>
                    </a:ext>
                  </a:extLst>
                </p:cNvPr>
                <p:cNvSpPr>
                  <a:spLocks noChangeAspect="1" noEditPoints="1"/>
                </p:cNvSpPr>
                <p:nvPr/>
              </p:nvSpPr>
              <p:spPr bwMode="auto">
                <a:xfrm>
                  <a:off x="229403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19" tIns="44809" rIns="89619" bIns="44809" numCol="1" anchor="t" anchorCtr="0" compatLnSpc="1">
                  <a:prstTxWarp prst="textNoShape">
                    <a:avLst/>
                  </a:prstTxWarp>
                </a:bodyPr>
                <a:lstStyle/>
                <a:p>
                  <a:pPr defTabSz="914093">
                    <a:defRPr/>
                  </a:pPr>
                  <a:endParaRPr lang="en-US" sz="1372">
                    <a:gradFill>
                      <a:gsLst>
                        <a:gs pos="0">
                          <a:srgbClr val="505050"/>
                        </a:gs>
                        <a:gs pos="100000">
                          <a:srgbClr val="505050"/>
                        </a:gs>
                      </a:gsLst>
                    </a:gradFill>
                    <a:latin typeface="Segoe UI Semilight"/>
                  </a:endParaRPr>
                </a:p>
              </p:txBody>
            </p:sp>
            <p:sp>
              <p:nvSpPr>
                <p:cNvPr id="12" name="TextBox 11">
                  <a:extLst>
                    <a:ext uri="{FF2B5EF4-FFF2-40B4-BE49-F238E27FC236}">
                      <a16:creationId xmlns:a16="http://schemas.microsoft.com/office/drawing/2014/main" id="{50095600-5976-4C52-8384-E0C5591378A1}"/>
                    </a:ext>
                  </a:extLst>
                </p:cNvPr>
                <p:cNvSpPr txBox="1"/>
                <p:nvPr/>
              </p:nvSpPr>
              <p:spPr>
                <a:xfrm>
                  <a:off x="2486122" y="2120073"/>
                  <a:ext cx="448441" cy="282161"/>
                </a:xfrm>
                <a:prstGeom prst="rect">
                  <a:avLst/>
                </a:prstGeom>
                <a:noFill/>
              </p:spPr>
              <p:txBody>
                <a:bodyPr wrap="none" lIns="0" tIns="0" rIns="0" bIns="0" rtlCol="0">
                  <a:spAutoFit/>
                </a:bodyPr>
                <a:lstStyle/>
                <a:p>
                  <a:pPr algn="ctr" defTabSz="914093">
                    <a:lnSpc>
                      <a:spcPct val="90000"/>
                    </a:lnSpc>
                    <a:spcAft>
                      <a:spcPts val="588"/>
                    </a:spcAft>
                    <a:defRPr/>
                  </a:pPr>
                  <a:r>
                    <a:rPr lang="en-US" sz="1568" b="1" dirty="0">
                      <a:solidFill>
                        <a:schemeClr val="bg1"/>
                      </a:solidFill>
                      <a:latin typeface="Segoe UI Semibold" panose="020B0702040204020203" pitchFamily="34" charset="0"/>
                      <a:cs typeface="Segoe UI Semibold" panose="020B0702040204020203" pitchFamily="34" charset="0"/>
                    </a:rPr>
                    <a:t>Av2</a:t>
                  </a:r>
                </a:p>
              </p:txBody>
            </p:sp>
          </p:grpSp>
          <p:grpSp>
            <p:nvGrpSpPr>
              <p:cNvPr id="21" name="Group 20">
                <a:extLst>
                  <a:ext uri="{FF2B5EF4-FFF2-40B4-BE49-F238E27FC236}">
                    <a16:creationId xmlns:a16="http://schemas.microsoft.com/office/drawing/2014/main" id="{3D8510E8-339F-4CE6-8B34-54C83D10E636}"/>
                  </a:ext>
                </a:extLst>
              </p:cNvPr>
              <p:cNvGrpSpPr/>
              <p:nvPr/>
            </p:nvGrpSpPr>
            <p:grpSpPr>
              <a:xfrm>
                <a:off x="1126308" y="1763123"/>
                <a:ext cx="449062" cy="449062"/>
                <a:chOff x="1069967" y="1804673"/>
                <a:chExt cx="365962" cy="365962"/>
              </a:xfrm>
            </p:grpSpPr>
            <p:sp>
              <p:nvSpPr>
                <p:cNvPr id="4" name="Oval 3">
                  <a:extLst>
                    <a:ext uri="{FF2B5EF4-FFF2-40B4-BE49-F238E27FC236}">
                      <a16:creationId xmlns:a16="http://schemas.microsoft.com/office/drawing/2014/main" id="{0FC62282-704A-4626-AEB2-2DBB417EB877}"/>
                    </a:ext>
                  </a:extLst>
                </p:cNvPr>
                <p:cNvSpPr/>
                <p:nvPr/>
              </p:nvSpPr>
              <p:spPr bwMode="auto">
                <a:xfrm>
                  <a:off x="1069967" y="1804673"/>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desktop">
                  <a:extLst>
                    <a:ext uri="{FF2B5EF4-FFF2-40B4-BE49-F238E27FC236}">
                      <a16:creationId xmlns:a16="http://schemas.microsoft.com/office/drawing/2014/main" id="{AD1FB475-2458-4267-8F5A-67E51A2FC77E}"/>
                    </a:ext>
                  </a:extLst>
                </p:cNvPr>
                <p:cNvSpPr>
                  <a:spLocks noChangeAspect="1" noEditPoints="1"/>
                </p:cNvSpPr>
                <p:nvPr/>
              </p:nvSpPr>
              <p:spPr bwMode="auto">
                <a:xfrm>
                  <a:off x="1166574" y="1902690"/>
                  <a:ext cx="172749" cy="16992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a:gradFill>
                      <a:gsLst>
                        <a:gs pos="0">
                          <a:srgbClr val="505050"/>
                        </a:gs>
                        <a:gs pos="100000">
                          <a:srgbClr val="505050"/>
                        </a:gs>
                      </a:gsLst>
                    </a:gradFill>
                    <a:latin typeface="Segoe UI Semilight"/>
                  </a:endParaRPr>
                </a:p>
              </p:txBody>
            </p:sp>
          </p:grpSp>
        </p:grpSp>
        <p:grpSp>
          <p:nvGrpSpPr>
            <p:cNvPr id="66" name="Group 65">
              <a:extLst>
                <a:ext uri="{FF2B5EF4-FFF2-40B4-BE49-F238E27FC236}">
                  <a16:creationId xmlns:a16="http://schemas.microsoft.com/office/drawing/2014/main" id="{54960795-3629-4C80-97D5-4C31085B3587}"/>
                </a:ext>
              </a:extLst>
            </p:cNvPr>
            <p:cNvGrpSpPr/>
            <p:nvPr/>
          </p:nvGrpSpPr>
          <p:grpSpPr>
            <a:xfrm>
              <a:off x="4403762" y="2186848"/>
              <a:ext cx="3180585" cy="1174672"/>
              <a:chOff x="5233109" y="1763123"/>
              <a:chExt cx="3244362" cy="1198227"/>
            </a:xfrm>
          </p:grpSpPr>
          <p:grpSp>
            <p:nvGrpSpPr>
              <p:cNvPr id="18" name="Group 17">
                <a:extLst>
                  <a:ext uri="{FF2B5EF4-FFF2-40B4-BE49-F238E27FC236}">
                    <a16:creationId xmlns:a16="http://schemas.microsoft.com/office/drawing/2014/main" id="{585DD1D6-1340-4682-AD8F-2FAA0C0A7BBE}"/>
                  </a:ext>
                </a:extLst>
              </p:cNvPr>
              <p:cNvGrpSpPr/>
              <p:nvPr/>
            </p:nvGrpSpPr>
            <p:grpSpPr>
              <a:xfrm>
                <a:off x="5574596" y="2330359"/>
                <a:ext cx="679584" cy="520830"/>
                <a:chOff x="5177200" y="1985997"/>
                <a:chExt cx="865582" cy="663377"/>
              </a:xfrm>
            </p:grpSpPr>
            <p:sp>
              <p:nvSpPr>
                <p:cNvPr id="19" name="monitor">
                  <a:extLst>
                    <a:ext uri="{FF2B5EF4-FFF2-40B4-BE49-F238E27FC236}">
                      <a16:creationId xmlns:a16="http://schemas.microsoft.com/office/drawing/2014/main" id="{56242792-DDB6-4506-AEFB-E0C47DC99598}"/>
                    </a:ext>
                  </a:extLst>
                </p:cNvPr>
                <p:cNvSpPr>
                  <a:spLocks noChangeAspect="1" noEditPoints="1"/>
                </p:cNvSpPr>
                <p:nvPr/>
              </p:nvSpPr>
              <p:spPr bwMode="auto">
                <a:xfrm>
                  <a:off x="5177200"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19" tIns="44809" rIns="89619" bIns="44809" numCol="1" anchor="t" anchorCtr="0" compatLnSpc="1">
                  <a:prstTxWarp prst="textNoShape">
                    <a:avLst/>
                  </a:prstTxWarp>
                </a:bodyPr>
                <a:lstStyle/>
                <a:p>
                  <a:pPr defTabSz="914093">
                    <a:defRPr/>
                  </a:pPr>
                  <a:endParaRPr lang="en-US" sz="1568">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E309D138-D0E2-4BA2-8FB1-0767FE402B0D}"/>
                    </a:ext>
                  </a:extLst>
                </p:cNvPr>
                <p:cNvSpPr txBox="1"/>
                <p:nvPr/>
              </p:nvSpPr>
              <p:spPr>
                <a:xfrm>
                  <a:off x="5516270" y="2120336"/>
                  <a:ext cx="187440" cy="282161"/>
                </a:xfrm>
                <a:prstGeom prst="rect">
                  <a:avLst/>
                </a:prstGeom>
                <a:noFill/>
              </p:spPr>
              <p:txBody>
                <a:bodyPr wrap="none" lIns="0" tIns="0" rIns="0" bIns="0" rtlCol="0">
                  <a:spAutoFit/>
                </a:bodyPr>
                <a:lstStyle/>
                <a:p>
                  <a:pPr algn="ctr" defTabSz="914093">
                    <a:lnSpc>
                      <a:spcPct val="90000"/>
                    </a:lnSpc>
                    <a:spcAft>
                      <a:spcPts val="588"/>
                    </a:spcAft>
                    <a:defRPr/>
                  </a:pPr>
                  <a:r>
                    <a:rPr lang="en-US" sz="1568" b="1" dirty="0">
                      <a:solidFill>
                        <a:schemeClr val="bg1"/>
                      </a:solidFill>
                      <a:latin typeface="Segoe UI Semibold" panose="020B0702040204020203" pitchFamily="34" charset="0"/>
                      <a:cs typeface="Segoe UI Semibold" panose="020B0702040204020203" pitchFamily="34" charset="0"/>
                    </a:rPr>
                    <a:t>D</a:t>
                  </a:r>
                </a:p>
              </p:txBody>
            </p:sp>
          </p:grpSp>
          <p:grpSp>
            <p:nvGrpSpPr>
              <p:cNvPr id="22" name="Group 21">
                <a:extLst>
                  <a:ext uri="{FF2B5EF4-FFF2-40B4-BE49-F238E27FC236}">
                    <a16:creationId xmlns:a16="http://schemas.microsoft.com/office/drawing/2014/main" id="{2958AC20-D7E7-4FE8-B06A-206134DC4F9F}"/>
                  </a:ext>
                </a:extLst>
              </p:cNvPr>
              <p:cNvGrpSpPr/>
              <p:nvPr/>
            </p:nvGrpSpPr>
            <p:grpSpPr>
              <a:xfrm>
                <a:off x="6573713" y="2330359"/>
                <a:ext cx="679584" cy="520830"/>
                <a:chOff x="6375635" y="1985997"/>
                <a:chExt cx="865582" cy="663377"/>
              </a:xfrm>
            </p:grpSpPr>
            <p:sp>
              <p:nvSpPr>
                <p:cNvPr id="24" name="monitor">
                  <a:extLst>
                    <a:ext uri="{FF2B5EF4-FFF2-40B4-BE49-F238E27FC236}">
                      <a16:creationId xmlns:a16="http://schemas.microsoft.com/office/drawing/2014/main" id="{6DB41D9F-05E5-45A8-94F3-0828691BA6AC}"/>
                    </a:ext>
                  </a:extLst>
                </p:cNvPr>
                <p:cNvSpPr>
                  <a:spLocks noChangeAspect="1" noEditPoints="1"/>
                </p:cNvSpPr>
                <p:nvPr/>
              </p:nvSpPr>
              <p:spPr bwMode="auto">
                <a:xfrm>
                  <a:off x="6375635"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19" tIns="44809" rIns="89619" bIns="44809" numCol="1" anchor="t" anchorCtr="0" compatLnSpc="1">
                  <a:prstTxWarp prst="textNoShape">
                    <a:avLst/>
                  </a:prstTxWarp>
                </a:bodyPr>
                <a:lstStyle/>
                <a:p>
                  <a:pPr defTabSz="914093">
                    <a:defRPr/>
                  </a:pPr>
                  <a:endParaRPr lang="en-US" sz="1568">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25" name="TextBox 24">
                  <a:extLst>
                    <a:ext uri="{FF2B5EF4-FFF2-40B4-BE49-F238E27FC236}">
                      <a16:creationId xmlns:a16="http://schemas.microsoft.com/office/drawing/2014/main" id="{49582746-CFC8-4FB1-92E9-8EC7071192AD}"/>
                    </a:ext>
                  </a:extLst>
                </p:cNvPr>
                <p:cNvSpPr txBox="1"/>
                <p:nvPr/>
              </p:nvSpPr>
              <p:spPr>
                <a:xfrm>
                  <a:off x="6575166" y="2120336"/>
                  <a:ext cx="466521" cy="282161"/>
                </a:xfrm>
                <a:prstGeom prst="rect">
                  <a:avLst/>
                </a:prstGeom>
                <a:noFill/>
              </p:spPr>
              <p:txBody>
                <a:bodyPr wrap="none" lIns="0" tIns="0" rIns="0" bIns="0" rtlCol="0">
                  <a:spAutoFit/>
                </a:bodyPr>
                <a:lstStyle/>
                <a:p>
                  <a:pPr algn="ctr" defTabSz="914093">
                    <a:lnSpc>
                      <a:spcPct val="90000"/>
                    </a:lnSpc>
                    <a:spcAft>
                      <a:spcPts val="588"/>
                    </a:spcAft>
                    <a:defRPr/>
                  </a:pPr>
                  <a:r>
                    <a:rPr lang="en-US" sz="1568" b="1" dirty="0">
                      <a:solidFill>
                        <a:schemeClr val="bg1"/>
                      </a:solidFill>
                      <a:latin typeface="Segoe UI Semibold" panose="020B0702040204020203" pitchFamily="34" charset="0"/>
                      <a:cs typeface="Segoe UI Semibold" panose="020B0702040204020203" pitchFamily="34" charset="0"/>
                    </a:rPr>
                    <a:t>Dv2</a:t>
                  </a:r>
                </a:p>
              </p:txBody>
            </p:sp>
          </p:grpSp>
          <p:grpSp>
            <p:nvGrpSpPr>
              <p:cNvPr id="23" name="Group 22">
                <a:extLst>
                  <a:ext uri="{FF2B5EF4-FFF2-40B4-BE49-F238E27FC236}">
                    <a16:creationId xmlns:a16="http://schemas.microsoft.com/office/drawing/2014/main" id="{1A3E49A0-9CC0-4F57-AB6A-3BF0ACD9506F}"/>
                  </a:ext>
                </a:extLst>
              </p:cNvPr>
              <p:cNvGrpSpPr/>
              <p:nvPr/>
            </p:nvGrpSpPr>
            <p:grpSpPr>
              <a:xfrm>
                <a:off x="7572813" y="2330361"/>
                <a:ext cx="679600" cy="520840"/>
                <a:chOff x="7574071" y="1985997"/>
                <a:chExt cx="865603" cy="663392"/>
              </a:xfrm>
            </p:grpSpPr>
            <p:sp>
              <p:nvSpPr>
                <p:cNvPr id="36" name="monitor">
                  <a:extLst>
                    <a:ext uri="{FF2B5EF4-FFF2-40B4-BE49-F238E27FC236}">
                      <a16:creationId xmlns:a16="http://schemas.microsoft.com/office/drawing/2014/main" id="{F3CED334-B258-4C7F-BF4D-6B6B25048A27}"/>
                    </a:ext>
                  </a:extLst>
                </p:cNvPr>
                <p:cNvSpPr>
                  <a:spLocks noChangeAspect="1" noEditPoints="1"/>
                </p:cNvSpPr>
                <p:nvPr/>
              </p:nvSpPr>
              <p:spPr bwMode="auto">
                <a:xfrm>
                  <a:off x="7574071"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19" tIns="44809" rIns="89619" bIns="44809" numCol="1" anchor="t" anchorCtr="0" compatLnSpc="1">
                  <a:prstTxWarp prst="textNoShape">
                    <a:avLst/>
                  </a:prstTxWarp>
                </a:bodyPr>
                <a:lstStyle/>
                <a:p>
                  <a:pPr defTabSz="914093">
                    <a:defRPr/>
                  </a:pPr>
                  <a:endParaRPr lang="en-US" sz="1372">
                    <a:gradFill>
                      <a:gsLst>
                        <a:gs pos="0">
                          <a:srgbClr val="505050"/>
                        </a:gs>
                        <a:gs pos="100000">
                          <a:srgbClr val="505050"/>
                        </a:gs>
                      </a:gsLst>
                    </a:gradFill>
                    <a:latin typeface="Segoe UI Semilight"/>
                  </a:endParaRPr>
                </a:p>
              </p:txBody>
            </p:sp>
            <p:sp>
              <p:nvSpPr>
                <p:cNvPr id="37" name="TextBox 36">
                  <a:extLst>
                    <a:ext uri="{FF2B5EF4-FFF2-40B4-BE49-F238E27FC236}">
                      <a16:creationId xmlns:a16="http://schemas.microsoft.com/office/drawing/2014/main" id="{CA6A53CC-AD81-4AAE-879D-E13E60DEB430}"/>
                    </a:ext>
                  </a:extLst>
                </p:cNvPr>
                <p:cNvSpPr txBox="1"/>
                <p:nvPr/>
              </p:nvSpPr>
              <p:spPr>
                <a:xfrm>
                  <a:off x="7773611" y="2120336"/>
                  <a:ext cx="466521" cy="282162"/>
                </a:xfrm>
                <a:prstGeom prst="rect">
                  <a:avLst/>
                </a:prstGeom>
                <a:noFill/>
              </p:spPr>
              <p:txBody>
                <a:bodyPr wrap="none" lIns="0" tIns="0" rIns="0" bIns="0" rtlCol="0">
                  <a:spAutoFit/>
                </a:bodyPr>
                <a:lstStyle/>
                <a:p>
                  <a:pPr algn="ctr" defTabSz="914093">
                    <a:lnSpc>
                      <a:spcPct val="90000"/>
                    </a:lnSpc>
                    <a:spcAft>
                      <a:spcPts val="588"/>
                    </a:spcAft>
                    <a:defRPr/>
                  </a:pPr>
                  <a:r>
                    <a:rPr lang="en-US" sz="1568" b="1" dirty="0">
                      <a:solidFill>
                        <a:schemeClr val="bg1"/>
                      </a:solidFill>
                      <a:latin typeface="Segoe UI Semibold" panose="020B0702040204020203" pitchFamily="34" charset="0"/>
                      <a:cs typeface="Segoe UI Semibold" panose="020B0702040204020203" pitchFamily="34" charset="0"/>
                    </a:rPr>
                    <a:t>Dv3</a:t>
                  </a:r>
                </a:p>
              </p:txBody>
            </p:sp>
          </p:grpSp>
          <p:sp>
            <p:nvSpPr>
              <p:cNvPr id="115" name="Rectangle 114">
                <a:extLst>
                  <a:ext uri="{FF2B5EF4-FFF2-40B4-BE49-F238E27FC236}">
                    <a16:creationId xmlns:a16="http://schemas.microsoft.com/office/drawing/2014/main" id="{6EF36271-476A-44A1-8AA0-92DCD3C2446E}"/>
                  </a:ext>
                </a:extLst>
              </p:cNvPr>
              <p:cNvSpPr/>
              <p:nvPr/>
            </p:nvSpPr>
            <p:spPr bwMode="auto">
              <a:xfrm>
                <a:off x="5355008" y="1983620"/>
                <a:ext cx="3122463"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 name="Rectangle 115">
                <a:extLst>
                  <a:ext uri="{FF2B5EF4-FFF2-40B4-BE49-F238E27FC236}">
                    <a16:creationId xmlns:a16="http://schemas.microsoft.com/office/drawing/2014/main" id="{3C53D8A9-3E85-4A0B-88D3-13606B9D9960}"/>
                  </a:ext>
                </a:extLst>
              </p:cNvPr>
              <p:cNvSpPr/>
              <p:nvPr/>
            </p:nvSpPr>
            <p:spPr bwMode="auto">
              <a:xfrm>
                <a:off x="5683807" y="1800639"/>
                <a:ext cx="1469378"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r>
                  <a:rPr lang="en-US" sz="1372">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General Purpose</a:t>
                </a:r>
              </a:p>
            </p:txBody>
          </p:sp>
          <p:grpSp>
            <p:nvGrpSpPr>
              <p:cNvPr id="34" name="Group 33">
                <a:extLst>
                  <a:ext uri="{FF2B5EF4-FFF2-40B4-BE49-F238E27FC236}">
                    <a16:creationId xmlns:a16="http://schemas.microsoft.com/office/drawing/2014/main" id="{884611A7-9B36-4D07-AE29-FCC88280169D}"/>
                  </a:ext>
                </a:extLst>
              </p:cNvPr>
              <p:cNvGrpSpPr/>
              <p:nvPr/>
            </p:nvGrpSpPr>
            <p:grpSpPr>
              <a:xfrm>
                <a:off x="5233109" y="1763123"/>
                <a:ext cx="448056" cy="448056"/>
                <a:chOff x="5233109" y="1763123"/>
                <a:chExt cx="448056" cy="448056"/>
              </a:xfrm>
            </p:grpSpPr>
            <p:sp>
              <p:nvSpPr>
                <p:cNvPr id="121" name="Oval 120">
                  <a:extLst>
                    <a:ext uri="{FF2B5EF4-FFF2-40B4-BE49-F238E27FC236}">
                      <a16:creationId xmlns:a16="http://schemas.microsoft.com/office/drawing/2014/main" id="{D6EAF9BB-3A60-4C2D-8497-79AA874DDFC9}"/>
                    </a:ext>
                  </a:extLst>
                </p:cNvPr>
                <p:cNvSpPr/>
                <p:nvPr/>
              </p:nvSpPr>
              <p:spPr bwMode="auto">
                <a:xfrm>
                  <a:off x="5233109" y="1763123"/>
                  <a:ext cx="448056" cy="448056"/>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server">
                  <a:extLst>
                    <a:ext uri="{FF2B5EF4-FFF2-40B4-BE49-F238E27FC236}">
                      <a16:creationId xmlns:a16="http://schemas.microsoft.com/office/drawing/2014/main" id="{98EACE0D-57D7-4115-A466-C308BF587AC6}"/>
                    </a:ext>
                  </a:extLst>
                </p:cNvPr>
                <p:cNvSpPr>
                  <a:spLocks noChangeAspect="1" noEditPoints="1"/>
                </p:cNvSpPr>
                <p:nvPr/>
              </p:nvSpPr>
              <p:spPr bwMode="auto">
                <a:xfrm>
                  <a:off x="5394324" y="1867847"/>
                  <a:ext cx="125626" cy="2386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882">
                    <a:gradFill>
                      <a:gsLst>
                        <a:gs pos="0">
                          <a:srgbClr val="505050"/>
                        </a:gs>
                        <a:gs pos="100000">
                          <a:srgbClr val="505050"/>
                        </a:gs>
                      </a:gsLst>
                      <a:lin ang="5400000" scaled="1"/>
                    </a:gradFill>
                    <a:latin typeface="Segoe UI Semilight"/>
                  </a:endParaRPr>
                </a:p>
              </p:txBody>
            </p:sp>
          </p:grpSp>
        </p:grpSp>
        <p:grpSp>
          <p:nvGrpSpPr>
            <p:cNvPr id="47" name="Group 46">
              <a:extLst>
                <a:ext uri="{FF2B5EF4-FFF2-40B4-BE49-F238E27FC236}">
                  <a16:creationId xmlns:a16="http://schemas.microsoft.com/office/drawing/2014/main" id="{B4DD40A4-F906-4E1F-BCCF-0F89FA4CC8D7}"/>
                </a:ext>
              </a:extLst>
            </p:cNvPr>
            <p:cNvGrpSpPr/>
            <p:nvPr/>
          </p:nvGrpSpPr>
          <p:grpSpPr>
            <a:xfrm>
              <a:off x="10700553" y="2721060"/>
              <a:ext cx="666225" cy="510592"/>
              <a:chOff x="4318388" y="3898203"/>
              <a:chExt cx="865582" cy="663377"/>
            </a:xfrm>
          </p:grpSpPr>
          <p:sp>
            <p:nvSpPr>
              <p:cNvPr id="44" name="monitor">
                <a:extLst>
                  <a:ext uri="{FF2B5EF4-FFF2-40B4-BE49-F238E27FC236}">
                    <a16:creationId xmlns:a16="http://schemas.microsoft.com/office/drawing/2014/main" id="{92EE50BD-4391-4FC6-A05C-B53DB0351007}"/>
                  </a:ext>
                </a:extLst>
              </p:cNvPr>
              <p:cNvSpPr>
                <a:spLocks noChangeAspect="1" noEditPoints="1"/>
              </p:cNvSpPr>
              <p:nvPr/>
            </p:nvSpPr>
            <p:spPr bwMode="auto">
              <a:xfrm>
                <a:off x="431838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19" tIns="44809" rIns="89619" bIns="44809" numCol="1" anchor="t" anchorCtr="0" compatLnSpc="1">
                <a:prstTxWarp prst="textNoShape">
                  <a:avLst/>
                </a:prstTxWarp>
              </a:bodyPr>
              <a:lstStyle/>
              <a:p>
                <a:pPr defTabSz="914093">
                  <a:defRPr/>
                </a:pPr>
                <a:endParaRPr lang="en-US" sz="1568">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97B8C29E-CE57-47B4-9DFC-3F16989AA250}"/>
                  </a:ext>
                </a:extLst>
              </p:cNvPr>
              <p:cNvSpPr txBox="1"/>
              <p:nvPr/>
            </p:nvSpPr>
            <p:spPr>
              <a:xfrm>
                <a:off x="4687655" y="4032282"/>
                <a:ext cx="127044" cy="282161"/>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14093">
                  <a:spcAft>
                    <a:spcPts val="588"/>
                  </a:spcAft>
                  <a:defRPr/>
                </a:pPr>
                <a:r>
                  <a:rPr lang="en-US" sz="1568">
                    <a:solidFill>
                      <a:schemeClr val="bg1"/>
                    </a:solidFill>
                    <a:latin typeface="Segoe UI Semibold" panose="020B0702040204020203" pitchFamily="34" charset="0"/>
                    <a:cs typeface="Segoe UI Semibold" panose="020B0702040204020203" pitchFamily="34" charset="0"/>
                  </a:rPr>
                  <a:t>L</a:t>
                </a:r>
              </a:p>
            </p:txBody>
          </p:sp>
        </p:grpSp>
        <p:sp>
          <p:nvSpPr>
            <p:cNvPr id="134" name="Rectangle 133">
              <a:extLst>
                <a:ext uri="{FF2B5EF4-FFF2-40B4-BE49-F238E27FC236}">
                  <a16:creationId xmlns:a16="http://schemas.microsoft.com/office/drawing/2014/main" id="{828783BF-6685-4705-8CDD-236A0B796D6E}"/>
                </a:ext>
              </a:extLst>
            </p:cNvPr>
            <p:cNvSpPr/>
            <p:nvPr/>
          </p:nvSpPr>
          <p:spPr bwMode="auto">
            <a:xfrm>
              <a:off x="10327533" y="2403010"/>
              <a:ext cx="1412265" cy="95851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F75E9CEA-670A-4C33-B9D8-BA3C5900D7DB}"/>
                </a:ext>
              </a:extLst>
            </p:cNvPr>
            <p:cNvSpPr/>
            <p:nvPr/>
          </p:nvSpPr>
          <p:spPr bwMode="auto">
            <a:xfrm>
              <a:off x="10546315" y="2231156"/>
              <a:ext cx="1111490" cy="331763"/>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8" tIns="0" rIns="0" bIns="0"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defRPr/>
              </a:pPr>
              <a:r>
                <a:rPr lang="en-US" sz="1372">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Storage Optimized</a:t>
              </a:r>
            </a:p>
          </p:txBody>
        </p:sp>
        <p:grpSp>
          <p:nvGrpSpPr>
            <p:cNvPr id="38" name="Group 37">
              <a:extLst>
                <a:ext uri="{FF2B5EF4-FFF2-40B4-BE49-F238E27FC236}">
                  <a16:creationId xmlns:a16="http://schemas.microsoft.com/office/drawing/2014/main" id="{295AA07A-D7BA-4A0A-91F6-55B54C70494D}"/>
                </a:ext>
              </a:extLst>
            </p:cNvPr>
            <p:cNvGrpSpPr/>
            <p:nvPr/>
          </p:nvGrpSpPr>
          <p:grpSpPr>
            <a:xfrm>
              <a:off x="10208359" y="2223626"/>
              <a:ext cx="439248" cy="439248"/>
              <a:chOff x="3750357" y="3629439"/>
              <a:chExt cx="365962" cy="365962"/>
            </a:xfrm>
          </p:grpSpPr>
          <p:sp>
            <p:nvSpPr>
              <p:cNvPr id="136" name="Oval 135">
                <a:extLst>
                  <a:ext uri="{FF2B5EF4-FFF2-40B4-BE49-F238E27FC236}">
                    <a16:creationId xmlns:a16="http://schemas.microsoft.com/office/drawing/2014/main" id="{FE382D44-BC93-4AAD-81B1-1FD7F4C534FC}"/>
                  </a:ext>
                </a:extLst>
              </p:cNvPr>
              <p:cNvSpPr/>
              <p:nvPr/>
            </p:nvSpPr>
            <p:spPr bwMode="auto">
              <a:xfrm>
                <a:off x="3750357" y="3629439"/>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1" name="Database_EFC7">
                <a:extLst>
                  <a:ext uri="{FF2B5EF4-FFF2-40B4-BE49-F238E27FC236}">
                    <a16:creationId xmlns:a16="http://schemas.microsoft.com/office/drawing/2014/main" id="{BD0E1A88-3565-4348-9740-584CEE44ECA5}"/>
                  </a:ext>
                </a:extLst>
              </p:cNvPr>
              <p:cNvSpPr>
                <a:spLocks noChangeAspect="1" noEditPoints="1"/>
              </p:cNvSpPr>
              <p:nvPr/>
            </p:nvSpPr>
            <p:spPr bwMode="auto">
              <a:xfrm>
                <a:off x="3848100" y="3704428"/>
                <a:ext cx="164345" cy="21362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a:solidFill>
                    <a:srgbClr val="353535"/>
                  </a:solidFill>
                  <a:latin typeface="Segoe UI Semilight"/>
                </a:endParaRPr>
              </a:p>
            </p:txBody>
          </p:sp>
        </p:grpSp>
        <p:grpSp>
          <p:nvGrpSpPr>
            <p:cNvPr id="27" name="Group 26">
              <a:extLst>
                <a:ext uri="{FF2B5EF4-FFF2-40B4-BE49-F238E27FC236}">
                  <a16:creationId xmlns:a16="http://schemas.microsoft.com/office/drawing/2014/main" id="{2CA3873C-251D-43CB-8092-F100931A879E}"/>
                </a:ext>
              </a:extLst>
            </p:cNvPr>
            <p:cNvGrpSpPr/>
            <p:nvPr/>
          </p:nvGrpSpPr>
          <p:grpSpPr>
            <a:xfrm>
              <a:off x="8139448" y="2736919"/>
              <a:ext cx="666227" cy="510591"/>
              <a:chOff x="8994248" y="1985997"/>
              <a:chExt cx="865583" cy="663377"/>
            </a:xfrm>
          </p:grpSpPr>
          <p:sp>
            <p:nvSpPr>
              <p:cNvPr id="28" name="monitor">
                <a:extLst>
                  <a:ext uri="{FF2B5EF4-FFF2-40B4-BE49-F238E27FC236}">
                    <a16:creationId xmlns:a16="http://schemas.microsoft.com/office/drawing/2014/main" id="{B808A0B6-74C9-444F-B9E6-5DDC2B01E4B2}"/>
                  </a:ext>
                </a:extLst>
              </p:cNvPr>
              <p:cNvSpPr>
                <a:spLocks noChangeAspect="1" noEditPoints="1"/>
              </p:cNvSpPr>
              <p:nvPr/>
            </p:nvSpPr>
            <p:spPr bwMode="auto">
              <a:xfrm>
                <a:off x="8994248"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19" tIns="44809" rIns="89619" bIns="44809" numCol="1" anchor="t" anchorCtr="0" compatLnSpc="1">
                <a:prstTxWarp prst="textNoShape">
                  <a:avLst/>
                </a:prstTxWarp>
              </a:bodyPr>
              <a:lstStyle/>
              <a:p>
                <a:pPr defTabSz="914093">
                  <a:defRPr/>
                </a:pPr>
                <a:endParaRPr lang="en-US" sz="1568" dirty="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29" name="TextBox 28">
                <a:extLst>
                  <a:ext uri="{FF2B5EF4-FFF2-40B4-BE49-F238E27FC236}">
                    <a16:creationId xmlns:a16="http://schemas.microsoft.com/office/drawing/2014/main" id="{3C8ECDA9-1E28-4DC0-BF58-80D2FD66B69C}"/>
                  </a:ext>
                </a:extLst>
              </p:cNvPr>
              <p:cNvSpPr txBox="1"/>
              <p:nvPr/>
            </p:nvSpPr>
            <p:spPr>
              <a:xfrm>
                <a:off x="9361437" y="2120336"/>
                <a:ext cx="131209" cy="282161"/>
              </a:xfrm>
              <a:prstGeom prst="rect">
                <a:avLst/>
              </a:prstGeom>
              <a:noFill/>
            </p:spPr>
            <p:txBody>
              <a:bodyPr wrap="none" lIns="0" tIns="0" rIns="0" bIns="0" rtlCol="0">
                <a:spAutoFit/>
              </a:bodyPr>
              <a:lstStyle/>
              <a:p>
                <a:pPr algn="ctr" defTabSz="914093">
                  <a:lnSpc>
                    <a:spcPct val="90000"/>
                  </a:lnSpc>
                  <a:spcAft>
                    <a:spcPts val="588"/>
                  </a:spcAft>
                  <a:defRPr/>
                </a:pPr>
                <a:r>
                  <a:rPr lang="en-US" sz="1568" b="1">
                    <a:solidFill>
                      <a:schemeClr val="bg1"/>
                    </a:solidFill>
                    <a:latin typeface="Segoe UI Semibold" panose="020B0702040204020203" pitchFamily="34" charset="0"/>
                    <a:cs typeface="Segoe UI Semibold" panose="020B0702040204020203" pitchFamily="34" charset="0"/>
                  </a:rPr>
                  <a:t>F</a:t>
                </a:r>
              </a:p>
            </p:txBody>
          </p:sp>
        </p:grpSp>
        <p:grpSp>
          <p:nvGrpSpPr>
            <p:cNvPr id="31" name="Group 30">
              <a:extLst>
                <a:ext uri="{FF2B5EF4-FFF2-40B4-BE49-F238E27FC236}">
                  <a16:creationId xmlns:a16="http://schemas.microsoft.com/office/drawing/2014/main" id="{038D76D2-A35B-4A90-80FA-81CD0D5F454E}"/>
                </a:ext>
              </a:extLst>
            </p:cNvPr>
            <p:cNvGrpSpPr/>
            <p:nvPr/>
          </p:nvGrpSpPr>
          <p:grpSpPr>
            <a:xfrm>
              <a:off x="9118923" y="2736919"/>
              <a:ext cx="666227" cy="510591"/>
              <a:chOff x="10201320" y="1985997"/>
              <a:chExt cx="865583" cy="663377"/>
            </a:xfrm>
          </p:grpSpPr>
          <p:sp>
            <p:nvSpPr>
              <p:cNvPr id="152" name="monitor">
                <a:extLst>
                  <a:ext uri="{FF2B5EF4-FFF2-40B4-BE49-F238E27FC236}">
                    <a16:creationId xmlns:a16="http://schemas.microsoft.com/office/drawing/2014/main" id="{19A06945-45C9-4E08-A4AA-0A77C4FCF18E}"/>
                  </a:ext>
                </a:extLst>
              </p:cNvPr>
              <p:cNvSpPr>
                <a:spLocks noChangeAspect="1" noEditPoints="1"/>
              </p:cNvSpPr>
              <p:nvPr/>
            </p:nvSpPr>
            <p:spPr bwMode="auto">
              <a:xfrm>
                <a:off x="10201320"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19" tIns="44809" rIns="89619" bIns="44809" numCol="1" anchor="t" anchorCtr="0" compatLnSpc="1">
                <a:prstTxWarp prst="textNoShape">
                  <a:avLst/>
                </a:prstTxWarp>
              </a:bodyPr>
              <a:lstStyle/>
              <a:p>
                <a:pPr defTabSz="914093">
                  <a:defRPr/>
                </a:pPr>
                <a:endParaRPr lang="en-US" sz="1372">
                  <a:gradFill>
                    <a:gsLst>
                      <a:gs pos="0">
                        <a:srgbClr val="505050"/>
                      </a:gs>
                      <a:gs pos="100000">
                        <a:srgbClr val="505050"/>
                      </a:gs>
                    </a:gsLst>
                  </a:gradFill>
                  <a:latin typeface="Segoe UI Semilight"/>
                </a:endParaRPr>
              </a:p>
            </p:txBody>
          </p:sp>
          <p:sp>
            <p:nvSpPr>
              <p:cNvPr id="153" name="TextBox 152">
                <a:extLst>
                  <a:ext uri="{FF2B5EF4-FFF2-40B4-BE49-F238E27FC236}">
                    <a16:creationId xmlns:a16="http://schemas.microsoft.com/office/drawing/2014/main" id="{BC5F8690-4543-4E54-8ED5-D75F52B2C864}"/>
                  </a:ext>
                </a:extLst>
              </p:cNvPr>
              <p:cNvSpPr txBox="1"/>
              <p:nvPr/>
            </p:nvSpPr>
            <p:spPr>
              <a:xfrm>
                <a:off x="10428966" y="2120336"/>
                <a:ext cx="410287" cy="282161"/>
              </a:xfrm>
              <a:prstGeom prst="rect">
                <a:avLst/>
              </a:prstGeom>
              <a:noFill/>
            </p:spPr>
            <p:txBody>
              <a:bodyPr wrap="none" lIns="0" tIns="0" rIns="0" bIns="0" rtlCol="0">
                <a:spAutoFit/>
              </a:bodyPr>
              <a:lstStyle/>
              <a:p>
                <a:pPr algn="ctr" defTabSz="914093">
                  <a:lnSpc>
                    <a:spcPct val="90000"/>
                  </a:lnSpc>
                  <a:spcAft>
                    <a:spcPts val="588"/>
                  </a:spcAft>
                  <a:defRPr/>
                </a:pPr>
                <a:r>
                  <a:rPr lang="en-US" sz="1568" b="1">
                    <a:solidFill>
                      <a:schemeClr val="bg1"/>
                    </a:solidFill>
                    <a:latin typeface="Segoe UI Semibold" panose="020B0702040204020203" pitchFamily="34" charset="0"/>
                    <a:cs typeface="Segoe UI Semibold" panose="020B0702040204020203" pitchFamily="34" charset="0"/>
                  </a:rPr>
                  <a:t>Fv2</a:t>
                </a:r>
              </a:p>
            </p:txBody>
          </p:sp>
        </p:grpSp>
        <p:sp>
          <p:nvSpPr>
            <p:cNvPr id="127" name="Rectangle 126">
              <a:extLst>
                <a:ext uri="{FF2B5EF4-FFF2-40B4-BE49-F238E27FC236}">
                  <a16:creationId xmlns:a16="http://schemas.microsoft.com/office/drawing/2014/main" id="{DAD5FE71-B8D1-4559-999C-6CFF6B862AB9}"/>
                </a:ext>
              </a:extLst>
            </p:cNvPr>
            <p:cNvSpPr/>
            <p:nvPr/>
          </p:nvSpPr>
          <p:spPr bwMode="auto">
            <a:xfrm>
              <a:off x="7890108" y="2396574"/>
              <a:ext cx="2136204" cy="95851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BD389A05-45CD-4B62-AE70-9F1EA294C508}"/>
                </a:ext>
              </a:extLst>
            </p:cNvPr>
            <p:cNvSpPr/>
            <p:nvPr/>
          </p:nvSpPr>
          <p:spPr bwMode="auto">
            <a:xfrm>
              <a:off x="8113339" y="2205125"/>
              <a:ext cx="1768186" cy="330680"/>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8" tIns="0" rIns="0" bIns="0"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defRPr/>
              </a:pPr>
              <a:r>
                <a:rPr lang="en-US" sz="1372">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Compute Intensive</a:t>
              </a:r>
            </a:p>
          </p:txBody>
        </p:sp>
        <p:grpSp>
          <p:nvGrpSpPr>
            <p:cNvPr id="26" name="Group 25">
              <a:extLst>
                <a:ext uri="{FF2B5EF4-FFF2-40B4-BE49-F238E27FC236}">
                  <a16:creationId xmlns:a16="http://schemas.microsoft.com/office/drawing/2014/main" id="{79F2E164-1D23-466B-8DCA-B076BA33E6A6}"/>
                </a:ext>
              </a:extLst>
            </p:cNvPr>
            <p:cNvGrpSpPr/>
            <p:nvPr/>
          </p:nvGrpSpPr>
          <p:grpSpPr>
            <a:xfrm>
              <a:off x="7766394" y="2184390"/>
              <a:ext cx="439248" cy="439248"/>
              <a:chOff x="8646073" y="1794074"/>
              <a:chExt cx="365962" cy="365962"/>
            </a:xfrm>
          </p:grpSpPr>
          <p:sp>
            <p:nvSpPr>
              <p:cNvPr id="130" name="Oval 129">
                <a:extLst>
                  <a:ext uri="{FF2B5EF4-FFF2-40B4-BE49-F238E27FC236}">
                    <a16:creationId xmlns:a16="http://schemas.microsoft.com/office/drawing/2014/main" id="{66F3CBEB-30BF-45EB-8CB8-B573606CA363}"/>
                  </a:ext>
                </a:extLst>
              </p:cNvPr>
              <p:cNvSpPr/>
              <p:nvPr/>
            </p:nvSpPr>
            <p:spPr bwMode="auto">
              <a:xfrm>
                <a:off x="8646073" y="1794074"/>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0" name="binary">
                <a:extLst>
                  <a:ext uri="{FF2B5EF4-FFF2-40B4-BE49-F238E27FC236}">
                    <a16:creationId xmlns:a16="http://schemas.microsoft.com/office/drawing/2014/main" id="{49E98904-35EE-4941-9BD2-C04390ABC0BB}"/>
                  </a:ext>
                </a:extLst>
              </p:cNvPr>
              <p:cNvSpPr>
                <a:spLocks noChangeAspect="1" noEditPoints="1"/>
              </p:cNvSpPr>
              <p:nvPr/>
            </p:nvSpPr>
            <p:spPr bwMode="auto">
              <a:xfrm>
                <a:off x="8737505" y="1897903"/>
                <a:ext cx="185773" cy="16041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a:solidFill>
                    <a:srgbClr val="353535"/>
                  </a:solidFill>
                  <a:latin typeface="Segoe UI Semilight"/>
                </a:endParaRPr>
              </a:p>
            </p:txBody>
          </p:sp>
        </p:grpSp>
        <p:grpSp>
          <p:nvGrpSpPr>
            <p:cNvPr id="63" name="Group 62">
              <a:extLst>
                <a:ext uri="{FF2B5EF4-FFF2-40B4-BE49-F238E27FC236}">
                  <a16:creationId xmlns:a16="http://schemas.microsoft.com/office/drawing/2014/main" id="{A2465405-8CA1-46EF-89A3-0883CECAC1C2}"/>
                </a:ext>
              </a:extLst>
            </p:cNvPr>
            <p:cNvGrpSpPr/>
            <p:nvPr/>
          </p:nvGrpSpPr>
          <p:grpSpPr>
            <a:xfrm>
              <a:off x="357957" y="4767350"/>
              <a:ext cx="3207635" cy="1122079"/>
              <a:chOff x="291247" y="3629439"/>
              <a:chExt cx="3271955" cy="1144579"/>
            </a:xfrm>
          </p:grpSpPr>
          <p:grpSp>
            <p:nvGrpSpPr>
              <p:cNvPr id="59" name="Group 58">
                <a:extLst>
                  <a:ext uri="{FF2B5EF4-FFF2-40B4-BE49-F238E27FC236}">
                    <a16:creationId xmlns:a16="http://schemas.microsoft.com/office/drawing/2014/main" id="{7552689F-398A-4C0B-90A4-9A3BDC6EFAF9}"/>
                  </a:ext>
                </a:extLst>
              </p:cNvPr>
              <p:cNvGrpSpPr/>
              <p:nvPr/>
            </p:nvGrpSpPr>
            <p:grpSpPr>
              <a:xfrm>
                <a:off x="675267" y="4142148"/>
                <a:ext cx="679584" cy="520830"/>
                <a:chOff x="482514" y="3898203"/>
                <a:chExt cx="865582" cy="663377"/>
              </a:xfrm>
            </p:grpSpPr>
            <p:sp>
              <p:nvSpPr>
                <p:cNvPr id="32" name="monitor">
                  <a:extLst>
                    <a:ext uri="{FF2B5EF4-FFF2-40B4-BE49-F238E27FC236}">
                      <a16:creationId xmlns:a16="http://schemas.microsoft.com/office/drawing/2014/main" id="{67B3E0F9-F6E1-48FC-9AB7-BCBE0CBB1303}"/>
                    </a:ext>
                  </a:extLst>
                </p:cNvPr>
                <p:cNvSpPr>
                  <a:spLocks noChangeAspect="1" noEditPoints="1"/>
                </p:cNvSpPr>
                <p:nvPr/>
              </p:nvSpPr>
              <p:spPr bwMode="auto">
                <a:xfrm>
                  <a:off x="482514"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19" tIns="44809" rIns="89619" bIns="44809" numCol="1" anchor="t" anchorCtr="0" compatLnSpc="1">
                  <a:prstTxWarp prst="textNoShape">
                    <a:avLst/>
                  </a:prstTxWarp>
                </a:bodyPr>
                <a:lstStyle/>
                <a:p>
                  <a:pPr defTabSz="914093">
                    <a:defRPr/>
                  </a:pPr>
                  <a:endParaRPr lang="en-US" sz="1568">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33" name="TextBox 32">
                  <a:extLst>
                    <a:ext uri="{FF2B5EF4-FFF2-40B4-BE49-F238E27FC236}">
                      <a16:creationId xmlns:a16="http://schemas.microsoft.com/office/drawing/2014/main" id="{8A24A3FF-73CB-45F7-9F4E-3AC3FBB7F6C5}"/>
                    </a:ext>
                  </a:extLst>
                </p:cNvPr>
                <p:cNvSpPr txBox="1"/>
                <p:nvPr/>
              </p:nvSpPr>
              <p:spPr>
                <a:xfrm>
                  <a:off x="824709" y="4032282"/>
                  <a:ext cx="181194" cy="282161"/>
                </a:xfrm>
                <a:prstGeom prst="rect">
                  <a:avLst/>
                </a:prstGeom>
                <a:noFill/>
              </p:spPr>
              <p:txBody>
                <a:bodyPr wrap="none" lIns="0" tIns="0" rIns="0" bIns="0" rtlCol="0">
                  <a:spAutoFit/>
                </a:bodyPr>
                <a:lstStyle/>
                <a:p>
                  <a:pPr algn="ctr" defTabSz="914093">
                    <a:lnSpc>
                      <a:spcPct val="90000"/>
                    </a:lnSpc>
                    <a:spcAft>
                      <a:spcPts val="588"/>
                    </a:spcAft>
                    <a:defRPr/>
                  </a:pPr>
                  <a:r>
                    <a:rPr lang="en-US" sz="1568" b="1" dirty="0">
                      <a:solidFill>
                        <a:schemeClr val="bg1"/>
                      </a:solidFill>
                      <a:latin typeface="Segoe UI Semibold" panose="020B0702040204020203" pitchFamily="34" charset="0"/>
                      <a:cs typeface="Segoe UI Semibold" panose="020B0702040204020203" pitchFamily="34" charset="0"/>
                    </a:rPr>
                    <a:t>G</a:t>
                  </a:r>
                </a:p>
              </p:txBody>
            </p:sp>
          </p:grpSp>
          <p:grpSp>
            <p:nvGrpSpPr>
              <p:cNvPr id="55" name="Group 54">
                <a:extLst>
                  <a:ext uri="{FF2B5EF4-FFF2-40B4-BE49-F238E27FC236}">
                    <a16:creationId xmlns:a16="http://schemas.microsoft.com/office/drawing/2014/main" id="{2A1ABE4F-D979-41EF-8F67-7494BA8FE962}"/>
                  </a:ext>
                </a:extLst>
              </p:cNvPr>
              <p:cNvGrpSpPr/>
              <p:nvPr/>
            </p:nvGrpSpPr>
            <p:grpSpPr>
              <a:xfrm>
                <a:off x="1674368" y="4142138"/>
                <a:ext cx="679600" cy="520840"/>
                <a:chOff x="1681172" y="3898203"/>
                <a:chExt cx="865603" cy="663392"/>
              </a:xfrm>
            </p:grpSpPr>
            <p:sp>
              <p:nvSpPr>
                <p:cNvPr id="52" name="monitor">
                  <a:extLst>
                    <a:ext uri="{FF2B5EF4-FFF2-40B4-BE49-F238E27FC236}">
                      <a16:creationId xmlns:a16="http://schemas.microsoft.com/office/drawing/2014/main" id="{D62E81F8-1D14-41A6-AE4D-E2321E618F42}"/>
                    </a:ext>
                  </a:extLst>
                </p:cNvPr>
                <p:cNvSpPr>
                  <a:spLocks noChangeAspect="1" noEditPoints="1"/>
                </p:cNvSpPr>
                <p:nvPr/>
              </p:nvSpPr>
              <p:spPr bwMode="auto">
                <a:xfrm>
                  <a:off x="1681172"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19" tIns="44809" rIns="89619" bIns="44809" numCol="1" anchor="t" anchorCtr="0" compatLnSpc="1">
                  <a:prstTxWarp prst="textNoShape">
                    <a:avLst/>
                  </a:prstTxWarp>
                </a:bodyPr>
                <a:lstStyle/>
                <a:p>
                  <a:pPr defTabSz="914093">
                    <a:defRPr/>
                  </a:pPr>
                  <a:endParaRPr lang="en-US" sz="1372" dirty="0">
                    <a:gradFill>
                      <a:gsLst>
                        <a:gs pos="0">
                          <a:srgbClr val="505050"/>
                        </a:gs>
                        <a:gs pos="100000">
                          <a:srgbClr val="505050"/>
                        </a:gs>
                      </a:gsLst>
                    </a:gradFill>
                    <a:latin typeface="Segoe UI Semilight"/>
                  </a:endParaRPr>
                </a:p>
              </p:txBody>
            </p:sp>
            <p:sp>
              <p:nvSpPr>
                <p:cNvPr id="53" name="TextBox 52">
                  <a:extLst>
                    <a:ext uri="{FF2B5EF4-FFF2-40B4-BE49-F238E27FC236}">
                      <a16:creationId xmlns:a16="http://schemas.microsoft.com/office/drawing/2014/main" id="{97357997-FB45-4009-ADD9-7CF39EFBF2B7}"/>
                    </a:ext>
                  </a:extLst>
                </p:cNvPr>
                <p:cNvSpPr txBox="1"/>
                <p:nvPr/>
              </p:nvSpPr>
              <p:spPr>
                <a:xfrm>
                  <a:off x="1888421" y="4032282"/>
                  <a:ext cx="414454" cy="282162"/>
                </a:xfrm>
                <a:prstGeom prst="rect">
                  <a:avLst/>
                </a:prstGeom>
                <a:noFill/>
              </p:spPr>
              <p:txBody>
                <a:bodyPr wrap="none" lIns="0" tIns="0" rIns="0" bIns="0" rtlCol="0">
                  <a:spAutoFit/>
                </a:bodyPr>
                <a:lstStyle/>
                <a:p>
                  <a:pPr defTabSz="914093">
                    <a:lnSpc>
                      <a:spcPct val="90000"/>
                    </a:lnSpc>
                    <a:spcAft>
                      <a:spcPts val="588"/>
                    </a:spcAft>
                    <a:defRPr/>
                  </a:pPr>
                  <a:r>
                    <a:rPr lang="en-US" sz="1568" b="1" dirty="0">
                      <a:solidFill>
                        <a:schemeClr val="bg1"/>
                      </a:solidFill>
                      <a:latin typeface="Segoe UI Semibold" panose="020B0702040204020203" pitchFamily="34" charset="0"/>
                      <a:cs typeface="Segoe UI Semibold" panose="020B0702040204020203" pitchFamily="34" charset="0"/>
                    </a:rPr>
                    <a:t>Ev3</a:t>
                  </a:r>
                </a:p>
              </p:txBody>
            </p:sp>
          </p:grpSp>
          <p:grpSp>
            <p:nvGrpSpPr>
              <p:cNvPr id="51" name="Group 50">
                <a:extLst>
                  <a:ext uri="{FF2B5EF4-FFF2-40B4-BE49-F238E27FC236}">
                    <a16:creationId xmlns:a16="http://schemas.microsoft.com/office/drawing/2014/main" id="{E716E407-1F7F-48D1-AA44-B6BA56F75702}"/>
                  </a:ext>
                </a:extLst>
              </p:cNvPr>
              <p:cNvGrpSpPr/>
              <p:nvPr/>
            </p:nvGrpSpPr>
            <p:grpSpPr>
              <a:xfrm>
                <a:off x="2673484" y="4142138"/>
                <a:ext cx="679600" cy="520840"/>
                <a:chOff x="2901150" y="3898203"/>
                <a:chExt cx="865603" cy="663392"/>
              </a:xfrm>
            </p:grpSpPr>
            <p:sp>
              <p:nvSpPr>
                <p:cNvPr id="56" name="monitor">
                  <a:extLst>
                    <a:ext uri="{FF2B5EF4-FFF2-40B4-BE49-F238E27FC236}">
                      <a16:creationId xmlns:a16="http://schemas.microsoft.com/office/drawing/2014/main" id="{0F25C13F-B53A-459A-B813-12B27311D442}"/>
                    </a:ext>
                  </a:extLst>
                </p:cNvPr>
                <p:cNvSpPr>
                  <a:spLocks noChangeAspect="1" noEditPoints="1"/>
                </p:cNvSpPr>
                <p:nvPr/>
              </p:nvSpPr>
              <p:spPr bwMode="auto">
                <a:xfrm>
                  <a:off x="2901150"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19" tIns="44809" rIns="89619" bIns="44809" numCol="1" anchor="t" anchorCtr="0" compatLnSpc="1">
                  <a:prstTxWarp prst="textNoShape">
                    <a:avLst/>
                  </a:prstTxWarp>
                </a:bodyPr>
                <a:lstStyle/>
                <a:p>
                  <a:pPr defTabSz="914093">
                    <a:defRPr/>
                  </a:pPr>
                  <a:endParaRPr lang="en-US" sz="1372">
                    <a:gradFill>
                      <a:gsLst>
                        <a:gs pos="0">
                          <a:srgbClr val="505050"/>
                        </a:gs>
                        <a:gs pos="100000">
                          <a:srgbClr val="505050"/>
                        </a:gs>
                      </a:gsLst>
                    </a:gradFill>
                    <a:latin typeface="Segoe UI Semilight"/>
                  </a:endParaRPr>
                </a:p>
              </p:txBody>
            </p:sp>
            <p:sp>
              <p:nvSpPr>
                <p:cNvPr id="57" name="TextBox 56">
                  <a:extLst>
                    <a:ext uri="{FF2B5EF4-FFF2-40B4-BE49-F238E27FC236}">
                      <a16:creationId xmlns:a16="http://schemas.microsoft.com/office/drawing/2014/main" id="{6EC9F048-6131-4032-B838-FAEF7EFAE49F}"/>
                    </a:ext>
                  </a:extLst>
                </p:cNvPr>
                <p:cNvSpPr txBox="1"/>
                <p:nvPr/>
              </p:nvSpPr>
              <p:spPr>
                <a:xfrm>
                  <a:off x="3202193" y="4032282"/>
                  <a:ext cx="241590" cy="282162"/>
                </a:xfrm>
                <a:prstGeom prst="rect">
                  <a:avLst/>
                </a:prstGeom>
                <a:noFill/>
              </p:spPr>
              <p:txBody>
                <a:bodyPr wrap="none" lIns="0" tIns="0" rIns="0" bIns="0" rtlCol="0">
                  <a:spAutoFit/>
                </a:bodyPr>
                <a:lstStyle/>
                <a:p>
                  <a:pPr defTabSz="914093">
                    <a:lnSpc>
                      <a:spcPct val="90000"/>
                    </a:lnSpc>
                    <a:spcAft>
                      <a:spcPts val="588"/>
                    </a:spcAft>
                    <a:defRPr/>
                  </a:pPr>
                  <a:r>
                    <a:rPr lang="en-US" sz="1568" b="1" dirty="0">
                      <a:solidFill>
                        <a:schemeClr val="bg1"/>
                      </a:solidFill>
                      <a:latin typeface="Segoe UI Semibold" panose="020B0702040204020203" pitchFamily="34" charset="0"/>
                      <a:cs typeface="Segoe UI Semibold" panose="020B0702040204020203" pitchFamily="34" charset="0"/>
                    </a:rPr>
                    <a:t>M</a:t>
                  </a:r>
                </a:p>
              </p:txBody>
            </p:sp>
          </p:grpSp>
          <p:pic>
            <p:nvPicPr>
              <p:cNvPr id="76" name="Picture 75">
                <a:extLst>
                  <a:ext uri="{FF2B5EF4-FFF2-40B4-BE49-F238E27FC236}">
                    <a16:creationId xmlns:a16="http://schemas.microsoft.com/office/drawing/2014/main" id="{C71CE0F8-681A-4675-82A5-E381688EC7AE}"/>
                  </a:ext>
                </a:extLst>
              </p:cNvPr>
              <p:cNvPicPr>
                <a:picLocks noChangeAspect="1"/>
              </p:cNvPicPr>
              <p:nvPr/>
            </p:nvPicPr>
            <p:blipFill>
              <a:blip r:embed="rId3"/>
              <a:stretch>
                <a:fillRect/>
              </a:stretch>
            </p:blipFill>
            <p:spPr>
              <a:xfrm>
                <a:off x="2488680" y="3996020"/>
                <a:ext cx="416315" cy="416315"/>
              </a:xfrm>
              <a:prstGeom prst="rect">
                <a:avLst/>
              </a:prstGeom>
            </p:spPr>
          </p:pic>
          <p:sp>
            <p:nvSpPr>
              <p:cNvPr id="131" name="Rectangle 130">
                <a:extLst>
                  <a:ext uri="{FF2B5EF4-FFF2-40B4-BE49-F238E27FC236}">
                    <a16:creationId xmlns:a16="http://schemas.microsoft.com/office/drawing/2014/main" id="{0EF9302D-C5BF-44FB-A10C-DD373E86C0BE}"/>
                  </a:ext>
                </a:extLst>
              </p:cNvPr>
              <p:cNvSpPr/>
              <p:nvPr/>
            </p:nvSpPr>
            <p:spPr bwMode="auto">
              <a:xfrm>
                <a:off x="387148" y="3796288"/>
                <a:ext cx="3176054"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B04C2F78-6194-4E1B-AAB1-3069119D9BEF}"/>
                  </a:ext>
                </a:extLst>
              </p:cNvPr>
              <p:cNvSpPr/>
              <p:nvPr/>
            </p:nvSpPr>
            <p:spPr bwMode="auto">
              <a:xfrm>
                <a:off x="735504" y="3646527"/>
                <a:ext cx="1760243"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r>
                  <a:rPr lang="en-US" sz="1372">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Memory Optimized</a:t>
                </a:r>
              </a:p>
            </p:txBody>
          </p:sp>
          <p:grpSp>
            <p:nvGrpSpPr>
              <p:cNvPr id="30" name="Group 29">
                <a:extLst>
                  <a:ext uri="{FF2B5EF4-FFF2-40B4-BE49-F238E27FC236}">
                    <a16:creationId xmlns:a16="http://schemas.microsoft.com/office/drawing/2014/main" id="{5F285FE2-CA5F-4465-9B2C-D2D329970A62}"/>
                  </a:ext>
                </a:extLst>
              </p:cNvPr>
              <p:cNvGrpSpPr/>
              <p:nvPr/>
            </p:nvGrpSpPr>
            <p:grpSpPr>
              <a:xfrm>
                <a:off x="291247" y="3629439"/>
                <a:ext cx="448056" cy="448056"/>
                <a:chOff x="282369" y="3629439"/>
                <a:chExt cx="365962" cy="365962"/>
              </a:xfrm>
            </p:grpSpPr>
            <p:sp>
              <p:nvSpPr>
                <p:cNvPr id="133" name="Oval 132">
                  <a:extLst>
                    <a:ext uri="{FF2B5EF4-FFF2-40B4-BE49-F238E27FC236}">
                      <a16:creationId xmlns:a16="http://schemas.microsoft.com/office/drawing/2014/main" id="{2EE734FA-91E7-4ABD-BBAC-D07E5485C166}"/>
                    </a:ext>
                  </a:extLst>
                </p:cNvPr>
                <p:cNvSpPr/>
                <p:nvPr/>
              </p:nvSpPr>
              <p:spPr bwMode="auto">
                <a:xfrm>
                  <a:off x="282369" y="3629439"/>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chip">
                  <a:extLst>
                    <a:ext uri="{FF2B5EF4-FFF2-40B4-BE49-F238E27FC236}">
                      <a16:creationId xmlns:a16="http://schemas.microsoft.com/office/drawing/2014/main" id="{CB163C25-5B49-4D40-95EF-E75AA013BAAD}"/>
                    </a:ext>
                  </a:extLst>
                </p:cNvPr>
                <p:cNvSpPr>
                  <a:spLocks noChangeAspect="1" noEditPoints="1"/>
                </p:cNvSpPr>
                <p:nvPr/>
              </p:nvSpPr>
              <p:spPr bwMode="auto">
                <a:xfrm>
                  <a:off x="375762" y="3720981"/>
                  <a:ext cx="179177" cy="18287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a:gradFill>
                      <a:gsLst>
                        <a:gs pos="0">
                          <a:srgbClr val="505050"/>
                        </a:gs>
                        <a:gs pos="100000">
                          <a:srgbClr val="505050"/>
                        </a:gs>
                      </a:gsLst>
                    </a:gradFill>
                    <a:latin typeface="Segoe UI Semilight"/>
                  </a:endParaRPr>
                </a:p>
              </p:txBody>
            </p:sp>
          </p:grpSp>
          <p:pic>
            <p:nvPicPr>
              <p:cNvPr id="75" name="Picture 74">
                <a:extLst>
                  <a:ext uri="{FF2B5EF4-FFF2-40B4-BE49-F238E27FC236}">
                    <a16:creationId xmlns:a16="http://schemas.microsoft.com/office/drawing/2014/main" id="{D5F7493B-6971-4B62-BD4B-3803B86B65AA}"/>
                  </a:ext>
                </a:extLst>
              </p:cNvPr>
              <p:cNvPicPr>
                <a:picLocks noChangeAspect="1"/>
              </p:cNvPicPr>
              <p:nvPr/>
            </p:nvPicPr>
            <p:blipFill>
              <a:blip r:embed="rId3"/>
              <a:stretch>
                <a:fillRect/>
              </a:stretch>
            </p:blipFill>
            <p:spPr>
              <a:xfrm>
                <a:off x="1498991" y="3996020"/>
                <a:ext cx="416315" cy="416315"/>
              </a:xfrm>
              <a:prstGeom prst="rect">
                <a:avLst/>
              </a:prstGeom>
            </p:spPr>
          </p:pic>
        </p:grpSp>
        <p:grpSp>
          <p:nvGrpSpPr>
            <p:cNvPr id="43" name="Group 42">
              <a:extLst>
                <a:ext uri="{FF2B5EF4-FFF2-40B4-BE49-F238E27FC236}">
                  <a16:creationId xmlns:a16="http://schemas.microsoft.com/office/drawing/2014/main" id="{C23D4DFA-8FF9-4012-8FA9-F44AE2DD9983}"/>
                </a:ext>
              </a:extLst>
            </p:cNvPr>
            <p:cNvGrpSpPr/>
            <p:nvPr/>
          </p:nvGrpSpPr>
          <p:grpSpPr>
            <a:xfrm>
              <a:off x="4113858" y="5268969"/>
              <a:ext cx="666225" cy="510592"/>
              <a:chOff x="6142928" y="4501551"/>
              <a:chExt cx="931982" cy="714265"/>
            </a:xfrm>
          </p:grpSpPr>
          <p:sp>
            <p:nvSpPr>
              <p:cNvPr id="40" name="monitor">
                <a:extLst>
                  <a:ext uri="{FF2B5EF4-FFF2-40B4-BE49-F238E27FC236}">
                    <a16:creationId xmlns:a16="http://schemas.microsoft.com/office/drawing/2014/main" id="{A67C15BD-ACF8-4700-9B6C-F41AC773D3C0}"/>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19" tIns="44809" rIns="89619" bIns="44809" numCol="1" anchor="t" anchorCtr="0" compatLnSpc="1">
                <a:prstTxWarp prst="textNoShape">
                  <a:avLst/>
                </a:prstTxWarp>
              </a:bodyPr>
              <a:lstStyle/>
              <a:p>
                <a:pPr defTabSz="914093">
                  <a:defRPr/>
                </a:pPr>
                <a:endParaRPr lang="en-US" sz="1568">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41" name="TextBox 40">
                <a:extLst>
                  <a:ext uri="{FF2B5EF4-FFF2-40B4-BE49-F238E27FC236}">
                    <a16:creationId xmlns:a16="http://schemas.microsoft.com/office/drawing/2014/main" id="{E01B3162-5AFB-49E2-8465-E9F25E73C3D4}"/>
                  </a:ext>
                </a:extLst>
              </p:cNvPr>
              <p:cNvSpPr txBox="1"/>
              <p:nvPr/>
            </p:nvSpPr>
            <p:spPr>
              <a:xfrm>
                <a:off x="6413824" y="4645916"/>
                <a:ext cx="390187" cy="303805"/>
              </a:xfrm>
              <a:prstGeom prst="rect">
                <a:avLst/>
              </a:prstGeom>
              <a:noFill/>
            </p:spPr>
            <p:txBody>
              <a:bodyPr wrap="none" lIns="0" tIns="0" rIns="0" bIns="0" rtlCol="0">
                <a:spAutoFit/>
              </a:bodyPr>
              <a:lstStyle/>
              <a:p>
                <a:pPr algn="ctr" defTabSz="914093">
                  <a:lnSpc>
                    <a:spcPct val="90000"/>
                  </a:lnSpc>
                  <a:spcAft>
                    <a:spcPts val="588"/>
                  </a:spcAft>
                  <a:defRPr/>
                </a:pPr>
                <a:r>
                  <a:rPr lang="en-US" sz="1568" b="1" dirty="0">
                    <a:solidFill>
                      <a:schemeClr val="bg1"/>
                    </a:solidFill>
                    <a:latin typeface="Segoe UI Semibold" panose="020B0702040204020203" pitchFamily="34" charset="0"/>
                    <a:cs typeface="Segoe UI Semibold" panose="020B0702040204020203" pitchFamily="34" charset="0"/>
                  </a:rPr>
                  <a:t>NC</a:t>
                </a:r>
              </a:p>
            </p:txBody>
          </p:sp>
        </p:grpSp>
        <p:grpSp>
          <p:nvGrpSpPr>
            <p:cNvPr id="39" name="Group 38">
              <a:extLst>
                <a:ext uri="{FF2B5EF4-FFF2-40B4-BE49-F238E27FC236}">
                  <a16:creationId xmlns:a16="http://schemas.microsoft.com/office/drawing/2014/main" id="{86D9069F-D831-44B2-8DDF-86F5237C69A3}"/>
                </a:ext>
              </a:extLst>
            </p:cNvPr>
            <p:cNvGrpSpPr/>
            <p:nvPr/>
          </p:nvGrpSpPr>
          <p:grpSpPr>
            <a:xfrm>
              <a:off x="6077561" y="5273041"/>
              <a:ext cx="666225" cy="510592"/>
              <a:chOff x="7745277" y="4501551"/>
              <a:chExt cx="931982" cy="714265"/>
            </a:xfrm>
          </p:grpSpPr>
          <p:sp>
            <p:nvSpPr>
              <p:cNvPr id="148" name="monitor">
                <a:extLst>
                  <a:ext uri="{FF2B5EF4-FFF2-40B4-BE49-F238E27FC236}">
                    <a16:creationId xmlns:a16="http://schemas.microsoft.com/office/drawing/2014/main" id="{C8397FB3-A1F8-4668-89D1-84EC851B53D3}"/>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19" tIns="44809" rIns="89619" bIns="44809" numCol="1" anchor="t" anchorCtr="0" compatLnSpc="1">
                <a:prstTxWarp prst="textNoShape">
                  <a:avLst/>
                </a:prstTxWarp>
              </a:bodyPr>
              <a:lstStyle/>
              <a:p>
                <a:pPr defTabSz="914093">
                  <a:defRPr/>
                </a:pPr>
                <a:endParaRPr lang="en-US" sz="1568">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49" name="TextBox 148">
                <a:extLst>
                  <a:ext uri="{FF2B5EF4-FFF2-40B4-BE49-F238E27FC236}">
                    <a16:creationId xmlns:a16="http://schemas.microsoft.com/office/drawing/2014/main" id="{579AF27F-F66B-497A-9E4E-378FAAB21B47}"/>
                  </a:ext>
                </a:extLst>
              </p:cNvPr>
              <p:cNvSpPr txBox="1"/>
              <p:nvPr/>
            </p:nvSpPr>
            <p:spPr>
              <a:xfrm>
                <a:off x="8013932" y="4645916"/>
                <a:ext cx="394672" cy="303805"/>
              </a:xfrm>
              <a:prstGeom prst="rect">
                <a:avLst/>
              </a:prstGeom>
              <a:noFill/>
            </p:spPr>
            <p:txBody>
              <a:bodyPr wrap="none" lIns="0" tIns="0" rIns="0" bIns="0" rtlCol="0">
                <a:spAutoFit/>
              </a:bodyPr>
              <a:lstStyle/>
              <a:p>
                <a:pPr algn="ctr" defTabSz="914093">
                  <a:lnSpc>
                    <a:spcPct val="90000"/>
                  </a:lnSpc>
                  <a:spcAft>
                    <a:spcPts val="588"/>
                  </a:spcAft>
                  <a:defRPr/>
                </a:pPr>
                <a:r>
                  <a:rPr lang="en-US" sz="1568" b="1" dirty="0">
                    <a:solidFill>
                      <a:schemeClr val="bg1"/>
                    </a:solidFill>
                    <a:latin typeface="Segoe UI Semibold" panose="020B0702040204020203" pitchFamily="34" charset="0"/>
                    <a:cs typeface="Segoe UI Semibold" panose="020B0702040204020203" pitchFamily="34" charset="0"/>
                  </a:rPr>
                  <a:t>NV</a:t>
                </a:r>
              </a:p>
            </p:txBody>
          </p:sp>
        </p:grpSp>
        <p:grpSp>
          <p:nvGrpSpPr>
            <p:cNvPr id="96" name="Group 95">
              <a:extLst>
                <a:ext uri="{FF2B5EF4-FFF2-40B4-BE49-F238E27FC236}">
                  <a16:creationId xmlns:a16="http://schemas.microsoft.com/office/drawing/2014/main" id="{A179898E-E34B-4A92-AA56-15265D888197}"/>
                </a:ext>
              </a:extLst>
            </p:cNvPr>
            <p:cNvGrpSpPr/>
            <p:nvPr/>
          </p:nvGrpSpPr>
          <p:grpSpPr>
            <a:xfrm>
              <a:off x="7052285" y="5268969"/>
              <a:ext cx="666225" cy="510592"/>
              <a:chOff x="7745277" y="4501551"/>
              <a:chExt cx="931982" cy="714265"/>
            </a:xfrm>
          </p:grpSpPr>
          <p:sp>
            <p:nvSpPr>
              <p:cNvPr id="98" name="monitor">
                <a:extLst>
                  <a:ext uri="{FF2B5EF4-FFF2-40B4-BE49-F238E27FC236}">
                    <a16:creationId xmlns:a16="http://schemas.microsoft.com/office/drawing/2014/main" id="{2E405A3D-F214-443B-8C86-6A5F635A3A64}"/>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19" tIns="44809" rIns="89619" bIns="44809" numCol="1" anchor="t" anchorCtr="0" compatLnSpc="1">
                <a:prstTxWarp prst="textNoShape">
                  <a:avLst/>
                </a:prstTxWarp>
              </a:bodyPr>
              <a:lstStyle/>
              <a:p>
                <a:pPr defTabSz="914093">
                  <a:defRPr/>
                </a:pPr>
                <a:endParaRPr lang="en-US" sz="1568">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9" name="TextBox 98">
                <a:extLst>
                  <a:ext uri="{FF2B5EF4-FFF2-40B4-BE49-F238E27FC236}">
                    <a16:creationId xmlns:a16="http://schemas.microsoft.com/office/drawing/2014/main" id="{EFEE8AD0-AFF2-44CF-9327-F6D83C181BFE}"/>
                  </a:ext>
                </a:extLst>
              </p:cNvPr>
              <p:cNvSpPr txBox="1"/>
              <p:nvPr/>
            </p:nvSpPr>
            <p:spPr>
              <a:xfrm>
                <a:off x="8002721" y="4645916"/>
                <a:ext cx="417096" cy="303805"/>
              </a:xfrm>
              <a:prstGeom prst="rect">
                <a:avLst/>
              </a:prstGeom>
              <a:noFill/>
            </p:spPr>
            <p:txBody>
              <a:bodyPr wrap="none" lIns="0" tIns="0" rIns="0" bIns="0" rtlCol="0">
                <a:spAutoFit/>
              </a:bodyPr>
              <a:lstStyle/>
              <a:p>
                <a:pPr algn="ctr" defTabSz="914093">
                  <a:lnSpc>
                    <a:spcPct val="90000"/>
                  </a:lnSpc>
                  <a:spcAft>
                    <a:spcPts val="588"/>
                  </a:spcAft>
                  <a:defRPr/>
                </a:pPr>
                <a:r>
                  <a:rPr lang="en-US" sz="1568" b="1" dirty="0">
                    <a:solidFill>
                      <a:schemeClr val="bg1"/>
                    </a:solidFill>
                    <a:latin typeface="Segoe UI Semibold" panose="020B0702040204020203" pitchFamily="34" charset="0"/>
                    <a:cs typeface="Segoe UI Semibold" panose="020B0702040204020203" pitchFamily="34" charset="0"/>
                  </a:rPr>
                  <a:t>ND</a:t>
                </a:r>
              </a:p>
            </p:txBody>
          </p:sp>
        </p:grpSp>
        <p:grpSp>
          <p:nvGrpSpPr>
            <p:cNvPr id="89" name="Group 88">
              <a:extLst>
                <a:ext uri="{FF2B5EF4-FFF2-40B4-BE49-F238E27FC236}">
                  <a16:creationId xmlns:a16="http://schemas.microsoft.com/office/drawing/2014/main" id="{FFE5EA73-43F9-457F-B22A-A1BF5A3CD2A5}"/>
                </a:ext>
              </a:extLst>
            </p:cNvPr>
            <p:cNvGrpSpPr/>
            <p:nvPr/>
          </p:nvGrpSpPr>
          <p:grpSpPr>
            <a:xfrm>
              <a:off x="5106525" y="5268969"/>
              <a:ext cx="666225" cy="510592"/>
              <a:chOff x="7745277" y="4501551"/>
              <a:chExt cx="931982" cy="714265"/>
            </a:xfrm>
          </p:grpSpPr>
          <p:sp>
            <p:nvSpPr>
              <p:cNvPr id="90" name="monitor">
                <a:extLst>
                  <a:ext uri="{FF2B5EF4-FFF2-40B4-BE49-F238E27FC236}">
                    <a16:creationId xmlns:a16="http://schemas.microsoft.com/office/drawing/2014/main" id="{BEC4D020-19A3-45F2-BB21-74FC2D62B2D8}"/>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19" tIns="44809" rIns="89619" bIns="44809" numCol="1" anchor="t" anchorCtr="0" compatLnSpc="1">
                <a:prstTxWarp prst="textNoShape">
                  <a:avLst/>
                </a:prstTxWarp>
              </a:bodyPr>
              <a:lstStyle/>
              <a:p>
                <a:pPr defTabSz="914093">
                  <a:defRPr/>
                </a:pPr>
                <a:endParaRPr lang="en-US" sz="1568">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4" name="TextBox 93">
                <a:extLst>
                  <a:ext uri="{FF2B5EF4-FFF2-40B4-BE49-F238E27FC236}">
                    <a16:creationId xmlns:a16="http://schemas.microsoft.com/office/drawing/2014/main" id="{764E0ACC-61DD-48B8-8739-6A15A2DF2034}"/>
                  </a:ext>
                </a:extLst>
              </p:cNvPr>
              <p:cNvSpPr txBox="1"/>
              <p:nvPr/>
            </p:nvSpPr>
            <p:spPr>
              <a:xfrm>
                <a:off x="7865935" y="4645916"/>
                <a:ext cx="690672" cy="303805"/>
              </a:xfrm>
              <a:prstGeom prst="rect">
                <a:avLst/>
              </a:prstGeom>
              <a:noFill/>
            </p:spPr>
            <p:txBody>
              <a:bodyPr wrap="none" lIns="0" tIns="0" rIns="0" bIns="0" rtlCol="0">
                <a:spAutoFit/>
              </a:bodyPr>
              <a:lstStyle/>
              <a:p>
                <a:pPr algn="ctr" defTabSz="914093">
                  <a:lnSpc>
                    <a:spcPct val="90000"/>
                  </a:lnSpc>
                  <a:spcAft>
                    <a:spcPts val="588"/>
                  </a:spcAft>
                  <a:defRPr/>
                </a:pPr>
                <a:r>
                  <a:rPr lang="en-US" sz="1568" b="1" dirty="0">
                    <a:solidFill>
                      <a:schemeClr val="bg1"/>
                    </a:solidFill>
                    <a:latin typeface="Segoe UI Semibold" panose="020B0702040204020203" pitchFamily="34" charset="0"/>
                    <a:cs typeface="Segoe UI Semibold" panose="020B0702040204020203" pitchFamily="34" charset="0"/>
                  </a:rPr>
                  <a:t>NCv2</a:t>
                </a:r>
              </a:p>
            </p:txBody>
          </p:sp>
        </p:grpSp>
        <p:sp>
          <p:nvSpPr>
            <p:cNvPr id="137" name="Rectangle 136">
              <a:extLst>
                <a:ext uri="{FF2B5EF4-FFF2-40B4-BE49-F238E27FC236}">
                  <a16:creationId xmlns:a16="http://schemas.microsoft.com/office/drawing/2014/main" id="{373A0F89-E22E-459F-955E-A37C1BC834E0}"/>
                </a:ext>
              </a:extLst>
            </p:cNvPr>
            <p:cNvSpPr/>
            <p:nvPr/>
          </p:nvSpPr>
          <p:spPr bwMode="auto">
            <a:xfrm>
              <a:off x="3897713" y="4930919"/>
              <a:ext cx="4030988" cy="1648796"/>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A40093AA-A97A-4CAE-8DAE-D4390136D362}"/>
                </a:ext>
              </a:extLst>
            </p:cNvPr>
            <p:cNvSpPr/>
            <p:nvPr/>
          </p:nvSpPr>
          <p:spPr bwMode="auto">
            <a:xfrm>
              <a:off x="4208243" y="4774972"/>
              <a:ext cx="1613792" cy="330680"/>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r>
                <a:rPr lang="en-US" sz="1372">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Graphics Intensive</a:t>
              </a:r>
            </a:p>
          </p:txBody>
        </p:sp>
        <p:grpSp>
          <p:nvGrpSpPr>
            <p:cNvPr id="42" name="Group 41">
              <a:extLst>
                <a:ext uri="{FF2B5EF4-FFF2-40B4-BE49-F238E27FC236}">
                  <a16:creationId xmlns:a16="http://schemas.microsoft.com/office/drawing/2014/main" id="{91694E46-4455-4486-A1C6-431896B423E8}"/>
                </a:ext>
              </a:extLst>
            </p:cNvPr>
            <p:cNvGrpSpPr/>
            <p:nvPr/>
          </p:nvGrpSpPr>
          <p:grpSpPr>
            <a:xfrm>
              <a:off x="3769836" y="4751535"/>
              <a:ext cx="439248" cy="439248"/>
              <a:chOff x="6171198" y="3604950"/>
              <a:chExt cx="365962" cy="365962"/>
            </a:xfrm>
          </p:grpSpPr>
          <p:sp>
            <p:nvSpPr>
              <p:cNvPr id="139" name="Oval 138">
                <a:extLst>
                  <a:ext uri="{FF2B5EF4-FFF2-40B4-BE49-F238E27FC236}">
                    <a16:creationId xmlns:a16="http://schemas.microsoft.com/office/drawing/2014/main" id="{29713A58-62C5-49ED-A3CC-52A92A2A0B5C}"/>
                  </a:ext>
                </a:extLst>
              </p:cNvPr>
              <p:cNvSpPr/>
              <p:nvPr/>
            </p:nvSpPr>
            <p:spPr bwMode="auto">
              <a:xfrm>
                <a:off x="6171198" y="3604950"/>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5" name="PhotoCollection_E7AA">
                <a:extLst>
                  <a:ext uri="{FF2B5EF4-FFF2-40B4-BE49-F238E27FC236}">
                    <a16:creationId xmlns:a16="http://schemas.microsoft.com/office/drawing/2014/main" id="{E8131ADA-6A4F-48DA-801D-162642A29FF8}"/>
                  </a:ext>
                </a:extLst>
              </p:cNvPr>
              <p:cNvSpPr>
                <a:spLocks noChangeAspect="1" noEditPoints="1"/>
              </p:cNvSpPr>
              <p:nvPr/>
            </p:nvSpPr>
            <p:spPr bwMode="auto">
              <a:xfrm>
                <a:off x="6248767" y="3707389"/>
                <a:ext cx="210824" cy="16108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a:solidFill>
                    <a:srgbClr val="353535"/>
                  </a:solidFill>
                  <a:latin typeface="Segoe UI Semilight"/>
                </a:endParaRPr>
              </a:p>
            </p:txBody>
          </p:sp>
        </p:grpSp>
        <p:grpSp>
          <p:nvGrpSpPr>
            <p:cNvPr id="35" name="Group 34">
              <a:extLst>
                <a:ext uri="{FF2B5EF4-FFF2-40B4-BE49-F238E27FC236}">
                  <a16:creationId xmlns:a16="http://schemas.microsoft.com/office/drawing/2014/main" id="{51D82792-1672-43E6-85B0-87A18FFD6748}"/>
                </a:ext>
              </a:extLst>
            </p:cNvPr>
            <p:cNvGrpSpPr/>
            <p:nvPr/>
          </p:nvGrpSpPr>
          <p:grpSpPr>
            <a:xfrm>
              <a:off x="8699244" y="5269980"/>
              <a:ext cx="666225" cy="510592"/>
              <a:chOff x="10648898" y="3898203"/>
              <a:chExt cx="865582" cy="663377"/>
            </a:xfrm>
          </p:grpSpPr>
          <p:sp>
            <p:nvSpPr>
              <p:cNvPr id="48" name="monitor">
                <a:extLst>
                  <a:ext uri="{FF2B5EF4-FFF2-40B4-BE49-F238E27FC236}">
                    <a16:creationId xmlns:a16="http://schemas.microsoft.com/office/drawing/2014/main" id="{17264BFB-5F0C-438A-A2F9-3631239BF5FC}"/>
                  </a:ext>
                </a:extLst>
              </p:cNvPr>
              <p:cNvSpPr>
                <a:spLocks noChangeAspect="1" noEditPoints="1"/>
              </p:cNvSpPr>
              <p:nvPr/>
            </p:nvSpPr>
            <p:spPr bwMode="auto">
              <a:xfrm>
                <a:off x="1064889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19" tIns="44809" rIns="89619" bIns="44809" numCol="1" anchor="t" anchorCtr="0" compatLnSpc="1">
                <a:prstTxWarp prst="textNoShape">
                  <a:avLst/>
                </a:prstTxWarp>
              </a:bodyPr>
              <a:lstStyle/>
              <a:p>
                <a:pPr algn="ctr" defTabSz="914093">
                  <a:defRPr/>
                </a:pPr>
                <a:endParaRPr lang="en-US" sz="1568">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49" name="TextBox 48">
                <a:extLst>
                  <a:ext uri="{FF2B5EF4-FFF2-40B4-BE49-F238E27FC236}">
                    <a16:creationId xmlns:a16="http://schemas.microsoft.com/office/drawing/2014/main" id="{FBE6CE31-D8DD-4A10-9CC8-D7815FDCFE84}"/>
                  </a:ext>
                </a:extLst>
              </p:cNvPr>
              <p:cNvSpPr txBox="1"/>
              <p:nvPr/>
            </p:nvSpPr>
            <p:spPr>
              <a:xfrm>
                <a:off x="10985885" y="4032282"/>
                <a:ext cx="191606" cy="282161"/>
              </a:xfrm>
              <a:prstGeom prst="rect">
                <a:avLst/>
              </a:prstGeom>
              <a:noFill/>
            </p:spPr>
            <p:txBody>
              <a:bodyPr wrap="none" lIns="0" tIns="0" rIns="0" bIns="0" rtlCol="0">
                <a:spAutoFit/>
              </a:bodyPr>
              <a:lstStyle/>
              <a:p>
                <a:pPr algn="ctr" defTabSz="914093">
                  <a:lnSpc>
                    <a:spcPct val="90000"/>
                  </a:lnSpc>
                  <a:spcAft>
                    <a:spcPts val="588"/>
                  </a:spcAft>
                  <a:defRPr/>
                </a:pPr>
                <a:r>
                  <a:rPr lang="en-US" sz="1568" b="1" dirty="0">
                    <a:solidFill>
                      <a:schemeClr val="bg1"/>
                    </a:solidFill>
                    <a:latin typeface="Segoe UI Semibold" panose="020B0702040204020203" pitchFamily="34" charset="0"/>
                    <a:cs typeface="Segoe UI Semibold" panose="020B0702040204020203" pitchFamily="34" charset="0"/>
                  </a:rPr>
                  <a:t>H</a:t>
                </a:r>
              </a:p>
            </p:txBody>
          </p:sp>
        </p:grpSp>
        <p:sp>
          <p:nvSpPr>
            <p:cNvPr id="140" name="Rectangle 139">
              <a:extLst>
                <a:ext uri="{FF2B5EF4-FFF2-40B4-BE49-F238E27FC236}">
                  <a16:creationId xmlns:a16="http://schemas.microsoft.com/office/drawing/2014/main" id="{1A0B5ADC-F2CC-46BB-8C3E-17EBFF91BB0C}"/>
                </a:ext>
              </a:extLst>
            </p:cNvPr>
            <p:cNvSpPr/>
            <p:nvPr/>
          </p:nvSpPr>
          <p:spPr bwMode="auto">
            <a:xfrm>
              <a:off x="8251051" y="4930919"/>
              <a:ext cx="1562611" cy="952709"/>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310A8B0B-B5A0-41F6-8BF6-D9EE52AA85A2}"/>
                </a:ext>
              </a:extLst>
            </p:cNvPr>
            <p:cNvSpPr/>
            <p:nvPr/>
          </p:nvSpPr>
          <p:spPr bwMode="auto">
            <a:xfrm>
              <a:off x="8485259" y="4545777"/>
              <a:ext cx="1237158" cy="680012"/>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8" tIns="0" rIns="0" bIns="0"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defRPr/>
              </a:pPr>
              <a:r>
                <a:rPr lang="en-US" sz="1372">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High Performance Computing</a:t>
              </a:r>
            </a:p>
          </p:txBody>
        </p:sp>
        <p:grpSp>
          <p:nvGrpSpPr>
            <p:cNvPr id="46" name="Group 45">
              <a:extLst>
                <a:ext uri="{FF2B5EF4-FFF2-40B4-BE49-F238E27FC236}">
                  <a16:creationId xmlns:a16="http://schemas.microsoft.com/office/drawing/2014/main" id="{5CDE32C4-026E-4E62-8E5A-0A84C30A83E5}"/>
                </a:ext>
              </a:extLst>
            </p:cNvPr>
            <p:cNvGrpSpPr/>
            <p:nvPr/>
          </p:nvGrpSpPr>
          <p:grpSpPr>
            <a:xfrm>
              <a:off x="8131877" y="4751535"/>
              <a:ext cx="439248" cy="439248"/>
              <a:chOff x="10597494" y="3613307"/>
              <a:chExt cx="365962" cy="365962"/>
            </a:xfrm>
          </p:grpSpPr>
          <p:sp>
            <p:nvSpPr>
              <p:cNvPr id="142" name="Oval 141">
                <a:extLst>
                  <a:ext uri="{FF2B5EF4-FFF2-40B4-BE49-F238E27FC236}">
                    <a16:creationId xmlns:a16="http://schemas.microsoft.com/office/drawing/2014/main" id="{AB96351C-E266-4535-80E7-7F999A99E57B}"/>
                  </a:ext>
                </a:extLst>
              </p:cNvPr>
              <p:cNvSpPr/>
              <p:nvPr/>
            </p:nvSpPr>
            <p:spPr bwMode="auto">
              <a:xfrm>
                <a:off x="10597494" y="3613307"/>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6" name="LightningBolt_E945">
                <a:extLst>
                  <a:ext uri="{FF2B5EF4-FFF2-40B4-BE49-F238E27FC236}">
                    <a16:creationId xmlns:a16="http://schemas.microsoft.com/office/drawing/2014/main" id="{CE3DB5B6-6A67-44DF-847D-497C5A479C76}"/>
                  </a:ext>
                </a:extLst>
              </p:cNvPr>
              <p:cNvSpPr>
                <a:spLocks noChangeAspect="1"/>
              </p:cNvSpPr>
              <p:nvPr/>
            </p:nvSpPr>
            <p:spPr bwMode="auto">
              <a:xfrm>
                <a:off x="10703682" y="3689125"/>
                <a:ext cx="153587" cy="21432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882">
                  <a:gradFill>
                    <a:gsLst>
                      <a:gs pos="0">
                        <a:srgbClr val="505050"/>
                      </a:gs>
                      <a:gs pos="100000">
                        <a:srgbClr val="505050"/>
                      </a:gs>
                    </a:gsLst>
                    <a:lin ang="5400000" scaled="1"/>
                  </a:gradFill>
                  <a:latin typeface="Segoe UI Semilight"/>
                </a:endParaRPr>
              </a:p>
            </p:txBody>
          </p:sp>
        </p:grpSp>
        <p:grpSp>
          <p:nvGrpSpPr>
            <p:cNvPr id="54" name="Group 53">
              <a:extLst>
                <a:ext uri="{FF2B5EF4-FFF2-40B4-BE49-F238E27FC236}">
                  <a16:creationId xmlns:a16="http://schemas.microsoft.com/office/drawing/2014/main" id="{7ACF25C7-D4FD-4A0E-8DAD-0B235EE3ECB4}"/>
                </a:ext>
              </a:extLst>
            </p:cNvPr>
            <p:cNvGrpSpPr/>
            <p:nvPr/>
          </p:nvGrpSpPr>
          <p:grpSpPr>
            <a:xfrm>
              <a:off x="9991475" y="4699941"/>
              <a:ext cx="1763124" cy="1183687"/>
              <a:chOff x="10191825" y="4376569"/>
              <a:chExt cx="1798478" cy="1207422"/>
            </a:xfrm>
          </p:grpSpPr>
          <p:grpSp>
            <p:nvGrpSpPr>
              <p:cNvPr id="61" name="Group 60">
                <a:extLst>
                  <a:ext uri="{FF2B5EF4-FFF2-40B4-BE49-F238E27FC236}">
                    <a16:creationId xmlns:a16="http://schemas.microsoft.com/office/drawing/2014/main" id="{000903FB-CFD8-45F0-A2C4-61FFCE347BB1}"/>
                  </a:ext>
                </a:extLst>
              </p:cNvPr>
              <p:cNvGrpSpPr/>
              <p:nvPr/>
            </p:nvGrpSpPr>
            <p:grpSpPr>
              <a:xfrm>
                <a:off x="10820931" y="4945353"/>
                <a:ext cx="679584" cy="520830"/>
                <a:chOff x="5869960" y="5545901"/>
                <a:chExt cx="679584" cy="520830"/>
              </a:xfrm>
            </p:grpSpPr>
            <p:sp>
              <p:nvSpPr>
                <p:cNvPr id="111" name="monitor">
                  <a:extLst>
                    <a:ext uri="{FF2B5EF4-FFF2-40B4-BE49-F238E27FC236}">
                      <a16:creationId xmlns:a16="http://schemas.microsoft.com/office/drawing/2014/main" id="{1379313F-4AAD-491A-9F67-5FFB7FBC24BB}"/>
                    </a:ext>
                  </a:extLst>
                </p:cNvPr>
                <p:cNvSpPr>
                  <a:spLocks noChangeAspect="1" noEditPoints="1"/>
                </p:cNvSpPr>
                <p:nvPr/>
              </p:nvSpPr>
              <p:spPr bwMode="auto">
                <a:xfrm>
                  <a:off x="5869960" y="5545901"/>
                  <a:ext cx="679584" cy="5208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19" tIns="44809" rIns="89619" bIns="44809" numCol="1" anchor="t" anchorCtr="0" compatLnSpc="1">
                  <a:prstTxWarp prst="textNoShape">
                    <a:avLst/>
                  </a:prstTxWarp>
                </a:bodyPr>
                <a:lstStyle/>
                <a:p>
                  <a:pPr defTabSz="914093">
                    <a:defRPr/>
                  </a:pPr>
                  <a:endParaRPr lang="en-US" sz="1568">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2" name="TextBox 91">
                  <a:extLst>
                    <a:ext uri="{FF2B5EF4-FFF2-40B4-BE49-F238E27FC236}">
                      <a16:creationId xmlns:a16="http://schemas.microsoft.com/office/drawing/2014/main" id="{516B2FAA-2B8E-47CE-B17B-432CBCDF48A8}"/>
                    </a:ext>
                  </a:extLst>
                </p:cNvPr>
                <p:cNvSpPr txBox="1"/>
                <p:nvPr/>
              </p:nvSpPr>
              <p:spPr>
                <a:xfrm>
                  <a:off x="6060810" y="5784177"/>
                  <a:ext cx="452047" cy="166199"/>
                </a:xfrm>
                <a:prstGeom prst="rect">
                  <a:avLst/>
                </a:prstGeom>
                <a:noFill/>
              </p:spPr>
              <p:txBody>
                <a:bodyPr wrap="none" lIns="0" tIns="0" rIns="0" bIns="0" rtlCol="0">
                  <a:spAutoFit/>
                </a:bodyPr>
                <a:lstStyle/>
                <a:p>
                  <a:pPr defTabSz="914093">
                    <a:lnSpc>
                      <a:spcPct val="90000"/>
                    </a:lnSpc>
                    <a:spcAft>
                      <a:spcPts val="588"/>
                    </a:spcAft>
                    <a:defRPr/>
                  </a:pPr>
                  <a:r>
                    <a:rPr lang="en-US" sz="1176" b="1" dirty="0">
                      <a:solidFill>
                        <a:schemeClr val="bg1"/>
                      </a:solidFill>
                      <a:latin typeface="Segoe Pro Display" panose="020B0502040504020203" pitchFamily="34" charset="0"/>
                    </a:rPr>
                    <a:t>HANA</a:t>
                  </a:r>
                </a:p>
              </p:txBody>
            </p:sp>
            <p:pic>
              <p:nvPicPr>
                <p:cNvPr id="91" name="Picture 90">
                  <a:extLst>
                    <a:ext uri="{FF2B5EF4-FFF2-40B4-BE49-F238E27FC236}">
                      <a16:creationId xmlns:a16="http://schemas.microsoft.com/office/drawing/2014/main" id="{9221AE02-5304-4C08-8EA3-6097D1B68732}"/>
                    </a:ext>
                  </a:extLst>
                </p:cNvPr>
                <p:cNvPicPr>
                  <a:picLocks noChangeAspect="1"/>
                </p:cNvPicPr>
                <p:nvPr/>
              </p:nvPicPr>
              <p:blipFill>
                <a:blip r:embed="rId4">
                  <a:duotone>
                    <a:prstClr val="black"/>
                    <a:schemeClr val="accent5">
                      <a:tint val="45000"/>
                      <a:satMod val="400000"/>
                    </a:schemeClr>
                  </a:duotone>
                  <a:lum bright="-40000" contrast="-20000"/>
                </a:blip>
                <a:stretch>
                  <a:fillRect/>
                </a:stretch>
              </p:blipFill>
              <p:spPr>
                <a:xfrm>
                  <a:off x="5882976" y="5557562"/>
                  <a:ext cx="454324" cy="224640"/>
                </a:xfrm>
                <a:prstGeom prst="rect">
                  <a:avLst/>
                </a:prstGeom>
              </p:spPr>
            </p:pic>
          </p:grpSp>
          <p:sp>
            <p:nvSpPr>
              <p:cNvPr id="143" name="Rectangle 142">
                <a:extLst>
                  <a:ext uri="{FF2B5EF4-FFF2-40B4-BE49-F238E27FC236}">
                    <a16:creationId xmlns:a16="http://schemas.microsoft.com/office/drawing/2014/main" id="{2D9A3EA9-4BE5-466F-9555-F576EA515941}"/>
                  </a:ext>
                </a:extLst>
              </p:cNvPr>
              <p:cNvSpPr/>
              <p:nvPr/>
            </p:nvSpPr>
            <p:spPr bwMode="auto">
              <a:xfrm>
                <a:off x="10331144" y="4606261"/>
                <a:ext cx="165915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CE1A12F1-4D4F-4DFA-8B7D-AFD35EBB6602}"/>
                  </a:ext>
                </a:extLst>
              </p:cNvPr>
              <p:cNvSpPr/>
              <p:nvPr/>
            </p:nvSpPr>
            <p:spPr bwMode="auto">
              <a:xfrm>
                <a:off x="10539833" y="4376569"/>
                <a:ext cx="1330683" cy="516817"/>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8" tIns="0" rIns="0" bIns="0"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defRPr/>
                </a:pPr>
                <a:r>
                  <a:rPr lang="en-US" sz="1372">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Purpose-built SAP HANA</a:t>
                </a:r>
              </a:p>
            </p:txBody>
          </p:sp>
          <p:grpSp>
            <p:nvGrpSpPr>
              <p:cNvPr id="50" name="Group 49">
                <a:extLst>
                  <a:ext uri="{FF2B5EF4-FFF2-40B4-BE49-F238E27FC236}">
                    <a16:creationId xmlns:a16="http://schemas.microsoft.com/office/drawing/2014/main" id="{157EABF0-E004-472D-8921-AA8DB6D2FDAE}"/>
                  </a:ext>
                </a:extLst>
              </p:cNvPr>
              <p:cNvGrpSpPr/>
              <p:nvPr/>
            </p:nvGrpSpPr>
            <p:grpSpPr>
              <a:xfrm>
                <a:off x="10191825" y="4423280"/>
                <a:ext cx="448056" cy="448056"/>
                <a:chOff x="5303955" y="5210715"/>
                <a:chExt cx="365962" cy="365962"/>
              </a:xfrm>
            </p:grpSpPr>
            <p:sp>
              <p:nvSpPr>
                <p:cNvPr id="145" name="Oval 144">
                  <a:extLst>
                    <a:ext uri="{FF2B5EF4-FFF2-40B4-BE49-F238E27FC236}">
                      <a16:creationId xmlns:a16="http://schemas.microsoft.com/office/drawing/2014/main" id="{135E046B-A8BB-469F-B208-E845631AFB58}"/>
                    </a:ext>
                  </a:extLst>
                </p:cNvPr>
                <p:cNvSpPr/>
                <p:nvPr/>
              </p:nvSpPr>
              <p:spPr bwMode="auto">
                <a:xfrm>
                  <a:off x="5303955" y="5210715"/>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Browser_4">
                  <a:extLst>
                    <a:ext uri="{FF2B5EF4-FFF2-40B4-BE49-F238E27FC236}">
                      <a16:creationId xmlns:a16="http://schemas.microsoft.com/office/drawing/2014/main" id="{45F40AE8-3482-47E9-8EFF-3971BDE1290C}"/>
                    </a:ext>
                  </a:extLst>
                </p:cNvPr>
                <p:cNvSpPr>
                  <a:spLocks noChangeAspect="1" noEditPoints="1"/>
                </p:cNvSpPr>
                <p:nvPr/>
              </p:nvSpPr>
              <p:spPr bwMode="auto">
                <a:xfrm>
                  <a:off x="5374611" y="5317724"/>
                  <a:ext cx="206714" cy="152982"/>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914093">
                    <a:defRPr/>
                  </a:pPr>
                  <a:endParaRPr lang="en-US" sz="1764">
                    <a:solidFill>
                      <a:srgbClr val="353535"/>
                    </a:solidFill>
                    <a:latin typeface="Segoe UI Semilight"/>
                  </a:endParaRPr>
                </a:p>
              </p:txBody>
            </p:sp>
          </p:grpSp>
        </p:grpSp>
        <p:grpSp>
          <p:nvGrpSpPr>
            <p:cNvPr id="120" name="Group 119">
              <a:extLst>
                <a:ext uri="{FF2B5EF4-FFF2-40B4-BE49-F238E27FC236}">
                  <a16:creationId xmlns:a16="http://schemas.microsoft.com/office/drawing/2014/main" id="{724B8B61-385E-4EE4-B4BF-512FD2FBD428}"/>
                </a:ext>
              </a:extLst>
            </p:cNvPr>
            <p:cNvGrpSpPr/>
            <p:nvPr/>
          </p:nvGrpSpPr>
          <p:grpSpPr>
            <a:xfrm>
              <a:off x="5106525" y="5914121"/>
              <a:ext cx="666225" cy="510592"/>
              <a:chOff x="7745277" y="4501551"/>
              <a:chExt cx="931982" cy="714265"/>
            </a:xfrm>
          </p:grpSpPr>
          <p:sp>
            <p:nvSpPr>
              <p:cNvPr id="123" name="monitor">
                <a:extLst>
                  <a:ext uri="{FF2B5EF4-FFF2-40B4-BE49-F238E27FC236}">
                    <a16:creationId xmlns:a16="http://schemas.microsoft.com/office/drawing/2014/main" id="{D57B8330-7F3B-419F-94AE-1626B4310006}"/>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19" tIns="44809" rIns="89619" bIns="44809" numCol="1" anchor="t" anchorCtr="0" compatLnSpc="1">
                <a:prstTxWarp prst="textNoShape">
                  <a:avLst/>
                </a:prstTxWarp>
              </a:bodyPr>
              <a:lstStyle/>
              <a:p>
                <a:pPr defTabSz="914093">
                  <a:defRPr/>
                </a:pPr>
                <a:endParaRPr lang="en-US" sz="1568">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4" name="TextBox 123">
                <a:extLst>
                  <a:ext uri="{FF2B5EF4-FFF2-40B4-BE49-F238E27FC236}">
                    <a16:creationId xmlns:a16="http://schemas.microsoft.com/office/drawing/2014/main" id="{A1660B41-3728-415F-AE3D-F81284ED95BE}"/>
                  </a:ext>
                </a:extLst>
              </p:cNvPr>
              <p:cNvSpPr txBox="1"/>
              <p:nvPr/>
            </p:nvSpPr>
            <p:spPr>
              <a:xfrm>
                <a:off x="7865935" y="4645916"/>
                <a:ext cx="690672" cy="303805"/>
              </a:xfrm>
              <a:prstGeom prst="rect">
                <a:avLst/>
              </a:prstGeom>
              <a:noFill/>
            </p:spPr>
            <p:txBody>
              <a:bodyPr wrap="none" lIns="0" tIns="0" rIns="0" bIns="0" rtlCol="0">
                <a:spAutoFit/>
              </a:bodyPr>
              <a:lstStyle/>
              <a:p>
                <a:pPr algn="ctr" defTabSz="914093">
                  <a:lnSpc>
                    <a:spcPct val="90000"/>
                  </a:lnSpc>
                  <a:spcAft>
                    <a:spcPts val="588"/>
                  </a:spcAft>
                  <a:defRPr/>
                </a:pPr>
                <a:r>
                  <a:rPr lang="en-US" sz="1568" b="1" dirty="0">
                    <a:solidFill>
                      <a:schemeClr val="bg1"/>
                    </a:solidFill>
                    <a:latin typeface="Segoe UI Semibold" panose="020B0702040204020203" pitchFamily="34" charset="0"/>
                    <a:cs typeface="Segoe UI Semibold" panose="020B0702040204020203" pitchFamily="34" charset="0"/>
                  </a:rPr>
                  <a:t>NCv3</a:t>
                </a:r>
              </a:p>
            </p:txBody>
          </p:sp>
        </p:grpSp>
        <p:grpSp>
          <p:nvGrpSpPr>
            <p:cNvPr id="125" name="Group 124">
              <a:extLst>
                <a:ext uri="{FF2B5EF4-FFF2-40B4-BE49-F238E27FC236}">
                  <a16:creationId xmlns:a16="http://schemas.microsoft.com/office/drawing/2014/main" id="{02BBFFCB-1988-4DE9-BB9C-A9C12D0A6705}"/>
                </a:ext>
              </a:extLst>
            </p:cNvPr>
            <p:cNvGrpSpPr/>
            <p:nvPr/>
          </p:nvGrpSpPr>
          <p:grpSpPr>
            <a:xfrm>
              <a:off x="7055882" y="5899621"/>
              <a:ext cx="666225" cy="510592"/>
              <a:chOff x="7745277" y="4501551"/>
              <a:chExt cx="931982" cy="714265"/>
            </a:xfrm>
          </p:grpSpPr>
          <p:sp>
            <p:nvSpPr>
              <p:cNvPr id="128" name="monitor">
                <a:extLst>
                  <a:ext uri="{FF2B5EF4-FFF2-40B4-BE49-F238E27FC236}">
                    <a16:creationId xmlns:a16="http://schemas.microsoft.com/office/drawing/2014/main" id="{340E48D0-A503-4546-A776-9B0073B3AD4D}"/>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19" tIns="44809" rIns="89619" bIns="44809" numCol="1" anchor="t" anchorCtr="0" compatLnSpc="1">
                <a:prstTxWarp prst="textNoShape">
                  <a:avLst/>
                </a:prstTxWarp>
              </a:bodyPr>
              <a:lstStyle/>
              <a:p>
                <a:pPr defTabSz="914093">
                  <a:defRPr/>
                </a:pPr>
                <a:endParaRPr lang="en-US" sz="1568">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58" name="TextBox 157">
                <a:extLst>
                  <a:ext uri="{FF2B5EF4-FFF2-40B4-BE49-F238E27FC236}">
                    <a16:creationId xmlns:a16="http://schemas.microsoft.com/office/drawing/2014/main" id="{C657BA14-C068-4F45-AD61-29E07F4ED879}"/>
                  </a:ext>
                </a:extLst>
              </p:cNvPr>
              <p:cNvSpPr txBox="1"/>
              <p:nvPr/>
            </p:nvSpPr>
            <p:spPr>
              <a:xfrm>
                <a:off x="7852479" y="4645916"/>
                <a:ext cx="717581" cy="303805"/>
              </a:xfrm>
              <a:prstGeom prst="rect">
                <a:avLst/>
              </a:prstGeom>
              <a:noFill/>
            </p:spPr>
            <p:txBody>
              <a:bodyPr wrap="none" lIns="0" tIns="0" rIns="0" bIns="0" rtlCol="0">
                <a:spAutoFit/>
              </a:bodyPr>
              <a:lstStyle/>
              <a:p>
                <a:pPr algn="ctr" defTabSz="914093">
                  <a:lnSpc>
                    <a:spcPct val="90000"/>
                  </a:lnSpc>
                  <a:spcAft>
                    <a:spcPts val="588"/>
                  </a:spcAft>
                  <a:defRPr/>
                </a:pPr>
                <a:r>
                  <a:rPr lang="en-US" sz="1568" b="1" dirty="0">
                    <a:solidFill>
                      <a:schemeClr val="bg1"/>
                    </a:solidFill>
                    <a:latin typeface="Segoe UI Semibold" panose="020B0702040204020203" pitchFamily="34" charset="0"/>
                    <a:cs typeface="Segoe UI Semibold" panose="020B0702040204020203" pitchFamily="34" charset="0"/>
                  </a:rPr>
                  <a:t>NDv2</a:t>
                </a:r>
              </a:p>
            </p:txBody>
          </p:sp>
        </p:grpSp>
        <p:sp>
          <p:nvSpPr>
            <p:cNvPr id="159" name="TextBox 158">
              <a:extLst>
                <a:ext uri="{FF2B5EF4-FFF2-40B4-BE49-F238E27FC236}">
                  <a16:creationId xmlns:a16="http://schemas.microsoft.com/office/drawing/2014/main" id="{AFB73CD5-3FDF-45A4-8818-68182038EDB9}"/>
                </a:ext>
              </a:extLst>
            </p:cNvPr>
            <p:cNvSpPr txBox="1"/>
            <p:nvPr/>
          </p:nvSpPr>
          <p:spPr>
            <a:xfrm>
              <a:off x="6943487" y="6420634"/>
              <a:ext cx="843180" cy="13849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14093">
                <a:spcAft>
                  <a:spcPts val="588"/>
                </a:spcAft>
                <a:defRPr/>
              </a:pPr>
              <a:r>
                <a:rPr lang="en-US" sz="10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(coming soon)</a:t>
              </a:r>
            </a:p>
          </p:txBody>
        </p:sp>
        <p:grpSp>
          <p:nvGrpSpPr>
            <p:cNvPr id="160" name="Group 159">
              <a:extLst>
                <a:ext uri="{FF2B5EF4-FFF2-40B4-BE49-F238E27FC236}">
                  <a16:creationId xmlns:a16="http://schemas.microsoft.com/office/drawing/2014/main" id="{67E55462-AFCA-4D0D-B14A-385507B92037}"/>
                </a:ext>
              </a:extLst>
            </p:cNvPr>
            <p:cNvGrpSpPr/>
            <p:nvPr/>
          </p:nvGrpSpPr>
          <p:grpSpPr>
            <a:xfrm>
              <a:off x="6119953" y="5892048"/>
              <a:ext cx="666225" cy="510592"/>
              <a:chOff x="7745277" y="4501551"/>
              <a:chExt cx="931982" cy="714265"/>
            </a:xfrm>
          </p:grpSpPr>
          <p:sp>
            <p:nvSpPr>
              <p:cNvPr id="161" name="monitor">
                <a:extLst>
                  <a:ext uri="{FF2B5EF4-FFF2-40B4-BE49-F238E27FC236}">
                    <a16:creationId xmlns:a16="http://schemas.microsoft.com/office/drawing/2014/main" id="{5B41F83C-38ED-49C6-BC3D-18A13891C70B}"/>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19" tIns="44809" rIns="89619" bIns="44809" numCol="1" anchor="t" anchorCtr="0" compatLnSpc="1">
                <a:prstTxWarp prst="textNoShape">
                  <a:avLst/>
                </a:prstTxWarp>
              </a:bodyPr>
              <a:lstStyle/>
              <a:p>
                <a:pPr defTabSz="914093">
                  <a:defRPr/>
                </a:pPr>
                <a:endParaRPr lang="en-US" sz="1568">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62" name="TextBox 161">
                <a:extLst>
                  <a:ext uri="{FF2B5EF4-FFF2-40B4-BE49-F238E27FC236}">
                    <a16:creationId xmlns:a16="http://schemas.microsoft.com/office/drawing/2014/main" id="{CB263E0C-17A1-4A13-ACE2-1F4E8F700B3D}"/>
                  </a:ext>
                </a:extLst>
              </p:cNvPr>
              <p:cNvSpPr txBox="1"/>
              <p:nvPr/>
            </p:nvSpPr>
            <p:spPr>
              <a:xfrm>
                <a:off x="7863690" y="4645916"/>
                <a:ext cx="695157" cy="303805"/>
              </a:xfrm>
              <a:prstGeom prst="rect">
                <a:avLst/>
              </a:prstGeom>
              <a:noFill/>
            </p:spPr>
            <p:txBody>
              <a:bodyPr wrap="none" lIns="0" tIns="0" rIns="0" bIns="0" rtlCol="0">
                <a:spAutoFit/>
              </a:bodyPr>
              <a:lstStyle/>
              <a:p>
                <a:pPr algn="ctr" defTabSz="914093">
                  <a:lnSpc>
                    <a:spcPct val="90000"/>
                  </a:lnSpc>
                  <a:spcAft>
                    <a:spcPts val="588"/>
                  </a:spcAft>
                  <a:defRPr/>
                </a:pPr>
                <a:r>
                  <a:rPr lang="en-US" sz="1568" b="1" dirty="0">
                    <a:solidFill>
                      <a:schemeClr val="bg1"/>
                    </a:solidFill>
                    <a:latin typeface="Segoe UI Semibold" panose="020B0702040204020203" pitchFamily="34" charset="0"/>
                    <a:cs typeface="Segoe UI Semibold" panose="020B0702040204020203" pitchFamily="34" charset="0"/>
                  </a:rPr>
                  <a:t>NVv2</a:t>
                </a:r>
              </a:p>
            </p:txBody>
          </p:sp>
        </p:grpSp>
        <p:sp>
          <p:nvSpPr>
            <p:cNvPr id="163" name="TextBox 162">
              <a:extLst>
                <a:ext uri="{FF2B5EF4-FFF2-40B4-BE49-F238E27FC236}">
                  <a16:creationId xmlns:a16="http://schemas.microsoft.com/office/drawing/2014/main" id="{F0F38ED6-73A7-420C-ABF4-4A03F36777D2}"/>
                </a:ext>
              </a:extLst>
            </p:cNvPr>
            <p:cNvSpPr txBox="1"/>
            <p:nvPr/>
          </p:nvSpPr>
          <p:spPr>
            <a:xfrm>
              <a:off x="6029247" y="6420634"/>
              <a:ext cx="843180" cy="13849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14093">
                <a:spcAft>
                  <a:spcPts val="588"/>
                </a:spcAft>
                <a:defRPr/>
              </a:pPr>
              <a:r>
                <a:rPr lang="en-US" sz="10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(coming soon)</a:t>
              </a:r>
            </a:p>
          </p:txBody>
        </p:sp>
      </p:grpSp>
    </p:spTree>
    <p:extLst>
      <p:ext uri="{BB962C8B-B14F-4D97-AF65-F5344CB8AC3E}">
        <p14:creationId xmlns:p14="http://schemas.microsoft.com/office/powerpoint/2010/main" val="1801032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6048E-6 -1.87926E-6 L 0.07161 -1.87926E-6 " pathEditMode="relative" rAng="0" ptsTypes="AA">
                                      <p:cBhvr>
                                        <p:cTn id="9" dur="750" spd="-100000" fill="hold"/>
                                        <p:tgtEl>
                                          <p:spTgt spid="2"/>
                                        </p:tgtEl>
                                        <p:attrNameLst>
                                          <p:attrName>ppt_x</p:attrName>
                                          <p:attrName>ppt_y</p:attrName>
                                        </p:attrNameLst>
                                      </p:cBhvr>
                                      <p:rCtr x="35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ontent Placeholder 2"/>
          <p:cNvSpPr>
            <a:spLocks noGrp="1"/>
          </p:cNvSpPr>
          <p:nvPr>
            <p:ph type="body" sz="quarter" idx="4294967295"/>
          </p:nvPr>
        </p:nvSpPr>
        <p:spPr>
          <a:xfrm>
            <a:off x="234919" y="1445908"/>
            <a:ext cx="7855945" cy="1590543"/>
          </a:xfrm>
          <a:prstGeom prst="rect">
            <a:avLst/>
          </a:prstGeom>
        </p:spPr>
        <p:txBody>
          <a:bodyPr>
            <a:normAutofit/>
          </a:bodyPr>
          <a:lstStyle/>
          <a:p>
            <a:pPr marL="281620" lvl="1" indent="-281620">
              <a:lnSpc>
                <a:spcPct val="90000"/>
              </a:lnSpc>
              <a:spcBef>
                <a:spcPts val="1200"/>
              </a:spcBef>
              <a:spcAft>
                <a:spcPts val="588"/>
              </a:spcAft>
              <a:buSzPct val="100000"/>
            </a:pPr>
            <a:r>
              <a:rPr lang="en-US" sz="2400" dirty="0">
                <a:solidFill>
                  <a:srgbClr val="0C0C0C"/>
                </a:solidFill>
              </a:rPr>
              <a:t>Region can be composed of multiple datacenters</a:t>
            </a:r>
          </a:p>
          <a:p>
            <a:pPr marL="281620" lvl="1" indent="-281620">
              <a:lnSpc>
                <a:spcPct val="90000"/>
              </a:lnSpc>
              <a:spcBef>
                <a:spcPts val="1200"/>
              </a:spcBef>
              <a:spcAft>
                <a:spcPts val="588"/>
              </a:spcAft>
              <a:buSzPct val="100000"/>
            </a:pPr>
            <a:r>
              <a:rPr lang="en-US" sz="2400" dirty="0">
                <a:solidFill>
                  <a:srgbClr val="0C0C0C"/>
                </a:solidFill>
              </a:rPr>
              <a:t>Datacenters are divided into “clusters”</a:t>
            </a:r>
          </a:p>
          <a:p>
            <a:pPr lvl="1"/>
            <a:r>
              <a:rPr lang="en-US" dirty="0">
                <a:solidFill>
                  <a:srgbClr val="000000"/>
                </a:solidFill>
              </a:rPr>
              <a:t>Each rack provides a unit of fault isolation</a:t>
            </a:r>
          </a:p>
        </p:txBody>
      </p:sp>
      <p:sp>
        <p:nvSpPr>
          <p:cNvPr id="2" name="Title 1"/>
          <p:cNvSpPr>
            <a:spLocks noGrp="1"/>
          </p:cNvSpPr>
          <p:nvPr>
            <p:ph type="title"/>
          </p:nvPr>
        </p:nvSpPr>
        <p:spPr>
          <a:xfrm>
            <a:off x="1068267" y="225535"/>
            <a:ext cx="5530206" cy="689111"/>
          </a:xfrm>
        </p:spPr>
        <p:txBody>
          <a:bodyPr vert="horz" lIns="179238" tIns="143391" rIns="179238" bIns="143391" rtlCol="0" anchor="ctr">
            <a:normAutofit fontScale="90000"/>
          </a:bodyPr>
          <a:lstStyle/>
          <a:p>
            <a:r>
              <a:rPr lang="en-US" sz="4312" spc="0" dirty="0">
                <a:cs typeface="Segoe UI Semibold" panose="020B0702040204020203" pitchFamily="34" charset="0"/>
              </a:rPr>
              <a:t>Datacenter architecture</a:t>
            </a:r>
          </a:p>
        </p:txBody>
      </p:sp>
      <p:sp>
        <p:nvSpPr>
          <p:cNvPr id="299" name="Rectangle 298"/>
          <p:cNvSpPr/>
          <p:nvPr/>
        </p:nvSpPr>
        <p:spPr>
          <a:xfrm>
            <a:off x="10114447" y="4010462"/>
            <a:ext cx="1810289" cy="2618031"/>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t"/>
          <a:lstStyle/>
          <a:p>
            <a:pPr algn="r" defTabSz="896117">
              <a:defRPr/>
            </a:pPr>
            <a:r>
              <a:rPr lang="en-US" sz="1764" kern="0" dirty="0">
                <a:solidFill>
                  <a:prstClr val="black"/>
                </a:solidFill>
                <a:latin typeface="Calibri" panose="020F0502020204030204"/>
              </a:rPr>
              <a:t>Cluster 5</a:t>
            </a:r>
          </a:p>
        </p:txBody>
      </p:sp>
      <p:sp>
        <p:nvSpPr>
          <p:cNvPr id="300" name="Rectangle 299"/>
          <p:cNvSpPr/>
          <p:nvPr/>
        </p:nvSpPr>
        <p:spPr>
          <a:xfrm>
            <a:off x="6790371" y="4022177"/>
            <a:ext cx="1810289" cy="2618031"/>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t"/>
          <a:lstStyle/>
          <a:p>
            <a:pPr algn="r" defTabSz="896117">
              <a:defRPr/>
            </a:pPr>
            <a:r>
              <a:rPr lang="en-US" sz="1764" kern="0" dirty="0">
                <a:solidFill>
                  <a:prstClr val="black"/>
                </a:solidFill>
                <a:latin typeface="Calibri" panose="020F0502020204030204"/>
              </a:rPr>
              <a:t>Cluster 4</a:t>
            </a:r>
          </a:p>
        </p:txBody>
      </p:sp>
      <p:sp>
        <p:nvSpPr>
          <p:cNvPr id="301" name="Rectangle 300"/>
          <p:cNvSpPr/>
          <p:nvPr/>
        </p:nvSpPr>
        <p:spPr>
          <a:xfrm>
            <a:off x="4932097" y="4022177"/>
            <a:ext cx="1810289" cy="2618031"/>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t"/>
          <a:lstStyle/>
          <a:p>
            <a:pPr defTabSz="896117">
              <a:defRPr/>
            </a:pPr>
            <a:r>
              <a:rPr lang="en-US" sz="1764" kern="0" dirty="0">
                <a:solidFill>
                  <a:prstClr val="black"/>
                </a:solidFill>
                <a:latin typeface="Calibri" panose="020F0502020204030204"/>
              </a:rPr>
              <a:t>Cluster 3</a:t>
            </a:r>
          </a:p>
        </p:txBody>
      </p:sp>
      <p:sp>
        <p:nvSpPr>
          <p:cNvPr id="302" name="Rectangle 301"/>
          <p:cNvSpPr/>
          <p:nvPr/>
        </p:nvSpPr>
        <p:spPr>
          <a:xfrm>
            <a:off x="2998675" y="4022177"/>
            <a:ext cx="1885393" cy="2618031"/>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t"/>
          <a:lstStyle/>
          <a:p>
            <a:pPr algn="r" defTabSz="896117">
              <a:defRPr/>
            </a:pPr>
            <a:r>
              <a:rPr lang="en-US" sz="1764" kern="0" dirty="0">
                <a:solidFill>
                  <a:prstClr val="black"/>
                </a:solidFill>
                <a:latin typeface="Calibri" panose="020F0502020204030204"/>
              </a:rPr>
              <a:t>Cluster 2</a:t>
            </a:r>
          </a:p>
        </p:txBody>
      </p:sp>
      <p:sp>
        <p:nvSpPr>
          <p:cNvPr id="303" name="Rectangle 302"/>
          <p:cNvSpPr/>
          <p:nvPr/>
        </p:nvSpPr>
        <p:spPr>
          <a:xfrm>
            <a:off x="1167677" y="4022177"/>
            <a:ext cx="1770821" cy="2618031"/>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t"/>
          <a:lstStyle/>
          <a:p>
            <a:pPr defTabSz="896117">
              <a:defRPr/>
            </a:pPr>
            <a:r>
              <a:rPr lang="en-US" sz="1764" kern="0" dirty="0">
                <a:solidFill>
                  <a:prstClr val="black"/>
                </a:solidFill>
                <a:latin typeface="Calibri" panose="020F0502020204030204"/>
              </a:rPr>
              <a:t>Cluster 1</a:t>
            </a:r>
          </a:p>
        </p:txBody>
      </p:sp>
      <p:sp>
        <p:nvSpPr>
          <p:cNvPr id="304" name="Rectangle 303"/>
          <p:cNvSpPr/>
          <p:nvPr/>
        </p:nvSpPr>
        <p:spPr>
          <a:xfrm>
            <a:off x="1200729" y="5323838"/>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588" b="1" kern="0" dirty="0">
              <a:solidFill>
                <a:prstClr val="black"/>
              </a:solidFill>
              <a:latin typeface="Calibri" panose="020F0502020204030204"/>
            </a:endParaRPr>
          </a:p>
        </p:txBody>
      </p:sp>
      <p:sp>
        <p:nvSpPr>
          <p:cNvPr id="305" name="Rectangle 304"/>
          <p:cNvSpPr/>
          <p:nvPr/>
        </p:nvSpPr>
        <p:spPr>
          <a:xfrm>
            <a:off x="1200729" y="5323839"/>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06" name="Rectangle 305"/>
          <p:cNvSpPr/>
          <p:nvPr/>
        </p:nvSpPr>
        <p:spPr>
          <a:xfrm>
            <a:off x="1444348" y="4409621"/>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endParaRPr lang="en-US" sz="1764" kern="0" dirty="0">
              <a:solidFill>
                <a:prstClr val="white"/>
              </a:solidFill>
              <a:latin typeface="Calibri" panose="020F0502020204030204"/>
            </a:endParaRPr>
          </a:p>
        </p:txBody>
      </p:sp>
      <p:sp>
        <p:nvSpPr>
          <p:cNvPr id="307" name="Rectangle 306"/>
          <p:cNvSpPr/>
          <p:nvPr/>
        </p:nvSpPr>
        <p:spPr>
          <a:xfrm>
            <a:off x="1344797" y="4484304"/>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b="1" kern="0" dirty="0">
                <a:solidFill>
                  <a:prstClr val="white"/>
                </a:solidFill>
                <a:latin typeface="Calibri" panose="020F0502020204030204"/>
              </a:rPr>
              <a:t>Agg</a:t>
            </a:r>
          </a:p>
        </p:txBody>
      </p:sp>
      <p:sp>
        <p:nvSpPr>
          <p:cNvPr id="308" name="Rectangle 307"/>
          <p:cNvSpPr/>
          <p:nvPr/>
        </p:nvSpPr>
        <p:spPr>
          <a:xfrm>
            <a:off x="1200729" y="6369396"/>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sp>
        <p:nvSpPr>
          <p:cNvPr id="309" name="Rectangle 308"/>
          <p:cNvSpPr/>
          <p:nvPr/>
        </p:nvSpPr>
        <p:spPr>
          <a:xfrm>
            <a:off x="3789052" y="4409621"/>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endParaRPr lang="en-US" sz="1764" kern="0" dirty="0">
              <a:solidFill>
                <a:prstClr val="white"/>
              </a:solidFill>
              <a:latin typeface="Calibri" panose="020F0502020204030204"/>
            </a:endParaRPr>
          </a:p>
        </p:txBody>
      </p:sp>
      <p:sp>
        <p:nvSpPr>
          <p:cNvPr id="310" name="Rectangle 309"/>
          <p:cNvSpPr/>
          <p:nvPr/>
        </p:nvSpPr>
        <p:spPr>
          <a:xfrm>
            <a:off x="3689500" y="4484304"/>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b="1" kern="0" dirty="0">
                <a:solidFill>
                  <a:prstClr val="white"/>
                </a:solidFill>
                <a:latin typeface="Calibri" panose="020F0502020204030204"/>
              </a:rPr>
              <a:t>Agg</a:t>
            </a:r>
          </a:p>
        </p:txBody>
      </p:sp>
      <p:sp>
        <p:nvSpPr>
          <p:cNvPr id="311" name="Rectangle 310"/>
          <p:cNvSpPr/>
          <p:nvPr/>
        </p:nvSpPr>
        <p:spPr>
          <a:xfrm>
            <a:off x="5580968" y="4409621"/>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endParaRPr lang="en-US" sz="1764" kern="0" dirty="0">
              <a:solidFill>
                <a:prstClr val="white"/>
              </a:solidFill>
              <a:latin typeface="Calibri" panose="020F0502020204030204"/>
            </a:endParaRPr>
          </a:p>
        </p:txBody>
      </p:sp>
      <p:sp>
        <p:nvSpPr>
          <p:cNvPr id="312" name="Rectangle 311"/>
          <p:cNvSpPr/>
          <p:nvPr/>
        </p:nvSpPr>
        <p:spPr>
          <a:xfrm>
            <a:off x="5481417" y="4484304"/>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b="1" kern="0" dirty="0">
                <a:solidFill>
                  <a:prstClr val="white"/>
                </a:solidFill>
                <a:latin typeface="Calibri" panose="020F0502020204030204"/>
              </a:rPr>
              <a:t>Agg</a:t>
            </a:r>
          </a:p>
        </p:txBody>
      </p:sp>
      <p:sp>
        <p:nvSpPr>
          <p:cNvPr id="313" name="Rectangle 312"/>
          <p:cNvSpPr/>
          <p:nvPr/>
        </p:nvSpPr>
        <p:spPr>
          <a:xfrm>
            <a:off x="7372884" y="4409621"/>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endParaRPr lang="en-US" sz="1764" kern="0" dirty="0">
              <a:solidFill>
                <a:prstClr val="white"/>
              </a:solidFill>
              <a:latin typeface="Calibri" panose="020F0502020204030204"/>
            </a:endParaRPr>
          </a:p>
        </p:txBody>
      </p:sp>
      <p:sp>
        <p:nvSpPr>
          <p:cNvPr id="314" name="Rectangle 313"/>
          <p:cNvSpPr/>
          <p:nvPr/>
        </p:nvSpPr>
        <p:spPr>
          <a:xfrm>
            <a:off x="7273333" y="4484304"/>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b="1" kern="0" dirty="0">
                <a:solidFill>
                  <a:prstClr val="white"/>
                </a:solidFill>
                <a:latin typeface="Calibri" panose="020F0502020204030204"/>
              </a:rPr>
              <a:t>Agg</a:t>
            </a:r>
          </a:p>
        </p:txBody>
      </p:sp>
      <p:sp>
        <p:nvSpPr>
          <p:cNvPr id="315" name="Rectangle 314"/>
          <p:cNvSpPr/>
          <p:nvPr/>
        </p:nvSpPr>
        <p:spPr>
          <a:xfrm>
            <a:off x="9164800" y="4409621"/>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endParaRPr lang="en-US" sz="1764" kern="0" dirty="0">
              <a:solidFill>
                <a:prstClr val="white"/>
              </a:solidFill>
              <a:latin typeface="Calibri" panose="020F0502020204030204"/>
            </a:endParaRPr>
          </a:p>
        </p:txBody>
      </p:sp>
      <p:sp>
        <p:nvSpPr>
          <p:cNvPr id="316" name="Rectangle 315"/>
          <p:cNvSpPr/>
          <p:nvPr/>
        </p:nvSpPr>
        <p:spPr>
          <a:xfrm>
            <a:off x="9065248" y="4484304"/>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b="1" kern="0" dirty="0">
                <a:solidFill>
                  <a:prstClr val="white"/>
                </a:solidFill>
                <a:latin typeface="Calibri" panose="020F0502020204030204"/>
              </a:rPr>
              <a:t>Agg</a:t>
            </a:r>
          </a:p>
        </p:txBody>
      </p:sp>
      <p:sp>
        <p:nvSpPr>
          <p:cNvPr id="317" name="Rectangle 316"/>
          <p:cNvSpPr/>
          <p:nvPr/>
        </p:nvSpPr>
        <p:spPr>
          <a:xfrm>
            <a:off x="10956715" y="4409621"/>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endParaRPr lang="en-US" sz="1764" kern="0" dirty="0">
              <a:solidFill>
                <a:prstClr val="white"/>
              </a:solidFill>
              <a:latin typeface="Calibri" panose="020F0502020204030204"/>
            </a:endParaRPr>
          </a:p>
        </p:txBody>
      </p:sp>
      <p:sp>
        <p:nvSpPr>
          <p:cNvPr id="318" name="Rectangle 317"/>
          <p:cNvSpPr/>
          <p:nvPr/>
        </p:nvSpPr>
        <p:spPr>
          <a:xfrm>
            <a:off x="10857164" y="4484304"/>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b="1" kern="0" dirty="0">
                <a:solidFill>
                  <a:prstClr val="white"/>
                </a:solidFill>
                <a:latin typeface="Calibri" panose="020F0502020204030204"/>
              </a:rPr>
              <a:t>Agg</a:t>
            </a:r>
          </a:p>
        </p:txBody>
      </p:sp>
      <p:cxnSp>
        <p:nvCxnSpPr>
          <p:cNvPr id="320" name="Straight Connector 319"/>
          <p:cNvCxnSpPr>
            <a:stCxn id="334" idx="0"/>
            <a:endCxn id="307" idx="2"/>
          </p:cNvCxnSpPr>
          <p:nvPr/>
        </p:nvCxnSpPr>
        <p:spPr>
          <a:xfrm flipH="1" flipV="1">
            <a:off x="1532998" y="4932398"/>
            <a:ext cx="464124" cy="391440"/>
          </a:xfrm>
          <a:prstGeom prst="line">
            <a:avLst/>
          </a:prstGeom>
          <a:noFill/>
          <a:ln w="19050" cap="flat" cmpd="sng" algn="ctr">
            <a:solidFill>
              <a:srgbClr val="5B9BD5"/>
            </a:solidFill>
            <a:prstDash val="solid"/>
            <a:miter lim="800000"/>
          </a:ln>
          <a:effectLst/>
        </p:spPr>
      </p:cxnSp>
      <p:cxnSp>
        <p:nvCxnSpPr>
          <p:cNvPr id="321" name="Straight Connector 320"/>
          <p:cNvCxnSpPr>
            <a:stCxn id="305" idx="0"/>
            <a:endCxn id="307" idx="2"/>
          </p:cNvCxnSpPr>
          <p:nvPr/>
        </p:nvCxnSpPr>
        <p:spPr>
          <a:xfrm flipV="1">
            <a:off x="1399817" y="4932398"/>
            <a:ext cx="133181" cy="391440"/>
          </a:xfrm>
          <a:prstGeom prst="line">
            <a:avLst/>
          </a:prstGeom>
          <a:noFill/>
          <a:ln w="19050" cap="flat" cmpd="sng" algn="ctr">
            <a:solidFill>
              <a:srgbClr val="5B9BD5"/>
            </a:solidFill>
            <a:prstDash val="solid"/>
            <a:miter lim="800000"/>
          </a:ln>
          <a:effectLst/>
        </p:spPr>
      </p:cxnSp>
      <p:cxnSp>
        <p:nvCxnSpPr>
          <p:cNvPr id="322" name="Straight Connector 321"/>
          <p:cNvCxnSpPr>
            <a:stCxn id="337" idx="0"/>
            <a:endCxn id="307" idx="2"/>
          </p:cNvCxnSpPr>
          <p:nvPr/>
        </p:nvCxnSpPr>
        <p:spPr>
          <a:xfrm flipH="1" flipV="1">
            <a:off x="1532998" y="4932398"/>
            <a:ext cx="1160981" cy="391440"/>
          </a:xfrm>
          <a:prstGeom prst="line">
            <a:avLst/>
          </a:prstGeom>
          <a:noFill/>
          <a:ln w="19050" cap="flat" cmpd="sng" algn="ctr">
            <a:solidFill>
              <a:srgbClr val="5B9BD5"/>
            </a:solidFill>
            <a:prstDash val="solid"/>
            <a:miter lim="800000"/>
          </a:ln>
          <a:effectLst/>
        </p:spPr>
      </p:cxnSp>
      <p:cxnSp>
        <p:nvCxnSpPr>
          <p:cNvPr id="323" name="Straight Connector 322"/>
          <p:cNvCxnSpPr>
            <a:endCxn id="307" idx="2"/>
          </p:cNvCxnSpPr>
          <p:nvPr/>
        </p:nvCxnSpPr>
        <p:spPr>
          <a:xfrm flipH="1" flipV="1">
            <a:off x="1532998" y="4932399"/>
            <a:ext cx="788289" cy="399898"/>
          </a:xfrm>
          <a:prstGeom prst="line">
            <a:avLst/>
          </a:prstGeom>
          <a:noFill/>
          <a:ln w="19050" cap="flat" cmpd="sng" algn="ctr">
            <a:solidFill>
              <a:srgbClr val="5B9BD5"/>
            </a:solidFill>
            <a:prstDash val="solid"/>
            <a:miter lim="800000"/>
          </a:ln>
          <a:effectLst/>
        </p:spPr>
      </p:cxnSp>
      <p:sp>
        <p:nvSpPr>
          <p:cNvPr id="324" name="Rectangle 323"/>
          <p:cNvSpPr/>
          <p:nvPr/>
        </p:nvSpPr>
        <p:spPr>
          <a:xfrm>
            <a:off x="8181631" y="2686727"/>
            <a:ext cx="777692"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endParaRPr lang="en-US" sz="784" b="1" kern="0" dirty="0">
              <a:solidFill>
                <a:prstClr val="white"/>
              </a:solidFill>
              <a:latin typeface="Calibri" panose="020F0502020204030204"/>
            </a:endParaRPr>
          </a:p>
        </p:txBody>
      </p:sp>
      <p:sp>
        <p:nvSpPr>
          <p:cNvPr id="325" name="Rectangle 324"/>
          <p:cNvSpPr/>
          <p:nvPr/>
        </p:nvSpPr>
        <p:spPr>
          <a:xfrm>
            <a:off x="8082080" y="2761410"/>
            <a:ext cx="777692"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r>
              <a:rPr lang="en-US" sz="784" b="1" kern="0" dirty="0">
                <a:solidFill>
                  <a:prstClr val="white"/>
                </a:solidFill>
                <a:latin typeface="Calibri" panose="020F0502020204030204"/>
              </a:rPr>
              <a:t>Datacenter</a:t>
            </a:r>
          </a:p>
          <a:p>
            <a:pPr algn="ctr" defTabSz="896117"/>
            <a:r>
              <a:rPr lang="en-US" sz="784" b="1" kern="0" dirty="0">
                <a:solidFill>
                  <a:prstClr val="white"/>
                </a:solidFill>
                <a:latin typeface="Calibri" panose="020F0502020204030204"/>
              </a:rPr>
              <a:t>Routers</a:t>
            </a:r>
          </a:p>
        </p:txBody>
      </p:sp>
      <p:cxnSp>
        <p:nvCxnSpPr>
          <p:cNvPr id="328" name="Straight Connector 327"/>
          <p:cNvCxnSpPr>
            <a:stCxn id="325" idx="2"/>
            <a:endCxn id="418" idx="0"/>
          </p:cNvCxnSpPr>
          <p:nvPr/>
        </p:nvCxnSpPr>
        <p:spPr>
          <a:xfrm>
            <a:off x="8470927" y="3209506"/>
            <a:ext cx="1169270" cy="205629"/>
          </a:xfrm>
          <a:prstGeom prst="line">
            <a:avLst/>
          </a:prstGeom>
          <a:noFill/>
          <a:ln w="19050" cap="flat" cmpd="sng" algn="ctr">
            <a:solidFill>
              <a:srgbClr val="5B9BD5"/>
            </a:solidFill>
            <a:prstDash val="solid"/>
            <a:miter lim="800000"/>
          </a:ln>
          <a:effectLst/>
        </p:spPr>
      </p:cxnSp>
      <p:cxnSp>
        <p:nvCxnSpPr>
          <p:cNvPr id="329" name="Straight Connector 328"/>
          <p:cNvCxnSpPr>
            <a:stCxn id="415" idx="2"/>
            <a:endCxn id="309" idx="0"/>
          </p:cNvCxnSpPr>
          <p:nvPr/>
        </p:nvCxnSpPr>
        <p:spPr>
          <a:xfrm>
            <a:off x="3360952" y="3937913"/>
            <a:ext cx="616301" cy="471708"/>
          </a:xfrm>
          <a:prstGeom prst="line">
            <a:avLst/>
          </a:prstGeom>
          <a:noFill/>
          <a:ln w="19050" cap="flat" cmpd="sng" algn="ctr">
            <a:solidFill>
              <a:srgbClr val="5B9BD5"/>
            </a:solidFill>
            <a:prstDash val="solid"/>
            <a:miter lim="800000"/>
          </a:ln>
          <a:effectLst/>
        </p:spPr>
      </p:cxnSp>
      <p:cxnSp>
        <p:nvCxnSpPr>
          <p:cNvPr id="330" name="Straight Connector 329"/>
          <p:cNvCxnSpPr>
            <a:stCxn id="419" idx="2"/>
            <a:endCxn id="318" idx="0"/>
          </p:cNvCxnSpPr>
          <p:nvPr/>
        </p:nvCxnSpPr>
        <p:spPr>
          <a:xfrm>
            <a:off x="9540647" y="3937913"/>
            <a:ext cx="1504719" cy="546391"/>
          </a:xfrm>
          <a:prstGeom prst="line">
            <a:avLst/>
          </a:prstGeom>
          <a:noFill/>
          <a:ln w="19050" cap="flat" cmpd="sng" algn="ctr">
            <a:solidFill>
              <a:srgbClr val="5B9BD5"/>
            </a:solidFill>
            <a:prstDash val="solid"/>
            <a:miter lim="800000"/>
          </a:ln>
          <a:effectLst/>
        </p:spPr>
      </p:cxnSp>
      <p:cxnSp>
        <p:nvCxnSpPr>
          <p:cNvPr id="331" name="Straight Connector 330"/>
          <p:cNvCxnSpPr>
            <a:stCxn id="419" idx="2"/>
            <a:endCxn id="315" idx="0"/>
          </p:cNvCxnSpPr>
          <p:nvPr/>
        </p:nvCxnSpPr>
        <p:spPr>
          <a:xfrm flipH="1">
            <a:off x="9353001" y="3937913"/>
            <a:ext cx="187645" cy="471708"/>
          </a:xfrm>
          <a:prstGeom prst="line">
            <a:avLst/>
          </a:prstGeom>
          <a:noFill/>
          <a:ln w="19050" cap="flat" cmpd="sng" algn="ctr">
            <a:solidFill>
              <a:srgbClr val="5B9BD5"/>
            </a:solidFill>
            <a:prstDash val="solid"/>
            <a:miter lim="800000"/>
          </a:ln>
          <a:effectLst/>
        </p:spPr>
      </p:cxnSp>
      <p:cxnSp>
        <p:nvCxnSpPr>
          <p:cNvPr id="332" name="Straight Connector 331"/>
          <p:cNvCxnSpPr>
            <a:stCxn id="325" idx="2"/>
            <a:endCxn id="416" idx="0"/>
          </p:cNvCxnSpPr>
          <p:nvPr/>
        </p:nvCxnSpPr>
        <p:spPr>
          <a:xfrm flipH="1">
            <a:off x="6941787" y="3209506"/>
            <a:ext cx="1529141" cy="205629"/>
          </a:xfrm>
          <a:prstGeom prst="line">
            <a:avLst/>
          </a:prstGeom>
          <a:noFill/>
          <a:ln w="19050" cap="flat" cmpd="sng" algn="ctr">
            <a:solidFill>
              <a:srgbClr val="5B9BD5"/>
            </a:solidFill>
            <a:prstDash val="solid"/>
            <a:miter lim="800000"/>
          </a:ln>
          <a:effectLst/>
        </p:spPr>
      </p:cxnSp>
      <p:sp>
        <p:nvSpPr>
          <p:cNvPr id="333" name="Rectangle 332"/>
          <p:cNvSpPr/>
          <p:nvPr/>
        </p:nvSpPr>
        <p:spPr>
          <a:xfrm>
            <a:off x="1798034" y="5323838"/>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490" b="1" kern="0" dirty="0">
              <a:solidFill>
                <a:prstClr val="black"/>
              </a:solidFill>
              <a:latin typeface="Calibri" panose="020F0502020204030204"/>
            </a:endParaRPr>
          </a:p>
        </p:txBody>
      </p:sp>
      <p:sp>
        <p:nvSpPr>
          <p:cNvPr id="334" name="Rectangle 333"/>
          <p:cNvSpPr/>
          <p:nvPr/>
        </p:nvSpPr>
        <p:spPr>
          <a:xfrm>
            <a:off x="1798034" y="5323839"/>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35" name="Rectangle 334"/>
          <p:cNvSpPr/>
          <p:nvPr/>
        </p:nvSpPr>
        <p:spPr>
          <a:xfrm>
            <a:off x="1798034" y="6369396"/>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sp>
        <p:nvSpPr>
          <p:cNvPr id="336" name="Rectangle 335"/>
          <p:cNvSpPr/>
          <p:nvPr/>
        </p:nvSpPr>
        <p:spPr>
          <a:xfrm>
            <a:off x="2494891" y="5323838"/>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588" b="1" kern="0" dirty="0">
              <a:solidFill>
                <a:prstClr val="black"/>
              </a:solidFill>
              <a:latin typeface="Calibri" panose="020F0502020204030204"/>
            </a:endParaRPr>
          </a:p>
        </p:txBody>
      </p:sp>
      <p:sp>
        <p:nvSpPr>
          <p:cNvPr id="337" name="Rectangle 336"/>
          <p:cNvSpPr/>
          <p:nvPr/>
        </p:nvSpPr>
        <p:spPr>
          <a:xfrm>
            <a:off x="2494891" y="5323839"/>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38" name="Rectangle 337"/>
          <p:cNvSpPr/>
          <p:nvPr/>
        </p:nvSpPr>
        <p:spPr>
          <a:xfrm>
            <a:off x="2494891" y="6369396"/>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sp>
        <p:nvSpPr>
          <p:cNvPr id="339" name="Rectangle 338"/>
          <p:cNvSpPr/>
          <p:nvPr/>
        </p:nvSpPr>
        <p:spPr>
          <a:xfrm>
            <a:off x="3092195" y="5323838"/>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588" b="1" kern="0" dirty="0">
              <a:solidFill>
                <a:prstClr val="black"/>
              </a:solidFill>
              <a:latin typeface="Calibri" panose="020F0502020204030204"/>
            </a:endParaRPr>
          </a:p>
        </p:txBody>
      </p:sp>
      <p:sp>
        <p:nvSpPr>
          <p:cNvPr id="340" name="Rectangle 339"/>
          <p:cNvSpPr/>
          <p:nvPr/>
        </p:nvSpPr>
        <p:spPr>
          <a:xfrm>
            <a:off x="3092195" y="5323839"/>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41" name="Rectangle 340"/>
          <p:cNvSpPr/>
          <p:nvPr/>
        </p:nvSpPr>
        <p:spPr>
          <a:xfrm>
            <a:off x="3092195" y="6369396"/>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cxnSp>
        <p:nvCxnSpPr>
          <p:cNvPr id="342" name="Straight Connector 341"/>
          <p:cNvCxnSpPr>
            <a:stCxn id="340" idx="0"/>
            <a:endCxn id="310" idx="2"/>
          </p:cNvCxnSpPr>
          <p:nvPr/>
        </p:nvCxnSpPr>
        <p:spPr>
          <a:xfrm flipV="1">
            <a:off x="3291284" y="4932398"/>
            <a:ext cx="586418" cy="391440"/>
          </a:xfrm>
          <a:prstGeom prst="line">
            <a:avLst/>
          </a:prstGeom>
          <a:noFill/>
          <a:ln w="19050" cap="flat" cmpd="sng" algn="ctr">
            <a:solidFill>
              <a:srgbClr val="5B9BD5"/>
            </a:solidFill>
            <a:prstDash val="solid"/>
            <a:miter lim="800000"/>
          </a:ln>
          <a:effectLst/>
        </p:spPr>
      </p:cxnSp>
      <p:cxnSp>
        <p:nvCxnSpPr>
          <p:cNvPr id="343" name="Straight Connector 342"/>
          <p:cNvCxnSpPr/>
          <p:nvPr/>
        </p:nvCxnSpPr>
        <p:spPr>
          <a:xfrm flipV="1">
            <a:off x="3789053" y="4939599"/>
            <a:ext cx="88634" cy="384241"/>
          </a:xfrm>
          <a:prstGeom prst="line">
            <a:avLst/>
          </a:prstGeom>
          <a:noFill/>
          <a:ln w="19050" cap="flat" cmpd="sng" algn="ctr">
            <a:solidFill>
              <a:srgbClr val="5B9BD5"/>
            </a:solidFill>
            <a:prstDash val="solid"/>
            <a:miter lim="800000"/>
          </a:ln>
          <a:effectLst/>
        </p:spPr>
      </p:cxnSp>
      <p:cxnSp>
        <p:nvCxnSpPr>
          <p:cNvPr id="344" name="Straight Connector 343"/>
          <p:cNvCxnSpPr>
            <a:stCxn id="350" idx="0"/>
            <a:endCxn id="310" idx="2"/>
          </p:cNvCxnSpPr>
          <p:nvPr/>
        </p:nvCxnSpPr>
        <p:spPr>
          <a:xfrm flipH="1" flipV="1">
            <a:off x="3877701" y="4932398"/>
            <a:ext cx="707744" cy="391440"/>
          </a:xfrm>
          <a:prstGeom prst="line">
            <a:avLst/>
          </a:prstGeom>
          <a:noFill/>
          <a:ln w="19050" cap="flat" cmpd="sng" algn="ctr">
            <a:solidFill>
              <a:srgbClr val="5B9BD5"/>
            </a:solidFill>
            <a:prstDash val="solid"/>
            <a:miter lim="800000"/>
          </a:ln>
          <a:effectLst/>
        </p:spPr>
      </p:cxnSp>
      <p:cxnSp>
        <p:nvCxnSpPr>
          <p:cNvPr id="345" name="Straight Connector 344"/>
          <p:cNvCxnSpPr>
            <a:endCxn id="310" idx="2"/>
          </p:cNvCxnSpPr>
          <p:nvPr/>
        </p:nvCxnSpPr>
        <p:spPr>
          <a:xfrm flipH="1" flipV="1">
            <a:off x="3877703" y="4932398"/>
            <a:ext cx="378341" cy="391440"/>
          </a:xfrm>
          <a:prstGeom prst="line">
            <a:avLst/>
          </a:prstGeom>
          <a:noFill/>
          <a:ln w="19050" cap="flat" cmpd="sng" algn="ctr">
            <a:solidFill>
              <a:srgbClr val="5B9BD5"/>
            </a:solidFill>
            <a:prstDash val="solid"/>
            <a:miter lim="800000"/>
          </a:ln>
          <a:effectLst/>
        </p:spPr>
      </p:cxnSp>
      <p:sp>
        <p:nvSpPr>
          <p:cNvPr id="346" name="Rectangle 345"/>
          <p:cNvSpPr/>
          <p:nvPr/>
        </p:nvSpPr>
        <p:spPr>
          <a:xfrm>
            <a:off x="3689501" y="5323838"/>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588" b="1" kern="0" dirty="0">
              <a:solidFill>
                <a:prstClr val="black"/>
              </a:solidFill>
              <a:latin typeface="Calibri" panose="020F0502020204030204"/>
            </a:endParaRPr>
          </a:p>
        </p:txBody>
      </p:sp>
      <p:sp>
        <p:nvSpPr>
          <p:cNvPr id="347" name="Rectangle 346"/>
          <p:cNvSpPr/>
          <p:nvPr/>
        </p:nvSpPr>
        <p:spPr>
          <a:xfrm>
            <a:off x="3689501" y="5323839"/>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48" name="Rectangle 347"/>
          <p:cNvSpPr/>
          <p:nvPr/>
        </p:nvSpPr>
        <p:spPr>
          <a:xfrm>
            <a:off x="3689501" y="6369396"/>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sp>
        <p:nvSpPr>
          <p:cNvPr id="349" name="Rectangle 348"/>
          <p:cNvSpPr/>
          <p:nvPr/>
        </p:nvSpPr>
        <p:spPr>
          <a:xfrm>
            <a:off x="4386357" y="5323838"/>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588" b="1" kern="0" dirty="0">
              <a:solidFill>
                <a:prstClr val="black"/>
              </a:solidFill>
              <a:latin typeface="Calibri" panose="020F0502020204030204"/>
            </a:endParaRPr>
          </a:p>
        </p:txBody>
      </p:sp>
      <p:sp>
        <p:nvSpPr>
          <p:cNvPr id="350" name="Rectangle 349"/>
          <p:cNvSpPr/>
          <p:nvPr/>
        </p:nvSpPr>
        <p:spPr>
          <a:xfrm>
            <a:off x="4386357" y="5323839"/>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51" name="Rectangle 350"/>
          <p:cNvSpPr/>
          <p:nvPr/>
        </p:nvSpPr>
        <p:spPr>
          <a:xfrm>
            <a:off x="4386357" y="6369396"/>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sp>
        <p:nvSpPr>
          <p:cNvPr id="352" name="Rectangle 351"/>
          <p:cNvSpPr/>
          <p:nvPr/>
        </p:nvSpPr>
        <p:spPr>
          <a:xfrm>
            <a:off x="4983662" y="5323839"/>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686" b="1" kern="0" dirty="0">
              <a:solidFill>
                <a:prstClr val="black"/>
              </a:solidFill>
              <a:latin typeface="Calibri" panose="020F0502020204030204"/>
            </a:endParaRPr>
          </a:p>
        </p:txBody>
      </p:sp>
      <p:sp>
        <p:nvSpPr>
          <p:cNvPr id="353" name="Rectangle 352"/>
          <p:cNvSpPr/>
          <p:nvPr/>
        </p:nvSpPr>
        <p:spPr>
          <a:xfrm>
            <a:off x="4983662" y="5323840"/>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54" name="Rectangle 353"/>
          <p:cNvSpPr/>
          <p:nvPr/>
        </p:nvSpPr>
        <p:spPr>
          <a:xfrm>
            <a:off x="4983662" y="6369397"/>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cxnSp>
        <p:nvCxnSpPr>
          <p:cNvPr id="355" name="Straight Connector 354"/>
          <p:cNvCxnSpPr>
            <a:stCxn id="353" idx="0"/>
            <a:endCxn id="312" idx="2"/>
          </p:cNvCxnSpPr>
          <p:nvPr/>
        </p:nvCxnSpPr>
        <p:spPr>
          <a:xfrm flipV="1">
            <a:off x="5182749" y="4932399"/>
            <a:ext cx="486868" cy="391441"/>
          </a:xfrm>
          <a:prstGeom prst="line">
            <a:avLst/>
          </a:prstGeom>
          <a:noFill/>
          <a:ln w="19050" cap="flat" cmpd="sng" algn="ctr">
            <a:solidFill>
              <a:srgbClr val="5B9BD5"/>
            </a:solidFill>
            <a:prstDash val="solid"/>
            <a:miter lim="800000"/>
          </a:ln>
          <a:effectLst/>
        </p:spPr>
      </p:cxnSp>
      <p:cxnSp>
        <p:nvCxnSpPr>
          <p:cNvPr id="356" name="Straight Connector 355"/>
          <p:cNvCxnSpPr>
            <a:endCxn id="312" idx="2"/>
          </p:cNvCxnSpPr>
          <p:nvPr/>
        </p:nvCxnSpPr>
        <p:spPr>
          <a:xfrm flipH="1" flipV="1">
            <a:off x="5669617" y="4932400"/>
            <a:ext cx="10902" cy="896195"/>
          </a:xfrm>
          <a:prstGeom prst="line">
            <a:avLst/>
          </a:prstGeom>
          <a:noFill/>
          <a:ln w="19050" cap="flat" cmpd="sng" algn="ctr">
            <a:solidFill>
              <a:srgbClr val="5B9BD5"/>
            </a:solidFill>
            <a:prstDash val="solid"/>
            <a:miter lim="800000"/>
          </a:ln>
          <a:effectLst/>
        </p:spPr>
      </p:cxnSp>
      <p:cxnSp>
        <p:nvCxnSpPr>
          <p:cNvPr id="357" name="Straight Connector 356"/>
          <p:cNvCxnSpPr>
            <a:stCxn id="363" idx="0"/>
            <a:endCxn id="312" idx="2"/>
          </p:cNvCxnSpPr>
          <p:nvPr/>
        </p:nvCxnSpPr>
        <p:spPr>
          <a:xfrm flipH="1" flipV="1">
            <a:off x="5669617" y="4932399"/>
            <a:ext cx="807294" cy="391441"/>
          </a:xfrm>
          <a:prstGeom prst="line">
            <a:avLst/>
          </a:prstGeom>
          <a:noFill/>
          <a:ln w="19050" cap="flat" cmpd="sng" algn="ctr">
            <a:solidFill>
              <a:srgbClr val="5B9BD5"/>
            </a:solidFill>
            <a:prstDash val="solid"/>
            <a:miter lim="800000"/>
          </a:ln>
          <a:effectLst/>
        </p:spPr>
      </p:cxnSp>
      <p:cxnSp>
        <p:nvCxnSpPr>
          <p:cNvPr id="358" name="Straight Connector 357"/>
          <p:cNvCxnSpPr>
            <a:endCxn id="312" idx="2"/>
          </p:cNvCxnSpPr>
          <p:nvPr/>
        </p:nvCxnSpPr>
        <p:spPr>
          <a:xfrm flipH="1" flipV="1">
            <a:off x="5669618" y="4932398"/>
            <a:ext cx="435894" cy="391440"/>
          </a:xfrm>
          <a:prstGeom prst="line">
            <a:avLst/>
          </a:prstGeom>
          <a:noFill/>
          <a:ln w="19050" cap="flat" cmpd="sng" algn="ctr">
            <a:solidFill>
              <a:srgbClr val="5B9BD5"/>
            </a:solidFill>
            <a:prstDash val="solid"/>
            <a:miter lim="800000"/>
          </a:ln>
          <a:effectLst/>
        </p:spPr>
      </p:cxnSp>
      <p:sp>
        <p:nvSpPr>
          <p:cNvPr id="359" name="Rectangle 358"/>
          <p:cNvSpPr/>
          <p:nvPr/>
        </p:nvSpPr>
        <p:spPr>
          <a:xfrm>
            <a:off x="5580967" y="5323839"/>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686" b="1" kern="0" dirty="0">
              <a:solidFill>
                <a:prstClr val="black"/>
              </a:solidFill>
              <a:latin typeface="Calibri" panose="020F0502020204030204"/>
            </a:endParaRPr>
          </a:p>
        </p:txBody>
      </p:sp>
      <p:sp>
        <p:nvSpPr>
          <p:cNvPr id="360" name="Rectangle 359"/>
          <p:cNvSpPr/>
          <p:nvPr/>
        </p:nvSpPr>
        <p:spPr>
          <a:xfrm>
            <a:off x="5580967" y="5323840"/>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61" name="Rectangle 360"/>
          <p:cNvSpPr/>
          <p:nvPr/>
        </p:nvSpPr>
        <p:spPr>
          <a:xfrm>
            <a:off x="5580967" y="6369397"/>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sp>
        <p:nvSpPr>
          <p:cNvPr id="362" name="Rectangle 361"/>
          <p:cNvSpPr/>
          <p:nvPr/>
        </p:nvSpPr>
        <p:spPr>
          <a:xfrm>
            <a:off x="6277823" y="5323839"/>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686" b="1" kern="0" dirty="0">
              <a:solidFill>
                <a:prstClr val="black"/>
              </a:solidFill>
              <a:latin typeface="Calibri" panose="020F0502020204030204"/>
            </a:endParaRPr>
          </a:p>
        </p:txBody>
      </p:sp>
      <p:sp>
        <p:nvSpPr>
          <p:cNvPr id="363" name="Rectangle 362"/>
          <p:cNvSpPr/>
          <p:nvPr/>
        </p:nvSpPr>
        <p:spPr>
          <a:xfrm>
            <a:off x="6277823" y="5323840"/>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64" name="Rectangle 363"/>
          <p:cNvSpPr/>
          <p:nvPr/>
        </p:nvSpPr>
        <p:spPr>
          <a:xfrm>
            <a:off x="6277823" y="6369397"/>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sp>
        <p:nvSpPr>
          <p:cNvPr id="365" name="Rectangle 364"/>
          <p:cNvSpPr/>
          <p:nvPr/>
        </p:nvSpPr>
        <p:spPr>
          <a:xfrm>
            <a:off x="6875130" y="5323839"/>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686" b="1" kern="0" dirty="0">
              <a:solidFill>
                <a:prstClr val="black"/>
              </a:solidFill>
              <a:latin typeface="Calibri" panose="020F0502020204030204"/>
            </a:endParaRPr>
          </a:p>
        </p:txBody>
      </p:sp>
      <p:sp>
        <p:nvSpPr>
          <p:cNvPr id="366" name="Rectangle 365"/>
          <p:cNvSpPr/>
          <p:nvPr/>
        </p:nvSpPr>
        <p:spPr>
          <a:xfrm>
            <a:off x="6875130" y="5323840"/>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67" name="Rectangle 366"/>
          <p:cNvSpPr/>
          <p:nvPr/>
        </p:nvSpPr>
        <p:spPr>
          <a:xfrm>
            <a:off x="6875130" y="6369397"/>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cxnSp>
        <p:nvCxnSpPr>
          <p:cNvPr id="368" name="Straight Connector 367"/>
          <p:cNvCxnSpPr>
            <a:stCxn id="366" idx="0"/>
            <a:endCxn id="314" idx="2"/>
          </p:cNvCxnSpPr>
          <p:nvPr/>
        </p:nvCxnSpPr>
        <p:spPr>
          <a:xfrm flipV="1">
            <a:off x="7074217" y="4932399"/>
            <a:ext cx="387316" cy="391441"/>
          </a:xfrm>
          <a:prstGeom prst="line">
            <a:avLst/>
          </a:prstGeom>
          <a:noFill/>
          <a:ln w="19050" cap="flat" cmpd="sng" algn="ctr">
            <a:solidFill>
              <a:srgbClr val="5B9BD5"/>
            </a:solidFill>
            <a:prstDash val="solid"/>
            <a:miter lim="800000"/>
          </a:ln>
          <a:effectLst/>
        </p:spPr>
      </p:cxnSp>
      <p:cxnSp>
        <p:nvCxnSpPr>
          <p:cNvPr id="369" name="Straight Connector 368"/>
          <p:cNvCxnSpPr>
            <a:endCxn id="314" idx="2"/>
          </p:cNvCxnSpPr>
          <p:nvPr/>
        </p:nvCxnSpPr>
        <p:spPr>
          <a:xfrm flipH="1" flipV="1">
            <a:off x="7461535" y="4932400"/>
            <a:ext cx="110455" cy="896195"/>
          </a:xfrm>
          <a:prstGeom prst="line">
            <a:avLst/>
          </a:prstGeom>
          <a:noFill/>
          <a:ln w="19050" cap="flat" cmpd="sng" algn="ctr">
            <a:solidFill>
              <a:srgbClr val="5B9BD5"/>
            </a:solidFill>
            <a:prstDash val="solid"/>
            <a:miter lim="800000"/>
          </a:ln>
          <a:effectLst/>
        </p:spPr>
      </p:cxnSp>
      <p:cxnSp>
        <p:nvCxnSpPr>
          <p:cNvPr id="370" name="Straight Connector 369"/>
          <p:cNvCxnSpPr>
            <a:stCxn id="376" idx="0"/>
            <a:endCxn id="314" idx="2"/>
          </p:cNvCxnSpPr>
          <p:nvPr/>
        </p:nvCxnSpPr>
        <p:spPr>
          <a:xfrm flipH="1" flipV="1">
            <a:off x="7461534" y="4932399"/>
            <a:ext cx="906845" cy="391441"/>
          </a:xfrm>
          <a:prstGeom prst="line">
            <a:avLst/>
          </a:prstGeom>
          <a:noFill/>
          <a:ln w="19050" cap="flat" cmpd="sng" algn="ctr">
            <a:solidFill>
              <a:srgbClr val="5B9BD5"/>
            </a:solidFill>
            <a:prstDash val="solid"/>
            <a:miter lim="800000"/>
          </a:ln>
          <a:effectLst/>
        </p:spPr>
      </p:cxnSp>
      <p:cxnSp>
        <p:nvCxnSpPr>
          <p:cNvPr id="371" name="Straight Connector 370"/>
          <p:cNvCxnSpPr>
            <a:endCxn id="314" idx="2"/>
          </p:cNvCxnSpPr>
          <p:nvPr/>
        </p:nvCxnSpPr>
        <p:spPr>
          <a:xfrm flipH="1" flipV="1">
            <a:off x="7461534" y="4932399"/>
            <a:ext cx="582680" cy="412095"/>
          </a:xfrm>
          <a:prstGeom prst="line">
            <a:avLst/>
          </a:prstGeom>
          <a:noFill/>
          <a:ln w="19050" cap="flat" cmpd="sng" algn="ctr">
            <a:solidFill>
              <a:srgbClr val="5B9BD5"/>
            </a:solidFill>
            <a:prstDash val="solid"/>
            <a:miter lim="800000"/>
          </a:ln>
          <a:effectLst/>
        </p:spPr>
      </p:cxnSp>
      <p:sp>
        <p:nvSpPr>
          <p:cNvPr id="372" name="Rectangle 371"/>
          <p:cNvSpPr/>
          <p:nvPr/>
        </p:nvSpPr>
        <p:spPr>
          <a:xfrm>
            <a:off x="7472434" y="5323839"/>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686" b="1" kern="0" dirty="0">
              <a:solidFill>
                <a:prstClr val="black"/>
              </a:solidFill>
              <a:latin typeface="Calibri" panose="020F0502020204030204"/>
            </a:endParaRPr>
          </a:p>
        </p:txBody>
      </p:sp>
      <p:sp>
        <p:nvSpPr>
          <p:cNvPr id="373" name="Rectangle 372"/>
          <p:cNvSpPr/>
          <p:nvPr/>
        </p:nvSpPr>
        <p:spPr>
          <a:xfrm>
            <a:off x="7472434" y="5323840"/>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74" name="Rectangle 373"/>
          <p:cNvSpPr/>
          <p:nvPr/>
        </p:nvSpPr>
        <p:spPr>
          <a:xfrm>
            <a:off x="7472434" y="6369397"/>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sp>
        <p:nvSpPr>
          <p:cNvPr id="375" name="Rectangle 374"/>
          <p:cNvSpPr/>
          <p:nvPr/>
        </p:nvSpPr>
        <p:spPr>
          <a:xfrm>
            <a:off x="8169291" y="5323839"/>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686" b="1" kern="0" dirty="0">
              <a:solidFill>
                <a:prstClr val="black"/>
              </a:solidFill>
              <a:latin typeface="Calibri" panose="020F0502020204030204"/>
            </a:endParaRPr>
          </a:p>
        </p:txBody>
      </p:sp>
      <p:sp>
        <p:nvSpPr>
          <p:cNvPr id="376" name="Rectangle 375"/>
          <p:cNvSpPr/>
          <p:nvPr/>
        </p:nvSpPr>
        <p:spPr>
          <a:xfrm>
            <a:off x="8169291" y="5323840"/>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77" name="Rectangle 376"/>
          <p:cNvSpPr/>
          <p:nvPr/>
        </p:nvSpPr>
        <p:spPr>
          <a:xfrm>
            <a:off x="8169291" y="6369397"/>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sp>
        <p:nvSpPr>
          <p:cNvPr id="378" name="Rectangle 377"/>
          <p:cNvSpPr/>
          <p:nvPr/>
        </p:nvSpPr>
        <p:spPr>
          <a:xfrm>
            <a:off x="10160308" y="5323838"/>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686" b="1" kern="0" dirty="0">
              <a:solidFill>
                <a:prstClr val="black"/>
              </a:solidFill>
              <a:latin typeface="Calibri" panose="020F0502020204030204"/>
            </a:endParaRPr>
          </a:p>
        </p:txBody>
      </p:sp>
      <p:sp>
        <p:nvSpPr>
          <p:cNvPr id="379" name="Rectangle 378"/>
          <p:cNvSpPr/>
          <p:nvPr/>
        </p:nvSpPr>
        <p:spPr>
          <a:xfrm>
            <a:off x="10160308" y="5323839"/>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80" name="Rectangle 379"/>
          <p:cNvSpPr/>
          <p:nvPr/>
        </p:nvSpPr>
        <p:spPr>
          <a:xfrm>
            <a:off x="10160308" y="6369396"/>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cxnSp>
        <p:nvCxnSpPr>
          <p:cNvPr id="381" name="Straight Connector 380"/>
          <p:cNvCxnSpPr>
            <a:stCxn id="379" idx="0"/>
            <a:endCxn id="318" idx="2"/>
          </p:cNvCxnSpPr>
          <p:nvPr/>
        </p:nvCxnSpPr>
        <p:spPr>
          <a:xfrm flipV="1">
            <a:off x="10359397" y="4932398"/>
            <a:ext cx="685969" cy="391440"/>
          </a:xfrm>
          <a:prstGeom prst="line">
            <a:avLst/>
          </a:prstGeom>
          <a:noFill/>
          <a:ln w="19050" cap="flat" cmpd="sng" algn="ctr">
            <a:solidFill>
              <a:srgbClr val="5B9BD5"/>
            </a:solidFill>
            <a:prstDash val="solid"/>
            <a:miter lim="800000"/>
          </a:ln>
          <a:effectLst/>
        </p:spPr>
      </p:cxnSp>
      <p:cxnSp>
        <p:nvCxnSpPr>
          <p:cNvPr id="382" name="Straight Connector 381"/>
          <p:cNvCxnSpPr>
            <a:endCxn id="318" idx="2"/>
          </p:cNvCxnSpPr>
          <p:nvPr/>
        </p:nvCxnSpPr>
        <p:spPr>
          <a:xfrm flipV="1">
            <a:off x="10857165" y="4932398"/>
            <a:ext cx="188200" cy="391440"/>
          </a:xfrm>
          <a:prstGeom prst="line">
            <a:avLst/>
          </a:prstGeom>
          <a:noFill/>
          <a:ln w="19050" cap="flat" cmpd="sng" algn="ctr">
            <a:solidFill>
              <a:srgbClr val="5B9BD5"/>
            </a:solidFill>
            <a:prstDash val="solid"/>
            <a:miter lim="800000"/>
          </a:ln>
          <a:effectLst/>
        </p:spPr>
      </p:cxnSp>
      <p:cxnSp>
        <p:nvCxnSpPr>
          <p:cNvPr id="383" name="Straight Connector 382"/>
          <p:cNvCxnSpPr>
            <a:stCxn id="389" idx="0"/>
            <a:endCxn id="318" idx="2"/>
          </p:cNvCxnSpPr>
          <p:nvPr/>
        </p:nvCxnSpPr>
        <p:spPr>
          <a:xfrm flipH="1" flipV="1">
            <a:off x="11045365" y="4932398"/>
            <a:ext cx="608192" cy="391440"/>
          </a:xfrm>
          <a:prstGeom prst="line">
            <a:avLst/>
          </a:prstGeom>
          <a:noFill/>
          <a:ln w="19050" cap="flat" cmpd="sng" algn="ctr">
            <a:solidFill>
              <a:srgbClr val="5B9BD5"/>
            </a:solidFill>
            <a:prstDash val="solid"/>
            <a:miter lim="800000"/>
          </a:ln>
          <a:effectLst/>
        </p:spPr>
      </p:cxnSp>
      <p:cxnSp>
        <p:nvCxnSpPr>
          <p:cNvPr id="384" name="Straight Connector 383"/>
          <p:cNvCxnSpPr>
            <a:endCxn id="318" idx="2"/>
          </p:cNvCxnSpPr>
          <p:nvPr/>
        </p:nvCxnSpPr>
        <p:spPr>
          <a:xfrm flipH="1" flipV="1">
            <a:off x="11045365" y="4932398"/>
            <a:ext cx="309554" cy="391440"/>
          </a:xfrm>
          <a:prstGeom prst="line">
            <a:avLst/>
          </a:prstGeom>
          <a:noFill/>
          <a:ln w="19050" cap="flat" cmpd="sng" algn="ctr">
            <a:solidFill>
              <a:srgbClr val="5B9BD5"/>
            </a:solidFill>
            <a:prstDash val="solid"/>
            <a:miter lim="800000"/>
          </a:ln>
          <a:effectLst/>
        </p:spPr>
      </p:cxnSp>
      <p:sp>
        <p:nvSpPr>
          <p:cNvPr id="385" name="Rectangle 384"/>
          <p:cNvSpPr/>
          <p:nvPr/>
        </p:nvSpPr>
        <p:spPr>
          <a:xfrm>
            <a:off x="10757614" y="5323838"/>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686" b="1" kern="0" dirty="0">
              <a:solidFill>
                <a:prstClr val="black"/>
              </a:solidFill>
              <a:latin typeface="Calibri" panose="020F0502020204030204"/>
            </a:endParaRPr>
          </a:p>
        </p:txBody>
      </p:sp>
      <p:sp>
        <p:nvSpPr>
          <p:cNvPr id="386" name="Rectangle 385"/>
          <p:cNvSpPr/>
          <p:nvPr/>
        </p:nvSpPr>
        <p:spPr>
          <a:xfrm>
            <a:off x="10757614" y="5323839"/>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87" name="Rectangle 386"/>
          <p:cNvSpPr/>
          <p:nvPr/>
        </p:nvSpPr>
        <p:spPr>
          <a:xfrm>
            <a:off x="10757614" y="6369396"/>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sp>
        <p:nvSpPr>
          <p:cNvPr id="388" name="Rectangle 387"/>
          <p:cNvSpPr/>
          <p:nvPr/>
        </p:nvSpPr>
        <p:spPr>
          <a:xfrm>
            <a:off x="11454470" y="5323838"/>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686" b="1" kern="0" dirty="0">
              <a:solidFill>
                <a:prstClr val="black"/>
              </a:solidFill>
              <a:latin typeface="Calibri" panose="020F0502020204030204"/>
            </a:endParaRPr>
          </a:p>
        </p:txBody>
      </p:sp>
      <p:sp>
        <p:nvSpPr>
          <p:cNvPr id="389" name="Rectangle 388"/>
          <p:cNvSpPr/>
          <p:nvPr/>
        </p:nvSpPr>
        <p:spPr>
          <a:xfrm>
            <a:off x="11454470" y="5323839"/>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90" name="Rectangle 389"/>
          <p:cNvSpPr/>
          <p:nvPr/>
        </p:nvSpPr>
        <p:spPr>
          <a:xfrm>
            <a:off x="11454470" y="6369396"/>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sp>
        <p:nvSpPr>
          <p:cNvPr id="391" name="TextBox 390"/>
          <p:cNvSpPr txBox="1"/>
          <p:nvPr/>
        </p:nvSpPr>
        <p:spPr>
          <a:xfrm>
            <a:off x="9098413" y="5697255"/>
            <a:ext cx="477808" cy="512801"/>
          </a:xfrm>
          <a:prstGeom prst="rect">
            <a:avLst/>
          </a:prstGeom>
          <a:noFill/>
        </p:spPr>
        <p:txBody>
          <a:bodyPr wrap="square" rtlCol="0">
            <a:spAutoFit/>
          </a:bodyPr>
          <a:lstStyle/>
          <a:p>
            <a:pPr defTabSz="896117"/>
            <a:r>
              <a:rPr lang="en-US" sz="2744" dirty="0">
                <a:solidFill>
                  <a:prstClr val="black"/>
                </a:solidFill>
                <a:latin typeface="Calibri" panose="020F0502020204030204"/>
              </a:rPr>
              <a:t>…</a:t>
            </a:r>
          </a:p>
        </p:txBody>
      </p:sp>
      <p:sp>
        <p:nvSpPr>
          <p:cNvPr id="392" name="TextBox 391"/>
          <p:cNvSpPr txBox="1"/>
          <p:nvPr/>
        </p:nvSpPr>
        <p:spPr>
          <a:xfrm>
            <a:off x="5912786" y="5697252"/>
            <a:ext cx="318539" cy="512801"/>
          </a:xfrm>
          <a:prstGeom prst="rect">
            <a:avLst/>
          </a:prstGeom>
          <a:noFill/>
        </p:spPr>
        <p:txBody>
          <a:bodyPr wrap="square" rtlCol="0">
            <a:spAutoFit/>
          </a:bodyPr>
          <a:lstStyle/>
          <a:p>
            <a:pPr defTabSz="896117"/>
            <a:r>
              <a:rPr lang="en-US" sz="2744" dirty="0">
                <a:solidFill>
                  <a:prstClr val="black"/>
                </a:solidFill>
                <a:latin typeface="Calibri" panose="020F0502020204030204"/>
              </a:rPr>
              <a:t>…</a:t>
            </a:r>
          </a:p>
        </p:txBody>
      </p:sp>
      <p:sp>
        <p:nvSpPr>
          <p:cNvPr id="393" name="TextBox 392"/>
          <p:cNvSpPr txBox="1"/>
          <p:nvPr/>
        </p:nvSpPr>
        <p:spPr>
          <a:xfrm>
            <a:off x="2159924" y="5697252"/>
            <a:ext cx="318539" cy="512801"/>
          </a:xfrm>
          <a:prstGeom prst="rect">
            <a:avLst/>
          </a:prstGeom>
          <a:noFill/>
        </p:spPr>
        <p:txBody>
          <a:bodyPr wrap="square" rtlCol="0">
            <a:spAutoFit/>
          </a:bodyPr>
          <a:lstStyle/>
          <a:p>
            <a:pPr defTabSz="896117"/>
            <a:r>
              <a:rPr lang="en-US" sz="2744" dirty="0">
                <a:solidFill>
                  <a:prstClr val="black"/>
                </a:solidFill>
                <a:latin typeface="Calibri" panose="020F0502020204030204"/>
              </a:rPr>
              <a:t>…</a:t>
            </a:r>
          </a:p>
        </p:txBody>
      </p:sp>
      <p:sp>
        <p:nvSpPr>
          <p:cNvPr id="394" name="TextBox 393"/>
          <p:cNvSpPr txBox="1"/>
          <p:nvPr/>
        </p:nvSpPr>
        <p:spPr>
          <a:xfrm>
            <a:off x="4021320" y="5697252"/>
            <a:ext cx="318539" cy="512801"/>
          </a:xfrm>
          <a:prstGeom prst="rect">
            <a:avLst/>
          </a:prstGeom>
          <a:noFill/>
        </p:spPr>
        <p:txBody>
          <a:bodyPr wrap="square" rtlCol="0">
            <a:spAutoFit/>
          </a:bodyPr>
          <a:lstStyle/>
          <a:p>
            <a:pPr defTabSz="896117"/>
            <a:r>
              <a:rPr lang="en-US" sz="2744" dirty="0">
                <a:solidFill>
                  <a:prstClr val="black"/>
                </a:solidFill>
                <a:latin typeface="Calibri" panose="020F0502020204030204"/>
              </a:rPr>
              <a:t>…</a:t>
            </a:r>
          </a:p>
        </p:txBody>
      </p:sp>
      <p:sp>
        <p:nvSpPr>
          <p:cNvPr id="395" name="TextBox 394"/>
          <p:cNvSpPr txBox="1"/>
          <p:nvPr/>
        </p:nvSpPr>
        <p:spPr>
          <a:xfrm>
            <a:off x="11114328" y="5748758"/>
            <a:ext cx="358356" cy="452472"/>
          </a:xfrm>
          <a:prstGeom prst="rect">
            <a:avLst/>
          </a:prstGeom>
          <a:noFill/>
        </p:spPr>
        <p:txBody>
          <a:bodyPr wrap="square" rtlCol="0">
            <a:spAutoFit/>
          </a:bodyPr>
          <a:lstStyle/>
          <a:p>
            <a:pPr defTabSz="896117"/>
            <a:r>
              <a:rPr lang="en-US" sz="2352" dirty="0">
                <a:solidFill>
                  <a:prstClr val="black"/>
                </a:solidFill>
                <a:latin typeface="Calibri" panose="020F0502020204030204"/>
              </a:rPr>
              <a:t>…</a:t>
            </a:r>
          </a:p>
        </p:txBody>
      </p:sp>
      <p:sp>
        <p:nvSpPr>
          <p:cNvPr id="398" name="TextBox 397"/>
          <p:cNvSpPr txBox="1"/>
          <p:nvPr/>
        </p:nvSpPr>
        <p:spPr>
          <a:xfrm>
            <a:off x="7804250" y="5697252"/>
            <a:ext cx="477808" cy="512801"/>
          </a:xfrm>
          <a:prstGeom prst="rect">
            <a:avLst/>
          </a:prstGeom>
          <a:noFill/>
        </p:spPr>
        <p:txBody>
          <a:bodyPr wrap="square" rtlCol="0">
            <a:spAutoFit/>
          </a:bodyPr>
          <a:lstStyle/>
          <a:p>
            <a:pPr defTabSz="896117"/>
            <a:r>
              <a:rPr lang="en-US" sz="2744" dirty="0">
                <a:solidFill>
                  <a:prstClr val="black"/>
                </a:solidFill>
                <a:latin typeface="Calibri" panose="020F0502020204030204"/>
              </a:rPr>
              <a:t>…</a:t>
            </a:r>
          </a:p>
        </p:txBody>
      </p:sp>
      <p:sp>
        <p:nvSpPr>
          <p:cNvPr id="399" name="TextBox 398"/>
          <p:cNvSpPr txBox="1"/>
          <p:nvPr/>
        </p:nvSpPr>
        <p:spPr>
          <a:xfrm rot="16200000">
            <a:off x="1045123" y="5882209"/>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00" name="TextBox 399"/>
          <p:cNvSpPr txBox="1"/>
          <p:nvPr/>
        </p:nvSpPr>
        <p:spPr>
          <a:xfrm rot="16200000">
            <a:off x="1645262" y="5882209"/>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01" name="TextBox 400"/>
          <p:cNvSpPr txBox="1"/>
          <p:nvPr/>
        </p:nvSpPr>
        <p:spPr>
          <a:xfrm rot="16200000">
            <a:off x="2347553" y="5882209"/>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02" name="TextBox 401"/>
          <p:cNvSpPr txBox="1"/>
          <p:nvPr/>
        </p:nvSpPr>
        <p:spPr>
          <a:xfrm rot="16200000">
            <a:off x="2944858" y="5882209"/>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03" name="TextBox 402"/>
          <p:cNvSpPr txBox="1"/>
          <p:nvPr/>
        </p:nvSpPr>
        <p:spPr>
          <a:xfrm rot="16200000">
            <a:off x="3567065" y="5882210"/>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04" name="TextBox 403"/>
          <p:cNvSpPr txBox="1"/>
          <p:nvPr/>
        </p:nvSpPr>
        <p:spPr>
          <a:xfrm rot="16200000">
            <a:off x="4239021" y="5882210"/>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05" name="TextBox 404"/>
          <p:cNvSpPr txBox="1"/>
          <p:nvPr/>
        </p:nvSpPr>
        <p:spPr>
          <a:xfrm rot="16200000">
            <a:off x="4825439" y="5882210"/>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06" name="TextBox 405"/>
          <p:cNvSpPr txBox="1"/>
          <p:nvPr/>
        </p:nvSpPr>
        <p:spPr>
          <a:xfrm rot="16200000">
            <a:off x="5400787" y="5882210"/>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07" name="TextBox 406"/>
          <p:cNvSpPr txBox="1"/>
          <p:nvPr/>
        </p:nvSpPr>
        <p:spPr>
          <a:xfrm rot="16200000">
            <a:off x="6141053" y="5882210"/>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08" name="TextBox 407"/>
          <p:cNvSpPr txBox="1"/>
          <p:nvPr/>
        </p:nvSpPr>
        <p:spPr>
          <a:xfrm rot="16200000">
            <a:off x="6726293" y="5882210"/>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09" name="TextBox 408"/>
          <p:cNvSpPr txBox="1"/>
          <p:nvPr/>
        </p:nvSpPr>
        <p:spPr>
          <a:xfrm rot="16200000">
            <a:off x="7325083" y="5882210"/>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10" name="TextBox 409"/>
          <p:cNvSpPr txBox="1"/>
          <p:nvPr/>
        </p:nvSpPr>
        <p:spPr>
          <a:xfrm rot="16200000">
            <a:off x="8021955" y="5882210"/>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11" name="TextBox 410"/>
          <p:cNvSpPr txBox="1"/>
          <p:nvPr/>
        </p:nvSpPr>
        <p:spPr>
          <a:xfrm rot="16200000">
            <a:off x="10052136" y="5842060"/>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12" name="TextBox 411"/>
          <p:cNvSpPr txBox="1"/>
          <p:nvPr/>
        </p:nvSpPr>
        <p:spPr>
          <a:xfrm rot="16200000">
            <a:off x="10610278" y="5842060"/>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13" name="TextBox 412"/>
          <p:cNvSpPr txBox="1"/>
          <p:nvPr/>
        </p:nvSpPr>
        <p:spPr>
          <a:xfrm rot="16200000">
            <a:off x="11307134" y="5842061"/>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14" name="Rectangle 413"/>
          <p:cNvSpPr/>
          <p:nvPr/>
        </p:nvSpPr>
        <p:spPr>
          <a:xfrm>
            <a:off x="3272302" y="3415134"/>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endParaRPr lang="en-US" sz="1764" kern="0" dirty="0">
              <a:solidFill>
                <a:prstClr val="white"/>
              </a:solidFill>
              <a:latin typeface="Calibri" panose="020F0502020204030204"/>
            </a:endParaRPr>
          </a:p>
        </p:txBody>
      </p:sp>
      <p:sp>
        <p:nvSpPr>
          <p:cNvPr id="415" name="Rectangle 414"/>
          <p:cNvSpPr/>
          <p:nvPr/>
        </p:nvSpPr>
        <p:spPr>
          <a:xfrm>
            <a:off x="3172751" y="3489817"/>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b="1" kern="0" dirty="0">
                <a:solidFill>
                  <a:prstClr val="white"/>
                </a:solidFill>
                <a:latin typeface="Calibri" panose="020F0502020204030204"/>
              </a:rPr>
              <a:t>Agg</a:t>
            </a:r>
          </a:p>
        </p:txBody>
      </p:sp>
      <p:sp>
        <p:nvSpPr>
          <p:cNvPr id="416" name="Rectangle 415"/>
          <p:cNvSpPr/>
          <p:nvPr/>
        </p:nvSpPr>
        <p:spPr>
          <a:xfrm>
            <a:off x="6753585" y="3415134"/>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endParaRPr lang="en-US" sz="1764" kern="0" dirty="0">
              <a:solidFill>
                <a:prstClr val="white"/>
              </a:solidFill>
              <a:latin typeface="Calibri" panose="020F0502020204030204"/>
            </a:endParaRPr>
          </a:p>
        </p:txBody>
      </p:sp>
      <p:sp>
        <p:nvSpPr>
          <p:cNvPr id="417" name="Rectangle 416"/>
          <p:cNvSpPr/>
          <p:nvPr/>
        </p:nvSpPr>
        <p:spPr>
          <a:xfrm>
            <a:off x="6654034" y="3489817"/>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b="1" kern="0" dirty="0">
                <a:solidFill>
                  <a:prstClr val="white"/>
                </a:solidFill>
                <a:latin typeface="Calibri" panose="020F0502020204030204"/>
              </a:rPr>
              <a:t>Agg</a:t>
            </a:r>
          </a:p>
        </p:txBody>
      </p:sp>
      <p:sp>
        <p:nvSpPr>
          <p:cNvPr id="418" name="Rectangle 417"/>
          <p:cNvSpPr/>
          <p:nvPr/>
        </p:nvSpPr>
        <p:spPr>
          <a:xfrm>
            <a:off x="9451995" y="3415134"/>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endParaRPr lang="en-US" sz="1764" kern="0" dirty="0">
              <a:solidFill>
                <a:prstClr val="white"/>
              </a:solidFill>
              <a:latin typeface="Calibri" panose="020F0502020204030204"/>
            </a:endParaRPr>
          </a:p>
        </p:txBody>
      </p:sp>
      <p:sp>
        <p:nvSpPr>
          <p:cNvPr id="419" name="Rectangle 418"/>
          <p:cNvSpPr/>
          <p:nvPr/>
        </p:nvSpPr>
        <p:spPr>
          <a:xfrm>
            <a:off x="9352445" y="3489817"/>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b="1" kern="0" dirty="0">
                <a:solidFill>
                  <a:prstClr val="white"/>
                </a:solidFill>
                <a:latin typeface="Calibri" panose="020F0502020204030204"/>
              </a:rPr>
              <a:t>Agg</a:t>
            </a:r>
          </a:p>
        </p:txBody>
      </p:sp>
      <p:cxnSp>
        <p:nvCxnSpPr>
          <p:cNvPr id="420" name="Straight Connector 419"/>
          <p:cNvCxnSpPr>
            <a:stCxn id="417" idx="2"/>
            <a:endCxn id="313" idx="0"/>
          </p:cNvCxnSpPr>
          <p:nvPr/>
        </p:nvCxnSpPr>
        <p:spPr>
          <a:xfrm>
            <a:off x="6842235" y="3937913"/>
            <a:ext cx="718850" cy="471708"/>
          </a:xfrm>
          <a:prstGeom prst="line">
            <a:avLst/>
          </a:prstGeom>
          <a:noFill/>
          <a:ln w="19050" cap="flat" cmpd="sng" algn="ctr">
            <a:solidFill>
              <a:srgbClr val="5B9BD5"/>
            </a:solidFill>
            <a:prstDash val="solid"/>
            <a:miter lim="800000"/>
          </a:ln>
          <a:effectLst/>
        </p:spPr>
      </p:cxnSp>
      <p:cxnSp>
        <p:nvCxnSpPr>
          <p:cNvPr id="421" name="Straight Connector 420"/>
          <p:cNvCxnSpPr>
            <a:stCxn id="311" idx="0"/>
            <a:endCxn id="417" idx="2"/>
          </p:cNvCxnSpPr>
          <p:nvPr/>
        </p:nvCxnSpPr>
        <p:spPr>
          <a:xfrm flipV="1">
            <a:off x="5769168" y="3937913"/>
            <a:ext cx="1073066" cy="471708"/>
          </a:xfrm>
          <a:prstGeom prst="line">
            <a:avLst/>
          </a:prstGeom>
          <a:noFill/>
          <a:ln w="19050" cap="flat" cmpd="sng" algn="ctr">
            <a:solidFill>
              <a:srgbClr val="5B9BD5"/>
            </a:solidFill>
            <a:prstDash val="solid"/>
            <a:miter lim="800000"/>
          </a:ln>
          <a:effectLst/>
        </p:spPr>
      </p:cxnSp>
      <p:cxnSp>
        <p:nvCxnSpPr>
          <p:cNvPr id="423" name="Straight Connector 422"/>
          <p:cNvCxnSpPr>
            <a:stCxn id="325" idx="2"/>
            <a:endCxn id="414" idx="0"/>
          </p:cNvCxnSpPr>
          <p:nvPr/>
        </p:nvCxnSpPr>
        <p:spPr>
          <a:xfrm flipH="1">
            <a:off x="3460503" y="3209506"/>
            <a:ext cx="5010423" cy="205629"/>
          </a:xfrm>
          <a:prstGeom prst="line">
            <a:avLst/>
          </a:prstGeom>
          <a:noFill/>
          <a:ln w="19050" cap="flat" cmpd="sng" algn="ctr">
            <a:solidFill>
              <a:srgbClr val="5B9BD5"/>
            </a:solidFill>
            <a:prstDash val="solid"/>
            <a:miter lim="800000"/>
          </a:ln>
          <a:effectLst/>
        </p:spPr>
      </p:cxnSp>
      <p:cxnSp>
        <p:nvCxnSpPr>
          <p:cNvPr id="424" name="Straight Connector 423"/>
          <p:cNvCxnSpPr>
            <a:stCxn id="306" idx="0"/>
            <a:endCxn id="415" idx="2"/>
          </p:cNvCxnSpPr>
          <p:nvPr/>
        </p:nvCxnSpPr>
        <p:spPr>
          <a:xfrm flipV="1">
            <a:off x="1632550" y="3937913"/>
            <a:ext cx="1728403" cy="471708"/>
          </a:xfrm>
          <a:prstGeom prst="line">
            <a:avLst/>
          </a:prstGeom>
          <a:noFill/>
          <a:ln w="19050" cap="flat" cmpd="sng" algn="ctr">
            <a:solidFill>
              <a:srgbClr val="5B9BD5"/>
            </a:solidFill>
            <a:prstDash val="solid"/>
            <a:miter lim="800000"/>
          </a:ln>
          <a:effectLst/>
        </p:spPr>
      </p:cxnSp>
      <p:sp>
        <p:nvSpPr>
          <p:cNvPr id="16" name="Rounded Rectangular Callout 15"/>
          <p:cNvSpPr/>
          <p:nvPr/>
        </p:nvSpPr>
        <p:spPr bwMode="auto">
          <a:xfrm>
            <a:off x="1270889" y="3401406"/>
            <a:ext cx="1570597" cy="373413"/>
          </a:xfrm>
          <a:prstGeom prst="wedgeRoundRectCallout">
            <a:avLst>
              <a:gd name="adj1" fmla="val 73894"/>
              <a:gd name="adj2" fmla="val -13762"/>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896117"/>
            <a:r>
              <a:rPr lang="en-US" sz="980" dirty="0">
                <a:solidFill>
                  <a:srgbClr val="FFFFFF"/>
                </a:solidFill>
              </a:rPr>
              <a:t>Aggregation Routers and</a:t>
            </a:r>
          </a:p>
          <a:p>
            <a:pPr defTabSz="896117"/>
            <a:r>
              <a:rPr lang="en-US" sz="980" dirty="0">
                <a:solidFill>
                  <a:srgbClr val="FFFFFF"/>
                </a:solidFill>
              </a:rPr>
              <a:t>Load Balancers</a:t>
            </a:r>
          </a:p>
        </p:txBody>
      </p:sp>
      <p:sp>
        <p:nvSpPr>
          <p:cNvPr id="425" name="Rounded Rectangular Callout 424"/>
          <p:cNvSpPr/>
          <p:nvPr/>
        </p:nvSpPr>
        <p:spPr bwMode="auto">
          <a:xfrm>
            <a:off x="118764" y="4377588"/>
            <a:ext cx="1000886" cy="373413"/>
          </a:xfrm>
          <a:prstGeom prst="wedgeRoundRectCallout">
            <a:avLst>
              <a:gd name="adj1" fmla="val 66928"/>
              <a:gd name="adj2" fmla="val 58014"/>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896117"/>
            <a:r>
              <a:rPr lang="en-US" sz="980" dirty="0">
                <a:solidFill>
                  <a:srgbClr val="FFFFFF"/>
                </a:solidFill>
              </a:rPr>
              <a:t>Cluster Network Aggregation</a:t>
            </a:r>
          </a:p>
        </p:txBody>
      </p:sp>
      <p:sp>
        <p:nvSpPr>
          <p:cNvPr id="426" name="Rounded Rectangular Callout 425"/>
          <p:cNvSpPr/>
          <p:nvPr/>
        </p:nvSpPr>
        <p:spPr bwMode="auto">
          <a:xfrm>
            <a:off x="116581" y="4959102"/>
            <a:ext cx="1000886" cy="373413"/>
          </a:xfrm>
          <a:prstGeom prst="wedgeRoundRectCallout">
            <a:avLst>
              <a:gd name="adj1" fmla="val 66928"/>
              <a:gd name="adj2" fmla="val 58014"/>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896117"/>
            <a:r>
              <a:rPr lang="en-US" sz="980" dirty="0">
                <a:solidFill>
                  <a:srgbClr val="FFFFFF"/>
                </a:solidFill>
              </a:rPr>
              <a:t>Top of Rack</a:t>
            </a:r>
          </a:p>
          <a:p>
            <a:pPr defTabSz="896117"/>
            <a:r>
              <a:rPr lang="en-US" sz="980" dirty="0">
                <a:solidFill>
                  <a:srgbClr val="FFFFFF"/>
                </a:solidFill>
              </a:rPr>
              <a:t>Switches</a:t>
            </a:r>
          </a:p>
        </p:txBody>
      </p:sp>
      <p:sp>
        <p:nvSpPr>
          <p:cNvPr id="427" name="Rounded Rectangular Callout 426"/>
          <p:cNvSpPr/>
          <p:nvPr/>
        </p:nvSpPr>
        <p:spPr bwMode="auto">
          <a:xfrm>
            <a:off x="116581" y="5540614"/>
            <a:ext cx="1000886" cy="373413"/>
          </a:xfrm>
          <a:prstGeom prst="wedgeRoundRectCallout">
            <a:avLst>
              <a:gd name="adj1" fmla="val 66928"/>
              <a:gd name="adj2" fmla="val 58014"/>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896117"/>
            <a:r>
              <a:rPr lang="en-US" sz="980" dirty="0">
                <a:solidFill>
                  <a:srgbClr val="FFFFFF"/>
                </a:solidFill>
              </a:rPr>
              <a:t>Racks</a:t>
            </a:r>
          </a:p>
        </p:txBody>
      </p:sp>
      <p:sp>
        <p:nvSpPr>
          <p:cNvPr id="428" name="Rounded Rectangular Callout 427"/>
          <p:cNvSpPr/>
          <p:nvPr/>
        </p:nvSpPr>
        <p:spPr bwMode="auto">
          <a:xfrm>
            <a:off x="115126" y="6122127"/>
            <a:ext cx="1000886" cy="373413"/>
          </a:xfrm>
          <a:prstGeom prst="wedgeRoundRectCallout">
            <a:avLst>
              <a:gd name="adj1" fmla="val 66928"/>
              <a:gd name="adj2" fmla="val 58014"/>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896117"/>
            <a:r>
              <a:rPr lang="en-US" sz="980" dirty="0">
                <a:solidFill>
                  <a:srgbClr val="FFFFFF"/>
                </a:solidFill>
              </a:rPr>
              <a:t>Power Distribution Units</a:t>
            </a:r>
          </a:p>
        </p:txBody>
      </p:sp>
    </p:spTree>
    <p:extLst>
      <p:ext uri="{BB962C8B-B14F-4D97-AF65-F5344CB8AC3E}">
        <p14:creationId xmlns:p14="http://schemas.microsoft.com/office/powerpoint/2010/main" val="3364684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6">
                                            <p:txEl>
                                              <p:pRg st="2" end="2"/>
                                            </p:txEl>
                                          </p:spTgt>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303"/>
                                        </p:tgtEl>
                                        <p:attrNameLst>
                                          <p:attrName>style.visibility</p:attrName>
                                        </p:attrNameLst>
                                      </p:cBhvr>
                                      <p:to>
                                        <p:strVal val="visible"/>
                                      </p:to>
                                    </p:set>
                                    <p:animEffect transition="in" filter="fade">
                                      <p:cBhvr>
                                        <p:cTn id="14" dur="500"/>
                                        <p:tgtEl>
                                          <p:spTgt spid="30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2"/>
                                        </p:tgtEl>
                                        <p:attrNameLst>
                                          <p:attrName>style.visibility</p:attrName>
                                        </p:attrNameLst>
                                      </p:cBhvr>
                                      <p:to>
                                        <p:strVal val="visible"/>
                                      </p:to>
                                    </p:set>
                                    <p:animEffect transition="in" filter="fade">
                                      <p:cBhvr>
                                        <p:cTn id="17" dur="500"/>
                                        <p:tgtEl>
                                          <p:spTgt spid="30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1"/>
                                        </p:tgtEl>
                                        <p:attrNameLst>
                                          <p:attrName>style.visibility</p:attrName>
                                        </p:attrNameLst>
                                      </p:cBhvr>
                                      <p:to>
                                        <p:strVal val="visible"/>
                                      </p:to>
                                    </p:set>
                                    <p:animEffect transition="in" filter="fade">
                                      <p:cBhvr>
                                        <p:cTn id="20" dur="500"/>
                                        <p:tgtEl>
                                          <p:spTgt spid="30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0"/>
                                        </p:tgtEl>
                                        <p:attrNameLst>
                                          <p:attrName>style.visibility</p:attrName>
                                        </p:attrNameLst>
                                      </p:cBhvr>
                                      <p:to>
                                        <p:strVal val="visible"/>
                                      </p:to>
                                    </p:set>
                                    <p:animEffect transition="in" filter="fade">
                                      <p:cBhvr>
                                        <p:cTn id="23" dur="500"/>
                                        <p:tgtEl>
                                          <p:spTgt spid="30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9"/>
                                        </p:tgtEl>
                                        <p:attrNameLst>
                                          <p:attrName>style.visibility</p:attrName>
                                        </p:attrNameLst>
                                      </p:cBhvr>
                                      <p:to>
                                        <p:strVal val="visible"/>
                                      </p:to>
                                    </p:set>
                                    <p:animEffect transition="in" filter="fade">
                                      <p:cBhvr>
                                        <p:cTn id="26"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build="p"/>
      <p:bldP spid="299" grpId="0" animBg="1"/>
      <p:bldP spid="300" grpId="0" animBg="1"/>
      <p:bldP spid="301" grpId="0" animBg="1"/>
      <p:bldP spid="302" grpId="0" animBg="1"/>
      <p:bldP spid="30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1643299" y="2715935"/>
            <a:ext cx="5272623" cy="2746848"/>
          </a:xfrm>
          <a:prstGeom prst="rect">
            <a:avLst/>
          </a:prstGeom>
          <a:solidFill>
            <a:schemeClr val="accent5"/>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26" tIns="34263" rIns="68526" bIns="34263" numCol="1" spcCol="0" rtlCol="0" anchor="ctr" anchorCtr="0" compatLnSpc="1">
            <a:prstTxWarp prst="textNoShape">
              <a:avLst/>
            </a:prstTxWarp>
          </a:bodyPr>
          <a:lstStyle/>
          <a:p>
            <a:pPr algn="ctr" defTabSz="685074" fontAlgn="base">
              <a:spcBef>
                <a:spcPct val="0"/>
              </a:spcBef>
              <a:spcAft>
                <a:spcPct val="0"/>
              </a:spcAft>
            </a:pPr>
            <a:endParaRPr lang="en-US" sz="1699" dirty="0">
              <a:gradFill>
                <a:gsLst>
                  <a:gs pos="0">
                    <a:srgbClr val="FFFFFF"/>
                  </a:gs>
                  <a:gs pos="100000">
                    <a:srgbClr val="FFFFFF"/>
                  </a:gs>
                </a:gsLst>
                <a:lin ang="5400000" scaled="0"/>
              </a:gradFill>
            </a:endParaRPr>
          </a:p>
        </p:txBody>
      </p:sp>
      <p:sp>
        <p:nvSpPr>
          <p:cNvPr id="19" name="Rectangle 18"/>
          <p:cNvSpPr/>
          <p:nvPr/>
        </p:nvSpPr>
        <p:spPr bwMode="auto">
          <a:xfrm>
            <a:off x="1907254" y="3039353"/>
            <a:ext cx="2087756" cy="21191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683" rIns="91364" bIns="91399" numCol="1" spcCol="0" rtlCol="0" anchor="b" anchorCtr="0" compatLnSpc="1">
            <a:prstTxWarp prst="textNoShape">
              <a:avLst/>
            </a:prstTxWarp>
          </a:bodyPr>
          <a:lstStyle/>
          <a:p>
            <a:pPr algn="ctr" defTabSz="685074" fontAlgn="base">
              <a:spcBef>
                <a:spcPct val="0"/>
              </a:spcBef>
              <a:spcAft>
                <a:spcPct val="0"/>
              </a:spcAft>
            </a:pPr>
            <a:r>
              <a:rPr lang="en-US" sz="1764" b="1" dirty="0">
                <a:ln>
                  <a:solidFill>
                    <a:srgbClr val="FFFFFF">
                      <a:alpha val="0"/>
                    </a:srgbClr>
                  </a:solidFill>
                </a:ln>
                <a:solidFill>
                  <a:schemeClr val="tx1"/>
                </a:solidFill>
              </a:rPr>
              <a:t>Virtual Machine</a:t>
            </a:r>
          </a:p>
        </p:txBody>
      </p:sp>
      <p:sp>
        <p:nvSpPr>
          <p:cNvPr id="31" name="Rectangle 30"/>
          <p:cNvSpPr/>
          <p:nvPr/>
        </p:nvSpPr>
        <p:spPr bwMode="auto">
          <a:xfrm>
            <a:off x="4545572" y="3072027"/>
            <a:ext cx="2081995" cy="208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683" rIns="91364" bIns="91399" numCol="1" spcCol="0" rtlCol="0" anchor="b" anchorCtr="0" compatLnSpc="1">
            <a:prstTxWarp prst="textNoShape">
              <a:avLst/>
            </a:prstTxWarp>
          </a:bodyPr>
          <a:lstStyle/>
          <a:p>
            <a:pPr algn="ctr" defTabSz="685074" fontAlgn="base">
              <a:spcBef>
                <a:spcPct val="0"/>
              </a:spcBef>
              <a:spcAft>
                <a:spcPct val="0"/>
              </a:spcAft>
            </a:pPr>
            <a:r>
              <a:rPr lang="en-US" sz="1764" b="1" dirty="0">
                <a:ln>
                  <a:solidFill>
                    <a:srgbClr val="FFFFFF">
                      <a:alpha val="0"/>
                    </a:srgbClr>
                  </a:solidFill>
                </a:ln>
                <a:solidFill>
                  <a:schemeClr val="tx1"/>
                </a:solidFill>
              </a:rPr>
              <a:t>Virtual Machine</a:t>
            </a:r>
          </a:p>
        </p:txBody>
      </p:sp>
      <p:graphicFrame>
        <p:nvGraphicFramePr>
          <p:cNvPr id="10" name="Object 9" hidden="1"/>
          <p:cNvGraphicFramePr>
            <a:graphicFrameLocks noChangeAspect="1"/>
          </p:cNvGraphicFramePr>
          <p:nvPr>
            <p:custDataLst>
              <p:tags r:id="rId3"/>
            </p:custDataLst>
            <p:extLst/>
          </p:nvPr>
        </p:nvGraphicFramePr>
        <p:xfrm>
          <a:off x="1524252" y="1086892"/>
          <a:ext cx="119046" cy="119015"/>
        </p:xfrm>
        <a:graphic>
          <a:graphicData uri="http://schemas.openxmlformats.org/presentationml/2006/ole">
            <mc:AlternateContent xmlns:mc="http://schemas.openxmlformats.org/markup-compatibility/2006">
              <mc:Choice xmlns:v="urn:schemas-microsoft-com:vml" Requires="v">
                <p:oleObj spid="_x0000_s1026" name="think-cell Slide" r:id="rId9" imgW="270" imgH="270" progId="TCLayout.ActiveDocument.1">
                  <p:embed/>
                </p:oleObj>
              </mc:Choice>
              <mc:Fallback>
                <p:oleObj name="think-cell Slide" r:id="rId9" imgW="270" imgH="270" progId="TCLayout.ActiveDocument.1">
                  <p:embed/>
                  <p:pic>
                    <p:nvPicPr>
                      <p:cNvPr id="10" name="Object 9" hidden="1"/>
                      <p:cNvPicPr/>
                      <p:nvPr/>
                    </p:nvPicPr>
                    <p:blipFill>
                      <a:blip r:embed="rId10"/>
                      <a:stretch>
                        <a:fillRect/>
                      </a:stretch>
                    </p:blipFill>
                    <p:spPr>
                      <a:xfrm>
                        <a:off x="1524252" y="1086892"/>
                        <a:ext cx="119046" cy="119015"/>
                      </a:xfrm>
                      <a:prstGeom prst="rect">
                        <a:avLst/>
                      </a:prstGeom>
                    </p:spPr>
                  </p:pic>
                </p:oleObj>
              </mc:Fallback>
            </mc:AlternateContent>
          </a:graphicData>
        </a:graphic>
      </p:graphicFrame>
      <p:sp>
        <p:nvSpPr>
          <p:cNvPr id="4" name="Title 3"/>
          <p:cNvSpPr>
            <a:spLocks noGrp="1"/>
          </p:cNvSpPr>
          <p:nvPr>
            <p:ph type="title"/>
            <p:custDataLst>
              <p:tags r:id="rId4"/>
            </p:custDataLst>
          </p:nvPr>
        </p:nvSpPr>
        <p:spPr>
          <a:xfrm>
            <a:off x="836612" y="115122"/>
            <a:ext cx="4119486" cy="689111"/>
          </a:xfrm>
        </p:spPr>
        <p:txBody>
          <a:bodyPr>
            <a:normAutofit fontScale="90000"/>
          </a:bodyPr>
          <a:lstStyle/>
          <a:p>
            <a:r>
              <a:rPr lang="en-US" dirty="0"/>
              <a:t>Availability sets</a:t>
            </a:r>
          </a:p>
        </p:txBody>
      </p:sp>
      <p:grpSp>
        <p:nvGrpSpPr>
          <p:cNvPr id="39" name="Group 38"/>
          <p:cNvGrpSpPr/>
          <p:nvPr/>
        </p:nvGrpSpPr>
        <p:grpSpPr>
          <a:xfrm>
            <a:off x="2015239" y="3294881"/>
            <a:ext cx="1979771" cy="1344671"/>
            <a:chOff x="1" y="2703286"/>
            <a:chExt cx="1520439" cy="1219200"/>
          </a:xfrm>
        </p:grpSpPr>
        <p:pic>
          <p:nvPicPr>
            <p:cNvPr id="40" name="Picture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1" name="Freeform 6"/>
            <p:cNvSpPr>
              <a:spLocks noEditPoints="1"/>
            </p:cNvSpPr>
            <p:nvPr/>
          </p:nvSpPr>
          <p:spPr bwMode="auto">
            <a:xfrm>
              <a:off x="119095" y="3059930"/>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03" tIns="45701" rIns="91403" bIns="45701" numCol="1" anchor="ctr" anchorCtr="0" compatLnSpc="1">
              <a:prstTxWarp prst="textNoShape">
                <a:avLst/>
              </a:prstTxWarp>
            </a:bodyPr>
            <a:lstStyle/>
            <a:p>
              <a:pPr algn="ctr">
                <a:lnSpc>
                  <a:spcPct val="90000"/>
                </a:lnSpc>
              </a:pPr>
              <a:r>
                <a:rPr lang="en-US" sz="1960" dirty="0">
                  <a:solidFill>
                    <a:srgbClr val="000000">
                      <a:alpha val="99000"/>
                    </a:srgbClr>
                  </a:solidFill>
                </a:rPr>
                <a:t>SQL Server</a:t>
              </a:r>
            </a:p>
            <a:p>
              <a:pPr algn="ctr">
                <a:lnSpc>
                  <a:spcPct val="90000"/>
                </a:lnSpc>
              </a:pPr>
              <a:r>
                <a:rPr lang="en-US" sz="1960" dirty="0">
                  <a:solidFill>
                    <a:srgbClr val="000000">
                      <a:alpha val="99000"/>
                    </a:srgbClr>
                  </a:solidFill>
                </a:rPr>
                <a:t>Primary </a:t>
              </a:r>
            </a:p>
          </p:txBody>
        </p:sp>
      </p:grpSp>
      <p:grpSp>
        <p:nvGrpSpPr>
          <p:cNvPr id="42" name="Group 41"/>
          <p:cNvGrpSpPr/>
          <p:nvPr/>
        </p:nvGrpSpPr>
        <p:grpSpPr>
          <a:xfrm>
            <a:off x="4702200" y="3308160"/>
            <a:ext cx="1925367" cy="1302940"/>
            <a:chOff x="1" y="2673510"/>
            <a:chExt cx="1686130" cy="1199863"/>
          </a:xfrm>
        </p:grpSpPr>
        <p:pic>
          <p:nvPicPr>
            <p:cNvPr id="43" name="Picture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 y="2673510"/>
              <a:ext cx="1686130" cy="1196285"/>
            </a:xfrm>
            <a:prstGeom prst="rect">
              <a:avLst/>
            </a:prstGeom>
          </p:spPr>
        </p:pic>
        <p:sp>
          <p:nvSpPr>
            <p:cNvPr id="44" name="Freeform 6"/>
            <p:cNvSpPr>
              <a:spLocks noEditPoints="1"/>
            </p:cNvSpPr>
            <p:nvPr/>
          </p:nvSpPr>
          <p:spPr bwMode="auto">
            <a:xfrm>
              <a:off x="222351" y="3040215"/>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03" tIns="45701" rIns="91403" bIns="45701" numCol="1" anchor="ctr" anchorCtr="0" compatLnSpc="1">
              <a:prstTxWarp prst="textNoShape">
                <a:avLst/>
              </a:prstTxWarp>
            </a:bodyPr>
            <a:lstStyle/>
            <a:p>
              <a:pPr algn="ctr">
                <a:lnSpc>
                  <a:spcPct val="90000"/>
                </a:lnSpc>
              </a:pPr>
              <a:r>
                <a:rPr lang="en-US" sz="1960" dirty="0">
                  <a:solidFill>
                    <a:srgbClr val="000000">
                      <a:alpha val="99000"/>
                    </a:srgbClr>
                  </a:solidFill>
                </a:rPr>
                <a:t>SQL Server</a:t>
              </a:r>
            </a:p>
            <a:p>
              <a:pPr algn="ctr">
                <a:lnSpc>
                  <a:spcPct val="90000"/>
                </a:lnSpc>
              </a:pPr>
              <a:r>
                <a:rPr lang="en-US" sz="1960" dirty="0">
                  <a:solidFill>
                    <a:srgbClr val="000000">
                      <a:alpha val="99000"/>
                    </a:srgbClr>
                  </a:solidFill>
                </a:rPr>
                <a:t>Secondary </a:t>
              </a:r>
            </a:p>
          </p:txBody>
        </p:sp>
      </p:grpSp>
      <p:sp>
        <p:nvSpPr>
          <p:cNvPr id="45" name="Rectangle 44"/>
          <p:cNvSpPr/>
          <p:nvPr>
            <p:custDataLst>
              <p:tags r:id="rId5"/>
            </p:custDataLst>
          </p:nvPr>
        </p:nvSpPr>
        <p:spPr bwMode="auto">
          <a:xfrm>
            <a:off x="2228533" y="1965356"/>
            <a:ext cx="3894855" cy="4632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26" tIns="34263" rIns="68526" bIns="34263" numCol="1" spcCol="0" rtlCol="0" anchor="ctr" anchorCtr="0" compatLnSpc="1">
            <a:prstTxWarp prst="textNoShape">
              <a:avLst/>
            </a:prstTxWarp>
          </a:bodyPr>
          <a:lstStyle/>
          <a:p>
            <a:pPr algn="ctr" defTabSz="685074" fontAlgn="base">
              <a:spcBef>
                <a:spcPct val="0"/>
              </a:spcBef>
              <a:spcAft>
                <a:spcPct val="0"/>
              </a:spcAft>
            </a:pPr>
            <a:r>
              <a:rPr lang="en-US" sz="2800" dirty="0">
                <a:solidFill>
                  <a:schemeClr val="bg2"/>
                </a:solidFill>
              </a:rPr>
              <a:t>Availability set</a:t>
            </a:r>
          </a:p>
        </p:txBody>
      </p:sp>
      <p:sp>
        <p:nvSpPr>
          <p:cNvPr id="16" name="Rectangle 15"/>
          <p:cNvSpPr/>
          <p:nvPr>
            <p:custDataLst>
              <p:tags r:id="rId6"/>
            </p:custDataLst>
          </p:nvPr>
        </p:nvSpPr>
        <p:spPr bwMode="auto">
          <a:xfrm>
            <a:off x="1554003" y="5952925"/>
            <a:ext cx="5451831" cy="4632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26" tIns="34263" rIns="68526" bIns="34263" numCol="1" spcCol="0" rtlCol="0" anchor="ctr" anchorCtr="0" compatLnSpc="1">
            <a:prstTxWarp prst="textNoShape">
              <a:avLst/>
            </a:prstTxWarp>
          </a:bodyPr>
          <a:lstStyle/>
          <a:p>
            <a:pPr algn="ctr" defTabSz="685074" fontAlgn="base">
              <a:spcBef>
                <a:spcPct val="0"/>
              </a:spcBef>
              <a:spcAft>
                <a:spcPct val="0"/>
              </a:spcAft>
            </a:pPr>
            <a:r>
              <a:rPr lang="en-US" sz="3136" dirty="0">
                <a:solidFill>
                  <a:schemeClr val="tx1"/>
                </a:solidFill>
              </a:rPr>
              <a:t>SLA</a:t>
            </a:r>
            <a:r>
              <a:rPr lang="en-US" sz="3136" b="1" dirty="0">
                <a:solidFill>
                  <a:sysClr val="windowText" lastClr="000000"/>
                </a:solidFill>
              </a:rPr>
              <a:t> </a:t>
            </a:r>
            <a:r>
              <a:rPr lang="en-US" sz="3136" dirty="0">
                <a:solidFill>
                  <a:schemeClr val="tx1"/>
                </a:solidFill>
              </a:rPr>
              <a:t>99.95</a:t>
            </a:r>
          </a:p>
        </p:txBody>
      </p:sp>
      <p:sp>
        <p:nvSpPr>
          <p:cNvPr id="17" name="Left Brace 16"/>
          <p:cNvSpPr/>
          <p:nvPr/>
        </p:nvSpPr>
        <p:spPr>
          <a:xfrm rot="16200000">
            <a:off x="3987915" y="2930963"/>
            <a:ext cx="554257" cy="5481581"/>
          </a:xfrm>
          <a:prstGeom prst="leftBrac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b="1" dirty="0">
              <a:ln>
                <a:solidFill>
                  <a:sysClr val="windowText" lastClr="000000"/>
                </a:solidFill>
              </a:ln>
            </a:endParaRPr>
          </a:p>
        </p:txBody>
      </p:sp>
      <p:sp>
        <p:nvSpPr>
          <p:cNvPr id="18" name="Content Placeholder 2"/>
          <p:cNvSpPr txBox="1">
            <a:spLocks/>
          </p:cNvSpPr>
          <p:nvPr/>
        </p:nvSpPr>
        <p:spPr>
          <a:xfrm>
            <a:off x="7842142" y="2633611"/>
            <a:ext cx="4238787" cy="1749531"/>
          </a:xfrm>
          <a:prstGeom prst="rect">
            <a:avLst/>
          </a:prstGeom>
          <a:noFill/>
        </p:spPr>
        <p:txBody>
          <a:bodyPr vert="horz" wrap="square" lIns="143370" tIns="89606" rIns="143370" bIns="8960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175"/>
              </a:spcBef>
              <a:buClr>
                <a:schemeClr val="bg1"/>
              </a:buClr>
            </a:pPr>
            <a:r>
              <a:rPr lang="en-US" sz="2744" dirty="0">
                <a:solidFill>
                  <a:schemeClr val="tx1"/>
                </a:solidFill>
                <a:latin typeface="+mn-lt"/>
              </a:rPr>
              <a:t>SLA high availability </a:t>
            </a:r>
          </a:p>
          <a:p>
            <a:pPr>
              <a:lnSpc>
                <a:spcPct val="100000"/>
              </a:lnSpc>
              <a:spcBef>
                <a:spcPts val="1175"/>
              </a:spcBef>
              <a:buClr>
                <a:schemeClr val="bg1"/>
              </a:buClr>
            </a:pPr>
            <a:r>
              <a:rPr lang="en-US" sz="2744" dirty="0">
                <a:solidFill>
                  <a:schemeClr val="tx1"/>
                </a:solidFill>
                <a:latin typeface="+mn-lt"/>
              </a:rPr>
              <a:t>Hardware and software</a:t>
            </a:r>
          </a:p>
          <a:p>
            <a:pPr>
              <a:lnSpc>
                <a:spcPct val="100000"/>
              </a:lnSpc>
              <a:spcBef>
                <a:spcPts val="1175"/>
              </a:spcBef>
              <a:buClr>
                <a:schemeClr val="bg1"/>
              </a:buClr>
            </a:pPr>
            <a:r>
              <a:rPr lang="en-US" sz="2744" dirty="0">
                <a:solidFill>
                  <a:schemeClr val="tx1"/>
                </a:solidFill>
                <a:latin typeface="+mn-lt"/>
              </a:rPr>
              <a:t>Windows and Linux</a:t>
            </a:r>
          </a:p>
        </p:txBody>
      </p:sp>
      <p:cxnSp>
        <p:nvCxnSpPr>
          <p:cNvPr id="20" name="Straight Connector 19"/>
          <p:cNvCxnSpPr/>
          <p:nvPr/>
        </p:nvCxnSpPr>
        <p:spPr>
          <a:xfrm flipV="1">
            <a:off x="8088732" y="2416934"/>
            <a:ext cx="4063347" cy="1170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469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rrowheads="1"/>
          </p:cNvPicPr>
          <p:nvPr/>
        </p:nvPicPr>
        <p:blipFill>
          <a:blip r:embed="rId4" cstate="print"/>
          <a:srcRect/>
          <a:stretch>
            <a:fillRect/>
          </a:stretch>
        </p:blipFill>
        <p:spPr bwMode="auto">
          <a:xfrm>
            <a:off x="1044717" y="1705241"/>
            <a:ext cx="3287125" cy="4760341"/>
          </a:xfrm>
          <a:prstGeom prst="rect">
            <a:avLst/>
          </a:prstGeom>
          <a:noFill/>
          <a:ln w="9525">
            <a:noFill/>
            <a:miter lim="800000"/>
            <a:headEnd/>
            <a:tailEnd/>
          </a:ln>
          <a:effectLst/>
        </p:spPr>
      </p:pic>
      <p:sp>
        <p:nvSpPr>
          <p:cNvPr id="5" name="Rectangle 4"/>
          <p:cNvSpPr/>
          <p:nvPr/>
        </p:nvSpPr>
        <p:spPr bwMode="auto">
          <a:xfrm>
            <a:off x="6385323" y="2451961"/>
            <a:ext cx="4418930" cy="672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11"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Physical Machines</a:t>
            </a:r>
          </a:p>
        </p:txBody>
      </p:sp>
      <p:cxnSp>
        <p:nvCxnSpPr>
          <p:cNvPr id="7" name="Straight Arrow Connector 6"/>
          <p:cNvCxnSpPr>
            <a:endCxn id="5" idx="1"/>
          </p:cNvCxnSpPr>
          <p:nvPr/>
        </p:nvCxnSpPr>
        <p:spPr>
          <a:xfrm>
            <a:off x="4145163" y="2059933"/>
            <a:ext cx="2240162" cy="728052"/>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a:endCxn id="5" idx="1"/>
          </p:cNvCxnSpPr>
          <p:nvPr/>
        </p:nvCxnSpPr>
        <p:spPr>
          <a:xfrm>
            <a:off x="4145163" y="2787982"/>
            <a:ext cx="2240162" cy="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endCxn id="5" idx="1"/>
          </p:cNvCxnSpPr>
          <p:nvPr/>
        </p:nvCxnSpPr>
        <p:spPr>
          <a:xfrm flipV="1">
            <a:off x="3977151" y="2787985"/>
            <a:ext cx="2408172" cy="3360241"/>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5" idx="1"/>
          </p:cNvCxnSpPr>
          <p:nvPr/>
        </p:nvCxnSpPr>
        <p:spPr>
          <a:xfrm flipV="1">
            <a:off x="4145163" y="2787983"/>
            <a:ext cx="2240162" cy="578708"/>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sp>
        <p:nvSpPr>
          <p:cNvPr id="21" name="Rectangle 20"/>
          <p:cNvSpPr/>
          <p:nvPr/>
        </p:nvSpPr>
        <p:spPr bwMode="auto">
          <a:xfrm>
            <a:off x="6385323" y="3378350"/>
            <a:ext cx="4418930" cy="11725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11"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Power Unit</a:t>
            </a:r>
          </a:p>
          <a:p>
            <a:pPr algn="ctr" defTabSz="913811"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Rack Switch</a:t>
            </a:r>
          </a:p>
        </p:txBody>
      </p:sp>
      <p:cxnSp>
        <p:nvCxnSpPr>
          <p:cNvPr id="22" name="Straight Arrow Connector 21"/>
          <p:cNvCxnSpPr>
            <a:endCxn id="21" idx="1"/>
          </p:cNvCxnSpPr>
          <p:nvPr/>
        </p:nvCxnSpPr>
        <p:spPr>
          <a:xfrm flipV="1">
            <a:off x="3977151" y="3964604"/>
            <a:ext cx="2408172" cy="716931"/>
          </a:xfrm>
          <a:prstGeom prst="straightConnector1">
            <a:avLst/>
          </a:prstGeom>
          <a:ln w="158750">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sp>
        <p:nvSpPr>
          <p:cNvPr id="12" name="Title 3"/>
          <p:cNvSpPr txBox="1">
            <a:spLocks/>
          </p:cNvSpPr>
          <p:nvPr>
            <p:custDataLst>
              <p:tags r:id="rId1"/>
            </p:custDataLst>
          </p:nvPr>
        </p:nvSpPr>
        <p:spPr>
          <a:xfrm>
            <a:off x="818334" y="92668"/>
            <a:ext cx="4119486" cy="689111"/>
          </a:xfrm>
          <a:prstGeom prst="rect">
            <a:avLst/>
          </a:prstGeom>
        </p:spPr>
        <p:txBody>
          <a:bodyPr vert="horz" lIns="320040" tIns="152357" rIns="53325" bIns="53325" rtlCol="0" anchor="ctr">
            <a:normAutofit fontScale="90000" lnSpcReduction="10000"/>
          </a:bodyPr>
          <a:lst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a:lstStyle>
          <a:p>
            <a:r>
              <a:rPr lang="en-US" dirty="0"/>
              <a:t>Availability sets</a:t>
            </a:r>
          </a:p>
        </p:txBody>
      </p:sp>
    </p:spTree>
    <p:extLst>
      <p:ext uri="{BB962C8B-B14F-4D97-AF65-F5344CB8AC3E}">
        <p14:creationId xmlns:p14="http://schemas.microsoft.com/office/powerpoint/2010/main" val="249257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8" fill="hold" nodeType="clickEffect">
                                  <p:stCondLst>
                                    <p:cond delay="0"/>
                                  </p:stCondLst>
                                  <p:childTnLst>
                                    <p:animEffect transition="out" filter="wipe(left)">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22" presetClass="exit" presetSubtype="8" fill="hold" nodeType="withEffect">
                                  <p:stCondLst>
                                    <p:cond delay="0"/>
                                  </p:stCondLst>
                                  <p:childTnLst>
                                    <p:animEffect transition="out" filter="wipe(lef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22" presetClass="exit" presetSubtype="8" fill="hold" nodeType="withEffect">
                                  <p:stCondLst>
                                    <p:cond delay="0"/>
                                  </p:stCondLst>
                                  <p:childTnLst>
                                    <p:animEffect transition="out" filter="wipe(left)">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8" fill="hold" nodeType="clickEffect">
                                  <p:stCondLst>
                                    <p:cond delay="0"/>
                                  </p:stCondLst>
                                  <p:childTnLst>
                                    <p:animEffect transition="out" filter="wipe(left)">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6385323" y="2451961"/>
            <a:ext cx="4418930" cy="672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11"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Physical Machines</a:t>
            </a:r>
          </a:p>
        </p:txBody>
      </p:sp>
      <p:sp>
        <p:nvSpPr>
          <p:cNvPr id="21" name="Rectangle 20"/>
          <p:cNvSpPr/>
          <p:nvPr/>
        </p:nvSpPr>
        <p:spPr bwMode="auto">
          <a:xfrm>
            <a:off x="6385323" y="3383644"/>
            <a:ext cx="4418930" cy="11725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11"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Power Unit</a:t>
            </a:r>
          </a:p>
          <a:p>
            <a:pPr algn="ctr" defTabSz="913811"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Rack Switch</a:t>
            </a:r>
          </a:p>
        </p:txBody>
      </p:sp>
      <p:pic>
        <p:nvPicPr>
          <p:cNvPr id="13" name="Picture 12"/>
          <p:cNvPicPr>
            <a:picLocks noChangeArrowheads="1"/>
          </p:cNvPicPr>
          <p:nvPr/>
        </p:nvPicPr>
        <p:blipFill>
          <a:blip r:embed="rId4" cstate="print"/>
          <a:srcRect/>
          <a:stretch>
            <a:fillRect/>
          </a:stretch>
        </p:blipFill>
        <p:spPr bwMode="auto">
          <a:xfrm>
            <a:off x="1045496" y="1707029"/>
            <a:ext cx="3287125" cy="4760341"/>
          </a:xfrm>
          <a:prstGeom prst="rect">
            <a:avLst/>
          </a:prstGeom>
          <a:noFill/>
          <a:ln w="9525">
            <a:noFill/>
            <a:miter lim="800000"/>
            <a:headEnd/>
            <a:tailEnd/>
          </a:ln>
          <a:effectLst/>
        </p:spPr>
      </p:pic>
      <p:pic>
        <p:nvPicPr>
          <p:cNvPr id="15" name="Picture 14"/>
          <p:cNvPicPr>
            <a:picLocks noChangeArrowheads="1"/>
          </p:cNvPicPr>
          <p:nvPr/>
        </p:nvPicPr>
        <p:blipFill>
          <a:blip r:embed="rId4" cstate="print"/>
          <a:srcRect/>
          <a:stretch>
            <a:fillRect/>
          </a:stretch>
        </p:blipFill>
        <p:spPr bwMode="auto">
          <a:xfrm>
            <a:off x="1045496" y="1707029"/>
            <a:ext cx="3287125" cy="4760341"/>
          </a:xfrm>
          <a:prstGeom prst="rect">
            <a:avLst/>
          </a:prstGeom>
          <a:noFill/>
          <a:ln w="9525">
            <a:noFill/>
            <a:miter lim="800000"/>
            <a:headEnd/>
            <a:tailEnd/>
          </a:ln>
          <a:effectLst/>
        </p:spPr>
      </p:pic>
      <p:pic>
        <p:nvPicPr>
          <p:cNvPr id="16" name="Picture 15"/>
          <p:cNvPicPr>
            <a:picLocks noChangeArrowheads="1"/>
          </p:cNvPicPr>
          <p:nvPr/>
        </p:nvPicPr>
        <p:blipFill>
          <a:blip r:embed="rId4" cstate="print"/>
          <a:srcRect/>
          <a:stretch>
            <a:fillRect/>
          </a:stretch>
        </p:blipFill>
        <p:spPr bwMode="auto">
          <a:xfrm>
            <a:off x="1045496" y="1707029"/>
            <a:ext cx="3287125" cy="4760341"/>
          </a:xfrm>
          <a:prstGeom prst="rect">
            <a:avLst/>
          </a:prstGeom>
          <a:noFill/>
          <a:ln w="9525">
            <a:noFill/>
            <a:miter lim="800000"/>
            <a:headEnd/>
            <a:tailEnd/>
          </a:ln>
          <a:effectLst/>
        </p:spPr>
      </p:pic>
      <p:grpSp>
        <p:nvGrpSpPr>
          <p:cNvPr id="3" name="Group 2"/>
          <p:cNvGrpSpPr/>
          <p:nvPr/>
        </p:nvGrpSpPr>
        <p:grpSpPr>
          <a:xfrm>
            <a:off x="1045497" y="3702545"/>
            <a:ext cx="1862268" cy="1549468"/>
            <a:chOff x="1036347" y="2371447"/>
            <a:chExt cx="2607624" cy="2247949"/>
          </a:xfrm>
        </p:grpSpPr>
        <p:sp>
          <p:nvSpPr>
            <p:cNvPr id="17" name="Hexagon 16"/>
            <p:cNvSpPr/>
            <p:nvPr/>
          </p:nvSpPr>
          <p:spPr bwMode="auto">
            <a:xfrm rot="19780699">
              <a:off x="1036347" y="2371447"/>
              <a:ext cx="2607624" cy="2247949"/>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6" tIns="45694" rIns="91386" bIns="45694" numCol="1" rtlCol="0" anchor="ctr" anchorCtr="0" compatLnSpc="1">
              <a:prstTxWarp prst="textNoShape">
                <a:avLst/>
              </a:prstTxWarp>
            </a:bodyPr>
            <a:lstStyle/>
            <a:p>
              <a:pPr algn="ctr" defTabSz="913632"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6041" y="2654038"/>
              <a:ext cx="1135955" cy="1027545"/>
            </a:xfrm>
            <a:prstGeom prst="rect">
              <a:avLst/>
            </a:prstGeom>
          </p:spPr>
        </p:pic>
      </p:grpSp>
      <p:grpSp>
        <p:nvGrpSpPr>
          <p:cNvPr id="19" name="Group 18"/>
          <p:cNvGrpSpPr/>
          <p:nvPr/>
        </p:nvGrpSpPr>
        <p:grpSpPr>
          <a:xfrm>
            <a:off x="3042298" y="3702545"/>
            <a:ext cx="1862268" cy="1549468"/>
            <a:chOff x="1036347" y="2371447"/>
            <a:chExt cx="2607624" cy="2247949"/>
          </a:xfrm>
        </p:grpSpPr>
        <p:sp>
          <p:nvSpPr>
            <p:cNvPr id="20" name="Hexagon 19"/>
            <p:cNvSpPr/>
            <p:nvPr/>
          </p:nvSpPr>
          <p:spPr bwMode="auto">
            <a:xfrm rot="19780699">
              <a:off x="1036347" y="2371447"/>
              <a:ext cx="2607624" cy="2247949"/>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6" tIns="45694" rIns="91386" bIns="45694" numCol="1" rtlCol="0" anchor="ctr" anchorCtr="0" compatLnSpc="1">
              <a:prstTxWarp prst="textNoShape">
                <a:avLst/>
              </a:prstTxWarp>
            </a:bodyPr>
            <a:lstStyle/>
            <a:p>
              <a:pPr algn="ctr" defTabSz="913632"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72180" y="2654038"/>
              <a:ext cx="1135955" cy="1027545"/>
            </a:xfrm>
            <a:prstGeom prst="rect">
              <a:avLst/>
            </a:prstGeom>
          </p:spPr>
        </p:pic>
      </p:grpSp>
      <p:sp>
        <p:nvSpPr>
          <p:cNvPr id="6" name="Double Brace 5"/>
          <p:cNvSpPr/>
          <p:nvPr/>
        </p:nvSpPr>
        <p:spPr>
          <a:xfrm rot="5400000">
            <a:off x="1671263" y="2494499"/>
            <a:ext cx="2669527" cy="3921060"/>
          </a:xfrm>
          <a:prstGeom prst="bracePair">
            <a:avLst/>
          </a:prstGeom>
          <a:ln w="1270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sp>
        <p:nvSpPr>
          <p:cNvPr id="24" name="Rectangle 23"/>
          <p:cNvSpPr/>
          <p:nvPr/>
        </p:nvSpPr>
        <p:spPr bwMode="auto">
          <a:xfrm>
            <a:off x="796559" y="5964226"/>
            <a:ext cx="4418930" cy="672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11"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Availability Set</a:t>
            </a:r>
          </a:p>
        </p:txBody>
      </p:sp>
      <p:sp>
        <p:nvSpPr>
          <p:cNvPr id="27" name="Rounded Rectangle 26"/>
          <p:cNvSpPr/>
          <p:nvPr/>
        </p:nvSpPr>
        <p:spPr bwMode="auto">
          <a:xfrm>
            <a:off x="6011674" y="5190506"/>
            <a:ext cx="687932" cy="173664"/>
          </a:xfrm>
          <a:prstGeom prst="round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algn="ctr" defTabSz="913811" fontAlgn="base">
              <a:spcBef>
                <a:spcPct val="0"/>
              </a:spcBef>
              <a:spcAft>
                <a:spcPct val="0"/>
              </a:spcAft>
            </a:pPr>
            <a:r>
              <a:rPr lang="en-US" sz="784" b="1" dirty="0">
                <a:gradFill>
                  <a:gsLst>
                    <a:gs pos="0">
                      <a:srgbClr val="FFFFFF"/>
                    </a:gs>
                    <a:gs pos="100000">
                      <a:srgbClr val="FFFFFF"/>
                    </a:gs>
                  </a:gsLst>
                  <a:lin ang="5400000" scaled="0"/>
                </a:gradFill>
                <a:ea typeface="Segoe UI" pitchFamily="34" charset="0"/>
                <a:cs typeface="Segoe UI" pitchFamily="34" charset="0"/>
              </a:rPr>
              <a:t>VM1</a:t>
            </a:r>
          </a:p>
        </p:txBody>
      </p:sp>
      <p:sp>
        <p:nvSpPr>
          <p:cNvPr id="29" name="Rectangle 28"/>
          <p:cNvSpPr/>
          <p:nvPr/>
        </p:nvSpPr>
        <p:spPr bwMode="auto">
          <a:xfrm>
            <a:off x="1359778" y="4634052"/>
            <a:ext cx="1155943" cy="379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11" fontAlgn="base">
              <a:lnSpc>
                <a:spcPct val="90000"/>
              </a:lnSpc>
              <a:spcBef>
                <a:spcPct val="0"/>
              </a:spcBef>
              <a:spcAft>
                <a:spcPct val="0"/>
              </a:spcAft>
            </a:pPr>
            <a:r>
              <a:rPr lang="en-US" sz="1960" b="1" dirty="0">
                <a:gradFill>
                  <a:gsLst>
                    <a:gs pos="0">
                      <a:srgbClr val="FFFFFF"/>
                    </a:gs>
                    <a:gs pos="100000">
                      <a:srgbClr val="FFFFFF"/>
                    </a:gs>
                  </a:gsLst>
                  <a:lin ang="5400000" scaled="0"/>
                </a:gradFill>
                <a:ea typeface="Segoe UI" pitchFamily="34" charset="0"/>
                <a:cs typeface="Segoe UI" pitchFamily="34" charset="0"/>
              </a:rPr>
              <a:t>VM1</a:t>
            </a:r>
          </a:p>
        </p:txBody>
      </p:sp>
      <p:sp>
        <p:nvSpPr>
          <p:cNvPr id="30" name="Rectangle 29"/>
          <p:cNvSpPr/>
          <p:nvPr/>
        </p:nvSpPr>
        <p:spPr bwMode="auto">
          <a:xfrm>
            <a:off x="3420454" y="4634052"/>
            <a:ext cx="1155943" cy="379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11" fontAlgn="base">
              <a:lnSpc>
                <a:spcPct val="90000"/>
              </a:lnSpc>
              <a:spcBef>
                <a:spcPct val="0"/>
              </a:spcBef>
              <a:spcAft>
                <a:spcPct val="0"/>
              </a:spcAft>
            </a:pPr>
            <a:r>
              <a:rPr lang="en-US" sz="1960" b="1" dirty="0">
                <a:gradFill>
                  <a:gsLst>
                    <a:gs pos="0">
                      <a:srgbClr val="FFFFFF"/>
                    </a:gs>
                    <a:gs pos="100000">
                      <a:srgbClr val="FFFFFF"/>
                    </a:gs>
                  </a:gsLst>
                  <a:lin ang="5400000" scaled="0"/>
                </a:gradFill>
                <a:ea typeface="Segoe UI" pitchFamily="34" charset="0"/>
                <a:cs typeface="Segoe UI" pitchFamily="34" charset="0"/>
              </a:rPr>
              <a:t>VM2</a:t>
            </a:r>
          </a:p>
        </p:txBody>
      </p:sp>
      <p:sp>
        <p:nvSpPr>
          <p:cNvPr id="32" name="Rounded Rectangle 31"/>
          <p:cNvSpPr/>
          <p:nvPr/>
        </p:nvSpPr>
        <p:spPr bwMode="auto">
          <a:xfrm>
            <a:off x="10785587" y="4848824"/>
            <a:ext cx="696103" cy="164669"/>
          </a:xfrm>
          <a:prstGeom prst="round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algn="ctr" defTabSz="913811" fontAlgn="base">
              <a:spcBef>
                <a:spcPct val="0"/>
              </a:spcBef>
              <a:spcAft>
                <a:spcPct val="0"/>
              </a:spcAft>
            </a:pPr>
            <a:r>
              <a:rPr lang="en-US" sz="784" b="1" dirty="0">
                <a:gradFill>
                  <a:gsLst>
                    <a:gs pos="0">
                      <a:srgbClr val="FFFFFF"/>
                    </a:gs>
                    <a:gs pos="100000">
                      <a:srgbClr val="FFFFFF"/>
                    </a:gs>
                  </a:gsLst>
                  <a:lin ang="5400000" scaled="0"/>
                </a:gradFill>
                <a:ea typeface="Segoe UI" pitchFamily="34" charset="0"/>
                <a:cs typeface="Segoe UI" pitchFamily="34" charset="0"/>
              </a:rPr>
              <a:t>VM2</a:t>
            </a:r>
          </a:p>
        </p:txBody>
      </p:sp>
      <p:sp>
        <p:nvSpPr>
          <p:cNvPr id="45" name="Rectangle 44"/>
          <p:cNvSpPr/>
          <p:nvPr/>
        </p:nvSpPr>
        <p:spPr bwMode="auto">
          <a:xfrm>
            <a:off x="9981463" y="4138079"/>
            <a:ext cx="1668238" cy="2410422"/>
          </a:xfrm>
          <a:prstGeom prst="rect">
            <a:avLst/>
          </a:prstGeom>
          <a:solidFill>
            <a:srgbClr val="FF000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11" fontAlgn="base">
              <a:lnSpc>
                <a:spcPct val="90000"/>
              </a:lnSpc>
              <a:spcBef>
                <a:spcPct val="0"/>
              </a:spcBef>
              <a:spcAft>
                <a:spcPct val="0"/>
              </a:spcAft>
            </a:pPr>
            <a:endParaRPr lang="en-US" sz="3527" b="1"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a:endCxn id="27" idx="0"/>
          </p:cNvCxnSpPr>
          <p:nvPr/>
        </p:nvCxnSpPr>
        <p:spPr>
          <a:xfrm>
            <a:off x="4966556" y="4329744"/>
            <a:ext cx="1389085" cy="860762"/>
          </a:xfrm>
          <a:prstGeom prst="straightConnector1">
            <a:avLst/>
          </a:prstGeom>
          <a:ln w="5715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966555" y="4329744"/>
            <a:ext cx="6131592" cy="519078"/>
          </a:xfrm>
          <a:prstGeom prst="straightConnector1">
            <a:avLst/>
          </a:prstGeom>
          <a:ln w="5715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itle 3"/>
          <p:cNvSpPr txBox="1">
            <a:spLocks/>
          </p:cNvSpPr>
          <p:nvPr>
            <p:custDataLst>
              <p:tags r:id="rId1"/>
            </p:custDataLst>
          </p:nvPr>
        </p:nvSpPr>
        <p:spPr>
          <a:xfrm>
            <a:off x="796559" y="135460"/>
            <a:ext cx="4119486" cy="689111"/>
          </a:xfrm>
          <a:prstGeom prst="rect">
            <a:avLst/>
          </a:prstGeom>
        </p:spPr>
        <p:txBody>
          <a:bodyPr vert="horz" lIns="320040" tIns="152357" rIns="53325" bIns="53325" rtlCol="0" anchor="ctr">
            <a:normAutofit fontScale="90000" lnSpcReduction="10000"/>
          </a:bodyPr>
          <a:lst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a:lstStyle>
          <a:p>
            <a:r>
              <a:rPr lang="en-US" dirty="0"/>
              <a:t>Availability sets</a:t>
            </a:r>
          </a:p>
        </p:txBody>
      </p:sp>
    </p:spTree>
    <p:extLst>
      <p:ext uri="{BB962C8B-B14F-4D97-AF65-F5344CB8AC3E}">
        <p14:creationId xmlns:p14="http://schemas.microsoft.com/office/powerpoint/2010/main" val="4211838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02783E-6 -1.85202E-6 L 0.4871 0.18089 " pathEditMode="relative" rAng="0" ptsTypes="AA">
                                      <p:cBhvr>
                                        <p:cTn id="6" dur="2000" fill="hold"/>
                                        <p:tgtEl>
                                          <p:spTgt spid="13"/>
                                        </p:tgtEl>
                                        <p:attrNameLst>
                                          <p:attrName>ppt_x</p:attrName>
                                          <p:attrName>ppt_y</p:attrName>
                                        </p:attrNameLst>
                                      </p:cBhvr>
                                      <p:rCtr x="24355" y="9033"/>
                                    </p:animMotion>
                                  </p:childTnLst>
                                </p:cTn>
                              </p:par>
                              <p:par>
                                <p:cTn id="7" presetID="6" presetClass="emph" presetSubtype="0" fill="hold" nodeType="withEffect">
                                  <p:stCondLst>
                                    <p:cond delay="0"/>
                                  </p:stCondLst>
                                  <p:childTnLst>
                                    <p:animScale>
                                      <p:cBhvr>
                                        <p:cTn id="8" dur="2000" fill="hold"/>
                                        <p:tgtEl>
                                          <p:spTgt spid="13"/>
                                        </p:tgtEl>
                                      </p:cBhvr>
                                      <p:by x="50000" y="50000"/>
                                    </p:animScale>
                                  </p:childTnLst>
                                </p:cTn>
                              </p:par>
                              <p:par>
                                <p:cTn id="9" presetID="42" presetClass="path" presetSubtype="0" accel="50000" decel="50000" fill="hold" nodeType="withEffect">
                                  <p:stCondLst>
                                    <p:cond delay="500"/>
                                  </p:stCondLst>
                                  <p:childTnLst>
                                    <p:animMotion origin="layout" path="M 3.02783E-6 -1.85202E-6 L 0.66594 0.18089 " pathEditMode="relative" rAng="0" ptsTypes="AA">
                                      <p:cBhvr>
                                        <p:cTn id="10" dur="2000" fill="hold"/>
                                        <p:tgtEl>
                                          <p:spTgt spid="15"/>
                                        </p:tgtEl>
                                        <p:attrNameLst>
                                          <p:attrName>ppt_x</p:attrName>
                                          <p:attrName>ppt_y</p:attrName>
                                        </p:attrNameLst>
                                      </p:cBhvr>
                                      <p:rCtr x="33291" y="9033"/>
                                    </p:animMotion>
                                  </p:childTnLst>
                                </p:cTn>
                              </p:par>
                              <p:par>
                                <p:cTn id="11" presetID="6" presetClass="emph" presetSubtype="0" fill="hold" nodeType="withEffect">
                                  <p:stCondLst>
                                    <p:cond delay="500"/>
                                  </p:stCondLst>
                                  <p:childTnLst>
                                    <p:animScale>
                                      <p:cBhvr>
                                        <p:cTn id="12" dur="2000" fill="hold"/>
                                        <p:tgtEl>
                                          <p:spTgt spid="15"/>
                                        </p:tgtEl>
                                      </p:cBhvr>
                                      <p:by x="50000" y="50000"/>
                                    </p:animScale>
                                  </p:childTnLst>
                                </p:cTn>
                              </p:par>
                              <p:par>
                                <p:cTn id="13" presetID="42" presetClass="path" presetSubtype="0" accel="50000" decel="50000" fill="hold" nodeType="withEffect">
                                  <p:stCondLst>
                                    <p:cond delay="1000"/>
                                  </p:stCondLst>
                                  <p:childTnLst>
                                    <p:animMotion origin="layout" path="M 3.02783E-6 -1.85202E-6 L 0.30329 0.18362 " pathEditMode="relative" rAng="0" ptsTypes="AA">
                                      <p:cBhvr>
                                        <p:cTn id="14" dur="2000" fill="hold"/>
                                        <p:tgtEl>
                                          <p:spTgt spid="16"/>
                                        </p:tgtEl>
                                        <p:attrNameLst>
                                          <p:attrName>ppt_x</p:attrName>
                                          <p:attrName>ppt_y</p:attrName>
                                        </p:attrNameLst>
                                      </p:cBhvr>
                                      <p:rCtr x="15165" y="9169"/>
                                    </p:animMotion>
                                  </p:childTnLst>
                                </p:cTn>
                              </p:par>
                              <p:par>
                                <p:cTn id="15" presetID="6" presetClass="emph" presetSubtype="0" fill="hold" nodeType="withEffect">
                                  <p:stCondLst>
                                    <p:cond delay="1000"/>
                                  </p:stCondLst>
                                  <p:childTnLst>
                                    <p:animScale>
                                      <p:cBhvr>
                                        <p:cTn id="16" dur="2000" fill="hold"/>
                                        <p:tgtEl>
                                          <p:spTgt spid="16"/>
                                        </p:tgtEl>
                                      </p:cBhvr>
                                      <p:by x="50000" y="50000"/>
                                    </p:animScale>
                                  </p:childTnLst>
                                </p:cTn>
                              </p:par>
                              <p:par>
                                <p:cTn id="17" presetID="42" presetClass="path" presetSubtype="0" accel="50000" decel="50000" fill="hold" grpId="0" nodeType="withEffect">
                                  <p:stCondLst>
                                    <p:cond delay="500"/>
                                  </p:stCondLst>
                                  <p:childTnLst>
                                    <p:animMotion origin="layout" path="M -1.47817E-6 2.44666E-6 L -0.45724 0.43872 " pathEditMode="relative" rAng="0" ptsTypes="AA">
                                      <p:cBhvr>
                                        <p:cTn id="18" dur="2000" fill="hold"/>
                                        <p:tgtEl>
                                          <p:spTgt spid="5"/>
                                        </p:tgtEl>
                                        <p:attrNameLst>
                                          <p:attrName>ppt_x</p:attrName>
                                          <p:attrName>ppt_y</p:attrName>
                                        </p:attrNameLst>
                                      </p:cBhvr>
                                      <p:rCtr x="-22862" y="21925"/>
                                    </p:animMotion>
                                  </p:childTnLst>
                                </p:cTn>
                              </p:par>
                              <p:par>
                                <p:cTn id="19" presetID="42" presetClass="path" presetSubtype="0" accel="50000" decel="50000" fill="hold" grpId="0" nodeType="withEffect">
                                  <p:stCondLst>
                                    <p:cond delay="500"/>
                                  </p:stCondLst>
                                  <p:childTnLst>
                                    <p:animMotion origin="layout" path="M -1.47817E-6 3.90377E-7 L -0.45724 0.12778 " pathEditMode="relative" rAng="0" ptsTypes="AA">
                                      <p:cBhvr>
                                        <p:cTn id="20" dur="2000" fill="hold"/>
                                        <p:tgtEl>
                                          <p:spTgt spid="21"/>
                                        </p:tgtEl>
                                        <p:attrNameLst>
                                          <p:attrName>ppt_x</p:attrName>
                                          <p:attrName>ppt_y</p:attrName>
                                        </p:attrNameLst>
                                      </p:cBhvr>
                                      <p:rCtr x="-22862" y="6378"/>
                                    </p:animMotion>
                                  </p:childTnLst>
                                </p:cTn>
                              </p:par>
                              <p:par>
                                <p:cTn id="21" presetID="6" presetClass="emph" presetSubtype="0" fill="hold" grpId="1" nodeType="withEffect">
                                  <p:stCondLst>
                                    <p:cond delay="500"/>
                                  </p:stCondLst>
                                  <p:childTnLst>
                                    <p:animScale>
                                      <p:cBhvr>
                                        <p:cTn id="22" dur="2000" fill="hold"/>
                                        <p:tgtEl>
                                          <p:spTgt spid="5"/>
                                        </p:tgtEl>
                                      </p:cBhvr>
                                      <p:by x="50000" y="50000"/>
                                    </p:animScale>
                                  </p:childTnLst>
                                </p:cTn>
                              </p:par>
                              <p:par>
                                <p:cTn id="23" presetID="6" presetClass="emph" presetSubtype="0" fill="hold" grpId="1" nodeType="withEffect">
                                  <p:stCondLst>
                                    <p:cond delay="500"/>
                                  </p:stCondLst>
                                  <p:childTnLst>
                                    <p:animScale>
                                      <p:cBhvr>
                                        <p:cTn id="24" dur="2000" fill="hold"/>
                                        <p:tgtEl>
                                          <p:spTgt spid="21"/>
                                        </p:tgtEl>
                                      </p:cBhvr>
                                      <p:by x="50000" y="50000"/>
                                    </p:animScale>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2"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grpId="2"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21" grpId="0" animBg="1"/>
      <p:bldP spid="21" grpId="1" animBg="1"/>
      <p:bldP spid="21" grpId="2" animBg="1"/>
      <p:bldP spid="6" grpId="0" animBg="1"/>
      <p:bldP spid="24" grpId="0" animBg="1"/>
      <p:bldP spid="27" grpId="0" animBg="1"/>
      <p:bldP spid="29" grpId="0" animBg="1"/>
      <p:bldP spid="30" grpId="0" animBg="1"/>
      <p:bldP spid="32" grpId="0" animBg="1"/>
      <p:bldP spid="4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BD76086-2F61-9D43-80B0-00FCAB7D80C0}"/>
              </a:ext>
            </a:extLst>
          </p:cNvPr>
          <p:cNvSpPr/>
          <p:nvPr/>
        </p:nvSpPr>
        <p:spPr bwMode="auto">
          <a:xfrm>
            <a:off x="0" y="229493"/>
            <a:ext cx="5651183" cy="68562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a:xfrm>
            <a:off x="266122" y="518929"/>
            <a:ext cx="5385061" cy="1396421"/>
          </a:xfrm>
        </p:spPr>
        <p:txBody>
          <a:bodyPr/>
          <a:lstStyle/>
          <a:p>
            <a:r>
              <a:rPr lang="en-US" spc="0">
                <a:solidFill>
                  <a:srgbClr val="0078D4"/>
                </a:solidFill>
              </a:rPr>
              <a:t>New VM Scale Sets </a:t>
            </a:r>
            <a:r>
              <a:rPr lang="en-US" spc="0">
                <a:solidFill>
                  <a:srgbClr val="0078D4"/>
                </a:solidFill>
                <a:cs typeface="Segoe UI Light"/>
              </a:rPr>
              <a:t>enhancements</a:t>
            </a:r>
            <a:endParaRPr lang="en-US"/>
          </a:p>
        </p:txBody>
      </p:sp>
      <p:sp>
        <p:nvSpPr>
          <p:cNvPr id="33" name="Text Placeholder 3">
            <a:extLst>
              <a:ext uri="{FF2B5EF4-FFF2-40B4-BE49-F238E27FC236}">
                <a16:creationId xmlns:a16="http://schemas.microsoft.com/office/drawing/2014/main" id="{EEE1F9EA-49D8-4020-BF5E-5FB05AB15A2F}"/>
              </a:ext>
            </a:extLst>
          </p:cNvPr>
          <p:cNvSpPr txBox="1">
            <a:spLocks/>
          </p:cNvSpPr>
          <p:nvPr/>
        </p:nvSpPr>
        <p:spPr>
          <a:xfrm>
            <a:off x="445177" y="2154701"/>
            <a:ext cx="4688193" cy="3944668"/>
          </a:xfrm>
          <a:prstGeom prst="rect">
            <a:avLst/>
          </a:prstGeom>
          <a:noFill/>
          <a:ln>
            <a:noFill/>
          </a:ln>
        </p:spPr>
        <p:txBody>
          <a:bodyPr vert="horz" wrap="square" lIns="146266" tIns="91416" rIns="146266" bIns="91416" rtlCol="0" anchor="t">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Arial" pitchFamily="34" charset="0"/>
              <a:buNone/>
              <a:tabLst/>
              <a:defRPr sz="1600" kern="1200" spc="0" baseline="0">
                <a:solidFill>
                  <a:schemeClr val="tx1"/>
                </a:solidFill>
                <a:latin typeface="+mn-lt"/>
                <a:ea typeface="+mn-ea"/>
                <a:cs typeface="+mn-cs"/>
              </a:defRPr>
            </a:lvl1pPr>
            <a:lvl2pPr marL="29210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bg1"/>
                </a:solidFill>
                <a:latin typeface="+mn-lt"/>
                <a:ea typeface="+mn-ea"/>
                <a:cs typeface="+mn-cs"/>
              </a:defRPr>
            </a:lvl2pPr>
            <a:lvl3pPr marL="5207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mn-lt"/>
                <a:ea typeface="+mn-ea"/>
                <a:cs typeface="+mn-cs"/>
              </a:defRPr>
            </a:lvl3pPr>
            <a:lvl4pPr marL="6858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4pPr>
            <a:lvl5pPr marL="86360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93">
              <a:buClr>
                <a:srgbClr val="0078D4"/>
              </a:buClr>
              <a:defRPr/>
            </a:pPr>
            <a:r>
              <a:rPr lang="en-US" sz="1799" b="1">
                <a:solidFill>
                  <a:srgbClr val="0078D4"/>
                </a:solidFill>
                <a:latin typeface="Segoe UI Light" panose="020B0502040204020203" pitchFamily="34" charset="0"/>
                <a:cs typeface="Segoe UI Light" panose="020B0502040204020203" pitchFamily="34" charset="0"/>
              </a:rPr>
              <a:t>With VM Scale Sets, you can confidently deploy thousands of identical Virtual Machines in minutes and focus on what matters—your application.</a:t>
            </a:r>
            <a:r>
              <a:rPr lang="en-US" sz="1799" b="1">
                <a:solidFill>
                  <a:srgbClr val="FF0000"/>
                </a:solidFill>
                <a:latin typeface="Segoe UI Light" panose="020B0502040204020203" pitchFamily="34" charset="0"/>
                <a:cs typeface="Segoe UI Light" panose="020B0502040204020203" pitchFamily="34" charset="0"/>
              </a:rPr>
              <a:t> </a:t>
            </a:r>
            <a:endParaRPr lang="en-US" sz="1799" b="1">
              <a:solidFill>
                <a:srgbClr val="0078D4"/>
              </a:solidFill>
              <a:latin typeface="Segoe UI Light" panose="020B0502040204020203" pitchFamily="34" charset="0"/>
              <a:cs typeface="Segoe UI Light" panose="020B0502040204020203" pitchFamily="34" charset="0"/>
            </a:endParaRPr>
          </a:p>
          <a:p>
            <a:pPr marL="285664" indent="-285664" defTabSz="914093">
              <a:buClr>
                <a:srgbClr val="0078D4"/>
              </a:buClr>
              <a:buFont typeface="Arial" panose="020B0604020202020204" pitchFamily="34" charset="0"/>
              <a:buChar char="•"/>
              <a:defRPr/>
            </a:pPr>
            <a:r>
              <a:rPr lang="en-US" sz="1799">
                <a:solidFill>
                  <a:srgbClr val="0078D4"/>
                </a:solidFill>
                <a:latin typeface="Segoe UI Light" panose="020B0502040204020203" pitchFamily="34" charset="0"/>
                <a:cs typeface="Segoe UI Light" panose="020B0502040204020203" pitchFamily="34" charset="0"/>
              </a:rPr>
              <a:t>Provides auto scale-out and scale-in based on health checks</a:t>
            </a:r>
          </a:p>
          <a:p>
            <a:pPr marL="285664" indent="-285664" defTabSz="914093">
              <a:buClr>
                <a:srgbClr val="0078D4"/>
              </a:buClr>
              <a:buFont typeface="Arial" panose="020B0604020202020204" pitchFamily="34" charset="0"/>
              <a:buChar char="•"/>
              <a:defRPr/>
            </a:pPr>
            <a:r>
              <a:rPr lang="en-US" sz="1799">
                <a:solidFill>
                  <a:srgbClr val="0078D4"/>
                </a:solidFill>
                <a:latin typeface="Segoe UI Light" panose="020B0502040204020203" pitchFamily="34" charset="0"/>
                <a:cs typeface="Segoe UI Light" panose="020B0502040204020203" pitchFamily="34" charset="0"/>
              </a:rPr>
              <a:t>Enables easy integration with Azure SLB or App Gateway</a:t>
            </a:r>
            <a:endParaRPr lang="en-US">
              <a:solidFill>
                <a:srgbClr val="505050"/>
              </a:solidFill>
              <a:latin typeface="Segoe UI"/>
              <a:cs typeface="Segoe UI"/>
            </a:endParaRPr>
          </a:p>
          <a:p>
            <a:pPr marL="285664" indent="-285664" defTabSz="914093">
              <a:buClr>
                <a:srgbClr val="0078D4"/>
              </a:buClr>
              <a:buFont typeface="Arial" panose="020B0604020202020204" pitchFamily="34" charset="0"/>
              <a:buChar char="•"/>
              <a:defRPr/>
            </a:pPr>
            <a:r>
              <a:rPr lang="en-US" sz="1799">
                <a:solidFill>
                  <a:srgbClr val="0078D4"/>
                </a:solidFill>
                <a:latin typeface="Segoe UI Light" panose="020B0502040204020203" pitchFamily="34" charset="0"/>
                <a:cs typeface="Segoe UI Light" panose="020B0502040204020203" pitchFamily="34" charset="0"/>
              </a:rPr>
              <a:t>Auto-OS image update for guest images</a:t>
            </a:r>
            <a:endParaRPr lang="en-US">
              <a:solidFill>
                <a:srgbClr val="505050"/>
              </a:solidFill>
              <a:latin typeface="Segoe UI"/>
              <a:cs typeface="Segoe UI"/>
            </a:endParaRPr>
          </a:p>
          <a:p>
            <a:pPr marL="285664" indent="-285664" defTabSz="914093">
              <a:buClr>
                <a:srgbClr val="0078D4"/>
              </a:buClr>
              <a:buFont typeface="Arial" panose="020B0604020202020204" pitchFamily="34" charset="0"/>
              <a:buChar char="•"/>
              <a:defRPr/>
            </a:pPr>
            <a:r>
              <a:rPr lang="en-US" sz="1799">
                <a:solidFill>
                  <a:srgbClr val="0078D4"/>
                </a:solidFill>
                <a:latin typeface="Segoe UI Light" panose="020B0502040204020203" pitchFamily="34" charset="0"/>
                <a:cs typeface="Segoe UI Light" panose="020B0502040204020203" pitchFamily="34" charset="0"/>
              </a:rPr>
              <a:t>Deploy low-priority VMs and realize cost savings</a:t>
            </a:r>
          </a:p>
          <a:p>
            <a:pPr marL="285664" indent="-285664" defTabSz="914093">
              <a:buClr>
                <a:srgbClr val="0078D4"/>
              </a:buClr>
              <a:buFont typeface="Arial" panose="020B0604020202020204" pitchFamily="34" charset="0"/>
              <a:buChar char="•"/>
              <a:defRPr/>
            </a:pPr>
            <a:r>
              <a:rPr lang="en-US" sz="1799">
                <a:solidFill>
                  <a:srgbClr val="0078D4"/>
                </a:solidFill>
                <a:latin typeface="Segoe UI Light" panose="020B0502040204020203" pitchFamily="34" charset="0"/>
                <a:cs typeface="Segoe UI Light" panose="020B0502040204020203" pitchFamily="34" charset="0"/>
              </a:rPr>
              <a:t>Support for cross-zone deployment</a:t>
            </a:r>
          </a:p>
        </p:txBody>
      </p:sp>
      <p:grpSp>
        <p:nvGrpSpPr>
          <p:cNvPr id="14" name="Group 13">
            <a:extLst>
              <a:ext uri="{FF2B5EF4-FFF2-40B4-BE49-F238E27FC236}">
                <a16:creationId xmlns:a16="http://schemas.microsoft.com/office/drawing/2014/main" id="{47F118C7-561C-3544-8EDB-37AAA3705979}"/>
              </a:ext>
            </a:extLst>
          </p:cNvPr>
          <p:cNvGrpSpPr>
            <a:grpSpLocks noChangeAspect="1"/>
          </p:cNvGrpSpPr>
          <p:nvPr/>
        </p:nvGrpSpPr>
        <p:grpSpPr>
          <a:xfrm>
            <a:off x="7098391" y="1313671"/>
            <a:ext cx="2856756" cy="4949047"/>
            <a:chOff x="6096000" y="1285940"/>
            <a:chExt cx="2238375" cy="3877763"/>
          </a:xfrm>
        </p:grpSpPr>
        <p:pic>
          <p:nvPicPr>
            <p:cNvPr id="15" name="Picture 14">
              <a:extLst>
                <a:ext uri="{FF2B5EF4-FFF2-40B4-BE49-F238E27FC236}">
                  <a16:creationId xmlns:a16="http://schemas.microsoft.com/office/drawing/2014/main" id="{29CC1E95-A12C-CF4E-AED6-36B76F321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85940"/>
              <a:ext cx="2095500" cy="904875"/>
            </a:xfrm>
            <a:prstGeom prst="rect">
              <a:avLst/>
            </a:prstGeom>
          </p:spPr>
        </p:pic>
        <p:pic>
          <p:nvPicPr>
            <p:cNvPr id="16" name="Picture 15">
              <a:extLst>
                <a:ext uri="{FF2B5EF4-FFF2-40B4-BE49-F238E27FC236}">
                  <a16:creationId xmlns:a16="http://schemas.microsoft.com/office/drawing/2014/main" id="{5E092D35-88FF-AA4B-BF0D-59F7A68749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875" y="4115953"/>
              <a:ext cx="2095500" cy="1047750"/>
            </a:xfrm>
            <a:prstGeom prst="rect">
              <a:avLst/>
            </a:prstGeom>
          </p:spPr>
        </p:pic>
        <p:pic>
          <p:nvPicPr>
            <p:cNvPr id="17" name="Picture 16">
              <a:extLst>
                <a:ext uri="{FF2B5EF4-FFF2-40B4-BE49-F238E27FC236}">
                  <a16:creationId xmlns:a16="http://schemas.microsoft.com/office/drawing/2014/main" id="{4F3FBE50-6F94-594C-98DA-C66AB487C1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376631"/>
              <a:ext cx="2238375" cy="1143000"/>
            </a:xfrm>
            <a:prstGeom prst="rect">
              <a:avLst/>
            </a:prstGeom>
          </p:spPr>
        </p:pic>
      </p:grpSp>
      <p:sp>
        <p:nvSpPr>
          <p:cNvPr id="25" name="Rectangle: Top Corners Rounded 11">
            <a:extLst>
              <a:ext uri="{FF2B5EF4-FFF2-40B4-BE49-F238E27FC236}">
                <a16:creationId xmlns:a16="http://schemas.microsoft.com/office/drawing/2014/main" id="{F66F957C-38FC-7D4E-8642-EE1DAE8FA9DD}"/>
              </a:ext>
            </a:extLst>
          </p:cNvPr>
          <p:cNvSpPr/>
          <p:nvPr/>
        </p:nvSpPr>
        <p:spPr bwMode="auto">
          <a:xfrm rot="16200000">
            <a:off x="11027837" y="5949384"/>
            <a:ext cx="568520" cy="1615914"/>
          </a:xfrm>
          <a:prstGeom prst="snip1Rect">
            <a:avLst/>
          </a:prstGeom>
          <a:solidFill>
            <a:schemeClr val="bg1">
              <a:lumMod val="95000"/>
            </a:schemeClr>
          </a:solidFill>
          <a:ln w="12700" cap="sq">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400">
              <a:solidFill>
                <a:srgbClr val="002060"/>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9B2AC39A-56FD-481A-B411-2FE1F31A7B49}"/>
              </a:ext>
            </a:extLst>
          </p:cNvPr>
          <p:cNvSpPr/>
          <p:nvPr/>
        </p:nvSpPr>
        <p:spPr>
          <a:xfrm>
            <a:off x="10612277" y="6586979"/>
            <a:ext cx="1242337" cy="369236"/>
          </a:xfrm>
          <a:prstGeom prst="rect">
            <a:avLst/>
          </a:prstGeom>
        </p:spPr>
        <p:txBody>
          <a:bodyPr wrap="square">
            <a:spAutoFit/>
          </a:bodyPr>
          <a:lstStyle/>
          <a:p>
            <a:pPr defTabSz="932192" fontAlgn="base">
              <a:lnSpc>
                <a:spcPct val="90000"/>
              </a:lnSpc>
              <a:spcBef>
                <a:spcPct val="0"/>
              </a:spcBef>
              <a:spcAft>
                <a:spcPct val="0"/>
              </a:spcAft>
              <a:defRPr/>
            </a:pPr>
            <a:r>
              <a:rPr lang="en-US" sz="1000">
                <a:solidFill>
                  <a:srgbClr val="0078D4"/>
                </a:solidFill>
                <a:latin typeface="Segoe UI Semibold" panose="020B0702040204020203" pitchFamily="34" charset="0"/>
                <a:ea typeface="Segoe UI" panose="020B0502040204020203" pitchFamily="34" charset="0"/>
                <a:cs typeface="Segoe UI Semibold" panose="020B0702040204020203" pitchFamily="34" charset="0"/>
              </a:rPr>
              <a:t>Public Preview</a:t>
            </a:r>
          </a:p>
          <a:p>
            <a:pPr defTabSz="932192" fontAlgn="base">
              <a:lnSpc>
                <a:spcPct val="90000"/>
              </a:lnSpc>
              <a:spcBef>
                <a:spcPct val="0"/>
              </a:spcBef>
              <a:spcAft>
                <a:spcPct val="0"/>
              </a:spcAft>
              <a:defRPr/>
            </a:pPr>
            <a:r>
              <a:rPr lang="en-US" sz="1000">
                <a:solidFill>
                  <a:srgbClr val="0078D4"/>
                </a:solidFill>
                <a:latin typeface="Segoe UI Semibold" panose="020B0702040204020203" pitchFamily="34" charset="0"/>
                <a:ea typeface="Segoe UI" panose="020B0502040204020203" pitchFamily="34" charset="0"/>
                <a:cs typeface="Segoe UI Semibold" panose="020B0702040204020203" pitchFamily="34" charset="0"/>
              </a:rPr>
              <a:t>April ‘18</a:t>
            </a:r>
          </a:p>
        </p:txBody>
      </p:sp>
    </p:spTree>
    <p:extLst>
      <p:ext uri="{BB962C8B-B14F-4D97-AF65-F5344CB8AC3E}">
        <p14:creationId xmlns:p14="http://schemas.microsoft.com/office/powerpoint/2010/main" val="327361263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TIMING" val="|61.3|9.3|4.2"/>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heme/theme1.xml><?xml version="1.0" encoding="utf-8"?>
<a:theme xmlns:a="http://schemas.openxmlformats.org/drawingml/2006/main" name="FY15 MTC">
  <a:themeElements>
    <a:clrScheme name="MS-MTC2">
      <a:dk1>
        <a:srgbClr val="505050"/>
      </a:dk1>
      <a:lt1>
        <a:sysClr val="window" lastClr="FFFFFF"/>
      </a:lt1>
      <a:dk2>
        <a:srgbClr val="0078D7"/>
      </a:dk2>
      <a:lt2>
        <a:srgbClr val="00188F"/>
      </a:lt2>
      <a:accent1>
        <a:srgbClr val="008272"/>
      </a:accent1>
      <a:accent2>
        <a:srgbClr val="107C10"/>
      </a:accent2>
      <a:accent3>
        <a:srgbClr val="32145A"/>
      </a:accent3>
      <a:accent4>
        <a:srgbClr val="BAD80A"/>
      </a:accent4>
      <a:accent5>
        <a:srgbClr val="32145A"/>
      </a:accent5>
      <a:accent6>
        <a:srgbClr val="969696"/>
      </a:accent6>
      <a:hlink>
        <a:srgbClr val="0078D7"/>
      </a:hlink>
      <a:folHlink>
        <a:srgbClr val="1193FF"/>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Presentation1" id="{D16BD221-AA0B-4429-A6B8-7E604006C9FE}" vid="{B85C949D-05C5-4CBA-BFB9-5538878D8294}"/>
    </a:ext>
  </a:extLst>
</a:theme>
</file>

<file path=ppt/theme/theme2.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MSIT slide Template">
  <a:themeElements>
    <a:clrScheme name="Custom 325">
      <a:dk1>
        <a:srgbClr val="505050"/>
      </a:dk1>
      <a:lt1>
        <a:srgbClr val="FFFFFF"/>
      </a:lt1>
      <a:dk2>
        <a:srgbClr val="008272"/>
      </a:dk2>
      <a:lt2>
        <a:srgbClr val="D2D2D2"/>
      </a:lt2>
      <a:accent1>
        <a:srgbClr val="008272"/>
      </a:accent1>
      <a:accent2>
        <a:srgbClr val="68217A"/>
      </a:accent2>
      <a:accent3>
        <a:srgbClr val="00B0F0"/>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699496" fontAlgn="base">
          <a:spcBef>
            <a:spcPct val="0"/>
          </a:spcBef>
          <a:spcAft>
            <a:spcPct val="0"/>
          </a:spcAft>
          <a:defRPr sz="15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defRPr sz="20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FY15 MTC">
  <a:themeElements>
    <a:clrScheme name="MS-MTC2">
      <a:dk1>
        <a:srgbClr val="505050"/>
      </a:dk1>
      <a:lt1>
        <a:sysClr val="window" lastClr="FFFFFF"/>
      </a:lt1>
      <a:dk2>
        <a:srgbClr val="0078D7"/>
      </a:dk2>
      <a:lt2>
        <a:srgbClr val="00188F"/>
      </a:lt2>
      <a:accent1>
        <a:srgbClr val="008272"/>
      </a:accent1>
      <a:accent2>
        <a:srgbClr val="107C10"/>
      </a:accent2>
      <a:accent3>
        <a:srgbClr val="32145A"/>
      </a:accent3>
      <a:accent4>
        <a:srgbClr val="BAD80A"/>
      </a:accent4>
      <a:accent5>
        <a:srgbClr val="32145A"/>
      </a:accent5>
      <a:accent6>
        <a:srgbClr val="969696"/>
      </a:accent6>
      <a:hlink>
        <a:srgbClr val="0078D7"/>
      </a:hlink>
      <a:folHlink>
        <a:srgbClr val="1193FF"/>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MTC_FY15_PPT_WIDE-final2" id="{92EE5ED7-DD25-4376-ACED-8A61B6A5F124}" vid="{0CBCB44F-D95B-4236-B6F9-02835782DBB3}"/>
    </a:ext>
  </a:extLst>
</a:theme>
</file>

<file path=ppt/theme/theme7.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8.xml><?xml version="1.0" encoding="utf-8"?>
<a:theme xmlns:a="http://schemas.openxmlformats.org/drawingml/2006/main" name="Office Theme">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Visibility xmlns="98786dc9-0908-419e-a469-73f7f6d4711b">MTC Only</Visibility>
    <LikesCount xmlns="http://schemas.microsoft.com/sharepoint/v3" xsi:nil="true"/>
    <_ip_UnifiedCompliancePolicyUIAction xmlns="http://schemas.microsoft.com/sharepoint/v3" xsi:nil="true"/>
    <IconOverlay xmlns="http://schemas.microsoft.com/sharepoint/v4" xsi:nil="true"/>
    <Ratings xmlns="http://schemas.microsoft.com/sharepoint/v3" xsi:nil="true"/>
    <LikedBy xmlns="http://schemas.microsoft.com/sharepoint/v3">
      <UserInfo>
        <DisplayName/>
        <AccountId xsi:nil="true"/>
        <AccountType/>
      </UserInfo>
    </LikedBy>
    <Permission_x0020_Updates_x0020_for_x0020_Visibility xmlns="10759bc7-6ae1-4416-bff5-ad2b61d8560a">
      <Url xsi:nil="true"/>
      <Description xsi:nil="true"/>
    </Permission_x0020_Updates_x0020_for_x0020_Visibility>
    <_ip_UnifiedCompliancePolicyProperties xmlns="http://schemas.microsoft.com/sharepoint/v3" xsi:nil="true"/>
    <Pack_x0020_Status xmlns="98786dc9-0908-419e-a469-73f7f6d4711b">4</Pack_x0020_Status>
    <RatedBy xmlns="http://schemas.microsoft.com/sharepoint/v3">
      <UserInfo>
        <DisplayName/>
        <AccountId xsi:nil="true"/>
        <AccountType/>
      </UserInfo>
    </RatedB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FF813899E90D343892DB9711864C15D" ma:contentTypeVersion="33" ma:contentTypeDescription="Create a new document." ma:contentTypeScope="" ma:versionID="258ae73461dd0c07d5ae7c3d3da2ba57">
  <xsd:schema xmlns:xsd="http://www.w3.org/2001/XMLSchema" xmlns:xs="http://www.w3.org/2001/XMLSchema" xmlns:p="http://schemas.microsoft.com/office/2006/metadata/properties" xmlns:ns1="http://schemas.microsoft.com/sharepoint/v3" xmlns:ns2="fc82ed95-92bb-47fd-8c80-f5e1b8d95dc8" xmlns:ns3="98786dc9-0908-419e-a469-73f7f6d4711b" xmlns:ns4="10759bc7-6ae1-4416-bff5-ad2b61d8560a" xmlns:ns5="http://schemas.microsoft.com/sharepoint/v4" targetNamespace="http://schemas.microsoft.com/office/2006/metadata/properties" ma:root="true" ma:fieldsID="79d2fefc1aee713ccae6397c078e593c" ns1:_="" ns2:_="" ns3:_="" ns4:_="" ns5:_="">
    <xsd:import namespace="http://schemas.microsoft.com/sharepoint/v3"/>
    <xsd:import namespace="fc82ed95-92bb-47fd-8c80-f5e1b8d95dc8"/>
    <xsd:import namespace="98786dc9-0908-419e-a469-73f7f6d4711b"/>
    <xsd:import namespace="10759bc7-6ae1-4416-bff5-ad2b61d8560a"/>
    <xsd:import namespace="http://schemas.microsoft.com/sharepoint/v4"/>
    <xsd:element name="properties">
      <xsd:complexType>
        <xsd:sequence>
          <xsd:element name="documentManagement">
            <xsd:complexType>
              <xsd:all>
                <xsd:element ref="ns2:SharedWithUsers" minOccurs="0"/>
                <xsd:element ref="ns2:SharedWithDetails" minOccurs="0"/>
                <xsd:element ref="ns1:AverageRating" minOccurs="0"/>
                <xsd:element ref="ns1:RatingCount" minOccurs="0"/>
                <xsd:element ref="ns1:RatedBy" minOccurs="0"/>
                <xsd:element ref="ns1:Ratings" minOccurs="0"/>
                <xsd:element ref="ns1:LikesCount" minOccurs="0"/>
                <xsd:element ref="ns1:LikedBy" minOccurs="0"/>
                <xsd:element ref="ns3:Pack_x0020_Status" minOccurs="0"/>
                <xsd:element ref="ns3:Visibility" minOccurs="0"/>
                <xsd:element ref="ns4:Permission_x0020_Updates_x0020_for_x0020_Visibility" minOccurs="0"/>
                <xsd:element ref="ns5: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0" nillable="true" ma:displayName="Rating (0-5)" ma:decimals="2" ma:description="Average value of all the ratings that have been submitted" ma:internalName="AverageRating" ma:readOnly="true">
      <xsd:simpleType>
        <xsd:restriction base="dms:Number"/>
      </xsd:simpleType>
    </xsd:element>
    <xsd:element name="RatingCount" ma:index="11" nillable="true" ma:displayName="Number of Ratings" ma:decimals="0" ma:description="Number of ratings submitted" ma:internalName="RatingCount" ma:readOnly="true">
      <xsd:simpleType>
        <xsd:restriction base="dms:Number"/>
      </xsd:simpleType>
    </xsd:element>
    <xsd:element name="RatedBy" ma:index="12"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13" nillable="true" ma:displayName="User ratings" ma:description="User ratings for the item" ma:hidden="true" ma:internalName="Ratings">
      <xsd:simpleType>
        <xsd:restriction base="dms:Note"/>
      </xsd:simpleType>
    </xsd:element>
    <xsd:element name="LikesCount" ma:index="14" nillable="true" ma:displayName="Number of Likes" ma:internalName="LikesCount">
      <xsd:simpleType>
        <xsd:restriction base="dms:Unknown"/>
      </xsd:simpleType>
    </xsd:element>
    <xsd:element name="LikedBy" ma:index="15"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c82ed95-92bb-47fd-8c80-f5e1b8d95dc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22" nillable="true" ma:displayName="Last Shared By User" ma:description="" ma:internalName="LastSharedByUser" ma:readOnly="true">
      <xsd:simpleType>
        <xsd:restriction base="dms:Note">
          <xsd:maxLength value="255"/>
        </xsd:restriction>
      </xsd:simpleType>
    </xsd:element>
    <xsd:element name="LastSharedByTime" ma:index="2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8786dc9-0908-419e-a469-73f7f6d4711b" elementFormDefault="qualified">
    <xsd:import namespace="http://schemas.microsoft.com/office/2006/documentManagement/types"/>
    <xsd:import namespace="http://schemas.microsoft.com/office/infopath/2007/PartnerControls"/>
    <xsd:element name="Pack_x0020_Status" ma:index="16" nillable="true" ma:displayName="Pack Status" ma:list="{ba297dbb-59c7-4a46-9620-6ab470ac2301}" ma:internalName="Pack_x0020_Status" ma:showField="Title" ma:web="98786dc9-0908-419e-a469-73f7f6d4711b">
      <xsd:simpleType>
        <xsd:restriction base="dms:Lookup"/>
      </xsd:simpleType>
    </xsd:element>
    <xsd:element name="Visibility" ma:index="17" nillable="true" ma:displayName="Visibility" ma:default="MTC Only" ma:format="Dropdown" ma:internalName="Visibility">
      <xsd:simpleType>
        <xsd:restriction base="dms:Choice">
          <xsd:enumeration value="MTC Only"/>
          <xsd:enumeration value="Public"/>
        </xsd:restriction>
      </xsd:simpleType>
    </xsd:element>
  </xsd:schema>
  <xsd:schema xmlns:xsd="http://www.w3.org/2001/XMLSchema" xmlns:xs="http://www.w3.org/2001/XMLSchema" xmlns:dms="http://schemas.microsoft.com/office/2006/documentManagement/types" xmlns:pc="http://schemas.microsoft.com/office/infopath/2007/PartnerControls" targetNamespace="10759bc7-6ae1-4416-bff5-ad2b61d8560a" elementFormDefault="qualified">
    <xsd:import namespace="http://schemas.microsoft.com/office/2006/documentManagement/types"/>
    <xsd:import namespace="http://schemas.microsoft.com/office/infopath/2007/PartnerControls"/>
    <xsd:element name="Permission_x0020_Updates_x0020_for_x0020_Visibility" ma:index="18" nillable="true" ma:displayName="Permission Updates for Visibility" ma:internalName="Permission_x0020_Updates_x0020_for_x0020_Visibility">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24" nillable="true" ma:displayName="MediaServiceMetadata" ma:description="" ma:hidden="true" ma:internalName="MediaServiceMetadata" ma:readOnly="true">
      <xsd:simpleType>
        <xsd:restriction base="dms:Note"/>
      </xsd:simpleType>
    </xsd:element>
    <xsd:element name="MediaServiceFastMetadata" ma:index="25" nillable="true" ma:displayName="MediaServiceFastMetadata" ma:description="" ma:hidden="true" ma:internalName="MediaServiceFastMetadata" ma:readOnly="true">
      <xsd:simpleType>
        <xsd:restriction base="dms:Note"/>
      </xsd:simpleType>
    </xsd:element>
    <xsd:element name="MediaServiceDateTaken" ma:index="26" nillable="true" ma:displayName="MediaServiceDateTaken" ma:descriptio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9"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99A028-BD96-44A3-A59A-B655C731233F}">
  <ds:schemaRefs>
    <ds:schemaRef ds:uri="http://schemas.microsoft.com/sharepoint/v3/contenttype/forms"/>
  </ds:schemaRefs>
</ds:datastoreItem>
</file>

<file path=customXml/itemProps2.xml><?xml version="1.0" encoding="utf-8"?>
<ds:datastoreItem xmlns:ds="http://schemas.openxmlformats.org/officeDocument/2006/customXml" ds:itemID="{660BF946-3EF5-43E2-97B0-81BA09C4E0D0}">
  <ds:schemaRefs>
    <ds:schemaRef ds:uri="http://schemas.microsoft.com/office/2006/metadata/properties"/>
    <ds:schemaRef ds:uri="http://schemas.microsoft.com/office/infopath/2007/PartnerControls"/>
    <ds:schemaRef ds:uri="98786dc9-0908-419e-a469-73f7f6d4711b"/>
    <ds:schemaRef ds:uri="http://schemas.microsoft.com/sharepoint/v3"/>
    <ds:schemaRef ds:uri="http://schemas.microsoft.com/sharepoint/v4"/>
    <ds:schemaRef ds:uri="10759bc7-6ae1-4416-bff5-ad2b61d8560a"/>
  </ds:schemaRefs>
</ds:datastoreItem>
</file>

<file path=customXml/itemProps3.xml><?xml version="1.0" encoding="utf-8"?>
<ds:datastoreItem xmlns:ds="http://schemas.openxmlformats.org/officeDocument/2006/customXml" ds:itemID="{3676334B-5F72-4AD4-92E5-DA4BE05440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c82ed95-92bb-47fd-8c80-f5e1b8d95dc8"/>
    <ds:schemaRef ds:uri="98786dc9-0908-419e-a469-73f7f6d4711b"/>
    <ds:schemaRef ds:uri="10759bc7-6ae1-4416-bff5-ad2b61d8560a"/>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FY15 MTC PPT Template 1280x768</Template>
  <TotalTime>0</TotalTime>
  <Words>15326</Words>
  <Application>Microsoft Office PowerPoint</Application>
  <PresentationFormat>Custom</PresentationFormat>
  <Paragraphs>3175</Paragraphs>
  <Slides>139</Slides>
  <Notes>134</Notes>
  <HiddenSlides>10</HiddenSlides>
  <MMClips>0</MMClips>
  <ScaleCrop>false</ScaleCrop>
  <HeadingPairs>
    <vt:vector size="8" baseType="variant">
      <vt:variant>
        <vt:lpstr>Fonts Used</vt:lpstr>
      </vt:variant>
      <vt:variant>
        <vt:i4>24</vt:i4>
      </vt:variant>
      <vt:variant>
        <vt:lpstr>Theme</vt:lpstr>
      </vt:variant>
      <vt:variant>
        <vt:i4>7</vt:i4>
      </vt:variant>
      <vt:variant>
        <vt:lpstr>Embedded OLE Servers</vt:lpstr>
      </vt:variant>
      <vt:variant>
        <vt:i4>1</vt:i4>
      </vt:variant>
      <vt:variant>
        <vt:lpstr>Slide Titles</vt:lpstr>
      </vt:variant>
      <vt:variant>
        <vt:i4>139</vt:i4>
      </vt:variant>
    </vt:vector>
  </HeadingPairs>
  <TitlesOfParts>
    <vt:vector size="171" baseType="lpstr">
      <vt:lpstr>ＭＳ Ｐゴシック</vt:lpstr>
      <vt:lpstr>ＭＳ Ｐゴシック</vt:lpstr>
      <vt:lpstr>Abyssinica SIL</vt:lpstr>
      <vt:lpstr>Arial</vt:lpstr>
      <vt:lpstr>Arial Unicode MS</vt:lpstr>
      <vt:lpstr>Calibri</vt:lpstr>
      <vt:lpstr>Consolas</vt:lpstr>
      <vt:lpstr>Courier New</vt:lpstr>
      <vt:lpstr>Kozuka Gothic Pro R</vt:lpstr>
      <vt:lpstr>Leelawadee UI</vt:lpstr>
      <vt:lpstr>Segoe Light</vt:lpstr>
      <vt:lpstr>Segoe Pro Display</vt:lpstr>
      <vt:lpstr>Segoe Pro Display SemiLight</vt:lpstr>
      <vt:lpstr>Segoe Semibold</vt:lpstr>
      <vt:lpstr>Segoe UI</vt:lpstr>
      <vt:lpstr>Segoe UI Black</vt:lpstr>
      <vt:lpstr>Segoe UI Light</vt:lpstr>
      <vt:lpstr>Segoe UI Semibold</vt:lpstr>
      <vt:lpstr>Segoe UI Semilight</vt:lpstr>
      <vt:lpstr>Segoe UI Symbol</vt:lpstr>
      <vt:lpstr>segoe-ui_normal</vt:lpstr>
      <vt:lpstr>Times New Roman</vt:lpstr>
      <vt:lpstr>Tw Cen MT Condensed Extra Bold</vt:lpstr>
      <vt:lpstr>Wingdings</vt:lpstr>
      <vt:lpstr>FY15 MTC</vt:lpstr>
      <vt:lpstr>1_Azure_2015</vt:lpstr>
      <vt:lpstr>1_Azure Medium</vt:lpstr>
      <vt:lpstr>2_Azure Medium</vt:lpstr>
      <vt:lpstr>8_MSIT slide Template</vt:lpstr>
      <vt:lpstr>1_FY15 MTC</vt:lpstr>
      <vt:lpstr>1_5-50091_TR24_BO_CT_Template</vt:lpstr>
      <vt:lpstr>think-cell Slide</vt:lpstr>
      <vt:lpstr>Azure IaaS Workshop for Azure Everywhere Series    </vt:lpstr>
      <vt:lpstr>Welcome and Introductions</vt:lpstr>
      <vt:lpstr>Cloud Services</vt:lpstr>
      <vt:lpstr> Azure Terminology</vt:lpstr>
      <vt:lpstr>Azure Scale</vt:lpstr>
      <vt:lpstr>Azure government regions</vt:lpstr>
      <vt:lpstr>PowerPoint Presentation</vt:lpstr>
      <vt:lpstr>PowerPoint Presentation</vt:lpstr>
      <vt:lpstr>One consistent experience</vt:lpstr>
      <vt:lpstr>PowerPoint Presentation</vt:lpstr>
      <vt:lpstr>PowerPoint Presentation</vt:lpstr>
      <vt:lpstr>PowerPoint Presentation</vt:lpstr>
      <vt:lpstr>PowerPoint Presentation</vt:lpstr>
      <vt:lpstr>Azure Trust Center/Compliance Manager</vt:lpstr>
      <vt:lpstr>Azure Solutions architectures</vt:lpstr>
      <vt:lpstr>Azure Virtual Datacenter</vt:lpstr>
      <vt:lpstr>Azure migration journey</vt:lpstr>
      <vt:lpstr>PowerPoint Presentation</vt:lpstr>
      <vt:lpstr>The Portals of Azure</vt:lpstr>
      <vt:lpstr> Azure Resource Manager (ARM)</vt:lpstr>
      <vt:lpstr>PowerPoint Presentation</vt:lpstr>
      <vt:lpstr>PowerPoint Presentation</vt:lpstr>
      <vt:lpstr>Resource group</vt:lpstr>
      <vt:lpstr>Resource Tags</vt:lpstr>
      <vt:lpstr>Role-based access control</vt:lpstr>
      <vt:lpstr>PowerPoint Presentation</vt:lpstr>
      <vt:lpstr>PowerPoint Presentation</vt:lpstr>
      <vt:lpstr>PowerPoint Presentation</vt:lpstr>
      <vt:lpstr>ARM Templates</vt:lpstr>
      <vt:lpstr>Deploying an App with ARM Templates</vt:lpstr>
      <vt:lpstr>Manage and Govern Your Cloud Resources</vt:lpstr>
      <vt:lpstr>PowerPoint Presentation</vt:lpstr>
      <vt:lpstr>PowerPoint Presentation</vt:lpstr>
      <vt:lpstr>PowerPoint Presentation</vt:lpstr>
      <vt:lpstr>PowerPoint Presentation</vt:lpstr>
      <vt:lpstr>Feature teams work for all delivery approaches</vt:lpstr>
      <vt:lpstr>PowerPoint Presentation</vt:lpstr>
      <vt:lpstr>Azure Cloud Shell</vt:lpstr>
      <vt:lpstr>Stay informed about your service health: incidents, maintenance, health advisories.</vt:lpstr>
      <vt:lpstr>Leverage a secure and well-managed infrastructure</vt:lpstr>
      <vt:lpstr>The pieces of IaaS…</vt:lpstr>
      <vt:lpstr>The pieces of IaaS…</vt:lpstr>
      <vt:lpstr> Azure networking</vt:lpstr>
      <vt:lpstr>Azure Network layers</vt:lpstr>
      <vt:lpstr>Azure DDoS  Protection Service</vt:lpstr>
      <vt:lpstr>The big (network) picture</vt:lpstr>
      <vt:lpstr>Connectivity options and hybrid offerings</vt:lpstr>
      <vt:lpstr>Azure CDN - New cloud edge delivery options</vt:lpstr>
      <vt:lpstr>Azure Virtual Network</vt:lpstr>
      <vt:lpstr>Regional scope</vt:lpstr>
      <vt:lpstr>Multi-site VNet connectivity</vt:lpstr>
      <vt:lpstr>VNet Peering</vt:lpstr>
      <vt:lpstr>Global VNet Peering</vt:lpstr>
      <vt:lpstr>Hub and Spoke Architecture</vt:lpstr>
      <vt:lpstr>Your Virtual Data Center</vt:lpstr>
      <vt:lpstr>IPv6 for Azure VMs</vt:lpstr>
      <vt:lpstr>Network Security Group Management</vt:lpstr>
      <vt:lpstr>Azure Firewall</vt:lpstr>
      <vt:lpstr>Azure Load Balancer Hierarchy</vt:lpstr>
      <vt:lpstr>Application Gateway: Layer 7 ADC Features</vt:lpstr>
      <vt:lpstr>Web Application Firewall</vt:lpstr>
      <vt:lpstr>Multiple VIPs for Load Balancer</vt:lpstr>
      <vt:lpstr>Azure Load Balancer</vt:lpstr>
      <vt:lpstr>Forced tunneling</vt:lpstr>
      <vt:lpstr>User-defined routes</vt:lpstr>
      <vt:lpstr>VNET PaaS Service Integration All PaaS Services in a VNET</vt:lpstr>
      <vt:lpstr>Network Watcher</vt:lpstr>
      <vt:lpstr>Azure Virtual WAN</vt:lpstr>
      <vt:lpstr>PowerPoint Presentation</vt:lpstr>
      <vt:lpstr>ExpressRoute</vt:lpstr>
      <vt:lpstr>PowerPoint Presentation</vt:lpstr>
      <vt:lpstr>PowerPoint Presentation</vt:lpstr>
      <vt:lpstr>Network Performance Monitor for ExpressRoute</vt:lpstr>
      <vt:lpstr>ExpressRoute Enhancements</vt:lpstr>
      <vt:lpstr>ExpressRoute Premium add-on</vt:lpstr>
      <vt:lpstr>Sharing ExpressRoute connections</vt:lpstr>
      <vt:lpstr>PowerPoint Presentation</vt:lpstr>
      <vt:lpstr>The pieces of IaaS…</vt:lpstr>
      <vt:lpstr>Azure Storage Services</vt:lpstr>
      <vt:lpstr>Azure Storage Durability</vt:lpstr>
      <vt:lpstr>Azure Zone Redundant Storage (ZRS)</vt:lpstr>
      <vt:lpstr>Recent Updates Impacting Backup, Archive, &amp; DR</vt:lpstr>
      <vt:lpstr>Azure Disks</vt:lpstr>
      <vt:lpstr>Azure Storage - Device Transport Options</vt:lpstr>
      <vt:lpstr>Virtual machine storage architecture</vt:lpstr>
      <vt:lpstr>Managed disks</vt:lpstr>
      <vt:lpstr>Managed disks Simple scalability and high resiliency </vt:lpstr>
      <vt:lpstr>PowerPoint Presentation</vt:lpstr>
      <vt:lpstr>Premium storage</vt:lpstr>
      <vt:lpstr>Premium Storage</vt:lpstr>
      <vt:lpstr> Virtual machines</vt:lpstr>
      <vt:lpstr>Azure Availability Zones</vt:lpstr>
      <vt:lpstr>PowerPoint Presentation</vt:lpstr>
      <vt:lpstr>Compute options for all types of apps</vt:lpstr>
      <vt:lpstr>Datacenter architecture</vt:lpstr>
      <vt:lpstr>Availability sets</vt:lpstr>
      <vt:lpstr>PowerPoint Presentation</vt:lpstr>
      <vt:lpstr>PowerPoint Presentation</vt:lpstr>
      <vt:lpstr>New VM Scale Sets enhancements</vt:lpstr>
      <vt:lpstr>Most comprehensive resiliency and best SLA</vt:lpstr>
      <vt:lpstr>Serial Console</vt:lpstr>
      <vt:lpstr>VM extensions</vt:lpstr>
      <vt:lpstr>VM extensions</vt:lpstr>
      <vt:lpstr>Azure Security</vt:lpstr>
      <vt:lpstr>PowerPoint Presentation</vt:lpstr>
      <vt:lpstr>PowerPoint Presentation</vt:lpstr>
      <vt:lpstr>Intelligent Security Graph</vt:lpstr>
      <vt:lpstr>PowerPoint Presentation</vt:lpstr>
      <vt:lpstr>PowerPoint Presentation</vt:lpstr>
      <vt:lpstr>NIST Framework Broad Mapping</vt:lpstr>
      <vt:lpstr>Assume Breach</vt:lpstr>
      <vt:lpstr>Introducing Microsoft Advanced Threat Analytics</vt:lpstr>
      <vt:lpstr>Microsoft Advanced Threat Analytics</vt:lpstr>
      <vt:lpstr>Azure Security Center</vt:lpstr>
      <vt:lpstr>Azure Security Center’s Adaptive Application Controls</vt:lpstr>
      <vt:lpstr>Microsoft Security Graph API</vt:lpstr>
      <vt:lpstr>Gain insight into the security state of subscriptions in Power BI</vt:lpstr>
      <vt:lpstr>PowerPoint Presentation</vt:lpstr>
      <vt:lpstr>PowerPoint Presentation</vt:lpstr>
      <vt:lpstr>Microsoft hybrid cloud management Simplified guest and workload management, on-premises and in the cloud   </vt:lpstr>
      <vt:lpstr>Azure Operational Insights (Log analytics)</vt:lpstr>
      <vt:lpstr>PowerPoint Presentation</vt:lpstr>
      <vt:lpstr>Connected Data Sources for OMS</vt:lpstr>
      <vt:lpstr>Demo  OMS Log analytics</vt:lpstr>
      <vt:lpstr>Traffic Manager</vt:lpstr>
      <vt:lpstr>Traffic Manager: DNS-based load balancing</vt:lpstr>
      <vt:lpstr>Traffic Manager nested profiles</vt:lpstr>
      <vt:lpstr>Azure recovery services</vt:lpstr>
      <vt:lpstr>Why business continuity/DR?</vt:lpstr>
      <vt:lpstr>Azure Site Recovery and Azure Backup  </vt:lpstr>
      <vt:lpstr>StorSimple</vt:lpstr>
      <vt:lpstr>Azure Site Recovery + NetApp</vt:lpstr>
      <vt:lpstr>On-premises to on-premises protection (site-to-site)</vt:lpstr>
      <vt:lpstr>VMware Site-to-Azure</vt:lpstr>
      <vt:lpstr>Microsoft solutions</vt:lpstr>
      <vt:lpstr>Backup of Azure IaaS VMs</vt:lpstr>
      <vt:lpstr>Microsoft Azure Backup (MAB)</vt:lpstr>
      <vt:lpstr>Microsoft Azure Backup integration</vt:lpstr>
      <vt:lpstr>Thank You!  Feedback?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Iaas Instructor Presentation</dc:title>
  <dc:creator/>
  <cp:lastModifiedBy/>
  <cp:revision>3</cp:revision>
  <dcterms:created xsi:type="dcterms:W3CDTF">2015-09-30T07:20:38Z</dcterms:created>
  <dcterms:modified xsi:type="dcterms:W3CDTF">2018-09-14T15:53:15Z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0x010100AFF813899E90D343892DB9711864C15D</vt:lpwstr>
  </property>
  <property fmtid="{D5CDD505-2E9C-101B-9397-08002B2CF9AE}" pid="3" name="IsMyDocuments">
    <vt:bool>true</vt:bool>
  </property>
  <property fmtid="{D5CDD505-2E9C-101B-9397-08002B2CF9AE}" pid="4" name="TaxKeyword">
    <vt:lpwstr/>
  </property>
  <property fmtid="{D5CDD505-2E9C-101B-9397-08002B2CF9AE}" pid="5" name="TaxKeywordTaxHTField">
    <vt:lpwstr/>
  </property>
  <property fmtid="{D5CDD505-2E9C-101B-9397-08002B2CF9AE}" pid="6" name="TaxCatchAll">
    <vt:lpwstr/>
  </property>
  <property fmtid="{D5CDD505-2E9C-101B-9397-08002B2CF9AE}" pid="7" name="Bold Ambition">
    <vt:lpwstr/>
  </property>
  <property fmtid="{D5CDD505-2E9C-101B-9397-08002B2CF9AE}" pid="8" name="Industry">
    <vt:lpwstr/>
  </property>
  <property fmtid="{D5CDD505-2E9C-101B-9397-08002B2CF9AE}" pid="9" name="Document Type">
    <vt:lpwstr/>
  </property>
  <property fmtid="{D5CDD505-2E9C-101B-9397-08002B2CF9AE}" pid="10" name="Engagement Type">
    <vt:lpwstr/>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btirch@microsoft.com</vt:lpwstr>
  </property>
  <property fmtid="{D5CDD505-2E9C-101B-9397-08002B2CF9AE}" pid="14" name="MSIP_Label_f42aa342-8706-4288-bd11-ebb85995028c_SetDate">
    <vt:lpwstr>2017-11-14T14:26:59.6672046Z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